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 id="2147483690" r:id="rId4"/>
    <p:sldMasterId id="2147483691" r:id="rId5"/>
    <p:sldMasterId id="2147483692" r:id="rId6"/>
    <p:sldMasterId id="2147483693" r:id="rId7"/>
  </p:sldMasterIdLst>
  <p:notesMasterIdLst>
    <p:notesMasterId r:id="rId151"/>
  </p:notesMasterIdLst>
  <p:sldIdLst>
    <p:sldId id="256" r:id="rId8"/>
    <p:sldId id="257" r:id="rId9"/>
    <p:sldId id="258" r:id="rId10"/>
    <p:sldId id="259" r:id="rId11"/>
    <p:sldId id="400" r:id="rId12"/>
    <p:sldId id="261" r:id="rId13"/>
    <p:sldId id="262" r:id="rId14"/>
    <p:sldId id="458" r:id="rId15"/>
    <p:sldId id="264" r:id="rId16"/>
    <p:sldId id="402"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403" r:id="rId34"/>
    <p:sldId id="282" r:id="rId35"/>
    <p:sldId id="283" r:id="rId36"/>
    <p:sldId id="405" r:id="rId37"/>
    <p:sldId id="404" r:id="rId38"/>
    <p:sldId id="286" r:id="rId39"/>
    <p:sldId id="406" r:id="rId40"/>
    <p:sldId id="407" r:id="rId41"/>
    <p:sldId id="289" r:id="rId42"/>
    <p:sldId id="408" r:id="rId43"/>
    <p:sldId id="409" r:id="rId44"/>
    <p:sldId id="410" r:id="rId45"/>
    <p:sldId id="293" r:id="rId46"/>
    <p:sldId id="412" r:id="rId47"/>
    <p:sldId id="413" r:id="rId48"/>
    <p:sldId id="414" r:id="rId49"/>
    <p:sldId id="415" r:id="rId50"/>
    <p:sldId id="416" r:id="rId51"/>
    <p:sldId id="299" r:id="rId52"/>
    <p:sldId id="417" r:id="rId53"/>
    <p:sldId id="418" r:id="rId54"/>
    <p:sldId id="419" r:id="rId55"/>
    <p:sldId id="420" r:id="rId56"/>
    <p:sldId id="421" r:id="rId57"/>
    <p:sldId id="422" r:id="rId58"/>
    <p:sldId id="306" r:id="rId59"/>
    <p:sldId id="307" r:id="rId60"/>
    <p:sldId id="308" r:id="rId61"/>
    <p:sldId id="309" r:id="rId62"/>
    <p:sldId id="310" r:id="rId63"/>
    <p:sldId id="311" r:id="rId64"/>
    <p:sldId id="312" r:id="rId65"/>
    <p:sldId id="423" r:id="rId66"/>
    <p:sldId id="314" r:id="rId67"/>
    <p:sldId id="424" r:id="rId68"/>
    <p:sldId id="316" r:id="rId69"/>
    <p:sldId id="317" r:id="rId70"/>
    <p:sldId id="318" r:id="rId71"/>
    <p:sldId id="319" r:id="rId72"/>
    <p:sldId id="320" r:id="rId73"/>
    <p:sldId id="321" r:id="rId74"/>
    <p:sldId id="322" r:id="rId75"/>
    <p:sldId id="425" r:id="rId76"/>
    <p:sldId id="324" r:id="rId77"/>
    <p:sldId id="427" r:id="rId78"/>
    <p:sldId id="326" r:id="rId79"/>
    <p:sldId id="327" r:id="rId80"/>
    <p:sldId id="328" r:id="rId81"/>
    <p:sldId id="329" r:id="rId82"/>
    <p:sldId id="330" r:id="rId83"/>
    <p:sldId id="331" r:id="rId84"/>
    <p:sldId id="436" r:id="rId85"/>
    <p:sldId id="333" r:id="rId86"/>
    <p:sldId id="334" r:id="rId87"/>
    <p:sldId id="428" r:id="rId88"/>
    <p:sldId id="336" r:id="rId89"/>
    <p:sldId id="337" r:id="rId90"/>
    <p:sldId id="338" r:id="rId91"/>
    <p:sldId id="339" r:id="rId92"/>
    <p:sldId id="340" r:id="rId93"/>
    <p:sldId id="341" r:id="rId94"/>
    <p:sldId id="342" r:id="rId95"/>
    <p:sldId id="429" r:id="rId96"/>
    <p:sldId id="344" r:id="rId97"/>
    <p:sldId id="430" r:id="rId98"/>
    <p:sldId id="431" r:id="rId99"/>
    <p:sldId id="433" r:id="rId100"/>
    <p:sldId id="348" r:id="rId101"/>
    <p:sldId id="434" r:id="rId102"/>
    <p:sldId id="350" r:id="rId103"/>
    <p:sldId id="351" r:id="rId104"/>
    <p:sldId id="352" r:id="rId105"/>
    <p:sldId id="353" r:id="rId106"/>
    <p:sldId id="354" r:id="rId107"/>
    <p:sldId id="355" r:id="rId108"/>
    <p:sldId id="356" r:id="rId109"/>
    <p:sldId id="357" r:id="rId110"/>
    <p:sldId id="437" r:id="rId111"/>
    <p:sldId id="438" r:id="rId112"/>
    <p:sldId id="360" r:id="rId113"/>
    <p:sldId id="361" r:id="rId114"/>
    <p:sldId id="362" r:id="rId115"/>
    <p:sldId id="363" r:id="rId116"/>
    <p:sldId id="364" r:id="rId117"/>
    <p:sldId id="365" r:id="rId118"/>
    <p:sldId id="366" r:id="rId119"/>
    <p:sldId id="439" r:id="rId120"/>
    <p:sldId id="440" r:id="rId121"/>
    <p:sldId id="441" r:id="rId122"/>
    <p:sldId id="370" r:id="rId123"/>
    <p:sldId id="371" r:id="rId124"/>
    <p:sldId id="372" r:id="rId125"/>
    <p:sldId id="442" r:id="rId126"/>
    <p:sldId id="444" r:id="rId127"/>
    <p:sldId id="445" r:id="rId128"/>
    <p:sldId id="443" r:id="rId129"/>
    <p:sldId id="377" r:id="rId130"/>
    <p:sldId id="378" r:id="rId131"/>
    <p:sldId id="447" r:id="rId132"/>
    <p:sldId id="380" r:id="rId133"/>
    <p:sldId id="448" r:id="rId134"/>
    <p:sldId id="382" r:id="rId135"/>
    <p:sldId id="383" r:id="rId136"/>
    <p:sldId id="449" r:id="rId137"/>
    <p:sldId id="385" r:id="rId138"/>
    <p:sldId id="435" r:id="rId139"/>
    <p:sldId id="387" r:id="rId140"/>
    <p:sldId id="450" r:id="rId141"/>
    <p:sldId id="451" r:id="rId142"/>
    <p:sldId id="452" r:id="rId143"/>
    <p:sldId id="453" r:id="rId144"/>
    <p:sldId id="454" r:id="rId145"/>
    <p:sldId id="455" r:id="rId146"/>
    <p:sldId id="456" r:id="rId147"/>
    <p:sldId id="457" r:id="rId148"/>
    <p:sldId id="396" r:id="rId149"/>
    <p:sldId id="397" r:id="rId150"/>
  </p:sldIdLst>
  <p:sldSz cx="12192000" cy="6858000"/>
  <p:notesSz cx="6858000" cy="9144000"/>
  <p:embeddedFontLst>
    <p:embeddedFont>
      <p:font typeface="Calibri" panose="020F0502020204030204" pitchFamily="34" charset="0"/>
      <p:regular r:id="rId152"/>
      <p:bold r:id="rId153"/>
      <p:italic r:id="rId154"/>
      <p:boldItalic r:id="rId155"/>
    </p:embeddedFont>
    <p:embeddedFont>
      <p:font typeface="Comic Sans MS" panose="030F0702030302020204" pitchFamily="66" charset="0"/>
      <p:regular r:id="rId156"/>
      <p:bold r:id="rId157"/>
      <p:italic r:id="rId158"/>
      <p:boldItalic r:id="rId1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0" userDrawn="1">
          <p15:clr>
            <a:srgbClr val="A4A3A4"/>
          </p15:clr>
        </p15:guide>
        <p15:guide id="2" orient="horz" pos="768" userDrawn="1">
          <p15:clr>
            <a:srgbClr val="A4A3A4"/>
          </p15:clr>
        </p15:guide>
        <p15:guide id="3" pos="7440" userDrawn="1">
          <p15:clr>
            <a:srgbClr val="A4A3A4"/>
          </p15:clr>
        </p15:guide>
        <p15:guide id="4" pos="3840" userDrawn="1">
          <p15:clr>
            <a:srgbClr val="A4A3A4"/>
          </p15:clr>
        </p15:guide>
        <p15:guide id="5" orient="horz" pos="3840" userDrawn="1">
          <p15:clr>
            <a:srgbClr val="A4A3A4"/>
          </p15:clr>
        </p15:guide>
        <p15:guide id="6" orient="horz" pos="1128" userDrawn="1">
          <p15:clr>
            <a:srgbClr val="A4A3A4"/>
          </p15:clr>
        </p15:guide>
        <p15:guide id="7" orient="horz" pos="2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B8E"/>
    <a:srgbClr val="429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575488-9542-421D-B729-07438A3001C9}">
  <a:tblStyle styleId="{E5575488-9542-421D-B729-07438A3001C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099E534-38C5-484C-BD06-3C392844FF37}"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880" autoAdjust="0"/>
  </p:normalViewPr>
  <p:slideViewPr>
    <p:cSldViewPr snapToGrid="0">
      <p:cViewPr varScale="1">
        <p:scale>
          <a:sx n="37" d="100"/>
          <a:sy n="37" d="100"/>
        </p:scale>
        <p:origin x="1764" y="32"/>
      </p:cViewPr>
      <p:guideLst>
        <p:guide pos="240"/>
        <p:guide orient="horz" pos="768"/>
        <p:guide pos="7440"/>
        <p:guide pos="3840"/>
        <p:guide orient="horz" pos="3840"/>
        <p:guide orient="horz" pos="1128"/>
        <p:guide orient="horz" pos="22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font" Target="fonts/font8.fntdata"/><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presProps" Target="presProps.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notesMaster" Target="notesMasters/notesMaster1.xml"/><Relationship Id="rId156" Type="http://schemas.openxmlformats.org/officeDocument/2006/relationships/font" Target="fonts/font5.fntdata"/><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font" Target="fonts/font6.fntdata"/><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font" Target="fonts/font1.fntdata"/><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font" Target="fonts/font7.fntdata"/><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font" Target="fonts/font2.fntdata"/><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font" Target="fonts/font3.fntdata"/><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cuttingedj.net/documents/2011/SD%20TAGuide%20for%20Transition.pdf"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www.edutopia.org/article/science-drawing-and-memory"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http://www.imdetermined.org/"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s://highleveragepractices.org/resources/" TargetMode="External"/></Relationships>
</file>

<file path=ppt/notesSlides/_rels/notesSlide121.xml.rels><?xml version="1.0" encoding="UTF-8" standalone="yes"?>
<Relationships xmlns="http://schemas.openxmlformats.org/package/2006/relationships"><Relationship Id="rId3" Type="http://schemas.openxmlformats.org/officeDocument/2006/relationships/hyperlink" Target="http://www.imdetermined.org/"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highleveragepractices.org/resources/"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https://journals.sagepub.com/doi/abs/10.1177/154079698901400306?journalCode=rpsc" TargetMode="External"/><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roject10.info/DPage.php?ID=14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missourilawyershelp.org/wp-content/uploads/2014/07/Turning-18-updated-1-17.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se.mo.gov/sites/default/files/se-com-PTGoals.doc"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dese.mo.gov/special-education/compliance/general-guidance"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dese.mo.gov/media/pdf/graduation-requirement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issuu.com/moorecreative/docs/seen_12-3/80"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aeseducation.com/blog/what-are-21st-century-skills"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dese.mo.gov/sites/default/files/qs-MSIP-6-Rule-FINAL-2020.pdf"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www.cccframework/"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8" Type="http://schemas.openxmlformats.org/officeDocument/2006/relationships/hyperlink" Target="https://sites.ed.gov/idea/regs/b/d/300.320/b/1" TargetMode="External"/><Relationship Id="rId3" Type="http://schemas.openxmlformats.org/officeDocument/2006/relationships/hyperlink" Target="https://sites.ed.gov/idea/statuteregulations/" TargetMode="External"/><Relationship Id="rId7" Type="http://schemas.openxmlformats.org/officeDocument/2006/relationships/hyperlink" Target="https://sites.ed.gov/idea/regs/b/d/300.320" TargetMode="External"/><Relationship Id="rId2" Type="http://schemas.openxmlformats.org/officeDocument/2006/relationships/slide" Target="../slides/slide96.xml"/><Relationship Id="rId1" Type="http://schemas.openxmlformats.org/officeDocument/2006/relationships/notesMaster" Target="../notesMasters/notesMaster1.xml"/><Relationship Id="rId6" Type="http://schemas.openxmlformats.org/officeDocument/2006/relationships/hyperlink" Target="https://sites.ed.gov/idea/regs/b/d" TargetMode="External"/><Relationship Id="rId5" Type="http://schemas.openxmlformats.org/officeDocument/2006/relationships/hyperlink" Target="https://sites.ed.gov/idea/regs/b" TargetMode="External"/><Relationship Id="rId4" Type="http://schemas.openxmlformats.org/officeDocument/2006/relationships/hyperlink" Target="https://sites.ed.gov/idea/regs" TargetMode="External"/><Relationship Id="rId9" Type="http://schemas.openxmlformats.org/officeDocument/2006/relationships/hyperlink" Target="https://sites.ed.gov/idea/regs/b/d/300.320/b/2" TargetMode="Externa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 </a:t>
            </a:r>
            <a:r>
              <a:rPr lang="en-US" sz="1400" dirty="0"/>
              <a:t>Be sure to send an email asking participants to bring a REDACTED IEP to the workshop.</a:t>
            </a:r>
            <a:endParaRPr sz="1400" dirty="0"/>
          </a:p>
          <a:p>
            <a:pPr marL="0" lvl="0" indent="0" algn="l" rtl="0">
              <a:lnSpc>
                <a:spcPct val="100000"/>
              </a:lnSpc>
              <a:spcBef>
                <a:spcPts val="0"/>
              </a:spcBef>
              <a:spcAft>
                <a:spcPts val="0"/>
              </a:spcAft>
              <a:buSzPts val="1400"/>
              <a:buNone/>
            </a:pPr>
            <a:r>
              <a:rPr lang="en-US" sz="1400" b="1" dirty="0"/>
              <a:t>TO KNOW: </a:t>
            </a:r>
            <a:r>
              <a:rPr lang="en-US" sz="1400" dirty="0"/>
              <a:t>This workshop is </a:t>
            </a:r>
            <a:r>
              <a:rPr lang="en-US" sz="1400" b="1" dirty="0"/>
              <a:t>DAY 1</a:t>
            </a:r>
            <a:r>
              <a:rPr lang="en-US" sz="1400" dirty="0"/>
              <a:t> of the Transition Academy and Self-Determination is a three-to-four-hour presentation on DAY 2. You could spread this out so it is not back-to-back.</a:t>
            </a:r>
            <a:endParaRPr sz="1400" dirty="0"/>
          </a:p>
        </p:txBody>
      </p:sp>
      <p:sp>
        <p:nvSpPr>
          <p:cNvPr id="272" name="Google Shape;272;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a:t>
            </a:r>
            <a:r>
              <a:rPr lang="en-US" sz="1400" b="0" i="0" u="sng" strike="noStrike" cap="none" dirty="0">
                <a:solidFill>
                  <a:schemeClr val="dk1"/>
                </a:solidFill>
                <a:effectLst/>
                <a:latin typeface="Calibri"/>
                <a:ea typeface="Calibri"/>
                <a:cs typeface="Calibri"/>
                <a:sym typeface="Calibri"/>
              </a:rPr>
              <a:t>#9</a:t>
            </a:r>
            <a:r>
              <a:rPr lang="en-US" sz="1400" b="0" i="0" u="none" strike="noStrike" cap="none" dirty="0">
                <a:solidFill>
                  <a:schemeClr val="dk1"/>
                </a:solidFill>
                <a:effectLst/>
                <a:latin typeface="Calibri"/>
                <a:ea typeface="Calibri"/>
                <a:cs typeface="Calibri"/>
                <a:sym typeface="Calibri"/>
              </a:rPr>
              <a:t> on the top ten list was ensuring that the IEP had appropriate, measurable postsecondary goals based on  age-appropriate transition assessments related to training, education, employment, and where appropriate, independent living skills. During this transition series, we will review what appropriate, measurable goals should look like and what are appropriate transition assessments. We will emphasize that there needs to be alignment between the transition assessment results and goals.</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sng" strike="noStrike" cap="none" dirty="0">
                <a:solidFill>
                  <a:schemeClr val="dk1"/>
                </a:solidFill>
                <a:effectLst/>
                <a:latin typeface="Calibri"/>
                <a:ea typeface="Calibri"/>
                <a:cs typeface="Calibri"/>
                <a:sym typeface="Calibri"/>
              </a:rPr>
              <a:t>#7</a:t>
            </a:r>
            <a:r>
              <a:rPr lang="en-US" sz="1400" b="0" i="0" u="none" strike="noStrike" cap="none" dirty="0">
                <a:solidFill>
                  <a:schemeClr val="dk1"/>
                </a:solidFill>
                <a:effectLst/>
                <a:latin typeface="Calibri"/>
                <a:ea typeface="Calibri"/>
                <a:cs typeface="Calibri"/>
                <a:sym typeface="Calibri"/>
              </a:rPr>
              <a:t> on the list relates to the need to provide age-appropriate transition assessments, instead of ability-appropriate transition assessments. Sometimes teachers are tempted to use transition assessments developed for younger children for their students with more severe cognitive deficits. </a:t>
            </a:r>
            <a:r>
              <a:rPr lang="en-US" sz="1400" b="0" i="0" u="sng" strike="noStrike" cap="none" dirty="0">
                <a:solidFill>
                  <a:schemeClr val="dk1"/>
                </a:solidFill>
                <a:effectLst/>
                <a:latin typeface="Calibri"/>
                <a:ea typeface="Calibri"/>
                <a:cs typeface="Calibri"/>
                <a:sym typeface="Calibri"/>
              </a:rPr>
              <a:t>This is not compliant.</a:t>
            </a:r>
            <a:r>
              <a:rPr lang="en-US" sz="1400" b="0" i="0" u="none" strike="noStrike" cap="none" dirty="0">
                <a:solidFill>
                  <a:schemeClr val="dk1"/>
                </a:solidFill>
                <a:effectLst/>
                <a:latin typeface="Calibri"/>
                <a:ea typeface="Calibri"/>
                <a:cs typeface="Calibri"/>
                <a:sym typeface="Calibri"/>
              </a:rPr>
              <a:t> We will share with you where you can find age-appropriate transition assessments for students with disabilities at all cognitive ranges. And again there should be some time of connection between the assessment and goals.</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sng" strike="noStrike" cap="none" dirty="0">
                <a:solidFill>
                  <a:schemeClr val="dk1"/>
                </a:solidFill>
                <a:effectLst/>
                <a:latin typeface="Calibri"/>
                <a:ea typeface="Calibri"/>
                <a:cs typeface="Calibri"/>
                <a:sym typeface="Calibri"/>
              </a:rPr>
              <a:t>#5</a:t>
            </a:r>
            <a:r>
              <a:rPr lang="en-US" sz="1400" b="0" i="0" u="none" strike="noStrike" cap="none" dirty="0">
                <a:solidFill>
                  <a:schemeClr val="dk1"/>
                </a:solidFill>
                <a:effectLst/>
                <a:latin typeface="Calibri"/>
                <a:ea typeface="Calibri"/>
                <a:cs typeface="Calibri"/>
                <a:sym typeface="Calibri"/>
              </a:rPr>
              <a:t> relates to the notice that is sent to the students on or before their 17th birthday regarding their educational rights. The date that notice was sent out is put on the Individualized Education Program (IEP) and all subsequent IEPs after that. A second notice is sent out before the students 18th birthday both to the child and to the parent. But, the date of that notice is not the one that is put on the IEP. Only the date of the notice prior to the 17th birthday is used. </a:t>
            </a:r>
            <a:endParaRPr lang="en-US" sz="1400" b="1" dirty="0"/>
          </a:p>
          <a:p>
            <a:pPr marL="0" lvl="0" indent="0" algn="l" rtl="0">
              <a:lnSpc>
                <a:spcPct val="100000"/>
              </a:lnSpc>
              <a:spcBef>
                <a:spcPts val="0"/>
              </a:spcBef>
              <a:spcAft>
                <a:spcPts val="0"/>
              </a:spcAft>
              <a:buSzPts val="1400"/>
              <a:buNone/>
            </a:pPr>
            <a:endParaRPr dirty="0"/>
          </a:p>
        </p:txBody>
      </p:sp>
      <p:sp>
        <p:nvSpPr>
          <p:cNvPr id="331" name="Google Shape;3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02335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p98: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KNOW/TO DO/TO SAY:</a:t>
            </a:r>
            <a:r>
              <a:rPr lang="en-US" sz="1200" b="0" i="0" u="none" strike="noStrike" cap="none" dirty="0">
                <a:solidFill>
                  <a:schemeClr val="dk1"/>
                </a:solidFill>
                <a:effectLst/>
                <a:latin typeface="Calibri"/>
                <a:ea typeface="Calibri"/>
                <a:cs typeface="Calibri"/>
                <a:sym typeface="Calibri"/>
              </a:rPr>
              <a:t> For the purpose of today’s training, assessments will be categorized into two groups - formal and informal. Defining an assessment instrument as either formal or informal usually depends on the following characteristics:</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Purpose of the assessment;</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Commercialization;</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Standardization;</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Assessment environment; and</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administration procedures.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Further information about Transition factors may be found at CEC Developing Present Levels of Academic Achievement and Functional Performance Statements for IEPS, May/June 2020, p. 320-332.</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99: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b="1" u="none" dirty="0"/>
              <a:t>TO KNOW/TO DO/TO SAY: </a:t>
            </a:r>
            <a:r>
              <a:rPr lang="en-US" b="0" dirty="0"/>
              <a:t>In addition to the methods listed on the previous slide, parent and family questionnaires, observations, employer interviews, community-based checklists and profiles, and vocational assessments are effective methods which acquire assessment information from a variety of transition team members. </a:t>
            </a:r>
            <a:endParaRPr b="0" dirty="0"/>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100: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KNOW/TO DO:  </a:t>
            </a:r>
            <a:r>
              <a:rPr lang="en-US" sz="1200" b="0" i="0" u="none" strike="noStrike" cap="none" dirty="0">
                <a:solidFill>
                  <a:schemeClr val="dk1"/>
                </a:solidFill>
                <a:effectLst/>
                <a:latin typeface="Calibri"/>
                <a:ea typeface="Calibri"/>
                <a:cs typeface="Calibri"/>
                <a:sym typeface="Calibri"/>
              </a:rPr>
              <a:t>Read slide aloud.</a:t>
            </a: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It is important to consider age, developmental level, reading ability, communication style, primary language, and cultural background when selecting formal assessments. We need to be aware of the snares that can limit formal assessments such as using results to label or stigmatize a student, the possibility of errors due to test bias, poor validity, or low reliability, and the likelihood of fostering mechanistic decision-making rather than considering each individual student. Standardized tests are not designed to evaluate critical information needed for transition. For example, such tests cannot identify whether an individual can read social cues in various work, recreation, or social settings. In addition, they do not address whether an individual can modify behavior to meet the demands of multiple environments. For this level of information, informal methods may be needed. While formal measures of assessment are a good source of information, there are some limitations.</a:t>
            </a:r>
          </a:p>
          <a:p>
            <a:pPr marL="0" lvl="0" indent="0" algn="l" rtl="0">
              <a:lnSpc>
                <a:spcPct val="100000"/>
              </a:lnSpc>
              <a:spcBef>
                <a:spcPts val="0"/>
              </a:spcBef>
              <a:spcAft>
                <a:spcPts val="0"/>
              </a:spcAft>
              <a:buSzPts val="1400"/>
              <a:buNone/>
            </a:pPr>
            <a:endParaRPr sz="1400"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101: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KNOW/TO DO:</a:t>
            </a:r>
            <a:r>
              <a:rPr lang="en-US" sz="1200" b="0" i="0" u="none" strike="noStrike" cap="none" dirty="0">
                <a:solidFill>
                  <a:schemeClr val="dk1"/>
                </a:solidFill>
                <a:effectLst/>
                <a:latin typeface="Calibri"/>
                <a:ea typeface="Calibri"/>
                <a:cs typeface="Calibri"/>
                <a:sym typeface="Calibri"/>
              </a:rPr>
              <a:t>  Read slide aloud.</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Common standardized assessments include, but are not limited to, ACT, SAT, Woodcock-Johnson, WISC, ASVAB, state assessments, Life Centered and Career Education Competency Assessment, Transition Behavior Scales, Transition Planning Inventory, and the ARC Self-Determination Scale.</a:t>
            </a:r>
          </a:p>
          <a:p>
            <a:pPr marL="0" lvl="0" indent="0" algn="l" rtl="0">
              <a:lnSpc>
                <a:spcPct val="100000"/>
              </a:lnSpc>
              <a:spcBef>
                <a:spcPts val="0"/>
              </a:spcBef>
              <a:spcAft>
                <a:spcPts val="0"/>
              </a:spcAft>
              <a:buSzPts val="1400"/>
              <a:buNone/>
            </a:pPr>
            <a:endParaRPr sz="1400" b="1"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101: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KNOW/TO DO/TO SAY:</a:t>
            </a:r>
            <a:r>
              <a:rPr lang="en-US" sz="1200" b="0" i="0" u="none" strike="noStrike" cap="none" dirty="0">
                <a:solidFill>
                  <a:schemeClr val="dk1"/>
                </a:solidFill>
                <a:effectLst/>
                <a:latin typeface="Calibri"/>
                <a:ea typeface="Calibri"/>
                <a:cs typeface="Calibri"/>
                <a:sym typeface="Calibri"/>
              </a:rPr>
              <a:t> When administering formal assessments, you need to understand the concepts of validity, reliability, norms, and how to interpret assessment results. Problems can arise when interpreting results if these concepts are not well understood. Some potential pitfalls to interpreting results include poor administration of the test or scoring of the test, examiner bias, cultural biases in test items, and culture or language differences.</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Keep in mind that many standardized assessments may be for specific populations only, such as students with developmental disabilities or learning disabilities. In such cases, certain tests may be inappropriate to an individual’s reading or language level or the student may not be included in the norming population and therefore the test results won’t be appropriate for the student.</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It is also important to remember that developing instructional programs exclusively from formal assessments limits an educators’ ability to develop effective programs for student learning. To develop comprehensive transition plans, both formal and informal assessments are needed.</a:t>
            </a:r>
          </a:p>
          <a:p>
            <a:pPr marL="0" lvl="0" indent="0" algn="l" rtl="0">
              <a:lnSpc>
                <a:spcPct val="100000"/>
              </a:lnSpc>
              <a:spcBef>
                <a:spcPts val="0"/>
              </a:spcBef>
              <a:spcAft>
                <a:spcPts val="0"/>
              </a:spcAft>
              <a:buSzPts val="1400"/>
              <a:buNone/>
            </a:pPr>
            <a:endParaRPr sz="1400" b="1" dirty="0"/>
          </a:p>
        </p:txBody>
      </p:sp>
    </p:spTree>
    <p:extLst>
      <p:ext uri="{BB962C8B-B14F-4D97-AF65-F5344CB8AC3E}">
        <p14:creationId xmlns:p14="http://schemas.microsoft.com/office/powerpoint/2010/main" val="26550527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101: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KNOW/TO DO:</a:t>
            </a:r>
            <a:r>
              <a:rPr lang="en-US" sz="1200" b="0" i="0" u="none" strike="noStrike" cap="none" dirty="0">
                <a:solidFill>
                  <a:schemeClr val="dk1"/>
                </a:solidFill>
                <a:effectLst/>
                <a:latin typeface="Calibri"/>
                <a:ea typeface="Calibri"/>
                <a:cs typeface="Calibri"/>
                <a:sym typeface="Calibri"/>
              </a:rPr>
              <a:t> Read slide. Are there ones you are not familiar with?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Oral History - Are you a fourth generation farmer? First generation lawyer? Free-flowing conversation with students and/or parents. Knowledge gained from the Oral History is unique. Getting perspective from that student about their values, strengths, needs, and interests. If you have a collection of Oral History, it should be documented! This is not just a passing conversation or asking questions in the hallway.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Informal assessments are prevalent in schools, and are often created or modified by practitioners and shared among educators. These measures can provide critical information on student learning characteristics, and are often effective in helping teachers develop and implement more personalized, individualized instruction.</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While they are a valuable means for soliciting critical information, informal assessments are only as effective as the assessment questions and data that are collected. Informal methods require both the willingness and the ability of respondents to self-report, in addition to secondary source reports as a factor in validity and reliability. The right questions need to be asked to be certain that the information collected addresses an identified domain or skill area. This can prove challenging to a practitioner with limited time.</a:t>
            </a:r>
          </a:p>
          <a:p>
            <a:pPr marL="0" lvl="0" indent="0" algn="l" rtl="0">
              <a:lnSpc>
                <a:spcPct val="100000"/>
              </a:lnSpc>
              <a:spcBef>
                <a:spcPts val="0"/>
              </a:spcBef>
              <a:spcAft>
                <a:spcPts val="0"/>
              </a:spcAft>
              <a:buSzPts val="1400"/>
              <a:buNone/>
            </a:pPr>
            <a:endParaRPr sz="1400" b="1" dirty="0"/>
          </a:p>
        </p:txBody>
      </p:sp>
    </p:spTree>
    <p:extLst>
      <p:ext uri="{BB962C8B-B14F-4D97-AF65-F5344CB8AC3E}">
        <p14:creationId xmlns:p14="http://schemas.microsoft.com/office/powerpoint/2010/main" val="41544411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p104: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KNOW/TO DO/TO SAY:</a:t>
            </a:r>
            <a:r>
              <a:rPr lang="en-US" sz="1200" b="0" i="0" u="none" strike="noStrike" cap="none" dirty="0">
                <a:solidFill>
                  <a:schemeClr val="dk1"/>
                </a:solidFill>
                <a:effectLst/>
                <a:latin typeface="Calibri"/>
                <a:ea typeface="Calibri"/>
                <a:cs typeface="Calibri"/>
                <a:sym typeface="Calibri"/>
              </a:rPr>
              <a:t> While informal assessments have many benefits, it is critical that practitioners understand the limitations. For example, informal observation is a powerful tool, but inaccuracies in observations occur because out-of-the-ordinary behavior, the use of personal definitions of behavior rather than precise or stable definitions, bias resulting from unsystematic observations, and/or difficulty in independently verifying subjective information. However, through careful preparation of an assessment plan and thorough understanding of the benefits and limitations of each type of assessment, informal assessments are invaluable.</a:t>
            </a:r>
          </a:p>
          <a:p>
            <a:pPr marL="0" lvl="0" indent="0" algn="l" rtl="0">
              <a:lnSpc>
                <a:spcPct val="100000"/>
              </a:lnSpc>
              <a:spcBef>
                <a:spcPts val="0"/>
              </a:spcBef>
              <a:spcAft>
                <a:spcPts val="0"/>
              </a:spcAft>
              <a:buSzPts val="1400"/>
              <a:buNone/>
            </a:pPr>
            <a:endParaRPr sz="1400"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p105: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KNOW/TO DO/TO SAY:</a:t>
            </a:r>
            <a:r>
              <a:rPr lang="en-US" sz="1200" b="0" i="0" u="none" strike="noStrike" cap="none" dirty="0">
                <a:solidFill>
                  <a:schemeClr val="dk1"/>
                </a:solidFill>
                <a:effectLst/>
                <a:latin typeface="Calibri"/>
                <a:ea typeface="Calibri"/>
                <a:cs typeface="Calibri"/>
                <a:sym typeface="Calibri"/>
              </a:rPr>
              <a:t> Consent requirements for transition assessments are THE SAME as for any special education evaluation. An evaluation is triggered and consent to conduct assessments is required when the only way to get the information needed is to conduct an individual assessment. Written consent for an assessment if the assessment is being given to all the students in a class as part of the course or to all the students at a grade-level or districtwide. For example, if the ASVAB is given to all eleventh graders, it would not be necessary to get written consent. Or, if as a part of the curriculum in a transition class, you give a specific assessment, you would not need parental permission. </a:t>
            </a:r>
          </a:p>
          <a:p>
            <a:pPr marL="0" indent="0"/>
            <a:r>
              <a:rPr lang="en-US" sz="1200" b="0" i="0" u="none" strike="noStrike" cap="none" dirty="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endParaRPr b="1" dirty="0">
              <a:solidFill>
                <a:srgbClr val="000000"/>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p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KNOW/TO DO/TO SAY: </a:t>
            </a:r>
            <a:r>
              <a:rPr lang="en-US" b="0" dirty="0">
                <a:solidFill>
                  <a:srgbClr val="000000"/>
                </a:solidFill>
              </a:rPr>
              <a:t>After you have given and scored the assessments and had conversations with the student and parent/guardian it is time to translate that information into measurable postsecondary goals. These goals needs to be able to be counted or measured. The goals are designed to be met after the student graduates or terminated from school. They are related to what the student wants to do. </a:t>
            </a:r>
            <a:endParaRPr b="0" dirty="0">
              <a:solidFill>
                <a:srgbClr val="FF0000"/>
              </a:solidFill>
            </a:endParaRPr>
          </a:p>
        </p:txBody>
      </p:sp>
      <p:sp>
        <p:nvSpPr>
          <p:cNvPr id="1112" name="Google Shape;1112;p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108</a:t>
            </a:fld>
            <a:endParaRPr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0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0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Something to think about.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cb511ac6e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cb511ac6e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0" name="Google Shape;340;gcb511ac6e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1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10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KNOW/TO DO: </a:t>
            </a:r>
            <a:r>
              <a:rPr lang="en-US" b="0" dirty="0"/>
              <a:t>Read the slide.</a:t>
            </a:r>
            <a:endParaRPr b="0" dirty="0"/>
          </a:p>
          <a:p>
            <a:pPr marL="0" lvl="0" indent="0" algn="l" rtl="0">
              <a:lnSpc>
                <a:spcPct val="100000"/>
              </a:lnSpc>
              <a:spcBef>
                <a:spcPts val="0"/>
              </a:spcBef>
              <a:spcAft>
                <a:spcPts val="0"/>
              </a:spcAft>
              <a:buSzPts val="1400"/>
              <a:buNone/>
            </a:pPr>
            <a:r>
              <a:rPr lang="en-US" b="1" u="none" dirty="0"/>
              <a:t>TO SAY: </a:t>
            </a:r>
            <a:r>
              <a:rPr lang="en-US" b="0" dirty="0"/>
              <a:t>In this situation, the IEP team cannot delete a goal on the IEP. Remember, goals are directly related to a student’s interests and outcomes, and are not simply determined by what supports community agencies may provide. Instead, the IEP team must identify alternative strategies to ensure the service is provided to the student. Alternative strategies might be identifying a new agency responsible for providing that service, or changing the timeline for attaining the goal.</a:t>
            </a:r>
            <a:endParaRPr b="0" dirty="0"/>
          </a:p>
          <a:p>
            <a:pPr marL="0" lvl="0" indent="0" algn="l" rtl="0">
              <a:lnSpc>
                <a:spcPct val="100000"/>
              </a:lnSpc>
              <a:spcBef>
                <a:spcPts val="0"/>
              </a:spcBef>
              <a:spcAft>
                <a:spcPts val="0"/>
              </a:spcAft>
              <a:buSzPts val="1400"/>
              <a:buNone/>
            </a:pPr>
            <a:r>
              <a:rPr lang="en-US" b="0" dirty="0"/>
              <a:t>Participation and follow-through from outside agencies has historically been difficult. </a:t>
            </a:r>
            <a:endParaRPr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0" dirty="0"/>
              <a:t>Since their involvement is not federally mandated, state and local interagency agreements can be important ways to ensure successful transition planning and outcomes. Interagency agreements typically identify how outside agencies will work with the school in providing or supporting transition planning, services, and outcomes. </a:t>
            </a:r>
            <a:endParaRPr b="0" dirty="0"/>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1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p10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u="none" dirty="0"/>
              <a:t>TO KNOW/TO DO/SAY:</a:t>
            </a:r>
            <a:r>
              <a:rPr lang="en-US" b="0" u="none" dirty="0"/>
              <a:t> Read/summarize </a:t>
            </a:r>
            <a:r>
              <a:rPr lang="en-US" b="0" dirty="0"/>
              <a:t>this slide.</a:t>
            </a:r>
            <a:endParaRPr b="1"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KNOW/TO DO/TO SAY:</a:t>
            </a:r>
            <a:r>
              <a:rPr lang="en-US" sz="1200" b="0" i="0" u="none" strike="noStrike" cap="none" dirty="0">
                <a:solidFill>
                  <a:schemeClr val="dk1"/>
                </a:solidFill>
                <a:effectLst/>
                <a:latin typeface="Calibri"/>
                <a:ea typeface="Calibri"/>
                <a:cs typeface="Calibri"/>
                <a:sym typeface="Calibri"/>
              </a:rPr>
              <a:t> Transition Services Liaison Project is not Missouri-specific. This is a resource out of South Dakota, but is a great list of transition services. Can you think of other examples in these categories? Please refer to </a:t>
            </a:r>
            <a:r>
              <a:rPr lang="en-US" sz="1200" b="0" i="0" u="sng" strike="noStrike" cap="none" dirty="0">
                <a:solidFill>
                  <a:schemeClr val="dk1"/>
                </a:solidFill>
                <a:effectLst/>
                <a:latin typeface="Calibri"/>
                <a:ea typeface="Calibri"/>
                <a:cs typeface="Calibri"/>
                <a:sym typeface="Calibri"/>
                <a:hlinkClick r:id="rId3"/>
              </a:rPr>
              <a:t>http://cuttingedj.net/documents/2011/SD%20TAGuide%20for%20Transition.pdf</a:t>
            </a:r>
            <a:r>
              <a:rPr lang="en-US" sz="1200" b="0" i="0" u="none" strike="noStrike" cap="none" dirty="0">
                <a:solidFill>
                  <a:schemeClr val="dk1"/>
                </a:solidFill>
                <a:effectLst/>
                <a:latin typeface="Calibri"/>
                <a:ea typeface="Calibri"/>
                <a:cs typeface="Calibri"/>
                <a:sym typeface="Calibri"/>
              </a:rPr>
              <a:t> as you think of examples.</a:t>
            </a:r>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KNOW/TO</a:t>
            </a:r>
            <a:r>
              <a:rPr lang="en-US" b="1" baseline="0" dirty="0"/>
              <a:t> DO/TO SAY: </a:t>
            </a:r>
            <a:r>
              <a:rPr lang="en-US" b="0" dirty="0"/>
              <a:t>Can you think of any other transition services in your community in these areas?</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41757299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KNOW/TO</a:t>
            </a:r>
            <a:r>
              <a:rPr lang="en-US" b="1" baseline="0" dirty="0"/>
              <a:t> DO/TO SAY: </a:t>
            </a:r>
            <a:r>
              <a:rPr lang="en-US" b="0" dirty="0"/>
              <a:t>Can you think of any other transition services in your community in these areas?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42310928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KNOW/TO</a:t>
            </a:r>
            <a:r>
              <a:rPr lang="en-US" b="1" baseline="0" dirty="0"/>
              <a:t> DO/TO SAY: </a:t>
            </a:r>
            <a:r>
              <a:rPr lang="en-US" b="0" dirty="0"/>
              <a:t>Can you think of any other transition services in your community in these areas?</a:t>
            </a:r>
          </a:p>
          <a:p>
            <a:pPr marL="0" lvl="0" indent="0" algn="l" rtl="0">
              <a:lnSpc>
                <a:spcPct val="100000"/>
              </a:lnSpc>
              <a:spcBef>
                <a:spcPts val="0"/>
              </a:spcBef>
              <a:spcAft>
                <a:spcPts val="0"/>
              </a:spcAft>
              <a:buSzPts val="1400"/>
              <a:buNone/>
            </a:pPr>
            <a:endParaRPr lang="en-US" b="1" dirty="0"/>
          </a:p>
        </p:txBody>
      </p:sp>
    </p:spTree>
    <p:extLst>
      <p:ext uri="{BB962C8B-B14F-4D97-AF65-F5344CB8AC3E}">
        <p14:creationId xmlns:p14="http://schemas.microsoft.com/office/powerpoint/2010/main" val="13999499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p11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KNOW/TO DO/TO SAY: </a:t>
            </a:r>
            <a:r>
              <a:rPr lang="en-US" b="0" dirty="0"/>
              <a:t>This is for the participants to look at the IEP they brought and spend time on the “Related Services” section. Allow ten minutes and then check in. </a:t>
            </a:r>
            <a:endParaRPr b="0" dirty="0"/>
          </a:p>
        </p:txBody>
      </p:sp>
      <p:sp>
        <p:nvSpPr>
          <p:cNvPr id="1168" name="Google Shape;1168;p11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116</a:t>
            </a:fld>
            <a:endParaRPr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Google Shape;1175;p1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If doing virtual, hide this slide. (#9, pg. 1)</a:t>
            </a:r>
          </a:p>
          <a:p>
            <a:pPr marL="0" indent="0"/>
            <a:r>
              <a:rPr lang="en-US" sz="1200" b="1" i="0" u="none" strike="noStrike" cap="none" dirty="0">
                <a:solidFill>
                  <a:schemeClr val="dk1"/>
                </a:solidFill>
                <a:effectLst/>
                <a:latin typeface="Calibri"/>
                <a:ea typeface="Calibri"/>
                <a:cs typeface="Calibri"/>
                <a:sym typeface="Calibri"/>
              </a:rPr>
              <a:t>TO DO/TO SAY:</a:t>
            </a:r>
            <a:r>
              <a:rPr lang="en-US" sz="1200" b="0" i="0" u="none" strike="noStrike" cap="none" dirty="0">
                <a:solidFill>
                  <a:schemeClr val="dk1"/>
                </a:solidFill>
                <a:effectLst/>
                <a:latin typeface="Calibri"/>
                <a:ea typeface="Calibri"/>
                <a:cs typeface="Calibri"/>
                <a:sym typeface="Calibri"/>
              </a:rPr>
              <a:t> Based on a new study recently published from the University of Waterloo in Ontario, Canada that demonstrated that students learn and recall  information better when they can draw what they are learning. The researchers found drawing to be “an effective and reliable encoding strategy, far superior to writing.” According to a recent on-line journal article in </a:t>
            </a:r>
            <a:r>
              <a:rPr lang="en-US" sz="1200" b="0" i="0" u="sng" strike="noStrike" cap="none" dirty="0" err="1">
                <a:solidFill>
                  <a:schemeClr val="dk1"/>
                </a:solidFill>
                <a:effectLst/>
                <a:latin typeface="Calibri"/>
                <a:ea typeface="Calibri"/>
                <a:cs typeface="Calibri"/>
                <a:sym typeface="Calibri"/>
              </a:rPr>
              <a:t>Edutopia</a:t>
            </a:r>
            <a:r>
              <a:rPr lang="en-US" sz="1200" b="0" i="0" u="none" strike="noStrike" cap="none" dirty="0">
                <a:solidFill>
                  <a:schemeClr val="dk1"/>
                </a:solidFill>
                <a:effectLst/>
                <a:latin typeface="Calibri"/>
                <a:ea typeface="Calibri"/>
                <a:cs typeface="Calibri"/>
                <a:sym typeface="Calibri"/>
              </a:rPr>
              <a:t>, the benefits of drawing were not dependent on the students’ level of artistic talent, suggesting that this strategy may work for all students, not just ones who are able to draw well. The researchers explain that it “requires elaboration on the meaning of the term and translating the definition to a new form (a picture).” Unlike listening to a lecture or viewing an image—activities in which students passively absorb information—drawing is active. It forces students to grapple with what they’re learning and reconstruct it in a way that makes sense to them. So, with that being said, we are going to do a quick draw activity. I will give you 60 seconds to draw something that you have learned or that resonated with you so far. I will tell you when to start and call time at the end of 60 seconds. You will pass your drawing to the person on your right and see if they can guess what you drew. I will ask a few people to share what they drew and why they drew it.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Pass out the Quick Draw page and time 60 seconds for the participants to draw. </a:t>
            </a:r>
          </a:p>
          <a:p>
            <a:pPr marL="0" indent="0"/>
            <a:r>
              <a:rPr lang="en-US" sz="1200" b="0" i="0" u="sng" strike="noStrike" cap="none" dirty="0">
                <a:solidFill>
                  <a:schemeClr val="dk1"/>
                </a:solidFill>
                <a:effectLst/>
                <a:latin typeface="Calibri"/>
                <a:ea typeface="Calibri"/>
                <a:cs typeface="Calibri"/>
                <a:sym typeface="Calibri"/>
                <a:hlinkClick r:id="rId3"/>
              </a:rPr>
              <a:t>https://www.edutopia.org/article/science-drawing-and-memory</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Can show Sketch Notes and non-linguistic representation.</a:t>
            </a:r>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u="none" dirty="0"/>
              <a:t>TO DO</a:t>
            </a:r>
            <a:r>
              <a:rPr lang="en-US" b="1" dirty="0"/>
              <a:t>: </a:t>
            </a:r>
            <a:r>
              <a:rPr lang="en-US" b="0" dirty="0"/>
              <a:t>Participants write down their reasons and then share. Could also be set up for whiteboard conversation using Zoom.</a:t>
            </a:r>
            <a:endParaRPr b="0" dirty="0"/>
          </a:p>
        </p:txBody>
      </p:sp>
      <p:sp>
        <p:nvSpPr>
          <p:cNvPr id="1184" name="Google Shape;118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a:t>
            </a:r>
            <a:r>
              <a:rPr lang="en-US" b="1" baseline="0" dirty="0"/>
              <a:t> DO/TO KNOW/TO SAY: </a:t>
            </a:r>
            <a:r>
              <a:rPr lang="en-US" b="0" baseline="0" dirty="0"/>
              <a:t>Read the slide.</a:t>
            </a:r>
            <a:endParaRPr lang="en-US" b="0" dirty="0"/>
          </a:p>
        </p:txBody>
      </p:sp>
      <p:sp>
        <p:nvSpPr>
          <p:cNvPr id="1184" name="Google Shape;118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081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solidFill>
                  <a:srgbClr val="000000"/>
                </a:solidFill>
              </a:rPr>
              <a:t>TO DO/TO KNOW/TO SAY</a:t>
            </a:r>
            <a:r>
              <a:rPr lang="en-US" sz="1400" dirty="0">
                <a:solidFill>
                  <a:srgbClr val="000000"/>
                </a:solidFill>
              </a:rPr>
              <a:t>: </a:t>
            </a:r>
            <a:r>
              <a:rPr lang="en-US" sz="1400" b="0" dirty="0">
                <a:solidFill>
                  <a:srgbClr val="000000"/>
                </a:solidFill>
              </a:rPr>
              <a:t>Anytime the law is involved, it is critical to ensure you are covering all bases. But, sometimes in our drive to be compliant, we lose focus on what really matters which is providing the necessary services to special education students for them to be successful. At times, in order to do this, we must rise above what is just the letter of the law and focus on what the spirit of the law intended to achieve. Just because we are compliant does not mean we are acting in the best interest of the student. </a:t>
            </a:r>
            <a:r>
              <a:rPr lang="en-US" sz="1400" b="0" dirty="0">
                <a:solidFill>
                  <a:srgbClr val="FF0000"/>
                </a:solidFill>
              </a:rPr>
              <a:t>  </a:t>
            </a:r>
            <a:endParaRPr sz="1400" b="0" dirty="0">
              <a:solidFill>
                <a:srgbClr val="FF0000"/>
              </a:solidFill>
            </a:endParaRPr>
          </a:p>
        </p:txBody>
      </p:sp>
      <p:sp>
        <p:nvSpPr>
          <p:cNvPr id="348" name="Google Shape;348;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KNOW/TO</a:t>
            </a:r>
            <a:r>
              <a:rPr lang="en-US" b="1" baseline="0" dirty="0"/>
              <a:t> DO/TO SAY</a:t>
            </a:r>
            <a:r>
              <a:rPr lang="en-US" b="1" dirty="0"/>
              <a:t>: </a:t>
            </a:r>
            <a:r>
              <a:rPr lang="en-US" b="0" dirty="0"/>
              <a:t>Read the slide and then you could take participants back to the I’m Determined website or the HLP for parent resources. </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Parents or guardians should be involved throughout each student’s transition planning process. IDEA makes it clear that parents/guardians are to be active members of IEP teams. When schools send notification to families of an upcoming IEP meeting that involves transition planning, many provide a brochure on transition, along with the written notification of meeting. Parents/Guardians can be involved by making suggestions about the future, expressing their wishes for their student, and encouraging the student, among many other ways.</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 </a:t>
            </a:r>
            <a:r>
              <a:rPr lang="en-US" b="0" dirty="0">
                <a:solidFill>
                  <a:srgbClr val="434343"/>
                </a:solidFill>
              </a:rPr>
              <a:t>The principles that should guide our practice include respect, equality, and trust. As educators, we should be informed about the postsecondary options and the projected demands for careers. </a:t>
            </a:r>
          </a:p>
          <a:p>
            <a:pPr marL="0" lvl="0" indent="0" algn="l" rtl="0">
              <a:lnSpc>
                <a:spcPct val="100000"/>
              </a:lnSpc>
              <a:spcBef>
                <a:spcPts val="0"/>
              </a:spcBef>
              <a:spcAft>
                <a:spcPts val="0"/>
              </a:spcAft>
              <a:buSzPts val="1400"/>
              <a:buNone/>
            </a:pPr>
            <a:r>
              <a:rPr lang="en-US" b="0" u="sng" dirty="0">
                <a:solidFill>
                  <a:schemeClr val="hlink"/>
                </a:solidFill>
                <a:hlinkClick r:id="rId3"/>
              </a:rPr>
              <a:t>www.imdetermined.org</a:t>
            </a:r>
            <a:endParaRPr lang="en-US" b="0" dirty="0"/>
          </a:p>
          <a:p>
            <a:pPr marL="0" lvl="0" indent="0" algn="l" rtl="0">
              <a:lnSpc>
                <a:spcPct val="100000"/>
              </a:lnSpc>
              <a:spcBef>
                <a:spcPts val="0"/>
              </a:spcBef>
              <a:spcAft>
                <a:spcPts val="0"/>
              </a:spcAft>
              <a:buSzPts val="1400"/>
              <a:buNone/>
            </a:pPr>
            <a:r>
              <a:rPr lang="en-US" sz="1100" b="0" u="sng" dirty="0">
                <a:solidFill>
                  <a:schemeClr val="hlink"/>
                </a:solidFill>
                <a:latin typeface="Arial"/>
                <a:ea typeface="Arial"/>
                <a:cs typeface="Arial"/>
                <a:sym typeface="Arial"/>
                <a:hlinkClick r:id="rId4"/>
              </a:rPr>
              <a:t>https://highleveragepractices.org/resources/</a:t>
            </a:r>
            <a:r>
              <a:rPr lang="en-US" b="0" dirty="0"/>
              <a:t>p.35</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endParaRPr lang="en-US" b="1" dirty="0"/>
          </a:p>
        </p:txBody>
      </p:sp>
      <p:sp>
        <p:nvSpPr>
          <p:cNvPr id="1184" name="Google Shape;118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49401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DO/TO KNOW: </a:t>
            </a:r>
            <a:r>
              <a:rPr lang="en-US" b="0" dirty="0"/>
              <a:t>Read</a:t>
            </a:r>
            <a:r>
              <a:rPr lang="en-US" dirty="0"/>
              <a:t> the slide and then take participants back to the I’m Determined website for additional parent resources and parent engagement.   </a:t>
            </a:r>
          </a:p>
          <a:p>
            <a:pPr marL="0" lvl="0" indent="0" algn="l" rtl="0">
              <a:lnSpc>
                <a:spcPct val="100000"/>
              </a:lnSpc>
              <a:spcBef>
                <a:spcPts val="0"/>
              </a:spcBef>
              <a:spcAft>
                <a:spcPts val="0"/>
              </a:spcAft>
              <a:buClr>
                <a:srgbClr val="000000"/>
              </a:buClr>
              <a:buSzPts val="1400"/>
              <a:buFont typeface="Arial"/>
              <a:buNone/>
            </a:pPr>
            <a:r>
              <a:rPr lang="en-US" u="sng" dirty="0">
                <a:solidFill>
                  <a:schemeClr val="hlink"/>
                </a:solidFill>
                <a:hlinkClick r:id="rId3"/>
              </a:rPr>
              <a:t>www.imdetermined.org</a:t>
            </a:r>
            <a:br>
              <a:rPr lang="en-US" u="sng" dirty="0">
                <a:solidFill>
                  <a:schemeClr val="hlink"/>
                </a:solidFill>
              </a:rPr>
            </a:br>
            <a:endParaRPr lang="en-US" b="1" u="sng" dirty="0"/>
          </a:p>
          <a:p>
            <a:pPr marL="0" lvl="0" indent="0" algn="l" rtl="0">
              <a:lnSpc>
                <a:spcPct val="100000"/>
              </a:lnSpc>
              <a:spcBef>
                <a:spcPts val="0"/>
              </a:spcBef>
              <a:spcAft>
                <a:spcPts val="0"/>
              </a:spcAft>
              <a:buSzPts val="1400"/>
              <a:buNone/>
            </a:pPr>
            <a:r>
              <a:rPr lang="en-US" b="1" u="none" dirty="0"/>
              <a:t>TO SAY</a:t>
            </a:r>
            <a:r>
              <a:rPr lang="en-US" b="1" dirty="0"/>
              <a:t>: </a:t>
            </a:r>
            <a:r>
              <a:rPr lang="en-US" b="0" dirty="0"/>
              <a:t>If the parent brings or invites other people to participate in the meeting, they must also sign consent for them to participate in the meeting.</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endParaRPr lang="en-US" b="1" dirty="0"/>
          </a:p>
        </p:txBody>
      </p:sp>
      <p:sp>
        <p:nvSpPr>
          <p:cNvPr id="1184" name="Google Shape;118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6317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b="0" u="none" dirty="0"/>
              <a:t>High Leverage Practices </a:t>
            </a:r>
            <a:r>
              <a:rPr lang="en-US" b="1" u="none" dirty="0"/>
              <a:t>(</a:t>
            </a:r>
            <a:r>
              <a:rPr lang="en-US" dirty="0"/>
              <a:t>have been supported by research to have significant potential for improving academic and behavioral outcomes for students with disabilities and others who struggle to learn (</a:t>
            </a:r>
            <a:r>
              <a:rPr lang="en-US" dirty="0" err="1"/>
              <a:t>p.vii</a:t>
            </a:r>
            <a:r>
              <a:rPr lang="en-US" dirty="0"/>
              <a:t>). The book,</a:t>
            </a:r>
            <a:r>
              <a:rPr lang="en-US" i="1" dirty="0"/>
              <a:t> High Leverage Practices for Inclusive Classrooms,</a:t>
            </a:r>
            <a:r>
              <a:rPr lang="en-US" dirty="0"/>
              <a:t> presents all the reasons why these seven principles contribute to student success. </a:t>
            </a:r>
            <a:r>
              <a:rPr lang="en-US" sz="1100" u="sng" dirty="0">
                <a:solidFill>
                  <a:schemeClr val="hlink"/>
                </a:solidFill>
                <a:latin typeface="Arial"/>
                <a:ea typeface="Arial"/>
                <a:cs typeface="Arial"/>
                <a:sym typeface="Arial"/>
                <a:hlinkClick r:id="rId3"/>
              </a:rPr>
              <a:t>https://highleveragepractices.org/resources/</a:t>
            </a:r>
            <a:br>
              <a:rPr lang="en-US" sz="1100" u="sng" dirty="0">
                <a:solidFill>
                  <a:schemeClr val="hlink"/>
                </a:solidFill>
                <a:latin typeface="Arial"/>
                <a:ea typeface="Arial"/>
                <a:cs typeface="Arial"/>
                <a:sym typeface="Arial"/>
              </a:rPr>
            </a:br>
            <a:br>
              <a:rPr lang="en-US" sz="1100" u="sng" dirty="0">
                <a:solidFill>
                  <a:schemeClr val="hlink"/>
                </a:solidFill>
                <a:latin typeface="Arial"/>
                <a:ea typeface="Arial"/>
                <a:cs typeface="Arial"/>
                <a:sym typeface="Arial"/>
              </a:rPr>
            </a:br>
            <a:r>
              <a:rPr lang="en-US" b="1" dirty="0"/>
              <a:t>Overview of  HO #10a High Level Practices Overview and HO #10b MAPS</a:t>
            </a:r>
            <a:br>
              <a:rPr lang="en-US" b="1" dirty="0"/>
            </a:br>
            <a:endParaRPr lang="en-US" b="1" dirty="0"/>
          </a:p>
          <a:p>
            <a:pPr marL="0" lvl="0" indent="0" algn="l" rtl="0">
              <a:lnSpc>
                <a:spcPct val="100000"/>
              </a:lnSpc>
              <a:spcBef>
                <a:spcPts val="0"/>
              </a:spcBef>
              <a:spcAft>
                <a:spcPts val="0"/>
              </a:spcAft>
              <a:buSzPts val="1400"/>
              <a:buNone/>
            </a:pPr>
            <a:r>
              <a:rPr lang="en-US" b="1" dirty="0"/>
              <a:t>TO DO/TO SAY:</a:t>
            </a:r>
            <a:r>
              <a:rPr lang="en-US" dirty="0"/>
              <a:t> </a:t>
            </a:r>
            <a:r>
              <a:rPr lang="en-US" dirty="0">
                <a:solidFill>
                  <a:srgbClr val="000000"/>
                </a:solidFill>
              </a:rPr>
              <a:t>Building a Partnership is very intentional and purposeful. It may not be an innate skill for all educators, but it can be learned and practiced. We want to walk w</a:t>
            </a:r>
            <a:r>
              <a:rPr lang="en-US" dirty="0"/>
              <a:t>ith parents/guardians and not come at them. Building partnerships seems to be the critical component essential to the future practice of student’s becoming their own self-advocates and leading their own IEPs. </a:t>
            </a:r>
          </a:p>
          <a:p>
            <a:pPr marL="0" lvl="0" indent="0" algn="l" rtl="0">
              <a:lnSpc>
                <a:spcPct val="100000"/>
              </a:lnSpc>
              <a:spcBef>
                <a:spcPts val="0"/>
              </a:spcBef>
              <a:spcAft>
                <a:spcPts val="0"/>
              </a:spcAft>
              <a:buSzPts val="1400"/>
              <a:buNone/>
            </a:pPr>
            <a:r>
              <a:rPr lang="en-US" dirty="0">
                <a:solidFill>
                  <a:srgbClr val="000000"/>
                </a:solidFill>
              </a:rPr>
              <a:t>We might give them an idea of what they will find in high-level practices or make that connection for them.</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b="1" dirty="0"/>
          </a:p>
        </p:txBody>
      </p:sp>
      <p:sp>
        <p:nvSpPr>
          <p:cNvPr id="1184" name="Google Shape;118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58359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p12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DO/TO KNOW:</a:t>
            </a:r>
            <a:r>
              <a:rPr lang="en-US" dirty="0"/>
              <a:t> Start with these three of the seven principles. An </a:t>
            </a:r>
            <a:r>
              <a:rPr lang="en-US" b="1" dirty="0"/>
              <a:t>early practice</a:t>
            </a:r>
            <a:r>
              <a:rPr lang="en-US" dirty="0"/>
              <a:t> of a MAPS process can be the critical first steps in developing a working relationship with families. In a process like this where there are not the legal parameters as established in the IEP,  true partnerships can begin to build among families and school teams.</a:t>
            </a:r>
            <a:endParaRPr dirty="0"/>
          </a:p>
          <a:p>
            <a:pPr marL="0" lvl="0" indent="0" algn="l" rtl="0">
              <a:lnSpc>
                <a:spcPct val="100000"/>
              </a:lnSpc>
              <a:spcBef>
                <a:spcPts val="0"/>
              </a:spcBef>
              <a:spcAft>
                <a:spcPts val="0"/>
              </a:spcAft>
              <a:buSzPts val="1400"/>
              <a:buNone/>
            </a:pPr>
            <a:r>
              <a:rPr lang="en-US" u="sng" dirty="0">
                <a:solidFill>
                  <a:schemeClr val="hlink"/>
                </a:solidFill>
                <a:hlinkClick r:id="rId3"/>
              </a:rPr>
              <a:t> https://journals.sagepub.com/doi/abs/10.1177/154079698901400306?journalCode=rpsc</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u="none" dirty="0"/>
              <a:t>TO SAY</a:t>
            </a:r>
            <a:r>
              <a:rPr lang="en-US" b="1" dirty="0"/>
              <a:t>: </a:t>
            </a:r>
            <a:r>
              <a:rPr lang="en-US" b="0" dirty="0"/>
              <a:t>As effective case managers, your role is to open the doors for communication by clearly showing parents/guardians that you are committed to working effectively and efficiently for their child as they navigate the K-12 system and beyond. You need to keep updated, but you cannot be an AUTHORITY on every aspect. That is why building working relationships among colleagues from elementary, middle and high school</a:t>
            </a:r>
            <a:r>
              <a:rPr lang="en-US" b="0" baseline="0" dirty="0"/>
              <a:t> </a:t>
            </a:r>
            <a:r>
              <a:rPr lang="en-US" b="0" dirty="0"/>
              <a:t>is critical to support your professional development. A MAPS meeting can include all the people outside of school with whom the child has a relationship such as siblings, grandparents, Boy Scout Leader, etc. Building the foundation of the familiar supports can connect to the newly established school supports. This process can build the essential foundation for which important transition goals can be designed. </a:t>
            </a:r>
            <a:endParaRPr b="0" dirty="0"/>
          </a:p>
        </p:txBody>
      </p:sp>
      <p:sp>
        <p:nvSpPr>
          <p:cNvPr id="1223" name="Google Shape;1223;p12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123</a:t>
            </a:fld>
            <a:endParaRPr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1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0" name="Google Shape;1230;p1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DO/TO KNOW/TO SAY: </a:t>
            </a:r>
            <a:r>
              <a:rPr lang="en-US" b="0" dirty="0"/>
              <a:t>Positive experiences at school help build relationships between the school and the parent/guardian. These positive relationships can facilitate a willingness of the parent/guardian to attend IEP meetings. The Parent(s)/Guardian are significant people to have at the IEP meeting. Parent(s)/Guardian participation has been embedded in public law 94-142 since the beginning and that connection has grown stronger through all the revisions of the law. </a:t>
            </a:r>
            <a:endParaRPr b="0"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Google Shape;1175;p1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solidFill>
                  <a:srgbClr val="000000"/>
                </a:solidFill>
              </a:rPr>
              <a:t>TO DO/TO</a:t>
            </a:r>
            <a:r>
              <a:rPr lang="en-US" b="1" baseline="0" dirty="0">
                <a:solidFill>
                  <a:srgbClr val="000000"/>
                </a:solidFill>
              </a:rPr>
              <a:t> KNOW/TO SAY: </a:t>
            </a:r>
            <a:r>
              <a:rPr lang="en-US" b="0" dirty="0">
                <a:solidFill>
                  <a:srgbClr val="000000"/>
                </a:solidFill>
              </a:rPr>
              <a:t>Why is it crucial to have students as active participants in their own IEP meetings?</a:t>
            </a:r>
          </a:p>
          <a:p>
            <a:pPr marL="0" lvl="0" indent="0" algn="l" rtl="0">
              <a:lnSpc>
                <a:spcPct val="100000"/>
              </a:lnSpc>
              <a:spcBef>
                <a:spcPts val="0"/>
              </a:spcBef>
              <a:spcAft>
                <a:spcPts val="0"/>
              </a:spcAft>
              <a:buSzPts val="1400"/>
              <a:buNone/>
            </a:pPr>
            <a:endParaRPr lang="en-US" b="1" dirty="0">
              <a:solidFill>
                <a:srgbClr val="000000"/>
              </a:solidFill>
            </a:endParaRPr>
          </a:p>
          <a:p>
            <a:pPr marL="0" lvl="0" indent="0" algn="l" rtl="0">
              <a:lnSpc>
                <a:spcPct val="100000"/>
              </a:lnSpc>
              <a:spcBef>
                <a:spcPts val="0"/>
              </a:spcBef>
              <a:spcAft>
                <a:spcPts val="0"/>
              </a:spcAft>
              <a:buSzPts val="1400"/>
              <a:buNone/>
            </a:pPr>
            <a:r>
              <a:rPr lang="en-US" b="0" dirty="0">
                <a:solidFill>
                  <a:srgbClr val="000000"/>
                </a:solidFill>
              </a:rPr>
              <a:t>Possible Answers: It is their future.  They know themselves best. They have dreams for their future. If they are involved in the planning, they are more invested.   </a:t>
            </a:r>
          </a:p>
          <a:p>
            <a:pPr marL="0" lvl="0" indent="0" algn="l" rtl="0">
              <a:lnSpc>
                <a:spcPct val="100000"/>
              </a:lnSpc>
              <a:spcBef>
                <a:spcPts val="0"/>
              </a:spcBef>
              <a:spcAft>
                <a:spcPts val="0"/>
              </a:spcAft>
              <a:buSzPts val="1400"/>
              <a:buNone/>
            </a:pPr>
            <a:endParaRPr lang="en-US" b="0" dirty="0">
              <a:solidFill>
                <a:srgbClr val="000000"/>
              </a:solidFill>
            </a:endParaRPr>
          </a:p>
          <a:p>
            <a:pPr marL="0" lvl="0" indent="0" algn="l" rtl="0">
              <a:lnSpc>
                <a:spcPct val="100000"/>
              </a:lnSpc>
              <a:spcBef>
                <a:spcPts val="0"/>
              </a:spcBef>
              <a:spcAft>
                <a:spcPts val="0"/>
              </a:spcAft>
              <a:buSzPts val="1400"/>
              <a:buNone/>
            </a:pPr>
            <a:r>
              <a:rPr lang="en-US" b="0" dirty="0">
                <a:solidFill>
                  <a:srgbClr val="000000"/>
                </a:solidFill>
              </a:rPr>
              <a:t>Some things to consider in getting the students to their IEP meetings include: relationships between the student and teacher, good communication</a:t>
            </a:r>
            <a:endParaRPr lang="en-US" b="0" dirty="0">
              <a:solidFill>
                <a:srgbClr val="000000"/>
              </a:solidFill>
              <a:highlight>
                <a:srgbClr val="FF0000"/>
              </a:highlight>
            </a:endParaRPr>
          </a:p>
          <a:p>
            <a:pPr marL="0" lvl="0" indent="0" algn="l" rtl="0">
              <a:lnSpc>
                <a:spcPct val="100000"/>
              </a:lnSpc>
              <a:spcBef>
                <a:spcPts val="0"/>
              </a:spcBef>
              <a:spcAft>
                <a:spcPts val="0"/>
              </a:spcAft>
              <a:buSzPts val="1400"/>
              <a:buNone/>
            </a:pPr>
            <a:endParaRPr lang="en-US" b="1" dirty="0">
              <a:solidFill>
                <a:srgbClr val="000000"/>
              </a:solidFill>
            </a:endParaRPr>
          </a:p>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95030784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1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5" name="Google Shape;1245;p1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 </a:t>
            </a:r>
            <a:r>
              <a:rPr lang="en-US" b="0" dirty="0"/>
              <a:t>Read slide</a:t>
            </a:r>
            <a:endParaRPr b="0"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u="none" dirty="0"/>
              <a:t>TO KNOW/TO SAY: </a:t>
            </a:r>
            <a:r>
              <a:rPr lang="en-US" b="0" dirty="0"/>
              <a:t>“Effective IEPs are based on an individual student’s strengths and preferences. Who can better understand personal strengths and preferences than the student?” Cavendish et. al (2017) CEC IEP policy p. 350 for full citation. Davis and Cumming, 2019 states, “It is only fitting that a student has ownership in the process (i.e., annual IEP), which revolves around their goals and needs. Student-led IEPs are student-centered and student-directed, empowering youth to actively contribute to the planning and implementation of their own IEPs.”</a:t>
            </a:r>
            <a:endParaRPr b="0" dirty="0"/>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1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5" name="Google Shape;1245;p1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 </a:t>
            </a:r>
            <a:r>
              <a:rPr lang="en-US" b="0" dirty="0"/>
              <a:t>Read the</a:t>
            </a:r>
            <a:r>
              <a:rPr lang="en-US" b="0" baseline="0" dirty="0"/>
              <a:t> slide.</a:t>
            </a:r>
            <a:endParaRPr lang="en-US" b="0" dirty="0"/>
          </a:p>
          <a:p>
            <a:pPr marL="0" lvl="0" indent="0" algn="l" rtl="0">
              <a:lnSpc>
                <a:spcPct val="100000"/>
              </a:lnSpc>
              <a:spcBef>
                <a:spcPts val="0"/>
              </a:spcBef>
              <a:spcAft>
                <a:spcPts val="0"/>
              </a:spcAft>
              <a:buSzPts val="1400"/>
              <a:buNone/>
            </a:pPr>
            <a:r>
              <a:rPr lang="en-US" b="1" dirty="0"/>
              <a:t>TO KNOW/TO SAY: </a:t>
            </a:r>
            <a:r>
              <a:rPr lang="en-US" b="0" dirty="0"/>
              <a:t>The student’s perspective is so important that IDEA mandates that if a purpose of an IEP team meeting is the consideration of the postsecondary goals for the student and the transition services needed to assist the student in reaching those goals, then the student must be invited to attend the meeting [20 U.S.C. 1414(d)(1)(B)]. While IDEA does not require that the student attend his/her IEP meeting, it does state that whenever appropriate, the student with a disability should be a member of the IEP team. If a student cannot attend the IEP meeting, it is preferable that the meeting be rescheduled to accommodate the student. At a minimum, it is essential that the student’s preferences and interests are considered during the IEP planning.”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20925226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0" name="Google Shape;1260;p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b="0" dirty="0"/>
              <a:t>Handout #11- Video Reflection</a:t>
            </a:r>
            <a:endParaRPr b="0" dirty="0"/>
          </a:p>
          <a:p>
            <a:pPr marL="0" lvl="0" indent="0" algn="l" rtl="0">
              <a:lnSpc>
                <a:spcPct val="100000"/>
              </a:lnSpc>
              <a:spcBef>
                <a:spcPts val="0"/>
              </a:spcBef>
              <a:spcAft>
                <a:spcPts val="0"/>
              </a:spcAft>
              <a:buSzPts val="1400"/>
              <a:buNone/>
            </a:pPr>
            <a:r>
              <a:rPr lang="en-US" b="1" dirty="0"/>
              <a:t>TO SAY</a:t>
            </a:r>
            <a:r>
              <a:rPr lang="en-US" dirty="0"/>
              <a:t>: We are going to watch  various videos and use HO #11 to jot down thoughts to report out to group.</a:t>
            </a:r>
            <a:br>
              <a:rPr lang="en-US" dirty="0"/>
            </a:br>
            <a:endParaRPr dirty="0"/>
          </a:p>
          <a:p>
            <a:pPr marL="0" lvl="0" indent="0" algn="l" rtl="0">
              <a:lnSpc>
                <a:spcPct val="100000"/>
              </a:lnSpc>
              <a:spcBef>
                <a:spcPts val="0"/>
              </a:spcBef>
              <a:spcAft>
                <a:spcPts val="0"/>
              </a:spcAft>
              <a:buSzPts val="1400"/>
              <a:buNone/>
            </a:pPr>
            <a:r>
              <a:rPr lang="en-US" dirty="0"/>
              <a:t>If virtual, you could pick out videos to watch for breakout</a:t>
            </a:r>
            <a:r>
              <a:rPr lang="en-US" baseline="0" dirty="0"/>
              <a:t> rooms and use HO #11 to jot down thought to report out to group. </a:t>
            </a:r>
            <a:endParaRPr dirty="0">
              <a:solidFill>
                <a:srgbClr val="000000"/>
              </a:solidFill>
            </a:endParaRPr>
          </a:p>
          <a:p>
            <a:pPr marL="0" lvl="0" indent="0" algn="l" rtl="0">
              <a:lnSpc>
                <a:spcPct val="100000"/>
              </a:lnSpc>
              <a:spcBef>
                <a:spcPts val="0"/>
              </a:spcBef>
              <a:spcAft>
                <a:spcPts val="0"/>
              </a:spcAft>
              <a:buSzPts val="1400"/>
              <a:buNone/>
            </a:pPr>
            <a:endParaRPr dirty="0"/>
          </a:p>
        </p:txBody>
      </p:sp>
      <p:sp>
        <p:nvSpPr>
          <p:cNvPr id="1261" name="Google Shape;1261;p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128</a:t>
            </a:fld>
            <a:endParaRPr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1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0" name="Google Shape;1270;p1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 </a:t>
            </a:r>
            <a:r>
              <a:rPr lang="en-US" b="0" dirty="0"/>
              <a:t>If virtual, you can assign the participants to watch the videos and use HO #11 Video Reflection and report back to group.</a:t>
            </a:r>
            <a:endParaRPr b="0"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u="none" dirty="0"/>
              <a:t>TO DO/TO SAY: </a:t>
            </a:r>
            <a:r>
              <a:rPr lang="en-US" b="0" u="none" dirty="0"/>
              <a:t>You </a:t>
            </a:r>
            <a:r>
              <a:rPr lang="en-US" b="0" dirty="0"/>
              <a:t>will break into three groups and watch the video assigned. What did you see or make a connection that you can use with your students? What are some things you can take away and apply to your students?</a:t>
            </a:r>
            <a:endParaRPr b="0"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0" dirty="0"/>
              <a:t>Add other videos for participants to view at various grade levels. Make a handout of the videos.</a:t>
            </a:r>
            <a:endParaRPr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  </a:t>
            </a:r>
            <a:r>
              <a:rPr lang="en-US" sz="1400" b="0" dirty="0"/>
              <a:t>Read the slide aloud.</a:t>
            </a:r>
            <a:endParaRPr sz="1400" b="1" dirty="0"/>
          </a:p>
          <a:p>
            <a:pPr marL="0" lvl="0" indent="0" algn="l" rtl="0">
              <a:lnSpc>
                <a:spcPct val="100000"/>
              </a:lnSpc>
              <a:spcBef>
                <a:spcPts val="0"/>
              </a:spcBef>
              <a:spcAft>
                <a:spcPts val="0"/>
              </a:spcAft>
              <a:buSzPts val="1400"/>
              <a:buNone/>
            </a:pPr>
            <a:r>
              <a:rPr lang="en-US" sz="1400" b="1" dirty="0"/>
              <a:t>TO KNOW/TO SAY: </a:t>
            </a:r>
            <a:r>
              <a:rPr lang="en-US" sz="1400" b="0" dirty="0"/>
              <a:t>The transition planning process is an ongoing review of transition goals, services, and activities. This process should guide the development of the IEP so that the focus remains on the dreams, preferences, and strengths of the student. All information written in the IEP should lead to the student’s and family’s vision for the future, which could change several times before the student completes high school. The vision for the future is a springboard for the IEP meeting and the development of the IEP itself, particularly to develop measurable postsecondary goals. </a:t>
            </a:r>
            <a:endParaRPr sz="1400"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endParaRPr b="0"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1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0" name="Google Shape;1270;p1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TO</a:t>
            </a:r>
            <a:r>
              <a:rPr lang="en-US" b="1" u="none" baseline="0" dirty="0"/>
              <a:t> DO/TO KNOW/TO SAY: </a:t>
            </a:r>
            <a:r>
              <a:rPr lang="en-US" b="0" u="none" baseline="0" dirty="0"/>
              <a:t>If doing a webinar, these are a list of additional videos you might be asked to view. Don’t forget to fill out a video form. </a:t>
            </a:r>
            <a:endParaRPr b="1" dirty="0"/>
          </a:p>
        </p:txBody>
      </p:sp>
    </p:spTree>
    <p:extLst>
      <p:ext uri="{BB962C8B-B14F-4D97-AF65-F5344CB8AC3E}">
        <p14:creationId xmlns:p14="http://schemas.microsoft.com/office/powerpoint/2010/main" val="105915491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1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 </a:t>
            </a:r>
            <a:r>
              <a:rPr lang="en-US" b="0" dirty="0"/>
              <a:t>Read/summarize the slide. Give the participants time to make an action plan. Once the participants have completed their action plan, make a copy for you (the consultant) to keep for follow up. At the time of follow up, technical assistance and coaching should be offered. Good time for us to come for coaching.</a:t>
            </a:r>
            <a:endParaRPr b="0"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0" dirty="0"/>
              <a:t>**Consultants may turn the Transit</a:t>
            </a:r>
            <a:r>
              <a:rPr lang="en-US" dirty="0"/>
              <a:t>ion Academy </a:t>
            </a:r>
            <a:r>
              <a:rPr lang="en-US" b="0" dirty="0"/>
              <a:t>Action Plan form into a Google Doc for ease in submission.**</a:t>
            </a:r>
            <a:endParaRPr b="1"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1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DO/TO KNOW/TO SAY: </a:t>
            </a:r>
            <a:r>
              <a:rPr lang="en-US" b="0" dirty="0"/>
              <a:t>Fill</a:t>
            </a:r>
            <a:r>
              <a:rPr lang="en-US" b="0" baseline="0" dirty="0"/>
              <a:t> out your next steps on Appendix A Transition Academy Action Plan Best Practices-p2 for this activity. Be sure and I include person responsible, date for guiding students to lead a portion of their IEP meeting. Reflect after you have had a chance for students to practice.</a:t>
            </a:r>
            <a:endParaRPr b="1" dirty="0"/>
          </a:p>
        </p:txBody>
      </p:sp>
    </p:spTree>
    <p:extLst>
      <p:ext uri="{BB962C8B-B14F-4D97-AF65-F5344CB8AC3E}">
        <p14:creationId xmlns:p14="http://schemas.microsoft.com/office/powerpoint/2010/main" val="217879318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1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2" name="Google Shape;1302;p1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  </a:t>
            </a:r>
            <a:r>
              <a:rPr lang="en-US" dirty="0"/>
              <a:t>Read/summarize the slide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u="none" dirty="0"/>
              <a:t>TO SAY: </a:t>
            </a:r>
            <a:r>
              <a:rPr lang="en-US" b="0" dirty="0"/>
              <a:t>Transition planning is a set of requirements in IDEA that focuses on results-oriented planning for students with disabilities. Postsecondary goals should focus on the student’s preferences and interests for the future. Transition planning requires families and professionals to think differently than we did when the student was younger, in order to help him/her prepare for life, education and career after high school. In order for transition planning to be effective and meaningful, it must involve the student, the family, school staff, and oftentimes other community agencies and services. How others are involved in the transition process and in providing the services may make a significant difference in a student’s transition outcomes.</a:t>
            </a:r>
            <a:endParaRPr b="0" dirty="0"/>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1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2" name="Google Shape;1302;p1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  </a:t>
            </a:r>
            <a:r>
              <a:rPr lang="en-US" dirty="0"/>
              <a:t>Read/summarize the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TO SAY: </a:t>
            </a:r>
            <a:r>
              <a:rPr lang="en-US" b="0" dirty="0"/>
              <a:t>Transition planning is a set of requirements in IDEA that focuses on results-oriented planning for students with disabilities.  Postsecondary goals should focus on the student’s preferences and interests for the future.  Transition planning requires families and professionals to think differently than we did when the student was younger, in order to help him/her prepare for life, education and career after high school.  In order for transition planning to be effective and meaningful, it must involve the student, the family, school staff, and oftentimes other community agencies and services.  How others are involved in the transition process and in providing the services may make a significant difference in a student’s transition outcomes.</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26803940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1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2" name="Google Shape;1302;p1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TO DO: </a:t>
            </a:r>
            <a:r>
              <a:rPr lang="en-US" b="0" u="none" dirty="0"/>
              <a:t>Read</a:t>
            </a:r>
            <a:r>
              <a:rPr lang="en-US" b="0" u="none" baseline="0" dirty="0"/>
              <a:t> the slide. </a:t>
            </a:r>
            <a:r>
              <a:rPr lang="en-US" b="0" dirty="0"/>
              <a:t>Why do we need to develop transition IEP’s for our students? The research on where our students are after graduation is very clear. We need to do a better job preparing them for life post-high school. </a:t>
            </a:r>
            <a:endParaRPr b="0" dirty="0"/>
          </a:p>
        </p:txBody>
      </p:sp>
    </p:spTree>
    <p:extLst>
      <p:ext uri="{BB962C8B-B14F-4D97-AF65-F5344CB8AC3E}">
        <p14:creationId xmlns:p14="http://schemas.microsoft.com/office/powerpoint/2010/main" val="370369049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0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0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 </a:t>
            </a:r>
            <a:r>
              <a:rPr lang="en-US" b="0" dirty="0"/>
              <a:t>Establishing a school-based enterprise is great to begin at the onset of transition and then be able to move students to community work programs.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u="none" dirty="0"/>
              <a:t>TO DO/TO SAY:</a:t>
            </a:r>
            <a:r>
              <a:rPr lang="en-US" b="0" u="none" dirty="0"/>
              <a:t> What are you doing at your school? Do you have opportunities within your school for students to participate in doing tasks such as deliver notes from office, copy papers for teachers, baking for teachers, or assisting the librarian, helping other students/teachers, or sorting laundry for teams?</a:t>
            </a:r>
          </a:p>
          <a:p>
            <a:pPr marL="0" lvl="0" indent="0" algn="l" rtl="0">
              <a:lnSpc>
                <a:spcPct val="100000"/>
              </a:lnSpc>
              <a:spcBef>
                <a:spcPts val="0"/>
              </a:spcBef>
              <a:spcAft>
                <a:spcPts val="0"/>
              </a:spcAft>
              <a:buSzPts val="1400"/>
              <a:buNone/>
            </a:pPr>
            <a:endParaRPr b="0" u="none" dirty="0"/>
          </a:p>
        </p:txBody>
      </p:sp>
    </p:spTree>
    <p:extLst>
      <p:ext uri="{BB962C8B-B14F-4D97-AF65-F5344CB8AC3E}">
        <p14:creationId xmlns:p14="http://schemas.microsoft.com/office/powerpoint/2010/main" val="12346037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1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DO/TO KNOW/TO SAY: </a:t>
            </a:r>
            <a:r>
              <a:rPr lang="en-US" dirty="0"/>
              <a:t>If your area does not have outside resources, think internally about what you do have at your disposal. Think about developing a school-based enterprise such as a paper shredder business, greenhouse, adopt a school sports team and make locker posters and/or wash their uniforms or towels, lawn mowing, bus or district vehicle cleaning, do projects for a nursing home such as table decorations for the dining room, etc.</a:t>
            </a:r>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0" dirty="0"/>
              <a:t>**Consultants may turn the Transit</a:t>
            </a:r>
            <a:r>
              <a:rPr lang="en-US" dirty="0"/>
              <a:t>ion Academy </a:t>
            </a:r>
            <a:r>
              <a:rPr lang="en-US" b="0" dirty="0"/>
              <a:t>Action Plan form into a Google Doc for ease in submission.**</a:t>
            </a:r>
            <a:endParaRPr b="1" dirty="0"/>
          </a:p>
        </p:txBody>
      </p:sp>
    </p:spTree>
    <p:extLst>
      <p:ext uri="{BB962C8B-B14F-4D97-AF65-F5344CB8AC3E}">
        <p14:creationId xmlns:p14="http://schemas.microsoft.com/office/powerpoint/2010/main" val="37019676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1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301409311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1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393442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 SAY: </a:t>
            </a:r>
            <a:r>
              <a:rPr lang="en-US" sz="1400" b="0" dirty="0"/>
              <a:t>When writing postsecondary goals, the information must reflect the student at this time. The IEP needs to provide current and updated information. The Endrew Case has supported the idea that student information and progress needs to be reflective of the most current information and students need to make progress as reflected in the IEP. </a:t>
            </a:r>
            <a:r>
              <a:rPr lang="en-US" sz="1400" b="0" dirty="0">
                <a:solidFill>
                  <a:srgbClr val="000000"/>
                </a:solidFill>
              </a:rPr>
              <a:t>With this new case, districts are now required to offer students with disabilities an education reasonably calculated to enable them to "make progress appropriate in light of the child's circumstances.” (</a:t>
            </a:r>
            <a:r>
              <a:rPr lang="en-US" sz="1400" b="0" dirty="0"/>
              <a:t>CEC - Teaching Exceptional Children - May-June 2020 Volume 52, Issue 5, p. 283-90).</a:t>
            </a:r>
            <a:endParaRPr sz="1400" b="0" dirty="0"/>
          </a:p>
        </p:txBody>
      </p:sp>
      <p:sp>
        <p:nvSpPr>
          <p:cNvPr id="364" name="Google Shape;36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1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KNOW/TO DO/TO</a:t>
            </a:r>
            <a:r>
              <a:rPr lang="en-US" b="1" baseline="0" dirty="0"/>
              <a:t> SAY</a:t>
            </a:r>
            <a:r>
              <a:rPr lang="en-US" b="1" dirty="0"/>
              <a:t>: </a:t>
            </a:r>
            <a:r>
              <a:rPr lang="en-US" b="0" dirty="0"/>
              <a:t>These resources are in the Transition Google</a:t>
            </a:r>
            <a:r>
              <a:rPr lang="en-US" b="0" baseline="0" dirty="0"/>
              <a:t> Doc.</a:t>
            </a:r>
            <a:endParaRPr lang="en-US" b="0"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284117361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1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 </a:t>
            </a:r>
            <a:r>
              <a:rPr lang="en-US" b="0" dirty="0"/>
              <a:t>Read/summarize the slide. Give the participants time to make an action plan. Once the participants have completed their action plan, make a copy for you (the consultant) to keep for follow up. At the time of follow up, technical assistance and coaching should be offered. Practice Profile should be used-Best Practices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0" dirty="0"/>
              <a:t>**Consultants may turn the Action Plan form into a Google Doc for ease in submission.**</a:t>
            </a:r>
            <a:endParaRPr lang="en-US" b="1" dirty="0"/>
          </a:p>
          <a:p>
            <a:pPr marL="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197600680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1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7" name="Google Shape;1367;p14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 </a:t>
            </a:r>
            <a:r>
              <a:rPr lang="en-US" b="0" dirty="0"/>
              <a:t>Thank the participants for coming, answer any last minute follow up questions, and encourage them to contact you with any questions or concerns they may have.</a:t>
            </a:r>
            <a:endParaRPr b="1"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FF0000"/>
              </a:solidFill>
            </a:endParaRPr>
          </a:p>
        </p:txBody>
      </p:sp>
      <p:sp>
        <p:nvSpPr>
          <p:cNvPr id="1374" name="Google Shape;1374;p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143</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 SAY: </a:t>
            </a:r>
            <a:r>
              <a:rPr lang="en-US" sz="1400" b="0" dirty="0"/>
              <a:t>Read the slide.</a:t>
            </a:r>
            <a:endParaRPr sz="1400" b="0" dirty="0"/>
          </a:p>
          <a:p>
            <a:pPr marL="0" lvl="0" indent="0" algn="l" rtl="0">
              <a:lnSpc>
                <a:spcPct val="100000"/>
              </a:lnSpc>
              <a:spcBef>
                <a:spcPts val="0"/>
              </a:spcBef>
              <a:spcAft>
                <a:spcPts val="0"/>
              </a:spcAft>
              <a:buSzPts val="1400"/>
              <a:buNone/>
            </a:pPr>
            <a:endParaRPr dirty="0"/>
          </a:p>
        </p:txBody>
      </p:sp>
      <p:sp>
        <p:nvSpPr>
          <p:cNvPr id="371" name="Google Shape;3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effectLst/>
                <a:latin typeface="Calibri"/>
                <a:ea typeface="Calibri"/>
                <a:cs typeface="Calibri"/>
                <a:sym typeface="Calibri"/>
              </a:rPr>
              <a:t>TO DO/TO KNOW/TO SAY: </a:t>
            </a:r>
            <a:r>
              <a:rPr lang="en-US" sz="1400" b="0" i="0" u="none" strike="noStrike" cap="none" dirty="0">
                <a:solidFill>
                  <a:schemeClr val="dk1"/>
                </a:solidFill>
                <a:effectLst/>
                <a:latin typeface="Calibri"/>
                <a:ea typeface="Calibri"/>
                <a:cs typeface="Calibri"/>
                <a:sym typeface="Calibri"/>
              </a:rPr>
              <a:t>Unmute your mic and share something that has stuck with you that we’ve gone over so far. </a:t>
            </a:r>
            <a:endParaRPr sz="1400" dirty="0"/>
          </a:p>
        </p:txBody>
      </p:sp>
      <p:sp>
        <p:nvSpPr>
          <p:cNvPr id="379" name="Google Shape;3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16</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DO/TO KNOW/TO SAY: </a:t>
            </a:r>
            <a:r>
              <a:rPr lang="en-US" sz="1400" b="0" i="0" u="none" strike="noStrike" cap="none" dirty="0">
                <a:solidFill>
                  <a:schemeClr val="dk1"/>
                </a:solidFill>
                <a:effectLst/>
                <a:latin typeface="Calibri"/>
                <a:ea typeface="Calibri"/>
                <a:cs typeface="Calibri"/>
                <a:sym typeface="Calibri"/>
              </a:rPr>
              <a:t>For Indicator 13, states have to report the “Percent of youth with IEPs aged 16 and above with an IEP that includes appropriate measurable postsecondary goals that are annually updated and based upon an age-appropriate transition assessment, transition services, including courses of study, that will reasonably enable the student to meet those postsecondary goals, and annual IEP goals related to the student’s transition service needs. There also must be evidence that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 [20 U.S.C. 1416 (a) (3) (B)]</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none" strike="noStrike" cap="none" dirty="0">
                <a:solidFill>
                  <a:schemeClr val="dk1"/>
                </a:solidFill>
                <a:effectLst/>
                <a:latin typeface="Calibri"/>
                <a:ea typeface="Calibri"/>
                <a:cs typeface="Calibri"/>
                <a:sym typeface="Calibri"/>
              </a:rPr>
              <a:t>To assist school districts with compliance on this indicator, The National Technical Assistance Center on Transition, or NTACT, created an Indicator 13 checklist, which we will reference multiple times throughout this training. NTACT used to be called the National Secondary Transition Technical Assistance Center (NSTTAC).  You will notice that the checklist still says “NSTTAC” in the title. We use Form B of Indicator 13. </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none" strike="noStrike" cap="none" dirty="0">
                <a:solidFill>
                  <a:schemeClr val="dk1"/>
                </a:solidFill>
                <a:effectLst/>
                <a:latin typeface="Calibri"/>
                <a:ea typeface="Calibri"/>
                <a:cs typeface="Calibri"/>
                <a:sym typeface="Calibri"/>
              </a:rPr>
              <a:t>Indicator 13 is what Compliance looks at and you need to be familiar with the eight questions.</a:t>
            </a:r>
          </a:p>
          <a:p>
            <a:pPr marL="0" lvl="0" indent="0" algn="l" rtl="0">
              <a:lnSpc>
                <a:spcPct val="100000"/>
              </a:lnSpc>
              <a:spcBef>
                <a:spcPts val="0"/>
              </a:spcBef>
              <a:spcAft>
                <a:spcPts val="0"/>
              </a:spcAft>
              <a:buSzPts val="1400"/>
              <a:buNone/>
            </a:pPr>
            <a:endParaRPr b="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DO/TO KNOW/TO SAY</a:t>
            </a:r>
            <a:r>
              <a:rPr lang="en-US" sz="1400" dirty="0"/>
              <a:t>: I put these in order of the process, not in order on the NSTTAC checklist.</a:t>
            </a:r>
            <a:endParaRPr sz="1400" dirty="0"/>
          </a:p>
        </p:txBody>
      </p:sp>
      <p:sp>
        <p:nvSpPr>
          <p:cNvPr id="402" name="Google Shape;4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latin typeface="Calibri" panose="020F0502020204030204" pitchFamily="34" charset="0"/>
                <a:cs typeface="Calibri" panose="020F0502020204030204" pitchFamily="34" charset="0"/>
              </a:rPr>
              <a:t>TO DO/TO</a:t>
            </a:r>
            <a:r>
              <a:rPr lang="en-US" sz="1400" b="1" baseline="0" dirty="0">
                <a:latin typeface="Calibri" panose="020F0502020204030204" pitchFamily="34" charset="0"/>
                <a:cs typeface="Calibri" panose="020F0502020204030204" pitchFamily="34" charset="0"/>
              </a:rPr>
              <a:t> KNOW</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Have copies for each participant or ask participants to print the handouts. </a:t>
            </a:r>
            <a:r>
              <a:rPr lang="en-US" sz="1400" dirty="0">
                <a:solidFill>
                  <a:srgbClr val="FF0000"/>
                </a:solidFill>
                <a:latin typeface="Calibri" panose="020F0502020204030204" pitchFamily="34" charset="0"/>
                <a:cs typeface="Calibri" panose="020F0502020204030204" pitchFamily="34" charset="0"/>
              </a:rPr>
              <a:t>Pre-read </a:t>
            </a:r>
            <a:r>
              <a:rPr lang="en-US" sz="1400" dirty="0">
                <a:latin typeface="Calibri" panose="020F0502020204030204" pitchFamily="34" charset="0"/>
                <a:ea typeface="Times New Roman"/>
                <a:cs typeface="Calibri" panose="020F0502020204030204" pitchFamily="34" charset="0"/>
                <a:sym typeface="Times New Roman"/>
              </a:rPr>
              <a:t>transition article found at </a:t>
            </a:r>
            <a:r>
              <a:rPr lang="en-US" sz="1400" u="sng" dirty="0">
                <a:solidFill>
                  <a:schemeClr val="hlink"/>
                </a:solidFill>
                <a:latin typeface="Calibri" panose="020F0502020204030204" pitchFamily="34" charset="0"/>
                <a:ea typeface="Times New Roman"/>
                <a:cs typeface="Calibri" panose="020F0502020204030204" pitchFamily="34" charset="0"/>
                <a:sym typeface="Times New Roman"/>
                <a:hlinkClick r:id="rId3"/>
              </a:rPr>
              <a:t>http://project10.info/DPage.php?ID=146</a:t>
            </a:r>
            <a:r>
              <a:rPr lang="en-US" sz="1400" u="none" dirty="0">
                <a:solidFill>
                  <a:schemeClr val="hlink"/>
                </a:solidFill>
                <a:latin typeface="Calibri" panose="020F0502020204030204" pitchFamily="34" charset="0"/>
                <a:ea typeface="Times New Roman"/>
                <a:cs typeface="Calibri" panose="020F0502020204030204" pitchFamily="34" charset="0"/>
                <a:sym typeface="Times New Roman"/>
              </a:rPr>
              <a:t>.</a:t>
            </a:r>
            <a:r>
              <a:rPr lang="en-US" sz="1400" u="none" baseline="0" dirty="0">
                <a:solidFill>
                  <a:schemeClr val="hlink"/>
                </a:solidFill>
                <a:latin typeface="Calibri" panose="020F0502020204030204" pitchFamily="34" charset="0"/>
                <a:ea typeface="Times New Roman"/>
                <a:cs typeface="Calibri" panose="020F0502020204030204" pitchFamily="34" charset="0"/>
                <a:sym typeface="Times New Roman"/>
              </a:rPr>
              <a:t> </a:t>
            </a:r>
            <a:r>
              <a:rPr lang="en-US" sz="1400" u="none" dirty="0">
                <a:solidFill>
                  <a:schemeClr val="hlink"/>
                </a:solidFill>
                <a:latin typeface="Calibri" panose="020F0502020204030204" pitchFamily="34" charset="0"/>
                <a:ea typeface="Times New Roman"/>
                <a:cs typeface="Calibri" panose="020F0502020204030204" pitchFamily="34" charset="0"/>
                <a:sym typeface="Times New Roman"/>
              </a:rPr>
              <a:t>Bring a redacted Transition IEP that they will use. HO #1 – Glossary of Terms</a:t>
            </a:r>
            <a:endParaRPr sz="1400" dirty="0">
              <a:solidFill>
                <a:srgbClr val="00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 SAY</a:t>
            </a:r>
            <a:r>
              <a:rPr lang="en-US" sz="1400" b="0" dirty="0"/>
              <a:t>: Missouri Standards and Indicators: 200.800.a. Appropriate, measurable postsecondary goals based on age-appropriate transition assessments related to training, education, employment and, where appropriate, independent living skills.</a:t>
            </a:r>
            <a:endParaRPr sz="1400" b="0" dirty="0"/>
          </a:p>
          <a:p>
            <a:pPr marL="0" lvl="0" indent="0" algn="l" rtl="0">
              <a:lnSpc>
                <a:spcPct val="100000"/>
              </a:lnSpc>
              <a:spcBef>
                <a:spcPts val="0"/>
              </a:spcBef>
              <a:spcAft>
                <a:spcPts val="0"/>
              </a:spcAft>
              <a:buSzPts val="1400"/>
              <a:buNone/>
            </a:pPr>
            <a:endParaRPr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 SAY: </a:t>
            </a:r>
            <a:r>
              <a:rPr lang="en-US" sz="1400" dirty="0">
                <a:solidFill>
                  <a:srgbClr val="000000"/>
                </a:solidFill>
              </a:rPr>
              <a:t>Other items that need to be addressed in the student’s IEP include the student’s course of study which is part of Form C of the IEP. The course of study includes a multi-year description of coursework aligned to the student’s postsecondary goals. A teacher should be able to explain how a specific course relates to the students future plans. The annual goals on the IEP need to relate to the transition needs of the student. For instance, if a student wants to be a carpenter, math skills in addition, subtraction, multiplication, division and measuring would be appropriate. When the child turns 16, they need to be invited to the IEP meeting. It is not enough to assume since it is going to the child’s home they are automatically invited. The notification of meeting needs to go to the student or their name needs to be on the one that goes to the child’s home and they are listed as a participant. </a:t>
            </a:r>
            <a:br>
              <a:rPr lang="en-US" sz="1400" dirty="0">
                <a:solidFill>
                  <a:srgbClr val="000000"/>
                </a:solidFill>
              </a:rPr>
            </a:br>
            <a:endParaRPr sz="1400" dirty="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sz="1400" dirty="0">
                <a:solidFill>
                  <a:srgbClr val="000000"/>
                </a:solidFill>
              </a:rPr>
              <a:t>The IEP team needs to determine if any outside agency is necessary for students to move forward with their transition plan and if those agencies need to participate in the IEP meeting. </a:t>
            </a:r>
            <a:endParaRPr sz="1400" dirty="0">
              <a:solidFill>
                <a:srgbClr val="000000"/>
              </a:solidFill>
            </a:endParaRPr>
          </a:p>
          <a:p>
            <a:pPr marL="0" lvl="0" indent="0" algn="l" rtl="0">
              <a:lnSpc>
                <a:spcPct val="100000"/>
              </a:lnSpc>
              <a:spcBef>
                <a:spcPts val="0"/>
              </a:spcBef>
              <a:spcAft>
                <a:spcPts val="0"/>
              </a:spcAft>
              <a:buSzPts val="1400"/>
              <a:buNone/>
            </a:pPr>
            <a:endParaRPr sz="1400" dirty="0">
              <a:solidFill>
                <a:srgbClr val="FF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DO/TO</a:t>
            </a:r>
            <a:r>
              <a:rPr lang="en-US" b="1" baseline="0" dirty="0"/>
              <a:t> KNOW/TO SAY</a:t>
            </a:r>
            <a:r>
              <a:rPr lang="en-US" b="1" dirty="0"/>
              <a:t>: </a:t>
            </a:r>
            <a:r>
              <a:rPr lang="en-US" b="0" dirty="0"/>
              <a:t>Please take out Handout #2 NTACT Indicator 13 Form B.</a:t>
            </a:r>
            <a:endParaRPr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DO/TO KNOW/TO SAY: </a:t>
            </a:r>
            <a:r>
              <a:rPr lang="en-US" sz="1400" b="0" dirty="0"/>
              <a:t>Always check the TRANSITION BOX on the Notice of Meeting. Things</a:t>
            </a:r>
            <a:r>
              <a:rPr lang="en-US" sz="1400" b="0" baseline="0" dirty="0"/>
              <a:t> to keep in mind - i</a:t>
            </a:r>
            <a:r>
              <a:rPr lang="en-US" sz="1400" b="0" dirty="0"/>
              <a:t>f the student will turn 18 prior to the IEP meeting and guardianship or transfer of</a:t>
            </a:r>
            <a:r>
              <a:rPr lang="en-US" sz="1400" b="0" baseline="0" dirty="0"/>
              <a:t> rights. </a:t>
            </a:r>
            <a:r>
              <a:rPr lang="en-US" sz="1400" b="0" dirty="0"/>
              <a:t> </a:t>
            </a:r>
            <a:endParaRPr sz="1400" b="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 </a:t>
            </a:r>
            <a:r>
              <a:rPr lang="en-US" b="0" dirty="0"/>
              <a:t>Handout #6 - Student Invitation to a Transition IEP Meeting</a:t>
            </a:r>
            <a:endParaRPr b="1" dirty="0"/>
          </a:p>
          <a:p>
            <a:pPr marL="0" lvl="0" indent="0" algn="l" rtl="0">
              <a:lnSpc>
                <a:spcPct val="100000"/>
              </a:lnSpc>
              <a:spcBef>
                <a:spcPts val="0"/>
              </a:spcBef>
              <a:spcAft>
                <a:spcPts val="0"/>
              </a:spcAft>
              <a:buSzPts val="1400"/>
              <a:buNone/>
            </a:pPr>
            <a:r>
              <a:rPr lang="en-US" b="1" dirty="0"/>
              <a:t>TO KNOW/TO SAY: </a:t>
            </a:r>
            <a:r>
              <a:rPr lang="en-US" sz="1400" b="0" dirty="0"/>
              <a:t>Here is an example of Student Invitation to a Transition Meeting-Handout #6. If you use the Notice of Meeting, be sure to have BOTH student and parent(s)/guardian on the form. Things</a:t>
            </a:r>
            <a:r>
              <a:rPr lang="en-US" sz="1400" b="0" baseline="0" dirty="0"/>
              <a:t> to keep in mind are </a:t>
            </a:r>
            <a:r>
              <a:rPr lang="en-US" sz="1400" b="0" dirty="0"/>
              <a:t>if the student will turn 18 prior to the IEP meeting and guardianship or transfer of rights. </a:t>
            </a:r>
            <a:endParaRPr sz="1400" b="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TO DO/TO KNOW/TO SAY:</a:t>
            </a:r>
            <a:r>
              <a:rPr lang="en-US" dirty="0"/>
              <a:t> The legal responsibility is to give a Notice of Meeting for both parent and student.</a:t>
            </a:r>
            <a:endParaRPr dirty="0"/>
          </a:p>
        </p:txBody>
      </p:sp>
      <p:sp>
        <p:nvSpPr>
          <p:cNvPr id="447" name="Google Shape;44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 SAY: </a:t>
            </a:r>
            <a:r>
              <a:rPr lang="en-US" sz="1400" dirty="0"/>
              <a:t>There are several ways to invite a student to their IEP meeting. When inviting students through electronic means, please be mindful of confidentiality. If the purpose of the IEP meeting is Transition, then the student and parent(s)/guardians need to be aware of the student’s transfer of rights.</a:t>
            </a:r>
            <a:endParaRPr sz="1400" dirty="0"/>
          </a:p>
          <a:p>
            <a:pPr marL="457200" lvl="0" indent="0" algn="l" rtl="0">
              <a:lnSpc>
                <a:spcPct val="90000"/>
              </a:lnSpc>
              <a:spcBef>
                <a:spcPts val="1000"/>
              </a:spcBef>
              <a:spcAft>
                <a:spcPts val="0"/>
              </a:spcAft>
              <a:buSzPts val="1400"/>
              <a:buNone/>
            </a:pPr>
            <a:endParaRPr b="1" dirty="0">
              <a:highlight>
                <a:srgbClr val="FF0000"/>
              </a:highlight>
            </a:endParaRPr>
          </a:p>
        </p:txBody>
      </p:sp>
      <p:sp>
        <p:nvSpPr>
          <p:cNvPr id="455" name="Google Shape;455;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 </a:t>
            </a:r>
            <a:r>
              <a:rPr lang="en-US" sz="1400" b="0" i="0" u="none" strike="noStrike" cap="none" dirty="0">
                <a:solidFill>
                  <a:schemeClr val="dk1"/>
                </a:solidFill>
                <a:effectLst/>
                <a:latin typeface="Calibri"/>
                <a:ea typeface="Calibri"/>
                <a:cs typeface="Calibri"/>
                <a:sym typeface="Calibri"/>
              </a:rPr>
              <a:t>Handout #7 - Invitation to an Outside Participating Agency </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1" i="0" u="none" strike="noStrike" cap="none" dirty="0">
                <a:solidFill>
                  <a:schemeClr val="dk1"/>
                </a:solidFill>
                <a:effectLst/>
                <a:latin typeface="Calibri"/>
                <a:ea typeface="Calibri"/>
                <a:cs typeface="Calibri"/>
                <a:sym typeface="Calibri"/>
              </a:rPr>
              <a:t>TO KNOW/TO SAY: </a:t>
            </a:r>
            <a:r>
              <a:rPr lang="en-US" sz="1400" b="0" i="0" u="none" strike="noStrike" cap="none" dirty="0">
                <a:solidFill>
                  <a:schemeClr val="dk1"/>
                </a:solidFill>
                <a:effectLst/>
                <a:latin typeface="Calibri"/>
                <a:ea typeface="Calibri"/>
                <a:cs typeface="Calibri"/>
                <a:sym typeface="Calibri"/>
              </a:rPr>
              <a:t>IDEA 2004 requires that the IEP team invite outside agencies, if there is a need, for a particular student. Consent from the parent/guardian or student, if the student has reached the age of majority, is required prior to the meeting for any and all outside agencies to be invited. According to IDEA, an outside agency representative must be invited to any student’s IEP meeting where there is a chance the agency will be paying for or providing services to the student once he/she leaves secondary school. These services could include paying for tuition, job coaching, life skills training, and mental health services, among others.</a:t>
            </a:r>
            <a:br>
              <a:rPr lang="en-US" sz="1400" b="0" i="0" u="none" strike="noStrike" cap="none" dirty="0">
                <a:solidFill>
                  <a:schemeClr val="dk1"/>
                </a:solidFill>
                <a:effectLst/>
                <a:latin typeface="Calibri"/>
                <a:ea typeface="Calibri"/>
                <a:cs typeface="Calibri"/>
                <a:sym typeface="Calibri"/>
              </a:rPr>
            </a:br>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We do know that effective practice includes coordinating services during transition and this may mean inviting outside agencies to attend meetings and sharing information about outside services and interagency linkages with students and families. Transition teams and councils are an excellent way to create relationships between school and community agencies. In many cases, transition teams have created interagency resource guides that have been very helpful to school staff in learning about the various agencies in a community. </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none" strike="noStrike" cap="none" dirty="0">
                <a:solidFill>
                  <a:schemeClr val="dk1"/>
                </a:solidFill>
                <a:effectLst/>
                <a:latin typeface="Calibri"/>
                <a:ea typeface="Calibri"/>
                <a:cs typeface="Calibri"/>
                <a:sym typeface="Calibri"/>
              </a:rPr>
              <a:t>IEP teams must still work with outside agencies when decisions are to be made about the provision of possible transition services. If a student works with an outside agency to provide or pay for transition services, the district is responsible for keeping track of these services. In the event that the outside agency does not fulfill their responsibilities, the IEP team will need to reconvene to identify alternative strategies and services. It is recommended that any agreements made for an outside agency to provide transition services should be made in writing.</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none" strike="noStrike" cap="none" dirty="0">
                <a:solidFill>
                  <a:schemeClr val="dk1"/>
                </a:solidFill>
                <a:effectLst/>
                <a:latin typeface="Calibri"/>
                <a:ea typeface="Calibri"/>
                <a:cs typeface="Calibri"/>
                <a:sym typeface="Calibri"/>
              </a:rPr>
              <a:t>The rights as parents change when the child turns 18. There are some rights that change at the age of 17. </a:t>
            </a:r>
            <a:r>
              <a:rPr lang="en-US" sz="1400" b="1" i="0" u="none" strike="noStrike" cap="none" dirty="0">
                <a:solidFill>
                  <a:schemeClr val="dk1"/>
                </a:solidFill>
                <a:effectLst/>
                <a:latin typeface="Calibri"/>
                <a:ea typeface="Calibri"/>
                <a:cs typeface="Calibri"/>
                <a:sym typeface="Calibri"/>
              </a:rPr>
              <a:t>HO on 17 vs. 18.</a:t>
            </a:r>
            <a:endParaRPr lang="en-US" sz="14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400" b="0" dirty="0"/>
          </a:p>
        </p:txBody>
      </p:sp>
    </p:spTree>
    <p:extLst>
      <p:ext uri="{BB962C8B-B14F-4D97-AF65-F5344CB8AC3E}">
        <p14:creationId xmlns:p14="http://schemas.microsoft.com/office/powerpoint/2010/main" val="1707154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DO/TO KNOW/TO SAY:</a:t>
            </a:r>
            <a:r>
              <a:rPr lang="en-US" sz="1200" b="0" i="0" u="none" strike="noStrike" cap="none" dirty="0">
                <a:solidFill>
                  <a:schemeClr val="dk1"/>
                </a:solidFill>
                <a:effectLst/>
                <a:latin typeface="Calibri"/>
                <a:ea typeface="Calibri"/>
                <a:cs typeface="Calibri"/>
                <a:sym typeface="Calibri"/>
              </a:rPr>
              <a:t> The IEP meeting must include a representative of the public agency providing and supervising the transition activities and, if appropriate, representatives of other participating agencies. In almost all situations, the familiar district representative required for all IEP meetings would qualify as this representative. If appropriate, the student should also be there to ensure her or his needs, preferences, and interests are addressed. It is difficult to imagine circumstances where it would not be appropriate for a student who has a learning disability to be at the meeting. If the student cannot attend, other methods of participating must be used (34 CFR 300.344(c) (3))</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IDEA 2004 requires that the IEP team invite outside agencies if there is a need for a particular student. Consent from the parent or student, if the student has reached the age of majority, is required prior to the meeting for any and all outside agencies to be invited. According to IDEA, an outside agency representative must be invited to any student’s IEP meeting where there is a chance the agency will be paying for or providing services to the student once he/she leaves secondary school. These services could include paying for tuition, job coaching, life skills training, and mental health services, among others.</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We do know that effective practice includes coordinating services during transition and this may mean inviting outside agencies to attend meetings and sharing information about outside services and interagency linkages with students and families. Transition teams and councils are an excellent way to create relationships between school and community agencies. In many cases, transition teams have created interagency resource guides that have been very helpful to school staff in learning about the various agencies in a community.</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IEP teams must still work with outside agencies when decisions are to be made about the provision of possible transition services. If a student works with an outside agency to provide or pay for transition services, the district is responsible for keeping track of these services, and in the event that the outside agency does not fulfill their responsibilities, the IEP team will need to reconvene to identify alternative strategies and services. It is recommended that any agreements made for an outside agency to provide transition services should be made in writing.</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Their rights as parents change when they turn 18. There are some rights that change at the age of 17. The Missouri Bar Association has a booklet for free and is downloadable on their website </a:t>
            </a:r>
            <a:r>
              <a:rPr lang="en-US" sz="1200" b="0" i="0" u="sng" strike="noStrike" cap="none" dirty="0">
                <a:solidFill>
                  <a:schemeClr val="dk1"/>
                </a:solidFill>
                <a:effectLst/>
                <a:latin typeface="Calibri"/>
                <a:ea typeface="Calibri"/>
                <a:cs typeface="Calibri"/>
                <a:sym typeface="Calibri"/>
                <a:hlinkClick r:id="rId3"/>
              </a:rPr>
              <a:t>http://missourilawyershelp.org/wp-content/uploads/2014/07/Turning-18-updated-1-17.pdf</a:t>
            </a:r>
            <a:endParaRPr lang="en-US" sz="1200" b="0" i="0" u="none" strike="noStrike" cap="none" dirty="0">
              <a:solidFill>
                <a:schemeClr val="dk1"/>
              </a:solidFill>
              <a:effectLst/>
              <a:latin typeface="Calibri"/>
              <a:ea typeface="Calibri"/>
              <a:cs typeface="Calibri"/>
              <a:sym typeface="Calibri"/>
            </a:endParaRPr>
          </a:p>
          <a:p>
            <a:pPr marL="0" indent="0"/>
            <a:endParaRPr lang="en-US" sz="1200" b="0" i="0" u="none" strike="noStrike" cap="none" dirty="0">
              <a:solidFill>
                <a:schemeClr val="dk1"/>
              </a:solidFill>
              <a:effectLst/>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TO DO/TO KNOW/TO SAY: </a:t>
            </a:r>
            <a:r>
              <a:rPr lang="en-US" b="0" dirty="0"/>
              <a:t>Think of other interested parties that may be included.</a:t>
            </a:r>
            <a:endParaRPr b="0" dirty="0"/>
          </a:p>
          <a:p>
            <a:pPr marL="0" lvl="0" indent="0" algn="l" rtl="0">
              <a:lnSpc>
                <a:spcPct val="100000"/>
              </a:lnSpc>
              <a:spcBef>
                <a:spcPts val="0"/>
              </a:spcBef>
              <a:spcAft>
                <a:spcPts val="0"/>
              </a:spcAft>
              <a:buSzPts val="1400"/>
              <a:buNone/>
            </a:pPr>
            <a:endParaRPr b="1" dirty="0"/>
          </a:p>
        </p:txBody>
      </p:sp>
      <p:sp>
        <p:nvSpPr>
          <p:cNvPr id="476" name="Google Shape;47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 </a:t>
            </a:r>
            <a:r>
              <a:rPr lang="en-US" sz="1400" b="0" dirty="0"/>
              <a:t>Read slide.</a:t>
            </a:r>
          </a:p>
          <a:p>
            <a:pPr marL="0" lvl="0" indent="0" algn="l" rtl="0">
              <a:lnSpc>
                <a:spcPct val="100000"/>
              </a:lnSpc>
              <a:spcBef>
                <a:spcPts val="0"/>
              </a:spcBef>
              <a:spcAft>
                <a:spcPts val="0"/>
              </a:spcAft>
              <a:buSzPts val="1400"/>
              <a:buNone/>
            </a:pPr>
            <a:r>
              <a:rPr lang="en-US" sz="1400" b="1" dirty="0"/>
              <a:t>TO</a:t>
            </a:r>
            <a:r>
              <a:rPr lang="en-US" sz="1400" b="1" baseline="0" dirty="0"/>
              <a:t> KNOW/TO SAY: </a:t>
            </a:r>
            <a:r>
              <a:rPr lang="en-US" sz="1400" b="0" baseline="0" dirty="0"/>
              <a:t>Read slide.</a:t>
            </a:r>
            <a:endParaRPr sz="1400" b="1" dirty="0"/>
          </a:p>
        </p:txBody>
      </p:sp>
      <p:sp>
        <p:nvSpPr>
          <p:cNvPr id="287" name="Google Shape;2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 SAY: </a:t>
            </a:r>
            <a:r>
              <a:rPr lang="en-US" sz="1400" b="0" dirty="0"/>
              <a:t>Who attends transition IEP meetings? On the slide is a list of participants who may be required or should be considered to be part of transition planning and IEP meetings. Be sure to use the Release of Information every time an agency or service provider might attend as well as guests.</a:t>
            </a:r>
          </a:p>
        </p:txBody>
      </p:sp>
      <p:sp>
        <p:nvSpPr>
          <p:cNvPr id="476" name="Google Shape;47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7723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 </a:t>
            </a:r>
            <a:r>
              <a:rPr lang="en-US" sz="1400" b="0" dirty="0"/>
              <a:t>Handout #2 is the NTACT Indicator 13 Checklist Form B</a:t>
            </a:r>
          </a:p>
          <a:p>
            <a:pPr marL="0" lvl="0" indent="0" algn="l" rtl="0">
              <a:lnSpc>
                <a:spcPct val="100000"/>
              </a:lnSpc>
              <a:spcBef>
                <a:spcPts val="0"/>
              </a:spcBef>
              <a:spcAft>
                <a:spcPts val="0"/>
              </a:spcAft>
              <a:buClr>
                <a:schemeClr val="dk1"/>
              </a:buClr>
              <a:buSzPts val="1100"/>
              <a:buFont typeface="Arial"/>
              <a:buNone/>
            </a:pPr>
            <a:r>
              <a:rPr lang="en-US" sz="1400" b="1" dirty="0"/>
              <a:t>TO KNOW/TO SAY: </a:t>
            </a:r>
            <a:r>
              <a:rPr lang="en-US" sz="1400" b="0" dirty="0"/>
              <a:t>Question 1 of the Indicator 13 checklist asks, “Are there appropriate measurable postsecondary goals in the areas of training, education, employment, and where appropriate, independent living skills?” It is important to remember that every IEP must include a goal that addresses education and/or training and a goal that addresses employment. Independent living goals are written for students on an as-needed basis.</a:t>
            </a:r>
          </a:p>
          <a:p>
            <a:pPr marL="0" lvl="0" indent="0" algn="l" rtl="0">
              <a:lnSpc>
                <a:spcPct val="100000"/>
              </a:lnSpc>
              <a:spcBef>
                <a:spcPts val="0"/>
              </a:spcBef>
              <a:spcAft>
                <a:spcPts val="0"/>
              </a:spcAft>
              <a:buSzPts val="1400"/>
              <a:buNone/>
            </a:pPr>
            <a:endParaRPr lang="en-US" sz="1400" b="1" dirty="0"/>
          </a:p>
          <a:p>
            <a:pPr marL="0" lvl="0" indent="0" algn="l" rtl="0">
              <a:lnSpc>
                <a:spcPct val="100000"/>
              </a:lnSpc>
              <a:spcBef>
                <a:spcPts val="0"/>
              </a:spcBef>
              <a:spcAft>
                <a:spcPts val="0"/>
              </a:spcAft>
              <a:buSzPts val="1400"/>
              <a:buNone/>
            </a:pPr>
            <a:r>
              <a:rPr lang="en-US" sz="1400" b="1" dirty="0"/>
              <a:t>200.800.a. </a:t>
            </a:r>
            <a:r>
              <a:rPr lang="en-US" sz="1400" b="0" dirty="0"/>
              <a:t>Appropriate, measurable postsecondary goals based on age-appropriate transition assessments related to training, education, employment and, where appropriate, independent living skills.</a:t>
            </a:r>
          </a:p>
          <a:p>
            <a:pPr marL="0" lvl="0" indent="0" algn="l" rtl="0">
              <a:lnSpc>
                <a:spcPct val="100000"/>
              </a:lnSpc>
              <a:spcBef>
                <a:spcPts val="0"/>
              </a:spcBef>
              <a:spcAft>
                <a:spcPts val="0"/>
              </a:spcAft>
              <a:buClr>
                <a:schemeClr val="dk1"/>
              </a:buClr>
              <a:buSzPts val="1100"/>
              <a:buFont typeface="Arial"/>
              <a:buNone/>
            </a:pPr>
            <a:endParaRPr lang="en-US" sz="1400" b="1" dirty="0"/>
          </a:p>
          <a:p>
            <a:pPr marL="0" lvl="0" indent="0" algn="l" rtl="0">
              <a:lnSpc>
                <a:spcPct val="100000"/>
              </a:lnSpc>
              <a:spcBef>
                <a:spcPts val="0"/>
              </a:spcBef>
              <a:spcAft>
                <a:spcPts val="0"/>
              </a:spcAft>
              <a:buSzPts val="1400"/>
              <a:buNone/>
            </a:pPr>
            <a:endParaRPr b="0" dirty="0"/>
          </a:p>
        </p:txBody>
      </p:sp>
    </p:spTree>
    <p:extLst>
      <p:ext uri="{BB962C8B-B14F-4D97-AF65-F5344CB8AC3E}">
        <p14:creationId xmlns:p14="http://schemas.microsoft.com/office/powerpoint/2010/main" val="1898820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 </a:t>
            </a:r>
            <a:r>
              <a:rPr lang="en-US" sz="1400" dirty="0"/>
              <a:t>Read the slide.</a:t>
            </a:r>
            <a:endParaRPr sz="1400" dirty="0"/>
          </a:p>
          <a:p>
            <a:pPr marL="0" lvl="0" indent="0" algn="l" rtl="0">
              <a:lnSpc>
                <a:spcPct val="100000"/>
              </a:lnSpc>
              <a:spcBef>
                <a:spcPts val="0"/>
              </a:spcBef>
              <a:spcAft>
                <a:spcPts val="0"/>
              </a:spcAft>
              <a:buClr>
                <a:schemeClr val="dk1"/>
              </a:buClr>
              <a:buSzPts val="1100"/>
              <a:buFont typeface="Arial"/>
              <a:buNone/>
            </a:pPr>
            <a:r>
              <a:rPr lang="en-US" sz="1400" b="1" dirty="0"/>
              <a:t>TO KNOW/TO SAY:</a:t>
            </a:r>
            <a:r>
              <a:rPr lang="en-US" sz="1400" b="1" dirty="0">
                <a:solidFill>
                  <a:srgbClr val="000000"/>
                </a:solidFill>
              </a:rPr>
              <a:t> </a:t>
            </a:r>
            <a:r>
              <a:rPr lang="en-US" sz="1400" b="0" dirty="0">
                <a:solidFill>
                  <a:srgbClr val="000000"/>
                </a:solidFill>
              </a:rPr>
              <a:t>Independent living goals are not mandated by law. However, addressing them informally and/or formally needs to be presented to the IEP team. Designing an independent living goal, while not stipulated under the “letter of the law” seems to command a team’s attention under “the spirit of the law”.</a:t>
            </a:r>
            <a:r>
              <a:rPr lang="en-US" sz="1400" b="0" dirty="0">
                <a:solidFill>
                  <a:srgbClr val="FF0000"/>
                </a:solidFill>
              </a:rPr>
              <a:t> </a:t>
            </a:r>
            <a:endParaRPr sz="1400" b="0" dirty="0">
              <a:solidFill>
                <a:srgbClr val="FF0000"/>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 </a:t>
            </a:r>
            <a:r>
              <a:rPr lang="en-US" sz="1400" b="0" dirty="0"/>
              <a:t>Emphasize all three sections.</a:t>
            </a:r>
          </a:p>
          <a:p>
            <a:pPr marL="0" lvl="0" indent="0" algn="l" rtl="0">
              <a:lnSpc>
                <a:spcPct val="100000"/>
              </a:lnSpc>
              <a:spcBef>
                <a:spcPts val="0"/>
              </a:spcBef>
              <a:spcAft>
                <a:spcPts val="0"/>
              </a:spcAft>
              <a:buClr>
                <a:schemeClr val="dk1"/>
              </a:buClr>
              <a:buSzPts val="1100"/>
              <a:buFont typeface="Arial"/>
              <a:buNone/>
            </a:pPr>
            <a:r>
              <a:rPr lang="en-US" sz="1400" b="1" dirty="0"/>
              <a:t>TO KNOW/TO SAY: </a:t>
            </a:r>
            <a:r>
              <a:rPr lang="en-US" sz="1400" b="0" dirty="0"/>
              <a:t>Remember that Measurable Postsecondary Goal(s) are understood to refer to those goals AFTER completion of high school.</a:t>
            </a:r>
          </a:p>
          <a:p>
            <a:pPr marL="0" lvl="0" indent="0" algn="l" rtl="0">
              <a:lnSpc>
                <a:spcPct val="100000"/>
              </a:lnSpc>
              <a:spcBef>
                <a:spcPts val="0"/>
              </a:spcBef>
              <a:spcAft>
                <a:spcPts val="0"/>
              </a:spcAft>
              <a:buSzPts val="1400"/>
              <a:buNone/>
            </a:pPr>
            <a:endParaRPr lang="en-US" sz="1400" b="1"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879343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 SAY: </a:t>
            </a:r>
            <a:r>
              <a:rPr lang="en-US" sz="1400" b="0" dirty="0"/>
              <a:t>This might be a district discussion. Does your district require that a student with an IEP have an Independent Living Goal? </a:t>
            </a:r>
            <a:r>
              <a:rPr lang="en-US" sz="1400" b="0" dirty="0">
                <a:solidFill>
                  <a:srgbClr val="000000"/>
                </a:solidFill>
              </a:rPr>
              <a:t>As a teacher, it is important that you can relate any annual IEP goal to a postsecondary transition goal.</a:t>
            </a:r>
          </a:p>
          <a:p>
            <a:pPr marL="0" lvl="0" indent="0" algn="l" rtl="0">
              <a:lnSpc>
                <a:spcPct val="100000"/>
              </a:lnSpc>
              <a:spcBef>
                <a:spcPts val="0"/>
              </a:spcBef>
              <a:spcAft>
                <a:spcPts val="0"/>
              </a:spcAft>
              <a:buSzPts val="1400"/>
              <a:buNone/>
            </a:pPr>
            <a:endParaRPr lang="en-US" b="1" dirty="0">
              <a:solidFill>
                <a:srgbClr val="000000"/>
              </a:solidFill>
            </a:endParaRP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197079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Fill out the Independent Living section as well. Handout #3-IEP Form C.</a:t>
            </a:r>
            <a:br>
              <a:rPr lang="en-US" sz="1400" b="0" i="0" u="none" strike="noStrike" cap="none" dirty="0">
                <a:solidFill>
                  <a:schemeClr val="dk1"/>
                </a:solidFill>
                <a:effectLst/>
                <a:latin typeface="Calibri"/>
                <a:ea typeface="Calibri"/>
                <a:cs typeface="Calibri"/>
                <a:sym typeface="Calibri"/>
              </a:rPr>
            </a:br>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Form C is where you put the postsecondary transition goals. You are required by state and federal law to have an employment and an education/training goal. It is not a requirement to have an independent living goal. Individual districts may require independent living goals. You can use the </a:t>
            </a:r>
            <a:r>
              <a:rPr lang="en-US" sz="1400" b="0" i="0" u="sng" strike="noStrike" cap="none" dirty="0">
                <a:solidFill>
                  <a:schemeClr val="dk1"/>
                </a:solidFill>
                <a:effectLst/>
                <a:latin typeface="Calibri"/>
                <a:ea typeface="Calibri"/>
                <a:cs typeface="Calibri"/>
                <a:sym typeface="Calibri"/>
                <a:hlinkClick r:id="rId3"/>
              </a:rPr>
              <a:t>Independent Living Postsecondary Goal Checklist</a:t>
            </a:r>
            <a:r>
              <a:rPr lang="en-US" sz="1400" b="0" i="0" u="none" strike="noStrike" cap="none" dirty="0">
                <a:solidFill>
                  <a:schemeClr val="dk1"/>
                </a:solidFill>
                <a:effectLst/>
                <a:latin typeface="Calibri"/>
                <a:ea typeface="Calibri"/>
                <a:cs typeface="Calibri"/>
                <a:sym typeface="Calibri"/>
              </a:rPr>
              <a:t> to help determine if you think your student needs an independent living goal. Again, it will depend on what the student requires. Do not chose to simply not do one because it is not required, when it is evident, based on the information that you have, the student will need help in independent living skills. </a:t>
            </a:r>
            <a:br>
              <a:rPr lang="en-US" sz="1400" b="0" i="0" u="none" strike="noStrike" cap="none" dirty="0">
                <a:solidFill>
                  <a:schemeClr val="dk1"/>
                </a:solidFill>
                <a:effectLst/>
                <a:latin typeface="Calibri"/>
                <a:ea typeface="Calibri"/>
                <a:cs typeface="Calibri"/>
                <a:sym typeface="Calibri"/>
              </a:rPr>
            </a:br>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Current form was revised July 24, 2013</a:t>
            </a:r>
          </a:p>
          <a:p>
            <a:pPr marL="0" lvl="0" indent="0" algn="l" rtl="0">
              <a:lnSpc>
                <a:spcPct val="100000"/>
              </a:lnSpc>
              <a:spcBef>
                <a:spcPts val="0"/>
              </a:spcBef>
              <a:spcAft>
                <a:spcPts val="0"/>
              </a:spcAft>
              <a:buSzPts val="1400"/>
              <a:buNone/>
            </a:pPr>
            <a:endParaRPr b="1" dirty="0">
              <a:solidFill>
                <a:srgbClr val="FF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a:t>
            </a:r>
            <a:r>
              <a:rPr lang="en-US" sz="1400" dirty="0"/>
              <a:t>: Have Handout #4 Independent Living Postsecondary Goal Worksheet.</a:t>
            </a:r>
          </a:p>
          <a:p>
            <a:pPr marL="0" lvl="0" indent="0" algn="l" rtl="0">
              <a:lnSpc>
                <a:spcPct val="100000"/>
              </a:lnSpc>
              <a:spcBef>
                <a:spcPts val="0"/>
              </a:spcBef>
              <a:spcAft>
                <a:spcPts val="0"/>
              </a:spcAft>
              <a:buSzPts val="1400"/>
              <a:buNone/>
            </a:pPr>
            <a:r>
              <a:rPr lang="en-US" sz="1400" b="1" dirty="0"/>
              <a:t>TO KNOW/TO SAY</a:t>
            </a:r>
            <a:r>
              <a:rPr lang="en-US" sz="1400" dirty="0"/>
              <a:t>: Look at Handout #4 and determine</a:t>
            </a:r>
            <a:r>
              <a:rPr lang="en-US" sz="1400" baseline="0" dirty="0"/>
              <a:t> where t</a:t>
            </a:r>
            <a:r>
              <a:rPr lang="en-US" sz="1400" dirty="0"/>
              <a:t>here might be some items to work on. It is not a requirement, but is best practice.</a:t>
            </a:r>
          </a:p>
          <a:p>
            <a:pPr marL="0" lvl="0" indent="0" algn="l" rtl="0">
              <a:lnSpc>
                <a:spcPct val="100000"/>
              </a:lnSpc>
              <a:spcBef>
                <a:spcPts val="0"/>
              </a:spcBef>
              <a:spcAft>
                <a:spcPts val="0"/>
              </a:spcAft>
              <a:buClr>
                <a:schemeClr val="dk1"/>
              </a:buClr>
              <a:buSzPts val="1100"/>
              <a:buFont typeface="Arial"/>
              <a:buNone/>
            </a:pPr>
            <a:endParaRPr b="1" dirty="0">
              <a:solidFill>
                <a:srgbClr val="000000"/>
              </a:solidFill>
            </a:endParaRPr>
          </a:p>
          <a:p>
            <a:pPr marL="0" lvl="0" indent="0" algn="l" rtl="0">
              <a:lnSpc>
                <a:spcPct val="100000"/>
              </a:lnSpc>
              <a:spcBef>
                <a:spcPts val="0"/>
              </a:spcBef>
              <a:spcAft>
                <a:spcPts val="0"/>
              </a:spcAft>
              <a:buSzPts val="1400"/>
              <a:buNone/>
            </a:pPr>
            <a:endParaRPr b="1" dirty="0">
              <a:solidFill>
                <a:srgbClr val="FF0000"/>
              </a:solidFill>
            </a:endParaRPr>
          </a:p>
        </p:txBody>
      </p:sp>
    </p:spTree>
    <p:extLst>
      <p:ext uri="{BB962C8B-B14F-4D97-AF65-F5344CB8AC3E}">
        <p14:creationId xmlns:p14="http://schemas.microsoft.com/office/powerpoint/2010/main" val="962829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DO/TO KNOW/TO SAY</a:t>
            </a:r>
            <a:r>
              <a:rPr lang="en-US" sz="1400" dirty="0"/>
              <a:t>: Here are three examples of POSTSECONDARY</a:t>
            </a:r>
            <a:r>
              <a:rPr lang="en-US" sz="1400" baseline="0" dirty="0"/>
              <a:t> GOALS in the three areas that align to Form C. Don’t forget, you will need to make ANNUAL IEP goals that are related to the postsecondary goals. The website is from the National Collaborative on Workforce and Disability (NCWD). It is the publication </a:t>
            </a:r>
            <a:r>
              <a:rPr lang="en-US" sz="1400" u="sng" baseline="0" dirty="0"/>
              <a:t>Guidepost for Success</a:t>
            </a:r>
            <a:r>
              <a:rPr lang="en-US" sz="1400" baseline="0" dirty="0"/>
              <a:t>. It explicitly identifies additional opportunities, services, and supports that may be required or beneficial for youth who have disabilities. In this way, the </a:t>
            </a:r>
            <a:r>
              <a:rPr lang="en-US" sz="1400" u="sng" baseline="0" dirty="0"/>
              <a:t>Guideposts for Success</a:t>
            </a:r>
            <a:r>
              <a:rPr lang="en-US" sz="1400" u="none" baseline="0" dirty="0"/>
              <a:t> serves as a guiding resource for ensuring that all youth, include those with disabilities, have full access to high quality services in integrated settings to gain education, employment, and independent living.</a:t>
            </a:r>
            <a:endParaRPr sz="1400" u="sng" dirty="0"/>
          </a:p>
        </p:txBody>
      </p:sp>
    </p:spTree>
    <p:extLst>
      <p:ext uri="{BB962C8B-B14F-4D97-AF65-F5344CB8AC3E}">
        <p14:creationId xmlns:p14="http://schemas.microsoft.com/office/powerpoint/2010/main" val="2643398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It is important to remember that a postsecondary</a:t>
            </a:r>
          </a:p>
          <a:p>
            <a:pPr marL="0" indent="0"/>
            <a:r>
              <a:rPr lang="en-US" sz="1400" b="0" i="0" u="none" strike="noStrike" cap="none" dirty="0">
                <a:solidFill>
                  <a:schemeClr val="dk1"/>
                </a:solidFill>
                <a:effectLst/>
                <a:latin typeface="Calibri"/>
                <a:ea typeface="Calibri"/>
                <a:cs typeface="Calibri"/>
                <a:sym typeface="Calibri"/>
              </a:rPr>
              <a:t>goal is NOT an</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Activity</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Wishful intent</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A hope</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The process of pursuing or moving toward the desired outcome</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Something the student is doing NOW</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none" strike="noStrike" cap="none" dirty="0">
                <a:solidFill>
                  <a:schemeClr val="dk1"/>
                </a:solidFill>
                <a:effectLst/>
                <a:latin typeface="Calibri"/>
                <a:ea typeface="Calibri"/>
                <a:cs typeface="Calibri"/>
                <a:sym typeface="Calibri"/>
              </a:rPr>
              <a:t>Rather a postsecondary goal IS</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An outcome that occurs after the student has exited high school</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Based on age-appropriate transition assessments</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What the student would like to achieve AFTER high school</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Measurable </a:t>
            </a:r>
          </a:p>
          <a:p>
            <a:pPr marL="0" lvl="0" indent="0" algn="l" rtl="0">
              <a:lnSpc>
                <a:spcPct val="100000"/>
              </a:lnSpc>
              <a:spcBef>
                <a:spcPts val="0"/>
              </a:spcBef>
              <a:spcAft>
                <a:spcPts val="0"/>
              </a:spcAft>
              <a:buSzPts val="1400"/>
              <a:buNone/>
            </a:pPr>
            <a:endParaRPr u="sng" dirty="0"/>
          </a:p>
        </p:txBody>
      </p:sp>
    </p:spTree>
    <p:extLst>
      <p:ext uri="{BB962C8B-B14F-4D97-AF65-F5344CB8AC3E}">
        <p14:creationId xmlns:p14="http://schemas.microsoft.com/office/powerpoint/2010/main" val="466183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DO/TO</a:t>
            </a:r>
            <a:r>
              <a:rPr lang="en-US" sz="1400" b="1" baseline="0" dirty="0"/>
              <a:t> KNOW: </a:t>
            </a:r>
            <a:r>
              <a:rPr lang="en-US" sz="1400" dirty="0"/>
              <a:t>Formula</a:t>
            </a:r>
            <a:endParaRPr sz="1400" dirty="0"/>
          </a:p>
        </p:txBody>
      </p:sp>
      <p:sp>
        <p:nvSpPr>
          <p:cNvPr id="556" name="Google Shape;55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5" name="Google Shape;29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dirty="0"/>
              <a:t>TO DO/TO KNOW/TO SAY:</a:t>
            </a:r>
            <a:r>
              <a:rPr lang="en-US" sz="1400" b="1" baseline="0" dirty="0"/>
              <a:t> </a:t>
            </a:r>
            <a:r>
              <a:rPr lang="en-US" sz="1400" dirty="0"/>
              <a:t>These do follow the formula, but they do not extend, explain, or are too broad.</a:t>
            </a:r>
          </a:p>
          <a:p>
            <a:pPr marL="0" lvl="0" indent="0" algn="l" rtl="0">
              <a:lnSpc>
                <a:spcPct val="100000"/>
              </a:lnSpc>
              <a:spcBef>
                <a:spcPts val="0"/>
              </a:spcBef>
              <a:spcAft>
                <a:spcPts val="0"/>
              </a:spcAft>
              <a:buSzPts val="1400"/>
              <a:buNone/>
            </a:pPr>
            <a:endParaRPr u="sng" dirty="0"/>
          </a:p>
        </p:txBody>
      </p:sp>
    </p:spTree>
    <p:extLst>
      <p:ext uri="{BB962C8B-B14F-4D97-AF65-F5344CB8AC3E}">
        <p14:creationId xmlns:p14="http://schemas.microsoft.com/office/powerpoint/2010/main" val="2208821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none" dirty="0"/>
              <a:t>Click</a:t>
            </a:r>
            <a:r>
              <a:rPr lang="en-US" u="none" baseline="0" dirty="0"/>
              <a:t> to add notes</a:t>
            </a:r>
            <a:endParaRPr u="none" dirty="0"/>
          </a:p>
        </p:txBody>
      </p:sp>
    </p:spTree>
    <p:extLst>
      <p:ext uri="{BB962C8B-B14F-4D97-AF65-F5344CB8AC3E}">
        <p14:creationId xmlns:p14="http://schemas.microsoft.com/office/powerpoint/2010/main" val="424302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none" dirty="0"/>
              <a:t>Click to add notes</a:t>
            </a:r>
            <a:endParaRPr u="none" dirty="0"/>
          </a:p>
        </p:txBody>
      </p:sp>
    </p:spTree>
    <p:extLst>
      <p:ext uri="{BB962C8B-B14F-4D97-AF65-F5344CB8AC3E}">
        <p14:creationId xmlns:p14="http://schemas.microsoft.com/office/powerpoint/2010/main" val="854971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none" dirty="0"/>
              <a:t>Click to add notes</a:t>
            </a:r>
            <a:endParaRPr u="none" dirty="0"/>
          </a:p>
        </p:txBody>
      </p:sp>
    </p:spTree>
    <p:extLst>
      <p:ext uri="{BB962C8B-B14F-4D97-AF65-F5344CB8AC3E}">
        <p14:creationId xmlns:p14="http://schemas.microsoft.com/office/powerpoint/2010/main" val="2094468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none" dirty="0"/>
              <a:t>Click</a:t>
            </a:r>
            <a:r>
              <a:rPr lang="en-US" u="none" baseline="0" dirty="0"/>
              <a:t> to add notes</a:t>
            </a:r>
            <a:endParaRPr u="none" dirty="0"/>
          </a:p>
        </p:txBody>
      </p:sp>
    </p:spTree>
    <p:extLst>
      <p:ext uri="{BB962C8B-B14F-4D97-AF65-F5344CB8AC3E}">
        <p14:creationId xmlns:p14="http://schemas.microsoft.com/office/powerpoint/2010/main" val="3204615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95" name="Google Shape;59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a:t>
            </a:r>
            <a:r>
              <a:rPr lang="en-US" sz="1400" b="0" i="0" u="none" strike="noStrike" cap="none" dirty="0">
                <a:solidFill>
                  <a:schemeClr val="dk1"/>
                </a:solidFill>
                <a:effectLst/>
                <a:latin typeface="Calibri"/>
                <a:ea typeface="Calibri"/>
                <a:cs typeface="Calibri"/>
                <a:sym typeface="Calibri"/>
              </a:rPr>
              <a:t> Read the slide. </a:t>
            </a:r>
          </a:p>
          <a:p>
            <a:pPr marL="0" indent="0"/>
            <a:r>
              <a:rPr lang="en-US" sz="1400" b="1" i="0" u="none" strike="noStrike" cap="none" dirty="0">
                <a:solidFill>
                  <a:schemeClr val="dk1"/>
                </a:solidFill>
                <a:effectLst/>
                <a:latin typeface="Calibri"/>
                <a:ea typeface="Calibri"/>
                <a:cs typeface="Calibri"/>
                <a:sym typeface="Calibri"/>
              </a:rPr>
              <a:t>TO KNOW/TO SAY:</a:t>
            </a:r>
            <a:r>
              <a:rPr lang="en-US" sz="1400" b="0" i="0" u="none" strike="noStrike" cap="none" dirty="0">
                <a:solidFill>
                  <a:schemeClr val="dk1"/>
                </a:solidFill>
                <a:effectLst/>
                <a:latin typeface="Calibri"/>
                <a:ea typeface="Calibri"/>
                <a:cs typeface="Calibri"/>
                <a:sym typeface="Calibri"/>
              </a:rPr>
              <a:t> Annually update the student's IEP goals. We should be able to reference their goals in the Present Level of Achievement and Functional Performance (PLAAFP) through the age-appropriate assessments and parents’ concerns. Additionally, this is why the goals should not be the same for each student! The IEP goals should change annually and should be different for each student.</a:t>
            </a:r>
          </a:p>
          <a:p>
            <a:pPr marL="0" lvl="0" indent="0" algn="l" rtl="0">
              <a:lnSpc>
                <a:spcPct val="100000"/>
              </a:lnSpc>
              <a:spcBef>
                <a:spcPts val="0"/>
              </a:spcBef>
              <a:spcAft>
                <a:spcPts val="0"/>
              </a:spcAft>
              <a:buSzPts val="1400"/>
              <a:buNone/>
            </a:pPr>
            <a:endParaRPr lang="en-US" b="0" dirty="0"/>
          </a:p>
        </p:txBody>
      </p:sp>
    </p:spTree>
    <p:extLst>
      <p:ext uri="{BB962C8B-B14F-4D97-AF65-F5344CB8AC3E}">
        <p14:creationId xmlns:p14="http://schemas.microsoft.com/office/powerpoint/2010/main" val="3234349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a:t>
            </a:r>
            <a:r>
              <a:rPr lang="en-US" sz="1400" b="0" i="0" u="none" strike="noStrike" cap="none" dirty="0">
                <a:solidFill>
                  <a:schemeClr val="dk1"/>
                </a:solidFill>
                <a:effectLst/>
                <a:latin typeface="Calibri"/>
                <a:ea typeface="Calibri"/>
                <a:cs typeface="Calibri"/>
                <a:sym typeface="Calibri"/>
              </a:rPr>
              <a:t> Read the slide.</a:t>
            </a:r>
          </a:p>
          <a:p>
            <a:pPr marL="0" indent="0"/>
            <a:r>
              <a:rPr lang="en-US" sz="1400" b="1" i="0" u="none" strike="noStrike" cap="none" dirty="0">
                <a:solidFill>
                  <a:schemeClr val="dk1"/>
                </a:solidFill>
                <a:effectLst/>
                <a:latin typeface="Calibri"/>
                <a:ea typeface="Calibri"/>
                <a:cs typeface="Calibri"/>
                <a:sym typeface="Calibri"/>
              </a:rPr>
              <a:t>TO KNOW/TO SAY:</a:t>
            </a:r>
            <a:r>
              <a:rPr lang="en-US" sz="1400" b="0" i="0" u="none" strike="noStrike" cap="none" dirty="0">
                <a:solidFill>
                  <a:schemeClr val="dk1"/>
                </a:solidFill>
                <a:effectLst/>
                <a:latin typeface="Calibri"/>
                <a:ea typeface="Calibri"/>
                <a:cs typeface="Calibri"/>
                <a:sym typeface="Calibri"/>
              </a:rPr>
              <a:t> An example might be for a student who has a postsecondary goal of becoming a carpenter having goals that include addition, subtraction, multiplication, and division of whole numbers and fractions to help with the skill of measuring and determining perimeter.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b="0" dirty="0"/>
          </a:p>
        </p:txBody>
      </p:sp>
    </p:spTree>
    <p:extLst>
      <p:ext uri="{BB962C8B-B14F-4D97-AF65-F5344CB8AC3E}">
        <p14:creationId xmlns:p14="http://schemas.microsoft.com/office/powerpoint/2010/main" val="1101365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Annual IEP goals are required to be SMART Goals. Postsecondary Goals are not. SMART is a mnemonic device designed to help remember the key features of writing IEP goals that meet the requirements of IDEA.</a:t>
            </a:r>
          </a:p>
          <a:p>
            <a:pPr marL="0" lvl="0" indent="0"/>
            <a:r>
              <a:rPr lang="en-US" sz="1400" b="1" i="0" u="none" strike="noStrike" cap="none" dirty="0">
                <a:solidFill>
                  <a:schemeClr val="dk1"/>
                </a:solidFill>
                <a:effectLst/>
                <a:latin typeface="Calibri"/>
                <a:ea typeface="Calibri"/>
                <a:cs typeface="Calibri"/>
                <a:sym typeface="Calibri"/>
              </a:rPr>
              <a:t>S: Specific</a:t>
            </a:r>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The goal statements need to clearly describe the knowledge and skills that the student will gain and how the student’s progress will be monitored throughout the year.</a:t>
            </a:r>
          </a:p>
          <a:p>
            <a:pPr marL="0" lvl="0" indent="0"/>
            <a:r>
              <a:rPr lang="en-US" sz="1400" b="1" i="0" u="none" strike="noStrike" cap="none" dirty="0">
                <a:solidFill>
                  <a:schemeClr val="dk1"/>
                </a:solidFill>
                <a:effectLst/>
                <a:latin typeface="Calibri"/>
                <a:ea typeface="Calibri"/>
                <a:cs typeface="Calibri"/>
                <a:sym typeface="Calibri"/>
              </a:rPr>
              <a:t>M: Measurable</a:t>
            </a:r>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This is simpler than you may think—measurable goals can be counted or observed. This allows you to see how much progress has been made.</a:t>
            </a:r>
          </a:p>
          <a:p>
            <a:pPr marL="0" lvl="0" indent="0"/>
            <a:r>
              <a:rPr lang="en-US" sz="1400" b="1" i="0" u="none" strike="noStrike" cap="none" dirty="0">
                <a:solidFill>
                  <a:schemeClr val="dk1"/>
                </a:solidFill>
                <a:effectLst/>
                <a:latin typeface="Calibri"/>
                <a:ea typeface="Calibri"/>
                <a:cs typeface="Calibri"/>
                <a:sym typeface="Calibri"/>
              </a:rPr>
              <a:t>A: Attainable</a:t>
            </a:r>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The goal must be realistic for the student and reasonably able to be accomplished within the duration of the IEP.</a:t>
            </a:r>
          </a:p>
          <a:p>
            <a:pPr marL="0" lvl="0" indent="0"/>
            <a:r>
              <a:rPr lang="en-US" sz="1400" b="1" i="0" u="none" strike="noStrike" cap="none" dirty="0">
                <a:solidFill>
                  <a:schemeClr val="dk1"/>
                </a:solidFill>
                <a:effectLst/>
                <a:latin typeface="Calibri"/>
                <a:ea typeface="Calibri"/>
                <a:cs typeface="Calibri"/>
                <a:sym typeface="Calibri"/>
              </a:rPr>
              <a:t>R: Results Oriented</a:t>
            </a:r>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Annual IEP goals should be results oriented. </a:t>
            </a:r>
          </a:p>
          <a:p>
            <a:pPr marL="0" lvl="0" indent="0"/>
            <a:r>
              <a:rPr lang="en-US" sz="1400" b="1" i="0" u="none" strike="noStrike" cap="none" dirty="0">
                <a:solidFill>
                  <a:schemeClr val="dk1"/>
                </a:solidFill>
                <a:effectLst/>
                <a:latin typeface="Calibri"/>
                <a:ea typeface="Calibri"/>
                <a:cs typeface="Calibri"/>
                <a:sym typeface="Calibri"/>
              </a:rPr>
              <a:t>T: Time Bound</a:t>
            </a:r>
            <a:endParaRPr lang="en-US" sz="1400" b="0" i="0" u="none" strike="noStrike" cap="none" dirty="0">
              <a:solidFill>
                <a:schemeClr val="dk1"/>
              </a:solidFill>
              <a:effectLst/>
              <a:latin typeface="Calibri"/>
              <a:ea typeface="Calibri"/>
              <a:cs typeface="Calibri"/>
              <a:sym typeface="Calibri"/>
            </a:endParaRPr>
          </a:p>
          <a:p>
            <a:pPr marL="0" indent="0"/>
            <a:r>
              <a:rPr lang="en-US" sz="1400" b="1" i="0" u="none" strike="noStrike" cap="none" dirty="0">
                <a:solidFill>
                  <a:schemeClr val="dk1"/>
                </a:solidFill>
                <a:effectLst/>
                <a:latin typeface="Calibri"/>
                <a:ea typeface="Calibri"/>
                <a:cs typeface="Calibri"/>
                <a:sym typeface="Calibri"/>
              </a:rPr>
              <a:t> </a:t>
            </a:r>
            <a:endParaRPr lang="en-US" sz="1400" dirty="0">
              <a:effectLst/>
            </a:endParaRPr>
          </a:p>
          <a:p>
            <a:pPr marL="0" indent="0"/>
            <a:r>
              <a:rPr lang="en-US" sz="1400" b="0" i="0" u="none" strike="noStrike" cap="none" dirty="0">
                <a:solidFill>
                  <a:schemeClr val="dk1"/>
                </a:solidFill>
                <a:effectLst/>
                <a:latin typeface="Calibri"/>
                <a:ea typeface="Calibri"/>
                <a:cs typeface="Calibri"/>
                <a:sym typeface="Calibri"/>
              </a:rPr>
              <a:t>Annual IEP goals are just that—annual. Each year, reassess why a student may or may not have achieved a goal. If the student hasn’t completed it numerous times, don’t rewrite the same goal again. Instead, reassess the situation and determine what goal might be more realistic, relevant, or measurable for the student. </a:t>
            </a:r>
          </a:p>
          <a:p>
            <a:pPr marL="0" lvl="0" indent="0" algn="l" rtl="0">
              <a:lnSpc>
                <a:spcPct val="100000"/>
              </a:lnSpc>
              <a:spcBef>
                <a:spcPts val="0"/>
              </a:spcBef>
              <a:spcAft>
                <a:spcPts val="0"/>
              </a:spcAft>
              <a:buSzPts val="1400"/>
              <a:buNone/>
            </a:pPr>
            <a:endParaRPr dirty="0"/>
          </a:p>
        </p:txBody>
      </p:sp>
      <p:sp>
        <p:nvSpPr>
          <p:cNvPr id="595" name="Google Shape;59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48</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7335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dirty="0"/>
              <a:t>TO DO/TO KNOW/TO SAY</a:t>
            </a:r>
            <a:r>
              <a:rPr lang="en-US" sz="1400" dirty="0"/>
              <a:t>:</a:t>
            </a:r>
            <a:r>
              <a:rPr lang="en-US" sz="1400" b="1" dirty="0"/>
              <a:t> </a:t>
            </a:r>
            <a:r>
              <a:rPr lang="en-US" sz="1400" b="0" dirty="0"/>
              <a:t>If you need TA in writing Quality IEPs, we have a training that you may request. These are the State’s Standards and Indicators to the SMART goals.</a:t>
            </a:r>
          </a:p>
          <a:p>
            <a:pPr marL="0" lvl="0" indent="0" algn="l" rtl="0">
              <a:lnSpc>
                <a:spcPct val="100000"/>
              </a:lnSpc>
              <a:spcBef>
                <a:spcPts val="0"/>
              </a:spcBef>
              <a:spcAft>
                <a:spcPts val="0"/>
              </a:spcAft>
              <a:buSzPts val="1400"/>
              <a:buNone/>
            </a:pPr>
            <a:endParaRPr sz="1400" dirty="0"/>
          </a:p>
        </p:txBody>
      </p:sp>
      <p:sp>
        <p:nvSpPr>
          <p:cNvPr id="595" name="Google Shape;59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4912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5" name="Google Shape;29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2514058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DO/TO KNOW/TO SAY:</a:t>
            </a:r>
            <a:r>
              <a:rPr lang="en-US" sz="1200" b="0" i="0" u="none" strike="noStrike" cap="none" dirty="0">
                <a:solidFill>
                  <a:schemeClr val="dk1"/>
                </a:solidFill>
                <a:effectLst/>
                <a:latin typeface="Calibri"/>
                <a:ea typeface="Calibri"/>
                <a:cs typeface="Calibri"/>
                <a:sym typeface="Calibri"/>
              </a:rPr>
              <a:t> This is a mathematics IEP goal for Student A. As you might recall, student A is a student identified with an Intellectual Disability. She has a measurable postsecondary independent living goal of living in an apartment with roommates after high school. How would this IEP goal relate to her independent living goal?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Student B is diagnosed with an Intellectual Disability and Cerebral Palsy. His postsecondary goals include: employment working in an office, participating in a class offered at the Center for Independent Living and living in an apartment with appropriate supports. How does his IEP goal support those postsecondary goals?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Student C has a diagnosis of a learning disability in the area of reading, basic skills, and comprehension. How does this IEP goal support his postsecondary goals of joining the Army Reserves and taking art classes at the community college?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These transition examples can be found at this link: </a:t>
            </a:r>
            <a:r>
              <a:rPr lang="en-US" sz="1200" b="0" i="0" u="sng" strike="noStrike" cap="none" dirty="0">
                <a:solidFill>
                  <a:schemeClr val="dk1"/>
                </a:solidFill>
                <a:effectLst/>
                <a:latin typeface="Calibri"/>
                <a:ea typeface="Calibri"/>
                <a:cs typeface="Calibri"/>
                <a:sym typeface="Calibri"/>
                <a:hlinkClick r:id="rId3"/>
              </a:rPr>
              <a:t>https://dese.mo.gov/special-education/compliance/general-guidance</a:t>
            </a:r>
            <a:r>
              <a:rPr lang="en-US" sz="1200" b="0" i="0" u="none" strike="noStrike" cap="none" dirty="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endParaRPr dirty="0"/>
          </a:p>
        </p:txBody>
      </p:sp>
      <p:sp>
        <p:nvSpPr>
          <p:cNvPr id="595" name="Google Shape;59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50</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34172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Question three of the Indicator 13 checklist asks, "Is there evidence that the measurable postsecondary goals were based on age-appropriate transition assessment(s)?” Information about the results of the transition assessment(s) completed, along with several other important pieces of information is in the Present Level of Academic Achievement and Functional Performance (PLAAFP) portion of the IEP. This section is often called “present level” for short. At a minimum, the present level should address the items shown.</a:t>
            </a:r>
          </a:p>
          <a:p>
            <a:pPr marL="0" lvl="0" indent="0" algn="l" rtl="0">
              <a:lnSpc>
                <a:spcPct val="100000"/>
              </a:lnSpc>
              <a:spcBef>
                <a:spcPts val="0"/>
              </a:spcBef>
              <a:spcAft>
                <a:spcPts val="0"/>
              </a:spcAft>
              <a:buSzPts val="1400"/>
              <a:buNone/>
            </a:pPr>
            <a:endParaRPr lang="en-US" sz="1400" b="0" dirty="0"/>
          </a:p>
        </p:txBody>
      </p:sp>
    </p:spTree>
    <p:extLst>
      <p:ext uri="{BB962C8B-B14F-4D97-AF65-F5344CB8AC3E}">
        <p14:creationId xmlns:p14="http://schemas.microsoft.com/office/powerpoint/2010/main" val="3602051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48" name="Google Shape;6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For example, if a student is a 17-year-old and reads at a fifth grade level, use assessments that are appropriate for high school students and make appropriate accommodations for the student. For</a:t>
            </a:r>
            <a:r>
              <a:rPr lang="en-US" sz="1400" b="0" i="0" u="none" strike="noStrike" cap="none" baseline="0" dirty="0">
                <a:solidFill>
                  <a:schemeClr val="dk1"/>
                </a:solidFill>
                <a:effectLst/>
                <a:latin typeface="Calibri"/>
                <a:ea typeface="Calibri"/>
                <a:cs typeface="Calibri"/>
                <a:sym typeface="Calibri"/>
              </a:rPr>
              <a:t> example, you might want t read the assessment to the student. </a:t>
            </a:r>
            <a:endParaRPr sz="1400" b="1"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DO/TO KNOW/TO SAY:</a:t>
            </a:r>
            <a:r>
              <a:rPr lang="en-US" sz="1200" b="0" i="0" u="none" strike="noStrike" cap="none" dirty="0">
                <a:solidFill>
                  <a:schemeClr val="dk1"/>
                </a:solidFill>
                <a:effectLst/>
                <a:latin typeface="Calibri"/>
                <a:ea typeface="Calibri"/>
                <a:cs typeface="Calibri"/>
                <a:sym typeface="Calibri"/>
              </a:rPr>
              <a:t> These are the major purposes of transition assessment. You simply cannot provide good transition education and services without transition assessment. It is the foundation of good postsecondary goals and services and crucial for having the network of services necessary for many children with disabilities to be successful post-high school. “Be sure to conduct assessments that are relevant, meaningful, and address all of a student’s needs.” (</a:t>
            </a:r>
            <a:r>
              <a:rPr lang="en-US" sz="1200" b="0" i="0" u="none" strike="noStrike" cap="none" dirty="0" err="1">
                <a:solidFill>
                  <a:schemeClr val="dk1"/>
                </a:solidFill>
                <a:effectLst/>
                <a:latin typeface="Calibri"/>
                <a:ea typeface="Calibri"/>
                <a:cs typeface="Calibri"/>
                <a:sym typeface="Calibri"/>
              </a:rPr>
              <a:t>Endrew</a:t>
            </a:r>
            <a:r>
              <a:rPr lang="en-US" sz="1200" b="0" i="0" u="none" strike="noStrike" cap="none" dirty="0">
                <a:solidFill>
                  <a:schemeClr val="dk1"/>
                </a:solidFill>
                <a:effectLst/>
                <a:latin typeface="Calibri"/>
                <a:ea typeface="Calibri"/>
                <a:cs typeface="Calibri"/>
                <a:sym typeface="Calibri"/>
              </a:rPr>
              <a:t> F. 2017)</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3" name="Google Shape;683;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3" name="Google Shape;69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0" name="Google Shape;70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TO DO: </a:t>
            </a:r>
            <a:r>
              <a:rPr lang="en-US" b="0" dirty="0"/>
              <a:t>Read the slide.</a:t>
            </a:r>
            <a:endParaRPr b="0" dirty="0"/>
          </a:p>
          <a:p>
            <a:pPr marL="0" lvl="0" indent="0" algn="l" rtl="0">
              <a:lnSpc>
                <a:spcPct val="100000"/>
              </a:lnSpc>
              <a:spcBef>
                <a:spcPts val="0"/>
              </a:spcBef>
              <a:spcAft>
                <a:spcPts val="0"/>
              </a:spcAft>
              <a:buClr>
                <a:schemeClr val="dk1"/>
              </a:buClr>
              <a:buSzPts val="1100"/>
              <a:buFont typeface="Arial"/>
              <a:buNone/>
            </a:pPr>
            <a:r>
              <a:rPr lang="en-US" b="1" dirty="0"/>
              <a:t>TO KNOW/TO SAY: </a:t>
            </a:r>
            <a:r>
              <a:rPr lang="en-US" b="0" dirty="0"/>
              <a:t>There will be more information on Transition Assessments in the Best Practice segment. </a:t>
            </a:r>
            <a:endParaRPr b="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a:t>
            </a:r>
            <a:r>
              <a:rPr lang="en-US" sz="1400" b="1" baseline="0" dirty="0"/>
              <a:t> SAY: </a:t>
            </a:r>
            <a:r>
              <a:rPr lang="en-US" sz="1400" b="0" dirty="0"/>
              <a:t>This is about the areas of Transition Services. We will look more in depth at Transition Services</a:t>
            </a:r>
            <a:r>
              <a:rPr lang="en-US" sz="1400" b="0" baseline="0" dirty="0"/>
              <a:t> later.</a:t>
            </a:r>
            <a:endParaRPr lang="en-US" sz="1400" b="0" dirty="0"/>
          </a:p>
        </p:txBody>
      </p:sp>
    </p:spTree>
    <p:extLst>
      <p:ext uri="{BB962C8B-B14F-4D97-AF65-F5344CB8AC3E}">
        <p14:creationId xmlns:p14="http://schemas.microsoft.com/office/powerpoint/2010/main" val="150700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a:t>
            </a:r>
            <a:r>
              <a:rPr lang="en-US" sz="1400" b="0" dirty="0"/>
              <a:t> Read the slide aloud.</a:t>
            </a:r>
          </a:p>
          <a:p>
            <a:pPr marL="0" lvl="0" indent="0" algn="l" rtl="0">
              <a:lnSpc>
                <a:spcPct val="100000"/>
              </a:lnSpc>
              <a:spcBef>
                <a:spcPts val="0"/>
              </a:spcBef>
              <a:spcAft>
                <a:spcPts val="0"/>
              </a:spcAft>
              <a:buClr>
                <a:schemeClr val="dk1"/>
              </a:buClr>
              <a:buSzPts val="1100"/>
              <a:buFont typeface="Arial"/>
              <a:buNone/>
            </a:pPr>
            <a:r>
              <a:rPr lang="en-US" sz="1400" b="1" dirty="0"/>
              <a:t>TO KNOW/TO</a:t>
            </a:r>
            <a:r>
              <a:rPr lang="en-US" sz="1400" b="1" baseline="0" dirty="0"/>
              <a:t> SAY: </a:t>
            </a:r>
            <a:r>
              <a:rPr lang="en-US" sz="1400" b="0" dirty="0">
                <a:solidFill>
                  <a:srgbClr val="000000"/>
                </a:solidFill>
              </a:rPr>
              <a:t>Today’s work refers to the standards to ensure that all participants across the state receive the same consistent information. </a:t>
            </a:r>
            <a:endParaRPr sz="1400" b="0" dirty="0">
              <a:solidFill>
                <a:srgbClr val="000000"/>
              </a:solidFill>
            </a:endParaRPr>
          </a:p>
        </p:txBody>
      </p:sp>
      <p:sp>
        <p:nvSpPr>
          <p:cNvPr id="309" name="Google Shape;3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DO/TO KNOW/TO SAY</a:t>
            </a:r>
            <a:r>
              <a:rPr lang="en-US" sz="1400" dirty="0"/>
              <a:t>: Ed O’Leary Transition Related Services</a:t>
            </a:r>
            <a:endParaRPr sz="1400" dirty="0"/>
          </a:p>
        </p:txBody>
      </p:sp>
      <p:sp>
        <p:nvSpPr>
          <p:cNvPr id="722" name="Google Shape;72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a:t>
            </a:r>
            <a:r>
              <a:rPr lang="en-US" sz="1400" b="0" i="0" u="none" strike="noStrike" cap="none" dirty="0">
                <a:solidFill>
                  <a:schemeClr val="dk1"/>
                </a:solidFill>
                <a:effectLst/>
                <a:latin typeface="Calibri"/>
                <a:ea typeface="Calibri"/>
                <a:cs typeface="Calibri"/>
                <a:sym typeface="Calibri"/>
              </a:rPr>
              <a:t> Read the slide. </a:t>
            </a:r>
          </a:p>
          <a:p>
            <a:pPr marL="0" indent="0"/>
            <a:r>
              <a:rPr lang="en-US" sz="1400" b="1" i="0" u="none" strike="noStrike" cap="none" dirty="0">
                <a:solidFill>
                  <a:schemeClr val="dk1"/>
                </a:solidFill>
                <a:effectLst/>
                <a:latin typeface="Calibri"/>
                <a:ea typeface="Calibri"/>
                <a:cs typeface="Calibri"/>
                <a:sym typeface="Calibri"/>
              </a:rPr>
              <a:t>TO KNOW/TO SAY:</a:t>
            </a:r>
            <a:r>
              <a:rPr lang="en-US" sz="1400" b="0" i="0" u="none" strike="noStrike" cap="none" dirty="0">
                <a:solidFill>
                  <a:schemeClr val="dk1"/>
                </a:solidFill>
                <a:effectLst/>
                <a:latin typeface="Calibri"/>
                <a:ea typeface="Calibri"/>
                <a:cs typeface="Calibri"/>
                <a:sym typeface="Calibri"/>
              </a:rPr>
              <a:t> This is a requirement for Indicator 13. Remember, we will discuss an Individual Career and Academic Plan (ICAP) and Course of Study. The course of study is individualized for each student and based on their postsecondary plans. Even though it is not required until the IEP when the student turns 16, because a course of study is a four-year-plan, it really makes sense to start this process during the student’s freshman year. Oftentimes courses taken during the student’s first two years of high school have a significant impact on the courses they can take later, which help them develop the knowledge and skills necessary to achieve their postsecondary outcomes. </a:t>
            </a:r>
          </a:p>
          <a:p>
            <a:pPr marL="0" lvl="0" indent="0" algn="l" rtl="0">
              <a:lnSpc>
                <a:spcPct val="100000"/>
              </a:lnSpc>
              <a:spcBef>
                <a:spcPts val="0"/>
              </a:spcBef>
              <a:spcAft>
                <a:spcPts val="0"/>
              </a:spcAft>
              <a:buClr>
                <a:schemeClr val="dk1"/>
              </a:buClr>
              <a:buSzPts val="1100"/>
              <a:buFont typeface="Arial"/>
              <a:buNone/>
            </a:pPr>
            <a:endParaRPr lang="en-US" sz="1400" b="1" dirty="0"/>
          </a:p>
        </p:txBody>
      </p:sp>
    </p:spTree>
    <p:extLst>
      <p:ext uri="{BB962C8B-B14F-4D97-AF65-F5344CB8AC3E}">
        <p14:creationId xmlns:p14="http://schemas.microsoft.com/office/powerpoint/2010/main" val="4254750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The IEP team must know about program options in order to guide student course selection. For example, Foreign Language is not a requirement for community colleges or technical schools. It is highly recommended for four-year university admissions. Practical Arts credits are awarded in the technical school programs. If a student is moving towards a career in automotive technology, advise again selecting a PA course in 9th grade he/she can fulfill that area through their technical setting.</a:t>
            </a:r>
          </a:p>
          <a:p>
            <a:pPr marL="0" lvl="0" indent="0" algn="l" rtl="0">
              <a:lnSpc>
                <a:spcPct val="100000"/>
              </a:lnSpc>
              <a:spcBef>
                <a:spcPts val="0"/>
              </a:spcBef>
              <a:spcAft>
                <a:spcPts val="0"/>
              </a:spcAft>
              <a:buClr>
                <a:schemeClr val="dk1"/>
              </a:buClr>
              <a:buSzPts val="1100"/>
              <a:buFont typeface="Arial"/>
              <a:buNone/>
            </a:pPr>
            <a:endParaRPr sz="1400" b="1" dirty="0">
              <a:solidFill>
                <a:srgbClr val="FF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a:t>
            </a:r>
            <a:r>
              <a:rPr lang="en-US" sz="1400" b="0" i="0" u="none" strike="noStrike" cap="none" dirty="0">
                <a:solidFill>
                  <a:schemeClr val="dk1"/>
                </a:solidFill>
                <a:effectLst/>
                <a:latin typeface="Calibri"/>
                <a:ea typeface="Calibri"/>
                <a:cs typeface="Calibri"/>
                <a:sym typeface="Calibri"/>
              </a:rPr>
              <a:t>  </a:t>
            </a:r>
            <a:r>
              <a:rPr lang="en-US" sz="1400" b="0" i="0" u="sng" strike="noStrike" cap="none" dirty="0">
                <a:solidFill>
                  <a:schemeClr val="dk1"/>
                </a:solidFill>
                <a:effectLst/>
                <a:latin typeface="Calibri"/>
                <a:ea typeface="Calibri"/>
                <a:cs typeface="Calibri"/>
                <a:sym typeface="Calibri"/>
                <a:hlinkClick r:id="rId3"/>
              </a:rPr>
              <a:t>https://dese.mo.gov/media/pdf/graduation-requirements</a:t>
            </a:r>
            <a:endParaRPr lang="en-US" sz="1400" b="0" i="0" u="none" strike="noStrike" cap="none" dirty="0">
              <a:solidFill>
                <a:schemeClr val="dk1"/>
              </a:solidFill>
              <a:effectLst/>
              <a:latin typeface="Calibri"/>
              <a:ea typeface="Calibri"/>
              <a:cs typeface="Calibri"/>
              <a:sym typeface="Calibri"/>
            </a:endParaRPr>
          </a:p>
          <a:p>
            <a:pPr marL="0" indent="0"/>
            <a:r>
              <a:rPr lang="en-US" sz="1400" b="1" i="0" u="none" strike="noStrike" cap="none" dirty="0">
                <a:solidFill>
                  <a:schemeClr val="dk1"/>
                </a:solidFill>
                <a:effectLst/>
                <a:latin typeface="Calibri"/>
                <a:ea typeface="Calibri"/>
                <a:cs typeface="Calibri"/>
                <a:sym typeface="Calibri"/>
              </a:rPr>
              <a:t>TO KNOW/TO SAY:</a:t>
            </a:r>
            <a:r>
              <a:rPr lang="en-US" sz="1400" b="0" i="0" u="none" strike="noStrike" cap="none" dirty="0">
                <a:solidFill>
                  <a:schemeClr val="dk1"/>
                </a:solidFill>
                <a:effectLst/>
                <a:latin typeface="Calibri"/>
                <a:ea typeface="Calibri"/>
                <a:cs typeface="Calibri"/>
                <a:sym typeface="Calibri"/>
              </a:rPr>
              <a:t> The course of study is part of Form C  where you outline the appropriate and relevant courses the student takes to help them achieve their postsecondary goals. There should be a direct correlation between their coursework and their post-school goals. For instance, we would not expect to see the same four-year-plan for a student that plans to attend college to become a teacher as one that plans to work on the family farm after high school. Your district may require a four-year-plan that can be used for the Course of Study portion of the IEP. </a:t>
            </a:r>
          </a:p>
          <a:p>
            <a:pPr marL="0" lvl="0" indent="0" algn="l" rtl="0">
              <a:lnSpc>
                <a:spcPct val="100000"/>
              </a:lnSpc>
              <a:spcBef>
                <a:spcPts val="0"/>
              </a:spcBef>
              <a:spcAft>
                <a:spcPts val="0"/>
              </a:spcAft>
              <a:buClr>
                <a:schemeClr val="dk1"/>
              </a:buClr>
              <a:buSzPts val="1100"/>
              <a:buFont typeface="Arial"/>
              <a:buNone/>
            </a:pPr>
            <a:endParaRPr b="1" dirty="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DO/TO KNOW:</a:t>
            </a:r>
            <a:r>
              <a:rPr lang="en-US" sz="1200" b="0" i="0" u="none" strike="noStrike" cap="none" dirty="0">
                <a:solidFill>
                  <a:schemeClr val="dk1"/>
                </a:solidFill>
                <a:effectLst/>
                <a:latin typeface="Calibri"/>
                <a:ea typeface="Calibri"/>
                <a:cs typeface="Calibri"/>
                <a:sym typeface="Calibri"/>
              </a:rPr>
              <a:t> IEP teams along with liaisons and/grade level principals need to know what programs options are available to students that reflects the interests, preferences of students well before entering ninth grade.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These are the state standards for the development of an ICAP Plan for all students. It is another source of data that you can use to help develop transition goals for the student. </a:t>
            </a:r>
          </a:p>
          <a:p>
            <a:pPr marL="0" lvl="0" indent="0" algn="l" rtl="0">
              <a:lnSpc>
                <a:spcPct val="100000"/>
              </a:lnSpc>
              <a:spcBef>
                <a:spcPts val="0"/>
              </a:spcBef>
              <a:spcAft>
                <a:spcPts val="0"/>
              </a:spcAft>
              <a:buSzPts val="1400"/>
              <a:buNone/>
            </a:pPr>
            <a:endParaRPr b="1" dirty="0"/>
          </a:p>
        </p:txBody>
      </p:sp>
      <p:sp>
        <p:nvSpPr>
          <p:cNvPr id="761" name="Google Shape;761;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64</a:t>
            </a:fld>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KNOW:</a:t>
            </a:r>
            <a:r>
              <a:rPr lang="en-US" sz="1400" b="0" i="0" u="none" strike="noStrike" cap="none" dirty="0">
                <a:solidFill>
                  <a:schemeClr val="dk1"/>
                </a:solidFill>
                <a:effectLst/>
                <a:latin typeface="Calibri"/>
                <a:ea typeface="Calibri"/>
                <a:cs typeface="Calibri"/>
                <a:sym typeface="Calibri"/>
              </a:rPr>
              <a:t> Handout #5</a:t>
            </a:r>
          </a:p>
          <a:p>
            <a:pPr marL="0" indent="0"/>
            <a:r>
              <a:rPr lang="en-US" sz="1400" b="1" i="0" u="none" strike="noStrike" cap="none" dirty="0">
                <a:solidFill>
                  <a:schemeClr val="dk1"/>
                </a:solidFill>
                <a:effectLst/>
                <a:latin typeface="Calibri"/>
                <a:ea typeface="Calibri"/>
                <a:cs typeface="Calibri"/>
                <a:sym typeface="Calibri"/>
              </a:rPr>
              <a:t>TO DO/TO SAY:</a:t>
            </a:r>
            <a:r>
              <a:rPr lang="en-US" sz="1400" b="0" i="0" u="none" strike="noStrike" cap="none" dirty="0">
                <a:solidFill>
                  <a:schemeClr val="dk1"/>
                </a:solidFill>
                <a:effectLst/>
                <a:latin typeface="Calibri"/>
                <a:ea typeface="Calibri"/>
                <a:cs typeface="Calibri"/>
                <a:sym typeface="Calibri"/>
              </a:rPr>
              <a:t> CA=English, SS=social studies, MA=math, SC=science; Electives-Personal Finance, Health, PE=physical education; FA=Fine Arts</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none" strike="noStrike" cap="none" dirty="0">
                <a:solidFill>
                  <a:schemeClr val="dk1"/>
                </a:solidFill>
                <a:effectLst/>
                <a:latin typeface="Calibri"/>
                <a:ea typeface="Calibri"/>
                <a:cs typeface="Calibri"/>
                <a:sym typeface="Calibri"/>
              </a:rPr>
              <a:t>Keep in mind the US Constitution, Missouri Constitution and Civics tests are required. But, it is a state requirement and you can allow use of accommodations and modifications. Check your local school district requirements as well.</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none" strike="noStrike" cap="none" dirty="0">
                <a:solidFill>
                  <a:schemeClr val="dk1"/>
                </a:solidFill>
                <a:effectLst/>
                <a:latin typeface="Calibri"/>
                <a:ea typeface="Calibri"/>
                <a:cs typeface="Calibri"/>
                <a:sym typeface="Calibri"/>
              </a:rPr>
              <a:t>For more information regarding graduation and program options, such as Work Experience for Students with Disabilities (COOP), Cooperative Career Education Programs - off campus, Career Exploration Program- off campus   </a:t>
            </a:r>
          </a:p>
          <a:p>
            <a:pPr marL="0" lvl="0" indent="0" algn="l" rtl="0">
              <a:lnSpc>
                <a:spcPct val="90000"/>
              </a:lnSpc>
              <a:spcBef>
                <a:spcPts val="1000"/>
              </a:spcBef>
              <a:spcAft>
                <a:spcPts val="0"/>
              </a:spcAft>
              <a:buClr>
                <a:schemeClr val="dk1"/>
              </a:buClr>
              <a:buSzPts val="1100"/>
              <a:buFont typeface="Arial"/>
              <a:buNone/>
            </a:pPr>
            <a:endParaRPr sz="2800" b="1" dirty="0">
              <a:solidFill>
                <a:srgbClr val="FF0000"/>
              </a:solidFill>
            </a:endParaRPr>
          </a:p>
          <a:p>
            <a:pPr marL="0" lvl="0" indent="0" algn="l" rtl="0">
              <a:lnSpc>
                <a:spcPct val="100000"/>
              </a:lnSpc>
              <a:spcBef>
                <a:spcPts val="0"/>
              </a:spcBef>
              <a:spcAft>
                <a:spcPts val="0"/>
              </a:spcAft>
              <a:buSzPts val="1400"/>
              <a:buNone/>
            </a:pPr>
            <a:endParaRPr dirty="0"/>
          </a:p>
        </p:txBody>
      </p:sp>
      <p:sp>
        <p:nvSpPr>
          <p:cNvPr id="770" name="Google Shape;770;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65</a:t>
            </a:fld>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As a part of the comprehensive guidance program, all students are required to have Individual Career and Academic Plans. As a part of the planning activities are designed to help students evaluate their educational, career, and personal goals and to develop an ICAP no later than the eighth grade in collaboration with parents/ guardians. Students are encouraged to gather information about specific careers of interest to assist in making decisions about the high school course selection and the initial development of their Individual Career and Academic Plan (ICAP) formerly known as Personal Plan of Study. During the high school years, Career Planning is introduced which helps students apply what they have learned about themselves and career interest to plan course of study, understand the importance of gaining experiences within their career cluster, and review/modify their ICAP. As a teacher, you might want to contact the counselor as he/she can run a report of students with an ICAP. </a:t>
            </a:r>
          </a:p>
          <a:p>
            <a:pPr marL="0" lvl="0" indent="0" algn="l" rtl="0">
              <a:lnSpc>
                <a:spcPct val="100000"/>
              </a:lnSpc>
              <a:spcBef>
                <a:spcPts val="0"/>
              </a:spcBef>
              <a:spcAft>
                <a:spcPts val="0"/>
              </a:spcAft>
              <a:buClr>
                <a:schemeClr val="dk1"/>
              </a:buClr>
              <a:buSzPts val="1100"/>
              <a:buFont typeface="Arial"/>
              <a:buNone/>
            </a:pPr>
            <a:endParaRPr b="1" dirty="0"/>
          </a:p>
          <a:p>
            <a:pPr marL="0" lvl="0" indent="0" algn="l" rtl="0">
              <a:lnSpc>
                <a:spcPct val="100000"/>
              </a:lnSpc>
              <a:spcBef>
                <a:spcPts val="0"/>
              </a:spcBef>
              <a:spcAft>
                <a:spcPts val="0"/>
              </a:spcAft>
              <a:buSzPts val="1400"/>
              <a:buNone/>
            </a:pPr>
            <a:endParaRPr b="1" dirty="0"/>
          </a:p>
        </p:txBody>
      </p:sp>
      <p:sp>
        <p:nvSpPr>
          <p:cNvPr id="778" name="Google Shape;77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786" name="Google Shape;78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67</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795" name="Google Shape;79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68</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DO/TO KNOW/TO SAY: </a:t>
            </a:r>
            <a:r>
              <a:rPr lang="en-US" sz="1400" b="0" i="0" u="none" strike="noStrike" cap="none" dirty="0">
                <a:solidFill>
                  <a:schemeClr val="dk1"/>
                </a:solidFill>
                <a:effectLst/>
                <a:latin typeface="Calibri"/>
                <a:ea typeface="Calibri"/>
                <a:cs typeface="Calibri"/>
                <a:sym typeface="Calibri"/>
              </a:rPr>
              <a:t>Within 60 days prior to a student graduating or aging-out of special education at 21 or 30 days after, a district is required to prepare a Summary of Performance. The purpose of the Summary of Performance is to help the child transition to life after high school. The Summary of Performance shall include recommendations on how to assist the child in meeting the child’s postsecondary goals. A copy of the summary must be provided to the student. The information in the Summary of Performance should be based on the student’s unique needs and their goals after he/she graduates from high school. It is best practice to present the summary to the student so they understand what they are receiving and how it may be useful to them. It can also be mailed. </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none" strike="noStrike" cap="none" dirty="0">
                <a:solidFill>
                  <a:schemeClr val="dk1"/>
                </a:solidFill>
                <a:effectLst/>
                <a:latin typeface="Calibri"/>
                <a:ea typeface="Calibri"/>
                <a:cs typeface="Calibri"/>
                <a:sym typeface="Calibri"/>
              </a:rPr>
              <a:t>A summary of performance form can be found on the DESE website on the special education forms page.</a:t>
            </a:r>
          </a:p>
          <a:p>
            <a:pPr marL="0" lvl="0" indent="0" algn="l" rtl="0">
              <a:lnSpc>
                <a:spcPct val="100000"/>
              </a:lnSpc>
              <a:spcBef>
                <a:spcPts val="0"/>
              </a:spcBef>
              <a:spcAft>
                <a:spcPts val="0"/>
              </a:spcAft>
              <a:buClr>
                <a:schemeClr val="dk1"/>
              </a:buClr>
              <a:buSzPts val="1100"/>
              <a:buFont typeface="Arial"/>
              <a:buNone/>
            </a:pPr>
            <a:endParaRPr lang="en-US" b="1" dirty="0"/>
          </a:p>
        </p:txBody>
      </p:sp>
    </p:spTree>
    <p:extLst>
      <p:ext uri="{BB962C8B-B14F-4D97-AF65-F5344CB8AC3E}">
        <p14:creationId xmlns:p14="http://schemas.microsoft.com/office/powerpoint/2010/main" val="209323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dirty="0"/>
              <a:t>TO DO: </a:t>
            </a:r>
            <a:r>
              <a:rPr lang="en-US" sz="1400" b="0" dirty="0"/>
              <a:t>Read the slide aloud.</a:t>
            </a:r>
            <a:r>
              <a:rPr lang="en-US" sz="1400" b="1" dirty="0"/>
              <a:t> </a:t>
            </a:r>
          </a:p>
          <a:p>
            <a:pPr marL="0" lvl="0" indent="0" algn="l" rtl="0">
              <a:lnSpc>
                <a:spcPct val="100000"/>
              </a:lnSpc>
              <a:spcBef>
                <a:spcPts val="0"/>
              </a:spcBef>
              <a:spcAft>
                <a:spcPts val="0"/>
              </a:spcAft>
              <a:buSzPts val="1400"/>
              <a:buNone/>
            </a:pPr>
            <a:r>
              <a:rPr lang="en-US" sz="1400" b="1" dirty="0"/>
              <a:t>TO KNOW/TO SAY: </a:t>
            </a:r>
            <a:r>
              <a:rPr lang="en-US" sz="1400" b="0" dirty="0"/>
              <a:t>Learning Intentions are an important starting place with any training. </a:t>
            </a:r>
            <a:endParaRPr sz="1400" b="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TO DO: Read the slide. US Department of Education</a:t>
            </a:r>
            <a:endParaRPr b="1" dirty="0"/>
          </a:p>
          <a:p>
            <a:pPr marL="0" lvl="0" indent="0" algn="l" rtl="0">
              <a:lnSpc>
                <a:spcPct val="100000"/>
              </a:lnSpc>
              <a:spcBef>
                <a:spcPts val="0"/>
              </a:spcBef>
              <a:spcAft>
                <a:spcPts val="0"/>
              </a:spcAft>
              <a:buClr>
                <a:schemeClr val="dk1"/>
              </a:buClr>
              <a:buSzPts val="1100"/>
              <a:buFont typeface="Arial"/>
              <a:buNone/>
            </a:pPr>
            <a:endParaRPr b="1" dirty="0"/>
          </a:p>
          <a:p>
            <a:pPr marL="0" lvl="0" indent="0" algn="l" rtl="0">
              <a:lnSpc>
                <a:spcPct val="100000"/>
              </a:lnSpc>
              <a:spcBef>
                <a:spcPts val="0"/>
              </a:spcBef>
              <a:spcAft>
                <a:spcPts val="0"/>
              </a:spcAft>
              <a:buClr>
                <a:schemeClr val="dk1"/>
              </a:buClr>
              <a:buSzPts val="1100"/>
              <a:buFont typeface="Arial"/>
              <a:buNone/>
            </a:pPr>
            <a:endParaRPr b="1" dirty="0"/>
          </a:p>
          <a:p>
            <a:pPr marL="0" lvl="0" indent="0" algn="l" rtl="0">
              <a:lnSpc>
                <a:spcPct val="100000"/>
              </a:lnSpc>
              <a:spcBef>
                <a:spcPts val="0"/>
              </a:spcBef>
              <a:spcAft>
                <a:spcPts val="0"/>
              </a:spcAft>
              <a:buSzPts val="1400"/>
              <a:buNone/>
            </a:pPr>
            <a:endParaRPr dirty="0"/>
          </a:p>
        </p:txBody>
      </p:sp>
      <p:sp>
        <p:nvSpPr>
          <p:cNvPr id="811" name="Google Shape;81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a:t>
            </a:r>
            <a:r>
              <a:rPr lang="en-US" sz="1400" b="1" i="0" u="none" strike="noStrike" cap="none" dirty="0">
                <a:solidFill>
                  <a:schemeClr val="dk1"/>
                </a:solidFill>
                <a:effectLst/>
                <a:latin typeface="Calibri"/>
                <a:ea typeface="Calibri"/>
                <a:cs typeface="Calibri"/>
                <a:sym typeface="Calibri"/>
              </a:rPr>
              <a:t> </a:t>
            </a:r>
            <a:r>
              <a:rPr lang="en-US" sz="1400" b="0" i="0" u="none" strike="noStrike" cap="none" dirty="0">
                <a:solidFill>
                  <a:schemeClr val="dk1"/>
                </a:solidFill>
                <a:effectLst/>
                <a:latin typeface="Calibri"/>
                <a:ea typeface="Calibri"/>
                <a:cs typeface="Calibri"/>
                <a:sym typeface="Calibri"/>
              </a:rPr>
              <a:t>If you invite the agency, you need to have parent/guardian consent in order to have them there, unless the student is 18 and then you would need their consent. The form must be signed each and every time. The Summary</a:t>
            </a:r>
            <a:r>
              <a:rPr lang="en-US" sz="1400" b="0" i="0" u="none" strike="noStrike" cap="none" baseline="0" dirty="0">
                <a:solidFill>
                  <a:schemeClr val="dk1"/>
                </a:solidFill>
                <a:effectLst/>
                <a:latin typeface="Calibri"/>
                <a:ea typeface="Calibri"/>
                <a:cs typeface="Calibri"/>
                <a:sym typeface="Calibri"/>
              </a:rPr>
              <a:t> </a:t>
            </a:r>
            <a:r>
              <a:rPr lang="en-US" sz="1400" b="0" i="0" u="none" strike="noStrike" cap="none" dirty="0">
                <a:solidFill>
                  <a:schemeClr val="dk1"/>
                </a:solidFill>
                <a:effectLst/>
                <a:latin typeface="Calibri"/>
                <a:ea typeface="Calibri"/>
                <a:cs typeface="Calibri"/>
                <a:sym typeface="Calibri"/>
              </a:rPr>
              <a:t>of Performance (SOP) is something that can be helpful for a Vocational Rehabilitation service provider to help your students successfully transition between the public school and VR.</a:t>
            </a:r>
          </a:p>
          <a:p>
            <a:pPr marL="0" lvl="0" indent="0" algn="l" rtl="0">
              <a:lnSpc>
                <a:spcPct val="100000"/>
              </a:lnSpc>
              <a:spcBef>
                <a:spcPts val="0"/>
              </a:spcBef>
              <a:spcAft>
                <a:spcPts val="0"/>
              </a:spcAft>
              <a:buSzPts val="1400"/>
              <a:buNone/>
            </a:pPr>
            <a:endParaRPr lang="en-US" sz="1400" b="1" dirty="0">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sz="1400" b="1" dirty="0"/>
          </a:p>
          <a:p>
            <a:pPr marL="0" lvl="0" indent="0" algn="l" rtl="0">
              <a:lnSpc>
                <a:spcPct val="100000"/>
              </a:lnSpc>
              <a:spcBef>
                <a:spcPts val="0"/>
              </a:spcBef>
              <a:spcAft>
                <a:spcPts val="0"/>
              </a:spcAft>
              <a:buClr>
                <a:schemeClr val="dk1"/>
              </a:buClr>
              <a:buSzPts val="1100"/>
              <a:buFont typeface="Arial"/>
              <a:buNone/>
            </a:pPr>
            <a:endParaRPr sz="1400" b="1" dirty="0"/>
          </a:p>
          <a:p>
            <a:pPr marL="0" lvl="0" indent="0" algn="l" rtl="0">
              <a:lnSpc>
                <a:spcPct val="100000"/>
              </a:lnSpc>
              <a:spcBef>
                <a:spcPts val="0"/>
              </a:spcBef>
              <a:spcAft>
                <a:spcPts val="0"/>
              </a:spcAft>
              <a:buSzPts val="1400"/>
              <a:buNone/>
            </a:pPr>
            <a:endParaRPr dirty="0"/>
          </a:p>
        </p:txBody>
      </p:sp>
      <p:sp>
        <p:nvSpPr>
          <p:cNvPr id="811" name="Google Shape;81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78405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828" name="Google Shape;82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72</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a:t>
            </a:r>
            <a:r>
              <a:rPr lang="en-US" sz="1400" b="1" i="0" u="none" strike="noStrike" cap="none" baseline="0" dirty="0">
                <a:solidFill>
                  <a:schemeClr val="dk1"/>
                </a:solidFill>
                <a:effectLst/>
                <a:latin typeface="Calibri"/>
                <a:ea typeface="Calibri"/>
                <a:cs typeface="Calibri"/>
                <a:sym typeface="Calibri"/>
              </a:rPr>
              <a:t> DO/TO KNOW/TO SAY: </a:t>
            </a:r>
            <a:r>
              <a:rPr lang="en-US" sz="1400" b="0" i="0" u="none" strike="noStrike" cap="none" dirty="0">
                <a:solidFill>
                  <a:schemeClr val="dk1"/>
                </a:solidFill>
                <a:effectLst/>
                <a:latin typeface="Calibri"/>
                <a:ea typeface="Calibri"/>
                <a:cs typeface="Calibri"/>
                <a:sym typeface="Calibri"/>
              </a:rPr>
              <a:t>It is important to understand that when the student turns 18, unless the parents have taken action to halt the transfer of educational rights for their child, the child assumes all of the educational rights the parents had. This includes taking the main role in developing the IEP. The school now  </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Needs the student’s permission to invite his or her parents</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Requires the student’s consent for an evaluation or reevaluation </a:t>
            </a:r>
          </a:p>
          <a:p>
            <a:pPr marL="171450" lvl="0" indent="-171450">
              <a:buFont typeface="Arial" panose="020B0604020202020204" pitchFamily="34" charset="0"/>
              <a:buChar char="•"/>
            </a:pPr>
            <a:r>
              <a:rPr lang="en-US" sz="1400" b="0" i="0" u="none" strike="noStrike" cap="none" dirty="0">
                <a:solidFill>
                  <a:schemeClr val="dk1"/>
                </a:solidFill>
                <a:effectLst/>
                <a:latin typeface="Calibri"/>
                <a:ea typeface="Calibri"/>
                <a:cs typeface="Calibri"/>
                <a:sym typeface="Calibri"/>
              </a:rPr>
              <a:t>Needs the student’s approval for any change in placement or services</a:t>
            </a:r>
          </a:p>
          <a:p>
            <a:pPr marL="0" lvl="0" indent="0">
              <a:buFont typeface="Arial" panose="020B0604020202020204" pitchFamily="34" charset="0"/>
              <a:buNone/>
            </a:pPr>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The student takes over the right to give or deny informed consent to any action the school wants to take. This means that if the school wants to change the student’s services in any way, it needs the student’s permission, not the parent’s. The student also has the right to dispute school decisions through the process of mediation and due process. </a:t>
            </a:r>
          </a:p>
          <a:p>
            <a:pPr marL="0" indent="0"/>
            <a:endParaRPr lang="en-US" sz="1400" b="0" i="0" u="none" strike="noStrike" cap="none" dirty="0">
              <a:solidFill>
                <a:schemeClr val="dk1"/>
              </a:solidFill>
              <a:effectLst/>
              <a:latin typeface="Calibri"/>
              <a:ea typeface="Calibri"/>
              <a:cs typeface="Calibri"/>
              <a:sym typeface="Calibri"/>
            </a:endParaRPr>
          </a:p>
          <a:p>
            <a:pPr marL="0" indent="0"/>
            <a:r>
              <a:rPr lang="en-US" sz="1400" b="0" i="0" u="none" strike="noStrike" cap="none" dirty="0">
                <a:solidFill>
                  <a:schemeClr val="dk1"/>
                </a:solidFill>
                <a:effectLst/>
                <a:latin typeface="Calibri"/>
                <a:ea typeface="Calibri"/>
                <a:cs typeface="Calibri"/>
                <a:sym typeface="Calibri"/>
              </a:rPr>
              <a:t>The district is required to provide notification twice regarding the transfer of legal rights. In standard 200.790a the child must be informed of that right on or before their 17th birthday. That date is included in the IEP and does not change. The second time is listed on standard 100.410a on or before the child’s 18th birthday and this notification must go to both the parent and the child. The date for the second time is not included on the IEP. </a:t>
            </a:r>
          </a:p>
          <a:p>
            <a:pPr marL="457200" lvl="0" indent="0" algn="l" rtl="0">
              <a:lnSpc>
                <a:spcPct val="100000"/>
              </a:lnSpc>
              <a:spcBef>
                <a:spcPts val="0"/>
              </a:spcBef>
              <a:spcAft>
                <a:spcPts val="0"/>
              </a:spcAft>
              <a:buSzPts val="1400"/>
              <a:buNone/>
            </a:pPr>
            <a:endParaRPr sz="1400" dirty="0">
              <a:solidFill>
                <a:srgbClr val="002938"/>
              </a:solidFill>
              <a:highlight>
                <a:srgbClr val="FAFAFA"/>
              </a:highlight>
            </a:endParaRPr>
          </a:p>
        </p:txBody>
      </p:sp>
      <p:sp>
        <p:nvSpPr>
          <p:cNvPr id="837" name="Google Shape;837;p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5" name="Google Shape;845;p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74</a:t>
            </a:fld>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73: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a:t>
            </a:r>
            <a:r>
              <a:rPr lang="en-US" sz="1400" b="0" i="0" u="none" strike="noStrike" cap="none" dirty="0">
                <a:solidFill>
                  <a:schemeClr val="dk1"/>
                </a:solidFill>
                <a:effectLst/>
                <a:latin typeface="Calibri"/>
                <a:ea typeface="Calibri"/>
                <a:cs typeface="Calibri"/>
                <a:sym typeface="Calibri"/>
              </a:rPr>
              <a:t> Read/summarize the slide. Give the participants’ time to work and process. Walk around and help answer questions they have. At the time of follow up, technical assistance and coaching should be offered.</a:t>
            </a:r>
          </a:p>
          <a:p>
            <a:pPr marL="0" indent="0"/>
            <a:r>
              <a:rPr lang="en-US" sz="1400" b="1" i="0" u="none" strike="noStrike" cap="none" dirty="0">
                <a:solidFill>
                  <a:schemeClr val="dk1"/>
                </a:solidFill>
                <a:effectLst/>
                <a:latin typeface="Calibri"/>
                <a:ea typeface="Calibri"/>
                <a:cs typeface="Calibri"/>
                <a:sym typeface="Calibri"/>
              </a:rPr>
              <a:t>TO SAY/TO KNOW:</a:t>
            </a:r>
            <a:r>
              <a:rPr lang="en-US" sz="1400" b="0" i="0" u="none" strike="noStrike" cap="none" dirty="0">
                <a:solidFill>
                  <a:schemeClr val="dk1"/>
                </a:solidFill>
                <a:effectLst/>
                <a:latin typeface="Calibri"/>
                <a:ea typeface="Calibri"/>
                <a:cs typeface="Calibri"/>
                <a:sym typeface="Calibri"/>
              </a:rPr>
              <a:t> Take out Indicator 13 and review the checklist. Now, look at the IEP of a transition student and use Indicator 13 checklist to see how your IEP looks when compared to using Indicator 13.</a:t>
            </a:r>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74: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400" b="1" dirty="0"/>
              <a:t>TO DO/TO KNOW/TO</a:t>
            </a:r>
            <a:r>
              <a:rPr lang="en-US" sz="1400" b="1" baseline="0" dirty="0"/>
              <a:t> SAY: </a:t>
            </a:r>
            <a:r>
              <a:rPr lang="en-US" sz="1400" dirty="0"/>
              <a:t>Unmute your mic or in the chat box share one of your take-aways from this section. </a:t>
            </a:r>
            <a:endParaRPr sz="1400" dirty="0"/>
          </a:p>
        </p:txBody>
      </p:sp>
      <p:sp>
        <p:nvSpPr>
          <p:cNvPr id="862" name="Google Shape;862;p74: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KNOW:</a:t>
            </a:r>
            <a:r>
              <a:rPr lang="en-US" sz="1400" b="0" i="0" u="none" strike="noStrike" cap="none" dirty="0">
                <a:solidFill>
                  <a:schemeClr val="dk1"/>
                </a:solidFill>
                <a:effectLst/>
                <a:latin typeface="Calibri"/>
                <a:ea typeface="Calibri"/>
                <a:cs typeface="Calibri"/>
                <a:sym typeface="Calibri"/>
              </a:rPr>
              <a:t> Have participants look at the Practice Profile and determine your level of implementation. (Appendix B)</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1" i="0" u="none" strike="noStrike" cap="none" dirty="0">
                <a:solidFill>
                  <a:schemeClr val="dk1"/>
                </a:solidFill>
                <a:effectLst/>
                <a:latin typeface="Calibri"/>
                <a:ea typeface="Calibri"/>
                <a:cs typeface="Calibri"/>
                <a:sym typeface="Calibri"/>
              </a:rPr>
              <a:t> TO DO:</a:t>
            </a:r>
            <a:r>
              <a:rPr lang="en-US" sz="1400" b="0" i="0" u="none" strike="noStrike" cap="none" dirty="0">
                <a:solidFill>
                  <a:schemeClr val="dk1"/>
                </a:solidFill>
                <a:effectLst/>
                <a:latin typeface="Calibri"/>
                <a:ea typeface="Calibri"/>
                <a:cs typeface="Calibri"/>
                <a:sym typeface="Calibri"/>
              </a:rPr>
              <a:t> Allow 20-30 minutes to do this including the review of their own IEP and discussion. Have tables review their own IEP using Indicator 13 and then have the  participants come together at their table to talk and discuss their findings. </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1" i="0" u="none" strike="noStrike" cap="none" dirty="0">
                <a:solidFill>
                  <a:schemeClr val="dk1"/>
                </a:solidFill>
                <a:effectLst/>
                <a:latin typeface="Calibri"/>
                <a:ea typeface="Calibri"/>
                <a:cs typeface="Calibri"/>
                <a:sym typeface="Calibri"/>
              </a:rPr>
              <a:t>TO SAY:</a:t>
            </a:r>
            <a:r>
              <a:rPr lang="en-US" sz="1400" b="0" i="0" u="none" strike="noStrike" cap="none" dirty="0">
                <a:solidFill>
                  <a:schemeClr val="dk1"/>
                </a:solidFill>
                <a:effectLst/>
                <a:latin typeface="Calibri"/>
                <a:ea typeface="Calibri"/>
                <a:cs typeface="Calibri"/>
                <a:sym typeface="Calibri"/>
              </a:rPr>
              <a:t> Now, take a look at the Practice Profile and determine your level of implementation</a:t>
            </a:r>
          </a:p>
          <a:p>
            <a:pPr marL="0" lvl="0" indent="0" algn="l" rtl="0">
              <a:lnSpc>
                <a:spcPct val="100000"/>
              </a:lnSpc>
              <a:spcBef>
                <a:spcPts val="0"/>
              </a:spcBef>
              <a:spcAft>
                <a:spcPts val="0"/>
              </a:spcAft>
              <a:buClr>
                <a:schemeClr val="dk1"/>
              </a:buClr>
              <a:buSzPts val="1100"/>
              <a:buFont typeface="Arial"/>
              <a:buNone/>
            </a:pPr>
            <a:br>
              <a:rPr lang="en-US" b="1" dirty="0"/>
            </a:br>
            <a:endParaRPr b="1" dirty="0"/>
          </a:p>
        </p:txBody>
      </p:sp>
      <p:sp>
        <p:nvSpPr>
          <p:cNvPr id="870" name="Google Shape;870;p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77</a:t>
            </a:fld>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b="1" dirty="0"/>
              <a:t>TO DO/TO KNOW/TO SAY: </a:t>
            </a:r>
            <a:r>
              <a:rPr lang="en-US" sz="1400" b="0" u="none" dirty="0"/>
              <a:t>Begin filling out Appendix A Transition Academy Action Plan Indicator 13 on what steps will you take and when.</a:t>
            </a:r>
          </a:p>
          <a:p>
            <a:pPr marL="0" lvl="0" indent="0" algn="l" rtl="0">
              <a:lnSpc>
                <a:spcPct val="100000"/>
              </a:lnSpc>
              <a:spcBef>
                <a:spcPts val="0"/>
              </a:spcBef>
              <a:spcAft>
                <a:spcPts val="0"/>
              </a:spcAft>
              <a:buClr>
                <a:schemeClr val="dk1"/>
              </a:buClr>
              <a:buSzPts val="1100"/>
              <a:buFont typeface="Arial"/>
              <a:buNone/>
            </a:pPr>
            <a:endParaRPr b="1" dirty="0"/>
          </a:p>
        </p:txBody>
      </p:sp>
      <p:sp>
        <p:nvSpPr>
          <p:cNvPr id="870" name="Google Shape;870;p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78</a:t>
            </a:fld>
            <a:endParaRPr dirty="0"/>
          </a:p>
        </p:txBody>
      </p:sp>
    </p:spTree>
    <p:extLst>
      <p:ext uri="{BB962C8B-B14F-4D97-AF65-F5344CB8AC3E}">
        <p14:creationId xmlns:p14="http://schemas.microsoft.com/office/powerpoint/2010/main" val="28253207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DO/TO</a:t>
            </a:r>
            <a:r>
              <a:rPr lang="en-US" b="1" baseline="0" dirty="0"/>
              <a:t> KNOW: </a:t>
            </a:r>
            <a:r>
              <a:rPr lang="en-US" dirty="0"/>
              <a:t>This is a good stopping point if doing this virtually. The next section could be done in an afternoon session, or the following day or on an alternate day. Do not allow for too much time in between or we will have lost the momentum.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SAY: </a:t>
            </a:r>
            <a:r>
              <a:rPr lang="en-US" b="0" dirty="0"/>
              <a:t>Before we meet again, please take a look at this short video of a student led IEP. </a:t>
            </a:r>
            <a:r>
              <a:rPr lang="en-US" b="0" dirty="0">
                <a:solidFill>
                  <a:srgbClr val="000000"/>
                </a:solidFill>
              </a:rPr>
              <a:t>Time of video is 9:36. Spartanburg IEP Team video.</a:t>
            </a:r>
            <a:endParaRPr b="0" dirty="0">
              <a:solidFill>
                <a:srgbClr val="000000"/>
              </a:solidFill>
            </a:endParaRPr>
          </a:p>
        </p:txBody>
      </p:sp>
      <p:sp>
        <p:nvSpPr>
          <p:cNvPr id="887" name="Google Shape;887;p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b="1" dirty="0"/>
              <a:t>TO DO/TO KNOW/TO SAY: </a:t>
            </a:r>
            <a:r>
              <a:rPr lang="en-US" sz="1400" b="0" dirty="0"/>
              <a:t>Every year the compliance consultants do an audit of school districts from across the state to look at their practices and paperwork. From this audit, a top ten out of compliance list is generated and shared with districts to provide them with areas they need to work on to make sure they are developing</a:t>
            </a:r>
            <a:r>
              <a:rPr lang="en-US" sz="1400" b="0" baseline="0" dirty="0"/>
              <a:t> Individualized Education Programs (</a:t>
            </a:r>
            <a:r>
              <a:rPr lang="en-US" sz="1400" b="0" dirty="0"/>
              <a:t>IEPs) and serving students in a manner that meets the compliance standards. Every year transition makes the list. There are still things that we need to work on to make sure our transition paperwork programming for students meets the requirements of a free and appropriate public education (FAPE). This information is from the spring 2019 audit. </a:t>
            </a:r>
          </a:p>
          <a:p>
            <a:pPr marL="0" lvl="0" indent="0" algn="l" rtl="0">
              <a:lnSpc>
                <a:spcPct val="100000"/>
              </a:lnSpc>
              <a:spcBef>
                <a:spcPts val="0"/>
              </a:spcBef>
              <a:spcAft>
                <a:spcPts val="0"/>
              </a:spcAft>
              <a:buSzPts val="1400"/>
              <a:buNone/>
            </a:pPr>
            <a:endParaRPr sz="1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31657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7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DO/TO KNOW/TO SAY:</a:t>
            </a:r>
            <a:r>
              <a:rPr lang="en-US" sz="1200" b="0" i="0" u="none" strike="noStrike" cap="none" dirty="0">
                <a:solidFill>
                  <a:schemeClr val="dk1"/>
                </a:solidFill>
                <a:effectLst/>
                <a:latin typeface="Calibri"/>
                <a:ea typeface="Calibri"/>
                <a:cs typeface="Calibri"/>
                <a:sym typeface="Calibri"/>
              </a:rPr>
              <a:t> The vision of this section is Best Practice. The Spirit of the Law is for you, the practitioner, to develop a plan for having our students move to becoming self-aware or self-determined for their future.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The first section will show how to develop a compliant IEP using Indicator 13. However, that is not all that is needed to be productive citizens. Students need various opportunities to practice self-determination and in keeping with the Spirit of the Law, in this section you will learn best practice in moving to adulthood.</a:t>
            </a:r>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TO DO/TO KNOW: </a:t>
            </a:r>
            <a:r>
              <a:rPr lang="en-US" sz="1400" b="0" dirty="0"/>
              <a:t>You can hide this slide if</a:t>
            </a:r>
            <a:r>
              <a:rPr lang="en-US" sz="1400" b="0" baseline="0" dirty="0"/>
              <a:t> needed. But, if you will be doing this section after lunch, you may want to leave it in. </a:t>
            </a:r>
            <a:endParaRPr lang="en-US" sz="1400" b="0" dirty="0"/>
          </a:p>
          <a:p>
            <a:pPr marL="0" lvl="0" indent="0" algn="l" rtl="0">
              <a:lnSpc>
                <a:spcPct val="100000"/>
              </a:lnSpc>
              <a:spcBef>
                <a:spcPts val="0"/>
              </a:spcBef>
              <a:spcAft>
                <a:spcPts val="0"/>
              </a:spcAft>
              <a:buSzPts val="1400"/>
              <a:buNone/>
            </a:pPr>
            <a:endParaRPr lang="en-US" sz="1400" b="1" dirty="0"/>
          </a:p>
          <a:p>
            <a:pPr marL="0" lvl="0" indent="0" algn="l" rtl="0">
              <a:lnSpc>
                <a:spcPct val="100000"/>
              </a:lnSpc>
              <a:spcBef>
                <a:spcPts val="0"/>
              </a:spcBef>
              <a:spcAft>
                <a:spcPts val="0"/>
              </a:spcAft>
              <a:buSzPts val="1400"/>
              <a:buNone/>
            </a:pPr>
            <a:r>
              <a:rPr lang="en-US" sz="1400" b="1" dirty="0"/>
              <a:t>TO DO/SAY: </a:t>
            </a:r>
            <a:r>
              <a:rPr lang="en-US" sz="1400" dirty="0"/>
              <a:t>During the next section we will be looking at focusing the transition planning on the strengths, preferences, and needs of the student. This information has been gathered through transition assessments. We will further investigate how to identify, set, and write postsecondary goals. Furthermore, services will be discussed on how to help the student during their time in high school</a:t>
            </a:r>
            <a:r>
              <a:rPr lang="en-US" sz="1400" b="1" dirty="0"/>
              <a:t>.   </a:t>
            </a:r>
          </a:p>
          <a:p>
            <a:pPr marL="0" lvl="0" indent="0" algn="l" rtl="0">
              <a:lnSpc>
                <a:spcPct val="100000"/>
              </a:lnSpc>
              <a:spcBef>
                <a:spcPts val="0"/>
              </a:spcBef>
              <a:spcAft>
                <a:spcPts val="0"/>
              </a:spcAft>
              <a:buSzPts val="1400"/>
              <a:buNone/>
            </a:pPr>
            <a:endParaRPr sz="1400" dirty="0"/>
          </a:p>
        </p:txBody>
      </p:sp>
      <p:sp>
        <p:nvSpPr>
          <p:cNvPr id="295" name="Google Shape;29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81</a:t>
            </a:fld>
            <a:endParaRPr dirty="0"/>
          </a:p>
        </p:txBody>
      </p:sp>
    </p:spTree>
    <p:extLst>
      <p:ext uri="{BB962C8B-B14F-4D97-AF65-F5344CB8AC3E}">
        <p14:creationId xmlns:p14="http://schemas.microsoft.com/office/powerpoint/2010/main" val="38259920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8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400" b="1" dirty="0"/>
              <a:t>TO DO/TO KNOW: </a:t>
            </a:r>
            <a:r>
              <a:rPr lang="en-US" sz="1400" dirty="0"/>
              <a:t>MO Connections; contact your RPDC counselor advisor; could share the resources the ICs  have. The participants can go there and look at them or if you have copies, you may want to allow them to look and write down information. If you want to go there now, you can or save it for later, when you have more time to explore the site. </a:t>
            </a:r>
            <a:endParaRPr sz="1400"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US" sz="1400" b="1" dirty="0"/>
              <a:t>TO SAY: </a:t>
            </a:r>
            <a:r>
              <a:rPr lang="en-US" sz="1400" b="0" dirty="0"/>
              <a:t>We will return to this slide, but if we run out of time you may want to take a picture or write down the link.</a:t>
            </a:r>
            <a:endParaRPr sz="1400" b="0" dirty="0"/>
          </a:p>
          <a:p>
            <a:pPr marL="0" lvl="0" indent="0" algn="l" rtl="0">
              <a:lnSpc>
                <a:spcPct val="100000"/>
              </a:lnSpc>
              <a:spcBef>
                <a:spcPts val="0"/>
              </a:spcBef>
              <a:spcAft>
                <a:spcPts val="0"/>
              </a:spcAft>
              <a:buClr>
                <a:srgbClr val="000000"/>
              </a:buClr>
              <a:buSzPts val="1400"/>
              <a:buFont typeface="Arial"/>
              <a:buNone/>
            </a:pPr>
            <a:endParaRPr b="1" dirty="0"/>
          </a:p>
          <a:p>
            <a:pPr marL="0" lvl="0" indent="0" algn="l" rtl="0">
              <a:lnSpc>
                <a:spcPct val="100000"/>
              </a:lnSpc>
              <a:spcBef>
                <a:spcPts val="0"/>
              </a:spcBef>
              <a:spcAft>
                <a:spcPts val="0"/>
              </a:spcAft>
              <a:buSzPts val="1400"/>
              <a:buNone/>
            </a:pPr>
            <a:endParaRPr b="1" dirty="0"/>
          </a:p>
        </p:txBody>
      </p:sp>
      <p:sp>
        <p:nvSpPr>
          <p:cNvPr id="907" name="Google Shape;907;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8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DO/TO KNOW:</a:t>
            </a:r>
            <a:r>
              <a:rPr lang="en-US" sz="1200" b="0" i="0" u="none" strike="noStrike" cap="none" dirty="0">
                <a:solidFill>
                  <a:schemeClr val="dk1"/>
                </a:solidFill>
                <a:effectLst/>
                <a:latin typeface="Calibri"/>
                <a:ea typeface="Calibri"/>
                <a:cs typeface="Calibri"/>
                <a:sym typeface="Calibri"/>
              </a:rPr>
              <a:t> Reference for this quote: </a:t>
            </a:r>
            <a:r>
              <a:rPr lang="en-US" sz="1200" b="0" i="0" u="sng" strike="noStrike" cap="none" dirty="0">
                <a:solidFill>
                  <a:schemeClr val="dk1"/>
                </a:solidFill>
                <a:effectLst/>
                <a:latin typeface="Calibri"/>
                <a:ea typeface="Calibri"/>
                <a:cs typeface="Calibri"/>
                <a:sym typeface="Calibri"/>
                <a:hlinkClick r:id="rId3"/>
              </a:rPr>
              <a:t>https://issuu.com/moorecreative/docs/seen_12-3/80</a:t>
            </a:r>
            <a:r>
              <a:rPr lang="en-US" sz="1200" b="0" i="0" u="none" strike="noStrike" cap="none" dirty="0">
                <a:solidFill>
                  <a:schemeClr val="dk1"/>
                </a:solidFill>
                <a:effectLst/>
                <a:latin typeface="Calibri"/>
                <a:ea typeface="Calibri"/>
                <a:cs typeface="Calibri"/>
                <a:sym typeface="Calibri"/>
              </a:rPr>
              <a:t>; SPECIAL ED TRANSITION PLANNING: FIVE KEYS TO SUCCESS: Best Practices to Guarantee Student Success and Federal Requirement Compliance 11/19/2010 | CARMEN CAVOLO</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Read the slide aloud  </a:t>
            </a:r>
          </a:p>
          <a:p>
            <a:endParaRPr lang="en-US" sz="1200" b="0" i="0" u="none" strike="noStrike" cap="none" dirty="0">
              <a:solidFill>
                <a:schemeClr val="dk1"/>
              </a:solidFill>
              <a:effectLst/>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p8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400" b="1" dirty="0">
                <a:latin typeface="Calibri" panose="020F0502020204030204" pitchFamily="34" charset="0"/>
                <a:cs typeface="Calibri" panose="020F0502020204030204" pitchFamily="34" charset="0"/>
              </a:rPr>
              <a:t>TO KNOW:</a:t>
            </a:r>
            <a:r>
              <a:rPr lang="en-US" sz="1400" b="1" dirty="0">
                <a:solidFill>
                  <a:srgbClr val="000000"/>
                </a:solidFill>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cs typeface="Calibri" panose="020F0502020204030204" pitchFamily="34" charset="0"/>
              </a:rPr>
              <a:t>It might be worthwhile to discuss the 21st century skills. If we insert something about the kinds of talents/skills  employers are expecting, it might resonate with the teams about the need for the student to be involved and part of the discussion early on in this process.  In order to work towards  a fulfilling  career and success in adult life, students need to know the steps to build that opportunity. The transition process of blending personal skills and melding academic achievement with those skills should be evident throughout transition meetings. </a:t>
            </a:r>
            <a:r>
              <a:rPr lang="en-US" sz="1400" u="sng" dirty="0">
                <a:solidFill>
                  <a:schemeClr val="hlink"/>
                </a:solidFill>
                <a:latin typeface="Calibri" panose="020F0502020204030204" pitchFamily="34" charset="0"/>
                <a:ea typeface="Arial"/>
                <a:cs typeface="Calibri" panose="020F0502020204030204" pitchFamily="34" charset="0"/>
                <a:sym typeface="Arial"/>
                <a:hlinkClick r:id="rId3"/>
              </a:rPr>
              <a:t>https://www.aeseducation.com/blog/what-are-21st-century-skills</a:t>
            </a:r>
            <a:r>
              <a:rPr lang="en-US" sz="1400" u="sng" dirty="0">
                <a:solidFill>
                  <a:schemeClr val="hlink"/>
                </a:solidFill>
                <a:latin typeface="Calibri" panose="020F0502020204030204" pitchFamily="34" charset="0"/>
                <a:ea typeface="Arial"/>
                <a:cs typeface="Calibri" panose="020F0502020204030204" pitchFamily="34" charset="0"/>
                <a:sym typeface="Arial"/>
              </a:rPr>
              <a:t>.</a:t>
            </a:r>
            <a:endParaRPr sz="1400" dirty="0">
              <a:solidFill>
                <a:srgbClr val="FF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sz="1400"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sz="1400" b="1" dirty="0">
                <a:latin typeface="Calibri" panose="020F0502020204030204" pitchFamily="34" charset="0"/>
                <a:cs typeface="Calibri" panose="020F0502020204030204" pitchFamily="34" charset="0"/>
              </a:rPr>
              <a:t>TO DO/SAY: </a:t>
            </a:r>
            <a:r>
              <a:rPr lang="en-US" sz="1400" dirty="0">
                <a:latin typeface="Calibri" panose="020F0502020204030204" pitchFamily="34" charset="0"/>
                <a:cs typeface="Calibri" panose="020F0502020204030204" pitchFamily="34" charset="0"/>
              </a:rPr>
              <a:t>Talk about a successful transition story…ask participants </a:t>
            </a:r>
            <a:endParaRPr sz="1400" dirty="0">
              <a:latin typeface="Calibri" panose="020F0502020204030204" pitchFamily="34" charset="0"/>
              <a:cs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8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400" b="1" dirty="0"/>
              <a:t>TO KNOW: </a:t>
            </a:r>
            <a:r>
              <a:rPr lang="en-US" sz="1400" b="0" dirty="0"/>
              <a:t>Time of video is 9:36. This was to be sent prior to attending. If you did not do so, then play the video.</a:t>
            </a:r>
            <a:endParaRPr sz="1400" b="0" dirty="0"/>
          </a:p>
          <a:p>
            <a:pPr marL="0" lvl="0" indent="0" algn="l" rtl="0">
              <a:lnSpc>
                <a:spcPct val="100000"/>
              </a:lnSpc>
              <a:spcBef>
                <a:spcPts val="0"/>
              </a:spcBef>
              <a:spcAft>
                <a:spcPts val="0"/>
              </a:spcAft>
              <a:buSzPts val="1400"/>
              <a:buNone/>
            </a:pPr>
            <a:endParaRPr sz="1400" b="0" dirty="0"/>
          </a:p>
          <a:p>
            <a:pPr marL="0" lvl="0" indent="0" algn="l" rtl="0">
              <a:lnSpc>
                <a:spcPct val="100000"/>
              </a:lnSpc>
              <a:spcBef>
                <a:spcPts val="0"/>
              </a:spcBef>
              <a:spcAft>
                <a:spcPts val="0"/>
              </a:spcAft>
              <a:buSzPts val="1400"/>
              <a:buNone/>
            </a:pPr>
            <a:r>
              <a:rPr lang="en-US" sz="1400" b="1" dirty="0"/>
              <a:t>TO DO/TO SAY: </a:t>
            </a:r>
            <a:r>
              <a:rPr lang="en-US" sz="1400" b="0" dirty="0"/>
              <a:t>What did you see that resonated for you? How could you begin to have your students be involved in their IEP meeting? Barriers? How do you overcome those barriers? Allow time to watch the videos or if you know you will be doing this in the afternoon, assign to watch over the lunch period from 11-1 for example.</a:t>
            </a:r>
            <a:endParaRPr sz="1400" b="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8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8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Prior to beginning with students, leading their IEPS (which is the goal), students might want to begin at elementary level by just sharing their interests or what works for them. Then, you will add on to the IEP.</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1" i="0" u="none" strike="noStrike" cap="none" dirty="0">
                <a:solidFill>
                  <a:schemeClr val="dk1"/>
                </a:solidFill>
                <a:effectLst/>
                <a:latin typeface="Calibri"/>
                <a:ea typeface="Calibri"/>
                <a:cs typeface="Calibri"/>
                <a:sym typeface="Calibri"/>
              </a:rPr>
              <a:t>Below are the terms and definitions  </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Temperament:</a:t>
            </a:r>
            <a:r>
              <a:rPr lang="en-US" sz="1400" b="0" i="0" u="none" strike="noStrike" cap="none" dirty="0">
                <a:solidFill>
                  <a:schemeClr val="dk1"/>
                </a:solidFill>
                <a:effectLst/>
                <a:latin typeface="Calibri"/>
                <a:ea typeface="Calibri"/>
                <a:cs typeface="Calibri"/>
                <a:sym typeface="Calibri"/>
              </a:rPr>
              <a:t> Worker style preferences, such as working with people, things, data, and making decisions</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Learning preferences and styles: </a:t>
            </a:r>
            <a:r>
              <a:rPr lang="en-US" sz="1400" b="0" i="0" u="none" strike="noStrike" cap="none" dirty="0">
                <a:solidFill>
                  <a:schemeClr val="dk1"/>
                </a:solidFill>
                <a:effectLst/>
                <a:latin typeface="Calibri"/>
                <a:ea typeface="Calibri"/>
                <a:cs typeface="Calibri"/>
                <a:sym typeface="Calibri"/>
              </a:rPr>
              <a:t>Preferences for receiving and processing information, such as auditory, visual, and hands-on methods</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Background information: </a:t>
            </a:r>
            <a:r>
              <a:rPr lang="en-US" sz="1400" b="0" i="0" u="none" strike="noStrike" cap="none" dirty="0">
                <a:solidFill>
                  <a:schemeClr val="dk1"/>
                </a:solidFill>
                <a:effectLst/>
                <a:latin typeface="Calibri"/>
                <a:ea typeface="Calibri"/>
                <a:cs typeface="Calibri"/>
                <a:sym typeface="Calibri"/>
              </a:rPr>
              <a:t>Factors that influence performance and prognoses, such as medical needs</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Functional/Life skills: </a:t>
            </a:r>
            <a:r>
              <a:rPr lang="en-US" sz="1400" b="0" i="0" u="none" strike="noStrike" cap="none" dirty="0">
                <a:solidFill>
                  <a:schemeClr val="dk1"/>
                </a:solidFill>
                <a:effectLst/>
                <a:latin typeface="Calibri"/>
                <a:ea typeface="Calibri"/>
                <a:cs typeface="Calibri"/>
                <a:sym typeface="Calibri"/>
              </a:rPr>
              <a:t>Personal and independent living skills, such as transportation, financial and housing management, and decision-making skills</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Supports and accommodations: </a:t>
            </a:r>
            <a:r>
              <a:rPr lang="en-US" sz="1400" b="0" i="0" u="none" strike="noStrike" cap="none" dirty="0">
                <a:solidFill>
                  <a:schemeClr val="dk1"/>
                </a:solidFill>
                <a:effectLst/>
                <a:latin typeface="Calibri"/>
                <a:ea typeface="Calibri"/>
                <a:cs typeface="Calibri"/>
                <a:sym typeface="Calibri"/>
              </a:rPr>
              <a:t>Consider supports and accommodations needed for more full participation in assessment activities</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Vocational and occupational skills: </a:t>
            </a:r>
            <a:r>
              <a:rPr lang="en-US" sz="1400" b="0" i="0" u="none" strike="noStrike" cap="none" dirty="0">
                <a:solidFill>
                  <a:schemeClr val="dk1"/>
                </a:solidFill>
                <a:effectLst/>
                <a:latin typeface="Calibri"/>
                <a:ea typeface="Calibri"/>
                <a:cs typeface="Calibri"/>
                <a:sym typeface="Calibri"/>
              </a:rPr>
              <a:t>Skills required in actual jobs, such as specific technical, industrial, or other skills</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Worker/Personal characteristics: </a:t>
            </a:r>
            <a:r>
              <a:rPr lang="en-US" sz="1400" b="0" i="0" u="none" strike="noStrike" cap="none" dirty="0">
                <a:solidFill>
                  <a:schemeClr val="dk1"/>
                </a:solidFill>
                <a:effectLst/>
                <a:latin typeface="Calibri"/>
                <a:ea typeface="Calibri"/>
                <a:cs typeface="Calibri"/>
                <a:sym typeface="Calibri"/>
              </a:rPr>
              <a:t>The traits, attitudes, values, employability, and social skills</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Interests:</a:t>
            </a:r>
            <a:r>
              <a:rPr lang="en-US" sz="1400" b="0" i="0" u="none" strike="noStrike" cap="none" dirty="0">
                <a:solidFill>
                  <a:schemeClr val="dk1"/>
                </a:solidFill>
                <a:effectLst/>
                <a:latin typeface="Calibri"/>
                <a:ea typeface="Calibri"/>
                <a:cs typeface="Calibri"/>
                <a:sym typeface="Calibri"/>
              </a:rPr>
              <a:t> The student’s occupational and living preferences, including likes and dislikes</a:t>
            </a:r>
          </a:p>
          <a:p>
            <a:pPr marL="171450" lvl="0" indent="-171450">
              <a:buFont typeface="Arial" panose="020B0604020202020204" pitchFamily="34" charset="0"/>
              <a:buChar char="•"/>
            </a:pPr>
            <a:r>
              <a:rPr lang="en-US" sz="1400" b="1" i="0" u="none" strike="noStrike" cap="none" dirty="0">
                <a:solidFill>
                  <a:schemeClr val="dk1"/>
                </a:solidFill>
                <a:effectLst/>
                <a:latin typeface="Calibri"/>
                <a:ea typeface="Calibri"/>
                <a:cs typeface="Calibri"/>
                <a:sym typeface="Calibri"/>
              </a:rPr>
              <a:t>Aptitudes:</a:t>
            </a:r>
            <a:r>
              <a:rPr lang="en-US" sz="1400" b="0" i="0" u="none" strike="noStrike" cap="none" dirty="0">
                <a:solidFill>
                  <a:schemeClr val="dk1"/>
                </a:solidFill>
                <a:effectLst/>
                <a:latin typeface="Calibri"/>
                <a:ea typeface="Calibri"/>
                <a:cs typeface="Calibri"/>
                <a:sym typeface="Calibri"/>
              </a:rPr>
              <a:t> Abilities and capabilities, such as mechanical, spatial, numerical, and clerical skills</a:t>
            </a:r>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endParaRPr b="1"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945" name="Google Shape;945;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87</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8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DO/TO KNOW/TO</a:t>
            </a:r>
            <a:r>
              <a:rPr lang="en-US" b="1" baseline="0" dirty="0"/>
              <a:t> SAY: </a:t>
            </a:r>
            <a:r>
              <a:rPr lang="en-US" dirty="0"/>
              <a:t>Social-Emotional Learning for ALL was previously called Missouri Post-Secondary Success (MPSS).</a:t>
            </a:r>
            <a:endParaRPr dirty="0"/>
          </a:p>
        </p:txBody>
      </p:sp>
      <p:sp>
        <p:nvSpPr>
          <p:cNvPr id="952" name="Google Shape;952;p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KNOW/TO DO/TO SAY:</a:t>
            </a:r>
            <a:r>
              <a:rPr lang="en-US" sz="1200" b="0" i="0" u="none" strike="noStrike" cap="none" dirty="0">
                <a:solidFill>
                  <a:schemeClr val="dk1"/>
                </a:solidFill>
                <a:effectLst/>
                <a:latin typeface="Calibri"/>
                <a:ea typeface="Calibri"/>
                <a:cs typeface="Calibri"/>
                <a:sym typeface="Calibri"/>
              </a:rPr>
              <a:t> Social and Emotional Learning for All helps students learn and expand their intra- and interpersonal competencies through instruction and integration within content-area learning and experiences. Intra- and interpersonal factors are critical for success in jobs and academic performance. Research has shown that teaching these competencies have a direct positive relationship to both in-school and post-school success. SELA’s mission and vision is to help you develop socially and become emotionally engaged, career-equipped, lifelong learners by enhancing what you are already doing. It is a K-12 sequence. If you are interested in SELA training for your district, contact your local RPDC. They have someone trained to provide in-service.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945" name="Google Shape;945;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89</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009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400" b="1" i="0" u="none" strike="noStrike" cap="none" dirty="0">
                <a:solidFill>
                  <a:schemeClr val="dk1"/>
                </a:solidFill>
                <a:effectLst/>
                <a:latin typeface="Calibri"/>
                <a:ea typeface="Calibri"/>
                <a:cs typeface="Calibri"/>
                <a:sym typeface="Calibri"/>
              </a:rPr>
              <a:t>TO DO/TO KNOW/TO SAY</a:t>
            </a:r>
            <a:r>
              <a:rPr lang="en-US" sz="1400" b="0" i="0" u="none" strike="noStrike" cap="none" dirty="0">
                <a:solidFill>
                  <a:schemeClr val="dk1"/>
                </a:solidFill>
                <a:effectLst/>
                <a:latin typeface="Calibri"/>
                <a:ea typeface="Calibri"/>
                <a:cs typeface="Calibri"/>
                <a:sym typeface="Calibri"/>
              </a:rPr>
              <a:t>: </a:t>
            </a:r>
            <a:r>
              <a:rPr lang="en-US" sz="1400" b="0" i="0" u="sng" strike="noStrike" cap="none" dirty="0">
                <a:solidFill>
                  <a:schemeClr val="dk1"/>
                </a:solidFill>
                <a:effectLst/>
                <a:latin typeface="Calibri"/>
                <a:ea typeface="Calibri"/>
                <a:cs typeface="Calibri"/>
                <a:sym typeface="Calibri"/>
              </a:rPr>
              <a:t>#9</a:t>
            </a:r>
            <a:r>
              <a:rPr lang="en-US" sz="1400" b="0" i="0" u="none" strike="noStrike" cap="none" dirty="0">
                <a:solidFill>
                  <a:schemeClr val="dk1"/>
                </a:solidFill>
                <a:effectLst/>
                <a:latin typeface="Calibri"/>
                <a:ea typeface="Calibri"/>
                <a:cs typeface="Calibri"/>
                <a:sym typeface="Calibri"/>
              </a:rPr>
              <a:t> on the top ten list was ensuring that the IEP had appropriate, measurable postsecondary goals based on  age-appropriate transition assessments related to training, education, employment, and where appropriate, independent living skills. During this transition series, we will review what appropriate, measurable goals should look like and what are appropriate transition assessments. We will emphasize that there needs to be alignment between the transition assessment results and goals.</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sng" strike="noStrike" cap="none" dirty="0">
                <a:solidFill>
                  <a:schemeClr val="dk1"/>
                </a:solidFill>
                <a:effectLst/>
                <a:latin typeface="Calibri"/>
                <a:ea typeface="Calibri"/>
                <a:cs typeface="Calibri"/>
                <a:sym typeface="Calibri"/>
              </a:rPr>
              <a:t>#7</a:t>
            </a:r>
            <a:r>
              <a:rPr lang="en-US" sz="1400" b="0" i="0" u="none" strike="noStrike" cap="none" dirty="0">
                <a:solidFill>
                  <a:schemeClr val="dk1"/>
                </a:solidFill>
                <a:effectLst/>
                <a:latin typeface="Calibri"/>
                <a:ea typeface="Calibri"/>
                <a:cs typeface="Calibri"/>
                <a:sym typeface="Calibri"/>
              </a:rPr>
              <a:t> on the list relates to the need to provide age-appropriate transition assessments, instead of ability-appropriate transition assessments. Sometimes teachers are tempted to use transition assessments developed for younger children for their students with more severe cognitive deficits. </a:t>
            </a:r>
            <a:r>
              <a:rPr lang="en-US" sz="1400" b="0" i="0" u="sng" strike="noStrike" cap="none" dirty="0">
                <a:solidFill>
                  <a:schemeClr val="dk1"/>
                </a:solidFill>
                <a:effectLst/>
                <a:latin typeface="Calibri"/>
                <a:ea typeface="Calibri"/>
                <a:cs typeface="Calibri"/>
                <a:sym typeface="Calibri"/>
              </a:rPr>
              <a:t>This is not compliant.</a:t>
            </a:r>
            <a:r>
              <a:rPr lang="en-US" sz="1400" b="0" i="0" u="none" strike="noStrike" cap="none" dirty="0">
                <a:solidFill>
                  <a:schemeClr val="dk1"/>
                </a:solidFill>
                <a:effectLst/>
                <a:latin typeface="Calibri"/>
                <a:ea typeface="Calibri"/>
                <a:cs typeface="Calibri"/>
                <a:sym typeface="Calibri"/>
              </a:rPr>
              <a:t> We will share with you where you can find age-appropriate transition assessments for students with disabilities at all cognitive ranges. And again there should be some time of connection between the assessment and goals.</a:t>
            </a:r>
          </a:p>
          <a:p>
            <a:pPr marL="0" indent="0"/>
            <a:r>
              <a:rPr lang="en-US" sz="1400" b="0" i="0" u="none" strike="noStrike" cap="none" dirty="0">
                <a:solidFill>
                  <a:schemeClr val="dk1"/>
                </a:solidFill>
                <a:effectLst/>
                <a:latin typeface="Calibri"/>
                <a:ea typeface="Calibri"/>
                <a:cs typeface="Calibri"/>
                <a:sym typeface="Calibri"/>
              </a:rPr>
              <a:t> </a:t>
            </a:r>
          </a:p>
          <a:p>
            <a:pPr marL="0" indent="0"/>
            <a:r>
              <a:rPr lang="en-US" sz="1400" b="0" i="0" u="sng" strike="noStrike" cap="none" dirty="0">
                <a:solidFill>
                  <a:schemeClr val="dk1"/>
                </a:solidFill>
                <a:effectLst/>
                <a:latin typeface="Calibri"/>
                <a:ea typeface="Calibri"/>
                <a:cs typeface="Calibri"/>
                <a:sym typeface="Calibri"/>
              </a:rPr>
              <a:t>#5</a:t>
            </a:r>
            <a:r>
              <a:rPr lang="en-US" sz="1400" b="0" i="0" u="none" strike="noStrike" cap="none" dirty="0">
                <a:solidFill>
                  <a:schemeClr val="dk1"/>
                </a:solidFill>
                <a:effectLst/>
                <a:latin typeface="Calibri"/>
                <a:ea typeface="Calibri"/>
                <a:cs typeface="Calibri"/>
                <a:sym typeface="Calibri"/>
              </a:rPr>
              <a:t> relates to the notice that is sent to the students on or before their 17th birthday regarding their educational rights. The date that notice was sent out is put on the Individualized Education Program (IEP) and all subsequent IEPs after that. A second notice is sent out before the students 18th birthday both to the child and to the parent. But, the date of that notice is not the one that is put on the IEP. Only the date of the notice prior to the 17th birthday is used. </a:t>
            </a:r>
            <a:endParaRPr lang="en-US" sz="1400" b="1" dirty="0"/>
          </a:p>
        </p:txBody>
      </p:sp>
      <p:sp>
        <p:nvSpPr>
          <p:cNvPr id="331" name="Google Shape;3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solidFill>
                  <a:srgbClr val="000000"/>
                </a:solidFill>
              </a:rPr>
              <a:t>TO DO/TO KNOW/TO SAY: </a:t>
            </a:r>
            <a:r>
              <a:rPr lang="en-US" dirty="0">
                <a:solidFill>
                  <a:srgbClr val="000000"/>
                </a:solidFill>
              </a:rPr>
              <a:t>This is MSIP language taken from the recently state board approved MSIP 6 document that can be found on the DESE website. For the first time schools will be required to address the emotional needs of students as well as the academic needs. Schools will be required to provide evidence that they are implementing strategies to support social and emotional learning for their students. The Social and Emotional Learning for All is a methodology that is research and evidenced-based to support students in learning the social and emotional competencies that are necessary for students to be successful both while in school and post high school. </a:t>
            </a:r>
            <a:endParaRPr dirty="0">
              <a:solidFill>
                <a:srgbClr val="000000"/>
              </a:solidFill>
            </a:endParaRPr>
          </a:p>
          <a:p>
            <a:pPr marL="0" lvl="0" indent="0" algn="l" rtl="0">
              <a:lnSpc>
                <a:spcPct val="100000"/>
              </a:lnSpc>
              <a:spcBef>
                <a:spcPts val="0"/>
              </a:spcBef>
              <a:spcAft>
                <a:spcPts val="0"/>
              </a:spcAft>
              <a:buSzPts val="1400"/>
              <a:buNone/>
            </a:pPr>
            <a:endParaRPr dirty="0">
              <a:solidFill>
                <a:srgbClr val="000000"/>
              </a:solidFill>
            </a:endParaRPr>
          </a:p>
          <a:p>
            <a:pPr marL="0" lvl="0" indent="0" algn="l" rtl="0">
              <a:lnSpc>
                <a:spcPct val="100000"/>
              </a:lnSpc>
              <a:spcBef>
                <a:spcPts val="0"/>
              </a:spcBef>
              <a:spcAft>
                <a:spcPts val="0"/>
              </a:spcAft>
              <a:buSzPts val="1400"/>
              <a:buNone/>
            </a:pPr>
            <a:r>
              <a:rPr lang="en-US" sz="1100" u="sng" dirty="0">
                <a:solidFill>
                  <a:schemeClr val="hlink"/>
                </a:solidFill>
                <a:latin typeface="Arial"/>
                <a:ea typeface="Arial"/>
                <a:cs typeface="Arial"/>
                <a:sym typeface="Arial"/>
                <a:hlinkClick r:id="rId3"/>
              </a:rPr>
              <a:t>https://dese.mo.gov/sites/default/files/qs-MSIP-6-Rule-FINAL-2020.pdf</a:t>
            </a:r>
            <a:endParaRPr dirty="0">
              <a:solidFill>
                <a:srgbClr val="003666"/>
              </a:solidFill>
            </a:endParaRPr>
          </a:p>
        </p:txBody>
      </p:sp>
      <p:sp>
        <p:nvSpPr>
          <p:cNvPr id="966" name="Google Shape;966;p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90</a:t>
            </a:fld>
            <a:endParaRPr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a:t>
            </a:r>
            <a:r>
              <a:rPr lang="en-US" sz="1200" b="0" i="0" u="none" strike="noStrike" cap="none" dirty="0">
                <a:solidFill>
                  <a:schemeClr val="dk1"/>
                </a:solidFill>
                <a:effectLst/>
                <a:latin typeface="Calibri"/>
                <a:ea typeface="Calibri"/>
                <a:cs typeface="Calibri"/>
                <a:sym typeface="Calibri"/>
              </a:rPr>
              <a:t> When in present mode, you MUST click on the link. This is Handout #8-the CCC Framework.</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It is important to have spent a little time on the </a:t>
            </a:r>
            <a:r>
              <a:rPr lang="en-US" sz="1200" b="0" i="0" u="sng" strike="noStrike" cap="none" dirty="0">
                <a:solidFill>
                  <a:schemeClr val="dk1"/>
                </a:solidFill>
                <a:effectLst/>
                <a:latin typeface="Calibri"/>
                <a:ea typeface="Calibri"/>
                <a:cs typeface="Calibri"/>
                <a:sym typeface="Calibri"/>
                <a:hlinkClick r:id="rId3"/>
              </a:rPr>
              <a:t>www.cccframework</a:t>
            </a:r>
            <a:r>
              <a:rPr lang="en-US" sz="1200" b="0" i="0" u="none" strike="noStrike" cap="none" dirty="0">
                <a:solidFill>
                  <a:schemeClr val="dk1"/>
                </a:solidFill>
                <a:effectLst/>
                <a:latin typeface="Calibri"/>
                <a:ea typeface="Calibri"/>
                <a:cs typeface="Calibri"/>
                <a:sym typeface="Calibri"/>
              </a:rPr>
              <a:t> website. There is good information in the </a:t>
            </a:r>
            <a:r>
              <a:rPr lang="en-US" sz="1200" b="0" i="0" u="none" strike="noStrike" cap="none" dirty="0" err="1">
                <a:solidFill>
                  <a:schemeClr val="dk1"/>
                </a:solidFill>
                <a:effectLst/>
                <a:latin typeface="Calibri"/>
                <a:ea typeface="Calibri"/>
                <a:cs typeface="Calibri"/>
                <a:sym typeface="Calibri"/>
              </a:rPr>
              <a:t>padlets</a:t>
            </a:r>
            <a:r>
              <a:rPr lang="en-US" sz="1200" b="0" i="0" u="none" strike="noStrike" cap="none" dirty="0">
                <a:solidFill>
                  <a:schemeClr val="dk1"/>
                </a:solidFill>
                <a:effectLst/>
                <a:latin typeface="Calibri"/>
                <a:ea typeface="Calibri"/>
                <a:cs typeface="Calibri"/>
                <a:sym typeface="Calibri"/>
              </a:rPr>
              <a:t> for each of the competencies. Four of the competencies (Self- Regulation, Self-Efficacy, Assertiveness and Conflict Management) are considered foundational and have created lesson plans and student workbooks that go along with them. The lesson plans and student workbooks are a pdf file and cost $16.00 but can be reproduced in the district as many times as necessary. All other resources are free.</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This is the SELA Competency Wheel. There are 26 competencies on the wheel that have research behind them that show they improved in-school and post-school outcomes.  These competencies are teachable as well as measurable and generalizable across education, employment and other settings. They have many great, free resources that you can use for helping teach some of these competencies. Let’s spend a few minutes looking at the resources. We will go more into the SELA activities in the self-regulation portion of the training. </a:t>
            </a:r>
          </a:p>
          <a:p>
            <a:pPr marL="0" lvl="0" indent="0" algn="l" rtl="0">
              <a:lnSpc>
                <a:spcPct val="100000"/>
              </a:lnSpc>
              <a:spcBef>
                <a:spcPts val="0"/>
              </a:spcBef>
              <a:spcAft>
                <a:spcPts val="0"/>
              </a:spcAft>
              <a:buSzPts val="1400"/>
              <a:buNone/>
            </a:pPr>
            <a:endParaRPr lang="en-US" b="1" dirty="0">
              <a:solidFill>
                <a:srgbClr val="FF0000"/>
              </a:solidFill>
            </a:endParaRPr>
          </a:p>
          <a:p>
            <a:pPr marL="0" lvl="0" indent="0" algn="l" rtl="0">
              <a:lnSpc>
                <a:spcPct val="100000"/>
              </a:lnSpc>
              <a:spcBef>
                <a:spcPts val="0"/>
              </a:spcBef>
              <a:spcAft>
                <a:spcPts val="0"/>
              </a:spcAft>
              <a:buSzPts val="1400"/>
              <a:buNone/>
            </a:pPr>
            <a:endParaRPr lang="en-US" b="1" dirty="0">
              <a:solidFill>
                <a:srgbClr val="FF0000"/>
              </a:solidFill>
            </a:endParaRPr>
          </a:p>
          <a:p>
            <a:pPr marL="0" lvl="0" indent="0" algn="l" rtl="0">
              <a:lnSpc>
                <a:spcPct val="100000"/>
              </a:lnSpc>
              <a:spcBef>
                <a:spcPts val="0"/>
              </a:spcBef>
              <a:spcAft>
                <a:spcPts val="0"/>
              </a:spcAft>
              <a:buSzPts val="1400"/>
              <a:buNone/>
            </a:pPr>
            <a:endParaRPr dirty="0">
              <a:solidFill>
                <a:srgbClr val="003666"/>
              </a:solidFill>
            </a:endParaRPr>
          </a:p>
        </p:txBody>
      </p:sp>
      <p:sp>
        <p:nvSpPr>
          <p:cNvPr id="966" name="Google Shape;966;p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91</a:t>
            </a:fld>
            <a:endParaRPr dirty="0"/>
          </a:p>
        </p:txBody>
      </p:sp>
    </p:spTree>
    <p:extLst>
      <p:ext uri="{BB962C8B-B14F-4D97-AF65-F5344CB8AC3E}">
        <p14:creationId xmlns:p14="http://schemas.microsoft.com/office/powerpoint/2010/main" val="8402514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If done virtually, use the questions as break out rooms.  Handout #9 - Chit Chat Cards. You will need to cut them apart if using for in-person otherwise, you can pose the questions for breakout rooms.</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DO/TO SAY:</a:t>
            </a:r>
            <a:r>
              <a:rPr lang="en-US" sz="1200" b="0" i="0" u="none" strike="noStrike" cap="none" dirty="0">
                <a:solidFill>
                  <a:schemeClr val="dk1"/>
                </a:solidFill>
                <a:effectLst/>
                <a:latin typeface="Calibri"/>
                <a:ea typeface="Calibri"/>
                <a:cs typeface="Calibri"/>
                <a:sym typeface="Calibri"/>
              </a:rPr>
              <a:t> Have the Chit Chat cards cut out and already on the table face down.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Talking is essential for students when discussing tasks or ideas, questioning information, negotiating meaning, clarifying their understanding, and communicating their ideas to others. Language is how we process information and remember it. As students use academic language they build knowledge. And let’s face it, students just like to talk. One of the strategies that you can use to get students talking, but also keep them on topic are chit chat cards. On your table you will find chit chat cards on the topics that we just covered. At your table for the next five minutes chit chat about what we just covered. You can all talk about a different chit chat card or you can select one chit chat card and talk about that. To keep your participants accountable, you can have them report out the conversation at their table and you can wander around and monitor conversations.  </a:t>
            </a:r>
          </a:p>
          <a:p>
            <a:pPr marL="0" lvl="0" indent="0" algn="l" rtl="0">
              <a:lnSpc>
                <a:spcPct val="100000"/>
              </a:lnSpc>
              <a:spcBef>
                <a:spcPts val="0"/>
              </a:spcBef>
              <a:spcAft>
                <a:spcPts val="0"/>
              </a:spcAft>
              <a:buSzPts val="1400"/>
              <a:buNone/>
            </a:pPr>
            <a:endParaRPr dirty="0">
              <a:solidFill>
                <a:srgbClr val="003666"/>
              </a:solidFill>
            </a:endParaRPr>
          </a:p>
        </p:txBody>
      </p:sp>
      <p:sp>
        <p:nvSpPr>
          <p:cNvPr id="966" name="Google Shape;966;p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92</a:t>
            </a:fld>
            <a:endParaRPr dirty="0"/>
          </a:p>
        </p:txBody>
      </p:sp>
    </p:spTree>
    <p:extLst>
      <p:ext uri="{BB962C8B-B14F-4D97-AF65-F5344CB8AC3E}">
        <p14:creationId xmlns:p14="http://schemas.microsoft.com/office/powerpoint/2010/main" val="11202417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dirty="0"/>
            </a:br>
            <a:r>
              <a:rPr lang="en-US" b="1" u="none" dirty="0"/>
              <a:t>TO DO/TO KNOW/TO SAY</a:t>
            </a:r>
            <a:r>
              <a:rPr lang="en-US" u="none" dirty="0"/>
              <a:t>: </a:t>
            </a:r>
            <a:r>
              <a:rPr lang="en-US" b="0" u="none" dirty="0"/>
              <a:t>Set up break out rooms. These are the same questions on the CHIT CHAT CARDS. This slide is if we need to do a presentation virtually. Can do this as breakout rooms on Zoom.</a:t>
            </a:r>
            <a:endParaRPr lang="en-US" b="0" u="none" dirty="0">
              <a:solidFill>
                <a:srgbClr val="FF0000"/>
              </a:solidFill>
            </a:endParaRPr>
          </a:p>
          <a:p>
            <a:pPr marL="0" lvl="0" indent="0" algn="l" rtl="0">
              <a:lnSpc>
                <a:spcPct val="100000"/>
              </a:lnSpc>
              <a:spcBef>
                <a:spcPts val="0"/>
              </a:spcBef>
              <a:spcAft>
                <a:spcPts val="0"/>
              </a:spcAft>
              <a:buSzPts val="1400"/>
              <a:buNone/>
            </a:pPr>
            <a:endParaRPr lang="en-US" b="1" dirty="0">
              <a:solidFill>
                <a:srgbClr val="FF0000"/>
              </a:solidFill>
            </a:endParaRPr>
          </a:p>
          <a:p>
            <a:pPr marL="0" lvl="0" indent="0" algn="l" rtl="0">
              <a:lnSpc>
                <a:spcPct val="100000"/>
              </a:lnSpc>
              <a:spcBef>
                <a:spcPts val="0"/>
              </a:spcBef>
              <a:spcAft>
                <a:spcPts val="0"/>
              </a:spcAft>
              <a:buSzPts val="1400"/>
              <a:buNone/>
            </a:pPr>
            <a:endParaRPr lang="en-US" b="1" dirty="0">
              <a:solidFill>
                <a:srgbClr val="FF0000"/>
              </a:solidFill>
            </a:endParaRPr>
          </a:p>
          <a:p>
            <a:pPr marL="0" lvl="0" indent="0" algn="l" rtl="0">
              <a:lnSpc>
                <a:spcPct val="100000"/>
              </a:lnSpc>
              <a:spcBef>
                <a:spcPts val="0"/>
              </a:spcBef>
              <a:spcAft>
                <a:spcPts val="0"/>
              </a:spcAft>
              <a:buSzPts val="1400"/>
              <a:buNone/>
            </a:pPr>
            <a:endParaRPr lang="en-US" b="1" dirty="0">
              <a:solidFill>
                <a:srgbClr val="FF0000"/>
              </a:solidFill>
            </a:endParaRPr>
          </a:p>
          <a:p>
            <a:pPr marL="0" lvl="0" indent="0" algn="l" rtl="0">
              <a:lnSpc>
                <a:spcPct val="100000"/>
              </a:lnSpc>
              <a:spcBef>
                <a:spcPts val="0"/>
              </a:spcBef>
              <a:spcAft>
                <a:spcPts val="0"/>
              </a:spcAft>
              <a:buSzPts val="1400"/>
              <a:buNone/>
            </a:pPr>
            <a:endParaRPr dirty="0">
              <a:solidFill>
                <a:srgbClr val="003666"/>
              </a:solidFill>
            </a:endParaRPr>
          </a:p>
        </p:txBody>
      </p:sp>
      <p:sp>
        <p:nvSpPr>
          <p:cNvPr id="966" name="Google Shape;966;p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93</a:t>
            </a:fld>
            <a:endParaRPr dirty="0"/>
          </a:p>
        </p:txBody>
      </p:sp>
    </p:spTree>
    <p:extLst>
      <p:ext uri="{BB962C8B-B14F-4D97-AF65-F5344CB8AC3E}">
        <p14:creationId xmlns:p14="http://schemas.microsoft.com/office/powerpoint/2010/main" val="27533621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9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7" name="Google Shape;997;p9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48" name="Google Shape;6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88858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9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9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Under 34 C.F.R. § 300.320(b), beginning with the first individualized education program (IEP) to be in effect when a child turns 16, or younger if determined appropriate by the IEP Team.</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DO/SAY:</a:t>
            </a:r>
            <a:r>
              <a:rPr lang="en-US" sz="1200" b="0" i="0" u="none" strike="noStrike" cap="none" dirty="0">
                <a:solidFill>
                  <a:schemeClr val="dk1"/>
                </a:solidFill>
                <a:effectLst/>
                <a:latin typeface="Calibri"/>
                <a:ea typeface="Calibri"/>
                <a:cs typeface="Calibri"/>
                <a:sym typeface="Calibri"/>
              </a:rPr>
              <a:t> The reauthorization of IDEA in 2004 changed when transition planning starts. In the 1997 IDEA, transition planning, specifically the identification of transition needs and courses of study, was mandated to begin when the student turned 14-years-old. IDEA reference for age for transition: Sec. 300.320 (b)</a:t>
            </a:r>
          </a:p>
          <a:p>
            <a:pPr marL="0" indent="0"/>
            <a:r>
              <a:rPr lang="en-US" sz="1200" b="0" i="0" u="none" strike="noStrike" cap="none" dirty="0">
                <a:solidFill>
                  <a:schemeClr val="dk1"/>
                </a:solidFill>
                <a:effectLst/>
                <a:latin typeface="Calibri"/>
                <a:ea typeface="Calibri"/>
                <a:cs typeface="Calibri"/>
                <a:sym typeface="Calibri"/>
                <a:hlinkClick r:id="rId3"/>
              </a:rPr>
              <a:t>Statute/</a:t>
            </a:r>
            <a:r>
              <a:rPr lang="en-US" sz="1200" b="0" i="0" u="none" strike="noStrike" cap="none" dirty="0" err="1">
                <a:solidFill>
                  <a:schemeClr val="dk1"/>
                </a:solidFill>
                <a:effectLst/>
                <a:latin typeface="Calibri"/>
                <a:ea typeface="Calibri"/>
                <a:cs typeface="Calibri"/>
                <a:sym typeface="Calibri"/>
                <a:hlinkClick r:id="rId3"/>
              </a:rPr>
              <a:t>Regs</a:t>
            </a:r>
            <a:r>
              <a:rPr lang="en-US" sz="1200" b="0" i="0" u="none" strike="noStrike" cap="none" dirty="0">
                <a:solidFill>
                  <a:schemeClr val="dk1"/>
                </a:solidFill>
                <a:effectLst/>
                <a:latin typeface="Calibri"/>
                <a:ea typeface="Calibri"/>
                <a:cs typeface="Calibri"/>
                <a:sym typeface="Calibri"/>
                <a:hlinkClick r:id="rId3"/>
              </a:rPr>
              <a:t> Main</a:t>
            </a:r>
            <a:r>
              <a:rPr lang="en-US" sz="1200" b="0" i="0" u="none" strike="noStrike" cap="none" dirty="0">
                <a:solidFill>
                  <a:schemeClr val="dk1"/>
                </a:solidFill>
                <a:effectLst/>
                <a:latin typeface="Calibri"/>
                <a:ea typeface="Calibri"/>
                <a:cs typeface="Calibri"/>
                <a:sym typeface="Calibri"/>
              </a:rPr>
              <a:t> » </a:t>
            </a:r>
            <a:r>
              <a:rPr lang="en-US" sz="1200" b="0" i="0" u="none" strike="noStrike" cap="none" dirty="0">
                <a:solidFill>
                  <a:schemeClr val="dk1"/>
                </a:solidFill>
                <a:effectLst/>
                <a:latin typeface="Calibri"/>
                <a:ea typeface="Calibri"/>
                <a:cs typeface="Calibri"/>
                <a:sym typeface="Calibri"/>
                <a:hlinkClick r:id="rId4"/>
              </a:rPr>
              <a:t>Regulations</a:t>
            </a:r>
            <a:r>
              <a:rPr lang="en-US" sz="1200" b="0" i="0" u="none" strike="noStrike" cap="none" dirty="0">
                <a:solidFill>
                  <a:schemeClr val="dk1"/>
                </a:solidFill>
                <a:effectLst/>
                <a:latin typeface="Calibri"/>
                <a:ea typeface="Calibri"/>
                <a:cs typeface="Calibri"/>
                <a:sym typeface="Calibri"/>
              </a:rPr>
              <a:t> » </a:t>
            </a:r>
            <a:r>
              <a:rPr lang="en-US" sz="1200" b="0" i="0" u="none" strike="noStrike" cap="none" dirty="0">
                <a:solidFill>
                  <a:schemeClr val="dk1"/>
                </a:solidFill>
                <a:effectLst/>
                <a:latin typeface="Calibri"/>
                <a:ea typeface="Calibri"/>
                <a:cs typeface="Calibri"/>
                <a:sym typeface="Calibri"/>
                <a:hlinkClick r:id="rId5"/>
              </a:rPr>
              <a:t>Part B</a:t>
            </a:r>
            <a:r>
              <a:rPr lang="en-US" sz="1200" b="0" i="0" u="none" strike="noStrike" cap="none" dirty="0">
                <a:solidFill>
                  <a:schemeClr val="dk1"/>
                </a:solidFill>
                <a:effectLst/>
                <a:latin typeface="Calibri"/>
                <a:ea typeface="Calibri"/>
                <a:cs typeface="Calibri"/>
                <a:sym typeface="Calibri"/>
              </a:rPr>
              <a:t> » </a:t>
            </a:r>
            <a:r>
              <a:rPr lang="en-US" sz="1200" b="0" i="0" u="none" strike="noStrike" cap="none" dirty="0">
                <a:solidFill>
                  <a:schemeClr val="dk1"/>
                </a:solidFill>
                <a:effectLst/>
                <a:latin typeface="Calibri"/>
                <a:ea typeface="Calibri"/>
                <a:cs typeface="Calibri"/>
                <a:sym typeface="Calibri"/>
                <a:hlinkClick r:id="rId6"/>
              </a:rPr>
              <a:t>Subpart D</a:t>
            </a:r>
            <a:r>
              <a:rPr lang="en-US" sz="1200" b="0" i="0" u="none" strike="noStrike" cap="none" dirty="0">
                <a:solidFill>
                  <a:schemeClr val="dk1"/>
                </a:solidFill>
                <a:effectLst/>
                <a:latin typeface="Calibri"/>
                <a:ea typeface="Calibri"/>
                <a:cs typeface="Calibri"/>
                <a:sym typeface="Calibri"/>
              </a:rPr>
              <a:t> » </a:t>
            </a:r>
            <a:r>
              <a:rPr lang="en-US" sz="1200" b="0" i="0" u="none" strike="noStrike" cap="none" dirty="0">
                <a:solidFill>
                  <a:schemeClr val="dk1"/>
                </a:solidFill>
                <a:effectLst/>
                <a:latin typeface="Calibri"/>
                <a:ea typeface="Calibri"/>
                <a:cs typeface="Calibri"/>
                <a:sym typeface="Calibri"/>
                <a:hlinkClick r:id="rId7"/>
              </a:rPr>
              <a:t>Section 300.320</a:t>
            </a:r>
            <a:r>
              <a:rPr lang="en-US" sz="1200" b="0" i="0" u="none" strike="noStrike" cap="none" dirty="0">
                <a:solidFill>
                  <a:schemeClr val="dk1"/>
                </a:solidFill>
                <a:effectLst/>
                <a:latin typeface="Calibri"/>
                <a:ea typeface="Calibri"/>
                <a:cs typeface="Calibri"/>
                <a:sym typeface="Calibri"/>
              </a:rPr>
              <a:t> » b</a:t>
            </a:r>
          </a:p>
          <a:p>
            <a:pPr marL="0" indent="0"/>
            <a:r>
              <a:rPr lang="en-US" sz="1200" b="0" i="0" u="none" strike="noStrike" cap="none" dirty="0">
                <a:solidFill>
                  <a:schemeClr val="dk1"/>
                </a:solidFill>
                <a:effectLst/>
                <a:latin typeface="Calibri"/>
                <a:ea typeface="Calibri"/>
                <a:cs typeface="Calibri"/>
                <a:sym typeface="Calibri"/>
              </a:rPr>
              <a:t>(b) Transition services. Beginning not later than the first IEP to be in effect when the child turns 16, or younger if determined appropriate by the IEP Team, and updated annually, thereafter, the IEP must include</a:t>
            </a:r>
          </a:p>
          <a:p>
            <a:pPr marL="0" indent="0"/>
            <a:r>
              <a:rPr lang="en-US" sz="1200" b="0" i="0" u="none" strike="noStrike" cap="none" dirty="0">
                <a:solidFill>
                  <a:schemeClr val="dk1"/>
                </a:solidFill>
                <a:effectLst/>
                <a:latin typeface="Calibri"/>
                <a:ea typeface="Calibri"/>
                <a:cs typeface="Calibri"/>
                <a:sym typeface="Calibri"/>
                <a:hlinkClick r:id="rId8"/>
              </a:rPr>
              <a:t>(1)</a:t>
            </a:r>
            <a:r>
              <a:rPr lang="en-US" sz="1200" b="0" i="0" u="none" strike="noStrike" cap="none" dirty="0">
                <a:solidFill>
                  <a:schemeClr val="dk1"/>
                </a:solidFill>
                <a:effectLst/>
                <a:latin typeface="Calibri"/>
                <a:ea typeface="Calibri"/>
                <a:cs typeface="Calibri"/>
                <a:sym typeface="Calibri"/>
              </a:rPr>
              <a:t> Appropriate measurable postsecondary goals based upon age-appropriate transition assessments related to training, education, employment, and, where appropriate, independent living skills; and</a:t>
            </a:r>
          </a:p>
          <a:p>
            <a:pPr marL="0" indent="0"/>
            <a:r>
              <a:rPr lang="en-US" sz="1200" b="0" i="0" u="none" strike="noStrike" cap="none" dirty="0">
                <a:solidFill>
                  <a:schemeClr val="dk1"/>
                </a:solidFill>
                <a:effectLst/>
                <a:latin typeface="Calibri"/>
                <a:ea typeface="Calibri"/>
                <a:cs typeface="Calibri"/>
                <a:sym typeface="Calibri"/>
                <a:hlinkClick r:id="rId9"/>
              </a:rPr>
              <a:t>(2)</a:t>
            </a:r>
            <a:r>
              <a:rPr lang="en-US" sz="1200" b="0" i="0" u="none" strike="noStrike" cap="none" dirty="0">
                <a:solidFill>
                  <a:schemeClr val="dk1"/>
                </a:solidFill>
                <a:effectLst/>
                <a:latin typeface="Calibri"/>
                <a:ea typeface="Calibri"/>
                <a:cs typeface="Calibri"/>
                <a:sym typeface="Calibri"/>
              </a:rPr>
              <a:t> The transition services (including courses of study) needed to assist the child in reaching those goals.</a:t>
            </a:r>
          </a:p>
          <a:p>
            <a:pPr marL="0" indent="0"/>
            <a:r>
              <a:rPr lang="en-US" sz="1200" b="0" i="1" u="none" strike="noStrike" cap="none" dirty="0">
                <a:solidFill>
                  <a:schemeClr val="dk1"/>
                </a:solidFill>
                <a:effectLst/>
                <a:latin typeface="Calibri"/>
                <a:ea typeface="Calibri"/>
                <a:cs typeface="Calibri"/>
                <a:sym typeface="Calibri"/>
              </a:rPr>
              <a:t>Last modified on July 12, 2017</a:t>
            </a: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1200"/>
              </a:spcBef>
              <a:spcAft>
                <a:spcPts val="0"/>
              </a:spcAft>
              <a:buSzPts val="1400"/>
              <a:buNone/>
            </a:pPr>
            <a:endParaRPr sz="1400" b="1" u="sng"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9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9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dirty="0"/>
              <a:t>TO KNOW/TO</a:t>
            </a:r>
            <a:r>
              <a:rPr lang="en-US" b="1" baseline="0" dirty="0"/>
              <a:t> DO/TO SAY: </a:t>
            </a:r>
            <a:r>
              <a:rPr lang="en-US" b="0" dirty="0"/>
              <a:t>Summarize/read the slide.</a:t>
            </a:r>
            <a:endParaRPr b="1"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9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9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KNOW/TO DO/TO SAY:</a:t>
            </a:r>
            <a:r>
              <a:rPr lang="en-US" sz="1200" b="0" i="0" u="none" strike="noStrike" cap="none" dirty="0">
                <a:solidFill>
                  <a:schemeClr val="dk1"/>
                </a:solidFill>
                <a:effectLst/>
                <a:latin typeface="Calibri"/>
                <a:ea typeface="Calibri"/>
                <a:cs typeface="Calibri"/>
                <a:sym typeface="Calibri"/>
              </a:rPr>
              <a:t> Discuss how teachers pick appropriate assessments? When you look at appropriate assessments, we need to look at the data that is collected over time. What data do we need? We need to explore the student’s strengths, needs, preferences, and interests for the future. Once collected, what is missing from the list collected? What assessments have you given in the past? Is it still appropriate? Which might you use?</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Every year you may want to use and update the transition assessment so that you are not using the same one every year. For example: HL#4 recommends that multiple sources of information be used to develop a comprehensive understanding of the student’s strengths, interests and needs.</a:t>
            </a:r>
          </a:p>
          <a:p>
            <a:pPr marL="0" lvl="0" indent="0" algn="l" rtl="0">
              <a:lnSpc>
                <a:spcPct val="100000"/>
              </a:lnSpc>
              <a:spcBef>
                <a:spcPts val="0"/>
              </a:spcBef>
              <a:spcAft>
                <a:spcPts val="0"/>
              </a:spcAft>
              <a:buSzPts val="1400"/>
              <a:buNone/>
            </a:pPr>
            <a:endParaRPr b="1" dirty="0"/>
          </a:p>
        </p:txBody>
      </p:sp>
      <p:sp>
        <p:nvSpPr>
          <p:cNvPr id="1038" name="Google Shape;1038;p9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98</a:t>
            </a:fld>
            <a:endParaRPr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9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KNOW/TO DO: </a:t>
            </a:r>
            <a:r>
              <a:rPr lang="en-US" sz="1200" b="0" i="0" u="none" strike="noStrike" cap="none" dirty="0">
                <a:solidFill>
                  <a:schemeClr val="dk1"/>
                </a:solidFill>
                <a:effectLst/>
                <a:latin typeface="Calibri"/>
                <a:ea typeface="Calibri"/>
                <a:cs typeface="Calibri"/>
                <a:sym typeface="Calibri"/>
              </a:rPr>
              <a:t>Read slide.</a:t>
            </a:r>
          </a:p>
          <a:p>
            <a:pPr marL="0" indent="0"/>
            <a:r>
              <a:rPr lang="en-US" sz="1200" b="1" i="0" u="none" strike="noStrike" cap="none" dirty="0">
                <a:solidFill>
                  <a:schemeClr val="dk1"/>
                </a:solidFill>
                <a:effectLst/>
                <a:latin typeface="Calibri"/>
                <a:ea typeface="Calibri"/>
                <a:cs typeface="Calibri"/>
                <a:sym typeface="Calibri"/>
              </a:rPr>
              <a:t>TO SAY: (After bullet # 2)</a:t>
            </a:r>
            <a:br>
              <a:rPr lang="en-US" sz="1200" b="1"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For example, if a student is a 17-year-old and reads at a fifth grade level, use assessments that are appropriate for high school students and make appropriate accommodations for the students to use it such as reading the assessment to the student.</a:t>
            </a:r>
          </a:p>
          <a:p>
            <a:pPr marL="0" lvl="0" indent="0" algn="l" rtl="0">
              <a:lnSpc>
                <a:spcPct val="100000"/>
              </a:lnSpc>
              <a:spcBef>
                <a:spcPts val="0"/>
              </a:spcBef>
              <a:spcAft>
                <a:spcPts val="0"/>
              </a:spcAft>
              <a:buSzPts val="1400"/>
              <a:buNone/>
            </a:pP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5"/>
        <p:cNvGrpSpPr/>
        <p:nvPr/>
      </p:nvGrpSpPr>
      <p:grpSpPr>
        <a:xfrm>
          <a:off x="0" y="0"/>
          <a:ext cx="0" cy="0"/>
          <a:chOff x="0" y="0"/>
          <a:chExt cx="0" cy="0"/>
        </a:xfrm>
      </p:grpSpPr>
      <p:pic>
        <p:nvPicPr>
          <p:cNvPr id="16" name="Google Shape;16;p2"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17" name="Google Shape;17;p2"/>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2"/>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333"/>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a:spLocks noGrp="1"/>
          </p:cNvSpPr>
          <p:nvPr>
            <p:ph type="pic" idx="2"/>
          </p:nvPr>
        </p:nvSpPr>
        <p:spPr>
          <a:xfrm>
            <a:off x="5183188" y="987425"/>
            <a:ext cx="6172200" cy="4873625"/>
          </a:xfrm>
          <a:prstGeom prst="rect">
            <a:avLst/>
          </a:prstGeom>
          <a:noFill/>
          <a:ln>
            <a:noFill/>
          </a:ln>
        </p:spPr>
      </p:sp>
      <p:sp>
        <p:nvSpPr>
          <p:cNvPr id="90" name="Google Shape;90;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8" name="Google Shape;9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9" name="Google Shape;9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11"/>
        <p:cNvGrpSpPr/>
        <p:nvPr/>
      </p:nvGrpSpPr>
      <p:grpSpPr>
        <a:xfrm>
          <a:off x="0" y="0"/>
          <a:ext cx="0" cy="0"/>
          <a:chOff x="0" y="0"/>
          <a:chExt cx="0" cy="0"/>
        </a:xfrm>
      </p:grpSpPr>
      <p:pic>
        <p:nvPicPr>
          <p:cNvPr id="112" name="Google Shape;112;p18" descr="R:\COM\COMM\Branding\PPT Templates\widescreen\Widescreen Powerpoint 5.jpg"/>
          <p:cNvPicPr preferRelativeResize="0"/>
          <p:nvPr/>
        </p:nvPicPr>
        <p:blipFill rotWithShape="1">
          <a:blip r:embed="rId2">
            <a:alphaModFix/>
          </a:blip>
          <a:srcRect/>
          <a:stretch/>
        </p:blipFill>
        <p:spPr>
          <a:xfrm>
            <a:off x="1" y="0"/>
            <a:ext cx="12198357" cy="6864096"/>
          </a:xfrm>
          <a:prstGeom prst="rect">
            <a:avLst/>
          </a:prstGeom>
          <a:noFill/>
          <a:ln>
            <a:noFill/>
          </a:ln>
        </p:spPr>
      </p:pic>
      <p:sp>
        <p:nvSpPr>
          <p:cNvPr id="113" name="Google Shape;113;p18"/>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342900" algn="l">
              <a:lnSpc>
                <a:spcPct val="100000"/>
              </a:lnSpc>
              <a:spcBef>
                <a:spcPts val="480"/>
              </a:spcBef>
              <a:spcAft>
                <a:spcPts val="0"/>
              </a:spcAft>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14" name="Google Shape;114;p18"/>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122"/>
        <p:cNvGrpSpPr/>
        <p:nvPr/>
      </p:nvGrpSpPr>
      <p:grpSpPr>
        <a:xfrm>
          <a:off x="0" y="0"/>
          <a:ext cx="0" cy="0"/>
          <a:chOff x="0" y="0"/>
          <a:chExt cx="0" cy="0"/>
        </a:xfrm>
      </p:grpSpPr>
      <p:pic>
        <p:nvPicPr>
          <p:cNvPr id="123" name="Google Shape;123;p20" descr="R:\COM\COMM\Branding\PPT Templates\widescreen\Widescreen Powerpoint 3.jpg"/>
          <p:cNvPicPr preferRelativeResize="0"/>
          <p:nvPr/>
        </p:nvPicPr>
        <p:blipFill rotWithShape="1">
          <a:blip r:embed="rId2">
            <a:alphaModFix/>
          </a:blip>
          <a:srcRect/>
          <a:stretch/>
        </p:blipFill>
        <p:spPr>
          <a:xfrm>
            <a:off x="0" y="0"/>
            <a:ext cx="12198353" cy="6864096"/>
          </a:xfrm>
          <a:prstGeom prst="rect">
            <a:avLst/>
          </a:prstGeom>
          <a:noFill/>
          <a:ln>
            <a:noFill/>
          </a:ln>
        </p:spPr>
      </p:pic>
      <p:sp>
        <p:nvSpPr>
          <p:cNvPr id="124" name="Google Shape;124;p20"/>
          <p:cNvSpPr txBox="1">
            <a:spLocks noGrp="1"/>
          </p:cNvSpPr>
          <p:nvPr>
            <p:ph type="title"/>
          </p:nvPr>
        </p:nvSpPr>
        <p:spPr>
          <a:xfrm>
            <a:off x="304801" y="889000"/>
            <a:ext cx="89280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26" name="Google Shape;126;p20"/>
          <p:cNvSpPr txBox="1">
            <a:spLocks noGrp="1"/>
          </p:cNvSpPr>
          <p:nvPr>
            <p:ph type="body" idx="1"/>
          </p:nvPr>
        </p:nvSpPr>
        <p:spPr>
          <a:xfrm>
            <a:off x="304801" y="2108200"/>
            <a:ext cx="11480700" cy="4470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342900" algn="l">
              <a:lnSpc>
                <a:spcPct val="100000"/>
              </a:lnSpc>
              <a:spcBef>
                <a:spcPts val="480"/>
              </a:spcBef>
              <a:spcAft>
                <a:spcPts val="0"/>
              </a:spcAft>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127"/>
        <p:cNvGrpSpPr/>
        <p:nvPr/>
      </p:nvGrpSpPr>
      <p:grpSpPr>
        <a:xfrm>
          <a:off x="0" y="0"/>
          <a:ext cx="0" cy="0"/>
          <a:chOff x="0" y="0"/>
          <a:chExt cx="0" cy="0"/>
        </a:xfrm>
      </p:grpSpPr>
      <p:pic>
        <p:nvPicPr>
          <p:cNvPr id="128" name="Google Shape;128;p21" descr="R:\COM\COMM\Branding\PPT Templates\widescreen\Widescreen Powerpoint 7.jpg"/>
          <p:cNvPicPr preferRelativeResize="0"/>
          <p:nvPr/>
        </p:nvPicPr>
        <p:blipFill rotWithShape="1">
          <a:blip r:embed="rId2">
            <a:alphaModFix/>
          </a:blip>
          <a:srcRect/>
          <a:stretch/>
        </p:blipFill>
        <p:spPr>
          <a:xfrm>
            <a:off x="1" y="0"/>
            <a:ext cx="12198357" cy="6864096"/>
          </a:xfrm>
          <a:prstGeom prst="rect">
            <a:avLst/>
          </a:prstGeom>
          <a:noFill/>
          <a:ln>
            <a:noFill/>
          </a:ln>
        </p:spPr>
      </p:pic>
      <p:sp>
        <p:nvSpPr>
          <p:cNvPr id="129" name="Google Shape;129;p21"/>
          <p:cNvSpPr txBox="1">
            <a:spLocks noGrp="1"/>
          </p:cNvSpPr>
          <p:nvPr>
            <p:ph type="body" idx="1"/>
          </p:nvPr>
        </p:nvSpPr>
        <p:spPr>
          <a:xfrm>
            <a:off x="2133600" y="914400"/>
            <a:ext cx="7112100" cy="914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173"/>
              </a:spcBef>
              <a:spcAft>
                <a:spcPts val="0"/>
              </a:spcAft>
              <a:buSzPts val="4400"/>
              <a:buNone/>
              <a:defRPr sz="5867" b="1">
                <a:solidFill>
                  <a:schemeClr val="dk1"/>
                </a:solidFill>
                <a:latin typeface="Calibri"/>
                <a:ea typeface="Calibri"/>
                <a:cs typeface="Calibri"/>
                <a:sym typeface="Calibri"/>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228600" algn="l">
              <a:lnSpc>
                <a:spcPct val="100000"/>
              </a:lnSpc>
              <a:spcBef>
                <a:spcPts val="640"/>
              </a:spcBef>
              <a:spcAft>
                <a:spcPts val="0"/>
              </a:spcAft>
              <a:buSzPts val="2400"/>
              <a:buNone/>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30" name="Google Shape;130;p21"/>
          <p:cNvSpPr txBox="1">
            <a:spLocks noGrp="1"/>
          </p:cNvSpPr>
          <p:nvPr>
            <p:ph type="body" idx="2"/>
          </p:nvPr>
        </p:nvSpPr>
        <p:spPr>
          <a:xfrm>
            <a:off x="2133600" y="1981200"/>
            <a:ext cx="9753600" cy="4597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342900" algn="l">
              <a:lnSpc>
                <a:spcPct val="100000"/>
              </a:lnSpc>
              <a:spcBef>
                <a:spcPts val="480"/>
              </a:spcBef>
              <a:spcAft>
                <a:spcPts val="0"/>
              </a:spcAft>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31" name="Google Shape;131;p21"/>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32"/>
        <p:cNvGrpSpPr/>
        <p:nvPr/>
      </p:nvGrpSpPr>
      <p:grpSpPr>
        <a:xfrm>
          <a:off x="0" y="0"/>
          <a:ext cx="0" cy="0"/>
          <a:chOff x="0" y="0"/>
          <a:chExt cx="0" cy="0"/>
        </a:xfrm>
      </p:grpSpPr>
      <p:pic>
        <p:nvPicPr>
          <p:cNvPr id="133" name="Google Shape;133;p22" descr="R:\COM\COMM\Branding\PPT Templates\widescreen\Widescreen Powerpoint 20.jpg"/>
          <p:cNvPicPr preferRelativeResize="0"/>
          <p:nvPr/>
        </p:nvPicPr>
        <p:blipFill rotWithShape="1">
          <a:blip r:embed="rId2">
            <a:alphaModFix/>
          </a:blip>
          <a:srcRect/>
          <a:stretch/>
        </p:blipFill>
        <p:spPr>
          <a:xfrm>
            <a:off x="0" y="0"/>
            <a:ext cx="12198353" cy="6864096"/>
          </a:xfrm>
          <a:prstGeom prst="rect">
            <a:avLst/>
          </a:prstGeom>
          <a:noFill/>
          <a:ln>
            <a:noFill/>
          </a:ln>
        </p:spPr>
      </p:pic>
      <p:sp>
        <p:nvSpPr>
          <p:cNvPr id="134" name="Google Shape;134;p2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135" name="Google Shape;135;p22"/>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342900" algn="l">
              <a:lnSpc>
                <a:spcPct val="100000"/>
              </a:lnSpc>
              <a:spcBef>
                <a:spcPts val="480"/>
              </a:spcBef>
              <a:spcAft>
                <a:spcPts val="0"/>
              </a:spcAft>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36" name="Google Shape;136;p22"/>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7"/>
        <p:cNvGrpSpPr/>
        <p:nvPr/>
      </p:nvGrpSpPr>
      <p:grpSpPr>
        <a:xfrm>
          <a:off x="0" y="0"/>
          <a:ext cx="0" cy="0"/>
          <a:chOff x="0" y="0"/>
          <a:chExt cx="0" cy="0"/>
        </a:xfrm>
      </p:grpSpPr>
      <p:pic>
        <p:nvPicPr>
          <p:cNvPr id="138" name="Google Shape;138;p23" descr="R:\COM\COMM\Branding\PPT Templates\widescreen\Widescreen Powerpoint 23.jpg"/>
          <p:cNvPicPr preferRelativeResize="0"/>
          <p:nvPr/>
        </p:nvPicPr>
        <p:blipFill rotWithShape="1">
          <a:blip r:embed="rId2">
            <a:alphaModFix/>
          </a:blip>
          <a:srcRect/>
          <a:stretch/>
        </p:blipFill>
        <p:spPr>
          <a:xfrm>
            <a:off x="0" y="2"/>
            <a:ext cx="12204192" cy="6867381"/>
          </a:xfrm>
          <a:prstGeom prst="rect">
            <a:avLst/>
          </a:prstGeom>
          <a:noFill/>
          <a:ln>
            <a:noFill/>
          </a:ln>
        </p:spPr>
      </p:pic>
      <p:sp>
        <p:nvSpPr>
          <p:cNvPr id="139" name="Google Shape;139;p23"/>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l">
              <a:lnSpc>
                <a:spcPct val="89000"/>
              </a:lnSpc>
              <a:spcBef>
                <a:spcPts val="0"/>
              </a:spcBef>
              <a:spcAft>
                <a:spcPts val="0"/>
              </a:spcAft>
              <a:buClr>
                <a:schemeClr val="dk2"/>
              </a:buClr>
              <a:buSzPts val="5333"/>
              <a:buFont typeface="Arial"/>
              <a:buNone/>
              <a:defRPr sz="533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3"/>
          <p:cNvSpPr txBox="1">
            <a:spLocks noGrp="1"/>
          </p:cNvSpPr>
          <p:nvPr>
            <p:ph type="body" idx="1"/>
          </p:nvPr>
        </p:nvSpPr>
        <p:spPr>
          <a:xfrm>
            <a:off x="406400" y="4038600"/>
            <a:ext cx="22353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94000"/>
              </a:lnSpc>
              <a:spcBef>
                <a:spcPts val="1000"/>
              </a:spcBef>
              <a:spcAft>
                <a:spcPts val="0"/>
              </a:spcAft>
              <a:buClr>
                <a:schemeClr val="lt1"/>
              </a:buClr>
              <a:buSzPts val="2667"/>
              <a:buFont typeface="Arial"/>
              <a:buNone/>
              <a:defRPr sz="2667" b="1">
                <a:solidFill>
                  <a:schemeClr val="lt1"/>
                </a:solidFill>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o"/>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141" name="Google Shape;141;p23"/>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lnSpc>
                <a:spcPct val="94000"/>
              </a:lnSpc>
              <a:spcBef>
                <a:spcPts val="1000"/>
              </a:spcBef>
              <a:spcAft>
                <a:spcPts val="0"/>
              </a:spcAft>
              <a:buClr>
                <a:schemeClr val="dk2"/>
              </a:buClr>
              <a:buSzPts val="2667"/>
              <a:buNone/>
              <a:defRPr sz="2667" i="1"/>
            </a:lvl1pPr>
            <a:lvl2pPr marL="914400" lvl="1" indent="-228600" algn="l">
              <a:lnSpc>
                <a:spcPct val="94000"/>
              </a:lnSpc>
              <a:spcBef>
                <a:spcPts val="500"/>
              </a:spcBef>
              <a:spcAft>
                <a:spcPts val="0"/>
              </a:spcAft>
              <a:buClr>
                <a:schemeClr val="dk2"/>
              </a:buClr>
              <a:buSzPts val="2000"/>
              <a:buNone/>
              <a:defRPr/>
            </a:lvl2pPr>
            <a:lvl3pPr marL="1371600" lvl="2" indent="-228600" algn="l">
              <a:lnSpc>
                <a:spcPct val="94000"/>
              </a:lnSpc>
              <a:spcBef>
                <a:spcPts val="500"/>
              </a:spcBef>
              <a:spcAft>
                <a:spcPts val="0"/>
              </a:spcAft>
              <a:buClr>
                <a:schemeClr val="dk2"/>
              </a:buClr>
              <a:buSzPts val="1800"/>
              <a:buNone/>
              <a:defRPr/>
            </a:lvl3pPr>
            <a:lvl4pPr marL="1828800" lvl="3" indent="-228600" algn="l">
              <a:lnSpc>
                <a:spcPct val="94000"/>
              </a:lnSpc>
              <a:spcBef>
                <a:spcPts val="500"/>
              </a:spcBef>
              <a:spcAft>
                <a:spcPts val="0"/>
              </a:spcAft>
              <a:buClr>
                <a:schemeClr val="dk2"/>
              </a:buClr>
              <a:buSzPts val="1800"/>
              <a:buNone/>
              <a:defRPr/>
            </a:lvl4pPr>
            <a:lvl5pPr marL="2286000" lvl="4" indent="-228600" algn="l">
              <a:lnSpc>
                <a:spcPct val="94000"/>
              </a:lnSpc>
              <a:spcBef>
                <a:spcPts val="500"/>
              </a:spcBef>
              <a:spcAft>
                <a:spcPts val="0"/>
              </a:spcAft>
              <a:buClr>
                <a:schemeClr val="dk2"/>
              </a:buClr>
              <a:buSzPts val="1600"/>
              <a:buNone/>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20"/>
        <p:cNvGrpSpPr/>
        <p:nvPr/>
      </p:nvGrpSpPr>
      <p:grpSpPr>
        <a:xfrm>
          <a:off x="0" y="0"/>
          <a:ext cx="0" cy="0"/>
          <a:chOff x="0" y="0"/>
          <a:chExt cx="0" cy="0"/>
        </a:xfrm>
      </p:grpSpPr>
      <p:pic>
        <p:nvPicPr>
          <p:cNvPr id="21" name="Google Shape;21;p3"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22" name="Google Shape;22;p3"/>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333"/>
              <a:buFont typeface="Arial"/>
              <a:buNone/>
              <a:defRPr sz="533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667"/>
              <a:buFont typeface="Arial"/>
              <a:buNone/>
              <a:defRPr sz="2667"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667"/>
              <a:buNone/>
              <a:defRPr sz="2667" i="1"/>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609600" y="792080"/>
            <a:ext cx="2853000" cy="1261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4"/>
          <p:cNvSpPr txBox="1">
            <a:spLocks noGrp="1"/>
          </p:cNvSpPr>
          <p:nvPr>
            <p:ph type="body" idx="1"/>
          </p:nvPr>
        </p:nvSpPr>
        <p:spPr>
          <a:xfrm>
            <a:off x="3962400" y="792080"/>
            <a:ext cx="7620000" cy="5577900"/>
          </a:xfrm>
          <a:prstGeom prst="rect">
            <a:avLst/>
          </a:prstGeom>
          <a:noFill/>
          <a:ln>
            <a:noFill/>
          </a:ln>
        </p:spPr>
        <p:txBody>
          <a:bodyPr spcFirstLastPara="1" wrap="square" lIns="91425" tIns="45700" rIns="91425" bIns="45700" anchor="t" anchorCtr="0">
            <a:noAutofit/>
          </a:bodyPr>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o"/>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145" name="Google Shape;145;p24"/>
          <p:cNvSpPr txBox="1">
            <a:spLocks noGrp="1"/>
          </p:cNvSpPr>
          <p:nvPr>
            <p:ph type="body" idx="2"/>
          </p:nvPr>
        </p:nvSpPr>
        <p:spPr>
          <a:xfrm>
            <a:off x="609601" y="2130553"/>
            <a:ext cx="2853000" cy="4243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46" name="Google Shape;146;p24"/>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7" name="Google Shape;147;p24"/>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48" name="Google Shape;148;p24"/>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cxnSp>
        <p:nvCxnSpPr>
          <p:cNvPr id="149" name="Google Shape;149;p24"/>
          <p:cNvCxnSpPr/>
          <p:nvPr/>
        </p:nvCxnSpPr>
        <p:spPr>
          <a:xfrm rot="5400000">
            <a:off x="912130" y="3579981"/>
            <a:ext cx="5577900" cy="21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25"/>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2" name="Google Shape;152;p25"/>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53" name="Google Shape;153;p25"/>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6"/>
          <p:cNvSpPr txBox="1">
            <a:spLocks noGrp="1"/>
          </p:cNvSpPr>
          <p:nvPr>
            <p:ph type="body" idx="1"/>
          </p:nvPr>
        </p:nvSpPr>
        <p:spPr>
          <a:xfrm>
            <a:off x="609600" y="1676400"/>
            <a:ext cx="5242500" cy="6399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b="0">
                <a:solidFill>
                  <a:schemeClr val="dk2"/>
                </a:solidFill>
              </a:defRPr>
            </a:lvl1pPr>
            <a:lvl2pPr marL="914400" lvl="1" indent="-228600" algn="l">
              <a:lnSpc>
                <a:spcPct val="100000"/>
              </a:lnSpc>
              <a:spcBef>
                <a:spcPts val="400"/>
              </a:spcBef>
              <a:spcAft>
                <a:spcPts val="0"/>
              </a:spcAft>
              <a:buSzPts val="1200"/>
              <a:buNone/>
              <a:defRPr sz="2000" b="1"/>
            </a:lvl2pPr>
            <a:lvl3pPr marL="1371600" lvl="2" indent="-228600" algn="l">
              <a:lnSpc>
                <a:spcPct val="100000"/>
              </a:lnSpc>
              <a:spcBef>
                <a:spcPts val="360"/>
              </a:spcBef>
              <a:spcAft>
                <a:spcPts val="0"/>
              </a:spcAft>
              <a:buSzPts val="1530"/>
              <a:buNone/>
              <a:defRPr sz="1800" b="1"/>
            </a:lvl3pPr>
            <a:lvl4pPr marL="1828800" lvl="3" indent="-228600" algn="l">
              <a:lnSpc>
                <a:spcPct val="100000"/>
              </a:lnSpc>
              <a:spcBef>
                <a:spcPts val="320"/>
              </a:spcBef>
              <a:spcAft>
                <a:spcPts val="0"/>
              </a:spcAft>
              <a:buSzPts val="128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7" name="Google Shape;157;p26"/>
          <p:cNvSpPr txBox="1">
            <a:spLocks noGrp="1"/>
          </p:cNvSpPr>
          <p:nvPr>
            <p:ph type="body" idx="2"/>
          </p:nvPr>
        </p:nvSpPr>
        <p:spPr>
          <a:xfrm>
            <a:off x="609600" y="2438400"/>
            <a:ext cx="52425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04800" algn="l">
              <a:lnSpc>
                <a:spcPct val="100000"/>
              </a:lnSpc>
              <a:spcBef>
                <a:spcPts val="400"/>
              </a:spcBef>
              <a:spcAft>
                <a:spcPts val="0"/>
              </a:spcAft>
              <a:buSzPts val="1200"/>
              <a:buChar char="❑"/>
              <a:defRPr sz="2000"/>
            </a:lvl2pPr>
            <a:lvl3pPr marL="1371600" lvl="2" indent="-325755" algn="l">
              <a:lnSpc>
                <a:spcPct val="100000"/>
              </a:lnSpc>
              <a:spcBef>
                <a:spcPts val="360"/>
              </a:spcBef>
              <a:spcAft>
                <a:spcPts val="0"/>
              </a:spcAft>
              <a:buSzPts val="1530"/>
              <a:buChar char="o"/>
              <a:defRPr sz="1800"/>
            </a:lvl3pPr>
            <a:lvl4pPr marL="1828800" lvl="3" indent="-309880" algn="l">
              <a:lnSpc>
                <a:spcPct val="100000"/>
              </a:lnSpc>
              <a:spcBef>
                <a:spcPts val="320"/>
              </a:spcBef>
              <a:spcAft>
                <a:spcPts val="0"/>
              </a:spcAft>
              <a:buSzPts val="128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8" name="Google Shape;158;p26"/>
          <p:cNvSpPr txBox="1">
            <a:spLocks noGrp="1"/>
          </p:cNvSpPr>
          <p:nvPr>
            <p:ph type="body" idx="3"/>
          </p:nvPr>
        </p:nvSpPr>
        <p:spPr>
          <a:xfrm>
            <a:off x="6339840" y="1676400"/>
            <a:ext cx="5242500" cy="6399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b="0">
                <a:solidFill>
                  <a:schemeClr val="dk2"/>
                </a:solidFill>
                <a:latin typeface="Calibri"/>
                <a:ea typeface="Calibri"/>
                <a:cs typeface="Calibri"/>
                <a:sym typeface="Calibri"/>
              </a:defRPr>
            </a:lvl1pPr>
            <a:lvl2pPr marL="914400" lvl="1" indent="-228600" algn="l">
              <a:lnSpc>
                <a:spcPct val="100000"/>
              </a:lnSpc>
              <a:spcBef>
                <a:spcPts val="400"/>
              </a:spcBef>
              <a:spcAft>
                <a:spcPts val="0"/>
              </a:spcAft>
              <a:buSzPts val="1200"/>
              <a:buNone/>
              <a:defRPr sz="2000" b="1"/>
            </a:lvl2pPr>
            <a:lvl3pPr marL="1371600" lvl="2" indent="-228600" algn="l">
              <a:lnSpc>
                <a:spcPct val="100000"/>
              </a:lnSpc>
              <a:spcBef>
                <a:spcPts val="360"/>
              </a:spcBef>
              <a:spcAft>
                <a:spcPts val="0"/>
              </a:spcAft>
              <a:buSzPts val="1530"/>
              <a:buNone/>
              <a:defRPr sz="1800" b="1"/>
            </a:lvl3pPr>
            <a:lvl4pPr marL="1828800" lvl="3" indent="-228600" algn="l">
              <a:lnSpc>
                <a:spcPct val="100000"/>
              </a:lnSpc>
              <a:spcBef>
                <a:spcPts val="320"/>
              </a:spcBef>
              <a:spcAft>
                <a:spcPts val="0"/>
              </a:spcAft>
              <a:buSzPts val="128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9" name="Google Shape;159;p26"/>
          <p:cNvSpPr txBox="1">
            <a:spLocks noGrp="1"/>
          </p:cNvSpPr>
          <p:nvPr>
            <p:ph type="body" idx="4"/>
          </p:nvPr>
        </p:nvSpPr>
        <p:spPr>
          <a:xfrm>
            <a:off x="6339840" y="2438400"/>
            <a:ext cx="52425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04800" algn="l">
              <a:lnSpc>
                <a:spcPct val="100000"/>
              </a:lnSpc>
              <a:spcBef>
                <a:spcPts val="400"/>
              </a:spcBef>
              <a:spcAft>
                <a:spcPts val="0"/>
              </a:spcAft>
              <a:buSzPts val="1200"/>
              <a:buChar char="❑"/>
              <a:defRPr sz="2000"/>
            </a:lvl2pPr>
            <a:lvl3pPr marL="1371600" lvl="2" indent="-325755" algn="l">
              <a:lnSpc>
                <a:spcPct val="100000"/>
              </a:lnSpc>
              <a:spcBef>
                <a:spcPts val="360"/>
              </a:spcBef>
              <a:spcAft>
                <a:spcPts val="0"/>
              </a:spcAft>
              <a:buSzPts val="1530"/>
              <a:buChar char="o"/>
              <a:defRPr sz="1800"/>
            </a:lvl3pPr>
            <a:lvl4pPr marL="1828800" lvl="3" indent="-309880" algn="l">
              <a:lnSpc>
                <a:spcPct val="100000"/>
              </a:lnSpc>
              <a:spcBef>
                <a:spcPts val="320"/>
              </a:spcBef>
              <a:spcAft>
                <a:spcPts val="0"/>
              </a:spcAft>
              <a:buSzPts val="128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60" name="Google Shape;160;p26"/>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1" name="Google Shape;161;p26"/>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62" name="Google Shape;162;p26"/>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cxnSp>
        <p:nvCxnSpPr>
          <p:cNvPr id="163" name="Google Shape;163;p26"/>
          <p:cNvCxnSpPr/>
          <p:nvPr/>
        </p:nvCxnSpPr>
        <p:spPr>
          <a:xfrm rot="5400000">
            <a:off x="3741909" y="4045590"/>
            <a:ext cx="47091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7"/>
          <p:cNvSpPr txBox="1">
            <a:spLocks noGrp="1"/>
          </p:cNvSpPr>
          <p:nvPr>
            <p:ph type="body" idx="1"/>
          </p:nvPr>
        </p:nvSpPr>
        <p:spPr>
          <a:xfrm>
            <a:off x="609600" y="1673352"/>
            <a:ext cx="5384700" cy="4718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20040" algn="l">
              <a:lnSpc>
                <a:spcPct val="100000"/>
              </a:lnSpc>
              <a:spcBef>
                <a:spcPts val="480"/>
              </a:spcBef>
              <a:spcAft>
                <a:spcPts val="0"/>
              </a:spcAft>
              <a:buSzPts val="1440"/>
              <a:buChar char="❑"/>
              <a:defRPr sz="2400"/>
            </a:lvl2pPr>
            <a:lvl3pPr marL="1371600" lvl="2" indent="-336550" algn="l">
              <a:lnSpc>
                <a:spcPct val="100000"/>
              </a:lnSpc>
              <a:spcBef>
                <a:spcPts val="400"/>
              </a:spcBef>
              <a:spcAft>
                <a:spcPts val="0"/>
              </a:spcAft>
              <a:buSzPts val="1700"/>
              <a:buChar char="o"/>
              <a:defRPr sz="2000"/>
            </a:lvl3pPr>
            <a:lvl4pPr marL="1828800" lvl="3" indent="-320039" algn="l">
              <a:lnSpc>
                <a:spcPct val="100000"/>
              </a:lnSpc>
              <a:spcBef>
                <a:spcPts val="360"/>
              </a:spcBef>
              <a:spcAft>
                <a:spcPts val="0"/>
              </a:spcAft>
              <a:buSzPts val="144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7" name="Google Shape;167;p27"/>
          <p:cNvSpPr txBox="1">
            <a:spLocks noGrp="1"/>
          </p:cNvSpPr>
          <p:nvPr>
            <p:ph type="body" idx="2"/>
          </p:nvPr>
        </p:nvSpPr>
        <p:spPr>
          <a:xfrm>
            <a:off x="6197600" y="1673352"/>
            <a:ext cx="5384700" cy="4718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20040" algn="l">
              <a:lnSpc>
                <a:spcPct val="100000"/>
              </a:lnSpc>
              <a:spcBef>
                <a:spcPts val="480"/>
              </a:spcBef>
              <a:spcAft>
                <a:spcPts val="0"/>
              </a:spcAft>
              <a:buSzPts val="1440"/>
              <a:buChar char="❑"/>
              <a:defRPr sz="2400"/>
            </a:lvl2pPr>
            <a:lvl3pPr marL="1371600" lvl="2" indent="-336550" algn="l">
              <a:lnSpc>
                <a:spcPct val="100000"/>
              </a:lnSpc>
              <a:spcBef>
                <a:spcPts val="400"/>
              </a:spcBef>
              <a:spcAft>
                <a:spcPts val="0"/>
              </a:spcAft>
              <a:buSzPts val="1700"/>
              <a:buChar char="o"/>
              <a:defRPr sz="2000"/>
            </a:lvl3pPr>
            <a:lvl4pPr marL="1828800" lvl="3" indent="-320039" algn="l">
              <a:lnSpc>
                <a:spcPct val="100000"/>
              </a:lnSpc>
              <a:spcBef>
                <a:spcPts val="360"/>
              </a:spcBef>
              <a:spcAft>
                <a:spcPts val="0"/>
              </a:spcAft>
              <a:buSzPts val="144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8" name="Google Shape;168;p27"/>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9" name="Google Shape;169;p27"/>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70" name="Google Shape;170;p27"/>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609600" y="792480"/>
            <a:ext cx="2856900" cy="126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8"/>
          <p:cNvSpPr>
            <a:spLocks noGrp="1"/>
          </p:cNvSpPr>
          <p:nvPr>
            <p:ph type="pic" idx="2"/>
          </p:nvPr>
        </p:nvSpPr>
        <p:spPr>
          <a:xfrm>
            <a:off x="3811480" y="838201"/>
            <a:ext cx="78726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sp>
      <p:sp>
        <p:nvSpPr>
          <p:cNvPr id="174" name="Google Shape;174;p28"/>
          <p:cNvSpPr txBox="1">
            <a:spLocks noGrp="1"/>
          </p:cNvSpPr>
          <p:nvPr>
            <p:ph type="body" idx="1"/>
          </p:nvPr>
        </p:nvSpPr>
        <p:spPr>
          <a:xfrm>
            <a:off x="609600" y="2133600"/>
            <a:ext cx="2853000" cy="4242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720"/>
              <a:buNone/>
              <a:defRPr sz="1200"/>
            </a:lvl2pPr>
            <a:lvl3pPr marL="1371600" lvl="2" indent="-228600" algn="l">
              <a:lnSpc>
                <a:spcPct val="100000"/>
              </a:lnSpc>
              <a:spcBef>
                <a:spcPts val="200"/>
              </a:spcBef>
              <a:spcAft>
                <a:spcPts val="0"/>
              </a:spcAft>
              <a:buSzPts val="850"/>
              <a:buNone/>
              <a:defRPr sz="1000"/>
            </a:lvl3pPr>
            <a:lvl4pPr marL="1828800" lvl="3" indent="-228600" algn="l">
              <a:lnSpc>
                <a:spcPct val="100000"/>
              </a:lnSpc>
              <a:spcBef>
                <a:spcPts val="180"/>
              </a:spcBef>
              <a:spcAft>
                <a:spcPts val="0"/>
              </a:spcAft>
              <a:buSzPts val="72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75" name="Google Shape;175;p28"/>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6" name="Google Shape;176;p28"/>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77" name="Google Shape;177;p28"/>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83"/>
        <p:cNvGrpSpPr/>
        <p:nvPr/>
      </p:nvGrpSpPr>
      <p:grpSpPr>
        <a:xfrm>
          <a:off x="0" y="0"/>
          <a:ext cx="0" cy="0"/>
          <a:chOff x="0" y="0"/>
          <a:chExt cx="0" cy="0"/>
        </a:xfrm>
      </p:grpSpPr>
      <p:pic>
        <p:nvPicPr>
          <p:cNvPr id="184" name="Google Shape;184;p30" descr="R:\COM\COMM\Branding\PPT Templates\widescreen\Widescreen Powerpoint 5.jpg"/>
          <p:cNvPicPr preferRelativeResize="0"/>
          <p:nvPr/>
        </p:nvPicPr>
        <p:blipFill rotWithShape="1">
          <a:blip r:embed="rId2">
            <a:alphaModFix/>
          </a:blip>
          <a:srcRect/>
          <a:stretch/>
        </p:blipFill>
        <p:spPr>
          <a:xfrm>
            <a:off x="1" y="0"/>
            <a:ext cx="12198357" cy="6864096"/>
          </a:xfrm>
          <a:prstGeom prst="rect">
            <a:avLst/>
          </a:prstGeom>
          <a:noFill/>
          <a:ln>
            <a:noFill/>
          </a:ln>
        </p:spPr>
      </p:pic>
      <p:sp>
        <p:nvSpPr>
          <p:cNvPr id="185" name="Google Shape;185;p30"/>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342900" algn="l">
              <a:lnSpc>
                <a:spcPct val="100000"/>
              </a:lnSpc>
              <a:spcBef>
                <a:spcPts val="480"/>
              </a:spcBef>
              <a:spcAft>
                <a:spcPts val="0"/>
              </a:spcAft>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86" name="Google Shape;186;p30"/>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193"/>
        <p:cNvGrpSpPr/>
        <p:nvPr/>
      </p:nvGrpSpPr>
      <p:grpSpPr>
        <a:xfrm>
          <a:off x="0" y="0"/>
          <a:ext cx="0" cy="0"/>
          <a:chOff x="0" y="0"/>
          <a:chExt cx="0" cy="0"/>
        </a:xfrm>
      </p:grpSpPr>
      <p:pic>
        <p:nvPicPr>
          <p:cNvPr id="194" name="Google Shape;194;p32" descr="R:\COM\COMM\Branding\PPT Templates\widescreen\Widescreen Powerpoint 7.jpg"/>
          <p:cNvPicPr preferRelativeResize="0"/>
          <p:nvPr/>
        </p:nvPicPr>
        <p:blipFill rotWithShape="1">
          <a:blip r:embed="rId2">
            <a:alphaModFix/>
          </a:blip>
          <a:srcRect/>
          <a:stretch/>
        </p:blipFill>
        <p:spPr>
          <a:xfrm>
            <a:off x="1" y="0"/>
            <a:ext cx="12198357" cy="6864096"/>
          </a:xfrm>
          <a:prstGeom prst="rect">
            <a:avLst/>
          </a:prstGeom>
          <a:noFill/>
          <a:ln>
            <a:noFill/>
          </a:ln>
        </p:spPr>
      </p:pic>
      <p:sp>
        <p:nvSpPr>
          <p:cNvPr id="195" name="Google Shape;195;p32"/>
          <p:cNvSpPr txBox="1">
            <a:spLocks noGrp="1"/>
          </p:cNvSpPr>
          <p:nvPr>
            <p:ph type="body" idx="1"/>
          </p:nvPr>
        </p:nvSpPr>
        <p:spPr>
          <a:xfrm>
            <a:off x="2133600" y="914400"/>
            <a:ext cx="7112100" cy="914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173"/>
              </a:spcBef>
              <a:spcAft>
                <a:spcPts val="0"/>
              </a:spcAft>
              <a:buSzPts val="4400"/>
              <a:buNone/>
              <a:defRPr sz="5867" b="1">
                <a:solidFill>
                  <a:schemeClr val="dk1"/>
                </a:solidFill>
                <a:latin typeface="Calibri"/>
                <a:ea typeface="Calibri"/>
                <a:cs typeface="Calibri"/>
                <a:sym typeface="Calibri"/>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228600" algn="l">
              <a:lnSpc>
                <a:spcPct val="100000"/>
              </a:lnSpc>
              <a:spcBef>
                <a:spcPts val="640"/>
              </a:spcBef>
              <a:spcAft>
                <a:spcPts val="0"/>
              </a:spcAft>
              <a:buSzPts val="2400"/>
              <a:buNone/>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96" name="Google Shape;196;p32"/>
          <p:cNvSpPr txBox="1">
            <a:spLocks noGrp="1"/>
          </p:cNvSpPr>
          <p:nvPr>
            <p:ph type="body" idx="2"/>
          </p:nvPr>
        </p:nvSpPr>
        <p:spPr>
          <a:xfrm>
            <a:off x="2133600" y="1981200"/>
            <a:ext cx="9753600" cy="4597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342900" algn="l">
              <a:lnSpc>
                <a:spcPct val="100000"/>
              </a:lnSpc>
              <a:spcBef>
                <a:spcPts val="480"/>
              </a:spcBef>
              <a:spcAft>
                <a:spcPts val="0"/>
              </a:spcAft>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97" name="Google Shape;197;p32"/>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206"/>
        <p:cNvGrpSpPr/>
        <p:nvPr/>
      </p:nvGrpSpPr>
      <p:grpSpPr>
        <a:xfrm>
          <a:off x="0" y="0"/>
          <a:ext cx="0" cy="0"/>
          <a:chOff x="0" y="0"/>
          <a:chExt cx="0" cy="0"/>
        </a:xfrm>
      </p:grpSpPr>
      <p:pic>
        <p:nvPicPr>
          <p:cNvPr id="207" name="Google Shape;207;p35"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208" name="Google Shape;208;p35"/>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Arial"/>
              <a:buNone/>
              <a:defRPr sz="533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35"/>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33"/>
              </a:spcBef>
              <a:spcAft>
                <a:spcPts val="0"/>
              </a:spcAft>
              <a:buClr>
                <a:schemeClr val="lt1"/>
              </a:buClr>
              <a:buSzPts val="2000"/>
              <a:buFont typeface="Arial"/>
              <a:buNone/>
              <a:defRPr sz="2667"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10" name="Google Shape;210;p35"/>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chemeClr val="dk1"/>
              </a:buClr>
              <a:buSzPts val="2000"/>
              <a:buFont typeface="Arial"/>
              <a:buNone/>
              <a:defRPr sz="2667"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11" name="Google Shape;211;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222"/>
        <p:cNvGrpSpPr/>
        <p:nvPr/>
      </p:nvGrpSpPr>
      <p:grpSpPr>
        <a:xfrm>
          <a:off x="0" y="0"/>
          <a:ext cx="0" cy="0"/>
          <a:chOff x="0" y="0"/>
          <a:chExt cx="0" cy="0"/>
        </a:xfrm>
      </p:grpSpPr>
      <p:pic>
        <p:nvPicPr>
          <p:cNvPr id="223" name="Google Shape;223;p38" descr="R:\COM\COMM\Branding\PPT Templates\widescreen\Widescreen Powerpoint 6.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224" name="Google Shape;224;p38"/>
          <p:cNvSpPr txBox="1">
            <a:spLocks noGrp="1"/>
          </p:cNvSpPr>
          <p:nvPr>
            <p:ph type="body" idx="1"/>
          </p:nvPr>
        </p:nvSpPr>
        <p:spPr>
          <a:xfrm>
            <a:off x="203200" y="3733800"/>
            <a:ext cx="11684000" cy="86177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960"/>
              </a:spcBef>
              <a:spcAft>
                <a:spcPts val="0"/>
              </a:spcAft>
              <a:buSzPts val="3600"/>
              <a:buNone/>
              <a:defRPr sz="4800" b="1">
                <a:latin typeface="Calibri"/>
                <a:ea typeface="Calibri"/>
                <a:cs typeface="Calibri"/>
                <a:sym typeface="Calibri"/>
              </a:defRPr>
            </a:lvl1pPr>
            <a:lvl2pPr marL="914400" lvl="1" indent="-297180" algn="l">
              <a:lnSpc>
                <a:spcPct val="100000"/>
              </a:lnSpc>
              <a:spcBef>
                <a:spcPts val="480"/>
              </a:spcBef>
              <a:spcAft>
                <a:spcPts val="0"/>
              </a:spcAft>
              <a:buSzPts val="1080"/>
              <a:buChar char="❑"/>
              <a:defRPr/>
            </a:lvl2pPr>
            <a:lvl3pPr marL="1371600" lvl="2" indent="-325755" algn="l">
              <a:lnSpc>
                <a:spcPct val="100000"/>
              </a:lnSpc>
              <a:spcBef>
                <a:spcPts val="480"/>
              </a:spcBef>
              <a:spcAft>
                <a:spcPts val="0"/>
              </a:spcAft>
              <a:buSzPts val="1530"/>
              <a:buChar char="o"/>
              <a:defRPr/>
            </a:lvl3pPr>
            <a:lvl4pPr marL="1828800" lvl="3" indent="-320039" algn="l">
              <a:lnSpc>
                <a:spcPct val="100000"/>
              </a:lnSpc>
              <a:spcBef>
                <a:spcPts val="480"/>
              </a:spcBef>
              <a:spcAft>
                <a:spcPts val="0"/>
              </a:spcAft>
              <a:buSzPts val="1440"/>
              <a:buChar char="❖"/>
              <a:defRPr/>
            </a:lvl4pPr>
            <a:lvl5pPr marL="2286000" lvl="4" indent="-342900" algn="l">
              <a:lnSpc>
                <a:spcPct val="100000"/>
              </a:lnSpc>
              <a:spcBef>
                <a:spcPts val="480"/>
              </a:spcBef>
              <a:spcAft>
                <a:spcPts val="0"/>
              </a:spcAft>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225" name="Google Shape;225;p38"/>
          <p:cNvSpPr txBox="1">
            <a:spLocks noGrp="1"/>
          </p:cNvSpPr>
          <p:nvPr>
            <p:ph type="sldNum" idx="12"/>
          </p:nvPr>
        </p:nvSpPr>
        <p:spPr>
          <a:xfrm>
            <a:off x="10972800" y="6324600"/>
            <a:ext cx="1016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26" name="Google Shape;226;p38"/>
          <p:cNvSpPr txBox="1"/>
          <p:nvPr/>
        </p:nvSpPr>
        <p:spPr>
          <a:xfrm>
            <a:off x="10972800" y="279400"/>
            <a:ext cx="1016000" cy="365125"/>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237"/>
        <p:cNvGrpSpPr/>
        <p:nvPr/>
      </p:nvGrpSpPr>
      <p:grpSpPr>
        <a:xfrm>
          <a:off x="0" y="0"/>
          <a:ext cx="0" cy="0"/>
          <a:chOff x="0" y="0"/>
          <a:chExt cx="0" cy="0"/>
        </a:xfrm>
      </p:grpSpPr>
      <p:pic>
        <p:nvPicPr>
          <p:cNvPr id="238" name="Google Shape;238;p41" descr="R:\COM\COMM\Branding\PPT Templates\widescreen\Widescreen Powerpoint 5.jpg"/>
          <p:cNvPicPr preferRelativeResize="0"/>
          <p:nvPr/>
        </p:nvPicPr>
        <p:blipFill rotWithShape="1">
          <a:blip r:embed="rId2">
            <a:alphaModFix/>
          </a:blip>
          <a:srcRect/>
          <a:stretch/>
        </p:blipFill>
        <p:spPr>
          <a:xfrm>
            <a:off x="0" y="0"/>
            <a:ext cx="12198357" cy="6864096"/>
          </a:xfrm>
          <a:prstGeom prst="rect">
            <a:avLst/>
          </a:prstGeom>
          <a:noFill/>
          <a:ln>
            <a:noFill/>
          </a:ln>
        </p:spPr>
      </p:pic>
      <p:sp>
        <p:nvSpPr>
          <p:cNvPr id="239" name="Google Shape;239;p41"/>
          <p:cNvSpPr txBox="1">
            <a:spLocks noGrp="1"/>
          </p:cNvSpPr>
          <p:nvPr>
            <p:ph type="body" idx="1"/>
          </p:nvPr>
        </p:nvSpPr>
        <p:spPr>
          <a:xfrm>
            <a:off x="203200" y="2159000"/>
            <a:ext cx="11785500" cy="4419600"/>
          </a:xfrm>
          <a:prstGeom prst="rect">
            <a:avLst/>
          </a:prstGeom>
          <a:noFill/>
          <a:ln>
            <a:noFill/>
          </a:ln>
        </p:spPr>
        <p:txBody>
          <a:bodyPr spcFirstLastPara="1" wrap="square" lIns="121900" tIns="60925" rIns="121900" bIns="60925" anchor="t" anchorCtr="0">
            <a:noAutofit/>
          </a:bodyPr>
          <a:lstStyle>
            <a:lvl1pPr marL="457200" lvl="0" indent="-381000" algn="l">
              <a:lnSpc>
                <a:spcPct val="100000"/>
              </a:lnSpc>
              <a:spcBef>
                <a:spcPts val="500"/>
              </a:spcBef>
              <a:spcAft>
                <a:spcPts val="0"/>
              </a:spcAft>
              <a:buSzPts val="2400"/>
              <a:buChar char="•"/>
              <a:defRPr/>
            </a:lvl1pPr>
            <a:lvl2pPr marL="914400" lvl="1" indent="-317500" algn="l">
              <a:lnSpc>
                <a:spcPct val="100000"/>
              </a:lnSpc>
              <a:spcBef>
                <a:spcPts val="500"/>
              </a:spcBef>
              <a:spcAft>
                <a:spcPts val="0"/>
              </a:spcAft>
              <a:buSzPts val="1400"/>
              <a:buChar char="❑"/>
              <a:defRPr/>
            </a:lvl2pPr>
            <a:lvl3pPr marL="1371600" lvl="2" indent="-355600" algn="l">
              <a:lnSpc>
                <a:spcPct val="100000"/>
              </a:lnSpc>
              <a:spcBef>
                <a:spcPts val="500"/>
              </a:spcBef>
              <a:spcAft>
                <a:spcPts val="0"/>
              </a:spcAft>
              <a:buSzPts val="2000"/>
              <a:buChar char="o"/>
              <a:defRPr/>
            </a:lvl3pPr>
            <a:lvl4pPr marL="1828800" lvl="3" indent="-349250" algn="l">
              <a:lnSpc>
                <a:spcPct val="100000"/>
              </a:lnSpc>
              <a:spcBef>
                <a:spcPts val="500"/>
              </a:spcBef>
              <a:spcAft>
                <a:spcPts val="0"/>
              </a:spcAft>
              <a:buSzPts val="19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240" name="Google Shape;240;p41"/>
          <p:cNvSpPr txBox="1">
            <a:spLocks noGrp="1"/>
          </p:cNvSpPr>
          <p:nvPr>
            <p:ph type="title"/>
          </p:nvPr>
        </p:nvSpPr>
        <p:spPr>
          <a:xfrm>
            <a:off x="203200" y="990600"/>
            <a:ext cx="11785500" cy="10668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Clr>
                <a:schemeClr val="dk1"/>
              </a:buClr>
              <a:buSzPts val="5300"/>
              <a:buFont typeface="Calibri"/>
              <a:buNone/>
              <a:defRPr sz="5300" b="1"/>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41" name="Google Shape;241;p41"/>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ontent option 2">
  <p:cSld name="2_Content option 2">
    <p:spTree>
      <p:nvGrpSpPr>
        <p:cNvPr id="1" name="Shape 32"/>
        <p:cNvGrpSpPr/>
        <p:nvPr/>
      </p:nvGrpSpPr>
      <p:grpSpPr>
        <a:xfrm>
          <a:off x="0" y="0"/>
          <a:ext cx="0" cy="0"/>
          <a:chOff x="0" y="0"/>
          <a:chExt cx="0" cy="0"/>
        </a:xfrm>
      </p:grpSpPr>
      <p:pic>
        <p:nvPicPr>
          <p:cNvPr id="33" name="Google Shape;33;p5"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34" name="Google Shape;34;p5"/>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losing Option 1">
  <p:cSld name="Closing Option 1">
    <p:spTree>
      <p:nvGrpSpPr>
        <p:cNvPr id="1" name="Shape 242"/>
        <p:cNvGrpSpPr/>
        <p:nvPr/>
      </p:nvGrpSpPr>
      <p:grpSpPr>
        <a:xfrm>
          <a:off x="0" y="0"/>
          <a:ext cx="0" cy="0"/>
          <a:chOff x="0" y="0"/>
          <a:chExt cx="0" cy="0"/>
        </a:xfrm>
      </p:grpSpPr>
      <p:pic>
        <p:nvPicPr>
          <p:cNvPr id="243" name="Google Shape;243;p42" descr="R:\COM\COMM\Branding\PPT Templates\widescreen\Widescreen Powerpoint 6.jpg"/>
          <p:cNvPicPr preferRelativeResize="0"/>
          <p:nvPr/>
        </p:nvPicPr>
        <p:blipFill rotWithShape="1">
          <a:blip r:embed="rId2">
            <a:alphaModFix/>
          </a:blip>
          <a:srcRect/>
          <a:stretch/>
        </p:blipFill>
        <p:spPr>
          <a:xfrm>
            <a:off x="0" y="0"/>
            <a:ext cx="12204192" cy="6867381"/>
          </a:xfrm>
          <a:prstGeom prst="rect">
            <a:avLst/>
          </a:prstGeom>
          <a:noFill/>
          <a:ln>
            <a:noFill/>
          </a:ln>
        </p:spPr>
      </p:pic>
      <p:sp>
        <p:nvSpPr>
          <p:cNvPr id="244" name="Google Shape;244;p42"/>
          <p:cNvSpPr txBox="1"/>
          <p:nvPr/>
        </p:nvSpPr>
        <p:spPr>
          <a:xfrm>
            <a:off x="1442720" y="1"/>
            <a:ext cx="9428400" cy="8619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Calibri"/>
                <a:ea typeface="Calibri"/>
                <a:cs typeface="Calibri"/>
                <a:sym typeface="Calibri"/>
              </a:rPr>
              <a:t>Contact</a:t>
            </a:r>
            <a:endParaRPr sz="1900" b="0" i="0" u="none" strike="noStrike" cap="none" dirty="0">
              <a:solidFill>
                <a:srgbClr val="000000"/>
              </a:solidFill>
              <a:latin typeface="Arial"/>
              <a:ea typeface="Arial"/>
              <a:cs typeface="Arial"/>
              <a:sym typeface="Arial"/>
            </a:endParaRPr>
          </a:p>
        </p:txBody>
      </p:sp>
      <p:sp>
        <p:nvSpPr>
          <p:cNvPr id="245" name="Google Shape;245;p42"/>
          <p:cNvSpPr txBox="1">
            <a:spLocks noGrp="1"/>
          </p:cNvSpPr>
          <p:nvPr>
            <p:ph type="body" idx="1"/>
          </p:nvPr>
        </p:nvSpPr>
        <p:spPr>
          <a:xfrm>
            <a:off x="1625600" y="3554176"/>
            <a:ext cx="9042300" cy="2514600"/>
          </a:xfrm>
          <a:prstGeom prst="rect">
            <a:avLst/>
          </a:prstGeom>
          <a:noFill/>
          <a:ln>
            <a:noFill/>
          </a:ln>
        </p:spPr>
        <p:txBody>
          <a:bodyPr spcFirstLastPara="1" wrap="square" lIns="121900" tIns="60925" rIns="121900" bIns="60925" anchor="t" anchorCtr="0">
            <a:noAutofit/>
          </a:bodyPr>
          <a:lstStyle>
            <a:lvl1pPr marL="457200" lvl="0" indent="-228600" algn="l">
              <a:lnSpc>
                <a:spcPct val="100000"/>
              </a:lnSpc>
              <a:spcBef>
                <a:spcPts val="600"/>
              </a:spcBef>
              <a:spcAft>
                <a:spcPts val="0"/>
              </a:spcAft>
              <a:buSzPts val="3200"/>
              <a:buNone/>
              <a:defRPr sz="3200" b="0"/>
            </a:lvl1pPr>
            <a:lvl2pPr marL="914400" lvl="1" indent="-317500" algn="l">
              <a:lnSpc>
                <a:spcPct val="100000"/>
              </a:lnSpc>
              <a:spcBef>
                <a:spcPts val="500"/>
              </a:spcBef>
              <a:spcAft>
                <a:spcPts val="0"/>
              </a:spcAft>
              <a:buSzPts val="1400"/>
              <a:buChar char="❑"/>
              <a:defRPr/>
            </a:lvl2pPr>
            <a:lvl3pPr marL="1371600" lvl="2" indent="-355600" algn="l">
              <a:lnSpc>
                <a:spcPct val="100000"/>
              </a:lnSpc>
              <a:spcBef>
                <a:spcPts val="500"/>
              </a:spcBef>
              <a:spcAft>
                <a:spcPts val="0"/>
              </a:spcAft>
              <a:buSzPts val="2000"/>
              <a:buChar char="o"/>
              <a:defRPr/>
            </a:lvl3pPr>
            <a:lvl4pPr marL="1828800" lvl="3" indent="-349250" algn="l">
              <a:lnSpc>
                <a:spcPct val="100000"/>
              </a:lnSpc>
              <a:spcBef>
                <a:spcPts val="500"/>
              </a:spcBef>
              <a:spcAft>
                <a:spcPts val="0"/>
              </a:spcAft>
              <a:buSzPts val="19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246" name="Google Shape;246;p42"/>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dirty="0">
              <a:solidFill>
                <a:schemeClr val="lt1"/>
              </a:solidFill>
              <a:latin typeface="Calibri"/>
              <a:ea typeface="Calibri"/>
              <a:cs typeface="Calibri"/>
              <a:sym typeface="Calibri"/>
            </a:endParaRPr>
          </a:p>
        </p:txBody>
      </p:sp>
      <p:sp>
        <p:nvSpPr>
          <p:cNvPr id="247" name="Google Shape;247;p4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48"/>
        <p:cNvGrpSpPr/>
        <p:nvPr/>
      </p:nvGrpSpPr>
      <p:grpSpPr>
        <a:xfrm>
          <a:off x="0" y="0"/>
          <a:ext cx="0" cy="0"/>
          <a:chOff x="0" y="0"/>
          <a:chExt cx="0" cy="0"/>
        </a:xfrm>
      </p:grpSpPr>
      <p:pic>
        <p:nvPicPr>
          <p:cNvPr id="249" name="Google Shape;249;p43" descr="R:\COM\COMM\Branding\PPT Templates\widescreen\Widescreen Powerpoint 3.jpg"/>
          <p:cNvPicPr preferRelativeResize="0"/>
          <p:nvPr/>
        </p:nvPicPr>
        <p:blipFill rotWithShape="1">
          <a:blip r:embed="rId2">
            <a:alphaModFix/>
          </a:blip>
          <a:srcRect/>
          <a:stretch/>
        </p:blipFill>
        <p:spPr>
          <a:xfrm>
            <a:off x="0" y="0"/>
            <a:ext cx="12198353" cy="6864096"/>
          </a:xfrm>
          <a:prstGeom prst="rect">
            <a:avLst/>
          </a:prstGeom>
          <a:noFill/>
          <a:ln>
            <a:noFill/>
          </a:ln>
        </p:spPr>
      </p:pic>
      <p:sp>
        <p:nvSpPr>
          <p:cNvPr id="250" name="Google Shape;250;p43"/>
          <p:cNvSpPr txBox="1">
            <a:spLocks noGrp="1"/>
          </p:cNvSpPr>
          <p:nvPr>
            <p:ph type="title"/>
          </p:nvPr>
        </p:nvSpPr>
        <p:spPr>
          <a:xfrm>
            <a:off x="304800" y="889000"/>
            <a:ext cx="8928000" cy="10668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Clr>
                <a:schemeClr val="dk1"/>
              </a:buClr>
              <a:buSzPts val="5300"/>
              <a:buFont typeface="Calibri"/>
              <a:buNone/>
              <a:defRPr sz="5300" b="1"/>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51" name="Google Shape;251;p43"/>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52" name="Google Shape;252;p43"/>
          <p:cNvSpPr txBox="1">
            <a:spLocks noGrp="1"/>
          </p:cNvSpPr>
          <p:nvPr>
            <p:ph type="body" idx="1"/>
          </p:nvPr>
        </p:nvSpPr>
        <p:spPr>
          <a:xfrm>
            <a:off x="304800" y="2108200"/>
            <a:ext cx="11480700" cy="4470300"/>
          </a:xfrm>
          <a:prstGeom prst="rect">
            <a:avLst/>
          </a:prstGeom>
          <a:noFill/>
          <a:ln>
            <a:noFill/>
          </a:ln>
        </p:spPr>
        <p:txBody>
          <a:bodyPr spcFirstLastPara="1" wrap="square" lIns="121900" tIns="60925" rIns="121900" bIns="60925" anchor="t" anchorCtr="0">
            <a:noAutofit/>
          </a:bodyPr>
          <a:lstStyle>
            <a:lvl1pPr marL="457200" lvl="0" indent="-381000" algn="l">
              <a:lnSpc>
                <a:spcPct val="100000"/>
              </a:lnSpc>
              <a:spcBef>
                <a:spcPts val="500"/>
              </a:spcBef>
              <a:spcAft>
                <a:spcPts val="0"/>
              </a:spcAft>
              <a:buSzPts val="2400"/>
              <a:buChar char="•"/>
              <a:defRPr/>
            </a:lvl1pPr>
            <a:lvl2pPr marL="914400" lvl="1" indent="-317500" algn="l">
              <a:lnSpc>
                <a:spcPct val="100000"/>
              </a:lnSpc>
              <a:spcBef>
                <a:spcPts val="500"/>
              </a:spcBef>
              <a:spcAft>
                <a:spcPts val="0"/>
              </a:spcAft>
              <a:buSzPts val="1400"/>
              <a:buChar char="❑"/>
              <a:defRPr/>
            </a:lvl2pPr>
            <a:lvl3pPr marL="1371600" lvl="2" indent="-355600" algn="l">
              <a:lnSpc>
                <a:spcPct val="100000"/>
              </a:lnSpc>
              <a:spcBef>
                <a:spcPts val="500"/>
              </a:spcBef>
              <a:spcAft>
                <a:spcPts val="0"/>
              </a:spcAft>
              <a:buSzPts val="2000"/>
              <a:buChar char="o"/>
              <a:defRPr/>
            </a:lvl3pPr>
            <a:lvl4pPr marL="1828800" lvl="3" indent="-349250" algn="l">
              <a:lnSpc>
                <a:spcPct val="100000"/>
              </a:lnSpc>
              <a:spcBef>
                <a:spcPts val="500"/>
              </a:spcBef>
              <a:spcAft>
                <a:spcPts val="0"/>
              </a:spcAft>
              <a:buSzPts val="19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253"/>
        <p:cNvGrpSpPr/>
        <p:nvPr/>
      </p:nvGrpSpPr>
      <p:grpSpPr>
        <a:xfrm>
          <a:off x="0" y="0"/>
          <a:ext cx="0" cy="0"/>
          <a:chOff x="0" y="0"/>
          <a:chExt cx="0" cy="0"/>
        </a:xfrm>
      </p:grpSpPr>
      <p:pic>
        <p:nvPicPr>
          <p:cNvPr id="254" name="Google Shape;254;p44" descr="R:\COM\COMM\Branding\PPT Templates\widescreen\Widescreen Powerpoint 7.jpg"/>
          <p:cNvPicPr preferRelativeResize="0"/>
          <p:nvPr/>
        </p:nvPicPr>
        <p:blipFill rotWithShape="1">
          <a:blip r:embed="rId2">
            <a:alphaModFix/>
          </a:blip>
          <a:srcRect/>
          <a:stretch/>
        </p:blipFill>
        <p:spPr>
          <a:xfrm>
            <a:off x="0" y="0"/>
            <a:ext cx="12198357" cy="6864096"/>
          </a:xfrm>
          <a:prstGeom prst="rect">
            <a:avLst/>
          </a:prstGeom>
          <a:noFill/>
          <a:ln>
            <a:noFill/>
          </a:ln>
        </p:spPr>
      </p:pic>
      <p:sp>
        <p:nvSpPr>
          <p:cNvPr id="255" name="Google Shape;255;p44"/>
          <p:cNvSpPr txBox="1">
            <a:spLocks noGrp="1"/>
          </p:cNvSpPr>
          <p:nvPr>
            <p:ph type="body" idx="1"/>
          </p:nvPr>
        </p:nvSpPr>
        <p:spPr>
          <a:xfrm>
            <a:off x="2133600" y="914400"/>
            <a:ext cx="7112100" cy="914400"/>
          </a:xfrm>
          <a:prstGeom prst="rect">
            <a:avLst/>
          </a:prstGeom>
          <a:noFill/>
          <a:ln>
            <a:noFill/>
          </a:ln>
        </p:spPr>
        <p:txBody>
          <a:bodyPr spcFirstLastPara="1" wrap="square" lIns="121900" tIns="60925" rIns="121900" bIns="60925" anchor="ctr" anchorCtr="0">
            <a:noAutofit/>
          </a:bodyPr>
          <a:lstStyle>
            <a:lvl1pPr marL="457200" lvl="0" indent="-228600" algn="l">
              <a:lnSpc>
                <a:spcPct val="100000"/>
              </a:lnSpc>
              <a:spcBef>
                <a:spcPts val="1200"/>
              </a:spcBef>
              <a:spcAft>
                <a:spcPts val="0"/>
              </a:spcAft>
              <a:buSzPts val="5900"/>
              <a:buNone/>
              <a:defRPr sz="5900" b="1">
                <a:solidFill>
                  <a:schemeClr val="dk1"/>
                </a:solidFill>
                <a:latin typeface="Calibri"/>
                <a:ea typeface="Calibri"/>
                <a:cs typeface="Calibri"/>
                <a:sym typeface="Calibri"/>
              </a:defRPr>
            </a:lvl1pPr>
            <a:lvl2pPr marL="914400" lvl="1" indent="-317500" algn="l">
              <a:lnSpc>
                <a:spcPct val="100000"/>
              </a:lnSpc>
              <a:spcBef>
                <a:spcPts val="500"/>
              </a:spcBef>
              <a:spcAft>
                <a:spcPts val="0"/>
              </a:spcAft>
              <a:buSzPts val="1400"/>
              <a:buChar char="❑"/>
              <a:defRPr/>
            </a:lvl2pPr>
            <a:lvl3pPr marL="1371600" lvl="2" indent="-355600" algn="l">
              <a:lnSpc>
                <a:spcPct val="100000"/>
              </a:lnSpc>
              <a:spcBef>
                <a:spcPts val="500"/>
              </a:spcBef>
              <a:spcAft>
                <a:spcPts val="0"/>
              </a:spcAft>
              <a:buSzPts val="2000"/>
              <a:buChar char="o"/>
              <a:defRPr/>
            </a:lvl3pPr>
            <a:lvl4pPr marL="1828800" lvl="3" indent="-349250" algn="l">
              <a:lnSpc>
                <a:spcPct val="100000"/>
              </a:lnSpc>
              <a:spcBef>
                <a:spcPts val="500"/>
              </a:spcBef>
              <a:spcAft>
                <a:spcPts val="0"/>
              </a:spcAft>
              <a:buSzPts val="1900"/>
              <a:buChar char="❖"/>
              <a:defRPr/>
            </a:lvl4pPr>
            <a:lvl5pPr marL="2286000" lvl="4" indent="-228600" algn="l">
              <a:lnSpc>
                <a:spcPct val="100000"/>
              </a:lnSpc>
              <a:spcBef>
                <a:spcPts val="600"/>
              </a:spcBef>
              <a:spcAft>
                <a:spcPts val="0"/>
              </a:spcAft>
              <a:buSzPts val="3200"/>
              <a:buNone/>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256" name="Google Shape;256;p44"/>
          <p:cNvSpPr txBox="1">
            <a:spLocks noGrp="1"/>
          </p:cNvSpPr>
          <p:nvPr>
            <p:ph type="body" idx="2"/>
          </p:nvPr>
        </p:nvSpPr>
        <p:spPr>
          <a:xfrm>
            <a:off x="2133600" y="1981200"/>
            <a:ext cx="9753600" cy="4597500"/>
          </a:xfrm>
          <a:prstGeom prst="rect">
            <a:avLst/>
          </a:prstGeom>
          <a:noFill/>
          <a:ln>
            <a:noFill/>
          </a:ln>
        </p:spPr>
        <p:txBody>
          <a:bodyPr spcFirstLastPara="1" wrap="square" lIns="121900" tIns="60925" rIns="121900" bIns="60925" anchor="t" anchorCtr="0">
            <a:noAutofit/>
          </a:bodyPr>
          <a:lstStyle>
            <a:lvl1pPr marL="457200" lvl="0" indent="-381000" algn="l">
              <a:lnSpc>
                <a:spcPct val="100000"/>
              </a:lnSpc>
              <a:spcBef>
                <a:spcPts val="500"/>
              </a:spcBef>
              <a:spcAft>
                <a:spcPts val="0"/>
              </a:spcAft>
              <a:buSzPts val="2400"/>
              <a:buChar char="•"/>
              <a:defRPr/>
            </a:lvl1pPr>
            <a:lvl2pPr marL="914400" lvl="1" indent="-317500" algn="l">
              <a:lnSpc>
                <a:spcPct val="100000"/>
              </a:lnSpc>
              <a:spcBef>
                <a:spcPts val="500"/>
              </a:spcBef>
              <a:spcAft>
                <a:spcPts val="0"/>
              </a:spcAft>
              <a:buSzPts val="1400"/>
              <a:buChar char="❑"/>
              <a:defRPr/>
            </a:lvl2pPr>
            <a:lvl3pPr marL="1371600" lvl="2" indent="-355600" algn="l">
              <a:lnSpc>
                <a:spcPct val="100000"/>
              </a:lnSpc>
              <a:spcBef>
                <a:spcPts val="500"/>
              </a:spcBef>
              <a:spcAft>
                <a:spcPts val="0"/>
              </a:spcAft>
              <a:buSzPts val="2000"/>
              <a:buChar char="o"/>
              <a:defRPr/>
            </a:lvl3pPr>
            <a:lvl4pPr marL="1828800" lvl="3" indent="-349250" algn="l">
              <a:lnSpc>
                <a:spcPct val="100000"/>
              </a:lnSpc>
              <a:spcBef>
                <a:spcPts val="500"/>
              </a:spcBef>
              <a:spcAft>
                <a:spcPts val="0"/>
              </a:spcAft>
              <a:buSzPts val="19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257" name="Google Shape;257;p44"/>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losing Option 1">
  <p:cSld name="Closing Option 1">
    <p:spTree>
      <p:nvGrpSpPr>
        <p:cNvPr id="1" name="Shape 263"/>
        <p:cNvGrpSpPr/>
        <p:nvPr/>
      </p:nvGrpSpPr>
      <p:grpSpPr>
        <a:xfrm>
          <a:off x="0" y="0"/>
          <a:ext cx="0" cy="0"/>
          <a:chOff x="0" y="0"/>
          <a:chExt cx="0" cy="0"/>
        </a:xfrm>
      </p:grpSpPr>
      <p:pic>
        <p:nvPicPr>
          <p:cNvPr id="264" name="Google Shape;264;p46" descr="R:\COM\COMM\Branding\PPT Templates\widescreen\Widescreen Powerpoint 6.jpg"/>
          <p:cNvPicPr preferRelativeResize="0"/>
          <p:nvPr/>
        </p:nvPicPr>
        <p:blipFill rotWithShape="1">
          <a:blip r:embed="rId2">
            <a:alphaModFix/>
          </a:blip>
          <a:srcRect/>
          <a:stretch/>
        </p:blipFill>
        <p:spPr>
          <a:xfrm>
            <a:off x="0" y="0"/>
            <a:ext cx="12204192" cy="6867381"/>
          </a:xfrm>
          <a:prstGeom prst="rect">
            <a:avLst/>
          </a:prstGeom>
          <a:noFill/>
          <a:ln>
            <a:noFill/>
          </a:ln>
        </p:spPr>
      </p:pic>
      <p:sp>
        <p:nvSpPr>
          <p:cNvPr id="265" name="Google Shape;265;p46"/>
          <p:cNvSpPr txBox="1"/>
          <p:nvPr/>
        </p:nvSpPr>
        <p:spPr>
          <a:xfrm>
            <a:off x="1442720" y="2"/>
            <a:ext cx="9428400" cy="8619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Calibri"/>
                <a:ea typeface="Calibri"/>
                <a:cs typeface="Calibri"/>
                <a:sym typeface="Calibri"/>
              </a:rPr>
              <a:t>Contact</a:t>
            </a:r>
            <a:endParaRPr sz="1867" b="0" i="0" u="none" strike="noStrike" cap="none" dirty="0">
              <a:solidFill>
                <a:srgbClr val="000000"/>
              </a:solidFill>
              <a:latin typeface="Arial"/>
              <a:ea typeface="Arial"/>
              <a:cs typeface="Arial"/>
              <a:sym typeface="Arial"/>
            </a:endParaRPr>
          </a:p>
        </p:txBody>
      </p:sp>
      <p:sp>
        <p:nvSpPr>
          <p:cNvPr id="266" name="Google Shape;266;p46"/>
          <p:cNvSpPr txBox="1">
            <a:spLocks noGrp="1"/>
          </p:cNvSpPr>
          <p:nvPr>
            <p:ph type="body" idx="1"/>
          </p:nvPr>
        </p:nvSpPr>
        <p:spPr>
          <a:xfrm>
            <a:off x="1625600" y="3554176"/>
            <a:ext cx="9042300" cy="2514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2400"/>
              <a:buNone/>
              <a:defRPr sz="3200" b="0"/>
            </a:lvl1pPr>
            <a:lvl2pPr marL="914400" lvl="1" indent="-228600" algn="ctr">
              <a:lnSpc>
                <a:spcPct val="100000"/>
              </a:lnSpc>
              <a:spcBef>
                <a:spcPts val="480"/>
              </a:spcBef>
              <a:spcAft>
                <a:spcPts val="0"/>
              </a:spcAft>
              <a:buSzPts val="1080"/>
              <a:buNone/>
              <a:defRPr/>
            </a:lvl2pPr>
            <a:lvl3pPr marL="1371600" lvl="2" indent="-228600" algn="ctr">
              <a:lnSpc>
                <a:spcPct val="100000"/>
              </a:lnSpc>
              <a:spcBef>
                <a:spcPts val="480"/>
              </a:spcBef>
              <a:spcAft>
                <a:spcPts val="0"/>
              </a:spcAft>
              <a:buSzPts val="1530"/>
              <a:buNone/>
              <a:defRPr/>
            </a:lvl3pPr>
            <a:lvl4pPr marL="1828800" lvl="3" indent="-228600" algn="ctr">
              <a:lnSpc>
                <a:spcPct val="100000"/>
              </a:lnSpc>
              <a:spcBef>
                <a:spcPts val="480"/>
              </a:spcBef>
              <a:spcAft>
                <a:spcPts val="0"/>
              </a:spcAft>
              <a:buSzPts val="1440"/>
              <a:buNone/>
              <a:defRPr/>
            </a:lvl4pPr>
            <a:lvl5pPr marL="2286000" lvl="4" indent="-228600" algn="ctr">
              <a:lnSpc>
                <a:spcPct val="100000"/>
              </a:lnSpc>
              <a:spcBef>
                <a:spcPts val="480"/>
              </a:spcBef>
              <a:spcAft>
                <a:spcPts val="0"/>
              </a:spcAft>
              <a:buSzPts val="1800"/>
              <a:buNone/>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267" name="Google Shape;267;p46"/>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dirty="0">
              <a:solidFill>
                <a:schemeClr val="lt1"/>
              </a:solidFill>
              <a:latin typeface="Calibri"/>
              <a:ea typeface="Calibri"/>
              <a:cs typeface="Calibri"/>
              <a:sym typeface="Calibri"/>
            </a:endParaRPr>
          </a:p>
        </p:txBody>
      </p:sp>
      <p:sp>
        <p:nvSpPr>
          <p:cNvPr id="268" name="Google Shape;268;p4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Option 2">
  <p:cSld name="Title Page Option 2">
    <p:spTree>
      <p:nvGrpSpPr>
        <p:cNvPr id="1" name="Shape 37"/>
        <p:cNvGrpSpPr/>
        <p:nvPr/>
      </p:nvGrpSpPr>
      <p:grpSpPr>
        <a:xfrm>
          <a:off x="0" y="0"/>
          <a:ext cx="0" cy="0"/>
          <a:chOff x="0" y="0"/>
          <a:chExt cx="0" cy="0"/>
        </a:xfrm>
      </p:grpSpPr>
      <p:pic>
        <p:nvPicPr>
          <p:cNvPr id="38" name="Google Shape;38;p6" descr="R:\COM\COMM\Branding\PPT Templates\widescreen\Widescreen Powerpoint 24.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39" name="Google Shape;39;p6"/>
          <p:cNvSpPr txBox="1">
            <a:spLocks noGrp="1"/>
          </p:cNvSpPr>
          <p:nvPr>
            <p:ph type="title"/>
          </p:nvPr>
        </p:nvSpPr>
        <p:spPr>
          <a:xfrm>
            <a:off x="101600" y="1488440"/>
            <a:ext cx="11988800" cy="1981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6"/>
          <p:cNvSpPr txBox="1">
            <a:spLocks noGrp="1"/>
          </p:cNvSpPr>
          <p:nvPr>
            <p:ph type="body" idx="1"/>
          </p:nvPr>
        </p:nvSpPr>
        <p:spPr>
          <a:xfrm>
            <a:off x="406400" y="4419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667"/>
              <a:buNone/>
              <a:defRPr sz="2667"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5588000" y="76200"/>
            <a:ext cx="6502400" cy="1219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667"/>
              <a:buNone/>
              <a:defRPr sz="2667" i="1"/>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6.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33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17"/>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dirty="0"/>
          </a:p>
        </p:txBody>
      </p:sp>
      <p:sp>
        <p:nvSpPr>
          <p:cNvPr id="110" name="Google Shape;110;p1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0" name="Google Shape;180;p29"/>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Google Shape;181;p29"/>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dirty="0"/>
          </a:p>
        </p:txBody>
      </p:sp>
      <p:sp>
        <p:nvSpPr>
          <p:cNvPr id="182" name="Google Shape;182;p2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74" r:id="rId1"/>
    <p:sldLayoutId id="214748367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5" name="Google Shape;205;p3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7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3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0" name="Google Shape;220;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dirty="0"/>
          </a:p>
        </p:txBody>
      </p:sp>
      <p:sp>
        <p:nvSpPr>
          <p:cNvPr id="221" name="Google Shape;221;p3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8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chemeClr val="dk1"/>
              </a:buClr>
              <a:buSzPts val="5900"/>
              <a:buFont typeface="Calibri"/>
              <a:buNone/>
              <a:defRPr sz="59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229" name="Google Shape;229;p39"/>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Autofit/>
          </a:bodyPr>
          <a:lstStyle>
            <a:lvl1pPr marL="457200" marR="0" lvl="0" indent="-501650" algn="l" rtl="0">
              <a:lnSpc>
                <a:spcPct val="100000"/>
              </a:lnSpc>
              <a:spcBef>
                <a:spcPts val="900"/>
              </a:spcBef>
              <a:spcAft>
                <a:spcPts val="0"/>
              </a:spcAft>
              <a:buClr>
                <a:srgbClr val="00B050"/>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393700" algn="l" rtl="0">
              <a:lnSpc>
                <a:spcPct val="100000"/>
              </a:lnSpc>
              <a:spcBef>
                <a:spcPts val="900"/>
              </a:spcBef>
              <a:spcAft>
                <a:spcPts val="0"/>
              </a:spcAft>
              <a:buClr>
                <a:srgbClr val="00B050"/>
              </a:buClr>
              <a:buSzPts val="2600"/>
              <a:buFont typeface="Noto Sans Symbols"/>
              <a:buChar char="❑"/>
              <a:defRPr sz="4300"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B050"/>
              </a:buClr>
              <a:buSzPts val="3200"/>
              <a:buFont typeface="Courier New"/>
              <a:buChar char="o"/>
              <a:defRPr sz="3700" b="0" i="0" u="none" strike="noStrike" cap="none">
                <a:solidFill>
                  <a:schemeClr val="dk1"/>
                </a:solidFill>
                <a:latin typeface="Calibri"/>
                <a:ea typeface="Calibri"/>
                <a:cs typeface="Calibri"/>
                <a:sym typeface="Calibri"/>
              </a:defRPr>
            </a:lvl3pPr>
            <a:lvl4pPr marL="1828800" marR="0" lvl="3" indent="-393700" algn="l" rtl="0">
              <a:lnSpc>
                <a:spcPct val="100000"/>
              </a:lnSpc>
              <a:spcBef>
                <a:spcPts val="600"/>
              </a:spcBef>
              <a:spcAft>
                <a:spcPts val="0"/>
              </a:spcAft>
              <a:buClr>
                <a:srgbClr val="00B050"/>
              </a:buClr>
              <a:buSzPts val="260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230" name="Google Shape;230;p39"/>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dirty="0"/>
          </a:p>
        </p:txBody>
      </p:sp>
      <p:sp>
        <p:nvSpPr>
          <p:cNvPr id="231" name="Google Shape;231;p3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0" name="Google Shape;260;p45"/>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640"/>
              </a:spcBef>
              <a:spcAft>
                <a:spcPts val="0"/>
              </a:spcAft>
              <a:buClr>
                <a:srgbClr val="00B050"/>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ctr" rtl="0">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560"/>
              </a:spcBef>
              <a:spcAft>
                <a:spcPts val="0"/>
              </a:spcAft>
              <a:buClr>
                <a:srgbClr val="00B050"/>
              </a:buClr>
              <a:buSzPts val="2380"/>
              <a:buFont typeface="Courier New"/>
              <a:buNone/>
              <a:defRPr sz="28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480"/>
              </a:spcBef>
              <a:spcAft>
                <a:spcPts val="0"/>
              </a:spcAft>
              <a:buClr>
                <a:srgbClr val="00B050"/>
              </a:buClr>
              <a:buSzPts val="1920"/>
              <a:buFont typeface="Noto Sans Symbols"/>
              <a:buNone/>
              <a:defRPr sz="24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480"/>
              </a:spcBef>
              <a:spcAft>
                <a:spcPts val="0"/>
              </a:spcAft>
              <a:buClr>
                <a:srgbClr val="00B050"/>
              </a:buClr>
              <a:buSzPts val="2400"/>
              <a:buFont typeface="Arial"/>
              <a:buNone/>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aphicFrame>
        <p:nvGraphicFramePr>
          <p:cNvPr id="261" name="Google Shape;261;p45"/>
          <p:cNvGraphicFramePr/>
          <p:nvPr/>
        </p:nvGraphicFramePr>
        <p:xfrm>
          <a:off x="2235200" y="2717800"/>
          <a:ext cx="8128000" cy="1483425"/>
        </p:xfrm>
        <a:graphic>
          <a:graphicData uri="http://schemas.openxmlformats.org/drawingml/2006/table">
            <a:tbl>
              <a:tblPr>
                <a:noFill/>
                <a:tableStyleId>{E5575488-9542-421D-B729-07438A3001C9}</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4944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121925" marR="121925" marT="60975" marB="6097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121925" marR="121925" marT="60975" marB="60975"/>
                </a:tc>
                <a:extLst>
                  <a:ext uri="{0D108BD9-81ED-4DB2-BD59-A6C34878D82A}">
                    <a16:rowId xmlns:a16="http://schemas.microsoft.com/office/drawing/2014/main" val="10000"/>
                  </a:ext>
                </a:extLst>
              </a:tr>
              <a:tr h="4944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121925" marR="121925" marT="60975" marB="6097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121925" marR="121925" marT="60975" marB="60975"/>
                </a:tc>
                <a:extLst>
                  <a:ext uri="{0D108BD9-81ED-4DB2-BD59-A6C34878D82A}">
                    <a16:rowId xmlns:a16="http://schemas.microsoft.com/office/drawing/2014/main" val="10001"/>
                  </a:ext>
                </a:extLst>
              </a:tr>
              <a:tr h="4944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121925" marR="121925" marT="60975" marB="6097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121925" marR="121925" marT="60975" marB="60975"/>
                </a:tc>
                <a:extLst>
                  <a:ext uri="{0D108BD9-81ED-4DB2-BD59-A6C34878D82A}">
                    <a16:rowId xmlns:a16="http://schemas.microsoft.com/office/drawing/2014/main" val="10002"/>
                  </a:ext>
                </a:extLst>
              </a:tr>
            </a:tbl>
          </a:graphicData>
        </a:graphic>
      </p:graphicFrame>
      <p:sp>
        <p:nvSpPr>
          <p:cNvPr id="262" name="Google Shape;262;p4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8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0.xml"/><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1.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3.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4.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5.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6.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7.xml"/><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pictures/170000/velka/judge-gavel-1461998219JBc.jp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cdn.pixabay.com/photo/2016/03/31/20/04/alphabet-word-images-1295490_960_720.png" TargetMode="External"/><Relationship Id="rId4" Type="http://schemas.openxmlformats.org/officeDocument/2006/relationships/image" Target="../media/image10.jp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hyperlink" Target="https://highleveragepractices.org/resources/" TargetMode="External"/><Relationship Id="rId2" Type="http://schemas.openxmlformats.org/officeDocument/2006/relationships/notesSlide" Target="../notesSlides/notesSlide122.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23.xml.rels><?xml version="1.0" encoding="UTF-8" standalone="yes"?>
<Relationships xmlns="http://schemas.openxmlformats.org/package/2006/relationships"><Relationship Id="rId3" Type="http://schemas.openxmlformats.org/officeDocument/2006/relationships/hyperlink" Target="https://education.rowan.edu/_docs/maps-doc.pdf" TargetMode="External"/><Relationship Id="rId2" Type="http://schemas.openxmlformats.org/officeDocument/2006/relationships/notesSlide" Target="../notesSlides/notesSlide123.xml"/><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5.xml"/><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8.xml"/><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3" Type="http://schemas.openxmlformats.org/officeDocument/2006/relationships/hyperlink" Target="http://www.youtube.com/watch?v=cSHhXASqVFg" TargetMode="External"/><Relationship Id="rId2" Type="http://schemas.openxmlformats.org/officeDocument/2006/relationships/notesSlide" Target="../notesSlides/notesSlide129.xml"/><Relationship Id="rId1" Type="http://schemas.openxmlformats.org/officeDocument/2006/relationships/slideLayout" Target="../slideLayouts/slideLayout25.xml"/><Relationship Id="rId5" Type="http://schemas.openxmlformats.org/officeDocument/2006/relationships/hyperlink" Target="http://www.youtube.com/watch?v=dLBDtRygE3Y" TargetMode="External"/><Relationship Id="rId4" Type="http://schemas.openxmlformats.org/officeDocument/2006/relationships/hyperlink" Target="http://www.youtube.com/watch?v=Jey_p-nC1A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ris.peabody.vanderbilt.edu/module/iep01/cresource/q1/p0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hyperlink" Target="https://youtu.be/ydTim51Jf7U" TargetMode="External"/><Relationship Id="rId2" Type="http://schemas.openxmlformats.org/officeDocument/2006/relationships/notesSlide" Target="../notesSlides/notesSlide130.xml"/><Relationship Id="rId1" Type="http://schemas.openxmlformats.org/officeDocument/2006/relationships/slideLayout" Target="../slideLayouts/slideLayout25.xml"/><Relationship Id="rId6" Type="http://schemas.openxmlformats.org/officeDocument/2006/relationships/hyperlink" Target="https://youtu.be/wRao_ZkW8Os" TargetMode="External"/><Relationship Id="rId5" Type="http://schemas.openxmlformats.org/officeDocument/2006/relationships/hyperlink" Target="https://youtu.be/wsLFGl95-Q0" TargetMode="External"/><Relationship Id="rId4" Type="http://schemas.openxmlformats.org/officeDocument/2006/relationships/hyperlink" Target="https://youtu.be/J91joEJ03mg"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3.xml"/><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4.xml"/><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5.xml"/><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7.xml"/><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8.xml"/><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hyperlink" Target="https://transitionta.org/topics/secondary-education/transition-planning/" TargetMode="External"/><Relationship Id="rId2" Type="http://schemas.openxmlformats.org/officeDocument/2006/relationships/notesSlide" Target="../notesSlides/notesSlide140.xml"/><Relationship Id="rId1" Type="http://schemas.openxmlformats.org/officeDocument/2006/relationships/slideLayout" Target="../slideLayouts/slideLayout25.xml"/><Relationship Id="rId5" Type="http://schemas.openxmlformats.org/officeDocument/2006/relationships/hyperlink" Target="https://transitionta.org/topics/postsecondary-education/" TargetMode="External"/><Relationship Id="rId4" Type="http://schemas.openxmlformats.org/officeDocument/2006/relationships/hyperlink" Target="https://ec.ncpublicschools.gov/disability-resources/intellectual-disahttps:/transitionta.org/topics/postsecondary-education/bilities/ocs/school-based-enterprise.pdf"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3" Type="http://schemas.openxmlformats.org/officeDocument/2006/relationships/hyperlink" Target="mailto:srhekmat@semo.edu" TargetMode="External"/><Relationship Id="rId2" Type="http://schemas.openxmlformats.org/officeDocument/2006/relationships/notesSlide" Target="../notesSlides/notesSlide142.xml"/><Relationship Id="rId1" Type="http://schemas.openxmlformats.org/officeDocument/2006/relationships/slideLayout" Target="../slideLayouts/slideLayout33.xml"/></Relationships>
</file>

<file path=ppt/slides/_rels/slide143.xml.rels><?xml version="1.0" encoding="UTF-8" standalone="yes"?>
<Relationships xmlns="http://schemas.openxmlformats.org/package/2006/relationships"><Relationship Id="rId3" Type="http://schemas.openxmlformats.org/officeDocument/2006/relationships/hyperlink" Target="https://transitionta.org/topics/postsecondary-education/" TargetMode="External"/><Relationship Id="rId7" Type="http://schemas.openxmlformats.org/officeDocument/2006/relationships/hyperlink" Target="https://sites.ed.gov/idea/statuteregulations/" TargetMode="External"/><Relationship Id="rId2" Type="http://schemas.openxmlformats.org/officeDocument/2006/relationships/notesSlide" Target="../notesSlides/notesSlide143.xml"/><Relationship Id="rId1" Type="http://schemas.openxmlformats.org/officeDocument/2006/relationships/slideLayout" Target="../slideLayouts/slideLayout1.xml"/><Relationship Id="rId6" Type="http://schemas.openxmlformats.org/officeDocument/2006/relationships/hyperlink" Target="https://scholar.google.com/scholar?q=SELA+Research+and+Collaboration&amp;hl=en&amp;as_sdt=0&amp;as_vis=1&amp;oi=scholart" TargetMode="External"/><Relationship Id="rId5" Type="http://schemas.openxmlformats.org/officeDocument/2006/relationships/hyperlink" Target="https://dese.mo.gov/adult-learning-rehabilitation-services/vocational-rehabilitation/transition-services" TargetMode="External"/><Relationship Id="rId4" Type="http://schemas.openxmlformats.org/officeDocument/2006/relationships/hyperlink" Target="https://transitioncoalition.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transitionta.org/advanced-search/?search=Indicator+13"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hyperlink" Target="https://padlet.com/susan_hekmat/ebnh54obtppnsj0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ncwd-youth.info/publications/guideposts-for-success-2-0/"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hyperlink" Target="https://dese.mo.gov/special-education/compliance/special-education-for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dese.mo.gov/special-education/compliance/special-education-forms"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www.pacer.org/transition/resource-library/publications/NPC-19.pdf"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104CPmP-SX4"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bit.ly/31epLCX" TargetMode="External"/><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hyperlink" Target="https://issuu.com/moorecreative/docs/seen_12-3/80" TargetMode="External"/><Relationship Id="rId2" Type="http://schemas.openxmlformats.org/officeDocument/2006/relationships/notesSlide" Target="../notesSlides/notesSlide83.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4.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hyperlink" Target="https://www.youtube.com/watch?v=104CPmP-SX4" TargetMode="External"/><Relationship Id="rId2" Type="http://schemas.openxmlformats.org/officeDocument/2006/relationships/notesSlide" Target="../notesSlides/notesSlide85.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8.xml"/><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0.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hyperlink" Target="http://www.cccframework.org/resources.html" TargetMode="External"/><Relationship Id="rId2" Type="http://schemas.openxmlformats.org/officeDocument/2006/relationships/notesSlide" Target="../notesSlides/notesSlide91.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9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2.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sites.ed.gov/idea/idea-files/policy-letter-february-22-2019-letter-to-olex/" TargetMode="External"/><Relationship Id="rId2" Type="http://schemas.openxmlformats.org/officeDocument/2006/relationships/notesSlide" Target="../notesSlides/notesSlide96.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8.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p47"/>
          <p:cNvSpPr txBox="1">
            <a:spLocks noGrp="1"/>
          </p:cNvSpPr>
          <p:nvPr>
            <p:ph type="body" idx="1"/>
          </p:nvPr>
        </p:nvSpPr>
        <p:spPr>
          <a:xfrm>
            <a:off x="381000" y="1828800"/>
            <a:ext cx="11430000" cy="434339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rgbClr val="004B8E"/>
                </a:solidFill>
                <a:latin typeface="Calibri" panose="020F0502020204030204" pitchFamily="34" charset="0"/>
                <a:ea typeface="Arial"/>
                <a:cs typeface="Calibri" panose="020F0502020204030204" pitchFamily="34" charset="0"/>
                <a:sym typeface="Arial"/>
              </a:rPr>
              <a:t>Handouts to be used with Indicator 13 - Summary of Performance and Best Practices</a:t>
            </a:r>
            <a:endParaRPr sz="24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#1</a:t>
            </a:r>
            <a:r>
              <a:rPr lang="en-US" sz="1600" b="1" dirty="0">
                <a:solidFill>
                  <a:srgbClr val="004B8E"/>
                </a:solidFill>
                <a:latin typeface="Calibri" panose="020F0502020204030204" pitchFamily="34" charset="0"/>
                <a:ea typeface="Arial"/>
                <a:cs typeface="Calibri" panose="020F0502020204030204" pitchFamily="34" charset="0"/>
                <a:sym typeface="Arial"/>
              </a:rPr>
              <a:t> - Glossary of Terms</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#2</a:t>
            </a:r>
            <a:r>
              <a:rPr lang="en-US" sz="1600" b="1" dirty="0">
                <a:solidFill>
                  <a:srgbClr val="004B8E"/>
                </a:solidFill>
                <a:latin typeface="Calibri" panose="020F0502020204030204" pitchFamily="34" charset="0"/>
                <a:ea typeface="Arial"/>
                <a:cs typeface="Calibri" panose="020F0502020204030204" pitchFamily="34" charset="0"/>
                <a:sym typeface="Arial"/>
              </a:rPr>
              <a:t> - Indicator 13 Checklist 13 FORM B and the guidelines for how to interpret the questions</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42953B"/>
                </a:solidFill>
                <a:latin typeface="Calibri" panose="020F0502020204030204" pitchFamily="34" charset="0"/>
                <a:ea typeface="Arial"/>
                <a:cs typeface="Calibri" panose="020F0502020204030204" pitchFamily="34" charset="0"/>
                <a:sym typeface="Arial"/>
              </a:rPr>
              <a:t>HO #3</a:t>
            </a:r>
            <a:r>
              <a:rPr lang="en-US" sz="1600" b="1" dirty="0">
                <a:solidFill>
                  <a:srgbClr val="004B8E"/>
                </a:solidFill>
                <a:latin typeface="Calibri" panose="020F0502020204030204" pitchFamily="34" charset="0"/>
                <a:ea typeface="Arial"/>
                <a:cs typeface="Calibri" panose="020F0502020204030204" pitchFamily="34" charset="0"/>
                <a:sym typeface="Arial"/>
              </a:rPr>
              <a:t> - Form C</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42953B"/>
                </a:solidFill>
                <a:latin typeface="Calibri" panose="020F0502020204030204" pitchFamily="34" charset="0"/>
                <a:ea typeface="Arial"/>
                <a:cs typeface="Calibri" panose="020F0502020204030204" pitchFamily="34" charset="0"/>
                <a:sym typeface="Arial"/>
              </a:rPr>
              <a:t>HO #4</a:t>
            </a:r>
            <a:r>
              <a:rPr lang="en-US" sz="1600" b="1" dirty="0">
                <a:solidFill>
                  <a:srgbClr val="004B8E"/>
                </a:solidFill>
                <a:latin typeface="Calibri" panose="020F0502020204030204" pitchFamily="34" charset="0"/>
                <a:ea typeface="Arial"/>
                <a:cs typeface="Calibri" panose="020F0502020204030204" pitchFamily="34" charset="0"/>
                <a:sym typeface="Arial"/>
              </a:rPr>
              <a:t> - Independent Living DESE Form</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#5</a:t>
            </a:r>
            <a:r>
              <a:rPr lang="en-US" sz="1600" b="1" dirty="0">
                <a:solidFill>
                  <a:srgbClr val="004B8E"/>
                </a:solidFill>
                <a:latin typeface="Calibri" panose="020F0502020204030204" pitchFamily="34" charset="0"/>
                <a:ea typeface="Arial"/>
                <a:cs typeface="Calibri" panose="020F0502020204030204" pitchFamily="34" charset="0"/>
                <a:sym typeface="Arial"/>
              </a:rPr>
              <a:t> - Graduation Requirements</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#6</a:t>
            </a:r>
            <a:r>
              <a:rPr lang="en-US" sz="1600" b="1" dirty="0">
                <a:solidFill>
                  <a:srgbClr val="004B8E"/>
                </a:solidFill>
                <a:latin typeface="Calibri" panose="020F0502020204030204" pitchFamily="34" charset="0"/>
                <a:ea typeface="Arial"/>
                <a:cs typeface="Calibri" panose="020F0502020204030204" pitchFamily="34" charset="0"/>
                <a:sym typeface="Arial"/>
              </a:rPr>
              <a:t> - Student Invitation to a Student Transition Meeting </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#7</a:t>
            </a:r>
            <a:r>
              <a:rPr lang="en-US" sz="1600" b="1" dirty="0">
                <a:solidFill>
                  <a:srgbClr val="004B8E"/>
                </a:solidFill>
                <a:latin typeface="Calibri" panose="020F0502020204030204" pitchFamily="34" charset="0"/>
                <a:ea typeface="Arial"/>
                <a:cs typeface="Calibri" panose="020F0502020204030204" pitchFamily="34" charset="0"/>
                <a:sym typeface="Arial"/>
              </a:rPr>
              <a:t> - DESE form - Authorization to Invite Outside Agency to Individualized Education Plan (IEP) Meeting </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#8</a:t>
            </a:r>
            <a:r>
              <a:rPr lang="en-US" sz="1600" b="1" dirty="0">
                <a:solidFill>
                  <a:srgbClr val="004B8E"/>
                </a:solidFill>
                <a:latin typeface="Calibri" panose="020F0502020204030204" pitchFamily="34" charset="0"/>
                <a:ea typeface="Arial"/>
                <a:cs typeface="Calibri" panose="020F0502020204030204" pitchFamily="34" charset="0"/>
                <a:sym typeface="Arial"/>
              </a:rPr>
              <a:t> - College and Career Competency (CCC) Wheel</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#9</a:t>
            </a:r>
            <a:r>
              <a:rPr lang="en-US" sz="1600" b="1" dirty="0">
                <a:solidFill>
                  <a:srgbClr val="004B8E"/>
                </a:solidFill>
                <a:latin typeface="Calibri" panose="020F0502020204030204" pitchFamily="34" charset="0"/>
                <a:ea typeface="Arial"/>
                <a:cs typeface="Calibri" panose="020F0502020204030204" pitchFamily="34" charset="0"/>
                <a:sym typeface="Arial"/>
              </a:rPr>
              <a:t> - Quick Draw and Chit Chat Cards (you will need to cut apart the cards for the activity)</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#10a </a:t>
            </a:r>
            <a:r>
              <a:rPr lang="en-US" sz="1600" b="1" dirty="0">
                <a:solidFill>
                  <a:srgbClr val="004B8E"/>
                </a:solidFill>
                <a:latin typeface="Calibri" panose="020F0502020204030204" pitchFamily="34" charset="0"/>
                <a:ea typeface="Arial"/>
                <a:cs typeface="Calibri" panose="020F0502020204030204" pitchFamily="34" charset="0"/>
                <a:sym typeface="Arial"/>
              </a:rPr>
              <a:t>- High Leverage Action Plan Overview</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#10b </a:t>
            </a:r>
            <a:r>
              <a:rPr lang="en-US" sz="1600" b="1" dirty="0">
                <a:solidFill>
                  <a:srgbClr val="004B8E"/>
                </a:solidFill>
                <a:latin typeface="Calibri" panose="020F0502020204030204" pitchFamily="34" charset="0"/>
                <a:ea typeface="Arial"/>
                <a:cs typeface="Calibri" panose="020F0502020204030204" pitchFamily="34" charset="0"/>
                <a:sym typeface="Arial"/>
              </a:rPr>
              <a:t>- MAPS</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004B8E"/>
                </a:solidFill>
                <a:latin typeface="Calibri" panose="020F0502020204030204" pitchFamily="34" charset="0"/>
                <a:ea typeface="Arial"/>
                <a:cs typeface="Calibri" panose="020F0502020204030204" pitchFamily="34" charset="0"/>
                <a:sym typeface="Arial"/>
              </a:rPr>
              <a:t> </a:t>
            </a:r>
            <a:r>
              <a:rPr lang="en-US" sz="1600" b="1" dirty="0">
                <a:solidFill>
                  <a:srgbClr val="42953B"/>
                </a:solidFill>
                <a:latin typeface="Calibri" panose="020F0502020204030204" pitchFamily="34" charset="0"/>
                <a:ea typeface="Arial"/>
                <a:cs typeface="Calibri" panose="020F0502020204030204" pitchFamily="34" charset="0"/>
                <a:sym typeface="Arial"/>
              </a:rPr>
              <a:t>HO #11 </a:t>
            </a:r>
            <a:r>
              <a:rPr lang="en-US" sz="1600" b="1" dirty="0">
                <a:solidFill>
                  <a:srgbClr val="004B8E"/>
                </a:solidFill>
                <a:latin typeface="Calibri" panose="020F0502020204030204" pitchFamily="34" charset="0"/>
                <a:ea typeface="Arial"/>
                <a:cs typeface="Calibri" panose="020F0502020204030204" pitchFamily="34" charset="0"/>
                <a:sym typeface="Arial"/>
              </a:rPr>
              <a:t>- Video Reflection</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42953B"/>
                </a:solidFill>
                <a:latin typeface="Calibri" panose="020F0502020204030204" pitchFamily="34" charset="0"/>
                <a:ea typeface="Arial"/>
                <a:cs typeface="Calibri" panose="020F0502020204030204" pitchFamily="34" charset="0"/>
                <a:sym typeface="Arial"/>
              </a:rPr>
              <a:t>Appendix A</a:t>
            </a:r>
            <a:r>
              <a:rPr lang="en-US" sz="1600" b="1" dirty="0">
                <a:solidFill>
                  <a:srgbClr val="004B8E"/>
                </a:solidFill>
                <a:latin typeface="Calibri" panose="020F0502020204030204" pitchFamily="34" charset="0"/>
                <a:ea typeface="Arial"/>
                <a:cs typeface="Calibri" panose="020F0502020204030204" pitchFamily="34" charset="0"/>
                <a:sym typeface="Arial"/>
              </a:rPr>
              <a:t> - Transition Academy Action Plan - three pages</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42953B"/>
                </a:solidFill>
                <a:latin typeface="Calibri" panose="020F0502020204030204" pitchFamily="34" charset="0"/>
                <a:ea typeface="Arial"/>
                <a:cs typeface="Calibri" panose="020F0502020204030204" pitchFamily="34" charset="0"/>
                <a:sym typeface="Arial"/>
              </a:rPr>
              <a:t>Appendix B</a:t>
            </a:r>
            <a:r>
              <a:rPr lang="en-US" sz="1600" b="1" dirty="0">
                <a:solidFill>
                  <a:srgbClr val="004B8E"/>
                </a:solidFill>
                <a:latin typeface="Calibri" panose="020F0502020204030204" pitchFamily="34" charset="0"/>
                <a:ea typeface="Arial"/>
                <a:cs typeface="Calibri" panose="020F0502020204030204" pitchFamily="34" charset="0"/>
                <a:sym typeface="Arial"/>
              </a:rPr>
              <a:t> - Practice Profile Transition Academy</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r>
              <a:rPr lang="en-US" sz="1600" b="1" dirty="0">
                <a:solidFill>
                  <a:srgbClr val="42953B"/>
                </a:solidFill>
                <a:latin typeface="Calibri" panose="020F0502020204030204" pitchFamily="34" charset="0"/>
                <a:ea typeface="Arial"/>
                <a:cs typeface="Calibri" panose="020F0502020204030204" pitchFamily="34" charset="0"/>
                <a:sym typeface="Arial"/>
              </a:rPr>
              <a:t>Appendix C</a:t>
            </a:r>
            <a:r>
              <a:rPr lang="en-US" sz="1600" b="1" dirty="0">
                <a:solidFill>
                  <a:srgbClr val="004B8E"/>
                </a:solidFill>
                <a:latin typeface="Calibri" panose="020F0502020204030204" pitchFamily="34" charset="0"/>
                <a:ea typeface="Arial"/>
                <a:cs typeface="Calibri" panose="020F0502020204030204" pitchFamily="34" charset="0"/>
                <a:sym typeface="Arial"/>
              </a:rPr>
              <a:t> - Technical Assistance Guide for Transition Guide by Ed O’Leary</a:t>
            </a:r>
            <a:endParaRPr sz="1600"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Clr>
                <a:schemeClr val="dk1"/>
              </a:buClr>
              <a:buSzPts val="1100"/>
              <a:buFont typeface="Arial"/>
              <a:buNone/>
            </a:pPr>
            <a:endParaRPr sz="1400"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2400" b="1" dirty="0">
              <a:solidFill>
                <a:srgbClr val="000000"/>
              </a:solidFill>
            </a:endParaRPr>
          </a:p>
        </p:txBody>
      </p:sp>
      <p:sp>
        <p:nvSpPr>
          <p:cNvPr id="275" name="Google Shape;275;p47"/>
          <p:cNvSpPr txBox="1">
            <a:spLocks noGrp="1"/>
          </p:cNvSpPr>
          <p:nvPr>
            <p:ph type="title"/>
          </p:nvPr>
        </p:nvSpPr>
        <p:spPr>
          <a:xfrm>
            <a:off x="381000" y="1219200"/>
            <a:ext cx="11430000" cy="54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Hidden Slide  10.15.21</a:t>
            </a:r>
            <a:endParaRPr sz="4400" dirty="0">
              <a:solidFill>
                <a:srgbClr val="004B8E"/>
              </a:solidFill>
            </a:endParaRPr>
          </a:p>
        </p:txBody>
      </p:sp>
      <p:sp>
        <p:nvSpPr>
          <p:cNvPr id="276" name="Google Shape;276;p4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5"/>
          <p:cNvSpPr txBox="1">
            <a:spLocks noGrp="1"/>
          </p:cNvSpPr>
          <p:nvPr>
            <p:ph type="body" idx="1"/>
          </p:nvPr>
        </p:nvSpPr>
        <p:spPr>
          <a:xfrm>
            <a:off x="381000" y="1828799"/>
            <a:ext cx="11430000" cy="4267201"/>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rgbClr val="42953B"/>
              </a:buClr>
              <a:buSzPct val="100000"/>
              <a:buFont typeface="+mj-lt"/>
              <a:buAutoNum type="arabicPeriod" startAt="2"/>
            </a:pPr>
            <a:r>
              <a:rPr lang="en-US" b="1" dirty="0">
                <a:solidFill>
                  <a:srgbClr val="FF0000"/>
                </a:solidFill>
              </a:rPr>
              <a:t>200.740.f</a:t>
            </a:r>
            <a:r>
              <a:rPr lang="en-US" dirty="0"/>
              <a:t> </a:t>
            </a:r>
            <a:r>
              <a:rPr lang="en-US" dirty="0">
                <a:solidFill>
                  <a:srgbClr val="004B8E"/>
                </a:solidFill>
              </a:rPr>
              <a:t>– A statement of the present levels of academic achievement and functional performance: Addresses the academic, developmental, and functional needs of the child.</a:t>
            </a:r>
            <a:endParaRPr dirty="0">
              <a:solidFill>
                <a:srgbClr val="004B8E"/>
              </a:solidFill>
            </a:endParaRPr>
          </a:p>
          <a:p>
            <a:pPr marL="514350" lvl="0" indent="-514350" algn="l" rtl="0">
              <a:lnSpc>
                <a:spcPct val="100000"/>
              </a:lnSpc>
              <a:spcBef>
                <a:spcPts val="0"/>
              </a:spcBef>
              <a:spcAft>
                <a:spcPts val="0"/>
              </a:spcAft>
              <a:buClr>
                <a:srgbClr val="42953B"/>
              </a:buClr>
              <a:buSzPct val="100000"/>
              <a:buFont typeface="+mj-lt"/>
              <a:buAutoNum type="arabicPeriod" startAt="6"/>
            </a:pPr>
            <a:r>
              <a:rPr lang="en-US" b="1" dirty="0">
                <a:solidFill>
                  <a:srgbClr val="FF0000"/>
                </a:solidFill>
              </a:rPr>
              <a:t>200.740.c</a:t>
            </a:r>
            <a:r>
              <a:rPr lang="en-US" dirty="0"/>
              <a:t> </a:t>
            </a:r>
            <a:r>
              <a:rPr lang="en-US" dirty="0">
                <a:solidFill>
                  <a:srgbClr val="004B8E"/>
                </a:solidFill>
              </a:rPr>
              <a:t>– A statement of the present levels of academic achievement and functional performance: Addresses how the child’s disability affects her/his involvement and progress in the general education curriculum.</a:t>
            </a:r>
            <a:endParaRPr dirty="0">
              <a:solidFill>
                <a:srgbClr val="004B8E"/>
              </a:solidFill>
            </a:endParaRPr>
          </a:p>
          <a:p>
            <a:pPr marL="514350" lvl="0" indent="-514350" algn="l" rtl="0">
              <a:lnSpc>
                <a:spcPct val="100000"/>
              </a:lnSpc>
              <a:spcBef>
                <a:spcPts val="0"/>
              </a:spcBef>
              <a:spcAft>
                <a:spcPts val="0"/>
              </a:spcAft>
              <a:buClr>
                <a:srgbClr val="42953B"/>
              </a:buClr>
              <a:buSzPct val="100000"/>
              <a:buFont typeface="+mj-lt"/>
              <a:buAutoNum type="arabicPeriod" startAt="9"/>
            </a:pPr>
            <a:r>
              <a:rPr lang="en-US" b="1" dirty="0">
                <a:solidFill>
                  <a:srgbClr val="FF0000"/>
                </a:solidFill>
              </a:rPr>
              <a:t>200.330.a </a:t>
            </a:r>
            <a:r>
              <a:rPr lang="en-US" b="1" dirty="0">
                <a:solidFill>
                  <a:srgbClr val="004B8E"/>
                </a:solidFill>
              </a:rPr>
              <a:t>– </a:t>
            </a:r>
            <a:r>
              <a:rPr lang="en-US" dirty="0">
                <a:solidFill>
                  <a:srgbClr val="004B8E"/>
                </a:solidFill>
              </a:rPr>
              <a:t>Documentation is present that the IEP Team and other qualified professionals, as appropriate, reviewed all relevant existing evaluation data on the child: A description of all data reviewed and a summary of the information gained from the review of the data.</a:t>
            </a:r>
            <a:endParaRPr dirty="0">
              <a:solidFill>
                <a:srgbClr val="004B8E"/>
              </a:solidFill>
            </a:endParaRPr>
          </a:p>
          <a:p>
            <a:pPr marL="0" lvl="0" indent="0" algn="l" rtl="0">
              <a:lnSpc>
                <a:spcPct val="115000"/>
              </a:lnSpc>
              <a:spcBef>
                <a:spcPts val="1200"/>
              </a:spcBef>
              <a:spcAft>
                <a:spcPts val="1200"/>
              </a:spcAft>
              <a:buClr>
                <a:schemeClr val="dk1"/>
              </a:buClr>
              <a:buSzPts val="1100"/>
              <a:buNone/>
            </a:pPr>
            <a:endParaRPr sz="2400" dirty="0"/>
          </a:p>
        </p:txBody>
      </p:sp>
      <p:sp>
        <p:nvSpPr>
          <p:cNvPr id="334" name="Google Shape;334;p55"/>
          <p:cNvSpPr txBox="1">
            <a:spLocks noGrp="1"/>
          </p:cNvSpPr>
          <p:nvPr>
            <p:ph type="title"/>
          </p:nvPr>
        </p:nvSpPr>
        <p:spPr>
          <a:xfrm>
            <a:off x="381000" y="1092200"/>
            <a:ext cx="11430000" cy="638946"/>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700" b="0" dirty="0">
                <a:latin typeface="Arial"/>
                <a:ea typeface="Arial"/>
                <a:cs typeface="Arial"/>
                <a:sym typeface="Arial"/>
              </a:rPr>
              <a:t>	</a:t>
            </a:r>
            <a:r>
              <a:rPr lang="en-US" sz="4400" dirty="0">
                <a:solidFill>
                  <a:srgbClr val="004B8E"/>
                </a:solidFill>
              </a:rPr>
              <a:t>Non-Compliance Across the State</a:t>
            </a:r>
            <a:endParaRPr sz="4400" dirty="0">
              <a:solidFill>
                <a:srgbClr val="004B8E"/>
              </a:solidFill>
            </a:endParaRPr>
          </a:p>
        </p:txBody>
      </p:sp>
      <p:sp>
        <p:nvSpPr>
          <p:cNvPr id="335" name="Google Shape;335;p5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a:t>
            </a:fld>
            <a:endParaRPr dirty="0"/>
          </a:p>
        </p:txBody>
      </p:sp>
    </p:spTree>
    <p:extLst>
      <p:ext uri="{BB962C8B-B14F-4D97-AF65-F5344CB8AC3E}">
        <p14:creationId xmlns:p14="http://schemas.microsoft.com/office/powerpoint/2010/main" val="36003404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45"/>
          <p:cNvSpPr txBox="1">
            <a:spLocks noGrp="1"/>
          </p:cNvSpPr>
          <p:nvPr>
            <p:ph type="body" idx="1"/>
          </p:nvPr>
        </p:nvSpPr>
        <p:spPr>
          <a:xfrm>
            <a:off x="380999" y="1790700"/>
            <a:ext cx="11430001" cy="4305300"/>
          </a:xfrm>
          <a:prstGeom prst="rect">
            <a:avLst/>
          </a:prstGeom>
          <a:noFill/>
          <a:ln>
            <a:noFill/>
          </a:ln>
        </p:spPr>
        <p:txBody>
          <a:bodyPr spcFirstLastPara="1" wrap="square" lIns="121900" tIns="60925" rIns="121900" bIns="60925" anchor="t" anchorCtr="0">
            <a:noAutofit/>
          </a:bodyPr>
          <a:lstStyle/>
          <a:p>
            <a:pPr marL="165100" lvl="0" indent="0" algn="ctr" rtl="0">
              <a:lnSpc>
                <a:spcPct val="100000"/>
              </a:lnSpc>
              <a:spcBef>
                <a:spcPts val="0"/>
              </a:spcBef>
              <a:spcAft>
                <a:spcPts val="0"/>
              </a:spcAft>
              <a:buClr>
                <a:srgbClr val="000000"/>
              </a:buClr>
              <a:buSzPts val="3000"/>
              <a:buNone/>
            </a:pPr>
            <a:r>
              <a:rPr lang="en-US" sz="3600" dirty="0">
                <a:solidFill>
                  <a:srgbClr val="004B8E"/>
                </a:solidFill>
              </a:rPr>
              <a:t>Assessments are Categorized into Two Groups</a:t>
            </a:r>
            <a:endParaRPr sz="3600" dirty="0">
              <a:solidFill>
                <a:srgbClr val="004B8E"/>
              </a:solidFill>
            </a:endParaRPr>
          </a:p>
          <a:p>
            <a:pPr marL="1143000" lvl="0" indent="0" algn="l" rtl="0">
              <a:lnSpc>
                <a:spcPct val="100000"/>
              </a:lnSpc>
              <a:spcBef>
                <a:spcPts val="600"/>
              </a:spcBef>
              <a:spcAft>
                <a:spcPts val="0"/>
              </a:spcAft>
              <a:buSzPts val="2400"/>
              <a:buNone/>
            </a:pPr>
            <a:r>
              <a:rPr lang="en-US" sz="3000" b="1" dirty="0">
                <a:solidFill>
                  <a:srgbClr val="000000"/>
                </a:solidFill>
              </a:rPr>
              <a:t>                               </a:t>
            </a:r>
            <a:r>
              <a:rPr lang="en-US" sz="3200" b="1" dirty="0">
                <a:solidFill>
                  <a:srgbClr val="42953B"/>
                </a:solidFill>
              </a:rPr>
              <a:t>Formal</a:t>
            </a:r>
            <a:r>
              <a:rPr lang="en-US" sz="3200" b="1" dirty="0">
                <a:solidFill>
                  <a:srgbClr val="000000"/>
                </a:solidFill>
              </a:rPr>
              <a:t> </a:t>
            </a:r>
            <a:r>
              <a:rPr lang="en-US" sz="3200" dirty="0">
                <a:solidFill>
                  <a:srgbClr val="000000"/>
                </a:solidFill>
              </a:rPr>
              <a:t>            </a:t>
            </a:r>
            <a:r>
              <a:rPr lang="en-US" sz="3200" b="1" dirty="0">
                <a:solidFill>
                  <a:srgbClr val="42953B"/>
                </a:solidFill>
              </a:rPr>
              <a:t>Informal</a:t>
            </a:r>
            <a:endParaRPr sz="3200" b="1" dirty="0">
              <a:solidFill>
                <a:srgbClr val="42953B"/>
              </a:solidFill>
            </a:endParaRPr>
          </a:p>
          <a:p>
            <a:pPr marL="165100" lvl="0" indent="0" algn="l" rtl="0">
              <a:lnSpc>
                <a:spcPct val="100000"/>
              </a:lnSpc>
              <a:spcBef>
                <a:spcPts val="600"/>
              </a:spcBef>
              <a:spcAft>
                <a:spcPts val="0"/>
              </a:spcAft>
              <a:buClr>
                <a:srgbClr val="000000"/>
              </a:buClr>
              <a:buSzPts val="3000"/>
              <a:buNone/>
            </a:pPr>
            <a:r>
              <a:rPr lang="en-US" sz="3600" b="1" dirty="0">
                <a:solidFill>
                  <a:srgbClr val="004B8E"/>
                </a:solidFill>
              </a:rPr>
              <a:t>Characteristics</a:t>
            </a:r>
          </a:p>
          <a:p>
            <a:pPr marL="622300" lvl="0" indent="-457200" algn="l" rtl="0">
              <a:lnSpc>
                <a:spcPct val="100000"/>
              </a:lnSpc>
              <a:spcBef>
                <a:spcPts val="600"/>
              </a:spcBef>
              <a:spcAft>
                <a:spcPts val="0"/>
              </a:spcAft>
              <a:buClr>
                <a:srgbClr val="42953B"/>
              </a:buClr>
              <a:buSzPct val="100000"/>
              <a:buFont typeface="Arial" panose="020B0604020202020204" pitchFamily="34" charset="0"/>
              <a:buChar char="•"/>
            </a:pPr>
            <a:r>
              <a:rPr lang="en-US" sz="3200" dirty="0">
                <a:solidFill>
                  <a:srgbClr val="004B8E"/>
                </a:solidFill>
              </a:rPr>
              <a:t>Purpose</a:t>
            </a:r>
          </a:p>
          <a:p>
            <a:pPr marL="622300" lvl="0" indent="-457200" algn="l" rtl="0">
              <a:lnSpc>
                <a:spcPct val="100000"/>
              </a:lnSpc>
              <a:spcBef>
                <a:spcPts val="600"/>
              </a:spcBef>
              <a:spcAft>
                <a:spcPts val="0"/>
              </a:spcAft>
              <a:buClr>
                <a:srgbClr val="42953B"/>
              </a:buClr>
              <a:buSzPct val="100000"/>
              <a:buFont typeface="Arial" panose="020B0604020202020204" pitchFamily="34" charset="0"/>
              <a:buChar char="•"/>
            </a:pPr>
            <a:r>
              <a:rPr lang="en-US" sz="3200" dirty="0">
                <a:solidFill>
                  <a:srgbClr val="004B8E"/>
                </a:solidFill>
              </a:rPr>
              <a:t>Standardization</a:t>
            </a:r>
          </a:p>
          <a:p>
            <a:pPr marL="622300" lvl="0" indent="-457200" algn="l" rtl="0">
              <a:lnSpc>
                <a:spcPct val="100000"/>
              </a:lnSpc>
              <a:spcBef>
                <a:spcPts val="600"/>
              </a:spcBef>
              <a:spcAft>
                <a:spcPts val="0"/>
              </a:spcAft>
              <a:buClr>
                <a:srgbClr val="42953B"/>
              </a:buClr>
              <a:buSzPct val="100000"/>
              <a:buFont typeface="Arial" panose="020B0604020202020204" pitchFamily="34" charset="0"/>
              <a:buChar char="•"/>
            </a:pPr>
            <a:r>
              <a:rPr lang="en-US" sz="3200" dirty="0">
                <a:solidFill>
                  <a:srgbClr val="004B8E"/>
                </a:solidFill>
              </a:rPr>
              <a:t>Assessment Environment</a:t>
            </a:r>
          </a:p>
          <a:p>
            <a:pPr marL="622300" lvl="0" indent="-457200" algn="l" rtl="0">
              <a:lnSpc>
                <a:spcPct val="100000"/>
              </a:lnSpc>
              <a:spcBef>
                <a:spcPts val="600"/>
              </a:spcBef>
              <a:spcAft>
                <a:spcPts val="0"/>
              </a:spcAft>
              <a:buClr>
                <a:srgbClr val="42953B"/>
              </a:buClr>
              <a:buSzPct val="100000"/>
              <a:buFont typeface="Arial" panose="020B0604020202020204" pitchFamily="34" charset="0"/>
              <a:buChar char="•"/>
            </a:pPr>
            <a:r>
              <a:rPr lang="en-US" sz="3200" dirty="0">
                <a:solidFill>
                  <a:srgbClr val="004B8E"/>
                </a:solidFill>
              </a:rPr>
              <a:t>Administration Procedures</a:t>
            </a:r>
            <a:endParaRPr sz="3200" dirty="0">
              <a:solidFill>
                <a:srgbClr val="004B8E"/>
              </a:solidFill>
            </a:endParaRPr>
          </a:p>
        </p:txBody>
      </p:sp>
      <p:sp>
        <p:nvSpPr>
          <p:cNvPr id="1055" name="Google Shape;1055;p145"/>
          <p:cNvSpPr txBox="1">
            <a:spLocks noGrp="1"/>
          </p:cNvSpPr>
          <p:nvPr>
            <p:ph type="title"/>
          </p:nvPr>
        </p:nvSpPr>
        <p:spPr>
          <a:xfrm>
            <a:off x="380999" y="1127464"/>
            <a:ext cx="11430001" cy="568936"/>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400" dirty="0">
                <a:solidFill>
                  <a:srgbClr val="004B8E"/>
                </a:solidFill>
              </a:rPr>
              <a:t>Approaches to Transition Assessment</a:t>
            </a:r>
            <a:endParaRPr sz="4400" dirty="0">
              <a:solidFill>
                <a:srgbClr val="004B8E"/>
              </a:solidFill>
            </a:endParaRPr>
          </a:p>
        </p:txBody>
      </p:sp>
      <p:sp>
        <p:nvSpPr>
          <p:cNvPr id="1056" name="Google Shape;1056;p145"/>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100</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465" y="3056651"/>
            <a:ext cx="4628535" cy="3421089"/>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46"/>
          <p:cNvSpPr txBox="1">
            <a:spLocks noGrp="1"/>
          </p:cNvSpPr>
          <p:nvPr>
            <p:ph type="body" idx="1"/>
          </p:nvPr>
        </p:nvSpPr>
        <p:spPr>
          <a:xfrm>
            <a:off x="381000" y="1651000"/>
            <a:ext cx="11430000" cy="4419600"/>
          </a:xfrm>
          <a:prstGeom prst="rect">
            <a:avLst/>
          </a:prstGeom>
          <a:noFill/>
          <a:ln>
            <a:noFill/>
          </a:ln>
        </p:spPr>
        <p:txBody>
          <a:bodyPr spcFirstLastPara="1" wrap="square" lIns="121900" tIns="60925" rIns="121900" bIns="60925" anchor="t" anchorCtr="0">
            <a:noAutofit/>
          </a:bodyPr>
          <a:lstStyle/>
          <a:p>
            <a:pPr marL="609600" lvl="0" indent="-190500" algn="l" rtl="0">
              <a:lnSpc>
                <a:spcPct val="100000"/>
              </a:lnSpc>
              <a:spcBef>
                <a:spcPts val="0"/>
              </a:spcBef>
              <a:spcAft>
                <a:spcPts val="0"/>
              </a:spcAft>
              <a:buSzPts val="4300"/>
              <a:buNone/>
            </a:pPr>
            <a:endParaRPr sz="1900" dirty="0"/>
          </a:p>
          <a:p>
            <a:pPr marL="165100" lvl="0" indent="0" algn="l" rtl="0">
              <a:lnSpc>
                <a:spcPct val="100000"/>
              </a:lnSpc>
              <a:spcBef>
                <a:spcPts val="600"/>
              </a:spcBef>
              <a:spcAft>
                <a:spcPts val="0"/>
              </a:spcAft>
              <a:buClr>
                <a:srgbClr val="000000"/>
              </a:buClr>
              <a:buSzPts val="3000"/>
              <a:buNone/>
            </a:pPr>
            <a:r>
              <a:rPr lang="en-US" sz="3200" b="1" dirty="0">
                <a:solidFill>
                  <a:srgbClr val="004B8E"/>
                </a:solidFill>
              </a:rPr>
              <a:t>There are many ways to gather information about the student</a:t>
            </a:r>
          </a:p>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Student interviews/questionnaires</a:t>
            </a:r>
          </a:p>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Parent and family questionnaires</a:t>
            </a:r>
          </a:p>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Observations</a:t>
            </a:r>
          </a:p>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Employer interviews</a:t>
            </a:r>
          </a:p>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Community-based checklists and profiles</a:t>
            </a:r>
          </a:p>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Vocational assessments</a:t>
            </a:r>
            <a:endParaRPr sz="3000" dirty="0">
              <a:solidFill>
                <a:srgbClr val="004B8E"/>
              </a:solidFill>
            </a:endParaRPr>
          </a:p>
          <a:p>
            <a:pPr marL="152400" lvl="0" indent="0" algn="l" rtl="0">
              <a:lnSpc>
                <a:spcPct val="100000"/>
              </a:lnSpc>
              <a:spcBef>
                <a:spcPts val="900"/>
              </a:spcBef>
              <a:spcAft>
                <a:spcPts val="0"/>
              </a:spcAft>
              <a:buSzPts val="4300"/>
              <a:buNone/>
            </a:pPr>
            <a:endParaRPr sz="3000" dirty="0">
              <a:solidFill>
                <a:srgbClr val="000000"/>
              </a:solidFill>
            </a:endParaRPr>
          </a:p>
          <a:p>
            <a:pPr marL="609600" lvl="0" indent="-190500" algn="l" rtl="0">
              <a:lnSpc>
                <a:spcPct val="100000"/>
              </a:lnSpc>
              <a:spcBef>
                <a:spcPts val="900"/>
              </a:spcBef>
              <a:spcAft>
                <a:spcPts val="0"/>
              </a:spcAft>
              <a:buSzPts val="4300"/>
              <a:buNone/>
            </a:pPr>
            <a:endParaRPr sz="3000" dirty="0">
              <a:solidFill>
                <a:srgbClr val="000000"/>
              </a:solidFill>
            </a:endParaRPr>
          </a:p>
          <a:p>
            <a:pPr marL="152400" lvl="0" indent="0" algn="l" rtl="0">
              <a:lnSpc>
                <a:spcPct val="100000"/>
              </a:lnSpc>
              <a:spcBef>
                <a:spcPts val="900"/>
              </a:spcBef>
              <a:spcAft>
                <a:spcPts val="0"/>
              </a:spcAft>
              <a:buSzPts val="4300"/>
              <a:buNone/>
            </a:pPr>
            <a:endParaRPr sz="1900" dirty="0"/>
          </a:p>
        </p:txBody>
      </p:sp>
      <p:sp>
        <p:nvSpPr>
          <p:cNvPr id="1062" name="Google Shape;1062;p146"/>
          <p:cNvSpPr txBox="1">
            <a:spLocks noGrp="1"/>
          </p:cNvSpPr>
          <p:nvPr>
            <p:ph type="title"/>
          </p:nvPr>
        </p:nvSpPr>
        <p:spPr>
          <a:xfrm>
            <a:off x="381000" y="877163"/>
            <a:ext cx="11430000" cy="10668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400" dirty="0">
                <a:solidFill>
                  <a:srgbClr val="004B8E"/>
                </a:solidFill>
              </a:rPr>
              <a:t>Types of Transition Assessments </a:t>
            </a:r>
            <a:endParaRPr sz="4400" dirty="0">
              <a:solidFill>
                <a:srgbClr val="004B8E"/>
              </a:solidFill>
            </a:endParaRPr>
          </a:p>
        </p:txBody>
      </p:sp>
      <p:sp>
        <p:nvSpPr>
          <p:cNvPr id="1063" name="Google Shape;1063;p146"/>
          <p:cNvSpPr txBox="1"/>
          <p:nvPr/>
        </p:nvSpPr>
        <p:spPr>
          <a:xfrm>
            <a:off x="42944" y="6270823"/>
            <a:ext cx="2032000" cy="61555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Clark, 1998</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Sitlington et al., 1997</a:t>
            </a:r>
            <a:endParaRPr sz="1900" b="0" i="0" u="none" strike="noStrike" cap="none" dirty="0">
              <a:solidFill>
                <a:srgbClr val="000000"/>
              </a:solidFill>
              <a:latin typeface="Arial"/>
              <a:ea typeface="Arial"/>
              <a:cs typeface="Arial"/>
              <a:sym typeface="Arial"/>
            </a:endParaRPr>
          </a:p>
        </p:txBody>
      </p:sp>
      <p:sp>
        <p:nvSpPr>
          <p:cNvPr id="1064" name="Google Shape;1064;p146"/>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101</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903" y="2541804"/>
            <a:ext cx="3821097" cy="3554196"/>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47"/>
          <p:cNvSpPr txBox="1">
            <a:spLocks noGrp="1"/>
          </p:cNvSpPr>
          <p:nvPr>
            <p:ph type="body" idx="1"/>
          </p:nvPr>
        </p:nvSpPr>
        <p:spPr>
          <a:xfrm>
            <a:off x="381000" y="1790700"/>
            <a:ext cx="11430000" cy="4305300"/>
          </a:xfrm>
          <a:prstGeom prst="rect">
            <a:avLst/>
          </a:prstGeom>
          <a:noFill/>
          <a:ln>
            <a:noFill/>
          </a:ln>
        </p:spPr>
        <p:txBody>
          <a:bodyPr spcFirstLastPara="1" wrap="square" lIns="121900" tIns="60925" rIns="121900" bIns="60925" anchor="t" anchorCtr="0">
            <a:noAutofit/>
          </a:bodyPr>
          <a:lstStyle/>
          <a:p>
            <a:pPr marL="165100" lvl="0" indent="0" algn="l" rtl="0">
              <a:lnSpc>
                <a:spcPct val="90000"/>
              </a:lnSpc>
              <a:spcBef>
                <a:spcPts val="0"/>
              </a:spcBef>
              <a:spcAft>
                <a:spcPts val="0"/>
              </a:spcAft>
              <a:buClr>
                <a:srgbClr val="000000"/>
              </a:buClr>
              <a:buSzPts val="3000"/>
              <a:buNone/>
            </a:pPr>
            <a:r>
              <a:rPr lang="en-US" sz="3200" dirty="0">
                <a:solidFill>
                  <a:srgbClr val="004B8E"/>
                </a:solidFill>
              </a:rPr>
              <a:t>Formal assessments are often used to </a:t>
            </a:r>
          </a:p>
          <a:p>
            <a:pPr marL="1079500" lvl="1" indent="-457200">
              <a:lnSpc>
                <a:spcPct val="90000"/>
              </a:lnSpc>
              <a:spcBef>
                <a:spcPts val="0"/>
              </a:spcBef>
              <a:buClr>
                <a:srgbClr val="42953B"/>
              </a:buClr>
              <a:buSzPts val="3000"/>
              <a:buFont typeface="Arial" panose="020B0604020202020204" pitchFamily="34" charset="0"/>
              <a:buChar char="•"/>
            </a:pPr>
            <a:r>
              <a:rPr lang="en-US" sz="2800" dirty="0">
                <a:solidFill>
                  <a:srgbClr val="004B8E"/>
                </a:solidFill>
              </a:rPr>
              <a:t>Make decisions about postsecondary education or vocational training plans </a:t>
            </a:r>
          </a:p>
          <a:p>
            <a:pPr marL="1079500" lvl="1" indent="-457200">
              <a:lnSpc>
                <a:spcPct val="90000"/>
              </a:lnSpc>
              <a:spcBef>
                <a:spcPts val="0"/>
              </a:spcBef>
              <a:buClr>
                <a:srgbClr val="42953B"/>
              </a:buClr>
              <a:buSzPts val="3000"/>
              <a:buFont typeface="Arial" panose="020B0604020202020204" pitchFamily="34" charset="0"/>
              <a:buChar char="•"/>
            </a:pPr>
            <a:r>
              <a:rPr lang="en-US" sz="2800" dirty="0">
                <a:solidFill>
                  <a:srgbClr val="004B8E"/>
                </a:solidFill>
              </a:rPr>
              <a:t>Make referrals to outside agencies such as vocational rehabilitation</a:t>
            </a:r>
          </a:p>
          <a:p>
            <a:pPr marL="1079500" lvl="1" indent="-457200">
              <a:lnSpc>
                <a:spcPct val="90000"/>
              </a:lnSpc>
              <a:spcBef>
                <a:spcPts val="0"/>
              </a:spcBef>
              <a:buClr>
                <a:srgbClr val="42953B"/>
              </a:buClr>
              <a:buSzPts val="3000"/>
              <a:buFont typeface="Arial" panose="020B0604020202020204" pitchFamily="34" charset="0"/>
              <a:buChar char="•"/>
            </a:pPr>
            <a:r>
              <a:rPr lang="en-US" sz="2800" dirty="0">
                <a:solidFill>
                  <a:srgbClr val="004B8E"/>
                </a:solidFill>
              </a:rPr>
              <a:t>Determine present levels of educational performance </a:t>
            </a:r>
            <a:endParaRPr sz="2800" dirty="0">
              <a:solidFill>
                <a:srgbClr val="004B8E"/>
              </a:solidFill>
            </a:endParaRPr>
          </a:p>
          <a:p>
            <a:pPr marL="609600" lvl="0" indent="0" algn="l" rtl="0">
              <a:lnSpc>
                <a:spcPct val="90000"/>
              </a:lnSpc>
              <a:spcBef>
                <a:spcPts val="0"/>
              </a:spcBef>
              <a:spcAft>
                <a:spcPts val="0"/>
              </a:spcAft>
              <a:buSzPts val="2400"/>
              <a:buNone/>
            </a:pPr>
            <a:endParaRPr sz="3000" dirty="0">
              <a:solidFill>
                <a:srgbClr val="000000"/>
              </a:solidFill>
            </a:endParaRPr>
          </a:p>
          <a:p>
            <a:pPr marL="114300" lvl="0" indent="0" algn="l" rtl="0">
              <a:lnSpc>
                <a:spcPct val="100000"/>
              </a:lnSpc>
              <a:spcBef>
                <a:spcPts val="600"/>
              </a:spcBef>
              <a:spcAft>
                <a:spcPts val="0"/>
              </a:spcAft>
              <a:buClr>
                <a:srgbClr val="000000"/>
              </a:buClr>
              <a:buSzPts val="3000"/>
              <a:buNone/>
            </a:pPr>
            <a:r>
              <a:rPr lang="en-US" sz="3200" dirty="0">
                <a:solidFill>
                  <a:srgbClr val="004B8E"/>
                </a:solidFill>
              </a:rPr>
              <a:t>Formal assessment measures include standardized instruments and procedures that have been norm-referenced, are valid and reliable and require detailed administrative and scoring procedures.</a:t>
            </a:r>
            <a:endParaRPr sz="3200" dirty="0">
              <a:solidFill>
                <a:srgbClr val="004B8E"/>
              </a:solidFill>
            </a:endParaRPr>
          </a:p>
          <a:p>
            <a:pPr marL="609600" lvl="0" indent="0" algn="l" rtl="0">
              <a:lnSpc>
                <a:spcPct val="90000"/>
              </a:lnSpc>
              <a:spcBef>
                <a:spcPts val="600"/>
              </a:spcBef>
              <a:spcAft>
                <a:spcPts val="0"/>
              </a:spcAft>
              <a:buSzPts val="2400"/>
              <a:buNone/>
            </a:pPr>
            <a:endParaRPr sz="3000" dirty="0">
              <a:solidFill>
                <a:srgbClr val="000000"/>
              </a:solidFill>
            </a:endParaRPr>
          </a:p>
        </p:txBody>
      </p:sp>
      <p:sp>
        <p:nvSpPr>
          <p:cNvPr id="1070" name="Google Shape;1070;p147"/>
          <p:cNvSpPr txBox="1">
            <a:spLocks noGrp="1"/>
          </p:cNvSpPr>
          <p:nvPr>
            <p:ph type="title"/>
          </p:nvPr>
        </p:nvSpPr>
        <p:spPr>
          <a:xfrm>
            <a:off x="381000" y="1219200"/>
            <a:ext cx="11430000" cy="381076"/>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400" dirty="0">
                <a:solidFill>
                  <a:srgbClr val="004B8E"/>
                </a:solidFill>
              </a:rPr>
              <a:t>Formal Assessments</a:t>
            </a:r>
            <a:endParaRPr sz="4400" dirty="0">
              <a:solidFill>
                <a:srgbClr val="004B8E"/>
              </a:solidFill>
            </a:endParaRPr>
          </a:p>
        </p:txBody>
      </p:sp>
      <p:sp>
        <p:nvSpPr>
          <p:cNvPr id="1071" name="Google Shape;1071;p147"/>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102</a:t>
            </a:fld>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48"/>
          <p:cNvSpPr txBox="1">
            <a:spLocks noGrp="1"/>
          </p:cNvSpPr>
          <p:nvPr>
            <p:ph type="body" idx="1"/>
          </p:nvPr>
        </p:nvSpPr>
        <p:spPr>
          <a:xfrm>
            <a:off x="381000" y="1790700"/>
            <a:ext cx="11430000" cy="4305300"/>
          </a:xfrm>
          <a:prstGeom prst="rect">
            <a:avLst/>
          </a:prstGeom>
          <a:noFill/>
          <a:ln>
            <a:noFill/>
          </a:ln>
        </p:spPr>
        <p:txBody>
          <a:bodyPr spcFirstLastPara="1" wrap="square" lIns="121900" tIns="60925" rIns="121900" bIns="60925" anchor="t" anchorCtr="0">
            <a:noAutofit/>
          </a:bodyPr>
          <a:lstStyle/>
          <a:p>
            <a:pPr marL="152400" lvl="0" indent="0" algn="l" rtl="0">
              <a:lnSpc>
                <a:spcPct val="90000"/>
              </a:lnSpc>
              <a:spcBef>
                <a:spcPts val="0"/>
              </a:spcBef>
              <a:spcAft>
                <a:spcPts val="0"/>
              </a:spcAft>
              <a:buSzPts val="3200"/>
              <a:buNone/>
            </a:pPr>
            <a:r>
              <a:rPr lang="en-US" sz="3600" dirty="0">
                <a:solidFill>
                  <a:srgbClr val="004B8E"/>
                </a:solidFill>
              </a:rPr>
              <a:t>Formal assessments include measures such as</a:t>
            </a:r>
            <a:endParaRPr sz="36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Academic achievement tests</a:t>
            </a:r>
            <a:endParaRPr sz="32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Intellectual functioning assessment</a:t>
            </a:r>
            <a:endParaRPr sz="32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Adaptive behavior scales</a:t>
            </a:r>
            <a:endParaRPr sz="32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Interest inventories</a:t>
            </a:r>
            <a:endParaRPr sz="32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Quality of life scales</a:t>
            </a:r>
            <a:endParaRPr sz="32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Social skills inventories</a:t>
            </a:r>
            <a:endParaRPr sz="32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Self-determination scales</a:t>
            </a:r>
            <a:endParaRPr sz="32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Vocational skills assessments</a:t>
            </a:r>
            <a:endParaRPr sz="3200" dirty="0">
              <a:solidFill>
                <a:srgbClr val="004B8E"/>
              </a:solidFill>
            </a:endParaRPr>
          </a:p>
          <a:p>
            <a:pPr marL="609600" lvl="0" indent="-457200" algn="l" rtl="0">
              <a:lnSpc>
                <a:spcPct val="90000"/>
              </a:lnSpc>
              <a:spcBef>
                <a:spcPts val="800"/>
              </a:spcBef>
              <a:spcAft>
                <a:spcPts val="0"/>
              </a:spcAft>
              <a:buClr>
                <a:srgbClr val="42953B"/>
              </a:buClr>
              <a:buSzPts val="3900"/>
              <a:buFont typeface="Arial" panose="020B0604020202020204" pitchFamily="34" charset="0"/>
              <a:buChar char="•"/>
            </a:pPr>
            <a:endParaRPr sz="3000" dirty="0">
              <a:solidFill>
                <a:srgbClr val="004B8E"/>
              </a:solidFill>
            </a:endParaRPr>
          </a:p>
        </p:txBody>
      </p:sp>
      <p:sp>
        <p:nvSpPr>
          <p:cNvPr id="1077" name="Google Shape;1077;p148"/>
          <p:cNvSpPr txBox="1">
            <a:spLocks noGrp="1"/>
          </p:cNvSpPr>
          <p:nvPr>
            <p:ph type="title"/>
          </p:nvPr>
        </p:nvSpPr>
        <p:spPr>
          <a:xfrm>
            <a:off x="381000" y="1219199"/>
            <a:ext cx="11430000" cy="434779"/>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400" dirty="0">
                <a:solidFill>
                  <a:srgbClr val="004B8E"/>
                </a:solidFill>
              </a:rPr>
              <a:t>Formal Assessments </a:t>
            </a:r>
            <a:endParaRPr sz="4400" dirty="0">
              <a:solidFill>
                <a:srgbClr val="004B8E"/>
              </a:solidFill>
            </a:endParaRPr>
          </a:p>
        </p:txBody>
      </p:sp>
      <p:sp>
        <p:nvSpPr>
          <p:cNvPr id="1078" name="Google Shape;1078;p148"/>
          <p:cNvSpPr txBox="1"/>
          <p:nvPr/>
        </p:nvSpPr>
        <p:spPr>
          <a:xfrm>
            <a:off x="10759736" y="5839788"/>
            <a:ext cx="1219200" cy="369332"/>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Clark, 2007</a:t>
            </a:r>
            <a:endParaRPr sz="1900" b="0" i="0" u="none" strike="noStrike" cap="none" dirty="0">
              <a:solidFill>
                <a:srgbClr val="000000"/>
              </a:solidFill>
              <a:latin typeface="Arial"/>
              <a:ea typeface="Arial"/>
              <a:cs typeface="Arial"/>
              <a:sym typeface="Arial"/>
            </a:endParaRPr>
          </a:p>
        </p:txBody>
      </p:sp>
      <p:sp>
        <p:nvSpPr>
          <p:cNvPr id="1079" name="Google Shape;1079;p148"/>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103</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454" y="2981742"/>
            <a:ext cx="3278051" cy="2530135"/>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7" name="Google Shape;1077;p148"/>
          <p:cNvSpPr txBox="1">
            <a:spLocks noGrp="1"/>
          </p:cNvSpPr>
          <p:nvPr>
            <p:ph type="title"/>
          </p:nvPr>
        </p:nvSpPr>
        <p:spPr>
          <a:xfrm>
            <a:off x="381000" y="1219199"/>
            <a:ext cx="11430000" cy="434779"/>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400" dirty="0">
                <a:solidFill>
                  <a:srgbClr val="004B8E"/>
                </a:solidFill>
              </a:rPr>
              <a:t>Formal Assessments </a:t>
            </a:r>
            <a:endParaRPr sz="4400" dirty="0">
              <a:solidFill>
                <a:srgbClr val="004B8E"/>
              </a:solidFill>
            </a:endParaRPr>
          </a:p>
        </p:txBody>
      </p:sp>
      <p:sp>
        <p:nvSpPr>
          <p:cNvPr id="1078" name="Google Shape;1078;p148"/>
          <p:cNvSpPr txBox="1"/>
          <p:nvPr/>
        </p:nvSpPr>
        <p:spPr>
          <a:xfrm>
            <a:off x="10759736" y="5839788"/>
            <a:ext cx="1219200" cy="369332"/>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Clark, 2007</a:t>
            </a:r>
            <a:endParaRPr sz="1900" b="0" i="0" u="none" strike="noStrike" cap="none" dirty="0">
              <a:solidFill>
                <a:srgbClr val="000000"/>
              </a:solidFill>
              <a:latin typeface="Arial"/>
              <a:ea typeface="Arial"/>
              <a:cs typeface="Arial"/>
              <a:sym typeface="Arial"/>
            </a:endParaRPr>
          </a:p>
        </p:txBody>
      </p:sp>
      <p:sp>
        <p:nvSpPr>
          <p:cNvPr id="1079" name="Google Shape;1079;p148"/>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104</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454" y="2966994"/>
            <a:ext cx="3278051" cy="2530135"/>
          </a:xfrm>
          <a:prstGeom prst="rect">
            <a:avLst/>
          </a:prstGeom>
        </p:spPr>
      </p:pic>
      <p:sp>
        <p:nvSpPr>
          <p:cNvPr id="10" name="Google Shape;1076;p148"/>
          <p:cNvSpPr txBox="1">
            <a:spLocks noGrp="1"/>
          </p:cNvSpPr>
          <p:nvPr>
            <p:ph type="body" idx="1"/>
          </p:nvPr>
        </p:nvSpPr>
        <p:spPr>
          <a:xfrm>
            <a:off x="380999" y="1790700"/>
            <a:ext cx="11430001" cy="4305300"/>
          </a:xfrm>
          <a:prstGeom prst="rect">
            <a:avLst/>
          </a:prstGeom>
          <a:noFill/>
          <a:ln>
            <a:noFill/>
          </a:ln>
        </p:spPr>
        <p:txBody>
          <a:bodyPr spcFirstLastPara="1" wrap="square" lIns="121900" tIns="60925" rIns="121900" bIns="60925" anchor="t" anchorCtr="0">
            <a:noAutofit/>
          </a:bodyPr>
          <a:lstStyle/>
          <a:p>
            <a:pPr marL="152400" lvl="0" indent="0" algn="l" rtl="0">
              <a:lnSpc>
                <a:spcPct val="90000"/>
              </a:lnSpc>
              <a:spcBef>
                <a:spcPts val="0"/>
              </a:spcBef>
              <a:spcAft>
                <a:spcPts val="0"/>
              </a:spcAft>
              <a:buSzPts val="3200"/>
              <a:buNone/>
            </a:pPr>
            <a:r>
              <a:rPr lang="en-US" sz="3600" dirty="0">
                <a:solidFill>
                  <a:srgbClr val="004B8E"/>
                </a:solidFill>
              </a:rPr>
              <a:t>It is important to be aware of the following concepts for each formal assessment</a:t>
            </a:r>
            <a:endParaRPr sz="36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Validity and reliability</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Norms</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How to interpret results</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Population for which the assessment</a:t>
            </a:r>
            <a:br>
              <a:rPr lang="en-US" sz="3200" dirty="0">
                <a:solidFill>
                  <a:srgbClr val="004B8E"/>
                </a:solidFill>
              </a:rPr>
            </a:br>
            <a:r>
              <a:rPr lang="en-US" sz="3200" dirty="0">
                <a:solidFill>
                  <a:srgbClr val="004B8E"/>
                </a:solidFill>
              </a:rPr>
              <a:t>was designed</a:t>
            </a:r>
            <a:endParaRPr sz="3200" dirty="0">
              <a:solidFill>
                <a:srgbClr val="004B8E"/>
              </a:solidFill>
            </a:endParaRPr>
          </a:p>
          <a:p>
            <a:pPr marL="609600" lvl="0" indent="-457200" algn="l" rtl="0">
              <a:lnSpc>
                <a:spcPct val="90000"/>
              </a:lnSpc>
              <a:spcBef>
                <a:spcPts val="800"/>
              </a:spcBef>
              <a:spcAft>
                <a:spcPts val="0"/>
              </a:spcAft>
              <a:buClr>
                <a:srgbClr val="42953B"/>
              </a:buClr>
              <a:buSzPts val="3900"/>
              <a:buFont typeface="Arial" panose="020B0604020202020204" pitchFamily="34" charset="0"/>
              <a:buChar char="•"/>
            </a:pPr>
            <a:endParaRPr sz="3000" dirty="0">
              <a:solidFill>
                <a:srgbClr val="004B8E"/>
              </a:solidFill>
            </a:endParaRPr>
          </a:p>
        </p:txBody>
      </p:sp>
    </p:spTree>
    <p:extLst>
      <p:ext uri="{BB962C8B-B14F-4D97-AF65-F5344CB8AC3E}">
        <p14:creationId xmlns:p14="http://schemas.microsoft.com/office/powerpoint/2010/main" val="312738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48"/>
          <p:cNvSpPr txBox="1">
            <a:spLocks noGrp="1"/>
          </p:cNvSpPr>
          <p:nvPr>
            <p:ph type="body" idx="1"/>
          </p:nvPr>
        </p:nvSpPr>
        <p:spPr>
          <a:xfrm>
            <a:off x="381000" y="1790700"/>
            <a:ext cx="11430000" cy="4305300"/>
          </a:xfrm>
          <a:prstGeom prst="rect">
            <a:avLst/>
          </a:prstGeom>
          <a:noFill/>
          <a:ln>
            <a:noFill/>
          </a:ln>
        </p:spPr>
        <p:txBody>
          <a:bodyPr spcFirstLastPara="1" wrap="square" lIns="121900" tIns="60925" rIns="121900" bIns="60925" anchor="t" anchorCtr="0">
            <a:noAutofit/>
          </a:bodyPr>
          <a:lstStyle/>
          <a:p>
            <a:pPr marL="152400" lvl="0" indent="0" algn="l" rtl="0">
              <a:lnSpc>
                <a:spcPct val="90000"/>
              </a:lnSpc>
              <a:spcBef>
                <a:spcPts val="0"/>
              </a:spcBef>
              <a:spcAft>
                <a:spcPts val="0"/>
              </a:spcAft>
              <a:buSzPts val="3200"/>
              <a:buNone/>
            </a:pPr>
            <a:r>
              <a:rPr lang="en-US" sz="3600" dirty="0">
                <a:solidFill>
                  <a:srgbClr val="004B8E"/>
                </a:solidFill>
              </a:rPr>
              <a:t>Informal methods include</a:t>
            </a:r>
            <a:endParaRPr sz="3600" dirty="0">
              <a:solidFill>
                <a:srgbClr val="004B8E"/>
              </a:solidFill>
            </a:endParaRP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Case file reviews</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Curriculum-based assessments</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Observation</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Oral histories</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Rating scales</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Situational assessments</a:t>
            </a:r>
          </a:p>
          <a:p>
            <a:pPr marL="1079500" lvl="1" indent="-457200">
              <a:lnSpc>
                <a:spcPct val="90000"/>
              </a:lnSpc>
              <a:spcBef>
                <a:spcPts val="600"/>
              </a:spcBef>
              <a:buClr>
                <a:srgbClr val="42953B"/>
              </a:buClr>
              <a:buSzPts val="3000"/>
              <a:buFont typeface="Arial" panose="020B0604020202020204" pitchFamily="34" charset="0"/>
              <a:buChar char="•"/>
            </a:pPr>
            <a:r>
              <a:rPr lang="en-US" sz="3200" dirty="0">
                <a:solidFill>
                  <a:srgbClr val="004B8E"/>
                </a:solidFill>
              </a:rPr>
              <a:t>Structured interviews</a:t>
            </a:r>
            <a:endParaRPr sz="3200" dirty="0">
              <a:solidFill>
                <a:srgbClr val="004B8E"/>
              </a:solidFill>
            </a:endParaRPr>
          </a:p>
          <a:p>
            <a:pPr marL="609600" lvl="0" indent="-457200" algn="l" rtl="0">
              <a:lnSpc>
                <a:spcPct val="90000"/>
              </a:lnSpc>
              <a:spcBef>
                <a:spcPts val="800"/>
              </a:spcBef>
              <a:spcAft>
                <a:spcPts val="0"/>
              </a:spcAft>
              <a:buClr>
                <a:srgbClr val="42953B"/>
              </a:buClr>
              <a:buSzPts val="3900"/>
              <a:buFont typeface="Arial" panose="020B0604020202020204" pitchFamily="34" charset="0"/>
              <a:buChar char="•"/>
            </a:pPr>
            <a:endParaRPr sz="3000" dirty="0">
              <a:solidFill>
                <a:srgbClr val="004B8E"/>
              </a:solidFill>
            </a:endParaRPr>
          </a:p>
        </p:txBody>
      </p:sp>
      <p:sp>
        <p:nvSpPr>
          <p:cNvPr id="1077" name="Google Shape;1077;p148"/>
          <p:cNvSpPr txBox="1">
            <a:spLocks noGrp="1"/>
          </p:cNvSpPr>
          <p:nvPr>
            <p:ph type="title"/>
          </p:nvPr>
        </p:nvSpPr>
        <p:spPr>
          <a:xfrm>
            <a:off x="381000" y="1219199"/>
            <a:ext cx="11430000" cy="434779"/>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400" dirty="0">
                <a:solidFill>
                  <a:srgbClr val="004B8E"/>
                </a:solidFill>
              </a:rPr>
              <a:t>Types of Informal Assessments </a:t>
            </a:r>
            <a:endParaRPr sz="4400" dirty="0">
              <a:solidFill>
                <a:srgbClr val="004B8E"/>
              </a:solidFill>
            </a:endParaRPr>
          </a:p>
        </p:txBody>
      </p:sp>
      <p:sp>
        <p:nvSpPr>
          <p:cNvPr id="1078" name="Google Shape;1078;p148"/>
          <p:cNvSpPr txBox="1"/>
          <p:nvPr/>
        </p:nvSpPr>
        <p:spPr>
          <a:xfrm>
            <a:off x="10759736" y="5839788"/>
            <a:ext cx="1219200" cy="369332"/>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Clark, 1998</a:t>
            </a:r>
            <a:endParaRPr sz="1900" b="0" i="0" u="none" strike="noStrike" cap="none" dirty="0">
              <a:solidFill>
                <a:srgbClr val="000000"/>
              </a:solidFill>
              <a:latin typeface="Arial"/>
              <a:ea typeface="Arial"/>
              <a:cs typeface="Arial"/>
              <a:sym typeface="Arial"/>
            </a:endParaRPr>
          </a:p>
        </p:txBody>
      </p:sp>
      <p:sp>
        <p:nvSpPr>
          <p:cNvPr id="1079" name="Google Shape;1079;p148"/>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105</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454" y="2952246"/>
            <a:ext cx="3278051" cy="2530135"/>
          </a:xfrm>
          <a:prstGeom prst="rect">
            <a:avLst/>
          </a:prstGeom>
        </p:spPr>
      </p:pic>
    </p:spTree>
    <p:extLst>
      <p:ext uri="{BB962C8B-B14F-4D97-AF65-F5344CB8AC3E}">
        <p14:creationId xmlns:p14="http://schemas.microsoft.com/office/powerpoint/2010/main" val="42534847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51"/>
          <p:cNvSpPr txBox="1">
            <a:spLocks noGrp="1"/>
          </p:cNvSpPr>
          <p:nvPr>
            <p:ph type="body" idx="1"/>
          </p:nvPr>
        </p:nvSpPr>
        <p:spPr>
          <a:xfrm>
            <a:off x="203200" y="2159000"/>
            <a:ext cx="11785600" cy="4419600"/>
          </a:xfrm>
          <a:prstGeom prst="rect">
            <a:avLst/>
          </a:prstGeom>
          <a:noFill/>
          <a:ln>
            <a:noFill/>
          </a:ln>
        </p:spPr>
        <p:txBody>
          <a:bodyPr spcFirstLastPara="1" wrap="square" lIns="121900" tIns="60925" rIns="121900" bIns="60925" anchor="t" anchorCtr="0">
            <a:noAutofit/>
          </a:bodyPr>
          <a:lstStyle/>
          <a:p>
            <a:pPr marL="152400" lvl="0" indent="0" algn="l" rtl="0">
              <a:lnSpc>
                <a:spcPct val="80000"/>
              </a:lnSpc>
              <a:spcBef>
                <a:spcPts val="0"/>
              </a:spcBef>
              <a:spcAft>
                <a:spcPts val="0"/>
              </a:spcAft>
              <a:buSzPts val="3200"/>
              <a:buNone/>
            </a:pPr>
            <a:r>
              <a:rPr lang="en-US" sz="3200" dirty="0">
                <a:solidFill>
                  <a:srgbClr val="004B8E"/>
                </a:solidFill>
              </a:rPr>
              <a:t>While informal assessments have many benefits, it is critical that practitioners understand the limitations. For example, informal observation is a powerful tool, but inaccuracies in observations occur because</a:t>
            </a:r>
            <a:endParaRPr sz="3200" dirty="0">
              <a:solidFill>
                <a:srgbClr val="004B8E"/>
              </a:solidFill>
            </a:endParaRPr>
          </a:p>
          <a:p>
            <a:pPr marL="1079500" lvl="1" indent="-457200">
              <a:lnSpc>
                <a:spcPct val="80000"/>
              </a:lnSpc>
              <a:spcBef>
                <a:spcPts val="600"/>
              </a:spcBef>
              <a:buClr>
                <a:srgbClr val="42953B"/>
              </a:buClr>
              <a:buSzPts val="3000"/>
              <a:buFont typeface="Arial" panose="020B0604020202020204" pitchFamily="34" charset="0"/>
              <a:buChar char="•"/>
            </a:pPr>
            <a:r>
              <a:rPr lang="en-US" sz="3000" dirty="0">
                <a:solidFill>
                  <a:srgbClr val="004B8E"/>
                </a:solidFill>
              </a:rPr>
              <a:t>out-of-the-ordinary behavior is observed</a:t>
            </a:r>
            <a:endParaRPr sz="3000" dirty="0">
              <a:solidFill>
                <a:srgbClr val="004B8E"/>
              </a:solidFill>
            </a:endParaRPr>
          </a:p>
          <a:p>
            <a:pPr marL="1079500" lvl="1" indent="-457200">
              <a:lnSpc>
                <a:spcPct val="80000"/>
              </a:lnSpc>
              <a:spcBef>
                <a:spcPts val="600"/>
              </a:spcBef>
              <a:buClr>
                <a:srgbClr val="42953B"/>
              </a:buClr>
              <a:buSzPts val="3000"/>
              <a:buFont typeface="Arial" panose="020B0604020202020204" pitchFamily="34" charset="0"/>
              <a:buChar char="•"/>
            </a:pPr>
            <a:r>
              <a:rPr lang="en-US" sz="3000" dirty="0">
                <a:solidFill>
                  <a:srgbClr val="004B8E"/>
                </a:solidFill>
              </a:rPr>
              <a:t>personal definitions of behavior rather than precise or stable definitions are used</a:t>
            </a:r>
            <a:endParaRPr sz="3000" dirty="0">
              <a:solidFill>
                <a:srgbClr val="004B8E"/>
              </a:solidFill>
            </a:endParaRPr>
          </a:p>
          <a:p>
            <a:pPr marL="1079500" lvl="1" indent="-457200">
              <a:lnSpc>
                <a:spcPct val="80000"/>
              </a:lnSpc>
              <a:spcBef>
                <a:spcPts val="600"/>
              </a:spcBef>
              <a:buClr>
                <a:srgbClr val="42953B"/>
              </a:buClr>
              <a:buSzPts val="3000"/>
              <a:buFont typeface="Arial" panose="020B0604020202020204" pitchFamily="34" charset="0"/>
              <a:buChar char="•"/>
            </a:pPr>
            <a:r>
              <a:rPr lang="en-US" sz="3000" dirty="0">
                <a:solidFill>
                  <a:srgbClr val="004B8E"/>
                </a:solidFill>
              </a:rPr>
              <a:t>unsystematic observations result in bias</a:t>
            </a:r>
            <a:endParaRPr sz="3000" dirty="0">
              <a:solidFill>
                <a:srgbClr val="004B8E"/>
              </a:solidFill>
            </a:endParaRPr>
          </a:p>
          <a:p>
            <a:pPr marL="1079500" lvl="1" indent="-457200">
              <a:lnSpc>
                <a:spcPct val="80000"/>
              </a:lnSpc>
              <a:spcBef>
                <a:spcPts val="600"/>
              </a:spcBef>
              <a:buClr>
                <a:srgbClr val="42953B"/>
              </a:buClr>
              <a:buSzPts val="3000"/>
              <a:buFont typeface="Arial" panose="020B0604020202020204" pitchFamily="34" charset="0"/>
              <a:buChar char="•"/>
            </a:pPr>
            <a:r>
              <a:rPr lang="en-US" sz="3000" dirty="0">
                <a:solidFill>
                  <a:srgbClr val="004B8E"/>
                </a:solidFill>
              </a:rPr>
              <a:t>independently verifying subjective information is difficult</a:t>
            </a:r>
            <a:endParaRPr sz="3000" dirty="0">
              <a:solidFill>
                <a:srgbClr val="004B8E"/>
              </a:solidFill>
            </a:endParaRPr>
          </a:p>
          <a:p>
            <a:pPr marL="609600" lvl="0" indent="-228600" algn="l" rtl="0">
              <a:lnSpc>
                <a:spcPct val="80000"/>
              </a:lnSpc>
              <a:spcBef>
                <a:spcPts val="700"/>
              </a:spcBef>
              <a:spcAft>
                <a:spcPts val="0"/>
              </a:spcAft>
              <a:buSzPts val="3600"/>
              <a:buNone/>
            </a:pPr>
            <a:endParaRPr sz="3000" dirty="0">
              <a:solidFill>
                <a:srgbClr val="000000"/>
              </a:solidFill>
            </a:endParaRPr>
          </a:p>
        </p:txBody>
      </p:sp>
      <p:sp>
        <p:nvSpPr>
          <p:cNvPr id="1100" name="Google Shape;1100;p151"/>
          <p:cNvSpPr txBox="1">
            <a:spLocks noGrp="1"/>
          </p:cNvSpPr>
          <p:nvPr>
            <p:ph type="title"/>
          </p:nvPr>
        </p:nvSpPr>
        <p:spPr>
          <a:xfrm>
            <a:off x="381000" y="1219199"/>
            <a:ext cx="11430000" cy="571501"/>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400" dirty="0">
                <a:solidFill>
                  <a:srgbClr val="004B8E"/>
                </a:solidFill>
              </a:rPr>
              <a:t>Administering Informal Assessments </a:t>
            </a:r>
            <a:endParaRPr sz="4400" dirty="0">
              <a:solidFill>
                <a:srgbClr val="004B8E"/>
              </a:solidFill>
            </a:endParaRPr>
          </a:p>
        </p:txBody>
      </p:sp>
      <p:sp>
        <p:nvSpPr>
          <p:cNvPr id="1101" name="Google Shape;1101;p151"/>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106</a:t>
            </a:fld>
            <a:endParaRP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52"/>
          <p:cNvSpPr txBox="1">
            <a:spLocks noGrp="1"/>
          </p:cNvSpPr>
          <p:nvPr>
            <p:ph type="body" idx="1"/>
          </p:nvPr>
        </p:nvSpPr>
        <p:spPr>
          <a:xfrm>
            <a:off x="381000" y="2241118"/>
            <a:ext cx="11430000" cy="3588552"/>
          </a:xfrm>
          <a:prstGeom prst="rect">
            <a:avLst/>
          </a:prstGeom>
          <a:noFill/>
          <a:ln>
            <a:noFill/>
          </a:ln>
        </p:spPr>
        <p:txBody>
          <a:bodyPr spcFirstLastPara="1" wrap="square" lIns="121900" tIns="60925" rIns="121900" bIns="60925" anchor="t" anchorCtr="0">
            <a:noAutofit/>
          </a:bodyPr>
          <a:lstStyle/>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Written consent is required when conducting an individual assessment </a:t>
            </a:r>
            <a:endParaRPr sz="3000" dirty="0">
              <a:solidFill>
                <a:srgbClr val="004B8E"/>
              </a:solidFill>
            </a:endParaRPr>
          </a:p>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Written consent for an assessment is </a:t>
            </a:r>
            <a:r>
              <a:rPr lang="en-US" sz="3000" b="1" dirty="0">
                <a:solidFill>
                  <a:srgbClr val="004B8E"/>
                </a:solidFill>
              </a:rPr>
              <a:t>NOT</a:t>
            </a:r>
            <a:r>
              <a:rPr lang="en-US" sz="3000" dirty="0">
                <a:solidFill>
                  <a:srgbClr val="004B8E"/>
                </a:solidFill>
              </a:rPr>
              <a:t> needed if the assessment is being given to all the students in a class as a part of the course or to all the students at a grade level or districtwide</a:t>
            </a:r>
            <a:endParaRPr sz="3000" dirty="0">
              <a:solidFill>
                <a:srgbClr val="004B8E"/>
              </a:solidFill>
            </a:endParaRPr>
          </a:p>
          <a:p>
            <a:pPr marL="622300" lvl="0" indent="-457200" algn="l" rtl="0">
              <a:lnSpc>
                <a:spcPct val="10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Written consent is not needed prior to conversing with the student about future plans, interests or preferences provided the context is within classroom or group activities  </a:t>
            </a:r>
            <a:endParaRPr sz="3000" dirty="0">
              <a:solidFill>
                <a:srgbClr val="004B8E"/>
              </a:solidFill>
            </a:endParaRPr>
          </a:p>
        </p:txBody>
      </p:sp>
      <p:sp>
        <p:nvSpPr>
          <p:cNvPr id="1107" name="Google Shape;1107;p152"/>
          <p:cNvSpPr txBox="1">
            <a:spLocks noGrp="1"/>
          </p:cNvSpPr>
          <p:nvPr>
            <p:ph type="title"/>
          </p:nvPr>
        </p:nvSpPr>
        <p:spPr>
          <a:xfrm>
            <a:off x="297420" y="1509574"/>
            <a:ext cx="11785500" cy="281126"/>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000" dirty="0">
                <a:solidFill>
                  <a:srgbClr val="004B8E"/>
                </a:solidFill>
              </a:rPr>
              <a:t>Reevaluation Requirements and Transition Assessments </a:t>
            </a:r>
            <a:endParaRPr sz="4000" dirty="0">
              <a:solidFill>
                <a:srgbClr val="004B8E"/>
              </a:solidFill>
            </a:endParaRPr>
          </a:p>
        </p:txBody>
      </p:sp>
      <p:sp>
        <p:nvSpPr>
          <p:cNvPr id="1108" name="Google Shape;1108;p152"/>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107</a:t>
            </a:fld>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Shape 1113"/>
        <p:cNvGrpSpPr/>
        <p:nvPr/>
      </p:nvGrpSpPr>
      <p:grpSpPr>
        <a:xfrm>
          <a:off x="0" y="0"/>
          <a:ext cx="0" cy="0"/>
          <a:chOff x="0" y="0"/>
          <a:chExt cx="0" cy="0"/>
        </a:xfrm>
      </p:grpSpPr>
      <p:sp>
        <p:nvSpPr>
          <p:cNvPr id="1114" name="Google Shape;1114;p153"/>
          <p:cNvSpPr txBox="1">
            <a:spLocks noGrp="1"/>
          </p:cNvSpPr>
          <p:nvPr>
            <p:ph type="body" idx="1"/>
          </p:nvPr>
        </p:nvSpPr>
        <p:spPr>
          <a:xfrm>
            <a:off x="381000" y="1790700"/>
            <a:ext cx="11430000" cy="43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1800"/>
              <a:buNone/>
            </a:pPr>
            <a:r>
              <a:rPr lang="en-US" sz="3600" dirty="0">
                <a:solidFill>
                  <a:srgbClr val="004B8E"/>
                </a:solidFill>
              </a:rPr>
              <a:t>Now that you have collected information about the student through assessments that is age appropriate, specific to the student, valid, and reliable--now what?</a:t>
            </a:r>
            <a:endParaRPr sz="3600" dirty="0">
              <a:solidFill>
                <a:srgbClr val="004B8E"/>
              </a:solidFill>
            </a:endParaRPr>
          </a:p>
          <a:p>
            <a:pPr marL="0" lvl="0" indent="0" algn="l" rtl="0">
              <a:lnSpc>
                <a:spcPct val="100000"/>
              </a:lnSpc>
              <a:spcBef>
                <a:spcPts val="480"/>
              </a:spcBef>
              <a:spcAft>
                <a:spcPts val="0"/>
              </a:spcAft>
              <a:buSzPts val="1800"/>
              <a:buNone/>
            </a:pPr>
            <a:endParaRPr sz="3000" dirty="0">
              <a:solidFill>
                <a:srgbClr val="000000"/>
              </a:solidFill>
            </a:endParaRPr>
          </a:p>
          <a:p>
            <a:pPr marL="0" lvl="0" indent="0" algn="ctr" rtl="0">
              <a:lnSpc>
                <a:spcPct val="100000"/>
              </a:lnSpc>
              <a:spcBef>
                <a:spcPts val="480"/>
              </a:spcBef>
              <a:spcAft>
                <a:spcPts val="0"/>
              </a:spcAft>
              <a:buSzPts val="1800"/>
              <a:buNone/>
            </a:pPr>
            <a:r>
              <a:rPr lang="en-US" sz="4400" b="1" dirty="0">
                <a:solidFill>
                  <a:srgbClr val="42953B"/>
                </a:solidFill>
              </a:rPr>
              <a:t>Time to write those Measurable </a:t>
            </a:r>
            <a:br>
              <a:rPr lang="en-US" sz="4400" b="1" dirty="0">
                <a:solidFill>
                  <a:srgbClr val="42953B"/>
                </a:solidFill>
              </a:rPr>
            </a:br>
            <a:r>
              <a:rPr lang="en-US" sz="4400" b="1" dirty="0">
                <a:solidFill>
                  <a:srgbClr val="42953B"/>
                </a:solidFill>
              </a:rPr>
              <a:t>Postsecondary Goals</a:t>
            </a:r>
            <a:endParaRPr sz="4400" b="1" dirty="0">
              <a:solidFill>
                <a:srgbClr val="42953B"/>
              </a:solidFill>
            </a:endParaRPr>
          </a:p>
        </p:txBody>
      </p:sp>
      <p:sp>
        <p:nvSpPr>
          <p:cNvPr id="1115" name="Google Shape;1115;p153"/>
          <p:cNvSpPr txBox="1">
            <a:spLocks noGrp="1"/>
          </p:cNvSpPr>
          <p:nvPr>
            <p:ph type="title"/>
          </p:nvPr>
        </p:nvSpPr>
        <p:spPr>
          <a:xfrm>
            <a:off x="381000" y="990600"/>
            <a:ext cx="11430000" cy="87371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dirty="0">
                <a:solidFill>
                  <a:srgbClr val="004B8E"/>
                </a:solidFill>
              </a:rPr>
              <a:t>Next Steps </a:t>
            </a:r>
            <a:endParaRPr sz="4400" dirty="0">
              <a:solidFill>
                <a:srgbClr val="004B8E"/>
              </a:solidFill>
            </a:endParaRPr>
          </a:p>
        </p:txBody>
      </p:sp>
      <p:sp>
        <p:nvSpPr>
          <p:cNvPr id="1116" name="Google Shape;1116;p15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108</a:t>
            </a:fld>
            <a:endParaRP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54"/>
          <p:cNvSpPr txBox="1">
            <a:spLocks noGrp="1"/>
          </p:cNvSpPr>
          <p:nvPr>
            <p:ph type="title"/>
          </p:nvPr>
        </p:nvSpPr>
        <p:spPr>
          <a:xfrm>
            <a:off x="4470400" y="1498600"/>
            <a:ext cx="7340600" cy="1670728"/>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400" b="1" dirty="0">
                <a:latin typeface="Calibri" panose="020F0502020204030204" pitchFamily="34" charset="0"/>
                <a:ea typeface="Arial"/>
                <a:cs typeface="Calibri" panose="020F0502020204030204" pitchFamily="34" charset="0"/>
                <a:sym typeface="Arial"/>
              </a:rPr>
              <a:t>Transition Services and Parental Involvement</a:t>
            </a:r>
            <a:endParaRPr sz="4400" b="1" dirty="0">
              <a:latin typeface="Calibri" panose="020F0502020204030204" pitchFamily="34" charset="0"/>
              <a:ea typeface="Arial"/>
              <a:cs typeface="Calibri" panose="020F0502020204030204" pitchFamily="34" charset="0"/>
              <a:sym typeface="Arial"/>
            </a:endParaRPr>
          </a:p>
        </p:txBody>
      </p:sp>
      <p:sp>
        <p:nvSpPr>
          <p:cNvPr id="1122" name="Google Shape;1122;p15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109</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body" idx="1"/>
          </p:nvPr>
        </p:nvSpPr>
        <p:spPr>
          <a:xfrm>
            <a:off x="381000" y="1837357"/>
            <a:ext cx="11430000" cy="4258643"/>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300" b="1" dirty="0">
                <a:solidFill>
                  <a:srgbClr val="FF0000"/>
                </a:solidFill>
              </a:rPr>
              <a:t>200.800a </a:t>
            </a:r>
            <a:r>
              <a:rPr lang="en-US" sz="3300" dirty="0"/>
              <a:t>- </a:t>
            </a:r>
            <a:r>
              <a:rPr lang="en-US" sz="3300" dirty="0">
                <a:solidFill>
                  <a:srgbClr val="004B8E"/>
                </a:solidFill>
              </a:rPr>
              <a:t>Appropriate, measurable, postsecondary goals based on age-appropriate transition assessments related to training, education, employment and, where appropriate, independent living skills.</a:t>
            </a:r>
            <a:endParaRPr sz="3300" dirty="0">
              <a:solidFill>
                <a:srgbClr val="004B8E"/>
              </a:solidFill>
            </a:endParaRPr>
          </a:p>
          <a:p>
            <a:pPr marL="0" lvl="0" indent="0" algn="l" rtl="0">
              <a:spcBef>
                <a:spcPts val="1000"/>
              </a:spcBef>
              <a:spcAft>
                <a:spcPts val="0"/>
              </a:spcAft>
              <a:buNone/>
            </a:pPr>
            <a:endParaRPr sz="3300" dirty="0"/>
          </a:p>
          <a:p>
            <a:pPr marL="0" lvl="0" indent="0" algn="l" rtl="0">
              <a:spcBef>
                <a:spcPts val="1000"/>
              </a:spcBef>
              <a:spcAft>
                <a:spcPts val="0"/>
              </a:spcAft>
              <a:buNone/>
            </a:pPr>
            <a:r>
              <a:rPr lang="en-US" sz="3300" b="1" dirty="0">
                <a:solidFill>
                  <a:srgbClr val="FF0000"/>
                </a:solidFill>
              </a:rPr>
              <a:t>200.800f </a:t>
            </a:r>
            <a:r>
              <a:rPr lang="en-US" sz="3300" dirty="0"/>
              <a:t>- </a:t>
            </a:r>
            <a:r>
              <a:rPr lang="en-US" sz="3300" dirty="0">
                <a:solidFill>
                  <a:srgbClr val="004B8E"/>
                </a:solidFill>
              </a:rPr>
              <a:t>Transition services include the course of study needed to assist the child in reaching their postsecondary goal.</a:t>
            </a:r>
            <a:endParaRPr sz="3300" dirty="0">
              <a:solidFill>
                <a:srgbClr val="004B8E"/>
              </a:solidFill>
            </a:endParaRPr>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343" name="Google Shape;343;p56"/>
          <p:cNvSpPr txBox="1">
            <a:spLocks noGrp="1"/>
          </p:cNvSpPr>
          <p:nvPr>
            <p:ph type="title"/>
          </p:nvPr>
        </p:nvSpPr>
        <p:spPr>
          <a:xfrm>
            <a:off x="381000" y="990600"/>
            <a:ext cx="11430000" cy="92697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solidFill>
                  <a:srgbClr val="004B8E"/>
                </a:solidFill>
              </a:rPr>
              <a:t>Special Education Area Specifically</a:t>
            </a:r>
            <a:endParaRPr sz="4400" dirty="0">
              <a:solidFill>
                <a:srgbClr val="004B8E"/>
              </a:solidFill>
            </a:endParaRPr>
          </a:p>
        </p:txBody>
      </p:sp>
      <p:sp>
        <p:nvSpPr>
          <p:cNvPr id="344" name="Google Shape;344;p56"/>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55"/>
          <p:cNvSpPr txBox="1">
            <a:spLocks noGrp="1"/>
          </p:cNvSpPr>
          <p:nvPr>
            <p:ph type="body" idx="1"/>
          </p:nvPr>
        </p:nvSpPr>
        <p:spPr>
          <a:xfrm>
            <a:off x="381000" y="2030476"/>
            <a:ext cx="11430000" cy="4065524"/>
          </a:xfrm>
          <a:prstGeom prst="rect">
            <a:avLst/>
          </a:prstGeom>
          <a:noFill/>
          <a:ln>
            <a:noFill/>
          </a:ln>
        </p:spPr>
        <p:txBody>
          <a:bodyPr spcFirstLastPara="1" wrap="square" lIns="121900" tIns="60925" rIns="121900" bIns="60925" anchor="t" anchorCtr="0">
            <a:noAutofit/>
          </a:bodyPr>
          <a:lstStyle/>
          <a:p>
            <a:pPr marL="609585" marR="0" lvl="0" indent="-497405" algn="l" rtl="0">
              <a:lnSpc>
                <a:spcPct val="100000"/>
              </a:lnSpc>
              <a:spcBef>
                <a:spcPts val="0"/>
              </a:spcBef>
              <a:spcAft>
                <a:spcPts val="0"/>
              </a:spcAft>
              <a:buClr>
                <a:srgbClr val="42953B"/>
              </a:buClr>
              <a:buSzPts val="3000"/>
              <a:buFont typeface="Arial" panose="020B0604020202020204" pitchFamily="34" charset="0"/>
              <a:buChar char="•"/>
            </a:pPr>
            <a:r>
              <a:rPr lang="en-US" sz="3000" i="0" u="none" strike="noStrike" cap="none" dirty="0">
                <a:solidFill>
                  <a:srgbClr val="004B8E"/>
                </a:solidFill>
              </a:rPr>
              <a:t>In the transition process, parents/guardians, schools, students, and community agencies work together as partners to plan for a student’s transition to adult life.</a:t>
            </a:r>
            <a:endParaRPr sz="3000" i="0" u="none" strike="noStrike" cap="none" dirty="0">
              <a:solidFill>
                <a:srgbClr val="004B8E"/>
              </a:solidFill>
            </a:endParaRPr>
          </a:p>
          <a:p>
            <a:pPr marL="609585" marR="0" lvl="0" indent="-497405" algn="l" rtl="0">
              <a:lnSpc>
                <a:spcPct val="100000"/>
              </a:lnSpc>
              <a:spcBef>
                <a:spcPts val="640"/>
              </a:spcBef>
              <a:spcAft>
                <a:spcPts val="0"/>
              </a:spcAft>
              <a:buClr>
                <a:srgbClr val="42953B"/>
              </a:buClr>
              <a:buSzPts val="3000"/>
              <a:buFont typeface="Arial" panose="020B0604020202020204" pitchFamily="34" charset="0"/>
              <a:buChar char="•"/>
            </a:pPr>
            <a:r>
              <a:rPr lang="en-US" sz="3000" i="0" u="none" strike="noStrike" cap="none" dirty="0">
                <a:solidFill>
                  <a:srgbClr val="004B8E"/>
                </a:solidFill>
              </a:rPr>
              <a:t>With so many partners involved, who is ultimately responsible for making sure a student’s transition IEP is implemented?</a:t>
            </a:r>
            <a:endParaRPr sz="3000" i="0" u="none" strike="noStrike" cap="none" dirty="0">
              <a:solidFill>
                <a:srgbClr val="004B8E"/>
              </a:solidFill>
            </a:endParaRPr>
          </a:p>
          <a:p>
            <a:pPr marL="609585" marR="0" lvl="0" indent="-497405" algn="l" rtl="0">
              <a:lnSpc>
                <a:spcPct val="100000"/>
              </a:lnSpc>
              <a:spcBef>
                <a:spcPts val="640"/>
              </a:spcBef>
              <a:spcAft>
                <a:spcPts val="0"/>
              </a:spcAft>
              <a:buClr>
                <a:srgbClr val="42953B"/>
              </a:buClr>
              <a:buSzPts val="3000"/>
              <a:buFont typeface="Arial" panose="020B0604020202020204" pitchFamily="34" charset="0"/>
              <a:buChar char="•"/>
            </a:pPr>
            <a:r>
              <a:rPr lang="en-US" sz="3000" b="1" i="0" u="none" strike="noStrike" cap="none" dirty="0">
                <a:solidFill>
                  <a:srgbClr val="004B8E"/>
                </a:solidFill>
              </a:rPr>
              <a:t>IDEA is clear about this. If an outside agency agrees to provide a transition service and the agency does not follow through with the plan, then the school must follow-up and reconvene the IEP meeting to develop a new plan.</a:t>
            </a:r>
            <a:endParaRPr sz="3000" i="0" u="none" strike="noStrike" cap="none" dirty="0">
              <a:solidFill>
                <a:srgbClr val="004B8E"/>
              </a:solidFill>
            </a:endParaRPr>
          </a:p>
        </p:txBody>
      </p:sp>
      <p:sp>
        <p:nvSpPr>
          <p:cNvPr id="1128" name="Google Shape;1128;p155"/>
          <p:cNvSpPr txBox="1">
            <a:spLocks noGrp="1"/>
          </p:cNvSpPr>
          <p:nvPr>
            <p:ph type="title"/>
          </p:nvPr>
        </p:nvSpPr>
        <p:spPr>
          <a:xfrm>
            <a:off x="381000" y="1219200"/>
            <a:ext cx="11430000" cy="476435"/>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rPr>
              <a:t>Who is </a:t>
            </a:r>
            <a:r>
              <a:rPr lang="en-US" sz="4400" dirty="0">
                <a:solidFill>
                  <a:srgbClr val="004B8E"/>
                </a:solidFill>
              </a:rPr>
              <a:t>R</a:t>
            </a:r>
            <a:r>
              <a:rPr lang="en-US" sz="4400" i="0" u="none" strike="noStrike" cap="none" dirty="0">
                <a:solidFill>
                  <a:srgbClr val="004B8E"/>
                </a:solidFill>
              </a:rPr>
              <a:t>esponsible for the Transition </a:t>
            </a:r>
            <a:r>
              <a:rPr lang="en-US" sz="4400" dirty="0">
                <a:solidFill>
                  <a:srgbClr val="004B8E"/>
                </a:solidFill>
              </a:rPr>
              <a:t>IEP</a:t>
            </a:r>
            <a:r>
              <a:rPr lang="en-US" sz="4400" i="0" u="none" strike="noStrike" cap="none" dirty="0">
                <a:solidFill>
                  <a:srgbClr val="004B8E"/>
                </a:solidFill>
              </a:rPr>
              <a:t>?</a:t>
            </a:r>
            <a:endParaRPr sz="4400" i="0" u="none" strike="noStrike" cap="none" dirty="0">
              <a:solidFill>
                <a:srgbClr val="004B8E"/>
              </a:solidFill>
            </a:endParaRPr>
          </a:p>
        </p:txBody>
      </p:sp>
      <p:sp>
        <p:nvSpPr>
          <p:cNvPr id="1129" name="Google Shape;1129;p15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110</a:t>
            </a:fld>
            <a:endParaRP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56"/>
          <p:cNvSpPr txBox="1">
            <a:spLocks noGrp="1"/>
          </p:cNvSpPr>
          <p:nvPr>
            <p:ph type="body" idx="1"/>
          </p:nvPr>
        </p:nvSpPr>
        <p:spPr>
          <a:xfrm>
            <a:off x="381000" y="1790699"/>
            <a:ext cx="11430000" cy="4787775"/>
          </a:xfrm>
          <a:prstGeom prst="rect">
            <a:avLst/>
          </a:prstGeom>
          <a:noFill/>
          <a:ln>
            <a:noFill/>
          </a:ln>
        </p:spPr>
        <p:txBody>
          <a:bodyPr spcFirstLastPara="1" wrap="square" lIns="121900" tIns="60925" rIns="121900" bIns="60925" anchor="t" anchorCtr="0">
            <a:noAutofit/>
          </a:bodyPr>
          <a:lstStyle/>
          <a:p>
            <a:pPr marL="609584" marR="0" lvl="0" indent="-497086" algn="l" rtl="0">
              <a:lnSpc>
                <a:spcPct val="100000"/>
              </a:lnSpc>
              <a:spcBef>
                <a:spcPts val="0"/>
              </a:spcBef>
              <a:spcAft>
                <a:spcPts val="0"/>
              </a:spcAft>
              <a:buClr>
                <a:srgbClr val="42953B"/>
              </a:buClr>
              <a:buSzPct val="100000"/>
              <a:buFont typeface="Arial" panose="020B0604020202020204" pitchFamily="34" charset="0"/>
              <a:buChar char="•"/>
            </a:pPr>
            <a:r>
              <a:rPr lang="en-US" sz="3600" i="0" u="none" strike="noStrike" cap="none" dirty="0">
                <a:solidFill>
                  <a:srgbClr val="004B8E"/>
                </a:solidFill>
              </a:rPr>
              <a:t>The following question can be used to help identify whether or not transition services have been included.</a:t>
            </a:r>
            <a:endParaRPr sz="3600" i="0" u="none" strike="noStrike" cap="none" dirty="0">
              <a:solidFill>
                <a:srgbClr val="004B8E"/>
              </a:solidFill>
            </a:endParaRPr>
          </a:p>
          <a:p>
            <a:pPr marL="1138736" marR="0" lvl="1" indent="-628021" algn="l" rtl="0">
              <a:lnSpc>
                <a:spcPct val="100000"/>
              </a:lnSpc>
              <a:spcBef>
                <a:spcPts val="641"/>
              </a:spcBef>
              <a:spcAft>
                <a:spcPts val="0"/>
              </a:spcAft>
              <a:buClr>
                <a:srgbClr val="42953B"/>
              </a:buClr>
              <a:buSzPts val="3000"/>
              <a:buFont typeface="Arial" panose="020B0604020202020204" pitchFamily="34" charset="0"/>
              <a:buChar char="•"/>
            </a:pPr>
            <a:r>
              <a:rPr lang="en-US" sz="3000" i="0" u="none" strike="noStrike" cap="none" dirty="0">
                <a:solidFill>
                  <a:srgbClr val="004B8E"/>
                </a:solidFill>
              </a:rPr>
              <a:t>Is a type of instruction, related service, community experience, development of employment and other post-school adult living objectives, and if appropriate, acquisition of daily living skills, and provision of a functional vocational evaluation listed in association with meetin</a:t>
            </a:r>
            <a:r>
              <a:rPr lang="en-US" sz="3000" dirty="0">
                <a:solidFill>
                  <a:srgbClr val="004B8E"/>
                </a:solidFill>
              </a:rPr>
              <a:t>g </a:t>
            </a:r>
            <a:r>
              <a:rPr lang="en-US" sz="3000" i="0" u="none" strike="noStrike" cap="none" dirty="0">
                <a:solidFill>
                  <a:srgbClr val="004B8E"/>
                </a:solidFill>
              </a:rPr>
              <a:t>postsecondar</a:t>
            </a:r>
            <a:r>
              <a:rPr lang="en-US" sz="3000" dirty="0">
                <a:solidFill>
                  <a:srgbClr val="004B8E"/>
                </a:solidFill>
              </a:rPr>
              <a:t>y </a:t>
            </a:r>
            <a:r>
              <a:rPr lang="en-US" sz="3000" i="0" u="none" strike="noStrike" cap="none" dirty="0">
                <a:solidFill>
                  <a:srgbClr val="004B8E"/>
                </a:solidFill>
              </a:rPr>
              <a:t>goal(s)? </a:t>
            </a:r>
            <a:endParaRPr sz="3000" i="0" u="none" strike="noStrike" cap="none" dirty="0">
              <a:solidFill>
                <a:srgbClr val="004B8E"/>
              </a:solidFill>
            </a:endParaRPr>
          </a:p>
          <a:p>
            <a:pPr marL="0" marR="0" lvl="0" indent="0" algn="l" rtl="0">
              <a:lnSpc>
                <a:spcPct val="100000"/>
              </a:lnSpc>
              <a:spcBef>
                <a:spcPts val="641"/>
              </a:spcBef>
              <a:spcAft>
                <a:spcPts val="0"/>
              </a:spcAft>
              <a:buSzPts val="1800"/>
              <a:buNone/>
            </a:pPr>
            <a:endParaRPr sz="3000" dirty="0">
              <a:solidFill>
                <a:srgbClr val="000000"/>
              </a:solidFill>
            </a:endParaRPr>
          </a:p>
        </p:txBody>
      </p:sp>
      <p:sp>
        <p:nvSpPr>
          <p:cNvPr id="1135" name="Google Shape;1135;p156"/>
          <p:cNvSpPr txBox="1">
            <a:spLocks noGrp="1"/>
          </p:cNvSpPr>
          <p:nvPr>
            <p:ph type="title"/>
          </p:nvPr>
        </p:nvSpPr>
        <p:spPr>
          <a:xfrm>
            <a:off x="381000" y="1127464"/>
            <a:ext cx="11430000" cy="57705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800" i="0" u="none" strike="noStrike" cap="none" dirty="0">
                <a:solidFill>
                  <a:srgbClr val="004B8E"/>
                </a:solidFill>
              </a:rPr>
              <a:t>Transition Services</a:t>
            </a:r>
            <a:endParaRPr sz="4800" i="0" u="none" strike="noStrike" cap="none" dirty="0">
              <a:solidFill>
                <a:srgbClr val="004B8E"/>
              </a:solidFill>
            </a:endParaRPr>
          </a:p>
        </p:txBody>
      </p:sp>
      <p:sp>
        <p:nvSpPr>
          <p:cNvPr id="1136" name="Google Shape;1136;p156"/>
          <p:cNvSpPr txBox="1"/>
          <p:nvPr/>
        </p:nvSpPr>
        <p:spPr>
          <a:xfrm>
            <a:off x="9188388" y="5770485"/>
            <a:ext cx="2622612" cy="325515"/>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NTACT, updated May 2012</a:t>
            </a:r>
            <a:endParaRPr sz="2489"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137" name="Google Shape;1137;p156"/>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111</a:t>
            </a:fld>
            <a:endParaRPr dirty="0"/>
          </a:p>
        </p:txBody>
      </p:sp>
      <p:sp>
        <p:nvSpPr>
          <p:cNvPr id="6" name="Google Shape;883;p123"/>
          <p:cNvSpPr txBox="1"/>
          <p:nvPr/>
        </p:nvSpPr>
        <p:spPr>
          <a:xfrm>
            <a:off x="10255277" y="1086766"/>
            <a:ext cx="2121300" cy="91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Appendix C</a:t>
            </a:r>
            <a:endParaRPr sz="2400" b="0" i="0" u="none" strike="noStrike" cap="none"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57"/>
          <p:cNvSpPr txBox="1">
            <a:spLocks noGrp="1"/>
          </p:cNvSpPr>
          <p:nvPr>
            <p:ph type="body" idx="1"/>
          </p:nvPr>
        </p:nvSpPr>
        <p:spPr>
          <a:xfrm>
            <a:off x="381000" y="1905000"/>
            <a:ext cx="11430000" cy="4191000"/>
          </a:xfrm>
          <a:prstGeom prst="rect">
            <a:avLst/>
          </a:prstGeom>
          <a:noFill/>
          <a:ln>
            <a:noFill/>
          </a:ln>
        </p:spPr>
        <p:txBody>
          <a:bodyPr spcFirstLastPara="1" wrap="square" lIns="121900" tIns="60925" rIns="121900" bIns="60925" anchor="t" anchorCtr="0">
            <a:noAutofit/>
          </a:bodyPr>
          <a:lstStyle/>
          <a:p>
            <a:pPr marL="112179" marR="0" lvl="0" indent="0" algn="l" rtl="0">
              <a:lnSpc>
                <a:spcPct val="100000"/>
              </a:lnSpc>
              <a:spcBef>
                <a:spcPts val="0"/>
              </a:spcBef>
              <a:spcAft>
                <a:spcPts val="0"/>
              </a:spcAft>
              <a:buClr>
                <a:srgbClr val="000000"/>
              </a:buClr>
              <a:buSzPts val="3000"/>
              <a:buNone/>
            </a:pPr>
            <a:r>
              <a:rPr lang="en-US" sz="3600" i="0" u="none" strike="noStrike" cap="none" dirty="0">
                <a:solidFill>
                  <a:srgbClr val="004B8E"/>
                </a:solidFill>
                <a:latin typeface="Calibri" panose="020F0502020204030204" pitchFamily="34" charset="0"/>
                <a:cs typeface="Calibri" panose="020F0502020204030204" pitchFamily="34" charset="0"/>
              </a:rPr>
              <a:t>The Transition Services Liaison Project in South Dakota has identified some examples of transition services that could be identified in the IEP. They include</a:t>
            </a:r>
            <a:endParaRPr sz="3600" b="0" i="0" u="none" strike="noStrike" cap="none" dirty="0">
              <a:solidFill>
                <a:srgbClr val="004B8E"/>
              </a:solidFill>
              <a:latin typeface="Calibri" panose="020F0502020204030204" pitchFamily="34" charset="0"/>
              <a:ea typeface="Arial"/>
              <a:cs typeface="Calibri" panose="020F0502020204030204" pitchFamily="34" charset="0"/>
              <a:sym typeface="Arial"/>
            </a:endParaRPr>
          </a:p>
          <a:p>
            <a:pPr marL="1066784" lvl="1" indent="-497404">
              <a:spcBef>
                <a:spcPts val="640"/>
              </a:spcBef>
              <a:buClr>
                <a:srgbClr val="42953B"/>
              </a:buClr>
              <a:buSzPct val="100000"/>
              <a:buFont typeface="Arial" panose="020B0604020202020204" pitchFamily="34" charset="0"/>
              <a:buChar char="•"/>
            </a:pPr>
            <a:r>
              <a:rPr lang="en-US" b="1" i="0" u="none" strike="noStrike" cap="none" dirty="0">
                <a:solidFill>
                  <a:srgbClr val="004B8E"/>
                </a:solidFill>
              </a:rPr>
              <a:t>Instruction</a:t>
            </a:r>
            <a:endParaRPr i="0" u="none" strike="noStrike" cap="none" dirty="0">
              <a:solidFill>
                <a:srgbClr val="004B8E"/>
              </a:solidFill>
            </a:endParaRPr>
          </a:p>
          <a:p>
            <a:pPr marL="1595937" lvl="2" indent="-643453">
              <a:spcBef>
                <a:spcPts val="533"/>
              </a:spcBef>
              <a:buClr>
                <a:srgbClr val="42953B"/>
              </a:buClr>
              <a:buSzPts val="3000"/>
              <a:buFont typeface="Arial" panose="020B0604020202020204" pitchFamily="34" charset="0"/>
              <a:buChar char="•"/>
            </a:pPr>
            <a:r>
              <a:rPr lang="en-US" sz="3000" i="0" u="none" strike="noStrike" cap="none" dirty="0">
                <a:solidFill>
                  <a:srgbClr val="004B8E"/>
                </a:solidFill>
              </a:rPr>
              <a:t>Tour postsecondary training programs</a:t>
            </a:r>
            <a:endParaRPr sz="3000" i="0" u="none" strike="noStrike" cap="none" dirty="0">
              <a:solidFill>
                <a:srgbClr val="004B8E"/>
              </a:solidFill>
            </a:endParaRPr>
          </a:p>
          <a:p>
            <a:pPr marL="1595937" lvl="2" indent="-643453">
              <a:spcBef>
                <a:spcPts val="533"/>
              </a:spcBef>
              <a:buClr>
                <a:srgbClr val="42953B"/>
              </a:buClr>
              <a:buSzPts val="3000"/>
              <a:buFont typeface="Arial" panose="020B0604020202020204" pitchFamily="34" charset="0"/>
              <a:buChar char="•"/>
            </a:pPr>
            <a:r>
              <a:rPr lang="en-US" sz="3000" i="0" u="none" strike="noStrike" cap="none" dirty="0">
                <a:solidFill>
                  <a:srgbClr val="004B8E"/>
                </a:solidFill>
              </a:rPr>
              <a:t>Meet with military recruiters to discuss educational benefits</a:t>
            </a:r>
            <a:endParaRPr sz="3000" i="0" u="none" strike="noStrike" cap="none" dirty="0">
              <a:solidFill>
                <a:srgbClr val="004B8E"/>
              </a:solidFill>
            </a:endParaRPr>
          </a:p>
          <a:p>
            <a:pPr marL="1595937" lvl="2" indent="-643453">
              <a:spcBef>
                <a:spcPts val="533"/>
              </a:spcBef>
              <a:buClr>
                <a:srgbClr val="42953B"/>
              </a:buClr>
              <a:buSzPts val="3000"/>
              <a:buFont typeface="Arial" panose="020B0604020202020204" pitchFamily="34" charset="0"/>
              <a:buChar char="•"/>
            </a:pPr>
            <a:r>
              <a:rPr lang="en-US" sz="3000" i="0" u="none" strike="noStrike" cap="none" dirty="0">
                <a:solidFill>
                  <a:srgbClr val="004B8E"/>
                </a:solidFill>
              </a:rPr>
              <a:t>Complete a study skills training class</a:t>
            </a:r>
            <a:endParaRPr sz="3000" i="0" u="none" strike="noStrike" cap="none" dirty="0">
              <a:solidFill>
                <a:srgbClr val="004B8E"/>
              </a:solidFill>
            </a:endParaRPr>
          </a:p>
          <a:p>
            <a:pPr marL="1138737" marR="0" lvl="1" indent="-366596" algn="l" rtl="0">
              <a:lnSpc>
                <a:spcPct val="100000"/>
              </a:lnSpc>
              <a:spcBef>
                <a:spcPts val="853"/>
              </a:spcBef>
              <a:spcAft>
                <a:spcPts val="0"/>
              </a:spcAft>
              <a:buClr>
                <a:srgbClr val="000000"/>
              </a:buClr>
              <a:buSzPts val="1920"/>
              <a:buFont typeface="Arial"/>
              <a:buNone/>
            </a:pPr>
            <a:endParaRPr sz="1867" b="0" i="0" u="none" strike="noStrike" cap="none" dirty="0">
              <a:solidFill>
                <a:srgbClr val="000000"/>
              </a:solidFill>
              <a:latin typeface="Arial"/>
              <a:ea typeface="Arial"/>
              <a:cs typeface="Arial"/>
              <a:sym typeface="Arial"/>
            </a:endParaRPr>
          </a:p>
        </p:txBody>
      </p:sp>
      <p:sp>
        <p:nvSpPr>
          <p:cNvPr id="1143" name="Google Shape;1143;p157"/>
          <p:cNvSpPr txBox="1">
            <a:spLocks noGrp="1"/>
          </p:cNvSpPr>
          <p:nvPr>
            <p:ph type="title"/>
          </p:nvPr>
        </p:nvSpPr>
        <p:spPr>
          <a:xfrm>
            <a:off x="381000" y="1074197"/>
            <a:ext cx="11430000" cy="71650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rPr>
              <a:t>Transition Services Examples</a:t>
            </a:r>
            <a:endParaRPr sz="4400" i="0" u="none" strike="noStrike" cap="none" dirty="0">
              <a:solidFill>
                <a:srgbClr val="004B8E"/>
              </a:solidFill>
            </a:endParaRPr>
          </a:p>
        </p:txBody>
      </p:sp>
      <p:sp>
        <p:nvSpPr>
          <p:cNvPr id="4"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112</a:t>
            </a:fld>
            <a:endParaRP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57"/>
          <p:cNvSpPr txBox="1">
            <a:spLocks noGrp="1"/>
          </p:cNvSpPr>
          <p:nvPr>
            <p:ph type="body" idx="1"/>
          </p:nvPr>
        </p:nvSpPr>
        <p:spPr>
          <a:xfrm>
            <a:off x="381000" y="1905000"/>
            <a:ext cx="11430000" cy="4191000"/>
          </a:xfrm>
          <a:prstGeom prst="rect">
            <a:avLst/>
          </a:prstGeom>
          <a:noFill/>
          <a:ln>
            <a:noFill/>
          </a:ln>
        </p:spPr>
        <p:txBody>
          <a:bodyPr spcFirstLastPara="1" wrap="square" lIns="121900" tIns="60925" rIns="121900" bIns="60925" anchor="t" anchorCtr="0">
            <a:noAutofit/>
          </a:bodyPr>
          <a:lstStyle/>
          <a:p>
            <a:pPr marL="1066784" lvl="1" indent="-497404">
              <a:spcBef>
                <a:spcPts val="640"/>
              </a:spcBef>
              <a:buClr>
                <a:srgbClr val="42953B"/>
              </a:buClr>
              <a:buSzPct val="100000"/>
              <a:buFont typeface="Arial" panose="020B0604020202020204" pitchFamily="34" charset="0"/>
              <a:buChar char="•"/>
            </a:pPr>
            <a:r>
              <a:rPr lang="en-US" b="1" i="0" u="none" strike="noStrike" cap="none" dirty="0">
                <a:solidFill>
                  <a:srgbClr val="004B8E"/>
                </a:solidFill>
              </a:rPr>
              <a:t>Employment</a:t>
            </a:r>
            <a:endParaRPr i="0" u="none" strike="noStrike" cap="none" dirty="0">
              <a:solidFill>
                <a:srgbClr val="004B8E"/>
              </a:solidFill>
            </a:endParaRPr>
          </a:p>
          <a:p>
            <a:pPr marL="1595937" lvl="2" indent="-643453">
              <a:spcBef>
                <a:spcPts val="533"/>
              </a:spcBef>
              <a:buClr>
                <a:srgbClr val="42953B"/>
              </a:buClr>
              <a:buSzPts val="3000"/>
              <a:buFont typeface="Arial" panose="020B0604020202020204" pitchFamily="34" charset="0"/>
              <a:buChar char="•"/>
            </a:pPr>
            <a:r>
              <a:rPr lang="en-US" i="0" u="none" strike="noStrike" cap="none" dirty="0">
                <a:solidFill>
                  <a:srgbClr val="004B8E"/>
                </a:solidFill>
                <a:latin typeface="Calibri" panose="020F0502020204030204" pitchFamily="34" charset="0"/>
                <a:cs typeface="Calibri" panose="020F0502020204030204" pitchFamily="34" charset="0"/>
              </a:rPr>
              <a:t>Participate in a career awareness program or class</a:t>
            </a:r>
          </a:p>
          <a:p>
            <a:pPr marL="1595937" lvl="2" indent="-643453">
              <a:spcBef>
                <a:spcPts val="533"/>
              </a:spcBef>
              <a:buClr>
                <a:srgbClr val="42953B"/>
              </a:buClr>
              <a:buSzPts val="3000"/>
              <a:buFont typeface="Arial" panose="020B0604020202020204" pitchFamily="34" charset="0"/>
              <a:buChar char="•"/>
            </a:pPr>
            <a:r>
              <a:rPr lang="en-US" b="0" dirty="0">
                <a:solidFill>
                  <a:srgbClr val="004B8E"/>
                </a:solidFill>
                <a:latin typeface="Calibri" panose="020F0502020204030204" pitchFamily="34" charset="0"/>
                <a:ea typeface="Arial"/>
                <a:cs typeface="Calibri" panose="020F0502020204030204" pitchFamily="34" charset="0"/>
                <a:sym typeface="Arial"/>
              </a:rPr>
              <a:t>Interview an adult worker in a career field of interest</a:t>
            </a:r>
          </a:p>
          <a:p>
            <a:pPr marL="1595937" lvl="2" indent="-643453">
              <a:spcBef>
                <a:spcPts val="533"/>
              </a:spcBef>
              <a:buClr>
                <a:srgbClr val="42953B"/>
              </a:buClr>
              <a:buSzPts val="3000"/>
              <a:buFont typeface="Arial" panose="020B0604020202020204" pitchFamily="34" charset="0"/>
              <a:buChar char="•"/>
            </a:pPr>
            <a:r>
              <a:rPr lang="en-US" i="0" u="none" strike="noStrike" cap="none" dirty="0">
                <a:solidFill>
                  <a:srgbClr val="004B8E"/>
                </a:solidFill>
                <a:latin typeface="Calibri" panose="020F0502020204030204" pitchFamily="34" charset="0"/>
                <a:ea typeface="Arial"/>
                <a:cs typeface="Calibri" panose="020F0502020204030204" pitchFamily="34" charset="0"/>
                <a:sym typeface="Arial"/>
              </a:rPr>
              <a:t>Practice completing job applications and interviewing skills</a:t>
            </a:r>
          </a:p>
          <a:p>
            <a:pPr marL="1595937" lvl="2" indent="-643453">
              <a:spcBef>
                <a:spcPts val="533"/>
              </a:spcBef>
              <a:buClr>
                <a:srgbClr val="42953B"/>
              </a:buClr>
              <a:buSzPts val="3000"/>
              <a:buFont typeface="Arial" panose="020B0604020202020204" pitchFamily="34" charset="0"/>
              <a:buChar char="•"/>
            </a:pPr>
            <a:r>
              <a:rPr lang="en-US" b="0" dirty="0">
                <a:solidFill>
                  <a:srgbClr val="004B8E"/>
                </a:solidFill>
                <a:latin typeface="Calibri" panose="020F0502020204030204" pitchFamily="34" charset="0"/>
                <a:ea typeface="Arial"/>
                <a:cs typeface="Calibri" panose="020F0502020204030204" pitchFamily="34" charset="0"/>
                <a:sym typeface="Arial"/>
              </a:rPr>
              <a:t>Research three different careers and write a paper about them</a:t>
            </a:r>
          </a:p>
          <a:p>
            <a:pPr marL="1138737" lvl="1" indent="-643453">
              <a:spcBef>
                <a:spcPts val="533"/>
              </a:spcBef>
              <a:buClr>
                <a:srgbClr val="42953B"/>
              </a:buClr>
              <a:buSzPts val="3000"/>
              <a:buFont typeface="Arial" panose="020B0604020202020204" pitchFamily="34" charset="0"/>
              <a:buChar char="•"/>
            </a:pPr>
            <a:r>
              <a:rPr lang="en-US" b="1" i="0" u="none" strike="noStrike" cap="none" dirty="0">
                <a:solidFill>
                  <a:srgbClr val="004B8E"/>
                </a:solidFill>
                <a:latin typeface="Calibri" panose="020F0502020204030204" pitchFamily="34" charset="0"/>
                <a:ea typeface="Arial"/>
                <a:cs typeface="Calibri" panose="020F0502020204030204" pitchFamily="34" charset="0"/>
                <a:sym typeface="Arial"/>
              </a:rPr>
              <a:t>Acquisition of Daily Living Skills</a:t>
            </a:r>
          </a:p>
          <a:p>
            <a:pPr marL="1595937" lvl="2" indent="-643453">
              <a:spcBef>
                <a:spcPts val="533"/>
              </a:spcBef>
              <a:buClr>
                <a:srgbClr val="42953B"/>
              </a:buClr>
              <a:buSzPts val="3000"/>
              <a:buFont typeface="Arial" panose="020B0604020202020204" pitchFamily="34" charset="0"/>
              <a:buChar char="•"/>
            </a:pPr>
            <a:r>
              <a:rPr lang="en-US" dirty="0">
                <a:solidFill>
                  <a:srgbClr val="004B8E"/>
                </a:solidFill>
                <a:latin typeface="Calibri" panose="020F0502020204030204" pitchFamily="34" charset="0"/>
                <a:ea typeface="Arial"/>
                <a:cs typeface="Calibri" panose="020F0502020204030204" pitchFamily="34" charset="0"/>
                <a:sym typeface="Arial"/>
              </a:rPr>
              <a:t>Learn about time management</a:t>
            </a:r>
          </a:p>
          <a:p>
            <a:pPr marL="1595937" lvl="2" indent="-643453">
              <a:spcBef>
                <a:spcPts val="533"/>
              </a:spcBef>
              <a:buClr>
                <a:srgbClr val="42953B"/>
              </a:buClr>
              <a:buSzPts val="3000"/>
              <a:buFont typeface="Arial" panose="020B0604020202020204" pitchFamily="34" charset="0"/>
              <a:buChar char="•"/>
            </a:pPr>
            <a:r>
              <a:rPr lang="en-US" i="0" u="none" strike="noStrike" cap="none" dirty="0">
                <a:solidFill>
                  <a:srgbClr val="004B8E"/>
                </a:solidFill>
                <a:latin typeface="Calibri" panose="020F0502020204030204" pitchFamily="34" charset="0"/>
                <a:ea typeface="Arial"/>
                <a:cs typeface="Calibri" panose="020F0502020204030204" pitchFamily="34" charset="0"/>
                <a:sym typeface="Arial"/>
              </a:rPr>
              <a:t>Take a CPR/First Aid course</a:t>
            </a:r>
          </a:p>
          <a:p>
            <a:pPr marL="1595937" lvl="2" indent="-643453">
              <a:spcBef>
                <a:spcPts val="533"/>
              </a:spcBef>
              <a:buClr>
                <a:srgbClr val="42953B"/>
              </a:buClr>
              <a:buSzPts val="3000"/>
              <a:buFont typeface="Arial" panose="020B0604020202020204" pitchFamily="34" charset="0"/>
              <a:buChar char="•"/>
            </a:pPr>
            <a:r>
              <a:rPr lang="en-US" dirty="0">
                <a:solidFill>
                  <a:srgbClr val="004B8E"/>
                </a:solidFill>
                <a:latin typeface="Calibri" panose="020F0502020204030204" pitchFamily="34" charset="0"/>
                <a:ea typeface="Arial"/>
                <a:cs typeface="Calibri" panose="020F0502020204030204" pitchFamily="34" charset="0"/>
                <a:sym typeface="Arial"/>
              </a:rPr>
              <a:t>Develop a monthly living budget</a:t>
            </a:r>
            <a:endParaRPr lang="en-US" i="0" u="none" strike="noStrike" cap="none" dirty="0">
              <a:solidFill>
                <a:srgbClr val="004B8E"/>
              </a:solidFill>
              <a:latin typeface="Calibri" panose="020F0502020204030204" pitchFamily="34" charset="0"/>
              <a:ea typeface="Arial"/>
              <a:cs typeface="Calibri" panose="020F0502020204030204" pitchFamily="34" charset="0"/>
              <a:sym typeface="Arial"/>
            </a:endParaRPr>
          </a:p>
          <a:p>
            <a:pPr marL="1138737" lvl="1" indent="-643453">
              <a:spcBef>
                <a:spcPts val="533"/>
              </a:spcBef>
              <a:buClr>
                <a:srgbClr val="42953B"/>
              </a:buClr>
              <a:buSzPts val="3000"/>
              <a:buFont typeface="Arial" panose="020B0604020202020204" pitchFamily="34" charset="0"/>
              <a:buChar char="•"/>
            </a:pPr>
            <a:endParaRPr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143" name="Google Shape;1143;p157"/>
          <p:cNvSpPr txBox="1">
            <a:spLocks noGrp="1"/>
          </p:cNvSpPr>
          <p:nvPr>
            <p:ph type="title"/>
          </p:nvPr>
        </p:nvSpPr>
        <p:spPr>
          <a:xfrm>
            <a:off x="381000" y="1074197"/>
            <a:ext cx="11430000" cy="71650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rPr>
              <a:t>Transition Services Examples</a:t>
            </a:r>
            <a:endParaRPr sz="4400" i="0" u="none" strike="noStrike" cap="none" dirty="0">
              <a:solidFill>
                <a:srgbClr val="004B8E"/>
              </a:solidFill>
            </a:endParaRPr>
          </a:p>
        </p:txBody>
      </p:sp>
      <p:sp>
        <p:nvSpPr>
          <p:cNvPr id="4"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113</a:t>
            </a:fld>
            <a:endParaRPr dirty="0"/>
          </a:p>
        </p:txBody>
      </p:sp>
    </p:spTree>
    <p:extLst>
      <p:ext uri="{BB962C8B-B14F-4D97-AF65-F5344CB8AC3E}">
        <p14:creationId xmlns:p14="http://schemas.microsoft.com/office/powerpoint/2010/main" val="5338379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57"/>
          <p:cNvSpPr txBox="1">
            <a:spLocks noGrp="1"/>
          </p:cNvSpPr>
          <p:nvPr>
            <p:ph type="body" idx="1"/>
          </p:nvPr>
        </p:nvSpPr>
        <p:spPr>
          <a:xfrm>
            <a:off x="381000" y="1790700"/>
            <a:ext cx="11430000" cy="4305300"/>
          </a:xfrm>
          <a:prstGeom prst="rect">
            <a:avLst/>
          </a:prstGeom>
          <a:noFill/>
          <a:ln>
            <a:noFill/>
          </a:ln>
        </p:spPr>
        <p:txBody>
          <a:bodyPr spcFirstLastPara="1" wrap="square" lIns="121900" tIns="60925" rIns="121900" bIns="60925" anchor="t" anchorCtr="0">
            <a:noAutofit/>
          </a:bodyPr>
          <a:lstStyle/>
          <a:p>
            <a:pPr marL="1066784" lvl="1" indent="-497404">
              <a:spcBef>
                <a:spcPts val="640"/>
              </a:spcBef>
              <a:buClr>
                <a:srgbClr val="42953B"/>
              </a:buClr>
              <a:buSzPct val="100000"/>
              <a:buFont typeface="Arial" panose="020B0604020202020204" pitchFamily="34" charset="0"/>
              <a:buChar char="•"/>
            </a:pPr>
            <a:r>
              <a:rPr lang="en-US" b="1" i="0" u="none" strike="noStrike" cap="none" dirty="0">
                <a:solidFill>
                  <a:srgbClr val="004B8E"/>
                </a:solidFill>
              </a:rPr>
              <a:t>Community Experiences</a:t>
            </a:r>
            <a:endParaRPr i="0" u="none" strike="noStrike" cap="none" dirty="0">
              <a:solidFill>
                <a:srgbClr val="004B8E"/>
              </a:solidFill>
            </a:endParaRPr>
          </a:p>
          <a:p>
            <a:pPr marL="1595937" lvl="2" indent="-643453">
              <a:spcBef>
                <a:spcPts val="533"/>
              </a:spcBef>
              <a:buClr>
                <a:srgbClr val="42953B"/>
              </a:buClr>
              <a:buSzPts val="3000"/>
              <a:buFont typeface="Arial" panose="020B0604020202020204" pitchFamily="34" charset="0"/>
              <a:buChar char="•"/>
            </a:pPr>
            <a:r>
              <a:rPr lang="en-US" i="0" u="none" strike="noStrike" cap="none" dirty="0">
                <a:solidFill>
                  <a:srgbClr val="004B8E"/>
                </a:solidFill>
                <a:latin typeface="Calibri" panose="020F0502020204030204" pitchFamily="34" charset="0"/>
                <a:cs typeface="Calibri" panose="020F0502020204030204" pitchFamily="34" charset="0"/>
              </a:rPr>
              <a:t>Take classes through the local 4-H, Boy Scouts, Girl Scouts, etc.</a:t>
            </a:r>
          </a:p>
          <a:p>
            <a:pPr marL="1595937" lvl="2" indent="-643453">
              <a:spcBef>
                <a:spcPts val="533"/>
              </a:spcBef>
              <a:buClr>
                <a:srgbClr val="42953B"/>
              </a:buClr>
              <a:buSzPts val="3000"/>
              <a:buFont typeface="Arial" panose="020B0604020202020204" pitchFamily="34" charset="0"/>
              <a:buChar char="•"/>
            </a:pPr>
            <a:r>
              <a:rPr lang="en-US" b="0" dirty="0">
                <a:solidFill>
                  <a:srgbClr val="004B8E"/>
                </a:solidFill>
                <a:latin typeface="Calibri" panose="020F0502020204030204" pitchFamily="34" charset="0"/>
                <a:ea typeface="Arial"/>
                <a:cs typeface="Calibri" panose="020F0502020204030204" pitchFamily="34" charset="0"/>
                <a:sym typeface="Arial"/>
              </a:rPr>
              <a:t>Enroll in communit</a:t>
            </a:r>
            <a:r>
              <a:rPr lang="en-US" dirty="0">
                <a:solidFill>
                  <a:srgbClr val="004B8E"/>
                </a:solidFill>
                <a:latin typeface="Calibri" panose="020F0502020204030204" pitchFamily="34" charset="0"/>
                <a:ea typeface="Arial"/>
                <a:cs typeface="Calibri" panose="020F0502020204030204" pitchFamily="34" charset="0"/>
                <a:sym typeface="Arial"/>
              </a:rPr>
              <a:t>y education or recreation programs of interest</a:t>
            </a:r>
          </a:p>
          <a:p>
            <a:pPr marL="1595937" lvl="2" indent="-643453">
              <a:spcBef>
                <a:spcPts val="533"/>
              </a:spcBef>
              <a:buClr>
                <a:srgbClr val="42953B"/>
              </a:buClr>
              <a:buSzPts val="3000"/>
              <a:buFont typeface="Arial" panose="020B0604020202020204" pitchFamily="34" charset="0"/>
              <a:buChar char="•"/>
            </a:pPr>
            <a:r>
              <a:rPr lang="en-US" b="0" dirty="0">
                <a:solidFill>
                  <a:srgbClr val="004B8E"/>
                </a:solidFill>
                <a:latin typeface="Calibri" panose="020F0502020204030204" pitchFamily="34" charset="0"/>
                <a:ea typeface="Arial"/>
                <a:cs typeface="Calibri" panose="020F0502020204030204" pitchFamily="34" charset="0"/>
                <a:sym typeface="Arial"/>
              </a:rPr>
              <a:t>Learn about the Americans with Disability Act (ADA)</a:t>
            </a:r>
          </a:p>
          <a:p>
            <a:pPr marL="1138737" lvl="1" indent="-643453">
              <a:spcBef>
                <a:spcPts val="533"/>
              </a:spcBef>
              <a:buClr>
                <a:srgbClr val="42953B"/>
              </a:buClr>
              <a:buSzPts val="3000"/>
              <a:buFont typeface="Arial" panose="020B0604020202020204" pitchFamily="34" charset="0"/>
              <a:buChar char="•"/>
            </a:pPr>
            <a:r>
              <a:rPr lang="en-US" b="1" i="0" u="none" strike="noStrike" cap="none" dirty="0">
                <a:solidFill>
                  <a:srgbClr val="004B8E"/>
                </a:solidFill>
                <a:latin typeface="Calibri" panose="020F0502020204030204" pitchFamily="34" charset="0"/>
                <a:ea typeface="Arial"/>
                <a:cs typeface="Calibri" panose="020F0502020204030204" pitchFamily="34" charset="0"/>
                <a:sym typeface="Arial"/>
              </a:rPr>
              <a:t>Related Services</a:t>
            </a:r>
          </a:p>
          <a:p>
            <a:pPr marL="1595937" lvl="2" indent="-643453">
              <a:spcBef>
                <a:spcPts val="533"/>
              </a:spcBef>
              <a:buClr>
                <a:srgbClr val="42953B"/>
              </a:buClr>
              <a:buSzPts val="3000"/>
              <a:buFont typeface="Arial" panose="020B0604020202020204" pitchFamily="34" charset="0"/>
              <a:buChar char="•"/>
            </a:pPr>
            <a:r>
              <a:rPr lang="en-US" dirty="0">
                <a:solidFill>
                  <a:srgbClr val="004B8E"/>
                </a:solidFill>
                <a:latin typeface="Calibri" panose="020F0502020204030204" pitchFamily="34" charset="0"/>
                <a:ea typeface="Arial"/>
                <a:cs typeface="Calibri" panose="020F0502020204030204" pitchFamily="34" charset="0"/>
                <a:sym typeface="Arial"/>
              </a:rPr>
              <a:t>Identify and visit community mental health agencies</a:t>
            </a:r>
          </a:p>
          <a:p>
            <a:pPr marL="1595937" lvl="2" indent="-643453">
              <a:spcBef>
                <a:spcPts val="533"/>
              </a:spcBef>
              <a:buClr>
                <a:srgbClr val="42953B"/>
              </a:buClr>
              <a:buSzPts val="3000"/>
              <a:buFont typeface="Arial" panose="020B0604020202020204" pitchFamily="34" charset="0"/>
              <a:buChar char="•"/>
            </a:pPr>
            <a:r>
              <a:rPr lang="en-US" i="0" u="none" strike="noStrike" cap="none" dirty="0">
                <a:solidFill>
                  <a:srgbClr val="004B8E"/>
                </a:solidFill>
                <a:latin typeface="Calibri" panose="020F0502020204030204" pitchFamily="34" charset="0"/>
                <a:ea typeface="Arial"/>
                <a:cs typeface="Calibri" panose="020F0502020204030204" pitchFamily="34" charset="0"/>
                <a:sym typeface="Arial"/>
              </a:rPr>
              <a:t>Learn to use a guide dog effectively</a:t>
            </a:r>
          </a:p>
          <a:p>
            <a:pPr marL="1595937" lvl="2" indent="-643453">
              <a:spcBef>
                <a:spcPts val="533"/>
              </a:spcBef>
              <a:buClr>
                <a:srgbClr val="42953B"/>
              </a:buClr>
              <a:buSzPts val="3000"/>
              <a:buFont typeface="Arial" panose="020B0604020202020204" pitchFamily="34" charset="0"/>
              <a:buChar char="•"/>
            </a:pPr>
            <a:r>
              <a:rPr lang="en-US" dirty="0">
                <a:solidFill>
                  <a:srgbClr val="004B8E"/>
                </a:solidFill>
                <a:latin typeface="Calibri" panose="020F0502020204030204" pitchFamily="34" charset="0"/>
                <a:ea typeface="Arial"/>
                <a:cs typeface="Calibri" panose="020F0502020204030204" pitchFamily="34" charset="0"/>
                <a:sym typeface="Arial"/>
              </a:rPr>
              <a:t>Obtain a mentor through an agency providing substance abuse counseling</a:t>
            </a:r>
            <a:endParaRPr lang="en-US" i="0" u="none" strike="noStrike" cap="none" dirty="0">
              <a:solidFill>
                <a:srgbClr val="004B8E"/>
              </a:solidFill>
              <a:latin typeface="Calibri" panose="020F0502020204030204" pitchFamily="34" charset="0"/>
              <a:ea typeface="Arial"/>
              <a:cs typeface="Calibri" panose="020F0502020204030204" pitchFamily="34" charset="0"/>
              <a:sym typeface="Arial"/>
            </a:endParaRPr>
          </a:p>
          <a:p>
            <a:pPr marL="1138737" lvl="1" indent="-643453">
              <a:spcBef>
                <a:spcPts val="533"/>
              </a:spcBef>
              <a:buClr>
                <a:srgbClr val="42953B"/>
              </a:buClr>
              <a:buSzPts val="3000"/>
              <a:buFont typeface="Arial" panose="020B0604020202020204" pitchFamily="34" charset="0"/>
              <a:buChar char="•"/>
            </a:pPr>
            <a:endParaRPr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143" name="Google Shape;1143;p157"/>
          <p:cNvSpPr txBox="1">
            <a:spLocks noGrp="1"/>
          </p:cNvSpPr>
          <p:nvPr>
            <p:ph type="title"/>
          </p:nvPr>
        </p:nvSpPr>
        <p:spPr>
          <a:xfrm>
            <a:off x="381000" y="1074197"/>
            <a:ext cx="11430000" cy="71650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rPr>
              <a:t>Transition Services Examples</a:t>
            </a:r>
            <a:endParaRPr sz="4400" i="0" u="none" strike="noStrike" cap="none" dirty="0">
              <a:solidFill>
                <a:srgbClr val="004B8E"/>
              </a:solidFill>
            </a:endParaRPr>
          </a:p>
        </p:txBody>
      </p:sp>
      <p:sp>
        <p:nvSpPr>
          <p:cNvPr id="4"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114</a:t>
            </a:fld>
            <a:endParaRPr dirty="0"/>
          </a:p>
        </p:txBody>
      </p:sp>
    </p:spTree>
    <p:extLst>
      <p:ext uri="{BB962C8B-B14F-4D97-AF65-F5344CB8AC3E}">
        <p14:creationId xmlns:p14="http://schemas.microsoft.com/office/powerpoint/2010/main" val="23646227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57"/>
          <p:cNvSpPr txBox="1">
            <a:spLocks noGrp="1"/>
          </p:cNvSpPr>
          <p:nvPr>
            <p:ph type="body" idx="1"/>
          </p:nvPr>
        </p:nvSpPr>
        <p:spPr>
          <a:xfrm>
            <a:off x="381000" y="1790700"/>
            <a:ext cx="11430000" cy="4305300"/>
          </a:xfrm>
          <a:prstGeom prst="rect">
            <a:avLst/>
          </a:prstGeom>
          <a:noFill/>
          <a:ln>
            <a:noFill/>
          </a:ln>
        </p:spPr>
        <p:txBody>
          <a:bodyPr spcFirstLastPara="1" wrap="square" lIns="121900" tIns="60925" rIns="121900" bIns="60925" anchor="t" anchorCtr="0">
            <a:noAutofit/>
          </a:bodyPr>
          <a:lstStyle/>
          <a:p>
            <a:pPr marL="1066784" lvl="1" indent="-497404">
              <a:spcBef>
                <a:spcPts val="640"/>
              </a:spcBef>
              <a:buClr>
                <a:srgbClr val="42953B"/>
              </a:buClr>
              <a:buSzPct val="100000"/>
              <a:buFont typeface="Arial" panose="020B0604020202020204" pitchFamily="34" charset="0"/>
              <a:buChar char="•"/>
            </a:pPr>
            <a:r>
              <a:rPr lang="en-US" sz="2800" b="1" i="0" u="none" strike="noStrike" cap="none" dirty="0">
                <a:solidFill>
                  <a:srgbClr val="004B8E"/>
                </a:solidFill>
              </a:rPr>
              <a:t>Other Post-School Adult Living Objectives</a:t>
            </a:r>
            <a:endParaRPr sz="2800" i="0" u="none" strike="noStrike" cap="none" dirty="0">
              <a:solidFill>
                <a:srgbClr val="004B8E"/>
              </a:solidFill>
            </a:endParaRPr>
          </a:p>
          <a:p>
            <a:pPr marL="1595937" lvl="2" indent="-643453">
              <a:spcBef>
                <a:spcPts val="533"/>
              </a:spcBef>
              <a:buClr>
                <a:srgbClr val="42953B"/>
              </a:buClr>
              <a:buSzPts val="3000"/>
              <a:buFont typeface="Arial" panose="020B0604020202020204" pitchFamily="34" charset="0"/>
              <a:buChar char="•"/>
            </a:pPr>
            <a:r>
              <a:rPr lang="en-US" sz="2400" i="0" u="none" strike="noStrike" cap="none" dirty="0">
                <a:solidFill>
                  <a:srgbClr val="004B8E"/>
                </a:solidFill>
                <a:latin typeface="Calibri" panose="020F0502020204030204" pitchFamily="34" charset="0"/>
                <a:cs typeface="Calibri" panose="020F0502020204030204" pitchFamily="34" charset="0"/>
              </a:rPr>
              <a:t>Learn about community agencies that provide services and support to people with disabilities</a:t>
            </a:r>
          </a:p>
          <a:p>
            <a:pPr marL="1595937" lvl="2" indent="-643453">
              <a:spcBef>
                <a:spcPts val="533"/>
              </a:spcBef>
              <a:buClr>
                <a:srgbClr val="42953B"/>
              </a:buClr>
              <a:buSzPts val="3000"/>
              <a:buFont typeface="Arial" panose="020B0604020202020204" pitchFamily="34" charset="0"/>
              <a:buChar char="•"/>
            </a:pPr>
            <a:r>
              <a:rPr lang="en-US" sz="2400" b="0" dirty="0">
                <a:solidFill>
                  <a:srgbClr val="004B8E"/>
                </a:solidFill>
                <a:latin typeface="Calibri" panose="020F0502020204030204" pitchFamily="34" charset="0"/>
                <a:ea typeface="Arial"/>
                <a:cs typeface="Calibri" panose="020F0502020204030204" pitchFamily="34" charset="0"/>
                <a:sym typeface="Arial"/>
              </a:rPr>
              <a:t>Contact Center for Independent Living for possible services</a:t>
            </a:r>
          </a:p>
          <a:p>
            <a:pPr marL="1595937" lvl="2" indent="-643453">
              <a:spcBef>
                <a:spcPts val="533"/>
              </a:spcBef>
              <a:buClr>
                <a:srgbClr val="42953B"/>
              </a:buClr>
              <a:buSzPts val="3000"/>
              <a:buFont typeface="Arial" panose="020B0604020202020204" pitchFamily="34" charset="0"/>
              <a:buChar char="•"/>
            </a:pPr>
            <a:r>
              <a:rPr lang="en-US" sz="2400" dirty="0">
                <a:solidFill>
                  <a:srgbClr val="004B8E"/>
                </a:solidFill>
                <a:latin typeface="Calibri" panose="020F0502020204030204" pitchFamily="34" charset="0"/>
                <a:ea typeface="Arial"/>
                <a:cs typeface="Calibri" panose="020F0502020204030204" pitchFamily="34" charset="0"/>
                <a:sym typeface="Arial"/>
              </a:rPr>
              <a:t>Inquire into programs such as food stamps, medical insurance, etc.</a:t>
            </a:r>
            <a:endParaRPr lang="en-US" sz="2400" b="0" dirty="0">
              <a:solidFill>
                <a:srgbClr val="004B8E"/>
              </a:solidFill>
              <a:latin typeface="Calibri" panose="020F0502020204030204" pitchFamily="34" charset="0"/>
              <a:ea typeface="Arial"/>
              <a:cs typeface="Calibri" panose="020F0502020204030204" pitchFamily="34" charset="0"/>
              <a:sym typeface="Arial"/>
            </a:endParaRPr>
          </a:p>
          <a:p>
            <a:pPr marL="1138737" lvl="1" indent="-643453">
              <a:spcBef>
                <a:spcPts val="533"/>
              </a:spcBef>
              <a:buClr>
                <a:srgbClr val="42953B"/>
              </a:buClr>
              <a:buSzPts val="3000"/>
              <a:buFont typeface="Arial" panose="020B0604020202020204" pitchFamily="34" charset="0"/>
              <a:buChar char="•"/>
            </a:pPr>
            <a:r>
              <a:rPr lang="en-US" sz="2800" b="1" i="0" u="none" strike="noStrike" cap="none" dirty="0">
                <a:solidFill>
                  <a:srgbClr val="004B8E"/>
                </a:solidFill>
                <a:latin typeface="Calibri" panose="020F0502020204030204" pitchFamily="34" charset="0"/>
                <a:ea typeface="Arial"/>
                <a:cs typeface="Calibri" panose="020F0502020204030204" pitchFamily="34" charset="0"/>
                <a:sym typeface="Arial"/>
              </a:rPr>
              <a:t>Vocational (Career) Evaluation</a:t>
            </a:r>
          </a:p>
          <a:p>
            <a:pPr marL="1595937" lvl="2" indent="-643453">
              <a:spcBef>
                <a:spcPts val="533"/>
              </a:spcBef>
              <a:buClr>
                <a:srgbClr val="42953B"/>
              </a:buClr>
              <a:buSzPts val="3000"/>
              <a:buFont typeface="Arial" panose="020B0604020202020204" pitchFamily="34" charset="0"/>
              <a:buChar char="•"/>
            </a:pPr>
            <a:r>
              <a:rPr lang="en-US" sz="2400" dirty="0">
                <a:solidFill>
                  <a:srgbClr val="004B8E"/>
                </a:solidFill>
                <a:latin typeface="Calibri" panose="020F0502020204030204" pitchFamily="34" charset="0"/>
                <a:ea typeface="Arial"/>
                <a:cs typeface="Calibri" panose="020F0502020204030204" pitchFamily="34" charset="0"/>
                <a:sym typeface="Arial"/>
              </a:rPr>
              <a:t>Participate in a situational vocational assessment</a:t>
            </a:r>
          </a:p>
          <a:p>
            <a:pPr marL="1595937" lvl="2" indent="-643453">
              <a:spcBef>
                <a:spcPts val="533"/>
              </a:spcBef>
              <a:buClr>
                <a:srgbClr val="42953B"/>
              </a:buClr>
              <a:buSzPts val="3000"/>
              <a:buFont typeface="Arial" panose="020B0604020202020204" pitchFamily="34" charset="0"/>
              <a:buChar char="•"/>
            </a:pPr>
            <a:r>
              <a:rPr lang="en-US" sz="2400" i="0" u="none" strike="noStrike" cap="none" dirty="0">
                <a:solidFill>
                  <a:srgbClr val="004B8E"/>
                </a:solidFill>
                <a:latin typeface="Calibri" panose="020F0502020204030204" pitchFamily="34" charset="0"/>
                <a:ea typeface="Arial"/>
                <a:cs typeface="Calibri" panose="020F0502020204030204" pitchFamily="34" charset="0"/>
                <a:sym typeface="Arial"/>
              </a:rPr>
              <a:t>Participate in job samples in the  community</a:t>
            </a:r>
          </a:p>
          <a:p>
            <a:pPr marL="1595937" lvl="2" indent="-643453">
              <a:spcBef>
                <a:spcPts val="533"/>
              </a:spcBef>
              <a:buClr>
                <a:srgbClr val="42953B"/>
              </a:buClr>
              <a:buSzPts val="3000"/>
              <a:buFont typeface="Arial" panose="020B0604020202020204" pitchFamily="34" charset="0"/>
              <a:buChar char="•"/>
            </a:pPr>
            <a:r>
              <a:rPr lang="en-US" sz="2400" dirty="0">
                <a:solidFill>
                  <a:srgbClr val="004B8E"/>
                </a:solidFill>
                <a:latin typeface="Calibri" panose="020F0502020204030204" pitchFamily="34" charset="0"/>
                <a:ea typeface="Arial"/>
                <a:cs typeface="Calibri" panose="020F0502020204030204" pitchFamily="34" charset="0"/>
                <a:sym typeface="Arial"/>
              </a:rPr>
              <a:t>Complete the ASVAB</a:t>
            </a:r>
          </a:p>
          <a:p>
            <a:pPr marL="1595937" lvl="2" indent="-643453">
              <a:spcBef>
                <a:spcPts val="533"/>
              </a:spcBef>
              <a:buClr>
                <a:srgbClr val="42953B"/>
              </a:buClr>
              <a:buSzPts val="3000"/>
              <a:buFont typeface="Arial" panose="020B0604020202020204" pitchFamily="34" charset="0"/>
              <a:buChar char="•"/>
            </a:pPr>
            <a:r>
              <a:rPr lang="en-US" sz="2400" i="0" u="none" strike="noStrike" cap="none" dirty="0">
                <a:solidFill>
                  <a:srgbClr val="004B8E"/>
                </a:solidFill>
                <a:latin typeface="Calibri" panose="020F0502020204030204" pitchFamily="34" charset="0"/>
                <a:ea typeface="Arial"/>
                <a:cs typeface="Calibri" panose="020F0502020204030204" pitchFamily="34" charset="0"/>
                <a:sym typeface="Arial"/>
              </a:rPr>
              <a:t>Create an account and complete and use tools in Missouri Connections</a:t>
            </a:r>
          </a:p>
          <a:p>
            <a:pPr marL="952484" lvl="2" indent="0">
              <a:spcBef>
                <a:spcPts val="533"/>
              </a:spcBef>
              <a:buClr>
                <a:srgbClr val="42953B"/>
              </a:buClr>
              <a:buSzPts val="3000"/>
              <a:buNone/>
            </a:pPr>
            <a:endParaRPr lang="en-US" sz="2400" i="0" u="none" strike="noStrike" cap="none" dirty="0">
              <a:solidFill>
                <a:srgbClr val="004B8E"/>
              </a:solidFill>
              <a:latin typeface="Calibri" panose="020F0502020204030204" pitchFamily="34" charset="0"/>
              <a:ea typeface="Arial"/>
              <a:cs typeface="Calibri" panose="020F0502020204030204" pitchFamily="34" charset="0"/>
              <a:sym typeface="Arial"/>
            </a:endParaRPr>
          </a:p>
          <a:p>
            <a:pPr marL="1138737" lvl="1" indent="-643453">
              <a:spcBef>
                <a:spcPts val="533"/>
              </a:spcBef>
              <a:buClr>
                <a:srgbClr val="42953B"/>
              </a:buClr>
              <a:buSzPts val="3000"/>
              <a:buFont typeface="Arial" panose="020B0604020202020204" pitchFamily="34" charset="0"/>
              <a:buChar char="•"/>
            </a:pPr>
            <a:endParaRPr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143" name="Google Shape;1143;p157"/>
          <p:cNvSpPr txBox="1">
            <a:spLocks noGrp="1"/>
          </p:cNvSpPr>
          <p:nvPr>
            <p:ph type="title"/>
          </p:nvPr>
        </p:nvSpPr>
        <p:spPr>
          <a:xfrm>
            <a:off x="381000" y="1074197"/>
            <a:ext cx="11430000" cy="71650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rPr>
              <a:t>Transition Services Examples</a:t>
            </a:r>
            <a:endParaRPr sz="4400" i="0" u="none" strike="noStrike" cap="none" dirty="0">
              <a:solidFill>
                <a:srgbClr val="004B8E"/>
              </a:solidFill>
            </a:endParaRPr>
          </a:p>
        </p:txBody>
      </p:sp>
      <p:sp>
        <p:nvSpPr>
          <p:cNvPr id="4"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115</a:t>
            </a:fld>
            <a:endParaRPr dirty="0"/>
          </a:p>
        </p:txBody>
      </p:sp>
    </p:spTree>
    <p:extLst>
      <p:ext uri="{BB962C8B-B14F-4D97-AF65-F5344CB8AC3E}">
        <p14:creationId xmlns:p14="http://schemas.microsoft.com/office/powerpoint/2010/main" val="10274684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Shape 1169"/>
        <p:cNvGrpSpPr/>
        <p:nvPr/>
      </p:nvGrpSpPr>
      <p:grpSpPr>
        <a:xfrm>
          <a:off x="0" y="0"/>
          <a:ext cx="0" cy="0"/>
          <a:chOff x="0" y="0"/>
          <a:chExt cx="0" cy="0"/>
        </a:xfrm>
      </p:grpSpPr>
      <p:sp>
        <p:nvSpPr>
          <p:cNvPr id="1170" name="Google Shape;1170;p161"/>
          <p:cNvSpPr txBox="1">
            <a:spLocks noGrp="1"/>
          </p:cNvSpPr>
          <p:nvPr>
            <p:ph type="title"/>
          </p:nvPr>
        </p:nvSpPr>
        <p:spPr>
          <a:xfrm>
            <a:off x="381000" y="990600"/>
            <a:ext cx="11430000" cy="86483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400" dirty="0">
                <a:solidFill>
                  <a:srgbClr val="004B8E"/>
                </a:solidFill>
                <a:latin typeface="Calibri" panose="020F0502020204030204" pitchFamily="34" charset="0"/>
                <a:ea typeface="Arial"/>
                <a:cs typeface="Calibri" panose="020F0502020204030204" pitchFamily="34" charset="0"/>
                <a:sym typeface="Arial"/>
              </a:rPr>
              <a:t>Investigation Time</a:t>
            </a:r>
            <a:endParaRPr sz="4400" i="0" u="none" strike="noStrike" cap="none" dirty="0">
              <a:solidFill>
                <a:srgbClr val="004B8E"/>
              </a:solidFill>
              <a:latin typeface="Calibri" panose="020F0502020204030204" pitchFamily="34" charset="0"/>
              <a:ea typeface="Arial"/>
              <a:cs typeface="Calibri" panose="020F0502020204030204" pitchFamily="34" charset="0"/>
              <a:sym typeface="Arial"/>
            </a:endParaRPr>
          </a:p>
        </p:txBody>
      </p:sp>
      <p:pic>
        <p:nvPicPr>
          <p:cNvPr id="1172" name="Google Shape;1172;p161"/>
          <p:cNvPicPr preferRelativeResize="0"/>
          <p:nvPr/>
        </p:nvPicPr>
        <p:blipFill rotWithShape="1">
          <a:blip r:embed="rId3">
            <a:alphaModFix/>
          </a:blip>
          <a:srcRect/>
          <a:stretch/>
        </p:blipFill>
        <p:spPr>
          <a:xfrm>
            <a:off x="381000" y="1790701"/>
            <a:ext cx="11430000" cy="4305300"/>
          </a:xfrm>
          <a:prstGeom prst="rect">
            <a:avLst/>
          </a:prstGeom>
          <a:noFill/>
          <a:ln>
            <a:noFill/>
          </a:ln>
        </p:spPr>
      </p:pic>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116</a:t>
            </a:fld>
            <a:endParaRP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Shape 1176"/>
        <p:cNvGrpSpPr/>
        <p:nvPr/>
      </p:nvGrpSpPr>
      <p:grpSpPr>
        <a:xfrm>
          <a:off x="0" y="0"/>
          <a:ext cx="0" cy="0"/>
          <a:chOff x="0" y="0"/>
          <a:chExt cx="0" cy="0"/>
        </a:xfrm>
      </p:grpSpPr>
      <p:pic>
        <p:nvPicPr>
          <p:cNvPr id="1177" name="Google Shape;1177;p162" descr="Hand Drawing Draw · Free image on Pixabay"/>
          <p:cNvPicPr preferRelativeResize="0">
            <a:picLocks noGrp="1"/>
          </p:cNvPicPr>
          <p:nvPr>
            <p:ph type="body" idx="1"/>
          </p:nvPr>
        </p:nvPicPr>
        <p:blipFill rotWithShape="1">
          <a:blip r:embed="rId3">
            <a:alphaModFix/>
          </a:blip>
          <a:srcRect/>
          <a:stretch/>
        </p:blipFill>
        <p:spPr>
          <a:xfrm>
            <a:off x="3344550" y="1993272"/>
            <a:ext cx="5899038" cy="4102728"/>
          </a:xfrm>
          <a:prstGeom prst="rect">
            <a:avLst/>
          </a:prstGeom>
          <a:noFill/>
          <a:ln>
            <a:noFill/>
          </a:ln>
        </p:spPr>
      </p:pic>
      <p:sp>
        <p:nvSpPr>
          <p:cNvPr id="1178" name="Google Shape;1178;p162"/>
          <p:cNvSpPr txBox="1">
            <a:spLocks noGrp="1"/>
          </p:cNvSpPr>
          <p:nvPr>
            <p:ph type="title"/>
          </p:nvPr>
        </p:nvSpPr>
        <p:spPr>
          <a:xfrm>
            <a:off x="381000" y="990600"/>
            <a:ext cx="11430000" cy="964949"/>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400" b="0" i="0" u="none" strike="noStrike" cap="none" dirty="0">
                <a:solidFill>
                  <a:schemeClr val="dk1"/>
                </a:solidFill>
                <a:latin typeface="Calibri" panose="020F0502020204030204" pitchFamily="34" charset="0"/>
                <a:ea typeface="Arial"/>
                <a:cs typeface="Calibri" panose="020F0502020204030204" pitchFamily="34" charset="0"/>
                <a:sym typeface="Arial"/>
              </a:rPr>
              <a:t>Quick Draw </a:t>
            </a:r>
            <a:endParaRPr sz="44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p:txBody>
      </p:sp>
      <p:sp>
        <p:nvSpPr>
          <p:cNvPr id="1180" name="Google Shape;1180;p162"/>
          <p:cNvSpPr txBox="1"/>
          <p:nvPr/>
        </p:nvSpPr>
        <p:spPr>
          <a:xfrm>
            <a:off x="10968759" y="854250"/>
            <a:ext cx="1344600" cy="7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000000"/>
                </a:solidFill>
                <a:highlight>
                  <a:srgbClr val="FFFF00"/>
                </a:highlight>
                <a:latin typeface="Calibri"/>
                <a:ea typeface="Calibri"/>
                <a:cs typeface="Calibri"/>
                <a:sym typeface="Calibri"/>
              </a:rPr>
              <a:t>HO # 9</a:t>
            </a:r>
            <a:endParaRPr sz="2100" b="1" i="0" u="none" strike="noStrike" cap="none" dirty="0">
              <a:solidFill>
                <a:srgbClr val="000000"/>
              </a:solidFill>
              <a:highlight>
                <a:srgbClr val="FFFF00"/>
              </a:highlight>
              <a:latin typeface="Calibri"/>
              <a:ea typeface="Calibri"/>
              <a:cs typeface="Calibri"/>
              <a:sym typeface="Calibri"/>
            </a:endParaRPr>
          </a:p>
        </p:txBody>
      </p:sp>
      <p:sp>
        <p:nvSpPr>
          <p:cNvPr id="1181" name="Google Shape;1181;p162"/>
          <p:cNvSpPr txBox="1"/>
          <p:nvPr/>
        </p:nvSpPr>
        <p:spPr>
          <a:xfrm>
            <a:off x="10602175" y="6444700"/>
            <a:ext cx="5352600" cy="62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117</a:t>
            </a:fld>
            <a:endParaRP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63"/>
          <p:cNvSpPr txBox="1">
            <a:spLocks noGrp="1"/>
          </p:cNvSpPr>
          <p:nvPr>
            <p:ph type="body" idx="1"/>
          </p:nvPr>
        </p:nvSpPr>
        <p:spPr>
          <a:xfrm>
            <a:off x="381000" y="1790700"/>
            <a:ext cx="11430000" cy="4419600"/>
          </a:xfrm>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1000"/>
              </a:spcBef>
              <a:spcAft>
                <a:spcPts val="0"/>
              </a:spcAft>
              <a:buClr>
                <a:schemeClr val="dk1"/>
              </a:buClr>
              <a:buSzPts val="3000"/>
              <a:buNone/>
            </a:pPr>
            <a:r>
              <a:rPr lang="en-US" sz="3600" dirty="0">
                <a:solidFill>
                  <a:srgbClr val="004B8E"/>
                </a:solidFill>
              </a:rPr>
              <a:t>Why is it important for students and parents/guardians to participate in the planning process?</a:t>
            </a:r>
            <a:endParaRPr sz="3600" dirty="0">
              <a:solidFill>
                <a:srgbClr val="004B8E"/>
              </a:solidFill>
            </a:endParaRPr>
          </a:p>
          <a:p>
            <a:pPr marL="45720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ctr" rtl="0">
              <a:lnSpc>
                <a:spcPct val="90000"/>
              </a:lnSpc>
              <a:spcBef>
                <a:spcPts val="0"/>
              </a:spcBef>
              <a:spcAft>
                <a:spcPts val="0"/>
              </a:spcAft>
              <a:buClr>
                <a:schemeClr val="dk1"/>
              </a:buClr>
              <a:buSzPts val="5333"/>
              <a:buFont typeface="Arial"/>
              <a:buNone/>
            </a:pPr>
            <a:endParaRPr sz="4800" b="1" dirty="0"/>
          </a:p>
          <a:p>
            <a:pPr marL="0" lvl="0" indent="0" algn="l" rtl="0">
              <a:lnSpc>
                <a:spcPct val="90000"/>
              </a:lnSpc>
              <a:spcBef>
                <a:spcPts val="1000"/>
              </a:spcBef>
              <a:spcAft>
                <a:spcPts val="0"/>
              </a:spcAft>
              <a:buSzPts val="1800"/>
              <a:buNone/>
            </a:pPr>
            <a:endParaRPr sz="3000" dirty="0"/>
          </a:p>
        </p:txBody>
      </p:sp>
      <p:sp>
        <p:nvSpPr>
          <p:cNvPr id="1187" name="Google Shape;1187;p163"/>
          <p:cNvSpPr txBox="1">
            <a:spLocks noGrp="1"/>
          </p:cNvSpPr>
          <p:nvPr>
            <p:ph type="title"/>
          </p:nvPr>
        </p:nvSpPr>
        <p:spPr>
          <a:xfrm>
            <a:off x="381000" y="890726"/>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4B8D"/>
              </a:buClr>
              <a:buSzPts val="4000"/>
              <a:buFont typeface="Arial"/>
              <a:buNone/>
            </a:pPr>
            <a:r>
              <a:rPr lang="en-US" sz="4800" dirty="0">
                <a:solidFill>
                  <a:srgbClr val="004B8E"/>
                </a:solidFill>
              </a:rPr>
              <a:t>Student and Parent/Guardian Involvement</a:t>
            </a:r>
            <a:endParaRPr sz="4800" dirty="0">
              <a:solidFill>
                <a:srgbClr val="000000"/>
              </a:solidFill>
            </a:endParaRPr>
          </a:p>
        </p:txBody>
      </p:sp>
      <p:sp>
        <p:nvSpPr>
          <p:cNvPr id="1188" name="Google Shape;1188;p1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118</a:t>
            </a:fld>
            <a:endParaRP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47387"/>
            <a:ext cx="10332717" cy="3511118"/>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63"/>
          <p:cNvSpPr txBox="1">
            <a:spLocks noGrp="1"/>
          </p:cNvSpPr>
          <p:nvPr>
            <p:ph type="body" idx="1"/>
          </p:nvPr>
        </p:nvSpPr>
        <p:spPr>
          <a:xfrm>
            <a:off x="381000" y="1790700"/>
            <a:ext cx="11430000" cy="4419600"/>
          </a:xfrm>
          <a:prstGeom prst="rect">
            <a:avLst/>
          </a:prstGeom>
          <a:noFill/>
          <a:ln>
            <a:noFill/>
          </a:ln>
        </p:spPr>
        <p:txBody>
          <a:bodyPr spcFirstLastPara="1" wrap="square" lIns="91425" tIns="45700" rIns="91425" bIns="45700" anchor="t" anchorCtr="0">
            <a:noAutofit/>
          </a:bodyPr>
          <a:lstStyle/>
          <a:p>
            <a:pPr marL="609600" indent="-571500">
              <a:buClr>
                <a:srgbClr val="42953B"/>
              </a:buClr>
              <a:buSzPct val="100000"/>
            </a:pPr>
            <a:r>
              <a:rPr lang="en-US" sz="3600" dirty="0">
                <a:solidFill>
                  <a:srgbClr val="004B8E"/>
                </a:solidFill>
              </a:rPr>
              <a:t>Because the IEP is based upon an individual student’s strengths, needs, interests, and preferences, it makes sense for the student to be present at transition planning meetings.</a:t>
            </a:r>
          </a:p>
          <a:p>
            <a:pPr marL="609600" indent="-571500">
              <a:buClr>
                <a:srgbClr val="42953B"/>
              </a:buClr>
              <a:buSzPct val="100000"/>
            </a:pPr>
            <a:r>
              <a:rPr lang="en-US" sz="3600" dirty="0">
                <a:solidFill>
                  <a:srgbClr val="004B8E"/>
                </a:solidFill>
              </a:rPr>
              <a:t>Effective practices occur when the student attends and actively participates in his or her IEP meeting.</a:t>
            </a:r>
          </a:p>
          <a:p>
            <a:pPr marL="609600" indent="-571500">
              <a:buClr>
                <a:srgbClr val="42953B"/>
              </a:buClr>
              <a:buSzPct val="100000"/>
            </a:pPr>
            <a:r>
              <a:rPr lang="en-US" sz="3600" dirty="0">
                <a:solidFill>
                  <a:srgbClr val="004B8E"/>
                </a:solidFill>
              </a:rPr>
              <a:t>At a minimum, student attendance begins with the IEP meeting prior to the student turning 16.</a:t>
            </a:r>
            <a:endParaRPr sz="3600" dirty="0">
              <a:solidFill>
                <a:srgbClr val="004B8E"/>
              </a:solidFill>
            </a:endParaRPr>
          </a:p>
          <a:p>
            <a:pPr marL="45720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ctr" rtl="0">
              <a:lnSpc>
                <a:spcPct val="90000"/>
              </a:lnSpc>
              <a:spcBef>
                <a:spcPts val="0"/>
              </a:spcBef>
              <a:spcAft>
                <a:spcPts val="0"/>
              </a:spcAft>
              <a:buClr>
                <a:schemeClr val="dk1"/>
              </a:buClr>
              <a:buSzPts val="5333"/>
              <a:buFont typeface="Arial"/>
              <a:buNone/>
            </a:pPr>
            <a:endParaRPr sz="4800" b="1" dirty="0"/>
          </a:p>
          <a:p>
            <a:pPr marL="0" lvl="0" indent="0" algn="l" rtl="0">
              <a:lnSpc>
                <a:spcPct val="90000"/>
              </a:lnSpc>
              <a:spcBef>
                <a:spcPts val="1000"/>
              </a:spcBef>
              <a:spcAft>
                <a:spcPts val="0"/>
              </a:spcAft>
              <a:buSzPts val="1800"/>
              <a:buNone/>
            </a:pPr>
            <a:endParaRPr sz="3000" dirty="0"/>
          </a:p>
        </p:txBody>
      </p:sp>
      <p:sp>
        <p:nvSpPr>
          <p:cNvPr id="1187" name="Google Shape;1187;p163"/>
          <p:cNvSpPr txBox="1">
            <a:spLocks noGrp="1"/>
          </p:cNvSpPr>
          <p:nvPr>
            <p:ph type="title"/>
          </p:nvPr>
        </p:nvSpPr>
        <p:spPr>
          <a:xfrm>
            <a:off x="381000" y="890726"/>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4B8D"/>
              </a:buClr>
              <a:buSzPts val="4000"/>
              <a:buFont typeface="Arial"/>
              <a:buNone/>
            </a:pPr>
            <a:r>
              <a:rPr lang="en-US" sz="4800" dirty="0">
                <a:solidFill>
                  <a:srgbClr val="004B8E"/>
                </a:solidFill>
              </a:rPr>
              <a:t>Student and Parent/Guardian Involvement</a:t>
            </a:r>
            <a:endParaRPr sz="4800" dirty="0">
              <a:solidFill>
                <a:srgbClr val="000000"/>
              </a:solidFill>
            </a:endParaRPr>
          </a:p>
        </p:txBody>
      </p:sp>
      <p:sp>
        <p:nvSpPr>
          <p:cNvPr id="1188" name="Google Shape;1188;p1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119</a:t>
            </a:fld>
            <a:endParaRPr dirty="0"/>
          </a:p>
        </p:txBody>
      </p:sp>
    </p:spTree>
    <p:extLst>
      <p:ext uri="{BB962C8B-B14F-4D97-AF65-F5344CB8AC3E}">
        <p14:creationId xmlns:p14="http://schemas.microsoft.com/office/powerpoint/2010/main" val="172341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txBox="1">
            <a:spLocks noGrp="1"/>
          </p:cNvSpPr>
          <p:nvPr>
            <p:ph type="title"/>
          </p:nvPr>
        </p:nvSpPr>
        <p:spPr>
          <a:xfrm>
            <a:off x="381000" y="1219200"/>
            <a:ext cx="11430000" cy="23685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800" dirty="0"/>
              <a:t> </a:t>
            </a:r>
            <a:endParaRPr sz="4800" dirty="0"/>
          </a:p>
          <a:p>
            <a:pPr marL="0" lvl="0" indent="0" algn="ctr" rtl="0">
              <a:lnSpc>
                <a:spcPct val="90000"/>
              </a:lnSpc>
              <a:spcBef>
                <a:spcPts val="0"/>
              </a:spcBef>
              <a:spcAft>
                <a:spcPts val="0"/>
              </a:spcAft>
              <a:buSzPts val="5333"/>
              <a:buNone/>
            </a:pPr>
            <a:r>
              <a:rPr lang="en-US" sz="4400" dirty="0">
                <a:solidFill>
                  <a:srgbClr val="004B8E"/>
                </a:solidFill>
              </a:rPr>
              <a:t>The Letter of the Law - Indicator 13</a:t>
            </a:r>
            <a:endParaRPr sz="4400" dirty="0">
              <a:solidFill>
                <a:srgbClr val="004B8E"/>
              </a:solidFill>
            </a:endParaRPr>
          </a:p>
          <a:p>
            <a:pPr marL="0" lvl="0" indent="0" algn="ctr" rtl="0">
              <a:lnSpc>
                <a:spcPct val="90000"/>
              </a:lnSpc>
              <a:spcBef>
                <a:spcPts val="0"/>
              </a:spcBef>
              <a:spcAft>
                <a:spcPts val="0"/>
              </a:spcAft>
              <a:buSzPts val="5333"/>
              <a:buNone/>
            </a:pPr>
            <a:r>
              <a:rPr lang="en-US" sz="4400" dirty="0">
                <a:solidFill>
                  <a:srgbClr val="004B8E"/>
                </a:solidFill>
              </a:rPr>
              <a:t>and </a:t>
            </a:r>
            <a:endParaRPr sz="4400" dirty="0">
              <a:solidFill>
                <a:srgbClr val="004B8E"/>
              </a:solidFill>
            </a:endParaRPr>
          </a:p>
          <a:p>
            <a:pPr marL="0" lvl="0" indent="0" algn="ctr" rtl="0">
              <a:lnSpc>
                <a:spcPct val="90000"/>
              </a:lnSpc>
              <a:spcBef>
                <a:spcPts val="0"/>
              </a:spcBef>
              <a:spcAft>
                <a:spcPts val="0"/>
              </a:spcAft>
              <a:buSzPts val="5333"/>
              <a:buNone/>
            </a:pPr>
            <a:r>
              <a:rPr lang="en-US" sz="4400" dirty="0">
                <a:solidFill>
                  <a:srgbClr val="004B8E"/>
                </a:solidFill>
              </a:rPr>
              <a:t>The Spirit of the Law - Best Practice</a:t>
            </a:r>
            <a:endParaRPr sz="4400" dirty="0">
              <a:solidFill>
                <a:srgbClr val="004B8E"/>
              </a:solidFill>
            </a:endParaRPr>
          </a:p>
          <a:p>
            <a:pPr marL="0" lvl="0" indent="0" algn="ctr" rtl="0">
              <a:lnSpc>
                <a:spcPct val="90000"/>
              </a:lnSpc>
              <a:spcBef>
                <a:spcPts val="0"/>
              </a:spcBef>
              <a:spcAft>
                <a:spcPts val="0"/>
              </a:spcAft>
              <a:buSzPts val="5333"/>
              <a:buNone/>
            </a:pPr>
            <a:endParaRPr sz="4800" dirty="0"/>
          </a:p>
          <a:p>
            <a:pPr marL="0" lvl="0" indent="0" algn="ctr" rtl="0">
              <a:lnSpc>
                <a:spcPct val="90000"/>
              </a:lnSpc>
              <a:spcBef>
                <a:spcPts val="0"/>
              </a:spcBef>
              <a:spcAft>
                <a:spcPts val="0"/>
              </a:spcAft>
              <a:buClr>
                <a:schemeClr val="dk1"/>
              </a:buClr>
              <a:buSzPts val="4400"/>
              <a:buFont typeface="Arial"/>
              <a:buNone/>
            </a:pPr>
            <a:endParaRPr sz="4800" dirty="0"/>
          </a:p>
        </p:txBody>
      </p:sp>
      <p:sp>
        <p:nvSpPr>
          <p:cNvPr id="351" name="Google Shape;351;p5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a:t>
            </a:fld>
            <a:endParaRPr dirty="0"/>
          </a:p>
        </p:txBody>
      </p:sp>
      <p:pic>
        <p:nvPicPr>
          <p:cNvPr id="352" name="Google Shape;352;p57" descr="https://www.publicdomainpictures.net/pictures/170000/velka/judge-gavel-1461998219JBc.jpg">
            <a:hlinkClick r:id="rId3"/>
          </p:cNvPr>
          <p:cNvPicPr preferRelativeResize="0"/>
          <p:nvPr/>
        </p:nvPicPr>
        <p:blipFill rotWithShape="1">
          <a:blip r:embed="rId4">
            <a:alphaModFix/>
          </a:blip>
          <a:srcRect/>
          <a:stretch/>
        </p:blipFill>
        <p:spPr>
          <a:xfrm>
            <a:off x="6107833" y="3587750"/>
            <a:ext cx="4478045" cy="2508250"/>
          </a:xfrm>
          <a:prstGeom prst="rect">
            <a:avLst/>
          </a:prstGeom>
          <a:noFill/>
          <a:ln>
            <a:noFill/>
          </a:ln>
        </p:spPr>
      </p:pic>
      <p:pic>
        <p:nvPicPr>
          <p:cNvPr id="353" name="Google Shape;353;p57" descr="https://cdn.pixabay.com/photo/2016/03/31/20/04/alphabet-word-images-1295490_960_720.png">
            <a:hlinkClick r:id="rId5"/>
          </p:cNvPr>
          <p:cNvPicPr preferRelativeResize="0"/>
          <p:nvPr/>
        </p:nvPicPr>
        <p:blipFill rotWithShape="1">
          <a:blip r:embed="rId6">
            <a:alphaModFix/>
          </a:blip>
          <a:srcRect/>
          <a:stretch/>
        </p:blipFill>
        <p:spPr>
          <a:xfrm>
            <a:off x="1943479" y="3587750"/>
            <a:ext cx="4146612" cy="250825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63"/>
          <p:cNvSpPr txBox="1">
            <a:spLocks noGrp="1"/>
          </p:cNvSpPr>
          <p:nvPr>
            <p:ph type="body" idx="1"/>
          </p:nvPr>
        </p:nvSpPr>
        <p:spPr>
          <a:xfrm>
            <a:off x="381000" y="1790700"/>
            <a:ext cx="11430000" cy="4305300"/>
          </a:xfrm>
          <a:prstGeom prst="rect">
            <a:avLst/>
          </a:prstGeom>
          <a:noFill/>
          <a:ln>
            <a:noFill/>
          </a:ln>
        </p:spPr>
        <p:txBody>
          <a:bodyPr spcFirstLastPara="1" wrap="square" lIns="91425" tIns="45700" rIns="91425" bIns="45700" anchor="t" anchorCtr="0">
            <a:noAutofit/>
          </a:bodyPr>
          <a:lstStyle/>
          <a:p>
            <a:pPr marL="609600" indent="-571500">
              <a:buClr>
                <a:srgbClr val="42953B"/>
              </a:buClr>
              <a:buSzPct val="100000"/>
            </a:pPr>
            <a:r>
              <a:rPr lang="en-US" sz="3600" dirty="0">
                <a:solidFill>
                  <a:srgbClr val="004B8E"/>
                </a:solidFill>
              </a:rPr>
              <a:t>Parent(s)/Guardian should be involved throughout each student’s transition planning process.</a:t>
            </a:r>
            <a:br>
              <a:rPr lang="en-US" sz="3600" dirty="0">
                <a:solidFill>
                  <a:srgbClr val="004B8E"/>
                </a:solidFill>
              </a:rPr>
            </a:br>
            <a:endParaRPr lang="en-US" sz="2000" dirty="0">
              <a:solidFill>
                <a:srgbClr val="004B8E"/>
              </a:solidFill>
            </a:endParaRPr>
          </a:p>
          <a:p>
            <a:pPr marL="609600" indent="-571500">
              <a:buClr>
                <a:srgbClr val="42953B"/>
              </a:buClr>
              <a:buSzPct val="100000"/>
            </a:pPr>
            <a:r>
              <a:rPr lang="en-US" sz="3600" dirty="0">
                <a:solidFill>
                  <a:srgbClr val="004B8E"/>
                </a:solidFill>
              </a:rPr>
              <a:t>IDEA make it clear that parents are to be active members of IEP teams. When schools send notification to families of an upcoming IEP meeting that involves transition planning, many provide a brochure on transition along with the written parental notification.</a:t>
            </a:r>
          </a:p>
        </p:txBody>
      </p:sp>
      <p:sp>
        <p:nvSpPr>
          <p:cNvPr id="1187" name="Google Shape;1187;p163"/>
          <p:cNvSpPr txBox="1">
            <a:spLocks noGrp="1"/>
          </p:cNvSpPr>
          <p:nvPr>
            <p:ph type="title"/>
          </p:nvPr>
        </p:nvSpPr>
        <p:spPr>
          <a:xfrm>
            <a:off x="381000" y="890726"/>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4B8D"/>
              </a:buClr>
              <a:buSzPts val="4000"/>
              <a:buFont typeface="Arial"/>
              <a:buNone/>
            </a:pPr>
            <a:r>
              <a:rPr lang="en-US" sz="4000" dirty="0">
                <a:solidFill>
                  <a:srgbClr val="004B8E"/>
                </a:solidFill>
              </a:rPr>
              <a:t>Student and Parent/Guardian Involvement is Critical</a:t>
            </a:r>
            <a:endParaRPr sz="4000" dirty="0">
              <a:solidFill>
                <a:srgbClr val="000000"/>
              </a:solidFill>
            </a:endParaRPr>
          </a:p>
        </p:txBody>
      </p:sp>
      <p:sp>
        <p:nvSpPr>
          <p:cNvPr id="1188" name="Google Shape;1188;p1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120</a:t>
            </a:fld>
            <a:endParaRPr dirty="0"/>
          </a:p>
        </p:txBody>
      </p:sp>
    </p:spTree>
    <p:extLst>
      <p:ext uri="{BB962C8B-B14F-4D97-AF65-F5344CB8AC3E}">
        <p14:creationId xmlns:p14="http://schemas.microsoft.com/office/powerpoint/2010/main" val="4946055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63"/>
          <p:cNvSpPr txBox="1">
            <a:spLocks noGrp="1"/>
          </p:cNvSpPr>
          <p:nvPr>
            <p:ph type="body" idx="1"/>
          </p:nvPr>
        </p:nvSpPr>
        <p:spPr>
          <a:xfrm>
            <a:off x="381000" y="1790700"/>
            <a:ext cx="11430000" cy="4305300"/>
          </a:xfrm>
          <a:prstGeom prst="rect">
            <a:avLst/>
          </a:prstGeom>
          <a:noFill/>
          <a:ln>
            <a:noFill/>
          </a:ln>
        </p:spPr>
        <p:txBody>
          <a:bodyPr spcFirstLastPara="1" wrap="square" lIns="91425" tIns="45700" rIns="91425" bIns="45700" anchor="t" anchorCtr="0">
            <a:noAutofit/>
          </a:bodyPr>
          <a:lstStyle/>
          <a:p>
            <a:pPr marL="609600" indent="-571500">
              <a:buClr>
                <a:srgbClr val="42953B"/>
              </a:buClr>
              <a:buSzPct val="100000"/>
            </a:pPr>
            <a:r>
              <a:rPr lang="en-US" sz="3600" dirty="0">
                <a:solidFill>
                  <a:srgbClr val="004B8E"/>
                </a:solidFill>
              </a:rPr>
              <a:t>It is also required that the parent notification indicate that the student will be invited to the meeting.</a:t>
            </a:r>
          </a:p>
          <a:p>
            <a:pPr marL="38100" indent="0">
              <a:buClr>
                <a:srgbClr val="42953B"/>
              </a:buClr>
              <a:buSzPct val="100000"/>
              <a:buNone/>
            </a:pPr>
            <a:endParaRPr lang="en-US" sz="2000" dirty="0">
              <a:solidFill>
                <a:srgbClr val="004B8E"/>
              </a:solidFill>
            </a:endParaRPr>
          </a:p>
          <a:p>
            <a:pPr marL="609600" indent="-571500">
              <a:buClr>
                <a:srgbClr val="42953B"/>
              </a:buClr>
              <a:buSzPct val="100000"/>
            </a:pPr>
            <a:r>
              <a:rPr lang="en-US" sz="3600" dirty="0">
                <a:solidFill>
                  <a:srgbClr val="004B8E"/>
                </a:solidFill>
              </a:rPr>
              <a:t>In addition, parent(s)/guardian should be notified of and provide consent for any other agency that will be invited to send a representative, and the parent(s)/guardian may bring or invite other people to the meeting to participate on the IEP team.</a:t>
            </a:r>
          </a:p>
        </p:txBody>
      </p:sp>
      <p:sp>
        <p:nvSpPr>
          <p:cNvPr id="1187" name="Google Shape;1187;p163"/>
          <p:cNvSpPr txBox="1">
            <a:spLocks noGrp="1"/>
          </p:cNvSpPr>
          <p:nvPr>
            <p:ph type="title"/>
          </p:nvPr>
        </p:nvSpPr>
        <p:spPr>
          <a:xfrm>
            <a:off x="381000" y="890726"/>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4B8D"/>
              </a:buClr>
              <a:buSzPts val="4000"/>
              <a:buFont typeface="Arial"/>
              <a:buNone/>
            </a:pPr>
            <a:r>
              <a:rPr lang="en-US" sz="4000" dirty="0">
                <a:solidFill>
                  <a:srgbClr val="004B8E"/>
                </a:solidFill>
              </a:rPr>
              <a:t>Student and Parent/Guardian Involvement is Critical</a:t>
            </a:r>
            <a:endParaRPr sz="4000" dirty="0">
              <a:solidFill>
                <a:srgbClr val="000000"/>
              </a:solidFill>
            </a:endParaRPr>
          </a:p>
        </p:txBody>
      </p:sp>
      <p:sp>
        <p:nvSpPr>
          <p:cNvPr id="1188" name="Google Shape;1188;p1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121</a:t>
            </a:fld>
            <a:endParaRPr dirty="0"/>
          </a:p>
        </p:txBody>
      </p:sp>
    </p:spTree>
    <p:extLst>
      <p:ext uri="{BB962C8B-B14F-4D97-AF65-F5344CB8AC3E}">
        <p14:creationId xmlns:p14="http://schemas.microsoft.com/office/powerpoint/2010/main" val="15800329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63"/>
          <p:cNvSpPr txBox="1">
            <a:spLocks noGrp="1"/>
          </p:cNvSpPr>
          <p:nvPr>
            <p:ph type="body" idx="1"/>
          </p:nvPr>
        </p:nvSpPr>
        <p:spPr>
          <a:xfrm>
            <a:off x="381000" y="1790700"/>
            <a:ext cx="11430000" cy="4305300"/>
          </a:xfrm>
          <a:prstGeom prst="rect">
            <a:avLst/>
          </a:prstGeom>
          <a:noFill/>
          <a:ln>
            <a:noFill/>
          </a:ln>
        </p:spPr>
        <p:txBody>
          <a:bodyPr spcFirstLastPara="1" wrap="square" lIns="91425" tIns="45700" rIns="91425" bIns="45700" anchor="t" anchorCtr="0">
            <a:noAutofit/>
          </a:bodyPr>
          <a:lstStyle/>
          <a:p>
            <a:pPr marL="0" indent="0">
              <a:buClr>
                <a:srgbClr val="42953B"/>
              </a:buClr>
              <a:buSzPct val="100000"/>
              <a:buNone/>
            </a:pPr>
            <a:r>
              <a:rPr lang="en-US" sz="3200" b="1" dirty="0">
                <a:solidFill>
                  <a:srgbClr val="004B8E"/>
                </a:solidFill>
              </a:rPr>
              <a:t>Seven principles that support effective partnerships</a:t>
            </a:r>
          </a:p>
          <a:p>
            <a:pPr marL="571500" indent="-571500">
              <a:buClr>
                <a:srgbClr val="42953B"/>
              </a:buClr>
              <a:buSzPct val="100000"/>
            </a:pPr>
            <a:r>
              <a:rPr lang="en-US" dirty="0">
                <a:solidFill>
                  <a:srgbClr val="004B8E"/>
                </a:solidFill>
              </a:rPr>
              <a:t>Communication</a:t>
            </a:r>
          </a:p>
          <a:p>
            <a:pPr marL="571500" indent="-571500">
              <a:buClr>
                <a:srgbClr val="42953B"/>
              </a:buClr>
              <a:buSzPct val="100000"/>
            </a:pPr>
            <a:r>
              <a:rPr lang="en-US" dirty="0">
                <a:solidFill>
                  <a:srgbClr val="004B8E"/>
                </a:solidFill>
              </a:rPr>
              <a:t>Professional competence</a:t>
            </a:r>
          </a:p>
          <a:p>
            <a:pPr marL="571500" indent="-571500">
              <a:buClr>
                <a:srgbClr val="42953B"/>
              </a:buClr>
              <a:buSzPct val="100000"/>
            </a:pPr>
            <a:r>
              <a:rPr lang="en-US" dirty="0">
                <a:solidFill>
                  <a:srgbClr val="004B8E"/>
                </a:solidFill>
              </a:rPr>
              <a:t>Respect</a:t>
            </a:r>
          </a:p>
          <a:p>
            <a:pPr marL="571500" indent="-571500">
              <a:buClr>
                <a:srgbClr val="42953B"/>
              </a:buClr>
              <a:buSzPct val="100000"/>
            </a:pPr>
            <a:r>
              <a:rPr lang="en-US" dirty="0">
                <a:solidFill>
                  <a:srgbClr val="004B8E"/>
                </a:solidFill>
              </a:rPr>
              <a:t>Commitment</a:t>
            </a:r>
          </a:p>
          <a:p>
            <a:pPr marL="571500" indent="-571500">
              <a:buClr>
                <a:srgbClr val="42953B"/>
              </a:buClr>
              <a:buSzPct val="100000"/>
            </a:pPr>
            <a:r>
              <a:rPr lang="en-US" dirty="0">
                <a:solidFill>
                  <a:srgbClr val="004B8E"/>
                </a:solidFill>
              </a:rPr>
              <a:t>Equality</a:t>
            </a:r>
          </a:p>
          <a:p>
            <a:pPr marL="571500" indent="-571500">
              <a:buClr>
                <a:srgbClr val="42953B"/>
              </a:buClr>
              <a:buSzPct val="100000"/>
            </a:pPr>
            <a:r>
              <a:rPr lang="en-US" dirty="0">
                <a:solidFill>
                  <a:srgbClr val="004B8E"/>
                </a:solidFill>
              </a:rPr>
              <a:t>Advocacy</a:t>
            </a:r>
          </a:p>
          <a:p>
            <a:pPr marL="571500" indent="-571500">
              <a:buClr>
                <a:srgbClr val="42953B"/>
              </a:buClr>
              <a:buSzPct val="100000"/>
            </a:pPr>
            <a:r>
              <a:rPr lang="en-US" dirty="0">
                <a:solidFill>
                  <a:srgbClr val="004B8E"/>
                </a:solidFill>
              </a:rPr>
              <a:t>Trust</a:t>
            </a:r>
            <a:endParaRPr dirty="0">
              <a:solidFill>
                <a:srgbClr val="004B8E"/>
              </a:solidFill>
            </a:endParaRPr>
          </a:p>
          <a:p>
            <a:pPr marL="457200" lvl="1" indent="0">
              <a:buNone/>
            </a:pPr>
            <a:r>
              <a:rPr lang="en-US" sz="1600" u="sng" dirty="0">
                <a:solidFill>
                  <a:schemeClr val="hlink"/>
                </a:solidFill>
                <a:latin typeface="Arial"/>
                <a:ea typeface="Arial"/>
                <a:cs typeface="Arial"/>
                <a:sym typeface="Arial"/>
                <a:hlinkClick r:id="rId3"/>
              </a:rPr>
              <a:t>https://highleveragepractices.org/resources/</a:t>
            </a:r>
            <a:endParaRPr lang="en-US" sz="1600" dirty="0">
              <a:latin typeface="Arial"/>
              <a:ea typeface="Arial"/>
              <a:cs typeface="Arial"/>
              <a:sym typeface="Arial"/>
            </a:endParaRPr>
          </a:p>
          <a:p>
            <a:pPr marL="0" lvl="0" indent="0" algn="l" rtl="0">
              <a:lnSpc>
                <a:spcPct val="90000"/>
              </a:lnSpc>
              <a:spcBef>
                <a:spcPts val="1000"/>
              </a:spcBef>
              <a:spcAft>
                <a:spcPts val="0"/>
              </a:spcAft>
              <a:buSzPts val="1800"/>
              <a:buNone/>
            </a:pPr>
            <a:endParaRPr sz="4000" dirty="0">
              <a:solidFill>
                <a:srgbClr val="004B8E"/>
              </a:solidFill>
            </a:endParaRPr>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ctr" rtl="0">
              <a:lnSpc>
                <a:spcPct val="90000"/>
              </a:lnSpc>
              <a:spcBef>
                <a:spcPts val="0"/>
              </a:spcBef>
              <a:spcAft>
                <a:spcPts val="0"/>
              </a:spcAft>
              <a:buClr>
                <a:schemeClr val="dk1"/>
              </a:buClr>
              <a:buSzPts val="5333"/>
              <a:buFont typeface="Arial"/>
              <a:buNone/>
            </a:pPr>
            <a:endParaRPr sz="4800" b="1" dirty="0"/>
          </a:p>
          <a:p>
            <a:pPr marL="0" lvl="0" indent="0" algn="l" rtl="0">
              <a:lnSpc>
                <a:spcPct val="90000"/>
              </a:lnSpc>
              <a:spcBef>
                <a:spcPts val="1000"/>
              </a:spcBef>
              <a:spcAft>
                <a:spcPts val="0"/>
              </a:spcAft>
              <a:buSzPts val="1800"/>
              <a:buNone/>
            </a:pPr>
            <a:endParaRPr sz="3000" dirty="0"/>
          </a:p>
        </p:txBody>
      </p:sp>
      <p:sp>
        <p:nvSpPr>
          <p:cNvPr id="1187" name="Google Shape;1187;p163"/>
          <p:cNvSpPr txBox="1">
            <a:spLocks noGrp="1"/>
          </p:cNvSpPr>
          <p:nvPr>
            <p:ph type="title"/>
          </p:nvPr>
        </p:nvSpPr>
        <p:spPr>
          <a:xfrm>
            <a:off x="381000" y="890726"/>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4B8D"/>
              </a:buClr>
              <a:buSzPts val="4000"/>
              <a:buFont typeface="Arial"/>
              <a:buNone/>
            </a:pPr>
            <a:r>
              <a:rPr lang="en-US" sz="4800" dirty="0">
                <a:solidFill>
                  <a:srgbClr val="004B8E"/>
                </a:solidFill>
              </a:rPr>
              <a:t>Building a Partnership with Families</a:t>
            </a:r>
            <a:endParaRPr sz="4800" dirty="0">
              <a:solidFill>
                <a:srgbClr val="000000"/>
              </a:solidFill>
            </a:endParaRPr>
          </a:p>
        </p:txBody>
      </p:sp>
      <p:sp>
        <p:nvSpPr>
          <p:cNvPr id="1188" name="Google Shape;1188;p1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122</a:t>
            </a:fld>
            <a:endParaRPr dirty="0"/>
          </a:p>
        </p:txBody>
      </p:sp>
      <p:sp>
        <p:nvSpPr>
          <p:cNvPr id="6" name="Google Shape;1180;p162"/>
          <p:cNvSpPr txBox="1"/>
          <p:nvPr/>
        </p:nvSpPr>
        <p:spPr>
          <a:xfrm>
            <a:off x="9800948" y="756595"/>
            <a:ext cx="2539044" cy="46260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highlight>
                  <a:srgbClr val="FFFF00"/>
                </a:highlight>
                <a:latin typeface="Calibri"/>
                <a:ea typeface="Calibri"/>
                <a:cs typeface="Calibri"/>
                <a:sym typeface="Calibri"/>
              </a:rPr>
              <a:t>HO # 10a and 10b</a:t>
            </a:r>
            <a:endParaRPr sz="2100" b="0" i="0" u="none" strike="noStrike" cap="none" dirty="0">
              <a:solidFill>
                <a:srgbClr val="000000"/>
              </a:solidFill>
              <a:highlight>
                <a:srgbClr val="FFFF00"/>
              </a:highlight>
              <a:latin typeface="Calibri"/>
              <a:ea typeface="Calibri"/>
              <a:cs typeface="Calibri"/>
              <a:sym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329111"/>
            <a:ext cx="5715000" cy="4431907"/>
          </a:xfrm>
          <a:prstGeom prst="rect">
            <a:avLst/>
          </a:prstGeom>
        </p:spPr>
      </p:pic>
      <p:sp>
        <p:nvSpPr>
          <p:cNvPr id="9" name="Google Shape;1219;p167"/>
          <p:cNvSpPr txBox="1"/>
          <p:nvPr/>
        </p:nvSpPr>
        <p:spPr>
          <a:xfrm>
            <a:off x="6483300" y="6180300"/>
            <a:ext cx="5708700" cy="677700"/>
          </a:xfrm>
          <a:prstGeom prst="rect">
            <a:avLst/>
          </a:prstGeom>
          <a:noFill/>
          <a:ln>
            <a:noFill/>
          </a:ln>
        </p:spPr>
        <p:txBody>
          <a:bodyPr spcFirstLastPara="1" wrap="square" lIns="91425" tIns="91425" rIns="91425" bIns="91425" anchor="t" anchorCtr="0">
            <a:noAutofit/>
          </a:bodyPr>
          <a:lstStyle/>
          <a:p>
            <a:pPr marL="914400" marR="0" lvl="0" indent="457200" algn="l" rtl="0">
              <a:lnSpc>
                <a:spcPct val="100000"/>
              </a:lnSpc>
              <a:spcBef>
                <a:spcPts val="48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Hagiwara and Shogre,2019 p.34-35</a:t>
            </a: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860955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68"/>
          <p:cNvSpPr txBox="1">
            <a:spLocks noGrp="1"/>
          </p:cNvSpPr>
          <p:nvPr>
            <p:ph type="body" idx="1"/>
          </p:nvPr>
        </p:nvSpPr>
        <p:spPr>
          <a:xfrm>
            <a:off x="381000" y="1790701"/>
            <a:ext cx="11430000" cy="43053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480"/>
              </a:spcBef>
              <a:spcAft>
                <a:spcPts val="0"/>
              </a:spcAft>
              <a:buClr>
                <a:srgbClr val="000000"/>
              </a:buClr>
              <a:buSzPts val="1800"/>
              <a:buFont typeface="Arial"/>
              <a:buNone/>
            </a:pPr>
            <a:r>
              <a:rPr lang="en-US" sz="3600" i="0" u="none" strike="noStrike" cap="none" dirty="0">
                <a:solidFill>
                  <a:srgbClr val="004B8E"/>
                </a:solidFill>
              </a:rPr>
              <a:t>McGill Action Planning System (MAPS) asks </a:t>
            </a:r>
            <a:r>
              <a:rPr lang="en-US" sz="3600" i="0" u="none" strike="noStrike" cap="none" dirty="0">
                <a:solidFill>
                  <a:srgbClr val="004B8E"/>
                </a:solidFill>
                <a:highlight>
                  <a:srgbClr val="FFFFFF"/>
                </a:highlight>
              </a:rPr>
              <a:t> seven key questions that comprise the MAPS process. </a:t>
            </a:r>
            <a:r>
              <a:rPr lang="en-US" sz="3600" dirty="0">
                <a:solidFill>
                  <a:srgbClr val="004B8E"/>
                </a:solidFill>
                <a:highlight>
                  <a:srgbClr val="FFFFFF"/>
                </a:highlight>
              </a:rPr>
              <a:t>This </a:t>
            </a:r>
            <a:r>
              <a:rPr lang="en-US" sz="3600" i="0" u="none" strike="noStrike" cap="none" dirty="0">
                <a:solidFill>
                  <a:srgbClr val="004B8E"/>
                </a:solidFill>
                <a:highlight>
                  <a:srgbClr val="FFFFFF"/>
                </a:highlight>
              </a:rPr>
              <a:t>structure assists IEP teams to  dream, scheme, plan, and produce results that will further the inclusion of </a:t>
            </a:r>
            <a:r>
              <a:rPr lang="en-US" sz="3600" dirty="0">
                <a:solidFill>
                  <a:srgbClr val="004B8E"/>
                </a:solidFill>
                <a:highlight>
                  <a:srgbClr val="FFFFFF"/>
                </a:highlight>
              </a:rPr>
              <a:t>students </a:t>
            </a:r>
            <a:r>
              <a:rPr lang="en-US" sz="3600" i="0" u="none" strike="noStrike" cap="none" dirty="0">
                <a:solidFill>
                  <a:srgbClr val="004B8E"/>
                </a:solidFill>
                <a:highlight>
                  <a:srgbClr val="FFFFFF"/>
                </a:highlight>
              </a:rPr>
              <a:t>into the activities, routines, and environments of their same-age peers in their school community. </a:t>
            </a:r>
            <a:endParaRPr sz="3600" i="0" u="none" strike="noStrike" cap="none" dirty="0">
              <a:solidFill>
                <a:srgbClr val="004B8E"/>
              </a:solidFill>
              <a:highlight>
                <a:srgbClr val="FFFFFF"/>
              </a:highlight>
            </a:endParaRPr>
          </a:p>
          <a:p>
            <a:pPr marL="0" marR="0" lvl="0" indent="0" algn="l" rtl="0">
              <a:lnSpc>
                <a:spcPct val="100000"/>
              </a:lnSpc>
              <a:spcBef>
                <a:spcPts val="480"/>
              </a:spcBef>
              <a:spcAft>
                <a:spcPts val="0"/>
              </a:spcAft>
              <a:buClr>
                <a:srgbClr val="000000"/>
              </a:buClr>
              <a:buSzPts val="1800"/>
              <a:buFont typeface="Arial"/>
              <a:buNone/>
            </a:pPr>
            <a:endParaRPr sz="3000" dirty="0">
              <a:solidFill>
                <a:srgbClr val="000000"/>
              </a:solidFill>
              <a:highlight>
                <a:srgbClr val="FFFFFF"/>
              </a:highlight>
            </a:endParaRPr>
          </a:p>
          <a:p>
            <a:pPr marL="0" marR="0" lvl="0" indent="0" algn="l" rtl="0">
              <a:lnSpc>
                <a:spcPct val="100000"/>
              </a:lnSpc>
              <a:spcBef>
                <a:spcPts val="480"/>
              </a:spcBef>
              <a:spcAft>
                <a:spcPts val="0"/>
              </a:spcAft>
              <a:buClr>
                <a:srgbClr val="000000"/>
              </a:buClr>
              <a:buSzPts val="1800"/>
              <a:buFont typeface="Arial"/>
              <a:buNone/>
            </a:pPr>
            <a:r>
              <a:rPr lang="en-US" sz="3000" u="sng" dirty="0">
                <a:solidFill>
                  <a:schemeClr val="hlink"/>
                </a:solidFill>
                <a:highlight>
                  <a:srgbClr val="FFFFFF"/>
                </a:highlight>
                <a:hlinkClick r:id="rId3"/>
              </a:rPr>
              <a:t>https://education.rowan.edu/_docs/maps-doc.pdf</a:t>
            </a:r>
            <a:endParaRPr sz="3000" dirty="0">
              <a:solidFill>
                <a:srgbClr val="000000"/>
              </a:solidFill>
              <a:highlight>
                <a:srgbClr val="FFFFFF"/>
              </a:highlight>
            </a:endParaRPr>
          </a:p>
          <a:p>
            <a:pPr marL="0" marR="0" lvl="0" indent="0" algn="l" rtl="0">
              <a:lnSpc>
                <a:spcPct val="100000"/>
              </a:lnSpc>
              <a:spcBef>
                <a:spcPts val="480"/>
              </a:spcBef>
              <a:spcAft>
                <a:spcPts val="0"/>
              </a:spcAft>
              <a:buClr>
                <a:srgbClr val="000000"/>
              </a:buClr>
              <a:buSzPts val="1800"/>
              <a:buFont typeface="Arial"/>
              <a:buNone/>
            </a:pPr>
            <a:endParaRPr sz="3000" dirty="0">
              <a:solidFill>
                <a:srgbClr val="000000"/>
              </a:solidFill>
              <a:highlight>
                <a:srgbClr val="FFFFFF"/>
              </a:highlight>
            </a:endParaRPr>
          </a:p>
          <a:p>
            <a:pPr marL="0" marR="0" lvl="0" indent="0" algn="l" rtl="0">
              <a:lnSpc>
                <a:spcPct val="100000"/>
              </a:lnSpc>
              <a:spcBef>
                <a:spcPts val="0"/>
              </a:spcBef>
              <a:spcAft>
                <a:spcPts val="0"/>
              </a:spcAft>
              <a:buClr>
                <a:srgbClr val="000000"/>
              </a:buClr>
              <a:buSzPts val="1800"/>
              <a:buFont typeface="Arial"/>
              <a:buNone/>
            </a:pPr>
            <a:r>
              <a:rPr lang="en-US" sz="3000" i="0" u="none" strike="noStrike" cap="none" dirty="0">
                <a:solidFill>
                  <a:srgbClr val="000000"/>
                </a:solidFill>
              </a:rPr>
              <a:t> </a:t>
            </a:r>
            <a:endParaRPr sz="3000" i="0" u="none" strike="noStrike" cap="none" dirty="0">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n-US" sz="1700" b="0" i="0" u="none" strike="noStrike" cap="none" dirty="0">
                <a:solidFill>
                  <a:srgbClr val="000000"/>
                </a:solidFill>
                <a:latin typeface="Arial"/>
                <a:ea typeface="Arial"/>
                <a:cs typeface="Arial"/>
                <a:sym typeface="Arial"/>
              </a:rPr>
              <a:t>                              </a:t>
            </a:r>
            <a:endParaRPr sz="1967" b="0" i="0" u="none" strike="noStrike" cap="none" dirty="0">
              <a:solidFill>
                <a:srgbClr val="000000"/>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1800"/>
              <a:buFont typeface="Arial"/>
              <a:buNone/>
            </a:pPr>
            <a:endParaRPr sz="1967" b="0" i="0" u="none" strike="noStrike" cap="none" dirty="0">
              <a:solidFill>
                <a:srgbClr val="000000"/>
              </a:solidFill>
              <a:latin typeface="Arial"/>
              <a:ea typeface="Arial"/>
              <a:cs typeface="Arial"/>
              <a:sym typeface="Arial"/>
            </a:endParaRPr>
          </a:p>
        </p:txBody>
      </p:sp>
      <p:sp>
        <p:nvSpPr>
          <p:cNvPr id="1226" name="Google Shape;1226;p168"/>
          <p:cNvSpPr txBox="1">
            <a:spLocks noGrp="1"/>
          </p:cNvSpPr>
          <p:nvPr>
            <p:ph type="title"/>
          </p:nvPr>
        </p:nvSpPr>
        <p:spPr>
          <a:xfrm>
            <a:off x="381000" y="907472"/>
            <a:ext cx="11430000" cy="1066801"/>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400" i="0" u="none" strike="noStrike" cap="none" dirty="0">
                <a:solidFill>
                  <a:srgbClr val="004B8E"/>
                </a:solidFill>
              </a:rPr>
              <a:t>Communication, Commitment, Competence</a:t>
            </a:r>
            <a:endParaRPr sz="4400" i="0" u="none" strike="noStrike" cap="none" dirty="0">
              <a:solidFill>
                <a:srgbClr val="004B8E"/>
              </a:solidFill>
            </a:endParaRPr>
          </a:p>
        </p:txBody>
      </p:sp>
      <p:sp>
        <p:nvSpPr>
          <p:cNvPr id="1227" name="Google Shape;1227;p1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123</a:t>
            </a:fld>
            <a:endParaRP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169"/>
          <p:cNvSpPr txBox="1">
            <a:spLocks noGrp="1"/>
          </p:cNvSpPr>
          <p:nvPr>
            <p:ph type="title"/>
          </p:nvPr>
        </p:nvSpPr>
        <p:spPr>
          <a:xfrm>
            <a:off x="203250" y="1219200"/>
            <a:ext cx="117855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4000" i="0" u="none" strike="noStrike" cap="none" dirty="0">
                <a:solidFill>
                  <a:srgbClr val="004B8E"/>
                </a:solidFill>
              </a:rPr>
              <a:t>Ways Students, Parent(s)/Guardian can Become Involved</a:t>
            </a:r>
            <a:endParaRPr sz="4000" i="0" u="none" strike="noStrike" cap="none" dirty="0">
              <a:solidFill>
                <a:srgbClr val="004B8E"/>
              </a:solidFill>
            </a:endParaRPr>
          </a:p>
        </p:txBody>
      </p:sp>
      <p:sp>
        <p:nvSpPr>
          <p:cNvPr id="1233" name="Google Shape;1233;p169"/>
          <p:cNvSpPr txBox="1">
            <a:spLocks noGrp="1"/>
          </p:cNvSpPr>
          <p:nvPr>
            <p:ph type="body" idx="1"/>
          </p:nvPr>
        </p:nvSpPr>
        <p:spPr>
          <a:xfrm>
            <a:off x="381000" y="2327564"/>
            <a:ext cx="11430000" cy="3768436"/>
          </a:xfrm>
          <a:prstGeom prst="rect">
            <a:avLst/>
          </a:prstGeom>
          <a:noFill/>
          <a:ln>
            <a:noFill/>
          </a:ln>
        </p:spPr>
        <p:txBody>
          <a:bodyPr spcFirstLastPara="1" wrap="square" lIns="121900" tIns="60925" rIns="121900" bIns="60925" anchor="t" anchorCtr="0">
            <a:noAutofit/>
          </a:bodyPr>
          <a:lstStyle/>
          <a:p>
            <a:pPr marL="38100" marR="0" lvl="0" indent="0" algn="l" rtl="0">
              <a:lnSpc>
                <a:spcPct val="100000"/>
              </a:lnSpc>
              <a:spcBef>
                <a:spcPts val="0"/>
              </a:spcBef>
              <a:spcAft>
                <a:spcPts val="0"/>
              </a:spcAft>
              <a:buClr>
                <a:srgbClr val="000000"/>
              </a:buClr>
              <a:buSzPts val="3000"/>
              <a:buNone/>
            </a:pPr>
            <a:r>
              <a:rPr lang="en-US" sz="3600" i="0" u="none" strike="noStrike" cap="none" dirty="0">
                <a:solidFill>
                  <a:srgbClr val="004B8E"/>
                </a:solidFill>
              </a:rPr>
              <a:t>What </a:t>
            </a:r>
            <a:r>
              <a:rPr lang="en-US" sz="3600" dirty="0">
                <a:solidFill>
                  <a:srgbClr val="004B8E"/>
                </a:solidFill>
              </a:rPr>
              <a:t>can</a:t>
            </a:r>
            <a:r>
              <a:rPr lang="en-US" sz="3600" i="0" u="none" strike="noStrike" cap="none" dirty="0">
                <a:solidFill>
                  <a:srgbClr val="004B8E"/>
                </a:solidFill>
              </a:rPr>
              <a:t> you do to bring parent</a:t>
            </a:r>
            <a:r>
              <a:rPr lang="en-US" sz="3600" dirty="0">
                <a:solidFill>
                  <a:srgbClr val="004B8E"/>
                </a:solidFill>
              </a:rPr>
              <a:t>(s)/guardians into the conversation</a:t>
            </a:r>
            <a:r>
              <a:rPr lang="en-US" sz="3600" i="0" u="none" strike="noStrike" cap="none" dirty="0">
                <a:solidFill>
                  <a:srgbClr val="004B8E"/>
                </a:solidFill>
              </a:rPr>
              <a:t> or create positive experiences with </a:t>
            </a:r>
            <a:r>
              <a:rPr lang="en-US" sz="3600" dirty="0">
                <a:solidFill>
                  <a:srgbClr val="004B8E"/>
                </a:solidFill>
              </a:rPr>
              <a:t>them</a:t>
            </a:r>
            <a:r>
              <a:rPr lang="en-US" sz="3600" i="0" u="none" strike="noStrike" cap="none" dirty="0">
                <a:solidFill>
                  <a:srgbClr val="004B8E"/>
                </a:solidFill>
              </a:rPr>
              <a:t>?</a:t>
            </a:r>
            <a:br>
              <a:rPr lang="en-US" sz="3600" i="0" u="none" strike="noStrike" cap="none" dirty="0">
                <a:solidFill>
                  <a:srgbClr val="004B8E"/>
                </a:solidFill>
              </a:rPr>
            </a:br>
            <a:endParaRPr sz="1200" i="0" u="none" strike="noStrike" cap="none" dirty="0">
              <a:solidFill>
                <a:srgbClr val="000000"/>
              </a:solidFill>
            </a:endParaRPr>
          </a:p>
          <a:p>
            <a:pPr marL="495300" marR="0" lvl="0" indent="-457200" algn="l" rtl="0">
              <a:lnSpc>
                <a:spcPct val="100000"/>
              </a:lnSpc>
              <a:spcBef>
                <a:spcPts val="0"/>
              </a:spcBef>
              <a:spcAft>
                <a:spcPts val="0"/>
              </a:spcAft>
              <a:buClr>
                <a:srgbClr val="42953B"/>
              </a:buClr>
              <a:buSzPts val="3000"/>
              <a:buFont typeface="Arial" panose="020B0604020202020204" pitchFamily="34" charset="0"/>
              <a:buChar char="•"/>
            </a:pPr>
            <a:r>
              <a:rPr lang="en-US" sz="3000" i="0" u="none" strike="noStrike" cap="none" dirty="0">
                <a:solidFill>
                  <a:srgbClr val="004B8E"/>
                </a:solidFill>
              </a:rPr>
              <a:t>Elementary activities-game night, talent </a:t>
            </a:r>
            <a:r>
              <a:rPr lang="en-US" sz="3000" dirty="0">
                <a:solidFill>
                  <a:srgbClr val="004B8E"/>
                </a:solidFill>
              </a:rPr>
              <a:t>s</a:t>
            </a:r>
            <a:r>
              <a:rPr lang="en-US" sz="3000" i="0" u="none" strike="noStrike" cap="none" dirty="0">
                <a:solidFill>
                  <a:srgbClr val="004B8E"/>
                </a:solidFill>
              </a:rPr>
              <a:t>how, cooking activities, gift wrapping, etc.</a:t>
            </a:r>
            <a:endParaRPr sz="3000" dirty="0">
              <a:solidFill>
                <a:srgbClr val="004B8E"/>
              </a:solidFill>
            </a:endParaRPr>
          </a:p>
          <a:p>
            <a:pPr marL="495300" marR="0" lvl="0" indent="-457200" algn="l" rtl="0">
              <a:lnSpc>
                <a:spcPct val="100000"/>
              </a:lnSpc>
              <a:spcBef>
                <a:spcPts val="853"/>
              </a:spcBef>
              <a:spcAft>
                <a:spcPts val="0"/>
              </a:spcAft>
              <a:buClr>
                <a:srgbClr val="42953B"/>
              </a:buClr>
              <a:buSzPts val="3000"/>
              <a:buFont typeface="Arial" panose="020B0604020202020204" pitchFamily="34" charset="0"/>
              <a:buChar char="•"/>
            </a:pPr>
            <a:r>
              <a:rPr lang="en-US" sz="3000" i="0" u="none" strike="noStrike" cap="none" dirty="0">
                <a:solidFill>
                  <a:srgbClr val="004B8E"/>
                </a:solidFill>
              </a:rPr>
              <a:t>High school-library night, computer night, talent show, cook-out night, game night, etc.</a:t>
            </a:r>
            <a:endParaRPr sz="3000" i="0" u="none" strike="noStrike" cap="none" dirty="0">
              <a:solidFill>
                <a:srgbClr val="004B8E"/>
              </a:solidFill>
            </a:endParaRPr>
          </a:p>
          <a:p>
            <a:pPr marL="457200" marR="0" lvl="0" indent="0" algn="l" rtl="0">
              <a:lnSpc>
                <a:spcPct val="100000"/>
              </a:lnSpc>
              <a:spcBef>
                <a:spcPts val="853"/>
              </a:spcBef>
              <a:spcAft>
                <a:spcPts val="0"/>
              </a:spcAft>
              <a:buSzPts val="1800"/>
              <a:buNone/>
            </a:pPr>
            <a:endParaRPr sz="3000" i="0" u="none" strike="noStrike" cap="none" dirty="0">
              <a:solidFill>
                <a:srgbClr val="000000"/>
              </a:solidFill>
            </a:endParaRPr>
          </a:p>
        </p:txBody>
      </p:sp>
      <p:sp>
        <p:nvSpPr>
          <p:cNvPr id="1234" name="Google Shape;1234;p169"/>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124</a:t>
            </a:fld>
            <a:endParaRP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Shape 1176"/>
        <p:cNvGrpSpPr/>
        <p:nvPr/>
      </p:nvGrpSpPr>
      <p:grpSpPr>
        <a:xfrm>
          <a:off x="0" y="0"/>
          <a:ext cx="0" cy="0"/>
          <a:chOff x="0" y="0"/>
          <a:chExt cx="0" cy="0"/>
        </a:xfrm>
      </p:grpSpPr>
      <p:sp>
        <p:nvSpPr>
          <p:cNvPr id="1178" name="Google Shape;1178;p162"/>
          <p:cNvSpPr txBox="1">
            <a:spLocks noGrp="1"/>
          </p:cNvSpPr>
          <p:nvPr>
            <p:ph type="title"/>
          </p:nvPr>
        </p:nvSpPr>
        <p:spPr>
          <a:xfrm>
            <a:off x="381000" y="1357423"/>
            <a:ext cx="11430000" cy="86655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400" i="0" u="none" strike="noStrike" cap="none" dirty="0">
                <a:solidFill>
                  <a:schemeClr val="dk1"/>
                </a:solidFill>
                <a:latin typeface="Calibri" panose="020F0502020204030204" pitchFamily="34" charset="0"/>
                <a:ea typeface="Arial"/>
                <a:cs typeface="Calibri" panose="020F0502020204030204" pitchFamily="34" charset="0"/>
                <a:sym typeface="Arial"/>
              </a:rPr>
              <a:t>Why Do We Need Students to Participate in Their Own IEP Meeting?</a:t>
            </a:r>
            <a:endParaRPr sz="4400" i="0" u="none" strike="noStrike" cap="none" dirty="0">
              <a:solidFill>
                <a:schemeClr val="dk1"/>
              </a:solidFill>
              <a:latin typeface="Calibri" panose="020F0502020204030204" pitchFamily="34" charset="0"/>
              <a:ea typeface="Arial"/>
              <a:cs typeface="Calibri" panose="020F0502020204030204" pitchFamily="34" charset="0"/>
              <a:sym typeface="Arial"/>
            </a:endParaRPr>
          </a:p>
        </p:txBody>
      </p:sp>
      <p:sp>
        <p:nvSpPr>
          <p:cNvPr id="1181" name="Google Shape;1181;p162"/>
          <p:cNvSpPr txBox="1"/>
          <p:nvPr/>
        </p:nvSpPr>
        <p:spPr>
          <a:xfrm>
            <a:off x="10602175" y="6444700"/>
            <a:ext cx="5352600" cy="62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125</a:t>
            </a:fld>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753" y="2727258"/>
            <a:ext cx="5734493" cy="382931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6391123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71"/>
          <p:cNvSpPr txBox="1">
            <a:spLocks noGrp="1"/>
          </p:cNvSpPr>
          <p:nvPr>
            <p:ph type="body" idx="1"/>
          </p:nvPr>
        </p:nvSpPr>
        <p:spPr>
          <a:xfrm>
            <a:off x="381000" y="1790700"/>
            <a:ext cx="11430000" cy="4787900"/>
          </a:xfrm>
          <a:prstGeom prst="rect">
            <a:avLst/>
          </a:prstGeom>
          <a:noFill/>
          <a:ln>
            <a:noFill/>
          </a:ln>
        </p:spPr>
        <p:txBody>
          <a:bodyPr spcFirstLastPara="1" wrap="square" lIns="121900" tIns="60925" rIns="121900" bIns="60925" anchor="t" anchorCtr="0">
            <a:noAutofit/>
          </a:bodyPr>
          <a:lstStyle/>
          <a:p>
            <a:pPr marL="533396" lvl="0" indent="-457200" algn="l" rtl="0">
              <a:lnSpc>
                <a:spcPct val="100000"/>
              </a:lnSpc>
              <a:spcBef>
                <a:spcPts val="640"/>
              </a:spcBef>
              <a:spcAft>
                <a:spcPts val="0"/>
              </a:spcAft>
              <a:buClr>
                <a:srgbClr val="42953B"/>
              </a:buClr>
              <a:buSzPts val="3000"/>
              <a:buFont typeface="Arial" panose="020B0604020202020204" pitchFamily="34" charset="0"/>
              <a:buChar char="•"/>
            </a:pPr>
            <a:r>
              <a:rPr lang="en-US" sz="3600" dirty="0">
                <a:solidFill>
                  <a:srgbClr val="004B8E"/>
                </a:solidFill>
              </a:rPr>
              <a:t>Using this approach, the student prepares ahead of time for his or her IEP by identifying preferences and needs related to postsecondary goals, practicing facilitation of the IEP meeting, and developing goals to include in the IEP. </a:t>
            </a:r>
            <a:endParaRPr sz="3600" dirty="0">
              <a:solidFill>
                <a:srgbClr val="004B8E"/>
              </a:solidFill>
            </a:endParaRPr>
          </a:p>
          <a:p>
            <a:pPr marL="609584" lvl="0" indent="0" algn="l" rtl="0">
              <a:lnSpc>
                <a:spcPct val="100000"/>
              </a:lnSpc>
              <a:spcBef>
                <a:spcPts val="640"/>
              </a:spcBef>
              <a:spcAft>
                <a:spcPts val="0"/>
              </a:spcAft>
              <a:buSzPts val="1800"/>
              <a:buNone/>
            </a:pPr>
            <a:endParaRPr sz="1200" dirty="0">
              <a:solidFill>
                <a:srgbClr val="000000"/>
              </a:solidFill>
            </a:endParaRPr>
          </a:p>
          <a:p>
            <a:pPr marL="569380" marR="0" lvl="0" indent="-457200" algn="l" rtl="0">
              <a:lnSpc>
                <a:spcPct val="100000"/>
              </a:lnSpc>
              <a:spcBef>
                <a:spcPts val="0"/>
              </a:spcBef>
              <a:spcAft>
                <a:spcPts val="0"/>
              </a:spcAft>
              <a:buClr>
                <a:srgbClr val="42953B"/>
              </a:buClr>
              <a:buSzPts val="3000"/>
              <a:buFont typeface="Arial" panose="020B0604020202020204" pitchFamily="34" charset="0"/>
              <a:buChar char="•"/>
            </a:pPr>
            <a:r>
              <a:rPr lang="en-US" sz="3600" i="0" u="none" strike="noStrike" cap="none" dirty="0">
                <a:solidFill>
                  <a:srgbClr val="004B8E"/>
                </a:solidFill>
              </a:rPr>
              <a:t>The most ideal situation is for a student to become involved early in his/her school career.</a:t>
            </a:r>
            <a:endParaRPr sz="3600" i="0" u="none" strike="noStrike" cap="none" dirty="0">
              <a:solidFill>
                <a:srgbClr val="004B8E"/>
              </a:solidFill>
            </a:endParaRPr>
          </a:p>
          <a:p>
            <a:pPr marL="609584" marR="0" lvl="0" indent="0" algn="l" rtl="0">
              <a:lnSpc>
                <a:spcPct val="100000"/>
              </a:lnSpc>
              <a:spcBef>
                <a:spcPts val="640"/>
              </a:spcBef>
              <a:spcAft>
                <a:spcPts val="0"/>
              </a:spcAft>
              <a:buSzPts val="1800"/>
              <a:buNone/>
            </a:pPr>
            <a:endParaRPr sz="3000" i="0" u="none" strike="noStrike" cap="none" dirty="0">
              <a:solidFill>
                <a:srgbClr val="000000"/>
              </a:solidFill>
            </a:endParaRPr>
          </a:p>
          <a:p>
            <a:pPr marL="609584" marR="0" lvl="0" indent="0" algn="l" rtl="0">
              <a:lnSpc>
                <a:spcPct val="100000"/>
              </a:lnSpc>
              <a:spcBef>
                <a:spcPts val="853"/>
              </a:spcBef>
              <a:spcAft>
                <a:spcPts val="0"/>
              </a:spcAft>
              <a:buSzPts val="1800"/>
              <a:buNone/>
            </a:pPr>
            <a:endParaRPr sz="3000" i="0" u="none" strike="noStrike" cap="none" dirty="0">
              <a:solidFill>
                <a:srgbClr val="000000"/>
              </a:solidFill>
            </a:endParaRPr>
          </a:p>
        </p:txBody>
      </p:sp>
      <p:sp>
        <p:nvSpPr>
          <p:cNvPr id="1248" name="Google Shape;1248;p171"/>
          <p:cNvSpPr txBox="1">
            <a:spLocks noGrp="1"/>
          </p:cNvSpPr>
          <p:nvPr>
            <p:ph type="title"/>
          </p:nvPr>
        </p:nvSpPr>
        <p:spPr>
          <a:xfrm>
            <a:off x="381000" y="900834"/>
            <a:ext cx="114300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rPr>
              <a:t>Student-Led IEPs</a:t>
            </a:r>
            <a:endParaRPr sz="4400" i="0" u="none" strike="noStrike" cap="none" dirty="0">
              <a:solidFill>
                <a:srgbClr val="004B8E"/>
              </a:solidFill>
            </a:endParaRPr>
          </a:p>
        </p:txBody>
      </p:sp>
      <p:sp>
        <p:nvSpPr>
          <p:cNvPr id="1249" name="Google Shape;1249;p171"/>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126</a:t>
            </a:fld>
            <a:endParaRP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71"/>
          <p:cNvSpPr txBox="1">
            <a:spLocks noGrp="1"/>
          </p:cNvSpPr>
          <p:nvPr>
            <p:ph type="body" idx="1"/>
          </p:nvPr>
        </p:nvSpPr>
        <p:spPr>
          <a:xfrm>
            <a:off x="381000" y="1790700"/>
            <a:ext cx="11430000" cy="4787900"/>
          </a:xfrm>
          <a:prstGeom prst="rect">
            <a:avLst/>
          </a:prstGeom>
          <a:noFill/>
          <a:ln>
            <a:noFill/>
          </a:ln>
        </p:spPr>
        <p:txBody>
          <a:bodyPr spcFirstLastPara="1" wrap="square" lIns="121900" tIns="60925" rIns="121900" bIns="60925" anchor="t" anchorCtr="0">
            <a:noAutofit/>
          </a:bodyPr>
          <a:lstStyle/>
          <a:p>
            <a:pPr marL="76196" lvl="0" indent="0" algn="l" rtl="0">
              <a:lnSpc>
                <a:spcPct val="100000"/>
              </a:lnSpc>
              <a:spcBef>
                <a:spcPts val="640"/>
              </a:spcBef>
              <a:spcAft>
                <a:spcPts val="0"/>
              </a:spcAft>
              <a:buClr>
                <a:srgbClr val="42953B"/>
              </a:buClr>
              <a:buSzPts val="3000"/>
              <a:buNone/>
            </a:pPr>
            <a:r>
              <a:rPr lang="en-US" sz="3600" b="1" dirty="0">
                <a:solidFill>
                  <a:srgbClr val="004B8E"/>
                </a:solidFill>
              </a:rPr>
              <a:t>There are three basic transition skills that students with disabilities should have that will help them become active participants in their transition planning process:</a:t>
            </a:r>
            <a:endParaRPr sz="3600" b="1" dirty="0">
              <a:solidFill>
                <a:srgbClr val="004B8E"/>
              </a:solidFill>
            </a:endParaRPr>
          </a:p>
          <a:p>
            <a:pPr marL="609584" lvl="0" indent="0" algn="l" rtl="0">
              <a:lnSpc>
                <a:spcPct val="100000"/>
              </a:lnSpc>
              <a:spcBef>
                <a:spcPts val="640"/>
              </a:spcBef>
              <a:spcAft>
                <a:spcPts val="0"/>
              </a:spcAft>
              <a:buSzPts val="1800"/>
              <a:buNone/>
            </a:pPr>
            <a:endParaRPr sz="1200" dirty="0">
              <a:solidFill>
                <a:srgbClr val="000000"/>
              </a:solidFill>
            </a:endParaRPr>
          </a:p>
          <a:p>
            <a:pPr marL="569380" marR="0" lvl="0" indent="-457200" algn="l" rtl="0">
              <a:lnSpc>
                <a:spcPct val="100000"/>
              </a:lnSpc>
              <a:spcBef>
                <a:spcPts val="0"/>
              </a:spcBef>
              <a:spcAft>
                <a:spcPts val="0"/>
              </a:spcAft>
              <a:buClr>
                <a:srgbClr val="42953B"/>
              </a:buClr>
              <a:buSzPts val="3000"/>
              <a:buFont typeface="Arial" panose="020B0604020202020204" pitchFamily="34" charset="0"/>
              <a:buChar char="•"/>
            </a:pPr>
            <a:r>
              <a:rPr lang="en-US" i="0" u="none" strike="noStrike" cap="none" dirty="0">
                <a:solidFill>
                  <a:srgbClr val="004B8E"/>
                </a:solidFill>
              </a:rPr>
              <a:t>Ability to access their own skills and abilities</a:t>
            </a:r>
          </a:p>
          <a:p>
            <a:pPr marL="569380" marR="0" lvl="0" indent="-457200" algn="l" rtl="0">
              <a:lnSpc>
                <a:spcPct val="100000"/>
              </a:lnSpc>
              <a:spcBef>
                <a:spcPts val="0"/>
              </a:spcBef>
              <a:spcAft>
                <a:spcPts val="0"/>
              </a:spcAft>
              <a:buClr>
                <a:srgbClr val="42953B"/>
              </a:buClr>
              <a:buSzPts val="3000"/>
              <a:buFont typeface="Arial" panose="020B0604020202020204" pitchFamily="34" charset="0"/>
              <a:buChar char="•"/>
            </a:pPr>
            <a:r>
              <a:rPr lang="en-US" dirty="0">
                <a:solidFill>
                  <a:srgbClr val="004B8E"/>
                </a:solidFill>
              </a:rPr>
              <a:t>Awareness of the accommodations they need because of their disability</a:t>
            </a:r>
          </a:p>
          <a:p>
            <a:pPr marL="569380" marR="0" lvl="0" indent="-457200" algn="l" rtl="0">
              <a:lnSpc>
                <a:spcPct val="100000"/>
              </a:lnSpc>
              <a:spcBef>
                <a:spcPts val="0"/>
              </a:spcBef>
              <a:spcAft>
                <a:spcPts val="0"/>
              </a:spcAft>
              <a:buClr>
                <a:srgbClr val="42953B"/>
              </a:buClr>
              <a:buSzPts val="3000"/>
              <a:buFont typeface="Arial" panose="020B0604020202020204" pitchFamily="34" charset="0"/>
              <a:buChar char="•"/>
            </a:pPr>
            <a:r>
              <a:rPr lang="en-US" i="0" u="none" strike="noStrike" cap="none" dirty="0">
                <a:solidFill>
                  <a:srgbClr val="004B8E"/>
                </a:solidFill>
              </a:rPr>
              <a:t>Self-advocacy skills necessary to express their needs tin the workplace, in educational and/or community settings</a:t>
            </a:r>
            <a:endParaRPr i="0" u="none" strike="noStrike" cap="none" dirty="0">
              <a:solidFill>
                <a:srgbClr val="004B8E"/>
              </a:solidFill>
            </a:endParaRPr>
          </a:p>
          <a:p>
            <a:pPr marL="609584" marR="0" lvl="0" indent="0" algn="l" rtl="0">
              <a:lnSpc>
                <a:spcPct val="100000"/>
              </a:lnSpc>
              <a:spcBef>
                <a:spcPts val="640"/>
              </a:spcBef>
              <a:spcAft>
                <a:spcPts val="0"/>
              </a:spcAft>
              <a:buSzPts val="1800"/>
              <a:buNone/>
            </a:pPr>
            <a:endParaRPr sz="3000" i="0" u="none" strike="noStrike" cap="none" dirty="0">
              <a:solidFill>
                <a:srgbClr val="000000"/>
              </a:solidFill>
            </a:endParaRPr>
          </a:p>
          <a:p>
            <a:pPr marL="609584" marR="0" lvl="0" indent="0" algn="l" rtl="0">
              <a:lnSpc>
                <a:spcPct val="100000"/>
              </a:lnSpc>
              <a:spcBef>
                <a:spcPts val="853"/>
              </a:spcBef>
              <a:spcAft>
                <a:spcPts val="0"/>
              </a:spcAft>
              <a:buSzPts val="1800"/>
              <a:buNone/>
            </a:pPr>
            <a:endParaRPr sz="3000" i="0" u="none" strike="noStrike" cap="none" dirty="0">
              <a:solidFill>
                <a:srgbClr val="000000"/>
              </a:solidFill>
            </a:endParaRPr>
          </a:p>
        </p:txBody>
      </p:sp>
      <p:sp>
        <p:nvSpPr>
          <p:cNvPr id="1248" name="Google Shape;1248;p171"/>
          <p:cNvSpPr txBox="1">
            <a:spLocks noGrp="1"/>
          </p:cNvSpPr>
          <p:nvPr>
            <p:ph type="title"/>
          </p:nvPr>
        </p:nvSpPr>
        <p:spPr>
          <a:xfrm>
            <a:off x="381000" y="864781"/>
            <a:ext cx="11430000" cy="110285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rPr>
              <a:t>Student-Led IEPs</a:t>
            </a:r>
            <a:endParaRPr sz="4400" i="0" u="none" strike="noStrike" cap="none" dirty="0">
              <a:solidFill>
                <a:srgbClr val="004B8E"/>
              </a:solidFill>
            </a:endParaRPr>
          </a:p>
        </p:txBody>
      </p:sp>
      <p:sp>
        <p:nvSpPr>
          <p:cNvPr id="1249" name="Google Shape;1249;p171"/>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127</a:t>
            </a:fld>
            <a:endParaRPr dirty="0"/>
          </a:p>
        </p:txBody>
      </p:sp>
    </p:spTree>
    <p:extLst>
      <p:ext uri="{BB962C8B-B14F-4D97-AF65-F5344CB8AC3E}">
        <p14:creationId xmlns:p14="http://schemas.microsoft.com/office/powerpoint/2010/main" val="34691312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4" name="Google Shape;1264;p17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128</a:t>
            </a:fld>
            <a:endParaRPr dirty="0"/>
          </a:p>
        </p:txBody>
      </p:sp>
      <p:pic>
        <p:nvPicPr>
          <p:cNvPr id="1266" name="Google Shape;1266;p173"/>
          <p:cNvPicPr preferRelativeResize="0"/>
          <p:nvPr/>
        </p:nvPicPr>
        <p:blipFill rotWithShape="1">
          <a:blip r:embed="rId3">
            <a:alphaModFix/>
          </a:blip>
          <a:srcRect/>
          <a:stretch/>
        </p:blipFill>
        <p:spPr>
          <a:xfrm>
            <a:off x="381000" y="1219200"/>
            <a:ext cx="11430000" cy="4876799"/>
          </a:xfrm>
          <a:prstGeom prst="rect">
            <a:avLst/>
          </a:prstGeom>
          <a:noFill/>
          <a:ln>
            <a:noFill/>
          </a:ln>
        </p:spPr>
      </p:pic>
      <p:sp>
        <p:nvSpPr>
          <p:cNvPr id="7" name="Google Shape;1180;p162"/>
          <p:cNvSpPr txBox="1"/>
          <p:nvPr/>
        </p:nvSpPr>
        <p:spPr>
          <a:xfrm>
            <a:off x="10866475" y="854250"/>
            <a:ext cx="1325526" cy="7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highlight>
                  <a:srgbClr val="FFFF00"/>
                </a:highlight>
                <a:latin typeface="Calibri"/>
                <a:ea typeface="Calibri"/>
                <a:cs typeface="Calibri"/>
                <a:sym typeface="Calibri"/>
              </a:rPr>
              <a:t>HO # 11</a:t>
            </a:r>
            <a:endParaRPr sz="2100" b="0" i="0" u="none" strike="noStrike" cap="none"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74"/>
          <p:cNvSpPr txBox="1">
            <a:spLocks noGrp="1"/>
          </p:cNvSpPr>
          <p:nvPr>
            <p:ph type="body" idx="1"/>
          </p:nvPr>
        </p:nvSpPr>
        <p:spPr>
          <a:xfrm>
            <a:off x="381000" y="1790700"/>
            <a:ext cx="11430000" cy="4787900"/>
          </a:xfrm>
          <a:prstGeom prst="rect">
            <a:avLst/>
          </a:prstGeom>
          <a:noFill/>
          <a:ln>
            <a:noFill/>
          </a:ln>
        </p:spPr>
        <p:txBody>
          <a:bodyPr spcFirstLastPara="1" wrap="square" lIns="121900" tIns="60925" rIns="121900" bIns="60925" anchor="t" anchorCtr="0">
            <a:noAutofit/>
          </a:bodyPr>
          <a:lstStyle/>
          <a:p>
            <a:pPr marL="589699" marR="0" lvl="0" indent="-457200" algn="l" rtl="0">
              <a:lnSpc>
                <a:spcPct val="90000"/>
              </a:lnSpc>
              <a:spcBef>
                <a:spcPts val="0"/>
              </a:spcBef>
              <a:spcAft>
                <a:spcPts val="0"/>
              </a:spcAft>
              <a:buClr>
                <a:srgbClr val="42953B"/>
              </a:buClr>
              <a:buSzPts val="3000"/>
              <a:buFont typeface="Arial" panose="020B0604020202020204" pitchFamily="34" charset="0"/>
              <a:buChar char="•"/>
            </a:pPr>
            <a:r>
              <a:rPr lang="en-US" b="1" i="0" u="none" strike="noStrike" cap="none" dirty="0">
                <a:solidFill>
                  <a:srgbClr val="004B8E"/>
                </a:solidFill>
              </a:rPr>
              <a:t>Participating in IEP meeting - Shy student </a:t>
            </a:r>
            <a:r>
              <a:rPr lang="en-US" sz="2400" b="1" i="0" u="none" strike="noStrike" cap="none" dirty="0">
                <a:solidFill>
                  <a:srgbClr val="004B8E"/>
                </a:solidFill>
              </a:rPr>
              <a:t>(0:55 minutes)</a:t>
            </a:r>
            <a:endParaRPr sz="2400" b="1" i="0" u="none" strike="noStrike" cap="none" dirty="0">
              <a:solidFill>
                <a:srgbClr val="004B8E"/>
              </a:solidFill>
            </a:endParaRPr>
          </a:p>
          <a:p>
            <a:pPr marL="1437117" lvl="2" indent="-457200">
              <a:lnSpc>
                <a:spcPct val="90000"/>
              </a:lnSpc>
              <a:spcBef>
                <a:spcPts val="725"/>
              </a:spcBef>
              <a:buClr>
                <a:srgbClr val="42953B"/>
              </a:buClr>
              <a:buSzPct val="100000"/>
              <a:buFont typeface="Arial" panose="020B0604020202020204" pitchFamily="34" charset="0"/>
              <a:buChar char="•"/>
            </a:pPr>
            <a:r>
              <a:rPr lang="en-US" i="0" u="sng" strike="noStrike" cap="none" dirty="0">
                <a:solidFill>
                  <a:schemeClr val="hlink"/>
                </a:solidFill>
                <a:hlinkClick r:id="rId3"/>
              </a:rPr>
              <a:t>http://www.youtube.com/watch?v=cSHhXASqVFg </a:t>
            </a:r>
            <a:endParaRPr i="0" u="sng" strike="noStrike" cap="none" dirty="0">
              <a:solidFill>
                <a:schemeClr val="hlink"/>
              </a:solidFill>
            </a:endParaRPr>
          </a:p>
          <a:p>
            <a:pPr marL="1138738" marR="0" lvl="1" indent="-425518" algn="l" rtl="0">
              <a:lnSpc>
                <a:spcPct val="90000"/>
              </a:lnSpc>
              <a:spcBef>
                <a:spcPts val="725"/>
              </a:spcBef>
              <a:spcAft>
                <a:spcPts val="0"/>
              </a:spcAft>
              <a:buClr>
                <a:srgbClr val="000000"/>
              </a:buClr>
              <a:buSzPts val="1632"/>
              <a:buFont typeface="Arial"/>
              <a:buNone/>
            </a:pPr>
            <a:endParaRPr sz="3000" i="0" u="none" strike="noStrike" cap="none" dirty="0">
              <a:solidFill>
                <a:srgbClr val="000000"/>
              </a:solidFill>
            </a:endParaRPr>
          </a:p>
          <a:p>
            <a:pPr marL="589699" marR="0" lvl="0" indent="-457200" algn="l" rtl="0">
              <a:lnSpc>
                <a:spcPct val="90000"/>
              </a:lnSpc>
              <a:spcBef>
                <a:spcPts val="725"/>
              </a:spcBef>
              <a:spcAft>
                <a:spcPts val="0"/>
              </a:spcAft>
              <a:buClr>
                <a:srgbClr val="42953B"/>
              </a:buClr>
              <a:buSzPct val="100000"/>
              <a:buFont typeface="Arial" panose="020B0604020202020204" pitchFamily="34" charset="0"/>
              <a:buChar char="•"/>
            </a:pPr>
            <a:r>
              <a:rPr lang="en-US" b="1" i="0" u="none" strike="noStrike" cap="none" dirty="0">
                <a:solidFill>
                  <a:srgbClr val="004B8E"/>
                </a:solidFill>
              </a:rPr>
              <a:t>Cainan's IEP Presentation 2013 - via iPad </a:t>
            </a:r>
            <a:r>
              <a:rPr lang="en-US" sz="2400" b="1" i="0" u="none" strike="noStrike" cap="none" dirty="0">
                <a:solidFill>
                  <a:srgbClr val="004B8E"/>
                </a:solidFill>
              </a:rPr>
              <a:t>(2:24 minutes)</a:t>
            </a:r>
            <a:endParaRPr sz="2400" b="1" i="0" u="none" strike="noStrike" cap="none" dirty="0">
              <a:solidFill>
                <a:srgbClr val="004B8E"/>
              </a:solidFill>
            </a:endParaRPr>
          </a:p>
          <a:p>
            <a:pPr marL="1322817" lvl="2" indent="-342900">
              <a:lnSpc>
                <a:spcPct val="90000"/>
              </a:lnSpc>
              <a:spcBef>
                <a:spcPts val="725"/>
              </a:spcBef>
              <a:buClr>
                <a:srgbClr val="42953B"/>
              </a:buClr>
              <a:buSzPct val="100000"/>
              <a:buFont typeface="Arial" panose="020B0604020202020204" pitchFamily="34" charset="0"/>
              <a:buChar char="•"/>
            </a:pPr>
            <a:r>
              <a:rPr lang="en-US" i="0" u="sng" strike="noStrike" cap="none" dirty="0">
                <a:solidFill>
                  <a:schemeClr val="hlink"/>
                </a:solidFill>
                <a:hlinkClick r:id="rId4"/>
              </a:rPr>
              <a:t>http://www.youtube.com/watch?v=Jey_p-nC1A4</a:t>
            </a:r>
            <a:endParaRPr i="0" u="sng" strike="noStrike" cap="none" dirty="0">
              <a:solidFill>
                <a:schemeClr val="hlink"/>
              </a:solidFill>
            </a:endParaRPr>
          </a:p>
          <a:p>
            <a:pPr marL="1138738" marR="0" lvl="1" indent="-425518" algn="l" rtl="0">
              <a:lnSpc>
                <a:spcPct val="90000"/>
              </a:lnSpc>
              <a:spcBef>
                <a:spcPts val="725"/>
              </a:spcBef>
              <a:spcAft>
                <a:spcPts val="0"/>
              </a:spcAft>
              <a:buClr>
                <a:srgbClr val="000000"/>
              </a:buClr>
              <a:buSzPts val="1632"/>
              <a:buFont typeface="Arial"/>
              <a:buNone/>
            </a:pPr>
            <a:endParaRPr sz="3000" i="0" u="none" strike="noStrike" cap="none" dirty="0">
              <a:solidFill>
                <a:srgbClr val="000000"/>
              </a:solidFill>
            </a:endParaRPr>
          </a:p>
          <a:p>
            <a:pPr marL="589699" marR="0" lvl="0" indent="-457200" algn="l" rtl="0">
              <a:lnSpc>
                <a:spcPct val="90000"/>
              </a:lnSpc>
              <a:spcBef>
                <a:spcPts val="725"/>
              </a:spcBef>
              <a:spcAft>
                <a:spcPts val="0"/>
              </a:spcAft>
              <a:buClr>
                <a:srgbClr val="42953B"/>
              </a:buClr>
              <a:buSzPct val="100000"/>
              <a:buFont typeface="Arial" panose="020B0604020202020204" pitchFamily="34" charset="0"/>
              <a:buChar char="•"/>
            </a:pPr>
            <a:r>
              <a:rPr lang="en-US" b="1" i="0" u="none" strike="noStrike" cap="none" dirty="0">
                <a:solidFill>
                  <a:srgbClr val="004B8E"/>
                </a:solidFill>
              </a:rPr>
              <a:t>Jaden's last IEP meeting in elementary school </a:t>
            </a:r>
            <a:r>
              <a:rPr lang="en-US" sz="2400" b="1" i="0" u="none" strike="noStrike" cap="none" dirty="0">
                <a:solidFill>
                  <a:srgbClr val="004B8E"/>
                </a:solidFill>
              </a:rPr>
              <a:t>(4:50 minutes)</a:t>
            </a:r>
            <a:endParaRPr sz="2400" b="1" i="0" u="none" strike="noStrike" cap="none" dirty="0">
              <a:solidFill>
                <a:srgbClr val="004B8E"/>
              </a:solidFill>
            </a:endParaRPr>
          </a:p>
          <a:p>
            <a:pPr marL="1437116" lvl="2" indent="-457200">
              <a:lnSpc>
                <a:spcPct val="90000"/>
              </a:lnSpc>
              <a:spcBef>
                <a:spcPts val="725"/>
              </a:spcBef>
              <a:buClr>
                <a:srgbClr val="42953B"/>
              </a:buClr>
              <a:buSzPct val="100000"/>
              <a:buFont typeface="Arial" panose="020B0604020202020204" pitchFamily="34" charset="0"/>
              <a:buChar char="•"/>
            </a:pPr>
            <a:r>
              <a:rPr lang="en-US" i="0" u="sng" strike="noStrike" cap="none" dirty="0">
                <a:solidFill>
                  <a:schemeClr val="hlink"/>
                </a:solidFill>
                <a:hlinkClick r:id="rId5"/>
              </a:rPr>
              <a:t>http://www.youtube.com/watch?v=dLBDtRygE3Y</a:t>
            </a:r>
            <a:endParaRPr i="0" u="none" strike="noStrike" cap="none" dirty="0">
              <a:solidFill>
                <a:srgbClr val="000000"/>
              </a:solidFill>
            </a:endParaRPr>
          </a:p>
          <a:p>
            <a:pPr marL="609584" marR="0" lvl="0" indent="-229017" algn="l" rtl="0">
              <a:lnSpc>
                <a:spcPct val="90000"/>
              </a:lnSpc>
              <a:spcBef>
                <a:spcPts val="725"/>
              </a:spcBef>
              <a:spcAft>
                <a:spcPts val="0"/>
              </a:spcAft>
              <a:buClr>
                <a:srgbClr val="000000"/>
              </a:buClr>
              <a:buSzPts val="2720"/>
              <a:buFont typeface="Arial"/>
              <a:buNone/>
            </a:pPr>
            <a:endParaRPr sz="3627" b="0" i="0" u="none" strike="noStrike" cap="none" dirty="0">
              <a:solidFill>
                <a:srgbClr val="000000"/>
              </a:solidFill>
              <a:latin typeface="Arial"/>
              <a:ea typeface="Arial"/>
              <a:cs typeface="Arial"/>
              <a:sym typeface="Arial"/>
            </a:endParaRPr>
          </a:p>
        </p:txBody>
      </p:sp>
      <p:sp>
        <p:nvSpPr>
          <p:cNvPr id="1273" name="Google Shape;1273;p174"/>
          <p:cNvSpPr txBox="1">
            <a:spLocks noGrp="1"/>
          </p:cNvSpPr>
          <p:nvPr>
            <p:ph type="title"/>
          </p:nvPr>
        </p:nvSpPr>
        <p:spPr>
          <a:xfrm>
            <a:off x="381000" y="1053512"/>
            <a:ext cx="11430000" cy="701748"/>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400" i="0" u="none" strike="noStrike" cap="none" dirty="0">
                <a:solidFill>
                  <a:schemeClr val="dk1"/>
                </a:solidFill>
              </a:rPr>
              <a:t>Suggested Student-Led IEP Videos</a:t>
            </a:r>
            <a:endParaRPr sz="4400" i="0" u="none" strike="noStrike" cap="none" dirty="0">
              <a:solidFill>
                <a:schemeClr val="dk1"/>
              </a:solidFill>
            </a:endParaRPr>
          </a:p>
        </p:txBody>
      </p:sp>
      <p:sp>
        <p:nvSpPr>
          <p:cNvPr id="1274" name="Google Shape;1274;p174"/>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129</a:t>
            </a:fld>
            <a:endParaRPr dirty="0"/>
          </a:p>
        </p:txBody>
      </p:sp>
      <p:sp>
        <p:nvSpPr>
          <p:cNvPr id="1275" name="Google Shape;1275;p174"/>
          <p:cNvSpPr txBox="1"/>
          <p:nvPr/>
        </p:nvSpPr>
        <p:spPr>
          <a:xfrm>
            <a:off x="10815500" y="5895475"/>
            <a:ext cx="1173600" cy="6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8"/>
          <p:cNvSpPr txBox="1">
            <a:spLocks noGrp="1"/>
          </p:cNvSpPr>
          <p:nvPr>
            <p:ph type="body" idx="1"/>
          </p:nvPr>
        </p:nvSpPr>
        <p:spPr>
          <a:xfrm>
            <a:off x="381000" y="1828800"/>
            <a:ext cx="11430000" cy="50292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1800"/>
              <a:buNone/>
            </a:pPr>
            <a:endParaRPr sz="4000" dirty="0"/>
          </a:p>
          <a:p>
            <a:pPr marL="457200" lvl="0" indent="0" algn="l" rtl="0">
              <a:lnSpc>
                <a:spcPct val="90000"/>
              </a:lnSpc>
              <a:spcBef>
                <a:spcPts val="0"/>
              </a:spcBef>
              <a:spcAft>
                <a:spcPts val="0"/>
              </a:spcAft>
              <a:buSzPts val="1800"/>
              <a:buNone/>
            </a:pPr>
            <a:r>
              <a:rPr lang="en-US" sz="3600" i="1" dirty="0">
                <a:solidFill>
                  <a:srgbClr val="004B8E"/>
                </a:solidFill>
              </a:rPr>
              <a:t>"When we think in terms of the </a:t>
            </a:r>
            <a:r>
              <a:rPr lang="en-US" sz="3600" b="1" i="1" dirty="0">
                <a:solidFill>
                  <a:srgbClr val="004B8E"/>
                </a:solidFill>
              </a:rPr>
              <a:t>spirit</a:t>
            </a:r>
            <a:r>
              <a:rPr lang="en-US" sz="3600" i="1" dirty="0">
                <a:solidFill>
                  <a:srgbClr val="004B8E"/>
                </a:solidFill>
              </a:rPr>
              <a:t> of the Individuals with Disability Act (IDEA), the IEP is viewed as an </a:t>
            </a:r>
            <a:r>
              <a:rPr lang="en-US" sz="3600" b="1" i="1" dirty="0">
                <a:solidFill>
                  <a:srgbClr val="004B8E"/>
                </a:solidFill>
              </a:rPr>
              <a:t>ongoing process</a:t>
            </a:r>
            <a:r>
              <a:rPr lang="en-US" sz="3600" i="1" dirty="0">
                <a:solidFill>
                  <a:srgbClr val="004B8E"/>
                </a:solidFill>
              </a:rPr>
              <a:t> that begins with planning with the family and student as early as elementary school and should continue until the student completes high school.”</a:t>
            </a:r>
            <a:endParaRPr sz="3600" i="1" dirty="0">
              <a:solidFill>
                <a:srgbClr val="004B8E"/>
              </a:solidFill>
            </a:endParaRPr>
          </a:p>
          <a:p>
            <a:pPr marL="457200" lvl="0" indent="0" algn="l" rtl="0">
              <a:lnSpc>
                <a:spcPct val="90000"/>
              </a:lnSpc>
              <a:spcBef>
                <a:spcPts val="0"/>
              </a:spcBef>
              <a:spcAft>
                <a:spcPts val="0"/>
              </a:spcAft>
              <a:buSzPts val="1800"/>
              <a:buNone/>
            </a:pPr>
            <a:endParaRPr sz="3600" dirty="0"/>
          </a:p>
          <a:p>
            <a:pPr marL="457200" lvl="0" indent="0" algn="r" rtl="0">
              <a:lnSpc>
                <a:spcPct val="90000"/>
              </a:lnSpc>
              <a:spcBef>
                <a:spcPts val="0"/>
              </a:spcBef>
              <a:spcAft>
                <a:spcPts val="0"/>
              </a:spcAft>
              <a:buSzPts val="1800"/>
              <a:buNone/>
            </a:pPr>
            <a:r>
              <a:rPr lang="en-US" sz="2400" u="sng" dirty="0">
                <a:solidFill>
                  <a:schemeClr val="hlink"/>
                </a:solidFill>
                <a:hlinkClick r:id="rId3"/>
              </a:rPr>
              <a:t>https://iris.peabody.vanderbilt.edu/module/iep01/cresource/q1/p02/</a:t>
            </a:r>
            <a:endParaRPr sz="2400" dirty="0"/>
          </a:p>
          <a:p>
            <a:pPr marL="457200" lvl="0" indent="0" algn="l" rtl="0">
              <a:lnSpc>
                <a:spcPct val="90000"/>
              </a:lnSpc>
              <a:spcBef>
                <a:spcPts val="0"/>
              </a:spcBef>
              <a:spcAft>
                <a:spcPts val="0"/>
              </a:spcAft>
              <a:buSzPts val="1800"/>
              <a:buNone/>
            </a:pPr>
            <a:endParaRPr sz="3600" dirty="0"/>
          </a:p>
          <a:p>
            <a:pPr marL="457200" lvl="0" indent="0" algn="l" rtl="0">
              <a:lnSpc>
                <a:spcPct val="90000"/>
              </a:lnSpc>
              <a:spcBef>
                <a:spcPts val="1000"/>
              </a:spcBef>
              <a:spcAft>
                <a:spcPts val="0"/>
              </a:spcAft>
              <a:buSzPts val="1800"/>
              <a:buNone/>
            </a:pPr>
            <a:endParaRPr dirty="0">
              <a:solidFill>
                <a:srgbClr val="FF0000"/>
              </a:solidFill>
            </a:endParaRPr>
          </a:p>
        </p:txBody>
      </p:sp>
      <p:sp>
        <p:nvSpPr>
          <p:cNvPr id="359" name="Google Shape;359;p58"/>
          <p:cNvSpPr txBox="1">
            <a:spLocks noGrp="1"/>
          </p:cNvSpPr>
          <p:nvPr>
            <p:ph type="title"/>
          </p:nvPr>
        </p:nvSpPr>
        <p:spPr>
          <a:xfrm>
            <a:off x="381000" y="1219199"/>
            <a:ext cx="11430000" cy="60960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400" dirty="0">
                <a:solidFill>
                  <a:srgbClr val="004B8E"/>
                </a:solidFill>
              </a:rPr>
              <a:t>The Spirit of the Law (IDEA) and Transition</a:t>
            </a:r>
            <a:endParaRPr sz="4400" dirty="0">
              <a:solidFill>
                <a:srgbClr val="004B8E"/>
              </a:solidFill>
            </a:endParaRPr>
          </a:p>
        </p:txBody>
      </p:sp>
      <p:sp>
        <p:nvSpPr>
          <p:cNvPr id="360" name="Google Shape;360;p5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a:t>
            </a:fld>
            <a:endParaRP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74"/>
          <p:cNvSpPr txBox="1">
            <a:spLocks noGrp="1"/>
          </p:cNvSpPr>
          <p:nvPr>
            <p:ph type="body" idx="1"/>
          </p:nvPr>
        </p:nvSpPr>
        <p:spPr>
          <a:xfrm>
            <a:off x="381000" y="1790700"/>
            <a:ext cx="11430000" cy="4787900"/>
          </a:xfrm>
          <a:prstGeom prst="rect">
            <a:avLst/>
          </a:prstGeom>
          <a:noFill/>
          <a:ln>
            <a:noFill/>
          </a:ln>
        </p:spPr>
        <p:txBody>
          <a:bodyPr spcFirstLastPara="1" wrap="square" lIns="121900" tIns="60925" rIns="121900" bIns="60925" anchor="t" anchorCtr="0">
            <a:noAutofit/>
          </a:bodyPr>
          <a:lstStyle/>
          <a:p>
            <a:pPr marL="589699" marR="0" lvl="0" indent="-457200" algn="l" rtl="0">
              <a:lnSpc>
                <a:spcPct val="90000"/>
              </a:lnSpc>
              <a:spcBef>
                <a:spcPts val="0"/>
              </a:spcBef>
              <a:spcAft>
                <a:spcPts val="0"/>
              </a:spcAft>
              <a:buClr>
                <a:srgbClr val="42953B"/>
              </a:buClr>
              <a:buSzPts val="3000"/>
              <a:buFont typeface="Arial" panose="020B0604020202020204" pitchFamily="34" charset="0"/>
              <a:buChar char="•"/>
            </a:pPr>
            <a:r>
              <a:rPr lang="en-US" sz="2800" b="1" i="0" u="none" strike="noStrike" cap="none" dirty="0">
                <a:solidFill>
                  <a:srgbClr val="004B8E"/>
                </a:solidFill>
              </a:rPr>
              <a:t>Student-Led Meetings: Empowering Student Voice </a:t>
            </a:r>
            <a:r>
              <a:rPr lang="en-US" sz="2400" b="1" i="0" u="none" strike="noStrike" cap="none" dirty="0">
                <a:solidFill>
                  <a:srgbClr val="004B8E"/>
                </a:solidFill>
              </a:rPr>
              <a:t>(5.33 minutes)</a:t>
            </a:r>
            <a:endParaRPr sz="2400" b="1" i="0" u="none" strike="noStrike" cap="none" dirty="0">
              <a:solidFill>
                <a:srgbClr val="004B8E"/>
              </a:solidFill>
            </a:endParaRPr>
          </a:p>
          <a:p>
            <a:pPr marL="1437117" lvl="2" indent="-457200">
              <a:lnSpc>
                <a:spcPct val="90000"/>
              </a:lnSpc>
              <a:spcBef>
                <a:spcPts val="725"/>
              </a:spcBef>
              <a:buClr>
                <a:srgbClr val="42953B"/>
              </a:buClr>
              <a:buSzPct val="100000"/>
              <a:buFont typeface="Arial" panose="020B0604020202020204" pitchFamily="34" charset="0"/>
              <a:buChar char="•"/>
            </a:pPr>
            <a:r>
              <a:rPr lang="en-US" sz="2600" u="sng" dirty="0">
                <a:solidFill>
                  <a:schemeClr val="hlink"/>
                </a:solidFill>
                <a:hlinkClick r:id="rId3"/>
              </a:rPr>
              <a:t>https://youtu.be/ydTim51Jf7U</a:t>
            </a:r>
            <a:endParaRPr lang="en-US" sz="2600" u="sng" dirty="0">
              <a:solidFill>
                <a:schemeClr val="hlink"/>
              </a:solidFill>
            </a:endParaRPr>
          </a:p>
          <a:p>
            <a:pPr marL="979917" lvl="2" indent="0">
              <a:lnSpc>
                <a:spcPct val="90000"/>
              </a:lnSpc>
              <a:spcBef>
                <a:spcPts val="725"/>
              </a:spcBef>
              <a:buClr>
                <a:srgbClr val="42953B"/>
              </a:buClr>
              <a:buSzPct val="100000"/>
              <a:buNone/>
            </a:pPr>
            <a:endParaRPr sz="1200" i="0" u="none" strike="noStrike" cap="none" dirty="0">
              <a:solidFill>
                <a:srgbClr val="000000"/>
              </a:solidFill>
            </a:endParaRPr>
          </a:p>
          <a:p>
            <a:pPr marL="589699" marR="0" lvl="0" indent="-457200" algn="l" rtl="0">
              <a:lnSpc>
                <a:spcPct val="90000"/>
              </a:lnSpc>
              <a:spcBef>
                <a:spcPts val="725"/>
              </a:spcBef>
              <a:spcAft>
                <a:spcPts val="0"/>
              </a:spcAft>
              <a:buClr>
                <a:srgbClr val="42953B"/>
              </a:buClr>
              <a:buSzPct val="100000"/>
              <a:buFont typeface="Arial" panose="020B0604020202020204" pitchFamily="34" charset="0"/>
              <a:buChar char="•"/>
            </a:pPr>
            <a:r>
              <a:rPr lang="en-US" sz="2800" b="1" i="0" u="none" strike="noStrike" cap="none" dirty="0">
                <a:solidFill>
                  <a:srgbClr val="004B8E"/>
                </a:solidFill>
              </a:rPr>
              <a:t>How to Participate in your IEP Meeting </a:t>
            </a:r>
            <a:r>
              <a:rPr lang="en-US" sz="2400" b="1" i="0" u="none" strike="noStrike" cap="none" dirty="0">
                <a:solidFill>
                  <a:srgbClr val="004B8E"/>
                </a:solidFill>
              </a:rPr>
              <a:t>(2.54 minutes)</a:t>
            </a:r>
            <a:endParaRPr sz="2400" b="1" i="0" u="none" strike="noStrike" cap="none" dirty="0">
              <a:solidFill>
                <a:srgbClr val="004B8E"/>
              </a:solidFill>
            </a:endParaRPr>
          </a:p>
          <a:p>
            <a:pPr marL="1322817" lvl="2" indent="-342900">
              <a:lnSpc>
                <a:spcPct val="90000"/>
              </a:lnSpc>
              <a:spcBef>
                <a:spcPts val="725"/>
              </a:spcBef>
              <a:buClr>
                <a:srgbClr val="42953B"/>
              </a:buClr>
              <a:buSzPct val="100000"/>
              <a:buFont typeface="Arial" panose="020B0604020202020204" pitchFamily="34" charset="0"/>
              <a:buChar char="•"/>
            </a:pPr>
            <a:r>
              <a:rPr lang="en-US" sz="2600" u="sng" dirty="0">
                <a:solidFill>
                  <a:schemeClr val="hlink"/>
                </a:solidFill>
                <a:hlinkClick r:id="rId4"/>
              </a:rPr>
              <a:t>https://youtu.be/J91joEJ03mg</a:t>
            </a:r>
            <a:endParaRPr lang="en-US" sz="2600" u="sng" dirty="0">
              <a:solidFill>
                <a:schemeClr val="hlink"/>
              </a:solidFill>
            </a:endParaRPr>
          </a:p>
          <a:p>
            <a:pPr marL="979917" lvl="2" indent="0">
              <a:lnSpc>
                <a:spcPct val="90000"/>
              </a:lnSpc>
              <a:spcBef>
                <a:spcPts val="725"/>
              </a:spcBef>
              <a:buClr>
                <a:srgbClr val="42953B"/>
              </a:buClr>
              <a:buSzPct val="100000"/>
              <a:buNone/>
            </a:pPr>
            <a:endParaRPr sz="1200" i="0" u="none" strike="noStrike" cap="none" dirty="0">
              <a:solidFill>
                <a:srgbClr val="000000"/>
              </a:solidFill>
            </a:endParaRPr>
          </a:p>
          <a:p>
            <a:pPr marL="589699" marR="0" lvl="0" indent="-457200" algn="l" rtl="0">
              <a:lnSpc>
                <a:spcPct val="90000"/>
              </a:lnSpc>
              <a:spcBef>
                <a:spcPts val="725"/>
              </a:spcBef>
              <a:spcAft>
                <a:spcPts val="0"/>
              </a:spcAft>
              <a:buClr>
                <a:srgbClr val="42953B"/>
              </a:buClr>
              <a:buSzPct val="100000"/>
              <a:buFont typeface="Arial" panose="020B0604020202020204" pitchFamily="34" charset="0"/>
              <a:buChar char="•"/>
            </a:pPr>
            <a:r>
              <a:rPr lang="en-US" sz="2800" b="1" i="0" u="none" strike="noStrike" cap="none" dirty="0">
                <a:solidFill>
                  <a:srgbClr val="004B8E"/>
                </a:solidFill>
              </a:rPr>
              <a:t>Preparing Students to Lead Individualized Education Program (IEP Meetings) </a:t>
            </a:r>
            <a:r>
              <a:rPr lang="en-US" sz="2400" b="1" i="0" u="none" strike="noStrike" cap="none" dirty="0">
                <a:solidFill>
                  <a:srgbClr val="004B8E"/>
                </a:solidFill>
              </a:rPr>
              <a:t>(2.15 minutes)</a:t>
            </a:r>
            <a:endParaRPr sz="2400" b="1" i="0" u="none" strike="noStrike" cap="none" dirty="0">
              <a:solidFill>
                <a:srgbClr val="004B8E"/>
              </a:solidFill>
            </a:endParaRPr>
          </a:p>
          <a:p>
            <a:pPr marL="1437116" lvl="2" indent="-457200">
              <a:lnSpc>
                <a:spcPct val="90000"/>
              </a:lnSpc>
              <a:spcBef>
                <a:spcPts val="725"/>
              </a:spcBef>
              <a:buClr>
                <a:srgbClr val="42953B"/>
              </a:buClr>
              <a:buSzPct val="100000"/>
              <a:buFont typeface="Arial" panose="020B0604020202020204" pitchFamily="34" charset="0"/>
              <a:buChar char="•"/>
            </a:pPr>
            <a:r>
              <a:rPr lang="en-US" sz="2600" u="sng" dirty="0">
                <a:solidFill>
                  <a:schemeClr val="hlink"/>
                </a:solidFill>
                <a:hlinkClick r:id="rId5"/>
              </a:rPr>
              <a:t>https://youtu.be/wsLFGl95-Q0</a:t>
            </a:r>
            <a:endParaRPr lang="en-US" sz="2600" u="sng" dirty="0">
              <a:solidFill>
                <a:schemeClr val="hlink"/>
              </a:solidFill>
            </a:endParaRPr>
          </a:p>
          <a:p>
            <a:pPr marL="979916" lvl="2" indent="0">
              <a:lnSpc>
                <a:spcPct val="90000"/>
              </a:lnSpc>
              <a:spcBef>
                <a:spcPts val="725"/>
              </a:spcBef>
              <a:buClr>
                <a:srgbClr val="42953B"/>
              </a:buClr>
              <a:buSzPct val="100000"/>
              <a:buNone/>
            </a:pPr>
            <a:endParaRPr lang="en-US" sz="1200" u="sng" dirty="0">
              <a:solidFill>
                <a:schemeClr val="hlink"/>
              </a:solidFill>
            </a:endParaRPr>
          </a:p>
          <a:p>
            <a:pPr marL="594360" indent="-457200">
              <a:lnSpc>
                <a:spcPct val="90000"/>
              </a:lnSpc>
              <a:spcBef>
                <a:spcPts val="725"/>
              </a:spcBef>
              <a:buClr>
                <a:srgbClr val="42953B"/>
              </a:buClr>
              <a:buSzPct val="100000"/>
              <a:buFont typeface="Arial" panose="020B0604020202020204" pitchFamily="34" charset="0"/>
              <a:buChar char="•"/>
            </a:pPr>
            <a:r>
              <a:rPr lang="en-US" sz="2800" b="1" i="0" strike="noStrike" cap="none" dirty="0">
                <a:solidFill>
                  <a:schemeClr val="hlink"/>
                </a:solidFill>
                <a:latin typeface="Arial"/>
                <a:ea typeface="Arial"/>
                <a:cs typeface="Arial"/>
                <a:sym typeface="Arial"/>
              </a:rPr>
              <a:t>Ishan’s Student-Led IEP </a:t>
            </a:r>
            <a:r>
              <a:rPr lang="en-US" sz="2400" b="1" i="0" strike="noStrike" cap="none" dirty="0">
                <a:solidFill>
                  <a:schemeClr val="hlink"/>
                </a:solidFill>
                <a:latin typeface="Calibri" panose="020F0502020204030204" pitchFamily="34" charset="0"/>
                <a:ea typeface="Arial"/>
                <a:cs typeface="Calibri" panose="020F0502020204030204" pitchFamily="34" charset="0"/>
                <a:sym typeface="Arial"/>
              </a:rPr>
              <a:t>(2.28 minutes)</a:t>
            </a:r>
          </a:p>
          <a:p>
            <a:pPr marL="1437116" lvl="2" indent="-457200">
              <a:lnSpc>
                <a:spcPct val="90000"/>
              </a:lnSpc>
              <a:spcBef>
                <a:spcPts val="725"/>
              </a:spcBef>
              <a:buClr>
                <a:srgbClr val="42953B"/>
              </a:buClr>
              <a:buSzPct val="100000"/>
              <a:buFont typeface="Arial" panose="020B0604020202020204" pitchFamily="34" charset="0"/>
              <a:buChar char="•"/>
            </a:pPr>
            <a:r>
              <a:rPr lang="en-US" sz="2600" u="sng" dirty="0">
                <a:solidFill>
                  <a:schemeClr val="hlink"/>
                </a:solidFill>
                <a:hlinkClick r:id="rId6"/>
              </a:rPr>
              <a:t>https://youtu.be/wRao_ZkW8Os</a:t>
            </a:r>
            <a:endParaRPr sz="2600" b="0" i="0" u="none" strike="noStrike" cap="none" dirty="0">
              <a:solidFill>
                <a:srgbClr val="000000"/>
              </a:solidFill>
              <a:latin typeface="Arial"/>
              <a:ea typeface="Arial"/>
              <a:cs typeface="Arial"/>
              <a:sym typeface="Arial"/>
            </a:endParaRPr>
          </a:p>
        </p:txBody>
      </p:sp>
      <p:sp>
        <p:nvSpPr>
          <p:cNvPr id="1273" name="Google Shape;1273;p174"/>
          <p:cNvSpPr txBox="1">
            <a:spLocks noGrp="1"/>
          </p:cNvSpPr>
          <p:nvPr>
            <p:ph type="title"/>
          </p:nvPr>
        </p:nvSpPr>
        <p:spPr>
          <a:xfrm>
            <a:off x="381000" y="1053512"/>
            <a:ext cx="11430000" cy="701748"/>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400" i="0" u="none" strike="noStrike" cap="none" dirty="0">
                <a:solidFill>
                  <a:schemeClr val="dk1"/>
                </a:solidFill>
              </a:rPr>
              <a:t>More Student-Led IEP Videos</a:t>
            </a:r>
            <a:endParaRPr sz="4400" i="0" u="none" strike="noStrike" cap="none" dirty="0">
              <a:solidFill>
                <a:schemeClr val="dk1"/>
              </a:solidFill>
            </a:endParaRPr>
          </a:p>
        </p:txBody>
      </p:sp>
      <p:sp>
        <p:nvSpPr>
          <p:cNvPr id="1274" name="Google Shape;1274;p174"/>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130</a:t>
            </a:fld>
            <a:endParaRPr dirty="0"/>
          </a:p>
        </p:txBody>
      </p:sp>
      <p:sp>
        <p:nvSpPr>
          <p:cNvPr id="1275" name="Google Shape;1275;p174"/>
          <p:cNvSpPr txBox="1"/>
          <p:nvPr/>
        </p:nvSpPr>
        <p:spPr>
          <a:xfrm>
            <a:off x="10815500" y="5895475"/>
            <a:ext cx="1173600" cy="6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rgbClr val="000000"/>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18820026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6"/>
          <p:cNvSpPr txBox="1">
            <a:spLocks noGrp="1"/>
          </p:cNvSpPr>
          <p:nvPr>
            <p:ph type="body" idx="1"/>
          </p:nvPr>
        </p:nvSpPr>
        <p:spPr>
          <a:xfrm>
            <a:off x="381000" y="1790699"/>
            <a:ext cx="11430000" cy="4305301"/>
          </a:xfrm>
          <a:prstGeom prst="rect">
            <a:avLst/>
          </a:prstGeom>
          <a:noFill/>
          <a:ln>
            <a:noFill/>
          </a:ln>
        </p:spPr>
        <p:txBody>
          <a:bodyPr spcFirstLastPara="1" wrap="square" lIns="121900" tIns="60925" rIns="121900" bIns="60925" anchor="t" anchorCtr="0">
            <a:noAutofit/>
          </a:bodyPr>
          <a:lstStyle/>
          <a:p>
            <a:pPr marL="113577" marR="0" lvl="0" indent="0" algn="l" rtl="0">
              <a:lnSpc>
                <a:spcPct val="80000"/>
              </a:lnSpc>
              <a:spcBef>
                <a:spcPts val="0"/>
              </a:spcBef>
              <a:spcAft>
                <a:spcPts val="0"/>
              </a:spcAft>
              <a:buClr>
                <a:srgbClr val="000000"/>
              </a:buClr>
              <a:buSzPts val="3000"/>
              <a:buNone/>
            </a:pPr>
            <a:r>
              <a:rPr lang="en-US" sz="4000" b="1" i="0" u="none" strike="noStrike" cap="none" dirty="0">
                <a:solidFill>
                  <a:srgbClr val="004B8E"/>
                </a:solidFill>
              </a:rPr>
              <a:t>Next Steps</a:t>
            </a:r>
            <a:endParaRPr sz="4000" b="1" i="0" u="none" strike="noStrike" cap="none" dirty="0">
              <a:solidFill>
                <a:srgbClr val="004B8E"/>
              </a:solidFill>
            </a:endParaRPr>
          </a:p>
          <a:p>
            <a:pPr marL="54153" indent="0">
              <a:lnSpc>
                <a:spcPct val="80000"/>
              </a:lnSpc>
              <a:spcBef>
                <a:spcPts val="645"/>
              </a:spcBef>
              <a:buClr>
                <a:srgbClr val="000000"/>
              </a:buClr>
              <a:buSzPts val="3000"/>
              <a:buNone/>
            </a:pPr>
            <a:r>
              <a:rPr lang="en-US" sz="3000" i="0" u="none" strike="noStrike" cap="none" dirty="0">
                <a:solidFill>
                  <a:srgbClr val="004B8E"/>
                </a:solidFill>
              </a:rPr>
              <a:t>As you leave today, we would like for you to develop a plan that will assist you in </a:t>
            </a:r>
            <a:r>
              <a:rPr lang="en-US" sz="3000" dirty="0">
                <a:solidFill>
                  <a:srgbClr val="004B8E"/>
                </a:solidFill>
              </a:rPr>
              <a:t>working with your students in preparing them to lead their own IEPs. </a:t>
            </a:r>
            <a:r>
              <a:rPr lang="en-US" sz="3000" i="0" u="none" strike="noStrike" cap="none" dirty="0">
                <a:solidFill>
                  <a:srgbClr val="004B8E"/>
                </a:solidFill>
              </a:rPr>
              <a:t>If you are already leading them, how c</a:t>
            </a:r>
            <a:r>
              <a:rPr lang="en-US" sz="3000" dirty="0">
                <a:solidFill>
                  <a:srgbClr val="004B8E"/>
                </a:solidFill>
              </a:rPr>
              <a:t>ould</a:t>
            </a:r>
            <a:r>
              <a:rPr lang="en-US" sz="3000" i="0" u="none" strike="noStrike" cap="none" dirty="0">
                <a:solidFill>
                  <a:srgbClr val="004B8E"/>
                </a:solidFill>
              </a:rPr>
              <a:t> you </a:t>
            </a:r>
            <a:r>
              <a:rPr lang="en-US" sz="3000" dirty="0">
                <a:solidFill>
                  <a:srgbClr val="004B8E"/>
                </a:solidFill>
              </a:rPr>
              <a:t>have your students participate more? There are things you may want to  consider as you develop your plan. </a:t>
            </a:r>
          </a:p>
          <a:p>
            <a:pPr marL="968553" lvl="1"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Who </a:t>
            </a:r>
            <a:r>
              <a:rPr lang="en-US" sz="2800" dirty="0">
                <a:solidFill>
                  <a:srgbClr val="004B8E"/>
                </a:solidFill>
              </a:rPr>
              <a:t>do you need to collaborate with?</a:t>
            </a:r>
          </a:p>
          <a:p>
            <a:pPr marL="968553" lvl="1"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What resources will you need?</a:t>
            </a:r>
          </a:p>
          <a:p>
            <a:pPr marL="968553" lvl="1"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What type of support will you need?</a:t>
            </a:r>
          </a:p>
          <a:p>
            <a:pPr marL="968553" lvl="1"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What do you want the final results to look like?</a:t>
            </a:r>
            <a:endParaRPr sz="2800" i="0" u="none" strike="noStrike" cap="none" dirty="0">
              <a:solidFill>
                <a:srgbClr val="004B8E"/>
              </a:solidFill>
            </a:endParaRPr>
          </a:p>
          <a:p>
            <a:pPr marL="609585" marR="0" lvl="0" indent="-330612" algn="l" rtl="0">
              <a:lnSpc>
                <a:spcPct val="80000"/>
              </a:lnSpc>
              <a:spcBef>
                <a:spcPts val="405"/>
              </a:spcBef>
              <a:spcAft>
                <a:spcPts val="0"/>
              </a:spcAft>
              <a:buClr>
                <a:srgbClr val="000000"/>
              </a:buClr>
              <a:buSzPts val="1520"/>
              <a:buFont typeface="Arial"/>
              <a:buNone/>
            </a:pPr>
            <a:endParaRPr sz="2027" b="0" i="0" u="none" strike="noStrike" cap="none" dirty="0">
              <a:solidFill>
                <a:srgbClr val="000000"/>
              </a:solidFill>
              <a:latin typeface="Arial"/>
              <a:ea typeface="Arial"/>
              <a:cs typeface="Arial"/>
              <a:sym typeface="Arial"/>
            </a:endParaRPr>
          </a:p>
        </p:txBody>
      </p:sp>
      <p:sp>
        <p:nvSpPr>
          <p:cNvPr id="1289" name="Google Shape;1289;p176"/>
          <p:cNvSpPr txBox="1">
            <a:spLocks noGrp="1"/>
          </p:cNvSpPr>
          <p:nvPr>
            <p:ph type="title"/>
          </p:nvPr>
        </p:nvSpPr>
        <p:spPr>
          <a:xfrm>
            <a:off x="380999" y="970749"/>
            <a:ext cx="11430001" cy="88374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dirty="0">
                <a:solidFill>
                  <a:srgbClr val="004B8E"/>
                </a:solidFill>
              </a:rPr>
              <a:t>Plan for Student-Led IEPs</a:t>
            </a:r>
            <a:endParaRPr sz="4400" i="0" u="none" strike="noStrike" cap="none" dirty="0">
              <a:solidFill>
                <a:srgbClr val="004B8E"/>
              </a:solidFill>
            </a:endParaRPr>
          </a:p>
        </p:txBody>
      </p:sp>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131</a:t>
            </a:fld>
            <a:endParaRP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132</a:t>
            </a:fld>
            <a:endParaRPr dirty="0"/>
          </a:p>
        </p:txBody>
      </p:sp>
      <p:sp>
        <p:nvSpPr>
          <p:cNvPr id="8" name="Google Shape;1296;p177"/>
          <p:cNvSpPr txBox="1">
            <a:spLocks noGrp="1"/>
          </p:cNvSpPr>
          <p:nvPr>
            <p:ph type="body" idx="1"/>
          </p:nvPr>
        </p:nvSpPr>
        <p:spPr>
          <a:xfrm>
            <a:off x="838200" y="948375"/>
            <a:ext cx="10515600" cy="5730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US" sz="1600" b="1" dirty="0">
                <a:solidFill>
                  <a:srgbClr val="000000"/>
                </a:solidFill>
                <a:latin typeface="Comic Sans MS"/>
                <a:ea typeface="Comic Sans MS"/>
                <a:cs typeface="Comic Sans MS"/>
                <a:sym typeface="Comic Sans MS"/>
              </a:rPr>
              <a:t>Transition Academy Action Plan</a:t>
            </a:r>
            <a:br>
              <a:rPr lang="en-US" sz="1600" b="1" dirty="0">
                <a:solidFill>
                  <a:srgbClr val="000000"/>
                </a:solidFill>
                <a:latin typeface="Comic Sans MS"/>
                <a:ea typeface="Comic Sans MS"/>
                <a:cs typeface="Comic Sans MS"/>
                <a:sym typeface="Comic Sans MS"/>
              </a:rPr>
            </a:br>
            <a:r>
              <a:rPr lang="en-US" sz="1600" b="1" dirty="0">
                <a:solidFill>
                  <a:srgbClr val="000000"/>
                </a:solidFill>
                <a:latin typeface="Comic Sans MS"/>
                <a:ea typeface="Comic Sans MS"/>
                <a:cs typeface="Comic Sans MS"/>
                <a:sym typeface="Comic Sans MS"/>
              </a:rPr>
              <a:t>Best Practices-p.2</a:t>
            </a:r>
            <a:endParaRPr sz="1600" b="1" dirty="0">
              <a:solidFill>
                <a:srgbClr val="000000"/>
              </a:solidFill>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n-US" sz="1600" dirty="0">
                <a:solidFill>
                  <a:srgbClr val="000000"/>
                </a:solidFill>
                <a:latin typeface="Comic Sans MS"/>
                <a:ea typeface="Comic Sans MS"/>
                <a:cs typeface="Comic Sans MS"/>
                <a:sym typeface="Comic Sans MS"/>
              </a:rPr>
              <a:t>Name(s):   ________________________________________________________________________</a:t>
            </a:r>
            <a:endParaRPr sz="1600" dirty="0">
              <a:solidFill>
                <a:srgbClr val="000000"/>
              </a:solidFill>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n-US" sz="1600" dirty="0">
                <a:solidFill>
                  <a:srgbClr val="000000"/>
                </a:solidFill>
                <a:latin typeface="Comic Sans MS"/>
                <a:ea typeface="Comic Sans MS"/>
                <a:cs typeface="Comic Sans MS"/>
                <a:sym typeface="Comic Sans MS"/>
              </a:rPr>
              <a:t> </a:t>
            </a:r>
            <a:endParaRPr sz="1600" dirty="0">
              <a:solidFill>
                <a:srgbClr val="000000"/>
              </a:solidFill>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n-US" sz="1600" dirty="0">
                <a:solidFill>
                  <a:srgbClr val="000000"/>
                </a:solidFill>
                <a:latin typeface="Comic Sans MS"/>
                <a:ea typeface="Comic Sans MS"/>
                <a:cs typeface="Comic Sans MS"/>
                <a:sym typeface="Comic Sans MS"/>
              </a:rPr>
              <a:t>Goal:  ____________________________________________________________________________</a:t>
            </a:r>
            <a:endParaRPr sz="1600" u="sng" dirty="0">
              <a:solidFill>
                <a:srgbClr val="000000"/>
              </a:solidFill>
              <a:latin typeface="Comic Sans MS"/>
              <a:ea typeface="Comic Sans MS"/>
              <a:cs typeface="Comic Sans MS"/>
              <a:sym typeface="Comic Sans MS"/>
            </a:endParaRPr>
          </a:p>
          <a:p>
            <a:pPr marL="0" lvl="0" indent="0" algn="l" rtl="0">
              <a:lnSpc>
                <a:spcPct val="90000"/>
              </a:lnSpc>
              <a:spcBef>
                <a:spcPts val="1200"/>
              </a:spcBef>
              <a:spcAft>
                <a:spcPts val="0"/>
              </a:spcAft>
              <a:buSzPts val="1800"/>
              <a:buNone/>
            </a:pPr>
            <a:endParaRPr dirty="0">
              <a:latin typeface="Comic Sans MS"/>
              <a:ea typeface="Comic Sans MS"/>
              <a:cs typeface="Comic Sans MS"/>
              <a:sym typeface="Comic Sans MS"/>
            </a:endParaRPr>
          </a:p>
        </p:txBody>
      </p:sp>
      <p:graphicFrame>
        <p:nvGraphicFramePr>
          <p:cNvPr id="9" name="Google Shape;1297;p177"/>
          <p:cNvGraphicFramePr/>
          <p:nvPr>
            <p:extLst>
              <p:ext uri="{D42A27DB-BD31-4B8C-83A1-F6EECF244321}">
                <p14:modId xmlns:p14="http://schemas.microsoft.com/office/powerpoint/2010/main" val="2366100620"/>
              </p:ext>
            </p:extLst>
          </p:nvPr>
        </p:nvGraphicFramePr>
        <p:xfrm>
          <a:off x="952500" y="3424950"/>
          <a:ext cx="10287000" cy="3254000"/>
        </p:xfrm>
        <a:graphic>
          <a:graphicData uri="http://schemas.openxmlformats.org/drawingml/2006/table">
            <a:tbl>
              <a:tblPr>
                <a:noFill/>
                <a:tableStyleId>{D099E534-38C5-484C-BD06-3C392844FF37}</a:tableStyleId>
              </a:tblPr>
              <a:tblGrid>
                <a:gridCol w="2571750">
                  <a:extLst>
                    <a:ext uri="{9D8B030D-6E8A-4147-A177-3AD203B41FA5}">
                      <a16:colId xmlns:a16="http://schemas.microsoft.com/office/drawing/2014/main" val="20000"/>
                    </a:ext>
                  </a:extLst>
                </a:gridCol>
                <a:gridCol w="3282350">
                  <a:extLst>
                    <a:ext uri="{9D8B030D-6E8A-4147-A177-3AD203B41FA5}">
                      <a16:colId xmlns:a16="http://schemas.microsoft.com/office/drawing/2014/main" val="20001"/>
                    </a:ext>
                  </a:extLst>
                </a:gridCol>
                <a:gridCol w="18611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6508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dirty="0"/>
                        <a:t>Activities</a:t>
                      </a:r>
                      <a:endParaRPr sz="1400" b="1" u="sng"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dirty="0"/>
                        <a:t>Person Responsible</a:t>
                      </a:r>
                      <a:endParaRPr sz="1400" b="1" u="sng"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dirty="0"/>
                        <a:t>Date</a:t>
                      </a:r>
                      <a:endParaRPr sz="1400" b="1" u="sng"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dirty="0"/>
                        <a:t>Reflection</a:t>
                      </a:r>
                      <a:endParaRPr sz="1400" b="1" u="sng" strike="noStrike" cap="none" dirty="0"/>
                    </a:p>
                  </a:txBody>
                  <a:tcPr marL="91425" marR="91425" marT="91425" marB="91425"/>
                </a:tc>
                <a:extLst>
                  <a:ext uri="{0D108BD9-81ED-4DB2-BD59-A6C34878D82A}">
                    <a16:rowId xmlns:a16="http://schemas.microsoft.com/office/drawing/2014/main" val="10000"/>
                  </a:ext>
                </a:extLst>
              </a:tr>
              <a:tr h="650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sng" strike="noStrike" cap="none" dirty="0"/>
                    </a:p>
                  </a:txBody>
                  <a:tcPr marL="91425" marR="91425" marT="91425" marB="91425"/>
                </a:tc>
                <a:extLst>
                  <a:ext uri="{0D108BD9-81ED-4DB2-BD59-A6C34878D82A}">
                    <a16:rowId xmlns:a16="http://schemas.microsoft.com/office/drawing/2014/main" val="10001"/>
                  </a:ext>
                </a:extLst>
              </a:tr>
              <a:tr h="650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r h="650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3"/>
                  </a:ext>
                </a:extLst>
              </a:tr>
              <a:tr h="650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sp>
        <p:nvSpPr>
          <p:cNvPr id="10" name="Google Shape;1299;p177"/>
          <p:cNvSpPr txBox="1"/>
          <p:nvPr/>
        </p:nvSpPr>
        <p:spPr>
          <a:xfrm>
            <a:off x="10050600" y="1219200"/>
            <a:ext cx="2141400" cy="100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omic Sans MS"/>
                <a:ea typeface="Comic Sans MS"/>
                <a:cs typeface="Comic Sans MS"/>
                <a:sym typeface="Comic Sans MS"/>
              </a:rPr>
              <a:t>Appendix A</a:t>
            </a:r>
            <a:endParaRPr sz="2400" b="0" i="0" u="none" strike="noStrike" cap="none" dirty="0">
              <a:solidFill>
                <a:srgbClr val="000000"/>
              </a:solidFill>
              <a:highlight>
                <a:srgbClr val="FFFF00"/>
              </a:highlight>
              <a:latin typeface="Comic Sans MS"/>
              <a:ea typeface="Comic Sans MS"/>
              <a:cs typeface="Comic Sans MS"/>
              <a:sym typeface="Comic Sans MS"/>
            </a:endParaRPr>
          </a:p>
        </p:txBody>
      </p:sp>
    </p:spTree>
    <p:extLst>
      <p:ext uri="{BB962C8B-B14F-4D97-AF65-F5344CB8AC3E}">
        <p14:creationId xmlns:p14="http://schemas.microsoft.com/office/powerpoint/2010/main" val="1343313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78"/>
          <p:cNvSpPr txBox="1">
            <a:spLocks noGrp="1"/>
          </p:cNvSpPr>
          <p:nvPr>
            <p:ph type="body" idx="1"/>
          </p:nvPr>
        </p:nvSpPr>
        <p:spPr>
          <a:xfrm>
            <a:off x="381001" y="1790700"/>
            <a:ext cx="11430000" cy="4305300"/>
          </a:xfrm>
          <a:prstGeom prst="rect">
            <a:avLst/>
          </a:prstGeom>
          <a:noFill/>
          <a:ln>
            <a:noFill/>
          </a:ln>
        </p:spPr>
        <p:txBody>
          <a:bodyPr spcFirstLastPara="1" wrap="square" lIns="121900" tIns="60925" rIns="121900" bIns="60925" anchor="t" anchorCtr="0">
            <a:noAutofit/>
          </a:bodyPr>
          <a:lstStyle/>
          <a:p>
            <a:pPr marL="112496" marR="0" lvl="0" indent="0" algn="l" rtl="0">
              <a:lnSpc>
                <a:spcPct val="90000"/>
              </a:lnSpc>
              <a:spcBef>
                <a:spcPts val="0"/>
              </a:spcBef>
              <a:spcAft>
                <a:spcPts val="0"/>
              </a:spcAft>
              <a:buClr>
                <a:srgbClr val="000000"/>
              </a:buClr>
              <a:buSzPts val="3000"/>
              <a:buNone/>
            </a:pPr>
            <a:r>
              <a:rPr lang="en-US" sz="3600" b="1" i="0" u="none" strike="noStrike" cap="none" dirty="0">
                <a:solidFill>
                  <a:srgbClr val="004B8E"/>
                </a:solidFill>
              </a:rPr>
              <a:t>Transition planning is an ongoing process that requires</a:t>
            </a:r>
            <a:endParaRPr lang="en-US" sz="3600" i="0" u="none" strike="noStrike" cap="none" dirty="0">
              <a:solidFill>
                <a:srgbClr val="000000"/>
              </a:solidFill>
            </a:endParaRPr>
          </a:p>
          <a:p>
            <a:pPr marL="569696" marR="0" lvl="0" indent="-457200" algn="l" rtl="0">
              <a:lnSpc>
                <a:spcPct val="90000"/>
              </a:lnSpc>
              <a:spcBef>
                <a:spcPts val="0"/>
              </a:spcBef>
              <a:spcAft>
                <a:spcPts val="0"/>
              </a:spcAft>
              <a:buClr>
                <a:srgbClr val="42953B"/>
              </a:buClr>
              <a:buSzPts val="3000"/>
              <a:buFont typeface="Arial" panose="020B0604020202020204" pitchFamily="34" charset="0"/>
              <a:buChar char="•"/>
            </a:pPr>
            <a:r>
              <a:rPr lang="en-US" i="0" u="none" strike="noStrike" cap="none" dirty="0">
                <a:solidFill>
                  <a:srgbClr val="004B8E"/>
                </a:solidFill>
              </a:rPr>
              <a:t>Assessing strengths, needs, preferences and interests</a:t>
            </a:r>
          </a:p>
          <a:p>
            <a:pPr marL="569696" marR="0" lvl="0" indent="-457200" algn="l" rtl="0">
              <a:lnSpc>
                <a:spcPct val="90000"/>
              </a:lnSpc>
              <a:spcBef>
                <a:spcPts val="0"/>
              </a:spcBef>
              <a:spcAft>
                <a:spcPts val="0"/>
              </a:spcAft>
              <a:buClr>
                <a:srgbClr val="42953B"/>
              </a:buClr>
              <a:buSzPts val="3000"/>
              <a:buFont typeface="Arial" panose="020B0604020202020204" pitchFamily="34" charset="0"/>
              <a:buChar char="•"/>
            </a:pPr>
            <a:r>
              <a:rPr lang="en-US" i="0" u="none" strike="noStrike" cap="none" dirty="0">
                <a:solidFill>
                  <a:srgbClr val="004B8E"/>
                </a:solidFill>
              </a:rPr>
              <a:t>Identifying the student’s vision for the future</a:t>
            </a:r>
          </a:p>
          <a:p>
            <a:pPr marL="569696" marR="0" lvl="0" indent="-457200" algn="l" rtl="0">
              <a:lnSpc>
                <a:spcPct val="90000"/>
              </a:lnSpc>
              <a:spcBef>
                <a:spcPts val="0"/>
              </a:spcBef>
              <a:spcAft>
                <a:spcPts val="0"/>
              </a:spcAft>
              <a:buClr>
                <a:srgbClr val="42953B"/>
              </a:buClr>
              <a:buSzPts val="3000"/>
              <a:buFont typeface="Arial" panose="020B0604020202020204" pitchFamily="34" charset="0"/>
              <a:buChar char="•"/>
            </a:pPr>
            <a:r>
              <a:rPr lang="en-US" i="0" u="none" strike="noStrike" cap="none" dirty="0">
                <a:solidFill>
                  <a:srgbClr val="004B8E"/>
                </a:solidFill>
              </a:rPr>
              <a:t>Creating and refining an IEP to include</a:t>
            </a:r>
          </a:p>
          <a:p>
            <a:pPr marL="1026896" lvl="1" indent="-457200">
              <a:lnSpc>
                <a:spcPct val="90000"/>
              </a:lnSpc>
              <a:spcBef>
                <a:spcPts val="0"/>
              </a:spcBef>
              <a:buClr>
                <a:srgbClr val="42953B"/>
              </a:buClr>
              <a:buSzPts val="3000"/>
              <a:buFont typeface="Arial" panose="020B0604020202020204" pitchFamily="34" charset="0"/>
              <a:buChar char="•"/>
            </a:pPr>
            <a:r>
              <a:rPr lang="en-US" sz="3000" i="0" u="none" strike="noStrike" cap="none" dirty="0">
                <a:solidFill>
                  <a:srgbClr val="004B8E"/>
                </a:solidFill>
              </a:rPr>
              <a:t>Measurable postsecondary goals</a:t>
            </a:r>
          </a:p>
          <a:p>
            <a:pPr marL="1026896" lvl="1" indent="-457200">
              <a:lnSpc>
                <a:spcPct val="90000"/>
              </a:lnSpc>
              <a:spcBef>
                <a:spcPts val="0"/>
              </a:spcBef>
              <a:buClr>
                <a:srgbClr val="42953B"/>
              </a:buClr>
              <a:buSzPts val="3000"/>
              <a:buFont typeface="Arial" panose="020B0604020202020204" pitchFamily="34" charset="0"/>
              <a:buChar char="•"/>
            </a:pPr>
            <a:r>
              <a:rPr lang="en-US" sz="3000" i="0" u="none" strike="noStrike" cap="none" dirty="0">
                <a:solidFill>
                  <a:srgbClr val="004B8E"/>
                </a:solidFill>
              </a:rPr>
              <a:t>Transition services</a:t>
            </a:r>
          </a:p>
          <a:p>
            <a:pPr marL="1026896" lvl="1" indent="-457200">
              <a:lnSpc>
                <a:spcPct val="90000"/>
              </a:lnSpc>
              <a:spcBef>
                <a:spcPts val="0"/>
              </a:spcBef>
              <a:buClr>
                <a:srgbClr val="42953B"/>
              </a:buClr>
              <a:buSzPts val="3000"/>
              <a:buFont typeface="Arial" panose="020B0604020202020204" pitchFamily="34" charset="0"/>
              <a:buChar char="•"/>
            </a:pPr>
            <a:r>
              <a:rPr lang="en-US" sz="3000" i="0" u="none" strike="noStrike" cap="none" dirty="0">
                <a:solidFill>
                  <a:srgbClr val="004B8E"/>
                </a:solidFill>
              </a:rPr>
              <a:t>Specific annual goals</a:t>
            </a:r>
          </a:p>
          <a:p>
            <a:pPr marL="1026896" lvl="1" indent="-457200">
              <a:lnSpc>
                <a:spcPct val="90000"/>
              </a:lnSpc>
              <a:spcBef>
                <a:spcPts val="0"/>
              </a:spcBef>
              <a:buClr>
                <a:srgbClr val="42953B"/>
              </a:buClr>
              <a:buSzPts val="3000"/>
              <a:buFont typeface="Arial" panose="020B0604020202020204" pitchFamily="34" charset="0"/>
              <a:buChar char="•"/>
            </a:pPr>
            <a:r>
              <a:rPr lang="en-US" sz="3000" i="0" u="none" strike="noStrike" cap="none" dirty="0">
                <a:solidFill>
                  <a:srgbClr val="004B8E"/>
                </a:solidFill>
              </a:rPr>
              <a:t>Services related to the assessment</a:t>
            </a:r>
            <a:br>
              <a:rPr lang="en-US" sz="3000" i="0" u="none" strike="noStrike" cap="none" dirty="0">
                <a:solidFill>
                  <a:srgbClr val="004B8E"/>
                </a:solidFill>
              </a:rPr>
            </a:br>
            <a:r>
              <a:rPr lang="en-US" sz="3000" i="0" u="none" strike="noStrike" cap="none" dirty="0">
                <a:solidFill>
                  <a:srgbClr val="004B8E"/>
                </a:solidFill>
              </a:rPr>
              <a:t>information and the vision for the </a:t>
            </a:r>
            <a:br>
              <a:rPr lang="en-US" sz="3000" i="0" u="none" strike="noStrike" cap="none" dirty="0">
                <a:solidFill>
                  <a:srgbClr val="004B8E"/>
                </a:solidFill>
              </a:rPr>
            </a:br>
            <a:r>
              <a:rPr lang="en-US" sz="3000" i="0" u="none" strike="noStrike" cap="none" dirty="0">
                <a:solidFill>
                  <a:srgbClr val="004B8E"/>
                </a:solidFill>
              </a:rPr>
              <a:t>future</a:t>
            </a:r>
            <a:endParaRPr sz="3000" i="0" u="none" strike="noStrike" cap="none" dirty="0">
              <a:solidFill>
                <a:srgbClr val="004B8E"/>
              </a:solidFill>
            </a:endParaRPr>
          </a:p>
          <a:p>
            <a:pPr marL="150279" marR="0" lvl="0" indent="0" algn="l" rtl="0">
              <a:lnSpc>
                <a:spcPct val="90000"/>
              </a:lnSpc>
              <a:spcBef>
                <a:spcPts val="789"/>
              </a:spcBef>
              <a:spcAft>
                <a:spcPts val="0"/>
              </a:spcAft>
              <a:buClr>
                <a:srgbClr val="000000"/>
              </a:buClr>
              <a:buSzPts val="2960"/>
              <a:buFont typeface="Arial"/>
              <a:buNone/>
            </a:pPr>
            <a:endParaRPr sz="3000" i="0" u="none" strike="noStrike" cap="none" dirty="0">
              <a:solidFill>
                <a:srgbClr val="000000"/>
              </a:solidFill>
            </a:endParaRPr>
          </a:p>
        </p:txBody>
      </p:sp>
      <p:sp>
        <p:nvSpPr>
          <p:cNvPr id="1305" name="Google Shape;1305;p178"/>
          <p:cNvSpPr txBox="1">
            <a:spLocks noGrp="1"/>
          </p:cNvSpPr>
          <p:nvPr>
            <p:ph type="title"/>
          </p:nvPr>
        </p:nvSpPr>
        <p:spPr>
          <a:xfrm>
            <a:off x="381000" y="1020726"/>
            <a:ext cx="11430000" cy="769974"/>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000" i="0" u="none" strike="noStrike" cap="none" dirty="0">
                <a:solidFill>
                  <a:srgbClr val="004B8E"/>
                </a:solidFill>
              </a:rPr>
              <a:t>Purpose of Early Planning and Ongoing Review</a:t>
            </a:r>
            <a:endParaRPr sz="4000" i="0" u="none" strike="noStrike" cap="none" dirty="0">
              <a:solidFill>
                <a:srgbClr val="004B8E"/>
              </a:solidFill>
            </a:endParaRPr>
          </a:p>
        </p:txBody>
      </p:sp>
      <p:sp>
        <p:nvSpPr>
          <p:cNvPr id="1306" name="Google Shape;1306;p17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133</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298" y="3619500"/>
            <a:ext cx="4006702" cy="2793085"/>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78"/>
          <p:cNvSpPr txBox="1">
            <a:spLocks noGrp="1"/>
          </p:cNvSpPr>
          <p:nvPr>
            <p:ph type="body" idx="1"/>
          </p:nvPr>
        </p:nvSpPr>
        <p:spPr>
          <a:xfrm>
            <a:off x="381001" y="1790700"/>
            <a:ext cx="11430000" cy="4305300"/>
          </a:xfrm>
          <a:prstGeom prst="rect">
            <a:avLst/>
          </a:prstGeom>
          <a:noFill/>
          <a:ln>
            <a:noFill/>
          </a:ln>
        </p:spPr>
        <p:txBody>
          <a:bodyPr spcFirstLastPara="1" wrap="square" lIns="121900" tIns="60925" rIns="121900" bIns="60925" anchor="t" anchorCtr="0">
            <a:noAutofit/>
          </a:bodyPr>
          <a:lstStyle/>
          <a:p>
            <a:pPr marL="112496" marR="0" lvl="0" indent="0" algn="l" rtl="0">
              <a:lnSpc>
                <a:spcPct val="90000"/>
              </a:lnSpc>
              <a:spcBef>
                <a:spcPts val="0"/>
              </a:spcBef>
              <a:spcAft>
                <a:spcPts val="0"/>
              </a:spcAft>
              <a:buClr>
                <a:srgbClr val="000000"/>
              </a:buClr>
              <a:buSzPts val="3000"/>
              <a:buNone/>
            </a:pPr>
            <a:r>
              <a:rPr lang="en-US" sz="3600" b="1" i="0" u="none" strike="noStrike" cap="none" dirty="0">
                <a:solidFill>
                  <a:srgbClr val="004B8E"/>
                </a:solidFill>
              </a:rPr>
              <a:t>Transition planning is an ongoing process that requires</a:t>
            </a:r>
            <a:endParaRPr lang="en-US" sz="3600" i="0" u="none" strike="noStrike" cap="none" dirty="0">
              <a:solidFill>
                <a:srgbClr val="000000"/>
              </a:solidFill>
            </a:endParaRPr>
          </a:p>
          <a:p>
            <a:pPr marL="569696" marR="0" lvl="0" indent="-457200" algn="l" rtl="0">
              <a:lnSpc>
                <a:spcPct val="90000"/>
              </a:lnSpc>
              <a:spcBef>
                <a:spcPts val="0"/>
              </a:spcBef>
              <a:spcAft>
                <a:spcPts val="0"/>
              </a:spcAft>
              <a:buClr>
                <a:srgbClr val="42953B"/>
              </a:buClr>
              <a:buSzPts val="3000"/>
              <a:buFont typeface="Arial" panose="020B0604020202020204" pitchFamily="34" charset="0"/>
              <a:buChar char="•"/>
            </a:pPr>
            <a:r>
              <a:rPr lang="en-US" i="0" u="none" strike="noStrike" cap="none" dirty="0">
                <a:solidFill>
                  <a:srgbClr val="004B8E"/>
                </a:solidFill>
              </a:rPr>
              <a:t>Creating and refining an IEP to include</a:t>
            </a:r>
          </a:p>
          <a:p>
            <a:pPr marL="1026896" lvl="1" indent="-457200">
              <a:lnSpc>
                <a:spcPct val="90000"/>
              </a:lnSpc>
              <a:spcBef>
                <a:spcPts val="0"/>
              </a:spcBef>
              <a:buClr>
                <a:srgbClr val="42953B"/>
              </a:buClr>
              <a:buSzPts val="3000"/>
              <a:buFont typeface="Arial" panose="020B0604020202020204" pitchFamily="34" charset="0"/>
              <a:buChar char="•"/>
            </a:pPr>
            <a:r>
              <a:rPr lang="en-US" sz="3000" i="0" u="none" strike="noStrike" cap="none" dirty="0">
                <a:solidFill>
                  <a:srgbClr val="004B8E"/>
                </a:solidFill>
              </a:rPr>
              <a:t>Implementing the IEP, including transition services</a:t>
            </a:r>
          </a:p>
          <a:p>
            <a:pPr marL="1026896" lvl="1" indent="-457200">
              <a:lnSpc>
                <a:spcPct val="90000"/>
              </a:lnSpc>
              <a:spcBef>
                <a:spcPts val="0"/>
              </a:spcBef>
              <a:buClr>
                <a:srgbClr val="42953B"/>
              </a:buClr>
              <a:buSzPts val="3000"/>
              <a:buFont typeface="Arial" panose="020B0604020202020204" pitchFamily="34" charset="0"/>
              <a:buChar char="•"/>
            </a:pPr>
            <a:r>
              <a:rPr lang="en-US" sz="3000" dirty="0">
                <a:solidFill>
                  <a:srgbClr val="004B8E"/>
                </a:solidFill>
              </a:rPr>
              <a:t>Providing ongoing evaluation to ensure</a:t>
            </a:r>
          </a:p>
          <a:p>
            <a:pPr marL="569696" lvl="1" indent="0">
              <a:lnSpc>
                <a:spcPct val="90000"/>
              </a:lnSpc>
              <a:spcBef>
                <a:spcPts val="0"/>
              </a:spcBef>
              <a:buClr>
                <a:srgbClr val="42953B"/>
              </a:buClr>
              <a:buSzPts val="3000"/>
              <a:buNone/>
            </a:pPr>
            <a:r>
              <a:rPr lang="en-US" sz="3000" i="0" u="none" strike="noStrike" cap="none" dirty="0">
                <a:solidFill>
                  <a:srgbClr val="004B8E"/>
                </a:solidFill>
              </a:rPr>
              <a:t>	</a:t>
            </a:r>
            <a:r>
              <a:rPr lang="en-US" sz="3000" dirty="0">
                <a:solidFill>
                  <a:srgbClr val="004B8E"/>
                </a:solidFill>
              </a:rPr>
              <a:t> services are being provided and </a:t>
            </a:r>
          </a:p>
          <a:p>
            <a:pPr marL="569696" lvl="1" indent="0">
              <a:lnSpc>
                <a:spcPct val="90000"/>
              </a:lnSpc>
              <a:spcBef>
                <a:spcPts val="0"/>
              </a:spcBef>
              <a:buClr>
                <a:srgbClr val="42953B"/>
              </a:buClr>
              <a:buSzPts val="3000"/>
              <a:buNone/>
            </a:pPr>
            <a:r>
              <a:rPr lang="en-US" sz="3000" i="0" u="none" strike="noStrike" cap="none" dirty="0">
                <a:solidFill>
                  <a:srgbClr val="004B8E"/>
                </a:solidFill>
              </a:rPr>
              <a:t>     progress is being made</a:t>
            </a:r>
          </a:p>
          <a:p>
            <a:pPr marL="1026896" lvl="1" indent="-457200">
              <a:lnSpc>
                <a:spcPct val="90000"/>
              </a:lnSpc>
              <a:spcBef>
                <a:spcPts val="0"/>
              </a:spcBef>
              <a:buClr>
                <a:srgbClr val="42953B"/>
              </a:buClr>
              <a:buSzPts val="3000"/>
              <a:buFont typeface="Arial" panose="020B0604020202020204" pitchFamily="34" charset="0"/>
              <a:buChar char="•"/>
            </a:pPr>
            <a:r>
              <a:rPr lang="en-US" sz="3000" dirty="0">
                <a:solidFill>
                  <a:srgbClr val="004B8E"/>
                </a:solidFill>
              </a:rPr>
              <a:t>Working with others within and outside</a:t>
            </a:r>
          </a:p>
          <a:p>
            <a:pPr marL="569696" lvl="1" indent="0">
              <a:lnSpc>
                <a:spcPct val="90000"/>
              </a:lnSpc>
              <a:spcBef>
                <a:spcPts val="0"/>
              </a:spcBef>
              <a:buClr>
                <a:srgbClr val="42953B"/>
              </a:buClr>
              <a:buSzPts val="3000"/>
              <a:buNone/>
            </a:pPr>
            <a:r>
              <a:rPr lang="en-US" sz="3000" dirty="0">
                <a:solidFill>
                  <a:srgbClr val="004B8E"/>
                </a:solidFill>
              </a:rPr>
              <a:t>     of the school to ensure the effort is</a:t>
            </a:r>
          </a:p>
          <a:p>
            <a:pPr marL="569696" lvl="1" indent="0">
              <a:lnSpc>
                <a:spcPct val="90000"/>
              </a:lnSpc>
              <a:spcBef>
                <a:spcPts val="0"/>
              </a:spcBef>
              <a:buClr>
                <a:srgbClr val="42953B"/>
              </a:buClr>
              <a:buSzPts val="3000"/>
              <a:buNone/>
            </a:pPr>
            <a:r>
              <a:rPr lang="en-US" sz="3000" i="0" u="none" strike="noStrike" cap="none" dirty="0">
                <a:solidFill>
                  <a:srgbClr val="004B8E"/>
                </a:solidFill>
              </a:rPr>
              <a:t>     coordinated</a:t>
            </a:r>
            <a:endParaRPr sz="3000" i="0" u="none" strike="noStrike" cap="none" dirty="0">
              <a:solidFill>
                <a:srgbClr val="004B8E"/>
              </a:solidFill>
            </a:endParaRPr>
          </a:p>
          <a:p>
            <a:pPr marL="150279" marR="0" lvl="0" indent="0" algn="l" rtl="0">
              <a:lnSpc>
                <a:spcPct val="90000"/>
              </a:lnSpc>
              <a:spcBef>
                <a:spcPts val="789"/>
              </a:spcBef>
              <a:spcAft>
                <a:spcPts val="0"/>
              </a:spcAft>
              <a:buClr>
                <a:srgbClr val="000000"/>
              </a:buClr>
              <a:buSzPts val="2960"/>
              <a:buFont typeface="Arial"/>
              <a:buNone/>
            </a:pPr>
            <a:endParaRPr sz="3000" i="0" u="none" strike="noStrike" cap="none" dirty="0">
              <a:solidFill>
                <a:srgbClr val="000000"/>
              </a:solidFill>
            </a:endParaRPr>
          </a:p>
        </p:txBody>
      </p:sp>
      <p:sp>
        <p:nvSpPr>
          <p:cNvPr id="1305" name="Google Shape;1305;p178"/>
          <p:cNvSpPr txBox="1">
            <a:spLocks noGrp="1"/>
          </p:cNvSpPr>
          <p:nvPr>
            <p:ph type="title"/>
          </p:nvPr>
        </p:nvSpPr>
        <p:spPr>
          <a:xfrm>
            <a:off x="381000" y="1020726"/>
            <a:ext cx="11430000" cy="769974"/>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000" i="0" u="none" strike="noStrike" cap="none" dirty="0">
                <a:solidFill>
                  <a:srgbClr val="004B8E"/>
                </a:solidFill>
              </a:rPr>
              <a:t>Purpose of Early Planning and Ongoing Review</a:t>
            </a:r>
            <a:endParaRPr sz="4000" i="0" u="none" strike="noStrike" cap="none" dirty="0">
              <a:solidFill>
                <a:srgbClr val="004B8E"/>
              </a:solidFill>
            </a:endParaRPr>
          </a:p>
        </p:txBody>
      </p:sp>
      <p:sp>
        <p:nvSpPr>
          <p:cNvPr id="1306" name="Google Shape;1306;p17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134</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298" y="3619500"/>
            <a:ext cx="4006702" cy="2793085"/>
          </a:xfrm>
          <a:prstGeom prst="rect">
            <a:avLst/>
          </a:prstGeom>
        </p:spPr>
      </p:pic>
    </p:spTree>
    <p:extLst>
      <p:ext uri="{BB962C8B-B14F-4D97-AF65-F5344CB8AC3E}">
        <p14:creationId xmlns:p14="http://schemas.microsoft.com/office/powerpoint/2010/main" val="13631190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5" name="Google Shape;1305;p178"/>
          <p:cNvSpPr txBox="1">
            <a:spLocks noGrp="1"/>
          </p:cNvSpPr>
          <p:nvPr>
            <p:ph type="title"/>
          </p:nvPr>
        </p:nvSpPr>
        <p:spPr>
          <a:xfrm>
            <a:off x="381000" y="1020726"/>
            <a:ext cx="11430000" cy="769974"/>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000" i="0" u="none" strike="noStrike" cap="none" dirty="0">
                <a:solidFill>
                  <a:srgbClr val="004B8E"/>
                </a:solidFill>
              </a:rPr>
              <a:t>Why?</a:t>
            </a:r>
            <a:endParaRPr sz="4000" i="0" u="none" strike="noStrike" cap="none" dirty="0">
              <a:solidFill>
                <a:srgbClr val="004B8E"/>
              </a:solidFill>
            </a:endParaRPr>
          </a:p>
        </p:txBody>
      </p:sp>
      <p:sp>
        <p:nvSpPr>
          <p:cNvPr id="1306" name="Google Shape;1306;p17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135</a:t>
            </a:fld>
            <a:endParaRPr dirty="0"/>
          </a:p>
        </p:txBody>
      </p:sp>
      <p:pic>
        <p:nvPicPr>
          <p:cNvPr id="7" name="Google Shape;1320;p180"/>
          <p:cNvPicPr preferRelativeResize="0"/>
          <p:nvPr/>
        </p:nvPicPr>
        <p:blipFill rotWithShape="1">
          <a:blip r:embed="rId3">
            <a:alphaModFix/>
          </a:blip>
          <a:srcRect/>
          <a:stretch/>
        </p:blipFill>
        <p:spPr>
          <a:xfrm>
            <a:off x="1527543" y="1790700"/>
            <a:ext cx="9136913" cy="4305300"/>
          </a:xfrm>
          <a:prstGeom prst="rect">
            <a:avLst/>
          </a:prstGeom>
          <a:noFill/>
          <a:ln>
            <a:noFill/>
          </a:ln>
        </p:spPr>
      </p:pic>
    </p:spTree>
    <p:extLst>
      <p:ext uri="{BB962C8B-B14F-4D97-AF65-F5344CB8AC3E}">
        <p14:creationId xmlns:p14="http://schemas.microsoft.com/office/powerpoint/2010/main" val="20876561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54"/>
          <p:cNvSpPr txBox="1">
            <a:spLocks noGrp="1"/>
          </p:cNvSpPr>
          <p:nvPr>
            <p:ph type="title"/>
          </p:nvPr>
        </p:nvSpPr>
        <p:spPr>
          <a:xfrm>
            <a:off x="4470400" y="1498600"/>
            <a:ext cx="7340600" cy="1670728"/>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400" b="1" dirty="0">
                <a:latin typeface="Calibri" panose="020F0502020204030204" pitchFamily="34" charset="0"/>
                <a:ea typeface="Arial"/>
                <a:cs typeface="Calibri" panose="020F0502020204030204" pitchFamily="34" charset="0"/>
                <a:sym typeface="Arial"/>
              </a:rPr>
              <a:t>School-Based Enterprises and Pre-Vocational Activities</a:t>
            </a:r>
            <a:endParaRPr sz="4400" b="1" dirty="0">
              <a:latin typeface="Calibri" panose="020F0502020204030204" pitchFamily="34" charset="0"/>
              <a:ea typeface="Arial"/>
              <a:cs typeface="Calibri" panose="020F0502020204030204" pitchFamily="34" charset="0"/>
              <a:sym typeface="Arial"/>
            </a:endParaRPr>
          </a:p>
        </p:txBody>
      </p:sp>
      <p:sp>
        <p:nvSpPr>
          <p:cNvPr id="1122" name="Google Shape;1122;p15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136</a:t>
            </a:fld>
            <a:endParaRPr dirty="0"/>
          </a:p>
        </p:txBody>
      </p:sp>
    </p:spTree>
    <p:extLst>
      <p:ext uri="{BB962C8B-B14F-4D97-AF65-F5344CB8AC3E}">
        <p14:creationId xmlns:p14="http://schemas.microsoft.com/office/powerpoint/2010/main" val="17030710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6"/>
          <p:cNvSpPr txBox="1">
            <a:spLocks noGrp="1"/>
          </p:cNvSpPr>
          <p:nvPr>
            <p:ph type="body" idx="1"/>
          </p:nvPr>
        </p:nvSpPr>
        <p:spPr>
          <a:xfrm>
            <a:off x="381000" y="1790699"/>
            <a:ext cx="11430000" cy="4305301"/>
          </a:xfrm>
          <a:prstGeom prst="rect">
            <a:avLst/>
          </a:prstGeom>
          <a:noFill/>
          <a:ln>
            <a:noFill/>
          </a:ln>
        </p:spPr>
        <p:txBody>
          <a:bodyPr spcFirstLastPara="1" wrap="square" lIns="121900" tIns="60925" rIns="121900" bIns="60925" anchor="t" anchorCtr="0">
            <a:noAutofit/>
          </a:bodyPr>
          <a:lstStyle/>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Coffee Shop</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Copy Center</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Auto Detailing and Car Wash</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Woodworking and signs</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Popcorn Cart</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Seeds to Plants</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Treats for Dogs</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Gift Wrapping</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Bat Houses</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And many more…</a:t>
            </a:r>
            <a:endParaRPr sz="2800" i="0" u="none" strike="noStrike" cap="none" dirty="0">
              <a:solidFill>
                <a:srgbClr val="004B8E"/>
              </a:solidFill>
            </a:endParaRPr>
          </a:p>
          <a:p>
            <a:pPr marL="609585" marR="0" lvl="0" indent="-330612" algn="l" rtl="0">
              <a:lnSpc>
                <a:spcPct val="80000"/>
              </a:lnSpc>
              <a:spcBef>
                <a:spcPts val="405"/>
              </a:spcBef>
              <a:spcAft>
                <a:spcPts val="0"/>
              </a:spcAft>
              <a:buClr>
                <a:srgbClr val="000000"/>
              </a:buClr>
              <a:buSzPts val="1520"/>
              <a:buFont typeface="Arial"/>
              <a:buNone/>
            </a:pPr>
            <a:endParaRPr sz="2027" b="0" i="0" u="none" strike="noStrike" cap="none" dirty="0">
              <a:solidFill>
                <a:srgbClr val="000000"/>
              </a:solidFill>
              <a:latin typeface="Arial"/>
              <a:ea typeface="Arial"/>
              <a:cs typeface="Arial"/>
              <a:sym typeface="Arial"/>
            </a:endParaRPr>
          </a:p>
        </p:txBody>
      </p:sp>
      <p:sp>
        <p:nvSpPr>
          <p:cNvPr id="1289" name="Google Shape;1289;p176"/>
          <p:cNvSpPr txBox="1">
            <a:spLocks noGrp="1"/>
          </p:cNvSpPr>
          <p:nvPr>
            <p:ph type="title"/>
          </p:nvPr>
        </p:nvSpPr>
        <p:spPr>
          <a:xfrm>
            <a:off x="380999" y="970749"/>
            <a:ext cx="11430001" cy="88374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dirty="0">
                <a:solidFill>
                  <a:srgbClr val="004B8E"/>
                </a:solidFill>
              </a:rPr>
              <a:t>School-Based Enterprise Ideas</a:t>
            </a:r>
            <a:endParaRPr sz="4400" i="0" u="none" strike="noStrike" cap="none" dirty="0">
              <a:solidFill>
                <a:srgbClr val="004B8E"/>
              </a:solidFill>
            </a:endParaRPr>
          </a:p>
        </p:txBody>
      </p:sp>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137</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078" y="1790700"/>
            <a:ext cx="3853575" cy="4305300"/>
          </a:xfrm>
          <a:prstGeom prst="rect">
            <a:avLst/>
          </a:prstGeom>
        </p:spPr>
      </p:pic>
    </p:spTree>
    <p:extLst>
      <p:ext uri="{BB962C8B-B14F-4D97-AF65-F5344CB8AC3E}">
        <p14:creationId xmlns:p14="http://schemas.microsoft.com/office/powerpoint/2010/main" val="25489485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6"/>
          <p:cNvSpPr txBox="1">
            <a:spLocks noGrp="1"/>
          </p:cNvSpPr>
          <p:nvPr>
            <p:ph type="body" idx="1"/>
          </p:nvPr>
        </p:nvSpPr>
        <p:spPr>
          <a:xfrm>
            <a:off x="381000" y="1790699"/>
            <a:ext cx="11430000" cy="4305301"/>
          </a:xfrm>
          <a:prstGeom prst="rect">
            <a:avLst/>
          </a:prstGeom>
          <a:noFill/>
          <a:ln>
            <a:noFill/>
          </a:ln>
        </p:spPr>
        <p:txBody>
          <a:bodyPr spcFirstLastPara="1" wrap="square" lIns="121900" tIns="60925" rIns="121900" bIns="60925" anchor="t" anchorCtr="0">
            <a:noAutofit/>
          </a:bodyPr>
          <a:lstStyle/>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Backpack programs</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Sorting the mail and placing in mailboxes</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Filling vending machines</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Shredding documents</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Sorting for recycling</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Folding towels for kitchen, sports, etc.</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Copy center</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McDonald’s assembling Happy Meal boxes</a:t>
            </a:r>
            <a:endParaRPr sz="2800" i="0" u="none" strike="noStrike" cap="none" dirty="0">
              <a:solidFill>
                <a:srgbClr val="004B8E"/>
              </a:solidFill>
            </a:endParaRPr>
          </a:p>
          <a:p>
            <a:pPr marL="609585" marR="0" lvl="0" indent="-330612" algn="l" rtl="0">
              <a:lnSpc>
                <a:spcPct val="80000"/>
              </a:lnSpc>
              <a:spcBef>
                <a:spcPts val="405"/>
              </a:spcBef>
              <a:spcAft>
                <a:spcPts val="0"/>
              </a:spcAft>
              <a:buClr>
                <a:srgbClr val="000000"/>
              </a:buClr>
              <a:buSzPts val="1520"/>
              <a:buFont typeface="Arial"/>
              <a:buNone/>
            </a:pPr>
            <a:endParaRPr sz="2027" b="0" i="0" u="none" strike="noStrike" cap="none" dirty="0">
              <a:solidFill>
                <a:srgbClr val="000000"/>
              </a:solidFill>
              <a:latin typeface="Arial"/>
              <a:ea typeface="Arial"/>
              <a:cs typeface="Arial"/>
              <a:sym typeface="Arial"/>
            </a:endParaRPr>
          </a:p>
        </p:txBody>
      </p:sp>
      <p:sp>
        <p:nvSpPr>
          <p:cNvPr id="1289" name="Google Shape;1289;p176"/>
          <p:cNvSpPr txBox="1">
            <a:spLocks noGrp="1"/>
          </p:cNvSpPr>
          <p:nvPr>
            <p:ph type="title"/>
          </p:nvPr>
        </p:nvSpPr>
        <p:spPr>
          <a:xfrm>
            <a:off x="380999" y="970749"/>
            <a:ext cx="11430001" cy="88374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dirty="0">
                <a:solidFill>
                  <a:srgbClr val="004B8E"/>
                </a:solidFill>
              </a:rPr>
              <a:t>On-Campus Ideas</a:t>
            </a:r>
            <a:endParaRPr sz="4400" i="0" u="none" strike="noStrike" cap="none" dirty="0">
              <a:solidFill>
                <a:srgbClr val="004B8E"/>
              </a:solidFill>
            </a:endParaRPr>
          </a:p>
        </p:txBody>
      </p:sp>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138</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145" y="1507166"/>
            <a:ext cx="3451855" cy="4899408"/>
          </a:xfrm>
          <a:prstGeom prst="rect">
            <a:avLst/>
          </a:prstGeom>
        </p:spPr>
      </p:pic>
    </p:spTree>
    <p:extLst>
      <p:ext uri="{BB962C8B-B14F-4D97-AF65-F5344CB8AC3E}">
        <p14:creationId xmlns:p14="http://schemas.microsoft.com/office/powerpoint/2010/main" val="29227536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6"/>
          <p:cNvSpPr txBox="1">
            <a:spLocks noGrp="1"/>
          </p:cNvSpPr>
          <p:nvPr>
            <p:ph type="body" idx="1"/>
          </p:nvPr>
        </p:nvSpPr>
        <p:spPr>
          <a:xfrm>
            <a:off x="381000" y="1790699"/>
            <a:ext cx="11430000" cy="4305301"/>
          </a:xfrm>
          <a:prstGeom prst="rect">
            <a:avLst/>
          </a:prstGeom>
          <a:noFill/>
          <a:ln>
            <a:noFill/>
          </a:ln>
        </p:spPr>
        <p:txBody>
          <a:bodyPr spcFirstLastPara="1" wrap="square" lIns="121900" tIns="60925" rIns="121900" bIns="60925" anchor="t" anchorCtr="0">
            <a:noAutofit/>
          </a:bodyPr>
          <a:lstStyle/>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Chic-Fil-A</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McDonald’s</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Hospitals</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Nursing Homes</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Grocery stores/Dollar General/Dollar Tree</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Lowe’s/Menards</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Hotels/motels</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City Parks and Recreations</a:t>
            </a:r>
          </a:p>
          <a:p>
            <a:pPr marL="511353" indent="-457200">
              <a:lnSpc>
                <a:spcPct val="80000"/>
              </a:lnSpc>
              <a:spcBef>
                <a:spcPts val="645"/>
              </a:spcBef>
              <a:buClr>
                <a:srgbClr val="42953B"/>
              </a:buClr>
              <a:buSzPct val="100000"/>
              <a:buFont typeface="Arial" panose="020B0604020202020204" pitchFamily="34" charset="0"/>
              <a:buChar char="•"/>
            </a:pPr>
            <a:r>
              <a:rPr lang="en-US" sz="2800" i="0" u="none" strike="noStrike" cap="none" dirty="0">
                <a:solidFill>
                  <a:srgbClr val="004B8E"/>
                </a:solidFill>
              </a:rPr>
              <a:t>Gyms</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Banks</a:t>
            </a:r>
          </a:p>
          <a:p>
            <a:pPr marL="511353" indent="-457200">
              <a:lnSpc>
                <a:spcPct val="80000"/>
              </a:lnSpc>
              <a:spcBef>
                <a:spcPts val="645"/>
              </a:spcBef>
              <a:buClr>
                <a:srgbClr val="42953B"/>
              </a:buClr>
              <a:buSzPct val="100000"/>
              <a:buFont typeface="Arial" panose="020B0604020202020204" pitchFamily="34" charset="0"/>
              <a:buChar char="•"/>
            </a:pPr>
            <a:r>
              <a:rPr lang="en-US" sz="2800" dirty="0">
                <a:solidFill>
                  <a:srgbClr val="004B8E"/>
                </a:solidFill>
              </a:rPr>
              <a:t>Sorting mail</a:t>
            </a:r>
          </a:p>
          <a:p>
            <a:pPr marL="609585" marR="0" lvl="0" indent="-330612" algn="l" rtl="0">
              <a:lnSpc>
                <a:spcPct val="80000"/>
              </a:lnSpc>
              <a:spcBef>
                <a:spcPts val="405"/>
              </a:spcBef>
              <a:spcAft>
                <a:spcPts val="0"/>
              </a:spcAft>
              <a:buClr>
                <a:srgbClr val="000000"/>
              </a:buClr>
              <a:buSzPts val="1520"/>
              <a:buFont typeface="Arial"/>
              <a:buNone/>
            </a:pPr>
            <a:endParaRPr sz="2027" b="0" i="0" u="none" strike="noStrike" cap="none" dirty="0">
              <a:solidFill>
                <a:srgbClr val="000000"/>
              </a:solidFill>
              <a:latin typeface="Arial"/>
              <a:ea typeface="Arial"/>
              <a:cs typeface="Arial"/>
              <a:sym typeface="Arial"/>
            </a:endParaRPr>
          </a:p>
        </p:txBody>
      </p:sp>
      <p:sp>
        <p:nvSpPr>
          <p:cNvPr id="1289" name="Google Shape;1289;p176"/>
          <p:cNvSpPr txBox="1">
            <a:spLocks noGrp="1"/>
          </p:cNvSpPr>
          <p:nvPr>
            <p:ph type="title"/>
          </p:nvPr>
        </p:nvSpPr>
        <p:spPr>
          <a:xfrm>
            <a:off x="380999" y="970749"/>
            <a:ext cx="11430001" cy="88374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dirty="0">
                <a:solidFill>
                  <a:srgbClr val="004B8E"/>
                </a:solidFill>
              </a:rPr>
              <a:t>Off-Campus Ideas</a:t>
            </a:r>
            <a:endParaRPr sz="4400" i="0" u="none" strike="noStrike" cap="none" dirty="0">
              <a:solidFill>
                <a:srgbClr val="004B8E"/>
              </a:solidFill>
            </a:endParaRPr>
          </a:p>
        </p:txBody>
      </p:sp>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139</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979" y="1942214"/>
            <a:ext cx="4558021" cy="4153786"/>
          </a:xfrm>
          <a:prstGeom prst="rect">
            <a:avLst/>
          </a:prstGeom>
        </p:spPr>
      </p:pic>
    </p:spTree>
    <p:extLst>
      <p:ext uri="{BB962C8B-B14F-4D97-AF65-F5344CB8AC3E}">
        <p14:creationId xmlns:p14="http://schemas.microsoft.com/office/powerpoint/2010/main" val="138803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9"/>
          <p:cNvSpPr txBox="1">
            <a:spLocks noGrp="1"/>
          </p:cNvSpPr>
          <p:nvPr>
            <p:ph type="body" idx="1"/>
          </p:nvPr>
        </p:nvSpPr>
        <p:spPr>
          <a:xfrm>
            <a:off x="381000" y="1839400"/>
            <a:ext cx="11430000" cy="4256600"/>
          </a:xfrm>
          <a:prstGeom prst="rect">
            <a:avLst/>
          </a:prstGeom>
          <a:noFill/>
          <a:ln>
            <a:noFill/>
          </a:ln>
        </p:spPr>
        <p:txBody>
          <a:bodyPr spcFirstLastPara="1" wrap="square" lIns="91425" tIns="45700" rIns="91425" bIns="45700" anchor="t" anchorCtr="0">
            <a:noAutofit/>
          </a:bodyPr>
          <a:lstStyle/>
          <a:p>
            <a:pPr marL="457200" lvl="0" indent="0" rtl="0">
              <a:lnSpc>
                <a:spcPct val="90000"/>
              </a:lnSpc>
              <a:spcBef>
                <a:spcPts val="1000"/>
              </a:spcBef>
              <a:spcAft>
                <a:spcPts val="0"/>
              </a:spcAft>
              <a:buClr>
                <a:schemeClr val="dk1"/>
              </a:buClr>
              <a:buSzPts val="1100"/>
              <a:buFont typeface="Arial"/>
              <a:buNone/>
            </a:pPr>
            <a:r>
              <a:rPr lang="en-US" sz="3000" dirty="0">
                <a:solidFill>
                  <a:srgbClr val="004B8E"/>
                </a:solidFill>
              </a:rPr>
              <a:t>Indicator 13 is the document that provides guidance on the required information to be in the IEP for transition. </a:t>
            </a:r>
            <a:endParaRPr sz="3000" dirty="0">
              <a:solidFill>
                <a:srgbClr val="004B8E"/>
              </a:solidFill>
            </a:endParaRPr>
          </a:p>
          <a:p>
            <a:pPr marL="457200" lvl="0" indent="0" rtl="0">
              <a:lnSpc>
                <a:spcPct val="90000"/>
              </a:lnSpc>
              <a:spcBef>
                <a:spcPts val="1000"/>
              </a:spcBef>
              <a:spcAft>
                <a:spcPts val="0"/>
              </a:spcAft>
              <a:buClr>
                <a:schemeClr val="dk1"/>
              </a:buClr>
              <a:buSzPts val="1100"/>
              <a:buFont typeface="Arial"/>
              <a:buNone/>
            </a:pPr>
            <a:r>
              <a:rPr lang="en-US" sz="3000" dirty="0">
                <a:solidFill>
                  <a:srgbClr val="004B8E"/>
                </a:solidFill>
              </a:rPr>
              <a:t>Additionally, the Endrew F. Case gave more information regarding the student’s IEP.</a:t>
            </a:r>
            <a:endParaRPr sz="3000" dirty="0">
              <a:solidFill>
                <a:srgbClr val="004B8E"/>
              </a:solidFill>
            </a:endParaRPr>
          </a:p>
          <a:p>
            <a:pPr marL="457200" lvl="0" indent="0" rtl="0">
              <a:lnSpc>
                <a:spcPct val="90000"/>
              </a:lnSpc>
              <a:spcBef>
                <a:spcPts val="1000"/>
              </a:spcBef>
              <a:spcAft>
                <a:spcPts val="0"/>
              </a:spcAft>
              <a:buClr>
                <a:schemeClr val="dk1"/>
              </a:buClr>
              <a:buSzPts val="1100"/>
              <a:buFont typeface="Arial"/>
              <a:buNone/>
            </a:pPr>
            <a:r>
              <a:rPr lang="en-US" sz="3000" b="1" dirty="0">
                <a:solidFill>
                  <a:srgbClr val="004B8E"/>
                </a:solidFill>
              </a:rPr>
              <a:t>Supreme Court</a:t>
            </a:r>
            <a:r>
              <a:rPr lang="en-US" sz="3000" dirty="0">
                <a:solidFill>
                  <a:srgbClr val="004B8E"/>
                </a:solidFill>
              </a:rPr>
              <a:t> stated in the Endrew F. Case (2017)</a:t>
            </a:r>
            <a:endParaRPr sz="3000" dirty="0">
              <a:solidFill>
                <a:srgbClr val="004B8E"/>
              </a:solidFill>
            </a:endParaRPr>
          </a:p>
          <a:p>
            <a:pPr marL="457200" lvl="0" indent="0" rtl="0">
              <a:lnSpc>
                <a:spcPct val="90000"/>
              </a:lnSpc>
              <a:spcBef>
                <a:spcPts val="1000"/>
              </a:spcBef>
              <a:spcAft>
                <a:spcPts val="0"/>
              </a:spcAft>
              <a:buClr>
                <a:schemeClr val="dk1"/>
              </a:buClr>
              <a:buSzPts val="1100"/>
              <a:buFont typeface="Arial"/>
              <a:buNone/>
            </a:pPr>
            <a:r>
              <a:rPr lang="en-US" sz="3000" i="1" dirty="0">
                <a:solidFill>
                  <a:srgbClr val="004B8E"/>
                </a:solidFill>
              </a:rPr>
              <a:t>“a student offered an educational program providing ‘nearly more than de minimis’. Progress from year to year can hardly be said to have been offered an education at all.” </a:t>
            </a:r>
            <a:endParaRPr sz="3000" i="1" dirty="0">
              <a:solidFill>
                <a:srgbClr val="004B8E"/>
              </a:solidFill>
            </a:endParaRPr>
          </a:p>
          <a:p>
            <a:pPr marL="0" lvl="0" indent="0" rtl="0">
              <a:lnSpc>
                <a:spcPct val="90000"/>
              </a:lnSpc>
              <a:spcBef>
                <a:spcPts val="1000"/>
              </a:spcBef>
              <a:spcAft>
                <a:spcPts val="0"/>
              </a:spcAft>
              <a:buSzPts val="1800"/>
              <a:buNone/>
            </a:pPr>
            <a:endParaRPr sz="3000" dirty="0"/>
          </a:p>
        </p:txBody>
      </p:sp>
      <p:sp>
        <p:nvSpPr>
          <p:cNvPr id="367" name="Google Shape;367;p59"/>
          <p:cNvSpPr txBox="1">
            <a:spLocks noGrp="1"/>
          </p:cNvSpPr>
          <p:nvPr>
            <p:ph type="title"/>
          </p:nvPr>
        </p:nvSpPr>
        <p:spPr>
          <a:xfrm>
            <a:off x="381000" y="1121542"/>
            <a:ext cx="11430000" cy="609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br>
              <a:rPr lang="en-US" sz="4800" dirty="0"/>
            </a:br>
            <a:r>
              <a:rPr lang="en-US" sz="4400" dirty="0">
                <a:solidFill>
                  <a:srgbClr val="004B8E"/>
                </a:solidFill>
              </a:rPr>
              <a:t>The Letter of the Law (IDEA) and Transition</a:t>
            </a:r>
            <a:endParaRPr sz="4400" dirty="0">
              <a:solidFill>
                <a:srgbClr val="004B8E"/>
              </a:solidFill>
            </a:endParaRPr>
          </a:p>
          <a:p>
            <a:pPr marL="0" lvl="0" indent="0" algn="ctr" rtl="0">
              <a:lnSpc>
                <a:spcPct val="90000"/>
              </a:lnSpc>
              <a:spcBef>
                <a:spcPts val="0"/>
              </a:spcBef>
              <a:spcAft>
                <a:spcPts val="0"/>
              </a:spcAft>
              <a:buClr>
                <a:schemeClr val="dk1"/>
              </a:buClr>
              <a:buSzPts val="1100"/>
              <a:buFont typeface="Arial"/>
              <a:buNone/>
            </a:pPr>
            <a:endParaRPr sz="4800" dirty="0"/>
          </a:p>
        </p:txBody>
      </p:sp>
      <p:sp>
        <p:nvSpPr>
          <p:cNvPr id="368" name="Google Shape;368;p59"/>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14</a:t>
            </a:fld>
            <a:endParaRPr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6"/>
          <p:cNvSpPr txBox="1">
            <a:spLocks noGrp="1"/>
          </p:cNvSpPr>
          <p:nvPr>
            <p:ph type="body" idx="1"/>
          </p:nvPr>
        </p:nvSpPr>
        <p:spPr>
          <a:xfrm>
            <a:off x="381000" y="2062716"/>
            <a:ext cx="11430000" cy="4033284"/>
          </a:xfrm>
          <a:prstGeom prst="rect">
            <a:avLst/>
          </a:prstGeom>
          <a:noFill/>
          <a:ln>
            <a:noFill/>
          </a:ln>
        </p:spPr>
        <p:txBody>
          <a:bodyPr spcFirstLastPara="1" wrap="square" lIns="121900" tIns="60925" rIns="121900" bIns="60925" anchor="t" anchorCtr="0">
            <a:noAutofit/>
          </a:bodyPr>
          <a:lstStyle/>
          <a:p>
            <a:pPr marL="480480">
              <a:spcBef>
                <a:spcPts val="0"/>
              </a:spcBef>
              <a:buClr>
                <a:srgbClr val="42953B"/>
              </a:buClr>
              <a:buSzPts val="3000"/>
            </a:pPr>
            <a:r>
              <a:rPr lang="en-US" sz="2800" u="sng" dirty="0">
                <a:solidFill>
                  <a:schemeClr val="hlink"/>
                </a:solidFill>
                <a:hlinkClick r:id="rId3"/>
              </a:rPr>
              <a:t>https://transitionta.org/topics/secondary-education/transition-planning/</a:t>
            </a:r>
            <a:endParaRPr lang="en-US" sz="2800" u="sng" dirty="0">
              <a:solidFill>
                <a:srgbClr val="000000"/>
              </a:solidFill>
            </a:endParaRPr>
          </a:p>
          <a:p>
            <a:pPr marL="670981">
              <a:spcBef>
                <a:spcPts val="0"/>
              </a:spcBef>
              <a:buClr>
                <a:srgbClr val="42953B"/>
              </a:buClr>
              <a:buSzPts val="2800"/>
            </a:pPr>
            <a:endParaRPr lang="en-US" sz="2800" dirty="0">
              <a:solidFill>
                <a:srgbClr val="000000"/>
              </a:solidFill>
            </a:endParaRPr>
          </a:p>
          <a:p>
            <a:pPr marL="480480">
              <a:spcBef>
                <a:spcPts val="747"/>
              </a:spcBef>
              <a:buClr>
                <a:srgbClr val="42953B"/>
              </a:buClr>
              <a:buSzPts val="3000"/>
            </a:pPr>
            <a:r>
              <a:rPr lang="en-US" sz="2800" u="sng" dirty="0">
                <a:solidFill>
                  <a:schemeClr val="hlink"/>
                </a:solidFill>
                <a:hlinkClick r:id="rId4"/>
              </a:rPr>
              <a:t>https://ec.ncpublicschools.gov/disability-resources/intellectual-disahttps://transitionta.org/topics/postsecondary-education/bilities/ocs/school-based-enterprise.pdf</a:t>
            </a:r>
            <a:endParaRPr lang="en-US" sz="2800" dirty="0">
              <a:solidFill>
                <a:srgbClr val="000000"/>
              </a:solidFill>
            </a:endParaRPr>
          </a:p>
          <a:p>
            <a:pPr marL="800100">
              <a:spcBef>
                <a:spcPts val="747"/>
              </a:spcBef>
              <a:buClr>
                <a:srgbClr val="42953B"/>
              </a:buClr>
            </a:pPr>
            <a:endParaRPr lang="en-US" sz="2800" dirty="0">
              <a:solidFill>
                <a:srgbClr val="000000"/>
              </a:solidFill>
            </a:endParaRPr>
          </a:p>
          <a:p>
            <a:pPr marL="480480">
              <a:spcBef>
                <a:spcPts val="747"/>
              </a:spcBef>
              <a:buClr>
                <a:srgbClr val="42953B"/>
              </a:buClr>
              <a:buSzPts val="3000"/>
            </a:pPr>
            <a:r>
              <a:rPr lang="en-US" sz="2800" u="sng" dirty="0">
                <a:solidFill>
                  <a:schemeClr val="hlink"/>
                </a:solidFill>
                <a:hlinkClick r:id="rId5"/>
              </a:rPr>
              <a:t>https://transitionta.org/topics/postsecondary-education/</a:t>
            </a:r>
            <a:endParaRPr lang="en-US" sz="2800" dirty="0">
              <a:solidFill>
                <a:srgbClr val="030303"/>
              </a:solidFill>
            </a:endParaRPr>
          </a:p>
          <a:p>
            <a:pPr marL="609585" marR="0" lvl="0" indent="-330612" algn="l" rtl="0">
              <a:lnSpc>
                <a:spcPct val="80000"/>
              </a:lnSpc>
              <a:spcBef>
                <a:spcPts val="405"/>
              </a:spcBef>
              <a:spcAft>
                <a:spcPts val="0"/>
              </a:spcAft>
              <a:buClr>
                <a:srgbClr val="000000"/>
              </a:buClr>
              <a:buSzPts val="1520"/>
              <a:buFont typeface="Arial"/>
              <a:buNone/>
            </a:pPr>
            <a:endParaRPr sz="2027" b="0" i="0" u="none" strike="noStrike" cap="none" dirty="0">
              <a:solidFill>
                <a:srgbClr val="000000"/>
              </a:solidFill>
              <a:latin typeface="Arial"/>
              <a:ea typeface="Arial"/>
              <a:cs typeface="Arial"/>
              <a:sym typeface="Arial"/>
            </a:endParaRPr>
          </a:p>
        </p:txBody>
      </p:sp>
      <p:sp>
        <p:nvSpPr>
          <p:cNvPr id="1289" name="Google Shape;1289;p176"/>
          <p:cNvSpPr txBox="1">
            <a:spLocks noGrp="1"/>
          </p:cNvSpPr>
          <p:nvPr>
            <p:ph type="title"/>
          </p:nvPr>
        </p:nvSpPr>
        <p:spPr>
          <a:xfrm>
            <a:off x="380999" y="970749"/>
            <a:ext cx="11430001" cy="88374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dirty="0">
                <a:solidFill>
                  <a:srgbClr val="004B8E"/>
                </a:solidFill>
              </a:rPr>
              <a:t>School-Based Enterprise Toolkit</a:t>
            </a:r>
            <a:endParaRPr sz="4400" i="0" u="none" strike="noStrike" cap="none" dirty="0">
              <a:solidFill>
                <a:srgbClr val="004B8E"/>
              </a:solidFill>
            </a:endParaRPr>
          </a:p>
        </p:txBody>
      </p:sp>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140</a:t>
            </a:fld>
            <a:endParaRPr dirty="0"/>
          </a:p>
        </p:txBody>
      </p:sp>
    </p:spTree>
    <p:extLst>
      <p:ext uri="{BB962C8B-B14F-4D97-AF65-F5344CB8AC3E}">
        <p14:creationId xmlns:p14="http://schemas.microsoft.com/office/powerpoint/2010/main" val="31508160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6"/>
          <p:cNvSpPr txBox="1">
            <a:spLocks noGrp="1"/>
          </p:cNvSpPr>
          <p:nvPr>
            <p:ph type="body" idx="1"/>
          </p:nvPr>
        </p:nvSpPr>
        <p:spPr>
          <a:xfrm>
            <a:off x="381000" y="2062716"/>
            <a:ext cx="11430000" cy="4033284"/>
          </a:xfrm>
          <a:prstGeom prst="rect">
            <a:avLst/>
          </a:prstGeom>
          <a:noFill/>
          <a:ln>
            <a:noFill/>
          </a:ln>
        </p:spPr>
        <p:txBody>
          <a:bodyPr spcFirstLastPara="1" wrap="square" lIns="121900" tIns="60925" rIns="121900" bIns="60925" anchor="t" anchorCtr="0">
            <a:noAutofit/>
          </a:bodyPr>
          <a:lstStyle/>
          <a:p>
            <a:pPr marL="480480">
              <a:spcBef>
                <a:spcPts val="0"/>
              </a:spcBef>
              <a:buClr>
                <a:srgbClr val="42953B"/>
              </a:buClr>
              <a:buSzPts val="3000"/>
            </a:pPr>
            <a:r>
              <a:rPr lang="en-US" dirty="0">
                <a:solidFill>
                  <a:schemeClr val="hlink"/>
                </a:solidFill>
              </a:rPr>
              <a:t>Looking at the plans you have created, what other resources or practices would you consider when developing a plan of action that will assist you in developing a whole package, including school-based enterprises and on-going planning?</a:t>
            </a:r>
          </a:p>
          <a:p>
            <a:pPr marL="480480">
              <a:spcBef>
                <a:spcPts val="0"/>
              </a:spcBef>
              <a:buClr>
                <a:srgbClr val="42953B"/>
              </a:buClr>
              <a:buSzPts val="3000"/>
            </a:pPr>
            <a:endParaRPr lang="en-US" dirty="0">
              <a:solidFill>
                <a:schemeClr val="hlink"/>
              </a:solidFill>
            </a:endParaRPr>
          </a:p>
          <a:p>
            <a:pPr marL="480480">
              <a:spcBef>
                <a:spcPts val="0"/>
              </a:spcBef>
              <a:buClr>
                <a:srgbClr val="42953B"/>
              </a:buClr>
              <a:buSzPts val="3000"/>
            </a:pPr>
            <a:r>
              <a:rPr lang="en-US" dirty="0">
                <a:solidFill>
                  <a:schemeClr val="hlink"/>
                </a:solidFill>
              </a:rPr>
              <a:t>Again, look at the Practice Profile and determine your level of implementation regarding Best Practices.</a:t>
            </a:r>
            <a:endParaRPr lang="en-US" dirty="0">
              <a:solidFill>
                <a:srgbClr val="030303"/>
              </a:solidFill>
            </a:endParaRPr>
          </a:p>
          <a:p>
            <a:pPr marL="609585" marR="0" lvl="0" indent="-330612" algn="l" rtl="0">
              <a:lnSpc>
                <a:spcPct val="80000"/>
              </a:lnSpc>
              <a:spcBef>
                <a:spcPts val="405"/>
              </a:spcBef>
              <a:spcAft>
                <a:spcPts val="0"/>
              </a:spcAft>
              <a:buClr>
                <a:srgbClr val="000000"/>
              </a:buClr>
              <a:buSzPts val="1520"/>
              <a:buFont typeface="Arial"/>
              <a:buNone/>
            </a:pPr>
            <a:endParaRPr b="0" i="0" u="none" strike="noStrike" cap="none" dirty="0">
              <a:solidFill>
                <a:srgbClr val="000000"/>
              </a:solidFill>
              <a:latin typeface="Arial"/>
              <a:ea typeface="Arial"/>
              <a:cs typeface="Arial"/>
              <a:sym typeface="Arial"/>
            </a:endParaRPr>
          </a:p>
        </p:txBody>
      </p:sp>
      <p:sp>
        <p:nvSpPr>
          <p:cNvPr id="1289" name="Google Shape;1289;p176"/>
          <p:cNvSpPr txBox="1">
            <a:spLocks noGrp="1"/>
          </p:cNvSpPr>
          <p:nvPr>
            <p:ph type="title"/>
          </p:nvPr>
        </p:nvSpPr>
        <p:spPr>
          <a:xfrm>
            <a:off x="380999" y="970749"/>
            <a:ext cx="11430001" cy="883743"/>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dirty="0">
                <a:solidFill>
                  <a:srgbClr val="004B8E"/>
                </a:solidFill>
              </a:rPr>
              <a:t>Next Steps</a:t>
            </a:r>
            <a:endParaRPr sz="4400" i="0" u="none" strike="noStrike" cap="none" dirty="0">
              <a:solidFill>
                <a:srgbClr val="004B8E"/>
              </a:solidFill>
            </a:endParaRPr>
          </a:p>
        </p:txBody>
      </p:sp>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141</a:t>
            </a:fld>
            <a:endParaRPr dirty="0"/>
          </a:p>
        </p:txBody>
      </p:sp>
    </p:spTree>
    <p:extLst>
      <p:ext uri="{BB962C8B-B14F-4D97-AF65-F5344CB8AC3E}">
        <p14:creationId xmlns:p14="http://schemas.microsoft.com/office/powerpoint/2010/main" val="22512984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187"/>
          <p:cNvSpPr txBox="1">
            <a:spLocks noGrp="1"/>
          </p:cNvSpPr>
          <p:nvPr>
            <p:ph type="body" idx="1"/>
          </p:nvPr>
        </p:nvSpPr>
        <p:spPr>
          <a:xfrm>
            <a:off x="1524000" y="3685150"/>
            <a:ext cx="9042300" cy="16488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1867" b="0" i="0" u="none" strike="noStrike" cap="none" dirty="0">
              <a:solidFill>
                <a:srgbClr val="000000"/>
              </a:solidFill>
              <a:latin typeface="Arial"/>
              <a:ea typeface="Arial"/>
              <a:cs typeface="Arial"/>
              <a:sym typeface="Arial"/>
            </a:endParaRPr>
          </a:p>
          <a:p>
            <a:pPr marL="0" marR="0" lvl="0" indent="0" algn="ctr" rtl="0">
              <a:lnSpc>
                <a:spcPct val="100000"/>
              </a:lnSpc>
              <a:spcBef>
                <a:spcPts val="853"/>
              </a:spcBef>
              <a:spcAft>
                <a:spcPts val="0"/>
              </a:spcAft>
              <a:buClr>
                <a:srgbClr val="000000"/>
              </a:buClr>
              <a:buSzPts val="3200"/>
              <a:buFont typeface="Arial"/>
              <a:buNone/>
            </a:pPr>
            <a:r>
              <a:rPr lang="en-US" sz="4267" b="1" dirty="0">
                <a:solidFill>
                  <a:srgbClr val="42953B"/>
                </a:solidFill>
                <a:latin typeface="Arial"/>
                <a:ea typeface="Arial"/>
                <a:cs typeface="Arial"/>
                <a:sym typeface="Arial"/>
              </a:rPr>
              <a:t>Susan R. Hekmat</a:t>
            </a:r>
            <a:endParaRPr sz="4267" b="1" dirty="0">
              <a:solidFill>
                <a:srgbClr val="42953B"/>
              </a:solidFill>
              <a:latin typeface="Arial"/>
              <a:ea typeface="Arial"/>
              <a:cs typeface="Arial"/>
              <a:sym typeface="Arial"/>
            </a:endParaRPr>
          </a:p>
          <a:p>
            <a:pPr marL="0" marR="0" lvl="0" indent="0" algn="ctr" rtl="0">
              <a:lnSpc>
                <a:spcPct val="100000"/>
              </a:lnSpc>
              <a:spcBef>
                <a:spcPts val="853"/>
              </a:spcBef>
              <a:spcAft>
                <a:spcPts val="0"/>
              </a:spcAft>
              <a:buClr>
                <a:srgbClr val="000000"/>
              </a:buClr>
              <a:buSzPts val="3200"/>
              <a:buFont typeface="Arial"/>
              <a:buNone/>
            </a:pPr>
            <a:r>
              <a:rPr lang="en-US" sz="4267" b="1" u="sng" dirty="0">
                <a:solidFill>
                  <a:schemeClr val="hlink"/>
                </a:solidFill>
                <a:latin typeface="Arial"/>
                <a:ea typeface="Arial"/>
                <a:cs typeface="Arial"/>
                <a:sym typeface="Arial"/>
                <a:hlinkClick r:id="rId3"/>
              </a:rPr>
              <a:t>srhekmat@semo.edu</a:t>
            </a:r>
            <a:endParaRPr sz="4267" b="1" dirty="0">
              <a:solidFill>
                <a:srgbClr val="000000"/>
              </a:solidFill>
              <a:latin typeface="Arial"/>
              <a:ea typeface="Arial"/>
              <a:cs typeface="Arial"/>
              <a:sym typeface="Arial"/>
            </a:endParaRPr>
          </a:p>
          <a:p>
            <a:pPr marL="0" marR="0" lvl="0" indent="0" algn="ctr" rtl="0">
              <a:lnSpc>
                <a:spcPct val="100000"/>
              </a:lnSpc>
              <a:spcBef>
                <a:spcPts val="853"/>
              </a:spcBef>
              <a:spcAft>
                <a:spcPts val="0"/>
              </a:spcAft>
              <a:buClr>
                <a:srgbClr val="000000"/>
              </a:buClr>
              <a:buSzPts val="3200"/>
              <a:buFont typeface="Arial"/>
              <a:buNone/>
            </a:pPr>
            <a:r>
              <a:rPr lang="en-US" sz="4267" b="1" dirty="0">
                <a:solidFill>
                  <a:srgbClr val="42953B"/>
                </a:solidFill>
                <a:latin typeface="Arial"/>
                <a:ea typeface="Arial"/>
                <a:cs typeface="Arial"/>
                <a:sym typeface="Arial"/>
              </a:rPr>
              <a:t>573-651-2718</a:t>
            </a:r>
            <a:endParaRPr sz="4267" b="1" dirty="0">
              <a:solidFill>
                <a:srgbClr val="42953B"/>
              </a:solidFill>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88"/>
          <p:cNvSpPr txBox="1">
            <a:spLocks noGrp="1"/>
          </p:cNvSpPr>
          <p:nvPr>
            <p:ph type="body" idx="1"/>
          </p:nvPr>
        </p:nvSpPr>
        <p:spPr>
          <a:xfrm>
            <a:off x="381000" y="1790700"/>
            <a:ext cx="11430000" cy="4305300"/>
          </a:xfrm>
          <a:prstGeom prst="rect">
            <a:avLst/>
          </a:prstGeom>
          <a:noFill/>
          <a:ln>
            <a:noFill/>
          </a:ln>
        </p:spPr>
        <p:txBody>
          <a:bodyPr spcFirstLastPara="1" wrap="square" lIns="91425" tIns="45700" rIns="91425" bIns="45700" anchor="t" anchorCtr="0">
            <a:noAutofit/>
          </a:bodyPr>
          <a:lstStyle/>
          <a:p>
            <a:pPr marL="342900">
              <a:buClr>
                <a:srgbClr val="42953B"/>
              </a:buClr>
              <a:buSzPct val="100000"/>
            </a:pPr>
            <a:r>
              <a:rPr lang="en-US" sz="2400" b="1" dirty="0">
                <a:solidFill>
                  <a:srgbClr val="004B8E"/>
                </a:solidFill>
              </a:rPr>
              <a:t>NTACT (National Technical Assistance Center on Transition)</a:t>
            </a:r>
            <a:endParaRPr sz="2400" b="1" dirty="0">
              <a:solidFill>
                <a:srgbClr val="004B8E"/>
              </a:solidFill>
            </a:endParaRPr>
          </a:p>
          <a:p>
            <a:pPr marL="457200" lvl="1" indent="0">
              <a:spcBef>
                <a:spcPts val="1000"/>
              </a:spcBef>
              <a:buNone/>
            </a:pPr>
            <a:r>
              <a:rPr lang="en-US" sz="2000" u="sng" dirty="0">
                <a:solidFill>
                  <a:schemeClr val="hlink"/>
                </a:solidFill>
                <a:latin typeface="Arial"/>
                <a:ea typeface="Arial"/>
                <a:cs typeface="Arial"/>
                <a:sym typeface="Arial"/>
                <a:hlinkClick r:id="rId3"/>
              </a:rPr>
              <a:t>https://transitionta.org/topics/postsecondary-education/</a:t>
            </a:r>
            <a:endParaRPr lang="en-US" sz="2000" u="sng" dirty="0">
              <a:solidFill>
                <a:schemeClr val="hlink"/>
              </a:solidFill>
              <a:latin typeface="Arial"/>
              <a:ea typeface="Arial"/>
              <a:cs typeface="Arial"/>
              <a:sym typeface="Arial"/>
            </a:endParaRPr>
          </a:p>
          <a:p>
            <a:pPr marL="342900">
              <a:buClr>
                <a:srgbClr val="42953B"/>
              </a:buClr>
              <a:buSzPct val="100000"/>
            </a:pPr>
            <a:r>
              <a:rPr lang="en-US" sz="2400" b="1" dirty="0">
                <a:solidFill>
                  <a:srgbClr val="004B8E"/>
                </a:solidFill>
                <a:latin typeface="Calibri" panose="020F0502020204030204" pitchFamily="34" charset="0"/>
                <a:ea typeface="Arial"/>
                <a:cs typeface="Calibri" panose="020F0502020204030204" pitchFamily="34" charset="0"/>
                <a:sym typeface="Arial"/>
              </a:rPr>
              <a:t>Transition Coalition</a:t>
            </a:r>
          </a:p>
          <a:p>
            <a:pPr marL="457200" lvl="1" indent="0">
              <a:buClr>
                <a:srgbClr val="42953B"/>
              </a:buClr>
              <a:buSzPct val="100000"/>
              <a:buNone/>
            </a:pPr>
            <a:r>
              <a:rPr lang="en-US" sz="2000" u="sng" dirty="0">
                <a:solidFill>
                  <a:schemeClr val="hlink"/>
                </a:solidFill>
                <a:latin typeface="Arial"/>
                <a:ea typeface="Arial"/>
                <a:cs typeface="Arial"/>
                <a:sym typeface="Arial"/>
                <a:hlinkClick r:id="rId4"/>
              </a:rPr>
              <a:t>https://transitioncoalition.org/</a:t>
            </a:r>
            <a:endParaRPr lang="en-US" sz="2000" u="sng" dirty="0">
              <a:solidFill>
                <a:schemeClr val="hlink"/>
              </a:solidFill>
              <a:latin typeface="Arial"/>
              <a:ea typeface="Arial"/>
              <a:cs typeface="Arial"/>
              <a:sym typeface="Arial"/>
            </a:endParaRPr>
          </a:p>
          <a:p>
            <a:pPr marL="342900">
              <a:buClr>
                <a:srgbClr val="42953B"/>
              </a:buClr>
              <a:buSzPct val="100000"/>
            </a:pPr>
            <a:r>
              <a:rPr lang="en-US" sz="2400" b="1" dirty="0">
                <a:solidFill>
                  <a:srgbClr val="004B8E"/>
                </a:solidFill>
                <a:latin typeface="Calibri" panose="020F0502020204030204" pitchFamily="34" charset="0"/>
                <a:cs typeface="Calibri" panose="020F0502020204030204" pitchFamily="34" charset="0"/>
                <a:sym typeface="Arial"/>
              </a:rPr>
              <a:t>Department of Elementary and Secondary Education (DESE)</a:t>
            </a:r>
          </a:p>
          <a:p>
            <a:pPr marL="457200" lvl="1" indent="0">
              <a:buClr>
                <a:srgbClr val="42953B"/>
              </a:buClr>
              <a:buSzPct val="100000"/>
              <a:buNone/>
            </a:pPr>
            <a:r>
              <a:rPr lang="en-US" sz="2000" u="sng" dirty="0">
                <a:solidFill>
                  <a:schemeClr val="hlink"/>
                </a:solidFill>
                <a:latin typeface="Arial"/>
                <a:ea typeface="Arial"/>
                <a:cs typeface="Arial"/>
                <a:sym typeface="Arial"/>
                <a:hlinkClick r:id="rId5"/>
              </a:rPr>
              <a:t>https://dese.mo.gov/adult-learning-rehabilitation-services/vocational-rehabilitation/</a:t>
            </a:r>
            <a:br>
              <a:rPr lang="en-US" sz="2000" u="sng" dirty="0">
                <a:solidFill>
                  <a:schemeClr val="hlink"/>
                </a:solidFill>
                <a:latin typeface="Arial"/>
                <a:ea typeface="Arial"/>
                <a:cs typeface="Arial"/>
                <a:sym typeface="Arial"/>
                <a:hlinkClick r:id="rId5"/>
              </a:rPr>
            </a:br>
            <a:r>
              <a:rPr lang="en-US" sz="2000" u="sng" dirty="0">
                <a:solidFill>
                  <a:schemeClr val="hlink"/>
                </a:solidFill>
                <a:latin typeface="Arial"/>
                <a:ea typeface="Arial"/>
                <a:cs typeface="Arial"/>
                <a:sym typeface="Arial"/>
                <a:hlinkClick r:id="rId5"/>
              </a:rPr>
              <a:t>transition-services</a:t>
            </a:r>
            <a:endParaRPr lang="en-US" sz="2000" u="sng" dirty="0">
              <a:solidFill>
                <a:schemeClr val="hlink"/>
              </a:solidFill>
              <a:latin typeface="Arial"/>
              <a:ea typeface="Arial"/>
              <a:cs typeface="Arial"/>
              <a:sym typeface="Arial"/>
            </a:endParaRPr>
          </a:p>
          <a:p>
            <a:pPr indent="-457200">
              <a:buClr>
                <a:srgbClr val="42953B"/>
              </a:buClr>
              <a:buSzPct val="100000"/>
            </a:pPr>
            <a:r>
              <a:rPr lang="en-US" sz="2400" b="1" dirty="0">
                <a:solidFill>
                  <a:srgbClr val="004B8E"/>
                </a:solidFill>
                <a:latin typeface="Calibri" panose="020F0502020204030204" pitchFamily="34" charset="0"/>
                <a:cs typeface="Calibri" panose="020F0502020204030204" pitchFamily="34" charset="0"/>
                <a:sym typeface="Arial"/>
              </a:rPr>
              <a:t>SELA Research and Collaboration</a:t>
            </a:r>
          </a:p>
          <a:p>
            <a:pPr marL="457200" lvl="1" indent="0">
              <a:buClr>
                <a:srgbClr val="42953B"/>
              </a:buClr>
              <a:buSzPct val="100000"/>
              <a:buNone/>
            </a:pPr>
            <a:r>
              <a:rPr lang="en-US" sz="2000" u="sng" dirty="0">
                <a:solidFill>
                  <a:schemeClr val="hlink"/>
                </a:solidFill>
                <a:latin typeface="+mj-lt"/>
                <a:ea typeface="Arial"/>
                <a:cs typeface="Arial"/>
                <a:sym typeface="Arial"/>
                <a:hlinkClick r:id="rId6"/>
              </a:rPr>
              <a:t>https://scholar.google.com/scholar?q=SELA+Research+and+Collaboration&amp;hl=</a:t>
            </a:r>
            <a:br>
              <a:rPr lang="en-US" sz="2000" u="sng" dirty="0">
                <a:solidFill>
                  <a:schemeClr val="hlink"/>
                </a:solidFill>
                <a:latin typeface="+mj-lt"/>
                <a:ea typeface="Arial"/>
                <a:cs typeface="Arial"/>
                <a:sym typeface="Arial"/>
                <a:hlinkClick r:id="rId6"/>
              </a:rPr>
            </a:br>
            <a:r>
              <a:rPr lang="en-US" sz="2000" u="sng" dirty="0">
                <a:solidFill>
                  <a:schemeClr val="hlink"/>
                </a:solidFill>
                <a:latin typeface="+mj-lt"/>
                <a:ea typeface="Arial"/>
                <a:cs typeface="Arial"/>
                <a:sym typeface="Arial"/>
                <a:hlinkClick r:id="rId6"/>
              </a:rPr>
              <a:t>en&amp;as_sdt=0&amp;as_vis=1&amp;oi=scholart</a:t>
            </a:r>
            <a:endParaRPr lang="en-US" sz="2000" u="sng" dirty="0">
              <a:solidFill>
                <a:schemeClr val="hlink"/>
              </a:solidFill>
              <a:latin typeface="+mj-lt"/>
              <a:ea typeface="Arial"/>
              <a:cs typeface="Arial"/>
              <a:sym typeface="Arial"/>
            </a:endParaRPr>
          </a:p>
          <a:p>
            <a:pPr marL="342900">
              <a:buClr>
                <a:srgbClr val="42953B"/>
              </a:buClr>
              <a:buSzPct val="100000"/>
            </a:pPr>
            <a:r>
              <a:rPr lang="en-US" sz="2400" b="1" dirty="0">
                <a:solidFill>
                  <a:srgbClr val="004B8E"/>
                </a:solidFill>
                <a:latin typeface="Calibri" panose="020F0502020204030204" pitchFamily="34" charset="0"/>
                <a:cs typeface="Calibri" panose="020F0502020204030204" pitchFamily="34" charset="0"/>
                <a:sym typeface="Arial"/>
              </a:rPr>
              <a:t>Code of Federal Regulations (IDEA 2004)</a:t>
            </a:r>
          </a:p>
          <a:p>
            <a:pPr marL="457200" lvl="1" indent="0">
              <a:buClr>
                <a:srgbClr val="42953B"/>
              </a:buClr>
              <a:buSzPct val="100000"/>
              <a:buNone/>
            </a:pPr>
            <a:r>
              <a:rPr lang="en-US" sz="2000" u="sng" dirty="0">
                <a:solidFill>
                  <a:schemeClr val="hlink"/>
                </a:solidFill>
                <a:latin typeface="Arial" panose="020B0604020202020204" pitchFamily="34" charset="0"/>
                <a:cs typeface="Arial" panose="020B0604020202020204" pitchFamily="34" charset="0"/>
                <a:hlinkClick r:id="rId7"/>
              </a:rPr>
              <a:t>https://sites.ed.gov/idea/statuteregulations/</a:t>
            </a:r>
            <a:endParaRPr lang="en-US" sz="2000" dirty="0">
              <a:latin typeface="Arial" panose="020B0604020202020204" pitchFamily="34" charset="0"/>
              <a:cs typeface="Arial" panose="020B0604020202020204" pitchFamily="34" charset="0"/>
            </a:endParaRPr>
          </a:p>
          <a:p>
            <a:pPr marL="457200" lvl="1" indent="0">
              <a:buClr>
                <a:srgbClr val="42953B"/>
              </a:buClr>
              <a:buSzPct val="100000"/>
              <a:buNone/>
            </a:pPr>
            <a:endParaRPr lang="en-US" sz="2000" b="1" dirty="0">
              <a:solidFill>
                <a:srgbClr val="004B8E"/>
              </a:solidFill>
              <a:latin typeface="Calibri" panose="020F0502020204030204" pitchFamily="34" charset="0"/>
              <a:cs typeface="Calibri" panose="020F0502020204030204" pitchFamily="34" charset="0"/>
            </a:endParaRPr>
          </a:p>
          <a:p>
            <a:pPr marL="457200" lvl="1" indent="0">
              <a:buClr>
                <a:srgbClr val="42953B"/>
              </a:buClr>
              <a:buSzPct val="100000"/>
              <a:buNone/>
            </a:pPr>
            <a:endParaRPr lang="en-US" b="1" dirty="0">
              <a:solidFill>
                <a:srgbClr val="004B8E"/>
              </a:solidFill>
              <a:latin typeface="Calibri" panose="020F0502020204030204" pitchFamily="34" charset="0"/>
              <a:cs typeface="Calibri" panose="020F0502020204030204" pitchFamily="34" charset="0"/>
            </a:endParaRPr>
          </a:p>
          <a:p>
            <a:pPr marL="457200" lvl="1" indent="0">
              <a:buClr>
                <a:srgbClr val="42953B"/>
              </a:buClr>
              <a:buSzPct val="100000"/>
              <a:buNone/>
            </a:pPr>
            <a:endParaRPr lang="en-US" b="1" dirty="0">
              <a:solidFill>
                <a:srgbClr val="004B8E"/>
              </a:solidFill>
              <a:latin typeface="Calibri" panose="020F0502020204030204" pitchFamily="34" charset="0"/>
              <a:cs typeface="Calibri" panose="020F0502020204030204" pitchFamily="34" charset="0"/>
            </a:endParaRPr>
          </a:p>
          <a:p>
            <a:pPr marL="457200" lvl="1" indent="0">
              <a:buClr>
                <a:srgbClr val="42953B"/>
              </a:buClr>
              <a:buSzPct val="100000"/>
              <a:buNone/>
            </a:pPr>
            <a:endParaRPr b="1" dirty="0">
              <a:solidFill>
                <a:srgbClr val="004B8E"/>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1000"/>
              </a:spcBef>
              <a:spcAft>
                <a:spcPts val="0"/>
              </a:spcAft>
              <a:buSzPts val="1800"/>
              <a:buNone/>
            </a:pPr>
            <a:endParaRPr sz="3200" dirty="0">
              <a:latin typeface="Arial"/>
              <a:ea typeface="Arial"/>
              <a:cs typeface="Arial"/>
              <a:sym typeface="Arial"/>
            </a:endParaRPr>
          </a:p>
          <a:p>
            <a:pPr marL="0" lvl="0" indent="0" algn="l" rtl="0">
              <a:lnSpc>
                <a:spcPct val="90000"/>
              </a:lnSpc>
              <a:spcBef>
                <a:spcPts val="1000"/>
              </a:spcBef>
              <a:spcAft>
                <a:spcPts val="0"/>
              </a:spcAft>
              <a:buSzPts val="1800"/>
              <a:buNone/>
            </a:pPr>
            <a:endParaRPr sz="1800" dirty="0"/>
          </a:p>
        </p:txBody>
      </p:sp>
      <p:sp>
        <p:nvSpPr>
          <p:cNvPr id="1377" name="Google Shape;1377;p188"/>
          <p:cNvSpPr txBox="1">
            <a:spLocks noGrp="1"/>
          </p:cNvSpPr>
          <p:nvPr>
            <p:ph type="title"/>
          </p:nvPr>
        </p:nvSpPr>
        <p:spPr>
          <a:xfrm>
            <a:off x="381000" y="990600"/>
            <a:ext cx="11430000" cy="9374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Resources</a:t>
            </a:r>
            <a:endParaRPr sz="4400" dirty="0">
              <a:solidFill>
                <a:srgbClr val="004B8E"/>
              </a:solidFill>
            </a:endParaRPr>
          </a:p>
        </p:txBody>
      </p:sp>
      <p:sp>
        <p:nvSpPr>
          <p:cNvPr id="1378" name="Google Shape;1378;p18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143</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0"/>
          <p:cNvSpPr txBox="1">
            <a:spLocks noGrp="1"/>
          </p:cNvSpPr>
          <p:nvPr>
            <p:ph type="body" idx="1"/>
          </p:nvPr>
        </p:nvSpPr>
        <p:spPr>
          <a:xfrm>
            <a:off x="381000" y="970620"/>
            <a:ext cx="11430000" cy="512538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3200"/>
              <a:buNone/>
            </a:pPr>
            <a:r>
              <a:rPr lang="en-US" sz="4400" b="1" dirty="0">
                <a:solidFill>
                  <a:srgbClr val="42953B"/>
                </a:solidFill>
              </a:rPr>
              <a:t>The purpose of transition is to identify the student’s and family’s vision for the future. </a:t>
            </a:r>
          </a:p>
          <a:p>
            <a:pPr marL="0" lvl="0" indent="0" algn="l" rtl="0">
              <a:lnSpc>
                <a:spcPct val="90000"/>
              </a:lnSpc>
              <a:spcBef>
                <a:spcPts val="1000"/>
              </a:spcBef>
              <a:spcAft>
                <a:spcPts val="0"/>
              </a:spcAft>
              <a:buClr>
                <a:schemeClr val="dk1"/>
              </a:buClr>
              <a:buSzPts val="3200"/>
              <a:buNone/>
            </a:pPr>
            <a:r>
              <a:rPr lang="en-US" sz="3600" b="1" dirty="0">
                <a:solidFill>
                  <a:srgbClr val="004B8E"/>
                </a:solidFill>
              </a:rPr>
              <a:t>This can be identified by asking questions such as</a:t>
            </a:r>
          </a:p>
          <a:p>
            <a:pPr marL="1028700" lvl="1" indent="-571500">
              <a:spcBef>
                <a:spcPts val="1000"/>
              </a:spcBef>
              <a:buClr>
                <a:srgbClr val="42953B"/>
              </a:buClr>
              <a:buSzPct val="100000"/>
              <a:buFont typeface="Arial" panose="020B0604020202020204" pitchFamily="34" charset="0"/>
              <a:buChar char="•"/>
            </a:pPr>
            <a:r>
              <a:rPr lang="en-US" sz="3600" dirty="0">
                <a:solidFill>
                  <a:srgbClr val="004B8E"/>
                </a:solidFill>
              </a:rPr>
              <a:t>What are the student’s dreams, preferences, and interests?</a:t>
            </a:r>
          </a:p>
          <a:p>
            <a:pPr marL="1028700" lvl="1" indent="-571500">
              <a:spcBef>
                <a:spcPts val="1000"/>
              </a:spcBef>
              <a:buClr>
                <a:srgbClr val="42953B"/>
              </a:buClr>
              <a:buSzPct val="100000"/>
              <a:buFont typeface="Arial" panose="020B0604020202020204" pitchFamily="34" charset="0"/>
              <a:buChar char="•"/>
            </a:pPr>
            <a:r>
              <a:rPr lang="en-US" sz="3600" dirty="0">
                <a:solidFill>
                  <a:srgbClr val="004B8E"/>
                </a:solidFill>
              </a:rPr>
              <a:t>What kind of job will the student have?</a:t>
            </a:r>
          </a:p>
          <a:p>
            <a:pPr marL="1028700" lvl="1" indent="-571500">
              <a:spcBef>
                <a:spcPts val="1000"/>
              </a:spcBef>
              <a:buClr>
                <a:srgbClr val="42953B"/>
              </a:buClr>
              <a:buSzPct val="100000"/>
              <a:buFont typeface="Arial" panose="020B0604020202020204" pitchFamily="34" charset="0"/>
              <a:buChar char="•"/>
            </a:pPr>
            <a:r>
              <a:rPr lang="en-US" sz="3600" dirty="0">
                <a:solidFill>
                  <a:srgbClr val="004B8E"/>
                </a:solidFill>
              </a:rPr>
              <a:t>What additional education/training will be required?</a:t>
            </a:r>
          </a:p>
          <a:p>
            <a:pPr marL="1028700" lvl="1" indent="-571500">
              <a:spcBef>
                <a:spcPts val="1000"/>
              </a:spcBef>
              <a:buClr>
                <a:srgbClr val="42953B"/>
              </a:buClr>
              <a:buSzPct val="100000"/>
              <a:buFont typeface="Arial" panose="020B0604020202020204" pitchFamily="34" charset="0"/>
              <a:buChar char="•"/>
            </a:pPr>
            <a:r>
              <a:rPr lang="en-US" sz="3600" dirty="0">
                <a:solidFill>
                  <a:srgbClr val="004B8E"/>
                </a:solidFill>
              </a:rPr>
              <a:t>Where will he/she live?</a:t>
            </a:r>
            <a:endParaRPr sz="3600" dirty="0">
              <a:solidFill>
                <a:srgbClr val="004B8E"/>
              </a:solidFill>
            </a:endParaRPr>
          </a:p>
          <a:p>
            <a:pPr marL="457200" lvl="1" indent="0" algn="l" rtl="0">
              <a:lnSpc>
                <a:spcPct val="90000"/>
              </a:lnSpc>
              <a:spcBef>
                <a:spcPts val="500"/>
              </a:spcBef>
              <a:spcAft>
                <a:spcPts val="0"/>
              </a:spcAft>
              <a:buClr>
                <a:schemeClr val="dk1"/>
              </a:buClr>
              <a:buSzPts val="3200"/>
              <a:buNone/>
            </a:pPr>
            <a:endParaRPr sz="3000" dirty="0"/>
          </a:p>
          <a:p>
            <a:pPr marL="457200" lvl="1" indent="0" algn="l" rtl="0">
              <a:lnSpc>
                <a:spcPct val="90000"/>
              </a:lnSpc>
              <a:spcBef>
                <a:spcPts val="500"/>
              </a:spcBef>
              <a:spcAft>
                <a:spcPts val="0"/>
              </a:spcAft>
              <a:buClr>
                <a:schemeClr val="dk1"/>
              </a:buClr>
              <a:buSzPts val="3200"/>
              <a:buNone/>
            </a:pPr>
            <a:endParaRPr sz="3200" dirty="0"/>
          </a:p>
          <a:p>
            <a:pPr marL="457200" lvl="1" indent="0" algn="l" rtl="0">
              <a:lnSpc>
                <a:spcPct val="90000"/>
              </a:lnSpc>
              <a:spcBef>
                <a:spcPts val="500"/>
              </a:spcBef>
              <a:spcAft>
                <a:spcPts val="0"/>
              </a:spcAft>
              <a:buClr>
                <a:schemeClr val="dk1"/>
              </a:buClr>
              <a:buSzPts val="3200"/>
              <a:buNone/>
            </a:pPr>
            <a:endParaRPr sz="3200" dirty="0"/>
          </a:p>
          <a:p>
            <a:pPr marL="457200" lvl="1" indent="0" algn="l" rtl="0">
              <a:lnSpc>
                <a:spcPct val="90000"/>
              </a:lnSpc>
              <a:spcBef>
                <a:spcPts val="500"/>
              </a:spcBef>
              <a:spcAft>
                <a:spcPts val="0"/>
              </a:spcAft>
              <a:buClr>
                <a:schemeClr val="dk1"/>
              </a:buClr>
              <a:buSzPts val="3200"/>
              <a:buNone/>
            </a:pPr>
            <a:endParaRPr sz="3200" dirty="0"/>
          </a:p>
          <a:p>
            <a:pPr marL="228600" lvl="0" indent="-50800" algn="l" rtl="0">
              <a:lnSpc>
                <a:spcPct val="90000"/>
              </a:lnSpc>
              <a:spcBef>
                <a:spcPts val="1000"/>
              </a:spcBef>
              <a:spcAft>
                <a:spcPts val="0"/>
              </a:spcAft>
              <a:buClr>
                <a:schemeClr val="dk1"/>
              </a:buClr>
              <a:buSzPts val="2800"/>
              <a:buNone/>
            </a:pPr>
            <a:endParaRPr dirty="0"/>
          </a:p>
        </p:txBody>
      </p:sp>
      <p:sp>
        <p:nvSpPr>
          <p:cNvPr id="374" name="Google Shape;374;p60"/>
          <p:cNvSpPr txBox="1"/>
          <p:nvPr/>
        </p:nvSpPr>
        <p:spPr>
          <a:xfrm rot="8749381">
            <a:off x="10240244" y="125965"/>
            <a:ext cx="29372" cy="9918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rgbClr val="004B8D"/>
              </a:solidFill>
              <a:latin typeface="Calibri"/>
              <a:ea typeface="Calibri"/>
              <a:cs typeface="Calibri"/>
              <a:sym typeface="Calibri"/>
            </a:endParaRPr>
          </a:p>
        </p:txBody>
      </p:sp>
      <p:sp>
        <p:nvSpPr>
          <p:cNvPr id="375" name="Google Shape;375;p6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61"/>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What’s Sticking?   </a:t>
            </a:r>
            <a:endParaRPr sz="4400" dirty="0">
              <a:solidFill>
                <a:srgbClr val="004B8E"/>
              </a:solidFill>
            </a:endParaRPr>
          </a:p>
        </p:txBody>
      </p:sp>
      <p:sp>
        <p:nvSpPr>
          <p:cNvPr id="383" name="Google Shape;383;p61"/>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16</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328" y="1828800"/>
            <a:ext cx="7377343" cy="5029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2"/>
          <p:cNvSpPr txBox="1">
            <a:spLocks noGrp="1"/>
          </p:cNvSpPr>
          <p:nvPr>
            <p:ph type="title"/>
          </p:nvPr>
        </p:nvSpPr>
        <p:spPr>
          <a:xfrm>
            <a:off x="4470400" y="1574800"/>
            <a:ext cx="7340600" cy="1828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Arial"/>
              <a:buNone/>
            </a:pPr>
            <a:r>
              <a:rPr lang="en-US" sz="4400" b="1" dirty="0">
                <a:solidFill>
                  <a:srgbClr val="004B8E"/>
                </a:solidFill>
              </a:rPr>
              <a:t>Indicator 13 </a:t>
            </a:r>
            <a:endParaRPr sz="4400" b="1" dirty="0">
              <a:solidFill>
                <a:srgbClr val="004B8E"/>
              </a:solidFill>
            </a:endParaRPr>
          </a:p>
          <a:p>
            <a:pPr marL="0" lvl="0" indent="0" algn="ctr" rtl="0">
              <a:lnSpc>
                <a:spcPct val="90000"/>
              </a:lnSpc>
              <a:spcBef>
                <a:spcPts val="0"/>
              </a:spcBef>
              <a:spcAft>
                <a:spcPts val="0"/>
              </a:spcAft>
              <a:buClr>
                <a:schemeClr val="dk1"/>
              </a:buClr>
              <a:buSzPts val="5300"/>
              <a:buFont typeface="Arial"/>
              <a:buNone/>
            </a:pPr>
            <a:r>
              <a:rPr lang="en-US" sz="4400" b="1" dirty="0">
                <a:solidFill>
                  <a:srgbClr val="004B8E"/>
                </a:solidFill>
              </a:rPr>
              <a:t>The Letter of the Law  </a:t>
            </a:r>
            <a:endParaRPr sz="4400" b="1" dirty="0">
              <a:solidFill>
                <a:srgbClr val="004B8E"/>
              </a:solidFill>
            </a:endParaRPr>
          </a:p>
        </p:txBody>
      </p:sp>
      <p:sp>
        <p:nvSpPr>
          <p:cNvPr id="390" name="Google Shape;390;p6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3"/>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584200" lvl="0" indent="-571500" algn="l" rtl="0">
              <a:lnSpc>
                <a:spcPct val="90000"/>
              </a:lnSpc>
              <a:spcBef>
                <a:spcPts val="0"/>
              </a:spcBef>
              <a:spcAft>
                <a:spcPts val="0"/>
              </a:spcAft>
              <a:buClr>
                <a:srgbClr val="42953B"/>
              </a:buClr>
              <a:buSzPts val="3000"/>
              <a:buFont typeface="Arial" panose="020B0604020202020204" pitchFamily="34" charset="0"/>
              <a:buChar char="•"/>
            </a:pPr>
            <a:r>
              <a:rPr lang="en-US" sz="3200" dirty="0">
                <a:solidFill>
                  <a:srgbClr val="004B8E"/>
                </a:solidFill>
              </a:rPr>
              <a:t>IDEA and the U.S. Department of Education through the Office of Special Education Programs requires states to develop six-year State Performance Plans (SPP) that focus on 17 indicators of compliance with IDEA. Every year, states must turn in their data on these indicators.</a:t>
            </a:r>
            <a:endParaRPr sz="3200" dirty="0">
              <a:solidFill>
                <a:srgbClr val="004B8E"/>
              </a:solidFill>
            </a:endParaRPr>
          </a:p>
          <a:p>
            <a:pPr marL="203200" lvl="0" indent="0" algn="l" rtl="0">
              <a:lnSpc>
                <a:spcPct val="90000"/>
              </a:lnSpc>
              <a:spcBef>
                <a:spcPts val="1000"/>
              </a:spcBef>
              <a:spcAft>
                <a:spcPts val="0"/>
              </a:spcAft>
              <a:buClr>
                <a:srgbClr val="42953B"/>
              </a:buClr>
              <a:buSzPts val="3200"/>
              <a:buNone/>
            </a:pPr>
            <a:endParaRPr sz="2000" dirty="0">
              <a:solidFill>
                <a:srgbClr val="004B8E"/>
              </a:solidFill>
            </a:endParaRPr>
          </a:p>
          <a:p>
            <a:pPr marL="584200" lvl="0" indent="-571500" algn="l" rtl="0">
              <a:lnSpc>
                <a:spcPct val="90000"/>
              </a:lnSpc>
              <a:spcBef>
                <a:spcPts val="1000"/>
              </a:spcBef>
              <a:spcAft>
                <a:spcPts val="0"/>
              </a:spcAft>
              <a:buClr>
                <a:srgbClr val="42953B"/>
              </a:buClr>
              <a:buSzPts val="3000"/>
              <a:buFont typeface="Arial" panose="020B0604020202020204" pitchFamily="34" charset="0"/>
              <a:buChar char="•"/>
            </a:pPr>
            <a:r>
              <a:rPr lang="en-US" sz="3200" dirty="0">
                <a:solidFill>
                  <a:srgbClr val="004B8E"/>
                </a:solidFill>
              </a:rPr>
              <a:t>Indicator 13 covers transition services. The focus of Indicator 13 is to ensure that IEPs are in compliance with the transition requirements of IDEA.</a:t>
            </a:r>
            <a:endParaRPr sz="3200" dirty="0">
              <a:solidFill>
                <a:srgbClr val="004B8E"/>
              </a:solidFill>
            </a:endParaRPr>
          </a:p>
        </p:txBody>
      </p:sp>
      <p:sp>
        <p:nvSpPr>
          <p:cNvPr id="396" name="Google Shape;396;p63"/>
          <p:cNvSpPr txBox="1">
            <a:spLocks noGrp="1"/>
          </p:cNvSpPr>
          <p:nvPr>
            <p:ph type="title"/>
          </p:nvPr>
        </p:nvSpPr>
        <p:spPr>
          <a:xfrm>
            <a:off x="381000" y="1091952"/>
            <a:ext cx="11430000" cy="73684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Font typeface="Calibri"/>
              <a:buNone/>
            </a:pPr>
            <a:r>
              <a:rPr lang="en-US" sz="4400" dirty="0">
                <a:solidFill>
                  <a:srgbClr val="004B8E"/>
                </a:solidFill>
              </a:rPr>
              <a:t>Indicator 13: Meeting IDEA Requirements</a:t>
            </a:r>
            <a:endParaRPr sz="4400" dirty="0">
              <a:solidFill>
                <a:srgbClr val="004B8E"/>
              </a:solidFill>
            </a:endParaRPr>
          </a:p>
        </p:txBody>
      </p:sp>
      <p:sp>
        <p:nvSpPr>
          <p:cNvPr id="397" name="Google Shape;397;p63"/>
          <p:cNvSpPr txBox="1"/>
          <p:nvPr/>
        </p:nvSpPr>
        <p:spPr>
          <a:xfrm>
            <a:off x="9293700" y="5724000"/>
            <a:ext cx="2898300" cy="74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chemeClr val="dk1"/>
                </a:solidFill>
                <a:latin typeface="Calibri"/>
                <a:ea typeface="Calibri"/>
                <a:cs typeface="Calibri"/>
                <a:sym typeface="Calibri"/>
              </a:rPr>
              <a:t>[20 U.S.C. 1416(a)(3)(B)].</a:t>
            </a:r>
            <a:endParaRPr sz="1800" b="0" i="0" u="none" strike="noStrike" cap="none" dirty="0">
              <a:solidFill>
                <a:schemeClr val="dk1"/>
              </a:solidFill>
              <a:latin typeface="Calibri"/>
              <a:ea typeface="Calibri"/>
              <a:cs typeface="Calibri"/>
              <a:sym typeface="Calibri"/>
            </a:endParaRPr>
          </a:p>
        </p:txBody>
      </p:sp>
      <p:sp>
        <p:nvSpPr>
          <p:cNvPr id="398" name="Google Shape;398;p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4"/>
          <p:cNvSpPr txBox="1">
            <a:spLocks noGrp="1"/>
          </p:cNvSpPr>
          <p:nvPr>
            <p:ph type="body" idx="1"/>
          </p:nvPr>
        </p:nvSpPr>
        <p:spPr>
          <a:xfrm>
            <a:off x="381000" y="2485748"/>
            <a:ext cx="11430000" cy="361025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533"/>
              </a:spcBef>
              <a:spcAft>
                <a:spcPts val="0"/>
              </a:spcAft>
              <a:buSzPts val="2666"/>
              <a:buNone/>
            </a:pPr>
            <a:r>
              <a:rPr lang="en-US" sz="2800" b="1" dirty="0">
                <a:solidFill>
                  <a:srgbClr val="42953B"/>
                </a:solidFill>
              </a:rPr>
              <a:t>Question 7</a:t>
            </a:r>
            <a:r>
              <a:rPr lang="en-US" sz="2800" dirty="0"/>
              <a:t> - Student invite</a:t>
            </a:r>
            <a:endParaRPr sz="2800" dirty="0"/>
          </a:p>
          <a:p>
            <a:pPr marL="0" lvl="0" indent="0" algn="l" rtl="0">
              <a:lnSpc>
                <a:spcPct val="80000"/>
              </a:lnSpc>
              <a:spcBef>
                <a:spcPts val="533"/>
              </a:spcBef>
              <a:spcAft>
                <a:spcPts val="0"/>
              </a:spcAft>
              <a:buSzPts val="2666"/>
              <a:buNone/>
            </a:pPr>
            <a:r>
              <a:rPr lang="en-US" sz="2800" b="1" dirty="0">
                <a:solidFill>
                  <a:srgbClr val="42953B"/>
                </a:solidFill>
              </a:rPr>
              <a:t>Question 8</a:t>
            </a:r>
            <a:r>
              <a:rPr lang="en-US" sz="2800" dirty="0"/>
              <a:t> - Outside agency invite</a:t>
            </a:r>
            <a:endParaRPr sz="2800" dirty="0"/>
          </a:p>
          <a:p>
            <a:pPr marL="0" lvl="0" indent="0" algn="l" rtl="0">
              <a:lnSpc>
                <a:spcPct val="80000"/>
              </a:lnSpc>
              <a:spcBef>
                <a:spcPts val="533"/>
              </a:spcBef>
              <a:spcAft>
                <a:spcPts val="0"/>
              </a:spcAft>
              <a:buSzPts val="2666"/>
              <a:buNone/>
            </a:pPr>
            <a:r>
              <a:rPr lang="en-US" sz="2800" b="1" dirty="0">
                <a:solidFill>
                  <a:srgbClr val="42953B"/>
                </a:solidFill>
              </a:rPr>
              <a:t>Question 1</a:t>
            </a:r>
            <a:r>
              <a:rPr lang="en-US" sz="2800" dirty="0"/>
              <a:t> - Measurable Postsecondary Goals</a:t>
            </a:r>
            <a:endParaRPr sz="2800" dirty="0"/>
          </a:p>
          <a:p>
            <a:pPr marL="0" lvl="0" indent="0" algn="l" rtl="0">
              <a:lnSpc>
                <a:spcPct val="80000"/>
              </a:lnSpc>
              <a:spcBef>
                <a:spcPts val="533"/>
              </a:spcBef>
              <a:spcAft>
                <a:spcPts val="0"/>
              </a:spcAft>
              <a:buSzPts val="2666"/>
              <a:buNone/>
            </a:pPr>
            <a:r>
              <a:rPr lang="en-US" sz="2800" b="1" dirty="0">
                <a:solidFill>
                  <a:srgbClr val="42953B"/>
                </a:solidFill>
              </a:rPr>
              <a:t>Question 2</a:t>
            </a:r>
            <a:r>
              <a:rPr lang="en-US" sz="2800" dirty="0"/>
              <a:t> - MPG’s updated annually</a:t>
            </a:r>
            <a:endParaRPr sz="2800" dirty="0"/>
          </a:p>
          <a:p>
            <a:pPr marL="0" lvl="0" indent="0" algn="l" rtl="0">
              <a:lnSpc>
                <a:spcPct val="80000"/>
              </a:lnSpc>
              <a:spcBef>
                <a:spcPts val="533"/>
              </a:spcBef>
              <a:spcAft>
                <a:spcPts val="0"/>
              </a:spcAft>
              <a:buSzPts val="2666"/>
              <a:buNone/>
            </a:pPr>
            <a:r>
              <a:rPr lang="en-US" sz="2800" b="1" dirty="0">
                <a:solidFill>
                  <a:srgbClr val="42953B"/>
                </a:solidFill>
              </a:rPr>
              <a:t>Question 6</a:t>
            </a:r>
            <a:r>
              <a:rPr lang="en-US" sz="2800" dirty="0"/>
              <a:t> - Annual IEP goals related to transition services</a:t>
            </a:r>
            <a:endParaRPr sz="2800" dirty="0"/>
          </a:p>
          <a:p>
            <a:pPr marL="0" lvl="0" indent="0" algn="l" rtl="0">
              <a:lnSpc>
                <a:spcPct val="80000"/>
              </a:lnSpc>
              <a:spcBef>
                <a:spcPts val="533"/>
              </a:spcBef>
              <a:spcAft>
                <a:spcPts val="0"/>
              </a:spcAft>
              <a:buSzPts val="2666"/>
              <a:buNone/>
            </a:pPr>
            <a:r>
              <a:rPr lang="en-US" sz="2800" b="1" dirty="0">
                <a:solidFill>
                  <a:srgbClr val="42953B"/>
                </a:solidFill>
              </a:rPr>
              <a:t>Question 3</a:t>
            </a:r>
            <a:r>
              <a:rPr lang="en-US" sz="2800" dirty="0"/>
              <a:t> - Age appropriate transition assessments</a:t>
            </a:r>
            <a:endParaRPr sz="2800" dirty="0"/>
          </a:p>
          <a:p>
            <a:pPr marL="0" lvl="0" indent="0" algn="l" rtl="0">
              <a:lnSpc>
                <a:spcPct val="80000"/>
              </a:lnSpc>
              <a:spcBef>
                <a:spcPts val="533"/>
              </a:spcBef>
              <a:spcAft>
                <a:spcPts val="0"/>
              </a:spcAft>
              <a:buSzPts val="2666"/>
              <a:buNone/>
            </a:pPr>
            <a:r>
              <a:rPr lang="en-US" sz="2800" b="1" dirty="0">
                <a:solidFill>
                  <a:srgbClr val="42953B"/>
                </a:solidFill>
              </a:rPr>
              <a:t>Question 4</a:t>
            </a:r>
            <a:r>
              <a:rPr lang="en-US" sz="2800" dirty="0"/>
              <a:t> - Transition services</a:t>
            </a:r>
            <a:endParaRPr sz="2800" dirty="0"/>
          </a:p>
          <a:p>
            <a:pPr marL="0" lvl="0" indent="0" algn="l" rtl="0">
              <a:lnSpc>
                <a:spcPct val="80000"/>
              </a:lnSpc>
              <a:spcBef>
                <a:spcPts val="533"/>
              </a:spcBef>
              <a:spcAft>
                <a:spcPts val="0"/>
              </a:spcAft>
              <a:buSzPts val="2666"/>
              <a:buNone/>
            </a:pPr>
            <a:r>
              <a:rPr lang="en-US" sz="2800" b="1" dirty="0">
                <a:solidFill>
                  <a:srgbClr val="42953B"/>
                </a:solidFill>
              </a:rPr>
              <a:t>Question 5</a:t>
            </a:r>
            <a:r>
              <a:rPr lang="en-US" sz="2800" dirty="0"/>
              <a:t> - Course of study</a:t>
            </a:r>
            <a:endParaRPr sz="2800" dirty="0"/>
          </a:p>
          <a:p>
            <a:pPr marL="0" lvl="0" indent="0" algn="l" rtl="0">
              <a:lnSpc>
                <a:spcPct val="80000"/>
              </a:lnSpc>
              <a:spcBef>
                <a:spcPts val="533"/>
              </a:spcBef>
              <a:spcAft>
                <a:spcPts val="0"/>
              </a:spcAft>
              <a:buSzPts val="2666"/>
              <a:buNone/>
            </a:pPr>
            <a:endParaRPr sz="2666" dirty="0"/>
          </a:p>
          <a:p>
            <a:pPr marL="0" lvl="0" indent="0" algn="ctr" rtl="0">
              <a:lnSpc>
                <a:spcPct val="80000"/>
              </a:lnSpc>
              <a:spcBef>
                <a:spcPts val="533"/>
              </a:spcBef>
              <a:spcAft>
                <a:spcPts val="0"/>
              </a:spcAft>
              <a:buSzPts val="2666"/>
              <a:buNone/>
            </a:pPr>
            <a:r>
              <a:rPr lang="en-US" sz="2666" dirty="0"/>
              <a:t> </a:t>
            </a:r>
            <a:r>
              <a:rPr lang="en-US" b="1" dirty="0">
                <a:solidFill>
                  <a:srgbClr val="42953B"/>
                </a:solidFill>
              </a:rPr>
              <a:t>Does the IEP meet Indicator 13 requirements?</a:t>
            </a:r>
            <a:endParaRPr b="1" dirty="0">
              <a:solidFill>
                <a:srgbClr val="42953B"/>
              </a:solidFill>
            </a:endParaRPr>
          </a:p>
        </p:txBody>
      </p:sp>
      <p:sp>
        <p:nvSpPr>
          <p:cNvPr id="405" name="Google Shape;405;p64"/>
          <p:cNvSpPr txBox="1">
            <a:spLocks noGrp="1"/>
          </p:cNvSpPr>
          <p:nvPr>
            <p:ph type="title"/>
          </p:nvPr>
        </p:nvSpPr>
        <p:spPr>
          <a:xfrm>
            <a:off x="381000" y="994298"/>
            <a:ext cx="11430000" cy="8345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Calibri"/>
              <a:buNone/>
            </a:pPr>
            <a:r>
              <a:rPr lang="en-US" sz="4400" dirty="0">
                <a:solidFill>
                  <a:srgbClr val="004B8E"/>
                </a:solidFill>
              </a:rPr>
              <a:t>NSTTAC Indicator 13 Questions</a:t>
            </a:r>
            <a:endParaRPr sz="4400" dirty="0">
              <a:solidFill>
                <a:srgbClr val="004B8E"/>
              </a:solidFill>
            </a:endParaRPr>
          </a:p>
        </p:txBody>
      </p:sp>
      <p:sp>
        <p:nvSpPr>
          <p:cNvPr id="406" name="Google Shape;406;p64"/>
          <p:cNvSpPr txBox="1"/>
          <p:nvPr/>
        </p:nvSpPr>
        <p:spPr>
          <a:xfrm>
            <a:off x="381000" y="1713386"/>
            <a:ext cx="5715000" cy="6835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b="1" i="0" u="sng" strike="noStrike" cap="none" dirty="0">
                <a:solidFill>
                  <a:schemeClr val="hlink"/>
                </a:solidFill>
                <a:latin typeface="Calibri"/>
                <a:ea typeface="Calibri"/>
                <a:cs typeface="Calibri"/>
                <a:sym typeface="Calibri"/>
                <a:hlinkClick r:id="rId3"/>
              </a:rPr>
              <a:t>Indicator 13 Checklist</a:t>
            </a:r>
            <a:endParaRPr sz="3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324" y="3587750"/>
            <a:ext cx="2835677" cy="2508250"/>
          </a:xfrm>
          <a:prstGeom prst="rect">
            <a:avLst/>
          </a:prstGeom>
        </p:spPr>
      </p:pic>
      <p:sp>
        <p:nvSpPr>
          <p:cNvPr id="6" name="Google Shape;398;p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3958224" y="1828799"/>
            <a:ext cx="7852775" cy="14986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Arial"/>
              <a:buNone/>
            </a:pPr>
            <a:r>
              <a:rPr lang="en-US" sz="4400" b="1">
                <a:solidFill>
                  <a:srgbClr val="004B8E"/>
                </a:solidFill>
              </a:rPr>
              <a:t>Letter </a:t>
            </a:r>
            <a:r>
              <a:rPr lang="en-US" sz="4400" b="1" dirty="0">
                <a:solidFill>
                  <a:srgbClr val="004B8E"/>
                </a:solidFill>
              </a:rPr>
              <a:t>of the Law: Indicator 13 and Summary of Performance</a:t>
            </a:r>
            <a:endParaRPr sz="4400" b="1" dirty="0">
              <a:solidFill>
                <a:srgbClr val="004B8E"/>
              </a:solidFill>
            </a:endParaRPr>
          </a:p>
        </p:txBody>
      </p:sp>
      <p:sp>
        <p:nvSpPr>
          <p:cNvPr id="282" name="Google Shape;282;p48"/>
          <p:cNvSpPr txBox="1">
            <a:spLocks noGrp="1"/>
          </p:cNvSpPr>
          <p:nvPr>
            <p:ph type="body" idx="1"/>
          </p:nvPr>
        </p:nvSpPr>
        <p:spPr>
          <a:xfrm>
            <a:off x="381000" y="3938477"/>
            <a:ext cx="2411956" cy="1472765"/>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667"/>
              <a:buFont typeface="Arial"/>
              <a:buNone/>
            </a:pPr>
            <a:r>
              <a:rPr lang="en-US" sz="3000" dirty="0"/>
              <a:t>DESE Module for Improvement Consultants</a:t>
            </a:r>
            <a:endParaRPr sz="2800" dirty="0"/>
          </a:p>
        </p:txBody>
      </p:sp>
      <p:sp>
        <p:nvSpPr>
          <p:cNvPr id="283" name="Google Shape;283;p48"/>
          <p:cNvSpPr txBox="1">
            <a:spLocks noGrp="1"/>
          </p:cNvSpPr>
          <p:nvPr>
            <p:ph type="body" idx="2"/>
          </p:nvPr>
        </p:nvSpPr>
        <p:spPr>
          <a:xfrm>
            <a:off x="6096000" y="0"/>
            <a:ext cx="5714999" cy="8433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n-US" sz="1800" u="sng" dirty="0">
                <a:solidFill>
                  <a:schemeClr val="hlink"/>
                </a:solidFill>
                <a:hlinkClick r:id="rId3"/>
              </a:rPr>
              <a:t>https://padlet.com/susan_hekmat/ebnh54obtppnsj0g</a:t>
            </a:r>
            <a:endParaRPr sz="1800" dirty="0"/>
          </a:p>
        </p:txBody>
      </p:sp>
      <p:sp>
        <p:nvSpPr>
          <p:cNvPr id="284" name="Google Shape;284;p4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dirty="0"/>
          </a:p>
        </p:txBody>
      </p:sp>
      <p:sp>
        <p:nvSpPr>
          <p:cNvPr id="6"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1</a:t>
            </a:r>
            <a:endParaRPr sz="2400" b="0" i="0" u="none" strike="noStrike" cap="none"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5"/>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150279" lvl="0" indent="0" rtl="0">
              <a:lnSpc>
                <a:spcPct val="80000"/>
              </a:lnSpc>
              <a:spcBef>
                <a:spcPts val="0"/>
              </a:spcBef>
              <a:spcAft>
                <a:spcPts val="0"/>
              </a:spcAft>
              <a:buClr>
                <a:schemeClr val="dk1"/>
              </a:buClr>
              <a:buSzPts val="3200"/>
              <a:buNone/>
            </a:pPr>
            <a:r>
              <a:rPr lang="en-US" sz="3600" b="1" dirty="0">
                <a:solidFill>
                  <a:srgbClr val="42953B"/>
                </a:solidFill>
              </a:rPr>
              <a:t>The Indicator 13 checklist focuses on whether or not the following elements are addressed in a student’s IEP.</a:t>
            </a:r>
            <a:br>
              <a:rPr lang="en-US" sz="3600" b="1" dirty="0">
                <a:solidFill>
                  <a:srgbClr val="42953B"/>
                </a:solidFill>
              </a:rPr>
            </a:br>
            <a:endParaRPr sz="3600" b="1" dirty="0">
              <a:solidFill>
                <a:srgbClr val="42953B"/>
              </a:solidFill>
            </a:endParaRPr>
          </a:p>
          <a:p>
            <a:pPr lvl="1" indent="-457200">
              <a:lnSpc>
                <a:spcPct val="100000"/>
              </a:lnSpc>
              <a:spcBef>
                <a:spcPts val="0"/>
              </a:spcBef>
              <a:buClr>
                <a:srgbClr val="42953B"/>
              </a:buClr>
              <a:buSzPct val="100000"/>
              <a:buFont typeface="Arial" panose="020B0604020202020204" pitchFamily="34" charset="0"/>
              <a:buChar char="•"/>
            </a:pPr>
            <a:r>
              <a:rPr lang="en-US" sz="2800" dirty="0">
                <a:solidFill>
                  <a:srgbClr val="004B8E"/>
                </a:solidFill>
              </a:rPr>
              <a:t>Measurable postsecondary goals - employment, education/training, and Independent Living Schools (where appropriate)</a:t>
            </a:r>
            <a:endParaRPr sz="2800" dirty="0">
              <a:solidFill>
                <a:srgbClr val="004B8E"/>
              </a:solidFill>
            </a:endParaRPr>
          </a:p>
          <a:p>
            <a:pPr lvl="1" indent="-457200">
              <a:lnSpc>
                <a:spcPct val="100000"/>
              </a:lnSpc>
              <a:spcBef>
                <a:spcPts val="0"/>
              </a:spcBef>
              <a:buClr>
                <a:srgbClr val="42953B"/>
              </a:buClr>
              <a:buSzPct val="100000"/>
              <a:buFont typeface="Arial" panose="020B0604020202020204" pitchFamily="34" charset="0"/>
              <a:buChar char="•"/>
            </a:pPr>
            <a:r>
              <a:rPr lang="en-US" sz="2800" dirty="0">
                <a:solidFill>
                  <a:srgbClr val="004B8E"/>
                </a:solidFill>
              </a:rPr>
              <a:t>Annually updated</a:t>
            </a:r>
            <a:endParaRPr sz="2800" dirty="0">
              <a:solidFill>
                <a:srgbClr val="004B8E"/>
              </a:solidFill>
            </a:endParaRPr>
          </a:p>
          <a:p>
            <a:pPr lvl="1" indent="-457200">
              <a:lnSpc>
                <a:spcPct val="100000"/>
              </a:lnSpc>
              <a:spcBef>
                <a:spcPts val="0"/>
              </a:spcBef>
              <a:buClr>
                <a:srgbClr val="42953B"/>
              </a:buClr>
              <a:buSzPct val="100000"/>
              <a:buFont typeface="Arial" panose="020B0604020202020204" pitchFamily="34" charset="0"/>
              <a:buChar char="•"/>
            </a:pPr>
            <a:r>
              <a:rPr lang="en-US" sz="2800" dirty="0">
                <a:solidFill>
                  <a:srgbClr val="004B8E"/>
                </a:solidFill>
              </a:rPr>
              <a:t>Age-appropriate transition assessment</a:t>
            </a:r>
            <a:endParaRPr sz="2800" dirty="0">
              <a:solidFill>
                <a:srgbClr val="004B8E"/>
              </a:solidFill>
            </a:endParaRPr>
          </a:p>
          <a:p>
            <a:pPr lvl="1" indent="-457200">
              <a:lnSpc>
                <a:spcPct val="100000"/>
              </a:lnSpc>
              <a:spcBef>
                <a:spcPts val="0"/>
              </a:spcBef>
              <a:buClr>
                <a:srgbClr val="42953B"/>
              </a:buClr>
              <a:buSzPct val="100000"/>
              <a:buFont typeface="Arial" panose="020B0604020202020204" pitchFamily="34" charset="0"/>
              <a:buChar char="•"/>
            </a:pPr>
            <a:r>
              <a:rPr lang="en-US" sz="2800" dirty="0">
                <a:solidFill>
                  <a:srgbClr val="004B8E"/>
                </a:solidFill>
              </a:rPr>
              <a:t>Transition services to enable student to achieve</a:t>
            </a:r>
          </a:p>
          <a:p>
            <a:pPr marL="457200" lvl="1" indent="0">
              <a:lnSpc>
                <a:spcPct val="100000"/>
              </a:lnSpc>
              <a:spcBef>
                <a:spcPts val="0"/>
              </a:spcBef>
              <a:buClr>
                <a:srgbClr val="42953B"/>
              </a:buClr>
              <a:buSzPct val="100000"/>
              <a:buNone/>
            </a:pPr>
            <a:r>
              <a:rPr lang="en-US" sz="2800" dirty="0">
                <a:solidFill>
                  <a:srgbClr val="004B8E"/>
                </a:solidFill>
              </a:rPr>
              <a:t>	postsecondary goal</a:t>
            </a:r>
            <a:endParaRPr sz="2800" dirty="0">
              <a:solidFill>
                <a:srgbClr val="004B8E"/>
              </a:solidFill>
            </a:endParaRPr>
          </a:p>
          <a:p>
            <a:pPr marL="228600" lvl="0" indent="-25400" algn="l" rtl="0">
              <a:lnSpc>
                <a:spcPct val="80000"/>
              </a:lnSpc>
              <a:spcBef>
                <a:spcPts val="1000"/>
              </a:spcBef>
              <a:spcAft>
                <a:spcPts val="0"/>
              </a:spcAft>
              <a:buClr>
                <a:schemeClr val="dk1"/>
              </a:buClr>
              <a:buSzPts val="3200"/>
              <a:buNone/>
            </a:pPr>
            <a:endParaRPr sz="3200" dirty="0"/>
          </a:p>
          <a:p>
            <a:pPr marL="228600" lvl="0" indent="-25400" algn="l" rtl="0">
              <a:lnSpc>
                <a:spcPct val="80000"/>
              </a:lnSpc>
              <a:spcBef>
                <a:spcPts val="1000"/>
              </a:spcBef>
              <a:spcAft>
                <a:spcPts val="0"/>
              </a:spcAft>
              <a:buClr>
                <a:schemeClr val="dk1"/>
              </a:buClr>
              <a:buSzPts val="3200"/>
              <a:buNone/>
            </a:pPr>
            <a:endParaRPr sz="3200" dirty="0"/>
          </a:p>
          <a:p>
            <a:pPr marL="228600" lvl="0" indent="-25400" algn="l" rtl="0">
              <a:lnSpc>
                <a:spcPct val="80000"/>
              </a:lnSpc>
              <a:spcBef>
                <a:spcPts val="1000"/>
              </a:spcBef>
              <a:spcAft>
                <a:spcPts val="0"/>
              </a:spcAft>
              <a:buClr>
                <a:schemeClr val="dk1"/>
              </a:buClr>
              <a:buSzPts val="3200"/>
              <a:buNone/>
            </a:pPr>
            <a:endParaRPr sz="3200" dirty="0"/>
          </a:p>
          <a:p>
            <a:pPr marL="150279" lvl="0" indent="0" algn="l" rtl="0">
              <a:lnSpc>
                <a:spcPct val="80000"/>
              </a:lnSpc>
              <a:spcBef>
                <a:spcPts val="1000"/>
              </a:spcBef>
              <a:spcAft>
                <a:spcPts val="0"/>
              </a:spcAft>
              <a:buClr>
                <a:schemeClr val="dk1"/>
              </a:buClr>
              <a:buSzPts val="3200"/>
              <a:buNone/>
            </a:pPr>
            <a:endParaRPr sz="3200" dirty="0"/>
          </a:p>
        </p:txBody>
      </p:sp>
      <p:sp>
        <p:nvSpPr>
          <p:cNvPr id="412" name="Google Shape;412;p65"/>
          <p:cNvSpPr txBox="1">
            <a:spLocks noGrp="1"/>
          </p:cNvSpPr>
          <p:nvPr>
            <p:ph type="title"/>
          </p:nvPr>
        </p:nvSpPr>
        <p:spPr>
          <a:xfrm>
            <a:off x="381000" y="1183688"/>
            <a:ext cx="11430000" cy="53857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400" dirty="0">
                <a:solidFill>
                  <a:srgbClr val="004B8E"/>
                </a:solidFill>
              </a:rPr>
              <a:t>Indicator 13 Checklist</a:t>
            </a:r>
            <a:endParaRPr sz="4400" dirty="0">
              <a:solidFill>
                <a:srgbClr val="004B8E"/>
              </a:solidFill>
            </a:endParaRPr>
          </a:p>
        </p:txBody>
      </p:sp>
      <p:sp>
        <p:nvSpPr>
          <p:cNvPr id="413" name="Google Shape;413;p65"/>
          <p:cNvSpPr txBox="1"/>
          <p:nvPr/>
        </p:nvSpPr>
        <p:spPr>
          <a:xfrm>
            <a:off x="9383285" y="6096000"/>
            <a:ext cx="264160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NTACT, updated May 2012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414" name="Google Shape;414;p6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20</a:t>
            </a:fld>
            <a:endParaRP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324" y="3587750"/>
            <a:ext cx="2835677" cy="2508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6"/>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3200"/>
              <a:buNone/>
            </a:pPr>
            <a:r>
              <a:rPr lang="en-US" sz="3600" b="1" dirty="0">
                <a:solidFill>
                  <a:srgbClr val="42953B"/>
                </a:solidFill>
              </a:rPr>
              <a:t>The Indicator 13 checklist focuses on whether or not the following elements are addressed in a student’s IEP.</a:t>
            </a:r>
            <a:endParaRPr sz="3600" b="1" dirty="0">
              <a:solidFill>
                <a:srgbClr val="42953B"/>
              </a:solidFill>
            </a:endParaRPr>
          </a:p>
          <a:p>
            <a:pPr marL="150279" lvl="0" indent="0" algn="l" rtl="0">
              <a:lnSpc>
                <a:spcPct val="80000"/>
              </a:lnSpc>
              <a:spcBef>
                <a:spcPts val="0"/>
              </a:spcBef>
              <a:spcAft>
                <a:spcPts val="0"/>
              </a:spcAft>
              <a:buClr>
                <a:schemeClr val="dk1"/>
              </a:buClr>
              <a:buSzPts val="3200"/>
              <a:buNone/>
            </a:pPr>
            <a:endParaRPr sz="3200" b="1" dirty="0"/>
          </a:p>
          <a:p>
            <a:pPr marL="927100" lvl="1" indent="-457200">
              <a:lnSpc>
                <a:spcPct val="80000"/>
              </a:lnSpc>
              <a:spcBef>
                <a:spcPts val="1000"/>
              </a:spcBef>
              <a:buClr>
                <a:srgbClr val="42953B"/>
              </a:buClr>
              <a:buSzPct val="100000"/>
              <a:buFont typeface="Arial" panose="020B0604020202020204" pitchFamily="34" charset="0"/>
              <a:buChar char="•"/>
            </a:pPr>
            <a:r>
              <a:rPr lang="en-US" sz="2800" dirty="0">
                <a:solidFill>
                  <a:srgbClr val="004B8E"/>
                </a:solidFill>
              </a:rPr>
              <a:t>Student’s course of study</a:t>
            </a:r>
            <a:endParaRPr sz="2800" dirty="0">
              <a:solidFill>
                <a:srgbClr val="004B8E"/>
              </a:solidFill>
            </a:endParaRPr>
          </a:p>
          <a:p>
            <a:pPr marL="927100" lvl="1" indent="-457200">
              <a:lnSpc>
                <a:spcPct val="80000"/>
              </a:lnSpc>
              <a:spcBef>
                <a:spcPts val="1000"/>
              </a:spcBef>
              <a:buClr>
                <a:srgbClr val="42953B"/>
              </a:buClr>
              <a:buSzPct val="100000"/>
              <a:buFont typeface="Arial" panose="020B0604020202020204" pitchFamily="34" charset="0"/>
              <a:buChar char="•"/>
            </a:pPr>
            <a:r>
              <a:rPr lang="en-US" sz="2800" dirty="0">
                <a:solidFill>
                  <a:srgbClr val="004B8E"/>
                </a:solidFill>
              </a:rPr>
              <a:t>Annual IEP goal(s) related to transition needs</a:t>
            </a:r>
            <a:endParaRPr sz="2800" dirty="0">
              <a:solidFill>
                <a:srgbClr val="004B8E"/>
              </a:solidFill>
            </a:endParaRPr>
          </a:p>
          <a:p>
            <a:pPr marL="927100" lvl="1" indent="-457200">
              <a:lnSpc>
                <a:spcPct val="80000"/>
              </a:lnSpc>
              <a:spcBef>
                <a:spcPts val="1000"/>
              </a:spcBef>
              <a:buClr>
                <a:srgbClr val="42953B"/>
              </a:buClr>
              <a:buSzPct val="100000"/>
              <a:buFont typeface="Arial" panose="020B0604020202020204" pitchFamily="34" charset="0"/>
              <a:buChar char="•"/>
            </a:pPr>
            <a:r>
              <a:rPr lang="en-US" sz="2800" dirty="0">
                <a:solidFill>
                  <a:srgbClr val="004B8E"/>
                </a:solidFill>
              </a:rPr>
              <a:t>Student invitation to the meeting</a:t>
            </a:r>
            <a:endParaRPr sz="2800" dirty="0">
              <a:solidFill>
                <a:srgbClr val="004B8E"/>
              </a:solidFill>
            </a:endParaRPr>
          </a:p>
          <a:p>
            <a:pPr marL="927100" lvl="1" indent="-457200">
              <a:lnSpc>
                <a:spcPct val="80000"/>
              </a:lnSpc>
              <a:spcBef>
                <a:spcPts val="1000"/>
              </a:spcBef>
              <a:buClr>
                <a:srgbClr val="42953B"/>
              </a:buClr>
              <a:buSzPct val="100000"/>
              <a:buFont typeface="Arial" panose="020B0604020202020204" pitchFamily="34" charset="0"/>
              <a:buChar char="•"/>
            </a:pPr>
            <a:r>
              <a:rPr lang="en-US" sz="2800" dirty="0">
                <a:solidFill>
                  <a:srgbClr val="004B8E"/>
                </a:solidFill>
              </a:rPr>
              <a:t>Outside agency representation</a:t>
            </a:r>
            <a:endParaRPr sz="2800" dirty="0">
              <a:solidFill>
                <a:srgbClr val="004B8E"/>
              </a:solidFill>
            </a:endParaRPr>
          </a:p>
          <a:p>
            <a:pPr marL="228600" lvl="0" indent="-25400" algn="l" rtl="0">
              <a:lnSpc>
                <a:spcPct val="80000"/>
              </a:lnSpc>
              <a:spcBef>
                <a:spcPts val="1000"/>
              </a:spcBef>
              <a:spcAft>
                <a:spcPts val="0"/>
              </a:spcAft>
              <a:buClr>
                <a:schemeClr val="dk1"/>
              </a:buClr>
              <a:buSzPts val="3200"/>
              <a:buNone/>
            </a:pPr>
            <a:endParaRPr sz="3200" dirty="0"/>
          </a:p>
          <a:p>
            <a:pPr marL="228600" lvl="0" indent="-25400" algn="l" rtl="0">
              <a:lnSpc>
                <a:spcPct val="80000"/>
              </a:lnSpc>
              <a:spcBef>
                <a:spcPts val="1000"/>
              </a:spcBef>
              <a:spcAft>
                <a:spcPts val="0"/>
              </a:spcAft>
              <a:buClr>
                <a:schemeClr val="dk1"/>
              </a:buClr>
              <a:buSzPts val="3200"/>
              <a:buNone/>
            </a:pPr>
            <a:endParaRPr sz="3200" dirty="0"/>
          </a:p>
          <a:p>
            <a:pPr marL="228600" lvl="0" indent="-25400" algn="l" rtl="0">
              <a:lnSpc>
                <a:spcPct val="80000"/>
              </a:lnSpc>
              <a:spcBef>
                <a:spcPts val="1000"/>
              </a:spcBef>
              <a:spcAft>
                <a:spcPts val="0"/>
              </a:spcAft>
              <a:buClr>
                <a:schemeClr val="dk1"/>
              </a:buClr>
              <a:buSzPts val="3200"/>
              <a:buNone/>
            </a:pPr>
            <a:endParaRPr sz="3200" dirty="0"/>
          </a:p>
          <a:p>
            <a:pPr marL="150279" lvl="0" indent="0" algn="l" rtl="0">
              <a:lnSpc>
                <a:spcPct val="80000"/>
              </a:lnSpc>
              <a:spcBef>
                <a:spcPts val="1000"/>
              </a:spcBef>
              <a:spcAft>
                <a:spcPts val="0"/>
              </a:spcAft>
              <a:buClr>
                <a:schemeClr val="dk1"/>
              </a:buClr>
              <a:buSzPts val="3200"/>
              <a:buNone/>
            </a:pPr>
            <a:endParaRPr sz="3200" dirty="0"/>
          </a:p>
        </p:txBody>
      </p:sp>
      <p:sp>
        <p:nvSpPr>
          <p:cNvPr id="420" name="Google Shape;420;p66"/>
          <p:cNvSpPr txBox="1">
            <a:spLocks noGrp="1"/>
          </p:cNvSpPr>
          <p:nvPr>
            <p:ph type="title"/>
          </p:nvPr>
        </p:nvSpPr>
        <p:spPr>
          <a:xfrm>
            <a:off x="381000" y="1091953"/>
            <a:ext cx="11430000" cy="7368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400" dirty="0">
                <a:solidFill>
                  <a:srgbClr val="004B8E"/>
                </a:solidFill>
              </a:rPr>
              <a:t>Indicator 13 Checklist</a:t>
            </a:r>
            <a:endParaRPr sz="4400" dirty="0">
              <a:solidFill>
                <a:srgbClr val="004B8E"/>
              </a:solidFill>
            </a:endParaRPr>
          </a:p>
        </p:txBody>
      </p:sp>
      <p:sp>
        <p:nvSpPr>
          <p:cNvPr id="421" name="Google Shape;421;p66"/>
          <p:cNvSpPr txBox="1"/>
          <p:nvPr/>
        </p:nvSpPr>
        <p:spPr>
          <a:xfrm>
            <a:off x="9427674" y="6248972"/>
            <a:ext cx="2641500" cy="6090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NTACT, updated May 2012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422" name="Google Shape;422;p66"/>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21</a:t>
            </a:fld>
            <a:endParaRP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324" y="3587750"/>
            <a:ext cx="2835677" cy="2508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7"/>
          <p:cNvSpPr txBox="1">
            <a:spLocks noGrp="1"/>
          </p:cNvSpPr>
          <p:nvPr>
            <p:ph type="title"/>
          </p:nvPr>
        </p:nvSpPr>
        <p:spPr>
          <a:xfrm>
            <a:off x="4470400" y="1828800"/>
            <a:ext cx="7340600" cy="1498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Arial"/>
              <a:buNone/>
            </a:pPr>
            <a:r>
              <a:rPr lang="en-US" sz="4400" b="1" dirty="0">
                <a:solidFill>
                  <a:srgbClr val="004B8E"/>
                </a:solidFill>
              </a:rPr>
              <a:t>Indicator 13 Requirements</a:t>
            </a:r>
            <a:endParaRPr sz="4400" b="1" dirty="0">
              <a:solidFill>
                <a:srgbClr val="004B8E"/>
              </a:solidFill>
            </a:endParaRPr>
          </a:p>
        </p:txBody>
      </p:sp>
      <p:sp>
        <p:nvSpPr>
          <p:cNvPr id="428" name="Google Shape;428;p67"/>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dirty="0"/>
          </a:p>
        </p:txBody>
      </p:sp>
      <p:sp>
        <p:nvSpPr>
          <p:cNvPr id="4"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2</a:t>
            </a:r>
            <a:endParaRPr sz="2400" b="0" i="0" u="none" strike="noStrike" cap="none"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748900"/>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Requirement # 7 </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Student Invited to IEP</a:t>
            </a:r>
            <a:endParaRPr sz="4000" i="1" dirty="0">
              <a:solidFill>
                <a:srgbClr val="004B8E"/>
              </a:solidFill>
            </a:endParaRPr>
          </a:p>
        </p:txBody>
      </p:sp>
      <p:sp>
        <p:nvSpPr>
          <p:cNvPr id="434" name="Google Shape;434;p68"/>
          <p:cNvSpPr txBox="1">
            <a:spLocks noGrp="1"/>
          </p:cNvSpPr>
          <p:nvPr>
            <p:ph type="body" idx="1"/>
          </p:nvPr>
        </p:nvSpPr>
        <p:spPr>
          <a:xfrm>
            <a:off x="381000" y="2521258"/>
            <a:ext cx="11430000" cy="3574742"/>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None/>
            </a:pPr>
            <a:r>
              <a:rPr lang="en-US" i="1" dirty="0">
                <a:solidFill>
                  <a:srgbClr val="004B8E"/>
                </a:solidFill>
              </a:rPr>
              <a:t>“Is there evidence that the student was invited to the IEP Team meeting where transition services were discussed?”</a:t>
            </a:r>
          </a:p>
          <a:p>
            <a:pPr marL="0" indent="0">
              <a:lnSpc>
                <a:spcPct val="100000"/>
              </a:lnSpc>
              <a:spcBef>
                <a:spcPts val="0"/>
              </a:spcBef>
              <a:buNone/>
            </a:pPr>
            <a:endParaRPr lang="en-US" dirty="0">
              <a:solidFill>
                <a:srgbClr val="004B8E"/>
              </a:solidFill>
            </a:endParaRPr>
          </a:p>
          <a:p>
            <a:pPr indent="-457200">
              <a:lnSpc>
                <a:spcPct val="100000"/>
              </a:lnSpc>
              <a:spcBef>
                <a:spcPts val="0"/>
              </a:spcBef>
              <a:buClr>
                <a:srgbClr val="42953B"/>
              </a:buClr>
              <a:buSzPct val="100000"/>
            </a:pPr>
            <a:r>
              <a:rPr lang="en-US" dirty="0">
                <a:solidFill>
                  <a:srgbClr val="004B8E"/>
                </a:solidFill>
              </a:rPr>
              <a:t>The invitation must be given to the student, with the date, time and location of the IEP meeting, as well as who else will be invited and an explanation of what will be happening at the meeting.</a:t>
            </a: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23</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868" y="4943412"/>
            <a:ext cx="1859132" cy="174073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9"/>
          <p:cNvSpPr txBox="1">
            <a:spLocks noGrp="1"/>
          </p:cNvSpPr>
          <p:nvPr>
            <p:ph type="title"/>
          </p:nvPr>
        </p:nvSpPr>
        <p:spPr>
          <a:xfrm>
            <a:off x="381000" y="965200"/>
            <a:ext cx="11430000" cy="3486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endParaRPr sz="4800" i="1" dirty="0"/>
          </a:p>
          <a:p>
            <a:pPr marL="0" lvl="0" indent="0" algn="ctr" rtl="0">
              <a:lnSpc>
                <a:spcPct val="90000"/>
              </a:lnSpc>
              <a:spcBef>
                <a:spcPts val="0"/>
              </a:spcBef>
              <a:spcAft>
                <a:spcPts val="0"/>
              </a:spcAft>
              <a:buClr>
                <a:schemeClr val="dk1"/>
              </a:buClr>
              <a:buSzPts val="3600"/>
              <a:buFont typeface="Calibri"/>
              <a:buNone/>
            </a:pPr>
            <a:r>
              <a:rPr lang="en-US" sz="4400" i="1" dirty="0">
                <a:solidFill>
                  <a:srgbClr val="004B8E"/>
                </a:solidFill>
              </a:rPr>
              <a:t>IEP Documentation Form </a:t>
            </a:r>
            <a:endParaRPr sz="4400" i="1" dirty="0">
              <a:solidFill>
                <a:srgbClr val="004B8E"/>
              </a:solidFill>
            </a:endParaRPr>
          </a:p>
        </p:txBody>
      </p:sp>
      <p:sp>
        <p:nvSpPr>
          <p:cNvPr id="441" name="Google Shape;441;p69"/>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24</a:t>
            </a:fld>
            <a:endParaRPr dirty="0"/>
          </a:p>
        </p:txBody>
      </p:sp>
      <p:pic>
        <p:nvPicPr>
          <p:cNvPr id="442" name="Google Shape;442;p69"/>
          <p:cNvPicPr preferRelativeResize="0"/>
          <p:nvPr/>
        </p:nvPicPr>
        <p:blipFill rotWithShape="1">
          <a:blip r:embed="rId3">
            <a:alphaModFix/>
          </a:blip>
          <a:srcRect/>
          <a:stretch/>
        </p:blipFill>
        <p:spPr>
          <a:xfrm>
            <a:off x="2388093" y="1908699"/>
            <a:ext cx="7985897" cy="4949301"/>
          </a:xfrm>
          <a:prstGeom prst="rect">
            <a:avLst/>
          </a:prstGeom>
          <a:noFill/>
          <a:ln>
            <a:noFill/>
          </a:ln>
        </p:spPr>
      </p:pic>
      <p:sp>
        <p:nvSpPr>
          <p:cNvPr id="443" name="Google Shape;443;p69"/>
          <p:cNvSpPr txBox="1"/>
          <p:nvPr/>
        </p:nvSpPr>
        <p:spPr>
          <a:xfrm>
            <a:off x="10741450" y="6048250"/>
            <a:ext cx="1322100" cy="6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highlight>
                <a:srgbClr val="FFFF00"/>
              </a:highlight>
              <a:latin typeface="Calibri"/>
              <a:ea typeface="Calibri"/>
              <a:cs typeface="Calibri"/>
              <a:sym typeface="Calibri"/>
            </a:endParaRPr>
          </a:p>
        </p:txBody>
      </p:sp>
      <p:sp>
        <p:nvSpPr>
          <p:cNvPr id="7"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6</a:t>
            </a:r>
            <a:endParaRPr sz="2400" b="0" i="0" u="none" strike="noStrike" cap="none"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0"/>
          <p:cNvSpPr txBox="1">
            <a:spLocks noGrp="1"/>
          </p:cNvSpPr>
          <p:nvPr>
            <p:ph type="body" idx="1"/>
          </p:nvPr>
        </p:nvSpPr>
        <p:spPr>
          <a:xfrm>
            <a:off x="381000" y="2323500"/>
            <a:ext cx="11430000" cy="3772500"/>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1000"/>
              </a:spcBef>
              <a:spcAft>
                <a:spcPts val="0"/>
              </a:spcAft>
              <a:buClr>
                <a:srgbClr val="42953B"/>
              </a:buClr>
              <a:buSzPts val="3000"/>
              <a:buFont typeface="Arial" panose="020B0604020202020204" pitchFamily="34" charset="0"/>
              <a:buChar char="•"/>
            </a:pPr>
            <a:r>
              <a:rPr lang="en-US" sz="3000" dirty="0">
                <a:solidFill>
                  <a:srgbClr val="004B8E"/>
                </a:solidFill>
              </a:rPr>
              <a:t>Invitation is “</a:t>
            </a:r>
            <a:r>
              <a:rPr lang="en-US" sz="3000" b="1" dirty="0">
                <a:solidFill>
                  <a:srgbClr val="004B8E"/>
                </a:solidFill>
              </a:rPr>
              <a:t>a written or verbal request inviting someone to go somewhere or to do something</a:t>
            </a:r>
            <a:r>
              <a:rPr lang="en-US" sz="3000" dirty="0">
                <a:solidFill>
                  <a:srgbClr val="004B8E"/>
                </a:solidFill>
              </a:rPr>
              <a:t>.” </a:t>
            </a:r>
            <a:endParaRPr sz="3000" dirty="0">
              <a:solidFill>
                <a:srgbClr val="004B8E"/>
              </a:solidFill>
            </a:endParaRPr>
          </a:p>
          <a:p>
            <a:pPr lvl="0" indent="-457200" algn="l" rtl="0">
              <a:lnSpc>
                <a:spcPct val="90000"/>
              </a:lnSpc>
              <a:spcBef>
                <a:spcPts val="1000"/>
              </a:spcBef>
              <a:spcAft>
                <a:spcPts val="0"/>
              </a:spcAft>
              <a:buClr>
                <a:srgbClr val="42953B"/>
              </a:buClr>
              <a:buSzPts val="3000"/>
              <a:buFont typeface="Arial" panose="020B0604020202020204" pitchFamily="34" charset="0"/>
              <a:buChar char="•"/>
            </a:pPr>
            <a:r>
              <a:rPr lang="en-US" sz="3000" dirty="0">
                <a:solidFill>
                  <a:srgbClr val="004B8E"/>
                </a:solidFill>
              </a:rPr>
              <a:t>Notification is providing information that meets the requirements for notifying IEP team members of a meeting far enough in advance to allow them to attend. Be sure to state the purpose of the meeting, the date, location, time, and names of others invited. </a:t>
            </a:r>
            <a:endParaRPr sz="3000" dirty="0">
              <a:solidFill>
                <a:srgbClr val="004B8E"/>
              </a:solidFill>
            </a:endParaRPr>
          </a:p>
          <a:p>
            <a:pPr lvl="0" indent="-457200" algn="l" rtl="0">
              <a:lnSpc>
                <a:spcPct val="90000"/>
              </a:lnSpc>
              <a:spcBef>
                <a:spcPts val="1000"/>
              </a:spcBef>
              <a:spcAft>
                <a:spcPts val="0"/>
              </a:spcAft>
              <a:buClr>
                <a:srgbClr val="42953B"/>
              </a:buClr>
              <a:buSzPts val="3000"/>
              <a:buFont typeface="Arial" panose="020B0604020202020204" pitchFamily="34" charset="0"/>
              <a:buChar char="•"/>
            </a:pPr>
            <a:r>
              <a:rPr lang="en-US" sz="3000" dirty="0">
                <a:solidFill>
                  <a:srgbClr val="004B8E"/>
                </a:solidFill>
              </a:rPr>
              <a:t>Notification is “</a:t>
            </a:r>
            <a:r>
              <a:rPr lang="en-US" sz="3000" b="1" dirty="0">
                <a:solidFill>
                  <a:srgbClr val="004B8E"/>
                </a:solidFill>
              </a:rPr>
              <a:t>where the student is given a written invitation to attend</a:t>
            </a:r>
            <a:r>
              <a:rPr lang="en-US" sz="3000" dirty="0">
                <a:solidFill>
                  <a:srgbClr val="004B8E"/>
                </a:solidFill>
              </a:rPr>
              <a:t>.”</a:t>
            </a:r>
            <a:endParaRPr sz="3000" dirty="0">
              <a:solidFill>
                <a:srgbClr val="004B8E"/>
              </a:solidFill>
            </a:endParaRPr>
          </a:p>
        </p:txBody>
      </p:sp>
      <p:sp>
        <p:nvSpPr>
          <p:cNvPr id="450" name="Google Shape;450;p70"/>
          <p:cNvSpPr txBox="1">
            <a:spLocks noGrp="1"/>
          </p:cNvSpPr>
          <p:nvPr>
            <p:ph type="title"/>
          </p:nvPr>
        </p:nvSpPr>
        <p:spPr>
          <a:xfrm>
            <a:off x="381000" y="990600"/>
            <a:ext cx="11430000" cy="1530658"/>
          </a:xfrm>
          <a:prstGeom prst="rect">
            <a:avLst/>
          </a:prstGeom>
          <a:noFill/>
          <a:ln>
            <a:noFill/>
          </a:ln>
        </p:spPr>
        <p:txBody>
          <a:bodyPr spcFirstLastPara="1" wrap="square" lIns="91425" tIns="45700" rIns="91425" bIns="45700" anchor="ctr" anchorCtr="0">
            <a:noAutofit/>
          </a:bodyPr>
          <a:lstStyle/>
          <a:p>
            <a:pPr marL="457200" lvl="0" indent="0" algn="ctr" rtl="0">
              <a:lnSpc>
                <a:spcPct val="90000"/>
              </a:lnSpc>
              <a:spcBef>
                <a:spcPts val="0"/>
              </a:spcBef>
              <a:spcAft>
                <a:spcPts val="0"/>
              </a:spcAft>
              <a:buSzPts val="5333"/>
              <a:buNone/>
            </a:pPr>
            <a:r>
              <a:rPr lang="en-US" sz="4400" dirty="0">
                <a:solidFill>
                  <a:srgbClr val="004B8E"/>
                </a:solidFill>
              </a:rPr>
              <a:t>Difference Between Notification and Invitation</a:t>
            </a:r>
            <a:endParaRPr sz="2800" b="0" dirty="0">
              <a:solidFill>
                <a:srgbClr val="004B8E"/>
              </a:solidFill>
            </a:endParaRPr>
          </a:p>
        </p:txBody>
      </p:sp>
      <p:sp>
        <p:nvSpPr>
          <p:cNvPr id="451" name="Google Shape;451;p7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1"/>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Clr>
                <a:srgbClr val="42953B"/>
              </a:buClr>
              <a:buSzPts val="2800"/>
              <a:buFont typeface="Arial" panose="020B0604020202020204" pitchFamily="34" charset="0"/>
              <a:buChar char="•"/>
            </a:pPr>
            <a:r>
              <a:rPr lang="en-US" dirty="0">
                <a:solidFill>
                  <a:srgbClr val="004B8E"/>
                </a:solidFill>
              </a:rPr>
              <a:t>A separate meeting notification with the student’s name included as a recipient and given to the student</a:t>
            </a:r>
            <a:br>
              <a:rPr lang="en-US" dirty="0">
                <a:solidFill>
                  <a:srgbClr val="004B8E"/>
                </a:solidFill>
              </a:rPr>
            </a:br>
            <a:endParaRPr dirty="0">
              <a:solidFill>
                <a:srgbClr val="004B8E"/>
              </a:solidFill>
            </a:endParaRPr>
          </a:p>
          <a:p>
            <a:pPr marL="457200" lvl="0" indent="0" algn="l" rtl="0">
              <a:lnSpc>
                <a:spcPct val="90000"/>
              </a:lnSpc>
              <a:spcBef>
                <a:spcPts val="0"/>
              </a:spcBef>
              <a:spcAft>
                <a:spcPts val="0"/>
              </a:spcAft>
              <a:buSzPts val="1800"/>
              <a:buNone/>
            </a:pPr>
            <a:r>
              <a:rPr lang="en-US" b="1" dirty="0">
                <a:solidFill>
                  <a:srgbClr val="42953B"/>
                </a:solidFill>
              </a:rPr>
              <a:t>OR</a:t>
            </a:r>
            <a:endParaRPr b="1" dirty="0">
              <a:solidFill>
                <a:srgbClr val="42953B"/>
              </a:solidFill>
            </a:endParaRPr>
          </a:p>
          <a:p>
            <a:pPr indent="-457200">
              <a:buClr>
                <a:srgbClr val="42953B"/>
              </a:buClr>
              <a:buSzPts val="2800"/>
            </a:pPr>
            <a:r>
              <a:rPr lang="en-US" dirty="0">
                <a:solidFill>
                  <a:srgbClr val="004B8E"/>
                </a:solidFill>
              </a:rPr>
              <a:t>Personal invitation via email or in person using the Student Invitation to an IEP for the purpose of transition.</a:t>
            </a:r>
            <a:br>
              <a:rPr lang="en-US" dirty="0">
                <a:solidFill>
                  <a:srgbClr val="004B8E"/>
                </a:solidFill>
              </a:rPr>
            </a:br>
            <a:endParaRPr dirty="0">
              <a:solidFill>
                <a:srgbClr val="004B8E"/>
              </a:solidFill>
            </a:endParaRPr>
          </a:p>
          <a:p>
            <a:pPr marL="0" lvl="0" indent="0" algn="l" rtl="0">
              <a:lnSpc>
                <a:spcPct val="90000"/>
              </a:lnSpc>
              <a:spcBef>
                <a:spcPts val="1000"/>
              </a:spcBef>
              <a:spcAft>
                <a:spcPts val="0"/>
              </a:spcAft>
              <a:buClr>
                <a:schemeClr val="dk1"/>
              </a:buClr>
              <a:buSzPts val="2800"/>
              <a:buNone/>
            </a:pPr>
            <a:r>
              <a:rPr lang="en-US" b="1" dirty="0"/>
              <a:t>     </a:t>
            </a:r>
            <a:r>
              <a:rPr lang="en-US" b="1" dirty="0">
                <a:solidFill>
                  <a:srgbClr val="42953B"/>
                </a:solidFill>
              </a:rPr>
              <a:t>NOTE</a:t>
            </a:r>
          </a:p>
          <a:p>
            <a:pPr indent="-457200">
              <a:buClr>
                <a:srgbClr val="42953B"/>
              </a:buClr>
              <a:buSzPts val="2800"/>
            </a:pPr>
            <a:r>
              <a:rPr lang="en-US" dirty="0">
                <a:solidFill>
                  <a:srgbClr val="004B8E"/>
                </a:solidFill>
              </a:rPr>
              <a:t>Can’t just be a Notice of Meeting to the parent</a:t>
            </a:r>
            <a:endParaRPr dirty="0">
              <a:solidFill>
                <a:srgbClr val="004B8E"/>
              </a:solidFill>
            </a:endParaRPr>
          </a:p>
          <a:p>
            <a:pPr marL="457200" lvl="0" indent="0" algn="l" rtl="0">
              <a:lnSpc>
                <a:spcPct val="90000"/>
              </a:lnSpc>
              <a:spcBef>
                <a:spcPts val="1000"/>
              </a:spcBef>
              <a:spcAft>
                <a:spcPts val="0"/>
              </a:spcAft>
              <a:buSzPts val="1800"/>
              <a:buNone/>
            </a:pPr>
            <a:endParaRPr dirty="0"/>
          </a:p>
        </p:txBody>
      </p:sp>
      <p:sp>
        <p:nvSpPr>
          <p:cNvPr id="458" name="Google Shape;458;p71"/>
          <p:cNvSpPr txBox="1">
            <a:spLocks noGrp="1"/>
          </p:cNvSpPr>
          <p:nvPr>
            <p:ph type="title"/>
          </p:nvPr>
        </p:nvSpPr>
        <p:spPr>
          <a:xfrm>
            <a:off x="381000" y="990600"/>
            <a:ext cx="11430000" cy="93585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Calibri"/>
              <a:buNone/>
            </a:pPr>
            <a:r>
              <a:rPr lang="en-US" sz="4400" dirty="0">
                <a:solidFill>
                  <a:srgbClr val="004B8E"/>
                </a:solidFill>
              </a:rPr>
              <a:t>Ways to Invite the Student</a:t>
            </a:r>
            <a:endParaRPr sz="4400" dirty="0">
              <a:solidFill>
                <a:srgbClr val="004B8E"/>
              </a:solidFill>
            </a:endParaRPr>
          </a:p>
        </p:txBody>
      </p:sp>
      <p:sp>
        <p:nvSpPr>
          <p:cNvPr id="459" name="Google Shape;459;p71"/>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748900"/>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Requirement # 8 </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Invitation to an Outside Participating Agency</a:t>
            </a:r>
            <a:endParaRPr sz="4000" i="1" dirty="0">
              <a:solidFill>
                <a:srgbClr val="004B8E"/>
              </a:solidFill>
            </a:endParaRPr>
          </a:p>
        </p:txBody>
      </p:sp>
      <p:sp>
        <p:nvSpPr>
          <p:cNvPr id="434" name="Google Shape;434;p68"/>
          <p:cNvSpPr txBox="1">
            <a:spLocks noGrp="1"/>
          </p:cNvSpPr>
          <p:nvPr>
            <p:ph type="body" idx="1"/>
          </p:nvPr>
        </p:nvSpPr>
        <p:spPr>
          <a:xfrm>
            <a:off x="381000" y="2521258"/>
            <a:ext cx="11430000" cy="3574742"/>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endParaRPr lang="en-US" i="1" dirty="0">
              <a:solidFill>
                <a:srgbClr val="004B8E"/>
              </a:solidFill>
            </a:endParaRPr>
          </a:p>
          <a:p>
            <a:pPr indent="-457200">
              <a:lnSpc>
                <a:spcPct val="100000"/>
              </a:lnSpc>
              <a:spcBef>
                <a:spcPts val="0"/>
              </a:spcBef>
              <a:buClr>
                <a:srgbClr val="42953B"/>
              </a:buClr>
              <a:buSzPct val="100000"/>
              <a:buFont typeface="Arial" panose="020B0604020202020204" pitchFamily="34" charset="0"/>
              <a:buChar char="•"/>
            </a:pPr>
            <a:r>
              <a:rPr lang="en-US" sz="3600" i="1" dirty="0">
                <a:solidFill>
                  <a:srgbClr val="004B8E"/>
                </a:solidFill>
              </a:rPr>
              <a:t>“If appropriate, is there evidence that a representative of any participating agency was invited to the IEP Team meeting with the prior consent of the parent/guardian or student who has reached the age of majority?”</a:t>
            </a: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27</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868" y="4943412"/>
            <a:ext cx="1859132" cy="1740734"/>
          </a:xfrm>
          <a:prstGeom prst="rect">
            <a:avLst/>
          </a:prstGeom>
        </p:spPr>
      </p:pic>
      <p:sp>
        <p:nvSpPr>
          <p:cNvPr id="6"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7</a:t>
            </a:r>
            <a:endParaRPr sz="2400" b="0" i="0" u="none" strike="noStrike" cap="none" dirty="0">
              <a:solidFill>
                <a:srgbClr val="000000"/>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368914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3"/>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914400" indent="-457200">
              <a:lnSpc>
                <a:spcPct val="100000"/>
              </a:lnSpc>
              <a:spcBef>
                <a:spcPts val="0"/>
              </a:spcBef>
              <a:buClr>
                <a:srgbClr val="42953B"/>
              </a:buClr>
              <a:buSzPts val="3000"/>
            </a:pPr>
            <a:r>
              <a:rPr lang="en-US" dirty="0">
                <a:solidFill>
                  <a:srgbClr val="004B8E"/>
                </a:solidFill>
              </a:rPr>
              <a:t>IDEA 2004 requires that the IEP team invite outside agencies when there is a need for a particular student.</a:t>
            </a:r>
            <a:endParaRPr dirty="0">
              <a:solidFill>
                <a:srgbClr val="004B8E"/>
              </a:solidFill>
            </a:endParaRPr>
          </a:p>
          <a:p>
            <a:pPr marL="914400" indent="-457200">
              <a:lnSpc>
                <a:spcPct val="100000"/>
              </a:lnSpc>
              <a:buClr>
                <a:srgbClr val="42953B"/>
              </a:buClr>
              <a:buSzPts val="3000"/>
            </a:pPr>
            <a:r>
              <a:rPr lang="en-US" dirty="0">
                <a:solidFill>
                  <a:srgbClr val="004B8E"/>
                </a:solidFill>
              </a:rPr>
              <a:t>“According to IDEA, an outside agency representative must be invited to any student’s IEP meeting where there is a chance the agency will be paying for or providing services to the student once he/she leaves secondary school. The parent/guardian must be notified  and sign a release before the IEP Notice of Meeting can be sent out to student and parent.”</a:t>
            </a:r>
            <a:r>
              <a:rPr lang="en-US" dirty="0">
                <a:solidFill>
                  <a:srgbClr val="004B8E"/>
                </a:solidFill>
                <a:highlight>
                  <a:srgbClr val="FFFFFF"/>
                </a:highlight>
              </a:rPr>
              <a:t>(34 CFR 300.344(c)(3)</a:t>
            </a:r>
            <a:endParaRPr dirty="0">
              <a:solidFill>
                <a:srgbClr val="004B8E"/>
              </a:solidFill>
            </a:endParaRPr>
          </a:p>
          <a:p>
            <a:pPr marL="914400" indent="-457200">
              <a:lnSpc>
                <a:spcPct val="100000"/>
              </a:lnSpc>
              <a:buClr>
                <a:srgbClr val="42953B"/>
              </a:buClr>
              <a:buSzPts val="3000"/>
            </a:pPr>
            <a:r>
              <a:rPr lang="en-US" dirty="0">
                <a:solidFill>
                  <a:srgbClr val="004B8E"/>
                </a:solidFill>
              </a:rPr>
              <a:t>These services could include: paying for tuition, job coaching, life skills training, and mental health services, among others.</a:t>
            </a:r>
            <a:endParaRPr dirty="0">
              <a:solidFill>
                <a:srgbClr val="004B8E"/>
              </a:solidFill>
            </a:endParaRPr>
          </a:p>
          <a:p>
            <a:pPr marL="228600" lvl="0" indent="-64135" algn="l" rtl="0">
              <a:lnSpc>
                <a:spcPct val="70000"/>
              </a:lnSpc>
              <a:spcBef>
                <a:spcPts val="1000"/>
              </a:spcBef>
              <a:spcAft>
                <a:spcPts val="0"/>
              </a:spcAft>
              <a:buClr>
                <a:schemeClr val="dk1"/>
              </a:buClr>
              <a:buSzPts val="2590"/>
              <a:buNone/>
            </a:pPr>
            <a:endParaRPr sz="2590" dirty="0"/>
          </a:p>
        </p:txBody>
      </p:sp>
      <p:sp>
        <p:nvSpPr>
          <p:cNvPr id="472" name="Google Shape;472;p73"/>
          <p:cNvSpPr txBox="1">
            <a:spLocks noGrp="1"/>
          </p:cNvSpPr>
          <p:nvPr>
            <p:ph type="title"/>
          </p:nvPr>
        </p:nvSpPr>
        <p:spPr>
          <a:xfrm>
            <a:off x="381000" y="1092619"/>
            <a:ext cx="11430000" cy="73618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800" dirty="0">
                <a:solidFill>
                  <a:srgbClr val="004B8E"/>
                </a:solidFill>
              </a:rPr>
              <a:t>Participating Agency</a:t>
            </a:r>
            <a:endParaRPr sz="4800" dirty="0">
              <a:solidFill>
                <a:srgbClr val="004B8E"/>
              </a:solidFill>
            </a:endParaRPr>
          </a:p>
        </p:txBody>
      </p:sp>
      <p:sp>
        <p:nvSpPr>
          <p:cNvPr id="473" name="Google Shape;473;p7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4"/>
          <p:cNvSpPr txBox="1">
            <a:spLocks noGrp="1"/>
          </p:cNvSpPr>
          <p:nvPr>
            <p:ph type="body" idx="1"/>
          </p:nvPr>
        </p:nvSpPr>
        <p:spPr>
          <a:xfrm>
            <a:off x="381000" y="1828800"/>
            <a:ext cx="11430000" cy="1615736"/>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42953B"/>
              </a:buClr>
              <a:buSzPts val="3000"/>
              <a:buFont typeface="Arial" panose="020B0604020202020204" pitchFamily="34" charset="0"/>
              <a:buChar char="•"/>
            </a:pPr>
            <a:r>
              <a:rPr lang="en-US" sz="3000" dirty="0">
                <a:solidFill>
                  <a:srgbClr val="004B8E"/>
                </a:solidFill>
              </a:rPr>
              <a:t>Student Interest - Plan ahead and see what is marked on the cognitive strengths, independent living skills, job applications, etc.</a:t>
            </a:r>
            <a:endParaRPr sz="3000" dirty="0">
              <a:solidFill>
                <a:srgbClr val="004B8E"/>
              </a:solidFill>
            </a:endParaRPr>
          </a:p>
          <a:p>
            <a:pPr lvl="0" indent="-457200" algn="l" rtl="0">
              <a:lnSpc>
                <a:spcPct val="100000"/>
              </a:lnSpc>
              <a:spcBef>
                <a:spcPts val="1000"/>
              </a:spcBef>
              <a:spcAft>
                <a:spcPts val="0"/>
              </a:spcAft>
              <a:buClr>
                <a:srgbClr val="42953B"/>
              </a:buClr>
              <a:buSzPts val="3000"/>
              <a:buFont typeface="Arial" panose="020B0604020202020204" pitchFamily="34" charset="0"/>
              <a:buChar char="•"/>
            </a:pPr>
            <a:r>
              <a:rPr lang="en-US" sz="3000" dirty="0">
                <a:solidFill>
                  <a:srgbClr val="004B8E"/>
                </a:solidFill>
              </a:rPr>
              <a:t>Connect the findings to the agencies that may service the student:</a:t>
            </a:r>
            <a:endParaRPr sz="3000" dirty="0">
              <a:solidFill>
                <a:srgbClr val="004B8E"/>
              </a:solidFill>
            </a:endParaRPr>
          </a:p>
          <a:p>
            <a:pPr marL="0" lvl="0" indent="0" algn="l" rtl="0">
              <a:lnSpc>
                <a:spcPct val="100000"/>
              </a:lnSpc>
              <a:spcBef>
                <a:spcPts val="1000"/>
              </a:spcBef>
              <a:spcAft>
                <a:spcPts val="0"/>
              </a:spcAft>
              <a:buClr>
                <a:schemeClr val="dk1"/>
              </a:buClr>
              <a:buSzPts val="2800"/>
              <a:buNone/>
            </a:pPr>
            <a:r>
              <a:rPr lang="en-US" sz="3000" dirty="0"/>
              <a:t>	</a:t>
            </a:r>
            <a:endParaRPr dirty="0"/>
          </a:p>
        </p:txBody>
      </p:sp>
      <p:sp>
        <p:nvSpPr>
          <p:cNvPr id="479" name="Google Shape;479;p74"/>
          <p:cNvSpPr txBox="1">
            <a:spLocks noGrp="1"/>
          </p:cNvSpPr>
          <p:nvPr>
            <p:ph type="title"/>
          </p:nvPr>
        </p:nvSpPr>
        <p:spPr>
          <a:xfrm>
            <a:off x="381001" y="990600"/>
            <a:ext cx="11430000" cy="9624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Calibri"/>
              <a:buNone/>
            </a:pPr>
            <a:r>
              <a:rPr lang="en-US" sz="4400" dirty="0">
                <a:solidFill>
                  <a:srgbClr val="004B8E"/>
                </a:solidFill>
              </a:rPr>
              <a:t>Identifying Participating Agencies</a:t>
            </a:r>
            <a:endParaRPr sz="4400" dirty="0">
              <a:solidFill>
                <a:srgbClr val="004B8E"/>
              </a:solidFill>
            </a:endParaRPr>
          </a:p>
        </p:txBody>
      </p:sp>
      <p:sp>
        <p:nvSpPr>
          <p:cNvPr id="480" name="Google Shape;480;p74"/>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29</a:t>
            </a:fld>
            <a:endParaRPr dirty="0"/>
          </a:p>
        </p:txBody>
      </p:sp>
      <p:graphicFrame>
        <p:nvGraphicFramePr>
          <p:cNvPr id="2" name="Table 1"/>
          <p:cNvGraphicFramePr>
            <a:graphicFrameLocks noGrp="1"/>
          </p:cNvGraphicFramePr>
          <p:nvPr>
            <p:extLst>
              <p:ext uri="{D42A27DB-BD31-4B8C-83A1-F6EECF244321}">
                <p14:modId xmlns:p14="http://schemas.microsoft.com/office/powerpoint/2010/main" val="1963580821"/>
              </p:ext>
            </p:extLst>
          </p:nvPr>
        </p:nvGraphicFramePr>
        <p:xfrm>
          <a:off x="381000" y="3587750"/>
          <a:ext cx="11430000" cy="2743200"/>
        </p:xfrm>
        <a:graphic>
          <a:graphicData uri="http://schemas.openxmlformats.org/drawingml/2006/table">
            <a:tbl>
              <a:tblPr firstRow="1" bandRow="1">
                <a:tableStyleId>{E5575488-9542-421D-B729-07438A3001C9}</a:tableStyleId>
              </a:tblPr>
              <a:tblGrid>
                <a:gridCol w="5715000">
                  <a:extLst>
                    <a:ext uri="{9D8B030D-6E8A-4147-A177-3AD203B41FA5}">
                      <a16:colId xmlns:a16="http://schemas.microsoft.com/office/drawing/2014/main" val="757086054"/>
                    </a:ext>
                  </a:extLst>
                </a:gridCol>
                <a:gridCol w="5715000">
                  <a:extLst>
                    <a:ext uri="{9D8B030D-6E8A-4147-A177-3AD203B41FA5}">
                      <a16:colId xmlns:a16="http://schemas.microsoft.com/office/drawing/2014/main" val="1575269858"/>
                    </a:ext>
                  </a:extLst>
                </a:gridCol>
              </a:tblGrid>
              <a:tr h="418042">
                <a:tc>
                  <a:txBody>
                    <a:bodyPr/>
                    <a:lstStyle/>
                    <a:p>
                      <a:pPr algn="ctr"/>
                      <a:r>
                        <a:rPr lang="en-US" sz="2400" dirty="0">
                          <a:solidFill>
                            <a:srgbClr val="42953B"/>
                          </a:solidFill>
                          <a:latin typeface="Calibri" panose="020F0502020204030204" pitchFamily="34" charset="0"/>
                          <a:cs typeface="Calibri" panose="020F0502020204030204" pitchFamily="34" charset="0"/>
                        </a:rPr>
                        <a:t>Adult Education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400" dirty="0">
                          <a:solidFill>
                            <a:srgbClr val="42953B"/>
                          </a:solidFill>
                          <a:latin typeface="Calibri" panose="020F0502020204030204" pitchFamily="34" charset="0"/>
                          <a:cs typeface="Calibri" panose="020F0502020204030204" pitchFamily="34" charset="0"/>
                        </a:rPr>
                        <a:t>Independent Living Services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60688332"/>
                  </a:ext>
                </a:extLst>
              </a:tr>
              <a:tr h="418042">
                <a:tc>
                  <a:txBody>
                    <a:bodyPr/>
                    <a:lstStyle/>
                    <a:p>
                      <a:pPr algn="ctr"/>
                      <a:r>
                        <a:rPr lang="en-US" sz="2400" dirty="0">
                          <a:solidFill>
                            <a:srgbClr val="42953B"/>
                          </a:solidFill>
                          <a:latin typeface="Calibri" panose="020F0502020204030204" pitchFamily="34" charset="0"/>
                          <a:cs typeface="Calibri" panose="020F0502020204030204" pitchFamily="34" charset="0"/>
                        </a:rPr>
                        <a:t>Adult Services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400" dirty="0">
                          <a:solidFill>
                            <a:srgbClr val="42953B"/>
                          </a:solidFill>
                          <a:latin typeface="Calibri" panose="020F0502020204030204" pitchFamily="34" charset="0"/>
                          <a:cs typeface="Calibri" panose="020F0502020204030204" pitchFamily="34" charset="0"/>
                        </a:rPr>
                        <a:t>Therapy Dogs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38105949"/>
                  </a:ext>
                </a:extLst>
              </a:tr>
              <a:tr h="418042">
                <a:tc>
                  <a:txBody>
                    <a:bodyPr/>
                    <a:lstStyle/>
                    <a:p>
                      <a:pPr algn="ctr"/>
                      <a:r>
                        <a:rPr lang="en-US" sz="2400" dirty="0">
                          <a:solidFill>
                            <a:srgbClr val="42953B"/>
                          </a:solidFill>
                          <a:latin typeface="Calibri" panose="020F0502020204030204" pitchFamily="34" charset="0"/>
                          <a:cs typeface="Calibri" panose="020F0502020204030204" pitchFamily="34" charset="0"/>
                        </a:rPr>
                        <a:t>Community Partners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400" dirty="0">
                          <a:solidFill>
                            <a:srgbClr val="42953B"/>
                          </a:solidFill>
                          <a:latin typeface="Calibri" panose="020F0502020204030204" pitchFamily="34" charset="0"/>
                          <a:cs typeface="Calibri" panose="020F0502020204030204" pitchFamily="34" charset="0"/>
                        </a:rPr>
                        <a:t>VR</a:t>
                      </a:r>
                      <a:r>
                        <a:rPr lang="en-US" sz="2400" baseline="0" dirty="0">
                          <a:solidFill>
                            <a:srgbClr val="42953B"/>
                          </a:solidFill>
                          <a:latin typeface="Calibri" panose="020F0502020204030204" pitchFamily="34" charset="0"/>
                          <a:cs typeface="Calibri" panose="020F0502020204030204" pitchFamily="34" charset="0"/>
                        </a:rPr>
                        <a:t> Pre-Employment Transition Services</a:t>
                      </a:r>
                      <a:endParaRPr lang="en-US" sz="2400" dirty="0">
                        <a:solidFill>
                          <a:srgbClr val="42953B"/>
                        </a:solidFill>
                        <a:latin typeface="Calibri" panose="020F0502020204030204" pitchFamily="34" charset="0"/>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11422058"/>
                  </a:ext>
                </a:extLst>
              </a:tr>
              <a:tr h="418042">
                <a:tc>
                  <a:txBody>
                    <a:bodyPr/>
                    <a:lstStyle/>
                    <a:p>
                      <a:pPr algn="ctr"/>
                      <a:r>
                        <a:rPr lang="en-US" sz="2400" dirty="0">
                          <a:solidFill>
                            <a:srgbClr val="42953B"/>
                          </a:solidFill>
                          <a:latin typeface="Calibri" panose="020F0502020204030204" pitchFamily="34" charset="0"/>
                          <a:cs typeface="Calibri" panose="020F0502020204030204" pitchFamily="34" charset="0"/>
                        </a:rPr>
                        <a:t>Vocational Rehabilitation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400" dirty="0">
                          <a:solidFill>
                            <a:srgbClr val="42953B"/>
                          </a:solidFill>
                          <a:latin typeface="Calibri" panose="020F0502020204030204" pitchFamily="34" charset="0"/>
                          <a:cs typeface="Calibri" panose="020F0502020204030204" pitchFamily="34" charset="0"/>
                        </a:rPr>
                        <a:t>See your local services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08163164"/>
                  </a:ext>
                </a:extLst>
              </a:tr>
              <a:tr h="418042">
                <a:tc>
                  <a:txBody>
                    <a:bodyPr/>
                    <a:lstStyle/>
                    <a:p>
                      <a:pPr algn="ctr"/>
                      <a:r>
                        <a:rPr lang="en-US" sz="2400" dirty="0">
                          <a:solidFill>
                            <a:srgbClr val="42953B"/>
                          </a:solidFill>
                          <a:latin typeface="Calibri" panose="020F0502020204030204" pitchFamily="34" charset="0"/>
                          <a:cs typeface="Calibri" panose="020F0502020204030204" pitchFamily="34" charset="0"/>
                        </a:rPr>
                        <a:t>Integrated Employment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sz="2400" dirty="0">
                        <a:solidFill>
                          <a:srgbClr val="004B8E"/>
                        </a:solidFill>
                        <a:latin typeface="Calibri" panose="020F0502020204030204" pitchFamily="34" charset="0"/>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80868321"/>
                  </a:ext>
                </a:extLst>
              </a:tr>
              <a:tr h="418042">
                <a:tc>
                  <a:txBody>
                    <a:bodyPr/>
                    <a:lstStyle/>
                    <a:p>
                      <a:pPr algn="ctr"/>
                      <a:endParaRPr lang="en-US" sz="2400" dirty="0">
                        <a:solidFill>
                          <a:srgbClr val="004B8E"/>
                        </a:solidFill>
                        <a:latin typeface="Calibri" panose="020F0502020204030204" pitchFamily="34" charset="0"/>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sz="2400" dirty="0">
                        <a:solidFill>
                          <a:srgbClr val="004B8E"/>
                        </a:solidFill>
                        <a:latin typeface="Calibri" panose="020F0502020204030204" pitchFamily="34" charset="0"/>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654992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body" idx="1"/>
          </p:nvPr>
        </p:nvSpPr>
        <p:spPr>
          <a:xfrm>
            <a:off x="381000" y="1828800"/>
            <a:ext cx="11430000" cy="4343400"/>
          </a:xfrm>
          <a:prstGeom prst="rect">
            <a:avLst/>
          </a:prstGeom>
          <a:noFill/>
          <a:ln>
            <a:noFill/>
          </a:ln>
        </p:spPr>
        <p:txBody>
          <a:bodyPr spcFirstLastPara="1" wrap="square" lIns="91425" tIns="45700" rIns="91425" bIns="45700" anchor="t" anchorCtr="0">
            <a:noAutofit/>
          </a:bodyPr>
          <a:lstStyle/>
          <a:p>
            <a:pPr marL="482600" lvl="0" indent="-457200" algn="l" rtl="0">
              <a:lnSpc>
                <a:spcPct val="10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Be present</a:t>
            </a:r>
          </a:p>
          <a:p>
            <a:pPr marL="939800" lvl="1" indent="-457200">
              <a:lnSpc>
                <a:spcPct val="100000"/>
              </a:lnSpc>
              <a:spcBef>
                <a:spcPts val="0"/>
              </a:spcBef>
              <a:buClr>
                <a:srgbClr val="42953B"/>
              </a:buClr>
              <a:buSzPct val="100000"/>
              <a:buFont typeface="Arial" panose="020B0604020202020204" pitchFamily="34" charset="0"/>
              <a:buChar char="•"/>
            </a:pPr>
            <a:r>
              <a:rPr lang="en-US" dirty="0">
                <a:solidFill>
                  <a:srgbClr val="004B8E"/>
                </a:solidFill>
              </a:rPr>
              <a:t>Turn cell phones to silent </a:t>
            </a:r>
          </a:p>
          <a:p>
            <a:pPr marL="939800" lvl="1" indent="-457200">
              <a:lnSpc>
                <a:spcPct val="100000"/>
              </a:lnSpc>
              <a:spcBef>
                <a:spcPts val="0"/>
              </a:spcBef>
              <a:buClr>
                <a:srgbClr val="42953B"/>
              </a:buClr>
              <a:buSzPct val="100000"/>
              <a:buFont typeface="Arial" panose="020B0604020202020204" pitchFamily="34" charset="0"/>
              <a:buChar char="•"/>
            </a:pPr>
            <a:r>
              <a:rPr lang="en-US" dirty="0">
                <a:solidFill>
                  <a:srgbClr val="004B8E"/>
                </a:solidFill>
              </a:rPr>
              <a:t>Minimize sidebar conversations</a:t>
            </a:r>
          </a:p>
          <a:p>
            <a:pPr marL="939800" lvl="1" indent="-457200">
              <a:lnSpc>
                <a:spcPct val="100000"/>
              </a:lnSpc>
              <a:spcBef>
                <a:spcPts val="0"/>
              </a:spcBef>
              <a:buClr>
                <a:srgbClr val="42953B"/>
              </a:buClr>
              <a:buSzPct val="100000"/>
              <a:buFont typeface="Arial" panose="020B0604020202020204" pitchFamily="34" charset="0"/>
              <a:buChar char="•"/>
            </a:pPr>
            <a:r>
              <a:rPr lang="en-US" dirty="0">
                <a:solidFill>
                  <a:srgbClr val="004B8E"/>
                </a:solidFill>
              </a:rPr>
              <a:t>Use technology for workshop learning purposes</a:t>
            </a:r>
          </a:p>
          <a:p>
            <a:pPr marL="482600" lvl="0" indent="-457200" algn="l" rtl="0">
              <a:lnSpc>
                <a:spcPct val="10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Ask questions</a:t>
            </a:r>
          </a:p>
          <a:p>
            <a:pPr marL="482600" lvl="0" indent="-457200" algn="l" rtl="0">
              <a:lnSpc>
                <a:spcPct val="10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Take care of your personal needs with minimal distraction</a:t>
            </a:r>
            <a:endParaRPr dirty="0">
              <a:solidFill>
                <a:srgbClr val="004B8E"/>
              </a:solidFill>
            </a:endParaRPr>
          </a:p>
          <a:p>
            <a:pPr marL="482600" lvl="0" indent="-457200" algn="l" rtl="0">
              <a:lnSpc>
                <a:spcPct val="100000"/>
              </a:lnSpc>
              <a:spcBef>
                <a:spcPts val="560"/>
              </a:spcBef>
              <a:spcAft>
                <a:spcPts val="0"/>
              </a:spcAft>
              <a:buClr>
                <a:srgbClr val="42953B"/>
              </a:buClr>
              <a:buSzPct val="100000"/>
              <a:buFont typeface="Arial" panose="020B0604020202020204" pitchFamily="34" charset="0"/>
              <a:buChar char="•"/>
            </a:pPr>
            <a:r>
              <a:rPr lang="en-US" dirty="0">
                <a:solidFill>
                  <a:srgbClr val="004B8E"/>
                </a:solidFill>
              </a:rPr>
              <a:t>Have open hearts and open minds</a:t>
            </a:r>
            <a:endParaRPr dirty="0">
              <a:solidFill>
                <a:srgbClr val="004B8E"/>
              </a:solidFill>
            </a:endParaRPr>
          </a:p>
          <a:p>
            <a:pPr marL="482600" lvl="0" indent="-457200" algn="l" rtl="0">
              <a:lnSpc>
                <a:spcPct val="100000"/>
              </a:lnSpc>
              <a:spcBef>
                <a:spcPts val="560"/>
              </a:spcBef>
              <a:spcAft>
                <a:spcPts val="0"/>
              </a:spcAft>
              <a:buClr>
                <a:srgbClr val="42953B"/>
              </a:buClr>
              <a:buSzPct val="100000"/>
              <a:buFont typeface="Arial" panose="020B0604020202020204" pitchFamily="34" charset="0"/>
              <a:buChar char="•"/>
            </a:pPr>
            <a:r>
              <a:rPr lang="en-US" dirty="0">
                <a:solidFill>
                  <a:srgbClr val="004B8E"/>
                </a:solidFill>
              </a:rPr>
              <a:t>Learning is mandatory; suffering is optional</a:t>
            </a:r>
            <a:endParaRPr dirty="0">
              <a:solidFill>
                <a:srgbClr val="004B8E"/>
              </a:solidFill>
            </a:endParaRPr>
          </a:p>
          <a:p>
            <a:pPr marL="482600" lvl="0" indent="-457200" algn="l" rtl="0">
              <a:lnSpc>
                <a:spcPct val="100000"/>
              </a:lnSpc>
              <a:spcBef>
                <a:spcPts val="560"/>
              </a:spcBef>
              <a:spcAft>
                <a:spcPts val="0"/>
              </a:spcAft>
              <a:buClr>
                <a:srgbClr val="42953B"/>
              </a:buClr>
              <a:buSzPct val="100000"/>
              <a:buFont typeface="Arial" panose="020B0604020202020204" pitchFamily="34" charset="0"/>
              <a:buChar char="•"/>
            </a:pPr>
            <a:r>
              <a:rPr lang="en-US" dirty="0">
                <a:solidFill>
                  <a:srgbClr val="004B8E"/>
                </a:solidFill>
              </a:rPr>
              <a:t>Have fun</a:t>
            </a:r>
            <a:endParaRPr dirty="0">
              <a:solidFill>
                <a:srgbClr val="004B8E"/>
              </a:solidFill>
            </a:endParaRPr>
          </a:p>
          <a:p>
            <a:pPr marL="342900" lvl="0" indent="-139700" algn="l" rtl="0">
              <a:lnSpc>
                <a:spcPct val="100000"/>
              </a:lnSpc>
              <a:spcBef>
                <a:spcPts val="640"/>
              </a:spcBef>
              <a:spcAft>
                <a:spcPts val="0"/>
              </a:spcAft>
              <a:buClr>
                <a:schemeClr val="dk1"/>
              </a:buClr>
              <a:buSzPts val="3200"/>
              <a:buFont typeface="Arial"/>
              <a:buNone/>
            </a:pPr>
            <a:endParaRPr sz="3200" dirty="0">
              <a:latin typeface="Twentieth Century"/>
              <a:ea typeface="Twentieth Century"/>
              <a:cs typeface="Twentieth Century"/>
              <a:sym typeface="Twentieth Century"/>
            </a:endParaRPr>
          </a:p>
          <a:p>
            <a:pPr marL="228600" lvl="0" indent="-50800" algn="l" rtl="0">
              <a:lnSpc>
                <a:spcPct val="90000"/>
              </a:lnSpc>
              <a:spcBef>
                <a:spcPts val="0"/>
              </a:spcBef>
              <a:spcAft>
                <a:spcPts val="0"/>
              </a:spcAft>
              <a:buClr>
                <a:schemeClr val="dk1"/>
              </a:buClr>
              <a:buSzPts val="2800"/>
              <a:buNone/>
            </a:pPr>
            <a:endParaRPr dirty="0"/>
          </a:p>
        </p:txBody>
      </p:sp>
      <p:sp>
        <p:nvSpPr>
          <p:cNvPr id="290" name="Google Shape;290;p49"/>
          <p:cNvSpPr txBox="1">
            <a:spLocks noGrp="1"/>
          </p:cNvSpPr>
          <p:nvPr>
            <p:ph type="title"/>
          </p:nvPr>
        </p:nvSpPr>
        <p:spPr>
          <a:xfrm>
            <a:off x="381000" y="1131518"/>
            <a:ext cx="11430000" cy="609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Calibri"/>
              <a:buNone/>
            </a:pPr>
            <a:r>
              <a:rPr lang="en-US" sz="4400" dirty="0">
                <a:solidFill>
                  <a:srgbClr val="004B8E"/>
                </a:solidFill>
              </a:rPr>
              <a:t>Norms</a:t>
            </a:r>
            <a:endParaRPr sz="4400" dirty="0">
              <a:solidFill>
                <a:srgbClr val="004B8E"/>
              </a:solidFill>
            </a:endParaRPr>
          </a:p>
        </p:txBody>
      </p:sp>
      <p:sp>
        <p:nvSpPr>
          <p:cNvPr id="291" name="Google Shape;291;p49"/>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4"/>
          <p:cNvSpPr txBox="1">
            <a:spLocks noGrp="1"/>
          </p:cNvSpPr>
          <p:nvPr>
            <p:ph type="body" idx="1"/>
          </p:nvPr>
        </p:nvSpPr>
        <p:spPr>
          <a:xfrm>
            <a:off x="381000" y="1988597"/>
            <a:ext cx="11430000" cy="13227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2953B"/>
              </a:buClr>
              <a:buSzPts val="3000"/>
              <a:buNone/>
            </a:pPr>
            <a:r>
              <a:rPr lang="en-US" sz="3600" dirty="0">
                <a:solidFill>
                  <a:srgbClr val="004B8E"/>
                </a:solidFill>
              </a:rPr>
              <a:t>The following is a list of participants who may be required or who should be considered to be part of transition planning and IEP meetings.</a:t>
            </a:r>
            <a:endParaRPr sz="3600" dirty="0">
              <a:solidFill>
                <a:srgbClr val="004B8E"/>
              </a:solidFill>
            </a:endParaRPr>
          </a:p>
          <a:p>
            <a:pPr marL="0" lvl="0" indent="0" algn="l" rtl="0">
              <a:lnSpc>
                <a:spcPct val="100000"/>
              </a:lnSpc>
              <a:spcBef>
                <a:spcPts val="1000"/>
              </a:spcBef>
              <a:spcAft>
                <a:spcPts val="0"/>
              </a:spcAft>
              <a:buClr>
                <a:schemeClr val="dk1"/>
              </a:buClr>
              <a:buSzPts val="2800"/>
              <a:buNone/>
            </a:pPr>
            <a:r>
              <a:rPr lang="en-US" sz="3000" dirty="0"/>
              <a:t>	</a:t>
            </a:r>
            <a:endParaRPr dirty="0"/>
          </a:p>
        </p:txBody>
      </p:sp>
      <p:sp>
        <p:nvSpPr>
          <p:cNvPr id="479" name="Google Shape;479;p74"/>
          <p:cNvSpPr txBox="1">
            <a:spLocks noGrp="1"/>
          </p:cNvSpPr>
          <p:nvPr>
            <p:ph type="title"/>
          </p:nvPr>
        </p:nvSpPr>
        <p:spPr>
          <a:xfrm>
            <a:off x="381001" y="990600"/>
            <a:ext cx="11430000" cy="9624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Calibri"/>
              <a:buNone/>
            </a:pPr>
            <a:r>
              <a:rPr lang="en-US" sz="4400" dirty="0">
                <a:solidFill>
                  <a:srgbClr val="004B8E"/>
                </a:solidFill>
              </a:rPr>
              <a:t>Transition IEP Meeting Participants</a:t>
            </a:r>
            <a:endParaRPr sz="4400" dirty="0">
              <a:solidFill>
                <a:srgbClr val="004B8E"/>
              </a:solidFill>
            </a:endParaRPr>
          </a:p>
        </p:txBody>
      </p:sp>
      <p:sp>
        <p:nvSpPr>
          <p:cNvPr id="480" name="Google Shape;480;p74"/>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30</a:t>
            </a:fld>
            <a:endParaRPr dirty="0"/>
          </a:p>
        </p:txBody>
      </p:sp>
      <p:graphicFrame>
        <p:nvGraphicFramePr>
          <p:cNvPr id="2" name="Table 1"/>
          <p:cNvGraphicFramePr>
            <a:graphicFrameLocks noGrp="1"/>
          </p:cNvGraphicFramePr>
          <p:nvPr>
            <p:extLst>
              <p:ext uri="{D42A27DB-BD31-4B8C-83A1-F6EECF244321}">
                <p14:modId xmlns:p14="http://schemas.microsoft.com/office/powerpoint/2010/main" val="1366415741"/>
              </p:ext>
            </p:extLst>
          </p:nvPr>
        </p:nvGraphicFramePr>
        <p:xfrm>
          <a:off x="381000" y="3809698"/>
          <a:ext cx="11430000" cy="2743200"/>
        </p:xfrm>
        <a:graphic>
          <a:graphicData uri="http://schemas.openxmlformats.org/drawingml/2006/table">
            <a:tbl>
              <a:tblPr firstRow="1" bandRow="1">
                <a:tableStyleId>{E5575488-9542-421D-B729-07438A3001C9}</a:tableStyleId>
              </a:tblPr>
              <a:tblGrid>
                <a:gridCol w="5715000">
                  <a:extLst>
                    <a:ext uri="{9D8B030D-6E8A-4147-A177-3AD203B41FA5}">
                      <a16:colId xmlns:a16="http://schemas.microsoft.com/office/drawing/2014/main" val="757086054"/>
                    </a:ext>
                  </a:extLst>
                </a:gridCol>
                <a:gridCol w="5715000">
                  <a:extLst>
                    <a:ext uri="{9D8B030D-6E8A-4147-A177-3AD203B41FA5}">
                      <a16:colId xmlns:a16="http://schemas.microsoft.com/office/drawing/2014/main" val="1575269858"/>
                    </a:ext>
                  </a:extLst>
                </a:gridCol>
              </a:tblGrid>
              <a:tr h="419520">
                <a:tc>
                  <a:txBody>
                    <a:bodyPr/>
                    <a:lstStyle/>
                    <a:p>
                      <a:pPr algn="ctr"/>
                      <a:r>
                        <a:rPr lang="en-US" sz="2400" dirty="0">
                          <a:solidFill>
                            <a:srgbClr val="42953B"/>
                          </a:solidFill>
                          <a:latin typeface="Calibri" panose="020F0502020204030204" pitchFamily="34" charset="0"/>
                          <a:cs typeface="Calibri" panose="020F0502020204030204" pitchFamily="34" charset="0"/>
                        </a:rPr>
                        <a:t>Parents/Guardians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400" dirty="0">
                          <a:solidFill>
                            <a:srgbClr val="42953B"/>
                          </a:solidFill>
                          <a:latin typeface="Calibri" panose="020F0502020204030204" pitchFamily="34" charset="0"/>
                          <a:cs typeface="Calibri" panose="020F0502020204030204" pitchFamily="34" charset="0"/>
                        </a:rPr>
                        <a:t>Peers and Friends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60688332"/>
                  </a:ext>
                </a:extLst>
              </a:tr>
              <a:tr h="419520">
                <a:tc>
                  <a:txBody>
                    <a:bodyPr/>
                    <a:lstStyle/>
                    <a:p>
                      <a:pPr algn="ctr"/>
                      <a:r>
                        <a:rPr lang="en-US" sz="2400" dirty="0">
                          <a:solidFill>
                            <a:srgbClr val="42953B"/>
                          </a:solidFill>
                          <a:latin typeface="Calibri" panose="020F0502020204030204" pitchFamily="34" charset="0"/>
                          <a:cs typeface="Calibri" panose="020F0502020204030204" pitchFamily="34" charset="0"/>
                        </a:rPr>
                        <a:t>Student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400" dirty="0">
                          <a:solidFill>
                            <a:srgbClr val="42953B"/>
                          </a:solidFill>
                          <a:latin typeface="Calibri" panose="020F0502020204030204" pitchFamily="34" charset="0"/>
                          <a:cs typeface="Calibri" panose="020F0502020204030204" pitchFamily="34" charset="0"/>
                        </a:rPr>
                        <a:t>Advocates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38105949"/>
                  </a:ext>
                </a:extLst>
              </a:tr>
              <a:tr h="419520">
                <a:tc>
                  <a:txBody>
                    <a:bodyPr/>
                    <a:lstStyle/>
                    <a:p>
                      <a:pPr algn="ctr"/>
                      <a:r>
                        <a:rPr lang="en-US" sz="2400" dirty="0">
                          <a:solidFill>
                            <a:srgbClr val="42953B"/>
                          </a:solidFill>
                          <a:latin typeface="Calibri" panose="020F0502020204030204" pitchFamily="34" charset="0"/>
                          <a:cs typeface="Calibri" panose="020F0502020204030204" pitchFamily="34" charset="0"/>
                        </a:rPr>
                        <a:t>Educational Personnel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400" dirty="0">
                          <a:solidFill>
                            <a:srgbClr val="42953B"/>
                          </a:solidFill>
                          <a:latin typeface="Calibri" panose="020F0502020204030204" pitchFamily="34" charset="0"/>
                          <a:cs typeface="Calibri" panose="020F0502020204030204" pitchFamily="34" charset="0"/>
                        </a:rPr>
                        <a:t>Postsecondary educational personnel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11422058"/>
                  </a:ext>
                </a:extLst>
              </a:tr>
              <a:tr h="419520">
                <a:tc>
                  <a:txBody>
                    <a:bodyPr/>
                    <a:lstStyle/>
                    <a:p>
                      <a:pPr algn="ctr"/>
                      <a:r>
                        <a:rPr lang="en-US" sz="2400" dirty="0">
                          <a:solidFill>
                            <a:srgbClr val="42953B"/>
                          </a:solidFill>
                          <a:latin typeface="Calibri" panose="020F0502020204030204" pitchFamily="34" charset="0"/>
                          <a:cs typeface="Calibri" panose="020F0502020204030204" pitchFamily="34" charset="0"/>
                        </a:rPr>
                        <a:t>School Support Staff</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400" dirty="0">
                          <a:solidFill>
                            <a:srgbClr val="42953B"/>
                          </a:solidFill>
                          <a:latin typeface="Calibri" panose="020F0502020204030204" pitchFamily="34" charset="0"/>
                          <a:cs typeface="Calibri" panose="020F0502020204030204" pitchFamily="34" charset="0"/>
                        </a:rPr>
                        <a:t>Community service providers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08163164"/>
                  </a:ext>
                </a:extLst>
              </a:tr>
              <a:tr h="419520">
                <a:tc>
                  <a:txBody>
                    <a:bodyPr/>
                    <a:lstStyle/>
                    <a:p>
                      <a:pPr algn="ctr"/>
                      <a:r>
                        <a:rPr lang="en-US" sz="2400" dirty="0">
                          <a:solidFill>
                            <a:srgbClr val="42953B"/>
                          </a:solidFill>
                          <a:latin typeface="Calibri" panose="020F0502020204030204" pitchFamily="34" charset="0"/>
                          <a:cs typeface="Calibri" panose="020F0502020204030204" pitchFamily="34" charset="0"/>
                        </a:rPr>
                        <a:t>Community Members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sz="2400" dirty="0">
                        <a:solidFill>
                          <a:srgbClr val="004B8E"/>
                        </a:solidFill>
                        <a:latin typeface="Calibri" panose="020F0502020204030204" pitchFamily="34" charset="0"/>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80868321"/>
                  </a:ext>
                </a:extLst>
              </a:tr>
              <a:tr h="419520">
                <a:tc>
                  <a:txBody>
                    <a:bodyPr/>
                    <a:lstStyle/>
                    <a:p>
                      <a:pPr algn="ctr"/>
                      <a:endParaRPr lang="en-US" sz="2400" dirty="0">
                        <a:solidFill>
                          <a:srgbClr val="004B8E"/>
                        </a:solidFill>
                        <a:latin typeface="Calibri" panose="020F0502020204030204" pitchFamily="34" charset="0"/>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sz="2400" dirty="0">
                        <a:solidFill>
                          <a:srgbClr val="004B8E"/>
                        </a:solidFill>
                        <a:latin typeface="Calibri" panose="020F0502020204030204" pitchFamily="34" charset="0"/>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6549925"/>
                  </a:ext>
                </a:extLst>
              </a:tr>
            </a:tbl>
          </a:graphicData>
        </a:graphic>
      </p:graphicFrame>
    </p:spTree>
    <p:extLst>
      <p:ext uri="{BB962C8B-B14F-4D97-AF65-F5344CB8AC3E}">
        <p14:creationId xmlns:p14="http://schemas.microsoft.com/office/powerpoint/2010/main" val="4143726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748900"/>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Requirement # 1</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Measurable Postsecondary Goals</a:t>
            </a:r>
            <a:endParaRPr sz="4000" i="1" dirty="0">
              <a:solidFill>
                <a:srgbClr val="004B8E"/>
              </a:solidFill>
            </a:endParaRPr>
          </a:p>
        </p:txBody>
      </p:sp>
      <p:sp>
        <p:nvSpPr>
          <p:cNvPr id="434" name="Google Shape;434;p68"/>
          <p:cNvSpPr txBox="1">
            <a:spLocks noGrp="1"/>
          </p:cNvSpPr>
          <p:nvPr>
            <p:ph type="body" idx="1"/>
          </p:nvPr>
        </p:nvSpPr>
        <p:spPr>
          <a:xfrm>
            <a:off x="381000" y="2521258"/>
            <a:ext cx="11430000" cy="3574742"/>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en-US" sz="3200" i="1" dirty="0">
                <a:solidFill>
                  <a:srgbClr val="004B8E"/>
                </a:solidFill>
              </a:rPr>
              <a:t>“Are there appropriate measurable postsecondary goals in the areas of training, education, employment, and where appropriate, independent living skills?”</a:t>
            </a:r>
            <a:br>
              <a:rPr lang="en-US" sz="3200" i="1" dirty="0">
                <a:solidFill>
                  <a:srgbClr val="004B8E"/>
                </a:solidFill>
              </a:rPr>
            </a:br>
            <a:endParaRPr lang="en-US" sz="500" i="1" dirty="0">
              <a:solidFill>
                <a:srgbClr val="004B8E"/>
              </a:solidFill>
            </a:endParaRPr>
          </a:p>
          <a:p>
            <a:pPr lvl="1" indent="-457200">
              <a:lnSpc>
                <a:spcPct val="100000"/>
              </a:lnSpc>
              <a:spcBef>
                <a:spcPts val="0"/>
              </a:spcBef>
              <a:buClr>
                <a:srgbClr val="42953B"/>
              </a:buClr>
              <a:buSzPct val="100000"/>
            </a:pPr>
            <a:r>
              <a:rPr lang="en-US" sz="2800" b="1" dirty="0">
                <a:solidFill>
                  <a:srgbClr val="004B8E"/>
                </a:solidFill>
              </a:rPr>
              <a:t>Every IEP must include postsecondary goals (PSG) that address</a:t>
            </a:r>
          </a:p>
          <a:p>
            <a:pPr lvl="2" indent="-457200">
              <a:lnSpc>
                <a:spcPct val="100000"/>
              </a:lnSpc>
              <a:spcBef>
                <a:spcPts val="0"/>
              </a:spcBef>
              <a:buClr>
                <a:srgbClr val="42953B"/>
              </a:buClr>
              <a:buSzPct val="100000"/>
            </a:pPr>
            <a:r>
              <a:rPr lang="en-US" sz="2600" b="1" dirty="0">
                <a:solidFill>
                  <a:srgbClr val="004B8E"/>
                </a:solidFill>
              </a:rPr>
              <a:t>Employment</a:t>
            </a:r>
          </a:p>
          <a:p>
            <a:pPr lvl="2" indent="-457200">
              <a:lnSpc>
                <a:spcPct val="100000"/>
              </a:lnSpc>
              <a:spcBef>
                <a:spcPts val="0"/>
              </a:spcBef>
              <a:buClr>
                <a:srgbClr val="42953B"/>
              </a:buClr>
              <a:buSzPct val="100000"/>
            </a:pPr>
            <a:r>
              <a:rPr lang="en-US" sz="2600" b="1" dirty="0">
                <a:solidFill>
                  <a:srgbClr val="004B8E"/>
                </a:solidFill>
              </a:rPr>
              <a:t>Education and/or training</a:t>
            </a:r>
          </a:p>
          <a:p>
            <a:pPr lvl="2" indent="-457200">
              <a:lnSpc>
                <a:spcPct val="100000"/>
              </a:lnSpc>
              <a:spcBef>
                <a:spcPts val="0"/>
              </a:spcBef>
              <a:buClr>
                <a:srgbClr val="42953B"/>
              </a:buClr>
              <a:buSzPct val="100000"/>
            </a:pPr>
            <a:r>
              <a:rPr lang="en-US" sz="2600" b="1" dirty="0">
                <a:solidFill>
                  <a:srgbClr val="004B8E"/>
                </a:solidFill>
              </a:rPr>
              <a:t>Independent Living Goals (where appropriate)</a:t>
            </a: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31</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868" y="4943412"/>
            <a:ext cx="1859132" cy="1740734"/>
          </a:xfrm>
          <a:prstGeom prst="rect">
            <a:avLst/>
          </a:prstGeom>
        </p:spPr>
      </p:pic>
      <p:sp>
        <p:nvSpPr>
          <p:cNvPr id="6"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2</a:t>
            </a:r>
            <a:endParaRPr sz="2400" b="0" i="0" u="none" strike="noStrike" cap="none" dirty="0">
              <a:solidFill>
                <a:srgbClr val="000000"/>
              </a:solidFill>
              <a:highlight>
                <a:srgbClr val="FFFF00"/>
              </a:highlight>
              <a:latin typeface="Calibri"/>
              <a:ea typeface="Calibri"/>
              <a:cs typeface="Calibri"/>
              <a:sym typeface="Calibri"/>
            </a:endParaRPr>
          </a:p>
        </p:txBody>
      </p:sp>
      <p:sp>
        <p:nvSpPr>
          <p:cNvPr id="7" name="Google Shape;494;p76"/>
          <p:cNvSpPr txBox="1"/>
          <p:nvPr/>
        </p:nvSpPr>
        <p:spPr>
          <a:xfrm>
            <a:off x="9135122" y="6275605"/>
            <a:ext cx="2675878" cy="5069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NTACT, updated May 2012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851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457200" lvl="1" indent="-457200">
              <a:lnSpc>
                <a:spcPct val="100000"/>
              </a:lnSpc>
              <a:spcBef>
                <a:spcPts val="0"/>
              </a:spcBef>
              <a:buClr>
                <a:srgbClr val="42953B"/>
              </a:buClr>
              <a:buSzPts val="3000"/>
            </a:pPr>
            <a:r>
              <a:rPr lang="en-US" sz="3200" dirty="0">
                <a:solidFill>
                  <a:srgbClr val="004B8E"/>
                </a:solidFill>
              </a:rPr>
              <a:t>As part of IDEA 2004, IEP teams must develop and specify measurable postsecondary goals related to the areas of employment, education and/or training, and where appropriate, independent living.</a:t>
            </a:r>
            <a:br>
              <a:rPr lang="en-US" sz="3000" dirty="0">
                <a:solidFill>
                  <a:srgbClr val="004B8E"/>
                </a:solidFill>
              </a:rPr>
            </a:br>
            <a:endParaRPr sz="3000" dirty="0">
              <a:solidFill>
                <a:srgbClr val="004B8E"/>
              </a:solidFill>
            </a:endParaRPr>
          </a:p>
          <a:p>
            <a:pPr marL="457200" lvl="1" indent="-457200">
              <a:lnSpc>
                <a:spcPct val="100000"/>
              </a:lnSpc>
              <a:buClr>
                <a:srgbClr val="42953B"/>
              </a:buClr>
              <a:buSzPts val="3000"/>
            </a:pPr>
            <a:r>
              <a:rPr lang="en-US" sz="3200" dirty="0">
                <a:solidFill>
                  <a:srgbClr val="004B8E"/>
                </a:solidFill>
              </a:rPr>
              <a:t>The 2004 reauthorization mandates clearly each student’s IEP must include appropriate and specific postsecondary goals.</a:t>
            </a:r>
            <a:endParaRPr sz="3200" dirty="0">
              <a:solidFill>
                <a:srgbClr val="004B8E"/>
              </a:solidFill>
            </a:endParaRPr>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Measurable Postsecondary Goals</a:t>
            </a:r>
            <a:endParaRPr sz="4400" dirty="0">
              <a:solidFill>
                <a:srgbClr val="004B8E"/>
              </a:solidFill>
            </a:endParaRPr>
          </a:p>
        </p:txBody>
      </p:sp>
      <p:sp>
        <p:nvSpPr>
          <p:cNvPr id="503" name="Google Shape;503;p77"/>
          <p:cNvSpPr txBox="1"/>
          <p:nvPr/>
        </p:nvSpPr>
        <p:spPr>
          <a:xfrm>
            <a:off x="9410330" y="5742057"/>
            <a:ext cx="264160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NTACT, updated May 2012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457200" lvl="1" indent="-457200">
              <a:lnSpc>
                <a:spcPct val="100000"/>
              </a:lnSpc>
              <a:spcBef>
                <a:spcPts val="0"/>
              </a:spcBef>
              <a:buClr>
                <a:srgbClr val="42953B"/>
              </a:buClr>
              <a:buSzPts val="3000"/>
            </a:pPr>
            <a:r>
              <a:rPr lang="en-US" sz="3200" dirty="0">
                <a:solidFill>
                  <a:srgbClr val="004B8E"/>
                </a:solidFill>
              </a:rPr>
              <a:t>According to IDEA 2004, a postsecondary goal is “generally understood to refer to those goals that a student hopes to achieve after leaving secondary school.”</a:t>
            </a:r>
          </a:p>
          <a:p>
            <a:pPr marL="457200" lvl="1" indent="-457200">
              <a:lnSpc>
                <a:spcPct val="100000"/>
              </a:lnSpc>
              <a:spcBef>
                <a:spcPts val="0"/>
              </a:spcBef>
              <a:buClr>
                <a:srgbClr val="42953B"/>
              </a:buClr>
              <a:buSzPts val="3000"/>
            </a:pPr>
            <a:r>
              <a:rPr lang="en-US" sz="3200" b="1" dirty="0">
                <a:solidFill>
                  <a:srgbClr val="004B8E"/>
                </a:solidFill>
              </a:rPr>
              <a:t>It is not </a:t>
            </a:r>
            <a:r>
              <a:rPr lang="en-US" sz="3200" dirty="0">
                <a:solidFill>
                  <a:srgbClr val="004B8E"/>
                </a:solidFill>
              </a:rPr>
              <a:t>the process of pursing a desired outcome – </a:t>
            </a:r>
            <a:r>
              <a:rPr lang="en-US" sz="3200" b="1" dirty="0">
                <a:solidFill>
                  <a:srgbClr val="004B8E"/>
                </a:solidFill>
              </a:rPr>
              <a:t>it is the desired outcome.</a:t>
            </a:r>
          </a:p>
          <a:p>
            <a:pPr marL="457200" lvl="1" indent="-457200">
              <a:lnSpc>
                <a:spcPct val="100000"/>
              </a:lnSpc>
              <a:spcBef>
                <a:spcPts val="0"/>
              </a:spcBef>
              <a:buClr>
                <a:srgbClr val="42953B"/>
              </a:buClr>
              <a:buSzPts val="3000"/>
            </a:pPr>
            <a:r>
              <a:rPr lang="en-US" sz="3200" dirty="0">
                <a:solidFill>
                  <a:srgbClr val="004B8E"/>
                </a:solidFill>
              </a:rPr>
              <a:t>Postsecondary goals must be written for EMPLOYMENT and EDUCATION/TRAINING.</a:t>
            </a:r>
            <a:endParaRPr lang="en-US" sz="3000" b="1" dirty="0"/>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Measurable Postsecondary Goals </a:t>
            </a:r>
            <a:r>
              <a:rPr lang="en-US" sz="2000" dirty="0">
                <a:solidFill>
                  <a:srgbClr val="004B8E"/>
                </a:solidFill>
              </a:rPr>
              <a:t>(cont.)</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33</a:t>
            </a:fld>
            <a:endParaRPr dirty="0"/>
          </a:p>
        </p:txBody>
      </p:sp>
      <p:sp>
        <p:nvSpPr>
          <p:cNvPr id="7" name="Google Shape;511;p78"/>
          <p:cNvSpPr txBox="1"/>
          <p:nvPr/>
        </p:nvSpPr>
        <p:spPr>
          <a:xfrm>
            <a:off x="7756699" y="5757446"/>
            <a:ext cx="4435301"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IDEA 2004 Part B regulations, 300.320(b), p.746</a:t>
            </a: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9817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457200" lvl="1" indent="-457200">
              <a:lnSpc>
                <a:spcPct val="100000"/>
              </a:lnSpc>
              <a:spcBef>
                <a:spcPts val="0"/>
              </a:spcBef>
              <a:buClr>
                <a:srgbClr val="42953B"/>
              </a:buClr>
              <a:buSzPts val="3000"/>
            </a:pPr>
            <a:r>
              <a:rPr lang="en-US" sz="3200" dirty="0">
                <a:solidFill>
                  <a:srgbClr val="004B8E"/>
                </a:solidFill>
              </a:rPr>
              <a:t>A postsecondary goal for INDEPENDENT LIVING is not required, but might be necessary to achieve postsecondary success.</a:t>
            </a:r>
          </a:p>
          <a:p>
            <a:pPr marL="457200" lvl="1" indent="-457200">
              <a:lnSpc>
                <a:spcPct val="100000"/>
              </a:lnSpc>
              <a:spcBef>
                <a:spcPts val="0"/>
              </a:spcBef>
              <a:buClr>
                <a:srgbClr val="42953B"/>
              </a:buClr>
              <a:buSzPts val="3000"/>
            </a:pPr>
            <a:endParaRPr lang="en-US" sz="3200" b="1" dirty="0">
              <a:solidFill>
                <a:srgbClr val="004B8E"/>
              </a:solidFill>
            </a:endParaRPr>
          </a:p>
          <a:p>
            <a:pPr marL="457200" lvl="1" indent="-457200">
              <a:lnSpc>
                <a:spcPct val="100000"/>
              </a:lnSpc>
              <a:spcBef>
                <a:spcPts val="0"/>
              </a:spcBef>
              <a:buClr>
                <a:srgbClr val="42953B"/>
              </a:buClr>
              <a:buSzPts val="3000"/>
            </a:pPr>
            <a:r>
              <a:rPr lang="en-US" sz="3200" dirty="0">
                <a:solidFill>
                  <a:srgbClr val="004B8E"/>
                </a:solidFill>
              </a:rPr>
              <a:t>For each measurable postsecondary goal, transition services, and annual IEP goals should be included in the IEP.</a:t>
            </a:r>
          </a:p>
          <a:p>
            <a:pPr marL="914400" lvl="2" indent="-457200">
              <a:lnSpc>
                <a:spcPct val="100000"/>
              </a:lnSpc>
              <a:spcBef>
                <a:spcPts val="0"/>
              </a:spcBef>
              <a:buClr>
                <a:srgbClr val="42953B"/>
              </a:buClr>
              <a:buSzPts val="3000"/>
            </a:pPr>
            <a:r>
              <a:rPr lang="en-US" sz="2800" dirty="0">
                <a:solidFill>
                  <a:srgbClr val="004B8E"/>
                </a:solidFill>
              </a:rPr>
              <a:t>Example: Math goal might be checked under Employment.</a:t>
            </a:r>
            <a:endParaRPr lang="en-US" sz="2800" dirty="0"/>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Measurable Postsecondary Goals </a:t>
            </a:r>
            <a:r>
              <a:rPr lang="en-US" sz="2000" dirty="0">
                <a:solidFill>
                  <a:srgbClr val="004B8E"/>
                </a:solidFill>
              </a:rPr>
              <a:t>(cont.)</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34</a:t>
            </a:fld>
            <a:endParaRPr dirty="0"/>
          </a:p>
        </p:txBody>
      </p:sp>
    </p:spTree>
    <p:extLst>
      <p:ext uri="{BB962C8B-B14F-4D97-AF65-F5344CB8AC3E}">
        <p14:creationId xmlns:p14="http://schemas.microsoft.com/office/powerpoint/2010/main" val="746023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0"/>
          <p:cNvSpPr txBox="1">
            <a:spLocks noGrp="1"/>
          </p:cNvSpPr>
          <p:nvPr>
            <p:ph type="body" idx="1"/>
          </p:nvPr>
        </p:nvSpPr>
        <p:spPr>
          <a:xfrm>
            <a:off x="381000" y="1828800"/>
            <a:ext cx="5715000" cy="4267200"/>
          </a:xfrm>
          <a:prstGeom prst="rect">
            <a:avLst/>
          </a:prstGeom>
          <a:noFill/>
          <a:ln>
            <a:noFill/>
          </a:ln>
        </p:spPr>
        <p:txBody>
          <a:bodyPr spcFirstLastPara="1" wrap="square" lIns="91425" tIns="45700" rIns="91425" bIns="45700" anchor="t" anchorCtr="0">
            <a:noAutofit/>
          </a:bodyPr>
          <a:lstStyle/>
          <a:p>
            <a:pPr marL="495300" lvl="0" indent="-457200" algn="l" rtl="0">
              <a:lnSpc>
                <a:spcPct val="90000"/>
              </a:lnSpc>
              <a:spcBef>
                <a:spcPts val="0"/>
              </a:spcBef>
              <a:spcAft>
                <a:spcPts val="0"/>
              </a:spcAft>
              <a:buClr>
                <a:srgbClr val="42953B"/>
              </a:buClr>
              <a:buSzPts val="3000"/>
              <a:buFont typeface="Arial" panose="020B0604020202020204" pitchFamily="34" charset="0"/>
              <a:buChar char="•"/>
            </a:pPr>
            <a:r>
              <a:rPr lang="en-US" sz="3000" dirty="0">
                <a:solidFill>
                  <a:srgbClr val="004B8E"/>
                </a:solidFill>
              </a:rPr>
              <a:t>This form is part of the IEP and is used for the postsecondary transition plan. </a:t>
            </a:r>
            <a:endParaRPr sz="3000" dirty="0">
              <a:solidFill>
                <a:srgbClr val="004B8E"/>
              </a:solidFill>
            </a:endParaRPr>
          </a:p>
          <a:p>
            <a:pPr marL="228600" lvl="0" indent="-25400" algn="l" rtl="0">
              <a:lnSpc>
                <a:spcPct val="90000"/>
              </a:lnSpc>
              <a:spcBef>
                <a:spcPts val="1000"/>
              </a:spcBef>
              <a:spcAft>
                <a:spcPts val="0"/>
              </a:spcAft>
              <a:buClr>
                <a:schemeClr val="dk1"/>
              </a:buClr>
              <a:buSzPts val="3200"/>
              <a:buNone/>
            </a:pPr>
            <a:endParaRPr sz="3000" dirty="0">
              <a:solidFill>
                <a:srgbClr val="004B8E"/>
              </a:solidFill>
            </a:endParaRPr>
          </a:p>
          <a:p>
            <a:pPr marL="469900" indent="-457200">
              <a:buClr>
                <a:srgbClr val="42953B"/>
              </a:buClr>
              <a:buSzPts val="3000"/>
            </a:pPr>
            <a:r>
              <a:rPr lang="en-US" sz="3000" dirty="0">
                <a:solidFill>
                  <a:srgbClr val="004B8E"/>
                </a:solidFill>
              </a:rPr>
              <a:t>Your student’s postsecondary goals will be listed on this form.</a:t>
            </a:r>
            <a:endParaRPr sz="3000" dirty="0">
              <a:solidFill>
                <a:srgbClr val="004B8E"/>
              </a:solidFill>
            </a:endParaRPr>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p>
          <a:p>
            <a:pPr marL="0" lvl="0" indent="0" algn="l" rtl="0">
              <a:lnSpc>
                <a:spcPct val="90000"/>
              </a:lnSpc>
              <a:spcBef>
                <a:spcPts val="1000"/>
              </a:spcBef>
              <a:spcAft>
                <a:spcPts val="0"/>
              </a:spcAft>
              <a:buSzPts val="1800"/>
              <a:buNone/>
            </a:pPr>
            <a:endParaRPr sz="3000" dirty="0">
              <a:solidFill>
                <a:srgbClr val="FF0000"/>
              </a:solidFill>
            </a:endParaRPr>
          </a:p>
        </p:txBody>
      </p:sp>
      <p:sp>
        <p:nvSpPr>
          <p:cNvPr id="525" name="Google Shape;525;p80"/>
          <p:cNvSpPr txBox="1">
            <a:spLocks noGrp="1"/>
          </p:cNvSpPr>
          <p:nvPr>
            <p:ph type="title"/>
          </p:nvPr>
        </p:nvSpPr>
        <p:spPr>
          <a:xfrm>
            <a:off x="381000" y="990600"/>
            <a:ext cx="11430000" cy="90922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IEP Form C</a:t>
            </a:r>
            <a:endParaRPr sz="4400" dirty="0">
              <a:solidFill>
                <a:srgbClr val="004B8E"/>
              </a:solidFill>
            </a:endParaRPr>
          </a:p>
        </p:txBody>
      </p:sp>
      <p:pic>
        <p:nvPicPr>
          <p:cNvPr id="526" name="Google Shape;526;p80"/>
          <p:cNvPicPr preferRelativeResize="0">
            <a:picLocks noGrp="1"/>
          </p:cNvPicPr>
          <p:nvPr>
            <p:ph type="body" idx="4294967295"/>
          </p:nvPr>
        </p:nvPicPr>
        <p:blipFill rotWithShape="1">
          <a:blip r:embed="rId3">
            <a:alphaModFix/>
          </a:blip>
          <a:srcRect/>
          <a:stretch/>
        </p:blipFill>
        <p:spPr>
          <a:xfrm>
            <a:off x="7524821" y="1828800"/>
            <a:ext cx="3630600" cy="4267200"/>
          </a:xfrm>
          <a:prstGeom prst="rect">
            <a:avLst/>
          </a:prstGeom>
          <a:noFill/>
          <a:ln>
            <a:noFill/>
          </a:ln>
        </p:spPr>
      </p:pic>
      <p:sp>
        <p:nvSpPr>
          <p:cNvPr id="527" name="Google Shape;527;p8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35</a:t>
            </a:fld>
            <a:endParaRPr dirty="0"/>
          </a:p>
        </p:txBody>
      </p:sp>
      <p:sp>
        <p:nvSpPr>
          <p:cNvPr id="7"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3</a:t>
            </a:r>
            <a:endParaRPr sz="2400" b="0" i="0" u="none" strike="noStrike" cap="none"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7" name="Google Shape;527;p8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36</a:t>
            </a:fld>
            <a:endParaRPr dirty="0"/>
          </a:p>
        </p:txBody>
      </p:sp>
      <p:sp>
        <p:nvSpPr>
          <p:cNvPr id="7"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4</a:t>
            </a:r>
            <a:endParaRPr sz="2400" b="0" i="0" u="none" strike="noStrike" cap="none" dirty="0">
              <a:solidFill>
                <a:srgbClr val="000000"/>
              </a:solidFill>
              <a:highlight>
                <a:srgbClr val="FFFF00"/>
              </a:highlight>
              <a:latin typeface="Calibri"/>
              <a:ea typeface="Calibri"/>
              <a:cs typeface="Calibri"/>
              <a:sym typeface="Calibri"/>
            </a:endParaRPr>
          </a:p>
        </p:txBody>
      </p:sp>
      <p:pic>
        <p:nvPicPr>
          <p:cNvPr id="8" name="Google Shape;537;p81"/>
          <p:cNvPicPr preferRelativeResize="0"/>
          <p:nvPr/>
        </p:nvPicPr>
        <p:blipFill rotWithShape="1">
          <a:blip r:embed="rId3">
            <a:alphaModFix/>
          </a:blip>
          <a:srcRect/>
          <a:stretch/>
        </p:blipFill>
        <p:spPr>
          <a:xfrm>
            <a:off x="1452978" y="974756"/>
            <a:ext cx="9286044" cy="5225988"/>
          </a:xfrm>
          <a:prstGeom prst="rect">
            <a:avLst/>
          </a:prstGeom>
          <a:noFill/>
          <a:ln>
            <a:noFill/>
          </a:ln>
        </p:spPr>
      </p:pic>
    </p:spTree>
    <p:extLst>
      <p:ext uri="{BB962C8B-B14F-4D97-AF65-F5344CB8AC3E}">
        <p14:creationId xmlns:p14="http://schemas.microsoft.com/office/powerpoint/2010/main" val="2111988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457200" lvl="1" indent="-457200">
              <a:lnSpc>
                <a:spcPct val="100000"/>
              </a:lnSpc>
              <a:spcBef>
                <a:spcPts val="0"/>
              </a:spcBef>
              <a:buClr>
                <a:srgbClr val="42953B"/>
              </a:buClr>
              <a:buSzPts val="3000"/>
            </a:pPr>
            <a:r>
              <a:rPr lang="en-US" sz="2800" b="1" dirty="0">
                <a:solidFill>
                  <a:srgbClr val="004B8E"/>
                </a:solidFill>
              </a:rPr>
              <a:t>Postsecondary Example for Employment:</a:t>
            </a:r>
          </a:p>
          <a:p>
            <a:pPr marL="914400" lvl="2" indent="-457200">
              <a:lnSpc>
                <a:spcPct val="100000"/>
              </a:lnSpc>
              <a:spcBef>
                <a:spcPts val="0"/>
              </a:spcBef>
              <a:buClr>
                <a:srgbClr val="42953B"/>
              </a:buClr>
              <a:buSzPts val="3000"/>
            </a:pPr>
            <a:r>
              <a:rPr lang="en-US" sz="2400" dirty="0">
                <a:solidFill>
                  <a:srgbClr val="004B8E"/>
                </a:solidFill>
              </a:rPr>
              <a:t>After high school, I (  ) will be an over-the-road truck driver.</a:t>
            </a:r>
            <a:br>
              <a:rPr lang="en-US" sz="2800" dirty="0">
                <a:solidFill>
                  <a:srgbClr val="004B8E"/>
                </a:solidFill>
              </a:rPr>
            </a:br>
            <a:endParaRPr lang="en-US" sz="2800" dirty="0">
              <a:solidFill>
                <a:srgbClr val="004B8E"/>
              </a:solidFill>
            </a:endParaRPr>
          </a:p>
          <a:p>
            <a:pPr marL="457200" lvl="1" indent="-457200">
              <a:lnSpc>
                <a:spcPct val="100000"/>
              </a:lnSpc>
              <a:spcBef>
                <a:spcPts val="0"/>
              </a:spcBef>
              <a:buClr>
                <a:srgbClr val="42953B"/>
              </a:buClr>
              <a:buSzPts val="3000"/>
            </a:pPr>
            <a:r>
              <a:rPr lang="en-US" sz="2800" b="1" dirty="0">
                <a:solidFill>
                  <a:srgbClr val="004B8E"/>
                </a:solidFill>
              </a:rPr>
              <a:t>Postsecondary Example of Education/Training:</a:t>
            </a:r>
          </a:p>
          <a:p>
            <a:pPr marL="914400" lvl="2" indent="-457200">
              <a:lnSpc>
                <a:spcPct val="100000"/>
              </a:lnSpc>
              <a:spcBef>
                <a:spcPts val="0"/>
              </a:spcBef>
              <a:buClr>
                <a:srgbClr val="42953B"/>
              </a:buClr>
              <a:buSzPts val="3000"/>
            </a:pPr>
            <a:r>
              <a:rPr lang="en-US" sz="2400" dirty="0">
                <a:solidFill>
                  <a:srgbClr val="004B8E"/>
                </a:solidFill>
              </a:rPr>
              <a:t>After high school, I (  ) will receive on-the-job training at the family’s business.</a:t>
            </a:r>
            <a:br>
              <a:rPr lang="en-US" sz="2800" dirty="0">
                <a:solidFill>
                  <a:srgbClr val="004B8E"/>
                </a:solidFill>
              </a:rPr>
            </a:br>
            <a:endParaRPr lang="en-US" sz="2800" dirty="0">
              <a:solidFill>
                <a:srgbClr val="004B8E"/>
              </a:solidFill>
            </a:endParaRPr>
          </a:p>
          <a:p>
            <a:pPr marL="457200" lvl="1" indent="-457200">
              <a:lnSpc>
                <a:spcPct val="100000"/>
              </a:lnSpc>
              <a:spcBef>
                <a:spcPts val="0"/>
              </a:spcBef>
              <a:buClr>
                <a:srgbClr val="42953B"/>
              </a:buClr>
              <a:buSzPts val="3000"/>
            </a:pPr>
            <a:r>
              <a:rPr lang="en-US" sz="2800" b="1" dirty="0">
                <a:solidFill>
                  <a:srgbClr val="004B8E"/>
                </a:solidFill>
              </a:rPr>
              <a:t>Postsecondary Example of Independent Living:</a:t>
            </a:r>
          </a:p>
          <a:p>
            <a:pPr marL="914400" lvl="2" indent="-457200">
              <a:lnSpc>
                <a:spcPct val="100000"/>
              </a:lnSpc>
              <a:spcBef>
                <a:spcPts val="0"/>
              </a:spcBef>
              <a:buClr>
                <a:srgbClr val="42953B"/>
              </a:buClr>
              <a:buSzPts val="3000"/>
            </a:pPr>
            <a:r>
              <a:rPr lang="en-US" sz="2400" dirty="0">
                <a:solidFill>
                  <a:srgbClr val="004B8E"/>
                </a:solidFill>
              </a:rPr>
              <a:t>After high school, I (  ) will live in a group home with other friends and roommates.</a:t>
            </a:r>
          </a:p>
          <a:p>
            <a:pPr marL="914400" lvl="2" indent="-457200">
              <a:lnSpc>
                <a:spcPct val="100000"/>
              </a:lnSpc>
              <a:spcBef>
                <a:spcPts val="0"/>
              </a:spcBef>
              <a:buClr>
                <a:srgbClr val="42953B"/>
              </a:buClr>
              <a:buSzPts val="3000"/>
            </a:pPr>
            <a:r>
              <a:rPr lang="en-US" sz="2400" dirty="0">
                <a:solidFill>
                  <a:srgbClr val="004B8E"/>
                </a:solidFill>
              </a:rPr>
              <a:t>After high school, I (  ) will need assistance with buying food, caring for myself, and doing work around the house.</a:t>
            </a:r>
            <a:endParaRPr lang="en-US" sz="2400" dirty="0"/>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Postsecondary Goal Examples</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37</a:t>
            </a:fld>
            <a:endParaRPr dirty="0"/>
          </a:p>
        </p:txBody>
      </p:sp>
      <p:sp>
        <p:nvSpPr>
          <p:cNvPr id="2" name="Rectangle 1"/>
          <p:cNvSpPr/>
          <p:nvPr/>
        </p:nvSpPr>
        <p:spPr>
          <a:xfrm>
            <a:off x="1420428" y="6096000"/>
            <a:ext cx="10180736" cy="424732"/>
          </a:xfrm>
          <a:prstGeom prst="rect">
            <a:avLst/>
          </a:prstGeom>
        </p:spPr>
        <p:txBody>
          <a:bodyPr wrap="square">
            <a:spAutoFit/>
          </a:bodyPr>
          <a:lstStyle/>
          <a:p>
            <a:pPr marL="457200" lvl="1">
              <a:lnSpc>
                <a:spcPct val="90000"/>
              </a:lnSpc>
              <a:spcBef>
                <a:spcPts val="500"/>
              </a:spcBef>
              <a:buClr>
                <a:schemeClr val="dk1"/>
              </a:buClr>
              <a:buSzPts val="2400"/>
            </a:pPr>
            <a:r>
              <a:rPr lang="en-US" sz="2400" u="sng" dirty="0">
                <a:solidFill>
                  <a:schemeClr val="hlink"/>
                </a:solidFill>
                <a:hlinkClick r:id="rId3"/>
              </a:rPr>
              <a:t>http://www.ncwd-youth.info/publications/guideposts-for-success-2-0/</a:t>
            </a:r>
            <a:endParaRPr lang="en-US" sz="2400" b="1" dirty="0"/>
          </a:p>
        </p:txBody>
      </p:sp>
    </p:spTree>
    <p:extLst>
      <p:ext uri="{BB962C8B-B14F-4D97-AF65-F5344CB8AC3E}">
        <p14:creationId xmlns:p14="http://schemas.microsoft.com/office/powerpoint/2010/main" val="915076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457200" lvl="1" indent="-457200">
              <a:lnSpc>
                <a:spcPct val="100000"/>
              </a:lnSpc>
              <a:spcBef>
                <a:spcPts val="0"/>
              </a:spcBef>
              <a:buClr>
                <a:srgbClr val="42953B"/>
              </a:buClr>
              <a:buSzPts val="3000"/>
            </a:pPr>
            <a:r>
              <a:rPr lang="en-US" sz="3200" b="1" dirty="0">
                <a:solidFill>
                  <a:srgbClr val="004B8E"/>
                </a:solidFill>
              </a:rPr>
              <a:t>The goal must be measurable</a:t>
            </a:r>
          </a:p>
          <a:p>
            <a:pPr marL="914400" lvl="2" indent="-457200">
              <a:lnSpc>
                <a:spcPct val="100000"/>
              </a:lnSpc>
              <a:spcBef>
                <a:spcPts val="0"/>
              </a:spcBef>
              <a:buClr>
                <a:srgbClr val="42953B"/>
              </a:buClr>
              <a:buSzPts val="3000"/>
            </a:pPr>
            <a:r>
              <a:rPr lang="en-US" sz="2400" b="1" dirty="0">
                <a:solidFill>
                  <a:srgbClr val="42953B"/>
                </a:solidFill>
              </a:rPr>
              <a:t>YES:</a:t>
            </a:r>
            <a:r>
              <a:rPr lang="en-US" sz="2400" dirty="0"/>
              <a:t> </a:t>
            </a:r>
            <a:r>
              <a:rPr lang="en-US" sz="2400" dirty="0">
                <a:solidFill>
                  <a:srgbClr val="42953B"/>
                </a:solidFill>
              </a:rPr>
              <a:t>“be employed as”, “work in”, “will work as”, “will receive a degree in ____________”, etc.</a:t>
            </a:r>
          </a:p>
          <a:p>
            <a:pPr marL="914400" lvl="2" indent="-457200">
              <a:lnSpc>
                <a:spcPct val="100000"/>
              </a:lnSpc>
              <a:spcBef>
                <a:spcPts val="0"/>
              </a:spcBef>
              <a:buClr>
                <a:srgbClr val="42953B"/>
              </a:buClr>
              <a:buSzPts val="3000"/>
            </a:pPr>
            <a:r>
              <a:rPr lang="en-US" sz="2400" b="1" dirty="0">
                <a:solidFill>
                  <a:schemeClr val="accent2"/>
                </a:solidFill>
              </a:rPr>
              <a:t>NO:</a:t>
            </a:r>
            <a:r>
              <a:rPr lang="en-US" sz="2400" dirty="0">
                <a:solidFill>
                  <a:schemeClr val="accent2"/>
                </a:solidFill>
              </a:rPr>
              <a:t> “seek”, ”explore”, “pursue”, “attempt”, “look into”,  etc.</a:t>
            </a:r>
          </a:p>
          <a:p>
            <a:pPr marL="457200" lvl="1" indent="-457200">
              <a:lnSpc>
                <a:spcPct val="100000"/>
              </a:lnSpc>
              <a:spcBef>
                <a:spcPts val="0"/>
              </a:spcBef>
              <a:buClr>
                <a:srgbClr val="42953B"/>
              </a:buClr>
              <a:buSzPts val="3000"/>
            </a:pPr>
            <a:r>
              <a:rPr lang="en-US" sz="3200" b="1" dirty="0">
                <a:solidFill>
                  <a:srgbClr val="004B8E"/>
                </a:solidFill>
              </a:rPr>
              <a:t>Avoid broad goal statements</a:t>
            </a:r>
          </a:p>
          <a:p>
            <a:pPr marL="914400" lvl="2" indent="-457200">
              <a:lnSpc>
                <a:spcPct val="100000"/>
              </a:lnSpc>
              <a:spcBef>
                <a:spcPts val="0"/>
              </a:spcBef>
              <a:buClr>
                <a:srgbClr val="42953B"/>
              </a:buClr>
              <a:buSzPts val="3000"/>
            </a:pPr>
            <a:r>
              <a:rPr lang="en-US" sz="2400" dirty="0">
                <a:solidFill>
                  <a:srgbClr val="004B8E"/>
                </a:solidFill>
              </a:rPr>
              <a:t>Will get a job</a:t>
            </a:r>
          </a:p>
          <a:p>
            <a:pPr marL="914400" lvl="2" indent="-457200">
              <a:lnSpc>
                <a:spcPct val="100000"/>
              </a:lnSpc>
              <a:spcBef>
                <a:spcPts val="0"/>
              </a:spcBef>
              <a:buClr>
                <a:srgbClr val="42953B"/>
              </a:buClr>
              <a:buSzPts val="3000"/>
            </a:pPr>
            <a:r>
              <a:rPr lang="en-US" sz="2400" dirty="0">
                <a:solidFill>
                  <a:srgbClr val="004B8E"/>
                </a:solidFill>
              </a:rPr>
              <a:t>Will go to postsecondary school</a:t>
            </a:r>
          </a:p>
          <a:p>
            <a:pPr marL="457200" lvl="1" indent="-457200">
              <a:lnSpc>
                <a:spcPct val="100000"/>
              </a:lnSpc>
              <a:spcBef>
                <a:spcPts val="0"/>
              </a:spcBef>
              <a:buClr>
                <a:srgbClr val="42953B"/>
              </a:buClr>
              <a:buSzPts val="3000"/>
            </a:pPr>
            <a:r>
              <a:rPr lang="en-US" sz="3200" b="1" dirty="0">
                <a:solidFill>
                  <a:srgbClr val="004B8E"/>
                </a:solidFill>
              </a:rPr>
              <a:t>Align to transition assessment information and update annually</a:t>
            </a:r>
          </a:p>
          <a:p>
            <a:pPr marL="914400" lvl="2" indent="-457200">
              <a:lnSpc>
                <a:spcPct val="100000"/>
              </a:lnSpc>
              <a:spcBef>
                <a:spcPts val="0"/>
              </a:spcBef>
              <a:buClr>
                <a:srgbClr val="42953B"/>
              </a:buClr>
              <a:buSzPts val="3000"/>
            </a:pPr>
            <a:r>
              <a:rPr lang="en-US" sz="2400" dirty="0">
                <a:solidFill>
                  <a:srgbClr val="004B8E"/>
                </a:solidFill>
              </a:rPr>
              <a:t>Will get a job working with animals (update and refine as student gets closer to graduation)</a:t>
            </a:r>
          </a:p>
          <a:p>
            <a:pPr marL="914400" lvl="2" indent="-457200">
              <a:lnSpc>
                <a:spcPct val="100000"/>
              </a:lnSpc>
              <a:spcBef>
                <a:spcPts val="0"/>
              </a:spcBef>
              <a:buClr>
                <a:srgbClr val="42953B"/>
              </a:buClr>
              <a:buSzPts val="3000"/>
            </a:pPr>
            <a:r>
              <a:rPr lang="en-US" sz="2400" dirty="0">
                <a:solidFill>
                  <a:srgbClr val="004B8E"/>
                </a:solidFill>
              </a:rPr>
              <a:t>Will receive on-the-job training while working at the hospital or medical office (update and refine each year)</a:t>
            </a:r>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Tips for Writing Postsecondary Goals</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38</a:t>
            </a:fld>
            <a:endParaRPr dirty="0"/>
          </a:p>
        </p:txBody>
      </p:sp>
    </p:spTree>
    <p:extLst>
      <p:ext uri="{BB962C8B-B14F-4D97-AF65-F5344CB8AC3E}">
        <p14:creationId xmlns:p14="http://schemas.microsoft.com/office/powerpoint/2010/main" val="4121788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84"/>
          <p:cNvSpPr txBox="1">
            <a:spLocks noGrp="1"/>
          </p:cNvSpPr>
          <p:nvPr>
            <p:ph type="body" idx="1"/>
          </p:nvPr>
        </p:nvSpPr>
        <p:spPr>
          <a:xfrm>
            <a:off x="381000" y="2159000"/>
            <a:ext cx="11430000" cy="393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267"/>
              <a:buNone/>
            </a:pPr>
            <a:endParaRPr dirty="0"/>
          </a:p>
          <a:p>
            <a:pPr marL="0" lvl="0" indent="0" algn="l" rtl="0">
              <a:lnSpc>
                <a:spcPct val="100000"/>
              </a:lnSpc>
              <a:spcBef>
                <a:spcPts val="840"/>
              </a:spcBef>
              <a:spcAft>
                <a:spcPts val="0"/>
              </a:spcAft>
              <a:buSzPts val="4200"/>
              <a:buNone/>
            </a:pPr>
            <a:r>
              <a:rPr lang="en-US" dirty="0"/>
              <a:t>________   ,_______ will ________   _________      __________</a:t>
            </a:r>
            <a:endParaRPr dirty="0"/>
          </a:p>
          <a:p>
            <a:pPr marL="0" lvl="0" indent="0" algn="l" rtl="0">
              <a:lnSpc>
                <a:spcPct val="100000"/>
              </a:lnSpc>
              <a:spcBef>
                <a:spcPts val="427"/>
              </a:spcBef>
              <a:spcAft>
                <a:spcPts val="0"/>
              </a:spcAft>
              <a:buSzPts val="1800"/>
              <a:buNone/>
            </a:pPr>
            <a:r>
              <a:rPr lang="en-US" sz="2133" dirty="0"/>
              <a:t>(After high school),  (student)                                (do what?)                                 (where and how?)</a:t>
            </a:r>
            <a:endParaRPr dirty="0"/>
          </a:p>
        </p:txBody>
      </p:sp>
      <p:sp>
        <p:nvSpPr>
          <p:cNvPr id="559" name="Google Shape;559;p84"/>
          <p:cNvSpPr txBox="1">
            <a:spLocks noGrp="1"/>
          </p:cNvSpPr>
          <p:nvPr>
            <p:ph type="title"/>
          </p:nvPr>
        </p:nvSpPr>
        <p:spPr>
          <a:xfrm>
            <a:off x="381000" y="990600"/>
            <a:ext cx="11430000" cy="92697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Calibri"/>
              <a:buNone/>
            </a:pPr>
            <a:r>
              <a:rPr lang="en-US" sz="4400" dirty="0"/>
              <a:t>Postsecondary Goal Formula</a:t>
            </a:r>
            <a:endParaRPr sz="4400" dirty="0"/>
          </a:p>
        </p:txBody>
      </p:sp>
      <p:sp>
        <p:nvSpPr>
          <p:cNvPr id="4" name="Google Shape;398;p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body" idx="1"/>
          </p:nvPr>
        </p:nvSpPr>
        <p:spPr>
          <a:xfrm>
            <a:off x="381000" y="1828800"/>
            <a:ext cx="11430000" cy="4343400"/>
          </a:xfrm>
          <a:prstGeom prst="rect">
            <a:avLst/>
          </a:prstGeom>
          <a:noFill/>
          <a:ln>
            <a:noFill/>
          </a:ln>
        </p:spPr>
        <p:txBody>
          <a:bodyPr spcFirstLastPara="1" wrap="square" lIns="91425" tIns="45700" rIns="91425" bIns="45700" anchor="t" anchorCtr="0">
            <a:noAutofit/>
          </a:bodyPr>
          <a:lstStyle/>
          <a:p>
            <a:pPr lvl="0" rtl="0">
              <a:lnSpc>
                <a:spcPct val="90000"/>
              </a:lnSpc>
              <a:spcBef>
                <a:spcPts val="1000"/>
              </a:spcBef>
              <a:spcAft>
                <a:spcPts val="0"/>
              </a:spcAft>
              <a:buClr>
                <a:srgbClr val="42953B"/>
              </a:buClr>
              <a:buSzPct val="100000"/>
              <a:buFont typeface="Arial" panose="020B0604020202020204" pitchFamily="34" charset="0"/>
              <a:buChar char="•"/>
            </a:pPr>
            <a:r>
              <a:rPr lang="en-US" b="1" dirty="0">
                <a:solidFill>
                  <a:srgbClr val="004B8E"/>
                </a:solidFill>
              </a:rPr>
              <a:t>Welcome and Introductions</a:t>
            </a:r>
            <a:endParaRPr b="1" dirty="0">
              <a:solidFill>
                <a:srgbClr val="004B8E"/>
              </a:solidFill>
            </a:endParaRPr>
          </a:p>
          <a:p>
            <a:pPr lvl="0" rtl="0">
              <a:lnSpc>
                <a:spcPct val="90000"/>
              </a:lnSpc>
              <a:spcBef>
                <a:spcPts val="0"/>
              </a:spcBef>
              <a:spcAft>
                <a:spcPts val="0"/>
              </a:spcAft>
              <a:buClr>
                <a:srgbClr val="42953B"/>
              </a:buClr>
              <a:buSzPct val="100000"/>
              <a:buFont typeface="Arial" panose="020B0604020202020204" pitchFamily="34" charset="0"/>
              <a:buChar char="•"/>
            </a:pPr>
            <a:r>
              <a:rPr lang="en-US" b="1" dirty="0">
                <a:solidFill>
                  <a:srgbClr val="004B8E"/>
                </a:solidFill>
              </a:rPr>
              <a:t>Spirit of the Law versus Letter of the Law</a:t>
            </a:r>
            <a:endParaRPr b="1" dirty="0">
              <a:solidFill>
                <a:srgbClr val="004B8E"/>
              </a:solidFill>
            </a:endParaRPr>
          </a:p>
          <a:p>
            <a:pPr lvl="0" rtl="0">
              <a:lnSpc>
                <a:spcPct val="90000"/>
              </a:lnSpc>
              <a:spcBef>
                <a:spcPts val="0"/>
              </a:spcBef>
              <a:spcAft>
                <a:spcPts val="0"/>
              </a:spcAft>
              <a:buClr>
                <a:srgbClr val="42953B"/>
              </a:buClr>
              <a:buSzPct val="100000"/>
              <a:buFont typeface="Arial" panose="020B0604020202020204" pitchFamily="34" charset="0"/>
              <a:buChar char="•"/>
            </a:pPr>
            <a:r>
              <a:rPr lang="en-US" b="1" dirty="0">
                <a:solidFill>
                  <a:srgbClr val="004B8E"/>
                </a:solidFill>
              </a:rPr>
              <a:t>Letter of the Law</a:t>
            </a:r>
          </a:p>
          <a:p>
            <a:pPr lvl="1">
              <a:spcBef>
                <a:spcPts val="0"/>
              </a:spcBef>
              <a:buClr>
                <a:srgbClr val="42953B"/>
              </a:buClr>
              <a:buSzPct val="100000"/>
              <a:buFont typeface="Arial" panose="020B0604020202020204" pitchFamily="34" charset="0"/>
              <a:buChar char="•"/>
            </a:pPr>
            <a:r>
              <a:rPr lang="en-US" sz="2800" dirty="0">
                <a:solidFill>
                  <a:srgbClr val="004B8E"/>
                </a:solidFill>
              </a:rPr>
              <a:t>Indicator 13</a:t>
            </a:r>
            <a:endParaRPr sz="2800" dirty="0">
              <a:solidFill>
                <a:srgbClr val="004B8E"/>
              </a:solidFill>
            </a:endParaRPr>
          </a:p>
          <a:p>
            <a:pPr lvl="0" rtl="0">
              <a:lnSpc>
                <a:spcPct val="90000"/>
              </a:lnSpc>
              <a:spcBef>
                <a:spcPts val="1000"/>
              </a:spcBef>
              <a:spcAft>
                <a:spcPts val="0"/>
              </a:spcAft>
              <a:buClr>
                <a:srgbClr val="42953B"/>
              </a:buClr>
              <a:buSzPct val="100000"/>
              <a:buFont typeface="Arial" panose="020B0604020202020204" pitchFamily="34" charset="0"/>
              <a:buChar char="•"/>
            </a:pPr>
            <a:r>
              <a:rPr lang="en-US" b="1" dirty="0">
                <a:solidFill>
                  <a:srgbClr val="004B8E"/>
                </a:solidFill>
              </a:rPr>
              <a:t>Spirit of the Law</a:t>
            </a:r>
          </a:p>
          <a:p>
            <a:pPr lvl="1">
              <a:spcBef>
                <a:spcPts val="1000"/>
              </a:spcBef>
              <a:buClr>
                <a:srgbClr val="42953B"/>
              </a:buClr>
              <a:buSzPct val="100000"/>
              <a:buFont typeface="Arial" panose="020B0604020202020204" pitchFamily="34" charset="0"/>
              <a:buChar char="•"/>
            </a:pPr>
            <a:r>
              <a:rPr lang="en-US" sz="2800" dirty="0">
                <a:solidFill>
                  <a:srgbClr val="004B8E"/>
                </a:solidFill>
              </a:rPr>
              <a:t>Social-Emotional Learning for ALL</a:t>
            </a:r>
          </a:p>
          <a:p>
            <a:pPr lvl="1">
              <a:spcBef>
                <a:spcPts val="1000"/>
              </a:spcBef>
              <a:buClr>
                <a:srgbClr val="42953B"/>
              </a:buClr>
              <a:buSzPct val="100000"/>
              <a:buFont typeface="Arial" panose="020B0604020202020204" pitchFamily="34" charset="0"/>
              <a:buChar char="•"/>
            </a:pPr>
            <a:r>
              <a:rPr lang="en-US" sz="2800" dirty="0">
                <a:solidFill>
                  <a:srgbClr val="004B8E"/>
                </a:solidFill>
              </a:rPr>
              <a:t>Transition Assessments</a:t>
            </a:r>
          </a:p>
          <a:p>
            <a:pPr lvl="1">
              <a:spcBef>
                <a:spcPts val="1000"/>
              </a:spcBef>
              <a:buClr>
                <a:srgbClr val="42953B"/>
              </a:buClr>
              <a:buSzPct val="100000"/>
              <a:buFont typeface="Arial" panose="020B0604020202020204" pitchFamily="34" charset="0"/>
              <a:buChar char="•"/>
            </a:pPr>
            <a:r>
              <a:rPr lang="en-US" sz="2800" dirty="0">
                <a:solidFill>
                  <a:srgbClr val="004B8E"/>
                </a:solidFill>
              </a:rPr>
              <a:t>Transition Services</a:t>
            </a:r>
          </a:p>
          <a:p>
            <a:pPr lvl="1">
              <a:spcBef>
                <a:spcPts val="1000"/>
              </a:spcBef>
              <a:buClr>
                <a:srgbClr val="42953B"/>
              </a:buClr>
              <a:buSzPct val="100000"/>
              <a:buFont typeface="Arial" panose="020B0604020202020204" pitchFamily="34" charset="0"/>
              <a:buChar char="•"/>
            </a:pPr>
            <a:r>
              <a:rPr lang="en-US" sz="2800" dirty="0">
                <a:solidFill>
                  <a:srgbClr val="004B8E"/>
                </a:solidFill>
              </a:rPr>
              <a:t>Student-Led IEPs</a:t>
            </a:r>
          </a:p>
          <a:p>
            <a:pPr lvl="1">
              <a:spcBef>
                <a:spcPts val="1000"/>
              </a:spcBef>
              <a:buClr>
                <a:srgbClr val="42953B"/>
              </a:buClr>
              <a:buSzPct val="100000"/>
              <a:buFont typeface="Arial" panose="020B0604020202020204" pitchFamily="34" charset="0"/>
              <a:buChar char="•"/>
            </a:pPr>
            <a:r>
              <a:rPr lang="en-US" sz="2800" dirty="0">
                <a:solidFill>
                  <a:srgbClr val="004B8E"/>
                </a:solidFill>
              </a:rPr>
              <a:t>School-Based Enterprises</a:t>
            </a:r>
            <a:endParaRPr sz="2800" dirty="0">
              <a:solidFill>
                <a:srgbClr val="004B8E"/>
              </a:solidFill>
            </a:endParaRPr>
          </a:p>
          <a:p>
            <a:pPr marL="0" lvl="0" indent="0" algn="l" rtl="0">
              <a:lnSpc>
                <a:spcPct val="90000"/>
              </a:lnSpc>
              <a:spcBef>
                <a:spcPts val="1000"/>
              </a:spcBef>
              <a:spcAft>
                <a:spcPts val="0"/>
              </a:spcAft>
              <a:buSzPts val="1800"/>
              <a:buNone/>
            </a:pPr>
            <a:endParaRPr dirty="0"/>
          </a:p>
        </p:txBody>
      </p:sp>
      <p:sp>
        <p:nvSpPr>
          <p:cNvPr id="298" name="Google Shape;298;p50"/>
          <p:cNvSpPr txBox="1">
            <a:spLocks noGrp="1"/>
          </p:cNvSpPr>
          <p:nvPr>
            <p:ph type="title"/>
          </p:nvPr>
        </p:nvSpPr>
        <p:spPr>
          <a:xfrm>
            <a:off x="381000" y="839244"/>
            <a:ext cx="11430000" cy="11899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4400" dirty="0">
                <a:solidFill>
                  <a:srgbClr val="004B8E"/>
                </a:solidFill>
              </a:rPr>
              <a:t>Agenda</a:t>
            </a:r>
            <a:endParaRPr dirty="0">
              <a:solidFill>
                <a:srgbClr val="004B8E"/>
              </a:solidFill>
            </a:endParaRPr>
          </a:p>
        </p:txBody>
      </p:sp>
      <p:sp>
        <p:nvSpPr>
          <p:cNvPr id="299" name="Google Shape;299;p5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651247"/>
            <a:ext cx="11430000" cy="4444753"/>
          </a:xfrm>
          <a:prstGeom prst="rect">
            <a:avLst/>
          </a:prstGeom>
          <a:noFill/>
          <a:ln>
            <a:noFill/>
          </a:ln>
        </p:spPr>
        <p:txBody>
          <a:bodyPr spcFirstLastPara="1" wrap="square" lIns="91425" tIns="45700" rIns="91425" bIns="45700" anchor="t" anchorCtr="0">
            <a:noAutofit/>
          </a:bodyPr>
          <a:lstStyle/>
          <a:p>
            <a:pPr marL="0" lvl="1" indent="0" algn="ctr">
              <a:lnSpc>
                <a:spcPct val="100000"/>
              </a:lnSpc>
              <a:spcBef>
                <a:spcPts val="0"/>
              </a:spcBef>
              <a:buClr>
                <a:srgbClr val="42953B"/>
              </a:buClr>
              <a:buSzPts val="3000"/>
              <a:buNone/>
            </a:pPr>
            <a:r>
              <a:rPr lang="en-US" sz="4000" b="1" dirty="0">
                <a:solidFill>
                  <a:srgbClr val="004B8E"/>
                </a:solidFill>
              </a:rPr>
              <a:t>Not-So-Good Examples</a:t>
            </a:r>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Measurable Postsecondary Goal Examples</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40</a:t>
            </a:fld>
            <a:endParaRPr dirty="0"/>
          </a:p>
        </p:txBody>
      </p:sp>
      <p:sp>
        <p:nvSpPr>
          <p:cNvPr id="3" name="Rectangle 2"/>
          <p:cNvSpPr/>
          <p:nvPr/>
        </p:nvSpPr>
        <p:spPr>
          <a:xfrm>
            <a:off x="380999" y="2036797"/>
            <a:ext cx="11430001" cy="4124206"/>
          </a:xfrm>
          <a:prstGeom prst="rect">
            <a:avLst/>
          </a:prstGeom>
        </p:spPr>
        <p:txBody>
          <a:bodyPr wrap="square">
            <a:spAutoFit/>
          </a:bodyPr>
          <a:lstStyle/>
          <a:p>
            <a:pPr lvl="1">
              <a:buClr>
                <a:srgbClr val="004B8E"/>
              </a:buClr>
              <a:buSzPct val="100000"/>
            </a:pPr>
            <a:endParaRPr lang="en-US" sz="2000" dirty="0">
              <a:solidFill>
                <a:srgbClr val="004B8E"/>
              </a:solidFill>
            </a:endParaRP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will seek employment in the area of pet care.</a:t>
            </a: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will pursue a college education.</a:t>
            </a: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will attempt to find an apartment to live in with my cats. </a:t>
            </a: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I’m not sure yet.</a:t>
            </a: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will receive on the job training, or attend a two-year college or attend a four-year college.</a:t>
            </a: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will obtain employment in a field of my choosing.</a:t>
            </a: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will seek post secondary training in an area that interests me.</a:t>
            </a: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will have to get a job.</a:t>
            </a:r>
          </a:p>
          <a:p>
            <a:pPr marL="342900" lvl="1" indent="-342900">
              <a:buClr>
                <a:srgbClr val="42953B"/>
              </a:buClr>
              <a:buSzPct val="100000"/>
              <a:buFont typeface="Arial" panose="020B0604020202020204" pitchFamily="34" charset="0"/>
              <a:buChar char="•"/>
            </a:pPr>
            <a:r>
              <a:rPr lang="en-US" sz="2200" dirty="0">
                <a:solidFill>
                  <a:srgbClr val="004B8E"/>
                </a:solidFill>
              </a:rPr>
              <a:t>After high school, I, John Smith, will be employed full time at a job.</a:t>
            </a:r>
          </a:p>
        </p:txBody>
      </p:sp>
    </p:spTree>
    <p:extLst>
      <p:ext uri="{BB962C8B-B14F-4D97-AF65-F5344CB8AC3E}">
        <p14:creationId xmlns:p14="http://schemas.microsoft.com/office/powerpoint/2010/main" val="4000187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651247"/>
            <a:ext cx="11430000" cy="4444753"/>
          </a:xfrm>
          <a:prstGeom prst="rect">
            <a:avLst/>
          </a:prstGeom>
          <a:noFill/>
          <a:ln>
            <a:noFill/>
          </a:ln>
        </p:spPr>
        <p:txBody>
          <a:bodyPr spcFirstLastPara="1" wrap="square" lIns="91425" tIns="45700" rIns="91425" bIns="45700" anchor="t" anchorCtr="0">
            <a:noAutofit/>
          </a:bodyPr>
          <a:lstStyle/>
          <a:p>
            <a:pPr marL="0" lvl="1" indent="0" algn="ctr">
              <a:lnSpc>
                <a:spcPct val="100000"/>
              </a:lnSpc>
              <a:spcBef>
                <a:spcPts val="0"/>
              </a:spcBef>
              <a:buClr>
                <a:srgbClr val="42953B"/>
              </a:buClr>
              <a:buSzPts val="3000"/>
              <a:buNone/>
            </a:pPr>
            <a:r>
              <a:rPr lang="en-US" sz="4000" b="1" dirty="0">
                <a:solidFill>
                  <a:srgbClr val="004B8E"/>
                </a:solidFill>
              </a:rPr>
              <a:t>Not-So-Good Examples</a:t>
            </a:r>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Measurable Postsecondary Goal Examples</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41</a:t>
            </a:fld>
            <a:endParaRPr dirty="0"/>
          </a:p>
        </p:txBody>
      </p:sp>
      <p:sp>
        <p:nvSpPr>
          <p:cNvPr id="3" name="Rectangle 2"/>
          <p:cNvSpPr/>
          <p:nvPr/>
        </p:nvSpPr>
        <p:spPr>
          <a:xfrm>
            <a:off x="381000" y="2267616"/>
            <a:ext cx="11430001" cy="4052391"/>
          </a:xfrm>
          <a:prstGeom prst="rect">
            <a:avLst/>
          </a:prstGeom>
        </p:spPr>
        <p:txBody>
          <a:bodyPr wrap="square">
            <a:spAutoFit/>
          </a:bodyPr>
          <a:lstStyle/>
          <a:p>
            <a:pPr marL="609585" lvl="0" indent="-459305">
              <a:buClr>
                <a:srgbClr val="42953B"/>
              </a:buClr>
              <a:buSzPct val="100000"/>
              <a:buFont typeface="Arial" panose="020B0604020202020204" pitchFamily="34" charset="0"/>
              <a:buChar char="•"/>
            </a:pPr>
            <a:r>
              <a:rPr lang="en-US" sz="2600" dirty="0">
                <a:solidFill>
                  <a:srgbClr val="004B8E"/>
                </a:solidFill>
              </a:rPr>
              <a:t>After high school, I ________________ will gain competitive employment. (employment-too general)</a:t>
            </a:r>
          </a:p>
          <a:p>
            <a:pPr marL="817412" lvl="0" indent="-457200">
              <a:spcBef>
                <a:spcPts val="661"/>
              </a:spcBef>
              <a:buClr>
                <a:srgbClr val="42953B"/>
              </a:buClr>
              <a:buSzPct val="100000"/>
              <a:buFont typeface="Arial" panose="020B0604020202020204" pitchFamily="34" charset="0"/>
              <a:buChar char="•"/>
            </a:pPr>
            <a:endParaRPr lang="en-US" sz="2600" dirty="0">
              <a:solidFill>
                <a:srgbClr val="004B8E"/>
              </a:solidFill>
            </a:endParaRPr>
          </a:p>
          <a:p>
            <a:pPr marL="609585" lvl="0" indent="-459305">
              <a:spcBef>
                <a:spcPts val="661"/>
              </a:spcBef>
              <a:buClr>
                <a:srgbClr val="42953B"/>
              </a:buClr>
              <a:buSzPct val="100000"/>
              <a:buFont typeface="Arial" panose="020B0604020202020204" pitchFamily="34" charset="0"/>
              <a:buChar char="•"/>
            </a:pPr>
            <a:r>
              <a:rPr lang="en-US" sz="2600" dirty="0">
                <a:solidFill>
                  <a:srgbClr val="004B8E"/>
                </a:solidFill>
              </a:rPr>
              <a:t>After high school, I __________________ will stay in communication with and be compliant with VR service requirements in an effort to gain and maintain competitive employment. (employment-too general)</a:t>
            </a:r>
          </a:p>
          <a:p>
            <a:pPr marL="817412" lvl="0" indent="-457200">
              <a:spcBef>
                <a:spcPts val="661"/>
              </a:spcBef>
              <a:buClr>
                <a:srgbClr val="42953B"/>
              </a:buClr>
              <a:buSzPct val="100000"/>
              <a:buFont typeface="Arial" panose="020B0604020202020204" pitchFamily="34" charset="0"/>
              <a:buChar char="•"/>
            </a:pPr>
            <a:endParaRPr lang="en-US" sz="2600" dirty="0">
              <a:solidFill>
                <a:srgbClr val="004B8E"/>
              </a:solidFill>
            </a:endParaRPr>
          </a:p>
          <a:p>
            <a:pPr marL="609585" lvl="0" indent="-459305">
              <a:spcBef>
                <a:spcPts val="661"/>
              </a:spcBef>
              <a:buClr>
                <a:srgbClr val="42953B"/>
              </a:buClr>
              <a:buSzPct val="100000"/>
              <a:buFont typeface="Arial" panose="020B0604020202020204" pitchFamily="34" charset="0"/>
              <a:buChar char="•"/>
            </a:pPr>
            <a:r>
              <a:rPr lang="en-US" sz="2600" dirty="0">
                <a:solidFill>
                  <a:srgbClr val="004B8E"/>
                </a:solidFill>
              </a:rPr>
              <a:t>After high school, I __________________ will get a driver’s license. (this would be a service, typically.)</a:t>
            </a:r>
          </a:p>
        </p:txBody>
      </p:sp>
    </p:spTree>
    <p:extLst>
      <p:ext uri="{BB962C8B-B14F-4D97-AF65-F5344CB8AC3E}">
        <p14:creationId xmlns:p14="http://schemas.microsoft.com/office/powerpoint/2010/main" val="2796961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651247"/>
            <a:ext cx="11430000" cy="4444753"/>
          </a:xfrm>
          <a:prstGeom prst="rect">
            <a:avLst/>
          </a:prstGeom>
          <a:noFill/>
          <a:ln>
            <a:noFill/>
          </a:ln>
        </p:spPr>
        <p:txBody>
          <a:bodyPr spcFirstLastPara="1" wrap="square" lIns="91425" tIns="45700" rIns="91425" bIns="45700" anchor="t" anchorCtr="0">
            <a:noAutofit/>
          </a:bodyPr>
          <a:lstStyle/>
          <a:p>
            <a:pPr marL="0" lvl="1" indent="0" algn="ctr">
              <a:lnSpc>
                <a:spcPct val="100000"/>
              </a:lnSpc>
              <a:spcBef>
                <a:spcPts val="0"/>
              </a:spcBef>
              <a:buClr>
                <a:srgbClr val="42953B"/>
              </a:buClr>
              <a:buSzPts val="3000"/>
              <a:buNone/>
            </a:pPr>
            <a:r>
              <a:rPr lang="en-US" sz="4000" b="1" dirty="0">
                <a:solidFill>
                  <a:srgbClr val="004B8E"/>
                </a:solidFill>
              </a:rPr>
              <a:t>Not-So-Good Examples</a:t>
            </a:r>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Measurable Postsecondary Goal Examples</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42</a:t>
            </a:fld>
            <a:endParaRPr dirty="0"/>
          </a:p>
        </p:txBody>
      </p:sp>
      <p:sp>
        <p:nvSpPr>
          <p:cNvPr id="3" name="Rectangle 2"/>
          <p:cNvSpPr/>
          <p:nvPr/>
        </p:nvSpPr>
        <p:spPr>
          <a:xfrm>
            <a:off x="381000" y="2220709"/>
            <a:ext cx="11430001" cy="2734082"/>
          </a:xfrm>
          <a:prstGeom prst="rect">
            <a:avLst/>
          </a:prstGeom>
        </p:spPr>
        <p:txBody>
          <a:bodyPr wrap="square">
            <a:spAutoFit/>
          </a:bodyPr>
          <a:lstStyle/>
          <a:p>
            <a:pPr lvl="1">
              <a:buClr>
                <a:srgbClr val="004B8E"/>
              </a:buClr>
              <a:buSzPct val="100000"/>
            </a:pPr>
            <a:endParaRPr lang="en-US" sz="2000" dirty="0">
              <a:solidFill>
                <a:srgbClr val="004B8E"/>
              </a:solidFill>
            </a:endParaRP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__________________ will work part-time. </a:t>
            </a:r>
            <a:br>
              <a:rPr lang="en-US" sz="2800" dirty="0">
                <a:solidFill>
                  <a:srgbClr val="004B8E"/>
                </a:solidFill>
              </a:rPr>
            </a:br>
            <a:r>
              <a:rPr lang="en-US" sz="2800" dirty="0">
                <a:solidFill>
                  <a:srgbClr val="004B8E"/>
                </a:solidFill>
              </a:rPr>
              <a:t>(Be more specific)</a:t>
            </a:r>
          </a:p>
          <a:p>
            <a:pPr marL="817412" lvl="0" indent="-457200">
              <a:spcBef>
                <a:spcPts val="661"/>
              </a:spcBef>
              <a:buClr>
                <a:srgbClr val="42953B"/>
              </a:buClr>
              <a:buSzPct val="100000"/>
              <a:buFont typeface="Arial" panose="020B0604020202020204" pitchFamily="34" charset="0"/>
              <a:buChar char="•"/>
            </a:pPr>
            <a:endParaRPr lang="en-US" sz="2800" dirty="0">
              <a:solidFill>
                <a:srgbClr val="004B8E"/>
              </a:solidFill>
            </a:endParaRPr>
          </a:p>
          <a:p>
            <a:pPr marL="609585" lvl="0" indent="-459305">
              <a:spcBef>
                <a:spcPts val="661"/>
              </a:spcBef>
              <a:buClr>
                <a:srgbClr val="42953B"/>
              </a:buClr>
              <a:buSzPct val="100000"/>
              <a:buFont typeface="Arial" panose="020B0604020202020204" pitchFamily="34" charset="0"/>
              <a:buChar char="•"/>
            </a:pPr>
            <a:r>
              <a:rPr lang="en-US" sz="2800" dirty="0">
                <a:solidFill>
                  <a:srgbClr val="004B8E"/>
                </a:solidFill>
              </a:rPr>
              <a:t>After high school, I __________________ join the military. </a:t>
            </a:r>
            <a:br>
              <a:rPr lang="en-US" sz="2800" dirty="0">
                <a:solidFill>
                  <a:srgbClr val="004B8E"/>
                </a:solidFill>
              </a:rPr>
            </a:br>
            <a:r>
              <a:rPr lang="en-US" sz="2800" dirty="0">
                <a:solidFill>
                  <a:srgbClr val="004B8E"/>
                </a:solidFill>
              </a:rPr>
              <a:t>(Too General)</a:t>
            </a:r>
          </a:p>
        </p:txBody>
      </p:sp>
    </p:spTree>
    <p:extLst>
      <p:ext uri="{BB962C8B-B14F-4D97-AF65-F5344CB8AC3E}">
        <p14:creationId xmlns:p14="http://schemas.microsoft.com/office/powerpoint/2010/main" val="1124355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651247"/>
            <a:ext cx="11430000" cy="4444753"/>
          </a:xfrm>
          <a:prstGeom prst="rect">
            <a:avLst/>
          </a:prstGeom>
          <a:noFill/>
          <a:ln>
            <a:noFill/>
          </a:ln>
        </p:spPr>
        <p:txBody>
          <a:bodyPr spcFirstLastPara="1" wrap="square" lIns="91425" tIns="45700" rIns="91425" bIns="45700" anchor="t" anchorCtr="0">
            <a:noAutofit/>
          </a:bodyPr>
          <a:lstStyle/>
          <a:p>
            <a:pPr marL="0" lvl="1" indent="0" algn="ctr">
              <a:lnSpc>
                <a:spcPct val="100000"/>
              </a:lnSpc>
              <a:spcBef>
                <a:spcPts val="0"/>
              </a:spcBef>
              <a:buClr>
                <a:srgbClr val="42953B"/>
              </a:buClr>
              <a:buSzPts val="3000"/>
              <a:buNone/>
            </a:pPr>
            <a:r>
              <a:rPr lang="en-US" sz="4000" b="1" dirty="0">
                <a:solidFill>
                  <a:srgbClr val="004B8E"/>
                </a:solidFill>
              </a:rPr>
              <a:t>Good Examples</a:t>
            </a:r>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Measurable Postsecondary Goal Examples</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43</a:t>
            </a:fld>
            <a:endParaRPr dirty="0"/>
          </a:p>
        </p:txBody>
      </p:sp>
      <p:sp>
        <p:nvSpPr>
          <p:cNvPr id="3" name="Rectangle 2"/>
          <p:cNvSpPr/>
          <p:nvPr/>
        </p:nvSpPr>
        <p:spPr>
          <a:xfrm>
            <a:off x="381000" y="2220709"/>
            <a:ext cx="11430001" cy="3847207"/>
          </a:xfrm>
          <a:prstGeom prst="rect">
            <a:avLst/>
          </a:prstGeom>
        </p:spPr>
        <p:txBody>
          <a:bodyPr wrap="square">
            <a:spAutoFit/>
          </a:bodyPr>
          <a:lstStyle/>
          <a:p>
            <a:pPr lvl="1">
              <a:buClr>
                <a:srgbClr val="004B8E"/>
              </a:buClr>
              <a:buSzPct val="100000"/>
            </a:pPr>
            <a:endParaRPr lang="en-US" sz="2000" dirty="0">
              <a:solidFill>
                <a:srgbClr val="004B8E"/>
              </a:solidFill>
            </a:endParaRP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 will become certified to be a high school math teacher. (Employment)</a:t>
            </a: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 will join the marines to become a weapon specialist. (Employment)</a:t>
            </a: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 will attend Mizzou to get a degree in engineering. (Education/Training)</a:t>
            </a: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 will attend training to become a welder (Education/Training)</a:t>
            </a:r>
          </a:p>
        </p:txBody>
      </p:sp>
    </p:spTree>
    <p:extLst>
      <p:ext uri="{BB962C8B-B14F-4D97-AF65-F5344CB8AC3E}">
        <p14:creationId xmlns:p14="http://schemas.microsoft.com/office/powerpoint/2010/main" val="3073204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81000" y="1651247"/>
            <a:ext cx="11430000" cy="4444753"/>
          </a:xfrm>
          <a:prstGeom prst="rect">
            <a:avLst/>
          </a:prstGeom>
          <a:noFill/>
          <a:ln>
            <a:noFill/>
          </a:ln>
        </p:spPr>
        <p:txBody>
          <a:bodyPr spcFirstLastPara="1" wrap="square" lIns="91425" tIns="45700" rIns="91425" bIns="45700" anchor="t" anchorCtr="0">
            <a:noAutofit/>
          </a:bodyPr>
          <a:lstStyle/>
          <a:p>
            <a:pPr marL="0" lvl="1" indent="0" algn="ctr">
              <a:lnSpc>
                <a:spcPct val="100000"/>
              </a:lnSpc>
              <a:spcBef>
                <a:spcPts val="0"/>
              </a:spcBef>
              <a:buClr>
                <a:srgbClr val="42953B"/>
              </a:buClr>
              <a:buSzPts val="3000"/>
              <a:buNone/>
            </a:pPr>
            <a:r>
              <a:rPr lang="en-US" sz="4000" b="1" dirty="0">
                <a:solidFill>
                  <a:srgbClr val="004B8E"/>
                </a:solidFill>
              </a:rPr>
              <a:t>More Good Examples</a:t>
            </a:r>
          </a:p>
        </p:txBody>
      </p:sp>
      <p:sp>
        <p:nvSpPr>
          <p:cNvPr id="502" name="Google Shape;502;p77"/>
          <p:cNvSpPr txBox="1">
            <a:spLocks noGrp="1"/>
          </p:cNvSpPr>
          <p:nvPr>
            <p:ph type="title"/>
          </p:nvPr>
        </p:nvSpPr>
        <p:spPr>
          <a:xfrm>
            <a:off x="381000" y="1083076"/>
            <a:ext cx="11430000" cy="7457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Measurable Postsecondary Goal Examples</a:t>
            </a:r>
            <a:endParaRPr sz="2000" dirty="0">
              <a:solidFill>
                <a:srgbClr val="004B8E"/>
              </a:solidFill>
            </a:endParaRPr>
          </a:p>
        </p:txBody>
      </p:sp>
      <p:sp>
        <p:nvSpPr>
          <p:cNvPr id="504" name="Google Shape;504;p7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44</a:t>
            </a:fld>
            <a:endParaRPr dirty="0"/>
          </a:p>
        </p:txBody>
      </p:sp>
      <p:sp>
        <p:nvSpPr>
          <p:cNvPr id="3" name="Rectangle 2"/>
          <p:cNvSpPr/>
          <p:nvPr/>
        </p:nvSpPr>
        <p:spPr>
          <a:xfrm>
            <a:off x="381000" y="2220709"/>
            <a:ext cx="11430001" cy="3847207"/>
          </a:xfrm>
          <a:prstGeom prst="rect">
            <a:avLst/>
          </a:prstGeom>
        </p:spPr>
        <p:txBody>
          <a:bodyPr wrap="square">
            <a:spAutoFit/>
          </a:bodyPr>
          <a:lstStyle/>
          <a:p>
            <a:pPr lvl="1">
              <a:buClr>
                <a:srgbClr val="004B8E"/>
              </a:buClr>
              <a:buSzPct val="100000"/>
            </a:pPr>
            <a:endParaRPr lang="en-US" sz="2000" dirty="0">
              <a:solidFill>
                <a:srgbClr val="004B8E"/>
              </a:solidFill>
            </a:endParaRP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 will be employed as a conservation agent. (Employment)</a:t>
            </a: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 will go to school to become a conservation agent. (Education/Training)</a:t>
            </a: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 will share an apartment with a roommate. (Independent Living)</a:t>
            </a:r>
          </a:p>
          <a:p>
            <a:pPr marL="609585" lvl="0" indent="-459305">
              <a:buClr>
                <a:srgbClr val="42953B"/>
              </a:buClr>
              <a:buSzPct val="100000"/>
              <a:buFont typeface="Arial" panose="020B0604020202020204" pitchFamily="34" charset="0"/>
              <a:buChar char="•"/>
            </a:pPr>
            <a:r>
              <a:rPr lang="en-US" sz="2800" dirty="0">
                <a:solidFill>
                  <a:srgbClr val="004B8E"/>
                </a:solidFill>
              </a:rPr>
              <a:t>After high school, I ________________ will participate in activities through Leisure Services. (Independent Living)</a:t>
            </a:r>
          </a:p>
        </p:txBody>
      </p:sp>
    </p:spTree>
    <p:extLst>
      <p:ext uri="{BB962C8B-B14F-4D97-AF65-F5344CB8AC3E}">
        <p14:creationId xmlns:p14="http://schemas.microsoft.com/office/powerpoint/2010/main" val="808554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0"/>
          <p:cNvSpPr txBox="1">
            <a:spLocks noGrp="1"/>
          </p:cNvSpPr>
          <p:nvPr>
            <p:ph type="body" idx="1"/>
          </p:nvPr>
        </p:nvSpPr>
        <p:spPr>
          <a:xfrm>
            <a:off x="381000" y="2159000"/>
            <a:ext cx="11430000" cy="3937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3306"/>
              <a:buNone/>
            </a:pPr>
            <a:r>
              <a:rPr lang="en-US" sz="3306" b="1" dirty="0">
                <a:solidFill>
                  <a:srgbClr val="42953B"/>
                </a:solidFill>
              </a:rPr>
              <a:t>Freshman:</a:t>
            </a:r>
            <a:r>
              <a:rPr lang="en-US" sz="3306" b="1" dirty="0"/>
              <a:t> </a:t>
            </a:r>
            <a:r>
              <a:rPr lang="en-US" sz="3306" dirty="0"/>
              <a:t>Student will work full-time in the healthcare industry.</a:t>
            </a:r>
            <a:endParaRPr dirty="0"/>
          </a:p>
          <a:p>
            <a:pPr marL="0" lvl="0" indent="0" algn="l" rtl="0">
              <a:lnSpc>
                <a:spcPct val="80000"/>
              </a:lnSpc>
              <a:spcBef>
                <a:spcPts val="661"/>
              </a:spcBef>
              <a:spcAft>
                <a:spcPts val="0"/>
              </a:spcAft>
              <a:buSzPts val="3306"/>
              <a:buNone/>
            </a:pPr>
            <a:endParaRPr sz="3306" dirty="0"/>
          </a:p>
          <a:p>
            <a:pPr marL="0" lvl="0" indent="0" algn="l" rtl="0">
              <a:lnSpc>
                <a:spcPct val="80000"/>
              </a:lnSpc>
              <a:spcBef>
                <a:spcPts val="661"/>
              </a:spcBef>
              <a:spcAft>
                <a:spcPts val="0"/>
              </a:spcAft>
              <a:buSzPts val="3306"/>
              <a:buNone/>
            </a:pPr>
            <a:r>
              <a:rPr lang="en-US" sz="3306" b="1" dirty="0">
                <a:solidFill>
                  <a:srgbClr val="42953B"/>
                </a:solidFill>
              </a:rPr>
              <a:t>Sophomore:</a:t>
            </a:r>
            <a:r>
              <a:rPr lang="en-US" sz="3306" b="1" dirty="0"/>
              <a:t> </a:t>
            </a:r>
            <a:r>
              <a:rPr lang="en-US" sz="3306" dirty="0"/>
              <a:t>Student will work full-time in a hospital setting.</a:t>
            </a:r>
            <a:endParaRPr dirty="0"/>
          </a:p>
          <a:p>
            <a:pPr marL="0" lvl="0" indent="0" algn="l" rtl="0">
              <a:lnSpc>
                <a:spcPct val="80000"/>
              </a:lnSpc>
              <a:spcBef>
                <a:spcPts val="661"/>
              </a:spcBef>
              <a:spcAft>
                <a:spcPts val="0"/>
              </a:spcAft>
              <a:buSzPts val="3306"/>
              <a:buNone/>
            </a:pPr>
            <a:endParaRPr sz="3306" dirty="0"/>
          </a:p>
          <a:p>
            <a:pPr marL="0" lvl="0" indent="0" algn="l" rtl="0">
              <a:lnSpc>
                <a:spcPct val="80000"/>
              </a:lnSpc>
              <a:spcBef>
                <a:spcPts val="661"/>
              </a:spcBef>
              <a:spcAft>
                <a:spcPts val="0"/>
              </a:spcAft>
              <a:buSzPts val="3306"/>
              <a:buNone/>
            </a:pPr>
            <a:r>
              <a:rPr lang="en-US" sz="3306" b="1" dirty="0">
                <a:solidFill>
                  <a:srgbClr val="42953B"/>
                </a:solidFill>
              </a:rPr>
              <a:t>Junior:</a:t>
            </a:r>
            <a:r>
              <a:rPr lang="en-US" sz="3306" b="1" dirty="0"/>
              <a:t> </a:t>
            </a:r>
            <a:r>
              <a:rPr lang="en-US" sz="3306" dirty="0"/>
              <a:t>Student will work full-time as an LPN.</a:t>
            </a:r>
            <a:endParaRPr dirty="0"/>
          </a:p>
          <a:p>
            <a:pPr marL="0" lvl="0" indent="0" algn="l" rtl="0">
              <a:lnSpc>
                <a:spcPct val="80000"/>
              </a:lnSpc>
              <a:spcBef>
                <a:spcPts val="661"/>
              </a:spcBef>
              <a:spcAft>
                <a:spcPts val="0"/>
              </a:spcAft>
              <a:buSzPts val="3306"/>
              <a:buNone/>
            </a:pPr>
            <a:endParaRPr sz="3306" dirty="0"/>
          </a:p>
          <a:p>
            <a:pPr marL="0" lvl="0" indent="0" algn="l" rtl="0">
              <a:lnSpc>
                <a:spcPct val="80000"/>
              </a:lnSpc>
              <a:spcBef>
                <a:spcPts val="661"/>
              </a:spcBef>
              <a:spcAft>
                <a:spcPts val="0"/>
              </a:spcAft>
              <a:buSzPts val="3306"/>
              <a:buNone/>
            </a:pPr>
            <a:r>
              <a:rPr lang="en-US" sz="3306" b="1" dirty="0">
                <a:solidFill>
                  <a:srgbClr val="42953B"/>
                </a:solidFill>
              </a:rPr>
              <a:t>Senior:</a:t>
            </a:r>
            <a:r>
              <a:rPr lang="en-US" sz="3306" b="1" dirty="0"/>
              <a:t> </a:t>
            </a:r>
            <a:r>
              <a:rPr lang="en-US" sz="3306" dirty="0"/>
              <a:t>Student will work full-time as an LPN in a doctor’s office.</a:t>
            </a:r>
            <a:endParaRPr dirty="0"/>
          </a:p>
        </p:txBody>
      </p:sp>
      <p:sp>
        <p:nvSpPr>
          <p:cNvPr id="598" name="Google Shape;598;p90"/>
          <p:cNvSpPr txBox="1">
            <a:spLocks noGrp="1"/>
          </p:cNvSpPr>
          <p:nvPr>
            <p:ph type="title"/>
          </p:nvPr>
        </p:nvSpPr>
        <p:spPr>
          <a:xfrm>
            <a:off x="381000" y="990600"/>
            <a:ext cx="11430000" cy="9003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Calibri"/>
              <a:buNone/>
            </a:pPr>
            <a:r>
              <a:rPr lang="en-US" sz="4400" dirty="0">
                <a:solidFill>
                  <a:srgbClr val="004B8E"/>
                </a:solidFill>
              </a:rPr>
              <a:t>Can Postsecondary Goals Change?</a:t>
            </a:r>
            <a:endParaRPr sz="4400" dirty="0">
              <a:solidFill>
                <a:srgbClr val="004B8E"/>
              </a:solidFill>
            </a:endParaRPr>
          </a:p>
        </p:txBody>
      </p:sp>
      <p:sp>
        <p:nvSpPr>
          <p:cNvPr id="4" name="Google Shape;398;p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748900"/>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Requirement # 2 </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Updated Annually </a:t>
            </a:r>
            <a:endParaRPr sz="4000" i="1" dirty="0">
              <a:solidFill>
                <a:srgbClr val="004B8E"/>
              </a:solidFill>
            </a:endParaRPr>
          </a:p>
        </p:txBody>
      </p:sp>
      <p:sp>
        <p:nvSpPr>
          <p:cNvPr id="434" name="Google Shape;434;p68"/>
          <p:cNvSpPr txBox="1">
            <a:spLocks noGrp="1"/>
          </p:cNvSpPr>
          <p:nvPr>
            <p:ph type="body" idx="1"/>
          </p:nvPr>
        </p:nvSpPr>
        <p:spPr>
          <a:xfrm>
            <a:off x="381000" y="2521258"/>
            <a:ext cx="11430000" cy="3574742"/>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None/>
            </a:pPr>
            <a:r>
              <a:rPr lang="en-US" sz="3200" i="1" dirty="0">
                <a:solidFill>
                  <a:srgbClr val="004B8E"/>
                </a:solidFill>
              </a:rPr>
              <a:t>“Are the postsecondary goals updated annually?”</a:t>
            </a:r>
          </a:p>
          <a:p>
            <a:pPr marL="0" indent="0" algn="ctr">
              <a:lnSpc>
                <a:spcPct val="100000"/>
              </a:lnSpc>
              <a:spcBef>
                <a:spcPts val="0"/>
              </a:spcBef>
              <a:buNone/>
            </a:pPr>
            <a:endParaRPr lang="en-US" sz="3200" dirty="0">
              <a:solidFill>
                <a:srgbClr val="004B8E"/>
              </a:solidFill>
            </a:endParaRPr>
          </a:p>
          <a:p>
            <a:pPr indent="-457200">
              <a:lnSpc>
                <a:spcPct val="100000"/>
              </a:lnSpc>
              <a:spcBef>
                <a:spcPts val="0"/>
              </a:spcBef>
              <a:buClr>
                <a:srgbClr val="42953B"/>
              </a:buClr>
              <a:buSzPct val="100000"/>
            </a:pPr>
            <a:r>
              <a:rPr lang="en-US" sz="3200" dirty="0">
                <a:solidFill>
                  <a:srgbClr val="004B8E"/>
                </a:solidFill>
              </a:rPr>
              <a:t>For minimum compliance, the IEP Team should address and update the postsecondary goals, the Present Level of Academic Achievement and Functional Performance (PLAAFP) and Form C in conjunction with the development of the annual IEP.</a:t>
            </a: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46</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868" y="4943412"/>
            <a:ext cx="1859132" cy="1740734"/>
          </a:xfrm>
          <a:prstGeom prst="rect">
            <a:avLst/>
          </a:prstGeom>
        </p:spPr>
      </p:pic>
    </p:spTree>
    <p:extLst>
      <p:ext uri="{BB962C8B-B14F-4D97-AF65-F5344CB8AC3E}">
        <p14:creationId xmlns:p14="http://schemas.microsoft.com/office/powerpoint/2010/main" val="3942898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748900"/>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Requirement # 6 </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Annual IEP Goal(s)</a:t>
            </a:r>
            <a:endParaRPr sz="4000" i="1" dirty="0">
              <a:solidFill>
                <a:srgbClr val="004B8E"/>
              </a:solidFill>
            </a:endParaRPr>
          </a:p>
        </p:txBody>
      </p:sp>
      <p:sp>
        <p:nvSpPr>
          <p:cNvPr id="434" name="Google Shape;434;p68"/>
          <p:cNvSpPr txBox="1">
            <a:spLocks noGrp="1"/>
          </p:cNvSpPr>
          <p:nvPr>
            <p:ph type="body" idx="1"/>
          </p:nvPr>
        </p:nvSpPr>
        <p:spPr>
          <a:xfrm>
            <a:off x="381000" y="2521258"/>
            <a:ext cx="11430000" cy="3574742"/>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None/>
            </a:pPr>
            <a:r>
              <a:rPr lang="en-US" sz="3200" i="1" dirty="0">
                <a:solidFill>
                  <a:srgbClr val="004B8E"/>
                </a:solidFill>
              </a:rPr>
              <a:t>“Is (are) there annual IEP goal(s) related to the student’s transition services needs?”</a:t>
            </a:r>
          </a:p>
          <a:p>
            <a:pPr indent="-457200">
              <a:lnSpc>
                <a:spcPct val="100000"/>
              </a:lnSpc>
              <a:spcBef>
                <a:spcPts val="0"/>
              </a:spcBef>
              <a:buClr>
                <a:srgbClr val="42953B"/>
              </a:buClr>
              <a:buSzPct val="100000"/>
            </a:pPr>
            <a:r>
              <a:rPr lang="en-US" dirty="0">
                <a:solidFill>
                  <a:srgbClr val="004B8E"/>
                </a:solidFill>
              </a:rPr>
              <a:t>Annual IEP goals developed during transition planning must be associated with each of the measurable postsecondary goals.</a:t>
            </a:r>
          </a:p>
          <a:p>
            <a:pPr indent="-457200">
              <a:lnSpc>
                <a:spcPct val="100000"/>
              </a:lnSpc>
              <a:spcBef>
                <a:spcPts val="0"/>
              </a:spcBef>
              <a:buClr>
                <a:srgbClr val="42953B"/>
              </a:buClr>
              <a:buSzPct val="100000"/>
            </a:pPr>
            <a:r>
              <a:rPr lang="en-US" dirty="0">
                <a:solidFill>
                  <a:srgbClr val="004B8E"/>
                </a:solidFill>
              </a:rPr>
              <a:t>The reason for this is to ensure that IEP goals are developed that will likely lead to or facilitate the student meeting his or her measurable</a:t>
            </a:r>
          </a:p>
          <a:p>
            <a:pPr marL="0" indent="0">
              <a:lnSpc>
                <a:spcPct val="100000"/>
              </a:lnSpc>
              <a:spcBef>
                <a:spcPts val="0"/>
              </a:spcBef>
              <a:buClr>
                <a:srgbClr val="42953B"/>
              </a:buClr>
              <a:buSzPct val="100000"/>
              <a:buNone/>
            </a:pPr>
            <a:r>
              <a:rPr lang="en-US" dirty="0">
                <a:solidFill>
                  <a:srgbClr val="004B8E"/>
                </a:solidFill>
              </a:rPr>
              <a:t>      postsecondary goals.</a:t>
            </a: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47</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868" y="4943412"/>
            <a:ext cx="1859132" cy="1740734"/>
          </a:xfrm>
          <a:prstGeom prst="rect">
            <a:avLst/>
          </a:prstGeom>
        </p:spPr>
      </p:pic>
    </p:spTree>
    <p:extLst>
      <p:ext uri="{BB962C8B-B14F-4D97-AF65-F5344CB8AC3E}">
        <p14:creationId xmlns:p14="http://schemas.microsoft.com/office/powerpoint/2010/main" val="3980906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0"/>
          <p:cNvSpPr txBox="1">
            <a:spLocks noGrp="1"/>
          </p:cNvSpPr>
          <p:nvPr>
            <p:ph type="body" idx="1"/>
          </p:nvPr>
        </p:nvSpPr>
        <p:spPr>
          <a:xfrm>
            <a:off x="381000" y="2159000"/>
            <a:ext cx="11430000" cy="39370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3306"/>
              <a:buFont typeface="Arial" panose="020B0604020202020204" pitchFamily="34" charset="0"/>
              <a:buChar char="•"/>
            </a:pPr>
            <a:r>
              <a:rPr lang="en-US" sz="3306" dirty="0"/>
              <a:t>A student’s postsecondary goal is a goal that the student hopes to achieve after leaving high school, whereas an annual IEP goal is expected to be achieved in one year’s time. </a:t>
            </a:r>
            <a:endParaRPr dirty="0"/>
          </a:p>
          <a:p>
            <a:pPr marL="0" lvl="0" indent="0" algn="l" rtl="0">
              <a:spcBef>
                <a:spcPts val="661"/>
              </a:spcBef>
              <a:spcAft>
                <a:spcPts val="0"/>
              </a:spcAft>
              <a:buSzPts val="3306"/>
              <a:buNone/>
            </a:pPr>
            <a:endParaRPr sz="3306" dirty="0"/>
          </a:p>
          <a:p>
            <a:pPr lvl="0" indent="-457200" algn="l" rtl="0">
              <a:spcBef>
                <a:spcPts val="661"/>
              </a:spcBef>
              <a:spcAft>
                <a:spcPts val="0"/>
              </a:spcAft>
              <a:buSzPts val="3306"/>
              <a:buFont typeface="Arial" panose="020B0604020202020204" pitchFamily="34" charset="0"/>
              <a:buChar char="•"/>
            </a:pPr>
            <a:r>
              <a:rPr lang="en-US" sz="3306" dirty="0"/>
              <a:t>Annual goals should be written using the SMART goal format per the Standards and Indicators guide. </a:t>
            </a:r>
            <a:endParaRPr dirty="0"/>
          </a:p>
          <a:p>
            <a:pPr marL="0" lvl="0" indent="0" algn="l" rtl="0">
              <a:lnSpc>
                <a:spcPct val="80000"/>
              </a:lnSpc>
              <a:spcBef>
                <a:spcPts val="661"/>
              </a:spcBef>
              <a:spcAft>
                <a:spcPts val="0"/>
              </a:spcAft>
              <a:buSzPts val="3306"/>
              <a:buNone/>
            </a:pPr>
            <a:endParaRPr sz="3306" dirty="0"/>
          </a:p>
        </p:txBody>
      </p:sp>
      <p:sp>
        <p:nvSpPr>
          <p:cNvPr id="598" name="Google Shape;598;p90"/>
          <p:cNvSpPr txBox="1">
            <a:spLocks noGrp="1"/>
          </p:cNvSpPr>
          <p:nvPr>
            <p:ph type="title"/>
          </p:nvPr>
        </p:nvSpPr>
        <p:spPr>
          <a:xfrm>
            <a:off x="381000" y="990600"/>
            <a:ext cx="11430000" cy="9003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Calibri"/>
              <a:buNone/>
            </a:pPr>
            <a:r>
              <a:rPr lang="en-US" sz="4400" dirty="0">
                <a:solidFill>
                  <a:srgbClr val="004B8E"/>
                </a:solidFill>
              </a:rPr>
              <a:t>Annual IEP Goals</a:t>
            </a:r>
            <a:endParaRPr sz="4400" dirty="0">
              <a:solidFill>
                <a:srgbClr val="004B8E"/>
              </a:solidFill>
            </a:endParaRPr>
          </a:p>
        </p:txBody>
      </p:sp>
      <p:sp>
        <p:nvSpPr>
          <p:cNvPr id="4" name="Google Shape;620;p93"/>
          <p:cNvSpPr txBox="1"/>
          <p:nvPr/>
        </p:nvSpPr>
        <p:spPr>
          <a:xfrm>
            <a:off x="9648054" y="5742057"/>
            <a:ext cx="223520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(Wright &amp; Wright, 2006)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5" name="Google Shape;398;p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48</a:t>
            </a:fld>
            <a:endParaRPr dirty="0"/>
          </a:p>
        </p:txBody>
      </p:sp>
    </p:spTree>
    <p:extLst>
      <p:ext uri="{BB962C8B-B14F-4D97-AF65-F5344CB8AC3E}">
        <p14:creationId xmlns:p14="http://schemas.microsoft.com/office/powerpoint/2010/main" val="3843342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0"/>
          <p:cNvSpPr txBox="1">
            <a:spLocks noGrp="1"/>
          </p:cNvSpPr>
          <p:nvPr>
            <p:ph type="body" idx="1"/>
          </p:nvPr>
        </p:nvSpPr>
        <p:spPr>
          <a:xfrm>
            <a:off x="309978" y="1828800"/>
            <a:ext cx="11430000" cy="393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306"/>
              <a:buNone/>
            </a:pPr>
            <a:r>
              <a:rPr lang="en-US" sz="2800" b="1" dirty="0">
                <a:solidFill>
                  <a:srgbClr val="42953B"/>
                </a:solidFill>
              </a:rPr>
              <a:t>200.810.a.</a:t>
            </a:r>
          </a:p>
          <a:p>
            <a:pPr marL="0" lvl="0" indent="0" algn="l" rtl="0">
              <a:spcBef>
                <a:spcPts val="0"/>
              </a:spcBef>
              <a:spcAft>
                <a:spcPts val="0"/>
              </a:spcAft>
              <a:buSzPts val="3306"/>
              <a:buNone/>
            </a:pPr>
            <a:r>
              <a:rPr lang="en-US" sz="2400" dirty="0"/>
              <a:t>The IEP includes goals that</a:t>
            </a:r>
          </a:p>
          <a:p>
            <a:pPr marL="0" lvl="0" indent="0">
              <a:spcBef>
                <a:spcPts val="0"/>
              </a:spcBef>
              <a:buSzPts val="3306"/>
              <a:buNone/>
            </a:pPr>
            <a:r>
              <a:rPr lang="en-US" sz="2800" b="1" dirty="0">
                <a:solidFill>
                  <a:srgbClr val="42953B"/>
                </a:solidFill>
              </a:rPr>
              <a:t>200.810.b.</a:t>
            </a:r>
          </a:p>
          <a:p>
            <a:pPr marL="0" lvl="0" indent="0" algn="l" rtl="0">
              <a:spcBef>
                <a:spcPts val="0"/>
              </a:spcBef>
              <a:spcAft>
                <a:spcPts val="0"/>
              </a:spcAft>
              <a:buSzPts val="3306"/>
              <a:buNone/>
            </a:pPr>
            <a:r>
              <a:rPr lang="en-US" sz="2400" dirty="0"/>
              <a:t>Demonstrate consistency with the content of the present level of performance. </a:t>
            </a:r>
          </a:p>
          <a:p>
            <a:pPr marL="0" lvl="0" indent="0" algn="l" rtl="0">
              <a:spcBef>
                <a:spcPts val="0"/>
              </a:spcBef>
              <a:spcAft>
                <a:spcPts val="0"/>
              </a:spcAft>
              <a:buSzPts val="3306"/>
              <a:buNone/>
            </a:pPr>
            <a:r>
              <a:rPr lang="en-US" sz="2800" dirty="0"/>
              <a:t>Are written in terms that are</a:t>
            </a:r>
          </a:p>
          <a:p>
            <a:pPr marL="514350" lvl="0" indent="-514350" algn="l" rtl="0">
              <a:spcBef>
                <a:spcPts val="0"/>
              </a:spcBef>
              <a:spcAft>
                <a:spcPts val="0"/>
              </a:spcAft>
              <a:buClr>
                <a:srgbClr val="42953B"/>
              </a:buClr>
              <a:buSzPct val="100000"/>
              <a:buFont typeface="+mj-lt"/>
              <a:buAutoNum type="arabicPeriod"/>
            </a:pPr>
            <a:r>
              <a:rPr lang="en-US" sz="2800" b="1" dirty="0">
                <a:solidFill>
                  <a:srgbClr val="42953B"/>
                </a:solidFill>
              </a:rPr>
              <a:t>Specific</a:t>
            </a:r>
            <a:r>
              <a:rPr lang="en-US" sz="2800" dirty="0"/>
              <a:t> </a:t>
            </a:r>
            <a:r>
              <a:rPr lang="en-US" sz="2800" dirty="0">
                <a:solidFill>
                  <a:srgbClr val="004B8E"/>
                </a:solidFill>
              </a:rPr>
              <a:t>to a particular skill or behavior to be achieved.</a:t>
            </a:r>
          </a:p>
          <a:p>
            <a:pPr marL="514350" lvl="0" indent="-514350" algn="l" rtl="0">
              <a:spcBef>
                <a:spcPts val="0"/>
              </a:spcBef>
              <a:spcAft>
                <a:spcPts val="0"/>
              </a:spcAft>
              <a:buClr>
                <a:srgbClr val="42953B"/>
              </a:buClr>
              <a:buSzPct val="100000"/>
              <a:buFont typeface="+mj-lt"/>
              <a:buAutoNum type="arabicPeriod"/>
            </a:pPr>
            <a:r>
              <a:rPr lang="en-US" sz="2800" b="1" dirty="0">
                <a:solidFill>
                  <a:srgbClr val="42953B"/>
                </a:solidFill>
              </a:rPr>
              <a:t>Measurable</a:t>
            </a:r>
          </a:p>
          <a:p>
            <a:pPr marL="514350" lvl="0" indent="-514350" algn="l" rtl="0">
              <a:spcBef>
                <a:spcPts val="0"/>
              </a:spcBef>
              <a:spcAft>
                <a:spcPts val="0"/>
              </a:spcAft>
              <a:buClr>
                <a:srgbClr val="42953B"/>
              </a:buClr>
              <a:buSzPct val="100000"/>
              <a:buFont typeface="+mj-lt"/>
              <a:buAutoNum type="arabicPeriod"/>
            </a:pPr>
            <a:r>
              <a:rPr lang="en-US" sz="2800" b="1" dirty="0">
                <a:solidFill>
                  <a:srgbClr val="42953B"/>
                </a:solidFill>
              </a:rPr>
              <a:t>Attainable </a:t>
            </a:r>
            <a:r>
              <a:rPr lang="en-US" sz="2800" dirty="0">
                <a:solidFill>
                  <a:srgbClr val="004B8E"/>
                </a:solidFill>
              </a:rPr>
              <a:t>(can reasonably be accomplished within the duration of the IEP)</a:t>
            </a:r>
          </a:p>
          <a:p>
            <a:pPr marL="514350" lvl="0" indent="-514350" algn="l" rtl="0">
              <a:spcBef>
                <a:spcPts val="0"/>
              </a:spcBef>
              <a:spcAft>
                <a:spcPts val="0"/>
              </a:spcAft>
              <a:buClr>
                <a:srgbClr val="42953B"/>
              </a:buClr>
              <a:buSzPct val="100000"/>
              <a:buFont typeface="+mj-lt"/>
              <a:buAutoNum type="arabicPeriod"/>
            </a:pPr>
            <a:r>
              <a:rPr lang="en-US" sz="2800" b="1" dirty="0">
                <a:solidFill>
                  <a:srgbClr val="42953B"/>
                </a:solidFill>
              </a:rPr>
              <a:t>Results oriented</a:t>
            </a:r>
          </a:p>
          <a:p>
            <a:pPr marL="514350" lvl="0" indent="-514350" algn="l" rtl="0">
              <a:spcBef>
                <a:spcPts val="0"/>
              </a:spcBef>
              <a:spcAft>
                <a:spcPts val="0"/>
              </a:spcAft>
              <a:buClr>
                <a:srgbClr val="42953B"/>
              </a:buClr>
              <a:buSzPct val="100000"/>
              <a:buFont typeface="+mj-lt"/>
              <a:buAutoNum type="arabicPeriod"/>
            </a:pPr>
            <a:r>
              <a:rPr lang="en-US" sz="2800" b="1" dirty="0">
                <a:solidFill>
                  <a:srgbClr val="42953B"/>
                </a:solidFill>
              </a:rPr>
              <a:t>Time-bound </a:t>
            </a:r>
            <a:r>
              <a:rPr lang="en-US" sz="2800" dirty="0">
                <a:solidFill>
                  <a:srgbClr val="004B8E"/>
                </a:solidFill>
              </a:rPr>
              <a:t>(generally happen within one year)</a:t>
            </a:r>
            <a:endParaRPr lang="en-US" sz="2800" b="1" dirty="0">
              <a:solidFill>
                <a:srgbClr val="42953B"/>
              </a:solidFill>
            </a:endParaRPr>
          </a:p>
          <a:p>
            <a:pPr marL="0" lvl="0" indent="0" algn="l" rtl="0">
              <a:spcBef>
                <a:spcPts val="0"/>
              </a:spcBef>
              <a:spcAft>
                <a:spcPts val="0"/>
              </a:spcAft>
              <a:buSzPts val="3306"/>
              <a:buNone/>
            </a:pPr>
            <a:r>
              <a:rPr lang="en-US" sz="2800" dirty="0">
                <a:solidFill>
                  <a:srgbClr val="004B8E"/>
                </a:solidFill>
              </a:rPr>
              <a:t> </a:t>
            </a:r>
          </a:p>
          <a:p>
            <a:pPr marL="0" lvl="0" indent="0" algn="l" rtl="0">
              <a:spcBef>
                <a:spcPts val="0"/>
              </a:spcBef>
              <a:spcAft>
                <a:spcPts val="0"/>
              </a:spcAft>
              <a:buSzPts val="3306"/>
              <a:buNone/>
            </a:pPr>
            <a:endParaRPr b="1" dirty="0">
              <a:solidFill>
                <a:srgbClr val="42953B"/>
              </a:solidFill>
            </a:endParaRPr>
          </a:p>
          <a:p>
            <a:pPr marL="0" lvl="0" indent="0" algn="l" rtl="0">
              <a:lnSpc>
                <a:spcPct val="80000"/>
              </a:lnSpc>
              <a:spcBef>
                <a:spcPts val="661"/>
              </a:spcBef>
              <a:spcAft>
                <a:spcPts val="0"/>
              </a:spcAft>
              <a:buSzPts val="3306"/>
              <a:buNone/>
            </a:pPr>
            <a:endParaRPr sz="3306" dirty="0"/>
          </a:p>
        </p:txBody>
      </p:sp>
      <p:sp>
        <p:nvSpPr>
          <p:cNvPr id="598" name="Google Shape;598;p90"/>
          <p:cNvSpPr txBox="1">
            <a:spLocks noGrp="1"/>
          </p:cNvSpPr>
          <p:nvPr>
            <p:ph type="title"/>
          </p:nvPr>
        </p:nvSpPr>
        <p:spPr>
          <a:xfrm>
            <a:off x="381000" y="990600"/>
            <a:ext cx="11430000" cy="9003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Calibri"/>
              <a:buNone/>
            </a:pPr>
            <a:r>
              <a:rPr lang="en-US" sz="4400" dirty="0">
                <a:solidFill>
                  <a:srgbClr val="004B8E"/>
                </a:solidFill>
              </a:rPr>
              <a:t>SMART Goal Format</a:t>
            </a:r>
            <a:endParaRPr sz="4400" dirty="0">
              <a:solidFill>
                <a:srgbClr val="004B8E"/>
              </a:solidFill>
            </a:endParaRPr>
          </a:p>
        </p:txBody>
      </p:sp>
      <p:sp>
        <p:nvSpPr>
          <p:cNvPr id="4" name="Google Shape;398;p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49</a:t>
            </a:fld>
            <a:endParaRPr dirty="0"/>
          </a:p>
        </p:txBody>
      </p:sp>
    </p:spTree>
    <p:extLst>
      <p:ext uri="{BB962C8B-B14F-4D97-AF65-F5344CB8AC3E}">
        <p14:creationId xmlns:p14="http://schemas.microsoft.com/office/powerpoint/2010/main" val="219161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50"/>
          <p:cNvSpPr txBox="1">
            <a:spLocks noGrp="1"/>
          </p:cNvSpPr>
          <p:nvPr>
            <p:ph type="title"/>
          </p:nvPr>
        </p:nvSpPr>
        <p:spPr>
          <a:xfrm>
            <a:off x="381000" y="928024"/>
            <a:ext cx="11430000" cy="11899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5330" dirty="0">
                <a:solidFill>
                  <a:srgbClr val="42953B"/>
                </a:solidFill>
              </a:rPr>
              <a:t>What is Your Definition of Transition?</a:t>
            </a:r>
            <a:endParaRPr sz="5330" dirty="0">
              <a:solidFill>
                <a:srgbClr val="42953B"/>
              </a:solidFill>
            </a:endParaRPr>
          </a:p>
        </p:txBody>
      </p:sp>
      <p:sp>
        <p:nvSpPr>
          <p:cNvPr id="299" name="Google Shape;299;p5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81" y="2092171"/>
            <a:ext cx="10670960" cy="4003829"/>
          </a:xfrm>
          <a:prstGeom prst="rect">
            <a:avLst/>
          </a:prstGeom>
        </p:spPr>
      </p:pic>
    </p:spTree>
    <p:extLst>
      <p:ext uri="{BB962C8B-B14F-4D97-AF65-F5344CB8AC3E}">
        <p14:creationId xmlns:p14="http://schemas.microsoft.com/office/powerpoint/2010/main" val="1823639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0"/>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42953B"/>
              </a:buClr>
              <a:buSzPct val="100000"/>
              <a:buFont typeface="Arial" panose="020B0604020202020204" pitchFamily="34" charset="0"/>
              <a:buChar char="•"/>
            </a:pPr>
            <a:r>
              <a:rPr lang="en-US" dirty="0">
                <a:solidFill>
                  <a:srgbClr val="004B8E"/>
                </a:solidFill>
              </a:rPr>
              <a:t>Using a calculator, </a:t>
            </a:r>
            <a:r>
              <a:rPr lang="en-US" b="1" dirty="0">
                <a:solidFill>
                  <a:srgbClr val="004B8E"/>
                </a:solidFill>
              </a:rPr>
              <a:t>Student A</a:t>
            </a:r>
            <a:r>
              <a:rPr lang="en-US" dirty="0">
                <a:solidFill>
                  <a:srgbClr val="004B8E"/>
                </a:solidFill>
              </a:rPr>
              <a:t> will be able to estimate how much five items on a grocery list will cost staying within a predetermined budget on four consecutive occasions.</a:t>
            </a:r>
            <a:br>
              <a:rPr lang="en-US" dirty="0">
                <a:solidFill>
                  <a:srgbClr val="004B8E"/>
                </a:solidFill>
              </a:rPr>
            </a:br>
            <a:endParaRPr lang="en-US" sz="500" dirty="0">
              <a:solidFill>
                <a:srgbClr val="004B8E"/>
              </a:solidFill>
            </a:endParaRPr>
          </a:p>
          <a:p>
            <a:pPr lvl="0" indent="-457200" algn="l" rtl="0">
              <a:spcBef>
                <a:spcPts val="0"/>
              </a:spcBef>
              <a:spcAft>
                <a:spcPts val="0"/>
              </a:spcAft>
              <a:buClr>
                <a:srgbClr val="42953B"/>
              </a:buClr>
              <a:buSzPct val="100000"/>
              <a:buFont typeface="Arial" panose="020B0604020202020204" pitchFamily="34" charset="0"/>
              <a:buChar char="•"/>
            </a:pPr>
            <a:r>
              <a:rPr lang="en-US" dirty="0">
                <a:solidFill>
                  <a:srgbClr val="004B8E"/>
                </a:solidFill>
              </a:rPr>
              <a:t>Using his Augmented Adaptive Communication (AAC) device </a:t>
            </a:r>
            <a:r>
              <a:rPr lang="en-US" b="1" dirty="0">
                <a:solidFill>
                  <a:srgbClr val="004B8E"/>
                </a:solidFill>
              </a:rPr>
              <a:t>Student B </a:t>
            </a:r>
            <a:r>
              <a:rPr lang="en-US" dirty="0">
                <a:solidFill>
                  <a:srgbClr val="004B8E"/>
                </a:solidFill>
              </a:rPr>
              <a:t>will produce simple sentences with 80 percent accuracy as measured by his teacher in three out of four trials.</a:t>
            </a:r>
          </a:p>
          <a:p>
            <a:pPr marL="0" lvl="0" indent="0" algn="l" rtl="0">
              <a:spcBef>
                <a:spcPts val="0"/>
              </a:spcBef>
              <a:spcAft>
                <a:spcPts val="0"/>
              </a:spcAft>
              <a:buClr>
                <a:srgbClr val="42953B"/>
              </a:buClr>
              <a:buSzPct val="100000"/>
              <a:buNone/>
            </a:pPr>
            <a:endParaRPr lang="en-US" sz="500" dirty="0">
              <a:solidFill>
                <a:srgbClr val="004B8E"/>
              </a:solidFill>
            </a:endParaRPr>
          </a:p>
          <a:p>
            <a:pPr lvl="0" indent="-457200" algn="l" rtl="0">
              <a:spcBef>
                <a:spcPts val="0"/>
              </a:spcBef>
              <a:spcAft>
                <a:spcPts val="0"/>
              </a:spcAft>
              <a:buClr>
                <a:srgbClr val="42953B"/>
              </a:buClr>
              <a:buSzPct val="100000"/>
              <a:buFont typeface="Arial" panose="020B0604020202020204" pitchFamily="34" charset="0"/>
              <a:buChar char="•"/>
            </a:pPr>
            <a:r>
              <a:rPr lang="en-US" b="1" dirty="0">
                <a:solidFill>
                  <a:srgbClr val="004B8E"/>
                </a:solidFill>
              </a:rPr>
              <a:t>Student C</a:t>
            </a:r>
            <a:r>
              <a:rPr lang="en-US" dirty="0">
                <a:solidFill>
                  <a:srgbClr val="004B8E"/>
                </a:solidFill>
              </a:rPr>
              <a:t> will use strategies to decode unknown words with 90 percent accuracy when reading a passage of 140 words.</a:t>
            </a:r>
            <a:endParaRPr lang="en-US" b="1" dirty="0">
              <a:solidFill>
                <a:srgbClr val="004B8E"/>
              </a:solidFill>
            </a:endParaRPr>
          </a:p>
          <a:p>
            <a:pPr lvl="0" indent="-457200" algn="l" rtl="0">
              <a:spcBef>
                <a:spcPts val="0"/>
              </a:spcBef>
              <a:spcAft>
                <a:spcPts val="0"/>
              </a:spcAft>
              <a:buClr>
                <a:srgbClr val="42953B"/>
              </a:buClr>
              <a:buSzPct val="100000"/>
              <a:buFont typeface="Arial" panose="020B0604020202020204" pitchFamily="34" charset="0"/>
              <a:buChar char="•"/>
            </a:pPr>
            <a:endParaRPr b="1" dirty="0">
              <a:solidFill>
                <a:srgbClr val="42953B"/>
              </a:solidFill>
            </a:endParaRPr>
          </a:p>
          <a:p>
            <a:pPr lvl="0" indent="-457200" algn="l" rtl="0">
              <a:lnSpc>
                <a:spcPct val="80000"/>
              </a:lnSpc>
              <a:spcBef>
                <a:spcPts val="661"/>
              </a:spcBef>
              <a:spcAft>
                <a:spcPts val="0"/>
              </a:spcAft>
              <a:buClr>
                <a:srgbClr val="42953B"/>
              </a:buClr>
              <a:buSzPct val="100000"/>
              <a:buFont typeface="Arial" panose="020B0604020202020204" pitchFamily="34" charset="0"/>
              <a:buChar char="•"/>
            </a:pPr>
            <a:endParaRPr sz="3306" dirty="0"/>
          </a:p>
        </p:txBody>
      </p:sp>
      <p:sp>
        <p:nvSpPr>
          <p:cNvPr id="598" name="Google Shape;598;p90"/>
          <p:cNvSpPr txBox="1">
            <a:spLocks noGrp="1"/>
          </p:cNvSpPr>
          <p:nvPr>
            <p:ph type="title"/>
          </p:nvPr>
        </p:nvSpPr>
        <p:spPr>
          <a:xfrm>
            <a:off x="381000" y="990600"/>
            <a:ext cx="11430000" cy="9003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Calibri"/>
              <a:buNone/>
            </a:pPr>
            <a:r>
              <a:rPr lang="en-US" sz="4200" dirty="0">
                <a:solidFill>
                  <a:srgbClr val="004B8E"/>
                </a:solidFill>
              </a:rPr>
              <a:t>IEP SMART Goals to Support Postsecondary Goals</a:t>
            </a:r>
            <a:endParaRPr sz="4200" dirty="0">
              <a:solidFill>
                <a:srgbClr val="004B8E"/>
              </a:solidFill>
            </a:endParaRPr>
          </a:p>
        </p:txBody>
      </p:sp>
      <p:sp>
        <p:nvSpPr>
          <p:cNvPr id="4" name="Google Shape;398;p6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50</a:t>
            </a:fld>
            <a:endParaRPr dirty="0"/>
          </a:p>
        </p:txBody>
      </p:sp>
    </p:spTree>
    <p:extLst>
      <p:ext uri="{BB962C8B-B14F-4D97-AF65-F5344CB8AC3E}">
        <p14:creationId xmlns:p14="http://schemas.microsoft.com/office/powerpoint/2010/main" val="362526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748900"/>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Requirement # 3 </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Transition Assessments</a:t>
            </a:r>
            <a:endParaRPr sz="4000" i="1" dirty="0">
              <a:solidFill>
                <a:srgbClr val="004B8E"/>
              </a:solidFill>
            </a:endParaRPr>
          </a:p>
        </p:txBody>
      </p:sp>
      <p:sp>
        <p:nvSpPr>
          <p:cNvPr id="434" name="Google Shape;434;p68"/>
          <p:cNvSpPr txBox="1">
            <a:spLocks noGrp="1"/>
          </p:cNvSpPr>
          <p:nvPr>
            <p:ph type="body" idx="1"/>
          </p:nvPr>
        </p:nvSpPr>
        <p:spPr>
          <a:xfrm>
            <a:off x="381000" y="2521258"/>
            <a:ext cx="11430000" cy="3574742"/>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None/>
            </a:pPr>
            <a:r>
              <a:rPr lang="en-US" sz="3200" i="1" dirty="0">
                <a:solidFill>
                  <a:srgbClr val="004B8E"/>
                </a:solidFill>
              </a:rPr>
              <a:t>“Is there evidence the measurable postsecondary goals were based on age-appropriate transition assessment(s)?”</a:t>
            </a:r>
            <a:br>
              <a:rPr lang="en-US" sz="3200" i="1" dirty="0">
                <a:solidFill>
                  <a:srgbClr val="004B8E"/>
                </a:solidFill>
              </a:rPr>
            </a:br>
            <a:endParaRPr lang="en-US" sz="3200" i="1" dirty="0">
              <a:solidFill>
                <a:srgbClr val="004B8E"/>
              </a:solidFill>
            </a:endParaRPr>
          </a:p>
          <a:p>
            <a:pPr indent="-457200">
              <a:lnSpc>
                <a:spcPct val="100000"/>
              </a:lnSpc>
              <a:spcBef>
                <a:spcPts val="0"/>
              </a:spcBef>
              <a:buClr>
                <a:srgbClr val="42953B"/>
              </a:buClr>
              <a:buSzPct val="100000"/>
            </a:pPr>
            <a:r>
              <a:rPr lang="en-US" dirty="0">
                <a:solidFill>
                  <a:srgbClr val="004B8E"/>
                </a:solidFill>
              </a:rPr>
              <a:t>The present level should address the following assessment(s) and data that are obtained to identify the student’s college and career goals.</a:t>
            </a: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51</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868" y="4943412"/>
            <a:ext cx="1859132" cy="1740734"/>
          </a:xfrm>
          <a:prstGeom prst="rect">
            <a:avLst/>
          </a:prstGeom>
        </p:spPr>
      </p:pic>
      <p:sp>
        <p:nvSpPr>
          <p:cNvPr id="6" name="Google Shape;644;p96"/>
          <p:cNvSpPr txBox="1"/>
          <p:nvPr/>
        </p:nvSpPr>
        <p:spPr>
          <a:xfrm>
            <a:off x="381000" y="5813966"/>
            <a:ext cx="264160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NTACT, updated May 2012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32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62" name="Google Shape;662;p97"/>
          <p:cNvSpPr txBox="1"/>
          <p:nvPr/>
        </p:nvSpPr>
        <p:spPr>
          <a:xfrm>
            <a:off x="2645546" y="0"/>
            <a:ext cx="7474998" cy="8345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bg1"/>
                </a:solidFill>
                <a:latin typeface="Calibri"/>
                <a:ea typeface="Calibri"/>
                <a:cs typeface="Calibri"/>
                <a:sym typeface="Calibri"/>
              </a:rPr>
              <a:t>Transition Assessments</a:t>
            </a:r>
            <a:endParaRPr sz="1400" b="0" i="0" u="none" strike="noStrike" cap="none" dirty="0">
              <a:solidFill>
                <a:schemeClr val="bg1"/>
              </a:solidFill>
              <a:latin typeface="Calibri"/>
              <a:ea typeface="Calibri"/>
              <a:cs typeface="Calibri"/>
              <a:sym typeface="Calibri"/>
            </a:endParaRPr>
          </a:p>
        </p:txBody>
      </p:sp>
      <p:grpSp>
        <p:nvGrpSpPr>
          <p:cNvPr id="2" name="Group 1"/>
          <p:cNvGrpSpPr/>
          <p:nvPr/>
        </p:nvGrpSpPr>
        <p:grpSpPr>
          <a:xfrm>
            <a:off x="2743202" y="1300914"/>
            <a:ext cx="6483297" cy="4992912"/>
            <a:chOff x="2743202" y="1300914"/>
            <a:chExt cx="6483297" cy="4992912"/>
          </a:xfrm>
        </p:grpSpPr>
        <p:grpSp>
          <p:nvGrpSpPr>
            <p:cNvPr id="650" name="Google Shape;650;p97"/>
            <p:cNvGrpSpPr/>
            <p:nvPr/>
          </p:nvGrpSpPr>
          <p:grpSpPr>
            <a:xfrm>
              <a:off x="2743202" y="1300914"/>
              <a:ext cx="6483297" cy="4992912"/>
              <a:chOff x="609605" y="-5519"/>
              <a:chExt cx="6483297" cy="4992912"/>
            </a:xfrm>
          </p:grpSpPr>
          <p:sp>
            <p:nvSpPr>
              <p:cNvPr id="651" name="Google Shape;651;p97"/>
              <p:cNvSpPr/>
              <p:nvPr/>
            </p:nvSpPr>
            <p:spPr>
              <a:xfrm>
                <a:off x="1512225" y="42184"/>
                <a:ext cx="4900500" cy="4900500"/>
              </a:xfrm>
              <a:custGeom>
                <a:avLst/>
                <a:gdLst/>
                <a:ahLst/>
                <a:cxnLst/>
                <a:rect l="l" t="t" r="r" b="b"/>
                <a:pathLst>
                  <a:path w="120000" h="120000" extrusionOk="0">
                    <a:moveTo>
                      <a:pt x="80464" y="7424"/>
                    </a:moveTo>
                    <a:lnTo>
                      <a:pt x="80464" y="7424"/>
                    </a:lnTo>
                    <a:cubicBezTo>
                      <a:pt x="103937" y="16561"/>
                      <a:pt x="118510" y="40150"/>
                      <a:pt x="116175" y="65231"/>
                    </a:cubicBezTo>
                    <a:cubicBezTo>
                      <a:pt x="113840" y="90311"/>
                      <a:pt x="95162" y="110804"/>
                      <a:pt x="70406" y="115450"/>
                    </a:cubicBezTo>
                    <a:cubicBezTo>
                      <a:pt x="45649" y="120096"/>
                      <a:pt x="20812" y="107768"/>
                      <a:pt x="9543" y="85241"/>
                    </a:cubicBezTo>
                    <a:cubicBezTo>
                      <a:pt x="-1726" y="62714"/>
                      <a:pt x="3303" y="35445"/>
                      <a:pt x="21867" y="18420"/>
                    </a:cubicBezTo>
                    <a:lnTo>
                      <a:pt x="19703" y="15584"/>
                    </a:lnTo>
                    <a:lnTo>
                      <a:pt x="27799" y="17789"/>
                    </a:lnTo>
                    <a:lnTo>
                      <a:pt x="28083" y="26569"/>
                    </a:lnTo>
                    <a:lnTo>
                      <a:pt x="25921" y="23734"/>
                    </a:lnTo>
                    <a:lnTo>
                      <a:pt x="25921" y="23734"/>
                    </a:lnTo>
                    <a:cubicBezTo>
                      <a:pt x="9770" y="38911"/>
                      <a:pt x="5602" y="62939"/>
                      <a:pt x="15698" y="82669"/>
                    </a:cubicBezTo>
                    <a:cubicBezTo>
                      <a:pt x="25793" y="102398"/>
                      <a:pt x="47718" y="113075"/>
                      <a:pt x="69475" y="108855"/>
                    </a:cubicBezTo>
                    <a:cubicBezTo>
                      <a:pt x="91232" y="104635"/>
                      <a:pt x="107577" y="86536"/>
                      <a:pt x="109565" y="64463"/>
                    </a:cubicBezTo>
                    <a:cubicBezTo>
                      <a:pt x="111552" y="42390"/>
                      <a:pt x="98704" y="21663"/>
                      <a:pt x="78051" y="13624"/>
                    </a:cubicBezTo>
                    <a:close/>
                  </a:path>
                </a:pathLst>
              </a:custGeom>
              <a:solidFill>
                <a:srgbClr val="CACE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2" name="Google Shape;652;p97"/>
              <p:cNvSpPr/>
              <p:nvPr/>
            </p:nvSpPr>
            <p:spPr>
              <a:xfrm>
                <a:off x="2743205" y="-5519"/>
                <a:ext cx="2438400" cy="1397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3" name="Google Shape;653;p97"/>
              <p:cNvSpPr txBox="1"/>
              <p:nvPr/>
            </p:nvSpPr>
            <p:spPr>
              <a:xfrm>
                <a:off x="2811429" y="62705"/>
                <a:ext cx="2301900" cy="126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Data Collection on individual strengths, preferences, needs, interests</a:t>
                </a:r>
                <a:endParaRPr sz="1400" b="0" i="0" u="none" strike="noStrike" cap="none" dirty="0">
                  <a:solidFill>
                    <a:schemeClr val="lt1"/>
                  </a:solidFill>
                  <a:latin typeface="Calibri"/>
                  <a:ea typeface="Calibri"/>
                  <a:cs typeface="Calibri"/>
                  <a:sym typeface="Calibri"/>
                </a:endParaRPr>
              </a:p>
            </p:txBody>
          </p:sp>
          <p:sp>
            <p:nvSpPr>
              <p:cNvPr id="654" name="Google Shape;654;p97"/>
              <p:cNvSpPr/>
              <p:nvPr/>
            </p:nvSpPr>
            <p:spPr>
              <a:xfrm>
                <a:off x="4800602" y="1750258"/>
                <a:ext cx="2292300" cy="1427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5" name="Google Shape;655;p97"/>
              <p:cNvSpPr txBox="1"/>
              <p:nvPr/>
            </p:nvSpPr>
            <p:spPr>
              <a:xfrm>
                <a:off x="4870267" y="1819923"/>
                <a:ext cx="2152800" cy="12879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Use tools relevant to student’s real future</a:t>
                </a:r>
                <a:endParaRPr sz="1800" b="0" i="0" u="none" strike="noStrike" cap="none" dirty="0">
                  <a:solidFill>
                    <a:schemeClr val="lt1"/>
                  </a:solidFill>
                  <a:latin typeface="Calibri"/>
                  <a:ea typeface="Calibri"/>
                  <a:cs typeface="Calibri"/>
                  <a:sym typeface="Calibri"/>
                </a:endParaRPr>
              </a:p>
            </p:txBody>
          </p:sp>
          <p:sp>
            <p:nvSpPr>
              <p:cNvPr id="656" name="Google Shape;656;p97"/>
              <p:cNvSpPr/>
              <p:nvPr/>
            </p:nvSpPr>
            <p:spPr>
              <a:xfrm>
                <a:off x="3968373" y="3846193"/>
                <a:ext cx="2292300" cy="1141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7" name="Google Shape;657;p97"/>
              <p:cNvSpPr txBox="1"/>
              <p:nvPr/>
            </p:nvSpPr>
            <p:spPr>
              <a:xfrm>
                <a:off x="4024084" y="3901904"/>
                <a:ext cx="2180700" cy="10299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Connecting thread in the transition process</a:t>
                </a:r>
                <a:endParaRPr sz="1800" b="0" i="0" u="none" strike="noStrike" cap="none" dirty="0">
                  <a:solidFill>
                    <a:schemeClr val="lt1"/>
                  </a:solidFill>
                  <a:latin typeface="Calibri"/>
                  <a:ea typeface="Calibri"/>
                  <a:cs typeface="Calibri"/>
                  <a:sym typeface="Calibri"/>
                </a:endParaRPr>
              </a:p>
            </p:txBody>
          </p:sp>
          <p:sp>
            <p:nvSpPr>
              <p:cNvPr id="658" name="Google Shape;658;p97"/>
              <p:cNvSpPr/>
              <p:nvPr/>
            </p:nvSpPr>
            <p:spPr>
              <a:xfrm>
                <a:off x="1368464" y="3784598"/>
                <a:ext cx="2292300" cy="1146000"/>
              </a:xfrm>
              <a:prstGeom prst="roundRect">
                <a:avLst>
                  <a:gd name="adj" fmla="val 16667"/>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9" name="Google Shape;659;p97"/>
              <p:cNvSpPr txBox="1"/>
              <p:nvPr/>
            </p:nvSpPr>
            <p:spPr>
              <a:xfrm>
                <a:off x="1424413" y="3840547"/>
                <a:ext cx="2180400" cy="10341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LIFE</a:t>
                </a:r>
                <a:endParaRPr sz="2400" b="1" i="0" u="none" strike="noStrike" cap="none" dirty="0">
                  <a:solidFill>
                    <a:schemeClr val="dk1"/>
                  </a:solidFill>
                  <a:latin typeface="Calibri"/>
                  <a:ea typeface="Calibri"/>
                  <a:cs typeface="Calibri"/>
                  <a:sym typeface="Calibri"/>
                </a:endParaRPr>
              </a:p>
            </p:txBody>
          </p:sp>
          <p:sp>
            <p:nvSpPr>
              <p:cNvPr id="660" name="Google Shape;660;p97"/>
              <p:cNvSpPr/>
              <p:nvPr/>
            </p:nvSpPr>
            <p:spPr>
              <a:xfrm>
                <a:off x="609605" y="1750256"/>
                <a:ext cx="2292300" cy="1427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61" name="Google Shape;661;p97"/>
              <p:cNvSpPr txBox="1"/>
              <p:nvPr/>
            </p:nvSpPr>
            <p:spPr>
              <a:xfrm>
                <a:off x="679270" y="1819921"/>
                <a:ext cx="2152800" cy="12879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Basis for determining transition goals and services as well as annual goals</a:t>
                </a:r>
                <a:endParaRPr sz="1800" b="0" i="0" u="none" strike="noStrike" cap="none" dirty="0">
                  <a:solidFill>
                    <a:schemeClr val="lt1"/>
                  </a:solidFill>
                  <a:latin typeface="Calibri"/>
                  <a:ea typeface="Calibri"/>
                  <a:cs typeface="Calibri"/>
                  <a:sym typeface="Calibri"/>
                </a:endParaRPr>
              </a:p>
            </p:txBody>
          </p:sp>
        </p:grpSp>
        <p:sp>
          <p:nvSpPr>
            <p:cNvPr id="663" name="Google Shape;663;p97"/>
            <p:cNvSpPr txBox="1"/>
            <p:nvPr/>
          </p:nvSpPr>
          <p:spPr>
            <a:xfrm rot="-1933945">
              <a:off x="4896294" y="3539405"/>
              <a:ext cx="2247097" cy="4617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4B8D"/>
                  </a:solidFill>
                  <a:latin typeface="Calibri"/>
                  <a:ea typeface="Calibri"/>
                  <a:cs typeface="Calibri"/>
                  <a:sym typeface="Calibri"/>
                </a:rPr>
                <a:t>Ongoing Process</a:t>
              </a:r>
              <a:endParaRPr sz="1400" b="0" i="0" u="none" strike="noStrike" cap="none" dirty="0">
                <a:solidFill>
                  <a:srgbClr val="000000"/>
                </a:solidFill>
                <a:latin typeface="Arial"/>
                <a:ea typeface="Arial"/>
                <a:cs typeface="Arial"/>
                <a:sym typeface="Arial"/>
              </a:endParaRPr>
            </a:p>
          </p:txBody>
        </p:sp>
      </p:grpSp>
      <p:sp>
        <p:nvSpPr>
          <p:cNvPr id="664" name="Google Shape;664;p9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8"/>
          <p:cNvSpPr txBox="1">
            <a:spLocks noGrp="1"/>
          </p:cNvSpPr>
          <p:nvPr>
            <p:ph type="body" idx="1"/>
          </p:nvPr>
        </p:nvSpPr>
        <p:spPr>
          <a:xfrm>
            <a:off x="380999" y="1828799"/>
            <a:ext cx="11430001" cy="4267201"/>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rgbClr val="42953B"/>
              </a:buClr>
              <a:buSzPts val="3200"/>
              <a:buChar char="•"/>
            </a:pPr>
            <a:r>
              <a:rPr lang="en-US" sz="2800" dirty="0">
                <a:solidFill>
                  <a:srgbClr val="004B8E"/>
                </a:solidFill>
              </a:rPr>
              <a:t>“T</a:t>
            </a:r>
            <a:r>
              <a:rPr lang="en-US" sz="2800" i="1" dirty="0">
                <a:solidFill>
                  <a:srgbClr val="004B8E"/>
                </a:solidFill>
              </a:rPr>
              <a:t>he </a:t>
            </a:r>
            <a:r>
              <a:rPr lang="en-US" sz="2800" b="1" i="1" dirty="0">
                <a:solidFill>
                  <a:srgbClr val="004B8E"/>
                </a:solidFill>
              </a:rPr>
              <a:t>ongoing process</a:t>
            </a:r>
            <a:r>
              <a:rPr lang="en-US" sz="2800" i="1" dirty="0">
                <a:solidFill>
                  <a:srgbClr val="004B8E"/>
                </a:solidFill>
              </a:rPr>
              <a:t> of collecting data on the individual’s strengths, needs, preferences, and interests </a:t>
            </a:r>
            <a:r>
              <a:rPr lang="en-US" sz="2800" b="1" i="1" dirty="0">
                <a:solidFill>
                  <a:srgbClr val="004B8E"/>
                </a:solidFill>
              </a:rPr>
              <a:t>as they relate to the demands of current and future working, educational, living, personal, and social environments. </a:t>
            </a:r>
            <a:r>
              <a:rPr lang="en-US" sz="2800" i="1" dirty="0">
                <a:solidFill>
                  <a:srgbClr val="004B8E"/>
                </a:solidFill>
              </a:rPr>
              <a:t>Assessment data serves as the common thread in the transition process and form the basis for defining goals and services to be included in the IEP</a:t>
            </a:r>
            <a:r>
              <a:rPr lang="en-US" sz="2800" dirty="0">
                <a:solidFill>
                  <a:srgbClr val="004B8E"/>
                </a:solidFill>
              </a:rPr>
              <a:t>.”</a:t>
            </a:r>
            <a:br>
              <a:rPr lang="en-US" sz="2800" dirty="0">
                <a:solidFill>
                  <a:srgbClr val="004B8E"/>
                </a:solidFill>
              </a:rPr>
            </a:br>
            <a:endParaRPr sz="2800" dirty="0">
              <a:solidFill>
                <a:srgbClr val="004B8E"/>
              </a:solidFill>
            </a:endParaRPr>
          </a:p>
          <a:p>
            <a:pPr marL="685800" lvl="1" indent="-228600" algn="l" rtl="0">
              <a:lnSpc>
                <a:spcPct val="90000"/>
              </a:lnSpc>
              <a:spcBef>
                <a:spcPts val="500"/>
              </a:spcBef>
              <a:spcAft>
                <a:spcPts val="0"/>
              </a:spcAft>
              <a:buClr>
                <a:srgbClr val="42953B"/>
              </a:buClr>
              <a:buSzPts val="3200"/>
              <a:buChar char="•"/>
            </a:pPr>
            <a:r>
              <a:rPr lang="en-US" sz="2800" dirty="0">
                <a:solidFill>
                  <a:srgbClr val="004B8E"/>
                </a:solidFill>
              </a:rPr>
              <a:t>It is important to note that </a:t>
            </a:r>
            <a:r>
              <a:rPr lang="en-US" sz="2800" b="1" dirty="0">
                <a:solidFill>
                  <a:srgbClr val="004B8E"/>
                </a:solidFill>
              </a:rPr>
              <a:t>age-appropriate</a:t>
            </a:r>
            <a:r>
              <a:rPr lang="en-US" sz="2800" dirty="0">
                <a:solidFill>
                  <a:srgbClr val="004B8E"/>
                </a:solidFill>
              </a:rPr>
              <a:t> transition assessments refer to a student’s </a:t>
            </a:r>
            <a:r>
              <a:rPr lang="en-US" sz="2800" b="1" dirty="0">
                <a:solidFill>
                  <a:srgbClr val="004B8E"/>
                </a:solidFill>
              </a:rPr>
              <a:t>chronological age</a:t>
            </a:r>
            <a:r>
              <a:rPr lang="en-US" sz="2800" dirty="0">
                <a:solidFill>
                  <a:srgbClr val="004B8E"/>
                </a:solidFill>
              </a:rPr>
              <a:t>, not developmental age.</a:t>
            </a:r>
            <a:br>
              <a:rPr lang="en-US" sz="2800" dirty="0">
                <a:solidFill>
                  <a:srgbClr val="004B8E"/>
                </a:solidFill>
              </a:rPr>
            </a:br>
            <a:endParaRPr sz="2800" dirty="0">
              <a:solidFill>
                <a:srgbClr val="004B8E"/>
              </a:solidFill>
            </a:endParaRPr>
          </a:p>
          <a:p>
            <a:pPr marL="0" lvl="0" indent="0" algn="r" rtl="0">
              <a:lnSpc>
                <a:spcPct val="90000"/>
              </a:lnSpc>
              <a:spcBef>
                <a:spcPts val="1000"/>
              </a:spcBef>
              <a:spcAft>
                <a:spcPts val="0"/>
              </a:spcAft>
              <a:buClr>
                <a:schemeClr val="dk1"/>
              </a:buClr>
              <a:buSzPts val="2300"/>
              <a:buNone/>
            </a:pPr>
            <a:r>
              <a:rPr lang="en-US" sz="1800" dirty="0"/>
              <a:t>[Sitlington (1996) defined for the Division on Career Development and Transition (DCDT)]</a:t>
            </a:r>
            <a:endParaRPr sz="1800" dirty="0"/>
          </a:p>
        </p:txBody>
      </p:sp>
      <p:sp>
        <p:nvSpPr>
          <p:cNvPr id="670" name="Google Shape;670;p98"/>
          <p:cNvSpPr txBox="1">
            <a:spLocks noGrp="1"/>
          </p:cNvSpPr>
          <p:nvPr>
            <p:ph type="title"/>
          </p:nvPr>
        </p:nvSpPr>
        <p:spPr>
          <a:xfrm>
            <a:off x="381000" y="1074198"/>
            <a:ext cx="11430000" cy="7546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Age-appropriate Transition Assessments</a:t>
            </a:r>
            <a:br>
              <a:rPr lang="en-US" sz="4800" dirty="0"/>
            </a:br>
            <a:endParaRPr sz="4800" dirty="0"/>
          </a:p>
        </p:txBody>
      </p:sp>
      <p:sp>
        <p:nvSpPr>
          <p:cNvPr id="671" name="Google Shape;671;p9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99"/>
          <p:cNvSpPr txBox="1">
            <a:spLocks noGrp="1"/>
          </p:cNvSpPr>
          <p:nvPr>
            <p:ph type="body" idx="1"/>
          </p:nvPr>
        </p:nvSpPr>
        <p:spPr>
          <a:xfrm>
            <a:off x="381000" y="1828800"/>
            <a:ext cx="11424920" cy="4267200"/>
          </a:xfrm>
          <a:prstGeom prst="rect">
            <a:avLst/>
          </a:prstGeom>
          <a:noFill/>
          <a:ln>
            <a:noFill/>
          </a:ln>
        </p:spPr>
        <p:txBody>
          <a:bodyPr spcFirstLastPara="1" wrap="square" lIns="91425" tIns="45700" rIns="91425" bIns="45700" anchor="t" anchorCtr="0">
            <a:noAutofit/>
          </a:bodyPr>
          <a:lstStyle/>
          <a:p>
            <a:pPr marL="580835" lvl="0" indent="-571500" algn="l" rtl="0">
              <a:lnSpc>
                <a:spcPct val="90000"/>
              </a:lnSpc>
              <a:spcBef>
                <a:spcPts val="0"/>
              </a:spcBef>
              <a:spcAft>
                <a:spcPts val="0"/>
              </a:spcAft>
              <a:buClr>
                <a:srgbClr val="42953B"/>
              </a:buClr>
              <a:buSzPct val="100000"/>
              <a:buFont typeface="Arial" panose="020B0604020202020204" pitchFamily="34" charset="0"/>
              <a:buChar char="•"/>
            </a:pPr>
            <a:r>
              <a:rPr lang="en-US" sz="3600" dirty="0">
                <a:solidFill>
                  <a:srgbClr val="004B8E"/>
                </a:solidFill>
              </a:rPr>
              <a:t>Identify the student’s interests, needs, strengths, and preferences</a:t>
            </a:r>
            <a:endParaRPr sz="3600" dirty="0">
              <a:solidFill>
                <a:srgbClr val="004B8E"/>
              </a:solidFill>
            </a:endParaRPr>
          </a:p>
          <a:p>
            <a:pPr marL="580835" lvl="0" indent="-571500" algn="l" rtl="0">
              <a:lnSpc>
                <a:spcPct val="90000"/>
              </a:lnSpc>
              <a:spcBef>
                <a:spcPts val="0"/>
              </a:spcBef>
              <a:spcAft>
                <a:spcPts val="0"/>
              </a:spcAft>
              <a:buClr>
                <a:srgbClr val="42953B"/>
              </a:buClr>
              <a:buSzPct val="100000"/>
              <a:buFont typeface="Arial" panose="020B0604020202020204" pitchFamily="34" charset="0"/>
              <a:buChar char="•"/>
            </a:pPr>
            <a:r>
              <a:rPr lang="en-US" sz="3600" dirty="0">
                <a:solidFill>
                  <a:srgbClr val="004B8E"/>
                </a:solidFill>
              </a:rPr>
              <a:t>Determine postsecondary goals</a:t>
            </a:r>
            <a:endParaRPr sz="3600" dirty="0">
              <a:solidFill>
                <a:srgbClr val="004B8E"/>
              </a:solidFill>
            </a:endParaRPr>
          </a:p>
          <a:p>
            <a:pPr marL="580835" lvl="0" indent="-571500" algn="l" rtl="0">
              <a:lnSpc>
                <a:spcPct val="90000"/>
              </a:lnSpc>
              <a:spcBef>
                <a:spcPts val="0"/>
              </a:spcBef>
              <a:spcAft>
                <a:spcPts val="0"/>
              </a:spcAft>
              <a:buClr>
                <a:srgbClr val="42953B"/>
              </a:buClr>
              <a:buSzPct val="100000"/>
              <a:buFont typeface="Arial" panose="020B0604020202020204" pitchFamily="34" charset="0"/>
              <a:buChar char="•"/>
            </a:pPr>
            <a:r>
              <a:rPr lang="en-US" sz="3600" dirty="0">
                <a:solidFill>
                  <a:srgbClr val="004B8E"/>
                </a:solidFill>
              </a:rPr>
              <a:t>Develop relevant academic and functional skills instruction</a:t>
            </a:r>
            <a:endParaRPr sz="3600" dirty="0">
              <a:solidFill>
                <a:srgbClr val="004B8E"/>
              </a:solidFill>
            </a:endParaRPr>
          </a:p>
          <a:p>
            <a:pPr marL="580835" lvl="0" indent="-571500" algn="l" rtl="0">
              <a:lnSpc>
                <a:spcPct val="90000"/>
              </a:lnSpc>
              <a:spcBef>
                <a:spcPts val="0"/>
              </a:spcBef>
              <a:spcAft>
                <a:spcPts val="0"/>
              </a:spcAft>
              <a:buClr>
                <a:srgbClr val="42953B"/>
              </a:buClr>
              <a:buSzPct val="100000"/>
              <a:buFont typeface="Arial" panose="020B0604020202020204" pitchFamily="34" charset="0"/>
              <a:buChar char="•"/>
            </a:pPr>
            <a:r>
              <a:rPr lang="en-US" sz="3600" dirty="0">
                <a:solidFill>
                  <a:srgbClr val="004B8E"/>
                </a:solidFill>
              </a:rPr>
              <a:t>Identify appropriate transition services</a:t>
            </a:r>
            <a:endParaRPr sz="3600" dirty="0">
              <a:solidFill>
                <a:srgbClr val="004B8E"/>
              </a:solidFill>
            </a:endParaRPr>
          </a:p>
          <a:p>
            <a:pPr marL="580835" lvl="0" indent="-571500" algn="l" rtl="0">
              <a:lnSpc>
                <a:spcPct val="90000"/>
              </a:lnSpc>
              <a:spcBef>
                <a:spcPts val="0"/>
              </a:spcBef>
              <a:spcAft>
                <a:spcPts val="0"/>
              </a:spcAft>
              <a:buClr>
                <a:srgbClr val="42953B"/>
              </a:buClr>
              <a:buSzPct val="100000"/>
              <a:buFont typeface="Arial" panose="020B0604020202020204" pitchFamily="34" charset="0"/>
              <a:buChar char="•"/>
            </a:pPr>
            <a:r>
              <a:rPr lang="en-US" sz="3600" dirty="0">
                <a:solidFill>
                  <a:srgbClr val="004B8E"/>
                </a:solidFill>
              </a:rPr>
              <a:t>Identify necessary interagency supports and linkages</a:t>
            </a:r>
          </a:p>
          <a:p>
            <a:pPr marL="580835" lvl="0" indent="-571500" algn="l" rtl="0">
              <a:lnSpc>
                <a:spcPct val="90000"/>
              </a:lnSpc>
              <a:spcBef>
                <a:spcPts val="0"/>
              </a:spcBef>
              <a:spcAft>
                <a:spcPts val="0"/>
              </a:spcAft>
              <a:buClr>
                <a:srgbClr val="42953B"/>
              </a:buClr>
              <a:buSzPct val="100000"/>
              <a:buFont typeface="Arial" panose="020B0604020202020204" pitchFamily="34" charset="0"/>
              <a:buChar char="•"/>
            </a:pPr>
            <a:r>
              <a:rPr lang="en-US" sz="3600" dirty="0">
                <a:solidFill>
                  <a:srgbClr val="004B8E"/>
                </a:solidFill>
              </a:rPr>
              <a:t>Evaluate instruction and supports already in place</a:t>
            </a:r>
            <a:endParaRPr sz="3600" dirty="0">
              <a:solidFill>
                <a:srgbClr val="004B8E"/>
              </a:solidFill>
            </a:endParaRPr>
          </a:p>
          <a:p>
            <a:pPr marL="1828800" lvl="0" indent="-457200" algn="l" rtl="0">
              <a:lnSpc>
                <a:spcPct val="90000"/>
              </a:lnSpc>
              <a:spcBef>
                <a:spcPts val="500"/>
              </a:spcBef>
              <a:spcAft>
                <a:spcPts val="0"/>
              </a:spcAft>
              <a:buClr>
                <a:srgbClr val="42953B"/>
              </a:buClr>
              <a:buSzPct val="100000"/>
              <a:buFont typeface="Arial" panose="020B0604020202020204" pitchFamily="34" charset="0"/>
              <a:buChar char="•"/>
            </a:pPr>
            <a:endParaRPr sz="3453" dirty="0">
              <a:solidFill>
                <a:srgbClr val="004B8E"/>
              </a:solidFill>
            </a:endParaRPr>
          </a:p>
        </p:txBody>
      </p:sp>
      <p:sp>
        <p:nvSpPr>
          <p:cNvPr id="677" name="Google Shape;677;p99"/>
          <p:cNvSpPr txBox="1">
            <a:spLocks noGrp="1"/>
          </p:cNvSpPr>
          <p:nvPr>
            <p:ph type="title"/>
          </p:nvPr>
        </p:nvSpPr>
        <p:spPr>
          <a:xfrm>
            <a:off x="381001" y="1091952"/>
            <a:ext cx="11430000" cy="6694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The Purpose of  Transition Assessments</a:t>
            </a:r>
            <a:endParaRPr sz="4400" dirty="0">
              <a:solidFill>
                <a:srgbClr val="004B8E"/>
              </a:solidFill>
            </a:endParaRPr>
          </a:p>
        </p:txBody>
      </p:sp>
      <p:sp>
        <p:nvSpPr>
          <p:cNvPr id="678" name="Google Shape;678;p99"/>
          <p:cNvSpPr txBox="1"/>
          <p:nvPr/>
        </p:nvSpPr>
        <p:spPr>
          <a:xfrm>
            <a:off x="8456366" y="6096000"/>
            <a:ext cx="355600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(Noonan, Morningstar and Clark, 2005)</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679" name="Google Shape;679;p99"/>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54</a:t>
            </a:fld>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00"/>
          <p:cNvSpPr txBox="1">
            <a:spLocks noGrp="1"/>
          </p:cNvSpPr>
          <p:nvPr>
            <p:ph type="title"/>
          </p:nvPr>
        </p:nvSpPr>
        <p:spPr>
          <a:xfrm>
            <a:off x="381000" y="1065319"/>
            <a:ext cx="11430000" cy="76348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800"/>
              <a:buFont typeface="Calibri"/>
              <a:buNone/>
            </a:pPr>
            <a:r>
              <a:rPr lang="en-US" sz="4400" dirty="0">
                <a:solidFill>
                  <a:srgbClr val="004B8E"/>
                </a:solidFill>
              </a:rPr>
              <a:t>Transition Assessments</a:t>
            </a:r>
            <a:endParaRPr sz="4400" dirty="0">
              <a:solidFill>
                <a:srgbClr val="004B8E"/>
              </a:solidFill>
            </a:endParaRPr>
          </a:p>
        </p:txBody>
      </p:sp>
      <p:sp>
        <p:nvSpPr>
          <p:cNvPr id="686" name="Google Shape;686;p100"/>
          <p:cNvSpPr txBox="1">
            <a:spLocks noGrp="1"/>
          </p:cNvSpPr>
          <p:nvPr>
            <p:ph type="body" idx="4294967295"/>
          </p:nvPr>
        </p:nvSpPr>
        <p:spPr>
          <a:xfrm>
            <a:off x="381000" y="2324571"/>
            <a:ext cx="5715000" cy="3771429"/>
          </a:xfrm>
          <a:prstGeom prst="rect">
            <a:avLst/>
          </a:prstGeom>
          <a:noFill/>
          <a:ln>
            <a:noFill/>
          </a:ln>
        </p:spPr>
        <p:txBody>
          <a:bodyPr spcFirstLastPara="1" wrap="square" lIns="91425" tIns="45700" rIns="91425" bIns="45700" anchor="t" anchorCtr="0">
            <a:noAutofit/>
          </a:bodyPr>
          <a:lstStyle/>
          <a:p>
            <a:pPr marL="609583" lvl="0" indent="-421204" algn="l" rtl="0">
              <a:lnSpc>
                <a:spcPct val="90000"/>
              </a:lnSpc>
              <a:spcBef>
                <a:spcPts val="0"/>
              </a:spcBef>
              <a:spcAft>
                <a:spcPts val="0"/>
              </a:spcAft>
              <a:buClr>
                <a:srgbClr val="42953B"/>
              </a:buClr>
              <a:buSzPct val="100000"/>
              <a:buChar char="•"/>
            </a:pPr>
            <a:r>
              <a:rPr lang="en-US" dirty="0">
                <a:solidFill>
                  <a:srgbClr val="004B8E"/>
                </a:solidFill>
              </a:rPr>
              <a:t>Inventories</a:t>
            </a:r>
            <a:endParaRPr dirty="0">
              <a:solidFill>
                <a:srgbClr val="004B8E"/>
              </a:solidFill>
            </a:endParaRPr>
          </a:p>
          <a:p>
            <a:pPr marL="609583" lvl="0" indent="-421204" algn="l" rtl="0">
              <a:lnSpc>
                <a:spcPct val="90000"/>
              </a:lnSpc>
              <a:spcBef>
                <a:spcPts val="480"/>
              </a:spcBef>
              <a:spcAft>
                <a:spcPts val="0"/>
              </a:spcAft>
              <a:buClr>
                <a:srgbClr val="42953B"/>
              </a:buClr>
              <a:buSzPct val="100000"/>
              <a:buChar char="•"/>
            </a:pPr>
            <a:r>
              <a:rPr lang="en-US" dirty="0">
                <a:solidFill>
                  <a:srgbClr val="004B8E"/>
                </a:solidFill>
              </a:rPr>
              <a:t>Academic Achievement</a:t>
            </a:r>
            <a:endParaRPr dirty="0">
              <a:solidFill>
                <a:srgbClr val="004B8E"/>
              </a:solidFill>
            </a:endParaRPr>
          </a:p>
          <a:p>
            <a:pPr marL="609583" lvl="0" indent="-421204" algn="l" rtl="0">
              <a:lnSpc>
                <a:spcPct val="90000"/>
              </a:lnSpc>
              <a:spcBef>
                <a:spcPts val="480"/>
              </a:spcBef>
              <a:spcAft>
                <a:spcPts val="0"/>
              </a:spcAft>
              <a:buClr>
                <a:srgbClr val="42953B"/>
              </a:buClr>
              <a:buSzPct val="100000"/>
              <a:buChar char="•"/>
            </a:pPr>
            <a:r>
              <a:rPr lang="en-US" dirty="0">
                <a:solidFill>
                  <a:srgbClr val="004B8E"/>
                </a:solidFill>
              </a:rPr>
              <a:t>Intellectual or Cognitive</a:t>
            </a:r>
            <a:endParaRPr dirty="0">
              <a:solidFill>
                <a:srgbClr val="004B8E"/>
              </a:solidFill>
            </a:endParaRPr>
          </a:p>
          <a:p>
            <a:pPr marL="609583" lvl="0" indent="-421204" algn="l" rtl="0">
              <a:lnSpc>
                <a:spcPct val="90000"/>
              </a:lnSpc>
              <a:spcBef>
                <a:spcPts val="480"/>
              </a:spcBef>
              <a:spcAft>
                <a:spcPts val="0"/>
              </a:spcAft>
              <a:buClr>
                <a:srgbClr val="42953B"/>
              </a:buClr>
              <a:buSzPct val="100000"/>
              <a:buChar char="•"/>
            </a:pPr>
            <a:r>
              <a:rPr lang="en-US" dirty="0">
                <a:solidFill>
                  <a:srgbClr val="004B8E"/>
                </a:solidFill>
              </a:rPr>
              <a:t>Language Assessments</a:t>
            </a:r>
            <a:endParaRPr dirty="0">
              <a:solidFill>
                <a:srgbClr val="004B8E"/>
              </a:solidFill>
            </a:endParaRPr>
          </a:p>
          <a:p>
            <a:pPr marL="609583" lvl="0" indent="-421204" algn="l" rtl="0">
              <a:lnSpc>
                <a:spcPct val="90000"/>
              </a:lnSpc>
              <a:spcBef>
                <a:spcPts val="480"/>
              </a:spcBef>
              <a:spcAft>
                <a:spcPts val="0"/>
              </a:spcAft>
              <a:buClr>
                <a:srgbClr val="42953B"/>
              </a:buClr>
              <a:buSzPct val="100000"/>
              <a:buChar char="•"/>
            </a:pPr>
            <a:r>
              <a:rPr lang="en-US" dirty="0">
                <a:solidFill>
                  <a:srgbClr val="004B8E"/>
                </a:solidFill>
              </a:rPr>
              <a:t>Adaptive Behavior Scales</a:t>
            </a:r>
            <a:endParaRPr dirty="0">
              <a:solidFill>
                <a:srgbClr val="004B8E"/>
              </a:solidFill>
            </a:endParaRPr>
          </a:p>
          <a:p>
            <a:pPr marL="609583" lvl="0" indent="-421204" algn="l" rtl="0">
              <a:lnSpc>
                <a:spcPct val="90000"/>
              </a:lnSpc>
              <a:spcBef>
                <a:spcPts val="480"/>
              </a:spcBef>
              <a:spcAft>
                <a:spcPts val="0"/>
              </a:spcAft>
              <a:buClr>
                <a:srgbClr val="42953B"/>
              </a:buClr>
              <a:buSzPct val="100000"/>
              <a:buChar char="•"/>
            </a:pPr>
            <a:r>
              <a:rPr lang="en-US" dirty="0">
                <a:solidFill>
                  <a:srgbClr val="004B8E"/>
                </a:solidFill>
              </a:rPr>
              <a:t>Aptitude tests</a:t>
            </a:r>
            <a:endParaRPr dirty="0">
              <a:solidFill>
                <a:srgbClr val="004B8E"/>
              </a:solidFill>
            </a:endParaRPr>
          </a:p>
          <a:p>
            <a:pPr marL="609583" lvl="0" indent="-421204" algn="l" rtl="0">
              <a:lnSpc>
                <a:spcPct val="90000"/>
              </a:lnSpc>
              <a:spcBef>
                <a:spcPts val="480"/>
              </a:spcBef>
              <a:spcAft>
                <a:spcPts val="0"/>
              </a:spcAft>
              <a:buClr>
                <a:srgbClr val="42953B"/>
              </a:buClr>
              <a:buSzPct val="100000"/>
              <a:buChar char="•"/>
            </a:pPr>
            <a:r>
              <a:rPr lang="en-US" dirty="0">
                <a:solidFill>
                  <a:srgbClr val="004B8E"/>
                </a:solidFill>
              </a:rPr>
              <a:t>Interest Inventories</a:t>
            </a:r>
            <a:endParaRPr dirty="0">
              <a:solidFill>
                <a:srgbClr val="004B8E"/>
              </a:solidFill>
            </a:endParaRPr>
          </a:p>
          <a:p>
            <a:pPr marL="609583" lvl="0" indent="-421204" algn="l" rtl="0">
              <a:lnSpc>
                <a:spcPct val="90000"/>
              </a:lnSpc>
              <a:spcBef>
                <a:spcPts val="480"/>
              </a:spcBef>
              <a:spcAft>
                <a:spcPts val="0"/>
              </a:spcAft>
              <a:buClr>
                <a:srgbClr val="42953B"/>
              </a:buClr>
              <a:buSzPct val="100000"/>
              <a:buChar char="•"/>
            </a:pPr>
            <a:r>
              <a:rPr lang="en-US" dirty="0">
                <a:solidFill>
                  <a:srgbClr val="004B8E"/>
                </a:solidFill>
              </a:rPr>
              <a:t>Physical assessments (OT/PT/Sensory)</a:t>
            </a:r>
            <a:endParaRPr dirty="0">
              <a:solidFill>
                <a:srgbClr val="004B8E"/>
              </a:solidFill>
            </a:endParaRPr>
          </a:p>
          <a:p>
            <a:pPr marL="609583" lvl="0" indent="-306904" algn="l" rtl="0">
              <a:lnSpc>
                <a:spcPct val="90000"/>
              </a:lnSpc>
              <a:spcBef>
                <a:spcPts val="480"/>
              </a:spcBef>
              <a:spcAft>
                <a:spcPts val="0"/>
              </a:spcAft>
              <a:buSzPts val="2400"/>
              <a:buNone/>
            </a:pPr>
            <a:endParaRPr dirty="0"/>
          </a:p>
        </p:txBody>
      </p:sp>
      <p:sp>
        <p:nvSpPr>
          <p:cNvPr id="687" name="Google Shape;687;p100"/>
          <p:cNvSpPr txBox="1">
            <a:spLocks noGrp="1"/>
          </p:cNvSpPr>
          <p:nvPr>
            <p:ph type="body" idx="4294967295"/>
          </p:nvPr>
        </p:nvSpPr>
        <p:spPr>
          <a:xfrm>
            <a:off x="6367549" y="1833412"/>
            <a:ext cx="5242500" cy="42949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None/>
            </a:pPr>
            <a:r>
              <a:rPr lang="en-US" sz="3600" b="1" dirty="0">
                <a:solidFill>
                  <a:srgbClr val="42953B"/>
                </a:solidFill>
              </a:rPr>
              <a:t>Informal</a:t>
            </a:r>
            <a:endParaRPr b="1" dirty="0">
              <a:solidFill>
                <a:srgbClr val="42953B"/>
              </a:solidFill>
            </a:endParaRPr>
          </a:p>
        </p:txBody>
      </p:sp>
      <p:sp>
        <p:nvSpPr>
          <p:cNvPr id="688" name="Google Shape;688;p100"/>
          <p:cNvSpPr txBox="1">
            <a:spLocks noGrp="1"/>
          </p:cNvSpPr>
          <p:nvPr>
            <p:ph type="body" idx="4294967295"/>
          </p:nvPr>
        </p:nvSpPr>
        <p:spPr>
          <a:xfrm>
            <a:off x="6096000" y="2316175"/>
            <a:ext cx="5715000" cy="3779825"/>
          </a:xfrm>
          <a:prstGeom prst="rect">
            <a:avLst/>
          </a:prstGeom>
          <a:noFill/>
          <a:ln>
            <a:noFill/>
          </a:ln>
        </p:spPr>
        <p:txBody>
          <a:bodyPr spcFirstLastPara="1" wrap="square" lIns="91425" tIns="45700" rIns="91425" bIns="45700" anchor="t" anchorCtr="0">
            <a:noAutofit/>
          </a:bodyPr>
          <a:lstStyle/>
          <a:p>
            <a:pPr marL="609584" lvl="0" indent="-421204" algn="l" rtl="0">
              <a:lnSpc>
                <a:spcPct val="90000"/>
              </a:lnSpc>
              <a:spcBef>
                <a:spcPts val="0"/>
              </a:spcBef>
              <a:spcAft>
                <a:spcPts val="0"/>
              </a:spcAft>
              <a:buClr>
                <a:srgbClr val="42953B"/>
              </a:buClr>
              <a:buSzPct val="100000"/>
              <a:buChar char="•"/>
            </a:pPr>
            <a:r>
              <a:rPr lang="en-US" dirty="0">
                <a:solidFill>
                  <a:srgbClr val="004B8E"/>
                </a:solidFill>
              </a:rPr>
              <a:t>Observational learning styles assessments</a:t>
            </a:r>
            <a:endParaRPr dirty="0">
              <a:solidFill>
                <a:srgbClr val="004B8E"/>
              </a:solidFill>
            </a:endParaRPr>
          </a:p>
          <a:p>
            <a:pPr marL="609584" lvl="0" indent="-421204" algn="l" rtl="0">
              <a:lnSpc>
                <a:spcPct val="90000"/>
              </a:lnSpc>
              <a:spcBef>
                <a:spcPts val="480"/>
              </a:spcBef>
              <a:spcAft>
                <a:spcPts val="0"/>
              </a:spcAft>
              <a:buClr>
                <a:srgbClr val="42953B"/>
              </a:buClr>
              <a:buSzPct val="100000"/>
              <a:buChar char="•"/>
            </a:pPr>
            <a:r>
              <a:rPr lang="en-US" dirty="0">
                <a:solidFill>
                  <a:srgbClr val="004B8E"/>
                </a:solidFill>
              </a:rPr>
              <a:t>Curriculum-based assessments</a:t>
            </a:r>
            <a:endParaRPr dirty="0">
              <a:solidFill>
                <a:srgbClr val="004B8E"/>
              </a:solidFill>
            </a:endParaRPr>
          </a:p>
          <a:p>
            <a:pPr marL="609584" lvl="0" indent="-421204" algn="l" rtl="0">
              <a:lnSpc>
                <a:spcPct val="90000"/>
              </a:lnSpc>
              <a:spcBef>
                <a:spcPts val="480"/>
              </a:spcBef>
              <a:spcAft>
                <a:spcPts val="0"/>
              </a:spcAft>
              <a:buClr>
                <a:srgbClr val="42953B"/>
              </a:buClr>
              <a:buSzPct val="100000"/>
              <a:buChar char="•"/>
            </a:pPr>
            <a:r>
              <a:rPr lang="en-US" dirty="0">
                <a:solidFill>
                  <a:srgbClr val="004B8E"/>
                </a:solidFill>
              </a:rPr>
              <a:t>Observations in general</a:t>
            </a:r>
            <a:endParaRPr dirty="0">
              <a:solidFill>
                <a:srgbClr val="004B8E"/>
              </a:solidFill>
            </a:endParaRPr>
          </a:p>
          <a:p>
            <a:pPr marL="609584" lvl="0" indent="-421204" algn="l" rtl="0">
              <a:lnSpc>
                <a:spcPct val="90000"/>
              </a:lnSpc>
              <a:spcBef>
                <a:spcPts val="480"/>
              </a:spcBef>
              <a:spcAft>
                <a:spcPts val="0"/>
              </a:spcAft>
              <a:buClr>
                <a:srgbClr val="42953B"/>
              </a:buClr>
              <a:buSzPct val="100000"/>
              <a:buChar char="•"/>
            </a:pPr>
            <a:r>
              <a:rPr lang="en-US" dirty="0">
                <a:solidFill>
                  <a:srgbClr val="004B8E"/>
                </a:solidFill>
              </a:rPr>
              <a:t>Role play situations</a:t>
            </a:r>
            <a:endParaRPr dirty="0">
              <a:solidFill>
                <a:srgbClr val="004B8E"/>
              </a:solidFill>
            </a:endParaRPr>
          </a:p>
          <a:p>
            <a:pPr marL="609584" lvl="0" indent="-421204" algn="l" rtl="0">
              <a:lnSpc>
                <a:spcPct val="90000"/>
              </a:lnSpc>
              <a:spcBef>
                <a:spcPts val="480"/>
              </a:spcBef>
              <a:spcAft>
                <a:spcPts val="0"/>
              </a:spcAft>
              <a:buClr>
                <a:srgbClr val="42953B"/>
              </a:buClr>
              <a:buSzPct val="100000"/>
              <a:buChar char="•"/>
            </a:pPr>
            <a:r>
              <a:rPr lang="en-US" dirty="0">
                <a:solidFill>
                  <a:srgbClr val="004B8E"/>
                </a:solidFill>
              </a:rPr>
              <a:t>Job tryouts</a:t>
            </a:r>
            <a:endParaRPr dirty="0">
              <a:solidFill>
                <a:srgbClr val="004B8E"/>
              </a:solidFill>
            </a:endParaRPr>
          </a:p>
          <a:p>
            <a:pPr marL="609584" lvl="0" indent="-421204" algn="l" rtl="0">
              <a:lnSpc>
                <a:spcPct val="90000"/>
              </a:lnSpc>
              <a:spcBef>
                <a:spcPts val="480"/>
              </a:spcBef>
              <a:spcAft>
                <a:spcPts val="0"/>
              </a:spcAft>
              <a:buClr>
                <a:srgbClr val="42953B"/>
              </a:buClr>
              <a:buSzPct val="100000"/>
              <a:buChar char="•"/>
            </a:pPr>
            <a:r>
              <a:rPr lang="en-US" dirty="0">
                <a:solidFill>
                  <a:srgbClr val="004B8E"/>
                </a:solidFill>
              </a:rPr>
              <a:t>Interviews/Questionnaires</a:t>
            </a:r>
            <a:endParaRPr dirty="0">
              <a:solidFill>
                <a:srgbClr val="004B8E"/>
              </a:solidFill>
            </a:endParaRPr>
          </a:p>
          <a:p>
            <a:pPr marL="609584" lvl="0" indent="-421204" algn="l" rtl="0">
              <a:lnSpc>
                <a:spcPct val="90000"/>
              </a:lnSpc>
              <a:spcBef>
                <a:spcPts val="480"/>
              </a:spcBef>
              <a:spcAft>
                <a:spcPts val="0"/>
              </a:spcAft>
              <a:buClr>
                <a:srgbClr val="42953B"/>
              </a:buClr>
              <a:buSzPct val="100000"/>
              <a:buChar char="•"/>
            </a:pPr>
            <a:r>
              <a:rPr lang="en-US" dirty="0">
                <a:solidFill>
                  <a:srgbClr val="004B8E"/>
                </a:solidFill>
              </a:rPr>
              <a:t>Environmental assessments</a:t>
            </a:r>
            <a:endParaRPr dirty="0">
              <a:solidFill>
                <a:srgbClr val="004B8E"/>
              </a:solidFill>
            </a:endParaRPr>
          </a:p>
        </p:txBody>
      </p:sp>
      <p:sp>
        <p:nvSpPr>
          <p:cNvPr id="689" name="Google Shape;689;p100"/>
          <p:cNvSpPr txBox="1"/>
          <p:nvPr/>
        </p:nvSpPr>
        <p:spPr>
          <a:xfrm>
            <a:off x="1239400" y="1836247"/>
            <a:ext cx="2726700" cy="36200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42953B"/>
                </a:solidFill>
                <a:latin typeface="Calibri"/>
                <a:ea typeface="Calibri"/>
                <a:cs typeface="Calibri"/>
                <a:sym typeface="Calibri"/>
              </a:rPr>
              <a:t>Formal</a:t>
            </a:r>
            <a:endParaRPr sz="3600" b="1" i="0" u="none" strike="noStrike" cap="none" dirty="0">
              <a:solidFill>
                <a:srgbClr val="42953B"/>
              </a:solidFill>
              <a:latin typeface="Calibri"/>
              <a:ea typeface="Calibri"/>
              <a:cs typeface="Calibri"/>
              <a:sym typeface="Calibri"/>
            </a:endParaRPr>
          </a:p>
        </p:txBody>
      </p:sp>
      <p:sp>
        <p:nvSpPr>
          <p:cNvPr id="690" name="Google Shape;690;p10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01"/>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rgbClr val="42953B"/>
              </a:buClr>
              <a:buSzPct val="100000"/>
              <a:buChar char="•"/>
            </a:pPr>
            <a:r>
              <a:rPr lang="en-US" sz="3200" dirty="0">
                <a:solidFill>
                  <a:srgbClr val="004B8E"/>
                </a:solidFill>
              </a:rPr>
              <a:t>High school student with ASD </a:t>
            </a:r>
            <a:endParaRPr sz="3200" dirty="0">
              <a:solidFill>
                <a:srgbClr val="004B8E"/>
              </a:solidFill>
            </a:endParaRPr>
          </a:p>
          <a:p>
            <a:pPr marL="457200" lvl="0" indent="-342900" algn="l" rtl="0">
              <a:lnSpc>
                <a:spcPct val="90000"/>
              </a:lnSpc>
              <a:spcBef>
                <a:spcPts val="1000"/>
              </a:spcBef>
              <a:spcAft>
                <a:spcPts val="0"/>
              </a:spcAft>
              <a:buClr>
                <a:srgbClr val="42953B"/>
              </a:buClr>
              <a:buSzPct val="100000"/>
              <a:buChar char="•"/>
            </a:pPr>
            <a:r>
              <a:rPr lang="en-US" sz="3200" dirty="0">
                <a:solidFill>
                  <a:srgbClr val="004B8E"/>
                </a:solidFill>
              </a:rPr>
              <a:t>Every student required to take a career class, participate in a career day, and tour a college </a:t>
            </a:r>
            <a:endParaRPr sz="3200" dirty="0">
              <a:solidFill>
                <a:srgbClr val="004B8E"/>
              </a:solidFill>
            </a:endParaRPr>
          </a:p>
          <a:p>
            <a:pPr marL="457200" lvl="0" indent="-342900" algn="l" rtl="0">
              <a:lnSpc>
                <a:spcPct val="90000"/>
              </a:lnSpc>
              <a:spcBef>
                <a:spcPts val="1000"/>
              </a:spcBef>
              <a:spcAft>
                <a:spcPts val="0"/>
              </a:spcAft>
              <a:buClr>
                <a:srgbClr val="42953B"/>
              </a:buClr>
              <a:buSzPct val="100000"/>
              <a:buChar char="•"/>
            </a:pPr>
            <a:r>
              <a:rPr lang="en-US" sz="3200" dirty="0">
                <a:solidFill>
                  <a:srgbClr val="004B8E"/>
                </a:solidFill>
              </a:rPr>
              <a:t>Transition goals: Learning skills related to a job in the law, acquiring a part-time job in a legal office, and learning to cook, maintain an apartment, and make a budget </a:t>
            </a:r>
            <a:endParaRPr sz="3200" dirty="0">
              <a:solidFill>
                <a:srgbClr val="004B8E"/>
              </a:solidFill>
            </a:endParaRPr>
          </a:p>
          <a:p>
            <a:pPr marL="457200" lvl="0" indent="-342900" algn="l" rtl="0">
              <a:lnSpc>
                <a:spcPct val="90000"/>
              </a:lnSpc>
              <a:spcBef>
                <a:spcPts val="1000"/>
              </a:spcBef>
              <a:spcAft>
                <a:spcPts val="0"/>
              </a:spcAft>
              <a:buClr>
                <a:srgbClr val="42953B"/>
              </a:buClr>
              <a:buSzPct val="100000"/>
              <a:buChar char="•"/>
            </a:pPr>
            <a:r>
              <a:rPr lang="en-US" sz="3200" b="1" dirty="0">
                <a:solidFill>
                  <a:srgbClr val="004B8E"/>
                </a:solidFill>
              </a:rPr>
              <a:t>Goals not based on age-appropriate transition assessments, just a single interview of student</a:t>
            </a:r>
            <a:endParaRPr sz="3200" dirty="0">
              <a:solidFill>
                <a:srgbClr val="004B8E"/>
              </a:solidFill>
            </a:endParaRPr>
          </a:p>
        </p:txBody>
      </p:sp>
      <p:sp>
        <p:nvSpPr>
          <p:cNvPr id="696" name="Google Shape;696;p101"/>
          <p:cNvSpPr txBox="1">
            <a:spLocks noGrp="1"/>
          </p:cNvSpPr>
          <p:nvPr>
            <p:ph type="title"/>
          </p:nvPr>
        </p:nvSpPr>
        <p:spPr>
          <a:xfrm>
            <a:off x="381000" y="1219200"/>
            <a:ext cx="11430000" cy="3971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333"/>
              <a:buFont typeface="Calibri"/>
              <a:buNone/>
            </a:pPr>
            <a:r>
              <a:rPr lang="en-US" sz="4000" dirty="0">
                <a:solidFill>
                  <a:srgbClr val="004B8E"/>
                </a:solidFill>
              </a:rPr>
              <a:t>S.G.W. v. Eugene Sch. Dist., 69 IDELR 181 </a:t>
            </a:r>
            <a:r>
              <a:rPr lang="en-US" sz="3200" dirty="0">
                <a:solidFill>
                  <a:srgbClr val="004B8E"/>
                </a:solidFill>
              </a:rPr>
              <a:t>(D. Ore. 2017)</a:t>
            </a:r>
            <a:endParaRPr sz="3200" dirty="0">
              <a:solidFill>
                <a:srgbClr val="004B8E"/>
              </a:solidFill>
            </a:endParaRPr>
          </a:p>
        </p:txBody>
      </p:sp>
      <p:sp>
        <p:nvSpPr>
          <p:cNvPr id="697" name="Google Shape;697;p101"/>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56</a:t>
            </a:fld>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2"/>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rgbClr val="42953B"/>
              </a:buClr>
              <a:buSzPct val="100000"/>
              <a:buChar char="•"/>
            </a:pPr>
            <a:r>
              <a:rPr lang="en-US" sz="3000" dirty="0">
                <a:solidFill>
                  <a:srgbClr val="004B8E"/>
                </a:solidFill>
              </a:rPr>
              <a:t>Court: Although the IDEA does not mandate any particular transition assessment tool</a:t>
            </a:r>
            <a:r>
              <a:rPr lang="en-US" sz="3000" b="1" dirty="0">
                <a:solidFill>
                  <a:srgbClr val="004B8E"/>
                </a:solidFill>
              </a:rPr>
              <a:t>, a student interview, without more, is insufficient </a:t>
            </a:r>
            <a:endParaRPr sz="3000" dirty="0">
              <a:solidFill>
                <a:srgbClr val="004B8E"/>
              </a:solidFill>
            </a:endParaRPr>
          </a:p>
          <a:p>
            <a:pPr marL="457200" lvl="0" indent="-342900" algn="l" rtl="0">
              <a:lnSpc>
                <a:spcPct val="90000"/>
              </a:lnSpc>
              <a:spcBef>
                <a:spcPts val="1000"/>
              </a:spcBef>
              <a:spcAft>
                <a:spcPts val="0"/>
              </a:spcAft>
              <a:buClr>
                <a:srgbClr val="42953B"/>
              </a:buClr>
              <a:buSzPct val="100000"/>
              <a:buChar char="•"/>
            </a:pPr>
            <a:r>
              <a:rPr lang="en-US" sz="3000" dirty="0">
                <a:solidFill>
                  <a:srgbClr val="004B8E"/>
                </a:solidFill>
              </a:rPr>
              <a:t>Transitions classes available to all students could be a part of transition services; but can’t be a one-size-fits-all</a:t>
            </a:r>
            <a:endParaRPr sz="3000" dirty="0">
              <a:solidFill>
                <a:srgbClr val="004B8E"/>
              </a:solidFill>
            </a:endParaRPr>
          </a:p>
          <a:p>
            <a:pPr marL="457200" lvl="0" indent="-342900" algn="l" rtl="0">
              <a:lnSpc>
                <a:spcPct val="90000"/>
              </a:lnSpc>
              <a:spcBef>
                <a:spcPts val="1000"/>
              </a:spcBef>
              <a:spcAft>
                <a:spcPts val="0"/>
              </a:spcAft>
              <a:buClr>
                <a:srgbClr val="42953B"/>
              </a:buClr>
              <a:buSzPct val="100000"/>
              <a:buChar char="•"/>
            </a:pPr>
            <a:r>
              <a:rPr lang="en-US" sz="3000" dirty="0">
                <a:solidFill>
                  <a:srgbClr val="004B8E"/>
                </a:solidFill>
              </a:rPr>
              <a:t>Remember that the regulations require individualized assessments, goals, and services </a:t>
            </a:r>
            <a:endParaRPr sz="3000" dirty="0">
              <a:solidFill>
                <a:srgbClr val="004B8E"/>
              </a:solidFill>
            </a:endParaRPr>
          </a:p>
          <a:p>
            <a:pPr marL="457200" lvl="0" indent="-342900" algn="l" rtl="0">
              <a:lnSpc>
                <a:spcPct val="90000"/>
              </a:lnSpc>
              <a:spcBef>
                <a:spcPts val="1000"/>
              </a:spcBef>
              <a:spcAft>
                <a:spcPts val="0"/>
              </a:spcAft>
              <a:buClr>
                <a:srgbClr val="42953B"/>
              </a:buClr>
              <a:buSzPct val="100000"/>
              <a:buChar char="•"/>
            </a:pPr>
            <a:r>
              <a:rPr lang="en-US" sz="3000" dirty="0">
                <a:solidFill>
                  <a:srgbClr val="004B8E"/>
                </a:solidFill>
              </a:rPr>
              <a:t>The individualization requirement becomes intertwined with all other aspects of the transition services obligations and it is the foundation of implementing sufficient goals and services</a:t>
            </a:r>
            <a:endParaRPr sz="3000" dirty="0">
              <a:solidFill>
                <a:srgbClr val="004B8E"/>
              </a:solidFill>
            </a:endParaRPr>
          </a:p>
          <a:p>
            <a:pPr marL="457200" lvl="0" indent="-228600" algn="l" rtl="0">
              <a:lnSpc>
                <a:spcPct val="90000"/>
              </a:lnSpc>
              <a:spcBef>
                <a:spcPts val="1000"/>
              </a:spcBef>
              <a:spcAft>
                <a:spcPts val="0"/>
              </a:spcAft>
              <a:buClr>
                <a:schemeClr val="dk1"/>
              </a:buClr>
              <a:buSzPts val="1800"/>
              <a:buNone/>
            </a:pPr>
            <a:endParaRPr dirty="0"/>
          </a:p>
        </p:txBody>
      </p:sp>
      <p:sp>
        <p:nvSpPr>
          <p:cNvPr id="704" name="Google Shape;704;p102"/>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57</a:t>
            </a:fld>
            <a:endParaRPr dirty="0"/>
          </a:p>
        </p:txBody>
      </p:sp>
      <p:sp>
        <p:nvSpPr>
          <p:cNvPr id="6" name="Google Shape;696;p101"/>
          <p:cNvSpPr txBox="1">
            <a:spLocks noGrp="1"/>
          </p:cNvSpPr>
          <p:nvPr>
            <p:ph type="title"/>
          </p:nvPr>
        </p:nvSpPr>
        <p:spPr>
          <a:xfrm>
            <a:off x="381000" y="1219200"/>
            <a:ext cx="11430000" cy="3971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333"/>
              <a:buFont typeface="Calibri"/>
              <a:buNone/>
            </a:pPr>
            <a:r>
              <a:rPr lang="en-US" sz="4000" dirty="0">
                <a:solidFill>
                  <a:srgbClr val="004B8E"/>
                </a:solidFill>
              </a:rPr>
              <a:t>S.G.W. v. Eugene Sch. Dist., 69 IDELR 181 </a:t>
            </a:r>
            <a:r>
              <a:rPr lang="en-US" sz="3200" dirty="0">
                <a:solidFill>
                  <a:srgbClr val="004B8E"/>
                </a:solidFill>
              </a:rPr>
              <a:t>(D. Ore. 2017)</a:t>
            </a:r>
            <a:endParaRPr sz="3200" dirty="0">
              <a:solidFill>
                <a:srgbClr val="004B8E"/>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3"/>
          <p:cNvSpPr txBox="1">
            <a:spLocks noGrp="1"/>
          </p:cNvSpPr>
          <p:nvPr>
            <p:ph type="body" idx="1"/>
          </p:nvPr>
        </p:nvSpPr>
        <p:spPr>
          <a:xfrm>
            <a:off x="380999" y="2138524"/>
            <a:ext cx="11430001" cy="3957475"/>
          </a:xfrm>
          <a:prstGeom prst="rect">
            <a:avLst/>
          </a:prstGeom>
          <a:noFill/>
          <a:ln>
            <a:noFill/>
          </a:ln>
        </p:spPr>
        <p:txBody>
          <a:bodyPr spcFirstLastPara="1" wrap="square" lIns="91425" tIns="45700" rIns="91425" bIns="45700" anchor="t" anchorCtr="0">
            <a:noAutofit/>
          </a:bodyPr>
          <a:lstStyle/>
          <a:p>
            <a:pPr marL="1028700" lvl="1" indent="-571500" algn="l" rtl="0">
              <a:lnSpc>
                <a:spcPct val="90000"/>
              </a:lnSpc>
              <a:spcBef>
                <a:spcPts val="0"/>
              </a:spcBef>
              <a:spcAft>
                <a:spcPts val="0"/>
              </a:spcAft>
              <a:buClr>
                <a:srgbClr val="42953B"/>
              </a:buClr>
              <a:buSzPct val="100000"/>
              <a:buFont typeface="Arial" panose="020B0604020202020204" pitchFamily="34" charset="0"/>
              <a:buChar char="•"/>
            </a:pPr>
            <a:r>
              <a:rPr lang="en-US" sz="4000" dirty="0">
                <a:solidFill>
                  <a:srgbClr val="004B8E"/>
                </a:solidFill>
              </a:rPr>
              <a:t>Evidence of age-appropriate transition assessments typically found in the present levels of academic achievement and functional performance(PLAAFP or present levels) section of the IEP.</a:t>
            </a:r>
            <a:endParaRPr sz="4000" dirty="0">
              <a:solidFill>
                <a:srgbClr val="004B8E"/>
              </a:solidFill>
            </a:endParaRPr>
          </a:p>
        </p:txBody>
      </p:sp>
      <p:sp>
        <p:nvSpPr>
          <p:cNvPr id="710" name="Google Shape;710;p103"/>
          <p:cNvSpPr txBox="1">
            <a:spLocks noGrp="1"/>
          </p:cNvSpPr>
          <p:nvPr>
            <p:ph type="title"/>
          </p:nvPr>
        </p:nvSpPr>
        <p:spPr>
          <a:xfrm>
            <a:off x="380999" y="1089891"/>
            <a:ext cx="11430001" cy="7389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Transition Assessment Data</a:t>
            </a:r>
            <a:endParaRPr sz="4400" dirty="0">
              <a:solidFill>
                <a:srgbClr val="004B8E"/>
              </a:solidFill>
            </a:endParaRPr>
          </a:p>
        </p:txBody>
      </p:sp>
      <p:sp>
        <p:nvSpPr>
          <p:cNvPr id="711" name="Google Shape;711;p103"/>
          <p:cNvSpPr txBox="1"/>
          <p:nvPr/>
        </p:nvSpPr>
        <p:spPr>
          <a:xfrm>
            <a:off x="9384145" y="5853613"/>
            <a:ext cx="2426855" cy="32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NTACT, updated May 2012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712" name="Google Shape;712;p10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58</a:t>
            </a:fld>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684246"/>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Requirement # 4 </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Transition Services</a:t>
            </a:r>
            <a:endParaRPr sz="4000" i="1" dirty="0">
              <a:solidFill>
                <a:srgbClr val="004B8E"/>
              </a:solidFill>
            </a:endParaRPr>
          </a:p>
        </p:txBody>
      </p:sp>
      <p:sp>
        <p:nvSpPr>
          <p:cNvPr id="434" name="Google Shape;434;p68"/>
          <p:cNvSpPr txBox="1">
            <a:spLocks noGrp="1"/>
          </p:cNvSpPr>
          <p:nvPr>
            <p:ph type="body" idx="1"/>
          </p:nvPr>
        </p:nvSpPr>
        <p:spPr>
          <a:xfrm>
            <a:off x="381000" y="2179512"/>
            <a:ext cx="11430000" cy="3916487"/>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None/>
            </a:pPr>
            <a:r>
              <a:rPr lang="en-US" sz="3200" i="1" dirty="0">
                <a:solidFill>
                  <a:srgbClr val="004B8E"/>
                </a:solidFill>
              </a:rPr>
              <a:t>“Are there transition services in the IEP that will reasonably enable the student to meet his or her postsecondary goals?”</a:t>
            </a:r>
            <a:br>
              <a:rPr lang="en-US" sz="3200" i="1" dirty="0">
                <a:solidFill>
                  <a:srgbClr val="004B8E"/>
                </a:solidFill>
              </a:rPr>
            </a:br>
            <a:endParaRPr lang="en-US" sz="2000" i="1" dirty="0">
              <a:solidFill>
                <a:srgbClr val="004B8E"/>
              </a:solidFill>
            </a:endParaRPr>
          </a:p>
          <a:p>
            <a:pPr indent="-457200">
              <a:lnSpc>
                <a:spcPct val="100000"/>
              </a:lnSpc>
              <a:spcBef>
                <a:spcPts val="0"/>
              </a:spcBef>
              <a:buClr>
                <a:srgbClr val="42953B"/>
              </a:buClr>
              <a:buSzPct val="100000"/>
            </a:pPr>
            <a:r>
              <a:rPr lang="en-US" dirty="0">
                <a:solidFill>
                  <a:srgbClr val="004B8E"/>
                </a:solidFill>
              </a:rPr>
              <a:t>Transition services that must be considered by the IEP team during the planning process include</a:t>
            </a:r>
          </a:p>
          <a:p>
            <a:pPr lvl="1" indent="-457200">
              <a:lnSpc>
                <a:spcPct val="100000"/>
              </a:lnSpc>
              <a:spcBef>
                <a:spcPts val="0"/>
              </a:spcBef>
              <a:buClr>
                <a:srgbClr val="42953B"/>
              </a:buClr>
              <a:buSzPct val="100000"/>
            </a:pPr>
            <a:r>
              <a:rPr lang="en-US" dirty="0">
                <a:solidFill>
                  <a:srgbClr val="004B8E"/>
                </a:solidFill>
              </a:rPr>
              <a:t>Instruction</a:t>
            </a:r>
          </a:p>
          <a:p>
            <a:pPr lvl="1" indent="-457200">
              <a:lnSpc>
                <a:spcPct val="100000"/>
              </a:lnSpc>
              <a:spcBef>
                <a:spcPts val="0"/>
              </a:spcBef>
              <a:buClr>
                <a:srgbClr val="42953B"/>
              </a:buClr>
              <a:buSzPct val="100000"/>
            </a:pPr>
            <a:r>
              <a:rPr lang="en-US" dirty="0">
                <a:solidFill>
                  <a:srgbClr val="004B8E"/>
                </a:solidFill>
              </a:rPr>
              <a:t>Related services</a:t>
            </a:r>
          </a:p>
          <a:p>
            <a:pPr lvl="1" indent="-457200">
              <a:lnSpc>
                <a:spcPct val="100000"/>
              </a:lnSpc>
              <a:spcBef>
                <a:spcPts val="0"/>
              </a:spcBef>
              <a:buClr>
                <a:srgbClr val="42953B"/>
              </a:buClr>
              <a:buSzPct val="100000"/>
            </a:pPr>
            <a:r>
              <a:rPr lang="en-US" dirty="0">
                <a:solidFill>
                  <a:srgbClr val="004B8E"/>
                </a:solidFill>
              </a:rPr>
              <a:t>Community-based services</a:t>
            </a:r>
          </a:p>
          <a:p>
            <a:pPr lvl="1" indent="-457200">
              <a:lnSpc>
                <a:spcPct val="100000"/>
              </a:lnSpc>
              <a:spcBef>
                <a:spcPts val="0"/>
              </a:spcBef>
              <a:buClr>
                <a:srgbClr val="42953B"/>
              </a:buClr>
              <a:buSzPct val="100000"/>
            </a:pPr>
            <a:r>
              <a:rPr lang="en-US" dirty="0">
                <a:solidFill>
                  <a:srgbClr val="004B8E"/>
                </a:solidFill>
              </a:rPr>
              <a:t>Development of employment and other post-school adult living objectives</a:t>
            </a:r>
          </a:p>
          <a:p>
            <a:pPr lvl="1" indent="-457200">
              <a:lnSpc>
                <a:spcPct val="100000"/>
              </a:lnSpc>
              <a:spcBef>
                <a:spcPts val="0"/>
              </a:spcBef>
              <a:buClr>
                <a:srgbClr val="42953B"/>
              </a:buClr>
              <a:buSzPct val="100000"/>
            </a:pPr>
            <a:r>
              <a:rPr lang="en-US" dirty="0">
                <a:solidFill>
                  <a:srgbClr val="004B8E"/>
                </a:solidFill>
              </a:rPr>
              <a:t>When appropriate, acquisition of daily living and functional career skills</a:t>
            </a: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59</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868" y="4943412"/>
            <a:ext cx="1859132" cy="1740734"/>
          </a:xfrm>
          <a:prstGeom prst="rect">
            <a:avLst/>
          </a:prstGeom>
        </p:spPr>
      </p:pic>
    </p:spTree>
    <p:extLst>
      <p:ext uri="{BB962C8B-B14F-4D97-AF65-F5344CB8AC3E}">
        <p14:creationId xmlns:p14="http://schemas.microsoft.com/office/powerpoint/2010/main" val="169706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2"/>
          <p:cNvSpPr txBox="1">
            <a:spLocks noGrp="1"/>
          </p:cNvSpPr>
          <p:nvPr>
            <p:ph type="body" idx="1"/>
          </p:nvPr>
        </p:nvSpPr>
        <p:spPr>
          <a:xfrm>
            <a:off x="381000" y="1828800"/>
            <a:ext cx="11430000" cy="43434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2400"/>
              </a:spcBef>
              <a:spcAft>
                <a:spcPts val="0"/>
              </a:spcAft>
              <a:buClr>
                <a:srgbClr val="000000"/>
              </a:buClr>
              <a:buSzPts val="2400"/>
              <a:buNone/>
            </a:pPr>
            <a:r>
              <a:rPr lang="en-US" sz="3600" b="1" dirty="0">
                <a:solidFill>
                  <a:srgbClr val="42953B"/>
                </a:solidFill>
              </a:rPr>
              <a:t>Standard #1</a:t>
            </a:r>
            <a:r>
              <a:rPr lang="en-US" sz="3600" dirty="0">
                <a:solidFill>
                  <a:srgbClr val="000000"/>
                </a:solidFill>
              </a:rPr>
              <a:t> </a:t>
            </a:r>
            <a:r>
              <a:rPr lang="en-US" sz="3600" dirty="0">
                <a:solidFill>
                  <a:srgbClr val="004B8E"/>
                </a:solidFill>
              </a:rPr>
              <a:t>- Content Knowledge Aligned with Appropriate Instruction</a:t>
            </a:r>
            <a:endParaRPr sz="3600" dirty="0">
              <a:solidFill>
                <a:srgbClr val="004B8E"/>
              </a:solidFill>
            </a:endParaRPr>
          </a:p>
          <a:p>
            <a:pPr marL="76200" lvl="0" indent="0" algn="l" rtl="0">
              <a:lnSpc>
                <a:spcPct val="100000"/>
              </a:lnSpc>
              <a:spcBef>
                <a:spcPts val="2400"/>
              </a:spcBef>
              <a:spcAft>
                <a:spcPts val="0"/>
              </a:spcAft>
              <a:buClr>
                <a:srgbClr val="000000"/>
              </a:buClr>
              <a:buSzPts val="2400"/>
              <a:buNone/>
            </a:pPr>
            <a:r>
              <a:rPr lang="en-US" sz="3600" b="1" dirty="0">
                <a:solidFill>
                  <a:srgbClr val="42953B"/>
                </a:solidFill>
              </a:rPr>
              <a:t>Standard #2</a:t>
            </a:r>
            <a:r>
              <a:rPr lang="en-US" sz="3600" dirty="0">
                <a:solidFill>
                  <a:srgbClr val="000000"/>
                </a:solidFill>
              </a:rPr>
              <a:t> </a:t>
            </a:r>
            <a:r>
              <a:rPr lang="en-US" sz="3600" dirty="0">
                <a:solidFill>
                  <a:srgbClr val="004B8E"/>
                </a:solidFill>
              </a:rPr>
              <a:t>- Student Learning, Growth, and Development</a:t>
            </a:r>
            <a:endParaRPr sz="3600" dirty="0">
              <a:solidFill>
                <a:srgbClr val="004B8E"/>
              </a:solidFill>
            </a:endParaRPr>
          </a:p>
          <a:p>
            <a:pPr marL="76200" lvl="0" indent="0" algn="l" rtl="0">
              <a:lnSpc>
                <a:spcPct val="100000"/>
              </a:lnSpc>
              <a:spcBef>
                <a:spcPts val="2400"/>
              </a:spcBef>
              <a:spcAft>
                <a:spcPts val="0"/>
              </a:spcAft>
              <a:buClr>
                <a:srgbClr val="000000"/>
              </a:buClr>
              <a:buSzPts val="2400"/>
              <a:buNone/>
            </a:pPr>
            <a:r>
              <a:rPr lang="en-US" sz="3600" b="1" dirty="0">
                <a:solidFill>
                  <a:srgbClr val="42953B"/>
                </a:solidFill>
              </a:rPr>
              <a:t>Standard #7</a:t>
            </a:r>
            <a:r>
              <a:rPr lang="en-US" sz="3600" dirty="0">
                <a:solidFill>
                  <a:srgbClr val="000000"/>
                </a:solidFill>
              </a:rPr>
              <a:t> </a:t>
            </a:r>
            <a:r>
              <a:rPr lang="en-US" sz="3600" dirty="0">
                <a:solidFill>
                  <a:srgbClr val="004B8E"/>
                </a:solidFill>
              </a:rPr>
              <a:t>- Student Assessment and Data Analysis</a:t>
            </a:r>
            <a:endParaRPr sz="3600" dirty="0">
              <a:solidFill>
                <a:srgbClr val="004B8E"/>
              </a:solidFill>
            </a:endParaRPr>
          </a:p>
          <a:p>
            <a:pPr marL="76200" lvl="0" indent="0" algn="l" rtl="0">
              <a:lnSpc>
                <a:spcPct val="100000"/>
              </a:lnSpc>
              <a:spcBef>
                <a:spcPts val="2400"/>
              </a:spcBef>
              <a:spcAft>
                <a:spcPts val="0"/>
              </a:spcAft>
              <a:buClr>
                <a:srgbClr val="000000"/>
              </a:buClr>
              <a:buSzPts val="2400"/>
              <a:buNone/>
            </a:pPr>
            <a:r>
              <a:rPr lang="en-US" sz="3600" b="1" dirty="0">
                <a:solidFill>
                  <a:srgbClr val="42953B"/>
                </a:solidFill>
              </a:rPr>
              <a:t>Standard #9</a:t>
            </a:r>
            <a:r>
              <a:rPr lang="en-US" sz="3600" dirty="0">
                <a:solidFill>
                  <a:srgbClr val="000000"/>
                </a:solidFill>
              </a:rPr>
              <a:t> </a:t>
            </a:r>
            <a:r>
              <a:rPr lang="en-US" sz="3600" dirty="0">
                <a:solidFill>
                  <a:srgbClr val="004B8E"/>
                </a:solidFill>
              </a:rPr>
              <a:t>- Professional Collaboration</a:t>
            </a:r>
            <a:endParaRPr sz="3600" dirty="0">
              <a:solidFill>
                <a:srgbClr val="004B8E"/>
              </a:solidFill>
            </a:endParaRPr>
          </a:p>
          <a:p>
            <a:pPr marL="228600" lvl="0" indent="-50800" algn="l" rtl="0">
              <a:lnSpc>
                <a:spcPct val="90000"/>
              </a:lnSpc>
              <a:spcBef>
                <a:spcPts val="0"/>
              </a:spcBef>
              <a:spcAft>
                <a:spcPts val="0"/>
              </a:spcAft>
              <a:buClr>
                <a:schemeClr val="dk1"/>
              </a:buClr>
              <a:buSzPts val="2800"/>
              <a:buNone/>
            </a:pPr>
            <a:endParaRPr sz="2400" dirty="0"/>
          </a:p>
        </p:txBody>
      </p:sp>
      <p:sp>
        <p:nvSpPr>
          <p:cNvPr id="312" name="Google Shape;312;p52"/>
          <p:cNvSpPr txBox="1">
            <a:spLocks noGrp="1"/>
          </p:cNvSpPr>
          <p:nvPr>
            <p:ph type="title"/>
          </p:nvPr>
        </p:nvSpPr>
        <p:spPr>
          <a:xfrm>
            <a:off x="381000" y="990600"/>
            <a:ext cx="11430000" cy="950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Calibri"/>
              <a:buNone/>
            </a:pPr>
            <a:r>
              <a:rPr lang="en-US" sz="4400" dirty="0">
                <a:solidFill>
                  <a:srgbClr val="004B8E"/>
                </a:solidFill>
              </a:rPr>
              <a:t>Missouri Teacher Standards</a:t>
            </a:r>
            <a:endParaRPr sz="4400" dirty="0">
              <a:solidFill>
                <a:srgbClr val="004B8E"/>
              </a:solidFill>
            </a:endParaRPr>
          </a:p>
        </p:txBody>
      </p:sp>
      <p:sp>
        <p:nvSpPr>
          <p:cNvPr id="313" name="Google Shape;313;p52"/>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a:t>
            </a:fld>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grpSp>
        <p:nvGrpSpPr>
          <p:cNvPr id="724" name="Google Shape;724;p105"/>
          <p:cNvGrpSpPr/>
          <p:nvPr/>
        </p:nvGrpSpPr>
        <p:grpSpPr>
          <a:xfrm>
            <a:off x="381000" y="2601689"/>
            <a:ext cx="11430000" cy="3937658"/>
            <a:chOff x="8572" y="284478"/>
            <a:chExt cx="9736530" cy="3850500"/>
          </a:xfrm>
        </p:grpSpPr>
        <p:sp>
          <p:nvSpPr>
            <p:cNvPr id="725" name="Google Shape;725;p105"/>
            <p:cNvSpPr/>
            <p:nvPr/>
          </p:nvSpPr>
          <p:spPr>
            <a:xfrm>
              <a:off x="8572" y="284478"/>
              <a:ext cx="2562300" cy="38505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26" name="Google Shape;726;p105"/>
            <p:cNvSpPr txBox="1"/>
            <p:nvPr/>
          </p:nvSpPr>
          <p:spPr>
            <a:xfrm>
              <a:off x="83617" y="359523"/>
              <a:ext cx="2412000" cy="3700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Calibri"/>
                  <a:ea typeface="Calibri"/>
                  <a:cs typeface="Calibri"/>
                  <a:sym typeface="Calibri"/>
                </a:rPr>
                <a:t>What activities should/could the student participate in during this IEP cycle?</a:t>
              </a:r>
              <a:endParaRPr sz="2400" b="0" i="0" u="none" strike="noStrike" cap="none" dirty="0">
                <a:solidFill>
                  <a:schemeClr val="lt1"/>
                </a:solidFill>
                <a:latin typeface="Calibri"/>
                <a:ea typeface="Calibri"/>
                <a:cs typeface="Calibri"/>
                <a:sym typeface="Calibri"/>
              </a:endParaRPr>
            </a:p>
          </p:txBody>
        </p:sp>
        <p:sp>
          <p:nvSpPr>
            <p:cNvPr id="727" name="Google Shape;727;p105"/>
            <p:cNvSpPr/>
            <p:nvPr/>
          </p:nvSpPr>
          <p:spPr>
            <a:xfrm>
              <a:off x="2827019" y="1892084"/>
              <a:ext cx="543300" cy="635400"/>
            </a:xfrm>
            <a:prstGeom prst="rightArrow">
              <a:avLst>
                <a:gd name="adj1" fmla="val 60000"/>
                <a:gd name="adj2"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28" name="Google Shape;728;p105"/>
            <p:cNvSpPr txBox="1"/>
            <p:nvPr/>
          </p:nvSpPr>
          <p:spPr>
            <a:xfrm>
              <a:off x="2827019" y="2019170"/>
              <a:ext cx="380100" cy="381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4500"/>
                <a:buFont typeface="Arial"/>
                <a:buNone/>
              </a:pPr>
              <a:endParaRPr sz="4500" b="0" i="0" u="none" strike="noStrike" cap="none" dirty="0">
                <a:solidFill>
                  <a:schemeClr val="lt1"/>
                </a:solidFill>
                <a:latin typeface="Calibri"/>
                <a:ea typeface="Calibri"/>
                <a:cs typeface="Calibri"/>
                <a:sym typeface="Calibri"/>
              </a:endParaRPr>
            </a:p>
          </p:txBody>
        </p:sp>
        <p:sp>
          <p:nvSpPr>
            <p:cNvPr id="729" name="Google Shape;729;p105"/>
            <p:cNvSpPr/>
            <p:nvPr/>
          </p:nvSpPr>
          <p:spPr>
            <a:xfrm>
              <a:off x="3595687" y="284478"/>
              <a:ext cx="2562300" cy="38505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0" name="Google Shape;730;p105"/>
            <p:cNvSpPr txBox="1"/>
            <p:nvPr/>
          </p:nvSpPr>
          <p:spPr>
            <a:xfrm>
              <a:off x="3670732" y="359523"/>
              <a:ext cx="2412000" cy="3700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Calibri"/>
                  <a:ea typeface="Calibri"/>
                  <a:cs typeface="Calibri"/>
                  <a:sym typeface="Calibri"/>
                </a:rPr>
                <a:t>What services and specific instructions are essential for the student to develop skills?</a:t>
              </a:r>
              <a:endParaRPr sz="2400" b="0" i="0" u="none" strike="noStrike" cap="none" dirty="0">
                <a:solidFill>
                  <a:schemeClr val="lt1"/>
                </a:solidFill>
                <a:latin typeface="Calibri"/>
                <a:ea typeface="Calibri"/>
                <a:cs typeface="Calibri"/>
                <a:sym typeface="Calibri"/>
              </a:endParaRPr>
            </a:p>
          </p:txBody>
        </p:sp>
        <p:sp>
          <p:nvSpPr>
            <p:cNvPr id="731" name="Google Shape;731;p105"/>
            <p:cNvSpPr/>
            <p:nvPr/>
          </p:nvSpPr>
          <p:spPr>
            <a:xfrm>
              <a:off x="6414135" y="1892084"/>
              <a:ext cx="543300" cy="635400"/>
            </a:xfrm>
            <a:prstGeom prst="rightArrow">
              <a:avLst>
                <a:gd name="adj1" fmla="val 60000"/>
                <a:gd name="adj2"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2" name="Google Shape;732;p105"/>
            <p:cNvSpPr txBox="1"/>
            <p:nvPr/>
          </p:nvSpPr>
          <p:spPr>
            <a:xfrm>
              <a:off x="6414135" y="2019170"/>
              <a:ext cx="380100" cy="381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4500"/>
                <a:buFont typeface="Arial"/>
                <a:buNone/>
              </a:pPr>
              <a:endParaRPr sz="4500" b="0" i="0" u="none" strike="noStrike" cap="none" dirty="0">
                <a:solidFill>
                  <a:schemeClr val="lt1"/>
                </a:solidFill>
                <a:latin typeface="Calibri"/>
                <a:ea typeface="Calibri"/>
                <a:cs typeface="Calibri"/>
                <a:sym typeface="Calibri"/>
              </a:endParaRPr>
            </a:p>
          </p:txBody>
        </p:sp>
        <p:sp>
          <p:nvSpPr>
            <p:cNvPr id="733" name="Google Shape;733;p105"/>
            <p:cNvSpPr/>
            <p:nvPr/>
          </p:nvSpPr>
          <p:spPr>
            <a:xfrm>
              <a:off x="7182802" y="351210"/>
              <a:ext cx="2562300" cy="3717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4" name="Google Shape;734;p105"/>
            <p:cNvSpPr txBox="1"/>
            <p:nvPr/>
          </p:nvSpPr>
          <p:spPr>
            <a:xfrm>
              <a:off x="7257847" y="426255"/>
              <a:ext cx="2412000" cy="3567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Calibri"/>
                  <a:ea typeface="Calibri"/>
                  <a:cs typeface="Calibri"/>
                  <a:sym typeface="Calibri"/>
                </a:rPr>
                <a:t>Does the student need/qualify for any vocational experiences right now?</a:t>
              </a:r>
              <a:endParaRPr sz="2400" b="0" i="0" u="none" strike="noStrike" cap="none" dirty="0">
                <a:solidFill>
                  <a:schemeClr val="lt1"/>
                </a:solidFill>
                <a:latin typeface="Calibri"/>
                <a:ea typeface="Calibri"/>
                <a:cs typeface="Calibri"/>
                <a:sym typeface="Calibri"/>
              </a:endParaRPr>
            </a:p>
          </p:txBody>
        </p:sp>
      </p:grpSp>
      <p:sp>
        <p:nvSpPr>
          <p:cNvPr id="735" name="Google Shape;735;p105"/>
          <p:cNvSpPr txBox="1"/>
          <p:nvPr/>
        </p:nvSpPr>
        <p:spPr>
          <a:xfrm>
            <a:off x="381000" y="1054734"/>
            <a:ext cx="11430000" cy="105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900"/>
              <a:buFont typeface="Arial"/>
              <a:buNone/>
            </a:pPr>
            <a:r>
              <a:rPr lang="en-US" sz="4400" b="1" i="0" u="none" strike="noStrike" cap="none" dirty="0">
                <a:solidFill>
                  <a:srgbClr val="002060"/>
                </a:solidFill>
                <a:latin typeface="Calibri"/>
                <a:ea typeface="Calibri"/>
                <a:cs typeface="Calibri"/>
                <a:sym typeface="Calibri"/>
              </a:rPr>
              <a:t>What Services/Activities are Necessary to Achieve Missouri Postsecondary Goals?</a:t>
            </a:r>
            <a:endParaRPr sz="4400" b="0" i="0" u="none" strike="noStrike" cap="none" dirty="0">
              <a:solidFill>
                <a:srgbClr val="002060"/>
              </a:solidFill>
              <a:latin typeface="Calibri"/>
              <a:ea typeface="Calibri"/>
              <a:cs typeface="Calibri"/>
              <a:sym typeface="Calibri"/>
            </a:endParaRPr>
          </a:p>
        </p:txBody>
      </p:sp>
      <p:sp>
        <p:nvSpPr>
          <p:cNvPr id="736" name="Google Shape;736;p10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60</a:t>
            </a:fld>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684246"/>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Requirement # 5 </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Course of Study</a:t>
            </a:r>
            <a:endParaRPr sz="4000" i="1" dirty="0">
              <a:solidFill>
                <a:srgbClr val="004B8E"/>
              </a:solidFill>
            </a:endParaRPr>
          </a:p>
        </p:txBody>
      </p:sp>
      <p:sp>
        <p:nvSpPr>
          <p:cNvPr id="434" name="Google Shape;434;p68"/>
          <p:cNvSpPr txBox="1">
            <a:spLocks noGrp="1"/>
          </p:cNvSpPr>
          <p:nvPr>
            <p:ph type="body" idx="1"/>
          </p:nvPr>
        </p:nvSpPr>
        <p:spPr>
          <a:xfrm>
            <a:off x="381000" y="2179512"/>
            <a:ext cx="11430000" cy="3916487"/>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None/>
            </a:pPr>
            <a:r>
              <a:rPr lang="en-US" sz="3200" i="1" dirty="0">
                <a:solidFill>
                  <a:srgbClr val="004B8E"/>
                </a:solidFill>
              </a:rPr>
              <a:t>“Do the transition services include course of study that will reasonably enable the student to meet his or her postsecondary goals?”</a:t>
            </a:r>
            <a:br>
              <a:rPr lang="en-US" sz="3200" i="1" dirty="0">
                <a:solidFill>
                  <a:srgbClr val="004B8E"/>
                </a:solidFill>
              </a:rPr>
            </a:br>
            <a:endParaRPr lang="en-US" sz="2000" i="1" dirty="0">
              <a:solidFill>
                <a:srgbClr val="004B8E"/>
              </a:solidFill>
            </a:endParaRPr>
          </a:p>
          <a:p>
            <a:pPr indent="-457200">
              <a:lnSpc>
                <a:spcPct val="100000"/>
              </a:lnSpc>
              <a:spcBef>
                <a:spcPts val="0"/>
              </a:spcBef>
              <a:buClr>
                <a:srgbClr val="42953B"/>
              </a:buClr>
              <a:buSzPct val="100000"/>
            </a:pPr>
            <a:r>
              <a:rPr lang="en-US" sz="2600" dirty="0">
                <a:solidFill>
                  <a:srgbClr val="004B8E"/>
                </a:solidFill>
              </a:rPr>
              <a:t>Documentation of the course of study must begin no later than </a:t>
            </a:r>
            <a:br>
              <a:rPr lang="en-US" sz="2600" dirty="0">
                <a:solidFill>
                  <a:srgbClr val="004B8E"/>
                </a:solidFill>
              </a:rPr>
            </a:br>
            <a:r>
              <a:rPr lang="en-US" sz="2600" dirty="0">
                <a:solidFill>
                  <a:srgbClr val="004B8E"/>
                </a:solidFill>
              </a:rPr>
              <a:t>the first IEP that will be in effect when the student is 16 years of age</a:t>
            </a:r>
          </a:p>
          <a:p>
            <a:pPr indent="-457200">
              <a:lnSpc>
                <a:spcPct val="100000"/>
              </a:lnSpc>
              <a:spcBef>
                <a:spcPts val="0"/>
              </a:spcBef>
              <a:buClr>
                <a:srgbClr val="42953B"/>
              </a:buClr>
              <a:buSzPct val="100000"/>
            </a:pPr>
            <a:r>
              <a:rPr lang="en-US" sz="2600" dirty="0">
                <a:solidFill>
                  <a:srgbClr val="004B8E"/>
                </a:solidFill>
              </a:rPr>
              <a:t>The IEP team must plan the student’s course of study</a:t>
            </a:r>
          </a:p>
          <a:p>
            <a:pPr indent="-457200">
              <a:lnSpc>
                <a:spcPct val="100000"/>
              </a:lnSpc>
              <a:spcBef>
                <a:spcPts val="0"/>
              </a:spcBef>
              <a:buClr>
                <a:srgbClr val="42953B"/>
              </a:buClr>
              <a:buSzPct val="100000"/>
            </a:pPr>
            <a:r>
              <a:rPr lang="en-US" sz="2600" dirty="0">
                <a:solidFill>
                  <a:srgbClr val="004B8E"/>
                </a:solidFill>
              </a:rPr>
              <a:t>The intent is to make sure the courses in which the student</a:t>
            </a:r>
            <a:br>
              <a:rPr lang="en-US" sz="2600" dirty="0">
                <a:solidFill>
                  <a:srgbClr val="004B8E"/>
                </a:solidFill>
              </a:rPr>
            </a:br>
            <a:r>
              <a:rPr lang="en-US" sz="2600" dirty="0">
                <a:solidFill>
                  <a:srgbClr val="004B8E"/>
                </a:solidFill>
              </a:rPr>
              <a:t>enrolls helps him or her develop the knowledge and skills he</a:t>
            </a:r>
            <a:br>
              <a:rPr lang="en-US" sz="2600" dirty="0">
                <a:solidFill>
                  <a:srgbClr val="004B8E"/>
                </a:solidFill>
              </a:rPr>
            </a:br>
            <a:r>
              <a:rPr lang="en-US" sz="2600" dirty="0">
                <a:solidFill>
                  <a:srgbClr val="004B8E"/>
                </a:solidFill>
              </a:rPr>
              <a:t>or she will need to achieve the targeted postsecondary outcomes</a:t>
            </a:r>
            <a:endParaRPr lang="en-US" dirty="0">
              <a:solidFill>
                <a:srgbClr val="004B8E"/>
              </a:solidFill>
            </a:endParaRP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61</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9278" y="4943412"/>
            <a:ext cx="1832722" cy="1716006"/>
          </a:xfrm>
          <a:prstGeom prst="rect">
            <a:avLst/>
          </a:prstGeom>
        </p:spPr>
      </p:pic>
    </p:spTree>
    <p:extLst>
      <p:ext uri="{BB962C8B-B14F-4D97-AF65-F5344CB8AC3E}">
        <p14:creationId xmlns:p14="http://schemas.microsoft.com/office/powerpoint/2010/main" val="3815417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07"/>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914400" indent="-457200">
              <a:spcBef>
                <a:spcPts val="0"/>
              </a:spcBef>
              <a:buClr>
                <a:srgbClr val="42953B"/>
              </a:buClr>
              <a:buSzPct val="100000"/>
            </a:pPr>
            <a:r>
              <a:rPr lang="en-US" sz="3200" dirty="0">
                <a:solidFill>
                  <a:srgbClr val="004B8E"/>
                </a:solidFill>
              </a:rPr>
              <a:t>In helping the student plan the course of study, IEP teams should consider all possible courses and programs that currently exist for the student</a:t>
            </a:r>
            <a:endParaRPr sz="3200" dirty="0">
              <a:solidFill>
                <a:srgbClr val="004B8E"/>
              </a:solidFill>
            </a:endParaRPr>
          </a:p>
          <a:p>
            <a:pPr lvl="1" indent="-457200" algn="l" rtl="0">
              <a:lnSpc>
                <a:spcPct val="90000"/>
              </a:lnSpc>
              <a:spcBef>
                <a:spcPts val="500"/>
              </a:spcBef>
              <a:spcAft>
                <a:spcPts val="0"/>
              </a:spcAft>
              <a:buClr>
                <a:srgbClr val="42953B"/>
              </a:buClr>
              <a:buSzPts val="3200"/>
              <a:buFont typeface="Arial" panose="020B0604020202020204" pitchFamily="34" charset="0"/>
              <a:buChar char="•"/>
            </a:pPr>
            <a:r>
              <a:rPr lang="en-US" sz="3200" dirty="0">
                <a:solidFill>
                  <a:srgbClr val="004B8E"/>
                </a:solidFill>
              </a:rPr>
              <a:t>Have the course catalog handy </a:t>
            </a:r>
            <a:endParaRPr sz="3200" dirty="0">
              <a:solidFill>
                <a:srgbClr val="004B8E"/>
              </a:solidFill>
            </a:endParaRPr>
          </a:p>
          <a:p>
            <a:pPr lvl="1" indent="-457200" algn="l" rtl="0">
              <a:lnSpc>
                <a:spcPct val="90000"/>
              </a:lnSpc>
              <a:spcBef>
                <a:spcPts val="500"/>
              </a:spcBef>
              <a:spcAft>
                <a:spcPts val="0"/>
              </a:spcAft>
              <a:buClr>
                <a:srgbClr val="42953B"/>
              </a:buClr>
              <a:buSzPts val="3200"/>
              <a:buFont typeface="Arial" panose="020B0604020202020204" pitchFamily="34" charset="0"/>
              <a:buChar char="•"/>
            </a:pPr>
            <a:r>
              <a:rPr lang="en-US" sz="3200" dirty="0">
                <a:solidFill>
                  <a:srgbClr val="004B8E"/>
                </a:solidFill>
              </a:rPr>
              <a:t>There should be a clear connection between a student’s measurable postsecondary goals and his or her school program (i.e., course of study)</a:t>
            </a:r>
            <a:endParaRPr sz="3200" dirty="0">
              <a:solidFill>
                <a:srgbClr val="004B8E"/>
              </a:solidFill>
            </a:endParaRPr>
          </a:p>
          <a:p>
            <a:pPr lvl="1" indent="-457200" algn="l" rtl="0">
              <a:lnSpc>
                <a:spcPct val="90000"/>
              </a:lnSpc>
              <a:spcBef>
                <a:spcPts val="500"/>
              </a:spcBef>
              <a:spcAft>
                <a:spcPts val="0"/>
              </a:spcAft>
              <a:buClr>
                <a:srgbClr val="42953B"/>
              </a:buClr>
              <a:buSzPts val="3200"/>
              <a:buFont typeface="Arial" panose="020B0604020202020204" pitchFamily="34" charset="0"/>
              <a:buChar char="•"/>
            </a:pPr>
            <a:r>
              <a:rPr lang="en-US" sz="3200" dirty="0">
                <a:solidFill>
                  <a:srgbClr val="004B8E"/>
                </a:solidFill>
              </a:rPr>
              <a:t>IEP Team needs to have a working knowledge of  requirements and program options designated by the state guidelines        </a:t>
            </a:r>
            <a:r>
              <a:rPr lang="en-US" sz="3200" dirty="0">
                <a:solidFill>
                  <a:srgbClr val="000000"/>
                </a:solidFill>
              </a:rPr>
              <a:t>                                            </a:t>
            </a:r>
            <a:endParaRPr sz="2200" dirty="0">
              <a:solidFill>
                <a:srgbClr val="000000"/>
              </a:solidFill>
            </a:endParaRPr>
          </a:p>
        </p:txBody>
      </p:sp>
      <p:sp>
        <p:nvSpPr>
          <p:cNvPr id="749" name="Google Shape;749;p107"/>
          <p:cNvSpPr txBox="1">
            <a:spLocks noGrp="1"/>
          </p:cNvSpPr>
          <p:nvPr>
            <p:ph type="title"/>
          </p:nvPr>
        </p:nvSpPr>
        <p:spPr>
          <a:xfrm>
            <a:off x="381000" y="1089890"/>
            <a:ext cx="11430000" cy="73891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Course of Study </a:t>
            </a:r>
            <a:endParaRPr sz="4400" dirty="0">
              <a:solidFill>
                <a:srgbClr val="004B8E"/>
              </a:solidFill>
            </a:endParaRPr>
          </a:p>
        </p:txBody>
      </p:sp>
      <p:sp>
        <p:nvSpPr>
          <p:cNvPr id="750" name="Google Shape;750;p10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62</a:t>
            </a:fld>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08"/>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571500" indent="-571500">
              <a:spcBef>
                <a:spcPts val="0"/>
              </a:spcBef>
              <a:buClr>
                <a:srgbClr val="42953B"/>
              </a:buClr>
              <a:buSzPct val="100000"/>
            </a:pPr>
            <a:r>
              <a:rPr lang="en-US" sz="3600" dirty="0">
                <a:solidFill>
                  <a:srgbClr val="004B8E"/>
                </a:solidFill>
              </a:rPr>
              <a:t>The IEP team wants to ensure that the student enrolls in all appropriate and relevant courses in order to graduate in a timely manner</a:t>
            </a:r>
          </a:p>
          <a:p>
            <a:pPr marL="0" indent="0">
              <a:spcBef>
                <a:spcPts val="0"/>
              </a:spcBef>
              <a:buClr>
                <a:srgbClr val="42953B"/>
              </a:buClr>
              <a:buSzPct val="100000"/>
              <a:buNone/>
            </a:pPr>
            <a:endParaRPr sz="1200" dirty="0">
              <a:solidFill>
                <a:srgbClr val="004B8E"/>
              </a:solidFill>
            </a:endParaRPr>
          </a:p>
          <a:p>
            <a:pPr marL="571500" indent="-571500">
              <a:spcBef>
                <a:spcPts val="0"/>
              </a:spcBef>
              <a:buClr>
                <a:srgbClr val="42953B"/>
              </a:buClr>
              <a:buSzPct val="100000"/>
            </a:pPr>
            <a:r>
              <a:rPr lang="en-US" sz="3600" dirty="0">
                <a:solidFill>
                  <a:srgbClr val="004B8E"/>
                </a:solidFill>
              </a:rPr>
              <a:t>Many schools now require a four-year-plan for all students in high school </a:t>
            </a:r>
          </a:p>
          <a:p>
            <a:pPr marL="0" indent="0">
              <a:spcBef>
                <a:spcPts val="0"/>
              </a:spcBef>
              <a:buClr>
                <a:srgbClr val="42953B"/>
              </a:buClr>
              <a:buSzPct val="100000"/>
              <a:buNone/>
            </a:pPr>
            <a:endParaRPr sz="1200" dirty="0">
              <a:solidFill>
                <a:srgbClr val="004B8E"/>
              </a:solidFill>
            </a:endParaRPr>
          </a:p>
          <a:p>
            <a:pPr marL="571500" indent="-571500">
              <a:spcBef>
                <a:spcPts val="0"/>
              </a:spcBef>
              <a:buClr>
                <a:srgbClr val="42953B"/>
              </a:buClr>
              <a:buSzPct val="100000"/>
            </a:pPr>
            <a:r>
              <a:rPr lang="en-US" sz="3600" dirty="0">
                <a:solidFill>
                  <a:srgbClr val="004B8E"/>
                </a:solidFill>
              </a:rPr>
              <a:t>This four-year-plan can be the course of study for students with disabilities</a:t>
            </a:r>
            <a:endParaRPr sz="3600" dirty="0">
              <a:solidFill>
                <a:srgbClr val="004B8E"/>
              </a:solidFill>
            </a:endParaRPr>
          </a:p>
          <a:p>
            <a:pPr marL="0" lvl="0" indent="0" algn="l" rtl="0">
              <a:lnSpc>
                <a:spcPct val="90000"/>
              </a:lnSpc>
              <a:spcBef>
                <a:spcPts val="0"/>
              </a:spcBef>
              <a:spcAft>
                <a:spcPts val="0"/>
              </a:spcAft>
              <a:buSzPts val="1800"/>
              <a:buNone/>
            </a:pPr>
            <a:endParaRPr sz="3200" dirty="0"/>
          </a:p>
          <a:p>
            <a:pPr marL="0" lvl="0" indent="0" algn="l" rtl="0">
              <a:lnSpc>
                <a:spcPct val="90000"/>
              </a:lnSpc>
              <a:spcBef>
                <a:spcPts val="0"/>
              </a:spcBef>
              <a:spcAft>
                <a:spcPts val="0"/>
              </a:spcAft>
              <a:buSzPts val="1800"/>
              <a:buNone/>
            </a:pPr>
            <a:endParaRPr sz="3200" dirty="0"/>
          </a:p>
          <a:p>
            <a:pPr marL="0" lvl="0" indent="0" algn="l" rtl="0">
              <a:lnSpc>
                <a:spcPct val="90000"/>
              </a:lnSpc>
              <a:spcBef>
                <a:spcPts val="0"/>
              </a:spcBef>
              <a:spcAft>
                <a:spcPts val="0"/>
              </a:spcAft>
              <a:buSzPts val="1800"/>
              <a:buNone/>
            </a:pPr>
            <a:endParaRPr sz="3200" dirty="0"/>
          </a:p>
          <a:p>
            <a:pPr marL="0" lvl="0" indent="0" algn="l" rtl="0">
              <a:lnSpc>
                <a:spcPct val="90000"/>
              </a:lnSpc>
              <a:spcBef>
                <a:spcPts val="1000"/>
              </a:spcBef>
              <a:spcAft>
                <a:spcPts val="0"/>
              </a:spcAft>
              <a:buClr>
                <a:schemeClr val="dk1"/>
              </a:buClr>
              <a:buSzPts val="3200"/>
              <a:buNone/>
            </a:pPr>
            <a:endParaRPr sz="3200" dirty="0"/>
          </a:p>
        </p:txBody>
      </p:sp>
      <p:sp>
        <p:nvSpPr>
          <p:cNvPr id="756" name="Google Shape;756;p108"/>
          <p:cNvSpPr txBox="1">
            <a:spLocks noGrp="1"/>
          </p:cNvSpPr>
          <p:nvPr>
            <p:ph type="title"/>
          </p:nvPr>
        </p:nvSpPr>
        <p:spPr>
          <a:xfrm>
            <a:off x="381000" y="1089891"/>
            <a:ext cx="11430000" cy="7389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dirty="0">
                <a:solidFill>
                  <a:srgbClr val="004B8E"/>
                </a:solidFill>
              </a:rPr>
              <a:t>Course of Study </a:t>
            </a:r>
            <a:endParaRPr sz="4400" dirty="0">
              <a:solidFill>
                <a:srgbClr val="004B8E"/>
              </a:solidFill>
            </a:endParaRPr>
          </a:p>
        </p:txBody>
      </p:sp>
      <p:sp>
        <p:nvSpPr>
          <p:cNvPr id="757" name="Google Shape;757;p10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63</a:t>
            </a:fld>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09"/>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200"/>
              </a:spcBef>
              <a:buClr>
                <a:srgbClr val="42953B"/>
              </a:buClr>
              <a:buSzPct val="100000"/>
              <a:buNone/>
            </a:pPr>
            <a:r>
              <a:rPr lang="en-US" sz="2500" dirty="0">
                <a:solidFill>
                  <a:srgbClr val="004B8E"/>
                </a:solidFill>
              </a:rPr>
              <a:t>The foundation for the creation of an Individual Career and Academic Plan (ICAP) starts at the elementary level, when students start to become aware of the concept of work and begin to learn about the world of work through broad career paths.</a:t>
            </a:r>
            <a:endParaRPr sz="2500" dirty="0">
              <a:solidFill>
                <a:srgbClr val="004B8E"/>
              </a:solidFill>
            </a:endParaRPr>
          </a:p>
          <a:p>
            <a:pPr marL="0" indent="0">
              <a:lnSpc>
                <a:spcPct val="115000"/>
              </a:lnSpc>
              <a:spcBef>
                <a:spcPts val="1200"/>
              </a:spcBef>
              <a:buClr>
                <a:srgbClr val="42953B"/>
              </a:buClr>
              <a:buSzPct val="100000"/>
              <a:buNone/>
            </a:pPr>
            <a:r>
              <a:rPr lang="en-US" sz="2500" dirty="0">
                <a:solidFill>
                  <a:srgbClr val="004B8E"/>
                </a:solidFill>
              </a:rPr>
              <a:t>In the middle grades, students should be provided with career and educational exploration activities that focus on career paths and clusters through coursework and various career activities, culminating with the development of an initial ICAP that should be based on a rigorous pathway. This initial ICAP should be developed no later than the end of eighth grade.</a:t>
            </a:r>
            <a:endParaRPr sz="2500" dirty="0">
              <a:solidFill>
                <a:srgbClr val="004B8E"/>
              </a:solidFill>
            </a:endParaRPr>
          </a:p>
        </p:txBody>
      </p:sp>
      <p:sp>
        <p:nvSpPr>
          <p:cNvPr id="764" name="Google Shape;764;p109"/>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DESE Guidelines</a:t>
            </a:r>
            <a:endParaRPr sz="4400" dirty="0">
              <a:solidFill>
                <a:srgbClr val="004B8E"/>
              </a:solidFill>
            </a:endParaRPr>
          </a:p>
        </p:txBody>
      </p:sp>
      <p:sp>
        <p:nvSpPr>
          <p:cNvPr id="765" name="Google Shape;765;p109"/>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64</a:t>
            </a:fld>
            <a:endParaRPr dirty="0"/>
          </a:p>
        </p:txBody>
      </p:sp>
      <p:sp>
        <p:nvSpPr>
          <p:cNvPr id="766" name="Google Shape;766;p109"/>
          <p:cNvSpPr txBox="1"/>
          <p:nvPr/>
        </p:nvSpPr>
        <p:spPr>
          <a:xfrm>
            <a:off x="9873875" y="7835750"/>
            <a:ext cx="13716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3" name="Google Shape;773;p110"/>
          <p:cNvSpPr txBox="1">
            <a:spLocks noGrp="1"/>
          </p:cNvSpPr>
          <p:nvPr>
            <p:ph type="title"/>
          </p:nvPr>
        </p:nvSpPr>
        <p:spPr>
          <a:xfrm>
            <a:off x="381000" y="990600"/>
            <a:ext cx="11430000" cy="10136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Missouri Graduation Requirements</a:t>
            </a:r>
            <a:endParaRPr sz="4400" dirty="0">
              <a:solidFill>
                <a:srgbClr val="004B8E"/>
              </a:solidFill>
            </a:endParaRPr>
          </a:p>
        </p:txBody>
      </p:sp>
      <p:sp>
        <p:nvSpPr>
          <p:cNvPr id="774" name="Google Shape;774;p11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65</a:t>
            </a:fld>
            <a:endParaRPr dirty="0"/>
          </a:p>
        </p:txBody>
      </p:sp>
      <p:sp>
        <p:nvSpPr>
          <p:cNvPr id="6"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5</a:t>
            </a:r>
            <a:endParaRPr sz="2400" b="0" i="0" u="none" strike="noStrike" cap="none" dirty="0">
              <a:solidFill>
                <a:srgbClr val="000000"/>
              </a:solidFill>
              <a:highlight>
                <a:srgbClr val="FFFF00"/>
              </a:highlight>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1033657021"/>
              </p:ext>
            </p:extLst>
          </p:nvPr>
        </p:nvGraphicFramePr>
        <p:xfrm>
          <a:off x="381000" y="1830060"/>
          <a:ext cx="11430000" cy="2950390"/>
        </p:xfrm>
        <a:graphic>
          <a:graphicData uri="http://schemas.openxmlformats.org/drawingml/2006/table">
            <a:tbl>
              <a:tblPr firstRow="1" bandRow="1">
                <a:tableStyleId>{E5575488-9542-421D-B729-07438A3001C9}</a:tableStyleId>
              </a:tblPr>
              <a:tblGrid>
                <a:gridCol w="5715000">
                  <a:extLst>
                    <a:ext uri="{9D8B030D-6E8A-4147-A177-3AD203B41FA5}">
                      <a16:colId xmlns:a16="http://schemas.microsoft.com/office/drawing/2014/main" val="757086054"/>
                    </a:ext>
                  </a:extLst>
                </a:gridCol>
                <a:gridCol w="5715000">
                  <a:extLst>
                    <a:ext uri="{9D8B030D-6E8A-4147-A177-3AD203B41FA5}">
                      <a16:colId xmlns:a16="http://schemas.microsoft.com/office/drawing/2014/main" val="1575269858"/>
                    </a:ext>
                  </a:extLst>
                </a:gridCol>
              </a:tblGrid>
              <a:tr h="359590">
                <a:tc gridSpan="2">
                  <a:txBody>
                    <a:bodyPr/>
                    <a:lstStyle/>
                    <a:p>
                      <a:r>
                        <a:rPr lang="en-US" sz="2800" b="1" dirty="0">
                          <a:solidFill>
                            <a:srgbClr val="004B8E"/>
                          </a:solidFill>
                        </a:rPr>
                        <a:t>Missouri</a:t>
                      </a:r>
                      <a:r>
                        <a:rPr lang="en-US" sz="2800" b="1" baseline="0" dirty="0">
                          <a:solidFill>
                            <a:srgbClr val="004B8E"/>
                          </a:solidFill>
                        </a:rPr>
                        <a:t> requires 24 units of credit for a diploma</a:t>
                      </a:r>
                      <a:endParaRPr lang="en-US" sz="2800" b="1" dirty="0">
                        <a:solidFill>
                          <a:srgbClr val="004B8E"/>
                        </a:solid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60688332"/>
                  </a:ext>
                </a:extLst>
              </a:tr>
              <a:tr h="35959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38105949"/>
                  </a:ext>
                </a:extLst>
              </a:tr>
              <a:tr h="447267">
                <a:tc>
                  <a:txBody>
                    <a:bodyPr/>
                    <a:lstStyle/>
                    <a:p>
                      <a:pPr algn="ctr"/>
                      <a:r>
                        <a:rPr lang="en-US" sz="2800" dirty="0">
                          <a:solidFill>
                            <a:srgbClr val="42953B"/>
                          </a:solidFill>
                          <a:latin typeface="Calibri" panose="020F0502020204030204" pitchFamily="34" charset="0"/>
                          <a:cs typeface="Calibri" panose="020F0502020204030204" pitchFamily="34" charset="0"/>
                        </a:rPr>
                        <a:t>CA   4.0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800" dirty="0">
                          <a:solidFill>
                            <a:srgbClr val="42953B"/>
                          </a:solidFill>
                          <a:latin typeface="Calibri" panose="020F0502020204030204" pitchFamily="34" charset="0"/>
                          <a:cs typeface="Calibri" panose="020F0502020204030204" pitchFamily="34" charset="0"/>
                        </a:rPr>
                        <a:t>Personal Finance   .5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11422058"/>
                  </a:ext>
                </a:extLst>
              </a:tr>
              <a:tr h="447267">
                <a:tc>
                  <a:txBody>
                    <a:bodyPr/>
                    <a:lstStyle/>
                    <a:p>
                      <a:pPr algn="ctr"/>
                      <a:r>
                        <a:rPr lang="en-US" sz="2800" dirty="0">
                          <a:solidFill>
                            <a:srgbClr val="42953B"/>
                          </a:solidFill>
                          <a:latin typeface="Calibri" panose="020F0502020204030204" pitchFamily="34" charset="0"/>
                          <a:cs typeface="Calibri" panose="020F0502020204030204" pitchFamily="34" charset="0"/>
                        </a:rPr>
                        <a:t>SS  3.0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800" dirty="0">
                          <a:solidFill>
                            <a:srgbClr val="42953B"/>
                          </a:solidFill>
                          <a:latin typeface="Calibri" panose="020F0502020204030204" pitchFamily="34" charset="0"/>
                          <a:cs typeface="Calibri" panose="020F0502020204030204" pitchFamily="34" charset="0"/>
                        </a:rPr>
                        <a:t>Health   .5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08163164"/>
                  </a:ext>
                </a:extLst>
              </a:tr>
              <a:tr h="447267">
                <a:tc>
                  <a:txBody>
                    <a:bodyPr/>
                    <a:lstStyle/>
                    <a:p>
                      <a:pPr algn="ctr"/>
                      <a:r>
                        <a:rPr lang="en-US" sz="2800" dirty="0">
                          <a:solidFill>
                            <a:srgbClr val="42953B"/>
                          </a:solidFill>
                          <a:latin typeface="Calibri" panose="020F0502020204030204" pitchFamily="34" charset="0"/>
                          <a:cs typeface="Calibri" panose="020F0502020204030204" pitchFamily="34" charset="0"/>
                        </a:rPr>
                        <a:t>MA  3.0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800" dirty="0">
                          <a:solidFill>
                            <a:srgbClr val="42953B"/>
                          </a:solidFill>
                          <a:latin typeface="Calibri" panose="020F0502020204030204" pitchFamily="34" charset="0"/>
                          <a:cs typeface="Calibri" panose="020F0502020204030204" pitchFamily="34" charset="0"/>
                        </a:rPr>
                        <a:t>Physical Education</a:t>
                      </a:r>
                      <a:r>
                        <a:rPr lang="en-US" sz="2800" baseline="0" dirty="0">
                          <a:solidFill>
                            <a:srgbClr val="42953B"/>
                          </a:solidFill>
                          <a:latin typeface="Calibri" panose="020F0502020204030204" pitchFamily="34" charset="0"/>
                          <a:cs typeface="Calibri" panose="020F0502020204030204" pitchFamily="34" charset="0"/>
                        </a:rPr>
                        <a:t>   1.0</a:t>
                      </a:r>
                      <a:endParaRPr lang="en-US" sz="2800" dirty="0">
                        <a:solidFill>
                          <a:srgbClr val="42953B"/>
                        </a:solidFill>
                        <a:latin typeface="Calibri" panose="020F0502020204030204" pitchFamily="34" charset="0"/>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80868321"/>
                  </a:ext>
                </a:extLst>
              </a:tr>
              <a:tr h="447267">
                <a:tc>
                  <a:txBody>
                    <a:bodyPr/>
                    <a:lstStyle/>
                    <a:p>
                      <a:pPr algn="ctr"/>
                      <a:r>
                        <a:rPr lang="en-US" sz="2800" dirty="0">
                          <a:solidFill>
                            <a:srgbClr val="42953B"/>
                          </a:solidFill>
                          <a:latin typeface="Calibri" panose="020F0502020204030204" pitchFamily="34" charset="0"/>
                          <a:cs typeface="Calibri" panose="020F0502020204030204" pitchFamily="34" charset="0"/>
                        </a:rPr>
                        <a:t>SC  3.0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800" dirty="0">
                          <a:solidFill>
                            <a:srgbClr val="42953B"/>
                          </a:solidFill>
                          <a:latin typeface="Calibri" panose="020F0502020204030204" pitchFamily="34" charset="0"/>
                          <a:cs typeface="Calibri" panose="020F0502020204030204" pitchFamily="34" charset="0"/>
                        </a:rPr>
                        <a:t>FA   1.0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6549925"/>
                  </a:ext>
                </a:extLst>
              </a:tr>
            </a:tbl>
          </a:graphicData>
        </a:graphic>
      </p:graphicFrame>
      <p:sp>
        <p:nvSpPr>
          <p:cNvPr id="3" name="TextBox 2"/>
          <p:cNvSpPr txBox="1"/>
          <p:nvPr/>
        </p:nvSpPr>
        <p:spPr>
          <a:xfrm>
            <a:off x="381000" y="5218545"/>
            <a:ext cx="11430000" cy="830997"/>
          </a:xfrm>
          <a:prstGeom prst="rect">
            <a:avLst/>
          </a:prstGeom>
          <a:noFill/>
        </p:spPr>
        <p:txBody>
          <a:bodyPr wrap="square" rtlCol="0">
            <a:spAutoFit/>
          </a:bodyPr>
          <a:lstStyle/>
          <a:p>
            <a:r>
              <a:rPr lang="en-US" sz="2400" dirty="0">
                <a:solidFill>
                  <a:srgbClr val="004B8E"/>
                </a:solidFill>
              </a:rPr>
              <a:t>*Elective Credits 7.0. This is where an IEP team must be knowledgeable about programming options to guide student selections that blend with the transition plan.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11"/>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3000" dirty="0"/>
              <a:t> </a:t>
            </a:r>
            <a:r>
              <a:rPr lang="en-US" sz="3600" dirty="0">
                <a:solidFill>
                  <a:srgbClr val="004B8E"/>
                </a:solidFill>
              </a:rPr>
              <a:t>As you the begin the transition planning process, you should  contact the school counselor to review the student’s Individual Career and Academic Plan (ICAP). There may be valuable data you can use to inform transition planning that has already been collected on your student.  </a:t>
            </a:r>
            <a:endParaRPr sz="3600" dirty="0">
              <a:solidFill>
                <a:srgbClr val="004B8E"/>
              </a:solidFill>
            </a:endParaRPr>
          </a:p>
        </p:txBody>
      </p:sp>
      <p:sp>
        <p:nvSpPr>
          <p:cNvPr id="781" name="Google Shape;781;p111"/>
          <p:cNvSpPr txBox="1">
            <a:spLocks noGrp="1"/>
          </p:cNvSpPr>
          <p:nvPr>
            <p:ph type="title"/>
          </p:nvPr>
        </p:nvSpPr>
        <p:spPr>
          <a:xfrm>
            <a:off x="381000" y="1219200"/>
            <a:ext cx="11430000" cy="4710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5300"/>
              <a:buFont typeface="Calibri"/>
              <a:buNone/>
            </a:pPr>
            <a:r>
              <a:rPr lang="en-US" sz="4400" dirty="0">
                <a:solidFill>
                  <a:srgbClr val="004B8E"/>
                </a:solidFill>
              </a:rPr>
              <a:t>Transition and ICAPs </a:t>
            </a:r>
            <a:endParaRPr sz="4400" dirty="0">
              <a:solidFill>
                <a:srgbClr val="004B8E"/>
              </a:solidFill>
            </a:endParaRPr>
          </a:p>
        </p:txBody>
      </p:sp>
      <p:sp>
        <p:nvSpPr>
          <p:cNvPr id="782" name="Google Shape;782;p111"/>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66</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333" y="4525818"/>
            <a:ext cx="4275668" cy="233218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12"/>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Clr>
                <a:schemeClr val="dk1"/>
              </a:buClr>
              <a:buSzPts val="1800"/>
              <a:buNone/>
            </a:pPr>
            <a:r>
              <a:rPr lang="en-US" sz="3600" dirty="0">
                <a:solidFill>
                  <a:srgbClr val="004B8E"/>
                </a:solidFill>
              </a:rPr>
              <a:t>On a sheet of paper, using your first name write down something we went over that you want to remember.  </a:t>
            </a:r>
            <a:endParaRPr sz="3600" dirty="0">
              <a:solidFill>
                <a:srgbClr val="004B8E"/>
              </a:solidFill>
            </a:endParaRPr>
          </a:p>
          <a:p>
            <a:pPr lvl="1">
              <a:spcBef>
                <a:spcPts val="1800"/>
              </a:spcBef>
              <a:buClr>
                <a:srgbClr val="42953B"/>
              </a:buClr>
              <a:buSzPct val="100000"/>
            </a:pPr>
            <a:r>
              <a:rPr lang="en-US" sz="2800" b="1" dirty="0">
                <a:solidFill>
                  <a:srgbClr val="42953B"/>
                </a:solidFill>
                <a:effectLst>
                  <a:outerShdw blurRad="38100" dist="38100" dir="2700000" algn="tl">
                    <a:srgbClr val="000000">
                      <a:alpha val="43137"/>
                    </a:srgbClr>
                  </a:outerShdw>
                </a:effectLst>
              </a:rPr>
              <a:t>S </a:t>
            </a:r>
            <a:r>
              <a:rPr lang="en-US" sz="2800" dirty="0">
                <a:solidFill>
                  <a:srgbClr val="004B8E"/>
                </a:solidFill>
              </a:rPr>
              <a:t>= Smart Goals</a:t>
            </a:r>
            <a:endParaRPr sz="2800" dirty="0">
              <a:solidFill>
                <a:srgbClr val="004B8E"/>
              </a:solidFill>
            </a:endParaRPr>
          </a:p>
          <a:p>
            <a:pPr lvl="1">
              <a:spcBef>
                <a:spcPts val="1800"/>
              </a:spcBef>
              <a:buClr>
                <a:srgbClr val="42953B"/>
              </a:buClr>
              <a:buSzPct val="100000"/>
            </a:pPr>
            <a:r>
              <a:rPr lang="en-US" sz="2800" b="1" dirty="0">
                <a:solidFill>
                  <a:srgbClr val="42953B"/>
                </a:solidFill>
                <a:effectLst>
                  <a:outerShdw blurRad="38100" dist="38100" dir="2700000" algn="tl">
                    <a:srgbClr val="000000">
                      <a:alpha val="43137"/>
                    </a:srgbClr>
                  </a:outerShdw>
                </a:effectLst>
              </a:rPr>
              <a:t>U </a:t>
            </a:r>
            <a:r>
              <a:rPr lang="en-US" sz="2800" dirty="0">
                <a:solidFill>
                  <a:srgbClr val="004B8E"/>
                </a:solidFill>
              </a:rPr>
              <a:t>= Use the checklist as a guide</a:t>
            </a:r>
            <a:endParaRPr sz="2800" dirty="0">
              <a:solidFill>
                <a:srgbClr val="004B8E"/>
              </a:solidFill>
            </a:endParaRPr>
          </a:p>
          <a:p>
            <a:pPr lvl="1">
              <a:spcBef>
                <a:spcPts val="1800"/>
              </a:spcBef>
              <a:buClr>
                <a:srgbClr val="42953B"/>
              </a:buClr>
              <a:buSzPct val="100000"/>
            </a:pPr>
            <a:r>
              <a:rPr lang="en-US" sz="2800" b="1" dirty="0">
                <a:solidFill>
                  <a:srgbClr val="42953B"/>
                </a:solidFill>
                <a:effectLst>
                  <a:outerShdw blurRad="38100" dist="38100" dir="2700000" algn="tl">
                    <a:srgbClr val="000000">
                      <a:alpha val="43137"/>
                    </a:srgbClr>
                  </a:outerShdw>
                </a:effectLst>
              </a:rPr>
              <a:t>S </a:t>
            </a:r>
            <a:r>
              <a:rPr lang="en-US" sz="2800" dirty="0">
                <a:solidFill>
                  <a:srgbClr val="004B8E"/>
                </a:solidFill>
              </a:rPr>
              <a:t>= Student Invite</a:t>
            </a:r>
            <a:endParaRPr sz="2800" dirty="0">
              <a:solidFill>
                <a:srgbClr val="004B8E"/>
              </a:solidFill>
            </a:endParaRPr>
          </a:p>
          <a:p>
            <a:pPr lvl="1">
              <a:spcBef>
                <a:spcPts val="1800"/>
              </a:spcBef>
              <a:buClr>
                <a:srgbClr val="42953B"/>
              </a:buClr>
              <a:buSzPct val="100000"/>
            </a:pPr>
            <a:r>
              <a:rPr lang="en-US" sz="2800" b="1" dirty="0">
                <a:solidFill>
                  <a:srgbClr val="42953B"/>
                </a:solidFill>
                <a:effectLst>
                  <a:outerShdw blurRad="38100" dist="38100" dir="2700000" algn="tl">
                    <a:srgbClr val="000000">
                      <a:alpha val="43137"/>
                    </a:srgbClr>
                  </a:outerShdw>
                </a:effectLst>
              </a:rPr>
              <a:t>A </a:t>
            </a:r>
            <a:r>
              <a:rPr lang="en-US" sz="2800" dirty="0">
                <a:solidFill>
                  <a:srgbClr val="004B8E"/>
                </a:solidFill>
              </a:rPr>
              <a:t>= Assessments</a:t>
            </a:r>
            <a:endParaRPr sz="2800" dirty="0">
              <a:solidFill>
                <a:srgbClr val="004B8E"/>
              </a:solidFill>
            </a:endParaRPr>
          </a:p>
          <a:p>
            <a:pPr lvl="1">
              <a:spcBef>
                <a:spcPts val="1800"/>
              </a:spcBef>
              <a:buClr>
                <a:srgbClr val="42953B"/>
              </a:buClr>
              <a:buSzPct val="100000"/>
            </a:pPr>
            <a:r>
              <a:rPr lang="en-US" sz="2800" b="1" dirty="0">
                <a:solidFill>
                  <a:srgbClr val="42953B"/>
                </a:solidFill>
                <a:effectLst>
                  <a:outerShdw blurRad="38100" dist="38100" dir="2700000" algn="tl">
                    <a:srgbClr val="000000">
                      <a:alpha val="43137"/>
                    </a:srgbClr>
                  </a:outerShdw>
                </a:effectLst>
              </a:rPr>
              <a:t>N </a:t>
            </a:r>
            <a:r>
              <a:rPr lang="en-US" sz="2800" dirty="0">
                <a:solidFill>
                  <a:srgbClr val="004B8E"/>
                </a:solidFill>
              </a:rPr>
              <a:t>= Non-Compliant </a:t>
            </a:r>
            <a:endParaRPr sz="2800" dirty="0">
              <a:solidFill>
                <a:srgbClr val="004B8E"/>
              </a:solidFill>
            </a:endParaRPr>
          </a:p>
        </p:txBody>
      </p:sp>
      <p:sp>
        <p:nvSpPr>
          <p:cNvPr id="789" name="Google Shape;789;p112"/>
          <p:cNvSpPr txBox="1">
            <a:spLocks noGrp="1"/>
          </p:cNvSpPr>
          <p:nvPr>
            <p:ph type="title"/>
          </p:nvPr>
        </p:nvSpPr>
        <p:spPr>
          <a:xfrm>
            <a:off x="203200" y="1219200"/>
            <a:ext cx="11785600" cy="52647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A-Z Re-Cap </a:t>
            </a:r>
            <a:endParaRPr sz="4400" dirty="0">
              <a:solidFill>
                <a:srgbClr val="004B8E"/>
              </a:solidFill>
            </a:endParaRPr>
          </a:p>
        </p:txBody>
      </p:sp>
      <p:sp>
        <p:nvSpPr>
          <p:cNvPr id="790" name="Google Shape;790;p112"/>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67</a:t>
            </a:fld>
            <a:endParaRPr dirty="0"/>
          </a:p>
        </p:txBody>
      </p:sp>
      <p:pic>
        <p:nvPicPr>
          <p:cNvPr id="791" name="Google Shape;791;p112" descr="EDM 310 Class Blog: Mandatory Attendance Week of May 2"/>
          <p:cNvPicPr preferRelativeResize="0"/>
          <p:nvPr/>
        </p:nvPicPr>
        <p:blipFill rotWithShape="1">
          <a:blip r:embed="rId3">
            <a:alphaModFix/>
          </a:blip>
          <a:srcRect/>
          <a:stretch/>
        </p:blipFill>
        <p:spPr>
          <a:xfrm>
            <a:off x="9401175" y="3810000"/>
            <a:ext cx="2409825" cy="30480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8" name="Google Shape;798;p113"/>
          <p:cNvSpPr txBox="1">
            <a:spLocks noGrp="1"/>
          </p:cNvSpPr>
          <p:nvPr>
            <p:ph type="title"/>
          </p:nvPr>
        </p:nvSpPr>
        <p:spPr>
          <a:xfrm>
            <a:off x="381000" y="990600"/>
            <a:ext cx="11430000" cy="96750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BREAK TIME </a:t>
            </a:r>
            <a:endParaRPr sz="4400" dirty="0">
              <a:solidFill>
                <a:srgbClr val="004B8E"/>
              </a:solidFill>
            </a:endParaRPr>
          </a:p>
        </p:txBody>
      </p:sp>
      <p:sp>
        <p:nvSpPr>
          <p:cNvPr id="799" name="Google Shape;799;p113"/>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68</a:t>
            </a:fld>
            <a:endParaRPr dirty="0"/>
          </a:p>
        </p:txBody>
      </p:sp>
      <p:pic>
        <p:nvPicPr>
          <p:cNvPr id="800" name="Google Shape;800;p113" descr="File:Breakdance en una plaza de Barcelona.jpg - Wikimedia ..."/>
          <p:cNvPicPr preferRelativeResize="0"/>
          <p:nvPr/>
        </p:nvPicPr>
        <p:blipFill rotWithShape="1">
          <a:blip r:embed="rId3">
            <a:alphaModFix/>
          </a:blip>
          <a:srcRect/>
          <a:stretch/>
        </p:blipFill>
        <p:spPr>
          <a:xfrm>
            <a:off x="1907309" y="1828801"/>
            <a:ext cx="8377382" cy="426719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81000" y="1684246"/>
            <a:ext cx="11430000" cy="79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400" i="1" dirty="0">
                <a:solidFill>
                  <a:srgbClr val="42953B"/>
                </a:solidFill>
              </a:rPr>
              <a:t>DESE Requirement</a:t>
            </a:r>
            <a:endParaRPr sz="4400" i="1" dirty="0">
              <a:solidFill>
                <a:srgbClr val="42953B"/>
              </a:solidFill>
            </a:endParaRPr>
          </a:p>
          <a:p>
            <a:pPr marL="0" lvl="0" indent="0" algn="ctr" rtl="0">
              <a:lnSpc>
                <a:spcPct val="90000"/>
              </a:lnSpc>
              <a:spcBef>
                <a:spcPts val="0"/>
              </a:spcBef>
              <a:spcAft>
                <a:spcPts val="0"/>
              </a:spcAft>
              <a:buClr>
                <a:schemeClr val="dk1"/>
              </a:buClr>
              <a:buSzPts val="3600"/>
              <a:buFont typeface="Calibri"/>
              <a:buNone/>
            </a:pPr>
            <a:r>
              <a:rPr lang="en-US" sz="4000" i="1" dirty="0">
                <a:solidFill>
                  <a:srgbClr val="004B8E"/>
                </a:solidFill>
              </a:rPr>
              <a:t>Summary of Performance</a:t>
            </a:r>
            <a:endParaRPr sz="4000" i="1" dirty="0">
              <a:solidFill>
                <a:srgbClr val="004B8E"/>
              </a:solidFill>
            </a:endParaRPr>
          </a:p>
        </p:txBody>
      </p:sp>
      <p:sp>
        <p:nvSpPr>
          <p:cNvPr id="434" name="Google Shape;434;p68"/>
          <p:cNvSpPr txBox="1">
            <a:spLocks noGrp="1"/>
          </p:cNvSpPr>
          <p:nvPr>
            <p:ph type="body" idx="1"/>
          </p:nvPr>
        </p:nvSpPr>
        <p:spPr>
          <a:xfrm>
            <a:off x="381000" y="2484580"/>
            <a:ext cx="11430000" cy="3611419"/>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en-US" sz="3600" dirty="0">
                <a:solidFill>
                  <a:srgbClr val="004B8E"/>
                </a:solidFill>
              </a:rPr>
              <a:t>For a child whose eligibility terminates due to graduation with a regular diploma, or due to exceeding the age of eligibility (21) for FAPE, the public agency (school) must provide a summary of the child’s academic achievement and functional performance. </a:t>
            </a:r>
          </a:p>
        </p:txBody>
      </p:sp>
      <p:sp>
        <p:nvSpPr>
          <p:cNvPr id="435" name="Google Shape;435;p6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69</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9278" y="4943412"/>
            <a:ext cx="1832722" cy="1716006"/>
          </a:xfrm>
          <a:prstGeom prst="rect">
            <a:avLst/>
          </a:prstGeom>
        </p:spPr>
      </p:pic>
      <p:sp>
        <p:nvSpPr>
          <p:cNvPr id="6" name="Google Shape;807;p114"/>
          <p:cNvSpPr txBox="1"/>
          <p:nvPr/>
        </p:nvSpPr>
        <p:spPr>
          <a:xfrm>
            <a:off x="755250" y="5680363"/>
            <a:ext cx="10681500" cy="110194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dirty="0">
                <a:solidFill>
                  <a:schemeClr val="hlink"/>
                </a:solidFill>
                <a:latin typeface="Arial"/>
                <a:ea typeface="Arial"/>
                <a:cs typeface="Arial"/>
                <a:sym typeface="Arial"/>
                <a:hlinkClick r:id="rId4"/>
              </a:rPr>
              <a:t>https://dese.mo.gov/special-education/compliance/special-education-forms</a:t>
            </a:r>
            <a:endParaRPr sz="2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0667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3"/>
          <p:cNvSpPr txBox="1">
            <a:spLocks noGrp="1"/>
          </p:cNvSpPr>
          <p:nvPr>
            <p:ph type="body" idx="1"/>
          </p:nvPr>
        </p:nvSpPr>
        <p:spPr>
          <a:xfrm>
            <a:off x="381000" y="1828799"/>
            <a:ext cx="11430000" cy="4343401"/>
          </a:xfrm>
          <a:prstGeom prst="rect">
            <a:avLst/>
          </a:prstGeom>
          <a:noFill/>
          <a:ln>
            <a:noFill/>
          </a:ln>
        </p:spPr>
        <p:txBody>
          <a:bodyPr spcFirstLastPara="1" wrap="square" lIns="91425" tIns="45700" rIns="91425" bIns="45700" anchor="t" anchorCtr="0">
            <a:noAutofit/>
          </a:bodyPr>
          <a:lstStyle/>
          <a:p>
            <a:pPr marL="150279" lvl="0" indent="0" algn="l" rtl="0">
              <a:lnSpc>
                <a:spcPct val="90000"/>
              </a:lnSpc>
              <a:spcBef>
                <a:spcPts val="0"/>
              </a:spcBef>
              <a:spcAft>
                <a:spcPts val="0"/>
              </a:spcAft>
              <a:buClr>
                <a:schemeClr val="dk1"/>
              </a:buClr>
              <a:buSzPts val="3200"/>
              <a:buNone/>
            </a:pPr>
            <a:r>
              <a:rPr lang="en-US" sz="3200" dirty="0">
                <a:solidFill>
                  <a:srgbClr val="004B8E"/>
                </a:solidFill>
              </a:rPr>
              <a:t>As a result of today’s training, participants will understand the focus of Indicator 13 and how it relates to:</a:t>
            </a:r>
          </a:p>
          <a:p>
            <a:pPr marL="607479" lvl="0" indent="-457200" algn="l" rtl="0">
              <a:lnSpc>
                <a:spcPct val="9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Transition IEP and Measurable Postsecondary Goals</a:t>
            </a:r>
          </a:p>
          <a:p>
            <a:pPr marL="607479" lvl="0" indent="-457200" algn="l" rtl="0">
              <a:lnSpc>
                <a:spcPct val="9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Present Level of Academic and Functional Performance (PLAAFP)</a:t>
            </a:r>
          </a:p>
          <a:p>
            <a:pPr marL="607479" lvl="0" indent="-457200" algn="l" rtl="0">
              <a:lnSpc>
                <a:spcPct val="9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Transition Assessment</a:t>
            </a:r>
          </a:p>
          <a:p>
            <a:pPr marL="607479" lvl="0" indent="-457200" algn="l" rtl="0">
              <a:lnSpc>
                <a:spcPct val="9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Transition Services</a:t>
            </a:r>
          </a:p>
          <a:p>
            <a:pPr marL="607479" lvl="0" indent="-457200" algn="l" rtl="0">
              <a:lnSpc>
                <a:spcPct val="9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Course of Study</a:t>
            </a:r>
          </a:p>
          <a:p>
            <a:pPr marL="607479" lvl="0" indent="-457200" algn="l" rtl="0">
              <a:lnSpc>
                <a:spcPct val="9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Annual Measurable Goals to meet Measurable Postsecondary Goals</a:t>
            </a:r>
          </a:p>
          <a:p>
            <a:pPr marL="607479" lvl="0" indent="-457200" algn="l" rtl="0">
              <a:lnSpc>
                <a:spcPct val="9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Notice of Meeting</a:t>
            </a:r>
          </a:p>
          <a:p>
            <a:pPr marL="607479" lvl="0" indent="-457200" algn="l" rtl="0">
              <a:lnSpc>
                <a:spcPct val="90000"/>
              </a:lnSpc>
              <a:spcBef>
                <a:spcPts val="0"/>
              </a:spcBef>
              <a:spcAft>
                <a:spcPts val="0"/>
              </a:spcAft>
              <a:buClr>
                <a:srgbClr val="42953B"/>
              </a:buClr>
              <a:buSzPct val="100000"/>
              <a:buFont typeface="Arial" panose="020B0604020202020204" pitchFamily="34" charset="0"/>
              <a:buChar char="•"/>
            </a:pPr>
            <a:r>
              <a:rPr lang="en-US" dirty="0">
                <a:solidFill>
                  <a:srgbClr val="004B8E"/>
                </a:solidFill>
              </a:rPr>
              <a:t>Interagency Linkages</a:t>
            </a:r>
            <a:endParaRPr dirty="0">
              <a:solidFill>
                <a:srgbClr val="004B8E"/>
              </a:solidFill>
            </a:endParaRPr>
          </a:p>
        </p:txBody>
      </p:sp>
      <p:sp>
        <p:nvSpPr>
          <p:cNvPr id="319" name="Google Shape;319;p53"/>
          <p:cNvSpPr txBox="1">
            <a:spLocks noGrp="1"/>
          </p:cNvSpPr>
          <p:nvPr>
            <p:ph type="title"/>
          </p:nvPr>
        </p:nvSpPr>
        <p:spPr>
          <a:xfrm>
            <a:off x="381000" y="1219200"/>
            <a:ext cx="11430000" cy="49686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400" dirty="0">
                <a:solidFill>
                  <a:srgbClr val="004B8E"/>
                </a:solidFill>
              </a:rPr>
              <a:t>Learning Targets</a:t>
            </a:r>
            <a:endParaRPr sz="4400" dirty="0">
              <a:solidFill>
                <a:srgbClr val="004B8E"/>
              </a:solidFill>
            </a:endParaRPr>
          </a:p>
        </p:txBody>
      </p:sp>
      <p:sp>
        <p:nvSpPr>
          <p:cNvPr id="320" name="Google Shape;320;p5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348" y="5022074"/>
            <a:ext cx="2158652" cy="1812439"/>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15"/>
          <p:cNvSpPr txBox="1">
            <a:spLocks noGrp="1"/>
          </p:cNvSpPr>
          <p:nvPr>
            <p:ph type="body" idx="1"/>
          </p:nvPr>
        </p:nvSpPr>
        <p:spPr>
          <a:xfrm>
            <a:off x="381000" y="1828800"/>
            <a:ext cx="11430000" cy="5029250"/>
          </a:xfrm>
          <a:prstGeom prst="rect">
            <a:avLst/>
          </a:prstGeom>
          <a:noFill/>
          <a:ln>
            <a:noFill/>
          </a:ln>
        </p:spPr>
        <p:txBody>
          <a:bodyPr spcFirstLastPara="1" wrap="square" lIns="91425" tIns="45700" rIns="91425" bIns="45700" anchor="t" anchorCtr="0">
            <a:noAutofit/>
          </a:bodyPr>
          <a:lstStyle/>
          <a:p>
            <a:pPr lvl="0" indent="-457200" rtl="0">
              <a:lnSpc>
                <a:spcPct val="100000"/>
              </a:lnSpc>
              <a:spcBef>
                <a:spcPts val="0"/>
              </a:spcBef>
              <a:spcAft>
                <a:spcPts val="0"/>
              </a:spcAft>
              <a:buClr>
                <a:schemeClr val="dk1"/>
              </a:buClr>
              <a:buSzPts val="2800"/>
              <a:buNone/>
            </a:pPr>
            <a:r>
              <a:rPr lang="en-US" dirty="0">
                <a:solidFill>
                  <a:srgbClr val="004B8E"/>
                </a:solidFill>
              </a:rPr>
              <a:t>Q. Does general education development credential (GED) or alternate diploma trigger the development of a Summary of Performance (SOP)</a:t>
            </a:r>
            <a:br>
              <a:rPr lang="en-US" dirty="0">
                <a:solidFill>
                  <a:srgbClr val="004B8E"/>
                </a:solidFill>
              </a:rPr>
            </a:br>
            <a:endParaRPr lang="en-US" sz="1400" dirty="0">
              <a:solidFill>
                <a:srgbClr val="004B8E"/>
              </a:solidFill>
            </a:endParaRPr>
          </a:p>
          <a:p>
            <a:pPr indent="-457200">
              <a:lnSpc>
                <a:spcPct val="100000"/>
              </a:lnSpc>
              <a:spcBef>
                <a:spcPts val="0"/>
              </a:spcBef>
              <a:buSzPts val="2800"/>
              <a:buNone/>
            </a:pPr>
            <a:r>
              <a:rPr lang="en-US" b="1" dirty="0">
                <a:solidFill>
                  <a:srgbClr val="004B8E"/>
                </a:solidFill>
              </a:rPr>
              <a:t>A. No. Public agencies are not required to provide an SOP for students who leave secondary school with a GED credential or alternate diploma. However, they can, if they choose. </a:t>
            </a:r>
            <a:br>
              <a:rPr lang="en-US" b="1" dirty="0">
                <a:solidFill>
                  <a:srgbClr val="004B8E"/>
                </a:solidFill>
              </a:rPr>
            </a:br>
            <a:endParaRPr lang="en-US" b="1" dirty="0">
              <a:solidFill>
                <a:srgbClr val="004B8E"/>
              </a:solidFill>
            </a:endParaRPr>
          </a:p>
          <a:p>
            <a:pPr indent="-457200">
              <a:lnSpc>
                <a:spcPct val="100000"/>
              </a:lnSpc>
              <a:spcBef>
                <a:spcPts val="0"/>
              </a:spcBef>
              <a:buSzPts val="2800"/>
              <a:buNone/>
            </a:pPr>
            <a:r>
              <a:rPr lang="en-US" dirty="0">
                <a:solidFill>
                  <a:srgbClr val="004B8E"/>
                </a:solidFill>
              </a:rPr>
              <a:t>Q. Is a district required to provide a SOP for a student that drops out of high school prior to graduation?</a:t>
            </a:r>
          </a:p>
          <a:p>
            <a:pPr indent="-457200">
              <a:lnSpc>
                <a:spcPct val="100000"/>
              </a:lnSpc>
              <a:spcBef>
                <a:spcPts val="0"/>
              </a:spcBef>
              <a:buSzPts val="2800"/>
              <a:buNone/>
            </a:pPr>
            <a:endParaRPr lang="en-US" sz="1400" dirty="0">
              <a:solidFill>
                <a:srgbClr val="004B8E"/>
              </a:solidFill>
            </a:endParaRPr>
          </a:p>
          <a:p>
            <a:pPr indent="-457200">
              <a:lnSpc>
                <a:spcPct val="100000"/>
              </a:lnSpc>
              <a:spcBef>
                <a:spcPts val="0"/>
              </a:spcBef>
              <a:buSzPts val="2800"/>
              <a:buNone/>
            </a:pPr>
            <a:r>
              <a:rPr lang="en-US" b="1" dirty="0">
                <a:solidFill>
                  <a:srgbClr val="004B8E"/>
                </a:solidFill>
              </a:rPr>
              <a:t>A. No. Only if they leave school by graduation or aging out.</a:t>
            </a:r>
            <a:br>
              <a:rPr lang="en-US" b="1" dirty="0">
                <a:solidFill>
                  <a:srgbClr val="004B8E"/>
                </a:solidFill>
              </a:rPr>
            </a:br>
            <a:endParaRPr lang="en-US" sz="1400" b="1" dirty="0">
              <a:solidFill>
                <a:srgbClr val="004B8E"/>
              </a:solidFill>
            </a:endParaRPr>
          </a:p>
          <a:p>
            <a:pPr indent="-457200">
              <a:lnSpc>
                <a:spcPct val="100000"/>
              </a:lnSpc>
              <a:spcBef>
                <a:spcPts val="0"/>
              </a:spcBef>
              <a:buSzPts val="2800"/>
              <a:buNone/>
            </a:pPr>
            <a:r>
              <a:rPr lang="en-US" sz="1400" dirty="0">
                <a:latin typeface="Calibri" panose="020F0502020204030204" pitchFamily="34" charset="0"/>
                <a:ea typeface="Arial"/>
                <a:cs typeface="Calibri" panose="020F0502020204030204" pitchFamily="34" charset="0"/>
                <a:sym typeface="Arial"/>
              </a:rPr>
              <a:t>                                                                                                                                                      https://sites.ed.gov/idea/files/Transition-QA-September-2011-FINAL.pdf</a:t>
            </a:r>
            <a:endParaRPr lang="en-US" sz="1400" b="1" dirty="0">
              <a:latin typeface="Calibri" panose="020F0502020204030204" pitchFamily="34" charset="0"/>
              <a:cs typeface="Calibri" panose="020F0502020204030204" pitchFamily="34" charset="0"/>
            </a:endParaRPr>
          </a:p>
          <a:p>
            <a:pPr lvl="0" indent="-457200" rtl="0">
              <a:lnSpc>
                <a:spcPct val="100000"/>
              </a:lnSpc>
              <a:spcBef>
                <a:spcPts val="0"/>
              </a:spcBef>
              <a:spcAft>
                <a:spcPts val="0"/>
              </a:spcAft>
              <a:buClr>
                <a:schemeClr val="dk1"/>
              </a:buClr>
              <a:buSzPts val="2800"/>
              <a:buNone/>
            </a:pPr>
            <a:endParaRPr lang="en-US" sz="2800" b="1" dirty="0">
              <a:solidFill>
                <a:srgbClr val="004B8E"/>
              </a:solidFill>
            </a:endParaRPr>
          </a:p>
        </p:txBody>
      </p:sp>
      <p:sp>
        <p:nvSpPr>
          <p:cNvPr id="814" name="Google Shape;814;p115"/>
          <p:cNvSpPr txBox="1">
            <a:spLocks noGrp="1"/>
          </p:cNvSpPr>
          <p:nvPr>
            <p:ph type="title"/>
          </p:nvPr>
        </p:nvSpPr>
        <p:spPr>
          <a:xfrm>
            <a:off x="381000" y="1154544"/>
            <a:ext cx="11430000" cy="6742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5300"/>
              <a:buFont typeface="Calibri"/>
              <a:buNone/>
            </a:pPr>
            <a:r>
              <a:rPr lang="en-US" sz="4400" dirty="0">
                <a:solidFill>
                  <a:srgbClr val="004B8E"/>
                </a:solidFill>
              </a:rPr>
              <a:t>Summary of Performance Q &amp; A </a:t>
            </a:r>
            <a:endParaRPr sz="4400" dirty="0">
              <a:solidFill>
                <a:srgbClr val="004B8E"/>
              </a:solidFill>
            </a:endParaRPr>
          </a:p>
        </p:txBody>
      </p:sp>
      <p:sp>
        <p:nvSpPr>
          <p:cNvPr id="815" name="Google Shape;815;p11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70</a:t>
            </a:fld>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15"/>
          <p:cNvSpPr txBox="1">
            <a:spLocks noGrp="1"/>
          </p:cNvSpPr>
          <p:nvPr>
            <p:ph type="body" idx="1"/>
          </p:nvPr>
        </p:nvSpPr>
        <p:spPr>
          <a:xfrm>
            <a:off x="381000" y="1828800"/>
            <a:ext cx="11430000" cy="5029250"/>
          </a:xfrm>
          <a:prstGeom prst="rect">
            <a:avLst/>
          </a:prstGeom>
          <a:noFill/>
          <a:ln>
            <a:noFill/>
          </a:ln>
        </p:spPr>
        <p:txBody>
          <a:bodyPr spcFirstLastPara="1" wrap="square" lIns="91425" tIns="45700" rIns="91425" bIns="45700" anchor="t" anchorCtr="0">
            <a:noAutofit/>
          </a:bodyPr>
          <a:lstStyle/>
          <a:p>
            <a:pPr lvl="0" indent="-457200" rtl="0">
              <a:lnSpc>
                <a:spcPct val="100000"/>
              </a:lnSpc>
              <a:spcBef>
                <a:spcPts val="0"/>
              </a:spcBef>
              <a:spcAft>
                <a:spcPts val="0"/>
              </a:spcAft>
              <a:buClr>
                <a:schemeClr val="dk1"/>
              </a:buClr>
              <a:buSzPts val="2800"/>
              <a:buNone/>
            </a:pPr>
            <a:r>
              <a:rPr lang="en-US" dirty="0">
                <a:solidFill>
                  <a:srgbClr val="004B8E"/>
                </a:solidFill>
              </a:rPr>
              <a:t>Q. How can the SOP assist the Vocational Rehabilitation (VR) Services program in the provision of transition services to eligible VR students with disabilities?</a:t>
            </a:r>
            <a:br>
              <a:rPr lang="en-US" dirty="0">
                <a:solidFill>
                  <a:srgbClr val="004B8E"/>
                </a:solidFill>
              </a:rPr>
            </a:br>
            <a:endParaRPr lang="en-US" sz="1400" dirty="0">
              <a:solidFill>
                <a:srgbClr val="004B8E"/>
              </a:solidFill>
            </a:endParaRPr>
          </a:p>
          <a:p>
            <a:pPr indent="-457200">
              <a:lnSpc>
                <a:spcPct val="100000"/>
              </a:lnSpc>
              <a:spcBef>
                <a:spcPts val="0"/>
              </a:spcBef>
              <a:buSzPts val="2800"/>
              <a:buNone/>
            </a:pPr>
            <a:r>
              <a:rPr lang="en-US" b="1" dirty="0">
                <a:solidFill>
                  <a:srgbClr val="004B8E"/>
                </a:solidFill>
              </a:rPr>
              <a:t>A. In addition to providing information that may be used to determine a student’s eligibility for VR services, the SOP serves as a functional document that provides the VR services program with information describing a student’s vocational, employment, academic and personal achievements as well as vocational and employment supports needed by the student.</a:t>
            </a:r>
          </a:p>
          <a:p>
            <a:pPr lvl="0" indent="-457200" rtl="0">
              <a:lnSpc>
                <a:spcPct val="100000"/>
              </a:lnSpc>
              <a:spcBef>
                <a:spcPts val="0"/>
              </a:spcBef>
              <a:spcAft>
                <a:spcPts val="0"/>
              </a:spcAft>
              <a:buClr>
                <a:schemeClr val="dk1"/>
              </a:buClr>
              <a:buSzPts val="2800"/>
              <a:buNone/>
            </a:pPr>
            <a:endParaRPr lang="en-US" sz="2800" b="1" dirty="0">
              <a:solidFill>
                <a:srgbClr val="004B8E"/>
              </a:solidFill>
            </a:endParaRPr>
          </a:p>
        </p:txBody>
      </p:sp>
      <p:sp>
        <p:nvSpPr>
          <p:cNvPr id="814" name="Google Shape;814;p115"/>
          <p:cNvSpPr txBox="1">
            <a:spLocks noGrp="1"/>
          </p:cNvSpPr>
          <p:nvPr>
            <p:ph type="title"/>
          </p:nvPr>
        </p:nvSpPr>
        <p:spPr>
          <a:xfrm>
            <a:off x="381000" y="1154544"/>
            <a:ext cx="11430000" cy="6742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5300"/>
              <a:buFont typeface="Calibri"/>
              <a:buNone/>
            </a:pPr>
            <a:r>
              <a:rPr lang="en-US" sz="4400" dirty="0">
                <a:solidFill>
                  <a:srgbClr val="004B8E"/>
                </a:solidFill>
              </a:rPr>
              <a:t>Summary of Performance Q &amp; A - 2 </a:t>
            </a:r>
            <a:endParaRPr sz="4400" dirty="0">
              <a:solidFill>
                <a:srgbClr val="004B8E"/>
              </a:solidFill>
            </a:endParaRPr>
          </a:p>
        </p:txBody>
      </p:sp>
      <p:sp>
        <p:nvSpPr>
          <p:cNvPr id="815" name="Google Shape;815;p11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71</a:t>
            </a:fld>
            <a:endParaRPr dirty="0"/>
          </a:p>
        </p:txBody>
      </p:sp>
    </p:spTree>
    <p:extLst>
      <p:ext uri="{BB962C8B-B14F-4D97-AF65-F5344CB8AC3E}">
        <p14:creationId xmlns:p14="http://schemas.microsoft.com/office/powerpoint/2010/main" val="3758323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17"/>
          <p:cNvSpPr txBox="1">
            <a:spLocks noGrp="1"/>
          </p:cNvSpPr>
          <p:nvPr>
            <p:ph type="body" idx="1"/>
          </p:nvPr>
        </p:nvSpPr>
        <p:spPr>
          <a:xfrm>
            <a:off x="381000" y="2187614"/>
            <a:ext cx="11430000" cy="3908385"/>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1000"/>
              </a:spcBef>
              <a:spcAft>
                <a:spcPts val="0"/>
              </a:spcAft>
              <a:buClr>
                <a:schemeClr val="dk1"/>
              </a:buClr>
              <a:buSzPts val="1800"/>
              <a:buNone/>
            </a:pPr>
            <a:r>
              <a:rPr lang="en-US" sz="4800" dirty="0">
                <a:solidFill>
                  <a:srgbClr val="42953B"/>
                </a:solidFill>
              </a:rPr>
              <a:t>How do you invite students to IEP Meetings?</a:t>
            </a:r>
            <a:endParaRPr sz="4800" dirty="0">
              <a:solidFill>
                <a:srgbClr val="42953B"/>
              </a:solidFill>
            </a:endParaRPr>
          </a:p>
        </p:txBody>
      </p:sp>
      <p:sp>
        <p:nvSpPr>
          <p:cNvPr id="831" name="Google Shape;831;p117"/>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5330" dirty="0">
                <a:solidFill>
                  <a:srgbClr val="004B8E"/>
                </a:solidFill>
              </a:rPr>
              <a:t>Share</a:t>
            </a:r>
            <a:r>
              <a:rPr lang="en-US" sz="5330" dirty="0"/>
              <a:t> </a:t>
            </a:r>
            <a:endParaRPr sz="5330" dirty="0"/>
          </a:p>
        </p:txBody>
      </p:sp>
      <p:sp>
        <p:nvSpPr>
          <p:cNvPr id="832" name="Google Shape;832;p117"/>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72</a:t>
            </a:fld>
            <a:endParaRPr dirty="0"/>
          </a:p>
        </p:txBody>
      </p:sp>
      <p:pic>
        <p:nvPicPr>
          <p:cNvPr id="833" name="Google Shape;833;p117" descr="Maker Day - University Innovation"/>
          <p:cNvPicPr preferRelativeResize="0"/>
          <p:nvPr/>
        </p:nvPicPr>
        <p:blipFill rotWithShape="1">
          <a:blip r:embed="rId3">
            <a:alphaModFix/>
          </a:blip>
          <a:srcRect l="6700" r="7282"/>
          <a:stretch/>
        </p:blipFill>
        <p:spPr>
          <a:xfrm>
            <a:off x="4076699" y="3619500"/>
            <a:ext cx="4038601" cy="252751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18"/>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3600" b="1" dirty="0">
                <a:solidFill>
                  <a:srgbClr val="42953B"/>
                </a:solidFill>
              </a:rPr>
              <a:t>200.790.a</a:t>
            </a:r>
            <a:r>
              <a:rPr lang="en-US" sz="3600" dirty="0">
                <a:solidFill>
                  <a:srgbClr val="42953B"/>
                </a:solidFill>
              </a:rPr>
              <a:t>.</a:t>
            </a:r>
            <a:r>
              <a:rPr lang="en-US" sz="3600" dirty="0"/>
              <a:t> </a:t>
            </a:r>
            <a:r>
              <a:rPr lang="en-US" sz="3600" dirty="0">
                <a:solidFill>
                  <a:srgbClr val="004B8E"/>
                </a:solidFill>
              </a:rPr>
              <a:t>No later than the child’s 17th birthday, the IEP includes a statement that the child has been informed of the rights under IDEA that will transfer to the child upon her/his 18th birthday.</a:t>
            </a:r>
            <a:endParaRPr sz="3600" dirty="0">
              <a:solidFill>
                <a:srgbClr val="004B8E"/>
              </a:solidFill>
            </a:endParaRPr>
          </a:p>
          <a:p>
            <a:pPr marL="0" lvl="0" indent="0" algn="l" rtl="0">
              <a:lnSpc>
                <a:spcPct val="90000"/>
              </a:lnSpc>
              <a:spcBef>
                <a:spcPts val="1000"/>
              </a:spcBef>
              <a:spcAft>
                <a:spcPts val="0"/>
              </a:spcAft>
              <a:buClr>
                <a:schemeClr val="dk1"/>
              </a:buClr>
              <a:buSzPts val="1100"/>
              <a:buFont typeface="Arial"/>
              <a:buNone/>
            </a:pPr>
            <a:endParaRPr sz="3600" dirty="0"/>
          </a:p>
          <a:p>
            <a:pPr marL="0" lvl="0" indent="0" algn="l" rtl="0">
              <a:lnSpc>
                <a:spcPct val="90000"/>
              </a:lnSpc>
              <a:spcBef>
                <a:spcPts val="1000"/>
              </a:spcBef>
              <a:spcAft>
                <a:spcPts val="0"/>
              </a:spcAft>
              <a:buSzPts val="1800"/>
              <a:buNone/>
            </a:pPr>
            <a:r>
              <a:rPr lang="en-US" sz="3600" b="1" dirty="0">
                <a:solidFill>
                  <a:srgbClr val="42953B"/>
                </a:solidFill>
              </a:rPr>
              <a:t>100.410.a.</a:t>
            </a:r>
            <a:r>
              <a:rPr lang="en-US" sz="3600" dirty="0"/>
              <a:t> </a:t>
            </a:r>
            <a:r>
              <a:rPr lang="en-US" sz="3600" dirty="0">
                <a:solidFill>
                  <a:srgbClr val="004B8E"/>
                </a:solidFill>
              </a:rPr>
              <a:t>Upon the child’s 18th birthday, the child and the parents are notified of the transfer of rights.</a:t>
            </a:r>
            <a:endParaRPr sz="3600" dirty="0">
              <a:solidFill>
                <a:srgbClr val="004B8E"/>
              </a:solidFill>
            </a:endParaRPr>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p:txBody>
      </p:sp>
      <p:sp>
        <p:nvSpPr>
          <p:cNvPr id="840" name="Google Shape;840;p118"/>
          <p:cNvSpPr txBox="1">
            <a:spLocks noGrp="1"/>
          </p:cNvSpPr>
          <p:nvPr>
            <p:ph type="title"/>
          </p:nvPr>
        </p:nvSpPr>
        <p:spPr>
          <a:xfrm>
            <a:off x="381000" y="990600"/>
            <a:ext cx="11430000" cy="10136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Transfer of Rights</a:t>
            </a:r>
            <a:endParaRPr sz="4400" dirty="0">
              <a:solidFill>
                <a:srgbClr val="004B8E"/>
              </a:solidFill>
            </a:endParaRPr>
          </a:p>
        </p:txBody>
      </p:sp>
      <p:sp>
        <p:nvSpPr>
          <p:cNvPr id="841" name="Google Shape;841;p11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73</a:t>
            </a:fld>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19"/>
          <p:cNvSpPr txBox="1">
            <a:spLocks noGrp="1"/>
          </p:cNvSpPr>
          <p:nvPr>
            <p:ph type="body" idx="1"/>
          </p:nvPr>
        </p:nvSpPr>
        <p:spPr>
          <a:xfrm>
            <a:off x="381000" y="2599500"/>
            <a:ext cx="11430000" cy="425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800"/>
              <a:buNone/>
            </a:pPr>
            <a:r>
              <a:rPr lang="en-US" b="1" dirty="0">
                <a:solidFill>
                  <a:srgbClr val="42953B"/>
                </a:solidFill>
              </a:rPr>
              <a:t>“Transfer of Parental Rights at Age of Majority” form in the IEP</a:t>
            </a:r>
            <a:endParaRPr b="1" dirty="0">
              <a:solidFill>
                <a:srgbClr val="42953B"/>
              </a:solidFill>
            </a:endParaRPr>
          </a:p>
          <a:p>
            <a:pPr marL="0" lvl="0" indent="0" algn="l" rtl="0">
              <a:lnSpc>
                <a:spcPct val="115000"/>
              </a:lnSpc>
              <a:spcBef>
                <a:spcPts val="1200"/>
              </a:spcBef>
              <a:spcAft>
                <a:spcPts val="0"/>
              </a:spcAft>
              <a:buSzPts val="1800"/>
              <a:buNone/>
            </a:pPr>
            <a:r>
              <a:rPr lang="en-US" u="sng" dirty="0">
                <a:solidFill>
                  <a:schemeClr val="hlink"/>
                </a:solidFill>
                <a:hlinkClick r:id="rId3"/>
              </a:rPr>
              <a:t>https://dese.mo.gov/special-education/compliance/special-education-forms</a:t>
            </a:r>
            <a:br>
              <a:rPr lang="en-US" u="sng" dirty="0">
                <a:solidFill>
                  <a:schemeClr val="hlink"/>
                </a:solidFill>
              </a:rPr>
            </a:br>
            <a:endParaRPr sz="1600" dirty="0"/>
          </a:p>
          <a:p>
            <a:pPr marL="0" lvl="0" indent="0" algn="l" rtl="0">
              <a:lnSpc>
                <a:spcPct val="115000"/>
              </a:lnSpc>
              <a:spcBef>
                <a:spcPts val="1200"/>
              </a:spcBef>
              <a:spcAft>
                <a:spcPts val="0"/>
              </a:spcAft>
              <a:buSzPts val="1800"/>
              <a:buNone/>
            </a:pPr>
            <a:r>
              <a:rPr lang="en-US" b="1" dirty="0">
                <a:solidFill>
                  <a:srgbClr val="42953B"/>
                </a:solidFill>
              </a:rPr>
              <a:t>The Individuals with Disabilities Education Act (IDEA) gives states the authority to transfer educational decision-making rights to students who receive special education services at the age of majority. </a:t>
            </a:r>
            <a:r>
              <a:rPr lang="en-US" u="sng" dirty="0">
                <a:solidFill>
                  <a:schemeClr val="hlink"/>
                </a:solidFill>
                <a:hlinkClick r:id="rId4"/>
              </a:rPr>
              <a:t>https://www.pacer.org/transition/resource-library/publications/NPC-19.pdf</a:t>
            </a:r>
            <a:endParaRPr dirty="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90000"/>
              </a:lnSpc>
              <a:spcBef>
                <a:spcPts val="1200"/>
              </a:spcBef>
              <a:spcAft>
                <a:spcPts val="0"/>
              </a:spcAft>
              <a:buSzPts val="1800"/>
              <a:buNone/>
            </a:pPr>
            <a:endParaRPr dirty="0"/>
          </a:p>
        </p:txBody>
      </p:sp>
      <p:sp>
        <p:nvSpPr>
          <p:cNvPr id="848" name="Google Shape;848;p119"/>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4B8E"/>
                </a:solidFill>
              </a:rPr>
              <a:t>Transfer of Rights</a:t>
            </a:r>
            <a:endParaRPr sz="4400" dirty="0">
              <a:solidFill>
                <a:srgbClr val="004B8E"/>
              </a:solidFill>
            </a:endParaRPr>
          </a:p>
        </p:txBody>
      </p:sp>
      <p:sp>
        <p:nvSpPr>
          <p:cNvPr id="849" name="Google Shape;849;p119"/>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74</a:t>
            </a:fld>
            <a:endParaRPr dirty="0"/>
          </a:p>
        </p:txBody>
      </p:sp>
      <p:pic>
        <p:nvPicPr>
          <p:cNvPr id="850" name="Google Shape;850;p119"/>
          <p:cNvPicPr preferRelativeResize="0"/>
          <p:nvPr/>
        </p:nvPicPr>
        <p:blipFill rotWithShape="1">
          <a:blip r:embed="rId5">
            <a:alphaModFix/>
          </a:blip>
          <a:srcRect/>
          <a:stretch/>
        </p:blipFill>
        <p:spPr>
          <a:xfrm>
            <a:off x="8853800" y="838500"/>
            <a:ext cx="1841150" cy="1841150"/>
          </a:xfrm>
          <a:prstGeom prst="rect">
            <a:avLst/>
          </a:prstGeom>
          <a:noFill/>
          <a:ln>
            <a:noFill/>
          </a:ln>
        </p:spPr>
      </p:pic>
      <p:pic>
        <p:nvPicPr>
          <p:cNvPr id="851" name="Google Shape;851;p119"/>
          <p:cNvPicPr preferRelativeResize="0"/>
          <p:nvPr/>
        </p:nvPicPr>
        <p:blipFill rotWithShape="1">
          <a:blip r:embed="rId5">
            <a:alphaModFix/>
          </a:blip>
          <a:srcRect/>
          <a:stretch/>
        </p:blipFill>
        <p:spPr>
          <a:xfrm>
            <a:off x="1359400" y="838500"/>
            <a:ext cx="1920775" cy="19207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20"/>
          <p:cNvSpPr txBox="1">
            <a:spLocks noGrp="1"/>
          </p:cNvSpPr>
          <p:nvPr>
            <p:ph type="body" idx="1"/>
          </p:nvPr>
        </p:nvSpPr>
        <p:spPr>
          <a:xfrm>
            <a:off x="381000" y="1828799"/>
            <a:ext cx="11430000" cy="5029325"/>
          </a:xfrm>
          <a:prstGeom prst="rect">
            <a:avLst/>
          </a:prstGeom>
          <a:noFill/>
          <a:ln>
            <a:noFill/>
          </a:ln>
        </p:spPr>
        <p:txBody>
          <a:bodyPr spcFirstLastPara="1" wrap="square" lIns="121900" tIns="60925" rIns="121900" bIns="60925" anchor="t" anchorCtr="0">
            <a:noAutofit/>
          </a:bodyPr>
          <a:lstStyle/>
          <a:p>
            <a:pPr marL="609600" lvl="0" indent="-457200" algn="l" rtl="0">
              <a:lnSpc>
                <a:spcPct val="80000"/>
              </a:lnSpc>
              <a:spcBef>
                <a:spcPts val="0"/>
              </a:spcBef>
              <a:spcAft>
                <a:spcPts val="0"/>
              </a:spcAft>
              <a:buClr>
                <a:srgbClr val="42953B"/>
              </a:buClr>
              <a:buSzPts val="3200"/>
              <a:buFont typeface="Arial" panose="020B0604020202020204" pitchFamily="34" charset="0"/>
              <a:buChar char="•"/>
            </a:pPr>
            <a:r>
              <a:rPr lang="en-US" sz="3200" b="1" dirty="0">
                <a:solidFill>
                  <a:srgbClr val="004B8E"/>
                </a:solidFill>
              </a:rPr>
              <a:t>Next Steps</a:t>
            </a:r>
            <a:endParaRPr b="1" dirty="0">
              <a:solidFill>
                <a:srgbClr val="004B8E"/>
              </a:solidFill>
            </a:endParaRPr>
          </a:p>
          <a:p>
            <a:pPr marL="1143000" lvl="1" indent="-596900" algn="l" rtl="0">
              <a:lnSpc>
                <a:spcPct val="8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Before we move to Best Practices, take some time to review the  transition IEP you brought, using  Indicator 13 checklist and  see if you meet all 8 indicators. </a:t>
            </a:r>
            <a:endParaRPr sz="3000" dirty="0">
              <a:solidFill>
                <a:srgbClr val="004B8E"/>
              </a:solidFill>
            </a:endParaRPr>
          </a:p>
          <a:p>
            <a:pPr marL="1371600" lvl="0" indent="-457200" algn="l" rtl="0">
              <a:lnSpc>
                <a:spcPct val="80000"/>
              </a:lnSpc>
              <a:spcBef>
                <a:spcPts val="600"/>
              </a:spcBef>
              <a:spcAft>
                <a:spcPts val="0"/>
              </a:spcAft>
              <a:buClr>
                <a:srgbClr val="42953B"/>
              </a:buClr>
              <a:buSzPts val="1800"/>
              <a:buFont typeface="Arial" panose="020B0604020202020204" pitchFamily="34" charset="0"/>
              <a:buChar char="•"/>
            </a:pPr>
            <a:endParaRPr sz="3000" dirty="0"/>
          </a:p>
          <a:p>
            <a:pPr marL="1143000" lvl="1" indent="-596900" algn="l" rtl="0">
              <a:lnSpc>
                <a:spcPct val="8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If you have any No’s or N/A’s, begin to develop a plan of how to work with the IEP team to revise the IEP so it meets compliance requirements for transition planning.</a:t>
            </a:r>
            <a:endParaRPr sz="3000" dirty="0">
              <a:solidFill>
                <a:srgbClr val="004B8E"/>
              </a:solidFill>
            </a:endParaRPr>
          </a:p>
          <a:p>
            <a:pPr marL="1371600" lvl="0" indent="-457200" algn="l" rtl="0">
              <a:lnSpc>
                <a:spcPct val="80000"/>
              </a:lnSpc>
              <a:spcBef>
                <a:spcPts val="600"/>
              </a:spcBef>
              <a:spcAft>
                <a:spcPts val="0"/>
              </a:spcAft>
              <a:buClr>
                <a:srgbClr val="42953B"/>
              </a:buClr>
              <a:buSzPts val="1800"/>
              <a:buFont typeface="Arial" panose="020B0604020202020204" pitchFamily="34" charset="0"/>
              <a:buChar char="•"/>
            </a:pPr>
            <a:endParaRPr sz="3000" dirty="0"/>
          </a:p>
          <a:p>
            <a:pPr marL="1143000" lvl="1" indent="-596900" algn="l" rtl="0">
              <a:lnSpc>
                <a:spcPct val="80000"/>
              </a:lnSpc>
              <a:spcBef>
                <a:spcPts val="600"/>
              </a:spcBef>
              <a:spcAft>
                <a:spcPts val="0"/>
              </a:spcAft>
              <a:buClr>
                <a:srgbClr val="42953B"/>
              </a:buClr>
              <a:buSzPts val="3000"/>
              <a:buFont typeface="Arial" panose="020B0604020202020204" pitchFamily="34" charset="0"/>
              <a:buChar char="•"/>
            </a:pPr>
            <a:r>
              <a:rPr lang="en-US" sz="3000" dirty="0">
                <a:solidFill>
                  <a:srgbClr val="004B8E"/>
                </a:solidFill>
              </a:rPr>
              <a:t>Remember that Indicator 13 checklist is the means by which you  determine if you have qualifiers.</a:t>
            </a:r>
            <a:endParaRPr sz="3000" dirty="0">
              <a:solidFill>
                <a:srgbClr val="004B8E"/>
              </a:solidFill>
            </a:endParaRPr>
          </a:p>
          <a:p>
            <a:pPr marL="609600" lvl="0" indent="-330200" algn="l" rtl="0">
              <a:lnSpc>
                <a:spcPct val="80000"/>
              </a:lnSpc>
              <a:spcBef>
                <a:spcPts val="400"/>
              </a:spcBef>
              <a:spcAft>
                <a:spcPts val="0"/>
              </a:spcAft>
              <a:buSzPts val="2000"/>
              <a:buNone/>
            </a:pPr>
            <a:endParaRPr sz="3000" dirty="0"/>
          </a:p>
        </p:txBody>
      </p:sp>
      <p:sp>
        <p:nvSpPr>
          <p:cNvPr id="857" name="Google Shape;857;p120"/>
          <p:cNvSpPr txBox="1">
            <a:spLocks noGrp="1"/>
          </p:cNvSpPr>
          <p:nvPr>
            <p:ph type="title"/>
          </p:nvPr>
        </p:nvSpPr>
        <p:spPr>
          <a:xfrm>
            <a:off x="380999" y="923923"/>
            <a:ext cx="11430001" cy="1066800"/>
          </a:xfrm>
          <a:prstGeom prst="rect">
            <a:avLst/>
          </a:prstGeom>
          <a:noFill/>
          <a:ln>
            <a:noFill/>
          </a:ln>
        </p:spPr>
        <p:txBody>
          <a:bodyPr spcFirstLastPara="1" wrap="square" lIns="121900" tIns="60925" rIns="121900" bIns="60925"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400" dirty="0">
                <a:solidFill>
                  <a:srgbClr val="004B8E"/>
                </a:solidFill>
              </a:rPr>
              <a:t>Work and Process Time</a:t>
            </a:r>
            <a:endParaRPr sz="4400" dirty="0">
              <a:solidFill>
                <a:srgbClr val="004B8E"/>
              </a:solidFill>
            </a:endParaRPr>
          </a:p>
        </p:txBody>
      </p:sp>
      <p:sp>
        <p:nvSpPr>
          <p:cNvPr id="858" name="Google Shape;858;p120"/>
          <p:cNvSpPr txBox="1">
            <a:spLocks noGrp="1"/>
          </p:cNvSpPr>
          <p:nvPr>
            <p:ph type="sldNum" idx="12"/>
          </p:nvPr>
        </p:nvSpPr>
        <p:spPr>
          <a:xfrm>
            <a:off x="14630400" y="372533"/>
            <a:ext cx="1354800" cy="4869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75</a:t>
            </a:fld>
            <a:endParaRPr dirty="0"/>
          </a:p>
        </p:txBody>
      </p:sp>
      <p:sp>
        <p:nvSpPr>
          <p:cNvPr id="5" name="Google Shape;398;p63"/>
          <p:cNvSpPr txBox="1">
            <a:spLocks/>
          </p:cNvSpPr>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fld id="{00000000-1234-1234-1234-123412341234}"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21"/>
          <p:cNvSpPr txBox="1">
            <a:spLocks noGrp="1"/>
          </p:cNvSpPr>
          <p:nvPr>
            <p:ph type="title"/>
          </p:nvPr>
        </p:nvSpPr>
        <p:spPr>
          <a:xfrm>
            <a:off x="381000" y="1219200"/>
            <a:ext cx="11430000" cy="56110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333"/>
              <a:buNone/>
            </a:pPr>
            <a:r>
              <a:rPr lang="en-US" sz="4400" dirty="0">
                <a:solidFill>
                  <a:srgbClr val="003666"/>
                </a:solidFill>
              </a:rPr>
              <a:t>What Were Your Takeaways from this Section?</a:t>
            </a:r>
            <a:endParaRPr sz="4400" dirty="0">
              <a:solidFill>
                <a:srgbClr val="003666"/>
              </a:solidFill>
            </a:endParaRPr>
          </a:p>
        </p:txBody>
      </p:sp>
      <p:sp>
        <p:nvSpPr>
          <p:cNvPr id="865" name="Google Shape;865;p121"/>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sz="1600" b="1">
                <a:solidFill>
                  <a:schemeClr val="lt1"/>
                </a:solidFill>
              </a:rPr>
              <a:t>76</a:t>
            </a:fld>
            <a:endParaRPr sz="1600" b="1" dirty="0">
              <a:solidFill>
                <a:schemeClr val="lt1"/>
              </a:solidFill>
            </a:endParaRPr>
          </a:p>
        </p:txBody>
      </p:sp>
      <p:pic>
        <p:nvPicPr>
          <p:cNvPr id="866" name="Google Shape;866;p121" descr="Update on Age-Adjusted D-Dimer - R.E.B.E.L. EM - Emergency ..."/>
          <p:cNvPicPr preferRelativeResize="0"/>
          <p:nvPr/>
        </p:nvPicPr>
        <p:blipFill rotWithShape="1">
          <a:blip r:embed="rId3">
            <a:alphaModFix/>
          </a:blip>
          <a:srcRect/>
          <a:stretch/>
        </p:blipFill>
        <p:spPr>
          <a:xfrm>
            <a:off x="3238500" y="1948873"/>
            <a:ext cx="5715000" cy="414712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22"/>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indent="-457200">
              <a:buClr>
                <a:srgbClr val="42953B"/>
              </a:buClr>
              <a:buSzPct val="100000"/>
            </a:pPr>
            <a:r>
              <a:rPr lang="en-US" sz="3200" dirty="0">
                <a:solidFill>
                  <a:srgbClr val="004B8E"/>
                </a:solidFill>
              </a:rPr>
              <a:t>What were your findings?   </a:t>
            </a:r>
          </a:p>
          <a:p>
            <a:pPr indent="-457200">
              <a:buClr>
                <a:srgbClr val="42953B"/>
              </a:buClr>
              <a:buSzPct val="100000"/>
            </a:pPr>
            <a:r>
              <a:rPr lang="en-US" sz="3200" dirty="0">
                <a:solidFill>
                  <a:srgbClr val="004B8E"/>
                </a:solidFill>
              </a:rPr>
              <a:t>A ha Moments? </a:t>
            </a:r>
          </a:p>
          <a:p>
            <a:pPr indent="-457200">
              <a:buClr>
                <a:srgbClr val="42953B"/>
              </a:buClr>
              <a:buSzPct val="100000"/>
            </a:pPr>
            <a:r>
              <a:rPr lang="en-US" sz="3200" dirty="0">
                <a:solidFill>
                  <a:srgbClr val="004B8E"/>
                </a:solidFill>
              </a:rPr>
              <a:t>Burning Questions?</a:t>
            </a:r>
            <a:endParaRPr sz="3200" dirty="0">
              <a:solidFill>
                <a:srgbClr val="004B8E"/>
              </a:solidFill>
            </a:endParaRPr>
          </a:p>
          <a:p>
            <a:pPr indent="-457200">
              <a:buClr>
                <a:srgbClr val="42953B"/>
              </a:buClr>
              <a:buSzPct val="100000"/>
            </a:pPr>
            <a:r>
              <a:rPr lang="en-US" sz="3200" dirty="0">
                <a:solidFill>
                  <a:srgbClr val="004B8E"/>
                </a:solidFill>
              </a:rPr>
              <a:t>Was this a helpful process for you to review using Indicator 13?</a:t>
            </a:r>
          </a:p>
          <a:p>
            <a:pPr marL="0" indent="0">
              <a:buClr>
                <a:srgbClr val="42953B"/>
              </a:buClr>
              <a:buSzPct val="100000"/>
              <a:buNone/>
            </a:pPr>
            <a:r>
              <a:rPr lang="en-US" sz="3200" dirty="0">
                <a:solidFill>
                  <a:srgbClr val="004B8E"/>
                </a:solidFill>
              </a:rPr>
              <a:t>	Why or why not?</a:t>
            </a:r>
            <a:endParaRPr sz="3200" dirty="0">
              <a:solidFill>
                <a:srgbClr val="004B8E"/>
              </a:solidFill>
            </a:endParaRPr>
          </a:p>
          <a:p>
            <a:pPr indent="-457200">
              <a:buClr>
                <a:srgbClr val="42953B"/>
              </a:buClr>
              <a:buSzPct val="100000"/>
            </a:pPr>
            <a:r>
              <a:rPr lang="en-US" sz="3200" dirty="0">
                <a:solidFill>
                  <a:srgbClr val="004B8E"/>
                </a:solidFill>
              </a:rPr>
              <a:t>Practice Profile-Appendix B?</a:t>
            </a:r>
            <a:endParaRPr sz="3200" dirty="0">
              <a:solidFill>
                <a:srgbClr val="004B8E"/>
              </a:solidFill>
            </a:endParaRPr>
          </a:p>
          <a:p>
            <a:pPr indent="-457200">
              <a:buClr>
                <a:srgbClr val="42953B"/>
              </a:buClr>
              <a:buSzPct val="100000"/>
            </a:pPr>
            <a:r>
              <a:rPr lang="en-US" sz="3200" dirty="0">
                <a:solidFill>
                  <a:srgbClr val="004B8E"/>
                </a:solidFill>
              </a:rPr>
              <a:t>What are your next steps?</a:t>
            </a:r>
            <a:endParaRPr sz="3200" dirty="0">
              <a:solidFill>
                <a:srgbClr val="004B8E"/>
              </a:solidFill>
            </a:endParaRPr>
          </a:p>
          <a:p>
            <a:pPr marL="0" lvl="0" indent="0" algn="l" rtl="0">
              <a:lnSpc>
                <a:spcPct val="90000"/>
              </a:lnSpc>
              <a:spcBef>
                <a:spcPts val="1000"/>
              </a:spcBef>
              <a:spcAft>
                <a:spcPts val="0"/>
              </a:spcAft>
              <a:buSzPts val="1800"/>
              <a:buNone/>
            </a:pPr>
            <a:endParaRPr dirty="0"/>
          </a:p>
        </p:txBody>
      </p:sp>
      <p:sp>
        <p:nvSpPr>
          <p:cNvPr id="873" name="Google Shape;873;p122"/>
          <p:cNvSpPr txBox="1">
            <a:spLocks noGrp="1"/>
          </p:cNvSpPr>
          <p:nvPr>
            <p:ph type="title"/>
          </p:nvPr>
        </p:nvSpPr>
        <p:spPr>
          <a:xfrm>
            <a:off x="381000" y="1219200"/>
            <a:ext cx="11430000" cy="4433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5330" dirty="0">
                <a:solidFill>
                  <a:srgbClr val="004B8E"/>
                </a:solidFill>
              </a:rPr>
              <a:t>Let’s Talk</a:t>
            </a:r>
            <a:endParaRPr sz="5330" dirty="0">
              <a:solidFill>
                <a:srgbClr val="004B8E"/>
              </a:solidFill>
            </a:endParaRPr>
          </a:p>
        </p:txBody>
      </p:sp>
      <p:sp>
        <p:nvSpPr>
          <p:cNvPr id="874" name="Google Shape;874;p122"/>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77</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692" y="4988214"/>
            <a:ext cx="1438308" cy="1869786"/>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4" name="Google Shape;874;p122"/>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78</a:t>
            </a:fld>
            <a:endParaRPr dirty="0"/>
          </a:p>
        </p:txBody>
      </p:sp>
      <p:sp>
        <p:nvSpPr>
          <p:cNvPr id="8" name="Google Shape;880;p123"/>
          <p:cNvSpPr txBox="1">
            <a:spLocks noGrp="1"/>
          </p:cNvSpPr>
          <p:nvPr>
            <p:ph type="body" idx="1"/>
          </p:nvPr>
        </p:nvSpPr>
        <p:spPr>
          <a:xfrm>
            <a:off x="381001" y="852041"/>
            <a:ext cx="11430000" cy="5567225"/>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US" sz="1600" b="1" dirty="0">
                <a:latin typeface="Comic Sans MS"/>
                <a:ea typeface="Comic Sans MS"/>
                <a:cs typeface="Comic Sans MS"/>
                <a:sym typeface="Comic Sans MS"/>
              </a:rPr>
              <a:t>Transition Academy Action Plan</a:t>
            </a:r>
            <a:endParaRPr sz="1600" b="1" dirty="0">
              <a:latin typeface="Comic Sans MS"/>
              <a:ea typeface="Comic Sans MS"/>
              <a:cs typeface="Comic Sans MS"/>
              <a:sym typeface="Comic Sans MS"/>
            </a:endParaRPr>
          </a:p>
          <a:p>
            <a:pPr marL="0" lvl="0" indent="0" algn="ctr" rtl="0">
              <a:lnSpc>
                <a:spcPct val="115000"/>
              </a:lnSpc>
              <a:spcBef>
                <a:spcPts val="1200"/>
              </a:spcBef>
              <a:spcAft>
                <a:spcPts val="0"/>
              </a:spcAft>
              <a:buClr>
                <a:schemeClr val="dk1"/>
              </a:buClr>
              <a:buSzPts val="1100"/>
              <a:buFont typeface="Arial"/>
              <a:buNone/>
            </a:pPr>
            <a:r>
              <a:rPr lang="en-US" sz="1600" b="1" dirty="0">
                <a:latin typeface="Comic Sans MS"/>
                <a:ea typeface="Comic Sans MS"/>
                <a:cs typeface="Comic Sans MS"/>
                <a:sym typeface="Comic Sans MS"/>
              </a:rPr>
              <a:t>Indicator 13-p.1</a:t>
            </a:r>
            <a:endParaRPr sz="1600" b="1" dirty="0">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n-US" sz="1600" dirty="0">
                <a:latin typeface="Comic Sans MS"/>
                <a:ea typeface="Comic Sans MS"/>
                <a:cs typeface="Comic Sans MS"/>
                <a:sym typeface="Comic Sans MS"/>
              </a:rPr>
              <a:t>Name(s):   _______________________________________________________________________________</a:t>
            </a:r>
            <a:endParaRPr sz="1600" dirty="0">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n-US" sz="1600" dirty="0">
                <a:latin typeface="Comic Sans MS"/>
                <a:ea typeface="Comic Sans MS"/>
                <a:cs typeface="Comic Sans MS"/>
                <a:sym typeface="Comic Sans MS"/>
              </a:rPr>
              <a:t> </a:t>
            </a:r>
            <a:endParaRPr sz="1600" dirty="0">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n-US" sz="1600" dirty="0">
                <a:latin typeface="Comic Sans MS"/>
                <a:ea typeface="Comic Sans MS"/>
                <a:cs typeface="Comic Sans MS"/>
                <a:sym typeface="Comic Sans MS"/>
              </a:rPr>
              <a:t>Goal:  __________________________________________________________________________________</a:t>
            </a:r>
            <a:endParaRPr dirty="0">
              <a:latin typeface="Comic Sans MS"/>
              <a:ea typeface="Comic Sans MS"/>
              <a:cs typeface="Comic Sans MS"/>
              <a:sym typeface="Comic Sans MS"/>
            </a:endParaRPr>
          </a:p>
        </p:txBody>
      </p:sp>
      <p:graphicFrame>
        <p:nvGraphicFramePr>
          <p:cNvPr id="9" name="Google Shape;881;p123"/>
          <p:cNvGraphicFramePr/>
          <p:nvPr>
            <p:extLst>
              <p:ext uri="{D42A27DB-BD31-4B8C-83A1-F6EECF244321}">
                <p14:modId xmlns:p14="http://schemas.microsoft.com/office/powerpoint/2010/main" val="2623786503"/>
              </p:ext>
            </p:extLst>
          </p:nvPr>
        </p:nvGraphicFramePr>
        <p:xfrm>
          <a:off x="980012" y="3319405"/>
          <a:ext cx="10231976" cy="3099861"/>
        </p:xfrm>
        <a:graphic>
          <a:graphicData uri="http://schemas.openxmlformats.org/drawingml/2006/table">
            <a:tbl>
              <a:tblPr>
                <a:noFill/>
                <a:tableStyleId>{D099E534-38C5-484C-BD06-3C392844FF37}</a:tableStyleId>
              </a:tblPr>
              <a:tblGrid>
                <a:gridCol w="2557994">
                  <a:extLst>
                    <a:ext uri="{9D8B030D-6E8A-4147-A177-3AD203B41FA5}">
                      <a16:colId xmlns:a16="http://schemas.microsoft.com/office/drawing/2014/main" val="20000"/>
                    </a:ext>
                  </a:extLst>
                </a:gridCol>
                <a:gridCol w="3264778">
                  <a:extLst>
                    <a:ext uri="{9D8B030D-6E8A-4147-A177-3AD203B41FA5}">
                      <a16:colId xmlns:a16="http://schemas.microsoft.com/office/drawing/2014/main" val="20001"/>
                    </a:ext>
                  </a:extLst>
                </a:gridCol>
                <a:gridCol w="1851210">
                  <a:extLst>
                    <a:ext uri="{9D8B030D-6E8A-4147-A177-3AD203B41FA5}">
                      <a16:colId xmlns:a16="http://schemas.microsoft.com/office/drawing/2014/main" val="20002"/>
                    </a:ext>
                  </a:extLst>
                </a:gridCol>
                <a:gridCol w="2557994">
                  <a:extLst>
                    <a:ext uri="{9D8B030D-6E8A-4147-A177-3AD203B41FA5}">
                      <a16:colId xmlns:a16="http://schemas.microsoft.com/office/drawing/2014/main" val="20003"/>
                    </a:ext>
                  </a:extLst>
                </a:gridCol>
              </a:tblGrid>
              <a:tr h="6508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dirty="0"/>
                        <a:t>Activities</a:t>
                      </a:r>
                      <a:endParaRPr sz="1400" b="1" u="sng"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dirty="0"/>
                        <a:t>Person Responsible</a:t>
                      </a:r>
                      <a:endParaRPr sz="1400" b="1" u="sng"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dirty="0"/>
                        <a:t>Date</a:t>
                      </a:r>
                      <a:endParaRPr sz="1400" b="1" u="sng"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dirty="0"/>
                        <a:t>Reflection</a:t>
                      </a:r>
                      <a:endParaRPr sz="1400" b="1" u="sng" strike="noStrike" cap="none" dirty="0"/>
                    </a:p>
                  </a:txBody>
                  <a:tcPr marL="91425" marR="91425" marT="91425" marB="91425"/>
                </a:tc>
                <a:extLst>
                  <a:ext uri="{0D108BD9-81ED-4DB2-BD59-A6C34878D82A}">
                    <a16:rowId xmlns:a16="http://schemas.microsoft.com/office/drawing/2014/main" val="10000"/>
                  </a:ext>
                </a:extLst>
              </a:tr>
              <a:tr h="650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sng" strike="noStrike" cap="none" dirty="0"/>
                    </a:p>
                  </a:txBody>
                  <a:tcPr marL="91425" marR="91425" marT="91425" marB="91425"/>
                </a:tc>
                <a:extLst>
                  <a:ext uri="{0D108BD9-81ED-4DB2-BD59-A6C34878D82A}">
                    <a16:rowId xmlns:a16="http://schemas.microsoft.com/office/drawing/2014/main" val="10001"/>
                  </a:ext>
                </a:extLst>
              </a:tr>
              <a:tr h="650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r h="650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3"/>
                  </a:ext>
                </a:extLst>
              </a:tr>
              <a:tr h="49666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sp>
        <p:nvSpPr>
          <p:cNvPr id="10" name="Google Shape;883;p123"/>
          <p:cNvSpPr txBox="1"/>
          <p:nvPr/>
        </p:nvSpPr>
        <p:spPr>
          <a:xfrm>
            <a:off x="10255277" y="1086766"/>
            <a:ext cx="2121300" cy="91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Appendix A</a:t>
            </a:r>
            <a:endParaRPr sz="2400" b="0" i="0" u="none" strike="noStrike" cap="none" dirty="0">
              <a:solidFill>
                <a:srgbClr val="000000"/>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2892878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Shape 888"/>
        <p:cNvGrpSpPr/>
        <p:nvPr/>
      </p:nvGrpSpPr>
      <p:grpSpPr>
        <a:xfrm>
          <a:off x="0" y="0"/>
          <a:ext cx="0" cy="0"/>
          <a:chOff x="0" y="0"/>
          <a:chExt cx="0" cy="0"/>
        </a:xfrm>
      </p:grpSpPr>
      <p:sp>
        <p:nvSpPr>
          <p:cNvPr id="889" name="Google Shape;889;p124"/>
          <p:cNvSpPr txBox="1">
            <a:spLocks noGrp="1"/>
          </p:cNvSpPr>
          <p:nvPr>
            <p:ph type="body" idx="1"/>
          </p:nvPr>
        </p:nvSpPr>
        <p:spPr>
          <a:xfrm>
            <a:off x="381000" y="3205018"/>
            <a:ext cx="11430000" cy="2890982"/>
          </a:xfrm>
          <a:prstGeom prst="rect">
            <a:avLst/>
          </a:prstGeom>
          <a:noFill/>
          <a:ln>
            <a:noFill/>
          </a:ln>
        </p:spPr>
        <p:txBody>
          <a:bodyPr spcFirstLastPara="1" wrap="square" lIns="91425" tIns="45700" rIns="91425" bIns="45700" anchor="t" anchorCtr="0">
            <a:noAutofit/>
          </a:bodyPr>
          <a:lstStyle/>
          <a:p>
            <a:pPr marL="609584" lvl="0" indent="-459305" algn="l" rtl="0">
              <a:lnSpc>
                <a:spcPct val="100000"/>
              </a:lnSpc>
              <a:spcBef>
                <a:spcPts val="0"/>
              </a:spcBef>
              <a:spcAft>
                <a:spcPts val="0"/>
              </a:spcAft>
              <a:buClr>
                <a:srgbClr val="42953B"/>
              </a:buClr>
              <a:buSzPct val="100000"/>
              <a:buChar char="•"/>
            </a:pPr>
            <a:r>
              <a:rPr lang="en-US" sz="3600" u="sng" dirty="0">
                <a:solidFill>
                  <a:schemeClr val="hlink"/>
                </a:solidFill>
                <a:latin typeface="Arial"/>
                <a:ea typeface="Arial"/>
                <a:cs typeface="Arial"/>
                <a:sym typeface="Arial"/>
                <a:hlinkClick r:id="rId3"/>
              </a:rPr>
              <a:t>https://www.youtube.com/watch?v=104CPmP-SX4</a:t>
            </a:r>
            <a:endParaRPr sz="3600" dirty="0">
              <a:latin typeface="Arial"/>
              <a:ea typeface="Arial"/>
              <a:cs typeface="Arial"/>
              <a:sym typeface="Arial"/>
            </a:endParaRPr>
          </a:p>
          <a:p>
            <a:pPr marL="0" lvl="0" indent="0" algn="l" rtl="0">
              <a:lnSpc>
                <a:spcPct val="90000"/>
              </a:lnSpc>
              <a:spcBef>
                <a:spcPts val="1000"/>
              </a:spcBef>
              <a:spcAft>
                <a:spcPts val="0"/>
              </a:spcAft>
              <a:buSzPts val="1800"/>
              <a:buNone/>
            </a:pPr>
            <a:endParaRPr dirty="0"/>
          </a:p>
        </p:txBody>
      </p:sp>
      <p:sp>
        <p:nvSpPr>
          <p:cNvPr id="890" name="Google Shape;890;p124"/>
          <p:cNvSpPr txBox="1">
            <a:spLocks noGrp="1"/>
          </p:cNvSpPr>
          <p:nvPr>
            <p:ph type="title"/>
          </p:nvPr>
        </p:nvSpPr>
        <p:spPr>
          <a:xfrm>
            <a:off x="381000" y="1369291"/>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n-US" sz="4400" dirty="0">
                <a:solidFill>
                  <a:srgbClr val="004B8E"/>
                </a:solidFill>
              </a:rPr>
              <a:t>Possible Break if Virtual or</a:t>
            </a:r>
            <a:br>
              <a:rPr lang="en-US" sz="4400" dirty="0">
                <a:solidFill>
                  <a:srgbClr val="004B8E"/>
                </a:solidFill>
              </a:rPr>
            </a:br>
            <a:r>
              <a:rPr lang="en-US" sz="4400" dirty="0">
                <a:solidFill>
                  <a:srgbClr val="004B8E"/>
                </a:solidFill>
              </a:rPr>
              <a:t>a Two-hour Webinar</a:t>
            </a:r>
            <a:endParaRPr sz="4400" dirty="0">
              <a:solidFill>
                <a:srgbClr val="004B8E"/>
              </a:solidFill>
            </a:endParaRPr>
          </a:p>
          <a:p>
            <a:pPr marL="0" lvl="0" indent="0" algn="ctr" rtl="0">
              <a:lnSpc>
                <a:spcPct val="90000"/>
              </a:lnSpc>
              <a:spcBef>
                <a:spcPts val="0"/>
              </a:spcBef>
              <a:spcAft>
                <a:spcPts val="0"/>
              </a:spcAft>
              <a:buSzPts val="5333"/>
              <a:buNone/>
            </a:pPr>
            <a:endParaRPr sz="2800" b="0" dirty="0"/>
          </a:p>
        </p:txBody>
      </p:sp>
      <p:sp>
        <p:nvSpPr>
          <p:cNvPr id="891" name="Google Shape;891;p124"/>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79</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3958224" y="1828799"/>
            <a:ext cx="7852775" cy="14986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300"/>
              <a:buFont typeface="Arial"/>
              <a:buNone/>
            </a:pPr>
            <a:r>
              <a:rPr lang="en-US" sz="4400" b="1" dirty="0">
                <a:solidFill>
                  <a:srgbClr val="004B8E"/>
                </a:solidFill>
              </a:rPr>
              <a:t>Transition Standards Found Out of Compliance</a:t>
            </a:r>
            <a:endParaRPr sz="4400" b="1" dirty="0">
              <a:solidFill>
                <a:srgbClr val="004B8E"/>
              </a:solidFill>
            </a:endParaRPr>
          </a:p>
        </p:txBody>
      </p:sp>
      <p:sp>
        <p:nvSpPr>
          <p:cNvPr id="284" name="Google Shape;284;p4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dirty="0"/>
          </a:p>
        </p:txBody>
      </p:sp>
    </p:spTree>
    <p:extLst>
      <p:ext uri="{BB962C8B-B14F-4D97-AF65-F5344CB8AC3E}">
        <p14:creationId xmlns:p14="http://schemas.microsoft.com/office/powerpoint/2010/main" val="34711578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25"/>
          <p:cNvSpPr txBox="1">
            <a:spLocks noGrp="1"/>
          </p:cNvSpPr>
          <p:nvPr>
            <p:ph type="title"/>
          </p:nvPr>
        </p:nvSpPr>
        <p:spPr>
          <a:xfrm>
            <a:off x="4470400" y="1219200"/>
            <a:ext cx="7620000" cy="2108300"/>
          </a:xfrm>
          <a:prstGeom prst="rect">
            <a:avLst/>
          </a:prstGeom>
          <a:noFill/>
          <a:ln>
            <a:noFill/>
          </a:ln>
        </p:spPr>
        <p:txBody>
          <a:bodyPr spcFirstLastPara="1" wrap="square" lIns="121900" tIns="60925" rIns="121900" bIns="60925" anchor="ctr" anchorCtr="0">
            <a:noAutofit/>
          </a:bodyPr>
          <a:lstStyle/>
          <a:p>
            <a:pPr marL="0" marR="0" lvl="0" indent="0" rtl="0">
              <a:lnSpc>
                <a:spcPct val="100000"/>
              </a:lnSpc>
              <a:spcBef>
                <a:spcPts val="0"/>
              </a:spcBef>
              <a:spcAft>
                <a:spcPts val="0"/>
              </a:spcAft>
              <a:buClr>
                <a:schemeClr val="dk1"/>
              </a:buClr>
              <a:buSzPts val="3600"/>
              <a:buFont typeface="Arial"/>
              <a:buNone/>
            </a:pPr>
            <a:r>
              <a:rPr lang="en-US" sz="5330" b="1" dirty="0">
                <a:solidFill>
                  <a:srgbClr val="004B8E"/>
                </a:solidFill>
                <a:latin typeface="Arial"/>
                <a:ea typeface="Arial"/>
                <a:cs typeface="Arial"/>
                <a:sym typeface="Arial"/>
              </a:rPr>
              <a:t>Best Practice</a:t>
            </a:r>
            <a:endParaRPr sz="5330" b="1" dirty="0">
              <a:solidFill>
                <a:srgbClr val="004B8E"/>
              </a:solidFill>
              <a:latin typeface="Arial"/>
              <a:ea typeface="Arial"/>
              <a:cs typeface="Arial"/>
              <a:sym typeface="Arial"/>
            </a:endParaRPr>
          </a:p>
          <a:p>
            <a:pPr marL="0" marR="0" lvl="0" indent="0" rtl="0">
              <a:lnSpc>
                <a:spcPct val="100000"/>
              </a:lnSpc>
              <a:spcBef>
                <a:spcPts val="0"/>
              </a:spcBef>
              <a:spcAft>
                <a:spcPts val="0"/>
              </a:spcAft>
              <a:buClr>
                <a:schemeClr val="dk1"/>
              </a:buClr>
              <a:buSzPts val="3600"/>
              <a:buFont typeface="Arial"/>
              <a:buNone/>
            </a:pPr>
            <a:r>
              <a:rPr lang="en-US" sz="4400" b="1" dirty="0">
                <a:solidFill>
                  <a:srgbClr val="004B8E"/>
                </a:solidFill>
                <a:latin typeface="Arial"/>
                <a:ea typeface="Arial"/>
                <a:cs typeface="Arial"/>
                <a:sym typeface="Arial"/>
              </a:rPr>
              <a:t>The Spirit of the Law</a:t>
            </a:r>
            <a:endParaRPr sz="4400" b="1" dirty="0">
              <a:solidFill>
                <a:srgbClr val="004B8E"/>
              </a:solidFill>
              <a:latin typeface="Arial"/>
              <a:ea typeface="Arial"/>
              <a:cs typeface="Arial"/>
              <a:sym typeface="Arial"/>
            </a:endParaRPr>
          </a:p>
        </p:txBody>
      </p:sp>
      <p:sp>
        <p:nvSpPr>
          <p:cNvPr id="897" name="Google Shape;897;p12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80</a:t>
            </a:fld>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body" idx="1"/>
          </p:nvPr>
        </p:nvSpPr>
        <p:spPr>
          <a:xfrm>
            <a:off x="381000" y="1752600"/>
            <a:ext cx="11430000" cy="4343400"/>
          </a:xfrm>
          <a:prstGeom prst="rect">
            <a:avLst/>
          </a:prstGeom>
          <a:noFill/>
          <a:ln>
            <a:noFill/>
          </a:ln>
        </p:spPr>
        <p:txBody>
          <a:bodyPr spcFirstLastPara="1" wrap="square" lIns="91425" tIns="45700" rIns="91425" bIns="45700" anchor="t" anchorCtr="0">
            <a:noAutofit/>
          </a:bodyPr>
          <a:lstStyle/>
          <a:p>
            <a:pPr lvl="0" rtl="0">
              <a:lnSpc>
                <a:spcPct val="90000"/>
              </a:lnSpc>
              <a:spcBef>
                <a:spcPts val="1000"/>
              </a:spcBef>
              <a:spcAft>
                <a:spcPts val="0"/>
              </a:spcAft>
              <a:buClr>
                <a:srgbClr val="42953B"/>
              </a:buClr>
              <a:buSzPct val="100000"/>
              <a:buFont typeface="Arial" panose="020B0604020202020204" pitchFamily="34" charset="0"/>
              <a:buChar char="•"/>
            </a:pPr>
            <a:r>
              <a:rPr lang="en-US" b="1" dirty="0">
                <a:solidFill>
                  <a:srgbClr val="004B8E"/>
                </a:solidFill>
              </a:rPr>
              <a:t>Student-Focused Transition Planning and Curriculum</a:t>
            </a:r>
            <a:endParaRPr b="1" dirty="0">
              <a:solidFill>
                <a:srgbClr val="004B8E"/>
              </a:solidFill>
            </a:endParaRPr>
          </a:p>
          <a:p>
            <a:pPr lvl="1">
              <a:spcBef>
                <a:spcPts val="0"/>
              </a:spcBef>
              <a:buClr>
                <a:srgbClr val="42953B"/>
              </a:buClr>
              <a:buSzPct val="100000"/>
              <a:buFont typeface="Arial" panose="020B0604020202020204" pitchFamily="34" charset="0"/>
              <a:buChar char="•"/>
            </a:pPr>
            <a:r>
              <a:rPr lang="en-US" b="1" dirty="0">
                <a:solidFill>
                  <a:srgbClr val="004B8E"/>
                </a:solidFill>
              </a:rPr>
              <a:t>Social and Emotional Learning for All</a:t>
            </a:r>
            <a:br>
              <a:rPr lang="en-US" b="1" dirty="0">
                <a:solidFill>
                  <a:srgbClr val="004B8E"/>
                </a:solidFill>
              </a:rPr>
            </a:br>
            <a:endParaRPr b="1" dirty="0">
              <a:solidFill>
                <a:srgbClr val="004B8E"/>
              </a:solidFill>
            </a:endParaRPr>
          </a:p>
          <a:p>
            <a:pPr lvl="0" rtl="0">
              <a:lnSpc>
                <a:spcPct val="90000"/>
              </a:lnSpc>
              <a:spcBef>
                <a:spcPts val="0"/>
              </a:spcBef>
              <a:spcAft>
                <a:spcPts val="0"/>
              </a:spcAft>
              <a:buClr>
                <a:srgbClr val="42953B"/>
              </a:buClr>
              <a:buSzPct val="100000"/>
              <a:buFont typeface="Arial" panose="020B0604020202020204" pitchFamily="34" charset="0"/>
              <a:buChar char="•"/>
            </a:pPr>
            <a:r>
              <a:rPr lang="en-US" b="1" dirty="0">
                <a:solidFill>
                  <a:srgbClr val="004B8E"/>
                </a:solidFill>
              </a:rPr>
              <a:t>Age-Appropriate Transition Assessments</a:t>
            </a:r>
          </a:p>
          <a:p>
            <a:pPr>
              <a:buClr>
                <a:srgbClr val="42953B"/>
              </a:buClr>
              <a:buSzPct val="100000"/>
            </a:pPr>
            <a:r>
              <a:rPr lang="en-US" b="1" dirty="0">
                <a:solidFill>
                  <a:srgbClr val="004B8E"/>
                </a:solidFill>
              </a:rPr>
              <a:t>Measurable Postsecondary Goals</a:t>
            </a:r>
          </a:p>
          <a:p>
            <a:pPr>
              <a:buClr>
                <a:srgbClr val="42953B"/>
              </a:buClr>
              <a:buSzPct val="100000"/>
            </a:pPr>
            <a:r>
              <a:rPr lang="en-US" b="1" dirty="0">
                <a:solidFill>
                  <a:srgbClr val="004B8E"/>
                </a:solidFill>
              </a:rPr>
              <a:t>Transition Services</a:t>
            </a:r>
          </a:p>
          <a:p>
            <a:pPr>
              <a:buClr>
                <a:srgbClr val="42953B"/>
              </a:buClr>
              <a:buSzPct val="100000"/>
            </a:pPr>
            <a:r>
              <a:rPr lang="en-US" b="1" dirty="0">
                <a:solidFill>
                  <a:srgbClr val="004B8E"/>
                </a:solidFill>
              </a:rPr>
              <a:t>Research-Based Transition Best Practice</a:t>
            </a:r>
          </a:p>
          <a:p>
            <a:pPr lvl="1">
              <a:buClr>
                <a:srgbClr val="42953B"/>
              </a:buClr>
              <a:buSzPct val="100000"/>
            </a:pPr>
            <a:r>
              <a:rPr lang="en-US" b="1" dirty="0">
                <a:solidFill>
                  <a:srgbClr val="004B8E"/>
                </a:solidFill>
              </a:rPr>
              <a:t>Student and Parent or Guardian Participation</a:t>
            </a:r>
          </a:p>
          <a:p>
            <a:pPr lvl="1">
              <a:buClr>
                <a:srgbClr val="42953B"/>
              </a:buClr>
              <a:buSzPct val="100000"/>
            </a:pPr>
            <a:r>
              <a:rPr lang="en-US" b="1" dirty="0">
                <a:solidFill>
                  <a:srgbClr val="004B8E"/>
                </a:solidFill>
              </a:rPr>
              <a:t>Student-Directed Planning and Student-Led IEP</a:t>
            </a:r>
          </a:p>
          <a:p>
            <a:pPr>
              <a:buClr>
                <a:srgbClr val="42953B"/>
              </a:buClr>
              <a:buSzPct val="100000"/>
            </a:pPr>
            <a:r>
              <a:rPr lang="en-US" b="1" dirty="0">
                <a:solidFill>
                  <a:srgbClr val="004B8E"/>
                </a:solidFill>
              </a:rPr>
              <a:t>School-Based Enterprises</a:t>
            </a:r>
          </a:p>
          <a:p>
            <a:pPr marL="0" lvl="0" indent="0" algn="l" rtl="0">
              <a:lnSpc>
                <a:spcPct val="90000"/>
              </a:lnSpc>
              <a:spcBef>
                <a:spcPts val="1000"/>
              </a:spcBef>
              <a:spcAft>
                <a:spcPts val="0"/>
              </a:spcAft>
              <a:buSzPts val="1800"/>
              <a:buNone/>
            </a:pPr>
            <a:endParaRPr dirty="0"/>
          </a:p>
        </p:txBody>
      </p:sp>
      <p:sp>
        <p:nvSpPr>
          <p:cNvPr id="298" name="Google Shape;298;p50"/>
          <p:cNvSpPr txBox="1">
            <a:spLocks noGrp="1"/>
          </p:cNvSpPr>
          <p:nvPr>
            <p:ph type="title"/>
          </p:nvPr>
        </p:nvSpPr>
        <p:spPr>
          <a:xfrm>
            <a:off x="381000" y="839244"/>
            <a:ext cx="11430000" cy="11899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4400" dirty="0">
                <a:solidFill>
                  <a:srgbClr val="004B8E"/>
                </a:solidFill>
              </a:rPr>
              <a:t>Agenda for Best Practice</a:t>
            </a:r>
            <a:endParaRPr dirty="0">
              <a:solidFill>
                <a:srgbClr val="004B8E"/>
              </a:solidFill>
            </a:endParaRPr>
          </a:p>
        </p:txBody>
      </p:sp>
      <p:sp>
        <p:nvSpPr>
          <p:cNvPr id="299" name="Google Shape;299;p5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81</a:t>
            </a:fld>
            <a:endParaRPr dirty="0"/>
          </a:p>
        </p:txBody>
      </p:sp>
    </p:spTree>
    <p:extLst>
      <p:ext uri="{BB962C8B-B14F-4D97-AF65-F5344CB8AC3E}">
        <p14:creationId xmlns:p14="http://schemas.microsoft.com/office/powerpoint/2010/main" val="2800301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27"/>
          <p:cNvSpPr txBox="1">
            <a:spLocks noGrp="1"/>
          </p:cNvSpPr>
          <p:nvPr>
            <p:ph type="body" idx="1"/>
          </p:nvPr>
        </p:nvSpPr>
        <p:spPr>
          <a:xfrm>
            <a:off x="381000" y="1219200"/>
            <a:ext cx="11430000" cy="609600"/>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4070"/>
              <a:buFont typeface="Arial"/>
              <a:buNone/>
            </a:pPr>
            <a:r>
              <a:rPr lang="en-US" sz="4400" i="0" u="none" strike="noStrike" cap="none" dirty="0">
                <a:solidFill>
                  <a:schemeClr val="dk1"/>
                </a:solidFill>
                <a:latin typeface="Calibri" panose="020F0502020204030204" pitchFamily="34" charset="0"/>
                <a:ea typeface="Arial"/>
                <a:cs typeface="Calibri" panose="020F0502020204030204" pitchFamily="34" charset="0"/>
                <a:sym typeface="Arial"/>
              </a:rPr>
              <a:t>Google Docs</a:t>
            </a:r>
            <a:endParaRPr sz="4400" i="0" u="none" strike="noStrike" cap="none" dirty="0">
              <a:solidFill>
                <a:schemeClr val="dk1"/>
              </a:solidFill>
              <a:latin typeface="Calibri" panose="020F0502020204030204" pitchFamily="34" charset="0"/>
              <a:ea typeface="Arial"/>
              <a:cs typeface="Calibri" panose="020F0502020204030204" pitchFamily="34" charset="0"/>
              <a:sym typeface="Arial"/>
            </a:endParaRPr>
          </a:p>
        </p:txBody>
      </p:sp>
      <p:sp>
        <p:nvSpPr>
          <p:cNvPr id="910" name="Google Shape;910;p127"/>
          <p:cNvSpPr txBox="1">
            <a:spLocks noGrp="1"/>
          </p:cNvSpPr>
          <p:nvPr>
            <p:ph type="body" idx="2"/>
          </p:nvPr>
        </p:nvSpPr>
        <p:spPr>
          <a:xfrm>
            <a:off x="381000" y="1999673"/>
            <a:ext cx="11430000" cy="4096327"/>
          </a:xfrm>
          <a:prstGeom prst="rect">
            <a:avLst/>
          </a:prstGeom>
          <a:noFill/>
          <a:ln>
            <a:noFill/>
          </a:ln>
        </p:spPr>
        <p:txBody>
          <a:bodyPr spcFirstLastPara="1" wrap="square" lIns="121900" tIns="60925" rIns="121900" bIns="609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4000" b="1" i="0" u="none" strike="noStrike" cap="none" dirty="0">
                <a:solidFill>
                  <a:srgbClr val="42953B"/>
                </a:solidFill>
                <a:latin typeface="Calibri" panose="020F0502020204030204" pitchFamily="34" charset="0"/>
                <a:ea typeface="Arial"/>
                <a:cs typeface="Calibri" panose="020F0502020204030204" pitchFamily="34" charset="0"/>
                <a:sym typeface="Arial"/>
              </a:rPr>
              <a:t>Transition Resource Page</a:t>
            </a:r>
            <a:endParaRPr sz="4000" b="1" dirty="0">
              <a:solidFill>
                <a:srgbClr val="42953B"/>
              </a:solidFill>
              <a:latin typeface="Calibri" panose="020F0502020204030204" pitchFamily="34" charset="0"/>
              <a:cs typeface="Calibri" panose="020F0502020204030204" pitchFamily="34" charset="0"/>
            </a:endParaRPr>
          </a:p>
          <a:p>
            <a:pPr marL="0" marR="0" lvl="0" indent="0" algn="ctr" rtl="0">
              <a:lnSpc>
                <a:spcPct val="115000"/>
              </a:lnSpc>
              <a:spcBef>
                <a:spcPts val="0"/>
              </a:spcBef>
              <a:spcAft>
                <a:spcPts val="0"/>
              </a:spcAft>
              <a:buClr>
                <a:srgbClr val="000000"/>
              </a:buClr>
              <a:buSzPts val="1800"/>
              <a:buFont typeface="Arial"/>
              <a:buNone/>
            </a:pPr>
            <a:r>
              <a:rPr lang="en-US" sz="3600" u="sng" dirty="0">
                <a:solidFill>
                  <a:schemeClr val="hlink"/>
                </a:solidFill>
                <a:latin typeface="Arial"/>
                <a:ea typeface="Arial"/>
                <a:cs typeface="Arial"/>
                <a:sym typeface="Arial"/>
                <a:hlinkClick r:id="rId3"/>
              </a:rPr>
              <a:t>https://bit.ly/31epLCX</a:t>
            </a:r>
            <a:endParaRPr sz="3600" dirty="0">
              <a:latin typeface="Arial"/>
              <a:ea typeface="Arial"/>
              <a:cs typeface="Arial"/>
              <a:sym typeface="Arial"/>
            </a:endParaRPr>
          </a:p>
          <a:p>
            <a:pPr marL="0" marR="0" lvl="0" indent="0" algn="ctr" rtl="0">
              <a:lnSpc>
                <a:spcPct val="115000"/>
              </a:lnSpc>
              <a:spcBef>
                <a:spcPts val="0"/>
              </a:spcBef>
              <a:spcAft>
                <a:spcPts val="0"/>
              </a:spcAft>
              <a:buClr>
                <a:srgbClr val="000000"/>
              </a:buClr>
              <a:buSzPts val="1800"/>
              <a:buFont typeface="Arial"/>
              <a:buNone/>
            </a:pPr>
            <a:endParaRPr sz="4800" b="0" i="0" u="none" strike="noStrike" cap="none" dirty="0">
              <a:solidFill>
                <a:schemeClr val="dk1"/>
              </a:solidFill>
              <a:latin typeface="Arial"/>
              <a:ea typeface="Arial"/>
              <a:cs typeface="Arial"/>
              <a:sym typeface="Arial"/>
            </a:endParaRPr>
          </a:p>
        </p:txBody>
      </p:sp>
      <p:sp>
        <p:nvSpPr>
          <p:cNvPr id="5" name="Google Shape;299;p5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82</a:t>
            </a:fld>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28"/>
          <p:cNvSpPr txBox="1">
            <a:spLocks noGrp="1"/>
          </p:cNvSpPr>
          <p:nvPr>
            <p:ph type="body" idx="1"/>
          </p:nvPr>
        </p:nvSpPr>
        <p:spPr>
          <a:xfrm>
            <a:off x="380999" y="1828800"/>
            <a:ext cx="11430001" cy="4267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SzPts val="1800"/>
              <a:buNone/>
            </a:pPr>
            <a:r>
              <a:rPr lang="en-US" b="1" i="0" u="none" strike="noStrike" cap="none" dirty="0">
                <a:solidFill>
                  <a:srgbClr val="42953B"/>
                </a:solidFill>
                <a:latin typeface="Arial"/>
                <a:ea typeface="Arial"/>
                <a:cs typeface="Arial"/>
                <a:sym typeface="Arial"/>
              </a:rPr>
              <a:t>Five Best Practices for</a:t>
            </a:r>
            <a:r>
              <a:rPr lang="en-US" b="1" dirty="0">
                <a:solidFill>
                  <a:srgbClr val="42953B"/>
                </a:solidFill>
                <a:latin typeface="Arial"/>
                <a:ea typeface="Arial"/>
                <a:cs typeface="Arial"/>
                <a:sym typeface="Arial"/>
              </a:rPr>
              <a:t> S</a:t>
            </a:r>
            <a:r>
              <a:rPr lang="en-US" b="1" i="0" u="none" strike="noStrike" cap="none" dirty="0">
                <a:solidFill>
                  <a:srgbClr val="42953B"/>
                </a:solidFill>
                <a:latin typeface="Arial"/>
                <a:ea typeface="Arial"/>
                <a:cs typeface="Arial"/>
                <a:sym typeface="Arial"/>
              </a:rPr>
              <a:t>uccessful Transition Planning</a:t>
            </a:r>
          </a:p>
          <a:p>
            <a:pPr marL="0" marR="0" lvl="0" indent="0" rtl="0">
              <a:lnSpc>
                <a:spcPct val="100000"/>
              </a:lnSpc>
              <a:spcBef>
                <a:spcPts val="0"/>
              </a:spcBef>
              <a:spcAft>
                <a:spcPts val="0"/>
              </a:spcAft>
              <a:buSzPts val="1800"/>
              <a:buNone/>
            </a:pPr>
            <a:r>
              <a:rPr lang="en-US" sz="3200" b="1" i="0" u="none" strike="noStrike" cap="none" dirty="0">
                <a:solidFill>
                  <a:srgbClr val="42953B"/>
                </a:solidFill>
                <a:latin typeface="Arial"/>
                <a:ea typeface="Arial"/>
                <a:cs typeface="Arial"/>
                <a:sym typeface="Arial"/>
              </a:rPr>
              <a:t> </a:t>
            </a:r>
          </a:p>
          <a:p>
            <a:pPr marR="0" lvl="0" indent="-457200" rtl="0">
              <a:lnSpc>
                <a:spcPct val="100000"/>
              </a:lnSpc>
              <a:spcBef>
                <a:spcPts val="0"/>
              </a:spcBef>
              <a:spcAft>
                <a:spcPts val="0"/>
              </a:spcAft>
              <a:buClr>
                <a:srgbClr val="42953B"/>
              </a:buClr>
              <a:buSzPct val="100000"/>
              <a:buFont typeface="Arial" panose="020B0604020202020204" pitchFamily="34" charset="0"/>
              <a:buChar char="•"/>
            </a:pPr>
            <a:r>
              <a:rPr lang="en-US" dirty="0">
                <a:solidFill>
                  <a:srgbClr val="004B8E"/>
                </a:solidFill>
                <a:latin typeface="Arial"/>
                <a:ea typeface="Arial"/>
                <a:cs typeface="Arial"/>
                <a:sym typeface="Arial"/>
              </a:rPr>
              <a:t>S</a:t>
            </a:r>
            <a:r>
              <a:rPr lang="en-US" sz="3200" b="0" i="0" u="none" strike="noStrike" cap="none" dirty="0">
                <a:solidFill>
                  <a:srgbClr val="004B8E"/>
                </a:solidFill>
                <a:latin typeface="Arial"/>
                <a:ea typeface="Arial"/>
                <a:cs typeface="Arial"/>
                <a:sym typeface="Arial"/>
              </a:rPr>
              <a:t>tudent Involvement</a:t>
            </a:r>
            <a:endParaRPr sz="3200" b="0" i="0" u="none" strike="noStrike" cap="none" dirty="0">
              <a:solidFill>
                <a:srgbClr val="004B8E"/>
              </a:solidFill>
              <a:latin typeface="Arial"/>
              <a:ea typeface="Arial"/>
              <a:cs typeface="Arial"/>
              <a:sym typeface="Arial"/>
            </a:endParaRPr>
          </a:p>
          <a:p>
            <a:pPr marR="0" lvl="0" indent="-457200" algn="l" rtl="0">
              <a:lnSpc>
                <a:spcPct val="100000"/>
              </a:lnSpc>
              <a:spcBef>
                <a:spcPts val="853"/>
              </a:spcBef>
              <a:spcAft>
                <a:spcPts val="0"/>
              </a:spcAft>
              <a:buClr>
                <a:srgbClr val="42953B"/>
              </a:buClr>
              <a:buSzPct val="100000"/>
              <a:buFont typeface="Arial" panose="020B0604020202020204" pitchFamily="34" charset="0"/>
              <a:buChar char="•"/>
            </a:pPr>
            <a:r>
              <a:rPr lang="en-US" sz="3200" b="0" i="0" u="none" strike="noStrike" cap="none" dirty="0">
                <a:solidFill>
                  <a:srgbClr val="004B8E"/>
                </a:solidFill>
                <a:latin typeface="Arial"/>
                <a:ea typeface="Arial"/>
                <a:cs typeface="Arial"/>
                <a:sym typeface="Arial"/>
              </a:rPr>
              <a:t>Self-Advocacy</a:t>
            </a:r>
            <a:endParaRPr sz="3200" b="0" i="0" u="none" strike="noStrike" cap="none" dirty="0">
              <a:solidFill>
                <a:srgbClr val="004B8E"/>
              </a:solidFill>
              <a:latin typeface="Arial"/>
              <a:ea typeface="Arial"/>
              <a:cs typeface="Arial"/>
              <a:sym typeface="Arial"/>
            </a:endParaRPr>
          </a:p>
          <a:p>
            <a:pPr marR="0" lvl="0" indent="-457200" algn="l" rtl="0">
              <a:lnSpc>
                <a:spcPct val="100000"/>
              </a:lnSpc>
              <a:spcBef>
                <a:spcPts val="853"/>
              </a:spcBef>
              <a:spcAft>
                <a:spcPts val="0"/>
              </a:spcAft>
              <a:buClr>
                <a:srgbClr val="42953B"/>
              </a:buClr>
              <a:buSzPct val="100000"/>
              <a:buFont typeface="Arial" panose="020B0604020202020204" pitchFamily="34" charset="0"/>
              <a:buChar char="•"/>
            </a:pPr>
            <a:r>
              <a:rPr lang="en-US" sz="3200" b="0" i="0" u="none" strike="noStrike" cap="none" dirty="0">
                <a:solidFill>
                  <a:srgbClr val="004B8E"/>
                </a:solidFill>
                <a:latin typeface="Arial"/>
                <a:ea typeface="Arial"/>
                <a:cs typeface="Arial"/>
                <a:sym typeface="Arial"/>
              </a:rPr>
              <a:t>Goal-Setting</a:t>
            </a:r>
            <a:endParaRPr sz="3200" b="0" i="0" u="none" strike="noStrike" cap="none" dirty="0">
              <a:solidFill>
                <a:srgbClr val="004B8E"/>
              </a:solidFill>
              <a:latin typeface="Arial"/>
              <a:ea typeface="Arial"/>
              <a:cs typeface="Arial"/>
              <a:sym typeface="Arial"/>
            </a:endParaRPr>
          </a:p>
          <a:p>
            <a:pPr marR="0" lvl="0" indent="-457200" algn="l" rtl="0">
              <a:lnSpc>
                <a:spcPct val="100000"/>
              </a:lnSpc>
              <a:spcBef>
                <a:spcPts val="853"/>
              </a:spcBef>
              <a:spcAft>
                <a:spcPts val="0"/>
              </a:spcAft>
              <a:buClr>
                <a:srgbClr val="42953B"/>
              </a:buClr>
              <a:buSzPct val="100000"/>
              <a:buFont typeface="Arial" panose="020B0604020202020204" pitchFamily="34" charset="0"/>
              <a:buChar char="•"/>
            </a:pPr>
            <a:r>
              <a:rPr lang="en-US" sz="3200" b="0" i="0" u="none" strike="noStrike" cap="none" dirty="0">
                <a:solidFill>
                  <a:srgbClr val="004B8E"/>
                </a:solidFill>
                <a:latin typeface="Arial"/>
                <a:ea typeface="Arial"/>
                <a:cs typeface="Arial"/>
                <a:sym typeface="Arial"/>
              </a:rPr>
              <a:t>Self-Monitoring</a:t>
            </a:r>
            <a:endParaRPr sz="3200" b="0" i="0" u="none" strike="noStrike" cap="none" dirty="0">
              <a:solidFill>
                <a:srgbClr val="004B8E"/>
              </a:solidFill>
              <a:latin typeface="Arial"/>
              <a:ea typeface="Arial"/>
              <a:cs typeface="Arial"/>
              <a:sym typeface="Arial"/>
            </a:endParaRPr>
          </a:p>
          <a:p>
            <a:pPr marR="0" lvl="0" indent="-457200" algn="l" rtl="0">
              <a:lnSpc>
                <a:spcPct val="100000"/>
              </a:lnSpc>
              <a:spcBef>
                <a:spcPts val="853"/>
              </a:spcBef>
              <a:spcAft>
                <a:spcPts val="0"/>
              </a:spcAft>
              <a:buClr>
                <a:srgbClr val="42953B"/>
              </a:buClr>
              <a:buSzPct val="100000"/>
              <a:buFont typeface="Arial" panose="020B0604020202020204" pitchFamily="34" charset="0"/>
              <a:buChar char="•"/>
            </a:pPr>
            <a:r>
              <a:rPr lang="en-US" sz="3200" b="0" i="0" u="none" strike="noStrike" cap="none" dirty="0">
                <a:solidFill>
                  <a:srgbClr val="004B8E"/>
                </a:solidFill>
                <a:latin typeface="Arial"/>
                <a:ea typeface="Arial"/>
                <a:cs typeface="Arial"/>
                <a:sym typeface="Arial"/>
              </a:rPr>
              <a:t>Self-Determination  </a:t>
            </a:r>
            <a:br>
              <a:rPr lang="en-US" sz="3200" b="0" i="0" u="none" strike="noStrike" cap="none" dirty="0">
                <a:solidFill>
                  <a:srgbClr val="000000"/>
                </a:solidFill>
                <a:latin typeface="Arial"/>
                <a:ea typeface="Arial"/>
                <a:cs typeface="Arial"/>
                <a:sym typeface="Arial"/>
              </a:rPr>
            </a:br>
            <a:r>
              <a:rPr lang="en-US"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a:p>
            <a:pPr marL="150279" marR="0" lvl="0" indent="0" algn="r" rtl="0">
              <a:lnSpc>
                <a:spcPct val="100000"/>
              </a:lnSpc>
              <a:spcBef>
                <a:spcPts val="533"/>
              </a:spcBef>
              <a:spcAft>
                <a:spcPts val="0"/>
              </a:spcAft>
              <a:buClr>
                <a:srgbClr val="000000"/>
              </a:buClr>
              <a:buSzPts val="2000"/>
              <a:buFont typeface="Arial"/>
              <a:buNone/>
            </a:pPr>
            <a:r>
              <a:rPr lang="en-US" sz="2400" u="sng" dirty="0">
                <a:solidFill>
                  <a:schemeClr val="hlink"/>
                </a:solidFill>
                <a:latin typeface="Arial"/>
                <a:ea typeface="Arial"/>
                <a:cs typeface="Arial"/>
                <a:sym typeface="Arial"/>
                <a:hlinkClick r:id="rId3"/>
              </a:rPr>
              <a:t>https://issuu.com/moorecreative/docs/seen_12-3/80</a:t>
            </a:r>
            <a:endParaRPr sz="2400" dirty="0">
              <a:solidFill>
                <a:srgbClr val="000000"/>
              </a:solidFill>
              <a:latin typeface="Arial"/>
              <a:ea typeface="Arial"/>
              <a:cs typeface="Arial"/>
              <a:sym typeface="Arial"/>
            </a:endParaRPr>
          </a:p>
          <a:p>
            <a:pPr marL="150279" marR="0" lvl="0" indent="0" algn="l" rtl="0">
              <a:lnSpc>
                <a:spcPct val="100000"/>
              </a:lnSpc>
              <a:spcBef>
                <a:spcPts val="533"/>
              </a:spcBef>
              <a:spcAft>
                <a:spcPts val="0"/>
              </a:spcAft>
              <a:buClr>
                <a:srgbClr val="000000"/>
              </a:buClr>
              <a:buSzPts val="2000"/>
              <a:buFont typeface="Arial"/>
              <a:buNone/>
            </a:pPr>
            <a:endParaRPr dirty="0">
              <a:solidFill>
                <a:srgbClr val="000000"/>
              </a:solidFill>
              <a:latin typeface="Arial"/>
              <a:ea typeface="Arial"/>
              <a:cs typeface="Arial"/>
              <a:sym typeface="Arial"/>
            </a:endParaRPr>
          </a:p>
        </p:txBody>
      </p:sp>
      <p:sp>
        <p:nvSpPr>
          <p:cNvPr id="917" name="Google Shape;917;p128"/>
          <p:cNvSpPr txBox="1">
            <a:spLocks noGrp="1"/>
          </p:cNvSpPr>
          <p:nvPr>
            <p:ph type="title"/>
          </p:nvPr>
        </p:nvSpPr>
        <p:spPr>
          <a:xfrm>
            <a:off x="380999" y="944418"/>
            <a:ext cx="11430001" cy="985982"/>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latin typeface="Arial"/>
                <a:ea typeface="Arial"/>
                <a:cs typeface="Arial"/>
                <a:sym typeface="Arial"/>
              </a:rPr>
              <a:t>Best Practice</a:t>
            </a:r>
            <a:endParaRPr sz="4400" i="0" u="none" strike="noStrike" cap="none" dirty="0">
              <a:solidFill>
                <a:srgbClr val="004B8E"/>
              </a:solidFill>
              <a:latin typeface="Arial"/>
              <a:ea typeface="Arial"/>
              <a:cs typeface="Arial"/>
              <a:sym typeface="Arial"/>
            </a:endParaRPr>
          </a:p>
        </p:txBody>
      </p:sp>
      <p:sp>
        <p:nvSpPr>
          <p:cNvPr id="5" name="Google Shape;299;p5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83</a:t>
            </a:fld>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980" y="3131850"/>
            <a:ext cx="5354020" cy="2548514"/>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29"/>
          <p:cNvSpPr txBox="1">
            <a:spLocks noGrp="1"/>
          </p:cNvSpPr>
          <p:nvPr>
            <p:ph type="body" idx="1"/>
          </p:nvPr>
        </p:nvSpPr>
        <p:spPr>
          <a:xfrm>
            <a:off x="381000" y="2159000"/>
            <a:ext cx="11430000" cy="4419600"/>
          </a:xfrm>
          <a:prstGeom prst="rect">
            <a:avLst/>
          </a:prstGeom>
          <a:noFill/>
          <a:ln>
            <a:noFill/>
          </a:ln>
        </p:spPr>
        <p:txBody>
          <a:bodyPr spcFirstLastPara="1" wrap="square" lIns="121900" tIns="60925" rIns="121900" bIns="60925" anchor="t" anchorCtr="0">
            <a:noAutofit/>
          </a:bodyPr>
          <a:lstStyle/>
          <a:p>
            <a:pPr marL="620179" indent="-457200">
              <a:spcBef>
                <a:spcPts val="0"/>
              </a:spcBef>
              <a:buClr>
                <a:srgbClr val="42953B"/>
              </a:buClr>
              <a:buSzPts val="3000"/>
            </a:pPr>
            <a:r>
              <a:rPr lang="en-US" i="0" u="none" strike="noStrike" cap="none" dirty="0">
                <a:solidFill>
                  <a:srgbClr val="004B8E"/>
                </a:solidFill>
              </a:rPr>
              <a:t>Why should we have students involved in their</a:t>
            </a:r>
            <a:br>
              <a:rPr lang="en-US" i="0" u="none" strike="noStrike" cap="none" dirty="0">
                <a:solidFill>
                  <a:srgbClr val="004B8E"/>
                </a:solidFill>
              </a:rPr>
            </a:br>
            <a:r>
              <a:rPr lang="en-US" i="0" u="none" strike="noStrike" cap="none" dirty="0">
                <a:solidFill>
                  <a:srgbClr val="004B8E"/>
                </a:solidFill>
              </a:rPr>
              <a:t>transition meeting? </a:t>
            </a:r>
            <a:endParaRPr i="0" u="none" strike="noStrike" cap="none" dirty="0">
              <a:solidFill>
                <a:srgbClr val="004B8E"/>
              </a:solidFill>
            </a:endParaRPr>
          </a:p>
          <a:p>
            <a:pPr marL="609584" indent="0">
              <a:spcBef>
                <a:spcPts val="0"/>
              </a:spcBef>
              <a:buClr>
                <a:srgbClr val="42953B"/>
              </a:buClr>
              <a:buNone/>
            </a:pPr>
            <a:endParaRPr sz="1200" dirty="0">
              <a:solidFill>
                <a:srgbClr val="004B8E"/>
              </a:solidFill>
            </a:endParaRPr>
          </a:p>
          <a:p>
            <a:pPr marL="620179" indent="-457200">
              <a:spcBef>
                <a:spcPts val="853"/>
              </a:spcBef>
              <a:buClr>
                <a:srgbClr val="42953B"/>
              </a:buClr>
              <a:buSzPts val="3000"/>
            </a:pPr>
            <a:r>
              <a:rPr lang="en-US" i="0" u="none" strike="noStrike" cap="none" dirty="0">
                <a:solidFill>
                  <a:srgbClr val="004B8E"/>
                </a:solidFill>
              </a:rPr>
              <a:t>What should student involvement look</a:t>
            </a:r>
            <a:br>
              <a:rPr lang="en-US" i="0" u="none" strike="noStrike" cap="none" dirty="0">
                <a:solidFill>
                  <a:srgbClr val="004B8E"/>
                </a:solidFill>
              </a:rPr>
            </a:br>
            <a:r>
              <a:rPr lang="en-US" i="0" u="none" strike="noStrike" cap="none" dirty="0">
                <a:solidFill>
                  <a:srgbClr val="004B8E"/>
                </a:solidFill>
              </a:rPr>
              <a:t>like?</a:t>
            </a:r>
            <a:endParaRPr i="0" u="none" strike="noStrike" cap="none" dirty="0">
              <a:solidFill>
                <a:srgbClr val="004B8E"/>
              </a:solidFill>
            </a:endParaRPr>
          </a:p>
          <a:p>
            <a:pPr marL="609584" indent="0">
              <a:spcBef>
                <a:spcPts val="853"/>
              </a:spcBef>
              <a:buClr>
                <a:srgbClr val="42953B"/>
              </a:buClr>
              <a:buNone/>
            </a:pPr>
            <a:endParaRPr sz="1200" dirty="0">
              <a:solidFill>
                <a:srgbClr val="004B8E"/>
              </a:solidFill>
            </a:endParaRPr>
          </a:p>
          <a:p>
            <a:pPr marL="620180" indent="-457200">
              <a:spcBef>
                <a:spcPts val="853"/>
              </a:spcBef>
              <a:buClr>
                <a:srgbClr val="42953B"/>
              </a:buClr>
              <a:buSzPts val="3000"/>
            </a:pPr>
            <a:r>
              <a:rPr lang="en-US" i="0" u="none" strike="noStrike" cap="none" dirty="0">
                <a:solidFill>
                  <a:srgbClr val="004B8E"/>
                </a:solidFill>
              </a:rPr>
              <a:t>How can you, as the teacher, involve the student? </a:t>
            </a:r>
            <a:br>
              <a:rPr lang="en-US" i="0" u="none" strike="noStrike" cap="none" dirty="0">
                <a:solidFill>
                  <a:srgbClr val="004B8E"/>
                </a:solidFill>
              </a:rPr>
            </a:br>
            <a:r>
              <a:rPr lang="en-US" i="0" u="none" strike="noStrike" cap="none" dirty="0">
                <a:solidFill>
                  <a:srgbClr val="004B8E"/>
                </a:solidFill>
              </a:rPr>
              <a:t>Parents? Other stakeholders?</a:t>
            </a:r>
            <a:endParaRPr i="0" u="none" strike="noStrike" cap="none" dirty="0">
              <a:solidFill>
                <a:srgbClr val="004B8E"/>
              </a:solidFill>
            </a:endParaRPr>
          </a:p>
        </p:txBody>
      </p:sp>
      <p:sp>
        <p:nvSpPr>
          <p:cNvPr id="924" name="Google Shape;924;p129"/>
          <p:cNvSpPr txBox="1">
            <a:spLocks noGrp="1"/>
          </p:cNvSpPr>
          <p:nvPr>
            <p:ph type="title"/>
          </p:nvPr>
        </p:nvSpPr>
        <p:spPr>
          <a:xfrm>
            <a:off x="381000" y="861973"/>
            <a:ext cx="11430000" cy="1114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400" i="0" u="none" strike="noStrike" cap="none" dirty="0">
                <a:solidFill>
                  <a:srgbClr val="004B8E"/>
                </a:solidFill>
              </a:rPr>
              <a:t>It’s Their Future</a:t>
            </a:r>
            <a:endParaRPr sz="4400" i="0" u="none" strike="noStrike" cap="none" dirty="0">
              <a:solidFill>
                <a:srgbClr val="004B8E"/>
              </a:solidFill>
            </a:endParaRPr>
          </a:p>
        </p:txBody>
      </p:sp>
      <p:sp>
        <p:nvSpPr>
          <p:cNvPr id="5" name="Google Shape;299;p5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84</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560" y="2632364"/>
            <a:ext cx="3479440" cy="286327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30"/>
          <p:cNvSpPr txBox="1">
            <a:spLocks noGrp="1"/>
          </p:cNvSpPr>
          <p:nvPr>
            <p:ph type="body" idx="1"/>
          </p:nvPr>
        </p:nvSpPr>
        <p:spPr>
          <a:xfrm>
            <a:off x="381000" y="1790700"/>
            <a:ext cx="11430000" cy="4787900"/>
          </a:xfrm>
          <a:prstGeom prst="rect">
            <a:avLst/>
          </a:prstGeom>
          <a:noFill/>
          <a:ln>
            <a:noFill/>
          </a:ln>
        </p:spPr>
        <p:txBody>
          <a:bodyPr spcFirstLastPara="1" wrap="square" lIns="121900" tIns="60925" rIns="121900" bIns="60925" anchor="t" anchorCtr="0">
            <a:noAutofit/>
          </a:bodyPr>
          <a:lstStyle/>
          <a:p>
            <a:pPr marL="493180" marR="0" lvl="0" algn="ctr" rtl="0">
              <a:lnSpc>
                <a:spcPct val="100000"/>
              </a:lnSpc>
              <a:spcBef>
                <a:spcPts val="0"/>
              </a:spcBef>
              <a:spcAft>
                <a:spcPts val="0"/>
              </a:spcAft>
              <a:buClr>
                <a:srgbClr val="42953B"/>
              </a:buClr>
              <a:buSzPct val="100000"/>
              <a:buFont typeface="Arial" panose="020B0604020202020204" pitchFamily="34" charset="0"/>
              <a:buChar char="•"/>
            </a:pPr>
            <a:r>
              <a:rPr lang="en-US" sz="2400" b="0" i="0" u="sng" strike="noStrike" cap="none" dirty="0">
                <a:solidFill>
                  <a:schemeClr val="hlink"/>
                </a:solidFill>
                <a:latin typeface="Arial"/>
                <a:ea typeface="Arial"/>
                <a:cs typeface="Arial"/>
                <a:sym typeface="Arial"/>
                <a:hlinkClick r:id="rId3"/>
              </a:rPr>
              <a:t>https://www.youtube.com/watch?v=104CPmP-SX4</a:t>
            </a:r>
            <a:endParaRPr sz="2400" b="0" i="0" u="none" strike="noStrike" cap="none" dirty="0">
              <a:solidFill>
                <a:srgbClr val="000000"/>
              </a:solidFill>
              <a:latin typeface="Arial"/>
              <a:ea typeface="Arial"/>
              <a:cs typeface="Arial"/>
              <a:sym typeface="Arial"/>
            </a:endParaRPr>
          </a:p>
          <a:p>
            <a:pPr marL="609585" marR="0" lvl="0" indent="0" algn="l" rtl="0">
              <a:lnSpc>
                <a:spcPct val="100000"/>
              </a:lnSpc>
              <a:spcBef>
                <a:spcPts val="853"/>
              </a:spcBef>
              <a:spcAft>
                <a:spcPts val="0"/>
              </a:spcAft>
              <a:buClr>
                <a:srgbClr val="000000"/>
              </a:buClr>
              <a:buSzPts val="1800"/>
              <a:buFont typeface="Arial"/>
              <a:buNone/>
            </a:pPr>
            <a:endParaRPr sz="2400" b="0" i="0" u="none" strike="noStrike" cap="none" dirty="0">
              <a:solidFill>
                <a:srgbClr val="000000"/>
              </a:solidFill>
              <a:latin typeface="Arial"/>
              <a:ea typeface="Arial"/>
              <a:cs typeface="Arial"/>
              <a:sym typeface="Arial"/>
            </a:endParaRPr>
          </a:p>
          <a:p>
            <a:pPr marL="609585" marR="0" lvl="0" indent="0" algn="l" rtl="0">
              <a:lnSpc>
                <a:spcPct val="100000"/>
              </a:lnSpc>
              <a:spcBef>
                <a:spcPts val="853"/>
              </a:spcBef>
              <a:spcAft>
                <a:spcPts val="0"/>
              </a:spcAft>
              <a:buClr>
                <a:srgbClr val="000000"/>
              </a:buClr>
              <a:buSzPts val="1800"/>
              <a:buFont typeface="Arial"/>
              <a:buNone/>
            </a:pPr>
            <a:endParaRPr sz="1867" b="0" i="0" u="none" strike="noStrike" cap="none" dirty="0">
              <a:solidFill>
                <a:srgbClr val="000000"/>
              </a:solidFill>
              <a:latin typeface="Arial"/>
              <a:ea typeface="Arial"/>
              <a:cs typeface="Arial"/>
              <a:sym typeface="Arial"/>
            </a:endParaRPr>
          </a:p>
        </p:txBody>
      </p:sp>
      <p:sp>
        <p:nvSpPr>
          <p:cNvPr id="931" name="Google Shape;931;p130"/>
          <p:cNvSpPr txBox="1">
            <a:spLocks noGrp="1"/>
          </p:cNvSpPr>
          <p:nvPr>
            <p:ph type="title"/>
          </p:nvPr>
        </p:nvSpPr>
        <p:spPr>
          <a:xfrm>
            <a:off x="381000" y="990600"/>
            <a:ext cx="11430000" cy="884382"/>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400" i="0" u="none" strike="noStrike" cap="none" dirty="0">
                <a:solidFill>
                  <a:srgbClr val="004B8E"/>
                </a:solidFill>
              </a:rPr>
              <a:t>Student Led IEP Video </a:t>
            </a:r>
            <a:endParaRPr sz="4400" i="0" u="none" strike="noStrike" cap="none" dirty="0">
              <a:solidFill>
                <a:srgbClr val="004B8E"/>
              </a:solidFill>
            </a:endParaRPr>
          </a:p>
        </p:txBody>
      </p:sp>
      <p:pic>
        <p:nvPicPr>
          <p:cNvPr id="933" name="Google Shape;933;p130"/>
          <p:cNvPicPr preferRelativeResize="0"/>
          <p:nvPr/>
        </p:nvPicPr>
        <p:blipFill rotWithShape="1">
          <a:blip r:embed="rId4">
            <a:alphaModFix/>
          </a:blip>
          <a:srcRect/>
          <a:stretch/>
        </p:blipFill>
        <p:spPr>
          <a:xfrm>
            <a:off x="2868625" y="2262909"/>
            <a:ext cx="6958866" cy="4083079"/>
          </a:xfrm>
          <a:prstGeom prst="rect">
            <a:avLst/>
          </a:prstGeom>
          <a:noFill/>
          <a:ln>
            <a:noFill/>
          </a:ln>
        </p:spPr>
      </p:pic>
      <p:sp>
        <p:nvSpPr>
          <p:cNvPr id="6" name="Google Shape;299;p5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85</a:t>
            </a:fld>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31"/>
          <p:cNvSpPr txBox="1">
            <a:spLocks noGrp="1"/>
          </p:cNvSpPr>
          <p:nvPr>
            <p:ph type="title"/>
          </p:nvPr>
        </p:nvSpPr>
        <p:spPr>
          <a:xfrm>
            <a:off x="381000" y="990600"/>
            <a:ext cx="11430000" cy="9960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4400" i="0" u="none" strike="noStrike" cap="none" dirty="0">
                <a:solidFill>
                  <a:srgbClr val="004B8E"/>
                </a:solidFill>
              </a:rPr>
              <a:t>Student Focused Planning Leads to Positive Postsecondary Outcomes</a:t>
            </a:r>
            <a:endParaRPr sz="4400" i="0" u="none" strike="noStrike" cap="none" dirty="0">
              <a:solidFill>
                <a:srgbClr val="004B8E"/>
              </a:solidFill>
            </a:endParaRPr>
          </a:p>
        </p:txBody>
      </p:sp>
      <p:sp>
        <p:nvSpPr>
          <p:cNvPr id="940" name="Google Shape;940;p131"/>
          <p:cNvSpPr/>
          <p:nvPr/>
        </p:nvSpPr>
        <p:spPr>
          <a:xfrm rot="10800000" flipH="1">
            <a:off x="10358122" y="8610600"/>
            <a:ext cx="45719" cy="228600"/>
          </a:xfrm>
          <a:prstGeom prst="ellipse">
            <a:avLst/>
          </a:prstGeom>
          <a:solidFill>
            <a:schemeClr val="accent1"/>
          </a:solidFill>
          <a:ln w="25400" cap="flat" cmpd="sng">
            <a:solidFill>
              <a:srgbClr val="00366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dirty="0">
              <a:solidFill>
                <a:schemeClr val="dk1"/>
              </a:solidFill>
              <a:latin typeface="Calibri"/>
              <a:ea typeface="Calibri"/>
              <a:cs typeface="Calibri"/>
              <a:sym typeface="Calibri"/>
            </a:endParaRPr>
          </a:p>
        </p:txBody>
      </p:sp>
      <p:pic>
        <p:nvPicPr>
          <p:cNvPr id="941" name="Google Shape;941;p131"/>
          <p:cNvPicPr preferRelativeResize="0"/>
          <p:nvPr/>
        </p:nvPicPr>
        <p:blipFill rotWithShape="1">
          <a:blip r:embed="rId3">
            <a:alphaModFix/>
          </a:blip>
          <a:srcRect/>
          <a:stretch/>
        </p:blipFill>
        <p:spPr>
          <a:xfrm>
            <a:off x="3023238" y="2179100"/>
            <a:ext cx="6145524" cy="4609150"/>
          </a:xfrm>
          <a:prstGeom prst="rect">
            <a:avLst/>
          </a:prstGeom>
          <a:noFill/>
          <a:ln>
            <a:noFill/>
          </a:ln>
        </p:spPr>
      </p:pic>
      <p:sp>
        <p:nvSpPr>
          <p:cNvPr id="6" name="Google Shape;299;p50"/>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86</a:t>
            </a:fld>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32"/>
          <p:cNvSpPr txBox="1">
            <a:spLocks noGrp="1"/>
          </p:cNvSpPr>
          <p:nvPr>
            <p:ph type="body" idx="1"/>
          </p:nvPr>
        </p:nvSpPr>
        <p:spPr>
          <a:xfrm>
            <a:off x="381000" y="2159000"/>
            <a:ext cx="11430000" cy="393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olidFill>
                  <a:srgbClr val="42953B"/>
                </a:solidFill>
              </a:rPr>
              <a:t>List some of the issues that may arise when allowing the student to lead the IEP meeting.</a:t>
            </a:r>
            <a:endParaRPr sz="3600" dirty="0">
              <a:solidFill>
                <a:srgbClr val="42953B"/>
              </a:solidFill>
            </a:endParaRPr>
          </a:p>
        </p:txBody>
      </p:sp>
      <p:sp>
        <p:nvSpPr>
          <p:cNvPr id="948" name="Google Shape;948;p132"/>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dirty="0"/>
              <a:t>Challenges with Student Led IEPs </a:t>
            </a:r>
            <a:endParaRPr dirty="0"/>
          </a:p>
        </p:txBody>
      </p:sp>
      <p:sp>
        <p:nvSpPr>
          <p:cNvPr id="949" name="Google Shape;949;p132"/>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87</a:t>
            </a:fld>
            <a:endParaRP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pic>
        <p:nvPicPr>
          <p:cNvPr id="954" name="Google Shape;954;p133"/>
          <p:cNvPicPr preferRelativeResize="0"/>
          <p:nvPr/>
        </p:nvPicPr>
        <p:blipFill rotWithShape="1">
          <a:blip r:embed="rId3">
            <a:alphaModFix/>
          </a:blip>
          <a:srcRect/>
          <a:stretch/>
        </p:blipFill>
        <p:spPr>
          <a:xfrm>
            <a:off x="2690211" y="3619500"/>
            <a:ext cx="6811577" cy="3035942"/>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32"/>
          <p:cNvSpPr txBox="1">
            <a:spLocks noGrp="1"/>
          </p:cNvSpPr>
          <p:nvPr>
            <p:ph type="body" idx="1"/>
          </p:nvPr>
        </p:nvSpPr>
        <p:spPr>
          <a:xfrm>
            <a:off x="381000" y="1828800"/>
            <a:ext cx="11430000" cy="4267200"/>
          </a:xfrm>
          <a:prstGeom prst="rect">
            <a:avLst/>
          </a:prstGeom>
          <a:noFill/>
          <a:ln>
            <a:noFill/>
          </a:ln>
        </p:spPr>
        <p:txBody>
          <a:bodyPr spcFirstLastPara="1" wrap="square" lIns="91425" tIns="45700" rIns="91425" bIns="45700" anchor="t" anchorCtr="0">
            <a:noAutofit/>
          </a:bodyPr>
          <a:lstStyle/>
          <a:p>
            <a:pPr marL="685800" indent="-457200">
              <a:buClr>
                <a:srgbClr val="42953B"/>
              </a:buClr>
              <a:buSzPct val="100000"/>
            </a:pPr>
            <a:r>
              <a:rPr lang="en-US" sz="2800" dirty="0"/>
              <a:t>Social-Emotional Learning for All (formerly known as Missouri Post-Secondary Success or MPSS) is a multi-year transition and college and career competency (CCC) improvement initiative that is K-12 and provides face-to-face professional development and online support to both elementary and high-school teams</a:t>
            </a:r>
            <a:br>
              <a:rPr lang="en-US" sz="2800" dirty="0"/>
            </a:br>
            <a:endParaRPr lang="en-US" sz="2800" dirty="0"/>
          </a:p>
          <a:p>
            <a:pPr marL="685800" indent="-457200">
              <a:buClr>
                <a:srgbClr val="42953B"/>
              </a:buClr>
              <a:buSzPct val="100000"/>
            </a:pPr>
            <a:r>
              <a:rPr lang="en-US" sz="2800" dirty="0"/>
              <a:t>Social-Emotional Learning for All (SELA) will empower teams to effectively teach and sustain competency development through a framework of multi-tiered instruction and interventions, allowing each individual student to receive the support he or she needs.</a:t>
            </a:r>
            <a:br>
              <a:rPr lang="en-US" sz="2800" dirty="0"/>
            </a:br>
            <a:endParaRPr sz="2800" dirty="0"/>
          </a:p>
        </p:txBody>
      </p:sp>
      <p:sp>
        <p:nvSpPr>
          <p:cNvPr id="948" name="Google Shape;948;p132"/>
          <p:cNvSpPr txBox="1">
            <a:spLocks noGrp="1"/>
          </p:cNvSpPr>
          <p:nvPr>
            <p:ph type="title"/>
          </p:nvPr>
        </p:nvSpPr>
        <p:spPr>
          <a:xfrm>
            <a:off x="381000" y="990600"/>
            <a:ext cx="11430000" cy="98598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400" dirty="0"/>
              <a:t>Social-Emotional Learning for All </a:t>
            </a:r>
            <a:endParaRPr sz="4400" dirty="0"/>
          </a:p>
        </p:txBody>
      </p:sp>
      <p:sp>
        <p:nvSpPr>
          <p:cNvPr id="949" name="Google Shape;949;p132"/>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US"/>
              <a:t>89</a:t>
            </a:fld>
            <a:endParaRPr dirty="0"/>
          </a:p>
        </p:txBody>
      </p:sp>
    </p:spTree>
    <p:extLst>
      <p:ext uri="{BB962C8B-B14F-4D97-AF65-F5344CB8AC3E}">
        <p14:creationId xmlns:p14="http://schemas.microsoft.com/office/powerpoint/2010/main" val="256266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5"/>
          <p:cNvSpPr txBox="1">
            <a:spLocks noGrp="1"/>
          </p:cNvSpPr>
          <p:nvPr>
            <p:ph type="body" idx="1"/>
          </p:nvPr>
        </p:nvSpPr>
        <p:spPr>
          <a:xfrm>
            <a:off x="381000" y="1828799"/>
            <a:ext cx="11430000" cy="4343401"/>
          </a:xfrm>
          <a:prstGeom prst="rect">
            <a:avLst/>
          </a:prstGeom>
          <a:noFill/>
          <a:ln>
            <a:noFill/>
          </a:ln>
        </p:spPr>
        <p:txBody>
          <a:bodyPr spcFirstLastPara="1" wrap="square" lIns="91425" tIns="45700" rIns="91425" bIns="45700" anchor="t" anchorCtr="0">
            <a:noAutofit/>
          </a:bodyPr>
          <a:lstStyle/>
          <a:p>
            <a:pPr marL="514350" lvl="0" indent="-514350" algn="l" rtl="0">
              <a:lnSpc>
                <a:spcPct val="115000"/>
              </a:lnSpc>
              <a:spcBef>
                <a:spcPts val="1200"/>
              </a:spcBef>
              <a:spcAft>
                <a:spcPts val="0"/>
              </a:spcAft>
              <a:buClr>
                <a:srgbClr val="42953B"/>
              </a:buClr>
              <a:buSzPct val="100000"/>
              <a:buFont typeface="+mj-lt"/>
              <a:buAutoNum type="arabicPeriod"/>
            </a:pPr>
            <a:r>
              <a:rPr lang="en-US" sz="3600" b="1" dirty="0">
                <a:solidFill>
                  <a:srgbClr val="FF0000"/>
                </a:solidFill>
              </a:rPr>
              <a:t>200.810.b </a:t>
            </a:r>
            <a:r>
              <a:rPr lang="en-US" sz="3600" b="1" dirty="0">
                <a:solidFill>
                  <a:srgbClr val="004B8E"/>
                </a:solidFill>
              </a:rPr>
              <a:t>– The IEP includes goals that are written in terms that are</a:t>
            </a:r>
          </a:p>
          <a:p>
            <a:pPr marL="914400" lvl="2">
              <a:lnSpc>
                <a:spcPct val="100000"/>
              </a:lnSpc>
              <a:spcBef>
                <a:spcPts val="0"/>
              </a:spcBef>
              <a:buClr>
                <a:srgbClr val="42953B"/>
              </a:buClr>
              <a:buSzPct val="100000"/>
              <a:buFont typeface="Arial" panose="020B0604020202020204" pitchFamily="34" charset="0"/>
              <a:buChar char="•"/>
            </a:pPr>
            <a:r>
              <a:rPr lang="en-US" sz="3200" dirty="0">
                <a:solidFill>
                  <a:srgbClr val="004B8E"/>
                </a:solidFill>
              </a:rPr>
              <a:t>Specific to a particular skill or behavior to be achieved</a:t>
            </a:r>
          </a:p>
          <a:p>
            <a:pPr marL="914400" lvl="2">
              <a:lnSpc>
                <a:spcPct val="100000"/>
              </a:lnSpc>
              <a:spcBef>
                <a:spcPts val="0"/>
              </a:spcBef>
              <a:buClr>
                <a:srgbClr val="42953B"/>
              </a:buClr>
              <a:buSzPct val="100000"/>
              <a:buFont typeface="Arial" panose="020B0604020202020204" pitchFamily="34" charset="0"/>
              <a:buChar char="•"/>
            </a:pPr>
            <a:r>
              <a:rPr lang="en-US" sz="3200" dirty="0">
                <a:solidFill>
                  <a:srgbClr val="004B8E"/>
                </a:solidFill>
              </a:rPr>
              <a:t>Measurable</a:t>
            </a:r>
          </a:p>
          <a:p>
            <a:pPr marL="914400" lvl="2">
              <a:lnSpc>
                <a:spcPct val="100000"/>
              </a:lnSpc>
              <a:spcBef>
                <a:spcPts val="0"/>
              </a:spcBef>
              <a:buClr>
                <a:srgbClr val="42953B"/>
              </a:buClr>
              <a:buSzPct val="100000"/>
              <a:buFont typeface="Arial" panose="020B0604020202020204" pitchFamily="34" charset="0"/>
              <a:buChar char="•"/>
            </a:pPr>
            <a:r>
              <a:rPr lang="en-US" sz="3200" dirty="0">
                <a:solidFill>
                  <a:srgbClr val="004B8E"/>
                </a:solidFill>
              </a:rPr>
              <a:t>Attainable (can reasonably be accomplished within the duration of the IEP)</a:t>
            </a:r>
          </a:p>
          <a:p>
            <a:pPr marL="914400" lvl="2">
              <a:lnSpc>
                <a:spcPct val="100000"/>
              </a:lnSpc>
              <a:spcBef>
                <a:spcPts val="0"/>
              </a:spcBef>
              <a:buClr>
                <a:srgbClr val="42953B"/>
              </a:buClr>
              <a:buSzPct val="100000"/>
              <a:buFont typeface="Arial" panose="020B0604020202020204" pitchFamily="34" charset="0"/>
              <a:buChar char="•"/>
            </a:pPr>
            <a:r>
              <a:rPr lang="en-US" sz="3200" dirty="0">
                <a:solidFill>
                  <a:srgbClr val="004B8E"/>
                </a:solidFill>
              </a:rPr>
              <a:t>Results-oriented</a:t>
            </a:r>
          </a:p>
          <a:p>
            <a:pPr marL="914400" lvl="2">
              <a:lnSpc>
                <a:spcPct val="100000"/>
              </a:lnSpc>
              <a:spcBef>
                <a:spcPts val="0"/>
              </a:spcBef>
              <a:buClr>
                <a:srgbClr val="42953B"/>
              </a:buClr>
              <a:buSzPct val="100000"/>
              <a:buFont typeface="Arial" panose="020B0604020202020204" pitchFamily="34" charset="0"/>
              <a:buChar char="•"/>
            </a:pPr>
            <a:r>
              <a:rPr lang="en-US" sz="3200" dirty="0">
                <a:solidFill>
                  <a:srgbClr val="004B8E"/>
                </a:solidFill>
              </a:rPr>
              <a:t>Time-bound (generally happen within one year) </a:t>
            </a:r>
            <a:endParaRPr sz="3200" dirty="0">
              <a:solidFill>
                <a:srgbClr val="004B8E"/>
              </a:solidFill>
            </a:endParaRPr>
          </a:p>
        </p:txBody>
      </p:sp>
      <p:sp>
        <p:nvSpPr>
          <p:cNvPr id="334" name="Google Shape;334;p55"/>
          <p:cNvSpPr txBox="1">
            <a:spLocks noGrp="1"/>
          </p:cNvSpPr>
          <p:nvPr>
            <p:ph type="title"/>
          </p:nvPr>
        </p:nvSpPr>
        <p:spPr>
          <a:xfrm>
            <a:off x="381000" y="1092200"/>
            <a:ext cx="11430000" cy="638946"/>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700" b="0" dirty="0">
                <a:latin typeface="Arial"/>
                <a:ea typeface="Arial"/>
                <a:cs typeface="Arial"/>
                <a:sym typeface="Arial"/>
              </a:rPr>
              <a:t>	</a:t>
            </a:r>
            <a:r>
              <a:rPr lang="en-US" sz="4400" dirty="0">
                <a:solidFill>
                  <a:srgbClr val="004B8E"/>
                </a:solidFill>
              </a:rPr>
              <a:t>Non-Compliance Across the State</a:t>
            </a:r>
            <a:endParaRPr sz="4400" dirty="0">
              <a:solidFill>
                <a:srgbClr val="004B8E"/>
              </a:solidFill>
            </a:endParaRPr>
          </a:p>
        </p:txBody>
      </p:sp>
      <p:sp>
        <p:nvSpPr>
          <p:cNvPr id="335" name="Google Shape;335;p5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a:t>
            </a:fld>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35"/>
          <p:cNvSpPr txBox="1">
            <a:spLocks noGrp="1"/>
          </p:cNvSpPr>
          <p:nvPr>
            <p:ph type="body" idx="1"/>
          </p:nvPr>
        </p:nvSpPr>
        <p:spPr>
          <a:xfrm>
            <a:off x="381000" y="2299855"/>
            <a:ext cx="11430000" cy="37961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b="1" dirty="0">
                <a:solidFill>
                  <a:srgbClr val="004B8E"/>
                </a:solidFill>
              </a:rPr>
              <a:t>Multi-Tiered System of Support </a:t>
            </a:r>
            <a:endParaRPr b="1" dirty="0">
              <a:solidFill>
                <a:srgbClr val="004B8E"/>
              </a:solidFill>
            </a:endParaRPr>
          </a:p>
          <a:p>
            <a:pPr marL="0" lvl="0" indent="0" algn="l" rtl="0">
              <a:lnSpc>
                <a:spcPct val="90000"/>
              </a:lnSpc>
              <a:spcBef>
                <a:spcPts val="1000"/>
              </a:spcBef>
              <a:spcAft>
                <a:spcPts val="0"/>
              </a:spcAft>
              <a:buSzPts val="1800"/>
              <a:buNone/>
            </a:pPr>
            <a:r>
              <a:rPr lang="en-US" sz="2600" b="1" dirty="0">
                <a:solidFill>
                  <a:srgbClr val="42953B"/>
                </a:solidFill>
              </a:rPr>
              <a:t>TL7</a:t>
            </a:r>
            <a:r>
              <a:rPr lang="en-US" sz="2600" dirty="0">
                <a:solidFill>
                  <a:srgbClr val="000000"/>
                </a:solidFill>
              </a:rPr>
              <a:t> </a:t>
            </a:r>
            <a:r>
              <a:rPr lang="en-US" sz="2800" dirty="0">
                <a:solidFill>
                  <a:srgbClr val="004B8E"/>
                </a:solidFill>
              </a:rPr>
              <a:t>- The school system provides a comprehensive multi-tiered system of support that addresses the academic, emotional, behavioral, social and physical needs of each student. </a:t>
            </a:r>
          </a:p>
          <a:p>
            <a:pPr lvl="0" indent="-457200" algn="l" rtl="0">
              <a:lnSpc>
                <a:spcPct val="90000"/>
              </a:lnSpc>
              <a:spcBef>
                <a:spcPts val="1000"/>
              </a:spcBef>
              <a:spcAft>
                <a:spcPts val="0"/>
              </a:spcAft>
              <a:buClr>
                <a:srgbClr val="42953B"/>
              </a:buClr>
              <a:buSzPct val="100000"/>
              <a:buFont typeface="+mj-lt"/>
              <a:buAutoNum type="alphaUcPeriod"/>
            </a:pPr>
            <a:r>
              <a:rPr lang="en-US" sz="2400" dirty="0">
                <a:solidFill>
                  <a:srgbClr val="004B8E"/>
                </a:solidFill>
              </a:rPr>
              <a:t>The school system establishes learning and behavior supports that are identified, coordinated and implemented with fidelity at the classroom, building and system level.</a:t>
            </a:r>
          </a:p>
          <a:p>
            <a:pPr lvl="0" indent="-457200" algn="l" rtl="0">
              <a:lnSpc>
                <a:spcPct val="90000"/>
              </a:lnSpc>
              <a:spcBef>
                <a:spcPts val="1000"/>
              </a:spcBef>
              <a:spcAft>
                <a:spcPts val="0"/>
              </a:spcAft>
              <a:buClr>
                <a:srgbClr val="42953B"/>
              </a:buClr>
              <a:buSzPct val="100000"/>
              <a:buFont typeface="+mj-lt"/>
              <a:buAutoNum type="alphaUcPeriod" startAt="6"/>
            </a:pPr>
            <a:r>
              <a:rPr lang="en-US" sz="2400" dirty="0">
                <a:solidFill>
                  <a:srgbClr val="004B8E"/>
                </a:solidFill>
              </a:rPr>
              <a:t>The school system implements methodologies to support social-emotional learning, culturally-responsive teaching, and trauma-informed practices based on student need.</a:t>
            </a:r>
            <a:endParaRPr sz="2400" dirty="0">
              <a:solidFill>
                <a:srgbClr val="004B8E"/>
              </a:solidFill>
            </a:endParaRPr>
          </a:p>
          <a:p>
            <a:pPr marL="457200" lvl="0" indent="0" algn="l" rtl="0">
              <a:lnSpc>
                <a:spcPct val="90000"/>
              </a:lnSpc>
              <a:spcBef>
                <a:spcPts val="1000"/>
              </a:spcBef>
              <a:spcAft>
                <a:spcPts val="0"/>
              </a:spcAft>
              <a:buSzPts val="1800"/>
              <a:buNone/>
            </a:pPr>
            <a:endParaRPr sz="2600" dirty="0">
              <a:solidFill>
                <a:srgbClr val="000000"/>
              </a:solidFill>
            </a:endParaRPr>
          </a:p>
          <a:p>
            <a:pPr marL="0" lvl="0" indent="0" algn="l" rtl="0">
              <a:lnSpc>
                <a:spcPct val="90000"/>
              </a:lnSpc>
              <a:spcBef>
                <a:spcPts val="1000"/>
              </a:spcBef>
              <a:spcAft>
                <a:spcPts val="0"/>
              </a:spcAft>
              <a:buSzPts val="1800"/>
              <a:buNone/>
            </a:pPr>
            <a:endParaRPr dirty="0"/>
          </a:p>
        </p:txBody>
      </p:sp>
      <p:sp>
        <p:nvSpPr>
          <p:cNvPr id="969" name="Google Shape;969;p135"/>
          <p:cNvSpPr txBox="1">
            <a:spLocks noGrp="1"/>
          </p:cNvSpPr>
          <p:nvPr>
            <p:ph type="title"/>
          </p:nvPr>
        </p:nvSpPr>
        <p:spPr>
          <a:xfrm>
            <a:off x="381000" y="990600"/>
            <a:ext cx="11430000" cy="129078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endParaRPr dirty="0">
              <a:solidFill>
                <a:srgbClr val="FF0000"/>
              </a:solidFill>
            </a:endParaRPr>
          </a:p>
        </p:txBody>
      </p:sp>
      <p:sp>
        <p:nvSpPr>
          <p:cNvPr id="970"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90</a:t>
            </a:fld>
            <a:endParaRPr dirty="0"/>
          </a:p>
        </p:txBody>
      </p:sp>
      <p:pic>
        <p:nvPicPr>
          <p:cNvPr id="971" name="Google Shape;971;p135"/>
          <p:cNvPicPr preferRelativeResize="0"/>
          <p:nvPr/>
        </p:nvPicPr>
        <p:blipFill rotWithShape="1">
          <a:blip r:embed="rId3">
            <a:alphaModFix/>
          </a:blip>
          <a:srcRect/>
          <a:stretch/>
        </p:blipFill>
        <p:spPr>
          <a:xfrm>
            <a:off x="2727162" y="1219200"/>
            <a:ext cx="6737675" cy="10668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70"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91</a:t>
            </a:fld>
            <a:endParaRPr dirty="0"/>
          </a:p>
        </p:txBody>
      </p:sp>
      <p:sp>
        <p:nvSpPr>
          <p:cNvPr id="6" name="Google Shape;977;p136"/>
          <p:cNvSpPr txBox="1">
            <a:spLocks/>
          </p:cNvSpPr>
          <p:nvPr/>
        </p:nvSpPr>
        <p:spPr>
          <a:xfrm>
            <a:off x="381000" y="1089890"/>
            <a:ext cx="11430000" cy="738909"/>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rgbClr val="00B050"/>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297180" algn="l" rtl="0">
              <a:lnSpc>
                <a:spcPct val="100000"/>
              </a:lnSpc>
              <a:spcBef>
                <a:spcPts val="480"/>
              </a:spcBef>
              <a:spcAft>
                <a:spcPts val="0"/>
              </a:spcAft>
              <a:buClr>
                <a:srgbClr val="00B050"/>
              </a:buClr>
              <a:buSzPts val="1080"/>
              <a:buFont typeface="Noto Sans Symbols"/>
              <a:buChar char="❑"/>
              <a:defRPr sz="3200" b="0" i="0" u="none" strike="noStrike" cap="none">
                <a:solidFill>
                  <a:schemeClr val="dk1"/>
                </a:solidFill>
                <a:latin typeface="Calibri"/>
                <a:ea typeface="Calibri"/>
                <a:cs typeface="Calibri"/>
                <a:sym typeface="Calibri"/>
              </a:defRPr>
            </a:lvl2pPr>
            <a:lvl3pPr marL="1371600" marR="0" lvl="2" indent="-325755" algn="l" rtl="0">
              <a:lnSpc>
                <a:spcPct val="100000"/>
              </a:lnSpc>
              <a:spcBef>
                <a:spcPts val="480"/>
              </a:spcBef>
              <a:spcAft>
                <a:spcPts val="0"/>
              </a:spcAft>
              <a:buClr>
                <a:srgbClr val="00B050"/>
              </a:buClr>
              <a:buSzPts val="1530"/>
              <a:buFont typeface="Courier New"/>
              <a:buChar char="o"/>
              <a:defRPr sz="2800" b="0" i="0" u="none" strike="noStrike" cap="none">
                <a:solidFill>
                  <a:schemeClr val="dk1"/>
                </a:solidFill>
                <a:latin typeface="Calibri"/>
                <a:ea typeface="Calibri"/>
                <a:cs typeface="Calibri"/>
                <a:sym typeface="Calibri"/>
              </a:defRPr>
            </a:lvl3pPr>
            <a:lvl4pPr marL="1828800" marR="0" lvl="3" indent="-320039" algn="l" rtl="0">
              <a:lnSpc>
                <a:spcPct val="100000"/>
              </a:lnSpc>
              <a:spcBef>
                <a:spcPts val="480"/>
              </a:spcBef>
              <a:spcAft>
                <a:spcPts val="0"/>
              </a:spcAft>
              <a:buClr>
                <a:srgbClr val="00B050"/>
              </a:buClr>
              <a:buSzPts val="1440"/>
              <a:buFont typeface="Noto Sans Symbols"/>
              <a:buChar char="❖"/>
              <a:defRPr sz="24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80"/>
              </a:spcBef>
              <a:spcAft>
                <a:spcPts val="0"/>
              </a:spcAft>
              <a:buClr>
                <a:srgbClr val="00B050"/>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50280" indent="0" algn="ctr">
              <a:spcBef>
                <a:spcPts val="0"/>
              </a:spcBef>
              <a:buClr>
                <a:srgbClr val="000000"/>
              </a:buClr>
              <a:buSzPts val="3200"/>
              <a:buNone/>
            </a:pPr>
            <a:r>
              <a:rPr lang="en-US" sz="4400" u="sng" dirty="0">
                <a:solidFill>
                  <a:schemeClr val="hlink"/>
                </a:solidFill>
                <a:latin typeface="Arial"/>
                <a:ea typeface="Arial"/>
                <a:cs typeface="Arial"/>
                <a:sym typeface="Arial"/>
                <a:hlinkClick r:id="rId3"/>
              </a:rPr>
              <a:t>http://www.cccframework.org/resources.html</a:t>
            </a:r>
            <a:endParaRPr lang="en-US" sz="4400" dirty="0">
              <a:solidFill>
                <a:srgbClr val="000000"/>
              </a:solidFill>
              <a:latin typeface="Arial"/>
              <a:ea typeface="Arial"/>
              <a:cs typeface="Arial"/>
              <a:sym typeface="Arial"/>
            </a:endParaRPr>
          </a:p>
        </p:txBody>
      </p:sp>
      <p:pic>
        <p:nvPicPr>
          <p:cNvPr id="7" name="Google Shape;979;p136"/>
          <p:cNvPicPr preferRelativeResize="0"/>
          <p:nvPr/>
        </p:nvPicPr>
        <p:blipFill rotWithShape="1">
          <a:blip r:embed="rId4">
            <a:alphaModFix/>
          </a:blip>
          <a:srcRect/>
          <a:stretch/>
        </p:blipFill>
        <p:spPr>
          <a:xfrm>
            <a:off x="4008582" y="1912073"/>
            <a:ext cx="4564375" cy="4183927"/>
          </a:xfrm>
          <a:prstGeom prst="rect">
            <a:avLst/>
          </a:prstGeom>
          <a:noFill/>
          <a:ln>
            <a:noFill/>
          </a:ln>
        </p:spPr>
      </p:pic>
      <p:sp>
        <p:nvSpPr>
          <p:cNvPr id="8"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8</a:t>
            </a:r>
            <a:endParaRPr sz="2400" b="0" i="0" u="none" strike="noStrike" cap="none" dirty="0">
              <a:solidFill>
                <a:srgbClr val="000000"/>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26330768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Shape 967"/>
        <p:cNvGrpSpPr/>
        <p:nvPr/>
      </p:nvGrpSpPr>
      <p:grpSpPr>
        <a:xfrm>
          <a:off x="0" y="0"/>
          <a:ext cx="0" cy="0"/>
          <a:chOff x="0" y="0"/>
          <a:chExt cx="0" cy="0"/>
        </a:xfrm>
      </p:grpSpPr>
      <p:sp>
        <p:nvSpPr>
          <p:cNvPr id="970"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92</a:t>
            </a:fld>
            <a:endParaRPr dirty="0"/>
          </a:p>
        </p:txBody>
      </p:sp>
      <p:sp>
        <p:nvSpPr>
          <p:cNvPr id="8" name="Google Shape;444;p69"/>
          <p:cNvSpPr txBox="1"/>
          <p:nvPr/>
        </p:nvSpPr>
        <p:spPr>
          <a:xfrm flipH="1">
            <a:off x="10866268" y="775179"/>
            <a:ext cx="1042534" cy="5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highlight>
                  <a:srgbClr val="FFFF00"/>
                </a:highlight>
                <a:latin typeface="Calibri"/>
                <a:ea typeface="Calibri"/>
                <a:cs typeface="Calibri"/>
                <a:sym typeface="Calibri"/>
              </a:rPr>
              <a:t>HO # 9</a:t>
            </a:r>
            <a:endParaRPr sz="2400" b="0" i="0" u="none" strike="noStrike" cap="none" dirty="0">
              <a:solidFill>
                <a:srgbClr val="000000"/>
              </a:solidFill>
              <a:highlight>
                <a:srgbClr val="FFFF00"/>
              </a:highlight>
              <a:latin typeface="Calibri"/>
              <a:ea typeface="Calibri"/>
              <a:cs typeface="Calibri"/>
              <a:sym typeface="Calibri"/>
            </a:endParaRPr>
          </a:p>
        </p:txBody>
      </p:sp>
      <p:sp>
        <p:nvSpPr>
          <p:cNvPr id="9" name="Google Shape;985;p137"/>
          <p:cNvSpPr txBox="1">
            <a:spLocks noGrp="1"/>
          </p:cNvSpPr>
          <p:nvPr>
            <p:ph type="title"/>
          </p:nvPr>
        </p:nvSpPr>
        <p:spPr>
          <a:xfrm>
            <a:off x="381000" y="937882"/>
            <a:ext cx="11430000" cy="1066800"/>
          </a:xfrm>
          <a:prstGeom prst="rect">
            <a:avLst/>
          </a:prstGeom>
          <a:noFill/>
          <a:ln>
            <a:noFill/>
          </a:ln>
        </p:spPr>
        <p:txBody>
          <a:bodyPr spcFirstLastPara="1" wrap="square" lIns="121900" tIns="60925" rIns="121900" bIns="60925" anchor="ctr" anchorCtr="0">
            <a:noAutofit/>
          </a:bodyPr>
          <a:lstStyle/>
          <a:p>
            <a:pPr marL="0" marR="0" lvl="0" indent="0" rtl="0">
              <a:lnSpc>
                <a:spcPct val="100000"/>
              </a:lnSpc>
              <a:spcBef>
                <a:spcPts val="0"/>
              </a:spcBef>
              <a:spcAft>
                <a:spcPts val="0"/>
              </a:spcAft>
              <a:buClr>
                <a:schemeClr val="dk1"/>
              </a:buClr>
              <a:buSzPts val="4000"/>
              <a:buFont typeface="Calibri"/>
              <a:buNone/>
            </a:pPr>
            <a:r>
              <a:rPr lang="en-US" sz="4800" b="0" dirty="0">
                <a:latin typeface="Arial"/>
                <a:ea typeface="Arial"/>
                <a:cs typeface="Arial"/>
                <a:sym typeface="Arial"/>
              </a:rPr>
              <a:t>                 </a:t>
            </a:r>
            <a:endParaRPr sz="44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p:txBody>
      </p:sp>
      <p:pic>
        <p:nvPicPr>
          <p:cNvPr id="10" name="Google Shape;986;p137" descr="Getting Ready for Back to School Night?"/>
          <p:cNvPicPr preferRelativeResize="0">
            <a:picLocks noGrp="1"/>
          </p:cNvPicPr>
          <p:nvPr>
            <p:ph type="body" idx="1"/>
          </p:nvPr>
        </p:nvPicPr>
        <p:blipFill rotWithShape="1">
          <a:blip r:embed="rId3">
            <a:alphaModFix/>
          </a:blip>
          <a:srcRect/>
          <a:stretch/>
        </p:blipFill>
        <p:spPr>
          <a:xfrm>
            <a:off x="3556000" y="2198255"/>
            <a:ext cx="4813250" cy="3897745"/>
          </a:xfrm>
          <a:prstGeom prst="rect">
            <a:avLst/>
          </a:prstGeom>
          <a:noFill/>
          <a:ln>
            <a:noFill/>
          </a:ln>
        </p:spPr>
      </p:pic>
      <p:sp>
        <p:nvSpPr>
          <p:cNvPr id="11" name="Google Shape;977;p136"/>
          <p:cNvSpPr txBox="1">
            <a:spLocks/>
          </p:cNvSpPr>
          <p:nvPr/>
        </p:nvSpPr>
        <p:spPr>
          <a:xfrm>
            <a:off x="381000" y="1089890"/>
            <a:ext cx="11430000" cy="738909"/>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rgbClr val="00B050"/>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297180" algn="l" rtl="0">
              <a:lnSpc>
                <a:spcPct val="100000"/>
              </a:lnSpc>
              <a:spcBef>
                <a:spcPts val="480"/>
              </a:spcBef>
              <a:spcAft>
                <a:spcPts val="0"/>
              </a:spcAft>
              <a:buClr>
                <a:srgbClr val="00B050"/>
              </a:buClr>
              <a:buSzPts val="1080"/>
              <a:buFont typeface="Noto Sans Symbols"/>
              <a:buChar char="❑"/>
              <a:defRPr sz="3200" b="0" i="0" u="none" strike="noStrike" cap="none">
                <a:solidFill>
                  <a:schemeClr val="dk1"/>
                </a:solidFill>
                <a:latin typeface="Calibri"/>
                <a:ea typeface="Calibri"/>
                <a:cs typeface="Calibri"/>
                <a:sym typeface="Calibri"/>
              </a:defRPr>
            </a:lvl2pPr>
            <a:lvl3pPr marL="1371600" marR="0" lvl="2" indent="-325755" algn="l" rtl="0">
              <a:lnSpc>
                <a:spcPct val="100000"/>
              </a:lnSpc>
              <a:spcBef>
                <a:spcPts val="480"/>
              </a:spcBef>
              <a:spcAft>
                <a:spcPts val="0"/>
              </a:spcAft>
              <a:buClr>
                <a:srgbClr val="00B050"/>
              </a:buClr>
              <a:buSzPts val="1530"/>
              <a:buFont typeface="Courier New"/>
              <a:buChar char="o"/>
              <a:defRPr sz="2800" b="0" i="0" u="none" strike="noStrike" cap="none">
                <a:solidFill>
                  <a:schemeClr val="dk1"/>
                </a:solidFill>
                <a:latin typeface="Calibri"/>
                <a:ea typeface="Calibri"/>
                <a:cs typeface="Calibri"/>
                <a:sym typeface="Calibri"/>
              </a:defRPr>
            </a:lvl3pPr>
            <a:lvl4pPr marL="1828800" marR="0" lvl="3" indent="-320039" algn="l" rtl="0">
              <a:lnSpc>
                <a:spcPct val="100000"/>
              </a:lnSpc>
              <a:spcBef>
                <a:spcPts val="480"/>
              </a:spcBef>
              <a:spcAft>
                <a:spcPts val="0"/>
              </a:spcAft>
              <a:buClr>
                <a:srgbClr val="00B050"/>
              </a:buClr>
              <a:buSzPts val="1440"/>
              <a:buFont typeface="Noto Sans Symbols"/>
              <a:buChar char="❖"/>
              <a:defRPr sz="24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80"/>
              </a:spcBef>
              <a:spcAft>
                <a:spcPts val="0"/>
              </a:spcAft>
              <a:buClr>
                <a:srgbClr val="00B050"/>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50280" indent="0" algn="ctr">
              <a:spcBef>
                <a:spcPts val="0"/>
              </a:spcBef>
              <a:buClr>
                <a:srgbClr val="000000"/>
              </a:buClr>
              <a:buSzPts val="3200"/>
              <a:buNone/>
            </a:pPr>
            <a:r>
              <a:rPr lang="en-US" sz="4400" dirty="0">
                <a:solidFill>
                  <a:schemeClr val="hlink"/>
                </a:solidFill>
                <a:latin typeface="Arial"/>
                <a:ea typeface="Arial"/>
                <a:cs typeface="Arial"/>
                <a:sym typeface="Arial"/>
              </a:rPr>
              <a:t>CHIT CHAT CARDS</a:t>
            </a:r>
            <a:endParaRPr lang="en-US" sz="4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727344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Shape 967"/>
        <p:cNvGrpSpPr/>
        <p:nvPr/>
      </p:nvGrpSpPr>
      <p:grpSpPr>
        <a:xfrm>
          <a:off x="0" y="0"/>
          <a:ext cx="0" cy="0"/>
          <a:chOff x="0" y="0"/>
          <a:chExt cx="0" cy="0"/>
        </a:xfrm>
      </p:grpSpPr>
      <p:sp>
        <p:nvSpPr>
          <p:cNvPr id="970"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93</a:t>
            </a:fld>
            <a:endParaRPr dirty="0"/>
          </a:p>
        </p:txBody>
      </p:sp>
      <p:sp>
        <p:nvSpPr>
          <p:cNvPr id="6" name="Google Shape;977;p136"/>
          <p:cNvSpPr txBox="1">
            <a:spLocks/>
          </p:cNvSpPr>
          <p:nvPr/>
        </p:nvSpPr>
        <p:spPr>
          <a:xfrm>
            <a:off x="381000" y="1089890"/>
            <a:ext cx="11430000" cy="738909"/>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rgbClr val="00B050"/>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297180" algn="l" rtl="0">
              <a:lnSpc>
                <a:spcPct val="100000"/>
              </a:lnSpc>
              <a:spcBef>
                <a:spcPts val="480"/>
              </a:spcBef>
              <a:spcAft>
                <a:spcPts val="0"/>
              </a:spcAft>
              <a:buClr>
                <a:srgbClr val="00B050"/>
              </a:buClr>
              <a:buSzPts val="1080"/>
              <a:buFont typeface="Noto Sans Symbols"/>
              <a:buChar char="❑"/>
              <a:defRPr sz="3200" b="0" i="0" u="none" strike="noStrike" cap="none">
                <a:solidFill>
                  <a:schemeClr val="dk1"/>
                </a:solidFill>
                <a:latin typeface="Calibri"/>
                <a:ea typeface="Calibri"/>
                <a:cs typeface="Calibri"/>
                <a:sym typeface="Calibri"/>
              </a:defRPr>
            </a:lvl2pPr>
            <a:lvl3pPr marL="1371600" marR="0" lvl="2" indent="-325755" algn="l" rtl="0">
              <a:lnSpc>
                <a:spcPct val="100000"/>
              </a:lnSpc>
              <a:spcBef>
                <a:spcPts val="480"/>
              </a:spcBef>
              <a:spcAft>
                <a:spcPts val="0"/>
              </a:spcAft>
              <a:buClr>
                <a:srgbClr val="00B050"/>
              </a:buClr>
              <a:buSzPts val="1530"/>
              <a:buFont typeface="Courier New"/>
              <a:buChar char="o"/>
              <a:defRPr sz="2800" b="0" i="0" u="none" strike="noStrike" cap="none">
                <a:solidFill>
                  <a:schemeClr val="dk1"/>
                </a:solidFill>
                <a:latin typeface="Calibri"/>
                <a:ea typeface="Calibri"/>
                <a:cs typeface="Calibri"/>
                <a:sym typeface="Calibri"/>
              </a:defRPr>
            </a:lvl3pPr>
            <a:lvl4pPr marL="1828800" marR="0" lvl="3" indent="-320039" algn="l" rtl="0">
              <a:lnSpc>
                <a:spcPct val="100000"/>
              </a:lnSpc>
              <a:spcBef>
                <a:spcPts val="480"/>
              </a:spcBef>
              <a:spcAft>
                <a:spcPts val="0"/>
              </a:spcAft>
              <a:buClr>
                <a:srgbClr val="00B050"/>
              </a:buClr>
              <a:buSzPts val="1440"/>
              <a:buFont typeface="Noto Sans Symbols"/>
              <a:buChar char="❖"/>
              <a:defRPr sz="24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80"/>
              </a:spcBef>
              <a:spcAft>
                <a:spcPts val="0"/>
              </a:spcAft>
              <a:buClr>
                <a:srgbClr val="00B050"/>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50280" indent="0" algn="ctr">
              <a:spcBef>
                <a:spcPts val="0"/>
              </a:spcBef>
              <a:buClr>
                <a:srgbClr val="000000"/>
              </a:buClr>
              <a:buSzPts val="3200"/>
              <a:buNone/>
            </a:pPr>
            <a:r>
              <a:rPr lang="en-US" sz="4400" dirty="0">
                <a:solidFill>
                  <a:schemeClr val="hlink"/>
                </a:solidFill>
                <a:latin typeface="Arial"/>
                <a:ea typeface="Arial"/>
                <a:cs typeface="Arial"/>
                <a:sym typeface="Arial"/>
              </a:rPr>
              <a:t>Discussion Questions</a:t>
            </a:r>
            <a:endParaRPr lang="en-US" sz="4400" dirty="0">
              <a:solidFill>
                <a:srgbClr val="000000"/>
              </a:solidFill>
              <a:latin typeface="Arial"/>
              <a:ea typeface="Arial"/>
              <a:cs typeface="Arial"/>
              <a:sym typeface="Arial"/>
            </a:endParaRPr>
          </a:p>
        </p:txBody>
      </p:sp>
      <p:sp>
        <p:nvSpPr>
          <p:cNvPr id="9" name="Text Placeholder 1"/>
          <p:cNvSpPr>
            <a:spLocks noGrp="1"/>
          </p:cNvSpPr>
          <p:nvPr>
            <p:ph type="body" idx="1"/>
          </p:nvPr>
        </p:nvSpPr>
        <p:spPr>
          <a:xfrm>
            <a:off x="381000" y="1790700"/>
            <a:ext cx="11430000" cy="4305300"/>
          </a:xfrm>
        </p:spPr>
        <p:txBody>
          <a:bodyPr/>
          <a:lstStyle/>
          <a:p>
            <a:pPr marL="114300" indent="0">
              <a:buNone/>
            </a:pPr>
            <a:r>
              <a:rPr lang="en-US" sz="3100" b="1" dirty="0">
                <a:solidFill>
                  <a:srgbClr val="42953B"/>
                </a:solidFill>
              </a:rPr>
              <a:t>Room 1: </a:t>
            </a:r>
            <a:r>
              <a:rPr lang="en-US" sz="3100" b="1" dirty="0">
                <a:solidFill>
                  <a:srgbClr val="004B8E"/>
                </a:solidFill>
              </a:rPr>
              <a:t>One question that I still have is…</a:t>
            </a:r>
          </a:p>
          <a:p>
            <a:pPr marL="114300" indent="0">
              <a:buNone/>
            </a:pPr>
            <a:r>
              <a:rPr lang="en-US" sz="3100" b="1" dirty="0">
                <a:solidFill>
                  <a:srgbClr val="42953B"/>
                </a:solidFill>
              </a:rPr>
              <a:t>Room 2:</a:t>
            </a:r>
            <a:r>
              <a:rPr lang="en-US" sz="3100" b="1" dirty="0">
                <a:solidFill>
                  <a:srgbClr val="004B8E"/>
                </a:solidFill>
              </a:rPr>
              <a:t> How can you use the resources from SELA in your courses?</a:t>
            </a:r>
          </a:p>
          <a:p>
            <a:pPr marL="114300" indent="0">
              <a:buNone/>
            </a:pPr>
            <a:r>
              <a:rPr lang="en-US" sz="3100" b="1" dirty="0">
                <a:solidFill>
                  <a:srgbClr val="42953B"/>
                </a:solidFill>
              </a:rPr>
              <a:t>Room 3:</a:t>
            </a:r>
            <a:r>
              <a:rPr lang="en-US" sz="3100" b="1" dirty="0">
                <a:solidFill>
                  <a:srgbClr val="004B8E"/>
                </a:solidFill>
              </a:rPr>
              <a:t> One of the things I would like to do to involve parents in their child’s learning is…and why?</a:t>
            </a:r>
          </a:p>
          <a:p>
            <a:pPr marL="114300" indent="0">
              <a:buNone/>
            </a:pPr>
            <a:r>
              <a:rPr lang="en-US" sz="3100" b="1" dirty="0">
                <a:solidFill>
                  <a:srgbClr val="42953B"/>
                </a:solidFill>
              </a:rPr>
              <a:t>Room 4:</a:t>
            </a:r>
            <a:r>
              <a:rPr lang="en-US" sz="3100" b="1" dirty="0">
                <a:solidFill>
                  <a:srgbClr val="004B8E"/>
                </a:solidFill>
              </a:rPr>
              <a:t> One thing that I would do to begin involving my students in their IEP meeting is…When would you begin the process?</a:t>
            </a:r>
          </a:p>
          <a:p>
            <a:pPr marL="114300" indent="0">
              <a:buNone/>
            </a:pPr>
            <a:r>
              <a:rPr lang="en-US" sz="3100" b="1" dirty="0">
                <a:solidFill>
                  <a:srgbClr val="42953B"/>
                </a:solidFill>
              </a:rPr>
              <a:t>Room 5:</a:t>
            </a:r>
            <a:r>
              <a:rPr lang="en-US" sz="3100" b="1" dirty="0">
                <a:solidFill>
                  <a:srgbClr val="004B8E"/>
                </a:solidFill>
              </a:rPr>
              <a:t> What is one strategy or idea from the earlier presentation that found useful?</a:t>
            </a:r>
            <a:endParaRPr lang="en-US" sz="3100" b="1" dirty="0">
              <a:solidFill>
                <a:srgbClr val="42953B"/>
              </a:solidFill>
            </a:endParaRPr>
          </a:p>
        </p:txBody>
      </p:sp>
    </p:spTree>
    <p:extLst>
      <p:ext uri="{BB962C8B-B14F-4D97-AF65-F5344CB8AC3E}">
        <p14:creationId xmlns:p14="http://schemas.microsoft.com/office/powerpoint/2010/main" val="29488412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39"/>
          <p:cNvSpPr txBox="1">
            <a:spLocks noGrp="1"/>
          </p:cNvSpPr>
          <p:nvPr>
            <p:ph type="title"/>
          </p:nvPr>
        </p:nvSpPr>
        <p:spPr>
          <a:xfrm>
            <a:off x="4191000" y="1431635"/>
            <a:ext cx="7620000" cy="1932709"/>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5330" b="1" i="0" u="none" strike="noStrike" cap="none" dirty="0">
                <a:solidFill>
                  <a:srgbClr val="004B8E"/>
                </a:solidFill>
              </a:rPr>
              <a:t>Age</a:t>
            </a:r>
            <a:r>
              <a:rPr lang="en-US" sz="5330" b="1" dirty="0">
                <a:solidFill>
                  <a:srgbClr val="004B8E"/>
                </a:solidFill>
              </a:rPr>
              <a:t>-</a:t>
            </a:r>
            <a:r>
              <a:rPr lang="en-US" sz="5330" b="1" i="0" u="none" strike="noStrike" cap="none" dirty="0">
                <a:solidFill>
                  <a:srgbClr val="004B8E"/>
                </a:solidFill>
              </a:rPr>
              <a:t>Appropriate</a:t>
            </a:r>
            <a:br>
              <a:rPr lang="en-US" sz="5330" b="1" i="0" u="none" strike="noStrike" cap="none" dirty="0">
                <a:solidFill>
                  <a:srgbClr val="004B8E"/>
                </a:solidFill>
              </a:rPr>
            </a:br>
            <a:r>
              <a:rPr lang="en-US" sz="5330" b="1" i="0" u="none" strike="noStrike" cap="none" dirty="0">
                <a:solidFill>
                  <a:srgbClr val="004B8E"/>
                </a:solidFill>
              </a:rPr>
              <a:t>Transition Assessments</a:t>
            </a:r>
            <a:endParaRPr sz="5330" b="1" i="0" u="none" strike="noStrike" cap="none" dirty="0">
              <a:solidFill>
                <a:srgbClr val="004B8E"/>
              </a:solidFill>
            </a:endParaRPr>
          </a:p>
        </p:txBody>
      </p:sp>
      <p:sp>
        <p:nvSpPr>
          <p:cNvPr id="1000" name="Google Shape;1000;p13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94</a:t>
            </a:fld>
            <a:endParaRP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62" name="Google Shape;662;p97"/>
          <p:cNvSpPr txBox="1"/>
          <p:nvPr/>
        </p:nvSpPr>
        <p:spPr>
          <a:xfrm>
            <a:off x="2645546" y="0"/>
            <a:ext cx="7474998" cy="8345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bg1"/>
                </a:solidFill>
                <a:latin typeface="Calibri"/>
                <a:ea typeface="Calibri"/>
                <a:cs typeface="Calibri"/>
                <a:sym typeface="Calibri"/>
              </a:rPr>
              <a:t>Transition Assessments</a:t>
            </a:r>
            <a:endParaRPr sz="1400" b="0" i="0" u="none" strike="noStrike" cap="none" dirty="0">
              <a:solidFill>
                <a:schemeClr val="bg1"/>
              </a:solidFill>
              <a:latin typeface="Calibri"/>
              <a:ea typeface="Calibri"/>
              <a:cs typeface="Calibri"/>
              <a:sym typeface="Calibri"/>
            </a:endParaRPr>
          </a:p>
        </p:txBody>
      </p:sp>
      <p:grpSp>
        <p:nvGrpSpPr>
          <p:cNvPr id="2" name="Group 1"/>
          <p:cNvGrpSpPr/>
          <p:nvPr/>
        </p:nvGrpSpPr>
        <p:grpSpPr>
          <a:xfrm>
            <a:off x="2743202" y="1300914"/>
            <a:ext cx="6483297" cy="4992912"/>
            <a:chOff x="2743202" y="1300914"/>
            <a:chExt cx="6483297" cy="4992912"/>
          </a:xfrm>
        </p:grpSpPr>
        <p:grpSp>
          <p:nvGrpSpPr>
            <p:cNvPr id="650" name="Google Shape;650;p97"/>
            <p:cNvGrpSpPr/>
            <p:nvPr/>
          </p:nvGrpSpPr>
          <p:grpSpPr>
            <a:xfrm>
              <a:off x="2743202" y="1300914"/>
              <a:ext cx="6483297" cy="4992912"/>
              <a:chOff x="609605" y="-5519"/>
              <a:chExt cx="6483297" cy="4992912"/>
            </a:xfrm>
          </p:grpSpPr>
          <p:sp>
            <p:nvSpPr>
              <p:cNvPr id="651" name="Google Shape;651;p97"/>
              <p:cNvSpPr/>
              <p:nvPr/>
            </p:nvSpPr>
            <p:spPr>
              <a:xfrm>
                <a:off x="1512225" y="42184"/>
                <a:ext cx="4900500" cy="4900500"/>
              </a:xfrm>
              <a:custGeom>
                <a:avLst/>
                <a:gdLst/>
                <a:ahLst/>
                <a:cxnLst/>
                <a:rect l="l" t="t" r="r" b="b"/>
                <a:pathLst>
                  <a:path w="120000" h="120000" extrusionOk="0">
                    <a:moveTo>
                      <a:pt x="80464" y="7424"/>
                    </a:moveTo>
                    <a:lnTo>
                      <a:pt x="80464" y="7424"/>
                    </a:lnTo>
                    <a:cubicBezTo>
                      <a:pt x="103937" y="16561"/>
                      <a:pt x="118510" y="40150"/>
                      <a:pt x="116175" y="65231"/>
                    </a:cubicBezTo>
                    <a:cubicBezTo>
                      <a:pt x="113840" y="90311"/>
                      <a:pt x="95162" y="110804"/>
                      <a:pt x="70406" y="115450"/>
                    </a:cubicBezTo>
                    <a:cubicBezTo>
                      <a:pt x="45649" y="120096"/>
                      <a:pt x="20812" y="107768"/>
                      <a:pt x="9543" y="85241"/>
                    </a:cubicBezTo>
                    <a:cubicBezTo>
                      <a:pt x="-1726" y="62714"/>
                      <a:pt x="3303" y="35445"/>
                      <a:pt x="21867" y="18420"/>
                    </a:cubicBezTo>
                    <a:lnTo>
                      <a:pt x="19703" y="15584"/>
                    </a:lnTo>
                    <a:lnTo>
                      <a:pt x="27799" y="17789"/>
                    </a:lnTo>
                    <a:lnTo>
                      <a:pt x="28083" y="26569"/>
                    </a:lnTo>
                    <a:lnTo>
                      <a:pt x="25921" y="23734"/>
                    </a:lnTo>
                    <a:lnTo>
                      <a:pt x="25921" y="23734"/>
                    </a:lnTo>
                    <a:cubicBezTo>
                      <a:pt x="9770" y="38911"/>
                      <a:pt x="5602" y="62939"/>
                      <a:pt x="15698" y="82669"/>
                    </a:cubicBezTo>
                    <a:cubicBezTo>
                      <a:pt x="25793" y="102398"/>
                      <a:pt x="47718" y="113075"/>
                      <a:pt x="69475" y="108855"/>
                    </a:cubicBezTo>
                    <a:cubicBezTo>
                      <a:pt x="91232" y="104635"/>
                      <a:pt x="107577" y="86536"/>
                      <a:pt x="109565" y="64463"/>
                    </a:cubicBezTo>
                    <a:cubicBezTo>
                      <a:pt x="111552" y="42390"/>
                      <a:pt x="98704" y="21663"/>
                      <a:pt x="78051" y="13624"/>
                    </a:cubicBezTo>
                    <a:close/>
                  </a:path>
                </a:pathLst>
              </a:custGeom>
              <a:solidFill>
                <a:srgbClr val="CACE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2" name="Google Shape;652;p97"/>
              <p:cNvSpPr/>
              <p:nvPr/>
            </p:nvSpPr>
            <p:spPr>
              <a:xfrm>
                <a:off x="2743205" y="-5519"/>
                <a:ext cx="2438400" cy="1397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3" name="Google Shape;653;p97"/>
              <p:cNvSpPr txBox="1"/>
              <p:nvPr/>
            </p:nvSpPr>
            <p:spPr>
              <a:xfrm>
                <a:off x="2811429" y="62705"/>
                <a:ext cx="2301900" cy="126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Data Collection on individual strengths, preferences, needs, interests</a:t>
                </a:r>
                <a:endParaRPr sz="1400" b="0" i="0" u="none" strike="noStrike" cap="none" dirty="0">
                  <a:solidFill>
                    <a:schemeClr val="lt1"/>
                  </a:solidFill>
                  <a:latin typeface="Calibri"/>
                  <a:ea typeface="Calibri"/>
                  <a:cs typeface="Calibri"/>
                  <a:sym typeface="Calibri"/>
                </a:endParaRPr>
              </a:p>
            </p:txBody>
          </p:sp>
          <p:sp>
            <p:nvSpPr>
              <p:cNvPr id="654" name="Google Shape;654;p97"/>
              <p:cNvSpPr/>
              <p:nvPr/>
            </p:nvSpPr>
            <p:spPr>
              <a:xfrm>
                <a:off x="4800602" y="1750258"/>
                <a:ext cx="2292300" cy="1427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5" name="Google Shape;655;p97"/>
              <p:cNvSpPr txBox="1"/>
              <p:nvPr/>
            </p:nvSpPr>
            <p:spPr>
              <a:xfrm>
                <a:off x="4870267" y="1819923"/>
                <a:ext cx="2152800" cy="12879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Use tools relevant to student’s real future</a:t>
                </a:r>
                <a:endParaRPr sz="1800" b="0" i="0" u="none" strike="noStrike" cap="none" dirty="0">
                  <a:solidFill>
                    <a:schemeClr val="lt1"/>
                  </a:solidFill>
                  <a:latin typeface="Calibri"/>
                  <a:ea typeface="Calibri"/>
                  <a:cs typeface="Calibri"/>
                  <a:sym typeface="Calibri"/>
                </a:endParaRPr>
              </a:p>
            </p:txBody>
          </p:sp>
          <p:sp>
            <p:nvSpPr>
              <p:cNvPr id="656" name="Google Shape;656;p97"/>
              <p:cNvSpPr/>
              <p:nvPr/>
            </p:nvSpPr>
            <p:spPr>
              <a:xfrm>
                <a:off x="3968373" y="3846193"/>
                <a:ext cx="2292300" cy="1141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7" name="Google Shape;657;p97"/>
              <p:cNvSpPr txBox="1"/>
              <p:nvPr/>
            </p:nvSpPr>
            <p:spPr>
              <a:xfrm>
                <a:off x="4024084" y="3901904"/>
                <a:ext cx="2180700" cy="10299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Connecting thread in the transition process</a:t>
                </a:r>
                <a:endParaRPr sz="1800" b="0" i="0" u="none" strike="noStrike" cap="none" dirty="0">
                  <a:solidFill>
                    <a:schemeClr val="lt1"/>
                  </a:solidFill>
                  <a:latin typeface="Calibri"/>
                  <a:ea typeface="Calibri"/>
                  <a:cs typeface="Calibri"/>
                  <a:sym typeface="Calibri"/>
                </a:endParaRPr>
              </a:p>
            </p:txBody>
          </p:sp>
          <p:sp>
            <p:nvSpPr>
              <p:cNvPr id="658" name="Google Shape;658;p97"/>
              <p:cNvSpPr/>
              <p:nvPr/>
            </p:nvSpPr>
            <p:spPr>
              <a:xfrm>
                <a:off x="1368464" y="3784598"/>
                <a:ext cx="2292300" cy="1146000"/>
              </a:xfrm>
              <a:prstGeom prst="roundRect">
                <a:avLst>
                  <a:gd name="adj" fmla="val 16667"/>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9" name="Google Shape;659;p97"/>
              <p:cNvSpPr txBox="1"/>
              <p:nvPr/>
            </p:nvSpPr>
            <p:spPr>
              <a:xfrm>
                <a:off x="1424413" y="3840547"/>
                <a:ext cx="2180400" cy="10341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LIFE</a:t>
                </a:r>
                <a:endParaRPr sz="2400" b="1" i="0" u="none" strike="noStrike" cap="none" dirty="0">
                  <a:solidFill>
                    <a:schemeClr val="dk1"/>
                  </a:solidFill>
                  <a:latin typeface="Calibri"/>
                  <a:ea typeface="Calibri"/>
                  <a:cs typeface="Calibri"/>
                  <a:sym typeface="Calibri"/>
                </a:endParaRPr>
              </a:p>
            </p:txBody>
          </p:sp>
          <p:sp>
            <p:nvSpPr>
              <p:cNvPr id="660" name="Google Shape;660;p97"/>
              <p:cNvSpPr/>
              <p:nvPr/>
            </p:nvSpPr>
            <p:spPr>
              <a:xfrm>
                <a:off x="609605" y="1750256"/>
                <a:ext cx="2292300" cy="1427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61" name="Google Shape;661;p97"/>
              <p:cNvSpPr txBox="1"/>
              <p:nvPr/>
            </p:nvSpPr>
            <p:spPr>
              <a:xfrm>
                <a:off x="679270" y="1819921"/>
                <a:ext cx="2152800" cy="12879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Basis for determining transition goals and services as well as annual goals</a:t>
                </a:r>
                <a:endParaRPr sz="1800" b="0" i="0" u="none" strike="noStrike" cap="none" dirty="0">
                  <a:solidFill>
                    <a:schemeClr val="lt1"/>
                  </a:solidFill>
                  <a:latin typeface="Calibri"/>
                  <a:ea typeface="Calibri"/>
                  <a:cs typeface="Calibri"/>
                  <a:sym typeface="Calibri"/>
                </a:endParaRPr>
              </a:p>
            </p:txBody>
          </p:sp>
        </p:grpSp>
        <p:sp>
          <p:nvSpPr>
            <p:cNvPr id="663" name="Google Shape;663;p97"/>
            <p:cNvSpPr txBox="1"/>
            <p:nvPr/>
          </p:nvSpPr>
          <p:spPr>
            <a:xfrm rot="-1933945">
              <a:off x="4896294" y="3539405"/>
              <a:ext cx="2247097" cy="4617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4B8D"/>
                  </a:solidFill>
                  <a:latin typeface="Calibri"/>
                  <a:ea typeface="Calibri"/>
                  <a:cs typeface="Calibri"/>
                  <a:sym typeface="Calibri"/>
                </a:rPr>
                <a:t>Ongoing Process</a:t>
              </a:r>
              <a:endParaRPr sz="1400" b="0" i="0" u="none" strike="noStrike" cap="none" dirty="0">
                <a:solidFill>
                  <a:srgbClr val="000000"/>
                </a:solidFill>
                <a:latin typeface="Arial"/>
                <a:ea typeface="Arial"/>
                <a:cs typeface="Arial"/>
                <a:sym typeface="Arial"/>
              </a:endParaRPr>
            </a:p>
          </p:txBody>
        </p:sp>
      </p:grpSp>
      <p:sp>
        <p:nvSpPr>
          <p:cNvPr id="664" name="Google Shape;664;p97"/>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95</a:t>
            </a:fld>
            <a:endParaRPr dirty="0"/>
          </a:p>
        </p:txBody>
      </p:sp>
    </p:spTree>
    <p:extLst>
      <p:ext uri="{BB962C8B-B14F-4D97-AF65-F5344CB8AC3E}">
        <p14:creationId xmlns:p14="http://schemas.microsoft.com/office/powerpoint/2010/main" val="12512600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41"/>
          <p:cNvSpPr txBox="1">
            <a:spLocks noGrp="1"/>
          </p:cNvSpPr>
          <p:nvPr>
            <p:ph type="body" idx="1"/>
          </p:nvPr>
        </p:nvSpPr>
        <p:spPr>
          <a:xfrm>
            <a:off x="381000" y="1790700"/>
            <a:ext cx="11430000" cy="4787750"/>
          </a:xfrm>
          <a:prstGeom prst="rect">
            <a:avLst/>
          </a:prstGeom>
          <a:noFill/>
          <a:ln>
            <a:noFill/>
          </a:ln>
        </p:spPr>
        <p:txBody>
          <a:bodyPr spcFirstLastPara="1" wrap="square" lIns="121900" tIns="60925" rIns="121900" bIns="60925" anchor="t" anchorCtr="0">
            <a:noAutofit/>
          </a:bodyPr>
          <a:lstStyle/>
          <a:p>
            <a:pPr marL="533396" lvl="0" indent="-457200" algn="l" rtl="0">
              <a:lnSpc>
                <a:spcPct val="100000"/>
              </a:lnSpc>
              <a:spcBef>
                <a:spcPts val="0"/>
              </a:spcBef>
              <a:spcAft>
                <a:spcPts val="0"/>
              </a:spcAft>
              <a:buClr>
                <a:srgbClr val="42953B"/>
              </a:buClr>
              <a:buSzPts val="3000"/>
              <a:buFont typeface="Arial" panose="020B0604020202020204" pitchFamily="34" charset="0"/>
              <a:buChar char="•"/>
            </a:pPr>
            <a:r>
              <a:rPr lang="en-US" dirty="0">
                <a:solidFill>
                  <a:srgbClr val="004B8E"/>
                </a:solidFill>
                <a:highlight>
                  <a:srgbClr val="FFFFFF"/>
                </a:highlight>
              </a:rPr>
              <a:t>Under </a:t>
            </a:r>
            <a:r>
              <a:rPr lang="en-US" b="1" dirty="0">
                <a:solidFill>
                  <a:srgbClr val="004B8E"/>
                </a:solidFill>
                <a:highlight>
                  <a:srgbClr val="FFFFFF"/>
                </a:highlight>
              </a:rPr>
              <a:t>34 C.F.R. § 300.320(b)</a:t>
            </a:r>
            <a:r>
              <a:rPr lang="en-US" dirty="0">
                <a:solidFill>
                  <a:srgbClr val="004B8E"/>
                </a:solidFill>
                <a:highlight>
                  <a:srgbClr val="FFFFFF"/>
                </a:highlight>
              </a:rPr>
              <a:t>, beginning with the first individualized education program (IEP) to be in effect when a child turns 16, or younger if determined appropriate by the IEP Team,</a:t>
            </a:r>
            <a:br>
              <a:rPr lang="en-US" sz="3000" dirty="0">
                <a:solidFill>
                  <a:srgbClr val="004B8E"/>
                </a:solidFill>
                <a:highlight>
                  <a:srgbClr val="FFFFFF"/>
                </a:highlight>
              </a:rPr>
            </a:br>
            <a:endParaRPr sz="1200" dirty="0">
              <a:solidFill>
                <a:srgbClr val="004B8E"/>
              </a:solidFill>
              <a:highlight>
                <a:srgbClr val="FFFFFF"/>
              </a:highlight>
            </a:endParaRPr>
          </a:p>
          <a:p>
            <a:pPr marL="623566" lvl="1" indent="0">
              <a:spcBef>
                <a:spcPts val="0"/>
              </a:spcBef>
              <a:buClr>
                <a:srgbClr val="42953B"/>
              </a:buClr>
              <a:buSzPts val="2300"/>
              <a:buNone/>
            </a:pPr>
            <a:r>
              <a:rPr lang="en-US" sz="2400" u="sng" dirty="0">
                <a:solidFill>
                  <a:srgbClr val="004B8E"/>
                </a:solidFill>
                <a:hlinkClick r:id="rId3"/>
              </a:rPr>
              <a:t>https://sites.ed.gov/idea/idea-files/policy-letter-february-22-2019-letter-to-olex/</a:t>
            </a:r>
            <a:endParaRPr lang="en-US" sz="2400" u="sng" dirty="0">
              <a:solidFill>
                <a:srgbClr val="004B8E"/>
              </a:solidFill>
            </a:endParaRPr>
          </a:p>
          <a:p>
            <a:pPr marL="623566" lvl="1" indent="0">
              <a:spcBef>
                <a:spcPts val="0"/>
              </a:spcBef>
              <a:buClr>
                <a:srgbClr val="42953B"/>
              </a:buClr>
              <a:buSzPts val="2300"/>
              <a:buNone/>
            </a:pPr>
            <a:endParaRPr lang="en-US" sz="1200" i="1" dirty="0">
              <a:solidFill>
                <a:srgbClr val="004B8E"/>
              </a:solidFill>
              <a:highlight>
                <a:srgbClr val="FFFFFF"/>
              </a:highlight>
            </a:endParaRPr>
          </a:p>
          <a:p>
            <a:pPr marL="1492246" lvl="2" indent="-457200">
              <a:spcBef>
                <a:spcPts val="0"/>
              </a:spcBef>
              <a:buClr>
                <a:srgbClr val="42953B"/>
              </a:buClr>
              <a:buSzPct val="100000"/>
              <a:buFont typeface="Arial" panose="020B0604020202020204" pitchFamily="34" charset="0"/>
              <a:buChar char="•"/>
            </a:pPr>
            <a:r>
              <a:rPr lang="en-US" i="0" u="none" strike="noStrike" cap="none" dirty="0">
                <a:solidFill>
                  <a:srgbClr val="004B8E"/>
                </a:solidFill>
              </a:rPr>
              <a:t>IDEA 2004 clearly stipulates that transition planning does not have to begin until the first IEP in effect when the student turns 16.</a:t>
            </a:r>
            <a:endParaRPr lang="en-US" dirty="0">
              <a:solidFill>
                <a:srgbClr val="004B8E"/>
              </a:solidFill>
            </a:endParaRPr>
          </a:p>
          <a:p>
            <a:pPr marL="1492246" lvl="2" indent="-457200">
              <a:spcBef>
                <a:spcPts val="0"/>
              </a:spcBef>
              <a:buClr>
                <a:srgbClr val="42953B"/>
              </a:buClr>
              <a:buSzPct val="100000"/>
              <a:buFont typeface="Arial" panose="020B0604020202020204" pitchFamily="34" charset="0"/>
              <a:buChar char="•"/>
            </a:pPr>
            <a:r>
              <a:rPr lang="en-US" i="0" u="none" strike="noStrike" cap="none" dirty="0">
                <a:solidFill>
                  <a:srgbClr val="004B8E"/>
                </a:solidFill>
              </a:rPr>
              <a:t>The law </a:t>
            </a:r>
            <a:r>
              <a:rPr lang="en-US" dirty="0">
                <a:solidFill>
                  <a:srgbClr val="004B8E"/>
                </a:solidFill>
              </a:rPr>
              <a:t>provides </a:t>
            </a:r>
            <a:r>
              <a:rPr lang="en-US" i="0" u="none" strike="noStrike" cap="none" dirty="0">
                <a:solidFill>
                  <a:srgbClr val="004B8E"/>
                </a:solidFill>
              </a:rPr>
              <a:t> the flexibility of </a:t>
            </a:r>
            <a:r>
              <a:rPr lang="en-US" dirty="0">
                <a:solidFill>
                  <a:srgbClr val="004B8E"/>
                </a:solidFill>
              </a:rPr>
              <a:t>beginning </a:t>
            </a:r>
            <a:r>
              <a:rPr lang="en-US" i="0" u="none" strike="noStrike" cap="none" dirty="0">
                <a:solidFill>
                  <a:srgbClr val="004B8E"/>
                </a:solidFill>
              </a:rPr>
              <a:t>transition planning at a younger age if this is appropriate, as determined by the IEP team.</a:t>
            </a:r>
            <a:endParaRPr i="0" u="none" strike="noStrike" cap="none" dirty="0">
              <a:solidFill>
                <a:srgbClr val="004B8E"/>
              </a:solidFill>
            </a:endParaRPr>
          </a:p>
        </p:txBody>
      </p:sp>
      <p:sp>
        <p:nvSpPr>
          <p:cNvPr id="1025" name="Google Shape;1025;p141"/>
          <p:cNvSpPr txBox="1">
            <a:spLocks noGrp="1"/>
          </p:cNvSpPr>
          <p:nvPr>
            <p:ph type="title"/>
          </p:nvPr>
        </p:nvSpPr>
        <p:spPr>
          <a:xfrm>
            <a:off x="381000" y="884222"/>
            <a:ext cx="114300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4400" i="0" u="none" strike="noStrike" cap="none" dirty="0">
                <a:solidFill>
                  <a:srgbClr val="004B8E"/>
                </a:solidFill>
              </a:rPr>
              <a:t>IDEA and Transition Planning</a:t>
            </a:r>
            <a:endParaRPr sz="4400" i="0" u="none" strike="noStrike" cap="none" dirty="0">
              <a:solidFill>
                <a:srgbClr val="004B8E"/>
              </a:solidFill>
            </a:endParaRPr>
          </a:p>
        </p:txBody>
      </p:sp>
      <p:sp>
        <p:nvSpPr>
          <p:cNvPr id="5"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96</a:t>
            </a:fld>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42"/>
          <p:cNvSpPr txBox="1">
            <a:spLocks noGrp="1"/>
          </p:cNvSpPr>
          <p:nvPr>
            <p:ph type="body" idx="1"/>
          </p:nvPr>
        </p:nvSpPr>
        <p:spPr>
          <a:xfrm>
            <a:off x="380999" y="2410575"/>
            <a:ext cx="11424825" cy="3685425"/>
          </a:xfrm>
          <a:prstGeom prst="rect">
            <a:avLst/>
          </a:prstGeom>
          <a:noFill/>
          <a:ln>
            <a:noFill/>
          </a:ln>
        </p:spPr>
        <p:txBody>
          <a:bodyPr spcFirstLastPara="1" wrap="square" lIns="121900" tIns="60925" rIns="121900" bIns="60925" anchor="t" anchorCtr="0">
            <a:noAutofit/>
          </a:bodyPr>
          <a:lstStyle/>
          <a:p>
            <a:pPr marL="495300" marR="0" lvl="0" indent="-457200" algn="l" rtl="0">
              <a:lnSpc>
                <a:spcPct val="115000"/>
              </a:lnSpc>
              <a:spcBef>
                <a:spcPts val="0"/>
              </a:spcBef>
              <a:spcAft>
                <a:spcPts val="0"/>
              </a:spcAft>
              <a:buClr>
                <a:srgbClr val="42953B"/>
              </a:buClr>
              <a:buSzPts val="3000"/>
              <a:buFont typeface="Arial" panose="020B0604020202020204" pitchFamily="34" charset="0"/>
              <a:buChar char="•"/>
            </a:pPr>
            <a:r>
              <a:rPr lang="en-US" sz="3000" dirty="0">
                <a:solidFill>
                  <a:srgbClr val="004B8E"/>
                </a:solidFill>
              </a:rPr>
              <a:t>I</a:t>
            </a:r>
            <a:r>
              <a:rPr lang="en-US" sz="3000" i="0" u="none" strike="noStrike" cap="none" dirty="0">
                <a:solidFill>
                  <a:srgbClr val="004B8E"/>
                </a:solidFill>
              </a:rPr>
              <a:t>dentify the student’s interests, needs, strengths, and preferences</a:t>
            </a:r>
            <a:endParaRPr sz="3000" dirty="0">
              <a:solidFill>
                <a:srgbClr val="004B8E"/>
              </a:solidFill>
            </a:endParaRPr>
          </a:p>
          <a:p>
            <a:pPr marL="495300" marR="0" lvl="0" indent="-457200" algn="l" rtl="0">
              <a:lnSpc>
                <a:spcPct val="115000"/>
              </a:lnSpc>
              <a:spcBef>
                <a:spcPts val="0"/>
              </a:spcBef>
              <a:spcAft>
                <a:spcPts val="0"/>
              </a:spcAft>
              <a:buClr>
                <a:srgbClr val="42953B"/>
              </a:buClr>
              <a:buSzPts val="3000"/>
              <a:buFont typeface="Arial" panose="020B0604020202020204" pitchFamily="34" charset="0"/>
              <a:buChar char="•"/>
            </a:pPr>
            <a:r>
              <a:rPr lang="en-US" sz="3000" dirty="0">
                <a:solidFill>
                  <a:srgbClr val="004B8E"/>
                </a:solidFill>
              </a:rPr>
              <a:t>D</a:t>
            </a:r>
            <a:r>
              <a:rPr lang="en-US" sz="3000" i="0" u="none" strike="noStrike" cap="none" dirty="0">
                <a:solidFill>
                  <a:srgbClr val="004B8E"/>
                </a:solidFill>
              </a:rPr>
              <a:t>etermine postsecondary goals</a:t>
            </a:r>
            <a:endParaRPr sz="3000" dirty="0">
              <a:solidFill>
                <a:srgbClr val="004B8E"/>
              </a:solidFill>
            </a:endParaRPr>
          </a:p>
          <a:p>
            <a:pPr marL="495300" marR="0" lvl="0" indent="-457200" algn="l" rtl="0">
              <a:lnSpc>
                <a:spcPct val="115000"/>
              </a:lnSpc>
              <a:spcBef>
                <a:spcPts val="0"/>
              </a:spcBef>
              <a:spcAft>
                <a:spcPts val="0"/>
              </a:spcAft>
              <a:buClr>
                <a:srgbClr val="42953B"/>
              </a:buClr>
              <a:buSzPts val="3000"/>
              <a:buFont typeface="Arial" panose="020B0604020202020204" pitchFamily="34" charset="0"/>
              <a:buChar char="•"/>
            </a:pPr>
            <a:r>
              <a:rPr lang="en-US" sz="3000" dirty="0">
                <a:solidFill>
                  <a:srgbClr val="004B8E"/>
                </a:solidFill>
              </a:rPr>
              <a:t>D</a:t>
            </a:r>
            <a:r>
              <a:rPr lang="en-US" sz="3000" i="0" u="none" strike="noStrike" cap="none" dirty="0">
                <a:solidFill>
                  <a:srgbClr val="004B8E"/>
                </a:solidFill>
              </a:rPr>
              <a:t>evelop relevant academic and functional skills instruction</a:t>
            </a:r>
            <a:endParaRPr sz="3000" dirty="0">
              <a:solidFill>
                <a:srgbClr val="004B8E"/>
              </a:solidFill>
            </a:endParaRPr>
          </a:p>
          <a:p>
            <a:pPr marL="495300" marR="0" lvl="0" indent="-457200" algn="l" rtl="0">
              <a:lnSpc>
                <a:spcPct val="115000"/>
              </a:lnSpc>
              <a:spcBef>
                <a:spcPts val="0"/>
              </a:spcBef>
              <a:spcAft>
                <a:spcPts val="0"/>
              </a:spcAft>
              <a:buClr>
                <a:srgbClr val="42953B"/>
              </a:buClr>
              <a:buSzPts val="3000"/>
              <a:buFont typeface="Arial" panose="020B0604020202020204" pitchFamily="34" charset="0"/>
              <a:buChar char="•"/>
            </a:pPr>
            <a:r>
              <a:rPr lang="en-US" sz="3000" dirty="0">
                <a:solidFill>
                  <a:srgbClr val="004B8E"/>
                </a:solidFill>
              </a:rPr>
              <a:t>I</a:t>
            </a:r>
            <a:r>
              <a:rPr lang="en-US" sz="3000" i="0" u="none" strike="noStrike" cap="none" dirty="0">
                <a:solidFill>
                  <a:srgbClr val="004B8E"/>
                </a:solidFill>
              </a:rPr>
              <a:t>dentify appropriate transition services</a:t>
            </a:r>
            <a:endParaRPr sz="3000" dirty="0">
              <a:solidFill>
                <a:srgbClr val="004B8E"/>
              </a:solidFill>
            </a:endParaRPr>
          </a:p>
          <a:p>
            <a:pPr marL="495300" marR="0" lvl="0" indent="-457200" algn="l" rtl="0">
              <a:lnSpc>
                <a:spcPct val="115000"/>
              </a:lnSpc>
              <a:spcBef>
                <a:spcPts val="0"/>
              </a:spcBef>
              <a:spcAft>
                <a:spcPts val="0"/>
              </a:spcAft>
              <a:buClr>
                <a:srgbClr val="42953B"/>
              </a:buClr>
              <a:buSzPts val="3000"/>
              <a:buFont typeface="Arial" panose="020B0604020202020204" pitchFamily="34" charset="0"/>
              <a:buChar char="•"/>
            </a:pPr>
            <a:r>
              <a:rPr lang="en-US" sz="3000" dirty="0">
                <a:solidFill>
                  <a:srgbClr val="004B8E"/>
                </a:solidFill>
              </a:rPr>
              <a:t>I</a:t>
            </a:r>
            <a:r>
              <a:rPr lang="en-US" sz="3000" i="0" u="none" strike="noStrike" cap="none" dirty="0">
                <a:solidFill>
                  <a:srgbClr val="004B8E"/>
                </a:solidFill>
              </a:rPr>
              <a:t>dentify necessary interagency supports and linkages</a:t>
            </a:r>
            <a:endParaRPr sz="3000" dirty="0">
              <a:solidFill>
                <a:srgbClr val="004B8E"/>
              </a:solidFill>
            </a:endParaRPr>
          </a:p>
          <a:p>
            <a:pPr marL="495300" marR="0" lvl="0" indent="-457200" algn="l" rtl="0">
              <a:lnSpc>
                <a:spcPct val="115000"/>
              </a:lnSpc>
              <a:spcBef>
                <a:spcPts val="0"/>
              </a:spcBef>
              <a:spcAft>
                <a:spcPts val="0"/>
              </a:spcAft>
              <a:buClr>
                <a:srgbClr val="42953B"/>
              </a:buClr>
              <a:buSzPts val="3000"/>
              <a:buFont typeface="Arial" panose="020B0604020202020204" pitchFamily="34" charset="0"/>
              <a:buChar char="•"/>
            </a:pPr>
            <a:r>
              <a:rPr lang="en-US" sz="3000" dirty="0">
                <a:solidFill>
                  <a:srgbClr val="004B8E"/>
                </a:solidFill>
              </a:rPr>
              <a:t>E</a:t>
            </a:r>
            <a:r>
              <a:rPr lang="en-US" sz="3000" i="0" u="none" strike="noStrike" cap="none" dirty="0">
                <a:solidFill>
                  <a:srgbClr val="004B8E"/>
                </a:solidFill>
              </a:rPr>
              <a:t>valuate instruction and supports already in place</a:t>
            </a:r>
            <a:endParaRPr sz="3000" i="0" u="none" strike="noStrike" cap="none" dirty="0">
              <a:solidFill>
                <a:srgbClr val="004B8E"/>
              </a:solidFill>
            </a:endParaRPr>
          </a:p>
        </p:txBody>
      </p:sp>
      <p:sp>
        <p:nvSpPr>
          <p:cNvPr id="1032" name="Google Shape;1032;p142"/>
          <p:cNvSpPr txBox="1">
            <a:spLocks noGrp="1"/>
          </p:cNvSpPr>
          <p:nvPr>
            <p:ph type="title"/>
          </p:nvPr>
        </p:nvSpPr>
        <p:spPr>
          <a:xfrm>
            <a:off x="381000" y="917359"/>
            <a:ext cx="11430000" cy="1082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3500"/>
              <a:buFont typeface="Calibri"/>
              <a:buNone/>
            </a:pPr>
            <a:r>
              <a:rPr lang="en-US" sz="4800" dirty="0">
                <a:solidFill>
                  <a:srgbClr val="000000"/>
                </a:solidFill>
              </a:rPr>
              <a:t> </a:t>
            </a:r>
            <a:r>
              <a:rPr lang="en-US" sz="4400" dirty="0">
                <a:solidFill>
                  <a:srgbClr val="004B8E"/>
                </a:solidFill>
              </a:rPr>
              <a:t>T</a:t>
            </a:r>
            <a:r>
              <a:rPr lang="en-US" sz="4400" i="0" u="none" strike="noStrike" cap="none" dirty="0">
                <a:solidFill>
                  <a:srgbClr val="004B8E"/>
                </a:solidFill>
              </a:rPr>
              <a:t>he Purpose of Transition Assessments</a:t>
            </a:r>
            <a:r>
              <a:rPr lang="en-US" sz="4400" dirty="0">
                <a:solidFill>
                  <a:srgbClr val="004B8E"/>
                </a:solidFill>
              </a:rPr>
              <a:t> </a:t>
            </a:r>
            <a:endParaRPr sz="4400" i="0" u="none" strike="noStrike" cap="none" dirty="0">
              <a:solidFill>
                <a:srgbClr val="004B8E"/>
              </a:solidFill>
            </a:endParaRPr>
          </a:p>
        </p:txBody>
      </p:sp>
      <p:sp>
        <p:nvSpPr>
          <p:cNvPr id="1034" name="Google Shape;1034;p142"/>
          <p:cNvSpPr txBox="1"/>
          <p:nvPr/>
        </p:nvSpPr>
        <p:spPr>
          <a:xfrm>
            <a:off x="7821227" y="5726700"/>
            <a:ext cx="3989773" cy="3693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chemeClr val="dk1"/>
                </a:solidFill>
                <a:latin typeface="Calibri"/>
                <a:ea typeface="Calibri"/>
                <a:cs typeface="Calibri"/>
                <a:sym typeface="Calibri"/>
              </a:rPr>
              <a:t>(Noonan, Morningstar and Clark, 2005)</a:t>
            </a:r>
            <a:endParaRPr sz="2689"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6" name="Google Shape;970;p135"/>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97</a:t>
            </a:fld>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43"/>
          <p:cNvSpPr txBox="1">
            <a:spLocks noGrp="1"/>
          </p:cNvSpPr>
          <p:nvPr>
            <p:ph type="body" idx="1"/>
          </p:nvPr>
        </p:nvSpPr>
        <p:spPr>
          <a:xfrm>
            <a:off x="381000" y="2403400"/>
            <a:ext cx="11430000" cy="4175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480"/>
              </a:spcBef>
              <a:spcAft>
                <a:spcPts val="0"/>
              </a:spcAft>
              <a:buClr>
                <a:srgbClr val="000000"/>
              </a:buClr>
              <a:buSzPts val="1800"/>
              <a:buFont typeface="Arial"/>
              <a:buNone/>
            </a:pPr>
            <a:r>
              <a:rPr lang="en-US" i="0" u="none" strike="noStrike" cap="none" dirty="0">
                <a:solidFill>
                  <a:srgbClr val="004B8E"/>
                </a:solidFill>
              </a:rPr>
              <a:t>When selecting a Transition Assessment, consider the following</a:t>
            </a:r>
            <a:endParaRPr i="0" u="none" strike="noStrike" cap="none" dirty="0">
              <a:solidFill>
                <a:srgbClr val="004B8E"/>
              </a:solidFill>
            </a:endParaRPr>
          </a:p>
          <a:p>
            <a:pPr marL="495300" lvl="0" indent="-457200" algn="l" rtl="0">
              <a:lnSpc>
                <a:spcPct val="100000"/>
              </a:lnSpc>
              <a:spcBef>
                <a:spcPts val="480"/>
              </a:spcBef>
              <a:spcAft>
                <a:spcPts val="0"/>
              </a:spcAft>
              <a:buClr>
                <a:srgbClr val="42953B"/>
              </a:buClr>
              <a:buSzPct val="100000"/>
              <a:buFont typeface="Arial" panose="020B0604020202020204" pitchFamily="34" charset="0"/>
              <a:buChar char="•"/>
            </a:pPr>
            <a:r>
              <a:rPr lang="en-US" sz="2800" dirty="0">
                <a:solidFill>
                  <a:srgbClr val="004B8E"/>
                </a:solidFill>
              </a:rPr>
              <a:t>Where is the individual presently?</a:t>
            </a:r>
            <a:endParaRPr sz="2800" dirty="0">
              <a:solidFill>
                <a:srgbClr val="004B8E"/>
              </a:solidFill>
            </a:endParaRPr>
          </a:p>
          <a:p>
            <a:pPr marL="495300" lvl="0" indent="-457200" algn="l" rtl="0">
              <a:lnSpc>
                <a:spcPct val="100000"/>
              </a:lnSpc>
              <a:spcBef>
                <a:spcPts val="480"/>
              </a:spcBef>
              <a:spcAft>
                <a:spcPts val="0"/>
              </a:spcAft>
              <a:buClr>
                <a:srgbClr val="42953B"/>
              </a:buClr>
              <a:buSzPct val="100000"/>
              <a:buFont typeface="Arial" panose="020B0604020202020204" pitchFamily="34" charset="0"/>
              <a:buChar char="•"/>
            </a:pPr>
            <a:r>
              <a:rPr lang="en-US" sz="2800" dirty="0">
                <a:solidFill>
                  <a:srgbClr val="004B8E"/>
                </a:solidFill>
              </a:rPr>
              <a:t>Where is the Individual going?</a:t>
            </a:r>
            <a:endParaRPr sz="2800" dirty="0">
              <a:solidFill>
                <a:srgbClr val="004B8E"/>
              </a:solidFill>
            </a:endParaRPr>
          </a:p>
          <a:p>
            <a:pPr marL="495300" lvl="0" indent="-457200" algn="l" rtl="0">
              <a:lnSpc>
                <a:spcPct val="100000"/>
              </a:lnSpc>
              <a:spcBef>
                <a:spcPts val="480"/>
              </a:spcBef>
              <a:spcAft>
                <a:spcPts val="0"/>
              </a:spcAft>
              <a:buClr>
                <a:srgbClr val="42953B"/>
              </a:buClr>
              <a:buSzPct val="100000"/>
              <a:buFont typeface="Arial" panose="020B0604020202020204" pitchFamily="34" charset="0"/>
              <a:buChar char="•"/>
            </a:pPr>
            <a:r>
              <a:rPr lang="en-US" sz="2800" dirty="0">
                <a:solidFill>
                  <a:srgbClr val="004B8E"/>
                </a:solidFill>
              </a:rPr>
              <a:t>How do we get the Individual there? </a:t>
            </a:r>
            <a:endParaRPr sz="2800" dirty="0">
              <a:solidFill>
                <a:srgbClr val="004B8E"/>
              </a:solidFill>
            </a:endParaRPr>
          </a:p>
          <a:p>
            <a:pPr marL="38100" marR="0" lvl="0" indent="0" algn="l" rtl="0">
              <a:lnSpc>
                <a:spcPct val="100000"/>
              </a:lnSpc>
              <a:spcBef>
                <a:spcPts val="480"/>
              </a:spcBef>
              <a:spcAft>
                <a:spcPts val="0"/>
              </a:spcAft>
              <a:buClr>
                <a:srgbClr val="000000"/>
              </a:buClr>
              <a:buSzPts val="3000"/>
              <a:buNone/>
            </a:pPr>
            <a:endParaRPr sz="3000" i="0" u="none" strike="noStrike" cap="none" dirty="0">
              <a:solidFill>
                <a:srgbClr val="000000"/>
              </a:solidFill>
            </a:endParaRPr>
          </a:p>
        </p:txBody>
      </p:sp>
      <p:sp>
        <p:nvSpPr>
          <p:cNvPr id="1041" name="Google Shape;1041;p143"/>
          <p:cNvSpPr txBox="1">
            <a:spLocks noGrp="1"/>
          </p:cNvSpPr>
          <p:nvPr>
            <p:ph type="title"/>
          </p:nvPr>
        </p:nvSpPr>
        <p:spPr>
          <a:xfrm>
            <a:off x="203250" y="1219200"/>
            <a:ext cx="117855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400" dirty="0">
                <a:solidFill>
                  <a:srgbClr val="004B8E"/>
                </a:solidFill>
              </a:rPr>
              <a:t>S</a:t>
            </a:r>
            <a:r>
              <a:rPr lang="en-US" sz="4400" i="0" u="none" strike="noStrike" cap="none" dirty="0">
                <a:solidFill>
                  <a:srgbClr val="004B8E"/>
                </a:solidFill>
              </a:rPr>
              <a:t>electing A</a:t>
            </a:r>
            <a:r>
              <a:rPr lang="en-US" sz="4400" dirty="0">
                <a:solidFill>
                  <a:srgbClr val="004B8E"/>
                </a:solidFill>
              </a:rPr>
              <a:t>ge-A</a:t>
            </a:r>
            <a:r>
              <a:rPr lang="en-US" sz="4400" i="0" u="none" strike="noStrike" cap="none" dirty="0">
                <a:solidFill>
                  <a:srgbClr val="004B8E"/>
                </a:solidFill>
              </a:rPr>
              <a:t>ppropriate Transition Assessments</a:t>
            </a:r>
            <a:endParaRPr sz="4400" i="0" u="none" strike="noStrike" cap="none" dirty="0">
              <a:solidFill>
                <a:srgbClr val="004B8E"/>
              </a:solidFill>
            </a:endParaRPr>
          </a:p>
        </p:txBody>
      </p:sp>
      <p:sp>
        <p:nvSpPr>
          <p:cNvPr id="1042" name="Google Shape;1042;p14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98</a:t>
            </a:fld>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198" y="3504456"/>
            <a:ext cx="3111802" cy="2591544"/>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44"/>
          <p:cNvSpPr txBox="1">
            <a:spLocks noGrp="1"/>
          </p:cNvSpPr>
          <p:nvPr>
            <p:ph type="body" idx="1"/>
          </p:nvPr>
        </p:nvSpPr>
        <p:spPr>
          <a:xfrm>
            <a:off x="381739" y="1790700"/>
            <a:ext cx="11429261" cy="4305300"/>
          </a:xfrm>
          <a:prstGeom prst="rect">
            <a:avLst/>
          </a:prstGeom>
          <a:noFill/>
          <a:ln>
            <a:noFill/>
          </a:ln>
        </p:spPr>
        <p:txBody>
          <a:bodyPr spcFirstLastPara="1" wrap="square" lIns="121900" tIns="60925" rIns="121900" bIns="60925" anchor="t" anchorCtr="0">
            <a:noAutofit/>
          </a:bodyPr>
          <a:lstStyle/>
          <a:p>
            <a:pPr marL="609584" marR="0" lvl="0" indent="0" algn="l" rtl="0">
              <a:lnSpc>
                <a:spcPct val="80000"/>
              </a:lnSpc>
              <a:spcBef>
                <a:spcPts val="0"/>
              </a:spcBef>
              <a:spcAft>
                <a:spcPts val="0"/>
              </a:spcAft>
              <a:buSzPts val="1800"/>
              <a:buNone/>
            </a:pPr>
            <a:endParaRPr sz="1867" b="0" i="0" u="none" strike="noStrike" cap="none" dirty="0">
              <a:solidFill>
                <a:srgbClr val="000000"/>
              </a:solidFill>
              <a:latin typeface="Arial"/>
              <a:ea typeface="Arial"/>
              <a:cs typeface="Arial"/>
              <a:sym typeface="Arial"/>
            </a:endParaRPr>
          </a:p>
          <a:p>
            <a:pPr marL="967791" lvl="1" indent="-457200">
              <a:lnSpc>
                <a:spcPct val="80000"/>
              </a:lnSpc>
              <a:spcBef>
                <a:spcPts val="640"/>
              </a:spcBef>
              <a:buClr>
                <a:srgbClr val="42953B"/>
              </a:buClr>
              <a:buSzPct val="100000"/>
              <a:buFont typeface="Arial" panose="020B0604020202020204" pitchFamily="34" charset="0"/>
              <a:buChar char="•"/>
            </a:pPr>
            <a:r>
              <a:rPr lang="en-US" sz="2800" i="0" u="none" strike="noStrike" cap="none" dirty="0">
                <a:solidFill>
                  <a:srgbClr val="004B8E"/>
                </a:solidFill>
              </a:rPr>
              <a:t>Sitlington (1996) defined this for the Division on Career Development and Transition (DCDT) as “the </a:t>
            </a:r>
            <a:r>
              <a:rPr lang="en-US" sz="2800" b="1" i="0" u="none" strike="noStrike" cap="none" dirty="0">
                <a:solidFill>
                  <a:srgbClr val="004B8E"/>
                </a:solidFill>
              </a:rPr>
              <a:t>ongoing process</a:t>
            </a:r>
            <a:r>
              <a:rPr lang="en-US" sz="2800" i="0" u="none" strike="noStrike" cap="none" dirty="0">
                <a:solidFill>
                  <a:srgbClr val="004B8E"/>
                </a:solidFill>
              </a:rPr>
              <a:t> of collecting data on the individual’s strengths, needs, preferences and interests </a:t>
            </a:r>
            <a:r>
              <a:rPr lang="en-US" sz="2800" b="1" i="0" u="none" strike="noStrike" cap="none" dirty="0">
                <a:solidFill>
                  <a:srgbClr val="004B8E"/>
                </a:solidFill>
              </a:rPr>
              <a:t>as they relate to the demands of current and future working, educational, living, personal, and social environments. </a:t>
            </a:r>
            <a:r>
              <a:rPr lang="en-US" sz="2800" i="0" u="none" strike="noStrike" cap="none" dirty="0">
                <a:solidFill>
                  <a:srgbClr val="004B8E"/>
                </a:solidFill>
              </a:rPr>
              <a:t>Assessment data serves as the common thread in the transition process and form the basis for defining goals and services to be included in the IEP.</a:t>
            </a:r>
            <a:br>
              <a:rPr lang="en-US" sz="2800" i="0" u="none" strike="noStrike" cap="none" dirty="0">
                <a:solidFill>
                  <a:srgbClr val="004B8E"/>
                </a:solidFill>
              </a:rPr>
            </a:br>
            <a:endParaRPr sz="2800" i="0" u="none" strike="noStrike" cap="none" dirty="0">
              <a:solidFill>
                <a:srgbClr val="004B8E"/>
              </a:solidFill>
            </a:endParaRPr>
          </a:p>
          <a:p>
            <a:pPr marL="967791" lvl="1" indent="-457200">
              <a:lnSpc>
                <a:spcPct val="80000"/>
              </a:lnSpc>
              <a:spcBef>
                <a:spcPts val="640"/>
              </a:spcBef>
              <a:buClr>
                <a:srgbClr val="42953B"/>
              </a:buClr>
              <a:buSzPct val="100000"/>
              <a:buFont typeface="Arial" panose="020B0604020202020204" pitchFamily="34" charset="0"/>
              <a:buChar char="•"/>
            </a:pPr>
            <a:r>
              <a:rPr lang="en-US" sz="2800" i="0" u="none" strike="noStrike" cap="none" dirty="0">
                <a:solidFill>
                  <a:srgbClr val="004B8E"/>
                </a:solidFill>
              </a:rPr>
              <a:t>It is important to note that </a:t>
            </a:r>
            <a:r>
              <a:rPr lang="en-US" sz="2800" b="1" i="0" u="none" strike="noStrike" cap="none" dirty="0">
                <a:solidFill>
                  <a:srgbClr val="004B8E"/>
                </a:solidFill>
              </a:rPr>
              <a:t>age-appropriate</a:t>
            </a:r>
            <a:r>
              <a:rPr lang="en-US" sz="2800" i="0" u="none" strike="noStrike" cap="none" dirty="0">
                <a:solidFill>
                  <a:srgbClr val="004B8E"/>
                </a:solidFill>
              </a:rPr>
              <a:t> transition assessments refer to a student’s </a:t>
            </a:r>
            <a:r>
              <a:rPr lang="en-US" sz="2800" b="1" i="0" u="none" strike="noStrike" cap="none" dirty="0">
                <a:solidFill>
                  <a:srgbClr val="004B8E"/>
                </a:solidFill>
              </a:rPr>
              <a:t>chronological age</a:t>
            </a:r>
            <a:r>
              <a:rPr lang="en-US" sz="2800" i="0" u="none" strike="noStrike" cap="none" dirty="0">
                <a:solidFill>
                  <a:srgbClr val="004B8E"/>
                </a:solidFill>
              </a:rPr>
              <a:t>, not developmental age.</a:t>
            </a:r>
            <a:endParaRPr sz="2800" i="0" u="none" strike="noStrike" cap="none" dirty="0">
              <a:solidFill>
                <a:srgbClr val="004B8E"/>
              </a:solidFill>
            </a:endParaRPr>
          </a:p>
        </p:txBody>
      </p:sp>
      <p:sp>
        <p:nvSpPr>
          <p:cNvPr id="1048" name="Google Shape;1048;p144"/>
          <p:cNvSpPr txBox="1">
            <a:spLocks noGrp="1"/>
          </p:cNvSpPr>
          <p:nvPr>
            <p:ph type="title"/>
          </p:nvPr>
        </p:nvSpPr>
        <p:spPr>
          <a:xfrm>
            <a:off x="380999" y="1091953"/>
            <a:ext cx="11430001" cy="698747"/>
          </a:xfrm>
          <a:prstGeom prst="rect">
            <a:avLst/>
          </a:prstGeom>
          <a:noFill/>
          <a:ln>
            <a:noFill/>
          </a:ln>
        </p:spPr>
        <p:txBody>
          <a:bodyPr spcFirstLastPara="1" wrap="square" lIns="121900" tIns="60925" rIns="121900" bIns="60925" anchor="ctr" anchorCtr="0">
            <a:noAutofit/>
          </a:bodyPr>
          <a:lstStyle/>
          <a:p>
            <a:pPr marL="609584" lvl="0" indent="0" algn="l" rtl="0">
              <a:lnSpc>
                <a:spcPct val="80000"/>
              </a:lnSpc>
              <a:spcBef>
                <a:spcPts val="0"/>
              </a:spcBef>
              <a:spcAft>
                <a:spcPts val="0"/>
              </a:spcAft>
              <a:buSzPts val="4000"/>
              <a:buNone/>
            </a:pPr>
            <a:r>
              <a:rPr lang="en-US" sz="4800" dirty="0">
                <a:solidFill>
                  <a:srgbClr val="000000"/>
                </a:solidFill>
              </a:rPr>
              <a:t> </a:t>
            </a:r>
            <a:r>
              <a:rPr lang="en-US" sz="4400" dirty="0">
                <a:solidFill>
                  <a:srgbClr val="004B8E"/>
                </a:solidFill>
              </a:rPr>
              <a:t>Age-Appropriate Transition Assessments</a:t>
            </a:r>
            <a:endParaRPr sz="4400" i="0" u="none" strike="noStrike" cap="none" dirty="0">
              <a:solidFill>
                <a:srgbClr val="004B8E"/>
              </a:solidFill>
            </a:endParaRPr>
          </a:p>
        </p:txBody>
      </p:sp>
      <p:sp>
        <p:nvSpPr>
          <p:cNvPr id="1049" name="Google Shape;1049;p144"/>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SE PPT Template Widescreen 2017">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losing ">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20076</Words>
  <Application>Microsoft Office PowerPoint</Application>
  <PresentationFormat>Widescreen</PresentationFormat>
  <Paragraphs>1386</Paragraphs>
  <Slides>143</Slides>
  <Notes>143</Notes>
  <HiddenSlides>8</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143</vt:i4>
      </vt:variant>
    </vt:vector>
  </HeadingPairs>
  <TitlesOfParts>
    <vt:vector size="156" baseType="lpstr">
      <vt:lpstr>Arial</vt:lpstr>
      <vt:lpstr>Courier New</vt:lpstr>
      <vt:lpstr>Noto Sans Symbols</vt:lpstr>
      <vt:lpstr>Comic Sans MS</vt:lpstr>
      <vt:lpstr>Twentieth Century</vt:lpstr>
      <vt:lpstr>Calibri</vt:lpstr>
      <vt:lpstr>Office Theme</vt:lpstr>
      <vt:lpstr>Content Layouts</vt:lpstr>
      <vt:lpstr>Content Layouts</vt:lpstr>
      <vt:lpstr>DESE PPT Template Widescreen 2017</vt:lpstr>
      <vt:lpstr>Section Dividers</vt:lpstr>
      <vt:lpstr>Content Layouts</vt:lpstr>
      <vt:lpstr>Closing </vt:lpstr>
      <vt:lpstr>Hidden Slide  10.15.21</vt:lpstr>
      <vt:lpstr>Letter of the Law: Indicator 13 and Summary of Performance</vt:lpstr>
      <vt:lpstr>Norms</vt:lpstr>
      <vt:lpstr>Agenda</vt:lpstr>
      <vt:lpstr>What is Your Definition of Transition?</vt:lpstr>
      <vt:lpstr>Missouri Teacher Standards</vt:lpstr>
      <vt:lpstr>Learning Targets</vt:lpstr>
      <vt:lpstr>Transition Standards Found Out of Compliance</vt:lpstr>
      <vt:lpstr> Non-Compliance Across the State</vt:lpstr>
      <vt:lpstr> Non-Compliance Across the State</vt:lpstr>
      <vt:lpstr>Special Education Area Specifically</vt:lpstr>
      <vt:lpstr>  The Letter of the Law - Indicator 13 and  The Spirit of the Law - Best Practice  </vt:lpstr>
      <vt:lpstr>The Spirit of the Law (IDEA) and Transition</vt:lpstr>
      <vt:lpstr> The Letter of the Law (IDEA) and Transition </vt:lpstr>
      <vt:lpstr>PowerPoint Presentation</vt:lpstr>
      <vt:lpstr>What’s Sticking?   </vt:lpstr>
      <vt:lpstr>Indicator 13  The Letter of the Law  </vt:lpstr>
      <vt:lpstr>Indicator 13: Meeting IDEA Requirements</vt:lpstr>
      <vt:lpstr>NSTTAC Indicator 13 Questions</vt:lpstr>
      <vt:lpstr>Indicator 13 Checklist</vt:lpstr>
      <vt:lpstr>Indicator 13 Checklist</vt:lpstr>
      <vt:lpstr>Indicator 13 Requirements</vt:lpstr>
      <vt:lpstr>Requirement # 7  Student Invited to IEP</vt:lpstr>
      <vt:lpstr> IEP Documentation Form </vt:lpstr>
      <vt:lpstr>Difference Between Notification and Invitation</vt:lpstr>
      <vt:lpstr>Ways to Invite the Student</vt:lpstr>
      <vt:lpstr>Requirement # 8  Invitation to an Outside Participating Agency</vt:lpstr>
      <vt:lpstr>Participating Agency</vt:lpstr>
      <vt:lpstr>Identifying Participating Agencies</vt:lpstr>
      <vt:lpstr>Transition IEP Meeting Participants</vt:lpstr>
      <vt:lpstr>Requirement # 1 Measurable Postsecondary Goals</vt:lpstr>
      <vt:lpstr>Measurable Postsecondary Goals</vt:lpstr>
      <vt:lpstr>Measurable Postsecondary Goals (cont.)</vt:lpstr>
      <vt:lpstr>Measurable Postsecondary Goals (cont.)</vt:lpstr>
      <vt:lpstr>IEP Form C</vt:lpstr>
      <vt:lpstr>PowerPoint Presentation</vt:lpstr>
      <vt:lpstr>Postsecondary Goal Examples</vt:lpstr>
      <vt:lpstr>Tips for Writing Postsecondary Goals</vt:lpstr>
      <vt:lpstr>Postsecondary Goal Formula</vt:lpstr>
      <vt:lpstr>Measurable Postsecondary Goal Examples</vt:lpstr>
      <vt:lpstr>Measurable Postsecondary Goal Examples</vt:lpstr>
      <vt:lpstr>Measurable Postsecondary Goal Examples</vt:lpstr>
      <vt:lpstr>Measurable Postsecondary Goal Examples</vt:lpstr>
      <vt:lpstr>Measurable Postsecondary Goal Examples</vt:lpstr>
      <vt:lpstr>Can Postsecondary Goals Change?</vt:lpstr>
      <vt:lpstr>Requirement # 2  Updated Annually </vt:lpstr>
      <vt:lpstr>Requirement # 6  Annual IEP Goal(s)</vt:lpstr>
      <vt:lpstr>Annual IEP Goals</vt:lpstr>
      <vt:lpstr>SMART Goal Format</vt:lpstr>
      <vt:lpstr>IEP SMART Goals to Support Postsecondary Goals</vt:lpstr>
      <vt:lpstr>Requirement # 3  Transition Assessments</vt:lpstr>
      <vt:lpstr>PowerPoint Presentation</vt:lpstr>
      <vt:lpstr>Age-appropriate Transition Assessments </vt:lpstr>
      <vt:lpstr>The Purpose of  Transition Assessments</vt:lpstr>
      <vt:lpstr>Transition Assessments</vt:lpstr>
      <vt:lpstr>S.G.W. v. Eugene Sch. Dist., 69 IDELR 181 (D. Ore. 2017)</vt:lpstr>
      <vt:lpstr>S.G.W. v. Eugene Sch. Dist., 69 IDELR 181 (D. Ore. 2017)</vt:lpstr>
      <vt:lpstr>Transition Assessment Data</vt:lpstr>
      <vt:lpstr>Requirement # 4  Transition Services</vt:lpstr>
      <vt:lpstr>PowerPoint Presentation</vt:lpstr>
      <vt:lpstr>Requirement # 5  Course of Study</vt:lpstr>
      <vt:lpstr>Course of Study </vt:lpstr>
      <vt:lpstr>Course of Study </vt:lpstr>
      <vt:lpstr>DESE Guidelines</vt:lpstr>
      <vt:lpstr>Missouri Graduation Requirements</vt:lpstr>
      <vt:lpstr>Transition and ICAPs </vt:lpstr>
      <vt:lpstr>A-Z Re-Cap </vt:lpstr>
      <vt:lpstr>BREAK TIME </vt:lpstr>
      <vt:lpstr>DESE Requirement Summary of Performance</vt:lpstr>
      <vt:lpstr>Summary of Performance Q &amp; A </vt:lpstr>
      <vt:lpstr>Summary of Performance Q &amp; A - 2 </vt:lpstr>
      <vt:lpstr>Share </vt:lpstr>
      <vt:lpstr>Transfer of Rights</vt:lpstr>
      <vt:lpstr>Transfer of Rights</vt:lpstr>
      <vt:lpstr>Work and Process Time</vt:lpstr>
      <vt:lpstr>What Were Your Takeaways from this Section?</vt:lpstr>
      <vt:lpstr>Let’s Talk</vt:lpstr>
      <vt:lpstr>PowerPoint Presentation</vt:lpstr>
      <vt:lpstr>Possible Break if Virtual or a Two-hour Webinar </vt:lpstr>
      <vt:lpstr>Best Practice The Spirit of the Law</vt:lpstr>
      <vt:lpstr>Agenda for Best Practice</vt:lpstr>
      <vt:lpstr>PowerPoint Presentation</vt:lpstr>
      <vt:lpstr>Best Practice</vt:lpstr>
      <vt:lpstr>It’s Their Future</vt:lpstr>
      <vt:lpstr>Student Led IEP Video </vt:lpstr>
      <vt:lpstr>Student Focused Planning Leads to Positive Postsecondary Outcomes</vt:lpstr>
      <vt:lpstr>Challenges with Student Led IEPs </vt:lpstr>
      <vt:lpstr>PowerPoint Presentation</vt:lpstr>
      <vt:lpstr>Social-Emotional Learning for All </vt:lpstr>
      <vt:lpstr>PowerPoint Presentation</vt:lpstr>
      <vt:lpstr>PowerPoint Presentation</vt:lpstr>
      <vt:lpstr>                 </vt:lpstr>
      <vt:lpstr>PowerPoint Presentation</vt:lpstr>
      <vt:lpstr>Age-Appropriate Transition Assessments</vt:lpstr>
      <vt:lpstr>PowerPoint Presentation</vt:lpstr>
      <vt:lpstr>IDEA and Transition Planning</vt:lpstr>
      <vt:lpstr> The Purpose of Transition Assessments </vt:lpstr>
      <vt:lpstr>Selecting Age-Appropriate Transition Assessments</vt:lpstr>
      <vt:lpstr> Age-Appropriate Transition Assessments</vt:lpstr>
      <vt:lpstr>Approaches to Transition Assessment</vt:lpstr>
      <vt:lpstr>Types of Transition Assessments </vt:lpstr>
      <vt:lpstr>Formal Assessments</vt:lpstr>
      <vt:lpstr>Formal Assessments </vt:lpstr>
      <vt:lpstr>Formal Assessments </vt:lpstr>
      <vt:lpstr>Types of Informal Assessments </vt:lpstr>
      <vt:lpstr>Administering Informal Assessments </vt:lpstr>
      <vt:lpstr>Reevaluation Requirements and Transition Assessments </vt:lpstr>
      <vt:lpstr>Next Steps </vt:lpstr>
      <vt:lpstr>Transition Services and Parental Involvement</vt:lpstr>
      <vt:lpstr>Who is Responsible for the Transition IEP?</vt:lpstr>
      <vt:lpstr>Transition Services</vt:lpstr>
      <vt:lpstr>Transition Services Examples</vt:lpstr>
      <vt:lpstr>Transition Services Examples</vt:lpstr>
      <vt:lpstr>Transition Services Examples</vt:lpstr>
      <vt:lpstr>Transition Services Examples</vt:lpstr>
      <vt:lpstr>Investigation Time</vt:lpstr>
      <vt:lpstr>Quick Draw </vt:lpstr>
      <vt:lpstr>Student and Parent/Guardian Involvement</vt:lpstr>
      <vt:lpstr>Student and Parent/Guardian Involvement</vt:lpstr>
      <vt:lpstr>Student and Parent/Guardian Involvement is Critical</vt:lpstr>
      <vt:lpstr>Student and Parent/Guardian Involvement is Critical</vt:lpstr>
      <vt:lpstr>Building a Partnership with Families</vt:lpstr>
      <vt:lpstr>Communication, Commitment, Competence</vt:lpstr>
      <vt:lpstr>Ways Students, Parent(s)/Guardian can Become Involved</vt:lpstr>
      <vt:lpstr>Why Do We Need Students to Participate in Their Own IEP Meeting?</vt:lpstr>
      <vt:lpstr>Student-Led IEPs</vt:lpstr>
      <vt:lpstr>Student-Led IEPs</vt:lpstr>
      <vt:lpstr>PowerPoint Presentation</vt:lpstr>
      <vt:lpstr>Suggested Student-Led IEP Videos</vt:lpstr>
      <vt:lpstr>More Student-Led IEP Videos</vt:lpstr>
      <vt:lpstr>Plan for Student-Led IEPs</vt:lpstr>
      <vt:lpstr>PowerPoint Presentation</vt:lpstr>
      <vt:lpstr>Purpose of Early Planning and Ongoing Review</vt:lpstr>
      <vt:lpstr>Purpose of Early Planning and Ongoing Review</vt:lpstr>
      <vt:lpstr>Why?</vt:lpstr>
      <vt:lpstr>School-Based Enterprises and Pre-Vocational Activities</vt:lpstr>
      <vt:lpstr>School-Based Enterprise Ideas</vt:lpstr>
      <vt:lpstr>On-Campus Ideas</vt:lpstr>
      <vt:lpstr>Off-Campus Ideas</vt:lpstr>
      <vt:lpstr>School-Based Enterprise Toolkit</vt:lpstr>
      <vt:lpstr>Next Steps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10.15.21</dc:title>
  <dc:creator>Hekmat, Susan L</dc:creator>
  <cp:lastModifiedBy>cherylawrinkle@gmail.com</cp:lastModifiedBy>
  <cp:revision>583</cp:revision>
  <dcterms:modified xsi:type="dcterms:W3CDTF">2021-10-29T01:12:06Z</dcterms:modified>
</cp:coreProperties>
</file>