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96" r:id="rId2"/>
    <p:sldMasterId id="2147483709" r:id="rId3"/>
    <p:sldMasterId id="2147483721" r:id="rId4"/>
    <p:sldMasterId id="2147483733" r:id="rId5"/>
    <p:sldMasterId id="2147483745" r:id="rId6"/>
    <p:sldMasterId id="2147483760" r:id="rId7"/>
  </p:sldMasterIdLst>
  <p:notesMasterIdLst>
    <p:notesMasterId r:id="rId87"/>
  </p:notesMasterIdLst>
  <p:handoutMasterIdLst>
    <p:handoutMasterId r:id="rId88"/>
  </p:handoutMasterIdLst>
  <p:sldIdLst>
    <p:sldId id="256" r:id="rId8"/>
    <p:sldId id="450" r:id="rId9"/>
    <p:sldId id="258" r:id="rId10"/>
    <p:sldId id="260" r:id="rId11"/>
    <p:sldId id="330" r:id="rId12"/>
    <p:sldId id="452" r:id="rId13"/>
    <p:sldId id="262" r:id="rId14"/>
    <p:sldId id="263" r:id="rId15"/>
    <p:sldId id="456" r:id="rId16"/>
    <p:sldId id="264" r:id="rId17"/>
    <p:sldId id="265" r:id="rId18"/>
    <p:sldId id="444" r:id="rId19"/>
    <p:sldId id="445" r:id="rId20"/>
    <p:sldId id="432" r:id="rId21"/>
    <p:sldId id="267" r:id="rId22"/>
    <p:sldId id="268" r:id="rId23"/>
    <p:sldId id="326" r:id="rId24"/>
    <p:sldId id="363" r:id="rId25"/>
    <p:sldId id="408" r:id="rId26"/>
    <p:sldId id="270" r:id="rId27"/>
    <p:sldId id="441" r:id="rId28"/>
    <p:sldId id="334" r:id="rId29"/>
    <p:sldId id="343" r:id="rId30"/>
    <p:sldId id="282" r:id="rId31"/>
    <p:sldId id="283" r:id="rId32"/>
    <p:sldId id="333" r:id="rId33"/>
    <p:sldId id="284" r:id="rId34"/>
    <p:sldId id="286" r:id="rId35"/>
    <p:sldId id="287" r:id="rId36"/>
    <p:sldId id="288" r:id="rId37"/>
    <p:sldId id="289" r:id="rId38"/>
    <p:sldId id="290" r:id="rId39"/>
    <p:sldId id="443" r:id="rId40"/>
    <p:sldId id="293" r:id="rId41"/>
    <p:sldId id="337" r:id="rId42"/>
    <p:sldId id="446" r:id="rId43"/>
    <p:sldId id="384" r:id="rId44"/>
    <p:sldId id="385" r:id="rId45"/>
    <p:sldId id="386" r:id="rId46"/>
    <p:sldId id="387" r:id="rId47"/>
    <p:sldId id="388" r:id="rId48"/>
    <p:sldId id="389" r:id="rId49"/>
    <p:sldId id="390" r:id="rId50"/>
    <p:sldId id="457" r:id="rId51"/>
    <p:sldId id="458" r:id="rId52"/>
    <p:sldId id="393" r:id="rId53"/>
    <p:sldId id="447" r:id="rId54"/>
    <p:sldId id="294" r:id="rId55"/>
    <p:sldId id="312" r:id="rId56"/>
    <p:sldId id="415" r:id="rId57"/>
    <p:sldId id="371" r:id="rId58"/>
    <p:sldId id="431" r:id="rId59"/>
    <p:sldId id="417" r:id="rId60"/>
    <p:sldId id="418" r:id="rId61"/>
    <p:sldId id="419" r:id="rId62"/>
    <p:sldId id="420" r:id="rId63"/>
    <p:sldId id="421" r:id="rId64"/>
    <p:sldId id="338" r:id="rId65"/>
    <p:sldId id="448" r:id="rId66"/>
    <p:sldId id="310" r:id="rId67"/>
    <p:sldId id="422" r:id="rId68"/>
    <p:sldId id="423" r:id="rId69"/>
    <p:sldId id="424" r:id="rId70"/>
    <p:sldId id="425" r:id="rId71"/>
    <p:sldId id="459" r:id="rId72"/>
    <p:sldId id="427" r:id="rId73"/>
    <p:sldId id="428" r:id="rId74"/>
    <p:sldId id="375" r:id="rId75"/>
    <p:sldId id="449" r:id="rId76"/>
    <p:sldId id="403" r:id="rId77"/>
    <p:sldId id="434" r:id="rId78"/>
    <p:sldId id="437" r:id="rId79"/>
    <p:sldId id="440" r:id="rId80"/>
    <p:sldId id="439" r:id="rId81"/>
    <p:sldId id="406" r:id="rId82"/>
    <p:sldId id="320" r:id="rId83"/>
    <p:sldId id="407" r:id="rId84"/>
    <p:sldId id="322" r:id="rId85"/>
    <p:sldId id="323" r:id="rId86"/>
  </p:sldIdLst>
  <p:sldSz cx="9144000" cy="6858000" type="screen4x3"/>
  <p:notesSz cx="7077075" cy="9363075"/>
  <p:custDataLst>
    <p:tags r:id="rId8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i D Arnold" initials="JDA" lastIdx="1" clrIdx="0">
    <p:extLst>
      <p:ext uri="{19B8F6BF-5375-455C-9EA6-DF929625EA0E}">
        <p15:presenceInfo xmlns:p15="http://schemas.microsoft.com/office/powerpoint/2012/main" userId="S-1-5-21-20713206-1263413069-421607344-2345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CFF"/>
    <a:srgbClr val="B5BAB4"/>
    <a:srgbClr val="0D417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02" autoAdjust="0"/>
    <p:restoredTop sz="82456" autoAdjust="0"/>
  </p:normalViewPr>
  <p:slideViewPr>
    <p:cSldViewPr snapToGrid="0">
      <p:cViewPr varScale="1">
        <p:scale>
          <a:sx n="91" d="100"/>
          <a:sy n="91" d="100"/>
        </p:scale>
        <p:origin x="1704" y="90"/>
      </p:cViewPr>
      <p:guideLst>
        <p:guide orient="horz" pos="2160"/>
        <p:guide pos="2880"/>
      </p:guideLst>
    </p:cSldViewPr>
  </p:slideViewPr>
  <p:outlineViewPr>
    <p:cViewPr>
      <p:scale>
        <a:sx n="33" d="100"/>
        <a:sy n="33" d="100"/>
      </p:scale>
      <p:origin x="0" y="-16104"/>
    </p:cViewPr>
  </p:outlineViewPr>
  <p:notesTextViewPr>
    <p:cViewPr>
      <p:scale>
        <a:sx n="1" d="1"/>
        <a:sy n="1" d="1"/>
      </p:scale>
      <p:origin x="0" y="0"/>
    </p:cViewPr>
  </p:notesTextViewPr>
  <p:sorterViewPr>
    <p:cViewPr varScale="1">
      <p:scale>
        <a:sx n="100" d="100"/>
        <a:sy n="100" d="100"/>
      </p:scale>
      <p:origin x="0" y="-20656"/>
    </p:cViewPr>
  </p:sorterViewPr>
  <p:notesViewPr>
    <p:cSldViewPr snapToGrid="0">
      <p:cViewPr varScale="1">
        <p:scale>
          <a:sx n="84" d="100"/>
          <a:sy n="84" d="100"/>
        </p:scale>
        <p:origin x="3096"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tags" Target="tags/tag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commentAuthors" Target="commentAuthor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E571A4-4F61-402B-845D-293A58161FF4}"/>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06784B-DF01-4326-A7C1-983236BAB632}"/>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232BA8D4-AEF5-4839-9804-2682CB291A83}" type="datetimeFigureOut">
              <a:rPr lang="en-US" smtClean="0"/>
              <a:t>7/27/2022</a:t>
            </a:fld>
            <a:endParaRPr lang="en-US"/>
          </a:p>
        </p:txBody>
      </p:sp>
      <p:sp>
        <p:nvSpPr>
          <p:cNvPr id="4" name="Footer Placeholder 3">
            <a:extLst>
              <a:ext uri="{FF2B5EF4-FFF2-40B4-BE49-F238E27FC236}">
                <a16:creationId xmlns:a16="http://schemas.microsoft.com/office/drawing/2014/main" id="{3732BC4F-B5D0-485B-A3A9-802720A8C156}"/>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DDC235-0BB6-4E39-8D4F-BDC28D818771}"/>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ED8AE68C-6ECA-4F0F-9B0B-B7EE0FEFF761}" type="slidenum">
              <a:rPr lang="en-US" smtClean="0"/>
              <a:t>‹#›</a:t>
            </a:fld>
            <a:endParaRPr lang="en-US"/>
          </a:p>
        </p:txBody>
      </p:sp>
    </p:spTree>
    <p:extLst>
      <p:ext uri="{BB962C8B-B14F-4D97-AF65-F5344CB8AC3E}">
        <p14:creationId xmlns:p14="http://schemas.microsoft.com/office/powerpoint/2010/main" val="964360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66733" cy="468154"/>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092" marR="0" lvl="1" indent="-12592" algn="l" rtl="0">
              <a:spcBef>
                <a:spcPts val="0"/>
              </a:spcBef>
              <a:spcAft>
                <a:spcPts val="0"/>
              </a:spcAft>
              <a:buNone/>
              <a:defRPr sz="1800" b="0" i="0" u="none" strike="noStrike" cap="none">
                <a:solidFill>
                  <a:schemeClr val="dk1"/>
                </a:solidFill>
                <a:latin typeface="Arial"/>
                <a:ea typeface="Arial"/>
                <a:cs typeface="Arial"/>
                <a:sym typeface="Arial"/>
              </a:defRPr>
            </a:lvl2pPr>
            <a:lvl3pPr marL="914185" marR="0" lvl="2" indent="-12485" algn="l" rtl="0">
              <a:spcBef>
                <a:spcPts val="0"/>
              </a:spcBef>
              <a:spcAft>
                <a:spcPts val="0"/>
              </a:spcAft>
              <a:buNone/>
              <a:defRPr sz="1800" b="0" i="0" u="none" strike="noStrike" cap="none">
                <a:solidFill>
                  <a:schemeClr val="dk1"/>
                </a:solidFill>
                <a:latin typeface="Arial"/>
                <a:ea typeface="Arial"/>
                <a:cs typeface="Arial"/>
                <a:sym typeface="Arial"/>
              </a:defRPr>
            </a:lvl3pPr>
            <a:lvl4pPr marL="1371279" marR="0" lvl="3" indent="-12378" algn="l" rtl="0">
              <a:spcBef>
                <a:spcPts val="0"/>
              </a:spcBef>
              <a:spcAft>
                <a:spcPts val="0"/>
              </a:spcAft>
              <a:buNone/>
              <a:defRPr sz="1800" b="0" i="0" u="none" strike="noStrike" cap="none">
                <a:solidFill>
                  <a:schemeClr val="dk1"/>
                </a:solidFill>
                <a:latin typeface="Arial"/>
                <a:ea typeface="Arial"/>
                <a:cs typeface="Arial"/>
                <a:sym typeface="Arial"/>
              </a:defRPr>
            </a:lvl4pPr>
            <a:lvl5pPr marL="1828373" marR="0" lvl="4" indent="-12273" algn="l" rtl="0">
              <a:spcBef>
                <a:spcPts val="0"/>
              </a:spcBef>
              <a:spcAft>
                <a:spcPts val="0"/>
              </a:spcAft>
              <a:buNone/>
              <a:defRPr sz="1800" b="0" i="0" u="none" strike="noStrike" cap="none">
                <a:solidFill>
                  <a:schemeClr val="dk1"/>
                </a:solidFill>
                <a:latin typeface="Arial"/>
                <a:ea typeface="Arial"/>
                <a:cs typeface="Arial"/>
                <a:sym typeface="Arial"/>
              </a:defRPr>
            </a:lvl5pPr>
            <a:lvl6pPr marL="2285466" marR="0" lvl="5" indent="-12165" algn="l" rtl="0">
              <a:spcBef>
                <a:spcPts val="0"/>
              </a:spcBef>
              <a:buNone/>
              <a:defRPr sz="1800" b="0" i="0" u="none" strike="noStrike" cap="none">
                <a:solidFill>
                  <a:schemeClr val="dk1"/>
                </a:solidFill>
                <a:latin typeface="Arial"/>
                <a:ea typeface="Arial"/>
                <a:cs typeface="Arial"/>
                <a:sym typeface="Arial"/>
              </a:defRPr>
            </a:lvl6pPr>
            <a:lvl7pPr marL="2742558" marR="0" lvl="6" indent="-12057" algn="l" rtl="0">
              <a:spcBef>
                <a:spcPts val="0"/>
              </a:spcBef>
              <a:buNone/>
              <a:defRPr sz="1800" b="0" i="0" u="none" strike="noStrike" cap="none">
                <a:solidFill>
                  <a:schemeClr val="dk1"/>
                </a:solidFill>
                <a:latin typeface="Arial"/>
                <a:ea typeface="Arial"/>
                <a:cs typeface="Arial"/>
                <a:sym typeface="Arial"/>
              </a:defRPr>
            </a:lvl7pPr>
            <a:lvl8pPr marL="3199652" marR="0" lvl="7" indent="-11951" algn="l" rtl="0">
              <a:spcBef>
                <a:spcPts val="0"/>
              </a:spcBef>
              <a:buNone/>
              <a:defRPr sz="1800" b="0" i="0" u="none" strike="noStrike" cap="none">
                <a:solidFill>
                  <a:schemeClr val="dk1"/>
                </a:solidFill>
                <a:latin typeface="Arial"/>
                <a:ea typeface="Arial"/>
                <a:cs typeface="Arial"/>
                <a:sym typeface="Arial"/>
              </a:defRPr>
            </a:lvl8pPr>
            <a:lvl9pPr marL="3656743" marR="0" lvl="8" indent="-11843"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4008705" y="0"/>
            <a:ext cx="3066733" cy="468154"/>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092" marR="0" lvl="1" indent="-12592" algn="l" rtl="0">
              <a:spcBef>
                <a:spcPts val="0"/>
              </a:spcBef>
              <a:spcAft>
                <a:spcPts val="0"/>
              </a:spcAft>
              <a:buNone/>
              <a:defRPr sz="1800" b="0" i="0" u="none" strike="noStrike" cap="none">
                <a:solidFill>
                  <a:schemeClr val="dk1"/>
                </a:solidFill>
                <a:latin typeface="Arial"/>
                <a:ea typeface="Arial"/>
                <a:cs typeface="Arial"/>
                <a:sym typeface="Arial"/>
              </a:defRPr>
            </a:lvl2pPr>
            <a:lvl3pPr marL="914185" marR="0" lvl="2" indent="-12485" algn="l" rtl="0">
              <a:spcBef>
                <a:spcPts val="0"/>
              </a:spcBef>
              <a:spcAft>
                <a:spcPts val="0"/>
              </a:spcAft>
              <a:buNone/>
              <a:defRPr sz="1800" b="0" i="0" u="none" strike="noStrike" cap="none">
                <a:solidFill>
                  <a:schemeClr val="dk1"/>
                </a:solidFill>
                <a:latin typeface="Arial"/>
                <a:ea typeface="Arial"/>
                <a:cs typeface="Arial"/>
                <a:sym typeface="Arial"/>
              </a:defRPr>
            </a:lvl3pPr>
            <a:lvl4pPr marL="1371279" marR="0" lvl="3" indent="-12378" algn="l" rtl="0">
              <a:spcBef>
                <a:spcPts val="0"/>
              </a:spcBef>
              <a:spcAft>
                <a:spcPts val="0"/>
              </a:spcAft>
              <a:buNone/>
              <a:defRPr sz="1800" b="0" i="0" u="none" strike="noStrike" cap="none">
                <a:solidFill>
                  <a:schemeClr val="dk1"/>
                </a:solidFill>
                <a:latin typeface="Arial"/>
                <a:ea typeface="Arial"/>
                <a:cs typeface="Arial"/>
                <a:sym typeface="Arial"/>
              </a:defRPr>
            </a:lvl4pPr>
            <a:lvl5pPr marL="1828373" marR="0" lvl="4" indent="-12273" algn="l" rtl="0">
              <a:spcBef>
                <a:spcPts val="0"/>
              </a:spcBef>
              <a:spcAft>
                <a:spcPts val="0"/>
              </a:spcAft>
              <a:buNone/>
              <a:defRPr sz="1800" b="0" i="0" u="none" strike="noStrike" cap="none">
                <a:solidFill>
                  <a:schemeClr val="dk1"/>
                </a:solidFill>
                <a:latin typeface="Arial"/>
                <a:ea typeface="Arial"/>
                <a:cs typeface="Arial"/>
                <a:sym typeface="Arial"/>
              </a:defRPr>
            </a:lvl5pPr>
            <a:lvl6pPr marL="2285466" marR="0" lvl="5" indent="-12165" algn="l" rtl="0">
              <a:spcBef>
                <a:spcPts val="0"/>
              </a:spcBef>
              <a:buNone/>
              <a:defRPr sz="1800" b="0" i="0" u="none" strike="noStrike" cap="none">
                <a:solidFill>
                  <a:schemeClr val="dk1"/>
                </a:solidFill>
                <a:latin typeface="Arial"/>
                <a:ea typeface="Arial"/>
                <a:cs typeface="Arial"/>
                <a:sym typeface="Arial"/>
              </a:defRPr>
            </a:lvl6pPr>
            <a:lvl7pPr marL="2742558" marR="0" lvl="6" indent="-12057" algn="l" rtl="0">
              <a:spcBef>
                <a:spcPts val="0"/>
              </a:spcBef>
              <a:buNone/>
              <a:defRPr sz="1800" b="0" i="0" u="none" strike="noStrike" cap="none">
                <a:solidFill>
                  <a:schemeClr val="dk1"/>
                </a:solidFill>
                <a:latin typeface="Arial"/>
                <a:ea typeface="Arial"/>
                <a:cs typeface="Arial"/>
                <a:sym typeface="Arial"/>
              </a:defRPr>
            </a:lvl7pPr>
            <a:lvl8pPr marL="3199652" marR="0" lvl="7" indent="-11951" algn="l" rtl="0">
              <a:spcBef>
                <a:spcPts val="0"/>
              </a:spcBef>
              <a:buNone/>
              <a:defRPr sz="1800" b="0" i="0" u="none" strike="noStrike" cap="none">
                <a:solidFill>
                  <a:schemeClr val="dk1"/>
                </a:solidFill>
                <a:latin typeface="Arial"/>
                <a:ea typeface="Arial"/>
                <a:cs typeface="Arial"/>
                <a:sym typeface="Arial"/>
              </a:defRPr>
            </a:lvl8pPr>
            <a:lvl9pPr marL="3656743" marR="0" lvl="8" indent="-11843"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96975" y="701675"/>
            <a:ext cx="4683125" cy="351154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7708" y="4447460"/>
            <a:ext cx="5661660" cy="4213384"/>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092" marR="0" lvl="1" indent="-12592"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185" marR="0" lvl="2" indent="-12485"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279" marR="0" lvl="3" indent="-12378"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373" marR="0" lvl="4" indent="-12273"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5466" marR="0" lvl="5" indent="-12165" algn="l" rtl="0">
              <a:spcBef>
                <a:spcPts val="0"/>
              </a:spcBef>
              <a:buChar char="■"/>
              <a:defRPr sz="1200" b="0" i="0" u="none" strike="noStrike" cap="none">
                <a:solidFill>
                  <a:schemeClr val="dk1"/>
                </a:solidFill>
                <a:latin typeface="Calibri"/>
                <a:ea typeface="Calibri"/>
                <a:cs typeface="Calibri"/>
                <a:sym typeface="Calibri"/>
              </a:defRPr>
            </a:lvl6pPr>
            <a:lvl7pPr marL="2742558" marR="0" lvl="6" indent="-12057" algn="l" rtl="0">
              <a:spcBef>
                <a:spcPts val="0"/>
              </a:spcBef>
              <a:buChar char="●"/>
              <a:defRPr sz="1200" b="0" i="0" u="none" strike="noStrike" cap="none">
                <a:solidFill>
                  <a:schemeClr val="dk1"/>
                </a:solidFill>
                <a:latin typeface="Calibri"/>
                <a:ea typeface="Calibri"/>
                <a:cs typeface="Calibri"/>
                <a:sym typeface="Calibri"/>
              </a:defRPr>
            </a:lvl7pPr>
            <a:lvl8pPr marL="3199652" marR="0" lvl="7" indent="-11951" algn="l" rtl="0">
              <a:spcBef>
                <a:spcPts val="0"/>
              </a:spcBef>
              <a:buChar char="○"/>
              <a:defRPr sz="1200" b="0" i="0" u="none" strike="noStrike" cap="none">
                <a:solidFill>
                  <a:schemeClr val="dk1"/>
                </a:solidFill>
                <a:latin typeface="Calibri"/>
                <a:ea typeface="Calibri"/>
                <a:cs typeface="Calibri"/>
                <a:sym typeface="Calibri"/>
              </a:defRPr>
            </a:lvl8pPr>
            <a:lvl9pPr marL="3656743" marR="0" lvl="8" indent="-11843"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93296"/>
            <a:ext cx="3066733" cy="468154"/>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092" marR="0" lvl="1" indent="-12592" algn="l" rtl="0">
              <a:spcBef>
                <a:spcPts val="0"/>
              </a:spcBef>
              <a:spcAft>
                <a:spcPts val="0"/>
              </a:spcAft>
              <a:buNone/>
              <a:defRPr sz="1800" b="0" i="0" u="none" strike="noStrike" cap="none">
                <a:solidFill>
                  <a:schemeClr val="dk1"/>
                </a:solidFill>
                <a:latin typeface="Arial"/>
                <a:ea typeface="Arial"/>
                <a:cs typeface="Arial"/>
                <a:sym typeface="Arial"/>
              </a:defRPr>
            </a:lvl2pPr>
            <a:lvl3pPr marL="914185" marR="0" lvl="2" indent="-12485" algn="l" rtl="0">
              <a:spcBef>
                <a:spcPts val="0"/>
              </a:spcBef>
              <a:spcAft>
                <a:spcPts val="0"/>
              </a:spcAft>
              <a:buNone/>
              <a:defRPr sz="1800" b="0" i="0" u="none" strike="noStrike" cap="none">
                <a:solidFill>
                  <a:schemeClr val="dk1"/>
                </a:solidFill>
                <a:latin typeface="Arial"/>
                <a:ea typeface="Arial"/>
                <a:cs typeface="Arial"/>
                <a:sym typeface="Arial"/>
              </a:defRPr>
            </a:lvl3pPr>
            <a:lvl4pPr marL="1371279" marR="0" lvl="3" indent="-12378" algn="l" rtl="0">
              <a:spcBef>
                <a:spcPts val="0"/>
              </a:spcBef>
              <a:spcAft>
                <a:spcPts val="0"/>
              </a:spcAft>
              <a:buNone/>
              <a:defRPr sz="1800" b="0" i="0" u="none" strike="noStrike" cap="none">
                <a:solidFill>
                  <a:schemeClr val="dk1"/>
                </a:solidFill>
                <a:latin typeface="Arial"/>
                <a:ea typeface="Arial"/>
                <a:cs typeface="Arial"/>
                <a:sym typeface="Arial"/>
              </a:defRPr>
            </a:lvl4pPr>
            <a:lvl5pPr marL="1828373" marR="0" lvl="4" indent="-12273" algn="l" rtl="0">
              <a:spcBef>
                <a:spcPts val="0"/>
              </a:spcBef>
              <a:spcAft>
                <a:spcPts val="0"/>
              </a:spcAft>
              <a:buNone/>
              <a:defRPr sz="1800" b="0" i="0" u="none" strike="noStrike" cap="none">
                <a:solidFill>
                  <a:schemeClr val="dk1"/>
                </a:solidFill>
                <a:latin typeface="Arial"/>
                <a:ea typeface="Arial"/>
                <a:cs typeface="Arial"/>
                <a:sym typeface="Arial"/>
              </a:defRPr>
            </a:lvl5pPr>
            <a:lvl6pPr marL="2285466" marR="0" lvl="5" indent="-12165" algn="l" rtl="0">
              <a:spcBef>
                <a:spcPts val="0"/>
              </a:spcBef>
              <a:buNone/>
              <a:defRPr sz="1800" b="0" i="0" u="none" strike="noStrike" cap="none">
                <a:solidFill>
                  <a:schemeClr val="dk1"/>
                </a:solidFill>
                <a:latin typeface="Arial"/>
                <a:ea typeface="Arial"/>
                <a:cs typeface="Arial"/>
                <a:sym typeface="Arial"/>
              </a:defRPr>
            </a:lvl6pPr>
            <a:lvl7pPr marL="2742558" marR="0" lvl="6" indent="-12057" algn="l" rtl="0">
              <a:spcBef>
                <a:spcPts val="0"/>
              </a:spcBef>
              <a:buNone/>
              <a:defRPr sz="1800" b="0" i="0" u="none" strike="noStrike" cap="none">
                <a:solidFill>
                  <a:schemeClr val="dk1"/>
                </a:solidFill>
                <a:latin typeface="Arial"/>
                <a:ea typeface="Arial"/>
                <a:cs typeface="Arial"/>
                <a:sym typeface="Arial"/>
              </a:defRPr>
            </a:lvl7pPr>
            <a:lvl8pPr marL="3199652" marR="0" lvl="7" indent="-11951" algn="l" rtl="0">
              <a:spcBef>
                <a:spcPts val="0"/>
              </a:spcBef>
              <a:buNone/>
              <a:defRPr sz="1800" b="0" i="0" u="none" strike="noStrike" cap="none">
                <a:solidFill>
                  <a:schemeClr val="dk1"/>
                </a:solidFill>
                <a:latin typeface="Arial"/>
                <a:ea typeface="Arial"/>
                <a:cs typeface="Arial"/>
                <a:sym typeface="Arial"/>
              </a:defRPr>
            </a:lvl8pPr>
            <a:lvl9pPr marL="3656743" marR="0" lvl="8" indent="-11843"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61004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dese.mo.gov/sites/default/files/TeacherStandard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olerance.org/classroom-resources/tolerance-lessons/reflection-whats-your-fram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knowlesteachers.org/kaleidoscope/building-relationships-instructional-coach"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lnSpc>
                <a:spcPct val="80000"/>
              </a:lnSpc>
              <a:spcBef>
                <a:spcPts val="0"/>
              </a:spcBef>
              <a:spcAft>
                <a:spcPts val="0"/>
              </a:spcAft>
              <a:buSzPct val="25000"/>
              <a:buNone/>
            </a:pPr>
            <a:r>
              <a:rPr lang="en-US" sz="570" b="1" i="0" u="none" strike="noStrike" cap="none" dirty="0">
                <a:solidFill>
                  <a:schemeClr val="dk1"/>
                </a:solidFill>
                <a:latin typeface="Calibri"/>
                <a:ea typeface="Calibri"/>
                <a:cs typeface="Calibri"/>
                <a:sym typeface="Calibri"/>
              </a:rPr>
              <a:t>To Know: </a:t>
            </a:r>
            <a:r>
              <a:rPr lang="en-US" sz="570" b="0" i="0" u="none" strike="noStrike" cap="none" dirty="0">
                <a:solidFill>
                  <a:schemeClr val="dk1"/>
                </a:solidFill>
                <a:latin typeface="Calibri"/>
                <a:ea typeface="Calibri"/>
                <a:cs typeface="Calibri"/>
                <a:sym typeface="Calibri"/>
              </a:rPr>
              <a:t>Beginning in September 2017, Missouri replaced the term “learning package” with the term “professional learning module.”</a:t>
            </a:r>
          </a:p>
          <a:p>
            <a:pPr marL="0" marR="0" lvl="0" indent="0" algn="l" rtl="0">
              <a:lnSpc>
                <a:spcPct val="80000"/>
              </a:lnSpc>
              <a:spcBef>
                <a:spcPts val="171"/>
              </a:spcBef>
              <a:spcAft>
                <a:spcPts val="0"/>
              </a:spcAft>
              <a:buSzPct val="25000"/>
              <a:buNone/>
            </a:pPr>
            <a:endParaRPr sz="570" b="1" i="0" u="none" strike="noStrike" cap="none" dirty="0">
              <a:solidFill>
                <a:schemeClr val="dk1"/>
              </a:solidFill>
              <a:latin typeface="Calibri"/>
              <a:ea typeface="Calibri"/>
              <a:cs typeface="Calibri"/>
              <a:sym typeface="Calibri"/>
            </a:endParaRP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The School-Based Implementation Coaching (SBIC) professional learning module is organized in five parts and the presenter may be flexible in the presentation order of the essential functions:</a:t>
            </a:r>
          </a:p>
          <a:p>
            <a:pPr marL="685578" marR="0" lvl="1" indent="-241078" algn="l" rtl="0">
              <a:lnSpc>
                <a:spcPct val="80000"/>
              </a:lnSpc>
              <a:spcBef>
                <a:spcPts val="171"/>
              </a:spcBef>
              <a:spcAft>
                <a:spcPts val="0"/>
              </a:spcAft>
              <a:buClr>
                <a:schemeClr val="dk1"/>
              </a:buClr>
              <a:buSzPct val="95000"/>
              <a:buFont typeface="Calibri"/>
              <a:buAutoNum type="arabicPeriod"/>
            </a:pPr>
            <a:r>
              <a:rPr lang="en-US" sz="570" b="0" i="0" u="none" strike="noStrike" cap="none" dirty="0">
                <a:solidFill>
                  <a:schemeClr val="dk1"/>
                </a:solidFill>
                <a:latin typeface="Calibri"/>
                <a:ea typeface="Calibri"/>
                <a:cs typeface="Calibri"/>
                <a:sym typeface="Calibri"/>
              </a:rPr>
              <a:t>Educators develop and maintain coaching relationships.</a:t>
            </a:r>
          </a:p>
          <a:p>
            <a:pPr marL="685578" marR="0" lvl="1" indent="-241078" algn="l" rtl="0">
              <a:lnSpc>
                <a:spcPct val="80000"/>
              </a:lnSpc>
              <a:spcBef>
                <a:spcPts val="171"/>
              </a:spcBef>
              <a:spcAft>
                <a:spcPts val="0"/>
              </a:spcAft>
              <a:buClr>
                <a:schemeClr val="dk1"/>
              </a:buClr>
              <a:buSzPct val="95000"/>
              <a:buFont typeface="Calibri"/>
              <a:buAutoNum type="arabicPeriod"/>
            </a:pPr>
            <a:r>
              <a:rPr lang="en-US" sz="570" b="0" i="0" u="none" strike="noStrike" cap="none" dirty="0">
                <a:solidFill>
                  <a:schemeClr val="dk1"/>
                </a:solidFill>
                <a:latin typeface="Calibri"/>
                <a:ea typeface="Calibri"/>
                <a:cs typeface="Calibri"/>
                <a:sym typeface="Calibri"/>
              </a:rPr>
              <a:t>Educators provide effective feedback.</a:t>
            </a:r>
          </a:p>
          <a:p>
            <a:pPr marL="685578" marR="0" lvl="1" indent="-241078" algn="l" rtl="0">
              <a:lnSpc>
                <a:spcPct val="80000"/>
              </a:lnSpc>
              <a:spcBef>
                <a:spcPts val="171"/>
              </a:spcBef>
              <a:spcAft>
                <a:spcPts val="0"/>
              </a:spcAft>
              <a:buClr>
                <a:schemeClr val="dk1"/>
              </a:buClr>
              <a:buSzPct val="95000"/>
              <a:buFont typeface="Calibri"/>
              <a:buAutoNum type="arabicPeriod"/>
            </a:pPr>
            <a:r>
              <a:rPr lang="en-US" sz="570" b="0" i="0" u="none" strike="noStrike" cap="none" dirty="0">
                <a:solidFill>
                  <a:schemeClr val="dk1"/>
                </a:solidFill>
                <a:latin typeface="Calibri"/>
                <a:ea typeface="Calibri"/>
                <a:cs typeface="Calibri"/>
                <a:sym typeface="Calibri"/>
              </a:rPr>
              <a:t>Educators develop a strategic and differentiated coaching plan.</a:t>
            </a:r>
          </a:p>
          <a:p>
            <a:pPr marL="685578" marR="0" lvl="1" indent="-241078" algn="l" rtl="0">
              <a:lnSpc>
                <a:spcPct val="80000"/>
              </a:lnSpc>
              <a:spcBef>
                <a:spcPts val="171"/>
              </a:spcBef>
              <a:spcAft>
                <a:spcPts val="0"/>
              </a:spcAft>
              <a:buClr>
                <a:schemeClr val="dk1"/>
              </a:buClr>
              <a:buSzPct val="95000"/>
              <a:buFont typeface="Calibri"/>
              <a:buAutoNum type="arabicPeriod"/>
            </a:pPr>
            <a:r>
              <a:rPr lang="en-US" sz="570" b="0" i="0" u="none" strike="noStrike" cap="none" dirty="0">
                <a:solidFill>
                  <a:schemeClr val="dk1"/>
                </a:solidFill>
                <a:latin typeface="Calibri"/>
                <a:ea typeface="Calibri"/>
                <a:cs typeface="Calibri"/>
                <a:sym typeface="Calibri"/>
              </a:rPr>
              <a:t>Educators use solution dialogue.</a:t>
            </a:r>
          </a:p>
          <a:p>
            <a:pPr marL="685578" marR="0" lvl="1" indent="-241078" algn="l" rtl="0">
              <a:lnSpc>
                <a:spcPct val="80000"/>
              </a:lnSpc>
              <a:spcBef>
                <a:spcPts val="171"/>
              </a:spcBef>
              <a:spcAft>
                <a:spcPts val="0"/>
              </a:spcAft>
              <a:buClr>
                <a:schemeClr val="dk1"/>
              </a:buClr>
              <a:buSzPct val="95000"/>
              <a:buFont typeface="Calibri"/>
              <a:buAutoNum type="arabicPeriod"/>
            </a:pPr>
            <a:r>
              <a:rPr lang="en-US" sz="570" b="0" i="0" u="none" strike="noStrike" cap="none" dirty="0">
                <a:solidFill>
                  <a:schemeClr val="dk1"/>
                </a:solidFill>
                <a:latin typeface="Calibri"/>
                <a:ea typeface="Calibri"/>
                <a:cs typeface="Calibri"/>
                <a:sym typeface="Calibri"/>
              </a:rPr>
              <a:t>Educators progress monitor implementation of effective educational practices.</a:t>
            </a:r>
          </a:p>
          <a:p>
            <a:pPr marL="0" marR="0" lvl="0" indent="-12592" algn="l" rtl="0">
              <a:lnSpc>
                <a:spcPct val="80000"/>
              </a:lnSpc>
              <a:spcBef>
                <a:spcPts val="171"/>
              </a:spcBef>
              <a:spcAft>
                <a:spcPts val="0"/>
              </a:spcAft>
              <a:buClr>
                <a:schemeClr val="dk1"/>
              </a:buClr>
              <a:buSzPct val="95000"/>
              <a:buFont typeface="Calibri"/>
              <a:buNone/>
            </a:pPr>
            <a:r>
              <a:rPr lang="en-US" sz="570" b="0" i="0" u="none" strike="noStrike" cap="none" dirty="0">
                <a:solidFill>
                  <a:schemeClr val="dk1"/>
                </a:solidFill>
                <a:latin typeface="Calibri"/>
                <a:ea typeface="Calibri"/>
                <a:cs typeface="Calibri"/>
                <a:sym typeface="Calibri"/>
              </a:rPr>
              <a:t>These five parts correspond to the five essential functions within the Practice Profile. This sequencing is used throughout the PowerPoint and the Practice Profile.</a:t>
            </a:r>
          </a:p>
          <a:p>
            <a:pPr marL="0" marR="0" lvl="0" indent="-12592" algn="l" rtl="0">
              <a:lnSpc>
                <a:spcPct val="80000"/>
              </a:lnSpc>
              <a:spcBef>
                <a:spcPts val="171"/>
              </a:spcBef>
              <a:spcAft>
                <a:spcPts val="0"/>
              </a:spcAft>
              <a:buClr>
                <a:schemeClr val="dk1"/>
              </a:buClr>
              <a:buSzPct val="95000"/>
              <a:buFont typeface="Calibri"/>
              <a:buNone/>
            </a:pPr>
            <a:endParaRPr lang="en-US" sz="570" b="0" i="0" u="none" strike="noStrike" cap="none" dirty="0">
              <a:solidFill>
                <a:schemeClr val="dk1"/>
              </a:solidFill>
              <a:latin typeface="Calibri"/>
              <a:ea typeface="Calibri"/>
              <a:cs typeface="Calibri"/>
              <a:sym typeface="Calibri"/>
            </a:endParaRPr>
          </a:p>
          <a:p>
            <a:pPr marL="0" marR="0" lvl="0" indent="-12592" algn="l" rtl="0">
              <a:lnSpc>
                <a:spcPct val="80000"/>
              </a:lnSpc>
              <a:spcBef>
                <a:spcPts val="171"/>
              </a:spcBef>
              <a:spcAft>
                <a:spcPts val="0"/>
              </a:spcAft>
              <a:buClr>
                <a:schemeClr val="dk1"/>
              </a:buClr>
              <a:buSzPct val="95000"/>
              <a:buFont typeface="Calibri"/>
              <a:buNone/>
            </a:pPr>
            <a:r>
              <a:rPr lang="en-US" sz="570" b="0" i="0" u="none" strike="noStrike" cap="none" dirty="0">
                <a:solidFill>
                  <a:schemeClr val="dk1"/>
                </a:solidFill>
                <a:latin typeface="Calibri"/>
                <a:ea typeface="Calibri"/>
                <a:cs typeface="Calibri"/>
                <a:sym typeface="Calibri"/>
              </a:rPr>
              <a:t>Each section of the presentation will take approximately 45 minutes to complete. This includes the introductory slides as one section and each essential function section starting with a blue transition slide. </a:t>
            </a:r>
          </a:p>
          <a:p>
            <a:pPr marL="0" marR="0" lvl="0" indent="0" algn="l" rtl="0">
              <a:lnSpc>
                <a:spcPct val="80000"/>
              </a:lnSpc>
              <a:spcBef>
                <a:spcPts val="171"/>
              </a:spcBef>
              <a:spcAft>
                <a:spcPts val="0"/>
              </a:spcAft>
              <a:buSzPct val="25000"/>
              <a:buNone/>
            </a:pPr>
            <a:endParaRPr sz="570" b="0" i="0" u="none" strike="noStrike" cap="none" dirty="0">
              <a:solidFill>
                <a:schemeClr val="dk1"/>
              </a:solidFill>
              <a:latin typeface="Calibri"/>
              <a:ea typeface="Calibri"/>
              <a:cs typeface="Calibri"/>
              <a:sym typeface="Calibri"/>
            </a:endParaRP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The Content Fidelity Checklist aligned to each PowerPoint includes all critical items for a training session. The High Quality Professional Development (HQPD) Training Checklist and HQPD Coaching Checklist contain process elements to be used as guidance when designing, revising, or coaching high quality professional development.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1" i="0" u="none" strike="noStrike" cap="none" dirty="0">
                <a:solidFill>
                  <a:schemeClr val="dk1"/>
                </a:solidFill>
                <a:latin typeface="Calibri"/>
                <a:ea typeface="Calibri"/>
                <a:cs typeface="Calibri"/>
                <a:sym typeface="Calibri"/>
              </a:rPr>
              <a:t>Important notes:</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A script of presenter notes is included in the PowerPoint. Background information for the presenter is shown as “</a:t>
            </a:r>
            <a:r>
              <a:rPr lang="en-US" sz="570" b="1" i="0" u="none" strike="noStrike" cap="none" dirty="0">
                <a:solidFill>
                  <a:schemeClr val="dk1"/>
                </a:solidFill>
                <a:latin typeface="Calibri"/>
                <a:ea typeface="Calibri"/>
                <a:cs typeface="Calibri"/>
                <a:sym typeface="Calibri"/>
              </a:rPr>
              <a:t>To Know</a:t>
            </a:r>
            <a:r>
              <a:rPr lang="en-US" sz="570" b="0" i="0" u="none" strike="noStrike" cap="none" dirty="0">
                <a:solidFill>
                  <a:schemeClr val="dk1"/>
                </a:solidFill>
                <a:latin typeface="Calibri"/>
                <a:ea typeface="Calibri"/>
                <a:cs typeface="Calibri"/>
                <a:sym typeface="Calibri"/>
              </a:rPr>
              <a:t>.” Statements to be shared with participants are shown as “</a:t>
            </a:r>
            <a:r>
              <a:rPr lang="en-US" sz="570" b="1" i="0" u="none" strike="noStrike" cap="none" dirty="0">
                <a:solidFill>
                  <a:schemeClr val="dk1"/>
                </a:solidFill>
                <a:latin typeface="Calibri"/>
                <a:ea typeface="Calibri"/>
                <a:cs typeface="Calibri"/>
                <a:sym typeface="Calibri"/>
              </a:rPr>
              <a:t>To Say</a:t>
            </a:r>
            <a:r>
              <a:rPr lang="en-US" sz="570" b="0" i="0" u="none" strike="noStrike" cap="none" dirty="0">
                <a:solidFill>
                  <a:schemeClr val="dk1"/>
                </a:solidFill>
                <a:latin typeface="Calibri"/>
                <a:ea typeface="Calibri"/>
                <a:cs typeface="Calibri"/>
                <a:sym typeface="Calibri"/>
              </a:rPr>
              <a:t>.” In some instances, the “</a:t>
            </a:r>
            <a:r>
              <a:rPr lang="en-US" sz="570" b="1" i="0" u="none" strike="noStrike" cap="none" dirty="0">
                <a:solidFill>
                  <a:schemeClr val="dk1"/>
                </a:solidFill>
                <a:latin typeface="Calibri"/>
                <a:ea typeface="Calibri"/>
                <a:cs typeface="Calibri"/>
                <a:sym typeface="Calibri"/>
              </a:rPr>
              <a:t>To Know/To Say</a:t>
            </a:r>
            <a:r>
              <a:rPr lang="en-US" sz="570" b="0" i="0" u="none" strike="noStrike" cap="none" dirty="0">
                <a:solidFill>
                  <a:schemeClr val="dk1"/>
                </a:solidFill>
                <a:latin typeface="Calibri"/>
                <a:ea typeface="Calibri"/>
                <a:cs typeface="Calibri"/>
                <a:sym typeface="Calibri"/>
              </a:rPr>
              <a:t>” are the same material. For fidelity of content and consistency among presenters, the “</a:t>
            </a:r>
            <a:r>
              <a:rPr lang="en-US" sz="570" b="1" i="0" u="none" strike="noStrike" cap="none" dirty="0">
                <a:solidFill>
                  <a:schemeClr val="dk1"/>
                </a:solidFill>
                <a:latin typeface="Calibri"/>
                <a:ea typeface="Calibri"/>
                <a:cs typeface="Calibri"/>
                <a:sym typeface="Calibri"/>
              </a:rPr>
              <a:t>To Say</a:t>
            </a:r>
            <a:r>
              <a:rPr lang="en-US" sz="570" b="0" i="0" u="none" strike="noStrike" cap="none" dirty="0">
                <a:solidFill>
                  <a:schemeClr val="dk1"/>
                </a:solidFill>
                <a:latin typeface="Calibri"/>
                <a:ea typeface="Calibri"/>
                <a:cs typeface="Calibri"/>
                <a:sym typeface="Calibri"/>
              </a:rPr>
              <a:t>” information should be presented with minimal paraphrasing. The presenter notes also include “</a:t>
            </a:r>
            <a:r>
              <a:rPr lang="en-US" sz="570" b="1" i="0" u="none" strike="noStrike" cap="none" dirty="0">
                <a:solidFill>
                  <a:schemeClr val="dk1"/>
                </a:solidFill>
                <a:latin typeface="Calibri"/>
                <a:ea typeface="Calibri"/>
                <a:cs typeface="Calibri"/>
                <a:sym typeface="Calibri"/>
              </a:rPr>
              <a:t>To Do</a:t>
            </a:r>
            <a:r>
              <a:rPr lang="en-US" sz="570" b="0" i="0" u="none" strike="noStrike" cap="none" dirty="0">
                <a:solidFill>
                  <a:schemeClr val="dk1"/>
                </a:solidFill>
                <a:latin typeface="Calibri"/>
                <a:ea typeface="Calibri"/>
                <a:cs typeface="Calibri"/>
                <a:sym typeface="Calibri"/>
              </a:rPr>
              <a:t>” prompts and cues for “</a:t>
            </a:r>
            <a:r>
              <a:rPr lang="en-US" sz="570" b="1" i="0" u="none" strike="noStrike" cap="none" dirty="0">
                <a:solidFill>
                  <a:schemeClr val="dk1"/>
                </a:solidFill>
                <a:latin typeface="Calibri"/>
                <a:ea typeface="Calibri"/>
                <a:cs typeface="Calibri"/>
                <a:sym typeface="Calibri"/>
              </a:rPr>
              <a:t>Handouts.</a:t>
            </a:r>
            <a:r>
              <a:rPr lang="en-US" sz="570" b="0" i="0" u="none" strike="noStrike" cap="none" dirty="0">
                <a:solidFill>
                  <a:schemeClr val="dk1"/>
                </a:solidFill>
                <a:latin typeface="Calibri"/>
                <a:ea typeface="Calibri"/>
                <a:cs typeface="Calibri"/>
                <a:sym typeface="Calibri"/>
              </a:rPr>
              <a:t>”</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A presenter may add slides to supplement the content. For example, a slide of essential questions may be added since only learning targets have been included.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A presenter may choose to differentiate a presentation to meet the needs of the participants. For example, another form may be substituted for the Next Steps template if the district or building already uses a similar form or protocol.</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Additional activities, examples, videos, etc. are being developed. A presenter may interchange the additional material for the corresponding PowerPoint content.</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A print Practice Profile and an electronic Self-Assessment Practice Profile (SAPP) tool are available for use by individuals, teams, or schools for periodic self-assessment and monitoring of implementation of practice or to identify training or coaching needs.</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The presenter should download onto a hard drive or a flash drive any video intended for use in a training. The links shown on slides may not be able to be accessed online at the school sites.</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Breaks should be inserted at the discretion of the presenter based on the needs of participants.</a:t>
            </a:r>
          </a:p>
        </p:txBody>
      </p:sp>
      <p:sp>
        <p:nvSpPr>
          <p:cNvPr id="68" name="Shape 68"/>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800" b="0" i="0" u="none" strike="noStrike" cap="none">
                <a:solidFill>
                  <a:srgbClr val="000000"/>
                </a:solidFill>
                <a:latin typeface="Calibri"/>
                <a:ea typeface="Calibri"/>
                <a:cs typeface="Calibri"/>
                <a:sym typeface="Calibri"/>
              </a:rPr>
              <a:t>1</a:t>
            </a:fld>
            <a:endParaRPr lang="en-US" sz="18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Add the name(s) of the trainer(s) to the slide.</a:t>
            </a:r>
          </a:p>
          <a:p>
            <a:pPr marL="0" marR="0" lvl="0" indent="0" algn="l" rtl="0">
              <a:spcBef>
                <a:spcPts val="360"/>
              </a:spcBef>
              <a:spcAft>
                <a:spcPts val="0"/>
              </a:spcAft>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To Know/To Say/To Do:</a:t>
            </a:r>
            <a:r>
              <a:rPr lang="en-US" sz="1200" b="0" i="0" u="none" strike="noStrike" cap="none">
                <a:solidFill>
                  <a:schemeClr val="dk1"/>
                </a:solidFill>
                <a:latin typeface="Calibri"/>
                <a:ea typeface="Calibri"/>
                <a:cs typeface="Calibri"/>
                <a:sym typeface="Calibri"/>
              </a:rPr>
              <a:t> The introductions may be formal or informal depending on how well you know the group. Trainers should use whatever process is comfortable for introductions. I am/we are  _______________ (provide some background about trainers.) Please introduce yourself to the group (name, district, position.)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(optional) Consultant may develop an ice-breaker or introductory activity.</a:t>
            </a:r>
          </a:p>
        </p:txBody>
      </p:sp>
      <p:sp>
        <p:nvSpPr>
          <p:cNvPr id="139" name="Shape 13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Know/To Do: </a:t>
            </a:r>
            <a:r>
              <a:rPr lang="en-US" sz="1200" b="0" i="0" u="none" strike="noStrike" cap="none">
                <a:solidFill>
                  <a:schemeClr val="dk1"/>
                </a:solidFill>
                <a:latin typeface="Calibri"/>
                <a:ea typeface="Calibri"/>
                <a:cs typeface="Calibri"/>
                <a:sym typeface="Calibri"/>
              </a:rPr>
              <a:t>It is important to establish norms for training. Trainers are free to adjust this list of norms.</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Consider including a check mid-way through trainings to assess a norm or norms. The presenter may want to use norms printed on agenda handouts, in addition to or in place of presentation slides, so the norms are always available in print for participants. Norms may be added to address specific school needs. Some schools already have established norms for all PD. In that case, adapt to their norms.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Please review the norms for this training. Are there any additions that need to be made to the norms at this time?</a:t>
            </a: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Know/To Do/To Say: </a:t>
            </a:r>
            <a:r>
              <a:rPr lang="en-US" sz="1200" b="0" i="0" u="none" strike="noStrike" cap="none">
                <a:solidFill>
                  <a:schemeClr val="dk1"/>
                </a:solidFill>
                <a:latin typeface="Calibri"/>
                <a:ea typeface="Calibri"/>
                <a:cs typeface="Calibri"/>
                <a:sym typeface="Calibri"/>
              </a:rPr>
              <a:t>These</a:t>
            </a:r>
            <a:r>
              <a:rPr lang="en-US" sz="1200" b="0" i="0" u="none" strike="noStrike" cap="none" baseline="0">
                <a:solidFill>
                  <a:schemeClr val="dk1"/>
                </a:solidFill>
                <a:latin typeface="Calibri"/>
                <a:ea typeface="Calibri"/>
                <a:cs typeface="Calibri"/>
                <a:sym typeface="Calibri"/>
              </a:rPr>
              <a:t> icons will be used throughout the presentation.  The icon should signal the type of content, appropriate activity, or materials to reference.</a:t>
            </a:r>
            <a:endParaRPr lang="en-US" sz="1200" b="0" i="0" u="none" strike="noStrike" cap="none">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2585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Missouri’s professional learning modules are organized in the same three categories as defined</a:t>
            </a:r>
            <a:r>
              <a:rPr lang="en-US" sz="1200" b="0" i="0" u="none" strike="noStrike" cap="none" baseline="0" dirty="0">
                <a:solidFill>
                  <a:schemeClr val="dk1"/>
                </a:solidFill>
                <a:latin typeface="Calibri"/>
                <a:ea typeface="Calibri"/>
                <a:cs typeface="Calibri"/>
                <a:sym typeface="Calibri"/>
              </a:rPr>
              <a:t> in the DCI Framework</a:t>
            </a:r>
            <a:r>
              <a:rPr lang="en-US" sz="1200" b="0" i="0" u="none" strike="noStrike" cap="none" dirty="0">
                <a:solidFill>
                  <a:schemeClr val="dk1"/>
                </a:solidFill>
                <a:latin typeface="Calibri"/>
                <a:ea typeface="Calibri"/>
                <a:cs typeface="Calibri"/>
                <a:sym typeface="Calibri"/>
              </a:rPr>
              <a:t>. All schools begin their professional development journey with the </a:t>
            </a:r>
            <a:r>
              <a:rPr lang="en-US" sz="1200" b="0" i="1" u="none" strike="noStrike" cap="none" dirty="0">
                <a:solidFill>
                  <a:schemeClr val="dk1"/>
                </a:solidFill>
                <a:latin typeface="Calibri"/>
                <a:ea typeface="Calibri"/>
                <a:cs typeface="Calibri"/>
                <a:sym typeface="Calibri"/>
              </a:rPr>
              <a:t>Foundations</a:t>
            </a:r>
            <a:r>
              <a:rPr lang="en-US" sz="1200" b="0" i="0" u="none" strike="noStrike" cap="none" dirty="0">
                <a:solidFill>
                  <a:schemeClr val="dk1"/>
                </a:solidFill>
                <a:latin typeface="Calibri"/>
                <a:ea typeface="Calibri"/>
                <a:cs typeface="Calibri"/>
                <a:sym typeface="Calibri"/>
              </a:rPr>
              <a:t>, as these professional learning modules provide foundation knowledge in three key areas: Collaborative Teams, Data-Based Decision Making, and Common Formative Assessment. </a:t>
            </a:r>
            <a:r>
              <a:rPr lang="en-US" sz="1200" b="0" i="1" u="none" strike="noStrike" cap="none" dirty="0">
                <a:solidFill>
                  <a:schemeClr val="dk1"/>
                </a:solidFill>
                <a:latin typeface="Calibri"/>
                <a:ea typeface="Calibri"/>
                <a:cs typeface="Calibri"/>
                <a:sym typeface="Calibri"/>
              </a:rPr>
              <a:t>Effective Teaching &amp; Learning Practices</a:t>
            </a:r>
            <a:r>
              <a:rPr lang="en-US" sz="1200" b="0" i="0" u="none" strike="noStrike" cap="none" dirty="0">
                <a:solidFill>
                  <a:schemeClr val="dk1"/>
                </a:solidFill>
                <a:latin typeface="Calibri"/>
                <a:ea typeface="Calibri"/>
                <a:cs typeface="Calibri"/>
                <a:sym typeface="Calibri"/>
              </a:rPr>
              <a:t> encompass research-based instructional practices for deepened learning. These professional learning modules address ways of connecting with students, ways of helping students learn how to learn, and feature specific instructional practices. </a:t>
            </a:r>
            <a:r>
              <a:rPr lang="en-US" sz="1200" b="0" i="1" u="none" strike="noStrike" cap="none" dirty="0">
                <a:solidFill>
                  <a:schemeClr val="dk1"/>
                </a:solidFill>
                <a:latin typeface="Calibri"/>
                <a:ea typeface="Calibri"/>
                <a:cs typeface="Calibri"/>
                <a:sym typeface="Calibri"/>
              </a:rPr>
              <a:t>Supportive Context</a:t>
            </a:r>
            <a:r>
              <a:rPr lang="en-US" sz="1200" b="0" i="1"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contains</a:t>
            </a:r>
            <a:r>
              <a:rPr lang="en-US" sz="1200" b="0" i="0" u="none" strike="noStrike" cap="none" dirty="0">
                <a:solidFill>
                  <a:schemeClr val="dk1"/>
                </a:solidFill>
                <a:latin typeface="Calibri"/>
                <a:ea typeface="Calibri"/>
                <a:cs typeface="Calibri"/>
                <a:sym typeface="Calibri"/>
              </a:rPr>
              <a:t> professional learning modules designed to help school staff support and enhance the implementation</a:t>
            </a:r>
            <a:r>
              <a:rPr lang="en-US" sz="1200" b="0" i="1" u="none" strike="noStrike" cap="none" dirty="0">
                <a:solidFill>
                  <a:schemeClr val="dk1"/>
                </a:solidFill>
                <a:latin typeface="Calibri"/>
                <a:ea typeface="Calibri"/>
                <a:cs typeface="Calibri"/>
                <a:sym typeface="Calibri"/>
              </a:rPr>
              <a:t> of Effective Teaching &amp; Learning Practices </a:t>
            </a:r>
            <a:r>
              <a:rPr lang="en-US" sz="1200" b="0" i="0" u="none" strike="noStrike" cap="none" dirty="0">
                <a:solidFill>
                  <a:schemeClr val="dk1"/>
                </a:solidFill>
                <a:latin typeface="Calibri"/>
                <a:ea typeface="Calibri"/>
                <a:cs typeface="Calibri"/>
                <a:sym typeface="Calibri"/>
              </a:rPr>
              <a:t>through using technology, leadership, and coaching supports. School-Based Implementation Coaching is part of the Supportive Context.</a:t>
            </a:r>
          </a:p>
          <a:p>
            <a:pPr marL="0" marR="0" lvl="0" indent="0" algn="l" rtl="0">
              <a:spcBef>
                <a:spcPts val="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Do/To Say: </a:t>
            </a:r>
            <a:r>
              <a:rPr lang="en-US" sz="1200" b="0" i="0" u="none" strike="noStrike" cap="none" dirty="0">
                <a:solidFill>
                  <a:schemeClr val="dk1"/>
                </a:solidFill>
                <a:latin typeface="Calibri"/>
                <a:ea typeface="Calibri"/>
                <a:cs typeface="Calibri"/>
                <a:sym typeface="Calibri"/>
              </a:rPr>
              <a:t>Before</a:t>
            </a:r>
            <a:r>
              <a:rPr lang="en-US" sz="1200" b="0" i="0" u="none" strike="noStrike" cap="none" baseline="0" dirty="0">
                <a:solidFill>
                  <a:schemeClr val="dk1"/>
                </a:solidFill>
                <a:latin typeface="Calibri"/>
                <a:ea typeface="Calibri"/>
                <a:cs typeface="Calibri"/>
                <a:sym typeface="Calibri"/>
              </a:rPr>
              <a:t> we delve into SBIC, let’s take a few minutes to review the DCI Framework graphic, looking specifically at where SBIC falls into the larger content. </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As you see, the focus of DCI is on effective instruction leading to exceptional outcomes for all Missouri students. </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The DCI Framework has three main components: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Foundations (consisting of Collaborative Teams, Data-Based Decision Making, and Common Formative Assessment)</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Effective Teaching and Learning Practices (Developing Assessment Capable Learners  with Feedback and Metacognition), and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Supportive Context (where SBIC falls along with Collective Teacher Efficacy, Systems and Instructional Leadership)</a:t>
            </a:r>
          </a:p>
          <a:p>
            <a:pPr marL="171450" marR="0" lvl="0" indent="-171450" algn="l" rtl="0">
              <a:spcBef>
                <a:spcPts val="0"/>
              </a:spcBef>
              <a:spcAft>
                <a:spcPts val="0"/>
              </a:spcAft>
              <a:buSzPct val="25000"/>
              <a:buFont typeface="Wingdings" panose="05000000000000000000" pitchFamily="2" charset="2"/>
              <a:buChar char="§"/>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Font typeface="Wingdings" panose="05000000000000000000" pitchFamily="2" charset="2"/>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 typeface="Wingdings" panose="05000000000000000000" pitchFamily="2" charset="2"/>
              <a:buNone/>
              <a:tabLst/>
              <a:defRPr/>
            </a:pPr>
            <a:r>
              <a:rPr lang="en-US" sz="1200" b="1" i="0" u="none" strike="noStrike" cap="none" dirty="0">
                <a:solidFill>
                  <a:schemeClr val="dk1"/>
                </a:solidFill>
                <a:latin typeface="Calibri"/>
                <a:ea typeface="Calibri"/>
                <a:cs typeface="Calibri"/>
                <a:sym typeface="Calibri"/>
              </a:rPr>
              <a:t>Reference: </a:t>
            </a:r>
            <a:r>
              <a:rPr lang="en-US" dirty="0" err="1">
                <a:solidFill>
                  <a:schemeClr val="dk1"/>
                </a:solidFill>
                <a:latin typeface="Tw Cen MT" panose="020B0602020104020603" pitchFamily="34" charset="0"/>
                <a:cs typeface="Calibri" panose="020F0502020204030204" pitchFamily="34" charset="0"/>
                <a:sym typeface="Arial"/>
              </a:rPr>
              <a:t>MoEdu</a:t>
            </a:r>
            <a:r>
              <a:rPr lang="en-US" dirty="0">
                <a:solidFill>
                  <a:schemeClr val="dk1"/>
                </a:solidFill>
                <a:latin typeface="Tw Cen MT" panose="020B0602020104020603" pitchFamily="34" charset="0"/>
                <a:cs typeface="Calibri" panose="020F0502020204030204" pitchFamily="34" charset="0"/>
                <a:sym typeface="Arial"/>
              </a:rPr>
              <a:t>-Sail. (2022). District Continuous Improvement framework: Blueprint for district and building leadership, sixth edition.</a:t>
            </a:r>
            <a:endParaRPr lang="en-US" sz="12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680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a:buNone/>
            </a:pPr>
            <a:r>
              <a:rPr lang="en-US" b="1" dirty="0"/>
              <a:t>To Know: </a:t>
            </a:r>
            <a:r>
              <a:rPr lang="en-US" b="0" dirty="0"/>
              <a:t>If the pre-readings (</a:t>
            </a:r>
            <a:r>
              <a:rPr lang="en-US" b="0" i="1" dirty="0"/>
              <a:t>Synopsis of Coaching Principles </a:t>
            </a:r>
            <a:r>
              <a:rPr lang="en-US" b="0" dirty="0"/>
              <a:t>and </a:t>
            </a:r>
            <a:r>
              <a:rPr lang="en-US" b="0" i="1" dirty="0"/>
              <a:t>Key Terms</a:t>
            </a:r>
            <a:r>
              <a:rPr lang="en-US" b="0" dirty="0"/>
              <a:t>) were not sent prior to the training session, additional time may need to be allowed for this activity. The presenter may choose to shorten the activity by only addressing items #1 and #2 at this time. Item #3 can be utilized at a later time in the PowerPoint, possibly early in essential functions #3 or #4.</a:t>
            </a:r>
            <a:endParaRPr lang="en-US" b="1" dirty="0"/>
          </a:p>
          <a:p>
            <a:pPr>
              <a:buNone/>
            </a:pPr>
            <a:endParaRPr lang="en-US" b="1" dirty="0"/>
          </a:p>
          <a:p>
            <a:pPr marL="0" marR="0" lvl="0" indent="0" algn="l" defTabSz="914400" rtl="0" eaLnBrk="1" fontAlgn="auto" latinLnBrk="0" hangingPunct="1">
              <a:lnSpc>
                <a:spcPct val="100000"/>
              </a:lnSpc>
              <a:spcBef>
                <a:spcPts val="360"/>
              </a:spcBef>
              <a:spcAft>
                <a:spcPts val="0"/>
              </a:spcAft>
              <a:buClrTx/>
              <a:buSzTx/>
              <a:buFontTx/>
              <a:buNone/>
              <a:tabLst/>
              <a:defRPr/>
            </a:pPr>
            <a:r>
              <a:rPr lang="en-US" b="1" dirty="0"/>
              <a:t>To Know/To Say: </a:t>
            </a:r>
            <a:r>
              <a:rPr lang="en-US" b="0" dirty="0"/>
              <a:t>Work with a partner to review the </a:t>
            </a:r>
            <a:r>
              <a:rPr lang="en-US" b="0" i="1" dirty="0"/>
              <a:t>Synopsis of Coaching Principles </a:t>
            </a:r>
            <a:r>
              <a:rPr lang="en-US" b="0" dirty="0"/>
              <a:t>handout. Compare the similarities of the authors’ coaching tips or principles and record key terms on a sheet of paper. Discuss the lists at tables.  The</a:t>
            </a:r>
            <a:r>
              <a:rPr lang="en-US" b="0" baseline="0" dirty="0"/>
              <a:t> </a:t>
            </a:r>
            <a:r>
              <a:rPr lang="en-US" b="0" i="1" baseline="0" dirty="0"/>
              <a:t>School-Based Implementation Coaching Key Terms </a:t>
            </a:r>
            <a:r>
              <a:rPr lang="en-US" b="0" baseline="0" dirty="0"/>
              <a:t>handout may be used to build common understanding.</a:t>
            </a:r>
            <a:endParaRPr lang="en-US" b="0" dirty="0"/>
          </a:p>
          <a:p>
            <a:pPr>
              <a:buNone/>
            </a:pPr>
            <a:endParaRPr lang="en-US" b="0" dirty="0"/>
          </a:p>
          <a:p>
            <a:pPr marL="0" marR="0" lvl="0" indent="0" algn="l" defTabSz="914400" rtl="0" eaLnBrk="1" fontAlgn="auto" latinLnBrk="0" hangingPunct="1">
              <a:lnSpc>
                <a:spcPct val="100000"/>
              </a:lnSpc>
              <a:spcBef>
                <a:spcPts val="360"/>
              </a:spcBef>
              <a:spcAft>
                <a:spcPts val="0"/>
              </a:spcAft>
              <a:buClrTx/>
              <a:buSzTx/>
              <a:buFontTx/>
              <a:buNone/>
              <a:tabLst/>
              <a:defRPr/>
            </a:pPr>
            <a:r>
              <a:rPr lang="en-US" b="1" dirty="0"/>
              <a:t>Handout:</a:t>
            </a:r>
            <a:r>
              <a:rPr lang="en-US" b="0" dirty="0"/>
              <a:t> </a:t>
            </a:r>
            <a:r>
              <a:rPr lang="en-US" b="0" i="1" dirty="0"/>
              <a:t>Synopsis of Coaching Principles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b="0" i="1" dirty="0"/>
          </a:p>
          <a:p>
            <a:pPr marL="0" marR="0" lvl="0" indent="0" algn="l" defTabSz="914400" rtl="0" eaLnBrk="1" fontAlgn="auto" latinLnBrk="0" hangingPunct="1">
              <a:lnSpc>
                <a:spcPct val="100000"/>
              </a:lnSpc>
              <a:spcBef>
                <a:spcPts val="360"/>
              </a:spcBef>
              <a:spcAft>
                <a:spcPts val="0"/>
              </a:spcAft>
              <a:buClrTx/>
              <a:buSzTx/>
              <a:buFontTx/>
              <a:buNone/>
              <a:tabLst/>
              <a:defRPr/>
            </a:pPr>
            <a:r>
              <a:rPr lang="en-US" b="0" i="1" dirty="0"/>
              <a:t>                 </a:t>
            </a:r>
            <a:r>
              <a:rPr lang="en-US" b="0" i="1" baseline="0" dirty="0"/>
              <a:t>School-Based Implementation Coaching Key Terms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b="0" i="1" dirty="0"/>
          </a:p>
          <a:p>
            <a:pPr>
              <a:buNone/>
            </a:pPr>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2003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 infographic might be sent prior to the training. This is an opportunity for the presenter to provide a hook as to why SBIC is important. </a:t>
            </a:r>
          </a:p>
          <a:p>
            <a:pPr marL="0" marR="0" lvl="0" indent="0" algn="l" rtl="0">
              <a:spcBef>
                <a:spcPts val="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The SBIC infographic summarizes key content from the professional learning module. Direct attention to each component with a quick overview.</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Handout: </a:t>
            </a:r>
            <a:r>
              <a:rPr lang="en-US" sz="1200" b="0" i="1" u="none" strike="noStrike" cap="none" dirty="0">
                <a:solidFill>
                  <a:schemeClr val="dk1"/>
                </a:solidFill>
                <a:latin typeface="Calibri"/>
                <a:ea typeface="Calibri"/>
                <a:cs typeface="Calibri"/>
                <a:sym typeface="Calibri"/>
              </a:rPr>
              <a:t>School-Based Implementation Coaching (infographic)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sz="1200" b="0" i="1"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Reference: </a:t>
            </a:r>
            <a:r>
              <a:rPr lang="en-US" sz="1200" b="0" i="0" u="none" strike="noStrike" kern="1200" cap="none" dirty="0">
                <a:solidFill>
                  <a:schemeClr val="dk1"/>
                </a:solidFill>
                <a:effectLst/>
                <a:latin typeface="Calibri"/>
                <a:ea typeface="Calibri"/>
                <a:cs typeface="Calibri"/>
                <a:sym typeface="Calibri"/>
              </a:rPr>
              <a:t>Joyce, B. R., &amp; Showers, B. (2002). </a:t>
            </a:r>
            <a:r>
              <a:rPr lang="en-US" sz="1200" b="0" i="1" u="none" strike="noStrike" kern="1200" cap="none" dirty="0">
                <a:solidFill>
                  <a:schemeClr val="dk1"/>
                </a:solidFill>
                <a:effectLst/>
                <a:latin typeface="Calibri"/>
                <a:ea typeface="Calibri"/>
                <a:cs typeface="Calibri"/>
                <a:sym typeface="Calibri"/>
              </a:rPr>
              <a:t>Student achievement through staff development</a:t>
            </a:r>
            <a:r>
              <a:rPr lang="en-US" sz="1200" b="0" i="0" u="none" strike="noStrike" kern="1200" cap="none" dirty="0">
                <a:solidFill>
                  <a:schemeClr val="dk1"/>
                </a:solidFill>
                <a:effectLst/>
                <a:latin typeface="Calibri"/>
                <a:ea typeface="Calibri"/>
                <a:cs typeface="Calibri"/>
                <a:sym typeface="Calibri"/>
              </a:rPr>
              <a:t> (3rd ed.). Alexandria, VA: ASCD.</a:t>
            </a:r>
            <a:endParaRPr lang="en-US" sz="1200" b="1" i="0" u="none" strike="noStrike" cap="none" dirty="0">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School-Based Implementation Coaching aligns with the Missouri Teacher Standards.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Standard #8:</a:t>
            </a:r>
            <a:r>
              <a:rPr lang="en-US" sz="1200" b="0" i="0" u="none" strike="noStrike" cap="none" dirty="0">
                <a:solidFill>
                  <a:schemeClr val="dk1"/>
                </a:solidFill>
                <a:latin typeface="Calibri"/>
                <a:ea typeface="Calibri"/>
                <a:cs typeface="Calibri"/>
                <a:sym typeface="Calibri"/>
              </a:rPr>
              <a:t> Professionalism. The teacher is a reflective practitioner who continually assesses the effects of choices and actions on others. The teacher actively seeks out opportunities to grow professionally in order to improve learning for all students.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Standard #9:</a:t>
            </a:r>
            <a:r>
              <a:rPr lang="en-US" sz="1200" b="0" i="0" u="none" strike="noStrike" cap="none" dirty="0">
                <a:solidFill>
                  <a:schemeClr val="dk1"/>
                </a:solidFill>
                <a:latin typeface="Calibri"/>
                <a:ea typeface="Calibri"/>
                <a:cs typeface="Calibri"/>
                <a:sym typeface="Calibri"/>
              </a:rPr>
              <a:t> Professional Collaboration. The teacher has effective working relationships with students, parents, school colleagues, and community members.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References: </a:t>
            </a:r>
            <a:r>
              <a:rPr lang="en-US" sz="1200" b="0" i="0" u="none" strike="noStrike" cap="none" dirty="0">
                <a:solidFill>
                  <a:schemeClr val="dk1"/>
                </a:solidFill>
                <a:latin typeface="Calibri"/>
                <a:ea typeface="Calibri"/>
                <a:cs typeface="Calibri"/>
                <a:sym typeface="Calibri"/>
              </a:rPr>
              <a:t>Missouri Department of Elementary and Secondary Education (MO DESE). (2013). </a:t>
            </a:r>
            <a:r>
              <a:rPr lang="en-US" sz="1200" b="0" i="1" u="none" strike="noStrike" cap="none" dirty="0">
                <a:solidFill>
                  <a:schemeClr val="dk1"/>
                </a:solidFill>
                <a:latin typeface="Calibri"/>
                <a:ea typeface="Calibri"/>
                <a:cs typeface="Calibri"/>
                <a:sym typeface="Calibri"/>
              </a:rPr>
              <a:t>Teacher Standards: Missouri's educator evaluation system. </a:t>
            </a:r>
            <a:r>
              <a:rPr lang="en-US" sz="1200" b="0" i="0" u="none" strike="noStrike" cap="none" dirty="0">
                <a:solidFill>
                  <a:schemeClr val="dk1"/>
                </a:solidFill>
                <a:latin typeface="Calibri"/>
                <a:ea typeface="Calibri"/>
                <a:cs typeface="Calibri"/>
                <a:sym typeface="Calibri"/>
              </a:rPr>
              <a:t>Retrieved from: </a:t>
            </a:r>
            <a:r>
              <a:rPr lang="en-US" sz="1200" b="0" i="0" u="sng" strike="noStrike" cap="none" dirty="0">
                <a:solidFill>
                  <a:schemeClr val="hlink"/>
                </a:solidFill>
                <a:latin typeface="Calibri"/>
                <a:ea typeface="Calibri"/>
                <a:cs typeface="Calibri"/>
                <a:sym typeface="Calibri"/>
                <a:hlinkClick r:id="rId3"/>
              </a:rPr>
              <a:t>http://dese.mo.gov/sites/default/files/TeacherStandards.pdf</a:t>
            </a:r>
            <a:endParaRPr lang="en-US" sz="1200" b="0" i="0" u="none" strike="noStrike" cap="none" dirty="0">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a:t>
            </a:r>
            <a:r>
              <a:rPr lang="en-US" sz="1200" b="0" i="0" u="none" strike="noStrike" cap="none" baseline="0" dirty="0">
                <a:solidFill>
                  <a:schemeClr val="dk1"/>
                </a:solidFill>
                <a:latin typeface="Calibri"/>
                <a:ea typeface="Calibri"/>
                <a:cs typeface="Calibri"/>
                <a:sym typeface="Calibri"/>
              </a:rPr>
              <a:t> Session-at-a-Glance serves as an agenda for the session.</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 five processes listed have been developed by using the essential functions from the SBIC Practice Profile. If the presenter wishes to explain the Practice Profile</a:t>
            </a:r>
            <a:r>
              <a:rPr lang="en-US" sz="1200" b="0" i="0" u="none" strike="noStrike" cap="none" baseline="0" dirty="0">
                <a:solidFill>
                  <a:schemeClr val="dk1"/>
                </a:solidFill>
                <a:latin typeface="Calibri"/>
                <a:ea typeface="Calibri"/>
                <a:cs typeface="Calibri"/>
                <a:sym typeface="Calibri"/>
              </a:rPr>
              <a:t> at this time, two hidden slides can be found later in this section that may be used: SBIC Practice Profile and SBIC Self-Assessment Practice Profile.</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The</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School-Based Implementation Coaching professional learning module addresses The Why, The</a:t>
            </a:r>
            <a:r>
              <a:rPr lang="en-US" sz="1200" b="0" i="0" u="none" strike="noStrike" cap="none" baseline="0" dirty="0">
                <a:solidFill>
                  <a:schemeClr val="dk1"/>
                </a:solidFill>
                <a:latin typeface="Calibri"/>
                <a:ea typeface="Calibri"/>
                <a:cs typeface="Calibri"/>
                <a:sym typeface="Calibri"/>
              </a:rPr>
              <a:t> Process, and Next Steps for implementing SBIC. </a:t>
            </a:r>
            <a:r>
              <a:rPr lang="en-US" sz="1200" b="0" i="0" u="none" strike="noStrike" cap="none" dirty="0">
                <a:solidFill>
                  <a:schemeClr val="dk1"/>
                </a:solidFill>
                <a:latin typeface="Calibri"/>
                <a:ea typeface="Calibri"/>
                <a:cs typeface="Calibri"/>
                <a:sym typeface="Calibri"/>
              </a:rPr>
              <a:t>We will review the purpose and benefits of SBIC, as well as each essential function. Participants will also have an opportunity to reflect on their learning and begin action planning. The essential functions of SBIC are:</a:t>
            </a:r>
          </a:p>
          <a:p>
            <a:pPr marL="685578" marR="0" lvl="1" indent="-241078" algn="l" rtl="0">
              <a:lnSpc>
                <a:spcPct val="80000"/>
              </a:lnSpc>
              <a:spcBef>
                <a:spcPts val="171"/>
              </a:spcBef>
              <a:spcAft>
                <a:spcPts val="0"/>
              </a:spcAft>
              <a:buClr>
                <a:schemeClr val="dk1"/>
              </a:buClr>
              <a:buSzPct val="95000"/>
              <a:buFont typeface="Calibri"/>
              <a:buAutoNum type="arabicPeriod"/>
            </a:pPr>
            <a:r>
              <a:rPr lang="en-US" sz="570" b="0" i="0" u="none" strike="noStrike" cap="none" dirty="0">
                <a:solidFill>
                  <a:schemeClr val="dk1"/>
                </a:solidFill>
                <a:latin typeface="Calibri"/>
                <a:ea typeface="Calibri"/>
                <a:cs typeface="Calibri"/>
                <a:sym typeface="Calibri"/>
              </a:rPr>
              <a:t>Educators develop and maintain coaching relationships.</a:t>
            </a:r>
          </a:p>
          <a:p>
            <a:pPr marL="685578" marR="0" lvl="1" indent="-241078" algn="l" rtl="0">
              <a:lnSpc>
                <a:spcPct val="80000"/>
              </a:lnSpc>
              <a:spcBef>
                <a:spcPts val="171"/>
              </a:spcBef>
              <a:spcAft>
                <a:spcPts val="0"/>
              </a:spcAft>
              <a:buClr>
                <a:schemeClr val="dk1"/>
              </a:buClr>
              <a:buSzPct val="95000"/>
              <a:buFont typeface="Calibri"/>
              <a:buAutoNum type="arabicPeriod"/>
            </a:pPr>
            <a:r>
              <a:rPr lang="en-US" sz="570" b="0" i="0" u="none" strike="noStrike" cap="none" dirty="0">
                <a:solidFill>
                  <a:schemeClr val="dk1"/>
                </a:solidFill>
                <a:latin typeface="Calibri"/>
                <a:ea typeface="Calibri"/>
                <a:cs typeface="Calibri"/>
                <a:sym typeface="Calibri"/>
              </a:rPr>
              <a:t>Educators provide effective feedback.</a:t>
            </a:r>
          </a:p>
          <a:p>
            <a:pPr marL="685578" marR="0" lvl="1" indent="-241078" algn="l" rtl="0">
              <a:lnSpc>
                <a:spcPct val="80000"/>
              </a:lnSpc>
              <a:spcBef>
                <a:spcPts val="171"/>
              </a:spcBef>
              <a:spcAft>
                <a:spcPts val="0"/>
              </a:spcAft>
              <a:buClr>
                <a:schemeClr val="dk1"/>
              </a:buClr>
              <a:buSzPct val="95000"/>
              <a:buFont typeface="Calibri"/>
              <a:buAutoNum type="arabicPeriod"/>
            </a:pPr>
            <a:r>
              <a:rPr lang="en-US" sz="570" b="0" i="0" u="none" strike="noStrike" cap="none" dirty="0">
                <a:solidFill>
                  <a:schemeClr val="dk1"/>
                </a:solidFill>
                <a:latin typeface="Calibri"/>
                <a:ea typeface="Calibri"/>
                <a:cs typeface="Calibri"/>
                <a:sym typeface="Calibri"/>
              </a:rPr>
              <a:t>Educators develop a strategic and differentiated coaching plan.</a:t>
            </a:r>
          </a:p>
          <a:p>
            <a:pPr marL="685578" marR="0" lvl="1" indent="-241078" algn="l" rtl="0">
              <a:lnSpc>
                <a:spcPct val="80000"/>
              </a:lnSpc>
              <a:spcBef>
                <a:spcPts val="171"/>
              </a:spcBef>
              <a:spcAft>
                <a:spcPts val="0"/>
              </a:spcAft>
              <a:buClr>
                <a:schemeClr val="dk1"/>
              </a:buClr>
              <a:buSzPct val="95000"/>
              <a:buFont typeface="Calibri"/>
              <a:buAutoNum type="arabicPeriod"/>
            </a:pPr>
            <a:r>
              <a:rPr lang="en-US" sz="570" b="0" i="0" u="none" strike="noStrike" cap="none" dirty="0">
                <a:solidFill>
                  <a:schemeClr val="dk1"/>
                </a:solidFill>
                <a:latin typeface="Calibri"/>
                <a:ea typeface="Calibri"/>
                <a:cs typeface="Calibri"/>
                <a:sym typeface="Calibri"/>
              </a:rPr>
              <a:t>Educators use solution dialogue.</a:t>
            </a:r>
          </a:p>
          <a:p>
            <a:pPr marL="685578" marR="0" lvl="1" indent="-241078" algn="l" rtl="0">
              <a:lnSpc>
                <a:spcPct val="80000"/>
              </a:lnSpc>
              <a:spcBef>
                <a:spcPts val="171"/>
              </a:spcBef>
              <a:spcAft>
                <a:spcPts val="0"/>
              </a:spcAft>
              <a:buClr>
                <a:schemeClr val="dk1"/>
              </a:buClr>
              <a:buSzPct val="95000"/>
              <a:buFont typeface="Calibri"/>
              <a:buAutoNum type="arabicPeriod"/>
            </a:pPr>
            <a:r>
              <a:rPr lang="en-US" sz="570" b="0" i="0" u="none" strike="noStrike" cap="none" dirty="0">
                <a:solidFill>
                  <a:schemeClr val="dk1"/>
                </a:solidFill>
                <a:latin typeface="Calibri"/>
                <a:ea typeface="Calibri"/>
                <a:cs typeface="Calibri"/>
                <a:sym typeface="Calibri"/>
              </a:rPr>
              <a:t>Educators progress monitor implementation of effective educational practices.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6147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400" cy="4114800"/>
          </a:xfrm>
          <a:prstGeom prst="rect">
            <a:avLst/>
          </a:prstGeom>
          <a:noFill/>
          <a:ln>
            <a:noFill/>
          </a:ln>
        </p:spPr>
        <p:txBody>
          <a:bodyPr wrap="square" lIns="91417" tIns="45696" rIns="91417" bIns="45696"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 Learning Targets slide may be used instead of the Essential Questions slide.</a:t>
            </a: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Do: </a:t>
            </a:r>
            <a:r>
              <a:rPr lang="en-US" sz="1200" b="0" i="0" u="none" strike="noStrike" cap="none" dirty="0">
                <a:solidFill>
                  <a:schemeClr val="dk1"/>
                </a:solidFill>
                <a:latin typeface="Calibri"/>
                <a:ea typeface="Calibri"/>
                <a:cs typeface="Calibri"/>
                <a:sym typeface="Calibri"/>
              </a:rPr>
              <a:t>If participants do not have a copy of the PowerPoint, learning</a:t>
            </a:r>
            <a:r>
              <a:rPr lang="en-US" sz="1200" b="0" i="0" u="none" strike="noStrike" cap="none" baseline="0" dirty="0">
                <a:solidFill>
                  <a:schemeClr val="dk1"/>
                </a:solidFill>
                <a:latin typeface="Calibri"/>
                <a:ea typeface="Calibri"/>
                <a:cs typeface="Calibri"/>
                <a:sym typeface="Calibri"/>
              </a:rPr>
              <a:t> targets </a:t>
            </a:r>
            <a:r>
              <a:rPr lang="en-US" sz="1200" b="0" i="0" u="none" strike="noStrike" cap="none" dirty="0">
                <a:solidFill>
                  <a:schemeClr val="dk1"/>
                </a:solidFill>
                <a:latin typeface="Calibri"/>
                <a:ea typeface="Calibri"/>
                <a:cs typeface="Calibri"/>
                <a:sym typeface="Calibri"/>
              </a:rPr>
              <a:t>may be posted on chart paper or printed on a handout. Review the learning targets.</a:t>
            </a: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The learning</a:t>
            </a:r>
            <a:r>
              <a:rPr lang="en-US" sz="1200" b="0" i="0" u="none" strike="noStrike" cap="none" baseline="0" dirty="0">
                <a:solidFill>
                  <a:schemeClr val="dk1"/>
                </a:solidFill>
                <a:latin typeface="Calibri"/>
                <a:ea typeface="Calibri"/>
                <a:cs typeface="Calibri"/>
                <a:sym typeface="Calibri"/>
              </a:rPr>
              <a:t> targets</a:t>
            </a:r>
            <a:r>
              <a:rPr lang="en-US" sz="1200" b="0" i="0" u="none" strike="noStrike" cap="none" dirty="0">
                <a:solidFill>
                  <a:schemeClr val="dk1"/>
                </a:solidFill>
                <a:latin typeface="Calibri"/>
                <a:ea typeface="Calibri"/>
                <a:cs typeface="Calibri"/>
                <a:sym typeface="Calibri"/>
              </a:rPr>
              <a:t> include</a:t>
            </a:r>
            <a:r>
              <a:rPr lang="en-US" sz="1200" b="0" i="0" u="none" strike="noStrike" cap="none" baseline="0" dirty="0">
                <a:solidFill>
                  <a:schemeClr val="dk1"/>
                </a:solidFill>
                <a:latin typeface="Calibri"/>
                <a:ea typeface="Calibri"/>
                <a:cs typeface="Calibri"/>
                <a:sym typeface="Calibri"/>
              </a:rPr>
              <a:t> the essential functions from the </a:t>
            </a:r>
            <a:r>
              <a:rPr lang="en-US" sz="1200" b="0" i="0" u="none" strike="noStrike" cap="none" dirty="0">
                <a:solidFill>
                  <a:schemeClr val="dk1"/>
                </a:solidFill>
                <a:latin typeface="Calibri"/>
                <a:ea typeface="Calibri"/>
                <a:cs typeface="Calibri"/>
                <a:sym typeface="Calibri"/>
              </a:rPr>
              <a:t>SBIC Practice Profile.</a:t>
            </a:r>
            <a:r>
              <a:rPr lang="en-US" sz="1200" b="0" i="0" u="none" strike="noStrike" cap="none" baseline="0" dirty="0">
                <a:solidFill>
                  <a:schemeClr val="dk1"/>
                </a:solidFill>
                <a:latin typeface="Calibri"/>
                <a:ea typeface="Calibri"/>
                <a:cs typeface="Calibri"/>
                <a:sym typeface="Calibri"/>
              </a:rPr>
              <a:t> This alignment will </a:t>
            </a:r>
            <a:r>
              <a:rPr lang="en-US" sz="1200" b="0" i="0" u="none" strike="noStrike" cap="none" dirty="0">
                <a:solidFill>
                  <a:schemeClr val="dk1"/>
                </a:solidFill>
                <a:latin typeface="Calibri"/>
                <a:ea typeface="Calibri"/>
                <a:cs typeface="Calibri"/>
                <a:sym typeface="Calibri"/>
              </a:rPr>
              <a:t>provide consistency. </a:t>
            </a:r>
          </a:p>
        </p:txBody>
      </p:sp>
      <p:sp>
        <p:nvSpPr>
          <p:cNvPr id="208" name="Shape 208"/>
          <p:cNvSpPr txBox="1">
            <a:spLocks noGrp="1"/>
          </p:cNvSpPr>
          <p:nvPr>
            <p:ph type="sldNum" idx="12"/>
          </p:nvPr>
        </p:nvSpPr>
        <p:spPr>
          <a:xfrm>
            <a:off x="3884614" y="8685213"/>
            <a:ext cx="2971800" cy="457200"/>
          </a:xfrm>
          <a:prstGeom prst="rect">
            <a:avLst/>
          </a:prstGeom>
          <a:noFill/>
          <a:ln>
            <a:noFill/>
          </a:ln>
        </p:spPr>
        <p:txBody>
          <a:bodyPr wrap="square" lIns="91417" tIns="45696" rIns="91417" bIns="45696"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18</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0094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400" cy="4114800"/>
          </a:xfrm>
          <a:prstGeom prst="rect">
            <a:avLst/>
          </a:prstGeom>
          <a:noFill/>
          <a:ln>
            <a:noFill/>
          </a:ln>
        </p:spPr>
        <p:txBody>
          <a:bodyPr wrap="square" lIns="89971" tIns="44973" rIns="89971" bIns="44973" anchor="t" anchorCtr="0">
            <a:noAutofit/>
          </a:bodyPr>
          <a:lstStyle/>
          <a:p>
            <a:pPr>
              <a:spcBef>
                <a:spcPts val="0"/>
              </a:spcBef>
              <a:buSzPct val="25000"/>
              <a:buNone/>
            </a:pPr>
            <a:r>
              <a:rPr lang="en-US" sz="1100" b="1"/>
              <a:t>To Know: </a:t>
            </a:r>
            <a:r>
              <a:rPr lang="en-US" sz="1100"/>
              <a:t>The Essential Questions slide may be used instead of the Learning Targets slide.</a:t>
            </a:r>
            <a:endParaRPr lang="en-US" sz="1100" b="1"/>
          </a:p>
          <a:p>
            <a:pPr>
              <a:spcBef>
                <a:spcPts val="0"/>
              </a:spcBef>
              <a:buSzPct val="25000"/>
              <a:buNone/>
            </a:pPr>
            <a:endParaRPr lang="en-US" sz="1100" b="1"/>
          </a:p>
          <a:p>
            <a:pPr>
              <a:spcBef>
                <a:spcPts val="0"/>
              </a:spcBef>
              <a:buSzPct val="25000"/>
              <a:buNone/>
            </a:pPr>
            <a:r>
              <a:rPr lang="en-US" sz="1100" b="1"/>
              <a:t>To Know/To Do: </a:t>
            </a:r>
            <a:r>
              <a:rPr lang="en-US" sz="1100"/>
              <a:t>Each Essential Question can be written on chart paper and placed around the room. </a:t>
            </a:r>
          </a:p>
          <a:p>
            <a:pPr>
              <a:spcBef>
                <a:spcPts val="345"/>
              </a:spcBef>
              <a:buSzPct val="25000"/>
              <a:buNone/>
            </a:pPr>
            <a:endParaRPr sz="1100"/>
          </a:p>
          <a:p>
            <a:pPr>
              <a:spcBef>
                <a:spcPts val="345"/>
              </a:spcBef>
              <a:buSzPct val="25000"/>
              <a:buNone/>
            </a:pPr>
            <a:r>
              <a:rPr lang="en-US" sz="1100" b="1"/>
              <a:t>To Know: </a:t>
            </a:r>
            <a:r>
              <a:rPr lang="en-US" sz="1100"/>
              <a:t>This is an optional activity. Write initial responses to these questions. As the training continues participants may add to the answers to these questions. If time permits, a carousel structure could be utilized to allow participants to respond, collaborate, and process the questions. This helps to activate thinking and access prior knowledge. </a:t>
            </a:r>
          </a:p>
          <a:p>
            <a:pPr>
              <a:spcBef>
                <a:spcPts val="345"/>
              </a:spcBef>
              <a:buSzPct val="25000"/>
              <a:buNone/>
            </a:pPr>
            <a:endParaRPr sz="1100" b="1"/>
          </a:p>
          <a:p>
            <a:pPr>
              <a:spcBef>
                <a:spcPts val="345"/>
              </a:spcBef>
              <a:buSzPct val="25000"/>
              <a:buNone/>
            </a:pPr>
            <a:r>
              <a:rPr lang="en-US" sz="1100" b="1"/>
              <a:t>To Know/To Say: </a:t>
            </a:r>
            <a:r>
              <a:rPr lang="en-US" sz="1100"/>
              <a:t>These questions will help activate thinking and access prior knowledge about what we already know about SBIC implementation. This will help us make connections as we learn more about School-Based Implementation Coaching.</a:t>
            </a:r>
          </a:p>
        </p:txBody>
      </p:sp>
      <p:sp>
        <p:nvSpPr>
          <p:cNvPr id="216" name="Shape 216"/>
          <p:cNvSpPr txBox="1">
            <a:spLocks noGrp="1"/>
          </p:cNvSpPr>
          <p:nvPr>
            <p:ph type="sldNum" idx="12"/>
          </p:nvPr>
        </p:nvSpPr>
        <p:spPr>
          <a:xfrm>
            <a:off x="3884614" y="8685212"/>
            <a:ext cx="2971800" cy="457201"/>
          </a:xfrm>
          <a:prstGeom prst="rect">
            <a:avLst/>
          </a:prstGeom>
          <a:noFill/>
          <a:ln>
            <a:noFill/>
          </a:ln>
        </p:spPr>
        <p:txBody>
          <a:bodyPr wrap="square" lIns="89971" tIns="44973" rIns="89971" bIns="44973" anchor="b" anchorCtr="0">
            <a:noAutofit/>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19</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486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800" b="1" i="0" u="none" strike="noStrike" cap="none" dirty="0">
                <a:solidFill>
                  <a:schemeClr val="dk1"/>
                </a:solidFill>
                <a:latin typeface="Calibri"/>
                <a:ea typeface="Calibri"/>
                <a:cs typeface="Calibri"/>
                <a:sym typeface="Calibri"/>
              </a:rPr>
              <a:t>To Know: </a:t>
            </a:r>
            <a:r>
              <a:rPr lang="en-US" sz="800" b="0" i="0" u="none" strike="noStrike" cap="none" dirty="0">
                <a:solidFill>
                  <a:schemeClr val="dk1"/>
                </a:solidFill>
                <a:latin typeface="Calibri"/>
                <a:ea typeface="Calibri"/>
                <a:cs typeface="Calibri"/>
                <a:sym typeface="Calibri"/>
              </a:rPr>
              <a:t>These supplies are needed for the School-Based Implementation Coaching professional learning module.</a:t>
            </a:r>
          </a:p>
        </p:txBody>
      </p:sp>
      <p:sp>
        <p:nvSpPr>
          <p:cNvPr id="68" name="Shape 68"/>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800" b="0" i="0" u="none" strike="noStrike" cap="none">
                <a:solidFill>
                  <a:srgbClr val="000000"/>
                </a:solidFill>
                <a:latin typeface="Calibri"/>
                <a:ea typeface="Calibri"/>
                <a:cs typeface="Calibri"/>
                <a:sym typeface="Calibri"/>
              </a:rPr>
              <a:t>2</a:t>
            </a:fld>
            <a:endParaRPr lang="en-US"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04918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lnSpc>
                <a:spcPct val="80000"/>
              </a:lnSpc>
              <a:spcBef>
                <a:spcPts val="0"/>
              </a:spcBef>
              <a:spcAft>
                <a:spcPts val="0"/>
              </a:spcAft>
              <a:buSzPct val="25000"/>
              <a:buNone/>
            </a:pPr>
            <a:r>
              <a:rPr lang="en-US" sz="930" b="1" i="0" u="none" strike="noStrike" cap="none" dirty="0">
                <a:solidFill>
                  <a:schemeClr val="dk1"/>
                </a:solidFill>
                <a:latin typeface="Calibri"/>
                <a:ea typeface="Calibri"/>
                <a:cs typeface="Calibri"/>
                <a:sym typeface="Calibri"/>
              </a:rPr>
              <a:t>To Know: </a:t>
            </a:r>
            <a:r>
              <a:rPr lang="en-US" sz="930" b="0" i="0" u="none" strike="noStrike" cap="none" dirty="0">
                <a:solidFill>
                  <a:schemeClr val="dk1"/>
                </a:solidFill>
                <a:latin typeface="Calibri"/>
                <a:ea typeface="Calibri"/>
                <a:cs typeface="Calibri"/>
                <a:sym typeface="Calibri"/>
              </a:rPr>
              <a:t>This is a hidden slide. It may be used now or later in the presentation depending on the presenter’s preference.</a:t>
            </a:r>
            <a:endParaRPr lang="en-US" sz="930" b="1"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endParaRPr lang="en-US" sz="930" b="1"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r>
              <a:rPr lang="en-US" sz="930" b="1" i="0" u="none" strike="noStrike" cap="none" dirty="0">
                <a:solidFill>
                  <a:schemeClr val="dk1"/>
                </a:solidFill>
                <a:latin typeface="Calibri"/>
                <a:ea typeface="Calibri"/>
                <a:cs typeface="Calibri"/>
                <a:sym typeface="Calibri"/>
              </a:rPr>
              <a:t>To Do: </a:t>
            </a:r>
            <a:r>
              <a:rPr lang="en-US" sz="930" b="0" i="0" u="none" strike="noStrike" cap="none" dirty="0">
                <a:solidFill>
                  <a:schemeClr val="dk1"/>
                </a:solidFill>
                <a:latin typeface="Calibri"/>
                <a:ea typeface="Calibri"/>
                <a:cs typeface="Calibri"/>
                <a:sym typeface="Calibri"/>
              </a:rPr>
              <a:t>Review the practice profile with the participants. Suggest all stake-holders complete a self-analysis three or four times a year and engage in collaborative conversation. </a:t>
            </a:r>
          </a:p>
          <a:p>
            <a:pPr marL="0" marR="0" lvl="0" indent="0" algn="l" rtl="0">
              <a:lnSpc>
                <a:spcPct val="80000"/>
              </a:lnSpc>
              <a:spcBef>
                <a:spcPts val="0"/>
              </a:spcBef>
              <a:spcAft>
                <a:spcPts val="0"/>
              </a:spcAft>
              <a:buSzPct val="25000"/>
              <a:buNone/>
            </a:pPr>
            <a:endParaRPr sz="930" b="0" i="0" u="none" strike="noStrike" cap="none" dirty="0">
              <a:solidFill>
                <a:schemeClr val="dk1"/>
              </a:solidFill>
              <a:latin typeface="Calibri"/>
              <a:ea typeface="Calibri"/>
              <a:cs typeface="Calibri"/>
              <a:sym typeface="Calibri"/>
            </a:endParaRPr>
          </a:p>
          <a:p>
            <a:pPr marL="0" marR="0" lvl="0" indent="0" algn="l" rtl="0">
              <a:lnSpc>
                <a:spcPct val="80000"/>
              </a:lnSpc>
              <a:spcBef>
                <a:spcPts val="279"/>
              </a:spcBef>
              <a:spcAft>
                <a:spcPts val="0"/>
              </a:spcAft>
              <a:buSzPct val="25000"/>
              <a:buNone/>
            </a:pPr>
            <a:r>
              <a:rPr lang="en-US" sz="930" b="1" i="0" u="none" strike="noStrike" cap="none" dirty="0">
                <a:solidFill>
                  <a:schemeClr val="dk1"/>
                </a:solidFill>
                <a:latin typeface="Calibri"/>
                <a:ea typeface="Calibri"/>
                <a:cs typeface="Calibri"/>
                <a:sym typeface="Calibri"/>
              </a:rPr>
              <a:t>To Know/To Say: </a:t>
            </a:r>
            <a:r>
              <a:rPr lang="en-US" sz="930" b="0" i="0" u="none" strike="noStrike" cap="none" dirty="0">
                <a:solidFill>
                  <a:schemeClr val="dk1"/>
                </a:solidFill>
                <a:latin typeface="Calibri"/>
                <a:ea typeface="Calibri"/>
                <a:cs typeface="Calibri"/>
                <a:sym typeface="Calibri"/>
              </a:rPr>
              <a:t>The Practice Profile template includes four pieces and is anchored by the essential functions. First, as a header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a:t>
            </a:r>
          </a:p>
          <a:p>
            <a:pPr marL="0" marR="0" lvl="0" indent="0" algn="l" rtl="0">
              <a:lnSpc>
                <a:spcPct val="80000"/>
              </a:lnSpc>
              <a:spcBef>
                <a:spcPts val="279"/>
              </a:spcBef>
              <a:spcAft>
                <a:spcPts val="0"/>
              </a:spcAft>
              <a:buSzPct val="25000"/>
              <a:buNone/>
            </a:pPr>
            <a:endParaRPr sz="930" b="0" i="0" u="none" strike="noStrike" cap="none" dirty="0">
              <a:solidFill>
                <a:schemeClr val="dk1"/>
              </a:solidFill>
              <a:latin typeface="Calibri"/>
              <a:ea typeface="Calibri"/>
              <a:cs typeface="Calibri"/>
              <a:sym typeface="Calibri"/>
            </a:endParaRPr>
          </a:p>
          <a:p>
            <a:pPr marL="0" marR="0" lvl="0" indent="0" algn="l" rtl="0">
              <a:lnSpc>
                <a:spcPct val="80000"/>
              </a:lnSpc>
              <a:spcBef>
                <a:spcPts val="279"/>
              </a:spcBef>
              <a:spcAft>
                <a:spcPts val="0"/>
              </a:spcAft>
              <a:buSzPct val="25000"/>
              <a:buNone/>
            </a:pPr>
            <a:r>
              <a:rPr lang="en-US" sz="930" b="0" i="0" u="none" strike="noStrike" cap="none" dirty="0">
                <a:solidFill>
                  <a:schemeClr val="dk1"/>
                </a:solidFill>
                <a:latin typeface="Calibri"/>
                <a:ea typeface="Calibri"/>
                <a:cs typeface="Calibri"/>
                <a:sym typeface="Calibri"/>
              </a:rPr>
              <a:t>The essential functions align with the teaching/learning objectives for each professional learning module. Four levels of implementation are described for each teaching/learning objective: exemplary, proficient, close to proficient, and far from proficient.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 and the electronic practice profile self-assessment tool. These sources provide data regarding further training or coaching.</a:t>
            </a:r>
          </a:p>
          <a:p>
            <a:pPr marL="0" marR="0" lvl="0" indent="0" algn="l" rtl="0">
              <a:lnSpc>
                <a:spcPct val="80000"/>
              </a:lnSpc>
              <a:spcBef>
                <a:spcPts val="279"/>
              </a:spcBef>
              <a:spcAft>
                <a:spcPts val="0"/>
              </a:spcAft>
              <a:buSzPct val="25000"/>
              <a:buNone/>
            </a:pPr>
            <a:endParaRPr sz="930" b="0" i="0" u="none" strike="noStrike" cap="none" dirty="0">
              <a:solidFill>
                <a:schemeClr val="dk1"/>
              </a:solidFill>
              <a:latin typeface="Calibri"/>
              <a:ea typeface="Calibri"/>
              <a:cs typeface="Calibri"/>
              <a:sym typeface="Calibri"/>
            </a:endParaRPr>
          </a:p>
          <a:p>
            <a:pPr marL="0" marR="0" lvl="0" indent="0" algn="l" rtl="0">
              <a:lnSpc>
                <a:spcPct val="80000"/>
              </a:lnSpc>
              <a:spcBef>
                <a:spcPts val="279"/>
              </a:spcBef>
              <a:spcAft>
                <a:spcPts val="0"/>
              </a:spcAft>
              <a:buSzPct val="25000"/>
              <a:buNone/>
            </a:pPr>
            <a:r>
              <a:rPr lang="en-US" sz="930" b="1" i="0" u="none" strike="noStrike" cap="none" dirty="0">
                <a:solidFill>
                  <a:schemeClr val="dk1"/>
                </a:solidFill>
                <a:latin typeface="Calibri"/>
                <a:ea typeface="Calibri"/>
                <a:cs typeface="Calibri"/>
                <a:sym typeface="Calibri"/>
              </a:rPr>
              <a:t>To Do/To Say: </a:t>
            </a:r>
            <a:r>
              <a:rPr lang="en-US" sz="930" b="0" i="0" u="none" strike="noStrike" cap="none" dirty="0">
                <a:solidFill>
                  <a:schemeClr val="dk1"/>
                </a:solidFill>
                <a:latin typeface="Calibri"/>
                <a:ea typeface="Calibri"/>
                <a:cs typeface="Calibri"/>
                <a:sym typeface="Calibri"/>
              </a:rPr>
              <a:t>The Red/Yellow/Green Reflection is an optional activity, if you want participants to learn more about the information in the profile.</a:t>
            </a:r>
          </a:p>
          <a:p>
            <a:pPr marL="0" marR="0" lvl="0" indent="0" algn="l" rtl="0">
              <a:lnSpc>
                <a:spcPct val="80000"/>
              </a:lnSpc>
              <a:spcBef>
                <a:spcPts val="279"/>
              </a:spcBef>
              <a:spcAft>
                <a:spcPts val="0"/>
              </a:spcAft>
              <a:buSzPct val="25000"/>
              <a:buNone/>
            </a:pPr>
            <a:endParaRPr sz="930" b="0" i="0" u="none" strike="noStrike" cap="none" dirty="0">
              <a:solidFill>
                <a:schemeClr val="dk1"/>
              </a:solidFill>
              <a:latin typeface="Calibri"/>
              <a:ea typeface="Calibri"/>
              <a:cs typeface="Calibri"/>
              <a:sym typeface="Calibri"/>
            </a:endParaRPr>
          </a:p>
          <a:p>
            <a:pPr marL="0" marR="0" lvl="0" indent="0" algn="l" rtl="0">
              <a:lnSpc>
                <a:spcPct val="80000"/>
              </a:lnSpc>
              <a:spcBef>
                <a:spcPts val="279"/>
              </a:spcBef>
              <a:spcAft>
                <a:spcPts val="0"/>
              </a:spcAft>
              <a:buSzPct val="25000"/>
              <a:buNone/>
            </a:pPr>
            <a:r>
              <a:rPr lang="en-US" sz="930" b="0" i="0" u="none" strike="noStrike" cap="none" dirty="0">
                <a:solidFill>
                  <a:schemeClr val="dk1"/>
                </a:solidFill>
                <a:latin typeface="Calibri"/>
                <a:ea typeface="Calibri"/>
                <a:cs typeface="Calibri"/>
                <a:sym typeface="Calibri"/>
              </a:rPr>
              <a:t>1. Read through the Exemplary Implementation column. </a:t>
            </a:r>
          </a:p>
          <a:p>
            <a:pPr marL="0" marR="0" lvl="0" indent="0" algn="l" rtl="0">
              <a:lnSpc>
                <a:spcPct val="80000"/>
              </a:lnSpc>
              <a:spcBef>
                <a:spcPts val="279"/>
              </a:spcBef>
              <a:spcAft>
                <a:spcPts val="0"/>
              </a:spcAft>
              <a:buSzPct val="25000"/>
              <a:buNone/>
            </a:pPr>
            <a:r>
              <a:rPr lang="en-US" sz="930" b="0" i="0" u="none" strike="noStrike" cap="none" dirty="0">
                <a:solidFill>
                  <a:schemeClr val="dk1"/>
                </a:solidFill>
                <a:latin typeface="Calibri"/>
                <a:ea typeface="Calibri"/>
                <a:cs typeface="Calibri"/>
                <a:sym typeface="Calibri"/>
              </a:rPr>
              <a:t>2. Use three colored pencils or markers (red, green, and yellow) to do the following:</a:t>
            </a:r>
          </a:p>
          <a:p>
            <a:pPr marL="635523" marR="0" lvl="1" indent="-178322" algn="l" rtl="0">
              <a:lnSpc>
                <a:spcPct val="80000"/>
              </a:lnSpc>
              <a:spcBef>
                <a:spcPts val="279"/>
              </a:spcBef>
              <a:spcAft>
                <a:spcPts val="0"/>
              </a:spcAft>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If you feel an action stated may be challenging for you, underline it in red. </a:t>
            </a:r>
          </a:p>
          <a:p>
            <a:pPr marL="635523" marR="0" lvl="1" indent="-178322" algn="l" rtl="0">
              <a:lnSpc>
                <a:spcPct val="80000"/>
              </a:lnSpc>
              <a:spcBef>
                <a:spcPts val="279"/>
              </a:spcBef>
              <a:spcAft>
                <a:spcPts val="0"/>
              </a:spcAft>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If you feel an action stated may be somewhat challenging but not too difficult, underline it in yellow. </a:t>
            </a:r>
          </a:p>
          <a:p>
            <a:pPr marL="635523" marR="0" lvl="1" indent="-178322" algn="l" rtl="0">
              <a:lnSpc>
                <a:spcPct val="80000"/>
              </a:lnSpc>
              <a:spcBef>
                <a:spcPts val="279"/>
              </a:spcBef>
              <a:spcAft>
                <a:spcPts val="0"/>
              </a:spcAft>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If you feel an action stated may be easy for you, underline it in green. </a:t>
            </a:r>
          </a:p>
          <a:p>
            <a:pPr marL="0" marR="0" lvl="0" indent="0" algn="l" rtl="0">
              <a:lnSpc>
                <a:spcPct val="80000"/>
              </a:lnSpc>
              <a:spcBef>
                <a:spcPts val="279"/>
              </a:spcBef>
              <a:spcAft>
                <a:spcPts val="0"/>
              </a:spcAft>
              <a:buSzPct val="25000"/>
              <a:buNone/>
            </a:pPr>
            <a:r>
              <a:rPr lang="en-US" sz="930" b="0" i="0" u="none" strike="noStrike" cap="none" dirty="0">
                <a:solidFill>
                  <a:schemeClr val="dk1"/>
                </a:solidFill>
                <a:latin typeface="Calibri"/>
                <a:ea typeface="Calibri"/>
                <a:cs typeface="Calibri"/>
                <a:sym typeface="Calibri"/>
              </a:rPr>
              <a:t>3. Share with a shoulder partner what you feel may be easy and challenging and tell why. Consider how to address the challenging items.</a:t>
            </a:r>
          </a:p>
          <a:p>
            <a:pPr marL="0" marR="0" lvl="0" indent="0" algn="l" rtl="0">
              <a:lnSpc>
                <a:spcPct val="80000"/>
              </a:lnSpc>
              <a:spcBef>
                <a:spcPts val="279"/>
              </a:spcBef>
              <a:spcAft>
                <a:spcPts val="0"/>
              </a:spcAft>
              <a:buSzPct val="25000"/>
              <a:buNone/>
            </a:pPr>
            <a:endParaRPr sz="93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80000"/>
              </a:lnSpc>
              <a:spcBef>
                <a:spcPts val="279"/>
              </a:spcBef>
              <a:spcAft>
                <a:spcPts val="0"/>
              </a:spcAft>
              <a:buClrTx/>
              <a:buSzPct val="25000"/>
              <a:buFontTx/>
              <a:buNone/>
              <a:tabLst/>
              <a:defRPr/>
            </a:pPr>
            <a:r>
              <a:rPr lang="en-US" sz="930" b="1" i="0" u="none" strike="noStrike" cap="none" dirty="0">
                <a:solidFill>
                  <a:schemeClr val="dk1"/>
                </a:solidFill>
                <a:latin typeface="Calibri"/>
                <a:ea typeface="Calibri"/>
                <a:cs typeface="Calibri"/>
                <a:sym typeface="Calibri"/>
              </a:rPr>
              <a:t>Handout: </a:t>
            </a:r>
            <a:r>
              <a:rPr lang="en-US" sz="930" b="0" i="1" u="none" strike="noStrike" cap="none" dirty="0">
                <a:solidFill>
                  <a:schemeClr val="dk1"/>
                </a:solidFill>
                <a:latin typeface="Calibri"/>
                <a:ea typeface="Calibri"/>
                <a:cs typeface="Calibri"/>
                <a:sym typeface="Calibri"/>
              </a:rPr>
              <a:t>School-Based Implementation Coaching Practice Profile </a:t>
            </a:r>
            <a:r>
              <a:rPr lang="en-US" sz="1000" b="0" i="0" u="none" strike="noStrike" cap="none" dirty="0">
                <a:solidFill>
                  <a:schemeClr val="dk1"/>
                </a:solidFill>
                <a:latin typeface="Calibri"/>
                <a:ea typeface="Calibri"/>
                <a:cs typeface="Calibri"/>
                <a:sym typeface="Calibri"/>
              </a:rPr>
              <a:t>(included in the </a:t>
            </a:r>
            <a:r>
              <a:rPr lang="en-US" sz="1000" b="0" i="1" u="none" strike="noStrike" cap="none" dirty="0">
                <a:solidFill>
                  <a:schemeClr val="dk1"/>
                </a:solidFill>
                <a:latin typeface="Calibri"/>
                <a:ea typeface="Calibri"/>
                <a:cs typeface="Calibri"/>
                <a:sym typeface="Calibri"/>
              </a:rPr>
              <a:t>SBIC 2018 Handouts Combined</a:t>
            </a:r>
            <a:r>
              <a:rPr lang="en-US" sz="1000" b="0" i="0" u="none" strike="noStrike" cap="none" dirty="0">
                <a:solidFill>
                  <a:schemeClr val="dk1"/>
                </a:solidFill>
                <a:latin typeface="Calibri"/>
                <a:ea typeface="Calibri"/>
                <a:cs typeface="Calibri"/>
                <a:sym typeface="Calibri"/>
              </a:rPr>
              <a:t> pdf)</a:t>
            </a:r>
          </a:p>
        </p:txBody>
      </p:sp>
      <p:sp>
        <p:nvSpPr>
          <p:cNvPr id="184" name="Shape 184"/>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a:buFontTx/>
              <a:buNone/>
            </a:pPr>
            <a:r>
              <a:rPr lang="en-US" b="1" dirty="0"/>
              <a:t>To Know/To Say: </a:t>
            </a:r>
            <a:r>
              <a:rPr lang="en-US" b="0" dirty="0"/>
              <a:t>This graphic shows how the five essential functions in the School-Based Implementation Coaching Practice Profile connect. Essential Functions #1 (Develop and maintain coaching relationships) and #2 (Provide effective feedback) are integral to the implementation of the other three essential functions. </a:t>
            </a:r>
          </a:p>
          <a:p>
            <a:pPr>
              <a:buFontTx/>
              <a:buNone/>
            </a:pPr>
            <a:endParaRPr lang="en-US" b="0" dirty="0"/>
          </a:p>
          <a:p>
            <a:pPr>
              <a:buFontTx/>
              <a:buNone/>
            </a:pPr>
            <a:r>
              <a:rPr lang="en-US" b="0" dirty="0"/>
              <a:t>The implementation of Essential Functions #3 (Develop a strategic and differentiated coaching plan), #4 (Use solution dialogue), and #5 (Progress monitor implementation of effective educational practices) is not linear but should be integrated throughout the coaching process.</a:t>
            </a:r>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8473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110" b="1" i="0" u="none" strike="noStrike" cap="none" dirty="0">
                <a:solidFill>
                  <a:schemeClr val="dk1"/>
                </a:solidFill>
                <a:latin typeface="Calibri"/>
                <a:ea typeface="Calibri"/>
                <a:cs typeface="Calibri"/>
                <a:sym typeface="Calibri"/>
              </a:rPr>
              <a:t>To Know: </a:t>
            </a:r>
            <a:r>
              <a:rPr lang="en-US" sz="1110" b="0" i="0" u="none" strike="noStrike" cap="none" dirty="0">
                <a:solidFill>
                  <a:schemeClr val="dk1"/>
                </a:solidFill>
                <a:latin typeface="Calibri"/>
                <a:ea typeface="Calibri"/>
                <a:cs typeface="Calibri"/>
                <a:sym typeface="Calibri"/>
              </a:rPr>
              <a:t>If providing a handout of the PowerPoint slides, the presenter may not wish to include this slide since it provides the answers to the optional activity on the previous slide.</a:t>
            </a:r>
            <a:endParaRPr lang="en-US" sz="111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11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110" b="1" i="0" u="none" strike="noStrike" cap="none" dirty="0">
                <a:solidFill>
                  <a:schemeClr val="dk1"/>
                </a:solidFill>
                <a:latin typeface="Calibri"/>
                <a:ea typeface="Calibri"/>
                <a:cs typeface="Calibri"/>
                <a:sym typeface="Calibri"/>
              </a:rPr>
              <a:t>To Know/To Say: </a:t>
            </a:r>
            <a:r>
              <a:rPr lang="en-US" sz="1110" b="0" i="0" u="none" strike="noStrike" cap="none" dirty="0">
                <a:solidFill>
                  <a:schemeClr val="dk1"/>
                </a:solidFill>
                <a:latin typeface="Calibri"/>
                <a:ea typeface="Calibri"/>
                <a:cs typeface="Calibri"/>
                <a:sym typeface="Calibri"/>
              </a:rPr>
              <a:t>A take on John Hattie’s advice to teachers “Know thy Impact” also applies to professional development peer coaching.</a:t>
            </a:r>
            <a:r>
              <a:rPr lang="en-US" sz="1110" b="0" i="0" u="none" strike="noStrike" cap="none" baseline="0" dirty="0">
                <a:solidFill>
                  <a:schemeClr val="dk1"/>
                </a:solidFill>
                <a:latin typeface="Calibri"/>
                <a:ea typeface="Calibri"/>
                <a:cs typeface="Calibri"/>
                <a:sym typeface="Calibri"/>
              </a:rPr>
              <a:t> </a:t>
            </a:r>
            <a:r>
              <a:rPr lang="en-US" sz="1110" b="0" i="0" u="none" strike="noStrike" cap="none" dirty="0">
                <a:solidFill>
                  <a:schemeClr val="dk1"/>
                </a:solidFill>
                <a:latin typeface="Calibri"/>
                <a:ea typeface="Calibri"/>
                <a:cs typeface="Calibri"/>
                <a:sym typeface="Calibri"/>
              </a:rPr>
              <a:t>Compare your determined percentages to the chart.</a:t>
            </a:r>
          </a:p>
          <a:p>
            <a:pPr marL="0" marR="0" lvl="0" indent="0" algn="l" rtl="0">
              <a:spcBef>
                <a:spcPts val="333"/>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spcBef>
                <a:spcPts val="333"/>
              </a:spcBef>
              <a:spcAft>
                <a:spcPts val="0"/>
              </a:spcAft>
              <a:buSzPct val="25000"/>
              <a:buNone/>
            </a:pPr>
            <a:r>
              <a:rPr lang="en-US" sz="1110" b="1" i="0" u="none" strike="noStrike" cap="none" dirty="0">
                <a:solidFill>
                  <a:schemeClr val="dk1"/>
                </a:solidFill>
                <a:latin typeface="Calibri"/>
                <a:ea typeface="Calibri"/>
                <a:cs typeface="Calibri"/>
                <a:sym typeface="Calibri"/>
              </a:rPr>
              <a:t>To</a:t>
            </a:r>
            <a:r>
              <a:rPr lang="en-US" sz="1110" b="1" i="0" u="none" strike="noStrike" cap="none" baseline="0" dirty="0">
                <a:solidFill>
                  <a:schemeClr val="dk1"/>
                </a:solidFill>
                <a:latin typeface="Calibri"/>
                <a:ea typeface="Calibri"/>
                <a:cs typeface="Calibri"/>
                <a:sym typeface="Calibri"/>
              </a:rPr>
              <a:t> Do:</a:t>
            </a:r>
            <a:r>
              <a:rPr lang="en-US" sz="1110" b="0" i="0" u="none" strike="noStrike" cap="none" baseline="0" dirty="0">
                <a:solidFill>
                  <a:schemeClr val="dk1"/>
                </a:solidFill>
                <a:latin typeface="Calibri"/>
                <a:ea typeface="Calibri"/>
                <a:cs typeface="Calibri"/>
                <a:sym typeface="Calibri"/>
              </a:rPr>
              <a:t> </a:t>
            </a:r>
            <a:r>
              <a:rPr lang="en-US" sz="1110" b="0" i="0" u="none" strike="noStrike" cap="none" dirty="0">
                <a:solidFill>
                  <a:schemeClr val="dk1"/>
                </a:solidFill>
                <a:latin typeface="Calibri"/>
                <a:ea typeface="Calibri"/>
                <a:cs typeface="Calibri"/>
                <a:sym typeface="Calibri"/>
              </a:rPr>
              <a:t>Ask the participants to discuss their results with a shoulder partner or at their tables. Which percentages matched with your thinking? Which percentages surprised you?</a:t>
            </a:r>
          </a:p>
          <a:p>
            <a:pPr marL="0" marR="0" lvl="0" indent="0" algn="l" rtl="0">
              <a:spcBef>
                <a:spcPts val="333"/>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33"/>
              </a:spcBef>
              <a:spcAft>
                <a:spcPts val="0"/>
              </a:spcAft>
              <a:buClrTx/>
              <a:buSzPct val="25000"/>
              <a:buFontTx/>
              <a:buNone/>
              <a:tabLst/>
              <a:defRPr/>
            </a:pPr>
            <a:r>
              <a:rPr lang="en-US" sz="1110" b="1" i="0" u="none" strike="noStrike" cap="none" dirty="0">
                <a:solidFill>
                  <a:schemeClr val="dk1"/>
                </a:solidFill>
                <a:latin typeface="Calibri"/>
                <a:ea typeface="Calibri"/>
                <a:cs typeface="Calibri"/>
                <a:sym typeface="Calibri"/>
              </a:rPr>
              <a:t>References:</a:t>
            </a:r>
            <a:r>
              <a:rPr lang="en-US" sz="1110" b="1" i="0" u="none" strike="noStrike" cap="none" baseline="0" dirty="0">
                <a:solidFill>
                  <a:schemeClr val="dk1"/>
                </a:solidFill>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Joyce, B. R., &amp; Showers, B. (2002). </a:t>
            </a:r>
            <a:r>
              <a:rPr lang="en-US" sz="1200" b="0" i="1" u="none" strike="noStrike" kern="1200" cap="none" dirty="0">
                <a:solidFill>
                  <a:schemeClr val="dk1"/>
                </a:solidFill>
                <a:effectLst/>
                <a:latin typeface="Calibri"/>
                <a:ea typeface="Calibri"/>
                <a:cs typeface="Calibri"/>
                <a:sym typeface="Calibri"/>
              </a:rPr>
              <a:t>Student achievement through staff development</a:t>
            </a:r>
            <a:r>
              <a:rPr lang="en-US" sz="1200" b="0" i="0" u="none" strike="noStrike" kern="1200" cap="none" dirty="0">
                <a:solidFill>
                  <a:schemeClr val="dk1"/>
                </a:solidFill>
                <a:effectLst/>
                <a:latin typeface="Calibri"/>
                <a:ea typeface="Calibri"/>
                <a:cs typeface="Calibri"/>
                <a:sym typeface="Calibri"/>
              </a:rPr>
              <a:t> (3rd ed.). Alexandria, VA: ASCD.</a:t>
            </a:r>
          </a:p>
        </p:txBody>
      </p:sp>
      <p:sp>
        <p:nvSpPr>
          <p:cNvPr id="240" name="Shape 240"/>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7802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en-US" b="1" dirty="0"/>
              <a:t>To Know: </a:t>
            </a:r>
            <a:r>
              <a:rPr lang="en-US" sz="1200" b="0" i="0" u="none" strike="noStrike" cap="none" baseline="0" dirty="0">
                <a:solidFill>
                  <a:schemeClr val="dk1"/>
                </a:solidFill>
                <a:latin typeface="Calibri"/>
                <a:ea typeface="Calibri"/>
                <a:cs typeface="Calibri"/>
                <a:sym typeface="Calibri"/>
              </a:rPr>
              <a:t>This professional learning module is an </a:t>
            </a:r>
            <a:r>
              <a:rPr lang="en-US" sz="1200" b="1" i="0" u="none" strike="noStrike" cap="none" baseline="0" dirty="0">
                <a:solidFill>
                  <a:schemeClr val="dk1"/>
                </a:solidFill>
                <a:latin typeface="Calibri"/>
                <a:ea typeface="Calibri"/>
                <a:cs typeface="Calibri"/>
                <a:sym typeface="Calibri"/>
              </a:rPr>
              <a:t>overview </a:t>
            </a:r>
            <a:r>
              <a:rPr lang="en-US" sz="1200" b="0" i="0" u="none" strike="noStrike" cap="none" baseline="0" dirty="0">
                <a:solidFill>
                  <a:schemeClr val="dk1"/>
                </a:solidFill>
                <a:latin typeface="Calibri"/>
                <a:ea typeface="Calibri"/>
                <a:cs typeface="Calibri"/>
                <a:sym typeface="Calibri"/>
              </a:rPr>
              <a:t>of School-Based Implementation Coaching. Its purpose is to provide an initial understanding of SBIC, its benefits, and a general framework for coaching. Additional staff development designed to address specific coaching needs of districts/buildings will follow this introductory module of SBIC.</a:t>
            </a:r>
          </a:p>
          <a:p>
            <a:pPr marL="0" marR="0" lvl="0" indent="0" algn="l" defTabSz="914400" rtl="0" eaLnBrk="1" fontAlgn="auto" latinLnBrk="0" hangingPunct="1">
              <a:lnSpc>
                <a:spcPct val="100000"/>
              </a:lnSpc>
              <a:spcBef>
                <a:spcPts val="360"/>
              </a:spcBef>
              <a:spcAft>
                <a:spcPts val="0"/>
              </a:spcAft>
              <a:buClrTx/>
              <a:buSzTx/>
              <a:buFontTx/>
              <a:buNone/>
              <a:tabLst/>
              <a:defRPr/>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Tx/>
              <a:buFontTx/>
              <a:buNone/>
              <a:tabLst/>
              <a:defRPr/>
            </a:pPr>
            <a:r>
              <a:rPr lang="en-US" sz="1200" b="0" i="0" u="none" strike="noStrike" cap="none" dirty="0">
                <a:solidFill>
                  <a:schemeClr val="dk1"/>
                </a:solidFill>
                <a:latin typeface="Calibri"/>
                <a:ea typeface="Calibri"/>
                <a:cs typeface="Calibri"/>
                <a:sym typeface="Calibri"/>
              </a:rPr>
              <a:t>SBIC has at least two people in a coaching relationship. The coach and the person(s) being coached. Terminology for these two entities is not consistent in this presentation due to the inclusion</a:t>
            </a:r>
            <a:r>
              <a:rPr lang="en-US" sz="1200" b="0" i="0" u="none" strike="noStrike" cap="none" baseline="0" dirty="0">
                <a:solidFill>
                  <a:schemeClr val="dk1"/>
                </a:solidFill>
                <a:latin typeface="Calibri"/>
                <a:ea typeface="Calibri"/>
                <a:cs typeface="Calibri"/>
                <a:sym typeface="Calibri"/>
              </a:rPr>
              <a:t> of the </a:t>
            </a:r>
            <a:r>
              <a:rPr lang="en-US" sz="1200" b="0" i="0" u="none" strike="noStrike" cap="none" dirty="0">
                <a:solidFill>
                  <a:schemeClr val="dk1"/>
                </a:solidFill>
                <a:latin typeface="Calibri"/>
                <a:ea typeface="Calibri"/>
                <a:cs typeface="Calibri"/>
                <a:sym typeface="Calibri"/>
              </a:rPr>
              <a:t>work of several authors. Sometimes the person(s) being coached is the </a:t>
            </a:r>
            <a:r>
              <a:rPr lang="en-US" sz="1200" b="1" i="0" u="none" strike="noStrike" cap="none" dirty="0" err="1">
                <a:solidFill>
                  <a:schemeClr val="dk1"/>
                </a:solidFill>
                <a:latin typeface="Calibri"/>
                <a:ea typeface="Calibri"/>
                <a:cs typeface="Calibri"/>
                <a:sym typeface="Calibri"/>
              </a:rPr>
              <a:t>coachee</a:t>
            </a:r>
            <a:r>
              <a:rPr lang="en-US" sz="1200" b="0" i="0" u="none" strike="noStrike" cap="none" dirty="0">
                <a:solidFill>
                  <a:schemeClr val="dk1"/>
                </a:solidFill>
                <a:latin typeface="Calibri"/>
                <a:ea typeface="Calibri"/>
                <a:cs typeface="Calibri"/>
                <a:sym typeface="Calibri"/>
              </a:rPr>
              <a:t> or the </a:t>
            </a:r>
            <a:r>
              <a:rPr lang="en-US" sz="1200" b="1" i="0" u="none" strike="noStrike" cap="none" dirty="0">
                <a:solidFill>
                  <a:schemeClr val="dk1"/>
                </a:solidFill>
                <a:latin typeface="Calibri"/>
                <a:ea typeface="Calibri"/>
                <a:cs typeface="Calibri"/>
                <a:sym typeface="Calibri"/>
              </a:rPr>
              <a:t>client</a:t>
            </a:r>
            <a:r>
              <a:rPr lang="en-US" sz="1200" b="0" i="0" u="none" strike="noStrike" cap="none" dirty="0">
                <a:solidFill>
                  <a:schemeClr val="dk1"/>
                </a:solidFill>
                <a:latin typeface="Calibri"/>
                <a:ea typeface="Calibri"/>
                <a:cs typeface="Calibri"/>
                <a:sym typeface="Calibri"/>
              </a:rPr>
              <a:t>. Frequently the terms </a:t>
            </a:r>
            <a:r>
              <a:rPr lang="en-US" sz="1200" b="1" i="0" u="none" strike="noStrike" cap="none" dirty="0">
                <a:solidFill>
                  <a:schemeClr val="dk1"/>
                </a:solidFill>
                <a:latin typeface="Calibri"/>
                <a:ea typeface="Calibri"/>
                <a:cs typeface="Calibri"/>
                <a:sym typeface="Calibri"/>
              </a:rPr>
              <a:t>“teacher” </a:t>
            </a:r>
            <a:r>
              <a:rPr lang="en-US" sz="1200" b="0" i="0" u="none" strike="noStrike" cap="none" dirty="0">
                <a:solidFill>
                  <a:schemeClr val="dk1"/>
                </a:solidFill>
                <a:latin typeface="Calibri"/>
                <a:ea typeface="Calibri"/>
                <a:cs typeface="Calibri"/>
                <a:sym typeface="Calibri"/>
              </a:rPr>
              <a:t>or </a:t>
            </a:r>
            <a:r>
              <a:rPr lang="en-US" sz="1200" b="1" i="0" u="none" strike="noStrike" cap="none" dirty="0">
                <a:solidFill>
                  <a:schemeClr val="dk1"/>
                </a:solidFill>
                <a:latin typeface="Calibri"/>
                <a:ea typeface="Calibri"/>
                <a:cs typeface="Calibri"/>
                <a:sym typeface="Calibri"/>
              </a:rPr>
              <a:t>“educator” </a:t>
            </a:r>
            <a:r>
              <a:rPr lang="en-US" sz="1200" b="0" i="0" u="none" strike="noStrike" cap="none" dirty="0">
                <a:solidFill>
                  <a:schemeClr val="dk1"/>
                </a:solidFill>
                <a:latin typeface="Calibri"/>
                <a:ea typeface="Calibri"/>
                <a:cs typeface="Calibri"/>
                <a:sym typeface="Calibri"/>
              </a:rPr>
              <a:t>are used. The presenter may want to clarify this terminology throughout the presentation.</a:t>
            </a:r>
            <a:endParaRPr lang="en-US" sz="1200" b="1" i="0" u="none" strike="noStrike" cap="none" dirty="0">
              <a:solidFill>
                <a:schemeClr val="dk1"/>
              </a:solidFill>
              <a:latin typeface="Calibri"/>
              <a:ea typeface="Calibri"/>
              <a:cs typeface="Calibri"/>
              <a:sym typeface="Calibri"/>
            </a:endParaRPr>
          </a:p>
          <a:p>
            <a:pPr>
              <a:buNone/>
            </a:pPr>
            <a:endParaRPr lang="en-US" b="1" dirty="0"/>
          </a:p>
          <a:p>
            <a:pPr>
              <a:buNone/>
            </a:pPr>
            <a:r>
              <a:rPr lang="en-US" b="1" dirty="0"/>
              <a:t>To Know/To Say: </a:t>
            </a:r>
            <a:r>
              <a:rPr lang="en-US" b="0" dirty="0"/>
              <a:t>School-Based Implementation Coaching (SBIC) is a non-evaluative process in which two or more professional colleagues work together for the purpose of improving instructional practice. The process involves a collaborative relationship, trusting culture, a clear purpose, and an agreed upon format which is solution-oriented and learner-centered.</a:t>
            </a:r>
          </a:p>
          <a:p>
            <a:pPr>
              <a:buNone/>
            </a:pPr>
            <a:endParaRPr lang="en-US" b="0" dirty="0"/>
          </a:p>
          <a:p>
            <a:pPr>
              <a:buNone/>
            </a:pPr>
            <a:r>
              <a:rPr lang="en-US" b="0" dirty="0"/>
              <a:t>Within  Missouri District Continuous Improvement (DCI), School-Based Implementation Coaching may have a variety of structures depending on the district’s needs. DCI may use one of the following situations, but are not limited to these three examples:</a:t>
            </a:r>
          </a:p>
          <a:p>
            <a:pPr marL="685692" lvl="1" indent="-228600">
              <a:buAutoNum type="arabicPeriod"/>
            </a:pPr>
            <a:r>
              <a:rPr lang="en-US" b="0" dirty="0"/>
              <a:t>Peer to Peer – A reciprocal coaching structure, one educator to another.</a:t>
            </a:r>
          </a:p>
          <a:p>
            <a:pPr marL="685692" lvl="1" indent="-228600">
              <a:buAutoNum type="arabicPeriod"/>
            </a:pPr>
            <a:r>
              <a:rPr lang="en-US" b="0" dirty="0"/>
              <a:t>Individual Peer to a Team – One educator coaching a team of educators (grade level or content area team).</a:t>
            </a:r>
          </a:p>
          <a:p>
            <a:pPr marL="685692" lvl="1" indent="-228600">
              <a:buAutoNum type="arabicPeriod"/>
            </a:pPr>
            <a:r>
              <a:rPr lang="en-US" b="0" dirty="0"/>
              <a:t>Team to Team</a:t>
            </a:r>
          </a:p>
          <a:p>
            <a:pPr marL="1142785" lvl="2" indent="-228600">
              <a:buFont typeface="Arial" panose="020B0604020202020204" pitchFamily="34" charset="0"/>
              <a:buChar char="•"/>
            </a:pPr>
            <a:r>
              <a:rPr lang="en-US" b="0" dirty="0"/>
              <a:t>One grade level or content area team coaching another grade level or content area team within a building.</a:t>
            </a:r>
          </a:p>
          <a:p>
            <a:pPr marL="1142785" lvl="2" indent="-228600">
              <a:buFont typeface="Arial" panose="020B0604020202020204" pitchFamily="34" charset="0"/>
              <a:buChar char="•"/>
            </a:pPr>
            <a:r>
              <a:rPr lang="en-US" b="0" dirty="0"/>
              <a:t>One building team coaching another building team within a district. </a:t>
            </a:r>
          </a:p>
          <a:p>
            <a:pPr marL="1142785" lvl="2" indent="-228600">
              <a:buFont typeface="Arial" panose="020B0604020202020204" pitchFamily="34" charset="0"/>
              <a:buChar char="•"/>
            </a:pPr>
            <a:r>
              <a:rPr lang="en-US" b="0" dirty="0"/>
              <a:t>One team from District A coaching a team from District B.</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1083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Say/To Do: </a:t>
            </a:r>
            <a:r>
              <a:rPr lang="en-US" sz="1200" b="0" i="0" u="none" strike="noStrike" cap="none" dirty="0">
                <a:solidFill>
                  <a:schemeClr val="dk1"/>
                </a:solidFill>
                <a:latin typeface="Calibri"/>
                <a:ea typeface="Calibri"/>
                <a:cs typeface="Calibri"/>
                <a:sym typeface="Calibri"/>
              </a:rPr>
              <a:t>What are the benefits of SBIC?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Jot your individual thoughts on post-it-notes (one thought per post-it-note). After you have exhausted your thoughts, place your notes in the center of the table. As a table group, categorize the notes.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The results from each table group can be verbally shared with the total group or a gallery walk can be conducted if the groups have placed their results on chart paper.</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Do/To Say: </a:t>
            </a:r>
            <a:r>
              <a:rPr lang="en-US" sz="1200" b="0" i="0" u="none" strike="noStrike" cap="none" dirty="0">
                <a:solidFill>
                  <a:schemeClr val="dk1"/>
                </a:solidFill>
                <a:latin typeface="Calibri"/>
                <a:ea typeface="Calibri"/>
                <a:cs typeface="Calibri"/>
                <a:sym typeface="Calibri"/>
              </a:rPr>
              <a:t>Distribute the handout </a:t>
            </a:r>
            <a:r>
              <a:rPr lang="en-US" sz="1200" b="0" i="1" u="none" strike="noStrike" cap="none" dirty="0">
                <a:solidFill>
                  <a:schemeClr val="dk1"/>
                </a:solidFill>
                <a:latin typeface="Calibri"/>
                <a:ea typeface="Calibri"/>
                <a:cs typeface="Calibri"/>
                <a:sym typeface="Calibri"/>
              </a:rPr>
              <a:t>Benefits of SBIC</a:t>
            </a:r>
            <a:r>
              <a:rPr lang="en-US" sz="1200" b="0" i="0" u="none" strike="noStrike" cap="none" dirty="0">
                <a:solidFill>
                  <a:schemeClr val="dk1"/>
                </a:solidFill>
                <a:latin typeface="Calibri"/>
                <a:ea typeface="Calibri"/>
                <a:cs typeface="Calibri"/>
                <a:sym typeface="Calibri"/>
              </a:rPr>
              <a:t> to each participant. Ask the participants to compare their table’s categories of benefits with the list on the handout. What could you add to the handout? What could you add to list generated at your table?</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Handout: </a:t>
            </a:r>
            <a:r>
              <a:rPr lang="en-US" sz="1200" b="0" i="1" u="none" strike="noStrike" cap="none" dirty="0">
                <a:solidFill>
                  <a:schemeClr val="dk1"/>
                </a:solidFill>
                <a:latin typeface="Calibri"/>
                <a:ea typeface="Calibri"/>
                <a:cs typeface="Calibri"/>
                <a:sym typeface="Calibri"/>
              </a:rPr>
              <a:t>Benefits of SBIC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sz="1200" b="0" i="1"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Reference:</a:t>
            </a:r>
            <a:r>
              <a:rPr lang="en-US" sz="1200" b="1" i="0" u="none" strike="noStrike" cap="none" baseline="0" dirty="0">
                <a:solidFill>
                  <a:schemeClr val="dk1"/>
                </a:solidFill>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Kagan, S., &amp; Kagan, M. (2009). </a:t>
            </a:r>
            <a:r>
              <a:rPr lang="en-US" sz="1200" b="0" i="1" u="none" strike="noStrike" kern="1200" cap="none" dirty="0">
                <a:solidFill>
                  <a:schemeClr val="dk1"/>
                </a:solidFill>
                <a:effectLst/>
                <a:latin typeface="Calibri"/>
                <a:ea typeface="Calibri"/>
                <a:cs typeface="Calibri"/>
                <a:sym typeface="Calibri"/>
              </a:rPr>
              <a:t>Kagan cooperative learning</a:t>
            </a:r>
            <a:r>
              <a:rPr lang="en-US" sz="1200" b="0" i="0" u="none" strike="noStrike" kern="1200" cap="none" dirty="0">
                <a:solidFill>
                  <a:schemeClr val="dk1"/>
                </a:solidFill>
                <a:effectLst/>
                <a:latin typeface="Calibri"/>
                <a:ea typeface="Calibri"/>
                <a:cs typeface="Calibri"/>
                <a:sym typeface="Calibri"/>
              </a:rPr>
              <a:t>. San Clemente, CA: Kagan Publishing.</a:t>
            </a:r>
          </a:p>
        </p:txBody>
      </p:sp>
      <p:sp>
        <p:nvSpPr>
          <p:cNvPr id="307" name="Shape 307"/>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a:t>
            </a:r>
            <a:r>
              <a:rPr lang="en-US" sz="1200" b="0" i="0" u="none" strike="noStrike" cap="none">
                <a:solidFill>
                  <a:schemeClr val="dk1"/>
                </a:solidFill>
                <a:latin typeface="Calibri"/>
                <a:ea typeface="Calibri"/>
                <a:cs typeface="Calibri"/>
                <a:sym typeface="Calibri"/>
              </a:rPr>
              <a:t>: This is a continuation of the Jot Your Thoughts activity on the previous slide. The answers to these prompts can serve as baseline information for ongoing discussion and future planning. This activity may be completed individually, by table, or by whole group.</a:t>
            </a:r>
          </a:p>
          <a:p>
            <a:pPr marL="0" marR="0" lvl="0" indent="0" algn="l" rtl="0">
              <a:spcBef>
                <a:spcPts val="360"/>
              </a:spcBef>
              <a:spcAft>
                <a:spcPts val="0"/>
              </a:spcAft>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To Say/To Do: </a:t>
            </a:r>
            <a:r>
              <a:rPr lang="en-US" sz="1200" b="0" i="0" u="none" strike="noStrike" cap="none">
                <a:solidFill>
                  <a:schemeClr val="dk1"/>
                </a:solidFill>
                <a:latin typeface="Calibri"/>
                <a:ea typeface="Calibri"/>
                <a:cs typeface="Calibri"/>
                <a:sym typeface="Calibri"/>
              </a:rPr>
              <a:t>Participants will take a few minutes to reflect on these three prompts, jot down answers on post-a-notes, and as a table collect answers on chart paper to post around the room. This will help to establish the background knowledge of coaching and posting for future reference.</a:t>
            </a:r>
          </a:p>
        </p:txBody>
      </p:sp>
      <p:sp>
        <p:nvSpPr>
          <p:cNvPr id="319" name="Shape 31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This slide shows the SBIC Practice Profile essential functions. If the Practice Profile has not been introduced, additional information is needed here and can be obtained on another slide.</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a:t>
            </a:r>
            <a:r>
              <a:rPr lang="en-US" sz="1200" b="0" i="0" u="none" strike="noStrike" cap="none" dirty="0">
                <a:solidFill>
                  <a:schemeClr val="dk1"/>
                </a:solidFill>
                <a:latin typeface="Calibri"/>
                <a:ea typeface="Calibri"/>
                <a:cs typeface="Calibri"/>
                <a:sym typeface="Calibri"/>
              </a:rPr>
              <a:t> As you can see, this slide lists five items to consider and do as a School-Based Implementation Coach. We will address the first essential function shown in red text. </a:t>
            </a: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To support consistency of practice, coaches and </a:t>
            </a:r>
            <a:r>
              <a:rPr lang="en-US" sz="1200" b="0" i="0" u="none" strike="noStrike" cap="none" dirty="0" err="1">
                <a:solidFill>
                  <a:schemeClr val="dk1"/>
                </a:solidFill>
                <a:latin typeface="Calibri"/>
                <a:ea typeface="Calibri"/>
                <a:cs typeface="Calibri"/>
                <a:sym typeface="Calibri"/>
              </a:rPr>
              <a:t>coachees</a:t>
            </a:r>
            <a:r>
              <a:rPr lang="en-US" sz="1200" b="0" i="0" u="none" strike="noStrike" cap="none" dirty="0">
                <a:solidFill>
                  <a:schemeClr val="dk1"/>
                </a:solidFill>
                <a:latin typeface="Calibri"/>
                <a:ea typeface="Calibri"/>
                <a:cs typeface="Calibri"/>
                <a:sym typeface="Calibri"/>
              </a:rPr>
              <a:t> need training in content for SBIC development and on-going coaching for implementation.</a:t>
            </a:r>
          </a:p>
        </p:txBody>
      </p:sp>
      <p:sp>
        <p:nvSpPr>
          <p:cNvPr id="299" name="Shape 29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The SBIC Practice Profile has five main focus areas or essential functions. We will look at each essential function starting with the first essential function, Educators develop and maintain coaching relationships.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Essential Functions #2-#5:</a:t>
            </a:r>
          </a:p>
          <a:p>
            <a:pPr marL="685578" marR="0" lvl="1" indent="-241078" algn="l" rtl="0">
              <a:lnSpc>
                <a:spcPct val="80000"/>
              </a:lnSpc>
              <a:spcBef>
                <a:spcPts val="171"/>
              </a:spcBef>
              <a:spcAft>
                <a:spcPts val="0"/>
              </a:spcAft>
              <a:buClr>
                <a:schemeClr val="dk1"/>
              </a:buClr>
              <a:buSzPct val="95000"/>
              <a:buFont typeface="+mj-lt"/>
              <a:buAutoNum type="arabicPeriod" startAt="2"/>
            </a:pPr>
            <a:r>
              <a:rPr lang="en-US" sz="800" b="0" i="0" u="none" strike="noStrike" cap="none" dirty="0">
                <a:solidFill>
                  <a:schemeClr val="dk1"/>
                </a:solidFill>
                <a:latin typeface="Calibri"/>
                <a:ea typeface="Calibri"/>
                <a:cs typeface="Calibri"/>
                <a:sym typeface="Calibri"/>
              </a:rPr>
              <a:t>Educators provide effective feedback.</a:t>
            </a:r>
          </a:p>
          <a:p>
            <a:pPr marL="685578" marR="0" lvl="1" indent="-241078" algn="l" rtl="0">
              <a:lnSpc>
                <a:spcPct val="80000"/>
              </a:lnSpc>
              <a:spcBef>
                <a:spcPts val="171"/>
              </a:spcBef>
              <a:spcAft>
                <a:spcPts val="0"/>
              </a:spcAft>
              <a:buClr>
                <a:schemeClr val="dk1"/>
              </a:buClr>
              <a:buSzPct val="95000"/>
              <a:buFont typeface="+mj-lt"/>
              <a:buAutoNum type="arabicPeriod" startAt="2"/>
            </a:pPr>
            <a:r>
              <a:rPr lang="en-US" sz="800" b="0" i="0" u="none" strike="noStrike" cap="none" dirty="0">
                <a:solidFill>
                  <a:schemeClr val="dk1"/>
                </a:solidFill>
                <a:latin typeface="Calibri"/>
                <a:ea typeface="Calibri"/>
                <a:cs typeface="Calibri"/>
                <a:sym typeface="Calibri"/>
              </a:rPr>
              <a:t>Educators develop a strategic and differentiated coaching plan.</a:t>
            </a:r>
          </a:p>
          <a:p>
            <a:pPr marL="685578" marR="0" lvl="1" indent="-241078" algn="l" rtl="0">
              <a:lnSpc>
                <a:spcPct val="80000"/>
              </a:lnSpc>
              <a:spcBef>
                <a:spcPts val="171"/>
              </a:spcBef>
              <a:spcAft>
                <a:spcPts val="0"/>
              </a:spcAft>
              <a:buClr>
                <a:schemeClr val="dk1"/>
              </a:buClr>
              <a:buSzPct val="95000"/>
              <a:buFont typeface="+mj-lt"/>
              <a:buAutoNum type="arabicPeriod" startAt="2"/>
            </a:pPr>
            <a:r>
              <a:rPr lang="en-US" sz="800" b="0" i="0" u="none" strike="noStrike" cap="none" dirty="0">
                <a:solidFill>
                  <a:schemeClr val="dk1"/>
                </a:solidFill>
                <a:latin typeface="Calibri"/>
                <a:ea typeface="Calibri"/>
                <a:cs typeface="Calibri"/>
                <a:sym typeface="Calibri"/>
              </a:rPr>
              <a:t>Educators use solution dialogue.</a:t>
            </a:r>
          </a:p>
          <a:p>
            <a:pPr marL="685578" marR="0" lvl="1" indent="-241078" algn="l" rtl="0">
              <a:lnSpc>
                <a:spcPct val="80000"/>
              </a:lnSpc>
              <a:spcBef>
                <a:spcPts val="171"/>
              </a:spcBef>
              <a:spcAft>
                <a:spcPts val="0"/>
              </a:spcAft>
              <a:buClr>
                <a:schemeClr val="dk1"/>
              </a:buClr>
              <a:buSzPct val="95000"/>
              <a:buFont typeface="+mj-lt"/>
              <a:buAutoNum type="arabicPeriod" startAt="2"/>
            </a:pPr>
            <a:r>
              <a:rPr lang="en-US" sz="800" b="0" i="0" u="none" strike="noStrike" cap="none" dirty="0">
                <a:solidFill>
                  <a:schemeClr val="dk1"/>
                </a:solidFill>
                <a:latin typeface="Calibri"/>
                <a:ea typeface="Calibri"/>
                <a:cs typeface="Calibri"/>
                <a:sym typeface="Calibri"/>
              </a:rPr>
              <a:t>Educators progress monitor implementation of effective educational practices.</a:t>
            </a:r>
            <a:endParaRPr lang="en-US" sz="1200" b="0" i="0" u="none" strike="noStrike" cap="none" dirty="0">
              <a:solidFill>
                <a:schemeClr val="dk1"/>
              </a:solidFill>
              <a:latin typeface="Calibri"/>
              <a:ea typeface="Calibri"/>
              <a:cs typeface="Calibri"/>
              <a:sym typeface="Calibri"/>
            </a:endParaRPr>
          </a:p>
        </p:txBody>
      </p:sp>
      <p:sp>
        <p:nvSpPr>
          <p:cNvPr id="329" name="Shape 32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lnSpc>
                <a:spcPct val="80000"/>
              </a:lnSpc>
              <a:spcBef>
                <a:spcPts val="0"/>
              </a:spcBef>
              <a:spcAft>
                <a:spcPts val="0"/>
              </a:spcAft>
              <a:buSzPct val="25000"/>
              <a:buNone/>
            </a:pPr>
            <a:r>
              <a:rPr lang="en-US" sz="660" b="1" i="0" u="none" strike="noStrike" cap="none" dirty="0">
                <a:solidFill>
                  <a:schemeClr val="dk1"/>
                </a:solidFill>
                <a:latin typeface="Calibri"/>
                <a:ea typeface="Calibri"/>
                <a:cs typeface="Calibri"/>
                <a:sym typeface="Calibri"/>
              </a:rPr>
              <a:t>To Know: </a:t>
            </a:r>
            <a:r>
              <a:rPr lang="en-US" sz="660" b="0" i="0" u="none" strike="noStrike" cap="none" dirty="0">
                <a:solidFill>
                  <a:schemeClr val="dk1"/>
                </a:solidFill>
                <a:latin typeface="Calibri"/>
                <a:ea typeface="Calibri"/>
                <a:cs typeface="Calibri"/>
                <a:sym typeface="Calibri"/>
              </a:rPr>
              <a:t>This “valuing differences” activity is designed to help educators understand the importance of recognizing, respecting, and connecting to differences in others. This is especially important for those involved in coaching. After introducing the activity, have participants get in groups of 6-8. To be most effective, it would be best if groups were made up of individuals who were unfamiliar with one another.  </a:t>
            </a:r>
          </a:p>
          <a:p>
            <a:pPr marL="0" marR="0" lvl="0" indent="0" algn="l" rtl="0">
              <a:lnSpc>
                <a:spcPct val="80000"/>
              </a:lnSpc>
              <a:spcBef>
                <a:spcPts val="198"/>
              </a:spcBef>
              <a:spcAft>
                <a:spcPts val="0"/>
              </a:spcAft>
              <a:buSzPct val="25000"/>
              <a:buNone/>
            </a:pPr>
            <a:endParaRPr sz="660" b="0" i="0" u="none" strike="noStrike" cap="none" dirty="0">
              <a:solidFill>
                <a:schemeClr val="dk1"/>
              </a:solidFill>
              <a:latin typeface="Calibri"/>
              <a:ea typeface="Calibri"/>
              <a:cs typeface="Calibri"/>
              <a:sym typeface="Calibri"/>
            </a:endParaRPr>
          </a:p>
          <a:p>
            <a:pPr marL="0" marR="0" lvl="0" indent="0" algn="l" rtl="0">
              <a:lnSpc>
                <a:spcPct val="80000"/>
              </a:lnSpc>
              <a:spcBef>
                <a:spcPts val="198"/>
              </a:spcBef>
              <a:spcAft>
                <a:spcPts val="0"/>
              </a:spcAft>
              <a:buSzPct val="25000"/>
              <a:buNone/>
            </a:pPr>
            <a:r>
              <a:rPr lang="en-US" sz="660" b="1" i="0" u="none" strike="noStrike" cap="none" dirty="0">
                <a:solidFill>
                  <a:schemeClr val="dk1"/>
                </a:solidFill>
                <a:latin typeface="Calibri"/>
                <a:ea typeface="Calibri"/>
                <a:cs typeface="Calibri"/>
                <a:sym typeface="Calibri"/>
              </a:rPr>
              <a:t>To Say: </a:t>
            </a:r>
            <a:r>
              <a:rPr lang="en-US" sz="660" b="0" i="0" u="none" strike="noStrike" cap="none" dirty="0">
                <a:solidFill>
                  <a:schemeClr val="dk1"/>
                </a:solidFill>
                <a:latin typeface="Calibri"/>
                <a:ea typeface="Calibri"/>
                <a:cs typeface="Calibri"/>
                <a:sym typeface="Calibri"/>
              </a:rPr>
              <a:t>In order for coaching</a:t>
            </a:r>
            <a:r>
              <a:rPr lang="en-US" sz="660" b="0" i="0" u="none" strike="noStrike" cap="none" baseline="0" dirty="0">
                <a:solidFill>
                  <a:schemeClr val="dk1"/>
                </a:solidFill>
                <a:latin typeface="Calibri"/>
                <a:ea typeface="Calibri"/>
                <a:cs typeface="Calibri"/>
                <a:sym typeface="Calibri"/>
              </a:rPr>
              <a:t> to be successful, it is essential that you make connections and build relationships. </a:t>
            </a:r>
            <a:r>
              <a:rPr lang="en-US" sz="660" b="0" i="0" u="none" strike="noStrike" cap="none" dirty="0">
                <a:solidFill>
                  <a:schemeClr val="dk1"/>
                </a:solidFill>
                <a:latin typeface="Calibri"/>
                <a:ea typeface="Calibri"/>
                <a:cs typeface="Calibri"/>
                <a:sym typeface="Calibri"/>
              </a:rPr>
              <a:t>The Discovering Your Frame activity</a:t>
            </a:r>
            <a:r>
              <a:rPr lang="en-US" sz="660" b="0" i="0" u="none" strike="noStrike" cap="none" baseline="0" dirty="0">
                <a:solidFill>
                  <a:schemeClr val="dk1"/>
                </a:solidFill>
                <a:latin typeface="Calibri"/>
                <a:ea typeface="Calibri"/>
                <a:cs typeface="Calibri"/>
                <a:sym typeface="Calibri"/>
              </a:rPr>
              <a:t> </a:t>
            </a:r>
            <a:r>
              <a:rPr lang="en-US" sz="660" b="0" i="0" u="none" strike="noStrike" cap="none" dirty="0">
                <a:solidFill>
                  <a:schemeClr val="dk1"/>
                </a:solidFill>
                <a:latin typeface="Calibri"/>
                <a:ea typeface="Calibri"/>
                <a:cs typeface="Calibri"/>
                <a:sym typeface="Calibri"/>
              </a:rPr>
              <a:t>is designed to emphasize the importance of (and ways of ) making connections to those you have things in common with, as well as to those who are different. This activity conveys the value of acquiring a “coaching lens” from which you can view things from the perspective of others. </a:t>
            </a:r>
          </a:p>
          <a:p>
            <a:pPr marL="0" marR="0" lvl="0" indent="0" algn="l" rtl="0">
              <a:lnSpc>
                <a:spcPct val="80000"/>
              </a:lnSpc>
              <a:spcBef>
                <a:spcPts val="198"/>
              </a:spcBef>
              <a:spcAft>
                <a:spcPts val="0"/>
              </a:spcAft>
              <a:buSzPct val="25000"/>
              <a:buNone/>
            </a:pPr>
            <a:endParaRPr sz="660" b="0" i="0" u="none" strike="noStrike" cap="none" dirty="0">
              <a:solidFill>
                <a:schemeClr val="dk1"/>
              </a:solidFill>
              <a:latin typeface="Calibri"/>
              <a:ea typeface="Calibri"/>
              <a:cs typeface="Calibri"/>
              <a:sym typeface="Calibri"/>
            </a:endParaRPr>
          </a:p>
          <a:p>
            <a:pPr marL="0" marR="0" lvl="0" indent="0" algn="l" rtl="0">
              <a:lnSpc>
                <a:spcPct val="80000"/>
              </a:lnSpc>
              <a:spcBef>
                <a:spcPts val="198"/>
              </a:spcBef>
              <a:spcAft>
                <a:spcPts val="0"/>
              </a:spcAft>
              <a:buSzPct val="25000"/>
              <a:buNone/>
            </a:pPr>
            <a:r>
              <a:rPr lang="en-US" sz="660" b="0" i="0" u="none" strike="noStrike" cap="none" dirty="0">
                <a:solidFill>
                  <a:schemeClr val="dk1"/>
                </a:solidFill>
                <a:latin typeface="Calibri"/>
                <a:ea typeface="Calibri"/>
                <a:cs typeface="Calibri"/>
                <a:sym typeface="Calibri"/>
              </a:rPr>
              <a:t>All the things that make up who we are and how we view situations can be referred to as our FRAME. Our FRAME is made up of many things including: heritage, family, age, gender, education, physical abilities, values, roles, culture, region, experiences, values, hobbies, and other influences. We make connections to those having “things in common” within our FRAMES. We also make connections to differences. When we are reflective, ask questions, and respect the differences we see in others, those differences then become a part of our FRAME.  </a:t>
            </a:r>
          </a:p>
          <a:p>
            <a:pPr marL="0" marR="0" lvl="0" indent="0" algn="l" rtl="0">
              <a:lnSpc>
                <a:spcPct val="80000"/>
              </a:lnSpc>
              <a:spcBef>
                <a:spcPts val="198"/>
              </a:spcBef>
              <a:spcAft>
                <a:spcPts val="0"/>
              </a:spcAft>
              <a:buSzPct val="25000"/>
              <a:buNone/>
            </a:pPr>
            <a:endParaRPr sz="660" b="0" i="0" u="none" strike="noStrike" cap="none" dirty="0">
              <a:solidFill>
                <a:schemeClr val="dk1"/>
              </a:solidFill>
              <a:latin typeface="Calibri"/>
              <a:ea typeface="Calibri"/>
              <a:cs typeface="Calibri"/>
              <a:sym typeface="Calibri"/>
            </a:endParaRPr>
          </a:p>
          <a:p>
            <a:pPr marL="0" marR="0" lvl="0" indent="0" algn="l" rtl="0">
              <a:lnSpc>
                <a:spcPct val="80000"/>
              </a:lnSpc>
              <a:spcBef>
                <a:spcPts val="198"/>
              </a:spcBef>
              <a:spcAft>
                <a:spcPts val="0"/>
              </a:spcAft>
              <a:buSzPct val="25000"/>
              <a:buNone/>
            </a:pPr>
            <a:r>
              <a:rPr lang="en-US" sz="660" b="1" i="0" u="none" strike="noStrike" cap="none" dirty="0">
                <a:solidFill>
                  <a:schemeClr val="dk1"/>
                </a:solidFill>
                <a:latin typeface="Calibri"/>
                <a:ea typeface="Calibri"/>
                <a:cs typeface="Calibri"/>
                <a:sym typeface="Calibri"/>
              </a:rPr>
              <a:t>To Know: </a:t>
            </a:r>
            <a:r>
              <a:rPr lang="en-US" sz="660" b="0" i="0" u="none" strike="noStrike" cap="none" dirty="0">
                <a:solidFill>
                  <a:schemeClr val="dk1"/>
                </a:solidFill>
                <a:latin typeface="Calibri"/>
                <a:ea typeface="Calibri"/>
                <a:cs typeface="Calibri"/>
                <a:sym typeface="Calibri"/>
              </a:rPr>
              <a:t>The handout </a:t>
            </a:r>
            <a:r>
              <a:rPr lang="en-US" sz="660" b="0" i="1" u="none" strike="noStrike" cap="none" dirty="0">
                <a:solidFill>
                  <a:schemeClr val="dk1"/>
                </a:solidFill>
                <a:latin typeface="Calibri"/>
                <a:ea typeface="Calibri"/>
                <a:cs typeface="Calibri"/>
                <a:sym typeface="Calibri"/>
              </a:rPr>
              <a:t>The Discovering Your FRAME Activity Directions</a:t>
            </a:r>
            <a:r>
              <a:rPr lang="en-US" sz="660" b="0" i="0" u="none" strike="noStrike" cap="none" dirty="0">
                <a:solidFill>
                  <a:schemeClr val="dk1"/>
                </a:solidFill>
                <a:latin typeface="Calibri"/>
                <a:ea typeface="Calibri"/>
                <a:cs typeface="Calibri"/>
                <a:sym typeface="Calibri"/>
              </a:rPr>
              <a:t> also includes space for participants to add additional information for each of the letters in FRAME at a later time.</a:t>
            </a:r>
          </a:p>
          <a:p>
            <a:pPr marL="0" marR="0" lvl="0" indent="0" algn="l" rtl="0">
              <a:lnSpc>
                <a:spcPct val="80000"/>
              </a:lnSpc>
              <a:spcBef>
                <a:spcPts val="198"/>
              </a:spcBef>
              <a:spcAft>
                <a:spcPts val="0"/>
              </a:spcAft>
              <a:buSzPct val="25000"/>
              <a:buNone/>
            </a:pPr>
            <a:endParaRPr sz="660" b="1" i="0" u="none" strike="noStrike" cap="none" dirty="0">
              <a:solidFill>
                <a:schemeClr val="dk1"/>
              </a:solidFill>
              <a:latin typeface="Calibri"/>
              <a:ea typeface="Calibri"/>
              <a:cs typeface="Calibri"/>
              <a:sym typeface="Calibri"/>
            </a:endParaRPr>
          </a:p>
          <a:p>
            <a:pPr marL="0" marR="0" lvl="0" indent="0" algn="l" rtl="0">
              <a:lnSpc>
                <a:spcPct val="80000"/>
              </a:lnSpc>
              <a:spcBef>
                <a:spcPts val="198"/>
              </a:spcBef>
              <a:spcAft>
                <a:spcPts val="0"/>
              </a:spcAft>
              <a:buSzPct val="25000"/>
              <a:buNone/>
            </a:pPr>
            <a:r>
              <a:rPr lang="en-US" sz="660" b="1" i="0" u="none" strike="noStrike" cap="none" dirty="0">
                <a:solidFill>
                  <a:schemeClr val="dk1"/>
                </a:solidFill>
                <a:latin typeface="Calibri"/>
                <a:ea typeface="Calibri"/>
                <a:cs typeface="Calibri"/>
                <a:sym typeface="Calibri"/>
              </a:rPr>
              <a:t>Handouts: </a:t>
            </a:r>
          </a:p>
          <a:p>
            <a:pPr marL="0" marR="0" lvl="0" indent="0" algn="l" defTabSz="914400" rtl="0" eaLnBrk="1" fontAlgn="auto" latinLnBrk="0" hangingPunct="1">
              <a:lnSpc>
                <a:spcPct val="80000"/>
              </a:lnSpc>
              <a:spcBef>
                <a:spcPts val="198"/>
              </a:spcBef>
              <a:spcAft>
                <a:spcPts val="0"/>
              </a:spcAft>
              <a:buClrTx/>
              <a:buSzPct val="25000"/>
              <a:buFontTx/>
              <a:buNone/>
              <a:tabLst/>
              <a:defRPr/>
            </a:pPr>
            <a:r>
              <a:rPr lang="en-US" sz="660" b="0" i="1" u="none" strike="noStrike" cap="none" dirty="0">
                <a:solidFill>
                  <a:schemeClr val="dk1"/>
                </a:solidFill>
                <a:latin typeface="Calibri"/>
                <a:ea typeface="Calibri"/>
                <a:cs typeface="Calibri"/>
                <a:sym typeface="Calibri"/>
              </a:rPr>
              <a:t>Discovering Your FRAME Activity Directions </a:t>
            </a:r>
            <a:r>
              <a:rPr lang="en-US" sz="800" b="0" i="0" u="none" strike="noStrike" cap="none" dirty="0">
                <a:solidFill>
                  <a:schemeClr val="dk1"/>
                </a:solidFill>
                <a:latin typeface="Calibri"/>
                <a:ea typeface="Calibri"/>
                <a:cs typeface="Calibri"/>
                <a:sym typeface="Calibri"/>
              </a:rPr>
              <a:t>(included in the </a:t>
            </a:r>
            <a:r>
              <a:rPr lang="en-US" sz="800" b="0" i="1" u="none" strike="noStrike" cap="none" dirty="0">
                <a:solidFill>
                  <a:schemeClr val="dk1"/>
                </a:solidFill>
                <a:latin typeface="Calibri"/>
                <a:ea typeface="Calibri"/>
                <a:cs typeface="Calibri"/>
                <a:sym typeface="Calibri"/>
              </a:rPr>
              <a:t>SBIC 2018 Handouts Combined</a:t>
            </a:r>
            <a:r>
              <a:rPr lang="en-US" sz="800" b="0" i="0" u="none" strike="noStrike" cap="none" dirty="0">
                <a:solidFill>
                  <a:schemeClr val="dk1"/>
                </a:solidFill>
                <a:latin typeface="Calibri"/>
                <a:ea typeface="Calibri"/>
                <a:cs typeface="Calibri"/>
                <a:sym typeface="Calibri"/>
              </a:rPr>
              <a:t> pdf)</a:t>
            </a:r>
            <a:endParaRPr lang="en-US" sz="660" b="0" i="1"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80000"/>
              </a:lnSpc>
              <a:spcBef>
                <a:spcPts val="198"/>
              </a:spcBef>
              <a:spcAft>
                <a:spcPts val="0"/>
              </a:spcAft>
              <a:buClrTx/>
              <a:buSzPct val="25000"/>
              <a:buFontTx/>
              <a:buNone/>
              <a:tabLst/>
              <a:defRPr/>
            </a:pPr>
            <a:r>
              <a:rPr lang="en-US" sz="660" b="0" i="1" u="none" strike="noStrike" cap="none" dirty="0">
                <a:solidFill>
                  <a:schemeClr val="dk1"/>
                </a:solidFill>
                <a:latin typeface="Calibri"/>
                <a:ea typeface="Calibri"/>
                <a:cs typeface="Calibri"/>
                <a:sym typeface="Calibri"/>
              </a:rPr>
              <a:t>Discovering Your FRAME </a:t>
            </a:r>
            <a:r>
              <a:rPr lang="en-US" sz="800" b="0" i="0" u="none" strike="noStrike" cap="none" dirty="0">
                <a:solidFill>
                  <a:schemeClr val="dk1"/>
                </a:solidFill>
                <a:latin typeface="Calibri"/>
                <a:ea typeface="Calibri"/>
                <a:cs typeface="Calibri"/>
                <a:sym typeface="Calibri"/>
              </a:rPr>
              <a:t>(included in the </a:t>
            </a:r>
            <a:r>
              <a:rPr lang="en-US" sz="800" b="0" i="1" u="none" strike="noStrike" cap="none" dirty="0">
                <a:solidFill>
                  <a:schemeClr val="dk1"/>
                </a:solidFill>
                <a:latin typeface="Calibri"/>
                <a:ea typeface="Calibri"/>
                <a:cs typeface="Calibri"/>
                <a:sym typeface="Calibri"/>
              </a:rPr>
              <a:t>SBIC 2018 Handouts Combined</a:t>
            </a:r>
            <a:r>
              <a:rPr lang="en-US" sz="800" b="0" i="0" u="none" strike="noStrike" cap="none" dirty="0">
                <a:solidFill>
                  <a:schemeClr val="dk1"/>
                </a:solidFill>
                <a:latin typeface="Calibri"/>
                <a:ea typeface="Calibri"/>
                <a:cs typeface="Calibri"/>
                <a:sym typeface="Calibri"/>
              </a:rPr>
              <a:t> pdf)</a:t>
            </a:r>
            <a:endParaRPr lang="en-US" sz="660" b="0" i="1" u="none" strike="noStrike" cap="none" dirty="0">
              <a:solidFill>
                <a:schemeClr val="dk1"/>
              </a:solidFill>
              <a:latin typeface="Calibri"/>
              <a:ea typeface="Calibri"/>
              <a:cs typeface="Calibri"/>
              <a:sym typeface="Calibri"/>
            </a:endParaRPr>
          </a:p>
          <a:p>
            <a:pPr marL="0" marR="0" lvl="0" indent="0" algn="l" rtl="0">
              <a:lnSpc>
                <a:spcPct val="80000"/>
              </a:lnSpc>
              <a:spcBef>
                <a:spcPts val="198"/>
              </a:spcBef>
              <a:spcAft>
                <a:spcPts val="0"/>
              </a:spcAft>
              <a:buSzPct val="25000"/>
              <a:buNone/>
            </a:pPr>
            <a:endParaRPr sz="660" b="0" i="0" u="none" strike="noStrike" cap="none" dirty="0">
              <a:solidFill>
                <a:schemeClr val="dk1"/>
              </a:solidFill>
              <a:latin typeface="Calibri"/>
              <a:ea typeface="Calibri"/>
              <a:cs typeface="Calibri"/>
              <a:sym typeface="Calibri"/>
            </a:endParaRPr>
          </a:p>
          <a:p>
            <a:pPr marL="0" marR="0" lvl="0" indent="0" algn="l" rtl="0">
              <a:lnSpc>
                <a:spcPct val="80000"/>
              </a:lnSpc>
              <a:spcBef>
                <a:spcPts val="198"/>
              </a:spcBef>
              <a:spcAft>
                <a:spcPts val="0"/>
              </a:spcAft>
              <a:buSzPct val="25000"/>
              <a:buNone/>
            </a:pPr>
            <a:r>
              <a:rPr lang="en-US" sz="660" b="1" i="0" u="none" strike="noStrike" cap="none" dirty="0">
                <a:solidFill>
                  <a:schemeClr val="dk1"/>
                </a:solidFill>
                <a:latin typeface="Calibri"/>
                <a:ea typeface="Calibri"/>
                <a:cs typeface="Calibri"/>
                <a:sym typeface="Calibri"/>
              </a:rPr>
              <a:t>To Say/To Do: </a:t>
            </a:r>
            <a:r>
              <a:rPr lang="en-US" sz="660" b="0" i="0" u="none" strike="noStrike" cap="none" dirty="0">
                <a:solidFill>
                  <a:schemeClr val="dk1"/>
                </a:solidFill>
                <a:latin typeface="Calibri"/>
                <a:ea typeface="Calibri"/>
                <a:cs typeface="Calibri"/>
                <a:sym typeface="Calibri"/>
              </a:rPr>
              <a:t>Directions for the activity:</a:t>
            </a:r>
          </a:p>
          <a:p>
            <a:pPr marL="685692" marR="0" lvl="1" indent="-241192" algn="l" rtl="0">
              <a:lnSpc>
                <a:spcPct val="80000"/>
              </a:lnSpc>
              <a:spcBef>
                <a:spcPts val="198"/>
              </a:spcBef>
              <a:spcAft>
                <a:spcPts val="0"/>
              </a:spcAft>
              <a:buClr>
                <a:schemeClr val="dk1"/>
              </a:buClr>
              <a:buSzPct val="94285"/>
              <a:buFont typeface="Calibri"/>
              <a:buAutoNum type="arabicPeriod"/>
            </a:pPr>
            <a:r>
              <a:rPr lang="en-US" sz="660" b="0" i="0" u="none" strike="noStrike" cap="none" dirty="0">
                <a:solidFill>
                  <a:schemeClr val="dk1"/>
                </a:solidFill>
                <a:latin typeface="Calibri"/>
                <a:ea typeface="Calibri"/>
                <a:cs typeface="Calibri"/>
                <a:sym typeface="Calibri"/>
              </a:rPr>
              <a:t>Think of words that describe you; words that make up your FRAME. (Example: mother, Hispanic, coach, pianist)</a:t>
            </a:r>
          </a:p>
          <a:p>
            <a:pPr marL="687544" marR="0" lvl="1" indent="-243043" algn="l" rtl="0">
              <a:lnSpc>
                <a:spcPct val="80000"/>
              </a:lnSpc>
              <a:spcBef>
                <a:spcPts val="198"/>
              </a:spcBef>
              <a:spcAft>
                <a:spcPts val="0"/>
              </a:spcAft>
              <a:buClr>
                <a:schemeClr val="dk1"/>
              </a:buClr>
              <a:buSzPct val="94285"/>
              <a:buFont typeface="Calibri"/>
              <a:buAutoNum type="arabicPeriod"/>
            </a:pPr>
            <a:r>
              <a:rPr lang="en-US" sz="660" b="0" i="0" u="none" strike="noStrike" cap="none" dirty="0">
                <a:solidFill>
                  <a:schemeClr val="dk1"/>
                </a:solidFill>
                <a:latin typeface="Calibri"/>
                <a:ea typeface="Calibri"/>
                <a:cs typeface="Calibri"/>
                <a:sym typeface="Calibri"/>
              </a:rPr>
              <a:t>Choose four words to write on your FRAME; one on each side.</a:t>
            </a:r>
          </a:p>
          <a:p>
            <a:pPr marL="687544" marR="0" lvl="1" indent="-243043" algn="l" rtl="0">
              <a:lnSpc>
                <a:spcPct val="80000"/>
              </a:lnSpc>
              <a:spcBef>
                <a:spcPts val="198"/>
              </a:spcBef>
              <a:spcAft>
                <a:spcPts val="0"/>
              </a:spcAft>
              <a:buClr>
                <a:schemeClr val="dk1"/>
              </a:buClr>
              <a:buSzPct val="94285"/>
              <a:buFont typeface="Calibri"/>
              <a:buAutoNum type="arabicPeriod"/>
            </a:pPr>
            <a:r>
              <a:rPr lang="en-US" sz="660" b="0" i="0" u="none" strike="noStrike" cap="none" dirty="0">
                <a:solidFill>
                  <a:schemeClr val="dk1"/>
                </a:solidFill>
                <a:latin typeface="Calibri"/>
                <a:ea typeface="Calibri"/>
                <a:cs typeface="Calibri"/>
                <a:sym typeface="Calibri"/>
              </a:rPr>
              <a:t>Get into groups of 4-6.</a:t>
            </a:r>
          </a:p>
          <a:p>
            <a:pPr marL="687544" marR="0" lvl="1" indent="-243043" algn="l" rtl="0">
              <a:lnSpc>
                <a:spcPct val="80000"/>
              </a:lnSpc>
              <a:spcBef>
                <a:spcPts val="198"/>
              </a:spcBef>
              <a:spcAft>
                <a:spcPts val="0"/>
              </a:spcAft>
              <a:buClr>
                <a:schemeClr val="dk1"/>
              </a:buClr>
              <a:buSzPct val="94285"/>
              <a:buFont typeface="Calibri"/>
              <a:buAutoNum type="arabicPeriod"/>
            </a:pPr>
            <a:r>
              <a:rPr lang="en-US" sz="660" b="0" i="0" u="none" strike="noStrike" cap="none" dirty="0">
                <a:solidFill>
                  <a:schemeClr val="dk1"/>
                </a:solidFill>
                <a:latin typeface="Calibri"/>
                <a:ea typeface="Calibri"/>
                <a:cs typeface="Calibri"/>
                <a:sym typeface="Calibri"/>
              </a:rPr>
              <a:t>Each person takes a turn sharing their words to the group. If a word shared is one that could be a part of your FRAME, add the word somewhere on your frame.  </a:t>
            </a:r>
          </a:p>
          <a:p>
            <a:pPr marL="687544" marR="0" lvl="1" indent="-243043" algn="l" rtl="0">
              <a:lnSpc>
                <a:spcPct val="80000"/>
              </a:lnSpc>
              <a:spcBef>
                <a:spcPts val="198"/>
              </a:spcBef>
              <a:spcAft>
                <a:spcPts val="0"/>
              </a:spcAft>
              <a:buClr>
                <a:schemeClr val="dk1"/>
              </a:buClr>
              <a:buSzPct val="94285"/>
              <a:buFont typeface="Calibri"/>
              <a:buAutoNum type="arabicPeriod"/>
            </a:pPr>
            <a:r>
              <a:rPr lang="en-US" sz="660" b="0" i="0" u="none" strike="noStrike" cap="none" dirty="0">
                <a:solidFill>
                  <a:schemeClr val="dk1"/>
                </a:solidFill>
                <a:latin typeface="Calibri"/>
                <a:ea typeface="Calibri"/>
                <a:cs typeface="Calibri"/>
                <a:sym typeface="Calibri"/>
              </a:rPr>
              <a:t>If a word is different from one that might be part of your FRAME write it on the mirror.</a:t>
            </a:r>
          </a:p>
          <a:p>
            <a:pPr marL="687544" marR="0" lvl="1" indent="-243043" algn="l" rtl="0">
              <a:lnSpc>
                <a:spcPct val="80000"/>
              </a:lnSpc>
              <a:spcBef>
                <a:spcPts val="198"/>
              </a:spcBef>
              <a:spcAft>
                <a:spcPts val="0"/>
              </a:spcAft>
              <a:buClr>
                <a:schemeClr val="dk1"/>
              </a:buClr>
              <a:buSzPct val="94285"/>
              <a:buFont typeface="Calibri"/>
              <a:buAutoNum type="arabicPeriod"/>
            </a:pPr>
            <a:r>
              <a:rPr lang="en-US" sz="660" b="0" i="0" u="none" strike="noStrike" cap="none" dirty="0">
                <a:solidFill>
                  <a:schemeClr val="dk1"/>
                </a:solidFill>
                <a:latin typeface="Calibri"/>
                <a:ea typeface="Calibri"/>
                <a:cs typeface="Calibri"/>
                <a:sym typeface="Calibri"/>
              </a:rPr>
              <a:t>When everyone has finished sharing their words, discuss things that people in the group have in common. These commonalities help us make connections and build trust.</a:t>
            </a:r>
          </a:p>
          <a:p>
            <a:pPr marL="687544" marR="0" lvl="1" indent="-243043" algn="l" rtl="0">
              <a:lnSpc>
                <a:spcPct val="80000"/>
              </a:lnSpc>
              <a:spcBef>
                <a:spcPts val="198"/>
              </a:spcBef>
              <a:spcAft>
                <a:spcPts val="0"/>
              </a:spcAft>
              <a:buClr>
                <a:schemeClr val="dk1"/>
              </a:buClr>
              <a:buSzPct val="94285"/>
              <a:buFont typeface="Calibri"/>
              <a:buAutoNum type="arabicPeriod"/>
            </a:pPr>
            <a:r>
              <a:rPr lang="en-US" sz="660" b="0" i="0" u="none" strike="noStrike" cap="none" dirty="0">
                <a:solidFill>
                  <a:schemeClr val="dk1"/>
                </a:solidFill>
                <a:latin typeface="Calibri"/>
                <a:ea typeface="Calibri"/>
                <a:cs typeface="Calibri"/>
                <a:sym typeface="Calibri"/>
              </a:rPr>
              <a:t>Next, look at the differences written on your mirror. What questions might you pose to one another to help you have a better understanding of these differences and to help you see things from a different perspective? Connections are made through reflection, respect, and learning more about the differences of others. Once differences, these things now become a part of our FRAME.</a:t>
            </a:r>
          </a:p>
          <a:p>
            <a:pPr marL="0" marR="0" lvl="0" indent="0" algn="l" rtl="0">
              <a:lnSpc>
                <a:spcPct val="80000"/>
              </a:lnSpc>
              <a:spcBef>
                <a:spcPts val="198"/>
              </a:spcBef>
              <a:spcAft>
                <a:spcPts val="0"/>
              </a:spcAft>
              <a:buSzPct val="25000"/>
              <a:buNone/>
            </a:pPr>
            <a:endParaRPr sz="660" b="0" i="0" u="none" strike="noStrike" cap="none" dirty="0">
              <a:solidFill>
                <a:schemeClr val="dk1"/>
              </a:solidFill>
              <a:latin typeface="Calibri"/>
              <a:ea typeface="Calibri"/>
              <a:cs typeface="Calibri"/>
              <a:sym typeface="Calibri"/>
            </a:endParaRPr>
          </a:p>
          <a:p>
            <a:pPr marL="0" marR="0" lvl="0" indent="0" algn="l" rtl="0">
              <a:lnSpc>
                <a:spcPct val="80000"/>
              </a:lnSpc>
              <a:spcBef>
                <a:spcPts val="198"/>
              </a:spcBef>
              <a:spcAft>
                <a:spcPts val="0"/>
              </a:spcAft>
              <a:buSzPct val="25000"/>
              <a:buNone/>
            </a:pPr>
            <a:r>
              <a:rPr lang="en-US" sz="660" b="1" i="0" u="none" strike="noStrike" cap="none" dirty="0">
                <a:solidFill>
                  <a:schemeClr val="dk1"/>
                </a:solidFill>
                <a:latin typeface="Calibri"/>
                <a:ea typeface="Calibri"/>
                <a:cs typeface="Calibri"/>
                <a:sym typeface="Calibri"/>
              </a:rPr>
              <a:t>To Do: </a:t>
            </a:r>
            <a:r>
              <a:rPr lang="en-US" sz="660" b="0" i="0" u="none" strike="noStrike" cap="none" dirty="0">
                <a:solidFill>
                  <a:schemeClr val="dk1"/>
                </a:solidFill>
                <a:latin typeface="Calibri"/>
                <a:ea typeface="Calibri"/>
                <a:cs typeface="Calibri"/>
                <a:sym typeface="Calibri"/>
              </a:rPr>
              <a:t>Have participants stay in their groups and go to the reflection questions on the next slide.</a:t>
            </a:r>
          </a:p>
          <a:p>
            <a:pPr marL="0" marR="0" lvl="0" indent="0" algn="l" rtl="0">
              <a:lnSpc>
                <a:spcPct val="80000"/>
              </a:lnSpc>
              <a:spcBef>
                <a:spcPts val="198"/>
              </a:spcBef>
              <a:spcAft>
                <a:spcPts val="0"/>
              </a:spcAft>
              <a:buSzPct val="25000"/>
              <a:buNone/>
            </a:pPr>
            <a:endParaRPr sz="660" b="0" i="0" u="none" strike="noStrike" cap="none" dirty="0">
              <a:solidFill>
                <a:schemeClr val="dk1"/>
              </a:solidFill>
              <a:latin typeface="Calibri"/>
              <a:ea typeface="Calibri"/>
              <a:cs typeface="Calibri"/>
              <a:sym typeface="Calibri"/>
            </a:endParaRPr>
          </a:p>
          <a:p>
            <a:pPr>
              <a:buNone/>
            </a:pPr>
            <a:r>
              <a:rPr lang="en-US" sz="660" b="1" i="0" u="none" strike="noStrike" cap="none" dirty="0">
                <a:solidFill>
                  <a:schemeClr val="dk1"/>
                </a:solidFill>
                <a:latin typeface="Calibri"/>
                <a:ea typeface="Calibri"/>
                <a:cs typeface="Calibri"/>
                <a:sym typeface="Calibri"/>
              </a:rPr>
              <a:t>Reference: </a:t>
            </a:r>
            <a:r>
              <a:rPr lang="en-US" sz="660" b="0" i="0" u="none" strike="noStrike" cap="none" dirty="0">
                <a:solidFill>
                  <a:schemeClr val="dk1"/>
                </a:solidFill>
                <a:latin typeface="Calibri"/>
                <a:ea typeface="Calibri"/>
                <a:cs typeface="Calibri"/>
                <a:sym typeface="Calibri"/>
              </a:rPr>
              <a:t>Activity</a:t>
            </a:r>
            <a:r>
              <a:rPr lang="en-US" sz="660" b="0" i="0" u="none" strike="noStrike" cap="none" baseline="0" dirty="0">
                <a:solidFill>
                  <a:schemeClr val="dk1"/>
                </a:solidFill>
                <a:latin typeface="Calibri"/>
                <a:ea typeface="Calibri"/>
                <a:cs typeface="Calibri"/>
                <a:sym typeface="Calibri"/>
              </a:rPr>
              <a:t> a</a:t>
            </a:r>
            <a:r>
              <a:rPr lang="en-US" sz="660" b="0" i="0" u="none" strike="noStrike" cap="none" dirty="0">
                <a:solidFill>
                  <a:schemeClr val="dk1"/>
                </a:solidFill>
                <a:latin typeface="Calibri"/>
                <a:ea typeface="Calibri"/>
                <a:cs typeface="Calibri"/>
                <a:sym typeface="Calibri"/>
              </a:rPr>
              <a:t>dapted</a:t>
            </a:r>
            <a:r>
              <a:rPr lang="en-US" sz="660" b="0" i="0" u="none" strike="noStrike" cap="none" baseline="0" dirty="0">
                <a:solidFill>
                  <a:schemeClr val="dk1"/>
                </a:solidFill>
                <a:latin typeface="Calibri"/>
                <a:ea typeface="Calibri"/>
                <a:cs typeface="Calibri"/>
                <a:sym typeface="Calibri"/>
              </a:rPr>
              <a:t> from “</a:t>
            </a:r>
            <a:r>
              <a:rPr lang="en-US" sz="1200" b="0" i="0" u="none" strike="noStrike" kern="1200" cap="none" dirty="0">
                <a:solidFill>
                  <a:schemeClr val="dk1"/>
                </a:solidFill>
                <a:effectLst/>
                <a:latin typeface="Calibri"/>
                <a:ea typeface="Calibri"/>
                <a:cs typeface="Calibri"/>
                <a:sym typeface="Calibri"/>
              </a:rPr>
              <a:t>Teaching Tolerance. (n.d.). </a:t>
            </a:r>
            <a:r>
              <a:rPr lang="en-US" sz="1200" b="0" i="1" u="none" strike="noStrike" kern="1200" cap="none" dirty="0">
                <a:solidFill>
                  <a:schemeClr val="dk1"/>
                </a:solidFill>
                <a:effectLst/>
                <a:latin typeface="Calibri"/>
                <a:ea typeface="Calibri"/>
                <a:cs typeface="Calibri"/>
                <a:sym typeface="Calibri"/>
              </a:rPr>
              <a:t>Reflection: What's your frame?</a:t>
            </a:r>
            <a:r>
              <a:rPr lang="en-US" sz="1200" b="0" i="0" u="none" strike="noStrike" kern="1200" cap="none" dirty="0">
                <a:solidFill>
                  <a:schemeClr val="dk1"/>
                </a:solidFill>
                <a:effectLst/>
                <a:latin typeface="Calibri"/>
                <a:ea typeface="Calibri"/>
                <a:cs typeface="Calibri"/>
                <a:sym typeface="Calibri"/>
              </a:rPr>
              <a:t> [Classroom Lesson]. Retrieved from https://www.tolerance.org/classroom-resources/tolerance-lessons/reflection-</a:t>
            </a:r>
            <a:r>
              <a:rPr lang="en-US" sz="1200" b="0" i="0" u="none" strike="noStrike" kern="1200" cap="none" dirty="0" err="1">
                <a:solidFill>
                  <a:schemeClr val="dk1"/>
                </a:solidFill>
                <a:effectLst/>
                <a:latin typeface="Calibri"/>
                <a:ea typeface="Calibri"/>
                <a:cs typeface="Calibri"/>
                <a:sym typeface="Calibri"/>
              </a:rPr>
              <a:t>whats</a:t>
            </a:r>
            <a:r>
              <a:rPr lang="en-US" sz="1200" b="0" i="0" u="none" strike="noStrike" kern="1200" cap="none" dirty="0">
                <a:solidFill>
                  <a:schemeClr val="dk1"/>
                </a:solidFill>
                <a:effectLst/>
                <a:latin typeface="Calibri"/>
                <a:ea typeface="Calibri"/>
                <a:cs typeface="Calibri"/>
                <a:sym typeface="Calibri"/>
              </a:rPr>
              <a:t>-your-frame”</a:t>
            </a:r>
          </a:p>
        </p:txBody>
      </p:sp>
      <p:sp>
        <p:nvSpPr>
          <p:cNvPr id="343" name="Shape 343"/>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Do/To Say: </a:t>
            </a:r>
            <a:r>
              <a:rPr lang="en-US" sz="1200" b="0" i="0" u="none" strike="noStrike" cap="none" dirty="0">
                <a:solidFill>
                  <a:schemeClr val="dk1"/>
                </a:solidFill>
                <a:latin typeface="Calibri"/>
                <a:ea typeface="Calibri"/>
                <a:cs typeface="Calibri"/>
                <a:sym typeface="Calibri"/>
              </a:rPr>
              <a:t>Have participants return to their original groups and read/respond to the reflection questions.</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Building strong coaching relationships is essential to being an effective coach. Seeking out commonalities is one way to connect to others, build, and strengthen relationships. You can also make connections by being respectful of differences, seeing things from the perspective of others, through reflection and questioning. Soon many of those differences will start to become a part of your FRAME and relationships will strengthen.</a:t>
            </a: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sz="660" b="1" i="0" u="none" strike="noStrike" cap="none" dirty="0">
                <a:solidFill>
                  <a:schemeClr val="dk1"/>
                </a:solidFill>
                <a:latin typeface="Calibri"/>
                <a:ea typeface="Calibri"/>
                <a:cs typeface="Calibri"/>
                <a:sym typeface="Calibri"/>
              </a:rPr>
              <a:t>Reference: </a:t>
            </a:r>
            <a:r>
              <a:rPr lang="en-US" sz="660" b="0" i="0" u="none" strike="noStrike" cap="none" dirty="0">
                <a:solidFill>
                  <a:schemeClr val="dk1"/>
                </a:solidFill>
                <a:latin typeface="Calibri"/>
                <a:ea typeface="Calibri"/>
                <a:cs typeface="Calibri"/>
                <a:sym typeface="Calibri"/>
              </a:rPr>
              <a:t>Activity</a:t>
            </a:r>
            <a:r>
              <a:rPr lang="en-US" sz="660" b="0" i="0" u="none" strike="noStrike" cap="none" baseline="0" dirty="0">
                <a:solidFill>
                  <a:schemeClr val="dk1"/>
                </a:solidFill>
                <a:latin typeface="Calibri"/>
                <a:ea typeface="Calibri"/>
                <a:cs typeface="Calibri"/>
                <a:sym typeface="Calibri"/>
              </a:rPr>
              <a:t> a</a:t>
            </a:r>
            <a:r>
              <a:rPr lang="en-US" sz="660" b="0" i="0" u="none" strike="noStrike" cap="none" dirty="0">
                <a:solidFill>
                  <a:schemeClr val="dk1"/>
                </a:solidFill>
                <a:latin typeface="Calibri"/>
                <a:ea typeface="Calibri"/>
                <a:cs typeface="Calibri"/>
                <a:sym typeface="Calibri"/>
              </a:rPr>
              <a:t>dapted</a:t>
            </a:r>
            <a:r>
              <a:rPr lang="en-US" sz="660" b="0" i="0" u="none" strike="noStrike" cap="none" baseline="0" dirty="0">
                <a:solidFill>
                  <a:schemeClr val="dk1"/>
                </a:solidFill>
                <a:latin typeface="Calibri"/>
                <a:ea typeface="Calibri"/>
                <a:cs typeface="Calibri"/>
                <a:sym typeface="Calibri"/>
              </a:rPr>
              <a:t> from “</a:t>
            </a:r>
            <a:r>
              <a:rPr lang="en-US" sz="1200" b="0" i="0" u="none" strike="noStrike" kern="1200" cap="none" dirty="0">
                <a:solidFill>
                  <a:schemeClr val="dk1"/>
                </a:solidFill>
                <a:effectLst/>
                <a:latin typeface="Calibri"/>
                <a:ea typeface="Calibri"/>
                <a:cs typeface="Calibri"/>
                <a:sym typeface="Calibri"/>
              </a:rPr>
              <a:t>Reflection: What's your frame? (2017, September 27, 2017). [Classroom Lesson] Retrieved from </a:t>
            </a:r>
            <a:r>
              <a:rPr lang="en-US" sz="1200" b="0" i="0" u="none" strike="noStrike" kern="1200" cap="none" dirty="0">
                <a:solidFill>
                  <a:schemeClr val="dk1"/>
                </a:solidFill>
                <a:effectLst/>
                <a:latin typeface="Calibri"/>
                <a:ea typeface="Calibri"/>
                <a:cs typeface="Calibri"/>
                <a:sym typeface="Calibri"/>
                <a:hlinkClick r:id="rId3"/>
              </a:rPr>
              <a:t>https://www.tolerance.org/classroom-resources/tolerance-lessons/reflection-</a:t>
            </a:r>
            <a:r>
              <a:rPr lang="en-US" sz="1200" b="0" i="0" u="none" strike="noStrike" kern="1200" cap="none" dirty="0" err="1">
                <a:solidFill>
                  <a:schemeClr val="dk1"/>
                </a:solidFill>
                <a:effectLst/>
                <a:latin typeface="Calibri"/>
                <a:ea typeface="Calibri"/>
                <a:cs typeface="Calibri"/>
                <a:sym typeface="Calibri"/>
                <a:hlinkClick r:id="rId3"/>
              </a:rPr>
              <a:t>whats</a:t>
            </a:r>
            <a:r>
              <a:rPr lang="en-US" sz="1200" b="0" i="0" u="none" strike="noStrike" kern="1200" cap="none" dirty="0">
                <a:solidFill>
                  <a:schemeClr val="dk1"/>
                </a:solidFill>
                <a:effectLst/>
                <a:latin typeface="Calibri"/>
                <a:ea typeface="Calibri"/>
                <a:cs typeface="Calibri"/>
                <a:sym typeface="Calibri"/>
                <a:hlinkClick r:id="rId3"/>
              </a:rPr>
              <a:t>-your-frame</a:t>
            </a:r>
            <a:r>
              <a:rPr lang="en-US" sz="1200" b="0" i="0" u="none" strike="noStrike" kern="1200" cap="none" dirty="0">
                <a:solidFill>
                  <a:schemeClr val="dk1"/>
                </a:solidFill>
                <a:effectLst/>
                <a:latin typeface="Calibri"/>
                <a:ea typeface="Calibri"/>
                <a:cs typeface="Calibri"/>
                <a:sym typeface="Calibri"/>
              </a:rPr>
              <a:t>”</a:t>
            </a:r>
          </a:p>
        </p:txBody>
      </p:sp>
      <p:sp>
        <p:nvSpPr>
          <p:cNvPr id="356" name="Shape 356"/>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 handouts are available on MOEDU-SAIL. They are combined into one pdf</a:t>
            </a:r>
            <a:r>
              <a:rPr lang="en-US" sz="1200" b="0" i="0" u="none" strike="noStrike" cap="none" baseline="0" dirty="0">
                <a:solidFill>
                  <a:schemeClr val="dk1"/>
                </a:solidFill>
                <a:latin typeface="Calibri"/>
                <a:ea typeface="Calibri"/>
                <a:cs typeface="Calibri"/>
                <a:sym typeface="Calibri"/>
              </a:rPr>
              <a:t> titled: </a:t>
            </a:r>
            <a:r>
              <a:rPr lang="en-US" sz="1200" b="0" i="1" u="none" strike="noStrike" cap="none" dirty="0">
                <a:solidFill>
                  <a:schemeClr val="dk1"/>
                </a:solidFill>
                <a:latin typeface="Calibri"/>
                <a:ea typeface="Calibri"/>
                <a:cs typeface="Calibri"/>
                <a:sym typeface="Calibri"/>
              </a:rPr>
              <a:t>SBIC 2018 Handouts Combined</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 handout title for each slide is provided in the presenter notes. The handout icon is shown on the slide in the lower right-hand corner</a:t>
            </a:r>
            <a:r>
              <a:rPr lang="en-US" sz="1200" b="0" i="0" u="none" strike="noStrike" cap="none" baseline="0" dirty="0">
                <a:solidFill>
                  <a:schemeClr val="dk1"/>
                </a:solidFill>
                <a:latin typeface="Calibri"/>
                <a:ea typeface="Calibri"/>
                <a:cs typeface="Calibri"/>
                <a:sym typeface="Calibri"/>
              </a:rPr>
              <a:t> on appropriate slides</a:t>
            </a:r>
            <a:r>
              <a:rPr lang="en-US" sz="1200" b="0" i="0" u="none" strike="noStrike" cap="none" dirty="0">
                <a:solidFill>
                  <a:schemeClr val="dk1"/>
                </a:solidFill>
                <a:latin typeface="Calibri"/>
                <a:ea typeface="Calibri"/>
                <a:cs typeface="Calibri"/>
                <a:sym typeface="Calibri"/>
              </a:rPr>
              <a:t>.</a:t>
            </a:r>
          </a:p>
        </p:txBody>
      </p:sp>
      <p:sp>
        <p:nvSpPr>
          <p:cNvPr id="82" name="Shape 82"/>
          <p:cNvSpPr txBox="1">
            <a:spLocks noGrp="1"/>
          </p:cNvSpPr>
          <p:nvPr>
            <p:ph type="dt" idx="10"/>
          </p:nvPr>
        </p:nvSpPr>
        <p:spPr>
          <a:xfrm>
            <a:off x="4008705" y="0"/>
            <a:ext cx="3066733" cy="468154"/>
          </a:xfrm>
          <a:prstGeom prst="rect">
            <a:avLst/>
          </a:prstGeom>
          <a:noFill/>
          <a:ln>
            <a:noFill/>
          </a:ln>
        </p:spPr>
        <p:txBody>
          <a:bodyPr wrap="square" lIns="93925" tIns="46950" rIns="93925" bIns="46950" anchor="t" anchorCtr="0">
            <a:noAutofit/>
          </a:bodyPr>
          <a:lstStyle/>
          <a:p>
            <a:pPr marL="0" marR="0" lvl="0" indent="0" algn="r" rtl="0">
              <a:spcBef>
                <a:spcPts val="0"/>
              </a:spcBef>
              <a:spcAft>
                <a:spcPts val="0"/>
              </a:spcAft>
              <a:buSzPct val="25000"/>
              <a:buNone/>
            </a:pPr>
            <a:r>
              <a:rPr lang="en-US" sz="1200" dirty="0">
                <a:solidFill>
                  <a:schemeClr val="dk1"/>
                </a:solidFill>
                <a:latin typeface="Calibri"/>
                <a:ea typeface="Calibri"/>
                <a:cs typeface="Calibri"/>
                <a:sym typeface="Calibri"/>
              </a:rPr>
              <a:t>1/6/2011</a:t>
            </a:r>
          </a:p>
        </p:txBody>
      </p:sp>
      <p:sp>
        <p:nvSpPr>
          <p:cNvPr id="83" name="Shape 83"/>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lnSpc>
                <a:spcPct val="90000"/>
              </a:lnSpc>
              <a:spcBef>
                <a:spcPts val="0"/>
              </a:spcBef>
              <a:spcAft>
                <a:spcPts val="0"/>
              </a:spcAft>
              <a:buSzPct val="25000"/>
              <a:buNone/>
            </a:pPr>
            <a:r>
              <a:rPr lang="en-US" sz="1110" b="1" i="0" u="none" strike="noStrike" cap="none" dirty="0">
                <a:solidFill>
                  <a:schemeClr val="dk1"/>
                </a:solidFill>
                <a:latin typeface="Calibri"/>
                <a:ea typeface="Calibri"/>
                <a:cs typeface="Calibri"/>
                <a:sym typeface="Calibri"/>
              </a:rPr>
              <a:t>To Know: </a:t>
            </a:r>
            <a:r>
              <a:rPr lang="en-US" sz="1110" b="0" i="0" u="none" strike="noStrike" cap="none" dirty="0">
                <a:solidFill>
                  <a:schemeClr val="dk1"/>
                </a:solidFill>
                <a:latin typeface="Calibri"/>
                <a:ea typeface="Calibri"/>
                <a:cs typeface="Calibri"/>
                <a:sym typeface="Calibri"/>
              </a:rPr>
              <a:t>Additional information for the FRAME is provided below. The presenter may choose to give this additional information and ask the participants to add notes to the handout, Discovering Your FRAME Activity Directions.</a:t>
            </a:r>
          </a:p>
          <a:p>
            <a:pPr marL="457092" marR="0" lvl="1" indent="-12592" algn="l" rtl="0">
              <a:lnSpc>
                <a:spcPct val="90000"/>
              </a:lnSpc>
              <a:spcBef>
                <a:spcPts val="333"/>
              </a:spcBef>
              <a:spcAft>
                <a:spcPts val="0"/>
              </a:spcAft>
              <a:buSzPct val="25000"/>
              <a:buNone/>
            </a:pPr>
            <a:r>
              <a:rPr lang="en-US" sz="1110" b="1" i="0" u="none" strike="noStrike" cap="none" dirty="0">
                <a:solidFill>
                  <a:schemeClr val="dk1"/>
                </a:solidFill>
                <a:latin typeface="Calibri"/>
                <a:ea typeface="Calibri"/>
                <a:cs typeface="Calibri"/>
                <a:sym typeface="Calibri"/>
              </a:rPr>
              <a:t>F — Figure out the facts: </a:t>
            </a:r>
            <a:r>
              <a:rPr lang="en-US" sz="1110" b="0" i="0" u="none" strike="noStrike" cap="none" dirty="0">
                <a:solidFill>
                  <a:schemeClr val="dk1"/>
                </a:solidFill>
                <a:latin typeface="Calibri"/>
                <a:ea typeface="Calibri"/>
                <a:cs typeface="Calibri"/>
                <a:sym typeface="Calibri"/>
              </a:rPr>
              <a:t>Not just what is apparent to you, but all the facts. Seek more information, ask questions, and listen.</a:t>
            </a:r>
          </a:p>
          <a:p>
            <a:pPr marL="457092" marR="0" lvl="1" indent="-12592" algn="l" rtl="0">
              <a:lnSpc>
                <a:spcPct val="90000"/>
              </a:lnSpc>
              <a:spcBef>
                <a:spcPts val="333"/>
              </a:spcBef>
              <a:spcAft>
                <a:spcPts val="0"/>
              </a:spcAft>
              <a:buSzPct val="25000"/>
              <a:buNone/>
            </a:pPr>
            <a:r>
              <a:rPr lang="en-US" sz="1110" b="1" i="0" u="none" strike="noStrike" cap="none" dirty="0">
                <a:solidFill>
                  <a:schemeClr val="dk1"/>
                </a:solidFill>
                <a:latin typeface="Calibri"/>
                <a:ea typeface="Calibri"/>
                <a:cs typeface="Calibri"/>
                <a:sym typeface="Calibri"/>
              </a:rPr>
              <a:t>R — Reflect on reality: </a:t>
            </a:r>
            <a:r>
              <a:rPr lang="en-US" sz="1110" b="0" i="0" u="none" strike="noStrike" cap="none" dirty="0">
                <a:solidFill>
                  <a:schemeClr val="dk1"/>
                </a:solidFill>
                <a:latin typeface="Calibri"/>
                <a:ea typeface="Calibri"/>
                <a:cs typeface="Calibri"/>
                <a:sym typeface="Calibri"/>
              </a:rPr>
              <a:t>Is it my reality or their reality? Am I looking at this through my FRAME or trying to see it through their FRAME?</a:t>
            </a:r>
          </a:p>
          <a:p>
            <a:pPr marL="457092" marR="0" lvl="1" indent="-12592" algn="l" rtl="0">
              <a:lnSpc>
                <a:spcPct val="90000"/>
              </a:lnSpc>
              <a:spcBef>
                <a:spcPts val="333"/>
              </a:spcBef>
              <a:spcAft>
                <a:spcPts val="0"/>
              </a:spcAft>
              <a:buSzPct val="25000"/>
              <a:buNone/>
            </a:pPr>
            <a:r>
              <a:rPr lang="en-US" sz="1110" b="1" i="0" u="none" strike="noStrike" cap="none" dirty="0">
                <a:solidFill>
                  <a:schemeClr val="dk1"/>
                </a:solidFill>
                <a:latin typeface="Calibri"/>
                <a:ea typeface="Calibri"/>
                <a:cs typeface="Calibri"/>
                <a:sym typeface="Calibri"/>
              </a:rPr>
              <a:t>A — Acknowledge and challenge assumptions: </a:t>
            </a:r>
            <a:r>
              <a:rPr lang="en-US" sz="1110" b="0" i="0" u="none" strike="noStrike" cap="none" dirty="0">
                <a:solidFill>
                  <a:schemeClr val="dk1"/>
                </a:solidFill>
                <a:latin typeface="Calibri"/>
                <a:ea typeface="Calibri"/>
                <a:cs typeface="Calibri"/>
                <a:sym typeface="Calibri"/>
              </a:rPr>
              <a:t>Think about your expectations and whether they are appropriate. Are you making assumptions based on your FRAME?</a:t>
            </a:r>
          </a:p>
          <a:p>
            <a:pPr marL="457092" marR="0" lvl="1" indent="-12592" algn="l" rtl="0">
              <a:lnSpc>
                <a:spcPct val="90000"/>
              </a:lnSpc>
              <a:spcBef>
                <a:spcPts val="333"/>
              </a:spcBef>
              <a:spcAft>
                <a:spcPts val="0"/>
              </a:spcAft>
              <a:buSzPct val="25000"/>
              <a:buNone/>
            </a:pPr>
            <a:r>
              <a:rPr lang="en-US" sz="1110" b="1" i="0" u="none" strike="noStrike" cap="none" dirty="0">
                <a:solidFill>
                  <a:schemeClr val="dk1"/>
                </a:solidFill>
                <a:latin typeface="Calibri"/>
                <a:ea typeface="Calibri"/>
                <a:cs typeface="Calibri"/>
                <a:sym typeface="Calibri"/>
              </a:rPr>
              <a:t>M — Maintain an open mind: </a:t>
            </a:r>
            <a:r>
              <a:rPr lang="en-US" sz="1110" b="0" i="0" u="none" strike="noStrike" cap="none" dirty="0">
                <a:solidFill>
                  <a:schemeClr val="dk1"/>
                </a:solidFill>
                <a:latin typeface="Calibri"/>
                <a:ea typeface="Calibri"/>
                <a:cs typeface="Calibri"/>
                <a:sym typeface="Calibri"/>
              </a:rPr>
              <a:t>Just because someone else’s FRAME differs from yours doesn’t make them wrong. What can you learn from them? What can they learn from you? What do you have in common?</a:t>
            </a:r>
          </a:p>
          <a:p>
            <a:pPr marL="457092" marR="0" lvl="1" indent="-12592" algn="l" rtl="0">
              <a:lnSpc>
                <a:spcPct val="90000"/>
              </a:lnSpc>
              <a:spcBef>
                <a:spcPts val="333"/>
              </a:spcBef>
              <a:spcAft>
                <a:spcPts val="0"/>
              </a:spcAft>
              <a:buSzPct val="25000"/>
              <a:buNone/>
            </a:pPr>
            <a:r>
              <a:rPr lang="en-US" sz="1110" b="1" i="0" u="none" strike="noStrike" cap="none" dirty="0">
                <a:solidFill>
                  <a:schemeClr val="dk1"/>
                </a:solidFill>
                <a:latin typeface="Calibri"/>
                <a:ea typeface="Calibri"/>
                <a:cs typeface="Calibri"/>
                <a:sym typeface="Calibri"/>
              </a:rPr>
              <a:t>E — Expand your experiences: </a:t>
            </a:r>
            <a:r>
              <a:rPr lang="en-US" sz="1110" b="0" i="0" u="none" strike="noStrike" cap="none" dirty="0">
                <a:solidFill>
                  <a:schemeClr val="dk1"/>
                </a:solidFill>
                <a:latin typeface="Calibri"/>
                <a:ea typeface="Calibri"/>
                <a:cs typeface="Calibri"/>
                <a:sym typeface="Calibri"/>
              </a:rPr>
              <a:t>Explore, expose yourself, and encounter differences; expand your comfort zone; increase your cultural competence.</a:t>
            </a:r>
          </a:p>
          <a:p>
            <a:pPr marL="0" marR="0" lvl="0" indent="0" algn="l" rtl="0">
              <a:lnSpc>
                <a:spcPct val="90000"/>
              </a:lnSpc>
              <a:spcBef>
                <a:spcPts val="333"/>
              </a:spcBef>
              <a:spcAft>
                <a:spcPts val="0"/>
              </a:spcAft>
              <a:buSzPct val="25000"/>
              <a:buNone/>
            </a:pPr>
            <a:endParaRPr sz="1110" b="1" i="0" u="none" strike="noStrike" cap="none" dirty="0">
              <a:solidFill>
                <a:schemeClr val="dk1"/>
              </a:solidFill>
              <a:latin typeface="Calibri"/>
              <a:ea typeface="Calibri"/>
              <a:cs typeface="Calibri"/>
              <a:sym typeface="Calibri"/>
            </a:endParaRPr>
          </a:p>
          <a:p>
            <a:pPr marL="0" marR="0" lvl="0" indent="0" algn="l" rtl="0">
              <a:lnSpc>
                <a:spcPct val="90000"/>
              </a:lnSpc>
              <a:spcBef>
                <a:spcPts val="333"/>
              </a:spcBef>
              <a:spcAft>
                <a:spcPts val="0"/>
              </a:spcAft>
              <a:buSzPct val="25000"/>
              <a:buNone/>
            </a:pPr>
            <a:r>
              <a:rPr lang="en-US" sz="1110" b="1" i="0" u="none" strike="noStrike" cap="none" dirty="0">
                <a:solidFill>
                  <a:schemeClr val="dk1"/>
                </a:solidFill>
                <a:latin typeface="Calibri"/>
                <a:ea typeface="Calibri"/>
                <a:cs typeface="Calibri"/>
                <a:sym typeface="Calibri"/>
              </a:rPr>
              <a:t>To Say/To Do:</a:t>
            </a:r>
            <a:r>
              <a:rPr lang="en-US" sz="1110" b="0" i="0" u="none" strike="noStrike" cap="none" dirty="0">
                <a:solidFill>
                  <a:schemeClr val="dk1"/>
                </a:solidFill>
                <a:latin typeface="Calibri"/>
                <a:ea typeface="Calibri"/>
                <a:cs typeface="Calibri"/>
                <a:sym typeface="Calibri"/>
              </a:rPr>
              <a:t> Take a few minutes with a partner and discuss strategies for FRAME. These tips can help to forge strong partnerships while coaching.</a:t>
            </a:r>
          </a:p>
          <a:p>
            <a:pPr marL="0" marR="0" lvl="0" indent="0" algn="l" rtl="0">
              <a:lnSpc>
                <a:spcPct val="90000"/>
              </a:lnSpc>
              <a:spcBef>
                <a:spcPts val="333"/>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lnSpc>
                <a:spcPct val="90000"/>
              </a:lnSpc>
              <a:spcBef>
                <a:spcPts val="333"/>
              </a:spcBef>
              <a:spcAft>
                <a:spcPts val="0"/>
              </a:spcAft>
              <a:buSzPct val="25000"/>
              <a:buNone/>
            </a:pPr>
            <a:r>
              <a:rPr lang="en-US" sz="1110" b="0" i="0" u="none" strike="noStrike" cap="none" dirty="0">
                <a:solidFill>
                  <a:schemeClr val="dk1"/>
                </a:solidFill>
                <a:latin typeface="Calibri"/>
                <a:ea typeface="Calibri"/>
                <a:cs typeface="Calibri"/>
                <a:sym typeface="Calibri"/>
              </a:rPr>
              <a:t>Which strategies are your strengths? Which ones are opportunities for growth?</a:t>
            </a:r>
          </a:p>
          <a:p>
            <a:pPr marL="0" marR="0" lvl="0" indent="0" algn="l" rtl="0">
              <a:lnSpc>
                <a:spcPct val="90000"/>
              </a:lnSpc>
              <a:spcBef>
                <a:spcPts val="333"/>
              </a:spcBef>
              <a:spcAft>
                <a:spcPts val="0"/>
              </a:spcAft>
              <a:buSzPct val="25000"/>
              <a:buNone/>
            </a:pPr>
            <a:endParaRPr sz="1110" b="1"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90000"/>
              </a:lnSpc>
              <a:spcBef>
                <a:spcPts val="333"/>
              </a:spcBef>
              <a:spcAft>
                <a:spcPts val="0"/>
              </a:spcAft>
              <a:buClrTx/>
              <a:buSzPct val="25000"/>
              <a:buFontTx/>
              <a:buNone/>
              <a:tabLst/>
              <a:defRPr/>
            </a:pPr>
            <a:r>
              <a:rPr lang="en-US" sz="600" b="1" i="0" u="none" strike="noStrike" cap="none" dirty="0">
                <a:solidFill>
                  <a:schemeClr val="dk1"/>
                </a:solidFill>
                <a:latin typeface="Calibri"/>
                <a:ea typeface="Calibri"/>
                <a:cs typeface="Calibri"/>
                <a:sym typeface="Calibri"/>
              </a:rPr>
              <a:t>Reference: </a:t>
            </a:r>
            <a:r>
              <a:rPr lang="en-US" sz="800" dirty="0">
                <a:latin typeface="Calibri" panose="020F0502020204030204" pitchFamily="34" charset="0"/>
                <a:cs typeface="Calibri" panose="020F0502020204030204" pitchFamily="34" charset="0"/>
              </a:rPr>
              <a:t>Teaching Tolerance. (n.d.). </a:t>
            </a:r>
            <a:r>
              <a:rPr lang="en-US" sz="800" i="1" dirty="0">
                <a:latin typeface="Calibri" panose="020F0502020204030204" pitchFamily="34" charset="0"/>
                <a:cs typeface="Calibri" panose="020F0502020204030204" pitchFamily="34" charset="0"/>
              </a:rPr>
              <a:t>Reflection: What's your frame?</a:t>
            </a:r>
            <a:r>
              <a:rPr lang="en-US" sz="800" dirty="0">
                <a:latin typeface="Calibri" panose="020F0502020204030204" pitchFamily="34" charset="0"/>
                <a:cs typeface="Calibri" panose="020F0502020204030204" pitchFamily="34" charset="0"/>
              </a:rPr>
              <a:t> [Classroom Lesson]. Retrieved from https://www.tolerance.org/classroom-resources/tolerance-lessons/reflection-whats-your-frame</a:t>
            </a:r>
            <a:endParaRPr lang="en-US" sz="1100" b="0" i="0" u="none" strike="noStrike" kern="1200" cap="none" dirty="0">
              <a:solidFill>
                <a:schemeClr val="dk1"/>
              </a:solidFill>
              <a:effectLst/>
              <a:latin typeface="Calibri"/>
              <a:ea typeface="Calibri"/>
              <a:cs typeface="Calibri"/>
              <a:sym typeface="Calibri"/>
            </a:endParaRPr>
          </a:p>
        </p:txBody>
      </p:sp>
      <p:sp>
        <p:nvSpPr>
          <p:cNvPr id="367" name="Shape 367"/>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Trust is needed to establish positive coaching relationships. This was noted in Elena Aguilar’s book, </a:t>
            </a:r>
            <a:r>
              <a:rPr lang="en-US" sz="1200" b="0" i="1" u="none" strike="noStrike" cap="none" dirty="0">
                <a:solidFill>
                  <a:schemeClr val="dk1"/>
                </a:solidFill>
                <a:latin typeface="Calibri"/>
                <a:ea typeface="Calibri"/>
                <a:cs typeface="Calibri"/>
                <a:sym typeface="Calibri"/>
              </a:rPr>
              <a:t>The Art of Coaching.</a:t>
            </a:r>
          </a:p>
          <a:p>
            <a:pPr marL="0" marR="0" lvl="0" indent="0" algn="l" rtl="0">
              <a:spcBef>
                <a:spcPts val="360"/>
              </a:spcBef>
              <a:spcAft>
                <a:spcPts val="0"/>
              </a:spcAft>
              <a:buSzPct val="25000"/>
              <a:buNone/>
            </a:pPr>
            <a:endParaRPr sz="1200" b="0" i="1"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Stephen Covey, author of The Speed of Trust (2008), defines trust as the feeling of confidence we have in another’s character and competence.</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Reference: </a:t>
            </a:r>
            <a:r>
              <a:rPr lang="en-US" sz="1200" b="0" i="0" u="none" strike="noStrike" cap="none" dirty="0">
                <a:solidFill>
                  <a:schemeClr val="dk1"/>
                </a:solidFill>
                <a:latin typeface="Calibri"/>
                <a:ea typeface="Calibri"/>
                <a:cs typeface="Calibri"/>
                <a:sym typeface="Calibri"/>
              </a:rPr>
              <a:t>Aguilar, E. (2013). </a:t>
            </a:r>
            <a:r>
              <a:rPr lang="en-US" sz="1200" b="0" i="1" u="none" strike="noStrike" cap="none" dirty="0">
                <a:solidFill>
                  <a:schemeClr val="dk1"/>
                </a:solidFill>
                <a:latin typeface="Calibri"/>
                <a:ea typeface="Calibri"/>
                <a:cs typeface="Calibri"/>
                <a:sym typeface="Calibri"/>
              </a:rPr>
              <a:t>The art of coaching: Effective strategies for school transformation</a:t>
            </a:r>
            <a:r>
              <a:rPr lang="en-US" sz="1200" b="0" i="0" u="none" strike="noStrike" cap="none" dirty="0">
                <a:solidFill>
                  <a:schemeClr val="dk1"/>
                </a:solidFill>
                <a:latin typeface="Calibri"/>
                <a:ea typeface="Calibri"/>
                <a:cs typeface="Calibri"/>
                <a:sym typeface="Calibri"/>
              </a:rPr>
              <a:t>. San Francisco, CA: Jossey-Bass.</a:t>
            </a:r>
          </a:p>
        </p:txBody>
      </p:sp>
      <p:sp>
        <p:nvSpPr>
          <p:cNvPr id="379" name="Shape 37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714441" y="4479360"/>
            <a:ext cx="5715505" cy="4243602"/>
          </a:xfrm>
          <a:prstGeom prst="rect">
            <a:avLst/>
          </a:prstGeom>
          <a:noFill/>
          <a:ln>
            <a:noFill/>
          </a:ln>
        </p:spPr>
        <p:txBody>
          <a:bodyPr wrap="square" lIns="94650" tIns="94650" rIns="94650" bIns="946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This animated slide starts with the title, ‘How Can a Coach Gain a Teacher’s Trust’. Give directions about reading the article and determining which partner will read each passage. Allow time to read before the next </a:t>
            </a:r>
            <a:r>
              <a:rPr lang="en-US" sz="1200" b="0" i="0" u="sng" strike="noStrike" cap="none" dirty="0">
                <a:solidFill>
                  <a:schemeClr val="dk1"/>
                </a:solidFill>
                <a:latin typeface="Calibri"/>
                <a:ea typeface="Calibri"/>
                <a:cs typeface="Calibri"/>
                <a:sym typeface="Calibri"/>
              </a:rPr>
              <a:t>click</a:t>
            </a:r>
            <a:r>
              <a:rPr lang="en-US" sz="1200" b="0" i="0" u="none" strike="noStrike" cap="none" dirty="0">
                <a:solidFill>
                  <a:schemeClr val="dk1"/>
                </a:solidFill>
                <a:latin typeface="Calibri"/>
                <a:ea typeface="Calibri"/>
                <a:cs typeface="Calibri"/>
                <a:sym typeface="Calibri"/>
              </a:rPr>
              <a:t> when ‘Guiding Questions:’ appears. </a:t>
            </a:r>
            <a:r>
              <a:rPr lang="en-US" sz="1200" b="0" i="0" u="sng" strike="noStrike" cap="none" dirty="0">
                <a:solidFill>
                  <a:schemeClr val="dk1"/>
                </a:solidFill>
                <a:latin typeface="Calibri"/>
                <a:ea typeface="Calibri"/>
                <a:cs typeface="Calibri"/>
                <a:sym typeface="Calibri"/>
              </a:rPr>
              <a:t>Click</a:t>
            </a:r>
            <a:r>
              <a:rPr lang="en-US" sz="1200" b="0" i="0" u="none" strike="noStrike" cap="none" dirty="0">
                <a:solidFill>
                  <a:schemeClr val="dk1"/>
                </a:solidFill>
                <a:latin typeface="Calibri"/>
                <a:ea typeface="Calibri"/>
                <a:cs typeface="Calibri"/>
                <a:sym typeface="Calibri"/>
              </a:rPr>
              <a:t> through the questions allowing time between each question for individual reflection. Partners should then share their thoughts about each question. If time allows, ask for volunteers to share with the whole group.</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We know how important trust is in a coaching relationship. Elena Aguilar suggests some preparatory steps a coach should take even before she begins engaging with her client. In the case of peer to peer, both are coaches, one for the other.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Take a couple of minutes to read the article </a:t>
            </a:r>
            <a:r>
              <a:rPr lang="en-US" sz="1200" b="0" i="1" u="none" strike="noStrike" cap="none" dirty="0">
                <a:solidFill>
                  <a:schemeClr val="dk1"/>
                </a:solidFill>
                <a:latin typeface="Calibri"/>
                <a:ea typeface="Calibri"/>
                <a:cs typeface="Calibri"/>
                <a:sym typeface="Calibri"/>
              </a:rPr>
              <a:t>How Can a Coach Gain a Teacher’s Trust?. </a:t>
            </a:r>
            <a:r>
              <a:rPr lang="en-US" sz="1200" b="0" i="0" u="none" strike="noStrike" cap="none" dirty="0">
                <a:solidFill>
                  <a:schemeClr val="dk1"/>
                </a:solidFill>
                <a:latin typeface="Calibri"/>
                <a:ea typeface="Calibri"/>
                <a:cs typeface="Calibri"/>
                <a:sym typeface="Calibri"/>
              </a:rPr>
              <a:t>Then read the introduction to the article. Find a partner. Partner A will read the section </a:t>
            </a:r>
            <a:r>
              <a:rPr lang="en-US" sz="1200" b="0" i="1" u="sng" strike="noStrike" cap="none" dirty="0">
                <a:solidFill>
                  <a:schemeClr val="dk1"/>
                </a:solidFill>
                <a:latin typeface="Calibri"/>
                <a:ea typeface="Calibri"/>
                <a:cs typeface="Calibri"/>
                <a:sym typeface="Calibri"/>
              </a:rPr>
              <a:t>Start with Empathy</a:t>
            </a:r>
            <a:r>
              <a:rPr lang="en-US" sz="1200" b="0" i="0" u="none" strike="noStrike" cap="none" dirty="0">
                <a:solidFill>
                  <a:schemeClr val="dk1"/>
                </a:solidFill>
                <a:latin typeface="Calibri"/>
                <a:ea typeface="Calibri"/>
                <a:cs typeface="Calibri"/>
                <a:sym typeface="Calibri"/>
              </a:rPr>
              <a:t> and Partner B will read the </a:t>
            </a:r>
            <a:r>
              <a:rPr lang="en-US" sz="1200" b="0" i="1" u="sng" strike="noStrike" cap="none" dirty="0">
                <a:solidFill>
                  <a:schemeClr val="dk1"/>
                </a:solidFill>
                <a:latin typeface="Calibri"/>
                <a:ea typeface="Calibri"/>
                <a:cs typeface="Calibri"/>
                <a:sym typeface="Calibri"/>
              </a:rPr>
              <a:t>Set an Intention</a:t>
            </a:r>
            <a:r>
              <a:rPr lang="en-US" sz="1200" b="0" i="0" u="none" strike="noStrike" cap="none" dirty="0">
                <a:solidFill>
                  <a:schemeClr val="dk1"/>
                </a:solidFill>
                <a:latin typeface="Calibri"/>
                <a:ea typeface="Calibri"/>
                <a:cs typeface="Calibri"/>
                <a:sym typeface="Calibri"/>
              </a:rPr>
              <a:t> passage. Individually reflect on the three questions appearing on the slide. With your partner discuss your thoughts about each of the three questions.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Handout: </a:t>
            </a:r>
            <a:r>
              <a:rPr lang="en-US" sz="1200" b="0" i="1" u="none" strike="noStrike" cap="none" dirty="0">
                <a:solidFill>
                  <a:schemeClr val="dk1"/>
                </a:solidFill>
                <a:latin typeface="Calibri"/>
                <a:ea typeface="Calibri"/>
                <a:cs typeface="Calibri"/>
                <a:sym typeface="Calibri"/>
              </a:rPr>
              <a:t>How Can a Coach Gain a Teacher’s Trust?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sz="1200" b="0" i="1"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Reference: </a:t>
            </a:r>
            <a:r>
              <a:rPr lang="en-US" sz="1200" b="0" i="0" u="none" strike="noStrike" cap="none" dirty="0">
                <a:solidFill>
                  <a:schemeClr val="dk1"/>
                </a:solidFill>
                <a:latin typeface="Calibri"/>
                <a:ea typeface="Calibri"/>
                <a:cs typeface="Calibri"/>
                <a:sym typeface="Calibri"/>
              </a:rPr>
              <a:t>Aguilar, E. (2013). How Can a Coach Gain a Teacher's Trust? Web Log Retrieved from http://blogs.edweek.org/teachers/coaching_teachers/2013/09/how_can_a_coach_gain_a_teacher.html</a:t>
            </a:r>
            <a:endParaRPr sz="1200" b="1" i="0" u="none" strike="noStrike" cap="none" dirty="0">
              <a:solidFill>
                <a:schemeClr val="dk1"/>
              </a:solidFill>
              <a:latin typeface="Calibri"/>
              <a:ea typeface="Calibri"/>
              <a:cs typeface="Calibri"/>
              <a:sym typeface="Calibri"/>
            </a:endParaRPr>
          </a:p>
        </p:txBody>
      </p:sp>
      <p:sp>
        <p:nvSpPr>
          <p:cNvPr id="385" name="Shape 385"/>
          <p:cNvSpPr>
            <a:spLocks noGrp="1" noRot="1" noChangeAspect="1"/>
          </p:cNvSpPr>
          <p:nvPr>
            <p:ph type="sldImg" idx="2"/>
          </p:nvPr>
        </p:nvSpPr>
        <p:spPr>
          <a:xfrm>
            <a:off x="1214438" y="706438"/>
            <a:ext cx="4714875" cy="35369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rtl="0">
              <a:lnSpc>
                <a:spcPct val="90000"/>
              </a:lnSpc>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a:t>
            </a:r>
            <a:r>
              <a:rPr lang="en-US" sz="1200" b="0" i="0" u="none" strike="noStrike" cap="none" dirty="0">
                <a:solidFill>
                  <a:schemeClr val="dk1"/>
                </a:solidFill>
                <a:latin typeface="Calibri"/>
                <a:ea typeface="Calibri"/>
                <a:cs typeface="Calibri"/>
                <a:sym typeface="Calibri"/>
              </a:rPr>
              <a:t>: Aguilar gives 10 steps or suggestions to coaches as they begin working with clients. These steps are not sequential and are ways to get clients to “buy in” to the coaching process. These suggestions are especially relevant during the initial period of working together. Trust, however, can’t be built and then left standing. These strategies should be applied across the duration of a coaching relationship.</a:t>
            </a:r>
          </a:p>
          <a:p>
            <a:pPr marL="0" marR="0" lvl="0" indent="0" algn="l" rtl="0">
              <a:lnSpc>
                <a:spcPct val="90000"/>
              </a:lnSpc>
              <a:spcBef>
                <a:spcPts val="333"/>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lnSpc>
                <a:spcPct val="90000"/>
              </a:lnSpc>
              <a:spcBef>
                <a:spcPts val="333"/>
              </a:spcBef>
              <a:spcAft>
                <a:spcPts val="0"/>
              </a:spcAft>
              <a:buSzPct val="25000"/>
              <a:buNone/>
            </a:pPr>
            <a:r>
              <a:rPr lang="en-US" sz="1200" b="1" i="0" u="none" strike="noStrike" cap="none" dirty="0">
                <a:solidFill>
                  <a:schemeClr val="dk1"/>
                </a:solidFill>
                <a:latin typeface="Calibri"/>
                <a:ea typeface="Calibri"/>
                <a:cs typeface="Calibri"/>
                <a:sym typeface="Calibri"/>
              </a:rPr>
              <a:t>Handout: </a:t>
            </a:r>
            <a:r>
              <a:rPr lang="en-US" sz="1200" b="0" i="1" u="none" strike="noStrike" cap="none" dirty="0">
                <a:solidFill>
                  <a:schemeClr val="dk1"/>
                </a:solidFill>
                <a:latin typeface="Calibri"/>
                <a:ea typeface="Calibri"/>
                <a:cs typeface="Calibri"/>
                <a:sym typeface="Calibri"/>
              </a:rPr>
              <a:t>Find Someone Who Can Give a Tip</a:t>
            </a:r>
          </a:p>
          <a:p>
            <a:pPr marL="0" marR="0" lvl="0" indent="0" algn="l" rtl="0">
              <a:lnSpc>
                <a:spcPct val="90000"/>
              </a:lnSpc>
              <a:spcBef>
                <a:spcPts val="333"/>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lnSpc>
                <a:spcPct val="90000"/>
              </a:lnSpc>
              <a:spcBef>
                <a:spcPts val="333"/>
              </a:spcBef>
              <a:spcAft>
                <a:spcPts val="0"/>
              </a:spcAft>
              <a:buSzPct val="25000"/>
              <a:buNone/>
            </a:pPr>
            <a:r>
              <a:rPr lang="en-US" sz="1200" b="1" i="0" u="none" strike="noStrike" cap="none" dirty="0">
                <a:solidFill>
                  <a:schemeClr val="dk1"/>
                </a:solidFill>
                <a:latin typeface="Calibri"/>
                <a:ea typeface="Calibri"/>
                <a:cs typeface="Calibri"/>
                <a:sym typeface="Calibri"/>
              </a:rPr>
              <a:t>To Say/To Do: </a:t>
            </a:r>
            <a:r>
              <a:rPr lang="en-US" sz="1200" b="0" i="0" u="none" strike="noStrike" cap="none" dirty="0">
                <a:solidFill>
                  <a:schemeClr val="dk1"/>
                </a:solidFill>
                <a:latin typeface="Calibri"/>
                <a:ea typeface="Calibri"/>
                <a:cs typeface="Calibri"/>
                <a:sym typeface="Calibri"/>
              </a:rPr>
              <a:t>What are some things you, as a professional, do to build trust with those you work with? What can be done for each of these trust building steps to take place?</a:t>
            </a:r>
          </a:p>
          <a:p>
            <a:pPr marL="0" marR="0" lvl="0" indent="0" algn="l" rtl="0">
              <a:lnSpc>
                <a:spcPct val="90000"/>
              </a:lnSpc>
              <a:spcBef>
                <a:spcPts val="333"/>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90000"/>
              </a:lnSpc>
              <a:spcBef>
                <a:spcPts val="333"/>
              </a:spcBef>
              <a:spcAft>
                <a:spcPts val="0"/>
              </a:spcAft>
              <a:buSzPct val="25000"/>
              <a:buNone/>
            </a:pPr>
            <a:r>
              <a:rPr lang="en-US" sz="1200" b="0" i="0" u="none" strike="noStrike" cap="none" dirty="0">
                <a:solidFill>
                  <a:schemeClr val="dk1"/>
                </a:solidFill>
                <a:latin typeface="Calibri"/>
                <a:ea typeface="Calibri"/>
                <a:cs typeface="Calibri"/>
                <a:sym typeface="Calibri"/>
              </a:rPr>
              <a:t>Use the handout </a:t>
            </a:r>
            <a:r>
              <a:rPr lang="en-US" sz="1200" b="0" i="1" u="none" strike="noStrike" cap="none" dirty="0">
                <a:solidFill>
                  <a:schemeClr val="dk1"/>
                </a:solidFill>
                <a:latin typeface="Calibri"/>
                <a:ea typeface="Calibri"/>
                <a:cs typeface="Calibri"/>
                <a:sym typeface="Calibri"/>
              </a:rPr>
              <a:t>Find Someone Who Can Give a Tip</a:t>
            </a:r>
            <a:r>
              <a:rPr lang="en-US" sz="1200" b="0" i="0" u="none" strike="noStrike" cap="none" dirty="0">
                <a:solidFill>
                  <a:schemeClr val="dk1"/>
                </a:solidFill>
                <a:latin typeface="Calibri"/>
                <a:ea typeface="Calibri"/>
                <a:cs typeface="Calibri"/>
                <a:sym typeface="Calibri"/>
              </a:rPr>
              <a:t> to gather tips from other participants. Share specific examples of how these suggestions could be/have been implemented.</a:t>
            </a:r>
          </a:p>
          <a:p>
            <a:pPr marL="0" marR="0" lvl="0" indent="0" algn="l" rtl="0">
              <a:lnSpc>
                <a:spcPct val="90000"/>
              </a:lnSpc>
              <a:spcBef>
                <a:spcPts val="333"/>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90000"/>
              </a:lnSpc>
              <a:spcBef>
                <a:spcPts val="333"/>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Handout: </a:t>
            </a:r>
            <a:r>
              <a:rPr lang="en-US" sz="1200" b="0" i="1" u="none" strike="noStrike" cap="none" dirty="0">
                <a:solidFill>
                  <a:schemeClr val="dk1"/>
                </a:solidFill>
                <a:latin typeface="Calibri"/>
                <a:ea typeface="Calibri"/>
                <a:cs typeface="Calibri"/>
                <a:sym typeface="Calibri"/>
              </a:rPr>
              <a:t>10 Steps to Building Trust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sz="1200" b="0" i="1" u="none" strike="noStrike" cap="none" dirty="0">
              <a:solidFill>
                <a:schemeClr val="dk1"/>
              </a:solidFill>
              <a:latin typeface="Calibri"/>
              <a:ea typeface="Calibri"/>
              <a:cs typeface="Calibri"/>
              <a:sym typeface="Calibri"/>
            </a:endParaRPr>
          </a:p>
          <a:p>
            <a:pPr marL="0" marR="0" lvl="0" indent="0" algn="l" rtl="0">
              <a:lnSpc>
                <a:spcPct val="90000"/>
              </a:lnSpc>
              <a:spcBef>
                <a:spcPts val="333"/>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90000"/>
              </a:lnSpc>
              <a:spcBef>
                <a:spcPts val="333"/>
              </a:spcBef>
              <a:spcAft>
                <a:spcPts val="0"/>
              </a:spcAft>
              <a:buSzPct val="25000"/>
              <a:buNone/>
            </a:pPr>
            <a:r>
              <a:rPr lang="en-US" sz="1200" b="0" i="0" u="none" strike="noStrike" cap="none" dirty="0">
                <a:solidFill>
                  <a:schemeClr val="dk1"/>
                </a:solidFill>
                <a:latin typeface="Calibri"/>
                <a:ea typeface="Calibri"/>
                <a:cs typeface="Calibri"/>
                <a:sym typeface="Calibri"/>
              </a:rPr>
              <a:t>Following the activity, distribute the handout </a:t>
            </a:r>
            <a:r>
              <a:rPr lang="en-US" sz="1200" b="0" i="1" u="none" strike="noStrike" cap="none" dirty="0">
                <a:solidFill>
                  <a:schemeClr val="dk1"/>
                </a:solidFill>
                <a:latin typeface="Calibri"/>
                <a:ea typeface="Calibri"/>
                <a:cs typeface="Calibri"/>
                <a:sym typeface="Calibri"/>
              </a:rPr>
              <a:t>Ten Steps to Building Trust</a:t>
            </a:r>
            <a:r>
              <a:rPr lang="en-US" sz="1200" b="0" i="0" u="none" strike="noStrike" cap="none" dirty="0">
                <a:solidFill>
                  <a:schemeClr val="dk1"/>
                </a:solidFill>
                <a:latin typeface="Calibri"/>
                <a:ea typeface="Calibri"/>
                <a:cs typeface="Calibri"/>
                <a:sym typeface="Calibri"/>
              </a:rPr>
              <a:t>. Participants can work with a partner to review the handout and see if there are additional ideas to add to those that were recorded during the activity.</a:t>
            </a:r>
          </a:p>
          <a:p>
            <a:pPr marL="0" marR="0" lvl="0" indent="0" algn="l" rtl="0">
              <a:lnSpc>
                <a:spcPct val="90000"/>
              </a:lnSpc>
              <a:spcBef>
                <a:spcPts val="333"/>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lnSpc>
                <a:spcPct val="90000"/>
              </a:lnSpc>
              <a:spcBef>
                <a:spcPts val="333"/>
              </a:spcBef>
              <a:spcAft>
                <a:spcPts val="0"/>
              </a:spcAft>
              <a:buSzPct val="25000"/>
              <a:buNone/>
            </a:pPr>
            <a:r>
              <a:rPr lang="en-US" sz="1200" b="1" i="0" u="none" strike="noStrike" cap="none" dirty="0">
                <a:solidFill>
                  <a:schemeClr val="dk1"/>
                </a:solidFill>
                <a:latin typeface="Calibri"/>
                <a:ea typeface="Calibri"/>
                <a:cs typeface="Calibri"/>
                <a:sym typeface="Calibri"/>
              </a:rPr>
              <a:t>Resource: </a:t>
            </a:r>
            <a:r>
              <a:rPr lang="en-US" sz="1200" b="0" i="0" u="none" strike="noStrike" cap="none" dirty="0">
                <a:solidFill>
                  <a:schemeClr val="dk1"/>
                </a:solidFill>
                <a:latin typeface="Calibri"/>
                <a:ea typeface="Calibri"/>
                <a:cs typeface="Calibri"/>
                <a:sym typeface="Calibri"/>
              </a:rPr>
              <a:t>Aguilar, E. (2013). The art of coaching: Effective strategies for school transformation. San Francisco, CA: Jossey-Bass.</a:t>
            </a: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2417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lvl="0">
              <a:buNone/>
            </a:pPr>
            <a:r>
              <a:rPr lang="en-US" sz="1200" b="1" i="0" u="none" strike="noStrike" cap="none" dirty="0">
                <a:solidFill>
                  <a:schemeClr val="dk1"/>
                </a:solidFill>
                <a:latin typeface="Calibri"/>
                <a:ea typeface="Calibri"/>
                <a:cs typeface="Calibri"/>
                <a:sym typeface="Calibri"/>
              </a:rPr>
              <a:t>To Do</a:t>
            </a:r>
          </a:p>
          <a:p>
            <a:pPr lvl="1"/>
            <a:r>
              <a:rPr lang="en-US" sz="1200" b="0" i="0" u="none" strike="noStrike" kern="1200" cap="none" dirty="0">
                <a:solidFill>
                  <a:schemeClr val="dk1"/>
                </a:solidFill>
                <a:effectLst/>
                <a:latin typeface="Calibri"/>
                <a:ea typeface="Calibri"/>
                <a:cs typeface="Calibri"/>
                <a:sym typeface="Calibri"/>
              </a:rPr>
              <a:t>Have teachers get in groups of 3 or 4 and jigsaw the article.</a:t>
            </a:r>
          </a:p>
          <a:p>
            <a:pPr lvl="1"/>
            <a:r>
              <a:rPr lang="en-US" sz="1200" b="0" i="0" u="none" strike="noStrike" kern="1200" cap="none" dirty="0">
                <a:solidFill>
                  <a:schemeClr val="dk1"/>
                </a:solidFill>
                <a:effectLst/>
                <a:latin typeface="Calibri"/>
                <a:ea typeface="Calibri"/>
                <a:cs typeface="Calibri"/>
                <a:sym typeface="Calibri"/>
              </a:rPr>
              <a:t>After sharing what they read to each other they will answer the reflective questions.</a:t>
            </a:r>
          </a:p>
          <a:p>
            <a:pPr lvl="2"/>
            <a:r>
              <a:rPr lang="en-US" sz="1200" b="0" i="0" u="none" strike="noStrike" kern="1200" cap="none" dirty="0">
                <a:solidFill>
                  <a:schemeClr val="dk1"/>
                </a:solidFill>
                <a:effectLst/>
                <a:latin typeface="Calibri"/>
                <a:ea typeface="Calibri"/>
                <a:cs typeface="Calibri"/>
                <a:sym typeface="Calibri"/>
              </a:rPr>
              <a:t>Reflective Questions</a:t>
            </a:r>
          </a:p>
          <a:p>
            <a:pPr lvl="3"/>
            <a:r>
              <a:rPr lang="en-US" sz="1200" b="0" i="0" u="none" strike="noStrike" kern="1200" cap="none" dirty="0">
                <a:solidFill>
                  <a:schemeClr val="dk1"/>
                </a:solidFill>
                <a:effectLst/>
                <a:latin typeface="Calibri"/>
                <a:ea typeface="Calibri"/>
                <a:cs typeface="Calibri"/>
                <a:sym typeface="Calibri"/>
              </a:rPr>
              <a:t>When it comes to building coaching-teaching relationships why is what you don’t do, just as important as what you do?</a:t>
            </a:r>
          </a:p>
          <a:p>
            <a:pPr lvl="3"/>
            <a:r>
              <a:rPr lang="en-US" sz="1200" b="0" i="0" u="none" strike="noStrike" kern="1200" cap="none" dirty="0">
                <a:solidFill>
                  <a:schemeClr val="dk1"/>
                </a:solidFill>
                <a:effectLst/>
                <a:latin typeface="Calibri"/>
                <a:ea typeface="Calibri"/>
                <a:cs typeface="Calibri"/>
                <a:sym typeface="Calibri"/>
              </a:rPr>
              <a:t>What kind of relationship would you want with a coach?</a:t>
            </a:r>
          </a:p>
          <a:p>
            <a:pPr lvl="1"/>
            <a:endParaRPr lang="en-US" sz="1200" b="0" i="0" u="none" strike="noStrike" kern="1200" cap="none" dirty="0">
              <a:solidFill>
                <a:schemeClr val="dk1"/>
              </a:solidFill>
              <a:effectLst/>
              <a:latin typeface="Calibri"/>
              <a:ea typeface="Calibri"/>
              <a:cs typeface="Calibri"/>
              <a:sym typeface="Calibri"/>
            </a:endParaRPr>
          </a:p>
          <a:p>
            <a:pPr lvl="1"/>
            <a:r>
              <a:rPr lang="en-US" sz="1200" b="0" i="0" u="none" strike="noStrike" kern="1200" cap="none" dirty="0">
                <a:solidFill>
                  <a:schemeClr val="dk1"/>
                </a:solidFill>
                <a:effectLst/>
                <a:latin typeface="Calibri"/>
                <a:ea typeface="Calibri"/>
                <a:cs typeface="Calibri"/>
                <a:sym typeface="Calibri"/>
              </a:rPr>
              <a:t>Teachers will share out to the group.</a:t>
            </a:r>
          </a:p>
          <a:p>
            <a:pPr marL="457092" marR="0" lvl="1" indent="-12592" algn="l" defTabSz="914400" rtl="0" eaLnBrk="1" fontAlgn="auto" latinLnBrk="0" hangingPunct="1">
              <a:lnSpc>
                <a:spcPct val="100000"/>
              </a:lnSpc>
              <a:spcBef>
                <a:spcPts val="360"/>
              </a:spcBef>
              <a:spcAft>
                <a:spcPts val="0"/>
              </a:spcAft>
              <a:buClrTx/>
              <a:buSzTx/>
              <a:buFontTx/>
              <a:buChar char="○"/>
              <a:tabLst/>
              <a:defRPr/>
            </a:pPr>
            <a:r>
              <a:rPr lang="en-US" sz="1200" b="0" i="0" u="none" strike="noStrike" kern="1200" cap="none" dirty="0">
                <a:solidFill>
                  <a:schemeClr val="dk1"/>
                </a:solidFill>
                <a:effectLst/>
                <a:latin typeface="Calibri"/>
                <a:ea typeface="Calibri"/>
                <a:cs typeface="Calibri"/>
                <a:sym typeface="Calibri"/>
              </a:rPr>
              <a:t>Record conversation from the group in a way that could be used later in implementation of SBIC.</a:t>
            </a:r>
          </a:p>
          <a:p>
            <a:pPr lvl="1"/>
            <a:endParaRPr lang="en-US" sz="1200" b="0" i="0" u="none" strike="noStrike" kern="1200" cap="none" dirty="0">
              <a:solidFill>
                <a:schemeClr val="dk1"/>
              </a:solidFill>
              <a:effectLst/>
              <a:latin typeface="Calibri"/>
              <a:ea typeface="Calibri"/>
              <a:cs typeface="Calibri"/>
              <a:sym typeface="Calibri"/>
            </a:endParaRPr>
          </a:p>
          <a:p>
            <a:pPr marL="0" lvl="0" indent="-12592">
              <a:buNone/>
            </a:pPr>
            <a:r>
              <a:rPr lang="en-US" sz="1200" b="1" i="0" u="none" strike="noStrike" kern="1200" cap="none" dirty="0">
                <a:solidFill>
                  <a:schemeClr val="dk1"/>
                </a:solidFill>
                <a:effectLst/>
                <a:latin typeface="Calibri"/>
                <a:ea typeface="Calibri"/>
                <a:cs typeface="Calibri"/>
                <a:sym typeface="Calibri"/>
              </a:rPr>
              <a:t>To Know </a:t>
            </a:r>
          </a:p>
          <a:p>
            <a:pPr lvl="0"/>
            <a:r>
              <a:rPr lang="en-US" sz="1200" b="0" i="0" u="none" strike="noStrike" kern="1200" cap="none" dirty="0">
                <a:solidFill>
                  <a:schemeClr val="dk1"/>
                </a:solidFill>
                <a:effectLst/>
                <a:latin typeface="Calibri"/>
                <a:ea typeface="Calibri"/>
                <a:cs typeface="Calibri"/>
                <a:sym typeface="Calibri"/>
              </a:rPr>
              <a:t>The objective of this activity is to have teachers start to think about the qualities that make a coach successful, as well as what role a coach should have.</a:t>
            </a:r>
          </a:p>
          <a:p>
            <a:pPr marL="0" marR="0" lvl="0" indent="0" algn="l" defTabSz="914400" rtl="0" eaLnBrk="1" fontAlgn="auto" latinLnBrk="0" hangingPunct="1">
              <a:lnSpc>
                <a:spcPct val="100000"/>
              </a:lnSpc>
              <a:spcBef>
                <a:spcPts val="360"/>
              </a:spcBef>
              <a:spcAft>
                <a:spcPts val="0"/>
              </a:spcAft>
              <a:buClrTx/>
              <a:buSzTx/>
              <a:buFontTx/>
              <a:buChar char="●"/>
              <a:tabLst/>
              <a:defRPr/>
            </a:pPr>
            <a:r>
              <a:rPr lang="en-US" sz="1200" b="0" i="0" u="none" strike="noStrike" kern="1200" cap="none" dirty="0">
                <a:solidFill>
                  <a:schemeClr val="dk1"/>
                </a:solidFill>
                <a:effectLst/>
                <a:latin typeface="Calibri"/>
                <a:ea typeface="Calibri"/>
                <a:cs typeface="Calibri"/>
                <a:sym typeface="Calibri"/>
              </a:rPr>
              <a:t>The article can be accessed at the following website </a:t>
            </a:r>
            <a:r>
              <a:rPr lang="en-US" sz="1200" b="0" i="0" u="none" strike="noStrike" kern="1200" cap="none" dirty="0">
                <a:solidFill>
                  <a:schemeClr val="dk1"/>
                </a:solidFill>
                <a:effectLst/>
                <a:latin typeface="Calibri"/>
                <a:ea typeface="Calibri"/>
                <a:cs typeface="Calibri"/>
                <a:sym typeface="Calibri"/>
                <a:hlinkClick r:id="rId3"/>
              </a:rPr>
              <a:t>https://knowlesteachers.org/kaleidoscope/building-relationships-instructional-coach</a:t>
            </a:r>
            <a:endParaRPr lang="en-US" sz="1200" b="0" i="0" u="none" strike="noStrike" kern="1200" cap="none" dirty="0">
              <a:solidFill>
                <a:schemeClr val="dk1"/>
              </a:solidFill>
              <a:effectLst/>
              <a:latin typeface="Calibri"/>
              <a:ea typeface="Calibri"/>
              <a:cs typeface="Calibri"/>
              <a:sym typeface="Calibri"/>
            </a:endParaRPr>
          </a:p>
          <a:p>
            <a:pPr lvl="0"/>
            <a:endParaRPr lang="en-US" sz="1200" b="0" i="0" u="none" strike="noStrike" kern="1200" cap="none" dirty="0">
              <a:solidFill>
                <a:schemeClr val="dk1"/>
              </a:solidFill>
              <a:effectLst/>
              <a:latin typeface="Calibri"/>
              <a:ea typeface="Calibri"/>
              <a:cs typeface="Calibri"/>
              <a:sym typeface="Calibri"/>
            </a:endParaRPr>
          </a:p>
          <a:p>
            <a:pPr lvl="1"/>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a:buNone/>
            </a:pPr>
            <a:r>
              <a:rPr lang="en-US" sz="1200" b="1" i="0" u="none" strike="noStrike" cap="none" dirty="0">
                <a:solidFill>
                  <a:schemeClr val="dk1"/>
                </a:solidFill>
                <a:latin typeface="Calibri"/>
                <a:ea typeface="Calibri"/>
                <a:cs typeface="Calibri"/>
                <a:sym typeface="Calibri"/>
              </a:rPr>
              <a:t>Reference:  </a:t>
            </a:r>
            <a:r>
              <a:rPr lang="en-US" sz="1200" b="0" i="0" u="none" strike="noStrike" kern="1200" cap="none" dirty="0" err="1">
                <a:solidFill>
                  <a:schemeClr val="dk1"/>
                </a:solidFill>
                <a:effectLst/>
                <a:latin typeface="Calibri"/>
                <a:ea typeface="Calibri"/>
                <a:cs typeface="Calibri"/>
                <a:sym typeface="Calibri"/>
              </a:rPr>
              <a:t>Fassio</a:t>
            </a:r>
            <a:r>
              <a:rPr lang="en-US" sz="1200" b="0" i="0" u="none" strike="noStrike" kern="1200" cap="none" dirty="0">
                <a:solidFill>
                  <a:schemeClr val="dk1"/>
                </a:solidFill>
                <a:effectLst/>
                <a:latin typeface="Calibri"/>
                <a:ea typeface="Calibri"/>
                <a:cs typeface="Calibri"/>
                <a:sym typeface="Calibri"/>
              </a:rPr>
              <a:t>, C. (2017). Building relationships as an instructional coach. </a:t>
            </a:r>
            <a:r>
              <a:rPr lang="en-US" sz="1200" b="0" i="1" u="none" strike="noStrike" kern="1200" cap="none" dirty="0">
                <a:solidFill>
                  <a:schemeClr val="dk1"/>
                </a:solidFill>
                <a:effectLst/>
                <a:latin typeface="Calibri"/>
                <a:ea typeface="Calibri"/>
                <a:cs typeface="Calibri"/>
                <a:sym typeface="Calibri"/>
              </a:rPr>
              <a:t>Kaleidoscope: Educator Voices and Perspectives</a:t>
            </a: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4</a:t>
            </a:r>
            <a:r>
              <a:rPr lang="en-US" sz="1200" b="0" i="0" u="none" strike="noStrike" kern="1200" cap="none" dirty="0">
                <a:solidFill>
                  <a:schemeClr val="dk1"/>
                </a:solidFill>
                <a:effectLst/>
                <a:latin typeface="Calibri"/>
                <a:ea typeface="Calibri"/>
                <a:cs typeface="Calibri"/>
                <a:sym typeface="Calibri"/>
              </a:rPr>
              <a:t>(1), 24–26.</a:t>
            </a:r>
          </a:p>
        </p:txBody>
      </p:sp>
      <p:sp>
        <p:nvSpPr>
          <p:cNvPr id="418" name="Shape 418"/>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Know/To Say</a:t>
            </a:r>
            <a:r>
              <a:rPr lang="en-US" sz="1200" b="0" i="0" u="none" strike="noStrike" cap="none">
                <a:solidFill>
                  <a:schemeClr val="dk1"/>
                </a:solidFill>
                <a:latin typeface="Calibri"/>
                <a:ea typeface="Calibri"/>
                <a:cs typeface="Calibri"/>
                <a:sym typeface="Calibri"/>
              </a:rPr>
              <a:t>: The first essential function on the SBIC Practice Profile has six criteria for developing and maintaining strong, productive relationships. Review the criteria. You will have an opportunity to go into more depth with each of the six criteria during our future coaching sessions.</a:t>
            </a:r>
          </a:p>
        </p:txBody>
      </p:sp>
      <p:sp>
        <p:nvSpPr>
          <p:cNvPr id="336" name="Shape 336"/>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11136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This slide shows the SBIC Practice Profile essential functions. If the Practice Profile has not been introduced, additional information is needed here and can be obtained on another slide.</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a:t>
            </a:r>
            <a:r>
              <a:rPr lang="en-US" sz="1200" b="0" i="0" u="none" strike="noStrike" cap="none" dirty="0">
                <a:solidFill>
                  <a:schemeClr val="dk1"/>
                </a:solidFill>
                <a:latin typeface="Calibri"/>
                <a:ea typeface="Calibri"/>
                <a:cs typeface="Calibri"/>
                <a:sym typeface="Calibri"/>
              </a:rPr>
              <a:t> As you can see, this slide lists five items to consider and do as a School-Based Implementation Coach. We will address the second essential function shown in red text. </a:t>
            </a: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To support consistency of practice, coaches and </a:t>
            </a:r>
            <a:r>
              <a:rPr lang="en-US" sz="1200" b="0" i="0" u="none" strike="noStrike" cap="none" dirty="0" err="1">
                <a:solidFill>
                  <a:schemeClr val="dk1"/>
                </a:solidFill>
                <a:latin typeface="Calibri"/>
                <a:ea typeface="Calibri"/>
                <a:cs typeface="Calibri"/>
                <a:sym typeface="Calibri"/>
              </a:rPr>
              <a:t>coachees</a:t>
            </a:r>
            <a:r>
              <a:rPr lang="en-US" sz="1200" b="0" i="0" u="none" strike="noStrike" cap="none" dirty="0">
                <a:solidFill>
                  <a:schemeClr val="dk1"/>
                </a:solidFill>
                <a:latin typeface="Calibri"/>
                <a:ea typeface="Calibri"/>
                <a:cs typeface="Calibri"/>
                <a:sym typeface="Calibri"/>
              </a:rPr>
              <a:t> need training in content for SBIC development and on-going coaching for implementation.</a:t>
            </a:r>
          </a:p>
        </p:txBody>
      </p:sp>
      <p:sp>
        <p:nvSpPr>
          <p:cNvPr id="299" name="Shape 29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81489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The second essential function is Educators provide effective feedback. </a:t>
            </a:r>
          </a:p>
          <a:p>
            <a:pPr marL="0" marR="0" lvl="0" indent="0" algn="l" rtl="0">
              <a:spcBef>
                <a:spcPts val="0"/>
              </a:spcBef>
              <a:spcAft>
                <a:spcPts val="0"/>
              </a:spcAft>
              <a:buSzPct val="25000"/>
              <a:buNone/>
            </a:pPr>
            <a:endParaRPr lang="en-US"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Please write your definition of feedback. You will refer to it on the next slide.</a:t>
            </a:r>
          </a:p>
        </p:txBody>
      </p:sp>
      <p:sp>
        <p:nvSpPr>
          <p:cNvPr id="474" name="Shape 474"/>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1784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This definition comes directly from John Hattie and Helen Timperley. Please take a couple of minutes to self-reflect and compare this definition to what you wrote a few minutes ago. Is there anything you might change?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Reference: </a:t>
            </a:r>
            <a:r>
              <a:rPr lang="en-US" sz="1200" b="0" i="0" u="none" strike="noStrike" cap="none">
                <a:solidFill>
                  <a:schemeClr val="dk1"/>
                </a:solidFill>
                <a:latin typeface="Calibri"/>
                <a:ea typeface="Calibri"/>
                <a:cs typeface="Calibri"/>
                <a:sym typeface="Calibri"/>
              </a:rPr>
              <a:t>Hattie, J. &amp; Timperley, H. (2007). The power of feedback. </a:t>
            </a:r>
            <a:r>
              <a:rPr lang="en-US" sz="1200" b="0" i="1" u="none" strike="noStrike" cap="none">
                <a:solidFill>
                  <a:schemeClr val="dk1"/>
                </a:solidFill>
                <a:latin typeface="Calibri"/>
                <a:ea typeface="Calibri"/>
                <a:cs typeface="Calibri"/>
                <a:sym typeface="Calibri"/>
              </a:rPr>
              <a:t>Review of Educational Research, 77</a:t>
            </a:r>
            <a:r>
              <a:rPr lang="en-US" sz="1200" b="0" i="0" u="none" strike="noStrike" cap="none">
                <a:solidFill>
                  <a:schemeClr val="dk1"/>
                </a:solidFill>
                <a:latin typeface="Calibri"/>
                <a:ea typeface="Calibri"/>
                <a:cs typeface="Calibri"/>
                <a:sym typeface="Calibri"/>
              </a:rPr>
              <a:t>(1), 81-112.</a:t>
            </a:r>
          </a:p>
        </p:txBody>
      </p:sp>
      <p:sp>
        <p:nvSpPr>
          <p:cNvPr id="491" name="Shape 491"/>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667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2" name="Shape 502"/>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Dylan </a:t>
            </a:r>
            <a:r>
              <a:rPr lang="en-US" sz="1200" b="0" i="0" u="none" strike="noStrike" cap="none" err="1">
                <a:solidFill>
                  <a:schemeClr val="dk1"/>
                </a:solidFill>
                <a:latin typeface="Calibri"/>
                <a:ea typeface="Calibri"/>
                <a:cs typeface="Calibri"/>
                <a:sym typeface="Calibri"/>
              </a:rPr>
              <a:t>Wiliam</a:t>
            </a:r>
            <a:r>
              <a:rPr lang="en-US" sz="1200" b="0" i="0" u="none" strike="noStrike" cap="none">
                <a:solidFill>
                  <a:schemeClr val="dk1"/>
                </a:solidFill>
                <a:latin typeface="Calibri"/>
                <a:ea typeface="Calibri"/>
                <a:cs typeface="Calibri"/>
                <a:sym typeface="Calibri"/>
              </a:rPr>
              <a:t> says feedback should cause thinking. Missouri’s professional learning modules say feedback should be specific, descriptive, and actionable. Thoughts?</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a:buNone/>
            </a:pPr>
            <a:r>
              <a:rPr lang="en-US" sz="1200" b="1" i="0" u="none" strike="noStrike" cap="none">
                <a:solidFill>
                  <a:schemeClr val="dk1"/>
                </a:solidFill>
                <a:latin typeface="Calibri"/>
                <a:ea typeface="Calibri"/>
                <a:cs typeface="Calibri"/>
                <a:sym typeface="Calibri"/>
              </a:rPr>
              <a:t>Reference: </a:t>
            </a:r>
            <a:r>
              <a:rPr lang="en-US" sz="1200" b="0" i="0" u="none" strike="noStrike" kern="1200" cap="none" err="1">
                <a:solidFill>
                  <a:schemeClr val="dk1"/>
                </a:solidFill>
                <a:effectLst/>
                <a:latin typeface="Calibri"/>
                <a:ea typeface="Calibri"/>
                <a:cs typeface="Calibri"/>
                <a:sym typeface="Calibri"/>
              </a:rPr>
              <a:t>Wiliam</a:t>
            </a:r>
            <a:r>
              <a:rPr lang="en-US" sz="1200" b="0" i="0" u="none" strike="noStrike" kern="1200" cap="none">
                <a:solidFill>
                  <a:schemeClr val="dk1"/>
                </a:solidFill>
                <a:effectLst/>
                <a:latin typeface="Calibri"/>
                <a:ea typeface="Calibri"/>
                <a:cs typeface="Calibri"/>
                <a:sym typeface="Calibri"/>
              </a:rPr>
              <a:t>, D. (2011). </a:t>
            </a:r>
            <a:r>
              <a:rPr lang="en-US" sz="1200" b="0" i="1" u="none" strike="noStrike" kern="1200" cap="none">
                <a:solidFill>
                  <a:schemeClr val="dk1"/>
                </a:solidFill>
                <a:effectLst/>
                <a:latin typeface="Calibri"/>
                <a:ea typeface="Calibri"/>
                <a:cs typeface="Calibri"/>
                <a:sym typeface="Calibri"/>
              </a:rPr>
              <a:t>Embedded Formative Assessment</a:t>
            </a:r>
            <a:r>
              <a:rPr lang="en-US" sz="1200" b="0" i="0" u="none" strike="noStrike" kern="1200" cap="none">
                <a:solidFill>
                  <a:schemeClr val="dk1"/>
                </a:solidFill>
                <a:effectLst/>
                <a:latin typeface="Calibri"/>
                <a:ea typeface="Calibri"/>
                <a:cs typeface="Calibri"/>
                <a:sym typeface="Calibri"/>
              </a:rPr>
              <a:t>. Bloomington, IN: Solution Tree Press.</a:t>
            </a:r>
          </a:p>
        </p:txBody>
      </p:sp>
      <p:sp>
        <p:nvSpPr>
          <p:cNvPr id="503" name="Shape 503"/>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9566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 pre-reading is a </a:t>
            </a:r>
            <a:r>
              <a:rPr lang="en-US" sz="1200" b="0" i="1" u="none" strike="noStrike" cap="none" dirty="0">
                <a:solidFill>
                  <a:schemeClr val="dk1"/>
                </a:solidFill>
                <a:latin typeface="Calibri"/>
                <a:ea typeface="Calibri"/>
                <a:cs typeface="Calibri"/>
                <a:sym typeface="Calibri"/>
              </a:rPr>
              <a:t>Synopsis of Coaching Principles </a:t>
            </a:r>
            <a:r>
              <a:rPr lang="en-US" sz="1200" b="0" i="0" u="none" strike="noStrike" cap="none" dirty="0">
                <a:solidFill>
                  <a:schemeClr val="dk1"/>
                </a:solidFill>
                <a:latin typeface="Calibri"/>
                <a:ea typeface="Calibri"/>
                <a:cs typeface="Calibri"/>
                <a:sym typeface="Calibri"/>
              </a:rPr>
              <a:t>taken from several experts. Early in the PowerPoint, the participants will compare the similarities found within the </a:t>
            </a:r>
            <a:r>
              <a:rPr lang="en-US" sz="1200" b="0" i="1" u="none" strike="noStrike" cap="none" dirty="0">
                <a:solidFill>
                  <a:schemeClr val="dk1"/>
                </a:solidFill>
                <a:latin typeface="Calibri"/>
                <a:ea typeface="Calibri"/>
                <a:cs typeface="Calibri"/>
                <a:sym typeface="Calibri"/>
              </a:rPr>
              <a:t>Synopsis of Coaching Principles</a:t>
            </a:r>
            <a:r>
              <a:rPr lang="en-US" sz="1200" b="0" i="0" u="none" strike="noStrike" cap="none" dirty="0">
                <a:solidFill>
                  <a:schemeClr val="dk1"/>
                </a:solidFill>
                <a:latin typeface="Calibri"/>
                <a:ea typeface="Calibri"/>
                <a:cs typeface="Calibri"/>
                <a:sym typeface="Calibri"/>
              </a:rPr>
              <a:t> handout.  Send the </a:t>
            </a:r>
            <a:r>
              <a:rPr lang="en-US" sz="1200" b="0" i="1" u="none" strike="noStrike" cap="none" dirty="0">
                <a:solidFill>
                  <a:schemeClr val="dk1"/>
                </a:solidFill>
                <a:latin typeface="Calibri"/>
                <a:ea typeface="Calibri"/>
                <a:cs typeface="Calibri"/>
                <a:sym typeface="Calibri"/>
              </a:rPr>
              <a:t>SBIC</a:t>
            </a:r>
            <a:r>
              <a:rPr lang="en-US" sz="1200" b="0" i="1" u="none" strike="noStrike" cap="none" baseline="0" dirty="0">
                <a:solidFill>
                  <a:schemeClr val="dk1"/>
                </a:solidFill>
                <a:latin typeface="Calibri"/>
                <a:ea typeface="Calibri"/>
                <a:cs typeface="Calibri"/>
                <a:sym typeface="Calibri"/>
              </a:rPr>
              <a:t> 2018 Handouts Combined</a:t>
            </a:r>
            <a:r>
              <a:rPr lang="en-US" sz="1200" b="0" i="0" u="none" strike="noStrike" cap="none" baseline="0" dirty="0">
                <a:solidFill>
                  <a:schemeClr val="dk1"/>
                </a:solidFill>
                <a:latin typeface="Calibri"/>
                <a:ea typeface="Calibri"/>
                <a:cs typeface="Calibri"/>
                <a:sym typeface="Calibri"/>
              </a:rPr>
              <a:t> pdf specifying the </a:t>
            </a:r>
            <a:r>
              <a:rPr lang="en-US" sz="1200" b="0" i="0" u="none" strike="noStrike" cap="none" dirty="0">
                <a:solidFill>
                  <a:schemeClr val="dk1"/>
                </a:solidFill>
                <a:latin typeface="Calibri"/>
                <a:ea typeface="Calibri"/>
                <a:cs typeface="Calibri"/>
                <a:sym typeface="Calibri"/>
              </a:rPr>
              <a:t>pre-reading assignment</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to the attendees prior to the training.</a:t>
            </a: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Handout</a:t>
            </a:r>
            <a:r>
              <a:rPr lang="en-US" sz="1200" b="0" i="0" u="none" strike="noStrike" cap="non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Synopsis of Coaching Principles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a:t>
            </a:r>
          </a:p>
        </p:txBody>
      </p:sp>
      <p:sp>
        <p:nvSpPr>
          <p:cNvPr id="99" name="Shape 9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1" name="Shape 511"/>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Mike Rutherford developed the Seven Tools for Developing Teachers and Teaching. These tools are a set of practices providing non-evaluative feedback and coaching to teachers. Many of these tools align with the goals of School-Based Implementation Coaching.</a:t>
            </a:r>
          </a:p>
          <a:p>
            <a:pPr marL="0" marR="0" lvl="0" indent="0" algn="l" rtl="0">
              <a:spcBef>
                <a:spcPts val="360"/>
              </a:spcBef>
              <a:spcAft>
                <a:spcPts val="0"/>
              </a:spcAft>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The Missouri Leadership Development System also uses Mike Rutherford’s 7 Tools for Developing Teachers and Teaching.</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sz="1200" b="1" i="0" u="none" strike="noStrike" cap="none">
                <a:solidFill>
                  <a:schemeClr val="dk1"/>
                </a:solidFill>
                <a:latin typeface="Calibri"/>
                <a:ea typeface="Calibri"/>
                <a:cs typeface="Calibri"/>
                <a:sym typeface="Calibri"/>
              </a:rPr>
              <a:t>References: </a:t>
            </a:r>
            <a:r>
              <a:rPr lang="en-US" sz="1200" b="0" i="0" u="none" strike="noStrike" kern="1200" cap="none">
                <a:solidFill>
                  <a:schemeClr val="dk1"/>
                </a:solidFill>
                <a:effectLst/>
                <a:latin typeface="Calibri"/>
                <a:ea typeface="Calibri"/>
                <a:cs typeface="Calibri"/>
                <a:sym typeface="Calibri"/>
              </a:rPr>
              <a:t>Rutherford Learning Group. (2009). </a:t>
            </a:r>
            <a:r>
              <a:rPr lang="en-US" sz="1200" b="0" i="1" u="none" strike="noStrike" kern="1200" cap="none">
                <a:solidFill>
                  <a:schemeClr val="dk1"/>
                </a:solidFill>
                <a:effectLst/>
                <a:latin typeface="Calibri"/>
                <a:ea typeface="Calibri"/>
                <a:cs typeface="Calibri"/>
                <a:sym typeface="Calibri"/>
              </a:rPr>
              <a:t>Seven Tools for Developing Teachers and Teaching</a:t>
            </a:r>
            <a:r>
              <a:rPr lang="en-US" sz="1200" b="0" i="0" u="none" strike="noStrike" kern="1200" cap="none">
                <a:solidFill>
                  <a:schemeClr val="dk1"/>
                </a:solidFill>
                <a:effectLst/>
                <a:latin typeface="Calibri"/>
                <a:ea typeface="Calibri"/>
                <a:cs typeface="Calibri"/>
                <a:sym typeface="Calibri"/>
              </a:rPr>
              <a:t> [Downloadable Resource]. Retrieved from http://www.rutherfordlg.com/new/wp/wp-content/uploads/2014/04/7toolsfordevelopingteachersandteaching.pdf</a:t>
            </a:r>
          </a:p>
          <a:p>
            <a:pPr marL="0" marR="0" lvl="0" indent="0" algn="l" defTabSz="914400" rtl="0" eaLnBrk="1" fontAlgn="auto" latinLnBrk="0" hangingPunct="1">
              <a:lnSpc>
                <a:spcPct val="100000"/>
              </a:lnSpc>
              <a:spcBef>
                <a:spcPts val="360"/>
              </a:spcBef>
              <a:spcAft>
                <a:spcPts val="0"/>
              </a:spcAft>
              <a:buClrTx/>
              <a:buSzPct val="25000"/>
              <a:buFontTx/>
              <a:buNone/>
              <a:tabLst/>
              <a:defRPr/>
            </a:pPr>
            <a:endParaRPr lang="en-US" sz="1200" b="0" i="0" u="none" strike="noStrike" kern="1200" cap="none">
              <a:solidFill>
                <a:schemeClr val="dk1"/>
              </a:solidFill>
              <a:effectLst/>
              <a:latin typeface="Calibri"/>
              <a:ea typeface="Calibri"/>
              <a:cs typeface="Calibri"/>
              <a:sym typeface="Calibri"/>
            </a:endParaRPr>
          </a:p>
        </p:txBody>
      </p:sp>
      <p:sp>
        <p:nvSpPr>
          <p:cNvPr id="512" name="Shape 512"/>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3431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lnSpc>
                <a:spcPct val="80000"/>
              </a:lnSpc>
              <a:spcBef>
                <a:spcPts val="0"/>
              </a:spcBef>
              <a:spcAft>
                <a:spcPts val="0"/>
              </a:spcAft>
              <a:buSzPct val="25000"/>
              <a:buNone/>
            </a:pPr>
            <a:r>
              <a:rPr lang="en-US" sz="839" b="1" i="0" u="none" strike="noStrike" cap="none" dirty="0">
                <a:solidFill>
                  <a:schemeClr val="dk1"/>
                </a:solidFill>
                <a:latin typeface="Calibri"/>
                <a:ea typeface="Calibri"/>
                <a:cs typeface="Calibri"/>
                <a:sym typeface="Calibri"/>
              </a:rPr>
              <a:t>To Know: </a:t>
            </a:r>
            <a:r>
              <a:rPr lang="en-US" sz="839" b="0" i="0" u="none" strike="noStrike" cap="none" dirty="0">
                <a:solidFill>
                  <a:schemeClr val="dk1"/>
                </a:solidFill>
                <a:latin typeface="Calibri"/>
                <a:ea typeface="Calibri"/>
                <a:cs typeface="Calibri"/>
                <a:sym typeface="Calibri"/>
              </a:rPr>
              <a:t>This is an animated slide. Give the description after each step appears.</a:t>
            </a:r>
            <a:endParaRPr lang="en-US" sz="839" b="1"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endParaRPr lang="en-US" sz="839" b="1"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r>
              <a:rPr lang="en-US" sz="839" b="1" i="0" u="none" strike="noStrike" cap="none" dirty="0">
                <a:solidFill>
                  <a:schemeClr val="dk1"/>
                </a:solidFill>
                <a:latin typeface="Calibri"/>
                <a:ea typeface="Calibri"/>
                <a:cs typeface="Calibri"/>
                <a:sym typeface="Calibri"/>
              </a:rPr>
              <a:t>To Know/To Do: </a:t>
            </a:r>
            <a:r>
              <a:rPr lang="en-US" sz="839" b="0" i="0" u="none" strike="noStrike" cap="none" dirty="0">
                <a:solidFill>
                  <a:schemeClr val="dk1"/>
                </a:solidFill>
                <a:latin typeface="Calibri"/>
                <a:ea typeface="Calibri"/>
                <a:cs typeface="Calibri"/>
                <a:sym typeface="Calibri"/>
              </a:rPr>
              <a:t>Participants will learn about and practice 30-Second Feedback in the following activity. The first handout, </a:t>
            </a:r>
            <a:r>
              <a:rPr lang="en-US" sz="839" b="0" i="1" u="none" strike="noStrike" cap="none" dirty="0">
                <a:solidFill>
                  <a:schemeClr val="dk1"/>
                </a:solidFill>
                <a:latin typeface="Calibri"/>
                <a:ea typeface="Calibri"/>
                <a:cs typeface="Calibri"/>
                <a:sym typeface="Calibri"/>
              </a:rPr>
              <a:t>30-Second Feedback</a:t>
            </a:r>
            <a:r>
              <a:rPr lang="en-US" sz="839" b="0" i="0" u="none" strike="noStrike" cap="none" dirty="0">
                <a:solidFill>
                  <a:schemeClr val="dk1"/>
                </a:solidFill>
                <a:latin typeface="Calibri"/>
                <a:ea typeface="Calibri"/>
                <a:cs typeface="Calibri"/>
                <a:sym typeface="Calibri"/>
              </a:rPr>
              <a:t>, will be used for note taking as the consultant describes the process. After discussing the four steps, the consultant will distribute and briefly discuss the second handout, </a:t>
            </a:r>
            <a:r>
              <a:rPr lang="en-US" sz="839" b="0" i="1" u="none" strike="noStrike" cap="none" dirty="0">
                <a:solidFill>
                  <a:schemeClr val="dk1"/>
                </a:solidFill>
                <a:latin typeface="Calibri"/>
                <a:ea typeface="Calibri"/>
                <a:cs typeface="Calibri"/>
                <a:sym typeface="Calibri"/>
              </a:rPr>
              <a:t>Additional Comments for the 4 Steps</a:t>
            </a:r>
            <a:r>
              <a:rPr lang="en-US" sz="839" b="0" i="0" u="none" strike="noStrike" cap="none" dirty="0">
                <a:solidFill>
                  <a:schemeClr val="dk1"/>
                </a:solidFill>
                <a:latin typeface="Calibri"/>
                <a:ea typeface="Calibri"/>
                <a:cs typeface="Calibri"/>
                <a:sym typeface="Calibri"/>
              </a:rPr>
              <a:t>. The consultant will model this feedback process before giving the participants an opportunity to practice with a partner. </a:t>
            </a:r>
          </a:p>
          <a:p>
            <a:pPr marL="0" marR="0" lvl="0" indent="0" algn="l" rtl="0">
              <a:lnSpc>
                <a:spcPct val="80000"/>
              </a:lnSpc>
              <a:spcBef>
                <a:spcPts val="252"/>
              </a:spcBef>
              <a:spcAft>
                <a:spcPts val="0"/>
              </a:spcAft>
              <a:buSzPct val="25000"/>
              <a:buNone/>
            </a:pPr>
            <a:endParaRPr sz="839"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80000"/>
              </a:lnSpc>
              <a:spcBef>
                <a:spcPts val="252"/>
              </a:spcBef>
              <a:spcAft>
                <a:spcPts val="0"/>
              </a:spcAft>
              <a:buClrTx/>
              <a:buSzPct val="25000"/>
              <a:buFontTx/>
              <a:buNone/>
              <a:tabLst/>
              <a:defRPr/>
            </a:pPr>
            <a:r>
              <a:rPr lang="en-US" sz="839" b="1" i="0" u="none" strike="noStrike" cap="none" dirty="0">
                <a:solidFill>
                  <a:schemeClr val="dk1"/>
                </a:solidFill>
                <a:latin typeface="Calibri"/>
                <a:ea typeface="Calibri"/>
                <a:cs typeface="Calibri"/>
                <a:sym typeface="Calibri"/>
              </a:rPr>
              <a:t>Handout: </a:t>
            </a:r>
            <a:r>
              <a:rPr lang="en-US" sz="839" b="0" i="1" u="none" strike="noStrike" cap="none" dirty="0">
                <a:solidFill>
                  <a:schemeClr val="dk1"/>
                </a:solidFill>
                <a:latin typeface="Calibri"/>
                <a:ea typeface="Calibri"/>
                <a:cs typeface="Calibri"/>
                <a:sym typeface="Calibri"/>
              </a:rPr>
              <a:t>30-Second Feedback </a:t>
            </a:r>
            <a:r>
              <a:rPr lang="en-US" sz="900" b="0" i="0" u="none" strike="noStrike" cap="none" dirty="0">
                <a:solidFill>
                  <a:schemeClr val="dk1"/>
                </a:solidFill>
                <a:latin typeface="Calibri"/>
                <a:ea typeface="Calibri"/>
                <a:cs typeface="Calibri"/>
                <a:sym typeface="Calibri"/>
              </a:rPr>
              <a:t>(included in the </a:t>
            </a:r>
            <a:r>
              <a:rPr lang="en-US" sz="900" b="0" i="1" u="none" strike="noStrike" cap="none" dirty="0">
                <a:solidFill>
                  <a:schemeClr val="dk1"/>
                </a:solidFill>
                <a:latin typeface="Calibri"/>
                <a:ea typeface="Calibri"/>
                <a:cs typeface="Calibri"/>
                <a:sym typeface="Calibri"/>
              </a:rPr>
              <a:t>SBIC 2018 Handouts Combined</a:t>
            </a:r>
            <a:r>
              <a:rPr lang="en-US" sz="900" b="0" i="0" u="none" strike="noStrike" cap="none" dirty="0">
                <a:solidFill>
                  <a:schemeClr val="dk1"/>
                </a:solidFill>
                <a:latin typeface="Calibri"/>
                <a:ea typeface="Calibri"/>
                <a:cs typeface="Calibri"/>
                <a:sym typeface="Calibri"/>
              </a:rPr>
              <a:t> pdf)</a:t>
            </a:r>
            <a:endParaRPr lang="en-US" sz="839" b="0" i="1" u="none" strike="noStrike" cap="none" dirty="0">
              <a:solidFill>
                <a:schemeClr val="dk1"/>
              </a:solidFill>
              <a:latin typeface="Calibri"/>
              <a:ea typeface="Calibri"/>
              <a:cs typeface="Calibri"/>
              <a:sym typeface="Calibri"/>
            </a:endParaRPr>
          </a:p>
          <a:p>
            <a:pPr marL="0" marR="0" lvl="0" indent="0" algn="l" rtl="0">
              <a:lnSpc>
                <a:spcPct val="80000"/>
              </a:lnSpc>
              <a:spcBef>
                <a:spcPts val="252"/>
              </a:spcBef>
              <a:spcAft>
                <a:spcPts val="0"/>
              </a:spcAft>
              <a:buSzPct val="25000"/>
              <a:buNone/>
            </a:pPr>
            <a:endParaRPr sz="839" b="1" i="0" u="none" strike="noStrike" cap="none" dirty="0">
              <a:solidFill>
                <a:schemeClr val="dk1"/>
              </a:solidFill>
              <a:latin typeface="Calibri"/>
              <a:ea typeface="Calibri"/>
              <a:cs typeface="Calibri"/>
              <a:sym typeface="Calibri"/>
            </a:endParaRPr>
          </a:p>
          <a:p>
            <a:pPr marL="0" marR="0" lvl="0" indent="0" algn="l" rtl="0">
              <a:lnSpc>
                <a:spcPct val="80000"/>
              </a:lnSpc>
              <a:spcBef>
                <a:spcPts val="252"/>
              </a:spcBef>
              <a:spcAft>
                <a:spcPts val="0"/>
              </a:spcAft>
              <a:buSzPct val="25000"/>
              <a:buNone/>
            </a:pPr>
            <a:r>
              <a:rPr lang="en-US" sz="839" b="1" i="0" u="none" strike="noStrike" cap="none" dirty="0">
                <a:solidFill>
                  <a:schemeClr val="dk1"/>
                </a:solidFill>
                <a:latin typeface="Calibri"/>
                <a:ea typeface="Calibri"/>
                <a:cs typeface="Calibri"/>
                <a:sym typeface="Calibri"/>
              </a:rPr>
              <a:t>To Know/To Say/To Do: </a:t>
            </a:r>
            <a:r>
              <a:rPr lang="en-US" sz="839" b="0" i="0" u="none" strike="noStrike" cap="none" dirty="0">
                <a:solidFill>
                  <a:schemeClr val="dk1"/>
                </a:solidFill>
                <a:latin typeface="Calibri"/>
                <a:ea typeface="Calibri"/>
                <a:cs typeface="Calibri"/>
                <a:sym typeface="Calibri"/>
              </a:rPr>
              <a:t>Distribute the </a:t>
            </a:r>
            <a:r>
              <a:rPr lang="en-US" sz="839" b="0" i="1" u="none" strike="noStrike" cap="none" dirty="0">
                <a:solidFill>
                  <a:schemeClr val="dk1"/>
                </a:solidFill>
                <a:latin typeface="Calibri"/>
                <a:ea typeface="Calibri"/>
                <a:cs typeface="Calibri"/>
                <a:sym typeface="Calibri"/>
              </a:rPr>
              <a:t>30-Second Feedback </a:t>
            </a:r>
            <a:r>
              <a:rPr lang="en-US" sz="839" b="0" i="0" u="none" strike="noStrike" cap="none" dirty="0">
                <a:solidFill>
                  <a:schemeClr val="dk1"/>
                </a:solidFill>
                <a:latin typeface="Calibri"/>
                <a:ea typeface="Calibri"/>
                <a:cs typeface="Calibri"/>
                <a:sym typeface="Calibri"/>
              </a:rPr>
              <a:t>handout. There are four steps in the 30-second feedback practice. Please take notes on your handout as we discuss each step.</a:t>
            </a:r>
          </a:p>
          <a:p>
            <a:pPr marL="0" marR="0" lvl="0" indent="0" algn="l" rtl="0">
              <a:lnSpc>
                <a:spcPct val="80000"/>
              </a:lnSpc>
              <a:spcBef>
                <a:spcPts val="252"/>
              </a:spcBef>
              <a:spcAft>
                <a:spcPts val="0"/>
              </a:spcAft>
              <a:buSzPct val="25000"/>
              <a:buNone/>
            </a:pPr>
            <a:endParaRPr sz="839" b="0" i="0" u="none" strike="noStrike" cap="none" dirty="0">
              <a:solidFill>
                <a:schemeClr val="dk1"/>
              </a:solidFill>
              <a:latin typeface="Calibri"/>
              <a:ea typeface="Calibri"/>
              <a:cs typeface="Calibri"/>
              <a:sym typeface="Calibri"/>
            </a:endParaRPr>
          </a:p>
          <a:p>
            <a:pPr marL="457092" marR="0" lvl="1" indent="-12592" algn="l" rtl="0">
              <a:lnSpc>
                <a:spcPct val="80000"/>
              </a:lnSpc>
              <a:spcBef>
                <a:spcPts val="252"/>
              </a:spcBef>
              <a:spcAft>
                <a:spcPts val="0"/>
              </a:spcAft>
              <a:buSzPct val="25000"/>
              <a:buNone/>
            </a:pPr>
            <a:r>
              <a:rPr lang="en-US" sz="839" b="0" i="0" u="none" strike="noStrike" cap="none" dirty="0">
                <a:solidFill>
                  <a:schemeClr val="dk1"/>
                </a:solidFill>
                <a:latin typeface="Calibri"/>
                <a:ea typeface="Calibri"/>
                <a:cs typeface="Calibri"/>
                <a:sym typeface="Calibri"/>
              </a:rPr>
              <a:t>Step 1: Cushion – A courtesy statement such as “thanks for having me in for a few moments today…”</a:t>
            </a:r>
          </a:p>
          <a:p>
            <a:pPr marL="457092" marR="0" lvl="1" indent="-12592" algn="l" rtl="0">
              <a:lnSpc>
                <a:spcPct val="80000"/>
              </a:lnSpc>
              <a:spcBef>
                <a:spcPts val="252"/>
              </a:spcBef>
              <a:spcAft>
                <a:spcPts val="0"/>
              </a:spcAft>
              <a:buSzPct val="25000"/>
              <a:buNone/>
            </a:pPr>
            <a:endParaRPr sz="839" b="0" i="0" u="none" strike="noStrike" cap="none" dirty="0">
              <a:solidFill>
                <a:schemeClr val="dk1"/>
              </a:solidFill>
              <a:latin typeface="Calibri"/>
              <a:ea typeface="Calibri"/>
              <a:cs typeface="Calibri"/>
              <a:sym typeface="Calibri"/>
            </a:endParaRPr>
          </a:p>
          <a:p>
            <a:pPr marL="457092" marR="0" lvl="1" indent="-12592" algn="l" rtl="0">
              <a:lnSpc>
                <a:spcPct val="80000"/>
              </a:lnSpc>
              <a:spcBef>
                <a:spcPts val="252"/>
              </a:spcBef>
              <a:spcAft>
                <a:spcPts val="0"/>
              </a:spcAft>
              <a:buSzPct val="25000"/>
              <a:buNone/>
            </a:pPr>
            <a:r>
              <a:rPr lang="en-US" sz="839" b="0" i="0" u="none" strike="noStrike" cap="none" dirty="0">
                <a:solidFill>
                  <a:schemeClr val="dk1"/>
                </a:solidFill>
                <a:latin typeface="Calibri"/>
                <a:ea typeface="Calibri"/>
                <a:cs typeface="Calibri"/>
                <a:sym typeface="Calibri"/>
              </a:rPr>
              <a:t>Step 2: Teaching – Specifically identify a moment of teaching such as “When you knelt down and worked with Susan to correct her paper…” or “When you held the globe in your hand...”</a:t>
            </a:r>
          </a:p>
          <a:p>
            <a:pPr marL="457092" marR="0" lvl="1" indent="-12592" algn="l" rtl="0">
              <a:lnSpc>
                <a:spcPct val="80000"/>
              </a:lnSpc>
              <a:spcBef>
                <a:spcPts val="252"/>
              </a:spcBef>
              <a:spcAft>
                <a:spcPts val="0"/>
              </a:spcAft>
              <a:buSzPct val="25000"/>
              <a:buNone/>
            </a:pPr>
            <a:endParaRPr sz="839" b="0" i="0" u="none" strike="noStrike" cap="none" dirty="0">
              <a:solidFill>
                <a:schemeClr val="dk1"/>
              </a:solidFill>
              <a:latin typeface="Calibri"/>
              <a:ea typeface="Calibri"/>
              <a:cs typeface="Calibri"/>
              <a:sym typeface="Calibri"/>
            </a:endParaRPr>
          </a:p>
          <a:p>
            <a:pPr marL="457092" marR="0" lvl="1" indent="-12592" algn="l" rtl="0">
              <a:lnSpc>
                <a:spcPct val="80000"/>
              </a:lnSpc>
              <a:spcBef>
                <a:spcPts val="252"/>
              </a:spcBef>
              <a:spcAft>
                <a:spcPts val="0"/>
              </a:spcAft>
              <a:buSzPct val="25000"/>
              <a:buNone/>
            </a:pPr>
            <a:r>
              <a:rPr lang="en-US" sz="839" b="0" i="0" u="none" strike="noStrike" cap="none" dirty="0">
                <a:solidFill>
                  <a:schemeClr val="dk1"/>
                </a:solidFill>
                <a:latin typeface="Calibri"/>
                <a:ea typeface="Calibri"/>
                <a:cs typeface="Calibri"/>
                <a:sym typeface="Calibri"/>
              </a:rPr>
              <a:t>Step 3: Learning – Specifically identify one positive learning effect that followed from the specific episode of teaching. For example, “She focused and gave extra effort in response to your attention,” or “Everyone’s eyes were on you anticipating what you might do next.”</a:t>
            </a:r>
          </a:p>
          <a:p>
            <a:pPr marL="457092" marR="0" lvl="1" indent="-12592" algn="l" rtl="0">
              <a:lnSpc>
                <a:spcPct val="80000"/>
              </a:lnSpc>
              <a:spcBef>
                <a:spcPts val="252"/>
              </a:spcBef>
              <a:spcAft>
                <a:spcPts val="0"/>
              </a:spcAft>
              <a:buSzPct val="25000"/>
              <a:buNone/>
            </a:pPr>
            <a:endParaRPr sz="839" b="0" i="0" u="none" strike="noStrike" cap="none" dirty="0">
              <a:solidFill>
                <a:schemeClr val="dk1"/>
              </a:solidFill>
              <a:latin typeface="Calibri"/>
              <a:ea typeface="Calibri"/>
              <a:cs typeface="Calibri"/>
              <a:sym typeface="Calibri"/>
            </a:endParaRPr>
          </a:p>
          <a:p>
            <a:pPr marL="457092" marR="0" lvl="1" indent="-12592" algn="l" rtl="0">
              <a:lnSpc>
                <a:spcPct val="80000"/>
              </a:lnSpc>
              <a:spcBef>
                <a:spcPts val="252"/>
              </a:spcBef>
              <a:spcAft>
                <a:spcPts val="0"/>
              </a:spcAft>
              <a:buSzPct val="25000"/>
              <a:buNone/>
            </a:pPr>
            <a:r>
              <a:rPr lang="en-US" sz="839" b="0" i="0" u="none" strike="noStrike" cap="none" dirty="0">
                <a:solidFill>
                  <a:schemeClr val="dk1"/>
                </a:solidFill>
                <a:latin typeface="Calibri"/>
                <a:ea typeface="Calibri"/>
                <a:cs typeface="Calibri"/>
                <a:sym typeface="Calibri"/>
              </a:rPr>
              <a:t>Step 4: Tag – An upbeat finish/compliment such as “That really worked.” or “That was an effective way to deal with the situation.”  or “Nice move!”</a:t>
            </a:r>
          </a:p>
          <a:p>
            <a:pPr marL="457092" marR="0" lvl="1" indent="-12592" algn="l" rtl="0">
              <a:lnSpc>
                <a:spcPct val="80000"/>
              </a:lnSpc>
              <a:spcBef>
                <a:spcPts val="252"/>
              </a:spcBef>
              <a:spcAft>
                <a:spcPts val="0"/>
              </a:spcAft>
              <a:buSzPct val="25000"/>
              <a:buNone/>
            </a:pPr>
            <a:endParaRPr sz="839" b="0" i="0" u="none" strike="noStrike" cap="none" dirty="0">
              <a:solidFill>
                <a:schemeClr val="dk1"/>
              </a:solidFill>
              <a:latin typeface="Calibri"/>
              <a:ea typeface="Calibri"/>
              <a:cs typeface="Calibri"/>
              <a:sym typeface="Calibri"/>
            </a:endParaRPr>
          </a:p>
          <a:p>
            <a:pPr marL="0" marR="0" lvl="0" indent="0" algn="l" rtl="0">
              <a:lnSpc>
                <a:spcPct val="80000"/>
              </a:lnSpc>
              <a:spcBef>
                <a:spcPts val="252"/>
              </a:spcBef>
              <a:spcAft>
                <a:spcPts val="0"/>
              </a:spcAft>
              <a:buSzPct val="25000"/>
              <a:buNone/>
            </a:pPr>
            <a:r>
              <a:rPr lang="en-US" sz="839" b="0" i="0" u="none" strike="noStrike" cap="none" dirty="0">
                <a:solidFill>
                  <a:schemeClr val="dk1"/>
                </a:solidFill>
                <a:latin typeface="Calibri"/>
                <a:ea typeface="Calibri"/>
                <a:cs typeface="Calibri"/>
                <a:sym typeface="Calibri"/>
              </a:rPr>
              <a:t>Ask for a volunteer to serve as the teacher. Model giving 30-Second Feedback for a fictional situation.</a:t>
            </a:r>
          </a:p>
          <a:p>
            <a:pPr marL="0" marR="0" lvl="0" indent="0" algn="l" rtl="0">
              <a:lnSpc>
                <a:spcPct val="80000"/>
              </a:lnSpc>
              <a:spcBef>
                <a:spcPts val="252"/>
              </a:spcBef>
              <a:spcAft>
                <a:spcPts val="0"/>
              </a:spcAft>
              <a:buSzPct val="25000"/>
              <a:buNone/>
            </a:pPr>
            <a:endParaRPr sz="839" b="0" i="0" u="none" strike="noStrike" cap="none" dirty="0">
              <a:solidFill>
                <a:schemeClr val="dk1"/>
              </a:solidFill>
              <a:latin typeface="Calibri"/>
              <a:ea typeface="Calibri"/>
              <a:cs typeface="Calibri"/>
              <a:sym typeface="Calibri"/>
            </a:endParaRPr>
          </a:p>
          <a:p>
            <a:pPr marL="0" marR="0" lvl="0" indent="0" algn="l" rtl="0">
              <a:lnSpc>
                <a:spcPct val="80000"/>
              </a:lnSpc>
              <a:spcBef>
                <a:spcPts val="252"/>
              </a:spcBef>
              <a:spcAft>
                <a:spcPts val="0"/>
              </a:spcAft>
              <a:buSzPct val="25000"/>
              <a:buNone/>
            </a:pPr>
            <a:r>
              <a:rPr lang="en-US" sz="839" b="1" i="0" u="none" strike="noStrike" cap="none" dirty="0">
                <a:solidFill>
                  <a:schemeClr val="dk1"/>
                </a:solidFill>
                <a:latin typeface="Calibri"/>
                <a:ea typeface="Calibri"/>
                <a:cs typeface="Calibri"/>
                <a:sym typeface="Calibri"/>
              </a:rPr>
              <a:t>Handout: </a:t>
            </a:r>
            <a:r>
              <a:rPr lang="en-US" sz="839" b="0" i="1" u="none" strike="noStrike" cap="none" dirty="0">
                <a:solidFill>
                  <a:schemeClr val="dk1"/>
                </a:solidFill>
                <a:latin typeface="Calibri"/>
                <a:ea typeface="Calibri"/>
                <a:cs typeface="Calibri"/>
                <a:sym typeface="Calibri"/>
              </a:rPr>
              <a:t>7 Tools for Developing Teachers &amp; Teaching, Tool 1: 30-Second Feedback</a:t>
            </a:r>
          </a:p>
          <a:p>
            <a:pPr marL="0" marR="0" lvl="0" indent="0" algn="l" rtl="0">
              <a:lnSpc>
                <a:spcPct val="80000"/>
              </a:lnSpc>
              <a:spcBef>
                <a:spcPts val="252"/>
              </a:spcBef>
              <a:spcAft>
                <a:spcPts val="0"/>
              </a:spcAft>
              <a:buSzPct val="25000"/>
              <a:buNone/>
            </a:pPr>
            <a:endParaRPr sz="839" b="1" i="0" u="none" strike="noStrike" cap="none" dirty="0">
              <a:solidFill>
                <a:schemeClr val="dk1"/>
              </a:solidFill>
              <a:latin typeface="Calibri"/>
              <a:ea typeface="Calibri"/>
              <a:cs typeface="Calibri"/>
              <a:sym typeface="Calibri"/>
            </a:endParaRPr>
          </a:p>
          <a:p>
            <a:pPr marL="0" marR="0" lvl="0" indent="0" algn="l" rtl="0">
              <a:lnSpc>
                <a:spcPct val="80000"/>
              </a:lnSpc>
              <a:spcBef>
                <a:spcPts val="252"/>
              </a:spcBef>
              <a:spcAft>
                <a:spcPts val="0"/>
              </a:spcAft>
              <a:buSzPct val="25000"/>
              <a:buNone/>
            </a:pPr>
            <a:r>
              <a:rPr lang="en-US" sz="839" b="0" i="0" u="none" strike="noStrike" cap="none" dirty="0">
                <a:solidFill>
                  <a:schemeClr val="dk1"/>
                </a:solidFill>
                <a:latin typeface="Calibri"/>
                <a:ea typeface="Calibri"/>
                <a:cs typeface="Calibri"/>
                <a:sym typeface="Calibri"/>
              </a:rPr>
              <a:t>Distribute the second handout and complete a quick overview of possible comments for each step. Participants may want to use this handout when they practice 30 Second Feedback.</a:t>
            </a:r>
          </a:p>
          <a:p>
            <a:pPr marL="0" marR="0" lvl="0" indent="0" algn="l" rtl="0">
              <a:lnSpc>
                <a:spcPct val="80000"/>
              </a:lnSpc>
              <a:spcBef>
                <a:spcPts val="252"/>
              </a:spcBef>
              <a:spcAft>
                <a:spcPts val="0"/>
              </a:spcAft>
              <a:buSzPct val="25000"/>
              <a:buNone/>
            </a:pPr>
            <a:endParaRPr sz="839" b="1"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sz="839" b="1" i="0" u="none" strike="noStrike" cap="none" dirty="0">
                <a:solidFill>
                  <a:schemeClr val="dk1"/>
                </a:solidFill>
                <a:latin typeface="Calibri"/>
                <a:ea typeface="Calibri"/>
                <a:cs typeface="Calibri"/>
                <a:sym typeface="Calibri"/>
              </a:rPr>
              <a:t>References: </a:t>
            </a:r>
            <a:r>
              <a:rPr lang="en-US" sz="900" b="0" i="0" u="none" strike="noStrike" kern="1200" cap="none" dirty="0">
                <a:solidFill>
                  <a:schemeClr val="dk1"/>
                </a:solidFill>
                <a:effectLst/>
                <a:latin typeface="Calibri"/>
                <a:ea typeface="Calibri"/>
                <a:cs typeface="Calibri"/>
                <a:sym typeface="Calibri"/>
              </a:rPr>
              <a:t>Rutherford Learning Group. (2009). </a:t>
            </a:r>
            <a:r>
              <a:rPr lang="en-US" sz="900" b="0" i="1" u="none" strike="noStrike" kern="1200" cap="none" dirty="0">
                <a:solidFill>
                  <a:schemeClr val="dk1"/>
                </a:solidFill>
                <a:effectLst/>
                <a:latin typeface="Calibri"/>
                <a:ea typeface="Calibri"/>
                <a:cs typeface="Calibri"/>
                <a:sym typeface="Calibri"/>
              </a:rPr>
              <a:t>Seven Tools for Developing Teachers and Teaching</a:t>
            </a:r>
            <a:r>
              <a:rPr lang="en-US" sz="900" b="0" i="0" u="none" strike="noStrike" kern="1200" cap="none" dirty="0">
                <a:solidFill>
                  <a:schemeClr val="dk1"/>
                </a:solidFill>
                <a:effectLst/>
                <a:latin typeface="Calibri"/>
                <a:ea typeface="Calibri"/>
                <a:cs typeface="Calibri"/>
                <a:sym typeface="Calibri"/>
              </a:rPr>
              <a:t> [Downloadable Resource]. Retrieved from http://www.rutherfordlg.com/new/wp/wp-content/uploads/2014/04/7toolsfordevelopingteachersandteaching.pdf</a:t>
            </a:r>
          </a:p>
        </p:txBody>
      </p:sp>
      <p:sp>
        <p:nvSpPr>
          <p:cNvPr id="526" name="Shape 526"/>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1350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7" name="Shape 547"/>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The presenter may want to select videos specific for a grade span and/or subject to generate the feedback. Two videos have been imbedded in this PowerPoint on</a:t>
            </a:r>
            <a:r>
              <a:rPr lang="en-US" sz="1200" b="0" i="0" u="none" strike="noStrike" cap="none" baseline="0">
                <a:solidFill>
                  <a:schemeClr val="dk1"/>
                </a:solidFill>
                <a:latin typeface="Calibri"/>
                <a:ea typeface="Calibri"/>
                <a:cs typeface="Calibri"/>
                <a:sym typeface="Calibri"/>
              </a:rPr>
              <a:t> slides 47 and 48.</a:t>
            </a:r>
            <a:endParaRPr lang="en-US"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To Know/To Say/To Do: </a:t>
            </a:r>
            <a:r>
              <a:rPr lang="en-US" sz="1200" b="0" i="0" u="none" strike="noStrike" cap="none">
                <a:solidFill>
                  <a:schemeClr val="dk1"/>
                </a:solidFill>
                <a:latin typeface="Calibri"/>
                <a:ea typeface="Calibri"/>
                <a:cs typeface="Calibri"/>
                <a:sym typeface="Calibri"/>
              </a:rPr>
              <a:t>Participants will have an opportunity to practice giving 30-Second Feedback with a partner. As a basis for the feedback, two videos of teachers presenting lessons will be shown. This will allow the participants to trade roles and practice with different sample video giving 30 Second Feedback.</a:t>
            </a:r>
          </a:p>
        </p:txBody>
      </p:sp>
      <p:sp>
        <p:nvSpPr>
          <p:cNvPr id="548" name="Shape 548"/>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3894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7" name="Shape 557"/>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This slide gives more detailed directions for the activity.</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Say/To Do: </a:t>
            </a:r>
            <a:r>
              <a:rPr lang="en-US" sz="1200" b="0" i="0" u="none" strike="noStrike" cap="none" dirty="0">
                <a:solidFill>
                  <a:schemeClr val="dk1"/>
                </a:solidFill>
                <a:latin typeface="Calibri"/>
                <a:ea typeface="Calibri"/>
                <a:cs typeface="Calibri"/>
                <a:sym typeface="Calibri"/>
              </a:rPr>
              <a:t>Review the directions. Now it is your turn to practice giving 30 Second Feedback.</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References: </a:t>
            </a:r>
            <a:r>
              <a:rPr lang="en-US" sz="1200" b="0" i="0" u="none" strike="noStrike" kern="1200" cap="none" dirty="0">
                <a:solidFill>
                  <a:schemeClr val="dk1"/>
                </a:solidFill>
                <a:effectLst/>
                <a:latin typeface="Calibri"/>
                <a:ea typeface="Calibri"/>
                <a:cs typeface="Calibri"/>
                <a:sym typeface="Calibri"/>
              </a:rPr>
              <a:t>Rutherford Learning Group. (2009). </a:t>
            </a:r>
            <a:r>
              <a:rPr lang="en-US" sz="1200" b="0" i="1" u="none" strike="noStrike" kern="1200" cap="none" dirty="0">
                <a:solidFill>
                  <a:schemeClr val="dk1"/>
                </a:solidFill>
                <a:effectLst/>
                <a:latin typeface="Calibri"/>
                <a:ea typeface="Calibri"/>
                <a:cs typeface="Calibri"/>
                <a:sym typeface="Calibri"/>
              </a:rPr>
              <a:t>Seven Tools for Developing Teachers and Teaching</a:t>
            </a:r>
            <a:r>
              <a:rPr lang="en-US" sz="1200" b="0" i="0" u="none" strike="noStrike" kern="1200" cap="none" dirty="0">
                <a:solidFill>
                  <a:schemeClr val="dk1"/>
                </a:solidFill>
                <a:effectLst/>
                <a:latin typeface="Calibri"/>
                <a:ea typeface="Calibri"/>
                <a:cs typeface="Calibri"/>
                <a:sym typeface="Calibri"/>
              </a:rPr>
              <a:t> [Downloadable Resource]. Retrieved from http://www.rutherfordlg.com/new/wp/wp-content/uploads/2014/04/7toolsfordevelopingteachersandteaching.pdf</a:t>
            </a:r>
          </a:p>
        </p:txBody>
      </p:sp>
      <p:sp>
        <p:nvSpPr>
          <p:cNvPr id="558" name="Shape 558"/>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40259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7" name="Shape 567"/>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Depending the participants’ grade span and/or subject, the presenter may want to select a different video as the classroom scenario for providing feedback. The high school math class video is 7½ minutes and may be used for each partner to provide 30-Second Feedback. Select two short video segments, one for each partner to serve as the coach. Natural transitions within the video are:</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	0:00-1:32	lesson introduction</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	1:33-2:59	formative assessment with clickers</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	3:00-4:37	addition explanation using a student’s work</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	4:38-5:22	pairs of student work </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	5:23-6:18	teacher (standing) works with one student</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	6:19-6:29	student continues to work independently</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	6:30-7:30	teacher (kneeling) works with another student</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Say/To Do: </a:t>
            </a:r>
            <a:r>
              <a:rPr lang="en-US" sz="1200" b="0" i="0" u="none" strike="noStrike" cap="none" dirty="0">
                <a:solidFill>
                  <a:schemeClr val="dk1"/>
                </a:solidFill>
                <a:latin typeface="Calibri"/>
                <a:ea typeface="Calibri"/>
                <a:cs typeface="Calibri"/>
                <a:sym typeface="Calibri"/>
              </a:rPr>
              <a:t>After watching a portion of the high school math class video, Partner A will provide 30 Second Feedback to Partner B.</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a:buNone/>
            </a:pPr>
            <a:r>
              <a:rPr lang="en-US" sz="1200" b="1" i="0" u="none" strike="noStrike" cap="none" dirty="0">
                <a:solidFill>
                  <a:schemeClr val="dk1"/>
                </a:solidFill>
                <a:latin typeface="Calibri"/>
                <a:ea typeface="Calibri"/>
                <a:cs typeface="Calibri"/>
                <a:sym typeface="Calibri"/>
              </a:rPr>
              <a:t>Reference: </a:t>
            </a:r>
            <a:r>
              <a:rPr lang="en-US" sz="1200" b="0" i="0" u="none" strike="noStrike" kern="1200" cap="none" dirty="0">
                <a:solidFill>
                  <a:schemeClr val="dk1"/>
                </a:solidFill>
                <a:effectLst/>
                <a:latin typeface="Calibri"/>
                <a:ea typeface="Calibri"/>
                <a:cs typeface="Calibri"/>
                <a:sym typeface="Calibri"/>
              </a:rPr>
              <a:t>Digital Harford. (2015, April 16). </a:t>
            </a:r>
            <a:r>
              <a:rPr lang="en-US" sz="1200" b="0" i="1" u="none" strike="noStrike" kern="1200" cap="none" dirty="0">
                <a:solidFill>
                  <a:schemeClr val="dk1"/>
                </a:solidFill>
                <a:effectLst/>
                <a:latin typeface="Calibri"/>
                <a:ea typeface="Calibri"/>
                <a:cs typeface="Calibri"/>
                <a:sym typeface="Calibri"/>
              </a:rPr>
              <a:t>C. Milton Wright High School Math Class - Potter</a:t>
            </a:r>
            <a:r>
              <a:rPr lang="en-US" sz="1200" b="0" i="0" u="none" strike="noStrike" kern="1200" cap="none" dirty="0">
                <a:solidFill>
                  <a:schemeClr val="dk1"/>
                </a:solidFill>
                <a:effectLst/>
                <a:latin typeface="Calibri"/>
                <a:ea typeface="Calibri"/>
                <a:cs typeface="Calibri"/>
                <a:sym typeface="Calibri"/>
              </a:rPr>
              <a:t> [Video file]. Retrieved from https://youtu.be/CH4IMgEM9og</a:t>
            </a:r>
          </a:p>
        </p:txBody>
      </p:sp>
      <p:sp>
        <p:nvSpPr>
          <p:cNvPr id="568" name="Shape 568"/>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2871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5" name="Shape 57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Select a different video segment from the high school math class video or use a different video of the presenter’s choosing.</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Say/To Do: </a:t>
            </a:r>
            <a:r>
              <a:rPr lang="en-US" sz="1200" b="0" i="0" u="none" strike="noStrike" cap="none" dirty="0">
                <a:solidFill>
                  <a:schemeClr val="dk1"/>
                </a:solidFill>
                <a:latin typeface="Calibri"/>
                <a:ea typeface="Calibri"/>
                <a:cs typeface="Calibri"/>
                <a:sym typeface="Calibri"/>
              </a:rPr>
              <a:t>After watching another segment of the video, Partner B will provide 30-Second Feedback to Partner A.</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Share your thoughts about this experience.</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a:buNone/>
            </a:pPr>
            <a:r>
              <a:rPr lang="en-US" sz="1200" b="1" i="0" u="none" strike="noStrike" cap="none" baseline="0" dirty="0">
                <a:solidFill>
                  <a:schemeClr val="dk1"/>
                </a:solidFill>
                <a:latin typeface="Calibri"/>
                <a:ea typeface="Calibri"/>
                <a:cs typeface="Calibri"/>
                <a:sym typeface="Calibri"/>
              </a:rPr>
              <a:t>Reference</a:t>
            </a:r>
            <a:r>
              <a:rPr lang="en-US" sz="1200" b="0" i="0" u="none" strike="noStrike" cap="none" baseline="0" dirty="0">
                <a:solidFill>
                  <a:schemeClr val="dk1"/>
                </a:solidFill>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Digital Harford. (2015, April 16). </a:t>
            </a:r>
            <a:r>
              <a:rPr lang="en-US" sz="1200" b="0" i="1" u="none" strike="noStrike" kern="1200" cap="none" dirty="0">
                <a:solidFill>
                  <a:schemeClr val="dk1"/>
                </a:solidFill>
                <a:effectLst/>
                <a:latin typeface="Calibri"/>
                <a:ea typeface="Calibri"/>
                <a:cs typeface="Calibri"/>
                <a:sym typeface="Calibri"/>
              </a:rPr>
              <a:t>C. Milton Wright High School Math Class - Potter</a:t>
            </a:r>
            <a:r>
              <a:rPr lang="en-US" sz="1200" b="0" i="0" u="none" strike="noStrike" kern="1200" cap="none" dirty="0">
                <a:solidFill>
                  <a:schemeClr val="dk1"/>
                </a:solidFill>
                <a:effectLst/>
                <a:latin typeface="Calibri"/>
                <a:ea typeface="Calibri"/>
                <a:cs typeface="Calibri"/>
                <a:sym typeface="Calibri"/>
              </a:rPr>
              <a:t> [Video file]. Retrieved from https://youtu.be/CH4IMgEM9og</a:t>
            </a:r>
          </a:p>
        </p:txBody>
      </p:sp>
      <p:sp>
        <p:nvSpPr>
          <p:cNvPr id="576" name="Shape 576"/>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1685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0" name="Shape 480"/>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Say/To Do: </a:t>
            </a:r>
            <a:r>
              <a:rPr lang="en-US" sz="1200" b="0" i="0" u="none" strike="noStrike" cap="none" dirty="0">
                <a:solidFill>
                  <a:schemeClr val="dk1"/>
                </a:solidFill>
                <a:latin typeface="Calibri"/>
                <a:ea typeface="Calibri"/>
                <a:cs typeface="Calibri"/>
                <a:sym typeface="Calibri"/>
              </a:rPr>
              <a:t>The third essential function has five criteria for providing effective feedback. Distribute the handout </a:t>
            </a:r>
            <a:r>
              <a:rPr lang="en-US" sz="1200" b="0" i="1" u="none" strike="noStrike" cap="none" dirty="0">
                <a:solidFill>
                  <a:schemeClr val="dk1"/>
                </a:solidFill>
                <a:latin typeface="Calibri"/>
                <a:ea typeface="Calibri"/>
                <a:cs typeface="Calibri"/>
                <a:sym typeface="Calibri"/>
              </a:rPr>
              <a:t>Criteria for Providing Effective</a:t>
            </a:r>
            <a:r>
              <a:rPr lang="en-US" sz="1200" b="0" i="1" u="none" strike="noStrike" cap="none" baseline="0"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Feedback </a:t>
            </a:r>
            <a:r>
              <a:rPr lang="en-US" sz="1200" b="0" i="0" u="none" strike="noStrike" cap="none" dirty="0">
                <a:solidFill>
                  <a:schemeClr val="dk1"/>
                </a:solidFill>
                <a:latin typeface="Calibri"/>
                <a:ea typeface="Calibri"/>
                <a:cs typeface="Calibri"/>
                <a:sym typeface="Calibri"/>
              </a:rPr>
              <a:t>and review the criteria.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Individually highlight or circle the term(s) within each bullet point that may have the greatest emphasis for effective feedback. With a shoulder partner or as a table group, compare and discuss your highlighted terms.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Handout: </a:t>
            </a:r>
            <a:r>
              <a:rPr lang="en-US" sz="1200" b="0" i="1" u="none" strike="noStrike" cap="none" dirty="0">
                <a:solidFill>
                  <a:schemeClr val="dk1"/>
                </a:solidFill>
                <a:latin typeface="Calibri"/>
                <a:ea typeface="Calibri"/>
                <a:cs typeface="Calibri"/>
                <a:sym typeface="Calibri"/>
              </a:rPr>
              <a:t>Criteria for Providing Effective Feedback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p>
        </p:txBody>
      </p:sp>
      <p:sp>
        <p:nvSpPr>
          <p:cNvPr id="481" name="Shape 481"/>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9250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This slide shows the SBIC Practice Profile essential functions. If the Practice Profile has not been introduced, additional information is needed here and can be obtained on another slide.</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a:t>
            </a:r>
            <a:r>
              <a:rPr lang="en-US" sz="1200" b="0" i="0" u="none" strike="noStrike" cap="none" dirty="0">
                <a:solidFill>
                  <a:schemeClr val="dk1"/>
                </a:solidFill>
                <a:latin typeface="Calibri"/>
                <a:ea typeface="Calibri"/>
                <a:cs typeface="Calibri"/>
                <a:sym typeface="Calibri"/>
              </a:rPr>
              <a:t> As you can see, this slide lists five items to consider and do as a School-Based Implementation Coach. We will address the third essential function shown in red text. </a:t>
            </a: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To support consistency of practice, coaches and </a:t>
            </a:r>
            <a:r>
              <a:rPr lang="en-US" sz="1200" b="0" i="0" u="none" strike="noStrike" cap="none" dirty="0" err="1">
                <a:solidFill>
                  <a:schemeClr val="dk1"/>
                </a:solidFill>
                <a:latin typeface="Calibri"/>
                <a:ea typeface="Calibri"/>
                <a:cs typeface="Calibri"/>
                <a:sym typeface="Calibri"/>
              </a:rPr>
              <a:t>coachees</a:t>
            </a:r>
            <a:r>
              <a:rPr lang="en-US" sz="1200" b="0" i="0" u="none" strike="noStrike" cap="none" dirty="0">
                <a:solidFill>
                  <a:schemeClr val="dk1"/>
                </a:solidFill>
                <a:latin typeface="Calibri"/>
                <a:ea typeface="Calibri"/>
                <a:cs typeface="Calibri"/>
                <a:sym typeface="Calibri"/>
              </a:rPr>
              <a:t> need training in content for SBIC development and on-going coaching for implementation.</a:t>
            </a:r>
          </a:p>
        </p:txBody>
      </p:sp>
      <p:sp>
        <p:nvSpPr>
          <p:cNvPr id="299" name="Shape 29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47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53889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4" name="Shape 424"/>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Now let’s focus on the third essential function, Educators develop a strategic and differentiated coaching plan.</a:t>
            </a:r>
          </a:p>
        </p:txBody>
      </p:sp>
      <p:sp>
        <p:nvSpPr>
          <p:cNvPr id="425" name="Shape 425"/>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6" name="Shape 596"/>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This is an animated slide.</a:t>
            </a:r>
            <a:r>
              <a:rPr lang="en-US" sz="1200" b="0" i="0" u="none" strike="noStrike" cap="none" baseline="0" dirty="0">
                <a:solidFill>
                  <a:schemeClr val="dk1"/>
                </a:solidFill>
                <a:latin typeface="Calibri"/>
                <a:ea typeface="Calibri"/>
                <a:cs typeface="Calibri"/>
                <a:sym typeface="Calibri"/>
              </a:rPr>
              <a:t> The first click shows the question. Each following click reveals an item on the list and allows the presenter an opportunity to speak to each item.</a:t>
            </a: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Pose this question and have participants do a quick Turn &amp; Talk. Then have them compare their responses to these.</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Individual professional goals are powerful sources of motivation. </a:t>
            </a:r>
          </a:p>
          <a:p>
            <a:pPr marL="628542" marR="0" lvl="1" indent="-171450" algn="l" rtl="0">
              <a:spcBef>
                <a:spcPts val="360"/>
              </a:spcBef>
              <a:spcAft>
                <a:spcPts val="0"/>
              </a:spcAft>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When teachers and coaches set goals on self-identified growth needs, the goals become more meaningful. </a:t>
            </a:r>
          </a:p>
          <a:p>
            <a:pPr marL="628542" marR="0" lvl="1" indent="-171450" algn="l" rtl="0">
              <a:spcBef>
                <a:spcPts val="360"/>
              </a:spcBef>
              <a:spcAft>
                <a:spcPts val="0"/>
              </a:spcAft>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Having a structure to hold and organize the pieces of the coaching process allows professional growth to be more visible. </a:t>
            </a:r>
          </a:p>
          <a:p>
            <a:pPr marL="628542" marR="0" lvl="1" indent="-171450" algn="l" rtl="0">
              <a:spcBef>
                <a:spcPts val="360"/>
              </a:spcBef>
              <a:spcAft>
                <a:spcPts val="0"/>
              </a:spcAft>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Both the teacher and coach are much more likely to stay on track toward intended outcomes when there is a plan in place. </a:t>
            </a:r>
          </a:p>
          <a:p>
            <a:pPr marL="628542" marR="0" lvl="1" indent="-171450" algn="l" rtl="0">
              <a:spcBef>
                <a:spcPts val="360"/>
              </a:spcBef>
              <a:spcAft>
                <a:spcPts val="0"/>
              </a:spcAft>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Plans can also be a way to focus coaching discussions in directions that are needed.</a:t>
            </a: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Handout: </a:t>
            </a:r>
            <a:r>
              <a:rPr lang="en-US" sz="1200" b="0" i="1" u="none" strike="noStrike" cap="none" dirty="0">
                <a:solidFill>
                  <a:schemeClr val="dk1"/>
                </a:solidFill>
                <a:latin typeface="Calibri"/>
                <a:ea typeface="Calibri"/>
                <a:cs typeface="Calibri"/>
                <a:sym typeface="Calibri"/>
              </a:rPr>
              <a:t>Growth Goal</a:t>
            </a:r>
            <a:r>
              <a:rPr lang="en-US" sz="1200" b="0" i="1" u="none" strike="noStrike" cap="none" baseline="0" dirty="0">
                <a:solidFill>
                  <a:schemeClr val="dk1"/>
                </a:solidFill>
                <a:latin typeface="Calibri"/>
                <a:ea typeface="Calibri"/>
                <a:cs typeface="Calibri"/>
                <a:sym typeface="Calibri"/>
              </a:rPr>
              <a:t> Plan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sz="1200" b="0" i="1"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Resources: </a:t>
            </a:r>
          </a:p>
          <a:p>
            <a:pPr marL="0" marR="0" lvl="0" indent="0" algn="l" rtl="0">
              <a:spcBef>
                <a:spcPts val="360"/>
              </a:spcBef>
              <a:spcAft>
                <a:spcPts val="0"/>
              </a:spcAft>
              <a:buSzPct val="25000"/>
              <a:buNone/>
            </a:pPr>
            <a:r>
              <a:rPr lang="en-US" sz="1200" b="0" i="0" u="none" strike="noStrike" kern="1200" cap="none" dirty="0">
                <a:solidFill>
                  <a:schemeClr val="dk1"/>
                </a:solidFill>
                <a:effectLst/>
                <a:latin typeface="Calibri"/>
                <a:ea typeface="Calibri"/>
                <a:cs typeface="Calibri"/>
                <a:sym typeface="Calibri"/>
              </a:rPr>
              <a:t>Aguilar, E. (2013). </a:t>
            </a:r>
            <a:r>
              <a:rPr lang="en-US" sz="1200" b="0" i="1" u="none" strike="noStrike" kern="1200" cap="none" dirty="0">
                <a:solidFill>
                  <a:schemeClr val="dk1"/>
                </a:solidFill>
                <a:effectLst/>
                <a:latin typeface="Calibri"/>
                <a:ea typeface="Calibri"/>
                <a:cs typeface="Calibri"/>
                <a:sym typeface="Calibri"/>
              </a:rPr>
              <a:t>The art of coaching: Effective strategies for school transformation</a:t>
            </a:r>
            <a:r>
              <a:rPr lang="en-US" sz="1200" b="0" i="0" u="none" strike="noStrike" kern="1200" cap="none" dirty="0">
                <a:solidFill>
                  <a:schemeClr val="dk1"/>
                </a:solidFill>
                <a:effectLst/>
                <a:latin typeface="Calibri"/>
                <a:ea typeface="Calibri"/>
                <a:cs typeface="Calibri"/>
                <a:sym typeface="Calibri"/>
              </a:rPr>
              <a:t>. San Francisco, CA: Jossey-Bass.</a:t>
            </a:r>
          </a:p>
          <a:p>
            <a:pPr>
              <a:buNone/>
            </a:pPr>
            <a:r>
              <a:rPr lang="en-US" sz="1200" b="0" i="0" u="none" strike="noStrike" kern="1200" cap="none" dirty="0">
                <a:solidFill>
                  <a:schemeClr val="dk1"/>
                </a:solidFill>
                <a:effectLst/>
                <a:latin typeface="Calibri"/>
                <a:ea typeface="Calibri"/>
                <a:cs typeface="Calibri"/>
                <a:sym typeface="Calibri"/>
              </a:rPr>
              <a:t>Marzano, R. J., &amp; Simms, J. A. (2013). </a:t>
            </a:r>
            <a:r>
              <a:rPr lang="en-US" sz="1200" b="0" i="1" u="none" strike="noStrike" kern="1200" cap="none" dirty="0">
                <a:solidFill>
                  <a:schemeClr val="dk1"/>
                </a:solidFill>
                <a:effectLst/>
                <a:latin typeface="Calibri"/>
                <a:ea typeface="Calibri"/>
                <a:cs typeface="Calibri"/>
                <a:sym typeface="Calibri"/>
              </a:rPr>
              <a:t>Coaching classroom instruction</a:t>
            </a:r>
            <a:r>
              <a:rPr lang="en-US" sz="1200" b="0" i="0" u="none" strike="noStrike" kern="1200" cap="none" dirty="0">
                <a:solidFill>
                  <a:schemeClr val="dk1"/>
                </a:solidFill>
                <a:effectLst/>
                <a:latin typeface="Calibri"/>
                <a:ea typeface="Calibri"/>
                <a:cs typeface="Calibri"/>
                <a:sym typeface="Calibri"/>
              </a:rPr>
              <a:t>. Bloomington, IN: Marzano Research Laboratory.</a:t>
            </a:r>
          </a:p>
        </p:txBody>
      </p:sp>
      <p:sp>
        <p:nvSpPr>
          <p:cNvPr id="597" name="Shape 597"/>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b="1"/>
              <a:t>To</a:t>
            </a:r>
            <a:r>
              <a:rPr lang="en-US" b="1" baseline="0"/>
              <a:t> Know/To Do: </a:t>
            </a:r>
            <a:r>
              <a:rPr lang="en-US" b="0" baseline="0"/>
              <a:t>Participants should become familiar with key terms used within the SBIC professional learning module. Clarifying these terms will facilitate a better understanding of concepts. </a:t>
            </a:r>
            <a:r>
              <a:rPr lang="en-US" sz="1200" b="0" i="0" u="none" strike="noStrike" cap="none">
                <a:solidFill>
                  <a:schemeClr val="dk1"/>
                </a:solidFill>
                <a:latin typeface="Calibri"/>
                <a:ea typeface="Calibri"/>
                <a:cs typeface="Calibri"/>
                <a:sym typeface="Calibri"/>
              </a:rPr>
              <a:t>Send the </a:t>
            </a:r>
            <a:r>
              <a:rPr lang="en-US" sz="1200" b="0" i="1" u="none" strike="noStrike" cap="none">
                <a:solidFill>
                  <a:schemeClr val="dk1"/>
                </a:solidFill>
                <a:latin typeface="Calibri"/>
                <a:ea typeface="Calibri"/>
                <a:cs typeface="Calibri"/>
                <a:sym typeface="Calibri"/>
              </a:rPr>
              <a:t>SBIC</a:t>
            </a:r>
            <a:r>
              <a:rPr lang="en-US" sz="1200" b="0" i="1" u="none" strike="noStrike" cap="none" baseline="0">
                <a:solidFill>
                  <a:schemeClr val="dk1"/>
                </a:solidFill>
                <a:latin typeface="Calibri"/>
                <a:ea typeface="Calibri"/>
                <a:cs typeface="Calibri"/>
                <a:sym typeface="Calibri"/>
              </a:rPr>
              <a:t> 2018 Handouts Combined</a:t>
            </a:r>
            <a:r>
              <a:rPr lang="en-US" sz="1200" b="0" i="0" u="none" strike="noStrike" cap="none" baseline="0">
                <a:solidFill>
                  <a:schemeClr val="dk1"/>
                </a:solidFill>
                <a:latin typeface="Calibri"/>
                <a:ea typeface="Calibri"/>
                <a:cs typeface="Calibri"/>
                <a:sym typeface="Calibri"/>
              </a:rPr>
              <a:t> pdf suggesting participants review the </a:t>
            </a:r>
            <a:r>
              <a:rPr lang="en-US" sz="1200" b="0" i="1" u="none" strike="noStrike" cap="none" baseline="0">
                <a:solidFill>
                  <a:schemeClr val="dk1"/>
                </a:solidFill>
                <a:latin typeface="Calibri"/>
                <a:ea typeface="Calibri"/>
                <a:cs typeface="Calibri"/>
                <a:sym typeface="Calibri"/>
              </a:rPr>
              <a:t>SBIC Key Terms </a:t>
            </a:r>
            <a:r>
              <a:rPr lang="en-US" sz="1200" b="0" i="0" u="none" strike="noStrike" cap="none" baseline="0">
                <a:solidFill>
                  <a:schemeClr val="dk1"/>
                </a:solidFill>
                <a:latin typeface="Calibri"/>
                <a:ea typeface="Calibri"/>
                <a:cs typeface="Calibri"/>
                <a:sym typeface="Calibri"/>
              </a:rPr>
              <a:t>handout </a:t>
            </a:r>
            <a:r>
              <a:rPr lang="en-US" sz="1200" b="0" i="0" u="none" strike="noStrike" cap="none">
                <a:solidFill>
                  <a:schemeClr val="dk1"/>
                </a:solidFill>
                <a:latin typeface="Calibri"/>
                <a:ea typeface="Calibri"/>
                <a:cs typeface="Calibri"/>
                <a:sym typeface="Calibri"/>
              </a:rPr>
              <a:t>prior to the training.</a:t>
            </a:r>
          </a:p>
          <a:p>
            <a:pPr>
              <a:buNone/>
            </a:pPr>
            <a:endParaRPr lang="en-US" b="1" baseline="0"/>
          </a:p>
          <a:p>
            <a:pPr marL="0" marR="0" lvl="0" indent="0" algn="l" defTabSz="914400" rtl="0" eaLnBrk="1" fontAlgn="auto" latinLnBrk="0" hangingPunct="1">
              <a:lnSpc>
                <a:spcPct val="100000"/>
              </a:lnSpc>
              <a:spcBef>
                <a:spcPts val="360"/>
              </a:spcBef>
              <a:spcAft>
                <a:spcPts val="0"/>
              </a:spcAft>
              <a:buClrTx/>
              <a:buSzTx/>
              <a:buFontTx/>
              <a:buNone/>
              <a:tabLst/>
              <a:defRPr/>
            </a:pPr>
            <a:r>
              <a:rPr lang="en-US" b="1" baseline="0"/>
              <a:t>Handout: </a:t>
            </a:r>
            <a:r>
              <a:rPr lang="en-US" b="0" i="1" baseline="0"/>
              <a:t>School-Based Implementation Coaching Key Terms </a:t>
            </a:r>
            <a:r>
              <a:rPr lang="en-US" sz="1200" b="0" i="0" u="none" strike="noStrike" cap="none">
                <a:solidFill>
                  <a:schemeClr val="dk1"/>
                </a:solidFill>
                <a:latin typeface="Calibri"/>
                <a:ea typeface="Calibri"/>
                <a:cs typeface="Calibri"/>
                <a:sym typeface="Calibri"/>
              </a:rPr>
              <a:t>(included in the </a:t>
            </a:r>
            <a:r>
              <a:rPr lang="en-US" sz="1200" b="0" i="1" u="none" strike="noStrike" cap="none">
                <a:solidFill>
                  <a:schemeClr val="dk1"/>
                </a:solidFill>
                <a:latin typeface="Calibri"/>
                <a:ea typeface="Calibri"/>
                <a:cs typeface="Calibri"/>
                <a:sym typeface="Calibri"/>
              </a:rPr>
              <a:t>SBIC 2018 Handouts Combined</a:t>
            </a:r>
            <a:r>
              <a:rPr lang="en-US" sz="1200" b="0" i="0" u="none" strike="noStrike" cap="none">
                <a:solidFill>
                  <a:schemeClr val="dk1"/>
                </a:solidFill>
                <a:latin typeface="Calibri"/>
                <a:ea typeface="Calibri"/>
                <a:cs typeface="Calibri"/>
                <a:sym typeface="Calibri"/>
              </a:rPr>
              <a:t> pdf)</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0762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5" name="Shape 605"/>
          <p:cNvSpPr txBox="1">
            <a:spLocks noGrp="1"/>
          </p:cNvSpPr>
          <p:nvPr>
            <p:ph type="body" idx="1"/>
          </p:nvPr>
        </p:nvSpPr>
        <p:spPr>
          <a:xfrm>
            <a:off x="707708" y="4447461"/>
            <a:ext cx="5661660" cy="4213384"/>
          </a:xfrm>
          <a:prstGeom prst="rect">
            <a:avLst/>
          </a:prstGeom>
          <a:noFill/>
          <a:ln>
            <a:noFill/>
          </a:ln>
        </p:spPr>
        <p:txBody>
          <a:bodyPr wrap="square" lIns="92427" tIns="46201" rIns="92427" bIns="46201" anchor="t" anchorCtr="0">
            <a:noAutofit/>
          </a:bodyPr>
          <a:lstStyle/>
          <a:p>
            <a:pPr>
              <a:buSzPct val="25000"/>
              <a:buNone/>
            </a:pPr>
            <a:r>
              <a:rPr lang="en-US" sz="1100" b="1" dirty="0"/>
              <a:t>To Know/To Say: </a:t>
            </a:r>
            <a:r>
              <a:rPr lang="en-US" sz="1100" dirty="0"/>
              <a:t>Both the coach and the teacher or team being coached need plans for these reasons.</a:t>
            </a:r>
          </a:p>
          <a:p>
            <a:pPr>
              <a:buSzPct val="25000"/>
              <a:buNone/>
            </a:pPr>
            <a:endParaRPr lang="en-US" sz="1100" dirty="0"/>
          </a:p>
          <a:p>
            <a:pPr>
              <a:buSzPct val="25000"/>
              <a:buNone/>
            </a:pPr>
            <a:r>
              <a:rPr lang="en-US" sz="1100" dirty="0"/>
              <a:t>We will be looking at the plan the teacher develops with assistance from the coach. The Coaching Companion resource will have a sample plan that is just for the coach.</a:t>
            </a:r>
          </a:p>
          <a:p>
            <a:pPr>
              <a:spcBef>
                <a:spcPts val="354"/>
              </a:spcBef>
              <a:buSzPct val="25000"/>
            </a:pPr>
            <a:endParaRPr sz="1100" b="1" dirty="0"/>
          </a:p>
          <a:p>
            <a:pPr>
              <a:spcBef>
                <a:spcPts val="354"/>
              </a:spcBef>
              <a:buSzPct val="25000"/>
              <a:buNone/>
            </a:pPr>
            <a:r>
              <a:rPr lang="en-US" sz="1100" b="1" dirty="0"/>
              <a:t>Resources: </a:t>
            </a:r>
          </a:p>
          <a:p>
            <a:pPr>
              <a:spcBef>
                <a:spcPts val="354"/>
              </a:spcBef>
              <a:buSzPct val="25000"/>
              <a:buNone/>
            </a:pPr>
            <a:r>
              <a:rPr lang="en-US" sz="1100" dirty="0"/>
              <a:t>Adapted from: Aguilar, E. (2013). </a:t>
            </a:r>
            <a:r>
              <a:rPr lang="en-US" sz="1100" i="1" dirty="0"/>
              <a:t>The art of coaching: Effective strategies for school transformation</a:t>
            </a:r>
            <a:r>
              <a:rPr lang="en-US" sz="1100" dirty="0"/>
              <a:t>. San Francisco, CA: Jossey-Bass.</a:t>
            </a:r>
          </a:p>
          <a:p>
            <a:pPr>
              <a:buNone/>
            </a:pPr>
            <a:r>
              <a:rPr lang="en-US" sz="1100" dirty="0"/>
              <a:t>Adapted from: Marzano, R. J., &amp; Simms, J. A. (2013). </a:t>
            </a:r>
            <a:r>
              <a:rPr lang="en-US" sz="1100" i="1" dirty="0"/>
              <a:t>Coaching classroom instruction</a:t>
            </a:r>
            <a:r>
              <a:rPr lang="en-US" sz="1100" dirty="0"/>
              <a:t>. Bloomington, IN: Marzano Research Laboratory.</a:t>
            </a:r>
          </a:p>
        </p:txBody>
      </p:sp>
      <p:sp>
        <p:nvSpPr>
          <p:cNvPr id="606" name="Shape 606"/>
          <p:cNvSpPr txBox="1">
            <a:spLocks noGrp="1"/>
          </p:cNvSpPr>
          <p:nvPr>
            <p:ph type="sldNum" idx="12"/>
          </p:nvPr>
        </p:nvSpPr>
        <p:spPr>
          <a:xfrm>
            <a:off x="4008706" y="8893296"/>
            <a:ext cx="3066733" cy="468155"/>
          </a:xfrm>
          <a:prstGeom prst="rect">
            <a:avLst/>
          </a:prstGeom>
          <a:noFill/>
          <a:ln>
            <a:noFill/>
          </a:ln>
        </p:spPr>
        <p:txBody>
          <a:bodyPr wrap="square" lIns="92427" tIns="46201" rIns="92427" bIns="46201" anchor="b" anchorCtr="0">
            <a:noAutofit/>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50</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7590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a:t>
            </a:r>
            <a:r>
              <a:rPr lang="en-US" sz="1200" b="0" i="0" u="none" strike="noStrike" cap="none" dirty="0">
                <a:solidFill>
                  <a:schemeClr val="dk1"/>
                </a:solidFill>
                <a:latin typeface="Calibri"/>
                <a:ea typeface="Calibri"/>
                <a:cs typeface="Calibri"/>
                <a:sym typeface="Calibri"/>
              </a:rPr>
              <a:t> Missouri has selected and developed professional learning modules focusing on effective educational practices. These modules were selected due to their high effect size, which comes from the John Hattie meta-analysis. </a:t>
            </a: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School-Based Implementation Coaching </a:t>
            </a:r>
            <a:r>
              <a:rPr lang="en-US" sz="1200" b="0" i="0" u="none" strike="noStrike" cap="none" dirty="0">
                <a:solidFill>
                  <a:schemeClr val="dk1"/>
                </a:solidFill>
                <a:latin typeface="Calibri"/>
                <a:ea typeface="Calibri"/>
                <a:cs typeface="Calibri"/>
                <a:sym typeface="Calibri"/>
              </a:rPr>
              <a:t>will</a:t>
            </a:r>
            <a:r>
              <a:rPr lang="en-US" sz="1200" b="0" i="0" u="none" strike="noStrike" cap="none" baseline="0" dirty="0">
                <a:solidFill>
                  <a:schemeClr val="dk1"/>
                </a:solidFill>
                <a:latin typeface="Calibri"/>
                <a:ea typeface="Calibri"/>
                <a:cs typeface="Calibri"/>
                <a:sym typeface="Calibri"/>
              </a:rPr>
              <a:t> focus on implementing the DCI effective educational practices. The slide shows two infographics:</a:t>
            </a:r>
          </a:p>
          <a:p>
            <a:pPr marL="228600" marR="0" lvl="0" indent="-228600" algn="l" rtl="0">
              <a:spcBef>
                <a:spcPts val="0"/>
              </a:spcBef>
              <a:spcAft>
                <a:spcPts val="0"/>
              </a:spcAft>
              <a:buSzPct val="25000"/>
              <a:buFont typeface="Wingdings" panose="05000000000000000000" pitchFamily="2" charset="2"/>
              <a:buChar char="Ø"/>
            </a:pPr>
            <a:r>
              <a:rPr lang="en-US" sz="1200" b="0" i="0" u="none" strike="noStrike" cap="none" baseline="0" dirty="0">
                <a:solidFill>
                  <a:schemeClr val="dk1"/>
                </a:solidFill>
                <a:latin typeface="Calibri"/>
                <a:ea typeface="Calibri"/>
                <a:cs typeface="Calibri"/>
                <a:sym typeface="Calibri"/>
              </a:rPr>
              <a:t>On the left: The Developing Assessment Capable Learners (DACL) module centers around the three questions:</a:t>
            </a:r>
          </a:p>
          <a:p>
            <a:pPr marL="685692" marR="0" lvl="1" indent="-228600" algn="l" rtl="0">
              <a:spcBef>
                <a:spcPts val="0"/>
              </a:spcBef>
              <a:spcAft>
                <a:spcPts val="0"/>
              </a:spcAft>
              <a:buSzPct val="250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Where am I going?</a:t>
            </a:r>
          </a:p>
          <a:p>
            <a:pPr marL="685692" marR="0" lvl="1" indent="-228600" algn="l" rtl="0">
              <a:spcBef>
                <a:spcPts val="0"/>
              </a:spcBef>
              <a:spcAft>
                <a:spcPts val="0"/>
              </a:spcAft>
              <a:buSzPct val="250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Where am I now?</a:t>
            </a:r>
          </a:p>
          <a:p>
            <a:pPr marL="685692" marR="0" lvl="1" indent="-228600" algn="l" rtl="0">
              <a:spcBef>
                <a:spcPts val="0"/>
              </a:spcBef>
              <a:spcAft>
                <a:spcPts val="0"/>
              </a:spcAft>
              <a:buSzPct val="250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How can I close the gap?</a:t>
            </a:r>
          </a:p>
          <a:p>
            <a:pPr marL="228600" marR="0" lvl="0" indent="-228600" algn="l" rtl="0">
              <a:spcBef>
                <a:spcPts val="0"/>
              </a:spcBef>
              <a:spcAft>
                <a:spcPts val="0"/>
              </a:spcAft>
              <a:buSzPct val="25000"/>
              <a:buFont typeface="Wingdings" panose="05000000000000000000" pitchFamily="2" charset="2"/>
              <a:buChar char="Ø"/>
            </a:pPr>
            <a:r>
              <a:rPr lang="en-US" sz="1200" b="0" i="0" u="none" strike="noStrike" cap="none" baseline="0" dirty="0">
                <a:solidFill>
                  <a:schemeClr val="dk1"/>
                </a:solidFill>
                <a:latin typeface="Calibri"/>
                <a:ea typeface="Calibri"/>
                <a:cs typeface="Calibri"/>
                <a:sym typeface="Calibri"/>
              </a:rPr>
              <a:t>On the right: Metacognition makes students aware of their own thinking.</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Other DCI professional learning modules can be found at www.moedu-sail.org/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References: </a:t>
            </a:r>
            <a:r>
              <a:rPr lang="en-US" sz="1200" b="0" i="0" u="none" strike="noStrike" kern="1200" cap="none" dirty="0" err="1">
                <a:solidFill>
                  <a:schemeClr val="dk1"/>
                </a:solidFill>
                <a:effectLst/>
                <a:latin typeface="Calibri"/>
                <a:ea typeface="Calibri"/>
                <a:cs typeface="Calibri"/>
                <a:sym typeface="Calibri"/>
              </a:rPr>
              <a:t>MoEdu</a:t>
            </a:r>
            <a:r>
              <a:rPr lang="en-US" sz="1200" b="0" i="0" u="none" strike="noStrike" kern="1200" cap="none" dirty="0">
                <a:solidFill>
                  <a:schemeClr val="dk1"/>
                </a:solidFill>
                <a:effectLst/>
                <a:latin typeface="Calibri"/>
                <a:ea typeface="Calibri"/>
                <a:cs typeface="Calibri"/>
                <a:sym typeface="Calibri"/>
              </a:rPr>
              <a:t>-sail. (2022). District Continuous Framework: Blueprint for District and Building Leadership. [Online blueprint]. Retrieved from https://www.moedu-sail.org/getting-started/</a:t>
            </a:r>
          </a:p>
        </p:txBody>
      </p:sp>
      <p:sp>
        <p:nvSpPr>
          <p:cNvPr id="439" name="Shape 43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51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79557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a:buSzPct val="25000"/>
              <a:buNone/>
            </a:pPr>
            <a:r>
              <a:rPr lang="en-US" b="1" dirty="0">
                <a:solidFill>
                  <a:schemeClr val="dk1"/>
                </a:solidFill>
                <a:latin typeface="Calibri"/>
                <a:ea typeface="Calibri"/>
                <a:cs typeface="Calibri"/>
                <a:sym typeface="Calibri"/>
              </a:rPr>
              <a:t>To Know: </a:t>
            </a:r>
            <a:r>
              <a:rPr lang="en-US" b="0" dirty="0">
                <a:solidFill>
                  <a:schemeClr val="dk1"/>
                </a:solidFill>
                <a:latin typeface="Calibri"/>
                <a:ea typeface="Calibri"/>
                <a:cs typeface="Calibri"/>
                <a:sym typeface="Calibri"/>
              </a:rPr>
              <a:t>Show</a:t>
            </a:r>
            <a:r>
              <a:rPr lang="en-US" b="0" baseline="0" dirty="0">
                <a:solidFill>
                  <a:schemeClr val="dk1"/>
                </a:solidFill>
                <a:latin typeface="Calibri"/>
                <a:ea typeface="Calibri"/>
                <a:cs typeface="Calibri"/>
                <a:sym typeface="Calibri"/>
              </a:rPr>
              <a:t> and briefly explain the Growth Goal Plan as each part will be discussed again. Be sure to show and discuss both pages of the plan.</a:t>
            </a:r>
          </a:p>
          <a:p>
            <a:pPr>
              <a:buSzPct val="25000"/>
              <a:buNone/>
            </a:pPr>
            <a:endParaRPr lang="en-US" b="1" dirty="0">
              <a:solidFill>
                <a:schemeClr val="dk1"/>
              </a:solidFill>
              <a:latin typeface="Calibri"/>
              <a:ea typeface="Calibri"/>
              <a:cs typeface="Calibri"/>
              <a:sym typeface="Calibri"/>
            </a:endParaRPr>
          </a:p>
          <a:p>
            <a:pPr>
              <a:buSzPct val="25000"/>
              <a:buNone/>
            </a:pPr>
            <a:r>
              <a:rPr lang="en-US" b="1" dirty="0">
                <a:solidFill>
                  <a:schemeClr val="dk1"/>
                </a:solidFill>
                <a:latin typeface="Calibri"/>
                <a:ea typeface="Calibri"/>
                <a:cs typeface="Calibri"/>
                <a:sym typeface="Calibri"/>
              </a:rPr>
              <a:t>To Know/To Say: </a:t>
            </a:r>
            <a:r>
              <a:rPr lang="en-US" dirty="0">
                <a:solidFill>
                  <a:schemeClr val="dk1"/>
                </a:solidFill>
                <a:latin typeface="Calibri"/>
                <a:ea typeface="Calibri"/>
                <a:cs typeface="Calibri"/>
                <a:sym typeface="Calibri"/>
              </a:rPr>
              <a:t>The Growth Goal Plan is developed by the teacher or team with support from the coach. </a:t>
            </a:r>
          </a:p>
          <a:p>
            <a:pPr marL="628542" lvl="1" indent="-171450">
              <a:buSzPct val="25000"/>
              <a:buFont typeface="Arial" panose="020B0604020202020204" pitchFamily="34" charset="0"/>
              <a:buChar char="•"/>
            </a:pPr>
            <a:r>
              <a:rPr lang="en-US" dirty="0">
                <a:solidFill>
                  <a:schemeClr val="dk1"/>
                </a:solidFill>
                <a:latin typeface="Calibri"/>
                <a:ea typeface="Calibri"/>
                <a:cs typeface="Calibri"/>
                <a:sym typeface="Calibri"/>
              </a:rPr>
              <a:t>The teacher/team uses data from</a:t>
            </a:r>
            <a:r>
              <a:rPr lang="en-US" baseline="0"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Practice Profile which is being addressed (ACL, Metacognition, Collaborative Teams, Data Based Decision Making…). </a:t>
            </a:r>
          </a:p>
          <a:p>
            <a:pPr marL="628542" lvl="1" indent="-171450">
              <a:buSzPct val="25000"/>
              <a:buFont typeface="Arial" panose="020B0604020202020204" pitchFamily="34" charset="0"/>
              <a:buChar char="•"/>
            </a:pPr>
            <a:r>
              <a:rPr lang="en-US" dirty="0">
                <a:solidFill>
                  <a:schemeClr val="dk1"/>
                </a:solidFill>
                <a:latin typeface="Calibri"/>
                <a:ea typeface="Calibri"/>
                <a:cs typeface="Calibri"/>
                <a:sym typeface="Calibri"/>
              </a:rPr>
              <a:t>Next, the teacher/team identifies areas of growth by selecting a specific essential function(s) and criteria. </a:t>
            </a:r>
          </a:p>
          <a:p>
            <a:pPr marL="628542" lvl="1" indent="-171450">
              <a:buSzPct val="25000"/>
              <a:buFont typeface="Arial" panose="020B0604020202020204" pitchFamily="34" charset="0"/>
              <a:buChar char="•"/>
            </a:pPr>
            <a:r>
              <a:rPr lang="en-US" dirty="0">
                <a:solidFill>
                  <a:schemeClr val="dk1"/>
                </a:solidFill>
                <a:latin typeface="Calibri"/>
                <a:ea typeface="Calibri"/>
                <a:cs typeface="Calibri"/>
                <a:sym typeface="Calibri"/>
              </a:rPr>
              <a:t>Jointly, the teacher/team and coach plan how best to meet the growth goal. </a:t>
            </a:r>
          </a:p>
          <a:p>
            <a:pPr marL="628542" lvl="1" indent="-171450">
              <a:buSzPct val="25000"/>
              <a:buFont typeface="Arial" panose="020B0604020202020204" pitchFamily="34" charset="0"/>
              <a:buChar char="•"/>
            </a:pPr>
            <a:r>
              <a:rPr lang="en-US" dirty="0">
                <a:solidFill>
                  <a:schemeClr val="dk1"/>
                </a:solidFill>
                <a:latin typeface="Calibri"/>
                <a:ea typeface="Calibri"/>
                <a:cs typeface="Calibri"/>
                <a:sym typeface="Calibri"/>
              </a:rPr>
              <a:t>The teacher/team then determines the indicators of progress (data and evidence) that will be observed and collected. </a:t>
            </a:r>
          </a:p>
          <a:p>
            <a:pPr marL="628542" lvl="1" indent="-171450">
              <a:buSzPct val="25000"/>
              <a:buFont typeface="Arial" panose="020B0604020202020204" pitchFamily="34" charset="0"/>
              <a:buChar char="•"/>
            </a:pPr>
            <a:r>
              <a:rPr lang="en-US" dirty="0">
                <a:solidFill>
                  <a:schemeClr val="dk1"/>
                </a:solidFill>
                <a:latin typeface="Calibri"/>
                <a:ea typeface="Calibri"/>
                <a:cs typeface="Calibri"/>
                <a:sym typeface="Calibri"/>
              </a:rPr>
              <a:t>The progress monitoring mode is described</a:t>
            </a:r>
            <a:r>
              <a:rPr lang="en-US" baseline="0" dirty="0">
                <a:solidFill>
                  <a:schemeClr val="dk1"/>
                </a:solidFill>
                <a:latin typeface="Calibri"/>
                <a:ea typeface="Calibri"/>
                <a:cs typeface="Calibri"/>
                <a:sym typeface="Calibri"/>
              </a:rPr>
              <a:t>. Dated</a:t>
            </a:r>
            <a:r>
              <a:rPr lang="en-US" dirty="0">
                <a:solidFill>
                  <a:schemeClr val="dk1"/>
                </a:solidFill>
                <a:latin typeface="Calibri"/>
                <a:ea typeface="Calibri"/>
                <a:cs typeface="Calibri"/>
                <a:sym typeface="Calibri"/>
              </a:rPr>
              <a:t> coaching observations can</a:t>
            </a:r>
            <a:r>
              <a:rPr lang="en-US" baseline="0" dirty="0">
                <a:solidFill>
                  <a:schemeClr val="dk1"/>
                </a:solidFill>
                <a:latin typeface="Calibri"/>
                <a:ea typeface="Calibri"/>
                <a:cs typeface="Calibri"/>
                <a:sym typeface="Calibri"/>
              </a:rPr>
              <a:t> be</a:t>
            </a:r>
            <a:r>
              <a:rPr lang="en-US" dirty="0">
                <a:solidFill>
                  <a:schemeClr val="dk1"/>
                </a:solidFill>
                <a:latin typeface="Calibri"/>
                <a:ea typeface="Calibri"/>
                <a:cs typeface="Calibri"/>
                <a:sym typeface="Calibri"/>
              </a:rPr>
              <a:t> recorded as</a:t>
            </a:r>
            <a:r>
              <a:rPr lang="en-US" baseline="0" dirty="0">
                <a:solidFill>
                  <a:schemeClr val="dk1"/>
                </a:solidFill>
                <a:latin typeface="Calibri"/>
                <a:ea typeface="Calibri"/>
                <a:cs typeface="Calibri"/>
                <a:sym typeface="Calibri"/>
              </a:rPr>
              <a:t> well. </a:t>
            </a:r>
          </a:p>
          <a:p>
            <a:pPr marL="628542" lvl="1" indent="-171450">
              <a:buSzPct val="25000"/>
              <a:buFont typeface="Arial" panose="020B0604020202020204" pitchFamily="34" charset="0"/>
              <a:buChar char="•"/>
            </a:pPr>
            <a:r>
              <a:rPr lang="en-US" baseline="0" dirty="0">
                <a:solidFill>
                  <a:schemeClr val="dk1"/>
                </a:solidFill>
                <a:latin typeface="Calibri"/>
                <a:ea typeface="Calibri"/>
                <a:cs typeface="Calibri"/>
                <a:sym typeface="Calibri"/>
              </a:rPr>
              <a:t>Reflections (solution dialogue) and next steps are included on the second page of the plan.</a:t>
            </a:r>
            <a:r>
              <a:rPr lang="en-US" dirty="0">
                <a:solidFill>
                  <a:schemeClr val="dk1"/>
                </a:solidFill>
                <a:latin typeface="Calibri"/>
                <a:ea typeface="Calibri"/>
                <a:cs typeface="Calibri"/>
                <a:sym typeface="Calibri"/>
              </a:rPr>
              <a:t> </a:t>
            </a:r>
          </a:p>
          <a:p>
            <a:pPr>
              <a:buSzPct val="25000"/>
              <a:buNone/>
            </a:pPr>
            <a:endParaRPr lang="en-US" dirty="0">
              <a:solidFill>
                <a:schemeClr val="dk1"/>
              </a:solidFill>
              <a:latin typeface="Calibri"/>
              <a:ea typeface="Calibri"/>
              <a:cs typeface="Calibri"/>
              <a:sym typeface="Calibri"/>
            </a:endParaRPr>
          </a:p>
          <a:p>
            <a:pPr>
              <a:buSzPct val="25000"/>
              <a:buNone/>
            </a:pPr>
            <a:r>
              <a:rPr lang="en-US" dirty="0">
                <a:solidFill>
                  <a:schemeClr val="dk1"/>
                </a:solidFill>
                <a:latin typeface="Calibri"/>
                <a:ea typeface="Calibri"/>
                <a:cs typeface="Calibri"/>
                <a:sym typeface="Calibri"/>
              </a:rPr>
              <a:t>The plan provides a two-way feedback loop to the teacher and coach. The Growth Goal Plan can be put on a shared drive such as Google so all parties have access to it. This way it becomes a living document that can be ongoing. New goals can be set and monitored as accomplishments are archived.</a:t>
            </a:r>
          </a:p>
          <a:p>
            <a:pPr>
              <a:spcBef>
                <a:spcPts val="344"/>
              </a:spcBef>
              <a:buSzPct val="25000"/>
            </a:pPr>
            <a:endParaRPr lang="en-US" dirty="0">
              <a:solidFill>
                <a:schemeClr val="dk1"/>
              </a:solidFill>
              <a:latin typeface="Calibri"/>
              <a:ea typeface="Calibri"/>
              <a:cs typeface="Calibri"/>
              <a:sym typeface="Calibri"/>
            </a:endParaRPr>
          </a:p>
          <a:p>
            <a:pPr>
              <a:spcBef>
                <a:spcPts val="344"/>
              </a:spcBef>
              <a:buSzPct val="25000"/>
              <a:buNone/>
            </a:pPr>
            <a:r>
              <a:rPr lang="en-US" b="1" dirty="0">
                <a:solidFill>
                  <a:schemeClr val="dk1"/>
                </a:solidFill>
                <a:latin typeface="Calibri"/>
                <a:ea typeface="Calibri"/>
                <a:cs typeface="Calibri"/>
                <a:sym typeface="Calibri"/>
              </a:rPr>
              <a:t>Handout: </a:t>
            </a:r>
            <a:r>
              <a:rPr lang="en-US" i="1" dirty="0">
                <a:solidFill>
                  <a:schemeClr val="dk1"/>
                </a:solidFill>
                <a:latin typeface="Calibri"/>
                <a:ea typeface="Calibri"/>
                <a:cs typeface="Calibri"/>
                <a:sym typeface="Calibri"/>
              </a:rPr>
              <a:t>Growth Goal Plan </a:t>
            </a:r>
            <a:r>
              <a:rPr lang="en-US" dirty="0">
                <a:solidFill>
                  <a:schemeClr val="dk1"/>
                </a:solidFill>
                <a:latin typeface="Calibri"/>
                <a:ea typeface="Calibri"/>
                <a:cs typeface="Calibri"/>
                <a:sym typeface="Calibri"/>
              </a:rPr>
              <a:t>(page 1)</a:t>
            </a:r>
          </a:p>
          <a:p>
            <a:pPr>
              <a:spcBef>
                <a:spcPts val="344"/>
              </a:spcBef>
              <a:buSzPct val="25000"/>
            </a:pPr>
            <a:endParaRPr lang="en-US" b="1" dirty="0">
              <a:solidFill>
                <a:schemeClr val="dk1"/>
              </a:solidFill>
              <a:latin typeface="Calibri"/>
              <a:ea typeface="Calibri"/>
              <a:cs typeface="Calibri"/>
              <a:sym typeface="Calibri"/>
            </a:endParaRPr>
          </a:p>
          <a:p>
            <a:pPr>
              <a:spcBef>
                <a:spcPts val="344"/>
              </a:spcBef>
              <a:buSzPct val="25000"/>
              <a:buNone/>
            </a:pPr>
            <a:r>
              <a:rPr lang="en-US" b="1" dirty="0">
                <a:solidFill>
                  <a:schemeClr val="dk1"/>
                </a:solidFill>
                <a:latin typeface="Calibri"/>
                <a:ea typeface="Calibri"/>
                <a:cs typeface="Calibri"/>
                <a:sym typeface="Calibri"/>
              </a:rPr>
              <a:t>Resources: </a:t>
            </a:r>
          </a:p>
          <a:p>
            <a:pPr>
              <a:spcBef>
                <a:spcPts val="344"/>
              </a:spcBef>
              <a:buSzPct val="25000"/>
              <a:buNone/>
            </a:pPr>
            <a:r>
              <a:rPr lang="en-US" dirty="0">
                <a:solidFill>
                  <a:schemeClr val="dk1"/>
                </a:solidFill>
                <a:latin typeface="Calibri"/>
                <a:ea typeface="Calibri"/>
                <a:cs typeface="Calibri"/>
                <a:sym typeface="Calibri"/>
              </a:rPr>
              <a:t>Adapted from: Aguilar, E. (2013). </a:t>
            </a:r>
            <a:r>
              <a:rPr lang="en-US" i="1" dirty="0">
                <a:solidFill>
                  <a:schemeClr val="dk1"/>
                </a:solidFill>
                <a:latin typeface="Calibri"/>
                <a:ea typeface="Calibri"/>
                <a:cs typeface="Calibri"/>
                <a:sym typeface="Calibri"/>
              </a:rPr>
              <a:t>The art of coaching: Effective strategies for school transformation</a:t>
            </a:r>
            <a:r>
              <a:rPr lang="en-US" dirty="0">
                <a:solidFill>
                  <a:schemeClr val="dk1"/>
                </a:solidFill>
                <a:latin typeface="Calibri"/>
                <a:ea typeface="Calibri"/>
                <a:cs typeface="Calibri"/>
                <a:sym typeface="Calibri"/>
              </a:rPr>
              <a:t>. San Francisco, CA: Jossey-Bass.</a:t>
            </a:r>
          </a:p>
          <a:p>
            <a:pPr>
              <a:buNone/>
            </a:pPr>
            <a:r>
              <a:rPr lang="en-US" dirty="0">
                <a:solidFill>
                  <a:schemeClr val="dk1"/>
                </a:solidFill>
                <a:latin typeface="Calibri"/>
                <a:ea typeface="Calibri"/>
                <a:cs typeface="Calibri"/>
                <a:sym typeface="Calibri"/>
              </a:rPr>
              <a:t>Adapted from: Marzano, R. J., &amp; Simms, J. A. (2013). </a:t>
            </a:r>
            <a:r>
              <a:rPr lang="en-US" i="1" dirty="0">
                <a:solidFill>
                  <a:schemeClr val="dk1"/>
                </a:solidFill>
                <a:latin typeface="Calibri"/>
                <a:ea typeface="Calibri"/>
                <a:cs typeface="Calibri"/>
                <a:sym typeface="Calibri"/>
              </a:rPr>
              <a:t>Coaching classroom instruction</a:t>
            </a:r>
            <a:r>
              <a:rPr lang="en-US" dirty="0">
                <a:solidFill>
                  <a:schemeClr val="dk1"/>
                </a:solidFill>
                <a:latin typeface="Calibri"/>
                <a:ea typeface="Calibri"/>
                <a:cs typeface="Calibri"/>
                <a:sym typeface="Calibri"/>
              </a:rPr>
              <a:t>. Bloomington, IN: Marzano Research Laboratory.</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52</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6613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a:buNone/>
            </a:pPr>
            <a:r>
              <a:rPr lang="en-US" b="1" dirty="0"/>
              <a:t>To Know/To Say: </a:t>
            </a:r>
            <a:r>
              <a:rPr lang="en-US" b="0" dirty="0"/>
              <a:t>This is page two of the Growth Goal Plan. We will discuss page two in the next section, essential function #4.</a:t>
            </a:r>
          </a:p>
          <a:p>
            <a:pPr>
              <a:buNone/>
            </a:pPr>
            <a:endParaRPr lang="en-US" b="0" dirty="0"/>
          </a:p>
          <a:p>
            <a:pPr marL="0" marR="0" lvl="0" indent="0" algn="l" defTabSz="914400" rtl="0" eaLnBrk="1" fontAlgn="auto" latinLnBrk="0" hangingPunct="1">
              <a:lnSpc>
                <a:spcPct val="100000"/>
              </a:lnSpc>
              <a:spcBef>
                <a:spcPts val="360"/>
              </a:spcBef>
              <a:spcAft>
                <a:spcPts val="0"/>
              </a:spcAft>
              <a:buClrTx/>
              <a:buSzTx/>
              <a:buFontTx/>
              <a:buNone/>
              <a:tabLst/>
              <a:defRPr/>
            </a:pPr>
            <a:r>
              <a:rPr lang="en-US" b="1" dirty="0"/>
              <a:t>Handout: </a:t>
            </a:r>
            <a:r>
              <a:rPr lang="en-US" b="0" i="1" dirty="0"/>
              <a:t>Growth Goal Plan </a:t>
            </a:r>
            <a:r>
              <a:rPr lang="en-US" b="0" dirty="0"/>
              <a:t>(page 2)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b="0" dirty="0"/>
          </a:p>
          <a:p>
            <a:pPr>
              <a:buNone/>
            </a:pPr>
            <a:endParaRPr lang="en-US" b="0" dirty="0"/>
          </a:p>
          <a:p>
            <a:pPr>
              <a:spcBef>
                <a:spcPts val="344"/>
              </a:spcBef>
              <a:buSzPct val="25000"/>
              <a:buNone/>
            </a:pPr>
            <a:r>
              <a:rPr lang="en-US" b="1" dirty="0">
                <a:solidFill>
                  <a:schemeClr val="dk1"/>
                </a:solidFill>
                <a:latin typeface="Calibri"/>
                <a:ea typeface="Calibri"/>
                <a:cs typeface="Calibri"/>
                <a:sym typeface="Calibri"/>
              </a:rPr>
              <a:t>Resources: </a:t>
            </a:r>
          </a:p>
          <a:p>
            <a:pPr>
              <a:spcBef>
                <a:spcPts val="344"/>
              </a:spcBef>
              <a:buSzPct val="25000"/>
              <a:buNone/>
            </a:pPr>
            <a:r>
              <a:rPr lang="en-US" dirty="0">
                <a:solidFill>
                  <a:schemeClr val="dk1"/>
                </a:solidFill>
                <a:latin typeface="Calibri"/>
                <a:ea typeface="Calibri"/>
                <a:cs typeface="Calibri"/>
                <a:sym typeface="Calibri"/>
              </a:rPr>
              <a:t>Adapted from: Aguilar, E. (2013). </a:t>
            </a:r>
            <a:r>
              <a:rPr lang="en-US" i="1" dirty="0">
                <a:solidFill>
                  <a:schemeClr val="dk1"/>
                </a:solidFill>
                <a:latin typeface="Calibri"/>
                <a:ea typeface="Calibri"/>
                <a:cs typeface="Calibri"/>
                <a:sym typeface="Calibri"/>
              </a:rPr>
              <a:t>The art of coaching: Effective strategies for school transformation</a:t>
            </a:r>
            <a:r>
              <a:rPr lang="en-US" dirty="0">
                <a:solidFill>
                  <a:schemeClr val="dk1"/>
                </a:solidFill>
                <a:latin typeface="Calibri"/>
                <a:ea typeface="Calibri"/>
                <a:cs typeface="Calibri"/>
                <a:sym typeface="Calibri"/>
              </a:rPr>
              <a:t>. San Francisco, CA: Jossey-Bass.</a:t>
            </a:r>
          </a:p>
          <a:p>
            <a:pPr>
              <a:buNone/>
            </a:pPr>
            <a:r>
              <a:rPr lang="en-US" dirty="0">
                <a:solidFill>
                  <a:schemeClr val="dk1"/>
                </a:solidFill>
                <a:latin typeface="Calibri"/>
                <a:ea typeface="Calibri"/>
                <a:cs typeface="Calibri"/>
                <a:sym typeface="Calibri"/>
              </a:rPr>
              <a:t>Adapted from: Marzano, R. J., &amp; Simms, J. A. (2013). </a:t>
            </a:r>
            <a:r>
              <a:rPr lang="en-US" i="1" dirty="0">
                <a:solidFill>
                  <a:schemeClr val="dk1"/>
                </a:solidFill>
                <a:latin typeface="Calibri"/>
                <a:ea typeface="Calibri"/>
                <a:cs typeface="Calibri"/>
                <a:sym typeface="Calibri"/>
              </a:rPr>
              <a:t>Coaching classroom instruction</a:t>
            </a:r>
            <a:r>
              <a:rPr lang="en-US" dirty="0">
                <a:solidFill>
                  <a:schemeClr val="dk1"/>
                </a:solidFill>
                <a:latin typeface="Calibri"/>
                <a:ea typeface="Calibri"/>
                <a:cs typeface="Calibri"/>
                <a:sym typeface="Calibri"/>
              </a:rPr>
              <a:t>. Bloomington, IN: Marzano Research Laboratory.</a:t>
            </a:r>
          </a:p>
          <a:p>
            <a:pPr>
              <a:buNone/>
            </a:pPr>
            <a:endParaRPr lang="en-US" b="1" dirty="0"/>
          </a:p>
        </p:txBody>
      </p:sp>
      <p:sp>
        <p:nvSpPr>
          <p:cNvPr id="4" name="Slide Number Placeholder 3"/>
          <p:cNvSpPr>
            <a:spLocks noGrp="1"/>
          </p:cNvSpPr>
          <p:nvPr>
            <p:ph type="sldNum" sz="quarter" idx="10"/>
          </p:nvPr>
        </p:nvSpPr>
        <p:spPr/>
        <p:txBody>
          <a:bodyPr/>
          <a:lstStyle/>
          <a:p>
            <a:fld id="{A9B65AA1-7603-49DF-84EF-BC83277D82FF}" type="slidenum">
              <a:rPr lang="en-US" smtClean="0"/>
              <a:t>53</a:t>
            </a:fld>
            <a:endParaRPr lang="en-US"/>
          </a:p>
        </p:txBody>
      </p:sp>
    </p:spTree>
    <p:extLst>
      <p:ext uri="{BB962C8B-B14F-4D97-AF65-F5344CB8AC3E}">
        <p14:creationId xmlns:p14="http://schemas.microsoft.com/office/powerpoint/2010/main" val="32536078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a:buNone/>
            </a:pPr>
            <a:r>
              <a:rPr lang="en-US" b="1" dirty="0"/>
              <a:t>To Know: </a:t>
            </a:r>
            <a:r>
              <a:rPr lang="en-US" b="0" dirty="0"/>
              <a:t>The example information uses the Developing Assessment Capable Learners Practice Profile as the teacher’s/district’s focus.</a:t>
            </a:r>
            <a:endParaRPr lang="en-US" b="1" dirty="0"/>
          </a:p>
          <a:p>
            <a:pPr>
              <a:buNone/>
            </a:pPr>
            <a:endParaRPr lang="en-US" b="1" dirty="0"/>
          </a:p>
          <a:p>
            <a:pPr>
              <a:buNone/>
            </a:pPr>
            <a:r>
              <a:rPr lang="en-US" b="0" dirty="0"/>
              <a:t>Participants will need copies of the Practice Profile(s) that align with the district focus.</a:t>
            </a:r>
          </a:p>
          <a:p>
            <a:pPr>
              <a:buNone/>
            </a:pPr>
            <a:endParaRPr lang="en-US" b="0" dirty="0"/>
          </a:p>
          <a:p>
            <a:pPr>
              <a:buNone/>
            </a:pPr>
            <a:r>
              <a:rPr lang="en-US" b="0" dirty="0"/>
              <a:t>The purpose of the following slides is to provide modeling on how to self-assess using a practice profile and then develop a growth goal plan.</a:t>
            </a:r>
            <a:endParaRPr lang="en-US" b="1" dirty="0"/>
          </a:p>
          <a:p>
            <a:pPr>
              <a:buNone/>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 </a:t>
            </a:r>
            <a:r>
              <a:rPr lang="en-US" b="0" dirty="0"/>
              <a:t>This is an example</a:t>
            </a:r>
            <a:r>
              <a:rPr lang="en-US" b="0" baseline="0" dirty="0"/>
              <a:t> Practice Profile showing how a teacher self-assessed the Developing Assessment Capable Learners effective educational practice prior to completing their Growth Goal Plan. The scenario explains her thinking for identifying the goal she selected.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buNone/>
            </a:pPr>
            <a:r>
              <a:rPr lang="en-US" b="0" dirty="0"/>
              <a:t>Her directions for completing the self-assessment:</a:t>
            </a:r>
          </a:p>
          <a:p>
            <a:pPr marL="628650" lvl="1" indent="-171450">
              <a:buFont typeface="Arial" panose="020B0604020202020204" pitchFamily="34" charset="0"/>
              <a:buChar char="•"/>
            </a:pPr>
            <a:r>
              <a:rPr lang="en-US" b="0" dirty="0"/>
              <a:t>Highlight all indicators currently being implemented. </a:t>
            </a:r>
          </a:p>
          <a:p>
            <a:pPr marL="628650" lvl="1" indent="-171450">
              <a:buFont typeface="Arial" panose="020B0604020202020204" pitchFamily="34" charset="0"/>
              <a:buChar char="•"/>
            </a:pPr>
            <a:r>
              <a:rPr lang="en-US" b="0" dirty="0"/>
              <a:t>Circle the proficiency level of implementation. </a:t>
            </a:r>
          </a:p>
          <a:p>
            <a:pPr marL="628650" lvl="1" indent="-171450">
              <a:buFont typeface="Arial" panose="020B0604020202020204" pitchFamily="34" charset="0"/>
              <a:buChar char="•"/>
            </a:pPr>
            <a:r>
              <a:rPr lang="en-US" b="0" dirty="0"/>
              <a:t>Place a square around the indicator selected for the growth goal.</a:t>
            </a:r>
            <a:endParaRPr lang="en-US" b="1" dirty="0"/>
          </a:p>
          <a:p>
            <a:pPr>
              <a:buNone/>
            </a:pPr>
            <a:endParaRPr lang="en-US" dirty="0"/>
          </a:p>
          <a:p>
            <a:pPr>
              <a:buNone/>
            </a:pPr>
            <a:r>
              <a:rPr lang="en-US" dirty="0"/>
              <a:t>Scenario: The teacher did a self-assessment </a:t>
            </a:r>
            <a:r>
              <a:rPr lang="en-US" baseline="0" dirty="0"/>
              <a:t>using the DACL Practice Profile. </a:t>
            </a:r>
          </a:p>
          <a:p>
            <a:pPr marL="628650" lvl="1" indent="-171450">
              <a:buFont typeface="Arial" panose="020B0604020202020204" pitchFamily="34" charset="0"/>
              <a:buChar char="•"/>
            </a:pPr>
            <a:r>
              <a:rPr lang="en-US" baseline="0" dirty="0"/>
              <a:t>The highlighted areas indicate where she is now with implementation. She identified strengths as writing learning targets, students interacting with them, and setting daily goals. </a:t>
            </a:r>
          </a:p>
          <a:p>
            <a:pPr marL="628650" lvl="1" indent="-171450">
              <a:buFont typeface="Arial" panose="020B0604020202020204" pitchFamily="34" charset="0"/>
              <a:buChar char="•"/>
            </a:pPr>
            <a:r>
              <a:rPr lang="en-US" baseline="0" dirty="0"/>
              <a:t>She circled the Close to Proficient level as her current level of implementation, since she highlighted three criteria. </a:t>
            </a:r>
          </a:p>
          <a:p>
            <a:pPr marL="628650" lvl="1" indent="-171450">
              <a:buFont typeface="Arial" panose="020B0604020202020204" pitchFamily="34" charset="0"/>
              <a:buChar char="•"/>
            </a:pPr>
            <a:r>
              <a:rPr lang="en-US" baseline="0" dirty="0"/>
              <a:t>Although there are a number of indicators she could focus on, after careful reflection, she determined where she needed to go next. She decided to develop rubrics and scoring guides and have students interact with them outlined in a square. </a:t>
            </a:r>
          </a:p>
          <a:p>
            <a:pPr marL="628650" lvl="1" indent="-171450">
              <a:buFont typeface="Arial" panose="020B0604020202020204" pitchFamily="34" charset="0"/>
              <a:buChar char="•"/>
            </a:pPr>
            <a:r>
              <a:rPr lang="en-US" baseline="0" dirty="0"/>
              <a:t>Her choice of improving DACL essential function #1 will help set the stage for improvement on essential functions #2 &amp; #3.</a:t>
            </a:r>
          </a:p>
          <a:p>
            <a:pPr>
              <a:buNone/>
            </a:pPr>
            <a:endParaRPr lang="en-US" baseline="0" dirty="0"/>
          </a:p>
          <a:p>
            <a:pPr marL="0" marR="0" lvl="0" indent="0" algn="l" defTabSz="914400" rtl="0" eaLnBrk="1" fontAlgn="auto" latinLnBrk="0" hangingPunct="1">
              <a:lnSpc>
                <a:spcPct val="100000"/>
              </a:lnSpc>
              <a:spcBef>
                <a:spcPts val="360"/>
              </a:spcBef>
              <a:spcAft>
                <a:spcPts val="0"/>
              </a:spcAft>
              <a:buClrTx/>
              <a:buSzTx/>
              <a:buFontTx/>
              <a:buNone/>
              <a:tabLst/>
              <a:defRPr/>
            </a:pPr>
            <a:r>
              <a:rPr lang="en-US" b="1" baseline="0" dirty="0"/>
              <a:t>Handout: </a:t>
            </a:r>
            <a:r>
              <a:rPr lang="en-US" b="0" i="1" baseline="0" dirty="0"/>
              <a:t>Example DACL Practice Profile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54</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6951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a:buNone/>
            </a:pPr>
            <a:r>
              <a:rPr lang="en-US" b="1"/>
              <a:t>To Know/To Say: </a:t>
            </a:r>
            <a:r>
              <a:rPr lang="en-US" b="0"/>
              <a:t>Please read through the </a:t>
            </a:r>
            <a:r>
              <a:rPr lang="en-US" b="0" i="1"/>
              <a:t>Example Growth Goal Plan</a:t>
            </a:r>
            <a:r>
              <a:rPr lang="en-US" b="0"/>
              <a:t> handout. Turn and talk to a partner and answer this question:</a:t>
            </a:r>
          </a:p>
          <a:p>
            <a:pPr>
              <a:buNone/>
            </a:pPr>
            <a:endParaRPr lang="en-US" b="0"/>
          </a:p>
          <a:p>
            <a:pPr>
              <a:buNone/>
            </a:pPr>
            <a:r>
              <a:rPr lang="en-US" b="0"/>
              <a:t>What connections from the Practice Profile have been made to create the growth goal plan?</a:t>
            </a:r>
            <a:endParaRPr lang="en-US" b="1"/>
          </a:p>
          <a:p>
            <a:pPr>
              <a:buNone/>
            </a:pPr>
            <a:endParaRPr lang="en-US" b="1"/>
          </a:p>
          <a:p>
            <a:pPr marL="0" marR="0" lvl="0" indent="0" algn="l" defTabSz="914400" rtl="0" eaLnBrk="1" fontAlgn="auto" latinLnBrk="0" hangingPunct="1">
              <a:lnSpc>
                <a:spcPct val="100000"/>
              </a:lnSpc>
              <a:spcBef>
                <a:spcPts val="360"/>
              </a:spcBef>
              <a:spcAft>
                <a:spcPts val="0"/>
              </a:spcAft>
              <a:buClrTx/>
              <a:buSzTx/>
              <a:buFontTx/>
              <a:buNone/>
              <a:tabLst/>
              <a:defRPr/>
            </a:pPr>
            <a:r>
              <a:rPr lang="en-US" b="1"/>
              <a:t>Handout</a:t>
            </a:r>
            <a:r>
              <a:rPr lang="en-US"/>
              <a:t>: </a:t>
            </a:r>
            <a:r>
              <a:rPr lang="en-US" i="1"/>
              <a:t>Example DACL Growth Goal Plan </a:t>
            </a:r>
            <a:r>
              <a:rPr lang="en-US" sz="1200" b="0" i="0" u="none" strike="noStrike" cap="none">
                <a:solidFill>
                  <a:schemeClr val="dk1"/>
                </a:solidFill>
                <a:latin typeface="Calibri"/>
                <a:ea typeface="Calibri"/>
                <a:cs typeface="Calibri"/>
                <a:sym typeface="Calibri"/>
              </a:rPr>
              <a:t>(included in the </a:t>
            </a:r>
            <a:r>
              <a:rPr lang="en-US" sz="1200" b="0" i="1" u="none" strike="noStrike" cap="none">
                <a:solidFill>
                  <a:schemeClr val="dk1"/>
                </a:solidFill>
                <a:latin typeface="Calibri"/>
                <a:ea typeface="Calibri"/>
                <a:cs typeface="Calibri"/>
                <a:sym typeface="Calibri"/>
              </a:rPr>
              <a:t>SBIC 2018 Handouts Combined</a:t>
            </a:r>
            <a:r>
              <a:rPr lang="en-US" sz="1200" b="0" i="0" u="none" strike="noStrike" cap="none">
                <a:solidFill>
                  <a:schemeClr val="dk1"/>
                </a:solidFill>
                <a:latin typeface="Calibri"/>
                <a:ea typeface="Calibri"/>
                <a:cs typeface="Calibri"/>
                <a:sym typeface="Calibri"/>
              </a:rPr>
              <a:t> pdf)</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55</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38028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a:buNone/>
            </a:pPr>
            <a:r>
              <a:rPr lang="en-US" b="1" dirty="0"/>
              <a:t>To Know: </a:t>
            </a:r>
            <a:r>
              <a:rPr lang="en-US" b="0" dirty="0"/>
              <a:t>This partner activity will enable participants</a:t>
            </a:r>
            <a:r>
              <a:rPr lang="en-US" b="0" baseline="0" dirty="0"/>
              <a:t> </a:t>
            </a:r>
            <a:r>
              <a:rPr lang="en-US" b="0" dirty="0"/>
              <a:t>to begin to develop a Growth</a:t>
            </a:r>
            <a:r>
              <a:rPr lang="en-US" b="0" baseline="0" dirty="0"/>
              <a:t> Goal Plan of their own while engaging in a collaborative coaching experience. </a:t>
            </a:r>
          </a:p>
          <a:p>
            <a:pPr>
              <a:buNone/>
            </a:pPr>
            <a:endParaRPr lang="en-US" b="0" baseline="0" dirty="0"/>
          </a:p>
          <a:p>
            <a:pPr>
              <a:buNone/>
            </a:pPr>
            <a:r>
              <a:rPr lang="en-US" b="1" baseline="0" dirty="0"/>
              <a:t>To Know/To Say:  </a:t>
            </a:r>
          </a:p>
          <a:p>
            <a:pPr marL="633331" lvl="1" indent="-176131">
              <a:buFont typeface="Arial" panose="020B0604020202020204" pitchFamily="34" charset="0"/>
              <a:buChar char="•"/>
            </a:pPr>
            <a:r>
              <a:rPr lang="en-US" b="0" baseline="0" dirty="0"/>
              <a:t>First begin by self-assessing using a Practice Profile for an effective educational practice that aligns with your district focus.</a:t>
            </a:r>
          </a:p>
          <a:p>
            <a:pPr marL="633331" lvl="1" indent="-176131">
              <a:buFont typeface="Arial" panose="020B0604020202020204" pitchFamily="34" charset="0"/>
              <a:buChar char="•"/>
            </a:pPr>
            <a:r>
              <a:rPr lang="en-US" b="0" baseline="0" dirty="0"/>
              <a:t>Next, together look at one partner’s completed Practice Profile. Coach your partner by collaboratively identifying an essential function and indicator on that Practice Profile that indicates growth is needed.</a:t>
            </a:r>
          </a:p>
          <a:p>
            <a:pPr marL="633331" lvl="1" indent="-176131">
              <a:buFont typeface="Arial" panose="020B0604020202020204" pitchFamily="34" charset="0"/>
              <a:buChar char="•"/>
            </a:pPr>
            <a:r>
              <a:rPr lang="en-US" b="0" baseline="0" dirty="0"/>
              <a:t>Collaboratively determine a growth goal to address and write that goal.</a:t>
            </a:r>
          </a:p>
          <a:p>
            <a:pPr marL="633331" lvl="1" indent="-176131">
              <a:buFont typeface="Arial" panose="020B0604020202020204" pitchFamily="34" charset="0"/>
              <a:buChar char="•"/>
            </a:pPr>
            <a:r>
              <a:rPr lang="en-US" b="0" baseline="0" dirty="0"/>
              <a:t>Collaboratively discuss a plan to meet the goal and write it on the plan.</a:t>
            </a:r>
          </a:p>
          <a:p>
            <a:pPr marL="633331" lvl="1" indent="-176131">
              <a:buFont typeface="Arial" panose="020B0604020202020204" pitchFamily="34" charset="0"/>
              <a:buChar char="•"/>
            </a:pPr>
            <a:r>
              <a:rPr lang="en-US" b="0" baseline="0" dirty="0"/>
              <a:t>Then discuss the type of data and evidence needed to reach the goal. Record this under Indicators of Progress.</a:t>
            </a:r>
          </a:p>
          <a:p>
            <a:pPr marL="633331" lvl="1" indent="-176131">
              <a:buFont typeface="Arial" panose="020B0604020202020204" pitchFamily="34" charset="0"/>
              <a:buChar char="•"/>
            </a:pPr>
            <a:r>
              <a:rPr lang="en-US" b="0" baseline="0" dirty="0"/>
              <a:t>Record the mode that will be used to Progress Monitor.</a:t>
            </a:r>
          </a:p>
          <a:p>
            <a:pPr marL="176131" indent="-176131"/>
            <a:endParaRPr lang="en-US" b="0" baseline="0" dirty="0"/>
          </a:p>
          <a:p>
            <a:pPr>
              <a:buNone/>
            </a:pPr>
            <a:r>
              <a:rPr lang="en-US" b="0" baseline="0" dirty="0"/>
              <a:t>Begin this process again by switching roles and making a Growth Goal Plan for the other partner.</a:t>
            </a:r>
          </a:p>
          <a:p>
            <a:endParaRPr lang="en-US" b="0" baseline="0" dirty="0"/>
          </a:p>
          <a:p>
            <a:pPr marL="0" marR="0" lvl="0" indent="0" algn="l" defTabSz="914400" rtl="0" eaLnBrk="1" fontAlgn="auto" latinLnBrk="0" hangingPunct="1">
              <a:lnSpc>
                <a:spcPct val="100000"/>
              </a:lnSpc>
              <a:spcBef>
                <a:spcPts val="360"/>
              </a:spcBef>
              <a:spcAft>
                <a:spcPts val="0"/>
              </a:spcAft>
              <a:buClrTx/>
              <a:buSzTx/>
              <a:buFontTx/>
              <a:buNone/>
              <a:tabLst/>
              <a:defRPr/>
            </a:pPr>
            <a:r>
              <a:rPr lang="en-US" b="1" baseline="0" dirty="0"/>
              <a:t>Handout: </a:t>
            </a:r>
            <a:r>
              <a:rPr lang="en-US" b="0" i="1" baseline="0" dirty="0"/>
              <a:t>Growth Goal Plan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b="0" i="1" baseline="0" dirty="0"/>
          </a:p>
          <a:p>
            <a:endParaRPr lang="en-US" b="0" baseline="0" dirty="0"/>
          </a:p>
          <a:p>
            <a:pPr>
              <a:buNone/>
            </a:pPr>
            <a:r>
              <a:rPr lang="en-US" b="1" baseline="0" dirty="0"/>
              <a:t>Optional Handout: </a:t>
            </a:r>
            <a:r>
              <a:rPr lang="en-US" b="0" baseline="0" dirty="0"/>
              <a:t>Example Practice Profile and Example Growth Goal Plan (These can be given as examples if needed)</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56</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01858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1" name="Shape 631"/>
          <p:cNvSpPr txBox="1">
            <a:spLocks noGrp="1"/>
          </p:cNvSpPr>
          <p:nvPr>
            <p:ph type="body" idx="1"/>
          </p:nvPr>
        </p:nvSpPr>
        <p:spPr>
          <a:xfrm>
            <a:off x="707708" y="4447461"/>
            <a:ext cx="5661660" cy="4213384"/>
          </a:xfrm>
          <a:prstGeom prst="rect">
            <a:avLst/>
          </a:prstGeom>
          <a:noFill/>
          <a:ln>
            <a:noFill/>
          </a:ln>
        </p:spPr>
        <p:txBody>
          <a:bodyPr wrap="square" lIns="92427" tIns="46201" rIns="92427" bIns="46201" anchor="t" anchorCtr="0">
            <a:noAutofit/>
          </a:bodyPr>
          <a:lstStyle/>
          <a:p>
            <a:pPr>
              <a:buSzPct val="25000"/>
              <a:buNone/>
            </a:pPr>
            <a:r>
              <a:rPr lang="en-US" sz="1100" b="1" dirty="0"/>
              <a:t>To Know: </a:t>
            </a:r>
            <a:r>
              <a:rPr lang="en-US" sz="1100" dirty="0"/>
              <a:t>After participants complete their Growth Goal Plan these key ideas can be discussed.</a:t>
            </a:r>
          </a:p>
          <a:p>
            <a:pPr>
              <a:buSzPct val="25000"/>
            </a:pPr>
            <a:endParaRPr lang="en-US" sz="1100" b="1" dirty="0"/>
          </a:p>
          <a:p>
            <a:pPr>
              <a:buSzPct val="25000"/>
              <a:buNone/>
            </a:pPr>
            <a:r>
              <a:rPr lang="en-US" sz="1100" b="1" dirty="0"/>
              <a:t>To Know/To Say:</a:t>
            </a:r>
            <a:r>
              <a:rPr lang="en-US" sz="1100" dirty="0"/>
              <a:t> Coaching plans can be adapted to best meet the needs of teachers, coaches, and their specific situations. The plan should be flexible and adapt to needs that arise. Always keep in mind that the coaching process is not linear, so different parts of the plan may be addressed at various times. The plan is a tool to focus on outcomes and indicators of success and to serve as a record of reflections and accomplishments.</a:t>
            </a:r>
          </a:p>
          <a:p>
            <a:pPr>
              <a:spcBef>
                <a:spcPts val="354"/>
              </a:spcBef>
              <a:buSzPct val="25000"/>
            </a:pPr>
            <a:endParaRPr sz="1100" dirty="0"/>
          </a:p>
          <a:p>
            <a:pPr>
              <a:spcBef>
                <a:spcPts val="354"/>
              </a:spcBef>
              <a:buSzPct val="25000"/>
              <a:buNone/>
            </a:pPr>
            <a:r>
              <a:rPr lang="en-US" sz="1100" b="1" dirty="0"/>
              <a:t>Resource: </a:t>
            </a:r>
          </a:p>
          <a:p>
            <a:pPr>
              <a:spcBef>
                <a:spcPts val="354"/>
              </a:spcBef>
              <a:buSzPct val="25000"/>
              <a:buNone/>
            </a:pPr>
            <a:r>
              <a:rPr lang="en-US" sz="1100" dirty="0"/>
              <a:t>Adapted from: Aguilar, E. (2013). </a:t>
            </a:r>
            <a:r>
              <a:rPr lang="en-US" sz="1100" i="1" dirty="0"/>
              <a:t>The art of coaching: Effective strategies for school transformation</a:t>
            </a:r>
            <a:r>
              <a:rPr lang="en-US" sz="1100" dirty="0"/>
              <a:t>. San Francisco, CA: Jossey-Bass.</a:t>
            </a:r>
          </a:p>
          <a:p>
            <a:pPr>
              <a:buNone/>
            </a:pPr>
            <a:r>
              <a:rPr lang="en-US" sz="1100" dirty="0"/>
              <a:t>Adapted from: Marzano, R. J., &amp; Simms, J. A. (2013). </a:t>
            </a:r>
            <a:r>
              <a:rPr lang="en-US" sz="1100" i="1" dirty="0"/>
              <a:t>Coaching classroom instruction</a:t>
            </a:r>
            <a:r>
              <a:rPr lang="en-US" sz="1100" dirty="0"/>
              <a:t>. Bloomington, IN: Marzano Research Laboratory.</a:t>
            </a:r>
          </a:p>
        </p:txBody>
      </p:sp>
      <p:sp>
        <p:nvSpPr>
          <p:cNvPr id="632" name="Shape 632"/>
          <p:cNvSpPr txBox="1">
            <a:spLocks noGrp="1"/>
          </p:cNvSpPr>
          <p:nvPr>
            <p:ph type="sldNum" idx="12"/>
          </p:nvPr>
        </p:nvSpPr>
        <p:spPr>
          <a:xfrm>
            <a:off x="4008706" y="8893296"/>
            <a:ext cx="3066733" cy="468155"/>
          </a:xfrm>
          <a:prstGeom prst="rect">
            <a:avLst/>
          </a:prstGeom>
          <a:noFill/>
          <a:ln>
            <a:noFill/>
          </a:ln>
        </p:spPr>
        <p:txBody>
          <a:bodyPr wrap="square" lIns="92427" tIns="46201" rIns="92427" bIns="46201" anchor="b" anchorCtr="0">
            <a:noAutofit/>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57</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11845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This slide is keeping with the PowerPoint format, serving as a review before proceeding to the next essential function.</a:t>
            </a:r>
            <a:endParaRPr lang="en-US" sz="1200" b="1" i="0" u="none" strike="noStrike" cap="none">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1" i="0" u="none" strike="noStrike" cap="none">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a:solidFill>
                  <a:schemeClr val="dk1"/>
                </a:solidFill>
                <a:latin typeface="Calibri"/>
                <a:ea typeface="Calibri"/>
                <a:cs typeface="Calibri"/>
                <a:sym typeface="Calibri"/>
              </a:rPr>
              <a:t>To Know/To Say</a:t>
            </a:r>
            <a:r>
              <a:rPr lang="en-US" sz="1200" b="0" i="0" u="none" strike="noStrike" cap="none">
                <a:solidFill>
                  <a:schemeClr val="dk1"/>
                </a:solidFill>
                <a:latin typeface="Calibri"/>
                <a:ea typeface="Calibri"/>
                <a:cs typeface="Calibri"/>
                <a:sym typeface="Calibri"/>
              </a:rPr>
              <a:t>: The third essential function on the SBIC Practice Profile has five criteria for developing a strategic and differentiated coaching plan. Review the criteria. You will have an opportunity to go into more depth with each of the five criteria during our future coaching sessions.</a:t>
            </a:r>
          </a:p>
        </p:txBody>
      </p:sp>
      <p:sp>
        <p:nvSpPr>
          <p:cNvPr id="432" name="Shape 432"/>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58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07518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This slide shows the SBIC Practice Profile essential functions. If the Practice Profile has not been introduced, additional information is needed here and can be obtained on another slide.</a:t>
            </a:r>
          </a:p>
          <a:p>
            <a:pPr marL="0" marR="0" lvl="0" indent="0" algn="l" rtl="0">
              <a:spcBef>
                <a:spcPts val="360"/>
              </a:spcBef>
              <a:spcAft>
                <a:spcPts val="0"/>
              </a:spcAft>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To Know/To Say:</a:t>
            </a:r>
            <a:r>
              <a:rPr lang="en-US" sz="1200" b="0" i="0" u="none" strike="noStrike" cap="none">
                <a:solidFill>
                  <a:schemeClr val="dk1"/>
                </a:solidFill>
                <a:latin typeface="Calibri"/>
                <a:ea typeface="Calibri"/>
                <a:cs typeface="Calibri"/>
                <a:sym typeface="Calibri"/>
              </a:rPr>
              <a:t> As you can see, this slide lists five items to consider and do as a School-Based Implementation Coach. We will address the fourth essential function shown in red text. </a:t>
            </a:r>
          </a:p>
          <a:p>
            <a:pPr marL="0" marR="0" lvl="0" indent="0" algn="l" rtl="0">
              <a:spcBef>
                <a:spcPts val="360"/>
              </a:spcBef>
              <a:spcAft>
                <a:spcPts val="0"/>
              </a:spcAft>
              <a:buSzPct val="25000"/>
              <a:buNone/>
            </a:pPr>
            <a:endParaRPr lang="en-US"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To support consistency of practice, coaches and </a:t>
            </a:r>
            <a:r>
              <a:rPr lang="en-US" sz="1200" b="0" i="0" u="none" strike="noStrike" cap="none" err="1">
                <a:solidFill>
                  <a:schemeClr val="dk1"/>
                </a:solidFill>
                <a:latin typeface="Calibri"/>
                <a:ea typeface="Calibri"/>
                <a:cs typeface="Calibri"/>
                <a:sym typeface="Calibri"/>
              </a:rPr>
              <a:t>coachees</a:t>
            </a:r>
            <a:r>
              <a:rPr lang="en-US" sz="1200" b="0" i="0" u="none" strike="noStrike" cap="none">
                <a:solidFill>
                  <a:schemeClr val="dk1"/>
                </a:solidFill>
                <a:latin typeface="Calibri"/>
                <a:ea typeface="Calibri"/>
                <a:cs typeface="Calibri"/>
                <a:sym typeface="Calibri"/>
              </a:rPr>
              <a:t> need training in content for SBIC development and on-going coaching for implementation.</a:t>
            </a:r>
          </a:p>
        </p:txBody>
      </p:sp>
      <p:sp>
        <p:nvSpPr>
          <p:cNvPr id="299" name="Shape 29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59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692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5" name="Shape 10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defTabSz="914400" rtl="0" eaLnBrk="1" fontAlgn="auto" latinLnBrk="0" hangingPunct="1">
              <a:lnSpc>
                <a:spcPct val="200000"/>
              </a:lnSpc>
              <a:spcBef>
                <a:spcPts val="0"/>
              </a:spcBef>
              <a:spcAft>
                <a:spcPts val="0"/>
              </a:spcAft>
              <a:buClrTx/>
              <a:buSzPct val="25000"/>
              <a:buFontTx/>
              <a:buNone/>
              <a:tabLst/>
              <a:defRPr/>
            </a:pPr>
            <a:r>
              <a:rPr lang="en-US" sz="1200" b="1" i="0" u="none" strike="noStrike" cap="none">
                <a:solidFill>
                  <a:schemeClr val="dk1"/>
                </a:solidFill>
                <a:latin typeface="Calibri"/>
                <a:ea typeface="Calibri"/>
                <a:cs typeface="Calibri"/>
                <a:sym typeface="Calibri"/>
              </a:rPr>
              <a:t>To Know: </a:t>
            </a:r>
            <a:r>
              <a:rPr lang="en-US">
                <a:solidFill>
                  <a:schemeClr val="dk1"/>
                </a:solidFill>
                <a:latin typeface="Calibri"/>
                <a:ea typeface="Calibri"/>
                <a:cs typeface="Calibri"/>
                <a:sym typeface="Calibri"/>
              </a:rPr>
              <a:t>This module is not promoting any specific coaching model. School districts may be using a specific coaching model, for example Marzano, Knight, Cognitive Coaching, etc. Since this module is intended to be an overview, participants are asked to make a connection between the specific model they may be implementing and the elements included in the overview.</a:t>
            </a:r>
            <a:endParaRPr lang="en-US" sz="1200" b="0" i="0" u="none" strike="noStrike" cap="none">
              <a:solidFill>
                <a:schemeClr val="dk1"/>
              </a:solidFill>
              <a:latin typeface="Calibri"/>
              <a:ea typeface="Calibri"/>
              <a:cs typeface="Calibri"/>
              <a:sym typeface="Calibri"/>
            </a:endParaRPr>
          </a:p>
          <a:p>
            <a:pPr marL="0" marR="0" lvl="0" indent="0" algn="l" rtl="0">
              <a:lnSpc>
                <a:spcPct val="200000"/>
              </a:lnSpc>
              <a:spcBef>
                <a:spcPts val="0"/>
              </a:spcBef>
              <a:spcAft>
                <a:spcPts val="0"/>
              </a:spcAft>
              <a:buSzPct val="25000"/>
              <a:buNone/>
            </a:pPr>
            <a:endParaRPr lang="en-US" sz="1200" b="0" i="0" u="none" strike="noStrike" cap="none">
              <a:solidFill>
                <a:schemeClr val="dk1"/>
              </a:solidFill>
              <a:latin typeface="Calibri"/>
              <a:ea typeface="Calibri"/>
              <a:cs typeface="Calibri"/>
              <a:sym typeface="Calibri"/>
            </a:endParaRPr>
          </a:p>
          <a:p>
            <a:pPr marL="0" marR="0" lvl="0" indent="0" algn="l" rtl="0">
              <a:lnSpc>
                <a:spcPct val="200000"/>
              </a:lnSpc>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Good morning/afternoon! We will begin the School-Based Implementation Coaching training in _____ minutes. </a:t>
            </a:r>
          </a:p>
          <a:p>
            <a:pPr marL="0" marR="0" lvl="0" indent="0" algn="l" rtl="0">
              <a:lnSpc>
                <a:spcPct val="200000"/>
              </a:lnSpc>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200000"/>
              </a:lnSpc>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As we wait to begin, please write a definition of School-Based Implementation Coaching and save it for later in the session.</a:t>
            </a:r>
          </a:p>
          <a:p>
            <a:pPr marL="0" marR="0" lvl="0" indent="0" algn="l" rtl="0">
              <a:lnSpc>
                <a:spcPct val="200000"/>
              </a:lnSpc>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200000"/>
              </a:lnSpc>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Greet participants.</a:t>
            </a:r>
          </a:p>
        </p:txBody>
      </p:sp>
      <p:sp>
        <p:nvSpPr>
          <p:cNvPr id="106" name="Shape 106"/>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651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2" name="Shape 582"/>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Now let’s focus on the fourth essential function, Educators use solution dialogue. </a:t>
            </a:r>
          </a:p>
        </p:txBody>
      </p:sp>
      <p:sp>
        <p:nvSpPr>
          <p:cNvPr id="583" name="Shape 583"/>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60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6" name="Shape 596"/>
          <p:cNvSpPr txBox="1">
            <a:spLocks noGrp="1"/>
          </p:cNvSpPr>
          <p:nvPr>
            <p:ph type="body" idx="1"/>
          </p:nvPr>
        </p:nvSpPr>
        <p:spPr>
          <a:xfrm>
            <a:off x="707708" y="4447461"/>
            <a:ext cx="5661660" cy="4213384"/>
          </a:xfrm>
          <a:prstGeom prst="rect">
            <a:avLst/>
          </a:prstGeom>
          <a:noFill/>
          <a:ln>
            <a:noFill/>
          </a:ln>
        </p:spPr>
        <p:txBody>
          <a:bodyPr wrap="square" lIns="92427" tIns="46201" rIns="92427" bIns="46201" anchor="t" anchorCtr="0">
            <a:noAutofit/>
          </a:bodyPr>
          <a:lstStyle/>
          <a:p>
            <a:pPr>
              <a:buSzPct val="25000"/>
              <a:buNone/>
            </a:pPr>
            <a:r>
              <a:rPr lang="en-US" sz="1100" b="1" dirty="0"/>
              <a:t>To Know: </a:t>
            </a:r>
            <a:r>
              <a:rPr lang="en-US" sz="1100" dirty="0"/>
              <a:t>The seven criteria for solution dialogue are taken from the Feedback and Solution Dialogue section of the Observation Checklist for High-Quality Regional Implementation Coaching. The 6</a:t>
            </a:r>
            <a:r>
              <a:rPr lang="en-US" sz="1100" baseline="30000" dirty="0"/>
              <a:t>th</a:t>
            </a:r>
            <a:r>
              <a:rPr lang="en-US" sz="1100" dirty="0"/>
              <a:t> item from the observation checklist (Provide rationales for why changes are important and how changes will improve outcomes) is incorporated into #3 on this slide.</a:t>
            </a:r>
          </a:p>
          <a:p>
            <a:pPr>
              <a:spcBef>
                <a:spcPts val="354"/>
              </a:spcBef>
              <a:buSzPct val="25000"/>
              <a:buNone/>
            </a:pPr>
            <a:endParaRPr sz="1100" dirty="0"/>
          </a:p>
          <a:p>
            <a:pPr defTabSz="939363">
              <a:spcBef>
                <a:spcPts val="354"/>
              </a:spcBef>
              <a:buSzPct val="25000"/>
              <a:buNone/>
              <a:defRPr/>
            </a:pPr>
            <a:r>
              <a:rPr lang="en-US" sz="1100" b="1" dirty="0"/>
              <a:t>To Know/To Say: </a:t>
            </a:r>
            <a:r>
              <a:rPr lang="en-US" sz="1100" b="0" dirty="0"/>
              <a:t>The seven criteria for the 4</a:t>
            </a:r>
            <a:r>
              <a:rPr lang="en-US" sz="1100" b="0" baseline="30000" dirty="0"/>
              <a:t>th</a:t>
            </a:r>
            <a:r>
              <a:rPr lang="en-US" sz="1100" b="0" dirty="0"/>
              <a:t> essential function are shown on the screen. (Participants may want to refer to the Practice Profile for this list.) </a:t>
            </a:r>
            <a:r>
              <a:rPr lang="en-US" sz="1100" dirty="0"/>
              <a:t>Ask participants to determine the meaning of solution dialogue by first reviewing these seven criteria. Then pose the following question: How does solution dialogue compliment the Growth Goal Plan developed in the last section of the training? Turn/Talk/Share at your tables.</a:t>
            </a:r>
            <a:endParaRPr lang="en-US" sz="1100" b="1" dirty="0"/>
          </a:p>
          <a:p>
            <a:pPr>
              <a:spcBef>
                <a:spcPts val="354"/>
              </a:spcBef>
              <a:buSzPct val="25000"/>
            </a:pPr>
            <a:endParaRPr lang="en-US" sz="1100" dirty="0"/>
          </a:p>
          <a:p>
            <a:pPr marL="0" marR="0" lvl="0" indent="0" algn="l" defTabSz="914400" rtl="0" eaLnBrk="1" fontAlgn="auto" latinLnBrk="0" hangingPunct="1">
              <a:lnSpc>
                <a:spcPct val="100000"/>
              </a:lnSpc>
              <a:spcBef>
                <a:spcPts val="354"/>
              </a:spcBef>
              <a:spcAft>
                <a:spcPts val="0"/>
              </a:spcAft>
              <a:buClrTx/>
              <a:buSzPct val="25000"/>
              <a:buFontTx/>
              <a:buNone/>
              <a:tabLst/>
              <a:defRPr/>
            </a:pPr>
            <a:r>
              <a:rPr lang="en-US" sz="1100" b="1" dirty="0"/>
              <a:t>Handout: </a:t>
            </a:r>
            <a:r>
              <a:rPr lang="en-US" sz="1100" i="1" dirty="0"/>
              <a:t>Growth Goal Plan </a:t>
            </a:r>
            <a:r>
              <a:rPr lang="en-US" sz="1100" b="0" i="0" u="none" strike="noStrike" cap="none" dirty="0">
                <a:solidFill>
                  <a:schemeClr val="dk1"/>
                </a:solidFill>
                <a:latin typeface="Calibri"/>
                <a:ea typeface="Calibri"/>
                <a:cs typeface="Calibri"/>
                <a:sym typeface="Calibri"/>
              </a:rPr>
              <a:t>(included in the </a:t>
            </a:r>
            <a:r>
              <a:rPr lang="en-US" sz="1100" b="0" i="1" u="none" strike="noStrike" cap="none" dirty="0">
                <a:solidFill>
                  <a:schemeClr val="dk1"/>
                </a:solidFill>
                <a:latin typeface="Calibri"/>
                <a:ea typeface="Calibri"/>
                <a:cs typeface="Calibri"/>
                <a:sym typeface="Calibri"/>
              </a:rPr>
              <a:t>SBIC 2018 Handouts Combined</a:t>
            </a:r>
            <a:r>
              <a:rPr lang="en-US" sz="1100" b="0" i="0" u="none" strike="noStrike" cap="none" dirty="0">
                <a:solidFill>
                  <a:schemeClr val="dk1"/>
                </a:solidFill>
                <a:latin typeface="Calibri"/>
                <a:ea typeface="Calibri"/>
                <a:cs typeface="Calibri"/>
                <a:sym typeface="Calibri"/>
              </a:rPr>
              <a:t> pdf)</a:t>
            </a:r>
            <a:endParaRPr lang="en-US" sz="1100" i="1" dirty="0"/>
          </a:p>
          <a:p>
            <a:pPr>
              <a:spcBef>
                <a:spcPts val="354"/>
              </a:spcBef>
              <a:buSzPct val="25000"/>
            </a:pPr>
            <a:endParaRPr sz="1100" b="1" dirty="0"/>
          </a:p>
          <a:p>
            <a:pPr>
              <a:buNone/>
            </a:pPr>
            <a:r>
              <a:rPr lang="en-US" sz="1100" b="1" dirty="0"/>
              <a:t>Resources: </a:t>
            </a:r>
            <a:r>
              <a:rPr lang="en-US" sz="1200" b="0" i="0" u="none" strike="noStrike" kern="1200" cap="none" dirty="0">
                <a:solidFill>
                  <a:schemeClr val="dk1"/>
                </a:solidFill>
                <a:effectLst/>
                <a:latin typeface="Calibri"/>
                <a:ea typeface="Calibri"/>
                <a:cs typeface="Calibri"/>
                <a:sym typeface="Calibri"/>
              </a:rPr>
              <a:t>Jenson, R., Noonan, P. &amp; </a:t>
            </a:r>
            <a:r>
              <a:rPr lang="en-US" sz="1200" b="0" i="0" u="none" strike="noStrike" kern="1200" cap="none" dirty="0" err="1">
                <a:solidFill>
                  <a:schemeClr val="dk1"/>
                </a:solidFill>
                <a:effectLst/>
                <a:latin typeface="Calibri"/>
                <a:ea typeface="Calibri"/>
                <a:cs typeface="Calibri"/>
                <a:sym typeface="Calibri"/>
              </a:rPr>
              <a:t>Gaumer</a:t>
            </a:r>
            <a:r>
              <a:rPr lang="en-US" sz="1200" b="0" i="0" u="none" strike="noStrike" kern="1200" cap="none" dirty="0">
                <a:solidFill>
                  <a:schemeClr val="dk1"/>
                </a:solidFill>
                <a:effectLst/>
                <a:latin typeface="Calibri"/>
                <a:ea typeface="Calibri"/>
                <a:cs typeface="Calibri"/>
                <a:sym typeface="Calibri"/>
              </a:rPr>
              <a:t> Erickson, A. (2013). Observation checklist for high-quality professional development regional implementation coaching. Kansas City, MO: UMKC Institute for Human Development.</a:t>
            </a:r>
          </a:p>
        </p:txBody>
      </p:sp>
      <p:sp>
        <p:nvSpPr>
          <p:cNvPr id="597" name="Shape 597"/>
          <p:cNvSpPr txBox="1">
            <a:spLocks noGrp="1"/>
          </p:cNvSpPr>
          <p:nvPr>
            <p:ph type="sldNum" idx="12"/>
          </p:nvPr>
        </p:nvSpPr>
        <p:spPr>
          <a:xfrm>
            <a:off x="4008706" y="8893296"/>
            <a:ext cx="3066733" cy="468155"/>
          </a:xfrm>
          <a:prstGeom prst="rect">
            <a:avLst/>
          </a:prstGeom>
          <a:noFill/>
          <a:ln>
            <a:noFill/>
          </a:ln>
        </p:spPr>
        <p:txBody>
          <a:bodyPr wrap="square" lIns="92427" tIns="46201" rIns="92427" bIns="46201" anchor="b" anchorCtr="0">
            <a:noAutofit/>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61</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034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a:buSzPct val="25000"/>
              <a:buNone/>
            </a:pPr>
            <a:r>
              <a:rPr lang="en-US" b="1" dirty="0">
                <a:solidFill>
                  <a:schemeClr val="dk1"/>
                </a:solidFill>
                <a:latin typeface="Calibri"/>
                <a:ea typeface="Calibri"/>
                <a:cs typeface="Calibri"/>
                <a:sym typeface="Calibri"/>
              </a:rPr>
              <a:t>To Know: </a:t>
            </a:r>
            <a:r>
              <a:rPr lang="en-US" b="0" dirty="0">
                <a:solidFill>
                  <a:schemeClr val="dk1"/>
                </a:solidFill>
                <a:latin typeface="Calibri"/>
                <a:ea typeface="Calibri"/>
                <a:cs typeface="Calibri"/>
                <a:sym typeface="Calibri"/>
              </a:rPr>
              <a:t>Show</a:t>
            </a:r>
            <a:r>
              <a:rPr lang="en-US" b="0" baseline="0" dirty="0">
                <a:solidFill>
                  <a:schemeClr val="dk1"/>
                </a:solidFill>
                <a:latin typeface="Calibri"/>
                <a:ea typeface="Calibri"/>
                <a:cs typeface="Calibri"/>
                <a:sym typeface="Calibri"/>
              </a:rPr>
              <a:t> both pages of the Growth Goal Plan to indicate where/how solution dialogue connects to the process. Engage participants in the activity, Solution Dialogue Criteria Match. Each table team will need a copy of the Growth Goal Plan and a packet of 7 Criteria for Solution Dialogue activity cards.  </a:t>
            </a:r>
          </a:p>
          <a:p>
            <a:pPr>
              <a:buSzPct val="25000"/>
              <a:buNone/>
            </a:pPr>
            <a:endParaRPr lang="en-US" b="1" dirty="0">
              <a:solidFill>
                <a:schemeClr val="dk1"/>
              </a:solidFill>
              <a:latin typeface="Calibri"/>
              <a:ea typeface="Calibri"/>
              <a:cs typeface="Calibri"/>
              <a:sym typeface="Calibri"/>
            </a:endParaRPr>
          </a:p>
          <a:p>
            <a:pPr>
              <a:buSzPct val="25000"/>
              <a:buNone/>
            </a:pPr>
            <a:r>
              <a:rPr lang="en-US" b="1" dirty="0">
                <a:solidFill>
                  <a:schemeClr val="dk1"/>
                </a:solidFill>
                <a:latin typeface="Calibri"/>
                <a:ea typeface="Calibri"/>
                <a:cs typeface="Calibri"/>
                <a:sym typeface="Calibri"/>
              </a:rPr>
              <a:t>To Know/To Say:</a:t>
            </a:r>
            <a:r>
              <a:rPr lang="en-US" baseline="0" dirty="0">
                <a:solidFill>
                  <a:schemeClr val="dk1"/>
                </a:solidFill>
                <a:latin typeface="Calibri"/>
                <a:ea typeface="Calibri"/>
                <a:cs typeface="Calibri"/>
                <a:sym typeface="Calibri"/>
              </a:rPr>
              <a:t> Reflections (solution dialogue) and next steps are included on the second page of the plan. We will engage in an activity called Solution Dialogue Criteria Match to help us develop an understanding of how solution dialogue connects to the process.  </a:t>
            </a:r>
          </a:p>
          <a:p>
            <a:pPr>
              <a:buSzPct val="25000"/>
              <a:buNone/>
            </a:pPr>
            <a:endParaRPr lang="en-US" baseline="0" dirty="0">
              <a:solidFill>
                <a:schemeClr val="dk1"/>
              </a:solidFill>
              <a:latin typeface="Calibri"/>
              <a:ea typeface="Calibri"/>
              <a:cs typeface="Calibri"/>
              <a:sym typeface="Calibri"/>
            </a:endParaRPr>
          </a:p>
          <a:p>
            <a:pPr>
              <a:buSzPct val="25000"/>
              <a:buNone/>
            </a:pPr>
            <a:r>
              <a:rPr lang="en-US" baseline="0" dirty="0">
                <a:solidFill>
                  <a:schemeClr val="dk1"/>
                </a:solidFill>
                <a:latin typeface="Calibri"/>
                <a:ea typeface="Calibri"/>
                <a:cs typeface="Calibri"/>
                <a:sym typeface="Calibri"/>
              </a:rPr>
              <a:t>Solution Dialogue Criteria Match Activity:</a:t>
            </a:r>
          </a:p>
          <a:p>
            <a:pPr marL="645812" lvl="1" indent="-176131">
              <a:buSzPct val="25000"/>
              <a:buFont typeface="Arial" panose="020B0604020202020204" pitchFamily="34" charset="0"/>
              <a:buChar char="•"/>
            </a:pPr>
            <a:r>
              <a:rPr lang="en-US" baseline="0" dirty="0">
                <a:solidFill>
                  <a:schemeClr val="dk1"/>
                </a:solidFill>
                <a:latin typeface="Calibri"/>
                <a:ea typeface="Calibri"/>
                <a:cs typeface="Calibri"/>
                <a:sym typeface="Calibri"/>
              </a:rPr>
              <a:t>Each table team will need a set of Solution Dialogue activity cards and a copy of the Growth Goal Plan.</a:t>
            </a:r>
          </a:p>
          <a:p>
            <a:pPr marL="645812" lvl="1" indent="-176131">
              <a:buSzPct val="25000"/>
              <a:buFont typeface="Arial" panose="020B0604020202020204" pitchFamily="34" charset="0"/>
              <a:buChar char="•"/>
            </a:pPr>
            <a:r>
              <a:rPr lang="en-US" baseline="0" dirty="0">
                <a:solidFill>
                  <a:schemeClr val="dk1"/>
                </a:solidFill>
                <a:latin typeface="Calibri"/>
                <a:ea typeface="Calibri"/>
                <a:cs typeface="Calibri"/>
                <a:sym typeface="Calibri"/>
              </a:rPr>
              <a:t>Each table team will collaboratively discuss where each solution dialogue criteria connects to the Growth Goal Plan and place the solution dialogue criteria card on that section of the Growth Goal Plan. One table team member will stay at the table to explain their placement of the solution dialogue cards while the rest of the table team members travel to the table to their right to hear about another view of card placements. (Teams may travel to more than one table/facilitator’s decision.) Team members return to their seats.</a:t>
            </a:r>
          </a:p>
          <a:p>
            <a:pPr marL="645812" lvl="1" indent="-176131">
              <a:buSzPct val="25000"/>
              <a:buFont typeface="Arial" panose="020B0604020202020204" pitchFamily="34" charset="0"/>
              <a:buChar char="•"/>
            </a:pPr>
            <a:r>
              <a:rPr lang="en-US" baseline="0" dirty="0">
                <a:solidFill>
                  <a:schemeClr val="dk1"/>
                </a:solidFill>
                <a:latin typeface="Calibri"/>
                <a:ea typeface="Calibri"/>
                <a:cs typeface="Calibri"/>
                <a:sym typeface="Calibri"/>
              </a:rPr>
              <a:t>Discuss at your table similarities and differences of card placements and reasoning for the differences.</a:t>
            </a:r>
          </a:p>
          <a:p>
            <a:pPr>
              <a:buSzPct val="25000"/>
              <a:buNone/>
            </a:pPr>
            <a:endParaRPr lang="en-US" b="1" baseline="0" dirty="0">
              <a:solidFill>
                <a:schemeClr val="dk1"/>
              </a:solidFill>
              <a:latin typeface="Calibri"/>
              <a:ea typeface="Calibri"/>
              <a:cs typeface="Calibri"/>
              <a:sym typeface="Calibri"/>
            </a:endParaRPr>
          </a:p>
          <a:p>
            <a:pPr>
              <a:buSzPct val="25000"/>
              <a:buNone/>
            </a:pPr>
            <a:r>
              <a:rPr lang="en-US" b="1" dirty="0">
                <a:solidFill>
                  <a:schemeClr val="dk1"/>
                </a:solidFill>
                <a:latin typeface="Calibri"/>
                <a:ea typeface="Calibri"/>
                <a:cs typeface="Calibri"/>
                <a:sym typeface="Calibri"/>
              </a:rPr>
              <a:t>Handouts: </a:t>
            </a:r>
          </a:p>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sz="1200" i="1" dirty="0"/>
              <a:t>Solution Dialogue Activity Cards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b="1" i="1"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i="1" dirty="0">
                <a:solidFill>
                  <a:schemeClr val="dk1"/>
                </a:solidFill>
                <a:latin typeface="Calibri"/>
                <a:ea typeface="Calibri"/>
                <a:cs typeface="Calibri"/>
                <a:sym typeface="Calibri"/>
              </a:rPr>
              <a:t>Growth Goal Plan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i="1" dirty="0">
              <a:solidFill>
                <a:schemeClr val="dk1"/>
              </a:solidFill>
              <a:latin typeface="Calibri"/>
              <a:ea typeface="Calibri"/>
              <a:cs typeface="Calibri"/>
              <a:sym typeface="Calibri"/>
            </a:endParaRPr>
          </a:p>
          <a:p>
            <a:pPr>
              <a:spcBef>
                <a:spcPts val="344"/>
              </a:spcBef>
              <a:buSzPct val="25000"/>
            </a:pPr>
            <a:endParaRPr lang="en-US" b="1" dirty="0">
              <a:solidFill>
                <a:schemeClr val="dk1"/>
              </a:solidFill>
              <a:latin typeface="Calibri"/>
              <a:ea typeface="Calibri"/>
              <a:cs typeface="Calibri"/>
              <a:sym typeface="Calibri"/>
            </a:endParaRPr>
          </a:p>
          <a:p>
            <a:pPr>
              <a:spcBef>
                <a:spcPts val="344"/>
              </a:spcBef>
              <a:buSzPct val="25000"/>
              <a:buNone/>
            </a:pPr>
            <a:r>
              <a:rPr lang="en-US" b="1" dirty="0">
                <a:solidFill>
                  <a:schemeClr val="dk1"/>
                </a:solidFill>
                <a:latin typeface="Calibri"/>
                <a:ea typeface="Calibri"/>
                <a:cs typeface="Calibri"/>
                <a:sym typeface="Calibri"/>
              </a:rPr>
              <a:t>Resources: </a:t>
            </a:r>
          </a:p>
          <a:p>
            <a:pPr>
              <a:spcBef>
                <a:spcPts val="344"/>
              </a:spcBef>
              <a:buSzPct val="25000"/>
              <a:buNone/>
            </a:pPr>
            <a:r>
              <a:rPr lang="en-US" dirty="0">
                <a:solidFill>
                  <a:schemeClr val="dk1"/>
                </a:solidFill>
                <a:latin typeface="Calibri"/>
                <a:ea typeface="Calibri"/>
                <a:cs typeface="Calibri"/>
                <a:sym typeface="Calibri"/>
              </a:rPr>
              <a:t>Adapted from: Aguilar, E. (2013). </a:t>
            </a:r>
            <a:r>
              <a:rPr lang="en-US" i="1" dirty="0">
                <a:solidFill>
                  <a:schemeClr val="dk1"/>
                </a:solidFill>
                <a:latin typeface="Calibri"/>
                <a:ea typeface="Calibri"/>
                <a:cs typeface="Calibri"/>
                <a:sym typeface="Calibri"/>
              </a:rPr>
              <a:t>The art of coaching: Effective strategies for school transformation</a:t>
            </a:r>
            <a:r>
              <a:rPr lang="en-US" dirty="0">
                <a:solidFill>
                  <a:schemeClr val="dk1"/>
                </a:solidFill>
                <a:latin typeface="Calibri"/>
                <a:ea typeface="Calibri"/>
                <a:cs typeface="Calibri"/>
                <a:sym typeface="Calibri"/>
              </a:rPr>
              <a:t>. San Francisco, CA: Jossey-Bass.</a:t>
            </a:r>
          </a:p>
          <a:p>
            <a:pPr>
              <a:buNone/>
            </a:pPr>
            <a:r>
              <a:rPr lang="en-US" dirty="0">
                <a:solidFill>
                  <a:schemeClr val="dk1"/>
                </a:solidFill>
                <a:latin typeface="Calibri"/>
                <a:ea typeface="Calibri"/>
                <a:cs typeface="Calibri"/>
                <a:sym typeface="Calibri"/>
              </a:rPr>
              <a:t>Adapted from: Marzano, R. J., &amp; Simms, J. A. (2013). </a:t>
            </a:r>
            <a:r>
              <a:rPr lang="en-US" i="1" dirty="0">
                <a:solidFill>
                  <a:schemeClr val="dk1"/>
                </a:solidFill>
                <a:latin typeface="Calibri"/>
                <a:ea typeface="Calibri"/>
                <a:cs typeface="Calibri"/>
                <a:sym typeface="Calibri"/>
              </a:rPr>
              <a:t>Coaching classroom instruction</a:t>
            </a:r>
            <a:r>
              <a:rPr lang="en-US" dirty="0">
                <a:solidFill>
                  <a:schemeClr val="dk1"/>
                </a:solidFill>
                <a:latin typeface="Calibri"/>
                <a:ea typeface="Calibri"/>
                <a:cs typeface="Calibri"/>
                <a:sym typeface="Calibri"/>
              </a:rPr>
              <a:t>. Bloomington, IN: Marzano Research Laboratory.</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62</a:t>
            </a:fld>
            <a:endParaRPr lang="en-US"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54564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en-US" b="1" baseline="0" dirty="0"/>
              <a:t>Handout: </a:t>
            </a:r>
            <a:r>
              <a:rPr lang="en-US" i="1" dirty="0">
                <a:solidFill>
                  <a:schemeClr val="dk1"/>
                </a:solidFill>
                <a:latin typeface="Calibri"/>
                <a:ea typeface="Calibri"/>
                <a:cs typeface="Calibri"/>
                <a:sym typeface="Calibri"/>
              </a:rPr>
              <a:t>Growth Goal Plan </a:t>
            </a:r>
            <a:r>
              <a:rPr lang="en-US" dirty="0">
                <a:solidFill>
                  <a:schemeClr val="dk1"/>
                </a:solidFill>
                <a:latin typeface="Calibri"/>
                <a:ea typeface="Calibri"/>
                <a:cs typeface="Calibri"/>
                <a:sym typeface="Calibri"/>
              </a:rPr>
              <a:t>(page 2)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dirty="0">
              <a:solidFill>
                <a:schemeClr val="dk1"/>
              </a:solidFill>
              <a:latin typeface="Calibri"/>
              <a:ea typeface="Calibri"/>
              <a:cs typeface="Calibri"/>
              <a:sym typeface="Calibri"/>
            </a:endParaRPr>
          </a:p>
          <a:p>
            <a:pPr>
              <a:buNone/>
            </a:pPr>
            <a:endParaRPr lang="en-US" dirty="0">
              <a:solidFill>
                <a:schemeClr val="dk1"/>
              </a:solidFill>
              <a:latin typeface="Calibri"/>
              <a:ea typeface="Calibri"/>
              <a:cs typeface="Calibri"/>
              <a:sym typeface="Calibri"/>
            </a:endParaRPr>
          </a:p>
          <a:p>
            <a:pPr>
              <a:spcBef>
                <a:spcPts val="657"/>
              </a:spcBef>
              <a:buClr>
                <a:schemeClr val="accent2"/>
              </a:buClr>
              <a:buSzPct val="100000"/>
              <a:buNone/>
            </a:pPr>
            <a:r>
              <a:rPr lang="en-US" sz="1200" b="1" dirty="0"/>
              <a:t>Resources: </a:t>
            </a:r>
          </a:p>
          <a:p>
            <a:pPr>
              <a:spcBef>
                <a:spcPts val="344"/>
              </a:spcBef>
              <a:buSzPct val="25000"/>
              <a:buNone/>
            </a:pPr>
            <a:r>
              <a:rPr lang="en-US" sz="1200" dirty="0">
                <a:solidFill>
                  <a:schemeClr val="dk1"/>
                </a:solidFill>
                <a:ea typeface="Calibri"/>
                <a:cs typeface="Calibri"/>
                <a:sym typeface="Calibri"/>
              </a:rPr>
              <a:t>Adapted from: Aguilar, E. (2013). </a:t>
            </a:r>
            <a:r>
              <a:rPr lang="en-US" sz="1200" i="1" dirty="0">
                <a:solidFill>
                  <a:schemeClr val="dk1"/>
                </a:solidFill>
                <a:ea typeface="Calibri"/>
                <a:cs typeface="Calibri"/>
                <a:sym typeface="Calibri"/>
              </a:rPr>
              <a:t>The art of coaching: Effective strategies for school transformation</a:t>
            </a:r>
            <a:r>
              <a:rPr lang="en-US" sz="1200" dirty="0">
                <a:solidFill>
                  <a:schemeClr val="dk1"/>
                </a:solidFill>
                <a:ea typeface="Calibri"/>
                <a:cs typeface="Calibri"/>
                <a:sym typeface="Calibri"/>
              </a:rPr>
              <a:t>. San Francisco, CA: Jossey-Bass.</a:t>
            </a:r>
          </a:p>
          <a:p>
            <a:pPr>
              <a:buNone/>
            </a:pPr>
            <a:r>
              <a:rPr lang="en-US" sz="1200" dirty="0">
                <a:solidFill>
                  <a:schemeClr val="dk1"/>
                </a:solidFill>
                <a:ea typeface="Calibri"/>
                <a:cs typeface="Calibri"/>
                <a:sym typeface="Calibri"/>
              </a:rPr>
              <a:t>Adapted from: Marzano, R. J., &amp; Simms, J. A. (2013). </a:t>
            </a:r>
            <a:r>
              <a:rPr lang="en-US" sz="1200" i="1" dirty="0">
                <a:solidFill>
                  <a:schemeClr val="dk1"/>
                </a:solidFill>
                <a:ea typeface="Calibri"/>
                <a:cs typeface="Calibri"/>
                <a:sym typeface="Calibri"/>
              </a:rPr>
              <a:t>Coaching classroom instruction</a:t>
            </a:r>
            <a:r>
              <a:rPr lang="en-US" sz="1200" dirty="0">
                <a:solidFill>
                  <a:schemeClr val="dk1"/>
                </a:solidFill>
                <a:ea typeface="Calibri"/>
                <a:cs typeface="Calibri"/>
                <a:sym typeface="Calibri"/>
              </a:rPr>
              <a:t>. Bloomington, IN: Marzano Research Laboratory.</a:t>
            </a:r>
            <a:endParaRPr lang="en-US" sz="1200" dirty="0">
              <a:solidFill>
                <a:schemeClr val="dk1"/>
              </a:solidFill>
              <a:latin typeface="Tw Cen MT" panose="020B0602020104020603" pitchFamily="34" charset="0"/>
              <a:sym typeface="Questrial"/>
            </a:endParaRPr>
          </a:p>
          <a:p>
            <a:pPr>
              <a:buNone/>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9B65AA1-7603-49DF-84EF-BC83277D82FF}" type="slidenum">
              <a:rPr lang="en-US" smtClean="0"/>
              <a:t>63</a:t>
            </a:fld>
            <a:endParaRPr lang="en-US" dirty="0"/>
          </a:p>
        </p:txBody>
      </p:sp>
    </p:spTree>
    <p:extLst>
      <p:ext uri="{BB962C8B-B14F-4D97-AF65-F5344CB8AC3E}">
        <p14:creationId xmlns:p14="http://schemas.microsoft.com/office/powerpoint/2010/main" val="10072872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a:buNone/>
            </a:pPr>
            <a:r>
              <a:rPr lang="en-US" b="1" dirty="0"/>
              <a:t>To Know/To Say: </a:t>
            </a:r>
            <a:r>
              <a:rPr lang="en-US" b="0" dirty="0"/>
              <a:t>This is the Example Growth Goal Plan developed in the previous section.</a:t>
            </a:r>
            <a:endParaRPr lang="en-US" b="1" dirty="0"/>
          </a:p>
          <a:p>
            <a:pPr>
              <a:buNone/>
            </a:pPr>
            <a:endParaRPr lang="en-US" b="1" dirty="0"/>
          </a:p>
          <a:p>
            <a:pPr marL="0" marR="0" lvl="0" indent="0" algn="l" defTabSz="914400" rtl="0" eaLnBrk="1" fontAlgn="auto" latinLnBrk="0" hangingPunct="1">
              <a:lnSpc>
                <a:spcPct val="100000"/>
              </a:lnSpc>
              <a:spcBef>
                <a:spcPts val="360"/>
              </a:spcBef>
              <a:spcAft>
                <a:spcPts val="0"/>
              </a:spcAft>
              <a:buClrTx/>
              <a:buSzTx/>
              <a:buFontTx/>
              <a:buNone/>
              <a:tabLst/>
              <a:defRPr/>
            </a:pPr>
            <a:r>
              <a:rPr lang="en-US" b="1" dirty="0"/>
              <a:t>Handout</a:t>
            </a:r>
            <a:r>
              <a:rPr lang="en-US" dirty="0"/>
              <a:t>: </a:t>
            </a:r>
            <a:r>
              <a:rPr lang="en-US" i="1" dirty="0"/>
              <a:t>Example DACL Growth Goal Plan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i="1" dirty="0"/>
          </a:p>
          <a:p>
            <a:pPr>
              <a:buNone/>
            </a:pPr>
            <a:endParaRPr lang="en-US" dirty="0"/>
          </a:p>
          <a:p>
            <a:pPr>
              <a:spcBef>
                <a:spcPts val="657"/>
              </a:spcBef>
              <a:buClr>
                <a:schemeClr val="accent2"/>
              </a:buClr>
              <a:buSzPct val="100000"/>
              <a:buNone/>
            </a:pPr>
            <a:r>
              <a:rPr lang="en-US" sz="1200" b="1" dirty="0"/>
              <a:t>Resources: </a:t>
            </a:r>
          </a:p>
          <a:p>
            <a:pPr>
              <a:spcBef>
                <a:spcPts val="344"/>
              </a:spcBef>
              <a:buSzPct val="25000"/>
              <a:buNone/>
            </a:pPr>
            <a:r>
              <a:rPr lang="en-US" sz="1200" dirty="0">
                <a:solidFill>
                  <a:schemeClr val="dk1"/>
                </a:solidFill>
                <a:ea typeface="Calibri"/>
                <a:cs typeface="Calibri"/>
                <a:sym typeface="Calibri"/>
              </a:rPr>
              <a:t>Adapted from: Aguilar, E. (2013). </a:t>
            </a:r>
            <a:r>
              <a:rPr lang="en-US" sz="1200" i="1" dirty="0">
                <a:solidFill>
                  <a:schemeClr val="dk1"/>
                </a:solidFill>
                <a:ea typeface="Calibri"/>
                <a:cs typeface="Calibri"/>
                <a:sym typeface="Calibri"/>
              </a:rPr>
              <a:t>The art of coaching: Effective strategies for school transformation</a:t>
            </a:r>
            <a:r>
              <a:rPr lang="en-US" sz="1200" dirty="0">
                <a:solidFill>
                  <a:schemeClr val="dk1"/>
                </a:solidFill>
                <a:ea typeface="Calibri"/>
                <a:cs typeface="Calibri"/>
                <a:sym typeface="Calibri"/>
              </a:rPr>
              <a:t>. San Francisco, CA: Jossey-Bass.</a:t>
            </a:r>
          </a:p>
          <a:p>
            <a:pPr>
              <a:buNone/>
            </a:pPr>
            <a:r>
              <a:rPr lang="en-US" sz="1200" dirty="0">
                <a:solidFill>
                  <a:schemeClr val="dk1"/>
                </a:solidFill>
                <a:ea typeface="Calibri"/>
                <a:cs typeface="Calibri"/>
                <a:sym typeface="Calibri"/>
              </a:rPr>
              <a:t>Adapted from: Marzano, R. J., &amp; Simms, J. A. (2013). </a:t>
            </a:r>
            <a:r>
              <a:rPr lang="en-US" sz="1200" i="1" dirty="0">
                <a:solidFill>
                  <a:schemeClr val="dk1"/>
                </a:solidFill>
                <a:ea typeface="Calibri"/>
                <a:cs typeface="Calibri"/>
                <a:sym typeface="Calibri"/>
              </a:rPr>
              <a:t>Coaching classroom instruction</a:t>
            </a:r>
            <a:r>
              <a:rPr lang="en-US" sz="1200" dirty="0">
                <a:solidFill>
                  <a:schemeClr val="dk1"/>
                </a:solidFill>
                <a:ea typeface="Calibri"/>
                <a:cs typeface="Calibri"/>
                <a:sym typeface="Calibri"/>
              </a:rPr>
              <a:t>. Bloomington, IN: Marzano Research Laboratory.</a:t>
            </a:r>
            <a:endParaRPr lang="en-US" sz="1200" dirty="0">
              <a:solidFill>
                <a:schemeClr val="dk1"/>
              </a:solidFill>
              <a:latin typeface="Tw Cen MT" panose="020B0602020104020603" pitchFamily="34" charset="0"/>
              <a:sym typeface="Questrial"/>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64</a:t>
            </a:fld>
            <a:endParaRPr lang="en-US"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61947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6" name="Shape 596"/>
          <p:cNvSpPr txBox="1">
            <a:spLocks noGrp="1"/>
          </p:cNvSpPr>
          <p:nvPr>
            <p:ph type="body" idx="1"/>
          </p:nvPr>
        </p:nvSpPr>
        <p:spPr>
          <a:xfrm>
            <a:off x="707708" y="4447461"/>
            <a:ext cx="5661660" cy="4213384"/>
          </a:xfrm>
          <a:prstGeom prst="rect">
            <a:avLst/>
          </a:prstGeom>
          <a:noFill/>
          <a:ln>
            <a:noFill/>
          </a:ln>
        </p:spPr>
        <p:txBody>
          <a:bodyPr wrap="square" lIns="92427" tIns="46201" rIns="92427" bIns="46201" anchor="t" anchorCtr="0">
            <a:noAutofit/>
          </a:bodyPr>
          <a:lstStyle/>
          <a:p>
            <a:pPr marL="0" marR="0" lvl="0" indent="0" algn="l" defTabSz="914400" rtl="0" eaLnBrk="1" fontAlgn="auto" latinLnBrk="0" hangingPunct="1">
              <a:lnSpc>
                <a:spcPct val="100000"/>
              </a:lnSpc>
              <a:spcBef>
                <a:spcPts val="360"/>
              </a:spcBef>
              <a:spcAft>
                <a:spcPts val="0"/>
              </a:spcAft>
              <a:buClrTx/>
              <a:buSzPct val="25000"/>
              <a:buFontTx/>
              <a:buNone/>
              <a:tabLst/>
              <a:defRPr/>
            </a:pPr>
            <a:r>
              <a:rPr lang="en-US" sz="1100" b="1" dirty="0"/>
              <a:t>To Know:</a:t>
            </a:r>
            <a:r>
              <a:rPr lang="en-US" sz="1100" dirty="0"/>
              <a:t> To do this activity you will need  the </a:t>
            </a:r>
            <a:r>
              <a:rPr lang="en-US" sz="1100" i="1" dirty="0"/>
              <a:t>Example Growth Goal Plan </a:t>
            </a:r>
            <a:r>
              <a:rPr lang="en-US" sz="1100" dirty="0"/>
              <a:t>(handout 16), the Example </a:t>
            </a:r>
            <a:r>
              <a:rPr lang="en-US" sz="1100" i="1" dirty="0"/>
              <a:t>Solution Dialogue Script </a:t>
            </a:r>
            <a:r>
              <a:rPr lang="en-US" sz="1100" dirty="0"/>
              <a:t>(handout 17) and the </a:t>
            </a:r>
            <a:r>
              <a:rPr lang="en-US" sz="1100" i="1" dirty="0"/>
              <a:t>Solution Dialogue Activity Cards </a:t>
            </a:r>
            <a:r>
              <a:rPr lang="en-US" sz="1100" dirty="0"/>
              <a:t>(handout 18) from the Handout Packet. </a:t>
            </a:r>
            <a:endParaRPr sz="1100" b="1" dirty="0"/>
          </a:p>
          <a:p>
            <a:pPr>
              <a:spcBef>
                <a:spcPts val="354"/>
              </a:spcBef>
              <a:buSzPct val="25000"/>
              <a:buNone/>
            </a:pPr>
            <a:r>
              <a:rPr lang="en-US" sz="1100" b="1" dirty="0"/>
              <a:t>To Do: </a:t>
            </a:r>
          </a:p>
          <a:p>
            <a:pPr marL="628650" lvl="1" indent="-171450">
              <a:spcBef>
                <a:spcPts val="354"/>
              </a:spcBef>
              <a:buSzPct val="25000"/>
              <a:buFont typeface="Arial" panose="020B0604020202020204" pitchFamily="34" charset="0"/>
              <a:buChar char="•"/>
            </a:pPr>
            <a:r>
              <a:rPr lang="en-US" sz="1100" dirty="0"/>
              <a:t>Show participants the Kindergarten Rainbow Writing Rubric video. This video simulates the teacher implementing her growth goal plan.</a:t>
            </a:r>
          </a:p>
          <a:p>
            <a:pPr marL="628650" lvl="1" indent="-171450">
              <a:spcBef>
                <a:spcPts val="354"/>
              </a:spcBef>
              <a:buSzPct val="25000"/>
              <a:buFont typeface="Arial" panose="020B0604020202020204" pitchFamily="34" charset="0"/>
              <a:buChar char="•"/>
            </a:pPr>
            <a:r>
              <a:rPr lang="en-US" sz="1100" dirty="0"/>
              <a:t>Roleplay the example solution dialogue in handout 17 that is related to the video. (If another presenter is not present, select a volunteer to assist with the roleplay. The volunteer would be the teacher.)</a:t>
            </a:r>
          </a:p>
          <a:p>
            <a:pPr marL="628650" lvl="1" indent="-171450">
              <a:spcBef>
                <a:spcPts val="354"/>
              </a:spcBef>
              <a:buSzPct val="25000"/>
              <a:buFont typeface="Arial" panose="020B0604020202020204" pitchFamily="34" charset="0"/>
              <a:buChar char="•"/>
            </a:pPr>
            <a:r>
              <a:rPr lang="en-US" sz="1100" dirty="0"/>
              <a:t>Participants will need the </a:t>
            </a:r>
            <a:r>
              <a:rPr lang="en-US" sz="1100" i="1" dirty="0"/>
              <a:t>Example Growth Goal Plan </a:t>
            </a:r>
            <a:r>
              <a:rPr lang="en-US" sz="1100" dirty="0"/>
              <a:t>and </a:t>
            </a:r>
            <a:r>
              <a:rPr lang="en-US" sz="1100" i="1" dirty="0"/>
              <a:t>Solution Dialogue activity cards </a:t>
            </a:r>
            <a:r>
              <a:rPr lang="en-US" sz="1100" dirty="0"/>
              <a:t>for the roleplay.         </a:t>
            </a:r>
          </a:p>
          <a:p>
            <a:pPr>
              <a:spcBef>
                <a:spcPts val="354"/>
              </a:spcBef>
              <a:buSzPct val="25000"/>
            </a:pPr>
            <a:endParaRPr sz="1100" dirty="0"/>
          </a:p>
          <a:p>
            <a:pPr defTabSz="939363">
              <a:spcBef>
                <a:spcPts val="354"/>
              </a:spcBef>
              <a:buSzPct val="25000"/>
              <a:buNone/>
              <a:defRPr/>
            </a:pPr>
            <a:r>
              <a:rPr lang="en-US" sz="1100" b="1" dirty="0"/>
              <a:t>To Say: </a:t>
            </a:r>
            <a:r>
              <a:rPr lang="en-US" sz="1100" dirty="0"/>
              <a:t>We now know the criteria for a solution dialogue. So what does solution dialogue look like? Let’s watch an example solution dialogue for the Example Growth Goal Plan from our last section of the training. We are going to watch a YouTube video of a kindergarten teacher utilizing a rainbow writing rubric with her students as they practice self-assessing. After watching the video, you will observe a roleplay of the example solution dialogue. As you listen to the Example Solution Dialogue, you will hold up the solution dialogue activity cards that corresponds to the criteria you  hear being applied.</a:t>
            </a:r>
          </a:p>
          <a:p>
            <a:pPr>
              <a:spcBef>
                <a:spcPts val="354"/>
              </a:spcBef>
              <a:buSzPct val="25000"/>
              <a:buNone/>
            </a:pPr>
            <a:endParaRPr lang="en-US" sz="1100" dirty="0"/>
          </a:p>
          <a:p>
            <a:pPr>
              <a:spcBef>
                <a:spcPts val="354"/>
              </a:spcBef>
              <a:buSzPct val="25000"/>
              <a:buNone/>
            </a:pPr>
            <a:r>
              <a:rPr lang="en-US" sz="1100" b="1" dirty="0"/>
              <a:t>Handouts: </a:t>
            </a:r>
          </a:p>
          <a:p>
            <a:pPr>
              <a:spcBef>
                <a:spcPts val="354"/>
              </a:spcBef>
              <a:buSzPct val="25000"/>
              <a:buNone/>
            </a:pPr>
            <a:r>
              <a:rPr lang="en-US" sz="1100" i="1" dirty="0"/>
              <a:t>16 Example Growth Goal Plan </a:t>
            </a:r>
          </a:p>
          <a:p>
            <a:pPr>
              <a:spcBef>
                <a:spcPts val="354"/>
              </a:spcBef>
              <a:buSzPct val="25000"/>
              <a:buNone/>
            </a:pPr>
            <a:r>
              <a:rPr lang="en-US" sz="1100" i="1" dirty="0"/>
              <a:t>17 Example Solution Dialogue Script </a:t>
            </a:r>
            <a:r>
              <a:rPr lang="en-US" sz="1100" dirty="0"/>
              <a:t>(Only two copies are necessary, one for the coach and one for the teacher.)</a:t>
            </a:r>
          </a:p>
          <a:p>
            <a:pPr>
              <a:spcBef>
                <a:spcPts val="354"/>
              </a:spcBef>
              <a:buSzPct val="25000"/>
              <a:buNone/>
            </a:pPr>
            <a:r>
              <a:rPr lang="en-US" sz="1100" i="1" dirty="0"/>
              <a:t>18 Solution Dialogue Activity Cards</a:t>
            </a:r>
          </a:p>
          <a:p>
            <a:pPr>
              <a:spcBef>
                <a:spcPts val="354"/>
              </a:spcBef>
              <a:buSzPct val="25000"/>
            </a:pPr>
            <a:endParaRPr sz="1100" b="1" dirty="0"/>
          </a:p>
          <a:p>
            <a:pPr>
              <a:spcBef>
                <a:spcPts val="657"/>
              </a:spcBef>
              <a:buClr>
                <a:schemeClr val="accent2"/>
              </a:buClr>
              <a:buSzPct val="100000"/>
              <a:buNone/>
            </a:pPr>
            <a:r>
              <a:rPr lang="en-US" sz="1100" b="1" dirty="0"/>
              <a:t>Resources: </a:t>
            </a:r>
          </a:p>
          <a:p>
            <a:pPr>
              <a:buNone/>
            </a:pPr>
            <a:r>
              <a:rPr lang="en-US" sz="1200" b="0" i="0" u="none" strike="noStrike" kern="1200" cap="none" dirty="0">
                <a:solidFill>
                  <a:schemeClr val="dk1"/>
                </a:solidFill>
                <a:effectLst/>
                <a:latin typeface="Calibri"/>
                <a:ea typeface="Calibri"/>
                <a:cs typeface="Calibri"/>
                <a:sym typeface="Calibri"/>
              </a:rPr>
              <a:t>GSD Literacy Coaches. (2015, September 4). </a:t>
            </a:r>
            <a:r>
              <a:rPr lang="en-US" sz="1200" b="0" i="1" u="none" strike="noStrike" kern="1200" cap="none" dirty="0">
                <a:solidFill>
                  <a:schemeClr val="dk1"/>
                </a:solidFill>
                <a:effectLst/>
                <a:latin typeface="Calibri"/>
                <a:ea typeface="Calibri"/>
                <a:cs typeface="Calibri"/>
                <a:sym typeface="Calibri"/>
              </a:rPr>
              <a:t>Kindergarten Rainbow Writing Rubric</a:t>
            </a:r>
            <a:r>
              <a:rPr lang="en-US" sz="1200" b="0" i="0" u="none" strike="noStrike" kern="1200" cap="none" dirty="0">
                <a:solidFill>
                  <a:schemeClr val="dk1"/>
                </a:solidFill>
                <a:effectLst/>
                <a:latin typeface="Calibri"/>
                <a:ea typeface="Calibri"/>
                <a:cs typeface="Calibri"/>
                <a:sym typeface="Calibri"/>
              </a:rPr>
              <a:t> [Video file]. Retrieved from https://</a:t>
            </a:r>
            <a:r>
              <a:rPr lang="en-US" sz="1200" b="0" i="0" u="none" strike="noStrike" kern="1200" cap="none" dirty="0" err="1">
                <a:solidFill>
                  <a:schemeClr val="dk1"/>
                </a:solidFill>
                <a:effectLst/>
                <a:latin typeface="Calibri"/>
                <a:ea typeface="Calibri"/>
                <a:cs typeface="Calibri"/>
                <a:sym typeface="Calibri"/>
              </a:rPr>
              <a:t>www.youtube.com</a:t>
            </a:r>
            <a:r>
              <a:rPr lang="en-US" sz="1200" b="0" i="0" u="none" strike="noStrike" kern="1200" cap="none" dirty="0">
                <a:solidFill>
                  <a:schemeClr val="dk1"/>
                </a:solidFill>
                <a:effectLst/>
                <a:latin typeface="Calibri"/>
                <a:ea typeface="Calibri"/>
                <a:cs typeface="Calibri"/>
                <a:sym typeface="Calibri"/>
              </a:rPr>
              <a:t>/</a:t>
            </a:r>
            <a:r>
              <a:rPr lang="en-US" sz="1200" b="0" i="0" u="none" strike="noStrike" kern="1200" cap="none" dirty="0" err="1">
                <a:solidFill>
                  <a:schemeClr val="dk1"/>
                </a:solidFill>
                <a:effectLst/>
                <a:latin typeface="Calibri"/>
                <a:ea typeface="Calibri"/>
                <a:cs typeface="Calibri"/>
                <a:sym typeface="Calibri"/>
              </a:rPr>
              <a:t>watch?v</a:t>
            </a:r>
            <a:r>
              <a:rPr lang="en-US" sz="1200" b="0" i="0" u="none" strike="noStrike" kern="1200" cap="none" dirty="0">
                <a:solidFill>
                  <a:schemeClr val="dk1"/>
                </a:solidFill>
                <a:effectLst/>
                <a:latin typeface="Calibri"/>
                <a:ea typeface="Calibri"/>
                <a:cs typeface="Calibri"/>
                <a:sym typeface="Calibri"/>
              </a:rPr>
              <a:t>=i5yZxZtVFZE</a:t>
            </a:r>
          </a:p>
          <a:p>
            <a:pPr>
              <a:spcBef>
                <a:spcPts val="344"/>
              </a:spcBef>
              <a:buSzPct val="25000"/>
              <a:buNone/>
            </a:pPr>
            <a:r>
              <a:rPr lang="en-US" sz="1100" dirty="0">
                <a:solidFill>
                  <a:schemeClr val="dk1"/>
                </a:solidFill>
                <a:ea typeface="Calibri"/>
                <a:cs typeface="Calibri"/>
                <a:sym typeface="Calibri"/>
              </a:rPr>
              <a:t>Adapted from: Aguilar, E. (2013). </a:t>
            </a:r>
            <a:r>
              <a:rPr lang="en-US" sz="1100" i="1" dirty="0">
                <a:solidFill>
                  <a:schemeClr val="dk1"/>
                </a:solidFill>
                <a:ea typeface="Calibri"/>
                <a:cs typeface="Calibri"/>
                <a:sym typeface="Calibri"/>
              </a:rPr>
              <a:t>The art of coaching: Effective strategies for school transformation</a:t>
            </a:r>
            <a:r>
              <a:rPr lang="en-US" sz="1100" dirty="0">
                <a:solidFill>
                  <a:schemeClr val="dk1"/>
                </a:solidFill>
                <a:ea typeface="Calibri"/>
                <a:cs typeface="Calibri"/>
                <a:sym typeface="Calibri"/>
              </a:rPr>
              <a:t>. San Francisco, CA: Jossey-Bass.</a:t>
            </a:r>
          </a:p>
          <a:p>
            <a:pPr>
              <a:buNone/>
            </a:pPr>
            <a:r>
              <a:rPr lang="en-US" sz="1100" dirty="0">
                <a:solidFill>
                  <a:schemeClr val="dk1"/>
                </a:solidFill>
                <a:ea typeface="Calibri"/>
                <a:cs typeface="Calibri"/>
                <a:sym typeface="Calibri"/>
              </a:rPr>
              <a:t>Adapted from: Marzano, R. J., &amp; Simms, J. A. (2013). </a:t>
            </a:r>
            <a:r>
              <a:rPr lang="en-US" sz="1100" i="1" dirty="0">
                <a:solidFill>
                  <a:schemeClr val="dk1"/>
                </a:solidFill>
                <a:ea typeface="Calibri"/>
                <a:cs typeface="Calibri"/>
                <a:sym typeface="Calibri"/>
              </a:rPr>
              <a:t>Coaching classroom instruction</a:t>
            </a:r>
            <a:r>
              <a:rPr lang="en-US" sz="1100" dirty="0">
                <a:solidFill>
                  <a:schemeClr val="dk1"/>
                </a:solidFill>
                <a:ea typeface="Calibri"/>
                <a:cs typeface="Calibri"/>
                <a:sym typeface="Calibri"/>
              </a:rPr>
              <a:t>. Bloomington, IN: Marzano Research Laboratory.</a:t>
            </a:r>
            <a:endParaRPr lang="en-US" sz="1100" dirty="0">
              <a:solidFill>
                <a:schemeClr val="dk1"/>
              </a:solidFill>
              <a:latin typeface="Tw Cen MT" panose="020B0602020104020603" pitchFamily="34" charset="0"/>
              <a:sym typeface="Questrial"/>
            </a:endParaRPr>
          </a:p>
        </p:txBody>
      </p:sp>
      <p:sp>
        <p:nvSpPr>
          <p:cNvPr id="597" name="Shape 597"/>
          <p:cNvSpPr txBox="1">
            <a:spLocks noGrp="1"/>
          </p:cNvSpPr>
          <p:nvPr>
            <p:ph type="sldNum" idx="12"/>
          </p:nvPr>
        </p:nvSpPr>
        <p:spPr>
          <a:xfrm>
            <a:off x="4008706" y="8893296"/>
            <a:ext cx="3066733" cy="468155"/>
          </a:xfrm>
          <a:prstGeom prst="rect">
            <a:avLst/>
          </a:prstGeom>
          <a:noFill/>
          <a:ln>
            <a:noFill/>
          </a:ln>
        </p:spPr>
        <p:txBody>
          <a:bodyPr wrap="square" lIns="92427" tIns="46201" rIns="92427" bIns="46201" anchor="b" anchorCtr="0">
            <a:noAutofit/>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65</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49833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6" name="Shape 596"/>
          <p:cNvSpPr txBox="1">
            <a:spLocks noGrp="1"/>
          </p:cNvSpPr>
          <p:nvPr>
            <p:ph type="body" idx="1"/>
          </p:nvPr>
        </p:nvSpPr>
        <p:spPr>
          <a:xfrm>
            <a:off x="707708" y="4447461"/>
            <a:ext cx="5661660" cy="4213384"/>
          </a:xfrm>
          <a:prstGeom prst="rect">
            <a:avLst/>
          </a:prstGeom>
          <a:noFill/>
          <a:ln>
            <a:noFill/>
          </a:ln>
        </p:spPr>
        <p:txBody>
          <a:bodyPr wrap="square" lIns="92427" tIns="46201" rIns="92427" bIns="46201" anchor="t" anchorCtr="0">
            <a:noAutofit/>
          </a:bodyPr>
          <a:lstStyle/>
          <a:p>
            <a:pPr>
              <a:spcBef>
                <a:spcPts val="354"/>
              </a:spcBef>
              <a:buSzPct val="25000"/>
              <a:buNone/>
            </a:pPr>
            <a:r>
              <a:rPr lang="en-US" sz="1100" b="1" dirty="0"/>
              <a:t>To Do: </a:t>
            </a:r>
            <a:r>
              <a:rPr lang="en-US" sz="1100" dirty="0"/>
              <a:t>Ask participants to reflect on the question, Why is solution dialogue necessary for us to reach the growth goal? Ask each table team to write a collaborative response to this question. Ask volunteers to share their response.</a:t>
            </a:r>
          </a:p>
          <a:p>
            <a:pPr>
              <a:spcBef>
                <a:spcPts val="354"/>
              </a:spcBef>
              <a:buSzPct val="25000"/>
            </a:pPr>
            <a:endParaRPr sz="1100" dirty="0"/>
          </a:p>
          <a:p>
            <a:pPr defTabSz="939363">
              <a:spcBef>
                <a:spcPts val="354"/>
              </a:spcBef>
              <a:buSzPct val="25000"/>
              <a:buNone/>
              <a:defRPr/>
            </a:pPr>
            <a:r>
              <a:rPr lang="en-US" sz="1100" b="1" dirty="0"/>
              <a:t>To Know/To Say: </a:t>
            </a:r>
            <a:r>
              <a:rPr lang="en-US" sz="1100" dirty="0"/>
              <a:t>Take a minute to reflect on the question, Why is solution dialogue necessary for us to reach the growth goal? As a table team write a response to this question.  </a:t>
            </a:r>
          </a:p>
          <a:p>
            <a:pPr defTabSz="939363">
              <a:spcBef>
                <a:spcPts val="354"/>
              </a:spcBef>
              <a:buSzPct val="25000"/>
              <a:defRPr/>
            </a:pPr>
            <a:endParaRPr lang="en-US" sz="1100" dirty="0"/>
          </a:p>
          <a:p>
            <a:pPr defTabSz="939363">
              <a:spcBef>
                <a:spcPts val="354"/>
              </a:spcBef>
              <a:buSzPct val="25000"/>
              <a:buNone/>
              <a:defRPr/>
            </a:pPr>
            <a:r>
              <a:rPr lang="en-US" sz="1100" dirty="0"/>
              <a:t>To further explore solution dialogue, types of coach-teacher conversations can be found in the Coaching Companion resource. These explain the various types of coaching questions and give specific example of question stems. </a:t>
            </a:r>
          </a:p>
        </p:txBody>
      </p:sp>
      <p:sp>
        <p:nvSpPr>
          <p:cNvPr id="597" name="Shape 597"/>
          <p:cNvSpPr txBox="1">
            <a:spLocks noGrp="1"/>
          </p:cNvSpPr>
          <p:nvPr>
            <p:ph type="sldNum" idx="12"/>
          </p:nvPr>
        </p:nvSpPr>
        <p:spPr>
          <a:xfrm>
            <a:off x="4008706" y="8893296"/>
            <a:ext cx="3066733" cy="468155"/>
          </a:xfrm>
          <a:prstGeom prst="rect">
            <a:avLst/>
          </a:prstGeom>
          <a:noFill/>
          <a:ln>
            <a:noFill/>
          </a:ln>
        </p:spPr>
        <p:txBody>
          <a:bodyPr wrap="square" lIns="92427" tIns="46201" rIns="92427" bIns="46201" anchor="b" anchorCtr="0">
            <a:noAutofit/>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66</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91300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b="1" dirty="0"/>
              <a:t>To Know/To Say: </a:t>
            </a:r>
            <a:r>
              <a:rPr lang="en-US" b="0" dirty="0"/>
              <a:t>In coaching, it is important to consider various types of questioning. This handout provides examples of question stems to use in the coaching process.</a:t>
            </a:r>
            <a:endParaRPr lang="en-US" b="1" dirty="0"/>
          </a:p>
          <a:p>
            <a:pPr>
              <a:buNone/>
            </a:pPr>
            <a:endParaRPr lang="en-US" b="1" dirty="0"/>
          </a:p>
          <a:p>
            <a:pPr marL="0" marR="0" lvl="0" indent="0" algn="l" defTabSz="914400" rtl="0" eaLnBrk="1" fontAlgn="auto" latinLnBrk="0" hangingPunct="1">
              <a:lnSpc>
                <a:spcPct val="100000"/>
              </a:lnSpc>
              <a:spcBef>
                <a:spcPts val="360"/>
              </a:spcBef>
              <a:spcAft>
                <a:spcPts val="0"/>
              </a:spcAft>
              <a:buClrTx/>
              <a:buSzTx/>
              <a:buFontTx/>
              <a:buNone/>
              <a:tabLst/>
              <a:defRPr/>
            </a:pPr>
            <a:r>
              <a:rPr lang="en-US" b="1" dirty="0"/>
              <a:t>Handout: </a:t>
            </a:r>
            <a:r>
              <a:rPr lang="en-US" b="0" i="1" dirty="0"/>
              <a:t>Types of Coach-Teacher Conversation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endParaRPr lang="en-US" b="0" i="1" dirty="0"/>
          </a:p>
          <a:p>
            <a:pPr>
              <a:buNone/>
            </a:pPr>
            <a:endParaRPr lang="en-US" b="0" dirty="0"/>
          </a:p>
          <a:p>
            <a:pPr marL="0" marR="0" lvl="0" indent="0" algn="l" defTabSz="914400" rtl="0" eaLnBrk="1" fontAlgn="auto" latinLnBrk="0" hangingPunct="1">
              <a:lnSpc>
                <a:spcPct val="100000"/>
              </a:lnSpc>
              <a:spcBef>
                <a:spcPts val="360"/>
              </a:spcBef>
              <a:spcAft>
                <a:spcPts val="0"/>
              </a:spcAft>
              <a:buClrTx/>
              <a:buSzTx/>
              <a:buFontTx/>
              <a:buNone/>
              <a:tabLst/>
              <a:defRPr/>
            </a:pPr>
            <a:r>
              <a:rPr lang="en-US" b="1" dirty="0"/>
              <a:t>References:</a:t>
            </a:r>
            <a:endParaRPr lang="en-US" sz="1200" b="0" i="0" u="none" strike="noStrike" kern="1200" cap="none" dirty="0">
              <a:solidFill>
                <a:schemeClr val="dk1"/>
              </a:solidFill>
              <a:effectLst/>
              <a:latin typeface="Calibri"/>
              <a:ea typeface="Calibri"/>
              <a:cs typeface="Calibri"/>
              <a:sym typeface="Calibri"/>
            </a:endParaRPr>
          </a:p>
          <a:p>
            <a:pPr>
              <a:buFontTx/>
              <a:buNone/>
            </a:pPr>
            <a:r>
              <a:rPr lang="it-IT" sz="1200" b="0" i="0" u="none" strike="noStrike" kern="1200" cap="none" dirty="0">
                <a:solidFill>
                  <a:schemeClr val="dk1"/>
                </a:solidFill>
                <a:effectLst/>
                <a:latin typeface="Calibri"/>
                <a:ea typeface="Calibri"/>
                <a:cs typeface="Calibri"/>
                <a:sym typeface="Calibri"/>
              </a:rPr>
              <a:t>Marzano, R. J., &amp; Simms, J. A. (2013). </a:t>
            </a:r>
            <a:r>
              <a:rPr lang="en-US" sz="1200" b="0" i="1" u="none" strike="noStrike" kern="1200" cap="none" dirty="0">
                <a:solidFill>
                  <a:schemeClr val="dk1"/>
                </a:solidFill>
                <a:effectLst/>
                <a:latin typeface="Calibri"/>
                <a:ea typeface="Calibri"/>
                <a:cs typeface="Calibri"/>
                <a:sym typeface="Calibri"/>
              </a:rPr>
              <a:t>Coaching classroom instruction</a:t>
            </a:r>
            <a:r>
              <a:rPr lang="en-US" sz="1200" b="0" i="0" u="none" strike="noStrike" kern="1200" cap="none" dirty="0">
                <a:solidFill>
                  <a:schemeClr val="dk1"/>
                </a:solidFill>
                <a:effectLst/>
                <a:latin typeface="Calibri"/>
                <a:ea typeface="Calibri"/>
                <a:cs typeface="Calibri"/>
                <a:sym typeface="Calibri"/>
              </a:rPr>
              <a:t>. Bloomington, IN: Marzano Research Laboratory.</a:t>
            </a:r>
          </a:p>
          <a:p>
            <a:pPr>
              <a:buNone/>
            </a:pPr>
            <a:r>
              <a:rPr lang="en-US" sz="1200" b="0" i="0" u="none" strike="noStrike" kern="1200" cap="none" dirty="0">
                <a:solidFill>
                  <a:schemeClr val="dk1"/>
                </a:solidFill>
                <a:effectLst/>
                <a:latin typeface="Calibri"/>
                <a:ea typeface="Calibri"/>
                <a:cs typeface="Calibri"/>
                <a:sym typeface="Calibri"/>
              </a:rPr>
              <a:t>Sweeney, D., &amp; Harris, L. S. (2017). </a:t>
            </a:r>
            <a:r>
              <a:rPr lang="en-US" sz="1200" b="0" i="1" u="none" strike="noStrike" kern="1200" cap="none" dirty="0">
                <a:solidFill>
                  <a:schemeClr val="dk1"/>
                </a:solidFill>
                <a:effectLst/>
                <a:latin typeface="Calibri"/>
                <a:ea typeface="Calibri"/>
                <a:cs typeface="Calibri"/>
                <a:sym typeface="Calibri"/>
              </a:rPr>
              <a:t>Student-centered coaching: The moves.</a:t>
            </a:r>
            <a:r>
              <a:rPr lang="en-US" sz="1200" b="0" i="0" u="none" strike="noStrike" kern="1200" cap="none" dirty="0">
                <a:solidFill>
                  <a:schemeClr val="dk1"/>
                </a:solidFill>
                <a:effectLst/>
                <a:latin typeface="Calibri"/>
                <a:ea typeface="Calibri"/>
                <a:cs typeface="Calibri"/>
                <a:sym typeface="Calibri"/>
              </a:rPr>
              <a:t> Thousand Oaks, CA: Corwin.</a:t>
            </a:r>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67</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00379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9" name="Shape 589"/>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a:t>
            </a:r>
            <a:r>
              <a:rPr lang="en-US" sz="1200" b="0" i="0" u="none" strike="noStrike" cap="none" dirty="0">
                <a:solidFill>
                  <a:schemeClr val="dk1"/>
                </a:solidFill>
                <a:latin typeface="Calibri"/>
                <a:ea typeface="Calibri"/>
                <a:cs typeface="Calibri"/>
                <a:sym typeface="Calibri"/>
              </a:rPr>
              <a:t> Each PowerPoint section explaining a specific essential function ends with a list of the respective criteria. This section for essential function #4 started with a similar slide to begin the discussion of what is a solution dialogue. </a:t>
            </a: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 SBIC Coaching Companion contains supplemental materials and resources to develop the coaching plan. This allows for personalization of a plan to meet the needs of the individual.</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dirty="0"/>
              <a:t>The fourth essential function on the SBIC Practice Profile has seven criteria for using solution dialogue. At the beginning of this section you used these criteria to discuss how the solution dialogue compliments the Growth Goal Plan. Let’s review.</a:t>
            </a:r>
          </a:p>
          <a:p>
            <a:pPr marL="0" marR="0" lvl="0" indent="0" algn="l" rtl="0">
              <a:spcBef>
                <a:spcPts val="360"/>
              </a:spcBef>
              <a:spcAft>
                <a:spcPts val="0"/>
              </a:spcAft>
              <a:buSzPct val="25000"/>
              <a:buNone/>
            </a:pPr>
            <a:endParaRPr lang="en-US" sz="1200" dirty="0"/>
          </a:p>
          <a:p>
            <a:pPr marL="0" marR="0" lvl="0" indent="0" algn="l" rtl="0">
              <a:spcBef>
                <a:spcPts val="360"/>
              </a:spcBef>
              <a:spcAft>
                <a:spcPts val="0"/>
              </a:spcAft>
              <a:buSzPct val="25000"/>
              <a:buNone/>
            </a:pPr>
            <a:r>
              <a:rPr lang="en-US" sz="1200" dirty="0"/>
              <a:t>You will have an opportunity to go into more depth with each of the seven criteria during our future coaching sessions.</a:t>
            </a:r>
            <a:endParaRPr lang="en-US" sz="1200" b="1" i="0" u="none" strike="noStrike" cap="none" dirty="0">
              <a:solidFill>
                <a:schemeClr val="dk1"/>
              </a:solidFill>
              <a:latin typeface="Calibri"/>
              <a:ea typeface="Calibri"/>
              <a:cs typeface="Calibri"/>
              <a:sym typeface="Calibri"/>
            </a:endParaRPr>
          </a:p>
        </p:txBody>
      </p:sp>
      <p:sp>
        <p:nvSpPr>
          <p:cNvPr id="590" name="Shape 590"/>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68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76007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This slide shows the SBIC Practice Profile essential functions. If the Practice Profile has not been introduced, additional information is needed here and can be obtained on another slide.</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a:t>
            </a:r>
            <a:r>
              <a:rPr lang="en-US" sz="1200" b="0" i="0" u="none" strike="noStrike" cap="none" dirty="0">
                <a:solidFill>
                  <a:schemeClr val="dk1"/>
                </a:solidFill>
                <a:latin typeface="Calibri"/>
                <a:ea typeface="Calibri"/>
                <a:cs typeface="Calibri"/>
                <a:sym typeface="Calibri"/>
              </a:rPr>
              <a:t> As you can see, this slide lists five items to consider and do as a School-Based Implementation Coach. We will address the fifth essential function shown in red text. </a:t>
            </a: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To support consistency of practice, coaches and </a:t>
            </a:r>
            <a:r>
              <a:rPr lang="en-US" sz="1200" b="0" i="0" u="none" strike="noStrike" cap="none" dirty="0" err="1">
                <a:solidFill>
                  <a:schemeClr val="dk1"/>
                </a:solidFill>
                <a:latin typeface="Calibri"/>
                <a:ea typeface="Calibri"/>
                <a:cs typeface="Calibri"/>
                <a:sym typeface="Calibri"/>
              </a:rPr>
              <a:t>coachees</a:t>
            </a:r>
            <a:r>
              <a:rPr lang="en-US" sz="1200" b="0" i="0" u="none" strike="noStrike" cap="none" dirty="0">
                <a:solidFill>
                  <a:schemeClr val="dk1"/>
                </a:solidFill>
                <a:latin typeface="Calibri"/>
                <a:ea typeface="Calibri"/>
                <a:cs typeface="Calibri"/>
                <a:sym typeface="Calibri"/>
              </a:rPr>
              <a:t> need training in content for SBIC development and on-going coaching for implementation.</a:t>
            </a:r>
          </a:p>
        </p:txBody>
      </p:sp>
      <p:sp>
        <p:nvSpPr>
          <p:cNvPr id="299" name="Shape 29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69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2913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Special thanks to all contributors to the development and revision of this professional learning module.</a:t>
            </a:r>
          </a:p>
        </p:txBody>
      </p:sp>
      <p:sp>
        <p:nvSpPr>
          <p:cNvPr id="116" name="Shape 116"/>
          <p:cNvSpPr txBox="1">
            <a:spLocks noGrp="1"/>
          </p:cNvSpPr>
          <p:nvPr>
            <p:ph type="dt" idx="10"/>
          </p:nvPr>
        </p:nvSpPr>
        <p:spPr>
          <a:xfrm>
            <a:off x="4008705" y="0"/>
            <a:ext cx="3066733" cy="468154"/>
          </a:xfrm>
          <a:prstGeom prst="rect">
            <a:avLst/>
          </a:prstGeom>
          <a:noFill/>
          <a:ln>
            <a:noFill/>
          </a:ln>
        </p:spPr>
        <p:txBody>
          <a:bodyPr wrap="square" lIns="93925" tIns="46950" rIns="93925" bIns="46950" anchor="t" anchorCtr="0">
            <a:noAutofit/>
          </a:bodyPr>
          <a:lstStyle/>
          <a:p>
            <a:pPr marL="0" marR="0" lvl="0" indent="0" algn="r" rtl="0">
              <a:spcBef>
                <a:spcPts val="0"/>
              </a:spcBef>
              <a:spcAft>
                <a:spcPts val="0"/>
              </a:spcAft>
              <a:buSzPct val="25000"/>
              <a:buNone/>
            </a:pPr>
            <a:r>
              <a:rPr lang="en-US" sz="1200">
                <a:solidFill>
                  <a:schemeClr val="dk1"/>
                </a:solidFill>
                <a:latin typeface="Calibri"/>
                <a:ea typeface="Calibri"/>
                <a:cs typeface="Calibri"/>
                <a:sym typeface="Calibri"/>
              </a:rPr>
              <a:t>1/6/2011</a:t>
            </a:r>
          </a:p>
        </p:txBody>
      </p:sp>
      <p:sp>
        <p:nvSpPr>
          <p:cNvPr id="117" name="Shape 117"/>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en-US" sz="1200" b="1"/>
              <a:t>To Know: </a:t>
            </a:r>
            <a:r>
              <a:rPr lang="en-US" sz="1200"/>
              <a:t>It is important to help the participants connect essential functions #3, #4, and #5. This module’s example of the SBIC process aligns essential functions #3, #4, and #5 to the Developing Assessment Capable Learners Professional Learning Module.</a:t>
            </a:r>
            <a:endParaRPr lang="en-US" sz="1200" b="1"/>
          </a:p>
          <a:p>
            <a:pPr marL="0" marR="0" lvl="0" indent="0" algn="l" defTabSz="914400" rtl="0" eaLnBrk="1" fontAlgn="auto" latinLnBrk="0" hangingPunct="1">
              <a:lnSpc>
                <a:spcPct val="100000"/>
              </a:lnSpc>
              <a:spcBef>
                <a:spcPts val="360"/>
              </a:spcBef>
              <a:spcAft>
                <a:spcPts val="0"/>
              </a:spcAft>
              <a:buClrTx/>
              <a:buSzTx/>
              <a:buFontTx/>
              <a:buNone/>
              <a:tabLst/>
              <a:defRPr/>
            </a:pPr>
            <a:endParaRPr lang="en-US" sz="1200" b="1" i="0" u="none" strike="noStrike" cap="none">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Tx/>
              <a:buSzTx/>
              <a:buFontTx/>
              <a:buNone/>
              <a:tabLst/>
              <a:defRPr/>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Now let’s focus on the fifth SBIC essential function, Educators progress monitor implementation of effective educational practices.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68823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890444" rtl="0" eaLnBrk="1" fontAlgn="auto" latinLnBrk="0" hangingPunct="1">
              <a:lnSpc>
                <a:spcPct val="100000"/>
              </a:lnSpc>
              <a:spcBef>
                <a:spcPts val="360"/>
              </a:spcBef>
              <a:spcAft>
                <a:spcPts val="0"/>
              </a:spcAft>
              <a:buClrTx/>
              <a:buSzPct val="25000"/>
              <a:buFontTx/>
              <a:buNone/>
              <a:tabLst/>
              <a:defRPr/>
            </a:pPr>
            <a:r>
              <a:rPr lang="en-US" sz="1100" b="1" dirty="0"/>
              <a:t>To Know/To Say: </a:t>
            </a:r>
            <a:r>
              <a:rPr lang="en-US" sz="1100" b="0" dirty="0"/>
              <a:t>As we direct our focus to essential function #5, we must also review essential functions #3 and #4. You need to apply all three essential functions to progress monitor effective implementation growth in the School-Based Implementation Coaching process.</a:t>
            </a:r>
            <a:endParaRPr lang="en-US" sz="1100" b="1" dirty="0"/>
          </a:p>
          <a:p>
            <a:pPr marL="0" marR="0" lvl="0" indent="0" algn="l" defTabSz="890444" rtl="0" eaLnBrk="1" fontAlgn="auto" latinLnBrk="0" hangingPunct="1">
              <a:lnSpc>
                <a:spcPct val="100000"/>
              </a:lnSpc>
              <a:spcBef>
                <a:spcPts val="360"/>
              </a:spcBef>
              <a:spcAft>
                <a:spcPts val="0"/>
              </a:spcAft>
              <a:buClrTx/>
              <a:buSzPct val="25000"/>
              <a:buFontTx/>
              <a:buNone/>
              <a:tabLst/>
              <a:defRPr/>
            </a:pPr>
            <a:endParaRPr lang="en-US" sz="1100" dirty="0"/>
          </a:p>
          <a:p>
            <a:pPr marL="0" marR="0" lvl="0" indent="0" algn="l" defTabSz="890444" rtl="0" eaLnBrk="1" fontAlgn="auto" latinLnBrk="0" hangingPunct="1">
              <a:lnSpc>
                <a:spcPct val="100000"/>
              </a:lnSpc>
              <a:spcBef>
                <a:spcPts val="360"/>
              </a:spcBef>
              <a:spcAft>
                <a:spcPts val="0"/>
              </a:spcAft>
              <a:buClrTx/>
              <a:buSzPct val="25000"/>
              <a:buFontTx/>
              <a:buNone/>
              <a:tabLst/>
              <a:defRPr/>
            </a:pPr>
            <a:r>
              <a:rPr lang="en-US" sz="1100" dirty="0"/>
              <a:t>We will continue to use the Developing Assessment Capable Learners professional learning module as an example within the School-Based Implementation Coaching process. </a:t>
            </a:r>
          </a:p>
          <a:p>
            <a:pPr marL="0" marR="0" lvl="0" indent="0" algn="l" defTabSz="890444" rtl="0" eaLnBrk="1" fontAlgn="auto" latinLnBrk="0" hangingPunct="1">
              <a:lnSpc>
                <a:spcPct val="100000"/>
              </a:lnSpc>
              <a:spcBef>
                <a:spcPts val="360"/>
              </a:spcBef>
              <a:spcAft>
                <a:spcPts val="0"/>
              </a:spcAft>
              <a:buClrTx/>
              <a:buSzPct val="25000"/>
              <a:buFontTx/>
              <a:buNone/>
              <a:tabLst/>
              <a:defRPr/>
            </a:pPr>
            <a:endParaRPr lang="en-US" sz="1100" baseline="0" dirty="0"/>
          </a:p>
          <a:p>
            <a:pPr defTabSz="890444">
              <a:buSzPct val="25000"/>
              <a:buNone/>
              <a:defRPr/>
            </a:pPr>
            <a:r>
              <a:rPr lang="en-US" sz="1100" baseline="0" dirty="0"/>
              <a:t>Essential Function #3: Educators develop a strategic and differentiated coaching plan.</a:t>
            </a:r>
          </a:p>
          <a:p>
            <a:pPr marL="628650" lvl="1" indent="-171450" defTabSz="890444">
              <a:buSzPct val="25000"/>
              <a:buFont typeface="Arial" panose="020B0604020202020204" pitchFamily="34" charset="0"/>
              <a:buChar char="•"/>
              <a:defRPr/>
            </a:pPr>
            <a:r>
              <a:rPr lang="en-US" sz="1100" baseline="0" dirty="0"/>
              <a:t>Coaches provide feedback during this step for the purpose of greater opportunities for implementation success  </a:t>
            </a:r>
          </a:p>
          <a:p>
            <a:pPr marL="1085850" lvl="2" indent="-171450" defTabSz="890444">
              <a:buSzPct val="25000"/>
              <a:buFont typeface="Courier New" panose="02070309020205020404" pitchFamily="49" charset="0"/>
              <a:buChar char="o"/>
              <a:defRPr/>
            </a:pPr>
            <a:r>
              <a:rPr lang="en-US" sz="1100" baseline="0" dirty="0"/>
              <a:t>(Where am I going? May want to date this step in the Growth Goal Plan.)</a:t>
            </a:r>
          </a:p>
          <a:p>
            <a:pPr defTabSz="890444">
              <a:buSzPct val="25000"/>
              <a:buNone/>
              <a:defRPr/>
            </a:pPr>
            <a:r>
              <a:rPr lang="en-US" sz="1100" baseline="0" dirty="0"/>
              <a:t>	</a:t>
            </a:r>
          </a:p>
          <a:p>
            <a:pPr defTabSz="890444">
              <a:buSzPct val="25000"/>
              <a:buNone/>
              <a:defRPr/>
            </a:pPr>
            <a:r>
              <a:rPr lang="en-US" sz="1100" baseline="0" dirty="0"/>
              <a:t>Essential Function #4: Educators use solution dialogue.</a:t>
            </a:r>
          </a:p>
          <a:p>
            <a:pPr marL="628650" lvl="1" indent="-171450" defTabSz="890444">
              <a:buSzPct val="25000"/>
              <a:buFont typeface="Arial" panose="020B0604020202020204" pitchFamily="34" charset="0"/>
              <a:buChar char="•"/>
              <a:defRPr/>
            </a:pPr>
            <a:r>
              <a:rPr lang="en-US" sz="1100" baseline="0" dirty="0"/>
              <a:t>Coaches provide guiding questions during implementation of effective educational practice(s) for growth</a:t>
            </a:r>
          </a:p>
          <a:p>
            <a:pPr marL="1085850" lvl="2" indent="-171450" defTabSz="890444">
              <a:buSzPct val="25000"/>
              <a:buFont typeface="Courier New" panose="02070309020205020404" pitchFamily="49" charset="0"/>
              <a:buChar char="o"/>
              <a:defRPr/>
            </a:pPr>
            <a:r>
              <a:rPr lang="en-US" sz="1100" baseline="0" dirty="0"/>
              <a:t>(Where am I now? Date this step in the Growth Goal Plan. Plan for next steps based on coaching solution dialogue.) </a:t>
            </a:r>
            <a:endParaRPr lang="en-US" sz="1100" b="1" baseline="0" dirty="0"/>
          </a:p>
          <a:p>
            <a:pPr defTabSz="890444">
              <a:buSzPct val="25000"/>
              <a:buNone/>
              <a:defRPr/>
            </a:pPr>
            <a:endParaRPr lang="en-US" sz="1100" b="1" baseline="0" dirty="0"/>
          </a:p>
          <a:p>
            <a:pPr defTabSz="890444">
              <a:buSzPct val="25000"/>
              <a:buNone/>
              <a:defRPr/>
            </a:pPr>
            <a:r>
              <a:rPr lang="en-US" sz="1100" b="1" baseline="0" dirty="0"/>
              <a:t>Essential Function #5</a:t>
            </a:r>
            <a:r>
              <a:rPr lang="en-US" sz="1100" baseline="0" dirty="0"/>
              <a:t>: </a:t>
            </a:r>
            <a:r>
              <a:rPr lang="en-US" sz="1100" b="1" baseline="0" dirty="0"/>
              <a:t>Educators progress monitor implementation of effective educational practices.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7223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defTabSz="890444">
              <a:buSzPct val="25000"/>
              <a:buNone/>
              <a:defRPr/>
            </a:pPr>
            <a:r>
              <a:rPr lang="en-US" sz="1100" b="1" baseline="0" dirty="0"/>
              <a:t>Essential Function #5</a:t>
            </a:r>
            <a:r>
              <a:rPr lang="en-US" sz="1100" baseline="0" dirty="0"/>
              <a:t>: </a:t>
            </a:r>
            <a:r>
              <a:rPr lang="en-US" sz="1100" b="1" baseline="0" dirty="0"/>
              <a:t>Educators progress monitor implementation of effective educational practices.</a:t>
            </a:r>
          </a:p>
          <a:p>
            <a:pPr marL="628650" marR="0" lvl="1" indent="-171450" algn="l" defTabSz="890444"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100" baseline="0" dirty="0"/>
              <a:t>Coaches provide guiding questions for reflection of teachers’ growth in implementing the effective educational practice based on the practice profile and the educator Growth Plan, as well as the impact on student growth. </a:t>
            </a:r>
          </a:p>
          <a:p>
            <a:pPr marL="1085850" marR="0" lvl="2" indent="-171450" algn="l" defTabSz="890444" rtl="0" eaLnBrk="1" fontAlgn="auto" latinLnBrk="0" hangingPunct="1">
              <a:lnSpc>
                <a:spcPct val="100000"/>
              </a:lnSpc>
              <a:spcBef>
                <a:spcPts val="0"/>
              </a:spcBef>
              <a:spcAft>
                <a:spcPts val="0"/>
              </a:spcAft>
              <a:buClrTx/>
              <a:buSzPct val="25000"/>
              <a:buFont typeface="Courier New" panose="02070309020205020404" pitchFamily="49" charset="0"/>
              <a:buChar char="o"/>
              <a:tabLst/>
              <a:defRPr/>
            </a:pPr>
            <a:r>
              <a:rPr lang="en-US" sz="1100" baseline="0" dirty="0"/>
              <a:t>(How can I close the gap?) Educators may start with a focus goal. After solution dialogue, they add goals as needed. Progress monitoring will enable the educators and coaches to determine how to close the gap for effective implementation of the effective educational practice(s).</a:t>
            </a:r>
          </a:p>
          <a:p>
            <a:pPr marL="0" marR="0" lvl="0" indent="0" algn="l" defTabSz="890444" rtl="0" eaLnBrk="1" fontAlgn="auto" latinLnBrk="0" hangingPunct="1">
              <a:lnSpc>
                <a:spcPct val="100000"/>
              </a:lnSpc>
              <a:spcBef>
                <a:spcPts val="0"/>
              </a:spcBef>
              <a:spcAft>
                <a:spcPts val="0"/>
              </a:spcAft>
              <a:buClrTx/>
              <a:buSzPct val="25000"/>
              <a:buFontTx/>
              <a:buNone/>
              <a:tabLst/>
              <a:defRPr/>
            </a:pPr>
            <a:endParaRPr lang="en-US" sz="1100" baseline="0" dirty="0"/>
          </a:p>
          <a:p>
            <a:pPr marL="628650" marR="0" lvl="1" indent="-171450" algn="l" defTabSz="890444"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100" baseline="0" dirty="0"/>
              <a:t>Educators self-reflect on evidence to determine growth toward implementation of the effective educational practice. At this time all goals implemented for the specific effective educational practice are reflected upon. </a:t>
            </a:r>
          </a:p>
          <a:p>
            <a:pPr marL="0" marR="0" lvl="0" indent="0" algn="l" defTabSz="890444" rtl="0" eaLnBrk="1" fontAlgn="auto" latinLnBrk="0" hangingPunct="1">
              <a:lnSpc>
                <a:spcPct val="100000"/>
              </a:lnSpc>
              <a:spcBef>
                <a:spcPts val="0"/>
              </a:spcBef>
              <a:spcAft>
                <a:spcPts val="0"/>
              </a:spcAft>
              <a:buClrTx/>
              <a:buSzPct val="25000"/>
              <a:buFontTx/>
              <a:buNone/>
              <a:tabLst/>
              <a:defRPr/>
            </a:pPr>
            <a:endParaRPr lang="en-US" sz="1100" baseline="0" dirty="0"/>
          </a:p>
          <a:p>
            <a:pPr marL="628650" lvl="1" indent="-171450" defTabSz="890444">
              <a:buSzPct val="25000"/>
              <a:buFont typeface="Arial" panose="020B0604020202020204" pitchFamily="34" charset="0"/>
              <a:buChar char="•"/>
              <a:defRPr/>
            </a:pPr>
            <a:r>
              <a:rPr lang="en-US" sz="1100" baseline="0" dirty="0"/>
              <a:t>Educators will need to:</a:t>
            </a:r>
          </a:p>
          <a:p>
            <a:pPr marL="1085850" lvl="2" indent="-171450" defTabSz="890444">
              <a:buSzPct val="25000"/>
              <a:buFont typeface="Courier New" panose="02070309020205020404" pitchFamily="49" charset="0"/>
              <a:buChar char="o"/>
              <a:defRPr/>
            </a:pPr>
            <a:r>
              <a:rPr lang="en-US" sz="1100" baseline="0" dirty="0"/>
              <a:t>determine a structure for collecting/storing evidence for reflection toward growth with implementation. (Google folder, teacher/coach hard copy folder, other)</a:t>
            </a:r>
          </a:p>
          <a:p>
            <a:pPr marL="1085850" lvl="2" indent="-171450" defTabSz="890444">
              <a:buSzPct val="25000"/>
              <a:buFont typeface="Courier New" panose="02070309020205020404" pitchFamily="49" charset="0"/>
              <a:buChar char="o"/>
              <a:defRPr/>
            </a:pPr>
            <a:r>
              <a:rPr lang="en-US" sz="1100" baseline="0" dirty="0"/>
              <a:t>determine artifacts to save as evidence of growth.</a:t>
            </a:r>
          </a:p>
          <a:p>
            <a:pPr marL="914400" lvl="2" indent="0" defTabSz="890444">
              <a:buSzPct val="25000"/>
              <a:buFont typeface="Courier New" panose="02070309020205020404" pitchFamily="49" charset="0"/>
              <a:buNone/>
              <a:defRPr/>
            </a:pPr>
            <a:endParaRPr lang="en-US" sz="1100" baseline="0" dirty="0"/>
          </a:p>
          <a:p>
            <a:pPr marL="628650" marR="0" lvl="1" indent="-171450" algn="l" defTabSz="890444"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100" baseline="0" dirty="0"/>
              <a:t>Educators progress monitor to allow for celebration and sharing of educator and student growth throughout the implementation process.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98928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a:buNone/>
            </a:pPr>
            <a:r>
              <a:rPr lang="en-US" b="1"/>
              <a:t>To Say/To Do: </a:t>
            </a:r>
            <a:r>
              <a:rPr lang="en-US" b="0"/>
              <a:t>Let’s brainstorm ideas for celebration in your journey of implementation of the effective educational practices.</a:t>
            </a:r>
            <a:endParaRPr lang="en-US"/>
          </a:p>
          <a:p>
            <a:pPr marL="628863" marR="0" lvl="1" indent="-171450" algn="l" defTabSz="890444"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100" baseline="0"/>
              <a:t>Ask participants to generate a table list of celebration ideas.</a:t>
            </a:r>
          </a:p>
          <a:p>
            <a:pPr marL="628863" marR="0" lvl="1" indent="-171450" algn="l" defTabSz="890444"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100" baseline="0"/>
              <a:t>Collect those ideas to make a group poster. </a:t>
            </a:r>
          </a:p>
          <a:p>
            <a:pPr marL="628863" marR="0" lvl="1" indent="-171450" algn="l" defTabSz="890444"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100" baseline="0"/>
              <a:t>Celebrate the educator’s growth by sharing her journey of implementing the effective educational practice with rest of staff, school board, etc.</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69351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a:buNone/>
            </a:pPr>
            <a:r>
              <a:rPr lang="en-US" b="1" baseline="0" dirty="0"/>
              <a:t>To Know: </a:t>
            </a:r>
            <a:r>
              <a:rPr lang="en-US" b="0" baseline="0" dirty="0"/>
              <a:t>Participants answer the progress monitoring questions by using the previous roleplay scenario.</a:t>
            </a:r>
            <a:endParaRPr lang="en-US" b="1" baseline="0" dirty="0"/>
          </a:p>
          <a:p>
            <a:pPr>
              <a:buNone/>
            </a:pPr>
            <a:endParaRPr lang="en-US" b="1" baseline="0" dirty="0"/>
          </a:p>
          <a:p>
            <a:pPr>
              <a:buNone/>
            </a:pPr>
            <a:r>
              <a:rPr lang="en-US" b="1" baseline="0" dirty="0"/>
              <a:t>To Say: </a:t>
            </a:r>
            <a:r>
              <a:rPr lang="en-US" baseline="0" dirty="0"/>
              <a:t>Ask participants to find a partner and determine the coach’s and teacher’s next steps for the Example Growth Goal Plan. Participants share out next steps.</a:t>
            </a:r>
          </a:p>
          <a:p>
            <a:pPr>
              <a:buNone/>
            </a:pPr>
            <a:endParaRPr lang="en-US" dirty="0"/>
          </a:p>
          <a:p>
            <a:pPr marL="0" marR="0" lvl="0" indent="0" algn="l" defTabSz="914400" rtl="0" eaLnBrk="1" fontAlgn="auto" latinLnBrk="0" hangingPunct="1">
              <a:lnSpc>
                <a:spcPct val="100000"/>
              </a:lnSpc>
              <a:spcBef>
                <a:spcPts val="360"/>
              </a:spcBef>
              <a:spcAft>
                <a:spcPts val="0"/>
              </a:spcAft>
              <a:buClrTx/>
              <a:buSzTx/>
              <a:buFontTx/>
              <a:buNone/>
              <a:tabLst/>
              <a:defRPr/>
            </a:pPr>
            <a:r>
              <a:rPr lang="en-US" b="1" dirty="0"/>
              <a:t>Handouts</a:t>
            </a:r>
            <a:r>
              <a:rPr lang="en-US" dirty="0"/>
              <a:t>: </a:t>
            </a:r>
            <a:r>
              <a:rPr lang="en-US" i="1" dirty="0"/>
              <a:t>Example Growth Goal Plan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74</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902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en-US" sz="1200" b="1"/>
              <a:t>To Know/To Say</a:t>
            </a:r>
            <a:r>
              <a:rPr lang="en-US" sz="1200"/>
              <a:t>: The fifth essential function on the SBIC Practice Profile has three criteria for progress monitoring implementation of effective educational practices. Review the criteria. You will have an opportunity to go into more depth with each of the criteria during our future coaching sessions.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8923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9" name="Shape 669"/>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This section will provide learners an opportunity to reflect on their learning and potential implementation.</a:t>
            </a:r>
          </a:p>
        </p:txBody>
      </p:sp>
      <p:sp>
        <p:nvSpPr>
          <p:cNvPr id="670" name="Shape 670"/>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76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400" cy="4114800"/>
          </a:xfrm>
          <a:prstGeom prst="rect">
            <a:avLst/>
          </a:prstGeom>
          <a:noFill/>
          <a:ln>
            <a:noFill/>
          </a:ln>
        </p:spPr>
        <p:txBody>
          <a:bodyPr wrap="square" lIns="91417" tIns="45696" rIns="91417" bIns="45696"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 Essential Questions slide may be used instead of the Learning Targets slide.</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After reviewing the learning targets, the following questions may be used to help participants begin developing an action plan for SBIC implementation. Encourage collaborative discussion. Or an electronic exit ticket could be sent to participants to follow up on these questions. This would provide useful data to help plan future coaching sessions.</a:t>
            </a: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The learning</a:t>
            </a:r>
            <a:r>
              <a:rPr lang="en-US" sz="1200" b="0" i="0" u="none" strike="noStrike" cap="none" baseline="0" dirty="0">
                <a:solidFill>
                  <a:schemeClr val="dk1"/>
                </a:solidFill>
                <a:latin typeface="Calibri"/>
                <a:ea typeface="Calibri"/>
                <a:cs typeface="Calibri"/>
                <a:sym typeface="Calibri"/>
              </a:rPr>
              <a:t> targets</a:t>
            </a:r>
            <a:r>
              <a:rPr lang="en-US" sz="1200" b="0" i="0" u="none" strike="noStrike" cap="none" dirty="0">
                <a:solidFill>
                  <a:schemeClr val="dk1"/>
                </a:solidFill>
                <a:latin typeface="Calibri"/>
                <a:ea typeface="Calibri"/>
                <a:cs typeface="Calibri"/>
                <a:sym typeface="Calibri"/>
              </a:rPr>
              <a:t> include</a:t>
            </a:r>
            <a:r>
              <a:rPr lang="en-US" sz="1200" b="0" i="0" u="none" strike="noStrike" cap="none" baseline="0" dirty="0">
                <a:solidFill>
                  <a:schemeClr val="dk1"/>
                </a:solidFill>
                <a:latin typeface="Calibri"/>
                <a:ea typeface="Calibri"/>
                <a:cs typeface="Calibri"/>
                <a:sym typeface="Calibri"/>
              </a:rPr>
              <a:t> the essential functions from the </a:t>
            </a:r>
            <a:r>
              <a:rPr lang="en-US" sz="1200" b="0" i="0" u="none" strike="noStrike" cap="none" dirty="0">
                <a:solidFill>
                  <a:schemeClr val="dk1"/>
                </a:solidFill>
                <a:latin typeface="Calibri"/>
                <a:ea typeface="Calibri"/>
                <a:cs typeface="Calibri"/>
                <a:sym typeface="Calibri"/>
              </a:rPr>
              <a:t>SBIC Practice Profile.</a:t>
            </a:r>
            <a:r>
              <a:rPr lang="en-US" sz="1200" b="0" i="0" u="none" strike="noStrike" cap="none" baseline="0" dirty="0">
                <a:solidFill>
                  <a:schemeClr val="dk1"/>
                </a:solidFill>
                <a:latin typeface="Calibri"/>
                <a:ea typeface="Calibri"/>
                <a:cs typeface="Calibri"/>
                <a:sym typeface="Calibri"/>
              </a:rPr>
              <a:t> </a:t>
            </a:r>
          </a:p>
          <a:p>
            <a:pPr marL="628542" marR="0" lvl="1" indent="-171450" algn="l" rtl="0">
              <a:spcBef>
                <a:spcPts val="0"/>
              </a:spcBef>
              <a:spcAft>
                <a:spcPts val="0"/>
              </a:spcAft>
              <a:buSzPct val="250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How might these essential functions of SBIC be initiated or enhanced in your school? </a:t>
            </a:r>
          </a:p>
          <a:p>
            <a:pPr marL="628542" marR="0" lvl="1" indent="-171450" algn="l" rtl="0">
              <a:spcBef>
                <a:spcPts val="0"/>
              </a:spcBef>
              <a:spcAft>
                <a:spcPts val="0"/>
              </a:spcAft>
              <a:buSzPct val="250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What steps will be taken to get started or improve SBIC?</a:t>
            </a:r>
            <a:endParaRPr lang="en-US" sz="1200" b="0" i="0" u="none" strike="noStrike" cap="none" dirty="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4" y="8685213"/>
            <a:ext cx="2971800" cy="457200"/>
          </a:xfrm>
          <a:prstGeom prst="rect">
            <a:avLst/>
          </a:prstGeom>
          <a:noFill/>
          <a:ln>
            <a:noFill/>
          </a:ln>
        </p:spPr>
        <p:txBody>
          <a:bodyPr wrap="square" lIns="91417" tIns="45696" rIns="91417" bIns="45696"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77</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39448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3" name="Shape 683"/>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a:buNone/>
            </a:pPr>
            <a:r>
              <a:rPr lang="en-US" sz="1200" b="1" i="0" u="none" strike="noStrike" kern="1200" cap="none" dirty="0">
                <a:solidFill>
                  <a:schemeClr val="dk1"/>
                </a:solidFill>
                <a:effectLst/>
                <a:latin typeface="Calibri"/>
                <a:ea typeface="Calibri"/>
                <a:cs typeface="Calibri"/>
                <a:sym typeface="Calibri"/>
              </a:rPr>
              <a:t>To Know</a:t>
            </a:r>
            <a:r>
              <a:rPr lang="en-US" sz="1200" b="0" i="0" u="none" strike="noStrike" kern="1200" cap="none" dirty="0">
                <a:solidFill>
                  <a:schemeClr val="dk1"/>
                </a:solidFill>
                <a:effectLst/>
                <a:latin typeface="Calibri"/>
                <a:ea typeface="Calibri"/>
                <a:cs typeface="Calibri"/>
                <a:sym typeface="Calibri"/>
              </a:rPr>
              <a:t>: Presenters have a choice of the template or protocol in planning next steps. For the SBIC action research (or feedback loop), consultants are asked to utilize this form for consistency.</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The template may be completed towards the end of the training session or completed and/or revised in chunks with subsequent coaching session. This is a critical step in implementation so if time is short at the end of the training, you may need to split it up into the next coaching session. The action plan document will become a living document that will then be updated as needed at each coaching session.</a:t>
            </a:r>
          </a:p>
          <a:p>
            <a:pPr>
              <a:buNone/>
            </a:pPr>
            <a:endParaRPr lang="en-US" sz="1200" b="1" i="0" u="none" strike="noStrike" kern="1200" cap="none" dirty="0">
              <a:solidFill>
                <a:schemeClr val="dk1"/>
              </a:solidFill>
              <a:effectLst/>
              <a:latin typeface="Calibri"/>
              <a:ea typeface="Calibri"/>
              <a:cs typeface="Calibri"/>
              <a:sym typeface="Calibri"/>
            </a:endParaRPr>
          </a:p>
          <a:p>
            <a:pPr>
              <a:buNone/>
            </a:pPr>
            <a:r>
              <a:rPr lang="en-US" sz="1200" b="1" i="0" u="none" strike="noStrike" kern="1200" cap="none" dirty="0">
                <a:solidFill>
                  <a:schemeClr val="dk1"/>
                </a:solidFill>
                <a:effectLst/>
                <a:latin typeface="Calibri"/>
                <a:ea typeface="Calibri"/>
                <a:cs typeface="Calibri"/>
                <a:sym typeface="Calibri"/>
              </a:rPr>
              <a:t>To Do</a:t>
            </a:r>
            <a:r>
              <a:rPr lang="en-US" sz="1200" b="0" i="0" u="none" strike="noStrike" kern="1200" cap="none" dirty="0">
                <a:solidFill>
                  <a:schemeClr val="dk1"/>
                </a:solidFill>
                <a:effectLst/>
                <a:latin typeface="Calibri"/>
                <a:ea typeface="Calibri"/>
                <a:cs typeface="Calibri"/>
                <a:sym typeface="Calibri"/>
              </a:rPr>
              <a:t>: Provide a copy of the action plan handout to participants. You may choose to provide one per team or one per participants.</a:t>
            </a:r>
          </a:p>
          <a:p>
            <a:pPr>
              <a:buNone/>
            </a:pPr>
            <a:endParaRPr lang="en-US" sz="1200" b="0" i="0" u="none" strike="noStrike" kern="1200" cap="none" dirty="0">
              <a:solidFill>
                <a:schemeClr val="dk1"/>
              </a:solidFill>
              <a:effectLst/>
              <a:latin typeface="Calibri"/>
              <a:ea typeface="Calibri"/>
              <a:cs typeface="Calibri"/>
              <a:sym typeface="Calibri"/>
            </a:endParaRPr>
          </a:p>
          <a:p>
            <a:pPr>
              <a:buNone/>
            </a:pPr>
            <a:r>
              <a:rPr lang="en-US" sz="1200" b="1" i="0" u="none" strike="noStrike" kern="1200" cap="none" dirty="0">
                <a:solidFill>
                  <a:schemeClr val="dk1"/>
                </a:solidFill>
                <a:effectLst/>
                <a:latin typeface="Calibri"/>
                <a:ea typeface="Calibri"/>
                <a:cs typeface="Calibri"/>
                <a:sym typeface="Calibri"/>
              </a:rPr>
              <a:t>To Say</a:t>
            </a:r>
            <a:r>
              <a:rPr lang="en-US" sz="1200" b="0" i="0" u="none" strike="noStrike" kern="1200" cap="none" dirty="0">
                <a:solidFill>
                  <a:schemeClr val="dk1"/>
                </a:solidFill>
                <a:effectLst/>
                <a:latin typeface="Calibri"/>
                <a:ea typeface="Calibri"/>
                <a:cs typeface="Calibri"/>
                <a:sym typeface="Calibri"/>
              </a:rPr>
              <a:t>: Provide participants an overview of the action plan process by stating that the action plan process is a critical element to deeper implementation of practice as what gets planned is what gets done. It is also a communication piece to make sure that everyone is on the same page (dependent on the time structure for completion of the form, the following guiding questions can be posed per section).</a:t>
            </a:r>
          </a:p>
          <a:p>
            <a:pPr>
              <a:buNone/>
            </a:pPr>
            <a:endParaRPr lang="en-US" sz="1200" b="0" i="0" u="none" strike="noStrike" kern="1200" cap="none" dirty="0">
              <a:solidFill>
                <a:schemeClr val="dk1"/>
              </a:solidFill>
              <a:effectLst/>
              <a:latin typeface="Calibri"/>
              <a:ea typeface="Calibri"/>
              <a:cs typeface="Calibri"/>
              <a:sym typeface="Calibri"/>
            </a:endParaRPr>
          </a:p>
          <a:p>
            <a:pPr>
              <a:buNone/>
            </a:pPr>
            <a:r>
              <a:rPr lang="en-US" sz="1200" b="0" i="0" u="sng" strike="noStrike" kern="1200" cap="none" dirty="0">
                <a:solidFill>
                  <a:schemeClr val="dk1"/>
                </a:solidFill>
                <a:effectLst/>
                <a:latin typeface="Calibri"/>
                <a:ea typeface="Calibri"/>
                <a:cs typeface="Calibri"/>
                <a:sym typeface="Calibri"/>
              </a:rPr>
              <a:t>Statement of vision</a:t>
            </a:r>
            <a:r>
              <a:rPr lang="en-US" sz="1200" b="0" i="0" u="none" strike="noStrike" kern="1200" cap="none" dirty="0">
                <a:solidFill>
                  <a:schemeClr val="dk1"/>
                </a:solidFill>
                <a:effectLst/>
                <a:latin typeface="Calibri"/>
                <a:ea typeface="Calibri"/>
                <a:cs typeface="Calibri"/>
                <a:sym typeface="Calibri"/>
              </a:rPr>
              <a:t> - Take a minute to self-reflect. What key words related to SBIC resonate with you as to where you want to see implementation at the end of the school year? What will it look like in 3 years? Can you take those thoughts and develop a one to two sentence statement describing your vision for implementation of SBIC?</a:t>
            </a:r>
          </a:p>
          <a:p>
            <a:pPr>
              <a:buNone/>
            </a:pPr>
            <a:endParaRPr lang="en-US" sz="1200" b="0" i="0" u="sng" strike="noStrike" kern="1200" cap="none" dirty="0">
              <a:solidFill>
                <a:schemeClr val="dk1"/>
              </a:solidFill>
              <a:effectLst/>
              <a:latin typeface="Calibri"/>
              <a:ea typeface="Calibri"/>
              <a:cs typeface="Calibri"/>
              <a:sym typeface="Calibri"/>
            </a:endParaRPr>
          </a:p>
          <a:p>
            <a:pPr>
              <a:buNone/>
            </a:pPr>
            <a:r>
              <a:rPr lang="en-US" sz="1200" b="0" i="0" u="sng" strike="noStrike" kern="1200" cap="none" dirty="0">
                <a:solidFill>
                  <a:schemeClr val="dk1"/>
                </a:solidFill>
                <a:effectLst/>
                <a:latin typeface="Calibri"/>
                <a:ea typeface="Calibri"/>
                <a:cs typeface="Calibri"/>
                <a:sym typeface="Calibri"/>
              </a:rPr>
              <a:t>Where are we going</a:t>
            </a:r>
            <a:r>
              <a:rPr lang="en-US" sz="1200" b="0" i="0" u="none" strike="noStrike" kern="1200" cap="none" dirty="0">
                <a:solidFill>
                  <a:schemeClr val="dk1"/>
                </a:solidFill>
                <a:effectLst/>
                <a:latin typeface="Calibri"/>
                <a:ea typeface="Calibri"/>
                <a:cs typeface="Calibri"/>
                <a:sym typeface="Calibri"/>
              </a:rPr>
              <a:t>? - From your vision statement, what is your short-term goal for the end of this school year? (If mid school year, may want to frame at the end of the school year, if beginning of the year, may want to frame it as first semester, or frame it when we meet again, etc., but important to frame it in a timeline.)</a:t>
            </a:r>
          </a:p>
          <a:p>
            <a:pPr>
              <a:buNone/>
            </a:pPr>
            <a:endParaRPr lang="en-US" sz="1200" b="0" i="0" u="sng" strike="noStrike" kern="1200" cap="none" dirty="0">
              <a:solidFill>
                <a:schemeClr val="dk1"/>
              </a:solidFill>
              <a:effectLst/>
              <a:latin typeface="Calibri"/>
              <a:ea typeface="Calibri"/>
              <a:cs typeface="Calibri"/>
              <a:sym typeface="Calibri"/>
            </a:endParaRPr>
          </a:p>
          <a:p>
            <a:pPr>
              <a:buNone/>
            </a:pPr>
            <a:r>
              <a:rPr lang="en-US" sz="1200" b="0" i="0" u="sng" strike="noStrike" kern="1200" cap="none" dirty="0">
                <a:solidFill>
                  <a:schemeClr val="dk1"/>
                </a:solidFill>
                <a:effectLst/>
                <a:latin typeface="Calibri"/>
                <a:ea typeface="Calibri"/>
                <a:cs typeface="Calibri"/>
                <a:sym typeface="Calibri"/>
              </a:rPr>
              <a:t>How will I close the gap</a:t>
            </a:r>
            <a:r>
              <a:rPr lang="en-US" sz="1200" b="0" i="0" u="none" strike="noStrike" kern="1200" cap="none" dirty="0">
                <a:solidFill>
                  <a:schemeClr val="dk1"/>
                </a:solidFill>
                <a:effectLst/>
                <a:latin typeface="Calibri"/>
                <a:ea typeface="Calibri"/>
                <a:cs typeface="Calibri"/>
                <a:sym typeface="Calibri"/>
              </a:rPr>
              <a:t>?  Beginning with the short-term target, what are the actions/next steps that we need to take. (Dependent on the group, may want to randomly list all actions on chart paper and then prioritize.) Everyone take a minute to review our steps, have we covered key points, do we have the right supports, structure, and people?  Do our proposed actions align with our gaps and address our vision?  (Utilize a fist to five or other methods to obtain consensus from those present.) Do we need to get consensus or buy in from others to move forward? What else?</a:t>
            </a:r>
          </a:p>
          <a:p>
            <a:pPr>
              <a:buNone/>
            </a:pPr>
            <a:endParaRPr lang="en-US" sz="1200" b="0" i="0" u="none" strike="noStrike" kern="1200" cap="none" dirty="0">
              <a:solidFill>
                <a:schemeClr val="dk1"/>
              </a:solidFill>
              <a:effectLst/>
              <a:latin typeface="Calibri"/>
              <a:ea typeface="Calibri"/>
              <a:cs typeface="Calibri"/>
              <a:sym typeface="Calibri"/>
            </a:endParaRPr>
          </a:p>
          <a:p>
            <a:pPr>
              <a:buNone/>
            </a:pPr>
            <a:r>
              <a:rPr lang="en-US" sz="1200" b="0" i="0" u="none" strike="noStrike" kern="1200" cap="none" dirty="0">
                <a:solidFill>
                  <a:schemeClr val="dk1"/>
                </a:solidFill>
                <a:effectLst/>
                <a:latin typeface="Calibri"/>
                <a:ea typeface="Calibri"/>
                <a:cs typeface="Calibri"/>
                <a:sym typeface="Calibri"/>
              </a:rPr>
              <a:t>Now that we have our first actions, let’s go back to the big picture. Looking again at our vision statement, where do we want to be in a year? What should our long-range target be for SBIC implementation?</a:t>
            </a: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Handouts: </a:t>
            </a:r>
            <a:r>
              <a:rPr lang="en-US" sz="1200" b="0" i="1" u="none" strike="noStrike" cap="none" dirty="0">
                <a:solidFill>
                  <a:schemeClr val="dk1"/>
                </a:solidFill>
                <a:latin typeface="Calibri"/>
                <a:ea typeface="Calibri"/>
                <a:cs typeface="Calibri"/>
                <a:sym typeface="Calibri"/>
              </a:rPr>
              <a:t>Next Steps </a:t>
            </a:r>
            <a:r>
              <a:rPr lang="en-US" sz="1200" b="0" i="0" u="none" strike="noStrike" cap="none" dirty="0">
                <a:solidFill>
                  <a:schemeClr val="dk1"/>
                </a:solidFill>
                <a:latin typeface="Calibri"/>
                <a:ea typeface="Calibri"/>
                <a:cs typeface="Calibri"/>
                <a:sym typeface="Calibri"/>
              </a:rPr>
              <a:t>(included in the </a:t>
            </a:r>
            <a:r>
              <a:rPr lang="en-US" sz="1200" b="0" i="1" u="none" strike="noStrike" cap="none" dirty="0">
                <a:solidFill>
                  <a:schemeClr val="dk1"/>
                </a:solidFill>
                <a:latin typeface="Calibri"/>
                <a:ea typeface="Calibri"/>
                <a:cs typeface="Calibri"/>
                <a:sym typeface="Calibri"/>
              </a:rPr>
              <a:t>SBIC 2018 Handouts Combined</a:t>
            </a:r>
            <a:r>
              <a:rPr lang="en-US" sz="1200" b="0" i="0" u="none" strike="noStrike" cap="none" dirty="0">
                <a:solidFill>
                  <a:schemeClr val="dk1"/>
                </a:solidFill>
                <a:latin typeface="Calibri"/>
                <a:ea typeface="Calibri"/>
                <a:cs typeface="Calibri"/>
                <a:sym typeface="Calibri"/>
              </a:rPr>
              <a:t> pdf)</a:t>
            </a:r>
          </a:p>
        </p:txBody>
      </p:sp>
      <p:sp>
        <p:nvSpPr>
          <p:cNvPr id="684" name="Shape 684"/>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78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2" name="Shape 692"/>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Know/To Say/To Do: </a:t>
            </a:r>
            <a:r>
              <a:rPr lang="en-US" sz="1200" b="0" i="0" u="none" strike="noStrike" cap="none">
                <a:solidFill>
                  <a:schemeClr val="dk1"/>
                </a:solidFill>
                <a:latin typeface="Calibri"/>
                <a:ea typeface="Calibri"/>
                <a:cs typeface="Calibri"/>
                <a:sym typeface="Calibri"/>
              </a:rPr>
              <a:t>Include presenter’s contact information.</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Please contact me to schedule follow-up coaching and/or additional professional development. Thank you.</a:t>
            </a:r>
          </a:p>
        </p:txBody>
      </p:sp>
      <p:sp>
        <p:nvSpPr>
          <p:cNvPr id="693" name="Shape 693"/>
          <p:cNvSpPr txBox="1">
            <a:spLocks noGrp="1"/>
          </p:cNvSpPr>
          <p:nvPr>
            <p:ph type="dt" idx="10"/>
          </p:nvPr>
        </p:nvSpPr>
        <p:spPr>
          <a:xfrm>
            <a:off x="4008705" y="0"/>
            <a:ext cx="3066733" cy="468154"/>
          </a:xfrm>
          <a:prstGeom prst="rect">
            <a:avLst/>
          </a:prstGeom>
          <a:noFill/>
          <a:ln>
            <a:noFill/>
          </a:ln>
        </p:spPr>
        <p:txBody>
          <a:bodyPr wrap="square" lIns="93925" tIns="46950" rIns="93925" bIns="46950" anchor="t" anchorCtr="0">
            <a:noAutofit/>
          </a:bodyPr>
          <a:lstStyle/>
          <a:p>
            <a:pPr marL="0" marR="0" lvl="0" indent="0" algn="r" rtl="0">
              <a:spcBef>
                <a:spcPts val="0"/>
              </a:spcBef>
              <a:spcAft>
                <a:spcPts val="0"/>
              </a:spcAft>
              <a:buSzPct val="25000"/>
              <a:buNone/>
            </a:pPr>
            <a:r>
              <a:rPr lang="en-US" sz="1800">
                <a:solidFill>
                  <a:srgbClr val="000000"/>
                </a:solidFill>
                <a:latin typeface="Calibri"/>
                <a:ea typeface="Calibri"/>
                <a:cs typeface="Calibri"/>
                <a:sym typeface="Calibri"/>
              </a:rPr>
              <a:t>1/6/2011</a:t>
            </a:r>
          </a:p>
        </p:txBody>
      </p:sp>
      <p:sp>
        <p:nvSpPr>
          <p:cNvPr id="694" name="Shape 694"/>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800">
                <a:solidFill>
                  <a:srgbClr val="000000"/>
                </a:solidFill>
                <a:latin typeface="Calibri"/>
                <a:ea typeface="Calibri"/>
                <a:cs typeface="Calibri"/>
                <a:sym typeface="Calibri"/>
              </a:rPr>
              <a:t>79</a:t>
            </a:fld>
            <a:endParaRPr lang="en-US" sz="180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Thank the contributors.</a:t>
            </a:r>
          </a:p>
        </p:txBody>
      </p:sp>
      <p:sp>
        <p:nvSpPr>
          <p:cNvPr id="127" name="Shape 127"/>
          <p:cNvSpPr txBox="1">
            <a:spLocks noGrp="1"/>
          </p:cNvSpPr>
          <p:nvPr>
            <p:ph type="dt" idx="10"/>
          </p:nvPr>
        </p:nvSpPr>
        <p:spPr>
          <a:xfrm>
            <a:off x="4008705" y="0"/>
            <a:ext cx="3066733" cy="468154"/>
          </a:xfrm>
          <a:prstGeom prst="rect">
            <a:avLst/>
          </a:prstGeom>
          <a:noFill/>
          <a:ln>
            <a:noFill/>
          </a:ln>
        </p:spPr>
        <p:txBody>
          <a:bodyPr wrap="square" lIns="93925" tIns="46950" rIns="93925" bIns="46950" anchor="t" anchorCtr="0">
            <a:noAutofit/>
          </a:bodyPr>
          <a:lstStyle/>
          <a:p>
            <a:pPr marL="0" marR="0" lvl="0" indent="0" algn="r" rtl="0">
              <a:spcBef>
                <a:spcPts val="0"/>
              </a:spcBef>
              <a:spcAft>
                <a:spcPts val="0"/>
              </a:spcAft>
              <a:buSzPct val="25000"/>
              <a:buNone/>
            </a:pPr>
            <a:r>
              <a:rPr lang="en-US" sz="1200">
                <a:solidFill>
                  <a:schemeClr val="dk1"/>
                </a:solidFill>
                <a:latin typeface="Calibri"/>
                <a:ea typeface="Calibri"/>
                <a:cs typeface="Calibri"/>
                <a:sym typeface="Calibri"/>
              </a:rPr>
              <a:t>1/6/2011</a:t>
            </a:r>
          </a:p>
        </p:txBody>
      </p:sp>
      <p:sp>
        <p:nvSpPr>
          <p:cNvPr id="128" name="Shape 128"/>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5" name="Shape 10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defTabSz="914400" rtl="0" eaLnBrk="1" fontAlgn="auto" latinLnBrk="0" hangingPunct="1">
              <a:lnSpc>
                <a:spcPct val="200000"/>
              </a:lnSpc>
              <a:spcBef>
                <a:spcPts val="0"/>
              </a:spcBef>
              <a:spcAft>
                <a:spcPts val="0"/>
              </a:spcAft>
              <a:buClrTx/>
              <a:buSzPct val="25000"/>
              <a:buFontTx/>
              <a:buNone/>
              <a:tabLst/>
              <a:defRPr/>
            </a:pPr>
            <a:endParaRPr lang="en-US" sz="1200" b="0" i="0" u="none" strike="noStrike" cap="none">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722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412181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30411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1"/>
            <a:ext cx="5257800" cy="6019799"/>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62332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612277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92190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sp>
        <p:nvSpPr>
          <p:cNvPr id="15" name="Shape 31"/>
          <p:cNvSpPr/>
          <p:nvPr userDrawn="1"/>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 name="Shape 27" descr="http://dese.mo.gov/comm/images/DESE-color.png"/>
          <p:cNvPicPr preferRelativeResize="0"/>
          <p:nvPr userDrawn="1"/>
        </p:nvPicPr>
        <p:blipFill rotWithShape="1">
          <a:blip r:embed="rId2">
            <a:alphaModFix/>
          </a:blip>
          <a:srcRect/>
          <a:stretch/>
        </p:blipFill>
        <p:spPr>
          <a:xfrm>
            <a:off x="143272" y="6125536"/>
            <a:ext cx="1652975" cy="596785"/>
          </a:xfrm>
          <a:prstGeom prst="rect">
            <a:avLst/>
          </a:prstGeom>
          <a:noFill/>
          <a:ln>
            <a:noFill/>
          </a:ln>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2485" y="6187488"/>
            <a:ext cx="1511160" cy="500408"/>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7195" y="6264325"/>
            <a:ext cx="2881130" cy="411996"/>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6470" y="6312107"/>
            <a:ext cx="2270591" cy="387364"/>
          </a:xfrm>
          <a:prstGeom prst="rect">
            <a:avLst/>
          </a:prstGeom>
        </p:spPr>
      </p:pic>
    </p:spTree>
    <p:extLst>
      <p:ext uri="{BB962C8B-B14F-4D97-AF65-F5344CB8AC3E}">
        <p14:creationId xmlns:p14="http://schemas.microsoft.com/office/powerpoint/2010/main" val="34104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89"/>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879326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862766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7"/>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Tree>
    <p:extLst>
      <p:ext uri="{BB962C8B-B14F-4D97-AF65-F5344CB8AC3E}">
        <p14:creationId xmlns:p14="http://schemas.microsoft.com/office/powerpoint/2010/main" val="4107743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6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dirty="0"/>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3592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487636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404114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464299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1"/>
            <a:ext cx="5257800" cy="6019799"/>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263983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2009641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3102651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979454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 name="Shape 31"/>
          <p:cNvSpPr/>
          <p:nvPr userDrawn="1"/>
        </p:nvSpPr>
        <p:spPr>
          <a:xfrm>
            <a:off x="7988300" y="152400"/>
            <a:ext cx="914400" cy="914400"/>
          </a:xfrm>
          <a:prstGeom prst="roundRect">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Questrial"/>
                <a:ea typeface="Questrial"/>
                <a:cs typeface="Questrial"/>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a:p>
        </p:txBody>
      </p:sp>
      <p:pic>
        <p:nvPicPr>
          <p:cNvPr id="14" name="Shape 27" descr="http://dese.mo.gov/comm/images/DESE-color.png"/>
          <p:cNvPicPr preferRelativeResize="0"/>
          <p:nvPr userDrawn="1"/>
        </p:nvPicPr>
        <p:blipFill rotWithShape="1">
          <a:blip r:embed="rId2">
            <a:alphaModFix/>
          </a:blip>
          <a:srcRect/>
          <a:stretch/>
        </p:blipFill>
        <p:spPr>
          <a:xfrm>
            <a:off x="143272" y="6125536"/>
            <a:ext cx="1652975" cy="596785"/>
          </a:xfrm>
          <a:prstGeom prst="rect">
            <a:avLst/>
          </a:prstGeom>
          <a:noFill/>
          <a:ln>
            <a:noFill/>
          </a:ln>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2485" y="6187488"/>
            <a:ext cx="1511160" cy="500408"/>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7195" y="6264325"/>
            <a:ext cx="2881130" cy="411996"/>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6470" y="6312107"/>
            <a:ext cx="2270591" cy="387364"/>
          </a:xfrm>
          <a:prstGeom prst="rect">
            <a:avLst/>
          </a:prstGeom>
        </p:spPr>
      </p:pic>
    </p:spTree>
    <p:extLst>
      <p:ext uri="{BB962C8B-B14F-4D97-AF65-F5344CB8AC3E}">
        <p14:creationId xmlns:p14="http://schemas.microsoft.com/office/powerpoint/2010/main" val="893696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89"/>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429919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44" name="Shape 44"/>
          <p:cNvSpPr txBox="1">
            <a:spLocks noGrp="1"/>
          </p:cNvSpPr>
          <p:nvPr>
            <p:ph type="body" idx="1"/>
          </p:nvPr>
        </p:nvSpPr>
        <p:spPr>
          <a:xfrm>
            <a:off x="722312" y="2906716"/>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1pPr>
            <a:lvl2pPr marL="457092" marR="0" lvl="1" indent="-12592"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185" marR="0" lvl="2" indent="-12485"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279" marR="0" lvl="3" indent="-12378"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373" marR="0" lvl="4" indent="-12273"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5466" marR="0" lvl="5" indent="-12165"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2558" marR="0" lvl="6" indent="-12057"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199652" marR="0" lvl="7" indent="-11951"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6743" marR="0" lvl="8" indent="-11843"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44717952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98218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Shape 31"/>
          <p:cNvSpPr/>
          <p:nvPr userDrawn="1"/>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dirty="0"/>
              <a:t>Click to edit Master subtitle style</a:t>
            </a:r>
            <a:endParaRPr dirty="0"/>
          </a:p>
        </p:txBody>
      </p:sp>
      <p:pic>
        <p:nvPicPr>
          <p:cNvPr id="13" name="Shape 27" descr="http://dese.mo.gov/comm/images/DESE-color.png"/>
          <p:cNvPicPr preferRelativeResize="0">
            <a:picLocks noChangeAspect="1"/>
          </p:cNvPicPr>
          <p:nvPr userDrawn="1"/>
        </p:nvPicPr>
        <p:blipFill rotWithShape="1">
          <a:blip r:embed="rId2">
            <a:alphaModFix/>
          </a:blip>
          <a:srcRect/>
          <a:stretch/>
        </p:blipFill>
        <p:spPr>
          <a:xfrm>
            <a:off x="153855" y="6155876"/>
            <a:ext cx="1790723" cy="594360"/>
          </a:xfrm>
          <a:prstGeom prst="rect">
            <a:avLst/>
          </a:prstGeom>
          <a:noFill/>
          <a:ln>
            <a:noFill/>
          </a:ln>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41387" y="6153451"/>
            <a:ext cx="1802205" cy="596785"/>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40401" y="6338240"/>
            <a:ext cx="2881130" cy="411996"/>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18339" y="6391664"/>
            <a:ext cx="2101822" cy="358572"/>
          </a:xfrm>
          <a:prstGeom prst="rect">
            <a:avLst/>
          </a:prstGeom>
        </p:spPr>
      </p:pic>
    </p:spTree>
    <p:extLst>
      <p:ext uri="{BB962C8B-B14F-4D97-AF65-F5344CB8AC3E}">
        <p14:creationId xmlns:p14="http://schemas.microsoft.com/office/powerpoint/2010/main" val="2733524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7"/>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Tree>
    <p:extLst>
      <p:ext uri="{BB962C8B-B14F-4D97-AF65-F5344CB8AC3E}">
        <p14:creationId xmlns:p14="http://schemas.microsoft.com/office/powerpoint/2010/main" val="2002518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195133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Questrial"/>
                <a:ea typeface="Questrial"/>
                <a:cs typeface="Questrial"/>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97357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30330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1"/>
            <a:ext cx="5257800" cy="6019799"/>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988653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457583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319945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635957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833733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8246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89"/>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dirty="0"/>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dirty="0"/>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193594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669902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250251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019147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059295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695498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463964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325BDB-346E-4D52-82E4-202134B78666}"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2594075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5BDB-346E-4D52-82E4-202134B78666}"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221042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325BDB-346E-4D52-82E4-202134B78666}"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3987852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325BDB-346E-4D52-82E4-202134B78666}"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380911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44" name="Shape 44"/>
          <p:cNvSpPr txBox="1">
            <a:spLocks noGrp="1"/>
          </p:cNvSpPr>
          <p:nvPr>
            <p:ph type="body" idx="1"/>
          </p:nvPr>
        </p:nvSpPr>
        <p:spPr>
          <a:xfrm>
            <a:off x="722312" y="2906716"/>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185" marR="0" lvl="2" indent="-12485"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279" marR="0" lvl="3" indent="-12378"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373" marR="0" lvl="4" indent="-12273"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5466" marR="0" lvl="5" indent="-12165"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2558" marR="0" lvl="6" indent="-12057"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199652" marR="0" lvl="7" indent="-11951"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6743" marR="0" lvl="8" indent="-11843"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361574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325BDB-346E-4D52-82E4-202134B78666}"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1004668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325BDB-346E-4D52-82E4-202134B78666}"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826458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25BDB-346E-4D52-82E4-202134B78666}"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9932604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325BDB-346E-4D52-82E4-202134B78666}"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573722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325BDB-346E-4D52-82E4-202134B78666}"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2525240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5BDB-346E-4D52-82E4-202134B78666}"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4022210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5BDB-346E-4D52-82E4-202134B78666}"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38309952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a:latin typeface="Tw Cen MT" panose="020B0602020104020603" pitchFamily="34" charset="0"/>
              </a:rPr>
              <a:t>Edit Master text styles</a:t>
            </a:r>
          </a:p>
          <a:p>
            <a:pPr lvl="1"/>
            <a:r>
              <a:rPr lang="en-US">
                <a:latin typeface="Tw Cen MT" panose="020B0602020104020603" pitchFamily="34" charset="0"/>
              </a:rPr>
              <a:t>Second</a:t>
            </a:r>
          </a:p>
          <a:p>
            <a:pPr lvl="2"/>
            <a:r>
              <a:rPr lang="en-US">
                <a:latin typeface="Tw Cen MT" panose="020B0602020104020603" pitchFamily="34" charset="0"/>
              </a:rPr>
              <a:t>Third</a:t>
            </a:r>
          </a:p>
          <a:p>
            <a:pPr lvl="3"/>
            <a:r>
              <a:rPr lang="en-US">
                <a:latin typeface="Tw Cen MT" panose="020B0602020104020603" pitchFamily="34" charset="0"/>
              </a:rPr>
              <a:t>Fourth</a:t>
            </a:r>
          </a:p>
          <a:p>
            <a:pPr lvl="4"/>
            <a:r>
              <a:rPr lang="en-US">
                <a:latin typeface="Tw Cen MT" panose="020B0602020104020603" pitchFamily="34" charset="0"/>
              </a:rPr>
              <a:t>Fifth</a:t>
            </a:r>
          </a:p>
          <a:p>
            <a:pPr lvl="5"/>
            <a:r>
              <a:rPr lang="en-US">
                <a:latin typeface="Tw Cen MT" panose="020B0602020104020603" pitchFamily="34" charset="0"/>
              </a:rPr>
              <a:t>more</a:t>
            </a:r>
          </a:p>
        </p:txBody>
      </p:sp>
    </p:spTree>
    <p:extLst>
      <p:ext uri="{BB962C8B-B14F-4D97-AF65-F5344CB8AC3E}">
        <p14:creationId xmlns:p14="http://schemas.microsoft.com/office/powerpoint/2010/main" val="91296925"/>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7012432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3" name="Shape 27" descr="http://dese.mo.gov/comm/images/DESE-color.png"/>
          <p:cNvPicPr preferRelativeResize="0"/>
          <p:nvPr/>
        </p:nvPicPr>
        <p:blipFill rotWithShape="1">
          <a:blip r:embed="rId2">
            <a:alphaModFix/>
          </a:blip>
          <a:srcRect/>
          <a:stretch/>
        </p:blipFill>
        <p:spPr>
          <a:xfrm>
            <a:off x="143272" y="6125536"/>
            <a:ext cx="1652975" cy="596785"/>
          </a:xfrm>
          <a:prstGeom prst="rect">
            <a:avLst/>
          </a:prstGeom>
          <a:noFill/>
          <a:ln>
            <a:noFill/>
          </a:ln>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485" y="6187488"/>
            <a:ext cx="1511160" cy="50040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195" y="6264325"/>
            <a:ext cx="2881130" cy="41199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470" y="6312107"/>
            <a:ext cx="2270591" cy="387364"/>
          </a:xfrm>
          <a:prstGeom prst="rect">
            <a:avLst/>
          </a:prstGeom>
        </p:spPr>
      </p:pic>
      <p:sp>
        <p:nvSpPr>
          <p:cNvPr id="12" name="Shape 31"/>
          <p:cNvSpPr/>
          <p:nvPr userDrawn="1"/>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Shape 27" descr="http://dese.mo.gov/comm/images/DESE-color.png"/>
          <p:cNvPicPr preferRelativeResize="0"/>
          <p:nvPr userDrawn="1"/>
        </p:nvPicPr>
        <p:blipFill rotWithShape="1">
          <a:blip r:embed="rId2">
            <a:alphaModFix/>
          </a:blip>
          <a:srcRect/>
          <a:stretch/>
        </p:blipFill>
        <p:spPr>
          <a:xfrm>
            <a:off x="143272" y="6125536"/>
            <a:ext cx="1652975" cy="596785"/>
          </a:xfrm>
          <a:prstGeom prst="rect">
            <a:avLst/>
          </a:prstGeom>
          <a:noFill/>
          <a:ln>
            <a:noFill/>
          </a:ln>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2485" y="6187488"/>
            <a:ext cx="1511160" cy="500408"/>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7195" y="6264325"/>
            <a:ext cx="2881130" cy="411996"/>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6470" y="6312107"/>
            <a:ext cx="2270591" cy="387364"/>
          </a:xfrm>
          <a:prstGeom prst="rect">
            <a:avLst/>
          </a:prstGeom>
        </p:spPr>
      </p:pic>
    </p:spTree>
    <p:extLst>
      <p:ext uri="{BB962C8B-B14F-4D97-AF65-F5344CB8AC3E}">
        <p14:creationId xmlns:p14="http://schemas.microsoft.com/office/powerpoint/2010/main" val="254408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2909348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Comparison">
    <p:spTree>
      <p:nvGrpSpPr>
        <p:cNvPr id="1" name="Shape 34"/>
        <p:cNvGrpSpPr/>
        <p:nvPr/>
      </p:nvGrpSpPr>
      <p:grpSpPr>
        <a:xfrm>
          <a:off x="0" y="0"/>
          <a:ext cx="0" cy="0"/>
          <a:chOff x="0" y="0"/>
          <a:chExt cx="0" cy="0"/>
        </a:xfrm>
      </p:grpSpPr>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988350150"/>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6"/>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185" marR="0" lvl="2" indent="-12485"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279" marR="0" lvl="3" indent="-12378"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373" marR="0" lvl="4" indent="-12273"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5466" marR="0" lvl="5" indent="-12165"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2558" marR="0" lvl="6" indent="-12057"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199652" marR="0" lvl="7" indent="-11951"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6743" marR="0" lvl="8" indent="-11843"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139094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943901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itle Only">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3966708328"/>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6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800935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1254577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792651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4" name="Shape 64"/>
          <p:cNvSpPr txBox="1">
            <a:spLocks noGrp="1"/>
          </p:cNvSpPr>
          <p:nvPr>
            <p:ph type="body" idx="1"/>
          </p:nvPr>
        </p:nvSpPr>
        <p:spPr>
          <a:xfrm rot="5400000">
            <a:off x="838199" y="228601"/>
            <a:ext cx="5257800" cy="6019799"/>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5446688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0406055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7"/>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333490036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7"/>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Tree>
    <p:extLst>
      <p:ext uri="{BB962C8B-B14F-4D97-AF65-F5344CB8AC3E}">
        <p14:creationId xmlns:p14="http://schemas.microsoft.com/office/powerpoint/2010/main" val="12187560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89"/>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dirty="0"/>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0126817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231204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40939126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sp>
        <p:nvSpPr>
          <p:cNvPr id="15"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 name="Shape 27" descr="http://dese.mo.gov/comm/images/DESE-color.png"/>
          <p:cNvPicPr preferRelativeResize="0"/>
          <p:nvPr/>
        </p:nvPicPr>
        <p:blipFill rotWithShape="1">
          <a:blip r:embed="rId2">
            <a:alphaModFix/>
          </a:blip>
          <a:srcRect/>
          <a:stretch/>
        </p:blipFill>
        <p:spPr>
          <a:xfrm>
            <a:off x="143272" y="6125536"/>
            <a:ext cx="1652975" cy="596785"/>
          </a:xfrm>
          <a:prstGeom prst="rect">
            <a:avLst/>
          </a:prstGeom>
          <a:noFill/>
          <a:ln>
            <a:noFill/>
          </a:ln>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485" y="6187488"/>
            <a:ext cx="1511160" cy="50040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195" y="6264325"/>
            <a:ext cx="2881130" cy="41199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470" y="6312107"/>
            <a:ext cx="2270591" cy="387364"/>
          </a:xfrm>
          <a:prstGeom prst="rect">
            <a:avLst/>
          </a:prstGeom>
        </p:spPr>
      </p:pic>
    </p:spTree>
    <p:extLst>
      <p:ext uri="{BB962C8B-B14F-4D97-AF65-F5344CB8AC3E}">
        <p14:creationId xmlns:p14="http://schemas.microsoft.com/office/powerpoint/2010/main" val="23519779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89"/>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68832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1210859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49"/>
        <p:cNvGrpSpPr/>
        <p:nvPr/>
      </p:nvGrpSpPr>
      <p:grpSpPr>
        <a:xfrm>
          <a:off x="0" y="0"/>
          <a:ext cx="0" cy="0"/>
          <a:chOff x="0" y="0"/>
          <a:chExt cx="0" cy="0"/>
        </a:xfrm>
      </p:grpSpPr>
      <p:sp>
        <p:nvSpPr>
          <p:cNvPr id="2" name="Title 1"/>
          <p:cNvSpPr>
            <a:spLocks noGrp="1"/>
          </p:cNvSpPr>
          <p:nvPr>
            <p:ph type="title"/>
          </p:nvPr>
        </p:nvSpPr>
        <p:spPr>
          <a:xfrm>
            <a:off x="628650" y="589243"/>
            <a:ext cx="7886700" cy="1325563"/>
          </a:xfrm>
        </p:spPr>
        <p:txBody>
          <a:bodyPr/>
          <a:lstStyle/>
          <a:p>
            <a:r>
              <a:rPr lang="en-US"/>
              <a:t>Click to edit Master title style</a:t>
            </a:r>
          </a:p>
        </p:txBody>
      </p:sp>
    </p:spTree>
    <p:extLst>
      <p:ext uri="{BB962C8B-B14F-4D97-AF65-F5344CB8AC3E}">
        <p14:creationId xmlns:p14="http://schemas.microsoft.com/office/powerpoint/2010/main" val="35697255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6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902193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8985523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96687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6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14572896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8177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131948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2.png"/><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6.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2.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image" Target="../media/image1.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7.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8600" y="-11749"/>
            <a:ext cx="1511160" cy="500408"/>
          </a:xfrm>
          <a:prstGeom prst="rect">
            <a:avLst/>
          </a:prstGeom>
        </p:spPr>
      </p:pic>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534732" y="96848"/>
            <a:ext cx="2397786" cy="342878"/>
          </a:xfrm>
          <a:prstGeom prst="rect">
            <a:avLst/>
          </a:prstGeom>
        </p:spPr>
      </p:pic>
      <p:sp>
        <p:nvSpPr>
          <p:cNvPr id="3" name="Title Placeholder 2">
            <a:extLst>
              <a:ext uri="{FF2B5EF4-FFF2-40B4-BE49-F238E27FC236}">
                <a16:creationId xmlns:a16="http://schemas.microsoft.com/office/drawing/2014/main" id="{65C85FE0-885C-43B0-B59A-E972F2627FE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a:extLst>
              <a:ext uri="{FF2B5EF4-FFF2-40B4-BE49-F238E27FC236}">
                <a16:creationId xmlns:a16="http://schemas.microsoft.com/office/drawing/2014/main" id="{37B524F2-1CEA-4FF1-B5B8-76E65ACA5EB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p:txBody>
      </p:sp>
    </p:spTree>
    <p:extLst>
      <p:ext uri="{BB962C8B-B14F-4D97-AF65-F5344CB8AC3E}">
        <p14:creationId xmlns:p14="http://schemas.microsoft.com/office/powerpoint/2010/main" val="1226965874"/>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48" r:id="rId12"/>
  </p:sldLayoutIdLst>
  <p:hf hdr="0" ftr="0" dt="0"/>
  <p:txStyles>
    <p:title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2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dirty="0"/>
          </a:p>
        </p:txBody>
      </p:sp>
      <p:sp>
        <p:nvSpPr>
          <p:cNvPr id="11" name="Shape 11"/>
          <p:cNvSpPr txBox="1">
            <a:spLocks noGrp="1"/>
          </p:cNvSpPr>
          <p:nvPr>
            <p:ph type="body" idx="1"/>
          </p:nvPr>
        </p:nvSpPr>
        <p:spPr>
          <a:xfrm>
            <a:off x="457200" y="1828801"/>
            <a:ext cx="8229600" cy="4144963"/>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8600" y="-11749"/>
            <a:ext cx="1511160" cy="500408"/>
          </a:xfrm>
          <a:prstGeom prst="rect">
            <a:avLst/>
          </a:prstGeom>
        </p:spPr>
      </p:pic>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534732" y="96848"/>
            <a:ext cx="2397786" cy="342878"/>
          </a:xfrm>
          <a:prstGeom prst="rect">
            <a:avLst/>
          </a:prstGeom>
        </p:spPr>
      </p:pic>
    </p:spTree>
    <p:extLst>
      <p:ext uri="{BB962C8B-B14F-4D97-AF65-F5344CB8AC3E}">
        <p14:creationId xmlns:p14="http://schemas.microsoft.com/office/powerpoint/2010/main" val="4255967527"/>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dirty="0"/>
          </a:p>
        </p:txBody>
      </p:sp>
      <p:sp>
        <p:nvSpPr>
          <p:cNvPr id="11" name="Shape 11"/>
          <p:cNvSpPr txBox="1">
            <a:spLocks noGrp="1"/>
          </p:cNvSpPr>
          <p:nvPr>
            <p:ph type="body" idx="1"/>
          </p:nvPr>
        </p:nvSpPr>
        <p:spPr>
          <a:xfrm>
            <a:off x="457200" y="1828801"/>
            <a:ext cx="8229600" cy="4144963"/>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8600" y="-11749"/>
            <a:ext cx="1511160" cy="500408"/>
          </a:xfrm>
          <a:prstGeom prst="rect">
            <a:avLst/>
          </a:prstGeom>
        </p:spPr>
      </p:pic>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534732" y="96848"/>
            <a:ext cx="2397786" cy="342878"/>
          </a:xfrm>
          <a:prstGeom prst="rect">
            <a:avLst/>
          </a:prstGeom>
        </p:spPr>
      </p:pic>
    </p:spTree>
    <p:extLst>
      <p:ext uri="{BB962C8B-B14F-4D97-AF65-F5344CB8AC3E}">
        <p14:creationId xmlns:p14="http://schemas.microsoft.com/office/powerpoint/2010/main" val="1741041193"/>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chemeClr val="accent2"/>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869B7-C055-44E0-B080-24414D7344AC}" type="datetimeFigureOut">
              <a:rPr lang="en-US" smtClean="0"/>
              <a:t>7/27/2022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75B52-1FC7-486F-96F7-BA8DCC9DDEFC}" type="slidenum">
              <a:rPr lang="en-US" smtClean="0"/>
              <a:t>‹#›</a:t>
            </a:fld>
            <a:endParaRPr lang="en-US"/>
          </a:p>
        </p:txBody>
      </p:sp>
    </p:spTree>
    <p:extLst>
      <p:ext uri="{BB962C8B-B14F-4D97-AF65-F5344CB8AC3E}">
        <p14:creationId xmlns:p14="http://schemas.microsoft.com/office/powerpoint/2010/main" val="97709258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25BDB-346E-4D52-82E4-202134B78666}" type="datetimeFigureOut">
              <a:rPr lang="en-US" smtClean="0"/>
              <a:t>7/27/2022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F02EE-52C0-484B-A26F-4AB1B920244E}" type="slidenum">
              <a:rPr lang="en-US" smtClean="0"/>
              <a:t>‹#›</a:t>
            </a:fld>
            <a:endParaRPr lang="en-US"/>
          </a:p>
        </p:txBody>
      </p:sp>
    </p:spTree>
    <p:extLst>
      <p:ext uri="{BB962C8B-B14F-4D97-AF65-F5344CB8AC3E}">
        <p14:creationId xmlns:p14="http://schemas.microsoft.com/office/powerpoint/2010/main" val="197934301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8600" y="-11749"/>
            <a:ext cx="1511160" cy="500408"/>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34732" y="96848"/>
            <a:ext cx="2397786" cy="342878"/>
          </a:xfrm>
          <a:prstGeom prst="rect">
            <a:avLst/>
          </a:prstGeom>
        </p:spPr>
      </p:pic>
      <p:sp>
        <p:nvSpPr>
          <p:cNvPr id="5" name="Title Placeholder 4"/>
          <p:cNvSpPr>
            <a:spLocks noGrp="1"/>
          </p:cNvSpPr>
          <p:nvPr>
            <p:ph type="title"/>
          </p:nvPr>
        </p:nvSpPr>
        <p:spPr>
          <a:xfrm>
            <a:off x="628650" y="61277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6"/>
          <p:cNvSpPr>
            <a:spLocks noGrp="1"/>
          </p:cNvSpPr>
          <p:nvPr>
            <p:ph type="body" idx="1"/>
          </p:nvPr>
        </p:nvSpPr>
        <p:spPr>
          <a:xfrm>
            <a:off x="628650" y="1938339"/>
            <a:ext cx="7886700" cy="4238624"/>
          </a:xfrm>
          <a:prstGeom prst="rect">
            <a:avLst/>
          </a:prstGeom>
        </p:spPr>
        <p:txBody>
          <a:bodyPr vert="horz" lIns="91440" tIns="45720" rIns="91440" bIns="45720" rtlCol="0">
            <a:normAutofit/>
          </a:bodyPr>
          <a:lstStyle/>
          <a:p>
            <a:pPr lvl="0"/>
            <a:r>
              <a:rPr lang="en-US" dirty="0"/>
              <a:t>Edit Master text styles</a:t>
            </a:r>
          </a:p>
        </p:txBody>
      </p:sp>
      <p:pic>
        <p:nvPicPr>
          <p:cNvPr id="9" name="Pictur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34732" y="96848"/>
            <a:ext cx="2397786" cy="342878"/>
          </a:xfrm>
          <a:prstGeom prst="rect">
            <a:avLst/>
          </a:prstGeom>
        </p:spPr>
      </p:pic>
    </p:spTree>
    <p:extLst>
      <p:ext uri="{BB962C8B-B14F-4D97-AF65-F5344CB8AC3E}">
        <p14:creationId xmlns:p14="http://schemas.microsoft.com/office/powerpoint/2010/main" val="2469510414"/>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lang="en-US" sz="4400" b="0" i="0" u="none" strike="noStrike" cap="none" dirty="0">
          <a:solidFill>
            <a:schemeClr val="accent2"/>
          </a:solidFill>
          <a:latin typeface="Tw Cen MT" panose="020B0602020104020603" pitchFamily="34" charset="0"/>
          <a:ea typeface="Tw Cen MT" panose="020B0602020104020603" pitchFamily="34" charset="0"/>
          <a:cs typeface="Arial"/>
          <a:sym typeface="Quest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2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Tw Cen MT" panose="020B0602020104020603" pitchFamily="34" charset="0"/>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Tw Cen MT" panose="020B0602020104020603" pitchFamily="34" charset="0"/>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Tw Cen MT" panose="020B0602020104020603" pitchFamily="34" charset="0"/>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600" y="-11749"/>
            <a:ext cx="1511160" cy="500408"/>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34732" y="96848"/>
            <a:ext cx="2397786" cy="342878"/>
          </a:xfrm>
          <a:prstGeom prst="rect">
            <a:avLst/>
          </a:prstGeom>
        </p:spPr>
      </p:pic>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1421895793"/>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2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3200" b="0" i="0" u="none" strike="noStrike" cap="none">
          <a:solidFill>
            <a:srgbClr val="000000"/>
          </a:solidFill>
          <a:latin typeface="Arial"/>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3200" b="0" i="0" u="none" strike="noStrike" cap="none">
          <a:solidFill>
            <a:srgbClr val="000000"/>
          </a:solidFill>
          <a:latin typeface="Arial"/>
          <a:ea typeface="Tw Cen MT" panose="020B0602020104020603" pitchFamily="34" charset="0"/>
          <a:cs typeface="Arial"/>
          <a:sym typeface="Arial"/>
        </a:defRPr>
      </a:lvl3pPr>
      <a:lvl4pPr marR="0" lvl="3" algn="l" rtl="0" eaLnBrk="1" hangingPunct="1">
        <a:lnSpc>
          <a:spcPct val="100000"/>
        </a:lnSpc>
        <a:spcBef>
          <a:spcPts val="0"/>
        </a:spcBef>
        <a:spcAft>
          <a:spcPts val="0"/>
        </a:spcAft>
        <a:buNone/>
        <a:defRPr sz="3200" b="0" i="0" u="none" strike="noStrike" cap="none">
          <a:solidFill>
            <a:srgbClr val="000000"/>
          </a:solidFill>
          <a:latin typeface="Arial"/>
          <a:ea typeface="Tw Cen MT" panose="020B0602020104020603" pitchFamily="34" charset="0"/>
          <a:cs typeface="Arial"/>
          <a:sym typeface="Arial"/>
        </a:defRPr>
      </a:lvl4pPr>
      <a:lvl5pPr marR="0" lvl="4" algn="l" rtl="0" eaLnBrk="1" hangingPunct="1">
        <a:lnSpc>
          <a:spcPct val="100000"/>
        </a:lnSpc>
        <a:spcBef>
          <a:spcPts val="0"/>
        </a:spcBef>
        <a:spcAft>
          <a:spcPts val="0"/>
        </a:spcAft>
        <a:buNone/>
        <a:defRPr sz="3200" b="0" i="0" u="none" strike="noStrike" cap="none">
          <a:solidFill>
            <a:srgbClr val="000000"/>
          </a:solidFill>
          <a:latin typeface="Arial"/>
          <a:ea typeface="Tw Cen MT" panose="020B0602020104020603" pitchFamily="34" charset="0"/>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8.xml"/><Relationship Id="rId5" Type="http://schemas.openxmlformats.org/officeDocument/2006/relationships/image" Target="../media/image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70.xml"/><Relationship Id="rId5" Type="http://schemas.openxmlformats.org/officeDocument/2006/relationships/image" Target="../media/image5.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68.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69.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9.xml"/><Relationship Id="rId1" Type="http://schemas.openxmlformats.org/officeDocument/2006/relationships/video" Target="https://www.youtube.com/embed/CH4IMgEM9og" TargetMode="External"/><Relationship Id="rId6" Type="http://schemas.openxmlformats.org/officeDocument/2006/relationships/image" Target="../media/image10.png"/><Relationship Id="rId5" Type="http://schemas.openxmlformats.org/officeDocument/2006/relationships/image" Target="../media/image27.jpeg"/><Relationship Id="rId4" Type="http://schemas.openxmlformats.org/officeDocument/2006/relationships/hyperlink" Target="https://www.youtube.com/watch?v=CH4IMgEM9og"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8.xml"/><Relationship Id="rId1" Type="http://schemas.openxmlformats.org/officeDocument/2006/relationships/video" Target="https://www.youtube.com/embed/CH4IMgEM9og" TargetMode="External"/><Relationship Id="rId6" Type="http://schemas.openxmlformats.org/officeDocument/2006/relationships/image" Target="../media/image10.png"/><Relationship Id="rId5" Type="http://schemas.openxmlformats.org/officeDocument/2006/relationships/image" Target="../media/image27.jpeg"/><Relationship Id="rId4" Type="http://schemas.openxmlformats.org/officeDocument/2006/relationships/hyperlink" Target="https://www.youtube.com/watch?v=CH4IMgEM9o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68.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68.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54.xml"/><Relationship Id="rId1" Type="http://schemas.openxmlformats.org/officeDocument/2006/relationships/slideLayout" Target="../slideLayouts/slideLayout64.xml"/><Relationship Id="rId6" Type="http://schemas.openxmlformats.org/officeDocument/2006/relationships/image" Target="../media/image5.png"/><Relationship Id="rId5" Type="http://schemas.openxmlformats.org/officeDocument/2006/relationships/image" Target="../media/image34.jpg"/><Relationship Id="rId4" Type="http://schemas.openxmlformats.org/officeDocument/2006/relationships/image" Target="../media/image33.jp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68.xml"/><Relationship Id="rId5" Type="http://schemas.openxmlformats.org/officeDocument/2006/relationships/image" Target="../media/image10.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59.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68.xml"/><Relationship Id="rId5" Type="http://schemas.openxmlformats.org/officeDocument/2006/relationships/image" Target="../media/image10.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68.xml"/><Relationship Id="rId5" Type="http://schemas.openxmlformats.org/officeDocument/2006/relationships/image" Target="../media/image10.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68.xml"/><Relationship Id="rId5" Type="http://schemas.openxmlformats.org/officeDocument/2006/relationships/image" Target="../media/image10.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8.xml"/><Relationship Id="rId1" Type="http://schemas.openxmlformats.org/officeDocument/2006/relationships/video" Target="https://www.youtube.com/embed/i5yZxZtVFZE" TargetMode="Externa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7.jpe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67.xml"/><Relationship Id="rId1" Type="http://schemas.openxmlformats.org/officeDocument/2006/relationships/slideLayout" Target="../slideLayouts/slideLayout68.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58.xml"/><Relationship Id="rId5" Type="http://schemas.openxmlformats.org/officeDocument/2006/relationships/image" Target="../media/image39.emf"/><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68.xml"/><Relationship Id="rId5" Type="http://schemas.openxmlformats.org/officeDocument/2006/relationships/image" Target="../media/image10.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9.xml"/><Relationship Id="rId5" Type="http://schemas.openxmlformats.org/officeDocument/2006/relationships/image" Target="../media/image6.png"/><Relationship Id="rId4" Type="http://schemas.openxmlformats.org/officeDocument/2006/relationships/hyperlink" Target="http://creativecommons.org/licenses/by-nc-nd/4.0/"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69"/>
        <p:cNvGrpSpPr/>
        <p:nvPr/>
      </p:nvGrpSpPr>
      <p:grpSpPr>
        <a:xfrm>
          <a:off x="0" y="0"/>
          <a:ext cx="0" cy="0"/>
          <a:chOff x="0" y="0"/>
          <a:chExt cx="0" cy="0"/>
        </a:xfrm>
      </p:grpSpPr>
      <p:sp>
        <p:nvSpPr>
          <p:cNvPr id="6" name="Title 5"/>
          <p:cNvSpPr>
            <a:spLocks noGrp="1"/>
          </p:cNvSpPr>
          <p:nvPr>
            <p:ph type="title"/>
          </p:nvPr>
        </p:nvSpPr>
        <p:spPr/>
        <p:txBody>
          <a:bodyPr/>
          <a:lstStyle/>
          <a:p>
            <a:r>
              <a:rPr lang="en-US" dirty="0"/>
              <a:t>Hidden Slide #1</a:t>
            </a:r>
          </a:p>
        </p:txBody>
      </p:sp>
      <p:sp>
        <p:nvSpPr>
          <p:cNvPr id="7" name="Text Placeholder 6"/>
          <p:cNvSpPr>
            <a:spLocks noGrp="1"/>
          </p:cNvSpPr>
          <p:nvPr>
            <p:ph type="body" idx="1"/>
          </p:nvPr>
        </p:nvSpPr>
        <p:spPr/>
        <p:txBody>
          <a:bodyPr/>
          <a:lstStyle/>
          <a:p>
            <a:pPr marL="685800" lvl="0" indent="-457200">
              <a:lnSpc>
                <a:spcPct val="115000"/>
              </a:lnSpc>
              <a:buSzPct val="75000"/>
            </a:pPr>
            <a:r>
              <a:rPr lang="en-US" dirty="0"/>
              <a:t>Presenter notes information</a:t>
            </a:r>
          </a:p>
          <a:p>
            <a:pPr marL="685800" lvl="0" indent="-457200">
              <a:lnSpc>
                <a:spcPct val="115000"/>
              </a:lnSpc>
              <a:spcBef>
                <a:spcPts val="800"/>
              </a:spcBef>
              <a:buSzPct val="75000"/>
            </a:pPr>
            <a:r>
              <a:rPr lang="en-US" dirty="0"/>
              <a:t>Tools and documents</a:t>
            </a:r>
          </a:p>
          <a:p>
            <a:pPr marL="685800" lvl="0" indent="-457200">
              <a:lnSpc>
                <a:spcPct val="115000"/>
              </a:lnSpc>
              <a:spcBef>
                <a:spcPts val="800"/>
              </a:spcBef>
              <a:buSzPct val="75000"/>
            </a:pPr>
            <a:r>
              <a:rPr lang="en-US" dirty="0"/>
              <a:t>Helpful suggestions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Title 1"/>
          <p:cNvSpPr>
            <a:spLocks noGrp="1"/>
          </p:cNvSpPr>
          <p:nvPr>
            <p:ph type="title"/>
          </p:nvPr>
        </p:nvSpPr>
        <p:spPr/>
        <p:txBody>
          <a:bodyPr/>
          <a:lstStyle/>
          <a:p>
            <a:r>
              <a:rPr lang="en-US"/>
              <a:t>Welcome and Introductions</a:t>
            </a:r>
          </a:p>
        </p:txBody>
      </p:sp>
      <p:sp>
        <p:nvSpPr>
          <p:cNvPr id="4" name="Text Placeholder 3"/>
          <p:cNvSpPr>
            <a:spLocks noGrp="1"/>
          </p:cNvSpPr>
          <p:nvPr>
            <p:ph type="body" idx="1"/>
          </p:nvPr>
        </p:nvSpPr>
        <p:spPr/>
        <p:txBody>
          <a:bodyPr/>
          <a:lstStyle/>
          <a:p>
            <a:pPr marL="203201" indent="0">
              <a:buNone/>
            </a:pPr>
            <a:r>
              <a:rPr lang="en-US"/>
              <a:t>Our trainers for the day are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lstStyle/>
          <a:p>
            <a:r>
              <a:rPr lang="en-US"/>
              <a:t>Norms</a:t>
            </a:r>
          </a:p>
        </p:txBody>
      </p:sp>
      <p:sp>
        <p:nvSpPr>
          <p:cNvPr id="4" name="Text Placeholder 3"/>
          <p:cNvSpPr>
            <a:spLocks noGrp="1"/>
          </p:cNvSpPr>
          <p:nvPr>
            <p:ph type="body" idx="1"/>
          </p:nvPr>
        </p:nvSpPr>
        <p:spPr/>
        <p:txBody>
          <a:bodyPr/>
          <a:lstStyle/>
          <a:p>
            <a:pPr marL="685800" lvl="0" indent="-457200">
              <a:lnSpc>
                <a:spcPct val="115000"/>
              </a:lnSpc>
              <a:buSzPct val="75000"/>
            </a:pPr>
            <a:r>
              <a:rPr lang="en-US"/>
              <a:t>Begin and end on time</a:t>
            </a:r>
          </a:p>
          <a:p>
            <a:pPr marL="685800" lvl="0" indent="-457200">
              <a:lnSpc>
                <a:spcPct val="115000"/>
              </a:lnSpc>
              <a:spcBef>
                <a:spcPts val="800"/>
              </a:spcBef>
              <a:buSzPct val="75000"/>
            </a:pPr>
            <a:r>
              <a:rPr lang="en-US"/>
              <a:t>Be an engaged participant</a:t>
            </a:r>
          </a:p>
          <a:p>
            <a:pPr marL="685800" lvl="0" indent="-457200">
              <a:lnSpc>
                <a:spcPct val="115000"/>
              </a:lnSpc>
              <a:spcBef>
                <a:spcPts val="800"/>
              </a:spcBef>
              <a:buSzPct val="75000"/>
            </a:pPr>
            <a:r>
              <a:rPr lang="en-US"/>
              <a:t>Be an active listener—open to new ideas</a:t>
            </a:r>
          </a:p>
          <a:p>
            <a:pPr marL="685800" lvl="0" indent="-457200">
              <a:lnSpc>
                <a:spcPct val="115000"/>
              </a:lnSpc>
              <a:spcBef>
                <a:spcPts val="800"/>
              </a:spcBef>
              <a:buSzPct val="75000"/>
            </a:pPr>
            <a:r>
              <a:rPr lang="en-US"/>
              <a:t>Use notes for side bar conversations</a:t>
            </a:r>
          </a:p>
          <a:p>
            <a:pPr marL="685800" lvl="0" indent="-457200">
              <a:lnSpc>
                <a:spcPct val="115000"/>
              </a:lnSpc>
              <a:spcBef>
                <a:spcPts val="800"/>
              </a:spcBef>
              <a:buSzPct val="75000"/>
            </a:pPr>
            <a:r>
              <a:rPr lang="en-US"/>
              <a:t>Use electronics respectfully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0" name="Title 9"/>
          <p:cNvSpPr>
            <a:spLocks noGrp="1"/>
          </p:cNvSpPr>
          <p:nvPr>
            <p:ph type="title"/>
          </p:nvPr>
        </p:nvSpPr>
        <p:spPr/>
        <p:txBody>
          <a:bodyPr/>
          <a:lstStyle/>
          <a:p>
            <a:r>
              <a:rPr lang="en-US"/>
              <a:t>Icon Glossary</a:t>
            </a:r>
          </a:p>
        </p:txBody>
      </p:sp>
      <p:grpSp>
        <p:nvGrpSpPr>
          <p:cNvPr id="12" name="Group 11"/>
          <p:cNvGrpSpPr/>
          <p:nvPr/>
        </p:nvGrpSpPr>
        <p:grpSpPr>
          <a:xfrm>
            <a:off x="787788" y="2417063"/>
            <a:ext cx="7611097" cy="3107391"/>
            <a:chOff x="787788" y="2417063"/>
            <a:chExt cx="7611097" cy="3107391"/>
          </a:xfrm>
        </p:grpSpPr>
        <p:grpSp>
          <p:nvGrpSpPr>
            <p:cNvPr id="2" name="Group 1"/>
            <p:cNvGrpSpPr/>
            <p:nvPr/>
          </p:nvGrpSpPr>
          <p:grpSpPr>
            <a:xfrm>
              <a:off x="787788" y="2417063"/>
              <a:ext cx="3631465" cy="731521"/>
              <a:chOff x="407135" y="2081293"/>
              <a:chExt cx="3631465" cy="731521"/>
            </a:xfrm>
          </p:grpSpPr>
          <p:sp>
            <p:nvSpPr>
              <p:cNvPr id="20" name="SBIC icon"/>
              <p:cNvSpPr/>
              <p:nvPr/>
            </p:nvSpPr>
            <p:spPr>
              <a:xfrm>
                <a:off x="1440330" y="2081293"/>
                <a:ext cx="2598270" cy="646331"/>
              </a:xfrm>
              <a:prstGeom prst="rect">
                <a:avLst/>
              </a:prstGeom>
            </p:spPr>
            <p:txBody>
              <a:bodyPr wrap="square">
                <a:spAutoFit/>
              </a:bodyPr>
              <a:lstStyle/>
              <a:p>
                <a:r>
                  <a:rPr lang="en-US"/>
                  <a:t>School-Based Implementation Coaching</a:t>
                </a:r>
              </a:p>
            </p:txBody>
          </p:sp>
          <p:pic>
            <p:nvPicPr>
              <p:cNvPr id="24" name="Picture 23" title="School-Based Implementation Coaching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135" y="2081293"/>
                <a:ext cx="728473" cy="731521"/>
              </a:xfrm>
              <a:prstGeom prst="rect">
                <a:avLst/>
              </a:prstGeom>
            </p:spPr>
          </p:pic>
        </p:grpSp>
        <p:grpSp>
          <p:nvGrpSpPr>
            <p:cNvPr id="6" name="Group 5"/>
            <p:cNvGrpSpPr/>
            <p:nvPr/>
          </p:nvGrpSpPr>
          <p:grpSpPr>
            <a:xfrm>
              <a:off x="5379900" y="2417063"/>
              <a:ext cx="3018985" cy="728473"/>
              <a:chOff x="4999247" y="2081293"/>
              <a:chExt cx="3018985" cy="728473"/>
            </a:xfrm>
          </p:grpSpPr>
          <p:sp>
            <p:nvSpPr>
              <p:cNvPr id="21" name="Rectangle 20" title="Step-By-Step Guide"/>
              <p:cNvSpPr/>
              <p:nvPr/>
            </p:nvSpPr>
            <p:spPr>
              <a:xfrm>
                <a:off x="6019800" y="2081293"/>
                <a:ext cx="1998432" cy="369332"/>
              </a:xfrm>
              <a:prstGeom prst="rect">
                <a:avLst/>
              </a:prstGeom>
            </p:spPr>
            <p:txBody>
              <a:bodyPr wrap="none">
                <a:spAutoFit/>
              </a:bodyPr>
              <a:lstStyle/>
              <a:p>
                <a:r>
                  <a:rPr lang="en-US"/>
                  <a:t>Step-By-Step Guide</a:t>
                </a:r>
              </a:p>
            </p:txBody>
          </p:sp>
          <p:pic>
            <p:nvPicPr>
              <p:cNvPr id="25" name="Picture 24" descr="This icon indicates more information an be found in the Step-By-Step Guide." title="Step-By-Step Guid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247" y="2081293"/>
                <a:ext cx="728473" cy="728473"/>
              </a:xfrm>
              <a:prstGeom prst="rect">
                <a:avLst/>
              </a:prstGeom>
            </p:spPr>
          </p:pic>
        </p:grpSp>
        <p:grpSp>
          <p:nvGrpSpPr>
            <p:cNvPr id="3" name="Group 2"/>
            <p:cNvGrpSpPr/>
            <p:nvPr/>
          </p:nvGrpSpPr>
          <p:grpSpPr>
            <a:xfrm>
              <a:off x="787788" y="3649640"/>
              <a:ext cx="3096901" cy="731521"/>
              <a:chOff x="407135" y="3313870"/>
              <a:chExt cx="3096901" cy="731521"/>
            </a:xfrm>
          </p:grpSpPr>
          <p:sp>
            <p:nvSpPr>
              <p:cNvPr id="22" name="Rectangle 21"/>
              <p:cNvSpPr/>
              <p:nvPr/>
            </p:nvSpPr>
            <p:spPr>
              <a:xfrm>
                <a:off x="1440330" y="3313870"/>
                <a:ext cx="2063706" cy="369332"/>
              </a:xfrm>
              <a:prstGeom prst="rect">
                <a:avLst/>
              </a:prstGeom>
            </p:spPr>
            <p:txBody>
              <a:bodyPr wrap="none">
                <a:spAutoFit/>
              </a:bodyPr>
              <a:lstStyle/>
              <a:p>
                <a:r>
                  <a:rPr lang="en-US"/>
                  <a:t>Reflection/Activities</a:t>
                </a:r>
              </a:p>
            </p:txBody>
          </p:sp>
          <p:pic>
            <p:nvPicPr>
              <p:cNvPr id="26" name="Picture 25" descr="This icon indicates the presence of activities or times of reflection." title="Reflections/Activites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135" y="3313870"/>
                <a:ext cx="731521" cy="731521"/>
              </a:xfrm>
              <a:prstGeom prst="rect">
                <a:avLst/>
              </a:prstGeom>
            </p:spPr>
          </p:pic>
        </p:grpSp>
        <p:grpSp>
          <p:nvGrpSpPr>
            <p:cNvPr id="4" name="Group 3"/>
            <p:cNvGrpSpPr/>
            <p:nvPr/>
          </p:nvGrpSpPr>
          <p:grpSpPr>
            <a:xfrm>
              <a:off x="787788" y="4792933"/>
              <a:ext cx="3034192" cy="731521"/>
              <a:chOff x="407135" y="4457163"/>
              <a:chExt cx="3034192" cy="731521"/>
            </a:xfrm>
          </p:grpSpPr>
          <p:sp>
            <p:nvSpPr>
              <p:cNvPr id="28" name="Rectangle 27"/>
              <p:cNvSpPr/>
              <p:nvPr/>
            </p:nvSpPr>
            <p:spPr>
              <a:xfrm>
                <a:off x="1440330" y="4457163"/>
                <a:ext cx="2000997" cy="369332"/>
              </a:xfrm>
              <a:prstGeom prst="rect">
                <a:avLst/>
              </a:prstGeom>
            </p:spPr>
            <p:txBody>
              <a:bodyPr wrap="none">
                <a:spAutoFit/>
              </a:bodyPr>
              <a:lstStyle/>
              <a:p>
                <a:r>
                  <a:rPr lang="en-US"/>
                  <a:t>Essential Questions</a:t>
                </a:r>
              </a:p>
            </p:txBody>
          </p:sp>
          <p:pic>
            <p:nvPicPr>
              <p:cNvPr id="29" name="Picture 28" descr="This icon indicates Essential Questions&#10;to discuss." title="Essential Questions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135" y="4457163"/>
                <a:ext cx="731521" cy="731521"/>
              </a:xfrm>
              <a:prstGeom prst="rect">
                <a:avLst/>
              </a:prstGeom>
            </p:spPr>
          </p:pic>
        </p:grpSp>
        <p:grpSp>
          <p:nvGrpSpPr>
            <p:cNvPr id="8" name="Group 7"/>
            <p:cNvGrpSpPr/>
            <p:nvPr/>
          </p:nvGrpSpPr>
          <p:grpSpPr>
            <a:xfrm>
              <a:off x="5379900" y="4792933"/>
              <a:ext cx="2071931" cy="728473"/>
              <a:chOff x="4999247" y="4457163"/>
              <a:chExt cx="2071931" cy="728473"/>
            </a:xfrm>
          </p:grpSpPr>
          <p:sp>
            <p:nvSpPr>
              <p:cNvPr id="30" name="Rectangle 29"/>
              <p:cNvSpPr/>
              <p:nvPr/>
            </p:nvSpPr>
            <p:spPr>
              <a:xfrm>
                <a:off x="6019800" y="4457163"/>
                <a:ext cx="1051378" cy="369332"/>
              </a:xfrm>
              <a:prstGeom prst="rect">
                <a:avLst/>
              </a:prstGeom>
            </p:spPr>
            <p:txBody>
              <a:bodyPr wrap="none">
                <a:spAutoFit/>
              </a:bodyPr>
              <a:lstStyle/>
              <a:p>
                <a:r>
                  <a:rPr lang="en-US"/>
                  <a:t>Blueprint</a:t>
                </a:r>
              </a:p>
            </p:txBody>
          </p:sp>
          <p:pic>
            <p:nvPicPr>
              <p:cNvPr id="31" name="Picture 30" descr="This icon indicates more information is available in the BluePrint document." title="Blue Print Ic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9247" y="4457163"/>
                <a:ext cx="728473" cy="728473"/>
              </a:xfrm>
              <a:prstGeom prst="rect">
                <a:avLst/>
              </a:prstGeom>
            </p:spPr>
          </p:pic>
        </p:grpSp>
        <p:grpSp>
          <p:nvGrpSpPr>
            <p:cNvPr id="5" name="Group 4"/>
            <p:cNvGrpSpPr/>
            <p:nvPr/>
          </p:nvGrpSpPr>
          <p:grpSpPr>
            <a:xfrm>
              <a:off x="5379900" y="3649639"/>
              <a:ext cx="2687228" cy="731521"/>
              <a:chOff x="5379900" y="3649639"/>
              <a:chExt cx="2687228" cy="731521"/>
            </a:xfrm>
          </p:grpSpPr>
          <p:sp>
            <p:nvSpPr>
              <p:cNvPr id="27" name="Rectangle 26"/>
              <p:cNvSpPr/>
              <p:nvPr/>
            </p:nvSpPr>
            <p:spPr>
              <a:xfrm>
                <a:off x="6400453" y="3649640"/>
                <a:ext cx="1666675" cy="369332"/>
              </a:xfrm>
              <a:prstGeom prst="rect">
                <a:avLst/>
              </a:prstGeom>
            </p:spPr>
            <p:txBody>
              <a:bodyPr wrap="none">
                <a:spAutoFit/>
              </a:bodyPr>
              <a:lstStyle/>
              <a:p>
                <a:r>
                  <a:rPr lang="en-US"/>
                  <a:t>Handout Packet</a:t>
                </a:r>
              </a:p>
            </p:txBody>
          </p:sp>
          <p:pic>
            <p:nvPicPr>
              <p:cNvPr id="33" name="Picture 32" descr="This icon indicates there is further information found in the Handout packet." title="Document Ic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9900" y="3649639"/>
                <a:ext cx="728473" cy="731521"/>
              </a:xfrm>
              <a:prstGeom prst="rect">
                <a:avLst/>
              </a:prstGeom>
            </p:spPr>
          </p:pic>
        </p:grpSp>
      </p:grpSp>
    </p:spTree>
    <p:extLst>
      <p:ext uri="{BB962C8B-B14F-4D97-AF65-F5344CB8AC3E}">
        <p14:creationId xmlns:p14="http://schemas.microsoft.com/office/powerpoint/2010/main" val="421766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lstStyle/>
          <a:p>
            <a:r>
              <a:rPr lang="en-US" dirty="0"/>
              <a:t>DCI Framework</a:t>
            </a:r>
          </a:p>
        </p:txBody>
      </p:sp>
      <p:sp>
        <p:nvSpPr>
          <p:cNvPr id="6" name="Shape 507"/>
          <p:cNvSpPr txBox="1"/>
          <p:nvPr/>
        </p:nvSpPr>
        <p:spPr>
          <a:xfrm>
            <a:off x="0" y="6498511"/>
            <a:ext cx="9150626" cy="360744"/>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dirty="0">
                <a:solidFill>
                  <a:schemeClr val="dk1"/>
                </a:solidFill>
                <a:latin typeface="Tw Cen MT" panose="020B0602020104020603" pitchFamily="34" charset="0"/>
                <a:cs typeface="Calibri" panose="020F0502020204030204" pitchFamily="34" charset="0"/>
              </a:rPr>
              <a:t>(</a:t>
            </a:r>
            <a:r>
              <a:rPr lang="en-US" dirty="0">
                <a:solidFill>
                  <a:schemeClr val="dk1"/>
                </a:solidFill>
                <a:latin typeface="Tw Cen MT" panose="020B0602020104020603" pitchFamily="34" charset="0"/>
                <a:cs typeface="Calibri" panose="020F0502020204030204" pitchFamily="34" charset="0"/>
                <a:sym typeface="Arial"/>
              </a:rPr>
              <a:t>District Continuous Improvement framework: Blueprint for district and building leadership, sixth edition, p. 11)</a:t>
            </a:r>
          </a:p>
        </p:txBody>
      </p:sp>
      <p:pic>
        <p:nvPicPr>
          <p:cNvPr id="5" name="Picture 4" descr="Graphical user interface, application&#10;&#10;Description automatically generated">
            <a:extLst>
              <a:ext uri="{FF2B5EF4-FFF2-40B4-BE49-F238E27FC236}">
                <a16:creationId xmlns:a16="http://schemas.microsoft.com/office/drawing/2014/main" id="{19ADA181-5D36-DB43-0021-B9601D69BBEA}"/>
              </a:ext>
            </a:extLst>
          </p:cNvPr>
          <p:cNvPicPr>
            <a:picLocks noChangeAspect="1"/>
          </p:cNvPicPr>
          <p:nvPr/>
        </p:nvPicPr>
        <p:blipFill>
          <a:blip r:embed="rId3"/>
          <a:stretch>
            <a:fillRect/>
          </a:stretch>
        </p:blipFill>
        <p:spPr>
          <a:xfrm>
            <a:off x="2592439" y="1530456"/>
            <a:ext cx="3959121" cy="4557715"/>
          </a:xfrm>
          <a:prstGeom prst="rect">
            <a:avLst/>
          </a:prstGeom>
        </p:spPr>
      </p:pic>
    </p:spTree>
    <p:extLst>
      <p:ext uri="{BB962C8B-B14F-4D97-AF65-F5344CB8AC3E}">
        <p14:creationId xmlns:p14="http://schemas.microsoft.com/office/powerpoint/2010/main" val="299111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Synopsis of Coaching Principles</a:t>
            </a:r>
          </a:p>
        </p:txBody>
      </p:sp>
      <p:sp>
        <p:nvSpPr>
          <p:cNvPr id="4" name="Text Placeholder 3"/>
          <p:cNvSpPr>
            <a:spLocks noGrp="1"/>
          </p:cNvSpPr>
          <p:nvPr>
            <p:ph type="body" idx="1"/>
          </p:nvPr>
        </p:nvSpPr>
        <p:spPr>
          <a:xfrm>
            <a:off x="457200" y="1828805"/>
            <a:ext cx="8229600" cy="3393435"/>
          </a:xfrm>
        </p:spPr>
        <p:txBody>
          <a:bodyPr>
            <a:normAutofit fontScale="92500" lnSpcReduction="20000"/>
          </a:bodyPr>
          <a:lstStyle/>
          <a:p>
            <a:pPr marL="660401" indent="-457200">
              <a:buFont typeface="+mj-lt"/>
              <a:buAutoNum type="arabicPeriod"/>
            </a:pPr>
            <a:r>
              <a:rPr lang="en-US"/>
              <a:t>What similarities are found within the various authors’ tips as listed on the Synopsis of Coaching Principles?</a:t>
            </a:r>
          </a:p>
          <a:p>
            <a:pPr marL="660401" indent="-457200">
              <a:buFont typeface="+mj-lt"/>
              <a:buAutoNum type="arabicPeriod"/>
            </a:pPr>
            <a:endParaRPr lang="en-US" sz="2000"/>
          </a:p>
          <a:p>
            <a:pPr marL="660401" indent="-457200">
              <a:buFont typeface="+mj-lt"/>
              <a:buAutoNum type="arabicPeriod"/>
            </a:pPr>
            <a:r>
              <a:rPr lang="en-US"/>
              <a:t>Record key terms</a:t>
            </a:r>
          </a:p>
          <a:p>
            <a:pPr marL="660401" indent="-457200">
              <a:buFont typeface="+mj-lt"/>
              <a:buAutoNum type="arabicPeriod"/>
            </a:pPr>
            <a:endParaRPr lang="en-US" sz="2000"/>
          </a:p>
          <a:p>
            <a:pPr marL="660401" indent="-457200">
              <a:buFont typeface="+mj-lt"/>
              <a:buAutoNum type="arabicPeriod"/>
            </a:pPr>
            <a:r>
              <a:rPr lang="en-US"/>
              <a:t>Using these terms, develop a list of considerations for coaching.</a:t>
            </a:r>
          </a:p>
        </p:txBody>
      </p:sp>
      <p:pic>
        <p:nvPicPr>
          <p:cNvPr id="6" name="Picture 5" descr="This icon indicates there is further information found in the Handout packet." title="Docum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7" name="Picture 6"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269105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6" name="Picture 5"/>
          <p:cNvPicPr>
            <a:picLocks noChangeAspect="1"/>
          </p:cNvPicPr>
          <p:nvPr/>
        </p:nvPicPr>
        <p:blipFill>
          <a:blip r:embed="rId3"/>
          <a:srcRect/>
          <a:stretch/>
        </p:blipFill>
        <p:spPr>
          <a:xfrm>
            <a:off x="2388763" y="701159"/>
            <a:ext cx="4366474" cy="5650731"/>
          </a:xfrm>
          <a:prstGeom prst="rect">
            <a:avLst/>
          </a:prstGeom>
          <a:ln>
            <a:solidFill>
              <a:schemeClr val="bg2"/>
            </a:solidFill>
          </a:ln>
        </p:spPr>
      </p:pic>
      <p:pic>
        <p:nvPicPr>
          <p:cNvPr id="7" name="Picture 6" descr="This icon indicates there is further information found in the Handout packet." title="Docum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
        <p:nvSpPr>
          <p:cNvPr id="2" name="TextBox 1">
            <a:extLst>
              <a:ext uri="{FF2B5EF4-FFF2-40B4-BE49-F238E27FC236}">
                <a16:creationId xmlns:a16="http://schemas.microsoft.com/office/drawing/2014/main" id="{CB4E527D-E376-419A-B33A-6F9AD5C3758A}"/>
              </a:ext>
            </a:extLst>
          </p:cNvPr>
          <p:cNvSpPr txBox="1"/>
          <p:nvPr/>
        </p:nvSpPr>
        <p:spPr>
          <a:xfrm>
            <a:off x="7151791" y="6496060"/>
            <a:ext cx="1992209" cy="307777"/>
          </a:xfrm>
          <a:prstGeom prst="rect">
            <a:avLst/>
          </a:prstGeom>
          <a:noFill/>
        </p:spPr>
        <p:txBody>
          <a:bodyPr wrap="square" rtlCol="0">
            <a:spAutoFit/>
          </a:bodyPr>
          <a:lstStyle/>
          <a:p>
            <a:pPr algn="r"/>
            <a:r>
              <a:rPr lang="en-US">
                <a:latin typeface="Tw Cen MT" panose="020B0602020104020603" pitchFamily="34" charset="0"/>
                <a:cs typeface="Calibri" panose="020F0502020204030204" pitchFamily="34" charset="0"/>
              </a:rPr>
              <a:t>(Joyce &amp; Showers, 2002)</a:t>
            </a:r>
            <a:endParaRPr lang="en-US">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2" name="Title 1"/>
          <p:cNvSpPr>
            <a:spLocks noGrp="1"/>
          </p:cNvSpPr>
          <p:nvPr>
            <p:ph type="title"/>
          </p:nvPr>
        </p:nvSpPr>
        <p:spPr>
          <a:xfrm>
            <a:off x="457200" y="601662"/>
            <a:ext cx="8229600" cy="2873058"/>
          </a:xfrm>
        </p:spPr>
        <p:txBody>
          <a:bodyPr/>
          <a:lstStyle/>
          <a:p>
            <a:r>
              <a:rPr lang="en-US"/>
              <a:t>School-Based Implementation Coaching</a:t>
            </a:r>
            <a:br>
              <a:rPr lang="en-US"/>
            </a:br>
            <a:r>
              <a:rPr lang="en-US"/>
              <a:t>and</a:t>
            </a:r>
            <a:br>
              <a:rPr lang="en-US"/>
            </a:br>
            <a:r>
              <a:rPr lang="en-US"/>
              <a:t>Missouri Teacher Standards</a:t>
            </a:r>
          </a:p>
        </p:txBody>
      </p:sp>
      <p:sp>
        <p:nvSpPr>
          <p:cNvPr id="3" name="Text Placeholder 2"/>
          <p:cNvSpPr>
            <a:spLocks noGrp="1"/>
          </p:cNvSpPr>
          <p:nvPr>
            <p:ph type="body" idx="1"/>
          </p:nvPr>
        </p:nvSpPr>
        <p:spPr>
          <a:xfrm>
            <a:off x="457200" y="3684621"/>
            <a:ext cx="8229600" cy="2106580"/>
          </a:xfrm>
        </p:spPr>
        <p:txBody>
          <a:bodyPr/>
          <a:lstStyle/>
          <a:p>
            <a:pPr marL="203201" lvl="0" indent="0">
              <a:buClr>
                <a:schemeClr val="accent2"/>
              </a:buClr>
              <a:buSzPct val="25000"/>
              <a:buNone/>
            </a:pPr>
            <a:r>
              <a:rPr lang="en-US" b="1"/>
              <a:t>Standard 8: </a:t>
            </a:r>
            <a:r>
              <a:rPr lang="en-US"/>
              <a:t>Professionalism</a:t>
            </a:r>
          </a:p>
          <a:p>
            <a:pPr lvl="0">
              <a:buSzPct val="25000"/>
            </a:pPr>
            <a:endParaRPr lang="en-US"/>
          </a:p>
          <a:p>
            <a:pPr marL="203201" lvl="0" indent="0">
              <a:buSzPct val="25000"/>
              <a:buNone/>
            </a:pPr>
            <a:r>
              <a:rPr lang="en-US" b="1"/>
              <a:t>Standard 9:</a:t>
            </a:r>
            <a:r>
              <a:rPr lang="en-US"/>
              <a:t> Professional Collaboration</a:t>
            </a:r>
          </a:p>
          <a:p>
            <a:endParaRPr lang="en-US"/>
          </a:p>
        </p:txBody>
      </p:sp>
      <p:sp>
        <p:nvSpPr>
          <p:cNvPr id="173" name="Shape 173"/>
          <p:cNvSpPr/>
          <p:nvPr/>
        </p:nvSpPr>
        <p:spPr>
          <a:xfrm>
            <a:off x="3879143" y="6496209"/>
            <a:ext cx="5259373" cy="312363"/>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(Missouri Department of Elementary and Secondary Education, 2013)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Session-at-a-Glance</a:t>
            </a:r>
          </a:p>
        </p:txBody>
      </p:sp>
      <p:sp>
        <p:nvSpPr>
          <p:cNvPr id="3" name="Text Placeholder 2"/>
          <p:cNvSpPr>
            <a:spLocks noGrp="1"/>
          </p:cNvSpPr>
          <p:nvPr>
            <p:ph type="body" idx="1"/>
          </p:nvPr>
        </p:nvSpPr>
        <p:spPr>
          <a:xfrm>
            <a:off x="457200" y="1828804"/>
            <a:ext cx="8229600" cy="4602475"/>
          </a:xfrm>
        </p:spPr>
        <p:txBody>
          <a:bodyPr>
            <a:normAutofit lnSpcReduction="10000"/>
          </a:bodyPr>
          <a:lstStyle/>
          <a:p>
            <a:pPr marL="203201" lvl="0" indent="0">
              <a:buNone/>
            </a:pPr>
            <a:r>
              <a:rPr lang="en-US" sz="2800"/>
              <a:t>The Why:</a:t>
            </a:r>
          </a:p>
          <a:p>
            <a:pPr marL="203201" lvl="0" indent="0">
              <a:spcAft>
                <a:spcPts val="1200"/>
              </a:spcAft>
              <a:buNone/>
            </a:pPr>
            <a:r>
              <a:rPr lang="en-US" sz="2000"/>
              <a:t>Purpose and Benefits of School-Based Implementation Coaching</a:t>
            </a:r>
          </a:p>
          <a:p>
            <a:pPr marL="203201" lvl="0" indent="0">
              <a:buNone/>
            </a:pPr>
            <a:r>
              <a:rPr lang="en-US" sz="2800"/>
              <a:t>The Process:</a:t>
            </a:r>
          </a:p>
          <a:p>
            <a:pPr marL="857156" lvl="1" indent="-457200">
              <a:buClr>
                <a:schemeClr val="accent2"/>
              </a:buClr>
              <a:buFont typeface="+mj-lt"/>
              <a:buAutoNum type="arabicPeriod"/>
            </a:pPr>
            <a:r>
              <a:rPr lang="en-US" sz="2000">
                <a:latin typeface="Tw Cen MT" panose="020B0602020104020603" pitchFamily="34" charset="0"/>
              </a:rPr>
              <a:t>Develop and maintain coaching relationships</a:t>
            </a:r>
          </a:p>
          <a:p>
            <a:pPr marL="857156" lvl="1" indent="-457200">
              <a:buClr>
                <a:schemeClr val="accent2"/>
              </a:buClr>
              <a:buFont typeface="+mj-lt"/>
              <a:buAutoNum type="arabicPeriod"/>
            </a:pPr>
            <a:r>
              <a:rPr lang="en-US" sz="2000">
                <a:latin typeface="Tw Cen MT" panose="020B0602020104020603" pitchFamily="34" charset="0"/>
              </a:rPr>
              <a:t>Provide effective feedback</a:t>
            </a:r>
          </a:p>
          <a:p>
            <a:pPr marL="857156" lvl="1" indent="-457200">
              <a:buClr>
                <a:schemeClr val="accent2"/>
              </a:buClr>
              <a:buFont typeface="+mj-lt"/>
              <a:buAutoNum type="arabicPeriod"/>
            </a:pPr>
            <a:r>
              <a:rPr lang="en-US" sz="2000">
                <a:latin typeface="Tw Cen MT" panose="020B0602020104020603" pitchFamily="34" charset="0"/>
              </a:rPr>
              <a:t>Develop a strategic and differentiated coaching plan</a:t>
            </a:r>
          </a:p>
          <a:p>
            <a:pPr marL="857156" lvl="1" indent="-457200">
              <a:buClr>
                <a:schemeClr val="accent2"/>
              </a:buClr>
              <a:buFont typeface="+mj-lt"/>
              <a:buAutoNum type="arabicPeriod"/>
            </a:pPr>
            <a:r>
              <a:rPr lang="en-US" sz="2000">
                <a:latin typeface="Tw Cen MT" panose="020B0602020104020603" pitchFamily="34" charset="0"/>
              </a:rPr>
              <a:t>Use solution dialogue</a:t>
            </a:r>
          </a:p>
          <a:p>
            <a:pPr marL="857156" lvl="1" indent="-457200">
              <a:spcAft>
                <a:spcPts val="1200"/>
              </a:spcAft>
              <a:buClr>
                <a:schemeClr val="accent2"/>
              </a:buClr>
              <a:buFont typeface="+mj-lt"/>
              <a:buAutoNum type="arabicPeriod"/>
            </a:pPr>
            <a:r>
              <a:rPr lang="en-US" sz="2000">
                <a:latin typeface="Tw Cen MT" panose="020B0602020104020603" pitchFamily="34" charset="0"/>
              </a:rPr>
              <a:t>Progress monitor implementation of effective educational practices </a:t>
            </a:r>
          </a:p>
          <a:p>
            <a:pPr marL="203201" lvl="0" indent="0">
              <a:buNone/>
            </a:pPr>
            <a:r>
              <a:rPr lang="en-US"/>
              <a:t>Next Steps:</a:t>
            </a:r>
          </a:p>
          <a:p>
            <a:pPr marL="203201" lvl="0" indent="0">
              <a:buNone/>
            </a:pPr>
            <a:r>
              <a:rPr lang="en-US" sz="2000"/>
              <a:t>Assessment, Reflection, and Action Planning</a:t>
            </a:r>
          </a:p>
          <a:p>
            <a:pPr marL="203201" indent="0">
              <a:buNone/>
            </a:pPr>
            <a:endParaRPr lang="en-US"/>
          </a:p>
        </p:txBody>
      </p:sp>
    </p:spTree>
    <p:extLst>
      <p:ext uri="{BB962C8B-B14F-4D97-AF65-F5344CB8AC3E}">
        <p14:creationId xmlns:p14="http://schemas.microsoft.com/office/powerpoint/2010/main" val="23012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4" name="Title 3"/>
          <p:cNvSpPr>
            <a:spLocks noGrp="1"/>
          </p:cNvSpPr>
          <p:nvPr>
            <p:ph type="title"/>
          </p:nvPr>
        </p:nvSpPr>
        <p:spPr/>
        <p:txBody>
          <a:bodyPr/>
          <a:lstStyle/>
          <a:p>
            <a:r>
              <a:rPr lang="en-US"/>
              <a:t>Learning Targets</a:t>
            </a:r>
          </a:p>
        </p:txBody>
      </p:sp>
      <p:sp>
        <p:nvSpPr>
          <p:cNvPr id="5" name="Text Placeholder 4"/>
          <p:cNvSpPr>
            <a:spLocks noGrp="1"/>
          </p:cNvSpPr>
          <p:nvPr>
            <p:ph type="body" idx="1"/>
          </p:nvPr>
        </p:nvSpPr>
        <p:spPr>
          <a:xfrm>
            <a:off x="457200" y="1698622"/>
            <a:ext cx="8229600" cy="4702177"/>
          </a:xfrm>
        </p:spPr>
        <p:txBody>
          <a:bodyPr>
            <a:normAutofit lnSpcReduction="10000"/>
          </a:bodyPr>
          <a:lstStyle/>
          <a:p>
            <a:pPr marL="203201" lvl="0" indent="0">
              <a:lnSpc>
                <a:spcPct val="80000"/>
              </a:lnSpc>
              <a:buClr>
                <a:schemeClr val="accent2"/>
              </a:buClr>
              <a:buSzPct val="25000"/>
              <a:buNone/>
            </a:pPr>
            <a:r>
              <a:rPr lang="en-US" sz="2800"/>
              <a:t>I am learning to:</a:t>
            </a:r>
          </a:p>
          <a:p>
            <a:pPr marL="514350" lvl="0" indent="-514350">
              <a:spcBef>
                <a:spcPts val="600"/>
              </a:spcBef>
              <a:spcAft>
                <a:spcPts val="1200"/>
              </a:spcAft>
              <a:buClr>
                <a:schemeClr val="accent2"/>
              </a:buClr>
              <a:buFont typeface="+mj-lt"/>
              <a:buAutoNum type="arabicPeriod"/>
            </a:pPr>
            <a:r>
              <a:rPr lang="en-US" sz="2400"/>
              <a:t>Understand the purpose and benefits of School-Based Implementation Coaching </a:t>
            </a:r>
          </a:p>
          <a:p>
            <a:pPr marL="514350" lvl="0" indent="-514350">
              <a:spcBef>
                <a:spcPts val="600"/>
              </a:spcBef>
              <a:spcAft>
                <a:spcPts val="1200"/>
              </a:spcAft>
              <a:buClr>
                <a:schemeClr val="accent2"/>
              </a:buClr>
              <a:buFont typeface="+mj-lt"/>
              <a:buAutoNum type="arabicPeriod"/>
            </a:pPr>
            <a:r>
              <a:rPr lang="en-US" sz="2400"/>
              <a:t>Develop and maintain coaching relationships</a:t>
            </a:r>
          </a:p>
          <a:p>
            <a:pPr marL="514350" lvl="0" indent="-514350">
              <a:spcBef>
                <a:spcPts val="600"/>
              </a:spcBef>
              <a:spcAft>
                <a:spcPts val="1200"/>
              </a:spcAft>
              <a:buClr>
                <a:schemeClr val="accent2"/>
              </a:buClr>
              <a:buFont typeface="+mj-lt"/>
              <a:buAutoNum type="arabicPeriod"/>
            </a:pPr>
            <a:r>
              <a:rPr lang="en-US" sz="2400"/>
              <a:t>Provide effective feedback</a:t>
            </a:r>
          </a:p>
          <a:p>
            <a:pPr marL="514350" lvl="0" indent="-514350">
              <a:spcBef>
                <a:spcPts val="600"/>
              </a:spcBef>
              <a:spcAft>
                <a:spcPts val="1200"/>
              </a:spcAft>
              <a:buClr>
                <a:schemeClr val="accent2"/>
              </a:buClr>
              <a:buFont typeface="+mj-lt"/>
              <a:buAutoNum type="arabicPeriod"/>
            </a:pPr>
            <a:r>
              <a:rPr lang="en-US" sz="2400"/>
              <a:t>Develop a strategic and differentiated coaching plan</a:t>
            </a:r>
          </a:p>
          <a:p>
            <a:pPr marL="514350" lvl="0" indent="-514350">
              <a:spcBef>
                <a:spcPts val="600"/>
              </a:spcBef>
              <a:spcAft>
                <a:spcPts val="1200"/>
              </a:spcAft>
              <a:buClr>
                <a:schemeClr val="accent2"/>
              </a:buClr>
              <a:buFont typeface="+mj-lt"/>
              <a:buAutoNum type="arabicPeriod"/>
            </a:pPr>
            <a:r>
              <a:rPr lang="en-US" sz="2400"/>
              <a:t>Use solution dialogue</a:t>
            </a:r>
          </a:p>
          <a:p>
            <a:pPr marL="514350" lvl="0" indent="-514350">
              <a:spcBef>
                <a:spcPts val="600"/>
              </a:spcBef>
              <a:spcAft>
                <a:spcPts val="1200"/>
              </a:spcAft>
              <a:buClr>
                <a:schemeClr val="accent2"/>
              </a:buClr>
              <a:buFont typeface="+mj-lt"/>
              <a:buAutoNum type="arabicPeriod"/>
            </a:pPr>
            <a:r>
              <a:rPr lang="en-US" sz="2400"/>
              <a:t>Progress monitor implementation of effective educational practices</a:t>
            </a:r>
          </a:p>
          <a:p>
            <a:pPr marL="203201" indent="0">
              <a:buNone/>
            </a:pPr>
            <a:endParaRPr lang="en-US"/>
          </a:p>
        </p:txBody>
      </p:sp>
    </p:spTree>
    <p:extLst>
      <p:ext uri="{BB962C8B-B14F-4D97-AF65-F5344CB8AC3E}">
        <p14:creationId xmlns:p14="http://schemas.microsoft.com/office/powerpoint/2010/main" val="240990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 name="Title 1"/>
          <p:cNvSpPr>
            <a:spLocks noGrp="1"/>
          </p:cNvSpPr>
          <p:nvPr>
            <p:ph type="title"/>
          </p:nvPr>
        </p:nvSpPr>
        <p:spPr/>
        <p:txBody>
          <a:bodyPr/>
          <a:lstStyle/>
          <a:p>
            <a:r>
              <a:rPr lang="en-US"/>
              <a:t>Essential Questions</a:t>
            </a:r>
          </a:p>
        </p:txBody>
      </p:sp>
      <p:sp>
        <p:nvSpPr>
          <p:cNvPr id="3" name="Text Placeholder 2"/>
          <p:cNvSpPr>
            <a:spLocks noGrp="1"/>
          </p:cNvSpPr>
          <p:nvPr>
            <p:ph type="body" idx="1"/>
          </p:nvPr>
        </p:nvSpPr>
        <p:spPr/>
        <p:txBody>
          <a:bodyPr>
            <a:normAutofit lnSpcReduction="10000"/>
          </a:bodyPr>
          <a:lstStyle/>
          <a:p>
            <a:pPr marL="514350" lvl="0" indent="-514350">
              <a:buClr>
                <a:schemeClr val="accent2"/>
              </a:buClr>
              <a:buFont typeface="+mj-lt"/>
              <a:buAutoNum type="arabicPeriod"/>
            </a:pPr>
            <a:r>
              <a:rPr lang="en-US" sz="2400"/>
              <a:t>Why is School-Based Implementation Coaching beneficial?</a:t>
            </a:r>
          </a:p>
          <a:p>
            <a:pPr marL="514350" lvl="0" indent="-514350">
              <a:spcBef>
                <a:spcPts val="560"/>
              </a:spcBef>
              <a:buClr>
                <a:schemeClr val="accent2"/>
              </a:buClr>
              <a:buFont typeface="+mj-lt"/>
              <a:buAutoNum type="arabicPeriod"/>
            </a:pPr>
            <a:r>
              <a:rPr lang="en-US" sz="2400"/>
              <a:t>Why are strong coaching relationships important and how can they be built?</a:t>
            </a:r>
          </a:p>
          <a:p>
            <a:pPr marL="514350" lvl="0" indent="-514350">
              <a:spcBef>
                <a:spcPts val="560"/>
              </a:spcBef>
              <a:buClr>
                <a:schemeClr val="accent2"/>
              </a:buClr>
              <a:buFont typeface="+mj-lt"/>
              <a:buAutoNum type="arabicPeriod"/>
            </a:pPr>
            <a:r>
              <a:rPr lang="en-US" sz="2400"/>
              <a:t>How can feedback help improve instructional practices?</a:t>
            </a:r>
          </a:p>
          <a:p>
            <a:pPr marL="514350" lvl="0" indent="-514350">
              <a:spcBef>
                <a:spcPts val="560"/>
              </a:spcBef>
              <a:buClr>
                <a:schemeClr val="accent2"/>
              </a:buClr>
              <a:buFont typeface="+mj-lt"/>
              <a:buAutoNum type="arabicPeriod"/>
            </a:pPr>
            <a:r>
              <a:rPr lang="en-US" sz="2400"/>
              <a:t>Why is a strategic and differentiated coaching plan necessary and how can it be developed? </a:t>
            </a:r>
          </a:p>
          <a:p>
            <a:pPr marL="514350" lvl="0" indent="-514350">
              <a:spcBef>
                <a:spcPts val="560"/>
              </a:spcBef>
              <a:buClr>
                <a:schemeClr val="accent2"/>
              </a:buClr>
              <a:buFont typeface="+mj-lt"/>
              <a:buAutoNum type="arabicPeriod"/>
            </a:pPr>
            <a:r>
              <a:rPr lang="en-US" sz="2400"/>
              <a:t>How is solution dialogue used to help educators reach growth goals?</a:t>
            </a:r>
          </a:p>
          <a:p>
            <a:pPr marL="514350" lvl="0" indent="-514350">
              <a:spcBef>
                <a:spcPts val="560"/>
              </a:spcBef>
              <a:buClr>
                <a:schemeClr val="accent2"/>
              </a:buClr>
              <a:buFont typeface="+mj-lt"/>
              <a:buAutoNum type="arabicPeriod"/>
            </a:pPr>
            <a:r>
              <a:rPr lang="en-US" sz="2400"/>
              <a:t>Why is progress monitoring implementation of effective educational practices important and how can it be done?</a:t>
            </a:r>
          </a:p>
          <a:p>
            <a:endParaRPr lang="en-US" sz="2400"/>
          </a:p>
        </p:txBody>
      </p:sp>
      <p:pic>
        <p:nvPicPr>
          <p:cNvPr id="5" name="Picture 4" descr="This icon indicates Essential Questions&#10;to discuss." title="Essential Questions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4940" y="5614668"/>
            <a:ext cx="731521" cy="731521"/>
          </a:xfrm>
          <a:prstGeom prst="rect">
            <a:avLst/>
          </a:prstGeom>
        </p:spPr>
      </p:pic>
    </p:spTree>
    <p:extLst>
      <p:ext uri="{BB962C8B-B14F-4D97-AF65-F5344CB8AC3E}">
        <p14:creationId xmlns:p14="http://schemas.microsoft.com/office/powerpoint/2010/main" val="39732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9"/>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Slide #2</a:t>
            </a:r>
          </a:p>
        </p:txBody>
      </p:sp>
      <p:sp>
        <p:nvSpPr>
          <p:cNvPr id="3" name="Text Placeholder 2"/>
          <p:cNvSpPr>
            <a:spLocks noGrp="1"/>
          </p:cNvSpPr>
          <p:nvPr>
            <p:ph type="body" idx="1"/>
          </p:nvPr>
        </p:nvSpPr>
        <p:spPr/>
        <p:txBody>
          <a:bodyPr/>
          <a:lstStyle/>
          <a:p>
            <a:pPr marL="88981" lvl="0" indent="0">
              <a:lnSpc>
                <a:spcPct val="115000"/>
              </a:lnSpc>
              <a:buClr>
                <a:schemeClr val="accent2"/>
              </a:buClr>
              <a:buSzPct val="75000"/>
              <a:buNone/>
            </a:pPr>
            <a:r>
              <a:rPr lang="en-US" dirty="0"/>
              <a:t>Supplies needed:</a:t>
            </a:r>
          </a:p>
          <a:p>
            <a:pPr marL="685800" lvl="0" indent="-457200">
              <a:lnSpc>
                <a:spcPct val="115000"/>
              </a:lnSpc>
              <a:spcBef>
                <a:spcPts val="800"/>
              </a:spcBef>
              <a:buSzPct val="75000"/>
            </a:pPr>
            <a:r>
              <a:rPr lang="en-US" dirty="0"/>
              <a:t>Various colors of highlighters</a:t>
            </a:r>
          </a:p>
          <a:p>
            <a:pPr marL="685800" lvl="0" indent="-457200">
              <a:lnSpc>
                <a:spcPct val="115000"/>
              </a:lnSpc>
              <a:spcBef>
                <a:spcPts val="800"/>
              </a:spcBef>
              <a:buSzPct val="75000"/>
            </a:pPr>
            <a:r>
              <a:rPr lang="en-US" dirty="0"/>
              <a:t>Chart paper and markers</a:t>
            </a:r>
          </a:p>
          <a:p>
            <a:pPr marL="685800" lvl="0" indent="-457200">
              <a:lnSpc>
                <a:spcPct val="115000"/>
              </a:lnSpc>
              <a:spcBef>
                <a:spcPts val="800"/>
              </a:spcBef>
              <a:buSzPct val="75000"/>
            </a:pPr>
            <a:r>
              <a:rPr lang="en-US" dirty="0"/>
              <a:t>Post-it-Notes</a:t>
            </a:r>
          </a:p>
          <a:p>
            <a:pPr marL="203201" indent="0">
              <a:buNone/>
            </a:pPr>
            <a:endParaRPr lang="en-US" dirty="0"/>
          </a:p>
        </p:txBody>
      </p:sp>
    </p:spTree>
    <p:extLst>
      <p:ext uri="{BB962C8B-B14F-4D97-AF65-F5344CB8AC3E}">
        <p14:creationId xmlns:p14="http://schemas.microsoft.com/office/powerpoint/2010/main" val="2673751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85"/>
        <p:cNvGrpSpPr/>
        <p:nvPr/>
      </p:nvGrpSpPr>
      <p:grpSpPr>
        <a:xfrm>
          <a:off x="0" y="0"/>
          <a:ext cx="0" cy="0"/>
          <a:chOff x="0" y="0"/>
          <a:chExt cx="0" cy="0"/>
        </a:xfrm>
      </p:grpSpPr>
      <p:sp>
        <p:nvSpPr>
          <p:cNvPr id="4" name="Title 3"/>
          <p:cNvSpPr>
            <a:spLocks noGrp="1"/>
          </p:cNvSpPr>
          <p:nvPr>
            <p:ph type="title"/>
          </p:nvPr>
        </p:nvSpPr>
        <p:spPr>
          <a:xfrm>
            <a:off x="457200" y="601663"/>
            <a:ext cx="8229600" cy="841058"/>
          </a:xfrm>
        </p:spPr>
        <p:txBody>
          <a:bodyPr>
            <a:normAutofit fontScale="90000"/>
          </a:bodyPr>
          <a:lstStyle/>
          <a:p>
            <a:r>
              <a:rPr lang="en-US"/>
              <a:t>Practice Profile</a:t>
            </a:r>
          </a:p>
        </p:txBody>
      </p:sp>
      <p:pic>
        <p:nvPicPr>
          <p:cNvPr id="2" name="Picture 1" descr="This is a picture of the first page of the practice profile. " title="Practice Profile"/>
          <p:cNvPicPr>
            <a:picLocks noChangeAspect="1"/>
          </p:cNvPicPr>
          <p:nvPr/>
        </p:nvPicPr>
        <p:blipFill rotWithShape="1">
          <a:blip r:embed="rId3"/>
          <a:srcRect l="6733" t="9851" r="6267" b="11465"/>
          <a:stretch/>
        </p:blipFill>
        <p:spPr>
          <a:xfrm>
            <a:off x="973788" y="1262136"/>
            <a:ext cx="7196424" cy="5029200"/>
          </a:xfrm>
          <a:prstGeom prst="rect">
            <a:avLst/>
          </a:prstGeom>
        </p:spPr>
      </p:pic>
      <p:pic>
        <p:nvPicPr>
          <p:cNvPr id="6" name="Picture 5" descr="This icon indicates there is further information found in the Handout packet." title="Docum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2"/>
            <a:ext cx="8229600" cy="1269190"/>
          </a:xfrm>
        </p:spPr>
        <p:txBody>
          <a:bodyPr>
            <a:normAutofit fontScale="90000"/>
          </a:bodyPr>
          <a:lstStyle/>
          <a:p>
            <a:r>
              <a:rPr lang="en-US"/>
              <a:t>The School-Based Implementation Coaching Process</a:t>
            </a:r>
          </a:p>
        </p:txBody>
      </p:sp>
      <p:pic>
        <p:nvPicPr>
          <p:cNvPr id="3" name="Picture 2" descr="Shows Essential function #1 &amp; #2 in center with arrows pointing to surrounding Essential Functions 3-5.  These encircle with arrows pointing in both directions. " title="process diag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468" y="1870852"/>
            <a:ext cx="4461064" cy="4291952"/>
          </a:xfrm>
          <a:prstGeom prst="rect">
            <a:avLst/>
          </a:prstGeom>
        </p:spPr>
      </p:pic>
    </p:spTree>
    <p:extLst>
      <p:ext uri="{BB962C8B-B14F-4D97-AF65-F5344CB8AC3E}">
        <p14:creationId xmlns:p14="http://schemas.microsoft.com/office/powerpoint/2010/main" val="247567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6" name="Title 5"/>
          <p:cNvSpPr>
            <a:spLocks noGrp="1"/>
          </p:cNvSpPr>
          <p:nvPr>
            <p:ph type="title"/>
          </p:nvPr>
        </p:nvSpPr>
        <p:spPr/>
        <p:txBody>
          <a:bodyPr/>
          <a:lstStyle/>
          <a:p>
            <a:r>
              <a:rPr lang="en-US"/>
              <a:t>Format of Professional Learning</a:t>
            </a:r>
          </a:p>
        </p:txBody>
      </p:sp>
      <p:sp>
        <p:nvSpPr>
          <p:cNvPr id="23" name="Shape 173">
            <a:extLst>
              <a:ext uri="{FF2B5EF4-FFF2-40B4-BE49-F238E27FC236}">
                <a16:creationId xmlns:a16="http://schemas.microsoft.com/office/drawing/2014/main" id="{6397D9EB-FC1C-46A8-8567-37E8504F0FCE}"/>
              </a:ext>
            </a:extLst>
          </p:cNvPr>
          <p:cNvSpPr/>
          <p:nvPr/>
        </p:nvSpPr>
        <p:spPr>
          <a:xfrm>
            <a:off x="5988371" y="6507697"/>
            <a:ext cx="3140594" cy="37626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(Adapted from: Joyce &amp; Showers, 2002)</a:t>
            </a:r>
          </a:p>
        </p:txBody>
      </p:sp>
      <p:sp>
        <p:nvSpPr>
          <p:cNvPr id="34" name="TextBox 33"/>
          <p:cNvSpPr txBox="1"/>
          <p:nvPr/>
        </p:nvSpPr>
        <p:spPr>
          <a:xfrm>
            <a:off x="2618804" y="2144443"/>
            <a:ext cx="3663886" cy="1200329"/>
          </a:xfrm>
          <a:prstGeom prst="rect">
            <a:avLst/>
          </a:prstGeom>
          <a:solidFill>
            <a:schemeClr val="accent1">
              <a:lumMod val="40000"/>
              <a:lumOff val="60000"/>
            </a:schemeClr>
          </a:solidFill>
        </p:spPr>
        <p:txBody>
          <a:bodyPr wrap="square" rtlCol="0">
            <a:spAutoFit/>
          </a:bodyPr>
          <a:lstStyle/>
          <a:p>
            <a:pPr algn="ctr"/>
            <a:r>
              <a:rPr lang="en-US" sz="3600">
                <a:solidFill>
                  <a:srgbClr val="0070C0"/>
                </a:solidFill>
                <a:latin typeface="Broadway" panose="04040905080B02020502" pitchFamily="82" charset="0"/>
              </a:rPr>
              <a:t>Know Thy Impact</a:t>
            </a:r>
          </a:p>
        </p:txBody>
      </p:sp>
      <p:sp>
        <p:nvSpPr>
          <p:cNvPr id="31" name="Shape 235"/>
          <p:cNvSpPr txBox="1"/>
          <p:nvPr/>
        </p:nvSpPr>
        <p:spPr>
          <a:xfrm rot="-5400000">
            <a:off x="-1833219" y="3491156"/>
            <a:ext cx="5410200" cy="471249"/>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SzPct val="25000"/>
              <a:buNone/>
            </a:pPr>
            <a:r>
              <a:rPr lang="en-US" sz="2400" b="1">
                <a:solidFill>
                  <a:schemeClr val="dk1"/>
                </a:solidFill>
                <a:latin typeface="Tw Cen MT" panose="020B0602020104020603" pitchFamily="34" charset="0"/>
                <a:sym typeface="Arial"/>
              </a:rPr>
              <a:t>Teacher Transfer Rate</a:t>
            </a:r>
          </a:p>
        </p:txBody>
      </p:sp>
      <p:grpSp>
        <p:nvGrpSpPr>
          <p:cNvPr id="8" name="Group 7"/>
          <p:cNvGrpSpPr/>
          <p:nvPr/>
        </p:nvGrpSpPr>
        <p:grpSpPr>
          <a:xfrm>
            <a:off x="1370574" y="3938041"/>
            <a:ext cx="1266266" cy="1282042"/>
            <a:chOff x="1370574" y="3938041"/>
            <a:chExt cx="1266266" cy="1282042"/>
          </a:xfrm>
        </p:grpSpPr>
        <p:sp>
          <p:nvSpPr>
            <p:cNvPr id="248" name="Shape 248"/>
            <p:cNvSpPr txBox="1"/>
            <p:nvPr/>
          </p:nvSpPr>
          <p:spPr>
            <a:xfrm>
              <a:off x="1370574" y="4573774"/>
              <a:ext cx="1266266" cy="646309"/>
            </a:xfrm>
            <a:prstGeom prst="rect">
              <a:avLst/>
            </a:prstGeom>
            <a:noFill/>
            <a:ln>
              <a:noFill/>
            </a:ln>
          </p:spPr>
          <p:txBody>
            <a:bodyPr wrap="square" lIns="91400" tIns="45700" rIns="91400" bIns="45700" anchor="t" anchorCtr="0">
              <a:noAutofit/>
            </a:bodyPr>
            <a:lstStyle/>
            <a:p>
              <a:pPr marL="0" marR="0" lvl="0" indent="0" algn="l" rtl="0">
                <a:spcBef>
                  <a:spcPts val="0"/>
                </a:spcBef>
                <a:spcAft>
                  <a:spcPts val="0"/>
                </a:spcAft>
                <a:buSzPct val="25000"/>
                <a:buNone/>
              </a:pPr>
              <a:r>
                <a:rPr lang="en-US" sz="1800" b="1">
                  <a:solidFill>
                    <a:schemeClr val="accent4"/>
                  </a:solidFill>
                  <a:latin typeface="Tw Cen MT" panose="020B0602020104020603" pitchFamily="34" charset="0"/>
                  <a:sym typeface="Arial"/>
                </a:rPr>
                <a:t>Workshop/ Training</a:t>
              </a:r>
            </a:p>
          </p:txBody>
        </p:sp>
        <p:grpSp>
          <p:nvGrpSpPr>
            <p:cNvPr id="4" name="Group 3"/>
            <p:cNvGrpSpPr/>
            <p:nvPr/>
          </p:nvGrpSpPr>
          <p:grpSpPr>
            <a:xfrm>
              <a:off x="1568082" y="3938041"/>
              <a:ext cx="862516" cy="638479"/>
              <a:chOff x="1568082" y="3804826"/>
              <a:chExt cx="862516" cy="638479"/>
            </a:xfrm>
          </p:grpSpPr>
          <p:pic>
            <p:nvPicPr>
              <p:cNvPr id="243" name="Shape 243"/>
              <p:cNvPicPr preferRelativeResize="0"/>
              <p:nvPr/>
            </p:nvPicPr>
            <p:blipFill rotWithShape="1">
              <a:blip r:embed="rId3">
                <a:alphaModFix/>
                <a:duotone>
                  <a:schemeClr val="accent3">
                    <a:shade val="45000"/>
                    <a:satMod val="135000"/>
                  </a:schemeClr>
                  <a:prstClr val="white"/>
                </a:duotone>
              </a:blip>
              <a:srcRect/>
              <a:stretch/>
            </p:blipFill>
            <p:spPr>
              <a:xfrm>
                <a:off x="1568082" y="4103079"/>
                <a:ext cx="825431" cy="340226"/>
              </a:xfrm>
              <a:prstGeom prst="rect">
                <a:avLst/>
              </a:prstGeom>
              <a:noFill/>
              <a:ln>
                <a:noFill/>
              </a:ln>
            </p:spPr>
          </p:pic>
          <p:sp>
            <p:nvSpPr>
              <p:cNvPr id="256" name="Shape 256"/>
              <p:cNvSpPr txBox="1"/>
              <p:nvPr/>
            </p:nvSpPr>
            <p:spPr>
              <a:xfrm>
                <a:off x="1643199" y="3804826"/>
                <a:ext cx="787399" cy="369310"/>
              </a:xfrm>
              <a:prstGeom prst="rect">
                <a:avLst/>
              </a:prstGeom>
              <a:noFill/>
              <a:ln>
                <a:noFill/>
              </a:ln>
            </p:spPr>
            <p:txBody>
              <a:bodyPr wrap="square" lIns="91400" tIns="45700" rIns="91400" bIns="45700" anchor="t" anchorCtr="0">
                <a:noAutofit/>
              </a:bodyPr>
              <a:lstStyle/>
              <a:p>
                <a:pPr marL="0" marR="0" lvl="0" indent="0" algn="l" rtl="0">
                  <a:spcBef>
                    <a:spcPts val="0"/>
                  </a:spcBef>
                  <a:spcAft>
                    <a:spcPts val="0"/>
                  </a:spcAft>
                  <a:buSzPct val="25000"/>
                  <a:buNone/>
                </a:pPr>
                <a:r>
                  <a:rPr lang="en-US" sz="1800" b="1">
                    <a:solidFill>
                      <a:schemeClr val="dk1"/>
                    </a:solidFill>
                    <a:latin typeface="Tw Cen MT" panose="020B0602020104020603" pitchFamily="34" charset="0"/>
                    <a:sym typeface="Arial"/>
                  </a:rPr>
                  <a:t>10%</a:t>
                </a:r>
              </a:p>
            </p:txBody>
          </p:sp>
        </p:grpSp>
      </p:grpSp>
      <p:grpSp>
        <p:nvGrpSpPr>
          <p:cNvPr id="9" name="Group 8"/>
          <p:cNvGrpSpPr/>
          <p:nvPr/>
        </p:nvGrpSpPr>
        <p:grpSpPr>
          <a:xfrm>
            <a:off x="2728835" y="3849893"/>
            <a:ext cx="1247504" cy="1917379"/>
            <a:chOff x="2728835" y="3849893"/>
            <a:chExt cx="1247504" cy="1917379"/>
          </a:xfrm>
        </p:grpSpPr>
        <p:sp>
          <p:nvSpPr>
            <p:cNvPr id="249" name="Shape 249"/>
            <p:cNvSpPr txBox="1"/>
            <p:nvPr/>
          </p:nvSpPr>
          <p:spPr>
            <a:xfrm>
              <a:off x="2728835" y="4566967"/>
              <a:ext cx="1247504" cy="1200305"/>
            </a:xfrm>
            <a:prstGeom prst="rect">
              <a:avLst/>
            </a:prstGeom>
            <a:noFill/>
            <a:ln>
              <a:noFill/>
            </a:ln>
          </p:spPr>
          <p:txBody>
            <a:bodyPr wrap="square" lIns="91400" tIns="45700" rIns="91400" bIns="45700" anchor="t" anchorCtr="0">
              <a:noAutofit/>
            </a:bodyPr>
            <a:lstStyle/>
            <a:p>
              <a:pPr marL="0" marR="0" lvl="0" indent="0" algn="l" rtl="0">
                <a:spcBef>
                  <a:spcPts val="0"/>
                </a:spcBef>
                <a:spcAft>
                  <a:spcPts val="0"/>
                </a:spcAft>
                <a:buSzPct val="25000"/>
                <a:buNone/>
              </a:pPr>
              <a:r>
                <a:rPr lang="en-US" sz="1800" dirty="0">
                  <a:solidFill>
                    <a:schemeClr val="dk1"/>
                  </a:solidFill>
                  <a:latin typeface="Tw Cen MT" panose="020B0602020104020603" pitchFamily="34" charset="0"/>
                  <a:sym typeface="Arial"/>
                </a:rPr>
                <a:t>Workshop/ Training</a:t>
              </a:r>
            </a:p>
            <a:p>
              <a:pPr marL="0" marR="0" lvl="0" indent="0" algn="ctr" rtl="0">
                <a:spcBef>
                  <a:spcPts val="0"/>
                </a:spcBef>
                <a:spcAft>
                  <a:spcPts val="0"/>
                </a:spcAft>
                <a:buSzPct val="25000"/>
                <a:buNone/>
              </a:pPr>
              <a:r>
                <a:rPr lang="en-US" sz="1800" b="1" dirty="0">
                  <a:solidFill>
                    <a:schemeClr val="accent4"/>
                  </a:solidFill>
                  <a:latin typeface="Tw Cen MT" panose="020B0602020104020603" pitchFamily="34" charset="0"/>
                  <a:sym typeface="Arial"/>
                </a:rPr>
                <a:t>&amp; Modeling</a:t>
              </a:r>
            </a:p>
          </p:txBody>
        </p:sp>
        <p:grpSp>
          <p:nvGrpSpPr>
            <p:cNvPr id="3" name="Group 2"/>
            <p:cNvGrpSpPr/>
            <p:nvPr/>
          </p:nvGrpSpPr>
          <p:grpSpPr>
            <a:xfrm>
              <a:off x="2910222" y="3849893"/>
              <a:ext cx="852891" cy="726627"/>
              <a:chOff x="2910222" y="3748286"/>
              <a:chExt cx="852891" cy="726627"/>
            </a:xfrm>
          </p:grpSpPr>
          <p:pic>
            <p:nvPicPr>
              <p:cNvPr id="244" name="Shape 244"/>
              <p:cNvPicPr preferRelativeResize="0"/>
              <p:nvPr/>
            </p:nvPicPr>
            <p:blipFill rotWithShape="1">
              <a:blip r:embed="rId4">
                <a:alphaModFix/>
                <a:duotone>
                  <a:schemeClr val="accent3">
                    <a:shade val="45000"/>
                    <a:satMod val="135000"/>
                  </a:schemeClr>
                  <a:prstClr val="white"/>
                </a:duotone>
              </a:blip>
              <a:srcRect/>
              <a:stretch/>
            </p:blipFill>
            <p:spPr>
              <a:xfrm>
                <a:off x="2910222" y="4031526"/>
                <a:ext cx="774616" cy="443387"/>
              </a:xfrm>
              <a:prstGeom prst="rect">
                <a:avLst/>
              </a:prstGeom>
              <a:noFill/>
              <a:ln>
                <a:noFill/>
              </a:ln>
            </p:spPr>
          </p:pic>
          <p:sp>
            <p:nvSpPr>
              <p:cNvPr id="257" name="Shape 257"/>
              <p:cNvSpPr txBox="1"/>
              <p:nvPr/>
            </p:nvSpPr>
            <p:spPr>
              <a:xfrm>
                <a:off x="2975714" y="3748286"/>
                <a:ext cx="787399" cy="369310"/>
              </a:xfrm>
              <a:prstGeom prst="rect">
                <a:avLst/>
              </a:prstGeom>
              <a:noFill/>
              <a:ln>
                <a:noFill/>
              </a:ln>
            </p:spPr>
            <p:txBody>
              <a:bodyPr wrap="square" lIns="91400" tIns="45700" rIns="91400" bIns="45700" anchor="t" anchorCtr="0">
                <a:noAutofit/>
              </a:bodyPr>
              <a:lstStyle/>
              <a:p>
                <a:pPr marL="0" marR="0" lvl="0" indent="0" algn="l" rtl="0">
                  <a:spcBef>
                    <a:spcPts val="0"/>
                  </a:spcBef>
                  <a:spcAft>
                    <a:spcPts val="0"/>
                  </a:spcAft>
                  <a:buSzPct val="25000"/>
                  <a:buNone/>
                </a:pPr>
                <a:r>
                  <a:rPr lang="en-US" sz="1800" b="1">
                    <a:solidFill>
                      <a:schemeClr val="dk1"/>
                    </a:solidFill>
                    <a:latin typeface="Tw Cen MT" panose="020B0602020104020603" pitchFamily="34" charset="0"/>
                    <a:sym typeface="Arial"/>
                  </a:rPr>
                  <a:t>13%</a:t>
                </a:r>
              </a:p>
            </p:txBody>
          </p:sp>
        </p:grpSp>
      </p:grpSp>
      <p:grpSp>
        <p:nvGrpSpPr>
          <p:cNvPr id="10" name="Group 9"/>
          <p:cNvGrpSpPr/>
          <p:nvPr/>
        </p:nvGrpSpPr>
        <p:grpSpPr>
          <a:xfrm>
            <a:off x="3958574" y="3744959"/>
            <a:ext cx="1254624" cy="2270392"/>
            <a:chOff x="3958574" y="3744959"/>
            <a:chExt cx="1254624" cy="2270392"/>
          </a:xfrm>
        </p:grpSpPr>
        <p:sp>
          <p:nvSpPr>
            <p:cNvPr id="250" name="Shape 250"/>
            <p:cNvSpPr txBox="1"/>
            <p:nvPr/>
          </p:nvSpPr>
          <p:spPr>
            <a:xfrm>
              <a:off x="3958574" y="4538046"/>
              <a:ext cx="1254624" cy="1477305"/>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SzPct val="25000"/>
                <a:buNone/>
              </a:pPr>
              <a:r>
                <a:rPr lang="en-US" sz="1800" dirty="0">
                  <a:solidFill>
                    <a:schemeClr val="dk1"/>
                  </a:solidFill>
                  <a:latin typeface="Tw Cen MT" panose="020B0602020104020603" pitchFamily="34" charset="0"/>
                  <a:sym typeface="Arial"/>
                </a:rPr>
                <a:t>Workshop/ Training,  Modeling, </a:t>
              </a:r>
              <a:r>
                <a:rPr lang="en-US" sz="1800" b="1" dirty="0">
                  <a:solidFill>
                    <a:schemeClr val="accent4"/>
                  </a:solidFill>
                  <a:latin typeface="Tw Cen MT" panose="020B0602020104020603" pitchFamily="34" charset="0"/>
                  <a:sym typeface="Arial"/>
                </a:rPr>
                <a:t>&amp;</a:t>
              </a:r>
            </a:p>
            <a:p>
              <a:pPr marL="0" marR="0" lvl="0" indent="0" algn="ctr" rtl="0">
                <a:spcBef>
                  <a:spcPts val="0"/>
                </a:spcBef>
                <a:spcAft>
                  <a:spcPts val="0"/>
                </a:spcAft>
                <a:buSzPct val="25000"/>
                <a:buNone/>
              </a:pPr>
              <a:r>
                <a:rPr lang="en-US" sz="1800" b="1" dirty="0">
                  <a:solidFill>
                    <a:schemeClr val="accent4"/>
                  </a:solidFill>
                  <a:latin typeface="Tw Cen MT" panose="020B0602020104020603" pitchFamily="34" charset="0"/>
                  <a:sym typeface="Arial"/>
                </a:rPr>
                <a:t>Practice</a:t>
              </a:r>
            </a:p>
          </p:txBody>
        </p:sp>
        <p:grpSp>
          <p:nvGrpSpPr>
            <p:cNvPr id="2" name="Group 1"/>
            <p:cNvGrpSpPr/>
            <p:nvPr/>
          </p:nvGrpSpPr>
          <p:grpSpPr>
            <a:xfrm>
              <a:off x="4157719" y="3744959"/>
              <a:ext cx="876234" cy="831561"/>
              <a:chOff x="4201261" y="3498436"/>
              <a:chExt cx="876234" cy="831561"/>
            </a:xfrm>
          </p:grpSpPr>
          <p:pic>
            <p:nvPicPr>
              <p:cNvPr id="245" name="Shape 245"/>
              <p:cNvPicPr preferRelativeResize="0"/>
              <p:nvPr/>
            </p:nvPicPr>
            <p:blipFill rotWithShape="1">
              <a:blip r:embed="rId5">
                <a:alphaModFix/>
                <a:duotone>
                  <a:schemeClr val="accent3">
                    <a:shade val="45000"/>
                    <a:satMod val="135000"/>
                  </a:schemeClr>
                  <a:prstClr val="white"/>
                </a:duotone>
              </a:blip>
              <a:srcRect/>
              <a:stretch/>
            </p:blipFill>
            <p:spPr>
              <a:xfrm>
                <a:off x="4201261" y="3808816"/>
                <a:ext cx="876234" cy="521181"/>
              </a:xfrm>
              <a:prstGeom prst="rect">
                <a:avLst/>
              </a:prstGeom>
              <a:noFill/>
              <a:ln>
                <a:noFill/>
              </a:ln>
            </p:spPr>
          </p:pic>
          <p:sp>
            <p:nvSpPr>
              <p:cNvPr id="259" name="Shape 259"/>
              <p:cNvSpPr txBox="1"/>
              <p:nvPr/>
            </p:nvSpPr>
            <p:spPr>
              <a:xfrm>
                <a:off x="4226089" y="3498436"/>
                <a:ext cx="787399" cy="369310"/>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SzPct val="25000"/>
                  <a:buNone/>
                </a:pPr>
                <a:r>
                  <a:rPr lang="en-US" sz="1800" b="1">
                    <a:solidFill>
                      <a:schemeClr val="dk1"/>
                    </a:solidFill>
                    <a:latin typeface="Tw Cen MT" panose="020B0602020104020603" pitchFamily="34" charset="0"/>
                    <a:sym typeface="Arial"/>
                  </a:rPr>
                  <a:t>16%</a:t>
                </a:r>
              </a:p>
            </p:txBody>
          </p:sp>
        </p:grpSp>
      </p:grpSp>
      <p:grpSp>
        <p:nvGrpSpPr>
          <p:cNvPr id="11" name="Group 10"/>
          <p:cNvGrpSpPr/>
          <p:nvPr/>
        </p:nvGrpSpPr>
        <p:grpSpPr>
          <a:xfrm>
            <a:off x="5293438" y="3611816"/>
            <a:ext cx="1245334" cy="2691894"/>
            <a:chOff x="5293438" y="3611816"/>
            <a:chExt cx="1245334" cy="2691894"/>
          </a:xfrm>
        </p:grpSpPr>
        <p:sp>
          <p:nvSpPr>
            <p:cNvPr id="251" name="Shape 251"/>
            <p:cNvSpPr txBox="1"/>
            <p:nvPr/>
          </p:nvSpPr>
          <p:spPr>
            <a:xfrm>
              <a:off x="5293438" y="4549407"/>
              <a:ext cx="1245334" cy="1754303"/>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SzPct val="25000"/>
                <a:buNone/>
              </a:pPr>
              <a:r>
                <a:rPr lang="en-US" sz="1800" dirty="0">
                  <a:solidFill>
                    <a:schemeClr val="dk1"/>
                  </a:solidFill>
                  <a:latin typeface="Tw Cen MT" panose="020B0602020104020603" pitchFamily="34" charset="0"/>
                  <a:sym typeface="Arial"/>
                </a:rPr>
                <a:t>Workshop/ Training,  Modeling,</a:t>
              </a:r>
            </a:p>
            <a:p>
              <a:pPr marL="0" marR="0" lvl="0" indent="0" algn="ctr" rtl="0">
                <a:spcBef>
                  <a:spcPts val="0"/>
                </a:spcBef>
                <a:spcAft>
                  <a:spcPts val="0"/>
                </a:spcAft>
                <a:buSzPct val="25000"/>
                <a:buNone/>
              </a:pPr>
              <a:r>
                <a:rPr lang="en-US" sz="1800" dirty="0">
                  <a:solidFill>
                    <a:schemeClr val="dk1"/>
                  </a:solidFill>
                  <a:latin typeface="Tw Cen MT" panose="020B0602020104020603" pitchFamily="34" charset="0"/>
                  <a:sym typeface="Arial"/>
                </a:rPr>
                <a:t>Practice, </a:t>
              </a:r>
              <a:r>
                <a:rPr lang="en-US" sz="1800" b="1" dirty="0">
                  <a:solidFill>
                    <a:schemeClr val="accent4"/>
                  </a:solidFill>
                  <a:latin typeface="Tw Cen MT" panose="020B0602020104020603" pitchFamily="34" charset="0"/>
                  <a:sym typeface="Arial"/>
                </a:rPr>
                <a:t>&amp; Feedback</a:t>
              </a:r>
            </a:p>
          </p:txBody>
        </p:sp>
        <p:grpSp>
          <p:nvGrpSpPr>
            <p:cNvPr id="5" name="Group 4"/>
            <p:cNvGrpSpPr/>
            <p:nvPr/>
          </p:nvGrpSpPr>
          <p:grpSpPr>
            <a:xfrm>
              <a:off x="5529844" y="3611816"/>
              <a:ext cx="815476" cy="964704"/>
              <a:chOff x="5587900" y="3365066"/>
              <a:chExt cx="815476" cy="964704"/>
            </a:xfrm>
          </p:grpSpPr>
          <p:pic>
            <p:nvPicPr>
              <p:cNvPr id="246" name="Shape 246"/>
              <p:cNvPicPr preferRelativeResize="0"/>
              <p:nvPr/>
            </p:nvPicPr>
            <p:blipFill rotWithShape="1">
              <a:blip r:embed="rId6">
                <a:alphaModFix/>
                <a:duotone>
                  <a:schemeClr val="accent3">
                    <a:shade val="45000"/>
                    <a:satMod val="135000"/>
                  </a:schemeClr>
                  <a:prstClr val="white"/>
                </a:duotone>
              </a:blip>
              <a:srcRect/>
              <a:stretch/>
            </p:blipFill>
            <p:spPr>
              <a:xfrm>
                <a:off x="5587900" y="3676493"/>
                <a:ext cx="787203" cy="653277"/>
              </a:xfrm>
              <a:prstGeom prst="rect">
                <a:avLst/>
              </a:prstGeom>
              <a:noFill/>
              <a:ln>
                <a:noFill/>
              </a:ln>
            </p:spPr>
          </p:pic>
          <p:sp>
            <p:nvSpPr>
              <p:cNvPr id="258" name="Shape 258"/>
              <p:cNvSpPr txBox="1"/>
              <p:nvPr/>
            </p:nvSpPr>
            <p:spPr>
              <a:xfrm>
                <a:off x="5615977" y="3365066"/>
                <a:ext cx="787399" cy="369310"/>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SzPct val="25000"/>
                  <a:buNone/>
                </a:pPr>
                <a:r>
                  <a:rPr lang="en-US" sz="1800" b="1">
                    <a:solidFill>
                      <a:schemeClr val="dk1"/>
                    </a:solidFill>
                    <a:latin typeface="Tw Cen MT" panose="020B0602020104020603" pitchFamily="34" charset="0"/>
                    <a:sym typeface="Arial"/>
                  </a:rPr>
                  <a:t>19%</a:t>
                </a:r>
              </a:p>
            </p:txBody>
          </p:sp>
        </p:grpSp>
      </p:grpSp>
      <p:grpSp>
        <p:nvGrpSpPr>
          <p:cNvPr id="12" name="Group 11"/>
          <p:cNvGrpSpPr/>
          <p:nvPr/>
        </p:nvGrpSpPr>
        <p:grpSpPr>
          <a:xfrm>
            <a:off x="6484834" y="1420122"/>
            <a:ext cx="2030045" cy="4705467"/>
            <a:chOff x="6484834" y="1420122"/>
            <a:chExt cx="2030045" cy="4705467"/>
          </a:xfrm>
        </p:grpSpPr>
        <p:sp>
          <p:nvSpPr>
            <p:cNvPr id="252" name="Shape 252"/>
            <p:cNvSpPr txBox="1"/>
            <p:nvPr/>
          </p:nvSpPr>
          <p:spPr>
            <a:xfrm>
              <a:off x="6484834" y="4549407"/>
              <a:ext cx="2030045" cy="1576182"/>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SzPct val="25000"/>
                <a:buNone/>
              </a:pPr>
              <a:r>
                <a:rPr lang="en-US" sz="1800" dirty="0">
                  <a:solidFill>
                    <a:schemeClr val="dk1"/>
                  </a:solidFill>
                  <a:latin typeface="Tw Cen MT" panose="020B0602020104020603" pitchFamily="34" charset="0"/>
                  <a:sym typeface="Arial"/>
                </a:rPr>
                <a:t>Workshop/Training,  Modeling,</a:t>
              </a:r>
            </a:p>
            <a:p>
              <a:pPr marL="0" marR="0" lvl="0" indent="0" algn="ctr" rtl="0">
                <a:spcBef>
                  <a:spcPts val="0"/>
                </a:spcBef>
                <a:spcAft>
                  <a:spcPts val="0"/>
                </a:spcAft>
                <a:buSzPct val="25000"/>
                <a:buNone/>
              </a:pPr>
              <a:r>
                <a:rPr lang="en-US" sz="1800" dirty="0">
                  <a:solidFill>
                    <a:schemeClr val="dk1"/>
                  </a:solidFill>
                  <a:latin typeface="Tw Cen MT" panose="020B0602020104020603" pitchFamily="34" charset="0"/>
                  <a:sym typeface="Arial"/>
                </a:rPr>
                <a:t>Practice, Feedback, </a:t>
              </a:r>
              <a:r>
                <a:rPr lang="en-US" sz="1800" b="1" dirty="0">
                  <a:solidFill>
                    <a:schemeClr val="accent4"/>
                  </a:solidFill>
                  <a:latin typeface="Tw Cen MT" panose="020B0602020104020603" pitchFamily="34" charset="0"/>
                  <a:sym typeface="Arial"/>
                </a:rPr>
                <a:t>&amp;</a:t>
              </a:r>
            </a:p>
            <a:p>
              <a:pPr marL="0" marR="0" lvl="0" indent="0" algn="ctr" rtl="0">
                <a:spcBef>
                  <a:spcPts val="0"/>
                </a:spcBef>
                <a:spcAft>
                  <a:spcPts val="0"/>
                </a:spcAft>
                <a:buSzPct val="25000"/>
                <a:buNone/>
              </a:pPr>
              <a:r>
                <a:rPr lang="en-US" sz="1800" b="1" dirty="0">
                  <a:solidFill>
                    <a:schemeClr val="accent4"/>
                  </a:solidFill>
                  <a:latin typeface="Tw Cen MT" panose="020B0602020104020603" pitchFamily="34" charset="0"/>
                  <a:sym typeface="Arial"/>
                </a:rPr>
                <a:t>Peer Coaching</a:t>
              </a:r>
            </a:p>
          </p:txBody>
        </p:sp>
        <p:grpSp>
          <p:nvGrpSpPr>
            <p:cNvPr id="7" name="Group 6"/>
            <p:cNvGrpSpPr/>
            <p:nvPr/>
          </p:nvGrpSpPr>
          <p:grpSpPr>
            <a:xfrm>
              <a:off x="7051609" y="1420122"/>
              <a:ext cx="870451" cy="3156398"/>
              <a:chOff x="7051609" y="1391090"/>
              <a:chExt cx="870451" cy="3156398"/>
            </a:xfrm>
          </p:grpSpPr>
          <p:pic>
            <p:nvPicPr>
              <p:cNvPr id="247" name="Shape 247"/>
              <p:cNvPicPr preferRelativeResize="0"/>
              <p:nvPr/>
            </p:nvPicPr>
            <p:blipFill rotWithShape="1">
              <a:blip r:embed="rId7">
                <a:alphaModFix/>
                <a:duotone>
                  <a:schemeClr val="accent3">
                    <a:shade val="45000"/>
                    <a:satMod val="135000"/>
                  </a:schemeClr>
                  <a:prstClr val="white"/>
                </a:duotone>
              </a:blip>
              <a:srcRect/>
              <a:stretch/>
            </p:blipFill>
            <p:spPr>
              <a:xfrm>
                <a:off x="7051609" y="1747323"/>
                <a:ext cx="787203" cy="2800165"/>
              </a:xfrm>
              <a:prstGeom prst="rect">
                <a:avLst/>
              </a:prstGeom>
              <a:noFill/>
              <a:ln>
                <a:noFill/>
              </a:ln>
            </p:spPr>
          </p:pic>
          <p:sp>
            <p:nvSpPr>
              <p:cNvPr id="255" name="Shape 255"/>
              <p:cNvSpPr txBox="1"/>
              <p:nvPr/>
            </p:nvSpPr>
            <p:spPr>
              <a:xfrm>
                <a:off x="7134661" y="1391090"/>
                <a:ext cx="787399" cy="369310"/>
              </a:xfrm>
              <a:prstGeom prst="rect">
                <a:avLst/>
              </a:prstGeom>
              <a:noFill/>
              <a:ln>
                <a:noFill/>
              </a:ln>
            </p:spPr>
            <p:txBody>
              <a:bodyPr wrap="square" lIns="91400" tIns="45700" rIns="91400" bIns="45700" anchor="t" anchorCtr="0">
                <a:noAutofit/>
              </a:bodyPr>
              <a:lstStyle/>
              <a:p>
                <a:pPr marL="0" marR="0" lvl="0" indent="0" algn="l" rtl="0">
                  <a:spcBef>
                    <a:spcPts val="0"/>
                  </a:spcBef>
                  <a:spcAft>
                    <a:spcPts val="0"/>
                  </a:spcAft>
                  <a:buSzPct val="25000"/>
                  <a:buNone/>
                </a:pPr>
                <a:r>
                  <a:rPr lang="en-US" sz="1800" b="1">
                    <a:solidFill>
                      <a:schemeClr val="dk1"/>
                    </a:solidFill>
                    <a:latin typeface="Tw Cen MT" panose="020B0602020104020603" pitchFamily="34" charset="0"/>
                    <a:sym typeface="Arial"/>
                  </a:rPr>
                  <a:t>95%</a:t>
                </a:r>
              </a:p>
            </p:txBody>
          </p:sp>
        </p:grpSp>
      </p:grpSp>
      <p:sp>
        <p:nvSpPr>
          <p:cNvPr id="33" name="Shape 253"/>
          <p:cNvSpPr txBox="1"/>
          <p:nvPr/>
        </p:nvSpPr>
        <p:spPr>
          <a:xfrm>
            <a:off x="2089442" y="5922929"/>
            <a:ext cx="4983193" cy="461664"/>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SzPct val="25000"/>
              <a:buNone/>
            </a:pPr>
            <a:r>
              <a:rPr lang="en-US" sz="2400" b="1">
                <a:solidFill>
                  <a:schemeClr val="dk1"/>
                </a:solidFill>
                <a:latin typeface="Tw Cen MT" panose="020B0602020104020603" pitchFamily="34" charset="0"/>
                <a:sym typeface="Arial"/>
              </a:rPr>
              <a:t>Format of Professional Learning</a:t>
            </a:r>
          </a:p>
        </p:txBody>
      </p:sp>
      <p:pic>
        <p:nvPicPr>
          <p:cNvPr id="35" name="Picture 34" descr="This icon indicates the presence of activities or times of reflection." title="Reflections/Activites Ic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extLst>
      <p:ext uri="{BB962C8B-B14F-4D97-AF65-F5344CB8AC3E}">
        <p14:creationId xmlns:p14="http://schemas.microsoft.com/office/powerpoint/2010/main" val="2996814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1662"/>
            <a:ext cx="8229600" cy="1566252"/>
          </a:xfrm>
        </p:spPr>
        <p:txBody>
          <a:bodyPr/>
          <a:lstStyle/>
          <a:p>
            <a:r>
              <a:rPr lang="en-US"/>
              <a:t>School-Based Implementation Coaching</a:t>
            </a:r>
          </a:p>
        </p:txBody>
      </p:sp>
      <p:pic>
        <p:nvPicPr>
          <p:cNvPr id="3" name="Picture 2" descr="A screenshot of a cell phone&#10;&#10;Description automatically generated">
            <a:extLst>
              <a:ext uri="{FF2B5EF4-FFF2-40B4-BE49-F238E27FC236}">
                <a16:creationId xmlns:a16="http://schemas.microsoft.com/office/drawing/2014/main" id="{4C2C7698-510B-4B33-B303-DAF0F1DA1300}"/>
              </a:ext>
            </a:extLst>
          </p:cNvPr>
          <p:cNvPicPr>
            <a:picLocks noChangeAspect="1"/>
          </p:cNvPicPr>
          <p:nvPr/>
        </p:nvPicPr>
        <p:blipFill rotWithShape="1">
          <a:blip r:embed="rId3"/>
          <a:srcRect t="62815" b="6970"/>
          <a:stretch/>
        </p:blipFill>
        <p:spPr>
          <a:xfrm>
            <a:off x="0" y="2680854"/>
            <a:ext cx="9141062" cy="3575483"/>
          </a:xfrm>
          <a:prstGeom prst="rect">
            <a:avLst/>
          </a:prstGeom>
        </p:spPr>
      </p:pic>
    </p:spTree>
    <p:extLst>
      <p:ext uri="{BB962C8B-B14F-4D97-AF65-F5344CB8AC3E}">
        <p14:creationId xmlns:p14="http://schemas.microsoft.com/office/powerpoint/2010/main" val="95857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2" name="Title 1"/>
          <p:cNvSpPr>
            <a:spLocks noGrp="1"/>
          </p:cNvSpPr>
          <p:nvPr>
            <p:ph type="title"/>
          </p:nvPr>
        </p:nvSpPr>
        <p:spPr>
          <a:xfrm>
            <a:off x="457200" y="601662"/>
            <a:ext cx="8229600" cy="1865091"/>
          </a:xfrm>
        </p:spPr>
        <p:txBody>
          <a:bodyPr>
            <a:normAutofit fontScale="90000"/>
          </a:bodyPr>
          <a:lstStyle/>
          <a:p>
            <a:r>
              <a:rPr lang="en-US"/>
              <a:t>What are the benefits of </a:t>
            </a:r>
            <a:br>
              <a:rPr lang="en-US"/>
            </a:br>
            <a:r>
              <a:rPr lang="en-US"/>
              <a:t>School-Based Implementation Coaching?</a:t>
            </a:r>
          </a:p>
        </p:txBody>
      </p:sp>
      <p:sp>
        <p:nvSpPr>
          <p:cNvPr id="310" name="Text box"/>
          <p:cNvSpPr txBox="1">
            <a:spLocks noGrp="1"/>
          </p:cNvSpPr>
          <p:nvPr>
            <p:ph type="body" idx="1"/>
          </p:nvPr>
        </p:nvSpPr>
        <p:spPr>
          <a:xfrm>
            <a:off x="457200" y="2860158"/>
            <a:ext cx="8229600" cy="737206"/>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3600" b="0" i="0" u="none" strike="noStrike" cap="none">
                <a:solidFill>
                  <a:schemeClr val="accent2"/>
                </a:solidFill>
                <a:latin typeface="Tw Cen MT" panose="020B0602020104020603" pitchFamily="34" charset="0"/>
                <a:sym typeface="Questrial"/>
              </a:rPr>
              <a:t>Jot Your Thoughts</a:t>
            </a:r>
          </a:p>
        </p:txBody>
      </p:sp>
      <p:pic>
        <p:nvPicPr>
          <p:cNvPr id="311" name="picture" title="Picture of blank post-it notes"/>
          <p:cNvPicPr preferRelativeResize="0"/>
          <p:nvPr/>
        </p:nvPicPr>
        <p:blipFill>
          <a:blip r:embed="rId3">
            <a:extLst>
              <a:ext uri="{28A0092B-C50C-407E-A947-70E740481C1C}">
                <a14:useLocalDpi xmlns:a14="http://schemas.microsoft.com/office/drawing/2010/main" val="0"/>
              </a:ext>
            </a:extLst>
          </a:blip>
          <a:stretch>
            <a:fillRect/>
          </a:stretch>
        </p:blipFill>
        <p:spPr>
          <a:xfrm>
            <a:off x="2848245" y="3597363"/>
            <a:ext cx="3570223" cy="2427728"/>
          </a:xfrm>
          <a:prstGeom prst="rect">
            <a:avLst/>
          </a:prstGeom>
          <a:noFill/>
          <a:ln>
            <a:noFill/>
          </a:ln>
        </p:spPr>
      </p:pic>
      <p:pic>
        <p:nvPicPr>
          <p:cNvPr id="12" name="Picture 11"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pic>
        <p:nvPicPr>
          <p:cNvPr id="11" name="Picture 10" descr="This icon indicates there is further information found in the Handout packet." title="Document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
        <p:nvSpPr>
          <p:cNvPr id="9" name="Reference text"/>
          <p:cNvSpPr txBox="1"/>
          <p:nvPr/>
        </p:nvSpPr>
        <p:spPr>
          <a:xfrm>
            <a:off x="7062823" y="6512094"/>
            <a:ext cx="2087153" cy="345906"/>
          </a:xfrm>
          <a:prstGeom prst="rect">
            <a:avLst/>
          </a:prstGeom>
          <a:solidFill>
            <a:schemeClr val="bg1"/>
          </a:solid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a:t>
            </a:r>
            <a:r>
              <a:rPr lang="en-US">
                <a:latin typeface="Tw Cen MT" panose="020B0602020104020603" pitchFamily="34" charset="0"/>
                <a:cs typeface="Calibri" panose="020F0502020204030204" pitchFamily="34" charset="0"/>
              </a:rPr>
              <a:t>Kagan &amp; Kagan, 2009</a:t>
            </a:r>
            <a:r>
              <a:rPr lang="en-US">
                <a:solidFill>
                  <a:schemeClr val="dk1"/>
                </a:solidFill>
                <a:latin typeface="Tw Cen MT" panose="020B0602020104020603" pitchFamily="34" charset="0"/>
                <a:cs typeface="Calibri" panose="020F0502020204030204" pitchFamily="34" charset="0"/>
                <a:sym typeface="Arial"/>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2" name="Title 1"/>
          <p:cNvSpPr>
            <a:spLocks noGrp="1"/>
          </p:cNvSpPr>
          <p:nvPr>
            <p:ph type="title"/>
          </p:nvPr>
        </p:nvSpPr>
        <p:spPr/>
        <p:txBody>
          <a:bodyPr/>
          <a:lstStyle/>
          <a:p>
            <a:r>
              <a:rPr lang="en-US"/>
              <a:t>Extending Our Thinking</a:t>
            </a:r>
          </a:p>
        </p:txBody>
      </p:sp>
      <p:sp>
        <p:nvSpPr>
          <p:cNvPr id="3" name="Text Placeholder 2"/>
          <p:cNvSpPr>
            <a:spLocks noGrp="1"/>
          </p:cNvSpPr>
          <p:nvPr>
            <p:ph type="body" idx="1"/>
          </p:nvPr>
        </p:nvSpPr>
        <p:spPr/>
        <p:txBody>
          <a:bodyPr/>
          <a:lstStyle/>
          <a:p>
            <a:pPr marL="514350" lvl="0" indent="-514350">
              <a:buFont typeface="Calibri"/>
              <a:buAutoNum type="arabicPeriod"/>
            </a:pPr>
            <a:r>
              <a:rPr lang="en-US"/>
              <a:t>What coaching implementation supports exist in your school setting?</a:t>
            </a:r>
          </a:p>
          <a:p>
            <a:pPr marL="514350" lvl="0" indent="-514350">
              <a:buFont typeface="Calibri"/>
              <a:buAutoNum type="arabicPeriod"/>
            </a:pPr>
            <a:r>
              <a:rPr lang="en-US"/>
              <a:t>Share how you have received or provided coaching.</a:t>
            </a:r>
          </a:p>
          <a:p>
            <a:pPr marL="514350" lvl="0" indent="-514350">
              <a:buFont typeface="Calibri"/>
              <a:buAutoNum type="arabicPeriod"/>
            </a:pPr>
            <a:r>
              <a:rPr lang="en-US"/>
              <a:t>How might coaching enhance your teaching practices?</a:t>
            </a:r>
          </a:p>
          <a:p>
            <a:endParaRPr lang="en-US"/>
          </a:p>
        </p:txBody>
      </p:sp>
      <p:pic>
        <p:nvPicPr>
          <p:cNvPr id="11" name="Shape 311"/>
          <p:cNvPicPr preferRelativeResize="0"/>
          <p:nvPr/>
        </p:nvPicPr>
        <p:blipFill>
          <a:blip r:embed="rId3">
            <a:extLst>
              <a:ext uri="{28A0092B-C50C-407E-A947-70E740481C1C}">
                <a14:useLocalDpi xmlns:a14="http://schemas.microsoft.com/office/drawing/2010/main" val="0"/>
              </a:ext>
            </a:extLst>
          </a:blip>
          <a:stretch>
            <a:fillRect/>
          </a:stretch>
        </p:blipFill>
        <p:spPr>
          <a:xfrm>
            <a:off x="5059680" y="4703506"/>
            <a:ext cx="2059828" cy="1400669"/>
          </a:xfrm>
          <a:prstGeom prst="rect">
            <a:avLst/>
          </a:prstGeom>
          <a:noFill/>
          <a:ln>
            <a:noFill/>
          </a:ln>
        </p:spPr>
      </p:pic>
      <p:pic>
        <p:nvPicPr>
          <p:cNvPr id="6" name="Picture 5"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 name="Title 2"/>
          <p:cNvSpPr>
            <a:spLocks noGrp="1"/>
          </p:cNvSpPr>
          <p:nvPr>
            <p:ph type="title"/>
          </p:nvPr>
        </p:nvSpPr>
        <p:spPr/>
        <p:txBody>
          <a:bodyPr/>
          <a:lstStyle/>
          <a:p>
            <a:r>
              <a:rPr lang="en-US"/>
              <a:t>The Implementation Coach</a:t>
            </a:r>
          </a:p>
        </p:txBody>
      </p:sp>
      <p:sp>
        <p:nvSpPr>
          <p:cNvPr id="4" name="Text Placeholder 3"/>
          <p:cNvSpPr>
            <a:spLocks noGrp="1"/>
          </p:cNvSpPr>
          <p:nvPr>
            <p:ph type="body" idx="1"/>
          </p:nvPr>
        </p:nvSpPr>
        <p:spPr>
          <a:xfrm>
            <a:off x="457200" y="2191576"/>
            <a:ext cx="8229600" cy="4134795"/>
          </a:xfrm>
        </p:spPr>
        <p:txBody>
          <a:bodyPr/>
          <a:lstStyle/>
          <a:p>
            <a:pPr marL="514350" lvl="0" indent="-514350">
              <a:buFont typeface="+mj-lt"/>
              <a:buAutoNum type="arabicPeriod"/>
            </a:pPr>
            <a:r>
              <a:rPr lang="en-US">
                <a:solidFill>
                  <a:schemeClr val="accent4"/>
                </a:solidFill>
              </a:rPr>
              <a:t>Develop &amp; maintain coaching relationships.</a:t>
            </a:r>
          </a:p>
          <a:p>
            <a:pPr marL="514350" lvl="0" indent="-514350">
              <a:buFont typeface="+mj-lt"/>
              <a:buAutoNum type="arabicPeriod"/>
            </a:pPr>
            <a:r>
              <a:rPr lang="en-US"/>
              <a:t>Provide effective feedback.</a:t>
            </a:r>
          </a:p>
          <a:p>
            <a:pPr marL="514350" indent="-514350">
              <a:buClr>
                <a:schemeClr val="accent2"/>
              </a:buClr>
              <a:buFont typeface="+mj-lt"/>
              <a:buAutoNum type="arabicPeriod"/>
            </a:pPr>
            <a:r>
              <a:rPr lang="en-US"/>
              <a:t>Develop a strategic and differentiated coaching plan.</a:t>
            </a:r>
          </a:p>
          <a:p>
            <a:pPr marL="514350" lvl="0" indent="-514350">
              <a:buFont typeface="+mj-lt"/>
              <a:buAutoNum type="arabicPeriod"/>
            </a:pPr>
            <a:r>
              <a:rPr lang="en-US"/>
              <a:t>Use solution dialogue.</a:t>
            </a:r>
          </a:p>
          <a:p>
            <a:pPr marL="514350" lvl="0" indent="-514350">
              <a:buFont typeface="+mj-lt"/>
              <a:buAutoNum type="arabicPeriod"/>
            </a:pPr>
            <a:r>
              <a:rPr lang="en-US"/>
              <a:t>Progress monitor implementation of effective educational practices.</a:t>
            </a:r>
          </a:p>
          <a:p>
            <a:endParaRPr lang="en-US"/>
          </a:p>
        </p:txBody>
      </p:sp>
      <p:sp>
        <p:nvSpPr>
          <p:cNvPr id="7" name="TextBox 6">
            <a:extLst>
              <a:ext uri="{FF2B5EF4-FFF2-40B4-BE49-F238E27FC236}">
                <a16:creationId xmlns:a16="http://schemas.microsoft.com/office/drawing/2014/main" id="{B5CA968B-51AD-49E1-B5B7-F832B36252A9}"/>
              </a:ext>
            </a:extLst>
          </p:cNvPr>
          <p:cNvSpPr txBox="1"/>
          <p:nvPr/>
        </p:nvSpPr>
        <p:spPr>
          <a:xfrm>
            <a:off x="-78636" y="1546271"/>
            <a:ext cx="9144000" cy="646331"/>
          </a:xfrm>
          <a:prstGeom prst="rect">
            <a:avLst/>
          </a:prstGeom>
          <a:noFill/>
        </p:spPr>
        <p:txBody>
          <a:bodyPr wrap="square" rtlCol="0">
            <a:spAutoFit/>
          </a:bodyPr>
          <a:lstStyle/>
          <a:p>
            <a:pPr algn="ctr"/>
            <a:r>
              <a:rPr lang="en-US" sz="3600">
                <a:solidFill>
                  <a:schemeClr val="accent2"/>
                </a:solidFill>
                <a:latin typeface="Tw Cen MT" panose="020B0602020104020603" pitchFamily="34" charset="0"/>
              </a:rPr>
              <a:t>Essential Functions</a:t>
            </a:r>
          </a:p>
        </p:txBody>
      </p:sp>
      <p:cxnSp>
        <p:nvCxnSpPr>
          <p:cNvPr id="6" name="Line" title="separatator line"/>
          <p:cNvCxnSpPr/>
          <p:nvPr/>
        </p:nvCxnSpPr>
        <p:spPr>
          <a:xfrm>
            <a:off x="607164" y="1606801"/>
            <a:ext cx="7772400" cy="0"/>
          </a:xfrm>
          <a:prstGeom prst="straightConnector1">
            <a:avLst/>
          </a:prstGeom>
          <a:noFill/>
          <a:ln w="889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628575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ctrTitle"/>
          </p:nvPr>
        </p:nvSpPr>
        <p:spPr>
          <a:xfrm>
            <a:off x="685800" y="1417321"/>
            <a:ext cx="8001000" cy="3108960"/>
          </a:xfrm>
          <a:prstGeom prst="rect">
            <a:avLst/>
          </a:prstGeom>
          <a:noFill/>
          <a:ln>
            <a:noFill/>
          </a:ln>
        </p:spPr>
        <p:txBody>
          <a:bodyPr wrap="square" lIns="91400" tIns="45700" rIns="91400"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lt1"/>
                </a:solidFill>
                <a:latin typeface="Tw Cen MT" panose="020B0602020104020603" pitchFamily="34" charset="0"/>
                <a:sym typeface="Questrial"/>
              </a:rPr>
              <a:t>Essential Function #1</a:t>
            </a:r>
            <a:br>
              <a:rPr lang="en-US" sz="3200" b="0" i="0" u="none" strike="noStrike" cap="none">
                <a:solidFill>
                  <a:schemeClr val="lt1"/>
                </a:solidFill>
                <a:latin typeface="Tw Cen MT" panose="020B0602020104020603" pitchFamily="34" charset="0"/>
                <a:sym typeface="Questrial"/>
              </a:rPr>
            </a:br>
            <a:br>
              <a:rPr lang="en-US" sz="4400" b="0" i="0" u="none" strike="noStrike" cap="none">
                <a:solidFill>
                  <a:schemeClr val="lt1"/>
                </a:solidFill>
                <a:latin typeface="Tw Cen MT" panose="020B0602020104020603" pitchFamily="34" charset="0"/>
                <a:sym typeface="Questrial"/>
              </a:rPr>
            </a:br>
            <a:r>
              <a:rPr lang="en-US" sz="4400" b="0" i="0" u="none" strike="noStrike" cap="none">
                <a:solidFill>
                  <a:schemeClr val="lt1"/>
                </a:solidFill>
                <a:latin typeface="Tw Cen MT" panose="020B0602020104020603" pitchFamily="34" charset="0"/>
                <a:sym typeface="Questrial"/>
              </a:rPr>
              <a:t>Educators </a:t>
            </a:r>
            <a:r>
              <a:rPr lang="en-US">
                <a:latin typeface="Tw Cen MT" panose="020B0602020104020603" pitchFamily="34" charset="0"/>
              </a:rPr>
              <a:t>d</a:t>
            </a:r>
            <a:r>
              <a:rPr lang="en-US" sz="4400" b="0" i="0" u="none" strike="noStrike" cap="none">
                <a:solidFill>
                  <a:schemeClr val="lt1"/>
                </a:solidFill>
                <a:latin typeface="Tw Cen MT" panose="020B0602020104020603" pitchFamily="34" charset="0"/>
                <a:sym typeface="Questrial"/>
              </a:rPr>
              <a:t>evelop and </a:t>
            </a:r>
            <a:r>
              <a:rPr lang="en-US">
                <a:latin typeface="Tw Cen MT" panose="020B0602020104020603" pitchFamily="34" charset="0"/>
              </a:rPr>
              <a:t>m</a:t>
            </a:r>
            <a:r>
              <a:rPr lang="en-US" sz="4400" b="0" i="0" u="none" strike="noStrike" cap="none">
                <a:solidFill>
                  <a:schemeClr val="lt1"/>
                </a:solidFill>
                <a:latin typeface="Tw Cen MT" panose="020B0602020104020603" pitchFamily="34" charset="0"/>
                <a:sym typeface="Questrial"/>
              </a:rPr>
              <a:t>aintain </a:t>
            </a:r>
            <a:r>
              <a:rPr lang="en-US">
                <a:latin typeface="Tw Cen MT" panose="020B0602020104020603" pitchFamily="34" charset="0"/>
              </a:rPr>
              <a:t>c</a:t>
            </a:r>
            <a:r>
              <a:rPr lang="en-US" sz="4400" b="0" i="0" u="none" strike="noStrike" cap="none">
                <a:solidFill>
                  <a:schemeClr val="lt1"/>
                </a:solidFill>
                <a:latin typeface="Tw Cen MT" panose="020B0602020104020603" pitchFamily="34" charset="0"/>
                <a:sym typeface="Questrial"/>
              </a:rPr>
              <a:t>oaching relationships.</a:t>
            </a:r>
          </a:p>
        </p:txBody>
      </p:sp>
      <p:pic>
        <p:nvPicPr>
          <p:cNvPr id="6" name="Picture 5" title="School-Based Implementation Coaching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135" y="99932"/>
            <a:ext cx="1001649" cy="100584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2" name="Title 1"/>
          <p:cNvSpPr>
            <a:spLocks noGrp="1"/>
          </p:cNvSpPr>
          <p:nvPr>
            <p:ph type="title"/>
          </p:nvPr>
        </p:nvSpPr>
        <p:spPr/>
        <p:txBody>
          <a:bodyPr/>
          <a:lstStyle/>
          <a:p>
            <a:r>
              <a:rPr lang="en-US"/>
              <a:t>Discovering Your FRAME </a:t>
            </a:r>
          </a:p>
        </p:txBody>
      </p:sp>
      <p:sp>
        <p:nvSpPr>
          <p:cNvPr id="346" name="Text2"/>
          <p:cNvSpPr txBox="1">
            <a:spLocks noGrp="1"/>
          </p:cNvSpPr>
          <p:nvPr>
            <p:ph type="body" idx="2"/>
          </p:nvPr>
        </p:nvSpPr>
        <p:spPr>
          <a:xfrm>
            <a:off x="539496" y="2724150"/>
            <a:ext cx="4040187" cy="2819402"/>
          </a:xfrm>
          <a:prstGeom prst="rect">
            <a:avLst/>
          </a:prstGeom>
          <a:noFill/>
          <a:ln>
            <a:noFill/>
          </a:ln>
        </p:spPr>
        <p:txBody>
          <a:bodyPr wrap="square" lIns="91400" tIns="45700" rIns="91400" bIns="45700" anchor="t" anchorCtr="0">
            <a:noAutofit/>
          </a:bodyPr>
          <a:lstStyle/>
          <a:p>
            <a:pPr marL="0" marR="0" lvl="0" indent="0" algn="l" rtl="0">
              <a:spcBef>
                <a:spcPts val="0"/>
              </a:spcBef>
              <a:spcAft>
                <a:spcPts val="0"/>
              </a:spcAft>
              <a:buClr>
                <a:schemeClr val="accent2"/>
              </a:buClr>
              <a:buSzPct val="25000"/>
              <a:buFont typeface="Noto Sans Symbols"/>
              <a:buNone/>
            </a:pPr>
            <a:r>
              <a:rPr lang="en-US" sz="2400" b="0" i="0" u="none" strike="noStrike" cap="none">
                <a:solidFill>
                  <a:schemeClr val="dk1"/>
                </a:solidFill>
                <a:latin typeface="Tw Cen MT" panose="020B0602020104020603" pitchFamily="34" charset="0"/>
                <a:sym typeface="Questrial"/>
              </a:rPr>
              <a:t>Family        	Heritage               Age            	Culture     </a:t>
            </a:r>
          </a:p>
          <a:p>
            <a:pPr marL="0" marR="0" lvl="0" indent="0" algn="l" rtl="0">
              <a:spcBef>
                <a:spcPts val="480"/>
              </a:spcBef>
              <a:spcAft>
                <a:spcPts val="0"/>
              </a:spcAft>
              <a:buClr>
                <a:schemeClr val="accent2"/>
              </a:buClr>
              <a:buSzPct val="25000"/>
              <a:buFont typeface="Noto Sans Symbols"/>
              <a:buNone/>
            </a:pPr>
            <a:r>
              <a:rPr lang="en-US" sz="2400" b="0" i="0" u="none" strike="noStrike" cap="none">
                <a:solidFill>
                  <a:schemeClr val="dk1"/>
                </a:solidFill>
                <a:latin typeface="Tw Cen MT" panose="020B0602020104020603" pitchFamily="34" charset="0"/>
                <a:sym typeface="Questrial"/>
              </a:rPr>
              <a:t>Values         	Experiences        Region         	Education</a:t>
            </a:r>
          </a:p>
          <a:p>
            <a:pPr marL="0" marR="0" lvl="0" indent="0" algn="l" rtl="0">
              <a:spcBef>
                <a:spcPts val="480"/>
              </a:spcBef>
              <a:spcAft>
                <a:spcPts val="0"/>
              </a:spcAft>
              <a:buClr>
                <a:schemeClr val="accent2"/>
              </a:buClr>
              <a:buSzPct val="25000"/>
              <a:buFont typeface="Noto Sans Symbols"/>
              <a:buNone/>
            </a:pPr>
            <a:r>
              <a:rPr lang="en-US" sz="2400" b="0" i="0" u="none" strike="noStrike" cap="none">
                <a:solidFill>
                  <a:schemeClr val="dk1"/>
                </a:solidFill>
                <a:latin typeface="Tw Cen MT" panose="020B0602020104020603" pitchFamily="34" charset="0"/>
                <a:sym typeface="Questrial"/>
              </a:rPr>
              <a:t>Abilities       	Gender                Roles            	Hobbies</a:t>
            </a:r>
          </a:p>
          <a:p>
            <a:pPr marL="0" marR="0" lvl="0" indent="0" algn="l" rtl="0">
              <a:spcBef>
                <a:spcPts val="480"/>
              </a:spcBef>
              <a:spcAft>
                <a:spcPts val="0"/>
              </a:spcAft>
              <a:buClr>
                <a:schemeClr val="accent2"/>
              </a:buClr>
              <a:buSzPct val="25000"/>
              <a:buFont typeface="Noto Sans Symbols"/>
              <a:buNone/>
            </a:pPr>
            <a:r>
              <a:rPr lang="en-US" sz="2400" b="0" i="0" u="none" strike="noStrike" cap="none">
                <a:solidFill>
                  <a:schemeClr val="dk1"/>
                </a:solidFill>
                <a:latin typeface="Tw Cen MT" panose="020B0602020104020603" pitchFamily="34" charset="0"/>
                <a:sym typeface="Questrial"/>
              </a:rPr>
              <a:t>      Other Influences</a:t>
            </a:r>
          </a:p>
          <a:p>
            <a:pPr marL="0" marR="0" lvl="0" indent="0" algn="l" rtl="0">
              <a:spcBef>
                <a:spcPts val="480"/>
              </a:spcBef>
              <a:spcAft>
                <a:spcPts val="0"/>
              </a:spcAft>
              <a:buClr>
                <a:schemeClr val="accent2"/>
              </a:buClr>
              <a:buSzPct val="25000"/>
              <a:buFont typeface="Noto Sans Symbols"/>
              <a:buNone/>
            </a:pPr>
            <a:endParaRPr sz="2400" b="0" i="0" u="none" strike="noStrike" cap="none">
              <a:solidFill>
                <a:schemeClr val="dk1"/>
              </a:solidFill>
              <a:latin typeface="Tw Cen MT" panose="020B0602020104020603" pitchFamily="34" charset="0"/>
              <a:sym typeface="Questrial"/>
            </a:endParaRPr>
          </a:p>
          <a:p>
            <a:pPr marL="0" marR="0" lvl="0" indent="0" algn="ctr" rtl="0">
              <a:spcBef>
                <a:spcPts val="720"/>
              </a:spcBef>
              <a:spcAft>
                <a:spcPts val="0"/>
              </a:spcAft>
              <a:buClr>
                <a:schemeClr val="accent2"/>
              </a:buClr>
              <a:buSzPct val="25000"/>
              <a:buFont typeface="Noto Sans Symbols"/>
              <a:buNone/>
            </a:pPr>
            <a:endParaRPr sz="3600" b="0" i="0" u="none" strike="noStrike" cap="none">
              <a:solidFill>
                <a:schemeClr val="dk1"/>
              </a:solidFill>
              <a:latin typeface="Tw Cen MT" panose="020B0602020104020603" pitchFamily="34" charset="0"/>
              <a:sym typeface="Questrial"/>
            </a:endParaRPr>
          </a:p>
          <a:p>
            <a:pPr marL="0" marR="0" lvl="0" indent="0" algn="ctr" rtl="0">
              <a:spcBef>
                <a:spcPts val="720"/>
              </a:spcBef>
              <a:spcAft>
                <a:spcPts val="0"/>
              </a:spcAft>
              <a:buClr>
                <a:schemeClr val="accent2"/>
              </a:buClr>
              <a:buSzPct val="25000"/>
              <a:buFont typeface="Noto Sans Symbols"/>
              <a:buNone/>
            </a:pPr>
            <a:endParaRPr sz="3600" b="0" i="0" u="none" strike="noStrike" cap="none">
              <a:solidFill>
                <a:schemeClr val="dk1"/>
              </a:solidFill>
              <a:latin typeface="Tw Cen MT" panose="020B0602020104020603" pitchFamily="34" charset="0"/>
              <a:sym typeface="Questrial"/>
            </a:endParaRPr>
          </a:p>
          <a:p>
            <a:pPr marL="0" marR="0" lvl="0" indent="0" algn="ctr" rtl="0">
              <a:spcBef>
                <a:spcPts val="720"/>
              </a:spcBef>
              <a:spcAft>
                <a:spcPts val="0"/>
              </a:spcAft>
              <a:buClr>
                <a:schemeClr val="accent2"/>
              </a:buClr>
              <a:buSzPct val="25000"/>
              <a:buFont typeface="Noto Sans Symbols"/>
              <a:buNone/>
            </a:pPr>
            <a:endParaRPr sz="3600" b="0" i="0" u="none" strike="noStrike" cap="none">
              <a:solidFill>
                <a:schemeClr val="dk1"/>
              </a:solidFill>
              <a:latin typeface="Tw Cen MT" panose="020B0602020104020603" pitchFamily="34" charset="0"/>
              <a:sym typeface="Questrial"/>
            </a:endParaRPr>
          </a:p>
          <a:p>
            <a:pPr marL="0" marR="0" lvl="0" indent="0" algn="l" rtl="0">
              <a:spcBef>
                <a:spcPts val="720"/>
              </a:spcBef>
              <a:spcAft>
                <a:spcPts val="0"/>
              </a:spcAft>
              <a:buClr>
                <a:schemeClr val="accent2"/>
              </a:buClr>
              <a:buSzPct val="25000"/>
              <a:buFont typeface="Noto Sans Symbols"/>
              <a:buNone/>
            </a:pPr>
            <a:endParaRPr sz="3600" b="0" i="0" u="none" strike="noStrike" cap="none">
              <a:solidFill>
                <a:schemeClr val="dk1"/>
              </a:solidFill>
              <a:latin typeface="Tw Cen MT" panose="020B0602020104020603" pitchFamily="34" charset="0"/>
              <a:sym typeface="Questrial"/>
            </a:endParaRPr>
          </a:p>
        </p:txBody>
      </p:sp>
      <p:sp>
        <p:nvSpPr>
          <p:cNvPr id="351" name="Text"/>
          <p:cNvSpPr txBox="1"/>
          <p:nvPr/>
        </p:nvSpPr>
        <p:spPr>
          <a:xfrm>
            <a:off x="539496" y="1563624"/>
            <a:ext cx="4038599" cy="101566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2800" b="1">
                <a:solidFill>
                  <a:schemeClr val="dk1"/>
                </a:solidFill>
                <a:latin typeface="Tw Cen MT" panose="020B0602020104020603" pitchFamily="34" charset="0"/>
                <a:ea typeface="Calibri"/>
                <a:cs typeface="Calibri"/>
                <a:sym typeface="Calibri"/>
              </a:rPr>
              <a:t>Our FRAME is made from perceptions about:</a:t>
            </a:r>
          </a:p>
        </p:txBody>
      </p:sp>
      <p:pic>
        <p:nvPicPr>
          <p:cNvPr id="347" name="Shape 347" title="Image of a wall mirror"/>
          <p:cNvPicPr preferRelativeResize="0"/>
          <p:nvPr/>
        </p:nvPicPr>
        <p:blipFill rotWithShape="1">
          <a:blip r:embed="rId3">
            <a:alphaModFix/>
          </a:blip>
          <a:srcRect/>
          <a:stretch/>
        </p:blipFill>
        <p:spPr>
          <a:xfrm>
            <a:off x="5222154" y="1819480"/>
            <a:ext cx="3023626" cy="3697487"/>
          </a:xfrm>
          <a:prstGeom prst="rect">
            <a:avLst/>
          </a:prstGeom>
          <a:noFill/>
          <a:ln>
            <a:noFill/>
          </a:ln>
        </p:spPr>
      </p:pic>
      <p:sp>
        <p:nvSpPr>
          <p:cNvPr id="11" name="reference">
            <a:extLst>
              <a:ext uri="{FF2B5EF4-FFF2-40B4-BE49-F238E27FC236}">
                <a16:creationId xmlns:a16="http://schemas.microsoft.com/office/drawing/2014/main" id="{19345A23-9E09-419A-82E6-4C8210EB4883}"/>
              </a:ext>
            </a:extLst>
          </p:cNvPr>
          <p:cNvSpPr txBox="1"/>
          <p:nvPr/>
        </p:nvSpPr>
        <p:spPr>
          <a:xfrm>
            <a:off x="92765" y="6443894"/>
            <a:ext cx="9079625" cy="677417"/>
          </a:xfrm>
          <a:prstGeom prst="rect">
            <a:avLst/>
          </a:prstGeom>
          <a:noFill/>
          <a:ln>
            <a:noFill/>
          </a:ln>
        </p:spPr>
        <p:txBody>
          <a:bodyPr wrap="square" lIns="91425" tIns="45700" rIns="91425" bIns="45700" anchor="t" anchorCtr="0">
            <a:noAutofit/>
          </a:bodyPr>
          <a:lstStyle/>
          <a:p>
            <a:pPr>
              <a:buSzPct val="25000"/>
            </a:pPr>
            <a:r>
              <a:rPr lang="en-US" sz="1050">
                <a:solidFill>
                  <a:schemeClr val="dk1"/>
                </a:solidFill>
                <a:latin typeface="Tw Cen MT" panose="020B0602020104020603" pitchFamily="34" charset="0"/>
                <a:cs typeface="Calibri" panose="020F0502020204030204" pitchFamily="34" charset="0"/>
                <a:sym typeface="Arial"/>
              </a:rPr>
              <a:t>(Activity adapted from “</a:t>
            </a:r>
            <a:r>
              <a:rPr lang="en-US" sz="1050">
                <a:latin typeface="Tw Cen MT" panose="020B0602020104020603" pitchFamily="34" charset="0"/>
                <a:cs typeface="Calibri" panose="020F0502020204030204" pitchFamily="34" charset="0"/>
              </a:rPr>
              <a:t>Teaching Tolerance. (</a:t>
            </a:r>
            <a:r>
              <a:rPr lang="en-US" sz="1050" err="1">
                <a:latin typeface="Tw Cen MT" panose="020B0602020104020603" pitchFamily="34" charset="0"/>
                <a:cs typeface="Calibri" panose="020F0502020204030204" pitchFamily="34" charset="0"/>
              </a:rPr>
              <a:t>n.d.</a:t>
            </a:r>
            <a:r>
              <a:rPr lang="en-US" sz="1050">
                <a:latin typeface="Tw Cen MT" panose="020B0602020104020603" pitchFamily="34" charset="0"/>
                <a:cs typeface="Calibri" panose="020F0502020204030204" pitchFamily="34" charset="0"/>
              </a:rPr>
              <a:t>). </a:t>
            </a:r>
            <a:r>
              <a:rPr lang="en-US" sz="1050" i="1">
                <a:latin typeface="Tw Cen MT" panose="020B0602020104020603" pitchFamily="34" charset="0"/>
                <a:cs typeface="Calibri" panose="020F0502020204030204" pitchFamily="34" charset="0"/>
              </a:rPr>
              <a:t>Reflection: What's your frame?</a:t>
            </a:r>
            <a:r>
              <a:rPr lang="en-US" sz="1050">
                <a:latin typeface="Tw Cen MT" panose="020B0602020104020603" pitchFamily="34" charset="0"/>
                <a:cs typeface="Calibri" panose="020F0502020204030204" pitchFamily="34" charset="0"/>
              </a:rPr>
              <a:t> [Classroom Lesson]. Retrieved from https://www.tolerance.org/classroom-resources/tolerance-lessons/reflection-</a:t>
            </a:r>
            <a:r>
              <a:rPr lang="en-US" sz="1050" err="1">
                <a:latin typeface="Tw Cen MT" panose="020B0602020104020603" pitchFamily="34" charset="0"/>
                <a:cs typeface="Calibri" panose="020F0502020204030204" pitchFamily="34" charset="0"/>
              </a:rPr>
              <a:t>whats</a:t>
            </a:r>
            <a:r>
              <a:rPr lang="en-US" sz="1050">
                <a:latin typeface="Tw Cen MT" panose="020B0602020104020603" pitchFamily="34" charset="0"/>
                <a:cs typeface="Calibri" panose="020F0502020204030204" pitchFamily="34" charset="0"/>
              </a:rPr>
              <a:t>-your-frame”</a:t>
            </a:r>
            <a:r>
              <a:rPr lang="en-US" sz="1050">
                <a:solidFill>
                  <a:schemeClr val="dk1"/>
                </a:solidFill>
                <a:latin typeface="Tw Cen MT" panose="020B0602020104020603" pitchFamily="34" charset="0"/>
                <a:cs typeface="Calibri" panose="020F0502020204030204" pitchFamily="34" charset="0"/>
                <a:sym typeface="Arial"/>
              </a:rPr>
              <a:t>)</a:t>
            </a:r>
          </a:p>
        </p:txBody>
      </p:sp>
      <p:pic>
        <p:nvPicPr>
          <p:cNvPr id="14" name="Picture 13"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pic>
        <p:nvPicPr>
          <p:cNvPr id="12" name="Picture 11" descr="This icon indicates there is further information found in the Handout packet." title="Document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60" name="Shape 360" title="image of a wall mirror"/>
          <p:cNvPicPr preferRelativeResize="0"/>
          <p:nvPr/>
        </p:nvPicPr>
        <p:blipFill rotWithShape="1">
          <a:blip r:embed="rId3">
            <a:alphaModFix/>
          </a:blip>
          <a:srcRect/>
          <a:stretch/>
        </p:blipFill>
        <p:spPr>
          <a:xfrm>
            <a:off x="701040" y="750314"/>
            <a:ext cx="913637" cy="1225041"/>
          </a:xfrm>
          <a:prstGeom prst="rect">
            <a:avLst/>
          </a:prstGeom>
          <a:noFill/>
          <a:ln>
            <a:noFill/>
          </a:ln>
        </p:spPr>
      </p:pic>
      <p:sp>
        <p:nvSpPr>
          <p:cNvPr id="2" name="Title 1"/>
          <p:cNvSpPr>
            <a:spLocks noGrp="1"/>
          </p:cNvSpPr>
          <p:nvPr>
            <p:ph type="title"/>
          </p:nvPr>
        </p:nvSpPr>
        <p:spPr/>
        <p:txBody>
          <a:bodyPr/>
          <a:lstStyle/>
          <a:p>
            <a:r>
              <a:rPr lang="en-US"/>
              <a:t>Your FRAME - Reflections</a:t>
            </a:r>
          </a:p>
        </p:txBody>
      </p:sp>
      <p:sp>
        <p:nvSpPr>
          <p:cNvPr id="3" name="Text Placeholder 2"/>
          <p:cNvSpPr>
            <a:spLocks noGrp="1"/>
          </p:cNvSpPr>
          <p:nvPr>
            <p:ph type="body" idx="1"/>
          </p:nvPr>
        </p:nvSpPr>
        <p:spPr/>
        <p:txBody>
          <a:bodyPr>
            <a:normAutofit lnSpcReduction="10000"/>
          </a:bodyPr>
          <a:lstStyle/>
          <a:p>
            <a:pPr marL="685800" lvl="0" indent="-457200">
              <a:lnSpc>
                <a:spcPct val="115000"/>
              </a:lnSpc>
              <a:buSzPct val="75000"/>
            </a:pPr>
            <a:r>
              <a:rPr lang="en-US"/>
              <a:t>How can recognizing commonalities help you make connections to others?</a:t>
            </a:r>
          </a:p>
          <a:p>
            <a:pPr marL="685800" lvl="0" indent="-457200">
              <a:lnSpc>
                <a:spcPct val="115000"/>
              </a:lnSpc>
              <a:buSzPct val="75000"/>
            </a:pPr>
            <a:endParaRPr lang="en-US" sz="300"/>
          </a:p>
          <a:p>
            <a:pPr marL="685800" lvl="0" indent="-457200">
              <a:lnSpc>
                <a:spcPct val="115000"/>
              </a:lnSpc>
              <a:spcBef>
                <a:spcPts val="800"/>
              </a:spcBef>
              <a:buSzPct val="75000"/>
            </a:pPr>
            <a:r>
              <a:rPr lang="en-US"/>
              <a:t>What can be done so “differences” seen in others become a part of your FRAME?</a:t>
            </a:r>
          </a:p>
          <a:p>
            <a:pPr marL="685800" lvl="0" indent="-457200">
              <a:lnSpc>
                <a:spcPct val="115000"/>
              </a:lnSpc>
              <a:spcBef>
                <a:spcPts val="800"/>
              </a:spcBef>
              <a:buSzPct val="75000"/>
            </a:pPr>
            <a:endParaRPr lang="en-US" sz="300"/>
          </a:p>
          <a:p>
            <a:pPr marL="685800" lvl="0" indent="-457200">
              <a:lnSpc>
                <a:spcPct val="115000"/>
              </a:lnSpc>
              <a:spcBef>
                <a:spcPts val="800"/>
              </a:spcBef>
              <a:buSzPct val="75000"/>
            </a:pPr>
            <a:r>
              <a:rPr lang="en-US"/>
              <a:t>What learning can be taken from this activity and applied to coaching?</a:t>
            </a:r>
          </a:p>
          <a:p>
            <a:pPr marL="203201" indent="0">
              <a:buNone/>
            </a:pPr>
            <a:endParaRPr lang="en-US"/>
          </a:p>
        </p:txBody>
      </p:sp>
      <p:sp>
        <p:nvSpPr>
          <p:cNvPr id="11" name="References">
            <a:extLst>
              <a:ext uri="{FF2B5EF4-FFF2-40B4-BE49-F238E27FC236}">
                <a16:creationId xmlns:a16="http://schemas.microsoft.com/office/drawing/2014/main" id="{19345A23-9E09-419A-82E6-4C8210EB4883}"/>
              </a:ext>
            </a:extLst>
          </p:cNvPr>
          <p:cNvSpPr txBox="1"/>
          <p:nvPr/>
        </p:nvSpPr>
        <p:spPr>
          <a:xfrm>
            <a:off x="92765" y="6443894"/>
            <a:ext cx="9079625" cy="677417"/>
          </a:xfrm>
          <a:prstGeom prst="rect">
            <a:avLst/>
          </a:prstGeom>
          <a:noFill/>
          <a:ln>
            <a:noFill/>
          </a:ln>
        </p:spPr>
        <p:txBody>
          <a:bodyPr wrap="square" lIns="91425" tIns="45700" rIns="91425" bIns="45700" anchor="t" anchorCtr="0">
            <a:noAutofit/>
          </a:bodyPr>
          <a:lstStyle/>
          <a:p>
            <a:pPr>
              <a:buSzPct val="25000"/>
            </a:pPr>
            <a:r>
              <a:rPr lang="en-US" sz="1050">
                <a:solidFill>
                  <a:schemeClr val="dk1"/>
                </a:solidFill>
                <a:latin typeface="Tw Cen MT" panose="020B0602020104020603" pitchFamily="34" charset="0"/>
                <a:cs typeface="Calibri" panose="020F0502020204030204" pitchFamily="34" charset="0"/>
                <a:sym typeface="Arial"/>
              </a:rPr>
              <a:t>(Activity adapted from “</a:t>
            </a:r>
            <a:r>
              <a:rPr lang="en-US" sz="1050">
                <a:latin typeface="Tw Cen MT" panose="020B0602020104020603" pitchFamily="34" charset="0"/>
                <a:cs typeface="Calibri" panose="020F0502020204030204" pitchFamily="34" charset="0"/>
              </a:rPr>
              <a:t>Teaching Tolerance. (</a:t>
            </a:r>
            <a:r>
              <a:rPr lang="en-US" sz="1050" err="1">
                <a:latin typeface="Tw Cen MT" panose="020B0602020104020603" pitchFamily="34" charset="0"/>
                <a:cs typeface="Calibri" panose="020F0502020204030204" pitchFamily="34" charset="0"/>
              </a:rPr>
              <a:t>n.d.</a:t>
            </a:r>
            <a:r>
              <a:rPr lang="en-US" sz="1050">
                <a:latin typeface="Tw Cen MT" panose="020B0602020104020603" pitchFamily="34" charset="0"/>
                <a:cs typeface="Calibri" panose="020F0502020204030204" pitchFamily="34" charset="0"/>
              </a:rPr>
              <a:t>). </a:t>
            </a:r>
            <a:r>
              <a:rPr lang="en-US" sz="1050" i="1">
                <a:latin typeface="Tw Cen MT" panose="020B0602020104020603" pitchFamily="34" charset="0"/>
                <a:cs typeface="Calibri" panose="020F0502020204030204" pitchFamily="34" charset="0"/>
              </a:rPr>
              <a:t>Reflection: What's your frame?</a:t>
            </a:r>
            <a:r>
              <a:rPr lang="en-US" sz="1050">
                <a:latin typeface="Tw Cen MT" panose="020B0602020104020603" pitchFamily="34" charset="0"/>
                <a:cs typeface="Calibri" panose="020F0502020204030204" pitchFamily="34" charset="0"/>
              </a:rPr>
              <a:t> [Classroom Lesson]. Retrieved from https://www.tolerance.org/classroom-resources/tolerance-lessons/reflection-</a:t>
            </a:r>
            <a:r>
              <a:rPr lang="en-US" sz="1050" err="1">
                <a:latin typeface="Tw Cen MT" panose="020B0602020104020603" pitchFamily="34" charset="0"/>
                <a:cs typeface="Calibri" panose="020F0502020204030204" pitchFamily="34" charset="0"/>
              </a:rPr>
              <a:t>whats</a:t>
            </a:r>
            <a:r>
              <a:rPr lang="en-US" sz="1050">
                <a:latin typeface="Tw Cen MT" panose="020B0602020104020603" pitchFamily="34" charset="0"/>
                <a:cs typeface="Calibri" panose="020F0502020204030204" pitchFamily="34" charset="0"/>
              </a:rPr>
              <a:t>-your-frame”</a:t>
            </a:r>
            <a:r>
              <a:rPr lang="en-US" sz="1050">
                <a:solidFill>
                  <a:schemeClr val="dk1"/>
                </a:solidFill>
                <a:latin typeface="Tw Cen MT" panose="020B0602020104020603" pitchFamily="34" charset="0"/>
                <a:cs typeface="Calibri" panose="020F0502020204030204" pitchFamily="34" charset="0"/>
                <a:sym typeface="Arial"/>
              </a:rPr>
              <a:t>)</a:t>
            </a:r>
          </a:p>
        </p:txBody>
      </p:sp>
      <p:pic>
        <p:nvPicPr>
          <p:cNvPr id="7" name="Picture 6"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84"/>
        <p:cNvGrpSpPr/>
        <p:nvPr/>
      </p:nvGrpSpPr>
      <p:grpSpPr>
        <a:xfrm>
          <a:off x="0" y="0"/>
          <a:ext cx="0" cy="0"/>
          <a:chOff x="0" y="0"/>
          <a:chExt cx="0" cy="0"/>
        </a:xfrm>
      </p:grpSpPr>
      <p:sp>
        <p:nvSpPr>
          <p:cNvPr id="4" name="Title 3"/>
          <p:cNvSpPr>
            <a:spLocks noGrp="1"/>
          </p:cNvSpPr>
          <p:nvPr>
            <p:ph type="title"/>
          </p:nvPr>
        </p:nvSpPr>
        <p:spPr/>
        <p:txBody>
          <a:bodyPr/>
          <a:lstStyle/>
          <a:p>
            <a:r>
              <a:rPr lang="en-US" dirty="0"/>
              <a:t>Hidden Slide #3</a:t>
            </a:r>
          </a:p>
        </p:txBody>
      </p:sp>
      <p:sp>
        <p:nvSpPr>
          <p:cNvPr id="86" name="Shape 86"/>
          <p:cNvSpPr txBox="1">
            <a:spLocks noGrp="1"/>
          </p:cNvSpPr>
          <p:nvPr>
            <p:ph type="body" idx="1"/>
          </p:nvPr>
        </p:nvSpPr>
        <p:spPr>
          <a:prstGeom prst="rect">
            <a:avLst/>
          </a:prstGeom>
          <a:noFill/>
          <a:ln>
            <a:noFill/>
          </a:ln>
        </p:spPr>
        <p:txBody>
          <a:bodyPr wrap="square" lIns="91400" tIns="45700" rIns="91400" bIns="45700" numCol="2" spcCol="274320" anchor="t" anchorCtr="0">
            <a:noAutofit/>
          </a:bodyPr>
          <a:lstStyle/>
          <a:p>
            <a:pPr marL="44545" indent="0">
              <a:spcBef>
                <a:spcPts val="320"/>
              </a:spcBef>
              <a:buClr>
                <a:schemeClr val="tx1"/>
              </a:buClr>
              <a:buNone/>
            </a:pPr>
            <a:r>
              <a:rPr lang="en-US" sz="2000" dirty="0">
                <a:solidFill>
                  <a:prstClr val="black"/>
                </a:solidFill>
              </a:rPr>
              <a:t>Handouts needed:</a:t>
            </a:r>
          </a:p>
          <a:p>
            <a:pPr marL="387445" indent="-342900">
              <a:spcBef>
                <a:spcPts val="320"/>
              </a:spcBef>
              <a:buClr>
                <a:schemeClr val="tx1"/>
              </a:buClr>
              <a:buFont typeface="+mj-lt"/>
              <a:buAutoNum type="arabicPeriod"/>
            </a:pPr>
            <a:r>
              <a:rPr lang="en-US" sz="1800" b="0" i="1" u="none" strike="noStrike" cap="none" dirty="0">
                <a:solidFill>
                  <a:schemeClr val="dk1"/>
                </a:solidFill>
                <a:latin typeface="Tw Cen MT" panose="020B0602020104020603" pitchFamily="34" charset="0"/>
                <a:sym typeface="Questrial"/>
              </a:rPr>
              <a:t>School-Based Implementation Coaching Key Terms</a:t>
            </a:r>
          </a:p>
          <a:p>
            <a:pPr marL="387445" indent="-342900">
              <a:spcBef>
                <a:spcPts val="320"/>
              </a:spcBef>
              <a:buClr>
                <a:schemeClr val="tx1"/>
              </a:buClr>
              <a:buFont typeface="+mj-lt"/>
              <a:buAutoNum type="arabicPeriod"/>
            </a:pPr>
            <a:r>
              <a:rPr lang="en-US" sz="1800" b="0" i="1" u="none" strike="noStrike" cap="none" dirty="0">
                <a:solidFill>
                  <a:schemeClr val="dk1"/>
                </a:solidFill>
                <a:latin typeface="Tw Cen MT" panose="020B0602020104020603" pitchFamily="34" charset="0"/>
                <a:sym typeface="Questrial"/>
              </a:rPr>
              <a:t>Synopsis of Coaching </a:t>
            </a:r>
            <a:r>
              <a:rPr lang="en-US" sz="1800" i="1" dirty="0">
                <a:latin typeface="Tw Cen MT" panose="020B0602020104020603" pitchFamily="34" charset="0"/>
              </a:rPr>
              <a:t>Principles</a:t>
            </a:r>
            <a:endParaRPr lang="en-US" sz="1800" b="0" i="1" u="none" strike="noStrike" cap="none" dirty="0">
              <a:solidFill>
                <a:schemeClr val="dk1"/>
              </a:solidFill>
              <a:latin typeface="Tw Cen MT" panose="020B0602020104020603" pitchFamily="34" charset="0"/>
              <a:sym typeface="Questrial"/>
            </a:endParaRPr>
          </a:p>
          <a:p>
            <a:pPr marL="387445" indent="-342900">
              <a:spcBef>
                <a:spcPts val="320"/>
              </a:spcBef>
              <a:buClr>
                <a:schemeClr val="tx1"/>
              </a:buClr>
              <a:buFont typeface="+mj-lt"/>
              <a:buAutoNum type="arabicPeriod"/>
            </a:pPr>
            <a:r>
              <a:rPr lang="en-US" sz="1800" b="0" i="1" u="none" strike="noStrike" cap="none" dirty="0">
                <a:solidFill>
                  <a:schemeClr val="dk1"/>
                </a:solidFill>
                <a:latin typeface="Tw Cen MT" panose="020B0602020104020603" pitchFamily="34" charset="0"/>
                <a:sym typeface="Questrial"/>
              </a:rPr>
              <a:t>SBIC Infographic</a:t>
            </a:r>
          </a:p>
          <a:p>
            <a:pPr marL="387445" indent="-342900">
              <a:spcBef>
                <a:spcPts val="320"/>
              </a:spcBef>
              <a:buClr>
                <a:schemeClr val="tx1"/>
              </a:buClr>
              <a:buFont typeface="+mj-lt"/>
              <a:buAutoNum type="arabicPeriod"/>
            </a:pPr>
            <a:r>
              <a:rPr lang="en-US" sz="1800" i="1" dirty="0">
                <a:latin typeface="Tw Cen MT" panose="020B0602020104020603" pitchFamily="34" charset="0"/>
              </a:rPr>
              <a:t>SBIC Practice Profile</a:t>
            </a:r>
            <a:endParaRPr lang="en-US" sz="1800" b="0" i="1" u="none" strike="noStrike" cap="none" dirty="0">
              <a:solidFill>
                <a:schemeClr val="dk1"/>
              </a:solidFill>
              <a:latin typeface="Tw Cen MT" panose="020B0602020104020603" pitchFamily="34" charset="0"/>
              <a:sym typeface="Questrial"/>
            </a:endParaRPr>
          </a:p>
          <a:p>
            <a:pPr marL="387445" indent="-342900">
              <a:spcBef>
                <a:spcPts val="320"/>
              </a:spcBef>
              <a:buClr>
                <a:schemeClr val="tx1"/>
              </a:buClr>
              <a:buFont typeface="+mj-lt"/>
              <a:buAutoNum type="arabicPeriod"/>
            </a:pPr>
            <a:r>
              <a:rPr lang="en-US" sz="1800" b="0" i="1" u="none" strike="noStrike" cap="none" dirty="0">
                <a:solidFill>
                  <a:schemeClr val="dk1"/>
                </a:solidFill>
                <a:latin typeface="Tw Cen MT" panose="020B0602020104020603" pitchFamily="34" charset="0"/>
                <a:sym typeface="Questrial"/>
              </a:rPr>
              <a:t>Benefits of SBIC</a:t>
            </a:r>
          </a:p>
          <a:p>
            <a:pPr marL="387445" indent="-342900">
              <a:spcBef>
                <a:spcPts val="320"/>
              </a:spcBef>
              <a:buClr>
                <a:schemeClr val="tx1"/>
              </a:buClr>
              <a:buFont typeface="+mj-lt"/>
              <a:buAutoNum type="arabicPeriod"/>
            </a:pPr>
            <a:r>
              <a:rPr lang="en-US" sz="1800" b="0" i="1" u="none" strike="noStrike" cap="none" dirty="0">
                <a:solidFill>
                  <a:schemeClr val="dk1"/>
                </a:solidFill>
                <a:latin typeface="Tw Cen MT" panose="020B0602020104020603" pitchFamily="34" charset="0"/>
                <a:sym typeface="Questrial"/>
              </a:rPr>
              <a:t>Discovering Your FRAME Activity Directions</a:t>
            </a:r>
          </a:p>
          <a:p>
            <a:pPr marL="387445" indent="-342900">
              <a:spcBef>
                <a:spcPts val="320"/>
              </a:spcBef>
              <a:buClr>
                <a:schemeClr val="tx1"/>
              </a:buClr>
              <a:buFont typeface="+mj-lt"/>
              <a:buAutoNum type="arabicPeriod"/>
            </a:pPr>
            <a:r>
              <a:rPr lang="en-US" sz="1800" b="0" i="1" u="none" strike="noStrike" cap="none" dirty="0">
                <a:solidFill>
                  <a:schemeClr val="dk1"/>
                </a:solidFill>
                <a:latin typeface="Tw Cen MT" panose="020B0602020104020603" pitchFamily="34" charset="0"/>
                <a:sym typeface="Questrial"/>
              </a:rPr>
              <a:t>Discovering Your FRAME</a:t>
            </a:r>
          </a:p>
          <a:p>
            <a:pPr marL="387445" indent="-342900">
              <a:spcBef>
                <a:spcPts val="320"/>
              </a:spcBef>
              <a:buClr>
                <a:schemeClr val="tx1"/>
              </a:buClr>
              <a:buFont typeface="+mj-lt"/>
              <a:buAutoNum type="arabicPeriod"/>
            </a:pPr>
            <a:r>
              <a:rPr lang="en-US" sz="1800" i="1" dirty="0">
                <a:latin typeface="Tw Cen MT" panose="020B0602020104020603" pitchFamily="34" charset="0"/>
              </a:rPr>
              <a:t>How Can a Coach Gain a Teacher’s Trust?</a:t>
            </a:r>
            <a:endParaRPr lang="en-US" sz="1800" b="0" i="1" u="none" strike="noStrike" cap="none" dirty="0">
              <a:solidFill>
                <a:schemeClr val="dk1"/>
              </a:solidFill>
              <a:latin typeface="Tw Cen MT" panose="020B0602020104020603" pitchFamily="34" charset="0"/>
              <a:sym typeface="Questrial"/>
            </a:endParaRPr>
          </a:p>
          <a:p>
            <a:pPr marL="387445" indent="-342900">
              <a:spcBef>
                <a:spcPts val="320"/>
              </a:spcBef>
              <a:buClr>
                <a:schemeClr val="tx1"/>
              </a:buClr>
              <a:buFont typeface="+mj-lt"/>
              <a:buAutoNum type="arabicPeriod"/>
            </a:pPr>
            <a:r>
              <a:rPr lang="en-US" sz="1800" b="0" i="1" u="none" strike="noStrike" cap="none" dirty="0">
                <a:solidFill>
                  <a:schemeClr val="dk1"/>
                </a:solidFill>
                <a:latin typeface="Tw Cen MT" panose="020B0602020104020603" pitchFamily="34" charset="0"/>
                <a:sym typeface="Questrial"/>
              </a:rPr>
              <a:t>Find Someone Who Can Give a Tip</a:t>
            </a:r>
            <a:r>
              <a:rPr lang="en-US" sz="1800" dirty="0"/>
              <a:t> </a:t>
            </a:r>
          </a:p>
          <a:p>
            <a:pPr marL="387445" indent="-342900">
              <a:spcBef>
                <a:spcPts val="320"/>
              </a:spcBef>
              <a:buClr>
                <a:schemeClr val="tx1"/>
              </a:buClr>
              <a:buFont typeface="+mj-lt"/>
              <a:buAutoNum type="arabicPeriod"/>
            </a:pPr>
            <a:r>
              <a:rPr lang="en-US" sz="1800" i="1" dirty="0"/>
              <a:t>10 Steps to Building Trust</a:t>
            </a:r>
          </a:p>
          <a:p>
            <a:pPr marL="387445" indent="-342900">
              <a:spcBef>
                <a:spcPts val="320"/>
              </a:spcBef>
              <a:buClr>
                <a:schemeClr val="tx1"/>
              </a:buClr>
              <a:buFont typeface="+mj-lt"/>
              <a:buAutoNum type="arabicPeriod"/>
            </a:pPr>
            <a:endParaRPr lang="en-US" sz="1800" i="1" dirty="0"/>
          </a:p>
          <a:p>
            <a:pPr marL="387445" indent="-342900">
              <a:spcBef>
                <a:spcPts val="320"/>
              </a:spcBef>
              <a:buClr>
                <a:schemeClr val="tx1"/>
              </a:buClr>
              <a:buFont typeface="+mj-lt"/>
              <a:buAutoNum type="arabicPeriod"/>
            </a:pPr>
            <a:r>
              <a:rPr lang="en-US" sz="1800" b="0" i="1" u="none" strike="noStrike" cap="none" dirty="0">
                <a:solidFill>
                  <a:schemeClr val="dk1"/>
                </a:solidFill>
                <a:latin typeface="Tw Cen MT" panose="020B0602020104020603" pitchFamily="34" charset="0"/>
                <a:sym typeface="Questrial"/>
              </a:rPr>
              <a:t>30 Second Feedback</a:t>
            </a:r>
          </a:p>
          <a:p>
            <a:pPr marL="387445" indent="-342900">
              <a:spcBef>
                <a:spcPts val="320"/>
              </a:spcBef>
              <a:buClr>
                <a:schemeClr val="tx1"/>
              </a:buClr>
              <a:buFont typeface="+mj-lt"/>
              <a:buAutoNum type="arabicPeriod"/>
            </a:pPr>
            <a:r>
              <a:rPr lang="en-US" sz="1800" b="0" i="0" u="none" strike="noStrike" cap="none" dirty="0">
                <a:solidFill>
                  <a:schemeClr val="dk1"/>
                </a:solidFill>
                <a:latin typeface="Tw Cen MT" panose="020B0602020104020603" pitchFamily="34" charset="0"/>
                <a:sym typeface="Questrial"/>
              </a:rPr>
              <a:t> </a:t>
            </a:r>
            <a:r>
              <a:rPr lang="en-US" sz="1800" b="0" i="1" u="none" strike="noStrike" cap="none" dirty="0">
                <a:solidFill>
                  <a:schemeClr val="dk1"/>
                </a:solidFill>
                <a:latin typeface="Tw Cen MT" panose="020B0602020104020603" pitchFamily="34" charset="0"/>
                <a:sym typeface="Questrial"/>
              </a:rPr>
              <a:t>7 Tools for Developing Teachers </a:t>
            </a:r>
            <a:r>
              <a:rPr lang="en-US" sz="1800" i="1" dirty="0">
                <a:latin typeface="Tw Cen MT" panose="020B0602020104020603" pitchFamily="34" charset="0"/>
              </a:rPr>
              <a:t>and </a:t>
            </a:r>
            <a:r>
              <a:rPr lang="en-US" sz="1800" b="0" i="1" u="none" strike="noStrike" cap="none" dirty="0">
                <a:solidFill>
                  <a:schemeClr val="dk1"/>
                </a:solidFill>
                <a:latin typeface="Tw Cen MT" panose="020B0602020104020603" pitchFamily="34" charset="0"/>
                <a:sym typeface="Questrial"/>
              </a:rPr>
              <a:t>Teaching, Tool 1: 30 Second Feedback</a:t>
            </a:r>
          </a:p>
          <a:p>
            <a:pPr marL="387445" indent="-342900">
              <a:spcBef>
                <a:spcPts val="320"/>
              </a:spcBef>
              <a:buClr>
                <a:schemeClr val="tx1"/>
              </a:buClr>
              <a:buFont typeface="+mj-lt"/>
              <a:buAutoNum type="arabicPeriod"/>
            </a:pPr>
            <a:r>
              <a:rPr lang="en-US" sz="1800" dirty="0">
                <a:latin typeface="Tw Cen MT" panose="020B0602020104020603" pitchFamily="34" charset="0"/>
              </a:rPr>
              <a:t> </a:t>
            </a:r>
            <a:r>
              <a:rPr lang="en-US" sz="1800" i="1" dirty="0">
                <a:latin typeface="Tw Cen MT" panose="020B0602020104020603" pitchFamily="34" charset="0"/>
              </a:rPr>
              <a:t>Criteria for Providing Feedback</a:t>
            </a:r>
            <a:endParaRPr lang="en-US" sz="1800" b="0" i="1" u="none" strike="noStrike" cap="none" dirty="0">
              <a:solidFill>
                <a:schemeClr val="dk1"/>
              </a:solidFill>
              <a:latin typeface="Tw Cen MT" panose="020B0602020104020603" pitchFamily="34" charset="0"/>
              <a:sym typeface="Questrial"/>
            </a:endParaRPr>
          </a:p>
          <a:p>
            <a:pPr marL="387445" indent="-342900">
              <a:spcBef>
                <a:spcPts val="320"/>
              </a:spcBef>
              <a:buClr>
                <a:schemeClr val="tx1"/>
              </a:buClr>
              <a:buFont typeface="+mj-lt"/>
              <a:buAutoNum type="arabicPeriod"/>
            </a:pPr>
            <a:r>
              <a:rPr lang="en-US" sz="1800" b="0" i="0" u="none" strike="noStrike" cap="none" dirty="0">
                <a:solidFill>
                  <a:schemeClr val="dk1"/>
                </a:solidFill>
                <a:latin typeface="Tw Cen MT" panose="020B0602020104020603" pitchFamily="34" charset="0"/>
                <a:sym typeface="Questrial"/>
              </a:rPr>
              <a:t> </a:t>
            </a:r>
            <a:r>
              <a:rPr lang="en-US" sz="1800" b="0" i="1" u="none" strike="noStrike" cap="none" dirty="0">
                <a:solidFill>
                  <a:schemeClr val="dk1"/>
                </a:solidFill>
                <a:latin typeface="Tw Cen MT" panose="020B0602020104020603" pitchFamily="34" charset="0"/>
                <a:sym typeface="Questrial"/>
              </a:rPr>
              <a:t>Growth Goal Plan</a:t>
            </a:r>
          </a:p>
          <a:p>
            <a:pPr marL="387445" indent="-342900">
              <a:spcBef>
                <a:spcPts val="320"/>
              </a:spcBef>
              <a:buClr>
                <a:schemeClr val="tx1"/>
              </a:buClr>
              <a:buFont typeface="+mj-lt"/>
              <a:buAutoNum type="arabicPeriod"/>
            </a:pPr>
            <a:r>
              <a:rPr lang="en-US" sz="1800" dirty="0">
                <a:latin typeface="Tw Cen MT" panose="020B0602020104020603" pitchFamily="34" charset="0"/>
              </a:rPr>
              <a:t> </a:t>
            </a:r>
            <a:r>
              <a:rPr lang="en-US" sz="1800" i="1" dirty="0">
                <a:latin typeface="Tw Cen MT" panose="020B0602020104020603" pitchFamily="34" charset="0"/>
              </a:rPr>
              <a:t>Example DACL Practice Profile</a:t>
            </a:r>
          </a:p>
          <a:p>
            <a:pPr marL="387445" indent="-342900">
              <a:spcBef>
                <a:spcPts val="320"/>
              </a:spcBef>
              <a:buClr>
                <a:schemeClr val="tx1"/>
              </a:buClr>
              <a:buFont typeface="+mj-lt"/>
              <a:buAutoNum type="arabicPeriod"/>
            </a:pPr>
            <a:r>
              <a:rPr lang="en-US" sz="1800" dirty="0">
                <a:latin typeface="Tw Cen MT" panose="020B0602020104020603" pitchFamily="34" charset="0"/>
              </a:rPr>
              <a:t> </a:t>
            </a:r>
            <a:r>
              <a:rPr lang="en-US" sz="1800" i="1" dirty="0">
                <a:latin typeface="Tw Cen MT" panose="020B0602020104020603" pitchFamily="34" charset="0"/>
              </a:rPr>
              <a:t>Example</a:t>
            </a:r>
            <a:r>
              <a:rPr lang="en-US" sz="1800" b="0" i="1" u="none" strike="noStrike" cap="none" dirty="0">
                <a:solidFill>
                  <a:schemeClr val="dk1"/>
                </a:solidFill>
                <a:latin typeface="Tw Cen MT" panose="020B0602020104020603" pitchFamily="34" charset="0"/>
                <a:sym typeface="Questrial"/>
              </a:rPr>
              <a:t> DACL Growth Goal Plan</a:t>
            </a:r>
          </a:p>
          <a:p>
            <a:pPr marL="387445" indent="-342900">
              <a:spcBef>
                <a:spcPts val="320"/>
              </a:spcBef>
              <a:buClr>
                <a:schemeClr val="tx1"/>
              </a:buClr>
              <a:buFont typeface="+mj-lt"/>
              <a:buAutoNum type="arabicPeriod"/>
            </a:pPr>
            <a:r>
              <a:rPr lang="en-US" sz="1800" dirty="0">
                <a:latin typeface="Tw Cen MT" panose="020B0602020104020603" pitchFamily="34" charset="0"/>
              </a:rPr>
              <a:t> </a:t>
            </a:r>
            <a:r>
              <a:rPr lang="en-US" sz="1800" i="1" dirty="0">
                <a:latin typeface="Tw Cen MT" panose="020B0602020104020603" pitchFamily="34" charset="0"/>
              </a:rPr>
              <a:t>Example Solution Dialogue Script </a:t>
            </a:r>
            <a:endParaRPr lang="en-US" sz="1800" b="0" i="1" u="none" strike="noStrike" cap="none" dirty="0">
              <a:solidFill>
                <a:schemeClr val="dk1"/>
              </a:solidFill>
              <a:latin typeface="Tw Cen MT" panose="020B0602020104020603" pitchFamily="34" charset="0"/>
              <a:sym typeface="Questrial"/>
            </a:endParaRPr>
          </a:p>
          <a:p>
            <a:pPr marL="387445" indent="-342900">
              <a:spcBef>
                <a:spcPts val="320"/>
              </a:spcBef>
              <a:buClr>
                <a:schemeClr val="tx1"/>
              </a:buClr>
              <a:buFont typeface="+mj-lt"/>
              <a:buAutoNum type="arabicPeriod"/>
            </a:pPr>
            <a:r>
              <a:rPr lang="en-US" sz="1800" dirty="0">
                <a:latin typeface="Tw Cen MT" panose="020B0602020104020603" pitchFamily="34" charset="0"/>
              </a:rPr>
              <a:t> </a:t>
            </a:r>
            <a:r>
              <a:rPr lang="en-US" sz="1800" i="1" dirty="0">
                <a:latin typeface="Tw Cen MT" panose="020B0602020104020603" pitchFamily="34" charset="0"/>
              </a:rPr>
              <a:t>Solution Dialogue Activity Cards</a:t>
            </a:r>
          </a:p>
          <a:p>
            <a:pPr marL="387445" indent="-342900">
              <a:spcBef>
                <a:spcPts val="320"/>
              </a:spcBef>
              <a:buClr>
                <a:schemeClr val="tx1"/>
              </a:buClr>
              <a:buFont typeface="+mj-lt"/>
              <a:buAutoNum type="arabicPeriod"/>
            </a:pPr>
            <a:r>
              <a:rPr lang="en-US" sz="1800" b="0" i="0" u="none" strike="noStrike" cap="none" dirty="0">
                <a:solidFill>
                  <a:schemeClr val="dk1"/>
                </a:solidFill>
                <a:latin typeface="Tw Cen MT" panose="020B0602020104020603" pitchFamily="34" charset="0"/>
                <a:sym typeface="Questrial"/>
              </a:rPr>
              <a:t> </a:t>
            </a:r>
            <a:r>
              <a:rPr lang="en-US" sz="1800" b="0" i="1" u="none" strike="noStrike" cap="none" dirty="0">
                <a:solidFill>
                  <a:schemeClr val="dk1"/>
                </a:solidFill>
                <a:latin typeface="Tw Cen MT" panose="020B0602020104020603" pitchFamily="34" charset="0"/>
                <a:sym typeface="Questrial"/>
              </a:rPr>
              <a:t>Types of Coach-Teacher Conversations</a:t>
            </a:r>
          </a:p>
          <a:p>
            <a:pPr marL="387445" indent="-342900">
              <a:spcBef>
                <a:spcPts val="320"/>
              </a:spcBef>
              <a:buClr>
                <a:schemeClr val="tx1"/>
              </a:buClr>
              <a:buFont typeface="+mj-lt"/>
              <a:buAutoNum type="arabicPeriod"/>
            </a:pPr>
            <a:r>
              <a:rPr lang="en-US" sz="1800" b="0" i="0" u="none" strike="noStrike" cap="none" dirty="0">
                <a:solidFill>
                  <a:schemeClr val="dk1"/>
                </a:solidFill>
                <a:latin typeface="Tw Cen MT" panose="020B0602020104020603" pitchFamily="34" charset="0"/>
                <a:sym typeface="Questrial"/>
              </a:rPr>
              <a:t> </a:t>
            </a:r>
            <a:r>
              <a:rPr lang="en-US" sz="1800" b="0" i="1" u="none" strike="noStrike" cap="none" dirty="0">
                <a:solidFill>
                  <a:schemeClr val="dk1"/>
                </a:solidFill>
                <a:latin typeface="Tw Cen MT" panose="020B0602020104020603" pitchFamily="34" charset="0"/>
                <a:sym typeface="Questrial"/>
              </a:rPr>
              <a:t>Next Steps Action Plan for SBIC</a:t>
            </a:r>
          </a:p>
          <a:p>
            <a:pPr marL="387445" indent="-342900">
              <a:spcBef>
                <a:spcPts val="320"/>
              </a:spcBef>
              <a:buClr>
                <a:schemeClr val="tx1"/>
              </a:buClr>
              <a:buFont typeface="+mj-lt"/>
              <a:buAutoNum type="arabicPeriod"/>
            </a:pPr>
            <a:r>
              <a:rPr lang="en-US" sz="1800" i="1" dirty="0">
                <a:latin typeface="Tw Cen MT" panose="020B0602020104020603" pitchFamily="34" charset="0"/>
              </a:rPr>
              <a:t>SBIC References</a:t>
            </a:r>
            <a:endParaRPr lang="en-US" sz="1800" b="0" i="1" u="none" strike="noStrike" cap="none" dirty="0">
              <a:solidFill>
                <a:schemeClr val="dk1"/>
              </a:solidFill>
              <a:latin typeface="Tw Cen MT" panose="020B0602020104020603" pitchFamily="34" charset="0"/>
              <a:sym typeface="Questrial"/>
            </a:endParaRPr>
          </a:p>
        </p:txBody>
      </p:sp>
      <p:pic>
        <p:nvPicPr>
          <p:cNvPr id="2" name="Picture 1" descr="This icon indicates there is further information found in the Handout packet." title="Handou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10" name="Shape 352">
            <a:extLst>
              <a:ext uri="{FF2B5EF4-FFF2-40B4-BE49-F238E27FC236}">
                <a16:creationId xmlns:a16="http://schemas.microsoft.com/office/drawing/2014/main" id="{19345A23-9E09-419A-82E6-4C8210EB4883}"/>
              </a:ext>
            </a:extLst>
          </p:cNvPr>
          <p:cNvSpPr txBox="1"/>
          <p:nvPr/>
        </p:nvSpPr>
        <p:spPr>
          <a:xfrm>
            <a:off x="92765" y="6443894"/>
            <a:ext cx="9079625" cy="677417"/>
          </a:xfrm>
          <a:prstGeom prst="rect">
            <a:avLst/>
          </a:prstGeom>
          <a:noFill/>
          <a:ln>
            <a:noFill/>
          </a:ln>
        </p:spPr>
        <p:txBody>
          <a:bodyPr wrap="square" lIns="91425" tIns="45700" rIns="91425" bIns="45700" anchor="t" anchorCtr="0">
            <a:noAutofit/>
          </a:bodyPr>
          <a:lstStyle/>
          <a:p>
            <a:pPr>
              <a:buSzPct val="25000"/>
            </a:pPr>
            <a:r>
              <a:rPr lang="en-US" sz="1050">
                <a:solidFill>
                  <a:schemeClr val="dk1"/>
                </a:solidFill>
                <a:latin typeface="Tw Cen MT" panose="020B0602020104020603" pitchFamily="34" charset="0"/>
                <a:cs typeface="Calibri" panose="020F0502020204030204" pitchFamily="34" charset="0"/>
                <a:sym typeface="Arial"/>
              </a:rPr>
              <a:t>(Activity adapted from “</a:t>
            </a:r>
            <a:r>
              <a:rPr lang="en-US" sz="1050">
                <a:latin typeface="Tw Cen MT" panose="020B0602020104020603" pitchFamily="34" charset="0"/>
                <a:cs typeface="Calibri" panose="020F0502020204030204" pitchFamily="34" charset="0"/>
              </a:rPr>
              <a:t>Teaching Tolerance. (</a:t>
            </a:r>
            <a:r>
              <a:rPr lang="en-US" sz="1050" err="1">
                <a:latin typeface="Tw Cen MT" panose="020B0602020104020603" pitchFamily="34" charset="0"/>
                <a:cs typeface="Calibri" panose="020F0502020204030204" pitchFamily="34" charset="0"/>
              </a:rPr>
              <a:t>n.d.</a:t>
            </a:r>
            <a:r>
              <a:rPr lang="en-US" sz="1050">
                <a:latin typeface="Tw Cen MT" panose="020B0602020104020603" pitchFamily="34" charset="0"/>
                <a:cs typeface="Calibri" panose="020F0502020204030204" pitchFamily="34" charset="0"/>
              </a:rPr>
              <a:t>). </a:t>
            </a:r>
            <a:r>
              <a:rPr lang="en-US" sz="1050" i="1">
                <a:latin typeface="Tw Cen MT" panose="020B0602020104020603" pitchFamily="34" charset="0"/>
                <a:cs typeface="Calibri" panose="020F0502020204030204" pitchFamily="34" charset="0"/>
              </a:rPr>
              <a:t>Reflection: What's your frame?</a:t>
            </a:r>
            <a:r>
              <a:rPr lang="en-US" sz="1050">
                <a:latin typeface="Tw Cen MT" panose="020B0602020104020603" pitchFamily="34" charset="0"/>
                <a:cs typeface="Calibri" panose="020F0502020204030204" pitchFamily="34" charset="0"/>
              </a:rPr>
              <a:t> [Classroom Lesson]. Retrieved from https://www.tolerance.org/classroom-resources/tolerance-lessons/reflection-</a:t>
            </a:r>
            <a:r>
              <a:rPr lang="en-US" sz="1050" err="1">
                <a:latin typeface="Tw Cen MT" panose="020B0602020104020603" pitchFamily="34" charset="0"/>
                <a:cs typeface="Calibri" panose="020F0502020204030204" pitchFamily="34" charset="0"/>
              </a:rPr>
              <a:t>whats</a:t>
            </a:r>
            <a:r>
              <a:rPr lang="en-US" sz="1050">
                <a:latin typeface="Tw Cen MT" panose="020B0602020104020603" pitchFamily="34" charset="0"/>
                <a:cs typeface="Calibri" panose="020F0502020204030204" pitchFamily="34" charset="0"/>
              </a:rPr>
              <a:t>-your-frame”</a:t>
            </a:r>
            <a:r>
              <a:rPr lang="en-US" sz="1050">
                <a:solidFill>
                  <a:schemeClr val="dk1"/>
                </a:solidFill>
                <a:latin typeface="Tw Cen MT" panose="020B0602020104020603" pitchFamily="34" charset="0"/>
                <a:cs typeface="Calibri" panose="020F0502020204030204" pitchFamily="34" charset="0"/>
                <a:sym typeface="Arial"/>
              </a:rPr>
              <a:t>)</a:t>
            </a:r>
          </a:p>
        </p:txBody>
      </p:sp>
      <p:sp>
        <p:nvSpPr>
          <p:cNvPr id="2" name="Title 1"/>
          <p:cNvSpPr>
            <a:spLocks noGrp="1"/>
          </p:cNvSpPr>
          <p:nvPr>
            <p:ph type="title"/>
          </p:nvPr>
        </p:nvSpPr>
        <p:spPr>
          <a:xfrm>
            <a:off x="457200" y="601662"/>
            <a:ext cx="8229600" cy="1684337"/>
          </a:xfrm>
        </p:spPr>
        <p:txBody>
          <a:bodyPr/>
          <a:lstStyle/>
          <a:p>
            <a:r>
              <a:rPr lang="en-US"/>
              <a:t>Discovering Your  Coaching FRAME</a:t>
            </a:r>
            <a:br>
              <a:rPr lang="en-US"/>
            </a:br>
            <a:r>
              <a:rPr lang="en-US"/>
              <a:t>Valuing Differences</a:t>
            </a:r>
          </a:p>
        </p:txBody>
      </p:sp>
      <p:sp>
        <p:nvSpPr>
          <p:cNvPr id="3" name="Text Placeholder 2"/>
          <p:cNvSpPr>
            <a:spLocks noGrp="1"/>
          </p:cNvSpPr>
          <p:nvPr>
            <p:ph type="body" idx="1"/>
          </p:nvPr>
        </p:nvSpPr>
        <p:spPr>
          <a:xfrm>
            <a:off x="457200" y="2285999"/>
            <a:ext cx="8229600" cy="3505201"/>
          </a:xfrm>
        </p:spPr>
        <p:txBody>
          <a:bodyPr/>
          <a:lstStyle/>
          <a:p>
            <a:pPr marL="203201" indent="0">
              <a:buNone/>
            </a:pPr>
            <a:r>
              <a:rPr lang="en-US"/>
              <a:t>F – Figure out the facts</a:t>
            </a:r>
          </a:p>
          <a:p>
            <a:pPr marL="203201" indent="0">
              <a:buNone/>
            </a:pPr>
            <a:r>
              <a:rPr lang="en-US"/>
              <a:t>R – Reflect on reality</a:t>
            </a:r>
          </a:p>
          <a:p>
            <a:pPr marL="203201" indent="0">
              <a:buNone/>
            </a:pPr>
            <a:r>
              <a:rPr lang="en-US"/>
              <a:t>A – Challenge assumptions</a:t>
            </a:r>
          </a:p>
          <a:p>
            <a:pPr marL="203201" indent="0">
              <a:buNone/>
            </a:pPr>
            <a:r>
              <a:rPr lang="en-US"/>
              <a:t>M – Maintain an open mind</a:t>
            </a:r>
          </a:p>
          <a:p>
            <a:pPr marL="203201" indent="0">
              <a:buNone/>
            </a:pPr>
            <a:r>
              <a:rPr lang="en-US"/>
              <a:t>E – Expand your experiences</a:t>
            </a:r>
          </a:p>
        </p:txBody>
      </p:sp>
      <p:pic>
        <p:nvPicPr>
          <p:cNvPr id="6" name="Picture 5" descr="This icon indicates the presence of activities or times of reflection." title="Reflections/Activites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722312" y="2906716"/>
            <a:ext cx="7772400" cy="2224084"/>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6000" b="0" i="0" u="none" strike="noStrike" cap="none">
                <a:solidFill>
                  <a:schemeClr val="dk1"/>
                </a:solidFill>
                <a:latin typeface="Tw Cen MT" panose="020B0602020104020603" pitchFamily="34" charset="0"/>
                <a:sym typeface="Questrial"/>
              </a:rPr>
              <a:t>“Without trust there can be no coaching”</a:t>
            </a:r>
          </a:p>
        </p:txBody>
      </p:sp>
      <p:sp>
        <p:nvSpPr>
          <p:cNvPr id="4" name="Shape 173"/>
          <p:cNvSpPr/>
          <p:nvPr/>
        </p:nvSpPr>
        <p:spPr>
          <a:xfrm>
            <a:off x="5069341" y="6491053"/>
            <a:ext cx="4074659" cy="366947"/>
          </a:xfrm>
          <a:prstGeom prst="rect">
            <a:avLst/>
          </a:prstGeom>
          <a:noFill/>
          <a:ln>
            <a:noFill/>
          </a:ln>
        </p:spPr>
        <p:txBody>
          <a:bodyPr wrap="square" lIns="91425" tIns="45700" rIns="91425" bIns="45700" anchor="t" anchorCtr="0">
            <a:noAutofit/>
          </a:bodyPr>
          <a:lstStyle/>
          <a:p>
            <a:pPr algn="r">
              <a:buSzPct val="25000"/>
            </a:pPr>
            <a:r>
              <a:rPr lang="en-US">
                <a:solidFill>
                  <a:schemeClr val="dk1"/>
                </a:solidFill>
                <a:latin typeface="Tw Cen MT" panose="020B0602020104020603" pitchFamily="34" charset="0"/>
                <a:cs typeface="Calibri" panose="020F0502020204030204" pitchFamily="34" charset="0"/>
                <a:sym typeface="Arial"/>
              </a:rPr>
              <a:t>(</a:t>
            </a:r>
            <a:r>
              <a:rPr lang="en-US" kern="1200">
                <a:solidFill>
                  <a:schemeClr val="dk1"/>
                </a:solidFill>
                <a:latin typeface="Tw Cen MT" panose="020B0602020104020603" pitchFamily="34" charset="0"/>
                <a:ea typeface="Calibri"/>
                <a:cs typeface="Calibri" panose="020F0502020204030204" pitchFamily="34" charset="0"/>
                <a:sym typeface="Calibri"/>
              </a:rPr>
              <a:t>Echeverria &amp; Olalla, as cited in Aguilar, 2013, p. 75)</a:t>
            </a:r>
            <a:endParaRPr lang="en-US">
              <a:solidFill>
                <a:schemeClr val="dk1"/>
              </a:solidFill>
              <a:latin typeface="Tw Cen MT" panose="020B0602020104020603" pitchFamily="34" charset="0"/>
              <a:cs typeface="Calibri" panose="020F0502020204030204" pitchFamily="34" charset="0"/>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2" name="Shape 392"/>
          <p:cNvSpPr txBox="1"/>
          <p:nvPr/>
        </p:nvSpPr>
        <p:spPr>
          <a:xfrm>
            <a:off x="7466742" y="6490776"/>
            <a:ext cx="1676399" cy="338554"/>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(Aguilar, 2013)</a:t>
            </a:r>
          </a:p>
        </p:txBody>
      </p:sp>
      <p:sp>
        <p:nvSpPr>
          <p:cNvPr id="2" name="Title 1"/>
          <p:cNvSpPr>
            <a:spLocks noGrp="1"/>
          </p:cNvSpPr>
          <p:nvPr>
            <p:ph type="title"/>
          </p:nvPr>
        </p:nvSpPr>
        <p:spPr>
          <a:xfrm>
            <a:off x="457200" y="601662"/>
            <a:ext cx="8229600" cy="1782252"/>
          </a:xfrm>
        </p:spPr>
        <p:txBody>
          <a:bodyPr>
            <a:normAutofit fontScale="90000"/>
          </a:bodyPr>
          <a:lstStyle/>
          <a:p>
            <a:r>
              <a:rPr lang="en-US"/>
              <a:t>Pair/Share – Article Reflection</a:t>
            </a:r>
            <a:br>
              <a:rPr lang="en-US"/>
            </a:br>
            <a:r>
              <a:rPr lang="en-US"/>
              <a:t>How Can a Coach Gain a Teacher’s Trust?</a:t>
            </a:r>
          </a:p>
        </p:txBody>
      </p:sp>
      <p:sp>
        <p:nvSpPr>
          <p:cNvPr id="3" name="Text Placeholder 2"/>
          <p:cNvSpPr>
            <a:spLocks noGrp="1"/>
          </p:cNvSpPr>
          <p:nvPr>
            <p:ph type="body" idx="1"/>
          </p:nvPr>
        </p:nvSpPr>
        <p:spPr>
          <a:xfrm>
            <a:off x="457200" y="2153921"/>
            <a:ext cx="8229600" cy="3637280"/>
          </a:xfrm>
        </p:spPr>
        <p:txBody>
          <a:bodyPr>
            <a:normAutofit lnSpcReduction="10000"/>
          </a:bodyPr>
          <a:lstStyle/>
          <a:p>
            <a:pPr marL="203201" indent="0">
              <a:buNone/>
            </a:pPr>
            <a:r>
              <a:rPr lang="en-US"/>
              <a:t>Guiding Questions:</a:t>
            </a:r>
          </a:p>
          <a:p>
            <a:pPr marL="717551" indent="-514350">
              <a:buFont typeface="+mj-lt"/>
              <a:buAutoNum type="arabicPeriod"/>
            </a:pPr>
            <a:r>
              <a:rPr lang="en-US">
                <a:ea typeface="Calibri"/>
                <a:cs typeface="Calibri"/>
                <a:sym typeface="Calibri"/>
              </a:rPr>
              <a:t>Why is gaining trust essential in a coaching relationship and how might trust be built?</a:t>
            </a:r>
            <a:endParaRPr lang="en-US" sz="700"/>
          </a:p>
          <a:p>
            <a:pPr marL="717551" indent="-514350">
              <a:buFont typeface="+mj-lt"/>
              <a:buAutoNum type="arabicPeriod"/>
            </a:pPr>
            <a:r>
              <a:rPr lang="en-US">
                <a:ea typeface="Calibri"/>
                <a:cs typeface="Calibri"/>
                <a:sym typeface="Calibri"/>
              </a:rPr>
              <a:t>What preparatory steps should a coach take before engaging with a new client?</a:t>
            </a:r>
            <a:endParaRPr lang="en-US" sz="700"/>
          </a:p>
          <a:p>
            <a:pPr marL="717551" indent="-514350">
              <a:buFont typeface="+mj-lt"/>
              <a:buAutoNum type="arabicPeriod"/>
            </a:pPr>
            <a:r>
              <a:rPr lang="en-US">
                <a:ea typeface="Calibri"/>
                <a:cs typeface="Calibri"/>
                <a:sym typeface="Calibri"/>
              </a:rPr>
              <a:t>How can empathy and setting intentions be used for developing trust?</a:t>
            </a:r>
          </a:p>
        </p:txBody>
      </p:sp>
      <p:pic>
        <p:nvPicPr>
          <p:cNvPr id="9" name="Picture 8" descr="This icon indicates there is further information found in the Handout packet." title="Docum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10" name="Picture 9"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lstStyle/>
          <a:p>
            <a:r>
              <a:rPr lang="en-US"/>
              <a:t>Ten Steps to Building Trust</a:t>
            </a:r>
          </a:p>
        </p:txBody>
      </p:sp>
      <p:sp>
        <p:nvSpPr>
          <p:cNvPr id="4" name="Text Placeholder 3"/>
          <p:cNvSpPr>
            <a:spLocks noGrp="1"/>
          </p:cNvSpPr>
          <p:nvPr>
            <p:ph type="body" idx="1"/>
          </p:nvPr>
        </p:nvSpPr>
        <p:spPr>
          <a:xfrm>
            <a:off x="457200" y="1828805"/>
            <a:ext cx="8229600" cy="4515862"/>
          </a:xfrm>
        </p:spPr>
        <p:txBody>
          <a:bodyPr/>
          <a:lstStyle/>
          <a:p>
            <a:pPr marL="514350" lvl="0" indent="-514350">
              <a:buClr>
                <a:srgbClr val="0D4170"/>
              </a:buClr>
              <a:buFont typeface="Calibri"/>
              <a:buAutoNum type="arabicPeriod"/>
            </a:pPr>
            <a:r>
              <a:rPr lang="en-US" sz="2400">
                <a:solidFill>
                  <a:prstClr val="black"/>
                </a:solidFill>
              </a:rPr>
              <a:t>Plan and prepare</a:t>
            </a:r>
          </a:p>
          <a:p>
            <a:pPr marL="514350" lvl="0" indent="-514350">
              <a:spcBef>
                <a:spcPts val="480"/>
              </a:spcBef>
              <a:buClr>
                <a:srgbClr val="0D4170"/>
              </a:buClr>
              <a:buFont typeface="Calibri"/>
              <a:buAutoNum type="arabicPeriod"/>
            </a:pPr>
            <a:r>
              <a:rPr lang="en-US" sz="2400">
                <a:solidFill>
                  <a:prstClr val="black"/>
                </a:solidFill>
              </a:rPr>
              <a:t>Cautiously gather background information</a:t>
            </a:r>
          </a:p>
          <a:p>
            <a:pPr marL="514350" lvl="0" indent="-514350">
              <a:spcBef>
                <a:spcPts val="480"/>
              </a:spcBef>
              <a:buClr>
                <a:srgbClr val="0D4170"/>
              </a:buClr>
              <a:buFont typeface="Calibri"/>
              <a:buAutoNum type="arabicPeriod"/>
            </a:pPr>
            <a:r>
              <a:rPr lang="en-US" sz="2400">
                <a:solidFill>
                  <a:prstClr val="black"/>
                </a:solidFill>
              </a:rPr>
              <a:t>Establish confidentiality</a:t>
            </a:r>
          </a:p>
          <a:p>
            <a:pPr marL="514350" lvl="0" indent="-514350">
              <a:spcBef>
                <a:spcPts val="480"/>
              </a:spcBef>
              <a:buClr>
                <a:srgbClr val="0D4170"/>
              </a:buClr>
              <a:buFont typeface="Calibri"/>
              <a:buAutoNum type="arabicPeriod"/>
            </a:pPr>
            <a:r>
              <a:rPr lang="en-US" sz="2400">
                <a:solidFill>
                  <a:prstClr val="black"/>
                </a:solidFill>
              </a:rPr>
              <a:t>Listen</a:t>
            </a:r>
          </a:p>
          <a:p>
            <a:pPr marL="514350" lvl="0" indent="-514350">
              <a:spcBef>
                <a:spcPts val="480"/>
              </a:spcBef>
              <a:buClr>
                <a:srgbClr val="0D4170"/>
              </a:buClr>
              <a:buFont typeface="Calibri"/>
              <a:buAutoNum type="arabicPeriod"/>
            </a:pPr>
            <a:r>
              <a:rPr lang="en-US" sz="2400">
                <a:solidFill>
                  <a:prstClr val="black"/>
                </a:solidFill>
              </a:rPr>
              <a:t>Ask questions</a:t>
            </a:r>
          </a:p>
          <a:p>
            <a:pPr marL="514350" lvl="0" indent="-514350">
              <a:spcBef>
                <a:spcPts val="480"/>
              </a:spcBef>
              <a:buClr>
                <a:srgbClr val="0D4170"/>
              </a:buClr>
              <a:buFont typeface="Calibri"/>
              <a:buAutoNum type="arabicPeriod"/>
            </a:pPr>
            <a:r>
              <a:rPr lang="en-US" sz="2400">
                <a:solidFill>
                  <a:prstClr val="black"/>
                </a:solidFill>
              </a:rPr>
              <a:t>Connect</a:t>
            </a:r>
          </a:p>
          <a:p>
            <a:pPr marL="514350" lvl="0" indent="-514350">
              <a:spcBef>
                <a:spcPts val="480"/>
              </a:spcBef>
              <a:buClr>
                <a:srgbClr val="0D4170"/>
              </a:buClr>
              <a:buFont typeface="Calibri"/>
              <a:buAutoNum type="arabicPeriod"/>
            </a:pPr>
            <a:r>
              <a:rPr lang="en-US" sz="2400">
                <a:solidFill>
                  <a:prstClr val="black"/>
                </a:solidFill>
              </a:rPr>
              <a:t>Validate</a:t>
            </a:r>
          </a:p>
          <a:p>
            <a:pPr marL="514350" lvl="0" indent="-514350">
              <a:spcBef>
                <a:spcPts val="480"/>
              </a:spcBef>
              <a:buClr>
                <a:srgbClr val="0D4170"/>
              </a:buClr>
              <a:buFont typeface="Calibri"/>
              <a:buAutoNum type="arabicPeriod"/>
            </a:pPr>
            <a:r>
              <a:rPr lang="en-US" sz="2400">
                <a:solidFill>
                  <a:prstClr val="black"/>
                </a:solidFill>
              </a:rPr>
              <a:t>Be open about who you are and what you do</a:t>
            </a:r>
          </a:p>
          <a:p>
            <a:pPr marL="514350" lvl="0" indent="-514350">
              <a:spcBef>
                <a:spcPts val="480"/>
              </a:spcBef>
              <a:buClr>
                <a:srgbClr val="0D4170"/>
              </a:buClr>
              <a:buFont typeface="Calibri"/>
              <a:buAutoNum type="arabicPeriod"/>
            </a:pPr>
            <a:r>
              <a:rPr lang="en-US" sz="2400">
                <a:solidFill>
                  <a:prstClr val="black"/>
                </a:solidFill>
              </a:rPr>
              <a:t>Ask permission to coach</a:t>
            </a:r>
          </a:p>
          <a:p>
            <a:pPr marL="514350" lvl="0" indent="-514350">
              <a:spcBef>
                <a:spcPts val="480"/>
              </a:spcBef>
              <a:buClr>
                <a:srgbClr val="0D4170"/>
              </a:buClr>
              <a:buFont typeface="Calibri"/>
              <a:buAutoNum type="arabicPeriod"/>
            </a:pPr>
            <a:r>
              <a:rPr lang="en-US" sz="2400">
                <a:solidFill>
                  <a:prstClr val="black"/>
                </a:solidFill>
              </a:rPr>
              <a:t>Keep commitments</a:t>
            </a:r>
          </a:p>
          <a:p>
            <a:endParaRPr lang="en-US" sz="2400"/>
          </a:p>
        </p:txBody>
      </p:sp>
      <p:sp>
        <p:nvSpPr>
          <p:cNvPr id="10" name="Shape 414"/>
          <p:cNvSpPr txBox="1"/>
          <p:nvPr/>
        </p:nvSpPr>
        <p:spPr>
          <a:xfrm>
            <a:off x="7383925" y="6492682"/>
            <a:ext cx="1762345" cy="369332"/>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(Aguilar, 2013)</a:t>
            </a:r>
          </a:p>
        </p:txBody>
      </p:sp>
      <p:pic>
        <p:nvPicPr>
          <p:cNvPr id="8" name="Picture 7" descr="This icon indicates there is further information found in the Handout packet." title="Docum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9" name="Picture 8"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727891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2" name="Title 1"/>
          <p:cNvSpPr>
            <a:spLocks noGrp="1"/>
          </p:cNvSpPr>
          <p:nvPr>
            <p:ph type="title"/>
          </p:nvPr>
        </p:nvSpPr>
        <p:spPr/>
        <p:txBody>
          <a:bodyPr/>
          <a:lstStyle/>
          <a:p>
            <a:r>
              <a:rPr lang="en-US"/>
              <a:t>Building Coaching Relationships</a:t>
            </a:r>
          </a:p>
        </p:txBody>
      </p:sp>
      <p:sp>
        <p:nvSpPr>
          <p:cNvPr id="8" name="Shape 414"/>
          <p:cNvSpPr txBox="1"/>
          <p:nvPr/>
        </p:nvSpPr>
        <p:spPr>
          <a:xfrm>
            <a:off x="7089136" y="6490584"/>
            <a:ext cx="2052333" cy="369332"/>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(Teaching Channel, </a:t>
            </a:r>
            <a:r>
              <a:rPr lang="en-US" err="1">
                <a:solidFill>
                  <a:schemeClr val="dk1"/>
                </a:solidFill>
                <a:latin typeface="Tw Cen MT" panose="020B0602020104020603" pitchFamily="34" charset="0"/>
                <a:cs typeface="Calibri" panose="020F0502020204030204" pitchFamily="34" charset="0"/>
                <a:sym typeface="Arial"/>
              </a:rPr>
              <a:t>n.d.</a:t>
            </a:r>
            <a:r>
              <a:rPr lang="en-US">
                <a:solidFill>
                  <a:schemeClr val="dk1"/>
                </a:solidFill>
                <a:latin typeface="Tw Cen MT" panose="020B0602020104020603" pitchFamily="34" charset="0"/>
                <a:cs typeface="Calibri" panose="020F0502020204030204" pitchFamily="34" charset="0"/>
                <a:sym typeface="Arial"/>
              </a:rPr>
              <a:t>)</a:t>
            </a:r>
          </a:p>
        </p:txBody>
      </p:sp>
      <p:pic>
        <p:nvPicPr>
          <p:cNvPr id="6" name="Picture 5" descr="This icon indicates the presence of activities or times of reflection." title="Reflections/Activites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pic>
        <p:nvPicPr>
          <p:cNvPr id="4" name="Picture 3" descr="A close up of a logo&#10;&#10;Description automatically generated">
            <a:extLst>
              <a:ext uri="{FF2B5EF4-FFF2-40B4-BE49-F238E27FC236}">
                <a16:creationId xmlns:a16="http://schemas.microsoft.com/office/drawing/2014/main" id="{6C1FBB30-3105-49D1-B6D8-883CDDD6908B}"/>
              </a:ext>
            </a:extLst>
          </p:cNvPr>
          <p:cNvPicPr>
            <a:picLocks noChangeAspect="1"/>
          </p:cNvPicPr>
          <p:nvPr/>
        </p:nvPicPr>
        <p:blipFill>
          <a:blip r:embed="rId4"/>
          <a:stretch>
            <a:fillRect/>
          </a:stretch>
        </p:blipFill>
        <p:spPr>
          <a:xfrm>
            <a:off x="754813" y="1437870"/>
            <a:ext cx="7498079" cy="418249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2" name="Title 1"/>
          <p:cNvSpPr>
            <a:spLocks noGrp="1"/>
          </p:cNvSpPr>
          <p:nvPr>
            <p:ph type="title"/>
          </p:nvPr>
        </p:nvSpPr>
        <p:spPr>
          <a:xfrm>
            <a:off x="457200" y="601662"/>
            <a:ext cx="8229600" cy="1399858"/>
          </a:xfrm>
        </p:spPr>
        <p:txBody>
          <a:bodyPr>
            <a:normAutofit fontScale="90000"/>
          </a:bodyPr>
          <a:lstStyle/>
          <a:p>
            <a:r>
              <a:rPr lang="en-US"/>
              <a:t>Criteria for</a:t>
            </a:r>
            <a:br>
              <a:rPr lang="en-US"/>
            </a:br>
            <a:r>
              <a:rPr lang="en-US"/>
              <a:t>Building Coaching Relationships</a:t>
            </a:r>
          </a:p>
        </p:txBody>
      </p:sp>
      <p:sp>
        <p:nvSpPr>
          <p:cNvPr id="338" name="Shape 338"/>
          <p:cNvSpPr txBox="1">
            <a:spLocks noGrp="1"/>
          </p:cNvSpPr>
          <p:nvPr>
            <p:ph type="body" idx="1"/>
          </p:nvPr>
        </p:nvSpPr>
        <p:spPr>
          <a:xfrm>
            <a:off x="457200" y="2184399"/>
            <a:ext cx="8229600" cy="3606801"/>
          </a:xfrm>
          <a:prstGeom prst="rect">
            <a:avLst/>
          </a:prstGeom>
          <a:noFill/>
          <a:ln>
            <a:noFill/>
          </a:ln>
        </p:spPr>
        <p:txBody>
          <a:bodyPr wrap="square" lIns="91400" tIns="45700" rIns="91400" bIns="45700" anchor="t" anchorCtr="0">
            <a:noAutofit/>
          </a:bodyPr>
          <a:lstStyle/>
          <a:p>
            <a:pPr marL="514350" marR="0" lvl="0" indent="-514350" algn="l" rtl="0">
              <a:spcBef>
                <a:spcPts val="0"/>
              </a:spcBef>
              <a:spcAft>
                <a:spcPts val="0"/>
              </a:spcAft>
              <a:buClr>
                <a:schemeClr val="accent2"/>
              </a:buClr>
              <a:buSzPct val="100000"/>
              <a:buFont typeface="Calibri"/>
              <a:buAutoNum type="arabicPeriod"/>
            </a:pPr>
            <a:r>
              <a:rPr lang="en-US" sz="3200" b="0" i="0" u="none" strike="noStrike" cap="none">
                <a:solidFill>
                  <a:schemeClr val="dk1"/>
                </a:solidFill>
                <a:latin typeface="Tw Cen MT" panose="020B0602020104020603" pitchFamily="34" charset="0"/>
                <a:sym typeface="Questrial"/>
              </a:rPr>
              <a:t>Create reciprocal partnerships</a:t>
            </a:r>
          </a:p>
          <a:p>
            <a:pPr marL="514350" marR="0" lvl="0" indent="-514350" algn="l" rtl="0">
              <a:spcBef>
                <a:spcPts val="640"/>
              </a:spcBef>
              <a:spcAft>
                <a:spcPts val="0"/>
              </a:spcAft>
              <a:buClr>
                <a:schemeClr val="accent2"/>
              </a:buClr>
              <a:buSzPct val="100000"/>
              <a:buFont typeface="Calibri"/>
              <a:buAutoNum type="arabicPeriod"/>
            </a:pPr>
            <a:r>
              <a:rPr lang="en-US" sz="3200" b="0" i="0" u="none" strike="noStrike" cap="none">
                <a:solidFill>
                  <a:schemeClr val="dk1"/>
                </a:solidFill>
                <a:latin typeface="Tw Cen MT" panose="020B0602020104020603" pitchFamily="34" charset="0"/>
                <a:sym typeface="Questrial"/>
              </a:rPr>
              <a:t>Communicate about coaching purpose &amp; practices</a:t>
            </a:r>
          </a:p>
          <a:p>
            <a:pPr marL="514350" marR="0" lvl="0" indent="-514350" algn="l" rtl="0">
              <a:spcBef>
                <a:spcPts val="640"/>
              </a:spcBef>
              <a:spcAft>
                <a:spcPts val="0"/>
              </a:spcAft>
              <a:buClr>
                <a:schemeClr val="accent2"/>
              </a:buClr>
              <a:buSzPct val="100000"/>
              <a:buFont typeface="Calibri"/>
              <a:buAutoNum type="arabicPeriod"/>
            </a:pPr>
            <a:r>
              <a:rPr lang="en-US" sz="3200" b="0" i="0" u="none" strike="noStrike" cap="none">
                <a:solidFill>
                  <a:schemeClr val="dk1"/>
                </a:solidFill>
                <a:latin typeface="Tw Cen MT" panose="020B0602020104020603" pitchFamily="34" charset="0"/>
                <a:sym typeface="Questrial"/>
              </a:rPr>
              <a:t>Allow teachers to identify needs and to choose coaching support</a:t>
            </a:r>
          </a:p>
          <a:p>
            <a:pPr marL="514350" marR="0" lvl="0" indent="-514350" algn="l" rtl="0">
              <a:spcBef>
                <a:spcPts val="640"/>
              </a:spcBef>
              <a:spcAft>
                <a:spcPts val="0"/>
              </a:spcAft>
              <a:buClr>
                <a:schemeClr val="accent2"/>
              </a:buClr>
              <a:buSzPct val="100000"/>
              <a:buFont typeface="Calibri"/>
              <a:buAutoNum type="arabicPeriod"/>
            </a:pPr>
            <a:r>
              <a:rPr lang="en-US" sz="3200" b="0" i="0" u="none" strike="noStrike" cap="none">
                <a:solidFill>
                  <a:schemeClr val="dk1"/>
                </a:solidFill>
                <a:latin typeface="Tw Cen MT" panose="020B0602020104020603" pitchFamily="34" charset="0"/>
                <a:sym typeface="Questrial"/>
              </a:rPr>
              <a:t>Acknowledge and address differences</a:t>
            </a:r>
          </a:p>
          <a:p>
            <a:pPr marL="514350" marR="0" lvl="0" indent="-514350" algn="l" rtl="0">
              <a:spcBef>
                <a:spcPts val="640"/>
              </a:spcBef>
              <a:spcAft>
                <a:spcPts val="0"/>
              </a:spcAft>
              <a:buClr>
                <a:schemeClr val="accent2"/>
              </a:buClr>
              <a:buSzPct val="100000"/>
              <a:buFont typeface="Calibri"/>
              <a:buAutoNum type="arabicPeriod"/>
            </a:pPr>
            <a:r>
              <a:rPr lang="en-US">
                <a:latin typeface="Tw Cen MT" panose="020B0602020104020603" pitchFamily="34" charset="0"/>
              </a:rPr>
              <a:t>Build teacher leadership capacity</a:t>
            </a:r>
            <a:endParaRPr lang="en-US" sz="3200" b="0" i="0" u="none" strike="noStrike" cap="none">
              <a:solidFill>
                <a:schemeClr val="dk1"/>
              </a:solidFill>
              <a:latin typeface="Tw Cen MT" panose="020B0602020104020603" pitchFamily="34" charset="0"/>
              <a:sym typeface="Questrial"/>
            </a:endParaRPr>
          </a:p>
        </p:txBody>
      </p:sp>
    </p:spTree>
    <p:extLst>
      <p:ext uri="{BB962C8B-B14F-4D97-AF65-F5344CB8AC3E}">
        <p14:creationId xmlns:p14="http://schemas.microsoft.com/office/powerpoint/2010/main" val="2609364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 name="Title 2"/>
          <p:cNvSpPr>
            <a:spLocks noGrp="1"/>
          </p:cNvSpPr>
          <p:nvPr>
            <p:ph type="title"/>
          </p:nvPr>
        </p:nvSpPr>
        <p:spPr/>
        <p:txBody>
          <a:bodyPr/>
          <a:lstStyle/>
          <a:p>
            <a:r>
              <a:rPr lang="en-US"/>
              <a:t>The Implementation Coach</a:t>
            </a:r>
          </a:p>
        </p:txBody>
      </p:sp>
      <p:sp>
        <p:nvSpPr>
          <p:cNvPr id="17" name="Text Placeholder 3"/>
          <p:cNvSpPr>
            <a:spLocks noGrp="1"/>
          </p:cNvSpPr>
          <p:nvPr>
            <p:ph type="body" idx="1"/>
          </p:nvPr>
        </p:nvSpPr>
        <p:spPr>
          <a:xfrm>
            <a:off x="457200" y="2191576"/>
            <a:ext cx="8229600" cy="4134795"/>
          </a:xfrm>
        </p:spPr>
        <p:txBody>
          <a:bodyPr/>
          <a:lstStyle/>
          <a:p>
            <a:pPr marL="514350" lvl="0" indent="-514350">
              <a:buFont typeface="+mj-lt"/>
              <a:buAutoNum type="arabicPeriod"/>
            </a:pPr>
            <a:r>
              <a:rPr lang="en-US">
                <a:solidFill>
                  <a:schemeClr val="tx1"/>
                </a:solidFill>
              </a:rPr>
              <a:t>Develop &amp; maintain coaching relationships.</a:t>
            </a:r>
          </a:p>
          <a:p>
            <a:pPr marL="514350" lvl="0" indent="-514350">
              <a:buFont typeface="+mj-lt"/>
              <a:buAutoNum type="arabicPeriod"/>
            </a:pPr>
            <a:r>
              <a:rPr lang="en-US">
                <a:solidFill>
                  <a:schemeClr val="accent4"/>
                </a:solidFill>
              </a:rPr>
              <a:t>Provide effective feedback.</a:t>
            </a:r>
          </a:p>
          <a:p>
            <a:pPr marL="514350" indent="-514350">
              <a:buClr>
                <a:schemeClr val="accent2"/>
              </a:buClr>
              <a:buFont typeface="+mj-lt"/>
              <a:buAutoNum type="arabicPeriod"/>
            </a:pPr>
            <a:r>
              <a:rPr lang="en-US"/>
              <a:t>Develop a strategic and differentiated coaching plan.</a:t>
            </a:r>
          </a:p>
          <a:p>
            <a:pPr marL="514350" lvl="0" indent="-514350">
              <a:buFont typeface="+mj-lt"/>
              <a:buAutoNum type="arabicPeriod"/>
            </a:pPr>
            <a:r>
              <a:rPr lang="en-US"/>
              <a:t>Use solution dialogue.</a:t>
            </a:r>
          </a:p>
          <a:p>
            <a:pPr marL="514350" lvl="0" indent="-514350">
              <a:buFont typeface="+mj-lt"/>
              <a:buAutoNum type="arabicPeriod"/>
            </a:pPr>
            <a:r>
              <a:rPr lang="en-US"/>
              <a:t>Progress monitor implementation of effective educational practices.</a:t>
            </a:r>
          </a:p>
          <a:p>
            <a:endParaRPr lang="en-US"/>
          </a:p>
        </p:txBody>
      </p:sp>
      <p:sp>
        <p:nvSpPr>
          <p:cNvPr id="18" name="TextBox 17">
            <a:extLst>
              <a:ext uri="{FF2B5EF4-FFF2-40B4-BE49-F238E27FC236}">
                <a16:creationId xmlns:a16="http://schemas.microsoft.com/office/drawing/2014/main" id="{B5CA968B-51AD-49E1-B5B7-F832B36252A9}"/>
              </a:ext>
            </a:extLst>
          </p:cNvPr>
          <p:cNvSpPr txBox="1"/>
          <p:nvPr/>
        </p:nvSpPr>
        <p:spPr>
          <a:xfrm>
            <a:off x="-78636" y="1546271"/>
            <a:ext cx="9144000" cy="646331"/>
          </a:xfrm>
          <a:prstGeom prst="rect">
            <a:avLst/>
          </a:prstGeom>
          <a:noFill/>
        </p:spPr>
        <p:txBody>
          <a:bodyPr wrap="square" rtlCol="0">
            <a:spAutoFit/>
          </a:bodyPr>
          <a:lstStyle/>
          <a:p>
            <a:pPr algn="ctr"/>
            <a:r>
              <a:rPr lang="en-US" sz="3600">
                <a:solidFill>
                  <a:schemeClr val="accent2"/>
                </a:solidFill>
                <a:latin typeface="Tw Cen MT" panose="020B0602020104020603" pitchFamily="34" charset="0"/>
              </a:rPr>
              <a:t>Essential Functions</a:t>
            </a:r>
          </a:p>
        </p:txBody>
      </p:sp>
      <p:cxnSp>
        <p:nvCxnSpPr>
          <p:cNvPr id="19" name="Line" title="separatator line"/>
          <p:cNvCxnSpPr/>
          <p:nvPr/>
        </p:nvCxnSpPr>
        <p:spPr>
          <a:xfrm>
            <a:off x="607164" y="1606801"/>
            <a:ext cx="7772400" cy="0"/>
          </a:xfrm>
          <a:prstGeom prst="straightConnector1">
            <a:avLst/>
          </a:prstGeom>
          <a:noFill/>
          <a:ln w="889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079870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ctrTitle"/>
          </p:nvPr>
        </p:nvSpPr>
        <p:spPr>
          <a:xfrm>
            <a:off x="762000" y="1440180"/>
            <a:ext cx="7772400" cy="3589019"/>
          </a:xfrm>
          <a:prstGeom prst="rect">
            <a:avLst/>
          </a:prstGeom>
          <a:noFill/>
          <a:ln>
            <a:noFill/>
          </a:ln>
        </p:spPr>
        <p:txBody>
          <a:bodyPr wrap="square" lIns="91400" tIns="45700" rIns="91400"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lt1"/>
                </a:solidFill>
                <a:latin typeface="Tw Cen MT" panose="020B0602020104020603" pitchFamily="34" charset="0"/>
                <a:sym typeface="Questrial"/>
              </a:rPr>
              <a:t>Essential Function #2</a:t>
            </a:r>
            <a:br>
              <a:rPr lang="en-US" sz="3200" b="0" i="0" u="none" strike="noStrike" cap="none">
                <a:solidFill>
                  <a:schemeClr val="lt1"/>
                </a:solidFill>
                <a:latin typeface="Tw Cen MT" panose="020B0602020104020603" pitchFamily="34" charset="0"/>
                <a:sym typeface="Questrial"/>
              </a:rPr>
            </a:br>
            <a:br>
              <a:rPr lang="en-US" sz="4400" b="0" i="0" u="none" strike="noStrike" cap="none">
                <a:solidFill>
                  <a:schemeClr val="lt1"/>
                </a:solidFill>
                <a:latin typeface="Tw Cen MT" panose="020B0602020104020603" pitchFamily="34" charset="0"/>
                <a:sym typeface="Questrial"/>
              </a:rPr>
            </a:br>
            <a:r>
              <a:rPr lang="en-US" sz="4400" b="0" i="0" u="none" strike="noStrike" cap="none">
                <a:solidFill>
                  <a:schemeClr val="lt1"/>
                </a:solidFill>
                <a:latin typeface="Tw Cen MT" panose="020B0602020104020603" pitchFamily="34" charset="0"/>
                <a:sym typeface="Questrial"/>
              </a:rPr>
              <a:t>Educators </a:t>
            </a:r>
            <a:r>
              <a:rPr lang="en-US">
                <a:latin typeface="Tw Cen MT" panose="020B0602020104020603" pitchFamily="34" charset="0"/>
              </a:rPr>
              <a:t>p</a:t>
            </a:r>
            <a:r>
              <a:rPr lang="en-US" sz="4400" b="0" i="0" u="none" strike="noStrike" cap="none">
                <a:solidFill>
                  <a:schemeClr val="lt1"/>
                </a:solidFill>
                <a:latin typeface="Tw Cen MT" panose="020B0602020104020603" pitchFamily="34" charset="0"/>
                <a:sym typeface="Questrial"/>
              </a:rPr>
              <a:t>rovide effective </a:t>
            </a:r>
            <a:r>
              <a:rPr lang="en-US">
                <a:latin typeface="Tw Cen MT" panose="020B0602020104020603" pitchFamily="34" charset="0"/>
              </a:rPr>
              <a:t>f</a:t>
            </a:r>
            <a:r>
              <a:rPr lang="en-US" sz="4400" b="0" i="0" u="none" strike="noStrike" cap="none">
                <a:solidFill>
                  <a:schemeClr val="lt1"/>
                </a:solidFill>
                <a:latin typeface="Tw Cen MT" panose="020B0602020104020603" pitchFamily="34" charset="0"/>
                <a:sym typeface="Questrial"/>
              </a:rPr>
              <a:t>eedback.</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295" y="99932"/>
            <a:ext cx="1001649" cy="1005840"/>
          </a:xfrm>
          <a:prstGeom prst="rect">
            <a:avLst/>
          </a:prstGeom>
        </p:spPr>
      </p:pic>
    </p:spTree>
    <p:extLst>
      <p:ext uri="{BB962C8B-B14F-4D97-AF65-F5344CB8AC3E}">
        <p14:creationId xmlns:p14="http://schemas.microsoft.com/office/powerpoint/2010/main" val="134544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2" name="Title 1"/>
          <p:cNvSpPr>
            <a:spLocks noGrp="1"/>
          </p:cNvSpPr>
          <p:nvPr>
            <p:ph type="title"/>
          </p:nvPr>
        </p:nvSpPr>
        <p:spPr/>
        <p:txBody>
          <a:bodyPr/>
          <a:lstStyle/>
          <a:p>
            <a:r>
              <a:rPr lang="en-US"/>
              <a:t>Definition of Feedback</a:t>
            </a:r>
          </a:p>
        </p:txBody>
      </p:sp>
      <p:sp>
        <p:nvSpPr>
          <p:cNvPr id="494" name="Shape 494"/>
          <p:cNvSpPr txBox="1">
            <a:spLocks noGrp="1"/>
          </p:cNvSpPr>
          <p:nvPr>
            <p:ph type="body" idx="1"/>
          </p:nvPr>
        </p:nvSpPr>
        <p:spPr>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3200" b="0" i="0" u="none" strike="noStrike" cap="none">
                <a:solidFill>
                  <a:schemeClr val="dk1"/>
                </a:solidFill>
                <a:latin typeface="Tw Cen MT" panose="020B0602020104020603" pitchFamily="34" charset="0"/>
                <a:sym typeface="Questrial"/>
              </a:rPr>
              <a:t>Feedback is information provided by </a:t>
            </a:r>
          </a:p>
          <a:p>
            <a:pPr marL="0" marR="0" lvl="0" indent="0" algn="ctr" rtl="0">
              <a:spcBef>
                <a:spcPts val="0"/>
              </a:spcBef>
              <a:spcAft>
                <a:spcPts val="0"/>
              </a:spcAft>
              <a:buClr>
                <a:schemeClr val="accent2"/>
              </a:buClr>
              <a:buSzPct val="25000"/>
              <a:buFont typeface="Noto Sans Symbols"/>
              <a:buNone/>
            </a:pPr>
            <a:r>
              <a:rPr lang="en-US" sz="3200" b="0" i="0" u="none" strike="noStrike" cap="none">
                <a:solidFill>
                  <a:schemeClr val="dk1"/>
                </a:solidFill>
                <a:latin typeface="Tw Cen MT" panose="020B0602020104020603" pitchFamily="34" charset="0"/>
                <a:sym typeface="Questrial"/>
              </a:rPr>
              <a:t>an agent (e.g., teacher, peer, book, parent, self/experience) regarding aspects of </a:t>
            </a:r>
          </a:p>
          <a:p>
            <a:pPr marL="0" marR="0" lvl="0" indent="0" algn="ctr" rtl="0">
              <a:spcBef>
                <a:spcPts val="0"/>
              </a:spcBef>
              <a:spcAft>
                <a:spcPts val="0"/>
              </a:spcAft>
              <a:buClr>
                <a:schemeClr val="accent2"/>
              </a:buClr>
              <a:buSzPct val="25000"/>
              <a:buFont typeface="Noto Sans Symbols"/>
              <a:buNone/>
            </a:pPr>
            <a:r>
              <a:rPr lang="en-US" sz="3200" b="0" i="0" u="none" strike="noStrike" cap="none">
                <a:solidFill>
                  <a:schemeClr val="dk1"/>
                </a:solidFill>
                <a:latin typeface="Tw Cen MT" panose="020B0602020104020603" pitchFamily="34" charset="0"/>
                <a:sym typeface="Questrial"/>
              </a:rPr>
              <a:t>one’s performance or understanding. </a:t>
            </a:r>
          </a:p>
        </p:txBody>
      </p:sp>
      <p:sp>
        <p:nvSpPr>
          <p:cNvPr id="495" name="Shape 495"/>
          <p:cNvSpPr txBox="1"/>
          <p:nvPr/>
        </p:nvSpPr>
        <p:spPr>
          <a:xfrm>
            <a:off x="6375739" y="6500232"/>
            <a:ext cx="2767316" cy="383894"/>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(Hattie &amp; Timperley, 2007, p. 102)</a:t>
            </a:r>
          </a:p>
        </p:txBody>
      </p:sp>
      <p:pic>
        <p:nvPicPr>
          <p:cNvPr id="6" name="Picture 5" descr="This icon indicates the presence of activities or times of reflection." title="Reflections/Activites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extLst>
      <p:ext uri="{BB962C8B-B14F-4D97-AF65-F5344CB8AC3E}">
        <p14:creationId xmlns:p14="http://schemas.microsoft.com/office/powerpoint/2010/main" val="3497960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3" name="Title 2"/>
          <p:cNvSpPr>
            <a:spLocks noGrp="1"/>
          </p:cNvSpPr>
          <p:nvPr>
            <p:ph type="title"/>
          </p:nvPr>
        </p:nvSpPr>
        <p:spPr>
          <a:xfrm>
            <a:off x="722312" y="4978400"/>
            <a:ext cx="7772400" cy="790576"/>
          </a:xfrm>
        </p:spPr>
        <p:txBody>
          <a:bodyPr/>
          <a:lstStyle/>
          <a:p>
            <a:pPr algn="r"/>
            <a:r>
              <a:rPr lang="en-US" sz="2800" i="1">
                <a:solidFill>
                  <a:schemeClr val="dk1"/>
                </a:solidFill>
                <a:sym typeface="Arial"/>
              </a:rPr>
              <a:t>-Dylan </a:t>
            </a:r>
            <a:r>
              <a:rPr lang="en-US" sz="2800" i="1" err="1">
                <a:solidFill>
                  <a:schemeClr val="dk1"/>
                </a:solidFill>
                <a:sym typeface="Arial"/>
              </a:rPr>
              <a:t>Wiliam</a:t>
            </a:r>
            <a:endParaRPr lang="en-US" sz="2800"/>
          </a:p>
        </p:txBody>
      </p:sp>
      <p:sp>
        <p:nvSpPr>
          <p:cNvPr id="505" name="Shape 505"/>
          <p:cNvSpPr txBox="1">
            <a:spLocks noGrp="1"/>
          </p:cNvSpPr>
          <p:nvPr>
            <p:ph type="body" idx="1"/>
          </p:nvPr>
        </p:nvSpPr>
        <p:spPr>
          <a:xfrm>
            <a:off x="722312" y="1757680"/>
            <a:ext cx="7772400" cy="2649223"/>
          </a:xfrm>
          <a:prstGeom prst="rect">
            <a:avLst/>
          </a:prstGeom>
          <a:noFill/>
          <a:ln>
            <a:noFill/>
          </a:ln>
        </p:spPr>
        <p:txBody>
          <a:bodyPr wrap="square" lIns="91400" tIns="45700" rIns="91400" bIns="45700" anchor="t" anchorCtr="0">
            <a:noAutofit/>
          </a:bodyPr>
          <a:lstStyle/>
          <a:p>
            <a:pPr marL="0" marR="0" lvl="0" indent="0" algn="l" rtl="0">
              <a:spcBef>
                <a:spcPts val="600"/>
              </a:spcBef>
              <a:spcAft>
                <a:spcPts val="0"/>
              </a:spcAft>
              <a:buClr>
                <a:schemeClr val="accent2"/>
              </a:buClr>
              <a:buSzPct val="25000"/>
              <a:buFont typeface="Noto Sans Symbols"/>
              <a:buNone/>
            </a:pPr>
            <a:r>
              <a:rPr lang="en-US" sz="4000" b="0" i="0" u="none" strike="noStrike" cap="none">
                <a:solidFill>
                  <a:schemeClr val="dk1"/>
                </a:solidFill>
                <a:latin typeface="Tw Cen MT" panose="020B0602020104020603" pitchFamily="34" charset="0"/>
                <a:sym typeface="Questrial"/>
              </a:rPr>
              <a:t>“If I had to reduce all of the research on feedback into one simple overarching idea … it would be this:</a:t>
            </a:r>
            <a:br>
              <a:rPr lang="en-US" sz="4000" b="0" i="0" u="none" strike="noStrike" cap="none">
                <a:solidFill>
                  <a:schemeClr val="dk1"/>
                </a:solidFill>
                <a:latin typeface="Tw Cen MT" panose="020B0602020104020603" pitchFamily="34" charset="0"/>
                <a:sym typeface="Questrial"/>
              </a:rPr>
            </a:br>
            <a:endParaRPr lang="en-US" b="0" i="0" u="none" strike="noStrike" cap="none">
              <a:solidFill>
                <a:schemeClr val="dk1"/>
              </a:solidFill>
              <a:latin typeface="Tw Cen MT" panose="020B0602020104020603" pitchFamily="34" charset="0"/>
              <a:sym typeface="Questrial"/>
            </a:endParaRPr>
          </a:p>
          <a:p>
            <a:pPr>
              <a:spcBef>
                <a:spcPts val="0"/>
              </a:spcBef>
              <a:buSzPct val="25000"/>
            </a:pPr>
            <a:r>
              <a:rPr lang="en-US" sz="4000" b="1" u="sng">
                <a:solidFill>
                  <a:schemeClr val="tx1"/>
                </a:solidFill>
              </a:rPr>
              <a:t>feedback should cause thinking</a:t>
            </a:r>
            <a:r>
              <a:rPr lang="en-US" sz="4000" b="1">
                <a:solidFill>
                  <a:schemeClr val="tx1"/>
                </a:solidFill>
              </a:rPr>
              <a:t>.”</a:t>
            </a:r>
          </a:p>
          <a:p>
            <a:pPr marL="0" marR="0" lvl="0" indent="0" algn="l" rtl="0">
              <a:spcBef>
                <a:spcPts val="0"/>
              </a:spcBef>
              <a:spcAft>
                <a:spcPts val="0"/>
              </a:spcAft>
              <a:buClr>
                <a:schemeClr val="accent2"/>
              </a:buClr>
              <a:buSzPct val="25000"/>
              <a:buFont typeface="Noto Sans Symbols"/>
              <a:buNone/>
            </a:pPr>
            <a:endParaRPr lang="en-US" sz="4000" b="0" i="0" u="none" strike="noStrike" cap="none">
              <a:solidFill>
                <a:schemeClr val="dk1"/>
              </a:solidFill>
              <a:latin typeface="Tw Cen MT" panose="020B0602020104020603" pitchFamily="34" charset="0"/>
              <a:sym typeface="Questrial"/>
            </a:endParaRPr>
          </a:p>
        </p:txBody>
      </p:sp>
      <p:sp>
        <p:nvSpPr>
          <p:cNvPr id="507" name="Shape 507"/>
          <p:cNvSpPr txBox="1"/>
          <p:nvPr/>
        </p:nvSpPr>
        <p:spPr>
          <a:xfrm>
            <a:off x="7093226" y="6498511"/>
            <a:ext cx="2057400" cy="360744"/>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a:t>
            </a:r>
            <a:r>
              <a:rPr lang="en-US" err="1">
                <a:solidFill>
                  <a:schemeClr val="dk1"/>
                </a:solidFill>
                <a:latin typeface="Tw Cen MT" panose="020B0602020104020603" pitchFamily="34" charset="0"/>
                <a:cs typeface="Calibri" panose="020F0502020204030204" pitchFamily="34" charset="0"/>
                <a:sym typeface="Arial"/>
              </a:rPr>
              <a:t>Wiliam</a:t>
            </a:r>
            <a:r>
              <a:rPr lang="en-US">
                <a:solidFill>
                  <a:schemeClr val="dk1"/>
                </a:solidFill>
                <a:latin typeface="Tw Cen MT" panose="020B0602020104020603" pitchFamily="34" charset="0"/>
                <a:cs typeface="Calibri" panose="020F0502020204030204" pitchFamily="34" charset="0"/>
                <a:sym typeface="Arial"/>
              </a:rPr>
              <a:t>, 2011, p. 127)</a:t>
            </a:r>
          </a:p>
        </p:txBody>
      </p:sp>
    </p:spTree>
    <p:extLst>
      <p:ext uri="{BB962C8B-B14F-4D97-AF65-F5344CB8AC3E}">
        <p14:creationId xmlns:p14="http://schemas.microsoft.com/office/powerpoint/2010/main" val="3845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00"/>
        <p:cNvGrpSpPr/>
        <p:nvPr/>
      </p:nvGrpSpPr>
      <p:grpSpPr>
        <a:xfrm>
          <a:off x="0" y="0"/>
          <a:ext cx="0" cy="0"/>
          <a:chOff x="0" y="0"/>
          <a:chExt cx="0" cy="0"/>
        </a:xfrm>
      </p:grpSpPr>
      <p:sp>
        <p:nvSpPr>
          <p:cNvPr id="101" name="Title"/>
          <p:cNvSpPr txBox="1">
            <a:spLocks noGrp="1"/>
          </p:cNvSpPr>
          <p:nvPr>
            <p:ph type="title"/>
          </p:nvPr>
        </p:nvSpPr>
        <p:spPr>
          <a:prstGeom prst="rect">
            <a:avLst/>
          </a:prstGeom>
          <a:noFill/>
          <a:ln>
            <a:noFill/>
          </a:ln>
        </p:spPr>
        <p:txBody>
          <a:bodyPr wrap="square" lIns="91425" tIns="91425" rIns="91425" bIns="91425" anchor="ctr" anchorCtr="0"/>
          <a:lstStyle/>
          <a:p>
            <a:r>
              <a:rPr lang="en-US" dirty="0"/>
              <a:t>Hidden Slide #4</a:t>
            </a:r>
          </a:p>
        </p:txBody>
      </p:sp>
      <p:sp>
        <p:nvSpPr>
          <p:cNvPr id="9" name="Text Placeholder 8"/>
          <p:cNvSpPr>
            <a:spLocks noGrp="1"/>
          </p:cNvSpPr>
          <p:nvPr>
            <p:ph type="body" idx="1"/>
          </p:nvPr>
        </p:nvSpPr>
        <p:spPr/>
        <p:txBody>
          <a:bodyPr/>
          <a:lstStyle/>
          <a:p>
            <a:pPr marL="203201" indent="0" algn="ctr">
              <a:buNone/>
            </a:pPr>
            <a:r>
              <a:rPr lang="en-US" dirty="0">
                <a:solidFill>
                  <a:schemeClr val="accent2"/>
                </a:solidFill>
              </a:rPr>
              <a:t>Pre-Reading</a:t>
            </a:r>
            <a:br>
              <a:rPr lang="en-US" dirty="0">
                <a:solidFill>
                  <a:schemeClr val="accent2"/>
                </a:solidFill>
              </a:rPr>
            </a:br>
            <a:br>
              <a:rPr lang="en-US" sz="3600" b="1" dirty="0">
                <a:solidFill>
                  <a:schemeClr val="accent2"/>
                </a:solidFill>
              </a:rPr>
            </a:br>
            <a:r>
              <a:rPr lang="en-US" sz="3600" b="1" dirty="0">
                <a:solidFill>
                  <a:schemeClr val="accent2"/>
                </a:solidFill>
              </a:rPr>
              <a:t>Synopsis of Coaching Principles</a:t>
            </a:r>
          </a:p>
        </p:txBody>
      </p:sp>
      <p:pic>
        <p:nvPicPr>
          <p:cNvPr id="6" name="Picture 5" descr="This icon indicates there is further information found in the Handout packet." title="Docum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12" name="Shape 514"/>
          <p:cNvSpPr txBox="1">
            <a:spLocks/>
          </p:cNvSpPr>
          <p:nvPr/>
        </p:nvSpPr>
        <p:spPr>
          <a:xfrm>
            <a:off x="968708" y="1157146"/>
            <a:ext cx="774550" cy="516367"/>
          </a:xfrm>
          <a:prstGeom prst="rect">
            <a:avLst/>
          </a:prstGeom>
          <a:noFill/>
          <a:ln>
            <a:noFill/>
          </a:ln>
        </p:spPr>
        <p:txBody>
          <a:bodyPr wrap="square" lIns="91400" tIns="45700" rIns="91400" bIns="45700" anchor="ctr" anchorCtr="0">
            <a:noAutofit/>
          </a:bodyPr>
          <a:lstStyle>
            <a:defPPr marR="0" lvl="0" algn="l" rtl="0">
              <a:lnSpc>
                <a:spcPct val="100000"/>
              </a:lnSpc>
              <a:spcBef>
                <a:spcPts val="0"/>
              </a:spcBef>
              <a:spcAft>
                <a:spcPts val="0"/>
              </a:spcAft>
            </a:defPPr>
            <a:lvl1pPr marL="0" marR="0" lvl="0" indent="0" algn="ctr" rtl="0" eaLnBrk="1" hangingPunct="1">
              <a:lnSpc>
                <a:spcPct val="100000"/>
              </a:lnSpc>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pPr>
              <a:buSzPct val="25000"/>
            </a:pPr>
            <a:r>
              <a:rPr lang="en-US" sz="15000" b="1">
                <a:latin typeface="Brush Script MT" panose="03060802040406070304" pitchFamily="66" charset="0"/>
                <a:ea typeface="Arial"/>
                <a:cs typeface="Arial"/>
                <a:sym typeface="Arial"/>
              </a:rPr>
              <a:t>7</a:t>
            </a:r>
          </a:p>
        </p:txBody>
      </p:sp>
      <p:sp>
        <p:nvSpPr>
          <p:cNvPr id="5" name="Title 4"/>
          <p:cNvSpPr>
            <a:spLocks noGrp="1"/>
          </p:cNvSpPr>
          <p:nvPr>
            <p:ph type="title"/>
          </p:nvPr>
        </p:nvSpPr>
        <p:spPr>
          <a:xfrm>
            <a:off x="457200" y="601662"/>
            <a:ext cx="8229600" cy="1440498"/>
          </a:xfrm>
        </p:spPr>
        <p:txBody>
          <a:bodyPr>
            <a:normAutofit fontScale="90000"/>
          </a:bodyPr>
          <a:lstStyle/>
          <a:p>
            <a:r>
              <a:rPr lang="en-US"/>
              <a:t>Tools for Developing</a:t>
            </a:r>
            <a:br>
              <a:rPr lang="en-US"/>
            </a:br>
            <a:r>
              <a:rPr lang="en-US"/>
              <a:t>Teachers and Teaching</a:t>
            </a:r>
          </a:p>
        </p:txBody>
      </p:sp>
      <p:sp>
        <p:nvSpPr>
          <p:cNvPr id="6" name="Text Placeholder 5"/>
          <p:cNvSpPr>
            <a:spLocks noGrp="1"/>
          </p:cNvSpPr>
          <p:nvPr>
            <p:ph type="body" idx="1"/>
          </p:nvPr>
        </p:nvSpPr>
        <p:spPr>
          <a:xfrm>
            <a:off x="457200" y="2197519"/>
            <a:ext cx="8229600" cy="3593682"/>
          </a:xfrm>
        </p:spPr>
        <p:txBody>
          <a:bodyPr>
            <a:normAutofit fontScale="92500" lnSpcReduction="10000"/>
          </a:bodyPr>
          <a:lstStyle/>
          <a:p>
            <a:pPr marL="514350" lvl="0" indent="-514350">
              <a:buClr>
                <a:schemeClr val="accent2"/>
              </a:buClr>
              <a:buFont typeface="+mj-lt"/>
              <a:buAutoNum type="arabicPeriod"/>
            </a:pPr>
            <a:r>
              <a:rPr lang="en-US"/>
              <a:t>30-Second Feedback</a:t>
            </a:r>
          </a:p>
          <a:p>
            <a:pPr marL="514350" lvl="0" indent="-514350">
              <a:spcBef>
                <a:spcPts val="560"/>
              </a:spcBef>
              <a:buClr>
                <a:schemeClr val="accent2"/>
              </a:buClr>
              <a:buFont typeface="+mj-lt"/>
              <a:buAutoNum type="arabicPeriod"/>
            </a:pPr>
            <a:r>
              <a:rPr lang="en-US"/>
              <a:t>5-Minute Feedback</a:t>
            </a:r>
          </a:p>
          <a:p>
            <a:pPr marL="514350" lvl="0" indent="-514350">
              <a:spcBef>
                <a:spcPts val="560"/>
              </a:spcBef>
              <a:buClr>
                <a:schemeClr val="accent2"/>
              </a:buClr>
              <a:buFont typeface="+mj-lt"/>
              <a:buAutoNum type="arabicPeriod"/>
            </a:pPr>
            <a:r>
              <a:rPr lang="en-US"/>
              <a:t>Reflective Planning</a:t>
            </a:r>
          </a:p>
          <a:p>
            <a:pPr marL="514350" lvl="0" indent="-514350">
              <a:spcBef>
                <a:spcPts val="560"/>
              </a:spcBef>
              <a:buClr>
                <a:schemeClr val="accent2"/>
              </a:buClr>
              <a:buFont typeface="+mj-lt"/>
              <a:buAutoNum type="arabicPeriod"/>
            </a:pPr>
            <a:r>
              <a:rPr lang="en-US"/>
              <a:t>Positive Reinforcement Coaching</a:t>
            </a:r>
          </a:p>
          <a:p>
            <a:pPr marL="514350" lvl="0" indent="-514350">
              <a:spcBef>
                <a:spcPts val="560"/>
              </a:spcBef>
              <a:buClr>
                <a:schemeClr val="accent2"/>
              </a:buClr>
              <a:buFont typeface="+mj-lt"/>
              <a:buAutoNum type="arabicPeriod"/>
            </a:pPr>
            <a:r>
              <a:rPr lang="en-US"/>
              <a:t>Instructional Coaching</a:t>
            </a:r>
          </a:p>
          <a:p>
            <a:pPr marL="514350" lvl="0" indent="-514350">
              <a:spcBef>
                <a:spcPts val="560"/>
              </a:spcBef>
              <a:buClr>
                <a:schemeClr val="accent2"/>
              </a:buClr>
              <a:buFont typeface="+mj-lt"/>
              <a:buAutoNum type="arabicPeriod"/>
            </a:pPr>
            <a:r>
              <a:rPr lang="en-US"/>
              <a:t>Small Group Coaching</a:t>
            </a:r>
          </a:p>
          <a:p>
            <a:pPr marL="514350" lvl="0" indent="-514350">
              <a:spcBef>
                <a:spcPts val="560"/>
              </a:spcBef>
              <a:buClr>
                <a:schemeClr val="accent2"/>
              </a:buClr>
              <a:buFont typeface="+mj-lt"/>
              <a:buAutoNum type="arabicPeriod"/>
            </a:pPr>
            <a:r>
              <a:rPr lang="en-US"/>
              <a:t>Teaching Studies</a:t>
            </a:r>
          </a:p>
        </p:txBody>
      </p:sp>
      <p:sp>
        <p:nvSpPr>
          <p:cNvPr id="520" name="Shape 520"/>
          <p:cNvSpPr txBox="1"/>
          <p:nvPr/>
        </p:nvSpPr>
        <p:spPr>
          <a:xfrm>
            <a:off x="5787864" y="6500025"/>
            <a:ext cx="3349533" cy="56388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rPr>
              <a:t>(Rutherford Learning Group, 2009)</a:t>
            </a:r>
            <a:endParaRPr lang="en-US">
              <a:solidFill>
                <a:schemeClr val="dk1"/>
              </a:solidFill>
              <a:latin typeface="Tw Cen MT" panose="020B0602020104020603" pitchFamily="34" charset="0"/>
              <a:cs typeface="Calibri" panose="020F0502020204030204" pitchFamily="34" charset="0"/>
              <a:sym typeface="Arial"/>
            </a:endParaRPr>
          </a:p>
        </p:txBody>
      </p:sp>
      <p:pic>
        <p:nvPicPr>
          <p:cNvPr id="8" name="Picture 7" descr="This icon indicates the presence of activities or times of reflection." title="Reflections/Activites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extLst>
      <p:ext uri="{BB962C8B-B14F-4D97-AF65-F5344CB8AC3E}">
        <p14:creationId xmlns:p14="http://schemas.microsoft.com/office/powerpoint/2010/main" val="74416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2" name="Title 1"/>
          <p:cNvSpPr>
            <a:spLocks noGrp="1"/>
          </p:cNvSpPr>
          <p:nvPr>
            <p:ph type="title"/>
          </p:nvPr>
        </p:nvSpPr>
        <p:spPr/>
        <p:txBody>
          <a:bodyPr/>
          <a:lstStyle/>
          <a:p>
            <a:r>
              <a:rPr lang="en-US"/>
              <a:t>30-Second Feedback</a:t>
            </a:r>
          </a:p>
        </p:txBody>
      </p:sp>
      <p:sp>
        <p:nvSpPr>
          <p:cNvPr id="19" name="Step 1"/>
          <p:cNvSpPr txBox="1"/>
          <p:nvPr/>
        </p:nvSpPr>
        <p:spPr>
          <a:xfrm>
            <a:off x="879677" y="3703068"/>
            <a:ext cx="851514" cy="36933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800">
                <a:solidFill>
                  <a:schemeClr val="dk1"/>
                </a:solidFill>
                <a:latin typeface="Tw Cen MT" panose="020B0602020104020603" pitchFamily="34" charset="0"/>
                <a:sym typeface="Arial"/>
              </a:rPr>
              <a:t>Step 1</a:t>
            </a:r>
          </a:p>
        </p:txBody>
      </p:sp>
      <p:sp>
        <p:nvSpPr>
          <p:cNvPr id="20" name="Cushion"/>
          <p:cNvSpPr/>
          <p:nvPr/>
        </p:nvSpPr>
        <p:spPr>
          <a:xfrm>
            <a:off x="464145" y="2250970"/>
            <a:ext cx="1682578" cy="1252692"/>
          </a:xfrm>
          <a:prstGeom prst="ellipse">
            <a:avLst/>
          </a:prstGeom>
          <a:solidFill>
            <a:schemeClr val="accent1"/>
          </a:solidFill>
          <a:ln w="25400" cap="flat" cmpd="sng">
            <a:solidFill>
              <a:srgbClr val="43769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dk1"/>
                </a:solidFill>
                <a:latin typeface="Tw Cen MT" panose="020B0602020104020603" pitchFamily="34" charset="0"/>
                <a:sym typeface="Arial"/>
              </a:rPr>
              <a:t>Cushion</a:t>
            </a:r>
          </a:p>
        </p:txBody>
      </p:sp>
      <p:cxnSp>
        <p:nvCxnSpPr>
          <p:cNvPr id="23" name="Arrow1" title="Arrow pointing from cushion to teaching"/>
          <p:cNvCxnSpPr/>
          <p:nvPr/>
        </p:nvCxnSpPr>
        <p:spPr>
          <a:xfrm>
            <a:off x="2146723" y="2881892"/>
            <a:ext cx="457200" cy="0"/>
          </a:xfrm>
          <a:prstGeom prst="straightConnector1">
            <a:avLst/>
          </a:prstGeom>
          <a:noFill/>
          <a:ln w="9525" cap="flat" cmpd="sng">
            <a:solidFill>
              <a:srgbClr val="559FD6"/>
            </a:solidFill>
            <a:prstDash val="solid"/>
            <a:round/>
            <a:headEnd type="none" w="med" len="med"/>
            <a:tailEnd type="stealth" w="lg" len="lg"/>
          </a:ln>
        </p:spPr>
      </p:cxnSp>
      <p:sp>
        <p:nvSpPr>
          <p:cNvPr id="25" name="Step 2"/>
          <p:cNvSpPr txBox="1"/>
          <p:nvPr/>
        </p:nvSpPr>
        <p:spPr>
          <a:xfrm>
            <a:off x="3027571" y="3703068"/>
            <a:ext cx="851514" cy="36933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800">
                <a:solidFill>
                  <a:schemeClr val="dk1"/>
                </a:solidFill>
                <a:latin typeface="Tw Cen MT" panose="020B0602020104020603" pitchFamily="34" charset="0"/>
                <a:sym typeface="Arial"/>
              </a:rPr>
              <a:t>Step 2</a:t>
            </a:r>
          </a:p>
        </p:txBody>
      </p:sp>
      <p:sp>
        <p:nvSpPr>
          <p:cNvPr id="26" name="Teaching"/>
          <p:cNvSpPr/>
          <p:nvPr/>
        </p:nvSpPr>
        <p:spPr>
          <a:xfrm>
            <a:off x="2612039" y="2250970"/>
            <a:ext cx="1682578" cy="1252692"/>
          </a:xfrm>
          <a:prstGeom prst="ellipse">
            <a:avLst/>
          </a:prstGeom>
          <a:solidFill>
            <a:schemeClr val="accent1"/>
          </a:solidFill>
          <a:ln w="25400" cap="flat" cmpd="sng">
            <a:solidFill>
              <a:srgbClr val="43769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dk1"/>
                </a:solidFill>
                <a:latin typeface="Tw Cen MT" panose="020B0602020104020603" pitchFamily="34" charset="0"/>
                <a:sym typeface="Arial"/>
              </a:rPr>
              <a:t>Teaching</a:t>
            </a:r>
          </a:p>
        </p:txBody>
      </p:sp>
      <p:cxnSp>
        <p:nvCxnSpPr>
          <p:cNvPr id="27" name="Arrow 2" title="Arrow pointing from Teaching to Learning"/>
          <p:cNvCxnSpPr/>
          <p:nvPr/>
        </p:nvCxnSpPr>
        <p:spPr>
          <a:xfrm>
            <a:off x="4294617" y="2881892"/>
            <a:ext cx="457200" cy="0"/>
          </a:xfrm>
          <a:prstGeom prst="straightConnector1">
            <a:avLst/>
          </a:prstGeom>
          <a:noFill/>
          <a:ln w="9525" cap="flat" cmpd="sng">
            <a:solidFill>
              <a:srgbClr val="559FD6"/>
            </a:solidFill>
            <a:prstDash val="solid"/>
            <a:round/>
            <a:headEnd type="none" w="med" len="med"/>
            <a:tailEnd type="stealth" w="lg" len="lg"/>
          </a:ln>
        </p:spPr>
      </p:cxnSp>
      <p:sp>
        <p:nvSpPr>
          <p:cNvPr id="28" name="Step 3"/>
          <p:cNvSpPr txBox="1"/>
          <p:nvPr/>
        </p:nvSpPr>
        <p:spPr>
          <a:xfrm>
            <a:off x="5178091" y="3703068"/>
            <a:ext cx="851514" cy="36933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800">
                <a:solidFill>
                  <a:schemeClr val="dk1"/>
                </a:solidFill>
                <a:latin typeface="Tw Cen MT" panose="020B0602020104020603" pitchFamily="34" charset="0"/>
                <a:sym typeface="Arial"/>
              </a:rPr>
              <a:t>Step 3</a:t>
            </a:r>
          </a:p>
        </p:txBody>
      </p:sp>
      <p:sp>
        <p:nvSpPr>
          <p:cNvPr id="29" name="Learning"/>
          <p:cNvSpPr/>
          <p:nvPr/>
        </p:nvSpPr>
        <p:spPr>
          <a:xfrm>
            <a:off x="4762600" y="2250970"/>
            <a:ext cx="1682496" cy="1252692"/>
          </a:xfrm>
          <a:prstGeom prst="ellipse">
            <a:avLst/>
          </a:prstGeom>
          <a:solidFill>
            <a:schemeClr val="accent1"/>
          </a:solidFill>
          <a:ln w="25400" cap="flat" cmpd="sng">
            <a:solidFill>
              <a:srgbClr val="43769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dk1"/>
                </a:solidFill>
                <a:latin typeface="Tw Cen MT" panose="020B0602020104020603" pitchFamily="34" charset="0"/>
                <a:sym typeface="Arial"/>
              </a:rPr>
              <a:t>Learning</a:t>
            </a:r>
          </a:p>
        </p:txBody>
      </p:sp>
      <p:cxnSp>
        <p:nvCxnSpPr>
          <p:cNvPr id="30" name="Arrow 3" title="Arrow pointing from learning to tag"/>
          <p:cNvCxnSpPr/>
          <p:nvPr/>
        </p:nvCxnSpPr>
        <p:spPr>
          <a:xfrm>
            <a:off x="6457460" y="2881892"/>
            <a:ext cx="457200" cy="0"/>
          </a:xfrm>
          <a:prstGeom prst="straightConnector1">
            <a:avLst/>
          </a:prstGeom>
          <a:noFill/>
          <a:ln w="9525" cap="flat" cmpd="sng">
            <a:solidFill>
              <a:srgbClr val="559FD6"/>
            </a:solidFill>
            <a:prstDash val="solid"/>
            <a:round/>
            <a:headEnd type="none" w="med" len="med"/>
            <a:tailEnd type="stealth" w="lg" len="lg"/>
          </a:ln>
        </p:spPr>
      </p:cxnSp>
      <p:sp>
        <p:nvSpPr>
          <p:cNvPr id="32" name="Step 4"/>
          <p:cNvSpPr txBox="1"/>
          <p:nvPr/>
        </p:nvSpPr>
        <p:spPr>
          <a:xfrm>
            <a:off x="7335277" y="3703068"/>
            <a:ext cx="851514" cy="36933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800">
                <a:solidFill>
                  <a:schemeClr val="dk1"/>
                </a:solidFill>
                <a:latin typeface="Tw Cen MT" panose="020B0602020104020603" pitchFamily="34" charset="0"/>
                <a:sym typeface="Arial"/>
              </a:rPr>
              <a:t>Step 4</a:t>
            </a:r>
          </a:p>
        </p:txBody>
      </p:sp>
      <p:sp>
        <p:nvSpPr>
          <p:cNvPr id="33" name="Tag"/>
          <p:cNvSpPr/>
          <p:nvPr/>
        </p:nvSpPr>
        <p:spPr>
          <a:xfrm>
            <a:off x="6919745" y="2250970"/>
            <a:ext cx="1682578" cy="1252692"/>
          </a:xfrm>
          <a:prstGeom prst="ellipse">
            <a:avLst/>
          </a:prstGeom>
          <a:solidFill>
            <a:schemeClr val="accent1"/>
          </a:solidFill>
          <a:ln w="25400" cap="flat" cmpd="sng">
            <a:solidFill>
              <a:srgbClr val="43769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dk1"/>
                </a:solidFill>
                <a:latin typeface="Tw Cen MT" panose="020B0602020104020603" pitchFamily="34" charset="0"/>
                <a:sym typeface="Arial"/>
              </a:rPr>
              <a:t>Tag</a:t>
            </a:r>
          </a:p>
        </p:txBody>
      </p:sp>
      <p:pic>
        <p:nvPicPr>
          <p:cNvPr id="17" name="Picture 16" descr="This icon indicates there is further information found in the Handout packet." title="Docum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18" name="Picture 17"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
        <p:nvSpPr>
          <p:cNvPr id="21" name="Shape 520"/>
          <p:cNvSpPr txBox="1"/>
          <p:nvPr/>
        </p:nvSpPr>
        <p:spPr>
          <a:xfrm>
            <a:off x="5787886" y="6507419"/>
            <a:ext cx="3349533" cy="252181"/>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rPr>
              <a:t>(Rutherford Learning Group, 2009)</a:t>
            </a:r>
            <a:endParaRPr lang="en-US">
              <a:solidFill>
                <a:schemeClr val="dk1"/>
              </a:solidFill>
              <a:latin typeface="Tw Cen MT" panose="020B0602020104020603" pitchFamily="34" charset="0"/>
              <a:cs typeface="Calibri" panose="020F0502020204030204" pitchFamily="34" charset="0"/>
              <a:sym typeface="Arial"/>
            </a:endParaRPr>
          </a:p>
        </p:txBody>
      </p:sp>
    </p:spTree>
    <p:extLst>
      <p:ext uri="{BB962C8B-B14F-4D97-AF65-F5344CB8AC3E}">
        <p14:creationId xmlns:p14="http://schemas.microsoft.com/office/powerpoint/2010/main" val="387506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2" name="Title 1"/>
          <p:cNvSpPr>
            <a:spLocks noGrp="1"/>
          </p:cNvSpPr>
          <p:nvPr>
            <p:ph type="title"/>
          </p:nvPr>
        </p:nvSpPr>
        <p:spPr>
          <a:xfrm>
            <a:off x="457200" y="601662"/>
            <a:ext cx="8229600" cy="1338898"/>
          </a:xfrm>
        </p:spPr>
        <p:txBody>
          <a:bodyPr/>
          <a:lstStyle/>
          <a:p>
            <a:r>
              <a:rPr lang="en-US"/>
              <a:t>30-Second Feedback Practice</a:t>
            </a:r>
          </a:p>
        </p:txBody>
      </p:sp>
      <p:sp>
        <p:nvSpPr>
          <p:cNvPr id="3" name="Text Placeholder 2"/>
          <p:cNvSpPr>
            <a:spLocks noGrp="1"/>
          </p:cNvSpPr>
          <p:nvPr>
            <p:ph type="body" idx="1"/>
          </p:nvPr>
        </p:nvSpPr>
        <p:spPr>
          <a:xfrm>
            <a:off x="457200" y="2296159"/>
            <a:ext cx="8229600" cy="3495041"/>
          </a:xfrm>
        </p:spPr>
        <p:txBody>
          <a:bodyPr/>
          <a:lstStyle/>
          <a:p>
            <a:pPr marL="514350" indent="-514350">
              <a:spcBef>
                <a:spcPts val="1200"/>
              </a:spcBef>
              <a:buFont typeface="Calibri"/>
              <a:buAutoNum type="arabicPeriod"/>
            </a:pPr>
            <a:r>
              <a:rPr lang="en-US"/>
              <a:t>Choose a partner.</a:t>
            </a:r>
          </a:p>
          <a:p>
            <a:pPr marL="514350" indent="-514350">
              <a:spcBef>
                <a:spcPts val="1200"/>
              </a:spcBef>
              <a:buFont typeface="Calibri"/>
              <a:buAutoNum type="arabicPeriod"/>
            </a:pPr>
            <a:r>
              <a:rPr lang="en-US"/>
              <a:t>Partners determine which one will be Partner A and which one will be Partner B.</a:t>
            </a:r>
          </a:p>
          <a:p>
            <a:pPr marL="514350" indent="-514350">
              <a:spcBef>
                <a:spcPts val="1200"/>
              </a:spcBef>
              <a:buFont typeface="Calibri"/>
              <a:buAutoNum type="arabicPeriod"/>
            </a:pPr>
            <a:r>
              <a:rPr lang="en-US"/>
              <a:t>You will watch two videos of teachers in action.</a:t>
            </a:r>
          </a:p>
          <a:p>
            <a:endParaRPr lang="en-US"/>
          </a:p>
        </p:txBody>
      </p:sp>
      <p:pic>
        <p:nvPicPr>
          <p:cNvPr id="5" name="Picture 4" descr="This icon indicates the presence of activities or times of reflection." title="Reflections/Activites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extLst>
      <p:ext uri="{BB962C8B-B14F-4D97-AF65-F5344CB8AC3E}">
        <p14:creationId xmlns:p14="http://schemas.microsoft.com/office/powerpoint/2010/main" val="4139142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2" name="Title 1"/>
          <p:cNvSpPr>
            <a:spLocks noGrp="1"/>
          </p:cNvSpPr>
          <p:nvPr>
            <p:ph type="title"/>
          </p:nvPr>
        </p:nvSpPr>
        <p:spPr/>
        <p:txBody>
          <a:bodyPr/>
          <a:lstStyle/>
          <a:p>
            <a:r>
              <a:rPr lang="en-US"/>
              <a:t>30-Second Feedback Practice</a:t>
            </a:r>
          </a:p>
        </p:txBody>
      </p:sp>
      <p:sp>
        <p:nvSpPr>
          <p:cNvPr id="560" name="Shape 560"/>
          <p:cNvSpPr txBox="1">
            <a:spLocks noGrp="1"/>
          </p:cNvSpPr>
          <p:nvPr>
            <p:ph type="body" idx="1"/>
          </p:nvPr>
        </p:nvSpPr>
        <p:spPr>
          <a:prstGeom prst="rect">
            <a:avLst/>
          </a:prstGeom>
          <a:noFill/>
          <a:ln>
            <a:noFill/>
          </a:ln>
        </p:spPr>
        <p:txBody>
          <a:bodyPr wrap="square" lIns="91400" tIns="45700" rIns="91400" bIns="45700" anchor="t" anchorCtr="0">
            <a:noAutofit/>
          </a:bodyPr>
          <a:lstStyle/>
          <a:p>
            <a:pPr marL="342820" marR="0" lvl="0" indent="-342820" algn="l" rtl="0">
              <a:spcBef>
                <a:spcPts val="0"/>
              </a:spcBef>
              <a:spcAft>
                <a:spcPts val="1200"/>
              </a:spcAft>
              <a:buClr>
                <a:schemeClr val="accent2"/>
              </a:buClr>
              <a:buSzPct val="100000"/>
              <a:buFont typeface="Noto Sans Symbols"/>
              <a:buChar char="➢"/>
            </a:pPr>
            <a:r>
              <a:rPr lang="en-US" sz="2800" b="0" i="0" u="none" strike="noStrike" cap="none">
                <a:solidFill>
                  <a:schemeClr val="dk1"/>
                </a:solidFill>
                <a:sym typeface="Questrial"/>
              </a:rPr>
              <a:t>After viewing video 1, partner A will assume the role of the observer and partner B will assume the role of the teacher. Partner A will provide 30-Second </a:t>
            </a:r>
            <a:r>
              <a:rPr lang="en-US" sz="2800"/>
              <a:t>F</a:t>
            </a:r>
            <a:r>
              <a:rPr lang="en-US" sz="2800" b="0" i="0" u="none" strike="noStrike" cap="none">
                <a:solidFill>
                  <a:schemeClr val="dk1"/>
                </a:solidFill>
                <a:sym typeface="Questrial"/>
              </a:rPr>
              <a:t>eedback to the teacher (partner B) using the guidelines for effective feedback and the information presented in the 7 Tools article.</a:t>
            </a:r>
          </a:p>
          <a:p>
            <a:pPr marL="342820" marR="0" lvl="0" indent="-342820" algn="l" rtl="0">
              <a:spcBef>
                <a:spcPts val="640"/>
              </a:spcBef>
              <a:spcAft>
                <a:spcPts val="1200"/>
              </a:spcAft>
              <a:buClr>
                <a:schemeClr val="accent2"/>
              </a:buClr>
              <a:buSzPct val="106666"/>
              <a:buFont typeface="Noto Sans Symbols"/>
              <a:buChar char="➢"/>
            </a:pPr>
            <a:r>
              <a:rPr lang="en-US" sz="2800" b="0" i="0" u="none" strike="noStrike" cap="none">
                <a:solidFill>
                  <a:schemeClr val="dk1"/>
                </a:solidFill>
                <a:sym typeface="Questrial"/>
              </a:rPr>
              <a:t>Complete the same task after video #2 with partner B becoming the observer providing feedback and partner A assuming the teacher role.</a:t>
            </a:r>
          </a:p>
        </p:txBody>
      </p:sp>
      <p:sp>
        <p:nvSpPr>
          <p:cNvPr id="9" name="Shape 520"/>
          <p:cNvSpPr txBox="1"/>
          <p:nvPr/>
        </p:nvSpPr>
        <p:spPr>
          <a:xfrm>
            <a:off x="5794829" y="6505170"/>
            <a:ext cx="3349533" cy="35283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rPr>
              <a:t>(Rutherford Learning Group, 2009)</a:t>
            </a:r>
            <a:endParaRPr lang="en-US">
              <a:solidFill>
                <a:schemeClr val="dk1"/>
              </a:solidFill>
              <a:latin typeface="Tw Cen MT" panose="020B0602020104020603" pitchFamily="34" charset="0"/>
              <a:cs typeface="Calibri" panose="020F0502020204030204" pitchFamily="34" charset="0"/>
              <a:sym typeface="Arial"/>
            </a:endParaRPr>
          </a:p>
        </p:txBody>
      </p:sp>
      <p:pic>
        <p:nvPicPr>
          <p:cNvPr id="6" name="Picture 5" descr="This icon indicates the presence of activities or times of reflection." title="Reflections/Activites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extLst>
      <p:ext uri="{BB962C8B-B14F-4D97-AF65-F5344CB8AC3E}">
        <p14:creationId xmlns:p14="http://schemas.microsoft.com/office/powerpoint/2010/main" val="2475389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457200" y="655637"/>
            <a:ext cx="8229600" cy="2291902"/>
          </a:xfrm>
          <a:prstGeom prst="rect">
            <a:avLst/>
          </a:prstGeom>
          <a:noFill/>
          <a:ln>
            <a:noFill/>
          </a:ln>
        </p:spPr>
        <p:txBody>
          <a:bodyPr wrap="square" lIns="91400" tIns="45700" rIns="91400" bIns="45700" anchor="ctr" anchorCtr="0">
            <a:noAutofit/>
          </a:bodyPr>
          <a:lstStyle/>
          <a:p>
            <a:r>
              <a:rPr lang="en-US" sz="4000">
                <a:latin typeface="Tw Cen MT" panose="020B0602020104020603" pitchFamily="34" charset="0"/>
              </a:rPr>
              <a:t>30-Second Feedback Practice</a:t>
            </a:r>
            <a:br>
              <a:rPr lang="en-US" sz="4000">
                <a:latin typeface="Tw Cen MT" panose="020B0602020104020603" pitchFamily="34" charset="0"/>
              </a:rPr>
            </a:br>
            <a:r>
              <a:rPr lang="en-US" sz="2800">
                <a:latin typeface="Tw Cen MT" panose="020B0602020104020603" pitchFamily="34" charset="0"/>
              </a:rPr>
              <a:t>(High School Math Class Video 1)</a:t>
            </a:r>
            <a:br>
              <a:rPr lang="en-US" sz="3200"/>
            </a:br>
            <a:r>
              <a:rPr lang="en-US" sz="3200" b="0" i="0" u="none" strike="noStrike" cap="none">
                <a:latin typeface="Tw Cen MT" panose="020B0602020104020603" pitchFamily="34" charset="0"/>
                <a:sym typeface="Questrial"/>
              </a:rPr>
              <a:t>Partner A provides 30-Second </a:t>
            </a:r>
            <a:r>
              <a:rPr lang="en-US" sz="3200"/>
              <a:t>F</a:t>
            </a:r>
            <a:r>
              <a:rPr lang="en-US" sz="3200" b="0" i="0" u="none" strike="noStrike" cap="none">
                <a:latin typeface="Tw Cen MT" panose="020B0602020104020603" pitchFamily="34" charset="0"/>
                <a:sym typeface="Questrial"/>
              </a:rPr>
              <a:t>eedback </a:t>
            </a:r>
            <a:br>
              <a:rPr lang="en-US" sz="3200" b="0" i="0" u="none" strike="noStrike" cap="none">
                <a:latin typeface="Tw Cen MT" panose="020B0602020104020603" pitchFamily="34" charset="0"/>
                <a:sym typeface="Questrial"/>
              </a:rPr>
            </a:br>
            <a:r>
              <a:rPr lang="en-US" sz="3200" b="0" i="0" u="none" strike="noStrike" cap="none">
                <a:latin typeface="Tw Cen MT" panose="020B0602020104020603" pitchFamily="34" charset="0"/>
                <a:sym typeface="Questrial"/>
              </a:rPr>
              <a:t>to partner B.</a:t>
            </a:r>
          </a:p>
        </p:txBody>
      </p:sp>
      <p:sp>
        <p:nvSpPr>
          <p:cNvPr id="3" name="TextBox 2">
            <a:extLst>
              <a:ext uri="{FF2B5EF4-FFF2-40B4-BE49-F238E27FC236}">
                <a16:creationId xmlns:a16="http://schemas.microsoft.com/office/drawing/2014/main" id="{EF404672-5B62-419A-88F7-53CDF88FE53D}"/>
              </a:ext>
            </a:extLst>
          </p:cNvPr>
          <p:cNvSpPr txBox="1"/>
          <p:nvPr/>
        </p:nvSpPr>
        <p:spPr>
          <a:xfrm>
            <a:off x="111761" y="6535709"/>
            <a:ext cx="4033520" cy="307777"/>
          </a:xfrm>
          <a:prstGeom prst="rect">
            <a:avLst/>
          </a:prstGeom>
          <a:noFill/>
        </p:spPr>
        <p:txBody>
          <a:bodyPr wrap="square" rtlCol="0">
            <a:spAutoFit/>
          </a:bodyPr>
          <a:lstStyle/>
          <a:p>
            <a:r>
              <a:rPr lang="en-US">
                <a:latin typeface="Tw Cen MT" panose="020B0602020104020603" pitchFamily="34" charset="0"/>
                <a:hlinkClick r:id="rId4"/>
              </a:rPr>
              <a:t>(https://www.youtube.com/watch?v=CH4IMgEM9og</a:t>
            </a:r>
            <a:r>
              <a:rPr lang="en-US">
                <a:latin typeface="Tw Cen MT" panose="020B0602020104020603" pitchFamily="34" charset="0"/>
              </a:rPr>
              <a:t>)</a:t>
            </a:r>
          </a:p>
        </p:txBody>
      </p:sp>
      <p:sp>
        <p:nvSpPr>
          <p:cNvPr id="8" name="Shape 520">
            <a:extLst>
              <a:ext uri="{FF2B5EF4-FFF2-40B4-BE49-F238E27FC236}">
                <a16:creationId xmlns:a16="http://schemas.microsoft.com/office/drawing/2014/main" id="{76DB06AC-CF73-4928-905E-9C305FE8339F}"/>
              </a:ext>
            </a:extLst>
          </p:cNvPr>
          <p:cNvSpPr txBox="1"/>
          <p:nvPr/>
        </p:nvSpPr>
        <p:spPr>
          <a:xfrm>
            <a:off x="7153965" y="6506618"/>
            <a:ext cx="1985554" cy="336868"/>
          </a:xfrm>
          <a:prstGeom prst="rect">
            <a:avLst/>
          </a:prstGeom>
          <a:noFill/>
          <a:ln>
            <a:noFill/>
          </a:ln>
        </p:spPr>
        <p:txBody>
          <a:bodyPr wrap="square" lIns="91425" tIns="45700" rIns="91425" bIns="45700" anchor="t" anchorCtr="0">
            <a:noAutofit/>
          </a:bodyPr>
          <a:lstStyle/>
          <a:p>
            <a:pPr lvl="0" algn="r">
              <a:buSzPct val="25000"/>
            </a:pPr>
            <a:r>
              <a:rPr lang="en-US">
                <a:solidFill>
                  <a:schemeClr val="dk1"/>
                </a:solidFill>
                <a:latin typeface="Tw Cen MT" panose="020B0602020104020603" pitchFamily="34" charset="0"/>
                <a:cs typeface="Calibri" panose="020F0502020204030204" pitchFamily="34" charset="0"/>
              </a:rPr>
              <a:t>(Digital Harford, 2015)</a:t>
            </a:r>
            <a:endParaRPr lang="en-US">
              <a:solidFill>
                <a:schemeClr val="dk1"/>
              </a:solidFill>
              <a:latin typeface="Tw Cen MT" panose="020B0602020104020603" pitchFamily="34" charset="0"/>
              <a:cs typeface="Calibri" panose="020F0502020204030204" pitchFamily="34" charset="0"/>
              <a:sym typeface="Arial"/>
            </a:endParaRPr>
          </a:p>
        </p:txBody>
      </p:sp>
      <p:pic>
        <p:nvPicPr>
          <p:cNvPr id="2" name="CH4IMgEM9og"/>
          <p:cNvPicPr>
            <a:picLocks noRot="1" noChangeAspect="1"/>
          </p:cNvPicPr>
          <p:nvPr>
            <a:videoFile r:link="rId1"/>
          </p:nvPr>
        </p:nvPicPr>
        <p:blipFill>
          <a:blip r:embed="rId5"/>
          <a:stretch>
            <a:fillRect/>
          </a:stretch>
        </p:blipFill>
        <p:spPr>
          <a:xfrm>
            <a:off x="1827014" y="3109491"/>
            <a:ext cx="5489972" cy="3088109"/>
          </a:xfrm>
          <a:prstGeom prst="rect">
            <a:avLst/>
          </a:prstGeom>
        </p:spPr>
      </p:pic>
      <p:pic>
        <p:nvPicPr>
          <p:cNvPr id="7" name="Picture 6" descr="This icon indicates the presence of activities or times of reflection." title="Reflections/Activites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extLst>
      <p:ext uri="{BB962C8B-B14F-4D97-AF65-F5344CB8AC3E}">
        <p14:creationId xmlns:p14="http://schemas.microsoft.com/office/powerpoint/2010/main" val="312993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4" name="Title 3"/>
          <p:cNvSpPr>
            <a:spLocks noGrp="1"/>
          </p:cNvSpPr>
          <p:nvPr>
            <p:ph type="title"/>
          </p:nvPr>
        </p:nvSpPr>
        <p:spPr>
          <a:xfrm>
            <a:off x="457200" y="601662"/>
            <a:ext cx="8229600" cy="2243138"/>
          </a:xfrm>
        </p:spPr>
        <p:txBody>
          <a:bodyPr>
            <a:normAutofit fontScale="90000"/>
          </a:bodyPr>
          <a:lstStyle/>
          <a:p>
            <a:r>
              <a:rPr lang="en-US"/>
              <a:t>30-Second Feedback Practice</a:t>
            </a:r>
            <a:br>
              <a:rPr lang="en-US"/>
            </a:br>
            <a:r>
              <a:rPr lang="en-US" sz="2800"/>
              <a:t>(High School Math Class Video 2)</a:t>
            </a:r>
            <a:br>
              <a:rPr lang="en-US"/>
            </a:br>
            <a:r>
              <a:rPr lang="en-US" sz="3200"/>
              <a:t>Partner A provides 30-Second Feedback </a:t>
            </a:r>
            <a:br>
              <a:rPr lang="en-US" sz="3200"/>
            </a:br>
            <a:r>
              <a:rPr lang="en-US" sz="3200"/>
              <a:t>to partner A.</a:t>
            </a:r>
          </a:p>
        </p:txBody>
      </p:sp>
      <p:sp>
        <p:nvSpPr>
          <p:cNvPr id="9" name="Text Placeholder 8">
            <a:extLst>
              <a:ext uri="{FF2B5EF4-FFF2-40B4-BE49-F238E27FC236}">
                <a16:creationId xmlns:a16="http://schemas.microsoft.com/office/drawing/2014/main" id="{2AA3F647-9201-4FDF-9F7B-476BBC1FF25F}"/>
              </a:ext>
            </a:extLst>
          </p:cNvPr>
          <p:cNvSpPr txBox="1">
            <a:spLocks noGrp="1"/>
          </p:cNvSpPr>
          <p:nvPr>
            <p:ph type="body" idx="1"/>
          </p:nvPr>
        </p:nvSpPr>
        <p:spPr>
          <a:xfrm>
            <a:off x="9572171" y="698655"/>
            <a:ext cx="2997200" cy="1292631"/>
          </a:xfrm>
          <a:prstGeom prst="rect">
            <a:avLst/>
          </a:prstGeom>
          <a:noFill/>
        </p:spPr>
        <p:txBody>
          <a:bodyPr wrap="square" rtlCol="0">
            <a:spAutoFit/>
          </a:bodyPr>
          <a:lstStyle/>
          <a:p>
            <a:pPr marL="203201" indent="0">
              <a:buNone/>
            </a:pPr>
            <a:r>
              <a:rPr lang="en-US" sz="2400">
                <a:hlinkClick r:id="rId4"/>
              </a:rPr>
              <a:t>https://www.youtube.com/watch?v=CH4IMgEM9og</a:t>
            </a:r>
            <a:endParaRPr lang="en-US" sz="2400"/>
          </a:p>
        </p:txBody>
      </p:sp>
      <p:sp>
        <p:nvSpPr>
          <p:cNvPr id="3" name="Rectangle 1">
            <a:extLst>
              <a:ext uri="{FF2B5EF4-FFF2-40B4-BE49-F238E27FC236}">
                <a16:creationId xmlns:a16="http://schemas.microsoft.com/office/drawing/2014/main" id="{D45987D7-BC65-472F-9A8F-1A5CC25DE851}"/>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333"/>
                </a:solidFill>
                <a:effectLst/>
                <a:latin typeface="wf_segoe-ui_normal"/>
              </a:rPr>
              <a:t>Nancy Steele;</a:t>
            </a:r>
            <a:endParaRPr kumimoji="0" lang="en-US" altLang="en-US" b="0" i="0" u="none" strike="noStrike" cap="none" normalizeH="0" baseline="0">
              <a:ln>
                <a:noFill/>
              </a:ln>
              <a:solidFill>
                <a:srgbClr val="666666"/>
              </a:solidFill>
              <a:effectLst/>
              <a:latin typeface="wf_segoe-ui_semiligh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333"/>
                </a:solidFill>
                <a:effectLst/>
                <a:latin typeface="wf_segoe-ui_normal"/>
              </a:rPr>
              <a:t>Jamie Mehring &lt;jmehring@edplus.org&gt;</a:t>
            </a:r>
            <a:endParaRPr kumimoji="0" lang="en-US" altLang="en-US" sz="800" b="0" i="0" u="none" strike="noStrike" cap="none" normalizeH="0" baseline="0">
              <a:ln>
                <a:noFill/>
              </a:ln>
              <a:solidFill>
                <a:srgbClr val="000000"/>
              </a:solidFill>
              <a:effectLst/>
              <a:latin typeface="wf_segoe-ui_norm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Shape 520">
            <a:extLst>
              <a:ext uri="{FF2B5EF4-FFF2-40B4-BE49-F238E27FC236}">
                <a16:creationId xmlns:a16="http://schemas.microsoft.com/office/drawing/2014/main" id="{76DB06AC-CF73-4928-905E-9C305FE8339F}"/>
              </a:ext>
            </a:extLst>
          </p:cNvPr>
          <p:cNvSpPr txBox="1"/>
          <p:nvPr/>
        </p:nvSpPr>
        <p:spPr>
          <a:xfrm>
            <a:off x="7164613" y="6492104"/>
            <a:ext cx="1985554" cy="336868"/>
          </a:xfrm>
          <a:prstGeom prst="rect">
            <a:avLst/>
          </a:prstGeom>
          <a:noFill/>
          <a:ln>
            <a:noFill/>
          </a:ln>
        </p:spPr>
        <p:txBody>
          <a:bodyPr wrap="square" lIns="91425" tIns="45700" rIns="91425" bIns="45700" anchor="t" anchorCtr="0">
            <a:noAutofit/>
          </a:bodyPr>
          <a:lstStyle/>
          <a:p>
            <a:pPr lvl="0" algn="r">
              <a:buSzPct val="25000"/>
            </a:pPr>
            <a:r>
              <a:rPr lang="en-US">
                <a:solidFill>
                  <a:schemeClr val="dk1"/>
                </a:solidFill>
                <a:latin typeface="Tw Cen MT" panose="020B0602020104020603" pitchFamily="34" charset="0"/>
                <a:cs typeface="Calibri" panose="020F0502020204030204" pitchFamily="34" charset="0"/>
              </a:rPr>
              <a:t>(Digital Harford, 2015)</a:t>
            </a:r>
            <a:endParaRPr lang="en-US">
              <a:solidFill>
                <a:schemeClr val="dk1"/>
              </a:solidFill>
              <a:latin typeface="Tw Cen MT" panose="020B0602020104020603" pitchFamily="34" charset="0"/>
              <a:cs typeface="Calibri" panose="020F0502020204030204" pitchFamily="34" charset="0"/>
              <a:sym typeface="Arial"/>
            </a:endParaRPr>
          </a:p>
        </p:txBody>
      </p:sp>
      <p:pic>
        <p:nvPicPr>
          <p:cNvPr id="2" name="CH4IMgEM9og"/>
          <p:cNvPicPr>
            <a:picLocks noRot="1" noChangeAspect="1"/>
          </p:cNvPicPr>
          <p:nvPr>
            <a:videoFile r:link="rId1"/>
          </p:nvPr>
        </p:nvPicPr>
        <p:blipFill>
          <a:blip r:embed="rId5"/>
          <a:stretch>
            <a:fillRect/>
          </a:stretch>
        </p:blipFill>
        <p:spPr>
          <a:xfrm>
            <a:off x="1828800" y="3219133"/>
            <a:ext cx="5486400" cy="3086100"/>
          </a:xfrm>
          <a:prstGeom prst="rect">
            <a:avLst/>
          </a:prstGeom>
        </p:spPr>
      </p:pic>
      <p:sp>
        <p:nvSpPr>
          <p:cNvPr id="13" name="TextBox 12">
            <a:extLst>
              <a:ext uri="{FF2B5EF4-FFF2-40B4-BE49-F238E27FC236}">
                <a16:creationId xmlns:a16="http://schemas.microsoft.com/office/drawing/2014/main" id="{EF404672-5B62-419A-88F7-53CDF88FE53D}"/>
              </a:ext>
            </a:extLst>
          </p:cNvPr>
          <p:cNvSpPr txBox="1"/>
          <p:nvPr/>
        </p:nvSpPr>
        <p:spPr>
          <a:xfrm>
            <a:off x="111761" y="6535709"/>
            <a:ext cx="4033520" cy="307777"/>
          </a:xfrm>
          <a:prstGeom prst="rect">
            <a:avLst/>
          </a:prstGeom>
          <a:noFill/>
        </p:spPr>
        <p:txBody>
          <a:bodyPr wrap="square" rtlCol="0">
            <a:spAutoFit/>
          </a:bodyPr>
          <a:lstStyle/>
          <a:p>
            <a:r>
              <a:rPr lang="en-US">
                <a:latin typeface="Tw Cen MT" panose="020B0602020104020603" pitchFamily="34" charset="0"/>
                <a:hlinkClick r:id="rId4"/>
              </a:rPr>
              <a:t>(https://www.youtube.com/watch?v=CH4IMgEM9og</a:t>
            </a:r>
            <a:r>
              <a:rPr lang="en-US">
                <a:latin typeface="Tw Cen MT" panose="020B0602020104020603" pitchFamily="34" charset="0"/>
              </a:rPr>
              <a:t>)</a:t>
            </a:r>
          </a:p>
        </p:txBody>
      </p:sp>
      <p:pic>
        <p:nvPicPr>
          <p:cNvPr id="10" name="Picture 9" descr="This icon indicates the presence of activities or times of reflection." title="Reflections/Activites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extLst>
      <p:ext uri="{BB962C8B-B14F-4D97-AF65-F5344CB8AC3E}">
        <p14:creationId xmlns:p14="http://schemas.microsoft.com/office/powerpoint/2010/main" val="599824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2" name="Title 1"/>
          <p:cNvSpPr>
            <a:spLocks noGrp="1"/>
          </p:cNvSpPr>
          <p:nvPr>
            <p:ph type="title"/>
          </p:nvPr>
        </p:nvSpPr>
        <p:spPr>
          <a:xfrm>
            <a:off x="457200" y="601662"/>
            <a:ext cx="8229600" cy="1227141"/>
          </a:xfrm>
        </p:spPr>
        <p:txBody>
          <a:bodyPr>
            <a:normAutofit fontScale="90000"/>
          </a:bodyPr>
          <a:lstStyle/>
          <a:p>
            <a:r>
              <a:rPr lang="en-US">
                <a:solidFill>
                  <a:srgbClr val="0D4170"/>
                </a:solidFill>
              </a:rPr>
              <a:t>Criteria for</a:t>
            </a:r>
            <a:br>
              <a:rPr lang="en-US">
                <a:solidFill>
                  <a:srgbClr val="0D4170"/>
                </a:solidFill>
              </a:rPr>
            </a:br>
            <a:r>
              <a:rPr lang="en-US">
                <a:solidFill>
                  <a:srgbClr val="0D4170"/>
                </a:solidFill>
              </a:rPr>
              <a:t>Providing Effective Feedback</a:t>
            </a:r>
          </a:p>
        </p:txBody>
      </p:sp>
      <p:sp>
        <p:nvSpPr>
          <p:cNvPr id="3" name="Text Placeholder 2"/>
          <p:cNvSpPr>
            <a:spLocks noGrp="1"/>
          </p:cNvSpPr>
          <p:nvPr>
            <p:ph type="body" idx="1"/>
          </p:nvPr>
        </p:nvSpPr>
        <p:spPr>
          <a:xfrm>
            <a:off x="457200" y="1828804"/>
            <a:ext cx="8229600" cy="4523085"/>
          </a:xfrm>
        </p:spPr>
        <p:txBody>
          <a:bodyPr/>
          <a:lstStyle/>
          <a:p>
            <a:pPr marL="514350" lvl="0" indent="-514350">
              <a:buClr>
                <a:schemeClr val="accent2"/>
              </a:buClr>
              <a:buFont typeface="+mj-lt"/>
              <a:buAutoNum type="arabicPeriod"/>
            </a:pPr>
            <a:r>
              <a:rPr lang="en-US" sz="2800"/>
              <a:t>Provide informal, positive feedback immediately after the session.</a:t>
            </a:r>
          </a:p>
          <a:p>
            <a:pPr marL="514350" lvl="0" indent="-514350">
              <a:spcBef>
                <a:spcPts val="560"/>
              </a:spcBef>
              <a:buClr>
                <a:schemeClr val="accent2"/>
              </a:buClr>
              <a:buFont typeface="+mj-lt"/>
              <a:buAutoNum type="arabicPeriod"/>
            </a:pPr>
            <a:r>
              <a:rPr lang="en-US" sz="2800"/>
              <a:t>Use specific, descriptive, and actionable verbal and written feedback.</a:t>
            </a:r>
          </a:p>
          <a:p>
            <a:pPr marL="514350" lvl="0" indent="-514350">
              <a:spcBef>
                <a:spcPts val="560"/>
              </a:spcBef>
              <a:buClr>
                <a:schemeClr val="accent2"/>
              </a:buClr>
              <a:buFont typeface="+mj-lt"/>
              <a:buAutoNum type="arabicPeriod"/>
            </a:pPr>
            <a:r>
              <a:rPr lang="en-US" sz="2800"/>
              <a:t>Start with positive feedback, focusing on specific examples that indicate strengths of practice.</a:t>
            </a:r>
          </a:p>
          <a:p>
            <a:pPr marL="514350" lvl="0" indent="-514350">
              <a:spcBef>
                <a:spcPts val="560"/>
              </a:spcBef>
              <a:buClr>
                <a:schemeClr val="accent2"/>
              </a:buClr>
              <a:buFont typeface="+mj-lt"/>
              <a:buAutoNum type="arabicPeriod"/>
            </a:pPr>
            <a:r>
              <a:rPr lang="en-US" sz="2800"/>
              <a:t>Reaffirm the positive, then address growth elements with specific language and examples.</a:t>
            </a:r>
          </a:p>
          <a:p>
            <a:pPr marL="514350" lvl="0" indent="-514350">
              <a:lnSpc>
                <a:spcPct val="80000"/>
              </a:lnSpc>
              <a:spcBef>
                <a:spcPts val="592"/>
              </a:spcBef>
              <a:buClr>
                <a:schemeClr val="accent2"/>
              </a:buClr>
              <a:buFont typeface="+mj-lt"/>
              <a:buAutoNum type="arabicPeriod"/>
            </a:pPr>
            <a:endParaRPr lang="en-US" sz="800"/>
          </a:p>
          <a:p>
            <a:pPr marL="514350" lvl="0" indent="-514350">
              <a:spcBef>
                <a:spcPts val="560"/>
              </a:spcBef>
              <a:buClr>
                <a:schemeClr val="accent2"/>
              </a:buClr>
              <a:buFont typeface="+mj-lt"/>
              <a:buAutoNum type="arabicPeriod"/>
            </a:pPr>
            <a:r>
              <a:rPr lang="en-US" sz="2800"/>
              <a:t>Celebrate growth within the practices.</a:t>
            </a:r>
          </a:p>
          <a:p>
            <a:endParaRPr lang="en-US"/>
          </a:p>
        </p:txBody>
      </p:sp>
      <p:pic>
        <p:nvPicPr>
          <p:cNvPr id="7" name="Picture 6" descr="This icon indicates there is further information found in the Handout packet." title="Docum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8" name="Picture 7"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2345015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16" name="Title 2"/>
          <p:cNvSpPr>
            <a:spLocks noGrp="1"/>
          </p:cNvSpPr>
          <p:nvPr>
            <p:ph type="title"/>
          </p:nvPr>
        </p:nvSpPr>
        <p:spPr/>
        <p:txBody>
          <a:bodyPr/>
          <a:lstStyle/>
          <a:p>
            <a:r>
              <a:rPr lang="en-US"/>
              <a:t>The Implementation Coach</a:t>
            </a:r>
          </a:p>
        </p:txBody>
      </p:sp>
      <p:sp>
        <p:nvSpPr>
          <p:cNvPr id="17" name="Text Placeholder 3"/>
          <p:cNvSpPr>
            <a:spLocks noGrp="1"/>
          </p:cNvSpPr>
          <p:nvPr>
            <p:ph type="body" idx="1"/>
          </p:nvPr>
        </p:nvSpPr>
        <p:spPr>
          <a:xfrm>
            <a:off x="457200" y="2191576"/>
            <a:ext cx="8229600" cy="4134795"/>
          </a:xfrm>
        </p:spPr>
        <p:txBody>
          <a:bodyPr/>
          <a:lstStyle/>
          <a:p>
            <a:pPr marL="514350" lvl="0" indent="-514350">
              <a:buFont typeface="+mj-lt"/>
              <a:buAutoNum type="arabicPeriod"/>
            </a:pPr>
            <a:r>
              <a:rPr lang="en-US">
                <a:solidFill>
                  <a:schemeClr val="tx1"/>
                </a:solidFill>
              </a:rPr>
              <a:t>Develop &amp; maintain coaching relationships.</a:t>
            </a:r>
          </a:p>
          <a:p>
            <a:pPr marL="514350" lvl="0" indent="-514350">
              <a:buFont typeface="+mj-lt"/>
              <a:buAutoNum type="arabicPeriod"/>
            </a:pPr>
            <a:r>
              <a:rPr lang="en-US">
                <a:solidFill>
                  <a:schemeClr val="tx1"/>
                </a:solidFill>
              </a:rPr>
              <a:t>Provide effective feedback.</a:t>
            </a:r>
          </a:p>
          <a:p>
            <a:pPr marL="514350" indent="-514350">
              <a:buClr>
                <a:schemeClr val="accent2"/>
              </a:buClr>
              <a:buFont typeface="+mj-lt"/>
              <a:buAutoNum type="arabicPeriod"/>
            </a:pPr>
            <a:r>
              <a:rPr lang="en-US">
                <a:solidFill>
                  <a:schemeClr val="accent4"/>
                </a:solidFill>
              </a:rPr>
              <a:t>Develop a strategic and differentiated coaching plan.</a:t>
            </a:r>
          </a:p>
          <a:p>
            <a:pPr marL="514350" lvl="0" indent="-514350">
              <a:buFont typeface="+mj-lt"/>
              <a:buAutoNum type="arabicPeriod"/>
            </a:pPr>
            <a:r>
              <a:rPr lang="en-US"/>
              <a:t>Use solution dialogue.</a:t>
            </a:r>
          </a:p>
          <a:p>
            <a:pPr marL="514350" lvl="0" indent="-514350">
              <a:buFont typeface="+mj-lt"/>
              <a:buAutoNum type="arabicPeriod"/>
            </a:pPr>
            <a:r>
              <a:rPr lang="en-US"/>
              <a:t>Progress monitor implementation of effective educational practices.</a:t>
            </a:r>
          </a:p>
          <a:p>
            <a:endParaRPr lang="en-US"/>
          </a:p>
        </p:txBody>
      </p:sp>
      <p:sp>
        <p:nvSpPr>
          <p:cNvPr id="18" name="TextBox 17">
            <a:extLst>
              <a:ext uri="{FF2B5EF4-FFF2-40B4-BE49-F238E27FC236}">
                <a16:creationId xmlns:a16="http://schemas.microsoft.com/office/drawing/2014/main" id="{B5CA968B-51AD-49E1-B5B7-F832B36252A9}"/>
              </a:ext>
            </a:extLst>
          </p:cNvPr>
          <p:cNvSpPr txBox="1"/>
          <p:nvPr/>
        </p:nvSpPr>
        <p:spPr>
          <a:xfrm>
            <a:off x="-78636" y="1546271"/>
            <a:ext cx="9144000" cy="646331"/>
          </a:xfrm>
          <a:prstGeom prst="rect">
            <a:avLst/>
          </a:prstGeom>
          <a:noFill/>
        </p:spPr>
        <p:txBody>
          <a:bodyPr wrap="square" rtlCol="0">
            <a:spAutoFit/>
          </a:bodyPr>
          <a:lstStyle/>
          <a:p>
            <a:pPr algn="ctr"/>
            <a:r>
              <a:rPr lang="en-US" sz="3600">
                <a:solidFill>
                  <a:schemeClr val="accent2"/>
                </a:solidFill>
                <a:latin typeface="Tw Cen MT" panose="020B0602020104020603" pitchFamily="34" charset="0"/>
              </a:rPr>
              <a:t>Essential Functions</a:t>
            </a:r>
          </a:p>
        </p:txBody>
      </p:sp>
      <p:cxnSp>
        <p:nvCxnSpPr>
          <p:cNvPr id="19" name="Line" title="separatator line"/>
          <p:cNvCxnSpPr/>
          <p:nvPr/>
        </p:nvCxnSpPr>
        <p:spPr>
          <a:xfrm>
            <a:off x="607164" y="1606801"/>
            <a:ext cx="7772400" cy="0"/>
          </a:xfrm>
          <a:prstGeom prst="straightConnector1">
            <a:avLst/>
          </a:prstGeom>
          <a:noFill/>
          <a:ln w="889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734888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ctrTitle"/>
          </p:nvPr>
        </p:nvSpPr>
        <p:spPr>
          <a:xfrm>
            <a:off x="762000" y="878020"/>
            <a:ext cx="7772400" cy="4800885"/>
          </a:xfrm>
          <a:prstGeom prst="rect">
            <a:avLst/>
          </a:prstGeom>
          <a:noFill/>
          <a:ln>
            <a:noFill/>
          </a:ln>
        </p:spPr>
        <p:txBody>
          <a:bodyPr wrap="square" lIns="91400" tIns="45700" rIns="91400" bIns="45700" anchor="ctr" anchorCtr="0">
            <a:noAutofit/>
          </a:bodyPr>
          <a:lstStyle/>
          <a:p>
            <a:pPr lvl="0">
              <a:buSzPct val="25000"/>
            </a:pPr>
            <a:r>
              <a:rPr lang="en-US" sz="3200">
                <a:latin typeface="Tw Cen MT" panose="020B0602020104020603" pitchFamily="34" charset="0"/>
              </a:rPr>
              <a:t>Essential Function #3</a:t>
            </a:r>
            <a:br>
              <a:rPr lang="en-US" sz="3200">
                <a:latin typeface="Tw Cen MT" panose="020B0602020104020603" pitchFamily="34" charset="0"/>
              </a:rPr>
            </a:br>
            <a:br>
              <a:rPr lang="en-US" sz="3200">
                <a:latin typeface="Tw Cen MT" panose="020B0602020104020603" pitchFamily="34" charset="0"/>
              </a:rPr>
            </a:br>
            <a:r>
              <a:rPr lang="en-US">
                <a:latin typeface="Tw Cen MT" panose="020B0602020104020603" pitchFamily="34" charset="0"/>
              </a:rPr>
              <a:t>Educators develop a strategic and differentiated coaching plan.</a:t>
            </a:r>
            <a:endParaRPr lang="en-US" sz="4400" b="0" i="0" u="none" strike="noStrike" cap="none">
              <a:solidFill>
                <a:schemeClr val="lt1"/>
              </a:solidFill>
              <a:latin typeface="Tw Cen MT" panose="020B0602020104020603" pitchFamily="34" charset="0"/>
              <a:sym typeface="Quest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295" y="99932"/>
            <a:ext cx="1001649" cy="100584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3" name="Title 2"/>
          <p:cNvSpPr>
            <a:spLocks noGrp="1"/>
          </p:cNvSpPr>
          <p:nvPr>
            <p:ph type="title"/>
          </p:nvPr>
        </p:nvSpPr>
        <p:spPr/>
        <p:txBody>
          <a:bodyPr/>
          <a:lstStyle/>
          <a:p>
            <a:r>
              <a:rPr lang="en-US"/>
              <a:t>Why Develop a Growth Goal Plan?</a:t>
            </a:r>
          </a:p>
        </p:txBody>
      </p:sp>
      <p:sp>
        <p:nvSpPr>
          <p:cNvPr id="600" name="Shape 600"/>
          <p:cNvSpPr txBox="1">
            <a:spLocks noGrp="1"/>
          </p:cNvSpPr>
          <p:nvPr>
            <p:ph type="body" idx="1"/>
          </p:nvPr>
        </p:nvSpPr>
        <p:spPr>
          <a:prstGeom prst="rect">
            <a:avLst/>
          </a:prstGeom>
          <a:noFill/>
          <a:ln>
            <a:noFill/>
          </a:ln>
        </p:spPr>
        <p:txBody>
          <a:bodyPr wrap="square" lIns="91400" tIns="45700" rIns="91400" bIns="45700" anchor="t" anchorCtr="0">
            <a:noAutofit/>
          </a:bodyPr>
          <a:lstStyle/>
          <a:p>
            <a:pPr marL="342820" marR="0" lvl="0" indent="-342820" algn="l" rtl="0">
              <a:spcBef>
                <a:spcPts val="0"/>
              </a:spcBef>
              <a:spcAft>
                <a:spcPts val="0"/>
              </a:spcAft>
              <a:buClr>
                <a:schemeClr val="accent2"/>
              </a:buClr>
              <a:buSzPct val="75000"/>
              <a:buFont typeface="Noto Sans Symbols"/>
              <a:buChar char="❑"/>
            </a:pPr>
            <a:r>
              <a:rPr lang="en-US" sz="3200" b="0" i="0" u="none" strike="noStrike" cap="none">
                <a:solidFill>
                  <a:schemeClr val="dk1"/>
                </a:solidFill>
                <a:latin typeface="Tw Cen MT" panose="020B0602020104020603" pitchFamily="34" charset="0"/>
                <a:sym typeface="Questrial"/>
              </a:rPr>
              <a:t>Provides a road map toward goals</a:t>
            </a:r>
          </a:p>
          <a:p>
            <a:pPr marL="342820" marR="0" lvl="0" indent="-342820" algn="l" rtl="0">
              <a:spcBef>
                <a:spcPts val="640"/>
              </a:spcBef>
              <a:spcAft>
                <a:spcPts val="0"/>
              </a:spcAft>
              <a:buClr>
                <a:schemeClr val="accent2"/>
              </a:buClr>
              <a:buSzPct val="75000"/>
              <a:buFont typeface="Noto Sans Symbols"/>
              <a:buChar char="❑"/>
            </a:pPr>
            <a:r>
              <a:rPr lang="en-US" sz="3200" b="0" i="0" u="none" strike="noStrike" cap="none">
                <a:solidFill>
                  <a:schemeClr val="dk1"/>
                </a:solidFill>
                <a:latin typeface="Tw Cen MT" panose="020B0602020104020603" pitchFamily="34" charset="0"/>
                <a:sym typeface="Questrial"/>
              </a:rPr>
              <a:t>Provides a structure that holds the vision, goals, action steps, evidence, and outcomes</a:t>
            </a:r>
          </a:p>
          <a:p>
            <a:pPr marL="342820" marR="0" lvl="0" indent="-342820" algn="l" rtl="0">
              <a:spcBef>
                <a:spcPts val="640"/>
              </a:spcBef>
              <a:spcAft>
                <a:spcPts val="0"/>
              </a:spcAft>
              <a:buClr>
                <a:schemeClr val="accent2"/>
              </a:buClr>
              <a:buSzPct val="75000"/>
              <a:buFont typeface="Noto Sans Symbols"/>
              <a:buChar char="❑"/>
            </a:pPr>
            <a:r>
              <a:rPr lang="en-US" sz="3200" b="0" i="0" u="none" strike="noStrike" cap="none">
                <a:solidFill>
                  <a:schemeClr val="dk1"/>
                </a:solidFill>
                <a:latin typeface="Tw Cen MT" panose="020B0602020104020603" pitchFamily="34" charset="0"/>
                <a:sym typeface="Questrial"/>
              </a:rPr>
              <a:t>Enables coach and teacher to stay focused on intended practices and outcomes</a:t>
            </a:r>
          </a:p>
          <a:p>
            <a:pPr marL="342820" marR="0" lvl="0" indent="-342820" algn="l" rtl="0">
              <a:spcBef>
                <a:spcPts val="640"/>
              </a:spcBef>
              <a:spcAft>
                <a:spcPts val="0"/>
              </a:spcAft>
              <a:buClr>
                <a:schemeClr val="accent2"/>
              </a:buClr>
              <a:buSzPct val="75000"/>
              <a:buFont typeface="Noto Sans Symbols"/>
              <a:buChar char="❑"/>
            </a:pPr>
            <a:r>
              <a:rPr lang="en-US" sz="3200" b="0" i="0" u="none" strike="noStrike" cap="none">
                <a:solidFill>
                  <a:schemeClr val="dk1"/>
                </a:solidFill>
                <a:latin typeface="Tw Cen MT" panose="020B0602020104020603" pitchFamily="34" charset="0"/>
                <a:sym typeface="Questrial"/>
              </a:rPr>
              <a:t>Can serve as a communication tool</a:t>
            </a:r>
          </a:p>
        </p:txBody>
      </p:sp>
      <p:sp>
        <p:nvSpPr>
          <p:cNvPr id="601" name="Shape 601"/>
          <p:cNvSpPr txBox="1"/>
          <p:nvPr/>
        </p:nvSpPr>
        <p:spPr>
          <a:xfrm>
            <a:off x="5808175" y="6501051"/>
            <a:ext cx="3344477" cy="356949"/>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(Aguilar, 2013</a:t>
            </a:r>
            <a:r>
              <a:rPr lang="en-US">
                <a:solidFill>
                  <a:schemeClr val="dk1"/>
                </a:solidFill>
                <a:latin typeface="Tw Cen MT" panose="020B0602020104020603" pitchFamily="34" charset="0"/>
                <a:cs typeface="Calibri" panose="020F0502020204030204" pitchFamily="34" charset="0"/>
              </a:rPr>
              <a:t>)  </a:t>
            </a:r>
            <a:r>
              <a:rPr lang="en-US">
                <a:solidFill>
                  <a:schemeClr val="dk1"/>
                </a:solidFill>
                <a:latin typeface="Tw Cen MT" panose="020B0602020104020603" pitchFamily="34" charset="0"/>
                <a:cs typeface="Calibri" panose="020F0502020204030204" pitchFamily="34" charset="0"/>
                <a:sym typeface="Arial"/>
              </a:rPr>
              <a:t>(Marzano &amp; Simms, 2013)</a:t>
            </a:r>
          </a:p>
        </p:txBody>
      </p:sp>
      <p:pic>
        <p:nvPicPr>
          <p:cNvPr id="8" name="Picture 7" descr="This icon indicates there is further information found in the Handout packet." title="Docum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9" name="Picture 8"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xEl>
                                              <p:pRg st="0" end="0"/>
                                            </p:txEl>
                                          </p:spTgt>
                                        </p:tgtEl>
                                        <p:attrNameLst>
                                          <p:attrName>style.visibility</p:attrName>
                                        </p:attrNameLst>
                                      </p:cBhvr>
                                      <p:to>
                                        <p:strVal val="visible"/>
                                      </p:to>
                                    </p:set>
                                    <p:animEffect transition="in" filter="fade">
                                      <p:cBhvr>
                                        <p:cTn id="7" dur="1000"/>
                                        <p:tgtEl>
                                          <p:spTgt spid="6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0">
                                            <p:txEl>
                                              <p:pRg st="1" end="1"/>
                                            </p:txEl>
                                          </p:spTgt>
                                        </p:tgtEl>
                                        <p:attrNameLst>
                                          <p:attrName>style.visibility</p:attrName>
                                        </p:attrNameLst>
                                      </p:cBhvr>
                                      <p:to>
                                        <p:strVal val="visible"/>
                                      </p:to>
                                    </p:set>
                                    <p:animEffect transition="in" filter="fade">
                                      <p:cBhvr>
                                        <p:cTn id="12" dur="1000"/>
                                        <p:tgtEl>
                                          <p:spTgt spid="6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0">
                                            <p:txEl>
                                              <p:pRg st="2" end="2"/>
                                            </p:txEl>
                                          </p:spTgt>
                                        </p:tgtEl>
                                        <p:attrNameLst>
                                          <p:attrName>style.visibility</p:attrName>
                                        </p:attrNameLst>
                                      </p:cBhvr>
                                      <p:to>
                                        <p:strVal val="visible"/>
                                      </p:to>
                                    </p:set>
                                    <p:animEffect transition="in" filter="fade">
                                      <p:cBhvr>
                                        <p:cTn id="17" dur="1000"/>
                                        <p:tgtEl>
                                          <p:spTgt spid="6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0">
                                            <p:txEl>
                                              <p:pRg st="3" end="3"/>
                                            </p:txEl>
                                          </p:spTgt>
                                        </p:tgtEl>
                                        <p:attrNameLst>
                                          <p:attrName>style.visibility</p:attrName>
                                        </p:attrNameLst>
                                      </p:cBhvr>
                                      <p:to>
                                        <p:strVal val="visible"/>
                                      </p:to>
                                    </p:set>
                                    <p:animEffect transition="in" filter="fade">
                                      <p:cBhvr>
                                        <p:cTn id="22" dur="1000"/>
                                        <p:tgtEl>
                                          <p:spTgt spid="6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Slide #5</a:t>
            </a:r>
          </a:p>
        </p:txBody>
      </p:sp>
      <p:sp>
        <p:nvSpPr>
          <p:cNvPr id="3" name="Text Placeholder 2"/>
          <p:cNvSpPr>
            <a:spLocks noGrp="1"/>
          </p:cNvSpPr>
          <p:nvPr>
            <p:ph type="body" idx="1"/>
          </p:nvPr>
        </p:nvSpPr>
        <p:spPr/>
        <p:txBody>
          <a:bodyPr numCol="2">
            <a:normAutofit lnSpcReduction="10000"/>
          </a:bodyPr>
          <a:lstStyle/>
          <a:p>
            <a:pPr marL="660401" indent="-457200">
              <a:buClr>
                <a:schemeClr val="tx1"/>
              </a:buClr>
              <a:buFont typeface="+mj-lt"/>
              <a:buAutoNum type="arabicPeriod"/>
            </a:pPr>
            <a:r>
              <a:rPr lang="en-US" sz="2400" dirty="0">
                <a:latin typeface="Tw Cen MT" panose="020B0602020104020603" pitchFamily="34" charset="0"/>
              </a:rPr>
              <a:t>Coaching</a:t>
            </a:r>
          </a:p>
          <a:p>
            <a:pPr marL="1003114" lvl="2" indent="-457200">
              <a:buClr>
                <a:schemeClr val="tx1"/>
              </a:buClr>
              <a:buNone/>
            </a:pPr>
            <a:r>
              <a:rPr lang="en-US" dirty="0">
                <a:latin typeface="Tw Cen MT" panose="020B0602020104020603" pitchFamily="34" charset="0"/>
              </a:rPr>
              <a:t>A.	Coach</a:t>
            </a:r>
          </a:p>
          <a:p>
            <a:pPr marL="1003114" lvl="2" indent="-457200">
              <a:buClr>
                <a:schemeClr val="tx1"/>
              </a:buClr>
              <a:buNone/>
            </a:pPr>
            <a:r>
              <a:rPr lang="en-US" dirty="0">
                <a:latin typeface="Tw Cen MT" panose="020B0602020104020603" pitchFamily="34" charset="0"/>
              </a:rPr>
              <a:t>B.   </a:t>
            </a:r>
            <a:r>
              <a:rPr lang="en-US" dirty="0" err="1">
                <a:latin typeface="Tw Cen MT" panose="020B0602020104020603" pitchFamily="34" charset="0"/>
              </a:rPr>
              <a:t>Coachee</a:t>
            </a:r>
            <a:r>
              <a:rPr lang="en-US" dirty="0">
                <a:latin typeface="Tw Cen MT" panose="020B0602020104020603" pitchFamily="34" charset="0"/>
              </a:rPr>
              <a:t>, Client, Educator, or Teacher</a:t>
            </a:r>
          </a:p>
          <a:p>
            <a:pPr marL="660401" indent="-457200">
              <a:buClr>
                <a:schemeClr val="tx1"/>
              </a:buClr>
              <a:buFont typeface="+mj-lt"/>
              <a:buAutoNum type="arabicPeriod"/>
            </a:pPr>
            <a:endParaRPr lang="en-US" sz="600" dirty="0">
              <a:latin typeface="Tw Cen MT" panose="020B0602020104020603" pitchFamily="34" charset="0"/>
            </a:endParaRPr>
          </a:p>
          <a:p>
            <a:pPr marL="660401" indent="-457200">
              <a:buClr>
                <a:schemeClr val="tx1"/>
              </a:buClr>
              <a:buFont typeface="+mj-lt"/>
              <a:buAutoNum type="arabicPeriod"/>
            </a:pPr>
            <a:r>
              <a:rPr lang="en-US" sz="2400" dirty="0">
                <a:latin typeface="Tw Cen MT" panose="020B0602020104020603" pitchFamily="34" charset="0"/>
              </a:rPr>
              <a:t>Effective educational practices</a:t>
            </a:r>
          </a:p>
          <a:p>
            <a:pPr marL="660401" indent="-457200">
              <a:buClr>
                <a:schemeClr val="tx1"/>
              </a:buClr>
              <a:buFont typeface="+mj-lt"/>
              <a:buAutoNum type="arabicPeriod"/>
            </a:pPr>
            <a:endParaRPr lang="en-US" sz="600" dirty="0">
              <a:latin typeface="Tw Cen MT" panose="020B0602020104020603" pitchFamily="34" charset="0"/>
            </a:endParaRPr>
          </a:p>
          <a:p>
            <a:pPr marL="660401" indent="-457200">
              <a:buClr>
                <a:schemeClr val="tx1"/>
              </a:buClr>
              <a:buFont typeface="+mj-lt"/>
              <a:buAutoNum type="arabicPeriod"/>
            </a:pPr>
            <a:r>
              <a:rPr lang="en-US" sz="2400" dirty="0">
                <a:latin typeface="Tw Cen MT" panose="020B0602020104020603" pitchFamily="34" charset="0"/>
              </a:rPr>
              <a:t>Effective teaching and learning practices</a:t>
            </a:r>
          </a:p>
          <a:p>
            <a:pPr marL="660401" indent="-457200">
              <a:buClr>
                <a:schemeClr val="tx1"/>
              </a:buClr>
              <a:buFont typeface="+mj-lt"/>
              <a:buAutoNum type="arabicPeriod"/>
            </a:pPr>
            <a:r>
              <a:rPr lang="en-US" sz="2400" dirty="0">
                <a:latin typeface="Tw Cen MT" panose="020B0602020104020603" pitchFamily="34" charset="0"/>
              </a:rPr>
              <a:t>Feedback</a:t>
            </a:r>
          </a:p>
          <a:p>
            <a:pPr marL="660401" indent="-457200">
              <a:buClr>
                <a:schemeClr val="tx1"/>
              </a:buClr>
              <a:buFont typeface="+mj-lt"/>
              <a:buAutoNum type="arabicPeriod"/>
            </a:pPr>
            <a:r>
              <a:rPr lang="en-US" sz="2400" dirty="0">
                <a:latin typeface="Tw Cen MT" panose="020B0602020104020603" pitchFamily="34" charset="0"/>
              </a:rPr>
              <a:t>Modeling</a:t>
            </a:r>
          </a:p>
          <a:p>
            <a:pPr marL="660401" indent="-457200">
              <a:buClr>
                <a:schemeClr val="tx1"/>
              </a:buClr>
              <a:buFont typeface="+mj-lt"/>
              <a:buAutoNum type="arabicPeriod"/>
            </a:pPr>
            <a:endParaRPr lang="en-US" sz="600" dirty="0">
              <a:latin typeface="Tw Cen MT" panose="020B0602020104020603" pitchFamily="34" charset="0"/>
            </a:endParaRPr>
          </a:p>
          <a:p>
            <a:pPr marL="660401" indent="-457200">
              <a:buClr>
                <a:schemeClr val="tx1"/>
              </a:buClr>
              <a:buFont typeface="+mj-lt"/>
              <a:buAutoNum type="arabicPeriod"/>
            </a:pPr>
            <a:r>
              <a:rPr lang="en-US" sz="2400" dirty="0">
                <a:latin typeface="Tw Cen MT" panose="020B0602020104020603" pitchFamily="34" charset="0"/>
              </a:rPr>
              <a:t>Practice Profile terminology</a:t>
            </a:r>
          </a:p>
          <a:p>
            <a:pPr marL="1003114" lvl="2" indent="-457200">
              <a:buClr>
                <a:schemeClr val="tx1"/>
              </a:buClr>
              <a:buNone/>
            </a:pPr>
            <a:r>
              <a:rPr lang="en-US" dirty="0">
                <a:latin typeface="Tw Cen MT" panose="020B0602020104020603" pitchFamily="34" charset="0"/>
              </a:rPr>
              <a:t>A.  Essential Functions</a:t>
            </a:r>
          </a:p>
          <a:p>
            <a:pPr marL="1003114" lvl="2" indent="-457200">
              <a:buClr>
                <a:schemeClr val="tx1"/>
              </a:buClr>
              <a:buNone/>
            </a:pPr>
            <a:r>
              <a:rPr lang="en-US" dirty="0">
                <a:latin typeface="Tw Cen MT" panose="020B0602020104020603" pitchFamily="34" charset="0"/>
              </a:rPr>
              <a:t>B.   Criteria</a:t>
            </a:r>
          </a:p>
          <a:p>
            <a:pPr marL="660401" indent="-457200">
              <a:buClr>
                <a:schemeClr val="tx1"/>
              </a:buClr>
              <a:buFont typeface="+mj-lt"/>
              <a:buAutoNum type="arabicPeriod"/>
            </a:pPr>
            <a:endParaRPr lang="en-US" sz="600" dirty="0">
              <a:latin typeface="Tw Cen MT" panose="020B0602020104020603" pitchFamily="34" charset="0"/>
            </a:endParaRPr>
          </a:p>
          <a:p>
            <a:pPr marL="660401" indent="-457200">
              <a:buClr>
                <a:schemeClr val="tx1"/>
              </a:buClr>
              <a:buFont typeface="+mj-lt"/>
              <a:buAutoNum type="arabicPeriod"/>
            </a:pPr>
            <a:r>
              <a:rPr lang="en-US" sz="2400" dirty="0">
                <a:latin typeface="Tw Cen MT" panose="020B0602020104020603" pitchFamily="34" charset="0"/>
              </a:rPr>
              <a:t>Solution dialogue</a:t>
            </a:r>
          </a:p>
          <a:p>
            <a:pPr marL="660401" indent="-457200">
              <a:buClr>
                <a:schemeClr val="tx1"/>
              </a:buClr>
              <a:buFont typeface="+mj-lt"/>
              <a:buAutoNum type="arabicPeriod"/>
            </a:pPr>
            <a:endParaRPr lang="en-US" sz="600" dirty="0">
              <a:latin typeface="Tw Cen MT" panose="020B0602020104020603" pitchFamily="34" charset="0"/>
            </a:endParaRPr>
          </a:p>
          <a:p>
            <a:pPr marL="660401" indent="-457200">
              <a:buClr>
                <a:schemeClr val="tx1"/>
              </a:buClr>
              <a:buFont typeface="+mj-lt"/>
              <a:buAutoNum type="arabicPeriod"/>
            </a:pPr>
            <a:r>
              <a:rPr lang="en-US" sz="2400" dirty="0">
                <a:latin typeface="Tw Cen MT" panose="020B0602020104020603" pitchFamily="34" charset="0"/>
              </a:rPr>
              <a:t>School-Based Implementation Coaching</a:t>
            </a:r>
          </a:p>
        </p:txBody>
      </p:sp>
      <p:sp>
        <p:nvSpPr>
          <p:cNvPr id="6" name="TextBox 5"/>
          <p:cNvSpPr txBox="1"/>
          <p:nvPr/>
        </p:nvSpPr>
        <p:spPr>
          <a:xfrm>
            <a:off x="457200" y="1447339"/>
            <a:ext cx="8061158" cy="461665"/>
          </a:xfrm>
          <a:prstGeom prst="rect">
            <a:avLst/>
          </a:prstGeom>
          <a:noFill/>
        </p:spPr>
        <p:txBody>
          <a:bodyPr wrap="square" rtlCol="0">
            <a:spAutoFit/>
          </a:bodyPr>
          <a:lstStyle/>
          <a:p>
            <a:pPr lvl="0">
              <a:buClr>
                <a:srgbClr val="0D4170"/>
              </a:buClr>
              <a:buSzPct val="100000"/>
            </a:pPr>
            <a:r>
              <a:rPr lang="en-US" sz="2400">
                <a:solidFill>
                  <a:prstClr val="black"/>
                </a:solidFill>
                <a:latin typeface="Tw Cen MT" panose="020B0602020104020603" pitchFamily="34" charset="0"/>
                <a:sym typeface="Questrial"/>
              </a:rPr>
              <a:t>SBIC Key Terms:</a:t>
            </a:r>
          </a:p>
        </p:txBody>
      </p:sp>
      <p:pic>
        <p:nvPicPr>
          <p:cNvPr id="8" name="Picture 7" descr="This icon indicates there is further information found in the Handout packet." title="Docum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extLst>
      <p:ext uri="{BB962C8B-B14F-4D97-AF65-F5344CB8AC3E}">
        <p14:creationId xmlns:p14="http://schemas.microsoft.com/office/powerpoint/2010/main" val="1262519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2" name="Title 1"/>
          <p:cNvSpPr>
            <a:spLocks noGrp="1"/>
          </p:cNvSpPr>
          <p:nvPr>
            <p:ph type="title"/>
          </p:nvPr>
        </p:nvSpPr>
        <p:spPr/>
        <p:txBody>
          <a:bodyPr/>
          <a:lstStyle/>
          <a:p>
            <a:r>
              <a:rPr lang="en-US"/>
              <a:t>Who Needs a Plan?</a:t>
            </a:r>
          </a:p>
        </p:txBody>
      </p:sp>
      <p:sp>
        <p:nvSpPr>
          <p:cNvPr id="609" name="Shape 609"/>
          <p:cNvSpPr txBox="1">
            <a:spLocks noGrp="1"/>
          </p:cNvSpPr>
          <p:nvPr>
            <p:ph type="body" idx="1"/>
          </p:nvPr>
        </p:nvSpPr>
        <p:spPr>
          <a:prstGeom prst="rect">
            <a:avLst/>
          </a:prstGeom>
          <a:noFill/>
          <a:ln>
            <a:noFill/>
          </a:ln>
        </p:spPr>
        <p:txBody>
          <a:bodyPr wrap="square" lIns="91400" tIns="45700" rIns="91400" bIns="45700" anchor="t" anchorCtr="0">
            <a:noAutofit/>
          </a:bodyPr>
          <a:lstStyle/>
          <a:p>
            <a:pPr marL="0" lvl="0" indent="0">
              <a:spcBef>
                <a:spcPts val="0"/>
              </a:spcBef>
              <a:buSzPct val="25000"/>
              <a:buNone/>
            </a:pPr>
            <a:r>
              <a:rPr lang="en-US" sz="2800" b="1"/>
              <a:t>Teacher/Team</a:t>
            </a:r>
          </a:p>
          <a:p>
            <a:pPr marL="457200" lvl="0" indent="-457200">
              <a:spcBef>
                <a:spcPts val="0"/>
              </a:spcBef>
              <a:buFont typeface="Wingdings" panose="05000000000000000000" pitchFamily="2" charset="2"/>
              <a:buChar char="q"/>
            </a:pPr>
            <a:r>
              <a:rPr lang="en-US" sz="2800"/>
              <a:t>Gives them a vision and roadmap of the work ahead</a:t>
            </a:r>
          </a:p>
          <a:p>
            <a:pPr marL="457200" lvl="0" indent="-457200">
              <a:spcBef>
                <a:spcPts val="0"/>
              </a:spcBef>
              <a:buFont typeface="Wingdings" panose="05000000000000000000" pitchFamily="2" charset="2"/>
              <a:buChar char="q"/>
            </a:pPr>
            <a:r>
              <a:rPr lang="en-US" sz="2800"/>
              <a:t>Engages them in the process</a:t>
            </a:r>
          </a:p>
          <a:p>
            <a:pPr marL="457200" lvl="0" indent="-457200">
              <a:spcBef>
                <a:spcPts val="0"/>
              </a:spcBef>
              <a:spcAft>
                <a:spcPts val="1800"/>
              </a:spcAft>
              <a:buFont typeface="Wingdings" panose="05000000000000000000" pitchFamily="2" charset="2"/>
              <a:buChar char="q"/>
            </a:pPr>
            <a:r>
              <a:rPr lang="en-US" sz="2800"/>
              <a:t>Serves as a reflection tool and archive of progress</a:t>
            </a:r>
          </a:p>
          <a:p>
            <a:pPr marL="0" lvl="0" indent="0">
              <a:spcBef>
                <a:spcPts val="0"/>
              </a:spcBef>
              <a:buSzPct val="25000"/>
              <a:buNone/>
            </a:pPr>
            <a:r>
              <a:rPr lang="en-US" sz="2800" b="1"/>
              <a:t>Coach</a:t>
            </a:r>
          </a:p>
          <a:p>
            <a:pPr marL="457200" indent="-457200">
              <a:spcBef>
                <a:spcPts val="0"/>
              </a:spcBef>
              <a:buFont typeface="Wingdings" panose="05000000000000000000" pitchFamily="2" charset="2"/>
              <a:buChar char="q"/>
            </a:pPr>
            <a:r>
              <a:rPr lang="en-US" sz="2800"/>
              <a:t>Specifies support needed to meet each client’s needs</a:t>
            </a:r>
          </a:p>
          <a:p>
            <a:pPr marL="457200" indent="-457200">
              <a:spcBef>
                <a:spcPts val="0"/>
              </a:spcBef>
              <a:buFont typeface="Wingdings" panose="05000000000000000000" pitchFamily="2" charset="2"/>
              <a:buChar char="q"/>
            </a:pPr>
            <a:r>
              <a:rPr lang="en-US" sz="2800"/>
              <a:t>Defines coaching actions and resources needed</a:t>
            </a:r>
          </a:p>
          <a:p>
            <a:pPr marL="457200" indent="-457200">
              <a:spcBef>
                <a:spcPts val="0"/>
              </a:spcBef>
              <a:buFont typeface="Wingdings" panose="05000000000000000000" pitchFamily="2" charset="2"/>
              <a:buChar char="q"/>
            </a:pPr>
            <a:r>
              <a:rPr lang="en-US" sz="2800"/>
              <a:t>Provides a record of indicators of progress &amp; outcomes</a:t>
            </a:r>
          </a:p>
        </p:txBody>
      </p:sp>
      <p:sp>
        <p:nvSpPr>
          <p:cNvPr id="6" name="Shape 601"/>
          <p:cNvSpPr txBox="1"/>
          <p:nvPr/>
        </p:nvSpPr>
        <p:spPr>
          <a:xfrm>
            <a:off x="5808175" y="6501051"/>
            <a:ext cx="3344477" cy="356949"/>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(Aguilar, 2013</a:t>
            </a:r>
            <a:r>
              <a:rPr lang="en-US">
                <a:solidFill>
                  <a:schemeClr val="dk1"/>
                </a:solidFill>
                <a:latin typeface="Tw Cen MT" panose="020B0602020104020603" pitchFamily="34" charset="0"/>
                <a:cs typeface="Calibri" panose="020F0502020204030204" pitchFamily="34" charset="0"/>
              </a:rPr>
              <a:t>)  </a:t>
            </a:r>
            <a:r>
              <a:rPr lang="en-US">
                <a:solidFill>
                  <a:schemeClr val="dk1"/>
                </a:solidFill>
                <a:latin typeface="Tw Cen MT" panose="020B0602020104020603" pitchFamily="34" charset="0"/>
                <a:cs typeface="Calibri" panose="020F0502020204030204" pitchFamily="34" charset="0"/>
                <a:sym typeface="Arial"/>
              </a:rPr>
              <a:t>(Marzano &amp; Simms, 2013)</a:t>
            </a:r>
          </a:p>
        </p:txBody>
      </p:sp>
    </p:spTree>
    <p:extLst>
      <p:ext uri="{BB962C8B-B14F-4D97-AF65-F5344CB8AC3E}">
        <p14:creationId xmlns:p14="http://schemas.microsoft.com/office/powerpoint/2010/main" val="1581136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2" name="Shape 442"/>
          <p:cNvPicPr preferRelativeResize="0"/>
          <p:nvPr/>
        </p:nvPicPr>
        <p:blipFill>
          <a:blip r:embed="rId3"/>
          <a:srcRect/>
          <a:stretch/>
        </p:blipFill>
        <p:spPr>
          <a:xfrm>
            <a:off x="5012147" y="2022085"/>
            <a:ext cx="3073516" cy="3977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43" name="Shape 443"/>
          <p:cNvPicPr preferRelativeResize="0"/>
          <p:nvPr/>
        </p:nvPicPr>
        <p:blipFill>
          <a:blip r:embed="rId4"/>
          <a:srcRect/>
          <a:stretch/>
        </p:blipFill>
        <p:spPr>
          <a:xfrm>
            <a:off x="1006801" y="2031610"/>
            <a:ext cx="3072568" cy="3976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hape 414"/>
          <p:cNvSpPr txBox="1"/>
          <p:nvPr/>
        </p:nvSpPr>
        <p:spPr>
          <a:xfrm>
            <a:off x="7390051" y="6478526"/>
            <a:ext cx="1747278" cy="333794"/>
          </a:xfrm>
          <a:prstGeom prst="rect">
            <a:avLst/>
          </a:prstGeom>
          <a:noFill/>
          <a:ln>
            <a:noFill/>
          </a:ln>
        </p:spPr>
        <p:txBody>
          <a:bodyPr wrap="square" lIns="91425" tIns="45700" rIns="91425" bIns="45700" anchor="t" anchorCtr="0">
            <a:noAutofit/>
          </a:bodyPr>
          <a:lstStyle/>
          <a:p>
            <a:pPr lvl="0" algn="r">
              <a:buSzPct val="25000"/>
            </a:pPr>
            <a:r>
              <a:rPr lang="en-US" dirty="0">
                <a:solidFill>
                  <a:schemeClr val="dk1"/>
                </a:solidFill>
                <a:latin typeface="Tw Cen MT" panose="020B0602020104020603" pitchFamily="34" charset="0"/>
                <a:cs typeface="Calibri" panose="020F0502020204030204" pitchFamily="34" charset="0"/>
              </a:rPr>
              <a:t>(</a:t>
            </a:r>
            <a:r>
              <a:rPr lang="en-US" dirty="0" err="1">
                <a:solidFill>
                  <a:schemeClr val="dk1"/>
                </a:solidFill>
                <a:latin typeface="Tw Cen MT" panose="020B0602020104020603" pitchFamily="34" charset="0"/>
                <a:cs typeface="Calibri" panose="020F0502020204030204" pitchFamily="34" charset="0"/>
              </a:rPr>
              <a:t>MoEdu</a:t>
            </a:r>
            <a:r>
              <a:rPr lang="en-US" dirty="0">
                <a:solidFill>
                  <a:schemeClr val="dk1"/>
                </a:solidFill>
                <a:latin typeface="Tw Cen MT" panose="020B0602020104020603" pitchFamily="34" charset="0"/>
                <a:cs typeface="Calibri" panose="020F0502020204030204" pitchFamily="34" charset="0"/>
              </a:rPr>
              <a:t>-SAIL, 2022</a:t>
            </a:r>
            <a:r>
              <a:rPr lang="en-US" dirty="0">
                <a:solidFill>
                  <a:schemeClr val="dk1"/>
                </a:solidFill>
                <a:latin typeface="Tw Cen MT" panose="020B0602020104020603" pitchFamily="34" charset="0"/>
                <a:cs typeface="Calibri" panose="020F0502020204030204" pitchFamily="34" charset="0"/>
                <a:sym typeface="Arial"/>
              </a:rPr>
              <a:t>)</a:t>
            </a:r>
          </a:p>
        </p:txBody>
      </p:sp>
      <p:sp>
        <p:nvSpPr>
          <p:cNvPr id="4" name="Title 3"/>
          <p:cNvSpPr>
            <a:spLocks noGrp="1"/>
          </p:cNvSpPr>
          <p:nvPr>
            <p:ph type="title"/>
          </p:nvPr>
        </p:nvSpPr>
        <p:spPr>
          <a:xfrm>
            <a:off x="457200" y="741680"/>
            <a:ext cx="8229600" cy="1158240"/>
          </a:xfrm>
        </p:spPr>
        <p:txBody>
          <a:bodyPr>
            <a:normAutofit fontScale="90000"/>
          </a:bodyPr>
          <a:lstStyle/>
          <a:p>
            <a:r>
              <a:rPr lang="en-US"/>
              <a:t>Effective Teaching and Learning Practices</a:t>
            </a:r>
          </a:p>
        </p:txBody>
      </p:sp>
    </p:spTree>
    <p:extLst>
      <p:ext uri="{BB962C8B-B14F-4D97-AF65-F5344CB8AC3E}">
        <p14:creationId xmlns:p14="http://schemas.microsoft.com/office/powerpoint/2010/main" val="1757306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01"/>
          <p:cNvSpPr txBox="1"/>
          <p:nvPr/>
        </p:nvSpPr>
        <p:spPr>
          <a:xfrm>
            <a:off x="5808175" y="6501051"/>
            <a:ext cx="3344477" cy="356949"/>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(Aguilar, 2013</a:t>
            </a:r>
            <a:r>
              <a:rPr lang="en-US">
                <a:solidFill>
                  <a:schemeClr val="dk1"/>
                </a:solidFill>
                <a:latin typeface="Tw Cen MT" panose="020B0602020104020603" pitchFamily="34" charset="0"/>
                <a:cs typeface="Calibri" panose="020F0502020204030204" pitchFamily="34" charset="0"/>
              </a:rPr>
              <a:t>)  </a:t>
            </a:r>
            <a:r>
              <a:rPr lang="en-US">
                <a:solidFill>
                  <a:schemeClr val="dk1"/>
                </a:solidFill>
                <a:latin typeface="Tw Cen MT" panose="020B0602020104020603" pitchFamily="34" charset="0"/>
                <a:cs typeface="Calibri" panose="020F0502020204030204" pitchFamily="34" charset="0"/>
                <a:sym typeface="Arial"/>
              </a:rPr>
              <a:t>(Marzano &amp; Simms, 2013)</a:t>
            </a:r>
          </a:p>
        </p:txBody>
      </p:sp>
      <p:pic>
        <p:nvPicPr>
          <p:cNvPr id="3" name="Picture 2"/>
          <p:cNvPicPr>
            <a:picLocks noChangeAspect="1"/>
          </p:cNvPicPr>
          <p:nvPr/>
        </p:nvPicPr>
        <p:blipFill rotWithShape="1">
          <a:blip r:embed="rId3"/>
          <a:srcRect t="10640" b="13069"/>
          <a:stretch/>
        </p:blipFill>
        <p:spPr>
          <a:xfrm>
            <a:off x="771817" y="1752598"/>
            <a:ext cx="7680960" cy="4528072"/>
          </a:xfrm>
          <a:prstGeom prst="rect">
            <a:avLst/>
          </a:prstGeom>
        </p:spPr>
      </p:pic>
      <p:sp>
        <p:nvSpPr>
          <p:cNvPr id="2" name="Title 1"/>
          <p:cNvSpPr>
            <a:spLocks noGrp="1"/>
          </p:cNvSpPr>
          <p:nvPr>
            <p:ph type="title"/>
          </p:nvPr>
        </p:nvSpPr>
        <p:spPr/>
        <p:txBody>
          <a:bodyPr/>
          <a:lstStyle/>
          <a:p>
            <a:r>
              <a:rPr lang="en-US"/>
              <a:t>Growth Goal Plan</a:t>
            </a:r>
          </a:p>
        </p:txBody>
      </p:sp>
      <p:pic>
        <p:nvPicPr>
          <p:cNvPr id="8" name="Picture 7"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extLst>
      <p:ext uri="{BB962C8B-B14F-4D97-AF65-F5344CB8AC3E}">
        <p14:creationId xmlns:p14="http://schemas.microsoft.com/office/powerpoint/2010/main" val="1725218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01"/>
          <p:cNvSpPr txBox="1"/>
          <p:nvPr/>
        </p:nvSpPr>
        <p:spPr>
          <a:xfrm>
            <a:off x="5808175" y="6501051"/>
            <a:ext cx="3344477" cy="356949"/>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(Aguilar, 2013</a:t>
            </a:r>
            <a:r>
              <a:rPr lang="en-US">
                <a:solidFill>
                  <a:schemeClr val="dk1"/>
                </a:solidFill>
                <a:latin typeface="Tw Cen MT" panose="020B0602020104020603" pitchFamily="34" charset="0"/>
                <a:cs typeface="Calibri" panose="020F0502020204030204" pitchFamily="34" charset="0"/>
              </a:rPr>
              <a:t>)  </a:t>
            </a:r>
            <a:r>
              <a:rPr lang="en-US">
                <a:solidFill>
                  <a:schemeClr val="dk1"/>
                </a:solidFill>
                <a:latin typeface="Tw Cen MT" panose="020B0602020104020603" pitchFamily="34" charset="0"/>
                <a:cs typeface="Calibri" panose="020F0502020204030204" pitchFamily="34" charset="0"/>
                <a:sym typeface="Arial"/>
              </a:rPr>
              <a:t>(Marzano &amp; Simms, 2013)</a:t>
            </a:r>
          </a:p>
        </p:txBody>
      </p:sp>
      <p:pic>
        <p:nvPicPr>
          <p:cNvPr id="6" name="Picture 5"/>
          <p:cNvPicPr>
            <a:picLocks noChangeAspect="1"/>
          </p:cNvPicPr>
          <p:nvPr/>
        </p:nvPicPr>
        <p:blipFill rotWithShape="1">
          <a:blip r:embed="rId3"/>
          <a:srcRect b="22548"/>
          <a:stretch/>
        </p:blipFill>
        <p:spPr>
          <a:xfrm>
            <a:off x="763787" y="1245342"/>
            <a:ext cx="7680960" cy="4597012"/>
          </a:xfrm>
          <a:prstGeom prst="rect">
            <a:avLst/>
          </a:prstGeom>
        </p:spPr>
      </p:pic>
      <p:sp>
        <p:nvSpPr>
          <p:cNvPr id="2" name="Title 1"/>
          <p:cNvSpPr>
            <a:spLocks noGrp="1"/>
          </p:cNvSpPr>
          <p:nvPr>
            <p:ph type="title"/>
          </p:nvPr>
        </p:nvSpPr>
        <p:spPr/>
        <p:txBody>
          <a:bodyPr/>
          <a:lstStyle/>
          <a:p>
            <a:r>
              <a:rPr lang="en-US"/>
              <a:t>Page 2 Growth Goal Plan</a:t>
            </a:r>
          </a:p>
        </p:txBody>
      </p:sp>
      <p:pic>
        <p:nvPicPr>
          <p:cNvPr id="9" name="Picture 8" descr="This icon indicates there is further information found in the Handout packet." title="Docum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extLst>
      <p:ext uri="{BB962C8B-B14F-4D97-AF65-F5344CB8AC3E}">
        <p14:creationId xmlns:p14="http://schemas.microsoft.com/office/powerpoint/2010/main" val="2604284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48" y="3406138"/>
            <a:ext cx="38103" cy="45724"/>
          </a:xfrm>
          <a:prstGeom prst="rect">
            <a:avLst/>
          </a:prstGeom>
        </p:spPr>
      </p:pic>
      <p:sp>
        <p:nvSpPr>
          <p:cNvPr id="10" name="Rectangle 1"/>
          <p:cNvSpPr>
            <a:spLocks noChangeArrowheads="1"/>
          </p:cNvSpPr>
          <p:nvPr/>
        </p:nvSpPr>
        <p:spPr bwMode="auto">
          <a:xfrm>
            <a:off x="1927225" y="-1758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13" name="Rectangle 2"/>
          <p:cNvSpPr>
            <a:spLocks noChangeArrowheads="1"/>
          </p:cNvSpPr>
          <p:nvPr/>
        </p:nvSpPr>
        <p:spPr bwMode="auto">
          <a:xfrm>
            <a:off x="1407271" y="-3820815"/>
            <a:ext cx="1337494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grpSp>
        <p:nvGrpSpPr>
          <p:cNvPr id="7" name="Group 6"/>
          <p:cNvGrpSpPr/>
          <p:nvPr/>
        </p:nvGrpSpPr>
        <p:grpSpPr>
          <a:xfrm>
            <a:off x="3361765" y="830610"/>
            <a:ext cx="5298140" cy="5151056"/>
            <a:chOff x="3034748" y="1838739"/>
            <a:chExt cx="3657600" cy="3770753"/>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0471" b="27524"/>
            <a:stretch/>
          </p:blipFill>
          <p:spPr>
            <a:xfrm>
              <a:off x="3034748" y="1838739"/>
              <a:ext cx="3657600" cy="17526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8761" t="11392" r="11140" b="14390"/>
            <a:stretch/>
          </p:blipFill>
          <p:spPr>
            <a:xfrm>
              <a:off x="3381560" y="3511827"/>
              <a:ext cx="2929719" cy="2097665"/>
            </a:xfrm>
            <a:prstGeom prst="rect">
              <a:avLst/>
            </a:prstGeom>
          </p:spPr>
        </p:pic>
      </p:grpSp>
      <p:sp>
        <p:nvSpPr>
          <p:cNvPr id="3" name="Title 2"/>
          <p:cNvSpPr>
            <a:spLocks noGrp="1"/>
          </p:cNvSpPr>
          <p:nvPr>
            <p:ph type="title"/>
          </p:nvPr>
        </p:nvSpPr>
        <p:spPr>
          <a:xfrm>
            <a:off x="457204" y="1869440"/>
            <a:ext cx="3008313" cy="2915920"/>
          </a:xfrm>
        </p:spPr>
        <p:txBody>
          <a:bodyPr>
            <a:normAutofit fontScale="90000"/>
          </a:bodyPr>
          <a:lstStyle/>
          <a:p>
            <a:pPr algn="ctr"/>
            <a:r>
              <a:rPr lang="en-US" sz="3200" b="0"/>
              <a:t>Example of </a:t>
            </a:r>
            <a:br>
              <a:rPr lang="en-US" sz="3200" b="0"/>
            </a:br>
            <a:r>
              <a:rPr lang="en-US" sz="3200" b="0"/>
              <a:t>self-assessment and identification of a growth goal using a Practice Profile </a:t>
            </a:r>
          </a:p>
        </p:txBody>
      </p:sp>
      <p:pic>
        <p:nvPicPr>
          <p:cNvPr id="12" name="Picture 11" descr="This icon indicates there is further information found in the Handout packet." title="Document Ic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extLst>
      <p:ext uri="{BB962C8B-B14F-4D97-AF65-F5344CB8AC3E}">
        <p14:creationId xmlns:p14="http://schemas.microsoft.com/office/powerpoint/2010/main" val="551653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573" t="10335" r="-1573" b="13455"/>
          <a:stretch/>
        </p:blipFill>
        <p:spPr>
          <a:xfrm>
            <a:off x="666968" y="1394585"/>
            <a:ext cx="7810065" cy="4599295"/>
          </a:xfrm>
          <a:prstGeom prst="rect">
            <a:avLst/>
          </a:prstGeom>
        </p:spPr>
      </p:pic>
      <p:sp>
        <p:nvSpPr>
          <p:cNvPr id="4" name="Title 3"/>
          <p:cNvSpPr>
            <a:spLocks noGrp="1"/>
          </p:cNvSpPr>
          <p:nvPr>
            <p:ph type="title"/>
          </p:nvPr>
        </p:nvSpPr>
        <p:spPr/>
        <p:txBody>
          <a:bodyPr/>
          <a:lstStyle/>
          <a:p>
            <a:r>
              <a:rPr lang="en-US"/>
              <a:t>Example DACL Growth Goal Plan</a:t>
            </a:r>
          </a:p>
        </p:txBody>
      </p:sp>
      <p:pic>
        <p:nvPicPr>
          <p:cNvPr id="6" name="Picture 5" descr="This icon indicates there is further information found in the Handout packet." title="Docum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7" name="Picture 6" descr="This icon indicates the presence of activities or times of reflection." title="Reflections/Activites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006972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Coaches in Action Activity!</a:t>
            </a:r>
          </a:p>
        </p:txBody>
      </p:sp>
      <p:sp>
        <p:nvSpPr>
          <p:cNvPr id="3" name="Text Placeholder 2"/>
          <p:cNvSpPr>
            <a:spLocks noGrp="1"/>
          </p:cNvSpPr>
          <p:nvPr>
            <p:ph type="body" idx="1"/>
          </p:nvPr>
        </p:nvSpPr>
        <p:spPr>
          <a:xfrm>
            <a:off x="457200" y="1698623"/>
            <a:ext cx="8229600" cy="4092578"/>
          </a:xfrm>
        </p:spPr>
        <p:txBody>
          <a:bodyPr>
            <a:noAutofit/>
          </a:bodyPr>
          <a:lstStyle/>
          <a:p>
            <a:pPr marL="203201" indent="0">
              <a:buNone/>
            </a:pPr>
            <a:r>
              <a:rPr lang="en-US" sz="2400" b="1"/>
              <a:t>Work with a partner to coach one another:</a:t>
            </a:r>
          </a:p>
          <a:p>
            <a:pPr marL="660401" indent="-457200">
              <a:buFont typeface="+mj-lt"/>
              <a:buAutoNum type="arabicPeriod"/>
            </a:pPr>
            <a:r>
              <a:rPr lang="en-US" sz="2400"/>
              <a:t>Self-assess with the Practice Profile.</a:t>
            </a:r>
          </a:p>
          <a:p>
            <a:pPr marL="660401" indent="-457200">
              <a:buFont typeface="+mj-lt"/>
              <a:buAutoNum type="arabicPeriod"/>
            </a:pPr>
            <a:r>
              <a:rPr lang="en-US" sz="2400"/>
              <a:t>Choose one partner’s Practice Profile and collaboratively identify an essential function and indicator needing growth.</a:t>
            </a:r>
          </a:p>
          <a:p>
            <a:pPr marL="660401" indent="-457200">
              <a:buFont typeface="+mj-lt"/>
              <a:buAutoNum type="arabicPeriod"/>
            </a:pPr>
            <a:r>
              <a:rPr lang="en-US" sz="2400"/>
              <a:t>Jointly write a growth goal.</a:t>
            </a:r>
          </a:p>
          <a:p>
            <a:pPr marL="660401" indent="-457200">
              <a:buFont typeface="+mj-lt"/>
              <a:buAutoNum type="arabicPeriod"/>
            </a:pPr>
            <a:r>
              <a:rPr lang="en-US" sz="2400"/>
              <a:t>Work together to determine a plan to meet the goal.</a:t>
            </a:r>
          </a:p>
          <a:p>
            <a:pPr marL="660401" indent="-457200">
              <a:buFont typeface="+mj-lt"/>
              <a:buAutoNum type="arabicPeriod"/>
            </a:pPr>
            <a:r>
              <a:rPr lang="en-US" sz="2400"/>
              <a:t>Discuss the kind of data and evidence that will be gathered.</a:t>
            </a:r>
          </a:p>
          <a:p>
            <a:pPr marL="660401" indent="-457200">
              <a:buFont typeface="+mj-lt"/>
              <a:buAutoNum type="arabicPeriod"/>
            </a:pPr>
            <a:r>
              <a:rPr lang="en-US" sz="2400"/>
              <a:t>Record this on the plan along with the mode used to monitor progress. </a:t>
            </a:r>
          </a:p>
          <a:p>
            <a:pPr marL="660401" indent="-457200">
              <a:buFont typeface="+mj-lt"/>
              <a:buAutoNum type="arabicPeriod"/>
            </a:pPr>
            <a:r>
              <a:rPr lang="en-US" sz="2400"/>
              <a:t>Switch roles and repeat so you both have a </a:t>
            </a:r>
            <a:br>
              <a:rPr lang="en-US" sz="2400"/>
            </a:br>
            <a:r>
              <a:rPr lang="en-US" sz="2400"/>
              <a:t>growth plan! </a:t>
            </a:r>
            <a:endParaRPr lang="en-US" sz="2400">
              <a:latin typeface="Tw Cen MT" panose="020B0602020104020603" pitchFamily="34" charset="0"/>
            </a:endParaRPr>
          </a:p>
          <a:p>
            <a:pPr marL="660401" indent="-457200">
              <a:buFont typeface="+mj-lt"/>
              <a:buAutoNum type="arabicPeriod"/>
            </a:pPr>
            <a:endParaRPr lang="en-US" sz="2400">
              <a:latin typeface="Tw Cen MT" panose="020B0602020104020603" pitchFamily="34" charset="0"/>
            </a:endParaRPr>
          </a:p>
          <a:p>
            <a:pPr marL="203201" indent="0">
              <a:buNone/>
            </a:pPr>
            <a:endParaRPr lang="en-US"/>
          </a:p>
        </p:txBody>
      </p:sp>
      <p:pic>
        <p:nvPicPr>
          <p:cNvPr id="7" name="Picture 6" descr="This icon indicates there is further information found in the Handout packet." title="Docum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9" name="Picture 8"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3146385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2" name="Title 1"/>
          <p:cNvSpPr>
            <a:spLocks noGrp="1"/>
          </p:cNvSpPr>
          <p:nvPr>
            <p:ph type="title"/>
          </p:nvPr>
        </p:nvSpPr>
        <p:spPr/>
        <p:txBody>
          <a:bodyPr/>
          <a:lstStyle/>
          <a:p>
            <a:r>
              <a:rPr lang="en-US"/>
              <a:t>Coaching Plans as an Ongoing Tool</a:t>
            </a:r>
          </a:p>
        </p:txBody>
      </p:sp>
      <p:sp>
        <p:nvSpPr>
          <p:cNvPr id="635" name="Shape 635"/>
          <p:cNvSpPr txBox="1">
            <a:spLocks noGrp="1"/>
          </p:cNvSpPr>
          <p:nvPr>
            <p:ph type="body" idx="1"/>
          </p:nvPr>
        </p:nvSpPr>
        <p:spPr>
          <a:prstGeom prst="rect">
            <a:avLst/>
          </a:prstGeom>
          <a:noFill/>
          <a:ln>
            <a:noFill/>
          </a:ln>
        </p:spPr>
        <p:txBody>
          <a:bodyPr wrap="square" lIns="91400" tIns="45700" rIns="91400" bIns="45700" anchor="t" anchorCtr="0">
            <a:noAutofit/>
          </a:bodyPr>
          <a:lstStyle/>
          <a:p>
            <a:pPr marL="342820" marR="0" lvl="0" indent="-342820" algn="l" rtl="0">
              <a:spcBef>
                <a:spcPts val="0"/>
              </a:spcBef>
              <a:spcAft>
                <a:spcPts val="1200"/>
              </a:spcAft>
              <a:buClr>
                <a:schemeClr val="accent2"/>
              </a:buClr>
              <a:buSzPct val="75000"/>
              <a:buFont typeface="Noto Sans Symbols"/>
              <a:buChar char="❑"/>
            </a:pPr>
            <a:r>
              <a:rPr lang="en-US" sz="3200" b="0" i="0" u="none" strike="noStrike" cap="none">
                <a:solidFill>
                  <a:schemeClr val="dk1"/>
                </a:solidFill>
                <a:latin typeface="Tw Cen MT" panose="020B0602020104020603" pitchFamily="34" charset="0"/>
                <a:sym typeface="Questrial"/>
              </a:rPr>
              <a:t> Plans should be flexible</a:t>
            </a:r>
          </a:p>
          <a:p>
            <a:pPr marL="342820" marR="0" lvl="0" indent="-342820" algn="l" rtl="0">
              <a:spcBef>
                <a:spcPts val="640"/>
              </a:spcBef>
              <a:spcAft>
                <a:spcPts val="1200"/>
              </a:spcAft>
              <a:buClr>
                <a:schemeClr val="accent2"/>
              </a:buClr>
              <a:buSzPct val="75000"/>
              <a:buFont typeface="Noto Sans Symbols"/>
              <a:buChar char="❑"/>
            </a:pPr>
            <a:r>
              <a:rPr lang="en-US" sz="3200" b="0" i="0" u="none" strike="noStrike" cap="none">
                <a:solidFill>
                  <a:schemeClr val="dk1"/>
                </a:solidFill>
                <a:latin typeface="Tw Cen MT" panose="020B0602020104020603" pitchFamily="34" charset="0"/>
                <a:sym typeface="Questrial"/>
              </a:rPr>
              <a:t> Plans can change as coaching develops</a:t>
            </a:r>
          </a:p>
          <a:p>
            <a:pPr marL="342820" marR="0" lvl="0" indent="-342820" algn="l" rtl="0">
              <a:spcBef>
                <a:spcPts val="640"/>
              </a:spcBef>
              <a:spcAft>
                <a:spcPts val="1200"/>
              </a:spcAft>
              <a:buClr>
                <a:schemeClr val="accent2"/>
              </a:buClr>
              <a:buSzPct val="75000"/>
              <a:buFont typeface="Noto Sans Symbols"/>
              <a:buChar char="❑"/>
            </a:pPr>
            <a:r>
              <a:rPr lang="en-US" sz="3200" b="0" i="0" u="none" strike="noStrike" cap="none">
                <a:solidFill>
                  <a:schemeClr val="dk1"/>
                </a:solidFill>
                <a:latin typeface="Tw Cen MT" panose="020B0602020104020603" pitchFamily="34" charset="0"/>
                <a:sym typeface="Questrial"/>
              </a:rPr>
              <a:t> Goals may need to be fewer and focused</a:t>
            </a:r>
          </a:p>
          <a:p>
            <a:pPr marL="342820" marR="0" lvl="0" indent="-342820" algn="l" rtl="0">
              <a:spcBef>
                <a:spcPts val="640"/>
              </a:spcBef>
              <a:spcAft>
                <a:spcPts val="1200"/>
              </a:spcAft>
              <a:buClr>
                <a:schemeClr val="accent2"/>
              </a:buClr>
              <a:buSzPct val="75000"/>
              <a:buFont typeface="Noto Sans Symbols"/>
              <a:buChar char="❑"/>
            </a:pPr>
            <a:r>
              <a:rPr lang="en-US" sz="3200" b="0" i="0" u="none" strike="noStrike" cap="none">
                <a:solidFill>
                  <a:schemeClr val="dk1"/>
                </a:solidFill>
                <a:latin typeface="Tw Cen MT" panose="020B0602020104020603" pitchFamily="34" charset="0"/>
                <a:sym typeface="Questrial"/>
              </a:rPr>
              <a:t> Plans are dynamic, not sequential</a:t>
            </a:r>
          </a:p>
        </p:txBody>
      </p:sp>
      <p:sp>
        <p:nvSpPr>
          <p:cNvPr id="6" name="Shape 601"/>
          <p:cNvSpPr txBox="1"/>
          <p:nvPr/>
        </p:nvSpPr>
        <p:spPr>
          <a:xfrm>
            <a:off x="5808175" y="6501051"/>
            <a:ext cx="3344477" cy="356949"/>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(Aguilar, 2013</a:t>
            </a:r>
            <a:r>
              <a:rPr lang="en-US">
                <a:solidFill>
                  <a:schemeClr val="dk1"/>
                </a:solidFill>
                <a:latin typeface="Tw Cen MT" panose="020B0602020104020603" pitchFamily="34" charset="0"/>
                <a:cs typeface="Calibri" panose="020F0502020204030204" pitchFamily="34" charset="0"/>
              </a:rPr>
              <a:t>)  </a:t>
            </a:r>
            <a:r>
              <a:rPr lang="en-US">
                <a:solidFill>
                  <a:schemeClr val="dk1"/>
                </a:solidFill>
                <a:latin typeface="Tw Cen MT" panose="020B0602020104020603" pitchFamily="34" charset="0"/>
                <a:cs typeface="Calibri" panose="020F0502020204030204" pitchFamily="34" charset="0"/>
                <a:sym typeface="Arial"/>
              </a:rPr>
              <a:t>(Marzano &amp; Simms, 2013)</a:t>
            </a:r>
          </a:p>
        </p:txBody>
      </p:sp>
    </p:spTree>
    <p:extLst>
      <p:ext uri="{BB962C8B-B14F-4D97-AF65-F5344CB8AC3E}">
        <p14:creationId xmlns:p14="http://schemas.microsoft.com/office/powerpoint/2010/main" val="761621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2" name="Title 1"/>
          <p:cNvSpPr>
            <a:spLocks noGrp="1"/>
          </p:cNvSpPr>
          <p:nvPr>
            <p:ph type="title"/>
          </p:nvPr>
        </p:nvSpPr>
        <p:spPr>
          <a:xfrm>
            <a:off x="457200" y="601662"/>
            <a:ext cx="8229600" cy="1288098"/>
          </a:xfrm>
        </p:spPr>
        <p:txBody>
          <a:bodyPr>
            <a:normAutofit fontScale="90000"/>
          </a:bodyPr>
          <a:lstStyle/>
          <a:p>
            <a:r>
              <a:rPr lang="en-US"/>
              <a:t>Criteria for Developing a Strategic</a:t>
            </a:r>
            <a:br>
              <a:rPr lang="en-US"/>
            </a:br>
            <a:r>
              <a:rPr lang="en-US"/>
              <a:t>And Differentiated Coaching Plan</a:t>
            </a:r>
          </a:p>
        </p:txBody>
      </p:sp>
      <p:sp>
        <p:nvSpPr>
          <p:cNvPr id="435" name="Shape 435"/>
          <p:cNvSpPr txBox="1">
            <a:spLocks noGrp="1"/>
          </p:cNvSpPr>
          <p:nvPr>
            <p:ph type="body" idx="1"/>
          </p:nvPr>
        </p:nvSpPr>
        <p:spPr>
          <a:xfrm>
            <a:off x="457200" y="2042159"/>
            <a:ext cx="8229600" cy="3749041"/>
          </a:xfrm>
          <a:prstGeom prst="rect">
            <a:avLst/>
          </a:prstGeom>
          <a:noFill/>
          <a:ln>
            <a:noFill/>
          </a:ln>
        </p:spPr>
        <p:txBody>
          <a:bodyPr wrap="square" lIns="91400" tIns="45700" rIns="91400" bIns="45700" anchor="t" anchorCtr="0">
            <a:noAutofit/>
          </a:bodyPr>
          <a:lstStyle/>
          <a:p>
            <a:pPr marL="717551" indent="-514350">
              <a:spcAft>
                <a:spcPts val="600"/>
              </a:spcAft>
              <a:buFont typeface="+mj-lt"/>
              <a:buAutoNum type="arabicPeriod"/>
            </a:pPr>
            <a:r>
              <a:rPr lang="en-US" sz="2800"/>
              <a:t>Align coaching plan focus to school building/district vision and goals</a:t>
            </a:r>
          </a:p>
          <a:p>
            <a:pPr marL="717551" indent="-514350">
              <a:spcAft>
                <a:spcPts val="600"/>
              </a:spcAft>
              <a:buFont typeface="+mj-lt"/>
              <a:buAutoNum type="arabicPeriod"/>
            </a:pPr>
            <a:r>
              <a:rPr lang="en-US" sz="2800"/>
              <a:t>Support educator(s) in self-assessment using the Practice Profile of effective educational practice(s)</a:t>
            </a:r>
          </a:p>
          <a:p>
            <a:pPr marL="717551" indent="-514350">
              <a:spcAft>
                <a:spcPts val="600"/>
              </a:spcAft>
              <a:buFont typeface="+mj-lt"/>
              <a:buAutoNum type="arabicPeriod"/>
            </a:pPr>
            <a:r>
              <a:rPr lang="en-US" sz="2800"/>
              <a:t>Support educators in development of growth goal</a:t>
            </a:r>
          </a:p>
          <a:p>
            <a:pPr marL="717551" indent="-514350">
              <a:spcAft>
                <a:spcPts val="600"/>
              </a:spcAft>
              <a:buFont typeface="+mj-lt"/>
              <a:buAutoNum type="arabicPeriod"/>
            </a:pPr>
            <a:r>
              <a:rPr lang="en-US" sz="2800"/>
              <a:t>Establish methods of data collection for indicators of progress</a:t>
            </a:r>
          </a:p>
          <a:p>
            <a:pPr marL="717551" indent="-514350">
              <a:spcAft>
                <a:spcPts val="600"/>
              </a:spcAft>
              <a:buFont typeface="+mj-lt"/>
              <a:buAutoNum type="arabicPeriod"/>
            </a:pPr>
            <a:r>
              <a:rPr lang="en-US" sz="2800"/>
              <a:t>Share a plan for gradual release of responsibility</a:t>
            </a:r>
          </a:p>
          <a:p>
            <a:pPr marL="203201" indent="0">
              <a:buNone/>
            </a:pPr>
            <a:endParaRPr lang="en-US" sz="2800" b="0" i="0" u="none" strike="noStrike" cap="none">
              <a:solidFill>
                <a:schemeClr val="dk1"/>
              </a:solidFill>
              <a:latin typeface="Tw Cen MT" panose="020B0602020104020603" pitchFamily="34" charset="0"/>
              <a:sym typeface="Questrial"/>
            </a:endParaRPr>
          </a:p>
        </p:txBody>
      </p:sp>
    </p:spTree>
    <p:extLst>
      <p:ext uri="{BB962C8B-B14F-4D97-AF65-F5344CB8AC3E}">
        <p14:creationId xmlns:p14="http://schemas.microsoft.com/office/powerpoint/2010/main" val="3414428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11" name="Title 2"/>
          <p:cNvSpPr>
            <a:spLocks noGrp="1"/>
          </p:cNvSpPr>
          <p:nvPr>
            <p:ph type="title"/>
          </p:nvPr>
        </p:nvSpPr>
        <p:spPr/>
        <p:txBody>
          <a:bodyPr/>
          <a:lstStyle/>
          <a:p>
            <a:r>
              <a:rPr lang="en-US"/>
              <a:t>The Implementation Coach</a:t>
            </a:r>
          </a:p>
        </p:txBody>
      </p:sp>
      <p:sp>
        <p:nvSpPr>
          <p:cNvPr id="12" name="Text Placeholder 3"/>
          <p:cNvSpPr>
            <a:spLocks noGrp="1"/>
          </p:cNvSpPr>
          <p:nvPr>
            <p:ph type="body" idx="1"/>
          </p:nvPr>
        </p:nvSpPr>
        <p:spPr>
          <a:xfrm>
            <a:off x="457200" y="2191576"/>
            <a:ext cx="8229600" cy="4134795"/>
          </a:xfrm>
        </p:spPr>
        <p:txBody>
          <a:bodyPr/>
          <a:lstStyle/>
          <a:p>
            <a:pPr marL="514350" lvl="0" indent="-514350">
              <a:buFont typeface="+mj-lt"/>
              <a:buAutoNum type="arabicPeriod"/>
            </a:pPr>
            <a:r>
              <a:rPr lang="en-US">
                <a:solidFill>
                  <a:schemeClr val="tx1"/>
                </a:solidFill>
              </a:rPr>
              <a:t>Develop &amp; maintain coaching relationships.</a:t>
            </a:r>
          </a:p>
          <a:p>
            <a:pPr marL="514350" lvl="0" indent="-514350">
              <a:buFont typeface="+mj-lt"/>
              <a:buAutoNum type="arabicPeriod"/>
            </a:pPr>
            <a:r>
              <a:rPr lang="en-US">
                <a:solidFill>
                  <a:schemeClr val="tx1"/>
                </a:solidFill>
              </a:rPr>
              <a:t>Provide effective feedback.</a:t>
            </a:r>
          </a:p>
          <a:p>
            <a:pPr marL="514350" indent="-514350">
              <a:buClr>
                <a:schemeClr val="accent2"/>
              </a:buClr>
              <a:buFont typeface="+mj-lt"/>
              <a:buAutoNum type="arabicPeriod"/>
            </a:pPr>
            <a:r>
              <a:rPr lang="en-US"/>
              <a:t>Develop a strategic and differentiated coaching plan.</a:t>
            </a:r>
          </a:p>
          <a:p>
            <a:pPr marL="514350" lvl="0" indent="-514350">
              <a:buFont typeface="+mj-lt"/>
              <a:buAutoNum type="arabicPeriod"/>
            </a:pPr>
            <a:r>
              <a:rPr lang="en-US">
                <a:solidFill>
                  <a:schemeClr val="accent4"/>
                </a:solidFill>
              </a:rPr>
              <a:t>Use solution dialogue.</a:t>
            </a:r>
          </a:p>
          <a:p>
            <a:pPr marL="514350" lvl="0" indent="-514350">
              <a:buFont typeface="+mj-lt"/>
              <a:buAutoNum type="arabicPeriod"/>
            </a:pPr>
            <a:r>
              <a:rPr lang="en-US"/>
              <a:t>Progress monitor implementation of effective educational practices.</a:t>
            </a:r>
          </a:p>
          <a:p>
            <a:endParaRPr lang="en-US"/>
          </a:p>
        </p:txBody>
      </p:sp>
      <p:sp>
        <p:nvSpPr>
          <p:cNvPr id="13" name="TextBox 12">
            <a:extLst>
              <a:ext uri="{FF2B5EF4-FFF2-40B4-BE49-F238E27FC236}">
                <a16:creationId xmlns:a16="http://schemas.microsoft.com/office/drawing/2014/main" id="{B5CA968B-51AD-49E1-B5B7-F832B36252A9}"/>
              </a:ext>
            </a:extLst>
          </p:cNvPr>
          <p:cNvSpPr txBox="1"/>
          <p:nvPr/>
        </p:nvSpPr>
        <p:spPr>
          <a:xfrm>
            <a:off x="-78636" y="1546271"/>
            <a:ext cx="9144000" cy="646331"/>
          </a:xfrm>
          <a:prstGeom prst="rect">
            <a:avLst/>
          </a:prstGeom>
          <a:noFill/>
        </p:spPr>
        <p:txBody>
          <a:bodyPr wrap="square" rtlCol="0">
            <a:spAutoFit/>
          </a:bodyPr>
          <a:lstStyle/>
          <a:p>
            <a:pPr algn="ctr"/>
            <a:r>
              <a:rPr lang="en-US" sz="3600">
                <a:solidFill>
                  <a:schemeClr val="accent2"/>
                </a:solidFill>
                <a:latin typeface="Tw Cen MT" panose="020B0602020104020603" pitchFamily="34" charset="0"/>
              </a:rPr>
              <a:t>Essential Functions</a:t>
            </a:r>
          </a:p>
        </p:txBody>
      </p:sp>
      <p:cxnSp>
        <p:nvCxnSpPr>
          <p:cNvPr id="14" name="Line" title="separatator line"/>
          <p:cNvCxnSpPr/>
          <p:nvPr/>
        </p:nvCxnSpPr>
        <p:spPr>
          <a:xfrm>
            <a:off x="607164" y="1606801"/>
            <a:ext cx="7772400" cy="0"/>
          </a:xfrm>
          <a:prstGeom prst="straightConnector1">
            <a:avLst/>
          </a:prstGeom>
          <a:noFill/>
          <a:ln w="889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31627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680719" y="824808"/>
            <a:ext cx="7772400" cy="1470024"/>
          </a:xfrm>
          <a:prstGeom prst="rect">
            <a:avLst/>
          </a:prstGeom>
          <a:noFill/>
          <a:ln>
            <a:noFill/>
          </a:ln>
        </p:spPr>
        <p:txBody>
          <a:bodyPr wrap="square" lIns="91400" tIns="45700" rIns="91400"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Tw Cen MT" panose="020B0602020104020603" pitchFamily="34" charset="0"/>
                <a:sym typeface="Questrial"/>
              </a:rPr>
              <a:t>School-Based </a:t>
            </a:r>
            <a:br>
              <a:rPr lang="en-US" sz="4400" b="0" i="0" u="none" strike="noStrike" cap="none">
                <a:solidFill>
                  <a:schemeClr val="lt1"/>
                </a:solidFill>
                <a:latin typeface="Tw Cen MT" panose="020B0602020104020603" pitchFamily="34" charset="0"/>
                <a:sym typeface="Questrial"/>
              </a:rPr>
            </a:br>
            <a:r>
              <a:rPr lang="en-US" sz="4400" b="0" i="0" u="none" strike="noStrike" cap="none">
                <a:solidFill>
                  <a:schemeClr val="lt1"/>
                </a:solidFill>
                <a:latin typeface="Tw Cen MT" panose="020B0602020104020603" pitchFamily="34" charset="0"/>
                <a:sym typeface="Questrial"/>
              </a:rPr>
              <a:t>Implementation Coaching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295" y="99932"/>
            <a:ext cx="1001649" cy="10058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5473" y="2470809"/>
            <a:ext cx="3813055" cy="3342952"/>
          </a:xfrm>
          <a:prstGeom prst="rect">
            <a:avLst/>
          </a:prstGeom>
        </p:spPr>
      </p:pic>
    </p:spTree>
    <p:extLst>
      <p:ext uri="{BB962C8B-B14F-4D97-AF65-F5344CB8AC3E}">
        <p14:creationId xmlns:p14="http://schemas.microsoft.com/office/powerpoint/2010/main" val="5032673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ctrTitle"/>
          </p:nvPr>
        </p:nvSpPr>
        <p:spPr>
          <a:xfrm>
            <a:off x="838200" y="1303020"/>
            <a:ext cx="7772400" cy="3909060"/>
          </a:xfrm>
          <a:prstGeom prst="rect">
            <a:avLst/>
          </a:prstGeom>
          <a:noFill/>
          <a:ln>
            <a:noFill/>
          </a:ln>
        </p:spPr>
        <p:txBody>
          <a:bodyPr wrap="square" lIns="91400" tIns="45700" rIns="91400"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lt1"/>
                </a:solidFill>
                <a:latin typeface="Tw Cen MT" panose="020B0602020104020603" pitchFamily="34" charset="0"/>
                <a:sym typeface="Questrial"/>
              </a:rPr>
              <a:t>Essential Function #4</a:t>
            </a:r>
            <a:br>
              <a:rPr lang="en-US" sz="3200" b="0" i="0" u="none" strike="noStrike" cap="none">
                <a:solidFill>
                  <a:schemeClr val="lt1"/>
                </a:solidFill>
                <a:latin typeface="Tw Cen MT" panose="020B0602020104020603" pitchFamily="34" charset="0"/>
                <a:sym typeface="Questrial"/>
              </a:rPr>
            </a:br>
            <a:br>
              <a:rPr lang="en-US" sz="4400" b="0" i="0" u="none" strike="noStrike" cap="none">
                <a:solidFill>
                  <a:schemeClr val="lt1"/>
                </a:solidFill>
                <a:latin typeface="Tw Cen MT" panose="020B0602020104020603" pitchFamily="34" charset="0"/>
                <a:sym typeface="Questrial"/>
              </a:rPr>
            </a:br>
            <a:r>
              <a:rPr lang="en-US">
                <a:latin typeface="Tw Cen MT" panose="020B0602020104020603" pitchFamily="34" charset="0"/>
              </a:rPr>
              <a:t>E</a:t>
            </a:r>
            <a:r>
              <a:rPr lang="en-US" sz="4400" b="0" i="0" u="none" strike="noStrike" cap="none">
                <a:solidFill>
                  <a:schemeClr val="lt1"/>
                </a:solidFill>
                <a:latin typeface="Tw Cen MT" panose="020B0602020104020603" pitchFamily="34" charset="0"/>
                <a:sym typeface="Questrial"/>
              </a:rPr>
              <a:t>ducators </a:t>
            </a:r>
            <a:r>
              <a:rPr lang="en-US">
                <a:latin typeface="Tw Cen MT" panose="020B0602020104020603" pitchFamily="34" charset="0"/>
              </a:rPr>
              <a:t>use solution dialogue. </a:t>
            </a:r>
            <a:endParaRPr lang="en-US" sz="4400" b="0" i="0" u="none" strike="noStrike" cap="none">
              <a:solidFill>
                <a:schemeClr val="lt1"/>
              </a:solidFill>
              <a:latin typeface="Tw Cen MT" panose="020B0602020104020603" pitchFamily="34" charset="0"/>
              <a:sym typeface="Questrial"/>
            </a:endParaRPr>
          </a:p>
        </p:txBody>
      </p:sp>
      <p:pic>
        <p:nvPicPr>
          <p:cNvPr id="586" name="Shape 586"/>
          <p:cNvPicPr preferRelativeResize="0"/>
          <p:nvPr/>
        </p:nvPicPr>
        <p:blipFill rotWithShape="1">
          <a:blip r:embed="rId3">
            <a:alphaModFix/>
          </a:blip>
          <a:srcRect/>
          <a:stretch/>
        </p:blipFill>
        <p:spPr>
          <a:xfrm>
            <a:off x="8012429" y="304802"/>
            <a:ext cx="883323" cy="603798"/>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2295" y="99932"/>
            <a:ext cx="1001649" cy="100584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2" name="Title 1"/>
          <p:cNvSpPr>
            <a:spLocks noGrp="1"/>
          </p:cNvSpPr>
          <p:nvPr>
            <p:ph type="title"/>
          </p:nvPr>
        </p:nvSpPr>
        <p:spPr/>
        <p:txBody>
          <a:bodyPr/>
          <a:lstStyle/>
          <a:p>
            <a:r>
              <a:rPr lang="en-US"/>
              <a:t>What is Solution Dialogue?</a:t>
            </a:r>
          </a:p>
        </p:txBody>
      </p:sp>
      <p:sp>
        <p:nvSpPr>
          <p:cNvPr id="600" name="Shape 600"/>
          <p:cNvSpPr txBox="1">
            <a:spLocks noGrp="1"/>
          </p:cNvSpPr>
          <p:nvPr>
            <p:ph type="body" idx="1"/>
          </p:nvPr>
        </p:nvSpPr>
        <p:spPr>
          <a:prstGeom prst="rect">
            <a:avLst/>
          </a:prstGeom>
          <a:noFill/>
          <a:ln>
            <a:noFill/>
          </a:ln>
        </p:spPr>
        <p:txBody>
          <a:bodyPr wrap="square" lIns="91400" tIns="45700" rIns="91400" bIns="45700" anchor="t" anchorCtr="0">
            <a:noAutofit/>
          </a:bodyPr>
          <a:lstStyle/>
          <a:p>
            <a:pPr marL="457200" marR="0" lvl="0" indent="-457200" algn="l" rtl="0">
              <a:spcBef>
                <a:spcPts val="640"/>
              </a:spcBef>
              <a:spcAft>
                <a:spcPts val="0"/>
              </a:spcAft>
              <a:buClr>
                <a:schemeClr val="accent2"/>
              </a:buClr>
              <a:buSzPct val="100000"/>
              <a:buFont typeface="+mj-lt"/>
              <a:buAutoNum type="arabicPeriod"/>
            </a:pPr>
            <a:r>
              <a:rPr lang="en-US" sz="2400" b="0" i="0" u="none" strike="noStrike" cap="none">
                <a:solidFill>
                  <a:schemeClr val="dk1"/>
                </a:solidFill>
                <a:latin typeface="Tw Cen MT" panose="020B0602020104020603" pitchFamily="34" charset="0"/>
                <a:sym typeface="Questrial"/>
              </a:rPr>
              <a:t>Facilitate conversation about what has gone well and where more support is needed</a:t>
            </a:r>
          </a:p>
          <a:p>
            <a:pPr marL="457200" marR="0" lvl="0" indent="-457200" algn="l" rtl="0">
              <a:spcBef>
                <a:spcPts val="640"/>
              </a:spcBef>
              <a:spcAft>
                <a:spcPts val="0"/>
              </a:spcAft>
              <a:buClr>
                <a:schemeClr val="accent2"/>
              </a:buClr>
              <a:buSzPct val="100000"/>
              <a:buFont typeface="+mj-lt"/>
              <a:buAutoNum type="arabicPeriod"/>
            </a:pPr>
            <a:r>
              <a:rPr lang="en-US" sz="2400">
                <a:solidFill>
                  <a:schemeClr val="dk1"/>
                </a:solidFill>
                <a:latin typeface="Tw Cen MT" panose="020B0602020104020603" pitchFamily="34" charset="0"/>
                <a:sym typeface="Questrial"/>
              </a:rPr>
              <a:t>Facilitate conversation about relevant data</a:t>
            </a:r>
          </a:p>
          <a:p>
            <a:pPr marL="457200" marR="0" lvl="0" indent="-457200" algn="l" rtl="0">
              <a:spcBef>
                <a:spcPts val="640"/>
              </a:spcBef>
              <a:spcAft>
                <a:spcPts val="0"/>
              </a:spcAft>
              <a:buClr>
                <a:schemeClr val="accent2"/>
              </a:buClr>
              <a:buSzPct val="100000"/>
              <a:buFont typeface="+mj-lt"/>
              <a:buAutoNum type="arabicPeriod"/>
            </a:pPr>
            <a:r>
              <a:rPr lang="en-US" sz="2400" b="0" i="0" u="none" strike="noStrike" cap="none">
                <a:solidFill>
                  <a:schemeClr val="dk1"/>
                </a:solidFill>
                <a:latin typeface="Tw Cen MT" panose="020B0602020104020603" pitchFamily="34" charset="0"/>
                <a:sym typeface="Questrial"/>
              </a:rPr>
              <a:t>Respond to ideas for improvement by validating, adding suggestions, and providing rationale for changes in practice</a:t>
            </a:r>
          </a:p>
          <a:p>
            <a:pPr marL="457200" marR="0" lvl="0" indent="-457200" algn="l" rtl="0">
              <a:spcBef>
                <a:spcPts val="640"/>
              </a:spcBef>
              <a:spcAft>
                <a:spcPts val="0"/>
              </a:spcAft>
              <a:buClr>
                <a:schemeClr val="accent2"/>
              </a:buClr>
              <a:buSzPct val="100000"/>
              <a:buFont typeface="+mj-lt"/>
              <a:buAutoNum type="arabicPeriod"/>
            </a:pPr>
            <a:r>
              <a:rPr lang="en-US" sz="2400">
                <a:solidFill>
                  <a:schemeClr val="dk1"/>
                </a:solidFill>
                <a:latin typeface="Tw Cen MT" panose="020B0602020104020603" pitchFamily="34" charset="0"/>
                <a:sym typeface="Questrial"/>
              </a:rPr>
              <a:t>Support suggestions for change in practice by modeling and/or examples of the content/practice in use</a:t>
            </a:r>
          </a:p>
          <a:p>
            <a:pPr marL="457200" marR="0" lvl="0" indent="-457200" algn="l" rtl="0">
              <a:spcBef>
                <a:spcPts val="640"/>
              </a:spcBef>
              <a:spcAft>
                <a:spcPts val="0"/>
              </a:spcAft>
              <a:buClr>
                <a:schemeClr val="accent2"/>
              </a:buClr>
              <a:buSzPct val="100000"/>
              <a:buFont typeface="+mj-lt"/>
              <a:buAutoNum type="arabicPeriod"/>
            </a:pPr>
            <a:r>
              <a:rPr lang="en-US" sz="2400" b="0" i="0" u="none" strike="noStrike" cap="none">
                <a:solidFill>
                  <a:schemeClr val="dk1"/>
                </a:solidFill>
                <a:latin typeface="Tw Cen MT" panose="020B0602020104020603" pitchFamily="34" charset="0"/>
                <a:sym typeface="Questrial"/>
              </a:rPr>
              <a:t>Provide opportunity for reflection and clarification of recommendations</a:t>
            </a:r>
          </a:p>
          <a:p>
            <a:pPr marL="457200" marR="0" lvl="0" indent="-457200" algn="l" rtl="0">
              <a:spcBef>
                <a:spcPts val="640"/>
              </a:spcBef>
              <a:spcAft>
                <a:spcPts val="0"/>
              </a:spcAft>
              <a:buClr>
                <a:schemeClr val="accent2"/>
              </a:buClr>
              <a:buSzPct val="100000"/>
              <a:buFont typeface="+mj-lt"/>
              <a:buAutoNum type="arabicPeriod"/>
            </a:pPr>
            <a:r>
              <a:rPr lang="en-US" sz="2400">
                <a:solidFill>
                  <a:schemeClr val="dk1"/>
                </a:solidFill>
                <a:latin typeface="Tw Cen MT" panose="020B0602020104020603" pitchFamily="34" charset="0"/>
                <a:sym typeface="Questrial"/>
              </a:rPr>
              <a:t>Offer opportunity or resources for guided practice</a:t>
            </a:r>
          </a:p>
          <a:p>
            <a:pPr marL="457200" marR="0" lvl="0" indent="-457200" algn="l" rtl="0">
              <a:spcBef>
                <a:spcPts val="640"/>
              </a:spcBef>
              <a:spcAft>
                <a:spcPts val="0"/>
              </a:spcAft>
              <a:buClr>
                <a:schemeClr val="accent2"/>
              </a:buClr>
              <a:buSzPct val="100000"/>
              <a:buFont typeface="+mj-lt"/>
              <a:buAutoNum type="arabicPeriod"/>
            </a:pPr>
            <a:r>
              <a:rPr lang="en-US" sz="2400" b="0" i="0" u="none" strike="noStrike" cap="none">
                <a:solidFill>
                  <a:schemeClr val="dk1"/>
                </a:solidFill>
                <a:latin typeface="Tw Cen MT" panose="020B0602020104020603" pitchFamily="34" charset="0"/>
                <a:sym typeface="Questrial"/>
              </a:rPr>
              <a:t>Facilitate identifying next steps</a:t>
            </a:r>
          </a:p>
          <a:p>
            <a:pPr marL="342820" marR="0" lvl="0" indent="-342820" algn="l" rtl="0">
              <a:spcBef>
                <a:spcPts val="640"/>
              </a:spcBef>
              <a:spcAft>
                <a:spcPts val="0"/>
              </a:spcAft>
              <a:buClr>
                <a:schemeClr val="accent2"/>
              </a:buClr>
              <a:buSzPct val="100000"/>
              <a:buFont typeface="Noto Sans Symbols"/>
              <a:buChar char="❑"/>
            </a:pPr>
            <a:endParaRPr lang="en-US" sz="3200" b="0" i="0" u="none" strike="noStrike" cap="none">
              <a:solidFill>
                <a:schemeClr val="dk1"/>
              </a:solidFill>
              <a:latin typeface="Tw Cen MT" panose="020B0602020104020603" pitchFamily="34" charset="0"/>
              <a:sym typeface="Questrial"/>
            </a:endParaRPr>
          </a:p>
        </p:txBody>
      </p:sp>
      <p:sp>
        <p:nvSpPr>
          <p:cNvPr id="9" name="Shape 636"/>
          <p:cNvSpPr txBox="1"/>
          <p:nvPr/>
        </p:nvSpPr>
        <p:spPr>
          <a:xfrm>
            <a:off x="5767754" y="6496221"/>
            <a:ext cx="3368182" cy="361779"/>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a:solidFill>
                  <a:schemeClr val="dk1"/>
                </a:solidFill>
                <a:latin typeface="Tw Cen MT" panose="020B0602020104020603" pitchFamily="34" charset="0"/>
                <a:cs typeface="Calibri" panose="020F0502020204030204" pitchFamily="34" charset="0"/>
                <a:sym typeface="Arial"/>
              </a:rPr>
              <a:t>(Jenson, Noonan, &amp; </a:t>
            </a:r>
            <a:r>
              <a:rPr lang="en-US" err="1">
                <a:solidFill>
                  <a:schemeClr val="dk1"/>
                </a:solidFill>
                <a:latin typeface="Tw Cen MT" panose="020B0602020104020603" pitchFamily="34" charset="0"/>
                <a:cs typeface="Calibri" panose="020F0502020204030204" pitchFamily="34" charset="0"/>
                <a:sym typeface="Arial"/>
              </a:rPr>
              <a:t>Gaumer</a:t>
            </a:r>
            <a:r>
              <a:rPr lang="en-US">
                <a:solidFill>
                  <a:schemeClr val="dk1"/>
                </a:solidFill>
                <a:latin typeface="Tw Cen MT" panose="020B0602020104020603" pitchFamily="34" charset="0"/>
                <a:cs typeface="Calibri" panose="020F0502020204030204" pitchFamily="34" charset="0"/>
                <a:sym typeface="Arial"/>
              </a:rPr>
              <a:t> Erickson, 2013</a:t>
            </a:r>
            <a:r>
              <a:rPr lang="en-US">
                <a:solidFill>
                  <a:schemeClr val="dk1"/>
                </a:solidFill>
                <a:latin typeface="Tw Cen MT" panose="020B0602020104020603" pitchFamily="34" charset="0"/>
                <a:cs typeface="Calibri" panose="020F0502020204030204" pitchFamily="34" charset="0"/>
              </a:rPr>
              <a:t>)</a:t>
            </a:r>
          </a:p>
        </p:txBody>
      </p:sp>
      <p:pic>
        <p:nvPicPr>
          <p:cNvPr id="8" name="Picture 7" descr="This icon indicates there is further information found in the Handout packet." title="Docum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10" name="Picture 9"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33310853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601"/>
          <p:cNvSpPr txBox="1"/>
          <p:nvPr/>
        </p:nvSpPr>
        <p:spPr>
          <a:xfrm>
            <a:off x="5808175" y="6501051"/>
            <a:ext cx="3344477" cy="356949"/>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dirty="0">
                <a:solidFill>
                  <a:schemeClr val="dk1"/>
                </a:solidFill>
                <a:latin typeface="Tw Cen MT" panose="020B0602020104020603" pitchFamily="34" charset="0"/>
                <a:cs typeface="Calibri" panose="020F0502020204030204" pitchFamily="34" charset="0"/>
                <a:sym typeface="Arial"/>
              </a:rPr>
              <a:t>(Aguilar, 2013</a:t>
            </a:r>
            <a:r>
              <a:rPr lang="en-US" dirty="0">
                <a:solidFill>
                  <a:schemeClr val="dk1"/>
                </a:solidFill>
                <a:latin typeface="Tw Cen MT" panose="020B0602020104020603" pitchFamily="34" charset="0"/>
                <a:cs typeface="Calibri" panose="020F0502020204030204" pitchFamily="34" charset="0"/>
              </a:rPr>
              <a:t>)  </a:t>
            </a:r>
            <a:r>
              <a:rPr lang="en-US" dirty="0">
                <a:solidFill>
                  <a:schemeClr val="dk1"/>
                </a:solidFill>
                <a:latin typeface="Tw Cen MT" panose="020B0602020104020603" pitchFamily="34" charset="0"/>
                <a:cs typeface="Calibri" panose="020F0502020204030204" pitchFamily="34" charset="0"/>
                <a:sym typeface="Arial"/>
              </a:rPr>
              <a:t>(Marzano &amp; Simms, 2013)</a:t>
            </a:r>
          </a:p>
        </p:txBody>
      </p:sp>
      <p:pic>
        <p:nvPicPr>
          <p:cNvPr id="8" name="Picture 7"/>
          <p:cNvPicPr>
            <a:picLocks noChangeAspect="1"/>
          </p:cNvPicPr>
          <p:nvPr/>
        </p:nvPicPr>
        <p:blipFill rotWithShape="1">
          <a:blip r:embed="rId3"/>
          <a:srcRect t="10640" b="13069"/>
          <a:stretch/>
        </p:blipFill>
        <p:spPr>
          <a:xfrm>
            <a:off x="771817" y="1394585"/>
            <a:ext cx="7600366" cy="4480560"/>
          </a:xfrm>
          <a:prstGeom prst="rect">
            <a:avLst/>
          </a:prstGeom>
        </p:spPr>
      </p:pic>
      <p:sp>
        <p:nvSpPr>
          <p:cNvPr id="2" name="Title 1"/>
          <p:cNvSpPr>
            <a:spLocks noGrp="1"/>
          </p:cNvSpPr>
          <p:nvPr>
            <p:ph type="title"/>
          </p:nvPr>
        </p:nvSpPr>
        <p:spPr/>
        <p:txBody>
          <a:bodyPr/>
          <a:lstStyle/>
          <a:p>
            <a:r>
              <a:rPr lang="en-US" dirty="0"/>
              <a:t>Growth Goal Plan</a:t>
            </a:r>
          </a:p>
        </p:txBody>
      </p:sp>
      <p:pic>
        <p:nvPicPr>
          <p:cNvPr id="7" name="Picture 6" descr="This icon indicates there is further information found in the Handout packet." title="Docum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9" name="Picture 8" descr="This icon indicates the presence of activities or times of reflection." title="Reflections/Activites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29882879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601"/>
          <p:cNvSpPr txBox="1"/>
          <p:nvPr/>
        </p:nvSpPr>
        <p:spPr>
          <a:xfrm>
            <a:off x="5808175" y="6501051"/>
            <a:ext cx="3344477" cy="356949"/>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dirty="0">
                <a:solidFill>
                  <a:schemeClr val="dk1"/>
                </a:solidFill>
                <a:latin typeface="Tw Cen MT" panose="020B0602020104020603" pitchFamily="34" charset="0"/>
                <a:cs typeface="Calibri" panose="020F0502020204030204" pitchFamily="34" charset="0"/>
                <a:sym typeface="Arial"/>
              </a:rPr>
              <a:t>(Aguilar, 2013</a:t>
            </a:r>
            <a:r>
              <a:rPr lang="en-US" dirty="0">
                <a:solidFill>
                  <a:schemeClr val="dk1"/>
                </a:solidFill>
                <a:latin typeface="Tw Cen MT" panose="020B0602020104020603" pitchFamily="34" charset="0"/>
                <a:cs typeface="Calibri" panose="020F0502020204030204" pitchFamily="34" charset="0"/>
              </a:rPr>
              <a:t>)  </a:t>
            </a:r>
            <a:r>
              <a:rPr lang="en-US" dirty="0">
                <a:solidFill>
                  <a:schemeClr val="dk1"/>
                </a:solidFill>
                <a:latin typeface="Tw Cen MT" panose="020B0602020104020603" pitchFamily="34" charset="0"/>
                <a:cs typeface="Calibri" panose="020F0502020204030204" pitchFamily="34" charset="0"/>
                <a:sym typeface="Arial"/>
              </a:rPr>
              <a:t>(Marzano &amp; Simms, 2013)</a:t>
            </a:r>
          </a:p>
        </p:txBody>
      </p:sp>
      <p:pic>
        <p:nvPicPr>
          <p:cNvPr id="7" name="Picture 6"/>
          <p:cNvPicPr>
            <a:picLocks noChangeAspect="1"/>
          </p:cNvPicPr>
          <p:nvPr/>
        </p:nvPicPr>
        <p:blipFill rotWithShape="1">
          <a:blip r:embed="rId3"/>
          <a:srcRect b="22548"/>
          <a:stretch/>
        </p:blipFill>
        <p:spPr>
          <a:xfrm>
            <a:off x="521733" y="1150142"/>
            <a:ext cx="8165067" cy="4886746"/>
          </a:xfrm>
          <a:prstGeom prst="rect">
            <a:avLst/>
          </a:prstGeom>
        </p:spPr>
      </p:pic>
      <p:sp>
        <p:nvSpPr>
          <p:cNvPr id="2" name="Title 1"/>
          <p:cNvSpPr>
            <a:spLocks noGrp="1"/>
          </p:cNvSpPr>
          <p:nvPr>
            <p:ph type="title"/>
          </p:nvPr>
        </p:nvSpPr>
        <p:spPr/>
        <p:txBody>
          <a:bodyPr/>
          <a:lstStyle/>
          <a:p>
            <a:r>
              <a:rPr lang="en-US" dirty="0"/>
              <a:t>Page 2 Growth Goal Plan</a:t>
            </a:r>
          </a:p>
        </p:txBody>
      </p:sp>
      <p:pic>
        <p:nvPicPr>
          <p:cNvPr id="9" name="Picture 8" descr="This icon indicates there is further information found in the Handout packet." title="Docum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11" name="Picture 10" descr="This icon indicates the presence of activities or times of reflection." title="Reflections/Activites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9465423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601"/>
          <p:cNvSpPr txBox="1"/>
          <p:nvPr/>
        </p:nvSpPr>
        <p:spPr>
          <a:xfrm>
            <a:off x="5808175" y="6501051"/>
            <a:ext cx="3344477" cy="356949"/>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dirty="0">
                <a:solidFill>
                  <a:schemeClr val="dk1"/>
                </a:solidFill>
                <a:latin typeface="Tw Cen MT" panose="020B0602020104020603" pitchFamily="34" charset="0"/>
                <a:cs typeface="Calibri" panose="020F0502020204030204" pitchFamily="34" charset="0"/>
                <a:sym typeface="Arial"/>
              </a:rPr>
              <a:t>(Aguilar, 2013</a:t>
            </a:r>
            <a:r>
              <a:rPr lang="en-US" dirty="0">
                <a:solidFill>
                  <a:schemeClr val="dk1"/>
                </a:solidFill>
                <a:latin typeface="Tw Cen MT" panose="020B0602020104020603" pitchFamily="34" charset="0"/>
                <a:cs typeface="Calibri" panose="020F0502020204030204" pitchFamily="34" charset="0"/>
              </a:rPr>
              <a:t>)  </a:t>
            </a:r>
            <a:r>
              <a:rPr lang="en-US" dirty="0">
                <a:solidFill>
                  <a:schemeClr val="dk1"/>
                </a:solidFill>
                <a:latin typeface="Tw Cen MT" panose="020B0602020104020603" pitchFamily="34" charset="0"/>
                <a:cs typeface="Calibri" panose="020F0502020204030204" pitchFamily="34" charset="0"/>
                <a:sym typeface="Arial"/>
              </a:rPr>
              <a:t>(Marzano &amp; Simms, 2013)</a:t>
            </a:r>
          </a:p>
        </p:txBody>
      </p:sp>
      <p:pic>
        <p:nvPicPr>
          <p:cNvPr id="7" name="Picture 6"/>
          <p:cNvPicPr>
            <a:picLocks noChangeAspect="1"/>
          </p:cNvPicPr>
          <p:nvPr/>
        </p:nvPicPr>
        <p:blipFill rotWithShape="1">
          <a:blip r:embed="rId3"/>
          <a:srcRect l="1573" t="10335" r="-1573" b="13455"/>
          <a:stretch/>
        </p:blipFill>
        <p:spPr>
          <a:xfrm>
            <a:off x="666968" y="1394585"/>
            <a:ext cx="7810065" cy="4599295"/>
          </a:xfrm>
          <a:prstGeom prst="rect">
            <a:avLst/>
          </a:prstGeom>
        </p:spPr>
      </p:pic>
      <p:sp>
        <p:nvSpPr>
          <p:cNvPr id="2" name="Title 1"/>
          <p:cNvSpPr>
            <a:spLocks noGrp="1"/>
          </p:cNvSpPr>
          <p:nvPr>
            <p:ph type="title"/>
          </p:nvPr>
        </p:nvSpPr>
        <p:spPr/>
        <p:txBody>
          <a:bodyPr/>
          <a:lstStyle/>
          <a:p>
            <a:r>
              <a:rPr lang="en-US" dirty="0"/>
              <a:t>Example DACL Growth Goal Plan</a:t>
            </a:r>
          </a:p>
        </p:txBody>
      </p:sp>
      <p:pic>
        <p:nvPicPr>
          <p:cNvPr id="8" name="Picture 7" descr="This icon indicates there is further information found in the Handout packet." title="Docum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9" name="Picture 8" descr="This icon indicates the presence of activities or times of reflection." title="Reflections/Activites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2892755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4" name="Title 3"/>
          <p:cNvSpPr>
            <a:spLocks noGrp="1"/>
          </p:cNvSpPr>
          <p:nvPr>
            <p:ph type="title"/>
          </p:nvPr>
        </p:nvSpPr>
        <p:spPr/>
        <p:txBody>
          <a:bodyPr/>
          <a:lstStyle/>
          <a:p>
            <a:r>
              <a:rPr lang="en-US" dirty="0"/>
              <a:t>Solution Dialogue Activity</a:t>
            </a:r>
          </a:p>
        </p:txBody>
      </p:sp>
      <p:sp>
        <p:nvSpPr>
          <p:cNvPr id="600" name="Shape 600"/>
          <p:cNvSpPr txBox="1">
            <a:spLocks noGrp="1"/>
          </p:cNvSpPr>
          <p:nvPr>
            <p:ph type="body" idx="1"/>
          </p:nvPr>
        </p:nvSpPr>
        <p:spPr>
          <a:xfrm>
            <a:off x="457200" y="1828805"/>
            <a:ext cx="8229600" cy="604925"/>
          </a:xfrm>
          <a:prstGeom prst="rect">
            <a:avLst/>
          </a:prstGeom>
          <a:noFill/>
          <a:ln>
            <a:noFill/>
          </a:ln>
        </p:spPr>
        <p:txBody>
          <a:bodyPr wrap="square" lIns="91400" tIns="45700" rIns="91400" bIns="45700" anchor="t" anchorCtr="0">
            <a:noAutofit/>
          </a:bodyPr>
          <a:lstStyle/>
          <a:p>
            <a:pPr marL="0" lvl="0" indent="0" algn="ctr">
              <a:spcBef>
                <a:spcPts val="640"/>
              </a:spcBef>
              <a:buClr>
                <a:schemeClr val="accent2"/>
              </a:buClr>
              <a:buSzPct val="100000"/>
              <a:buNone/>
            </a:pPr>
            <a:r>
              <a:rPr lang="en-US" sz="2800" dirty="0">
                <a:solidFill>
                  <a:schemeClr val="dk1"/>
                </a:solidFill>
                <a:latin typeface="Tw Cen MT" panose="020B0602020104020603" pitchFamily="34" charset="0"/>
                <a:sym typeface="Questrial"/>
              </a:rPr>
              <a:t>Kindergarten Rainbow Writing Rubric</a:t>
            </a:r>
          </a:p>
        </p:txBody>
      </p:sp>
      <p:pic>
        <p:nvPicPr>
          <p:cNvPr id="2" name="i5yZxZtVFZE" title="Video-Kindergarten Rainbow Writing Rubruic"/>
          <p:cNvPicPr>
            <a:picLocks noRot="1" noChangeAspect="1"/>
          </p:cNvPicPr>
          <p:nvPr>
            <a:videoFile r:link="rId1"/>
          </p:nvPr>
        </p:nvPicPr>
        <p:blipFill>
          <a:blip r:embed="rId4"/>
          <a:stretch>
            <a:fillRect/>
          </a:stretch>
        </p:blipFill>
        <p:spPr>
          <a:xfrm>
            <a:off x="1828800" y="2433730"/>
            <a:ext cx="5486400" cy="3086100"/>
          </a:xfrm>
          <a:prstGeom prst="rect">
            <a:avLst/>
          </a:prstGeom>
        </p:spPr>
      </p:pic>
      <p:sp>
        <p:nvSpPr>
          <p:cNvPr id="9" name="Refernce">
            <a:extLst>
              <a:ext uri="{FF2B5EF4-FFF2-40B4-BE49-F238E27FC236}">
                <a16:creationId xmlns:a16="http://schemas.microsoft.com/office/drawing/2014/main" id="{1E140761-AD9A-493B-B624-47270B15D8A0}"/>
              </a:ext>
            </a:extLst>
          </p:cNvPr>
          <p:cNvSpPr txBox="1"/>
          <p:nvPr/>
        </p:nvSpPr>
        <p:spPr>
          <a:xfrm>
            <a:off x="6661065" y="6499087"/>
            <a:ext cx="2477407" cy="341328"/>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r>
              <a:rPr lang="en-US" dirty="0">
                <a:solidFill>
                  <a:schemeClr val="dk1"/>
                </a:solidFill>
                <a:latin typeface="Tw Cen MT" panose="020B0602020104020603" pitchFamily="34" charset="0"/>
                <a:cs typeface="Calibri" panose="020F0502020204030204" pitchFamily="34" charset="0"/>
                <a:sym typeface="Arial"/>
              </a:rPr>
              <a:t>(GSD Literacy Coaches, 2015)</a:t>
            </a:r>
          </a:p>
        </p:txBody>
      </p:sp>
      <p:pic>
        <p:nvPicPr>
          <p:cNvPr id="13" name="Picture 12" descr="This icon indicates there is further information found in the Handout packet." title="Document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14" name="Picture 13" descr="This icon indicates the presence of activities or times of reflection." title="Reflections/Activites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
        <p:nvSpPr>
          <p:cNvPr id="5" name="Rectangle 4"/>
          <p:cNvSpPr/>
          <p:nvPr/>
        </p:nvSpPr>
        <p:spPr>
          <a:xfrm>
            <a:off x="457200" y="6495774"/>
            <a:ext cx="3732112" cy="307777"/>
          </a:xfrm>
          <a:prstGeom prst="rect">
            <a:avLst/>
          </a:prstGeom>
        </p:spPr>
        <p:txBody>
          <a:bodyPr wrap="none">
            <a:spAutoFit/>
          </a:bodyPr>
          <a:lstStyle/>
          <a:p>
            <a:r>
              <a:rPr lang="en-US" dirty="0">
                <a:solidFill>
                  <a:schemeClr val="dk1"/>
                </a:solidFill>
                <a:latin typeface="Tw Cen MT" panose="020B0602020104020603" pitchFamily="34" charset="0"/>
                <a:cs typeface="Calibri" panose="020F0502020204030204" pitchFamily="34" charset="0"/>
              </a:rPr>
              <a:t>(https</a:t>
            </a:r>
            <a:r>
              <a:rPr lang="en-US" dirty="0"/>
              <a:t>://</a:t>
            </a:r>
            <a:r>
              <a:rPr lang="en-US" dirty="0" err="1">
                <a:solidFill>
                  <a:schemeClr val="dk1"/>
                </a:solidFill>
                <a:latin typeface="Tw Cen MT" panose="020B0602020104020603" pitchFamily="34" charset="0"/>
                <a:cs typeface="Calibri" panose="020F0502020204030204" pitchFamily="34" charset="0"/>
              </a:rPr>
              <a:t>www.youtube.com</a:t>
            </a:r>
            <a:r>
              <a:rPr lang="en-US" dirty="0">
                <a:solidFill>
                  <a:schemeClr val="dk1"/>
                </a:solidFill>
                <a:latin typeface="Tw Cen MT" panose="020B0602020104020603" pitchFamily="34" charset="0"/>
                <a:cs typeface="Calibri" panose="020F0502020204030204" pitchFamily="34" charset="0"/>
              </a:rPr>
              <a:t>/</a:t>
            </a:r>
            <a:r>
              <a:rPr lang="en-US" dirty="0" err="1">
                <a:solidFill>
                  <a:schemeClr val="dk1"/>
                </a:solidFill>
                <a:latin typeface="Tw Cen MT" panose="020B0602020104020603" pitchFamily="34" charset="0"/>
                <a:cs typeface="Calibri" panose="020F0502020204030204" pitchFamily="34" charset="0"/>
              </a:rPr>
              <a:t>watch?v</a:t>
            </a:r>
            <a:r>
              <a:rPr lang="en-US" dirty="0">
                <a:solidFill>
                  <a:schemeClr val="dk1"/>
                </a:solidFill>
                <a:latin typeface="Tw Cen MT" panose="020B0602020104020603" pitchFamily="34" charset="0"/>
                <a:cs typeface="Calibri" panose="020F0502020204030204" pitchFamily="34" charset="0"/>
              </a:rPr>
              <a:t>=i5yZxZtVFZE)</a:t>
            </a:r>
          </a:p>
        </p:txBody>
      </p:sp>
    </p:spTree>
    <p:extLst>
      <p:ext uri="{BB962C8B-B14F-4D97-AF65-F5344CB8AC3E}">
        <p14:creationId xmlns:p14="http://schemas.microsoft.com/office/powerpoint/2010/main" val="258624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xEl>
                                              <p:pRg st="0" end="0"/>
                                            </p:txEl>
                                          </p:spTgt>
                                        </p:tgtEl>
                                        <p:attrNameLst>
                                          <p:attrName>style.visibility</p:attrName>
                                        </p:attrNameLst>
                                      </p:cBhvr>
                                      <p:to>
                                        <p:strVal val="visible"/>
                                      </p:to>
                                    </p:set>
                                    <p:animEffect transition="in" filter="fade">
                                      <p:cBhvr>
                                        <p:cTn id="7" dur="1000"/>
                                        <p:tgtEl>
                                          <p:spTgt spid="6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2" name="Title 1"/>
          <p:cNvSpPr>
            <a:spLocks noGrp="1"/>
          </p:cNvSpPr>
          <p:nvPr>
            <p:ph type="title"/>
          </p:nvPr>
        </p:nvSpPr>
        <p:spPr/>
        <p:txBody>
          <a:bodyPr/>
          <a:lstStyle/>
          <a:p>
            <a:r>
              <a:rPr lang="en-US"/>
              <a:t>Solution Dialogue</a:t>
            </a:r>
          </a:p>
        </p:txBody>
      </p:sp>
      <p:sp>
        <p:nvSpPr>
          <p:cNvPr id="600" name="Shape 600"/>
          <p:cNvSpPr txBox="1">
            <a:spLocks noGrp="1"/>
          </p:cNvSpPr>
          <p:nvPr>
            <p:ph type="body" idx="1"/>
          </p:nvPr>
        </p:nvSpPr>
        <p:spPr>
          <a:prstGeom prst="rect">
            <a:avLst/>
          </a:prstGeom>
          <a:noFill/>
          <a:ln>
            <a:noFill/>
          </a:ln>
        </p:spPr>
        <p:txBody>
          <a:bodyPr wrap="square" lIns="91400" tIns="45700" rIns="91400" bIns="45700" anchor="t" anchorCtr="0">
            <a:noAutofit/>
          </a:bodyPr>
          <a:lstStyle/>
          <a:p>
            <a:pPr marL="342820" marR="0" lvl="0" indent="-342820" algn="l" rtl="0">
              <a:spcBef>
                <a:spcPts val="640"/>
              </a:spcBef>
              <a:spcAft>
                <a:spcPts val="0"/>
              </a:spcAft>
              <a:buClr>
                <a:schemeClr val="accent2"/>
              </a:buClr>
              <a:buSzPct val="100000"/>
              <a:buFont typeface="Noto Sans Symbols"/>
              <a:buChar char="❑"/>
            </a:pPr>
            <a:endParaRPr lang="en-US" sz="2400" b="0" i="0" u="none" strike="noStrike" cap="none">
              <a:solidFill>
                <a:schemeClr val="dk1"/>
              </a:solidFill>
              <a:latin typeface="Tw Cen MT" panose="020B0602020104020603" pitchFamily="34" charset="0"/>
              <a:sym typeface="Questrial"/>
            </a:endParaRPr>
          </a:p>
          <a:p>
            <a:pPr marL="0" lvl="0" indent="0" algn="ctr">
              <a:spcBef>
                <a:spcPts val="640"/>
              </a:spcBef>
              <a:buClr>
                <a:schemeClr val="accent2"/>
              </a:buClr>
              <a:buSzPct val="100000"/>
              <a:buNone/>
            </a:pPr>
            <a:r>
              <a:rPr lang="en-US" sz="4000" b="1" i="0" u="none" strike="noStrike" cap="none">
                <a:solidFill>
                  <a:schemeClr val="dk1"/>
                </a:solidFill>
                <a:latin typeface="Tw Cen MT" panose="020B0602020104020603" pitchFamily="34" charset="0"/>
                <a:sym typeface="Questrial"/>
              </a:rPr>
              <a:t>Why is solution dialogue necessary for us to reach the growth goal?</a:t>
            </a:r>
          </a:p>
        </p:txBody>
      </p:sp>
      <p:pic>
        <p:nvPicPr>
          <p:cNvPr id="5" name="Picture 4" descr="This icon indicates the presence of activities or times of reflection." title="Reflections/Activites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extLst>
      <p:ext uri="{BB962C8B-B14F-4D97-AF65-F5344CB8AC3E}">
        <p14:creationId xmlns:p14="http://schemas.microsoft.com/office/powerpoint/2010/main" val="3402058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2"/>
            <a:ext cx="8229600" cy="1329913"/>
          </a:xfrm>
        </p:spPr>
        <p:txBody>
          <a:bodyPr>
            <a:normAutofit fontScale="90000"/>
          </a:bodyPr>
          <a:lstStyle/>
          <a:p>
            <a:r>
              <a:rPr lang="en-US"/>
              <a:t>Types of Coach – Teacher Conversations</a:t>
            </a:r>
          </a:p>
        </p:txBody>
      </p:sp>
      <p:sp>
        <p:nvSpPr>
          <p:cNvPr id="3" name="Text Placeholder 2"/>
          <p:cNvSpPr>
            <a:spLocks noGrp="1"/>
          </p:cNvSpPr>
          <p:nvPr>
            <p:ph type="body" idx="1"/>
          </p:nvPr>
        </p:nvSpPr>
        <p:spPr>
          <a:xfrm>
            <a:off x="457200" y="2068103"/>
            <a:ext cx="8229600" cy="3723098"/>
          </a:xfrm>
        </p:spPr>
        <p:txBody>
          <a:bodyPr/>
          <a:lstStyle/>
          <a:p>
            <a:pPr>
              <a:buSzPct val="75000"/>
            </a:pPr>
            <a:r>
              <a:rPr lang="en-US">
                <a:latin typeface="Tw Cen MT" panose="020B0602020104020603" pitchFamily="34" charset="0"/>
              </a:rPr>
              <a:t> Reflecting</a:t>
            </a:r>
          </a:p>
          <a:p>
            <a:pPr>
              <a:buSzPct val="75000"/>
            </a:pPr>
            <a:r>
              <a:rPr lang="en-US">
                <a:latin typeface="Tw Cen MT" panose="020B0602020104020603" pitchFamily="34" charset="0"/>
              </a:rPr>
              <a:t> Facilitating</a:t>
            </a:r>
          </a:p>
          <a:p>
            <a:pPr>
              <a:buSzPct val="75000"/>
            </a:pPr>
            <a:r>
              <a:rPr lang="en-US">
                <a:latin typeface="Tw Cen MT" panose="020B0602020104020603" pitchFamily="34" charset="0"/>
              </a:rPr>
              <a:t> Coaching</a:t>
            </a:r>
          </a:p>
        </p:txBody>
      </p:sp>
      <p:pic>
        <p:nvPicPr>
          <p:cNvPr id="4" name="Picture 3" descr="Screen Clipping" title="Conversation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162" y="2492264"/>
            <a:ext cx="3550905" cy="2415912"/>
          </a:xfrm>
          <a:prstGeom prst="rect">
            <a:avLst/>
          </a:prstGeom>
        </p:spPr>
      </p:pic>
      <p:sp>
        <p:nvSpPr>
          <p:cNvPr id="8" name="Ref">
            <a:extLst>
              <a:ext uri="{FF2B5EF4-FFF2-40B4-BE49-F238E27FC236}">
                <a16:creationId xmlns:a16="http://schemas.microsoft.com/office/drawing/2014/main" id="{7CC3D88D-58C2-4E4B-AA40-20FB60899080}"/>
              </a:ext>
            </a:extLst>
          </p:cNvPr>
          <p:cNvSpPr/>
          <p:nvPr/>
        </p:nvSpPr>
        <p:spPr>
          <a:xfrm>
            <a:off x="4414722" y="6488418"/>
            <a:ext cx="4735816" cy="307777"/>
          </a:xfrm>
          <a:prstGeom prst="rect">
            <a:avLst/>
          </a:prstGeom>
        </p:spPr>
        <p:txBody>
          <a:bodyPr wrap="square">
            <a:spAutoFit/>
          </a:bodyPr>
          <a:lstStyle/>
          <a:p>
            <a:pPr lvl="0" algn="r">
              <a:buSzPct val="25000"/>
            </a:pPr>
            <a:r>
              <a:rPr lang="en-US">
                <a:solidFill>
                  <a:schemeClr val="dk1"/>
                </a:solidFill>
                <a:latin typeface="Tw Cen MT" panose="020B0602020104020603" pitchFamily="34" charset="0"/>
                <a:cs typeface="Calibri" panose="020F0502020204030204" pitchFamily="34" charset="0"/>
              </a:rPr>
              <a:t>(Marzano &amp; Simms, 2013)  (Sweeney &amp; Harris, 2017)</a:t>
            </a:r>
          </a:p>
        </p:txBody>
      </p:sp>
      <p:pic>
        <p:nvPicPr>
          <p:cNvPr id="9" name="Picture 8" descr="This icon indicates there is further information found in the Handout packet." title="Docum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extLst>
      <p:ext uri="{BB962C8B-B14F-4D97-AF65-F5344CB8AC3E}">
        <p14:creationId xmlns:p14="http://schemas.microsoft.com/office/powerpoint/2010/main" val="1153957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2" name="Title 1"/>
          <p:cNvSpPr>
            <a:spLocks noGrp="1"/>
          </p:cNvSpPr>
          <p:nvPr>
            <p:ph type="title"/>
          </p:nvPr>
        </p:nvSpPr>
        <p:spPr/>
        <p:txBody>
          <a:bodyPr/>
          <a:lstStyle/>
          <a:p>
            <a:r>
              <a:rPr lang="en-US"/>
              <a:t>Criteria for Using Solution Dialogue</a:t>
            </a:r>
          </a:p>
        </p:txBody>
      </p:sp>
      <p:sp>
        <p:nvSpPr>
          <p:cNvPr id="593" name="Shape 593"/>
          <p:cNvSpPr txBox="1">
            <a:spLocks noGrp="1"/>
          </p:cNvSpPr>
          <p:nvPr>
            <p:ph type="body" idx="1"/>
          </p:nvPr>
        </p:nvSpPr>
        <p:spPr>
          <a:prstGeom prst="rect">
            <a:avLst/>
          </a:prstGeom>
          <a:noFill/>
          <a:ln>
            <a:noFill/>
          </a:ln>
        </p:spPr>
        <p:txBody>
          <a:bodyPr wrap="square" lIns="91400" tIns="45700" rIns="91400" bIns="45700" anchor="t" anchorCtr="0">
            <a:noAutofit/>
          </a:bodyPr>
          <a:lstStyle/>
          <a:p>
            <a:pPr marL="514350" marR="0" lvl="0" indent="-514350" algn="l" rtl="0">
              <a:spcBef>
                <a:spcPts val="0"/>
              </a:spcBef>
              <a:spcAft>
                <a:spcPts val="0"/>
              </a:spcAft>
              <a:buClr>
                <a:schemeClr val="accent2"/>
              </a:buClr>
              <a:buSzPct val="100000"/>
              <a:buFont typeface="Calibri"/>
              <a:buAutoNum type="arabicPeriod"/>
            </a:pPr>
            <a:r>
              <a:rPr lang="en-US" sz="2400" b="0" i="0" u="none" strike="noStrike" cap="none">
                <a:solidFill>
                  <a:schemeClr val="dk1"/>
                </a:solidFill>
                <a:latin typeface="Tw Cen MT" panose="020B0602020104020603" pitchFamily="34" charset="0"/>
                <a:sym typeface="Questrial"/>
              </a:rPr>
              <a:t>Facilitate conversation about what has gone well and where more support is needed</a:t>
            </a:r>
          </a:p>
          <a:p>
            <a:pPr marL="514350" marR="0" lvl="0" indent="-514350" algn="l" rtl="0">
              <a:spcBef>
                <a:spcPts val="0"/>
              </a:spcBef>
              <a:spcAft>
                <a:spcPts val="0"/>
              </a:spcAft>
              <a:buClr>
                <a:schemeClr val="accent2"/>
              </a:buClr>
              <a:buSzPct val="100000"/>
              <a:buFont typeface="Calibri"/>
              <a:buAutoNum type="arabicPeriod"/>
            </a:pPr>
            <a:r>
              <a:rPr lang="en-US" sz="2400">
                <a:latin typeface="Tw Cen MT" panose="020B0602020104020603" pitchFamily="34" charset="0"/>
              </a:rPr>
              <a:t>Facilitate conversation about relevant data</a:t>
            </a:r>
          </a:p>
          <a:p>
            <a:pPr marL="514350" marR="0" lvl="0" indent="-514350" algn="l" rtl="0">
              <a:spcBef>
                <a:spcPts val="0"/>
              </a:spcBef>
              <a:spcAft>
                <a:spcPts val="0"/>
              </a:spcAft>
              <a:buClr>
                <a:schemeClr val="accent2"/>
              </a:buClr>
              <a:buSzPct val="100000"/>
              <a:buFont typeface="Calibri"/>
              <a:buAutoNum type="arabicPeriod"/>
            </a:pPr>
            <a:r>
              <a:rPr lang="en-US" sz="2400" b="0" i="0" u="none" strike="noStrike" cap="none">
                <a:solidFill>
                  <a:schemeClr val="dk1"/>
                </a:solidFill>
                <a:latin typeface="Tw Cen MT" panose="020B0602020104020603" pitchFamily="34" charset="0"/>
                <a:sym typeface="Questrial"/>
              </a:rPr>
              <a:t>Respond to ideas for improvement by validating, adding suggestions, and providing rationale for changes in practice</a:t>
            </a:r>
          </a:p>
          <a:p>
            <a:pPr marL="514350" marR="0" lvl="0" indent="-514350" algn="l" rtl="0">
              <a:spcBef>
                <a:spcPts val="0"/>
              </a:spcBef>
              <a:spcAft>
                <a:spcPts val="0"/>
              </a:spcAft>
              <a:buClr>
                <a:schemeClr val="accent2"/>
              </a:buClr>
              <a:buSzPct val="100000"/>
              <a:buFont typeface="Calibri"/>
              <a:buAutoNum type="arabicPeriod"/>
            </a:pPr>
            <a:r>
              <a:rPr lang="en-US" sz="2400" b="0" i="0" u="none" strike="noStrike" cap="none">
                <a:solidFill>
                  <a:schemeClr val="dk1"/>
                </a:solidFill>
                <a:latin typeface="Tw Cen MT" panose="020B0602020104020603" pitchFamily="34" charset="0"/>
                <a:sym typeface="Questrial"/>
              </a:rPr>
              <a:t>Support suggestions for change in practice by modeling and/or examples of the content/practice in use</a:t>
            </a:r>
          </a:p>
          <a:p>
            <a:pPr marL="514350" marR="0" lvl="0" indent="-514350" algn="l" rtl="0">
              <a:spcBef>
                <a:spcPts val="0"/>
              </a:spcBef>
              <a:spcAft>
                <a:spcPts val="0"/>
              </a:spcAft>
              <a:buClr>
                <a:schemeClr val="accent2"/>
              </a:buClr>
              <a:buSzPct val="100000"/>
              <a:buFont typeface="Calibri"/>
              <a:buAutoNum type="arabicPeriod"/>
            </a:pPr>
            <a:r>
              <a:rPr lang="en-US" sz="2400">
                <a:latin typeface="Tw Cen MT" panose="020B0602020104020603" pitchFamily="34" charset="0"/>
              </a:rPr>
              <a:t>Provide opportunity for reflection and clarification of recommendations</a:t>
            </a:r>
          </a:p>
          <a:p>
            <a:pPr marL="514350" marR="0" lvl="0" indent="-514350" algn="l" rtl="0">
              <a:spcBef>
                <a:spcPts val="0"/>
              </a:spcBef>
              <a:spcAft>
                <a:spcPts val="0"/>
              </a:spcAft>
              <a:buClr>
                <a:schemeClr val="accent2"/>
              </a:buClr>
              <a:buSzPct val="100000"/>
              <a:buFont typeface="Calibri"/>
              <a:buAutoNum type="arabicPeriod"/>
            </a:pPr>
            <a:r>
              <a:rPr lang="en-US" sz="2400">
                <a:latin typeface="Tw Cen MT" panose="020B0602020104020603" pitchFamily="34" charset="0"/>
              </a:rPr>
              <a:t>Offer opportunity or resources for guided practice.</a:t>
            </a:r>
          </a:p>
          <a:p>
            <a:pPr marL="514350" marR="0" lvl="0" indent="-514350" algn="l" rtl="0">
              <a:spcBef>
                <a:spcPts val="0"/>
              </a:spcBef>
              <a:spcAft>
                <a:spcPts val="0"/>
              </a:spcAft>
              <a:buClr>
                <a:schemeClr val="accent2"/>
              </a:buClr>
              <a:buSzPct val="100000"/>
              <a:buFont typeface="Calibri"/>
              <a:buAutoNum type="arabicPeriod"/>
            </a:pPr>
            <a:r>
              <a:rPr lang="en-US" sz="2400" b="0" i="0" u="none" strike="noStrike" cap="none">
                <a:solidFill>
                  <a:schemeClr val="dk1"/>
                </a:solidFill>
                <a:latin typeface="Tw Cen MT" panose="020B0602020104020603" pitchFamily="34" charset="0"/>
                <a:sym typeface="Questrial"/>
              </a:rPr>
              <a:t>Facilitate identifying next steps</a:t>
            </a:r>
          </a:p>
        </p:txBody>
      </p:sp>
    </p:spTree>
    <p:extLst>
      <p:ext uri="{BB962C8B-B14F-4D97-AF65-F5344CB8AC3E}">
        <p14:creationId xmlns:p14="http://schemas.microsoft.com/office/powerpoint/2010/main" val="54410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7" name="Title 2"/>
          <p:cNvSpPr>
            <a:spLocks noGrp="1"/>
          </p:cNvSpPr>
          <p:nvPr>
            <p:ph type="title"/>
          </p:nvPr>
        </p:nvSpPr>
        <p:spPr/>
        <p:txBody>
          <a:bodyPr/>
          <a:lstStyle/>
          <a:p>
            <a:r>
              <a:rPr lang="en-US"/>
              <a:t>The Implementation Coach</a:t>
            </a:r>
          </a:p>
        </p:txBody>
      </p:sp>
      <p:sp>
        <p:nvSpPr>
          <p:cNvPr id="8" name="Text Placeholder 3"/>
          <p:cNvSpPr>
            <a:spLocks noGrp="1"/>
          </p:cNvSpPr>
          <p:nvPr>
            <p:ph type="body" idx="1"/>
          </p:nvPr>
        </p:nvSpPr>
        <p:spPr>
          <a:xfrm>
            <a:off x="457200" y="2191576"/>
            <a:ext cx="8229600" cy="4134795"/>
          </a:xfrm>
        </p:spPr>
        <p:txBody>
          <a:bodyPr/>
          <a:lstStyle/>
          <a:p>
            <a:pPr marL="514350" lvl="0" indent="-514350">
              <a:buFont typeface="+mj-lt"/>
              <a:buAutoNum type="arabicPeriod"/>
            </a:pPr>
            <a:r>
              <a:rPr lang="en-US">
                <a:solidFill>
                  <a:schemeClr val="tx1"/>
                </a:solidFill>
              </a:rPr>
              <a:t>Develop &amp; maintain coaching relationships.</a:t>
            </a:r>
          </a:p>
          <a:p>
            <a:pPr marL="514350" lvl="0" indent="-514350">
              <a:buFont typeface="+mj-lt"/>
              <a:buAutoNum type="arabicPeriod"/>
            </a:pPr>
            <a:r>
              <a:rPr lang="en-US">
                <a:solidFill>
                  <a:schemeClr val="tx1"/>
                </a:solidFill>
              </a:rPr>
              <a:t>Provide effective feedback.</a:t>
            </a:r>
          </a:p>
          <a:p>
            <a:pPr marL="514350" indent="-514350">
              <a:buClr>
                <a:schemeClr val="accent2"/>
              </a:buClr>
              <a:buFont typeface="+mj-lt"/>
              <a:buAutoNum type="arabicPeriod"/>
            </a:pPr>
            <a:r>
              <a:rPr lang="en-US"/>
              <a:t>Develop a strategic and differentiated coaching plan.</a:t>
            </a:r>
          </a:p>
          <a:p>
            <a:pPr marL="514350" lvl="0" indent="-514350">
              <a:buFont typeface="+mj-lt"/>
              <a:buAutoNum type="arabicPeriod"/>
            </a:pPr>
            <a:r>
              <a:rPr lang="en-US"/>
              <a:t>Use solution dialogue.</a:t>
            </a:r>
          </a:p>
          <a:p>
            <a:pPr marL="514350" lvl="0" indent="-514350">
              <a:buFont typeface="+mj-lt"/>
              <a:buAutoNum type="arabicPeriod"/>
            </a:pPr>
            <a:r>
              <a:rPr lang="en-US">
                <a:solidFill>
                  <a:schemeClr val="accent4"/>
                </a:solidFill>
              </a:rPr>
              <a:t>Progress monitor implementation of effective educational practices.</a:t>
            </a:r>
          </a:p>
          <a:p>
            <a:endParaRPr lang="en-US"/>
          </a:p>
        </p:txBody>
      </p:sp>
      <p:sp>
        <p:nvSpPr>
          <p:cNvPr id="9" name="TextBox 8">
            <a:extLst>
              <a:ext uri="{FF2B5EF4-FFF2-40B4-BE49-F238E27FC236}">
                <a16:creationId xmlns:a16="http://schemas.microsoft.com/office/drawing/2014/main" id="{B5CA968B-51AD-49E1-B5B7-F832B36252A9}"/>
              </a:ext>
            </a:extLst>
          </p:cNvPr>
          <p:cNvSpPr txBox="1"/>
          <p:nvPr/>
        </p:nvSpPr>
        <p:spPr>
          <a:xfrm>
            <a:off x="-78636" y="1546271"/>
            <a:ext cx="9144000" cy="646331"/>
          </a:xfrm>
          <a:prstGeom prst="rect">
            <a:avLst/>
          </a:prstGeom>
          <a:noFill/>
        </p:spPr>
        <p:txBody>
          <a:bodyPr wrap="square" rtlCol="0">
            <a:spAutoFit/>
          </a:bodyPr>
          <a:lstStyle/>
          <a:p>
            <a:pPr algn="ctr"/>
            <a:r>
              <a:rPr lang="en-US" sz="3600">
                <a:solidFill>
                  <a:schemeClr val="accent2"/>
                </a:solidFill>
                <a:latin typeface="Tw Cen MT" panose="020B0602020104020603" pitchFamily="34" charset="0"/>
              </a:rPr>
              <a:t>Essential Functions</a:t>
            </a:r>
          </a:p>
        </p:txBody>
      </p:sp>
      <p:cxnSp>
        <p:nvCxnSpPr>
          <p:cNvPr id="10" name="Line" title="separatator line"/>
          <p:cNvCxnSpPr/>
          <p:nvPr/>
        </p:nvCxnSpPr>
        <p:spPr>
          <a:xfrm>
            <a:off x="607164" y="1606801"/>
            <a:ext cx="7772400" cy="0"/>
          </a:xfrm>
          <a:prstGeom prst="straightConnector1">
            <a:avLst/>
          </a:prstGeom>
          <a:noFill/>
          <a:ln w="889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406458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ctrTitle"/>
          </p:nvPr>
        </p:nvSpPr>
        <p:spPr>
          <a:xfrm>
            <a:off x="228600" y="873760"/>
            <a:ext cx="8686800" cy="2946399"/>
          </a:xfrm>
          <a:prstGeom prst="rect">
            <a:avLst/>
          </a:prstGeom>
          <a:noFill/>
          <a:ln>
            <a:noFill/>
          </a:ln>
        </p:spPr>
        <p:txBody>
          <a:bodyPr wrap="square" lIns="91400" tIns="45700" rIns="91400"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lt1"/>
                </a:solidFill>
                <a:latin typeface="Tw Cen MT" panose="020B0602020104020603" pitchFamily="34" charset="0"/>
                <a:sym typeface="Questrial"/>
              </a:rPr>
              <a:t>Acknowledgements</a:t>
            </a:r>
            <a:br>
              <a:rPr lang="en-US" sz="1600" b="0" i="0" u="none" strike="noStrike" cap="none">
                <a:solidFill>
                  <a:schemeClr val="lt1"/>
                </a:solidFill>
                <a:latin typeface="Tw Cen MT" panose="020B0602020104020603" pitchFamily="34" charset="0"/>
                <a:ea typeface="Calibri"/>
                <a:cs typeface="Calibri"/>
                <a:sym typeface="Calibri"/>
              </a:rPr>
            </a:br>
            <a:br>
              <a:rPr lang="en-US" sz="1600" b="0" i="0" u="none" strike="noStrike" cap="none">
                <a:solidFill>
                  <a:schemeClr val="lt1"/>
                </a:solidFill>
                <a:latin typeface="Tw Cen MT" panose="020B0602020104020603" pitchFamily="34" charset="0"/>
                <a:ea typeface="Calibri"/>
                <a:cs typeface="Calibri"/>
                <a:sym typeface="Calibri"/>
              </a:rPr>
            </a:br>
            <a:r>
              <a:rPr lang="en-US" sz="1800" b="0" i="0" u="none" strike="noStrike" cap="none">
                <a:solidFill>
                  <a:schemeClr val="lt1"/>
                </a:solidFill>
                <a:latin typeface="Tw Cen MT" panose="020B0602020104020603" pitchFamily="34" charset="0"/>
                <a:ea typeface="Calibri"/>
                <a:cs typeface="Calibri"/>
                <a:sym typeface="Calibri"/>
              </a:rPr>
              <a:t>Special thanks to all contributors to the development and revision of this</a:t>
            </a:r>
            <a:br>
              <a:rPr lang="en-US" sz="1800" b="0" i="0" u="none" strike="noStrike" cap="none">
                <a:solidFill>
                  <a:schemeClr val="lt1"/>
                </a:solidFill>
                <a:latin typeface="Tw Cen MT" panose="020B0602020104020603" pitchFamily="34" charset="0"/>
                <a:ea typeface="Calibri"/>
                <a:cs typeface="Calibri"/>
                <a:sym typeface="Calibri"/>
              </a:rPr>
            </a:br>
            <a:r>
              <a:rPr lang="en-US" sz="1800" b="0" i="0" u="none" strike="noStrike" cap="none">
                <a:solidFill>
                  <a:schemeClr val="lt1"/>
                </a:solidFill>
                <a:latin typeface="Tw Cen MT" panose="020B0602020104020603" pitchFamily="34" charset="0"/>
                <a:ea typeface="Calibri"/>
                <a:cs typeface="Calibri"/>
                <a:sym typeface="Calibri"/>
              </a:rPr>
              <a:t>professional </a:t>
            </a:r>
            <a:r>
              <a:rPr lang="en-US" sz="1800">
                <a:latin typeface="Tw Cen MT" panose="020B0602020104020603" pitchFamily="34" charset="0"/>
                <a:ea typeface="Calibri"/>
                <a:cs typeface="Calibri"/>
                <a:sym typeface="Calibri"/>
              </a:rPr>
              <a:t>l</a:t>
            </a:r>
            <a:r>
              <a:rPr lang="en-US" sz="1800" b="0" i="0" u="none" strike="noStrike" cap="none">
                <a:solidFill>
                  <a:schemeClr val="lt1"/>
                </a:solidFill>
                <a:latin typeface="Tw Cen MT" panose="020B0602020104020603" pitchFamily="34" charset="0"/>
                <a:ea typeface="Calibri"/>
                <a:cs typeface="Calibri"/>
                <a:sym typeface="Calibri"/>
              </a:rPr>
              <a:t>earning </a:t>
            </a:r>
            <a:r>
              <a:rPr lang="en-US" sz="1800">
                <a:latin typeface="Tw Cen MT" panose="020B0602020104020603" pitchFamily="34" charset="0"/>
                <a:ea typeface="Calibri"/>
                <a:cs typeface="Calibri"/>
                <a:sym typeface="Calibri"/>
              </a:rPr>
              <a:t>m</a:t>
            </a:r>
            <a:r>
              <a:rPr lang="en-US" sz="1800" b="0" i="0" u="none" strike="noStrike" cap="none">
                <a:solidFill>
                  <a:schemeClr val="lt1"/>
                </a:solidFill>
                <a:latin typeface="Tw Cen MT" panose="020B0602020104020603" pitchFamily="34" charset="0"/>
                <a:ea typeface="Calibri"/>
                <a:cs typeface="Calibri"/>
                <a:sym typeface="Calibri"/>
              </a:rPr>
              <a:t>odule.</a:t>
            </a:r>
            <a:br>
              <a:rPr lang="en-US" sz="1800" b="0" i="0" u="none" strike="noStrike" cap="none">
                <a:solidFill>
                  <a:schemeClr val="lt1"/>
                </a:solidFill>
                <a:latin typeface="Tw Cen MT" panose="020B0602020104020603" pitchFamily="34" charset="0"/>
                <a:ea typeface="Calibri"/>
                <a:cs typeface="Calibri"/>
                <a:sym typeface="Calibri"/>
              </a:rPr>
            </a:br>
            <a:br>
              <a:rPr lang="en-US" sz="1800" b="0" i="0" u="none" strike="noStrike" cap="none">
                <a:solidFill>
                  <a:schemeClr val="lt1"/>
                </a:solidFill>
                <a:latin typeface="Tw Cen MT" panose="020B0602020104020603" pitchFamily="34" charset="0"/>
                <a:ea typeface="Calibri"/>
                <a:cs typeface="Calibri"/>
                <a:sym typeface="Calibri"/>
              </a:rPr>
            </a:br>
            <a:r>
              <a:rPr lang="en-US" sz="1400" b="0" i="0" u="none" strike="noStrike" cap="none">
                <a:solidFill>
                  <a:schemeClr val="lt1"/>
                </a:solidFill>
                <a:latin typeface="Tw Cen MT" panose="020B0602020104020603" pitchFamily="34" charset="0"/>
                <a:ea typeface="Calibri"/>
                <a:cs typeface="Calibri"/>
                <a:sym typeface="Calibri"/>
              </a:rPr>
              <a:t>The original Internal Coaching learning package was vetted</a:t>
            </a:r>
            <a:r>
              <a:rPr lang="en-US" sz="1400" b="0" i="0" u="none" strike="noStrike" cap="none">
                <a:solidFill>
                  <a:schemeClr val="lt1"/>
                </a:solidFill>
                <a:latin typeface="Tw Cen MT" panose="020B0602020104020603" pitchFamily="34" charset="0"/>
                <a:sym typeface="Questrial"/>
              </a:rPr>
              <a:t> for use by Regional Professional Development Center (RPDC) Consultants in October 2014. This package was updated and given a new title, School-Based Implementation Coaching and was rolled out in June of 2015. A second revision was completed </a:t>
            </a:r>
            <a:r>
              <a:rPr lang="en-US" sz="1400">
                <a:latin typeface="Tw Cen MT" panose="020B0602020104020603" pitchFamily="34" charset="0"/>
              </a:rPr>
              <a:t>December</a:t>
            </a:r>
            <a:r>
              <a:rPr lang="en-US" sz="1400" b="0" i="0" u="none" strike="noStrike" cap="none">
                <a:solidFill>
                  <a:schemeClr val="lt1"/>
                </a:solidFill>
                <a:latin typeface="Tw Cen MT" panose="020B0602020104020603" pitchFamily="34" charset="0"/>
                <a:sym typeface="Questrial"/>
              </a:rPr>
              <a:t> of 2017. The collection of learning packages was developed through efforts funded by the Missouri State Personnel Development Grant (SPDG).</a:t>
            </a:r>
            <a:br>
              <a:rPr lang="en-US" sz="1400" b="0" i="0" u="none" strike="noStrike" cap="none">
                <a:solidFill>
                  <a:schemeClr val="lt1"/>
                </a:solidFill>
                <a:latin typeface="Tw Cen MT" panose="020B0602020104020603" pitchFamily="34" charset="0"/>
                <a:sym typeface="Questrial"/>
              </a:rPr>
            </a:br>
            <a:br>
              <a:rPr lang="en-US" sz="1400">
                <a:latin typeface="Tw Cen MT" panose="020B0602020104020603" pitchFamily="34" charset="0"/>
              </a:rPr>
            </a:br>
            <a:r>
              <a:rPr lang="en-US" sz="1400" b="0" i="0" u="none" strike="noStrike" cap="none">
                <a:solidFill>
                  <a:schemeClr val="lt1"/>
                </a:solidFill>
                <a:latin typeface="Tw Cen MT" panose="020B0602020104020603" pitchFamily="34" charset="0"/>
                <a:sym typeface="Questrial"/>
              </a:rPr>
              <a:t>  The following individuals/groups are thanked immensely for their hard work in developing this package:</a:t>
            </a:r>
            <a:br>
              <a:rPr lang="en-US" sz="1400" b="0" i="0" u="none" strike="noStrike" cap="none">
                <a:solidFill>
                  <a:schemeClr val="lt1"/>
                </a:solidFill>
                <a:latin typeface="Tw Cen MT" panose="020B0602020104020603" pitchFamily="34" charset="0"/>
                <a:sym typeface="Questrial"/>
              </a:rPr>
            </a:br>
            <a:br>
              <a:rPr lang="en-US" sz="1600" b="0" i="0" u="none" strike="noStrike" cap="none">
                <a:solidFill>
                  <a:schemeClr val="lt1"/>
                </a:solidFill>
                <a:latin typeface="Tw Cen MT" panose="020B0602020104020603" pitchFamily="34" charset="0"/>
                <a:ea typeface="Calibri"/>
                <a:cs typeface="Calibri"/>
                <a:sym typeface="Calibri"/>
              </a:rPr>
            </a:br>
            <a:endParaRPr lang="en-US" sz="1600" b="0" i="0" u="none" strike="noStrike" cap="none">
              <a:solidFill>
                <a:schemeClr val="lt1"/>
              </a:solidFill>
              <a:latin typeface="Tw Cen MT" panose="020B0602020104020603" pitchFamily="34" charset="0"/>
              <a:ea typeface="Calibri"/>
              <a:cs typeface="Calibri"/>
              <a:sym typeface="Calibri"/>
            </a:endParaRPr>
          </a:p>
        </p:txBody>
      </p:sp>
      <p:sp>
        <p:nvSpPr>
          <p:cNvPr id="120" name="Shape 120"/>
          <p:cNvSpPr txBox="1">
            <a:spLocks noGrp="1"/>
          </p:cNvSpPr>
          <p:nvPr>
            <p:ph type="subTitle" idx="1"/>
          </p:nvPr>
        </p:nvSpPr>
        <p:spPr>
          <a:xfrm>
            <a:off x="228600" y="3534515"/>
            <a:ext cx="8610599" cy="2952206"/>
          </a:xfrm>
          <a:prstGeom prst="rect">
            <a:avLst/>
          </a:prstGeom>
          <a:noFill/>
          <a:ln>
            <a:noFill/>
          </a:ln>
        </p:spPr>
        <p:txBody>
          <a:bodyPr wrap="square" lIns="91400" tIns="45700" rIns="91400" bIns="45700" anchor="t" anchorCtr="0">
            <a:noAutofit/>
          </a:bodyPr>
          <a:lstStyle/>
          <a:p>
            <a:pPr marL="0" marR="0" lvl="0" indent="0" algn="l" rtl="0">
              <a:spcBef>
                <a:spcPts val="0"/>
              </a:spcBef>
              <a:spcAft>
                <a:spcPts val="0"/>
              </a:spcAft>
              <a:buClr>
                <a:schemeClr val="accent2"/>
              </a:buClr>
              <a:buSzPct val="25000"/>
              <a:buFont typeface="Noto Sans Symbols"/>
              <a:buNone/>
            </a:pPr>
            <a:endParaRPr lang="en-US" sz="1600" b="0" i="0" u="none" strike="noStrike" cap="none" dirty="0">
              <a:solidFill>
                <a:schemeClr val="lt1"/>
              </a:solidFill>
              <a:latin typeface="Tw Cen MT" panose="020B0602020104020603" pitchFamily="34" charset="0"/>
              <a:ea typeface="Calibri"/>
              <a:cs typeface="Calibri"/>
              <a:sym typeface="Calibri"/>
            </a:endParaRPr>
          </a:p>
          <a:p>
            <a:pPr marL="0" marR="0" lvl="0" indent="0" rtl="0">
              <a:spcBef>
                <a:spcPts val="360"/>
              </a:spcBef>
              <a:spcAft>
                <a:spcPts val="0"/>
              </a:spcAft>
              <a:buClr>
                <a:schemeClr val="accent2"/>
              </a:buClr>
              <a:buSzPct val="25000"/>
              <a:buFont typeface="Noto Sans Symbols"/>
              <a:buNone/>
            </a:pPr>
            <a:r>
              <a:rPr lang="en-US" sz="1800" b="0" i="0" u="none" strike="noStrike" cap="none" dirty="0">
                <a:solidFill>
                  <a:schemeClr val="lt1"/>
                </a:solidFill>
                <a:latin typeface="Tw Cen MT" panose="020B0602020104020603" pitchFamily="34" charset="0"/>
                <a:sym typeface="Questrial"/>
              </a:rPr>
              <a:t>Content Development and Revision Support	</a:t>
            </a:r>
          </a:p>
          <a:p>
            <a:pPr marL="0" marR="0" lvl="0" indent="0" algn="l" rtl="0">
              <a:spcBef>
                <a:spcPts val="360"/>
              </a:spcBef>
              <a:spcAft>
                <a:spcPts val="0"/>
              </a:spcAft>
              <a:buClr>
                <a:schemeClr val="accent2"/>
              </a:buClr>
              <a:buSzPct val="25000"/>
              <a:buFont typeface="Noto Sans Symbols"/>
              <a:buNone/>
            </a:pPr>
            <a:r>
              <a:rPr lang="en-US" sz="1800" b="0" i="0" u="none" strike="noStrike" cap="none" dirty="0">
                <a:solidFill>
                  <a:schemeClr val="lt1"/>
                </a:solidFill>
                <a:latin typeface="Tw Cen MT" panose="020B0602020104020603" pitchFamily="34" charset="0"/>
                <a:sym typeface="Questrial"/>
              </a:rPr>
              <a:t>	Institute for Human Development</a:t>
            </a:r>
          </a:p>
          <a:p>
            <a:pPr marL="0" marR="0" lvl="0" indent="0" algn="l" rtl="0">
              <a:spcBef>
                <a:spcPts val="360"/>
              </a:spcBef>
              <a:spcAft>
                <a:spcPts val="0"/>
              </a:spcAft>
              <a:buClr>
                <a:schemeClr val="accent2"/>
              </a:buClr>
              <a:buSzPct val="25000"/>
              <a:buFont typeface="Noto Sans Symbols"/>
              <a:buNone/>
            </a:pPr>
            <a:r>
              <a:rPr lang="en-US" sz="1800" b="0" i="0" u="none" strike="noStrike" cap="none" dirty="0">
                <a:solidFill>
                  <a:schemeClr val="lt1"/>
                </a:solidFill>
                <a:latin typeface="Tw Cen MT" panose="020B0602020104020603" pitchFamily="34" charset="0"/>
                <a:sym typeface="Questrial"/>
              </a:rPr>
              <a:t>		Ronda Jenson		Jodi Arnold</a:t>
            </a:r>
          </a:p>
          <a:p>
            <a:pPr marL="0" marR="0" lvl="0" indent="0" algn="l" rtl="0">
              <a:spcBef>
                <a:spcPts val="360"/>
              </a:spcBef>
              <a:spcAft>
                <a:spcPts val="0"/>
              </a:spcAft>
              <a:buClr>
                <a:schemeClr val="accent2"/>
              </a:buClr>
              <a:buSzPct val="25000"/>
              <a:buFont typeface="Noto Sans Symbols"/>
              <a:buNone/>
            </a:pPr>
            <a:r>
              <a:rPr lang="en-US" sz="1800" b="0" i="0" u="none" strike="noStrike" cap="none" dirty="0">
                <a:solidFill>
                  <a:schemeClr val="lt1"/>
                </a:solidFill>
                <a:latin typeface="Tw Cen MT" panose="020B0602020104020603" pitchFamily="34" charset="0"/>
                <a:sym typeface="Questrial"/>
              </a:rPr>
              <a:t>		Arden Day		Stefanie Lindsay</a:t>
            </a:r>
          </a:p>
          <a:p>
            <a:pPr marL="0" marR="0" lvl="0" indent="0" algn="l" rtl="0">
              <a:spcBef>
                <a:spcPts val="360"/>
              </a:spcBef>
              <a:spcAft>
                <a:spcPts val="0"/>
              </a:spcAft>
              <a:buClr>
                <a:schemeClr val="accent2"/>
              </a:buClr>
              <a:buSzPct val="25000"/>
              <a:buFont typeface="Noto Sans Symbols"/>
              <a:buNone/>
            </a:pPr>
            <a:r>
              <a:rPr lang="en-US" sz="1800" b="0" i="0" u="none" strike="noStrike" cap="none" dirty="0">
                <a:solidFill>
                  <a:schemeClr val="lt1"/>
                </a:solidFill>
                <a:latin typeface="Tw Cen MT" panose="020B0602020104020603" pitchFamily="34" charset="0"/>
                <a:sym typeface="Questrial"/>
              </a:rPr>
              <a:t>		Sarah Marten		Carla Williams			</a:t>
            </a:r>
          </a:p>
          <a:p>
            <a:pPr marL="0" marR="0" lvl="0" indent="0" algn="l" rtl="0">
              <a:spcBef>
                <a:spcPts val="360"/>
              </a:spcBef>
              <a:spcAft>
                <a:spcPts val="0"/>
              </a:spcAft>
              <a:buClr>
                <a:schemeClr val="accent2"/>
              </a:buClr>
              <a:buSzPct val="25000"/>
              <a:buFont typeface="Noto Sans Symbols"/>
              <a:buNone/>
            </a:pPr>
            <a:r>
              <a:rPr lang="en-US" sz="1800" b="0" i="0" u="none" strike="noStrike" cap="none" dirty="0">
                <a:solidFill>
                  <a:schemeClr val="lt1"/>
                </a:solidFill>
                <a:latin typeface="Tw Cen MT" panose="020B0602020104020603" pitchFamily="34" charset="0"/>
                <a:sym typeface="Questrial"/>
              </a:rPr>
              <a:t>	SPDG Management Team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295" y="99932"/>
            <a:ext cx="1001649" cy="100584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8B41-DD94-4FE8-9B7D-3FA9EE966A3F}"/>
              </a:ext>
            </a:extLst>
          </p:cNvPr>
          <p:cNvSpPr>
            <a:spLocks noGrp="1"/>
          </p:cNvSpPr>
          <p:nvPr>
            <p:ph type="ctrTitle"/>
          </p:nvPr>
        </p:nvSpPr>
        <p:spPr>
          <a:xfrm>
            <a:off x="685800" y="974035"/>
            <a:ext cx="7772400" cy="1530626"/>
          </a:xfrm>
        </p:spPr>
        <p:txBody>
          <a:bodyPr/>
          <a:lstStyle/>
          <a:p>
            <a:r>
              <a:rPr lang="en-US" sz="3200">
                <a:latin typeface="Tw Cen MT" panose="020B0602020104020603" pitchFamily="34" charset="0"/>
              </a:rPr>
              <a:t>Essential Function #5</a:t>
            </a:r>
          </a:p>
        </p:txBody>
      </p:sp>
      <p:sp>
        <p:nvSpPr>
          <p:cNvPr id="3" name="Subtitle 2">
            <a:extLst>
              <a:ext uri="{FF2B5EF4-FFF2-40B4-BE49-F238E27FC236}">
                <a16:creationId xmlns:a16="http://schemas.microsoft.com/office/drawing/2014/main" id="{8C65D5BF-D51A-44F7-B4E6-5F90BE92A162}"/>
              </a:ext>
            </a:extLst>
          </p:cNvPr>
          <p:cNvSpPr>
            <a:spLocks noGrp="1"/>
          </p:cNvSpPr>
          <p:nvPr>
            <p:ph type="subTitle" idx="1"/>
          </p:nvPr>
        </p:nvSpPr>
        <p:spPr>
          <a:xfrm>
            <a:off x="685800" y="2176669"/>
            <a:ext cx="7772400" cy="3319669"/>
          </a:xfrm>
        </p:spPr>
        <p:txBody>
          <a:bodyPr/>
          <a:lstStyle/>
          <a:p>
            <a:r>
              <a:rPr lang="en-US" sz="4400">
                <a:latin typeface="Tw Cen MT" panose="020B0602020104020603" pitchFamily="34" charset="0"/>
              </a:rPr>
              <a:t>Educators progress monitor implementation of effective educational practices.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295" y="99932"/>
            <a:ext cx="1001649" cy="1005840"/>
          </a:xfrm>
          <a:prstGeom prst="rect">
            <a:avLst/>
          </a:prstGeom>
        </p:spPr>
      </p:pic>
    </p:spTree>
    <p:extLst>
      <p:ext uri="{BB962C8B-B14F-4D97-AF65-F5344CB8AC3E}">
        <p14:creationId xmlns:p14="http://schemas.microsoft.com/office/powerpoint/2010/main" val="20792765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Essential Functions 3, 4, 5</a:t>
            </a:r>
          </a:p>
        </p:txBody>
      </p:sp>
      <p:sp>
        <p:nvSpPr>
          <p:cNvPr id="3" name="Text Placeholder 2"/>
          <p:cNvSpPr>
            <a:spLocks noGrp="1"/>
          </p:cNvSpPr>
          <p:nvPr>
            <p:ph type="body" idx="1"/>
          </p:nvPr>
        </p:nvSpPr>
        <p:spPr/>
        <p:txBody>
          <a:bodyPr/>
          <a:lstStyle/>
          <a:p>
            <a:pPr marL="717551" indent="-514350">
              <a:spcBef>
                <a:spcPts val="0"/>
              </a:spcBef>
              <a:spcAft>
                <a:spcPts val="1200"/>
              </a:spcAft>
              <a:buFont typeface="+mj-lt"/>
              <a:buAutoNum type="arabicPeriod" startAt="3"/>
            </a:pPr>
            <a:r>
              <a:rPr lang="en-US">
                <a:solidFill>
                  <a:schemeClr val="accent4"/>
                </a:solidFill>
              </a:rPr>
              <a:t>Develop a strategic and differentiated coaching plan.</a:t>
            </a:r>
          </a:p>
          <a:p>
            <a:pPr marL="717551" indent="-514350">
              <a:spcBef>
                <a:spcPts val="0"/>
              </a:spcBef>
              <a:spcAft>
                <a:spcPts val="1200"/>
              </a:spcAft>
              <a:buFont typeface="+mj-lt"/>
              <a:buAutoNum type="arabicPeriod" startAt="3"/>
            </a:pPr>
            <a:r>
              <a:rPr lang="en-US">
                <a:solidFill>
                  <a:schemeClr val="accent4"/>
                </a:solidFill>
              </a:rPr>
              <a:t>Use solution dialogue.</a:t>
            </a:r>
          </a:p>
          <a:p>
            <a:pPr marL="717551" indent="-514350">
              <a:spcBef>
                <a:spcPts val="0"/>
              </a:spcBef>
              <a:spcAft>
                <a:spcPts val="1200"/>
              </a:spcAft>
              <a:buFont typeface="+mj-lt"/>
              <a:buAutoNum type="arabicPeriod" startAt="3"/>
            </a:pPr>
            <a:r>
              <a:rPr lang="en-US">
                <a:solidFill>
                  <a:schemeClr val="accent4"/>
                </a:solidFill>
              </a:rPr>
              <a:t>Progress monitor implementation of effective educational practices.</a:t>
            </a:r>
          </a:p>
          <a:p>
            <a:endParaRPr lang="en-US"/>
          </a:p>
        </p:txBody>
      </p:sp>
    </p:spTree>
    <p:extLst>
      <p:ext uri="{BB962C8B-B14F-4D97-AF65-F5344CB8AC3E}">
        <p14:creationId xmlns:p14="http://schemas.microsoft.com/office/powerpoint/2010/main" val="15498370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2"/>
            <a:ext cx="8229600" cy="1308418"/>
          </a:xfrm>
        </p:spPr>
        <p:txBody>
          <a:bodyPr>
            <a:normAutofit fontScale="90000"/>
          </a:bodyPr>
          <a:lstStyle/>
          <a:p>
            <a:r>
              <a:rPr lang="en-US"/>
              <a:t>How to Progress Monitor Implementation</a:t>
            </a:r>
          </a:p>
        </p:txBody>
      </p:sp>
      <p:sp>
        <p:nvSpPr>
          <p:cNvPr id="3" name="Text Placeholder 2">
            <a:extLst>
              <a:ext uri="{FF2B5EF4-FFF2-40B4-BE49-F238E27FC236}">
                <a16:creationId xmlns:a16="http://schemas.microsoft.com/office/drawing/2014/main" id="{7B032763-2BAC-49AD-8860-AE6AB348D763}"/>
              </a:ext>
            </a:extLst>
          </p:cNvPr>
          <p:cNvSpPr>
            <a:spLocks noGrp="1"/>
          </p:cNvSpPr>
          <p:nvPr>
            <p:ph type="body" idx="1"/>
          </p:nvPr>
        </p:nvSpPr>
        <p:spPr>
          <a:xfrm>
            <a:off x="457200" y="2204719"/>
            <a:ext cx="8229600" cy="3586481"/>
          </a:xfrm>
        </p:spPr>
        <p:txBody>
          <a:bodyPr/>
          <a:lstStyle/>
          <a:p>
            <a:pPr marL="717551" indent="-514350">
              <a:spcBef>
                <a:spcPts val="0"/>
              </a:spcBef>
              <a:spcAft>
                <a:spcPts val="1200"/>
              </a:spcAft>
              <a:buFont typeface="+mj-lt"/>
              <a:buAutoNum type="arabicPeriod"/>
            </a:pPr>
            <a:r>
              <a:rPr lang="en-US">
                <a:latin typeface="Tw Cen MT" panose="020B0602020104020603" pitchFamily="34" charset="0"/>
              </a:rPr>
              <a:t>Coaches provide guiding questions for reflection</a:t>
            </a:r>
          </a:p>
          <a:p>
            <a:pPr marL="717551" indent="-514350">
              <a:spcBef>
                <a:spcPts val="0"/>
              </a:spcBef>
              <a:spcAft>
                <a:spcPts val="1200"/>
              </a:spcAft>
              <a:buFont typeface="+mj-lt"/>
              <a:buAutoNum type="arabicPeriod"/>
            </a:pPr>
            <a:r>
              <a:rPr lang="en-US">
                <a:latin typeface="Tw Cen MT" panose="020B0602020104020603" pitchFamily="34" charset="0"/>
              </a:rPr>
              <a:t>Educators self-reflect on evidence</a:t>
            </a:r>
          </a:p>
          <a:p>
            <a:pPr marL="717551" indent="-514350">
              <a:spcBef>
                <a:spcPts val="0"/>
              </a:spcBef>
              <a:spcAft>
                <a:spcPts val="1200"/>
              </a:spcAft>
              <a:buFont typeface="+mj-lt"/>
              <a:buAutoNum type="arabicPeriod"/>
            </a:pPr>
            <a:r>
              <a:rPr lang="en-US">
                <a:latin typeface="Tw Cen MT" panose="020B0602020104020603" pitchFamily="34" charset="0"/>
              </a:rPr>
              <a:t>Educators determine a structure of collecting and storing evidence </a:t>
            </a:r>
          </a:p>
          <a:p>
            <a:pPr marL="717551" indent="-514350">
              <a:spcBef>
                <a:spcPts val="0"/>
              </a:spcBef>
              <a:spcAft>
                <a:spcPts val="1200"/>
              </a:spcAft>
              <a:buFont typeface="+mj-lt"/>
              <a:buAutoNum type="arabicPeriod"/>
            </a:pPr>
            <a:r>
              <a:rPr lang="en-US">
                <a:latin typeface="Tw Cen MT" panose="020B0602020104020603" pitchFamily="34" charset="0"/>
              </a:rPr>
              <a:t>Educators celebrate and share</a:t>
            </a:r>
          </a:p>
        </p:txBody>
      </p:sp>
    </p:spTree>
    <p:extLst>
      <p:ext uri="{BB962C8B-B14F-4D97-AF65-F5344CB8AC3E}">
        <p14:creationId xmlns:p14="http://schemas.microsoft.com/office/powerpoint/2010/main" val="25696216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Ideas for Celebration</a:t>
            </a:r>
          </a:p>
        </p:txBody>
      </p:sp>
      <p:sp>
        <p:nvSpPr>
          <p:cNvPr id="3" name="Text Placeholder 2">
            <a:extLst>
              <a:ext uri="{FF2B5EF4-FFF2-40B4-BE49-F238E27FC236}">
                <a16:creationId xmlns:a16="http://schemas.microsoft.com/office/drawing/2014/main" id="{90F767F1-3594-42B1-A90A-18E3C63685DE}"/>
              </a:ext>
            </a:extLst>
          </p:cNvPr>
          <p:cNvSpPr>
            <a:spLocks noGrp="1"/>
          </p:cNvSpPr>
          <p:nvPr>
            <p:ph type="body" idx="1"/>
          </p:nvPr>
        </p:nvSpPr>
        <p:spPr/>
        <p:txBody>
          <a:bodyPr/>
          <a:lstStyle/>
          <a:p>
            <a:pPr marL="717551" indent="-514350">
              <a:spcBef>
                <a:spcPts val="0"/>
              </a:spcBef>
              <a:spcAft>
                <a:spcPts val="1200"/>
              </a:spcAft>
              <a:buFont typeface="+mj-lt"/>
              <a:buAutoNum type="arabicPeriod"/>
            </a:pPr>
            <a:r>
              <a:rPr lang="en-US">
                <a:latin typeface="Tw Cen MT" panose="020B0602020104020603" pitchFamily="34" charset="0"/>
              </a:rPr>
              <a:t>Generate a list of celebration ideas.</a:t>
            </a:r>
          </a:p>
          <a:p>
            <a:pPr marL="717551" indent="-514350">
              <a:spcBef>
                <a:spcPts val="0"/>
              </a:spcBef>
              <a:spcAft>
                <a:spcPts val="1200"/>
              </a:spcAft>
              <a:buFont typeface="+mj-lt"/>
              <a:buAutoNum type="arabicPeriod"/>
            </a:pPr>
            <a:r>
              <a:rPr lang="en-US">
                <a:latin typeface="Tw Cen MT" panose="020B0602020104020603" pitchFamily="34" charset="0"/>
              </a:rPr>
              <a:t>At our table, collect those ideas to make a group poster.</a:t>
            </a:r>
          </a:p>
          <a:p>
            <a:pPr marL="717551" indent="-514350">
              <a:spcBef>
                <a:spcPts val="0"/>
              </a:spcBef>
              <a:spcAft>
                <a:spcPts val="1200"/>
              </a:spcAft>
              <a:buFont typeface="+mj-lt"/>
              <a:buAutoNum type="arabicPeriod"/>
            </a:pPr>
            <a:r>
              <a:rPr lang="en-US"/>
              <a:t>How can you share your celebrations with the rest of the staff, school board, etc.?</a:t>
            </a:r>
          </a:p>
          <a:p>
            <a:pPr marL="717551" indent="-514350">
              <a:buFont typeface="+mj-lt"/>
              <a:buAutoNum type="arabicPeriod"/>
            </a:pPr>
            <a:endParaRPr lang="en-US">
              <a:latin typeface="Tw Cen MT" panose="020B0602020104020603" pitchFamily="34" charset="0"/>
            </a:endParaRPr>
          </a:p>
        </p:txBody>
      </p:sp>
      <p:pic>
        <p:nvPicPr>
          <p:cNvPr id="6" name="Picture 5" descr="This icon indicates the presence of activities or times of reflection." title="Reflections/Activites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extLst>
      <p:ext uri="{BB962C8B-B14F-4D97-AF65-F5344CB8AC3E}">
        <p14:creationId xmlns:p14="http://schemas.microsoft.com/office/powerpoint/2010/main" val="3857015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con indicates there is further information found in the Handout packet." title="Docum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7" name="Picture 6" descr="This icon indicates the presence of activities or times of reflection." title="Reflections/Activites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grpSp>
        <p:nvGrpSpPr>
          <p:cNvPr id="5" name="Group 4">
            <a:extLst>
              <a:ext uri="{FF2B5EF4-FFF2-40B4-BE49-F238E27FC236}">
                <a16:creationId xmlns:a16="http://schemas.microsoft.com/office/drawing/2014/main" id="{0A38B085-A639-40BD-BDAC-82EDE3E678B1}"/>
              </a:ext>
            </a:extLst>
          </p:cNvPr>
          <p:cNvGrpSpPr/>
          <p:nvPr/>
        </p:nvGrpSpPr>
        <p:grpSpPr>
          <a:xfrm>
            <a:off x="602743" y="399266"/>
            <a:ext cx="8371510" cy="6245158"/>
            <a:chOff x="602743" y="399266"/>
            <a:chExt cx="8371510" cy="6245158"/>
          </a:xfrm>
        </p:grpSpPr>
        <p:pic>
          <p:nvPicPr>
            <p:cNvPr id="10" name="Picture 9" title="Image of example growth goal pl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43" y="399266"/>
              <a:ext cx="8371510" cy="6245158"/>
            </a:xfrm>
            <a:prstGeom prst="rect">
              <a:avLst/>
            </a:prstGeom>
          </p:spPr>
        </p:pic>
        <p:sp>
          <p:nvSpPr>
            <p:cNvPr id="2" name="TextBox 1">
              <a:extLst>
                <a:ext uri="{FF2B5EF4-FFF2-40B4-BE49-F238E27FC236}">
                  <a16:creationId xmlns:a16="http://schemas.microsoft.com/office/drawing/2014/main" id="{34ADAFEF-83E1-4953-7B24-EDCABBC75D85}"/>
                </a:ext>
              </a:extLst>
            </p:cNvPr>
            <p:cNvSpPr txBox="1"/>
            <p:nvPr/>
          </p:nvSpPr>
          <p:spPr>
            <a:xfrm>
              <a:off x="1776247" y="1849821"/>
              <a:ext cx="788277" cy="307777"/>
            </a:xfrm>
            <a:prstGeom prst="rect">
              <a:avLst/>
            </a:prstGeom>
            <a:solidFill>
              <a:schemeClr val="bg1"/>
            </a:solidFill>
          </p:spPr>
          <p:txBody>
            <a:bodyPr wrap="square" rtlCol="0">
              <a:spAutoFit/>
            </a:bodyPr>
            <a:lstStyle/>
            <a:p>
              <a:r>
                <a:rPr lang="en-US" dirty="0"/>
                <a:t>DACL</a:t>
              </a:r>
            </a:p>
          </p:txBody>
        </p:sp>
        <p:sp>
          <p:nvSpPr>
            <p:cNvPr id="8" name="TextBox 7">
              <a:extLst>
                <a:ext uri="{FF2B5EF4-FFF2-40B4-BE49-F238E27FC236}">
                  <a16:creationId xmlns:a16="http://schemas.microsoft.com/office/drawing/2014/main" id="{CB53B749-6EFC-6A26-B251-C0F3DF44422A}"/>
                </a:ext>
              </a:extLst>
            </p:cNvPr>
            <p:cNvSpPr txBox="1"/>
            <p:nvPr/>
          </p:nvSpPr>
          <p:spPr>
            <a:xfrm>
              <a:off x="1263867" y="2157598"/>
              <a:ext cx="1813035" cy="184666"/>
            </a:xfrm>
            <a:prstGeom prst="rect">
              <a:avLst/>
            </a:prstGeom>
            <a:solidFill>
              <a:schemeClr val="bg1"/>
            </a:solidFill>
          </p:spPr>
          <p:txBody>
            <a:bodyPr wrap="square" rtlCol="0">
              <a:spAutoFit/>
            </a:bodyPr>
            <a:lstStyle/>
            <a:p>
              <a:r>
                <a:rPr lang="en-US" sz="600" dirty="0"/>
                <a:t>(DACL, Metacognition, DBDM, etc.)</a:t>
              </a:r>
            </a:p>
          </p:txBody>
        </p:sp>
        <p:cxnSp>
          <p:nvCxnSpPr>
            <p:cNvPr id="4" name="Straight Connector 3">
              <a:extLst>
                <a:ext uri="{FF2B5EF4-FFF2-40B4-BE49-F238E27FC236}">
                  <a16:creationId xmlns:a16="http://schemas.microsoft.com/office/drawing/2014/main" id="{E4B2B1EC-552F-A767-2C65-5B3B8BD96EA3}"/>
                </a:ext>
              </a:extLst>
            </p:cNvPr>
            <p:cNvCxnSpPr/>
            <p:nvPr/>
          </p:nvCxnSpPr>
          <p:spPr>
            <a:xfrm>
              <a:off x="1263867" y="2157598"/>
              <a:ext cx="1447802"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356827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a:t>Criteria for Monitoring Progress of </a:t>
            </a:r>
            <a:br>
              <a:rPr lang="en-US" sz="3200"/>
            </a:br>
            <a:r>
              <a:rPr lang="en-US" sz="3200"/>
              <a:t>Implementation of Effective Educational Practices</a:t>
            </a:r>
          </a:p>
        </p:txBody>
      </p:sp>
      <p:sp>
        <p:nvSpPr>
          <p:cNvPr id="3" name="Text Placeholder 2">
            <a:extLst>
              <a:ext uri="{FF2B5EF4-FFF2-40B4-BE49-F238E27FC236}">
                <a16:creationId xmlns:a16="http://schemas.microsoft.com/office/drawing/2014/main" id="{428A5AFC-D6CF-4871-90B8-54E8113FF85E}"/>
              </a:ext>
            </a:extLst>
          </p:cNvPr>
          <p:cNvSpPr>
            <a:spLocks noGrp="1"/>
          </p:cNvSpPr>
          <p:nvPr>
            <p:ph type="body" idx="1"/>
          </p:nvPr>
        </p:nvSpPr>
        <p:spPr>
          <a:xfrm>
            <a:off x="457200" y="1828804"/>
            <a:ext cx="8229600" cy="4427533"/>
          </a:xfrm>
        </p:spPr>
        <p:txBody>
          <a:bodyPr>
            <a:normAutofit/>
          </a:bodyPr>
          <a:lstStyle/>
          <a:p>
            <a:pPr marL="717551" indent="-514350">
              <a:buFont typeface="+mj-lt"/>
              <a:buAutoNum type="arabicPeriod"/>
            </a:pPr>
            <a:r>
              <a:rPr lang="en-US" sz="2800"/>
              <a:t>Gather evidence to monitor progress toward growth goal plan using four modes</a:t>
            </a:r>
          </a:p>
          <a:p>
            <a:pPr lvl="1">
              <a:spcBef>
                <a:spcPts val="0"/>
              </a:spcBef>
            </a:pPr>
            <a:r>
              <a:rPr lang="en-US" sz="2400">
                <a:latin typeface="Tw Cen MT" panose="020B0602020104020603" pitchFamily="34" charset="0"/>
              </a:rPr>
              <a:t>Observation</a:t>
            </a:r>
          </a:p>
          <a:p>
            <a:pPr lvl="1">
              <a:spcBef>
                <a:spcPts val="0"/>
              </a:spcBef>
            </a:pPr>
            <a:r>
              <a:rPr lang="en-US" sz="2400">
                <a:latin typeface="Tw Cen MT" panose="020B0602020104020603" pitchFamily="34" charset="0"/>
              </a:rPr>
              <a:t>Video recording themselves</a:t>
            </a:r>
          </a:p>
          <a:p>
            <a:pPr lvl="1">
              <a:spcBef>
                <a:spcPts val="0"/>
              </a:spcBef>
            </a:pPr>
            <a:r>
              <a:rPr lang="en-US" sz="2400">
                <a:latin typeface="Tw Cen MT" panose="020B0602020104020603" pitchFamily="34" charset="0"/>
              </a:rPr>
              <a:t>Student evidence (classroom discourse, student work)</a:t>
            </a:r>
          </a:p>
          <a:p>
            <a:pPr lvl="1">
              <a:spcBef>
                <a:spcPts val="0"/>
              </a:spcBef>
            </a:pPr>
            <a:r>
              <a:rPr lang="en-US" sz="2400">
                <a:latin typeface="Tw Cen MT" panose="020B0602020104020603" pitchFamily="34" charset="0"/>
              </a:rPr>
              <a:t>Journaling</a:t>
            </a:r>
          </a:p>
          <a:p>
            <a:pPr lvl="1">
              <a:spcBef>
                <a:spcPts val="0"/>
              </a:spcBef>
            </a:pPr>
            <a:r>
              <a:rPr lang="en-US" sz="2400">
                <a:latin typeface="Tw Cen MT" panose="020B0602020104020603" pitchFamily="34" charset="0"/>
              </a:rPr>
              <a:t>Other</a:t>
            </a:r>
          </a:p>
          <a:p>
            <a:pPr marL="717551" indent="-514350">
              <a:buFont typeface="+mj-lt"/>
              <a:buAutoNum type="arabicPeriod"/>
            </a:pPr>
            <a:r>
              <a:rPr lang="en-US" sz="2800"/>
              <a:t>Self-reflect on evidence to determine growth toward goal</a:t>
            </a:r>
          </a:p>
          <a:p>
            <a:pPr marL="717551" indent="-514350">
              <a:buFont typeface="+mj-lt"/>
              <a:buAutoNum type="arabicPeriod"/>
            </a:pPr>
            <a:r>
              <a:rPr lang="en-US" sz="2800"/>
              <a:t>Determine next steps</a:t>
            </a:r>
          </a:p>
        </p:txBody>
      </p:sp>
    </p:spTree>
    <p:extLst>
      <p:ext uri="{BB962C8B-B14F-4D97-AF65-F5344CB8AC3E}">
        <p14:creationId xmlns:p14="http://schemas.microsoft.com/office/powerpoint/2010/main" val="20479851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ctrTitle"/>
          </p:nvPr>
        </p:nvSpPr>
        <p:spPr>
          <a:xfrm>
            <a:off x="712470" y="1219200"/>
            <a:ext cx="7772400" cy="3733800"/>
          </a:xfrm>
          <a:prstGeom prst="rect">
            <a:avLst/>
          </a:prstGeom>
          <a:noFill/>
          <a:ln>
            <a:noFill/>
          </a:ln>
        </p:spPr>
        <p:txBody>
          <a:bodyPr wrap="square" lIns="91400" tIns="45700" rIns="91400"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Tw Cen MT" panose="020B0602020104020603" pitchFamily="34" charset="0"/>
                <a:sym typeface="Questrial"/>
              </a:rPr>
              <a:t>School-Based Implementation Coaching</a:t>
            </a:r>
            <a:br>
              <a:rPr lang="en-US" sz="4400" b="0" i="0" u="none" strike="noStrike" cap="none">
                <a:solidFill>
                  <a:schemeClr val="lt1"/>
                </a:solidFill>
                <a:latin typeface="Tw Cen MT" panose="020B0602020104020603" pitchFamily="34" charset="0"/>
                <a:sym typeface="Questrial"/>
              </a:rPr>
            </a:br>
            <a:br>
              <a:rPr lang="en-US" sz="4400" b="0" i="0" u="none" strike="noStrike" cap="none">
                <a:solidFill>
                  <a:schemeClr val="lt1"/>
                </a:solidFill>
                <a:latin typeface="Tw Cen MT" panose="020B0602020104020603" pitchFamily="34" charset="0"/>
                <a:sym typeface="Questrial"/>
              </a:rPr>
            </a:br>
            <a:r>
              <a:rPr lang="en-US" sz="4400" b="0" i="0" u="none" strike="noStrike" cap="none">
                <a:solidFill>
                  <a:schemeClr val="lt1"/>
                </a:solidFill>
                <a:latin typeface="Tw Cen MT" panose="020B0602020104020603" pitchFamily="34" charset="0"/>
                <a:sym typeface="Questrial"/>
              </a:rPr>
              <a:t>Reflection and Closing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295" y="99932"/>
            <a:ext cx="1001649" cy="100584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 name="Title 1"/>
          <p:cNvSpPr>
            <a:spLocks noGrp="1"/>
          </p:cNvSpPr>
          <p:nvPr>
            <p:ph type="title"/>
          </p:nvPr>
        </p:nvSpPr>
        <p:spPr/>
        <p:txBody>
          <a:bodyPr/>
          <a:lstStyle/>
          <a:p>
            <a:r>
              <a:rPr lang="en-US"/>
              <a:t>Learning Targets</a:t>
            </a:r>
          </a:p>
        </p:txBody>
      </p:sp>
      <p:sp>
        <p:nvSpPr>
          <p:cNvPr id="211" name="Shape 211"/>
          <p:cNvSpPr txBox="1">
            <a:spLocks noGrp="1"/>
          </p:cNvSpPr>
          <p:nvPr>
            <p:ph type="body" idx="1"/>
          </p:nvPr>
        </p:nvSpPr>
        <p:spPr>
          <a:prstGeom prst="rect">
            <a:avLst/>
          </a:prstGeom>
          <a:noFill/>
          <a:ln>
            <a:noFill/>
          </a:ln>
        </p:spPr>
        <p:txBody>
          <a:bodyPr wrap="square" lIns="91400" tIns="45700" rIns="91400" bIns="45700" anchor="t" anchorCtr="0">
            <a:noAutofit/>
          </a:bodyPr>
          <a:lstStyle/>
          <a:p>
            <a:pPr marL="0" marR="0" lvl="0" indent="0" algn="l" rtl="0">
              <a:lnSpc>
                <a:spcPct val="80000"/>
              </a:lnSpc>
              <a:spcBef>
                <a:spcPts val="0"/>
              </a:spcBef>
              <a:spcAft>
                <a:spcPts val="0"/>
              </a:spcAft>
              <a:buClr>
                <a:schemeClr val="accent2"/>
              </a:buClr>
              <a:buSzPct val="25000"/>
              <a:buFont typeface="Noto Sans Symbols"/>
              <a:buNone/>
            </a:pPr>
            <a:r>
              <a:rPr lang="en-US" sz="2960" i="0" u="none" strike="noStrike" cap="none">
                <a:solidFill>
                  <a:schemeClr val="dk1"/>
                </a:solidFill>
                <a:latin typeface="Tw Cen MT" panose="020B0602020104020603" pitchFamily="34" charset="0"/>
                <a:sym typeface="Questrial"/>
              </a:rPr>
              <a:t>I am learning to:</a:t>
            </a:r>
          </a:p>
          <a:p>
            <a:pPr marL="0" marR="0" lvl="0" indent="0" algn="l" rtl="0">
              <a:lnSpc>
                <a:spcPct val="80000"/>
              </a:lnSpc>
              <a:spcBef>
                <a:spcPts val="0"/>
              </a:spcBef>
              <a:spcAft>
                <a:spcPts val="0"/>
              </a:spcAft>
              <a:buClr>
                <a:schemeClr val="accent2"/>
              </a:buClr>
              <a:buSzPct val="25000"/>
              <a:buFont typeface="Noto Sans Symbols"/>
              <a:buNone/>
            </a:pPr>
            <a:endParaRPr sz="1000" b="0" i="0" u="none" strike="noStrike" cap="none">
              <a:solidFill>
                <a:schemeClr val="dk1"/>
              </a:solidFill>
              <a:latin typeface="Tw Cen MT" panose="020B0602020104020603" pitchFamily="34" charset="0"/>
              <a:sym typeface="Questrial"/>
            </a:endParaRPr>
          </a:p>
          <a:p>
            <a:pPr marL="514350" marR="0" lvl="0" indent="-514350" algn="l" rtl="0">
              <a:lnSpc>
                <a:spcPct val="80000"/>
              </a:lnSpc>
              <a:spcBef>
                <a:spcPts val="0"/>
              </a:spcBef>
              <a:spcAft>
                <a:spcPts val="1200"/>
              </a:spcAft>
              <a:buClr>
                <a:schemeClr val="accent2"/>
              </a:buClr>
              <a:buFont typeface="+mj-lt"/>
              <a:buAutoNum type="arabicPeriod"/>
            </a:pPr>
            <a:r>
              <a:rPr lang="en-US" sz="2800" b="0" i="0" u="none" strike="noStrike" cap="none">
                <a:solidFill>
                  <a:schemeClr val="dk1"/>
                </a:solidFill>
                <a:latin typeface="Tw Cen MT" panose="020B0602020104020603" pitchFamily="34" charset="0"/>
                <a:sym typeface="Questrial"/>
              </a:rPr>
              <a:t>Understand the purpose and benefits of School-Based Implementation Coaching </a:t>
            </a:r>
          </a:p>
          <a:p>
            <a:pPr marL="514350" marR="0" lvl="0" indent="-514350" algn="l" rtl="0">
              <a:lnSpc>
                <a:spcPct val="80000"/>
              </a:lnSpc>
              <a:spcBef>
                <a:spcPts val="0"/>
              </a:spcBef>
              <a:spcAft>
                <a:spcPts val="1200"/>
              </a:spcAft>
              <a:buClr>
                <a:schemeClr val="accent2"/>
              </a:buClr>
              <a:buFont typeface="+mj-lt"/>
              <a:buAutoNum type="arabicPeriod"/>
            </a:pPr>
            <a:r>
              <a:rPr lang="en-US" sz="2800" b="0" i="0" u="none" strike="noStrike" cap="none">
                <a:solidFill>
                  <a:schemeClr val="dk1"/>
                </a:solidFill>
                <a:latin typeface="Tw Cen MT" panose="020B0602020104020603" pitchFamily="34" charset="0"/>
                <a:sym typeface="Questrial"/>
              </a:rPr>
              <a:t>Develop and maintain coaching relationships</a:t>
            </a:r>
          </a:p>
          <a:p>
            <a:pPr marL="514350" marR="0" lvl="0" indent="-514350" algn="l" rtl="0">
              <a:lnSpc>
                <a:spcPct val="80000"/>
              </a:lnSpc>
              <a:spcBef>
                <a:spcPts val="0"/>
              </a:spcBef>
              <a:spcAft>
                <a:spcPts val="1200"/>
              </a:spcAft>
              <a:buClr>
                <a:schemeClr val="accent2"/>
              </a:buClr>
              <a:buFont typeface="+mj-lt"/>
              <a:buAutoNum type="arabicPeriod"/>
            </a:pPr>
            <a:r>
              <a:rPr lang="en-US" sz="2800">
                <a:latin typeface="Tw Cen MT" panose="020B0602020104020603" pitchFamily="34" charset="0"/>
              </a:rPr>
              <a:t>Provide effective feedback</a:t>
            </a:r>
            <a:endParaRPr lang="en-US" sz="2800" b="0" i="0" u="none" strike="noStrike" cap="none">
              <a:solidFill>
                <a:schemeClr val="dk1"/>
              </a:solidFill>
              <a:latin typeface="Tw Cen MT" panose="020B0602020104020603" pitchFamily="34" charset="0"/>
              <a:sym typeface="Questrial"/>
            </a:endParaRPr>
          </a:p>
          <a:p>
            <a:pPr marL="514350" marR="0" lvl="0" indent="-514350" algn="l" rtl="0">
              <a:lnSpc>
                <a:spcPct val="80000"/>
              </a:lnSpc>
              <a:spcBef>
                <a:spcPts val="0"/>
              </a:spcBef>
              <a:spcAft>
                <a:spcPts val="1200"/>
              </a:spcAft>
              <a:buClr>
                <a:schemeClr val="accent2"/>
              </a:buClr>
              <a:buFont typeface="+mj-lt"/>
              <a:buAutoNum type="arabicPeriod"/>
            </a:pPr>
            <a:r>
              <a:rPr lang="en-US" sz="2800">
                <a:latin typeface="Tw Cen MT" panose="020B0602020104020603" pitchFamily="34" charset="0"/>
              </a:rPr>
              <a:t>Develop a strategic and differentiated coaching plan</a:t>
            </a:r>
            <a:endParaRPr lang="en-US" sz="2800" b="0" i="0" u="none" strike="noStrike" cap="none">
              <a:solidFill>
                <a:schemeClr val="dk1"/>
              </a:solidFill>
              <a:latin typeface="Tw Cen MT" panose="020B0602020104020603" pitchFamily="34" charset="0"/>
              <a:sym typeface="Questrial"/>
            </a:endParaRPr>
          </a:p>
          <a:p>
            <a:pPr marL="514350" marR="0" lvl="0" indent="-514350" algn="l" rtl="0">
              <a:lnSpc>
                <a:spcPct val="80000"/>
              </a:lnSpc>
              <a:spcBef>
                <a:spcPts val="0"/>
              </a:spcBef>
              <a:spcAft>
                <a:spcPts val="1200"/>
              </a:spcAft>
              <a:buClr>
                <a:schemeClr val="accent2"/>
              </a:buClr>
              <a:buFont typeface="+mj-lt"/>
              <a:buAutoNum type="arabicPeriod"/>
            </a:pPr>
            <a:r>
              <a:rPr lang="en-US" sz="2800" b="0" i="0" u="none" strike="noStrike" cap="none">
                <a:solidFill>
                  <a:schemeClr val="dk1"/>
                </a:solidFill>
                <a:latin typeface="Tw Cen MT" panose="020B0602020104020603" pitchFamily="34" charset="0"/>
                <a:sym typeface="Questrial"/>
              </a:rPr>
              <a:t>Use solution dialogue</a:t>
            </a:r>
          </a:p>
          <a:p>
            <a:pPr marL="514350" marR="0" lvl="0" indent="-514350" algn="l" rtl="0">
              <a:lnSpc>
                <a:spcPct val="80000"/>
              </a:lnSpc>
              <a:spcBef>
                <a:spcPts val="0"/>
              </a:spcBef>
              <a:spcAft>
                <a:spcPts val="1200"/>
              </a:spcAft>
              <a:buClr>
                <a:schemeClr val="accent2"/>
              </a:buClr>
              <a:buFont typeface="+mj-lt"/>
              <a:buAutoNum type="arabicPeriod"/>
            </a:pPr>
            <a:r>
              <a:rPr lang="en-US" sz="2800">
                <a:latin typeface="Tw Cen MT" panose="020B0602020104020603" pitchFamily="34" charset="0"/>
              </a:rPr>
              <a:t>Progress monitor implementation of effective educational practices</a:t>
            </a:r>
            <a:endParaRPr lang="en-US" sz="2800" b="0" i="0" u="none" strike="noStrike" cap="none">
              <a:solidFill>
                <a:schemeClr val="dk1"/>
              </a:solidFill>
              <a:latin typeface="Tw Cen MT" panose="020B0602020104020603" pitchFamily="34" charset="0"/>
              <a:sym typeface="Questrial"/>
            </a:endParaRPr>
          </a:p>
        </p:txBody>
      </p:sp>
      <p:pic>
        <p:nvPicPr>
          <p:cNvPr id="6" name="Picture 5" descr="This icon indicates the presence of activities or times of reflection." title="Reflections/Activites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892" y="5620369"/>
            <a:ext cx="731521" cy="731521"/>
          </a:xfrm>
          <a:prstGeom prst="rect">
            <a:avLst/>
          </a:prstGeom>
        </p:spPr>
      </p:pic>
    </p:spTree>
    <p:extLst>
      <p:ext uri="{BB962C8B-B14F-4D97-AF65-F5344CB8AC3E}">
        <p14:creationId xmlns:p14="http://schemas.microsoft.com/office/powerpoint/2010/main" val="743632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2" name="Title 1"/>
          <p:cNvSpPr>
            <a:spLocks noGrp="1"/>
          </p:cNvSpPr>
          <p:nvPr>
            <p:ph type="title"/>
          </p:nvPr>
        </p:nvSpPr>
        <p:spPr/>
        <p:txBody>
          <a:bodyPr/>
          <a:lstStyle/>
          <a:p>
            <a:r>
              <a:rPr lang="en-US"/>
              <a:t>Next Steps: SBIC Action  = Results</a:t>
            </a:r>
          </a:p>
        </p:txBody>
      </p:sp>
      <p:sp>
        <p:nvSpPr>
          <p:cNvPr id="3" name="Text Placeholder 2"/>
          <p:cNvSpPr>
            <a:spLocks noGrp="1"/>
          </p:cNvSpPr>
          <p:nvPr>
            <p:ph type="body" idx="1"/>
          </p:nvPr>
        </p:nvSpPr>
        <p:spPr>
          <a:xfrm>
            <a:off x="457200" y="5060425"/>
            <a:ext cx="8229600" cy="1016001"/>
          </a:xfrm>
        </p:spPr>
        <p:txBody>
          <a:bodyPr>
            <a:normAutofit fontScale="92500" lnSpcReduction="10000"/>
          </a:bodyPr>
          <a:lstStyle/>
          <a:p>
            <a:pPr marL="203201" indent="0">
              <a:buNone/>
            </a:pPr>
            <a:r>
              <a:rPr lang="en-US" dirty="0">
                <a:sym typeface="Arial"/>
              </a:rPr>
              <a:t>What steps will you take to start implementing School-Based Implementation Coaching?</a:t>
            </a:r>
          </a:p>
        </p:txBody>
      </p:sp>
      <p:pic>
        <p:nvPicPr>
          <p:cNvPr id="11" name="Picture 10"/>
          <p:cNvPicPr>
            <a:picLocks noChangeAspect="1"/>
          </p:cNvPicPr>
          <p:nvPr/>
        </p:nvPicPr>
        <p:blipFill rotWithShape="1">
          <a:blip r:embed="rId3">
            <a:clrChange>
              <a:clrFrom>
                <a:srgbClr val="FFFFFF"/>
              </a:clrFrom>
              <a:clrTo>
                <a:srgbClr val="FFFFFF">
                  <a:alpha val="0"/>
                </a:srgbClr>
              </a:clrTo>
            </a:clrChange>
          </a:blip>
          <a:srcRect b="21386"/>
          <a:stretch/>
        </p:blipFill>
        <p:spPr>
          <a:xfrm>
            <a:off x="1246873" y="1150141"/>
            <a:ext cx="6623133" cy="4023360"/>
          </a:xfrm>
          <a:prstGeom prst="rect">
            <a:avLst/>
          </a:prstGeom>
        </p:spPr>
      </p:pic>
      <p:pic>
        <p:nvPicPr>
          <p:cNvPr id="8" name="Picture 7" descr="This icon indicates there is further information found in the Handout packet." title="Docum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9" name="Picture 8" descr="This icon indicates the presence of activities or times of reflection." title="Reflections/Activites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2" name="Title 1"/>
          <p:cNvSpPr>
            <a:spLocks noGrp="1"/>
          </p:cNvSpPr>
          <p:nvPr>
            <p:ph type="title"/>
          </p:nvPr>
        </p:nvSpPr>
        <p:spPr/>
        <p:txBody>
          <a:bodyPr/>
          <a:lstStyle/>
          <a:p>
            <a:r>
              <a:rPr lang="en-US"/>
              <a:t>Contact Information</a:t>
            </a:r>
          </a:p>
        </p:txBody>
      </p:sp>
      <p:sp>
        <p:nvSpPr>
          <p:cNvPr id="697" name="Shape 697"/>
          <p:cNvSpPr txBox="1">
            <a:spLocks noGrp="1"/>
          </p:cNvSpPr>
          <p:nvPr>
            <p:ph type="body" idx="1"/>
          </p:nvPr>
        </p:nvSpPr>
        <p:spPr>
          <a:prstGeom prst="rect">
            <a:avLst/>
          </a:prstGeom>
          <a:noFill/>
          <a:ln>
            <a:noFill/>
          </a:ln>
        </p:spPr>
        <p:txBody>
          <a:bodyPr wrap="square" lIns="91400" tIns="45700" rIns="91400" bIns="45700" anchor="t" anchorCtr="0">
            <a:noAutofit/>
          </a:bodyPr>
          <a:lstStyle/>
          <a:p>
            <a:pPr marL="0" marR="0" lvl="0" indent="0" algn="l" rtl="0">
              <a:spcBef>
                <a:spcPts val="0"/>
              </a:spcBef>
              <a:spcAft>
                <a:spcPts val="0"/>
              </a:spcAft>
              <a:buClr>
                <a:schemeClr val="accent2"/>
              </a:buClr>
              <a:buSzPct val="25000"/>
              <a:buFont typeface="Noto Sans Symbols"/>
              <a:buNone/>
            </a:pPr>
            <a:r>
              <a:rPr lang="en-US" sz="3200" b="0" i="0" u="none" strike="noStrike" cap="none">
                <a:solidFill>
                  <a:schemeClr val="dk1"/>
                </a:solidFill>
                <a:latin typeface="Tw Cen MT" panose="020B0602020104020603" pitchFamily="34" charset="0"/>
                <a:sym typeface="Questrial"/>
              </a:rPr>
              <a:t>Please contact me to schedule follow-up coaching and/or additional professional development.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Title"/>
          <p:cNvSpPr txBox="1"/>
          <p:nvPr/>
        </p:nvSpPr>
        <p:spPr>
          <a:xfrm>
            <a:off x="2281030" y="667531"/>
            <a:ext cx="4800600" cy="830996"/>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2400">
                <a:solidFill>
                  <a:schemeClr val="lt1"/>
                </a:solidFill>
                <a:latin typeface="Tw Cen MT" panose="020B0602020104020603" pitchFamily="34" charset="0"/>
                <a:ea typeface="Calibri"/>
                <a:cs typeface="Calibri"/>
                <a:sym typeface="Calibri"/>
              </a:rPr>
              <a:t>Internal Coaching</a:t>
            </a:r>
          </a:p>
          <a:p>
            <a:pPr marL="0" marR="0" lvl="0" indent="0" algn="ctr" rtl="0">
              <a:spcBef>
                <a:spcPts val="0"/>
              </a:spcBef>
              <a:spcAft>
                <a:spcPts val="0"/>
              </a:spcAft>
              <a:buSzPct val="25000"/>
              <a:buNone/>
            </a:pPr>
            <a:r>
              <a:rPr lang="en-US" sz="2400">
                <a:solidFill>
                  <a:schemeClr val="lt1"/>
                </a:solidFill>
                <a:latin typeface="Tw Cen MT" panose="020B0602020104020603" pitchFamily="34" charset="0"/>
                <a:ea typeface="Calibri"/>
                <a:cs typeface="Calibri"/>
                <a:sym typeface="Calibri"/>
              </a:rPr>
              <a:t>Development Team, 2014</a:t>
            </a:r>
          </a:p>
        </p:txBody>
      </p:sp>
      <p:sp>
        <p:nvSpPr>
          <p:cNvPr id="130" name="Shape 130"/>
          <p:cNvSpPr txBox="1">
            <a:spLocks noGrp="1"/>
          </p:cNvSpPr>
          <p:nvPr>
            <p:ph type="ctrTitle"/>
          </p:nvPr>
        </p:nvSpPr>
        <p:spPr>
          <a:xfrm>
            <a:off x="1571625" y="1417608"/>
            <a:ext cx="6000751" cy="1136951"/>
          </a:xfrm>
          <a:prstGeom prst="rect">
            <a:avLst/>
          </a:prstGeom>
          <a:noFill/>
          <a:ln>
            <a:noFill/>
          </a:ln>
        </p:spPr>
        <p:txBody>
          <a:bodyPr wrap="square" lIns="91400" tIns="45700" rIns="91400" bIns="45700" anchor="ctr" anchorCtr="0">
            <a:noAutofit/>
          </a:bodyPr>
          <a:lstStyle/>
          <a:p>
            <a:pPr marL="0" marR="0" lvl="0" indent="0" algn="l" rtl="0">
              <a:spcBef>
                <a:spcPts val="0"/>
              </a:spcBef>
              <a:spcAft>
                <a:spcPts val="0"/>
              </a:spcAft>
              <a:buSzPct val="25000"/>
              <a:buNone/>
            </a:pPr>
            <a:r>
              <a:rPr lang="en-US" sz="1400" b="0" i="0" u="none" strike="noStrike" cap="none">
                <a:solidFill>
                  <a:schemeClr val="lt1"/>
                </a:solidFill>
                <a:latin typeface="Tw Cen MT" panose="020B0602020104020603" pitchFamily="34" charset="0"/>
                <a:ea typeface="Calibri"/>
                <a:cs typeface="Calibri"/>
                <a:sym typeface="Calibri"/>
              </a:rPr>
              <a:t>Tammy </a:t>
            </a:r>
            <a:r>
              <a:rPr lang="en-US" sz="1400" b="0" i="0" u="none" strike="noStrike" cap="none" err="1">
                <a:solidFill>
                  <a:schemeClr val="lt1"/>
                </a:solidFill>
                <a:latin typeface="Tw Cen MT" panose="020B0602020104020603" pitchFamily="34" charset="0"/>
                <a:ea typeface="Calibri"/>
                <a:cs typeface="Calibri"/>
                <a:sym typeface="Calibri"/>
              </a:rPr>
              <a:t>Brotherton</a:t>
            </a:r>
            <a:r>
              <a:rPr lang="en-US" sz="1400" b="0" i="0" u="none" strike="noStrike" cap="none">
                <a:solidFill>
                  <a:schemeClr val="lt1"/>
                </a:solidFill>
                <a:latin typeface="Tw Cen MT" panose="020B0602020104020603" pitchFamily="34" charset="0"/>
                <a:ea typeface="Calibri"/>
                <a:cs typeface="Calibri"/>
                <a:sym typeface="Calibri"/>
              </a:rPr>
              <a:t>, SE RPDC		Marsha Lay, Lead SIS</a:t>
            </a:r>
            <a:br>
              <a:rPr lang="en-US" sz="1400" b="0" i="0" u="none" strike="noStrike" cap="none">
                <a:solidFill>
                  <a:schemeClr val="lt1"/>
                </a:solidFill>
                <a:latin typeface="Tw Cen MT" panose="020B0602020104020603" pitchFamily="34" charset="0"/>
                <a:ea typeface="Calibri"/>
                <a:cs typeface="Calibri"/>
                <a:sym typeface="Calibri"/>
              </a:rPr>
            </a:br>
            <a:r>
              <a:rPr lang="en-US" sz="1400" b="0" i="0" u="none" strike="noStrike" cap="none">
                <a:solidFill>
                  <a:schemeClr val="lt1"/>
                </a:solidFill>
                <a:latin typeface="Tw Cen MT" panose="020B0602020104020603" pitchFamily="34" charset="0"/>
                <a:ea typeface="Calibri"/>
                <a:cs typeface="Calibri"/>
                <a:sym typeface="Calibri"/>
              </a:rPr>
              <a:t>Liz </a:t>
            </a:r>
            <a:r>
              <a:rPr lang="en-US" sz="1400" b="0" i="0" u="none" strike="noStrike" cap="none" err="1">
                <a:solidFill>
                  <a:schemeClr val="lt1"/>
                </a:solidFill>
                <a:latin typeface="Tw Cen MT" panose="020B0602020104020603" pitchFamily="34" charset="0"/>
                <a:ea typeface="Calibri"/>
                <a:cs typeface="Calibri"/>
                <a:sym typeface="Calibri"/>
              </a:rPr>
              <a:t>Condray</a:t>
            </a:r>
            <a:r>
              <a:rPr lang="en-US" sz="1400" b="0" i="0" u="none" strike="noStrike" cap="none">
                <a:solidFill>
                  <a:schemeClr val="lt1"/>
                </a:solidFill>
                <a:latin typeface="Tw Cen MT" panose="020B0602020104020603" pitchFamily="34" charset="0"/>
                <a:ea typeface="Calibri"/>
                <a:cs typeface="Calibri"/>
                <a:sym typeface="Calibri"/>
              </a:rPr>
              <a:t>, SC RPDC			Lisa McCarty, KC RPDC</a:t>
            </a:r>
            <a:br>
              <a:rPr lang="en-US" sz="1400" b="0" i="0" u="none" strike="noStrike" cap="none">
                <a:solidFill>
                  <a:schemeClr val="lt1"/>
                </a:solidFill>
                <a:latin typeface="Tw Cen MT" panose="020B0602020104020603" pitchFamily="34" charset="0"/>
                <a:ea typeface="Calibri"/>
                <a:cs typeface="Calibri"/>
                <a:sym typeface="Calibri"/>
              </a:rPr>
            </a:br>
            <a:r>
              <a:rPr lang="en-US" sz="1400" b="0" i="0" u="none" strike="noStrike" cap="none">
                <a:solidFill>
                  <a:schemeClr val="lt1"/>
                </a:solidFill>
                <a:latin typeface="Tw Cen MT" panose="020B0602020104020603" pitchFamily="34" charset="0"/>
                <a:ea typeface="Calibri"/>
                <a:cs typeface="Calibri"/>
                <a:sym typeface="Calibri"/>
              </a:rPr>
              <a:t>Suzy </a:t>
            </a:r>
            <a:r>
              <a:rPr lang="en-US" sz="1400" b="0" i="0" u="none" strike="noStrike" cap="none" err="1">
                <a:solidFill>
                  <a:schemeClr val="lt1"/>
                </a:solidFill>
                <a:latin typeface="Tw Cen MT" panose="020B0602020104020603" pitchFamily="34" charset="0"/>
                <a:ea typeface="Calibri"/>
                <a:cs typeface="Calibri"/>
                <a:sym typeface="Calibri"/>
              </a:rPr>
              <a:t>Cutbirth</a:t>
            </a:r>
            <a:r>
              <a:rPr lang="en-US" sz="1400" b="0" i="0" u="none" strike="noStrike" cap="none">
                <a:solidFill>
                  <a:schemeClr val="lt1"/>
                </a:solidFill>
                <a:latin typeface="Tw Cen MT" panose="020B0602020104020603" pitchFamily="34" charset="0"/>
                <a:ea typeface="Calibri"/>
                <a:cs typeface="Calibri"/>
                <a:sym typeface="Calibri"/>
              </a:rPr>
              <a:t>, SW RPDC			Chris Montgomery, </a:t>
            </a:r>
            <a:r>
              <a:rPr lang="en-US" sz="1400" b="0" i="0" u="none" strike="noStrike" cap="none" err="1">
                <a:solidFill>
                  <a:schemeClr val="lt1"/>
                </a:solidFill>
                <a:latin typeface="Tw Cen MT" panose="020B0602020104020603" pitchFamily="34" charset="0"/>
                <a:ea typeface="Calibri"/>
                <a:cs typeface="Calibri"/>
                <a:sym typeface="Calibri"/>
              </a:rPr>
              <a:t>StL</a:t>
            </a:r>
            <a:r>
              <a:rPr lang="en-US" sz="1400" b="0" i="0" u="none" strike="noStrike" cap="none">
                <a:solidFill>
                  <a:schemeClr val="lt1"/>
                </a:solidFill>
                <a:latin typeface="Tw Cen MT" panose="020B0602020104020603" pitchFamily="34" charset="0"/>
                <a:ea typeface="Calibri"/>
                <a:cs typeface="Calibri"/>
                <a:sym typeface="Calibri"/>
              </a:rPr>
              <a:t>, RPDC</a:t>
            </a:r>
            <a:br>
              <a:rPr lang="en-US" sz="1400" b="0" i="0" u="none" strike="noStrike" cap="none">
                <a:solidFill>
                  <a:schemeClr val="lt1"/>
                </a:solidFill>
                <a:latin typeface="Tw Cen MT" panose="020B0602020104020603" pitchFamily="34" charset="0"/>
                <a:ea typeface="Calibri"/>
                <a:cs typeface="Calibri"/>
                <a:sym typeface="Calibri"/>
              </a:rPr>
            </a:br>
            <a:r>
              <a:rPr lang="en-US" sz="1400" b="0" i="0" u="none" strike="noStrike" cap="none" err="1">
                <a:solidFill>
                  <a:schemeClr val="lt1"/>
                </a:solidFill>
                <a:latin typeface="Tw Cen MT" panose="020B0602020104020603" pitchFamily="34" charset="0"/>
                <a:ea typeface="Calibri"/>
                <a:cs typeface="Calibri"/>
                <a:sym typeface="Calibri"/>
              </a:rPr>
              <a:t>Jennee</a:t>
            </a:r>
            <a:r>
              <a:rPr lang="en-US" sz="1400" b="0" i="0" u="none" strike="noStrike" cap="none">
                <a:solidFill>
                  <a:schemeClr val="lt1"/>
                </a:solidFill>
                <a:latin typeface="Tw Cen MT" panose="020B0602020104020603" pitchFamily="34" charset="0"/>
                <a:ea typeface="Calibri"/>
                <a:cs typeface="Calibri"/>
                <a:sym typeface="Calibri"/>
              </a:rPr>
              <a:t> Gregory, NW RPDC</a:t>
            </a:r>
          </a:p>
        </p:txBody>
      </p:sp>
      <p:sp>
        <p:nvSpPr>
          <p:cNvPr id="131" name="Shape 131"/>
          <p:cNvSpPr txBox="1">
            <a:spLocks noGrp="1"/>
          </p:cNvSpPr>
          <p:nvPr>
            <p:ph type="subTitle" idx="1"/>
          </p:nvPr>
        </p:nvSpPr>
        <p:spPr>
          <a:xfrm>
            <a:off x="685800" y="3986478"/>
            <a:ext cx="7924799" cy="2259353"/>
          </a:xfrm>
          <a:prstGeom prst="rect">
            <a:avLst/>
          </a:prstGeom>
          <a:noFill/>
          <a:ln>
            <a:noFill/>
          </a:ln>
        </p:spPr>
        <p:txBody>
          <a:bodyPr wrap="square" lIns="91400" tIns="45700" rIns="91400" bIns="45700" anchor="t" anchorCtr="0">
            <a:noAutofit/>
          </a:bodyPr>
          <a:lstStyle/>
          <a:p>
            <a:pPr marL="0" marR="0" lvl="0" indent="0" algn="l" rtl="0">
              <a:spcBef>
                <a:spcPts val="0"/>
              </a:spcBef>
              <a:spcAft>
                <a:spcPts val="0"/>
              </a:spcAft>
              <a:buClr>
                <a:schemeClr val="accent2"/>
              </a:buClr>
              <a:buSzPct val="25000"/>
              <a:buFont typeface="Noto Sans Symbols"/>
              <a:buNone/>
            </a:pPr>
            <a:r>
              <a:rPr lang="en-US" sz="2400" b="0" i="0" u="none" strike="noStrike" cap="none">
                <a:solidFill>
                  <a:schemeClr val="lt1"/>
                </a:solidFill>
                <a:latin typeface="Tw Cen MT" panose="020B0602020104020603" pitchFamily="34" charset="0"/>
                <a:ea typeface="Calibri"/>
                <a:cs typeface="Calibri" panose="020F0502020204030204" pitchFamily="34" charset="0"/>
                <a:sym typeface="Calibri"/>
              </a:rPr>
              <a:t>			2017-18 Revision Team</a:t>
            </a:r>
          </a:p>
          <a:p>
            <a:pPr marL="0" marR="0" lvl="0" indent="0" algn="l" rtl="0">
              <a:spcBef>
                <a:spcPts val="280"/>
              </a:spcBef>
              <a:spcAft>
                <a:spcPts val="0"/>
              </a:spcAft>
              <a:buClr>
                <a:schemeClr val="accent2"/>
              </a:buClr>
              <a:buSzPct val="25000"/>
              <a:buFont typeface="Noto Sans Symbols"/>
              <a:buNone/>
            </a:pPr>
            <a:r>
              <a:rPr lang="en-US" sz="1400" b="0" i="0" u="none" strike="noStrike" cap="none">
                <a:solidFill>
                  <a:schemeClr val="lt1"/>
                </a:solidFill>
                <a:latin typeface="Tw Cen MT" panose="020B0602020104020603" pitchFamily="34" charset="0"/>
                <a:ea typeface="Calibri"/>
                <a:cs typeface="Calibri" panose="020F0502020204030204" pitchFamily="34" charset="0"/>
                <a:sym typeface="Calibri"/>
              </a:rPr>
              <a:t>Julie </a:t>
            </a:r>
            <a:r>
              <a:rPr lang="en-US" sz="1400" b="0" i="0" u="none" strike="noStrike" cap="none" err="1">
                <a:solidFill>
                  <a:schemeClr val="lt1"/>
                </a:solidFill>
                <a:latin typeface="Tw Cen MT" panose="020B0602020104020603" pitchFamily="34" charset="0"/>
                <a:ea typeface="Calibri"/>
                <a:cs typeface="Calibri" panose="020F0502020204030204" pitchFamily="34" charset="0"/>
                <a:sym typeface="Calibri"/>
              </a:rPr>
              <a:t>Antill</a:t>
            </a:r>
            <a:r>
              <a:rPr lang="en-US" sz="1400" b="0" i="0" u="none" strike="noStrike" cap="none">
                <a:solidFill>
                  <a:schemeClr val="lt1"/>
                </a:solidFill>
                <a:latin typeface="Tw Cen MT" panose="020B0602020104020603" pitchFamily="34" charset="0"/>
                <a:ea typeface="Calibri"/>
                <a:cs typeface="Calibri" panose="020F0502020204030204" pitchFamily="34" charset="0"/>
                <a:sym typeface="Calibri"/>
              </a:rPr>
              <a:t>, SE RPDC		Cynthia Matthew, SE RPDC	</a:t>
            </a:r>
            <a:r>
              <a:rPr lang="en-US" sz="1400">
                <a:latin typeface="Tw Cen MT" panose="020B0602020104020603" pitchFamily="34" charset="0"/>
                <a:ea typeface="Calibri"/>
                <a:cs typeface="Calibri" panose="020F0502020204030204" pitchFamily="34" charset="0"/>
              </a:rPr>
              <a:t>Andrea </a:t>
            </a:r>
            <a:r>
              <a:rPr lang="en-US" sz="1400" err="1">
                <a:latin typeface="Tw Cen MT" panose="020B0602020104020603" pitchFamily="34" charset="0"/>
                <a:ea typeface="Calibri"/>
                <a:cs typeface="Calibri" panose="020F0502020204030204" pitchFamily="34" charset="0"/>
              </a:rPr>
              <a:t>Rockney</a:t>
            </a:r>
            <a:r>
              <a:rPr lang="en-US" sz="1400">
                <a:latin typeface="Tw Cen MT" panose="020B0602020104020603" pitchFamily="34" charset="0"/>
                <a:ea typeface="Calibri"/>
                <a:cs typeface="Calibri" panose="020F0502020204030204" pitchFamily="34" charset="0"/>
              </a:rPr>
              <a:t>, SW RPDC</a:t>
            </a:r>
            <a:endParaRPr lang="en-US" sz="1400" b="0" i="0" u="none" strike="noStrike" cap="none">
              <a:solidFill>
                <a:schemeClr val="lt1"/>
              </a:solidFill>
              <a:latin typeface="Tw Cen MT" panose="020B0602020104020603" pitchFamily="34" charset="0"/>
              <a:cs typeface="Calibri" panose="020F0502020204030204" pitchFamily="34" charset="0"/>
              <a:sym typeface="Questrial"/>
            </a:endParaRPr>
          </a:p>
          <a:p>
            <a:pPr marL="0" marR="0" lvl="0" indent="0" algn="l" rtl="0">
              <a:spcBef>
                <a:spcPts val="280"/>
              </a:spcBef>
              <a:spcAft>
                <a:spcPts val="0"/>
              </a:spcAft>
              <a:buClr>
                <a:schemeClr val="accent2"/>
              </a:buClr>
              <a:buSzPct val="25000"/>
              <a:buFont typeface="Noto Sans Symbols"/>
              <a:buNone/>
            </a:pPr>
            <a:r>
              <a:rPr lang="en-US" sz="1400" b="0" i="0" u="none" strike="noStrike" cap="none">
                <a:solidFill>
                  <a:schemeClr val="lt1"/>
                </a:solidFill>
                <a:latin typeface="Tw Cen MT" panose="020B0602020104020603" pitchFamily="34" charset="0"/>
                <a:ea typeface="Calibri"/>
                <a:cs typeface="Calibri" panose="020F0502020204030204" pitchFamily="34" charset="0"/>
                <a:sym typeface="Calibri"/>
              </a:rPr>
              <a:t>Pam Carte, NE RPDC		Jamie Mehring, </a:t>
            </a:r>
            <a:r>
              <a:rPr lang="en-US" sz="1400" b="0" i="0" u="none" strike="noStrike" cap="none" err="1">
                <a:solidFill>
                  <a:schemeClr val="lt1"/>
                </a:solidFill>
                <a:latin typeface="Tw Cen MT" panose="020B0602020104020603" pitchFamily="34" charset="0"/>
                <a:ea typeface="Calibri"/>
                <a:cs typeface="Calibri" panose="020F0502020204030204" pitchFamily="34" charset="0"/>
                <a:sym typeface="Calibri"/>
              </a:rPr>
              <a:t>StL</a:t>
            </a:r>
            <a:r>
              <a:rPr lang="en-US" sz="1400" b="0" i="0" u="none" strike="noStrike" cap="none">
                <a:solidFill>
                  <a:schemeClr val="lt1"/>
                </a:solidFill>
                <a:latin typeface="Tw Cen MT" panose="020B0602020104020603" pitchFamily="34" charset="0"/>
                <a:ea typeface="Calibri"/>
                <a:cs typeface="Calibri" panose="020F0502020204030204" pitchFamily="34" charset="0"/>
                <a:sym typeface="Calibri"/>
              </a:rPr>
              <a:t>, RPDC		</a:t>
            </a:r>
            <a:r>
              <a:rPr lang="en-US" sz="1400">
                <a:latin typeface="Tw Cen MT" panose="020B0602020104020603" pitchFamily="34" charset="0"/>
                <a:ea typeface="Calibri"/>
                <a:cs typeface="Calibri" panose="020F0502020204030204" pitchFamily="34" charset="0"/>
              </a:rPr>
              <a:t>Thea Scott, DESE</a:t>
            </a:r>
            <a:endParaRPr lang="en-US" sz="1400" b="0" i="0" u="none" strike="noStrike" cap="none">
              <a:solidFill>
                <a:schemeClr val="lt1"/>
              </a:solidFill>
              <a:latin typeface="Tw Cen MT" panose="020B0602020104020603" pitchFamily="34" charset="0"/>
              <a:cs typeface="Calibri" panose="020F0502020204030204" pitchFamily="34" charset="0"/>
              <a:sym typeface="Questrial"/>
            </a:endParaRPr>
          </a:p>
          <a:p>
            <a:pPr marL="0" marR="0" lvl="0" indent="0" algn="l" rtl="0">
              <a:spcBef>
                <a:spcPts val="280"/>
              </a:spcBef>
              <a:spcAft>
                <a:spcPts val="0"/>
              </a:spcAft>
              <a:buClr>
                <a:schemeClr val="accent2"/>
              </a:buClr>
              <a:buSzPct val="25000"/>
              <a:buFont typeface="Noto Sans Symbols"/>
              <a:buNone/>
            </a:pPr>
            <a:r>
              <a:rPr lang="en-US" sz="1400" b="0" i="0" u="none" strike="noStrike" cap="none">
                <a:solidFill>
                  <a:schemeClr val="lt1"/>
                </a:solidFill>
                <a:latin typeface="Tw Cen MT" panose="020B0602020104020603" pitchFamily="34" charset="0"/>
                <a:ea typeface="Calibri"/>
                <a:cs typeface="Calibri" panose="020F0502020204030204" pitchFamily="34" charset="0"/>
                <a:sym typeface="Calibri"/>
              </a:rPr>
              <a:t>Janet Crafton, SC RPDC		Heidi </a:t>
            </a:r>
            <a:r>
              <a:rPr lang="en-US" sz="1400" b="0" i="0" u="none" strike="noStrike" cap="none" err="1">
                <a:solidFill>
                  <a:schemeClr val="lt1"/>
                </a:solidFill>
                <a:latin typeface="Tw Cen MT" panose="020B0602020104020603" pitchFamily="34" charset="0"/>
                <a:ea typeface="Calibri"/>
                <a:cs typeface="Calibri" panose="020F0502020204030204" pitchFamily="34" charset="0"/>
                <a:sym typeface="Calibri"/>
              </a:rPr>
              <a:t>Newlon</a:t>
            </a:r>
            <a:r>
              <a:rPr lang="en-US" sz="1400" b="0" i="0" u="none" strike="noStrike" cap="none">
                <a:solidFill>
                  <a:schemeClr val="lt1"/>
                </a:solidFill>
                <a:latin typeface="Tw Cen MT" panose="020B0602020104020603" pitchFamily="34" charset="0"/>
                <a:ea typeface="Calibri"/>
                <a:cs typeface="Calibri" panose="020F0502020204030204" pitchFamily="34" charset="0"/>
                <a:sym typeface="Calibri"/>
              </a:rPr>
              <a:t>, KC RPDC		</a:t>
            </a:r>
            <a:r>
              <a:rPr lang="en-US" sz="1400">
                <a:latin typeface="Tw Cen MT" panose="020B0602020104020603" pitchFamily="34" charset="0"/>
                <a:ea typeface="Calibri"/>
                <a:cs typeface="Calibri" panose="020F0502020204030204" pitchFamily="34" charset="0"/>
                <a:sym typeface="Calibri"/>
              </a:rPr>
              <a:t>Sarah Spence</a:t>
            </a:r>
            <a:r>
              <a:rPr lang="en-US" sz="1400" b="0" i="0" u="none" strike="noStrike" cap="none">
                <a:solidFill>
                  <a:schemeClr val="lt1"/>
                </a:solidFill>
                <a:latin typeface="Tw Cen MT" panose="020B0602020104020603" pitchFamily="34" charset="0"/>
                <a:ea typeface="Calibri"/>
                <a:cs typeface="Calibri" panose="020F0502020204030204" pitchFamily="34" charset="0"/>
                <a:sym typeface="Calibri"/>
              </a:rPr>
              <a:t>, Facilitator</a:t>
            </a:r>
          </a:p>
          <a:p>
            <a:pPr marL="0" marR="0" lvl="0" indent="0" algn="l" rtl="0">
              <a:spcBef>
                <a:spcPts val="280"/>
              </a:spcBef>
              <a:spcAft>
                <a:spcPts val="0"/>
              </a:spcAft>
              <a:buClr>
                <a:schemeClr val="accent2"/>
              </a:buClr>
              <a:buSzPct val="25000"/>
              <a:buFont typeface="Noto Sans Symbols"/>
              <a:buNone/>
            </a:pPr>
            <a:r>
              <a:rPr lang="en-US" sz="1400" b="0" i="0" u="none" strike="noStrike" cap="none">
                <a:solidFill>
                  <a:schemeClr val="lt1"/>
                </a:solidFill>
                <a:latin typeface="Tw Cen MT" panose="020B0602020104020603" pitchFamily="34" charset="0"/>
                <a:ea typeface="Calibri"/>
                <a:cs typeface="Calibri" panose="020F0502020204030204" pitchFamily="34" charset="0"/>
                <a:sym typeface="Calibri"/>
              </a:rPr>
              <a:t>Deb Drury, NE RPDC		Janice Putman, </a:t>
            </a:r>
            <a:r>
              <a:rPr lang="en-US" sz="1400" b="0" i="0" u="none" strike="noStrike" cap="none" err="1">
                <a:solidFill>
                  <a:schemeClr val="lt1"/>
                </a:solidFill>
                <a:latin typeface="Tw Cen MT" panose="020B0602020104020603" pitchFamily="34" charset="0"/>
                <a:ea typeface="Calibri"/>
                <a:cs typeface="Calibri" panose="020F0502020204030204" pitchFamily="34" charset="0"/>
                <a:sym typeface="Calibri"/>
              </a:rPr>
              <a:t>StL</a:t>
            </a:r>
            <a:r>
              <a:rPr lang="en-US" sz="1400" b="0" i="0" u="none" strike="noStrike" cap="none">
                <a:solidFill>
                  <a:schemeClr val="lt1"/>
                </a:solidFill>
                <a:latin typeface="Tw Cen MT" panose="020B0602020104020603" pitchFamily="34" charset="0"/>
                <a:ea typeface="Calibri"/>
                <a:cs typeface="Calibri" panose="020F0502020204030204" pitchFamily="34" charset="0"/>
                <a:sym typeface="Calibri"/>
              </a:rPr>
              <a:t> RPDC		</a:t>
            </a:r>
            <a:r>
              <a:rPr lang="en-US" sz="1400">
                <a:latin typeface="Tw Cen MT" panose="020B0602020104020603" pitchFamily="34" charset="0"/>
                <a:ea typeface="Calibri"/>
                <a:cs typeface="Calibri" panose="020F0502020204030204" pitchFamily="34" charset="0"/>
              </a:rPr>
              <a:t>Nancy Steele, Facilitator</a:t>
            </a:r>
            <a:endParaRPr lang="en-US" sz="1400" b="0" i="0" u="none" strike="noStrike" cap="none">
              <a:solidFill>
                <a:schemeClr val="lt1"/>
              </a:solidFill>
              <a:latin typeface="Tw Cen MT" panose="020B0602020104020603" pitchFamily="34" charset="0"/>
              <a:cs typeface="Calibri" panose="020F0502020204030204" pitchFamily="34" charset="0"/>
              <a:sym typeface="Questrial"/>
            </a:endParaRPr>
          </a:p>
          <a:p>
            <a:pPr marL="0" marR="0" lvl="0" indent="0" algn="l" rtl="0">
              <a:spcBef>
                <a:spcPts val="280"/>
              </a:spcBef>
              <a:spcAft>
                <a:spcPts val="0"/>
              </a:spcAft>
              <a:buClr>
                <a:schemeClr val="accent2"/>
              </a:buClr>
              <a:buSzPct val="25000"/>
              <a:buFont typeface="Noto Sans Symbols"/>
              <a:buNone/>
            </a:pPr>
            <a:r>
              <a:rPr lang="en-US" sz="1400" b="0" i="0" u="none" strike="noStrike" cap="none">
                <a:solidFill>
                  <a:schemeClr val="lt1"/>
                </a:solidFill>
                <a:latin typeface="Tw Cen MT" panose="020B0602020104020603" pitchFamily="34" charset="0"/>
                <a:ea typeface="Calibri"/>
                <a:cs typeface="Calibri" panose="020F0502020204030204" pitchFamily="34" charset="0"/>
                <a:sym typeface="Calibri"/>
              </a:rPr>
              <a:t>Jeff Freeland, KC RPDC		Carol Reimann, SE RPDC		</a:t>
            </a:r>
            <a:r>
              <a:rPr lang="en-US" sz="1400">
                <a:latin typeface="Tw Cen MT" panose="020B0602020104020603" pitchFamily="34" charset="0"/>
                <a:ea typeface="Calibri"/>
                <a:cs typeface="Calibri" panose="020F0502020204030204" pitchFamily="34" charset="0"/>
                <a:sym typeface="Calibri"/>
              </a:rPr>
              <a:t>Sheila Thurman, NE</a:t>
            </a:r>
            <a:r>
              <a:rPr lang="en-US" sz="1400" b="0" i="0" u="none" strike="noStrike" cap="none">
                <a:solidFill>
                  <a:schemeClr val="lt1"/>
                </a:solidFill>
                <a:latin typeface="Tw Cen MT" panose="020B0602020104020603" pitchFamily="34" charset="0"/>
                <a:ea typeface="Calibri"/>
                <a:cs typeface="Calibri" panose="020F0502020204030204" pitchFamily="34" charset="0"/>
                <a:sym typeface="Calibri"/>
              </a:rPr>
              <a:t> RPDC</a:t>
            </a:r>
          </a:p>
          <a:p>
            <a:pPr marL="0" marR="0" lvl="0" indent="0" algn="l" rtl="0">
              <a:spcBef>
                <a:spcPts val="280"/>
              </a:spcBef>
              <a:spcAft>
                <a:spcPts val="0"/>
              </a:spcAft>
              <a:buClr>
                <a:schemeClr val="accent2"/>
              </a:buClr>
              <a:buSzPct val="25000"/>
              <a:buFont typeface="Noto Sans Symbols"/>
              <a:buNone/>
            </a:pPr>
            <a:r>
              <a:rPr lang="en-US" sz="1400" b="0" i="0" u="none" strike="noStrike" cap="none">
                <a:solidFill>
                  <a:schemeClr val="lt1"/>
                </a:solidFill>
                <a:latin typeface="Tw Cen MT" panose="020B0602020104020603" pitchFamily="34" charset="0"/>
                <a:ea typeface="Calibri"/>
                <a:cs typeface="Calibri" panose="020F0502020204030204" pitchFamily="34" charset="0"/>
                <a:sym typeface="Calibri"/>
              </a:rPr>
              <a:t>Bev Kohzadi, C RPDC		</a:t>
            </a:r>
            <a:r>
              <a:rPr lang="en-US" sz="1400">
                <a:latin typeface="Tw Cen MT" panose="020B0602020104020603" pitchFamily="34" charset="0"/>
                <a:ea typeface="Calibri"/>
                <a:cs typeface="Calibri" panose="020F0502020204030204" pitchFamily="34" charset="0"/>
              </a:rPr>
              <a:t>Paige Roberts, KC</a:t>
            </a:r>
            <a:r>
              <a:rPr lang="en-US" sz="1400" b="0" i="0" u="none" strike="noStrike" cap="none">
                <a:solidFill>
                  <a:schemeClr val="lt1"/>
                </a:solidFill>
                <a:latin typeface="Tw Cen MT" panose="020B0602020104020603" pitchFamily="34" charset="0"/>
                <a:cs typeface="Calibri" panose="020F0502020204030204" pitchFamily="34" charset="0"/>
                <a:sym typeface="Questrial"/>
              </a:rPr>
              <a:t> RPDC 		Cheryl Wrinkle, SW RPDC</a:t>
            </a:r>
          </a:p>
        </p:txBody>
      </p:sp>
      <p:sp>
        <p:nvSpPr>
          <p:cNvPr id="133" name="Title 2"/>
          <p:cNvSpPr txBox="1"/>
          <p:nvPr/>
        </p:nvSpPr>
        <p:spPr>
          <a:xfrm>
            <a:off x="914400" y="2714949"/>
            <a:ext cx="7696199" cy="830996"/>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2400">
                <a:solidFill>
                  <a:schemeClr val="lt1"/>
                </a:solidFill>
                <a:latin typeface="Tw Cen MT" panose="020B0602020104020603" pitchFamily="34" charset="0"/>
                <a:ea typeface="Calibri"/>
                <a:cs typeface="Calibri"/>
                <a:sym typeface="Calibri"/>
              </a:rPr>
              <a:t>School-Based Implementation Coaching</a:t>
            </a:r>
          </a:p>
          <a:p>
            <a:pPr marL="0" marR="0" lvl="0" indent="0" algn="ctr" rtl="0">
              <a:spcBef>
                <a:spcPts val="0"/>
              </a:spcBef>
              <a:spcAft>
                <a:spcPts val="0"/>
              </a:spcAft>
              <a:buSzPct val="25000"/>
              <a:buNone/>
            </a:pPr>
            <a:r>
              <a:rPr lang="en-US" sz="2400">
                <a:solidFill>
                  <a:schemeClr val="lt1"/>
                </a:solidFill>
                <a:latin typeface="Tw Cen MT" panose="020B0602020104020603" pitchFamily="34" charset="0"/>
                <a:ea typeface="Calibri"/>
                <a:cs typeface="Calibri"/>
                <a:sym typeface="Calibri"/>
              </a:rPr>
              <a:t>Content Development, 2015</a:t>
            </a:r>
          </a:p>
        </p:txBody>
      </p:sp>
      <p:sp>
        <p:nvSpPr>
          <p:cNvPr id="134" name="Shape 134"/>
          <p:cNvSpPr txBox="1"/>
          <p:nvPr/>
        </p:nvSpPr>
        <p:spPr>
          <a:xfrm>
            <a:off x="1297305" y="3552446"/>
            <a:ext cx="3124199" cy="30777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400">
                <a:solidFill>
                  <a:schemeClr val="lt1"/>
                </a:solidFill>
                <a:latin typeface="Tw Cen MT" panose="020B0602020104020603" pitchFamily="34" charset="0"/>
                <a:ea typeface="Calibri"/>
                <a:cs typeface="Calibri"/>
                <a:sym typeface="Calibri"/>
              </a:rPr>
              <a:t>Suzy </a:t>
            </a:r>
            <a:r>
              <a:rPr lang="en-US" sz="1400" err="1">
                <a:solidFill>
                  <a:schemeClr val="lt1"/>
                </a:solidFill>
                <a:latin typeface="Tw Cen MT" panose="020B0602020104020603" pitchFamily="34" charset="0"/>
                <a:ea typeface="Calibri"/>
                <a:cs typeface="Calibri"/>
                <a:sym typeface="Calibri"/>
              </a:rPr>
              <a:t>Cutbirth</a:t>
            </a:r>
            <a:r>
              <a:rPr lang="en-US" sz="1400">
                <a:solidFill>
                  <a:schemeClr val="lt1"/>
                </a:solidFill>
                <a:latin typeface="Tw Cen MT" panose="020B0602020104020603" pitchFamily="34" charset="0"/>
                <a:ea typeface="Calibri"/>
                <a:cs typeface="Calibri"/>
                <a:sym typeface="Calibri"/>
              </a:rPr>
              <a:t>, SW RPDC</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295" y="99932"/>
            <a:ext cx="1001649" cy="10058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680719" y="824808"/>
            <a:ext cx="7772400" cy="1470024"/>
          </a:xfrm>
          <a:prstGeom prst="rect">
            <a:avLst/>
          </a:prstGeom>
          <a:noFill/>
          <a:ln>
            <a:noFill/>
          </a:ln>
        </p:spPr>
        <p:txBody>
          <a:bodyPr wrap="square" lIns="91400" tIns="45700" rIns="91400"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Tw Cen MT" panose="020B0602020104020603" pitchFamily="34" charset="0"/>
                <a:sym typeface="Questrial"/>
              </a:rPr>
              <a:t>School-Based </a:t>
            </a:r>
            <a:br>
              <a:rPr lang="en-US" sz="4400" b="0" i="0" u="none" strike="noStrike" cap="none">
                <a:solidFill>
                  <a:schemeClr val="lt1"/>
                </a:solidFill>
                <a:latin typeface="Tw Cen MT" panose="020B0602020104020603" pitchFamily="34" charset="0"/>
                <a:sym typeface="Questrial"/>
              </a:rPr>
            </a:br>
            <a:r>
              <a:rPr lang="en-US" sz="4400" b="0" i="0" u="none" strike="noStrike" cap="none">
                <a:solidFill>
                  <a:schemeClr val="lt1"/>
                </a:solidFill>
                <a:latin typeface="Tw Cen MT" panose="020B0602020104020603" pitchFamily="34" charset="0"/>
                <a:sym typeface="Questrial"/>
              </a:rPr>
              <a:t>Implementation Coaching</a:t>
            </a:r>
          </a:p>
        </p:txBody>
      </p:sp>
      <p:pic>
        <p:nvPicPr>
          <p:cNvPr id="111" name="Shape 111"/>
          <p:cNvPicPr preferRelativeResize="0"/>
          <p:nvPr/>
        </p:nvPicPr>
        <p:blipFill rotWithShape="1">
          <a:blip r:embed="rId3">
            <a:alphaModFix/>
          </a:blip>
          <a:srcRect/>
          <a:stretch/>
        </p:blipFill>
        <p:spPr>
          <a:xfrm>
            <a:off x="922580" y="4357287"/>
            <a:ext cx="1495915" cy="527084"/>
          </a:xfrm>
          <a:prstGeom prst="rect">
            <a:avLst/>
          </a:prstGeom>
          <a:noFill/>
          <a:ln>
            <a:noFill/>
          </a:ln>
        </p:spPr>
      </p:pic>
      <p:sp>
        <p:nvSpPr>
          <p:cNvPr id="112" name="Shape 112"/>
          <p:cNvSpPr txBox="1"/>
          <p:nvPr/>
        </p:nvSpPr>
        <p:spPr>
          <a:xfrm>
            <a:off x="922580" y="4889899"/>
            <a:ext cx="7298840" cy="578915"/>
          </a:xfrm>
          <a:prstGeom prst="rect">
            <a:avLst/>
          </a:prstGeom>
          <a:solidFill>
            <a:srgbClr val="B5BAB4">
              <a:alpha val="83000"/>
            </a:srgbClr>
          </a:solid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600">
                <a:solidFill>
                  <a:schemeClr val="tx1"/>
                </a:solidFill>
                <a:latin typeface="Tw Cen MT" panose="020B0602020104020603" pitchFamily="34" charset="0"/>
                <a:ea typeface="Calibri"/>
                <a:cs typeface="Calibri"/>
                <a:sym typeface="Calibri"/>
              </a:rPr>
              <a:t>This work is licensed under a</a:t>
            </a:r>
          </a:p>
          <a:p>
            <a:pPr marL="0" marR="0" lvl="0" indent="0" algn="l" rtl="0">
              <a:spcBef>
                <a:spcPts val="0"/>
              </a:spcBef>
              <a:spcAft>
                <a:spcPts val="0"/>
              </a:spcAft>
              <a:buSzPct val="25000"/>
              <a:buNone/>
            </a:pPr>
            <a:r>
              <a:rPr lang="en-US" sz="1600">
                <a:solidFill>
                  <a:schemeClr val="lt1"/>
                </a:solidFill>
                <a:latin typeface="Tw Cen MT" panose="020B0602020104020603" pitchFamily="34" charset="0"/>
                <a:ea typeface="Calibri"/>
                <a:cs typeface="Calibri"/>
                <a:sym typeface="Calibri"/>
              </a:rPr>
              <a:t> </a:t>
            </a:r>
            <a:r>
              <a:rPr lang="en-US" sz="1600" u="sng">
                <a:solidFill>
                  <a:schemeClr val="hlink"/>
                </a:solidFill>
                <a:latin typeface="Tw Cen MT" panose="020B0602020104020603" pitchFamily="34" charset="0"/>
                <a:ea typeface="Calibri"/>
                <a:cs typeface="Calibri"/>
                <a:sym typeface="Calibri"/>
                <a:hlinkClick r:id="rId4"/>
              </a:rPr>
              <a:t>Creative Commons Attribution-</a:t>
            </a:r>
            <a:r>
              <a:rPr lang="en-US" sz="1600" u="sng" err="1">
                <a:solidFill>
                  <a:schemeClr val="hlink"/>
                </a:solidFill>
                <a:latin typeface="Tw Cen MT" panose="020B0602020104020603" pitchFamily="34" charset="0"/>
                <a:ea typeface="Calibri"/>
                <a:cs typeface="Calibri"/>
                <a:sym typeface="Calibri"/>
                <a:hlinkClick r:id="rId4"/>
              </a:rPr>
              <a:t>NonCommercial</a:t>
            </a:r>
            <a:r>
              <a:rPr lang="en-US" sz="1600" u="sng">
                <a:solidFill>
                  <a:schemeClr val="hlink"/>
                </a:solidFill>
                <a:latin typeface="Tw Cen MT" panose="020B0602020104020603" pitchFamily="34" charset="0"/>
                <a:ea typeface="Calibri"/>
                <a:cs typeface="Calibri"/>
                <a:sym typeface="Calibri"/>
                <a:hlinkClick r:id="rId4"/>
              </a:rPr>
              <a:t>-</a:t>
            </a:r>
            <a:r>
              <a:rPr lang="en-US" sz="1600" u="sng" err="1">
                <a:solidFill>
                  <a:schemeClr val="hlink"/>
                </a:solidFill>
                <a:latin typeface="Tw Cen MT" panose="020B0602020104020603" pitchFamily="34" charset="0"/>
                <a:ea typeface="Calibri"/>
                <a:cs typeface="Calibri"/>
                <a:sym typeface="Calibri"/>
                <a:hlinkClick r:id="rId4"/>
              </a:rPr>
              <a:t>NoDerivatives</a:t>
            </a:r>
            <a:r>
              <a:rPr lang="en-US" sz="1600" u="sng">
                <a:solidFill>
                  <a:schemeClr val="hlink"/>
                </a:solidFill>
                <a:latin typeface="Tw Cen MT" panose="020B0602020104020603" pitchFamily="34" charset="0"/>
                <a:ea typeface="Calibri"/>
                <a:cs typeface="Calibri"/>
                <a:sym typeface="Calibri"/>
                <a:hlinkClick r:id="rId4"/>
              </a:rPr>
              <a:t> 4.0 International License</a:t>
            </a:r>
            <a:endParaRPr lang="en-US" sz="1600">
              <a:solidFill>
                <a:schemeClr val="lt1"/>
              </a:solidFill>
              <a:latin typeface="Tw Cen MT" panose="020B0602020104020603" pitchFamily="34" charset="0"/>
              <a:ea typeface="Calibri"/>
              <a:cs typeface="Calibri"/>
              <a:sym typeface="Calibri"/>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2295" y="99932"/>
            <a:ext cx="1001649" cy="1005840"/>
          </a:xfrm>
          <a:prstGeom prst="rect">
            <a:avLst/>
          </a:prstGeom>
        </p:spPr>
      </p:pic>
      <p:sp>
        <p:nvSpPr>
          <p:cNvPr id="10" name="Shape 25"/>
          <p:cNvSpPr txBox="1"/>
          <p:nvPr/>
        </p:nvSpPr>
        <p:spPr>
          <a:xfrm>
            <a:off x="1463613" y="2665410"/>
            <a:ext cx="6216774" cy="1187949"/>
          </a:xfrm>
          <a:prstGeom prst="rect">
            <a:avLst/>
          </a:prstGeom>
          <a:noFill/>
          <a:ln>
            <a:noFill/>
          </a:ln>
        </p:spPr>
        <p:txBody>
          <a:bodyPr wrap="square" lIns="91400" tIns="45700" rIns="91400" bIns="45700" anchor="t" anchorCtr="0">
            <a:noAutofit/>
          </a:bodyPr>
          <a:lstStyle/>
          <a:p>
            <a:pPr marL="0" marR="0" lvl="0" indent="0" algn="just" rtl="0">
              <a:spcBef>
                <a:spcPts val="0"/>
              </a:spcBef>
              <a:spcAft>
                <a:spcPts val="0"/>
              </a:spcAft>
              <a:buSzPct val="25000"/>
              <a:buNone/>
            </a:pPr>
            <a:r>
              <a:rPr lang="en-US" i="1">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1874201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Hidden Slide #1&amp;quot;&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 - &amp;quot;Pre-Reading  School-Based Implementation Coaching Shared Understanding&amp;quot;&quot;/&gt;&lt;property id=&quot;20307&quot; value=&quot;260&quot;/&gt;&lt;/object&gt;&lt;object type=&quot;3&quot; unique_id=&quot;10007&quot;&gt;&lt;property id=&quot;20148&quot; value=&quot;5&quot;/&gt;&lt;property id=&quot;20300&quot; value=&quot;Slide 5 - &amp;quot;School-Based Implementation Coaching Key Terms&amp;quot;&quot;/&gt;&lt;property id=&quot;20307&quot; value=&quot;330&quot;/&gt;&lt;/object&gt;&lt;object type=&quot;3&quot; unique_id=&quot;10008&quot;&gt;&lt;property id=&quot;20148&quot; value=&quot;5&quot;/&gt;&lt;property id=&quot;20300&quot; value=&quot;Slide 6 - &amp;quot;School-Based Implementation  Coaching&amp;quot;&quot;/&gt;&lt;property id=&quot;20307&quot; value=&quot;261&quot;/&gt;&lt;/object&gt;&lt;object type=&quot;3&quot; unique_id=&quot;10009&quot;&gt;&lt;property id=&quot;20148&quot; value=&quot;5&quot;/&gt;&lt;property id=&quot;20300&quot; value=&quot;Slide 7 - &amp;quot;Acknowledgements  Special thanks to all contributors to the development and revision of this professional learning &quot;/&gt;&lt;property id=&quot;20307&quot; value=&quot;262&quot;/&gt;&lt;/object&gt;&lt;object type=&quot;3&quot; unique_id=&quot;10010&quot;&gt;&lt;property id=&quot;20148&quot; value=&quot;5&quot;/&gt;&lt;property id=&quot;20300&quot; value=&quot;Slide 8 - &amp;quot;Tammy Brotherton, SE RPDC&amp;amp;#x09;&amp;amp;#x09;&amp;amp;#x09;Marsha Lay, Lead SIS Liz Condray, SC RPDC&amp;amp;#x09;&amp;amp;#x09;&amp;amp;#x09;&amp;amp;#x09;Lisa McCarty, KC RPDC Suzy Cutbirth, SW RP&quot;/&gt;&lt;property id=&quot;20307&quot; value=&quot;263&quot;/&gt;&lt;/object&gt;&lt;object type=&quot;3&quot; unique_id=&quot;10011&quot;&gt;&lt;property id=&quot;20148&quot; value=&quot;5&quot;/&gt;&lt;property id=&quot;20300&quot; value=&quot;Slide 9 - &amp;quot;Welcome and Introductions&amp;quot;&quot;/&gt;&lt;property id=&quot;20307&quot; value=&quot;264&quot;/&gt;&lt;/object&gt;&lt;object type=&quot;3&quot; unique_id=&quot;10012&quot;&gt;&lt;property id=&quot;20148&quot; value=&quot;5&quot;/&gt;&lt;property id=&quot;20300&quot; value=&quot;Slide 10 - &amp;quot;Norms&amp;quot;&quot;/&gt;&lt;property id=&quot;20307&quot; value=&quot;265&quot;/&gt;&lt;/object&gt;&lt;object type=&quot;3&quot; unique_id=&quot;10013&quot;&gt;&lt;property id=&quot;20148&quot; value=&quot;5&quot;/&gt;&lt;property id=&quot;20300&quot; value=&quot;Slide 11&quot;/&gt;&lt;property id=&quot;20307&quot; value=&quot;344&quot;/&gt;&lt;/object&gt;&lt;object type=&quot;3&quot; unique_id=&quot;10014&quot;&gt;&lt;property id=&quot;20148&quot; value=&quot;5&quot;/&gt;&lt;property id=&quot;20300&quot; value=&quot;Slide 12 - &amp;quot;SBIC Infographic place holder&amp;quot;&quot;/&gt;&lt;property id=&quot;20307&quot; value=&quot;267&quot;/&gt;&lt;/object&gt;&lt;object type=&quot;3&quot; unique_id=&quot;10015&quot;&gt;&lt;property id=&quot;20148&quot; value=&quot;5&quot;/&gt;&lt;property id=&quot;20300&quot; value=&quot;Slide 13 - &amp;quot;School-Based Implementation Coaching and Missouri Teacher Standards&amp;quot;&quot;/&gt;&lt;property id=&quot;20307&quot; value=&quot;268&quot;/&gt;&lt;/object&gt;&lt;object type=&quot;3&quot; unique_id=&quot;10016&quot;&gt;&lt;property id=&quot;20148&quot; value=&quot;5&quot;/&gt;&lt;property id=&quot;20300&quot; value=&quot;Slide 14 - &amp;quot;Session-at-a-Glance&amp;quot;&quot;/&gt;&lt;property id=&quot;20307&quot; value=&quot;326&quot;/&gt;&lt;/object&gt;&lt;object type=&quot;3&quot; unique_id=&quot;10017&quot;&gt;&lt;property id=&quot;20148&quot; value=&quot;5&quot;/&gt;&lt;property id=&quot;20300&quot; value=&quot;Slide 15 - &amp;quot;Learning Targets&amp;quot;&quot;/&gt;&lt;property id=&quot;20307&quot; value=&quot;363&quot;/&gt;&lt;/object&gt;&lt;object type=&quot;3&quot; unique_id=&quot;10018&quot;&gt;&lt;property id=&quot;20148&quot; value=&quot;5&quot;/&gt;&lt;property id=&quot;20300&quot; value=&quot;Slide 16 - &amp;quot;Essential Questions&amp;quot;&quot;/&gt;&lt;property id=&quot;20307&quot; value=&quot;329&quot;/&gt;&lt;/object&gt;&lt;object type=&quot;3&quot; unique_id=&quot;10019&quot;&gt;&lt;property id=&quot;20148&quot; value=&quot;5&quot;/&gt;&lt;property id=&quot;20300&quot; value=&quot;Slide 17&quot;/&gt;&lt;property id=&quot;20307&quot; value=&quot;270&quot;/&gt;&lt;/object&gt;&lt;object type=&quot;3&quot; unique_id=&quot;10020&quot;&gt;&lt;property id=&quot;20148&quot; value=&quot;5&quot;/&gt;&lt;property id=&quot;20300&quot; value=&quot;Slide 18 - &amp;quot;Self-Assessment Practice Profile&amp;quot;&quot;/&gt;&lt;property id=&quot;20307&quot; value=&quot;271&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0&quot;/&gt;&lt;property id=&quot;20307&quot; value=&quot;334&quot;/&gt;&lt;/object&gt;&lt;object type=&quot;3&quot; unique_id=&quot;10023&quot;&gt;&lt;property id=&quot;20148&quot; value=&quot;5&quot;/&gt;&lt;property id=&quot;20300&quot; value=&quot;Slide 21 - &amp;quot;Coaching is…&amp;quot;&quot;/&gt;&lt;property id=&quot;20307&quot; value=&quot;280&quot;/&gt;&lt;/object&gt;&lt;object type=&quot;3&quot; unique_id=&quot;10024&quot;&gt;&lt;property id=&quot;20148&quot; value=&quot;5&quot;/&gt;&lt;property id=&quot;20300&quot; value=&quot;Slide 22 - &amp;quot;School-Based Implementation Coaching&amp;quot;&quot;/&gt;&lt;property id=&quot;20307&quot; value=&quot;343&quot;/&gt;&lt;/object&gt;&lt;object type=&quot;3&quot; unique_id=&quot;10025&quot;&gt;&lt;property id=&quot;20148&quot; value=&quot;5&quot;/&gt;&lt;property id=&quot;20300&quot; value=&quot;Slide 23 - &amp;quot;What do you think the benefits are of  School-Based Implementation Coaching?&amp;quot;&quot;/&gt;&lt;property id=&quot;20307&quot; value=&quot;282&quot;/&gt;&lt;/object&gt;&lt;object type=&quot;3&quot; unique_id=&quot;10026&quot;&gt;&lt;property id=&quot;20148&quot; value=&quot;5&quot;/&gt;&lt;property id=&quot;20300&quot; value=&quot;Slide 24&quot;/&gt;&lt;property id=&quot;20307&quot; value=&quot;283&quot;/&gt;&lt;/object&gt;&lt;object type=&quot;3&quot; unique_id=&quot;10027&quot;&gt;&lt;property id=&quot;20148&quot; value=&quot;5&quot;/&gt;&lt;property id=&quot;20300&quot; value=&quot;Slide 25 - &amp;quot;The Implementation Coach&amp;quot;&quot;/&gt;&lt;property id=&quot;20307&quot; value=&quot;333&quot;/&gt;&lt;/object&gt;&lt;object type=&quot;3&quot; unique_id=&quot;10028&quot;&gt;&lt;property id=&quot;20148&quot; value=&quot;5&quot;/&gt;&lt;property id=&quot;20300&quot; value=&quot;Slide 26 - &amp;quot;Essential Function #1  Educators develop and maintain coaching relationships&amp;quot;&quot;/&gt;&lt;property id=&quot;20307&quot; value=&quot;284&quot;/&gt;&lt;/object&gt;&lt;object type=&quot;3&quot; unique_id=&quot;10029&quot;&gt;&lt;property id=&quot;20148&quot; value=&quot;5&quot;/&gt;&lt;property id=&quot;20300&quot; value=&quot;Slide 27 - &amp;quot;Discovering Your FRAME &amp;quot;&quot;/&gt;&lt;property id=&quot;20307&quot; value=&quot;286&quot;/&gt;&lt;/object&gt;&lt;object type=&quot;3&quot; unique_id=&quot;10030&quot;&gt;&lt;property id=&quot;20148&quot; value=&quot;5&quot;/&gt;&lt;property id=&quot;20300&quot; value=&quot;Slide 28 - &amp;quot;Your FRAME – Reflections &amp;quot;&quot;/&gt;&lt;property id=&quot;20307&quot; value=&quot;287&quot;/&gt;&lt;/object&gt;&lt;object type=&quot;3&quot; unique_id=&quot;10031&quot;&gt;&lt;property id=&quot;20148&quot; value=&quot;5&quot;/&gt;&lt;property id=&quot;20300&quot; value=&quot;Slide 29 - &amp;quot;Discovering Your Coaching FRAME Valuing Differences&amp;quot;&quot;/&gt;&lt;property id=&quot;20307&quot; value=&quot;288&quot;/&gt;&lt;/object&gt;&lt;object type=&quot;3&quot; unique_id=&quot;10032&quot;&gt;&lt;property id=&quot;20148&quot; value=&quot;5&quot;/&gt;&lt;property id=&quot;20300&quot; value=&quot;Slide 30&quot;/&gt;&lt;property id=&quot;20307&quot; value=&quot;289&quot;/&gt;&lt;/object&gt;&lt;object type=&quot;3&quot; unique_id=&quot;10033&quot;&gt;&lt;property id=&quot;20148&quot; value=&quot;5&quot;/&gt;&lt;property id=&quot;20300&quot; value=&quot;Slide 31 - &amp;quot;Pair/Share – Article Reflection  How Can a Coach Gain a Teacher's Trust?&amp;quot;&quot;/&gt;&lt;property id=&quot;20307&quot; value=&quot;290&quot;/&gt;&lt;/object&gt;&lt;object type=&quot;3&quot; unique_id=&quot;10034&quot;&gt;&lt;property id=&quot;20148&quot; value=&quot;5&quot;/&gt;&lt;property id=&quot;20300&quot; value=&quot;Slide 32 - &amp;quot;Ten Steps to Building Trust&amp;quot;&quot;/&gt;&lt;property id=&quot;20307&quot; value=&quot;292&quot;/&gt;&lt;/object&gt;&lt;object type=&quot;3&quot; unique_id=&quot;10035&quot;&gt;&lt;property id=&quot;20148&quot; value=&quot;5&quot;/&gt;&lt;property id=&quot;20300&quot; value=&quot;Slide 33 - &amp;quot;Building Coaching Relationships&amp;quot;&quot;/&gt;&lt;property id=&quot;20307&quot; value=&quot;293&quot;/&gt;&lt;/object&gt;&lt;object type=&quot;3&quot; unique_id=&quot;10036&quot;&gt;&lt;property id=&quot;20148&quot; value=&quot;5&quot;/&gt;&lt;property id=&quot;20300&quot; value=&quot;Slide 34 - &amp;quot;Criteria for Building Coaching Relationships&amp;quot;&quot;/&gt;&lt;property id=&quot;20307&quot; value=&quot;337&quot;/&gt;&lt;/object&gt;&lt;object type=&quot;3&quot; unique_id=&quot;10037&quot;&gt;&lt;property id=&quot;20148&quot; value=&quot;5&quot;/&gt;&lt;property id=&quot;20300&quot; value=&quot;Slide 35 - &amp;quot;The Implementation Coach&amp;quot;&quot;/&gt;&lt;property id=&quot;20307&quot; value=&quot;347&quot;/&gt;&lt;/object&gt;&lt;object type=&quot;3&quot; unique_id=&quot;10038&quot;&gt;&lt;property id=&quot;20148&quot; value=&quot;5&quot;/&gt;&lt;property id=&quot;20300&quot; value=&quot;Slide 36 - &amp;quot;Essential Function #3  Gathering (collect) data to monitor progress toward implementation of ETLP&amp;quot;&quot;/&gt;&lt;property id=&quot;20307&quot; value=&quot;294&quot;/&gt;&lt;/object&gt;&lt;object type=&quot;3&quot; unique_id=&quot;10039&quot;&gt;&lt;property id=&quot;20148&quot; value=&quot;5&quot;/&gt;&lt;property id=&quot;20300&quot; value=&quot;Slide 38 - &amp;quot;Hattie’s “Barometer of Influence”&amp;quot;&quot;/&gt;&lt;property id=&quot;20307&quot; value=&quot;369&quot;/&gt;&lt;/object&gt;&lt;object type=&quot;3&quot; unique_id=&quot;10040&quot;&gt;&lt;property id=&quot;20148&quot; value=&quot;5&quot;/&gt;&lt;property id=&quot;20300&quot; value=&quot;Slide 39&quot;/&gt;&lt;property id=&quot;20307&quot; value=&quot;370&quot;/&gt;&lt;/object&gt;&lt;object type=&quot;3&quot; unique_id=&quot;10041&quot;&gt;&lt;property id=&quot;20148&quot; value=&quot;5&quot;/&gt;&lt;property id=&quot;20300&quot; value=&quot;Slide 40 - &amp;quot;Effective Teaching and Learning Practices&amp;quot;&quot;/&gt;&lt;property id=&quot;20307&quot; value=&quot;371&quot;/&gt;&lt;/object&gt;&lt;object type=&quot;3&quot; unique_id=&quot;10042&quot;&gt;&lt;property id=&quot;20148&quot; value=&quot;5&quot;/&gt;&lt;property id=&quot;20300&quot; value=&quot;Slide 42&quot;/&gt;&lt;property id=&quot;20307&quot; value=&quot;354&quot;/&gt;&lt;/object&gt;&lt;object type=&quot;3&quot; unique_id=&quot;10043&quot;&gt;&lt;property id=&quot;20148&quot; value=&quot;5&quot;/&gt;&lt;property id=&quot;20300&quot; value=&quot;Slide 43&quot;/&gt;&lt;property id=&quot;20307&quot; value=&quot;358&quot;/&gt;&lt;/object&gt;&lt;object type=&quot;3&quot; unique_id=&quot;10044&quot;&gt;&lt;property id=&quot;20148&quot; value=&quot;5&quot;/&gt;&lt;property id=&quot;20300&quot; value=&quot;Slide 44&quot;/&gt;&lt;property id=&quot;20307&quot; value=&quot;373&quot;/&gt;&lt;/object&gt;&lt;object type=&quot;3&quot; unique_id=&quot;10045&quot;&gt;&lt;property id=&quot;20148&quot; value=&quot;5&quot;/&gt;&lt;property id=&quot;20300&quot; value=&quot;Slide 45 - &amp;quot;Criteria for Modeling Effective Teaching &amp;amp; Learning Practices&amp;quot;&quot;/&gt;&lt;property id=&quot;20307&quot; value=&quot;338&quot;/&gt;&lt;/object&gt;&lt;object type=&quot;3&quot; unique_id=&quot;10046&quot;&gt;&lt;property id=&quot;20148&quot; value=&quot;5&quot;/&gt;&lt;property id=&quot;20300&quot; value=&quot;Slide 46 - &amp;quot;The Implementation Coach&amp;quot;&quot;/&gt;&lt;property id=&quot;20307&quot; value=&quot;348&quot;/&gt;&lt;/object&gt;&lt;object type=&quot;3&quot; unique_id=&quot;10047&quot;&gt;&lt;property id=&quot;20148&quot; value=&quot;5&quot;/&gt;&lt;property id=&quot;20300&quot; value=&quot;Slide 47 - &amp;quot;Essential Function #2  Educators provide feedback&amp;quot;&quot;/&gt;&lt;property id=&quot;20307&quot; value=&quot;300&quot;/&gt;&lt;/object&gt;&lt;object type=&quot;3&quot; unique_id=&quot;10048&quot;&gt;&lt;property id=&quot;20148&quot; value=&quot;5&quot;/&gt;&lt;property id=&quot;20300&quot; value=&quot;Slide 48 - &amp;quot;Definition of Feedback&amp;quot;&quot;/&gt;&lt;property id=&quot;20307&quot; value=&quot;302&quot;/&gt;&lt;/object&gt;&lt;object type=&quot;3&quot; unique_id=&quot;10049&quot;&gt;&lt;property id=&quot;20148&quot; value=&quot;5&quot;/&gt;&lt;property id=&quot;20300&quot; value=&quot;Slide 49&quot;/&gt;&lt;property id=&quot;20307&quot; value=&quot;303&quot;/&gt;&lt;/object&gt;&lt;object type=&quot;3&quot; unique_id=&quot;10050&quot;&gt;&lt;property id=&quot;20148&quot; value=&quot;5&quot;/&gt;&lt;property id=&quot;20300&quot; value=&quot;Slide 50 - &amp;quot;7&amp;quot;&quot;/&gt;&lt;property id=&quot;20307&quot; value=&quot;304&quot;/&gt;&lt;/object&gt;&lt;object type=&quot;3&quot; unique_id=&quot;10051&quot;&gt;&lt;property id=&quot;20148&quot; value=&quot;5&quot;/&gt;&lt;property id=&quot;20300&quot; value=&quot;Slide 51 - &amp;quot;30 Second Feedback&amp;quot;&quot;/&gt;&lt;property id=&quot;20307&quot; value=&quot;305&quot;/&gt;&lt;/object&gt;&lt;object type=&quot;3&quot; unique_id=&quot;10052&quot;&gt;&lt;property id=&quot;20148&quot; value=&quot;5&quot;/&gt;&lt;property id=&quot;20300&quot; value=&quot;Slide 52&quot;/&gt;&lt;property id=&quot;20307&quot; value=&quot;306&quot;/&gt;&lt;/object&gt;&lt;object type=&quot;3&quot; unique_id=&quot;10053&quot;&gt;&lt;property id=&quot;20148&quot; value=&quot;5&quot;/&gt;&lt;property id=&quot;20300&quot; value=&quot;Slide 53&quot;/&gt;&lt;property id=&quot;20307&quot; value=&quot;307&quot;/&gt;&lt;/object&gt;&lt;object type=&quot;3&quot; unique_id=&quot;10054&quot;&gt;&lt;property id=&quot;20148&quot; value=&quot;5&quot;/&gt;&lt;property id=&quot;20300&quot; value=&quot;Slide 54 - &amp;quot;30 Second Feedback (Video 1)&amp;quot;&quot;/&gt;&lt;property id=&quot;20307&quot; value=&quot;325&quot;/&gt;&lt;/object&gt;&lt;object type=&quot;3&quot; unique_id=&quot;10055&quot;&gt;&lt;property id=&quot;20148&quot; value=&quot;5&quot;/&gt;&lt;property id=&quot;20300&quot; value=&quot;Slide 55 - &amp;quot;30 Second Feedback (Video 2)&amp;quot;&quot;/&gt;&lt;property id=&quot;20307&quot; value=&quot;309&quot;/&gt;&lt;/object&gt;&lt;object type=&quot;3&quot; unique_id=&quot;10056&quot;&gt;&lt;property id=&quot;20148&quot; value=&quot;5&quot;/&gt;&lt;property id=&quot;20300&quot; value=&quot;Slide 56 - &amp;quot;Criteria for  Providing Effective Feedback&amp;quot;&quot;/&gt;&lt;property id=&quot;20307&quot; value=&quot;339&quot;/&gt;&lt;/object&gt;&lt;object type=&quot;3&quot; unique_id=&quot;10057&quot;&gt;&lt;property id=&quot;20148&quot; value=&quot;5&quot;/&gt;&lt;property id=&quot;20300&quot; value=&quot;Slide 58 - &amp;quot;The Implementation Coach&amp;quot;&quot;/&gt;&lt;property id=&quot;20307&quot; value=&quot;349&quot;/&gt;&lt;/object&gt;&lt;object type=&quot;3&quot; unique_id=&quot;10058&quot;&gt;&lt;property id=&quot;20148&quot; value=&quot;5&quot;/&gt;&lt;property id=&quot;20300&quot; value=&quot;Slide 59 - &amp;quot;Essential Function #4  Educators develop and utilize a strategic coaching plan through differentiation&amp;quot;&quot;/&gt;&lt;property id=&quot;20307&quot; value=&quot;310&quot;/&gt;&lt;/object&gt;&lt;object type=&quot;3&quot; unique_id=&quot;10060&quot;&gt;&lt;property id=&quot;20148&quot; value=&quot;5&quot;/&gt;&lt;property id=&quot;20300&quot; value=&quot;Slide 60 - &amp;quot;Why develop a growth goal plan?&amp;quot;&quot;/&gt;&lt;property id=&quot;20307&quot; value=&quot;312&quot;/&gt;&lt;/object&gt;&lt;object type=&quot;3&quot; unique_id=&quot;10061&quot;&gt;&lt;property id=&quot;20148&quot; value=&quot;5&quot;/&gt;&lt;property id=&quot;20300&quot; value=&quot;Slide 61 - &amp;quot;Who needs a plan?&amp;quot;&quot;/&gt;&lt;property id=&quot;20307&quot; value=&quot;313&quot;/&gt;&lt;/object&gt;&lt;object type=&quot;3&quot; unique_id=&quot;10075&quot;&gt;&lt;property id=&quot;20148&quot; value=&quot;5&quot;/&gt;&lt;property id=&quot;20300&quot; value=&quot;Slide 66 - &amp;quot;School-Based Implementation Coaching  Reflection and Closing&amp;quot;&quot;/&gt;&lt;property id=&quot;20307&quot; value=&quot;320&quot;/&gt;&lt;/object&gt;&lt;object type=&quot;3&quot; unique_id=&quot;10076&quot;&gt;&lt;property id=&quot;20148&quot; value=&quot;5&quot;/&gt;&lt;property id=&quot;20300&quot; value=&quot;Slide 68&quot;/&gt;&lt;property id=&quot;20307&quot; value=&quot;362&quot;/&gt;&lt;/object&gt;&lt;object type=&quot;3&quot; unique_id=&quot;10078&quot;&gt;&lt;property id=&quot;20148&quot; value=&quot;5&quot;/&gt;&lt;property id=&quot;20300&quot; value=&quot;Slide 69 - &amp;quot;Next Steps: SBIC Action = Results&amp;quot;&quot;/&gt;&lt;property id=&quot;20307&quot; value=&quot;322&quot;/&gt;&lt;/object&gt;&lt;object type=&quot;3&quot; unique_id=&quot;10079&quot;&gt;&lt;property id=&quot;20148&quot; value=&quot;5&quot;/&gt;&lt;property id=&quot;20300&quot; value=&quot;Slide 70 - &amp;quot;Contact Information&amp;quot;&quot;/&gt;&lt;property id=&quot;20307&quot; value=&quot;323&quot;/&gt;&lt;/object&gt;&lt;object type=&quot;3&quot; unique_id=&quot;10847&quot;&gt;&lt;property id=&quot;20148&quot; value=&quot;5&quot;/&gt;&lt;property id=&quot;20300&quot; value=&quot;Slide 62&quot;/&gt;&lt;property id=&quot;20307&quot; value=&quot;374&quot;/&gt;&lt;/object&gt;&lt;object type=&quot;3&quot; unique_id=&quot;10848&quot;&gt;&lt;property id=&quot;20148&quot; value=&quot;5&quot;/&gt;&lt;property id=&quot;20300&quot; value=&quot;Slide 63 - &amp;quot;Need an implementation or engagement activity&amp;quot;&quot;/&gt;&lt;property id=&quot;20307&quot; value=&quot;376&quot;/&gt;&lt;/object&gt;&lt;object type=&quot;3&quot; unique_id=&quot;10849&quot;&gt;&lt;property id=&quot;20148&quot; value=&quot;5&quot;/&gt;&lt;property id=&quot;20300&quot; value=&quot;Slide 64 - &amp;quot;Tips for Using Coaching Plans&amp;quot;&quot;/&gt;&lt;property id=&quot;20307&quot; value=&quot;377&quot;/&gt;&lt;/object&gt;&lt;object type=&quot;3&quot; unique_id=&quot;10850&quot;&gt;&lt;property id=&quot;20148&quot; value=&quot;5&quot;/&gt;&lt;property id=&quot;20300&quot; value=&quot;Slide 65 - &amp;quot;Criteria to Develop a Strategic Coaching Plan&amp;quot;&quot;/&gt;&lt;property id=&quot;20307&quot; value=&quot;375&quot;/&gt;&lt;/object&gt;&lt;object type=&quot;3&quot; unique_id=&quot;10851&quot;&gt;&lt;property id=&quot;20148&quot; value=&quot;5&quot;/&gt;&lt;property id=&quot;20300&quot; value=&quot;Slide 67 - &amp;quot;Essential Questions&amp;quot;&quot;/&gt;&lt;property id=&quot;20307&quot; value=&quot;378&quot;/&gt;&lt;/object&gt;&lt;object type=&quot;3&quot; unique_id=&quot;11296&quot;&gt;&lt;property id=&quot;20148&quot; value=&quot;5&quot;/&gt;&lt;property id=&quot;20300&quot; value=&quot;Slide 37 - &amp;quot;Criteria for EF #3 Self reflection across all four levels of the Practice profile&amp;quot;&quot;/&gt;&lt;property id=&quot;20307&quot; value=&quot;381&quot;/&gt;&lt;/object&gt;&lt;object type=&quot;3&quot; unique_id=&quot;11297&quot;&gt;&lt;property id=&quot;20148&quot; value=&quot;5&quot;/&gt;&lt;property id=&quot;20300&quot; value=&quot;Slide 41 - &amp;quot;Gathering (collect) data to monitor progress toward implementation of ETLP&amp;quot;&quot;/&gt;&lt;property id=&quot;20307&quot; value=&quot;379&quot;/&gt;&lt;/object&gt;&lt;object type=&quot;3&quot; unique_id=&quot;11298&quot;&gt;&lt;property id=&quot;20148&quot; value=&quot;5&quot;/&gt;&lt;property id=&quot;20300&quot; value=&quot;Slide 57 - &amp;quot;Essential Function #3  Gathering (collect) data to monitor progress toward implementation of ETLP&amp;quot;&quot;/&gt;&lt;property id=&quot;20307&quot; value=&quot;380&quot;/&gt;&lt;/object&gt;&lt;/object&gt;&lt;object type=&quot;8&quot; unique_id=&quot;10158&quot;&gt;&lt;/object&gt;&lt;/object&gt;&lt;/database&gt;"/>
  <p:tag name="SECTOMILLISECCONVERTED" val="1"/>
</p:tagLst>
</file>

<file path=ppt/theme/theme1.xml><?xml version="1.0" encoding="utf-8"?>
<a:theme xmlns:a="http://schemas.openxmlformats.org/drawingml/2006/main" name="MMD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1" id="{965B3241-9B99-41E7-94D8-A4ACA3C0380E}" vid="{B3BBE8B0-A961-42D7-9DDC-9FE312DDFC52}"/>
    </a:ext>
  </a:extLst>
</a:theme>
</file>

<file path=ppt/theme/theme2.xml><?xml version="1.0" encoding="utf-8"?>
<a:theme xmlns:a="http://schemas.openxmlformats.org/drawingml/2006/main" name="1_MMD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1" id="{4994B693-7165-4D10-92CA-08D40E80F538}" vid="{02DB2EDD-2BDB-45F2-A476-B87FA7AC0619}"/>
    </a:ext>
  </a:extLst>
</a:theme>
</file>

<file path=ppt/theme/theme3.xml><?xml version="1.0" encoding="utf-8"?>
<a:theme xmlns:a="http://schemas.openxmlformats.org/drawingml/2006/main" name="2_MMD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1" id="{5E5A2CCE-BE84-40C6-9CC9-E269E1BA5282}" vid="{227DA950-715A-4C53-BFF9-650B3708927E}"/>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INAL NEW MMD">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NEW MMD" id="{1A86C01B-6D60-4E28-BD98-2FAF6E3B2DC1}" vid="{255661C5-706E-4DBD-B5DF-A6CEB80517FF}"/>
    </a:ext>
  </a:extLst>
</a:theme>
</file>

<file path=ppt/theme/theme7.xml><?xml version="1.0" encoding="utf-8"?>
<a:theme xmlns:a="http://schemas.openxmlformats.org/drawingml/2006/main" name="3_MMD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1" id="{4994B693-7165-4D10-92CA-08D40E80F538}" vid="{02DB2EDD-2BDB-45F2-A476-B87FA7AC0619}"/>
    </a:ext>
  </a:ext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47457A0-4010-4447-BC6D-A4A7FF908585}">
  <we:reference id="wa104178141" version="3.1.7.1" store="en-US" storeType="OMEX"/>
  <we:alternateReferences>
    <we:reference id="WA104178141" version="3.1.7.1"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32</TotalTime>
  <Words>14704</Words>
  <Application>Microsoft Office PowerPoint</Application>
  <PresentationFormat>On-screen Show (4:3)</PresentationFormat>
  <Paragraphs>1114</Paragraphs>
  <Slides>79</Slides>
  <Notes>79</Notes>
  <HiddenSlides>6</HiddenSlides>
  <MMClips>3</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79</vt:i4>
      </vt:variant>
    </vt:vector>
  </HeadingPairs>
  <TitlesOfParts>
    <vt:vector size="98" baseType="lpstr">
      <vt:lpstr>Arial</vt:lpstr>
      <vt:lpstr>Broadway</vt:lpstr>
      <vt:lpstr>Brush Script MT</vt:lpstr>
      <vt:lpstr>Calibri</vt:lpstr>
      <vt:lpstr>Calibri Light</vt:lpstr>
      <vt:lpstr>Courier New</vt:lpstr>
      <vt:lpstr>Noto Sans Symbols</vt:lpstr>
      <vt:lpstr>Questrial</vt:lpstr>
      <vt:lpstr>Tw Cen MT</vt:lpstr>
      <vt:lpstr>wf_segoe-ui_normal</vt:lpstr>
      <vt:lpstr>wf_segoe-ui_semilight</vt:lpstr>
      <vt:lpstr>Wingdings</vt:lpstr>
      <vt:lpstr>MMD1</vt:lpstr>
      <vt:lpstr>1_MMD1</vt:lpstr>
      <vt:lpstr>2_MMD1</vt:lpstr>
      <vt:lpstr>1_Custom Design</vt:lpstr>
      <vt:lpstr>Custom Design</vt:lpstr>
      <vt:lpstr>FINAL NEW MMD</vt:lpstr>
      <vt:lpstr>3_MMD1</vt:lpstr>
      <vt:lpstr>Hidden Slide #1</vt:lpstr>
      <vt:lpstr>Hidden Slide #2</vt:lpstr>
      <vt:lpstr>Hidden Slide #3</vt:lpstr>
      <vt:lpstr>Hidden Slide #4</vt:lpstr>
      <vt:lpstr>Hidden Slide #5</vt:lpstr>
      <vt:lpstr>School-Based  Implementation Coaching</vt:lpstr>
      <vt:lpstr>Acknowledgements  Special thanks to all contributors to the development and revision of this professional learning module.  The original Internal Coaching learning package was vetted for use by Regional Professional Development Center (RPDC) Consultants in October 2014. This package was updated and given a new title, School-Based Implementation Coaching and was rolled out in June of 2015. A second revision was completed December of 2017. The collection of learning packages was developed through efforts funded by the Missouri State Personnel Development Grant (SPDG).    The following individuals/groups are thanked immensely for their hard work in developing this package:  </vt:lpstr>
      <vt:lpstr>Tammy Brotherton, SE RPDC  Marsha Lay, Lead SIS Liz Condray, SC RPDC   Lisa McCarty, KC RPDC Suzy Cutbirth, SW RPDC   Chris Montgomery, StL, RPDC Jennee Gregory, NW RPDC</vt:lpstr>
      <vt:lpstr>School-Based  Implementation Coaching</vt:lpstr>
      <vt:lpstr>Welcome and Introductions</vt:lpstr>
      <vt:lpstr>Norms</vt:lpstr>
      <vt:lpstr>Icon Glossary</vt:lpstr>
      <vt:lpstr>DCI Framework</vt:lpstr>
      <vt:lpstr>Synopsis of Coaching Principles</vt:lpstr>
      <vt:lpstr>PowerPoint Presentation</vt:lpstr>
      <vt:lpstr>School-Based Implementation Coaching and Missouri Teacher Standards</vt:lpstr>
      <vt:lpstr>Session-at-a-Glance</vt:lpstr>
      <vt:lpstr>Learning Targets</vt:lpstr>
      <vt:lpstr>Essential Questions</vt:lpstr>
      <vt:lpstr>Practice Profile</vt:lpstr>
      <vt:lpstr>The School-Based Implementation Coaching Process</vt:lpstr>
      <vt:lpstr>Format of Professional Learning</vt:lpstr>
      <vt:lpstr>School-Based Implementation Coaching</vt:lpstr>
      <vt:lpstr>What are the benefits of  School-Based Implementation Coaching?</vt:lpstr>
      <vt:lpstr>Extending Our Thinking</vt:lpstr>
      <vt:lpstr>The Implementation Coach</vt:lpstr>
      <vt:lpstr>Essential Function #1  Educators develop and maintain coaching relationships.</vt:lpstr>
      <vt:lpstr>Discovering Your FRAME </vt:lpstr>
      <vt:lpstr>Your FRAME - Reflections</vt:lpstr>
      <vt:lpstr>Discovering Your  Coaching FRAME Valuing Differences</vt:lpstr>
      <vt:lpstr>PowerPoint Presentation</vt:lpstr>
      <vt:lpstr>Pair/Share – Article Reflection How Can a Coach Gain a Teacher’s Trust?</vt:lpstr>
      <vt:lpstr>Ten Steps to Building Trust</vt:lpstr>
      <vt:lpstr>Building Coaching Relationships</vt:lpstr>
      <vt:lpstr>Criteria for Building Coaching Relationships</vt:lpstr>
      <vt:lpstr>The Implementation Coach</vt:lpstr>
      <vt:lpstr>Essential Function #2  Educators provide effective feedback.</vt:lpstr>
      <vt:lpstr>Definition of Feedback</vt:lpstr>
      <vt:lpstr>-Dylan Wiliam</vt:lpstr>
      <vt:lpstr>Tools for Developing Teachers and Teaching</vt:lpstr>
      <vt:lpstr>30-Second Feedback</vt:lpstr>
      <vt:lpstr>30-Second Feedback Practice</vt:lpstr>
      <vt:lpstr>30-Second Feedback Practice</vt:lpstr>
      <vt:lpstr>30-Second Feedback Practice (High School Math Class Video 1) Partner A provides 30-Second Feedback  to partner B.</vt:lpstr>
      <vt:lpstr>30-Second Feedback Practice (High School Math Class Video 2) Partner A provides 30-Second Feedback  to partner A.</vt:lpstr>
      <vt:lpstr>Criteria for Providing Effective Feedback</vt:lpstr>
      <vt:lpstr>The Implementation Coach</vt:lpstr>
      <vt:lpstr>Essential Function #3  Educators develop a strategic and differentiated coaching plan.</vt:lpstr>
      <vt:lpstr>Why Develop a Growth Goal Plan?</vt:lpstr>
      <vt:lpstr>Who Needs a Plan?</vt:lpstr>
      <vt:lpstr>Effective Teaching and Learning Practices</vt:lpstr>
      <vt:lpstr>Growth Goal Plan</vt:lpstr>
      <vt:lpstr>Page 2 Growth Goal Plan</vt:lpstr>
      <vt:lpstr>Example of  self-assessment and identification of a growth goal using a Practice Profile </vt:lpstr>
      <vt:lpstr>Example DACL Growth Goal Plan</vt:lpstr>
      <vt:lpstr>Coaches in Action Activity!</vt:lpstr>
      <vt:lpstr>Coaching Plans as an Ongoing Tool</vt:lpstr>
      <vt:lpstr>Criteria for Developing a Strategic And Differentiated Coaching Plan</vt:lpstr>
      <vt:lpstr>The Implementation Coach</vt:lpstr>
      <vt:lpstr>Essential Function #4  Educators use solution dialogue. </vt:lpstr>
      <vt:lpstr>What is Solution Dialogue?</vt:lpstr>
      <vt:lpstr>Growth Goal Plan</vt:lpstr>
      <vt:lpstr>Page 2 Growth Goal Plan</vt:lpstr>
      <vt:lpstr>Example DACL Growth Goal Plan</vt:lpstr>
      <vt:lpstr>Solution Dialogue Activity</vt:lpstr>
      <vt:lpstr>Solution Dialogue</vt:lpstr>
      <vt:lpstr>Types of Coach – Teacher Conversations</vt:lpstr>
      <vt:lpstr>Criteria for Using Solution Dialogue</vt:lpstr>
      <vt:lpstr>The Implementation Coach</vt:lpstr>
      <vt:lpstr>Essential Function #5</vt:lpstr>
      <vt:lpstr>Essential Functions 3, 4, 5</vt:lpstr>
      <vt:lpstr>How to Progress Monitor Implementation</vt:lpstr>
      <vt:lpstr>Ideas for Celebration</vt:lpstr>
      <vt:lpstr>PowerPoint Presentation</vt:lpstr>
      <vt:lpstr>Criteria for Monitoring Progress of  Implementation of Effective Educational Practices</vt:lpstr>
      <vt:lpstr>School-Based Implementation Coaching  Reflection and Closing</vt:lpstr>
      <vt:lpstr>Learning Targets</vt:lpstr>
      <vt:lpstr>Next Steps: SBIC Action  = Results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Based Implementation Coaching</dc:title>
  <dc:creator>Sarah Marten;Cindy</dc:creator>
  <cp:keywords>SBIC, coaching</cp:keywords>
  <cp:lastModifiedBy>Jodi Arnold</cp:lastModifiedBy>
  <cp:revision>674</cp:revision>
  <cp:lastPrinted>2017-12-27T22:41:28Z</cp:lastPrinted>
  <dcterms:modified xsi:type="dcterms:W3CDTF">2022-07-27T16:46:20Z</dcterms:modified>
</cp:coreProperties>
</file>