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00" r:id="rId1"/>
  </p:sldMasterIdLst>
  <p:notesMasterIdLst>
    <p:notesMasterId r:id="rId74"/>
  </p:notesMasterIdLst>
  <p:sldIdLst>
    <p:sldId id="257" r:id="rId2"/>
    <p:sldId id="327" r:id="rId3"/>
    <p:sldId id="258" r:id="rId4"/>
    <p:sldId id="259" r:id="rId5"/>
    <p:sldId id="260" r:id="rId6"/>
    <p:sldId id="261" r:id="rId7"/>
    <p:sldId id="262" r:id="rId8"/>
    <p:sldId id="263" r:id="rId9"/>
    <p:sldId id="264" r:id="rId10"/>
    <p:sldId id="265" r:id="rId11"/>
    <p:sldId id="266" r:id="rId12"/>
    <p:sldId id="267" r:id="rId13"/>
    <p:sldId id="268" r:id="rId14"/>
    <p:sldId id="328"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29" r:id="rId33"/>
    <p:sldId id="289" r:id="rId34"/>
    <p:sldId id="290" r:id="rId35"/>
    <p:sldId id="33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31" r:id="rId60"/>
    <p:sldId id="332" r:id="rId61"/>
    <p:sldId id="333" r:id="rId62"/>
    <p:sldId id="317" r:id="rId63"/>
    <p:sldId id="318" r:id="rId64"/>
    <p:sldId id="319" r:id="rId65"/>
    <p:sldId id="320" r:id="rId66"/>
    <p:sldId id="321" r:id="rId67"/>
    <p:sldId id="323" r:id="rId68"/>
    <p:sldId id="324" r:id="rId69"/>
    <p:sldId id="322" r:id="rId70"/>
    <p:sldId id="325" r:id="rId71"/>
    <p:sldId id="334" r:id="rId72"/>
    <p:sldId id="326" r:id="rId73"/>
  </p:sldIdLst>
  <p:sldSz cx="9144000" cy="6858000" type="screen4x3"/>
  <p:notesSz cx="6900863" cy="9291638"/>
  <p:embeddedFontLst>
    <p:embeddedFont>
      <p:font typeface="Calibri" panose="020F0502020204030204" pitchFamily="34" charset="0"/>
      <p:regular r:id="rId75"/>
      <p:bold r:id="rId76"/>
      <p:italic r:id="rId77"/>
      <p:boldItalic r:id="rId78"/>
    </p:embeddedFont>
    <p:embeddedFont>
      <p:font typeface="Comic Sans MS" panose="030F0702030302020204" pitchFamily="66" charset="0"/>
      <p:regular r:id="rId79"/>
      <p:bold r:id="rId80"/>
      <p:italic r:id="rId81"/>
      <p:boldItalic r:id="rId82"/>
    </p:embeddedFont>
    <p:embeddedFont>
      <p:font typeface="Libre Baskerville" panose="020B0604020202020204" charset="0"/>
      <p:regular r:id="rId83"/>
      <p:bold r:id="rId84"/>
      <p: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40" userDrawn="1">
          <p15:clr>
            <a:srgbClr val="A4A3A4"/>
          </p15:clr>
        </p15:guide>
        <p15:guide id="2" pos="336" userDrawn="1">
          <p15:clr>
            <a:srgbClr val="A4A3A4"/>
          </p15:clr>
        </p15:guide>
        <p15:guide id="3" pos="5424" userDrawn="1">
          <p15:clr>
            <a:srgbClr val="A4A3A4"/>
          </p15:clr>
        </p15:guide>
        <p15:guide id="4" pos="2880" userDrawn="1">
          <p15:clr>
            <a:srgbClr val="A4A3A4"/>
          </p15:clr>
        </p15:guide>
        <p15:guide id="5" orient="horz" pos="1320" userDrawn="1">
          <p15:clr>
            <a:srgbClr val="A4A3A4"/>
          </p15:clr>
        </p15:guide>
        <p15:guide id="6" orient="horz" pos="3888" userDrawn="1">
          <p15:clr>
            <a:srgbClr val="A4A3A4"/>
          </p15:clr>
        </p15:guide>
        <p15:guide id="7" orient="horz"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53B"/>
    <a:srgbClr val="004B8E"/>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546931-B0D2-4DA7-A5AB-8545E69C8A6E}">
  <a:tblStyle styleId="{D0546931-B0D2-4DA7-A5AB-8545E69C8A6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b="off" i="off"/>
      <a:tcStyle>
        <a:tcBdr/>
        <a:fill>
          <a:solidFill>
            <a:srgbClr val="CACEDA"/>
          </a:solidFill>
        </a:fill>
      </a:tcStyle>
    </a:band1H>
    <a:band2H>
      <a:tcTxStyle b="off" i="off"/>
      <a:tcStyle>
        <a:tcBdr/>
      </a:tcStyle>
    </a:band2H>
    <a:band1V>
      <a:tcTxStyle b="off" i="off"/>
      <a:tcStyle>
        <a:tcBdr/>
        <a:fill>
          <a:solidFill>
            <a:srgbClr val="CACE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24A159E-48F2-4B15-B558-C20E7F82989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4598" autoAdjust="0"/>
  </p:normalViewPr>
  <p:slideViewPr>
    <p:cSldViewPr snapToGrid="0">
      <p:cViewPr varScale="1">
        <p:scale>
          <a:sx n="50" d="100"/>
          <a:sy n="50" d="100"/>
        </p:scale>
        <p:origin x="1488" y="28"/>
      </p:cViewPr>
      <p:guideLst>
        <p:guide orient="horz" pos="840"/>
        <p:guide pos="336"/>
        <p:guide pos="5424"/>
        <p:guide pos="2880"/>
        <p:guide orient="horz" pos="1320"/>
        <p:guide orient="horz" pos="3888"/>
        <p:guide orient="horz"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90374" cy="464582"/>
          </a:xfrm>
          <a:prstGeom prst="rect">
            <a:avLst/>
          </a:prstGeom>
          <a:noFill/>
          <a:ln>
            <a:noFill/>
          </a:ln>
        </p:spPr>
        <p:txBody>
          <a:bodyPr spcFirstLastPara="1" wrap="square" lIns="92500" tIns="46250" rIns="92500" bIns="462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8892" y="0"/>
            <a:ext cx="2990374" cy="464582"/>
          </a:xfrm>
          <a:prstGeom prst="rect">
            <a:avLst/>
          </a:prstGeom>
          <a:noFill/>
          <a:ln>
            <a:noFill/>
          </a:ln>
        </p:spPr>
        <p:txBody>
          <a:bodyPr spcFirstLastPara="1" wrap="square" lIns="92500" tIns="46250" rIns="92500" bIns="462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5444"/>
            <a:ext cx="2990374" cy="464582"/>
          </a:xfrm>
          <a:prstGeom prst="rect">
            <a:avLst/>
          </a:prstGeom>
          <a:noFill/>
          <a:ln>
            <a:noFill/>
          </a:ln>
        </p:spPr>
        <p:txBody>
          <a:bodyPr spcFirstLastPara="1" wrap="square" lIns="92500" tIns="46250" rIns="92500" bIns="462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ransitioncoalition.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ccframework.or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cccframework.org"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yoga4classrooms.com/supporting-research"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edutopia.org/blog/use-mistakes-in-learning-process-richard-curwi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indent="0">
              <a:spcBef>
                <a:spcPts val="0"/>
              </a:spcBef>
            </a:pPr>
            <a:r>
              <a:rPr lang="en-US" sz="1200" b="1" i="0" u="none" strike="noStrike" cap="none">
                <a:solidFill>
                  <a:schemeClr val="dk1"/>
                </a:solidFill>
                <a:effectLst/>
                <a:latin typeface="Calibri"/>
                <a:ea typeface="Calibri"/>
                <a:cs typeface="Calibri"/>
                <a:sym typeface="Calibri"/>
              </a:rPr>
              <a:t>Important notes:</a:t>
            </a: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 script of presenter notes is included in the PowerPoint. Background information for the presenter is shown as “</a:t>
            </a:r>
            <a:r>
              <a:rPr lang="en-US" sz="1200" b="1" i="0" u="none" strike="noStrike" cap="none">
                <a:solidFill>
                  <a:schemeClr val="dk1"/>
                </a:solidFill>
                <a:effectLst/>
                <a:latin typeface="Calibri"/>
                <a:ea typeface="Calibri"/>
                <a:cs typeface="Calibri"/>
                <a:sym typeface="Calibri"/>
              </a:rPr>
              <a:t>To Know”.</a:t>
            </a:r>
            <a:r>
              <a:rPr lang="en-US" sz="1200" b="0" i="0" u="none" strike="noStrike" cap="none">
                <a:solidFill>
                  <a:schemeClr val="dk1"/>
                </a:solidFill>
                <a:effectLst/>
                <a:latin typeface="Calibri"/>
                <a:ea typeface="Calibri"/>
                <a:cs typeface="Calibri"/>
                <a:sym typeface="Calibri"/>
              </a:rPr>
              <a:t> Statements to be shared with participants are shown as “</a:t>
            </a:r>
            <a:r>
              <a:rPr lang="en-US" sz="1200" b="1" i="0" u="none" strike="noStrike" cap="none">
                <a:solidFill>
                  <a:schemeClr val="dk1"/>
                </a:solidFill>
                <a:effectLst/>
                <a:latin typeface="Calibri"/>
                <a:ea typeface="Calibri"/>
                <a:cs typeface="Calibri"/>
                <a:sym typeface="Calibri"/>
              </a:rPr>
              <a:t>To Say”.</a:t>
            </a:r>
            <a:r>
              <a:rPr lang="en-US" sz="1200" b="0" i="0" u="none" strike="noStrike" cap="none">
                <a:solidFill>
                  <a:schemeClr val="dk1"/>
                </a:solidFill>
                <a:effectLst/>
                <a:latin typeface="Calibri"/>
                <a:ea typeface="Calibri"/>
                <a:cs typeface="Calibri"/>
                <a:sym typeface="Calibri"/>
              </a:rPr>
              <a:t> In some instances, the “</a:t>
            </a:r>
            <a:r>
              <a:rPr lang="en-US" sz="1200" b="1" i="0" u="none" strike="noStrike" cap="none">
                <a:solidFill>
                  <a:schemeClr val="dk1"/>
                </a:solidFill>
                <a:effectLst/>
                <a:latin typeface="Calibri"/>
                <a:ea typeface="Calibri"/>
                <a:cs typeface="Calibri"/>
                <a:sym typeface="Calibri"/>
              </a:rPr>
              <a:t>To Know/To Say</a:t>
            </a:r>
            <a:r>
              <a:rPr lang="en-US" sz="1200" b="0" i="0" u="none" strike="noStrike" cap="none">
                <a:solidFill>
                  <a:schemeClr val="dk1"/>
                </a:solidFill>
                <a:effectLst/>
                <a:latin typeface="Calibri"/>
                <a:ea typeface="Calibri"/>
                <a:cs typeface="Calibri"/>
                <a:sym typeface="Calibri"/>
              </a:rPr>
              <a:t>” are the same material. For fidelity of content and consistency among presenters, the “</a:t>
            </a:r>
            <a:r>
              <a:rPr lang="en-US" sz="1200" b="1" i="0" u="none" strike="noStrike" cap="none">
                <a:solidFill>
                  <a:schemeClr val="dk1"/>
                </a:solidFill>
                <a:effectLst/>
                <a:latin typeface="Calibri"/>
                <a:ea typeface="Calibri"/>
                <a:cs typeface="Calibri"/>
                <a:sym typeface="Calibri"/>
              </a:rPr>
              <a:t>To Say</a:t>
            </a:r>
            <a:r>
              <a:rPr lang="en-US" sz="1200" b="0" i="0" u="none" strike="noStrike" cap="none">
                <a:solidFill>
                  <a:schemeClr val="dk1"/>
                </a:solidFill>
                <a:effectLst/>
                <a:latin typeface="Calibri"/>
                <a:ea typeface="Calibri"/>
                <a:cs typeface="Calibri"/>
                <a:sym typeface="Calibri"/>
              </a:rPr>
              <a:t>” information should be presented with minimal paraphrasing. The presenter notes also include “</a:t>
            </a:r>
            <a:r>
              <a:rPr lang="en-US" sz="1200" b="1" i="0" u="none" strike="noStrike" cap="none">
                <a:solidFill>
                  <a:schemeClr val="dk1"/>
                </a:solidFill>
                <a:effectLst/>
                <a:latin typeface="Calibri"/>
                <a:ea typeface="Calibri"/>
                <a:cs typeface="Calibri"/>
                <a:sym typeface="Calibri"/>
              </a:rPr>
              <a:t>To Do</a:t>
            </a:r>
            <a:r>
              <a:rPr lang="en-US" sz="1200" b="0" i="0" u="none" strike="noStrike" cap="none">
                <a:solidFill>
                  <a:schemeClr val="dk1"/>
                </a:solidFill>
                <a:effectLst/>
                <a:latin typeface="Calibri"/>
                <a:ea typeface="Calibri"/>
                <a:cs typeface="Calibri"/>
                <a:sym typeface="Calibri"/>
              </a:rPr>
              <a:t>” prompts and cues for “</a:t>
            </a:r>
            <a:r>
              <a:rPr lang="en-US" sz="1200" b="1" i="0" u="none" strike="noStrike" cap="none">
                <a:solidFill>
                  <a:schemeClr val="dk1"/>
                </a:solidFill>
                <a:effectLst/>
                <a:latin typeface="Calibri"/>
                <a:ea typeface="Calibri"/>
                <a:cs typeface="Calibri"/>
                <a:sym typeface="Calibri"/>
              </a:rPr>
              <a:t>Handouts</a:t>
            </a:r>
            <a:r>
              <a:rPr lang="en-US" sz="1200" b="0" i="0" u="none" strike="noStrike" cap="none">
                <a:solidFill>
                  <a:schemeClr val="dk1"/>
                </a:solidFill>
                <a:effectLst/>
                <a:latin typeface="Calibri"/>
                <a:ea typeface="Calibri"/>
                <a:cs typeface="Calibri"/>
                <a:sym typeface="Calibri"/>
              </a:rPr>
              <a:t>”.</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 presenter may add slides to supplement the content. For example, a slide of essential questions may be added since only objectives have been included. </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 presenter may choose to differentiate a presentation to meet the needs of the participants. For example, another form may be substituted for the Next Steps template if the district or building already uses a similar form or protocol.</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Additional activities, examples, videos, etc. are being developed. A presenter may interchange the additional material for the corresponding PowerPoint content.</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An Implementation Fidelity Checklist is available for frequent monitoring by a teacher or observer. </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A print Practice Profile and an electronic Practice Profile Self-Assessment tool are available for use by individuals, teams, or schools for periodic self-assessment and monitoring of implementation of practice or to identify training or coaching needs.</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The presenter should download onto a hard drive or a flash drive any video intended for use in a training. The links shown on slides may not be able to be accessed online at the school sites.</a:t>
            </a:r>
          </a:p>
          <a:p>
            <a:pPr marL="0" indent="0">
              <a:spcBef>
                <a:spcPts val="0"/>
              </a:spcBef>
            </a:pPr>
            <a:r>
              <a:rPr lang="en-US" sz="1200" b="0" i="0" u="none" strike="noStrike" cap="none">
                <a:solidFill>
                  <a:schemeClr val="dk1"/>
                </a:solidFill>
                <a:effectLst/>
                <a:latin typeface="Calibri"/>
                <a:ea typeface="Calibri"/>
                <a:cs typeface="Calibri"/>
                <a:sym typeface="Calibri"/>
              </a:rPr>
              <a:t> </a:t>
            </a:r>
          </a:p>
          <a:p>
            <a:pPr marL="0" indent="0">
              <a:spcBef>
                <a:spcPts val="0"/>
              </a:spcBef>
            </a:pPr>
            <a:r>
              <a:rPr lang="en-US" sz="1200" b="0" i="0" u="none" strike="noStrike" cap="none">
                <a:solidFill>
                  <a:schemeClr val="dk1"/>
                </a:solidFill>
                <a:effectLst/>
                <a:latin typeface="Calibri"/>
                <a:ea typeface="Calibri"/>
                <a:cs typeface="Calibri"/>
                <a:sym typeface="Calibri"/>
              </a:rPr>
              <a:t>Breaks should be inserted at the discretion of the presenter based on the needs of participants.</a:t>
            </a:r>
          </a:p>
          <a:p>
            <a:pPr marL="0" lvl="0" indent="0" algn="l" rtl="0">
              <a:lnSpc>
                <a:spcPct val="100000"/>
              </a:lnSpc>
              <a:spcBef>
                <a:spcPts val="0"/>
              </a:spcBef>
              <a:spcAft>
                <a:spcPts val="0"/>
              </a:spcAft>
              <a:buSzPts val="1400"/>
              <a:buNone/>
            </a:pPr>
            <a:endParaRPr/>
          </a:p>
        </p:txBody>
      </p:sp>
      <p:sp>
        <p:nvSpPr>
          <p:cNvPr id="370" name="Google Shape;370;p2:notes"/>
          <p:cNvSpPr txBox="1">
            <a:spLocks noGrp="1"/>
          </p:cNvSpPr>
          <p:nvPr>
            <p:ph type="dt" idx="10"/>
          </p:nvPr>
        </p:nvSpPr>
        <p:spPr>
          <a:xfrm>
            <a:off x="3908892" y="0"/>
            <a:ext cx="2990374" cy="464582"/>
          </a:xfrm>
          <a:prstGeom prst="rect">
            <a:avLst/>
          </a:prstGeom>
          <a:noFill/>
          <a:ln>
            <a:noFill/>
          </a:ln>
        </p:spPr>
        <p:txBody>
          <a:bodyPr spcFirstLastPara="1" wrap="square" lIns="92500" tIns="46250" rIns="92500" bIns="46250" anchor="t" anchorCtr="0">
            <a:noAutofit/>
          </a:bodyPr>
          <a:lstStyle/>
          <a:p>
            <a:pPr marL="0" lvl="0" indent="0" algn="r" rtl="0">
              <a:lnSpc>
                <a:spcPct val="100000"/>
              </a:lnSpc>
              <a:spcBef>
                <a:spcPts val="0"/>
              </a:spcBef>
              <a:spcAft>
                <a:spcPts val="0"/>
              </a:spcAft>
              <a:buSzPts val="1400"/>
              <a:buNone/>
            </a:pPr>
            <a:r>
              <a:rPr lang="en-US"/>
              <a:t>1/6/2011</a:t>
            </a:r>
            <a:endParaRPr/>
          </a:p>
        </p:txBody>
      </p:sp>
      <p:sp>
        <p:nvSpPr>
          <p:cNvPr id="371" name="Google Shape;371;p2: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1: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 </a:t>
            </a:r>
            <a:r>
              <a:rPr lang="en-US" b="0"/>
              <a:t>This is a 3-4 hour training.  </a:t>
            </a:r>
            <a:endParaRPr b="1"/>
          </a:p>
          <a:p>
            <a:pPr marL="0" lvl="0" indent="0" algn="l" rtl="0">
              <a:lnSpc>
                <a:spcPct val="100000"/>
              </a:lnSpc>
              <a:spcBef>
                <a:spcPts val="360"/>
              </a:spcBef>
              <a:spcAft>
                <a:spcPts val="0"/>
              </a:spcAft>
              <a:buSzPts val="1400"/>
              <a:buNone/>
            </a:pPr>
            <a:r>
              <a:rPr lang="en-US" b="1"/>
              <a:t>To Do:</a:t>
            </a:r>
            <a:r>
              <a:rPr lang="en-US" b="0"/>
              <a:t> If you would like, you can put times into this section. It has been intentionally left without times in order to make it work for each RPDC and their schedule.</a:t>
            </a:r>
            <a:endParaRPr b="1"/>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r>
              <a:rPr lang="en-US" b="1"/>
              <a:t>To Say:</a:t>
            </a:r>
            <a:r>
              <a:rPr lang="en-US" b="0"/>
              <a:t> Here is our schedule for the day. As you can see, we do have a break scheduled, but again, feel free to take care of your personal needs as they arise.</a:t>
            </a:r>
            <a:endParaRPr b="1"/>
          </a:p>
        </p:txBody>
      </p:sp>
      <p:sp>
        <p:nvSpPr>
          <p:cNvPr id="433" name="Google Shape;433;p11: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3: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Say:</a:t>
            </a:r>
            <a:r>
              <a:rPr lang="en-US" b="0"/>
              <a:t> Today, we will be discussing several aspects of self-determination. By the end of today’s training, you will be able to define self-determination, explain the importance of self-determination, list the steps of the Model of Self-Determination, and find curricula, resources, and materials to assist in teaching self-determination.</a:t>
            </a:r>
            <a:endParaRPr b="1"/>
          </a:p>
        </p:txBody>
      </p:sp>
      <p:sp>
        <p:nvSpPr>
          <p:cNvPr id="440" name="Google Shape;440;p13: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4: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Know/To Say: </a:t>
            </a:r>
            <a:r>
              <a:rPr lang="en-US"/>
              <a:t>Let’s begin the work of learning a strategic and consistent understanding of what Metacognition is with these essential questions in mind.</a:t>
            </a:r>
            <a:endParaRPr/>
          </a:p>
        </p:txBody>
      </p:sp>
      <p:sp>
        <p:nvSpPr>
          <p:cNvPr id="447" name="Google Shape;447;p14: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5: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Say: </a:t>
            </a:r>
            <a:r>
              <a:rPr lang="en-US" b="0"/>
              <a:t>As we begin thinking about self-determination today, we want you to start thinking about the students that you work with on a daily basis. Please take two minutes to think about the question that is shown on the screen. What is the most important thing your students should know or be able to do to be successful in adult life?</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1"/>
              <a:t>AFTER 2-3 MINUTES, Say:</a:t>
            </a:r>
            <a:r>
              <a:rPr lang="en-US" b="0"/>
              <a:t> Let’s come back together now. What is the most important thing your students should know or be able to do to be successful in adult life? (Get volunteers to share)</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1"/>
              <a:t>To Know: </a:t>
            </a:r>
            <a:r>
              <a:rPr lang="en-US" b="0"/>
              <a:t>Possible answers to this question: obtain adult services and benefits, live independently, support themselves financially, know and explain their disability well to others, especially adult service providers, have dreams for their future, have friends who support them in their lives</a:t>
            </a:r>
            <a:endParaRPr b="1"/>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endParaRPr/>
          </a:p>
        </p:txBody>
      </p:sp>
      <p:sp>
        <p:nvSpPr>
          <p:cNvPr id="454" name="Google Shape;454;p15: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5: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Clr>
                <a:schemeClr val="dk1"/>
              </a:buClr>
              <a:buSzPts val="1400"/>
              <a:buFont typeface="Arial"/>
              <a:buNone/>
            </a:pPr>
            <a:r>
              <a:rPr lang="en-US" b="1"/>
              <a:t>To Do: </a:t>
            </a:r>
            <a:r>
              <a:rPr lang="en-US" b="0"/>
              <a:t>Appendix A is used here as page 3 for Self-Determination.  Have extra copies in case someone doesn’t bring theirs.</a:t>
            </a:r>
          </a:p>
          <a:p>
            <a:pPr marL="0" lvl="0" indent="0" algn="l" rtl="0">
              <a:lnSpc>
                <a:spcPct val="100000"/>
              </a:lnSpc>
              <a:spcBef>
                <a:spcPts val="360"/>
              </a:spcBef>
              <a:spcAft>
                <a:spcPts val="0"/>
              </a:spcAft>
              <a:buClr>
                <a:schemeClr val="dk1"/>
              </a:buClr>
              <a:buSzPts val="1400"/>
              <a:buFont typeface="Arial"/>
              <a:buNone/>
            </a:pPr>
            <a:r>
              <a:rPr lang="en-US" b="1"/>
              <a:t>To Know/To Say: </a:t>
            </a:r>
            <a:r>
              <a:rPr lang="en-US" b="0"/>
              <a:t>Begin filling out Appendix A on what steps will you take and when.</a:t>
            </a:r>
          </a:p>
          <a:p>
            <a:pPr marL="0" lvl="0" indent="0" algn="l" rtl="0">
              <a:lnSpc>
                <a:spcPct val="100000"/>
              </a:lnSpc>
              <a:spcBef>
                <a:spcPts val="360"/>
              </a:spcBef>
              <a:spcAft>
                <a:spcPts val="0"/>
              </a:spcAft>
              <a:buSzPts val="1400"/>
              <a:buNone/>
            </a:pPr>
            <a:endParaRPr/>
          </a:p>
        </p:txBody>
      </p:sp>
      <p:sp>
        <p:nvSpPr>
          <p:cNvPr id="454" name="Google Shape;454;p15: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15639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7: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Say: </a:t>
            </a:r>
            <a:r>
              <a:rPr lang="en-US" b="0"/>
              <a:t>As we begin thinking about self-determination today, we want you to start thinking about the students that you work with on a daily basis. Please take two minutes to think about the question that is shown on the screen. What is the most important thing your students should know or be able to do to be successful in adult life?</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1"/>
              <a:t>AFTER 2-3 MINUTES, Say:</a:t>
            </a:r>
            <a:r>
              <a:rPr lang="en-US" b="0"/>
              <a:t> Let’s come back together now. What is the most important thing your students should know or be able to do to be successful in adult life? (Get volunteers to share)</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1"/>
              <a:t>To Know: </a:t>
            </a:r>
            <a:r>
              <a:rPr lang="en-US" b="0"/>
              <a:t>Possible answers to this question: Obtain adult services and benefits, live independently, support themselves financially, know and explain their disability well to others, especially adult service providers, have dreams for their future, have friends who support them in their lives</a:t>
            </a:r>
            <a:endParaRPr b="1"/>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endParaRPr/>
          </a:p>
        </p:txBody>
      </p:sp>
      <p:sp>
        <p:nvSpPr>
          <p:cNvPr id="470" name="Google Shape;470;p17: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9: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9: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Know/To Say: </a:t>
            </a:r>
            <a:r>
              <a:rPr lang="en-US" b="0"/>
              <a:t>A review of this</a:t>
            </a:r>
            <a:r>
              <a:rPr lang="en-US"/>
              <a:t> word list may be useful for terminology clarification. </a:t>
            </a:r>
            <a:endParaRPr/>
          </a:p>
          <a:p>
            <a:pPr marL="171450" lvl="0" indent="-171450" algn="l" rtl="0">
              <a:lnSpc>
                <a:spcPct val="100000"/>
              </a:lnSpc>
              <a:spcBef>
                <a:spcPts val="0"/>
              </a:spcBef>
              <a:spcAft>
                <a:spcPts val="0"/>
              </a:spcAft>
              <a:buSzPts val="1400"/>
              <a:buFont typeface="Arial" panose="020B0604020202020204" pitchFamily="34" charset="0"/>
              <a:buChar char="•"/>
            </a:pPr>
            <a:r>
              <a:rPr lang="en-US"/>
              <a:t>Self-Determination vs Self-Advocacy: These are not synonymous terms.  On the next slide we will discuss S-D in detail. The following terms are important to understanding S-D.</a:t>
            </a:r>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a:t>Self-Advocacy is when the student can and does speak for themselves.</a:t>
            </a:r>
            <a:endParaRPr/>
          </a:p>
          <a:p>
            <a:pPr marL="171450" lvl="0" indent="-171450" algn="l" rtl="0">
              <a:lnSpc>
                <a:spcPct val="100000"/>
              </a:lnSpc>
              <a:spcBef>
                <a:spcPts val="360"/>
              </a:spcBef>
              <a:spcAft>
                <a:spcPts val="0"/>
              </a:spcAft>
              <a:buClr>
                <a:schemeClr val="dk1"/>
              </a:buClr>
              <a:buSzPts val="1400"/>
              <a:buFont typeface="Arial" panose="020B0604020202020204" pitchFamily="34" charset="0"/>
              <a:buChar char="•"/>
            </a:pPr>
            <a:r>
              <a:rPr lang="en-US"/>
              <a:t>Self-Knowledge is when the student knows his/her strengths and limitations.</a:t>
            </a:r>
            <a:endParaRPr/>
          </a:p>
          <a:p>
            <a:pPr marL="171450" lvl="0" indent="-171450" algn="l" rtl="0">
              <a:lnSpc>
                <a:spcPct val="100000"/>
              </a:lnSpc>
              <a:spcBef>
                <a:spcPts val="360"/>
              </a:spcBef>
              <a:spcAft>
                <a:spcPts val="0"/>
              </a:spcAft>
              <a:buClr>
                <a:schemeClr val="dk1"/>
              </a:buClr>
              <a:buSzPts val="1400"/>
              <a:buFont typeface="Arial" panose="020B0604020202020204" pitchFamily="34" charset="0"/>
              <a:buChar char="•"/>
            </a:pPr>
            <a:r>
              <a:rPr lang="en-US"/>
              <a:t>Self-Worth is when the student knows that he/she is worthy of their work.  </a:t>
            </a:r>
            <a:endParaRPr>
              <a:solidFill>
                <a:srgbClr val="FF0000"/>
              </a:solidFill>
            </a:endParaRPr>
          </a:p>
        </p:txBody>
      </p:sp>
      <p:sp>
        <p:nvSpPr>
          <p:cNvPr id="483" name="Google Shape;483;p19: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0: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a:t>Section slide</a:t>
            </a:r>
            <a:endParaRPr b="0"/>
          </a:p>
        </p:txBody>
      </p:sp>
      <p:sp>
        <p:nvSpPr>
          <p:cNvPr id="490" name="Google Shape;490;p20: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1: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a:t>To Say</a:t>
            </a:r>
            <a:r>
              <a:rPr lang="en-US"/>
              <a:t>: Look at the italicized words and what do they mean? </a:t>
            </a:r>
            <a:endParaRPr>
              <a:solidFill>
                <a:srgbClr val="FF0000"/>
              </a:solidFill>
            </a:endParaRPr>
          </a:p>
        </p:txBody>
      </p:sp>
      <p:sp>
        <p:nvSpPr>
          <p:cNvPr id="498" name="Google Shape;498;p21: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f209c02175_0_38: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f209c02175_0_38: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05" name="Google Shape;505;gf209c02175_0_38: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 </a:t>
            </a:r>
            <a:r>
              <a:rPr lang="en-US" b="0"/>
              <a:t>These supplies are needed for the training.</a:t>
            </a:r>
            <a:endParaRPr/>
          </a:p>
        </p:txBody>
      </p:sp>
      <p:sp>
        <p:nvSpPr>
          <p:cNvPr id="370" name="Google Shape;370;p2:notes"/>
          <p:cNvSpPr txBox="1">
            <a:spLocks noGrp="1"/>
          </p:cNvSpPr>
          <p:nvPr>
            <p:ph type="dt" idx="10"/>
          </p:nvPr>
        </p:nvSpPr>
        <p:spPr>
          <a:xfrm>
            <a:off x="3908892" y="0"/>
            <a:ext cx="2990374" cy="464582"/>
          </a:xfrm>
          <a:prstGeom prst="rect">
            <a:avLst/>
          </a:prstGeom>
          <a:noFill/>
          <a:ln>
            <a:noFill/>
          </a:ln>
        </p:spPr>
        <p:txBody>
          <a:bodyPr spcFirstLastPara="1" wrap="square" lIns="92500" tIns="46250" rIns="92500" bIns="46250" anchor="t" anchorCtr="0">
            <a:noAutofit/>
          </a:bodyPr>
          <a:lstStyle/>
          <a:p>
            <a:pPr marL="0" lvl="0" indent="0" algn="r" rtl="0">
              <a:lnSpc>
                <a:spcPct val="100000"/>
              </a:lnSpc>
              <a:spcBef>
                <a:spcPts val="0"/>
              </a:spcBef>
              <a:spcAft>
                <a:spcPts val="0"/>
              </a:spcAft>
              <a:buSzPts val="1400"/>
              <a:buNone/>
            </a:pPr>
            <a:r>
              <a:rPr lang="en-US"/>
              <a:t>1/6/2011</a:t>
            </a:r>
            <a:endParaRPr/>
          </a:p>
        </p:txBody>
      </p:sp>
      <p:sp>
        <p:nvSpPr>
          <p:cNvPr id="371" name="Google Shape;371;p2: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19007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209c02175_0_3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f209c02175_0_32: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12" name="Google Shape;512;gf209c02175_0_32: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2: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a:t>To Say: </a:t>
            </a:r>
            <a:r>
              <a:rPr lang="en-US"/>
              <a:t>These are the components that make up S-D. If students can do these things, we say that they are self-determined.  </a:t>
            </a:r>
            <a:endParaRPr/>
          </a:p>
          <a:p>
            <a:pPr marL="0" lvl="0" indent="0" algn="l" rtl="0">
              <a:lnSpc>
                <a:spcPct val="100000"/>
              </a:lnSpc>
              <a:spcBef>
                <a:spcPts val="360"/>
              </a:spcBef>
              <a:spcAft>
                <a:spcPts val="0"/>
              </a:spcAft>
              <a:buSzPts val="1400"/>
              <a:buNone/>
            </a:pPr>
            <a:endParaRPr/>
          </a:p>
        </p:txBody>
      </p:sp>
      <p:sp>
        <p:nvSpPr>
          <p:cNvPr id="519" name="Google Shape;519;p22: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209c02175_0_5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209c02175_0_51: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29" name="Google Shape;529;gf209c02175_0_51: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3: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Do: </a:t>
            </a:r>
            <a:r>
              <a:rPr lang="en-US" b="0"/>
              <a:t>Presenter’s choice</a:t>
            </a:r>
            <a:endParaRPr b="0"/>
          </a:p>
          <a:p>
            <a:pPr marL="0" lvl="0" indent="0" algn="l" rtl="0">
              <a:lnSpc>
                <a:spcPct val="100000"/>
              </a:lnSpc>
              <a:spcBef>
                <a:spcPts val="0"/>
              </a:spcBef>
              <a:spcAft>
                <a:spcPts val="0"/>
              </a:spcAft>
              <a:buSzPts val="1400"/>
              <a:buNone/>
            </a:pPr>
            <a:r>
              <a:rPr lang="en-US"/>
              <a:t>Discussion - Jot down some ideas about why SD is important--use discussion and writing on sticky notes to engage participants in thinking, talking, and writing.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36" name="Google Shape;536;p23: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4: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b="0"/>
              <a:t>It is critical that students know who they are and what they want for their futures. It is also important for them to be able to know the accommodations they need. So how does self-determination help students?</a:t>
            </a:r>
            <a:endParaRPr/>
          </a:p>
          <a:p>
            <a:pPr marL="0" lvl="0" indent="0" algn="l" rtl="0">
              <a:lnSpc>
                <a:spcPct val="80000"/>
              </a:lnSpc>
              <a:spcBef>
                <a:spcPts val="279"/>
              </a:spcBef>
              <a:spcAft>
                <a:spcPts val="0"/>
              </a:spcAft>
              <a:buSzPts val="1400"/>
              <a:buNone/>
            </a:pPr>
            <a:endParaRPr b="0"/>
          </a:p>
          <a:p>
            <a:pPr marL="0" lvl="0" indent="0" algn="l" rtl="0">
              <a:lnSpc>
                <a:spcPct val="80000"/>
              </a:lnSpc>
              <a:spcBef>
                <a:spcPts val="279"/>
              </a:spcBef>
              <a:spcAft>
                <a:spcPts val="0"/>
              </a:spcAft>
              <a:buSzPts val="1400"/>
              <a:buNone/>
            </a:pPr>
            <a:r>
              <a:rPr lang="en-US" b="0"/>
              <a:t>Giving students self-determination skills and practice using the skills while they are in middle and high school helps them in many ways. It helps engage students in their education. Self-determination provides us, as educators, with a way to engage students in planning for their futures and working toward their goals. This is not only for educational goals. Self-determination skills should be used to set and work toward personal goals as well.  </a:t>
            </a:r>
            <a:endParaRPr/>
          </a:p>
          <a:p>
            <a:pPr marL="0" lvl="0" indent="0" algn="l" rtl="0">
              <a:lnSpc>
                <a:spcPct val="80000"/>
              </a:lnSpc>
              <a:spcBef>
                <a:spcPts val="279"/>
              </a:spcBef>
              <a:spcAft>
                <a:spcPts val="0"/>
              </a:spcAft>
              <a:buSzPts val="1400"/>
              <a:buNone/>
            </a:pPr>
            <a:endParaRPr b="0"/>
          </a:p>
          <a:p>
            <a:pPr marL="0" lvl="0" indent="0" algn="l" rtl="0">
              <a:lnSpc>
                <a:spcPct val="80000"/>
              </a:lnSpc>
              <a:spcBef>
                <a:spcPts val="279"/>
              </a:spcBef>
              <a:spcAft>
                <a:spcPts val="0"/>
              </a:spcAft>
              <a:buSzPts val="1400"/>
              <a:buNone/>
            </a:pPr>
            <a:r>
              <a:rPr lang="en-US" b="0"/>
              <a:t>Self-determination also provides lifelong skills for a variety of environments. Self-determination provides students with lifelong skills they can use in social situations now and in the future. These skills can be used at school, job, home and community environments. For example, students who decide to go on to college or technical school need to be able to communicate their disability and need certain accommodations in school. Students still in high school can also talk to their teachers about their accommodations. What’s more, students also need to be able to appropriately communicate with their employers.</a:t>
            </a:r>
            <a:endParaRPr/>
          </a:p>
          <a:p>
            <a:pPr marL="0" lvl="0" indent="0" algn="l" rtl="0">
              <a:lnSpc>
                <a:spcPct val="80000"/>
              </a:lnSpc>
              <a:spcBef>
                <a:spcPts val="279"/>
              </a:spcBef>
              <a:spcAft>
                <a:spcPts val="0"/>
              </a:spcAft>
              <a:buSzPts val="1400"/>
              <a:buNone/>
            </a:pPr>
            <a:endParaRPr b="0"/>
          </a:p>
          <a:p>
            <a:pPr marL="0" lvl="0" indent="0" algn="l" rtl="0">
              <a:lnSpc>
                <a:spcPct val="80000"/>
              </a:lnSpc>
              <a:spcBef>
                <a:spcPts val="279"/>
              </a:spcBef>
              <a:spcAft>
                <a:spcPts val="0"/>
              </a:spcAft>
              <a:buSzPts val="1400"/>
              <a:buNone/>
            </a:pPr>
            <a:r>
              <a:rPr lang="en-US" b="0"/>
              <a:t>Self-determination promotes students’ self-awareness. We all do better in work, school, or social situations if we have an understanding of what works well for us and what doesn’t. Students who use self-determination skills are aware of how they may typically respond in a social situation and adjust as needed. A student who is very shy or soft spoken knows when and how she does need to speak out for herself.</a:t>
            </a:r>
            <a:endParaRPr/>
          </a:p>
          <a:p>
            <a:pPr marL="0" lvl="0" indent="0" algn="l" rtl="0">
              <a:lnSpc>
                <a:spcPct val="80000"/>
              </a:lnSpc>
              <a:spcBef>
                <a:spcPts val="279"/>
              </a:spcBef>
              <a:spcAft>
                <a:spcPts val="0"/>
              </a:spcAft>
              <a:buSzPts val="1400"/>
              <a:buNone/>
            </a:pPr>
            <a:endParaRPr b="0"/>
          </a:p>
          <a:p>
            <a:pPr marL="0" lvl="0" indent="0" algn="l" rtl="0">
              <a:lnSpc>
                <a:spcPct val="80000"/>
              </a:lnSpc>
              <a:spcBef>
                <a:spcPts val="279"/>
              </a:spcBef>
              <a:spcAft>
                <a:spcPts val="0"/>
              </a:spcAft>
              <a:buSzPts val="1400"/>
              <a:buNone/>
            </a:pPr>
            <a:r>
              <a:rPr lang="en-US" b="0"/>
              <a:t>Finally, self-determination prepares students for adult environments by helping students move from entitlement programs to eligibility programs. Special Education is an entitlement program, where schools are required to find students with disabilities and have the primary responsibility of ensuring students receive the supports and accommodations they need. Work, postsecondary education and training are all eligibility programs, where a person with a disability has to identify him or herself as having a disability, be able to explain it, and show necessary documentation in order to receive accommodations, and communicate what accommodations are needed.</a:t>
            </a:r>
            <a:endParaRPr/>
          </a:p>
          <a:p>
            <a:pPr marL="0" lvl="0" indent="0" algn="l" rtl="0">
              <a:lnSpc>
                <a:spcPct val="80000"/>
              </a:lnSpc>
              <a:spcBef>
                <a:spcPts val="279"/>
              </a:spcBef>
              <a:spcAft>
                <a:spcPts val="0"/>
              </a:spcAft>
              <a:buSzPts val="1400"/>
              <a:buNone/>
            </a:pPr>
            <a:endParaRPr b="1"/>
          </a:p>
          <a:p>
            <a:pPr marL="0" marR="0" lvl="0" indent="0" algn="l" rtl="0">
              <a:lnSpc>
                <a:spcPct val="80000"/>
              </a:lnSpc>
              <a:spcBef>
                <a:spcPts val="279"/>
              </a:spcBef>
              <a:spcAft>
                <a:spcPts val="0"/>
              </a:spcAft>
              <a:buClr>
                <a:schemeClr val="dk1"/>
              </a:buClr>
              <a:buSzPts val="930"/>
              <a:buFont typeface="Calibri"/>
              <a:buNone/>
            </a:pPr>
            <a:r>
              <a:rPr lang="en-US" b="1"/>
              <a:t>Reference</a:t>
            </a:r>
            <a:r>
              <a:rPr lang="en-US" b="0"/>
              <a:t>: </a:t>
            </a:r>
            <a:r>
              <a:rPr lang="en-US" err="1">
                <a:solidFill>
                  <a:schemeClr val="dk1"/>
                </a:solidFill>
                <a:latin typeface="Calibri"/>
                <a:ea typeface="Calibri"/>
                <a:cs typeface="Calibri"/>
                <a:sym typeface="Calibri"/>
              </a:rPr>
              <a:t>Lattin</a:t>
            </a:r>
            <a:r>
              <a:rPr lang="en-US">
                <a:solidFill>
                  <a:schemeClr val="dk1"/>
                </a:solidFill>
                <a:latin typeface="Calibri"/>
                <a:ea typeface="Calibri"/>
                <a:cs typeface="Calibri"/>
                <a:sym typeface="Calibri"/>
              </a:rPr>
              <a:t>, D.L., Morningstar, M.E, Field, S., Bjorkman Wade, D.K. &amp; Hu, X. (2010). The essentials of self-determination [Online Training Module]. Lawrence, KS: University of Kansas, Department of Special Education. Retrieved from: </a:t>
            </a:r>
            <a:r>
              <a:rPr lang="en-US" u="sng">
                <a:solidFill>
                  <a:schemeClr val="hlink"/>
                </a:solidFill>
                <a:latin typeface="Calibri"/>
                <a:ea typeface="Calibri"/>
                <a:cs typeface="Calibri"/>
                <a:sym typeface="Calibri"/>
                <a:hlinkClick r:id="rId3"/>
              </a:rPr>
              <a:t>www.transitioncoalition.org</a:t>
            </a:r>
            <a:r>
              <a:rPr lang="en-US">
                <a:solidFill>
                  <a:schemeClr val="dk1"/>
                </a:solidFill>
                <a:latin typeface="Calibri"/>
                <a:ea typeface="Calibri"/>
                <a:cs typeface="Calibri"/>
                <a:sym typeface="Calibri"/>
              </a:rPr>
              <a:t>. </a:t>
            </a:r>
            <a:endParaRPr/>
          </a:p>
          <a:p>
            <a:pPr marL="0" lvl="0" indent="0" algn="l" rtl="0">
              <a:lnSpc>
                <a:spcPct val="80000"/>
              </a:lnSpc>
              <a:spcBef>
                <a:spcPts val="279"/>
              </a:spcBef>
              <a:spcAft>
                <a:spcPts val="0"/>
              </a:spcAft>
              <a:buSzPts val="1400"/>
              <a:buNone/>
            </a:pPr>
            <a:endParaRPr b="0"/>
          </a:p>
          <a:p>
            <a:pPr marL="636046" lvl="1" indent="-114412" algn="l" rtl="0">
              <a:lnSpc>
                <a:spcPct val="80000"/>
              </a:lnSpc>
              <a:spcBef>
                <a:spcPts val="279"/>
              </a:spcBef>
              <a:spcAft>
                <a:spcPts val="0"/>
              </a:spcAft>
              <a:buClr>
                <a:schemeClr val="dk1"/>
              </a:buClr>
              <a:buSzPts val="930"/>
              <a:buFont typeface="Arial"/>
              <a:buNone/>
            </a:pPr>
            <a:endParaRPr b="0"/>
          </a:p>
          <a:p>
            <a:pPr marL="173468" lvl="0" indent="-114413" algn="l" rtl="0">
              <a:lnSpc>
                <a:spcPct val="80000"/>
              </a:lnSpc>
              <a:spcBef>
                <a:spcPts val="279"/>
              </a:spcBef>
              <a:spcAft>
                <a:spcPts val="0"/>
              </a:spcAft>
              <a:buClr>
                <a:schemeClr val="dk1"/>
              </a:buClr>
              <a:buSzPts val="930"/>
              <a:buFont typeface="Arial"/>
              <a:buNone/>
            </a:pPr>
            <a:endParaRPr b="0"/>
          </a:p>
          <a:p>
            <a:pPr marL="0" lvl="0" indent="0" algn="l" rtl="0">
              <a:lnSpc>
                <a:spcPct val="80000"/>
              </a:lnSpc>
              <a:spcBef>
                <a:spcPts val="279"/>
              </a:spcBef>
              <a:spcAft>
                <a:spcPts val="0"/>
              </a:spcAft>
              <a:buSzPts val="1400"/>
              <a:buNone/>
            </a:pPr>
            <a:endParaRPr b="1"/>
          </a:p>
        </p:txBody>
      </p:sp>
      <p:sp>
        <p:nvSpPr>
          <p:cNvPr id="545" name="Google Shape;545;p24: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5: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Research on self-determination shows us that students who are self-determined exhibit behaviors and skills that impact the areas listed on the screen.  </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Research tells us that students who are self-determined have increased engagement. Youth with ED/BD increased time engaged with transition coordinators (</a:t>
            </a:r>
            <a:r>
              <a:rPr lang="en-US" err="1"/>
              <a:t>Bullis</a:t>
            </a:r>
            <a:r>
              <a:rPr lang="en-US"/>
              <a:t>, Moran, Benz, </a:t>
            </a:r>
            <a:r>
              <a:rPr lang="en-US" err="1"/>
              <a:t>Todis</a:t>
            </a:r>
            <a:r>
              <a:rPr lang="en-US"/>
              <a:t> &amp; Johnson, 2002). Students showed positive educational achievement and increased time working academic tasks (</a:t>
            </a:r>
            <a:r>
              <a:rPr lang="en-US" err="1"/>
              <a:t>Bullis</a:t>
            </a:r>
            <a:r>
              <a:rPr lang="en-US"/>
              <a:t>, Moran, Benz, </a:t>
            </a:r>
            <a:r>
              <a:rPr lang="en-US" err="1"/>
              <a:t>Todis</a:t>
            </a:r>
            <a:r>
              <a:rPr lang="en-US"/>
              <a:t> &amp; Johnson, 2002)</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Self-determined individuals have more employment experiences. Students with high-self determination were found to be employed at a higher rate than their peers and earning more than their peers with low self-determination; they also made advances in obtaining job benefits such as vacation, sick leave, and health insurance (</a:t>
            </a:r>
            <a:r>
              <a:rPr lang="en-US" err="1"/>
              <a:t>Wehmeyer</a:t>
            </a:r>
            <a:r>
              <a:rPr lang="en-US"/>
              <a:t> &amp; Schwartz, 1997; </a:t>
            </a:r>
            <a:r>
              <a:rPr lang="en-US" err="1"/>
              <a:t>Wehmeyer</a:t>
            </a:r>
            <a:r>
              <a:rPr lang="en-US"/>
              <a:t> &amp; Palmer, 2003). Workplace social skills were improved (</a:t>
            </a:r>
            <a:r>
              <a:rPr lang="en-US" err="1"/>
              <a:t>Wehmeyer</a:t>
            </a:r>
            <a:r>
              <a:rPr lang="en-US"/>
              <a:t> &amp; Schwartz, 1997). Students with emotional disturbance (ED) were more likely to obtain their desired employment outcomes and were more likely to positively engage in competitive employment activities (</a:t>
            </a:r>
            <a:r>
              <a:rPr lang="en-US" err="1"/>
              <a:t>Bullis</a:t>
            </a:r>
            <a:r>
              <a:rPr lang="en-US"/>
              <a:t>, Moran, Benz, </a:t>
            </a:r>
            <a:r>
              <a:rPr lang="en-US" err="1"/>
              <a:t>Todis</a:t>
            </a:r>
            <a:r>
              <a:rPr lang="en-US"/>
              <a:t> &amp; Johnson, 2002).</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Students who are self-determined have a higher rate of participation in IEP planning. Students increased their participation at IEP meetings using the Self-Directed IEP curriculum (Arndt, Konrad, &amp; Test, 2006; Martin, </a:t>
            </a:r>
            <a:r>
              <a:rPr lang="en-US" err="1"/>
              <a:t>Dycke</a:t>
            </a:r>
            <a:r>
              <a:rPr lang="en-US"/>
              <a:t>, Christensen, Gardner, &amp; Lovett, 2006; Allen, Smith, Test, Flowers &amp; Wood, 2001). Youth with high self-determination were more likely to take a leadership role in their transitional planning process (National Longitudinal Transition Study-2).</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Self-determined individuals have enhanced skills. They have a higher levels of goal completion (German, Martin, Marshall &amp; Sale, 2000), an improved ability to plan activities related to goals and follow steps in a task (Cooper &amp; Browder, 1998; Fullerton &amp; Coyne, 1999), enhanced self-management and self-regulation skills, improved critical learning skills, classroom involvement, and on-task behaviors (</a:t>
            </a:r>
            <a:r>
              <a:rPr lang="en-US" err="1"/>
              <a:t>Agran</a:t>
            </a:r>
            <a:r>
              <a:rPr lang="en-US"/>
              <a:t>, </a:t>
            </a:r>
            <a:r>
              <a:rPr lang="en-US" err="1"/>
              <a:t>Sinclai</a:t>
            </a:r>
            <a:r>
              <a:rPr lang="en-US"/>
              <a:t>, </a:t>
            </a:r>
            <a:r>
              <a:rPr lang="en-US" err="1"/>
              <a:t>Alper</a:t>
            </a:r>
            <a:r>
              <a:rPr lang="en-US"/>
              <a:t>, </a:t>
            </a:r>
            <a:r>
              <a:rPr lang="en-US" err="1"/>
              <a:t>Cavin</a:t>
            </a:r>
            <a:r>
              <a:rPr lang="en-US"/>
              <a:t>, </a:t>
            </a:r>
            <a:r>
              <a:rPr lang="en-US" err="1"/>
              <a:t>Wehmeyer</a:t>
            </a:r>
            <a:r>
              <a:rPr lang="en-US"/>
              <a:t> &amp; </a:t>
            </a:r>
            <a:r>
              <a:rPr lang="en-US" err="1"/>
              <a:t>Hugher</a:t>
            </a:r>
            <a:r>
              <a:rPr lang="en-US"/>
              <a:t>, 2005; Gilberts, </a:t>
            </a:r>
            <a:r>
              <a:rPr lang="en-US" err="1"/>
              <a:t>Argran</a:t>
            </a:r>
            <a:r>
              <a:rPr lang="en-US"/>
              <a:t>, </a:t>
            </a:r>
            <a:r>
              <a:rPr lang="en-US" err="1"/>
              <a:t>Hugher</a:t>
            </a:r>
            <a:r>
              <a:rPr lang="en-US"/>
              <a:t>, &amp; </a:t>
            </a:r>
            <a:r>
              <a:rPr lang="en-US" err="1"/>
              <a:t>Wehmeyer</a:t>
            </a:r>
            <a:r>
              <a:rPr lang="en-US"/>
              <a:t>, 2001), and improved personal and social responsibility, enhanced social problem-solving skills, improved choice-making, problem-solving, self-regulation, self-esteem, and self-advocacy (O’Reilly, </a:t>
            </a:r>
            <a:r>
              <a:rPr lang="en-US" err="1"/>
              <a:t>Lancioni</a:t>
            </a:r>
            <a:r>
              <a:rPr lang="en-US"/>
              <a:t>, &amp; O’Kane, 2000; </a:t>
            </a:r>
            <a:r>
              <a:rPr lang="en-US" err="1"/>
              <a:t>Storey</a:t>
            </a:r>
            <a:r>
              <a:rPr lang="en-US"/>
              <a:t>, 2002; </a:t>
            </a:r>
            <a:r>
              <a:rPr lang="en-US" err="1"/>
              <a:t>Wehmeyer</a:t>
            </a:r>
            <a:r>
              <a:rPr lang="en-US"/>
              <a:t> &amp; Schwartz, 1997).</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Self-determination affects quality of life. Students with high self-determination were more likely to live independently (</a:t>
            </a:r>
            <a:r>
              <a:rPr lang="en-US" err="1"/>
              <a:t>Wehmeyer</a:t>
            </a:r>
            <a:r>
              <a:rPr lang="en-US"/>
              <a:t> &amp; Palmer, 2003). Students enhanced their participation and independence in accomplishing community activities (Sowers &amp; Powers, 1995). Individuals with high self-determination were more likely to have expressed an interest in living outside the family home, having a checking or savings account, and being employed for pay (</a:t>
            </a:r>
            <a:r>
              <a:rPr lang="en-US" err="1"/>
              <a:t>Wehmeyer</a:t>
            </a:r>
            <a:r>
              <a:rPr lang="en-US"/>
              <a:t> &amp; Schwartz, 1997). People who take greater control over their lives (i.e., are self-determined) are more likely to have a higher quality of life (</a:t>
            </a:r>
            <a:r>
              <a:rPr lang="en-US" err="1"/>
              <a:t>Wehmeyer</a:t>
            </a:r>
            <a:r>
              <a:rPr lang="en-US"/>
              <a:t> &amp; Schwartz, 1998).</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Finally, self-determined individuals have enhanced networks. Students showed an increase in size of support network and improved recruiting behaviors (actions made to obtain assistance with personal goals, making friends, and developing social networks) (</a:t>
            </a:r>
            <a:r>
              <a:rPr lang="en-US" err="1"/>
              <a:t>Balcazar</a:t>
            </a:r>
            <a:r>
              <a:rPr lang="en-US"/>
              <a:t>, Fawcett, &amp; </a:t>
            </a:r>
            <a:r>
              <a:rPr lang="en-US" err="1"/>
              <a:t>Seekins</a:t>
            </a:r>
            <a:r>
              <a:rPr lang="en-US"/>
              <a:t>, 1991). Improved ability to obtain accommodations for employment, housing, academics, and leisure activities (Bowman &amp; </a:t>
            </a:r>
            <a:r>
              <a:rPr lang="en-US" err="1"/>
              <a:t>Marzouk</a:t>
            </a:r>
            <a:r>
              <a:rPr lang="en-US"/>
              <a:t>, 1992).</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As you can see, the research has a lot to offer. Students that show self-determination are more successful in many areas of their lives.  </a:t>
            </a:r>
            <a:endParaRPr/>
          </a:p>
          <a:p>
            <a:pPr marL="636046" lvl="1" indent="-131558" algn="l" rtl="0">
              <a:lnSpc>
                <a:spcPct val="80000"/>
              </a:lnSpc>
              <a:spcBef>
                <a:spcPts val="198"/>
              </a:spcBef>
              <a:spcAft>
                <a:spcPts val="0"/>
              </a:spcAft>
              <a:buClr>
                <a:schemeClr val="dk1"/>
              </a:buClr>
              <a:buSzPts val="660"/>
              <a:buFont typeface="Arial"/>
              <a:buNone/>
            </a:pPr>
            <a:endParaRPr/>
          </a:p>
        </p:txBody>
      </p:sp>
      <p:sp>
        <p:nvSpPr>
          <p:cNvPr id="553" name="Google Shape;553;p25: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f209c02175_0_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f209c02175_0_7: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62" name="Google Shape;562;gf209c02175_0_7: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209c02175_0_1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f209c02175_0_17: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71" name="Google Shape;571;gf209c02175_0_17: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209c02175_0_2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209c02175_0_26:notes"/>
          <p:cNvSpPr txBox="1">
            <a:spLocks noGrp="1"/>
          </p:cNvSpPr>
          <p:nvPr>
            <p:ph type="body" idx="1"/>
          </p:nvPr>
        </p:nvSpPr>
        <p:spPr>
          <a:xfrm>
            <a:off x="690087" y="4413528"/>
            <a:ext cx="5520600" cy="4181100"/>
          </a:xfrm>
          <a:prstGeom prst="rect">
            <a:avLst/>
          </a:prstGeom>
        </p:spPr>
        <p:txBody>
          <a:bodyPr spcFirstLastPara="1" wrap="square" lIns="92500" tIns="46250" rIns="92500" bIns="46250" anchor="t" anchorCtr="0">
            <a:noAutofit/>
          </a:bodyPr>
          <a:lstStyle/>
          <a:p>
            <a:pPr marL="0" lvl="0" indent="0" algn="l" rtl="0">
              <a:spcBef>
                <a:spcPts val="360"/>
              </a:spcBef>
              <a:spcAft>
                <a:spcPts val="0"/>
              </a:spcAft>
              <a:buNone/>
            </a:pPr>
            <a:endParaRPr/>
          </a:p>
        </p:txBody>
      </p:sp>
      <p:sp>
        <p:nvSpPr>
          <p:cNvPr id="579" name="Google Shape;579;gf209c02175_0_26:notes"/>
          <p:cNvSpPr txBox="1">
            <a:spLocks noGrp="1"/>
          </p:cNvSpPr>
          <p:nvPr>
            <p:ph type="sldNum" idx="12"/>
          </p:nvPr>
        </p:nvSpPr>
        <p:spPr>
          <a:xfrm>
            <a:off x="3908892" y="8825444"/>
            <a:ext cx="2990400" cy="464700"/>
          </a:xfrm>
          <a:prstGeom prst="rect">
            <a:avLst/>
          </a:prstGeom>
        </p:spPr>
        <p:txBody>
          <a:bodyPr spcFirstLastPara="1" wrap="square" lIns="92500" tIns="46250" rIns="92500" bIns="462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6: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We have already covered a lot of information. Let’s summarize before we move forward and make sure that no one has any questions so far.</a:t>
            </a:r>
            <a:endParaRPr/>
          </a:p>
          <a:p>
            <a:pPr marL="0" lvl="0" indent="0" algn="l" rtl="0">
              <a:lnSpc>
                <a:spcPct val="80000"/>
              </a:lnSpc>
              <a:spcBef>
                <a:spcPts val="306"/>
              </a:spcBef>
              <a:spcAft>
                <a:spcPts val="0"/>
              </a:spcAft>
              <a:buSzPts val="1400"/>
              <a:buNone/>
            </a:pPr>
            <a:endParaRPr/>
          </a:p>
          <a:p>
            <a:pPr marL="0" lvl="0" indent="0" algn="l" rtl="0">
              <a:lnSpc>
                <a:spcPct val="80000"/>
              </a:lnSpc>
              <a:spcBef>
                <a:spcPts val="306"/>
              </a:spcBef>
              <a:spcAft>
                <a:spcPts val="0"/>
              </a:spcAft>
              <a:buSzPts val="1400"/>
              <a:buNone/>
            </a:pPr>
            <a:r>
              <a:rPr lang="en-US"/>
              <a:t>The key features of Serna &amp; Lau-Smith’s definition of self-determination include reaching one’s own potential; having an awareness of personal preferences, strengths and weaknesses; the ability to communicate, collaborate and network; and, the capacity to set goals, make choices, and use resources without infringing on the rights of others.</a:t>
            </a:r>
            <a:endParaRPr/>
          </a:p>
          <a:p>
            <a:pPr marL="0" lvl="0" indent="0" algn="l" rtl="0">
              <a:lnSpc>
                <a:spcPct val="80000"/>
              </a:lnSpc>
              <a:spcBef>
                <a:spcPts val="306"/>
              </a:spcBef>
              <a:spcAft>
                <a:spcPts val="0"/>
              </a:spcAft>
              <a:buSzPts val="1400"/>
              <a:buNone/>
            </a:pPr>
            <a:endParaRPr/>
          </a:p>
          <a:p>
            <a:pPr marL="0" lvl="0" indent="0" algn="l" rtl="0">
              <a:lnSpc>
                <a:spcPct val="80000"/>
              </a:lnSpc>
              <a:spcBef>
                <a:spcPts val="306"/>
              </a:spcBef>
              <a:spcAft>
                <a:spcPts val="0"/>
              </a:spcAft>
              <a:buSzPts val="1400"/>
              <a:buNone/>
            </a:pPr>
            <a:r>
              <a:rPr lang="en-US"/>
              <a:t>Self-determination skills and practice using them in secondary schools help prepare students for adult environments, but also help engage them in their education, promote their lifelong skills for school/job/home/community, and promote their self-awareness to respond appropriately in a social situation and adjust as needed.</a:t>
            </a:r>
            <a:endParaRPr/>
          </a:p>
          <a:p>
            <a:pPr marL="0" lvl="0" indent="0" algn="l" rtl="0">
              <a:lnSpc>
                <a:spcPct val="80000"/>
              </a:lnSpc>
              <a:spcBef>
                <a:spcPts val="306"/>
              </a:spcBef>
              <a:spcAft>
                <a:spcPts val="0"/>
              </a:spcAft>
              <a:buSzPts val="1400"/>
              <a:buNone/>
            </a:pPr>
            <a:endParaRPr/>
          </a:p>
          <a:p>
            <a:pPr marL="0" lvl="0" indent="0" algn="l" rtl="0">
              <a:lnSpc>
                <a:spcPct val="80000"/>
              </a:lnSpc>
              <a:spcBef>
                <a:spcPts val="306"/>
              </a:spcBef>
              <a:spcAft>
                <a:spcPts val="0"/>
              </a:spcAft>
              <a:buSzPts val="1400"/>
              <a:buNone/>
            </a:pPr>
            <a:r>
              <a:rPr lang="en-US"/>
              <a:t>There is an expanding base of evidence suggesting that students with enhanced self-determination skills tend to have better educational and adult outcomes, including engagement with transition specialists, positive employment outcomes, active participation in IEP development, improved social skills, enhanced quality of life, and an increased support network.</a:t>
            </a:r>
            <a:endParaRPr/>
          </a:p>
          <a:p>
            <a:pPr marL="0" lvl="0" indent="0" algn="l" rtl="0">
              <a:lnSpc>
                <a:spcPct val="80000"/>
              </a:lnSpc>
              <a:spcBef>
                <a:spcPts val="306"/>
              </a:spcBef>
              <a:spcAft>
                <a:spcPts val="0"/>
              </a:spcAft>
              <a:buSzPts val="1400"/>
              <a:buNone/>
            </a:pPr>
            <a:endParaRPr/>
          </a:p>
          <a:p>
            <a:pPr marL="0" lvl="0" indent="0" algn="l" rtl="0">
              <a:lnSpc>
                <a:spcPct val="80000"/>
              </a:lnSpc>
              <a:spcBef>
                <a:spcPts val="306"/>
              </a:spcBef>
              <a:spcAft>
                <a:spcPts val="0"/>
              </a:spcAft>
              <a:buSzPts val="1400"/>
              <a:buNone/>
            </a:pPr>
            <a:r>
              <a:rPr lang="en-US"/>
              <a:t>IDEA implies students actively participate in their transition planning, but it’s not explicit.  Self-determination training can help you meet the requirements and go above/beyond to meet the spirit of IDEA and the implications behind the requirements, while at the same time giving your students skills they will use throughout their lifetimes.</a:t>
            </a:r>
            <a:endParaRPr/>
          </a:p>
          <a:p>
            <a:pPr marL="0" lvl="0" indent="0" algn="l" rtl="0">
              <a:lnSpc>
                <a:spcPct val="80000"/>
              </a:lnSpc>
              <a:spcBef>
                <a:spcPts val="306"/>
              </a:spcBef>
              <a:spcAft>
                <a:spcPts val="0"/>
              </a:spcAft>
              <a:buSzPts val="1400"/>
              <a:buNone/>
            </a:pPr>
            <a:endParaRPr/>
          </a:p>
          <a:p>
            <a:pPr marL="0" lvl="0" indent="0" algn="l" rtl="0">
              <a:lnSpc>
                <a:spcPct val="80000"/>
              </a:lnSpc>
              <a:spcBef>
                <a:spcPts val="306"/>
              </a:spcBef>
              <a:spcAft>
                <a:spcPts val="0"/>
              </a:spcAft>
              <a:buSzPts val="1400"/>
              <a:buNone/>
            </a:pPr>
            <a:r>
              <a:rPr lang="en-US"/>
              <a:t>Are there any questions so far?</a:t>
            </a:r>
            <a:endParaRPr/>
          </a:p>
        </p:txBody>
      </p:sp>
      <p:sp>
        <p:nvSpPr>
          <p:cNvPr id="586" name="Google Shape;586;p26: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a:t>
            </a:r>
            <a:endParaRPr/>
          </a:p>
          <a:p>
            <a:pPr marL="170233" lvl="0" indent="-170233" algn="l" rtl="0">
              <a:lnSpc>
                <a:spcPct val="100000"/>
              </a:lnSpc>
              <a:spcBef>
                <a:spcPts val="360"/>
              </a:spcBef>
              <a:spcAft>
                <a:spcPts val="0"/>
              </a:spcAft>
              <a:buClr>
                <a:schemeClr val="dk1"/>
              </a:buClr>
              <a:buSzPts val="1200"/>
              <a:buFont typeface="Arial"/>
              <a:buChar char="•"/>
            </a:pPr>
            <a:r>
              <a:rPr lang="en-US" b="0"/>
              <a:t>The materials needed for this training are listed on the slide. Chart paper, markers, and sticky notes are also necessary.</a:t>
            </a:r>
            <a:endParaRPr/>
          </a:p>
          <a:p>
            <a:pPr marL="170233" lvl="0" indent="-170233" algn="l" rtl="0">
              <a:lnSpc>
                <a:spcPct val="100000"/>
              </a:lnSpc>
              <a:spcBef>
                <a:spcPts val="360"/>
              </a:spcBef>
              <a:spcAft>
                <a:spcPts val="0"/>
              </a:spcAft>
              <a:buClr>
                <a:schemeClr val="dk1"/>
              </a:buClr>
              <a:buSzPts val="1200"/>
              <a:buFont typeface="Arial"/>
              <a:buChar char="•"/>
            </a:pPr>
            <a:r>
              <a:rPr lang="en-US" b="0"/>
              <a:t>This is a 3-4 hour training. If possible, allow yourself </a:t>
            </a:r>
            <a:r>
              <a:rPr lang="en-US"/>
              <a:t>enough time</a:t>
            </a:r>
            <a:r>
              <a:rPr lang="en-US" b="0"/>
              <a:t> with the participants to ensure that there is time to cover everything in detail.  </a:t>
            </a:r>
            <a:endParaRPr/>
          </a:p>
          <a:p>
            <a:pPr marL="170233" lvl="0" indent="-170233" algn="l" rtl="0">
              <a:lnSpc>
                <a:spcPct val="100000"/>
              </a:lnSpc>
              <a:spcBef>
                <a:spcPts val="360"/>
              </a:spcBef>
              <a:spcAft>
                <a:spcPts val="0"/>
              </a:spcAft>
              <a:buClr>
                <a:schemeClr val="dk1"/>
              </a:buClr>
              <a:buSzPts val="1200"/>
              <a:buFont typeface="Arial"/>
              <a:buChar char="•"/>
            </a:pPr>
            <a:r>
              <a:rPr lang="en-US" b="0"/>
              <a:t>Parts of this training require internet usage. If there is Wi-Fi available for participants, have them bring their devices and use them for exploring the websites in greater detail.</a:t>
            </a:r>
            <a:endParaRPr b="0"/>
          </a:p>
          <a:p>
            <a:pPr marL="0" lvl="0" indent="0" algn="l" rtl="0">
              <a:lnSpc>
                <a:spcPct val="100000"/>
              </a:lnSpc>
              <a:spcBef>
                <a:spcPts val="360"/>
              </a:spcBef>
              <a:spcAft>
                <a:spcPts val="0"/>
              </a:spcAft>
              <a:buSzPts val="1400"/>
              <a:buNone/>
            </a:pPr>
            <a:r>
              <a:rPr lang="en-US" b="1"/>
              <a:t>To Do:</a:t>
            </a:r>
            <a:endParaRPr b="0"/>
          </a:p>
          <a:p>
            <a:pPr marL="170233" lvl="0" indent="-170233" algn="l" rtl="0">
              <a:lnSpc>
                <a:spcPct val="100000"/>
              </a:lnSpc>
              <a:spcBef>
                <a:spcPts val="360"/>
              </a:spcBef>
              <a:spcAft>
                <a:spcPts val="0"/>
              </a:spcAft>
              <a:buClr>
                <a:schemeClr val="dk1"/>
              </a:buClr>
              <a:buSzPts val="1200"/>
              <a:buFont typeface="Arial"/>
              <a:buChar char="•"/>
            </a:pPr>
            <a:r>
              <a:rPr lang="en-US" b="0"/>
              <a:t>Print handouts and create T-Chart prior to training.  </a:t>
            </a:r>
            <a:endParaRPr/>
          </a:p>
          <a:p>
            <a:pPr marL="170233" lvl="0" indent="-170233" algn="l" rtl="0">
              <a:lnSpc>
                <a:spcPct val="100000"/>
              </a:lnSpc>
              <a:spcBef>
                <a:spcPts val="360"/>
              </a:spcBef>
              <a:spcAft>
                <a:spcPts val="0"/>
              </a:spcAft>
              <a:buClr>
                <a:schemeClr val="dk1"/>
              </a:buClr>
              <a:buSzPts val="1200"/>
              <a:buFont typeface="Arial"/>
              <a:buChar char="•"/>
            </a:pPr>
            <a:r>
              <a:rPr lang="en-US" b="0"/>
              <a:t>Watch video on previous slide prior to training.</a:t>
            </a:r>
            <a:endParaRPr/>
          </a:p>
          <a:p>
            <a:pPr marL="170233" lvl="0" indent="-170233" algn="l" rtl="0">
              <a:lnSpc>
                <a:spcPct val="100000"/>
              </a:lnSpc>
              <a:spcBef>
                <a:spcPts val="360"/>
              </a:spcBef>
              <a:spcAft>
                <a:spcPts val="0"/>
              </a:spcAft>
              <a:buClr>
                <a:schemeClr val="dk1"/>
              </a:buClr>
              <a:buSzPts val="1200"/>
              <a:buFont typeface="Arial"/>
              <a:buChar char="•"/>
            </a:pPr>
            <a:r>
              <a:rPr lang="en-US" b="0"/>
              <a:t>Become familiar with the information prior to presenting. Ask questions of other consultants, DESE, etc., if there is information that you do not understand.</a:t>
            </a:r>
            <a:endParaRPr/>
          </a:p>
          <a:p>
            <a:pPr marL="170233" lvl="0" indent="-170233" algn="l" rtl="0">
              <a:lnSpc>
                <a:spcPct val="100000"/>
              </a:lnSpc>
              <a:spcBef>
                <a:spcPts val="360"/>
              </a:spcBef>
              <a:spcAft>
                <a:spcPts val="0"/>
              </a:spcAft>
              <a:buClr>
                <a:schemeClr val="dk1"/>
              </a:buClr>
              <a:buSzPts val="1200"/>
              <a:buChar char="•"/>
            </a:pPr>
            <a:r>
              <a:rPr lang="en-US" b="1"/>
              <a:t>Make sure this slide is hidden prior to presenting.</a:t>
            </a:r>
            <a:endParaRPr b="1"/>
          </a:p>
          <a:p>
            <a:pPr marL="170233" lvl="0" indent="-94032" algn="l" rtl="0">
              <a:lnSpc>
                <a:spcPct val="100000"/>
              </a:lnSpc>
              <a:spcBef>
                <a:spcPts val="360"/>
              </a:spcBef>
              <a:spcAft>
                <a:spcPts val="0"/>
              </a:spcAft>
              <a:buClr>
                <a:schemeClr val="dk1"/>
              </a:buClr>
              <a:buSzPts val="1200"/>
              <a:buFont typeface="Arial"/>
              <a:buNone/>
            </a:pPr>
            <a:endParaRPr b="1"/>
          </a:p>
        </p:txBody>
      </p:sp>
      <p:sp>
        <p:nvSpPr>
          <p:cNvPr id="378" name="Google Shape;378;p3: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7: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90000"/>
              </a:lnSpc>
              <a:spcBef>
                <a:spcPts val="0"/>
              </a:spcBef>
              <a:spcAft>
                <a:spcPts val="0"/>
              </a:spcAft>
              <a:buSzPts val="1400"/>
              <a:buNone/>
            </a:pPr>
            <a:r>
              <a:rPr lang="en-US" sz="1110" b="1"/>
              <a:t>To Say: </a:t>
            </a:r>
            <a:r>
              <a:rPr lang="en-US" sz="1110"/>
              <a:t>If a student floated in a life jacket for 12 years, would he or she be expected to swim if the jacket were suddenly removed?</a:t>
            </a:r>
            <a:endParaRPr/>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r>
              <a:rPr lang="en-US" sz="1110"/>
              <a:t>The special education system often shelters youth with disabilities, yet we know that we need to engage them in transition planning for their futures. Expecting students to be able to plan their future lives without self-determination skills and practice using the skills is like removing a life jacket without teaching someone to swim.</a:t>
            </a:r>
            <a:endParaRPr/>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r>
              <a:rPr lang="en-US" sz="1110"/>
              <a:t>If we haven’t prepared students to know themselves, make goals and decisions, and communicate appropriately we can’t expect them to be able to actively participate in meaningful transition planning.</a:t>
            </a:r>
            <a:endParaRPr/>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r>
              <a:rPr lang="en-US" sz="1110"/>
              <a:t>Understanding self-determination from a holistic perspective can help you analyze the parts of self-determination you currently cover with your students, as well as help you identify additional areas you want to enhance.</a:t>
            </a:r>
            <a:endParaRPr/>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r>
              <a:rPr lang="en-US" sz="1110"/>
              <a:t>Over the next several slides, we will discuss an overview of the Model of Self-Determination developed by Alan Hoffman and Sharon Field who are leaders in the field of self-determination for students with disabilities. The Model of Self-Determination developed by Hoffman and Field will be used as a framework as we discuss teaching students self-determination skills. Hoffman and Field developed this model in the early-mid 1990s, basing it upon previous research, observations of over 1500 students, and interviews with more than 200 educators and others. The model was revised in 2005 and represents a holistic approach to self-determination. It is still valid today.</a:t>
            </a:r>
            <a:endParaRPr/>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endParaRPr sz="1110" b="1"/>
          </a:p>
          <a:p>
            <a:pPr marL="0" lvl="0" indent="0" algn="l" rtl="0">
              <a:lnSpc>
                <a:spcPct val="90000"/>
              </a:lnSpc>
              <a:spcBef>
                <a:spcPts val="333"/>
              </a:spcBef>
              <a:spcAft>
                <a:spcPts val="0"/>
              </a:spcAft>
              <a:buSzPts val="1400"/>
              <a:buNone/>
            </a:pPr>
            <a:endParaRPr sz="1110" b="1"/>
          </a:p>
          <a:p>
            <a:pPr marL="0" lvl="0" indent="0" algn="l" rtl="0">
              <a:lnSpc>
                <a:spcPct val="90000"/>
              </a:lnSpc>
              <a:spcBef>
                <a:spcPts val="333"/>
              </a:spcBef>
              <a:spcAft>
                <a:spcPts val="0"/>
              </a:spcAft>
              <a:buSzPts val="1400"/>
              <a:buNone/>
            </a:pPr>
            <a:endParaRPr sz="1110"/>
          </a:p>
          <a:p>
            <a:pPr marL="0" lvl="0" indent="0" algn="l" rtl="0">
              <a:lnSpc>
                <a:spcPct val="90000"/>
              </a:lnSpc>
              <a:spcBef>
                <a:spcPts val="333"/>
              </a:spcBef>
              <a:spcAft>
                <a:spcPts val="0"/>
              </a:spcAft>
              <a:buSzPts val="1400"/>
              <a:buNone/>
            </a:pPr>
            <a:endParaRPr sz="1110" b="1"/>
          </a:p>
        </p:txBody>
      </p:sp>
      <p:sp>
        <p:nvSpPr>
          <p:cNvPr id="593" name="Google Shape;593;p27: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8:notes"/>
          <p:cNvSpPr txBox="1">
            <a:spLocks noGrp="1"/>
          </p:cNvSpPr>
          <p:nvPr>
            <p:ph type="body" idx="1"/>
          </p:nvPr>
        </p:nvSpPr>
        <p:spPr>
          <a:xfrm>
            <a:off x="690085" y="4413522"/>
            <a:ext cx="5520600" cy="4181100"/>
          </a:xfrm>
          <a:prstGeom prst="rect">
            <a:avLst/>
          </a:prstGeom>
          <a:noFill/>
          <a:ln>
            <a:noFill/>
          </a:ln>
        </p:spPr>
        <p:txBody>
          <a:bodyPr spcFirstLastPara="1" wrap="square" lIns="92300" tIns="92300" rIns="92300" bIns="92300" anchor="t" anchorCtr="0">
            <a:noAutofit/>
          </a:bodyPr>
          <a:lstStyle/>
          <a:p>
            <a:pPr marL="0" lvl="0" indent="0" algn="l" rtl="0">
              <a:lnSpc>
                <a:spcPct val="100000"/>
              </a:lnSpc>
              <a:spcBef>
                <a:spcPts val="360"/>
              </a:spcBef>
              <a:spcAft>
                <a:spcPts val="0"/>
              </a:spcAft>
              <a:buSzPts val="1400"/>
              <a:buNone/>
            </a:pPr>
            <a:r>
              <a:rPr lang="en-US" b="1"/>
              <a:t>To Say</a:t>
            </a:r>
            <a:r>
              <a:rPr lang="en-US"/>
              <a:t>: This is one model of the process of teaching Self-Determination. Let’s look at the parts that make up this model. We will look at each part separately on the next several slides.     </a:t>
            </a:r>
            <a:endParaRPr/>
          </a:p>
          <a:p>
            <a:pPr marL="0" lvl="0" indent="0" algn="l" rtl="0">
              <a:lnSpc>
                <a:spcPct val="100000"/>
              </a:lnSpc>
              <a:spcBef>
                <a:spcPts val="360"/>
              </a:spcBef>
              <a:spcAft>
                <a:spcPts val="0"/>
              </a:spcAft>
              <a:buSzPts val="1400"/>
              <a:buNone/>
            </a:pPr>
            <a:r>
              <a:rPr lang="en-US"/>
              <a:t>The entire outside is your environment and each individual environment is where you need to know yourself and have a plan.</a:t>
            </a:r>
            <a:endParaRPr/>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r>
              <a:rPr lang="en-US" b="1"/>
              <a:t>Please refer to H.O. #1 &amp; 2.</a:t>
            </a:r>
            <a:endParaRPr b="1"/>
          </a:p>
          <a:p>
            <a:pPr marL="0" lvl="0" indent="0" algn="l" rtl="0">
              <a:lnSpc>
                <a:spcPct val="100000"/>
              </a:lnSpc>
              <a:spcBef>
                <a:spcPts val="360"/>
              </a:spcBef>
              <a:spcAft>
                <a:spcPts val="0"/>
              </a:spcAft>
              <a:buSzPts val="1400"/>
              <a:buNone/>
            </a:pPr>
            <a:endParaRPr/>
          </a:p>
        </p:txBody>
      </p:sp>
      <p:sp>
        <p:nvSpPr>
          <p:cNvPr id="601" name="Google Shape;601;p28:notes"/>
          <p:cNvSpPr>
            <a:spLocks noGrp="1" noRot="1" noChangeAspect="1"/>
          </p:cNvSpPr>
          <p:nvPr>
            <p:ph type="sldImg" idx="2"/>
          </p:nvPr>
        </p:nvSpPr>
        <p:spPr>
          <a:xfrm>
            <a:off x="1127125" y="696913"/>
            <a:ext cx="4645025"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8:notes"/>
          <p:cNvSpPr txBox="1">
            <a:spLocks noGrp="1"/>
          </p:cNvSpPr>
          <p:nvPr>
            <p:ph type="body" idx="1"/>
          </p:nvPr>
        </p:nvSpPr>
        <p:spPr>
          <a:xfrm>
            <a:off x="690085" y="4413522"/>
            <a:ext cx="5520600" cy="4181100"/>
          </a:xfrm>
          <a:prstGeom prst="rect">
            <a:avLst/>
          </a:prstGeom>
          <a:noFill/>
          <a:ln>
            <a:noFill/>
          </a:ln>
        </p:spPr>
        <p:txBody>
          <a:bodyPr spcFirstLastPara="1" wrap="square" lIns="92300" tIns="92300" rIns="92300" bIns="92300" anchor="t" anchorCtr="0">
            <a:noAutofit/>
          </a:bodyPr>
          <a:lstStyle/>
          <a:p>
            <a:pPr marL="0" lvl="0" indent="0" algn="l" rtl="0">
              <a:lnSpc>
                <a:spcPct val="100000"/>
              </a:lnSpc>
              <a:spcBef>
                <a:spcPts val="360"/>
              </a:spcBef>
              <a:spcAft>
                <a:spcPts val="0"/>
              </a:spcAft>
              <a:buSzPts val="1400"/>
              <a:buNone/>
            </a:pPr>
            <a:r>
              <a:rPr lang="en-US" b="1"/>
              <a:t>To Say: </a:t>
            </a:r>
            <a:r>
              <a:rPr lang="en-US"/>
              <a:t>The environment is the situation that the student might be in-church vs. work, school vs. work, etc. Following this process helps with preparing a student to be a part of their own IEP team or setting goal(s). </a:t>
            </a:r>
            <a:r>
              <a:rPr lang="en-US">
                <a:solidFill>
                  <a:srgbClr val="000000"/>
                </a:solidFill>
              </a:rPr>
              <a:t>How a student handles self-determination can be in a</a:t>
            </a:r>
            <a:r>
              <a:rPr lang="en-US"/>
              <a:t>n informal situation vs a formal situation. Table discussion of informal situation (being by self or time needed). What happens if you start in the mid</a:t>
            </a:r>
            <a:r>
              <a:rPr lang="en-US">
                <a:solidFill>
                  <a:srgbClr val="000000"/>
                </a:solidFill>
              </a:rPr>
              <a:t>dle of this process? </a:t>
            </a:r>
            <a:r>
              <a:rPr lang="en-US"/>
              <a:t>You won’t get the results you wanted. THINK TIME AND PROCESSING TIME.  </a:t>
            </a:r>
          </a:p>
          <a:p>
            <a:pPr marL="0" lvl="0" indent="0" algn="l" rtl="0">
              <a:lnSpc>
                <a:spcPct val="100000"/>
              </a:lnSpc>
              <a:spcBef>
                <a:spcPts val="360"/>
              </a:spcBef>
              <a:spcAft>
                <a:spcPts val="0"/>
              </a:spcAft>
              <a:buSzPts val="1400"/>
              <a:buNone/>
            </a:pPr>
            <a:endParaRPr lang="en-US" b="1"/>
          </a:p>
          <a:p>
            <a:pPr marL="0" lvl="0" indent="0" algn="l" rtl="0">
              <a:lnSpc>
                <a:spcPct val="100000"/>
              </a:lnSpc>
              <a:spcBef>
                <a:spcPts val="360"/>
              </a:spcBef>
              <a:spcAft>
                <a:spcPts val="0"/>
              </a:spcAft>
              <a:buSzPts val="1400"/>
              <a:buNone/>
            </a:pPr>
            <a:endParaRPr/>
          </a:p>
        </p:txBody>
      </p:sp>
      <p:sp>
        <p:nvSpPr>
          <p:cNvPr id="601" name="Google Shape;601;p28:notes"/>
          <p:cNvSpPr>
            <a:spLocks noGrp="1" noRot="1" noChangeAspect="1"/>
          </p:cNvSpPr>
          <p:nvPr>
            <p:ph type="sldImg" idx="2"/>
          </p:nvPr>
        </p:nvSpPr>
        <p:spPr>
          <a:xfrm>
            <a:off x="1127125" y="696913"/>
            <a:ext cx="4645025"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683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30: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b="0"/>
              <a:t>Please pull out Handout #</a:t>
            </a:r>
            <a:r>
              <a:rPr lang="en-US"/>
              <a:t>1 and #2</a:t>
            </a:r>
            <a:r>
              <a:rPr lang="en-US" b="0"/>
              <a:t>. As we go through each portion of the Model of Self-Determination, you will be asked to write down two ideas that you want to remember.</a:t>
            </a:r>
            <a:endParaRPr/>
          </a:p>
          <a:p>
            <a:pPr marL="0" lvl="0" indent="0" algn="l" rtl="0">
              <a:lnSpc>
                <a:spcPct val="80000"/>
              </a:lnSpc>
              <a:spcBef>
                <a:spcPts val="198"/>
              </a:spcBef>
              <a:spcAft>
                <a:spcPts val="0"/>
              </a:spcAft>
              <a:buSzPts val="1400"/>
              <a:buNone/>
            </a:pPr>
            <a:endParaRPr b="0"/>
          </a:p>
          <a:p>
            <a:pPr marL="0" lvl="0" indent="0" algn="l" rtl="0">
              <a:lnSpc>
                <a:spcPct val="80000"/>
              </a:lnSpc>
              <a:spcBef>
                <a:spcPts val="198"/>
              </a:spcBef>
              <a:spcAft>
                <a:spcPts val="0"/>
              </a:spcAft>
              <a:buSzPts val="1400"/>
              <a:buNone/>
            </a:pPr>
            <a:r>
              <a:rPr lang="en-US" b="0"/>
              <a:t>Knowing yourself and your environment provides the foundation for students to learn and correctly practice self-determination skills.</a:t>
            </a:r>
            <a:endParaRPr/>
          </a:p>
          <a:p>
            <a:pPr marL="0" lvl="0" indent="0" algn="l" rtl="0">
              <a:lnSpc>
                <a:spcPct val="80000"/>
              </a:lnSpc>
              <a:spcBef>
                <a:spcPts val="198"/>
              </a:spcBef>
              <a:spcAft>
                <a:spcPts val="0"/>
              </a:spcAft>
              <a:buSzPts val="1400"/>
              <a:buNone/>
            </a:pPr>
            <a:endParaRPr b="0"/>
          </a:p>
          <a:p>
            <a:pPr marL="0" lvl="0" indent="0" algn="l" rtl="0">
              <a:lnSpc>
                <a:spcPct val="80000"/>
              </a:lnSpc>
              <a:spcBef>
                <a:spcPts val="198"/>
              </a:spcBef>
              <a:spcAft>
                <a:spcPts val="0"/>
              </a:spcAft>
              <a:buSzPts val="1400"/>
              <a:buNone/>
            </a:pPr>
            <a:r>
              <a:rPr lang="en-US" b="0"/>
              <a:t>Earlier today, we learned about the IDEA requirement to conduct age-appropriate assessments for youth with disabilities as part of their transition and IEP planning. These assessments can be helpful in teaching students to know themselves but other activities should be used as well. These additional activities can also contribute to the assessment materials you use for IEP planning.</a:t>
            </a:r>
            <a:endParaRPr/>
          </a:p>
          <a:p>
            <a:pPr marL="0" lvl="0" indent="0" algn="l" rtl="0">
              <a:lnSpc>
                <a:spcPct val="80000"/>
              </a:lnSpc>
              <a:spcBef>
                <a:spcPts val="198"/>
              </a:spcBef>
              <a:spcAft>
                <a:spcPts val="0"/>
              </a:spcAft>
              <a:buSzPts val="1400"/>
              <a:buNone/>
            </a:pPr>
            <a:endParaRPr b="0"/>
          </a:p>
          <a:p>
            <a:pPr marL="0" lvl="0" indent="0" algn="l" rtl="0">
              <a:lnSpc>
                <a:spcPct val="80000"/>
              </a:lnSpc>
              <a:spcBef>
                <a:spcPts val="198"/>
              </a:spcBef>
              <a:spcAft>
                <a:spcPts val="0"/>
              </a:spcAft>
              <a:buSzPts val="1400"/>
              <a:buNone/>
            </a:pPr>
            <a:r>
              <a:rPr lang="en-US" b="0"/>
              <a:t>Hoffman &amp; Field, 2005, identify dreaming; exploring strengths, weaknesses, needs &amp; preferences; learning about disabilities; and learning about environment as areas of content and instruction for teaching students to know themselves and their environments.</a:t>
            </a:r>
            <a:endParaRPr/>
          </a:p>
          <a:p>
            <a:pPr marL="0" lvl="0" indent="0" algn="l" rtl="0">
              <a:lnSpc>
                <a:spcPct val="80000"/>
              </a:lnSpc>
              <a:spcBef>
                <a:spcPts val="198"/>
              </a:spcBef>
              <a:spcAft>
                <a:spcPts val="0"/>
              </a:spcAft>
              <a:buSzPts val="1400"/>
              <a:buNone/>
            </a:pPr>
            <a:endParaRPr b="0"/>
          </a:p>
          <a:p>
            <a:pPr marL="0" lvl="0" indent="0" algn="l" rtl="0">
              <a:lnSpc>
                <a:spcPct val="80000"/>
              </a:lnSpc>
              <a:spcBef>
                <a:spcPts val="198"/>
              </a:spcBef>
              <a:spcAft>
                <a:spcPts val="0"/>
              </a:spcAft>
              <a:buSzPts val="1400"/>
              <a:buNone/>
            </a:pPr>
            <a:r>
              <a:rPr lang="en-US"/>
              <a:t>Initially, as students are younger and know less about themselves, it should be expected that they dream BIG! Expect to see ‘unrealistic’ dreams for younger students or students who haven’t been encouraged to dream before. As students get older and learn more about themselves, they will narrow their dreams to something that “fits”. Dreaming is a chance for students to discover what’s important to them. Dreams may not come true at the time they are dreamed, but students can use their dreams to set their short and long-term goals.</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0"/>
              <a:t>Exploring strengths, weaknesses, needs and preferences</a:t>
            </a:r>
            <a:r>
              <a:rPr lang="en-US"/>
              <a:t> can be accomplished, in part, by using age-appropriate transition assessments. These can be informal such as interviews, picture assessments, learning styles inventories, and simple personality tests. You should ensure that what assessments you use really do help them to learn more about themselves. It must be meaningful for the students.</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Part of students knowing themselves is knowing their disability. They should be able to describe how the disability impacts the way they complete tasks, manage their daily routine, etc. It is critical that students know and be able to explain their disabilities to others in real terms. This is especially true when they are navigating the adult service systems (e.g. service providers, college, employers, etc.). Often in our society, disability is seen as a weakness. Helping your students explore how their disabilities make them unique individuals and are a strength to them is an important exercise. If you or a family member have a disability, share this with your students. Share what you know of the disability and explain how the disability has had an impact.</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Students need to know their different supports in different environments. Who is there to help them? Who should they go to for advice or help? How might this change in different environments of their lives such as school, home, in the community, and at work? People in different environments of our lives have different expectations for us. Help students understand this concept, identify what some of those differences are, and who the people are in the various environments of their lives. Help students explore how their parents, siblings, friends, teachers, and employers may have different expectations of and for them.</a:t>
            </a:r>
            <a:endParaRPr/>
          </a:p>
          <a:p>
            <a:pPr marL="0" lvl="0" indent="0" algn="l" rtl="0">
              <a:lnSpc>
                <a:spcPct val="80000"/>
              </a:lnSpc>
              <a:spcBef>
                <a:spcPts val="198"/>
              </a:spcBef>
              <a:spcAft>
                <a:spcPts val="0"/>
              </a:spcAft>
              <a:buSzPts val="1400"/>
              <a:buNone/>
            </a:pPr>
            <a:endParaRPr b="0"/>
          </a:p>
          <a:p>
            <a:pPr marL="0" lvl="0" indent="0" algn="l" rtl="0">
              <a:lnSpc>
                <a:spcPct val="80000"/>
              </a:lnSpc>
              <a:spcBef>
                <a:spcPts val="198"/>
              </a:spcBef>
              <a:spcAft>
                <a:spcPts val="0"/>
              </a:spcAft>
              <a:buSzPts val="1400"/>
              <a:buNone/>
            </a:pPr>
            <a:endParaRPr b="1"/>
          </a:p>
        </p:txBody>
      </p:sp>
      <p:sp>
        <p:nvSpPr>
          <p:cNvPr id="617" name="Google Shape;617;p30: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31: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90000"/>
              </a:lnSpc>
              <a:spcBef>
                <a:spcPts val="0"/>
              </a:spcBef>
              <a:spcAft>
                <a:spcPts val="0"/>
              </a:spcAft>
              <a:buSzPts val="1400"/>
              <a:buNone/>
            </a:pPr>
            <a:r>
              <a:rPr lang="en-US" sz="1020" b="1"/>
              <a:t>To Say: </a:t>
            </a:r>
            <a:r>
              <a:rPr lang="en-US" sz="1020" b="0"/>
              <a:t>Valuing yourself includes valuing others, as well as rights and responsibilities and relationships with others.  </a:t>
            </a:r>
            <a:endParaRPr/>
          </a:p>
          <a:p>
            <a:pPr marL="0" lvl="0" indent="0" algn="l" rtl="0">
              <a:lnSpc>
                <a:spcPct val="90000"/>
              </a:lnSpc>
              <a:spcBef>
                <a:spcPts val="306"/>
              </a:spcBef>
              <a:spcAft>
                <a:spcPts val="0"/>
              </a:spcAft>
              <a:buSzPts val="1400"/>
              <a:buNone/>
            </a:pPr>
            <a:endParaRPr sz="1020" b="0"/>
          </a:p>
          <a:p>
            <a:pPr marL="0" lvl="0" indent="0" algn="l" rtl="0">
              <a:lnSpc>
                <a:spcPct val="90000"/>
              </a:lnSpc>
              <a:spcBef>
                <a:spcPts val="306"/>
              </a:spcBef>
              <a:spcAft>
                <a:spcPts val="0"/>
              </a:spcAft>
              <a:buSzPts val="1400"/>
              <a:buNone/>
            </a:pPr>
            <a:r>
              <a:rPr lang="en-US" sz="1020" b="0"/>
              <a:t>Students should learn about the laws relating to people with disabilities, including IDEA, the ADA, and the Rehabilitation Act, which is now part of the Workforce Investment Act. The focus of the training on laws should be on how they apply to the students’ lives so that this is a functional exercise for them. Often students see the use of the term responsibility as something they should do. Within the context of self-determination, the focus is on what will help students get the results they want in the short-term (did they achieve the goal) and the long-term (did they build the type of relationships they want)? Another dimension of rights and responsibilities involve internal and external locus of control (LoC). Internal LoC is acknowledging and accepting personal responsibility for one’s actions or behaviors, while external LoC is inappropriately blaming others.</a:t>
            </a:r>
            <a:endParaRPr/>
          </a:p>
          <a:p>
            <a:pPr marL="0" lvl="0" indent="0" algn="l" rtl="0">
              <a:lnSpc>
                <a:spcPct val="90000"/>
              </a:lnSpc>
              <a:spcBef>
                <a:spcPts val="306"/>
              </a:spcBef>
              <a:spcAft>
                <a:spcPts val="0"/>
              </a:spcAft>
              <a:buSzPts val="1400"/>
              <a:buNone/>
            </a:pPr>
            <a:endParaRPr sz="1020" b="0"/>
          </a:p>
          <a:p>
            <a:pPr marL="0" lvl="0" indent="0" algn="l" rtl="0">
              <a:lnSpc>
                <a:spcPct val="90000"/>
              </a:lnSpc>
              <a:spcBef>
                <a:spcPts val="306"/>
              </a:spcBef>
              <a:spcAft>
                <a:spcPts val="0"/>
              </a:spcAft>
              <a:buSzPts val="1400"/>
              <a:buNone/>
            </a:pPr>
            <a:r>
              <a:rPr lang="en-US" sz="1020" b="0"/>
              <a:t>Learning about rights and responsibilities includes recognizing value in others, as well as nurturing positive relationships with others. It also includes teaching a student to value themselves enough to NOT get into relationships with people who don’t value them. These are lessons in promoting students; self-esteem and self-worth, and include recognizing the value of others.</a:t>
            </a:r>
            <a:endParaRPr/>
          </a:p>
          <a:p>
            <a:pPr marL="0" lvl="0" indent="0" algn="l" rtl="0">
              <a:lnSpc>
                <a:spcPct val="90000"/>
              </a:lnSpc>
              <a:spcBef>
                <a:spcPts val="306"/>
              </a:spcBef>
              <a:spcAft>
                <a:spcPts val="0"/>
              </a:spcAft>
              <a:buSzPts val="1400"/>
              <a:buNone/>
            </a:pPr>
            <a:endParaRPr sz="1020" b="0"/>
          </a:p>
          <a:p>
            <a:pPr marL="0" lvl="0" indent="0" algn="l" rtl="0">
              <a:lnSpc>
                <a:spcPct val="90000"/>
              </a:lnSpc>
              <a:spcBef>
                <a:spcPts val="306"/>
              </a:spcBef>
              <a:spcAft>
                <a:spcPts val="0"/>
              </a:spcAft>
              <a:buSzPts val="1400"/>
              <a:buNone/>
            </a:pPr>
            <a:r>
              <a:rPr lang="en-US" sz="1020" b="0"/>
              <a:t>There are several strategies that can be used for teaching this portion of the model of self-determination.</a:t>
            </a:r>
            <a:r>
              <a:rPr lang="en-US" sz="1020"/>
              <a:t> Regularly tell your students, individually, how much you value them. Role play job interview or other situations where someone needs to present their skills and qualifications. Video these and have students identify what they did well. Take your class to an adventure challenge course at recreational center/park</a:t>
            </a:r>
            <a:endParaRPr/>
          </a:p>
          <a:p>
            <a:pPr marL="173468" lvl="0" indent="-108697" algn="l" rtl="0">
              <a:lnSpc>
                <a:spcPct val="90000"/>
              </a:lnSpc>
              <a:spcBef>
                <a:spcPts val="306"/>
              </a:spcBef>
              <a:spcAft>
                <a:spcPts val="0"/>
              </a:spcAft>
              <a:buClr>
                <a:schemeClr val="dk1"/>
              </a:buClr>
              <a:buSzPts val="1020"/>
              <a:buFont typeface="Arial"/>
              <a:buNone/>
            </a:pPr>
            <a:endParaRPr sz="1020" b="0"/>
          </a:p>
        </p:txBody>
      </p:sp>
      <p:sp>
        <p:nvSpPr>
          <p:cNvPr id="628" name="Google Shape;628;p31: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31: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sz="1050" b="1"/>
              <a:t>To Say: </a:t>
            </a:r>
            <a:r>
              <a:rPr lang="en-US" sz="1050"/>
              <a:t>Hoffman and Field (2005) identify the following as key elements of teaching students to plan: setting goals, being creative, practice, and leading their own IEP meetings.</a:t>
            </a:r>
          </a:p>
          <a:p>
            <a:pPr marL="0" lvl="0" indent="0" algn="l" rtl="0">
              <a:lnSpc>
                <a:spcPct val="80000"/>
              </a:lnSpc>
              <a:spcBef>
                <a:spcPts val="279"/>
              </a:spcBef>
              <a:spcAft>
                <a:spcPts val="0"/>
              </a:spcAft>
              <a:buSzPts val="1400"/>
              <a:buNone/>
            </a:pPr>
            <a:endParaRPr lang="en-US" sz="1050"/>
          </a:p>
          <a:p>
            <a:pPr marL="0" lvl="0" indent="0" algn="l" rtl="0">
              <a:lnSpc>
                <a:spcPct val="80000"/>
              </a:lnSpc>
              <a:spcBef>
                <a:spcPts val="279"/>
              </a:spcBef>
              <a:spcAft>
                <a:spcPts val="0"/>
              </a:spcAft>
              <a:buSzPts val="1400"/>
              <a:buNone/>
            </a:pPr>
            <a:r>
              <a:rPr lang="en-US" sz="1050"/>
              <a:t>Start small – students should start by setting small or short-term goals so that they can see how the process works in a relatively short period of time. Part of setting goals is identifying the steps needed to achieve the goal. Students must practice how to identify steps even for small, short-term goals. Learning to set goals should also include teaching students to anticipate possible results. Have them identify positive as well as negative results of their actions, so they see how different actions may affect the results.</a:t>
            </a:r>
          </a:p>
          <a:p>
            <a:pPr marL="0" lvl="0" indent="0" algn="l" rtl="0">
              <a:lnSpc>
                <a:spcPct val="80000"/>
              </a:lnSpc>
              <a:spcBef>
                <a:spcPts val="279"/>
              </a:spcBef>
              <a:spcAft>
                <a:spcPts val="0"/>
              </a:spcAft>
              <a:buSzPts val="1400"/>
              <a:buNone/>
            </a:pPr>
            <a:endParaRPr lang="en-US" sz="1050"/>
          </a:p>
          <a:p>
            <a:pPr marL="0" lvl="0" indent="0" algn="l" rtl="0">
              <a:lnSpc>
                <a:spcPct val="80000"/>
              </a:lnSpc>
              <a:spcBef>
                <a:spcPts val="279"/>
              </a:spcBef>
              <a:spcAft>
                <a:spcPts val="0"/>
              </a:spcAft>
              <a:buSzPts val="1400"/>
              <a:buNone/>
            </a:pPr>
            <a:r>
              <a:rPr lang="en-US" sz="1050"/>
              <a:t>Teaching students to be creative includes identifying different courses of action, identifying different people who might be helpful in completing the actions/steps, as well as other resources that would be helpful in meeting their goal. Being creative helps students identify new strategies to get around barriers to meeting their goals. Students can help one another in creative problem-solving.</a:t>
            </a:r>
          </a:p>
          <a:p>
            <a:pPr marL="0" lvl="0" indent="0" algn="l" rtl="0">
              <a:lnSpc>
                <a:spcPct val="80000"/>
              </a:lnSpc>
              <a:spcBef>
                <a:spcPts val="279"/>
              </a:spcBef>
              <a:spcAft>
                <a:spcPts val="0"/>
              </a:spcAft>
              <a:buSzPts val="1400"/>
              <a:buNone/>
            </a:pPr>
            <a:endParaRPr lang="en-US" sz="1050"/>
          </a:p>
          <a:p>
            <a:pPr marL="0" lvl="0" indent="0" algn="l" rtl="0">
              <a:lnSpc>
                <a:spcPct val="80000"/>
              </a:lnSpc>
              <a:spcBef>
                <a:spcPts val="279"/>
              </a:spcBef>
              <a:spcAft>
                <a:spcPts val="0"/>
              </a:spcAft>
              <a:buSzPts val="1400"/>
              <a:buNone/>
            </a:pPr>
            <a:r>
              <a:rPr lang="en-US" sz="1050"/>
              <a:t>This would include visual rehearsal as well as physical rehearsal and helps students gain confidence in the steps they plan to implement. Visual rehearsal is common with high caliber athletes – they review in their minds or imagine how they react or move in certain situations. Encourage students to review in their minds how they will implement their plan – also what it will be like when their goal is met!  Physical rehearsal would be actually practicing some different scenarios with people. This would include some simple role-play based upon a student’s goal and steps to achieve the goal. A student would practice what he might say to someone and how he might say it. Another person, teacher or peer, could help him by responding in different ways.</a:t>
            </a:r>
          </a:p>
          <a:p>
            <a:pPr marL="0" lvl="0" indent="0" algn="l" rtl="0">
              <a:lnSpc>
                <a:spcPct val="80000"/>
              </a:lnSpc>
              <a:spcBef>
                <a:spcPts val="279"/>
              </a:spcBef>
              <a:spcAft>
                <a:spcPts val="0"/>
              </a:spcAft>
              <a:buSzPts val="1400"/>
              <a:buNone/>
            </a:pPr>
            <a:endParaRPr lang="en-US" sz="1050"/>
          </a:p>
          <a:p>
            <a:pPr marL="0" lvl="0" indent="0" algn="l" rtl="0">
              <a:lnSpc>
                <a:spcPct val="80000"/>
              </a:lnSpc>
              <a:spcBef>
                <a:spcPts val="279"/>
              </a:spcBef>
              <a:spcAft>
                <a:spcPts val="0"/>
              </a:spcAft>
              <a:buSzPts val="1400"/>
              <a:buNone/>
            </a:pPr>
            <a:r>
              <a:rPr lang="en-US" sz="1050"/>
              <a:t>Remember from last time, having students lead their own IEP meetings provides a great opportunity for them to showcase their new skills. Student-led IEP meetings, if the student is adequately prepared, can be an extremely positive experience for the entire team.  Using a planning curriculum such as Steps to Self-Determination, NEXT Step, Self-Advocacy Strategy, and Student-Directed IEP which all include specific instruction and materials for teaching students to lead their IEP meetings.  Again, one of the best things you can have students do is develop and share a product they’ve developed such as a PowerPoint presentation that reviews their strengths, preferences, limitations, and interests as well as their plans for their futures as a way to start the meeting. This gives the student an opportunity to share their knowledge of themselves, their priorities and their skills, and sets the tone for a positive student-focused IEP meeting.</a:t>
            </a:r>
          </a:p>
          <a:p>
            <a:pPr marL="173468" lvl="0" indent="-108697" algn="l" rtl="0">
              <a:lnSpc>
                <a:spcPct val="90000"/>
              </a:lnSpc>
              <a:spcBef>
                <a:spcPts val="306"/>
              </a:spcBef>
              <a:spcAft>
                <a:spcPts val="0"/>
              </a:spcAft>
              <a:buClr>
                <a:schemeClr val="dk1"/>
              </a:buClr>
              <a:buSzPts val="1020"/>
              <a:buFont typeface="Arial"/>
              <a:buNone/>
            </a:pPr>
            <a:endParaRPr sz="1020" b="0"/>
          </a:p>
        </p:txBody>
      </p:sp>
      <p:sp>
        <p:nvSpPr>
          <p:cNvPr id="628" name="Google Shape;628;p31: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1547455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3: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Taking action is where the rubber meets the road; it’s the point at which you JUST DO IT! This part of the model is where students take the skills and knowledge they’ve gained up to this point, and put it into action.</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As we all know from personal experience, taking action involves also taking risks. Students should be allowed to take some risks in order to meet their goals; but it’s good to try to keep those ‘risk factors’ lowered. Lower risk factors would include things like having the student talk with their math teacher themselves about needing a specific accommodation, or tell a friend to stop teasing her. Risks and levels of risks are different for each student.</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Hoffman and Field (2005) suggest using good communication skills, negotiating and dealing with conflict and criticism, accessing resources and support, and being focused and persistent are all skills that should be taught to students to act.  </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Students must learn communication skills so that they can express themselves, their needs and preferences appropriately. This goes back to a key part of the definition of self-determination which</a:t>
            </a:r>
            <a:r>
              <a:rPr lang="en-US" baseline="0"/>
              <a:t> means</a:t>
            </a:r>
            <a:r>
              <a:rPr lang="en-US"/>
              <a:t> getting what you need without infringing upon the rights of others. Learning about the various types of communication styles is critical for students to use good communication skills. These should include assertive, passive, and aggressive communication styles. Training on using communication skills should address these nuances. Remember that communication skills isn’t just about what is said – it’s also about using body language and listening. These need to be included in communication training as well.</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These are skills that make us all better communicators! Learning to negotiate is a skill set that helps students work things out when things don’t go according to plan. Learning to deal with conflict and criticism involves teaching students to make choices about when to confront it and when to avoid it.</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We all have support people and resources in our lives to help us achieve our goals. Teaching students to identify resources, people, services, or agencies helps students meet their goals. Prompting students to create this “safety-net” of people and resources helps the students practice being creative in their planning. Interviews with students and adults with and without disabilities have revealed that positive relationships with others contributes to enhanced self-determination and that people who have strong self-determination skills obtain support from others to meet their goals (Field, Hoffman &amp; </a:t>
            </a:r>
            <a:r>
              <a:rPr lang="en-US" err="1"/>
              <a:t>Sawilowsky</a:t>
            </a:r>
            <a:r>
              <a:rPr lang="en-US"/>
              <a:t>, 1993).  </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Students should learn about persistence, and be supported in their persistence so that they don’t easily give up or rely on others to make decisions for them.</a:t>
            </a:r>
            <a:endParaRPr/>
          </a:p>
          <a:p>
            <a:pPr marL="636046" lvl="1" indent="-120127" algn="l" rtl="0">
              <a:lnSpc>
                <a:spcPct val="80000"/>
              </a:lnSpc>
              <a:spcBef>
                <a:spcPts val="252"/>
              </a:spcBef>
              <a:spcAft>
                <a:spcPts val="0"/>
              </a:spcAft>
              <a:buClr>
                <a:schemeClr val="dk1"/>
              </a:buClr>
              <a:buSzPts val="840"/>
              <a:buFont typeface="Arial"/>
              <a:buNone/>
            </a:pPr>
            <a:endParaRPr/>
          </a:p>
        </p:txBody>
      </p:sp>
      <p:sp>
        <p:nvSpPr>
          <p:cNvPr id="648" name="Google Shape;648;p33: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34: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Just like the IEP planning process is circular, Experiencing Outcomes and Learning is the part of the Model of Self-Determination that brings the process full circle. This step teaches students to reflect upon their experiences – the good, the bad, the ugly, the amazing – and it provides an opportunity to celebrate successes, no matter how small.</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Guiding students to reflect upon their self-determination skills includes reflecting upon their self-knowledge, their self-worth, planning skills, and how they implemented their plans. This also gives students the chance to see how much they’ve grown in deciding their own paths.</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It also offers an opportunity to refer students back to the planning and acting process in particular. They can compare their outcomes and performances with their expected outcomes and performances and ask themselves, “Where did things work well? Where did they go differently than expected?” Finally, students should ask themselves, “How should my plans and actions be adjusted?”</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Hoffman and Field (2005) focus on the following four activities as critical to this element of self-determination:</a:t>
            </a:r>
            <a:endParaRPr/>
          </a:p>
          <a:p>
            <a:pPr marL="173468" lvl="0" indent="-173468" algn="l" rtl="0">
              <a:lnSpc>
                <a:spcPct val="80000"/>
              </a:lnSpc>
              <a:spcBef>
                <a:spcPts val="252"/>
              </a:spcBef>
              <a:spcAft>
                <a:spcPts val="0"/>
              </a:spcAft>
              <a:buClr>
                <a:schemeClr val="dk1"/>
              </a:buClr>
              <a:buSzPts val="1200"/>
              <a:buFont typeface="Arial"/>
              <a:buChar char="•"/>
            </a:pPr>
            <a:r>
              <a:rPr lang="en-US"/>
              <a:t>Compare outcome to expected outcome;</a:t>
            </a:r>
            <a:endParaRPr/>
          </a:p>
          <a:p>
            <a:pPr marL="173468" lvl="0" indent="-173468" algn="l" rtl="0">
              <a:lnSpc>
                <a:spcPct val="80000"/>
              </a:lnSpc>
              <a:spcBef>
                <a:spcPts val="252"/>
              </a:spcBef>
              <a:spcAft>
                <a:spcPts val="0"/>
              </a:spcAft>
              <a:buClr>
                <a:schemeClr val="dk1"/>
              </a:buClr>
              <a:buSzPts val="1200"/>
              <a:buFont typeface="Arial"/>
              <a:buChar char="•"/>
            </a:pPr>
            <a:r>
              <a:rPr lang="en-US"/>
              <a:t>Compare performance to expected performance;</a:t>
            </a:r>
            <a:endParaRPr/>
          </a:p>
          <a:p>
            <a:pPr marL="173468" lvl="0" indent="-173468" algn="l" rtl="0">
              <a:lnSpc>
                <a:spcPct val="80000"/>
              </a:lnSpc>
              <a:spcBef>
                <a:spcPts val="252"/>
              </a:spcBef>
              <a:spcAft>
                <a:spcPts val="0"/>
              </a:spcAft>
              <a:buClr>
                <a:schemeClr val="dk1"/>
              </a:buClr>
              <a:buSzPts val="1200"/>
              <a:buFont typeface="Arial"/>
              <a:buChar char="•"/>
            </a:pPr>
            <a:r>
              <a:rPr lang="en-US"/>
              <a:t>Realize success; and </a:t>
            </a:r>
            <a:endParaRPr/>
          </a:p>
          <a:p>
            <a:pPr marL="173468" lvl="0" indent="-173468" algn="l" rtl="0">
              <a:lnSpc>
                <a:spcPct val="80000"/>
              </a:lnSpc>
              <a:spcBef>
                <a:spcPts val="252"/>
              </a:spcBef>
              <a:spcAft>
                <a:spcPts val="0"/>
              </a:spcAft>
              <a:buClr>
                <a:schemeClr val="dk1"/>
              </a:buClr>
              <a:buSzPts val="1200"/>
              <a:buFont typeface="Arial"/>
              <a:buChar char="•"/>
            </a:pPr>
            <a:r>
              <a:rPr lang="en-US"/>
              <a:t>Make adjustments</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Teachers can use the following strategies: </a:t>
            </a:r>
            <a:endParaRPr/>
          </a:p>
          <a:p>
            <a:pPr marL="170233" lvl="0" indent="-170233" algn="l" rtl="0">
              <a:lnSpc>
                <a:spcPct val="80000"/>
              </a:lnSpc>
              <a:spcBef>
                <a:spcPts val="252"/>
              </a:spcBef>
              <a:spcAft>
                <a:spcPts val="0"/>
              </a:spcAft>
              <a:buClr>
                <a:schemeClr val="dk1"/>
              </a:buClr>
              <a:buSzPts val="1200"/>
              <a:buFont typeface="Arial"/>
              <a:buChar char="•"/>
            </a:pPr>
            <a:r>
              <a:rPr lang="en-US"/>
              <a:t>Reflection Questions for Self-Determination Evaluation from Self-Determination Strategies for Adolescents in Transition by Field, Hoffman &amp; Spezia (1998) as a discussion guide with students</a:t>
            </a:r>
            <a:endParaRPr/>
          </a:p>
          <a:p>
            <a:pPr marL="173468" lvl="0" indent="-173468" algn="l" rtl="0">
              <a:lnSpc>
                <a:spcPct val="80000"/>
              </a:lnSpc>
              <a:spcBef>
                <a:spcPts val="252"/>
              </a:spcBef>
              <a:spcAft>
                <a:spcPts val="0"/>
              </a:spcAft>
              <a:buClr>
                <a:schemeClr val="dk1"/>
              </a:buClr>
              <a:buSzPts val="1200"/>
              <a:buFont typeface="Arial"/>
              <a:buChar char="•"/>
            </a:pPr>
            <a:r>
              <a:rPr lang="en-US"/>
              <a:t>Have students interview each other about their experiences.</a:t>
            </a:r>
            <a:endParaRPr/>
          </a:p>
          <a:p>
            <a:pPr marL="173468" lvl="0" indent="-173468" algn="l" rtl="0">
              <a:lnSpc>
                <a:spcPct val="80000"/>
              </a:lnSpc>
              <a:spcBef>
                <a:spcPts val="252"/>
              </a:spcBef>
              <a:spcAft>
                <a:spcPts val="0"/>
              </a:spcAft>
              <a:buClr>
                <a:schemeClr val="dk1"/>
              </a:buClr>
              <a:buSzPts val="1200"/>
              <a:buFont typeface="Arial"/>
              <a:buChar char="•"/>
            </a:pPr>
            <a:r>
              <a:rPr lang="en-US"/>
              <a:t>Hold monthly 'celebration' events to acknowledge students' efforts/successes .</a:t>
            </a:r>
            <a:endParaRPr/>
          </a:p>
          <a:p>
            <a:pPr marL="173468" lvl="0" indent="-173468" algn="l" rtl="0">
              <a:lnSpc>
                <a:spcPct val="80000"/>
              </a:lnSpc>
              <a:spcBef>
                <a:spcPts val="252"/>
              </a:spcBef>
              <a:spcAft>
                <a:spcPts val="0"/>
              </a:spcAft>
              <a:buClr>
                <a:schemeClr val="dk1"/>
              </a:buClr>
              <a:buSzPts val="1200"/>
              <a:buFont typeface="Arial"/>
              <a:buChar char="•"/>
            </a:pPr>
            <a:r>
              <a:rPr lang="en-US"/>
              <a:t>Have a class discussion about newspaper/magazine articles which describe others' experiences being self-determined.</a:t>
            </a:r>
            <a:endParaRPr/>
          </a:p>
          <a:p>
            <a:pPr marL="173468" lvl="0" indent="-173468" algn="l" rtl="0">
              <a:lnSpc>
                <a:spcPct val="80000"/>
              </a:lnSpc>
              <a:spcBef>
                <a:spcPts val="252"/>
              </a:spcBef>
              <a:spcAft>
                <a:spcPts val="0"/>
              </a:spcAft>
              <a:buClr>
                <a:schemeClr val="dk1"/>
              </a:buClr>
              <a:buSzPts val="1200"/>
              <a:buFont typeface="Arial"/>
              <a:buChar char="•"/>
            </a:pPr>
            <a:r>
              <a:rPr lang="en-US"/>
              <a:t>Review students' plans, strategize with them, and help them determine possible adjustments to their plans.</a:t>
            </a:r>
            <a:endParaRPr/>
          </a:p>
          <a:p>
            <a:pPr marL="0" lvl="0" indent="0" algn="l" rtl="0">
              <a:lnSpc>
                <a:spcPct val="80000"/>
              </a:lnSpc>
              <a:spcBef>
                <a:spcPts val="252"/>
              </a:spcBef>
              <a:spcAft>
                <a:spcPts val="0"/>
              </a:spcAft>
              <a:buSzPts val="1400"/>
              <a:buNone/>
            </a:pPr>
            <a:endParaRPr/>
          </a:p>
          <a:p>
            <a:pPr marL="0" lvl="0" indent="0" algn="l" rtl="0">
              <a:lnSpc>
                <a:spcPct val="80000"/>
              </a:lnSpc>
              <a:spcBef>
                <a:spcPts val="252"/>
              </a:spcBef>
              <a:spcAft>
                <a:spcPts val="0"/>
              </a:spcAft>
              <a:buSzPts val="1400"/>
              <a:buNone/>
            </a:pPr>
            <a:r>
              <a:rPr lang="en-US"/>
              <a:t>An important point to remember is that this process can be learned somewhat through direct instruction, but sometimes we all learn best from making our own mistakes. By experiencing successes as well as defeats, and actively reflecting on them, students may gain a deeper learning.</a:t>
            </a:r>
            <a:endParaRPr/>
          </a:p>
        </p:txBody>
      </p:sp>
      <p:sp>
        <p:nvSpPr>
          <p:cNvPr id="658" name="Google Shape;658;p34: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5: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The environment component of this model is unique from other models of self-determination. The environmental context in which students express self-determination skills is critical to their success. Environmental context includes people, agencies, and places a student comes into contact with, and includes family, school, work, friends, and support staff. External factors play a role in how self-determined persons are able to exhibit within a particular setting. It’s not just that the individual needs to be aware of his/her environment, but each environment is a contributing factor that affects whether or not individuals are able to express greater self-determination. The more knowledge students have of the nuances of their various environments, the better able they will be to be self-determined within those environments. Environmental changes can either encourage or discourage self-determination.</a:t>
            </a:r>
            <a:endParaRPr/>
          </a:p>
          <a:p>
            <a:pPr marL="0" lvl="0" indent="0" algn="l" rtl="0">
              <a:lnSpc>
                <a:spcPct val="80000"/>
              </a:lnSpc>
              <a:spcBef>
                <a:spcPts val="333"/>
              </a:spcBef>
              <a:spcAft>
                <a:spcPts val="0"/>
              </a:spcAft>
              <a:buSzPts val="1400"/>
              <a:buNone/>
            </a:pPr>
            <a:endParaRPr/>
          </a:p>
          <a:p>
            <a:pPr marL="0" lvl="0" indent="0" algn="l" rtl="0">
              <a:lnSpc>
                <a:spcPct val="80000"/>
              </a:lnSpc>
              <a:spcBef>
                <a:spcPts val="333"/>
              </a:spcBef>
              <a:spcAft>
                <a:spcPts val="0"/>
              </a:spcAft>
              <a:buSzPts val="1400"/>
              <a:buNone/>
            </a:pPr>
            <a:r>
              <a:rPr lang="en-US"/>
              <a:t>Students’ ability to be self-determined will be strengthened to the degree that all of the key people in their lives support their efforts to learn and practice the knowledge, beliefs and skills that lead to greater self-determination. Students benefit from many opportunities to make decisions and choices accompanied by the level of support they need to do so. No matter how skilled students are in the knowledge, beliefs, and skills of self-determination, they will be limited in their ability to be self-determined if their environments don’t allow them to use those self-determination skills.</a:t>
            </a:r>
            <a:endParaRPr/>
          </a:p>
          <a:p>
            <a:pPr marL="0" lvl="0" indent="0" algn="l" rtl="0">
              <a:lnSpc>
                <a:spcPct val="80000"/>
              </a:lnSpc>
              <a:spcBef>
                <a:spcPts val="333"/>
              </a:spcBef>
              <a:spcAft>
                <a:spcPts val="0"/>
              </a:spcAft>
              <a:buSzPts val="1400"/>
              <a:buNone/>
            </a:pPr>
            <a:endParaRPr/>
          </a:p>
          <a:p>
            <a:pPr marL="0" lvl="0" indent="0" algn="l" rtl="0">
              <a:lnSpc>
                <a:spcPct val="80000"/>
              </a:lnSpc>
              <a:spcBef>
                <a:spcPts val="333"/>
              </a:spcBef>
              <a:spcAft>
                <a:spcPts val="0"/>
              </a:spcAft>
              <a:buSzPts val="1400"/>
              <a:buNone/>
            </a:pPr>
            <a:r>
              <a:rPr lang="en-US"/>
              <a:t>Family support for self-determination helps ensure that students can practice their skills at home as well as at school. Special considerations for involving families in self-determination efforts will be identified </a:t>
            </a:r>
            <a:endParaRPr b="1"/>
          </a:p>
          <a:p>
            <a:pPr marL="0" lvl="0" indent="0" algn="l" rtl="0">
              <a:lnSpc>
                <a:spcPct val="80000"/>
              </a:lnSpc>
              <a:spcBef>
                <a:spcPts val="333"/>
              </a:spcBef>
              <a:spcAft>
                <a:spcPts val="0"/>
              </a:spcAft>
              <a:buSzPts val="1400"/>
              <a:buNone/>
            </a:pPr>
            <a:endParaRPr/>
          </a:p>
        </p:txBody>
      </p:sp>
      <p:sp>
        <p:nvSpPr>
          <p:cNvPr id="668" name="Google Shape;668;p35: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6: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Involving Families in the self-determination process is a crucial component in supporting students to become more self-determined. This component is often overlooked. But, having family support for the self-determination training helps ensure that it will be supported at home.</a:t>
            </a:r>
            <a:endParaRPr/>
          </a:p>
          <a:p>
            <a:pPr marL="0" lvl="0" indent="0" algn="l" rtl="0">
              <a:lnSpc>
                <a:spcPct val="80000"/>
              </a:lnSpc>
              <a:spcBef>
                <a:spcPts val="279"/>
              </a:spcBef>
              <a:spcAft>
                <a:spcPts val="0"/>
              </a:spcAft>
              <a:buSzPts val="1400"/>
              <a:buNone/>
            </a:pPr>
            <a:endParaRPr/>
          </a:p>
          <a:p>
            <a:pPr marL="0" lvl="0" indent="0" algn="l" rtl="0">
              <a:lnSpc>
                <a:spcPct val="80000"/>
              </a:lnSpc>
              <a:spcBef>
                <a:spcPts val="279"/>
              </a:spcBef>
              <a:spcAft>
                <a:spcPts val="0"/>
              </a:spcAft>
              <a:buSzPts val="1400"/>
              <a:buNone/>
            </a:pPr>
            <a:r>
              <a:rPr lang="en-US"/>
              <a:t>Whether you use a curriculum with published materials and activities specifically for families, or you use your own materials, here are some things you can do to increase family involvement in your efforts to teach students to be more self-determined.</a:t>
            </a:r>
            <a:endParaRPr/>
          </a:p>
          <a:p>
            <a:pPr marL="0" lvl="0" indent="0" algn="l" rtl="0">
              <a:lnSpc>
                <a:spcPct val="80000"/>
              </a:lnSpc>
              <a:spcBef>
                <a:spcPts val="279"/>
              </a:spcBef>
              <a:spcAft>
                <a:spcPts val="0"/>
              </a:spcAft>
              <a:buSzPts val="1400"/>
              <a:buNone/>
            </a:pPr>
            <a:endParaRPr/>
          </a:p>
          <a:p>
            <a:pPr marL="0" lvl="0" indent="0" algn="l" rtl="0">
              <a:lnSpc>
                <a:spcPct val="80000"/>
              </a:lnSpc>
              <a:spcBef>
                <a:spcPts val="279"/>
              </a:spcBef>
              <a:spcAft>
                <a:spcPts val="0"/>
              </a:spcAft>
              <a:buSzPts val="1400"/>
              <a:buNone/>
            </a:pPr>
            <a:r>
              <a:rPr lang="en-US" b="1"/>
              <a:t>Being aware of the family culture</a:t>
            </a:r>
            <a:r>
              <a:rPr lang="en-US"/>
              <a:t>. Being aware of the cultures of your students’ families is important. Culture does not only mean their nationality or heritage, but primarily the values of each family and how that family functions. Some families are more protective of their children with disabilities, others may be very excited for their children to make decisions about some things, but not others! It’s important to be aware of these issues and to do what you can to support students and families, but do so in a way that is respectful of their family.  </a:t>
            </a:r>
            <a:endParaRPr/>
          </a:p>
          <a:p>
            <a:pPr marL="0" lvl="0" indent="0" algn="l" rtl="0">
              <a:lnSpc>
                <a:spcPct val="80000"/>
              </a:lnSpc>
              <a:spcBef>
                <a:spcPts val="279"/>
              </a:spcBef>
              <a:spcAft>
                <a:spcPts val="0"/>
              </a:spcAft>
              <a:buSzPts val="1400"/>
              <a:buNone/>
            </a:pPr>
            <a:endParaRPr/>
          </a:p>
          <a:p>
            <a:pPr marL="0" lvl="0" indent="0" algn="l" rtl="0">
              <a:lnSpc>
                <a:spcPct val="80000"/>
              </a:lnSpc>
              <a:spcBef>
                <a:spcPts val="279"/>
              </a:spcBef>
              <a:spcAft>
                <a:spcPts val="0"/>
              </a:spcAft>
              <a:buSzPts val="1400"/>
              <a:buNone/>
            </a:pPr>
            <a:r>
              <a:rPr lang="en-US" b="1"/>
              <a:t>Sharing information with families</a:t>
            </a:r>
            <a:r>
              <a:rPr lang="en-US"/>
              <a:t>. At a minimum, if you are teaching students to be more self-determined, you should share information with their families, in particular, the parents or heads of the household. This can include sending a letter or email describing self-determination and the training you will be providing students, sending a brochure with similar information, speaking with them over the phone, or talking about it at a meeting.</a:t>
            </a:r>
            <a:endParaRPr/>
          </a:p>
          <a:p>
            <a:pPr marL="0" lvl="0" indent="0" algn="l" rtl="0">
              <a:lnSpc>
                <a:spcPct val="80000"/>
              </a:lnSpc>
              <a:spcBef>
                <a:spcPts val="279"/>
              </a:spcBef>
              <a:spcAft>
                <a:spcPts val="0"/>
              </a:spcAft>
              <a:buSzPts val="1400"/>
              <a:buNone/>
            </a:pPr>
            <a:endParaRPr/>
          </a:p>
          <a:p>
            <a:pPr marL="0" lvl="0" indent="0" algn="l" rtl="0">
              <a:lnSpc>
                <a:spcPct val="80000"/>
              </a:lnSpc>
              <a:spcBef>
                <a:spcPts val="279"/>
              </a:spcBef>
              <a:spcAft>
                <a:spcPts val="0"/>
              </a:spcAft>
              <a:buSzPts val="1400"/>
              <a:buNone/>
            </a:pPr>
            <a:r>
              <a:rPr lang="en-US" b="1"/>
              <a:t>Engaging families in the process</a:t>
            </a:r>
            <a:r>
              <a:rPr lang="en-US"/>
              <a:t>. Engaging families in the process goes beyond sending information home but informing families of your plans to instruct their students self-determination skills. Some curricula include family support components. Some, like the Steps to Self-Determination and the N.E.X.T. Step curricula include specific materials and components designed specifically for working with families. Sometimes, parents don’t fully understand the impact of self-determination until they see their child using these skills in a productive way. One way this can be done is to have students actively participate at their IEP meeting by presenting information about their preferences, interests, strengths, needs, and plans for the future.</a:t>
            </a:r>
            <a:endParaRPr/>
          </a:p>
        </p:txBody>
      </p:sp>
      <p:sp>
        <p:nvSpPr>
          <p:cNvPr id="677" name="Google Shape;677;p36: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a:t>
            </a:r>
            <a:r>
              <a:rPr lang="en-US" b="0"/>
              <a:t> This video is a great resource for participants to view, prior to training. The video gives a preview of the content and gives several examples of how kids can and should be involved in the planning of their future.  It also previews the PowerPoint template for student-led IEPs that we will present later in the training.</a:t>
            </a:r>
            <a:br>
              <a:rPr lang="en-US" b="0"/>
            </a:br>
            <a:endParaRPr b="0"/>
          </a:p>
          <a:p>
            <a:pPr marL="0" lvl="0" indent="0" algn="l" rtl="0">
              <a:lnSpc>
                <a:spcPct val="100000"/>
              </a:lnSpc>
              <a:spcBef>
                <a:spcPts val="360"/>
              </a:spcBef>
              <a:spcAft>
                <a:spcPts val="0"/>
              </a:spcAft>
              <a:buSzPts val="1400"/>
              <a:buNone/>
            </a:pPr>
            <a:r>
              <a:rPr lang="en-US" b="1"/>
              <a:t>To Do:</a:t>
            </a:r>
            <a:r>
              <a:rPr lang="en-US" b="0"/>
              <a:t> </a:t>
            </a:r>
            <a:endParaRPr/>
          </a:p>
          <a:p>
            <a:pPr marL="170233" lvl="0" indent="-170233" algn="l" rtl="0">
              <a:lnSpc>
                <a:spcPct val="100000"/>
              </a:lnSpc>
              <a:spcBef>
                <a:spcPts val="360"/>
              </a:spcBef>
              <a:spcAft>
                <a:spcPts val="0"/>
              </a:spcAft>
              <a:buClr>
                <a:schemeClr val="dk1"/>
              </a:buClr>
              <a:buSzPts val="1200"/>
              <a:buFont typeface="Arial"/>
              <a:buChar char="•"/>
            </a:pPr>
            <a:r>
              <a:rPr lang="en-US" b="0"/>
              <a:t>Watch the video prior to presenting this training.  </a:t>
            </a:r>
            <a:endParaRPr/>
          </a:p>
          <a:p>
            <a:pPr marL="170233" lvl="0" indent="-170233" algn="l" rtl="0">
              <a:lnSpc>
                <a:spcPct val="100000"/>
              </a:lnSpc>
              <a:spcBef>
                <a:spcPts val="360"/>
              </a:spcBef>
              <a:spcAft>
                <a:spcPts val="0"/>
              </a:spcAft>
              <a:buClr>
                <a:schemeClr val="dk1"/>
              </a:buClr>
              <a:buSzPts val="1200"/>
              <a:buFont typeface="Arial"/>
              <a:buChar char="•"/>
            </a:pPr>
            <a:r>
              <a:rPr lang="en-US" b="0"/>
              <a:t>Send all participants an email, similar to the sample email on Presenter Resource #1, with the link to the video at least one week prior to the training.</a:t>
            </a:r>
            <a:endParaRPr/>
          </a:p>
          <a:p>
            <a:pPr marL="170233" lvl="0" indent="-170233" algn="l" rtl="0">
              <a:lnSpc>
                <a:spcPct val="100000"/>
              </a:lnSpc>
              <a:spcBef>
                <a:spcPts val="360"/>
              </a:spcBef>
              <a:spcAft>
                <a:spcPts val="0"/>
              </a:spcAft>
              <a:buClr>
                <a:schemeClr val="dk1"/>
              </a:buClr>
              <a:buSzPts val="1200"/>
              <a:buFont typeface="Arial"/>
              <a:buChar char="•"/>
            </a:pPr>
            <a:r>
              <a:rPr lang="en-US" b="0"/>
              <a:t>Make sure this slide is hidden prior to presenting.</a:t>
            </a:r>
            <a:endParaRPr/>
          </a:p>
          <a:p>
            <a:pPr marL="624187" lvl="1" indent="-94033" algn="l" rtl="0">
              <a:lnSpc>
                <a:spcPct val="100000"/>
              </a:lnSpc>
              <a:spcBef>
                <a:spcPts val="360"/>
              </a:spcBef>
              <a:spcAft>
                <a:spcPts val="0"/>
              </a:spcAft>
              <a:buClr>
                <a:schemeClr val="dk1"/>
              </a:buClr>
              <a:buSzPts val="1200"/>
              <a:buFont typeface="Arial"/>
              <a:buNone/>
            </a:pPr>
            <a:endParaRPr b="1"/>
          </a:p>
        </p:txBody>
      </p:sp>
      <p:sp>
        <p:nvSpPr>
          <p:cNvPr id="386" name="Google Shape;386;p4: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37: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80000"/>
              </a:lnSpc>
              <a:spcBef>
                <a:spcPts val="0"/>
              </a:spcBef>
              <a:spcAft>
                <a:spcPts val="0"/>
              </a:spcAft>
              <a:buSzPts val="1400"/>
              <a:buNone/>
            </a:pPr>
            <a:r>
              <a:rPr lang="en-US" b="1"/>
              <a:t>To Say: </a:t>
            </a:r>
            <a:r>
              <a:rPr lang="en-US"/>
              <a:t>To  summarize: The Model of Self-Determination provides a nice framework for reviewing key elements for providing instruction on self-determination to youth with disabilities. It includes six major elements. </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1"/>
              <a:t>Know Yourself and Your Environment </a:t>
            </a:r>
            <a:r>
              <a:rPr lang="en-US"/>
              <a:t>focuses on guiding the student to explore their own dreams for their lives and identify their priorities. It also focuses on guiding students to learn about their preferences, interests, weaknesses, and strengths as well as learn about their own disabilities and what they mean for them.</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The importance of the </a:t>
            </a:r>
            <a:r>
              <a:rPr lang="en-US" b="1"/>
              <a:t>Value Yourself </a:t>
            </a:r>
            <a:r>
              <a:rPr lang="en-US"/>
              <a:t>element is teaching students to acknowledge and embrace their self-worth which is an ongoing process. It includes students knowing their rights and responsibilities, valuing others, and nurturing positive relationships with others.</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1"/>
              <a:t>Plan</a:t>
            </a:r>
            <a:r>
              <a:rPr lang="en-US"/>
              <a:t> includes setting goals, even small ones, and the steps and creative resources needed to achieve those goals. In addition, it suggests that students have many opportunities to practice their planning skills and lead their own IEP meetings. </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1"/>
              <a:t>Act</a:t>
            </a:r>
            <a:r>
              <a:rPr lang="en-US"/>
              <a:t> involves using good communication skills, negotiating, dealing with conflict and criticism, and accessing resources and support to meet the goal.</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1"/>
              <a:t>Experience Outcomes &amp; Learn </a:t>
            </a:r>
            <a:r>
              <a:rPr lang="en-US"/>
              <a:t>describes the importance of celebrating successes and reflecting on the skills used or knowledge gained to enhance student self-determination skills.</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b="1"/>
              <a:t>Environment</a:t>
            </a:r>
            <a:r>
              <a:rPr lang="en-US"/>
              <a:t> addresses the fact that there are different environments in which students express their self-determination. Each environment may require differences in how students express themselves.</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Furthermore, it is critical to involve families in efforts to teach students to be more self-determined. At a minimum, families should be informed of what self-determination is and how it can impact their lives. It is best practice to include them in as much of the activities as you can as well as providing information to them for how they can support their children at home and in the community.</a:t>
            </a:r>
            <a:endParaRPr/>
          </a:p>
          <a:p>
            <a:pPr marL="0" lvl="0" indent="0" algn="l" rtl="0">
              <a:lnSpc>
                <a:spcPct val="80000"/>
              </a:lnSpc>
              <a:spcBef>
                <a:spcPts val="198"/>
              </a:spcBef>
              <a:spcAft>
                <a:spcPts val="0"/>
              </a:spcAft>
              <a:buSzPts val="1400"/>
              <a:buNone/>
            </a:pPr>
            <a:endParaRPr/>
          </a:p>
          <a:p>
            <a:pPr marL="0" lvl="0" indent="0" algn="l" rtl="0">
              <a:lnSpc>
                <a:spcPct val="80000"/>
              </a:lnSpc>
              <a:spcBef>
                <a:spcPts val="198"/>
              </a:spcBef>
              <a:spcAft>
                <a:spcPts val="0"/>
              </a:spcAft>
              <a:buSzPts val="1400"/>
              <a:buNone/>
            </a:pPr>
            <a:r>
              <a:rPr lang="en-US"/>
              <a:t>Student-led IEPs are another key piece for teaching students to be more self-determined, however this activity alone will not increase students’ self-determination skills. Having students lead their own IEP meetings is one factor in enhancing student self-determination.</a:t>
            </a:r>
            <a:endParaRPr b="1"/>
          </a:p>
        </p:txBody>
      </p:sp>
      <p:sp>
        <p:nvSpPr>
          <p:cNvPr id="686" name="Google Shape;686;p37: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8: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38: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Say: </a:t>
            </a:r>
            <a:r>
              <a:rPr lang="en-US">
                <a:solidFill>
                  <a:srgbClr val="000000"/>
                </a:solidFill>
                <a:latin typeface="Arial"/>
                <a:ea typeface="Arial"/>
                <a:cs typeface="Arial"/>
                <a:sym typeface="Arial"/>
              </a:rPr>
              <a:t>Social and Emotional Learning for All is a joint project between </a:t>
            </a:r>
            <a:r>
              <a:rPr lang="en-US" sz="1000">
                <a:solidFill>
                  <a:srgbClr val="000000"/>
                </a:solidFill>
                <a:latin typeface="Arial"/>
                <a:ea typeface="Arial"/>
                <a:cs typeface="Arial"/>
                <a:sym typeface="Arial"/>
              </a:rPr>
              <a:t>T</a:t>
            </a:r>
            <a:r>
              <a:rPr lang="en-US">
                <a:solidFill>
                  <a:srgbClr val="000000"/>
                </a:solidFill>
                <a:latin typeface="Arial"/>
                <a:ea typeface="Arial"/>
                <a:cs typeface="Arial"/>
                <a:sym typeface="Arial"/>
              </a:rPr>
              <a:t>he Missouri Department of Elementary and Secondary Education (DESE) and the University of Kansas Research Collaboration. They are partnering to offer the </a:t>
            </a:r>
            <a:r>
              <a:rPr lang="en-US" b="1">
                <a:solidFill>
                  <a:srgbClr val="000000"/>
                </a:solidFill>
                <a:latin typeface="Arial"/>
                <a:ea typeface="Arial"/>
                <a:cs typeface="Arial"/>
                <a:sym typeface="Arial"/>
              </a:rPr>
              <a:t>Social-Emotional Learning for All (SELA) </a:t>
            </a:r>
            <a:r>
              <a:rPr lang="en-US">
                <a:solidFill>
                  <a:srgbClr val="000000"/>
                </a:solidFill>
                <a:latin typeface="Arial"/>
                <a:ea typeface="Arial"/>
                <a:cs typeface="Arial"/>
                <a:sym typeface="Arial"/>
              </a:rPr>
              <a:t>training for all teachers. The project is not a separate initiative, stand-alone course/curriculum, or add-on; rather it aims to provide coaching, resources, and other supports to help schools build a sustainable culture of social-emotional learning (and as such, can be easily integrated with other initiatives/priorities). The project emphasizes three elements for success:</a:t>
            </a:r>
          </a:p>
          <a:p>
            <a:pPr marL="171450" lvl="0" indent="-171450" algn="l" rtl="0">
              <a:lnSpc>
                <a:spcPct val="100000"/>
              </a:lnSpc>
              <a:spcBef>
                <a:spcPts val="0"/>
              </a:spcBef>
              <a:spcAft>
                <a:spcPts val="0"/>
              </a:spcAft>
              <a:buSzPts val="1400"/>
              <a:buFont typeface="Arial" panose="020B0604020202020204" pitchFamily="34" charset="0"/>
              <a:buChar char="•"/>
            </a:pPr>
            <a:r>
              <a:rPr lang="en-US">
                <a:solidFill>
                  <a:srgbClr val="000000"/>
                </a:solidFill>
                <a:latin typeface="Arial"/>
                <a:ea typeface="Arial"/>
                <a:cs typeface="Arial"/>
                <a:sym typeface="Arial"/>
              </a:rPr>
              <a:t>Collaboration between all stakeholders (e.g., administrators, general and special educators, counselors, service providers, families, community, etc.)</a:t>
            </a:r>
          </a:p>
          <a:p>
            <a:pPr marL="171450" lvl="0" indent="-171450" algn="l" rtl="0">
              <a:lnSpc>
                <a:spcPct val="100000"/>
              </a:lnSpc>
              <a:spcBef>
                <a:spcPts val="0"/>
              </a:spcBef>
              <a:spcAft>
                <a:spcPts val="0"/>
              </a:spcAft>
              <a:buSzPts val="1400"/>
              <a:buFont typeface="Arial" panose="020B0604020202020204" pitchFamily="34" charset="0"/>
              <a:buChar char="•"/>
            </a:pPr>
            <a:r>
              <a:rPr lang="en-US">
                <a:solidFill>
                  <a:srgbClr val="000000"/>
                </a:solidFill>
                <a:latin typeface="Arial"/>
                <a:ea typeface="Arial"/>
                <a:cs typeface="Arial"/>
                <a:sym typeface="Arial"/>
              </a:rPr>
              <a:t>Multi-tiered instruction and interventions</a:t>
            </a:r>
          </a:p>
          <a:p>
            <a:pPr marL="171450" lvl="0" indent="-171450" algn="l" rtl="0">
              <a:lnSpc>
                <a:spcPct val="100000"/>
              </a:lnSpc>
              <a:spcBef>
                <a:spcPts val="0"/>
              </a:spcBef>
              <a:spcAft>
                <a:spcPts val="0"/>
              </a:spcAft>
              <a:buSzPts val="1400"/>
              <a:buFont typeface="Arial" panose="020B0604020202020204" pitchFamily="34" charset="0"/>
              <a:buChar char="•"/>
            </a:pPr>
            <a:r>
              <a:rPr lang="en-US">
                <a:solidFill>
                  <a:srgbClr val="000000"/>
                </a:solidFill>
                <a:latin typeface="Arial"/>
                <a:ea typeface="Arial"/>
                <a:cs typeface="Arial"/>
                <a:sym typeface="Arial"/>
              </a:rPr>
              <a:t>Effective use of data to inform decision making at multiple levels</a:t>
            </a:r>
            <a:endParaRPr>
              <a:solidFill>
                <a:srgbClr val="000000"/>
              </a:solidFill>
              <a:latin typeface="Arial"/>
              <a:ea typeface="Arial"/>
              <a:cs typeface="Arial"/>
              <a:sym typeface="Arial"/>
            </a:endParaRPr>
          </a:p>
          <a:p>
            <a:pPr marL="0" lvl="0" indent="0" algn="l" rtl="0">
              <a:lnSpc>
                <a:spcPct val="100000"/>
              </a:lnSpc>
              <a:spcBef>
                <a:spcPts val="1000"/>
              </a:spcBef>
              <a:spcAft>
                <a:spcPts val="0"/>
              </a:spcAft>
              <a:buSzPts val="1400"/>
              <a:buNone/>
            </a:pPr>
            <a:endParaRPr b="0"/>
          </a:p>
        </p:txBody>
      </p:sp>
      <p:sp>
        <p:nvSpPr>
          <p:cNvPr id="695" name="Google Shape;695;p38: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9: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9: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sz="1110" b="1" dirty="0">
                <a:solidFill>
                  <a:schemeClr val="dk1"/>
                </a:solidFill>
                <a:latin typeface="Calibri"/>
                <a:ea typeface="Calibri"/>
                <a:cs typeface="Calibri"/>
                <a:sym typeface="Calibri"/>
              </a:rPr>
              <a:t>To Say: </a:t>
            </a:r>
            <a:r>
              <a:rPr lang="en-US" sz="1300" dirty="0">
                <a:solidFill>
                  <a:srgbClr val="000000"/>
                </a:solidFill>
              </a:rPr>
              <a:t>An extensive literature review process by Dr. Amy </a:t>
            </a:r>
            <a:r>
              <a:rPr lang="en-US" sz="1300" dirty="0" err="1">
                <a:solidFill>
                  <a:srgbClr val="000000"/>
                </a:solidFill>
              </a:rPr>
              <a:t>Gaumier</a:t>
            </a:r>
            <a:r>
              <a:rPr lang="en-US" sz="1300" dirty="0">
                <a:solidFill>
                  <a:srgbClr val="000000"/>
                </a:solidFill>
              </a:rPr>
              <a:t>-Erickson and Dr. Pattie Noonan from KU resulted in the 26 competencies that you see on the wheel. </a:t>
            </a:r>
            <a:r>
              <a:rPr lang="en-US" sz="1300" i="1" dirty="0"/>
              <a:t>You can find condensed versions of the review of research, assessments, and evidence-based instructional practices in the </a:t>
            </a:r>
            <a:r>
              <a:rPr lang="en-US" sz="1300" b="1" i="1" dirty="0"/>
              <a:t>Teacher Guide</a:t>
            </a:r>
            <a:r>
              <a:rPr lang="en-US" sz="1300" i="1" dirty="0"/>
              <a:t> for each competency, available in the Resources section of</a:t>
            </a:r>
            <a:r>
              <a:rPr lang="en-US" sz="1300" i="1" dirty="0">
                <a:solidFill>
                  <a:schemeClr val="hlink"/>
                </a:solidFill>
                <a:uFill>
                  <a:noFill/>
                </a:uFill>
                <a:hlinkClick r:id="rId3"/>
              </a:rPr>
              <a:t> </a:t>
            </a:r>
            <a:r>
              <a:rPr lang="en-US" sz="1300" i="1" u="sng" dirty="0">
                <a:solidFill>
                  <a:schemeClr val="hlink"/>
                </a:solidFill>
                <a:hlinkClick r:id="rId4"/>
              </a:rPr>
              <a:t>http://CCCframework.org</a:t>
            </a:r>
            <a:r>
              <a:rPr lang="en-US" sz="1300" i="1" dirty="0"/>
              <a:t>.  </a:t>
            </a:r>
            <a:endParaRPr sz="1300" i="1"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t>The competencies are divided into three domains: Intrapersonal, Interpersonal and Cognitive. Historically, schools have focused on the cognitive domain. Social and Emotional skills are found in the Intrapersonal and Interpersonal domains. WE will talk more specifically about the definition of intrapersonal and intrapersonal competencies in the nest slide.  </a:t>
            </a:r>
            <a:endParaRPr sz="1300"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t>From a practical standpoint 26 competencies is still too much for a school to take on </a:t>
            </a:r>
            <a:r>
              <a:rPr lang="en-US" sz="1300" dirty="0" err="1"/>
              <a:t>schoolwide</a:t>
            </a:r>
            <a:r>
              <a:rPr lang="en-US" sz="1300" dirty="0"/>
              <a:t>, or for a teacher to try to teach. So, Dr. </a:t>
            </a:r>
            <a:r>
              <a:rPr lang="en-US" sz="1300" dirty="0" err="1"/>
              <a:t>Gaumier</a:t>
            </a:r>
            <a:r>
              <a:rPr lang="en-US" sz="1300" dirty="0"/>
              <a:t>-Erickson and Dr. Noonan further researched to determine foundational competencies that help students develop other competencies.  </a:t>
            </a:r>
            <a:endParaRPr sz="1300" dirty="0"/>
          </a:p>
          <a:p>
            <a:pPr marL="0" lvl="0" indent="0" algn="l" rtl="0">
              <a:lnSpc>
                <a:spcPct val="100000"/>
              </a:lnSpc>
              <a:spcBef>
                <a:spcPts val="0"/>
              </a:spcBef>
              <a:spcAft>
                <a:spcPts val="0"/>
              </a:spcAft>
              <a:buSzPts val="1400"/>
              <a:buNone/>
            </a:pPr>
            <a:endParaRPr sz="1300" dirty="0"/>
          </a:p>
          <a:p>
            <a:pPr marL="0" lvl="0" indent="0" algn="l" rtl="0">
              <a:lnSpc>
                <a:spcPct val="115000"/>
              </a:lnSpc>
              <a:spcBef>
                <a:spcPts val="0"/>
              </a:spcBef>
              <a:spcAft>
                <a:spcPts val="0"/>
              </a:spcAft>
              <a:buClr>
                <a:schemeClr val="dk1"/>
              </a:buClr>
              <a:buSzPts val="1100"/>
              <a:buFont typeface="Arial"/>
              <a:buNone/>
            </a:pPr>
            <a:r>
              <a:rPr lang="en-US" sz="1300" dirty="0"/>
              <a:t>There are four main foundational competencies, two from intrapersonal - Self-effica</a:t>
            </a:r>
            <a:r>
              <a:rPr lang="en-US" sz="1300" dirty="0">
                <a:solidFill>
                  <a:srgbClr val="000000"/>
                </a:solidFill>
              </a:rPr>
              <a:t>cy and self-regulation - and two from interpersonal - assertiveness and conflict management. Self-Awareness is embedded in Self-Efficacy and Self-Regulation and Empathy is embedded in the training on assertiveness and conflict management. Today,</a:t>
            </a:r>
            <a:r>
              <a:rPr lang="en-US" sz="1300" baseline="0" dirty="0">
                <a:solidFill>
                  <a:srgbClr val="000000"/>
                </a:solidFill>
              </a:rPr>
              <a:t> </a:t>
            </a:r>
            <a:r>
              <a:rPr lang="en-US" sz="1300" dirty="0">
                <a:solidFill>
                  <a:srgbClr val="000000"/>
                </a:solidFill>
              </a:rPr>
              <a:t>we will do a brief review of self-regulation. self-efficacy, and assertiveness because these are competencies that work closely with self-determination. If you are interested in further training, contact your local RPDC.  </a:t>
            </a:r>
            <a:endParaRPr sz="810" dirty="0">
              <a:solidFill>
                <a:srgbClr val="FF0000"/>
              </a:solidFill>
            </a:endParaRPr>
          </a:p>
        </p:txBody>
      </p:sp>
      <p:sp>
        <p:nvSpPr>
          <p:cNvPr id="702" name="Google Shape;702;p39: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40: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Say: </a:t>
            </a:r>
            <a:r>
              <a:rPr lang="en-US" sz="1300" dirty="0"/>
              <a:t>Intrapersonal competencies are those that exist within one’s self, such as self-efficacy, self-regulation, self-awareness, etc. These competencies depend on our ability to be self-reflective, aware of our strengths/areas for growth, etc. In contrast, interpersonal competencies are those that revolve around relationships/communication and interaction with others, such as assertiveness, conflict management, empathy, etc. These competencies depend on our ability to understand and interact with others successfully. They both relate to a student’s ability to self-determine.  </a:t>
            </a:r>
            <a:endParaRPr sz="1300" dirty="0"/>
          </a:p>
          <a:p>
            <a:pPr marL="0" lvl="0" indent="0" algn="l" rtl="0">
              <a:lnSpc>
                <a:spcPct val="100000"/>
              </a:lnSpc>
              <a:spcBef>
                <a:spcPts val="360"/>
              </a:spcBef>
              <a:spcAft>
                <a:spcPts val="0"/>
              </a:spcAft>
              <a:buSzPts val="1400"/>
              <a:buNone/>
            </a:pPr>
            <a:endParaRPr sz="1300" dirty="0"/>
          </a:p>
          <a:p>
            <a:pPr marL="0" lvl="0" indent="0" algn="l" rtl="0">
              <a:lnSpc>
                <a:spcPct val="100000"/>
              </a:lnSpc>
              <a:spcBef>
                <a:spcPts val="360"/>
              </a:spcBef>
              <a:spcAft>
                <a:spcPts val="0"/>
              </a:spcAft>
              <a:buSzPts val="1400"/>
              <a:buNone/>
            </a:pPr>
            <a:endParaRPr sz="900" b="1" dirty="0"/>
          </a:p>
          <a:p>
            <a:pPr marL="0" lvl="0" indent="0" algn="l" rtl="0">
              <a:lnSpc>
                <a:spcPct val="100000"/>
              </a:lnSpc>
              <a:spcBef>
                <a:spcPts val="360"/>
              </a:spcBef>
              <a:spcAft>
                <a:spcPts val="0"/>
              </a:spcAft>
              <a:buSzPts val="1400"/>
              <a:buNone/>
            </a:pPr>
            <a:endParaRPr sz="1300" dirty="0"/>
          </a:p>
        </p:txBody>
      </p:sp>
      <p:sp>
        <p:nvSpPr>
          <p:cNvPr id="711" name="Google Shape;711;p40: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41: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sz="1600" b="1" dirty="0"/>
              <a:t>To Say: </a:t>
            </a:r>
            <a:r>
              <a:rPr lang="en-US" dirty="0"/>
              <a:t>All the competencies have specific components. When teaching a competency, the most important part is components! Essential components “make up” the competency.</a:t>
            </a:r>
            <a:endParaRPr dirty="0"/>
          </a:p>
          <a:p>
            <a:pPr marL="0" lvl="0" indent="0" algn="l" rtl="0">
              <a:lnSpc>
                <a:spcPct val="115000"/>
              </a:lnSpc>
              <a:spcBef>
                <a:spcPts val="0"/>
              </a:spcBef>
              <a:spcAft>
                <a:spcPts val="0"/>
              </a:spcAft>
              <a:buSzPts val="1400"/>
              <a:buNone/>
            </a:pPr>
            <a:r>
              <a:rPr lang="en-US" dirty="0">
                <a:solidFill>
                  <a:srgbClr val="000000"/>
                </a:solidFill>
              </a:rPr>
              <a:t>Competencies are complex. For example, self-regulation is much more than just being able to sit quietly and wait your turn. To be able to self-regulate you must be able to make a plan, monitor the implementation of the plan and adjust as needed, and reflect on the success or failure of that plan. You don’t really teach “self-regulation”. You teach the students the components of self-regulation and when they are able to do all the steps we say a student is able to self-regulate.  </a:t>
            </a:r>
            <a:endParaRPr dirty="0">
              <a:solidFill>
                <a:srgbClr val="FF0000"/>
              </a:solidFill>
            </a:endParaRP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For a student to gain the competency, we must both teach the essential components </a:t>
            </a:r>
            <a:r>
              <a:rPr lang="en-US" u="sng" dirty="0"/>
              <a:t>and</a:t>
            </a:r>
            <a:r>
              <a:rPr lang="en-US" dirty="0"/>
              <a:t> provide opportunities to practice with feedback (all components, not just one).</a:t>
            </a:r>
            <a:endParaRPr dirty="0"/>
          </a:p>
          <a:p>
            <a:pPr marL="0" lvl="0" indent="0" algn="l" rtl="0">
              <a:lnSpc>
                <a:spcPct val="115000"/>
              </a:lnSpc>
              <a:spcBef>
                <a:spcPts val="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719" name="Google Shape;719;p41: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2: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Say: </a:t>
            </a:r>
            <a:r>
              <a:rPr lang="en-US" dirty="0"/>
              <a:t>If we want our students to learn the competencies that we know are vitally important to them, they have to be taught, we can’t just hope they pick it up somewhere along the way. We also  know that for a student to really internalize a competency it can’t just be introduced once. Students need the opportunity to practice the competency in a variety of situations. Because the competencies are complex, we utilize the components to teach them. Many of you are doing things in your class to teach</a:t>
            </a:r>
            <a:r>
              <a:rPr lang="en-US" b="1" dirty="0"/>
              <a:t> </a:t>
            </a:r>
            <a:r>
              <a:rPr lang="en-US" dirty="0"/>
              <a:t>these competencies, but what we have been lacking in schools is a systematic, research-based way to address these competencies for all students.  </a:t>
            </a:r>
            <a:endParaRPr b="1" dirty="0"/>
          </a:p>
          <a:p>
            <a:pPr marL="0" lvl="0" indent="0" algn="l" rtl="0">
              <a:lnSpc>
                <a:spcPct val="100000"/>
              </a:lnSpc>
              <a:spcBef>
                <a:spcPts val="360"/>
              </a:spcBef>
              <a:spcAft>
                <a:spcPts val="0"/>
              </a:spcAft>
              <a:buSzPts val="1400"/>
              <a:buNone/>
            </a:pPr>
            <a:endParaRPr dirty="0"/>
          </a:p>
        </p:txBody>
      </p:sp>
      <p:sp>
        <p:nvSpPr>
          <p:cNvPr id="726" name="Google Shape;726;p42: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3: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Say/To Do: </a:t>
            </a:r>
            <a:r>
              <a:rPr lang="en-US" dirty="0"/>
              <a:t>You have seen this wheel before - it is the </a:t>
            </a:r>
            <a:r>
              <a:rPr lang="en-US" i="1" dirty="0"/>
              <a:t>College and Career Competency Wheel</a:t>
            </a:r>
            <a:r>
              <a:rPr lang="en-US" dirty="0"/>
              <a:t>. You will no</a:t>
            </a:r>
            <a:r>
              <a:rPr lang="en-US" dirty="0">
                <a:solidFill>
                  <a:srgbClr val="000000"/>
                </a:solidFill>
              </a:rPr>
              <a:t>tice an arrow pointing to self-regulation, it is in the intrapersonal domain. Intrapersonal focuses on a student’s internal reflective capacities.</a:t>
            </a:r>
          </a:p>
          <a:p>
            <a:pPr marL="0" lvl="0" indent="0" algn="l" rtl="0">
              <a:lnSpc>
                <a:spcPct val="100000"/>
              </a:lnSpc>
              <a:spcBef>
                <a:spcPts val="360"/>
              </a:spcBef>
              <a:spcAft>
                <a:spcPts val="0"/>
              </a:spcAft>
              <a:buSzPts val="1400"/>
              <a:buNone/>
            </a:pPr>
            <a:endParaRPr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dirty="0">
                <a:solidFill>
                  <a:srgbClr val="000000"/>
                </a:solidFill>
              </a:rPr>
              <a:t>One of the most important things we do when we start teaching self-regulation to our students is have a common definition. This is the definition of self-regulation. A proactive, self-directed approach for attaining goals, learning skills, and accomplishing tasks. Many teachers choose to post the definition so they can refer to it consistently</a:t>
            </a:r>
            <a:r>
              <a:rPr lang="en-US" dirty="0"/>
              <a:t>. </a:t>
            </a:r>
          </a:p>
          <a:p>
            <a:pPr marL="0" lvl="0" indent="0" algn="l" rtl="0">
              <a:lnSpc>
                <a:spcPct val="115000"/>
              </a:lnSpc>
              <a:spcBef>
                <a:spcPts val="0"/>
              </a:spcBef>
              <a:spcAft>
                <a:spcPts val="0"/>
              </a:spcAft>
              <a:buClr>
                <a:schemeClr val="dk1"/>
              </a:buClr>
              <a:buSzPts val="1100"/>
              <a:buFont typeface="Arial"/>
              <a:buNone/>
            </a:pPr>
            <a:r>
              <a:rPr lang="en-US" dirty="0"/>
              <a:t> </a:t>
            </a:r>
            <a:endParaRPr dirty="0"/>
          </a:p>
          <a:p>
            <a:pPr marL="0" lvl="0" indent="0" algn="l" rtl="0">
              <a:lnSpc>
                <a:spcPct val="115000"/>
              </a:lnSpc>
              <a:spcBef>
                <a:spcPts val="0"/>
              </a:spcBef>
              <a:spcAft>
                <a:spcPts val="0"/>
              </a:spcAft>
              <a:buSzPts val="1400"/>
              <a:buNone/>
            </a:pPr>
            <a:r>
              <a:rPr lang="en-US" dirty="0"/>
              <a:t>We have talked about how all competencies have components—when teaching a competency, the most important part is components! You can’t teach the competency without them. All the competencies has a components’ poster. Teachers also often post this in their room for reference. For self-regulation there are four components that we need to teach our students. They have to be able to not only develop a plan to address a goal, but they also have to monitor the plan to determine if the plan is moving them toward the goal. If</a:t>
            </a:r>
            <a:r>
              <a:rPr lang="en-US" baseline="0" dirty="0"/>
              <a:t> it is not, </a:t>
            </a:r>
            <a:r>
              <a:rPr lang="en-US" dirty="0"/>
              <a:t>they may need to make some changes to their plan. When they either achieve or do not achieve their goal, reflect on the plan by asking what was successful or what was not successful with the plan. Use that information to move forward and set other goals and develop plans to achieve those goals.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dirty="0"/>
          </a:p>
        </p:txBody>
      </p:sp>
      <p:sp>
        <p:nvSpPr>
          <p:cNvPr id="733" name="Google Shape;733;p43: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4: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To Say: </a:t>
            </a:r>
            <a:r>
              <a:rPr lang="en-US" b="0" dirty="0"/>
              <a:t>This</a:t>
            </a:r>
            <a:r>
              <a:rPr lang="en-US" b="1" dirty="0"/>
              <a:t> </a:t>
            </a:r>
            <a:r>
              <a:rPr lang="en-US" dirty="0"/>
              <a:t>is survey data from teachers who were trained and began to implement self-regulation instruction. This is what they saw approximately 6-8 weeks out from beginning to implement self-regulation instruction in their content area classrooms.</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dirty="0"/>
              <a:t>As we look at the list, is there anything that we would not want to see with our students?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sz="1600" dirty="0"/>
          </a:p>
        </p:txBody>
      </p:sp>
      <p:sp>
        <p:nvSpPr>
          <p:cNvPr id="744" name="Google Shape;744;p44: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45: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Say/To Do: </a:t>
            </a:r>
            <a:r>
              <a:rPr lang="en-US" dirty="0"/>
              <a:t>As you go through the definition it is important that we understand all the parts of the definition and have a class discussion regarding the definition, making sure they understand why it is important to be proactive vs. reactive and why self-directed is necessary and what it looks like to be self-directed. Help them understand that when it is a process it happens over time and there are steps (the components) to go through to make self-regulation happen. Understanding “attain” can help foster a discussion of things they have already attained and the process they went through to attain from making a competitive team to learning to tie their shoes.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Once you introduce those words in class ,it is important that you utilize those words so they get some concrete understanding of the words. Teachers often post the self-regulation poster in their room to help them remember to use the words. You can prompt your students to use the words and offer incentives or positive recognition when they use the words correctly. Some examples would be: I appreciate the way you were proactive and got all your supplies out before we started. What character in the story that we just read could you describe as self-directed.</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Children love listening to their teachers tell stories. When you know you are trying to teach a difficult concept, teach your class with a story of how you managed to understand and remember the concept when you were in their shoes. Utilizing stories of how you were able to achieve your goals is powerful.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  On the </a:t>
            </a:r>
            <a:r>
              <a:rPr lang="en-US" dirty="0" err="1"/>
              <a:t>padlet</a:t>
            </a:r>
            <a:r>
              <a:rPr lang="en-US" dirty="0"/>
              <a:t> are examples of videos that you can use for students of all ages regarding self-regulation. You can use the video to help facilitate a discussion in your classroom about self-regulation.</a:t>
            </a:r>
            <a:endParaRPr dirty="0"/>
          </a:p>
          <a:p>
            <a:pPr marL="0" lvl="0" indent="0" algn="l" rtl="0">
              <a:lnSpc>
                <a:spcPct val="100000"/>
              </a:lnSpc>
              <a:spcBef>
                <a:spcPts val="360"/>
              </a:spcBef>
              <a:spcAft>
                <a:spcPts val="0"/>
              </a:spcAft>
              <a:buSzPts val="1400"/>
              <a:buNone/>
            </a:pPr>
            <a:endParaRPr dirty="0"/>
          </a:p>
        </p:txBody>
      </p:sp>
      <p:sp>
        <p:nvSpPr>
          <p:cNvPr id="752" name="Google Shape;752;p45: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46: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 #4 Chair Yoga </a:t>
            </a:r>
          </a:p>
          <a:p>
            <a:pPr marL="0">
              <a:spcBef>
                <a:spcPts val="0"/>
              </a:spcBef>
            </a:pPr>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Students need to understand how to make a plan that is detailed, realistic, and that takes into account potential obstacles/complications. </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It includes activities to help students understand what a quality self-regulation plan looks like; how to incorporate the other components of self-regulation in the design of the plan; and how to create a plan for a specific scenario. There are resources on the ccc.framework.org website that can help with this. Some teachers opt to do a classroom plan first, then have students develop individual plans.</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A new study from </a:t>
            </a:r>
            <a:r>
              <a:rPr lang="en-US" sz="1200" b="0" i="1" u="none" strike="noStrike" cap="none" dirty="0">
                <a:solidFill>
                  <a:schemeClr val="dk1"/>
                </a:solidFill>
                <a:effectLst/>
                <a:latin typeface="Calibri"/>
                <a:ea typeface="Calibri"/>
                <a:cs typeface="Calibri"/>
                <a:sym typeface="Calibri"/>
              </a:rPr>
              <a:t>Eunice Kennedy Shriver National Institute of Child Health and Human Development</a:t>
            </a:r>
            <a:r>
              <a:rPr lang="en-US" sz="1200" b="0" i="0" u="none" strike="noStrike" cap="none" dirty="0">
                <a:solidFill>
                  <a:schemeClr val="dk1"/>
                </a:solidFill>
                <a:effectLst/>
                <a:latin typeface="Calibri"/>
                <a:ea typeface="Calibri"/>
                <a:cs typeface="Calibri"/>
                <a:sym typeface="Calibri"/>
              </a:rPr>
              <a:t>, finds that when students experience an academic setback such as a bad grade, the amount of cortisol—the so-called stress hormone—in their bodies typically spikes. For most students it drops back down to normal levels quickly, but for some it stays high for a long period of time. These students remain fixated on the setback and have difficulty moving forward this can have negative impacts both educationally and behaviorally.  Helping students learn how to self-calm in stressful situations will provide them with the resilience they need to be successful both in and out of school. Slow diaphragmatic breathing is a developed technique that involves slowing down the breath to communicate “safety” to the brain. While the science behind school-based yoga is relatively new, the initial evidence from a </a:t>
            </a:r>
            <a:r>
              <a:rPr lang="en-US" sz="1200" b="0" i="0" u="sng" strike="noStrike" cap="none" dirty="0">
                <a:solidFill>
                  <a:schemeClr val="dk1"/>
                </a:solidFill>
                <a:effectLst/>
                <a:latin typeface="Calibri"/>
                <a:ea typeface="Calibri"/>
                <a:cs typeface="Calibri"/>
                <a:sym typeface="Calibri"/>
                <a:hlinkClick r:id="rId3"/>
              </a:rPr>
              <a:t>growing number of studies</a:t>
            </a:r>
            <a:r>
              <a:rPr lang="en-US" sz="1200" b="0" i="0" u="none" strike="noStrike" cap="none" dirty="0">
                <a:solidFill>
                  <a:schemeClr val="dk1"/>
                </a:solidFill>
                <a:effectLst/>
                <a:latin typeface="Calibri"/>
                <a:ea typeface="Calibri"/>
                <a:cs typeface="Calibri"/>
                <a:sym typeface="Calibri"/>
              </a:rPr>
              <a:t> is promising. There are seven ways that integrating yoga in schools can support students and teachers, while helping schools address many of the challenges common in education today.   </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Emotion Regulation</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Academic Performance</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Reduced Anxiety and Tension</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Resilience to Stress</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Fewer Problem Behaviors</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Physical Well-Being</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Teacher well-being and classroom climate </a:t>
            </a:r>
          </a:p>
          <a:p>
            <a:pPr marL="0">
              <a:spcBef>
                <a:spcPts val="0"/>
              </a:spcBef>
            </a:pPr>
            <a:r>
              <a:rPr lang="en-US" sz="1200" b="0" i="0" u="none" strike="noStrike" cap="none" dirty="0">
                <a:solidFill>
                  <a:schemeClr val="dk1"/>
                </a:solidFill>
                <a:effectLst/>
                <a:latin typeface="Calibri"/>
                <a:ea typeface="Calibri"/>
                <a:cs typeface="Calibri"/>
                <a:sym typeface="Calibri"/>
              </a:rPr>
              <a:t>Handout #4 provides examples of chair yoga that can be done in class with students.</a:t>
            </a:r>
          </a:p>
          <a:p>
            <a:pPr marL="0">
              <a:spcBef>
                <a:spcPts val="0"/>
              </a:spcBef>
            </a:pPr>
            <a:r>
              <a:rPr lang="en-US" sz="1200" b="0" i="0" u="sng" strike="noStrike" cap="none" dirty="0">
                <a:solidFill>
                  <a:schemeClr val="dk1"/>
                </a:solidFill>
                <a:effectLst/>
                <a:latin typeface="Calibri"/>
                <a:ea typeface="Calibri"/>
                <a:cs typeface="Calibri"/>
                <a:sym typeface="Calibri"/>
                <a:hlinkClick r:id="rId3"/>
              </a:rPr>
              <a:t>http://www.yoga4classrooms.com/supporting-research</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761" name="Google Shape;761;p46: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endParaRPr/>
          </a:p>
        </p:txBody>
      </p:sp>
      <p:sp>
        <p:nvSpPr>
          <p:cNvPr id="393" name="Google Shape;393;p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47: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Handout #5 is a copy of the poster for Self-Efficacy. </a:t>
            </a:r>
          </a:p>
          <a:p>
            <a:pPr marL="0" indent="0">
              <a:spcBef>
                <a:spcPts val="0"/>
              </a:spcBef>
            </a:pPr>
            <a:r>
              <a:rPr lang="en-US" sz="1200" b="1" i="0" u="none" strike="noStrike" cap="none" dirty="0">
                <a:solidFill>
                  <a:schemeClr val="dk1"/>
                </a:solidFill>
                <a:effectLst/>
                <a:latin typeface="Calibri"/>
                <a:ea typeface="Calibri"/>
                <a:cs typeface="Calibri"/>
                <a:sym typeface="Calibri"/>
              </a:rPr>
              <a:t>To Say/To Do: </a:t>
            </a:r>
            <a:r>
              <a:rPr lang="en-US" sz="1200" b="0" i="0" u="none" strike="noStrike" cap="none" dirty="0">
                <a:solidFill>
                  <a:schemeClr val="dk1"/>
                </a:solidFill>
                <a:effectLst/>
                <a:latin typeface="Calibri"/>
                <a:ea typeface="Calibri"/>
                <a:cs typeface="Calibri"/>
                <a:sym typeface="Calibri"/>
              </a:rPr>
              <a:t>The definition of Self-Efficacy is the perceptions an individual has about his or her capabilities to perform at an expected level, achieve goals, and complete moderately challenging tasks.  </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All students can learn and expand their intrapersonal and interpersonal competencies through instruction and integration within content-area learning and experiences. Self-Efficacy has two components. Remember when teaching the competency, we are focusing on the components.</a:t>
            </a:r>
            <a:br>
              <a:rPr lang="en-US" sz="1200" b="0" i="0" u="none" strike="noStrike" cap="none" dirty="0">
                <a:solidFill>
                  <a:schemeClr val="dk1"/>
                </a:solidFill>
                <a:effectLst/>
                <a:latin typeface="Calibri"/>
                <a:ea typeface="Calibri"/>
                <a:cs typeface="Calibri"/>
                <a:sym typeface="Calibri"/>
              </a:rPr>
            </a:b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The components of Self-Efficacy are focus on effort, progress and learning and take steps to increase your confidence in your abilities.  </a:t>
            </a:r>
            <a:endParaRPr dirty="0"/>
          </a:p>
        </p:txBody>
      </p:sp>
      <p:sp>
        <p:nvSpPr>
          <p:cNvPr id="770" name="Google Shape;770;p47: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8: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48: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15000"/>
              </a:lnSpc>
              <a:spcBef>
                <a:spcPts val="0"/>
              </a:spcBef>
              <a:spcAft>
                <a:spcPts val="0"/>
              </a:spcAft>
              <a:buSzPts val="1400"/>
              <a:buNone/>
            </a:pPr>
            <a:r>
              <a:rPr lang="en-US" b="1" dirty="0"/>
              <a:t>To Know/To Say: </a:t>
            </a:r>
            <a:r>
              <a:rPr lang="en-US" dirty="0"/>
              <a:t>This is survey data from teachers who were trained and began to implement self-efficacy  instruction. This is what they saw approximately 6-8 weeks out from beginning to implement self-efficacy instruction in their content area classrooms. At your table, talk about the ones that resonated the most with you and how it would impact your class. We will share out some of our thoughts after you have time to discuss at your table.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r>
              <a:rPr lang="en-US" dirty="0"/>
              <a:t>(This can be done in zoom meeting rooms)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360"/>
              </a:spcBef>
              <a:spcAft>
                <a:spcPts val="0"/>
              </a:spcAft>
              <a:buSzPts val="1400"/>
              <a:buNone/>
            </a:pPr>
            <a:endParaRPr dirty="0"/>
          </a:p>
        </p:txBody>
      </p:sp>
      <p:sp>
        <p:nvSpPr>
          <p:cNvPr id="782" name="Google Shape;782;p48: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9: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49: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Handout #6 is Fixed vs. Growth Mindset</a:t>
            </a: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1" i="0" u="none" strike="noStrike" cap="none" dirty="0">
                <a:solidFill>
                  <a:schemeClr val="dk1"/>
                </a:solidFill>
                <a:effectLst/>
                <a:latin typeface="Calibri"/>
                <a:ea typeface="Calibri"/>
                <a:cs typeface="Calibri"/>
                <a:sym typeface="Calibri"/>
              </a:rPr>
              <a:t>To Do/To Say: </a:t>
            </a:r>
            <a:r>
              <a:rPr lang="en-US" sz="1200" b="0" i="0" u="none" strike="noStrike" cap="none" dirty="0">
                <a:solidFill>
                  <a:schemeClr val="dk1"/>
                </a:solidFill>
                <a:effectLst/>
                <a:latin typeface="Calibri"/>
                <a:ea typeface="Calibri"/>
                <a:cs typeface="Calibri"/>
                <a:sym typeface="Calibri"/>
              </a:rPr>
              <a:t>This is a short video you could share with your students. It is about two minutes long. Let’s watch it.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Ask: What are some key points?</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brain is adaptable, like plastic (hence the term neuroplasticity)</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process of rewiring your brain by forming new connections and weakening old ones in neuroplasticity in action </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all have the ability to learn and change by rewiring our brains; if you have ever changed a bad habit or thought about something differently, you have experienced neuroplasticity – first hand you have carved that new pathway in your brain.</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You can talk with your students about the difference between a fixed and a growth mindset &amp; how having a growth mindset will help them continue to grow and strengthen their ability to perform at an expected level, achieve goals, and complete moderately challenging tasks. There is a handout in your packet that addresses fixed and growth mindset.  </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What is a growth mindset? It’s much easier to grasp if you compare it to its opposite: a fixed mindset. Please follow along on handout #6 as we discuss it.  Someone with a fixed mindset views his or her abilities as fixed and unchanging, whereas someone with a growth mindset thinks those abilities come from hard work, and therefore can grow and change and improve. These different views on skills lead to very different approaches to challenges. Those with a fixed mindset avoid challenges or give up quickly. But, those with a growth mindset embrace challenges. People with the growth mindset put forth more effort, they’re more open to feedback, and they’re less likely to blame others and get discouraged when things get tough.</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Because shame is currently attached to mistakes, students are afraid to take chances, explore, and think for themselves. I believe that it's a mistake to think of mistakes as something bad. When mistakes become learning opportunities, everything changes. Students take more risks, think in new ways and cheat less.</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Nine Ways to Teach with mistakes from </a:t>
            </a:r>
            <a:r>
              <a:rPr lang="en-US" sz="1200" b="0" i="0" u="none"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3"/>
              </a:rPr>
              <a:t>https://www.edutopia.org/blog/use-mistakes-in-learning-process-richard-curwin</a:t>
            </a: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Stop marking errors on tests and papers without explaining why they're wrong. Give enough explanation to help your student understand what went wrong and how to fix it. A big red X is insufficient.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Give students a chance to correct their mistakes and redo their work. This allows mistakes to become learning opportunities.</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Improvement should be a significant factor in the evaluation process. The more a student improves, the higher his or her grade. Nothing shows learning from mistakes more than improvement.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When a student makes a mistake in a class discussion, don't say things like, "No, wrong, can anyone help him?" Don't just call on someone else without further comment. Instead, ask the student, "Why do you think so? Can you give an example? If you could ask yourself a question about your answer, what would it be?"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Educator, Madeline Hunter, suggested starting with what is right. If a teacher asks, "Who was the first president of the United States?" and a student answers, "Barack Obama," instead of saying, "You're wrong," try saying, "Barack Obama was the first black/bi-racial president, you are right about that. However, he wasn't the first president. Let's go further back in history." Even silly answers can be responded to in this way.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If a student needs help with an answer, let him or her choose a classmate to help. Call the helper something like a "personal consultant."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Instead of (or at least in addition to) walls filled with students' achievements, have a wall where students can brag about their biggest mistakes and what they learned from them.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Have biweekly class meetings where students share a mistake they made, what happened after, and what they learned. </a:t>
            </a:r>
          </a:p>
          <a:p>
            <a:pPr marL="228600" indent="-22860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Be sure to tell the class about your own mistakes, and what you learned from them. Unless your parent is a teacher, students assume teachers are born as fully formed teachers. They literally pop out of the womb with a red pen in one hand and a textbook in the other hand - or if a PE teacher a whistle around your neck. They assume you are a teacher because you are so smart and learning was easy for you. So sharing your struggles, the mistakes you made can be very powerful.</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As students work on challenging tasks, there will be hesitation and mistakes. This is a great opportunity to emphasize the power of “</a:t>
            </a:r>
            <a:r>
              <a:rPr lang="en-US" sz="1200" b="1" i="0" u="none" strike="noStrike" cap="none" dirty="0">
                <a:solidFill>
                  <a:schemeClr val="dk1"/>
                </a:solidFill>
                <a:effectLst/>
                <a:latin typeface="Calibri"/>
                <a:ea typeface="Calibri"/>
                <a:cs typeface="Calibri"/>
                <a:sym typeface="Calibri"/>
              </a:rPr>
              <a:t>yet</a:t>
            </a:r>
            <a:r>
              <a:rPr lang="en-US" sz="1200" b="0" i="0" u="none" strike="noStrike" cap="none" dirty="0">
                <a:solidFill>
                  <a:schemeClr val="dk1"/>
                </a:solidFill>
                <a:effectLst/>
                <a:latin typeface="Calibri"/>
                <a:ea typeface="Calibri"/>
                <a:cs typeface="Calibri"/>
                <a:sym typeface="Calibri"/>
              </a:rPr>
              <a:t>.” Dr. </a:t>
            </a:r>
            <a:r>
              <a:rPr lang="en-US" sz="1200" b="0" i="0" u="none" strike="noStrike" cap="none" dirty="0" err="1">
                <a:solidFill>
                  <a:schemeClr val="dk1"/>
                </a:solidFill>
                <a:effectLst/>
                <a:latin typeface="Calibri"/>
                <a:ea typeface="Calibri"/>
                <a:cs typeface="Calibri"/>
                <a:sym typeface="Calibri"/>
              </a:rPr>
              <a:t>Dweck</a:t>
            </a:r>
            <a:r>
              <a:rPr lang="en-US" sz="1200" b="0" i="0" u="none" strike="noStrike" cap="none" dirty="0">
                <a:solidFill>
                  <a:schemeClr val="dk1"/>
                </a:solidFill>
                <a:effectLst/>
                <a:latin typeface="Calibri"/>
                <a:ea typeface="Calibri"/>
                <a:cs typeface="Calibri"/>
                <a:sym typeface="Calibri"/>
              </a:rPr>
              <a:t> coined the phrase “the power of yet.” This is a strategy that we can share with parents, and we can encourage students to start using it with each other. The power of “yet” is an idea that brings together several aspects of self-efficacy. As you might have already realized, it encourages a growth mindset approach and draws on both mastery experience and verbal persuasions. When educators or peers help remind students that they just aren’t skilled at something yet, they are using it as verbal persuasion.</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When we teach students to reframe their own internal thinking to approach tasks in this way, we are helping them internalize the ideas of deliberate practice, building a history of achievement, and promoting positive self-talk. Support students in creating statements directly related to challenging content while adding the statement, “yet.” This will help them get used to reframing their thinking, so that eventually they’ll do it naturally when they encounter similar things. </a:t>
            </a:r>
          </a:p>
          <a:p>
            <a:pPr marL="0" lvl="0" indent="0" algn="l" rtl="0">
              <a:lnSpc>
                <a:spcPct val="115000"/>
              </a:lnSpc>
              <a:spcBef>
                <a:spcPts val="0"/>
              </a:spcBef>
              <a:spcAft>
                <a:spcPts val="0"/>
              </a:spcAft>
              <a:buSzPts val="1400"/>
              <a:buNone/>
            </a:pPr>
            <a:endParaRPr b="1" dirty="0"/>
          </a:p>
        </p:txBody>
      </p:sp>
      <p:sp>
        <p:nvSpPr>
          <p:cNvPr id="790" name="Google Shape;790;p49: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50: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Handout #7 is an example of a victory log.</a:t>
            </a:r>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a:spcBef>
                <a:spcPts val="0"/>
              </a:spcBef>
            </a:pPr>
            <a:r>
              <a:rPr lang="en-US" sz="1200" b="1" i="0" u="none" strike="noStrike" cap="none" dirty="0">
                <a:solidFill>
                  <a:schemeClr val="dk1"/>
                </a:solidFill>
                <a:effectLst/>
                <a:latin typeface="Calibri"/>
                <a:ea typeface="Calibri"/>
                <a:cs typeface="Calibri"/>
                <a:sym typeface="Calibri"/>
              </a:rPr>
              <a:t> TO SAY: </a:t>
            </a:r>
            <a:r>
              <a:rPr lang="en-US" sz="1200" b="0" i="0" u="none" strike="noStrike" cap="none" dirty="0">
                <a:solidFill>
                  <a:schemeClr val="dk1"/>
                </a:solidFill>
                <a:effectLst/>
                <a:latin typeface="Calibri"/>
                <a:ea typeface="Calibri"/>
                <a:cs typeface="Calibri"/>
                <a:sym typeface="Calibri"/>
              </a:rPr>
              <a:t>There are four main sources that influence students’ self-efficacy. Mastery experience is the most powerful and influential of all of the sources. Mastery experience is built through ongoing successes with moderately challenging tasks. We can talk with them about those four sources and provide examples and opportunities for them.</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lvl="0">
              <a:spcBef>
                <a:spcPts val="0"/>
              </a:spcBef>
              <a:buFont typeface="+mj-lt"/>
              <a:buAutoNum type="arabicPeriod"/>
            </a:pPr>
            <a:r>
              <a:rPr lang="en-US" sz="1200" b="0" i="0" u="none" strike="noStrike" cap="none" dirty="0">
                <a:solidFill>
                  <a:schemeClr val="dk1"/>
                </a:solidFill>
                <a:effectLst/>
                <a:latin typeface="Calibri"/>
                <a:ea typeface="Calibri"/>
                <a:cs typeface="Calibri"/>
                <a:sym typeface="Calibri"/>
              </a:rPr>
              <a:t>Repeated success is accomplished by </a:t>
            </a:r>
            <a:r>
              <a:rPr lang="en-US" sz="1200" b="1" i="0" u="none" strike="noStrike" cap="none" dirty="0">
                <a:solidFill>
                  <a:schemeClr val="dk1"/>
                </a:solidFill>
                <a:effectLst/>
                <a:latin typeface="Calibri"/>
                <a:ea typeface="Calibri"/>
                <a:cs typeface="Calibri"/>
                <a:sym typeface="Calibri"/>
              </a:rPr>
              <a:t>repeated/sustained effort</a:t>
            </a:r>
            <a:r>
              <a:rPr lang="en-US" sz="1200" b="0" i="0" u="none" strike="noStrike" cap="none" dirty="0">
                <a:solidFill>
                  <a:schemeClr val="dk1"/>
                </a:solidFill>
                <a:effectLst/>
                <a:latin typeface="Calibri"/>
                <a:ea typeface="Calibri"/>
                <a:cs typeface="Calibri"/>
                <a:sym typeface="Calibri"/>
              </a:rPr>
              <a:t>. Students’ ability to view a pattern of repeated success helps build a history of achievement, which reinforces their self-efficacy.  The whole idea of success breeds success.  Helping students understand when they practice they will get better and providing many opportunities to practice and that getting something wrong is just a part of the process.  Be a classroom that allows failure as a part of learning.   </a:t>
            </a:r>
          </a:p>
          <a:p>
            <a:pPr marL="0" lvl="0">
              <a:spcBef>
                <a:spcPts val="0"/>
              </a:spcBef>
              <a:buFont typeface="+mj-lt"/>
              <a:buAutoNum type="arabicPeriod"/>
            </a:pPr>
            <a:r>
              <a:rPr lang="en-US" sz="1200" b="1" i="0" u="none" strike="noStrike" cap="none" dirty="0">
                <a:solidFill>
                  <a:schemeClr val="dk1"/>
                </a:solidFill>
                <a:effectLst/>
                <a:latin typeface="Calibri"/>
                <a:ea typeface="Calibri"/>
                <a:cs typeface="Calibri"/>
                <a:sym typeface="Calibri"/>
              </a:rPr>
              <a:t>Verbal persuasions </a:t>
            </a:r>
            <a:r>
              <a:rPr lang="en-US" sz="1200" b="0" i="0" u="none" strike="noStrike" cap="none" dirty="0">
                <a:solidFill>
                  <a:schemeClr val="dk1"/>
                </a:solidFill>
                <a:effectLst/>
                <a:latin typeface="Calibri"/>
                <a:ea typeface="Calibri"/>
                <a:cs typeface="Calibri"/>
                <a:sym typeface="Calibri"/>
              </a:rPr>
              <a:t>refers to communication from teachers, peers, and even oneself that enables students to reflect on their successes and interpret failures as valuable steps toward learning and future success. Remind them constantly of that great Thomas Edison quote. </a:t>
            </a:r>
            <a:r>
              <a:rPr lang="en-US" sz="1200" b="1" i="0" u="none" strike="noStrike" cap="none" dirty="0">
                <a:solidFill>
                  <a:schemeClr val="dk1"/>
                </a:solidFill>
                <a:effectLst/>
                <a:latin typeface="Calibri"/>
                <a:ea typeface="Calibri"/>
                <a:cs typeface="Calibri"/>
                <a:sym typeface="Calibri"/>
              </a:rPr>
              <a:t>“I</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have not failed</a:t>
            </a:r>
            <a:r>
              <a:rPr lang="en-US" sz="1200" b="0" i="0" u="none" strike="noStrike" cap="none" dirty="0">
                <a:solidFill>
                  <a:schemeClr val="dk1"/>
                </a:solidFill>
                <a:effectLst/>
                <a:latin typeface="Calibri"/>
                <a:ea typeface="Calibri"/>
                <a:cs typeface="Calibri"/>
                <a:sym typeface="Calibri"/>
              </a:rPr>
              <a:t>. I've just found 10,000 ways that won't work.”</a:t>
            </a:r>
          </a:p>
          <a:p>
            <a:pPr marL="0" lvl="0">
              <a:spcBef>
                <a:spcPts val="0"/>
              </a:spcBef>
              <a:buFont typeface="+mj-lt"/>
              <a:buAutoNum type="arabicPeriod"/>
            </a:pPr>
            <a:r>
              <a:rPr lang="en-US" sz="1200" b="1" i="0" u="none" strike="noStrike" cap="none" dirty="0">
                <a:solidFill>
                  <a:schemeClr val="dk1"/>
                </a:solidFill>
                <a:effectLst/>
                <a:latin typeface="Calibri"/>
                <a:ea typeface="Calibri"/>
                <a:cs typeface="Calibri"/>
                <a:sym typeface="Calibri"/>
              </a:rPr>
              <a:t>Physiological feedback </a:t>
            </a:r>
            <a:r>
              <a:rPr lang="en-US" sz="1200" b="0" i="0" u="none" strike="noStrike" cap="none" dirty="0">
                <a:solidFill>
                  <a:schemeClr val="dk1"/>
                </a:solidFill>
                <a:effectLst/>
                <a:latin typeface="Calibri"/>
                <a:ea typeface="Calibri"/>
                <a:cs typeface="Calibri"/>
                <a:sym typeface="Calibri"/>
              </a:rPr>
              <a:t>refers to the emotions students feel when they’re preparing for or doing a challenging activity. It’s important to help students be aware of these and understand how to manage them to be able to move forward effectively. For example, anxiety about a challenging new task might be a hint that a student is in a low self-efficacy space, and might need to use specific strategies/exercises to reduce anxiety and therefore be able to approach the task with a more positive mindset.  We have talked about the importance of breathing in self-regulation.</a:t>
            </a:r>
          </a:p>
          <a:p>
            <a:pPr marL="0" lvl="0">
              <a:spcBef>
                <a:spcPts val="0"/>
              </a:spcBef>
              <a:buFont typeface="+mj-lt"/>
              <a:buAutoNum type="arabicPeriod"/>
            </a:pPr>
            <a:r>
              <a:rPr lang="en-US" sz="1200" b="1" i="0" u="none" strike="noStrike" cap="none" dirty="0">
                <a:solidFill>
                  <a:schemeClr val="dk1"/>
                </a:solidFill>
                <a:effectLst/>
                <a:latin typeface="Calibri"/>
                <a:ea typeface="Calibri"/>
                <a:cs typeface="Calibri"/>
                <a:sym typeface="Calibri"/>
              </a:rPr>
              <a:t>Vicarious experiences </a:t>
            </a:r>
            <a:r>
              <a:rPr lang="en-US" sz="1200" b="0" i="0" u="none" strike="noStrike" cap="none" dirty="0">
                <a:solidFill>
                  <a:schemeClr val="dk1"/>
                </a:solidFill>
                <a:effectLst/>
                <a:latin typeface="Calibri"/>
                <a:ea typeface="Calibri"/>
                <a:cs typeface="Calibri"/>
                <a:sym typeface="Calibri"/>
              </a:rPr>
              <a:t>refers to learning from the modeling of peers or teachers. It’s particularly helpful for students with prior failure or limited experience with the skill – seeing others like themselves succeed at specific tasks can help build their self-efficacy for accomplishing the tasks.  Talk with them about your experiences and struggles.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spcBef>
                <a:spcPts val="0"/>
              </a:spcBef>
            </a:pPr>
            <a:r>
              <a:rPr lang="en-US" sz="1200" b="0" i="0" u="none" strike="noStrike" cap="none" dirty="0">
                <a:solidFill>
                  <a:schemeClr val="dk1"/>
                </a:solidFill>
                <a:effectLst/>
                <a:latin typeface="Calibri"/>
                <a:ea typeface="Calibri"/>
                <a:cs typeface="Calibri"/>
                <a:sym typeface="Calibri"/>
              </a:rPr>
              <a:t>We have all had times when we have felt hopeless and frustrated and felt like a failure. At times like these a victory log can help you think back to a time that you did experience success, even if it was a small ones. You have a copy of a victory log in your packet. Be prepared to help students see the smaller victories. We often talk about things in terms like winning or losing, passing or failing. We need to help them see and celebrate the improvements and the learning not just grades and win/loss records.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spcBef>
                <a:spcPts val="0"/>
              </a:spcBef>
            </a:pPr>
            <a:r>
              <a:rPr lang="en-US" sz="1200" b="0" i="0" u="none" strike="noStrike" cap="none" dirty="0">
                <a:solidFill>
                  <a:schemeClr val="dk1"/>
                </a:solidFill>
                <a:effectLst/>
                <a:latin typeface="Calibri"/>
                <a:ea typeface="Calibri"/>
                <a:cs typeface="Calibri"/>
                <a:sym typeface="Calibri"/>
              </a:rPr>
              <a:t>According to praise research by Carol </a:t>
            </a:r>
            <a:r>
              <a:rPr lang="en-US" sz="1200" b="0" i="0" u="none" strike="noStrike" cap="none" dirty="0" err="1">
                <a:solidFill>
                  <a:schemeClr val="dk1"/>
                </a:solidFill>
                <a:effectLst/>
                <a:latin typeface="Calibri"/>
                <a:ea typeface="Calibri"/>
                <a:cs typeface="Calibri"/>
                <a:sym typeface="Calibri"/>
              </a:rPr>
              <a:t>Dwek</a:t>
            </a:r>
            <a:r>
              <a:rPr lang="en-US" sz="1200" b="0" i="0" u="none" strike="noStrike" cap="none" dirty="0">
                <a:solidFill>
                  <a:schemeClr val="dk1"/>
                </a:solidFill>
                <a:effectLst/>
                <a:latin typeface="Calibri"/>
                <a:ea typeface="Calibri"/>
                <a:cs typeface="Calibri"/>
                <a:sym typeface="Calibri"/>
              </a:rPr>
              <a:t> (Mueller and </a:t>
            </a:r>
            <a:r>
              <a:rPr lang="en-US" sz="1200" b="0" i="0" u="none" strike="noStrike" cap="none" dirty="0" err="1">
                <a:solidFill>
                  <a:schemeClr val="dk1"/>
                </a:solidFill>
                <a:effectLst/>
                <a:latin typeface="Calibri"/>
                <a:ea typeface="Calibri"/>
                <a:cs typeface="Calibri"/>
                <a:sym typeface="Calibri"/>
              </a:rPr>
              <a:t>Dwek</a:t>
            </a:r>
            <a:r>
              <a:rPr lang="en-US" sz="1200" b="0" i="0" u="none" strike="noStrike" cap="none" dirty="0">
                <a:solidFill>
                  <a:schemeClr val="dk1"/>
                </a:solidFill>
                <a:effectLst/>
                <a:latin typeface="Calibri"/>
                <a:ea typeface="Calibri"/>
                <a:cs typeface="Calibri"/>
                <a:sym typeface="Calibri"/>
              </a:rPr>
              <a:t> 1998), children who are praised for their natural intelligence chose easier problems in the future. Doing so means they are less likely to challenge themselves or learn as much, but they see it as ensuring they will continue to exhibit behavior that elicits praise.</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Students who were praised for their effort chose more difficult problems. Doing so increases the possibility that they won’t always get things right on their first try, but they know they are praised for the effort not necessarily the outcome and it also serves to increase their likelihood of learning.</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Thumbs up if praise supports self-efficacy thumbs down if it does not.</a:t>
            </a:r>
          </a:p>
          <a:p>
            <a:pPr marL="0">
              <a:spcBef>
                <a:spcPts val="0"/>
              </a:spcBef>
            </a:pPr>
            <a:r>
              <a:rPr lang="en-US" sz="1200" b="0" i="0" u="none" strike="noStrike" cap="none" dirty="0">
                <a:solidFill>
                  <a:schemeClr val="dk1"/>
                </a:solidFill>
                <a:effectLst/>
                <a:latin typeface="Calibri"/>
                <a:ea typeface="Calibri"/>
                <a:cs typeface="Calibri"/>
                <a:sym typeface="Calibri"/>
              </a:rPr>
              <a:t>“You studied your spelling words for the test and it really shows.” Thumb Up </a:t>
            </a:r>
          </a:p>
          <a:p>
            <a:pPr marL="0">
              <a:spcBef>
                <a:spcPts val="0"/>
              </a:spcBef>
            </a:pPr>
            <a:r>
              <a:rPr lang="en-US" sz="1200" b="0" i="0" u="none" strike="noStrike" cap="none" dirty="0">
                <a:solidFill>
                  <a:schemeClr val="dk1"/>
                </a:solidFill>
                <a:effectLst/>
                <a:latin typeface="Calibri"/>
                <a:ea typeface="Calibri"/>
                <a:cs typeface="Calibri"/>
                <a:sym typeface="Calibri"/>
              </a:rPr>
              <a:t>“You are just really good at math.”  Thumb Down </a:t>
            </a:r>
          </a:p>
          <a:p>
            <a:pPr marL="0">
              <a:spcBef>
                <a:spcPts val="0"/>
              </a:spcBef>
            </a:pPr>
            <a:r>
              <a:rPr lang="en-US" sz="1200" b="0" i="0" u="none" strike="noStrike" cap="none" dirty="0">
                <a:solidFill>
                  <a:schemeClr val="dk1"/>
                </a:solidFill>
                <a:effectLst/>
                <a:latin typeface="Calibri"/>
                <a:ea typeface="Calibri"/>
                <a:cs typeface="Calibri"/>
                <a:sym typeface="Calibri"/>
              </a:rPr>
              <a:t>“I like the way you used your resources to get the answer.”  Thumb Up </a:t>
            </a:r>
          </a:p>
          <a:p>
            <a:pPr marL="0">
              <a:spcBef>
                <a:spcPts val="0"/>
              </a:spcBef>
            </a:pPr>
            <a:r>
              <a:rPr lang="en-US" sz="1200" b="0" i="0" u="none" strike="noStrike" cap="none" dirty="0">
                <a:solidFill>
                  <a:schemeClr val="dk1"/>
                </a:solidFill>
                <a:effectLst/>
                <a:latin typeface="Calibri"/>
                <a:ea typeface="Calibri"/>
                <a:cs typeface="Calibri"/>
                <a:sym typeface="Calibri"/>
              </a:rPr>
              <a:t>“You are very talented in writing.”  Thumb Down</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Give permission and encourage students to acknowledge their feelings of anxiousness to focus or get started.</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Let students know that feelings in themselves are natural, it is just how we handle and demonstrate those feelings can make things difficult for us. Model for them positive self -talk or have them do some mindfulness exercises to reinforce their beliefs in their own abilities. We have talked about the importance of breathing. You might want to do a little classroom yoga as mindfulness activities. I am not talking mats and downward dog for all your students. But, there are some simple chair yoga activities you can do with students to help them cope with stress.   You can google chair yoga or classroom yoga and find lots of good examples.</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360"/>
              </a:spcBef>
              <a:spcAft>
                <a:spcPts val="0"/>
              </a:spcAft>
              <a:buSzPts val="1400"/>
              <a:buNone/>
            </a:pPr>
            <a:endParaRPr dirty="0"/>
          </a:p>
        </p:txBody>
      </p:sp>
      <p:sp>
        <p:nvSpPr>
          <p:cNvPr id="799" name="Google Shape;799;p50: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51: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Handout #8 is the poster for Assertiveness </a:t>
            </a:r>
          </a:p>
          <a:p>
            <a:pPr marL="0">
              <a:spcBef>
                <a:spcPts val="0"/>
              </a:spcBef>
            </a:pPr>
            <a:r>
              <a:rPr lang="en-US" sz="1200" b="1" i="0" u="none" strike="noStrike" cap="none" dirty="0">
                <a:solidFill>
                  <a:schemeClr val="dk1"/>
                </a:solidFill>
                <a:effectLst/>
                <a:latin typeface="Calibri"/>
                <a:ea typeface="Calibri"/>
                <a:cs typeface="Calibri"/>
                <a:sym typeface="Calibri"/>
              </a:rPr>
              <a:t>To Say/To Do: </a:t>
            </a:r>
            <a:r>
              <a:rPr lang="en-US" sz="1200" b="0" i="0" u="none" strike="noStrike" cap="none" dirty="0">
                <a:solidFill>
                  <a:schemeClr val="dk1"/>
                </a:solidFill>
                <a:effectLst/>
                <a:latin typeface="Calibri"/>
                <a:ea typeface="Calibri"/>
                <a:cs typeface="Calibri"/>
                <a:sym typeface="Calibri"/>
              </a:rPr>
              <a:t>The definition of Assertiveness is even when it’s difficult, expressing your wants needs and thoughts while respecting others. This is a competency that we all can agree is important for our students. They can learn and practice this interpersonal skill through instruction and integration within content-area learning and having the opportunity to practice it through teacher-directed experiences.</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 Assertiveness has two components. Even when it’s difficult express my wants, needs and thoughts and even when it’s difficult respect what others want, need and think. It is important for students to be able to do both of the components.  </a:t>
            </a:r>
          </a:p>
          <a:p>
            <a:pPr marL="0">
              <a:spcBef>
                <a:spcPts val="0"/>
              </a:spcBef>
            </a:pPr>
            <a:r>
              <a:rPr lang="en-US" sz="1200" b="0" i="0" u="none" strike="noStrike" cap="none" dirty="0">
                <a:solidFill>
                  <a:schemeClr val="dk1"/>
                </a:solidFill>
                <a:effectLst/>
                <a:latin typeface="Calibri"/>
                <a:ea typeface="Calibri"/>
                <a:cs typeface="Calibri"/>
                <a:sym typeface="Calibri"/>
              </a:rPr>
              <a:t> </a:t>
            </a:r>
          </a:p>
          <a:p>
            <a:pPr marL="0">
              <a:spcBef>
                <a:spcPts val="0"/>
              </a:spcBef>
            </a:pPr>
            <a:r>
              <a:rPr lang="en-US" sz="1200" b="0" i="0" u="none" strike="noStrike" cap="none" dirty="0">
                <a:solidFill>
                  <a:schemeClr val="dk1"/>
                </a:solidFill>
                <a:effectLst/>
                <a:latin typeface="Calibri"/>
                <a:ea typeface="Calibri"/>
                <a:cs typeface="Calibri"/>
                <a:sym typeface="Calibri"/>
              </a:rPr>
              <a:t>If they can only do the first component, even when it’s difficult express my wants, needs and thoughts; but not the second, we say they are aggressive. If they can only do the second component,  even when it’s difficult respect what others want, need and think; but not the first they are passive. The goal is being able to do both of the components. </a:t>
            </a:r>
          </a:p>
          <a:p>
            <a:pPr marL="0" lvl="0" indent="0" algn="l" rtl="0">
              <a:lnSpc>
                <a:spcPct val="100000"/>
              </a:lnSpc>
              <a:spcBef>
                <a:spcPts val="0"/>
              </a:spcBef>
              <a:spcAft>
                <a:spcPts val="0"/>
              </a:spcAft>
              <a:buSzPts val="1400"/>
              <a:buNone/>
            </a:pPr>
            <a:endParaRPr dirty="0"/>
          </a:p>
        </p:txBody>
      </p:sp>
      <p:sp>
        <p:nvSpPr>
          <p:cNvPr id="808" name="Google Shape;808;p51: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52: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15000"/>
              </a:lnSpc>
              <a:spcBef>
                <a:spcPts val="0"/>
              </a:spcBef>
              <a:spcAft>
                <a:spcPts val="0"/>
              </a:spcAft>
              <a:buSzPts val="1400"/>
              <a:buNone/>
            </a:pPr>
            <a:r>
              <a:rPr lang="en-US" b="1" dirty="0"/>
              <a:t>To Say: </a:t>
            </a:r>
            <a:r>
              <a:rPr lang="en-US" b="0" dirty="0"/>
              <a:t>This i</a:t>
            </a:r>
            <a:r>
              <a:rPr lang="en-US" dirty="0"/>
              <a:t>s survey data from teachers who were trained and began to implement assertiveness instruction. This is what they saw approximately 6-8 weeks out from beginning to implement assertiveness instruction in their content area classrooms. Discuss at your tables and be prepared to share out the one that surprised you the most and why.  </a:t>
            </a:r>
            <a:endParaRPr dirty="0"/>
          </a:p>
          <a:p>
            <a:pPr marL="0" lvl="0" indent="0" algn="l" rtl="0">
              <a:lnSpc>
                <a:spcPct val="115000"/>
              </a:lnSpc>
              <a:spcBef>
                <a:spcPts val="0"/>
              </a:spcBef>
              <a:spcAft>
                <a:spcPts val="0"/>
              </a:spcAft>
              <a:buSzPts val="1400"/>
              <a:buNone/>
            </a:pPr>
            <a:endParaRPr sz="1600" dirty="0"/>
          </a:p>
          <a:p>
            <a:pPr marL="0" lvl="0" indent="0" algn="l" rtl="0">
              <a:lnSpc>
                <a:spcPct val="115000"/>
              </a:lnSpc>
              <a:spcBef>
                <a:spcPts val="0"/>
              </a:spcBef>
              <a:spcAft>
                <a:spcPts val="0"/>
              </a:spcAft>
              <a:buSzPts val="1400"/>
              <a:buNone/>
            </a:pPr>
            <a:r>
              <a:rPr lang="en-US" dirty="0"/>
              <a:t>Allow 2-3 minutes for discussion before sharing</a:t>
            </a:r>
            <a:endParaRPr dirty="0"/>
          </a:p>
          <a:p>
            <a:pPr marL="0" lvl="0" indent="0" algn="l" rtl="0">
              <a:lnSpc>
                <a:spcPct val="115000"/>
              </a:lnSpc>
              <a:spcBef>
                <a:spcPts val="0"/>
              </a:spcBef>
              <a:spcAft>
                <a:spcPts val="0"/>
              </a:spcAft>
              <a:buClr>
                <a:schemeClr val="dk1"/>
              </a:buClr>
              <a:buSzPts val="1100"/>
              <a:buFont typeface="Arial"/>
              <a:buNone/>
            </a:pPr>
            <a:endParaRPr sz="1600" dirty="0"/>
          </a:p>
        </p:txBody>
      </p:sp>
      <p:sp>
        <p:nvSpPr>
          <p:cNvPr id="818" name="Google Shape;818;p52: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53: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Handout #9 is the chart of indicating difference between passive, assertive and aggressive </a:t>
            </a:r>
          </a:p>
          <a:p>
            <a:pPr marL="0" indent="0">
              <a:spcBef>
                <a:spcPts val="0"/>
              </a:spcBef>
            </a:pPr>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In order to truly understand assertiveness, it’s important to understand the concepts of passive and aggressive communication. Explain that passive, assertive, and aggressive communication behaviors are all appropriate at various times. Aggressiveness is not always “yelling or punching,” but often much more subtle characteristics, which can be useful and necessary in certain situations. In the packet is a copy of Handout #9 that shows the difference between passive, assertive, and aggressive. At each table discuss a situation that it might make sense to be passive, a situation where it might make sense to be assertive, and a time where being aggressive may be the best option.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Or</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Let’s predict how we would respond to the following situations. I will read a scenario (share out/move around to the chart with the appropriate word) your initial reaction (passive, assertive, aggressive) to each scenario. Given time to reflect, we can all be assertive, so only consider your initial reaction for this activity.</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principal asks you to fill in for another teacher’s class during your prep time, but you want to call your mom and check in on her as she recently had surgery.</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father just criticized your parenting style on Facebook.</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colleague is constantly complaining about one student. You also work with that student and have had no problems with him.</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spouse/significant other wants to watch the KU game; you want to watch a movie.</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student has asked three times to go to the bathroom and you tell them after they start the assignment they can go. They ask a fourth time and still have not started.</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teenage child has started </a:t>
            </a:r>
            <a:r>
              <a:rPr lang="en-US" sz="1200" b="0" i="1" u="none" strike="noStrike" cap="none" dirty="0">
                <a:solidFill>
                  <a:schemeClr val="dk1"/>
                </a:solidFill>
                <a:effectLst/>
                <a:latin typeface="Calibri"/>
                <a:ea typeface="Calibri"/>
                <a:cs typeface="Calibri"/>
                <a:sym typeface="Calibri"/>
              </a:rPr>
              <a:t>telling</a:t>
            </a:r>
            <a:r>
              <a:rPr lang="en-US" sz="1200" b="0" i="0" u="none" strike="noStrike" cap="none" dirty="0">
                <a:solidFill>
                  <a:schemeClr val="dk1"/>
                </a:solidFill>
                <a:effectLst/>
                <a:latin typeface="Calibri"/>
                <a:ea typeface="Calibri"/>
                <a:cs typeface="Calibri"/>
                <a:sym typeface="Calibri"/>
              </a:rPr>
              <a:t> you where she is going instead of asking permission to go somewhere.</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friend always makes plans to get together, but then cancels at the last minute.</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We all favor different ways of communicating at various times. Assertiveness is a choice, and it may not be our natural response - how we respond often depends on how emotional we are about the event, and what those emotions are.</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There are times where the right choice is to be assertive, passive, and even aggressive for both adults and adolescents. However, we should </a:t>
            </a:r>
            <a:r>
              <a:rPr lang="en-US" sz="1200" b="0" i="0" u="sng" strike="noStrike" cap="none" dirty="0">
                <a:solidFill>
                  <a:schemeClr val="dk1"/>
                </a:solidFill>
                <a:effectLst/>
                <a:latin typeface="Calibri"/>
                <a:ea typeface="Calibri"/>
                <a:cs typeface="Calibri"/>
                <a:sym typeface="Calibri"/>
              </a:rPr>
              <a:t>be able to be assertive</a:t>
            </a:r>
            <a:r>
              <a:rPr lang="en-US" sz="1200" b="0" i="0" u="none" strike="noStrike" cap="none" dirty="0">
                <a:solidFill>
                  <a:schemeClr val="dk1"/>
                </a:solidFill>
                <a:effectLst/>
                <a:latin typeface="Calibri"/>
                <a:ea typeface="Calibri"/>
                <a:cs typeface="Calibri"/>
                <a:sym typeface="Calibri"/>
              </a:rPr>
              <a:t> when we want or need to. To do this, we need </a:t>
            </a:r>
            <a:r>
              <a:rPr lang="en-US" sz="1200" b="0" i="1" u="none" strike="noStrike" cap="none" dirty="0">
                <a:solidFill>
                  <a:schemeClr val="dk1"/>
                </a:solidFill>
                <a:effectLst/>
                <a:latin typeface="Calibri"/>
                <a:ea typeface="Calibri"/>
                <a:cs typeface="Calibri"/>
                <a:sym typeface="Calibri"/>
              </a:rPr>
              <a:t>self-awareness</a:t>
            </a:r>
            <a:r>
              <a:rPr lang="en-US" sz="1200" b="0" i="0" u="none" strike="noStrike" cap="none" dirty="0">
                <a:solidFill>
                  <a:schemeClr val="dk1"/>
                </a:solidFill>
                <a:effectLst/>
                <a:latin typeface="Calibri"/>
                <a:ea typeface="Calibri"/>
                <a:cs typeface="Calibri"/>
                <a:sym typeface="Calibri"/>
              </a:rPr>
              <a:t> about how well we are able to be assertive in various situations, some strategies for understanding others’ perspectives, and the ability to revise our aggressive or passive tendency into an assertive one when it benefits us to do so.</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To be able to express their wants needs and thoughts students need to have the right words for their emotions. Using a word wheel can help them do that. You have a copy of the word wheel in the packet.  </a:t>
            </a:r>
          </a:p>
          <a:p>
            <a:pPr marL="0" indent="0">
              <a:spcBef>
                <a:spcPts val="0"/>
              </a:spcBef>
            </a:pPr>
            <a:r>
              <a:rPr lang="en-US" sz="1200" b="0" i="0" u="none" strike="noStrike" cap="none" dirty="0">
                <a:solidFill>
                  <a:schemeClr val="dk1"/>
                </a:solidFill>
                <a:effectLst/>
                <a:latin typeface="Calibri"/>
                <a:ea typeface="Calibri"/>
                <a:cs typeface="Calibri"/>
                <a:sym typeface="Calibri"/>
              </a:rPr>
              <a:t>The things about emotions is that we can’t control them and must accept them; </a:t>
            </a:r>
            <a:r>
              <a:rPr lang="en-US" sz="1200" b="0" i="1" u="none" strike="noStrike" cap="none" dirty="0">
                <a:solidFill>
                  <a:schemeClr val="dk1"/>
                </a:solidFill>
                <a:effectLst/>
                <a:latin typeface="Calibri"/>
                <a:ea typeface="Calibri"/>
                <a:cs typeface="Calibri"/>
                <a:sym typeface="Calibri"/>
              </a:rPr>
              <a:t>emotions</a:t>
            </a:r>
            <a:r>
              <a:rPr lang="en-US" sz="1200" b="0" i="0" u="none" strike="noStrike" cap="none" dirty="0">
                <a:solidFill>
                  <a:schemeClr val="dk1"/>
                </a:solidFill>
                <a:effectLst/>
                <a:latin typeface="Calibri"/>
                <a:ea typeface="Calibri"/>
                <a:cs typeface="Calibri"/>
                <a:sym typeface="Calibri"/>
              </a:rPr>
              <a:t> are separate from </a:t>
            </a:r>
            <a:r>
              <a:rPr lang="en-US" sz="1200" b="0" i="1" u="none" strike="noStrike" cap="none" dirty="0">
                <a:solidFill>
                  <a:schemeClr val="dk1"/>
                </a:solidFill>
                <a:effectLst/>
                <a:latin typeface="Calibri"/>
                <a:ea typeface="Calibri"/>
                <a:cs typeface="Calibri"/>
                <a:sym typeface="Calibri"/>
              </a:rPr>
              <a:t>actions/behavior</a:t>
            </a:r>
            <a:r>
              <a:rPr lang="en-US" sz="1200" b="0" i="0" u="none" strike="noStrike" cap="none" dirty="0">
                <a:solidFill>
                  <a:schemeClr val="dk1"/>
                </a:solidFill>
                <a:effectLst/>
                <a:latin typeface="Calibri"/>
                <a:ea typeface="Calibri"/>
                <a:cs typeface="Calibri"/>
                <a:sym typeface="Calibri"/>
              </a:rPr>
              <a:t>s. How we do or don’t express our emotions appropriately is what can get our students in trouble.  Reactions to events are often tied to past experiences and may make sense to the one expressing the emotion, but not always to others. </a:t>
            </a:r>
          </a:p>
          <a:p>
            <a:pPr marL="0" indent="0">
              <a:spcBef>
                <a:spcPts val="0"/>
              </a:spcBef>
            </a:pPr>
            <a:r>
              <a:rPr lang="en-US" sz="1200" b="0" i="0" u="none" strike="noStrike" cap="none" dirty="0">
                <a:solidFill>
                  <a:schemeClr val="dk1"/>
                </a:solidFill>
                <a:effectLst/>
                <a:latin typeface="Calibri"/>
                <a:ea typeface="Calibri"/>
                <a:cs typeface="Calibri"/>
                <a:sym typeface="Calibri"/>
              </a:rPr>
              <a:t>Failing to accept emotions can be harmful to relationships, and negatively impact physical and mental wellness. Emotions don’t make us innately bad or good—we all have emotions and they have a purpose. If we can understand our emotions about a given situation, we are better able to express ourselves.</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Adolescents in particular make statements that don’t actually express feelings or emotions (but they think they do). I am going to share some statements. See if you can come up with one or two emotions that may be behind the statement. </a:t>
            </a:r>
          </a:p>
          <a:p>
            <a:pPr marL="171450" lvl="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assignment stinks.</a:t>
            </a:r>
          </a:p>
          <a:p>
            <a:pPr marL="171450" lvl="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are a jerk for posting that.</a:t>
            </a:r>
          </a:p>
          <a:p>
            <a:pPr marL="171450" lvl="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 don’t text me back.</a:t>
            </a:r>
          </a:p>
          <a:p>
            <a:pPr marL="171450" lvl="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She is so lucky she is smart.</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Helping students find the words to express their emotions is key to helping them acquire assertiveness. They can, even when it is difficult, express their wants, needs and thoughts. </a:t>
            </a:r>
          </a:p>
          <a:p>
            <a:pPr marL="0" indent="0">
              <a:spcBef>
                <a:spcPts val="0"/>
              </a:spcBef>
            </a:pPr>
            <a:r>
              <a:rPr lang="en-US" sz="1200" b="0" i="0" u="none" strike="noStrike" cap="none" dirty="0">
                <a:solidFill>
                  <a:schemeClr val="dk1"/>
                </a:solidFill>
                <a:effectLst/>
                <a:latin typeface="Calibri"/>
                <a:ea typeface="Calibri"/>
                <a:cs typeface="Calibri"/>
                <a:sym typeface="Calibri"/>
              </a:rPr>
              <a:t> A protective assertion is a boundary statement and it lays out what you are not willing to tolerate. For instance, “People may not use my supplies without asking me first.”  </a:t>
            </a:r>
          </a:p>
          <a:p>
            <a:pPr marL="0" indent="0">
              <a:spcBef>
                <a:spcPts val="0"/>
              </a:spcBef>
            </a:pPr>
            <a:r>
              <a:rPr lang="en-US" sz="1200" b="0" i="0" u="none" strike="noStrike" cap="none" dirty="0">
                <a:solidFill>
                  <a:schemeClr val="dk1"/>
                </a:solidFill>
                <a:effectLst/>
                <a:latin typeface="Calibri"/>
                <a:ea typeface="Calibri"/>
                <a:cs typeface="Calibri"/>
                <a:sym typeface="Calibri"/>
              </a:rPr>
              <a:t>Have students practice telling people their boundaries or articulating them on paper. The more students state their boundaries, the easier it is to stick to them. In other words, don’t just accept students saying, “I know what I’d do in this situation.” Set up activities where students hear opinions of others and actually practice stating their opinion and adhering to their boundaries.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As students work on developing, articulating, and maintaining boundaries, acknowledge that it can be difficult to stick to your boundaries sometimes; acknowledge that students should be prepared for pressure. Highlight examples in history, science, novels, work situations, and actions of well-known public figures where people stick to boundaries. Discuss how people and characters do this.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For instance, a great historical example to highlight is how Rosa Parks established and maintained her boundaries when she refused to give up her seat on the bus. Or, you could use an example from literature and discuss how Neville stuck to his boundaries even when it meant opposing his friends in Harry Potter and the Sorcerer’s Stone.</a:t>
            </a:r>
          </a:p>
          <a:p>
            <a:pPr marL="0" lvl="0" indent="0" algn="l" rtl="0">
              <a:lnSpc>
                <a:spcPct val="100000"/>
              </a:lnSpc>
              <a:spcBef>
                <a:spcPts val="0"/>
              </a:spcBef>
              <a:spcAft>
                <a:spcPts val="0"/>
              </a:spcAft>
              <a:buSzPts val="1400"/>
              <a:buNone/>
            </a:pPr>
            <a:endParaRPr dirty="0"/>
          </a:p>
        </p:txBody>
      </p:sp>
      <p:sp>
        <p:nvSpPr>
          <p:cNvPr id="826" name="Google Shape;826;p53: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5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54: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indent="0">
              <a:spcBef>
                <a:spcPts val="0"/>
              </a:spcBef>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Handout #10 is the feelings word wheel and Handout #11 is the Three-Part Assertive Statements</a:t>
            </a:r>
          </a:p>
          <a:p>
            <a:pPr marL="0" indent="0">
              <a:spcBef>
                <a:spcPts val="0"/>
              </a:spcBef>
            </a:pPr>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Use scenarios and Handouts #10-Feelings Word Wheel and # 11-Three Part Assertiveness Statements to teach students how to better understand others’ emotions by considering how they feel, but then ALSO </a:t>
            </a:r>
            <a:r>
              <a:rPr lang="en-US" sz="1200" b="0" i="0" u="sng" strike="noStrike" cap="none" dirty="0">
                <a:solidFill>
                  <a:schemeClr val="dk1"/>
                </a:solidFill>
                <a:effectLst/>
                <a:latin typeface="Calibri"/>
                <a:ea typeface="Calibri"/>
                <a:cs typeface="Calibri"/>
                <a:sym typeface="Calibri"/>
              </a:rPr>
              <a:t>asking the person</a:t>
            </a:r>
            <a:r>
              <a:rPr lang="en-US" sz="1200" b="0" i="0" u="none" strike="noStrike" cap="none" dirty="0">
                <a:solidFill>
                  <a:schemeClr val="dk1"/>
                </a:solidFill>
                <a:effectLst/>
                <a:latin typeface="Calibri"/>
                <a:ea typeface="Calibri"/>
                <a:cs typeface="Calibri"/>
                <a:sym typeface="Calibri"/>
              </a:rPr>
              <a:t>. We cannot guess what people truly feel about any given situation, and our understanding will be incomplete until we communicate with the person. We want to support students in identifying how a person might POSSIBLY be feeling, but then also engaging with the person to come to a better understanding. These two parts should be taught together. Students consider others’ emotions and then initiate communication to better understand. This is also foundational for </a:t>
            </a:r>
            <a:r>
              <a:rPr lang="en-US" sz="1200" b="0" i="1" u="none" strike="noStrike" cap="none" dirty="0">
                <a:solidFill>
                  <a:schemeClr val="dk1"/>
                </a:solidFill>
                <a:effectLst/>
                <a:latin typeface="Calibri"/>
                <a:ea typeface="Calibri"/>
                <a:cs typeface="Calibri"/>
                <a:sym typeface="Calibri"/>
              </a:rPr>
              <a:t>conflict management</a:t>
            </a: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0" i="0" u="none" strike="noStrike" cap="none" dirty="0">
                <a:solidFill>
                  <a:schemeClr val="dk1"/>
                </a:solidFill>
                <a:effectLst/>
                <a:latin typeface="Calibri"/>
                <a:ea typeface="Calibri"/>
                <a:cs typeface="Calibri"/>
                <a:sym typeface="Calibri"/>
              </a:rPr>
              <a:t>Listen to these scenarios, consider how each person might be feeling. At your table, name one positive and one negative emotion the person may be feeling in each situation.</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Parents getting divorced</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Cell phone quits working</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Older sibling moving away to go to college</a:t>
            </a:r>
          </a:p>
          <a:p>
            <a:pPr marL="17145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Mother having a baby</a:t>
            </a:r>
          </a:p>
          <a:p>
            <a:pPr marL="0" indent="-171450">
              <a:spcBef>
                <a:spcPts val="0"/>
              </a:spcBef>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Moving to a new school </a:t>
            </a:r>
            <a:br>
              <a:rPr lang="en-US" sz="1200" b="0" i="0" u="none" strike="noStrike" cap="none" dirty="0">
                <a:solidFill>
                  <a:schemeClr val="dk1"/>
                </a:solidFill>
                <a:effectLst/>
                <a:latin typeface="Calibri"/>
                <a:ea typeface="Calibri"/>
                <a:cs typeface="Calibri"/>
                <a:sym typeface="Calibri"/>
              </a:rPr>
            </a:b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Talk with your student. Just because they may view something positively, someone else may not see it that way and part of being assertive is component number two - Even when it’s difficult respect the wants, needs and thoughts of others </a:t>
            </a:r>
          </a:p>
          <a:p>
            <a:pPr marL="0" indent="0">
              <a:spcBef>
                <a:spcPts val="0"/>
              </a:spcBef>
            </a:pPr>
            <a:r>
              <a:rPr lang="en-US" sz="1200" b="0" i="0" u="none" strike="noStrike" cap="none" dirty="0">
                <a:solidFill>
                  <a:schemeClr val="dk1"/>
                </a:solidFill>
                <a:effectLst/>
                <a:latin typeface="Calibri"/>
                <a:ea typeface="Calibri"/>
                <a:cs typeface="Calibri"/>
                <a:sym typeface="Calibri"/>
              </a:rPr>
              <a:t> </a:t>
            </a:r>
          </a:p>
          <a:p>
            <a:pPr marL="0" indent="0">
              <a:spcBef>
                <a:spcPts val="0"/>
              </a:spcBef>
            </a:pPr>
            <a:r>
              <a:rPr lang="en-US" sz="1200" b="1" i="0" u="none" strike="noStrike" cap="none" dirty="0">
                <a:solidFill>
                  <a:schemeClr val="dk1"/>
                </a:solidFill>
                <a:effectLst/>
                <a:latin typeface="Calibri"/>
                <a:ea typeface="Calibri"/>
                <a:cs typeface="Calibri"/>
                <a:sym typeface="Calibri"/>
              </a:rPr>
              <a:t>Three-Part Assertive Statements</a:t>
            </a:r>
            <a:r>
              <a:rPr lang="en-US" sz="1200" b="0" i="0" u="none" strike="noStrike" cap="none" dirty="0">
                <a:solidFill>
                  <a:schemeClr val="dk1"/>
                </a:solidFill>
                <a:effectLst/>
                <a:latin typeface="Calibri"/>
                <a:ea typeface="Calibri"/>
                <a:cs typeface="Calibri"/>
                <a:sym typeface="Calibri"/>
              </a:rPr>
              <a:t> provide a formula for putting it all together.</a:t>
            </a:r>
          </a:p>
          <a:p>
            <a:pPr marL="0" indent="0">
              <a:spcBef>
                <a:spcPts val="0"/>
              </a:spcBef>
            </a:pPr>
            <a:r>
              <a:rPr lang="en-US" sz="1200" b="1" i="0" u="none" strike="noStrike" cap="none" dirty="0">
                <a:solidFill>
                  <a:schemeClr val="dk1"/>
                </a:solidFill>
                <a:effectLst/>
                <a:latin typeface="Calibri"/>
                <a:ea typeface="Calibri"/>
                <a:cs typeface="Calibri"/>
                <a:sym typeface="Calibri"/>
              </a:rPr>
              <a:t>Part 1: </a:t>
            </a:r>
            <a:r>
              <a:rPr lang="en-US" sz="1200" b="0" i="0" u="none" strike="noStrike" cap="none" dirty="0">
                <a:solidFill>
                  <a:schemeClr val="dk1"/>
                </a:solidFill>
                <a:effectLst/>
                <a:latin typeface="Calibri"/>
                <a:ea typeface="Calibri"/>
                <a:cs typeface="Calibri"/>
                <a:sym typeface="Calibri"/>
              </a:rPr>
              <a:t>An empathy statement, or indication that you understand the perspective and feelings of the other person.</a:t>
            </a:r>
          </a:p>
          <a:p>
            <a:pPr marL="0" indent="0">
              <a:spcBef>
                <a:spcPts val="0"/>
              </a:spcBef>
            </a:pPr>
            <a:r>
              <a:rPr lang="en-US" sz="1200" b="1" i="0" u="none" strike="noStrike" cap="none" dirty="0">
                <a:solidFill>
                  <a:schemeClr val="dk1"/>
                </a:solidFill>
                <a:effectLst/>
                <a:latin typeface="Calibri"/>
                <a:ea typeface="Calibri"/>
                <a:cs typeface="Calibri"/>
                <a:sym typeface="Calibri"/>
              </a:rPr>
              <a:t>Part 2:</a:t>
            </a:r>
            <a:r>
              <a:rPr lang="en-US" sz="1200" b="0" i="0" u="none" strike="noStrike" cap="none" dirty="0">
                <a:solidFill>
                  <a:schemeClr val="dk1"/>
                </a:solidFill>
                <a:effectLst/>
                <a:latin typeface="Calibri"/>
                <a:ea typeface="Calibri"/>
                <a:cs typeface="Calibri"/>
                <a:sym typeface="Calibri"/>
              </a:rPr>
              <a:t> The rationale behind the action. Provide some reasons and your feelings to support your opinion. Do not blame others (e.g., don’t say “you make me feel angry”), but do share feelings (e.g., do say “I feel frustrated”).</a:t>
            </a:r>
          </a:p>
          <a:p>
            <a:pPr marL="0" indent="0">
              <a:spcBef>
                <a:spcPts val="0"/>
              </a:spcBef>
            </a:pPr>
            <a:r>
              <a:rPr lang="en-US" sz="1200" b="1" i="0" u="none" strike="noStrike" cap="none" dirty="0">
                <a:solidFill>
                  <a:schemeClr val="dk1"/>
                </a:solidFill>
                <a:effectLst/>
                <a:latin typeface="Calibri"/>
                <a:ea typeface="Calibri"/>
                <a:cs typeface="Calibri"/>
                <a:sym typeface="Calibri"/>
              </a:rPr>
              <a:t>Part 3:</a:t>
            </a:r>
            <a:r>
              <a:rPr lang="en-US" sz="1200" b="0" i="0" u="none" strike="noStrike" cap="none" dirty="0">
                <a:solidFill>
                  <a:schemeClr val="dk1"/>
                </a:solidFill>
                <a:effectLst/>
                <a:latin typeface="Calibri"/>
                <a:ea typeface="Calibri"/>
                <a:cs typeface="Calibri"/>
                <a:sym typeface="Calibri"/>
              </a:rPr>
              <a:t> A coherent, direct statement of what you want to happen. Be clear and detailed.</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Students can practice creating assertive statements for various scenarios. More importantly, </a:t>
            </a:r>
            <a:r>
              <a:rPr lang="en-US" sz="1200" b="0" i="0" u="sng" strike="noStrike" cap="none" dirty="0">
                <a:solidFill>
                  <a:schemeClr val="dk1"/>
                </a:solidFill>
                <a:effectLst/>
                <a:latin typeface="Calibri"/>
                <a:ea typeface="Calibri"/>
                <a:cs typeface="Calibri"/>
                <a:sym typeface="Calibri"/>
              </a:rPr>
              <a:t>students who are being aggressive or passive can be prompted to rephrase to assertive statements</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Each of you write a three-part assertiveness statement telling your spouse you are tired of them interrupting you. </a:t>
            </a:r>
          </a:p>
          <a:p>
            <a:pPr marL="0" indent="0">
              <a:spcBef>
                <a:spcPts val="0"/>
              </a:spcBef>
            </a:pPr>
            <a:r>
              <a:rPr lang="en-US" sz="1200" b="0" i="0" u="none" strike="noStrike" cap="none" dirty="0">
                <a:solidFill>
                  <a:schemeClr val="dk1"/>
                </a:solidFill>
                <a:effectLst/>
                <a:latin typeface="Calibri"/>
                <a:ea typeface="Calibri"/>
                <a:cs typeface="Calibri"/>
                <a:sym typeface="Calibri"/>
              </a:rPr>
              <a:t>(Part 1) - I know that you get excited about talking about what is happening in the world right now, (Part 2) - but, I feel frustrated and devalued when you talk over me.  (Part 3) - I need you to try to let me finish my sentence or thought before you start talking.</a:t>
            </a:r>
          </a:p>
          <a:p>
            <a:pPr marL="0" indent="0">
              <a:spcBef>
                <a:spcPts val="0"/>
              </a:spcBef>
            </a:pPr>
            <a:endParaRPr lang="en-US" sz="1200" b="0" i="0" u="none" strike="noStrike" cap="none" dirty="0">
              <a:solidFill>
                <a:schemeClr val="dk1"/>
              </a:solidFill>
              <a:effectLst/>
              <a:latin typeface="Calibri"/>
              <a:ea typeface="Calibri"/>
              <a:cs typeface="Calibri"/>
              <a:sym typeface="Calibri"/>
            </a:endParaRPr>
          </a:p>
          <a:p>
            <a:pPr marL="0" indent="0">
              <a:spcBef>
                <a:spcPts val="0"/>
              </a:spcBef>
            </a:pPr>
            <a:r>
              <a:rPr lang="en-US" sz="1200" b="0" i="0" u="none" strike="noStrike" cap="none" dirty="0">
                <a:solidFill>
                  <a:schemeClr val="dk1"/>
                </a:solidFill>
                <a:effectLst/>
                <a:latin typeface="Calibri"/>
                <a:ea typeface="Calibri"/>
                <a:cs typeface="Calibri"/>
                <a:sym typeface="Calibri"/>
              </a:rPr>
              <a:t>You can have students write assertive statements on notecards for situations that happen fairly often. Have them practice with you or other students. They need to realize they still may not always get what they want, but they come closer when they ask this way.  </a:t>
            </a:r>
          </a:p>
          <a:p>
            <a:pPr marL="0" lvl="0" indent="0" algn="l" rtl="0">
              <a:lnSpc>
                <a:spcPct val="100000"/>
              </a:lnSpc>
              <a:spcBef>
                <a:spcPts val="0"/>
              </a:spcBef>
              <a:spcAft>
                <a:spcPts val="0"/>
              </a:spcAft>
              <a:buSzPts val="1400"/>
              <a:buNone/>
            </a:pPr>
            <a:endParaRPr dirty="0"/>
          </a:p>
        </p:txBody>
      </p:sp>
      <p:sp>
        <p:nvSpPr>
          <p:cNvPr id="835" name="Google Shape;835;p54: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55: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Say/To Do: </a:t>
            </a:r>
            <a:r>
              <a:rPr lang="en-US" dirty="0"/>
              <a:t>Contact your local RPDC if you are interested in full trainings in Self-Regulation, Self-Efficacy or Assertiveness. They have staff available to provide the necessary training.  </a:t>
            </a:r>
            <a:endParaRPr dirty="0"/>
          </a:p>
        </p:txBody>
      </p:sp>
      <p:sp>
        <p:nvSpPr>
          <p:cNvPr id="845" name="Google Shape;845;p55: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7: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Do: </a:t>
            </a:r>
            <a:r>
              <a:rPr lang="en-US" dirty="0"/>
              <a:t>Could be done through a chat or breakout rooms. You might want to copy this slide and the next and print back-to-back for table discussion.</a:t>
            </a:r>
          </a:p>
          <a:p>
            <a:pPr marL="0" lvl="0" indent="0" algn="l" rtl="0">
              <a:lnSpc>
                <a:spcPct val="100000"/>
              </a:lnSpc>
              <a:spcBef>
                <a:spcPts val="360"/>
              </a:spcBef>
              <a:spcAft>
                <a:spcPts val="0"/>
              </a:spcAft>
              <a:buSzPts val="1400"/>
              <a:buNone/>
            </a:pPr>
            <a:r>
              <a:rPr lang="en-US" b="1" dirty="0"/>
              <a:t>To Say: </a:t>
            </a:r>
            <a:r>
              <a:rPr lang="en-US" dirty="0"/>
              <a:t>Look over the next two slides and what statement resonates with you?</a:t>
            </a:r>
          </a:p>
          <a:p>
            <a:pPr marL="0" lvl="0" indent="0" algn="l" rtl="0">
              <a:lnSpc>
                <a:spcPct val="100000"/>
              </a:lnSpc>
              <a:spcBef>
                <a:spcPts val="360"/>
              </a:spcBef>
              <a:spcAft>
                <a:spcPts val="0"/>
              </a:spcAft>
              <a:buSzPts val="1400"/>
              <a:buNone/>
            </a:pPr>
            <a:r>
              <a:rPr lang="en-US" dirty="0"/>
              <a:t>How could you use the SELA framework to provide or empower your student to not be at risk? For example -”what if you were always treated like a child”. How could SELA prevent this from being a part of the student’s behavior?</a:t>
            </a:r>
          </a:p>
        </p:txBody>
      </p:sp>
      <p:sp>
        <p:nvSpPr>
          <p:cNvPr id="857" name="Google Shape;857;p5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635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6: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endParaRPr/>
          </a:p>
        </p:txBody>
      </p:sp>
      <p:sp>
        <p:nvSpPr>
          <p:cNvPr id="401" name="Google Shape;401;p6: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7: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Do: </a:t>
            </a:r>
            <a:r>
              <a:rPr lang="en-US" dirty="0"/>
              <a:t>Could be done through a chat or breakout rooms.</a:t>
            </a:r>
          </a:p>
        </p:txBody>
      </p:sp>
      <p:sp>
        <p:nvSpPr>
          <p:cNvPr id="857" name="Google Shape;857;p5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8821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7: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r>
              <a:rPr lang="en-US" b="1" dirty="0"/>
              <a:t>To Do: </a:t>
            </a:r>
            <a:r>
              <a:rPr lang="en-US" dirty="0"/>
              <a:t>Could be done through a chat or breakout rooms.</a:t>
            </a:r>
          </a:p>
        </p:txBody>
      </p:sp>
      <p:sp>
        <p:nvSpPr>
          <p:cNvPr id="857" name="Google Shape;857;p5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631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8: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58: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dirty="0"/>
              <a:t>To Do/To Know</a:t>
            </a:r>
            <a:r>
              <a:rPr lang="en-US" dirty="0"/>
              <a:t>: Take them there and show what there is to offer.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To Say</a:t>
            </a:r>
            <a:r>
              <a:rPr lang="en-US" dirty="0"/>
              <a:t>: Please go there and make a copy of the document.  Do NOT add anything to the original, however, if you find additional resources, please send them and we will vet them before adding them.</a:t>
            </a:r>
            <a:endParaRPr dirty="0"/>
          </a:p>
        </p:txBody>
      </p:sp>
      <p:sp>
        <p:nvSpPr>
          <p:cNvPr id="864" name="Google Shape;864;p58: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59: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59: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To Say: </a:t>
            </a:r>
            <a:r>
              <a:rPr lang="en-US" dirty="0"/>
              <a:t>Look at the Transition Academy Practice Profile-Appendix A-Self-Determination-p.3, and determine what you are currently doing, develop your next steps for improvement in your practice. You can document that on  Appendix  A-p.3.</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dirty="0"/>
          </a:p>
        </p:txBody>
      </p:sp>
      <p:sp>
        <p:nvSpPr>
          <p:cNvPr id="871" name="Google Shape;871;p59: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6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60: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dirty="0"/>
              <a:t>To Say: </a:t>
            </a:r>
            <a:r>
              <a:rPr lang="en-US" b="0" dirty="0"/>
              <a:t>We have talked a lot today about the Model of Self-Determination.  As you take time to reflect on what you’ve learned today, take a few minutes to think about the questions on the screen.  What materials presented can help you address some of the areas of the Model of Self-Determination? What next steps will you take to provide self-determination instruction and opportunities for your students? Take a few minutes and think about this and then share your thoughts with your shoulder partner.</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r>
              <a:rPr lang="en-US" b="1" dirty="0"/>
              <a:t>AFTER 2 MINUTES, SAY: </a:t>
            </a:r>
            <a:r>
              <a:rPr lang="en-US" b="0" dirty="0"/>
              <a:t>Please take a moment to share your thoughts with your shoulder partner.</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r>
              <a:rPr lang="en-US" b="1" dirty="0"/>
              <a:t>AFTER 2 MINUTES, SAY: </a:t>
            </a:r>
            <a:r>
              <a:rPr lang="en-US" b="0" dirty="0"/>
              <a:t>Let’s come back together.  Which materials presented can help you address some of the areas of the Model of Self-Determination? </a:t>
            </a:r>
            <a:r>
              <a:rPr lang="en-US" b="0" i="1" dirty="0"/>
              <a:t>(Take a few answers.)  </a:t>
            </a:r>
            <a:r>
              <a:rPr lang="en-US" b="0" i="0" dirty="0"/>
              <a:t>What next steps will you take to provide self-determination instruction and opportunities for your students? </a:t>
            </a:r>
            <a:r>
              <a:rPr lang="en-US" b="0" i="1" dirty="0"/>
              <a:t>Take a few answers)</a:t>
            </a:r>
            <a:endParaRPr b="1"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b="0" dirty="0"/>
          </a:p>
        </p:txBody>
      </p:sp>
      <p:sp>
        <p:nvSpPr>
          <p:cNvPr id="879" name="Google Shape;879;p60: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61: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61: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360"/>
              </a:spcBef>
              <a:spcAft>
                <a:spcPts val="0"/>
              </a:spcAft>
              <a:buSzPts val="1400"/>
              <a:buNone/>
            </a:pPr>
            <a:endParaRPr/>
          </a:p>
        </p:txBody>
      </p:sp>
      <p:sp>
        <p:nvSpPr>
          <p:cNvPr id="886" name="Google Shape;886;p61: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62: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62:notes"/>
          <p:cNvSpPr txBox="1">
            <a:spLocks noGrp="1"/>
          </p:cNvSpPr>
          <p:nvPr>
            <p:ph type="body" idx="1"/>
          </p:nvPr>
        </p:nvSpPr>
        <p:spPr>
          <a:xfrm>
            <a:off x="690087" y="4413528"/>
            <a:ext cx="5520600" cy="41811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dirty="0"/>
              <a:t>To Do</a:t>
            </a:r>
            <a:r>
              <a:rPr lang="en-US" dirty="0"/>
              <a:t>: Presenter should add their own contact information.</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To Say: </a:t>
            </a:r>
            <a:r>
              <a:rPr lang="en-US" b="0" dirty="0"/>
              <a:t>Once you return to your districts, if you have questions or need additional coaching or technical assistance, please feel free to contact me.  My information is on this slide.</a:t>
            </a:r>
            <a:endParaRPr b="1" dirty="0"/>
          </a:p>
          <a:p>
            <a:pPr marL="0" lvl="0" indent="0" algn="l" rtl="0">
              <a:lnSpc>
                <a:spcPct val="100000"/>
              </a:lnSpc>
              <a:spcBef>
                <a:spcPts val="360"/>
              </a:spcBef>
              <a:spcAft>
                <a:spcPts val="0"/>
              </a:spcAft>
              <a:buSzPts val="1400"/>
              <a:buNone/>
            </a:pPr>
            <a:endParaRPr dirty="0"/>
          </a:p>
        </p:txBody>
      </p:sp>
      <p:sp>
        <p:nvSpPr>
          <p:cNvPr id="893" name="Google Shape;893;p62:notes"/>
          <p:cNvSpPr txBox="1">
            <a:spLocks noGrp="1"/>
          </p:cNvSpPr>
          <p:nvPr>
            <p:ph type="sldNum" idx="12"/>
          </p:nvPr>
        </p:nvSpPr>
        <p:spPr>
          <a:xfrm>
            <a:off x="3908892" y="8825444"/>
            <a:ext cx="2990400" cy="464700"/>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64: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64: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64: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65: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65: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65: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63: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63: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a:p>
        </p:txBody>
      </p:sp>
      <p:sp>
        <p:nvSpPr>
          <p:cNvPr id="900" name="Google Shape;900;p63: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7: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t>To Know/To Say: </a:t>
            </a:r>
            <a:r>
              <a:rPr lang="en-US" b="0"/>
              <a:t>Welcome to Self-determination.</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0"/>
              <a:t>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endParaRPr/>
          </a:p>
          <a:p>
            <a:pPr marL="0" lvl="0" indent="0" algn="l" rtl="0">
              <a:lnSpc>
                <a:spcPct val="100000"/>
              </a:lnSpc>
              <a:spcBef>
                <a:spcPts val="360"/>
              </a:spcBef>
              <a:spcAft>
                <a:spcPts val="0"/>
              </a:spcAft>
              <a:buSzPts val="1400"/>
              <a:buNone/>
            </a:pPr>
            <a:endParaRPr b="0"/>
          </a:p>
          <a:p>
            <a:pPr marL="0" lvl="0" indent="0" algn="l" rtl="0">
              <a:lnSpc>
                <a:spcPct val="100000"/>
              </a:lnSpc>
              <a:spcBef>
                <a:spcPts val="360"/>
              </a:spcBef>
              <a:spcAft>
                <a:spcPts val="0"/>
              </a:spcAft>
              <a:buSzPts val="1400"/>
              <a:buNone/>
            </a:pPr>
            <a:r>
              <a:rPr lang="en-US" b="1"/>
              <a:t>To Do: </a:t>
            </a:r>
            <a:r>
              <a:rPr lang="en-US"/>
              <a:t>(optional) </a:t>
            </a:r>
            <a:r>
              <a:rPr lang="en-US" b="0"/>
              <a:t>Consultant develops an ice-breaker or introductory activity.                                                                                                       </a:t>
            </a:r>
            <a:endParaRPr/>
          </a:p>
        </p:txBody>
      </p:sp>
      <p:sp>
        <p:nvSpPr>
          <p:cNvPr id="408" name="Google Shape;408;p7: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6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66: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66: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66: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66: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66: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extLst>
      <p:ext uri="{BB962C8B-B14F-4D97-AF65-F5344CB8AC3E}">
        <p14:creationId xmlns:p14="http://schemas.microsoft.com/office/powerpoint/2010/main" val="13287663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67: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67: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dirty="0">
                <a:latin typeface="Calibri"/>
                <a:ea typeface="Calibri"/>
                <a:cs typeface="Calibri"/>
                <a:sym typeface="Calibri"/>
              </a:rPr>
              <a:t>To Say: </a:t>
            </a:r>
            <a:r>
              <a:rPr lang="en-US" dirty="0">
                <a:latin typeface="Calibri"/>
                <a:ea typeface="Calibri"/>
                <a:cs typeface="Calibri"/>
                <a:sym typeface="Calibri"/>
              </a:rPr>
              <a:t>This module has been adapted from the Missouri version of the Self-Determined module located on the Transition Coalition website. Additional information can be found at </a:t>
            </a:r>
            <a:r>
              <a:rPr lang="en-US" u="sng" dirty="0">
                <a:solidFill>
                  <a:schemeClr val="accent4"/>
                </a:solidFill>
                <a:latin typeface="Calibri"/>
                <a:ea typeface="Calibri"/>
                <a:cs typeface="Calibri"/>
                <a:sym typeface="Calibri"/>
              </a:rPr>
              <a:t>transitioncoalition.org.</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endParaRPr b="1" dirty="0"/>
          </a:p>
        </p:txBody>
      </p:sp>
      <p:sp>
        <p:nvSpPr>
          <p:cNvPr id="928" name="Google Shape;928;p67: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8: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r>
              <a:rPr lang="en-US" b="1">
                <a:latin typeface="Calibri"/>
                <a:ea typeface="Calibri"/>
                <a:cs typeface="Calibri"/>
                <a:sym typeface="Calibri"/>
              </a:rPr>
              <a:t>To Know:</a:t>
            </a:r>
            <a:r>
              <a:rPr lang="en-US" b="0">
                <a:latin typeface="Calibri"/>
                <a:ea typeface="Calibri"/>
                <a:cs typeface="Calibri"/>
                <a:sym typeface="Calibri"/>
              </a:rPr>
              <a:t> Make these norms work for you. If your RPDC has a specific set of norms that are used, please use them. </a:t>
            </a:r>
            <a:endParaRPr b="1">
              <a:latin typeface="Calibri"/>
              <a:ea typeface="Calibri"/>
              <a:cs typeface="Calibri"/>
              <a:sym typeface="Calibri"/>
            </a:endParaRPr>
          </a:p>
          <a:p>
            <a:pPr marL="0" lvl="0" indent="0" algn="l" rtl="0">
              <a:lnSpc>
                <a:spcPct val="100000"/>
              </a:lnSpc>
              <a:spcBef>
                <a:spcPts val="360"/>
              </a:spcBef>
              <a:spcAft>
                <a:spcPts val="0"/>
              </a:spcAft>
              <a:buSzPts val="1400"/>
              <a:buNone/>
            </a:pPr>
            <a:r>
              <a:rPr lang="en-US" b="1">
                <a:latin typeface="Calibri"/>
                <a:ea typeface="Calibri"/>
                <a:cs typeface="Calibri"/>
                <a:sym typeface="Calibri"/>
              </a:rPr>
              <a:t>To</a:t>
            </a:r>
            <a:r>
              <a:rPr lang="en-US" b="1" baseline="0">
                <a:latin typeface="Calibri"/>
                <a:ea typeface="Calibri"/>
                <a:cs typeface="Calibri"/>
                <a:sym typeface="Calibri"/>
              </a:rPr>
              <a:t> Do</a:t>
            </a:r>
            <a:r>
              <a:rPr lang="en-US" b="1">
                <a:latin typeface="Calibri"/>
                <a:ea typeface="Calibri"/>
                <a:cs typeface="Calibri"/>
                <a:sym typeface="Calibri"/>
              </a:rPr>
              <a:t>:</a:t>
            </a:r>
            <a:r>
              <a:rPr lang="en-US" b="0">
                <a:latin typeface="Calibri"/>
                <a:ea typeface="Calibri"/>
                <a:cs typeface="Calibri"/>
                <a:sym typeface="Calibri"/>
              </a:rPr>
              <a:t> If you have chosen to change this slide to make it fit with your RPDC’s specific set of norms, change the slide prior to training.</a:t>
            </a:r>
            <a:endParaRPr b="1">
              <a:latin typeface="Calibri"/>
              <a:ea typeface="Calibri"/>
              <a:cs typeface="Calibri"/>
              <a:sym typeface="Calibri"/>
            </a:endParaRPr>
          </a:p>
          <a:p>
            <a:pPr marL="0" lvl="0" indent="0" algn="l" rtl="0">
              <a:lnSpc>
                <a:spcPct val="100000"/>
              </a:lnSpc>
              <a:spcBef>
                <a:spcPts val="360"/>
              </a:spcBef>
              <a:spcAft>
                <a:spcPts val="0"/>
              </a:spcAft>
              <a:buSzPts val="1400"/>
              <a:buNone/>
            </a:pPr>
            <a:endParaRPr b="1">
              <a:latin typeface="Calibri"/>
              <a:ea typeface="Calibri"/>
              <a:cs typeface="Calibri"/>
              <a:sym typeface="Calibri"/>
            </a:endParaRPr>
          </a:p>
          <a:p>
            <a:pPr marL="0" lvl="0" indent="0" algn="l" rtl="0">
              <a:lnSpc>
                <a:spcPct val="100000"/>
              </a:lnSpc>
              <a:spcBef>
                <a:spcPts val="360"/>
              </a:spcBef>
              <a:spcAft>
                <a:spcPts val="0"/>
              </a:spcAft>
              <a:buSzPts val="1400"/>
              <a:buNone/>
            </a:pPr>
            <a:r>
              <a:rPr lang="en-US" b="1">
                <a:latin typeface="Calibri"/>
                <a:ea typeface="Calibri"/>
                <a:cs typeface="Calibri"/>
                <a:sym typeface="Calibri"/>
              </a:rPr>
              <a:t>To Say: (If you have changed the norms on this slide, also change the “To Say” section of the notes). </a:t>
            </a:r>
            <a:r>
              <a:rPr lang="en-US">
                <a:latin typeface="Calibri"/>
                <a:ea typeface="Calibri"/>
                <a:cs typeface="Calibri"/>
                <a:sym typeface="Calibri"/>
              </a:rPr>
              <a:t>This training will take the entire time allotted to complete all of the information and activities. To get the full benefit, you will need to “Be a Learner” by “Being Present” at all times. No questions are too big or too small. If you are questioning something, there are probably others wondering the same thing. We would like you to ask any questions that pertain to the subject matter of this training. </a:t>
            </a:r>
            <a:r>
              <a:rPr lang="en-US" i="0">
                <a:latin typeface="Calibri"/>
                <a:ea typeface="Calibri"/>
                <a:cs typeface="Calibri"/>
                <a:sym typeface="Calibri"/>
              </a:rPr>
              <a:t>Please feel free to take care of your personal needs at any time. Some of the steps to this process may not have occurred to you before. Have open hearts and minds and finally, have fun.</a:t>
            </a:r>
            <a:endParaRPr i="0">
              <a:latin typeface="Calibri"/>
              <a:ea typeface="Calibri"/>
              <a:cs typeface="Calibri"/>
              <a:sym typeface="Calibri"/>
            </a:endParaRPr>
          </a:p>
          <a:p>
            <a:pPr marL="0" lvl="0" indent="0" algn="l" rtl="0">
              <a:lnSpc>
                <a:spcPct val="100000"/>
              </a:lnSpc>
              <a:spcBef>
                <a:spcPts val="360"/>
              </a:spcBef>
              <a:spcAft>
                <a:spcPts val="0"/>
              </a:spcAft>
              <a:buSzPts val="1400"/>
              <a:buNone/>
            </a:pPr>
            <a:r>
              <a:rPr lang="en-US">
                <a:latin typeface="Calibri"/>
                <a:ea typeface="Calibri"/>
                <a:cs typeface="Calibri"/>
                <a:sym typeface="Calibri"/>
              </a:rPr>
              <a:t>  </a:t>
            </a:r>
            <a:endParaRPr/>
          </a:p>
          <a:p>
            <a:pPr marL="0" lvl="0" indent="0" algn="l" rtl="0">
              <a:lnSpc>
                <a:spcPct val="100000"/>
              </a:lnSpc>
              <a:spcBef>
                <a:spcPts val="360"/>
              </a:spcBef>
              <a:spcAft>
                <a:spcPts val="0"/>
              </a:spcAft>
              <a:buSzPts val="1400"/>
              <a:buNone/>
            </a:pPr>
            <a:endParaRPr b="1"/>
          </a:p>
        </p:txBody>
      </p:sp>
      <p:sp>
        <p:nvSpPr>
          <p:cNvPr id="418" name="Google Shape;418;p8: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a:spLocks noGrp="1" noRot="1" noChangeAspect="1"/>
          </p:cNvSpPr>
          <p:nvPr>
            <p:ph type="sldImg" idx="2"/>
          </p:nvPr>
        </p:nvSpPr>
        <p:spPr>
          <a:xfrm>
            <a:off x="1128713" y="696913"/>
            <a:ext cx="46434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0:notes"/>
          <p:cNvSpPr txBox="1">
            <a:spLocks noGrp="1"/>
          </p:cNvSpPr>
          <p:nvPr>
            <p:ph type="body" idx="1"/>
          </p:nvPr>
        </p:nvSpPr>
        <p:spPr>
          <a:xfrm>
            <a:off x="690087" y="4413528"/>
            <a:ext cx="5520690" cy="4181237"/>
          </a:xfrm>
          <a:prstGeom prst="rect">
            <a:avLst/>
          </a:prstGeom>
          <a:noFill/>
          <a:ln>
            <a:noFill/>
          </a:ln>
        </p:spPr>
        <p:txBody>
          <a:bodyPr spcFirstLastPara="1" wrap="square" lIns="92500" tIns="46250" rIns="92500" bIns="462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Reference: </a:t>
            </a:r>
            <a:r>
              <a:rPr lang="en-US" sz="1200">
                <a:solidFill>
                  <a:schemeClr val="dk1"/>
                </a:solidFill>
                <a:latin typeface="Calibri"/>
                <a:ea typeface="Calibri"/>
                <a:cs typeface="Calibri"/>
                <a:sym typeface="Calibri"/>
              </a:rPr>
              <a:t>Missouri Department of Elementary and Secondary Education [MO DESE] (2013, May).</a:t>
            </a:r>
            <a:r>
              <a:rPr lang="en-US" sz="1200" i="1">
                <a:solidFill>
                  <a:schemeClr val="dk1"/>
                </a:solidFill>
                <a:latin typeface="Calibri"/>
                <a:ea typeface="Calibri"/>
                <a:cs typeface="Calibri"/>
                <a:sym typeface="Calibri"/>
              </a:rPr>
              <a:t> Teacher Standards: Missouri’s Educator Evaluation System. </a:t>
            </a:r>
            <a:r>
              <a:rPr lang="en-US" sz="1200">
                <a:solidFill>
                  <a:schemeClr val="dk1"/>
                </a:solidFill>
                <a:latin typeface="Calibri"/>
                <a:ea typeface="Calibri"/>
                <a:cs typeface="Calibri"/>
                <a:sym typeface="Calibri"/>
              </a:rPr>
              <a:t>Retrieved from </a:t>
            </a:r>
            <a:r>
              <a:rPr lang="en-US" sz="1200" u="sng">
                <a:solidFill>
                  <a:schemeClr val="hlink"/>
                </a:solidFill>
                <a:latin typeface="Calibri"/>
                <a:ea typeface="Calibri"/>
                <a:cs typeface="Calibri"/>
                <a:sym typeface="Calibri"/>
                <a:hlinkClick r:id="rId3"/>
              </a:rPr>
              <a:t>https://dese.mo.gov/sites/default/files/TeacherStandards.pdf</a:t>
            </a:r>
            <a:r>
              <a:rPr lang="en-US" sz="1200">
                <a:solidFill>
                  <a:schemeClr val="dk1"/>
                </a:solidFill>
                <a:latin typeface="Calibri"/>
                <a:ea typeface="Calibri"/>
                <a:cs typeface="Calibri"/>
                <a:sym typeface="Calibri"/>
              </a:rPr>
              <a:t>. </a:t>
            </a:r>
            <a:endParaRPr/>
          </a:p>
          <a:p>
            <a:pPr marL="0" lvl="0" indent="0" algn="l" rtl="0">
              <a:lnSpc>
                <a:spcPct val="100000"/>
              </a:lnSpc>
              <a:spcBef>
                <a:spcPts val="360"/>
              </a:spcBef>
              <a:spcAft>
                <a:spcPts val="0"/>
              </a:spcAft>
              <a:buSzPts val="1400"/>
              <a:buNone/>
            </a:pPr>
            <a:endParaRPr/>
          </a:p>
        </p:txBody>
      </p:sp>
      <p:sp>
        <p:nvSpPr>
          <p:cNvPr id="425" name="Google Shape;425;p10:notes"/>
          <p:cNvSpPr txBox="1">
            <a:spLocks noGrp="1"/>
          </p:cNvSpPr>
          <p:nvPr>
            <p:ph type="sldNum" idx="12"/>
          </p:nvPr>
        </p:nvSpPr>
        <p:spPr>
          <a:xfrm>
            <a:off x="3908892" y="8825444"/>
            <a:ext cx="2990374" cy="464582"/>
          </a:xfrm>
          <a:prstGeom prst="rect">
            <a:avLst/>
          </a:prstGeom>
          <a:noFill/>
          <a:ln>
            <a:noFill/>
          </a:ln>
        </p:spPr>
        <p:txBody>
          <a:bodyPr spcFirstLastPara="1" wrap="square" lIns="92500" tIns="46250" rIns="92500" bIns="462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2">
  <p:cSld name="1_Content option 2">
    <p:spTree>
      <p:nvGrpSpPr>
        <p:cNvPr id="1" name="Shape 14"/>
        <p:cNvGrpSpPr/>
        <p:nvPr/>
      </p:nvGrpSpPr>
      <p:grpSpPr>
        <a:xfrm>
          <a:off x="0" y="0"/>
          <a:ext cx="0" cy="0"/>
          <a:chOff x="0" y="0"/>
          <a:chExt cx="0" cy="0"/>
        </a:xfrm>
      </p:grpSpPr>
      <p:pic>
        <p:nvPicPr>
          <p:cNvPr id="15" name="Google Shape;15;p2" descr="R:\COM\COMM\Branding\PPT Templates\widescreen\Widescreen Powerpoint 5.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8766" cy="6864096"/>
          </a:xfrm>
          <a:prstGeom prst="rect">
            <a:avLst/>
          </a:prstGeom>
          <a:noFill/>
          <a:ln>
            <a:noFill/>
          </a:ln>
        </p:spPr>
      </p:pic>
      <p:sp>
        <p:nvSpPr>
          <p:cNvPr id="16" name="Google Shape;16;p2"/>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65" name="Google Shape;65;p12"/>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2"/>
          <p:cNvSpPr txBox="1">
            <a:spLocks noGrp="1"/>
          </p:cNvSpPr>
          <p:nvPr>
            <p:ph type="body" idx="2"/>
          </p:nvPr>
        </p:nvSpPr>
        <p:spPr>
          <a:xfrm>
            <a:off x="3048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12"/>
          <p:cNvSpPr txBox="1">
            <a:spLocks noGrp="1"/>
          </p:cNvSpPr>
          <p:nvPr>
            <p:ph type="body" idx="3"/>
          </p:nvPr>
        </p:nvSpPr>
        <p:spPr>
          <a:xfrm>
            <a:off x="3105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2"/>
          <p:cNvSpPr txBox="1">
            <a:spLocks noGrp="1"/>
          </p:cNvSpPr>
          <p:nvPr>
            <p:ph type="body" idx="4"/>
          </p:nvPr>
        </p:nvSpPr>
        <p:spPr>
          <a:xfrm>
            <a:off x="3124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2"/>
          <p:cNvSpPr txBox="1">
            <a:spLocks noGrp="1"/>
          </p:cNvSpPr>
          <p:nvPr>
            <p:ph type="body" idx="5"/>
          </p:nvPr>
        </p:nvSpPr>
        <p:spPr>
          <a:xfrm>
            <a:off x="5791200" y="8890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74" name="Google Shape;74;p13"/>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body" idx="2"/>
          </p:nvPr>
        </p:nvSpPr>
        <p:spPr>
          <a:xfrm>
            <a:off x="3048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3"/>
          <p:cNvSpPr txBox="1">
            <a:spLocks noGrp="1"/>
          </p:cNvSpPr>
          <p:nvPr>
            <p:ph type="body" idx="3"/>
          </p:nvPr>
        </p:nvSpPr>
        <p:spPr>
          <a:xfrm>
            <a:off x="3105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body" idx="4"/>
          </p:nvPr>
        </p:nvSpPr>
        <p:spPr>
          <a:xfrm>
            <a:off x="3124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3"/>
          <p:cNvSpPr txBox="1">
            <a:spLocks noGrp="1"/>
          </p:cNvSpPr>
          <p:nvPr>
            <p:ph type="body" idx="5"/>
          </p:nvPr>
        </p:nvSpPr>
        <p:spPr>
          <a:xfrm>
            <a:off x="5791200" y="8890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79"/>
        <p:cNvGrpSpPr/>
        <p:nvPr/>
      </p:nvGrpSpPr>
      <p:grpSpPr>
        <a:xfrm>
          <a:off x="0" y="0"/>
          <a:ext cx="0" cy="0"/>
          <a:chOff x="0" y="0"/>
          <a:chExt cx="0" cy="0"/>
        </a:xfrm>
      </p:grpSpPr>
      <p:pic>
        <p:nvPicPr>
          <p:cNvPr id="80" name="Google Shape;80;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81" name="Google Shape;81;p14"/>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4"/>
          <p:cNvSpPr txBox="1">
            <a:spLocks noGrp="1"/>
          </p:cNvSpPr>
          <p:nvPr>
            <p:ph type="body" idx="2"/>
          </p:nvPr>
        </p:nvSpPr>
        <p:spPr>
          <a:xfrm>
            <a:off x="3048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4"/>
          <p:cNvSpPr txBox="1">
            <a:spLocks noGrp="1"/>
          </p:cNvSpPr>
          <p:nvPr>
            <p:ph type="body" idx="3"/>
          </p:nvPr>
        </p:nvSpPr>
        <p:spPr>
          <a:xfrm>
            <a:off x="3105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14"/>
          <p:cNvSpPr txBox="1">
            <a:spLocks noGrp="1"/>
          </p:cNvSpPr>
          <p:nvPr>
            <p:ph type="body" idx="4"/>
          </p:nvPr>
        </p:nvSpPr>
        <p:spPr>
          <a:xfrm>
            <a:off x="3124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14"/>
          <p:cNvSpPr txBox="1">
            <a:spLocks noGrp="1"/>
          </p:cNvSpPr>
          <p:nvPr>
            <p:ph type="body" idx="5"/>
          </p:nvPr>
        </p:nvSpPr>
        <p:spPr>
          <a:xfrm>
            <a:off x="5791200" y="8890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88" name="Google Shape;88;p15"/>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5"/>
          <p:cNvSpPr txBox="1">
            <a:spLocks noGrp="1"/>
          </p:cNvSpPr>
          <p:nvPr>
            <p:ph type="body" idx="2"/>
          </p:nvPr>
        </p:nvSpPr>
        <p:spPr>
          <a:xfrm>
            <a:off x="42672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5"/>
          <p:cNvSpPr txBox="1">
            <a:spLocks noGrp="1"/>
          </p:cNvSpPr>
          <p:nvPr>
            <p:ph type="body" idx="3"/>
          </p:nvPr>
        </p:nvSpPr>
        <p:spPr>
          <a:xfrm>
            <a:off x="43243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15"/>
          <p:cNvSpPr txBox="1">
            <a:spLocks noGrp="1"/>
          </p:cNvSpPr>
          <p:nvPr>
            <p:ph type="body" idx="4"/>
          </p:nvPr>
        </p:nvSpPr>
        <p:spPr>
          <a:xfrm>
            <a:off x="43434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15"/>
          <p:cNvSpPr txBox="1">
            <a:spLocks noGrp="1"/>
          </p:cNvSpPr>
          <p:nvPr>
            <p:ph type="body" idx="5"/>
          </p:nvPr>
        </p:nvSpPr>
        <p:spPr>
          <a:xfrm>
            <a:off x="152400" y="8890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93"/>
        <p:cNvGrpSpPr/>
        <p:nvPr/>
      </p:nvGrpSpPr>
      <p:grpSpPr>
        <a:xfrm>
          <a:off x="0" y="0"/>
          <a:ext cx="0" cy="0"/>
          <a:chOff x="0" y="0"/>
          <a:chExt cx="0" cy="0"/>
        </a:xfrm>
      </p:grpSpPr>
      <p:pic>
        <p:nvPicPr>
          <p:cNvPr id="94" name="Google Shape;94;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95" name="Google Shape;95;p16"/>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16"/>
          <p:cNvSpPr txBox="1">
            <a:spLocks noGrp="1"/>
          </p:cNvSpPr>
          <p:nvPr>
            <p:ph type="body" idx="2"/>
          </p:nvPr>
        </p:nvSpPr>
        <p:spPr>
          <a:xfrm>
            <a:off x="4191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16"/>
          <p:cNvSpPr txBox="1">
            <a:spLocks noGrp="1"/>
          </p:cNvSpPr>
          <p:nvPr>
            <p:ph type="body" idx="3"/>
          </p:nvPr>
        </p:nvSpPr>
        <p:spPr>
          <a:xfrm>
            <a:off x="4248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16"/>
          <p:cNvSpPr txBox="1">
            <a:spLocks noGrp="1"/>
          </p:cNvSpPr>
          <p:nvPr>
            <p:ph type="body" idx="4"/>
          </p:nvPr>
        </p:nvSpPr>
        <p:spPr>
          <a:xfrm>
            <a:off x="4267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16"/>
          <p:cNvSpPr txBox="1">
            <a:spLocks noGrp="1"/>
          </p:cNvSpPr>
          <p:nvPr>
            <p:ph type="body" idx="5"/>
          </p:nvPr>
        </p:nvSpPr>
        <p:spPr>
          <a:xfrm>
            <a:off x="152400"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102" name="Google Shape;102;p17"/>
          <p:cNvSpPr txBox="1">
            <a:spLocks noGrp="1"/>
          </p:cNvSpPr>
          <p:nvPr>
            <p:ph type="body" idx="1"/>
          </p:nvPr>
        </p:nvSpPr>
        <p:spPr>
          <a:xfrm>
            <a:off x="152400" y="990600"/>
            <a:ext cx="5791200" cy="5486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105" name="Google Shape;105;p18"/>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6" name="Google Shape;106;p18"/>
          <p:cNvSpPr txBox="1">
            <a:spLocks noGrp="1"/>
          </p:cNvSpPr>
          <p:nvPr>
            <p:ph type="body" idx="2"/>
          </p:nvPr>
        </p:nvSpPr>
        <p:spPr>
          <a:xfrm>
            <a:off x="4191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7" name="Google Shape;107;p18"/>
          <p:cNvSpPr txBox="1">
            <a:spLocks noGrp="1"/>
          </p:cNvSpPr>
          <p:nvPr>
            <p:ph type="body" idx="3"/>
          </p:nvPr>
        </p:nvSpPr>
        <p:spPr>
          <a:xfrm>
            <a:off x="4248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18"/>
          <p:cNvSpPr txBox="1">
            <a:spLocks noGrp="1"/>
          </p:cNvSpPr>
          <p:nvPr>
            <p:ph type="body" idx="4"/>
          </p:nvPr>
        </p:nvSpPr>
        <p:spPr>
          <a:xfrm>
            <a:off x="4267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body" idx="5"/>
          </p:nvPr>
        </p:nvSpPr>
        <p:spPr>
          <a:xfrm>
            <a:off x="76200" y="8890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 Content Option 2">
  <p:cSld name="Sub Content Option 2">
    <p:spTree>
      <p:nvGrpSpPr>
        <p:cNvPr id="1" name="Shape 110"/>
        <p:cNvGrpSpPr/>
        <p:nvPr/>
      </p:nvGrpSpPr>
      <p:grpSpPr>
        <a:xfrm>
          <a:off x="0" y="0"/>
          <a:ext cx="0" cy="0"/>
          <a:chOff x="0" y="0"/>
          <a:chExt cx="0" cy="0"/>
        </a:xfrm>
      </p:grpSpPr>
      <p:pic>
        <p:nvPicPr>
          <p:cNvPr id="111" name="Google Shape;111;p19" descr="R:\COM\COMM\Branding\PPT Templates\widescreen\Widescreen Powerpoint 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8766" cy="6883400"/>
          </a:xfrm>
          <a:prstGeom prst="rect">
            <a:avLst/>
          </a:prstGeom>
          <a:noFill/>
          <a:ln>
            <a:noFill/>
          </a:ln>
        </p:spPr>
      </p:pic>
      <p:sp>
        <p:nvSpPr>
          <p:cNvPr id="112" name="Google Shape;112;p19"/>
          <p:cNvSpPr>
            <a:spLocks noGrp="1"/>
          </p:cNvSpPr>
          <p:nvPr>
            <p:ph type="pic" idx="2"/>
          </p:nvPr>
        </p:nvSpPr>
        <p:spPr>
          <a:xfrm>
            <a:off x="2438400" y="1701800"/>
            <a:ext cx="685800" cy="609600"/>
          </a:xfrm>
          <a:prstGeom prst="rect">
            <a:avLst/>
          </a:prstGeom>
          <a:noFill/>
          <a:ln>
            <a:noFill/>
          </a:ln>
        </p:spPr>
      </p:sp>
      <p:sp>
        <p:nvSpPr>
          <p:cNvPr id="113" name="Google Shape;113;p19"/>
          <p:cNvSpPr txBox="1">
            <a:spLocks noGrp="1"/>
          </p:cNvSpPr>
          <p:nvPr>
            <p:ph type="body" idx="1"/>
          </p:nvPr>
        </p:nvSpPr>
        <p:spPr>
          <a:xfrm>
            <a:off x="2133600" y="25146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19"/>
          <p:cNvSpPr txBox="1">
            <a:spLocks noGrp="1"/>
          </p:cNvSpPr>
          <p:nvPr>
            <p:ph type="body" idx="3"/>
          </p:nvPr>
        </p:nvSpPr>
        <p:spPr>
          <a:xfrm>
            <a:off x="3886200" y="2552699"/>
            <a:ext cx="1295400" cy="36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19"/>
          <p:cNvSpPr txBox="1">
            <a:spLocks noGrp="1"/>
          </p:cNvSpPr>
          <p:nvPr>
            <p:ph type="body" idx="4"/>
          </p:nvPr>
        </p:nvSpPr>
        <p:spPr>
          <a:xfrm>
            <a:off x="5715000" y="2514600"/>
            <a:ext cx="12192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19"/>
          <p:cNvSpPr txBox="1">
            <a:spLocks noGrp="1"/>
          </p:cNvSpPr>
          <p:nvPr>
            <p:ph type="body" idx="5"/>
          </p:nvPr>
        </p:nvSpPr>
        <p:spPr>
          <a:xfrm>
            <a:off x="1981200" y="3124200"/>
            <a:ext cx="15240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19"/>
          <p:cNvSpPr txBox="1">
            <a:spLocks noGrp="1"/>
          </p:cNvSpPr>
          <p:nvPr>
            <p:ph type="body" idx="6"/>
          </p:nvPr>
        </p:nvSpPr>
        <p:spPr>
          <a:xfrm>
            <a:off x="3769516" y="3124200"/>
            <a:ext cx="15240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19"/>
          <p:cNvSpPr txBox="1">
            <a:spLocks noGrp="1"/>
          </p:cNvSpPr>
          <p:nvPr>
            <p:ph type="body" idx="7"/>
          </p:nvPr>
        </p:nvSpPr>
        <p:spPr>
          <a:xfrm>
            <a:off x="5581650" y="3124200"/>
            <a:ext cx="15240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19"/>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19"/>
          <p:cNvSpPr>
            <a:spLocks noGrp="1"/>
          </p:cNvSpPr>
          <p:nvPr>
            <p:ph type="pic" idx="8"/>
          </p:nvPr>
        </p:nvSpPr>
        <p:spPr>
          <a:xfrm>
            <a:off x="4226716" y="1701800"/>
            <a:ext cx="685800" cy="609600"/>
          </a:xfrm>
          <a:prstGeom prst="rect">
            <a:avLst/>
          </a:prstGeom>
          <a:noFill/>
          <a:ln>
            <a:noFill/>
          </a:ln>
        </p:spPr>
      </p:sp>
      <p:sp>
        <p:nvSpPr>
          <p:cNvPr id="121" name="Google Shape;121;p19"/>
          <p:cNvSpPr>
            <a:spLocks noGrp="1"/>
          </p:cNvSpPr>
          <p:nvPr>
            <p:ph type="pic" idx="9"/>
          </p:nvPr>
        </p:nvSpPr>
        <p:spPr>
          <a:xfrm>
            <a:off x="6019800" y="1701800"/>
            <a:ext cx="685800" cy="6096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2"/>
        <p:cNvGrpSpPr/>
        <p:nvPr/>
      </p:nvGrpSpPr>
      <p:grpSpPr>
        <a:xfrm>
          <a:off x="0" y="0"/>
          <a:ext cx="0" cy="0"/>
          <a:chOff x="0" y="0"/>
          <a:chExt cx="0" cy="0"/>
        </a:xfrm>
      </p:grpSpPr>
      <p:pic>
        <p:nvPicPr>
          <p:cNvPr id="123" name="Google Shape;123;p20" descr="R:\COM\COMM\Branding\PPT Templates\widescreen\Widescreen Powerpoint 4-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8766" cy="6864096"/>
          </a:xfrm>
          <a:prstGeom prst="rect">
            <a:avLst/>
          </a:prstGeom>
          <a:noFill/>
          <a:ln>
            <a:noFill/>
          </a:ln>
        </p:spPr>
      </p:pic>
      <p:sp>
        <p:nvSpPr>
          <p:cNvPr id="124" name="Google Shape;124;p20"/>
          <p:cNvSpPr>
            <a:spLocks noGrp="1"/>
          </p:cNvSpPr>
          <p:nvPr>
            <p:ph type="pic" idx="2"/>
          </p:nvPr>
        </p:nvSpPr>
        <p:spPr>
          <a:xfrm>
            <a:off x="1295400" y="1701800"/>
            <a:ext cx="685800" cy="609600"/>
          </a:xfrm>
          <a:prstGeom prst="rect">
            <a:avLst/>
          </a:prstGeom>
          <a:noFill/>
          <a:ln>
            <a:noFill/>
          </a:ln>
        </p:spPr>
      </p:sp>
      <p:sp>
        <p:nvSpPr>
          <p:cNvPr id="125" name="Google Shape;125;p20"/>
          <p:cNvSpPr txBox="1">
            <a:spLocks noGrp="1"/>
          </p:cNvSpPr>
          <p:nvPr>
            <p:ph type="body" idx="1"/>
          </p:nvPr>
        </p:nvSpPr>
        <p:spPr>
          <a:xfrm>
            <a:off x="990600" y="25146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20"/>
          <p:cNvSpPr txBox="1">
            <a:spLocks noGrp="1"/>
          </p:cNvSpPr>
          <p:nvPr>
            <p:ph type="body" idx="3"/>
          </p:nvPr>
        </p:nvSpPr>
        <p:spPr>
          <a:xfrm>
            <a:off x="3886200" y="2552699"/>
            <a:ext cx="1295400" cy="36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20"/>
          <p:cNvSpPr txBox="1">
            <a:spLocks noGrp="1"/>
          </p:cNvSpPr>
          <p:nvPr>
            <p:ph type="body" idx="4"/>
          </p:nvPr>
        </p:nvSpPr>
        <p:spPr>
          <a:xfrm>
            <a:off x="6838950" y="2514600"/>
            <a:ext cx="12192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20"/>
          <p:cNvSpPr txBox="1">
            <a:spLocks noGrp="1"/>
          </p:cNvSpPr>
          <p:nvPr>
            <p:ph type="body" idx="5"/>
          </p:nvPr>
        </p:nvSpPr>
        <p:spPr>
          <a:xfrm>
            <a:off x="304800" y="3124200"/>
            <a:ext cx="26670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20"/>
          <p:cNvSpPr txBox="1">
            <a:spLocks noGrp="1"/>
          </p:cNvSpPr>
          <p:nvPr>
            <p:ph type="body" idx="6"/>
          </p:nvPr>
        </p:nvSpPr>
        <p:spPr>
          <a:xfrm>
            <a:off x="3200400" y="3124200"/>
            <a:ext cx="27432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20"/>
          <p:cNvSpPr txBox="1">
            <a:spLocks noGrp="1"/>
          </p:cNvSpPr>
          <p:nvPr>
            <p:ph type="body" idx="7"/>
          </p:nvPr>
        </p:nvSpPr>
        <p:spPr>
          <a:xfrm>
            <a:off x="6172200" y="3124200"/>
            <a:ext cx="2743200" cy="3555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20"/>
          <p:cNvSpPr>
            <a:spLocks noGrp="1"/>
          </p:cNvSpPr>
          <p:nvPr>
            <p:ph type="pic" idx="8"/>
          </p:nvPr>
        </p:nvSpPr>
        <p:spPr>
          <a:xfrm>
            <a:off x="4226716" y="1701800"/>
            <a:ext cx="685800" cy="609600"/>
          </a:xfrm>
          <a:prstGeom prst="rect">
            <a:avLst/>
          </a:prstGeom>
          <a:noFill/>
          <a:ln>
            <a:noFill/>
          </a:ln>
        </p:spPr>
      </p:sp>
      <p:sp>
        <p:nvSpPr>
          <p:cNvPr id="132" name="Google Shape;132;p20"/>
          <p:cNvSpPr>
            <a:spLocks noGrp="1"/>
          </p:cNvSpPr>
          <p:nvPr>
            <p:ph type="pic" idx="9"/>
          </p:nvPr>
        </p:nvSpPr>
        <p:spPr>
          <a:xfrm>
            <a:off x="7143750" y="1701800"/>
            <a:ext cx="685800" cy="609600"/>
          </a:xfrm>
          <a:prstGeom prst="rect">
            <a:avLst/>
          </a:prstGeom>
          <a:noFill/>
          <a:ln>
            <a:noFill/>
          </a:ln>
        </p:spPr>
      </p:sp>
      <p:sp>
        <p:nvSpPr>
          <p:cNvPr id="133" name="Google Shape;133;p20"/>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 Content Option 3">
  <p:cSld name="Sub Content Option 3">
    <p:spTree>
      <p:nvGrpSpPr>
        <p:cNvPr id="1" name="Shape 134"/>
        <p:cNvGrpSpPr/>
        <p:nvPr/>
      </p:nvGrpSpPr>
      <p:grpSpPr>
        <a:xfrm>
          <a:off x="0" y="0"/>
          <a:ext cx="0" cy="0"/>
          <a:chOff x="0" y="0"/>
          <a:chExt cx="0" cy="0"/>
        </a:xfrm>
      </p:grpSpPr>
      <p:pic>
        <p:nvPicPr>
          <p:cNvPr id="135" name="Google Shape;135;p21" descr="R:\COM\COMM\Branding\PPT Templates\widescreen\Widescreen Powerpoint 1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136" name="Google Shape;136;p21"/>
          <p:cNvSpPr txBox="1">
            <a:spLocks noGrp="1"/>
          </p:cNvSpPr>
          <p:nvPr>
            <p:ph type="body" idx="1"/>
          </p:nvPr>
        </p:nvSpPr>
        <p:spPr>
          <a:xfrm>
            <a:off x="2000250" y="3124200"/>
            <a:ext cx="1524000" cy="345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21"/>
          <p:cNvSpPr txBox="1">
            <a:spLocks noGrp="1"/>
          </p:cNvSpPr>
          <p:nvPr>
            <p:ph type="body" idx="2"/>
          </p:nvPr>
        </p:nvSpPr>
        <p:spPr>
          <a:xfrm>
            <a:off x="3781425" y="3124200"/>
            <a:ext cx="1524000" cy="345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1"/>
          <p:cNvSpPr txBox="1">
            <a:spLocks noGrp="1"/>
          </p:cNvSpPr>
          <p:nvPr>
            <p:ph type="body" idx="3"/>
          </p:nvPr>
        </p:nvSpPr>
        <p:spPr>
          <a:xfrm>
            <a:off x="5562600" y="3124200"/>
            <a:ext cx="1524000" cy="345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21"/>
          <p:cNvSpPr txBox="1">
            <a:spLocks noGrp="1"/>
          </p:cNvSpPr>
          <p:nvPr>
            <p:ph type="body" idx="4"/>
          </p:nvPr>
        </p:nvSpPr>
        <p:spPr>
          <a:xfrm>
            <a:off x="2162175" y="2565400"/>
            <a:ext cx="1219200" cy="304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21"/>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21"/>
          <p:cNvSpPr txBox="1">
            <a:spLocks noGrp="1"/>
          </p:cNvSpPr>
          <p:nvPr>
            <p:ph type="body" idx="5"/>
          </p:nvPr>
        </p:nvSpPr>
        <p:spPr>
          <a:xfrm>
            <a:off x="3971508" y="2578100"/>
            <a:ext cx="1219200" cy="304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6"/>
          </p:nvPr>
        </p:nvSpPr>
        <p:spPr>
          <a:xfrm>
            <a:off x="5734050" y="2565400"/>
            <a:ext cx="1219200" cy="304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9"/>
        <p:cNvGrpSpPr/>
        <p:nvPr/>
      </p:nvGrpSpPr>
      <p:grpSpPr>
        <a:xfrm>
          <a:off x="0" y="0"/>
          <a:ext cx="0" cy="0"/>
          <a:chOff x="0" y="0"/>
          <a:chExt cx="0" cy="0"/>
        </a:xfrm>
      </p:grpSpPr>
      <p:pic>
        <p:nvPicPr>
          <p:cNvPr id="20" name="Google Shape;20;p3" descr="R:\COM\COMM\Branding\PPT Templates\widescreen\Widescreen Powerpoint 23.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21" name="Google Shape;21;p3"/>
          <p:cNvSpPr txBox="1">
            <a:spLocks noGrp="1"/>
          </p:cNvSpPr>
          <p:nvPr>
            <p:ph type="title"/>
          </p:nvPr>
        </p:nvSpPr>
        <p:spPr>
          <a:xfrm>
            <a:off x="3352800" y="1498600"/>
            <a:ext cx="57150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304800" y="4038600"/>
            <a:ext cx="16764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Font typeface="Arial"/>
              <a:buNone/>
              <a:defRPr sz="2000" b="1">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body" idx="2"/>
          </p:nvPr>
        </p:nvSpPr>
        <p:spPr>
          <a:xfrm>
            <a:off x="4486275" y="76200"/>
            <a:ext cx="4629300" cy="1219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i="1"/>
            </a:lvl1pPr>
            <a:lvl2pPr marL="914400" lvl="1" indent="-228600" algn="l">
              <a:lnSpc>
                <a:spcPct val="100000"/>
              </a:lnSpc>
              <a:spcBef>
                <a:spcPts val="640"/>
              </a:spcBef>
              <a:spcAft>
                <a:spcPts val="0"/>
              </a:spcAft>
              <a:buSzPts val="1920"/>
              <a:buNone/>
              <a:defRPr/>
            </a:lvl2pPr>
            <a:lvl3pPr marL="1371600" lvl="2" indent="-228600" algn="l">
              <a:lnSpc>
                <a:spcPct val="100000"/>
              </a:lnSpc>
              <a:spcBef>
                <a:spcPts val="560"/>
              </a:spcBef>
              <a:spcAft>
                <a:spcPts val="0"/>
              </a:spcAft>
              <a:buSzPts val="2380"/>
              <a:buNone/>
              <a:defRPr/>
            </a:lvl3pPr>
            <a:lvl4pPr marL="1828800" lvl="3" indent="-228600" algn="l">
              <a:lnSpc>
                <a:spcPct val="100000"/>
              </a:lnSpc>
              <a:spcBef>
                <a:spcPts val="480"/>
              </a:spcBef>
              <a:spcAft>
                <a:spcPts val="0"/>
              </a:spcAft>
              <a:buSzPts val="1920"/>
              <a:buNone/>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pic>
        <p:nvPicPr>
          <p:cNvPr id="144" name="Google Shape;144;p22" descr="R:\COM\COMM\Branding\PPT Templates\widescreen\Widescreen Powerpoint 8.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145" name="Google Shape;145;p22"/>
          <p:cNvSpPr txBox="1">
            <a:spLocks noGrp="1"/>
          </p:cNvSpPr>
          <p:nvPr>
            <p:ph type="body" idx="1"/>
          </p:nvPr>
        </p:nvSpPr>
        <p:spPr>
          <a:xfrm>
            <a:off x="4553366" y="2006600"/>
            <a:ext cx="4362000" cy="44703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22"/>
          <p:cNvSpPr txBox="1">
            <a:spLocks noGrp="1"/>
          </p:cNvSpPr>
          <p:nvPr>
            <p:ph type="body" idx="2"/>
          </p:nvPr>
        </p:nvSpPr>
        <p:spPr>
          <a:xfrm>
            <a:off x="2819400" y="2108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22"/>
          <p:cNvSpPr txBox="1">
            <a:spLocks noGrp="1"/>
          </p:cNvSpPr>
          <p:nvPr>
            <p:ph type="body" idx="3"/>
          </p:nvPr>
        </p:nvSpPr>
        <p:spPr>
          <a:xfrm>
            <a:off x="304800" y="3124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22"/>
          <p:cNvSpPr txBox="1">
            <a:spLocks noGrp="1"/>
          </p:cNvSpPr>
          <p:nvPr>
            <p:ph type="body" idx="4"/>
          </p:nvPr>
        </p:nvSpPr>
        <p:spPr>
          <a:xfrm>
            <a:off x="2819400" y="4140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5"/>
          </p:nvPr>
        </p:nvSpPr>
        <p:spPr>
          <a:xfrm>
            <a:off x="304800" y="5156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22"/>
          <p:cNvSpPr txBox="1"/>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51"/>
        <p:cNvGrpSpPr/>
        <p:nvPr/>
      </p:nvGrpSpPr>
      <p:grpSpPr>
        <a:xfrm>
          <a:off x="0" y="0"/>
          <a:ext cx="0" cy="0"/>
          <a:chOff x="0" y="0"/>
          <a:chExt cx="0" cy="0"/>
        </a:xfrm>
      </p:grpSpPr>
      <p:pic>
        <p:nvPicPr>
          <p:cNvPr id="152" name="Google Shape;152;p23" descr="R:\COM\COMM\Branding\PPT Templates\widescreen\Widescreen Powerpoint 8-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5400"/>
            <a:ext cx="9148759" cy="6864351"/>
          </a:xfrm>
          <a:prstGeom prst="rect">
            <a:avLst/>
          </a:prstGeom>
          <a:noFill/>
          <a:ln>
            <a:noFill/>
          </a:ln>
        </p:spPr>
      </p:pic>
      <p:sp>
        <p:nvSpPr>
          <p:cNvPr id="153" name="Google Shape;153;p23"/>
          <p:cNvSpPr txBox="1">
            <a:spLocks noGrp="1"/>
          </p:cNvSpPr>
          <p:nvPr>
            <p:ph type="body" idx="1"/>
          </p:nvPr>
        </p:nvSpPr>
        <p:spPr>
          <a:xfrm>
            <a:off x="5105400" y="2108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body" idx="2"/>
          </p:nvPr>
        </p:nvSpPr>
        <p:spPr>
          <a:xfrm>
            <a:off x="2590800" y="3124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23"/>
          <p:cNvSpPr txBox="1">
            <a:spLocks noGrp="1"/>
          </p:cNvSpPr>
          <p:nvPr>
            <p:ph type="body" idx="3"/>
          </p:nvPr>
        </p:nvSpPr>
        <p:spPr>
          <a:xfrm>
            <a:off x="5105400" y="4140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23"/>
          <p:cNvSpPr txBox="1">
            <a:spLocks noGrp="1"/>
          </p:cNvSpPr>
          <p:nvPr>
            <p:ph type="body" idx="4"/>
          </p:nvPr>
        </p:nvSpPr>
        <p:spPr>
          <a:xfrm>
            <a:off x="2590800" y="5156200"/>
            <a:ext cx="1295400" cy="4065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23"/>
          <p:cNvSpPr txBox="1">
            <a:spLocks noGrp="1"/>
          </p:cNvSpPr>
          <p:nvPr>
            <p:ph type="body" idx="5"/>
          </p:nvPr>
        </p:nvSpPr>
        <p:spPr>
          <a:xfrm>
            <a:off x="152400" y="990600"/>
            <a:ext cx="2286000" cy="56895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23"/>
          <p:cNvSpPr txBox="1">
            <a:spLocks noGrp="1"/>
          </p:cNvSpPr>
          <p:nvPr>
            <p:ph type="body" idx="6"/>
          </p:nvPr>
        </p:nvSpPr>
        <p:spPr>
          <a:xfrm>
            <a:off x="6705600" y="990600"/>
            <a:ext cx="2286000" cy="56895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3"/>
          <p:cNvSpPr txBox="1"/>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Breakout Option 1">
  <p:cSld name="Content with Breakout Option 1">
    <p:spTree>
      <p:nvGrpSpPr>
        <p:cNvPr id="1" name="Shape 160"/>
        <p:cNvGrpSpPr/>
        <p:nvPr/>
      </p:nvGrpSpPr>
      <p:grpSpPr>
        <a:xfrm>
          <a:off x="0" y="0"/>
          <a:ext cx="0" cy="0"/>
          <a:chOff x="0" y="0"/>
          <a:chExt cx="0" cy="0"/>
        </a:xfrm>
      </p:grpSpPr>
      <p:pic>
        <p:nvPicPr>
          <p:cNvPr id="161" name="Google Shape;161;p24" descr="R:\COM\COMM\Branding\PPT Templates\widescreen\Widescreen Powerpoint 13.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8766" cy="6883400"/>
          </a:xfrm>
          <a:prstGeom prst="rect">
            <a:avLst/>
          </a:prstGeom>
          <a:noFill/>
          <a:ln>
            <a:noFill/>
          </a:ln>
        </p:spPr>
      </p:pic>
      <p:sp>
        <p:nvSpPr>
          <p:cNvPr id="162" name="Google Shape;162;p24"/>
          <p:cNvSpPr txBox="1">
            <a:spLocks noGrp="1"/>
          </p:cNvSpPr>
          <p:nvPr>
            <p:ph type="body" idx="1"/>
          </p:nvPr>
        </p:nvSpPr>
        <p:spPr>
          <a:xfrm>
            <a:off x="76200" y="4445000"/>
            <a:ext cx="89916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body" idx="2"/>
          </p:nvPr>
        </p:nvSpPr>
        <p:spPr>
          <a:xfrm>
            <a:off x="4191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4"/>
          <p:cNvSpPr txBox="1">
            <a:spLocks noGrp="1"/>
          </p:cNvSpPr>
          <p:nvPr>
            <p:ph type="body" idx="3"/>
          </p:nvPr>
        </p:nvSpPr>
        <p:spPr>
          <a:xfrm>
            <a:off x="4248150" y="223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24"/>
          <p:cNvSpPr txBox="1">
            <a:spLocks noGrp="1"/>
          </p:cNvSpPr>
          <p:nvPr>
            <p:ph type="body" idx="4"/>
          </p:nvPr>
        </p:nvSpPr>
        <p:spPr>
          <a:xfrm>
            <a:off x="4267200" y="34671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24"/>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24"/>
          <p:cNvSpPr txBox="1">
            <a:spLocks noGrp="1"/>
          </p:cNvSpPr>
          <p:nvPr>
            <p:ph type="body" idx="5"/>
          </p:nvPr>
        </p:nvSpPr>
        <p:spPr>
          <a:xfrm>
            <a:off x="76200"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8"/>
        <p:cNvGrpSpPr/>
        <p:nvPr/>
      </p:nvGrpSpPr>
      <p:grpSpPr>
        <a:xfrm>
          <a:off x="0" y="0"/>
          <a:ext cx="0" cy="0"/>
          <a:chOff x="0" y="0"/>
          <a:chExt cx="0" cy="0"/>
        </a:xfrm>
      </p:grpSpPr>
      <p:pic>
        <p:nvPicPr>
          <p:cNvPr id="169" name="Google Shape;169;p25" descr="R:\COM\COMM\Branding\PPT Templates\widescreen\Widescreen Powerpoint 12-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9148759" cy="6864351"/>
          </a:xfrm>
          <a:prstGeom prst="rect">
            <a:avLst/>
          </a:prstGeom>
          <a:noFill/>
          <a:ln>
            <a:noFill/>
          </a:ln>
        </p:spPr>
      </p:pic>
      <p:sp>
        <p:nvSpPr>
          <p:cNvPr id="170" name="Google Shape;170;p25"/>
          <p:cNvSpPr txBox="1">
            <a:spLocks noGrp="1"/>
          </p:cNvSpPr>
          <p:nvPr>
            <p:ph type="body" idx="1"/>
          </p:nvPr>
        </p:nvSpPr>
        <p:spPr>
          <a:xfrm>
            <a:off x="76200" y="4546600"/>
            <a:ext cx="8915400" cy="2031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25"/>
          <p:cNvSpPr txBox="1">
            <a:spLocks noGrp="1"/>
          </p:cNvSpPr>
          <p:nvPr>
            <p:ph type="body" idx="2"/>
          </p:nvPr>
        </p:nvSpPr>
        <p:spPr>
          <a:xfrm>
            <a:off x="31242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25"/>
          <p:cNvSpPr txBox="1">
            <a:spLocks noGrp="1"/>
          </p:cNvSpPr>
          <p:nvPr>
            <p:ph type="body" idx="3"/>
          </p:nvPr>
        </p:nvSpPr>
        <p:spPr>
          <a:xfrm>
            <a:off x="3124200" y="22606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25"/>
          <p:cNvSpPr txBox="1">
            <a:spLocks noGrp="1"/>
          </p:cNvSpPr>
          <p:nvPr>
            <p:ph type="body" idx="4"/>
          </p:nvPr>
        </p:nvSpPr>
        <p:spPr>
          <a:xfrm>
            <a:off x="3124200" y="350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25"/>
          <p:cNvSpPr txBox="1">
            <a:spLocks noGrp="1"/>
          </p:cNvSpPr>
          <p:nvPr>
            <p:ph type="body" idx="5"/>
          </p:nvPr>
        </p:nvSpPr>
        <p:spPr>
          <a:xfrm>
            <a:off x="5638800"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25"/>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Breakout Option 2">
  <p:cSld name="Content with Breakout Option 2">
    <p:spTree>
      <p:nvGrpSpPr>
        <p:cNvPr id="1" name="Shape 176"/>
        <p:cNvGrpSpPr/>
        <p:nvPr/>
      </p:nvGrpSpPr>
      <p:grpSpPr>
        <a:xfrm>
          <a:off x="0" y="0"/>
          <a:ext cx="0" cy="0"/>
          <a:chOff x="0" y="0"/>
          <a:chExt cx="0" cy="0"/>
        </a:xfrm>
      </p:grpSpPr>
      <p:pic>
        <p:nvPicPr>
          <p:cNvPr id="177" name="Google Shape;177;p26" descr="R:\COM\COMM\Branding\PPT Templates\widescreen\Widescreen Powerpoint 1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9153144" cy="6867381"/>
          </a:xfrm>
          <a:prstGeom prst="rect">
            <a:avLst/>
          </a:prstGeom>
          <a:noFill/>
          <a:ln>
            <a:noFill/>
          </a:ln>
        </p:spPr>
      </p:pic>
      <p:sp>
        <p:nvSpPr>
          <p:cNvPr id="178" name="Google Shape;178;p26"/>
          <p:cNvSpPr txBox="1">
            <a:spLocks noGrp="1"/>
          </p:cNvSpPr>
          <p:nvPr>
            <p:ph type="body" idx="1"/>
          </p:nvPr>
        </p:nvSpPr>
        <p:spPr>
          <a:xfrm>
            <a:off x="76200" y="4546600"/>
            <a:ext cx="8915400" cy="2031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26"/>
          <p:cNvSpPr txBox="1">
            <a:spLocks noGrp="1"/>
          </p:cNvSpPr>
          <p:nvPr>
            <p:ph type="body" idx="2"/>
          </p:nvPr>
        </p:nvSpPr>
        <p:spPr>
          <a:xfrm>
            <a:off x="41148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26"/>
          <p:cNvSpPr txBox="1">
            <a:spLocks noGrp="1"/>
          </p:cNvSpPr>
          <p:nvPr>
            <p:ph type="body" idx="3"/>
          </p:nvPr>
        </p:nvSpPr>
        <p:spPr>
          <a:xfrm>
            <a:off x="4191000" y="22606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26"/>
          <p:cNvSpPr txBox="1">
            <a:spLocks noGrp="1"/>
          </p:cNvSpPr>
          <p:nvPr>
            <p:ph type="body" idx="4"/>
          </p:nvPr>
        </p:nvSpPr>
        <p:spPr>
          <a:xfrm>
            <a:off x="4191000" y="35052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26"/>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26"/>
          <p:cNvSpPr txBox="1">
            <a:spLocks noGrp="1"/>
          </p:cNvSpPr>
          <p:nvPr>
            <p:ph type="body" idx="5"/>
          </p:nvPr>
        </p:nvSpPr>
        <p:spPr>
          <a:xfrm>
            <a:off x="76201"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Breakout Option 3">
  <p:cSld name="Content with Breakout Option 3">
    <p:spTree>
      <p:nvGrpSpPr>
        <p:cNvPr id="1" name="Shape 184"/>
        <p:cNvGrpSpPr/>
        <p:nvPr/>
      </p:nvGrpSpPr>
      <p:grpSpPr>
        <a:xfrm>
          <a:off x="0" y="0"/>
          <a:ext cx="0" cy="0"/>
          <a:chOff x="0" y="0"/>
          <a:chExt cx="0" cy="0"/>
        </a:xfrm>
      </p:grpSpPr>
      <p:pic>
        <p:nvPicPr>
          <p:cNvPr id="185" name="Google Shape;185;p27" descr="R:\COM\COMM\Branding\PPT Templates\widescreen\Widescreen Powerpoint 17.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8766" cy="6864096"/>
          </a:xfrm>
          <a:prstGeom prst="rect">
            <a:avLst/>
          </a:prstGeom>
          <a:noFill/>
          <a:ln>
            <a:noFill/>
          </a:ln>
        </p:spPr>
      </p:pic>
      <p:sp>
        <p:nvSpPr>
          <p:cNvPr id="186" name="Google Shape;186;p27"/>
          <p:cNvSpPr txBox="1">
            <a:spLocks noGrp="1"/>
          </p:cNvSpPr>
          <p:nvPr>
            <p:ph type="body" idx="1"/>
          </p:nvPr>
        </p:nvSpPr>
        <p:spPr>
          <a:xfrm>
            <a:off x="76200" y="4521200"/>
            <a:ext cx="8915400" cy="21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27"/>
          <p:cNvSpPr txBox="1">
            <a:spLocks noGrp="1"/>
          </p:cNvSpPr>
          <p:nvPr>
            <p:ph type="body" idx="2"/>
          </p:nvPr>
        </p:nvSpPr>
        <p:spPr>
          <a:xfrm>
            <a:off x="4191000" y="9652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27"/>
          <p:cNvSpPr txBox="1">
            <a:spLocks noGrp="1"/>
          </p:cNvSpPr>
          <p:nvPr>
            <p:ph type="body" idx="3"/>
          </p:nvPr>
        </p:nvSpPr>
        <p:spPr>
          <a:xfrm>
            <a:off x="4267200" y="220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27"/>
          <p:cNvSpPr txBox="1">
            <a:spLocks noGrp="1"/>
          </p:cNvSpPr>
          <p:nvPr>
            <p:ph type="body" idx="4"/>
          </p:nvPr>
        </p:nvSpPr>
        <p:spPr>
          <a:xfrm>
            <a:off x="4267200" y="3438652"/>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27"/>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27"/>
          <p:cNvSpPr txBox="1">
            <a:spLocks noGrp="1"/>
          </p:cNvSpPr>
          <p:nvPr>
            <p:ph type="body" idx="5"/>
          </p:nvPr>
        </p:nvSpPr>
        <p:spPr>
          <a:xfrm>
            <a:off x="76201"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92"/>
        <p:cNvGrpSpPr/>
        <p:nvPr/>
      </p:nvGrpSpPr>
      <p:grpSpPr>
        <a:xfrm>
          <a:off x="0" y="0"/>
          <a:ext cx="0" cy="0"/>
          <a:chOff x="0" y="0"/>
          <a:chExt cx="0" cy="0"/>
        </a:xfrm>
      </p:grpSpPr>
      <p:pic>
        <p:nvPicPr>
          <p:cNvPr id="193" name="Google Shape;193;p28" descr="R:\COM\COMM\Branding\PPT Templates\widescreen\Widescreen Powerpoint 2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6" y="0"/>
            <a:ext cx="9148766" cy="6864096"/>
          </a:xfrm>
          <a:prstGeom prst="rect">
            <a:avLst/>
          </a:prstGeom>
          <a:noFill/>
          <a:ln>
            <a:noFill/>
          </a:ln>
        </p:spPr>
      </p:pic>
      <p:sp>
        <p:nvSpPr>
          <p:cNvPr id="194" name="Google Shape;194;p28"/>
          <p:cNvSpPr txBox="1">
            <a:spLocks noGrp="1"/>
          </p:cNvSpPr>
          <p:nvPr>
            <p:ph type="body" idx="1"/>
          </p:nvPr>
        </p:nvSpPr>
        <p:spPr>
          <a:xfrm>
            <a:off x="76200" y="4521200"/>
            <a:ext cx="8915400" cy="21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28"/>
          <p:cNvSpPr txBox="1">
            <a:spLocks noGrp="1"/>
          </p:cNvSpPr>
          <p:nvPr>
            <p:ph type="body" idx="2"/>
          </p:nvPr>
        </p:nvSpPr>
        <p:spPr>
          <a:xfrm>
            <a:off x="4114800" y="1006348"/>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28"/>
          <p:cNvSpPr txBox="1">
            <a:spLocks noGrp="1"/>
          </p:cNvSpPr>
          <p:nvPr>
            <p:ph type="body" idx="3"/>
          </p:nvPr>
        </p:nvSpPr>
        <p:spPr>
          <a:xfrm>
            <a:off x="4191000" y="2250948"/>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28"/>
          <p:cNvSpPr txBox="1">
            <a:spLocks noGrp="1"/>
          </p:cNvSpPr>
          <p:nvPr>
            <p:ph type="body" idx="4"/>
          </p:nvPr>
        </p:nvSpPr>
        <p:spPr>
          <a:xfrm>
            <a:off x="4191000" y="347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28"/>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28"/>
          <p:cNvSpPr txBox="1">
            <a:spLocks noGrp="1"/>
          </p:cNvSpPr>
          <p:nvPr>
            <p:ph type="body" idx="5"/>
          </p:nvPr>
        </p:nvSpPr>
        <p:spPr>
          <a:xfrm>
            <a:off x="76201"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00"/>
        <p:cNvGrpSpPr/>
        <p:nvPr/>
      </p:nvGrpSpPr>
      <p:grpSpPr>
        <a:xfrm>
          <a:off x="0" y="0"/>
          <a:ext cx="0" cy="0"/>
          <a:chOff x="0" y="0"/>
          <a:chExt cx="0" cy="0"/>
        </a:xfrm>
      </p:grpSpPr>
      <p:pic>
        <p:nvPicPr>
          <p:cNvPr id="201" name="Google Shape;201;p29" descr="R:\COM\COMM\Branding\PPT Templates\widescreen\Widescreen Powerpoint 16-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287" y="0"/>
            <a:ext cx="9148759" cy="6864348"/>
          </a:xfrm>
          <a:prstGeom prst="rect">
            <a:avLst/>
          </a:prstGeom>
          <a:noFill/>
          <a:ln>
            <a:noFill/>
          </a:ln>
        </p:spPr>
      </p:pic>
      <p:sp>
        <p:nvSpPr>
          <p:cNvPr id="202" name="Google Shape;202;p29"/>
          <p:cNvSpPr txBox="1">
            <a:spLocks noGrp="1"/>
          </p:cNvSpPr>
          <p:nvPr>
            <p:ph type="body" idx="1"/>
          </p:nvPr>
        </p:nvSpPr>
        <p:spPr>
          <a:xfrm>
            <a:off x="76200" y="4521200"/>
            <a:ext cx="8915400" cy="21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29"/>
          <p:cNvSpPr txBox="1">
            <a:spLocks noGrp="1"/>
          </p:cNvSpPr>
          <p:nvPr>
            <p:ph type="body" idx="2"/>
          </p:nvPr>
        </p:nvSpPr>
        <p:spPr>
          <a:xfrm>
            <a:off x="3581400" y="1006348"/>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29"/>
          <p:cNvSpPr txBox="1">
            <a:spLocks noGrp="1"/>
          </p:cNvSpPr>
          <p:nvPr>
            <p:ph type="body" idx="3"/>
          </p:nvPr>
        </p:nvSpPr>
        <p:spPr>
          <a:xfrm>
            <a:off x="3657600" y="2250948"/>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29"/>
          <p:cNvSpPr txBox="1">
            <a:spLocks noGrp="1"/>
          </p:cNvSpPr>
          <p:nvPr>
            <p:ph type="body" idx="4"/>
          </p:nvPr>
        </p:nvSpPr>
        <p:spPr>
          <a:xfrm>
            <a:off x="3657600" y="347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29"/>
          <p:cNvSpPr txBox="1">
            <a:spLocks noGrp="1"/>
          </p:cNvSpPr>
          <p:nvPr>
            <p:ph type="body" idx="5"/>
          </p:nvPr>
        </p:nvSpPr>
        <p:spPr>
          <a:xfrm>
            <a:off x="5857876" y="990600"/>
            <a:ext cx="31338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07"/>
        <p:cNvGrpSpPr/>
        <p:nvPr/>
      </p:nvGrpSpPr>
      <p:grpSpPr>
        <a:xfrm>
          <a:off x="0" y="0"/>
          <a:ext cx="0" cy="0"/>
          <a:chOff x="0" y="0"/>
          <a:chExt cx="0" cy="0"/>
        </a:xfrm>
      </p:grpSpPr>
      <p:pic>
        <p:nvPicPr>
          <p:cNvPr id="208" name="Google Shape;208;p30" descr="R:\COM\COMM\Branding\PPT Templates\widescreen\Widescreen Powerpoint 30.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2" y="-6349"/>
            <a:ext cx="9148759" cy="6864348"/>
          </a:xfrm>
          <a:prstGeom prst="rect">
            <a:avLst/>
          </a:prstGeom>
          <a:noFill/>
          <a:ln>
            <a:noFill/>
          </a:ln>
        </p:spPr>
      </p:pic>
      <p:sp>
        <p:nvSpPr>
          <p:cNvPr id="209" name="Google Shape;209;p30"/>
          <p:cNvSpPr txBox="1">
            <a:spLocks noGrp="1"/>
          </p:cNvSpPr>
          <p:nvPr>
            <p:ph type="body" idx="1"/>
          </p:nvPr>
        </p:nvSpPr>
        <p:spPr>
          <a:xfrm>
            <a:off x="76200" y="4521200"/>
            <a:ext cx="8915400" cy="21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0"/>
          <p:cNvSpPr txBox="1">
            <a:spLocks noGrp="1"/>
          </p:cNvSpPr>
          <p:nvPr>
            <p:ph type="body" idx="2"/>
          </p:nvPr>
        </p:nvSpPr>
        <p:spPr>
          <a:xfrm>
            <a:off x="3581400" y="1006348"/>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3"/>
          </p:nvPr>
        </p:nvSpPr>
        <p:spPr>
          <a:xfrm>
            <a:off x="3657600" y="2250948"/>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body" idx="4"/>
          </p:nvPr>
        </p:nvSpPr>
        <p:spPr>
          <a:xfrm>
            <a:off x="3657600" y="347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30"/>
          <p:cNvSpPr txBox="1">
            <a:spLocks noGrp="1"/>
          </p:cNvSpPr>
          <p:nvPr>
            <p:ph type="body" idx="5"/>
          </p:nvPr>
        </p:nvSpPr>
        <p:spPr>
          <a:xfrm>
            <a:off x="5857876" y="990600"/>
            <a:ext cx="31338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Breakout Option 4">
  <p:cSld name="Content with Breakout Option 4">
    <p:spTree>
      <p:nvGrpSpPr>
        <p:cNvPr id="1" name="Shape 214"/>
        <p:cNvGrpSpPr/>
        <p:nvPr/>
      </p:nvGrpSpPr>
      <p:grpSpPr>
        <a:xfrm>
          <a:off x="0" y="0"/>
          <a:ext cx="0" cy="0"/>
          <a:chOff x="0" y="0"/>
          <a:chExt cx="0" cy="0"/>
        </a:xfrm>
      </p:grpSpPr>
      <p:pic>
        <p:nvPicPr>
          <p:cNvPr id="215" name="Google Shape;215;p31" descr="R:\COM\COMM\Branding\PPT Templates\widescreen\Widescreen Powerpoint 15.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9148759" cy="6864351"/>
          </a:xfrm>
          <a:prstGeom prst="rect">
            <a:avLst/>
          </a:prstGeom>
          <a:noFill/>
          <a:ln>
            <a:noFill/>
          </a:ln>
        </p:spPr>
      </p:pic>
      <p:sp>
        <p:nvSpPr>
          <p:cNvPr id="216" name="Google Shape;216;p31"/>
          <p:cNvSpPr txBox="1">
            <a:spLocks noGrp="1"/>
          </p:cNvSpPr>
          <p:nvPr>
            <p:ph type="body" idx="1"/>
          </p:nvPr>
        </p:nvSpPr>
        <p:spPr>
          <a:xfrm>
            <a:off x="76200" y="4445000"/>
            <a:ext cx="89184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31"/>
          <p:cNvSpPr txBox="1">
            <a:spLocks noGrp="1"/>
          </p:cNvSpPr>
          <p:nvPr>
            <p:ph type="body" idx="2"/>
          </p:nvPr>
        </p:nvSpPr>
        <p:spPr>
          <a:xfrm>
            <a:off x="41910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8" name="Google Shape;218;p31"/>
          <p:cNvSpPr txBox="1">
            <a:spLocks noGrp="1"/>
          </p:cNvSpPr>
          <p:nvPr>
            <p:ph type="body" idx="3"/>
          </p:nvPr>
        </p:nvSpPr>
        <p:spPr>
          <a:xfrm>
            <a:off x="4267200" y="220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31"/>
          <p:cNvSpPr txBox="1">
            <a:spLocks noGrp="1"/>
          </p:cNvSpPr>
          <p:nvPr>
            <p:ph type="body" idx="4"/>
          </p:nvPr>
        </p:nvSpPr>
        <p:spPr>
          <a:xfrm>
            <a:off x="4267200" y="345694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31"/>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1" name="Google Shape;221;p31"/>
          <p:cNvSpPr txBox="1">
            <a:spLocks noGrp="1"/>
          </p:cNvSpPr>
          <p:nvPr>
            <p:ph type="body" idx="5"/>
          </p:nvPr>
        </p:nvSpPr>
        <p:spPr>
          <a:xfrm>
            <a:off x="76201" y="990600"/>
            <a:ext cx="3276600" cy="335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24"/>
        <p:cNvGrpSpPr/>
        <p:nvPr/>
      </p:nvGrpSpPr>
      <p:grpSpPr>
        <a:xfrm>
          <a:off x="0" y="0"/>
          <a:ext cx="0" cy="0"/>
          <a:chOff x="0" y="0"/>
          <a:chExt cx="0" cy="0"/>
        </a:xfrm>
      </p:grpSpPr>
      <p:pic>
        <p:nvPicPr>
          <p:cNvPr id="25" name="Google Shape;25;p4" descr="R:\COM\COMM\Branding\PPT Templates\widescreen\Widescreen Powerpoint 20.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8766" cy="6864096"/>
          </a:xfrm>
          <a:prstGeom prst="rect">
            <a:avLst/>
          </a:prstGeom>
          <a:noFill/>
          <a:ln>
            <a:noFill/>
          </a:ln>
        </p:spPr>
      </p:pic>
      <p:sp>
        <p:nvSpPr>
          <p:cNvPr id="26" name="Google Shape;26;p4"/>
          <p:cNvSpPr txBox="1">
            <a:spLocks noGrp="1"/>
          </p:cNvSpPr>
          <p:nvPr>
            <p:ph type="sldNum" idx="12"/>
          </p:nvPr>
        </p:nvSpPr>
        <p:spPr>
          <a:xfrm>
            <a:off x="152400" y="17780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4"/>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22"/>
        <p:cNvGrpSpPr/>
        <p:nvPr/>
      </p:nvGrpSpPr>
      <p:grpSpPr>
        <a:xfrm>
          <a:off x="0" y="0"/>
          <a:ext cx="0" cy="0"/>
          <a:chOff x="0" y="0"/>
          <a:chExt cx="0" cy="0"/>
        </a:xfrm>
      </p:grpSpPr>
      <p:pic>
        <p:nvPicPr>
          <p:cNvPr id="223" name="Google Shape;223;p32" descr="R:\COM\COMM\Branding\PPT Templates\widescreen\Widescreen Powerpoint 33.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96"/>
            <a:ext cx="9148766" cy="6864096"/>
          </a:xfrm>
          <a:prstGeom prst="rect">
            <a:avLst/>
          </a:prstGeom>
          <a:noFill/>
          <a:ln>
            <a:noFill/>
          </a:ln>
        </p:spPr>
      </p:pic>
      <p:sp>
        <p:nvSpPr>
          <p:cNvPr id="224" name="Google Shape;224;p32"/>
          <p:cNvSpPr txBox="1">
            <a:spLocks noGrp="1"/>
          </p:cNvSpPr>
          <p:nvPr>
            <p:ph type="body" idx="1"/>
          </p:nvPr>
        </p:nvSpPr>
        <p:spPr>
          <a:xfrm>
            <a:off x="990600" y="990600"/>
            <a:ext cx="17526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32"/>
          <p:cNvSpPr txBox="1">
            <a:spLocks noGrp="1"/>
          </p:cNvSpPr>
          <p:nvPr>
            <p:ph type="body" idx="2"/>
          </p:nvPr>
        </p:nvSpPr>
        <p:spPr>
          <a:xfrm>
            <a:off x="1066800" y="220980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6" name="Google Shape;226;p32"/>
          <p:cNvSpPr txBox="1">
            <a:spLocks noGrp="1"/>
          </p:cNvSpPr>
          <p:nvPr>
            <p:ph type="body" idx="3"/>
          </p:nvPr>
        </p:nvSpPr>
        <p:spPr>
          <a:xfrm>
            <a:off x="1066800" y="3456940"/>
            <a:ext cx="1676400" cy="762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32"/>
          <p:cNvSpPr txBox="1">
            <a:spLocks noGrp="1"/>
          </p:cNvSpPr>
          <p:nvPr>
            <p:ph type="body" idx="4"/>
          </p:nvPr>
        </p:nvSpPr>
        <p:spPr>
          <a:xfrm>
            <a:off x="76200" y="4445000"/>
            <a:ext cx="8918400" cy="22353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rt and table">
  <p:cSld name="Chart and table">
    <p:spTree>
      <p:nvGrpSpPr>
        <p:cNvPr id="1" name="Shape 228"/>
        <p:cNvGrpSpPr/>
        <p:nvPr/>
      </p:nvGrpSpPr>
      <p:grpSpPr>
        <a:xfrm>
          <a:off x="0" y="0"/>
          <a:ext cx="0" cy="0"/>
          <a:chOff x="0" y="0"/>
          <a:chExt cx="0" cy="0"/>
        </a:xfrm>
      </p:grpSpPr>
      <p:pic>
        <p:nvPicPr>
          <p:cNvPr id="229" name="Google Shape;229;p33" descr="R:\COM\COMM\Branding\PPT Templates\widescreen\Widescreen Powerpoint 10.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8766" cy="6864096"/>
          </a:xfrm>
          <a:prstGeom prst="rect">
            <a:avLst/>
          </a:prstGeom>
          <a:noFill/>
          <a:ln>
            <a:noFill/>
          </a:ln>
        </p:spPr>
      </p:pic>
      <p:sp>
        <p:nvSpPr>
          <p:cNvPr id="230" name="Google Shape;230;p33"/>
          <p:cNvSpPr>
            <a:spLocks noGrp="1"/>
          </p:cNvSpPr>
          <p:nvPr>
            <p:ph type="chart" idx="2"/>
          </p:nvPr>
        </p:nvSpPr>
        <p:spPr>
          <a:xfrm>
            <a:off x="2514600" y="1193800"/>
            <a:ext cx="4419600" cy="4978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B050"/>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R="0" lvl="3"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R="0" lvl="4"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Google Shape;231;p33"/>
          <p:cNvSpPr txBox="1">
            <a:spLocks noGrp="1"/>
          </p:cNvSpPr>
          <p:nvPr>
            <p:ph type="body" idx="1"/>
          </p:nvPr>
        </p:nvSpPr>
        <p:spPr>
          <a:xfrm>
            <a:off x="457200" y="1219200"/>
            <a:ext cx="1600200" cy="533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33"/>
          <p:cNvSpPr txBox="1">
            <a:spLocks noGrp="1"/>
          </p:cNvSpPr>
          <p:nvPr>
            <p:ph type="body" idx="3"/>
          </p:nvPr>
        </p:nvSpPr>
        <p:spPr>
          <a:xfrm>
            <a:off x="457200" y="2641600"/>
            <a:ext cx="1600200" cy="533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3" name="Google Shape;233;p33"/>
          <p:cNvSpPr txBox="1">
            <a:spLocks noGrp="1"/>
          </p:cNvSpPr>
          <p:nvPr>
            <p:ph type="body" idx="4"/>
          </p:nvPr>
        </p:nvSpPr>
        <p:spPr>
          <a:xfrm>
            <a:off x="457200" y="4089400"/>
            <a:ext cx="1600200" cy="533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4" name="Google Shape;234;p33"/>
          <p:cNvSpPr txBox="1">
            <a:spLocks noGrp="1"/>
          </p:cNvSpPr>
          <p:nvPr>
            <p:ph type="body" idx="5"/>
          </p:nvPr>
        </p:nvSpPr>
        <p:spPr>
          <a:xfrm>
            <a:off x="457200" y="5511800"/>
            <a:ext cx="1600200" cy="533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5" name="Google Shape;235;p33"/>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reakoout Option">
  <p:cSld name="Breakoout Option">
    <p:spTree>
      <p:nvGrpSpPr>
        <p:cNvPr id="1" name="Shape 236"/>
        <p:cNvGrpSpPr/>
        <p:nvPr/>
      </p:nvGrpSpPr>
      <p:grpSpPr>
        <a:xfrm>
          <a:off x="0" y="0"/>
          <a:ext cx="0" cy="0"/>
          <a:chOff x="0" y="0"/>
          <a:chExt cx="0" cy="0"/>
        </a:xfrm>
      </p:grpSpPr>
      <p:pic>
        <p:nvPicPr>
          <p:cNvPr id="237" name="Google Shape;237;p34" descr="R:\COM\COMM\Branding\PPT Templates\widescreen\Widescreen Powerpoint 9.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53144" cy="6867381"/>
          </a:xfrm>
          <a:prstGeom prst="rect">
            <a:avLst/>
          </a:prstGeom>
          <a:noFill/>
          <a:ln>
            <a:noFill/>
          </a:ln>
        </p:spPr>
      </p:pic>
      <p:sp>
        <p:nvSpPr>
          <p:cNvPr id="238" name="Google Shape;238;p34"/>
          <p:cNvSpPr txBox="1">
            <a:spLocks noGrp="1"/>
          </p:cNvSpPr>
          <p:nvPr>
            <p:ph type="body" idx="1"/>
          </p:nvPr>
        </p:nvSpPr>
        <p:spPr>
          <a:xfrm>
            <a:off x="1676400" y="1447800"/>
            <a:ext cx="1219200"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34"/>
          <p:cNvSpPr txBox="1"/>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40" name="Google Shape;240;p34"/>
          <p:cNvSpPr txBox="1">
            <a:spLocks noGrp="1"/>
          </p:cNvSpPr>
          <p:nvPr>
            <p:ph type="body" idx="2"/>
          </p:nvPr>
        </p:nvSpPr>
        <p:spPr>
          <a:xfrm>
            <a:off x="4724400" y="1435100"/>
            <a:ext cx="1219200"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1" name="Google Shape;241;p34"/>
          <p:cNvSpPr txBox="1">
            <a:spLocks noGrp="1"/>
          </p:cNvSpPr>
          <p:nvPr>
            <p:ph type="body" idx="3"/>
          </p:nvPr>
        </p:nvSpPr>
        <p:spPr>
          <a:xfrm>
            <a:off x="1676400" y="3530600"/>
            <a:ext cx="1219200"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2" name="Google Shape;242;p34"/>
          <p:cNvSpPr txBox="1">
            <a:spLocks noGrp="1"/>
          </p:cNvSpPr>
          <p:nvPr>
            <p:ph type="body" idx="4"/>
          </p:nvPr>
        </p:nvSpPr>
        <p:spPr>
          <a:xfrm>
            <a:off x="4724400" y="3530600"/>
            <a:ext cx="1219200" cy="381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5"/>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3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36"/>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p36"/>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54"/>
        <p:cNvGrpSpPr/>
        <p:nvPr/>
      </p:nvGrpSpPr>
      <p:grpSpPr>
        <a:xfrm>
          <a:off x="0" y="0"/>
          <a:ext cx="0" cy="0"/>
          <a:chOff x="0" y="0"/>
          <a:chExt cx="0" cy="0"/>
        </a:xfrm>
      </p:grpSpPr>
      <p:pic>
        <p:nvPicPr>
          <p:cNvPr id="255" name="Google Shape;255;p37" descr="R:\COM\COMM\Branding\PPT Templates\widescreen\Widescreen Powerpoint 5.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8766" cy="6864096"/>
          </a:xfrm>
          <a:prstGeom prst="rect">
            <a:avLst/>
          </a:prstGeom>
          <a:noFill/>
          <a:ln>
            <a:noFill/>
          </a:ln>
        </p:spPr>
      </p:pic>
      <p:sp>
        <p:nvSpPr>
          <p:cNvPr id="256" name="Google Shape;256;p37"/>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7" name="Google Shape;257;p37"/>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7"/>
          <p:cNvSpPr txBox="1">
            <a:spLocks noGrp="1"/>
          </p:cNvSpPr>
          <p:nvPr>
            <p:ph type="sldNum" idx="12"/>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9"/>
        <p:cNvGrpSpPr/>
        <p:nvPr/>
      </p:nvGrpSpPr>
      <p:grpSpPr>
        <a:xfrm>
          <a:off x="0" y="0"/>
          <a:ext cx="0" cy="0"/>
          <a:chOff x="0" y="0"/>
          <a:chExt cx="0" cy="0"/>
        </a:xfrm>
      </p:grpSpPr>
      <p:sp>
        <p:nvSpPr>
          <p:cNvPr id="260" name="Google Shape;260;p38"/>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1" name="Google Shape;261;p38"/>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2800"/>
              <a:buNone/>
              <a:defRPr sz="2800"/>
            </a:lvl1pPr>
            <a:lvl2pPr lvl="1" algn="ctr">
              <a:lnSpc>
                <a:spcPct val="100000"/>
              </a:lnSpc>
              <a:spcBef>
                <a:spcPts val="640"/>
              </a:spcBef>
              <a:spcAft>
                <a:spcPts val="0"/>
              </a:spcAft>
              <a:buSzPts val="2800"/>
              <a:buNone/>
              <a:defRPr sz="2800"/>
            </a:lvl2pPr>
            <a:lvl3pPr lvl="2" algn="ctr">
              <a:lnSpc>
                <a:spcPct val="100000"/>
              </a:lnSpc>
              <a:spcBef>
                <a:spcPts val="560"/>
              </a:spcBef>
              <a:spcAft>
                <a:spcPts val="0"/>
              </a:spcAft>
              <a:buSzPts val="2800"/>
              <a:buNone/>
              <a:defRPr sz="2800"/>
            </a:lvl3pPr>
            <a:lvl4pPr lvl="3" algn="ctr">
              <a:lnSpc>
                <a:spcPct val="100000"/>
              </a:lnSpc>
              <a:spcBef>
                <a:spcPts val="480"/>
              </a:spcBef>
              <a:spcAft>
                <a:spcPts val="0"/>
              </a:spcAft>
              <a:buSzPts val="2800"/>
              <a:buNone/>
              <a:defRPr sz="2800"/>
            </a:lvl4pPr>
            <a:lvl5pPr lvl="4" algn="ctr">
              <a:lnSpc>
                <a:spcPct val="100000"/>
              </a:lnSpc>
              <a:spcBef>
                <a:spcPts val="48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62" name="Google Shape;262;p3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29"/>
        <p:cNvGrpSpPr/>
        <p:nvPr/>
      </p:nvGrpSpPr>
      <p:grpSpPr>
        <a:xfrm>
          <a:off x="0" y="0"/>
          <a:ext cx="0" cy="0"/>
          <a:chOff x="0" y="0"/>
          <a:chExt cx="0" cy="0"/>
        </a:xfrm>
      </p:grpSpPr>
      <p:pic>
        <p:nvPicPr>
          <p:cNvPr id="30" name="Google Shape;30;p5" descr="R:\COM\COMM\Branding\PPT Templates\widescreen\Widescreen Powerpoint 6.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31" name="Google Shape;31;p5"/>
          <p:cNvSpPr txBox="1">
            <a:spLocks noGrp="1"/>
          </p:cNvSpPr>
          <p:nvPr>
            <p:ph type="body" idx="1"/>
          </p:nvPr>
        </p:nvSpPr>
        <p:spPr>
          <a:xfrm>
            <a:off x="152400" y="3841522"/>
            <a:ext cx="8763000" cy="646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5"/>
          <p:cNvSpPr txBox="1">
            <a:spLocks noGrp="1"/>
          </p:cNvSpPr>
          <p:nvPr>
            <p:ph type="sldNum" idx="12"/>
          </p:nvPr>
        </p:nvSpPr>
        <p:spPr>
          <a:xfrm>
            <a:off x="8229600" y="6324600"/>
            <a:ext cx="762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txBox="1"/>
          <p:nvPr/>
        </p:nvSpPr>
        <p:spPr>
          <a:xfrm>
            <a:off x="8229600" y="279400"/>
            <a:ext cx="762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38"/>
        <p:cNvGrpSpPr/>
        <p:nvPr/>
      </p:nvGrpSpPr>
      <p:grpSpPr>
        <a:xfrm>
          <a:off x="0" y="0"/>
          <a:ext cx="0" cy="0"/>
          <a:chOff x="0" y="0"/>
          <a:chExt cx="0" cy="0"/>
        </a:xfrm>
      </p:grpSpPr>
      <p:pic>
        <p:nvPicPr>
          <p:cNvPr id="39" name="Google Shape;39;p7" descr="R:\COM\COMM\Branding\PPT Templates\widescreen\Widescreen Powerpoint 20.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8766" cy="6864096"/>
          </a:xfrm>
          <a:prstGeom prst="rect">
            <a:avLst/>
          </a:prstGeom>
          <a:noFill/>
          <a:ln>
            <a:noFill/>
          </a:ln>
        </p:spPr>
      </p:pic>
      <p:sp>
        <p:nvSpPr>
          <p:cNvPr id="40" name="Google Shape;40;p7"/>
          <p:cNvSpPr txBox="1">
            <a:spLocks noGrp="1"/>
          </p:cNvSpPr>
          <p:nvPr>
            <p:ph type="sldNum" idx="12"/>
          </p:nvPr>
        </p:nvSpPr>
        <p:spPr>
          <a:xfrm>
            <a:off x="152400" y="17780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7"/>
          <p:cNvSpPr txBox="1">
            <a:spLocks noGrp="1"/>
          </p:cNvSpPr>
          <p:nvPr>
            <p:ph type="body" idx="1"/>
          </p:nvPr>
        </p:nvSpPr>
        <p:spPr>
          <a:xfrm>
            <a:off x="152400" y="2159000"/>
            <a:ext cx="88392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7"/>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Option 7">
  <p:cSld name="1_Title Page Option 7">
    <p:spTree>
      <p:nvGrpSpPr>
        <p:cNvPr id="1" name="Shape 43"/>
        <p:cNvGrpSpPr/>
        <p:nvPr/>
      </p:nvGrpSpPr>
      <p:grpSpPr>
        <a:xfrm>
          <a:off x="0" y="0"/>
          <a:ext cx="0" cy="0"/>
          <a:chOff x="0" y="0"/>
          <a:chExt cx="0" cy="0"/>
        </a:xfrm>
      </p:grpSpPr>
      <p:pic>
        <p:nvPicPr>
          <p:cNvPr id="44" name="Google Shape;44;p8" descr="R:\COM\COMM\Branding\PPT Templates\widescreen\Widescreen Powerpoint 28.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45" name="Google Shape;45;p8"/>
          <p:cNvSpPr txBox="1">
            <a:spLocks noGrp="1"/>
          </p:cNvSpPr>
          <p:nvPr>
            <p:ph type="title"/>
          </p:nvPr>
        </p:nvSpPr>
        <p:spPr>
          <a:xfrm>
            <a:off x="76200" y="1905000"/>
            <a:ext cx="5867400" cy="21336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8"/>
          <p:cNvSpPr txBox="1">
            <a:spLocks noGrp="1"/>
          </p:cNvSpPr>
          <p:nvPr>
            <p:ph type="body" idx="1"/>
          </p:nvPr>
        </p:nvSpPr>
        <p:spPr>
          <a:xfrm>
            <a:off x="7239000" y="6096000"/>
            <a:ext cx="1676400" cy="4572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body" idx="2"/>
          </p:nvPr>
        </p:nvSpPr>
        <p:spPr>
          <a:xfrm>
            <a:off x="76200" y="4445000"/>
            <a:ext cx="5181600" cy="21336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48"/>
        <p:cNvGrpSpPr/>
        <p:nvPr/>
      </p:nvGrpSpPr>
      <p:grpSpPr>
        <a:xfrm>
          <a:off x="0" y="0"/>
          <a:ext cx="0" cy="0"/>
          <a:chOff x="0" y="0"/>
          <a:chExt cx="0" cy="0"/>
        </a:xfrm>
      </p:grpSpPr>
      <p:pic>
        <p:nvPicPr>
          <p:cNvPr id="49" name="Google Shape;49;p9" descr="R:\COM\COMM\Branding\PPT Templates\widescreen\Widescreen Powerpoint 28.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9153144" cy="6867381"/>
          </a:xfrm>
          <a:prstGeom prst="rect">
            <a:avLst/>
          </a:prstGeom>
          <a:noFill/>
          <a:ln>
            <a:noFill/>
          </a:ln>
        </p:spPr>
      </p:pic>
      <p:sp>
        <p:nvSpPr>
          <p:cNvPr id="50" name="Google Shape;50;p9"/>
          <p:cNvSpPr txBox="1">
            <a:spLocks noGrp="1"/>
          </p:cNvSpPr>
          <p:nvPr>
            <p:ph type="title"/>
          </p:nvPr>
        </p:nvSpPr>
        <p:spPr>
          <a:xfrm>
            <a:off x="76200" y="1905000"/>
            <a:ext cx="5867400" cy="2133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7239000" y="6096000"/>
            <a:ext cx="16764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00"/>
              </a:spcBef>
              <a:spcAft>
                <a:spcPts val="0"/>
              </a:spcAft>
              <a:buSzPts val="2000"/>
              <a:buNone/>
              <a:defRPr sz="2000" b="1">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9"/>
          <p:cNvSpPr txBox="1">
            <a:spLocks noGrp="1"/>
          </p:cNvSpPr>
          <p:nvPr>
            <p:ph type="body" idx="2"/>
          </p:nvPr>
        </p:nvSpPr>
        <p:spPr>
          <a:xfrm>
            <a:off x="76200" y="4445000"/>
            <a:ext cx="5181600" cy="2133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i="1"/>
            </a:lvl1pPr>
            <a:lvl2pPr marL="914400" lvl="1" indent="-228600" algn="l">
              <a:lnSpc>
                <a:spcPct val="100000"/>
              </a:lnSpc>
              <a:spcBef>
                <a:spcPts val="640"/>
              </a:spcBef>
              <a:spcAft>
                <a:spcPts val="0"/>
              </a:spcAft>
              <a:buSzPts val="1920"/>
              <a:buNone/>
              <a:defRPr/>
            </a:lvl2pPr>
            <a:lvl3pPr marL="1371600" lvl="2" indent="-228600" algn="l">
              <a:lnSpc>
                <a:spcPct val="100000"/>
              </a:lnSpc>
              <a:spcBef>
                <a:spcPts val="560"/>
              </a:spcBef>
              <a:spcAft>
                <a:spcPts val="0"/>
              </a:spcAft>
              <a:buSzPts val="2380"/>
              <a:buNone/>
              <a:defRPr/>
            </a:lvl3pPr>
            <a:lvl4pPr marL="1828800" lvl="3" indent="-228600" algn="l">
              <a:lnSpc>
                <a:spcPct val="100000"/>
              </a:lnSpc>
              <a:spcBef>
                <a:spcPts val="480"/>
              </a:spcBef>
              <a:spcAft>
                <a:spcPts val="0"/>
              </a:spcAft>
              <a:buSzPts val="1920"/>
              <a:buNone/>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3"/>
        <p:cNvGrpSpPr/>
        <p:nvPr/>
      </p:nvGrpSpPr>
      <p:grpSpPr>
        <a:xfrm>
          <a:off x="0" y="0"/>
          <a:ext cx="0" cy="0"/>
          <a:chOff x="0" y="0"/>
          <a:chExt cx="0" cy="0"/>
        </a:xfrm>
      </p:grpSpPr>
      <p:sp>
        <p:nvSpPr>
          <p:cNvPr id="54" name="Google Shape;54;p10"/>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aphicFrame>
        <p:nvGraphicFramePr>
          <p:cNvPr id="55" name="Google Shape;55;p10"/>
          <p:cNvGraphicFramePr/>
          <p:nvPr/>
        </p:nvGraphicFramePr>
        <p:xfrm>
          <a:off x="1600200" y="2616200"/>
          <a:ext cx="3000000" cy="3000000"/>
        </p:xfrm>
        <a:graphic>
          <a:graphicData uri="http://schemas.openxmlformats.org/drawingml/2006/table">
            <a:tbl>
              <a:tblPr firstRow="1" bandRow="1">
                <a:noFill/>
                <a:tableStyleId>{D0546931-B0D2-4DA7-A5AB-8545E69C8A6E}</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49445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extLst>
                  <a:ext uri="{0D108BD9-81ED-4DB2-BD59-A6C34878D82A}">
                    <a16:rowId xmlns:a16="http://schemas.microsoft.com/office/drawing/2014/main" val="10000"/>
                  </a:ext>
                </a:extLst>
              </a:tr>
              <a:tr h="49445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60950" marB="60950"/>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20" y="0"/>
            <a:ext cx="9141358" cy="6858001"/>
          </a:xfrm>
          <a:prstGeom prst="rect">
            <a:avLst/>
          </a:prstGeom>
          <a:noFill/>
          <a:ln>
            <a:noFill/>
          </a:ln>
        </p:spPr>
      </p:pic>
      <p:sp>
        <p:nvSpPr>
          <p:cNvPr id="60" name="Google Shape;60;p11"/>
          <p:cNvSpPr txBox="1">
            <a:spLocks noGrp="1"/>
          </p:cNvSpPr>
          <p:nvPr>
            <p:ph type="body" idx="1"/>
          </p:nvPr>
        </p:nvSpPr>
        <p:spPr>
          <a:xfrm>
            <a:off x="3124200" y="990600"/>
            <a:ext cx="5791200" cy="5486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2209801"/>
            <a:ext cx="8229600" cy="3916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p:nvPr/>
        </p:nvSpPr>
        <p:spPr>
          <a:xfrm>
            <a:off x="457200" y="1491345"/>
            <a:ext cx="8229600" cy="685800"/>
          </a:xfrm>
          <a:prstGeom prst="rect">
            <a:avLst/>
          </a:prstGeom>
          <a:noFill/>
          <a:ln>
            <a:noFill/>
          </a:ln>
        </p:spPr>
        <p:txBody>
          <a:bodyPr spcFirstLastPara="1" wrap="square" lIns="91425" tIns="45700" rIns="91425" bIns="45700" anchor="t" anchorCtr="0">
            <a:noAutofit/>
          </a:bodyPr>
          <a:lstStyle/>
          <a:p>
            <a:pPr marL="112712" marR="0" lvl="0" indent="0" algn="ctr"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Calibri"/>
                <a:ea typeface="Calibri"/>
                <a:cs typeface="Calibri"/>
                <a:sym typeface="Calibri"/>
              </a:rPr>
              <a:t>Click to enter Content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hyperlink" Target="https://www.teacherspayteachers.com/Store/Zarrow-Center/Price-Range/Free?ref=filter/price" TargetMode="External"/><Relationship Id="rId4" Type="http://schemas.openxmlformats.org/officeDocument/2006/relationships/hyperlink" Target="https://www.ou.edu/education/centers-and-partnerships/zarrow/transition-resources/curriculu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gif"/></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mdetermined.org/resources/detail/determined_student_involvement_in_iep_o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padlet.com/ResearchCollaboration/self_regulation"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w.com/watch?v=ELpfYCZa87g"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cccframework.org/"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susan_hekmat/3vm6r1fa25lhqza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bit.ly/31epLCX"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transitioncoalition.org/"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b="1" u="sng"/>
              <a:t>Hidden Slide #1</a:t>
            </a:r>
            <a:endParaRPr sz="4400"/>
          </a:p>
        </p:txBody>
      </p:sp>
      <p:sp>
        <p:nvSpPr>
          <p:cNvPr id="374" name="Google Shape;374;p56"/>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640"/>
              </a:spcBef>
              <a:spcAft>
                <a:spcPts val="0"/>
              </a:spcAft>
              <a:buClr>
                <a:srgbClr val="42953B"/>
              </a:buClr>
              <a:buSzPct val="100000"/>
              <a:buFont typeface="Arial" panose="020B0604020202020204" pitchFamily="34" charset="0"/>
              <a:buChar char="•"/>
            </a:pPr>
            <a:r>
              <a:rPr lang="en-US" sz="3600" dirty="0"/>
              <a:t>This learning package should take approximately 3-4 hours to present</a:t>
            </a:r>
          </a:p>
          <a:p>
            <a:pPr marL="571500" lvl="0" indent="-571500" algn="l" rtl="0">
              <a:lnSpc>
                <a:spcPct val="100000"/>
              </a:lnSpc>
              <a:spcBef>
                <a:spcPts val="640"/>
              </a:spcBef>
              <a:spcAft>
                <a:spcPts val="0"/>
              </a:spcAft>
              <a:buClr>
                <a:srgbClr val="42953B"/>
              </a:buClr>
              <a:buSzPct val="100000"/>
              <a:buFont typeface="Arial" panose="020B0604020202020204" pitchFamily="34" charset="0"/>
              <a:buChar char="•"/>
            </a:pPr>
            <a:r>
              <a:rPr lang="en-US" sz="3600" dirty="0"/>
              <a:t>Presenter notes information</a:t>
            </a:r>
          </a:p>
          <a:p>
            <a:pPr marL="571500" lvl="0" indent="-571500" algn="l" rtl="0">
              <a:lnSpc>
                <a:spcPct val="100000"/>
              </a:lnSpc>
              <a:spcBef>
                <a:spcPts val="640"/>
              </a:spcBef>
              <a:spcAft>
                <a:spcPts val="0"/>
              </a:spcAft>
              <a:buClr>
                <a:srgbClr val="42953B"/>
              </a:buClr>
              <a:buSzPct val="100000"/>
              <a:buFont typeface="Arial" panose="020B0604020202020204" pitchFamily="34" charset="0"/>
              <a:buChar char="•"/>
            </a:pPr>
            <a:r>
              <a:rPr lang="en-US" sz="3600" dirty="0"/>
              <a:t>Tools and documents</a:t>
            </a:r>
          </a:p>
          <a:p>
            <a:pPr marL="571500" lvl="0" indent="-571500" algn="l" rtl="0">
              <a:lnSpc>
                <a:spcPct val="100000"/>
              </a:lnSpc>
              <a:spcBef>
                <a:spcPts val="640"/>
              </a:spcBef>
              <a:spcAft>
                <a:spcPts val="0"/>
              </a:spcAft>
              <a:buClr>
                <a:srgbClr val="42953B"/>
              </a:buClr>
              <a:buSzPct val="100000"/>
              <a:buFont typeface="Arial" panose="020B0604020202020204" pitchFamily="34" charset="0"/>
              <a:buChar char="•"/>
            </a:pPr>
            <a:r>
              <a:rPr lang="en-US" sz="3600" dirty="0"/>
              <a:t>Helpful suggestions</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4"/>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Agenda</a:t>
            </a:r>
            <a:endParaRPr sz="4400"/>
          </a:p>
        </p:txBody>
      </p:sp>
      <p:sp>
        <p:nvSpPr>
          <p:cNvPr id="436" name="Google Shape;436;p64"/>
          <p:cNvSpPr txBox="1">
            <a:spLocks noGrp="1"/>
          </p:cNvSpPr>
          <p:nvPr>
            <p:ph type="body" idx="1"/>
          </p:nvPr>
        </p:nvSpPr>
        <p:spPr>
          <a:xfrm>
            <a:off x="533401" y="2057400"/>
            <a:ext cx="8077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560"/>
              </a:spcBef>
              <a:spcAft>
                <a:spcPts val="0"/>
              </a:spcAft>
              <a:buClr>
                <a:srgbClr val="439639"/>
              </a:buClr>
              <a:buSzPts val="2800"/>
              <a:buChar char="•"/>
            </a:pPr>
            <a:r>
              <a:rPr lang="en-US" sz="2800"/>
              <a:t>What is Self-Determination?</a:t>
            </a:r>
            <a:endParaRPr sz="2800"/>
          </a:p>
          <a:p>
            <a:pPr marL="342900" lvl="0" indent="-342900" algn="l" rtl="0">
              <a:lnSpc>
                <a:spcPct val="100000"/>
              </a:lnSpc>
              <a:spcBef>
                <a:spcPts val="560"/>
              </a:spcBef>
              <a:spcAft>
                <a:spcPts val="0"/>
              </a:spcAft>
              <a:buClr>
                <a:srgbClr val="439639"/>
              </a:buClr>
              <a:buSzPts val="2800"/>
              <a:buChar char="•"/>
            </a:pPr>
            <a:r>
              <a:rPr lang="en-US" sz="2800"/>
              <a:t>Why Self-Determination?</a:t>
            </a:r>
            <a:endParaRPr sz="2800"/>
          </a:p>
          <a:p>
            <a:pPr marL="342900" lvl="0" indent="-342900" algn="l" rtl="0">
              <a:lnSpc>
                <a:spcPct val="100000"/>
              </a:lnSpc>
              <a:spcBef>
                <a:spcPts val="560"/>
              </a:spcBef>
              <a:spcAft>
                <a:spcPts val="0"/>
              </a:spcAft>
              <a:buClr>
                <a:srgbClr val="439639"/>
              </a:buClr>
              <a:buSzPts val="2800"/>
              <a:buChar char="•"/>
            </a:pPr>
            <a:r>
              <a:rPr lang="en-US" sz="2800"/>
              <a:t>What does the research say?</a:t>
            </a:r>
            <a:endParaRPr sz="2800"/>
          </a:p>
          <a:p>
            <a:pPr marL="342900" lvl="0" indent="-342900" algn="l" rtl="0">
              <a:lnSpc>
                <a:spcPct val="100000"/>
              </a:lnSpc>
              <a:spcBef>
                <a:spcPts val="560"/>
              </a:spcBef>
              <a:spcAft>
                <a:spcPts val="0"/>
              </a:spcAft>
              <a:buClr>
                <a:srgbClr val="439639"/>
              </a:buClr>
              <a:buSzPts val="2800"/>
              <a:buChar char="•"/>
            </a:pPr>
            <a:r>
              <a:rPr lang="en-US" sz="2800"/>
              <a:t>Break</a:t>
            </a:r>
            <a:endParaRPr sz="2800"/>
          </a:p>
          <a:p>
            <a:pPr marL="342900" lvl="0" indent="-342900" algn="l" rtl="0">
              <a:lnSpc>
                <a:spcPct val="100000"/>
              </a:lnSpc>
              <a:spcBef>
                <a:spcPts val="560"/>
              </a:spcBef>
              <a:spcAft>
                <a:spcPts val="0"/>
              </a:spcAft>
              <a:buClr>
                <a:srgbClr val="439639"/>
              </a:buClr>
              <a:buSzPts val="2800"/>
              <a:buChar char="•"/>
            </a:pPr>
            <a:r>
              <a:rPr lang="en-US" sz="2800"/>
              <a:t>Model of Self-Determination</a:t>
            </a:r>
            <a:endParaRPr sz="2800"/>
          </a:p>
          <a:p>
            <a:pPr marL="342900" lvl="0" indent="-342900" algn="l" rtl="0">
              <a:lnSpc>
                <a:spcPct val="100000"/>
              </a:lnSpc>
              <a:spcBef>
                <a:spcPts val="560"/>
              </a:spcBef>
              <a:spcAft>
                <a:spcPts val="0"/>
              </a:spcAft>
              <a:buClr>
                <a:srgbClr val="439639"/>
              </a:buClr>
              <a:buSzPts val="2800"/>
              <a:buChar char="•"/>
            </a:pPr>
            <a:r>
              <a:rPr lang="en-US" sz="2800"/>
              <a:t>Social Emotional Learning for All (SELA)</a:t>
            </a:r>
            <a:endParaRPr sz="2800"/>
          </a:p>
          <a:p>
            <a:pPr marL="342900" lvl="0" indent="-342900" algn="l" rtl="0">
              <a:lnSpc>
                <a:spcPct val="100000"/>
              </a:lnSpc>
              <a:spcBef>
                <a:spcPts val="560"/>
              </a:spcBef>
              <a:spcAft>
                <a:spcPts val="0"/>
              </a:spcAft>
              <a:buClr>
                <a:srgbClr val="439639"/>
              </a:buClr>
              <a:buSzPts val="2800"/>
              <a:buChar char="•"/>
            </a:pPr>
            <a:r>
              <a:rPr lang="en-US" sz="2800"/>
              <a:t>Dignity of Risk</a:t>
            </a:r>
            <a:endParaRPr sz="2800"/>
          </a:p>
          <a:p>
            <a:pPr marL="342900" lvl="0" indent="-342900" algn="l" rtl="0">
              <a:lnSpc>
                <a:spcPct val="100000"/>
              </a:lnSpc>
              <a:spcBef>
                <a:spcPts val="560"/>
              </a:spcBef>
              <a:spcAft>
                <a:spcPts val="0"/>
              </a:spcAft>
              <a:buClr>
                <a:srgbClr val="439639"/>
              </a:buClr>
              <a:buSzPts val="2800"/>
              <a:buChar char="•"/>
            </a:pPr>
            <a:r>
              <a:rPr lang="en-US" sz="2800"/>
              <a:t>Reflection, Action Plan &amp; Future Support</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5"/>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Learning Targets</a:t>
            </a:r>
            <a:endParaRPr sz="4400"/>
          </a:p>
        </p:txBody>
      </p:sp>
      <p:sp>
        <p:nvSpPr>
          <p:cNvPr id="443" name="Google Shape;443;p65"/>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600" b="1"/>
              <a:t>I Can</a:t>
            </a:r>
            <a:endParaRPr sz="3600" b="1"/>
          </a:p>
          <a:p>
            <a:pPr marL="342900" lvl="0" indent="-342900" algn="l" rtl="0">
              <a:lnSpc>
                <a:spcPct val="100000"/>
              </a:lnSpc>
              <a:spcBef>
                <a:spcPts val="640"/>
              </a:spcBef>
              <a:spcAft>
                <a:spcPts val="0"/>
              </a:spcAft>
              <a:buClr>
                <a:srgbClr val="439639"/>
              </a:buClr>
              <a:buSzPct val="100000"/>
              <a:buChar char="•"/>
            </a:pPr>
            <a:r>
              <a:rPr lang="en-US" sz="2800"/>
              <a:t>Define Self-Determination</a:t>
            </a:r>
            <a:endParaRPr sz="2800"/>
          </a:p>
          <a:p>
            <a:pPr marL="342900" lvl="0" indent="-342900" algn="l" rtl="0">
              <a:lnSpc>
                <a:spcPct val="100000"/>
              </a:lnSpc>
              <a:spcBef>
                <a:spcPts val="640"/>
              </a:spcBef>
              <a:spcAft>
                <a:spcPts val="0"/>
              </a:spcAft>
              <a:buClr>
                <a:srgbClr val="439639"/>
              </a:buClr>
              <a:buSzPct val="100000"/>
              <a:buChar char="•"/>
            </a:pPr>
            <a:r>
              <a:rPr lang="en-US" sz="2800"/>
              <a:t>Explain the importance of Self-Determination</a:t>
            </a:r>
            <a:endParaRPr sz="2800"/>
          </a:p>
          <a:p>
            <a:pPr marL="342900" lvl="0" indent="-342900" algn="l" rtl="0">
              <a:lnSpc>
                <a:spcPct val="100000"/>
              </a:lnSpc>
              <a:spcBef>
                <a:spcPts val="640"/>
              </a:spcBef>
              <a:spcAft>
                <a:spcPts val="0"/>
              </a:spcAft>
              <a:buClr>
                <a:srgbClr val="439639"/>
              </a:buClr>
              <a:buSzPct val="100000"/>
              <a:buChar char="•"/>
            </a:pPr>
            <a:r>
              <a:rPr lang="en-US" sz="2800"/>
              <a:t>List the steps of the Model of Self-Determination</a:t>
            </a:r>
            <a:endParaRPr sz="2800"/>
          </a:p>
          <a:p>
            <a:pPr marL="342900" lvl="0" indent="-342900" algn="l" rtl="0">
              <a:lnSpc>
                <a:spcPct val="100000"/>
              </a:lnSpc>
              <a:spcBef>
                <a:spcPts val="640"/>
              </a:spcBef>
              <a:spcAft>
                <a:spcPts val="0"/>
              </a:spcAft>
              <a:buClr>
                <a:srgbClr val="439639"/>
              </a:buClr>
              <a:buSzPct val="100000"/>
              <a:buChar char="•"/>
            </a:pPr>
            <a:r>
              <a:rPr lang="en-US" sz="2800"/>
              <a:t>Find resources and materials to assist in teaching Self-Determination</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6"/>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 Essential Questions</a:t>
            </a:r>
            <a:endParaRPr sz="4400"/>
          </a:p>
        </p:txBody>
      </p:sp>
      <p:sp>
        <p:nvSpPr>
          <p:cNvPr id="450" name="Google Shape;450;p66"/>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39639"/>
              </a:buClr>
              <a:buSzPct val="100000"/>
              <a:buChar char="•"/>
            </a:pPr>
            <a:r>
              <a:rPr lang="en-US"/>
              <a:t>What is Self-Determination?</a:t>
            </a:r>
            <a:endParaRPr/>
          </a:p>
          <a:p>
            <a:pPr marL="342900" lvl="0" indent="-342900" algn="l" rtl="0">
              <a:lnSpc>
                <a:spcPct val="100000"/>
              </a:lnSpc>
              <a:spcBef>
                <a:spcPts val="720"/>
              </a:spcBef>
              <a:spcAft>
                <a:spcPts val="0"/>
              </a:spcAft>
              <a:buClr>
                <a:srgbClr val="439639"/>
              </a:buClr>
              <a:buSzPct val="100000"/>
              <a:buChar char="•"/>
            </a:pPr>
            <a:r>
              <a:rPr lang="en-US"/>
              <a:t>Why is Self-Determination important?</a:t>
            </a:r>
            <a:endParaRPr/>
          </a:p>
          <a:p>
            <a:pPr marL="342900" lvl="0" indent="-342900" algn="l" rtl="0">
              <a:lnSpc>
                <a:spcPct val="100000"/>
              </a:lnSpc>
              <a:spcBef>
                <a:spcPts val="720"/>
              </a:spcBef>
              <a:spcAft>
                <a:spcPts val="0"/>
              </a:spcAft>
              <a:buClr>
                <a:srgbClr val="439639"/>
              </a:buClr>
              <a:buSzPct val="100000"/>
              <a:buChar char="•"/>
            </a:pPr>
            <a:r>
              <a:rPr lang="en-US"/>
              <a:t>How can I apply the steps of the Model of Self-Determination? </a:t>
            </a:r>
            <a:endParaRPr/>
          </a:p>
          <a:p>
            <a:pPr marL="342900" lvl="0" indent="-342900" algn="l" rtl="0">
              <a:lnSpc>
                <a:spcPct val="100000"/>
              </a:lnSpc>
              <a:spcBef>
                <a:spcPts val="720"/>
              </a:spcBef>
              <a:spcAft>
                <a:spcPts val="0"/>
              </a:spcAft>
              <a:buClr>
                <a:srgbClr val="439639"/>
              </a:buClr>
              <a:buSzPct val="100000"/>
              <a:buChar char="•"/>
            </a:pPr>
            <a:r>
              <a:rPr lang="en-US"/>
              <a:t>How can resources and materials help me plan for Self-Determination? </a:t>
            </a:r>
            <a:endParaRPr/>
          </a:p>
          <a:p>
            <a:pPr marL="342900" lvl="0" indent="-114300" algn="l" rtl="0">
              <a:lnSpc>
                <a:spcPct val="100000"/>
              </a:lnSpc>
              <a:spcBef>
                <a:spcPts val="720"/>
              </a:spcBef>
              <a:spcAft>
                <a:spcPts val="0"/>
              </a:spcAft>
              <a:buSzPts val="3600"/>
              <a:buNone/>
            </a:pPr>
            <a:endParaRPr sz="3600"/>
          </a:p>
          <a:p>
            <a:pPr marL="342900" lvl="0" indent="-114300" algn="l" rtl="0">
              <a:lnSpc>
                <a:spcPct val="100000"/>
              </a:lnSpc>
              <a:spcBef>
                <a:spcPts val="720"/>
              </a:spcBef>
              <a:spcAft>
                <a:spcPts val="0"/>
              </a:spcAft>
              <a:buSzPts val="3600"/>
              <a:buNone/>
            </a:pP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7"/>
          <p:cNvSpPr txBox="1">
            <a:spLocks noGrp="1"/>
          </p:cNvSpPr>
          <p:nvPr>
            <p:ph type="title"/>
          </p:nvPr>
        </p:nvSpPr>
        <p:spPr>
          <a:xfrm>
            <a:off x="533400" y="1123720"/>
            <a:ext cx="8077200" cy="93368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Reflection from Last Session</a:t>
            </a:r>
            <a:endParaRPr sz="4400"/>
          </a:p>
        </p:txBody>
      </p:sp>
      <p:sp>
        <p:nvSpPr>
          <p:cNvPr id="457" name="Google Shape;457;p67"/>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600"/>
              <a:t>Take out the Transition Academy Action Plan that was created at our last session of Transition Academy Indicator 13 and Best Practices.</a:t>
            </a:r>
            <a:br>
              <a:rPr lang="en-US" sz="3600"/>
            </a:br>
            <a:endParaRPr sz="1200"/>
          </a:p>
          <a:p>
            <a:pPr marL="0" lvl="0" indent="0" algn="l" rtl="0">
              <a:lnSpc>
                <a:spcPct val="100000"/>
              </a:lnSpc>
              <a:spcBef>
                <a:spcPts val="0"/>
              </a:spcBef>
              <a:spcAft>
                <a:spcPts val="0"/>
              </a:spcAft>
              <a:buSzPts val="3200"/>
              <a:buNone/>
            </a:pPr>
            <a:r>
              <a:rPr lang="en-US" sz="3600"/>
              <a:t>What have you been able to accomplish?</a:t>
            </a:r>
            <a:endParaRPr sz="3600"/>
          </a:p>
          <a:p>
            <a:pPr marL="0" lvl="0" indent="0" algn="l" rtl="0">
              <a:lnSpc>
                <a:spcPct val="100000"/>
              </a:lnSpc>
              <a:spcBef>
                <a:spcPts val="0"/>
              </a:spcBef>
              <a:spcAft>
                <a:spcPts val="0"/>
              </a:spcAft>
              <a:buSzPts val="3200"/>
              <a:buNone/>
            </a:pPr>
            <a:r>
              <a:rPr lang="en-US" sz="3600"/>
              <a:t>Share your comments, thoughts and questions.  </a:t>
            </a:r>
            <a:endParaRPr sz="3600"/>
          </a:p>
          <a:p>
            <a:pPr marL="0" lvl="0" indent="0" algn="l" rtl="0">
              <a:lnSpc>
                <a:spcPct val="100000"/>
              </a:lnSpc>
              <a:spcBef>
                <a:spcPts val="0"/>
              </a:spcBef>
              <a:spcAft>
                <a:spcPts val="0"/>
              </a:spcAft>
              <a:buSzPts val="3200"/>
              <a:buNone/>
            </a:pPr>
            <a:endParaRPr sz="3600"/>
          </a:p>
          <a:p>
            <a:pPr marL="0" lvl="0" indent="0" algn="l" rtl="0">
              <a:lnSpc>
                <a:spcPct val="100000"/>
              </a:lnSpc>
              <a:spcBef>
                <a:spcPts val="0"/>
              </a:spcBef>
              <a:spcAft>
                <a:spcPts val="0"/>
              </a:spcAft>
              <a:buSzPts val="3200"/>
              <a:buNone/>
            </a:pP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5" name="Google Shape;463;p68"/>
          <p:cNvSpPr txBox="1">
            <a:spLocks noGrp="1"/>
          </p:cNvSpPr>
          <p:nvPr>
            <p:ph type="body" idx="1"/>
          </p:nvPr>
        </p:nvSpPr>
        <p:spPr>
          <a:xfrm>
            <a:off x="533400" y="1123721"/>
            <a:ext cx="8077200" cy="5135654"/>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US" sz="1600" b="1">
                <a:solidFill>
                  <a:srgbClr val="000000"/>
                </a:solidFill>
                <a:latin typeface="Comic Sans MS"/>
                <a:ea typeface="Comic Sans MS"/>
                <a:cs typeface="Comic Sans MS"/>
                <a:sym typeface="Comic Sans MS"/>
              </a:rPr>
              <a:t>Transition Academy Action Plan</a:t>
            </a:r>
            <a:endParaRPr sz="1600" b="1">
              <a:solidFill>
                <a:srgbClr val="000000"/>
              </a:solidFill>
              <a:latin typeface="Comic Sans MS"/>
              <a:ea typeface="Comic Sans MS"/>
              <a:cs typeface="Comic Sans MS"/>
              <a:sym typeface="Comic Sans MS"/>
            </a:endParaRPr>
          </a:p>
          <a:p>
            <a:pPr marL="0" lvl="0" indent="0" algn="ctr" rtl="0">
              <a:lnSpc>
                <a:spcPct val="115000"/>
              </a:lnSpc>
              <a:spcBef>
                <a:spcPts val="1200"/>
              </a:spcBef>
              <a:spcAft>
                <a:spcPts val="0"/>
              </a:spcAft>
              <a:buClr>
                <a:schemeClr val="dk1"/>
              </a:buClr>
              <a:buSzPts val="1100"/>
              <a:buFont typeface="Arial"/>
              <a:buNone/>
            </a:pPr>
            <a:r>
              <a:rPr lang="en-US" sz="1600" b="1">
                <a:solidFill>
                  <a:srgbClr val="000000"/>
                </a:solidFill>
                <a:latin typeface="Comic Sans MS"/>
                <a:ea typeface="Comic Sans MS"/>
                <a:cs typeface="Comic Sans MS"/>
                <a:sym typeface="Comic Sans MS"/>
              </a:rPr>
              <a:t>Self-Determination - Pg. 3</a:t>
            </a:r>
            <a:endParaRPr sz="1600" b="1">
              <a:solidFill>
                <a:srgbClr val="000000"/>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a:solidFill>
                  <a:srgbClr val="000000"/>
                </a:solidFill>
                <a:latin typeface="Comic Sans MS"/>
                <a:ea typeface="Comic Sans MS"/>
                <a:cs typeface="Comic Sans MS"/>
                <a:sym typeface="Comic Sans MS"/>
              </a:rPr>
              <a:t>Name(s): ______________________________________________________</a:t>
            </a:r>
            <a:endParaRPr sz="1600">
              <a:solidFill>
                <a:srgbClr val="000000"/>
              </a:solidFill>
              <a:latin typeface="Comic Sans MS"/>
              <a:ea typeface="Comic Sans MS"/>
              <a:cs typeface="Comic Sans MS"/>
              <a:sym typeface="Comic Sans MS"/>
            </a:endParaRPr>
          </a:p>
          <a:p>
            <a:pPr marL="0" lvl="0" indent="0" algn="l" rtl="0">
              <a:lnSpc>
                <a:spcPct val="115000"/>
              </a:lnSpc>
              <a:spcBef>
                <a:spcPts val="1200"/>
              </a:spcBef>
              <a:spcAft>
                <a:spcPts val="0"/>
              </a:spcAft>
              <a:buClr>
                <a:schemeClr val="dk1"/>
              </a:buClr>
              <a:buSzPts val="1100"/>
              <a:buFont typeface="Arial"/>
              <a:buNone/>
            </a:pPr>
            <a:r>
              <a:rPr lang="en-US" sz="1600">
                <a:solidFill>
                  <a:srgbClr val="000000"/>
                </a:solidFill>
                <a:latin typeface="Comic Sans MS"/>
                <a:ea typeface="Comic Sans MS"/>
                <a:cs typeface="Comic Sans MS"/>
                <a:sym typeface="Comic Sans MS"/>
              </a:rPr>
              <a:t> Goal: _________________________________________________________</a:t>
            </a:r>
            <a:endParaRPr>
              <a:solidFill>
                <a:srgbClr val="000000"/>
              </a:solidFill>
              <a:latin typeface="Comic Sans MS"/>
              <a:ea typeface="Comic Sans MS"/>
              <a:cs typeface="Comic Sans MS"/>
              <a:sym typeface="Comic Sans MS"/>
            </a:endParaRPr>
          </a:p>
        </p:txBody>
      </p:sp>
      <p:graphicFrame>
        <p:nvGraphicFramePr>
          <p:cNvPr id="6" name="Google Shape;464;p68"/>
          <p:cNvGraphicFramePr/>
          <p:nvPr>
            <p:extLst>
              <p:ext uri="{D42A27DB-BD31-4B8C-83A1-F6EECF244321}">
                <p14:modId xmlns:p14="http://schemas.microsoft.com/office/powerpoint/2010/main" val="2898053511"/>
              </p:ext>
            </p:extLst>
          </p:nvPr>
        </p:nvGraphicFramePr>
        <p:xfrm>
          <a:off x="709950" y="2985573"/>
          <a:ext cx="7724100" cy="3472105"/>
        </p:xfrm>
        <a:graphic>
          <a:graphicData uri="http://schemas.openxmlformats.org/drawingml/2006/table">
            <a:tbl>
              <a:tblPr>
                <a:noFill/>
                <a:tableStyleId>{C24A159E-48F2-4B15-B558-C20E7F829894}</a:tableStyleId>
              </a:tblPr>
              <a:tblGrid>
                <a:gridCol w="1931025">
                  <a:extLst>
                    <a:ext uri="{9D8B030D-6E8A-4147-A177-3AD203B41FA5}">
                      <a16:colId xmlns:a16="http://schemas.microsoft.com/office/drawing/2014/main" val="20000"/>
                    </a:ext>
                  </a:extLst>
                </a:gridCol>
                <a:gridCol w="2464575">
                  <a:extLst>
                    <a:ext uri="{9D8B030D-6E8A-4147-A177-3AD203B41FA5}">
                      <a16:colId xmlns:a16="http://schemas.microsoft.com/office/drawing/2014/main" val="20001"/>
                    </a:ext>
                  </a:extLst>
                </a:gridCol>
                <a:gridCol w="1397475">
                  <a:extLst>
                    <a:ext uri="{9D8B030D-6E8A-4147-A177-3AD203B41FA5}">
                      <a16:colId xmlns:a16="http://schemas.microsoft.com/office/drawing/2014/main" val="20002"/>
                    </a:ext>
                  </a:extLst>
                </a:gridCol>
                <a:gridCol w="1931025">
                  <a:extLst>
                    <a:ext uri="{9D8B030D-6E8A-4147-A177-3AD203B41FA5}">
                      <a16:colId xmlns:a16="http://schemas.microsoft.com/office/drawing/2014/main" val="20003"/>
                    </a:ext>
                  </a:extLst>
                </a:gridCol>
              </a:tblGrid>
              <a:tr h="694421">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t>Activities</a:t>
                      </a:r>
                      <a:endParaRPr sz="1400" b="1" u="sng"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t>Person Responsible</a:t>
                      </a:r>
                      <a:endParaRPr sz="1400" b="1" u="sng"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t>Date</a:t>
                      </a:r>
                      <a:endParaRPr sz="1400" b="1" u="sng"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t>Reflection</a:t>
                      </a:r>
                      <a:endParaRPr sz="1400" b="1" u="sng" strike="noStrike" cap="none"/>
                    </a:p>
                  </a:txBody>
                  <a:tcPr marL="91425" marR="91425" marT="91425" marB="91425"/>
                </a:tc>
                <a:extLst>
                  <a:ext uri="{0D108BD9-81ED-4DB2-BD59-A6C34878D82A}">
                    <a16:rowId xmlns:a16="http://schemas.microsoft.com/office/drawing/2014/main" val="10000"/>
                  </a:ext>
                </a:extLst>
              </a:tr>
              <a:tr h="6944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sng" strike="noStrike" cap="none"/>
                    </a:p>
                  </a:txBody>
                  <a:tcPr marL="91425" marR="91425" marT="91425" marB="91425"/>
                </a:tc>
                <a:extLst>
                  <a:ext uri="{0D108BD9-81ED-4DB2-BD59-A6C34878D82A}">
                    <a16:rowId xmlns:a16="http://schemas.microsoft.com/office/drawing/2014/main" val="10001"/>
                  </a:ext>
                </a:extLst>
              </a:tr>
              <a:tr h="6944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944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6944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7" name="Google Shape;466;p68"/>
          <p:cNvSpPr txBox="1"/>
          <p:nvPr/>
        </p:nvSpPr>
        <p:spPr>
          <a:xfrm>
            <a:off x="6875702" y="877800"/>
            <a:ext cx="2367600" cy="91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highlight>
                  <a:srgbClr val="FFFF00"/>
                </a:highlight>
                <a:latin typeface="Comic Sans MS"/>
                <a:ea typeface="Comic Sans MS"/>
                <a:cs typeface="Comic Sans MS"/>
                <a:sym typeface="Comic Sans MS"/>
              </a:rPr>
              <a:t>Appendix A</a:t>
            </a:r>
            <a:endParaRPr sz="2400" b="0" i="0" u="none" strike="noStrike" cap="none">
              <a:solidFill>
                <a:srgbClr val="000000"/>
              </a:solidFill>
              <a:highlight>
                <a:srgbClr val="FFFF00"/>
              </a:highlight>
              <a:latin typeface="Comic Sans MS"/>
              <a:ea typeface="Comic Sans MS"/>
              <a:cs typeface="Comic Sans MS"/>
              <a:sym typeface="Comic Sans MS"/>
            </a:endParaRPr>
          </a:p>
        </p:txBody>
      </p:sp>
    </p:spTree>
    <p:extLst>
      <p:ext uri="{BB962C8B-B14F-4D97-AF65-F5344CB8AC3E}">
        <p14:creationId xmlns:p14="http://schemas.microsoft.com/office/powerpoint/2010/main" val="264346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9"/>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Question of the Day</a:t>
            </a:r>
            <a:endParaRPr sz="4400"/>
          </a:p>
        </p:txBody>
      </p:sp>
      <p:sp>
        <p:nvSpPr>
          <p:cNvPr id="473" name="Google Shape;473;p69"/>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600"/>
              <a:t>What is the most important thing your students should know or be able to do to be successful in adult life?</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1"/>
          <p:cNvSpPr txBox="1">
            <a:spLocks noGrp="1"/>
          </p:cNvSpPr>
          <p:nvPr>
            <p:ph type="title"/>
          </p:nvPr>
        </p:nvSpPr>
        <p:spPr>
          <a:xfrm>
            <a:off x="533400" y="1065022"/>
            <a:ext cx="8077200" cy="89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Terms to Know Prior to Learning</a:t>
            </a:r>
            <a:endParaRPr sz="4400"/>
          </a:p>
        </p:txBody>
      </p:sp>
      <p:sp>
        <p:nvSpPr>
          <p:cNvPr id="486" name="Google Shape;486;p71"/>
          <p:cNvSpPr txBox="1">
            <a:spLocks noGrp="1"/>
          </p:cNvSpPr>
          <p:nvPr>
            <p:ph type="body" idx="1"/>
          </p:nvPr>
        </p:nvSpPr>
        <p:spPr>
          <a:xfrm>
            <a:off x="533400" y="2057401"/>
            <a:ext cx="8077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39639"/>
              </a:buClr>
              <a:buSzPct val="100000"/>
              <a:buChar char="•"/>
            </a:pPr>
            <a:r>
              <a:rPr lang="en-US" sz="2750" b="1"/>
              <a:t>Self-Advocacy</a:t>
            </a:r>
            <a:r>
              <a:rPr lang="en-US" sz="2750"/>
              <a:t>: Have knowledge of self, knowledge of rights, communication skills and leadership ability</a:t>
            </a:r>
            <a:endParaRPr sz="2750"/>
          </a:p>
          <a:p>
            <a:pPr marL="342900" lvl="0" indent="-342900" algn="l" rtl="0">
              <a:lnSpc>
                <a:spcPct val="100000"/>
              </a:lnSpc>
              <a:spcBef>
                <a:spcPts val="0"/>
              </a:spcBef>
              <a:spcAft>
                <a:spcPts val="0"/>
              </a:spcAft>
              <a:buClr>
                <a:srgbClr val="439639"/>
              </a:buClr>
              <a:buSzPct val="100000"/>
              <a:buChar char="•"/>
            </a:pPr>
            <a:r>
              <a:rPr lang="en-US" sz="2750" b="1"/>
              <a:t>Self-Awareness</a:t>
            </a:r>
            <a:r>
              <a:rPr lang="en-US" sz="2750"/>
              <a:t>: Awareness of own individuality, strengths, and areas of improvement</a:t>
            </a:r>
            <a:endParaRPr sz="2750"/>
          </a:p>
          <a:p>
            <a:pPr marL="342900" lvl="0" indent="-342900" algn="l" rtl="0">
              <a:lnSpc>
                <a:spcPct val="100000"/>
              </a:lnSpc>
              <a:spcBef>
                <a:spcPts val="0"/>
              </a:spcBef>
              <a:spcAft>
                <a:spcPts val="0"/>
              </a:spcAft>
              <a:buClr>
                <a:srgbClr val="439639"/>
              </a:buClr>
              <a:buSzPct val="100000"/>
              <a:buChar char="•"/>
            </a:pPr>
            <a:r>
              <a:rPr lang="en-US" sz="2750" b="1"/>
              <a:t>Self-Efficacy</a:t>
            </a:r>
            <a:r>
              <a:rPr lang="en-US" sz="2750"/>
              <a:t>: Understanding that own actions have an impact-you are the causal agency in your own life</a:t>
            </a:r>
            <a:endParaRPr sz="2750"/>
          </a:p>
          <a:p>
            <a:pPr marL="342900" lvl="0" indent="-342900" algn="l" rtl="0">
              <a:lnSpc>
                <a:spcPct val="100000"/>
              </a:lnSpc>
              <a:spcBef>
                <a:spcPts val="0"/>
              </a:spcBef>
              <a:spcAft>
                <a:spcPts val="0"/>
              </a:spcAft>
              <a:buClr>
                <a:srgbClr val="439639"/>
              </a:buClr>
              <a:buSzPct val="100000"/>
              <a:buChar char="•"/>
            </a:pPr>
            <a:r>
              <a:rPr lang="en-US" sz="2750" b="1"/>
              <a:t>Self-Regulation</a:t>
            </a:r>
            <a:r>
              <a:rPr lang="en-US" sz="2750"/>
              <a:t>: Controlling own behavior by being aware of one’s actions-planning, monitoring, adjusting and reflecting </a:t>
            </a:r>
            <a:endParaRPr sz="2750"/>
          </a:p>
          <a:p>
            <a:pPr marL="0" lvl="0" indent="0" algn="l" rtl="0">
              <a:lnSpc>
                <a:spcPct val="100000"/>
              </a:lnSpc>
              <a:spcBef>
                <a:spcPts val="640"/>
              </a:spcBef>
              <a:spcAft>
                <a:spcPts val="0"/>
              </a:spcAft>
              <a:buSzPts val="3200"/>
              <a:buNone/>
            </a:pPr>
            <a:endParaRPr sz="2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1000"/>
                                        <p:tgtEl>
                                          <p:spTgt spid="4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2"/>
          <p:cNvSpPr txBox="1">
            <a:spLocks noGrp="1"/>
          </p:cNvSpPr>
          <p:nvPr>
            <p:ph type="body" idx="1"/>
          </p:nvPr>
        </p:nvSpPr>
        <p:spPr>
          <a:xfrm>
            <a:off x="533400" y="1178804"/>
            <a:ext cx="8077200" cy="87859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3600"/>
              <a:buFont typeface="Arial"/>
              <a:buNone/>
            </a:pPr>
            <a:r>
              <a:rPr lang="en-US" sz="4400" b="1"/>
              <a:t>What is Self-Determination?</a:t>
            </a:r>
            <a:endParaRPr sz="4400" b="1"/>
          </a:p>
          <a:p>
            <a:pPr marL="0" lvl="0" indent="0" algn="ctr" rtl="0">
              <a:lnSpc>
                <a:spcPct val="100000"/>
              </a:lnSpc>
              <a:spcBef>
                <a:spcPts val="0"/>
              </a:spcBef>
              <a:spcAft>
                <a:spcPts val="0"/>
              </a:spcAft>
              <a:buSzPts val="3200"/>
              <a:buNone/>
            </a:pPr>
            <a:endParaRPr sz="440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1631" y="2057400"/>
            <a:ext cx="6180737" cy="4114800"/>
          </a:xfrm>
          <a:prstGeom prst="rect">
            <a:avLst/>
          </a:prstGeom>
          <a:effectLst>
            <a:outerShdw blurRad="50800" dist="38100" dir="13500000" algn="br"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3"/>
          <p:cNvSpPr txBox="1">
            <a:spLocks noGrp="1"/>
          </p:cNvSpPr>
          <p:nvPr>
            <p:ph type="title"/>
          </p:nvPr>
        </p:nvSpPr>
        <p:spPr>
          <a:xfrm>
            <a:off x="533400" y="1035586"/>
            <a:ext cx="8077200" cy="102181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Self-Determination</a:t>
            </a:r>
            <a:endParaRPr sz="4400"/>
          </a:p>
        </p:txBody>
      </p:sp>
      <p:sp>
        <p:nvSpPr>
          <p:cNvPr id="501" name="Google Shape;501;p73"/>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457200" lvl="0" indent="0" algn="l" rtl="0">
              <a:lnSpc>
                <a:spcPct val="80000"/>
              </a:lnSpc>
              <a:spcBef>
                <a:spcPts val="0"/>
              </a:spcBef>
              <a:spcAft>
                <a:spcPts val="0"/>
              </a:spcAft>
              <a:buSzPts val="3200"/>
              <a:buNone/>
            </a:pPr>
            <a:r>
              <a:rPr lang="en-US" sz="3600"/>
              <a:t>Self-Determination refers to an individual’s awareness of personal </a:t>
            </a:r>
            <a:r>
              <a:rPr lang="en-US" sz="3600" b="1" i="1"/>
              <a:t>strengths</a:t>
            </a:r>
            <a:r>
              <a:rPr lang="en-US" sz="3600"/>
              <a:t> and </a:t>
            </a:r>
            <a:r>
              <a:rPr lang="en-US" sz="3600" b="1" i="1"/>
              <a:t>weaknesses</a:t>
            </a:r>
            <a:r>
              <a:rPr lang="en-US" sz="3600"/>
              <a:t>, the ability to </a:t>
            </a:r>
            <a:r>
              <a:rPr lang="en-US" sz="3600" b="1" i="1"/>
              <a:t>set goals</a:t>
            </a:r>
            <a:r>
              <a:rPr lang="en-US" sz="3600"/>
              <a:t> and </a:t>
            </a:r>
            <a:r>
              <a:rPr lang="en-US" sz="3600" b="1" i="1"/>
              <a:t>make choices</a:t>
            </a:r>
            <a:r>
              <a:rPr lang="en-US" sz="3600"/>
              <a:t>, to be assertive at appropriate times, and to interact with others in a </a:t>
            </a:r>
            <a:r>
              <a:rPr lang="en-US" sz="3600" b="1" i="1"/>
              <a:t>socially competent manner.</a:t>
            </a:r>
            <a:br>
              <a:rPr lang="en-US" sz="3600" b="1" i="1"/>
            </a:br>
            <a:endParaRPr sz="3600" b="1"/>
          </a:p>
          <a:p>
            <a:pPr marL="2628900" lvl="0" indent="114300" algn="l" rtl="0">
              <a:lnSpc>
                <a:spcPct val="80000"/>
              </a:lnSpc>
              <a:spcBef>
                <a:spcPts val="480"/>
              </a:spcBef>
              <a:spcAft>
                <a:spcPts val="0"/>
              </a:spcAft>
              <a:buSzPts val="3200"/>
              <a:buNone/>
            </a:pPr>
            <a:r>
              <a:rPr lang="en-US" sz="2000"/>
              <a:t>       		       (Serna &amp; Lau-Smith, 1995)</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body" idx="1"/>
          </p:nvPr>
        </p:nvSpPr>
        <p:spPr>
          <a:xfrm>
            <a:off x="533400" y="2057401"/>
            <a:ext cx="8077200" cy="4114800"/>
          </a:xfrm>
          <a:prstGeom prst="rect">
            <a:avLst/>
          </a:prstGeom>
        </p:spPr>
        <p:txBody>
          <a:bodyPr spcFirstLastPara="1" wrap="square" lIns="91425" tIns="45700" rIns="91425" bIns="45700" anchor="t" anchorCtr="0">
            <a:noAutofit/>
          </a:bodyPr>
          <a:lstStyle/>
          <a:p>
            <a:pPr marL="342900" indent="-342900">
              <a:lnSpc>
                <a:spcPct val="115000"/>
              </a:lnSpc>
              <a:spcBef>
                <a:spcPts val="900"/>
              </a:spcBef>
              <a:buClr>
                <a:srgbClr val="439639"/>
              </a:buClr>
              <a:buSzPct val="100000"/>
            </a:pPr>
            <a:r>
              <a:rPr lang="en-US" sz="2400"/>
              <a:t>A combination of skills, knowledge, and beliefs that enable a person to engage in </a:t>
            </a:r>
            <a:r>
              <a:rPr lang="en-US" sz="2400" u="sng"/>
              <a:t>goal-directed</a:t>
            </a:r>
            <a:r>
              <a:rPr lang="en-US" sz="2400"/>
              <a:t>, </a:t>
            </a:r>
            <a:r>
              <a:rPr lang="en-US" sz="2400" u="sng"/>
              <a:t>self-regulated</a:t>
            </a:r>
            <a:r>
              <a:rPr lang="en-US" sz="2400"/>
              <a:t>, </a:t>
            </a:r>
            <a:r>
              <a:rPr lang="en-US" sz="2400" u="sng"/>
              <a:t>autonomous</a:t>
            </a:r>
            <a:r>
              <a:rPr lang="en-US" sz="2400"/>
              <a:t> behavior.</a:t>
            </a:r>
            <a:endParaRPr sz="2400"/>
          </a:p>
          <a:p>
            <a:pPr marL="342900" indent="-342900">
              <a:lnSpc>
                <a:spcPct val="115000"/>
              </a:lnSpc>
              <a:spcBef>
                <a:spcPts val="900"/>
              </a:spcBef>
              <a:buClr>
                <a:srgbClr val="439639"/>
              </a:buClr>
              <a:buSzPct val="100000"/>
            </a:pPr>
            <a:r>
              <a:rPr lang="en-US" sz="2400"/>
              <a:t>An understanding of one’s strengths and limitations together with a belief in oneself as capable and effective are essential to   self-determination.</a:t>
            </a:r>
            <a:endParaRPr sz="2400"/>
          </a:p>
          <a:p>
            <a:pPr marL="342900" indent="-342900">
              <a:lnSpc>
                <a:spcPct val="115000"/>
              </a:lnSpc>
              <a:spcBef>
                <a:spcPts val="900"/>
              </a:spcBef>
              <a:buClr>
                <a:srgbClr val="439639"/>
              </a:buClr>
              <a:buSzPct val="100000"/>
            </a:pPr>
            <a:r>
              <a:rPr lang="en-US" sz="2400"/>
              <a:t>When acting on the basis of these skills and attitudes, individuals have greater ability to take control of their lives and assume the role of successful adults in our society.</a:t>
            </a:r>
            <a:endParaRPr sz="2400"/>
          </a:p>
          <a:p>
            <a:pPr marL="0" lvl="0" indent="0" algn="l" rtl="0">
              <a:spcBef>
                <a:spcPts val="640"/>
              </a:spcBef>
              <a:spcAft>
                <a:spcPts val="0"/>
              </a:spcAft>
              <a:buNone/>
            </a:pPr>
            <a:r>
              <a:rPr lang="en-US"/>
              <a:t>                                            </a:t>
            </a:r>
            <a:r>
              <a:rPr lang="en-US" sz="1500"/>
              <a:t>(Field, Martin, </a:t>
            </a:r>
            <a:r>
              <a:rPr lang="en-US" sz="1500" err="1"/>
              <a:t>MIller,Ward</a:t>
            </a:r>
            <a:r>
              <a:rPr lang="en-US" sz="1500"/>
              <a:t> &amp; </a:t>
            </a:r>
            <a:r>
              <a:rPr lang="en-US" sz="1500" err="1"/>
              <a:t>Wehmeyer</a:t>
            </a:r>
            <a:r>
              <a:rPr lang="en-US" sz="1500"/>
              <a:t>, 1998)</a:t>
            </a:r>
            <a:endParaRPr sz="1500"/>
          </a:p>
        </p:txBody>
      </p:sp>
      <p:sp>
        <p:nvSpPr>
          <p:cNvPr id="508" name="Google Shape;508;p74"/>
          <p:cNvSpPr txBox="1">
            <a:spLocks noGrp="1"/>
          </p:cNvSpPr>
          <p:nvPr>
            <p:ph type="title"/>
          </p:nvPr>
        </p:nvSpPr>
        <p:spPr>
          <a:xfrm>
            <a:off x="533400" y="1023650"/>
            <a:ext cx="8077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Self-Determination Defined</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533400" y="990600"/>
            <a:ext cx="8077200" cy="10475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b="1" u="sng"/>
              <a:t>Hidden Slide #2</a:t>
            </a:r>
            <a:endParaRPr sz="4400"/>
          </a:p>
        </p:txBody>
      </p:sp>
      <p:sp>
        <p:nvSpPr>
          <p:cNvPr id="374" name="Google Shape;374;p56"/>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600"/>
              <a:t>Supplies needed</a:t>
            </a:r>
            <a:endParaRPr sz="3600"/>
          </a:p>
          <a:p>
            <a:pPr lvl="0" indent="-457200" algn="l" rtl="0">
              <a:lnSpc>
                <a:spcPct val="100000"/>
              </a:lnSpc>
              <a:spcBef>
                <a:spcPts val="640"/>
              </a:spcBef>
              <a:spcAft>
                <a:spcPts val="0"/>
              </a:spcAft>
              <a:buClr>
                <a:srgbClr val="439639"/>
              </a:buClr>
              <a:buSzPts val="3200"/>
              <a:buFont typeface="Arial" panose="020B0604020202020204" pitchFamily="34" charset="0"/>
              <a:buChar char="•"/>
            </a:pPr>
            <a:r>
              <a:rPr lang="en-US"/>
              <a:t>Handouts</a:t>
            </a:r>
            <a:endParaRPr/>
          </a:p>
          <a:p>
            <a:pPr lvl="0" indent="-457200" algn="l" rtl="0">
              <a:lnSpc>
                <a:spcPct val="100000"/>
              </a:lnSpc>
              <a:spcBef>
                <a:spcPts val="640"/>
              </a:spcBef>
              <a:spcAft>
                <a:spcPts val="0"/>
              </a:spcAft>
              <a:buClr>
                <a:srgbClr val="439639"/>
              </a:buClr>
              <a:buSzPts val="3200"/>
              <a:buFont typeface="Arial" panose="020B0604020202020204" pitchFamily="34" charset="0"/>
              <a:buChar char="•"/>
            </a:pPr>
            <a:r>
              <a:rPr lang="en-US"/>
              <a:t>Poster Paper</a:t>
            </a:r>
            <a:endParaRPr/>
          </a:p>
          <a:p>
            <a:pPr lvl="0" indent="-457200" algn="l" rtl="0">
              <a:lnSpc>
                <a:spcPct val="100000"/>
              </a:lnSpc>
              <a:spcBef>
                <a:spcPts val="640"/>
              </a:spcBef>
              <a:spcAft>
                <a:spcPts val="0"/>
              </a:spcAft>
              <a:buClr>
                <a:srgbClr val="439639"/>
              </a:buClr>
              <a:buSzPts val="3200"/>
              <a:buFont typeface="Arial" panose="020B0604020202020204" pitchFamily="34" charset="0"/>
              <a:buChar char="•"/>
            </a:pPr>
            <a:r>
              <a:rPr lang="en-US"/>
              <a:t>Sticky notes for participants</a:t>
            </a:r>
            <a:endParaRPr/>
          </a:p>
          <a:p>
            <a:pPr lvl="0" indent="-457200" algn="l" rtl="0">
              <a:lnSpc>
                <a:spcPct val="100000"/>
              </a:lnSpc>
              <a:spcBef>
                <a:spcPts val="640"/>
              </a:spcBef>
              <a:spcAft>
                <a:spcPts val="0"/>
              </a:spcAft>
              <a:buClr>
                <a:srgbClr val="439639"/>
              </a:buClr>
              <a:buSzPts val="3200"/>
              <a:buFont typeface="Arial" panose="020B0604020202020204" pitchFamily="34" charset="0"/>
              <a:buChar char="•"/>
            </a:pPr>
            <a:r>
              <a:rPr lang="en-US"/>
              <a:t>Pens</a:t>
            </a:r>
            <a:endParaRPr/>
          </a:p>
        </p:txBody>
      </p:sp>
    </p:spTree>
    <p:extLst>
      <p:ext uri="{BB962C8B-B14F-4D97-AF65-F5344CB8AC3E}">
        <p14:creationId xmlns:p14="http://schemas.microsoft.com/office/powerpoint/2010/main" val="415170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5"/>
          <p:cNvSpPr txBox="1">
            <a:spLocks noGrp="1"/>
          </p:cNvSpPr>
          <p:nvPr>
            <p:ph type="body" idx="1"/>
          </p:nvPr>
        </p:nvSpPr>
        <p:spPr>
          <a:xfrm>
            <a:off x="533400" y="2057400"/>
            <a:ext cx="8077200" cy="4114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A dispositional characteristic manifested as acting a the </a:t>
            </a:r>
            <a:r>
              <a:rPr lang="en-US" b="1"/>
              <a:t>causal agent</a:t>
            </a:r>
            <a:r>
              <a:rPr lang="en-US"/>
              <a:t> in one’s life. Self-determined people (causal agents) act in service to freely chosen goal. Self-determined actions function to enable a person to be the </a:t>
            </a:r>
            <a:r>
              <a:rPr lang="en-US" b="1"/>
              <a:t>causal agent</a:t>
            </a:r>
            <a:r>
              <a:rPr lang="en-US"/>
              <a:t> in his or her life. </a:t>
            </a:r>
            <a:endParaRPr/>
          </a:p>
          <a:p>
            <a:pPr marL="0" lvl="0" indent="0" algn="l" rtl="0">
              <a:spcBef>
                <a:spcPts val="640"/>
              </a:spcBef>
              <a:spcAft>
                <a:spcPts val="0"/>
              </a:spcAft>
              <a:buNone/>
            </a:pPr>
            <a:endParaRPr/>
          </a:p>
          <a:p>
            <a:pPr marL="457200" lvl="1" indent="0">
              <a:buNone/>
            </a:pPr>
            <a:r>
              <a:rPr lang="en-US" sz="1800"/>
              <a:t>           	(</a:t>
            </a:r>
            <a:r>
              <a:rPr lang="en-US" sz="1800" err="1"/>
              <a:t>Shogren</a:t>
            </a:r>
            <a:r>
              <a:rPr lang="en-US" sz="1800"/>
              <a:t>, </a:t>
            </a:r>
            <a:r>
              <a:rPr lang="en-US" sz="1800" err="1"/>
              <a:t>wehmeyer</a:t>
            </a:r>
            <a:r>
              <a:rPr lang="en-US" sz="1800"/>
              <a:t>, Palmer, </a:t>
            </a:r>
            <a:r>
              <a:rPr lang="en-US" sz="1800" err="1"/>
              <a:t>Riifenbark</a:t>
            </a:r>
            <a:r>
              <a:rPr lang="en-US" sz="1800"/>
              <a:t>, &amp; Little, 2015, p. 252)</a:t>
            </a:r>
            <a:endParaRPr sz="1800"/>
          </a:p>
        </p:txBody>
      </p:sp>
      <p:sp>
        <p:nvSpPr>
          <p:cNvPr id="515" name="Google Shape;515;p75"/>
          <p:cNvSpPr txBox="1">
            <a:spLocks noGrp="1"/>
          </p:cNvSpPr>
          <p:nvPr>
            <p:ph type="title"/>
          </p:nvPr>
        </p:nvSpPr>
        <p:spPr>
          <a:xfrm>
            <a:off x="533400" y="1012634"/>
            <a:ext cx="8077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Self-Determination Evolved</a:t>
            </a:r>
            <a:endParaRPr sz="4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6"/>
          <p:cNvSpPr txBox="1">
            <a:spLocks noGrp="1"/>
          </p:cNvSpPr>
          <p:nvPr>
            <p:ph type="body" idx="1"/>
          </p:nvPr>
        </p:nvSpPr>
        <p:spPr>
          <a:xfrm>
            <a:off x="533401" y="2057400"/>
            <a:ext cx="8077200" cy="4114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t>Strengths &amp; Challenges</a:t>
            </a: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r>
              <a:rPr lang="en-US"/>
              <a:t>Communication  </a:t>
            </a: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r>
              <a:rPr lang="en-US"/>
              <a:t>Goal Setting  </a:t>
            </a:r>
            <a:endParaRPr/>
          </a:p>
        </p:txBody>
      </p:sp>
      <p:sp>
        <p:nvSpPr>
          <p:cNvPr id="522" name="Google Shape;522;p76"/>
          <p:cNvSpPr txBox="1">
            <a:spLocks noGrp="1"/>
          </p:cNvSpPr>
          <p:nvPr>
            <p:ph type="title"/>
          </p:nvPr>
        </p:nvSpPr>
        <p:spPr>
          <a:xfrm>
            <a:off x="533400" y="1597446"/>
            <a:ext cx="8077200" cy="8923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sz="4400"/>
          </a:p>
          <a:p>
            <a:pPr marL="0" lvl="0" indent="0" algn="ctr" rtl="0">
              <a:lnSpc>
                <a:spcPct val="100000"/>
              </a:lnSpc>
              <a:spcBef>
                <a:spcPts val="0"/>
              </a:spcBef>
              <a:spcAft>
                <a:spcPts val="0"/>
              </a:spcAft>
              <a:buClr>
                <a:srgbClr val="000000"/>
              </a:buClr>
              <a:buSzPts val="4000"/>
              <a:buFont typeface="Arial"/>
              <a:buNone/>
            </a:pPr>
            <a:r>
              <a:rPr lang="en-US" sz="4400"/>
              <a:t>What is Self-Determination?</a:t>
            </a:r>
            <a:endParaRPr sz="4400"/>
          </a:p>
          <a:p>
            <a:pPr marL="0" lvl="0" indent="0" algn="l" rtl="0">
              <a:lnSpc>
                <a:spcPct val="100000"/>
              </a:lnSpc>
              <a:spcBef>
                <a:spcPts val="640"/>
              </a:spcBef>
              <a:spcAft>
                <a:spcPts val="0"/>
              </a:spcAft>
              <a:buSzPts val="4000"/>
              <a:buNone/>
            </a:pPr>
            <a:br>
              <a:rPr lang="en-US" sz="3200" b="0"/>
            </a:br>
            <a:br>
              <a:rPr lang="en-US" sz="3200" b="0"/>
            </a:br>
            <a:endParaRPr/>
          </a:p>
        </p:txBody>
      </p:sp>
      <p:pic>
        <p:nvPicPr>
          <p:cNvPr id="523" name="Google Shape;523;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4874" y="2057400"/>
            <a:ext cx="1753044" cy="1038800"/>
          </a:xfrm>
          <a:prstGeom prst="ellipse">
            <a:avLst/>
          </a:prstGeom>
          <a:noFill/>
          <a:ln w="63500" cap="rnd" cmpd="sng">
            <a:solidFill>
              <a:srgbClr val="333333"/>
            </a:solidFill>
            <a:prstDash val="solid"/>
            <a:round/>
            <a:headEnd type="none" w="sm" len="sm"/>
            <a:tailEnd type="none" w="sm" len="sm"/>
          </a:ln>
          <a:effectLst/>
        </p:spPr>
      </p:pic>
      <p:pic>
        <p:nvPicPr>
          <p:cNvPr id="524" name="Google Shape;524;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14509" y="3246226"/>
            <a:ext cx="1676004" cy="1184897"/>
          </a:xfrm>
          <a:prstGeom prst="rect">
            <a:avLst/>
          </a:prstGeom>
          <a:noFill/>
          <a:ln>
            <a:noFill/>
          </a:ln>
        </p:spPr>
      </p:pic>
      <p:pic>
        <p:nvPicPr>
          <p:cNvPr id="525" name="Google Shape;525;p76" descr="clipboard &lt;strong&gt;checklist&lt;/strong&gt; form 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09989" y="4672133"/>
            <a:ext cx="1496916" cy="16460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7"/>
          <p:cNvSpPr txBox="1">
            <a:spLocks noGrp="1"/>
          </p:cNvSpPr>
          <p:nvPr>
            <p:ph type="body" idx="1"/>
          </p:nvPr>
        </p:nvSpPr>
        <p:spPr>
          <a:xfrm>
            <a:off x="533400" y="2057400"/>
            <a:ext cx="80772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Clr>
                <a:srgbClr val="439639"/>
              </a:buClr>
              <a:buSzPct val="100000"/>
              <a:buChar char="•"/>
            </a:pPr>
            <a:r>
              <a:rPr lang="en-US" sz="2800" b="1"/>
              <a:t>Choice-making</a:t>
            </a:r>
            <a:r>
              <a:rPr lang="en-US" sz="2800"/>
              <a:t>: Appropriately choosing between a finite number of choices</a:t>
            </a:r>
            <a:endParaRPr sz="2800"/>
          </a:p>
          <a:p>
            <a:pPr marL="457200" lvl="0" indent="-342900" algn="l" rtl="0">
              <a:spcBef>
                <a:spcPts val="0"/>
              </a:spcBef>
              <a:spcAft>
                <a:spcPts val="0"/>
              </a:spcAft>
              <a:buClr>
                <a:srgbClr val="439639"/>
              </a:buClr>
              <a:buSzPct val="100000"/>
              <a:buChar char="•"/>
            </a:pPr>
            <a:r>
              <a:rPr lang="en-US" sz="2800" b="1"/>
              <a:t>Decision-making</a:t>
            </a:r>
            <a:r>
              <a:rPr lang="en-US" sz="2800"/>
              <a:t>: Involves choosing between unlimited options</a:t>
            </a:r>
            <a:endParaRPr sz="2800"/>
          </a:p>
          <a:p>
            <a:pPr marL="457200" lvl="0" indent="-342900" algn="l" rtl="0">
              <a:spcBef>
                <a:spcPts val="0"/>
              </a:spcBef>
              <a:spcAft>
                <a:spcPts val="0"/>
              </a:spcAft>
              <a:buClr>
                <a:srgbClr val="439639"/>
              </a:buClr>
              <a:buSzPct val="100000"/>
              <a:buChar char="•"/>
            </a:pPr>
            <a:r>
              <a:rPr lang="en-US" sz="2800" b="1"/>
              <a:t>Goal-setting and Attainment</a:t>
            </a:r>
            <a:r>
              <a:rPr lang="en-US" sz="2800"/>
              <a:t>: Ability to set appropriate goals for self and achieve the goals with actions</a:t>
            </a:r>
            <a:endParaRPr sz="2800"/>
          </a:p>
          <a:p>
            <a:pPr marL="457200" lvl="0" indent="-342900" algn="l" rtl="0">
              <a:spcBef>
                <a:spcPts val="0"/>
              </a:spcBef>
              <a:spcAft>
                <a:spcPts val="0"/>
              </a:spcAft>
              <a:buClr>
                <a:srgbClr val="439639"/>
              </a:buClr>
              <a:buSzPct val="100000"/>
              <a:buChar char="•"/>
            </a:pPr>
            <a:r>
              <a:rPr lang="en-US" sz="2800" b="1"/>
              <a:t>Problem-solving</a:t>
            </a:r>
            <a:r>
              <a:rPr lang="en-US" sz="2800"/>
              <a:t>: Weigh pros &amp; cons of potential actions, identify barriers to success</a:t>
            </a:r>
            <a:endParaRPr sz="2800"/>
          </a:p>
          <a:p>
            <a:pPr marL="914400" lvl="0" indent="457200" algn="l" rtl="0">
              <a:spcBef>
                <a:spcPts val="360"/>
              </a:spcBef>
              <a:spcAft>
                <a:spcPts val="0"/>
              </a:spcAft>
              <a:buNone/>
            </a:pPr>
            <a:r>
              <a:rPr lang="en-US"/>
              <a:t>    	     </a:t>
            </a:r>
            <a:r>
              <a:rPr lang="en-US" sz="2000"/>
              <a:t>(</a:t>
            </a:r>
            <a:r>
              <a:rPr lang="en-US" sz="2000" err="1"/>
              <a:t>Algozzine</a:t>
            </a:r>
            <a:r>
              <a:rPr lang="en-US" sz="2000"/>
              <a:t>, Browder, </a:t>
            </a:r>
            <a:r>
              <a:rPr lang="en-US" sz="2000" err="1"/>
              <a:t>Karvonen</a:t>
            </a:r>
            <a:r>
              <a:rPr lang="en-US" sz="2000"/>
              <a:t>, Test, &amp; Wood, 2001)</a:t>
            </a:r>
            <a:endParaRPr sz="2000"/>
          </a:p>
        </p:txBody>
      </p:sp>
      <p:sp>
        <p:nvSpPr>
          <p:cNvPr id="532" name="Google Shape;532;p77"/>
          <p:cNvSpPr txBox="1">
            <a:spLocks noGrp="1"/>
          </p:cNvSpPr>
          <p:nvPr>
            <p:ph type="title"/>
          </p:nvPr>
        </p:nvSpPr>
        <p:spPr>
          <a:xfrm>
            <a:off x="533400" y="990600"/>
            <a:ext cx="8077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t>Components of Self-Determination</a:t>
            </a:r>
            <a:endParaRPr sz="4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8"/>
          <p:cNvSpPr txBox="1">
            <a:spLocks noGrp="1"/>
          </p:cNvSpPr>
          <p:nvPr>
            <p:ph type="title"/>
          </p:nvPr>
        </p:nvSpPr>
        <p:spPr>
          <a:xfrm>
            <a:off x="533400" y="1519412"/>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3200"/>
              <a:buFont typeface="Arial"/>
              <a:buNone/>
            </a:pPr>
            <a:r>
              <a:rPr lang="en-US" sz="4400"/>
              <a:t>Why is Self-Determination Important?</a:t>
            </a:r>
            <a:endParaRPr sz="4400"/>
          </a:p>
          <a:p>
            <a:pPr marL="0" lvl="0" indent="0" algn="ctr" rtl="0">
              <a:lnSpc>
                <a:spcPct val="100000"/>
              </a:lnSpc>
              <a:spcBef>
                <a:spcPts val="0"/>
              </a:spcBef>
              <a:spcAft>
                <a:spcPts val="0"/>
              </a:spcAft>
              <a:buSzPts val="4000"/>
              <a:buNone/>
            </a:pPr>
            <a:endParaRPr sz="3200" b="0"/>
          </a:p>
        </p:txBody>
      </p:sp>
      <p:pic>
        <p:nvPicPr>
          <p:cNvPr id="539" name="Google Shape;539;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2732183"/>
            <a:ext cx="4038600" cy="3660355"/>
          </a:xfrm>
          <a:prstGeom prst="rect">
            <a:avLst/>
          </a:prstGeom>
          <a:noFill/>
          <a:ln>
            <a:noFill/>
          </a:ln>
        </p:spPr>
      </p:pic>
      <p:pic>
        <p:nvPicPr>
          <p:cNvPr id="540" name="Google Shape;540;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2566932"/>
            <a:ext cx="4038600" cy="37595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100"/>
              <a:t>Why Is Self-Determination Needed?</a:t>
            </a:r>
            <a:endParaRPr sz="4100"/>
          </a:p>
        </p:txBody>
      </p:sp>
      <p:sp>
        <p:nvSpPr>
          <p:cNvPr id="548" name="Google Shape;548;p79"/>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39639"/>
              </a:buClr>
              <a:buSzPct val="100000"/>
              <a:buChar char="•"/>
            </a:pPr>
            <a:r>
              <a:rPr lang="en-US" sz="3600"/>
              <a:t>Engaging in education</a:t>
            </a:r>
            <a:endParaRPr sz="3600"/>
          </a:p>
          <a:p>
            <a:pPr marL="342900" lvl="0" indent="-342900" algn="l" rtl="0">
              <a:lnSpc>
                <a:spcPct val="100000"/>
              </a:lnSpc>
              <a:spcBef>
                <a:spcPts val="560"/>
              </a:spcBef>
              <a:spcAft>
                <a:spcPts val="0"/>
              </a:spcAft>
              <a:buClr>
                <a:srgbClr val="439639"/>
              </a:buClr>
              <a:buSzPct val="100000"/>
              <a:buChar char="•"/>
            </a:pPr>
            <a:r>
              <a:rPr lang="en-US" sz="3600"/>
              <a:t>Planning for the future</a:t>
            </a:r>
            <a:endParaRPr sz="3600"/>
          </a:p>
          <a:p>
            <a:pPr marL="342900" lvl="0" indent="-342900" algn="l" rtl="0">
              <a:lnSpc>
                <a:spcPct val="100000"/>
              </a:lnSpc>
              <a:spcBef>
                <a:spcPts val="560"/>
              </a:spcBef>
              <a:spcAft>
                <a:spcPts val="0"/>
              </a:spcAft>
              <a:buClr>
                <a:srgbClr val="439639"/>
              </a:buClr>
              <a:buSzPct val="100000"/>
              <a:buChar char="•"/>
            </a:pPr>
            <a:r>
              <a:rPr lang="en-US" sz="3600"/>
              <a:t>Working toward goals</a:t>
            </a:r>
            <a:endParaRPr sz="3600"/>
          </a:p>
          <a:p>
            <a:pPr marL="342900" lvl="0" indent="-342900" algn="l" rtl="0">
              <a:lnSpc>
                <a:spcPct val="100000"/>
              </a:lnSpc>
              <a:spcBef>
                <a:spcPts val="560"/>
              </a:spcBef>
              <a:spcAft>
                <a:spcPts val="0"/>
              </a:spcAft>
              <a:buClr>
                <a:srgbClr val="439639"/>
              </a:buClr>
              <a:buSzPct val="100000"/>
              <a:buChar char="•"/>
            </a:pPr>
            <a:r>
              <a:rPr lang="en-US" sz="3600"/>
              <a:t>Providing lifelong skills</a:t>
            </a:r>
            <a:endParaRPr sz="3600"/>
          </a:p>
          <a:p>
            <a:pPr marL="342900" lvl="0" indent="-342900" algn="l" rtl="0">
              <a:lnSpc>
                <a:spcPct val="100000"/>
              </a:lnSpc>
              <a:spcBef>
                <a:spcPts val="560"/>
              </a:spcBef>
              <a:spcAft>
                <a:spcPts val="0"/>
              </a:spcAft>
              <a:buClr>
                <a:srgbClr val="439639"/>
              </a:buClr>
              <a:buSzPct val="100000"/>
              <a:buChar char="•"/>
            </a:pPr>
            <a:r>
              <a:rPr lang="en-US" sz="3600"/>
              <a:t>Promoting self-awareness</a:t>
            </a:r>
            <a:endParaRPr sz="3600"/>
          </a:p>
          <a:p>
            <a:pPr marL="342900" lvl="0" indent="-342900" algn="l" rtl="0">
              <a:lnSpc>
                <a:spcPct val="100000"/>
              </a:lnSpc>
              <a:spcBef>
                <a:spcPts val="560"/>
              </a:spcBef>
              <a:spcAft>
                <a:spcPts val="0"/>
              </a:spcAft>
              <a:buClr>
                <a:srgbClr val="439639"/>
              </a:buClr>
              <a:buSzPct val="100000"/>
              <a:buChar char="•"/>
            </a:pPr>
            <a:r>
              <a:rPr lang="en-US" sz="3600"/>
              <a:t>Preparing for adult environments</a:t>
            </a:r>
            <a:endParaRPr sz="3600"/>
          </a:p>
        </p:txBody>
      </p:sp>
      <p:sp>
        <p:nvSpPr>
          <p:cNvPr id="549" name="Google Shape;549;p79"/>
          <p:cNvSpPr txBox="1"/>
          <p:nvPr/>
        </p:nvSpPr>
        <p:spPr>
          <a:xfrm>
            <a:off x="4472848" y="6184136"/>
            <a:ext cx="4213952" cy="3709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Transition Coalition (</a:t>
            </a:r>
            <a:r>
              <a:rPr lang="en-US" sz="1800" b="0" i="0" u="none" strike="noStrike" cap="none" err="1">
                <a:solidFill>
                  <a:schemeClr val="dk1"/>
                </a:solidFill>
                <a:latin typeface="Arial"/>
                <a:ea typeface="Arial"/>
                <a:cs typeface="Arial"/>
                <a:sym typeface="Arial"/>
              </a:rPr>
              <a:t>Lattin</a:t>
            </a:r>
            <a:r>
              <a:rPr lang="en-US" sz="1800" b="0" i="0" u="none" strike="noStrike" cap="none">
                <a:solidFill>
                  <a:schemeClr val="dk1"/>
                </a:solidFill>
                <a:latin typeface="Arial"/>
                <a:ea typeface="Arial"/>
                <a:cs typeface="Arial"/>
                <a:sym typeface="Arial"/>
              </a:rPr>
              <a:t> et. al., 2010)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0"/>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Students who Develop </a:t>
            </a:r>
            <a:br>
              <a:rPr lang="en-US"/>
            </a:br>
            <a:r>
              <a:rPr lang="en-US"/>
              <a:t>Self-Determination</a:t>
            </a:r>
            <a:endParaRPr/>
          </a:p>
        </p:txBody>
      </p:sp>
      <p:sp>
        <p:nvSpPr>
          <p:cNvPr id="556" name="Google Shape;556;p80"/>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sz="3000"/>
              <a:t>Have increased engagement</a:t>
            </a:r>
            <a:endParaRPr sz="3000"/>
          </a:p>
          <a:p>
            <a:pPr marL="342900" lvl="0" indent="-342900" algn="l" rtl="0">
              <a:lnSpc>
                <a:spcPct val="100000"/>
              </a:lnSpc>
              <a:spcBef>
                <a:spcPts val="640"/>
              </a:spcBef>
              <a:spcAft>
                <a:spcPts val="0"/>
              </a:spcAft>
              <a:buSzPts val="3200"/>
              <a:buChar char="•"/>
            </a:pPr>
            <a:r>
              <a:rPr lang="en-US" sz="3000"/>
              <a:t>More employment experiences</a:t>
            </a:r>
            <a:endParaRPr sz="3000"/>
          </a:p>
          <a:p>
            <a:pPr marL="342900" lvl="0" indent="-342900" algn="l" rtl="0">
              <a:lnSpc>
                <a:spcPct val="100000"/>
              </a:lnSpc>
              <a:spcBef>
                <a:spcPts val="640"/>
              </a:spcBef>
              <a:spcAft>
                <a:spcPts val="0"/>
              </a:spcAft>
              <a:buSzPts val="3200"/>
              <a:buChar char="•"/>
            </a:pPr>
            <a:r>
              <a:rPr lang="en-US" sz="3000"/>
              <a:t>Have a higher rate of participation in</a:t>
            </a:r>
            <a:br>
              <a:rPr lang="en-US" sz="3000"/>
            </a:br>
            <a:r>
              <a:rPr lang="en-US" sz="3000"/>
              <a:t>IEP planning</a:t>
            </a:r>
            <a:endParaRPr sz="3000"/>
          </a:p>
          <a:p>
            <a:pPr marL="342900" lvl="0" indent="-342900" algn="l" rtl="0">
              <a:lnSpc>
                <a:spcPct val="100000"/>
              </a:lnSpc>
              <a:spcBef>
                <a:spcPts val="640"/>
              </a:spcBef>
              <a:spcAft>
                <a:spcPts val="0"/>
              </a:spcAft>
              <a:buSzPts val="3200"/>
              <a:buChar char="•"/>
            </a:pPr>
            <a:r>
              <a:rPr lang="en-US" sz="3000"/>
              <a:t>Have enhanced skills</a:t>
            </a:r>
            <a:endParaRPr sz="3000"/>
          </a:p>
          <a:p>
            <a:pPr marL="342900" lvl="0" indent="-342900" algn="l" rtl="0">
              <a:lnSpc>
                <a:spcPct val="100000"/>
              </a:lnSpc>
              <a:spcBef>
                <a:spcPts val="640"/>
              </a:spcBef>
              <a:spcAft>
                <a:spcPts val="0"/>
              </a:spcAft>
              <a:buSzPts val="3200"/>
              <a:buChar char="•"/>
            </a:pPr>
            <a:r>
              <a:rPr lang="en-US" sz="3000"/>
              <a:t>Improved quality of life</a:t>
            </a:r>
            <a:endParaRPr sz="3000"/>
          </a:p>
          <a:p>
            <a:pPr marL="342900" lvl="0" indent="-342900" algn="l" rtl="0">
              <a:lnSpc>
                <a:spcPct val="100000"/>
              </a:lnSpc>
              <a:spcBef>
                <a:spcPts val="640"/>
              </a:spcBef>
              <a:spcAft>
                <a:spcPts val="0"/>
              </a:spcAft>
              <a:buSzPts val="3200"/>
              <a:buChar char="•"/>
            </a:pPr>
            <a:r>
              <a:rPr lang="en-US" sz="3000"/>
              <a:t>Have enhanced networks</a:t>
            </a:r>
            <a:endParaRPr sz="3000"/>
          </a:p>
        </p:txBody>
      </p:sp>
      <p:pic>
        <p:nvPicPr>
          <p:cNvPr id="557" name="Google Shape;557;p80"/>
          <p:cNvPicPr preferRelativeResize="0"/>
          <p:nvPr/>
        </p:nvPicPr>
        <p:blipFill rotWithShape="1">
          <a:blip r:embed="rId3">
            <a:alphaModFix/>
          </a:blip>
          <a:srcRect/>
          <a:stretch/>
        </p:blipFill>
        <p:spPr>
          <a:xfrm>
            <a:off x="5475383" y="4153362"/>
            <a:ext cx="2921050" cy="1487049"/>
          </a:xfrm>
          <a:prstGeom prst="rect">
            <a:avLst/>
          </a:prstGeom>
          <a:noFill/>
          <a:ln w="228600" cap="sq" cmpd="thickThin">
            <a:solidFill>
              <a:srgbClr val="000000"/>
            </a:solidFill>
            <a:prstDash val="solid"/>
            <a:miter lim="800000"/>
            <a:headEnd type="none" w="sm" len="sm"/>
            <a:tailEnd type="none" w="sm" len="sm"/>
          </a:ln>
        </p:spPr>
      </p:pic>
      <p:sp>
        <p:nvSpPr>
          <p:cNvPr id="558" name="Google Shape;558;p80"/>
          <p:cNvSpPr/>
          <p:nvPr/>
        </p:nvSpPr>
        <p:spPr>
          <a:xfrm>
            <a:off x="5233012" y="5877886"/>
            <a:ext cx="337758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i="0" u="none" strike="noStrike" cap="none">
                <a:solidFill>
                  <a:schemeClr val="dk1"/>
                </a:solidFill>
                <a:latin typeface="Arial"/>
                <a:ea typeface="Arial"/>
                <a:cs typeface="Arial"/>
                <a:sym typeface="Arial"/>
              </a:rPr>
              <a:t>(Allen, et. al., 2001; Arndt, Konrad, &amp; Test, 2006; </a:t>
            </a:r>
            <a:r>
              <a:rPr lang="en-US" sz="1000" b="0" i="0" u="none" strike="noStrike" cap="none" err="1">
                <a:solidFill>
                  <a:schemeClr val="dk1"/>
                </a:solidFill>
                <a:latin typeface="Arial"/>
                <a:ea typeface="Arial"/>
                <a:cs typeface="Arial"/>
                <a:sym typeface="Arial"/>
              </a:rPr>
              <a:t>Bullis</a:t>
            </a:r>
            <a:r>
              <a:rPr lang="en-US" sz="1000" b="0" i="0" u="none" strike="noStrike" cap="none">
                <a:solidFill>
                  <a:schemeClr val="dk1"/>
                </a:solidFill>
                <a:latin typeface="Arial"/>
                <a:ea typeface="Arial"/>
                <a:cs typeface="Arial"/>
                <a:sym typeface="Arial"/>
              </a:rPr>
              <a:t>, et. al., 2002; German, Martin, Marshall &amp; Sale, 2000; Martin et. al., 2006; O’Reilly, </a:t>
            </a:r>
            <a:r>
              <a:rPr lang="en-US" sz="1000" b="0" i="0" u="none" strike="noStrike" cap="none" err="1">
                <a:solidFill>
                  <a:schemeClr val="dk1"/>
                </a:solidFill>
                <a:latin typeface="Arial"/>
                <a:ea typeface="Arial"/>
                <a:cs typeface="Arial"/>
                <a:sym typeface="Arial"/>
              </a:rPr>
              <a:t>Lancioni</a:t>
            </a:r>
            <a:r>
              <a:rPr lang="en-US" sz="1000" b="0" i="0" u="none" strike="noStrike" cap="none">
                <a:solidFill>
                  <a:schemeClr val="dk1"/>
                </a:solidFill>
                <a:latin typeface="Arial"/>
                <a:ea typeface="Arial"/>
                <a:cs typeface="Arial"/>
                <a:sym typeface="Arial"/>
              </a:rPr>
              <a:t>, &amp; O’Kane, 2000; </a:t>
            </a:r>
            <a:r>
              <a:rPr lang="en-US" sz="1000" b="0" i="0" u="none" strike="noStrike" cap="none" err="1">
                <a:solidFill>
                  <a:schemeClr val="dk1"/>
                </a:solidFill>
                <a:latin typeface="Arial"/>
                <a:ea typeface="Arial"/>
                <a:cs typeface="Arial"/>
                <a:sym typeface="Arial"/>
              </a:rPr>
              <a:t>Storey</a:t>
            </a:r>
            <a:r>
              <a:rPr lang="en-US" sz="1000" b="0" i="0" u="none" strike="noStrike" cap="none">
                <a:solidFill>
                  <a:schemeClr val="dk1"/>
                </a:solidFill>
                <a:latin typeface="Arial"/>
                <a:ea typeface="Arial"/>
                <a:cs typeface="Arial"/>
                <a:sym typeface="Arial"/>
              </a:rPr>
              <a:t>, 2002 Bowman &amp; </a:t>
            </a:r>
            <a:r>
              <a:rPr lang="en-US" sz="1000" b="0" i="0" u="none" strike="noStrike" cap="none" err="1">
                <a:solidFill>
                  <a:schemeClr val="dk1"/>
                </a:solidFill>
                <a:latin typeface="Arial"/>
                <a:ea typeface="Arial"/>
                <a:cs typeface="Arial"/>
                <a:sym typeface="Arial"/>
              </a:rPr>
              <a:t>Marzouk</a:t>
            </a:r>
            <a:r>
              <a:rPr lang="en-US" sz="1000" b="0" i="0" u="none" strike="noStrike" cap="none">
                <a:solidFill>
                  <a:schemeClr val="dk1"/>
                </a:solidFill>
                <a:latin typeface="Arial"/>
                <a:ea typeface="Arial"/>
                <a:cs typeface="Arial"/>
                <a:sym typeface="Arial"/>
              </a:rPr>
              <a:t>, 1992; </a:t>
            </a:r>
            <a:r>
              <a:rPr lang="en-US" sz="1000" b="0" i="0" u="none" strike="noStrike" cap="none" err="1">
                <a:solidFill>
                  <a:schemeClr val="dk1"/>
                </a:solidFill>
                <a:latin typeface="Arial"/>
                <a:ea typeface="Arial"/>
                <a:cs typeface="Arial"/>
                <a:sym typeface="Arial"/>
              </a:rPr>
              <a:t>Wehmeyer</a:t>
            </a:r>
            <a:r>
              <a:rPr lang="en-US" sz="1000" b="0" i="0" u="none" strike="noStrike" cap="none">
                <a:solidFill>
                  <a:schemeClr val="dk1"/>
                </a:solidFill>
                <a:latin typeface="Arial"/>
                <a:ea typeface="Arial"/>
                <a:cs typeface="Arial"/>
                <a:sym typeface="Arial"/>
              </a:rPr>
              <a:t> &amp; Palmer, 2003; </a:t>
            </a:r>
            <a:r>
              <a:rPr lang="en-US" sz="1000" b="0" i="0" u="none" strike="noStrike" cap="none" err="1">
                <a:solidFill>
                  <a:schemeClr val="dk1"/>
                </a:solidFill>
                <a:latin typeface="Arial"/>
                <a:ea typeface="Arial"/>
                <a:cs typeface="Arial"/>
                <a:sym typeface="Arial"/>
              </a:rPr>
              <a:t>Wehmeyer</a:t>
            </a:r>
            <a:r>
              <a:rPr lang="en-US" sz="1000" b="0" i="0" u="none" strike="noStrike" cap="none">
                <a:solidFill>
                  <a:schemeClr val="dk1"/>
                </a:solidFill>
                <a:latin typeface="Arial"/>
                <a:ea typeface="Arial"/>
                <a:cs typeface="Arial"/>
                <a:sym typeface="Arial"/>
              </a:rPr>
              <a:t> &amp; Schwartz, 1997)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6" name="Google Shape;566;p81"/>
          <p:cNvPicPr preferRelativeResize="0"/>
          <p:nvPr/>
        </p:nvPicPr>
        <p:blipFill>
          <a:blip r:embed="rId3">
            <a:alphaModFix/>
          </a:blip>
          <a:stretch>
            <a:fillRect/>
          </a:stretch>
        </p:blipFill>
        <p:spPr>
          <a:xfrm>
            <a:off x="533400" y="881349"/>
            <a:ext cx="8077200" cy="5290851"/>
          </a:xfrm>
          <a:prstGeom prst="rect">
            <a:avLst/>
          </a:prstGeom>
          <a:noFill/>
          <a:ln>
            <a:noFill/>
          </a:ln>
        </p:spPr>
      </p:pic>
      <p:sp>
        <p:nvSpPr>
          <p:cNvPr id="567" name="Google Shape;567;p81"/>
          <p:cNvSpPr txBox="1"/>
          <p:nvPr/>
        </p:nvSpPr>
        <p:spPr>
          <a:xfrm>
            <a:off x="231350" y="5679975"/>
            <a:ext cx="8543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Zarrow Center </a:t>
            </a:r>
            <a:r>
              <a:rPr lang="en-US" u="sng">
                <a:solidFill>
                  <a:schemeClr val="hlink"/>
                </a:solidFill>
                <a:latin typeface="Calibri"/>
                <a:ea typeface="Calibri"/>
                <a:cs typeface="Calibri"/>
                <a:sym typeface="Calibri"/>
                <a:hlinkClick r:id="rId4"/>
              </a:rPr>
              <a:t>https://www.ou.edu/education/centers-and-partnerships/zarrow/transition-resources/curriculum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u="sng">
                <a:solidFill>
                  <a:schemeClr val="hlink"/>
                </a:solidFill>
                <a:latin typeface="Calibri"/>
                <a:ea typeface="Calibri"/>
                <a:cs typeface="Calibri"/>
                <a:sym typeface="Calibri"/>
                <a:hlinkClick r:id="rId5"/>
              </a:rPr>
              <a:t>https://www.teacherspayteachers.com/Store/Zarrow-Center/Price-Range/Free?ref=filter/price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9" name="Title 1"/>
          <p:cNvSpPr>
            <a:spLocks noGrp="1"/>
          </p:cNvSpPr>
          <p:nvPr>
            <p:ph type="title"/>
          </p:nvPr>
        </p:nvSpPr>
        <p:spPr>
          <a:xfrm>
            <a:off x="533400" y="815247"/>
            <a:ext cx="8077200" cy="685211"/>
          </a:xfrm>
        </p:spPr>
        <p:txBody>
          <a:bodyPr/>
          <a:lstStyle/>
          <a:p>
            <a:r>
              <a:rPr lang="en-US"/>
              <a:t>11 Steps to the Self-Directed IEP</a:t>
            </a:r>
          </a:p>
        </p:txBody>
      </p:sp>
      <p:sp>
        <p:nvSpPr>
          <p:cNvPr id="10" name="Text Placeholder 2"/>
          <p:cNvSpPr>
            <a:spLocks noGrp="1"/>
          </p:cNvSpPr>
          <p:nvPr>
            <p:ph type="body" idx="1"/>
          </p:nvPr>
        </p:nvSpPr>
        <p:spPr>
          <a:xfrm>
            <a:off x="533400" y="2057400"/>
            <a:ext cx="3962400" cy="4114800"/>
          </a:xfrm>
        </p:spPr>
        <p:txBody>
          <a:bodyPr/>
          <a:lstStyle/>
          <a:p>
            <a:pPr>
              <a:spcBef>
                <a:spcPts val="0"/>
              </a:spcBef>
              <a:buClr>
                <a:srgbClr val="42953B"/>
              </a:buClr>
              <a:buSzPct val="100000"/>
            </a:pPr>
            <a:r>
              <a:rPr lang="en-US" sz="2600"/>
              <a:t>Begin meeting by stating the purpose</a:t>
            </a:r>
          </a:p>
          <a:p>
            <a:pPr>
              <a:spcBef>
                <a:spcPts val="0"/>
              </a:spcBef>
              <a:buClr>
                <a:srgbClr val="42953B"/>
              </a:buClr>
              <a:buSzPct val="100000"/>
            </a:pPr>
            <a:r>
              <a:rPr lang="en-US" sz="2600"/>
              <a:t>Introduce everyone</a:t>
            </a:r>
          </a:p>
          <a:p>
            <a:pPr>
              <a:spcBef>
                <a:spcPts val="0"/>
              </a:spcBef>
              <a:buClr>
                <a:srgbClr val="42953B"/>
              </a:buClr>
              <a:buSzPct val="100000"/>
            </a:pPr>
            <a:r>
              <a:rPr lang="en-US" sz="2600"/>
              <a:t>Review past goals and performance</a:t>
            </a:r>
          </a:p>
          <a:p>
            <a:pPr>
              <a:spcBef>
                <a:spcPts val="0"/>
              </a:spcBef>
              <a:buClr>
                <a:srgbClr val="42953B"/>
              </a:buClr>
              <a:buSzPct val="100000"/>
            </a:pPr>
            <a:r>
              <a:rPr lang="en-US" sz="2600"/>
              <a:t>Ask for other’s feedback</a:t>
            </a:r>
          </a:p>
          <a:p>
            <a:pPr>
              <a:spcBef>
                <a:spcPts val="0"/>
              </a:spcBef>
              <a:buClr>
                <a:srgbClr val="42953B"/>
              </a:buClr>
              <a:buSzPct val="100000"/>
            </a:pPr>
            <a:r>
              <a:rPr lang="en-US" sz="2600"/>
              <a:t>State your school and transition goals</a:t>
            </a:r>
          </a:p>
          <a:p>
            <a:pPr>
              <a:spcBef>
                <a:spcPts val="0"/>
              </a:spcBef>
              <a:buClr>
                <a:srgbClr val="42953B"/>
              </a:buClr>
              <a:buSzPct val="100000"/>
            </a:pPr>
            <a:r>
              <a:rPr lang="en-US" sz="2600"/>
              <a:t>Ask questions if you don’t understand</a:t>
            </a:r>
          </a:p>
        </p:txBody>
      </p:sp>
      <p:sp>
        <p:nvSpPr>
          <p:cNvPr id="11" name="Text Placeholder 3"/>
          <p:cNvSpPr txBox="1">
            <a:spLocks/>
          </p:cNvSpPr>
          <p:nvPr/>
        </p:nvSpPr>
        <p:spPr>
          <a:xfrm>
            <a:off x="4572000" y="2057399"/>
            <a:ext cx="4038600" cy="41148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Clr>
                <a:srgbClr val="42953B"/>
              </a:buClr>
              <a:buFont typeface="Arial" panose="020B0604020202020204" pitchFamily="34" charset="0"/>
              <a:buChar char="•"/>
            </a:pPr>
            <a:r>
              <a:rPr lang="en-US" sz="2600">
                <a:solidFill>
                  <a:schemeClr val="dk1"/>
                </a:solidFill>
                <a:latin typeface="Calibri"/>
                <a:ea typeface="Calibri"/>
                <a:cs typeface="Calibri"/>
                <a:sym typeface="Calibri"/>
              </a:rPr>
              <a:t>Deal with differences of opinion</a:t>
            </a:r>
          </a:p>
          <a:p>
            <a:pPr marL="457200" indent="-457200">
              <a:buClr>
                <a:srgbClr val="42953B"/>
              </a:buClr>
              <a:buFont typeface="Arial" panose="020B0604020202020204" pitchFamily="34" charset="0"/>
              <a:buChar char="•"/>
            </a:pPr>
            <a:r>
              <a:rPr lang="en-US" sz="2600">
                <a:solidFill>
                  <a:schemeClr val="dk1"/>
                </a:solidFill>
                <a:latin typeface="Calibri"/>
                <a:ea typeface="Calibri"/>
                <a:cs typeface="Calibri"/>
                <a:sym typeface="Calibri"/>
              </a:rPr>
              <a:t>State the support you’ll need</a:t>
            </a:r>
          </a:p>
          <a:p>
            <a:pPr marL="457200" indent="-457200">
              <a:buClr>
                <a:srgbClr val="42953B"/>
              </a:buClr>
              <a:buFont typeface="Arial" panose="020B0604020202020204" pitchFamily="34" charset="0"/>
              <a:buChar char="•"/>
            </a:pPr>
            <a:r>
              <a:rPr lang="en-US" sz="2600">
                <a:solidFill>
                  <a:schemeClr val="dk1"/>
                </a:solidFill>
                <a:latin typeface="Calibri"/>
                <a:ea typeface="Calibri"/>
                <a:cs typeface="Calibri"/>
                <a:sym typeface="Calibri"/>
              </a:rPr>
              <a:t>Summarize your goals</a:t>
            </a:r>
          </a:p>
          <a:p>
            <a:pPr marL="457200" indent="-457200">
              <a:buClr>
                <a:srgbClr val="42953B"/>
              </a:buClr>
              <a:buFont typeface="Arial" panose="020B0604020202020204" pitchFamily="34" charset="0"/>
              <a:buChar char="•"/>
            </a:pPr>
            <a:r>
              <a:rPr lang="en-US" sz="2600">
                <a:solidFill>
                  <a:schemeClr val="dk1"/>
                </a:solidFill>
                <a:latin typeface="Calibri"/>
                <a:ea typeface="Calibri"/>
                <a:cs typeface="Calibri"/>
                <a:sym typeface="Calibri"/>
              </a:rPr>
              <a:t>Close meeting by thanking everyone</a:t>
            </a:r>
          </a:p>
          <a:p>
            <a:pPr marL="457200" indent="-457200">
              <a:buClr>
                <a:srgbClr val="42953B"/>
              </a:buClr>
              <a:buFont typeface="Arial" panose="020B0604020202020204" pitchFamily="34" charset="0"/>
              <a:buChar char="•"/>
            </a:pPr>
            <a:r>
              <a:rPr lang="en-US" sz="2600">
                <a:solidFill>
                  <a:schemeClr val="dk1"/>
                </a:solidFill>
                <a:latin typeface="Calibri"/>
                <a:ea typeface="Calibri"/>
                <a:cs typeface="Calibri"/>
                <a:sym typeface="Calibri"/>
              </a:rPr>
              <a:t>Work on IEP goals all year</a:t>
            </a:r>
          </a:p>
        </p:txBody>
      </p:sp>
      <p:sp>
        <p:nvSpPr>
          <p:cNvPr id="12" name="Title 1"/>
          <p:cNvSpPr txBox="1">
            <a:spLocks/>
          </p:cNvSpPr>
          <p:nvPr/>
        </p:nvSpPr>
        <p:spPr>
          <a:xfrm>
            <a:off x="533400" y="1372189"/>
            <a:ext cx="8077200" cy="68521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a:solidFill>
                  <a:srgbClr val="42953B"/>
                </a:solidFill>
              </a:rPr>
              <a:t>11 Sequential Lessons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83"/>
          <p:cNvSpPr txBox="1">
            <a:spLocks noGrp="1"/>
          </p:cNvSpPr>
          <p:nvPr>
            <p:ph type="title"/>
          </p:nvPr>
        </p:nvSpPr>
        <p:spPr>
          <a:xfrm>
            <a:off x="152400" y="990600"/>
            <a:ext cx="8839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300"/>
              <a:t>More Ideas to Incorporate</a:t>
            </a:r>
            <a:br>
              <a:rPr lang="en-US" sz="4300"/>
            </a:br>
            <a:r>
              <a:rPr lang="en-US" sz="4300"/>
              <a:t>Self-Determination</a:t>
            </a:r>
            <a:endParaRPr sz="4300"/>
          </a:p>
        </p:txBody>
      </p:sp>
      <p:sp>
        <p:nvSpPr>
          <p:cNvPr id="2" name="Text Placeholder 1"/>
          <p:cNvSpPr>
            <a:spLocks noGrp="1"/>
          </p:cNvSpPr>
          <p:nvPr>
            <p:ph type="body" idx="1"/>
          </p:nvPr>
        </p:nvSpPr>
        <p:spPr>
          <a:xfrm>
            <a:off x="533400" y="2214390"/>
            <a:ext cx="8077200" cy="3957810"/>
          </a:xfrm>
        </p:spPr>
        <p:txBody>
          <a:bodyPr/>
          <a:lstStyle/>
          <a:p>
            <a:pPr>
              <a:spcBef>
                <a:spcPts val="0"/>
              </a:spcBef>
              <a:buClr>
                <a:srgbClr val="42953B"/>
              </a:buClr>
              <a:buSzPct val="100000"/>
            </a:pPr>
            <a:r>
              <a:rPr lang="en-US" sz="3500"/>
              <a:t>Have students set daily goals in the classroom that tie to the learning targets</a:t>
            </a:r>
          </a:p>
          <a:p>
            <a:pPr>
              <a:spcBef>
                <a:spcPts val="0"/>
              </a:spcBef>
              <a:buClr>
                <a:srgbClr val="42953B"/>
              </a:buClr>
              <a:buSzPct val="100000"/>
            </a:pPr>
            <a:r>
              <a:rPr lang="en-US" sz="3500"/>
              <a:t>Allow them to monitor their own behavior</a:t>
            </a:r>
          </a:p>
          <a:p>
            <a:pPr>
              <a:spcBef>
                <a:spcPts val="0"/>
              </a:spcBef>
              <a:buClr>
                <a:srgbClr val="42953B"/>
              </a:buClr>
              <a:buSzPct val="100000"/>
            </a:pPr>
            <a:r>
              <a:rPr lang="en-US" sz="3500"/>
              <a:t>Wait for/teach them to ask for help</a:t>
            </a:r>
          </a:p>
          <a:p>
            <a:pPr>
              <a:spcBef>
                <a:spcPts val="0"/>
              </a:spcBef>
              <a:buClr>
                <a:srgbClr val="42953B"/>
              </a:buClr>
              <a:buSzPct val="100000"/>
            </a:pPr>
            <a:r>
              <a:rPr lang="en-US" sz="3500"/>
              <a:t>Offer opportunities throughout the day for students to make choices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4"/>
          <p:cNvSpPr txBox="1">
            <a:spLocks noGrp="1"/>
          </p:cNvSpPr>
          <p:nvPr>
            <p:ph type="title"/>
          </p:nvPr>
        </p:nvSpPr>
        <p:spPr>
          <a:xfrm>
            <a:off x="152400" y="936888"/>
            <a:ext cx="8839200" cy="3945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Brief Recap</a:t>
            </a:r>
            <a:endParaRPr sz="4400"/>
          </a:p>
        </p:txBody>
      </p:sp>
      <p:sp>
        <p:nvSpPr>
          <p:cNvPr id="589" name="Google Shape;589;p84"/>
          <p:cNvSpPr txBox="1">
            <a:spLocks noGrp="1"/>
          </p:cNvSpPr>
          <p:nvPr>
            <p:ph type="body" idx="1"/>
          </p:nvPr>
        </p:nvSpPr>
        <p:spPr>
          <a:xfrm>
            <a:off x="533400" y="1465242"/>
            <a:ext cx="8077200" cy="5113407"/>
          </a:xfrm>
          <a:prstGeom prst="rect">
            <a:avLst/>
          </a:prstGeom>
          <a:noFill/>
          <a:ln>
            <a:noFill/>
          </a:ln>
        </p:spPr>
        <p:txBody>
          <a:bodyPr spcFirstLastPara="1" wrap="square" lIns="91425" tIns="45700" rIns="91425" bIns="45700" anchor="t" anchorCtr="0">
            <a:noAutofit/>
          </a:bodyPr>
          <a:lstStyle/>
          <a:p>
            <a:pPr marL="342900" lvl="0" indent="-292100" algn="l" rtl="0">
              <a:lnSpc>
                <a:spcPct val="100000"/>
              </a:lnSpc>
              <a:spcBef>
                <a:spcPts val="0"/>
              </a:spcBef>
              <a:spcAft>
                <a:spcPts val="0"/>
              </a:spcAft>
              <a:buClr>
                <a:srgbClr val="42953B"/>
              </a:buClr>
              <a:buSzPct val="100000"/>
              <a:buChar char="•"/>
            </a:pPr>
            <a:r>
              <a:rPr lang="en-US" sz="2800" b="1"/>
              <a:t>What is Self-Determination?</a:t>
            </a:r>
          </a:p>
          <a:p>
            <a:pPr marL="850900" lvl="1" indent="-342900">
              <a:spcBef>
                <a:spcPts val="0"/>
              </a:spcBef>
              <a:buClr>
                <a:srgbClr val="42953B"/>
              </a:buClr>
              <a:buSzPts val="2400"/>
              <a:buFont typeface="Arial" panose="020B0604020202020204" pitchFamily="34" charset="0"/>
              <a:buChar char="•"/>
            </a:pPr>
            <a:r>
              <a:rPr lang="en-US" sz="2400" i="1"/>
              <a:t>Reaching one’s </a:t>
            </a:r>
            <a:r>
              <a:rPr lang="en-US" sz="2400" i="1">
                <a:solidFill>
                  <a:srgbClr val="FF0000"/>
                </a:solidFill>
              </a:rPr>
              <a:t>potential</a:t>
            </a:r>
            <a:r>
              <a:rPr lang="en-US" sz="2400" i="1">
                <a:solidFill>
                  <a:srgbClr val="004B8E"/>
                </a:solidFill>
              </a:rPr>
              <a:t>;</a:t>
            </a:r>
            <a:r>
              <a:rPr lang="en-US" sz="2400" i="1"/>
              <a:t> awareness of personal </a:t>
            </a:r>
            <a:r>
              <a:rPr lang="en-US" sz="2400" i="1">
                <a:solidFill>
                  <a:srgbClr val="FF0000"/>
                </a:solidFill>
              </a:rPr>
              <a:t>preferences</a:t>
            </a:r>
            <a:r>
              <a:rPr lang="en-US" sz="2400" i="1"/>
              <a:t>, </a:t>
            </a:r>
            <a:r>
              <a:rPr lang="en-US" sz="2400" i="1">
                <a:solidFill>
                  <a:srgbClr val="FF0000"/>
                </a:solidFill>
              </a:rPr>
              <a:t>strengths </a:t>
            </a:r>
            <a:r>
              <a:rPr lang="en-US" sz="2400" i="1"/>
              <a:t>and </a:t>
            </a:r>
            <a:r>
              <a:rPr lang="en-US" sz="2400" i="1">
                <a:solidFill>
                  <a:srgbClr val="FF0000"/>
                </a:solidFill>
              </a:rPr>
              <a:t>weaknesses</a:t>
            </a:r>
            <a:r>
              <a:rPr lang="en-US" sz="2400" i="1"/>
              <a:t>; </a:t>
            </a:r>
            <a:r>
              <a:rPr lang="en-US" sz="2400" i="1">
                <a:solidFill>
                  <a:srgbClr val="FF0000"/>
                </a:solidFill>
              </a:rPr>
              <a:t>communicate</a:t>
            </a:r>
            <a:r>
              <a:rPr lang="en-US" sz="2400" i="1"/>
              <a:t>; set </a:t>
            </a:r>
            <a:r>
              <a:rPr lang="en-US" sz="2400" i="1">
                <a:solidFill>
                  <a:srgbClr val="FF0000"/>
                </a:solidFill>
              </a:rPr>
              <a:t>goals</a:t>
            </a:r>
            <a:r>
              <a:rPr lang="en-US" sz="2400" i="1"/>
              <a:t> and </a:t>
            </a:r>
            <a:r>
              <a:rPr lang="en-US" sz="2400" i="1">
                <a:solidFill>
                  <a:srgbClr val="FF0000"/>
                </a:solidFill>
              </a:rPr>
              <a:t>make choices</a:t>
            </a:r>
            <a:r>
              <a:rPr lang="en-US" sz="2400" i="1">
                <a:solidFill>
                  <a:srgbClr val="004B8E"/>
                </a:solidFill>
              </a:rPr>
              <a:t>.</a:t>
            </a:r>
            <a:endParaRPr sz="2400" i="1">
              <a:solidFill>
                <a:srgbClr val="004B8E"/>
              </a:solidFill>
            </a:endParaRPr>
          </a:p>
          <a:p>
            <a:pPr marL="342900" lvl="0" indent="-292100" algn="l" rtl="0">
              <a:lnSpc>
                <a:spcPct val="100000"/>
              </a:lnSpc>
              <a:spcBef>
                <a:spcPts val="640"/>
              </a:spcBef>
              <a:spcAft>
                <a:spcPts val="0"/>
              </a:spcAft>
              <a:buClr>
                <a:srgbClr val="42953B"/>
              </a:buClr>
              <a:buSzPct val="100000"/>
              <a:buChar char="•"/>
            </a:pPr>
            <a:r>
              <a:rPr lang="en-US" sz="2800" b="1"/>
              <a:t>How does it benefit children?</a:t>
            </a:r>
          </a:p>
          <a:p>
            <a:pPr marL="850900" lvl="1" indent="-342900">
              <a:buClr>
                <a:srgbClr val="42953B"/>
              </a:buClr>
              <a:buSzPts val="2400"/>
              <a:buFont typeface="Arial" panose="020B0604020202020204" pitchFamily="34" charset="0"/>
              <a:buChar char="•"/>
            </a:pPr>
            <a:r>
              <a:rPr lang="en-US" sz="2400" i="1">
                <a:solidFill>
                  <a:srgbClr val="FF0000"/>
                </a:solidFill>
              </a:rPr>
              <a:t>Prepare</a:t>
            </a:r>
            <a:r>
              <a:rPr lang="en-US" sz="2400" i="1"/>
              <a:t> students for </a:t>
            </a:r>
            <a:r>
              <a:rPr lang="en-US" sz="2400" i="1">
                <a:solidFill>
                  <a:srgbClr val="FF0000"/>
                </a:solidFill>
              </a:rPr>
              <a:t>adult</a:t>
            </a:r>
            <a:r>
              <a:rPr lang="en-US" sz="2400" i="1"/>
              <a:t> environments but also help </a:t>
            </a:r>
            <a:r>
              <a:rPr lang="en-US" sz="2400" i="1">
                <a:solidFill>
                  <a:srgbClr val="FF0000"/>
                </a:solidFill>
              </a:rPr>
              <a:t>engage</a:t>
            </a:r>
            <a:r>
              <a:rPr lang="en-US" sz="2400" i="1"/>
              <a:t> them in their education.</a:t>
            </a:r>
            <a:endParaRPr sz="2400" i="1">
              <a:solidFill>
                <a:srgbClr val="FF0000"/>
              </a:solidFill>
            </a:endParaRPr>
          </a:p>
          <a:p>
            <a:pPr marL="342900" lvl="0" indent="-292100" algn="l" rtl="0">
              <a:lnSpc>
                <a:spcPct val="100000"/>
              </a:lnSpc>
              <a:spcBef>
                <a:spcPts val="640"/>
              </a:spcBef>
              <a:spcAft>
                <a:spcPts val="0"/>
              </a:spcAft>
              <a:buClr>
                <a:srgbClr val="42953B"/>
              </a:buClr>
              <a:buSzPct val="100000"/>
              <a:buChar char="•"/>
            </a:pPr>
            <a:r>
              <a:rPr lang="en-US" sz="2800" b="1"/>
              <a:t>What does the research say?</a:t>
            </a:r>
          </a:p>
          <a:p>
            <a:pPr marL="850900" lvl="1" indent="-342900">
              <a:buClr>
                <a:srgbClr val="42953B"/>
              </a:buClr>
              <a:buSzPts val="2400"/>
              <a:buFont typeface="Arial" panose="020B0604020202020204" pitchFamily="34" charset="0"/>
              <a:buChar char="•"/>
            </a:pPr>
            <a:r>
              <a:rPr lang="en-US" sz="2400" i="1">
                <a:solidFill>
                  <a:srgbClr val="FF0000"/>
                </a:solidFill>
              </a:rPr>
              <a:t>Better</a:t>
            </a:r>
            <a:r>
              <a:rPr lang="en-US" sz="2400" i="1"/>
              <a:t> educational and adult </a:t>
            </a:r>
            <a:r>
              <a:rPr lang="en-US" sz="2400" i="1">
                <a:solidFill>
                  <a:srgbClr val="FF0000"/>
                </a:solidFill>
              </a:rPr>
              <a:t>outcomes</a:t>
            </a:r>
            <a:r>
              <a:rPr lang="en-US" sz="2400" i="1">
                <a:solidFill>
                  <a:srgbClr val="004B8E"/>
                </a:solidFill>
              </a:rPr>
              <a:t>.</a:t>
            </a:r>
            <a:endParaRPr sz="2400" i="1">
              <a:solidFill>
                <a:srgbClr val="004B8E"/>
              </a:solidFill>
            </a:endParaRPr>
          </a:p>
          <a:p>
            <a:pPr marL="342900" lvl="0" indent="-292100" algn="l" rtl="0">
              <a:lnSpc>
                <a:spcPct val="100000"/>
              </a:lnSpc>
              <a:spcBef>
                <a:spcPts val="640"/>
              </a:spcBef>
              <a:spcAft>
                <a:spcPts val="0"/>
              </a:spcAft>
              <a:buClr>
                <a:srgbClr val="42953B"/>
              </a:buClr>
              <a:buSzPct val="100000"/>
              <a:buChar char="•"/>
            </a:pPr>
            <a:r>
              <a:rPr lang="en-US" sz="2800" b="1"/>
              <a:t>What does IDEA say?</a:t>
            </a:r>
          </a:p>
          <a:p>
            <a:pPr marL="850900" lvl="1" indent="-342900">
              <a:buClr>
                <a:srgbClr val="42953B"/>
              </a:buClr>
              <a:buSzPts val="2400"/>
              <a:buFont typeface="Arial" panose="020B0604020202020204" pitchFamily="34" charset="0"/>
              <a:buChar char="•"/>
            </a:pPr>
            <a:r>
              <a:rPr lang="en-US" sz="2400" i="1"/>
              <a:t>Required IEP transition </a:t>
            </a:r>
            <a:r>
              <a:rPr lang="en-US" sz="2400" i="1">
                <a:solidFill>
                  <a:srgbClr val="FF0000"/>
                </a:solidFill>
              </a:rPr>
              <a:t>planning</a:t>
            </a:r>
            <a:r>
              <a:rPr lang="en-US" sz="2400" i="1">
                <a:solidFill>
                  <a:srgbClr val="000000"/>
                </a:solidFill>
              </a:rPr>
              <a:t> </a:t>
            </a:r>
            <a:r>
              <a:rPr lang="en-US" sz="2400" b="1" i="1"/>
              <a:t>and </a:t>
            </a:r>
            <a:r>
              <a:rPr lang="en-US" sz="2400" i="1">
                <a:solidFill>
                  <a:srgbClr val="FF0000"/>
                </a:solidFill>
              </a:rPr>
              <a:t>an invitation to the meeting</a:t>
            </a:r>
            <a:r>
              <a:rPr lang="en-US" sz="2400" i="1">
                <a:solidFill>
                  <a:srgbClr val="004B8E"/>
                </a:solidFill>
              </a:rPr>
              <a:t>.</a:t>
            </a:r>
            <a:endParaRPr sz="2400" i="1">
              <a:solidFill>
                <a:srgbClr val="004B8E"/>
              </a:solidFill>
            </a:endParaRPr>
          </a:p>
          <a:p>
            <a:pPr marL="342900" lvl="0" indent="-139700" algn="l" rtl="0">
              <a:lnSpc>
                <a:spcPct val="100000"/>
              </a:lnSpc>
              <a:spcBef>
                <a:spcPts val="640"/>
              </a:spcBef>
              <a:spcAft>
                <a:spcPts val="0"/>
              </a:spcAft>
              <a:buSzPts val="32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79"/>
        <p:cNvGrpSpPr/>
        <p:nvPr/>
      </p:nvGrpSpPr>
      <p:grpSpPr>
        <a:xfrm>
          <a:off x="0" y="0"/>
          <a:ext cx="0" cy="0"/>
          <a:chOff x="0" y="0"/>
          <a:chExt cx="0" cy="0"/>
        </a:xfrm>
      </p:grpSpPr>
      <p:sp>
        <p:nvSpPr>
          <p:cNvPr id="380" name="Google Shape;380;p57"/>
          <p:cNvSpPr txBox="1">
            <a:spLocks noGrp="1"/>
          </p:cNvSpPr>
          <p:nvPr>
            <p:ph type="title"/>
          </p:nvPr>
        </p:nvSpPr>
        <p:spPr>
          <a:xfrm>
            <a:off x="152400" y="990600"/>
            <a:ext cx="8839200" cy="91531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solidFill>
                  <a:srgbClr val="73B6EF"/>
                </a:solidFill>
              </a:rPr>
              <a:t>For Presenter only</a:t>
            </a:r>
            <a:br>
              <a:rPr lang="en-US" b="1">
                <a:solidFill>
                  <a:srgbClr val="73B6EF"/>
                </a:solidFill>
              </a:rPr>
            </a:br>
            <a:endParaRPr/>
          </a:p>
        </p:txBody>
      </p:sp>
      <p:sp>
        <p:nvSpPr>
          <p:cNvPr id="381" name="Google Shape;381;p57"/>
          <p:cNvSpPr txBox="1">
            <a:spLocks noGrp="1"/>
          </p:cNvSpPr>
          <p:nvPr>
            <p:ph type="body" idx="1"/>
          </p:nvPr>
        </p:nvSpPr>
        <p:spPr>
          <a:xfrm>
            <a:off x="533400" y="1333500"/>
            <a:ext cx="8077200" cy="483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400" b="1"/>
              <a:t>Resources to Provide in Participant Folder for Training</a:t>
            </a:r>
            <a:endParaRPr sz="2400"/>
          </a:p>
          <a:p>
            <a:pPr marL="342900" lvl="0" indent="-342900" algn="l" rtl="0">
              <a:lnSpc>
                <a:spcPct val="100000"/>
              </a:lnSpc>
              <a:spcBef>
                <a:spcPts val="400"/>
              </a:spcBef>
              <a:spcAft>
                <a:spcPts val="0"/>
              </a:spcAft>
              <a:buClr>
                <a:srgbClr val="439639"/>
              </a:buClr>
              <a:buSzPct val="100000"/>
              <a:buChar char="•"/>
            </a:pPr>
            <a:r>
              <a:rPr lang="en-US" sz="2200">
                <a:solidFill>
                  <a:srgbClr val="004B8E"/>
                </a:solidFill>
              </a:rPr>
              <a:t>Handouts</a:t>
            </a:r>
            <a:endParaRPr sz="2200">
              <a:solidFill>
                <a:srgbClr val="004B8E"/>
              </a:solidFill>
            </a:endParaRPr>
          </a:p>
          <a:p>
            <a:pPr marL="800100" lvl="1" indent="-342900" algn="l" rtl="0">
              <a:lnSpc>
                <a:spcPct val="100000"/>
              </a:lnSpc>
              <a:spcBef>
                <a:spcPts val="320"/>
              </a:spcBef>
              <a:spcAft>
                <a:spcPts val="0"/>
              </a:spcAft>
              <a:buClr>
                <a:srgbClr val="439639"/>
              </a:buClr>
              <a:buSzPts val="1600"/>
              <a:buFont typeface="Calibri"/>
              <a:buAutoNum type="arabicPeriod"/>
            </a:pPr>
            <a:r>
              <a:rPr lang="en-US" sz="1600">
                <a:solidFill>
                  <a:srgbClr val="004B8E"/>
                </a:solidFill>
              </a:rPr>
              <a:t>Model of Self Determination</a:t>
            </a:r>
            <a:endParaRPr sz="1600">
              <a:solidFill>
                <a:srgbClr val="004B8E"/>
              </a:solidFill>
            </a:endParaRPr>
          </a:p>
          <a:p>
            <a:pPr marL="800100" lvl="1" indent="-342900" algn="l" rtl="0">
              <a:lnSpc>
                <a:spcPct val="100000"/>
              </a:lnSpc>
              <a:spcBef>
                <a:spcPts val="320"/>
              </a:spcBef>
              <a:spcAft>
                <a:spcPts val="0"/>
              </a:spcAft>
              <a:buClr>
                <a:srgbClr val="439639"/>
              </a:buClr>
              <a:buSzPts val="1600"/>
              <a:buFont typeface="Calibri"/>
              <a:buAutoNum type="arabicPeriod"/>
            </a:pPr>
            <a:r>
              <a:rPr lang="en-US" sz="1600">
                <a:solidFill>
                  <a:srgbClr val="004B8E"/>
                </a:solidFill>
              </a:rPr>
              <a:t>Model of Self-Determination: Notes Page</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Self-Regulation Poster</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Chair Yoga</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Self-Efficacy Poster</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Fixed vs Growth Mindset</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Victory Log</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Assertiveness Poster</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Passive, Assertive and Aggressive</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Word Wheel </a:t>
            </a:r>
            <a:endParaRPr sz="1600">
              <a:solidFill>
                <a:srgbClr val="004B8E"/>
              </a:solidFill>
            </a:endParaRPr>
          </a:p>
          <a:p>
            <a:pPr marL="800100" lvl="1" indent="-342900" algn="l" rtl="0">
              <a:lnSpc>
                <a:spcPct val="100000"/>
              </a:lnSpc>
              <a:spcBef>
                <a:spcPts val="320"/>
              </a:spcBef>
              <a:spcAft>
                <a:spcPts val="0"/>
              </a:spcAft>
              <a:buClr>
                <a:srgbClr val="439639"/>
              </a:buClr>
              <a:buSzPts val="1600"/>
              <a:buAutoNum type="arabicPeriod"/>
            </a:pPr>
            <a:r>
              <a:rPr lang="en-US" sz="1600">
                <a:solidFill>
                  <a:srgbClr val="004B8E"/>
                </a:solidFill>
              </a:rPr>
              <a:t>Three-Part Assertiveness Document</a:t>
            </a:r>
            <a:endParaRPr sz="1600">
              <a:solidFill>
                <a:srgbClr val="004B8E"/>
              </a:solidFill>
            </a:endParaRPr>
          </a:p>
          <a:p>
            <a:pPr marL="342900" indent="-342900">
              <a:spcBef>
                <a:spcPts val="480"/>
              </a:spcBef>
              <a:buClr>
                <a:srgbClr val="439639"/>
              </a:buClr>
              <a:buSzPct val="100000"/>
            </a:pPr>
            <a:r>
              <a:rPr lang="en-US" sz="2200">
                <a:solidFill>
                  <a:srgbClr val="004B8E"/>
                </a:solidFill>
              </a:rPr>
              <a:t>Presenter Resources  </a:t>
            </a:r>
            <a:endParaRPr sz="2200">
              <a:solidFill>
                <a:srgbClr val="004B8E"/>
              </a:solidFill>
            </a:endParaRPr>
          </a:p>
          <a:p>
            <a:pPr marL="457200" lvl="0" indent="-342900" algn="l" rtl="0">
              <a:lnSpc>
                <a:spcPct val="100000"/>
              </a:lnSpc>
              <a:spcBef>
                <a:spcPts val="480"/>
              </a:spcBef>
              <a:spcAft>
                <a:spcPts val="0"/>
              </a:spcAft>
              <a:buClr>
                <a:srgbClr val="439639"/>
              </a:buClr>
              <a:buSzPct val="100000"/>
              <a:buChar char="•"/>
            </a:pPr>
            <a:r>
              <a:rPr lang="en-US" sz="1600">
                <a:solidFill>
                  <a:srgbClr val="004B8E"/>
                </a:solidFill>
              </a:rPr>
              <a:t>Google Document </a:t>
            </a:r>
            <a:endParaRPr sz="1600">
              <a:solidFill>
                <a:srgbClr val="004B8E"/>
              </a:solidFill>
            </a:endParaRPr>
          </a:p>
          <a:p>
            <a:pPr marL="457200" lvl="0" indent="-342900" algn="l" rtl="0">
              <a:lnSpc>
                <a:spcPct val="100000"/>
              </a:lnSpc>
              <a:spcBef>
                <a:spcPts val="0"/>
              </a:spcBef>
              <a:spcAft>
                <a:spcPts val="0"/>
              </a:spcAft>
              <a:buClr>
                <a:srgbClr val="439639"/>
              </a:buClr>
              <a:buSzPct val="100000"/>
              <a:buChar char="•"/>
            </a:pPr>
            <a:r>
              <a:rPr lang="en-US" sz="1600">
                <a:solidFill>
                  <a:srgbClr val="004B8E"/>
                </a:solidFill>
              </a:rPr>
              <a:t>Appendix A (from last time), Pg. 3 Self-Determination</a:t>
            </a:r>
            <a:endParaRPr sz="1600">
              <a:solidFill>
                <a:srgbClr val="004B8E"/>
              </a:solidFill>
            </a:endParaRPr>
          </a:p>
          <a:p>
            <a:pPr marL="457200" lvl="0" indent="-342900" algn="l" rtl="0">
              <a:lnSpc>
                <a:spcPct val="100000"/>
              </a:lnSpc>
              <a:spcBef>
                <a:spcPts val="0"/>
              </a:spcBef>
              <a:spcAft>
                <a:spcPts val="0"/>
              </a:spcAft>
              <a:buClr>
                <a:srgbClr val="439639"/>
              </a:buClr>
              <a:buSzPct val="100000"/>
              <a:buChar char="•"/>
            </a:pPr>
            <a:r>
              <a:rPr lang="en-US" sz="1600">
                <a:solidFill>
                  <a:srgbClr val="004B8E"/>
                </a:solidFill>
              </a:rPr>
              <a:t>Appendix B (Practice Profile)</a:t>
            </a:r>
            <a:endParaRPr sz="1600">
              <a:solidFill>
                <a:srgbClr val="004B8E"/>
              </a:solidFill>
            </a:endParaRPr>
          </a:p>
          <a:p>
            <a:pPr marL="0" lvl="0" indent="0" algn="l" rtl="0">
              <a:lnSpc>
                <a:spcPct val="100000"/>
              </a:lnSpc>
              <a:spcBef>
                <a:spcPts val="480"/>
              </a:spcBef>
              <a:spcAft>
                <a:spcPts val="0"/>
              </a:spcAft>
              <a:buSzPts val="3200"/>
              <a:buNone/>
            </a:pPr>
            <a:endParaRPr sz="1800"/>
          </a:p>
          <a:p>
            <a:pPr marL="0" lvl="0" indent="0" algn="l" rtl="0">
              <a:lnSpc>
                <a:spcPct val="100000"/>
              </a:lnSpc>
              <a:spcBef>
                <a:spcPts val="480"/>
              </a:spcBef>
              <a:spcAft>
                <a:spcPts val="0"/>
              </a:spcAft>
              <a:buSzPts val="3200"/>
              <a:buNone/>
            </a:pPr>
            <a:endParaRPr sz="1800"/>
          </a:p>
          <a:p>
            <a:pPr marL="0" lvl="0" indent="0" algn="l" rtl="0">
              <a:lnSpc>
                <a:spcPct val="100000"/>
              </a:lnSpc>
              <a:spcBef>
                <a:spcPts val="480"/>
              </a:spcBef>
              <a:spcAft>
                <a:spcPts val="0"/>
              </a:spcAft>
              <a:buSzPts val="3200"/>
              <a:buNone/>
            </a:pPr>
            <a:endParaRPr sz="1800"/>
          </a:p>
          <a:p>
            <a:pPr marL="0" lvl="0" indent="0" algn="l" rtl="0">
              <a:lnSpc>
                <a:spcPct val="100000"/>
              </a:lnSpc>
              <a:spcBef>
                <a:spcPts val="480"/>
              </a:spcBef>
              <a:spcAft>
                <a:spcPts val="0"/>
              </a:spcAft>
              <a:buSzPts val="3200"/>
              <a:buNone/>
            </a:pPr>
            <a:endParaRPr sz="1800"/>
          </a:p>
          <a:p>
            <a:pPr marL="914400" lvl="0" indent="0" algn="l" rtl="0">
              <a:lnSpc>
                <a:spcPct val="100000"/>
              </a:lnSpc>
              <a:spcBef>
                <a:spcPts val="400"/>
              </a:spcBef>
              <a:spcAft>
                <a:spcPts val="0"/>
              </a:spcAft>
              <a:buSzPts val="3200"/>
              <a:buNone/>
            </a:pPr>
            <a:endParaRPr sz="3400"/>
          </a:p>
        </p:txBody>
      </p:sp>
      <p:sp>
        <p:nvSpPr>
          <p:cNvPr id="382" name="Google Shape;382;p57"/>
          <p:cNvSpPr txBox="1"/>
          <p:nvPr/>
        </p:nvSpPr>
        <p:spPr>
          <a:xfrm>
            <a:off x="8610600" y="393533"/>
            <a:ext cx="43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1"/>
                </a:solidFill>
                <a:latin typeface="Arial"/>
                <a:ea typeface="Arial"/>
                <a:cs typeface="Arial"/>
                <a:sym typeface="Arial"/>
              </a:rPr>
              <a:t>1</a:t>
            </a:r>
            <a:endParaRPr sz="1400" b="0" i="0" u="none" strike="noStrike" cap="none">
              <a:solidFill>
                <a:schemeClr val="bg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5"/>
          <p:cNvSpPr txBox="1">
            <a:spLocks noGrp="1"/>
          </p:cNvSpPr>
          <p:nvPr>
            <p:ph type="title"/>
          </p:nvPr>
        </p:nvSpPr>
        <p:spPr>
          <a:xfrm>
            <a:off x="533400" y="1034667"/>
            <a:ext cx="8077200" cy="102273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solidFill>
                  <a:srgbClr val="004B8E"/>
                </a:solidFill>
              </a:rPr>
              <a:t>Model of Self-Determination</a:t>
            </a:r>
            <a:endParaRPr sz="4400">
              <a:solidFill>
                <a:srgbClr val="004B8E"/>
              </a:solidFill>
            </a:endParaRPr>
          </a:p>
        </p:txBody>
      </p:sp>
      <p:pic>
        <p:nvPicPr>
          <p:cNvPr id="596" name="Google Shape;596;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68896" y="3346249"/>
            <a:ext cx="2825951" cy="2825951"/>
          </a:xfrm>
          <a:prstGeom prst="rect">
            <a:avLst/>
          </a:prstGeom>
          <a:noFill/>
          <a:ln w="28575" cap="flat" cmpd="sng">
            <a:solidFill>
              <a:schemeClr val="dk2"/>
            </a:solidFill>
            <a:prstDash val="solid"/>
            <a:round/>
            <a:headEnd type="none" w="sm" len="sm"/>
            <a:tailEnd type="none" w="sm" len="sm"/>
          </a:ln>
        </p:spPr>
      </p:pic>
      <p:pic>
        <p:nvPicPr>
          <p:cNvPr id="597" name="Google Shape;597;p85"/>
          <p:cNvPicPr preferRelativeResize="0"/>
          <p:nvPr/>
        </p:nvPicPr>
        <p:blipFill rotWithShape="1">
          <a:blip r:embed="rId4" cstate="email">
            <a:alphaModFix/>
            <a:extLst>
              <a:ext uri="{28A0092B-C50C-407E-A947-70E740481C1C}">
                <a14:useLocalDpi xmlns:a14="http://schemas.microsoft.com/office/drawing/2010/main"/>
              </a:ext>
            </a:extLst>
          </a:blip>
          <a:srcRect r="28371"/>
          <a:stretch/>
        </p:blipFill>
        <p:spPr>
          <a:xfrm>
            <a:off x="5764471" y="4790297"/>
            <a:ext cx="2846129" cy="1905000"/>
          </a:xfrm>
          <a:prstGeom prst="rect">
            <a:avLst/>
          </a:prstGeom>
          <a:noFill/>
          <a:ln w="28575" cap="flat" cmpd="sng">
            <a:solidFill>
              <a:schemeClr val="dk2"/>
            </a:solidFill>
            <a:prstDash val="solid"/>
            <a:round/>
            <a:headEnd type="none" w="sm" len="sm"/>
            <a:tailEnd type="none" w="sm" len="sm"/>
          </a:ln>
        </p:spPr>
      </p:pic>
      <p:pic>
        <p:nvPicPr>
          <p:cNvPr id="598" name="Google Shape;598;p8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3400" y="2057400"/>
            <a:ext cx="1867400" cy="3053123"/>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6"/>
          <p:cNvSpPr txBox="1"/>
          <p:nvPr/>
        </p:nvSpPr>
        <p:spPr>
          <a:xfrm>
            <a:off x="533400" y="6183444"/>
            <a:ext cx="8077200" cy="47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Libre Baskerville"/>
              <a:buNone/>
            </a:pPr>
            <a:r>
              <a:rPr lang="en-US" sz="1300" b="1" i="0" u="none" strike="noStrike" cap="none">
                <a:solidFill>
                  <a:schemeClr val="dk2"/>
                </a:solidFill>
                <a:latin typeface="Libre Baskerville"/>
                <a:ea typeface="Libre Baskerville"/>
                <a:cs typeface="Libre Baskerville"/>
                <a:sym typeface="Libre Baskerville"/>
              </a:rPr>
              <a:t>Empowerment for Life: Teaching Self-Determination Strategies for Effective Transition</a:t>
            </a:r>
            <a:endParaRPr sz="1300" b="1" i="0" u="none" strike="noStrike" cap="none">
              <a:solidFill>
                <a:srgbClr val="000000"/>
              </a:solidFill>
              <a:sym typeface="Arial"/>
            </a:endParaRPr>
          </a:p>
        </p:txBody>
      </p:sp>
      <p:pic>
        <p:nvPicPr>
          <p:cNvPr id="604" name="Google Shape;604;p86" descr="oh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1189821"/>
            <a:ext cx="8077200" cy="4982379"/>
          </a:xfrm>
          <a:prstGeom prst="rect">
            <a:avLst/>
          </a:prstGeom>
          <a:noFill/>
          <a:ln>
            <a:noFill/>
          </a:ln>
        </p:spPr>
      </p:pic>
      <p:sp>
        <p:nvSpPr>
          <p:cNvPr id="605" name="Google Shape;605;p86"/>
          <p:cNvSpPr txBox="1"/>
          <p:nvPr/>
        </p:nvSpPr>
        <p:spPr>
          <a:xfrm>
            <a:off x="5056742" y="761391"/>
            <a:ext cx="3701667" cy="40639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highlight>
                  <a:srgbClr val="FFFF00"/>
                </a:highlight>
                <a:latin typeface="Calibri" panose="020F0502020204030204" pitchFamily="34" charset="0"/>
                <a:ea typeface="Twentieth Century"/>
                <a:cs typeface="Calibri" panose="020F0502020204030204" pitchFamily="34" charset="0"/>
                <a:sym typeface="Twentieth Century"/>
              </a:rPr>
              <a:t>Use HO #1 &amp; HO #2 for slides 32 - 40</a:t>
            </a:r>
            <a:endParaRPr sz="1800" b="0" i="0" u="none" strike="noStrike" cap="none">
              <a:solidFill>
                <a:srgbClr val="000000"/>
              </a:solidFill>
              <a:highlight>
                <a:srgbClr val="FFFF00"/>
              </a:highlight>
              <a:latin typeface="Calibri" panose="020F0502020204030204" pitchFamily="34" charset="0"/>
              <a:ea typeface="Twentieth Century"/>
              <a:cs typeface="Calibri" panose="020F0502020204030204" pitchFamily="34" charset="0"/>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5" name="Google Shape;611;p87"/>
          <p:cNvPicPr preferRelativeResize="0">
            <a:picLocks noGrp="1"/>
          </p:cNvPicPr>
          <p:nvPr>
            <p:ph type="body" idx="4294967295"/>
          </p:nvPr>
        </p:nvPicPr>
        <p:blipFill rotWithShape="1">
          <a:blip r:embed="rId3" cstate="email">
            <a:alphaModFix/>
            <a:extLst>
              <a:ext uri="{28A0092B-C50C-407E-A947-70E740481C1C}">
                <a14:useLocalDpi xmlns:a14="http://schemas.microsoft.com/office/drawing/2010/main"/>
              </a:ext>
            </a:extLst>
          </a:blip>
          <a:srcRect/>
          <a:stretch/>
        </p:blipFill>
        <p:spPr>
          <a:xfrm>
            <a:off x="1550842" y="831739"/>
            <a:ext cx="5910573" cy="5617750"/>
          </a:xfrm>
          <a:prstGeom prst="rect">
            <a:avLst/>
          </a:prstGeom>
          <a:noFill/>
          <a:ln>
            <a:noFill/>
          </a:ln>
        </p:spPr>
      </p:pic>
      <p:sp>
        <p:nvSpPr>
          <p:cNvPr id="6" name="Google Shape;612;p87"/>
          <p:cNvSpPr txBox="1"/>
          <p:nvPr/>
        </p:nvSpPr>
        <p:spPr>
          <a:xfrm>
            <a:off x="3680599" y="1487736"/>
            <a:ext cx="1606531" cy="5228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4B8E"/>
                </a:solidFill>
                <a:latin typeface="Calibri"/>
                <a:ea typeface="Calibri"/>
                <a:cs typeface="Calibri"/>
                <a:sym typeface="Calibri"/>
              </a:rPr>
              <a:t>Environment</a:t>
            </a:r>
            <a:endParaRPr sz="1800" b="1" i="0" u="none" strike="noStrike" cap="none">
              <a:solidFill>
                <a:srgbClr val="004B8E"/>
              </a:solidFill>
              <a:latin typeface="Calibri"/>
              <a:ea typeface="Calibri"/>
              <a:cs typeface="Calibri"/>
              <a:sym typeface="Calibri"/>
            </a:endParaRPr>
          </a:p>
        </p:txBody>
      </p:sp>
      <p:sp>
        <p:nvSpPr>
          <p:cNvPr id="7" name="Google Shape;613;p87"/>
          <p:cNvSpPr/>
          <p:nvPr/>
        </p:nvSpPr>
        <p:spPr>
          <a:xfrm>
            <a:off x="2115101" y="2346593"/>
            <a:ext cx="1634085" cy="597375"/>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643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8"/>
          <p:cNvSpPr txBox="1">
            <a:spLocks noGrp="1"/>
          </p:cNvSpPr>
          <p:nvPr>
            <p:ph type="title"/>
          </p:nvPr>
        </p:nvSpPr>
        <p:spPr>
          <a:xfrm>
            <a:off x="533400" y="990600"/>
            <a:ext cx="8077200" cy="1104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Know Yourself and Your Environment</a:t>
            </a:r>
            <a:endParaRPr sz="4400"/>
          </a:p>
        </p:txBody>
      </p:sp>
      <p:sp>
        <p:nvSpPr>
          <p:cNvPr id="620" name="Google Shape;620;p88"/>
          <p:cNvSpPr txBox="1">
            <a:spLocks noGrp="1"/>
          </p:cNvSpPr>
          <p:nvPr>
            <p:ph type="body" idx="1"/>
          </p:nvPr>
        </p:nvSpPr>
        <p:spPr>
          <a:xfrm>
            <a:off x="533400" y="2159000"/>
            <a:ext cx="40386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ct val="100000"/>
              <a:buChar char="•"/>
            </a:pPr>
            <a:r>
              <a:rPr lang="en-US" sz="3000"/>
              <a:t>Dreaming</a:t>
            </a:r>
            <a:endParaRPr sz="3000"/>
          </a:p>
          <a:p>
            <a:pPr marL="342900" lvl="0" indent="-342900" algn="l" rtl="0">
              <a:lnSpc>
                <a:spcPct val="100000"/>
              </a:lnSpc>
              <a:spcBef>
                <a:spcPts val="560"/>
              </a:spcBef>
              <a:spcAft>
                <a:spcPts val="0"/>
              </a:spcAft>
              <a:buClr>
                <a:srgbClr val="42953B"/>
              </a:buClr>
              <a:buSzPct val="100000"/>
              <a:buChar char="•"/>
            </a:pPr>
            <a:r>
              <a:rPr lang="en-US" sz="3000"/>
              <a:t>Exploring strengths, weaknesses, needs</a:t>
            </a:r>
            <a:br>
              <a:rPr lang="en-US" sz="3000"/>
            </a:br>
            <a:r>
              <a:rPr lang="en-US" sz="3000"/>
              <a:t>and preferences</a:t>
            </a:r>
            <a:endParaRPr sz="3000"/>
          </a:p>
          <a:p>
            <a:pPr marL="342900" lvl="0" indent="-342900" algn="l" rtl="0">
              <a:lnSpc>
                <a:spcPct val="100000"/>
              </a:lnSpc>
              <a:spcBef>
                <a:spcPts val="560"/>
              </a:spcBef>
              <a:spcAft>
                <a:spcPts val="0"/>
              </a:spcAft>
              <a:buClr>
                <a:srgbClr val="42953B"/>
              </a:buClr>
              <a:buSzPct val="100000"/>
              <a:buChar char="•"/>
            </a:pPr>
            <a:r>
              <a:rPr lang="en-US" sz="3000"/>
              <a:t>Learning about disabilities</a:t>
            </a:r>
            <a:endParaRPr sz="3000"/>
          </a:p>
          <a:p>
            <a:pPr marL="342900" lvl="0" indent="-342900" algn="l" rtl="0">
              <a:lnSpc>
                <a:spcPct val="100000"/>
              </a:lnSpc>
              <a:spcBef>
                <a:spcPts val="560"/>
              </a:spcBef>
              <a:spcAft>
                <a:spcPts val="0"/>
              </a:spcAft>
              <a:buClr>
                <a:srgbClr val="42953B"/>
              </a:buClr>
              <a:buSzPct val="100000"/>
              <a:buChar char="•"/>
            </a:pPr>
            <a:r>
              <a:rPr lang="en-US" sz="3000"/>
              <a:t>Learning about environments</a:t>
            </a:r>
            <a:endParaRPr sz="3000"/>
          </a:p>
          <a:p>
            <a:pPr marL="342900" lvl="0" indent="-165100" algn="l" rtl="0">
              <a:lnSpc>
                <a:spcPct val="100000"/>
              </a:lnSpc>
              <a:spcBef>
                <a:spcPts val="560"/>
              </a:spcBef>
              <a:spcAft>
                <a:spcPts val="0"/>
              </a:spcAft>
              <a:buSzPts val="2800"/>
              <a:buNone/>
            </a:pPr>
            <a:endParaRPr/>
          </a:p>
        </p:txBody>
      </p:sp>
      <p:sp>
        <p:nvSpPr>
          <p:cNvPr id="621" name="Google Shape;621;p88"/>
          <p:cNvSpPr txBox="1"/>
          <p:nvPr/>
        </p:nvSpPr>
        <p:spPr>
          <a:xfrm>
            <a:off x="533400" y="6254705"/>
            <a:ext cx="3825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pic>
        <p:nvPicPr>
          <p:cNvPr id="622" name="Google Shape;622;p88"/>
          <p:cNvPicPr preferRelativeResize="0">
            <a:picLocks noGrp="1"/>
          </p:cNvPicPr>
          <p:nvPr>
            <p:ph type="body" idx="4294967295"/>
          </p:nvPr>
        </p:nvPicPr>
        <p:blipFill rotWithShape="1">
          <a:blip r:embed="rId3" cstate="email">
            <a:alphaModFix/>
            <a:extLst>
              <a:ext uri="{28A0092B-C50C-407E-A947-70E740481C1C}">
                <a14:useLocalDpi xmlns:a14="http://schemas.microsoft.com/office/drawing/2010/main"/>
              </a:ext>
            </a:extLst>
          </a:blip>
          <a:srcRect/>
          <a:stretch/>
        </p:blipFill>
        <p:spPr>
          <a:xfrm>
            <a:off x="4572000" y="2247440"/>
            <a:ext cx="4120308" cy="4010141"/>
          </a:xfrm>
          <a:prstGeom prst="rect">
            <a:avLst/>
          </a:prstGeom>
          <a:noFill/>
          <a:ln>
            <a:noFill/>
          </a:ln>
        </p:spPr>
      </p:pic>
      <p:sp>
        <p:nvSpPr>
          <p:cNvPr id="624" name="Google Shape;624;p88"/>
          <p:cNvSpPr txBox="1"/>
          <p:nvPr/>
        </p:nvSpPr>
        <p:spPr>
          <a:xfrm>
            <a:off x="5931219" y="2679982"/>
            <a:ext cx="1317879"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a:solidFill>
                  <a:srgbClr val="004B8E"/>
                </a:solidFill>
                <a:latin typeface="Calibri"/>
                <a:ea typeface="Calibri"/>
                <a:cs typeface="Calibri"/>
                <a:sym typeface="Calibri"/>
              </a:rPr>
              <a:t>Environment</a:t>
            </a:r>
            <a:endParaRPr sz="1600" b="1" i="0" u="none" strike="noStrike" cap="none">
              <a:solidFill>
                <a:srgbClr val="004B8E"/>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9"/>
          <p:cNvSpPr txBox="1">
            <a:spLocks noGrp="1"/>
          </p:cNvSpPr>
          <p:nvPr>
            <p:ph type="title"/>
          </p:nvPr>
        </p:nvSpPr>
        <p:spPr>
          <a:xfrm>
            <a:off x="533400" y="1012634"/>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Value Yourself</a:t>
            </a:r>
            <a:endParaRPr sz="4400"/>
          </a:p>
        </p:txBody>
      </p:sp>
      <p:sp>
        <p:nvSpPr>
          <p:cNvPr id="631" name="Google Shape;631;p89"/>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Rights and</a:t>
            </a:r>
          </a:p>
          <a:p>
            <a:pPr marL="0" lvl="0" indent="0" algn="l" rtl="0">
              <a:lnSpc>
                <a:spcPct val="100000"/>
              </a:lnSpc>
              <a:spcBef>
                <a:spcPts val="0"/>
              </a:spcBef>
              <a:spcAft>
                <a:spcPts val="0"/>
              </a:spcAft>
              <a:buClr>
                <a:srgbClr val="42953B"/>
              </a:buClr>
              <a:buSzPct val="100000"/>
              <a:buNone/>
            </a:pPr>
            <a:r>
              <a:rPr lang="en-US"/>
              <a:t>     Responsibilities</a:t>
            </a:r>
            <a:endParaRPr/>
          </a:p>
          <a:p>
            <a:pPr lvl="0" indent="-457200" algn="l" rtl="0">
              <a:lnSpc>
                <a:spcPct val="100000"/>
              </a:lnSpc>
              <a:spcBef>
                <a:spcPts val="560"/>
              </a:spcBef>
              <a:spcAft>
                <a:spcPts val="0"/>
              </a:spcAft>
              <a:buClr>
                <a:srgbClr val="42953B"/>
              </a:buClr>
              <a:buSzPct val="100000"/>
              <a:buFont typeface="Arial" panose="020B0604020202020204" pitchFamily="34" charset="0"/>
              <a:buChar char="•"/>
            </a:pPr>
            <a:endParaRPr sz="1600"/>
          </a:p>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Relationships</a:t>
            </a:r>
          </a:p>
          <a:p>
            <a:pPr marL="0" lvl="0" indent="0" algn="l" rtl="0">
              <a:lnSpc>
                <a:spcPct val="100000"/>
              </a:lnSpc>
              <a:spcBef>
                <a:spcPts val="0"/>
              </a:spcBef>
              <a:spcAft>
                <a:spcPts val="0"/>
              </a:spcAft>
              <a:buClr>
                <a:srgbClr val="42953B"/>
              </a:buClr>
              <a:buSzPct val="100000"/>
              <a:buNone/>
            </a:pPr>
            <a:r>
              <a:rPr lang="en-US"/>
              <a:t>     with others</a:t>
            </a:r>
            <a:endParaRPr/>
          </a:p>
          <a:p>
            <a:pPr lvl="0" indent="-457200" algn="l" rtl="0">
              <a:lnSpc>
                <a:spcPct val="100000"/>
              </a:lnSpc>
              <a:spcBef>
                <a:spcPts val="560"/>
              </a:spcBef>
              <a:spcAft>
                <a:spcPts val="0"/>
              </a:spcAft>
              <a:buClr>
                <a:srgbClr val="42953B"/>
              </a:buClr>
              <a:buSzPct val="100000"/>
              <a:buFont typeface="Arial" panose="020B0604020202020204" pitchFamily="34" charset="0"/>
              <a:buChar char="•"/>
            </a:pPr>
            <a:endParaRPr sz="1600"/>
          </a:p>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Some strategies for</a:t>
            </a:r>
          </a:p>
          <a:p>
            <a:pPr marL="0" lvl="0" indent="0" algn="l" rtl="0">
              <a:lnSpc>
                <a:spcPct val="100000"/>
              </a:lnSpc>
              <a:spcBef>
                <a:spcPts val="0"/>
              </a:spcBef>
              <a:spcAft>
                <a:spcPts val="0"/>
              </a:spcAft>
              <a:buClr>
                <a:srgbClr val="42953B"/>
              </a:buClr>
              <a:buSzPct val="100000"/>
              <a:buNone/>
            </a:pPr>
            <a:r>
              <a:rPr lang="en-US"/>
              <a:t>     use in the classroom</a:t>
            </a:r>
            <a:endParaRPr/>
          </a:p>
          <a:p>
            <a:pPr marL="342900" lvl="0" indent="-165100" algn="l" rtl="0">
              <a:lnSpc>
                <a:spcPct val="100000"/>
              </a:lnSpc>
              <a:spcBef>
                <a:spcPts val="560"/>
              </a:spcBef>
              <a:spcAft>
                <a:spcPts val="0"/>
              </a:spcAft>
              <a:buSzPts val="2800"/>
              <a:buNone/>
            </a:pPr>
            <a:endParaRPr/>
          </a:p>
        </p:txBody>
      </p:sp>
      <p:pic>
        <p:nvPicPr>
          <p:cNvPr id="632" name="Google Shape;632;p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1" y="2095501"/>
            <a:ext cx="4038599" cy="4076700"/>
          </a:xfrm>
          <a:prstGeom prst="rect">
            <a:avLst/>
          </a:prstGeom>
          <a:noFill/>
          <a:ln>
            <a:noFill/>
          </a:ln>
        </p:spPr>
      </p:pic>
      <p:sp>
        <p:nvSpPr>
          <p:cNvPr id="633" name="Google Shape;633;p89"/>
          <p:cNvSpPr txBox="1"/>
          <p:nvPr/>
        </p:nvSpPr>
        <p:spPr>
          <a:xfrm>
            <a:off x="533400" y="6265727"/>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
        <p:nvSpPr>
          <p:cNvPr id="634" name="Google Shape;634;p89"/>
          <p:cNvSpPr txBox="1"/>
          <p:nvPr/>
        </p:nvSpPr>
        <p:spPr>
          <a:xfrm>
            <a:off x="5938093" y="2551127"/>
            <a:ext cx="1311007" cy="4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a:solidFill>
                  <a:srgbClr val="004B8E"/>
                </a:solidFill>
                <a:latin typeface="Calibri"/>
                <a:ea typeface="Calibri"/>
                <a:cs typeface="Calibri"/>
                <a:sym typeface="Calibri"/>
              </a:rPr>
              <a:t>Environment</a:t>
            </a:r>
            <a:endParaRPr sz="1600" b="1" i="0" u="none" strike="noStrike" cap="none">
              <a:solidFill>
                <a:srgbClr val="004B8E"/>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9"/>
          <p:cNvSpPr txBox="1">
            <a:spLocks noGrp="1"/>
          </p:cNvSpPr>
          <p:nvPr>
            <p:ph type="title"/>
          </p:nvPr>
        </p:nvSpPr>
        <p:spPr>
          <a:xfrm>
            <a:off x="533400" y="1023651"/>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Plan</a:t>
            </a:r>
            <a:endParaRPr sz="4400"/>
          </a:p>
        </p:txBody>
      </p:sp>
      <p:sp>
        <p:nvSpPr>
          <p:cNvPr id="631" name="Google Shape;631;p89"/>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Make a plan</a:t>
            </a:r>
            <a:endParaRPr/>
          </a:p>
          <a:p>
            <a:pPr marL="0" lvl="0" indent="0" algn="l" rtl="0">
              <a:lnSpc>
                <a:spcPct val="100000"/>
              </a:lnSpc>
              <a:spcBef>
                <a:spcPts val="560"/>
              </a:spcBef>
              <a:spcAft>
                <a:spcPts val="0"/>
              </a:spcAft>
              <a:buClr>
                <a:srgbClr val="42953B"/>
              </a:buClr>
              <a:buSzPct val="100000"/>
              <a:buNone/>
            </a:pPr>
            <a:endParaRPr sz="1600"/>
          </a:p>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Monitor the plan</a:t>
            </a:r>
            <a:endParaRPr/>
          </a:p>
          <a:p>
            <a:pPr marL="0" lvl="0" indent="0" algn="l" rtl="0">
              <a:lnSpc>
                <a:spcPct val="100000"/>
              </a:lnSpc>
              <a:spcBef>
                <a:spcPts val="560"/>
              </a:spcBef>
              <a:spcAft>
                <a:spcPts val="0"/>
              </a:spcAft>
              <a:buClr>
                <a:srgbClr val="42953B"/>
              </a:buClr>
              <a:buSzPct val="100000"/>
              <a:buNone/>
            </a:pPr>
            <a:endParaRPr sz="1600"/>
          </a:p>
          <a:p>
            <a:pPr lvl="0" indent="-457200" algn="l" rtl="0">
              <a:lnSpc>
                <a:spcPct val="100000"/>
              </a:lnSpc>
              <a:spcBef>
                <a:spcPts val="0"/>
              </a:spcBef>
              <a:spcAft>
                <a:spcPts val="0"/>
              </a:spcAft>
              <a:buClr>
                <a:srgbClr val="42953B"/>
              </a:buClr>
              <a:buSzPct val="100000"/>
              <a:buFont typeface="Arial" panose="020B0604020202020204" pitchFamily="34" charset="0"/>
              <a:buChar char="•"/>
            </a:pPr>
            <a:r>
              <a:rPr lang="en-US"/>
              <a:t>Adjust plan as</a:t>
            </a:r>
          </a:p>
          <a:p>
            <a:pPr marL="0" lvl="0" indent="0" algn="l" rtl="0">
              <a:lnSpc>
                <a:spcPct val="100000"/>
              </a:lnSpc>
              <a:spcBef>
                <a:spcPts val="0"/>
              </a:spcBef>
              <a:spcAft>
                <a:spcPts val="0"/>
              </a:spcAft>
              <a:buClr>
                <a:srgbClr val="42953B"/>
              </a:buClr>
              <a:buSzPct val="100000"/>
              <a:buNone/>
            </a:pPr>
            <a:r>
              <a:rPr lang="en-US"/>
              <a:t>     needed</a:t>
            </a:r>
          </a:p>
          <a:p>
            <a:pPr marL="0" lvl="0" indent="0" algn="l" rtl="0">
              <a:lnSpc>
                <a:spcPct val="100000"/>
              </a:lnSpc>
              <a:spcBef>
                <a:spcPts val="0"/>
              </a:spcBef>
              <a:spcAft>
                <a:spcPts val="0"/>
              </a:spcAft>
              <a:buClr>
                <a:srgbClr val="42953B"/>
              </a:buClr>
              <a:buSzPct val="100000"/>
              <a:buNone/>
            </a:pPr>
            <a:endParaRPr lang="en-US" sz="1600"/>
          </a:p>
          <a:p>
            <a:pPr indent="-457200">
              <a:spcBef>
                <a:spcPts val="0"/>
              </a:spcBef>
              <a:buClr>
                <a:srgbClr val="42953B"/>
              </a:buClr>
              <a:buSzPct val="100000"/>
            </a:pPr>
            <a:r>
              <a:rPr lang="en-US"/>
              <a:t>Reflect on your plan</a:t>
            </a:r>
            <a:br>
              <a:rPr lang="en-US"/>
            </a:br>
            <a:r>
              <a:rPr lang="en-US" u="sng"/>
              <a:t>cccframework.org</a:t>
            </a:r>
            <a:endParaRPr u="sng"/>
          </a:p>
          <a:p>
            <a:pPr marL="342900" lvl="0" indent="-165100" algn="l" rtl="0">
              <a:lnSpc>
                <a:spcPct val="100000"/>
              </a:lnSpc>
              <a:spcBef>
                <a:spcPts val="560"/>
              </a:spcBef>
              <a:spcAft>
                <a:spcPts val="0"/>
              </a:spcAft>
              <a:buSzPts val="2800"/>
              <a:buNone/>
            </a:pPr>
            <a:endParaRPr/>
          </a:p>
        </p:txBody>
      </p:sp>
      <p:sp>
        <p:nvSpPr>
          <p:cNvPr id="633" name="Google Shape;633;p89"/>
          <p:cNvSpPr txBox="1"/>
          <p:nvPr/>
        </p:nvSpPr>
        <p:spPr>
          <a:xfrm>
            <a:off x="685800" y="6342844"/>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pic>
        <p:nvPicPr>
          <p:cNvPr id="7" name="Google Shape;642;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2095501"/>
            <a:ext cx="4038600" cy="4076700"/>
          </a:xfrm>
          <a:prstGeom prst="rect">
            <a:avLst/>
          </a:prstGeom>
          <a:noFill/>
          <a:ln>
            <a:noFill/>
          </a:ln>
        </p:spPr>
      </p:pic>
      <p:sp>
        <p:nvSpPr>
          <p:cNvPr id="8" name="Google Shape;644;p90"/>
          <p:cNvSpPr txBox="1"/>
          <p:nvPr/>
        </p:nvSpPr>
        <p:spPr>
          <a:xfrm>
            <a:off x="5936932" y="2545217"/>
            <a:ext cx="1389285" cy="4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a:solidFill>
                  <a:srgbClr val="004B8E"/>
                </a:solidFill>
                <a:latin typeface="Calibri"/>
                <a:ea typeface="Calibri"/>
                <a:cs typeface="Calibri"/>
                <a:sym typeface="Calibri"/>
              </a:rPr>
              <a:t>Environment</a:t>
            </a:r>
            <a:endParaRPr sz="1600" b="1" i="0" u="none" strike="noStrike" cap="none">
              <a:solidFill>
                <a:srgbClr val="004B8E"/>
              </a:solidFill>
              <a:latin typeface="Calibri"/>
              <a:ea typeface="Calibri"/>
              <a:cs typeface="Calibri"/>
              <a:sym typeface="Calibri"/>
            </a:endParaRPr>
          </a:p>
        </p:txBody>
      </p:sp>
    </p:spTree>
    <p:extLst>
      <p:ext uri="{BB962C8B-B14F-4D97-AF65-F5344CB8AC3E}">
        <p14:creationId xmlns:p14="http://schemas.microsoft.com/office/powerpoint/2010/main" val="2427610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1"/>
          <p:cNvSpPr txBox="1">
            <a:spLocks noGrp="1"/>
          </p:cNvSpPr>
          <p:nvPr>
            <p:ph type="title"/>
          </p:nvPr>
        </p:nvSpPr>
        <p:spPr>
          <a:xfrm>
            <a:off x="533400" y="968566"/>
            <a:ext cx="8077200" cy="11269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Act</a:t>
            </a:r>
            <a:endParaRPr sz="4400"/>
          </a:p>
        </p:txBody>
      </p:sp>
      <p:sp>
        <p:nvSpPr>
          <p:cNvPr id="651" name="Google Shape;651;p91"/>
          <p:cNvSpPr txBox="1">
            <a:spLocks noGrp="1"/>
          </p:cNvSpPr>
          <p:nvPr>
            <p:ph type="body" idx="1"/>
          </p:nvPr>
        </p:nvSpPr>
        <p:spPr>
          <a:xfrm>
            <a:off x="533399" y="2095500"/>
            <a:ext cx="4038601" cy="40767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SzPts val="2500"/>
              <a:buChar char="•"/>
            </a:pPr>
            <a:r>
              <a:rPr lang="en-US" sz="2800"/>
              <a:t>Using good communication skills</a:t>
            </a:r>
            <a:endParaRPr sz="2800"/>
          </a:p>
          <a:p>
            <a:pPr marL="342900" lvl="0" indent="-323850" algn="l" rtl="0">
              <a:lnSpc>
                <a:spcPct val="100000"/>
              </a:lnSpc>
              <a:spcBef>
                <a:spcPts val="0"/>
              </a:spcBef>
              <a:spcAft>
                <a:spcPts val="0"/>
              </a:spcAft>
              <a:buSzPts val="2500"/>
              <a:buChar char="•"/>
            </a:pPr>
            <a:r>
              <a:rPr lang="en-US" sz="2800"/>
              <a:t>Negotiating/dealing</a:t>
            </a:r>
            <a:br>
              <a:rPr lang="en-US" sz="2800"/>
            </a:br>
            <a:r>
              <a:rPr lang="en-US" sz="2800"/>
              <a:t>with conflict and criticism</a:t>
            </a:r>
            <a:endParaRPr sz="2800"/>
          </a:p>
          <a:p>
            <a:pPr marL="342900" lvl="0" indent="-323850" algn="l" rtl="0">
              <a:lnSpc>
                <a:spcPct val="100000"/>
              </a:lnSpc>
              <a:spcBef>
                <a:spcPts val="0"/>
              </a:spcBef>
              <a:spcAft>
                <a:spcPts val="0"/>
              </a:spcAft>
              <a:buSzPts val="2500"/>
              <a:buChar char="•"/>
            </a:pPr>
            <a:r>
              <a:rPr lang="en-US" sz="2800"/>
              <a:t>Accessing resources</a:t>
            </a:r>
            <a:br>
              <a:rPr lang="en-US" sz="2800"/>
            </a:br>
            <a:r>
              <a:rPr lang="en-US" sz="2800"/>
              <a:t>and support</a:t>
            </a:r>
            <a:endParaRPr sz="2800"/>
          </a:p>
          <a:p>
            <a:pPr marL="342900" lvl="0" indent="-323850" algn="l" rtl="0">
              <a:lnSpc>
                <a:spcPct val="100000"/>
              </a:lnSpc>
              <a:spcBef>
                <a:spcPts val="0"/>
              </a:spcBef>
              <a:spcAft>
                <a:spcPts val="0"/>
              </a:spcAft>
              <a:buSzPts val="2500"/>
              <a:buChar char="•"/>
            </a:pPr>
            <a:r>
              <a:rPr lang="en-US" sz="2800"/>
              <a:t>Being focused and persistent</a:t>
            </a:r>
            <a:endParaRPr sz="2800"/>
          </a:p>
          <a:p>
            <a:pPr marL="342900" lvl="0" indent="-342900" algn="l" rtl="0">
              <a:lnSpc>
                <a:spcPct val="100000"/>
              </a:lnSpc>
              <a:spcBef>
                <a:spcPts val="0"/>
              </a:spcBef>
              <a:spcAft>
                <a:spcPts val="0"/>
              </a:spcAft>
              <a:buSzPts val="2900"/>
              <a:buChar char="•"/>
            </a:pPr>
            <a:r>
              <a:rPr lang="en-US" sz="2800"/>
              <a:t>Adjust plan as needed</a:t>
            </a:r>
            <a:r>
              <a:rPr lang="en-US" sz="2900"/>
              <a:t> </a:t>
            </a:r>
            <a:endParaRPr sz="2900"/>
          </a:p>
        </p:txBody>
      </p:sp>
      <p:pic>
        <p:nvPicPr>
          <p:cNvPr id="652" name="Google Shape;652;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1" y="2095500"/>
            <a:ext cx="4038600" cy="4076700"/>
          </a:xfrm>
          <a:prstGeom prst="rect">
            <a:avLst/>
          </a:prstGeom>
          <a:noFill/>
          <a:ln>
            <a:noFill/>
          </a:ln>
        </p:spPr>
      </p:pic>
      <p:sp>
        <p:nvSpPr>
          <p:cNvPr id="653" name="Google Shape;653;p91"/>
          <p:cNvSpPr txBox="1"/>
          <p:nvPr/>
        </p:nvSpPr>
        <p:spPr>
          <a:xfrm>
            <a:off x="4863029" y="6441995"/>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
        <p:nvSpPr>
          <p:cNvPr id="654" name="Google Shape;654;p91"/>
          <p:cNvSpPr txBox="1"/>
          <p:nvPr/>
        </p:nvSpPr>
        <p:spPr>
          <a:xfrm>
            <a:off x="5949108" y="2557630"/>
            <a:ext cx="158642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a:solidFill>
                  <a:srgbClr val="004B8E"/>
                </a:solidFill>
                <a:latin typeface="Calibri"/>
                <a:ea typeface="Calibri"/>
                <a:cs typeface="Calibri"/>
                <a:sym typeface="Calibri"/>
              </a:rPr>
              <a:t>Environment</a:t>
            </a:r>
            <a:endParaRPr sz="1600" b="1" i="0" u="none" strike="noStrike" cap="none">
              <a:solidFill>
                <a:srgbClr val="004B8E"/>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Experience Outcomes and Learn</a:t>
            </a:r>
            <a:endParaRPr sz="4400"/>
          </a:p>
        </p:txBody>
      </p:sp>
      <p:sp>
        <p:nvSpPr>
          <p:cNvPr id="661" name="Google Shape;661;p92"/>
          <p:cNvSpPr txBox="1">
            <a:spLocks noGrp="1"/>
          </p:cNvSpPr>
          <p:nvPr>
            <p:ph type="body" idx="1"/>
          </p:nvPr>
        </p:nvSpPr>
        <p:spPr>
          <a:xfrm>
            <a:off x="533400" y="2095500"/>
            <a:ext cx="4038600"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en-US" sz="2800"/>
              <a:t>Compare outcome to expected outcome</a:t>
            </a:r>
            <a:endParaRPr sz="2800"/>
          </a:p>
          <a:p>
            <a:pPr marL="342900" lvl="0" indent="-342900" algn="l" rtl="0">
              <a:lnSpc>
                <a:spcPct val="100000"/>
              </a:lnSpc>
              <a:spcBef>
                <a:spcPts val="560"/>
              </a:spcBef>
              <a:spcAft>
                <a:spcPts val="0"/>
              </a:spcAft>
              <a:buSzPts val="2800"/>
              <a:buChar char="•"/>
            </a:pPr>
            <a:r>
              <a:rPr lang="en-US" sz="2800"/>
              <a:t>Compare performance to expected performance</a:t>
            </a:r>
            <a:endParaRPr sz="2800"/>
          </a:p>
          <a:p>
            <a:pPr marL="342900" lvl="0" indent="-342900" algn="l" rtl="0">
              <a:lnSpc>
                <a:spcPct val="100000"/>
              </a:lnSpc>
              <a:spcBef>
                <a:spcPts val="560"/>
              </a:spcBef>
              <a:spcAft>
                <a:spcPts val="0"/>
              </a:spcAft>
              <a:buSzPts val="2800"/>
              <a:buChar char="•"/>
            </a:pPr>
            <a:r>
              <a:rPr lang="en-US" sz="2800"/>
              <a:t>Realize success and reflecting on the plan</a:t>
            </a:r>
            <a:endParaRPr sz="2800"/>
          </a:p>
          <a:p>
            <a:pPr marL="342900" lvl="0" indent="-342900" algn="l" rtl="0">
              <a:lnSpc>
                <a:spcPct val="100000"/>
              </a:lnSpc>
              <a:spcBef>
                <a:spcPts val="560"/>
              </a:spcBef>
              <a:spcAft>
                <a:spcPts val="0"/>
              </a:spcAft>
              <a:buSzPts val="2800"/>
              <a:buChar char="•"/>
            </a:pPr>
            <a:r>
              <a:rPr lang="en-US" sz="2800"/>
              <a:t>Make adjustments</a:t>
            </a:r>
            <a:endParaRPr sz="2800"/>
          </a:p>
        </p:txBody>
      </p:sp>
      <p:pic>
        <p:nvPicPr>
          <p:cNvPr id="662" name="Google Shape;662;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2095501"/>
            <a:ext cx="4038600" cy="4076700"/>
          </a:xfrm>
          <a:prstGeom prst="rect">
            <a:avLst/>
          </a:prstGeom>
          <a:noFill/>
          <a:ln>
            <a:noFill/>
          </a:ln>
        </p:spPr>
      </p:pic>
      <p:sp>
        <p:nvSpPr>
          <p:cNvPr id="663" name="Google Shape;663;p92"/>
          <p:cNvSpPr txBox="1"/>
          <p:nvPr/>
        </p:nvSpPr>
        <p:spPr>
          <a:xfrm>
            <a:off x="4724400" y="6331827"/>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
        <p:nvSpPr>
          <p:cNvPr id="664" name="Google Shape;664;p92"/>
          <p:cNvSpPr txBox="1"/>
          <p:nvPr/>
        </p:nvSpPr>
        <p:spPr>
          <a:xfrm>
            <a:off x="5949108" y="2542194"/>
            <a:ext cx="1347824" cy="3442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004B8E"/>
                </a:solidFill>
                <a:latin typeface="Calibri"/>
                <a:ea typeface="Calibri"/>
                <a:cs typeface="Calibri"/>
                <a:sym typeface="Calibri"/>
              </a:rPr>
              <a:t>Environment</a:t>
            </a:r>
            <a:endParaRPr sz="1600" b="1" i="0" u="none" strike="noStrike" cap="none">
              <a:solidFill>
                <a:srgbClr val="004B8E"/>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3"/>
          <p:cNvSpPr txBox="1">
            <a:spLocks noGrp="1"/>
          </p:cNvSpPr>
          <p:nvPr>
            <p:ph type="title"/>
          </p:nvPr>
        </p:nvSpPr>
        <p:spPr>
          <a:xfrm>
            <a:off x="533400" y="1122803"/>
            <a:ext cx="8077200" cy="73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Environment</a:t>
            </a:r>
            <a:endParaRPr sz="4400"/>
          </a:p>
        </p:txBody>
      </p:sp>
      <p:sp>
        <p:nvSpPr>
          <p:cNvPr id="671" name="Google Shape;671;p93"/>
          <p:cNvSpPr txBox="1">
            <a:spLocks noGrp="1"/>
          </p:cNvSpPr>
          <p:nvPr>
            <p:ph type="body" idx="1"/>
          </p:nvPr>
        </p:nvSpPr>
        <p:spPr>
          <a:xfrm>
            <a:off x="533400" y="2095500"/>
            <a:ext cx="4038600"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42953B"/>
              </a:buClr>
              <a:buSzPts val="2800"/>
              <a:buChar char="•"/>
            </a:pPr>
            <a:r>
              <a:rPr lang="en-US"/>
              <a:t>People</a:t>
            </a:r>
            <a:endParaRPr/>
          </a:p>
          <a:p>
            <a:pPr marL="342900" lvl="0" indent="-342900" algn="l" rtl="0">
              <a:lnSpc>
                <a:spcPct val="150000"/>
              </a:lnSpc>
              <a:spcBef>
                <a:spcPts val="0"/>
              </a:spcBef>
              <a:spcAft>
                <a:spcPts val="0"/>
              </a:spcAft>
              <a:buClr>
                <a:srgbClr val="42953B"/>
              </a:buClr>
              <a:buSzPts val="2800"/>
              <a:buChar char="•"/>
            </a:pPr>
            <a:r>
              <a:rPr lang="en-US"/>
              <a:t>Agencies</a:t>
            </a:r>
            <a:endParaRPr/>
          </a:p>
          <a:p>
            <a:pPr marL="342900" lvl="0" indent="-342900" algn="l" rtl="0">
              <a:lnSpc>
                <a:spcPct val="150000"/>
              </a:lnSpc>
              <a:spcBef>
                <a:spcPts val="0"/>
              </a:spcBef>
              <a:spcAft>
                <a:spcPts val="0"/>
              </a:spcAft>
              <a:buClr>
                <a:srgbClr val="42953B"/>
              </a:buClr>
              <a:buSzPts val="2800"/>
              <a:buChar char="•"/>
            </a:pPr>
            <a:r>
              <a:rPr lang="en-US"/>
              <a:t>Places </a:t>
            </a:r>
            <a:endParaRPr/>
          </a:p>
          <a:p>
            <a:pPr marL="342900" lvl="0" indent="-342900" algn="l" rtl="0">
              <a:lnSpc>
                <a:spcPct val="150000"/>
              </a:lnSpc>
              <a:spcBef>
                <a:spcPts val="0"/>
              </a:spcBef>
              <a:spcAft>
                <a:spcPts val="0"/>
              </a:spcAft>
              <a:buClr>
                <a:srgbClr val="42953B"/>
              </a:buClr>
              <a:buSzPts val="3200"/>
              <a:buChar char="•"/>
            </a:pPr>
            <a:r>
              <a:rPr lang="en-US"/>
              <a:t>Schools Peer-to-Peer</a:t>
            </a:r>
            <a:endParaRPr/>
          </a:p>
          <a:p>
            <a:pPr marL="342900" lvl="0" indent="-342900" algn="l" rtl="0">
              <a:lnSpc>
                <a:spcPct val="150000"/>
              </a:lnSpc>
              <a:spcBef>
                <a:spcPts val="0"/>
              </a:spcBef>
              <a:spcAft>
                <a:spcPts val="0"/>
              </a:spcAft>
              <a:buClr>
                <a:srgbClr val="42953B"/>
              </a:buClr>
              <a:buSzPts val="3200"/>
              <a:buChar char="•"/>
            </a:pPr>
            <a:r>
              <a:rPr lang="en-US"/>
              <a:t>Work Experience</a:t>
            </a:r>
            <a:endParaRPr/>
          </a:p>
          <a:p>
            <a:pPr marL="0" lvl="0" indent="0" algn="l" rtl="0">
              <a:lnSpc>
                <a:spcPct val="100000"/>
              </a:lnSpc>
              <a:spcBef>
                <a:spcPts val="560"/>
              </a:spcBef>
              <a:spcAft>
                <a:spcPts val="0"/>
              </a:spcAft>
              <a:buSzPts val="2800"/>
              <a:buNone/>
            </a:pPr>
            <a:endParaRPr/>
          </a:p>
        </p:txBody>
      </p:sp>
      <p:pic>
        <p:nvPicPr>
          <p:cNvPr id="672" name="Google Shape;672;p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1" y="2095501"/>
            <a:ext cx="4038600" cy="4076700"/>
          </a:xfrm>
          <a:prstGeom prst="rect">
            <a:avLst/>
          </a:prstGeom>
          <a:noFill/>
          <a:ln>
            <a:noFill/>
          </a:ln>
        </p:spPr>
      </p:pic>
      <p:sp>
        <p:nvSpPr>
          <p:cNvPr id="673" name="Google Shape;673;p93"/>
          <p:cNvSpPr txBox="1"/>
          <p:nvPr/>
        </p:nvSpPr>
        <p:spPr>
          <a:xfrm>
            <a:off x="4950655" y="6331827"/>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94"/>
          <p:cNvSpPr txBox="1">
            <a:spLocks noGrp="1"/>
          </p:cNvSpPr>
          <p:nvPr>
            <p:ph type="title"/>
          </p:nvPr>
        </p:nvSpPr>
        <p:spPr>
          <a:xfrm>
            <a:off x="533400" y="1189822"/>
            <a:ext cx="8077200" cy="6185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Environment: Involving Families</a:t>
            </a:r>
            <a:endParaRPr sz="4400"/>
          </a:p>
        </p:txBody>
      </p:sp>
      <p:sp>
        <p:nvSpPr>
          <p:cNvPr id="680" name="Google Shape;680;p94"/>
          <p:cNvSpPr txBox="1">
            <a:spLocks noGrp="1"/>
          </p:cNvSpPr>
          <p:nvPr>
            <p:ph type="body" idx="1"/>
          </p:nvPr>
        </p:nvSpPr>
        <p:spPr>
          <a:xfrm>
            <a:off x="533400" y="2095500"/>
            <a:ext cx="4038600" cy="40767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560"/>
              </a:spcBef>
              <a:spcAft>
                <a:spcPts val="0"/>
              </a:spcAft>
              <a:buClr>
                <a:srgbClr val="42953B"/>
              </a:buClr>
              <a:buSzPts val="2800"/>
              <a:buFont typeface="Arial" panose="020B0604020202020204" pitchFamily="34" charset="0"/>
              <a:buChar char="•"/>
            </a:pPr>
            <a:r>
              <a:rPr lang="en-US"/>
              <a:t>Being aware of the family culture</a:t>
            </a:r>
            <a:endParaRPr/>
          </a:p>
          <a:p>
            <a:pPr marL="742950" lvl="0" indent="-285750" algn="l" rtl="0">
              <a:lnSpc>
                <a:spcPct val="100000"/>
              </a:lnSpc>
              <a:spcBef>
                <a:spcPts val="560"/>
              </a:spcBef>
              <a:spcAft>
                <a:spcPts val="0"/>
              </a:spcAft>
              <a:buClr>
                <a:srgbClr val="42953B"/>
              </a:buClr>
              <a:buSzPts val="3200"/>
              <a:buFont typeface="Arial" panose="020B0604020202020204" pitchFamily="34" charset="0"/>
              <a:buChar char="•"/>
            </a:pPr>
            <a:endParaRPr sz="1600"/>
          </a:p>
          <a:p>
            <a:pPr lvl="0" indent="-457200" algn="l" rtl="0">
              <a:lnSpc>
                <a:spcPct val="100000"/>
              </a:lnSpc>
              <a:spcBef>
                <a:spcPts val="560"/>
              </a:spcBef>
              <a:spcAft>
                <a:spcPts val="0"/>
              </a:spcAft>
              <a:buClr>
                <a:srgbClr val="42953B"/>
              </a:buClr>
              <a:buSzPts val="2800"/>
              <a:buFont typeface="Arial" panose="020B0604020202020204" pitchFamily="34" charset="0"/>
              <a:buChar char="•"/>
            </a:pPr>
            <a:r>
              <a:rPr lang="en-US"/>
              <a:t>Sharing information with families</a:t>
            </a:r>
            <a:endParaRPr/>
          </a:p>
          <a:p>
            <a:pPr marL="742950" lvl="0" indent="-285750" algn="l" rtl="0">
              <a:lnSpc>
                <a:spcPct val="100000"/>
              </a:lnSpc>
              <a:spcBef>
                <a:spcPts val="560"/>
              </a:spcBef>
              <a:spcAft>
                <a:spcPts val="0"/>
              </a:spcAft>
              <a:buClr>
                <a:srgbClr val="42953B"/>
              </a:buClr>
              <a:buSzPts val="3200"/>
              <a:buFont typeface="Arial" panose="020B0604020202020204" pitchFamily="34" charset="0"/>
              <a:buChar char="•"/>
            </a:pPr>
            <a:endParaRPr sz="1600"/>
          </a:p>
          <a:p>
            <a:pPr lvl="0" indent="-457200" algn="l" rtl="0">
              <a:lnSpc>
                <a:spcPct val="100000"/>
              </a:lnSpc>
              <a:spcBef>
                <a:spcPts val="560"/>
              </a:spcBef>
              <a:spcAft>
                <a:spcPts val="0"/>
              </a:spcAft>
              <a:buClr>
                <a:srgbClr val="42953B"/>
              </a:buClr>
              <a:buSzPts val="2800"/>
              <a:buFont typeface="Arial" panose="020B0604020202020204" pitchFamily="34" charset="0"/>
              <a:buChar char="•"/>
            </a:pPr>
            <a:r>
              <a:rPr lang="en-US"/>
              <a:t>Engaging families in the process</a:t>
            </a:r>
            <a:endParaRPr/>
          </a:p>
          <a:p>
            <a:pPr marL="0" lvl="0" indent="0" algn="l" rtl="0">
              <a:lnSpc>
                <a:spcPct val="100000"/>
              </a:lnSpc>
              <a:spcBef>
                <a:spcPts val="560"/>
              </a:spcBef>
              <a:spcAft>
                <a:spcPts val="0"/>
              </a:spcAft>
              <a:buSzPts val="2800"/>
              <a:buNone/>
            </a:pPr>
            <a:endParaRPr/>
          </a:p>
        </p:txBody>
      </p:sp>
      <p:pic>
        <p:nvPicPr>
          <p:cNvPr id="681" name="Google Shape;681;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1" y="2095501"/>
            <a:ext cx="4038600" cy="4076699"/>
          </a:xfrm>
          <a:prstGeom prst="rect">
            <a:avLst/>
          </a:prstGeom>
          <a:noFill/>
          <a:ln>
            <a:noFill/>
          </a:ln>
        </p:spPr>
      </p:pic>
      <p:sp>
        <p:nvSpPr>
          <p:cNvPr id="682" name="Google Shape;682;p94"/>
          <p:cNvSpPr txBox="1"/>
          <p:nvPr/>
        </p:nvSpPr>
        <p:spPr>
          <a:xfrm>
            <a:off x="4724400" y="6375894"/>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58"/>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b="1">
                <a:solidFill>
                  <a:srgbClr val="73B6EF"/>
                </a:solidFill>
              </a:rPr>
              <a:t>For Presenter only</a:t>
            </a:r>
            <a:br>
              <a:rPr lang="en-US" b="1">
                <a:solidFill>
                  <a:srgbClr val="73B6EF"/>
                </a:solidFill>
              </a:rPr>
            </a:br>
            <a:endParaRPr/>
          </a:p>
        </p:txBody>
      </p:sp>
      <p:sp>
        <p:nvSpPr>
          <p:cNvPr id="389" name="Google Shape;389;p58"/>
          <p:cNvSpPr txBox="1">
            <a:spLocks noGrp="1"/>
          </p:cNvSpPr>
          <p:nvPr>
            <p:ph type="body" idx="1"/>
          </p:nvPr>
        </p:nvSpPr>
        <p:spPr>
          <a:xfrm>
            <a:off x="533400" y="2159000"/>
            <a:ext cx="80772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400" b="1"/>
              <a:t>Resources to Provide Prior to Training for Pre-Reading</a:t>
            </a:r>
            <a:endParaRPr sz="2400"/>
          </a:p>
          <a:p>
            <a:pPr marL="342900" lvl="0" indent="-342900" algn="l" rtl="0">
              <a:lnSpc>
                <a:spcPct val="100000"/>
              </a:lnSpc>
              <a:spcBef>
                <a:spcPts val="400"/>
              </a:spcBef>
              <a:spcAft>
                <a:spcPts val="0"/>
              </a:spcAft>
              <a:buClr>
                <a:srgbClr val="439639"/>
              </a:buClr>
              <a:buSzPct val="100000"/>
              <a:buChar char="•"/>
            </a:pPr>
            <a:r>
              <a:rPr lang="en-US" sz="2200"/>
              <a:t>Determined Student Involvement in IEP video (16 minutes)</a:t>
            </a:r>
            <a:endParaRPr sz="2200"/>
          </a:p>
          <a:p>
            <a:pPr marL="742950" lvl="1" indent="-285750" algn="l" rtl="0">
              <a:lnSpc>
                <a:spcPct val="100000"/>
              </a:lnSpc>
              <a:spcBef>
                <a:spcPts val="320"/>
              </a:spcBef>
              <a:spcAft>
                <a:spcPts val="0"/>
              </a:spcAft>
              <a:buClr>
                <a:srgbClr val="439639"/>
              </a:buClr>
              <a:buSzPct val="100000"/>
              <a:buChar char="❑"/>
            </a:pPr>
            <a:r>
              <a:rPr lang="en-US" sz="1800" u="sng">
                <a:solidFill>
                  <a:schemeClr val="hlink"/>
                </a:solidFill>
                <a:hlinkClick r:id="rId3"/>
              </a:rPr>
              <a:t>http://www.imdetermined.org/resources/detail/determined_student_involvement_in_iep_oc</a:t>
            </a:r>
            <a:endParaRPr sz="1800"/>
          </a:p>
          <a:p>
            <a:pPr marL="342900" lvl="0" indent="-190500" algn="l" rtl="0">
              <a:lnSpc>
                <a:spcPct val="100000"/>
              </a:lnSpc>
              <a:spcBef>
                <a:spcPts val="480"/>
              </a:spcBef>
              <a:spcAft>
                <a:spcPts val="0"/>
              </a:spcAft>
              <a:buClr>
                <a:schemeClr val="dk2"/>
              </a:buClr>
              <a:buSzPts val="2400"/>
              <a:buFont typeface="Noto Sans Symbols"/>
              <a:buNone/>
            </a:pPr>
            <a:endParaRPr sz="2400" b="1"/>
          </a:p>
        </p:txBody>
      </p:sp>
      <p:sp>
        <p:nvSpPr>
          <p:cNvPr id="5" name="Google Shape;382;p57"/>
          <p:cNvSpPr txBox="1"/>
          <p:nvPr/>
        </p:nvSpPr>
        <p:spPr>
          <a:xfrm>
            <a:off x="8610600" y="393533"/>
            <a:ext cx="43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1"/>
                </a:solidFill>
                <a:latin typeface="Arial"/>
                <a:ea typeface="Arial"/>
                <a:cs typeface="Arial"/>
                <a:sym typeface="Arial"/>
              </a:rPr>
              <a:t>2</a:t>
            </a:r>
            <a:endParaRPr sz="1400" b="0" i="0" u="none" strike="noStrike" cap="none">
              <a:solidFill>
                <a:schemeClr val="bg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5"/>
          <p:cNvSpPr txBox="1">
            <a:spLocks noGrp="1"/>
          </p:cNvSpPr>
          <p:nvPr>
            <p:ph type="title"/>
          </p:nvPr>
        </p:nvSpPr>
        <p:spPr>
          <a:xfrm>
            <a:off x="533400" y="1311007"/>
            <a:ext cx="8077200" cy="49877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Brief Recap</a:t>
            </a:r>
            <a:endParaRPr sz="4400"/>
          </a:p>
        </p:txBody>
      </p:sp>
      <p:sp>
        <p:nvSpPr>
          <p:cNvPr id="689" name="Google Shape;689;p95"/>
          <p:cNvSpPr txBox="1">
            <a:spLocks noGrp="1"/>
          </p:cNvSpPr>
          <p:nvPr>
            <p:ph type="body" idx="1"/>
          </p:nvPr>
        </p:nvSpPr>
        <p:spPr>
          <a:xfrm>
            <a:off x="533400" y="2095499"/>
            <a:ext cx="4038600" cy="407670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ct val="100000"/>
              <a:buChar char="•"/>
            </a:pPr>
            <a:r>
              <a:rPr lang="en-US"/>
              <a:t>Know Yourself and Your Environment</a:t>
            </a:r>
            <a:endParaRPr/>
          </a:p>
          <a:p>
            <a:pPr marL="342900" lvl="0" indent="-342900" algn="l" rtl="0">
              <a:lnSpc>
                <a:spcPct val="100000"/>
              </a:lnSpc>
              <a:spcBef>
                <a:spcPts val="560"/>
              </a:spcBef>
              <a:spcAft>
                <a:spcPts val="0"/>
              </a:spcAft>
              <a:buClr>
                <a:srgbClr val="42953B"/>
              </a:buClr>
              <a:buSzPct val="100000"/>
              <a:buChar char="•"/>
            </a:pPr>
            <a:r>
              <a:rPr lang="en-US"/>
              <a:t>Value yourself</a:t>
            </a:r>
            <a:endParaRPr/>
          </a:p>
          <a:p>
            <a:pPr marL="342900" lvl="0" indent="-342900" algn="l" rtl="0">
              <a:lnSpc>
                <a:spcPct val="100000"/>
              </a:lnSpc>
              <a:spcBef>
                <a:spcPts val="560"/>
              </a:spcBef>
              <a:spcAft>
                <a:spcPts val="0"/>
              </a:spcAft>
              <a:buClr>
                <a:srgbClr val="42953B"/>
              </a:buClr>
              <a:buSzPct val="100000"/>
              <a:buChar char="•"/>
            </a:pPr>
            <a:r>
              <a:rPr lang="en-US"/>
              <a:t>Plan</a:t>
            </a:r>
            <a:endParaRPr/>
          </a:p>
          <a:p>
            <a:pPr marL="342900" lvl="0" indent="-342900" algn="l" rtl="0">
              <a:lnSpc>
                <a:spcPct val="100000"/>
              </a:lnSpc>
              <a:spcBef>
                <a:spcPts val="560"/>
              </a:spcBef>
              <a:spcAft>
                <a:spcPts val="0"/>
              </a:spcAft>
              <a:buClr>
                <a:srgbClr val="42953B"/>
              </a:buClr>
              <a:buSzPct val="100000"/>
              <a:buChar char="•"/>
            </a:pPr>
            <a:r>
              <a:rPr lang="en-US"/>
              <a:t>Act</a:t>
            </a:r>
            <a:endParaRPr/>
          </a:p>
          <a:p>
            <a:pPr marL="342900" lvl="0" indent="-342900" algn="l" rtl="0">
              <a:lnSpc>
                <a:spcPct val="100000"/>
              </a:lnSpc>
              <a:spcBef>
                <a:spcPts val="560"/>
              </a:spcBef>
              <a:spcAft>
                <a:spcPts val="0"/>
              </a:spcAft>
              <a:buClr>
                <a:srgbClr val="42953B"/>
              </a:buClr>
              <a:buSzPct val="100000"/>
              <a:buChar char="•"/>
            </a:pPr>
            <a:r>
              <a:rPr lang="en-US"/>
              <a:t>Experience Outcomes &amp; Learn</a:t>
            </a:r>
            <a:endParaRPr/>
          </a:p>
          <a:p>
            <a:pPr marL="342900" lvl="0" indent="-342900" algn="l" rtl="0">
              <a:lnSpc>
                <a:spcPct val="100000"/>
              </a:lnSpc>
              <a:spcBef>
                <a:spcPts val="560"/>
              </a:spcBef>
              <a:spcAft>
                <a:spcPts val="0"/>
              </a:spcAft>
              <a:buClr>
                <a:srgbClr val="42953B"/>
              </a:buClr>
              <a:buSzPct val="100000"/>
              <a:buChar char="•"/>
            </a:pPr>
            <a:r>
              <a:rPr lang="en-US"/>
              <a:t>Environment</a:t>
            </a:r>
            <a:endParaRPr/>
          </a:p>
        </p:txBody>
      </p:sp>
      <p:pic>
        <p:nvPicPr>
          <p:cNvPr id="690" name="Google Shape;690;p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2095500"/>
            <a:ext cx="4038600" cy="4076700"/>
          </a:xfrm>
          <a:prstGeom prst="rect">
            <a:avLst/>
          </a:prstGeom>
          <a:noFill/>
          <a:ln>
            <a:noFill/>
          </a:ln>
        </p:spPr>
      </p:pic>
      <p:sp>
        <p:nvSpPr>
          <p:cNvPr id="691" name="Google Shape;691;p95"/>
          <p:cNvSpPr txBox="1"/>
          <p:nvPr/>
        </p:nvSpPr>
        <p:spPr>
          <a:xfrm>
            <a:off x="4950655" y="6331827"/>
            <a:ext cx="3886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(Adapted from: Hoffman, A., &amp; Field, S., 2005)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6"/>
          <p:cNvSpPr txBox="1">
            <a:spLocks noGrp="1"/>
          </p:cNvSpPr>
          <p:nvPr>
            <p:ph type="title"/>
          </p:nvPr>
        </p:nvSpPr>
        <p:spPr>
          <a:xfrm>
            <a:off x="533400" y="1333500"/>
            <a:ext cx="8077200" cy="228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Self-Determination Practices</a:t>
            </a:r>
            <a:endParaRPr sz="4400"/>
          </a:p>
          <a:p>
            <a:pPr marL="0" lvl="0" indent="0" algn="ctr" rtl="0">
              <a:lnSpc>
                <a:spcPct val="100000"/>
              </a:lnSpc>
              <a:spcBef>
                <a:spcPts val="0"/>
              </a:spcBef>
              <a:spcAft>
                <a:spcPts val="0"/>
              </a:spcAft>
              <a:buSzPts val="4000"/>
              <a:buNone/>
            </a:pPr>
            <a:r>
              <a:rPr lang="en-US" sz="4400"/>
              <a:t>Using Social and Emotional Learning for All (SELA)</a:t>
            </a:r>
            <a:endParaRPr sz="4400"/>
          </a:p>
        </p:txBody>
      </p:sp>
      <p:pic>
        <p:nvPicPr>
          <p:cNvPr id="698" name="Google Shape;698;p96"/>
          <p:cNvPicPr preferRelativeResize="0"/>
          <p:nvPr/>
        </p:nvPicPr>
        <p:blipFill rotWithShape="1">
          <a:blip r:embed="rId3">
            <a:alphaModFix/>
          </a:blip>
          <a:srcRect/>
          <a:stretch/>
        </p:blipFill>
        <p:spPr>
          <a:xfrm>
            <a:off x="561862" y="3619500"/>
            <a:ext cx="8048738" cy="2552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7"/>
          <p:cNvSpPr txBox="1">
            <a:spLocks noGrp="1"/>
          </p:cNvSpPr>
          <p:nvPr>
            <p:ph type="title"/>
          </p:nvPr>
        </p:nvSpPr>
        <p:spPr>
          <a:xfrm>
            <a:off x="533400" y="981814"/>
            <a:ext cx="8077200" cy="9469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Social and Emotional Learning for All Foundational Competencies </a:t>
            </a:r>
            <a:endParaRPr dirty="0"/>
          </a:p>
        </p:txBody>
      </p:sp>
      <p:pic>
        <p:nvPicPr>
          <p:cNvPr id="705" name="Google Shape;705;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06900" y="2842000"/>
            <a:ext cx="3330200" cy="3330200"/>
          </a:xfrm>
          <a:prstGeom prst="rect">
            <a:avLst/>
          </a:prstGeom>
          <a:noFill/>
          <a:ln>
            <a:noFill/>
          </a:ln>
        </p:spPr>
      </p:pic>
      <p:grpSp>
        <p:nvGrpSpPr>
          <p:cNvPr id="2" name="Group 1"/>
          <p:cNvGrpSpPr/>
          <p:nvPr/>
        </p:nvGrpSpPr>
        <p:grpSpPr>
          <a:xfrm>
            <a:off x="533399" y="2095501"/>
            <a:ext cx="2450961" cy="1280745"/>
            <a:chOff x="533399" y="2549775"/>
            <a:chExt cx="1990846" cy="1866901"/>
          </a:xfrm>
        </p:grpSpPr>
        <p:sp>
          <p:nvSpPr>
            <p:cNvPr id="3" name="Rectangle 2"/>
            <p:cNvSpPr/>
            <p:nvPr/>
          </p:nvSpPr>
          <p:spPr>
            <a:xfrm>
              <a:off x="533400" y="3059060"/>
              <a:ext cx="1990845" cy="13576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399" y="2549775"/>
              <a:ext cx="1990846" cy="520860"/>
            </a:xfrm>
            <a:prstGeom prst="rect">
              <a:avLst/>
            </a:prstGeom>
            <a:solidFill>
              <a:srgbClr val="429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Calibri" panose="020F0502020204030204" pitchFamily="34" charset="0"/>
                  <a:cs typeface="Calibri" panose="020F0502020204030204" pitchFamily="34" charset="0"/>
                </a:rPr>
                <a:t>Intrapersonal</a:t>
              </a:r>
            </a:p>
          </p:txBody>
        </p:sp>
        <p:sp>
          <p:nvSpPr>
            <p:cNvPr id="6" name="TextBox 5"/>
            <p:cNvSpPr txBox="1"/>
            <p:nvPr/>
          </p:nvSpPr>
          <p:spPr>
            <a:xfrm>
              <a:off x="556549" y="3216348"/>
              <a:ext cx="1921397" cy="1026327"/>
            </a:xfrm>
            <a:prstGeom prst="rect">
              <a:avLst/>
            </a:prstGeom>
            <a:noFill/>
          </p:spPr>
          <p:txBody>
            <a:bodyPr wrap="square" rtlCol="0">
              <a:spAutoFit/>
            </a:bodyPr>
            <a:lstStyle/>
            <a:p>
              <a:pPr marL="285750" indent="-285750">
                <a:buFont typeface="Arial" panose="020B0604020202020204" pitchFamily="34" charset="0"/>
                <a:buChar char="•"/>
              </a:pPr>
              <a:r>
                <a:rPr lang="en-US" sz="1200" b="1" dirty="0"/>
                <a:t>Self-Efficacy</a:t>
              </a:r>
            </a:p>
            <a:p>
              <a:pPr marL="285750" indent="-285750">
                <a:buFont typeface="Arial" panose="020B0604020202020204" pitchFamily="34" charset="0"/>
                <a:buChar char="•"/>
              </a:pPr>
              <a:r>
                <a:rPr lang="en-US" sz="1200" b="1" dirty="0"/>
                <a:t>Self-Regulation</a:t>
              </a:r>
            </a:p>
            <a:p>
              <a:pPr marL="285750" indent="-285750">
                <a:buFont typeface="Arial" panose="020B0604020202020204" pitchFamily="34" charset="0"/>
                <a:buChar char="•"/>
              </a:pPr>
              <a:r>
                <a:rPr lang="en-US" sz="1200" i="1" dirty="0"/>
                <a:t>Self-Awareness (integrated)</a:t>
              </a:r>
            </a:p>
          </p:txBody>
        </p:sp>
      </p:grpSp>
      <p:grpSp>
        <p:nvGrpSpPr>
          <p:cNvPr id="4" name="Group 3"/>
          <p:cNvGrpSpPr/>
          <p:nvPr/>
        </p:nvGrpSpPr>
        <p:grpSpPr>
          <a:xfrm>
            <a:off x="6160008" y="2095500"/>
            <a:ext cx="2450592" cy="1280160"/>
            <a:chOff x="6619754" y="2549775"/>
            <a:chExt cx="1990846" cy="2398371"/>
          </a:xfrm>
        </p:grpSpPr>
        <p:sp>
          <p:nvSpPr>
            <p:cNvPr id="7" name="Rectangle 6"/>
            <p:cNvSpPr/>
            <p:nvPr/>
          </p:nvSpPr>
          <p:spPr>
            <a:xfrm>
              <a:off x="6619755" y="3059060"/>
              <a:ext cx="1990845" cy="18890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19754" y="2549775"/>
              <a:ext cx="1990846" cy="520860"/>
            </a:xfrm>
            <a:prstGeom prst="rect">
              <a:avLst/>
            </a:prstGeom>
            <a:solidFill>
              <a:srgbClr val="429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Interpersonal</a:t>
              </a:r>
            </a:p>
          </p:txBody>
        </p:sp>
        <p:sp>
          <p:nvSpPr>
            <p:cNvPr id="9" name="TextBox 8"/>
            <p:cNvSpPr txBox="1"/>
            <p:nvPr/>
          </p:nvSpPr>
          <p:spPr>
            <a:xfrm>
              <a:off x="6642904" y="3186380"/>
              <a:ext cx="1921397" cy="132312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Assertiveness</a:t>
              </a:r>
            </a:p>
            <a:p>
              <a:pPr marL="285750" indent="-285750">
                <a:buFont typeface="Arial" panose="020B0604020202020204" pitchFamily="34" charset="0"/>
                <a:buChar char="•"/>
              </a:pPr>
              <a:r>
                <a:rPr lang="en-US" sz="1200" b="1" dirty="0"/>
                <a:t>Conflict Management</a:t>
              </a:r>
            </a:p>
            <a:p>
              <a:pPr marL="285750" indent="-285750">
                <a:buFont typeface="Arial" panose="020B0604020202020204" pitchFamily="34" charset="0"/>
                <a:buChar char="•"/>
              </a:pPr>
              <a:r>
                <a:rPr lang="en-US" sz="1200" i="1" dirty="0"/>
                <a:t>Empathy (integrated)</a:t>
              </a:r>
            </a:p>
            <a:p>
              <a:pPr marL="285750" indent="-285750">
                <a:buFont typeface="Arial" panose="020B0604020202020204" pitchFamily="34" charset="0"/>
                <a:buChar char="•"/>
              </a:pPr>
              <a:endParaRPr lang="en-US" dirty="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98"/>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b="1" dirty="0">
                <a:solidFill>
                  <a:srgbClr val="004D86"/>
                </a:solidFill>
                <a:sym typeface="Calibri"/>
              </a:rPr>
              <a:t>Intrapersonal or Interpersonal</a:t>
            </a:r>
            <a:endParaRPr sz="4400" dirty="0"/>
          </a:p>
        </p:txBody>
      </p:sp>
      <p:sp>
        <p:nvSpPr>
          <p:cNvPr id="6" name="Text Placeholder 2"/>
          <p:cNvSpPr>
            <a:spLocks noGrp="1"/>
          </p:cNvSpPr>
          <p:nvPr>
            <p:ph type="body" idx="1"/>
          </p:nvPr>
        </p:nvSpPr>
        <p:spPr>
          <a:xfrm>
            <a:off x="533400" y="2095500"/>
            <a:ext cx="4038600" cy="4076700"/>
          </a:xfrm>
        </p:spPr>
        <p:txBody>
          <a:bodyPr/>
          <a:lstStyle/>
          <a:p>
            <a:pPr marL="25400" indent="0" algn="ctr">
              <a:spcBef>
                <a:spcPts val="0"/>
              </a:spcBef>
              <a:buClr>
                <a:srgbClr val="42953B"/>
              </a:buClr>
              <a:buSzPct val="100000"/>
              <a:buNone/>
            </a:pPr>
            <a:r>
              <a:rPr lang="en-US" b="1" dirty="0">
                <a:solidFill>
                  <a:srgbClr val="42953B"/>
                </a:solidFill>
              </a:rPr>
              <a:t>Intrapersonal</a:t>
            </a:r>
            <a:r>
              <a:rPr lang="en-US" sz="2600" dirty="0"/>
              <a:t> </a:t>
            </a:r>
          </a:p>
          <a:p>
            <a:pPr>
              <a:spcBef>
                <a:spcPts val="0"/>
              </a:spcBef>
              <a:buClr>
                <a:srgbClr val="42953B"/>
              </a:buClr>
              <a:buSzPct val="100000"/>
            </a:pPr>
            <a:r>
              <a:rPr lang="en-US" sz="2800" dirty="0"/>
              <a:t>Exists within one’s self</a:t>
            </a:r>
          </a:p>
          <a:p>
            <a:pPr>
              <a:spcBef>
                <a:spcPts val="0"/>
              </a:spcBef>
              <a:buClr>
                <a:srgbClr val="42953B"/>
              </a:buClr>
              <a:buSzPct val="100000"/>
            </a:pPr>
            <a:r>
              <a:rPr lang="en-US" sz="2800" dirty="0"/>
              <a:t>Self-talk</a:t>
            </a:r>
          </a:p>
          <a:p>
            <a:pPr>
              <a:spcBef>
                <a:spcPts val="0"/>
              </a:spcBef>
              <a:buClr>
                <a:srgbClr val="42953B"/>
              </a:buClr>
              <a:buSzPct val="100000"/>
            </a:pPr>
            <a:r>
              <a:rPr lang="en-US" sz="2800" dirty="0"/>
              <a:t>Self-reflection</a:t>
            </a:r>
          </a:p>
          <a:p>
            <a:pPr>
              <a:spcBef>
                <a:spcPts val="0"/>
              </a:spcBef>
              <a:buClr>
                <a:srgbClr val="42953B"/>
              </a:buClr>
              <a:buSzPct val="100000"/>
            </a:pPr>
            <a:r>
              <a:rPr lang="en-US" sz="2800" dirty="0"/>
              <a:t>In touch with who you are</a:t>
            </a:r>
          </a:p>
          <a:p>
            <a:pPr>
              <a:spcBef>
                <a:spcPts val="0"/>
              </a:spcBef>
              <a:buClr>
                <a:srgbClr val="42953B"/>
              </a:buClr>
              <a:buSzPct val="100000"/>
            </a:pPr>
            <a:r>
              <a:rPr lang="en-US" sz="2800" dirty="0"/>
              <a:t>In touch with your needs</a:t>
            </a:r>
          </a:p>
        </p:txBody>
      </p:sp>
      <p:sp>
        <p:nvSpPr>
          <p:cNvPr id="7" name="Text Placeholder 3"/>
          <p:cNvSpPr txBox="1">
            <a:spLocks/>
          </p:cNvSpPr>
          <p:nvPr/>
        </p:nvSpPr>
        <p:spPr>
          <a:xfrm>
            <a:off x="4572000" y="2095499"/>
            <a:ext cx="4038600" cy="40767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42953B"/>
              </a:buClr>
            </a:pPr>
            <a:r>
              <a:rPr lang="en-US" sz="3200" b="1" dirty="0">
                <a:solidFill>
                  <a:srgbClr val="42953B"/>
                </a:solidFill>
                <a:latin typeface="Calibri" panose="020F0502020204030204" pitchFamily="34" charset="0"/>
                <a:cs typeface="Calibri" panose="020F0502020204030204" pitchFamily="34" charset="0"/>
              </a:rPr>
              <a:t>Interpersonal</a:t>
            </a:r>
            <a:endParaRPr lang="en-US" sz="3200" b="1" dirty="0">
              <a:solidFill>
                <a:srgbClr val="42953B"/>
              </a:solidFill>
              <a:latin typeface="Calibri" panose="020F0502020204030204" pitchFamily="34" charset="0"/>
              <a:ea typeface="Calibri"/>
              <a:cs typeface="Calibri" panose="020F0502020204030204" pitchFamily="34" charset="0"/>
              <a:sym typeface="Calibri"/>
            </a:endParaRPr>
          </a:p>
          <a:p>
            <a:pPr marL="457200" indent="-457200">
              <a:buClr>
                <a:srgbClr val="42953B"/>
              </a:buClr>
              <a:buFont typeface="Arial" panose="020B0604020202020204" pitchFamily="34" charset="0"/>
              <a:buChar char="•"/>
            </a:pPr>
            <a:r>
              <a:rPr lang="en-US" sz="2800" dirty="0">
                <a:solidFill>
                  <a:schemeClr val="dk1"/>
                </a:solidFill>
                <a:latin typeface="Calibri"/>
                <a:ea typeface="Calibri"/>
                <a:cs typeface="Calibri"/>
                <a:sym typeface="Calibri"/>
              </a:rPr>
              <a:t>Relationships, communication or interaction between people</a:t>
            </a:r>
          </a:p>
          <a:p>
            <a:pPr marL="457200" indent="-457200">
              <a:buClr>
                <a:srgbClr val="42953B"/>
              </a:buClr>
              <a:buFont typeface="Arial" panose="020B0604020202020204" pitchFamily="34" charset="0"/>
              <a:buChar char="•"/>
            </a:pPr>
            <a:r>
              <a:rPr lang="en-US" sz="2800" dirty="0">
                <a:solidFill>
                  <a:schemeClr val="dk1"/>
                </a:solidFill>
                <a:latin typeface="Calibri"/>
                <a:ea typeface="Calibri"/>
                <a:cs typeface="Calibri"/>
                <a:sym typeface="Calibri"/>
              </a:rPr>
              <a:t>Involving or occurring among several people</a:t>
            </a:r>
          </a:p>
          <a:p>
            <a:pPr marL="457200" indent="-457200">
              <a:buClr>
                <a:srgbClr val="42953B"/>
              </a:buClr>
              <a:buFont typeface="Arial" panose="020B0604020202020204" pitchFamily="34" charset="0"/>
              <a:buChar char="•"/>
            </a:pPr>
            <a:r>
              <a:rPr lang="en-US" sz="2800" dirty="0">
                <a:solidFill>
                  <a:schemeClr val="dk1"/>
                </a:solidFill>
                <a:latin typeface="Calibri"/>
                <a:ea typeface="Calibri"/>
                <a:cs typeface="Calibri"/>
                <a:sym typeface="Calibri"/>
              </a:rPr>
              <a:t>Understanding others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99"/>
          <p:cNvSpPr txBox="1">
            <a:spLocks noGrp="1"/>
          </p:cNvSpPr>
          <p:nvPr>
            <p:ph type="title"/>
          </p:nvPr>
        </p:nvSpPr>
        <p:spPr>
          <a:xfrm>
            <a:off x="533400" y="990600"/>
            <a:ext cx="8077200" cy="1104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Essential Components </a:t>
            </a:r>
            <a:endParaRPr sz="4400"/>
          </a:p>
        </p:txBody>
      </p:sp>
      <p:sp>
        <p:nvSpPr>
          <p:cNvPr id="5" name="Google Shape;589;p84"/>
          <p:cNvSpPr txBox="1">
            <a:spLocks noGrp="1"/>
          </p:cNvSpPr>
          <p:nvPr>
            <p:ph type="body" idx="1"/>
          </p:nvPr>
        </p:nvSpPr>
        <p:spPr>
          <a:xfrm>
            <a:off x="533400" y="1927952"/>
            <a:ext cx="8077200" cy="4244249"/>
          </a:xfrm>
          <a:prstGeom prst="rect">
            <a:avLst/>
          </a:prstGeom>
          <a:noFill/>
          <a:ln>
            <a:noFill/>
          </a:ln>
        </p:spPr>
        <p:txBody>
          <a:bodyPr spcFirstLastPara="1" wrap="square" lIns="91425" tIns="45700" rIns="91425" bIns="45700" anchor="t" anchorCtr="0">
            <a:noAutofit/>
          </a:bodyPr>
          <a:lstStyle/>
          <a:p>
            <a:pPr marL="546100" lvl="0" indent="-342900" algn="l" rtl="0">
              <a:lnSpc>
                <a:spcPct val="100000"/>
              </a:lnSpc>
              <a:spcBef>
                <a:spcPts val="640"/>
              </a:spcBef>
              <a:spcAft>
                <a:spcPts val="0"/>
              </a:spcAft>
              <a:buClr>
                <a:srgbClr val="42953B"/>
              </a:buClr>
              <a:buSzPct val="100000"/>
              <a:buFont typeface="Arial" panose="020B0604020202020204" pitchFamily="34" charset="0"/>
              <a:buChar char="•"/>
            </a:pPr>
            <a:r>
              <a:rPr lang="en-US"/>
              <a:t>Essential components “</a:t>
            </a:r>
            <a:r>
              <a:rPr lang="en-US" b="1">
                <a:solidFill>
                  <a:srgbClr val="42953B"/>
                </a:solidFill>
              </a:rPr>
              <a:t>make up</a:t>
            </a:r>
            <a:r>
              <a:rPr lang="en-US"/>
              <a:t>” the competency.</a:t>
            </a:r>
          </a:p>
          <a:p>
            <a:pPr marL="546100" lvl="0" indent="-342900" algn="l" rtl="0">
              <a:lnSpc>
                <a:spcPct val="100000"/>
              </a:lnSpc>
              <a:spcBef>
                <a:spcPts val="640"/>
              </a:spcBef>
              <a:spcAft>
                <a:spcPts val="0"/>
              </a:spcAft>
              <a:buClr>
                <a:srgbClr val="42953B"/>
              </a:buClr>
              <a:buSzPct val="100000"/>
              <a:buFont typeface="Arial" panose="020B0604020202020204" pitchFamily="34" charset="0"/>
              <a:buChar char="•"/>
            </a:pPr>
            <a:r>
              <a:rPr lang="en-US" b="1">
                <a:solidFill>
                  <a:srgbClr val="42953B"/>
                </a:solidFill>
              </a:rPr>
              <a:t>Competencies are complex</a:t>
            </a:r>
            <a:r>
              <a:rPr lang="en-US"/>
              <a:t>.</a:t>
            </a:r>
          </a:p>
          <a:p>
            <a:pPr marL="546100" lvl="0" indent="-342900" algn="l" rtl="0">
              <a:lnSpc>
                <a:spcPct val="100000"/>
              </a:lnSpc>
              <a:spcBef>
                <a:spcPts val="640"/>
              </a:spcBef>
              <a:spcAft>
                <a:spcPts val="0"/>
              </a:spcAft>
              <a:buClr>
                <a:srgbClr val="42953B"/>
              </a:buClr>
              <a:buSzPct val="100000"/>
              <a:buFont typeface="Arial" panose="020B0604020202020204" pitchFamily="34" charset="0"/>
              <a:buChar char="•"/>
            </a:pPr>
            <a:r>
              <a:rPr lang="en-US" b="1">
                <a:solidFill>
                  <a:srgbClr val="42953B"/>
                </a:solidFill>
              </a:rPr>
              <a:t>Teach</a:t>
            </a:r>
            <a:r>
              <a:rPr lang="en-US"/>
              <a:t> the essential components </a:t>
            </a:r>
            <a:r>
              <a:rPr lang="en-US" b="1" u="sng"/>
              <a:t>and</a:t>
            </a:r>
            <a:r>
              <a:rPr lang="en-US"/>
              <a:t> use the essential components to </a:t>
            </a:r>
            <a:r>
              <a:rPr lang="en-US" b="1">
                <a:solidFill>
                  <a:srgbClr val="42953B"/>
                </a:solidFill>
              </a:rPr>
              <a:t>shape your instruction</a:t>
            </a:r>
            <a:r>
              <a:rPr lang="en-US"/>
              <a:t>.</a:t>
            </a:r>
          </a:p>
          <a:p>
            <a:pPr marL="546100" lvl="0" indent="-342900" algn="l" rtl="0">
              <a:lnSpc>
                <a:spcPct val="100000"/>
              </a:lnSpc>
              <a:spcBef>
                <a:spcPts val="640"/>
              </a:spcBef>
              <a:spcAft>
                <a:spcPts val="0"/>
              </a:spcAft>
              <a:buClr>
                <a:srgbClr val="42953B"/>
              </a:buClr>
              <a:buSzPct val="100000"/>
              <a:buFont typeface="Arial" panose="020B0604020202020204" pitchFamily="34" charset="0"/>
              <a:buChar char="•"/>
            </a:pPr>
            <a:r>
              <a:rPr lang="en-US"/>
              <a:t>Essential components </a:t>
            </a:r>
            <a:r>
              <a:rPr lang="en-US" b="1">
                <a:solidFill>
                  <a:srgbClr val="42953B"/>
                </a:solidFill>
              </a:rPr>
              <a:t>provide a checklist </a:t>
            </a:r>
            <a:r>
              <a:rPr lang="en-US"/>
              <a:t>(learning schema) </a:t>
            </a:r>
            <a:r>
              <a:rPr lang="en-US" b="1">
                <a:solidFill>
                  <a:srgbClr val="42953B"/>
                </a:solidFill>
              </a:rPr>
              <a:t>for our brains</a:t>
            </a:r>
            <a:r>
              <a:rPr lang="en-US"/>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0"/>
          <p:cNvSpPr txBox="1">
            <a:spLocks noGrp="1"/>
          </p:cNvSpPr>
          <p:nvPr>
            <p:ph type="title"/>
          </p:nvPr>
        </p:nvSpPr>
        <p:spPr>
          <a:xfrm>
            <a:off x="533400" y="980501"/>
            <a:ext cx="8077200" cy="10878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Implementation Considerations</a:t>
            </a:r>
            <a:endParaRPr sz="4400"/>
          </a:p>
        </p:txBody>
      </p:sp>
      <p:sp>
        <p:nvSpPr>
          <p:cNvPr id="5" name="Google Shape;589;p84"/>
          <p:cNvSpPr txBox="1">
            <a:spLocks noGrp="1"/>
          </p:cNvSpPr>
          <p:nvPr>
            <p:ph type="body" idx="1"/>
          </p:nvPr>
        </p:nvSpPr>
        <p:spPr>
          <a:xfrm>
            <a:off x="533400" y="1972019"/>
            <a:ext cx="8077200" cy="4200182"/>
          </a:xfrm>
          <a:prstGeom prst="rect">
            <a:avLst/>
          </a:prstGeom>
          <a:noFill/>
          <a:ln>
            <a:noFill/>
          </a:ln>
        </p:spPr>
        <p:txBody>
          <a:bodyPr spcFirstLastPara="1" wrap="square" lIns="91425" tIns="45700" rIns="91425" bIns="45700" anchor="t" anchorCtr="0">
            <a:noAutofit/>
          </a:bodyPr>
          <a:lstStyle/>
          <a:p>
            <a:pPr marL="5461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3000"/>
              <a:t>Competency development isn’t absorbed; </a:t>
            </a:r>
            <a:br>
              <a:rPr lang="en-US" sz="3000"/>
            </a:br>
            <a:r>
              <a:rPr lang="en-US" sz="3000" b="1">
                <a:solidFill>
                  <a:srgbClr val="42953B"/>
                </a:solidFill>
              </a:rPr>
              <a:t>it’s learned</a:t>
            </a:r>
            <a:r>
              <a:rPr lang="en-US" sz="3000"/>
              <a:t>.</a:t>
            </a:r>
          </a:p>
          <a:p>
            <a:pPr marL="203200" lvl="0" indent="0" algn="l" rtl="0">
              <a:lnSpc>
                <a:spcPct val="100000"/>
              </a:lnSpc>
              <a:spcBef>
                <a:spcPts val="0"/>
              </a:spcBef>
              <a:spcAft>
                <a:spcPts val="0"/>
              </a:spcAft>
              <a:buClr>
                <a:srgbClr val="42953B"/>
              </a:buClr>
              <a:buSzPct val="100000"/>
              <a:buNone/>
            </a:pPr>
            <a:endParaRPr lang="en-US" sz="1600"/>
          </a:p>
          <a:p>
            <a:pPr marL="5461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3000"/>
              <a:t>Like learning anything else, it takes </a:t>
            </a:r>
            <a:br>
              <a:rPr lang="en-US" sz="3000"/>
            </a:br>
            <a:r>
              <a:rPr lang="en-US" sz="3000" b="1">
                <a:solidFill>
                  <a:srgbClr val="42953B"/>
                </a:solidFill>
              </a:rPr>
              <a:t>practice over time</a:t>
            </a:r>
            <a:r>
              <a:rPr lang="en-US" sz="3000"/>
              <a:t>.</a:t>
            </a:r>
          </a:p>
          <a:p>
            <a:pPr marL="203200" lvl="0" indent="0" algn="l" rtl="0">
              <a:lnSpc>
                <a:spcPct val="100000"/>
              </a:lnSpc>
              <a:spcBef>
                <a:spcPts val="0"/>
              </a:spcBef>
              <a:spcAft>
                <a:spcPts val="0"/>
              </a:spcAft>
              <a:buClr>
                <a:srgbClr val="42953B"/>
              </a:buClr>
              <a:buSzPct val="100000"/>
              <a:buNone/>
            </a:pPr>
            <a:endParaRPr lang="en-US" sz="1600"/>
          </a:p>
          <a:p>
            <a:pPr marL="5461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3000"/>
              <a:t>While relatively simple to define, competencies are </a:t>
            </a:r>
            <a:r>
              <a:rPr lang="en-US" sz="3000" b="1">
                <a:solidFill>
                  <a:srgbClr val="42953B"/>
                </a:solidFill>
              </a:rPr>
              <a:t>complex</a:t>
            </a:r>
            <a:r>
              <a:rPr lang="en-US" sz="3000"/>
              <a:t> to teach and learn.</a:t>
            </a:r>
          </a:p>
          <a:p>
            <a:pPr marL="203200" lvl="0" indent="0" algn="l" rtl="0">
              <a:lnSpc>
                <a:spcPct val="100000"/>
              </a:lnSpc>
              <a:spcBef>
                <a:spcPts val="0"/>
              </a:spcBef>
              <a:spcAft>
                <a:spcPts val="0"/>
              </a:spcAft>
              <a:buClr>
                <a:srgbClr val="42953B"/>
              </a:buClr>
              <a:buSzPct val="100000"/>
              <a:buNone/>
            </a:pPr>
            <a:endParaRPr lang="en-US" sz="1600"/>
          </a:p>
          <a:p>
            <a:pPr marL="5461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3000"/>
              <a:t>Competencies are addressed in school, but not typically in a </a:t>
            </a:r>
            <a:r>
              <a:rPr lang="en-US" sz="3000" b="1">
                <a:solidFill>
                  <a:srgbClr val="42953B"/>
                </a:solidFill>
              </a:rPr>
              <a:t>systematic way </a:t>
            </a:r>
            <a:r>
              <a:rPr lang="en-US" sz="3000"/>
              <a:t>for all students.</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1"/>
          <p:cNvSpPr txBox="1">
            <a:spLocks noGrp="1"/>
          </p:cNvSpPr>
          <p:nvPr>
            <p:ph type="title"/>
          </p:nvPr>
        </p:nvSpPr>
        <p:spPr>
          <a:xfrm>
            <a:off x="533400" y="1031138"/>
            <a:ext cx="8077200" cy="10643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Self-Regulation</a:t>
            </a:r>
            <a:r>
              <a:rPr lang="en-US"/>
              <a:t> </a:t>
            </a:r>
            <a:endParaRPr/>
          </a:p>
        </p:txBody>
      </p:sp>
      <p:pic>
        <p:nvPicPr>
          <p:cNvPr id="736" name="Google Shape;736;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4075" y="2825200"/>
            <a:ext cx="3287550" cy="3347000"/>
          </a:xfrm>
          <a:prstGeom prst="rect">
            <a:avLst/>
          </a:prstGeom>
          <a:noFill/>
          <a:ln>
            <a:noFill/>
          </a:ln>
        </p:spPr>
      </p:pic>
      <p:sp>
        <p:nvSpPr>
          <p:cNvPr id="737" name="Google Shape;737;p101"/>
          <p:cNvSpPr/>
          <p:nvPr/>
        </p:nvSpPr>
        <p:spPr>
          <a:xfrm>
            <a:off x="2049525" y="2610400"/>
            <a:ext cx="159000" cy="159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8" name="Google Shape;738;p101"/>
          <p:cNvPicPr preferRelativeResize="0"/>
          <p:nvPr/>
        </p:nvPicPr>
        <p:blipFill rotWithShape="1">
          <a:blip r:embed="rId4" cstate="email">
            <a:alphaModFix/>
            <a:extLst>
              <a:ext uri="{28A0092B-C50C-407E-A947-70E740481C1C}">
                <a14:useLocalDpi xmlns:a14="http://schemas.microsoft.com/office/drawing/2010/main"/>
              </a:ext>
            </a:extLst>
          </a:blip>
          <a:srcRect t="-10350" r="-1645"/>
          <a:stretch/>
        </p:blipFill>
        <p:spPr>
          <a:xfrm>
            <a:off x="3569465" y="1817783"/>
            <a:ext cx="5041135" cy="1333041"/>
          </a:xfrm>
          <a:prstGeom prst="rect">
            <a:avLst/>
          </a:prstGeom>
          <a:noFill/>
          <a:ln>
            <a:noFill/>
          </a:ln>
        </p:spPr>
      </p:pic>
      <p:pic>
        <p:nvPicPr>
          <p:cNvPr id="739" name="Google Shape;739;p101"/>
          <p:cNvPicPr preferRelativeResize="0"/>
          <p:nvPr/>
        </p:nvPicPr>
        <p:blipFill rotWithShape="1">
          <a:blip r:embed="rId5">
            <a:alphaModFix/>
          </a:blip>
          <a:srcRect/>
          <a:stretch/>
        </p:blipFill>
        <p:spPr>
          <a:xfrm>
            <a:off x="5616950" y="3343700"/>
            <a:ext cx="2209800" cy="2838450"/>
          </a:xfrm>
          <a:prstGeom prst="rect">
            <a:avLst/>
          </a:prstGeom>
          <a:noFill/>
          <a:ln>
            <a:noFill/>
          </a:ln>
        </p:spPr>
      </p:pic>
      <p:sp>
        <p:nvSpPr>
          <p:cNvPr id="8"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3</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2"/>
          <p:cNvSpPr txBox="1">
            <a:spLocks noGrp="1"/>
          </p:cNvSpPr>
          <p:nvPr>
            <p:ph type="title"/>
          </p:nvPr>
        </p:nvSpPr>
        <p:spPr>
          <a:xfrm>
            <a:off x="533400" y="1333500"/>
            <a:ext cx="8077200" cy="72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400" b="1">
                <a:solidFill>
                  <a:srgbClr val="004D86"/>
                </a:solidFill>
                <a:latin typeface="Calibri"/>
                <a:ea typeface="Calibri"/>
                <a:cs typeface="Calibri"/>
                <a:sym typeface="Calibri"/>
              </a:rPr>
              <a:t>Top Student Outcomes</a:t>
            </a:r>
            <a:endParaRPr sz="4400" b="1">
              <a:solidFill>
                <a:srgbClr val="004D86"/>
              </a:solidFill>
              <a:latin typeface="Calibri"/>
              <a:ea typeface="Calibri"/>
              <a:cs typeface="Calibri"/>
              <a:sym typeface="Calibri"/>
            </a:endParaRPr>
          </a:p>
          <a:p>
            <a:pPr marL="0" lvl="0" indent="0" algn="ctr" rtl="0">
              <a:lnSpc>
                <a:spcPct val="100000"/>
              </a:lnSpc>
              <a:spcBef>
                <a:spcPts val="0"/>
              </a:spcBef>
              <a:spcAft>
                <a:spcPts val="0"/>
              </a:spcAft>
              <a:buSzPts val="4000"/>
              <a:buNone/>
            </a:pPr>
            <a:r>
              <a:rPr lang="en-US" sz="2800">
                <a:solidFill>
                  <a:srgbClr val="004D86"/>
                </a:solidFill>
                <a:sym typeface="Calibri"/>
              </a:rPr>
              <a:t>Identified by teachers who </a:t>
            </a:r>
            <a:r>
              <a:rPr lang="en-US" sz="2800">
                <a:solidFill>
                  <a:srgbClr val="1F4E79"/>
                </a:solidFill>
                <a:sym typeface="Calibri"/>
              </a:rPr>
              <a:t>taught </a:t>
            </a:r>
            <a:r>
              <a:rPr lang="en-US" sz="2800">
                <a:solidFill>
                  <a:srgbClr val="385723"/>
                </a:solidFill>
              </a:rPr>
              <a:t>S</a:t>
            </a:r>
            <a:r>
              <a:rPr lang="en-US" sz="2800" b="1">
                <a:solidFill>
                  <a:srgbClr val="385723"/>
                </a:solidFill>
                <a:sym typeface="Calibri"/>
              </a:rPr>
              <a:t>elf-</a:t>
            </a:r>
            <a:r>
              <a:rPr lang="en-US" sz="2800">
                <a:solidFill>
                  <a:srgbClr val="385723"/>
                </a:solidFill>
              </a:rPr>
              <a:t>R</a:t>
            </a:r>
            <a:r>
              <a:rPr lang="en-US" sz="2800" b="1">
                <a:solidFill>
                  <a:srgbClr val="385723"/>
                </a:solidFill>
                <a:sym typeface="Calibri"/>
              </a:rPr>
              <a:t>egulation</a:t>
            </a:r>
            <a:endParaRPr sz="2800"/>
          </a:p>
        </p:txBody>
      </p:sp>
      <p:sp>
        <p:nvSpPr>
          <p:cNvPr id="747" name="Google Shape;747;p102"/>
          <p:cNvSpPr txBox="1">
            <a:spLocks noGrp="1"/>
          </p:cNvSpPr>
          <p:nvPr>
            <p:ph type="body" idx="1"/>
          </p:nvPr>
        </p:nvSpPr>
        <p:spPr>
          <a:xfrm>
            <a:off x="533400" y="2313543"/>
            <a:ext cx="8077200" cy="3858658"/>
          </a:xfrm>
          <a:prstGeom prst="rect">
            <a:avLst/>
          </a:prstGeom>
          <a:noFill/>
          <a:ln>
            <a:noFill/>
          </a:ln>
        </p:spPr>
        <p:txBody>
          <a:bodyPr spcFirstLastPara="1" wrap="square" lIns="91425" tIns="45700" rIns="91425" bIns="45700" anchor="t" anchorCtr="0">
            <a:noAutofit/>
          </a:bodyPr>
          <a:lstStyle/>
          <a:p>
            <a:pPr marL="495300" lvl="0" indent="-457200" algn="l" rtl="0">
              <a:lnSpc>
                <a:spcPct val="115000"/>
              </a:lnSpc>
              <a:spcBef>
                <a:spcPts val="0"/>
              </a:spcBef>
              <a:spcAft>
                <a:spcPts val="0"/>
              </a:spcAft>
              <a:buClr>
                <a:srgbClr val="42953B"/>
              </a:buClr>
              <a:buSzPts val="3000"/>
              <a:buFont typeface="Arial" panose="020B0604020202020204" pitchFamily="34" charset="0"/>
              <a:buChar char="•"/>
            </a:pPr>
            <a:r>
              <a:rPr lang="en-US"/>
              <a:t>Improved student responsibility</a:t>
            </a:r>
            <a:endParaRPr/>
          </a:p>
          <a:p>
            <a:pPr marL="495300" lvl="0" indent="-457200" algn="l" rtl="0">
              <a:lnSpc>
                <a:spcPct val="115000"/>
              </a:lnSpc>
              <a:spcBef>
                <a:spcPts val="0"/>
              </a:spcBef>
              <a:spcAft>
                <a:spcPts val="0"/>
              </a:spcAft>
              <a:buClr>
                <a:srgbClr val="42953B"/>
              </a:buClr>
              <a:buSzPts val="3000"/>
              <a:buFont typeface="Arial" panose="020B0604020202020204" pitchFamily="34" charset="0"/>
              <a:buChar char="•"/>
            </a:pPr>
            <a:r>
              <a:rPr lang="en-US"/>
              <a:t>Improved ability to set realistic goals, monitor progress, and evaluate results</a:t>
            </a:r>
            <a:endParaRPr/>
          </a:p>
          <a:p>
            <a:pPr marL="495300" lvl="0" indent="-457200" algn="l" rtl="0">
              <a:lnSpc>
                <a:spcPct val="115000"/>
              </a:lnSpc>
              <a:spcBef>
                <a:spcPts val="0"/>
              </a:spcBef>
              <a:spcAft>
                <a:spcPts val="0"/>
              </a:spcAft>
              <a:buClr>
                <a:srgbClr val="42953B"/>
              </a:buClr>
              <a:buSzPts val="3000"/>
              <a:buFont typeface="Arial" panose="020B0604020202020204" pitchFamily="34" charset="0"/>
              <a:buChar char="•"/>
            </a:pPr>
            <a:r>
              <a:rPr lang="en-US"/>
              <a:t>Improved academic achievement</a:t>
            </a:r>
            <a:endParaRPr/>
          </a:p>
          <a:p>
            <a:pPr marL="495300" lvl="0" indent="-457200" algn="l" rtl="0">
              <a:lnSpc>
                <a:spcPct val="115000"/>
              </a:lnSpc>
              <a:spcBef>
                <a:spcPts val="0"/>
              </a:spcBef>
              <a:spcAft>
                <a:spcPts val="0"/>
              </a:spcAft>
              <a:buClr>
                <a:srgbClr val="42953B"/>
              </a:buClr>
              <a:buSzPts val="3000"/>
              <a:buFont typeface="Arial" panose="020B0604020202020204" pitchFamily="34" charset="0"/>
              <a:buChar char="•"/>
            </a:pPr>
            <a:r>
              <a:rPr lang="en-US"/>
              <a:t>Increased reflection on successes and areas for improvement</a:t>
            </a:r>
            <a:endParaRPr/>
          </a:p>
          <a:p>
            <a:pPr marL="0" lvl="0" indent="0" algn="l" rtl="0">
              <a:lnSpc>
                <a:spcPct val="100000"/>
              </a:lnSpc>
              <a:spcBef>
                <a:spcPts val="1200"/>
              </a:spcBef>
              <a:spcAft>
                <a:spcPts val="0"/>
              </a:spcAft>
              <a:buSzPts val="3200"/>
              <a:buNone/>
            </a:pPr>
            <a:endParaRPr sz="3000"/>
          </a:p>
        </p:txBody>
      </p:sp>
      <p:pic>
        <p:nvPicPr>
          <p:cNvPr id="748" name="Google Shape;748;p102"/>
          <p:cNvPicPr preferRelativeResize="0"/>
          <p:nvPr/>
        </p:nvPicPr>
        <p:blipFill rotWithShape="1">
          <a:blip r:embed="rId3">
            <a:alphaModFix/>
          </a:blip>
          <a:srcRect/>
          <a:stretch/>
        </p:blipFill>
        <p:spPr>
          <a:xfrm>
            <a:off x="4572001" y="5034707"/>
            <a:ext cx="4038599" cy="172774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03"/>
          <p:cNvSpPr txBox="1">
            <a:spLocks noGrp="1"/>
          </p:cNvSpPr>
          <p:nvPr>
            <p:ph type="title"/>
          </p:nvPr>
        </p:nvSpPr>
        <p:spPr>
          <a:xfrm>
            <a:off x="533400" y="936434"/>
            <a:ext cx="8077200" cy="11944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First Steps in Self-Regulation</a:t>
            </a:r>
            <a:endParaRPr sz="4400"/>
          </a:p>
        </p:txBody>
      </p:sp>
      <p:sp>
        <p:nvSpPr>
          <p:cNvPr id="755" name="Google Shape;755;p103"/>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3200"/>
              <a:buNone/>
            </a:pPr>
            <a:endParaRPr sz="2700">
              <a:latin typeface="Calibri"/>
              <a:ea typeface="Calibri"/>
              <a:cs typeface="Calibri"/>
              <a:sym typeface="Calibri"/>
            </a:endParaRPr>
          </a:p>
          <a:p>
            <a:pPr marL="457200" lvl="0" indent="0" algn="l" rtl="0">
              <a:lnSpc>
                <a:spcPct val="90000"/>
              </a:lnSpc>
              <a:spcBef>
                <a:spcPts val="1000"/>
              </a:spcBef>
              <a:spcAft>
                <a:spcPts val="0"/>
              </a:spcAft>
              <a:buSzPts val="3200"/>
              <a:buNone/>
            </a:pPr>
            <a:endParaRPr sz="2700">
              <a:latin typeface="Calibri"/>
              <a:ea typeface="Calibri"/>
              <a:cs typeface="Calibri"/>
              <a:sym typeface="Calibri"/>
            </a:endParaRPr>
          </a:p>
          <a:p>
            <a:pPr marL="457200" lvl="0" indent="0" algn="l" rtl="0">
              <a:lnSpc>
                <a:spcPct val="90000"/>
              </a:lnSpc>
              <a:spcBef>
                <a:spcPts val="1000"/>
              </a:spcBef>
              <a:spcAft>
                <a:spcPts val="0"/>
              </a:spcAft>
              <a:buSzPts val="3200"/>
              <a:buNone/>
            </a:pPr>
            <a:endParaRPr sz="2700"/>
          </a:p>
          <a:p>
            <a:pPr marL="584200" lvl="0" indent="-457200" algn="l" rtl="0">
              <a:lnSpc>
                <a:spcPct val="90000"/>
              </a:lnSpc>
              <a:spcBef>
                <a:spcPts val="1000"/>
              </a:spcBef>
              <a:spcAft>
                <a:spcPts val="0"/>
              </a:spcAft>
              <a:buClr>
                <a:srgbClr val="42953B"/>
              </a:buClr>
              <a:buSzPct val="100000"/>
              <a:buFont typeface="Arial" panose="020B0604020202020204" pitchFamily="34" charset="0"/>
              <a:buChar char="•"/>
            </a:pPr>
            <a:r>
              <a:rPr lang="en-US" sz="3000">
                <a:sym typeface="Calibri"/>
              </a:rPr>
              <a:t>Introducing Self</a:t>
            </a:r>
            <a:r>
              <a:rPr lang="en-US" sz="3000"/>
              <a:t>-</a:t>
            </a:r>
            <a:r>
              <a:rPr lang="en-US" sz="3000">
                <a:sym typeface="Calibri"/>
              </a:rPr>
              <a:t>Regulation</a:t>
            </a:r>
            <a:endParaRPr sz="3000">
              <a:sym typeface="Calibri"/>
            </a:endParaRPr>
          </a:p>
          <a:p>
            <a:pPr marL="584200" lvl="0" indent="-457200" algn="l" rtl="0">
              <a:lnSpc>
                <a:spcPct val="90000"/>
              </a:lnSpc>
              <a:spcBef>
                <a:spcPts val="0"/>
              </a:spcBef>
              <a:spcAft>
                <a:spcPts val="0"/>
              </a:spcAft>
              <a:buClr>
                <a:srgbClr val="42953B"/>
              </a:buClr>
              <a:buSzPct val="100000"/>
              <a:buFont typeface="Arial" panose="020B0604020202020204" pitchFamily="34" charset="0"/>
              <a:buChar char="•"/>
            </a:pPr>
            <a:r>
              <a:rPr lang="en-US" sz="3000">
                <a:sym typeface="Calibri"/>
              </a:rPr>
              <a:t>Using the vocabulary</a:t>
            </a:r>
            <a:endParaRPr sz="3000">
              <a:sym typeface="Calibri"/>
            </a:endParaRPr>
          </a:p>
          <a:p>
            <a:pPr marL="584200" lvl="0" indent="-457200" algn="l" rtl="0">
              <a:lnSpc>
                <a:spcPct val="90000"/>
              </a:lnSpc>
              <a:spcBef>
                <a:spcPts val="0"/>
              </a:spcBef>
              <a:spcAft>
                <a:spcPts val="0"/>
              </a:spcAft>
              <a:buClr>
                <a:srgbClr val="42953B"/>
              </a:buClr>
              <a:buSzPct val="100000"/>
              <a:buFont typeface="Arial" panose="020B0604020202020204" pitchFamily="34" charset="0"/>
              <a:buChar char="•"/>
            </a:pPr>
            <a:r>
              <a:rPr lang="en-US" sz="3000">
                <a:sym typeface="Calibri"/>
              </a:rPr>
              <a:t>Talking about how self-regulation has helped you</a:t>
            </a:r>
            <a:endParaRPr sz="3000">
              <a:sym typeface="Calibri"/>
            </a:endParaRPr>
          </a:p>
          <a:p>
            <a:pPr marL="584200" lvl="0" indent="-457200" algn="l" rtl="0">
              <a:lnSpc>
                <a:spcPct val="90000"/>
              </a:lnSpc>
              <a:spcBef>
                <a:spcPts val="0"/>
              </a:spcBef>
              <a:spcAft>
                <a:spcPts val="0"/>
              </a:spcAft>
              <a:buClr>
                <a:srgbClr val="42953B"/>
              </a:buClr>
              <a:buSzPct val="100000"/>
              <a:buFont typeface="Arial" panose="020B0604020202020204" pitchFamily="34" charset="0"/>
              <a:buChar char="•"/>
            </a:pPr>
            <a:r>
              <a:rPr lang="en-US" sz="3000">
                <a:sym typeface="Calibri"/>
              </a:rPr>
              <a:t>Watching and discussing a self-regulation video with your class.</a:t>
            </a:r>
            <a:br>
              <a:rPr lang="en-US" sz="3000">
                <a:sym typeface="Calibri"/>
              </a:rPr>
            </a:br>
            <a:endParaRPr sz="800">
              <a:sym typeface="Calibri"/>
            </a:endParaRPr>
          </a:p>
          <a:p>
            <a:pPr marL="0" lvl="0" indent="0" algn="l" rtl="0">
              <a:lnSpc>
                <a:spcPct val="100000"/>
              </a:lnSpc>
              <a:spcBef>
                <a:spcPts val="640"/>
              </a:spcBef>
              <a:spcAft>
                <a:spcPts val="0"/>
              </a:spcAft>
              <a:buSzPts val="3200"/>
              <a:buNone/>
            </a:pPr>
            <a:r>
              <a:rPr lang="en-US" sz="1300" u="sng">
                <a:solidFill>
                  <a:schemeClr val="hlink"/>
                </a:solidFill>
                <a:latin typeface="Arial"/>
                <a:ea typeface="Arial"/>
                <a:cs typeface="Arial"/>
                <a:sym typeface="Arial"/>
                <a:hlinkClick r:id="rId3"/>
              </a:rPr>
              <a:t>https://padlet.com/ResearchCollaboration/self_regulation</a:t>
            </a:r>
            <a:endParaRPr sz="3300"/>
          </a:p>
        </p:txBody>
      </p:sp>
      <p:pic>
        <p:nvPicPr>
          <p:cNvPr id="756" name="Google Shape;756;p103"/>
          <p:cNvPicPr preferRelativeResize="0"/>
          <p:nvPr/>
        </p:nvPicPr>
        <p:blipFill rotWithShape="1">
          <a:blip r:embed="rId4">
            <a:alphaModFix/>
          </a:blip>
          <a:srcRect/>
          <a:stretch/>
        </p:blipFill>
        <p:spPr>
          <a:xfrm>
            <a:off x="3901250" y="2183636"/>
            <a:ext cx="4709350" cy="1389875"/>
          </a:xfrm>
          <a:prstGeom prst="rect">
            <a:avLst/>
          </a:prstGeom>
          <a:noFill/>
          <a:ln>
            <a:noFill/>
          </a:ln>
        </p:spPr>
      </p:pic>
      <p:pic>
        <p:nvPicPr>
          <p:cNvPr id="757" name="Google Shape;757;p10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7969" y="2305845"/>
            <a:ext cx="1648004" cy="1097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4"/>
          <p:cNvSpPr txBox="1">
            <a:spLocks noGrp="1"/>
          </p:cNvSpPr>
          <p:nvPr>
            <p:ph type="title"/>
          </p:nvPr>
        </p:nvSpPr>
        <p:spPr>
          <a:xfrm>
            <a:off x="533400" y="1076717"/>
            <a:ext cx="8077200" cy="910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Additional First Steps </a:t>
            </a:r>
            <a:endParaRPr sz="4400"/>
          </a:p>
        </p:txBody>
      </p:sp>
      <p:sp>
        <p:nvSpPr>
          <p:cNvPr id="764" name="Google Shape;764;p104"/>
          <p:cNvSpPr txBox="1">
            <a:spLocks noGrp="1"/>
          </p:cNvSpPr>
          <p:nvPr>
            <p:ph type="body" idx="1"/>
          </p:nvPr>
        </p:nvSpPr>
        <p:spPr>
          <a:xfrm>
            <a:off x="533400" y="1883885"/>
            <a:ext cx="8077200" cy="4288316"/>
          </a:xfrm>
          <a:prstGeom prst="rect">
            <a:avLst/>
          </a:prstGeom>
          <a:noFill/>
          <a:ln>
            <a:noFill/>
          </a:ln>
        </p:spPr>
        <p:txBody>
          <a:bodyPr spcFirstLastPara="1" wrap="square" lIns="91425" tIns="45700" rIns="91425" bIns="45700" anchor="t" anchorCtr="0">
            <a:noAutofit/>
          </a:bodyPr>
          <a:lstStyle/>
          <a:p>
            <a:pPr marL="514350" lvl="0" indent="-457200" algn="l" rtl="0">
              <a:lnSpc>
                <a:spcPct val="90000"/>
              </a:lnSpc>
              <a:spcBef>
                <a:spcPts val="1000"/>
              </a:spcBef>
              <a:spcAft>
                <a:spcPts val="0"/>
              </a:spcAft>
              <a:buClr>
                <a:srgbClr val="42953B"/>
              </a:buClr>
              <a:buSzPts val="2700"/>
              <a:buFont typeface="Arial" panose="020B0604020202020204" pitchFamily="34" charset="0"/>
              <a:buChar char="•"/>
            </a:pPr>
            <a:r>
              <a:rPr lang="en-US" sz="2800">
                <a:sym typeface="Calibri"/>
              </a:rPr>
              <a:t>Prior to beginning a project, help students create a plan, monitor the plan, adjust the plan if needed, and reflect on the plan and follow it through all the steps together with the  students (preparing for a test, working on a project, getting to lunch quietly).</a:t>
            </a:r>
          </a:p>
          <a:p>
            <a:pPr marL="57150" lvl="0" indent="0" algn="l" rtl="0">
              <a:lnSpc>
                <a:spcPct val="90000"/>
              </a:lnSpc>
              <a:spcBef>
                <a:spcPts val="1000"/>
              </a:spcBef>
              <a:spcAft>
                <a:spcPts val="0"/>
              </a:spcAft>
              <a:buClr>
                <a:srgbClr val="42953B"/>
              </a:buClr>
              <a:buSzPts val="2700"/>
              <a:buNone/>
            </a:pPr>
            <a:endParaRPr sz="1600">
              <a:sym typeface="Calibri"/>
            </a:endParaRPr>
          </a:p>
          <a:p>
            <a:pPr marL="514350" lvl="0" indent="-457200" algn="l" rtl="0">
              <a:lnSpc>
                <a:spcPct val="90000"/>
              </a:lnSpc>
              <a:spcBef>
                <a:spcPts val="0"/>
              </a:spcBef>
              <a:spcAft>
                <a:spcPts val="0"/>
              </a:spcAft>
              <a:buClr>
                <a:srgbClr val="42953B"/>
              </a:buClr>
              <a:buSzPts val="2700"/>
              <a:buFont typeface="Arial" panose="020B0604020202020204" pitchFamily="34" charset="0"/>
              <a:buChar char="•"/>
            </a:pPr>
            <a:r>
              <a:rPr lang="en-US" sz="2800" b="1"/>
              <a:t>For Example: </a:t>
            </a:r>
            <a:r>
              <a:rPr lang="en-US" sz="2800">
                <a:sym typeface="Calibri"/>
              </a:rPr>
              <a:t>Using yoga poses or breathing techniques as a strategy for calming emotional reactions.</a:t>
            </a:r>
            <a:endParaRPr sz="2800">
              <a:sym typeface="Calibri"/>
            </a:endParaRPr>
          </a:p>
          <a:p>
            <a:pPr marL="457200" lvl="0" indent="0" algn="l" rtl="0">
              <a:lnSpc>
                <a:spcPct val="90000"/>
              </a:lnSpc>
              <a:spcBef>
                <a:spcPts val="1000"/>
              </a:spcBef>
              <a:spcAft>
                <a:spcPts val="0"/>
              </a:spcAft>
              <a:buSzPts val="3200"/>
              <a:buNone/>
            </a:pPr>
            <a:r>
              <a:rPr lang="en-US" sz="2800">
                <a:latin typeface="Calibri"/>
                <a:ea typeface="Calibri"/>
                <a:cs typeface="Calibri"/>
                <a:sym typeface="Calibri"/>
              </a:rPr>
              <a:t> </a:t>
            </a:r>
            <a:endParaRPr sz="2800">
              <a:latin typeface="Calibri"/>
              <a:ea typeface="Calibri"/>
              <a:cs typeface="Calibri"/>
              <a:sym typeface="Calibri"/>
            </a:endParaRPr>
          </a:p>
          <a:p>
            <a:pPr marL="0" lvl="0" indent="0" algn="l" rtl="0">
              <a:lnSpc>
                <a:spcPct val="100000"/>
              </a:lnSpc>
              <a:spcBef>
                <a:spcPts val="640"/>
              </a:spcBef>
              <a:spcAft>
                <a:spcPts val="0"/>
              </a:spcAft>
              <a:buSzPts val="3200"/>
              <a:buNone/>
            </a:pPr>
            <a:endParaRPr/>
          </a:p>
        </p:txBody>
      </p:sp>
      <p:pic>
        <p:nvPicPr>
          <p:cNvPr id="765" name="Google Shape;765;p104"/>
          <p:cNvPicPr preferRelativeResize="0"/>
          <p:nvPr/>
        </p:nvPicPr>
        <p:blipFill rotWithShape="1">
          <a:blip r:embed="rId3">
            <a:alphaModFix/>
          </a:blip>
          <a:srcRect/>
          <a:stretch/>
        </p:blipFill>
        <p:spPr>
          <a:xfrm>
            <a:off x="3315956" y="5541484"/>
            <a:ext cx="5294643" cy="1316516"/>
          </a:xfrm>
          <a:prstGeom prst="rect">
            <a:avLst/>
          </a:prstGeom>
          <a:noFill/>
          <a:ln>
            <a:noFill/>
          </a:ln>
        </p:spPr>
      </p:pic>
      <p:sp>
        <p:nvSpPr>
          <p:cNvPr id="6"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4</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3352800" y="1498600"/>
            <a:ext cx="5715000" cy="18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800"/>
              <a:t>Self-Determination</a:t>
            </a:r>
            <a:r>
              <a:rPr lang="en-US" sz="4600"/>
              <a:t> </a:t>
            </a:r>
            <a:r>
              <a:rPr lang="en-US" sz="4400" b="0"/>
              <a:t>Increasing Student Involvement</a:t>
            </a:r>
            <a:endParaRPr sz="4400" b="0"/>
          </a:p>
        </p:txBody>
      </p:sp>
      <p:sp>
        <p:nvSpPr>
          <p:cNvPr id="397" name="Google Shape;397;p59"/>
          <p:cNvSpPr txBox="1">
            <a:spLocks noGrp="1"/>
          </p:cNvSpPr>
          <p:nvPr>
            <p:ph type="body" idx="2"/>
          </p:nvPr>
        </p:nvSpPr>
        <p:spPr>
          <a:xfrm>
            <a:off x="4486275" y="76200"/>
            <a:ext cx="4629300" cy="121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400"/>
              </a:spcBef>
              <a:spcAft>
                <a:spcPts val="0"/>
              </a:spcAft>
              <a:buSzPts val="2000"/>
              <a:buNone/>
            </a:pPr>
            <a:r>
              <a:rPr lang="en-US" sz="2700" b="1" i="0" u="sng" dirty="0">
                <a:solidFill>
                  <a:schemeClr val="hlink"/>
                </a:solidFill>
              </a:rPr>
              <a:t>Consultant Name</a:t>
            </a:r>
          </a:p>
          <a:p>
            <a:pPr marL="0" lvl="0" indent="0" algn="ctr" rtl="0">
              <a:lnSpc>
                <a:spcPct val="100000"/>
              </a:lnSpc>
              <a:spcBef>
                <a:spcPts val="400"/>
              </a:spcBef>
              <a:spcAft>
                <a:spcPts val="0"/>
              </a:spcAft>
              <a:buSzPts val="2000"/>
              <a:buNone/>
            </a:pPr>
            <a:r>
              <a:rPr lang="en-US" sz="2700" b="1" i="0" u="sng">
                <a:solidFill>
                  <a:schemeClr val="hlink"/>
                </a:solidFill>
              </a:rPr>
              <a:t>email</a:t>
            </a:r>
            <a:endParaRPr sz="2700" b="1" i="0" dirty="0"/>
          </a:p>
          <a:p>
            <a:pPr marL="0" lvl="0" indent="0" algn="ctr" rtl="0">
              <a:lnSpc>
                <a:spcPct val="100000"/>
              </a:lnSpc>
              <a:spcBef>
                <a:spcPts val="400"/>
              </a:spcBef>
              <a:spcAft>
                <a:spcPts val="0"/>
              </a:spcAft>
              <a:buSzPts val="2000"/>
              <a:buNone/>
            </a:pPr>
            <a:endParaRPr sz="3500" b="1" i="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5"/>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Self-Efficacy</a:t>
            </a:r>
            <a:r>
              <a:rPr lang="en-US"/>
              <a:t> </a:t>
            </a:r>
            <a:endParaRPr/>
          </a:p>
        </p:txBody>
      </p:sp>
      <p:sp>
        <p:nvSpPr>
          <p:cNvPr id="773" name="Google Shape;773;p105"/>
          <p:cNvSpPr txBox="1">
            <a:spLocks noGrp="1"/>
          </p:cNvSpPr>
          <p:nvPr>
            <p:ph type="body" idx="1"/>
          </p:nvPr>
        </p:nvSpPr>
        <p:spPr>
          <a:xfrm>
            <a:off x="533400" y="1915425"/>
            <a:ext cx="8077200" cy="4256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b="1">
                <a:solidFill>
                  <a:srgbClr val="42953B"/>
                </a:solidFill>
              </a:rPr>
              <a:t>Self-Efficacy</a:t>
            </a:r>
            <a:r>
              <a:rPr lang="en-US" sz="2400" b="1"/>
              <a:t> </a:t>
            </a:r>
            <a:r>
              <a:rPr lang="en-US" sz="2400">
                <a:sym typeface="Calibri"/>
              </a:rPr>
              <a:t>refers to perceptions an individual has about his or her capabilities to perform at an expected level, achieve goals, and complete moderately challenging tasks.</a:t>
            </a:r>
            <a:endParaRPr sz="2400">
              <a:sym typeface="Calibri"/>
            </a:endParaRPr>
          </a:p>
          <a:p>
            <a:pPr marL="0" lvl="0" indent="0" algn="l" rtl="0">
              <a:lnSpc>
                <a:spcPct val="100000"/>
              </a:lnSpc>
              <a:spcBef>
                <a:spcPts val="640"/>
              </a:spcBef>
              <a:spcAft>
                <a:spcPts val="0"/>
              </a:spcAft>
              <a:buSzPts val="3200"/>
              <a:buNone/>
            </a:pPr>
            <a:endParaRPr sz="2500"/>
          </a:p>
        </p:txBody>
      </p:sp>
      <p:pic>
        <p:nvPicPr>
          <p:cNvPr id="774" name="Google Shape;774;p1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5433" y="3188375"/>
            <a:ext cx="3214375" cy="3371275"/>
          </a:xfrm>
          <a:prstGeom prst="rect">
            <a:avLst/>
          </a:prstGeom>
          <a:noFill/>
          <a:ln>
            <a:noFill/>
          </a:ln>
        </p:spPr>
      </p:pic>
      <p:pic>
        <p:nvPicPr>
          <p:cNvPr id="775" name="Google Shape;775;p1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99271" y="3188375"/>
            <a:ext cx="3311329" cy="3371275"/>
          </a:xfrm>
          <a:prstGeom prst="rect">
            <a:avLst/>
          </a:prstGeom>
          <a:noFill/>
          <a:ln>
            <a:noFill/>
          </a:ln>
        </p:spPr>
      </p:pic>
      <p:sp>
        <p:nvSpPr>
          <p:cNvPr id="776" name="Google Shape;776;p105"/>
          <p:cNvSpPr/>
          <p:nvPr/>
        </p:nvSpPr>
        <p:spPr>
          <a:xfrm>
            <a:off x="1619250" y="3429000"/>
            <a:ext cx="180900" cy="13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05"/>
          <p:cNvSpPr txBox="1"/>
          <p:nvPr/>
        </p:nvSpPr>
        <p:spPr>
          <a:xfrm>
            <a:off x="7751600" y="6174650"/>
            <a:ext cx="780900" cy="30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highlight>
                <a:srgbClr val="FFFF00"/>
              </a:highlight>
              <a:latin typeface="Twentieth Century"/>
              <a:ea typeface="Twentieth Century"/>
              <a:cs typeface="Twentieth Century"/>
              <a:sym typeface="Twentieth Century"/>
            </a:endParaRPr>
          </a:p>
        </p:txBody>
      </p:sp>
      <p:sp>
        <p:nvSpPr>
          <p:cNvPr id="9"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5</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6"/>
          <p:cNvSpPr txBox="1">
            <a:spLocks noGrp="1"/>
          </p:cNvSpPr>
          <p:nvPr>
            <p:ph type="title"/>
          </p:nvPr>
        </p:nvSpPr>
        <p:spPr>
          <a:xfrm>
            <a:off x="533400" y="830449"/>
            <a:ext cx="8077200" cy="136190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Top 10 Self-Efficacy Outcomes </a:t>
            </a:r>
            <a:endParaRPr sz="4400"/>
          </a:p>
        </p:txBody>
      </p:sp>
      <p:sp>
        <p:nvSpPr>
          <p:cNvPr id="785" name="Google Shape;785;p106"/>
          <p:cNvSpPr txBox="1">
            <a:spLocks noGrp="1"/>
          </p:cNvSpPr>
          <p:nvPr>
            <p:ph type="body" idx="1"/>
          </p:nvPr>
        </p:nvSpPr>
        <p:spPr>
          <a:xfrm>
            <a:off x="533400" y="2095499"/>
            <a:ext cx="4038600" cy="4076701"/>
          </a:xfrm>
          <a:prstGeom prst="rect">
            <a:avLst/>
          </a:prstGeom>
          <a:noFill/>
          <a:ln>
            <a:noFill/>
          </a:ln>
        </p:spPr>
        <p:txBody>
          <a:bodyPr spcFirstLastPara="1" wrap="square" lIns="91425" tIns="45700" rIns="91425" bIns="45700" anchor="t" anchorCtr="0">
            <a:noAutofit/>
          </a:bodyPr>
          <a:lstStyle/>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confidence in their own abilities</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growth mindset</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willingness to take on and persist in challenging tasks</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ability to reflect on successes and areas for improvement</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ability to seek assistance and supports</a:t>
            </a:r>
            <a:endParaRPr sz="2300">
              <a:latin typeface="Calibri"/>
              <a:ea typeface="Calibri"/>
              <a:cs typeface="Calibri"/>
              <a:sym typeface="Calibri"/>
            </a:endParaRPr>
          </a:p>
          <a:p>
            <a:pPr marL="0" lvl="0" indent="0" algn="l" rtl="0">
              <a:lnSpc>
                <a:spcPct val="100000"/>
              </a:lnSpc>
              <a:spcBef>
                <a:spcPts val="640"/>
              </a:spcBef>
              <a:spcAft>
                <a:spcPts val="0"/>
              </a:spcAft>
              <a:buClr>
                <a:srgbClr val="42953B"/>
              </a:buClr>
              <a:buSzPts val="3200"/>
              <a:buNone/>
            </a:pPr>
            <a:endParaRPr sz="1800"/>
          </a:p>
        </p:txBody>
      </p:sp>
      <p:sp>
        <p:nvSpPr>
          <p:cNvPr id="786" name="Google Shape;786;p106"/>
          <p:cNvSpPr txBox="1">
            <a:spLocks noGrp="1"/>
          </p:cNvSpPr>
          <p:nvPr>
            <p:ph type="body" idx="4294967295"/>
          </p:nvPr>
        </p:nvSpPr>
        <p:spPr>
          <a:xfrm>
            <a:off x="4571999" y="2095499"/>
            <a:ext cx="4038601" cy="4076701"/>
          </a:xfrm>
          <a:prstGeom prst="rect">
            <a:avLst/>
          </a:prstGeom>
          <a:noFill/>
          <a:ln>
            <a:noFill/>
          </a:ln>
        </p:spPr>
        <p:txBody>
          <a:bodyPr spcFirstLastPara="1" wrap="square" lIns="91425" tIns="45700" rIns="91425" bIns="45700" anchor="t" anchorCtr="0">
            <a:noAutofit/>
          </a:bodyPr>
          <a:lstStyle/>
          <a:p>
            <a:pPr marL="539750" lvl="0" indent="-457200">
              <a:spcBef>
                <a:spcPts val="600"/>
              </a:spcBef>
              <a:buClr>
                <a:srgbClr val="42953B"/>
              </a:buClr>
              <a:buSzPts val="2300"/>
              <a:buFont typeface="+mj-lt"/>
              <a:buAutoNum type="arabicPeriod" startAt="6"/>
            </a:pPr>
            <a:r>
              <a:rPr lang="en-US" sz="2300"/>
              <a:t>Increased ability to see mistakes and constructive criticism as opportunities to learn</a:t>
            </a:r>
          </a:p>
          <a:p>
            <a:pPr marL="539750" lvl="0" indent="-457200">
              <a:spcBef>
                <a:spcPts val="600"/>
              </a:spcBef>
              <a:buClr>
                <a:srgbClr val="42953B"/>
              </a:buClr>
              <a:buSzPts val="2300"/>
              <a:buFont typeface="+mj-lt"/>
              <a:buAutoNum type="arabicPeriod" startAt="6"/>
            </a:pPr>
            <a:r>
              <a:rPr lang="en-US" sz="2300"/>
              <a:t>Increased self-reflection/self-awareness</a:t>
            </a:r>
          </a:p>
          <a:p>
            <a:pPr marL="539750" lvl="0" indent="-457200">
              <a:spcBef>
                <a:spcPts val="600"/>
              </a:spcBef>
              <a:buClr>
                <a:srgbClr val="42953B"/>
              </a:buClr>
              <a:buSzPts val="2300"/>
              <a:buFont typeface="+mj-lt"/>
              <a:buAutoNum type="arabicPeriod" startAt="6"/>
            </a:pPr>
            <a:r>
              <a:rPr lang="en-US" sz="2300"/>
              <a:t>Improved teamwork/group work</a:t>
            </a:r>
          </a:p>
          <a:p>
            <a:pPr marL="539750" lvl="0" indent="-457200">
              <a:spcBef>
                <a:spcPts val="600"/>
              </a:spcBef>
              <a:buClr>
                <a:srgbClr val="42953B"/>
              </a:buClr>
              <a:buSzPts val="2300"/>
              <a:buFont typeface="+mj-lt"/>
              <a:buAutoNum type="arabicPeriod" startAt="6"/>
            </a:pPr>
            <a:r>
              <a:rPr lang="en-US" sz="2300"/>
              <a:t>Improved quality of work</a:t>
            </a:r>
          </a:p>
          <a:p>
            <a:pPr marL="539750" lvl="0" indent="-457200">
              <a:spcBef>
                <a:spcPts val="600"/>
              </a:spcBef>
              <a:buClr>
                <a:srgbClr val="42953B"/>
              </a:buClr>
              <a:buSzPts val="2300"/>
              <a:buFont typeface="+mj-lt"/>
              <a:buAutoNum type="arabicPeriod" startAt="6"/>
            </a:pPr>
            <a:r>
              <a:rPr lang="en-US" sz="2300"/>
              <a:t>Improved Self-Regulation</a:t>
            </a:r>
            <a:endParaRPr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07"/>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First Steps in Self-Efficacy </a:t>
            </a:r>
            <a:endParaRPr sz="4400"/>
          </a:p>
        </p:txBody>
      </p:sp>
      <p:sp>
        <p:nvSpPr>
          <p:cNvPr id="793" name="Google Shape;793;p107"/>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1000"/>
              </a:spcBef>
              <a:spcAft>
                <a:spcPts val="0"/>
              </a:spcAft>
              <a:buClr>
                <a:srgbClr val="42953B"/>
              </a:buClr>
              <a:buSzPts val="3200"/>
              <a:buFont typeface="Arial" panose="020B0604020202020204" pitchFamily="34" charset="0"/>
              <a:buChar char="•"/>
            </a:pPr>
            <a:r>
              <a:rPr lang="en-US">
                <a:latin typeface="Calibri"/>
                <a:ea typeface="Calibri"/>
                <a:cs typeface="Calibri"/>
                <a:sym typeface="Calibri"/>
              </a:rPr>
              <a:t>Teaching about neuroplasticity</a:t>
            </a:r>
            <a:endParaRPr>
              <a:latin typeface="Calibri"/>
              <a:ea typeface="Calibri"/>
              <a:cs typeface="Calibri"/>
              <a:sym typeface="Calibri"/>
            </a:endParaRPr>
          </a:p>
          <a:p>
            <a:pPr lvl="0" algn="l" rtl="0">
              <a:lnSpc>
                <a:spcPct val="90000"/>
              </a:lnSpc>
              <a:spcBef>
                <a:spcPts val="0"/>
              </a:spcBef>
              <a:spcAft>
                <a:spcPts val="0"/>
              </a:spcAft>
              <a:buClr>
                <a:srgbClr val="42953B"/>
              </a:buClr>
              <a:buSzPts val="3200"/>
              <a:buFont typeface="Arial" panose="020B0604020202020204" pitchFamily="34" charset="0"/>
              <a:buChar char="•"/>
            </a:pPr>
            <a:r>
              <a:rPr lang="en-US">
                <a:latin typeface="Calibri"/>
                <a:ea typeface="Calibri"/>
                <a:cs typeface="Calibri"/>
                <a:sym typeface="Calibri"/>
              </a:rPr>
              <a:t>Explaining the difference between growth/fixed mindset</a:t>
            </a:r>
            <a:endParaRPr>
              <a:latin typeface="Calibri"/>
              <a:ea typeface="Calibri"/>
              <a:cs typeface="Calibri"/>
              <a:sym typeface="Calibri"/>
            </a:endParaRPr>
          </a:p>
          <a:p>
            <a:pPr lvl="0" algn="l" rtl="0">
              <a:lnSpc>
                <a:spcPct val="90000"/>
              </a:lnSpc>
              <a:spcBef>
                <a:spcPts val="0"/>
              </a:spcBef>
              <a:spcAft>
                <a:spcPts val="0"/>
              </a:spcAft>
              <a:buClr>
                <a:srgbClr val="42953B"/>
              </a:buClr>
              <a:buSzPts val="3200"/>
              <a:buFont typeface="Arial" panose="020B0604020202020204" pitchFamily="34" charset="0"/>
              <a:buChar char="•"/>
            </a:pPr>
            <a:r>
              <a:rPr lang="en-US">
                <a:latin typeface="Calibri"/>
                <a:ea typeface="Calibri"/>
                <a:cs typeface="Calibri"/>
                <a:sym typeface="Calibri"/>
              </a:rPr>
              <a:t>Using mistakes as opportunities for learning</a:t>
            </a:r>
            <a:endParaRPr>
              <a:latin typeface="Calibri"/>
              <a:ea typeface="Calibri"/>
              <a:cs typeface="Calibri"/>
              <a:sym typeface="Calibri"/>
            </a:endParaRPr>
          </a:p>
          <a:p>
            <a:pPr lvl="0" algn="l" rtl="0">
              <a:lnSpc>
                <a:spcPct val="90000"/>
              </a:lnSpc>
              <a:spcBef>
                <a:spcPts val="0"/>
              </a:spcBef>
              <a:spcAft>
                <a:spcPts val="0"/>
              </a:spcAft>
              <a:buClr>
                <a:srgbClr val="42953B"/>
              </a:buClr>
              <a:buSzPts val="3200"/>
              <a:buFont typeface="Arial" panose="020B0604020202020204" pitchFamily="34" charset="0"/>
              <a:buChar char="•"/>
            </a:pPr>
            <a:r>
              <a:rPr lang="en-US">
                <a:latin typeface="Calibri"/>
                <a:ea typeface="Calibri"/>
                <a:cs typeface="Calibri"/>
                <a:sym typeface="Calibri"/>
              </a:rPr>
              <a:t>Teaching The Power of YET!</a:t>
            </a:r>
            <a:endParaRPr>
              <a:latin typeface="Calibri"/>
              <a:ea typeface="Calibri"/>
              <a:cs typeface="Calibri"/>
              <a:sym typeface="Calibri"/>
            </a:endParaRPr>
          </a:p>
          <a:p>
            <a:pPr marL="45720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r>
              <a:rPr lang="en-US" sz="2400" u="sng">
                <a:solidFill>
                  <a:schemeClr val="hlink"/>
                </a:solidFill>
                <a:hlinkClick r:id="rId3"/>
              </a:rPr>
              <a:t>https://www.youtube.com/watch?v=ELpfYCZa87g</a:t>
            </a:r>
            <a:endParaRPr sz="2400"/>
          </a:p>
          <a:p>
            <a:pPr marL="457200" lvl="0" indent="0" algn="l" rtl="0">
              <a:lnSpc>
                <a:spcPct val="100000"/>
              </a:lnSpc>
              <a:spcBef>
                <a:spcPts val="640"/>
              </a:spcBef>
              <a:spcAft>
                <a:spcPts val="0"/>
              </a:spcAft>
              <a:buSzPts val="3200"/>
              <a:buNone/>
            </a:pPr>
            <a:endParaRPr sz="2400"/>
          </a:p>
        </p:txBody>
      </p:sp>
      <p:pic>
        <p:nvPicPr>
          <p:cNvPr id="794" name="Google Shape;794;p1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15150" y="4759287"/>
            <a:ext cx="1695450" cy="1258677"/>
          </a:xfrm>
          <a:prstGeom prst="rect">
            <a:avLst/>
          </a:prstGeom>
          <a:noFill/>
          <a:ln>
            <a:noFill/>
          </a:ln>
        </p:spPr>
      </p:pic>
      <p:sp>
        <p:nvSpPr>
          <p:cNvPr id="6"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6</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8"/>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Additional First Steps </a:t>
            </a:r>
            <a:endParaRPr sz="4400"/>
          </a:p>
        </p:txBody>
      </p:sp>
      <p:pic>
        <p:nvPicPr>
          <p:cNvPr id="803" name="Google Shape;803;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4296976"/>
            <a:ext cx="8077199" cy="1875224"/>
          </a:xfrm>
          <a:prstGeom prst="rect">
            <a:avLst/>
          </a:prstGeom>
          <a:noFill/>
          <a:ln>
            <a:noFill/>
          </a:ln>
        </p:spPr>
      </p:pic>
      <p:sp>
        <p:nvSpPr>
          <p:cNvPr id="7"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7</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
        <p:nvSpPr>
          <p:cNvPr id="8" name="Google Shape;793;p107"/>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2800"/>
              <a:t>Understanding the ways of developing self-efficacy</a:t>
            </a:r>
          </a:p>
          <a:p>
            <a:pPr marL="3429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2800"/>
              <a:t>Utilizing an Academic Victory log</a:t>
            </a:r>
          </a:p>
          <a:p>
            <a:pPr marL="3429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2800"/>
              <a:t>Understanding the power of praise</a:t>
            </a:r>
          </a:p>
          <a:p>
            <a:pPr marL="342900" lvl="0" indent="-342900" algn="l" rtl="0">
              <a:lnSpc>
                <a:spcPct val="100000"/>
              </a:lnSpc>
              <a:spcBef>
                <a:spcPts val="0"/>
              </a:spcBef>
              <a:spcAft>
                <a:spcPts val="0"/>
              </a:spcAft>
              <a:buClr>
                <a:srgbClr val="42953B"/>
              </a:buClr>
              <a:buSzPct val="100000"/>
              <a:buFont typeface="Arial" panose="020B0604020202020204" pitchFamily="34" charset="0"/>
              <a:buChar char="•"/>
            </a:pPr>
            <a:r>
              <a:rPr lang="en-US" sz="2800"/>
              <a:t>Learning how to handle our reactions to stress</a:t>
            </a:r>
            <a:endParaRPr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1" name="Google Shape;811;p109"/>
          <p:cNvSpPr txBox="1">
            <a:spLocks noGrp="1"/>
          </p:cNvSpPr>
          <p:nvPr>
            <p:ph type="body" idx="1"/>
          </p:nvPr>
        </p:nvSpPr>
        <p:spPr>
          <a:xfrm>
            <a:off x="533400" y="2906625"/>
            <a:ext cx="8077200" cy="36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t> </a:t>
            </a:r>
            <a:endParaRPr/>
          </a:p>
        </p:txBody>
      </p:sp>
      <p:pic>
        <p:nvPicPr>
          <p:cNvPr id="812" name="Google Shape;812;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2893542"/>
            <a:ext cx="3884364" cy="3760646"/>
          </a:xfrm>
          <a:prstGeom prst="rect">
            <a:avLst/>
          </a:prstGeom>
          <a:noFill/>
          <a:ln>
            <a:noFill/>
          </a:ln>
        </p:spPr>
      </p:pic>
      <p:pic>
        <p:nvPicPr>
          <p:cNvPr id="813" name="Google Shape;813;p1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6743" y="2893542"/>
            <a:ext cx="3553858" cy="3749629"/>
          </a:xfrm>
          <a:prstGeom prst="rect">
            <a:avLst/>
          </a:prstGeom>
          <a:noFill/>
          <a:ln>
            <a:noFill/>
          </a:ln>
        </p:spPr>
      </p:pic>
      <p:sp>
        <p:nvSpPr>
          <p:cNvPr id="7"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8</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
        <p:nvSpPr>
          <p:cNvPr id="9" name="Google Shape;820;p110"/>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400"/>
              <a:t>Assertiveness</a:t>
            </a:r>
            <a:endParaRPr sz="4400"/>
          </a:p>
        </p:txBody>
      </p:sp>
      <p:sp>
        <p:nvSpPr>
          <p:cNvPr id="10" name="Title 1"/>
          <p:cNvSpPr txBox="1">
            <a:spLocks/>
          </p:cNvSpPr>
          <p:nvPr/>
        </p:nvSpPr>
        <p:spPr>
          <a:xfrm>
            <a:off x="533400" y="2000151"/>
            <a:ext cx="8077200" cy="5777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a:solidFill>
                  <a:srgbClr val="42953B"/>
                </a:solidFill>
              </a:rPr>
              <a:t>Even when it’s difficult, expressing your wants, needs, and thoughts while respecting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10"/>
          <p:cNvSpPr txBox="1">
            <a:spLocks noGrp="1"/>
          </p:cNvSpPr>
          <p:nvPr>
            <p:ph type="title"/>
          </p:nvPr>
        </p:nvSpPr>
        <p:spPr>
          <a:xfrm>
            <a:off x="152400" y="990600"/>
            <a:ext cx="8839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b="1">
                <a:solidFill>
                  <a:srgbClr val="004D86"/>
                </a:solidFill>
                <a:latin typeface="Calibri"/>
                <a:ea typeface="Calibri"/>
                <a:cs typeface="Calibri"/>
                <a:sym typeface="Calibri"/>
              </a:rPr>
              <a:t>Top 10 Student Outcomes</a:t>
            </a:r>
            <a:endParaRPr b="1">
              <a:solidFill>
                <a:srgbClr val="004D86"/>
              </a:solidFill>
              <a:latin typeface="Calibri"/>
              <a:ea typeface="Calibri"/>
              <a:cs typeface="Calibri"/>
              <a:sym typeface="Calibri"/>
            </a:endParaRPr>
          </a:p>
          <a:p>
            <a:pPr marL="0" lvl="0" indent="0" algn="ctr" rtl="0">
              <a:lnSpc>
                <a:spcPct val="100000"/>
              </a:lnSpc>
              <a:spcBef>
                <a:spcPts val="0"/>
              </a:spcBef>
              <a:spcAft>
                <a:spcPts val="0"/>
              </a:spcAft>
              <a:buSzPts val="4000"/>
              <a:buNone/>
            </a:pPr>
            <a:r>
              <a:rPr lang="en-US" sz="2400">
                <a:solidFill>
                  <a:srgbClr val="004D86"/>
                </a:solidFill>
                <a:latin typeface="Calibri"/>
                <a:ea typeface="Calibri"/>
                <a:cs typeface="Calibri"/>
                <a:sym typeface="Calibri"/>
              </a:rPr>
              <a:t>Identified by teachers who </a:t>
            </a:r>
            <a:r>
              <a:rPr lang="en-US" sz="2400">
                <a:solidFill>
                  <a:srgbClr val="1F4E79"/>
                </a:solidFill>
                <a:latin typeface="Calibri"/>
                <a:ea typeface="Calibri"/>
                <a:cs typeface="Calibri"/>
                <a:sym typeface="Calibri"/>
              </a:rPr>
              <a:t>taught </a:t>
            </a:r>
            <a:r>
              <a:rPr lang="en-US" sz="2400">
                <a:solidFill>
                  <a:srgbClr val="42953B"/>
                </a:solidFill>
              </a:rPr>
              <a:t>A</a:t>
            </a:r>
            <a:r>
              <a:rPr lang="en-US" sz="2400" b="1">
                <a:solidFill>
                  <a:srgbClr val="42953B"/>
                </a:solidFill>
                <a:sym typeface="Calibri"/>
              </a:rPr>
              <a:t>ssertiveness</a:t>
            </a:r>
            <a:endParaRPr>
              <a:solidFill>
                <a:srgbClr val="42953B"/>
              </a:solidFill>
            </a:endParaRPr>
          </a:p>
        </p:txBody>
      </p:sp>
      <p:sp>
        <p:nvSpPr>
          <p:cNvPr id="5" name="Google Shape;785;p106"/>
          <p:cNvSpPr txBox="1">
            <a:spLocks noGrp="1"/>
          </p:cNvSpPr>
          <p:nvPr>
            <p:ph type="body" idx="1"/>
          </p:nvPr>
        </p:nvSpPr>
        <p:spPr>
          <a:xfrm>
            <a:off x="533400" y="2095499"/>
            <a:ext cx="4038600" cy="4076701"/>
          </a:xfrm>
          <a:prstGeom prst="rect">
            <a:avLst/>
          </a:prstGeom>
          <a:noFill/>
          <a:ln>
            <a:noFill/>
          </a:ln>
        </p:spPr>
        <p:txBody>
          <a:bodyPr spcFirstLastPara="1" wrap="square" lIns="91425" tIns="45700" rIns="91425" bIns="45700" anchor="t" anchorCtr="0">
            <a:noAutofit/>
          </a:bodyPr>
          <a:lstStyle/>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Improved communication</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ability to express themselves</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self-reflection/self-awareness</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confidence in their own abilities</a:t>
            </a:r>
            <a:endParaRPr sz="2300">
              <a:latin typeface="Calibri"/>
              <a:ea typeface="Calibri"/>
              <a:cs typeface="Calibri"/>
              <a:sym typeface="Calibri"/>
            </a:endParaRPr>
          </a:p>
          <a:p>
            <a:pPr marL="457200" lvl="0" indent="-374650" algn="l" rtl="0">
              <a:spcBef>
                <a:spcPts val="600"/>
              </a:spcBef>
              <a:spcAft>
                <a:spcPts val="0"/>
              </a:spcAft>
              <a:buClr>
                <a:srgbClr val="42953B"/>
              </a:buClr>
              <a:buSzPts val="2300"/>
              <a:buFont typeface="Calibri"/>
              <a:buAutoNum type="arabicPeriod"/>
            </a:pPr>
            <a:r>
              <a:rPr lang="en-US" sz="2300">
                <a:latin typeface="Calibri"/>
                <a:ea typeface="Calibri"/>
                <a:cs typeface="Calibri"/>
                <a:sym typeface="Calibri"/>
              </a:rPr>
              <a:t>Increased ability to seek assistance and supports</a:t>
            </a:r>
            <a:endParaRPr sz="2300">
              <a:latin typeface="Calibri"/>
              <a:ea typeface="Calibri"/>
              <a:cs typeface="Calibri"/>
              <a:sym typeface="Calibri"/>
            </a:endParaRPr>
          </a:p>
          <a:p>
            <a:pPr marL="0" lvl="0" indent="0" algn="l" rtl="0">
              <a:lnSpc>
                <a:spcPct val="100000"/>
              </a:lnSpc>
              <a:spcBef>
                <a:spcPts val="640"/>
              </a:spcBef>
              <a:spcAft>
                <a:spcPts val="0"/>
              </a:spcAft>
              <a:buClr>
                <a:srgbClr val="42953B"/>
              </a:buClr>
              <a:buSzPts val="3200"/>
              <a:buNone/>
            </a:pPr>
            <a:endParaRPr sz="1800"/>
          </a:p>
        </p:txBody>
      </p:sp>
      <p:sp>
        <p:nvSpPr>
          <p:cNvPr id="6" name="Google Shape;786;p106"/>
          <p:cNvSpPr txBox="1">
            <a:spLocks/>
          </p:cNvSpPr>
          <p:nvPr/>
        </p:nvSpPr>
        <p:spPr>
          <a:xfrm>
            <a:off x="4571999" y="2095499"/>
            <a:ext cx="4038601" cy="40767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39750" indent="-457200">
              <a:spcBef>
                <a:spcPts val="600"/>
              </a:spcBef>
              <a:buClr>
                <a:srgbClr val="42953B"/>
              </a:buClr>
              <a:buSzPts val="2300"/>
              <a:buFont typeface="+mj-lt"/>
              <a:buAutoNum type="arabicPeriod" startAt="6"/>
            </a:pPr>
            <a:r>
              <a:rPr lang="en-US" sz="2300"/>
              <a:t>Improved interactions among students</a:t>
            </a:r>
          </a:p>
          <a:p>
            <a:pPr marL="539750" indent="-457200">
              <a:spcBef>
                <a:spcPts val="600"/>
              </a:spcBef>
              <a:buClr>
                <a:srgbClr val="42953B"/>
              </a:buClr>
              <a:buSzPts val="2300"/>
              <a:buFont typeface="+mj-lt"/>
              <a:buAutoNum type="arabicPeriod" startAt="6"/>
            </a:pPr>
            <a:r>
              <a:rPr lang="en-US" sz="2300"/>
              <a:t>Improved conflict management skills</a:t>
            </a:r>
          </a:p>
          <a:p>
            <a:pPr marL="539750" indent="-457200">
              <a:spcBef>
                <a:spcPts val="600"/>
              </a:spcBef>
              <a:buClr>
                <a:srgbClr val="42953B"/>
              </a:buClr>
              <a:buSzPts val="2300"/>
              <a:buFont typeface="+mj-lt"/>
              <a:buAutoNum type="arabicPeriod" startAt="6"/>
            </a:pPr>
            <a:r>
              <a:rPr lang="en-US" sz="2300"/>
              <a:t>Improved ability to resist peer pressure</a:t>
            </a:r>
          </a:p>
          <a:p>
            <a:pPr marL="539750" indent="-457200">
              <a:spcBef>
                <a:spcPts val="600"/>
              </a:spcBef>
              <a:buClr>
                <a:srgbClr val="42953B"/>
              </a:buClr>
              <a:buSzPts val="2300"/>
              <a:buFont typeface="+mj-lt"/>
              <a:buAutoNum type="arabicPeriod" startAt="6"/>
            </a:pPr>
            <a:r>
              <a:rPr lang="en-US" sz="2300"/>
              <a:t>Improved behavior</a:t>
            </a:r>
          </a:p>
          <a:p>
            <a:pPr marL="539750" indent="-457200">
              <a:spcBef>
                <a:spcPts val="600"/>
              </a:spcBef>
              <a:buClr>
                <a:srgbClr val="42953B"/>
              </a:buClr>
              <a:buSzPts val="2300"/>
              <a:buFont typeface="+mj-lt"/>
              <a:buAutoNum type="arabicPeriod" startAt="6"/>
            </a:pPr>
            <a:r>
              <a:rPr lang="en-US" sz="2300"/>
              <a:t>Reduced incidents of bullying</a:t>
            </a:r>
            <a:endParaRPr lang="en-US"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11"/>
          <p:cNvSpPr txBox="1">
            <a:spLocks noGrp="1"/>
          </p:cNvSpPr>
          <p:nvPr>
            <p:ph type="title"/>
          </p:nvPr>
        </p:nvSpPr>
        <p:spPr>
          <a:xfrm>
            <a:off x="533400" y="980502"/>
            <a:ext cx="8077200" cy="11209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First Steps in Assertiveness</a:t>
            </a:r>
            <a:endParaRPr sz="4400"/>
          </a:p>
        </p:txBody>
      </p:sp>
      <p:sp>
        <p:nvSpPr>
          <p:cNvPr id="829" name="Google Shape;829;p111"/>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Clr>
                <a:srgbClr val="42953B"/>
              </a:buClr>
              <a:buSzPts val="3000"/>
              <a:buFont typeface="Calibri"/>
              <a:buAutoNum type="arabicPeriod"/>
            </a:pPr>
            <a:r>
              <a:rPr lang="en-US"/>
              <a:t>Understand the difference between passive, assertive, and aggressive</a:t>
            </a:r>
            <a:endParaRPr/>
          </a:p>
          <a:p>
            <a:pPr marL="457200" lvl="0" indent="-419100" algn="l" rtl="0">
              <a:lnSpc>
                <a:spcPct val="90000"/>
              </a:lnSpc>
              <a:spcBef>
                <a:spcPts val="0"/>
              </a:spcBef>
              <a:spcAft>
                <a:spcPts val="0"/>
              </a:spcAft>
              <a:buClr>
                <a:srgbClr val="42953B"/>
              </a:buClr>
              <a:buSzPts val="3000"/>
              <a:buFont typeface="Calibri"/>
              <a:buAutoNum type="arabicPeriod"/>
            </a:pPr>
            <a:r>
              <a:rPr lang="en-US"/>
              <a:t>Understanding their emotions and how they are expressed</a:t>
            </a:r>
            <a:endParaRPr/>
          </a:p>
          <a:p>
            <a:pPr marL="457200" lvl="0" indent="-419100" algn="l" rtl="0">
              <a:lnSpc>
                <a:spcPct val="90000"/>
              </a:lnSpc>
              <a:spcBef>
                <a:spcPts val="0"/>
              </a:spcBef>
              <a:spcAft>
                <a:spcPts val="0"/>
              </a:spcAft>
              <a:buClr>
                <a:srgbClr val="42953B"/>
              </a:buClr>
              <a:buSzPts val="3000"/>
              <a:buFont typeface="Calibri"/>
              <a:buAutoNum type="arabicPeriod"/>
            </a:pPr>
            <a:r>
              <a:rPr lang="en-US"/>
              <a:t>Developing protective assertions</a:t>
            </a:r>
            <a:endParaRPr/>
          </a:p>
          <a:p>
            <a:pPr marL="0" lvl="0" indent="0" algn="l" rtl="0">
              <a:lnSpc>
                <a:spcPct val="100000"/>
              </a:lnSpc>
              <a:spcBef>
                <a:spcPts val="640"/>
              </a:spcBef>
              <a:spcAft>
                <a:spcPts val="0"/>
              </a:spcAft>
              <a:buSzPts val="3200"/>
              <a:buNone/>
            </a:pPr>
            <a:endParaRPr sz="3000"/>
          </a:p>
        </p:txBody>
      </p:sp>
      <p:pic>
        <p:nvPicPr>
          <p:cNvPr id="830" name="Google Shape;830;p111"/>
          <p:cNvPicPr preferRelativeResize="0"/>
          <p:nvPr/>
        </p:nvPicPr>
        <p:blipFill rotWithShape="1">
          <a:blip r:embed="rId3">
            <a:alphaModFix/>
          </a:blip>
          <a:srcRect/>
          <a:stretch/>
        </p:blipFill>
        <p:spPr>
          <a:xfrm>
            <a:off x="5328477" y="4625471"/>
            <a:ext cx="3273625" cy="1986175"/>
          </a:xfrm>
          <a:prstGeom prst="rect">
            <a:avLst/>
          </a:prstGeom>
          <a:noFill/>
          <a:ln>
            <a:noFill/>
          </a:ln>
        </p:spPr>
      </p:pic>
      <p:sp>
        <p:nvSpPr>
          <p:cNvPr id="6" name="Google Shape;466;p68"/>
          <p:cNvSpPr txBox="1"/>
          <p:nvPr/>
        </p:nvSpPr>
        <p:spPr>
          <a:xfrm>
            <a:off x="7127912" y="877800"/>
            <a:ext cx="1482687"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9</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2"/>
          <p:cNvSpPr txBox="1">
            <a:spLocks noGrp="1"/>
          </p:cNvSpPr>
          <p:nvPr>
            <p:ph type="title"/>
          </p:nvPr>
        </p:nvSpPr>
        <p:spPr>
          <a:xfrm>
            <a:off x="533400" y="990600"/>
            <a:ext cx="8077200" cy="1104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Additional First Steps</a:t>
            </a:r>
            <a:endParaRPr sz="4400"/>
          </a:p>
        </p:txBody>
      </p:sp>
      <p:sp>
        <p:nvSpPr>
          <p:cNvPr id="838" name="Google Shape;838;p112"/>
          <p:cNvSpPr txBox="1">
            <a:spLocks noGrp="1"/>
          </p:cNvSpPr>
          <p:nvPr>
            <p:ph type="body" idx="1"/>
          </p:nvPr>
        </p:nvSpPr>
        <p:spPr>
          <a:xfrm>
            <a:off x="533400" y="2095500"/>
            <a:ext cx="8077200" cy="44752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Clr>
                <a:srgbClr val="42953B"/>
              </a:buClr>
              <a:buSzPct val="100000"/>
              <a:buFont typeface="Calibri"/>
              <a:buAutoNum type="arabicPeriod"/>
            </a:pPr>
            <a:r>
              <a:rPr lang="en-US"/>
              <a:t>Identify the feelings others may be feeling</a:t>
            </a:r>
            <a:endParaRPr/>
          </a:p>
          <a:p>
            <a:pPr marL="457200" lvl="0" indent="-419100" algn="l" rtl="0">
              <a:lnSpc>
                <a:spcPct val="90000"/>
              </a:lnSpc>
              <a:spcBef>
                <a:spcPts val="0"/>
              </a:spcBef>
              <a:spcAft>
                <a:spcPts val="0"/>
              </a:spcAft>
              <a:buClr>
                <a:srgbClr val="42953B"/>
              </a:buClr>
              <a:buSzPct val="100000"/>
              <a:buFont typeface="Calibri"/>
              <a:buAutoNum type="arabicPeriod"/>
            </a:pPr>
            <a:r>
              <a:rPr lang="en-US"/>
              <a:t>Listening and paraphrasing strategy</a:t>
            </a:r>
            <a:endParaRPr/>
          </a:p>
          <a:p>
            <a:pPr marL="457200" lvl="0" indent="-419100" algn="l" rtl="0">
              <a:lnSpc>
                <a:spcPct val="90000"/>
              </a:lnSpc>
              <a:spcBef>
                <a:spcPts val="0"/>
              </a:spcBef>
              <a:spcAft>
                <a:spcPts val="0"/>
              </a:spcAft>
              <a:buClr>
                <a:srgbClr val="42953B"/>
              </a:buClr>
              <a:buSzPct val="100000"/>
              <a:buFont typeface="Calibri"/>
              <a:buAutoNum type="arabicPeriod"/>
            </a:pPr>
            <a:r>
              <a:rPr lang="en-US"/>
              <a:t>Three-Part Assertiveness Statements  </a:t>
            </a:r>
            <a:endParaRPr/>
          </a:p>
          <a:p>
            <a:pPr marL="0" lvl="0" indent="0" algn="l" rtl="0">
              <a:lnSpc>
                <a:spcPct val="100000"/>
              </a:lnSpc>
              <a:spcBef>
                <a:spcPts val="640"/>
              </a:spcBef>
              <a:spcAft>
                <a:spcPts val="0"/>
              </a:spcAft>
              <a:buSzPts val="3200"/>
              <a:buNone/>
            </a:pPr>
            <a:endParaRPr sz="3000"/>
          </a:p>
        </p:txBody>
      </p:sp>
      <p:pic>
        <p:nvPicPr>
          <p:cNvPr id="839" name="Google Shape;839;p1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0580" y="3712685"/>
            <a:ext cx="3902840" cy="2787125"/>
          </a:xfrm>
          <a:prstGeom prst="rect">
            <a:avLst/>
          </a:prstGeom>
          <a:noFill/>
          <a:ln>
            <a:noFill/>
          </a:ln>
        </p:spPr>
      </p:pic>
      <p:sp>
        <p:nvSpPr>
          <p:cNvPr id="840" name="Google Shape;840;p112"/>
          <p:cNvSpPr txBox="1"/>
          <p:nvPr/>
        </p:nvSpPr>
        <p:spPr>
          <a:xfrm>
            <a:off x="7740375" y="6065800"/>
            <a:ext cx="1318200" cy="50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 name="Google Shape;466;p68"/>
          <p:cNvSpPr txBox="1"/>
          <p:nvPr/>
        </p:nvSpPr>
        <p:spPr>
          <a:xfrm>
            <a:off x="6731306" y="877800"/>
            <a:ext cx="1879293" cy="4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rPr>
              <a:t>HO # 10 &amp; 11</a:t>
            </a:r>
            <a:endParaRPr sz="2200" b="0" i="0" u="none" strike="noStrike" cap="none">
              <a:solidFill>
                <a:srgbClr val="000000"/>
              </a:solidFill>
              <a:highlight>
                <a:srgbClr val="FFFF00"/>
              </a:highlight>
              <a:latin typeface="Calibri" panose="020F0502020204030204" pitchFamily="34" charset="0"/>
              <a:ea typeface="Comic Sans MS"/>
              <a:cs typeface="Calibri" panose="020F0502020204030204" pitchFamily="34" charset="0"/>
              <a:sym typeface="Comic Sans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13"/>
          <p:cNvSpPr txBox="1">
            <a:spLocks noGrp="1"/>
          </p:cNvSpPr>
          <p:nvPr>
            <p:ph type="title"/>
          </p:nvPr>
        </p:nvSpPr>
        <p:spPr>
          <a:xfrm>
            <a:off x="533400" y="1332127"/>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For More Information</a:t>
            </a:r>
            <a:endParaRPr sz="4400"/>
          </a:p>
          <a:p>
            <a:pPr marL="0" lvl="0" indent="0" algn="ctr" rtl="0">
              <a:lnSpc>
                <a:spcPct val="100000"/>
              </a:lnSpc>
              <a:spcBef>
                <a:spcPts val="0"/>
              </a:spcBef>
              <a:spcAft>
                <a:spcPts val="0"/>
              </a:spcAft>
              <a:buSzPts val="4000"/>
              <a:buNone/>
            </a:pPr>
            <a:r>
              <a:rPr lang="en-US" sz="3800" u="sng">
                <a:solidFill>
                  <a:schemeClr val="hlink"/>
                </a:solidFill>
                <a:hlinkClick r:id="rId3"/>
              </a:rPr>
              <a:t>cccframework.org</a:t>
            </a:r>
            <a:r>
              <a:rPr lang="en-US" u="sng">
                <a:solidFill>
                  <a:schemeClr val="hlink"/>
                </a:solidFill>
                <a:hlinkClick r:id="rId3"/>
              </a:rPr>
              <a:t> </a:t>
            </a:r>
            <a:endParaRPr/>
          </a:p>
        </p:txBody>
      </p:sp>
      <p:pic>
        <p:nvPicPr>
          <p:cNvPr id="848" name="Google Shape;848;p113"/>
          <p:cNvPicPr preferRelativeResize="0"/>
          <p:nvPr/>
        </p:nvPicPr>
        <p:blipFill rotWithShape="1">
          <a:blip r:embed="rId4">
            <a:alphaModFix/>
          </a:blip>
          <a:srcRect/>
          <a:stretch/>
        </p:blipFill>
        <p:spPr>
          <a:xfrm>
            <a:off x="533400" y="2880400"/>
            <a:ext cx="8077200" cy="39776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60" name="Google Shape;860;p115"/>
          <p:cNvSpPr txBox="1">
            <a:spLocks noGrp="1"/>
          </p:cNvSpPr>
          <p:nvPr>
            <p:ph type="body" idx="4294967295"/>
          </p:nvPr>
        </p:nvSpPr>
        <p:spPr>
          <a:xfrm>
            <a:off x="533399" y="2095500"/>
            <a:ext cx="8077201"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never got to make a mistake.</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your money was always kept in an envelope where you couldn’t get at it.</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were never given a chance to do well at something.</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were always treated like a child.</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your chance to be with people different from you was with your own family.</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the job you did was not useful.</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never got to make a decision.</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the only risky thing you could do was to act out.</a:t>
            </a:r>
            <a:r>
              <a:rPr lang="en-US" sz="2400"/>
              <a:t>	</a:t>
            </a:r>
            <a:endParaRPr sz="2400"/>
          </a:p>
        </p:txBody>
      </p:sp>
      <p:sp>
        <p:nvSpPr>
          <p:cNvPr id="2" name="Title 1"/>
          <p:cNvSpPr>
            <a:spLocks noGrp="1"/>
          </p:cNvSpPr>
          <p:nvPr>
            <p:ph type="title"/>
          </p:nvPr>
        </p:nvSpPr>
        <p:spPr>
          <a:xfrm>
            <a:off x="533400" y="990600"/>
            <a:ext cx="8077200" cy="1066800"/>
          </a:xfrm>
        </p:spPr>
        <p:txBody>
          <a:bodyPr/>
          <a:lstStyle/>
          <a:p>
            <a:r>
              <a:rPr lang="en-US" sz="4400"/>
              <a:t>The Dignity of Risk</a:t>
            </a:r>
          </a:p>
        </p:txBody>
      </p:sp>
    </p:spTree>
    <p:extLst>
      <p:ext uri="{BB962C8B-B14F-4D97-AF65-F5344CB8AC3E}">
        <p14:creationId xmlns:p14="http://schemas.microsoft.com/office/powerpoint/2010/main" val="148927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0"/>
          <p:cNvSpPr txBox="1">
            <a:spLocks noGrp="1"/>
          </p:cNvSpPr>
          <p:nvPr>
            <p:ph type="body" idx="1"/>
          </p:nvPr>
        </p:nvSpPr>
        <p:spPr>
          <a:xfrm>
            <a:off x="1019425" y="3104625"/>
            <a:ext cx="7367700" cy="34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4200" u="sng">
                <a:solidFill>
                  <a:schemeClr val="hlink"/>
                </a:solidFill>
                <a:hlinkClick r:id="rId3"/>
              </a:rPr>
              <a:t>https://padlet.com/susan_hekmat/3vm6r1fa25lhqzag</a:t>
            </a:r>
            <a:endParaRPr sz="4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60" name="Google Shape;860;p115"/>
          <p:cNvSpPr txBox="1">
            <a:spLocks noGrp="1"/>
          </p:cNvSpPr>
          <p:nvPr>
            <p:ph type="body" idx="4294967295"/>
          </p:nvPr>
        </p:nvSpPr>
        <p:spPr>
          <a:xfrm>
            <a:off x="533399" y="2095500"/>
            <a:ext cx="8077201"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couldn’t go outside because the last time you went it rained.</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took the wrong bus once and now you can’t take another one.</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got into trouble and were sent away and you couldn’t come back because they always remember you’re “trouble”.</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worked and got paid $.46 an hour.</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had to wear your winter coat when it rained because it was all you had.</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had no privacy.</a:t>
            </a:r>
            <a:endParaRPr sz="2400"/>
          </a:p>
        </p:txBody>
      </p:sp>
      <p:sp>
        <p:nvSpPr>
          <p:cNvPr id="2" name="Title 1"/>
          <p:cNvSpPr>
            <a:spLocks noGrp="1"/>
          </p:cNvSpPr>
          <p:nvPr>
            <p:ph type="title"/>
          </p:nvPr>
        </p:nvSpPr>
        <p:spPr>
          <a:xfrm>
            <a:off x="533400" y="990600"/>
            <a:ext cx="8077200" cy="1066800"/>
          </a:xfrm>
        </p:spPr>
        <p:txBody>
          <a:bodyPr/>
          <a:lstStyle/>
          <a:p>
            <a:r>
              <a:rPr lang="en-US" sz="4400"/>
              <a:t>The Dignity of Risk</a:t>
            </a:r>
          </a:p>
        </p:txBody>
      </p:sp>
    </p:spTree>
    <p:extLst>
      <p:ext uri="{BB962C8B-B14F-4D97-AF65-F5344CB8AC3E}">
        <p14:creationId xmlns:p14="http://schemas.microsoft.com/office/powerpoint/2010/main" val="1754388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60" name="Google Shape;860;p115"/>
          <p:cNvSpPr txBox="1">
            <a:spLocks noGrp="1"/>
          </p:cNvSpPr>
          <p:nvPr>
            <p:ph type="body" idx="4294967295"/>
          </p:nvPr>
        </p:nvSpPr>
        <p:spPr>
          <a:xfrm>
            <a:off x="533399" y="2095500"/>
            <a:ext cx="8077201" cy="4076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could do part of the grocery shopping but weren’t allowed to do any because you weren’t able to do all of the shopping.</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spent three hours every day just waiting.</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grew old and never knew adulthood.</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r>
              <a:rPr lang="en-US" sz="2800"/>
              <a:t>What if you never got a chance.</a:t>
            </a:r>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endParaRPr lang="en-US" sz="2800"/>
          </a:p>
          <a:p>
            <a:pPr marL="342900" lvl="0" indent="-342900" algn="l" rtl="0">
              <a:lnSpc>
                <a:spcPct val="80000"/>
              </a:lnSpc>
              <a:spcBef>
                <a:spcPts val="240"/>
              </a:spcBef>
              <a:spcAft>
                <a:spcPts val="0"/>
              </a:spcAft>
              <a:buClr>
                <a:srgbClr val="42953B"/>
              </a:buClr>
              <a:buSzPct val="100000"/>
              <a:buFont typeface="Arial" panose="020B0604020202020204" pitchFamily="34" charset="0"/>
              <a:buChar char="•"/>
            </a:pPr>
            <a:endParaRPr lang="en-US" sz="2800"/>
          </a:p>
          <a:p>
            <a:pPr marL="0" lvl="0" indent="0" algn="l" rtl="0">
              <a:lnSpc>
                <a:spcPct val="80000"/>
              </a:lnSpc>
              <a:spcBef>
                <a:spcPts val="240"/>
              </a:spcBef>
              <a:spcAft>
                <a:spcPts val="0"/>
              </a:spcAft>
              <a:buClr>
                <a:srgbClr val="42953B"/>
              </a:buClr>
              <a:buSzPct val="100000"/>
              <a:buNone/>
            </a:pPr>
            <a:r>
              <a:rPr lang="en-US" sz="2800"/>
              <a:t>(From a parent whose son is in a support work program in Richmond, VA; published by The Arc.)</a:t>
            </a:r>
            <a:endParaRPr sz="2400"/>
          </a:p>
        </p:txBody>
      </p:sp>
      <p:sp>
        <p:nvSpPr>
          <p:cNvPr id="2" name="Title 1"/>
          <p:cNvSpPr>
            <a:spLocks noGrp="1"/>
          </p:cNvSpPr>
          <p:nvPr>
            <p:ph type="title"/>
          </p:nvPr>
        </p:nvSpPr>
        <p:spPr>
          <a:xfrm>
            <a:off x="533400" y="990600"/>
            <a:ext cx="8077200" cy="1066800"/>
          </a:xfrm>
        </p:spPr>
        <p:txBody>
          <a:bodyPr/>
          <a:lstStyle/>
          <a:p>
            <a:r>
              <a:rPr lang="en-US" sz="4400"/>
              <a:t>The Dignity of Risk</a:t>
            </a:r>
          </a:p>
        </p:txBody>
      </p:sp>
    </p:spTree>
    <p:extLst>
      <p:ext uri="{BB962C8B-B14F-4D97-AF65-F5344CB8AC3E}">
        <p14:creationId xmlns:p14="http://schemas.microsoft.com/office/powerpoint/2010/main" val="3286975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16"/>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Resources</a:t>
            </a:r>
            <a:endParaRPr sz="4400"/>
          </a:p>
        </p:txBody>
      </p:sp>
      <p:sp>
        <p:nvSpPr>
          <p:cNvPr id="867" name="Google Shape;867;p116"/>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457200" lvl="0" indent="-457200" algn="ctr" rtl="0">
              <a:lnSpc>
                <a:spcPct val="115000"/>
              </a:lnSpc>
              <a:spcBef>
                <a:spcPts val="0"/>
              </a:spcBef>
              <a:spcAft>
                <a:spcPts val="0"/>
              </a:spcAft>
              <a:buSzPct val="100000"/>
              <a:buChar char="•"/>
            </a:pPr>
            <a:r>
              <a:rPr lang="en-US" sz="4000" b="1" u="sng">
                <a:solidFill>
                  <a:schemeClr val="hlink"/>
                </a:solidFill>
                <a:latin typeface="Calibri" panose="020F0502020204030204" pitchFamily="34" charset="0"/>
                <a:ea typeface="Arial"/>
                <a:cs typeface="Calibri" panose="020F0502020204030204" pitchFamily="34" charset="0"/>
                <a:sym typeface="Arial"/>
                <a:hlinkClick r:id="rId3"/>
              </a:rPr>
              <a:t>https://bit.ly/31epLCX</a:t>
            </a:r>
            <a:br>
              <a:rPr lang="en-US" sz="4000" b="1" u="sng">
                <a:solidFill>
                  <a:schemeClr val="hlink"/>
                </a:solidFill>
                <a:latin typeface="Calibri" panose="020F0502020204030204" pitchFamily="34" charset="0"/>
                <a:ea typeface="Arial"/>
                <a:cs typeface="Calibri" panose="020F0502020204030204" pitchFamily="34" charset="0"/>
                <a:sym typeface="Arial"/>
              </a:rPr>
            </a:br>
            <a:endParaRPr sz="4000" b="1">
              <a:latin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SzPts val="3200"/>
              <a:buNone/>
            </a:pPr>
            <a:r>
              <a:rPr lang="en-US" sz="3600"/>
              <a:t>The resource guide for I-13; Best Practices and Self-Determination</a:t>
            </a:r>
            <a:endParaRPr sz="3600"/>
          </a:p>
          <a:p>
            <a:pPr marL="0" lvl="0" indent="0" algn="l" rtl="0">
              <a:lnSpc>
                <a:spcPct val="100000"/>
              </a:lnSpc>
              <a:spcBef>
                <a:spcPts val="640"/>
              </a:spcBef>
              <a:spcAft>
                <a:spcPts val="0"/>
              </a:spcAft>
              <a:buSzPts val="32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17"/>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Practice Profile Reflection</a:t>
            </a:r>
            <a:endParaRPr sz="4400"/>
          </a:p>
        </p:txBody>
      </p:sp>
      <p:sp>
        <p:nvSpPr>
          <p:cNvPr id="874" name="Google Shape;874;p117"/>
          <p:cNvSpPr txBox="1"/>
          <p:nvPr/>
        </p:nvSpPr>
        <p:spPr>
          <a:xfrm>
            <a:off x="8548141" y="5736714"/>
            <a:ext cx="433627"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104</a:t>
            </a:r>
            <a:endParaRPr sz="1400" b="0" i="0" u="none" strike="noStrike" cap="none">
              <a:solidFill>
                <a:srgbClr val="000000"/>
              </a:solidFill>
              <a:latin typeface="Arial"/>
              <a:ea typeface="Arial"/>
              <a:cs typeface="Arial"/>
              <a:sym typeface="Arial"/>
            </a:endParaRPr>
          </a:p>
        </p:txBody>
      </p:sp>
      <p:sp>
        <p:nvSpPr>
          <p:cNvPr id="875" name="Google Shape;875;p117"/>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3600"/>
              <a:t>How will the Practice Profile direct your next steps?</a:t>
            </a:r>
            <a:endParaRPr sz="3600"/>
          </a:p>
          <a:p>
            <a:pPr marL="0" lvl="0" indent="0" algn="l" rtl="0">
              <a:lnSpc>
                <a:spcPct val="100000"/>
              </a:lnSpc>
              <a:spcBef>
                <a:spcPts val="640"/>
              </a:spcBef>
              <a:spcAft>
                <a:spcPts val="0"/>
              </a:spcAft>
              <a:buSzPts val="3200"/>
              <a:buNone/>
            </a:pPr>
            <a:endParaRPr sz="3600"/>
          </a:p>
          <a:p>
            <a:pPr marL="0" lvl="0" indent="0" algn="l" rtl="0">
              <a:lnSpc>
                <a:spcPct val="100000"/>
              </a:lnSpc>
              <a:spcBef>
                <a:spcPts val="640"/>
              </a:spcBef>
              <a:spcAft>
                <a:spcPts val="0"/>
              </a:spcAft>
              <a:buSzPts val="3200"/>
              <a:buNone/>
            </a:pPr>
            <a:r>
              <a:rPr lang="en-US" sz="3600"/>
              <a:t>Use the Transition Academy Action Plan-Appendix A-Self-Determination-p.3  to document your goals/next steps.</a:t>
            </a:r>
            <a:endParaRPr sz="3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18"/>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Think and Make a Note</a:t>
            </a:r>
            <a:endParaRPr sz="4400"/>
          </a:p>
        </p:txBody>
      </p:sp>
      <p:sp>
        <p:nvSpPr>
          <p:cNvPr id="882" name="Google Shape;882;p118"/>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ts val="3200"/>
              <a:buChar char="•"/>
            </a:pPr>
            <a:r>
              <a:rPr lang="en-US"/>
              <a:t>Which materials presented can help you address some of the areas of the Model of Self-Determination?</a:t>
            </a:r>
            <a:endParaRPr/>
          </a:p>
          <a:p>
            <a:pPr marL="342900" lvl="0" indent="-342900" algn="l" rtl="0">
              <a:lnSpc>
                <a:spcPct val="100000"/>
              </a:lnSpc>
              <a:spcBef>
                <a:spcPts val="640"/>
              </a:spcBef>
              <a:spcAft>
                <a:spcPts val="0"/>
              </a:spcAft>
              <a:buClr>
                <a:srgbClr val="42953B"/>
              </a:buClr>
              <a:buSzPts val="3200"/>
              <a:buChar char="•"/>
            </a:pPr>
            <a:r>
              <a:rPr lang="en-US"/>
              <a:t>What next steps will you take to provide Self-Determination instruction and opportunities for your students?</a:t>
            </a:r>
            <a:endParaRPr/>
          </a:p>
          <a:p>
            <a:pPr marL="342900" lvl="0" indent="-342900" algn="l" rtl="0">
              <a:lnSpc>
                <a:spcPct val="100000"/>
              </a:lnSpc>
              <a:spcBef>
                <a:spcPts val="640"/>
              </a:spcBef>
              <a:spcAft>
                <a:spcPts val="0"/>
              </a:spcAft>
              <a:buClr>
                <a:srgbClr val="42953B"/>
              </a:buClr>
              <a:buSzPts val="3600"/>
              <a:buChar char="•"/>
            </a:pPr>
            <a:r>
              <a:rPr lang="en-US" b="1"/>
              <a:t>Get out the action plan, commit to one step you will do in the next 30 days.</a:t>
            </a:r>
            <a:endParaRPr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9" name="Google Shape;889;p1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3619500"/>
            <a:ext cx="8077200" cy="23075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894"/>
        <p:cNvGrpSpPr/>
        <p:nvPr/>
      </p:nvGrpSpPr>
      <p:grpSpPr>
        <a:xfrm>
          <a:off x="0" y="0"/>
          <a:ext cx="0" cy="0"/>
          <a:chOff x="0" y="0"/>
          <a:chExt cx="0" cy="0"/>
        </a:xfrm>
      </p:grpSpPr>
      <p:sp>
        <p:nvSpPr>
          <p:cNvPr id="895" name="Google Shape;895;p120"/>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Further Coaching Contact</a:t>
            </a:r>
            <a:endParaRPr sz="4400"/>
          </a:p>
        </p:txBody>
      </p:sp>
      <p:sp>
        <p:nvSpPr>
          <p:cNvPr id="896" name="Google Shape;896;p120"/>
          <p:cNvSpPr txBox="1">
            <a:spLocks noGrp="1"/>
          </p:cNvSpPr>
          <p:nvPr>
            <p:ph type="body" idx="1"/>
          </p:nvPr>
        </p:nvSpPr>
        <p:spPr>
          <a:xfrm>
            <a:off x="533400" y="2159000"/>
            <a:ext cx="80772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ct val="100000"/>
              <a:buChar char="•"/>
            </a:pPr>
            <a:r>
              <a:rPr lang="en-US" sz="3600"/>
              <a:t>For further coaching contact:</a:t>
            </a:r>
            <a:endParaRPr sz="3600"/>
          </a:p>
          <a:p>
            <a:pPr marL="0" lvl="0" indent="0" algn="l" rtl="0">
              <a:lnSpc>
                <a:spcPct val="100000"/>
              </a:lnSpc>
              <a:spcBef>
                <a:spcPts val="640"/>
              </a:spcBef>
              <a:spcAft>
                <a:spcPts val="0"/>
              </a:spcAft>
              <a:buSzPts val="32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908"/>
        <p:cNvGrpSpPr/>
        <p:nvPr/>
      </p:nvGrpSpPr>
      <p:grpSpPr>
        <a:xfrm>
          <a:off x="0" y="0"/>
          <a:ext cx="0" cy="0"/>
          <a:chOff x="0" y="0"/>
          <a:chExt cx="0" cy="0"/>
        </a:xfrm>
      </p:grpSpPr>
      <p:sp>
        <p:nvSpPr>
          <p:cNvPr id="909" name="Google Shape;909;p122"/>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References</a:t>
            </a:r>
            <a:endParaRPr sz="4400"/>
          </a:p>
        </p:txBody>
      </p:sp>
      <p:sp>
        <p:nvSpPr>
          <p:cNvPr id="910" name="Google Shape;910;p122"/>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2953B"/>
              </a:buClr>
              <a:buSzPts val="1800"/>
              <a:buChar char="•"/>
            </a:pPr>
            <a:r>
              <a:rPr lang="en-US" sz="1800"/>
              <a:t>Allen, S. K., Smith, A. C., Test, D. W., Flowers, C., &amp; Wood, W. M. (2001). The effects of Self-Directed IEP on student participation in IEP meetings. </a:t>
            </a:r>
            <a:r>
              <a:rPr lang="en-US" sz="1800" i="1"/>
              <a:t>Career Development for Exceptional Individuals, 24,</a:t>
            </a:r>
            <a:r>
              <a:rPr lang="en-US" sz="1800"/>
              <a:t> 107-120.</a:t>
            </a:r>
            <a:endParaRPr sz="1800"/>
          </a:p>
          <a:p>
            <a:pPr marL="342900" lvl="0" indent="-342900" algn="l" rtl="0">
              <a:lnSpc>
                <a:spcPct val="100000"/>
              </a:lnSpc>
              <a:spcBef>
                <a:spcPts val="360"/>
              </a:spcBef>
              <a:spcAft>
                <a:spcPts val="0"/>
              </a:spcAft>
              <a:buClr>
                <a:srgbClr val="42953B"/>
              </a:buClr>
              <a:buSzPts val="1800"/>
              <a:buChar char="•"/>
            </a:pPr>
            <a:r>
              <a:rPr lang="en-US" sz="1800"/>
              <a:t>Arndt, S.A., Konrad, M., &amp; Test, D.W. (2006). Effects of the self-directed IEP on student participation in planning meetings. </a:t>
            </a:r>
            <a:r>
              <a:rPr lang="en-US" sz="1800" i="1"/>
              <a:t>Remedial and Special Education, 27</a:t>
            </a:r>
            <a:r>
              <a:rPr lang="en-US" sz="1800"/>
              <a:t>(4), 194-207</a:t>
            </a:r>
            <a:endParaRPr sz="1800"/>
          </a:p>
          <a:p>
            <a:pPr marL="342900" lvl="0" indent="-342900" algn="l" rtl="0">
              <a:lnSpc>
                <a:spcPct val="100000"/>
              </a:lnSpc>
              <a:spcBef>
                <a:spcPts val="360"/>
              </a:spcBef>
              <a:spcAft>
                <a:spcPts val="0"/>
              </a:spcAft>
              <a:buClr>
                <a:srgbClr val="42953B"/>
              </a:buClr>
              <a:buSzPts val="1800"/>
              <a:buChar char="•"/>
            </a:pPr>
            <a:r>
              <a:rPr lang="en-US" sz="1800" err="1"/>
              <a:t>Balcazar</a:t>
            </a:r>
            <a:r>
              <a:rPr lang="en-US" sz="1800"/>
              <a:t>, F. E., Fawcett, S. B., &amp; </a:t>
            </a:r>
            <a:r>
              <a:rPr lang="en-US" sz="1800" err="1"/>
              <a:t>Seekins</a:t>
            </a:r>
            <a:r>
              <a:rPr lang="en-US" sz="1800"/>
              <a:t>, T. (1991). Teaching people with disabilities to recruit help to attain personal goals. </a:t>
            </a:r>
            <a:r>
              <a:rPr lang="en-US" sz="1800" i="1"/>
              <a:t>Rehabilitation Psychology,</a:t>
            </a:r>
            <a:r>
              <a:rPr lang="en-US" sz="1800"/>
              <a:t> 36(1), 31’41.</a:t>
            </a:r>
            <a:endParaRPr sz="1800"/>
          </a:p>
          <a:p>
            <a:pPr marL="342900" lvl="0" indent="-342900" algn="l" rtl="0">
              <a:lnSpc>
                <a:spcPct val="100000"/>
              </a:lnSpc>
              <a:spcBef>
                <a:spcPts val="360"/>
              </a:spcBef>
              <a:spcAft>
                <a:spcPts val="0"/>
              </a:spcAft>
              <a:buClr>
                <a:srgbClr val="42953B"/>
              </a:buClr>
              <a:buSzPts val="1800"/>
              <a:buChar char="•"/>
            </a:pPr>
            <a:r>
              <a:rPr lang="en-US" sz="1800"/>
              <a:t>Bowman, O. J., &amp; </a:t>
            </a:r>
            <a:r>
              <a:rPr lang="en-US" sz="1800" err="1"/>
              <a:t>Marzouk</a:t>
            </a:r>
            <a:r>
              <a:rPr lang="en-US" sz="1800"/>
              <a:t>, D. K. (1992). Using the American with Disabilities Act of 1990 to empower university students with disabilities. </a:t>
            </a:r>
            <a:r>
              <a:rPr lang="en-US" sz="1800" i="1"/>
              <a:t>The American Journal of Occupational Therapy, 46</a:t>
            </a:r>
            <a:r>
              <a:rPr lang="en-US" sz="1800"/>
              <a:t>(5), 450’456.</a:t>
            </a:r>
            <a:endParaRPr sz="1800"/>
          </a:p>
          <a:p>
            <a:pPr marL="342900" lvl="0" indent="-342900" algn="l" rtl="0">
              <a:lnSpc>
                <a:spcPct val="100000"/>
              </a:lnSpc>
              <a:spcBef>
                <a:spcPts val="360"/>
              </a:spcBef>
              <a:spcAft>
                <a:spcPts val="0"/>
              </a:spcAft>
              <a:buClr>
                <a:srgbClr val="42953B"/>
              </a:buClr>
              <a:buSzPts val="1800"/>
              <a:buChar char="•"/>
            </a:pPr>
            <a:endParaRPr/>
          </a:p>
          <a:p>
            <a:pPr marL="342900" lvl="0" indent="-254000" algn="l" rtl="0">
              <a:lnSpc>
                <a:spcPct val="100000"/>
              </a:lnSpc>
              <a:spcBef>
                <a:spcPts val="280"/>
              </a:spcBef>
              <a:spcAft>
                <a:spcPts val="0"/>
              </a:spcAft>
              <a:buSzPts val="1400"/>
              <a:buNone/>
            </a:pPr>
            <a:endParaRPr sz="1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915"/>
        <p:cNvGrpSpPr/>
        <p:nvPr/>
      </p:nvGrpSpPr>
      <p:grpSpPr>
        <a:xfrm>
          <a:off x="0" y="0"/>
          <a:ext cx="0" cy="0"/>
          <a:chOff x="0" y="0"/>
          <a:chExt cx="0" cy="0"/>
        </a:xfrm>
      </p:grpSpPr>
      <p:sp>
        <p:nvSpPr>
          <p:cNvPr id="916" name="Google Shape;916;p123"/>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References</a:t>
            </a:r>
            <a:endParaRPr sz="4400"/>
          </a:p>
        </p:txBody>
      </p:sp>
      <p:sp>
        <p:nvSpPr>
          <p:cNvPr id="917" name="Google Shape;917;p123"/>
          <p:cNvSpPr txBox="1">
            <a:spLocks noGrp="1"/>
          </p:cNvSpPr>
          <p:nvPr>
            <p:ph type="body" idx="1"/>
          </p:nvPr>
        </p:nvSpPr>
        <p:spPr>
          <a:xfrm>
            <a:off x="533401" y="2159000"/>
            <a:ext cx="8077200" cy="4013200"/>
          </a:xfrm>
          <a:prstGeom prst="rect">
            <a:avLst/>
          </a:prstGeom>
          <a:noFill/>
          <a:ln>
            <a:noFill/>
          </a:ln>
        </p:spPr>
        <p:txBody>
          <a:bodyPr spcFirstLastPara="1" wrap="square" lIns="91425" tIns="45700" rIns="91425" bIns="45700" anchor="t" anchorCtr="0">
            <a:noAutofit/>
          </a:bodyPr>
          <a:lstStyle/>
          <a:p>
            <a:pPr marL="342900" lvl="0" indent="-342900">
              <a:spcBef>
                <a:spcPts val="360"/>
              </a:spcBef>
              <a:buClr>
                <a:srgbClr val="42953B"/>
              </a:buClr>
              <a:buSzPts val="1800"/>
            </a:pPr>
            <a:r>
              <a:rPr lang="en-US" sz="1800" err="1"/>
              <a:t>Bullis</a:t>
            </a:r>
            <a:r>
              <a:rPr lang="en-US" sz="1800"/>
              <a:t>, M., Moran, T., Benz, M.R., </a:t>
            </a:r>
            <a:r>
              <a:rPr lang="en-US" sz="1800" err="1"/>
              <a:t>Todis</a:t>
            </a:r>
            <a:r>
              <a:rPr lang="en-US" sz="1800"/>
              <a:t>, B., Johnson, M.D. (2002). Description and evaluation of the ARIES project: Achieving rehabilitation, individualized education, and employment success for adolescents with emotional disturbance. </a:t>
            </a:r>
            <a:r>
              <a:rPr lang="en-US" sz="1800" i="1"/>
              <a:t>Career Development for Exceptional Individuals, 25</a:t>
            </a:r>
            <a:r>
              <a:rPr lang="en-US" sz="1800"/>
              <a:t>, 41-58.</a:t>
            </a:r>
          </a:p>
          <a:p>
            <a:pPr marL="342900" lvl="0" indent="-342900">
              <a:spcBef>
                <a:spcPts val="0"/>
              </a:spcBef>
              <a:buClr>
                <a:srgbClr val="42953B"/>
              </a:buClr>
              <a:buSzPts val="1800"/>
            </a:pPr>
            <a:r>
              <a:rPr lang="en-US" sz="1800"/>
              <a:t>Cooper, K.J., &amp; Browder, D.M. (1998). Enhancing choice and participation for adults with severe disabilities in community-based instruction. </a:t>
            </a:r>
            <a:r>
              <a:rPr lang="en-US" sz="1800" i="1"/>
              <a:t>Journal of the Association for Persons with Severe Handicaps, 23,</a:t>
            </a:r>
            <a:r>
              <a:rPr lang="en-US" sz="1800"/>
              <a:t> 252-260.</a:t>
            </a:r>
          </a:p>
          <a:p>
            <a:pPr marL="342900" lvl="0" indent="-342900">
              <a:spcBef>
                <a:spcPts val="360"/>
              </a:spcBef>
              <a:buClr>
                <a:srgbClr val="42953B"/>
              </a:buClr>
              <a:buSzPts val="1800"/>
            </a:pPr>
            <a:r>
              <a:rPr lang="en-US" sz="1800" err="1"/>
              <a:t>Ezel</a:t>
            </a:r>
            <a:r>
              <a:rPr lang="en-US" sz="1800"/>
              <a:t>, D., Klein, C., &amp; Ezell-Powell, S. (1999). Empowering students with mental retardation through portfolio assessment: A tool for fostering self-determination skills. </a:t>
            </a:r>
            <a:r>
              <a:rPr lang="en-US" sz="1800" i="1"/>
              <a:t>Education and training in mental retardation and developmental disabilities, 34</a:t>
            </a:r>
            <a:r>
              <a:rPr lang="en-US" sz="1800"/>
              <a:t>(4), 453-463</a:t>
            </a:r>
          </a:p>
          <a:p>
            <a:pPr marL="342900" lvl="0" indent="-342900">
              <a:spcBef>
                <a:spcPts val="360"/>
              </a:spcBef>
              <a:buClr>
                <a:srgbClr val="42953B"/>
              </a:buClr>
              <a:buSzPts val="1800"/>
            </a:pPr>
            <a:r>
              <a:rPr lang="en-US" sz="1800"/>
              <a:t>Field, S., Hoffman, A., &amp; Spezia, S. (1998.) </a:t>
            </a:r>
            <a:r>
              <a:rPr lang="en-US" sz="1800" i="1"/>
              <a:t>Self-Determination strategies for adolescents in transition.</a:t>
            </a:r>
            <a:r>
              <a:rPr lang="en-US" sz="1800"/>
              <a:t> Austin, TX: PRO-ED.</a:t>
            </a:r>
          </a:p>
          <a:p>
            <a:pPr marL="342900" lvl="0" indent="-139700" algn="l" rtl="0">
              <a:lnSpc>
                <a:spcPct val="100000"/>
              </a:lnSpc>
              <a:spcBef>
                <a:spcPts val="640"/>
              </a:spcBef>
              <a:spcAft>
                <a:spcPts val="0"/>
              </a:spcAft>
              <a:buSzPts val="32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901"/>
        <p:cNvGrpSpPr/>
        <p:nvPr/>
      </p:nvGrpSpPr>
      <p:grpSpPr>
        <a:xfrm>
          <a:off x="0" y="0"/>
          <a:ext cx="0" cy="0"/>
          <a:chOff x="0" y="0"/>
          <a:chExt cx="0" cy="0"/>
        </a:xfrm>
      </p:grpSpPr>
      <p:sp>
        <p:nvSpPr>
          <p:cNvPr id="902" name="Google Shape;902;p121"/>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References</a:t>
            </a:r>
            <a:endParaRPr sz="4400"/>
          </a:p>
        </p:txBody>
      </p:sp>
      <p:sp>
        <p:nvSpPr>
          <p:cNvPr id="903" name="Google Shape;903;p121"/>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347472" indent="-285750">
              <a:spcBef>
                <a:spcPts val="0"/>
              </a:spcBef>
              <a:buClr>
                <a:srgbClr val="42953B"/>
              </a:buClr>
              <a:buSzPct val="100000"/>
              <a:buFont typeface="Arial" panose="020B0604020202020204" pitchFamily="34" charset="0"/>
              <a:buChar char="•"/>
            </a:pPr>
            <a:r>
              <a:rPr lang="en-US" sz="1800"/>
              <a:t>Field, S., &amp; Hoffman, A. (2002). Preparing youth to exercise self-determination: Quality indicators of school environments that promote the acquisition of knowledge, skills and beliefs related to self-determination. </a:t>
            </a:r>
            <a:r>
              <a:rPr lang="en-US" sz="1800" i="1"/>
              <a:t>Journal of Disability Policy Studies, 13</a:t>
            </a:r>
            <a:r>
              <a:rPr lang="en-US" sz="1800"/>
              <a:t>(2), 114-119.</a:t>
            </a:r>
          </a:p>
          <a:p>
            <a:pPr marL="347472" indent="-285750">
              <a:spcBef>
                <a:spcPts val="0"/>
              </a:spcBef>
              <a:buClr>
                <a:srgbClr val="42953B"/>
              </a:buClr>
              <a:buSzPct val="100000"/>
              <a:buFont typeface="Arial" panose="020B0604020202020204" pitchFamily="34" charset="0"/>
              <a:buChar char="•"/>
            </a:pPr>
            <a:r>
              <a:rPr lang="en-US" sz="1800"/>
              <a:t>Martin, J.E., </a:t>
            </a:r>
            <a:r>
              <a:rPr lang="en-US" sz="1800" err="1"/>
              <a:t>Dycke</a:t>
            </a:r>
            <a:r>
              <a:rPr lang="en-US" sz="1800"/>
              <a:t>, J.L.V., Christensen, W.R., Greene, B.A., Gardner, J.E., &amp; Lovett, D.L.(2006). Increasing student participation in IEP meetings: Establishing the self-directed IEP as an evidence-based practice. </a:t>
            </a:r>
            <a:r>
              <a:rPr lang="en-US" sz="1800" i="1"/>
              <a:t>Exceptional Children, 72</a:t>
            </a:r>
            <a:r>
              <a:rPr lang="en-US" sz="1800"/>
              <a:t>(3), 299-317.</a:t>
            </a:r>
          </a:p>
          <a:p>
            <a:pPr marL="342900" lvl="0" indent="-342900">
              <a:spcBef>
                <a:spcPts val="0"/>
              </a:spcBef>
              <a:buSzPts val="1800"/>
            </a:pPr>
            <a:r>
              <a:rPr lang="en-US" sz="1800"/>
              <a:t>National Longitudinal Transition Study-2 (2005). </a:t>
            </a:r>
            <a:r>
              <a:rPr lang="en-US" sz="1800" i="1"/>
              <a:t>The self-determination of youth with disabilities.</a:t>
            </a:r>
            <a:r>
              <a:rPr lang="en-US" sz="1800"/>
              <a:t> Retrieved from http://www.nlts2.org/fact_sheets/2005_06-2.html</a:t>
            </a:r>
          </a:p>
          <a:p>
            <a:pPr marL="342900" lvl="0" indent="-342900">
              <a:spcBef>
                <a:spcPts val="360"/>
              </a:spcBef>
              <a:buSzPts val="1800"/>
            </a:pPr>
            <a:r>
              <a:rPr lang="en-US" sz="1800"/>
              <a:t>National Secondary Transition Technical Assistance Center (2010). </a:t>
            </a:r>
            <a:r>
              <a:rPr lang="en-US" sz="1800" i="1"/>
              <a:t>Evidence-based secondary transition practices</a:t>
            </a:r>
            <a:r>
              <a:rPr lang="en-US" sz="1800"/>
              <a:t>. Retrieved from http://www.nsttac.org/ebp/evidence_based_practices.aspx</a:t>
            </a:r>
          </a:p>
          <a:p>
            <a:pPr marL="0" indent="-139700">
              <a:spcBef>
                <a:spcPts val="0"/>
              </a:spcBef>
              <a:buNone/>
            </a:pPr>
            <a:endParaRPr lang="en-US" sz="1800"/>
          </a:p>
          <a:p>
            <a:pPr marL="342900" lvl="0" indent="-139700" algn="l" rtl="0">
              <a:lnSpc>
                <a:spcPct val="100000"/>
              </a:lnSpc>
              <a:spcBef>
                <a:spcPts val="640"/>
              </a:spcBef>
              <a:spcAft>
                <a:spcPts val="0"/>
              </a:spcAft>
              <a:buSzPts val="3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1"/>
          <p:cNvSpPr txBox="1">
            <a:spLocks noGrp="1"/>
          </p:cNvSpPr>
          <p:nvPr>
            <p:ph type="title"/>
          </p:nvPr>
        </p:nvSpPr>
        <p:spPr>
          <a:xfrm>
            <a:off x="533400" y="1597444"/>
            <a:ext cx="8077201" cy="4930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Welcome Back!</a:t>
            </a:r>
            <a:br>
              <a:rPr lang="en-US" sz="4400"/>
            </a:br>
            <a:endParaRPr sz="4400"/>
          </a:p>
        </p:txBody>
      </p:sp>
      <p:sp>
        <p:nvSpPr>
          <p:cNvPr id="411" name="Google Shape;411;p61"/>
          <p:cNvSpPr txBox="1"/>
          <p:nvPr/>
        </p:nvSpPr>
        <p:spPr>
          <a:xfrm>
            <a:off x="10668000" y="4724400"/>
            <a:ext cx="26670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61"/>
          <p:cNvSpPr txBox="1"/>
          <p:nvPr/>
        </p:nvSpPr>
        <p:spPr>
          <a:xfrm>
            <a:off x="1630500" y="1636000"/>
            <a:ext cx="5883000" cy="92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3200" b="0" i="0" u="none" strike="noStrike" cap="none">
                <a:solidFill>
                  <a:srgbClr val="004B8E"/>
                </a:solidFill>
                <a:latin typeface="Calibri"/>
                <a:ea typeface="Calibri"/>
                <a:cs typeface="Calibri"/>
                <a:sym typeface="Calibri"/>
              </a:rPr>
              <a:t>Self-Determination</a:t>
            </a:r>
            <a:endParaRPr sz="3200" b="0" i="0" u="none" strike="noStrike" cap="none">
              <a:solidFill>
                <a:srgbClr val="004B8E"/>
              </a:solidFill>
              <a:latin typeface="Calibri"/>
              <a:ea typeface="Calibri"/>
              <a:cs typeface="Calibri"/>
              <a:sym typeface="Calibri"/>
            </a:endParaRPr>
          </a:p>
        </p:txBody>
      </p:sp>
      <p:pic>
        <p:nvPicPr>
          <p:cNvPr id="414" name="Google Shape;414;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2366875"/>
            <a:ext cx="8077200" cy="39917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922"/>
        <p:cNvGrpSpPr/>
        <p:nvPr/>
      </p:nvGrpSpPr>
      <p:grpSpPr>
        <a:xfrm>
          <a:off x="0" y="0"/>
          <a:ext cx="0" cy="0"/>
          <a:chOff x="0" y="0"/>
          <a:chExt cx="0" cy="0"/>
        </a:xfrm>
      </p:grpSpPr>
      <p:sp>
        <p:nvSpPr>
          <p:cNvPr id="923" name="Google Shape;923;p124"/>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References</a:t>
            </a:r>
            <a:endParaRPr sz="4400"/>
          </a:p>
        </p:txBody>
      </p:sp>
      <p:sp>
        <p:nvSpPr>
          <p:cNvPr id="924" name="Google Shape;924;p124"/>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342900" lvl="0" indent="-342900">
              <a:spcBef>
                <a:spcPts val="360"/>
              </a:spcBef>
              <a:buClr>
                <a:srgbClr val="42953B"/>
              </a:buClr>
              <a:buSzPts val="1800"/>
            </a:pPr>
            <a:r>
              <a:rPr lang="en-US" sz="1800" err="1"/>
              <a:t>O’Reily</a:t>
            </a:r>
            <a:r>
              <a:rPr lang="en-US" sz="1800"/>
              <a:t>, M.F., </a:t>
            </a:r>
            <a:r>
              <a:rPr lang="en-US" sz="1800" err="1"/>
              <a:t>Lancioni</a:t>
            </a:r>
            <a:r>
              <a:rPr lang="en-US" sz="1800"/>
              <a:t>, G.E., &amp; </a:t>
            </a:r>
            <a:r>
              <a:rPr lang="en-US" sz="1800" err="1"/>
              <a:t>O’Lane</a:t>
            </a:r>
            <a:r>
              <a:rPr lang="en-US" sz="1800"/>
              <a:t>, N. (2000). Using a problem solving approach to teach social skills to workers with brain injuries in supported employment settings. </a:t>
            </a:r>
            <a:r>
              <a:rPr lang="en-US" sz="1800" i="1"/>
              <a:t>Journal of Vocational Rehabilitation, 14</a:t>
            </a:r>
            <a:r>
              <a:rPr lang="en-US" sz="1800"/>
              <a:t>(3), 187-194.</a:t>
            </a:r>
          </a:p>
          <a:p>
            <a:pPr marL="342900" lvl="0" indent="-342900">
              <a:spcBef>
                <a:spcPts val="360"/>
              </a:spcBef>
              <a:buClr>
                <a:srgbClr val="42953B"/>
              </a:buClr>
              <a:buSzPts val="1800"/>
            </a:pPr>
            <a:r>
              <a:rPr lang="en-US" sz="1800"/>
              <a:t>Sarver, M.D. (2000). A study of the relationship between personal and environmental factors bearing on self-determination and the academic success of university students with learning disabilities. Unpublished doctoral dissertation. University of Florida.</a:t>
            </a:r>
          </a:p>
          <a:p>
            <a:pPr marL="342900" indent="-342900">
              <a:spcBef>
                <a:spcPts val="0"/>
              </a:spcBef>
              <a:buClr>
                <a:srgbClr val="42953B"/>
              </a:buClr>
              <a:buSzPts val="1700"/>
            </a:pPr>
            <a:r>
              <a:rPr lang="en-US" sz="1800"/>
              <a:t>Serna, L. A., &amp; Lau-Smith, J. (1995). Learning with a PURPOSE: Self-determination skills for students who are at risk for school and community failure. </a:t>
            </a:r>
            <a:r>
              <a:rPr lang="en-US" sz="1800" i="1"/>
              <a:t>Intervention in School and Clinic, 30,</a:t>
            </a:r>
            <a:r>
              <a:rPr lang="en-US" sz="1800"/>
              <a:t> 142-146.</a:t>
            </a:r>
          </a:p>
          <a:p>
            <a:pPr marL="342900" lvl="0" indent="-342900" algn="l" rtl="0">
              <a:lnSpc>
                <a:spcPct val="100000"/>
              </a:lnSpc>
              <a:spcBef>
                <a:spcPts val="0"/>
              </a:spcBef>
              <a:spcAft>
                <a:spcPts val="0"/>
              </a:spcAft>
              <a:buClr>
                <a:srgbClr val="42953B"/>
              </a:buClr>
              <a:buSzPts val="1700"/>
              <a:buChar char="•"/>
            </a:pPr>
            <a:r>
              <a:rPr lang="en-US" sz="1800"/>
              <a:t>Sowers, J., &amp; Powers, L. (1995). Enhancing the participation and independence of students with severe physical and multiple disabilities in performing community activities. </a:t>
            </a:r>
            <a:r>
              <a:rPr lang="en-US" sz="1800" i="1"/>
              <a:t>Mental Retardation, 33</a:t>
            </a:r>
            <a:r>
              <a:rPr lang="en-US" sz="1800"/>
              <a:t>(4), 209-220.</a:t>
            </a:r>
            <a:endParaRPr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922"/>
        <p:cNvGrpSpPr/>
        <p:nvPr/>
      </p:nvGrpSpPr>
      <p:grpSpPr>
        <a:xfrm>
          <a:off x="0" y="0"/>
          <a:ext cx="0" cy="0"/>
          <a:chOff x="0" y="0"/>
          <a:chExt cx="0" cy="0"/>
        </a:xfrm>
      </p:grpSpPr>
      <p:sp>
        <p:nvSpPr>
          <p:cNvPr id="923" name="Google Shape;923;p124"/>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References</a:t>
            </a:r>
            <a:endParaRPr sz="4400"/>
          </a:p>
        </p:txBody>
      </p:sp>
      <p:sp>
        <p:nvSpPr>
          <p:cNvPr id="924" name="Google Shape;924;p124"/>
          <p:cNvSpPr txBox="1">
            <a:spLocks noGrp="1"/>
          </p:cNvSpPr>
          <p:nvPr>
            <p:ph type="body" idx="1"/>
          </p:nvPr>
        </p:nvSpPr>
        <p:spPr>
          <a:xfrm>
            <a:off x="533400" y="2095500"/>
            <a:ext cx="8077200" cy="4076700"/>
          </a:xfrm>
          <a:prstGeom prst="rect">
            <a:avLst/>
          </a:prstGeom>
          <a:noFill/>
          <a:ln>
            <a:noFill/>
          </a:ln>
        </p:spPr>
        <p:txBody>
          <a:bodyPr spcFirstLastPara="1" wrap="square" lIns="91425" tIns="45700" rIns="91425" bIns="45700" anchor="t" anchorCtr="0">
            <a:noAutofit/>
          </a:bodyPr>
          <a:lstStyle/>
          <a:p>
            <a:pPr marL="342900" indent="-342900">
              <a:spcBef>
                <a:spcPts val="340"/>
              </a:spcBef>
              <a:buClr>
                <a:srgbClr val="42953B"/>
              </a:buClr>
              <a:buSzPts val="1700"/>
            </a:pPr>
            <a:r>
              <a:rPr lang="en-US" sz="1750" dirty="0" err="1"/>
              <a:t>Storey</a:t>
            </a:r>
            <a:r>
              <a:rPr lang="en-US" sz="1750" dirty="0"/>
              <a:t>, K. (2002). Strategies for increasing interactions in supported employment settings: An updated review. </a:t>
            </a:r>
            <a:r>
              <a:rPr lang="en-US" sz="1750" i="1" dirty="0"/>
              <a:t>Journal of Vocational Rehabilitation, 17</a:t>
            </a:r>
            <a:r>
              <a:rPr lang="en-US" sz="1750" dirty="0"/>
              <a:t>(4), 231-237.</a:t>
            </a:r>
          </a:p>
          <a:p>
            <a:pPr marL="342900" lvl="0" indent="-342900">
              <a:spcBef>
                <a:spcPts val="360"/>
              </a:spcBef>
              <a:buClr>
                <a:srgbClr val="42953B"/>
              </a:buClr>
              <a:buSzPts val="1700"/>
            </a:pPr>
            <a:r>
              <a:rPr lang="en-US" sz="1750" dirty="0" err="1"/>
              <a:t>Wehmeyer</a:t>
            </a:r>
            <a:r>
              <a:rPr lang="en-US" sz="1750" dirty="0"/>
              <a:t>, M. L. (1996). Self-determination as an educational outcome: Why is it important to children, youth and adults with disabilities? In D. J. Sands &amp; M. L. </a:t>
            </a:r>
            <a:r>
              <a:rPr lang="en-US" sz="1750" dirty="0" err="1"/>
              <a:t>Wehmeyer</a:t>
            </a:r>
            <a:r>
              <a:rPr lang="en-US" sz="1750" dirty="0"/>
              <a:t> (Eds.), </a:t>
            </a:r>
            <a:r>
              <a:rPr lang="en-US" sz="1750" i="1" dirty="0"/>
              <a:t>Self-determination across the life span: Independence and choice for people with disabilities</a:t>
            </a:r>
            <a:r>
              <a:rPr lang="en-US" sz="1750" dirty="0"/>
              <a:t> (pp. 15-34). </a:t>
            </a:r>
            <a:r>
              <a:rPr lang="en-US" sz="1750" dirty="0" err="1"/>
              <a:t>Baltimore,MD</a:t>
            </a:r>
            <a:r>
              <a:rPr lang="en-US" sz="1750" dirty="0"/>
              <a:t>: Paul H. Brookes.</a:t>
            </a:r>
          </a:p>
          <a:p>
            <a:pPr marL="342900" lvl="0" indent="-342900">
              <a:spcBef>
                <a:spcPts val="340"/>
              </a:spcBef>
              <a:buClr>
                <a:srgbClr val="42953B"/>
              </a:buClr>
              <a:buSzPts val="1700"/>
            </a:pPr>
            <a:r>
              <a:rPr lang="en-US" sz="1750" dirty="0" err="1"/>
              <a:t>Wehmeyer</a:t>
            </a:r>
            <a:r>
              <a:rPr lang="en-US" sz="1750" dirty="0"/>
              <a:t>, M., &amp; Palmer, S. (2003). Adult outcomes for students with cognitive disabilities three years after high school: The impact of self-determination. </a:t>
            </a:r>
            <a:r>
              <a:rPr lang="en-US" sz="1750" i="1" dirty="0"/>
              <a:t>Education and Training in Developmental Disabilities, 38</a:t>
            </a:r>
            <a:r>
              <a:rPr lang="en-US" sz="1750" dirty="0"/>
              <a:t>(2), 131-144.</a:t>
            </a:r>
          </a:p>
          <a:p>
            <a:pPr marL="342900" lvl="0" indent="-342900">
              <a:spcBef>
                <a:spcPts val="340"/>
              </a:spcBef>
              <a:buClr>
                <a:srgbClr val="42953B"/>
              </a:buClr>
              <a:buSzPts val="1700"/>
            </a:pPr>
            <a:r>
              <a:rPr lang="en-US" sz="1750" dirty="0" err="1"/>
              <a:t>Wehmeyer</a:t>
            </a:r>
            <a:r>
              <a:rPr lang="en-US" sz="1750" dirty="0"/>
              <a:t>, M. L. &amp; Schwartz, M. (1997). Self-determination and positive adult outcomes: A follow-up study of youth with mental retardation or learning disabilities. </a:t>
            </a:r>
            <a:r>
              <a:rPr lang="en-US" sz="1750" i="1" dirty="0"/>
              <a:t>Exceptional Children, 63, </a:t>
            </a:r>
            <a:r>
              <a:rPr lang="en-US" sz="1750" dirty="0"/>
              <a:t>245-255.</a:t>
            </a:r>
          </a:p>
          <a:p>
            <a:pPr marL="342900" lvl="0" indent="-139700" algn="l" rtl="0">
              <a:lnSpc>
                <a:spcPct val="100000"/>
              </a:lnSpc>
              <a:spcBef>
                <a:spcPts val="640"/>
              </a:spcBef>
              <a:spcAft>
                <a:spcPts val="0"/>
              </a:spcAft>
              <a:buSzPts val="3200"/>
              <a:buNone/>
            </a:pPr>
            <a:endParaRPr sz="1600" dirty="0"/>
          </a:p>
        </p:txBody>
      </p:sp>
    </p:spTree>
    <p:extLst>
      <p:ext uri="{BB962C8B-B14F-4D97-AF65-F5344CB8AC3E}">
        <p14:creationId xmlns:p14="http://schemas.microsoft.com/office/powerpoint/2010/main" val="194221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929"/>
        <p:cNvGrpSpPr/>
        <p:nvPr/>
      </p:nvGrpSpPr>
      <p:grpSpPr>
        <a:xfrm>
          <a:off x="0" y="0"/>
          <a:ext cx="0" cy="0"/>
          <a:chOff x="0" y="0"/>
          <a:chExt cx="0" cy="0"/>
        </a:xfrm>
      </p:grpSpPr>
      <p:sp>
        <p:nvSpPr>
          <p:cNvPr id="930" name="Google Shape;930;p125"/>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Acknowledgments</a:t>
            </a:r>
            <a:endParaRPr sz="4400"/>
          </a:p>
        </p:txBody>
      </p:sp>
      <p:sp>
        <p:nvSpPr>
          <p:cNvPr id="931" name="Google Shape;931;p125"/>
          <p:cNvSpPr txBox="1">
            <a:spLocks noGrp="1"/>
          </p:cNvSpPr>
          <p:nvPr>
            <p:ph type="body" idx="1"/>
          </p:nvPr>
        </p:nvSpPr>
        <p:spPr>
          <a:xfrm>
            <a:off x="533400" y="2159000"/>
            <a:ext cx="8077200" cy="4013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600" i="1"/>
              <a:t>This module has been adapted from the Missouri version of the Self-Determined module located on the Transition Coalition website.</a:t>
            </a:r>
            <a:endParaRPr sz="2600"/>
          </a:p>
          <a:p>
            <a:pPr marL="0" lvl="0" indent="0" algn="ctr" rtl="0">
              <a:lnSpc>
                <a:spcPct val="100000"/>
              </a:lnSpc>
              <a:spcBef>
                <a:spcPts val="560"/>
              </a:spcBef>
              <a:spcAft>
                <a:spcPts val="0"/>
              </a:spcAft>
              <a:buSzPts val="2800"/>
              <a:buNone/>
            </a:pPr>
            <a:endParaRPr sz="2600" i="1"/>
          </a:p>
          <a:p>
            <a:pPr marL="0" lvl="0" indent="0" algn="ctr" rtl="0">
              <a:lnSpc>
                <a:spcPct val="100000"/>
              </a:lnSpc>
              <a:spcBef>
                <a:spcPts val="560"/>
              </a:spcBef>
              <a:spcAft>
                <a:spcPts val="0"/>
              </a:spcAft>
              <a:buSzPts val="2800"/>
              <a:buNone/>
            </a:pPr>
            <a:r>
              <a:rPr lang="en-US" sz="2600" err="1"/>
              <a:t>Lattin</a:t>
            </a:r>
            <a:r>
              <a:rPr lang="en-US" sz="2600"/>
              <a:t>, D.L., Morningstar, M.E, Field, S., Bjorkman Wade, D.K. &amp; Hu, X. (2010). </a:t>
            </a:r>
            <a:r>
              <a:rPr lang="en-US" sz="2600" i="1"/>
              <a:t>The essentials of self-determination </a:t>
            </a:r>
            <a:r>
              <a:rPr lang="en-US" sz="2600"/>
              <a:t>[Online Training Module]. Lawrence, KS: University of Kansas, Department of Special Education. Retrieved from: </a:t>
            </a:r>
            <a:r>
              <a:rPr lang="en-US" sz="2600" u="sng">
                <a:solidFill>
                  <a:schemeClr val="hlink"/>
                </a:solidFill>
                <a:hlinkClick r:id="rId3"/>
              </a:rPr>
              <a:t>www.transitioncoalition.org</a:t>
            </a:r>
            <a:endParaRPr sz="2600" i="1">
              <a:solidFill>
                <a:srgbClr val="F2F2F2"/>
              </a:solidFill>
            </a:endParaRPr>
          </a:p>
          <a:p>
            <a:pPr marL="0" lvl="0" indent="0" algn="ctr" rtl="0">
              <a:lnSpc>
                <a:spcPct val="100000"/>
              </a:lnSpc>
              <a:spcBef>
                <a:spcPts val="640"/>
              </a:spcBef>
              <a:spcAft>
                <a:spcPts val="0"/>
              </a:spcAft>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533400" y="990600"/>
            <a:ext cx="8077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Norms</a:t>
            </a:r>
            <a:endParaRPr sz="4400"/>
          </a:p>
        </p:txBody>
      </p:sp>
      <p:sp>
        <p:nvSpPr>
          <p:cNvPr id="421" name="Google Shape;421;p62"/>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rgbClr val="439639"/>
              </a:buClr>
              <a:buSzPct val="100000"/>
              <a:buChar char="•"/>
            </a:pPr>
            <a:r>
              <a:rPr lang="en-US"/>
              <a:t>Be present</a:t>
            </a:r>
            <a:endParaRPr/>
          </a:p>
          <a:p>
            <a:pPr marL="825500" lvl="1" indent="-342900" algn="l" rtl="0">
              <a:lnSpc>
                <a:spcPct val="100000"/>
              </a:lnSpc>
              <a:spcBef>
                <a:spcPts val="560"/>
              </a:spcBef>
              <a:spcAft>
                <a:spcPts val="0"/>
              </a:spcAft>
              <a:buClr>
                <a:srgbClr val="439639"/>
              </a:buClr>
              <a:buSzPts val="2400"/>
              <a:buFont typeface="Arial" panose="020B0604020202020204" pitchFamily="34" charset="0"/>
              <a:buChar char="•"/>
            </a:pPr>
            <a:r>
              <a:rPr lang="en-US" sz="2400"/>
              <a:t>Turn cell phones to silent </a:t>
            </a:r>
            <a:endParaRPr sz="2400"/>
          </a:p>
          <a:p>
            <a:pPr marL="825500" lvl="1" indent="-342900" algn="l" rtl="0">
              <a:lnSpc>
                <a:spcPct val="100000"/>
              </a:lnSpc>
              <a:spcBef>
                <a:spcPts val="560"/>
              </a:spcBef>
              <a:spcAft>
                <a:spcPts val="0"/>
              </a:spcAft>
              <a:buClr>
                <a:srgbClr val="439639"/>
              </a:buClr>
              <a:buSzPts val="2400"/>
              <a:buFont typeface="Arial" panose="020B0604020202020204" pitchFamily="34" charset="0"/>
              <a:buChar char="•"/>
            </a:pPr>
            <a:r>
              <a:rPr lang="en-US" sz="2400"/>
              <a:t>Minimize sidebar conversations</a:t>
            </a:r>
            <a:endParaRPr sz="2400"/>
          </a:p>
          <a:p>
            <a:pPr marL="825500" lvl="1" indent="-342900" algn="l" rtl="0">
              <a:lnSpc>
                <a:spcPct val="100000"/>
              </a:lnSpc>
              <a:spcBef>
                <a:spcPts val="560"/>
              </a:spcBef>
              <a:spcAft>
                <a:spcPts val="0"/>
              </a:spcAft>
              <a:buClr>
                <a:srgbClr val="439639"/>
              </a:buClr>
              <a:buSzPts val="2400"/>
              <a:buFont typeface="Arial" panose="020B0604020202020204" pitchFamily="34" charset="0"/>
              <a:buChar char="•"/>
            </a:pPr>
            <a:r>
              <a:rPr lang="en-US" sz="2400"/>
              <a:t>Use technology for workshop learning purposes</a:t>
            </a:r>
            <a:endParaRPr sz="2400"/>
          </a:p>
          <a:p>
            <a:pPr marL="342900" lvl="0" indent="-317500" algn="l" rtl="0">
              <a:lnSpc>
                <a:spcPct val="100000"/>
              </a:lnSpc>
              <a:spcBef>
                <a:spcPts val="560"/>
              </a:spcBef>
              <a:spcAft>
                <a:spcPts val="0"/>
              </a:spcAft>
              <a:buClr>
                <a:srgbClr val="439639"/>
              </a:buClr>
              <a:buSzPts val="2400"/>
              <a:buChar char="•"/>
            </a:pPr>
            <a:r>
              <a:rPr lang="en-US" sz="2400"/>
              <a:t>Ask questions</a:t>
            </a:r>
            <a:endParaRPr sz="2400"/>
          </a:p>
          <a:p>
            <a:pPr marL="342900" lvl="0" indent="-317500" algn="l" rtl="0">
              <a:lnSpc>
                <a:spcPct val="100000"/>
              </a:lnSpc>
              <a:spcBef>
                <a:spcPts val="560"/>
              </a:spcBef>
              <a:spcAft>
                <a:spcPts val="0"/>
              </a:spcAft>
              <a:buClr>
                <a:srgbClr val="439639"/>
              </a:buClr>
              <a:buSzPts val="2400"/>
              <a:buChar char="•"/>
            </a:pPr>
            <a:r>
              <a:rPr lang="en-US" sz="2400"/>
              <a:t>Take care of your personal needs with minimal distraction</a:t>
            </a:r>
            <a:endParaRPr sz="2400"/>
          </a:p>
          <a:p>
            <a:pPr marL="342900" lvl="0" indent="-317500" algn="l" rtl="0">
              <a:lnSpc>
                <a:spcPct val="100000"/>
              </a:lnSpc>
              <a:spcBef>
                <a:spcPts val="560"/>
              </a:spcBef>
              <a:spcAft>
                <a:spcPts val="0"/>
              </a:spcAft>
              <a:buClr>
                <a:srgbClr val="439639"/>
              </a:buClr>
              <a:buSzPts val="2400"/>
              <a:buChar char="•"/>
            </a:pPr>
            <a:r>
              <a:rPr lang="en-US" sz="2400"/>
              <a:t>Have open hearts and open minds!</a:t>
            </a:r>
            <a:endParaRPr sz="2400"/>
          </a:p>
          <a:p>
            <a:pPr marL="342900" lvl="0" indent="-317500" algn="l" rtl="0">
              <a:lnSpc>
                <a:spcPct val="100000"/>
              </a:lnSpc>
              <a:spcBef>
                <a:spcPts val="560"/>
              </a:spcBef>
              <a:spcAft>
                <a:spcPts val="0"/>
              </a:spcAft>
              <a:buClr>
                <a:srgbClr val="439639"/>
              </a:buClr>
              <a:buSzPts val="2400"/>
              <a:buChar char="•"/>
            </a:pPr>
            <a:r>
              <a:rPr lang="en-US" sz="2400"/>
              <a:t>Learning is mandatory; suffering is optional!</a:t>
            </a:r>
            <a:endParaRPr sz="2400"/>
          </a:p>
          <a:p>
            <a:pPr marL="342900" lvl="0" indent="-317500" algn="l" rtl="0">
              <a:lnSpc>
                <a:spcPct val="100000"/>
              </a:lnSpc>
              <a:spcBef>
                <a:spcPts val="560"/>
              </a:spcBef>
              <a:spcAft>
                <a:spcPts val="0"/>
              </a:spcAft>
              <a:buClr>
                <a:srgbClr val="439639"/>
              </a:buClr>
              <a:buSzPts val="2400"/>
              <a:buChar char="•"/>
            </a:pPr>
            <a:r>
              <a:rPr lang="en-US" sz="2400"/>
              <a:t>Have fun!</a:t>
            </a:r>
            <a:endParaRPr sz="2400"/>
          </a:p>
          <a:p>
            <a:pPr marL="342900" lvl="0" indent="-139700" algn="l" rtl="0">
              <a:lnSpc>
                <a:spcPct val="100000"/>
              </a:lnSpc>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3"/>
          <p:cNvSpPr txBox="1">
            <a:spLocks noGrp="1"/>
          </p:cNvSpPr>
          <p:nvPr>
            <p:ph type="title"/>
          </p:nvPr>
        </p:nvSpPr>
        <p:spPr>
          <a:xfrm>
            <a:off x="533400" y="1333500"/>
            <a:ext cx="8077200" cy="9993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400"/>
              <a:t>Self-Determination and</a:t>
            </a:r>
            <a:br>
              <a:rPr lang="en-US" sz="4400"/>
            </a:br>
            <a:r>
              <a:rPr lang="en-US" sz="4400"/>
              <a:t>Missouri Teacher Standards </a:t>
            </a:r>
            <a:endParaRPr sz="4400"/>
          </a:p>
        </p:txBody>
      </p:sp>
      <p:sp>
        <p:nvSpPr>
          <p:cNvPr id="428" name="Google Shape;428;p63"/>
          <p:cNvSpPr txBox="1">
            <a:spLocks noGrp="1"/>
          </p:cNvSpPr>
          <p:nvPr>
            <p:ph type="body" idx="1"/>
          </p:nvPr>
        </p:nvSpPr>
        <p:spPr>
          <a:xfrm>
            <a:off x="533400" y="2555913"/>
            <a:ext cx="8077200" cy="3616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000"/>
              <a:t>This Self-Determination module addresses the following Missouri Teacher Standards</a:t>
            </a:r>
            <a:endParaRPr sz="3000"/>
          </a:p>
          <a:p>
            <a:pPr marL="342900" lvl="0" indent="-330200" algn="l" rtl="0">
              <a:lnSpc>
                <a:spcPct val="100000"/>
              </a:lnSpc>
              <a:spcBef>
                <a:spcPts val="640"/>
              </a:spcBef>
              <a:spcAft>
                <a:spcPts val="0"/>
              </a:spcAft>
              <a:buClr>
                <a:srgbClr val="439639"/>
              </a:buClr>
              <a:buSzPct val="100000"/>
              <a:buChar char="•"/>
            </a:pPr>
            <a:r>
              <a:rPr lang="en-US" sz="2800"/>
              <a:t>Standard 2: Student Learning, Growth, and Development</a:t>
            </a:r>
            <a:endParaRPr sz="2800"/>
          </a:p>
          <a:p>
            <a:pPr marL="342900" lvl="0" indent="-330200" algn="l" rtl="0">
              <a:lnSpc>
                <a:spcPct val="100000"/>
              </a:lnSpc>
              <a:spcBef>
                <a:spcPts val="640"/>
              </a:spcBef>
              <a:spcAft>
                <a:spcPts val="0"/>
              </a:spcAft>
              <a:buClr>
                <a:srgbClr val="439639"/>
              </a:buClr>
              <a:buSzPct val="100000"/>
              <a:buChar char="•"/>
            </a:pPr>
            <a:r>
              <a:rPr lang="en-US" sz="2800"/>
              <a:t>Standard 6: Effective Communication</a:t>
            </a:r>
            <a:endParaRPr sz="2800"/>
          </a:p>
          <a:p>
            <a:pPr marL="342900" lvl="0" indent="-330200" algn="l" rtl="0">
              <a:lnSpc>
                <a:spcPct val="100000"/>
              </a:lnSpc>
              <a:spcBef>
                <a:spcPts val="640"/>
              </a:spcBef>
              <a:spcAft>
                <a:spcPts val="0"/>
              </a:spcAft>
              <a:buClr>
                <a:srgbClr val="439639"/>
              </a:buClr>
              <a:buSzPct val="100000"/>
              <a:buChar char="•"/>
            </a:pPr>
            <a:r>
              <a:rPr lang="en-US" sz="2800"/>
              <a:t>Standard 9: Professional Collaboration</a:t>
            </a:r>
            <a:endParaRPr sz="2800"/>
          </a:p>
        </p:txBody>
      </p:sp>
      <p:sp>
        <p:nvSpPr>
          <p:cNvPr id="429" name="Google Shape;429;p63"/>
          <p:cNvSpPr txBox="1"/>
          <p:nvPr/>
        </p:nvSpPr>
        <p:spPr>
          <a:xfrm>
            <a:off x="4800600" y="6096000"/>
            <a:ext cx="38862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(Missouri Department of Elementary and Secondary Education,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Content Breakout">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16391</Words>
  <Application>Microsoft Office PowerPoint</Application>
  <PresentationFormat>On-screen Show (4:3)</PresentationFormat>
  <Paragraphs>911</Paragraphs>
  <Slides>72</Slides>
  <Notes>72</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Calibri</vt:lpstr>
      <vt:lpstr>Courier New</vt:lpstr>
      <vt:lpstr>Noto Sans Symbols</vt:lpstr>
      <vt:lpstr>Twentieth Century</vt:lpstr>
      <vt:lpstr>Libre Baskerville</vt:lpstr>
      <vt:lpstr>Comic Sans MS</vt:lpstr>
      <vt:lpstr>Arial</vt:lpstr>
      <vt:lpstr>2_Content Breakout</vt:lpstr>
      <vt:lpstr>Hidden Slide #1</vt:lpstr>
      <vt:lpstr>Hidden Slide #2</vt:lpstr>
      <vt:lpstr>For Presenter only </vt:lpstr>
      <vt:lpstr>For Presenter only </vt:lpstr>
      <vt:lpstr>Self-Determination Increasing Student Involvement</vt:lpstr>
      <vt:lpstr>PowerPoint Presentation</vt:lpstr>
      <vt:lpstr>Welcome Back! </vt:lpstr>
      <vt:lpstr>Norms</vt:lpstr>
      <vt:lpstr>Self-Determination and Missouri Teacher Standards </vt:lpstr>
      <vt:lpstr>Agenda</vt:lpstr>
      <vt:lpstr>Learning Targets</vt:lpstr>
      <vt:lpstr> Essential Questions</vt:lpstr>
      <vt:lpstr>Reflection from Last Session</vt:lpstr>
      <vt:lpstr>PowerPoint Presentation</vt:lpstr>
      <vt:lpstr>Question of the Day</vt:lpstr>
      <vt:lpstr>Terms to Know Prior to Learning</vt:lpstr>
      <vt:lpstr>PowerPoint Presentation</vt:lpstr>
      <vt:lpstr>Self-Determination</vt:lpstr>
      <vt:lpstr>Self-Determination Defined</vt:lpstr>
      <vt:lpstr>Self-Determination Evolved</vt:lpstr>
      <vt:lpstr> What is Self-Determination?   </vt:lpstr>
      <vt:lpstr>Components of Self-Determination</vt:lpstr>
      <vt:lpstr>Why is Self-Determination Important? </vt:lpstr>
      <vt:lpstr>Why Is Self-Determination Needed?</vt:lpstr>
      <vt:lpstr>Students who Develop  Self-Determination</vt:lpstr>
      <vt:lpstr>PowerPoint Presentation</vt:lpstr>
      <vt:lpstr>11 Steps to the Self-Directed IEP</vt:lpstr>
      <vt:lpstr>More Ideas to Incorporate Self-Determination</vt:lpstr>
      <vt:lpstr>Brief Recap</vt:lpstr>
      <vt:lpstr>Model of Self-Determination</vt:lpstr>
      <vt:lpstr>PowerPoint Presentation</vt:lpstr>
      <vt:lpstr>PowerPoint Presentation</vt:lpstr>
      <vt:lpstr>Know Yourself and Your Environment</vt:lpstr>
      <vt:lpstr>Value Yourself</vt:lpstr>
      <vt:lpstr>Plan</vt:lpstr>
      <vt:lpstr>Act</vt:lpstr>
      <vt:lpstr>Experience Outcomes and Learn</vt:lpstr>
      <vt:lpstr>Environment</vt:lpstr>
      <vt:lpstr>Environment: Involving Families</vt:lpstr>
      <vt:lpstr>Brief Recap</vt:lpstr>
      <vt:lpstr>Self-Determination Practices Using Social and Emotional Learning for All (SELA)</vt:lpstr>
      <vt:lpstr>Social and Emotional Learning for All Foundational Competencies </vt:lpstr>
      <vt:lpstr>Intrapersonal or Interpersonal</vt:lpstr>
      <vt:lpstr>Essential Components </vt:lpstr>
      <vt:lpstr>Implementation Considerations</vt:lpstr>
      <vt:lpstr>Self-Regulation </vt:lpstr>
      <vt:lpstr>Top Student Outcomes Identified by teachers who taught Self-Regulation</vt:lpstr>
      <vt:lpstr>First Steps in Self-Regulation</vt:lpstr>
      <vt:lpstr>Additional First Steps </vt:lpstr>
      <vt:lpstr>Self-Efficacy </vt:lpstr>
      <vt:lpstr>Top 10 Self-Efficacy Outcomes </vt:lpstr>
      <vt:lpstr>First Steps in Self-Efficacy </vt:lpstr>
      <vt:lpstr>Additional First Steps </vt:lpstr>
      <vt:lpstr>Assertiveness</vt:lpstr>
      <vt:lpstr>Top 10 Student Outcomes Identified by teachers who taught Assertiveness</vt:lpstr>
      <vt:lpstr>First Steps in Assertiveness</vt:lpstr>
      <vt:lpstr>Additional First Steps</vt:lpstr>
      <vt:lpstr>For More Information cccframework.org </vt:lpstr>
      <vt:lpstr>The Dignity of Risk</vt:lpstr>
      <vt:lpstr>The Dignity of Risk</vt:lpstr>
      <vt:lpstr>The Dignity of Risk</vt:lpstr>
      <vt:lpstr>Resources</vt:lpstr>
      <vt:lpstr>Practice Profile Reflection</vt:lpstr>
      <vt:lpstr>Think and Make a Note</vt:lpstr>
      <vt:lpstr>PowerPoint Presentation</vt:lpstr>
      <vt:lpstr>Further Coaching Contact</vt:lpstr>
      <vt:lpstr>References</vt:lpstr>
      <vt:lpstr>References</vt:lpstr>
      <vt:lpstr>References</vt:lpstr>
      <vt:lpstr>References</vt:lpstr>
      <vt:lpstr>References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Hekmat, Susan L</dc:creator>
  <cp:lastModifiedBy>cherylawrinkle@gmail.com</cp:lastModifiedBy>
  <cp:revision>216</cp:revision>
  <dcterms:modified xsi:type="dcterms:W3CDTF">2021-11-08T15:13:28Z</dcterms:modified>
</cp:coreProperties>
</file>