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notesSlides/notesSlide76.xml" ContentType="application/vnd.openxmlformats-officedocument.presentationml.notesSlide+xml"/>
  <Override PartName="/ppt/notesSlides/notesSlide77.xml" ContentType="application/vnd.openxmlformats-officedocument.presentationml.notesSlide+xml"/>
  <Override PartName="/ppt/notesSlides/notesSlide78.xml" ContentType="application/vnd.openxmlformats-officedocument.presentationml.notesSlide+xml"/>
  <Override PartName="/ppt/notesSlides/notesSlide79.xml" ContentType="application/vnd.openxmlformats-officedocument.presentationml.notesSlide+xml"/>
  <Override PartName="/ppt/notesSlides/notesSlide80.xml" ContentType="application/vnd.openxmlformats-officedocument.presentationml.notesSlide+xml"/>
  <Override PartName="/ppt/notesSlides/notesSlide81.xml" ContentType="application/vnd.openxmlformats-officedocument.presentationml.notesSlide+xml"/>
  <Override PartName="/ppt/notesSlides/notesSlide82.xml" ContentType="application/vnd.openxmlformats-officedocument.presentationml.notesSlide+xml"/>
  <Override PartName="/ppt/notesSlides/notesSlide83.xml" ContentType="application/vnd.openxmlformats-officedocument.presentationml.notesSlide+xml"/>
  <Override PartName="/ppt/notesSlides/notesSlide84.xml" ContentType="application/vnd.openxmlformats-officedocument.presentationml.notesSlide+xml"/>
  <Override PartName="/ppt/notesSlides/notesSlide85.xml" ContentType="application/vnd.openxmlformats-officedocument.presentationml.notesSlide+xml"/>
  <Override PartName="/ppt/notesSlides/notesSlide86.xml" ContentType="application/vnd.openxmlformats-officedocument.presentationml.notesSlide+xml"/>
  <Override PartName="/ppt/notesSlides/notesSlide87.xml" ContentType="application/vnd.openxmlformats-officedocument.presentationml.notesSlide+xml"/>
  <Override PartName="/ppt/notesSlides/notesSlide88.xml" ContentType="application/vnd.openxmlformats-officedocument.presentationml.notesSlide+xml"/>
  <Override PartName="/ppt/notesSlides/notesSlide89.xml" ContentType="application/vnd.openxmlformats-officedocument.presentationml.notesSlide+xml"/>
  <Override PartName="/ppt/notesSlides/notesSlide90.xml" ContentType="application/vnd.openxmlformats-officedocument.presentationml.notesSlide+xml"/>
  <Override PartName="/ppt/notesSlides/notesSlide91.xml" ContentType="application/vnd.openxmlformats-officedocument.presentationml.notesSlide+xml"/>
  <Override PartName="/ppt/notesSlides/notesSlide92.xml" ContentType="application/vnd.openxmlformats-officedocument.presentationml.notesSlide+xml"/>
  <Override PartName="/ppt/notesSlides/notesSlide93.xml" ContentType="application/vnd.openxmlformats-officedocument.presentationml.notesSlide+xml"/>
  <Override PartName="/ppt/notesSlides/notesSlide94.xml" ContentType="application/vnd.openxmlformats-officedocument.presentationml.notesSlide+xml"/>
  <Override PartName="/ppt/notesSlides/notesSlide95.xml" ContentType="application/vnd.openxmlformats-officedocument.presentationml.notesSlide+xml"/>
  <Override PartName="/ppt/notesSlides/notesSlide9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103"/>
  </p:notesMasterIdLst>
  <p:sldIdLst>
    <p:sldId id="256" r:id="rId2"/>
    <p:sldId id="257" r:id="rId3"/>
    <p:sldId id="414" r:id="rId4"/>
    <p:sldId id="415" r:id="rId5"/>
    <p:sldId id="416" r:id="rId6"/>
    <p:sldId id="417" r:id="rId7"/>
    <p:sldId id="418" r:id="rId8"/>
    <p:sldId id="420" r:id="rId9"/>
    <p:sldId id="421" r:id="rId10"/>
    <p:sldId id="419" r:id="rId11"/>
    <p:sldId id="422" r:id="rId12"/>
    <p:sldId id="413" r:id="rId13"/>
    <p:sldId id="430" r:id="rId14"/>
    <p:sldId id="431" r:id="rId15"/>
    <p:sldId id="432" r:id="rId16"/>
    <p:sldId id="433" r:id="rId17"/>
    <p:sldId id="434" r:id="rId18"/>
    <p:sldId id="423" r:id="rId19"/>
    <p:sldId id="424" r:id="rId20"/>
    <p:sldId id="425" r:id="rId21"/>
    <p:sldId id="426" r:id="rId22"/>
    <p:sldId id="427" r:id="rId23"/>
    <p:sldId id="428" r:id="rId24"/>
    <p:sldId id="429" r:id="rId25"/>
    <p:sldId id="435" r:id="rId26"/>
    <p:sldId id="436" r:id="rId27"/>
    <p:sldId id="437" r:id="rId28"/>
    <p:sldId id="438" r:id="rId29"/>
    <p:sldId id="439" r:id="rId30"/>
    <p:sldId id="440" r:id="rId31"/>
    <p:sldId id="441" r:id="rId32"/>
    <p:sldId id="442" r:id="rId33"/>
    <p:sldId id="443" r:id="rId34"/>
    <p:sldId id="444" r:id="rId35"/>
    <p:sldId id="445" r:id="rId36"/>
    <p:sldId id="446" r:id="rId37"/>
    <p:sldId id="447" r:id="rId38"/>
    <p:sldId id="448" r:id="rId39"/>
    <p:sldId id="449" r:id="rId40"/>
    <p:sldId id="450" r:id="rId41"/>
    <p:sldId id="451" r:id="rId42"/>
    <p:sldId id="452" r:id="rId43"/>
    <p:sldId id="453" r:id="rId44"/>
    <p:sldId id="454" r:id="rId45"/>
    <p:sldId id="455" r:id="rId46"/>
    <p:sldId id="456" r:id="rId47"/>
    <p:sldId id="457" r:id="rId48"/>
    <p:sldId id="460" r:id="rId49"/>
    <p:sldId id="461" r:id="rId50"/>
    <p:sldId id="463" r:id="rId51"/>
    <p:sldId id="464" r:id="rId52"/>
    <p:sldId id="465" r:id="rId53"/>
    <p:sldId id="462" r:id="rId54"/>
    <p:sldId id="466" r:id="rId55"/>
    <p:sldId id="467" r:id="rId56"/>
    <p:sldId id="468" r:id="rId57"/>
    <p:sldId id="469" r:id="rId58"/>
    <p:sldId id="470" r:id="rId59"/>
    <p:sldId id="471" r:id="rId60"/>
    <p:sldId id="472" r:id="rId61"/>
    <p:sldId id="473" r:id="rId62"/>
    <p:sldId id="474" r:id="rId63"/>
    <p:sldId id="475" r:id="rId64"/>
    <p:sldId id="476" r:id="rId65"/>
    <p:sldId id="477" r:id="rId66"/>
    <p:sldId id="478" r:id="rId67"/>
    <p:sldId id="479" r:id="rId68"/>
    <p:sldId id="480" r:id="rId69"/>
    <p:sldId id="481" r:id="rId70"/>
    <p:sldId id="482" r:id="rId71"/>
    <p:sldId id="483" r:id="rId72"/>
    <p:sldId id="484" r:id="rId73"/>
    <p:sldId id="485" r:id="rId74"/>
    <p:sldId id="486" r:id="rId75"/>
    <p:sldId id="487" r:id="rId76"/>
    <p:sldId id="488" r:id="rId77"/>
    <p:sldId id="489" r:id="rId78"/>
    <p:sldId id="490" r:id="rId79"/>
    <p:sldId id="491" r:id="rId80"/>
    <p:sldId id="492" r:id="rId81"/>
    <p:sldId id="493" r:id="rId82"/>
    <p:sldId id="494" r:id="rId83"/>
    <p:sldId id="495" r:id="rId84"/>
    <p:sldId id="496" r:id="rId85"/>
    <p:sldId id="497" r:id="rId86"/>
    <p:sldId id="498" r:id="rId87"/>
    <p:sldId id="499" r:id="rId88"/>
    <p:sldId id="500" r:id="rId89"/>
    <p:sldId id="501" r:id="rId90"/>
    <p:sldId id="502" r:id="rId91"/>
    <p:sldId id="503" r:id="rId92"/>
    <p:sldId id="504" r:id="rId93"/>
    <p:sldId id="505" r:id="rId94"/>
    <p:sldId id="506" r:id="rId95"/>
    <p:sldId id="507" r:id="rId96"/>
    <p:sldId id="508" r:id="rId97"/>
    <p:sldId id="509" r:id="rId98"/>
    <p:sldId id="510" r:id="rId99"/>
    <p:sldId id="511" r:id="rId100"/>
    <p:sldId id="512" r:id="rId101"/>
    <p:sldId id="513" r:id="rId102"/>
  </p:sldIdLst>
  <p:sldSz cx="9144000" cy="6858000" type="screen4x3"/>
  <p:notesSz cx="7010400" cy="92964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521415D9-36F7-43E2-AB2F-B90AF26B5E84}">
      <p14:sectionLst xmlns:p14="http://schemas.microsoft.com/office/powerpoint/2010/main">
        <p14:section name="Default Section" id="{D0687596-30F5-441D-B2A4-C3736F8F1626}">
          <p14:sldIdLst>
            <p14:sldId id="256"/>
            <p14:sldId id="257"/>
            <p14:sldId id="414"/>
            <p14:sldId id="415"/>
            <p14:sldId id="416"/>
            <p14:sldId id="417"/>
            <p14:sldId id="418"/>
            <p14:sldId id="420"/>
            <p14:sldId id="421"/>
            <p14:sldId id="419"/>
            <p14:sldId id="422"/>
            <p14:sldId id="413"/>
            <p14:sldId id="430"/>
            <p14:sldId id="431"/>
            <p14:sldId id="432"/>
            <p14:sldId id="433"/>
            <p14:sldId id="434"/>
            <p14:sldId id="423"/>
            <p14:sldId id="424"/>
            <p14:sldId id="425"/>
            <p14:sldId id="426"/>
            <p14:sldId id="427"/>
            <p14:sldId id="428"/>
            <p14:sldId id="429"/>
            <p14:sldId id="435"/>
            <p14:sldId id="436"/>
            <p14:sldId id="437"/>
            <p14:sldId id="438"/>
            <p14:sldId id="439"/>
            <p14:sldId id="440"/>
            <p14:sldId id="441"/>
            <p14:sldId id="442"/>
            <p14:sldId id="443"/>
            <p14:sldId id="444"/>
            <p14:sldId id="445"/>
            <p14:sldId id="446"/>
            <p14:sldId id="447"/>
            <p14:sldId id="448"/>
            <p14:sldId id="449"/>
            <p14:sldId id="450"/>
            <p14:sldId id="451"/>
            <p14:sldId id="452"/>
            <p14:sldId id="453"/>
            <p14:sldId id="454"/>
            <p14:sldId id="455"/>
            <p14:sldId id="456"/>
            <p14:sldId id="457"/>
            <p14:sldId id="460"/>
            <p14:sldId id="461"/>
            <p14:sldId id="463"/>
            <p14:sldId id="464"/>
            <p14:sldId id="465"/>
            <p14:sldId id="462"/>
            <p14:sldId id="466"/>
            <p14:sldId id="467"/>
            <p14:sldId id="468"/>
            <p14:sldId id="469"/>
            <p14:sldId id="470"/>
            <p14:sldId id="471"/>
            <p14:sldId id="472"/>
            <p14:sldId id="473"/>
            <p14:sldId id="474"/>
            <p14:sldId id="475"/>
            <p14:sldId id="476"/>
            <p14:sldId id="477"/>
            <p14:sldId id="478"/>
            <p14:sldId id="479"/>
            <p14:sldId id="480"/>
          </p14:sldIdLst>
        </p14:section>
        <p14:section name="Untitled Section" id="{76A16CA1-373D-4ED3-AF95-8E1CC77B9F8D}">
          <p14:sldIdLst>
            <p14:sldId id="481"/>
            <p14:sldId id="482"/>
            <p14:sldId id="483"/>
            <p14:sldId id="484"/>
            <p14:sldId id="485"/>
            <p14:sldId id="486"/>
            <p14:sldId id="487"/>
            <p14:sldId id="488"/>
            <p14:sldId id="489"/>
            <p14:sldId id="490"/>
            <p14:sldId id="491"/>
            <p14:sldId id="492"/>
            <p14:sldId id="493"/>
            <p14:sldId id="494"/>
            <p14:sldId id="495"/>
            <p14:sldId id="496"/>
            <p14:sldId id="497"/>
            <p14:sldId id="498"/>
            <p14:sldId id="499"/>
            <p14:sldId id="500"/>
            <p14:sldId id="501"/>
            <p14:sldId id="502"/>
            <p14:sldId id="503"/>
            <p14:sldId id="504"/>
            <p14:sldId id="505"/>
            <p14:sldId id="506"/>
            <p14:sldId id="507"/>
            <p14:sldId id="508"/>
            <p14:sldId id="509"/>
            <p14:sldId id="510"/>
            <p14:sldId id="511"/>
            <p14:sldId id="512"/>
            <p14:sldId id="513"/>
          </p14:sldIdLst>
        </p14:section>
      </p14:sectionLst>
    </p:ex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AA264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6980" autoAdjust="0"/>
    <p:restoredTop sz="74820" autoAdjust="0"/>
  </p:normalViewPr>
  <p:slideViewPr>
    <p:cSldViewPr snapToGrid="0">
      <p:cViewPr>
        <p:scale>
          <a:sx n="47" d="100"/>
          <a:sy n="47" d="100"/>
        </p:scale>
        <p:origin x="1788" y="44"/>
      </p:cViewPr>
      <p:guideLst/>
    </p:cSldViewPr>
  </p:slideViewPr>
  <p:notesTextViewPr>
    <p:cViewPr>
      <p:scale>
        <a:sx n="1" d="1"/>
        <a:sy n="1" d="1"/>
      </p:scale>
      <p:origin x="0" y="-828"/>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6" Type="http://schemas.openxmlformats.org/officeDocument/2006/relationships/slide" Target="slides/slide15.xml"/><Relationship Id="rId107" Type="http://schemas.openxmlformats.org/officeDocument/2006/relationships/tableStyles" Target="tableStyles.xml"/><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102" Type="http://schemas.openxmlformats.org/officeDocument/2006/relationships/slide" Target="slides/slide101.xml"/><Relationship Id="rId5" Type="http://schemas.openxmlformats.org/officeDocument/2006/relationships/slide" Target="slides/slide4.xml"/><Relationship Id="rId90" Type="http://schemas.openxmlformats.org/officeDocument/2006/relationships/slide" Target="slides/slide89.xml"/><Relationship Id="rId95" Type="http://schemas.openxmlformats.org/officeDocument/2006/relationships/slide" Target="slides/slide94.xml"/><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80" Type="http://schemas.openxmlformats.org/officeDocument/2006/relationships/slide" Target="slides/slide79.xml"/><Relationship Id="rId85" Type="http://schemas.openxmlformats.org/officeDocument/2006/relationships/slide" Target="slides/slide84.xml"/><Relationship Id="rId12" Type="http://schemas.openxmlformats.org/officeDocument/2006/relationships/slide" Target="slides/slide11.xml"/><Relationship Id="rId17" Type="http://schemas.openxmlformats.org/officeDocument/2006/relationships/slide" Target="slides/slide16.xml"/><Relationship Id="rId33" Type="http://schemas.openxmlformats.org/officeDocument/2006/relationships/slide" Target="slides/slide32.xml"/><Relationship Id="rId38" Type="http://schemas.openxmlformats.org/officeDocument/2006/relationships/slide" Target="slides/slide37.xml"/><Relationship Id="rId59" Type="http://schemas.openxmlformats.org/officeDocument/2006/relationships/slide" Target="slides/slide58.xml"/><Relationship Id="rId103" Type="http://schemas.openxmlformats.org/officeDocument/2006/relationships/notesMaster" Target="notesMasters/notesMaster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slide" Target="slides/slide95.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6" Type="http://schemas.openxmlformats.org/officeDocument/2006/relationships/theme" Target="theme/theme1.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presProps" Target="presProps.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slide" Target="slides/slide92.xml"/><Relationship Id="rId98" Type="http://schemas.openxmlformats.org/officeDocument/2006/relationships/slide" Target="slides/slide97.xml"/><Relationship Id="rId3" Type="http://schemas.openxmlformats.org/officeDocument/2006/relationships/slide" Target="slides/slide2.xml"/><Relationship Id="rId25" Type="http://schemas.openxmlformats.org/officeDocument/2006/relationships/slide" Target="slides/slide24.xml"/><Relationship Id="rId46" Type="http://schemas.openxmlformats.org/officeDocument/2006/relationships/slide" Target="slides/slide45.xml"/><Relationship Id="rId67" Type="http://schemas.openxmlformats.org/officeDocument/2006/relationships/slide" Target="slides/slide66.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B90B4E35-2236-463F-977C-53EB4B638C59}" type="datetimeFigureOut">
              <a:rPr lang="en-US" smtClean="0"/>
              <a:t>10/27/2022</a:t>
            </a:fld>
            <a:endParaRPr lang="en-US"/>
          </a:p>
        </p:txBody>
      </p:sp>
      <p:sp>
        <p:nvSpPr>
          <p:cNvPr id="4" name="Slide Image Placeholder 3"/>
          <p:cNvSpPr>
            <a:spLocks noGrp="1" noRot="1" noChangeAspect="1"/>
          </p:cNvSpPr>
          <p:nvPr>
            <p:ph type="sldImg" idx="2"/>
          </p:nvPr>
        </p:nvSpPr>
        <p:spPr>
          <a:xfrm>
            <a:off x="1414463" y="1162050"/>
            <a:ext cx="4181475" cy="313690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3A982D59-46BF-4F69-BEB1-7D338E4FAAA4}" type="slidenum">
              <a:rPr lang="en-US" smtClean="0"/>
              <a:t>‹#›</a:t>
            </a:fld>
            <a:endParaRPr lang="en-US"/>
          </a:p>
        </p:txBody>
      </p:sp>
    </p:spTree>
    <p:extLst>
      <p:ext uri="{BB962C8B-B14F-4D97-AF65-F5344CB8AC3E}">
        <p14:creationId xmlns:p14="http://schemas.microsoft.com/office/powerpoint/2010/main" val="214763300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3" Type="http://schemas.openxmlformats.org/officeDocument/2006/relationships/hyperlink" Target="https://searchcio.techtarget.com/definition/systems-thinking" TargetMode="External"/><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3" Type="http://schemas.openxmlformats.org/officeDocument/2006/relationships/hyperlink" Target="https://searchcio.techtarget.com/definition/systems-thinking" TargetMode="External"/><Relationship Id="rId2" Type="http://schemas.openxmlformats.org/officeDocument/2006/relationships/slide" Target="../slides/slide21.xml"/><Relationship Id="rId1" Type="http://schemas.openxmlformats.org/officeDocument/2006/relationships/notesMaster" Target="../notesMasters/notesMaster1.xml"/><Relationship Id="rId4" Type="http://schemas.openxmlformats.org/officeDocument/2006/relationships/hyperlink" Target="https://www.gettingsmart.com/2016/03/school-system-leaders-need-systems-thinkers/" TargetMode="Externa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3" Type="http://schemas.openxmlformats.org/officeDocument/2006/relationships/hyperlink" Target="https://www.youtube.com/watch?v=eXdzKBWDraM" TargetMode="External"/><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3" Type="http://schemas.openxmlformats.org/officeDocument/2006/relationships/hyperlink" Target="https://www.linkedin.com/pulse/7-benefits-systems-thinking-organizational-change-jackson-ph-d-" TargetMode="External"/><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3" Type="http://schemas.openxmlformats.org/officeDocument/2006/relationships/hyperlink" Target="https://www.youtube.com/watch?v=Te1VYXqUH_c&amp;t=3s" TargetMode="External"/><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3" Type="http://schemas.openxmlformats.org/officeDocument/2006/relationships/hyperlink" Target="https://www.youtube.com/watch?v=81mJnpKJlc4" TargetMode="External"/><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3" Type="http://schemas.openxmlformats.org/officeDocument/2006/relationships/hyperlink" Target="https://www.stevezuieback.com/site/assets/files/1035/mental_models_process.pdf" TargetMode="External"/><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3" Type="http://schemas.openxmlformats.org/officeDocument/2006/relationships/hyperlink" Target="https://www.youtube.com/watch?v=FLqc_9VxfCE" TargetMode="External"/><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3" Type="http://schemas.openxmlformats.org/officeDocument/2006/relationships/hyperlink" Target="https://www.youtube.com/watch?v=81mJnpKJlc4" TargetMode="External"/><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3" Type="http://schemas.openxmlformats.org/officeDocument/2006/relationships/hyperlink" Target="https://www.youtube.com/watch?v=0jXP1xW5Osg" TargetMode="External"/><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3" Type="http://schemas.openxmlformats.org/officeDocument/2006/relationships/hyperlink" Target="https://www.applicationperformancemanagement.org/performance-testing/key-performance-indicators/" TargetMode="External"/><Relationship Id="rId2" Type="http://schemas.openxmlformats.org/officeDocument/2006/relationships/slide" Target="../slides/slide53.xml"/><Relationship Id="rId1" Type="http://schemas.openxmlformats.org/officeDocument/2006/relationships/notesMaster" Target="../notesMasters/notesMaster1.xml"/><Relationship Id="rId4" Type="http://schemas.openxmlformats.org/officeDocument/2006/relationships/hyperlink" Target="https://change.walkme.com/change-management-kpis/" TargetMode="Externa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3" Type="http://schemas.openxmlformats.org/officeDocument/2006/relationships/hyperlink" Target="https://unilytics.com/5-steps-to-actionable-key-performance-indicators/" TargetMode="External"/><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3" Type="http://schemas.openxmlformats.org/officeDocument/2006/relationships/hyperlink" Target="http://www.moedu-sail.org/collective-teacher-efficacy-materials/" TargetMode="External"/><Relationship Id="rId2" Type="http://schemas.openxmlformats.org/officeDocument/2006/relationships/slide" Target="../slides/slide56.xml"/><Relationship Id="rId1" Type="http://schemas.openxmlformats.org/officeDocument/2006/relationships/notesMaster" Target="../notesMasters/notesMaster1.xml"/><Relationship Id="rId4" Type="http://schemas.openxmlformats.org/officeDocument/2006/relationships/hyperlink" Target="http://www.moedu-sail.org/wp-content/uploads/2019/11/8-Leadership-Practice-Profile-11.25.19.docx" TargetMode="External"/></Relationships>
</file>

<file path=ppt/notesSlides/_rels/notesSlide56.xml.rels><?xml version="1.0" encoding="UTF-8" standalone="yes"?>
<Relationships xmlns="http://schemas.openxmlformats.org/package/2006/relationships"><Relationship Id="rId3" Type="http://schemas.openxmlformats.org/officeDocument/2006/relationships/hyperlink" Target="https://www.youtube.com/watch?v=hsLcLmQSPzs" TargetMode="External"/><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3" Type="http://schemas.openxmlformats.org/officeDocument/2006/relationships/hyperlink" Target="https://thesystemsthinker.com/trust-as-a-systemic-structure-in-our-organizations/" TargetMode="External"/><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3" Type="http://schemas.openxmlformats.org/officeDocument/2006/relationships/hyperlink" Target="https://thesystemsthinker.com/trust-as-a-systemic-structure-in-our-organizations/" TargetMode="External"/><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3" Type="http://schemas.openxmlformats.org/officeDocument/2006/relationships/hyperlink" Target="https://www.tlnt.com/the-importance-of-trust-it-makes-your-culture-change-ready/" TargetMode="External"/><Relationship Id="rId2" Type="http://schemas.openxmlformats.org/officeDocument/2006/relationships/slide" Target="../slides/slide60.xml"/><Relationship Id="rId1" Type="http://schemas.openxmlformats.org/officeDocument/2006/relationships/notesMaster" Target="../notesMasters/notesMaster1.xml"/><Relationship Id="rId4" Type="http://schemas.openxmlformats.org/officeDocument/2006/relationships/hyperlink" Target="https://www.youtube.com/watch?v=HCTJaNmYt2w" TargetMode="External"/></Relationships>
</file>

<file path=ppt/notesSlides/_rels/notesSlide6.xml.rels><?xml version="1.0" encoding="UTF-8" standalone="yes"?>
<Relationships xmlns="http://schemas.openxmlformats.org/package/2006/relationships"><Relationship Id="rId3" Type="http://schemas.openxmlformats.org/officeDocument/2006/relationships/hyperlink" Target="https://medium.com/disruptive-design/tools-for-systems-thinkers-the-6-fundamental-concepts-of-systems-thinking-379cdac3dc6a" TargetMode="External"/><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3" Type="http://schemas.openxmlformats.org/officeDocument/2006/relationships/hyperlink" Target="https://www.forbes.com/sites/williamcraig/2017/10/03/growth-mindset-what-it-is-and-why-it-makes-better-leaders/" TargetMode="External"/><Relationship Id="rId2" Type="http://schemas.openxmlformats.org/officeDocument/2006/relationships/slide" Target="../slides/slide63.xml"/><Relationship Id="rId1" Type="http://schemas.openxmlformats.org/officeDocument/2006/relationships/notesMaster" Target="../notesMasters/notesMaster1.xml"/><Relationship Id="rId4" Type="http://schemas.openxmlformats.org/officeDocument/2006/relationships/hyperlink" Target="https://www.theladders.com/career-advice/how-leaders-can-foster-a-growth-mindset" TargetMode="External"/></Relationships>
</file>

<file path=ppt/notesSlides/_rels/notesSlide63.xml.rels><?xml version="1.0" encoding="UTF-8" standalone="yes"?>
<Relationships xmlns="http://schemas.openxmlformats.org/package/2006/relationships"><Relationship Id="rId3" Type="http://schemas.openxmlformats.org/officeDocument/2006/relationships/hyperlink" Target="https://www.forbes.com/sites/williamcraig/2017/10/03/growth-mindset-what-it-is-and-why-it-makes-better-leaders/" TargetMode="External"/><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3" Type="http://schemas.openxmlformats.org/officeDocument/2006/relationships/hyperlink" Target="https://www.youtube.com/watch?v=Mjv7TBoAYSY" TargetMode="External"/><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3" Type="http://schemas.openxmlformats.org/officeDocument/2006/relationships/hyperlink" Target="https://www.theladders.com/career-advice/how-leaders-can-foster-a-growth-mindset" TargetMode="External"/><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3" Type="http://schemas.openxmlformats.org/officeDocument/2006/relationships/hyperlink" Target="https://go.pardot.com/l/576393/2018-08-15/349bgkg" TargetMode="External"/><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3" Type="http://schemas.openxmlformats.org/officeDocument/2006/relationships/hyperlink" Target="http://bibsrv.udem.edu.mx:8080/publications/Systems_Thinker_vol_18-/Vol.%2021%20No.%2010,%20dic.-ene.%202010-2011.pdf" TargetMode="External"/><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3" Type="http://schemas.openxmlformats.org/officeDocument/2006/relationships/hyperlink" Target="https://www.youtube.com/watch?v=KA-1s1G-_v4" TargetMode="External"/><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3" Type="http://schemas.openxmlformats.org/officeDocument/2006/relationships/hyperlink" Target="https://www.researchgate.net/publication/234594862_What_It_Takes_to_Be_an_Instructional_Leader" TargetMode="External"/><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3" Type="http://schemas.openxmlformats.org/officeDocument/2006/relationships/hyperlink" Target="http://iltmaese.weebly.com/uploads/1/0/9/8/109874920/two_column_chart_of_info.pdf" TargetMode="External"/><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3" Type="http://schemas.openxmlformats.org/officeDocument/2006/relationships/hyperlink" Target="http://www.govtalks.co.nz/how-do-you-make-change-work" TargetMode="External"/><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3" Type="http://schemas.openxmlformats.org/officeDocument/2006/relationships/hyperlink" Target="http://www.govtalks.co.nz/how-do-you-make-change-work" TargetMode="External"/><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83.xml.rels><?xml version="1.0" encoding="UTF-8" standalone="yes"?>
<Relationships xmlns="http://schemas.openxmlformats.org/package/2006/relationships"><Relationship Id="rId3" Type="http://schemas.openxmlformats.org/officeDocument/2006/relationships/hyperlink" Target="https://nirn.fpg.unc.edu/resources/implementation-research-synthesis-literature" TargetMode="External"/><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84.xml.rels><?xml version="1.0" encoding="UTF-8" standalone="yes"?>
<Relationships xmlns="http://schemas.openxmlformats.org/package/2006/relationships"><Relationship Id="rId3" Type="http://schemas.openxmlformats.org/officeDocument/2006/relationships/hyperlink" Target="https://nirn.fpg.unc.edu/resources/implementation-research-synthesis-literature" TargetMode="External"/><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85.xml.rels><?xml version="1.0" encoding="UTF-8" standalone="yes"?>
<Relationships xmlns="http://schemas.openxmlformats.org/package/2006/relationships"><Relationship Id="rId3" Type="http://schemas.openxmlformats.org/officeDocument/2006/relationships/hyperlink" Target="https://nirn.fpg.unc.edu/resources/implementation-research-synthesis-literature" TargetMode="External"/><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86.xml.rels><?xml version="1.0" encoding="UTF-8" standalone="yes"?>
<Relationships xmlns="http://schemas.openxmlformats.org/package/2006/relationships"><Relationship Id="rId3" Type="http://schemas.openxmlformats.org/officeDocument/2006/relationships/hyperlink" Target="https://nirn.fpg.unc.edu/resources/implementation-research-synthesis-literature" TargetMode="External"/><Relationship Id="rId2" Type="http://schemas.openxmlformats.org/officeDocument/2006/relationships/slide" Target="../slides/slide87.xml"/><Relationship Id="rId1" Type="http://schemas.openxmlformats.org/officeDocument/2006/relationships/notesMaster" Target="../notesMasters/notesMaster1.xml"/></Relationships>
</file>

<file path=ppt/notesSlides/_rels/notesSlide87.xml.rels><?xml version="1.0" encoding="UTF-8" standalone="yes"?>
<Relationships xmlns="http://schemas.openxmlformats.org/package/2006/relationships"><Relationship Id="rId3" Type="http://schemas.openxmlformats.org/officeDocument/2006/relationships/hyperlink" Target="https://nirn.fpg.unc.edu/resources/implementation-research-synthesis-literature" TargetMode="External"/><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88.xml.rels><?xml version="1.0" encoding="UTF-8" standalone="yes"?>
<Relationships xmlns="http://schemas.openxmlformats.org/package/2006/relationships"><Relationship Id="rId3" Type="http://schemas.openxmlformats.org/officeDocument/2006/relationships/hyperlink" Target="https://nirn.fpg.unc.edu/resources/implementation-research-synthesis-literature" TargetMode="External"/><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89.xml.rels><?xml version="1.0" encoding="UTF-8" standalone="yes"?>
<Relationships xmlns="http://schemas.openxmlformats.org/package/2006/relationships"><Relationship Id="rId3" Type="http://schemas.openxmlformats.org/officeDocument/2006/relationships/hyperlink" Target="https://nirn.fpg.unc.edu/resources/implementation-research-synthesis-literature" TargetMode="External"/><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0.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91.xml.rels><?xml version="1.0" encoding="UTF-8" standalone="yes"?>
<Relationships xmlns="http://schemas.openxmlformats.org/package/2006/relationships"><Relationship Id="rId2" Type="http://schemas.openxmlformats.org/officeDocument/2006/relationships/slide" Target="../slides/slide92.xml"/><Relationship Id="rId1" Type="http://schemas.openxmlformats.org/officeDocument/2006/relationships/notesMaster" Target="../notesMasters/notesMaster1.xml"/></Relationships>
</file>

<file path=ppt/notesSlides/_rels/notesSlide92.xml.rels><?xml version="1.0" encoding="UTF-8" standalone="yes"?>
<Relationships xmlns="http://schemas.openxmlformats.org/package/2006/relationships"><Relationship Id="rId2" Type="http://schemas.openxmlformats.org/officeDocument/2006/relationships/slide" Target="../slides/slide93.xml"/><Relationship Id="rId1" Type="http://schemas.openxmlformats.org/officeDocument/2006/relationships/notesMaster" Target="../notesMasters/notesMaster1.xml"/></Relationships>
</file>

<file path=ppt/notesSlides/_rels/notesSlide93.xml.rels><?xml version="1.0" encoding="UTF-8" standalone="yes"?>
<Relationships xmlns="http://schemas.openxmlformats.org/package/2006/relationships"><Relationship Id="rId3" Type="http://schemas.openxmlformats.org/officeDocument/2006/relationships/hyperlink" Target="http://www.moedu-sail.org/topic/getting-started-with-the-mmd-dci-framework" TargetMode="External"/><Relationship Id="rId2" Type="http://schemas.openxmlformats.org/officeDocument/2006/relationships/slide" Target="../slides/slide94.xml"/><Relationship Id="rId1" Type="http://schemas.openxmlformats.org/officeDocument/2006/relationships/notesMaster" Target="../notesMasters/notesMaster1.xml"/></Relationships>
</file>

<file path=ppt/notesSlides/_rels/notesSlide94.xml.rels><?xml version="1.0" encoding="UTF-8" standalone="yes"?>
<Relationships xmlns="http://schemas.openxmlformats.org/package/2006/relationships"><Relationship Id="rId2" Type="http://schemas.openxmlformats.org/officeDocument/2006/relationships/slide" Target="../slides/slide95.xml"/><Relationship Id="rId1" Type="http://schemas.openxmlformats.org/officeDocument/2006/relationships/notesMaster" Target="../notesMasters/notesMaster1.xml"/></Relationships>
</file>

<file path=ppt/notesSlides/_rels/notesSlide95.xml.rels><?xml version="1.0" encoding="UTF-8" standalone="yes"?>
<Relationships xmlns="http://schemas.openxmlformats.org/package/2006/relationships"><Relationship Id="rId2" Type="http://schemas.openxmlformats.org/officeDocument/2006/relationships/slide" Target="../slides/slide96.xml"/><Relationship Id="rId1" Type="http://schemas.openxmlformats.org/officeDocument/2006/relationships/notesMaster" Target="../notesMasters/notesMaster1.xml"/></Relationships>
</file>

<file path=ppt/notesSlides/_rels/notesSlide96.xml.rels><?xml version="1.0" encoding="UTF-8" standalone="yes"?>
<Relationships xmlns="http://schemas.openxmlformats.org/package/2006/relationships"><Relationship Id="rId2" Type="http://schemas.openxmlformats.org/officeDocument/2006/relationships/slide" Target="../slides/slide10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31774">
              <a:defRPr/>
            </a:pPr>
            <a:r>
              <a:rPr lang="en-US" dirty="0"/>
              <a:t>You may look to the coaching companion for additional resources that may be helpful. As a reminder, always include appropriate citations when adding resources to the training materials. </a:t>
            </a:r>
          </a:p>
          <a:p>
            <a:endParaRPr lang="en-US" dirty="0"/>
          </a:p>
        </p:txBody>
      </p:sp>
      <p:sp>
        <p:nvSpPr>
          <p:cNvPr id="4" name="Slide Number Placeholder 3"/>
          <p:cNvSpPr>
            <a:spLocks noGrp="1"/>
          </p:cNvSpPr>
          <p:nvPr>
            <p:ph type="sldNum" sz="quarter" idx="5"/>
          </p:nvPr>
        </p:nvSpPr>
        <p:spPr/>
        <p:txBody>
          <a:bodyPr/>
          <a:lstStyle/>
          <a:p>
            <a:fld id="{3A982D59-46BF-4F69-BEB1-7D338E4FAAA4}" type="slidenum">
              <a:rPr lang="en-US" smtClean="0"/>
              <a:t>1</a:t>
            </a:fld>
            <a:endParaRPr lang="en-US"/>
          </a:p>
        </p:txBody>
      </p:sp>
    </p:spTree>
    <p:extLst>
      <p:ext uri="{BB962C8B-B14F-4D97-AF65-F5344CB8AC3E}">
        <p14:creationId xmlns:p14="http://schemas.microsoft.com/office/powerpoint/2010/main" val="70348052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buClr>
                <a:schemeClr val="dk1"/>
              </a:buClr>
              <a:buSzPts val="300"/>
            </a:pPr>
            <a:r>
              <a:rPr lang="en-US" b="1" dirty="0"/>
              <a:t>To Know</a:t>
            </a:r>
            <a:endParaRPr lang="en-US" dirty="0"/>
          </a:p>
          <a:p>
            <a:pPr>
              <a:buClr>
                <a:schemeClr val="dk1"/>
              </a:buClr>
              <a:buSzPts val="300"/>
            </a:pPr>
            <a:r>
              <a:rPr lang="en-US" dirty="0"/>
              <a:t>It is important to establish norms for training. Trainers are free to adjust this list of norms. Trainers may also ask participants if there are other norms they would like to add.</a:t>
            </a:r>
          </a:p>
          <a:p>
            <a:pPr>
              <a:spcBef>
                <a:spcPts val="378"/>
              </a:spcBef>
              <a:buClr>
                <a:schemeClr val="dk1"/>
              </a:buClr>
              <a:buSzPts val="300"/>
            </a:pPr>
            <a:endParaRPr lang="en-US" dirty="0"/>
          </a:p>
          <a:p>
            <a:pPr>
              <a:spcBef>
                <a:spcPts val="378"/>
              </a:spcBef>
              <a:buClr>
                <a:schemeClr val="dk1"/>
              </a:buClr>
              <a:buSzPts val="300"/>
            </a:pPr>
            <a:r>
              <a:rPr lang="en-US" b="1" dirty="0"/>
              <a:t>To Do</a:t>
            </a:r>
            <a:endParaRPr lang="en-US" dirty="0"/>
          </a:p>
          <a:p>
            <a:pPr>
              <a:spcBef>
                <a:spcPts val="378"/>
              </a:spcBef>
              <a:buClr>
                <a:schemeClr val="dk1"/>
              </a:buClr>
              <a:buSzPts val="300"/>
            </a:pPr>
            <a:r>
              <a:rPr lang="en-US" dirty="0"/>
              <a:t>Consider including a check mid-way through trainings to assess a norm or norms. The presenter may want to use norms printed on agenda handouts in addition to or in place of presentation slides, so the norms are always available in print for participants. Norms may be added to address specific school needs. Some schools already have established norms for all PD. In that case, adapt to their norms.                    </a:t>
            </a:r>
          </a:p>
          <a:p>
            <a:pPr>
              <a:spcBef>
                <a:spcPts val="378"/>
              </a:spcBef>
              <a:buClr>
                <a:schemeClr val="dk1"/>
              </a:buClr>
              <a:buSzPts val="300"/>
            </a:pPr>
            <a:endParaRPr lang="en-US" dirty="0"/>
          </a:p>
          <a:p>
            <a:pPr>
              <a:spcBef>
                <a:spcPts val="378"/>
              </a:spcBef>
              <a:buClr>
                <a:schemeClr val="dk1"/>
              </a:buClr>
              <a:buSzPts val="300"/>
            </a:pPr>
            <a:r>
              <a:rPr lang="en-US" b="1" dirty="0"/>
              <a:t>To Say</a:t>
            </a:r>
            <a:endParaRPr lang="en-US" dirty="0"/>
          </a:p>
          <a:p>
            <a:pPr>
              <a:spcBef>
                <a:spcPts val="378"/>
              </a:spcBef>
              <a:buClr>
                <a:schemeClr val="dk1"/>
              </a:buClr>
              <a:buSzPts val="300"/>
            </a:pPr>
            <a:r>
              <a:rPr lang="en-US" dirty="0"/>
              <a:t>Please review the norms for this training. Are there any additions that need to be made to the norms at this time?</a:t>
            </a:r>
          </a:p>
          <a:p>
            <a:endParaRPr lang="en-US" dirty="0"/>
          </a:p>
          <a:p>
            <a:endParaRPr lang="en-US" dirty="0"/>
          </a:p>
        </p:txBody>
      </p:sp>
      <p:sp>
        <p:nvSpPr>
          <p:cNvPr id="4" name="Slide Number Placeholder 3"/>
          <p:cNvSpPr>
            <a:spLocks noGrp="1"/>
          </p:cNvSpPr>
          <p:nvPr>
            <p:ph type="sldNum" sz="quarter" idx="5"/>
          </p:nvPr>
        </p:nvSpPr>
        <p:spPr/>
        <p:txBody>
          <a:bodyPr/>
          <a:lstStyle/>
          <a:p>
            <a:fld id="{3A982D59-46BF-4F69-BEB1-7D338E4FAAA4}" type="slidenum">
              <a:rPr lang="en-US" smtClean="0"/>
              <a:t>11</a:t>
            </a:fld>
            <a:endParaRPr lang="en-US"/>
          </a:p>
        </p:txBody>
      </p:sp>
    </p:spTree>
    <p:extLst>
      <p:ext uri="{BB962C8B-B14F-4D97-AF65-F5344CB8AC3E}">
        <p14:creationId xmlns:p14="http://schemas.microsoft.com/office/powerpoint/2010/main" val="310167713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3"/>
        <p:cNvGrpSpPr/>
        <p:nvPr/>
      </p:nvGrpSpPr>
      <p:grpSpPr>
        <a:xfrm>
          <a:off x="0" y="0"/>
          <a:ext cx="0" cy="0"/>
          <a:chOff x="0" y="0"/>
          <a:chExt cx="0" cy="0"/>
        </a:xfrm>
      </p:grpSpPr>
      <p:sp>
        <p:nvSpPr>
          <p:cNvPr id="144" name="Shape 144"/>
          <p:cNvSpPr>
            <a:spLocks noGrp="1" noRot="1" noChangeAspect="1"/>
          </p:cNvSpPr>
          <p:nvPr>
            <p:ph type="sldImg" idx="2"/>
          </p:nvPr>
        </p:nvSpPr>
        <p:spPr>
          <a:xfrm>
            <a:off x="1236663" y="712788"/>
            <a:ext cx="4760912" cy="3570287"/>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med" len="med"/>
            <a:tailEnd type="none" w="med" len="med"/>
          </a:ln>
        </p:spPr>
      </p:sp>
      <p:sp>
        <p:nvSpPr>
          <p:cNvPr id="145" name="Shape 145"/>
          <p:cNvSpPr txBox="1">
            <a:spLocks noGrp="1"/>
          </p:cNvSpPr>
          <p:nvPr>
            <p:ph type="body" idx="1"/>
          </p:nvPr>
        </p:nvSpPr>
        <p:spPr>
          <a:xfrm>
            <a:off x="723435" y="4521584"/>
            <a:ext cx="5787475" cy="4283607"/>
          </a:xfrm>
          <a:prstGeom prst="rect">
            <a:avLst/>
          </a:prstGeom>
          <a:noFill/>
          <a:ln>
            <a:noFill/>
          </a:ln>
        </p:spPr>
        <p:txBody>
          <a:bodyPr wrap="square" lIns="95684" tIns="95684" rIns="95684" bIns="95684" anchor="t" anchorCtr="0">
            <a:noAutofit/>
          </a:bodyPr>
          <a:lstStyle/>
          <a:p>
            <a:pPr>
              <a:buClr>
                <a:schemeClr val="dk1"/>
              </a:buClr>
              <a:buSzPts val="300"/>
            </a:pPr>
            <a:r>
              <a:rPr lang="en-US" b="1" dirty="0"/>
              <a:t>To Know/To Say</a:t>
            </a:r>
            <a:endParaRPr lang="en-US" dirty="0"/>
          </a:p>
          <a:p>
            <a:pPr>
              <a:buClr>
                <a:schemeClr val="dk1"/>
              </a:buClr>
              <a:buSzPts val="300"/>
            </a:pPr>
            <a:r>
              <a:rPr lang="en-US" dirty="0"/>
              <a:t>You</a:t>
            </a:r>
            <a:r>
              <a:rPr lang="en-US" b="1" dirty="0"/>
              <a:t> </a:t>
            </a:r>
            <a:r>
              <a:rPr lang="en-US" dirty="0"/>
              <a:t>will see these icons on slides and handouts throughout the presentation. </a:t>
            </a:r>
            <a:endParaRPr lang="en-US" b="1" dirty="0"/>
          </a:p>
          <a:p>
            <a:pPr>
              <a:buClr>
                <a:schemeClr val="dk1"/>
              </a:buClr>
              <a:buSzPts val="300"/>
            </a:pPr>
            <a:r>
              <a:rPr lang="en-US" dirty="0"/>
              <a:t>Module: Whenever you see a module icon (system leadership) it indicates new learning pertinent for this module. </a:t>
            </a:r>
          </a:p>
          <a:p>
            <a:pPr>
              <a:buClr>
                <a:schemeClr val="dk1"/>
              </a:buClr>
              <a:buSzPts val="300"/>
            </a:pPr>
            <a:r>
              <a:rPr lang="en-US" dirty="0"/>
              <a:t>Reflection/Activities: Signifies slides used to facilitate activities or items of reflection.</a:t>
            </a:r>
          </a:p>
          <a:p>
            <a:pPr>
              <a:buClr>
                <a:schemeClr val="dk1"/>
              </a:buClr>
              <a:buSzPts val="300"/>
            </a:pPr>
            <a:r>
              <a:rPr lang="en-US" dirty="0"/>
              <a:t>Essential Questions: This icon calls attention to slides that contain essential questions.</a:t>
            </a:r>
          </a:p>
          <a:p>
            <a:pPr>
              <a:buClr>
                <a:schemeClr val="dk1"/>
              </a:buClr>
              <a:buSzPts val="300"/>
            </a:pPr>
            <a:r>
              <a:rPr lang="en-US" dirty="0"/>
              <a:t>Step-by-Step Guide: Connects items found in the Step-by-Step Guide.</a:t>
            </a:r>
          </a:p>
          <a:p>
            <a:pPr>
              <a:buClr>
                <a:schemeClr val="dk1"/>
              </a:buClr>
              <a:buSzPts val="300"/>
            </a:pPr>
            <a:r>
              <a:rPr lang="en-US" dirty="0"/>
              <a:t>Handout Packet: Indicates when connected items can be located in the handouts.</a:t>
            </a:r>
          </a:p>
          <a:p>
            <a:pPr>
              <a:buClr>
                <a:schemeClr val="dk1"/>
              </a:buClr>
              <a:buSzPts val="300"/>
            </a:pPr>
            <a:r>
              <a:rPr lang="en-US" dirty="0"/>
              <a:t>Blueprint: Connects to items in the Blueprint for District and Building Leadership.</a:t>
            </a:r>
          </a:p>
          <a:p>
            <a:pPr>
              <a:buClr>
                <a:schemeClr val="dk1"/>
              </a:buClr>
              <a:buSzPts val="300"/>
            </a:pPr>
            <a:endParaRPr lang="en-US" dirty="0"/>
          </a:p>
          <a:p>
            <a:pPr>
              <a:buSzPct val="25000"/>
            </a:pPr>
            <a:endParaRPr dirty="0">
              <a:solidFill>
                <a:schemeClr val="dk1"/>
              </a:solidFill>
              <a:latin typeface="Calibri"/>
              <a:ea typeface="Calibri"/>
              <a:cs typeface="Calibri"/>
              <a:sym typeface="Calibri"/>
            </a:endParaRPr>
          </a:p>
        </p:txBody>
      </p:sp>
      <p:sp>
        <p:nvSpPr>
          <p:cNvPr id="146" name="Shape 146"/>
          <p:cNvSpPr txBox="1">
            <a:spLocks noGrp="1"/>
          </p:cNvSpPr>
          <p:nvPr>
            <p:ph type="sldNum" idx="12"/>
          </p:nvPr>
        </p:nvSpPr>
        <p:spPr>
          <a:xfrm>
            <a:off x="4097788" y="9041517"/>
            <a:ext cx="3134883" cy="475957"/>
          </a:xfrm>
          <a:prstGeom prst="rect">
            <a:avLst/>
          </a:prstGeom>
          <a:noFill/>
          <a:ln>
            <a:noFill/>
          </a:ln>
        </p:spPr>
        <p:txBody>
          <a:bodyPr wrap="square" lIns="95684" tIns="47817" rIns="95684" bIns="47817" anchor="b" anchorCtr="0">
            <a:noAutofit/>
          </a:bodyPr>
          <a:lstStyle/>
          <a:p>
            <a:pPr>
              <a:buSzPct val="25000"/>
            </a:pPr>
            <a:fld id="{00000000-1234-1234-1234-123412341234}" type="slidenum">
              <a:rPr lang="en-US">
                <a:solidFill>
                  <a:schemeClr val="dk1"/>
                </a:solidFill>
                <a:latin typeface="Calibri"/>
                <a:ea typeface="Calibri"/>
                <a:cs typeface="Calibri"/>
                <a:sym typeface="Calibri"/>
              </a:rPr>
              <a:pPr>
                <a:buSzPct val="25000"/>
              </a:pPr>
              <a:t>12</a:t>
            </a:fld>
            <a:endParaRPr lang="en-US" dirty="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157211172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buClr>
                <a:schemeClr val="dk1"/>
              </a:buClr>
              <a:buSzPts val="300"/>
            </a:pPr>
            <a:r>
              <a:rPr lang="en-US" b="1" dirty="0"/>
              <a:t>To Know</a:t>
            </a:r>
            <a:endParaRPr lang="en-US" dirty="0"/>
          </a:p>
          <a:p>
            <a:pPr>
              <a:buClr>
                <a:schemeClr val="dk1"/>
              </a:buClr>
              <a:buSzPts val="300"/>
            </a:pPr>
            <a:r>
              <a:rPr lang="en-US" dirty="0"/>
              <a:t>Missouri’s District Continuous Improvement (DCI) Professional Learning Modules are organized in three categories as defined in the </a:t>
            </a:r>
            <a:r>
              <a:rPr lang="en-US" dirty="0">
                <a:solidFill>
                  <a:srgbClr val="005479"/>
                </a:solidFill>
              </a:rPr>
              <a:t>DCI Framework</a:t>
            </a:r>
            <a:r>
              <a:rPr lang="en-US" dirty="0"/>
              <a:t>. Districts generally begin their professional development journey with the </a:t>
            </a:r>
            <a:r>
              <a:rPr lang="en-US" i="1" dirty="0"/>
              <a:t>Foundations</a:t>
            </a:r>
            <a:r>
              <a:rPr lang="en-US" dirty="0"/>
              <a:t>, as these professional learning modules provide foundational knowledge in three key areas: Collaborative Teams, Data-Based Decision Making, and Common Formative Assessment. </a:t>
            </a:r>
            <a:r>
              <a:rPr lang="en-US" i="1" dirty="0"/>
              <a:t>Effective Teaching &amp; Learning Practices</a:t>
            </a:r>
            <a:r>
              <a:rPr lang="en-US" dirty="0"/>
              <a:t> encompass research-based instructional practices for deepened learning. These professional learning modules address ways of connecting with students, ways of helping students learn how to learn, and feature specific instructional practices. </a:t>
            </a:r>
            <a:r>
              <a:rPr lang="en-US" i="1" dirty="0"/>
              <a:t>Supportive Content </a:t>
            </a:r>
            <a:r>
              <a:rPr lang="en-US" dirty="0"/>
              <a:t>contains Professional Learning Modules designed to help school staff support and enhance the implementation</a:t>
            </a:r>
            <a:r>
              <a:rPr lang="en-US" i="1" dirty="0"/>
              <a:t> of Effective Teaching &amp; Learning Practices </a:t>
            </a:r>
            <a:r>
              <a:rPr lang="en-US" dirty="0"/>
              <a:t>through technology, leadership, and coaching supports. See the </a:t>
            </a:r>
            <a:r>
              <a:rPr lang="en-US" b="1" dirty="0"/>
              <a:t>Blueprint for District and Building Leadership </a:t>
            </a:r>
            <a:r>
              <a:rPr lang="en-US" dirty="0"/>
              <a:t>(https://www.moedu-sail.org/mmd-tools-resources/) for additional information on the DCI Framework. </a:t>
            </a:r>
          </a:p>
          <a:p>
            <a:pPr>
              <a:buClr>
                <a:schemeClr val="dk1"/>
              </a:buClr>
              <a:buSzPts val="300"/>
            </a:pPr>
            <a:endParaRPr lang="en-US" b="1" dirty="0"/>
          </a:p>
          <a:p>
            <a:pPr>
              <a:buClr>
                <a:schemeClr val="dk1"/>
              </a:buClr>
              <a:buSzPts val="300"/>
            </a:pPr>
            <a:r>
              <a:rPr lang="en-US" b="1" dirty="0"/>
              <a:t>To Do/To Say</a:t>
            </a:r>
            <a:endParaRPr lang="en-US" dirty="0"/>
          </a:p>
          <a:p>
            <a:pPr>
              <a:buClr>
                <a:schemeClr val="dk1"/>
              </a:buClr>
              <a:buSzPts val="300"/>
            </a:pPr>
            <a:r>
              <a:rPr lang="en-US" dirty="0"/>
              <a:t>Before we delve into </a:t>
            </a:r>
            <a:r>
              <a:rPr lang="en-US" i="1" dirty="0"/>
              <a:t>Leadership for Effective Implementation of District-Wide Evidence-Based Practices (Leadership)</a:t>
            </a:r>
            <a:r>
              <a:rPr lang="en-US" dirty="0"/>
              <a:t>, let’s take a few minutes to review the DCI Framework Content, looking specifically at where both Leadership modules fall into the larger content. </a:t>
            </a:r>
          </a:p>
          <a:p>
            <a:pPr>
              <a:buClr>
                <a:schemeClr val="dk1"/>
              </a:buClr>
              <a:buSzPts val="300"/>
            </a:pPr>
            <a:endParaRPr lang="en-US" dirty="0"/>
          </a:p>
          <a:p>
            <a:pPr>
              <a:buClr>
                <a:schemeClr val="dk1"/>
              </a:buClr>
              <a:buSzPts val="300"/>
            </a:pPr>
            <a:r>
              <a:rPr lang="en-US" dirty="0"/>
              <a:t>As you see, the focus of DCI is on effective instruction leading to exceptional outcomes for all Missouri students. </a:t>
            </a:r>
          </a:p>
          <a:p>
            <a:pPr>
              <a:buClr>
                <a:schemeClr val="dk1"/>
              </a:buClr>
              <a:buSzPts val="300"/>
            </a:pPr>
            <a:endParaRPr lang="en-US" dirty="0"/>
          </a:p>
          <a:p>
            <a:pPr>
              <a:buClr>
                <a:schemeClr val="dk1"/>
              </a:buClr>
              <a:buSzPts val="300"/>
            </a:pPr>
            <a:r>
              <a:rPr lang="en-US" dirty="0"/>
              <a:t>The Content Framework has three main components</a:t>
            </a:r>
          </a:p>
          <a:p>
            <a:pPr marL="180036" indent="-180036">
              <a:buClr>
                <a:schemeClr val="dk1"/>
              </a:buClr>
              <a:buSzPts val="300"/>
              <a:buFont typeface="Noto Sans Symbols"/>
              <a:buChar char="▪"/>
            </a:pPr>
            <a:r>
              <a:rPr lang="en-US" dirty="0"/>
              <a:t>Foundations (consisting of Collaborative Teams, Data-Based Decision Making, and Common Formative Assessment)</a:t>
            </a:r>
          </a:p>
          <a:p>
            <a:pPr marL="180036" indent="-180036">
              <a:buClr>
                <a:schemeClr val="dk1"/>
              </a:buClr>
              <a:buSzPts val="300"/>
              <a:buFont typeface="Noto Sans Symbols"/>
              <a:buChar char="▪"/>
            </a:pPr>
            <a:r>
              <a:rPr lang="en-US" dirty="0"/>
              <a:t>Effective Teaching and Learning Practices (Developing Assessment Capable Learners with Feedback and Metacognition) </a:t>
            </a:r>
          </a:p>
          <a:p>
            <a:pPr marL="180036" indent="-180036">
              <a:buClr>
                <a:schemeClr val="dk1"/>
              </a:buClr>
              <a:buSzPts val="300"/>
              <a:buFont typeface="Noto Sans Symbols"/>
              <a:buChar char="▪"/>
            </a:pPr>
            <a:r>
              <a:rPr lang="en-US" dirty="0"/>
              <a:t>Supportive Content (School-Based Implementation Coaching, Collective Teacher Efficacy, and two </a:t>
            </a:r>
            <a:r>
              <a:rPr lang="en-US" b="1" dirty="0"/>
              <a:t>Leadership modules</a:t>
            </a:r>
            <a:r>
              <a:rPr lang="en-US" dirty="0"/>
              <a:t>)</a:t>
            </a:r>
          </a:p>
          <a:p>
            <a:pPr marL="180036" indent="-160032">
              <a:buClr>
                <a:schemeClr val="dk1"/>
              </a:buClr>
              <a:buSzPts val="300"/>
            </a:pPr>
            <a:endParaRPr lang="en-US" dirty="0"/>
          </a:p>
          <a:p>
            <a:pPr>
              <a:buClr>
                <a:schemeClr val="dk1"/>
              </a:buClr>
              <a:buSzPts val="300"/>
            </a:pPr>
            <a:r>
              <a:rPr lang="en-US" b="1" dirty="0"/>
              <a:t>References</a:t>
            </a:r>
            <a:endParaRPr lang="en-US" dirty="0"/>
          </a:p>
          <a:p>
            <a:pPr>
              <a:buClr>
                <a:srgbClr val="005479"/>
              </a:buClr>
              <a:buSzPts val="300"/>
            </a:pPr>
            <a:r>
              <a:rPr lang="en-US" dirty="0" err="1">
                <a:solidFill>
                  <a:srgbClr val="005479"/>
                </a:solidFill>
              </a:rPr>
              <a:t>MoEdu</a:t>
            </a:r>
            <a:r>
              <a:rPr lang="en-US" dirty="0">
                <a:solidFill>
                  <a:srgbClr val="005479"/>
                </a:solidFill>
              </a:rPr>
              <a:t>-SAIL. (2021). </a:t>
            </a:r>
            <a:r>
              <a:rPr lang="en-US" i="1" dirty="0">
                <a:solidFill>
                  <a:schemeClr val="dk1"/>
                </a:solidFill>
                <a:latin typeface="Twentieth Century"/>
                <a:ea typeface="Twentieth Century"/>
                <a:cs typeface="Twentieth Century"/>
                <a:sym typeface="Twentieth Century"/>
              </a:rPr>
              <a:t>Blueprint for district and building leadership </a:t>
            </a:r>
            <a:r>
              <a:rPr lang="en-US" dirty="0">
                <a:solidFill>
                  <a:schemeClr val="dk1"/>
                </a:solidFill>
                <a:latin typeface="Twentieth Century"/>
                <a:ea typeface="Twentieth Century"/>
                <a:cs typeface="Twentieth Century"/>
                <a:sym typeface="Twentieth Century"/>
              </a:rPr>
              <a:t>(5</a:t>
            </a:r>
            <a:r>
              <a:rPr lang="en-US" baseline="30000" dirty="0">
                <a:solidFill>
                  <a:schemeClr val="dk1"/>
                </a:solidFill>
                <a:latin typeface="Twentieth Century"/>
                <a:ea typeface="Twentieth Century"/>
                <a:cs typeface="Twentieth Century"/>
                <a:sym typeface="Twentieth Century"/>
              </a:rPr>
              <a:t>th</a:t>
            </a:r>
            <a:r>
              <a:rPr lang="en-US" dirty="0">
                <a:solidFill>
                  <a:schemeClr val="dk1"/>
                </a:solidFill>
                <a:latin typeface="Twentieth Century"/>
                <a:ea typeface="Twentieth Century"/>
                <a:cs typeface="Twentieth Century"/>
                <a:sym typeface="Twentieth Century"/>
              </a:rPr>
              <a:t> ed). Missouri Department of Elementary and Secondary Education: Northern Arizona University, Institute for Human Development. </a:t>
            </a:r>
            <a:r>
              <a:rPr lang="en-US" dirty="0"/>
              <a:t>https://www.moedu-sail.org/mmd-tools-resources</a:t>
            </a:r>
          </a:p>
          <a:p>
            <a:endParaRPr lang="en-US" dirty="0"/>
          </a:p>
        </p:txBody>
      </p:sp>
      <p:sp>
        <p:nvSpPr>
          <p:cNvPr id="4" name="Slide Number Placeholder 3"/>
          <p:cNvSpPr>
            <a:spLocks noGrp="1"/>
          </p:cNvSpPr>
          <p:nvPr>
            <p:ph type="sldNum" sz="quarter" idx="5"/>
          </p:nvPr>
        </p:nvSpPr>
        <p:spPr/>
        <p:txBody>
          <a:bodyPr/>
          <a:lstStyle/>
          <a:p>
            <a:fld id="{3A982D59-46BF-4F69-BEB1-7D338E4FAAA4}" type="slidenum">
              <a:rPr lang="en-US" smtClean="0"/>
              <a:t>13</a:t>
            </a:fld>
            <a:endParaRPr lang="en-US"/>
          </a:p>
        </p:txBody>
      </p:sp>
    </p:spTree>
    <p:extLst>
      <p:ext uri="{BB962C8B-B14F-4D97-AF65-F5344CB8AC3E}">
        <p14:creationId xmlns:p14="http://schemas.microsoft.com/office/powerpoint/2010/main" val="3367833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buClr>
                <a:schemeClr val="dk1"/>
              </a:buClr>
              <a:buSzPts val="1200"/>
            </a:pPr>
            <a:r>
              <a:rPr lang="en-US" b="1" dirty="0"/>
              <a:t>To Know/To Say</a:t>
            </a:r>
            <a:endParaRPr lang="en-US" dirty="0"/>
          </a:p>
          <a:p>
            <a:pPr>
              <a:spcBef>
                <a:spcPts val="378"/>
              </a:spcBef>
              <a:buClr>
                <a:schemeClr val="dk1"/>
              </a:buClr>
              <a:buSzPts val="1200"/>
            </a:pPr>
            <a:r>
              <a:rPr lang="en-US" b="0" dirty="0"/>
              <a:t>The </a:t>
            </a:r>
            <a:r>
              <a:rPr lang="en-US" b="0" i="1" dirty="0"/>
              <a:t>Systems Leadership</a:t>
            </a:r>
            <a:r>
              <a:rPr lang="en-US" b="0" dirty="0"/>
              <a:t> module aligns with the Missouri Learning Standards because it addresses</a:t>
            </a:r>
            <a:r>
              <a:rPr lang="en-US" b="1" dirty="0"/>
              <a:t> </a:t>
            </a:r>
            <a:r>
              <a:rPr lang="en-US" b="0" dirty="0"/>
              <a:t>the promotion of teaching and learning through alignment, path setting, modeling, and empowering. </a:t>
            </a:r>
          </a:p>
          <a:p>
            <a:pPr>
              <a:spcBef>
                <a:spcPts val="378"/>
              </a:spcBef>
              <a:buClr>
                <a:schemeClr val="dk1"/>
              </a:buClr>
              <a:buSzPts val="1200"/>
            </a:pPr>
            <a:endParaRPr lang="en-US" b="0" dirty="0"/>
          </a:p>
          <a:p>
            <a:pPr>
              <a:spcBef>
                <a:spcPts val="378"/>
              </a:spcBef>
              <a:buClr>
                <a:schemeClr val="dk1"/>
              </a:buClr>
              <a:buSzPts val="1200"/>
            </a:pPr>
            <a:endParaRPr lang="en-US" b="0" dirty="0"/>
          </a:p>
          <a:p>
            <a:pPr>
              <a:spcBef>
                <a:spcPts val="378"/>
              </a:spcBef>
              <a:buClr>
                <a:schemeClr val="dk1"/>
              </a:buClr>
              <a:buSzPts val="1200"/>
            </a:pPr>
            <a:r>
              <a:rPr lang="en-US" dirty="0"/>
              <a:t>DESE. (n.d.). </a:t>
            </a:r>
            <a:r>
              <a:rPr lang="en-US" i="1" dirty="0"/>
              <a:t>Leader standards. </a:t>
            </a:r>
            <a:r>
              <a:rPr lang="en-US" dirty="0"/>
              <a:t>Missouri Model Standards</a:t>
            </a:r>
            <a:r>
              <a:rPr lang="en-US" i="0" dirty="0"/>
              <a:t>. </a:t>
            </a:r>
            <a:r>
              <a:rPr lang="en-US" dirty="0"/>
              <a:t>https://dese.mo.gov/media/pdf/oeq-ed-leaderstandards</a:t>
            </a:r>
          </a:p>
        </p:txBody>
      </p:sp>
      <p:sp>
        <p:nvSpPr>
          <p:cNvPr id="4" name="Slide Number Placeholder 3"/>
          <p:cNvSpPr>
            <a:spLocks noGrp="1"/>
          </p:cNvSpPr>
          <p:nvPr>
            <p:ph type="sldNum" sz="quarter" idx="5"/>
          </p:nvPr>
        </p:nvSpPr>
        <p:spPr/>
        <p:txBody>
          <a:bodyPr/>
          <a:lstStyle/>
          <a:p>
            <a:fld id="{3A982D59-46BF-4F69-BEB1-7D338E4FAAA4}" type="slidenum">
              <a:rPr lang="en-US" smtClean="0"/>
              <a:t>14</a:t>
            </a:fld>
            <a:endParaRPr lang="en-US"/>
          </a:p>
        </p:txBody>
      </p:sp>
    </p:spTree>
    <p:extLst>
      <p:ext uri="{BB962C8B-B14F-4D97-AF65-F5344CB8AC3E}">
        <p14:creationId xmlns:p14="http://schemas.microsoft.com/office/powerpoint/2010/main" val="330821615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60192">
              <a:defRPr/>
            </a:pPr>
            <a:r>
              <a:rPr lang="en-US" b="1" dirty="0"/>
              <a:t>To Know</a:t>
            </a:r>
          </a:p>
          <a:p>
            <a:pPr defTabSz="960192">
              <a:defRPr/>
            </a:pPr>
            <a:r>
              <a:rPr lang="en-US" b="0" dirty="0"/>
              <a:t>This module has 7 parts. You may divide the content of the module into smaller presentations to fit appropriate timeframes. </a:t>
            </a:r>
            <a:r>
              <a:rPr lang="en-US" dirty="0"/>
              <a:t>It is recommended that the content of the entire module (broken into several sessions, if necessary) is provided to leaders so they have a clear understanding of each component and how the practices are interrelated. Districts will then action plan and customize future professional learning to meet their district’s needs based on results from the Practice Profile or SAPP for </a:t>
            </a:r>
            <a:r>
              <a:rPr lang="en-US" i="1" dirty="0"/>
              <a:t>Leadership</a:t>
            </a:r>
            <a:r>
              <a:rPr lang="en-US" dirty="0"/>
              <a:t> </a:t>
            </a:r>
            <a:r>
              <a:rPr lang="en-US" i="1" dirty="0"/>
              <a:t>for Effective Implementation of District-Wide Evidence-Based Practices. </a:t>
            </a:r>
            <a:r>
              <a:rPr lang="en-US" dirty="0"/>
              <a:t>Presenters should create an agenda slide for the session and review with participants. </a:t>
            </a:r>
          </a:p>
          <a:p>
            <a:endParaRPr lang="en-US" b="0" dirty="0"/>
          </a:p>
          <a:p>
            <a:r>
              <a:rPr lang="en-US" b="1" dirty="0"/>
              <a:t>To Say</a:t>
            </a:r>
          </a:p>
          <a:p>
            <a:r>
              <a:rPr lang="en-US" b="0" dirty="0"/>
              <a:t>This module has 7 parts. Review an agenda for the session.</a:t>
            </a:r>
          </a:p>
          <a:p>
            <a:endParaRPr lang="en-US" dirty="0"/>
          </a:p>
        </p:txBody>
      </p:sp>
      <p:sp>
        <p:nvSpPr>
          <p:cNvPr id="4" name="Slide Number Placeholder 3"/>
          <p:cNvSpPr>
            <a:spLocks noGrp="1"/>
          </p:cNvSpPr>
          <p:nvPr>
            <p:ph type="sldNum" sz="quarter" idx="5"/>
          </p:nvPr>
        </p:nvSpPr>
        <p:spPr/>
        <p:txBody>
          <a:bodyPr/>
          <a:lstStyle/>
          <a:p>
            <a:fld id="{3A982D59-46BF-4F69-BEB1-7D338E4FAAA4}" type="slidenum">
              <a:rPr lang="en-US" smtClean="0"/>
              <a:t>15</a:t>
            </a:fld>
            <a:endParaRPr lang="en-US"/>
          </a:p>
        </p:txBody>
      </p:sp>
    </p:spTree>
    <p:extLst>
      <p:ext uri="{BB962C8B-B14F-4D97-AF65-F5344CB8AC3E}">
        <p14:creationId xmlns:p14="http://schemas.microsoft.com/office/powerpoint/2010/main" val="190935334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To Know/To Say</a:t>
            </a:r>
            <a:endParaRPr lang="en-US" dirty="0"/>
          </a:p>
          <a:p>
            <a:pPr>
              <a:spcBef>
                <a:spcPts val="388"/>
              </a:spcBef>
            </a:pPr>
            <a:r>
              <a:rPr lang="en-US" dirty="0"/>
              <a:t>Let’s begin our </a:t>
            </a:r>
            <a:r>
              <a:rPr lang="en-US" i="1" dirty="0"/>
              <a:t>Systems Leadership </a:t>
            </a:r>
            <a:r>
              <a:rPr lang="en-US" dirty="0"/>
              <a:t>work by reflecting on these questions. Have participants reflect on these essential questions and discuss them with a partner. We will revisit these essential questions at the end of this module. </a:t>
            </a:r>
          </a:p>
          <a:p>
            <a:pPr>
              <a:spcBef>
                <a:spcPts val="388"/>
              </a:spcBef>
            </a:pPr>
            <a:endParaRPr lang="en-US" dirty="0"/>
          </a:p>
          <a:p>
            <a:endParaRPr lang="en-US" dirty="0"/>
          </a:p>
        </p:txBody>
      </p:sp>
      <p:sp>
        <p:nvSpPr>
          <p:cNvPr id="4" name="Slide Number Placeholder 3"/>
          <p:cNvSpPr>
            <a:spLocks noGrp="1"/>
          </p:cNvSpPr>
          <p:nvPr>
            <p:ph type="sldNum" sz="quarter" idx="5"/>
          </p:nvPr>
        </p:nvSpPr>
        <p:spPr/>
        <p:txBody>
          <a:bodyPr/>
          <a:lstStyle/>
          <a:p>
            <a:fld id="{3A982D59-46BF-4F69-BEB1-7D338E4FAAA4}" type="slidenum">
              <a:rPr lang="en-US" smtClean="0"/>
              <a:t>16</a:t>
            </a:fld>
            <a:endParaRPr lang="en-US"/>
          </a:p>
        </p:txBody>
      </p:sp>
    </p:spTree>
    <p:extLst>
      <p:ext uri="{BB962C8B-B14F-4D97-AF65-F5344CB8AC3E}">
        <p14:creationId xmlns:p14="http://schemas.microsoft.com/office/powerpoint/2010/main" val="217168134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To Know/To Do</a:t>
            </a:r>
            <a:endParaRPr lang="en-US" dirty="0"/>
          </a:p>
          <a:p>
            <a:r>
              <a:rPr lang="en-US" b="0" dirty="0"/>
              <a:t>Go over the course outcomes.</a:t>
            </a:r>
            <a:endParaRPr lang="en-US" dirty="0"/>
          </a:p>
          <a:p>
            <a:endParaRPr lang="en-US" b="1" dirty="0"/>
          </a:p>
          <a:p>
            <a:r>
              <a:rPr lang="en-US" b="1" dirty="0"/>
              <a:t>To Say</a:t>
            </a:r>
            <a:endParaRPr lang="en-US" dirty="0"/>
          </a:p>
          <a:p>
            <a:r>
              <a:rPr lang="en-US" dirty="0"/>
              <a:t>As a learner, you will develop a deeper understanding of effective leadership, district continuous improvement, and how it impacts student outcomes. Following the completion of this module your team will have time to plan how to incorporate effective leadership for district-wide continuous improvement in your district. Have participants take a moment and read this slide to themselves or review the course outcomes.</a:t>
            </a:r>
          </a:p>
          <a:p>
            <a:endParaRPr lang="en-US" dirty="0"/>
          </a:p>
          <a:p>
            <a:endParaRPr lang="en-US" dirty="0"/>
          </a:p>
        </p:txBody>
      </p:sp>
      <p:sp>
        <p:nvSpPr>
          <p:cNvPr id="4" name="Slide Number Placeholder 3"/>
          <p:cNvSpPr>
            <a:spLocks noGrp="1"/>
          </p:cNvSpPr>
          <p:nvPr>
            <p:ph type="sldNum" sz="quarter" idx="5"/>
          </p:nvPr>
        </p:nvSpPr>
        <p:spPr/>
        <p:txBody>
          <a:bodyPr/>
          <a:lstStyle/>
          <a:p>
            <a:fld id="{3A982D59-46BF-4F69-BEB1-7D338E4FAAA4}" type="slidenum">
              <a:rPr lang="en-US" smtClean="0"/>
              <a:t>17</a:t>
            </a:fld>
            <a:endParaRPr lang="en-US"/>
          </a:p>
        </p:txBody>
      </p:sp>
    </p:spTree>
    <p:extLst>
      <p:ext uri="{BB962C8B-B14F-4D97-AF65-F5344CB8AC3E}">
        <p14:creationId xmlns:p14="http://schemas.microsoft.com/office/powerpoint/2010/main" val="167743816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A982D59-46BF-4F69-BEB1-7D338E4FAAA4}" type="slidenum">
              <a:rPr lang="en-US" smtClean="0"/>
              <a:t>18</a:t>
            </a:fld>
            <a:endParaRPr lang="en-US"/>
          </a:p>
        </p:txBody>
      </p:sp>
    </p:spTree>
    <p:extLst>
      <p:ext uri="{BB962C8B-B14F-4D97-AF65-F5344CB8AC3E}">
        <p14:creationId xmlns:p14="http://schemas.microsoft.com/office/powerpoint/2010/main" val="364015303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07000"/>
              </a:lnSpc>
            </a:pPr>
            <a:r>
              <a:rPr lang="en-US" b="1" dirty="0">
                <a:solidFill>
                  <a:srgbClr val="303030"/>
                </a:solidFill>
                <a:latin typeface="Arial"/>
                <a:ea typeface="Arial"/>
                <a:cs typeface="Arial"/>
                <a:sym typeface="Arial"/>
              </a:rPr>
              <a:t>To Know</a:t>
            </a:r>
            <a:endParaRPr lang="en-US" dirty="0"/>
          </a:p>
          <a:p>
            <a:pPr>
              <a:lnSpc>
                <a:spcPct val="107000"/>
              </a:lnSpc>
              <a:spcBef>
                <a:spcPts val="1575"/>
              </a:spcBef>
            </a:pPr>
            <a:r>
              <a:rPr lang="en-US" b="1" dirty="0">
                <a:solidFill>
                  <a:srgbClr val="303030"/>
                </a:solidFill>
                <a:latin typeface="Arial"/>
                <a:ea typeface="Arial"/>
                <a:cs typeface="Arial"/>
                <a:sym typeface="Arial"/>
              </a:rPr>
              <a:t> </a:t>
            </a:r>
            <a:r>
              <a:rPr lang="en-US" dirty="0">
                <a:solidFill>
                  <a:srgbClr val="303030"/>
                </a:solidFill>
                <a:latin typeface="Arial"/>
                <a:ea typeface="Arial"/>
                <a:cs typeface="Arial"/>
                <a:sym typeface="Arial"/>
              </a:rPr>
              <a:t>Leaders who impact student outcomes understand their fundamental task is to create a system in which everyone is dedicated to student learning. </a:t>
            </a:r>
            <a:r>
              <a:rPr lang="en-US" b="1" dirty="0">
                <a:solidFill>
                  <a:srgbClr val="303030"/>
                </a:solidFill>
                <a:latin typeface="Arial"/>
                <a:ea typeface="Arial"/>
                <a:cs typeface="Arial"/>
                <a:sym typeface="Arial"/>
              </a:rPr>
              <a:t>Improved student learning </a:t>
            </a:r>
            <a:r>
              <a:rPr lang="en-US" dirty="0">
                <a:solidFill>
                  <a:srgbClr val="303030"/>
                </a:solidFill>
                <a:latin typeface="Arial"/>
                <a:ea typeface="Arial"/>
                <a:cs typeface="Arial"/>
                <a:sym typeface="Arial"/>
              </a:rPr>
              <a:t>should be the objective for a school leadership system.</a:t>
            </a:r>
          </a:p>
          <a:p>
            <a:pPr>
              <a:lnSpc>
                <a:spcPct val="107000"/>
              </a:lnSpc>
              <a:spcBef>
                <a:spcPts val="1575"/>
              </a:spcBef>
            </a:pPr>
            <a:endParaRPr lang="en-US" dirty="0">
              <a:solidFill>
                <a:srgbClr val="303030"/>
              </a:solidFill>
              <a:latin typeface="Arial"/>
              <a:ea typeface="Arial"/>
              <a:cs typeface="Arial"/>
              <a:sym typeface="Arial"/>
            </a:endParaRPr>
          </a:p>
          <a:p>
            <a:pPr>
              <a:lnSpc>
                <a:spcPct val="107000"/>
              </a:lnSpc>
              <a:spcBef>
                <a:spcPts val="1575"/>
              </a:spcBef>
            </a:pPr>
            <a:r>
              <a:rPr lang="en-US" b="1" dirty="0">
                <a:solidFill>
                  <a:srgbClr val="303030"/>
                </a:solidFill>
                <a:latin typeface="Arial"/>
                <a:ea typeface="Arial"/>
                <a:cs typeface="Arial"/>
                <a:sym typeface="Arial"/>
              </a:rPr>
              <a:t>To Do/To Say</a:t>
            </a:r>
            <a:endParaRPr lang="en-US" dirty="0"/>
          </a:p>
          <a:p>
            <a:pPr>
              <a:lnSpc>
                <a:spcPct val="107000"/>
              </a:lnSpc>
              <a:spcBef>
                <a:spcPts val="1575"/>
              </a:spcBef>
            </a:pPr>
            <a:r>
              <a:rPr lang="en-US" dirty="0">
                <a:solidFill>
                  <a:srgbClr val="303030"/>
                </a:solidFill>
                <a:latin typeface="Arial"/>
                <a:ea typeface="Arial"/>
                <a:cs typeface="Arial"/>
                <a:sym typeface="Arial"/>
              </a:rPr>
              <a:t>As we begin, we are going to be considering why it is important to think of our district as a system. Read this quote by Meadows and take a few minutes to reflect on how this quote applies to your district. Next, divide participants into small groups to discuss the definition of a system in the context of school improvement, showing them the questions on the following slide to guide their discussion. </a:t>
            </a:r>
          </a:p>
          <a:p>
            <a:pPr>
              <a:lnSpc>
                <a:spcPct val="107000"/>
              </a:lnSpc>
              <a:spcBef>
                <a:spcPts val="1575"/>
              </a:spcBef>
            </a:pPr>
            <a:endParaRPr lang="en-US" dirty="0">
              <a:solidFill>
                <a:srgbClr val="303030"/>
              </a:solidFill>
              <a:latin typeface="Arial"/>
              <a:ea typeface="Arial"/>
              <a:cs typeface="Arial"/>
              <a:sym typeface="Arial"/>
            </a:endParaRPr>
          </a:p>
          <a:p>
            <a:pPr>
              <a:lnSpc>
                <a:spcPct val="107000"/>
              </a:lnSpc>
              <a:spcBef>
                <a:spcPts val="1575"/>
              </a:spcBef>
            </a:pPr>
            <a:r>
              <a:rPr lang="en-US" b="1" dirty="0">
                <a:solidFill>
                  <a:srgbClr val="303030"/>
                </a:solidFill>
                <a:latin typeface="Arial"/>
                <a:ea typeface="Arial"/>
                <a:cs typeface="Arial"/>
                <a:sym typeface="Arial"/>
              </a:rPr>
              <a:t>Reference</a:t>
            </a:r>
            <a:endParaRPr lang="en-US" dirty="0">
              <a:solidFill>
                <a:srgbClr val="303030"/>
              </a:solidFill>
              <a:latin typeface="Arial"/>
              <a:ea typeface="Arial"/>
              <a:cs typeface="Arial"/>
              <a:sym typeface="Arial"/>
            </a:endParaRPr>
          </a:p>
          <a:p>
            <a:pPr>
              <a:lnSpc>
                <a:spcPct val="107000"/>
              </a:lnSpc>
              <a:spcBef>
                <a:spcPts val="1575"/>
              </a:spcBef>
            </a:pPr>
            <a:r>
              <a:rPr lang="en-US" b="0" i="0" u="none" strike="noStrike" dirty="0">
                <a:solidFill>
                  <a:srgbClr val="303030"/>
                </a:solidFill>
                <a:latin typeface="PT Sans"/>
                <a:ea typeface="PT Sans"/>
                <a:cs typeface="PT Sans"/>
                <a:sym typeface="PT Sans"/>
              </a:rPr>
              <a:t>Meadows, D. H. (2008). </a:t>
            </a:r>
            <a:r>
              <a:rPr lang="en-US" b="0" i="1" u="none" strike="noStrike" dirty="0">
                <a:solidFill>
                  <a:srgbClr val="303030"/>
                </a:solidFill>
                <a:latin typeface="PT Sans"/>
                <a:ea typeface="PT Sans"/>
                <a:cs typeface="PT Sans"/>
                <a:sym typeface="PT Sans"/>
              </a:rPr>
              <a:t>Thinking in systems</a:t>
            </a:r>
            <a:r>
              <a:rPr lang="en-US" b="0" i="0" u="none" strike="noStrike" dirty="0">
                <a:solidFill>
                  <a:srgbClr val="303030"/>
                </a:solidFill>
                <a:latin typeface="PT Sans"/>
                <a:ea typeface="PT Sans"/>
                <a:cs typeface="PT Sans"/>
                <a:sym typeface="PT Sans"/>
              </a:rPr>
              <a:t>. White River Junction, VT: Chelsea Green Publishing Company.</a:t>
            </a:r>
            <a:endParaRPr lang="en-US" dirty="0"/>
          </a:p>
          <a:p>
            <a:pPr>
              <a:spcBef>
                <a:spcPts val="1575"/>
              </a:spcBef>
            </a:pPr>
            <a:endParaRPr lang="en-US" dirty="0"/>
          </a:p>
          <a:p>
            <a:endParaRPr lang="en-US" dirty="0"/>
          </a:p>
        </p:txBody>
      </p:sp>
      <p:sp>
        <p:nvSpPr>
          <p:cNvPr id="4" name="Slide Number Placeholder 3"/>
          <p:cNvSpPr>
            <a:spLocks noGrp="1"/>
          </p:cNvSpPr>
          <p:nvPr>
            <p:ph type="sldNum" sz="quarter" idx="5"/>
          </p:nvPr>
        </p:nvSpPr>
        <p:spPr/>
        <p:txBody>
          <a:bodyPr/>
          <a:lstStyle/>
          <a:p>
            <a:fld id="{3A982D59-46BF-4F69-BEB1-7D338E4FAAA4}" type="slidenum">
              <a:rPr lang="en-US" smtClean="0"/>
              <a:t>19</a:t>
            </a:fld>
            <a:endParaRPr lang="en-US"/>
          </a:p>
        </p:txBody>
      </p:sp>
    </p:spTree>
    <p:extLst>
      <p:ext uri="{BB962C8B-B14F-4D97-AF65-F5344CB8AC3E}">
        <p14:creationId xmlns:p14="http://schemas.microsoft.com/office/powerpoint/2010/main" val="81480399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07000"/>
              </a:lnSpc>
            </a:pPr>
            <a:r>
              <a:rPr lang="en-US" b="1" dirty="0">
                <a:solidFill>
                  <a:srgbClr val="303030"/>
                </a:solidFill>
                <a:latin typeface="Arial"/>
                <a:ea typeface="Arial"/>
                <a:cs typeface="Arial"/>
                <a:sym typeface="Arial"/>
              </a:rPr>
              <a:t>To Know</a:t>
            </a:r>
          </a:p>
          <a:p>
            <a:pPr>
              <a:lnSpc>
                <a:spcPct val="107000"/>
              </a:lnSpc>
            </a:pPr>
            <a:r>
              <a:rPr lang="en-US" dirty="0">
                <a:solidFill>
                  <a:srgbClr val="303030"/>
                </a:solidFill>
                <a:latin typeface="Arial"/>
                <a:ea typeface="Arial"/>
                <a:cs typeface="Arial"/>
                <a:sym typeface="Arial"/>
              </a:rPr>
              <a:t>Leaders who impact student outcomes understand their fundamental task is to create a system in which everyone is dedicated to student learning. </a:t>
            </a:r>
            <a:r>
              <a:rPr lang="en-US" b="1" dirty="0">
                <a:solidFill>
                  <a:srgbClr val="303030"/>
                </a:solidFill>
                <a:latin typeface="Arial"/>
                <a:ea typeface="Arial"/>
                <a:cs typeface="Arial"/>
                <a:sym typeface="Arial"/>
              </a:rPr>
              <a:t>Improved student learning </a:t>
            </a:r>
            <a:r>
              <a:rPr lang="en-US" dirty="0">
                <a:solidFill>
                  <a:srgbClr val="303030"/>
                </a:solidFill>
                <a:latin typeface="Arial"/>
                <a:ea typeface="Arial"/>
                <a:cs typeface="Arial"/>
                <a:sym typeface="Arial"/>
              </a:rPr>
              <a:t>should be the objective for a school leadership system.</a:t>
            </a:r>
          </a:p>
          <a:p>
            <a:pPr>
              <a:lnSpc>
                <a:spcPct val="107000"/>
              </a:lnSpc>
              <a:spcBef>
                <a:spcPts val="1575"/>
              </a:spcBef>
            </a:pPr>
            <a:endParaRPr lang="en-US" dirty="0"/>
          </a:p>
          <a:p>
            <a:pPr>
              <a:lnSpc>
                <a:spcPct val="107000"/>
              </a:lnSpc>
              <a:spcBef>
                <a:spcPts val="1575"/>
              </a:spcBef>
            </a:pPr>
            <a:endParaRPr lang="en-US" dirty="0">
              <a:solidFill>
                <a:srgbClr val="303030"/>
              </a:solidFill>
              <a:latin typeface="Arial"/>
              <a:ea typeface="Arial"/>
              <a:cs typeface="Arial"/>
              <a:sym typeface="Arial"/>
            </a:endParaRPr>
          </a:p>
          <a:p>
            <a:pPr>
              <a:lnSpc>
                <a:spcPct val="107000"/>
              </a:lnSpc>
              <a:spcBef>
                <a:spcPts val="1575"/>
              </a:spcBef>
            </a:pPr>
            <a:r>
              <a:rPr lang="en-US" b="1" dirty="0">
                <a:solidFill>
                  <a:srgbClr val="303030"/>
                </a:solidFill>
                <a:latin typeface="Arial"/>
                <a:ea typeface="Arial"/>
                <a:cs typeface="Arial"/>
                <a:sym typeface="Arial"/>
              </a:rPr>
              <a:t>To Do/To Say</a:t>
            </a:r>
            <a:endParaRPr lang="en-US" dirty="0"/>
          </a:p>
          <a:p>
            <a:pPr>
              <a:lnSpc>
                <a:spcPct val="107000"/>
              </a:lnSpc>
              <a:spcBef>
                <a:spcPts val="1575"/>
              </a:spcBef>
            </a:pPr>
            <a:r>
              <a:rPr lang="en-US" dirty="0">
                <a:solidFill>
                  <a:srgbClr val="303030"/>
                </a:solidFill>
                <a:latin typeface="Arial"/>
                <a:ea typeface="Arial"/>
                <a:cs typeface="Arial"/>
                <a:sym typeface="Arial"/>
              </a:rPr>
              <a:t>Review questions and give groups time to discuss. Key points can be shared with the entire group.</a:t>
            </a:r>
            <a:endParaRPr lang="en-US" dirty="0"/>
          </a:p>
          <a:p>
            <a:pPr>
              <a:lnSpc>
                <a:spcPct val="107000"/>
              </a:lnSpc>
              <a:spcBef>
                <a:spcPts val="1575"/>
              </a:spcBef>
            </a:pPr>
            <a:endParaRPr lang="en-US" dirty="0">
              <a:solidFill>
                <a:srgbClr val="303030"/>
              </a:solidFill>
              <a:latin typeface="Arial"/>
              <a:ea typeface="Arial"/>
              <a:cs typeface="Arial"/>
              <a:sym typeface="Arial"/>
            </a:endParaRPr>
          </a:p>
          <a:p>
            <a:pPr marL="0" marR="0" lvl="0" indent="0" algn="l" defTabSz="914400" rtl="0" eaLnBrk="1" fontAlgn="auto" latinLnBrk="0" hangingPunct="1">
              <a:lnSpc>
                <a:spcPct val="107000"/>
              </a:lnSpc>
              <a:spcBef>
                <a:spcPts val="1575"/>
              </a:spcBef>
              <a:spcAft>
                <a:spcPts val="0"/>
              </a:spcAft>
              <a:buClrTx/>
              <a:buSzTx/>
              <a:buFontTx/>
              <a:buNone/>
              <a:tabLst/>
              <a:defRPr/>
            </a:pPr>
            <a:r>
              <a:rPr lang="en-US" b="1" dirty="0">
                <a:solidFill>
                  <a:srgbClr val="303030"/>
                </a:solidFill>
                <a:latin typeface="Arial"/>
                <a:ea typeface="Arial"/>
                <a:cs typeface="Arial"/>
                <a:sym typeface="Arial"/>
              </a:rPr>
              <a:t>Reference</a:t>
            </a:r>
            <a:endParaRPr lang="en-US" dirty="0">
              <a:solidFill>
                <a:srgbClr val="303030"/>
              </a:solidFill>
              <a:latin typeface="Arial"/>
              <a:ea typeface="Arial"/>
              <a:cs typeface="Arial"/>
              <a:sym typeface="Arial"/>
            </a:endParaRPr>
          </a:p>
          <a:p>
            <a:pPr marL="0" marR="0" lvl="0" indent="0" algn="l" defTabSz="914400" rtl="0" eaLnBrk="1" fontAlgn="auto" latinLnBrk="0" hangingPunct="1">
              <a:lnSpc>
                <a:spcPct val="107000"/>
              </a:lnSpc>
              <a:spcBef>
                <a:spcPts val="1575"/>
              </a:spcBef>
              <a:spcAft>
                <a:spcPts val="0"/>
              </a:spcAft>
              <a:buClrTx/>
              <a:buSzTx/>
              <a:buFontTx/>
              <a:buNone/>
              <a:tabLst/>
              <a:defRPr/>
            </a:pPr>
            <a:r>
              <a:rPr lang="en-US" sz="1200" dirty="0"/>
              <a:t>Rouse, M. (2005). Systems thinking. </a:t>
            </a:r>
            <a:r>
              <a:rPr lang="en-US" sz="1200" u="sng" dirty="0">
                <a:solidFill>
                  <a:schemeClr val="hlink"/>
                </a:solidFill>
                <a:hlinkClick r:id="rId3"/>
              </a:rPr>
              <a:t>https://searchcio.techtarget.com/definition/systems-thinking</a:t>
            </a:r>
            <a:endParaRPr lang="en-US" sz="1200" dirty="0"/>
          </a:p>
          <a:p>
            <a:pPr>
              <a:lnSpc>
                <a:spcPct val="107000"/>
              </a:lnSpc>
              <a:spcBef>
                <a:spcPts val="1575"/>
              </a:spcBef>
            </a:pPr>
            <a:endParaRPr lang="en-US" dirty="0">
              <a:solidFill>
                <a:srgbClr val="303030"/>
              </a:solidFill>
              <a:latin typeface="Arial"/>
              <a:ea typeface="Arial"/>
              <a:cs typeface="Arial"/>
              <a:sym typeface="Arial"/>
            </a:endParaRPr>
          </a:p>
          <a:p>
            <a:pPr>
              <a:spcBef>
                <a:spcPts val="1575"/>
              </a:spcBef>
            </a:pPr>
            <a:endParaRPr lang="en-US" dirty="0"/>
          </a:p>
          <a:p>
            <a:endParaRPr lang="en-US" dirty="0"/>
          </a:p>
        </p:txBody>
      </p:sp>
      <p:sp>
        <p:nvSpPr>
          <p:cNvPr id="4" name="Slide Number Placeholder 3"/>
          <p:cNvSpPr>
            <a:spLocks noGrp="1"/>
          </p:cNvSpPr>
          <p:nvPr>
            <p:ph type="sldNum" sz="quarter" idx="5"/>
          </p:nvPr>
        </p:nvSpPr>
        <p:spPr/>
        <p:txBody>
          <a:bodyPr/>
          <a:lstStyle/>
          <a:p>
            <a:fld id="{3A982D59-46BF-4F69-BEB1-7D338E4FAAA4}" type="slidenum">
              <a:rPr lang="en-US" smtClean="0"/>
              <a:t>20</a:t>
            </a:fld>
            <a:endParaRPr lang="en-US"/>
          </a:p>
        </p:txBody>
      </p:sp>
    </p:spTree>
    <p:extLst>
      <p:ext uri="{BB962C8B-B14F-4D97-AF65-F5344CB8AC3E}">
        <p14:creationId xmlns:p14="http://schemas.microsoft.com/office/powerpoint/2010/main" val="87062786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80000"/>
              </a:lnSpc>
              <a:spcBef>
                <a:spcPts val="179"/>
              </a:spcBef>
              <a:buClr>
                <a:schemeClr val="dk1"/>
              </a:buClr>
              <a:buSzPts val="143"/>
            </a:pPr>
            <a:r>
              <a:rPr lang="en-US" sz="800" b="1" dirty="0"/>
              <a:t>Presenter notes information</a:t>
            </a:r>
            <a:endParaRPr lang="en-US" dirty="0"/>
          </a:p>
          <a:p>
            <a:pPr>
              <a:lnSpc>
                <a:spcPct val="80000"/>
              </a:lnSpc>
              <a:spcBef>
                <a:spcPts val="179"/>
              </a:spcBef>
              <a:buClr>
                <a:schemeClr val="dk1"/>
              </a:buClr>
              <a:buSzPts val="143"/>
            </a:pPr>
            <a:r>
              <a:rPr lang="en-US" sz="800" dirty="0"/>
              <a:t>Presenter notes are included in the PowerPoint. Background information for the presenter is shown as “</a:t>
            </a:r>
            <a:r>
              <a:rPr lang="en-US" sz="800" b="1" dirty="0"/>
              <a:t>To Know</a:t>
            </a:r>
            <a:r>
              <a:rPr lang="en-US" sz="800" dirty="0"/>
              <a:t>.” Statements to be shared with participants are shown as “</a:t>
            </a:r>
            <a:r>
              <a:rPr lang="en-US" sz="800" b="1" dirty="0"/>
              <a:t>To Say</a:t>
            </a:r>
            <a:r>
              <a:rPr lang="en-US" sz="800" dirty="0"/>
              <a:t>.” In some instances, the “</a:t>
            </a:r>
            <a:r>
              <a:rPr lang="en-US" sz="800" b="1" dirty="0"/>
              <a:t>To Know/To Say</a:t>
            </a:r>
            <a:r>
              <a:rPr lang="en-US" sz="800" dirty="0"/>
              <a:t>” are combined. The presenter notes also include “</a:t>
            </a:r>
            <a:r>
              <a:rPr lang="en-US" sz="800" b="1" dirty="0"/>
              <a:t>To Do</a:t>
            </a:r>
            <a:r>
              <a:rPr lang="en-US" sz="800" dirty="0"/>
              <a:t>” prompts and cues for “</a:t>
            </a:r>
            <a:r>
              <a:rPr lang="en-US" sz="800" b="1" dirty="0"/>
              <a:t>Handouts</a:t>
            </a:r>
            <a:r>
              <a:rPr lang="en-US" sz="800" dirty="0"/>
              <a:t>” (illustrated by icons – see slide #11 for icon glossary) and activities.</a:t>
            </a:r>
            <a:endParaRPr lang="en-US" dirty="0"/>
          </a:p>
          <a:p>
            <a:pPr>
              <a:lnSpc>
                <a:spcPct val="80000"/>
              </a:lnSpc>
              <a:spcBef>
                <a:spcPts val="179"/>
              </a:spcBef>
              <a:buClr>
                <a:schemeClr val="dk1"/>
              </a:buClr>
              <a:buSzPts val="143"/>
            </a:pPr>
            <a:r>
              <a:rPr lang="en-US" sz="800" dirty="0"/>
              <a:t> </a:t>
            </a:r>
            <a:endParaRPr lang="en-US" dirty="0"/>
          </a:p>
          <a:p>
            <a:pPr>
              <a:lnSpc>
                <a:spcPct val="80000"/>
              </a:lnSpc>
              <a:spcBef>
                <a:spcPts val="179"/>
              </a:spcBef>
              <a:buClr>
                <a:schemeClr val="dk1"/>
              </a:buClr>
              <a:buSzPts val="143"/>
            </a:pPr>
            <a:r>
              <a:rPr lang="en-US" sz="800" dirty="0"/>
              <a:t>Additional activities, examples, videos, etc. are being developed as a Leadership Coaching Companion. A presenter may add material from the Coaching Companion to corresponding PowerPoint content. </a:t>
            </a:r>
            <a:endParaRPr lang="en-US" dirty="0"/>
          </a:p>
          <a:p>
            <a:pPr>
              <a:lnSpc>
                <a:spcPct val="80000"/>
              </a:lnSpc>
              <a:spcBef>
                <a:spcPts val="179"/>
              </a:spcBef>
              <a:buClr>
                <a:schemeClr val="dk1"/>
              </a:buClr>
              <a:buSzPts val="143"/>
            </a:pPr>
            <a:r>
              <a:rPr lang="en-US" sz="800" dirty="0"/>
              <a:t>  </a:t>
            </a:r>
            <a:endParaRPr lang="en-US" dirty="0"/>
          </a:p>
          <a:p>
            <a:pPr>
              <a:lnSpc>
                <a:spcPct val="80000"/>
              </a:lnSpc>
              <a:spcBef>
                <a:spcPts val="179"/>
              </a:spcBef>
              <a:buClr>
                <a:schemeClr val="dk1"/>
              </a:buClr>
              <a:buSzPts val="143"/>
            </a:pPr>
            <a:r>
              <a:rPr lang="en-US" sz="800" dirty="0"/>
              <a:t>A printed Practice Profile and an electronic Self-Assessment Practice Profile (SAPP) tool are available for use by individuals, teams, or schools for periodic self-assessment and monitoring of implementation of practice or to identify training or coaching needs.</a:t>
            </a:r>
            <a:endParaRPr lang="en-US" dirty="0"/>
          </a:p>
          <a:p>
            <a:pPr>
              <a:lnSpc>
                <a:spcPct val="80000"/>
              </a:lnSpc>
              <a:spcBef>
                <a:spcPts val="179"/>
              </a:spcBef>
              <a:buClr>
                <a:schemeClr val="dk1"/>
              </a:buClr>
              <a:buSzPts val="143"/>
            </a:pPr>
            <a:r>
              <a:rPr lang="en-US" sz="800" dirty="0"/>
              <a:t> </a:t>
            </a:r>
            <a:endParaRPr lang="en-US" dirty="0"/>
          </a:p>
          <a:p>
            <a:pPr>
              <a:lnSpc>
                <a:spcPct val="80000"/>
              </a:lnSpc>
              <a:spcBef>
                <a:spcPts val="179"/>
              </a:spcBef>
              <a:buClr>
                <a:schemeClr val="dk1"/>
              </a:buClr>
              <a:buSzPts val="143"/>
            </a:pPr>
            <a:r>
              <a:rPr lang="en-US" sz="800" dirty="0"/>
              <a:t>The presenter should download any video intended for use in a training, as you may not have internet access in all school sites.</a:t>
            </a:r>
            <a:endParaRPr lang="en-US" dirty="0"/>
          </a:p>
          <a:p>
            <a:pPr>
              <a:lnSpc>
                <a:spcPct val="80000"/>
              </a:lnSpc>
              <a:spcBef>
                <a:spcPts val="179"/>
              </a:spcBef>
              <a:buClr>
                <a:schemeClr val="dk1"/>
              </a:buClr>
              <a:buSzPts val="143"/>
            </a:pPr>
            <a:r>
              <a:rPr lang="en-US" sz="800" dirty="0"/>
              <a:t> </a:t>
            </a:r>
            <a:endParaRPr lang="en-US" dirty="0"/>
          </a:p>
          <a:p>
            <a:pPr>
              <a:lnSpc>
                <a:spcPct val="80000"/>
              </a:lnSpc>
              <a:spcBef>
                <a:spcPts val="179"/>
              </a:spcBef>
              <a:buClr>
                <a:schemeClr val="dk1"/>
              </a:buClr>
              <a:buSzPts val="143"/>
            </a:pPr>
            <a:r>
              <a:rPr lang="en-US" sz="800" dirty="0"/>
              <a:t>Breaks should be inserted at the discretion of the presenter based on the needs of participants.</a:t>
            </a:r>
            <a:endParaRPr lang="en-US" dirty="0"/>
          </a:p>
          <a:p>
            <a:endParaRPr lang="en-US" dirty="0"/>
          </a:p>
          <a:p>
            <a:endParaRPr lang="en-US" dirty="0"/>
          </a:p>
        </p:txBody>
      </p:sp>
      <p:sp>
        <p:nvSpPr>
          <p:cNvPr id="4" name="Slide Number Placeholder 3"/>
          <p:cNvSpPr>
            <a:spLocks noGrp="1"/>
          </p:cNvSpPr>
          <p:nvPr>
            <p:ph type="sldNum" sz="quarter" idx="5"/>
          </p:nvPr>
        </p:nvSpPr>
        <p:spPr/>
        <p:txBody>
          <a:bodyPr/>
          <a:lstStyle/>
          <a:p>
            <a:fld id="{3A982D59-46BF-4F69-BEB1-7D338E4FAAA4}" type="slidenum">
              <a:rPr lang="en-US" smtClean="0"/>
              <a:t>3</a:t>
            </a:fld>
            <a:endParaRPr lang="en-US"/>
          </a:p>
        </p:txBody>
      </p:sp>
    </p:spTree>
    <p:extLst>
      <p:ext uri="{BB962C8B-B14F-4D97-AF65-F5344CB8AC3E}">
        <p14:creationId xmlns:p14="http://schemas.microsoft.com/office/powerpoint/2010/main" val="126101005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60192">
              <a:defRPr/>
            </a:pPr>
            <a:r>
              <a:rPr lang="en-US" b="1" dirty="0">
                <a:latin typeface="Arial"/>
                <a:ea typeface="Arial"/>
                <a:cs typeface="Arial"/>
                <a:sym typeface="Arial"/>
              </a:rPr>
              <a:t>To Know</a:t>
            </a:r>
          </a:p>
          <a:p>
            <a:pPr defTabSz="960192">
              <a:defRPr/>
            </a:pPr>
            <a:r>
              <a:rPr lang="en-US" dirty="0"/>
              <a:t>Systems thinking is a holistic way to look at factors and interactions that contribute to a possible outcome. It is a mindset. By examining a problem using a systems thinking approach, leaders better understand how to create the best possible processes to accomplish their goal. By viewing a district as a series of systems and understanding how each part contributes to the whole, leaders can make better decisions, form better teams and be more productive. </a:t>
            </a:r>
            <a:endParaRPr lang="en-US" b="1" dirty="0">
              <a:latin typeface="Arial"/>
              <a:ea typeface="Arial"/>
              <a:cs typeface="Arial"/>
              <a:sym typeface="Arial"/>
            </a:endParaRPr>
          </a:p>
          <a:p>
            <a:endParaRPr lang="en-US" b="1" dirty="0">
              <a:latin typeface="Arial"/>
              <a:ea typeface="Arial"/>
              <a:cs typeface="Arial"/>
              <a:sym typeface="Arial"/>
            </a:endParaRPr>
          </a:p>
          <a:p>
            <a:endParaRPr lang="en-US" b="1" dirty="0">
              <a:latin typeface="Arial"/>
              <a:ea typeface="Arial"/>
              <a:cs typeface="Arial"/>
              <a:sym typeface="Arial"/>
            </a:endParaRPr>
          </a:p>
          <a:p>
            <a:r>
              <a:rPr lang="en-US" b="1" dirty="0">
                <a:latin typeface="Arial"/>
                <a:ea typeface="Arial"/>
                <a:cs typeface="Arial"/>
                <a:sym typeface="Arial"/>
              </a:rPr>
              <a:t>To Do/To Say</a:t>
            </a:r>
            <a:endParaRPr lang="en-US" dirty="0"/>
          </a:p>
          <a:p>
            <a:r>
              <a:rPr lang="en-US" dirty="0">
                <a:latin typeface="Arial"/>
                <a:ea typeface="Arial"/>
                <a:cs typeface="Arial"/>
                <a:sym typeface="Arial"/>
              </a:rPr>
              <a:t>Discuss Margaret Rouse’s definition and have participants compare it with the ideas they discussed.</a:t>
            </a:r>
          </a:p>
          <a:p>
            <a:endParaRPr lang="en-US" dirty="0">
              <a:latin typeface="Arial"/>
              <a:cs typeface="Arial"/>
              <a:sym typeface="Arial"/>
            </a:endParaRPr>
          </a:p>
          <a:p>
            <a:pPr defTabSz="960192">
              <a:defRPr/>
            </a:pPr>
            <a:r>
              <a:rPr lang="en-US" dirty="0">
                <a:solidFill>
                  <a:srgbClr val="303030"/>
                </a:solidFill>
              </a:rPr>
              <a:t>Educational leaders need to be systems thinkers. Schools consist of interrelated parts that impact one another, produce outputs, are always changing, and are impacted by other systems (communities, families, etc.). Systems thinking provides an organizing framework for understanding the interconnectedness of our educational system. To make educational systems more adaptive, innovative, collaborative, and effective, educational leaders can use a systems thinking approach to support continuous improvement. </a:t>
            </a:r>
            <a:endParaRPr lang="en-US" dirty="0"/>
          </a:p>
          <a:p>
            <a:endParaRPr lang="en-US" dirty="0"/>
          </a:p>
          <a:p>
            <a:r>
              <a:rPr lang="en-US" b="1" dirty="0">
                <a:latin typeface="Arial"/>
                <a:ea typeface="Arial"/>
                <a:cs typeface="Arial"/>
                <a:sym typeface="Arial"/>
              </a:rPr>
              <a:t>References</a:t>
            </a:r>
            <a:endParaRPr lang="en-US" dirty="0"/>
          </a:p>
          <a:p>
            <a:r>
              <a:rPr lang="en-US" b="0" i="0" u="none" strike="noStrike" dirty="0">
                <a:solidFill>
                  <a:srgbClr val="303030"/>
                </a:solidFill>
                <a:latin typeface="PT Sans"/>
                <a:ea typeface="PT Sans"/>
                <a:cs typeface="PT Sans"/>
                <a:sym typeface="PT Sans"/>
              </a:rPr>
              <a:t>Rouse, M. (2005). </a:t>
            </a:r>
            <a:r>
              <a:rPr lang="en-US" b="0" i="1" u="none" strike="noStrike" dirty="0">
                <a:solidFill>
                  <a:srgbClr val="303030"/>
                </a:solidFill>
                <a:latin typeface="PT Sans"/>
                <a:ea typeface="PT Sans"/>
                <a:cs typeface="PT Sans"/>
                <a:sym typeface="PT Sans"/>
              </a:rPr>
              <a:t>Systems thinking </a:t>
            </a:r>
            <a:r>
              <a:rPr lang="en-US" b="0" i="0" u="none" strike="noStrike" dirty="0">
                <a:solidFill>
                  <a:srgbClr val="303030"/>
                </a:solidFill>
                <a:latin typeface="PT Sans"/>
                <a:ea typeface="PT Sans"/>
                <a:cs typeface="PT Sans"/>
                <a:sym typeface="PT Sans"/>
              </a:rPr>
              <a:t>[Web log]. Retrieved from </a:t>
            </a:r>
            <a:r>
              <a:rPr lang="en-US" b="0" i="0" u="sng" strike="noStrike" dirty="0">
                <a:solidFill>
                  <a:srgbClr val="12436F"/>
                </a:solidFill>
                <a:latin typeface="Arial"/>
                <a:ea typeface="Arial"/>
                <a:cs typeface="Arial"/>
                <a:sym typeface="Arial"/>
                <a:hlinkClick r:id="rId3">
                  <a:extLst>
                    <a:ext uri="{A12FA001-AC4F-418D-AE19-62706E023703}">
                      <ahyp:hlinkClr xmlns:ahyp="http://schemas.microsoft.com/office/drawing/2018/hyperlinkcolor" val="tx"/>
                    </a:ext>
                  </a:extLst>
                </a:hlinkClick>
              </a:rPr>
              <a:t>https://searchcio.techtarget.com/definition/systems-thinking</a:t>
            </a:r>
            <a:endParaRPr lang="en-US" u="sng" dirty="0">
              <a:solidFill>
                <a:schemeClr val="hlink"/>
              </a:solidFill>
            </a:endParaRPr>
          </a:p>
          <a:p>
            <a:endParaRPr lang="en-US" u="sng" dirty="0">
              <a:solidFill>
                <a:schemeClr val="hlink"/>
              </a:solidFill>
            </a:endParaRPr>
          </a:p>
          <a:p>
            <a:pPr defTabSz="960192">
              <a:defRPr/>
            </a:pPr>
            <a:r>
              <a:rPr lang="en-US" b="0" i="0" u="none" strike="noStrike" dirty="0">
                <a:solidFill>
                  <a:srgbClr val="303030"/>
                </a:solidFill>
                <a:latin typeface="PT Sans"/>
                <a:ea typeface="PT Sans"/>
                <a:cs typeface="PT Sans"/>
                <a:sym typeface="PT Sans"/>
              </a:rPr>
              <a:t>Ribeiro, J. (2016). </a:t>
            </a:r>
            <a:r>
              <a:rPr lang="en-US" b="0" i="1" u="none" strike="noStrike" dirty="0">
                <a:solidFill>
                  <a:srgbClr val="303030"/>
                </a:solidFill>
                <a:latin typeface="PT Sans"/>
                <a:ea typeface="PT Sans"/>
                <a:cs typeface="PT Sans"/>
                <a:sym typeface="PT Sans"/>
              </a:rPr>
              <a:t>Why school system leaders need to be systems thinkers</a:t>
            </a:r>
            <a:r>
              <a:rPr lang="en-US" b="0" i="0" u="none" strike="noStrike" dirty="0">
                <a:solidFill>
                  <a:srgbClr val="303030"/>
                </a:solidFill>
                <a:latin typeface="PT Sans"/>
                <a:ea typeface="PT Sans"/>
                <a:cs typeface="PT Sans"/>
                <a:sym typeface="PT Sans"/>
              </a:rPr>
              <a:t>. Getting Smart. </a:t>
            </a:r>
            <a:r>
              <a:rPr lang="en-US" b="0" i="0" u="sng" strike="noStrike" dirty="0">
                <a:solidFill>
                  <a:srgbClr val="12436F"/>
                </a:solidFill>
                <a:latin typeface="Arial"/>
                <a:ea typeface="Arial"/>
                <a:cs typeface="Arial"/>
                <a:sym typeface="Arial"/>
                <a:hlinkClick r:id="rId4">
                  <a:extLst>
                    <a:ext uri="{A12FA001-AC4F-418D-AE19-62706E023703}">
                      <ahyp:hlinkClr xmlns:ahyp="http://schemas.microsoft.com/office/drawing/2018/hyperlinkcolor" val="tx"/>
                    </a:ext>
                  </a:extLst>
                </a:hlinkClick>
              </a:rPr>
              <a:t>https://www.gettingsmart.com/2016/03/school-system-leaders-need-systems-thinkers/</a:t>
            </a:r>
            <a:endParaRPr lang="en-US" b="1" dirty="0"/>
          </a:p>
          <a:p>
            <a:endParaRPr lang="en-US" dirty="0">
              <a:solidFill>
                <a:srgbClr val="000000"/>
              </a:solidFill>
              <a:latin typeface="Arial"/>
              <a:ea typeface="Arial"/>
              <a:cs typeface="Arial"/>
              <a:sym typeface="Arial"/>
            </a:endParaRPr>
          </a:p>
          <a:p>
            <a:endParaRPr lang="en-US" dirty="0"/>
          </a:p>
          <a:p>
            <a:endParaRPr lang="en-US" dirty="0"/>
          </a:p>
        </p:txBody>
      </p:sp>
      <p:sp>
        <p:nvSpPr>
          <p:cNvPr id="4" name="Slide Number Placeholder 3"/>
          <p:cNvSpPr>
            <a:spLocks noGrp="1"/>
          </p:cNvSpPr>
          <p:nvPr>
            <p:ph type="sldNum" sz="quarter" idx="5"/>
          </p:nvPr>
        </p:nvSpPr>
        <p:spPr/>
        <p:txBody>
          <a:bodyPr/>
          <a:lstStyle/>
          <a:p>
            <a:fld id="{3A982D59-46BF-4F69-BEB1-7D338E4FAAA4}" type="slidenum">
              <a:rPr lang="en-US" smtClean="0"/>
              <a:t>21</a:t>
            </a:fld>
            <a:endParaRPr lang="en-US"/>
          </a:p>
        </p:txBody>
      </p:sp>
    </p:spTree>
    <p:extLst>
      <p:ext uri="{BB962C8B-B14F-4D97-AF65-F5344CB8AC3E}">
        <p14:creationId xmlns:p14="http://schemas.microsoft.com/office/powerpoint/2010/main" val="47653130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To Know</a:t>
            </a:r>
          </a:p>
          <a:p>
            <a:r>
              <a:rPr lang="en-US" b="0" dirty="0"/>
              <a:t>This is an activity. This article may be sent out as a pre-read.</a:t>
            </a:r>
          </a:p>
          <a:p>
            <a:endParaRPr lang="en-US" b="1" dirty="0"/>
          </a:p>
          <a:p>
            <a:r>
              <a:rPr lang="en-US" b="1" dirty="0"/>
              <a:t>To Do/To Say  </a:t>
            </a:r>
          </a:p>
          <a:p>
            <a:r>
              <a:rPr lang="en-US" b="0" dirty="0"/>
              <a:t>Have participants access the article and divide them into six groups. Ask each group to read the introduction and assign a different key theme to each group to read and discuss its relation to schools as systems. (1.Interconnectedness,  2. Synthesis, 3. Emergence, 4. Feedback Loops, 5. Causality, and 6. System Mapping). Groups then share the information they discussed with the whole group (continued on next slide).</a:t>
            </a:r>
            <a:endParaRPr lang="en-US" dirty="0"/>
          </a:p>
          <a:p>
            <a:endParaRPr lang="en-US" b="0" dirty="0"/>
          </a:p>
          <a:p>
            <a:r>
              <a:rPr lang="en-US" b="1" dirty="0"/>
              <a:t>Reference</a:t>
            </a:r>
            <a:endParaRPr lang="en-US" dirty="0"/>
          </a:p>
          <a:p>
            <a:pPr marL="0" marR="0" lvl="0" indent="0" algn="l" defTabSz="914400" rtl="0" eaLnBrk="1" fontAlgn="auto" latinLnBrk="0" hangingPunct="1">
              <a:lnSpc>
                <a:spcPct val="100000"/>
              </a:lnSpc>
              <a:spcBef>
                <a:spcPts val="0"/>
              </a:spcBef>
              <a:spcAft>
                <a:spcPts val="0"/>
              </a:spcAft>
              <a:buClr>
                <a:schemeClr val="dk1"/>
              </a:buClr>
              <a:buSzPts val="1200"/>
              <a:buFontTx/>
              <a:buNone/>
              <a:tabLst/>
              <a:defRPr/>
            </a:pPr>
            <a:r>
              <a:rPr lang="en-US" sz="1200" dirty="0" err="1"/>
              <a:t>Acaroglu</a:t>
            </a:r>
            <a:r>
              <a:rPr lang="en-US" sz="1200" dirty="0"/>
              <a:t>, L.  (2017, Sept. 7).  </a:t>
            </a:r>
            <a:r>
              <a:rPr lang="en-US" sz="1200" i="1" dirty="0"/>
              <a:t>Tools for systems thinkers: The 6 fundamental concepts of systems thinking. </a:t>
            </a:r>
            <a:r>
              <a:rPr lang="en-US" sz="1200" dirty="0"/>
              <a:t>Disruptive Design. https://medium.com/disruptive-design/tools-for-systems-thinkers-the-6-fundamental-concepts-of-systems-thinking-379cdac3dc6a</a:t>
            </a:r>
          </a:p>
          <a:p>
            <a:pPr>
              <a:buClr>
                <a:schemeClr val="dk1"/>
              </a:buClr>
              <a:buSzPts val="1200"/>
            </a:pPr>
            <a:endParaRPr lang="en-US" dirty="0"/>
          </a:p>
          <a:p>
            <a:endParaRPr lang="en-US" dirty="0"/>
          </a:p>
        </p:txBody>
      </p:sp>
      <p:sp>
        <p:nvSpPr>
          <p:cNvPr id="4" name="Slide Number Placeholder 3"/>
          <p:cNvSpPr>
            <a:spLocks noGrp="1"/>
          </p:cNvSpPr>
          <p:nvPr>
            <p:ph type="sldNum" sz="quarter" idx="5"/>
          </p:nvPr>
        </p:nvSpPr>
        <p:spPr/>
        <p:txBody>
          <a:bodyPr/>
          <a:lstStyle/>
          <a:p>
            <a:fld id="{3A982D59-46BF-4F69-BEB1-7D338E4FAAA4}" type="slidenum">
              <a:rPr lang="en-US" smtClean="0"/>
              <a:t>22</a:t>
            </a:fld>
            <a:endParaRPr lang="en-US"/>
          </a:p>
        </p:txBody>
      </p:sp>
    </p:spTree>
    <p:extLst>
      <p:ext uri="{BB962C8B-B14F-4D97-AF65-F5344CB8AC3E}">
        <p14:creationId xmlns:p14="http://schemas.microsoft.com/office/powerpoint/2010/main" val="169447242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40048">
              <a:buClr>
                <a:schemeClr val="dk1"/>
              </a:buClr>
              <a:buSzPts val="1200"/>
            </a:pPr>
            <a:r>
              <a:rPr lang="en-US" b="1" dirty="0"/>
              <a:t>To Do/To Say</a:t>
            </a:r>
          </a:p>
          <a:p>
            <a:pPr marL="240048">
              <a:buClr>
                <a:schemeClr val="dk1"/>
              </a:buClr>
              <a:buSzPts val="1200"/>
            </a:pPr>
            <a:r>
              <a:rPr lang="en-US" b="0" dirty="0"/>
              <a:t>This is a continuation of the previous slide’s activity. Encourage leaders to share their thoughts regarding these questions and what is currently happening in their districts as it relates to a system approach to school improvement. Use chart paper to list strengths and challenges that are being experienced across districts. </a:t>
            </a:r>
            <a:endParaRPr lang="en-US" b="1" dirty="0"/>
          </a:p>
          <a:p>
            <a:endParaRPr lang="en-US" dirty="0"/>
          </a:p>
        </p:txBody>
      </p:sp>
      <p:sp>
        <p:nvSpPr>
          <p:cNvPr id="4" name="Slide Number Placeholder 3"/>
          <p:cNvSpPr>
            <a:spLocks noGrp="1"/>
          </p:cNvSpPr>
          <p:nvPr>
            <p:ph type="sldNum" sz="quarter" idx="5"/>
          </p:nvPr>
        </p:nvSpPr>
        <p:spPr/>
        <p:txBody>
          <a:bodyPr/>
          <a:lstStyle/>
          <a:p>
            <a:fld id="{3A982D59-46BF-4F69-BEB1-7D338E4FAAA4}" type="slidenum">
              <a:rPr lang="en-US" smtClean="0"/>
              <a:t>23</a:t>
            </a:fld>
            <a:endParaRPr lang="en-US"/>
          </a:p>
        </p:txBody>
      </p:sp>
    </p:spTree>
    <p:extLst>
      <p:ext uri="{BB962C8B-B14F-4D97-AF65-F5344CB8AC3E}">
        <p14:creationId xmlns:p14="http://schemas.microsoft.com/office/powerpoint/2010/main" val="114759760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07000"/>
              </a:lnSpc>
              <a:buClr>
                <a:srgbClr val="303030"/>
              </a:buClr>
              <a:buSzPts val="1000"/>
            </a:pPr>
            <a:r>
              <a:rPr lang="en-US" b="1" dirty="0">
                <a:solidFill>
                  <a:srgbClr val="303030"/>
                </a:solidFill>
                <a:latin typeface="Arial"/>
                <a:ea typeface="Arial"/>
                <a:cs typeface="Arial"/>
                <a:sym typeface="Arial"/>
              </a:rPr>
              <a:t>To Know</a:t>
            </a:r>
            <a:endParaRPr lang="en-US" dirty="0"/>
          </a:p>
          <a:p>
            <a:pPr defTabSz="960192">
              <a:lnSpc>
                <a:spcPct val="107000"/>
              </a:lnSpc>
              <a:spcBef>
                <a:spcPts val="840"/>
              </a:spcBef>
              <a:buSzPts val="1000"/>
              <a:defRPr/>
            </a:pPr>
            <a:r>
              <a:rPr lang="en-US" dirty="0"/>
              <a:t>The </a:t>
            </a:r>
            <a:r>
              <a:rPr lang="en-US" i="1" dirty="0"/>
              <a:t>Systems Leadership </a:t>
            </a:r>
            <a:r>
              <a:rPr lang="en-US" dirty="0"/>
              <a:t>Infographic summarizes key content from the learning package</a:t>
            </a:r>
            <a:r>
              <a:rPr lang="en-US" b="0" dirty="0"/>
              <a:t>.</a:t>
            </a:r>
            <a:endParaRPr lang="en-US" dirty="0"/>
          </a:p>
          <a:p>
            <a:pPr>
              <a:lnSpc>
                <a:spcPct val="107000"/>
              </a:lnSpc>
              <a:spcBef>
                <a:spcPts val="840"/>
              </a:spcBef>
              <a:buSzPts val="1000"/>
            </a:pPr>
            <a:endParaRPr lang="en-US" dirty="0">
              <a:solidFill>
                <a:srgbClr val="303030"/>
              </a:solidFill>
              <a:latin typeface="Arial"/>
              <a:ea typeface="Arial"/>
              <a:cs typeface="Arial"/>
              <a:sym typeface="Arial"/>
            </a:endParaRPr>
          </a:p>
          <a:p>
            <a:pPr>
              <a:lnSpc>
                <a:spcPct val="107000"/>
              </a:lnSpc>
              <a:spcBef>
                <a:spcPts val="840"/>
              </a:spcBef>
              <a:buSzPts val="1000"/>
            </a:pPr>
            <a:r>
              <a:rPr lang="en-US" dirty="0">
                <a:solidFill>
                  <a:srgbClr val="303030"/>
                </a:solidFill>
                <a:latin typeface="Arial"/>
                <a:ea typeface="Arial"/>
                <a:cs typeface="Arial"/>
                <a:sym typeface="Arial"/>
              </a:rPr>
              <a:t>Effective leaders, at every level of an organization, influence the organization’s vision and direction. In school settings, effective leaders create and support a culture of continuous improvement. In order to lead continuous school improvement, leaders must understand school districts as a system, containing interconnected policies and practices. While each school in a district may have diverse needs, it is important for there to be </a:t>
            </a:r>
            <a:r>
              <a:rPr lang="en-US" b="1" i="1" dirty="0">
                <a:solidFill>
                  <a:srgbClr val="303030"/>
                </a:solidFill>
                <a:latin typeface="Arial"/>
                <a:ea typeface="Arial"/>
                <a:cs typeface="Arial"/>
                <a:sym typeface="Arial"/>
              </a:rPr>
              <a:t>alignment</a:t>
            </a:r>
            <a:r>
              <a:rPr lang="en-US" dirty="0">
                <a:solidFill>
                  <a:srgbClr val="303030"/>
                </a:solidFill>
                <a:latin typeface="Arial"/>
                <a:ea typeface="Arial"/>
                <a:cs typeface="Arial"/>
                <a:sym typeface="Arial"/>
              </a:rPr>
              <a:t> across a common set of district goals and </a:t>
            </a:r>
            <a:r>
              <a:rPr lang="en-US" b="1" i="1" dirty="0">
                <a:solidFill>
                  <a:srgbClr val="303030"/>
                </a:solidFill>
                <a:latin typeface="Arial"/>
                <a:ea typeface="Arial"/>
                <a:cs typeface="Arial"/>
                <a:sym typeface="Arial"/>
              </a:rPr>
              <a:t>agreement</a:t>
            </a:r>
            <a:r>
              <a:rPr lang="en-US" dirty="0">
                <a:solidFill>
                  <a:srgbClr val="303030"/>
                </a:solidFill>
                <a:latin typeface="Arial"/>
                <a:ea typeface="Arial"/>
                <a:cs typeface="Arial"/>
                <a:sym typeface="Arial"/>
              </a:rPr>
              <a:t> on instructional priorities. Strategies leaders can use for effective implementation of District Continuous Improvement include the following.</a:t>
            </a:r>
            <a:endParaRPr lang="en-US" b="1" dirty="0">
              <a:solidFill>
                <a:srgbClr val="303030"/>
              </a:solidFill>
              <a:latin typeface="Arial"/>
              <a:ea typeface="Arial"/>
              <a:cs typeface="Arial"/>
              <a:sym typeface="Arial"/>
            </a:endParaRPr>
          </a:p>
          <a:p>
            <a:pPr>
              <a:lnSpc>
                <a:spcPct val="107000"/>
              </a:lnSpc>
              <a:spcBef>
                <a:spcPts val="840"/>
              </a:spcBef>
              <a:buClr>
                <a:schemeClr val="dk1"/>
              </a:buClr>
              <a:buSzPts val="1000"/>
            </a:pPr>
            <a:endParaRPr lang="en-US" b="1" dirty="0">
              <a:solidFill>
                <a:srgbClr val="303030"/>
              </a:solidFill>
              <a:latin typeface="Arial"/>
              <a:ea typeface="Arial"/>
              <a:cs typeface="Arial"/>
              <a:sym typeface="Arial"/>
            </a:endParaRPr>
          </a:p>
          <a:p>
            <a:pPr marL="360072" indent="-360072">
              <a:lnSpc>
                <a:spcPct val="107000"/>
              </a:lnSpc>
              <a:spcBef>
                <a:spcPts val="840"/>
              </a:spcBef>
              <a:buClr>
                <a:srgbClr val="303030"/>
              </a:buClr>
              <a:buSzPts val="1000"/>
              <a:buFont typeface="Noto Sans Symbols"/>
              <a:buChar char="∙"/>
            </a:pPr>
            <a:r>
              <a:rPr lang="en-US" dirty="0">
                <a:solidFill>
                  <a:srgbClr val="303030"/>
                </a:solidFill>
                <a:latin typeface="Arial"/>
                <a:ea typeface="Arial"/>
                <a:cs typeface="Arial"/>
                <a:sym typeface="Arial"/>
              </a:rPr>
              <a:t>Aligning – Developing an implementation plan that aligns district-wide initiatives and performance goals in a common focus</a:t>
            </a:r>
            <a:endParaRPr lang="en-US" dirty="0">
              <a:solidFill>
                <a:srgbClr val="303030"/>
              </a:solidFill>
            </a:endParaRPr>
          </a:p>
          <a:p>
            <a:pPr marL="360072" indent="-360072">
              <a:lnSpc>
                <a:spcPct val="107000"/>
              </a:lnSpc>
              <a:spcBef>
                <a:spcPts val="840"/>
              </a:spcBef>
              <a:buClr>
                <a:srgbClr val="303030"/>
              </a:buClr>
              <a:buSzPts val="1000"/>
              <a:buFont typeface="Noto Sans Symbols"/>
              <a:buChar char="∙"/>
            </a:pPr>
            <a:r>
              <a:rPr lang="en-US" dirty="0">
                <a:solidFill>
                  <a:srgbClr val="303030"/>
                </a:solidFill>
                <a:latin typeface="Arial"/>
                <a:ea typeface="Arial"/>
                <a:cs typeface="Arial"/>
                <a:sym typeface="Arial"/>
              </a:rPr>
              <a:t>Path Setting – Establishing structures and processes to support collaboration and communication across the district</a:t>
            </a:r>
            <a:endParaRPr lang="en-US" dirty="0">
              <a:solidFill>
                <a:srgbClr val="303030"/>
              </a:solidFill>
            </a:endParaRPr>
          </a:p>
          <a:p>
            <a:pPr marL="360072" indent="-360072">
              <a:lnSpc>
                <a:spcPct val="107000"/>
              </a:lnSpc>
              <a:spcBef>
                <a:spcPts val="840"/>
              </a:spcBef>
              <a:buClr>
                <a:srgbClr val="303030"/>
              </a:buClr>
              <a:buSzPts val="1000"/>
              <a:buFont typeface="Noto Sans Symbols"/>
              <a:buChar char="∙"/>
            </a:pPr>
            <a:r>
              <a:rPr lang="en-US" dirty="0">
                <a:solidFill>
                  <a:srgbClr val="303030"/>
                </a:solidFill>
                <a:latin typeface="Arial"/>
                <a:ea typeface="Arial"/>
                <a:cs typeface="Arial"/>
                <a:sym typeface="Arial"/>
              </a:rPr>
              <a:t>Modeling – Leading within the context of a growth-centered, trust-based culture </a:t>
            </a:r>
            <a:endParaRPr lang="en-US" dirty="0">
              <a:solidFill>
                <a:srgbClr val="303030"/>
              </a:solidFill>
            </a:endParaRPr>
          </a:p>
          <a:p>
            <a:pPr marL="360072" indent="-360072">
              <a:lnSpc>
                <a:spcPct val="107000"/>
              </a:lnSpc>
              <a:spcBef>
                <a:spcPts val="840"/>
              </a:spcBef>
              <a:buClr>
                <a:srgbClr val="303030"/>
              </a:buClr>
              <a:buSzPts val="1000"/>
              <a:buFont typeface="Noto Sans Symbols"/>
              <a:buChar char="∙"/>
            </a:pPr>
            <a:r>
              <a:rPr lang="en-US" dirty="0">
                <a:solidFill>
                  <a:srgbClr val="303030"/>
                </a:solidFill>
                <a:latin typeface="Arial"/>
                <a:ea typeface="Arial"/>
                <a:cs typeface="Arial"/>
                <a:sym typeface="Arial"/>
              </a:rPr>
              <a:t>Empowering – Supporting and monitoring active participation and the implementation of identified effective practices</a:t>
            </a:r>
            <a:endParaRPr lang="en-US" dirty="0"/>
          </a:p>
          <a:p>
            <a:pPr>
              <a:lnSpc>
                <a:spcPct val="107000"/>
              </a:lnSpc>
              <a:spcBef>
                <a:spcPts val="840"/>
              </a:spcBef>
              <a:buClr>
                <a:schemeClr val="dk1"/>
              </a:buClr>
              <a:buSzPts val="1000"/>
            </a:pPr>
            <a:endParaRPr lang="en-US" dirty="0">
              <a:solidFill>
                <a:srgbClr val="303030"/>
              </a:solidFill>
              <a:latin typeface="Arial"/>
              <a:ea typeface="Arial"/>
              <a:cs typeface="Arial"/>
              <a:sym typeface="Arial"/>
            </a:endParaRPr>
          </a:p>
          <a:p>
            <a:r>
              <a:rPr lang="en-US" b="1" dirty="0"/>
              <a:t>To Do/To Say</a:t>
            </a:r>
            <a:endParaRPr lang="en-US" b="0" dirty="0"/>
          </a:p>
          <a:p>
            <a:pPr algn="just"/>
            <a:r>
              <a:rPr lang="en-US" b="0" dirty="0"/>
              <a:t>Provide a copy of the Infographic handout (HO #2) to participants. Discuss the </a:t>
            </a:r>
            <a:r>
              <a:rPr lang="en-US" b="0" i="1" dirty="0"/>
              <a:t>Systems Leadership </a:t>
            </a:r>
            <a:r>
              <a:rPr lang="en-US" b="0" dirty="0"/>
              <a:t>graphic which depicts a continuous cycle. Provide specifics regarding the essential functions and the interconnectedness of the components in framework.</a:t>
            </a:r>
            <a:endParaRPr lang="en-US" b="1" dirty="0"/>
          </a:p>
          <a:p>
            <a:endParaRPr lang="en-US" dirty="0"/>
          </a:p>
          <a:p>
            <a:endParaRPr lang="en-US" dirty="0"/>
          </a:p>
        </p:txBody>
      </p:sp>
      <p:sp>
        <p:nvSpPr>
          <p:cNvPr id="4" name="Slide Number Placeholder 3"/>
          <p:cNvSpPr>
            <a:spLocks noGrp="1"/>
          </p:cNvSpPr>
          <p:nvPr>
            <p:ph type="sldNum" sz="quarter" idx="5"/>
          </p:nvPr>
        </p:nvSpPr>
        <p:spPr/>
        <p:txBody>
          <a:bodyPr/>
          <a:lstStyle/>
          <a:p>
            <a:fld id="{3A982D59-46BF-4F69-BEB1-7D338E4FAAA4}" type="slidenum">
              <a:rPr lang="en-US" smtClean="0"/>
              <a:t>24</a:t>
            </a:fld>
            <a:endParaRPr lang="en-US"/>
          </a:p>
        </p:txBody>
      </p:sp>
    </p:spTree>
    <p:extLst>
      <p:ext uri="{BB962C8B-B14F-4D97-AF65-F5344CB8AC3E}">
        <p14:creationId xmlns:p14="http://schemas.microsoft.com/office/powerpoint/2010/main" val="157095738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Clr>
                <a:srgbClr val="303030"/>
              </a:buClr>
              <a:buSzPts val="2400"/>
            </a:pPr>
            <a:r>
              <a:rPr lang="en-US" b="1" dirty="0"/>
              <a:t>To Do</a:t>
            </a:r>
          </a:p>
          <a:p>
            <a:pPr marL="0" marR="0" lvl="0" indent="0" algn="l" defTabSz="914400" rtl="0" eaLnBrk="1" fontAlgn="auto" latinLnBrk="0" hangingPunct="1">
              <a:lnSpc>
                <a:spcPct val="100000"/>
              </a:lnSpc>
              <a:spcBef>
                <a:spcPts val="0"/>
              </a:spcBef>
              <a:spcAft>
                <a:spcPts val="0"/>
              </a:spcAft>
              <a:buClr>
                <a:srgbClr val="303030"/>
              </a:buClr>
              <a:buSzPts val="2400"/>
              <a:buFontTx/>
              <a:buNone/>
              <a:tabLst/>
              <a:defRPr/>
            </a:pPr>
            <a:r>
              <a:rPr lang="en-US" dirty="0"/>
              <a:t>Refer participants to EF 1 on the </a:t>
            </a:r>
            <a:r>
              <a:rPr lang="en-US" b="1" dirty="0"/>
              <a:t>Leadership for Effective Implementation Practice Profile (HO#3). </a:t>
            </a:r>
          </a:p>
          <a:p>
            <a:pPr marL="0" indent="0"/>
            <a:endParaRPr lang="en-US" b="1" dirty="0"/>
          </a:p>
          <a:p>
            <a:pPr marL="0" indent="0"/>
            <a:r>
              <a:rPr lang="en-US" b="1" dirty="0"/>
              <a:t>To Know/</a:t>
            </a:r>
            <a:r>
              <a:rPr lang="en-US" b="1"/>
              <a:t>To Say</a:t>
            </a:r>
            <a:endParaRPr lang="en-US" b="1"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0" dirty="0"/>
              <a:t>We are going to begin by focusing on </a:t>
            </a:r>
            <a:r>
              <a:rPr lang="en-US" dirty="0">
                <a:solidFill>
                  <a:srgbClr val="303030"/>
                </a:solidFill>
                <a:latin typeface="Arial"/>
                <a:ea typeface="Arial"/>
                <a:cs typeface="Arial"/>
                <a:sym typeface="Arial"/>
              </a:rPr>
              <a:t>Essential Function 1: Alignment. The focus for this essential function is the development of a district-wide continuous improvement plan that aligns all district initiatives and is monitored by a leadership team who uses data for ongoing problem solving. Look under EF1 on the </a:t>
            </a:r>
            <a:r>
              <a:rPr lang="en-US" b="1" dirty="0">
                <a:solidFill>
                  <a:srgbClr val="303030"/>
                </a:solidFill>
                <a:latin typeface="Arial"/>
                <a:ea typeface="Arial"/>
                <a:cs typeface="Arial"/>
                <a:sym typeface="Arial"/>
              </a:rPr>
              <a:t>Leadership for Effective Implementation of DCI Practice Profile (HO#3</a:t>
            </a:r>
            <a:r>
              <a:rPr lang="en-US" dirty="0">
                <a:solidFill>
                  <a:srgbClr val="303030"/>
                </a:solidFill>
                <a:latin typeface="Arial"/>
                <a:ea typeface="Arial"/>
                <a:cs typeface="Arial"/>
                <a:sym typeface="Arial"/>
              </a:rPr>
              <a:t>). </a:t>
            </a:r>
          </a:p>
          <a:p>
            <a:pPr marL="0" indent="0"/>
            <a:endParaRPr lang="en-US" dirty="0">
              <a:solidFill>
                <a:srgbClr val="303030"/>
              </a:solidFill>
              <a:latin typeface="Arial"/>
              <a:ea typeface="Times New Roman"/>
              <a:cs typeface="Arial"/>
              <a:sym typeface="Arial"/>
            </a:endParaRPr>
          </a:p>
          <a:p>
            <a:r>
              <a:rPr lang="en-US" sz="1200" b="0" i="0" u="none" strike="noStrike" kern="1200" dirty="0">
                <a:solidFill>
                  <a:schemeClr val="tx1"/>
                </a:solidFill>
                <a:effectLst/>
                <a:latin typeface="+mn-lt"/>
                <a:ea typeface="+mn-ea"/>
                <a:cs typeface="+mn-cs"/>
              </a:rPr>
              <a:t>Emphasize the bolded specifics in the notes below.</a:t>
            </a:r>
          </a:p>
          <a:p>
            <a:endParaRPr lang="en-US" sz="1200" b="0" i="0" u="none" strike="noStrike"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Leadership </a:t>
            </a:r>
            <a:r>
              <a:rPr lang="en-US" sz="1200" b="1" kern="1200" dirty="0">
                <a:solidFill>
                  <a:schemeClr val="tx1"/>
                </a:solidFill>
                <a:effectLst/>
                <a:latin typeface="+mn-lt"/>
                <a:ea typeface="+mn-ea"/>
                <a:cs typeface="+mn-cs"/>
              </a:rPr>
              <a:t>develops, aligns, and monitors </a:t>
            </a:r>
            <a:r>
              <a:rPr lang="en-US" sz="1200" kern="1200" dirty="0">
                <a:solidFill>
                  <a:schemeClr val="tx1"/>
                </a:solidFill>
                <a:effectLst/>
                <a:latin typeface="+mn-lt"/>
                <a:ea typeface="+mn-ea"/>
                <a:cs typeface="+mn-cs"/>
              </a:rPr>
              <a:t>a system-wide plan for implementation focusing on impact within a cycle of continuous improvement. </a:t>
            </a:r>
          </a:p>
          <a:p>
            <a:r>
              <a:rPr lang="en-US" sz="1200" kern="1200" dirty="0">
                <a:solidFill>
                  <a:schemeClr val="tx1"/>
                </a:solidFill>
                <a:effectLst/>
                <a:latin typeface="+mn-lt"/>
                <a:ea typeface="+mn-ea"/>
                <a:cs typeface="+mn-cs"/>
              </a:rPr>
              <a:t>There is a system-wide plan for continuous improvement that includes all of the criteria below.</a:t>
            </a:r>
          </a:p>
          <a:p>
            <a:pPr marL="171450" lvl="0" indent="-171450">
              <a:buFont typeface="Arial" panose="020B0604020202020204" pitchFamily="34" charset="0"/>
              <a:buChar char="•"/>
            </a:pPr>
            <a:r>
              <a:rPr lang="en-US" sz="1200" b="1" kern="1200" dirty="0">
                <a:solidFill>
                  <a:schemeClr val="tx1"/>
                </a:solidFill>
                <a:effectLst/>
                <a:latin typeface="+mn-lt"/>
                <a:ea typeface="+mn-ea"/>
                <a:cs typeface="+mn-cs"/>
              </a:rPr>
              <a:t>Alignment with district-wide initiatives</a:t>
            </a:r>
            <a:r>
              <a:rPr lang="en-US" sz="1200" kern="1200" dirty="0">
                <a:solidFill>
                  <a:schemeClr val="tx1"/>
                </a:solidFill>
                <a:effectLst/>
                <a:latin typeface="+mn-lt"/>
                <a:ea typeface="+mn-ea"/>
                <a:cs typeface="+mn-cs"/>
              </a:rPr>
              <a:t>.</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A district-wide </a:t>
            </a:r>
            <a:r>
              <a:rPr lang="en-US" sz="1200" b="1" kern="1200" dirty="0">
                <a:solidFill>
                  <a:schemeClr val="tx1"/>
                </a:solidFill>
                <a:effectLst/>
                <a:latin typeface="+mn-lt"/>
                <a:ea typeface="+mn-ea"/>
                <a:cs typeface="+mn-cs"/>
              </a:rPr>
              <a:t>common focus </a:t>
            </a:r>
            <a:r>
              <a:rPr lang="en-US" sz="1200" kern="1200" dirty="0">
                <a:solidFill>
                  <a:schemeClr val="tx1"/>
                </a:solidFill>
                <a:effectLst/>
                <a:latin typeface="+mn-lt"/>
                <a:ea typeface="+mn-ea"/>
                <a:cs typeface="+mn-cs"/>
              </a:rPr>
              <a:t>with </a:t>
            </a:r>
            <a:r>
              <a:rPr lang="en-US" sz="1200" b="1" kern="1200" dirty="0">
                <a:solidFill>
                  <a:schemeClr val="tx1"/>
                </a:solidFill>
                <a:effectLst/>
                <a:latin typeface="+mn-lt"/>
                <a:ea typeface="+mn-ea"/>
                <a:cs typeface="+mn-cs"/>
              </a:rPr>
              <a:t>specific and attainable goals.</a:t>
            </a:r>
          </a:p>
          <a:p>
            <a:pPr marL="171450" lvl="0" indent="-171450">
              <a:buFont typeface="Arial" panose="020B0604020202020204" pitchFamily="34" charset="0"/>
              <a:buChar char="•"/>
            </a:pPr>
            <a:r>
              <a:rPr lang="en-US" sz="1200" b="1" kern="1200" dirty="0">
                <a:solidFill>
                  <a:schemeClr val="tx1"/>
                </a:solidFill>
                <a:effectLst/>
                <a:latin typeface="+mn-lt"/>
                <a:ea typeface="+mn-ea"/>
                <a:cs typeface="+mn-cs"/>
              </a:rPr>
              <a:t>Building goals aligned </a:t>
            </a:r>
            <a:r>
              <a:rPr lang="en-US" sz="1200" kern="1200" dirty="0">
                <a:solidFill>
                  <a:schemeClr val="tx1"/>
                </a:solidFill>
                <a:effectLst/>
                <a:latin typeface="+mn-lt"/>
                <a:ea typeface="+mn-ea"/>
                <a:cs typeface="+mn-cs"/>
              </a:rPr>
              <a:t>with the district-wide common focus. </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A mechanism for </a:t>
            </a:r>
            <a:r>
              <a:rPr lang="en-US" sz="1200" b="1" kern="1200" dirty="0">
                <a:solidFill>
                  <a:schemeClr val="tx1"/>
                </a:solidFill>
                <a:effectLst/>
                <a:latin typeface="+mn-lt"/>
                <a:ea typeface="+mn-ea"/>
                <a:cs typeface="+mn-cs"/>
              </a:rPr>
              <a:t>feedback </a:t>
            </a:r>
            <a:r>
              <a:rPr lang="en-US" sz="1200" kern="1200" dirty="0">
                <a:solidFill>
                  <a:schemeClr val="tx1"/>
                </a:solidFill>
                <a:effectLst/>
                <a:latin typeface="+mn-lt"/>
                <a:ea typeface="+mn-ea"/>
                <a:cs typeface="+mn-cs"/>
              </a:rPr>
              <a:t>from all levels.  </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A year-long </a:t>
            </a:r>
            <a:r>
              <a:rPr lang="en-US" sz="1200" b="1" kern="1200" dirty="0">
                <a:solidFill>
                  <a:schemeClr val="tx1"/>
                </a:solidFill>
                <a:effectLst/>
                <a:latin typeface="+mn-lt"/>
                <a:ea typeface="+mn-ea"/>
                <a:cs typeface="+mn-cs"/>
              </a:rPr>
              <a:t>district-wide professional learning structure </a:t>
            </a:r>
            <a:r>
              <a:rPr lang="en-US" sz="1200" kern="1200" dirty="0">
                <a:solidFill>
                  <a:schemeClr val="tx1"/>
                </a:solidFill>
                <a:effectLst/>
                <a:latin typeface="+mn-lt"/>
                <a:ea typeface="+mn-ea"/>
                <a:cs typeface="+mn-cs"/>
              </a:rPr>
              <a:t>that </a:t>
            </a:r>
            <a:r>
              <a:rPr lang="en-US" sz="1200" b="1" kern="1200" dirty="0">
                <a:solidFill>
                  <a:schemeClr val="tx1"/>
                </a:solidFill>
                <a:effectLst/>
                <a:latin typeface="+mn-lt"/>
                <a:ea typeface="+mn-ea"/>
                <a:cs typeface="+mn-cs"/>
              </a:rPr>
              <a:t>is practice specific</a:t>
            </a:r>
            <a:r>
              <a:rPr lang="en-US" sz="1200" kern="1200" dirty="0">
                <a:solidFill>
                  <a:schemeClr val="tx1"/>
                </a:solidFill>
                <a:effectLst/>
                <a:latin typeface="+mn-lt"/>
                <a:ea typeface="+mn-ea"/>
                <a:cs typeface="+mn-cs"/>
              </a:rPr>
              <a:t>.</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A process for the collection of multiple sources of </a:t>
            </a:r>
            <a:r>
              <a:rPr lang="en-US" sz="1200" b="1" kern="1200" dirty="0">
                <a:solidFill>
                  <a:schemeClr val="tx1"/>
                </a:solidFill>
                <a:effectLst/>
                <a:latin typeface="+mn-lt"/>
                <a:ea typeface="+mn-ea"/>
                <a:cs typeface="+mn-cs"/>
              </a:rPr>
              <a:t>data to inform progress </a:t>
            </a:r>
            <a:r>
              <a:rPr lang="en-US" sz="1200" kern="1200" dirty="0">
                <a:solidFill>
                  <a:schemeClr val="tx1"/>
                </a:solidFill>
                <a:effectLst/>
                <a:latin typeface="+mn-lt"/>
                <a:ea typeface="+mn-ea"/>
                <a:cs typeface="+mn-cs"/>
              </a:rPr>
              <a:t>toward district and building performance goals.  </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A </a:t>
            </a:r>
            <a:r>
              <a:rPr lang="en-US" sz="1200" b="1" kern="1200" dirty="0">
                <a:solidFill>
                  <a:schemeClr val="tx1"/>
                </a:solidFill>
                <a:effectLst/>
                <a:latin typeface="+mn-lt"/>
                <a:ea typeface="+mn-ea"/>
                <a:cs typeface="+mn-cs"/>
              </a:rPr>
              <a:t>schedule for the analysis </a:t>
            </a:r>
            <a:r>
              <a:rPr lang="en-US" sz="1200" kern="1200" dirty="0">
                <a:solidFill>
                  <a:schemeClr val="tx1"/>
                </a:solidFill>
                <a:effectLst/>
                <a:latin typeface="+mn-lt"/>
                <a:ea typeface="+mn-ea"/>
                <a:cs typeface="+mn-cs"/>
              </a:rPr>
              <a:t>of key performance indicators at all administrative/educator levels for the purpose of monitoring impact. </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Specific </a:t>
            </a:r>
            <a:r>
              <a:rPr lang="en-US" sz="1200" b="1" kern="1200" dirty="0">
                <a:solidFill>
                  <a:schemeClr val="tx1"/>
                </a:solidFill>
                <a:effectLst/>
                <a:latin typeface="+mn-lt"/>
                <a:ea typeface="+mn-ea"/>
                <a:cs typeface="+mn-cs"/>
              </a:rPr>
              <a:t>practice-based strategies</a:t>
            </a:r>
            <a:r>
              <a:rPr lang="en-US" sz="1200" kern="1200" dirty="0">
                <a:solidFill>
                  <a:schemeClr val="tx1"/>
                </a:solidFill>
                <a:effectLst/>
                <a:latin typeface="+mn-lt"/>
                <a:ea typeface="+mn-ea"/>
                <a:cs typeface="+mn-cs"/>
              </a:rPr>
              <a:t> focused on increasing the impact that teachers are having on students collectively across the district. </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Leadership Teams regularly engage </a:t>
            </a:r>
            <a:r>
              <a:rPr lang="en-US" sz="1200" b="1" kern="1200" dirty="0">
                <a:solidFill>
                  <a:schemeClr val="tx1"/>
                </a:solidFill>
                <a:effectLst/>
                <a:latin typeface="+mn-lt"/>
                <a:ea typeface="+mn-ea"/>
                <a:cs typeface="+mn-cs"/>
              </a:rPr>
              <a:t>in formal problem-solving </a:t>
            </a:r>
            <a:r>
              <a:rPr lang="en-US" sz="1200" kern="1200" dirty="0">
                <a:solidFill>
                  <a:schemeClr val="tx1"/>
                </a:solidFill>
                <a:effectLst/>
                <a:latin typeface="+mn-lt"/>
                <a:ea typeface="+mn-ea"/>
                <a:cs typeface="+mn-cs"/>
              </a:rPr>
              <a:t>using district/building level data. </a:t>
            </a:r>
          </a:p>
          <a:p>
            <a:pPr marL="171450" lvl="0" indent="-171450">
              <a:buFont typeface="Arial" panose="020B0604020202020204" pitchFamily="34" charset="0"/>
              <a:buChar char="•"/>
            </a:pPr>
            <a:endParaRPr lang="en-US" sz="1200" kern="1200" dirty="0">
              <a:solidFill>
                <a:schemeClr val="tx1"/>
              </a:solidFill>
              <a:effectLst/>
              <a:latin typeface="+mn-lt"/>
              <a:ea typeface="+mn-ea"/>
              <a:cs typeface="+mn-cs"/>
            </a:endParaRPr>
          </a:p>
          <a:p>
            <a:pPr marL="0" lvl="0" indent="0">
              <a:buFont typeface="Arial" panose="020B0604020202020204" pitchFamily="34" charset="0"/>
              <a:buNone/>
            </a:pPr>
            <a:r>
              <a:rPr lang="en-US" dirty="0"/>
              <a:t>Have participants review the EF1 indicators and discuss in small groups or between partners their thoughts about the importance of aligning initiatives and creating a systemwide plan. </a:t>
            </a:r>
            <a:endParaRPr lang="en-US" dirty="0">
              <a:latin typeface="Times New Roman"/>
              <a:ea typeface="Times New Roman"/>
              <a:cs typeface="Times New Roman"/>
              <a:sym typeface="Times New Roman"/>
            </a:endParaRPr>
          </a:p>
          <a:p>
            <a:endParaRPr lang="en-US" b="1" dirty="0"/>
          </a:p>
          <a:p>
            <a:endParaRPr lang="en-US" b="0" dirty="0"/>
          </a:p>
          <a:p>
            <a:endParaRPr lang="en-US" b="1" dirty="0"/>
          </a:p>
          <a:p>
            <a:endParaRPr lang="en-US" dirty="0"/>
          </a:p>
        </p:txBody>
      </p:sp>
      <p:sp>
        <p:nvSpPr>
          <p:cNvPr id="4" name="Slide Number Placeholder 3"/>
          <p:cNvSpPr>
            <a:spLocks noGrp="1"/>
          </p:cNvSpPr>
          <p:nvPr>
            <p:ph type="sldNum" sz="quarter" idx="5"/>
          </p:nvPr>
        </p:nvSpPr>
        <p:spPr/>
        <p:txBody>
          <a:bodyPr/>
          <a:lstStyle/>
          <a:p>
            <a:fld id="{3A982D59-46BF-4F69-BEB1-7D338E4FAAA4}" type="slidenum">
              <a:rPr lang="en-US" smtClean="0"/>
              <a:t>25</a:t>
            </a:fld>
            <a:endParaRPr lang="en-US"/>
          </a:p>
        </p:txBody>
      </p:sp>
    </p:spTree>
    <p:extLst>
      <p:ext uri="{BB962C8B-B14F-4D97-AF65-F5344CB8AC3E}">
        <p14:creationId xmlns:p14="http://schemas.microsoft.com/office/powerpoint/2010/main" val="15029119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To Know/To Say</a:t>
            </a:r>
            <a:endParaRPr lang="en-US" dirty="0"/>
          </a:p>
          <a:p>
            <a:pPr>
              <a:buClr>
                <a:schemeClr val="dk1"/>
              </a:buClr>
              <a:buSzPts val="1200"/>
            </a:pPr>
            <a:r>
              <a:rPr lang="en-US" dirty="0"/>
              <a:t>Every system can be reduced to three major components: (1) </a:t>
            </a:r>
            <a:r>
              <a:rPr lang="en-US" b="1" dirty="0"/>
              <a:t>Shared </a:t>
            </a:r>
            <a:r>
              <a:rPr lang="en-US" dirty="0"/>
              <a:t>beliefs, values, vision, (2) </a:t>
            </a:r>
            <a:r>
              <a:rPr lang="en-US" b="1" dirty="0"/>
              <a:t>Collective system members</a:t>
            </a:r>
            <a:r>
              <a:rPr lang="en-US" dirty="0"/>
              <a:t> – staff, employees, etc., and (3) the </a:t>
            </a:r>
            <a:r>
              <a:rPr lang="en-US" b="1" dirty="0"/>
              <a:t>individual system member</a:t>
            </a:r>
            <a:r>
              <a:rPr lang="en-US" dirty="0"/>
              <a:t>. </a:t>
            </a:r>
          </a:p>
          <a:p>
            <a:pPr>
              <a:buClr>
                <a:schemeClr val="dk1"/>
              </a:buClr>
              <a:buSzPts val="1200"/>
            </a:pPr>
            <a:endParaRPr lang="en-US" dirty="0"/>
          </a:p>
          <a:p>
            <a:pPr>
              <a:buClr>
                <a:schemeClr val="dk1"/>
              </a:buClr>
              <a:buSzPts val="1200"/>
            </a:pPr>
            <a:r>
              <a:rPr lang="en-US" dirty="0"/>
              <a:t>The connectedness between these three components makes up the dynamics of system interdependence. </a:t>
            </a:r>
          </a:p>
          <a:p>
            <a:pPr marL="180036" indent="-180036">
              <a:buClr>
                <a:schemeClr val="dk1"/>
              </a:buClr>
              <a:buSzPts val="1200"/>
              <a:buFont typeface="Arial" panose="020B0604020202020204" pitchFamily="34" charset="0"/>
              <a:buChar char="•"/>
            </a:pPr>
            <a:r>
              <a:rPr lang="en-US" dirty="0"/>
              <a:t>The connection between the system’s shared beliefs, values, vision and the collective system members is evidenced by the system structures, policies, and processes that are in place. These can be formal or informal. </a:t>
            </a:r>
            <a:endParaRPr lang="en-US" b="1" i="1" dirty="0"/>
          </a:p>
          <a:p>
            <a:pPr marL="180036" indent="-180036">
              <a:buClr>
                <a:schemeClr val="dk1"/>
              </a:buClr>
              <a:buSzPts val="1200"/>
              <a:buFont typeface="Arial" panose="020B0604020202020204" pitchFamily="34" charset="0"/>
              <a:buChar char="•"/>
            </a:pPr>
            <a:r>
              <a:rPr lang="en-US" dirty="0"/>
              <a:t>The connection between the system’s shared beliefs, values, vision and the autonomous individual member is observable through the choices made by the individual on a daily basis. </a:t>
            </a:r>
          </a:p>
          <a:p>
            <a:pPr marL="180036" indent="-180036">
              <a:buClr>
                <a:schemeClr val="dk1"/>
              </a:buClr>
              <a:buSzPts val="1200"/>
              <a:buFont typeface="Arial" panose="020B0604020202020204" pitchFamily="34" charset="0"/>
              <a:buChar char="•"/>
            </a:pPr>
            <a:r>
              <a:rPr lang="en-US" dirty="0"/>
              <a:t>The connection between the collective system members and the autonomous individual member are observable through the collegial relationships that exist within system functioning. </a:t>
            </a:r>
          </a:p>
          <a:p>
            <a:pPr>
              <a:buClr>
                <a:schemeClr val="dk1"/>
              </a:buClr>
              <a:buSzPts val="1200"/>
            </a:pPr>
            <a:endParaRPr lang="en-US" dirty="0"/>
          </a:p>
          <a:p>
            <a:pPr>
              <a:buClr>
                <a:schemeClr val="dk1"/>
              </a:buClr>
              <a:buSzPts val="1200"/>
            </a:pPr>
            <a:r>
              <a:rPr lang="en-US" b="1" dirty="0"/>
              <a:t>Reference</a:t>
            </a:r>
            <a:endParaRPr lang="en-US" dirty="0"/>
          </a:p>
          <a:p>
            <a:pPr>
              <a:buClr>
                <a:srgbClr val="303030"/>
              </a:buClr>
              <a:buSzPts val="1200"/>
            </a:pPr>
            <a:r>
              <a:rPr lang="en-US" b="0" i="0" u="none" strike="noStrike" dirty="0">
                <a:solidFill>
                  <a:srgbClr val="303030"/>
                </a:solidFill>
                <a:latin typeface="PT Sans"/>
                <a:ea typeface="PT Sans"/>
                <a:cs typeface="PT Sans"/>
                <a:sym typeface="PT Sans"/>
              </a:rPr>
              <a:t>Senge, P. M. (1990). </a:t>
            </a:r>
            <a:r>
              <a:rPr lang="en-US" b="0" i="1" u="none" strike="noStrike" dirty="0">
                <a:solidFill>
                  <a:srgbClr val="303030"/>
                </a:solidFill>
                <a:latin typeface="Arial"/>
                <a:ea typeface="Arial"/>
                <a:cs typeface="Arial"/>
                <a:sym typeface="Arial"/>
              </a:rPr>
              <a:t>The fifth discipline: The art and practice of the learning organization. </a:t>
            </a:r>
            <a:r>
              <a:rPr lang="en-US" b="0" i="0" u="none" strike="noStrike" dirty="0">
                <a:solidFill>
                  <a:srgbClr val="303030"/>
                </a:solidFill>
                <a:latin typeface="PT Sans"/>
                <a:ea typeface="PT Sans"/>
                <a:cs typeface="PT Sans"/>
                <a:sym typeface="PT Sans"/>
              </a:rPr>
              <a:t>New York, NY: Doubleday/Currency. </a:t>
            </a:r>
            <a:endParaRPr lang="en-US" b="1" dirty="0"/>
          </a:p>
          <a:p>
            <a:pPr>
              <a:buClr>
                <a:schemeClr val="dk1"/>
              </a:buClr>
              <a:buSzPts val="1200"/>
            </a:pPr>
            <a:endParaRPr lang="en-US" b="1" dirty="0"/>
          </a:p>
          <a:p>
            <a:endParaRPr lang="en-US" dirty="0"/>
          </a:p>
        </p:txBody>
      </p:sp>
      <p:sp>
        <p:nvSpPr>
          <p:cNvPr id="4" name="Slide Number Placeholder 3"/>
          <p:cNvSpPr>
            <a:spLocks noGrp="1"/>
          </p:cNvSpPr>
          <p:nvPr>
            <p:ph type="sldNum" sz="quarter" idx="5"/>
          </p:nvPr>
        </p:nvSpPr>
        <p:spPr/>
        <p:txBody>
          <a:bodyPr/>
          <a:lstStyle/>
          <a:p>
            <a:fld id="{3A982D59-46BF-4F69-BEB1-7D338E4FAAA4}" type="slidenum">
              <a:rPr lang="en-US" smtClean="0"/>
              <a:t>26</a:t>
            </a:fld>
            <a:endParaRPr lang="en-US"/>
          </a:p>
        </p:txBody>
      </p:sp>
    </p:spTree>
    <p:extLst>
      <p:ext uri="{BB962C8B-B14F-4D97-AF65-F5344CB8AC3E}">
        <p14:creationId xmlns:p14="http://schemas.microsoft.com/office/powerpoint/2010/main" val="155377481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07000"/>
              </a:lnSpc>
              <a:buClr>
                <a:srgbClr val="303030"/>
              </a:buClr>
              <a:buSzPts val="1000"/>
            </a:pPr>
            <a:r>
              <a:rPr lang="en-US" b="1" dirty="0">
                <a:solidFill>
                  <a:srgbClr val="303030"/>
                </a:solidFill>
                <a:latin typeface="Arial"/>
                <a:ea typeface="Arial"/>
                <a:cs typeface="Arial"/>
                <a:sym typeface="Arial"/>
              </a:rPr>
              <a:t>To Know/To Say</a:t>
            </a:r>
            <a:endParaRPr lang="en-US" dirty="0"/>
          </a:p>
          <a:p>
            <a:pPr marL="360072" indent="-360072">
              <a:lnSpc>
                <a:spcPct val="107000"/>
              </a:lnSpc>
              <a:spcBef>
                <a:spcPts val="840"/>
              </a:spcBef>
              <a:buClr>
                <a:srgbClr val="303030"/>
              </a:buClr>
              <a:buSzPts val="1000"/>
              <a:buFont typeface="Noto Sans Symbols"/>
              <a:buChar char="∙"/>
            </a:pPr>
            <a:r>
              <a:rPr lang="en-US" dirty="0">
                <a:solidFill>
                  <a:srgbClr val="303030"/>
                </a:solidFill>
                <a:latin typeface="Arial"/>
                <a:ea typeface="Arial"/>
                <a:cs typeface="Arial"/>
                <a:sym typeface="Arial"/>
              </a:rPr>
              <a:t>If the connection between the shared values, beliefs, and vision with the collective membership is weighed down by too many rigid structures, policies, and processes the system’s effectiveness will be impacted.</a:t>
            </a:r>
            <a:endParaRPr lang="en-US" dirty="0">
              <a:solidFill>
                <a:srgbClr val="303030"/>
              </a:solidFill>
            </a:endParaRPr>
          </a:p>
          <a:p>
            <a:pPr marL="360072" indent="-360072">
              <a:lnSpc>
                <a:spcPct val="107000"/>
              </a:lnSpc>
              <a:spcBef>
                <a:spcPts val="840"/>
              </a:spcBef>
              <a:buClr>
                <a:srgbClr val="303030"/>
              </a:buClr>
              <a:buSzPts val="1000"/>
              <a:buFont typeface="Noto Sans Symbols"/>
              <a:buChar char="∙"/>
            </a:pPr>
            <a:r>
              <a:rPr lang="en-US" dirty="0">
                <a:solidFill>
                  <a:srgbClr val="303030"/>
                </a:solidFill>
                <a:latin typeface="Arial"/>
                <a:ea typeface="Arial"/>
                <a:cs typeface="Arial"/>
                <a:sym typeface="Arial"/>
              </a:rPr>
              <a:t>If the connection between the shared values, beliefs, and vision with the individual is weighed down by too many individual choices that are not aligned with the beliefs, the system does not function as a network.</a:t>
            </a:r>
            <a:endParaRPr lang="en-US" dirty="0">
              <a:solidFill>
                <a:srgbClr val="303030"/>
              </a:solidFill>
            </a:endParaRPr>
          </a:p>
          <a:p>
            <a:pPr marL="360072" indent="-360072">
              <a:lnSpc>
                <a:spcPct val="107000"/>
              </a:lnSpc>
              <a:spcBef>
                <a:spcPts val="840"/>
              </a:spcBef>
              <a:buClr>
                <a:srgbClr val="303030"/>
              </a:buClr>
              <a:buSzPts val="1000"/>
              <a:buFont typeface="Noto Sans Symbols"/>
              <a:buChar char="∙"/>
            </a:pPr>
            <a:r>
              <a:rPr lang="en-US" dirty="0">
                <a:solidFill>
                  <a:srgbClr val="303030"/>
                </a:solidFill>
                <a:latin typeface="Arial"/>
                <a:ea typeface="Arial"/>
                <a:cs typeface="Arial"/>
                <a:sym typeface="Arial"/>
              </a:rPr>
              <a:t>If the connection between the collective membership and the individual member is weighed down by too many co-dependent relationships effective collaboration will not occur.  </a:t>
            </a:r>
            <a:endParaRPr lang="en-US" dirty="0"/>
          </a:p>
          <a:p>
            <a:pPr marL="360072" indent="-293393">
              <a:lnSpc>
                <a:spcPct val="107000"/>
              </a:lnSpc>
              <a:spcBef>
                <a:spcPts val="840"/>
              </a:spcBef>
              <a:buClr>
                <a:schemeClr val="dk1"/>
              </a:buClr>
              <a:buSzPts val="1000"/>
            </a:pPr>
            <a:endParaRPr lang="en-US" dirty="0">
              <a:solidFill>
                <a:srgbClr val="303030"/>
              </a:solidFill>
              <a:latin typeface="Arial"/>
              <a:ea typeface="Arial"/>
              <a:cs typeface="Arial"/>
              <a:sym typeface="Arial"/>
            </a:endParaRPr>
          </a:p>
          <a:p>
            <a:pPr>
              <a:lnSpc>
                <a:spcPct val="107000"/>
              </a:lnSpc>
              <a:spcBef>
                <a:spcPts val="840"/>
              </a:spcBef>
              <a:buClr>
                <a:srgbClr val="303030"/>
              </a:buClr>
              <a:buSzPts val="1000"/>
            </a:pPr>
            <a:r>
              <a:rPr lang="en-US" b="1" dirty="0">
                <a:solidFill>
                  <a:srgbClr val="303030"/>
                </a:solidFill>
                <a:latin typeface="Arial"/>
                <a:ea typeface="Arial"/>
                <a:cs typeface="Arial"/>
                <a:sym typeface="Arial"/>
              </a:rPr>
              <a:t>Reference</a:t>
            </a:r>
            <a:endParaRPr lang="en-US" dirty="0"/>
          </a:p>
          <a:p>
            <a:pPr>
              <a:lnSpc>
                <a:spcPct val="107000"/>
              </a:lnSpc>
              <a:spcBef>
                <a:spcPts val="840"/>
              </a:spcBef>
              <a:buClr>
                <a:srgbClr val="303030"/>
              </a:buClr>
              <a:buSzPts val="1000"/>
            </a:pPr>
            <a:r>
              <a:rPr lang="en-US" b="0" i="0" u="none" strike="noStrike" dirty="0">
                <a:solidFill>
                  <a:srgbClr val="303030"/>
                </a:solidFill>
                <a:latin typeface="PT Sans"/>
                <a:ea typeface="PT Sans"/>
                <a:cs typeface="PT Sans"/>
                <a:sym typeface="PT Sans"/>
              </a:rPr>
              <a:t>Senge, P. M. (1990). </a:t>
            </a:r>
            <a:r>
              <a:rPr lang="en-US" b="0" i="1" u="none" strike="noStrike" dirty="0">
                <a:solidFill>
                  <a:srgbClr val="303030"/>
                </a:solidFill>
                <a:latin typeface="Arial"/>
                <a:ea typeface="Arial"/>
                <a:cs typeface="Arial"/>
                <a:sym typeface="Arial"/>
              </a:rPr>
              <a:t>The fifth discipline: The art and practice of the learning organization. </a:t>
            </a:r>
            <a:r>
              <a:rPr lang="en-US" b="0" i="0" u="none" strike="noStrike" dirty="0">
                <a:solidFill>
                  <a:srgbClr val="303030"/>
                </a:solidFill>
                <a:latin typeface="PT Sans"/>
                <a:ea typeface="PT Sans"/>
                <a:cs typeface="PT Sans"/>
                <a:sym typeface="PT Sans"/>
              </a:rPr>
              <a:t>New York, NY: Doubleday/Currency. </a:t>
            </a:r>
            <a:endParaRPr lang="en-US" b="1" dirty="0">
              <a:solidFill>
                <a:srgbClr val="303030"/>
              </a:solidFill>
            </a:endParaRPr>
          </a:p>
          <a:p>
            <a:pPr>
              <a:spcBef>
                <a:spcPts val="840"/>
              </a:spcBef>
            </a:pPr>
            <a:endParaRPr lang="en-US" dirty="0"/>
          </a:p>
          <a:p>
            <a:endParaRPr lang="en-US" dirty="0"/>
          </a:p>
        </p:txBody>
      </p:sp>
      <p:sp>
        <p:nvSpPr>
          <p:cNvPr id="4" name="Slide Number Placeholder 3"/>
          <p:cNvSpPr>
            <a:spLocks noGrp="1"/>
          </p:cNvSpPr>
          <p:nvPr>
            <p:ph type="sldNum" sz="quarter" idx="5"/>
          </p:nvPr>
        </p:nvSpPr>
        <p:spPr/>
        <p:txBody>
          <a:bodyPr/>
          <a:lstStyle/>
          <a:p>
            <a:fld id="{3A982D59-46BF-4F69-BEB1-7D338E4FAAA4}" type="slidenum">
              <a:rPr lang="en-US" smtClean="0"/>
              <a:t>27</a:t>
            </a:fld>
            <a:endParaRPr lang="en-US"/>
          </a:p>
        </p:txBody>
      </p:sp>
    </p:spTree>
    <p:extLst>
      <p:ext uri="{BB962C8B-B14F-4D97-AF65-F5344CB8AC3E}">
        <p14:creationId xmlns:p14="http://schemas.microsoft.com/office/powerpoint/2010/main" val="2132783412"/>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latin typeface="Calibri"/>
                <a:ea typeface="Calibri"/>
                <a:cs typeface="Calibri"/>
                <a:sym typeface="Calibri"/>
              </a:rPr>
              <a:t>To Do/To Say</a:t>
            </a:r>
            <a:endParaRPr lang="en-US" dirty="0"/>
          </a:p>
          <a:p>
            <a:r>
              <a:rPr lang="en-US" b="0" dirty="0">
                <a:latin typeface="Calibri"/>
                <a:ea typeface="Calibri"/>
                <a:cs typeface="Calibri"/>
                <a:sym typeface="Calibri"/>
              </a:rPr>
              <a:t>Think about System Interdependence in the context of your district.  </a:t>
            </a:r>
            <a:endParaRPr lang="en-US" dirty="0"/>
          </a:p>
          <a:p>
            <a:r>
              <a:rPr lang="en-US" b="0" dirty="0">
                <a:latin typeface="Calibri"/>
                <a:ea typeface="Calibri"/>
                <a:cs typeface="Calibri"/>
                <a:sym typeface="Calibri"/>
              </a:rPr>
              <a:t>Have school leaders do a </a:t>
            </a:r>
            <a:r>
              <a:rPr lang="en-US" b="1" dirty="0">
                <a:latin typeface="Calibri"/>
                <a:ea typeface="Calibri"/>
                <a:cs typeface="Calibri"/>
                <a:sym typeface="Calibri"/>
              </a:rPr>
              <a:t>Turn and Talk </a:t>
            </a:r>
            <a:r>
              <a:rPr lang="en-US" b="0" dirty="0">
                <a:latin typeface="Calibri"/>
                <a:ea typeface="Calibri"/>
                <a:cs typeface="Calibri"/>
                <a:sym typeface="Calibri"/>
              </a:rPr>
              <a:t>to discuss the questions posed.</a:t>
            </a:r>
            <a:endParaRPr lang="en-US" dirty="0"/>
          </a:p>
          <a:p>
            <a:endParaRPr lang="en-US" dirty="0"/>
          </a:p>
          <a:p>
            <a:r>
              <a:rPr lang="en-US" b="1" dirty="0"/>
              <a:t>Reference</a:t>
            </a:r>
            <a:endParaRPr lang="en-US" dirty="0"/>
          </a:p>
          <a:p>
            <a:r>
              <a:rPr lang="en-US" b="0" i="0" u="none" strike="noStrike" dirty="0">
                <a:solidFill>
                  <a:srgbClr val="303030"/>
                </a:solidFill>
                <a:latin typeface="PT Sans"/>
                <a:ea typeface="PT Sans"/>
                <a:cs typeface="PT Sans"/>
                <a:sym typeface="PT Sans"/>
              </a:rPr>
              <a:t>Senge, P. M. (1990). </a:t>
            </a:r>
            <a:r>
              <a:rPr lang="en-US" b="0" i="1" u="none" strike="noStrike" dirty="0">
                <a:solidFill>
                  <a:srgbClr val="303030"/>
                </a:solidFill>
                <a:latin typeface="Arial"/>
                <a:ea typeface="Arial"/>
                <a:cs typeface="Arial"/>
                <a:sym typeface="Arial"/>
              </a:rPr>
              <a:t>The fifth discipline: The art and practice of the learning organization. </a:t>
            </a:r>
            <a:r>
              <a:rPr lang="en-US" b="0" i="0" u="none" strike="noStrike" dirty="0">
                <a:solidFill>
                  <a:srgbClr val="303030"/>
                </a:solidFill>
                <a:latin typeface="PT Sans"/>
                <a:ea typeface="PT Sans"/>
                <a:cs typeface="PT Sans"/>
                <a:sym typeface="PT Sans"/>
              </a:rPr>
              <a:t>New York, NY: Doubleday/Currency. </a:t>
            </a:r>
            <a:endParaRPr lang="en-US" b="1" dirty="0"/>
          </a:p>
          <a:p>
            <a:endParaRPr lang="en-US" dirty="0"/>
          </a:p>
        </p:txBody>
      </p:sp>
      <p:sp>
        <p:nvSpPr>
          <p:cNvPr id="4" name="Slide Number Placeholder 3"/>
          <p:cNvSpPr>
            <a:spLocks noGrp="1"/>
          </p:cNvSpPr>
          <p:nvPr>
            <p:ph type="sldNum" sz="quarter" idx="5"/>
          </p:nvPr>
        </p:nvSpPr>
        <p:spPr/>
        <p:txBody>
          <a:bodyPr/>
          <a:lstStyle/>
          <a:p>
            <a:fld id="{3A982D59-46BF-4F69-BEB1-7D338E4FAAA4}" type="slidenum">
              <a:rPr lang="en-US" smtClean="0"/>
              <a:t>28</a:t>
            </a:fld>
            <a:endParaRPr lang="en-US"/>
          </a:p>
        </p:txBody>
      </p:sp>
    </p:spTree>
    <p:extLst>
      <p:ext uri="{BB962C8B-B14F-4D97-AF65-F5344CB8AC3E}">
        <p14:creationId xmlns:p14="http://schemas.microsoft.com/office/powerpoint/2010/main" val="2161608028"/>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just"/>
            <a:r>
              <a:rPr lang="en-US" b="1" dirty="0"/>
              <a:t>To Know</a:t>
            </a:r>
          </a:p>
          <a:p>
            <a:r>
              <a:rPr lang="en-US" dirty="0"/>
              <a:t>Peter Senge Video </a:t>
            </a:r>
            <a:r>
              <a:rPr lang="en-US" dirty="0">
                <a:solidFill>
                  <a:srgbClr val="303030"/>
                </a:solidFill>
                <a:latin typeface="Arial"/>
                <a:ea typeface="Arial"/>
                <a:cs typeface="Arial"/>
                <a:sym typeface="Arial"/>
              </a:rPr>
              <a:t>(2:20 min), v</a:t>
            </a:r>
            <a:r>
              <a:rPr lang="en-US" dirty="0"/>
              <a:t>ideo transcript can be found at https://www.moedu-sail.org/wp-content/uploads/2020/02/1-Peter-Senge-Introduction-to-Systems-Thinking-Video-Transcript.pdf </a:t>
            </a:r>
          </a:p>
          <a:p>
            <a:pPr algn="just"/>
            <a:endParaRPr lang="en-US" sz="1900" b="1" dirty="0">
              <a:solidFill>
                <a:srgbClr val="303030"/>
              </a:solidFill>
              <a:latin typeface="Arial"/>
              <a:ea typeface="Arial"/>
              <a:cs typeface="Arial"/>
              <a:sym typeface="Arial"/>
            </a:endParaRPr>
          </a:p>
          <a:p>
            <a:pPr algn="just"/>
            <a:r>
              <a:rPr lang="en-US" sz="1900" b="1" dirty="0">
                <a:solidFill>
                  <a:srgbClr val="303030"/>
                </a:solidFill>
                <a:latin typeface="Arial"/>
                <a:ea typeface="Arial"/>
                <a:cs typeface="Arial"/>
                <a:sym typeface="Arial"/>
              </a:rPr>
              <a:t>To Know/To Say</a:t>
            </a:r>
          </a:p>
          <a:p>
            <a:pPr algn="just"/>
            <a:r>
              <a:rPr lang="en-US" sz="1900" dirty="0">
                <a:solidFill>
                  <a:srgbClr val="303030"/>
                </a:solidFill>
                <a:latin typeface="Arial"/>
                <a:ea typeface="Arial"/>
                <a:cs typeface="Arial"/>
                <a:sym typeface="Arial"/>
              </a:rPr>
              <a:t>In the following video, Peter Senge discusses the concept of systems thinking. </a:t>
            </a:r>
            <a:r>
              <a:rPr lang="en-US" dirty="0">
                <a:latin typeface="Times New Roman"/>
                <a:ea typeface="Times New Roman"/>
                <a:cs typeface="Times New Roman"/>
                <a:sym typeface="Times New Roman"/>
              </a:rPr>
              <a:t>After watching the video, ask participants how Senge’s explanation of Systems Thinking compares with their understandings.   </a:t>
            </a:r>
            <a:endParaRPr lang="en-US" dirty="0">
              <a:latin typeface="Calibri"/>
              <a:ea typeface="Times New Roman"/>
              <a:cs typeface="Calibri"/>
              <a:sym typeface="Calibri"/>
            </a:endParaRPr>
          </a:p>
          <a:p>
            <a:pPr algn="just"/>
            <a:endParaRPr lang="en-US" dirty="0">
              <a:latin typeface="Calibri"/>
              <a:ea typeface="Times New Roman"/>
              <a:cs typeface="Calibri"/>
              <a:sym typeface="Calibri"/>
            </a:endParaRPr>
          </a:p>
          <a:p>
            <a:pPr algn="just"/>
            <a:r>
              <a:rPr lang="en-US" dirty="0">
                <a:latin typeface="Times New Roman"/>
                <a:ea typeface="Times New Roman"/>
                <a:cs typeface="Times New Roman"/>
                <a:sym typeface="Times New Roman"/>
              </a:rPr>
              <a:t>Video reflection questions on the next slide may be discussed. There is also an optional activity that aligns with the questions.</a:t>
            </a:r>
            <a:endParaRPr lang="en-US" b="0" dirty="0">
              <a:latin typeface="Calibri"/>
              <a:ea typeface="Times New Roman"/>
              <a:cs typeface="Calibri"/>
              <a:sym typeface="Calibri"/>
            </a:endParaRPr>
          </a:p>
          <a:p>
            <a:pPr algn="just"/>
            <a:endParaRPr lang="en-US" b="0" dirty="0">
              <a:latin typeface="Calibri"/>
              <a:ea typeface="Times New Roman"/>
              <a:cs typeface="Calibri"/>
              <a:sym typeface="Calibri"/>
            </a:endParaRPr>
          </a:p>
          <a:p>
            <a:pPr algn="just"/>
            <a:r>
              <a:rPr lang="en-US" b="1" dirty="0">
                <a:latin typeface="Times New Roman"/>
                <a:ea typeface="Times New Roman"/>
                <a:cs typeface="Times New Roman"/>
                <a:sym typeface="Times New Roman"/>
              </a:rPr>
              <a:t>Reference</a:t>
            </a:r>
            <a:endParaRPr lang="en-US" b="0" i="0" u="none" strike="noStrike" dirty="0">
              <a:solidFill>
                <a:schemeClr val="dk1"/>
              </a:solidFill>
              <a:latin typeface="Calibri"/>
              <a:ea typeface="Times New Roman"/>
              <a:cs typeface="Calibri"/>
              <a:sym typeface="Calibri"/>
            </a:endParaRPr>
          </a:p>
          <a:p>
            <a:pPr algn="just"/>
            <a:r>
              <a:rPr lang="en-US" b="0" i="0" u="none" strike="noStrike" dirty="0">
                <a:solidFill>
                  <a:srgbClr val="303030"/>
                </a:solidFill>
                <a:latin typeface="PT Sans"/>
                <a:ea typeface="PT Sans"/>
                <a:cs typeface="PT Sans"/>
                <a:sym typeface="PT Sans"/>
              </a:rPr>
              <a:t>Wile, K. (2014, August 5). </a:t>
            </a:r>
            <a:r>
              <a:rPr lang="en-US" b="0" i="1" u="none" strike="noStrike" dirty="0">
                <a:solidFill>
                  <a:srgbClr val="303030"/>
                </a:solidFill>
                <a:latin typeface="PT Sans"/>
                <a:ea typeface="PT Sans"/>
                <a:cs typeface="PT Sans"/>
                <a:sym typeface="PT Sans"/>
              </a:rPr>
              <a:t>Peter Senge introduction to systems thinking </a:t>
            </a:r>
            <a:r>
              <a:rPr lang="en-US" b="0" i="0" u="none" strike="noStrike" dirty="0">
                <a:solidFill>
                  <a:srgbClr val="303030"/>
                </a:solidFill>
                <a:latin typeface="PT Sans"/>
                <a:ea typeface="PT Sans"/>
                <a:cs typeface="PT Sans"/>
                <a:sym typeface="PT Sans"/>
              </a:rPr>
              <a:t>[Video]. </a:t>
            </a:r>
            <a:r>
              <a:rPr lang="en-US" b="0" i="0" u="sng" strike="noStrike" dirty="0">
                <a:solidFill>
                  <a:srgbClr val="12436F"/>
                </a:solidFill>
                <a:latin typeface="Arial"/>
                <a:ea typeface="Arial"/>
                <a:cs typeface="Arial"/>
                <a:sym typeface="Arial"/>
                <a:hlinkClick r:id="rId3">
                  <a:extLst>
                    <a:ext uri="{A12FA001-AC4F-418D-AE19-62706E023703}">
                      <ahyp:hlinkClr xmlns:ahyp="http://schemas.microsoft.com/office/drawing/2018/hyperlinkcolor" val="tx"/>
                    </a:ext>
                  </a:extLst>
                </a:hlinkClick>
              </a:rPr>
              <a:t>https://www.youtube.com/watch?v=eXdzKBWDraM</a:t>
            </a:r>
            <a:endParaRPr lang="en-US" dirty="0">
              <a:latin typeface="Times New Roman"/>
              <a:ea typeface="Times New Roman"/>
              <a:cs typeface="Times New Roman"/>
              <a:sym typeface="Times New Roman"/>
            </a:endParaRPr>
          </a:p>
          <a:p>
            <a:endParaRPr lang="en-US" dirty="0"/>
          </a:p>
          <a:p>
            <a:endParaRPr lang="en-US" dirty="0"/>
          </a:p>
        </p:txBody>
      </p:sp>
      <p:sp>
        <p:nvSpPr>
          <p:cNvPr id="4" name="Slide Number Placeholder 3"/>
          <p:cNvSpPr>
            <a:spLocks noGrp="1"/>
          </p:cNvSpPr>
          <p:nvPr>
            <p:ph type="sldNum" sz="quarter" idx="5"/>
          </p:nvPr>
        </p:nvSpPr>
        <p:spPr/>
        <p:txBody>
          <a:bodyPr/>
          <a:lstStyle/>
          <a:p>
            <a:fld id="{3A982D59-46BF-4F69-BEB1-7D338E4FAAA4}" type="slidenum">
              <a:rPr lang="en-US" smtClean="0"/>
              <a:t>29</a:t>
            </a:fld>
            <a:endParaRPr lang="en-US"/>
          </a:p>
        </p:txBody>
      </p:sp>
    </p:spTree>
    <p:extLst>
      <p:ext uri="{BB962C8B-B14F-4D97-AF65-F5344CB8AC3E}">
        <p14:creationId xmlns:p14="http://schemas.microsoft.com/office/powerpoint/2010/main" val="1831525863"/>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buClr>
                <a:schemeClr val="dk1"/>
              </a:buClr>
              <a:buSzPts val="1200"/>
            </a:pPr>
            <a:r>
              <a:rPr lang="en-US" b="1" dirty="0"/>
              <a:t>To Say</a:t>
            </a:r>
          </a:p>
          <a:p>
            <a:pPr>
              <a:buClr>
                <a:schemeClr val="dk1"/>
              </a:buClr>
              <a:buSzPts val="1200"/>
            </a:pPr>
            <a:r>
              <a:rPr lang="en-US" dirty="0"/>
              <a:t>Senge refers to “consequences” that result from actions and behaviors taken by members of a “family” system. Reflect on consequences resulting from school-improvement actions.</a:t>
            </a:r>
          </a:p>
          <a:p>
            <a:pPr>
              <a:buClr>
                <a:schemeClr val="dk1"/>
              </a:buClr>
              <a:buSzPts val="1200"/>
            </a:pPr>
            <a:endParaRPr lang="en-US" dirty="0"/>
          </a:p>
          <a:p>
            <a:r>
              <a:rPr lang="en-US" b="1" dirty="0"/>
              <a:t>To Do</a:t>
            </a:r>
            <a:endParaRPr lang="en-US" b="0" dirty="0"/>
          </a:p>
          <a:p>
            <a:r>
              <a:rPr lang="en-US" b="0" dirty="0"/>
              <a:t>(Optional)</a:t>
            </a:r>
            <a:endParaRPr lang="en-US" dirty="0"/>
          </a:p>
          <a:p>
            <a:r>
              <a:rPr lang="en-US" b="0" dirty="0"/>
              <a:t>Have small groups make a T chart that lists CONSEQUENCES and IMPACT resulting from school improvement actions/behaviors. At the bottom of the chart, list the lessons learned. Groups can then share key findings with all.</a:t>
            </a:r>
            <a:endParaRPr lang="en-US" dirty="0"/>
          </a:p>
          <a:p>
            <a:endParaRPr lang="en-US" b="1" dirty="0"/>
          </a:p>
          <a:p>
            <a:endParaRPr lang="en-US" dirty="0"/>
          </a:p>
        </p:txBody>
      </p:sp>
      <p:sp>
        <p:nvSpPr>
          <p:cNvPr id="4" name="Slide Number Placeholder 3"/>
          <p:cNvSpPr>
            <a:spLocks noGrp="1"/>
          </p:cNvSpPr>
          <p:nvPr>
            <p:ph type="sldNum" sz="quarter" idx="5"/>
          </p:nvPr>
        </p:nvSpPr>
        <p:spPr/>
        <p:txBody>
          <a:bodyPr/>
          <a:lstStyle/>
          <a:p>
            <a:fld id="{3A982D59-46BF-4F69-BEB1-7D338E4FAAA4}" type="slidenum">
              <a:rPr lang="en-US" smtClean="0"/>
              <a:t>30</a:t>
            </a:fld>
            <a:endParaRPr lang="en-US"/>
          </a:p>
        </p:txBody>
      </p:sp>
    </p:spTree>
    <p:extLst>
      <p:ext uri="{BB962C8B-B14F-4D97-AF65-F5344CB8AC3E}">
        <p14:creationId xmlns:p14="http://schemas.microsoft.com/office/powerpoint/2010/main" val="406544067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NOTE:</a:t>
            </a:r>
          </a:p>
          <a:p>
            <a:r>
              <a:rPr lang="en-US" dirty="0"/>
              <a:t>Because QR codes link to external sites, it is important to verify those pages are still active. While preparing your presentation, it is best to use your device camera to scan QR codes on slides 22, 37, 59, 75, 79, and 94 verifying those links are still accurate. </a:t>
            </a:r>
          </a:p>
        </p:txBody>
      </p:sp>
      <p:sp>
        <p:nvSpPr>
          <p:cNvPr id="4" name="Slide Number Placeholder 3"/>
          <p:cNvSpPr>
            <a:spLocks noGrp="1"/>
          </p:cNvSpPr>
          <p:nvPr>
            <p:ph type="sldNum" sz="quarter" idx="5"/>
          </p:nvPr>
        </p:nvSpPr>
        <p:spPr/>
        <p:txBody>
          <a:bodyPr/>
          <a:lstStyle/>
          <a:p>
            <a:fld id="{3A982D59-46BF-4F69-BEB1-7D338E4FAAA4}" type="slidenum">
              <a:rPr lang="en-US" smtClean="0"/>
              <a:t>4</a:t>
            </a:fld>
            <a:endParaRPr lang="en-US"/>
          </a:p>
        </p:txBody>
      </p:sp>
    </p:spTree>
    <p:extLst>
      <p:ext uri="{BB962C8B-B14F-4D97-AF65-F5344CB8AC3E}">
        <p14:creationId xmlns:p14="http://schemas.microsoft.com/office/powerpoint/2010/main" val="584560703"/>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000" b="1" dirty="0"/>
              <a:t>To Know/To Say</a:t>
            </a:r>
            <a:endParaRPr lang="en-US" dirty="0"/>
          </a:p>
          <a:p>
            <a:r>
              <a:rPr lang="en-US" sz="1000" dirty="0"/>
              <a:t>Expand on the slide content with info bolded in notes.</a:t>
            </a:r>
          </a:p>
          <a:p>
            <a:endParaRPr lang="en-US" sz="1000" dirty="0"/>
          </a:p>
          <a:p>
            <a:pPr defTabSz="960192">
              <a:defRPr/>
            </a:pPr>
            <a:r>
              <a:rPr lang="en-US" dirty="0">
                <a:latin typeface="Calibri"/>
                <a:ea typeface="Calibri"/>
                <a:cs typeface="Calibri"/>
                <a:sym typeface="Calibri"/>
              </a:rPr>
              <a:t>A systems thinking approach provides an effective way of thinking, communicating, acting, and achieving results by providing the following.</a:t>
            </a:r>
            <a:endParaRPr lang="en-US" sz="1000" dirty="0"/>
          </a:p>
          <a:p>
            <a:pPr marL="360072" indent="-360072">
              <a:lnSpc>
                <a:spcPct val="107000"/>
              </a:lnSpc>
              <a:buClr>
                <a:srgbClr val="303030"/>
              </a:buClr>
              <a:buSzPts val="1000"/>
              <a:buFont typeface="Noto Sans Symbols"/>
              <a:buChar char="∙"/>
            </a:pPr>
            <a:r>
              <a:rPr lang="en-US" dirty="0">
                <a:solidFill>
                  <a:srgbClr val="303030"/>
                </a:solidFill>
                <a:latin typeface="Arial"/>
                <a:ea typeface="Arial"/>
                <a:cs typeface="Arial"/>
                <a:sym typeface="Arial"/>
              </a:rPr>
              <a:t>A framework for making sense of an organization’s complexities </a:t>
            </a:r>
            <a:endParaRPr lang="en-US" dirty="0">
              <a:solidFill>
                <a:srgbClr val="303030"/>
              </a:solidFill>
            </a:endParaRPr>
          </a:p>
          <a:p>
            <a:pPr marL="360072" indent="-360072">
              <a:lnSpc>
                <a:spcPct val="107000"/>
              </a:lnSpc>
              <a:spcBef>
                <a:spcPts val="840"/>
              </a:spcBef>
              <a:buClr>
                <a:srgbClr val="303030"/>
              </a:buClr>
              <a:buSzPts val="1000"/>
              <a:buFont typeface="Noto Sans Symbols"/>
              <a:buChar char="∙"/>
            </a:pPr>
            <a:r>
              <a:rPr lang="en-US" dirty="0">
                <a:solidFill>
                  <a:srgbClr val="303030"/>
                </a:solidFill>
                <a:latin typeface="Arial"/>
                <a:ea typeface="Arial"/>
                <a:cs typeface="Arial"/>
                <a:sym typeface="Arial"/>
              </a:rPr>
              <a:t>A method for integrating new ideas </a:t>
            </a:r>
            <a:r>
              <a:rPr lang="en-US" b="1" dirty="0">
                <a:solidFill>
                  <a:srgbClr val="303030"/>
                </a:solidFill>
                <a:latin typeface="Arial"/>
                <a:ea typeface="Arial"/>
                <a:cs typeface="Arial"/>
                <a:sym typeface="Arial"/>
              </a:rPr>
              <a:t>within the system’s context</a:t>
            </a:r>
            <a:endParaRPr lang="en-US" b="1" dirty="0">
              <a:solidFill>
                <a:srgbClr val="303030"/>
              </a:solidFill>
            </a:endParaRPr>
          </a:p>
          <a:p>
            <a:pPr marL="360072" indent="-360072">
              <a:lnSpc>
                <a:spcPct val="107000"/>
              </a:lnSpc>
              <a:spcBef>
                <a:spcPts val="840"/>
              </a:spcBef>
              <a:buClr>
                <a:srgbClr val="303030"/>
              </a:buClr>
              <a:buSzPts val="1000"/>
              <a:buFont typeface="Noto Sans Symbols"/>
              <a:buChar char="∙"/>
            </a:pPr>
            <a:r>
              <a:rPr lang="en-US" dirty="0">
                <a:solidFill>
                  <a:srgbClr val="303030"/>
                </a:solidFill>
                <a:latin typeface="Arial"/>
                <a:ea typeface="Arial"/>
                <a:cs typeface="Arial"/>
                <a:sym typeface="Arial"/>
              </a:rPr>
              <a:t>A view of what is going on in any organization </a:t>
            </a:r>
            <a:r>
              <a:rPr lang="en-US" b="1" dirty="0">
                <a:solidFill>
                  <a:srgbClr val="303030"/>
                </a:solidFill>
                <a:latin typeface="Arial"/>
                <a:ea typeface="Arial"/>
                <a:cs typeface="Arial"/>
                <a:sym typeface="Arial"/>
              </a:rPr>
              <a:t>and its environment</a:t>
            </a:r>
            <a:endParaRPr lang="en-US" b="1" dirty="0">
              <a:solidFill>
                <a:srgbClr val="303030"/>
              </a:solidFill>
            </a:endParaRPr>
          </a:p>
          <a:p>
            <a:pPr marL="360072" indent="-360072">
              <a:lnSpc>
                <a:spcPct val="107000"/>
              </a:lnSpc>
              <a:spcBef>
                <a:spcPts val="840"/>
              </a:spcBef>
              <a:buClr>
                <a:srgbClr val="303030"/>
              </a:buClr>
              <a:buSzPts val="1000"/>
              <a:buFont typeface="Noto Sans Symbols"/>
              <a:buChar char="∙"/>
            </a:pPr>
            <a:r>
              <a:rPr lang="en-US" dirty="0">
                <a:solidFill>
                  <a:srgbClr val="303030"/>
                </a:solidFill>
                <a:latin typeface="Arial"/>
                <a:ea typeface="Arial"/>
                <a:cs typeface="Arial"/>
                <a:sym typeface="Arial"/>
              </a:rPr>
              <a:t>A process to create strategies, problem solve, and make decisions while finding leverage points for change, </a:t>
            </a:r>
            <a:r>
              <a:rPr lang="en-US" b="1" dirty="0">
                <a:solidFill>
                  <a:srgbClr val="303030"/>
                </a:solidFill>
                <a:latin typeface="Arial"/>
                <a:ea typeface="Arial"/>
                <a:cs typeface="Arial"/>
                <a:sym typeface="Arial"/>
              </a:rPr>
              <a:t>keeping the outcomes and goals in mind at all times</a:t>
            </a:r>
            <a:endParaRPr lang="en-US" b="1" dirty="0">
              <a:solidFill>
                <a:srgbClr val="303030"/>
              </a:solidFill>
            </a:endParaRPr>
          </a:p>
          <a:p>
            <a:pPr marL="360072" indent="-360072">
              <a:lnSpc>
                <a:spcPct val="107000"/>
              </a:lnSpc>
              <a:spcBef>
                <a:spcPts val="840"/>
              </a:spcBef>
              <a:buClr>
                <a:srgbClr val="303030"/>
              </a:buClr>
              <a:buSzPts val="1000"/>
              <a:buFont typeface="Noto Sans Symbols"/>
              <a:buChar char="∙"/>
            </a:pPr>
            <a:r>
              <a:rPr lang="en-US" dirty="0">
                <a:solidFill>
                  <a:srgbClr val="303030"/>
                </a:solidFill>
                <a:latin typeface="Arial"/>
                <a:ea typeface="Arial"/>
                <a:cs typeface="Arial"/>
                <a:sym typeface="Arial"/>
              </a:rPr>
              <a:t>A more complete and holistic way of thinking</a:t>
            </a:r>
            <a:endParaRPr lang="en-US" dirty="0"/>
          </a:p>
          <a:p>
            <a:pPr>
              <a:lnSpc>
                <a:spcPct val="107000"/>
              </a:lnSpc>
              <a:spcBef>
                <a:spcPts val="840"/>
              </a:spcBef>
              <a:buClr>
                <a:schemeClr val="dk1"/>
              </a:buClr>
              <a:buSzPts val="1000"/>
            </a:pPr>
            <a:endParaRPr lang="en-US" dirty="0">
              <a:solidFill>
                <a:srgbClr val="303030"/>
              </a:solidFill>
              <a:latin typeface="Arial"/>
              <a:ea typeface="Arial"/>
              <a:cs typeface="Arial"/>
              <a:sym typeface="Arial"/>
            </a:endParaRPr>
          </a:p>
          <a:p>
            <a:pPr>
              <a:lnSpc>
                <a:spcPct val="107000"/>
              </a:lnSpc>
              <a:spcBef>
                <a:spcPts val="840"/>
              </a:spcBef>
              <a:buClr>
                <a:srgbClr val="303030"/>
              </a:buClr>
              <a:buSzPts val="1000"/>
            </a:pPr>
            <a:r>
              <a:rPr lang="en-US" b="1" dirty="0">
                <a:solidFill>
                  <a:srgbClr val="303030"/>
                </a:solidFill>
                <a:latin typeface="Arial"/>
                <a:ea typeface="Arial"/>
                <a:cs typeface="Arial"/>
                <a:sym typeface="Arial"/>
              </a:rPr>
              <a:t>Reference</a:t>
            </a:r>
            <a:endParaRPr lang="en-US" dirty="0"/>
          </a:p>
          <a:p>
            <a:pPr marL="0" marR="0" lvl="0" indent="0" algn="l" defTabSz="914400" rtl="0" eaLnBrk="1" fontAlgn="auto" latinLnBrk="0" hangingPunct="1">
              <a:lnSpc>
                <a:spcPct val="107000"/>
              </a:lnSpc>
              <a:spcBef>
                <a:spcPts val="840"/>
              </a:spcBef>
              <a:spcAft>
                <a:spcPts val="0"/>
              </a:spcAft>
              <a:buClr>
                <a:srgbClr val="303030"/>
              </a:buClr>
              <a:buSzPts val="1000"/>
              <a:buFontTx/>
              <a:buNone/>
              <a:tabLst/>
              <a:defRPr/>
            </a:pPr>
            <a:r>
              <a:rPr lang="en-US" sz="1000" dirty="0"/>
              <a:t>Jackson, T. (2016, May 25). </a:t>
            </a:r>
            <a:r>
              <a:rPr lang="en-US" sz="1000" i="1" dirty="0"/>
              <a:t>7 benefits of systems thinking in organizational change</a:t>
            </a:r>
            <a:r>
              <a:rPr lang="en-US" sz="1000" dirty="0"/>
              <a:t>. </a:t>
            </a:r>
            <a:r>
              <a:rPr lang="en-US" sz="1000" u="sng" dirty="0">
                <a:solidFill>
                  <a:schemeClr val="hlink"/>
                </a:solidFill>
                <a:hlinkClick r:id="rId3"/>
              </a:rPr>
              <a:t>https://www.linkedin.com/pulse/7-benefits-systems-thinking-organizational-change-jackson-ph-d-</a:t>
            </a:r>
            <a:endParaRPr lang="en-US" sz="1000" dirty="0"/>
          </a:p>
          <a:p>
            <a:pPr>
              <a:lnSpc>
                <a:spcPct val="107000"/>
              </a:lnSpc>
              <a:spcBef>
                <a:spcPts val="840"/>
              </a:spcBef>
              <a:buClr>
                <a:srgbClr val="303030"/>
              </a:buClr>
              <a:buSzPts val="1000"/>
            </a:pPr>
            <a:endParaRPr lang="en-US" sz="1000" dirty="0"/>
          </a:p>
          <a:p>
            <a:pPr>
              <a:spcBef>
                <a:spcPts val="840"/>
              </a:spcBef>
            </a:pPr>
            <a:endParaRPr lang="en-US" sz="1000" dirty="0"/>
          </a:p>
          <a:p>
            <a:endParaRPr lang="en-US" dirty="0"/>
          </a:p>
          <a:p>
            <a:endParaRPr lang="en-US" dirty="0"/>
          </a:p>
        </p:txBody>
      </p:sp>
      <p:sp>
        <p:nvSpPr>
          <p:cNvPr id="4" name="Slide Number Placeholder 3"/>
          <p:cNvSpPr>
            <a:spLocks noGrp="1"/>
          </p:cNvSpPr>
          <p:nvPr>
            <p:ph type="sldNum" sz="quarter" idx="5"/>
          </p:nvPr>
        </p:nvSpPr>
        <p:spPr/>
        <p:txBody>
          <a:bodyPr/>
          <a:lstStyle/>
          <a:p>
            <a:fld id="{3A982D59-46BF-4F69-BEB1-7D338E4FAAA4}" type="slidenum">
              <a:rPr lang="en-US" smtClean="0"/>
              <a:t>31</a:t>
            </a:fld>
            <a:endParaRPr lang="en-US"/>
          </a:p>
        </p:txBody>
      </p:sp>
    </p:spTree>
    <p:extLst>
      <p:ext uri="{BB962C8B-B14F-4D97-AF65-F5344CB8AC3E}">
        <p14:creationId xmlns:p14="http://schemas.microsoft.com/office/powerpoint/2010/main" val="4201529104"/>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To Know</a:t>
            </a:r>
          </a:p>
          <a:p>
            <a:r>
              <a:rPr lang="en-US" b="0" dirty="0"/>
              <a:t>The article “The Do’s and Don’ts of System Thinking on the Job” by Michael Goodman (https://thesystemsthinker.com/the-dos-and-donts-of-systems-thinking-on-the-job/) offers some general guidelines for the use of system’s thinking to aid the presenter’s understanding. </a:t>
            </a:r>
            <a:endParaRPr lang="en-US" b="1" dirty="0"/>
          </a:p>
          <a:p>
            <a:endParaRPr lang="en-US" b="1" dirty="0"/>
          </a:p>
          <a:p>
            <a:r>
              <a:rPr lang="en-US" b="1" dirty="0"/>
              <a:t>To Say</a:t>
            </a:r>
            <a:endParaRPr lang="en-US" dirty="0"/>
          </a:p>
          <a:p>
            <a:pPr defTabSz="960192">
              <a:defRPr/>
            </a:pPr>
            <a:r>
              <a:rPr lang="en-US" dirty="0"/>
              <a:t>Situations that are ideal for systems thinking planning have several defining characteristics. </a:t>
            </a:r>
          </a:p>
          <a:p>
            <a:pPr defTabSz="960192">
              <a:defRPr/>
            </a:pPr>
            <a:endParaRPr lang="en-US" dirty="0"/>
          </a:p>
          <a:p>
            <a:r>
              <a:rPr lang="en-US" b="0" i="0" u="none" strike="noStrike" dirty="0">
                <a:solidFill>
                  <a:srgbClr val="303030"/>
                </a:solidFill>
                <a:latin typeface="PT Sans"/>
                <a:ea typeface="PT Sans"/>
                <a:cs typeface="PT Sans"/>
                <a:sym typeface="PT Sans"/>
              </a:rPr>
              <a:t>It is important to use a systems thinking approach, when addressing an issue or problem for which the following elements are true.</a:t>
            </a:r>
            <a:endParaRPr lang="en-US" dirty="0"/>
          </a:p>
          <a:p>
            <a:pPr marL="360072" indent="-360072">
              <a:lnSpc>
                <a:spcPct val="107000"/>
              </a:lnSpc>
              <a:buClr>
                <a:srgbClr val="303030"/>
              </a:buClr>
              <a:buSzPts val="1000"/>
              <a:buFont typeface="Noto Sans Symbols"/>
              <a:buChar char="∙"/>
            </a:pPr>
            <a:r>
              <a:rPr lang="en-US" dirty="0">
                <a:solidFill>
                  <a:srgbClr val="303030"/>
                </a:solidFill>
                <a:latin typeface="Arial"/>
                <a:ea typeface="Arial"/>
                <a:cs typeface="Arial"/>
                <a:sym typeface="Arial"/>
              </a:rPr>
              <a:t>The issue is important</a:t>
            </a:r>
            <a:endParaRPr lang="en-US" dirty="0">
              <a:solidFill>
                <a:srgbClr val="303030"/>
              </a:solidFill>
            </a:endParaRPr>
          </a:p>
          <a:p>
            <a:pPr marL="360072" indent="-360072">
              <a:lnSpc>
                <a:spcPct val="107000"/>
              </a:lnSpc>
              <a:spcBef>
                <a:spcPts val="840"/>
              </a:spcBef>
              <a:buClr>
                <a:srgbClr val="303030"/>
              </a:buClr>
              <a:buSzPts val="1000"/>
              <a:buFont typeface="Noto Sans Symbols"/>
              <a:buChar char="∙"/>
            </a:pPr>
            <a:r>
              <a:rPr lang="en-US" dirty="0">
                <a:solidFill>
                  <a:srgbClr val="303030"/>
                </a:solidFill>
                <a:latin typeface="Arial"/>
                <a:ea typeface="Arial"/>
                <a:cs typeface="Arial"/>
                <a:sym typeface="Arial"/>
              </a:rPr>
              <a:t>The problem is chronic, not a one-time event</a:t>
            </a:r>
            <a:endParaRPr lang="en-US" dirty="0">
              <a:solidFill>
                <a:srgbClr val="303030"/>
              </a:solidFill>
            </a:endParaRPr>
          </a:p>
          <a:p>
            <a:pPr marL="360072" indent="-360072">
              <a:lnSpc>
                <a:spcPct val="107000"/>
              </a:lnSpc>
              <a:spcBef>
                <a:spcPts val="840"/>
              </a:spcBef>
              <a:buClr>
                <a:srgbClr val="303030"/>
              </a:buClr>
              <a:buSzPts val="1000"/>
              <a:buFont typeface="Noto Sans Symbols"/>
              <a:buChar char="∙"/>
            </a:pPr>
            <a:r>
              <a:rPr lang="en-US" dirty="0">
                <a:solidFill>
                  <a:srgbClr val="303030"/>
                </a:solidFill>
                <a:latin typeface="Arial"/>
                <a:ea typeface="Arial"/>
                <a:cs typeface="Arial"/>
                <a:sym typeface="Arial"/>
              </a:rPr>
              <a:t>The problem is familiar and has a known history</a:t>
            </a:r>
            <a:endParaRPr lang="en-US" dirty="0">
              <a:solidFill>
                <a:srgbClr val="303030"/>
              </a:solidFill>
            </a:endParaRPr>
          </a:p>
          <a:p>
            <a:pPr marL="360072" indent="-360072">
              <a:lnSpc>
                <a:spcPct val="107000"/>
              </a:lnSpc>
              <a:spcBef>
                <a:spcPts val="840"/>
              </a:spcBef>
              <a:buClr>
                <a:srgbClr val="303030"/>
              </a:buClr>
              <a:buSzPts val="1000"/>
              <a:buFont typeface="Noto Sans Symbols"/>
              <a:buChar char="∙"/>
            </a:pPr>
            <a:r>
              <a:rPr lang="en-US" dirty="0">
                <a:solidFill>
                  <a:srgbClr val="303030"/>
                </a:solidFill>
                <a:latin typeface="Arial"/>
                <a:ea typeface="Arial"/>
                <a:cs typeface="Arial"/>
                <a:sym typeface="Arial"/>
              </a:rPr>
              <a:t>There have been unsuccessful prior attempts to solve the problem</a:t>
            </a:r>
            <a:endParaRPr lang="en-US" dirty="0"/>
          </a:p>
          <a:p>
            <a:pPr>
              <a:spcBef>
                <a:spcPts val="840"/>
              </a:spcBef>
            </a:pPr>
            <a:endParaRPr lang="en-US" b="0" i="0" u="none" strike="noStrike" dirty="0">
              <a:solidFill>
                <a:srgbClr val="303030"/>
              </a:solidFill>
              <a:latin typeface="PT Sans"/>
              <a:ea typeface="PT Sans"/>
              <a:cs typeface="PT Sans"/>
              <a:sym typeface="PT Sans"/>
            </a:endParaRPr>
          </a:p>
          <a:p>
            <a:pPr>
              <a:buClr>
                <a:srgbClr val="303030"/>
              </a:buClr>
              <a:buSzPts val="1200"/>
            </a:pPr>
            <a:r>
              <a:rPr lang="en-US" dirty="0">
                <a:solidFill>
                  <a:srgbClr val="303030"/>
                </a:solidFill>
                <a:latin typeface="Arial"/>
                <a:ea typeface="Arial"/>
                <a:cs typeface="Arial"/>
                <a:sym typeface="Arial"/>
              </a:rPr>
              <a:t>Pose the following question for discussion</a:t>
            </a:r>
            <a:r>
              <a:rPr lang="en-US" b="1" dirty="0">
                <a:solidFill>
                  <a:srgbClr val="303030"/>
                </a:solidFill>
                <a:latin typeface="Arial"/>
                <a:ea typeface="Arial"/>
                <a:cs typeface="Arial"/>
                <a:sym typeface="Arial"/>
              </a:rPr>
              <a:t>:  What are some examples of specific district situations that would be ideal for systems thinking intervention?</a:t>
            </a:r>
            <a:endParaRPr lang="en-US" dirty="0"/>
          </a:p>
          <a:p>
            <a:endParaRPr lang="en-US" b="1" i="0" u="none" strike="noStrike" dirty="0">
              <a:solidFill>
                <a:srgbClr val="303030"/>
              </a:solidFill>
              <a:latin typeface="PT Sans"/>
              <a:ea typeface="PT Sans"/>
              <a:cs typeface="PT Sans"/>
              <a:sym typeface="PT Sans"/>
            </a:endParaRPr>
          </a:p>
          <a:p>
            <a:r>
              <a:rPr lang="en-US" b="1" dirty="0"/>
              <a:t>References</a:t>
            </a:r>
            <a:endParaRPr lang="en-US" dirty="0"/>
          </a:p>
          <a:p>
            <a:r>
              <a:rPr lang="en-US" b="0" i="0" u="none" strike="noStrike" dirty="0">
                <a:solidFill>
                  <a:srgbClr val="12436F"/>
                </a:solidFill>
                <a:latin typeface="Arial"/>
                <a:ea typeface="Arial"/>
                <a:cs typeface="Arial"/>
                <a:sym typeface="Arial"/>
              </a:rPr>
              <a:t>Goodman, M. (n.d.) </a:t>
            </a:r>
            <a:r>
              <a:rPr lang="en-US" b="0" i="1" u="none" strike="noStrike" dirty="0">
                <a:solidFill>
                  <a:srgbClr val="12436F"/>
                </a:solidFill>
                <a:latin typeface="Arial"/>
                <a:ea typeface="Arial"/>
                <a:cs typeface="Arial"/>
                <a:sym typeface="Arial"/>
              </a:rPr>
              <a:t>The do’s and don’ts of systems thinking on the job. </a:t>
            </a:r>
            <a:r>
              <a:rPr lang="en-US" b="0" i="0" u="none" strike="noStrike" dirty="0">
                <a:solidFill>
                  <a:srgbClr val="12436F"/>
                </a:solidFill>
                <a:latin typeface="Arial"/>
                <a:ea typeface="Arial"/>
                <a:cs typeface="Arial"/>
                <a:sym typeface="Arial"/>
              </a:rPr>
              <a:t>The Systems Thinker. https://thesystemsthinker.com/the-dos-and-donts-of-systems-thinking-on-the-job/ </a:t>
            </a:r>
            <a:endParaRPr lang="en-US" b="0" i="0" u="sng" strike="noStrike" dirty="0">
              <a:solidFill>
                <a:srgbClr val="12436F"/>
              </a:solidFill>
              <a:latin typeface="Arial"/>
              <a:ea typeface="Arial"/>
              <a:cs typeface="Arial"/>
              <a:sym typeface="Arial"/>
            </a:endParaRP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b="0" i="0" u="none" strike="noStrike" dirty="0">
                <a:solidFill>
                  <a:srgbClr val="303030"/>
                </a:solidFill>
                <a:latin typeface="PT Sans"/>
                <a:ea typeface="PT Sans"/>
                <a:cs typeface="PT Sans"/>
                <a:sym typeface="PT Sans"/>
              </a:rPr>
              <a:t>The Waters Foundation. (2018). </a:t>
            </a:r>
            <a:r>
              <a:rPr lang="en-US" b="0" i="1" u="none" strike="noStrike" dirty="0">
                <a:solidFill>
                  <a:srgbClr val="303030"/>
                </a:solidFill>
                <a:latin typeface="Arial"/>
                <a:ea typeface="Arial"/>
                <a:cs typeface="Arial"/>
                <a:sym typeface="Arial"/>
              </a:rPr>
              <a:t>The impact of the systems thinking in schools project: 20 years of research, development and dissemination.</a:t>
            </a:r>
            <a:r>
              <a:rPr lang="en-US" b="0" i="0" u="none" strike="noStrike" dirty="0">
                <a:solidFill>
                  <a:srgbClr val="303030"/>
                </a:solidFill>
                <a:latin typeface="PT Sans"/>
                <a:ea typeface="PT Sans"/>
                <a:cs typeface="PT Sans"/>
                <a:sym typeface="PT Sans"/>
              </a:rPr>
              <a:t> </a:t>
            </a:r>
            <a:r>
              <a:rPr lang="en-US" b="0" i="0" u="none" strike="noStrike" dirty="0">
                <a:solidFill>
                  <a:srgbClr val="12436F"/>
                </a:solidFill>
                <a:latin typeface="Arial"/>
                <a:ea typeface="Arial"/>
                <a:cs typeface="Arial"/>
                <a:sym typeface="Arial"/>
              </a:rPr>
              <a:t>https://thinkingtoolsstudio.waterscenterst.org/resources/articles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0" i="0" u="none" strike="noStrike" dirty="0">
              <a:solidFill>
                <a:srgbClr val="12436F"/>
              </a:solidFill>
              <a:latin typeface="Arial"/>
              <a:ea typeface="Arial"/>
              <a:cs typeface="Arial"/>
              <a:sym typeface="Arial"/>
            </a:endParaRPr>
          </a:p>
          <a:p>
            <a:endParaRPr lang="en-US" dirty="0"/>
          </a:p>
        </p:txBody>
      </p:sp>
      <p:sp>
        <p:nvSpPr>
          <p:cNvPr id="4" name="Slide Number Placeholder 3"/>
          <p:cNvSpPr>
            <a:spLocks noGrp="1"/>
          </p:cNvSpPr>
          <p:nvPr>
            <p:ph type="sldNum" sz="quarter" idx="5"/>
          </p:nvPr>
        </p:nvSpPr>
        <p:spPr/>
        <p:txBody>
          <a:bodyPr/>
          <a:lstStyle/>
          <a:p>
            <a:fld id="{3A982D59-46BF-4F69-BEB1-7D338E4FAAA4}" type="slidenum">
              <a:rPr lang="en-US" smtClean="0"/>
              <a:t>32</a:t>
            </a:fld>
            <a:endParaRPr lang="en-US"/>
          </a:p>
        </p:txBody>
      </p:sp>
    </p:spTree>
    <p:extLst>
      <p:ext uri="{BB962C8B-B14F-4D97-AF65-F5344CB8AC3E}">
        <p14:creationId xmlns:p14="http://schemas.microsoft.com/office/powerpoint/2010/main" val="4267772043"/>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60192">
              <a:defRPr/>
            </a:pPr>
            <a:r>
              <a:rPr lang="en-US" b="1" dirty="0"/>
              <a:t>To Know </a:t>
            </a:r>
          </a:p>
          <a:p>
            <a:pPr defTabSz="960192">
              <a:defRPr/>
            </a:pPr>
            <a:r>
              <a:rPr lang="en-US" b="0" dirty="0"/>
              <a:t>Video is 7:25 min. The video transcript can be found at https://www.moedu-sail.org/wp-content/uploads/2020/02/2-Iceberg-Model-Video-Transcript.pdf </a:t>
            </a:r>
          </a:p>
          <a:p>
            <a:pPr defTabSz="960192">
              <a:defRPr/>
            </a:pPr>
            <a:endParaRPr lang="en-US" b="1" dirty="0"/>
          </a:p>
          <a:p>
            <a:pPr defTabSz="960192">
              <a:defRPr/>
            </a:pPr>
            <a:r>
              <a:rPr lang="en-US" b="1" dirty="0"/>
              <a:t>To Do/Say</a:t>
            </a:r>
            <a:endParaRPr lang="en-US" b="0" dirty="0"/>
          </a:p>
          <a:p>
            <a:pPr defTabSz="960192">
              <a:defRPr/>
            </a:pPr>
            <a:r>
              <a:rPr lang="en-US" b="0" dirty="0"/>
              <a:t>Introduce the video by noting that a</a:t>
            </a:r>
            <a:r>
              <a:rPr lang="en-US" dirty="0">
                <a:solidFill>
                  <a:srgbClr val="303030"/>
                </a:solidFill>
              </a:rPr>
              <a:t>n iceberg is often used to describe systems thinking. Similar to an iceberg that has only 10% of its form above the water, the </a:t>
            </a:r>
            <a:r>
              <a:rPr lang="en-US" b="1" dirty="0">
                <a:solidFill>
                  <a:srgbClr val="303030"/>
                </a:solidFill>
              </a:rPr>
              <a:t>Iceberg Framework</a:t>
            </a:r>
            <a:r>
              <a:rPr lang="en-US" dirty="0">
                <a:solidFill>
                  <a:srgbClr val="303030"/>
                </a:solidFill>
              </a:rPr>
              <a:t> helps us to take a broader look at the patterns and relationships that make a system function. </a:t>
            </a:r>
          </a:p>
          <a:p>
            <a:pPr defTabSz="960192">
              <a:defRPr/>
            </a:pPr>
            <a:endParaRPr lang="en-US" dirty="0"/>
          </a:p>
          <a:p>
            <a:r>
              <a:rPr lang="en-US" b="0" i="0" u="none" strike="noStrike" dirty="0">
                <a:solidFill>
                  <a:srgbClr val="303030"/>
                </a:solidFill>
                <a:latin typeface="PT Sans"/>
                <a:ea typeface="PT Sans"/>
                <a:cs typeface="PT Sans"/>
                <a:sym typeface="PT Sans"/>
              </a:rPr>
              <a:t>We will be using the four levels that are described in the video to help use see connections within our system.</a:t>
            </a:r>
            <a:endParaRPr lang="en-US" b="0" dirty="0"/>
          </a:p>
          <a:p>
            <a:endParaRPr lang="en-US" dirty="0"/>
          </a:p>
        </p:txBody>
      </p:sp>
      <p:sp>
        <p:nvSpPr>
          <p:cNvPr id="4" name="Slide Number Placeholder 3"/>
          <p:cNvSpPr>
            <a:spLocks noGrp="1"/>
          </p:cNvSpPr>
          <p:nvPr>
            <p:ph type="sldNum" sz="quarter" idx="5"/>
          </p:nvPr>
        </p:nvSpPr>
        <p:spPr/>
        <p:txBody>
          <a:bodyPr/>
          <a:lstStyle/>
          <a:p>
            <a:fld id="{3A982D59-46BF-4F69-BEB1-7D338E4FAAA4}" type="slidenum">
              <a:rPr lang="en-US" smtClean="0"/>
              <a:t>33</a:t>
            </a:fld>
            <a:endParaRPr lang="en-US"/>
          </a:p>
        </p:txBody>
      </p:sp>
    </p:spTree>
    <p:extLst>
      <p:ext uri="{BB962C8B-B14F-4D97-AF65-F5344CB8AC3E}">
        <p14:creationId xmlns:p14="http://schemas.microsoft.com/office/powerpoint/2010/main" val="988311536"/>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80000"/>
              </a:lnSpc>
              <a:buClr>
                <a:schemeClr val="dk1"/>
              </a:buClr>
              <a:buSzPts val="1200"/>
            </a:pPr>
            <a:r>
              <a:rPr lang="en-US" b="1" dirty="0"/>
              <a:t>To Know</a:t>
            </a:r>
          </a:p>
          <a:p>
            <a:pPr>
              <a:lnSpc>
                <a:spcPct val="80000"/>
              </a:lnSpc>
              <a:buClr>
                <a:schemeClr val="dk1"/>
              </a:buClr>
              <a:buSzPts val="1200"/>
            </a:pPr>
            <a:r>
              <a:rPr lang="en-US" dirty="0"/>
              <a:t>This is an opportunity to review with participants the four levels of system operations that they will use in the following activity</a:t>
            </a:r>
            <a:endParaRPr lang="en-US" b="1" dirty="0"/>
          </a:p>
          <a:p>
            <a:pPr>
              <a:lnSpc>
                <a:spcPct val="80000"/>
              </a:lnSpc>
              <a:buClr>
                <a:schemeClr val="dk1"/>
              </a:buClr>
              <a:buSzPts val="1200"/>
            </a:pPr>
            <a:endParaRPr lang="en-US" dirty="0"/>
          </a:p>
          <a:p>
            <a:pPr>
              <a:lnSpc>
                <a:spcPct val="80000"/>
              </a:lnSpc>
              <a:buClr>
                <a:schemeClr val="dk1"/>
              </a:buClr>
              <a:buSzPts val="1200"/>
            </a:pPr>
            <a:r>
              <a:rPr lang="en-US" b="1" dirty="0"/>
              <a:t>To Do/To Say</a:t>
            </a:r>
          </a:p>
          <a:p>
            <a:pPr>
              <a:lnSpc>
                <a:spcPct val="80000"/>
              </a:lnSpc>
              <a:buClr>
                <a:schemeClr val="dk1"/>
              </a:buClr>
              <a:buSzPts val="1200"/>
            </a:pPr>
            <a:r>
              <a:rPr lang="en-US" dirty="0"/>
              <a:t>In the video, Senge talked about these four levels of system operations that can provide insight into any situation. </a:t>
            </a:r>
          </a:p>
          <a:p>
            <a:pPr>
              <a:lnSpc>
                <a:spcPct val="80000"/>
              </a:lnSpc>
              <a:buClr>
                <a:schemeClr val="dk1"/>
              </a:buClr>
              <a:buSzPts val="1200"/>
            </a:pPr>
            <a:endParaRPr lang="en-US" b="1" dirty="0"/>
          </a:p>
          <a:p>
            <a:pPr marL="174708" indent="-174708">
              <a:lnSpc>
                <a:spcPct val="80000"/>
              </a:lnSpc>
              <a:buClr>
                <a:schemeClr val="dk1"/>
              </a:buClr>
              <a:buSzPts val="1200"/>
              <a:buFont typeface="Wingdings" panose="05000000000000000000" pitchFamily="2" charset="2"/>
              <a:buChar char="§"/>
            </a:pPr>
            <a:r>
              <a:rPr lang="en-US" b="1" dirty="0"/>
              <a:t>The Event</a:t>
            </a:r>
            <a:r>
              <a:rPr lang="en-US" dirty="0"/>
              <a:t> is the problem we see and would like to solve. It is the observable actions, activities, and/or variables produced by the system’s operation.</a:t>
            </a:r>
          </a:p>
          <a:p>
            <a:pPr marL="174708" indent="-174708">
              <a:lnSpc>
                <a:spcPct val="80000"/>
              </a:lnSpc>
              <a:buClr>
                <a:schemeClr val="dk1"/>
              </a:buClr>
              <a:buSzPts val="1200"/>
              <a:buFont typeface="Wingdings" panose="05000000000000000000" pitchFamily="2" charset="2"/>
              <a:buChar char="§"/>
            </a:pPr>
            <a:r>
              <a:rPr lang="en-US" b="1" dirty="0"/>
              <a:t>Patterns of Behavior </a:t>
            </a:r>
            <a:r>
              <a:rPr lang="en-US" dirty="0"/>
              <a:t>are the recurring events that we see happen in conjunction with the event. Identifying those relationships between events allows us to create solutions for recurring problems rather than simply reacting to isolated events.</a:t>
            </a:r>
          </a:p>
          <a:p>
            <a:pPr marL="174708" indent="-174708">
              <a:lnSpc>
                <a:spcPct val="80000"/>
              </a:lnSpc>
              <a:buClr>
                <a:schemeClr val="dk1"/>
              </a:buClr>
              <a:buSzPts val="1200"/>
              <a:buFont typeface="Wingdings" panose="05000000000000000000" pitchFamily="2" charset="2"/>
              <a:buChar char="§"/>
            </a:pPr>
            <a:r>
              <a:rPr lang="en-US" b="1" dirty="0"/>
              <a:t>Structures</a:t>
            </a:r>
            <a:r>
              <a:rPr lang="en-US" dirty="0"/>
              <a:t> are often the reason for recurring patterns. Structure accounts for 80 - 90% of all issues. Structures may be physical (buildings, traffic flow, vending machines), norms, policies, guidelines, power structures, distributions of resources, or informal ways of work that are tacitly or explicitly institutionalized.</a:t>
            </a:r>
          </a:p>
          <a:p>
            <a:pPr marL="174708" indent="-174708">
              <a:lnSpc>
                <a:spcPct val="80000"/>
              </a:lnSpc>
              <a:buClr>
                <a:schemeClr val="dk1"/>
              </a:buClr>
              <a:buSzPts val="1200"/>
              <a:buFont typeface="Wingdings" panose="05000000000000000000" pitchFamily="2" charset="2"/>
              <a:buChar char="§"/>
            </a:pPr>
            <a:r>
              <a:rPr lang="en-US" b="1" dirty="0"/>
              <a:t>Mental Models </a:t>
            </a:r>
            <a:r>
              <a:rPr lang="en-US" dirty="0"/>
              <a:t>are people’s deeply held assumptions, attitudes, values, expectations, culture, and/or beliefs that influence and drive their behavior. Mental models keep the structure doing what it does.</a:t>
            </a:r>
          </a:p>
          <a:p>
            <a:pPr>
              <a:lnSpc>
                <a:spcPct val="80000"/>
              </a:lnSpc>
              <a:buClr>
                <a:schemeClr val="dk1"/>
              </a:buClr>
              <a:buSzPts val="1200"/>
            </a:pPr>
            <a:endParaRPr lang="en-US" b="1" dirty="0"/>
          </a:p>
          <a:p>
            <a:r>
              <a:rPr lang="en-US" b="1" dirty="0"/>
              <a:t>References</a:t>
            </a: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t>Systems Innovation. (2018, Oct.15). </a:t>
            </a:r>
            <a:r>
              <a:rPr lang="en-US" sz="1200" i="1" dirty="0"/>
              <a:t>Iceberg model </a:t>
            </a:r>
            <a:r>
              <a:rPr lang="en-US" sz="1200" dirty="0"/>
              <a:t>[Video]. YouTube. </a:t>
            </a:r>
            <a:r>
              <a:rPr lang="en-US" sz="1200" u="sng" dirty="0">
                <a:solidFill>
                  <a:schemeClr val="hlink"/>
                </a:solidFill>
                <a:hlinkClick r:id="rId3"/>
              </a:rPr>
              <a:t>https://www.youtube.com/watch?v=Te1VYXqUH_c&amp;t=3s</a:t>
            </a:r>
            <a:r>
              <a:rPr lang="en-US" sz="1200" dirty="0"/>
              <a:t>  </a:t>
            </a:r>
          </a:p>
          <a:p>
            <a:endParaRPr lang="en-US" dirty="0"/>
          </a:p>
          <a:p>
            <a:pPr>
              <a:lnSpc>
                <a:spcPct val="80000"/>
              </a:lnSpc>
              <a:buClr>
                <a:schemeClr val="dk1"/>
              </a:buClr>
              <a:buSzPts val="1200"/>
            </a:pPr>
            <a:endParaRPr lang="en-US" dirty="0"/>
          </a:p>
          <a:p>
            <a:endParaRPr lang="en-US" dirty="0"/>
          </a:p>
        </p:txBody>
      </p:sp>
      <p:sp>
        <p:nvSpPr>
          <p:cNvPr id="4" name="Slide Number Placeholder 3"/>
          <p:cNvSpPr>
            <a:spLocks noGrp="1"/>
          </p:cNvSpPr>
          <p:nvPr>
            <p:ph type="sldNum" sz="quarter" idx="5"/>
          </p:nvPr>
        </p:nvSpPr>
        <p:spPr/>
        <p:txBody>
          <a:bodyPr/>
          <a:lstStyle/>
          <a:p>
            <a:fld id="{3A982D59-46BF-4F69-BEB1-7D338E4FAAA4}" type="slidenum">
              <a:rPr lang="en-US" smtClean="0"/>
              <a:t>34</a:t>
            </a:fld>
            <a:endParaRPr lang="en-US"/>
          </a:p>
        </p:txBody>
      </p:sp>
    </p:spTree>
    <p:extLst>
      <p:ext uri="{BB962C8B-B14F-4D97-AF65-F5344CB8AC3E}">
        <p14:creationId xmlns:p14="http://schemas.microsoft.com/office/powerpoint/2010/main" val="902782428"/>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To Say/To Do</a:t>
            </a:r>
            <a:endParaRPr lang="en-US" dirty="0"/>
          </a:p>
          <a:p>
            <a:r>
              <a:rPr lang="en-US" dirty="0"/>
              <a:t>The Iceberg Framework can be used to think about the components of a district system’s continuous improvement efforts. Have leaders use the framework to select an issue relevant to their district.  They can then delve deeper into events, patterns, structures, and mental models that are connected to it. Use chart paper to record the group’s thoughts. Depending on the size of the group, this could be done in a large group or in several smaller groups. After there has been time to reflect, ask for share outs as appropriate. </a:t>
            </a:r>
          </a:p>
          <a:p>
            <a:endParaRPr lang="en-US" dirty="0"/>
          </a:p>
          <a:p>
            <a:r>
              <a:rPr lang="en-US" dirty="0"/>
              <a:t>Have the group(s) focus on an issue that is a district-wide concerns. If the group needs ideas for potential events, they might include low reading or math scores, lack of carry over from professional learning, increased office referrals, lack of family involvement,  technology use, bullying, etc. </a:t>
            </a:r>
            <a:endParaRPr lang="en-US" b="0" dirty="0"/>
          </a:p>
          <a:p>
            <a:endParaRPr lang="en-US" dirty="0"/>
          </a:p>
          <a:p>
            <a:endParaRPr lang="en-US" dirty="0"/>
          </a:p>
        </p:txBody>
      </p:sp>
      <p:sp>
        <p:nvSpPr>
          <p:cNvPr id="4" name="Slide Number Placeholder 3"/>
          <p:cNvSpPr>
            <a:spLocks noGrp="1"/>
          </p:cNvSpPr>
          <p:nvPr>
            <p:ph type="sldNum" sz="quarter" idx="5"/>
          </p:nvPr>
        </p:nvSpPr>
        <p:spPr/>
        <p:txBody>
          <a:bodyPr/>
          <a:lstStyle/>
          <a:p>
            <a:fld id="{3A982D59-46BF-4F69-BEB1-7D338E4FAAA4}" type="slidenum">
              <a:rPr lang="en-US" smtClean="0"/>
              <a:t>35</a:t>
            </a:fld>
            <a:endParaRPr lang="en-US"/>
          </a:p>
        </p:txBody>
      </p:sp>
    </p:spTree>
    <p:extLst>
      <p:ext uri="{BB962C8B-B14F-4D97-AF65-F5344CB8AC3E}">
        <p14:creationId xmlns:p14="http://schemas.microsoft.com/office/powerpoint/2010/main" val="1330499237"/>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i="0" u="none" strike="noStrike" dirty="0">
                <a:solidFill>
                  <a:srgbClr val="303030"/>
                </a:solidFill>
                <a:latin typeface="PT Sans"/>
                <a:ea typeface="PT Sans"/>
                <a:cs typeface="PT Sans"/>
                <a:sym typeface="PT Sans"/>
              </a:rPr>
              <a:t>To Know</a:t>
            </a:r>
          </a:p>
          <a:p>
            <a:r>
              <a:rPr lang="en-US" dirty="0"/>
              <a:t>Video</a:t>
            </a:r>
            <a:r>
              <a:rPr lang="en-US" b="1" dirty="0"/>
              <a:t> </a:t>
            </a:r>
            <a:r>
              <a:rPr lang="en-US" dirty="0"/>
              <a:t>(6:45 min) </a:t>
            </a:r>
            <a:r>
              <a:rPr lang="en-US" u="sng" dirty="0">
                <a:solidFill>
                  <a:schemeClr val="hlink"/>
                </a:solidFill>
                <a:hlinkClick r:id="rId3"/>
              </a:rPr>
              <a:t>https://www.youtube.com/watch?v=81mJnpKJlc4</a:t>
            </a:r>
            <a:endParaRPr lang="en-US" dirty="0"/>
          </a:p>
          <a:p>
            <a:endParaRPr lang="en-US" b="0" i="0" u="none" strike="noStrike" dirty="0">
              <a:solidFill>
                <a:srgbClr val="303030"/>
              </a:solidFill>
              <a:latin typeface="PT Sans"/>
              <a:ea typeface="PT Sans"/>
              <a:cs typeface="PT Sans"/>
              <a:sym typeface="PT Sans"/>
            </a:endParaRPr>
          </a:p>
          <a:p>
            <a:r>
              <a:rPr lang="en-US" b="0" i="0" u="none" strike="noStrike" dirty="0">
                <a:solidFill>
                  <a:srgbClr val="303030"/>
                </a:solidFill>
                <a:latin typeface="PT Sans"/>
                <a:ea typeface="PT Sans"/>
                <a:cs typeface="PT Sans"/>
                <a:sym typeface="PT Sans"/>
              </a:rPr>
              <a:t>Chris Argyris and Donald Schon developed the Mental Models Process which uses the four levels of the Iceberg Framework as the context for group planning. It is used to challenge the status quo by questioning underlying values, behaviors, and strategies. In the following video, Steven </a:t>
            </a:r>
            <a:r>
              <a:rPr lang="en-US" b="0" i="0" u="none" strike="noStrike" dirty="0" err="1">
                <a:solidFill>
                  <a:srgbClr val="303030"/>
                </a:solidFill>
                <a:latin typeface="PT Sans"/>
                <a:ea typeface="PT Sans"/>
                <a:cs typeface="PT Sans"/>
                <a:sym typeface="PT Sans"/>
              </a:rPr>
              <a:t>Zuieback</a:t>
            </a:r>
            <a:r>
              <a:rPr lang="en-US" b="0" i="0" u="none" strike="noStrike" dirty="0">
                <a:solidFill>
                  <a:srgbClr val="303030"/>
                </a:solidFill>
                <a:latin typeface="PT Sans"/>
                <a:ea typeface="PT Sans"/>
                <a:cs typeface="PT Sans"/>
                <a:sym typeface="PT Sans"/>
              </a:rPr>
              <a:t> explains how the strategy works. He describes this process in the context of a personality typing framework called the Enneagram. For the purposes of this training, the Enneagram is not important. We want teams to understand how to apply the mental models process.  </a:t>
            </a:r>
            <a:endParaRPr lang="en-US" b="1" i="0" u="none" strike="noStrike" dirty="0">
              <a:solidFill>
                <a:srgbClr val="303030"/>
              </a:solidFill>
              <a:latin typeface="PT Sans"/>
              <a:ea typeface="PT Sans"/>
              <a:cs typeface="PT Sans"/>
              <a:sym typeface="PT Sans"/>
            </a:endParaRPr>
          </a:p>
          <a:p>
            <a:endParaRPr lang="en-US" b="1" i="0" u="none" strike="noStrike" dirty="0">
              <a:solidFill>
                <a:srgbClr val="303030"/>
              </a:solidFill>
              <a:latin typeface="PT Sans"/>
              <a:ea typeface="PT Sans"/>
              <a:cs typeface="PT Sans"/>
              <a:sym typeface="PT Sans"/>
            </a:endParaRPr>
          </a:p>
          <a:p>
            <a:r>
              <a:rPr lang="en-US" b="1" i="0" u="none" strike="noStrike" dirty="0">
                <a:solidFill>
                  <a:srgbClr val="303030"/>
                </a:solidFill>
                <a:latin typeface="PT Sans"/>
                <a:ea typeface="PT Sans"/>
                <a:cs typeface="PT Sans"/>
                <a:sym typeface="PT Sans"/>
              </a:rPr>
              <a:t>To Know/To Do/To Say</a:t>
            </a:r>
            <a:endParaRPr lang="en-US" dirty="0"/>
          </a:p>
          <a:p>
            <a:pPr defTabSz="960192">
              <a:defRPr/>
            </a:pPr>
            <a:r>
              <a:rPr lang="en-US" b="0" i="0" u="none" strike="noStrike" dirty="0">
                <a:solidFill>
                  <a:srgbClr val="303030"/>
                </a:solidFill>
                <a:latin typeface="PT Sans"/>
                <a:ea typeface="PT Sans"/>
                <a:cs typeface="PT Sans"/>
                <a:sym typeface="PT Sans"/>
              </a:rPr>
              <a:t>Chris Argyris and Donald Schon developed the Mental Models Process which uses the four levels of the Iceberg Framework as the context for group planning. It is used to challenge the status quo by questioning underlying values, behaviors, and strategies. </a:t>
            </a:r>
          </a:p>
          <a:p>
            <a:pPr defTabSz="960192">
              <a:defRPr/>
            </a:pPr>
            <a:endParaRPr lang="en-US" b="0" i="0" u="none" strike="noStrike" dirty="0">
              <a:solidFill>
                <a:srgbClr val="303030"/>
              </a:solidFill>
              <a:latin typeface="PT Sans"/>
              <a:ea typeface="PT Sans"/>
              <a:cs typeface="PT Sans"/>
              <a:sym typeface="PT Sans"/>
            </a:endParaRPr>
          </a:p>
          <a:p>
            <a:pPr defTabSz="960192">
              <a:defRPr/>
            </a:pPr>
            <a:r>
              <a:rPr lang="en-US" b="0" i="0" u="none" strike="noStrike" dirty="0">
                <a:solidFill>
                  <a:srgbClr val="303030"/>
                </a:solidFill>
                <a:latin typeface="PT Sans"/>
                <a:ea typeface="PT Sans"/>
                <a:cs typeface="PT Sans"/>
                <a:sym typeface="PT Sans"/>
              </a:rPr>
              <a:t>In the following video, Steven </a:t>
            </a:r>
            <a:r>
              <a:rPr lang="en-US" b="0" i="0" u="none" strike="noStrike" dirty="0" err="1">
                <a:solidFill>
                  <a:srgbClr val="303030"/>
                </a:solidFill>
                <a:latin typeface="PT Sans"/>
                <a:ea typeface="PT Sans"/>
                <a:cs typeface="PT Sans"/>
                <a:sym typeface="PT Sans"/>
              </a:rPr>
              <a:t>Zuieback</a:t>
            </a:r>
            <a:r>
              <a:rPr lang="en-US" b="0" i="0" u="none" strike="noStrike" dirty="0">
                <a:solidFill>
                  <a:srgbClr val="303030"/>
                </a:solidFill>
                <a:latin typeface="PT Sans"/>
                <a:ea typeface="PT Sans"/>
                <a:cs typeface="PT Sans"/>
                <a:sym typeface="PT Sans"/>
              </a:rPr>
              <a:t> explains how the strategy works. He describes this process in the context of a personality typing framework called the Enneagram. For the purposes of this training, we are not concerned with the Enneagram, we want you to focus on the mental models process. This process can help uncover solutions to problems by challenging the underlying mindset that directs the ways people operate inside a system.</a:t>
            </a:r>
            <a:endParaRPr lang="en-US" dirty="0"/>
          </a:p>
          <a:p>
            <a:endParaRPr lang="en-US" b="0" i="0" u="none" strike="noStrike" dirty="0">
              <a:solidFill>
                <a:srgbClr val="303030"/>
              </a:solidFill>
              <a:latin typeface="PT Sans"/>
              <a:ea typeface="PT Sans"/>
              <a:cs typeface="PT Sans"/>
              <a:sym typeface="PT Sans"/>
            </a:endParaRPr>
          </a:p>
          <a:p>
            <a:r>
              <a:rPr lang="en-US" b="0" i="0" u="none" strike="noStrike" dirty="0">
                <a:solidFill>
                  <a:srgbClr val="303030"/>
                </a:solidFill>
                <a:latin typeface="PT Sans"/>
                <a:ea typeface="PT Sans"/>
                <a:cs typeface="PT Sans"/>
                <a:sym typeface="PT Sans"/>
              </a:rPr>
              <a:t>As you watch the video, reflect on how this process could be used in your district to peel through the layers that are barriers to school improvement effectiveness.</a:t>
            </a:r>
            <a:endParaRPr lang="en-US" dirty="0"/>
          </a:p>
          <a:p>
            <a:endParaRPr lang="en-US" b="1" dirty="0"/>
          </a:p>
          <a:p>
            <a:r>
              <a:rPr lang="en-US" b="1" dirty="0"/>
              <a:t>References</a:t>
            </a:r>
            <a:endParaRPr lang="en-US" dirty="0"/>
          </a:p>
          <a:p>
            <a:r>
              <a:rPr lang="en-US" dirty="0"/>
              <a:t>Argyris, C., &amp; Schön, D. (1978) </a:t>
            </a:r>
            <a:r>
              <a:rPr lang="en-US" i="1" dirty="0"/>
              <a:t>Organizational learning: A theory of action perspective. </a:t>
            </a:r>
            <a:r>
              <a:rPr lang="en-US" dirty="0"/>
              <a:t>Reading, Mass: Addison Wesley</a:t>
            </a:r>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err="1"/>
              <a:t>Zuieback</a:t>
            </a:r>
            <a:r>
              <a:rPr lang="en-US" sz="1200" dirty="0"/>
              <a:t>, S. (2014, Nov. 9). </a:t>
            </a:r>
            <a:r>
              <a:rPr lang="en-US" sz="1200" i="1" dirty="0"/>
              <a:t>Mental models </a:t>
            </a:r>
            <a:r>
              <a:rPr lang="en-US" sz="1200" dirty="0"/>
              <a:t>[Video]. YouTube. </a:t>
            </a:r>
            <a:r>
              <a:rPr lang="en-US" sz="1200" u="sng" dirty="0">
                <a:solidFill>
                  <a:schemeClr val="hlink"/>
                </a:solidFill>
                <a:hlinkClick r:id="rId3"/>
              </a:rPr>
              <a:t>https://www.youtube.com/watch?v=81mJnpKJlc4</a:t>
            </a:r>
            <a:endParaRPr lang="en-US" sz="1200" dirty="0"/>
          </a:p>
          <a:p>
            <a:endParaRPr lang="en-US" dirty="0"/>
          </a:p>
          <a:p>
            <a:endParaRPr lang="en-US" dirty="0"/>
          </a:p>
        </p:txBody>
      </p:sp>
      <p:sp>
        <p:nvSpPr>
          <p:cNvPr id="4" name="Slide Number Placeholder 3"/>
          <p:cNvSpPr>
            <a:spLocks noGrp="1"/>
          </p:cNvSpPr>
          <p:nvPr>
            <p:ph type="sldNum" sz="quarter" idx="5"/>
          </p:nvPr>
        </p:nvSpPr>
        <p:spPr/>
        <p:txBody>
          <a:bodyPr/>
          <a:lstStyle/>
          <a:p>
            <a:fld id="{3A982D59-46BF-4F69-BEB1-7D338E4FAAA4}" type="slidenum">
              <a:rPr lang="en-US" smtClean="0"/>
              <a:t>36</a:t>
            </a:fld>
            <a:endParaRPr lang="en-US"/>
          </a:p>
        </p:txBody>
      </p:sp>
    </p:spTree>
    <p:extLst>
      <p:ext uri="{BB962C8B-B14F-4D97-AF65-F5344CB8AC3E}">
        <p14:creationId xmlns:p14="http://schemas.microsoft.com/office/powerpoint/2010/main" val="4183287811"/>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i="0" u="none" strike="noStrike" dirty="0">
                <a:solidFill>
                  <a:srgbClr val="303030"/>
                </a:solidFill>
                <a:latin typeface="Arial"/>
                <a:ea typeface="Arial"/>
                <a:cs typeface="Arial"/>
                <a:sym typeface="Arial"/>
              </a:rPr>
              <a:t>Handout #4</a:t>
            </a:r>
          </a:p>
          <a:p>
            <a:endParaRPr lang="en-US" b="1" i="0" u="none" strike="noStrike" dirty="0">
              <a:solidFill>
                <a:srgbClr val="303030"/>
              </a:solidFill>
              <a:latin typeface="Arial"/>
              <a:ea typeface="Arial"/>
              <a:cs typeface="Arial"/>
              <a:sym typeface="Arial"/>
            </a:endParaRPr>
          </a:p>
          <a:p>
            <a:r>
              <a:rPr lang="en-US" b="1" i="0" u="none" strike="noStrike" dirty="0">
                <a:solidFill>
                  <a:srgbClr val="303030"/>
                </a:solidFill>
                <a:latin typeface="Arial"/>
                <a:ea typeface="Arial"/>
                <a:cs typeface="Arial"/>
                <a:sym typeface="Arial"/>
              </a:rPr>
              <a:t>To Know/To Say/To Do</a:t>
            </a:r>
          </a:p>
          <a:p>
            <a:r>
              <a:rPr lang="en-US" b="0" i="0" u="none" strike="noStrike" dirty="0">
                <a:solidFill>
                  <a:srgbClr val="303030"/>
                </a:solidFill>
                <a:latin typeface="Arial"/>
                <a:ea typeface="Arial"/>
                <a:cs typeface="Arial"/>
                <a:sym typeface="Arial"/>
              </a:rPr>
              <a:t>Now that you have some background with the Iceberg Framework, review  the mental models process on Handout #4. </a:t>
            </a:r>
            <a:r>
              <a:rPr lang="en-US" b="0" i="0" u="none" strike="noStrike">
                <a:solidFill>
                  <a:srgbClr val="303030"/>
                </a:solidFill>
                <a:latin typeface="Arial"/>
                <a:ea typeface="Arial"/>
                <a:cs typeface="Arial"/>
                <a:sym typeface="Arial"/>
              </a:rPr>
              <a:t>After  reviewing </a:t>
            </a:r>
            <a:r>
              <a:rPr lang="en-US" b="0" i="0" u="none" strike="noStrike" dirty="0">
                <a:solidFill>
                  <a:srgbClr val="303030"/>
                </a:solidFill>
                <a:latin typeface="Arial"/>
                <a:ea typeface="Arial"/>
                <a:cs typeface="Arial"/>
                <a:sym typeface="Arial"/>
              </a:rPr>
              <a:t>this was participants, divide them into small groups and have them reflect on the questions in the following slide. (Note, these questions are listed on the following slide for participants to view.)</a:t>
            </a:r>
            <a:endParaRPr lang="en-US" dirty="0"/>
          </a:p>
          <a:p>
            <a:pPr indent="-80016">
              <a:buClr>
                <a:srgbClr val="303030"/>
              </a:buClr>
              <a:buSzPts val="1200"/>
              <a:buFont typeface="Arial"/>
              <a:buChar char="•"/>
            </a:pPr>
            <a:r>
              <a:rPr lang="en-US" b="0" i="0" u="none" strike="noStrike" dirty="0">
                <a:solidFill>
                  <a:srgbClr val="303030"/>
                </a:solidFill>
                <a:latin typeface="Arial"/>
                <a:ea typeface="Arial"/>
                <a:cs typeface="Arial"/>
                <a:sym typeface="Arial"/>
              </a:rPr>
              <a:t>What additional information about the Mental Models Process did you learn? </a:t>
            </a:r>
            <a:endParaRPr lang="en-US" dirty="0"/>
          </a:p>
          <a:p>
            <a:pPr indent="-80016">
              <a:buClr>
                <a:srgbClr val="303030"/>
              </a:buClr>
              <a:buSzPts val="1200"/>
              <a:buFont typeface="Arial"/>
              <a:buChar char="•"/>
            </a:pPr>
            <a:r>
              <a:rPr lang="en-US" b="0" i="0" u="none" strike="noStrike" dirty="0">
                <a:solidFill>
                  <a:srgbClr val="303030"/>
                </a:solidFill>
                <a:latin typeface="Arial"/>
                <a:ea typeface="Arial"/>
                <a:cs typeface="Arial"/>
                <a:sym typeface="Arial"/>
              </a:rPr>
              <a:t>For what situations and groups would this process be most powerful? </a:t>
            </a:r>
            <a:endParaRPr lang="en-US" dirty="0"/>
          </a:p>
          <a:p>
            <a:pPr indent="-80016">
              <a:buClr>
                <a:srgbClr val="303030"/>
              </a:buClr>
              <a:buSzPts val="1200"/>
              <a:buFont typeface="Arial"/>
              <a:buChar char="•"/>
            </a:pPr>
            <a:r>
              <a:rPr lang="en-US" b="0" i="0" u="none" strike="noStrike" dirty="0">
                <a:solidFill>
                  <a:srgbClr val="303030"/>
                </a:solidFill>
                <a:latin typeface="Arial"/>
                <a:ea typeface="Arial"/>
                <a:cs typeface="Arial"/>
                <a:sym typeface="Arial"/>
              </a:rPr>
              <a:t>What tips does the article provide for using this process with groups? </a:t>
            </a:r>
          </a:p>
          <a:p>
            <a:endParaRPr lang="en-US" b="0" dirty="0"/>
          </a:p>
          <a:p>
            <a:r>
              <a:rPr lang="en-US" b="1" dirty="0"/>
              <a:t>Reference</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err="1"/>
              <a:t>Zuieback</a:t>
            </a:r>
            <a:r>
              <a:rPr lang="en-US" sz="1200" dirty="0"/>
              <a:t>, S. (n.d.). </a:t>
            </a:r>
            <a:r>
              <a:rPr lang="en-US" sz="1200" i="1" dirty="0"/>
              <a:t>Planning conversations: Mental models process</a:t>
            </a:r>
            <a:r>
              <a:rPr lang="en-US" sz="1200" dirty="0"/>
              <a:t>. </a:t>
            </a:r>
            <a:r>
              <a:rPr lang="en-US" sz="1200" u="sng" dirty="0">
                <a:solidFill>
                  <a:schemeClr val="hlink"/>
                </a:solidFill>
                <a:hlinkClick r:id="rId3"/>
              </a:rPr>
              <a:t>https://www.stevezuieback.com/site/assets/files/1035/mental_models_process.pdf</a:t>
            </a:r>
            <a:endParaRPr lang="en-US" sz="1200" dirty="0"/>
          </a:p>
          <a:p>
            <a:endParaRPr lang="en-US" dirty="0"/>
          </a:p>
          <a:p>
            <a:endParaRPr lang="en-US" dirty="0"/>
          </a:p>
        </p:txBody>
      </p:sp>
      <p:sp>
        <p:nvSpPr>
          <p:cNvPr id="4" name="Slide Number Placeholder 3"/>
          <p:cNvSpPr>
            <a:spLocks noGrp="1"/>
          </p:cNvSpPr>
          <p:nvPr>
            <p:ph type="sldNum" sz="quarter" idx="5"/>
          </p:nvPr>
        </p:nvSpPr>
        <p:spPr/>
        <p:txBody>
          <a:bodyPr/>
          <a:lstStyle/>
          <a:p>
            <a:fld id="{3A982D59-46BF-4F69-BEB1-7D338E4FAAA4}" type="slidenum">
              <a:rPr lang="en-US" smtClean="0"/>
              <a:t>37</a:t>
            </a:fld>
            <a:endParaRPr lang="en-US"/>
          </a:p>
        </p:txBody>
      </p:sp>
    </p:spTree>
    <p:extLst>
      <p:ext uri="{BB962C8B-B14F-4D97-AF65-F5344CB8AC3E}">
        <p14:creationId xmlns:p14="http://schemas.microsoft.com/office/powerpoint/2010/main" val="3806536967"/>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To Do</a:t>
            </a:r>
            <a:endParaRPr lang="en-US" dirty="0"/>
          </a:p>
          <a:p>
            <a:r>
              <a:rPr lang="en-US" b="0" dirty="0"/>
              <a:t>Have questions posted on chart paper and encourage leaders to put responses on sticky notes and place on charts. Review responses with the whole group.</a:t>
            </a:r>
            <a:endParaRPr lang="en-US" dirty="0"/>
          </a:p>
          <a:p>
            <a:endParaRPr lang="en-US" b="0" dirty="0"/>
          </a:p>
          <a:p>
            <a:endParaRPr lang="en-US" dirty="0"/>
          </a:p>
        </p:txBody>
      </p:sp>
      <p:sp>
        <p:nvSpPr>
          <p:cNvPr id="4" name="Slide Number Placeholder 3"/>
          <p:cNvSpPr>
            <a:spLocks noGrp="1"/>
          </p:cNvSpPr>
          <p:nvPr>
            <p:ph type="sldNum" sz="quarter" idx="5"/>
          </p:nvPr>
        </p:nvSpPr>
        <p:spPr/>
        <p:txBody>
          <a:bodyPr/>
          <a:lstStyle/>
          <a:p>
            <a:fld id="{3A982D59-46BF-4F69-BEB1-7D338E4FAAA4}" type="slidenum">
              <a:rPr lang="en-US" smtClean="0"/>
              <a:t>38</a:t>
            </a:fld>
            <a:endParaRPr lang="en-US"/>
          </a:p>
        </p:txBody>
      </p:sp>
    </p:spTree>
    <p:extLst>
      <p:ext uri="{BB962C8B-B14F-4D97-AF65-F5344CB8AC3E}">
        <p14:creationId xmlns:p14="http://schemas.microsoft.com/office/powerpoint/2010/main" val="1577135670"/>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i="0" u="none" strike="noStrike" dirty="0">
                <a:solidFill>
                  <a:srgbClr val="303030"/>
                </a:solidFill>
                <a:latin typeface="PT Sans"/>
                <a:ea typeface="PT Sans"/>
                <a:cs typeface="PT Sans"/>
                <a:sym typeface="PT Sans"/>
              </a:rPr>
              <a:t>To Know</a:t>
            </a:r>
            <a:endParaRPr lang="en-US" dirty="0"/>
          </a:p>
          <a:p>
            <a:r>
              <a:rPr lang="en-US" b="0" i="0" u="none" strike="noStrike" dirty="0">
                <a:solidFill>
                  <a:srgbClr val="303030"/>
                </a:solidFill>
                <a:latin typeface="PT Sans"/>
                <a:ea typeface="PT Sans"/>
                <a:cs typeface="PT Sans"/>
                <a:sym typeface="PT Sans"/>
              </a:rPr>
              <a:t>An Infographic can be found at https://dese.mo.gov/learning-services. The DESE Continuous Improvement System and its Theory of Action underscore the primary goal of DESE’s Show-Me Success Plan: All Missouri students will graduate ready for success.</a:t>
            </a:r>
          </a:p>
          <a:p>
            <a:endParaRPr lang="en-US" b="0" i="0" u="none" strike="noStrike" dirty="0">
              <a:solidFill>
                <a:srgbClr val="303030"/>
              </a:solidFill>
              <a:latin typeface="PT Sans"/>
              <a:ea typeface="PT Sans"/>
              <a:cs typeface="PT Sans"/>
              <a:sym typeface="PT Sans"/>
            </a:endParaRPr>
          </a:p>
          <a:p>
            <a:r>
              <a:rPr lang="en-US" b="1" i="0" u="none" strike="noStrike" dirty="0">
                <a:solidFill>
                  <a:srgbClr val="303030"/>
                </a:solidFill>
                <a:latin typeface="PT Sans"/>
                <a:ea typeface="PT Sans"/>
                <a:cs typeface="PT Sans"/>
                <a:sym typeface="PT Sans"/>
              </a:rPr>
              <a:t>To Say</a:t>
            </a:r>
          </a:p>
          <a:p>
            <a:r>
              <a:rPr lang="en-US" b="0" i="0" u="none" strike="noStrike" dirty="0">
                <a:solidFill>
                  <a:srgbClr val="303030"/>
                </a:solidFill>
                <a:latin typeface="PT Sans"/>
                <a:ea typeface="PT Sans"/>
                <a:cs typeface="PT Sans"/>
                <a:sym typeface="PT Sans"/>
              </a:rPr>
              <a:t>You may be familiar with DESE’s 5 Pillars for Continuous Improvement. Each of the Pillars represents an aspect that is critical for success. </a:t>
            </a:r>
          </a:p>
          <a:p>
            <a:pPr marL="180036" indent="-180036">
              <a:buFont typeface="Arial" panose="020B0604020202020204" pitchFamily="34" charset="0"/>
              <a:buChar char="•"/>
            </a:pPr>
            <a:r>
              <a:rPr lang="en-US" b="1" i="0" u="none" strike="noStrike" dirty="0">
                <a:solidFill>
                  <a:srgbClr val="303030"/>
                </a:solidFill>
                <a:latin typeface="PT Sans"/>
                <a:ea typeface="PT Sans"/>
                <a:cs typeface="PT Sans"/>
                <a:sym typeface="PT Sans"/>
              </a:rPr>
              <a:t>Leadership: </a:t>
            </a:r>
            <a:r>
              <a:rPr lang="en-US" dirty="0"/>
              <a:t>Strong leaders set the vision and influence direction at every level of the organization to create and support a culture of teaching and learning for continuous improvement. </a:t>
            </a:r>
          </a:p>
          <a:p>
            <a:pPr marL="180036" indent="-180036">
              <a:buFont typeface="Arial" panose="020B0604020202020204" pitchFamily="34" charset="0"/>
              <a:buChar char="•"/>
            </a:pPr>
            <a:r>
              <a:rPr lang="en-US" b="1" i="0" u="none" strike="noStrike" dirty="0">
                <a:solidFill>
                  <a:srgbClr val="303030"/>
                </a:solidFill>
                <a:latin typeface="PT Sans"/>
                <a:ea typeface="PT Sans"/>
                <a:cs typeface="PT Sans"/>
                <a:sym typeface="PT Sans"/>
              </a:rPr>
              <a:t>Collaborative Climate and Culture</a:t>
            </a:r>
            <a:r>
              <a:rPr lang="en-US" b="0" i="0" u="none" strike="noStrike" dirty="0">
                <a:solidFill>
                  <a:srgbClr val="303030"/>
                </a:solidFill>
                <a:latin typeface="PT Sans"/>
                <a:ea typeface="PT Sans"/>
                <a:cs typeface="PT Sans"/>
                <a:sym typeface="PT Sans"/>
              </a:rPr>
              <a:t>: To achieve a collaborative climate, districts need shared values and common goals as a foundation. </a:t>
            </a:r>
          </a:p>
          <a:p>
            <a:pPr marL="180036" indent="-180036">
              <a:buFont typeface="Arial" panose="020B0604020202020204" pitchFamily="34" charset="0"/>
              <a:buChar char="•"/>
            </a:pPr>
            <a:r>
              <a:rPr lang="en-US" b="1" i="0" u="none" strike="noStrike" dirty="0">
                <a:solidFill>
                  <a:srgbClr val="303030"/>
                </a:solidFill>
                <a:latin typeface="PT Sans"/>
                <a:ea typeface="PT Sans"/>
                <a:cs typeface="PT Sans"/>
                <a:sym typeface="PT Sans"/>
              </a:rPr>
              <a:t>Effective Teaching and Learning: </a:t>
            </a:r>
            <a:r>
              <a:rPr lang="en-US" b="0" i="0" u="none" strike="noStrike" dirty="0">
                <a:solidFill>
                  <a:srgbClr val="303030"/>
                </a:solidFill>
                <a:latin typeface="PT Sans"/>
                <a:ea typeface="PT Sans"/>
                <a:cs typeface="PT Sans"/>
                <a:sym typeface="PT Sans"/>
              </a:rPr>
              <a:t>To meet the needs of each student, districts must select and implement evidence-based academic and social emotional  practices.</a:t>
            </a:r>
          </a:p>
          <a:p>
            <a:pPr marL="180036" indent="-180036" defTabSz="960192">
              <a:buFont typeface="Arial" panose="020B0604020202020204" pitchFamily="34" charset="0"/>
              <a:buChar char="•"/>
              <a:defRPr/>
            </a:pPr>
            <a:r>
              <a:rPr lang="en-US" b="1" i="0" u="none" strike="noStrike" dirty="0">
                <a:solidFill>
                  <a:srgbClr val="303030"/>
                </a:solidFill>
                <a:latin typeface="PT Sans"/>
                <a:ea typeface="PT Sans"/>
                <a:cs typeface="PT Sans"/>
                <a:sym typeface="PT Sans"/>
              </a:rPr>
              <a:t>Data-Based Decision Making: </a:t>
            </a:r>
            <a:r>
              <a:rPr lang="en-US" b="0" i="0" u="none" strike="noStrike" dirty="0">
                <a:solidFill>
                  <a:srgbClr val="303030"/>
                </a:solidFill>
                <a:latin typeface="PT Sans"/>
                <a:ea typeface="PT Sans"/>
                <a:cs typeface="PT Sans"/>
                <a:sym typeface="PT Sans"/>
              </a:rPr>
              <a:t>Accurate, relevant data across multiple points in time provide the basis for informing progress, setting goals, and guiding decisions that will lead to improved student learning. </a:t>
            </a:r>
            <a:r>
              <a:rPr lang="en-US" dirty="0"/>
              <a:t>Using a data-based decision making process shifts the work of school leadership teams from reactive to pro-active. </a:t>
            </a:r>
            <a:endParaRPr lang="en-US" b="0" i="0" u="none" strike="noStrike" dirty="0">
              <a:solidFill>
                <a:srgbClr val="303030"/>
              </a:solidFill>
              <a:latin typeface="PT Sans"/>
              <a:sym typeface="PT Sans"/>
            </a:endParaRPr>
          </a:p>
          <a:p>
            <a:pPr marL="180036" indent="-180036" defTabSz="960192">
              <a:buFont typeface="Arial" panose="020B0604020202020204" pitchFamily="34" charset="0"/>
              <a:buChar char="•"/>
              <a:defRPr/>
            </a:pPr>
            <a:r>
              <a:rPr lang="en-US" b="1" i="0" u="none" strike="noStrike" dirty="0">
                <a:solidFill>
                  <a:srgbClr val="303030"/>
                </a:solidFill>
                <a:latin typeface="PT Sans"/>
                <a:ea typeface="PT Sans"/>
                <a:cs typeface="PT Sans"/>
                <a:sym typeface="PT Sans"/>
              </a:rPr>
              <a:t>Alignment of Standards, Curriculum, and Assessment: </a:t>
            </a:r>
            <a:r>
              <a:rPr lang="en-US" b="0" i="0" u="none" strike="noStrike" dirty="0">
                <a:solidFill>
                  <a:srgbClr val="303030"/>
                </a:solidFill>
                <a:latin typeface="PT Sans"/>
                <a:ea typeface="PT Sans"/>
                <a:cs typeface="PT Sans"/>
                <a:sym typeface="PT Sans"/>
              </a:rPr>
              <a:t>Connection, clarity, and coherence must exist between standards, curriculum, and assessments </a:t>
            </a:r>
            <a:r>
              <a:rPr lang="en-US" dirty="0"/>
              <a:t>in order to provide accurate and actionable information regarding student learning. </a:t>
            </a:r>
          </a:p>
          <a:p>
            <a:pPr defTabSz="960192">
              <a:defRPr/>
            </a:pPr>
            <a:r>
              <a:rPr lang="en-US" b="0" i="0" u="none" strike="noStrike" dirty="0">
                <a:solidFill>
                  <a:srgbClr val="303030"/>
                </a:solidFill>
                <a:latin typeface="PT Sans"/>
                <a:ea typeface="PT Sans"/>
                <a:cs typeface="PT Sans"/>
                <a:sym typeface="PT Sans"/>
              </a:rPr>
              <a:t> </a:t>
            </a:r>
            <a:endParaRPr lang="en-US" b="1" i="0" u="none" strike="noStrike" dirty="0">
              <a:solidFill>
                <a:srgbClr val="303030"/>
              </a:solidFill>
              <a:latin typeface="PT Sans"/>
              <a:sym typeface="PT Sans"/>
            </a:endParaRPr>
          </a:p>
          <a:p>
            <a:pPr defTabSz="960192">
              <a:defRPr/>
            </a:pPr>
            <a:r>
              <a:rPr lang="en-US" b="0" i="0" u="none" strike="noStrike" dirty="0">
                <a:solidFill>
                  <a:srgbClr val="303030"/>
                </a:solidFill>
                <a:latin typeface="PT Sans"/>
                <a:ea typeface="PT Sans"/>
                <a:cs typeface="PT Sans"/>
                <a:sym typeface="PT Sans"/>
              </a:rPr>
              <a:t>You can see within these pillars a systems thinking approach that considers a variety of aspects within a district’s educational system. </a:t>
            </a:r>
          </a:p>
          <a:p>
            <a:endParaRPr lang="en-US" dirty="0"/>
          </a:p>
        </p:txBody>
      </p:sp>
      <p:sp>
        <p:nvSpPr>
          <p:cNvPr id="4" name="Slide Number Placeholder 3"/>
          <p:cNvSpPr>
            <a:spLocks noGrp="1"/>
          </p:cNvSpPr>
          <p:nvPr>
            <p:ph type="sldNum" sz="quarter" idx="5"/>
          </p:nvPr>
        </p:nvSpPr>
        <p:spPr/>
        <p:txBody>
          <a:bodyPr/>
          <a:lstStyle/>
          <a:p>
            <a:fld id="{3A982D59-46BF-4F69-BEB1-7D338E4FAAA4}" type="slidenum">
              <a:rPr lang="en-US" smtClean="0"/>
              <a:t>39</a:t>
            </a:fld>
            <a:endParaRPr lang="en-US"/>
          </a:p>
        </p:txBody>
      </p:sp>
    </p:spTree>
    <p:extLst>
      <p:ext uri="{BB962C8B-B14F-4D97-AF65-F5344CB8AC3E}">
        <p14:creationId xmlns:p14="http://schemas.microsoft.com/office/powerpoint/2010/main" val="786007188"/>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To Say</a:t>
            </a:r>
          </a:p>
          <a:p>
            <a:r>
              <a:rPr lang="en-US" dirty="0"/>
              <a:t>In the following video (6:33 min.) Jeff Edmondson talks about the impact of using data. The video transcript is available at: http://www.moedu-sail.org/wp-content/uploads/2020/02/4JEFFE1.pdf</a:t>
            </a:r>
          </a:p>
          <a:p>
            <a:endParaRPr lang="en-US" dirty="0"/>
          </a:p>
          <a:p>
            <a:pPr>
              <a:buClr>
                <a:schemeClr val="dk1"/>
              </a:buClr>
              <a:buSzPts val="1200"/>
            </a:pPr>
            <a:r>
              <a:rPr lang="en-US" b="1" dirty="0"/>
              <a:t>To Do/To Know</a:t>
            </a:r>
          </a:p>
          <a:p>
            <a:pPr>
              <a:buClr>
                <a:schemeClr val="dk1"/>
              </a:buClr>
              <a:buSzPts val="1200"/>
            </a:pPr>
            <a:r>
              <a:rPr lang="en-US" dirty="0"/>
              <a:t>We are going to watch a short </a:t>
            </a:r>
            <a:r>
              <a:rPr lang="en-US" dirty="0" err="1"/>
              <a:t>Tedx</a:t>
            </a:r>
            <a:r>
              <a:rPr lang="en-US" dirty="0"/>
              <a:t> talk by Jeff Edmondson. In this video, Jeff talks about how the “right” data can help us better serve our students. As you listen, think about how your district currently uses data. </a:t>
            </a:r>
          </a:p>
          <a:p>
            <a:pPr>
              <a:buClr>
                <a:schemeClr val="dk1"/>
              </a:buClr>
              <a:buSzPts val="1200"/>
            </a:pPr>
            <a:endParaRPr lang="en-US" dirty="0"/>
          </a:p>
          <a:p>
            <a:pPr>
              <a:buClr>
                <a:schemeClr val="dk1"/>
              </a:buClr>
              <a:buSzPts val="1200"/>
            </a:pPr>
            <a:r>
              <a:rPr lang="en-US" dirty="0"/>
              <a:t>Show Video: “ The Key to Educational Improvement: Data and How We Use It” </a:t>
            </a:r>
            <a:r>
              <a:rPr lang="en-US" u="sng" dirty="0">
                <a:solidFill>
                  <a:schemeClr val="hlink"/>
                </a:solidFill>
                <a:hlinkClick r:id="rId3"/>
              </a:rPr>
              <a:t>https://www.youtube.com/watch?v=FLqc_9VxfCE</a:t>
            </a:r>
            <a:r>
              <a:rPr lang="en-US" u="sng" dirty="0">
                <a:solidFill>
                  <a:schemeClr val="hlink"/>
                </a:solidFill>
              </a:rPr>
              <a:t> </a:t>
            </a:r>
            <a:r>
              <a:rPr lang="en-US" dirty="0">
                <a:solidFill>
                  <a:schemeClr val="hlink"/>
                </a:solidFill>
              </a:rPr>
              <a:t>then review the reflection questions on the next slide. </a:t>
            </a:r>
            <a:endParaRPr lang="en-US" dirty="0"/>
          </a:p>
          <a:p>
            <a:endParaRPr lang="en-US" dirty="0"/>
          </a:p>
          <a:p>
            <a:r>
              <a:rPr lang="en-US" b="1" dirty="0"/>
              <a:t>Reference</a:t>
            </a: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t>TEDx Talks. (2010). </a:t>
            </a:r>
            <a:r>
              <a:rPr lang="en-US" sz="1200" i="1" dirty="0"/>
              <a:t>Jeff Edmondson, The key to educational improvement: Data and how we use it </a:t>
            </a:r>
            <a:r>
              <a:rPr lang="en-US" sz="1200" dirty="0"/>
              <a:t>[Video]. YouTube. </a:t>
            </a:r>
            <a:r>
              <a:rPr lang="en-US" sz="1200" u="sng" dirty="0">
                <a:solidFill>
                  <a:schemeClr val="hlink"/>
                </a:solidFill>
                <a:hlinkClick r:id="rId3"/>
              </a:rPr>
              <a:t>https://www.youtube.com/watch?v=FLqc_9VxfCE</a:t>
            </a:r>
            <a:endParaRPr lang="en-US" b="1" dirty="0"/>
          </a:p>
          <a:p>
            <a:endParaRPr lang="en-US" dirty="0"/>
          </a:p>
        </p:txBody>
      </p:sp>
      <p:sp>
        <p:nvSpPr>
          <p:cNvPr id="4" name="Slide Number Placeholder 3"/>
          <p:cNvSpPr>
            <a:spLocks noGrp="1"/>
          </p:cNvSpPr>
          <p:nvPr>
            <p:ph type="sldNum" sz="quarter" idx="5"/>
          </p:nvPr>
        </p:nvSpPr>
        <p:spPr/>
        <p:txBody>
          <a:bodyPr/>
          <a:lstStyle/>
          <a:p>
            <a:fld id="{3A982D59-46BF-4F69-BEB1-7D338E4FAAA4}" type="slidenum">
              <a:rPr lang="en-US" smtClean="0"/>
              <a:t>40</a:t>
            </a:fld>
            <a:endParaRPr lang="en-US"/>
          </a:p>
        </p:txBody>
      </p:sp>
    </p:spTree>
    <p:extLst>
      <p:ext uri="{BB962C8B-B14F-4D97-AF65-F5344CB8AC3E}">
        <p14:creationId xmlns:p14="http://schemas.microsoft.com/office/powerpoint/2010/main" val="20961839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To Know</a:t>
            </a:r>
          </a:p>
          <a:p>
            <a:r>
              <a:rPr lang="en-US" dirty="0"/>
              <a:t>The </a:t>
            </a:r>
            <a:r>
              <a:rPr lang="en-US" i="1" dirty="0"/>
              <a:t>Leadership for Effective Implementation of District-Wide Evidence-Based Practices (Systems Leadership)</a:t>
            </a:r>
            <a:r>
              <a:rPr lang="en-US" dirty="0"/>
              <a:t> participant and presenter materials are in the VLP and on the </a:t>
            </a:r>
            <a:r>
              <a:rPr lang="en-US" dirty="0" err="1"/>
              <a:t>MoEdu</a:t>
            </a:r>
            <a:r>
              <a:rPr lang="en-US" dirty="0"/>
              <a:t>-SAIL website. Due to copyright, some materials are linked to their original source and must be downloaded from the link. </a:t>
            </a:r>
          </a:p>
          <a:p>
            <a:endParaRPr lang="en-US" dirty="0"/>
          </a:p>
          <a:p>
            <a:r>
              <a:rPr lang="en-US" dirty="0"/>
              <a:t>There is a master list of handouts and additional resources. The master handout list is organized by module sequence: introduction, essential functions, and action planning. Many handouts can be accessed through a web link or QR code listed on both the master handout list and slide. Those without web links will be in the handout packet. Advise participants that having QR code reader will allow fast and easy access to many of the documents.</a:t>
            </a:r>
          </a:p>
          <a:p>
            <a:endParaRPr lang="en-US" dirty="0"/>
          </a:p>
          <a:p>
            <a:endParaRPr lang="en-US" dirty="0"/>
          </a:p>
          <a:p>
            <a:endParaRPr lang="en-US" dirty="0"/>
          </a:p>
          <a:p>
            <a:endParaRPr lang="en-US" dirty="0"/>
          </a:p>
        </p:txBody>
      </p:sp>
      <p:sp>
        <p:nvSpPr>
          <p:cNvPr id="4" name="Slide Number Placeholder 3"/>
          <p:cNvSpPr>
            <a:spLocks noGrp="1"/>
          </p:cNvSpPr>
          <p:nvPr>
            <p:ph type="sldNum" sz="quarter" idx="5"/>
          </p:nvPr>
        </p:nvSpPr>
        <p:spPr/>
        <p:txBody>
          <a:bodyPr/>
          <a:lstStyle/>
          <a:p>
            <a:fld id="{3A982D59-46BF-4F69-BEB1-7D338E4FAAA4}" type="slidenum">
              <a:rPr lang="en-US" smtClean="0"/>
              <a:t>5</a:t>
            </a:fld>
            <a:endParaRPr lang="en-US"/>
          </a:p>
        </p:txBody>
      </p:sp>
    </p:spTree>
    <p:extLst>
      <p:ext uri="{BB962C8B-B14F-4D97-AF65-F5344CB8AC3E}">
        <p14:creationId xmlns:p14="http://schemas.microsoft.com/office/powerpoint/2010/main" val="1681585466"/>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To Know</a:t>
            </a:r>
          </a:p>
          <a:p>
            <a:r>
              <a:rPr lang="en-US" b="0" dirty="0"/>
              <a:t>More information is found in Data-Based Decision Making in a module on the VLP and available on Moedu-sail.org at https://www.moedu-sail.org/mtss-facilitator-materials/ </a:t>
            </a:r>
          </a:p>
          <a:p>
            <a:endParaRPr lang="en-US" b="1" dirty="0"/>
          </a:p>
          <a:p>
            <a:r>
              <a:rPr lang="en-US" b="1" dirty="0"/>
              <a:t>To Do/Say</a:t>
            </a:r>
          </a:p>
          <a:p>
            <a:r>
              <a:rPr lang="en-US" b="0" dirty="0"/>
              <a:t>Pose these questions to school leaders. Have groups discuss and share out their thoughts as a whole group. If you need further information on this there is a module for Data-Based Decision Making found on the VLP. </a:t>
            </a:r>
          </a:p>
          <a:p>
            <a:endParaRPr lang="en-US" b="1" dirty="0"/>
          </a:p>
          <a:p>
            <a:endParaRPr lang="en-US" dirty="0"/>
          </a:p>
        </p:txBody>
      </p:sp>
      <p:sp>
        <p:nvSpPr>
          <p:cNvPr id="4" name="Slide Number Placeholder 3"/>
          <p:cNvSpPr>
            <a:spLocks noGrp="1"/>
          </p:cNvSpPr>
          <p:nvPr>
            <p:ph type="sldNum" sz="quarter" idx="5"/>
          </p:nvPr>
        </p:nvSpPr>
        <p:spPr/>
        <p:txBody>
          <a:bodyPr/>
          <a:lstStyle/>
          <a:p>
            <a:fld id="{3A982D59-46BF-4F69-BEB1-7D338E4FAAA4}" type="slidenum">
              <a:rPr lang="en-US" smtClean="0"/>
              <a:t>41</a:t>
            </a:fld>
            <a:endParaRPr lang="en-US"/>
          </a:p>
        </p:txBody>
      </p:sp>
    </p:spTree>
    <p:extLst>
      <p:ext uri="{BB962C8B-B14F-4D97-AF65-F5344CB8AC3E}">
        <p14:creationId xmlns:p14="http://schemas.microsoft.com/office/powerpoint/2010/main" val="263089807"/>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To Know</a:t>
            </a:r>
          </a:p>
          <a:p>
            <a:r>
              <a:rPr lang="en-US" dirty="0"/>
              <a:t>This slide provides an opportunity to look at the exemplary implementation indicators for Essential Function 2 and discuss how they together lead to clarity for staff regarding priorities for continuous improvement. (HO#3)</a:t>
            </a:r>
            <a:endParaRPr lang="en-US" b="1" dirty="0"/>
          </a:p>
          <a:p>
            <a:pPr>
              <a:buClr>
                <a:schemeClr val="dk1"/>
              </a:buClr>
              <a:buSzPts val="1200"/>
            </a:pPr>
            <a:endParaRPr lang="en-US" b="1" dirty="0"/>
          </a:p>
          <a:p>
            <a:pPr defTabSz="960192">
              <a:buClr>
                <a:schemeClr val="dk1"/>
              </a:buClr>
              <a:buSzPts val="1200"/>
              <a:defRPr/>
            </a:pPr>
            <a:r>
              <a:rPr lang="en-US" b="1" dirty="0"/>
              <a:t>To Do/Say</a:t>
            </a:r>
          </a:p>
          <a:p>
            <a:pPr defTabSz="960192">
              <a:buClr>
                <a:schemeClr val="dk1"/>
              </a:buClr>
              <a:buSzPts val="1200"/>
              <a:defRPr/>
            </a:pPr>
            <a:r>
              <a:rPr lang="en-US" dirty="0"/>
              <a:t>Refer participants to the EF2 indicators on the </a:t>
            </a:r>
            <a:r>
              <a:rPr lang="en-US" b="1" dirty="0"/>
              <a:t>Leadership for Effective Implementation of District-Wide Evidence-Based Practices Practice Profile (HO#3). </a:t>
            </a:r>
            <a:r>
              <a:rPr lang="en-US" dirty="0"/>
              <a:t>Have participants review the EF2 indicators and discuss in small groups or between partners how each of these elements support a district’s continuous improvement efforts. If one of these elements is absent, how might it impact a district’s ability to implement continuous improvement activities? </a:t>
            </a:r>
            <a:endParaRPr lang="en-US" b="0" dirty="0"/>
          </a:p>
          <a:p>
            <a:pPr>
              <a:buClr>
                <a:schemeClr val="dk1"/>
              </a:buClr>
              <a:buSzPts val="1200"/>
            </a:pPr>
            <a:endParaRPr lang="en-US" dirty="0"/>
          </a:p>
          <a:p>
            <a:pPr>
              <a:buClr>
                <a:schemeClr val="dk1"/>
              </a:buClr>
              <a:buSzPts val="1200"/>
            </a:pPr>
            <a:r>
              <a:rPr lang="en-US" dirty="0"/>
              <a:t>Emphasize the bolded specifics in the notes below. </a:t>
            </a:r>
          </a:p>
          <a:p>
            <a:r>
              <a:rPr lang="en-US" dirty="0"/>
              <a:t>To set a path for continuous improvement, leadership must establish a sustainable school improvement approach that includes all of the criteria below.</a:t>
            </a:r>
          </a:p>
          <a:p>
            <a:pPr marL="180036" indent="-180036">
              <a:buClr>
                <a:schemeClr val="dk1"/>
              </a:buClr>
              <a:buSzPts val="1200"/>
              <a:buFont typeface="Arial"/>
              <a:buChar char="•"/>
            </a:pPr>
            <a:r>
              <a:rPr lang="en-US" dirty="0"/>
              <a:t>A high-quality District Leadership Team </a:t>
            </a:r>
            <a:r>
              <a:rPr lang="en-US" b="1" dirty="0"/>
              <a:t>as evidenced through member roles, team function, and records of meetings</a:t>
            </a:r>
            <a:endParaRPr lang="en-US" dirty="0"/>
          </a:p>
          <a:p>
            <a:pPr marL="180036" indent="-180036">
              <a:buClr>
                <a:schemeClr val="dk1"/>
              </a:buClr>
              <a:buSzPts val="1200"/>
              <a:buFont typeface="Arial"/>
              <a:buChar char="•"/>
            </a:pPr>
            <a:r>
              <a:rPr lang="en-US" dirty="0"/>
              <a:t>Building Leadership Teams </a:t>
            </a:r>
            <a:r>
              <a:rPr lang="en-US" b="1" dirty="0"/>
              <a:t>as evidenced through member roles, team function, and records of meetings</a:t>
            </a:r>
            <a:endParaRPr lang="en-US" dirty="0"/>
          </a:p>
          <a:p>
            <a:pPr marL="180036" indent="-180036">
              <a:buClr>
                <a:schemeClr val="dk1"/>
              </a:buClr>
              <a:buSzPts val="1200"/>
              <a:buFont typeface="Arial"/>
              <a:buChar char="•"/>
            </a:pPr>
            <a:r>
              <a:rPr lang="en-US" dirty="0"/>
              <a:t>Collaborative Team structures </a:t>
            </a:r>
            <a:r>
              <a:rPr lang="en-US" b="1" dirty="0"/>
              <a:t>that distribute responsibility resulting in all educators (administrators and teachers) assuming collective responsibility for the well-being of the student population</a:t>
            </a:r>
            <a:endParaRPr lang="en-US" dirty="0"/>
          </a:p>
          <a:p>
            <a:pPr marL="180036" indent="-180036">
              <a:buClr>
                <a:schemeClr val="dk1"/>
              </a:buClr>
              <a:buSzPts val="1200"/>
              <a:buFont typeface="Arial"/>
              <a:buChar char="•"/>
            </a:pPr>
            <a:r>
              <a:rPr lang="en-US" dirty="0"/>
              <a:t>A process for aligning and monitoring performance </a:t>
            </a:r>
            <a:r>
              <a:rPr lang="en-US" b="1" dirty="0"/>
              <a:t>goals throughout the district both across buildings and instructional levels, as well as within buildings and grade levels</a:t>
            </a:r>
            <a:endParaRPr lang="en-US" dirty="0"/>
          </a:p>
          <a:p>
            <a:pPr marL="180036" indent="-180036">
              <a:buClr>
                <a:schemeClr val="dk1"/>
              </a:buClr>
              <a:buSzPts val="1200"/>
              <a:buFont typeface="Arial"/>
              <a:buChar char="•"/>
            </a:pPr>
            <a:r>
              <a:rPr lang="en-US" dirty="0"/>
              <a:t>A communication plan </a:t>
            </a:r>
            <a:r>
              <a:rPr lang="en-US" b="1" dirty="0"/>
              <a:t>that provides information and data on a formal and frequent basis to communicate with district, building, and community collaborators</a:t>
            </a:r>
            <a:endParaRPr lang="en-US" dirty="0"/>
          </a:p>
          <a:p>
            <a:pPr marL="180036" indent="-180036">
              <a:buClr>
                <a:schemeClr val="dk1"/>
              </a:buClr>
              <a:buSzPts val="1200"/>
              <a:buFont typeface="Arial"/>
              <a:buChar char="•"/>
            </a:pPr>
            <a:r>
              <a:rPr lang="en-US" dirty="0"/>
              <a:t>A district-wide open communication network </a:t>
            </a:r>
            <a:r>
              <a:rPr lang="en-US" b="1" dirty="0"/>
              <a:t>that supports dialogue and discussion across the district about teaching and the recognition/identification of high-impact practices</a:t>
            </a:r>
            <a:endParaRPr lang="en-US" dirty="0"/>
          </a:p>
          <a:p>
            <a:pPr>
              <a:buClr>
                <a:schemeClr val="dk1"/>
              </a:buClr>
              <a:buSzPts val="1200"/>
            </a:pPr>
            <a:endParaRPr lang="en-US" dirty="0"/>
          </a:p>
          <a:p>
            <a:pPr>
              <a:buClr>
                <a:schemeClr val="dk1"/>
              </a:buClr>
              <a:buSzPts val="1200"/>
            </a:pPr>
            <a:endParaRPr lang="en-US" b="1" dirty="0"/>
          </a:p>
          <a:p>
            <a:endParaRPr lang="en-US" dirty="0"/>
          </a:p>
          <a:p>
            <a:endParaRPr lang="en-US" dirty="0"/>
          </a:p>
        </p:txBody>
      </p:sp>
      <p:sp>
        <p:nvSpPr>
          <p:cNvPr id="4" name="Slide Number Placeholder 3"/>
          <p:cNvSpPr>
            <a:spLocks noGrp="1"/>
          </p:cNvSpPr>
          <p:nvPr>
            <p:ph type="sldNum" sz="quarter" idx="5"/>
          </p:nvPr>
        </p:nvSpPr>
        <p:spPr/>
        <p:txBody>
          <a:bodyPr/>
          <a:lstStyle/>
          <a:p>
            <a:fld id="{3A982D59-46BF-4F69-BEB1-7D338E4FAAA4}" type="slidenum">
              <a:rPr lang="en-US" smtClean="0"/>
              <a:t>42</a:t>
            </a:fld>
            <a:endParaRPr lang="en-US"/>
          </a:p>
        </p:txBody>
      </p:sp>
    </p:spTree>
    <p:extLst>
      <p:ext uri="{BB962C8B-B14F-4D97-AF65-F5344CB8AC3E}">
        <p14:creationId xmlns:p14="http://schemas.microsoft.com/office/powerpoint/2010/main" val="2631290498"/>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60192">
              <a:buClr>
                <a:schemeClr val="dk1"/>
              </a:buClr>
              <a:buSzPts val="1200"/>
              <a:defRPr/>
            </a:pPr>
            <a:r>
              <a:rPr lang="en-US" b="1" dirty="0"/>
              <a:t>To Know</a:t>
            </a:r>
          </a:p>
          <a:p>
            <a:pPr defTabSz="960192">
              <a:buClr>
                <a:schemeClr val="dk1"/>
              </a:buClr>
              <a:buSzPts val="1200"/>
              <a:defRPr/>
            </a:pPr>
            <a:r>
              <a:rPr lang="en-US" b="0" dirty="0"/>
              <a:t>Video: Change Management vs. Change Leadership by Dr. John Kotter (5:04 minutes). </a:t>
            </a:r>
            <a:r>
              <a:rPr lang="en-US" dirty="0">
                <a:solidFill>
                  <a:srgbClr val="303030"/>
                </a:solidFill>
                <a:latin typeface="Arial"/>
                <a:ea typeface="Arial"/>
                <a:cs typeface="Arial"/>
                <a:sym typeface="Arial"/>
              </a:rPr>
              <a:t>Essential Function 2 focuses on Change Management vs. Change Leadership.  </a:t>
            </a:r>
            <a:r>
              <a:rPr lang="en-US" dirty="0"/>
              <a:t>There is a fundamental difference between the concepts of change management and change leadership</a:t>
            </a:r>
            <a:r>
              <a:rPr lang="en-US" b="1" dirty="0"/>
              <a:t>. Change management </a:t>
            </a:r>
            <a:r>
              <a:rPr lang="en-US" dirty="0"/>
              <a:t>refers to strategies used to keep the change process “under control” or minimize problems associated with changes</a:t>
            </a:r>
            <a:r>
              <a:rPr lang="en-US" b="1" dirty="0"/>
              <a:t>. Change leadership</a:t>
            </a:r>
            <a:r>
              <a:rPr lang="en-US" dirty="0"/>
              <a:t>, however, is associated with strategies used to drive change and make the change process work more efficiently. The key word in “Building Leadership Teams” and “District Leadership Teams” is </a:t>
            </a:r>
            <a:r>
              <a:rPr lang="en-US" b="1" i="1" dirty="0"/>
              <a:t>Leadership</a:t>
            </a:r>
            <a:r>
              <a:rPr lang="en-US" dirty="0"/>
              <a:t>. Collaboratively, school leadership teams have the responsibility of establishing a path for data-informed school improvement. This path must be supported by (a) district-wide structures (policies, practices, and procedures) and (b) effective communication and collaboration strategies. The path, structures, and collaborations are essential for leading school improvement. Essential Function 2 focuses on operationalizing these components within your district.</a:t>
            </a:r>
            <a:endParaRPr lang="en-US" b="1" dirty="0"/>
          </a:p>
          <a:p>
            <a:pPr>
              <a:buClr>
                <a:schemeClr val="dk1"/>
              </a:buClr>
              <a:buSzPts val="1200"/>
            </a:pPr>
            <a:endParaRPr lang="en-US" dirty="0">
              <a:solidFill>
                <a:srgbClr val="303030"/>
              </a:solidFill>
              <a:latin typeface="Arial"/>
              <a:ea typeface="Arial"/>
              <a:cs typeface="Arial"/>
              <a:sym typeface="Arial"/>
            </a:endParaRPr>
          </a:p>
          <a:p>
            <a:pPr defTabSz="960192">
              <a:defRPr/>
            </a:pPr>
            <a:r>
              <a:rPr lang="en-US" b="1" dirty="0"/>
              <a:t>To Do/Say</a:t>
            </a:r>
          </a:p>
          <a:p>
            <a:pPr defTabSz="960192">
              <a:defRPr/>
            </a:pPr>
            <a:r>
              <a:rPr lang="en-US" dirty="0"/>
              <a:t>In the following video, Dr. John Kotter describes the difference between change management and change leadership. As you listen to this video, make notes as to the responsibilities and actions a change manager makes in comparison to a change leader.</a:t>
            </a:r>
          </a:p>
          <a:p>
            <a:pPr defTabSz="960192">
              <a:defRPr/>
            </a:pPr>
            <a:endParaRPr lang="en-US" dirty="0"/>
          </a:p>
          <a:p>
            <a:pPr defTabSz="960192">
              <a:defRPr/>
            </a:pPr>
            <a:r>
              <a:rPr lang="en-US" dirty="0"/>
              <a:t>Show the video and then use reflection questions on next slide to promote discussion. </a:t>
            </a:r>
          </a:p>
          <a:p>
            <a:pPr defTabSz="960192">
              <a:defRPr/>
            </a:pPr>
            <a:endParaRPr lang="en-US" dirty="0"/>
          </a:p>
          <a:p>
            <a:r>
              <a:rPr lang="en-US" b="1" dirty="0"/>
              <a:t>Reference</a:t>
            </a: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t>Kotter, J. (2012, Feb. 6). </a:t>
            </a:r>
            <a:r>
              <a:rPr lang="en-US" sz="1200" i="1" dirty="0"/>
              <a:t>Change management vs. change leadership – What is the difference? </a:t>
            </a:r>
            <a:r>
              <a:rPr lang="en-US" sz="1200" dirty="0"/>
              <a:t>[Video]. YouTube. https://www.youtube.com/watch?v=2ssUnbrhf_U</a:t>
            </a:r>
          </a:p>
          <a:p>
            <a:endParaRPr lang="en-US" b="1" dirty="0"/>
          </a:p>
          <a:p>
            <a:endParaRPr lang="en-US" dirty="0"/>
          </a:p>
        </p:txBody>
      </p:sp>
      <p:sp>
        <p:nvSpPr>
          <p:cNvPr id="4" name="Slide Number Placeholder 3"/>
          <p:cNvSpPr>
            <a:spLocks noGrp="1"/>
          </p:cNvSpPr>
          <p:nvPr>
            <p:ph type="sldNum" sz="quarter" idx="5"/>
          </p:nvPr>
        </p:nvSpPr>
        <p:spPr/>
        <p:txBody>
          <a:bodyPr/>
          <a:lstStyle/>
          <a:p>
            <a:fld id="{3A982D59-46BF-4F69-BEB1-7D338E4FAAA4}" type="slidenum">
              <a:rPr lang="en-US" smtClean="0"/>
              <a:t>43</a:t>
            </a:fld>
            <a:endParaRPr lang="en-US"/>
          </a:p>
        </p:txBody>
      </p:sp>
    </p:spTree>
    <p:extLst>
      <p:ext uri="{BB962C8B-B14F-4D97-AF65-F5344CB8AC3E}">
        <p14:creationId xmlns:p14="http://schemas.microsoft.com/office/powerpoint/2010/main" val="1425639897"/>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To Do/Say</a:t>
            </a:r>
            <a:endParaRPr lang="en-US" dirty="0"/>
          </a:p>
          <a:p>
            <a:r>
              <a:rPr lang="en-US" b="0" dirty="0"/>
              <a:t>Provide an opportunity for leaders to do a Turn &amp; Talk to discuss responses. Have a brief share-out moment for a few examples and opportunities.</a:t>
            </a:r>
            <a:r>
              <a:rPr lang="en-US" b="1" dirty="0"/>
              <a:t> </a:t>
            </a:r>
            <a:r>
              <a:rPr lang="en-US" b="0" dirty="0"/>
              <a:t>Summarize questions on the slide.</a:t>
            </a:r>
          </a:p>
          <a:p>
            <a:endParaRPr lang="en-US" dirty="0"/>
          </a:p>
          <a:p>
            <a:endParaRPr lang="en-US" dirty="0"/>
          </a:p>
        </p:txBody>
      </p:sp>
      <p:sp>
        <p:nvSpPr>
          <p:cNvPr id="4" name="Slide Number Placeholder 3"/>
          <p:cNvSpPr>
            <a:spLocks noGrp="1"/>
          </p:cNvSpPr>
          <p:nvPr>
            <p:ph type="sldNum" sz="quarter" idx="5"/>
          </p:nvPr>
        </p:nvSpPr>
        <p:spPr/>
        <p:txBody>
          <a:bodyPr/>
          <a:lstStyle/>
          <a:p>
            <a:fld id="{3A982D59-46BF-4F69-BEB1-7D338E4FAAA4}" type="slidenum">
              <a:rPr lang="en-US" smtClean="0"/>
              <a:t>44</a:t>
            </a:fld>
            <a:endParaRPr lang="en-US"/>
          </a:p>
        </p:txBody>
      </p:sp>
    </p:spTree>
    <p:extLst>
      <p:ext uri="{BB962C8B-B14F-4D97-AF65-F5344CB8AC3E}">
        <p14:creationId xmlns:p14="http://schemas.microsoft.com/office/powerpoint/2010/main" val="1250922428"/>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buClr>
                <a:schemeClr val="dk1"/>
              </a:buClr>
              <a:buSzPts val="1200"/>
            </a:pPr>
            <a:r>
              <a:rPr lang="en-US" b="1" dirty="0"/>
              <a:t>To Know/To Say</a:t>
            </a:r>
            <a:endParaRPr lang="en-US" dirty="0"/>
          </a:p>
          <a:p>
            <a:pPr>
              <a:buClr>
                <a:schemeClr val="dk1"/>
              </a:buClr>
              <a:buSzPts val="1200"/>
            </a:pPr>
            <a:r>
              <a:rPr lang="en-US" dirty="0"/>
              <a:t>Briefly go over the points on this slide to describe an effective continuous improvement cycle.</a:t>
            </a:r>
          </a:p>
          <a:p>
            <a:endParaRPr lang="en-US" dirty="0"/>
          </a:p>
        </p:txBody>
      </p:sp>
      <p:sp>
        <p:nvSpPr>
          <p:cNvPr id="4" name="Slide Number Placeholder 3"/>
          <p:cNvSpPr>
            <a:spLocks noGrp="1"/>
          </p:cNvSpPr>
          <p:nvPr>
            <p:ph type="sldNum" sz="quarter" idx="5"/>
          </p:nvPr>
        </p:nvSpPr>
        <p:spPr/>
        <p:txBody>
          <a:bodyPr/>
          <a:lstStyle/>
          <a:p>
            <a:fld id="{3A982D59-46BF-4F69-BEB1-7D338E4FAAA4}" type="slidenum">
              <a:rPr lang="en-US" smtClean="0"/>
              <a:t>45</a:t>
            </a:fld>
            <a:endParaRPr lang="en-US"/>
          </a:p>
        </p:txBody>
      </p:sp>
    </p:spTree>
    <p:extLst>
      <p:ext uri="{BB962C8B-B14F-4D97-AF65-F5344CB8AC3E}">
        <p14:creationId xmlns:p14="http://schemas.microsoft.com/office/powerpoint/2010/main" val="2441741792"/>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To Know</a:t>
            </a:r>
          </a:p>
          <a:p>
            <a:r>
              <a:rPr lang="en-US" b="0" dirty="0"/>
              <a:t>The G.A.I.N.S. process is introduced in the DBDM module as a process collaborative teams can use. This process can be applied to any data-based decision making process. In this module, we are illustrating it’s use for leadership teams. </a:t>
            </a:r>
          </a:p>
          <a:p>
            <a:endParaRPr lang="en-US" b="0" dirty="0"/>
          </a:p>
          <a:p>
            <a:r>
              <a:rPr lang="en-US" b="0" dirty="0"/>
              <a:t>For more information and/or training on the G.A.I.N.S. DBDM Process refer participants to the DBDM online module found in the VLP and </a:t>
            </a:r>
            <a:r>
              <a:rPr lang="en-US" b="1" dirty="0"/>
              <a:t>http://www.moedu-sail.org/courses/data-based-decision-making-2/</a:t>
            </a:r>
          </a:p>
          <a:p>
            <a:pPr marL="480097" indent="-373408">
              <a:lnSpc>
                <a:spcPct val="70000"/>
              </a:lnSpc>
              <a:buSzPts val="2000"/>
              <a:buChar char="●"/>
            </a:pPr>
            <a:r>
              <a:rPr lang="en-US" sz="1400" b="1" dirty="0"/>
              <a:t>G</a:t>
            </a:r>
            <a:r>
              <a:rPr lang="en-US" dirty="0"/>
              <a:t>ather district data sources that will help identify and prioritize areas needing improvement</a:t>
            </a:r>
          </a:p>
          <a:p>
            <a:pPr marL="480097" indent="-373408">
              <a:lnSpc>
                <a:spcPct val="70000"/>
              </a:lnSpc>
              <a:spcBef>
                <a:spcPts val="1051"/>
              </a:spcBef>
              <a:buSzPts val="2000"/>
              <a:buChar char="●"/>
            </a:pPr>
            <a:r>
              <a:rPr lang="en-US" sz="1400" b="1" dirty="0"/>
              <a:t>A</a:t>
            </a:r>
            <a:r>
              <a:rPr lang="en-US" dirty="0"/>
              <a:t>nalyze district data, including the Mental Models Process information, to identify problematic trends/behaviors and to determine practices to be initiated or strengthened for high-impact on student learning</a:t>
            </a:r>
          </a:p>
          <a:p>
            <a:pPr marL="480097" indent="-373408">
              <a:lnSpc>
                <a:spcPct val="70000"/>
              </a:lnSpc>
              <a:spcBef>
                <a:spcPts val="1051"/>
              </a:spcBef>
              <a:buSzPts val="2000"/>
              <a:buChar char="●"/>
            </a:pPr>
            <a:r>
              <a:rPr lang="en-US" sz="1400" b="1" dirty="0"/>
              <a:t>I</a:t>
            </a:r>
            <a:r>
              <a:rPr lang="en-US" dirty="0"/>
              <a:t>ntentionally act by clearly defining the change needed, identifying and communicating a vision for outcomes, and developing and implementing an action plan</a:t>
            </a:r>
          </a:p>
          <a:p>
            <a:pPr marL="480097" indent="-373408">
              <a:lnSpc>
                <a:spcPct val="70000"/>
              </a:lnSpc>
              <a:spcBef>
                <a:spcPts val="1051"/>
              </a:spcBef>
              <a:buSzPts val="2000"/>
              <a:buChar char="●"/>
            </a:pPr>
            <a:r>
              <a:rPr lang="en-US" sz="1400" b="1" dirty="0"/>
              <a:t>N</a:t>
            </a:r>
            <a:r>
              <a:rPr lang="en-US" dirty="0"/>
              <a:t>otice and adjust by monitoring the effectiveness of the plan and making changes as needed</a:t>
            </a:r>
          </a:p>
          <a:p>
            <a:pPr marL="480097" indent="-373408">
              <a:lnSpc>
                <a:spcPct val="70000"/>
              </a:lnSpc>
              <a:spcBef>
                <a:spcPts val="1051"/>
              </a:spcBef>
              <a:buSzPts val="2000"/>
              <a:buChar char="●"/>
            </a:pPr>
            <a:r>
              <a:rPr lang="en-US" sz="1400" b="1" dirty="0"/>
              <a:t>S</a:t>
            </a:r>
            <a:r>
              <a:rPr lang="en-US" dirty="0"/>
              <a:t>ystematically repeat the process</a:t>
            </a:r>
          </a:p>
          <a:p>
            <a:pPr marL="480097" indent="-373408">
              <a:lnSpc>
                <a:spcPct val="70000"/>
              </a:lnSpc>
              <a:spcBef>
                <a:spcPts val="1051"/>
              </a:spcBef>
              <a:buSzPts val="2000"/>
              <a:buChar char="●"/>
            </a:pPr>
            <a:endParaRPr lang="en-US" dirty="0"/>
          </a:p>
          <a:p>
            <a:r>
              <a:rPr lang="en-US" b="1" dirty="0"/>
              <a:t>To Do</a:t>
            </a:r>
          </a:p>
          <a:p>
            <a:r>
              <a:rPr lang="en-US" b="0" dirty="0"/>
              <a:t>Refer participants to the G.A.I.N.S. Graphic DBDM handout HO#5</a:t>
            </a:r>
            <a:endParaRPr lang="en-US" b="1" dirty="0"/>
          </a:p>
          <a:p>
            <a:endParaRPr lang="en-US" dirty="0"/>
          </a:p>
          <a:p>
            <a:r>
              <a:rPr lang="en-US" b="0" dirty="0"/>
              <a:t>Once you have the structures in place, continuous improvement must be data informed. The G.A.I.N.S. process is a data-based decision making process that is also used in the DCI - DBDM module as a process collaborative teams can use to look at student data. This process can be applied to any data-based decision making process. In this module, we are illustrating it’s use for leadership teams. On the follow slides, we will take a more in-depth look at each step as it applies to leadership teams. </a:t>
            </a:r>
          </a:p>
          <a:p>
            <a:endParaRPr lang="en-US" b="0" dirty="0"/>
          </a:p>
          <a:p>
            <a:r>
              <a:rPr lang="en-US" b="0" dirty="0"/>
              <a:t>For more information and/or training on the G.A.I.N.S. DBDM Process refer participants to the DBDM online module found in the VLP and </a:t>
            </a:r>
            <a:r>
              <a:rPr lang="en-US" b="1" dirty="0"/>
              <a:t>http://www.moedu-sail.org/courses/data-based-decision-making-2/</a:t>
            </a:r>
          </a:p>
          <a:p>
            <a:endParaRPr lang="en-US" b="1" dirty="0"/>
          </a:p>
          <a:p>
            <a:endParaRPr lang="en-US" dirty="0"/>
          </a:p>
        </p:txBody>
      </p:sp>
      <p:sp>
        <p:nvSpPr>
          <p:cNvPr id="4" name="Slide Number Placeholder 3"/>
          <p:cNvSpPr>
            <a:spLocks noGrp="1"/>
          </p:cNvSpPr>
          <p:nvPr>
            <p:ph type="sldNum" sz="quarter" idx="5"/>
          </p:nvPr>
        </p:nvSpPr>
        <p:spPr/>
        <p:txBody>
          <a:bodyPr/>
          <a:lstStyle/>
          <a:p>
            <a:fld id="{3A982D59-46BF-4F69-BEB1-7D338E4FAAA4}" type="slidenum">
              <a:rPr lang="en-US" smtClean="0"/>
              <a:t>46</a:t>
            </a:fld>
            <a:endParaRPr lang="en-US"/>
          </a:p>
        </p:txBody>
      </p:sp>
    </p:spTree>
    <p:extLst>
      <p:ext uri="{BB962C8B-B14F-4D97-AF65-F5344CB8AC3E}">
        <p14:creationId xmlns:p14="http://schemas.microsoft.com/office/powerpoint/2010/main" val="631767313"/>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To Know</a:t>
            </a:r>
          </a:p>
          <a:p>
            <a:r>
              <a:rPr lang="en-US" b="0" dirty="0"/>
              <a:t>The next few slides review the G.A.I.N.S. process as it applies to Leadership Teams (HO#5)</a:t>
            </a:r>
          </a:p>
          <a:p>
            <a:endParaRPr lang="en-US" b="1" dirty="0"/>
          </a:p>
          <a:p>
            <a:r>
              <a:rPr lang="en-US" b="1" dirty="0"/>
              <a:t>To Say</a:t>
            </a:r>
          </a:p>
          <a:p>
            <a:r>
              <a:rPr lang="en-US" dirty="0"/>
              <a:t>The first step in any planning process is to gather data. Action planning should always begin with data. Leadership teams can take a “big picture” look at the variety of data generated across the district to identify and prioritize areas needing improvement. This also includes data generated from the Mental Models Process tool. Provide or ask participants to provide some examples of data that district leadership teams might use (e.g., literacy/math universal screening data, SPED data, CWIS, SAPP results, etc.).</a:t>
            </a:r>
          </a:p>
          <a:p>
            <a:endParaRPr lang="en-US" dirty="0"/>
          </a:p>
          <a:p>
            <a:endParaRPr lang="en-US" dirty="0"/>
          </a:p>
          <a:p>
            <a:endParaRPr lang="en-US" dirty="0"/>
          </a:p>
        </p:txBody>
      </p:sp>
      <p:sp>
        <p:nvSpPr>
          <p:cNvPr id="4" name="Slide Number Placeholder 3"/>
          <p:cNvSpPr>
            <a:spLocks noGrp="1"/>
          </p:cNvSpPr>
          <p:nvPr>
            <p:ph type="sldNum" sz="quarter" idx="5"/>
          </p:nvPr>
        </p:nvSpPr>
        <p:spPr/>
        <p:txBody>
          <a:bodyPr/>
          <a:lstStyle/>
          <a:p>
            <a:fld id="{3A982D59-46BF-4F69-BEB1-7D338E4FAAA4}" type="slidenum">
              <a:rPr lang="en-US" smtClean="0"/>
              <a:t>47</a:t>
            </a:fld>
            <a:endParaRPr lang="en-US"/>
          </a:p>
        </p:txBody>
      </p:sp>
    </p:spTree>
    <p:extLst>
      <p:ext uri="{BB962C8B-B14F-4D97-AF65-F5344CB8AC3E}">
        <p14:creationId xmlns:p14="http://schemas.microsoft.com/office/powerpoint/2010/main" val="2016891693"/>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To Know/To Say</a:t>
            </a:r>
            <a:endParaRPr lang="en-US" dirty="0"/>
          </a:p>
          <a:p>
            <a:r>
              <a:rPr lang="en-US" dirty="0"/>
              <a:t>The second step is to </a:t>
            </a:r>
            <a:r>
              <a:rPr lang="en-US" b="1" dirty="0"/>
              <a:t>Analyze District Data</a:t>
            </a:r>
            <a:r>
              <a:rPr lang="en-US" b="0" dirty="0"/>
              <a:t>, including t</a:t>
            </a:r>
            <a:r>
              <a:rPr lang="en-US" dirty="0"/>
              <a:t>he </a:t>
            </a:r>
            <a:r>
              <a:rPr lang="en-US" b="1" dirty="0"/>
              <a:t>Mental Models Process </a:t>
            </a:r>
            <a:r>
              <a:rPr lang="en-US" dirty="0"/>
              <a:t>information. Your goal in analyzing the data it to identify problematic trends/ behaviors that may be contributing to the problem. Determine specific practices and patterns of behavior that are strengths, any practices or patterns that may be of concern, and identify areas that if changed will have a high-impact on student learning.</a:t>
            </a:r>
          </a:p>
          <a:p>
            <a:endParaRPr lang="en-US" dirty="0"/>
          </a:p>
          <a:p>
            <a:pPr marL="240048" indent="-240048">
              <a:lnSpc>
                <a:spcPct val="90000"/>
              </a:lnSpc>
              <a:buClr>
                <a:schemeClr val="dk1"/>
              </a:buClr>
              <a:buSzPts val="2800"/>
              <a:buChar char="•"/>
            </a:pPr>
            <a:r>
              <a:rPr lang="en-US" dirty="0"/>
              <a:t>Using the </a:t>
            </a:r>
            <a:r>
              <a:rPr lang="en-US" i="1" dirty="0"/>
              <a:t>Mental Models Process Tool</a:t>
            </a:r>
            <a:r>
              <a:rPr lang="en-US" dirty="0"/>
              <a:t>, identify any trends or behaviors (or lack of behaviors) that may have contributed to the problem. </a:t>
            </a:r>
          </a:p>
          <a:p>
            <a:pPr marL="240048" indent="-53344">
              <a:lnSpc>
                <a:spcPct val="90000"/>
              </a:lnSpc>
              <a:spcBef>
                <a:spcPts val="1051"/>
              </a:spcBef>
              <a:buClr>
                <a:schemeClr val="dk1"/>
              </a:buClr>
              <a:buSzPts val="2800"/>
            </a:pPr>
            <a:endParaRPr lang="en-US" b="1" dirty="0"/>
          </a:p>
          <a:p>
            <a:pPr marL="240048" indent="-240048">
              <a:lnSpc>
                <a:spcPct val="90000"/>
              </a:lnSpc>
              <a:spcBef>
                <a:spcPts val="1051"/>
              </a:spcBef>
              <a:buClr>
                <a:schemeClr val="dk1"/>
              </a:buClr>
              <a:buSzPts val="2800"/>
              <a:buChar char="•"/>
            </a:pPr>
            <a:r>
              <a:rPr lang="en-US" dirty="0"/>
              <a:t>Determine specific practices and patterns of behavior to be initiated and/or strengthened in terms of high-impact on student learning.</a:t>
            </a:r>
          </a:p>
          <a:p>
            <a:endParaRPr lang="en-US" dirty="0"/>
          </a:p>
          <a:p>
            <a:r>
              <a:rPr lang="en-US" b="1" dirty="0"/>
              <a:t>Reference</a:t>
            </a: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err="1"/>
              <a:t>Zuieback</a:t>
            </a:r>
            <a:r>
              <a:rPr lang="en-US" sz="1200" dirty="0"/>
              <a:t>, S. (2014, Nov. 9). </a:t>
            </a:r>
            <a:r>
              <a:rPr lang="en-US" sz="1200" i="1" dirty="0"/>
              <a:t>Mental models </a:t>
            </a:r>
            <a:r>
              <a:rPr lang="en-US" sz="1200" dirty="0"/>
              <a:t>[Video]. YouTube. </a:t>
            </a:r>
            <a:r>
              <a:rPr lang="en-US" sz="1200" u="sng" dirty="0">
                <a:solidFill>
                  <a:schemeClr val="hlink"/>
                </a:solidFill>
                <a:hlinkClick r:id="rId3"/>
              </a:rPr>
              <a:t>https://www.youtube.com/watch?v=81mJnpKJlc4</a:t>
            </a:r>
            <a:endParaRPr lang="en-US" sz="1200" dirty="0"/>
          </a:p>
          <a:p>
            <a:endParaRPr lang="en-US" b="1" dirty="0"/>
          </a:p>
          <a:p>
            <a:endParaRPr lang="en-US" dirty="0"/>
          </a:p>
          <a:p>
            <a:endParaRPr lang="en-US" dirty="0"/>
          </a:p>
        </p:txBody>
      </p:sp>
      <p:sp>
        <p:nvSpPr>
          <p:cNvPr id="4" name="Slide Number Placeholder 3"/>
          <p:cNvSpPr>
            <a:spLocks noGrp="1"/>
          </p:cNvSpPr>
          <p:nvPr>
            <p:ph type="sldNum" sz="quarter" idx="5"/>
          </p:nvPr>
        </p:nvSpPr>
        <p:spPr/>
        <p:txBody>
          <a:bodyPr/>
          <a:lstStyle/>
          <a:p>
            <a:fld id="{3A982D59-46BF-4F69-BEB1-7D338E4FAAA4}" type="slidenum">
              <a:rPr lang="en-US" smtClean="0"/>
              <a:t>48</a:t>
            </a:fld>
            <a:endParaRPr lang="en-US"/>
          </a:p>
        </p:txBody>
      </p:sp>
    </p:spTree>
    <p:extLst>
      <p:ext uri="{BB962C8B-B14F-4D97-AF65-F5344CB8AC3E}">
        <p14:creationId xmlns:p14="http://schemas.microsoft.com/office/powerpoint/2010/main" val="1108922370"/>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To Know</a:t>
            </a:r>
          </a:p>
          <a:p>
            <a:r>
              <a:rPr lang="en-US" b="0" dirty="0"/>
              <a:t>The next five slides expand on Step 3 detailing specifics regarding a) defining the change, b) communication, and c) action planning.</a:t>
            </a:r>
            <a:endParaRPr lang="en-US" b="1" dirty="0"/>
          </a:p>
          <a:p>
            <a:pPr>
              <a:buClr>
                <a:schemeClr val="dk1"/>
              </a:buClr>
              <a:buSzPts val="1200"/>
            </a:pPr>
            <a:endParaRPr lang="en-US" b="1" dirty="0"/>
          </a:p>
          <a:p>
            <a:pPr>
              <a:buClr>
                <a:schemeClr val="dk1"/>
              </a:buClr>
              <a:buSzPts val="1200"/>
            </a:pPr>
            <a:r>
              <a:rPr lang="en-US" b="1" dirty="0"/>
              <a:t>To Say</a:t>
            </a:r>
            <a:endParaRPr lang="en-US" dirty="0"/>
          </a:p>
          <a:p>
            <a:pPr>
              <a:buClr>
                <a:schemeClr val="dk1"/>
              </a:buClr>
              <a:buSzPts val="1200"/>
            </a:pPr>
            <a:r>
              <a:rPr lang="en-US" dirty="0"/>
              <a:t>Then you </a:t>
            </a:r>
            <a:r>
              <a:rPr lang="en-US" b="1" dirty="0"/>
              <a:t>Intentionally Act </a:t>
            </a:r>
            <a:r>
              <a:rPr lang="en-US" dirty="0"/>
              <a:t>by doing the following.</a:t>
            </a:r>
          </a:p>
          <a:p>
            <a:pPr marL="174708" indent="-174708">
              <a:buFont typeface="Arial" panose="020B0604020202020204" pitchFamily="34" charset="0"/>
              <a:buChar char="•"/>
            </a:pPr>
            <a:r>
              <a:rPr lang="en-US" dirty="0"/>
              <a:t>Clearly outlining what will change and what will remain the same</a:t>
            </a:r>
          </a:p>
          <a:p>
            <a:pPr marL="174708" indent="-174708">
              <a:buFont typeface="Arial" panose="020B0604020202020204" pitchFamily="34" charset="0"/>
              <a:buChar char="•"/>
            </a:pPr>
            <a:r>
              <a:rPr lang="en-US" dirty="0"/>
              <a:t>Developing a vision statement that identifies desired outcomes</a:t>
            </a:r>
          </a:p>
          <a:p>
            <a:pPr marL="174708" indent="-174708">
              <a:buFont typeface="Arial" panose="020B0604020202020204" pitchFamily="34" charset="0"/>
              <a:buChar char="•"/>
            </a:pPr>
            <a:r>
              <a:rPr lang="en-US" dirty="0"/>
              <a:t>Communicating the purpose behind the change</a:t>
            </a:r>
          </a:p>
          <a:p>
            <a:pPr marL="174708" indent="-174708">
              <a:buFont typeface="Arial" panose="020B0604020202020204" pitchFamily="34" charset="0"/>
              <a:buChar char="•"/>
            </a:pPr>
            <a:r>
              <a:rPr lang="en-US" dirty="0"/>
              <a:t>Developing and implementing an action plan that addresses the district’s need(s)</a:t>
            </a:r>
          </a:p>
          <a:p>
            <a:endParaRPr lang="en-US" dirty="0"/>
          </a:p>
          <a:p>
            <a:r>
              <a:rPr lang="en-US" dirty="0"/>
              <a:t>In the next few slides we will talk about some specifics of Step 3.</a:t>
            </a:r>
          </a:p>
          <a:p>
            <a:endParaRPr lang="en-US" dirty="0"/>
          </a:p>
        </p:txBody>
      </p:sp>
      <p:sp>
        <p:nvSpPr>
          <p:cNvPr id="4" name="Slide Number Placeholder 3"/>
          <p:cNvSpPr>
            <a:spLocks noGrp="1"/>
          </p:cNvSpPr>
          <p:nvPr>
            <p:ph type="sldNum" sz="quarter" idx="5"/>
          </p:nvPr>
        </p:nvSpPr>
        <p:spPr/>
        <p:txBody>
          <a:bodyPr/>
          <a:lstStyle/>
          <a:p>
            <a:fld id="{3A982D59-46BF-4F69-BEB1-7D338E4FAAA4}" type="slidenum">
              <a:rPr lang="en-US" smtClean="0"/>
              <a:t>49</a:t>
            </a:fld>
            <a:endParaRPr lang="en-US"/>
          </a:p>
        </p:txBody>
      </p:sp>
    </p:spTree>
    <p:extLst>
      <p:ext uri="{BB962C8B-B14F-4D97-AF65-F5344CB8AC3E}">
        <p14:creationId xmlns:p14="http://schemas.microsoft.com/office/powerpoint/2010/main" val="411735925"/>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buClr>
                <a:schemeClr val="dk1"/>
              </a:buClr>
              <a:buSzPts val="1200"/>
            </a:pPr>
            <a:r>
              <a:rPr lang="en-US" b="1" dirty="0"/>
              <a:t>To Know/To Say/To Do</a:t>
            </a:r>
          </a:p>
          <a:p>
            <a:pPr>
              <a:buClr>
                <a:schemeClr val="dk1"/>
              </a:buClr>
              <a:buSzPts val="1200"/>
            </a:pPr>
            <a:r>
              <a:rPr lang="en-US" dirty="0"/>
              <a:t>Expand on these questions using bolded information.</a:t>
            </a:r>
          </a:p>
          <a:p>
            <a:pPr marL="180036" indent="-180036">
              <a:buClr>
                <a:schemeClr val="dk1"/>
              </a:buClr>
              <a:buSzPts val="1200"/>
              <a:buFont typeface="Arial"/>
              <a:buChar char="•"/>
            </a:pPr>
            <a:r>
              <a:rPr lang="en-US" dirty="0"/>
              <a:t>What are the district’s core values, the </a:t>
            </a:r>
            <a:r>
              <a:rPr lang="en-US" b="1" dirty="0"/>
              <a:t>3-7 characteristics that define the district?</a:t>
            </a:r>
            <a:endParaRPr lang="en-US" dirty="0"/>
          </a:p>
          <a:p>
            <a:pPr marL="180036" indent="-180036">
              <a:buClr>
                <a:schemeClr val="dk1"/>
              </a:buClr>
              <a:buSzPts val="1200"/>
              <a:buFont typeface="Arial"/>
              <a:buChar char="•"/>
            </a:pPr>
            <a:r>
              <a:rPr lang="en-US" dirty="0"/>
              <a:t>What is the district’s core focus in terms of impact on student learning?</a:t>
            </a:r>
          </a:p>
          <a:p>
            <a:pPr marL="180036" indent="-180036">
              <a:buClr>
                <a:schemeClr val="dk1"/>
              </a:buClr>
              <a:buSzPts val="1200"/>
              <a:buFont typeface="Arial"/>
              <a:buChar char="•"/>
            </a:pPr>
            <a:r>
              <a:rPr lang="en-US" dirty="0"/>
              <a:t>What is the long term </a:t>
            </a:r>
            <a:r>
              <a:rPr lang="en-US" b="1" dirty="0"/>
              <a:t>(3-5 year) </a:t>
            </a:r>
            <a:r>
              <a:rPr lang="en-US" dirty="0"/>
              <a:t>goal or outcome that the district would like the system to accomplish?</a:t>
            </a:r>
          </a:p>
          <a:p>
            <a:pPr marL="180036" indent="-180036">
              <a:buClr>
                <a:schemeClr val="dk1"/>
              </a:buClr>
              <a:buSzPts val="1200"/>
              <a:buFont typeface="Arial"/>
              <a:buChar char="•"/>
            </a:pPr>
            <a:r>
              <a:rPr lang="en-US" dirty="0"/>
              <a:t>What is the plan for implementation? </a:t>
            </a:r>
            <a:r>
              <a:rPr lang="en-US" b="1" dirty="0"/>
              <a:t>What are the key elements of the plan?</a:t>
            </a:r>
            <a:endParaRPr lang="en-US" dirty="0"/>
          </a:p>
          <a:p>
            <a:pPr marL="180036" indent="-180036">
              <a:buClr>
                <a:schemeClr val="dk1"/>
              </a:buClr>
              <a:buSzPts val="1200"/>
              <a:buFont typeface="Arial"/>
              <a:buChar char="•"/>
            </a:pPr>
            <a:r>
              <a:rPr lang="en-US" dirty="0"/>
              <a:t>What is the 1-year plan/goal(s)?</a:t>
            </a:r>
          </a:p>
          <a:p>
            <a:pPr marL="180036" indent="-180036">
              <a:buClr>
                <a:schemeClr val="dk1"/>
              </a:buClr>
              <a:buSzPts val="1200"/>
              <a:buFont typeface="Arial"/>
              <a:buChar char="•"/>
            </a:pPr>
            <a:r>
              <a:rPr lang="en-US" dirty="0"/>
              <a:t>What are the benchmarks that will indicate progress toward the goal(s)?</a:t>
            </a:r>
          </a:p>
          <a:p>
            <a:pPr marL="180036" indent="-180036">
              <a:buClr>
                <a:schemeClr val="dk1"/>
              </a:buClr>
              <a:buSzPts val="1200"/>
              <a:buFont typeface="Arial"/>
              <a:buChar char="•"/>
            </a:pPr>
            <a:r>
              <a:rPr lang="en-US" dirty="0"/>
              <a:t>What issues might the system face as it moves forward</a:t>
            </a:r>
            <a:r>
              <a:rPr lang="en-US" b="1" dirty="0"/>
              <a:t>? Where might there be stumbling blocks? How might the system plan for potential stumbling blocks?</a:t>
            </a:r>
            <a:endParaRPr lang="en-US" dirty="0"/>
          </a:p>
          <a:p>
            <a:pPr marL="180036" indent="-100020">
              <a:buClr>
                <a:schemeClr val="dk1"/>
              </a:buClr>
              <a:buSzPts val="1200"/>
            </a:pPr>
            <a:endParaRPr lang="en-US" b="1" dirty="0"/>
          </a:p>
          <a:p>
            <a:pPr>
              <a:buClr>
                <a:schemeClr val="dk1"/>
              </a:buClr>
              <a:buSzPts val="1200"/>
            </a:pPr>
            <a:r>
              <a:rPr lang="en-US" dirty="0"/>
              <a:t>Review questions with participants then ask participants “How might these questions help them to align their efforts.” Which questions do they already know the answer to? Which questions might they want to discuss further? </a:t>
            </a:r>
          </a:p>
          <a:p>
            <a:pPr>
              <a:buClr>
                <a:schemeClr val="dk1"/>
              </a:buClr>
              <a:buSzPts val="1200"/>
            </a:pPr>
            <a:endParaRPr lang="en-US" b="1" dirty="0"/>
          </a:p>
          <a:p>
            <a:pPr>
              <a:buClr>
                <a:schemeClr val="dk1"/>
              </a:buClr>
              <a:buSzPts val="1200"/>
            </a:pPr>
            <a:r>
              <a:rPr lang="en-US" b="1" dirty="0"/>
              <a:t>Reference</a:t>
            </a: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err="1"/>
              <a:t>EOSWorldwide</a:t>
            </a:r>
            <a:r>
              <a:rPr lang="en-US" sz="1200" dirty="0"/>
              <a:t>. (2014, Nov. 18). </a:t>
            </a:r>
            <a:r>
              <a:rPr lang="en-US" sz="1200" i="1" dirty="0"/>
              <a:t>Align your company vision – 8 questions for your leadership team </a:t>
            </a:r>
            <a:r>
              <a:rPr lang="en-US" sz="1200" dirty="0"/>
              <a:t>[Video]. </a:t>
            </a:r>
            <a:r>
              <a:rPr lang="en-US" sz="1200" u="sng" dirty="0">
                <a:solidFill>
                  <a:schemeClr val="hlink"/>
                </a:solidFill>
                <a:hlinkClick r:id="rId3"/>
              </a:rPr>
              <a:t>https://www.youtube.com/watch?v=0jXP1xW5Osg</a:t>
            </a:r>
            <a:endParaRPr lang="en-US" sz="1200" dirty="0"/>
          </a:p>
          <a:p>
            <a:endParaRPr lang="en-US" b="1" dirty="0"/>
          </a:p>
          <a:p>
            <a:endParaRPr lang="en-US" dirty="0"/>
          </a:p>
        </p:txBody>
      </p:sp>
      <p:sp>
        <p:nvSpPr>
          <p:cNvPr id="4" name="Slide Number Placeholder 3"/>
          <p:cNvSpPr>
            <a:spLocks noGrp="1"/>
          </p:cNvSpPr>
          <p:nvPr>
            <p:ph type="sldNum" sz="quarter" idx="5"/>
          </p:nvPr>
        </p:nvSpPr>
        <p:spPr/>
        <p:txBody>
          <a:bodyPr/>
          <a:lstStyle/>
          <a:p>
            <a:fld id="{3A982D59-46BF-4F69-BEB1-7D338E4FAAA4}" type="slidenum">
              <a:rPr lang="en-US" smtClean="0"/>
              <a:t>50</a:t>
            </a:fld>
            <a:endParaRPr lang="en-US"/>
          </a:p>
        </p:txBody>
      </p:sp>
    </p:spTree>
    <p:extLst>
      <p:ext uri="{BB962C8B-B14F-4D97-AF65-F5344CB8AC3E}">
        <p14:creationId xmlns:p14="http://schemas.microsoft.com/office/powerpoint/2010/main" val="368402534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To Know</a:t>
            </a:r>
          </a:p>
          <a:p>
            <a:r>
              <a:rPr lang="en-US" dirty="0"/>
              <a:t>It is advantageous to have knowledge of the key terms for this professional learning module. This is also available in a handout for participants (HO #1).</a:t>
            </a:r>
          </a:p>
          <a:p>
            <a:endParaRPr lang="en-US" dirty="0"/>
          </a:p>
          <a:p>
            <a:endParaRPr lang="en-US" dirty="0"/>
          </a:p>
        </p:txBody>
      </p:sp>
      <p:sp>
        <p:nvSpPr>
          <p:cNvPr id="4" name="Slide Number Placeholder 3"/>
          <p:cNvSpPr>
            <a:spLocks noGrp="1"/>
          </p:cNvSpPr>
          <p:nvPr>
            <p:ph type="sldNum" sz="quarter" idx="5"/>
          </p:nvPr>
        </p:nvSpPr>
        <p:spPr/>
        <p:txBody>
          <a:bodyPr/>
          <a:lstStyle/>
          <a:p>
            <a:fld id="{3A982D59-46BF-4F69-BEB1-7D338E4FAAA4}" type="slidenum">
              <a:rPr lang="en-US" smtClean="0"/>
              <a:t>6</a:t>
            </a:fld>
            <a:endParaRPr lang="en-US"/>
          </a:p>
        </p:txBody>
      </p:sp>
    </p:spTree>
    <p:extLst>
      <p:ext uri="{BB962C8B-B14F-4D97-AF65-F5344CB8AC3E}">
        <p14:creationId xmlns:p14="http://schemas.microsoft.com/office/powerpoint/2010/main" val="4105511084"/>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To Know/To Say/To Do</a:t>
            </a:r>
          </a:p>
          <a:p>
            <a:r>
              <a:rPr lang="en-US" b="0" dirty="0"/>
              <a:t>The process of action planning helps teams map out strategies and small steps towards achieving their long-term goals. For large initiatives, an action plan is more than a list of things to do. The planning process provides an opportunity for teams to reflect, clarify goals, build consensus, clarify timelines, identify measures of success, and create ownership and accountability. </a:t>
            </a:r>
          </a:p>
          <a:p>
            <a:endParaRPr lang="en-US" b="0" dirty="0"/>
          </a:p>
          <a:p>
            <a:r>
              <a:rPr lang="en-US" dirty="0"/>
              <a:t>Outlining an action plan that breaks the implementation process into manageable steps and provides “small wins” can build momentum. Leadership teams should also consider potential barriers and ensure all stakeholders are represented. Teams might ask the following.</a:t>
            </a:r>
          </a:p>
          <a:p>
            <a:pPr marL="174708" indent="-174708">
              <a:buFont typeface="Arial" panose="020B0604020202020204" pitchFamily="34" charset="0"/>
              <a:buChar char="•"/>
            </a:pPr>
            <a:r>
              <a:rPr lang="en-US" dirty="0"/>
              <a:t>What organizational structure(s) might hinder implementation?</a:t>
            </a:r>
          </a:p>
          <a:p>
            <a:pPr marL="174708" indent="-174708">
              <a:buFont typeface="Arial" panose="020B0604020202020204" pitchFamily="34" charset="0"/>
              <a:buChar char="•"/>
            </a:pPr>
            <a:r>
              <a:rPr lang="en-US" dirty="0"/>
              <a:t>What resources/tools are needed to implement the plan? </a:t>
            </a:r>
          </a:p>
          <a:p>
            <a:pPr marL="174708" indent="-174708">
              <a:buFont typeface="Arial" panose="020B0604020202020204" pitchFamily="34" charset="0"/>
              <a:buChar char="•"/>
            </a:pPr>
            <a:r>
              <a:rPr lang="en-US" dirty="0"/>
              <a:t>Is there a need to restructure job descriptions and update performance review criteria so that they serve your new set of goals?</a:t>
            </a:r>
          </a:p>
          <a:p>
            <a:endParaRPr lang="en-US" dirty="0"/>
          </a:p>
          <a:p>
            <a:r>
              <a:rPr lang="en-US" dirty="0"/>
              <a:t>The bullets on the slide represent key considerations teams should discuss when creating an action plan. </a:t>
            </a:r>
          </a:p>
          <a:p>
            <a:endParaRPr lang="en-US" dirty="0"/>
          </a:p>
          <a:p>
            <a:r>
              <a:rPr lang="en-US" dirty="0"/>
              <a:t>Teams can use whatever forms help them best document their action plan. HO#6 is an example action plan form that could be used or modified. </a:t>
            </a:r>
            <a:endParaRPr lang="en-US" b="1" dirty="0"/>
          </a:p>
          <a:p>
            <a:endParaRPr lang="en-US" dirty="0"/>
          </a:p>
        </p:txBody>
      </p:sp>
      <p:sp>
        <p:nvSpPr>
          <p:cNvPr id="4" name="Slide Number Placeholder 3"/>
          <p:cNvSpPr>
            <a:spLocks noGrp="1"/>
          </p:cNvSpPr>
          <p:nvPr>
            <p:ph type="sldNum" sz="quarter" idx="5"/>
          </p:nvPr>
        </p:nvSpPr>
        <p:spPr/>
        <p:txBody>
          <a:bodyPr/>
          <a:lstStyle/>
          <a:p>
            <a:fld id="{3A982D59-46BF-4F69-BEB1-7D338E4FAAA4}" type="slidenum">
              <a:rPr lang="en-US" smtClean="0"/>
              <a:t>51</a:t>
            </a:fld>
            <a:endParaRPr lang="en-US"/>
          </a:p>
        </p:txBody>
      </p:sp>
    </p:spTree>
    <p:extLst>
      <p:ext uri="{BB962C8B-B14F-4D97-AF65-F5344CB8AC3E}">
        <p14:creationId xmlns:p14="http://schemas.microsoft.com/office/powerpoint/2010/main" val="2442523796"/>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To Know/To Say/To Do</a:t>
            </a:r>
          </a:p>
          <a:p>
            <a:r>
              <a:rPr lang="en-US" b="0" dirty="0"/>
              <a:t>C</a:t>
            </a:r>
            <a:r>
              <a:rPr lang="en-US" dirty="0"/>
              <a:t>ommunication plays a critical role in developing staff “buy-in” and aligning efforts. Your teachers and staff will be the ones implementing any changes therefore it is important for them to understand the vision and their role in implementation. It is also critical for leadership teams to consider how they can prepare staff for the changes that will occur. Educators need to know they will receive needed professional development and that there will be structures in place to support the change. Planning for professional development, coaching supports, and needed structures helps to ensure the process of change goes smoothly.</a:t>
            </a:r>
          </a:p>
          <a:p>
            <a:endParaRPr lang="en-US" dirty="0"/>
          </a:p>
          <a:p>
            <a:r>
              <a:rPr lang="en-US" dirty="0"/>
              <a:t>A communication plan does not have to be large or formal. However, it is important to plan for communication. The purpose of a communication plan is to ensure a consistent message with the necessary information is provided to appropriate groups. It should communicate why the change is important and a timeline for the change. It should also be bi-directional. Reciprocal communication is critical so that those affected by the change have a means to communicate what they see as the impact of the change. </a:t>
            </a:r>
          </a:p>
          <a:p>
            <a:endParaRPr lang="en-US" dirty="0"/>
          </a:p>
          <a:p>
            <a:r>
              <a:rPr lang="en-US" dirty="0"/>
              <a:t>If time allows, presenter may give participants time to talk through the development of a communication plan. </a:t>
            </a:r>
          </a:p>
          <a:p>
            <a:endParaRPr lang="en-US" dirty="0"/>
          </a:p>
        </p:txBody>
      </p:sp>
      <p:sp>
        <p:nvSpPr>
          <p:cNvPr id="4" name="Slide Number Placeholder 3"/>
          <p:cNvSpPr>
            <a:spLocks noGrp="1"/>
          </p:cNvSpPr>
          <p:nvPr>
            <p:ph type="sldNum" sz="quarter" idx="5"/>
          </p:nvPr>
        </p:nvSpPr>
        <p:spPr/>
        <p:txBody>
          <a:bodyPr/>
          <a:lstStyle/>
          <a:p>
            <a:fld id="{3A982D59-46BF-4F69-BEB1-7D338E4FAAA4}" type="slidenum">
              <a:rPr lang="en-US" smtClean="0"/>
              <a:t>52</a:t>
            </a:fld>
            <a:endParaRPr lang="en-US"/>
          </a:p>
        </p:txBody>
      </p:sp>
    </p:spTree>
    <p:extLst>
      <p:ext uri="{BB962C8B-B14F-4D97-AF65-F5344CB8AC3E}">
        <p14:creationId xmlns:p14="http://schemas.microsoft.com/office/powerpoint/2010/main" val="2457549030"/>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To Know</a:t>
            </a:r>
          </a:p>
          <a:p>
            <a:pPr lvl="0" indent="-914400" algn="l" rtl="0">
              <a:lnSpc>
                <a:spcPct val="100000"/>
              </a:lnSpc>
              <a:spcBef>
                <a:spcPts val="0"/>
              </a:spcBef>
              <a:spcAft>
                <a:spcPts val="600"/>
              </a:spcAft>
              <a:buClr>
                <a:schemeClr val="dk1"/>
              </a:buClr>
              <a:buSzPts val="1377"/>
              <a:buNone/>
            </a:pPr>
            <a:r>
              <a:rPr lang="en-US" sz="1200" dirty="0"/>
              <a:t>Prose Theme on Genesis Framework. (2019). </a:t>
            </a:r>
            <a:r>
              <a:rPr lang="en-US" sz="1200" i="1" dirty="0"/>
              <a:t>Application performance management: Key performance indicators</a:t>
            </a:r>
            <a:r>
              <a:rPr lang="en-US" sz="1200" dirty="0"/>
              <a:t>. </a:t>
            </a:r>
            <a:r>
              <a:rPr lang="en-US" sz="1200" u="sng" dirty="0">
                <a:solidFill>
                  <a:schemeClr val="hlink"/>
                </a:solidFill>
                <a:hlinkClick r:id="rId3"/>
              </a:rPr>
              <a:t>https://www.applicationperformancemanagement.org/performance-testing/key-performance-indicators/</a:t>
            </a:r>
            <a:endParaRPr lang="en-US" sz="1200" dirty="0"/>
          </a:p>
          <a:p>
            <a:endParaRPr lang="en-US" dirty="0"/>
          </a:p>
          <a:p>
            <a:pPr lvl="0" indent="-914400" algn="l" rtl="0">
              <a:lnSpc>
                <a:spcPct val="100000"/>
              </a:lnSpc>
              <a:spcBef>
                <a:spcPts val="0"/>
              </a:spcBef>
              <a:spcAft>
                <a:spcPts val="600"/>
              </a:spcAft>
              <a:buClr>
                <a:schemeClr val="dk1"/>
              </a:buClr>
              <a:buSzPts val="1425"/>
              <a:buNone/>
            </a:pPr>
            <a:r>
              <a:rPr lang="en-US" sz="1200" dirty="0"/>
              <a:t>Smith, C. (2018, December 26). </a:t>
            </a:r>
            <a:r>
              <a:rPr lang="en-US" sz="1200" i="1" dirty="0"/>
              <a:t>Change management KPIs: A crash course</a:t>
            </a:r>
            <a:r>
              <a:rPr lang="en-US" sz="1200" dirty="0"/>
              <a:t>. </a:t>
            </a:r>
            <a:r>
              <a:rPr lang="en-US" sz="1200" u="sng" dirty="0">
                <a:solidFill>
                  <a:schemeClr val="hlink"/>
                </a:solidFill>
                <a:hlinkClick r:id="rId4"/>
              </a:rPr>
              <a:t>https://change.walkme.com/change-management-kpis/</a:t>
            </a:r>
            <a:endParaRPr lang="en-US" sz="1200" u="sng" dirty="0"/>
          </a:p>
          <a:p>
            <a:endParaRPr lang="en-US" b="1" dirty="0"/>
          </a:p>
          <a:p>
            <a:r>
              <a:rPr lang="en-US" b="1" dirty="0"/>
              <a:t>To Know/To Say</a:t>
            </a:r>
            <a:endParaRPr lang="en-US" dirty="0"/>
          </a:p>
          <a:p>
            <a:r>
              <a:rPr lang="en-US" dirty="0"/>
              <a:t>Once the initial implementation of the plan has begun, leadership teams need methods for monitoring the effectiveness of the plan by using key performance indicators. Key performance indicators (KPIs) specify the factors an organization wants to monitor, what will be measured, and how they will be measured. Key performance indicators (KPIs) are </a:t>
            </a:r>
            <a:r>
              <a:rPr lang="en-US" i="1" dirty="0"/>
              <a:t>quantifiable</a:t>
            </a:r>
            <a:r>
              <a:rPr lang="en-US" dirty="0"/>
              <a:t> measures that can be used to </a:t>
            </a:r>
            <a:r>
              <a:rPr lang="en-US" i="1" dirty="0"/>
              <a:t>monitor</a:t>
            </a:r>
            <a:r>
              <a:rPr lang="en-US" dirty="0"/>
              <a:t> and </a:t>
            </a:r>
            <a:r>
              <a:rPr lang="en-US" i="1" dirty="0"/>
              <a:t>evaluate</a:t>
            </a:r>
            <a:r>
              <a:rPr lang="en-US" dirty="0"/>
              <a:t> </a:t>
            </a:r>
            <a:r>
              <a:rPr lang="en-US" i="1" dirty="0"/>
              <a:t>success</a:t>
            </a:r>
            <a:r>
              <a:rPr lang="en-US" dirty="0"/>
              <a:t> in terms of meeting your </a:t>
            </a:r>
            <a:r>
              <a:rPr lang="en-US" i="1" dirty="0"/>
              <a:t>district process implementation goals</a:t>
            </a:r>
            <a:r>
              <a:rPr lang="en-US" dirty="0"/>
              <a:t>. Effective KPIs are directly related to the action plan’s strategic goals/objectives, identify success criteria, and include data from all levels of an organization (district, building, classroom, etc.). District KPIs may include measures around the adherence to timelines, fidelity of implementation, and/or performance improvement rates. Other metrics may include staff adoption, staff engagement, and proficiency rates along with staff feedback and requests for help or support. The identification and monitoring of key process indicators can have a major impact on implementation success. Data helps leadership monitor the implementation process and quickly make adjustments.</a:t>
            </a:r>
          </a:p>
          <a:p>
            <a:pPr>
              <a:buClr>
                <a:schemeClr val="dk1"/>
              </a:buClr>
              <a:buSzPts val="1200"/>
            </a:pPr>
            <a:endParaRPr lang="en-US" dirty="0"/>
          </a:p>
          <a:p>
            <a:endParaRPr lang="en-US" dirty="0"/>
          </a:p>
          <a:p>
            <a:pPr>
              <a:buClr>
                <a:schemeClr val="dk1"/>
              </a:buClr>
              <a:buSzPts val="1200"/>
            </a:pPr>
            <a:endParaRPr lang="en-US" dirty="0"/>
          </a:p>
          <a:p>
            <a:endParaRPr lang="en-US" dirty="0"/>
          </a:p>
          <a:p>
            <a:endParaRPr lang="en-US" dirty="0"/>
          </a:p>
        </p:txBody>
      </p:sp>
      <p:sp>
        <p:nvSpPr>
          <p:cNvPr id="4" name="Slide Number Placeholder 3"/>
          <p:cNvSpPr>
            <a:spLocks noGrp="1"/>
          </p:cNvSpPr>
          <p:nvPr>
            <p:ph type="sldNum" sz="quarter" idx="5"/>
          </p:nvPr>
        </p:nvSpPr>
        <p:spPr/>
        <p:txBody>
          <a:bodyPr/>
          <a:lstStyle/>
          <a:p>
            <a:fld id="{3A982D59-46BF-4F69-BEB1-7D338E4FAAA4}" type="slidenum">
              <a:rPr lang="en-US" smtClean="0"/>
              <a:t>53</a:t>
            </a:fld>
            <a:endParaRPr lang="en-US"/>
          </a:p>
        </p:txBody>
      </p:sp>
    </p:spTree>
    <p:extLst>
      <p:ext uri="{BB962C8B-B14F-4D97-AF65-F5344CB8AC3E}">
        <p14:creationId xmlns:p14="http://schemas.microsoft.com/office/powerpoint/2010/main" val="3387696568"/>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60192"/>
            <a:r>
              <a:rPr lang="en-US" b="1" dirty="0"/>
              <a:t>To Know/To Do</a:t>
            </a:r>
          </a:p>
          <a:p>
            <a:pPr defTabSz="960192"/>
            <a:r>
              <a:rPr lang="en-US" dirty="0"/>
              <a:t>Direct attention to the S in G.A.I.N.S. Systematically Repeat! Repeat the steps with new data. Once again r</a:t>
            </a:r>
            <a:r>
              <a:rPr lang="en-US" b="0" dirty="0"/>
              <a:t>efer participants to the G.A.I.N.S. Graphic DBDM handout (HO#5).</a:t>
            </a:r>
            <a:endParaRPr lang="en-US" b="1" dirty="0"/>
          </a:p>
          <a:p>
            <a:endParaRPr lang="en-US" dirty="0"/>
          </a:p>
          <a:p>
            <a:r>
              <a:rPr lang="en-US" b="1" dirty="0"/>
              <a:t>To Say </a:t>
            </a:r>
          </a:p>
          <a:p>
            <a:r>
              <a:rPr lang="en-US" dirty="0"/>
              <a:t>It is not enough for a leadership team to collect data on key performance indicators, they also need to set aside time to analyze the data and plan next steps. The G.A.I.N.S. process is not linear, the data collected during and following implementation should cycle the team back to Step 1 to consider needed revisions and additional supports, creating the process for district continuous improvement.</a:t>
            </a:r>
          </a:p>
          <a:p>
            <a:endParaRPr lang="en-US" dirty="0"/>
          </a:p>
        </p:txBody>
      </p:sp>
      <p:sp>
        <p:nvSpPr>
          <p:cNvPr id="4" name="Slide Number Placeholder 3"/>
          <p:cNvSpPr>
            <a:spLocks noGrp="1"/>
          </p:cNvSpPr>
          <p:nvPr>
            <p:ph type="sldNum" sz="quarter" idx="5"/>
          </p:nvPr>
        </p:nvSpPr>
        <p:spPr/>
        <p:txBody>
          <a:bodyPr/>
          <a:lstStyle/>
          <a:p>
            <a:fld id="{3A982D59-46BF-4F69-BEB1-7D338E4FAAA4}" type="slidenum">
              <a:rPr lang="en-US" smtClean="0"/>
              <a:t>54</a:t>
            </a:fld>
            <a:endParaRPr lang="en-US"/>
          </a:p>
        </p:txBody>
      </p:sp>
    </p:spTree>
    <p:extLst>
      <p:ext uri="{BB962C8B-B14F-4D97-AF65-F5344CB8AC3E}">
        <p14:creationId xmlns:p14="http://schemas.microsoft.com/office/powerpoint/2010/main" val="4225912796"/>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buClr>
                <a:schemeClr val="dk1"/>
              </a:buClr>
              <a:buSzPts val="1200"/>
            </a:pPr>
            <a:r>
              <a:rPr lang="en-US" b="1" dirty="0"/>
              <a:t>To Know</a:t>
            </a:r>
            <a:endParaRPr lang="en-US" dirty="0"/>
          </a:p>
          <a:p>
            <a:pPr marL="174708" marR="0" lvl="0" indent="-174708" algn="l" defTabSz="914400" rtl="0" eaLnBrk="1" fontAlgn="auto" latinLnBrk="0" hangingPunct="1">
              <a:lnSpc>
                <a:spcPct val="100000"/>
              </a:lnSpc>
              <a:spcBef>
                <a:spcPts val="0"/>
              </a:spcBef>
              <a:spcAft>
                <a:spcPts val="0"/>
              </a:spcAft>
              <a:buClr>
                <a:schemeClr val="dk1"/>
              </a:buClr>
              <a:buSzPts val="1200"/>
              <a:buFont typeface="Arial" panose="020B0604020202020204" pitchFamily="34" charset="0"/>
              <a:buChar char="•"/>
              <a:tabLst/>
              <a:defRPr/>
            </a:pPr>
            <a:r>
              <a:rPr lang="en-US" sz="1200" dirty="0" err="1"/>
              <a:t>Ehorning</a:t>
            </a:r>
            <a:r>
              <a:rPr lang="en-US" sz="1200" dirty="0"/>
              <a:t>, P. (2013, August 7). </a:t>
            </a:r>
            <a:r>
              <a:rPr lang="en-US" sz="1200" i="1" dirty="0"/>
              <a:t>5 steps to actionable key performance indicators</a:t>
            </a:r>
            <a:r>
              <a:rPr lang="en-US" sz="1200" dirty="0"/>
              <a:t>. </a:t>
            </a:r>
            <a:r>
              <a:rPr lang="en-US" sz="1200" dirty="0" err="1"/>
              <a:t>Unilytics</a:t>
            </a:r>
            <a:r>
              <a:rPr lang="en-US" sz="1200" dirty="0"/>
              <a:t>. </a:t>
            </a:r>
            <a:r>
              <a:rPr lang="en-US" sz="1200" u="sng" dirty="0">
                <a:solidFill>
                  <a:schemeClr val="hlink"/>
                </a:solidFill>
                <a:hlinkClick r:id="rId3"/>
              </a:rPr>
              <a:t>https://unilytics.com/5-steps-to-actionable-key-performance-indicators/</a:t>
            </a:r>
            <a:endParaRPr lang="en-US" sz="1200" dirty="0"/>
          </a:p>
          <a:p>
            <a:pPr marL="174708" marR="0" lvl="0" indent="-174708" algn="l" defTabSz="914400" rtl="0" eaLnBrk="1" fontAlgn="auto" latinLnBrk="0" hangingPunct="1">
              <a:lnSpc>
                <a:spcPct val="100000"/>
              </a:lnSpc>
              <a:spcBef>
                <a:spcPts val="0"/>
              </a:spcBef>
              <a:spcAft>
                <a:spcPts val="0"/>
              </a:spcAft>
              <a:buClr>
                <a:schemeClr val="dk1"/>
              </a:buClr>
              <a:buSzPts val="1200"/>
              <a:buFont typeface="Arial" panose="020B0604020202020204" pitchFamily="34" charset="0"/>
              <a:buChar char="•"/>
              <a:tabLst/>
              <a:defRPr/>
            </a:pPr>
            <a:r>
              <a:rPr lang="en-US" sz="1200" dirty="0" err="1"/>
              <a:t>Mihailogie</a:t>
            </a:r>
            <a:r>
              <a:rPr lang="en-US" sz="1200" dirty="0"/>
              <a:t>, C. (2019, April22). How can we ensure our KPIs are aligned to the strategy? </a:t>
            </a:r>
            <a:r>
              <a:rPr lang="en-US" sz="1200" i="1" dirty="0"/>
              <a:t>Performance Magazine</a:t>
            </a:r>
            <a:r>
              <a:rPr lang="en-US" sz="1200" dirty="0"/>
              <a:t>. https://www.performancemagazine.org/kpis-aligned-strategy-performance/</a:t>
            </a:r>
          </a:p>
          <a:p>
            <a:pPr marL="174708" marR="0" lvl="0" indent="-174708" algn="l" defTabSz="914400" rtl="0" eaLnBrk="1" fontAlgn="auto" latinLnBrk="0" hangingPunct="1">
              <a:lnSpc>
                <a:spcPct val="100000"/>
              </a:lnSpc>
              <a:spcBef>
                <a:spcPts val="0"/>
              </a:spcBef>
              <a:spcAft>
                <a:spcPts val="0"/>
              </a:spcAft>
              <a:buClr>
                <a:schemeClr val="dk1"/>
              </a:buClr>
              <a:buSzPts val="1200"/>
              <a:buFont typeface="Arial" panose="020B0604020202020204" pitchFamily="34" charset="0"/>
              <a:buChar char="•"/>
              <a:tabLst/>
              <a:defRPr/>
            </a:pPr>
            <a:r>
              <a:rPr lang="en-US" sz="1200" dirty="0"/>
              <a:t>Kothari, A. (</a:t>
            </a:r>
            <a:r>
              <a:rPr lang="en-US" sz="1200" dirty="0" err="1"/>
              <a:t>n.d</a:t>
            </a:r>
            <a:r>
              <a:rPr lang="en-US" sz="1200" dirty="0"/>
              <a:t>). </a:t>
            </a:r>
            <a:r>
              <a:rPr lang="en-US" sz="1200" i="1" dirty="0"/>
              <a:t>How to improve employee buy-in (4 proven methods). </a:t>
            </a:r>
            <a:r>
              <a:rPr lang="en-US" sz="1200" dirty="0" err="1"/>
              <a:t>Tallyfi</a:t>
            </a:r>
            <a:r>
              <a:rPr lang="en-US" sz="1200" dirty="0"/>
              <a:t>. https://tallyfy.com/improve-employee-buy-in/</a:t>
            </a:r>
            <a:endParaRPr lang="en-US" b="0" dirty="0"/>
          </a:p>
          <a:p>
            <a:pPr>
              <a:buClr>
                <a:schemeClr val="dk1"/>
              </a:buClr>
              <a:buSzPts val="1200"/>
            </a:pPr>
            <a:endParaRPr lang="en-US" b="0" dirty="0"/>
          </a:p>
          <a:p>
            <a:pPr>
              <a:buClr>
                <a:schemeClr val="dk1"/>
              </a:buClr>
              <a:buSzPts val="1200"/>
            </a:pPr>
            <a:r>
              <a:rPr lang="en-US" b="1" dirty="0"/>
              <a:t>To Do</a:t>
            </a:r>
          </a:p>
          <a:p>
            <a:pPr>
              <a:buClr>
                <a:schemeClr val="dk1"/>
              </a:buClr>
              <a:buSzPts val="1200"/>
            </a:pPr>
            <a:r>
              <a:rPr lang="en-US" dirty="0"/>
              <a:t>Have leaders discuss questions/responses in small groups. Have representatives share out with the whole group.</a:t>
            </a:r>
          </a:p>
          <a:p>
            <a:pPr>
              <a:buClr>
                <a:schemeClr val="dk1"/>
              </a:buClr>
              <a:buSzPts val="1200"/>
            </a:pPr>
            <a:endParaRPr lang="en-US" dirty="0"/>
          </a:p>
          <a:p>
            <a:pPr>
              <a:buClr>
                <a:schemeClr val="dk1"/>
              </a:buClr>
              <a:buSzPts val="1200"/>
            </a:pPr>
            <a:r>
              <a:rPr lang="en-US" dirty="0"/>
              <a:t>Optional: Have district teams compare their current system to the G.A.I.N.S. cycle using a Venn diagram. How are they alike? How are they different? How might their current system be enhanced? </a:t>
            </a:r>
          </a:p>
        </p:txBody>
      </p:sp>
      <p:sp>
        <p:nvSpPr>
          <p:cNvPr id="4" name="Slide Number Placeholder 3"/>
          <p:cNvSpPr>
            <a:spLocks noGrp="1"/>
          </p:cNvSpPr>
          <p:nvPr>
            <p:ph type="sldNum" sz="quarter" idx="5"/>
          </p:nvPr>
        </p:nvSpPr>
        <p:spPr/>
        <p:txBody>
          <a:bodyPr/>
          <a:lstStyle/>
          <a:p>
            <a:fld id="{3A982D59-46BF-4F69-BEB1-7D338E4FAAA4}" type="slidenum">
              <a:rPr lang="en-US" smtClean="0"/>
              <a:t>55</a:t>
            </a:fld>
            <a:endParaRPr lang="en-US"/>
          </a:p>
        </p:txBody>
      </p:sp>
    </p:spTree>
    <p:extLst>
      <p:ext uri="{BB962C8B-B14F-4D97-AF65-F5344CB8AC3E}">
        <p14:creationId xmlns:p14="http://schemas.microsoft.com/office/powerpoint/2010/main" val="3051367070"/>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60192">
              <a:defRPr/>
            </a:pPr>
            <a:r>
              <a:rPr lang="en-US" b="1" dirty="0"/>
              <a:t>To Know</a:t>
            </a:r>
          </a:p>
          <a:p>
            <a:pPr defTabSz="960192">
              <a:defRPr/>
            </a:pPr>
            <a:r>
              <a:rPr lang="en-US" dirty="0"/>
              <a:t>This slide provides an opportunity to look at the exemplary implementation indicators for Essential Function 3: Modeling and discuss the importance of building a culture of trust and growth mindset. (HO#3)</a:t>
            </a:r>
          </a:p>
          <a:p>
            <a:pPr defTabSz="960192">
              <a:defRPr/>
            </a:pPr>
            <a:endParaRPr lang="en-US" dirty="0"/>
          </a:p>
          <a:p>
            <a:pPr defTabSz="960192">
              <a:defRPr/>
            </a:pPr>
            <a:r>
              <a:rPr lang="en-US" dirty="0"/>
              <a:t>For more information on Collective Teacher Efficacy and its importance see the Learning Module </a:t>
            </a:r>
            <a:r>
              <a:rPr lang="en-US" b="1" u="sng" dirty="0">
                <a:hlinkClick r:id="rId3">
                  <a:extLst>
                    <a:ext uri="{A12FA001-AC4F-418D-AE19-62706E023703}">
                      <ahyp:hlinkClr xmlns:ahyp="http://schemas.microsoft.com/office/drawing/2018/hyperlinkcolor" val="tx"/>
                    </a:ext>
                  </a:extLst>
                </a:hlinkClick>
              </a:rPr>
              <a:t>Collective Teacher Efficacy</a:t>
            </a:r>
            <a:r>
              <a:rPr lang="en-US" dirty="0"/>
              <a:t>. http://www.moedu-sail.org/collective-teacher-efficacy-materials/</a:t>
            </a:r>
          </a:p>
          <a:p>
            <a:pPr>
              <a:buClr>
                <a:schemeClr val="dk1"/>
              </a:buClr>
              <a:buSzPts val="1200"/>
            </a:pPr>
            <a:endParaRPr lang="en-US" dirty="0"/>
          </a:p>
          <a:p>
            <a:r>
              <a:rPr lang="en-US" b="1" dirty="0"/>
              <a:t>To Say</a:t>
            </a:r>
          </a:p>
          <a:p>
            <a:r>
              <a:rPr lang="en-US" dirty="0"/>
              <a:t>Essential Function 3 focuses on the involvement of educational leaders in the change process. Through your actions and decisions you communicate the importance of an initiative and your belief in the plan. For large-scale, sustainable changes, educators must believe that their actions are important to the plan and that they have the ability to impact student outcomes. Building trust and helping to foster a growth mindset are two key strategies leaders can use to foster Collective Teacher Efficacy. </a:t>
            </a:r>
          </a:p>
          <a:p>
            <a:endParaRPr lang="en-US" dirty="0"/>
          </a:p>
          <a:p>
            <a:r>
              <a:rPr lang="en-US" b="1" dirty="0"/>
              <a:t>To Do</a:t>
            </a:r>
            <a:endParaRPr lang="en-US" dirty="0"/>
          </a:p>
          <a:p>
            <a:r>
              <a:rPr lang="en-US" dirty="0"/>
              <a:t>Have leaders jot down strategies they believe leadership can use to build trust and promote growth mindset. Have them compare their responses with those on the Practice Profile for </a:t>
            </a:r>
            <a:r>
              <a:rPr lang="en-US" b="1" dirty="0">
                <a:hlinkClick r:id="rId4">
                  <a:extLst>
                    <a:ext uri="{A12FA001-AC4F-418D-AE19-62706E023703}">
                      <ahyp:hlinkClr xmlns:ahyp="http://schemas.microsoft.com/office/drawing/2018/hyperlinkcolor" val="tx"/>
                    </a:ext>
                  </a:extLst>
                </a:hlinkClick>
              </a:rPr>
              <a:t>L</a:t>
            </a:r>
            <a:r>
              <a:rPr lang="en-US" b="1" dirty="0">
                <a:uFill>
                  <a:noFill/>
                </a:uFill>
                <a:hlinkClick r:id="rId4">
                  <a:extLst>
                    <a:ext uri="{A12FA001-AC4F-418D-AE19-62706E023703}">
                      <ahyp:hlinkClr xmlns:ahyp="http://schemas.microsoft.com/office/drawing/2018/hyperlinkcolor" val="tx"/>
                    </a:ext>
                  </a:extLst>
                </a:hlinkClick>
              </a:rPr>
              <a:t>eadership for Effective Implementation of District-Wide Evidence-Based Practices</a:t>
            </a:r>
            <a:r>
              <a:rPr lang="en-US" b="1" dirty="0"/>
              <a:t>.  </a:t>
            </a:r>
          </a:p>
          <a:p>
            <a:endParaRPr lang="en-US" dirty="0">
              <a:solidFill>
                <a:srgbClr val="FF0000"/>
              </a:solidFill>
            </a:endParaRPr>
          </a:p>
          <a:p>
            <a:r>
              <a:rPr lang="en-US" b="1" dirty="0"/>
              <a:t>To Know/ To Say</a:t>
            </a:r>
            <a:endParaRPr lang="en-US" dirty="0"/>
          </a:p>
          <a:p>
            <a:r>
              <a:rPr lang="en-US" dirty="0"/>
              <a:t>Leadership builds an organizational culture of </a:t>
            </a:r>
            <a:r>
              <a:rPr lang="en-US" b="1" dirty="0"/>
              <a:t>trust</a:t>
            </a:r>
            <a:r>
              <a:rPr lang="en-US" dirty="0"/>
              <a:t> that leads to all of the criteria below.</a:t>
            </a:r>
          </a:p>
          <a:p>
            <a:pPr marL="174708" indent="-174708">
              <a:buFont typeface="Arial" panose="020B0604020202020204" pitchFamily="34" charset="0"/>
              <a:buChar char="•"/>
            </a:pPr>
            <a:r>
              <a:rPr lang="en-US" dirty="0"/>
              <a:t>Belief by teachers that the </a:t>
            </a:r>
            <a:r>
              <a:rPr lang="en-US" b="1" dirty="0"/>
              <a:t>leadership’s actions are consistent with shared values</a:t>
            </a:r>
          </a:p>
          <a:p>
            <a:pPr marL="174708" indent="-174708">
              <a:buFont typeface="Arial" panose="020B0604020202020204" pitchFamily="34" charset="0"/>
              <a:buChar char="•"/>
            </a:pPr>
            <a:r>
              <a:rPr lang="en-US" dirty="0"/>
              <a:t>Belief by teachers that the </a:t>
            </a:r>
            <a:r>
              <a:rPr lang="en-US" b="1" dirty="0"/>
              <a:t>leadership follows through on commitments</a:t>
            </a:r>
          </a:p>
          <a:p>
            <a:pPr marL="174708" indent="-174708">
              <a:buFont typeface="Arial" panose="020B0604020202020204" pitchFamily="34" charset="0"/>
              <a:buChar char="•"/>
            </a:pPr>
            <a:r>
              <a:rPr lang="en-US" dirty="0"/>
              <a:t>Belief by teachers that the </a:t>
            </a:r>
            <a:r>
              <a:rPr lang="en-US" b="1" dirty="0"/>
              <a:t>leadership values all staff</a:t>
            </a:r>
            <a:endParaRPr lang="en-US" dirty="0"/>
          </a:p>
          <a:p>
            <a:pPr marL="174708" indent="-174708">
              <a:buFont typeface="Arial" panose="020B0604020202020204" pitchFamily="34" charset="0"/>
              <a:buChar char="•"/>
            </a:pPr>
            <a:r>
              <a:rPr lang="en-US" dirty="0"/>
              <a:t>Belief by teachers that </a:t>
            </a:r>
            <a:r>
              <a:rPr lang="en-US" b="1" dirty="0"/>
              <a:t>they have the ability to positively affect student learning</a:t>
            </a:r>
          </a:p>
          <a:p>
            <a:endParaRPr lang="en-US" dirty="0"/>
          </a:p>
          <a:p>
            <a:r>
              <a:rPr lang="en-US" dirty="0"/>
              <a:t>Leadership promotes and models a </a:t>
            </a:r>
            <a:r>
              <a:rPr lang="en-US" b="1" dirty="0"/>
              <a:t>growth mindset </a:t>
            </a:r>
            <a:r>
              <a:rPr lang="en-US" dirty="0"/>
              <a:t>by meeting all of the criteria below.</a:t>
            </a:r>
          </a:p>
          <a:p>
            <a:pPr marL="174708" indent="-174708">
              <a:buFont typeface="Arial" panose="020B0604020202020204" pitchFamily="34" charset="0"/>
              <a:buChar char="•"/>
            </a:pPr>
            <a:r>
              <a:rPr lang="en-US" dirty="0"/>
              <a:t>Setting both </a:t>
            </a:r>
            <a:r>
              <a:rPr lang="en-US" b="1" dirty="0"/>
              <a:t>long- and short-term organizational goals</a:t>
            </a:r>
          </a:p>
          <a:p>
            <a:pPr marL="174708" indent="-174708">
              <a:buFont typeface="Arial" panose="020B0604020202020204" pitchFamily="34" charset="0"/>
              <a:buChar char="•"/>
            </a:pPr>
            <a:r>
              <a:rPr lang="en-US" dirty="0"/>
              <a:t>Seeking </a:t>
            </a:r>
            <a:r>
              <a:rPr lang="en-US" b="1" dirty="0"/>
              <a:t>teacher feedback and input </a:t>
            </a:r>
            <a:r>
              <a:rPr lang="en-US" dirty="0"/>
              <a:t>regularly</a:t>
            </a:r>
          </a:p>
          <a:p>
            <a:pPr marL="174708" indent="-174708">
              <a:buFont typeface="Arial" panose="020B0604020202020204" pitchFamily="34" charset="0"/>
              <a:buChar char="•"/>
            </a:pPr>
            <a:r>
              <a:rPr lang="en-US" dirty="0"/>
              <a:t>Providing teachers with </a:t>
            </a:r>
            <a:r>
              <a:rPr lang="en-US" b="1" dirty="0"/>
              <a:t>constructive, detailed feedback</a:t>
            </a:r>
          </a:p>
          <a:p>
            <a:pPr marL="174708" indent="-174708">
              <a:buFont typeface="Arial" panose="020B0604020202020204" pitchFamily="34" charset="0"/>
              <a:buChar char="•"/>
            </a:pPr>
            <a:r>
              <a:rPr lang="en-US" dirty="0"/>
              <a:t>Creating </a:t>
            </a:r>
            <a:r>
              <a:rPr lang="en-US" b="1" dirty="0"/>
              <a:t>opportunities for teachers</a:t>
            </a:r>
            <a:r>
              <a:rPr lang="en-US" dirty="0"/>
              <a:t> to observe each other’s classes </a:t>
            </a:r>
            <a:r>
              <a:rPr lang="en-US" b="1" dirty="0"/>
              <a:t>to learn from one another</a:t>
            </a:r>
          </a:p>
          <a:p>
            <a:pPr marL="174708" indent="-174708">
              <a:buFont typeface="Arial" panose="020B0604020202020204" pitchFamily="34" charset="0"/>
              <a:buChar char="•"/>
            </a:pPr>
            <a:r>
              <a:rPr lang="en-US" b="1" dirty="0"/>
              <a:t>Discussing both successes and failures</a:t>
            </a:r>
            <a:r>
              <a:rPr lang="en-US" dirty="0"/>
              <a:t> with teachers as opportunities for learning</a:t>
            </a:r>
          </a:p>
          <a:p>
            <a:pPr marL="174708" indent="-174708">
              <a:buFont typeface="Arial" panose="020B0604020202020204" pitchFamily="34" charset="0"/>
              <a:buChar char="•"/>
            </a:pPr>
            <a:r>
              <a:rPr lang="en-US" b="1" dirty="0"/>
              <a:t>Valuing effort </a:t>
            </a:r>
            <a:r>
              <a:rPr lang="en-US" dirty="0"/>
              <a:t>as the path to mastery</a:t>
            </a:r>
          </a:p>
        </p:txBody>
      </p:sp>
      <p:sp>
        <p:nvSpPr>
          <p:cNvPr id="4" name="Slide Number Placeholder 3"/>
          <p:cNvSpPr>
            <a:spLocks noGrp="1"/>
          </p:cNvSpPr>
          <p:nvPr>
            <p:ph type="sldNum" sz="quarter" idx="5"/>
          </p:nvPr>
        </p:nvSpPr>
        <p:spPr/>
        <p:txBody>
          <a:bodyPr/>
          <a:lstStyle/>
          <a:p>
            <a:fld id="{3A982D59-46BF-4F69-BEB1-7D338E4FAAA4}" type="slidenum">
              <a:rPr lang="en-US" smtClean="0"/>
              <a:t>56</a:t>
            </a:fld>
            <a:endParaRPr lang="en-US"/>
          </a:p>
        </p:txBody>
      </p:sp>
    </p:spTree>
    <p:extLst>
      <p:ext uri="{BB962C8B-B14F-4D97-AF65-F5344CB8AC3E}">
        <p14:creationId xmlns:p14="http://schemas.microsoft.com/office/powerpoint/2010/main" val="3273885714"/>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To Know</a:t>
            </a:r>
            <a:endParaRPr lang="en-US" dirty="0"/>
          </a:p>
          <a:p>
            <a:pPr defTabSz="960192">
              <a:buClr>
                <a:schemeClr val="dk1"/>
              </a:buClr>
              <a:buSzPts val="1200"/>
              <a:defRPr/>
            </a:pPr>
            <a:r>
              <a:rPr lang="en-US" b="1" dirty="0"/>
              <a:t>Video</a:t>
            </a:r>
            <a:r>
              <a:rPr lang="en-US" dirty="0"/>
              <a:t>: Peter Senge, The Fifth Discipline, 3:32 min. </a:t>
            </a:r>
            <a:r>
              <a:rPr lang="en-US" u="sng" dirty="0">
                <a:solidFill>
                  <a:schemeClr val="hlink"/>
                </a:solidFill>
                <a:hlinkClick r:id="rId3"/>
              </a:rPr>
              <a:t>https://www.youtube.com/watch?v=hsLcLmQSPzs</a:t>
            </a:r>
            <a:r>
              <a:rPr lang="en-US" u="sng" dirty="0"/>
              <a:t>    </a:t>
            </a:r>
          </a:p>
          <a:p>
            <a:pPr defTabSz="960192">
              <a:buClr>
                <a:schemeClr val="dk1"/>
              </a:buClr>
              <a:buSzPts val="1200"/>
              <a:defRPr/>
            </a:pPr>
            <a:r>
              <a:rPr lang="en-US" dirty="0"/>
              <a:t>Transcript available at http://www.moedu-sail.org/wp-content/uploads/2020/02/6-Peter-Senge-Actions-Create-Reality-Video-Transcript.pdf</a:t>
            </a:r>
          </a:p>
          <a:p>
            <a:endParaRPr lang="en-US" dirty="0"/>
          </a:p>
          <a:p>
            <a:r>
              <a:rPr lang="en-US" b="1" dirty="0"/>
              <a:t>To Do</a:t>
            </a:r>
            <a:endParaRPr lang="en-US" dirty="0"/>
          </a:p>
          <a:p>
            <a:r>
              <a:rPr lang="en-US" dirty="0"/>
              <a:t>Show video then debrief as a whole group about how the concepts discussed relate to Essential Function 3.</a:t>
            </a:r>
          </a:p>
          <a:p>
            <a:endParaRPr lang="en-US" dirty="0"/>
          </a:p>
          <a:p>
            <a:r>
              <a:rPr lang="en-US" b="1" dirty="0"/>
              <a:t>To Say</a:t>
            </a:r>
          </a:p>
          <a:p>
            <a:r>
              <a:rPr lang="en-US" dirty="0"/>
              <a:t>In this video, Peter Senge explains how a leader’s actions shape the perceptions of others</a:t>
            </a:r>
            <a:r>
              <a:rPr lang="en-US" b="1" dirty="0"/>
              <a:t>. </a:t>
            </a:r>
            <a:r>
              <a:rPr lang="en-US" dirty="0"/>
              <a:t>As you watch this video, consider how Senge’s remarks relate to Essential Function 3</a:t>
            </a:r>
            <a:r>
              <a:rPr lang="en-US" b="1" dirty="0"/>
              <a:t>: </a:t>
            </a:r>
            <a:r>
              <a:rPr lang="en-US" dirty="0"/>
              <a:t>Leadership models an organizational culture of continuous improvement.</a:t>
            </a:r>
          </a:p>
          <a:p>
            <a:endParaRPr lang="en-US" dirty="0"/>
          </a:p>
          <a:p>
            <a:r>
              <a:rPr lang="en-US" b="1" dirty="0"/>
              <a:t>Reference</a:t>
            </a: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err="1"/>
              <a:t>Sarder</a:t>
            </a:r>
            <a:r>
              <a:rPr lang="en-US" sz="1200" dirty="0"/>
              <a:t>, R. (2015, June 4). </a:t>
            </a:r>
            <a:r>
              <a:rPr lang="en-US" sz="1200" i="1" dirty="0"/>
              <a:t>Can you explain the concept of “actions create reality?” Peter Senge, Author of the Fifth Discipline </a:t>
            </a:r>
            <a:r>
              <a:rPr lang="en-US" sz="1200" dirty="0"/>
              <a:t>[Video]. </a:t>
            </a:r>
            <a:r>
              <a:rPr lang="en-US" sz="1200" u="sng" dirty="0">
                <a:solidFill>
                  <a:schemeClr val="hlink"/>
                </a:solidFill>
                <a:hlinkClick r:id="rId3"/>
              </a:rPr>
              <a:t>https://www.youtube.com/watch?v=hsLcLmQSPzs</a:t>
            </a:r>
            <a:endParaRPr lang="en-US" sz="1200" dirty="0"/>
          </a:p>
          <a:p>
            <a:endParaRPr lang="en-US" dirty="0"/>
          </a:p>
          <a:p>
            <a:endParaRPr lang="en-US" b="1" dirty="0"/>
          </a:p>
        </p:txBody>
      </p:sp>
      <p:sp>
        <p:nvSpPr>
          <p:cNvPr id="4" name="Slide Number Placeholder 3"/>
          <p:cNvSpPr>
            <a:spLocks noGrp="1"/>
          </p:cNvSpPr>
          <p:nvPr>
            <p:ph type="sldNum" sz="quarter" idx="5"/>
          </p:nvPr>
        </p:nvSpPr>
        <p:spPr/>
        <p:txBody>
          <a:bodyPr/>
          <a:lstStyle/>
          <a:p>
            <a:fld id="{3A982D59-46BF-4F69-BEB1-7D338E4FAAA4}" type="slidenum">
              <a:rPr lang="en-US" smtClean="0"/>
              <a:t>57</a:t>
            </a:fld>
            <a:endParaRPr lang="en-US"/>
          </a:p>
        </p:txBody>
      </p:sp>
    </p:spTree>
    <p:extLst>
      <p:ext uri="{BB962C8B-B14F-4D97-AF65-F5344CB8AC3E}">
        <p14:creationId xmlns:p14="http://schemas.microsoft.com/office/powerpoint/2010/main" val="237693081"/>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To Know/ To Say</a:t>
            </a:r>
          </a:p>
          <a:p>
            <a:r>
              <a:rPr lang="en-US" dirty="0"/>
              <a:t>In his book </a:t>
            </a:r>
            <a:r>
              <a:rPr lang="en-US" i="1" dirty="0"/>
              <a:t>The Speed of Trust, </a:t>
            </a:r>
            <a:r>
              <a:rPr lang="en-US" dirty="0"/>
              <a:t>Steven Covey identifies three reasons trust is vital in an organization.</a:t>
            </a:r>
          </a:p>
          <a:p>
            <a:r>
              <a:rPr lang="en-US" dirty="0"/>
              <a:t>School leaders create the conditions for trust through their actions. </a:t>
            </a:r>
          </a:p>
          <a:p>
            <a:endParaRPr lang="en-US" dirty="0"/>
          </a:p>
          <a:p>
            <a:r>
              <a:rPr lang="en-US" sz="3800" dirty="0"/>
              <a:t>Trust is a </a:t>
            </a:r>
            <a:r>
              <a:rPr lang="en-US" sz="3800" b="1" dirty="0"/>
              <a:t>MULTIPLIER</a:t>
            </a:r>
            <a:endParaRPr lang="en-US" sz="3800" dirty="0"/>
          </a:p>
          <a:p>
            <a:pPr marL="254258" indent="-240048">
              <a:lnSpc>
                <a:spcPct val="90000"/>
              </a:lnSpc>
              <a:spcBef>
                <a:spcPts val="525"/>
              </a:spcBef>
              <a:buClr>
                <a:srgbClr val="002A3C"/>
              </a:buClr>
              <a:buSzPts val="2400"/>
              <a:buChar char="•"/>
            </a:pPr>
            <a:r>
              <a:rPr lang="en-US" sz="3800" dirty="0">
                <a:solidFill>
                  <a:srgbClr val="002A3C"/>
                </a:solidFill>
              </a:rPr>
              <a:t>High trust creates conditions that expand to other areas and functions.</a:t>
            </a:r>
          </a:p>
          <a:p>
            <a:pPr>
              <a:lnSpc>
                <a:spcPct val="90000"/>
              </a:lnSpc>
              <a:spcBef>
                <a:spcPts val="525"/>
              </a:spcBef>
              <a:buClr>
                <a:srgbClr val="002A3C"/>
              </a:buClr>
              <a:buSzPts val="2400"/>
            </a:pPr>
            <a:endParaRPr lang="en-US" sz="3800" dirty="0"/>
          </a:p>
          <a:p>
            <a:pPr>
              <a:lnSpc>
                <a:spcPct val="90000"/>
              </a:lnSpc>
              <a:spcBef>
                <a:spcPts val="525"/>
              </a:spcBef>
              <a:buClr>
                <a:srgbClr val="002A3C"/>
              </a:buClr>
              <a:buSzPts val="2400"/>
            </a:pPr>
            <a:r>
              <a:rPr lang="en-US" sz="3800" dirty="0"/>
              <a:t>Trust is an </a:t>
            </a:r>
            <a:r>
              <a:rPr lang="en-US" sz="3800" b="1" dirty="0"/>
              <a:t>ACCELERATOR</a:t>
            </a:r>
            <a:endParaRPr lang="en-US" sz="3800" dirty="0"/>
          </a:p>
          <a:p>
            <a:pPr marL="254258" indent="-240048">
              <a:lnSpc>
                <a:spcPct val="90000"/>
              </a:lnSpc>
              <a:spcBef>
                <a:spcPts val="525"/>
              </a:spcBef>
              <a:buClr>
                <a:srgbClr val="002A3C"/>
              </a:buClr>
              <a:buSzPts val="2400"/>
              <a:buChar char="•"/>
            </a:pPr>
            <a:r>
              <a:rPr lang="en-US" sz="3800" dirty="0">
                <a:solidFill>
                  <a:srgbClr val="002A3C"/>
                </a:solidFill>
              </a:rPr>
              <a:t>High trust makes it easier to make changes and make them happen more quickly.</a:t>
            </a:r>
          </a:p>
          <a:p>
            <a:pPr>
              <a:lnSpc>
                <a:spcPct val="90000"/>
              </a:lnSpc>
              <a:spcBef>
                <a:spcPts val="525"/>
              </a:spcBef>
              <a:buClr>
                <a:srgbClr val="002A3C"/>
              </a:buClr>
              <a:buSzPts val="2400"/>
            </a:pPr>
            <a:endParaRPr lang="en-US" sz="3800" dirty="0"/>
          </a:p>
          <a:p>
            <a:pPr>
              <a:lnSpc>
                <a:spcPct val="90000"/>
              </a:lnSpc>
              <a:spcBef>
                <a:spcPts val="525"/>
              </a:spcBef>
              <a:buClr>
                <a:srgbClr val="002A3C"/>
              </a:buClr>
              <a:buSzPts val="2400"/>
            </a:pPr>
            <a:r>
              <a:rPr lang="en-US" sz="3800" dirty="0"/>
              <a:t>Trust is an </a:t>
            </a:r>
            <a:r>
              <a:rPr lang="en-US" sz="3800" b="1" dirty="0"/>
              <a:t>ENERGIZER</a:t>
            </a:r>
            <a:endParaRPr lang="en-US" sz="3800" dirty="0"/>
          </a:p>
          <a:p>
            <a:pPr marL="254258" indent="-240048">
              <a:lnSpc>
                <a:spcPct val="90000"/>
              </a:lnSpc>
              <a:spcBef>
                <a:spcPts val="525"/>
              </a:spcBef>
              <a:buClr>
                <a:srgbClr val="002A3C"/>
              </a:buClr>
              <a:buSzPts val="2400"/>
              <a:buChar char="•"/>
            </a:pPr>
            <a:r>
              <a:rPr lang="en-US" sz="3800" dirty="0">
                <a:solidFill>
                  <a:srgbClr val="002A3C"/>
                </a:solidFill>
              </a:rPr>
              <a:t>High trust energizes everything and everyone. It engages the culture like nothing else.</a:t>
            </a:r>
          </a:p>
          <a:p>
            <a:pPr marL="720145" lvl="1" indent="-240048">
              <a:lnSpc>
                <a:spcPct val="90000"/>
              </a:lnSpc>
              <a:spcBef>
                <a:spcPts val="525"/>
              </a:spcBef>
              <a:buClr>
                <a:srgbClr val="002A3C"/>
              </a:buClr>
              <a:buSzPts val="2400"/>
              <a:buChar char="•"/>
            </a:pPr>
            <a:endParaRPr lang="en-US" sz="3800" dirty="0">
              <a:solidFill>
                <a:srgbClr val="002A3C"/>
              </a:solidFill>
            </a:endParaRPr>
          </a:p>
          <a:p>
            <a:pPr>
              <a:lnSpc>
                <a:spcPct val="90000"/>
              </a:lnSpc>
              <a:spcBef>
                <a:spcPts val="525"/>
              </a:spcBef>
              <a:buClr>
                <a:srgbClr val="002A3C"/>
              </a:buClr>
              <a:buSzPts val="2400"/>
            </a:pPr>
            <a:r>
              <a:rPr lang="en-US" sz="3800" dirty="0"/>
              <a:t>School leaders create the conditions for trust through their actions. Doug Stilwell describes trust as the underlying condition necessary to support effective interactions. Over time, the interactions of a district or school create a climate of trust or mistrust, which becomes a foundational systemic structure that influences people’s behavior (Stilwell, 2018). As you read the article </a:t>
            </a:r>
            <a:r>
              <a:rPr lang="en-US" sz="3800" i="1" dirty="0"/>
              <a:t>“</a:t>
            </a:r>
            <a:r>
              <a:rPr lang="en-US" sz="3800" b="1" i="1" u="sng" dirty="0">
                <a:hlinkClick r:id="rId3"/>
              </a:rPr>
              <a:t>Trust as a Systemic Structure in our Organizations</a:t>
            </a:r>
            <a:r>
              <a:rPr lang="en-US" sz="3800" i="1" dirty="0"/>
              <a:t>,” </a:t>
            </a:r>
            <a:r>
              <a:rPr lang="en-US" sz="3800" dirty="0"/>
              <a:t>consider how trust becomes and can be viewed as a foundational systemic structure.</a:t>
            </a:r>
          </a:p>
          <a:p>
            <a:endParaRPr lang="en-US" dirty="0"/>
          </a:p>
          <a:p>
            <a:r>
              <a:rPr lang="en-US" b="1" dirty="0"/>
              <a:t>Reference</a:t>
            </a:r>
            <a:endParaRPr lang="en-US" dirty="0"/>
          </a:p>
          <a:p>
            <a:r>
              <a:rPr lang="en-US" dirty="0"/>
              <a:t>Covey, S., &amp; Merrill, R. (2008). </a:t>
            </a:r>
            <a:r>
              <a:rPr lang="en-US" i="1" dirty="0"/>
              <a:t>The speed of trust: The one thing that changes everything</a:t>
            </a:r>
            <a:r>
              <a:rPr lang="en-US" dirty="0"/>
              <a:t>. New York, NY: Free Press.</a:t>
            </a:r>
            <a:endParaRPr lang="en-US" b="1" dirty="0"/>
          </a:p>
          <a:p>
            <a:endParaRPr lang="en-US" dirty="0"/>
          </a:p>
        </p:txBody>
      </p:sp>
      <p:sp>
        <p:nvSpPr>
          <p:cNvPr id="4" name="Slide Number Placeholder 3"/>
          <p:cNvSpPr>
            <a:spLocks noGrp="1"/>
          </p:cNvSpPr>
          <p:nvPr>
            <p:ph type="sldNum" sz="quarter" idx="5"/>
          </p:nvPr>
        </p:nvSpPr>
        <p:spPr/>
        <p:txBody>
          <a:bodyPr/>
          <a:lstStyle/>
          <a:p>
            <a:fld id="{3A982D59-46BF-4F69-BEB1-7D338E4FAAA4}" type="slidenum">
              <a:rPr lang="en-US" smtClean="0"/>
              <a:t>58</a:t>
            </a:fld>
            <a:endParaRPr lang="en-US"/>
          </a:p>
        </p:txBody>
      </p:sp>
    </p:spTree>
    <p:extLst>
      <p:ext uri="{BB962C8B-B14F-4D97-AF65-F5344CB8AC3E}">
        <p14:creationId xmlns:p14="http://schemas.microsoft.com/office/powerpoint/2010/main" val="439345514"/>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solidFill>
                  <a:srgbClr val="000000"/>
                </a:solidFill>
              </a:rPr>
              <a:t>To Know/To Say</a:t>
            </a:r>
            <a:endParaRPr lang="en-US" dirty="0">
              <a:solidFill>
                <a:srgbClr val="000000"/>
              </a:solidFill>
            </a:endParaRPr>
          </a:p>
          <a:p>
            <a:r>
              <a:rPr lang="en-US" dirty="0"/>
              <a:t>Doug Stilwell describes trust as the underlying condition necessary to support effective interactions. Over time, the interactions of a district or school create a climate of trust or mistrust, which becomes a foundational systemic structure that influences people’s behavior. As you read the article, </a:t>
            </a:r>
            <a:r>
              <a:rPr lang="en-US" i="1" dirty="0"/>
              <a:t>“</a:t>
            </a:r>
            <a:r>
              <a:rPr lang="en-US" b="1" i="1" u="sng" dirty="0">
                <a:hlinkClick r:id="rId3">
                  <a:extLst>
                    <a:ext uri="{A12FA001-AC4F-418D-AE19-62706E023703}">
                      <ahyp:hlinkClr xmlns:ahyp="http://schemas.microsoft.com/office/drawing/2018/hyperlinkcolor" val="tx"/>
                    </a:ext>
                  </a:extLst>
                </a:hlinkClick>
              </a:rPr>
              <a:t>Trust as a Systemic Structure in our Organizations</a:t>
            </a:r>
            <a:r>
              <a:rPr lang="en-US" i="1" dirty="0"/>
              <a:t>,” https://thesystemsthinker.com/trust-as-a-systemic-structure-in-our-organizations/, </a:t>
            </a:r>
            <a:r>
              <a:rPr lang="en-US" dirty="0"/>
              <a:t>consider how trust becomes and can be viewed as a foundational systemic structure.</a:t>
            </a:r>
          </a:p>
          <a:p>
            <a:endParaRPr lang="en-US" dirty="0"/>
          </a:p>
          <a:p>
            <a:pPr defTabSz="960192">
              <a:defRPr/>
            </a:pPr>
            <a:r>
              <a:rPr lang="en-US" b="1" dirty="0"/>
              <a:t>To Do</a:t>
            </a:r>
          </a:p>
          <a:p>
            <a:pPr defTabSz="960192">
              <a:defRPr/>
            </a:pPr>
            <a:r>
              <a:rPr lang="en-US" dirty="0"/>
              <a:t>Have participants access the Doug Stillwell article </a:t>
            </a:r>
            <a:r>
              <a:rPr lang="en-US" i="1" dirty="0"/>
              <a:t>“</a:t>
            </a:r>
            <a:r>
              <a:rPr lang="en-US" b="1" i="1" u="sng" dirty="0">
                <a:hlinkClick r:id="rId3">
                  <a:extLst>
                    <a:ext uri="{A12FA001-AC4F-418D-AE19-62706E023703}">
                      <ahyp:hlinkClr xmlns:ahyp="http://schemas.microsoft.com/office/drawing/2018/hyperlinkcolor" val="tx"/>
                    </a:ext>
                  </a:extLst>
                </a:hlinkClick>
              </a:rPr>
              <a:t>Trust as a Systemic Structure in our Organizations</a:t>
            </a:r>
            <a:r>
              <a:rPr lang="en-US" i="1" dirty="0"/>
              <a:t>,” https://thesystemsthinker.com/trust-as-a-systemic-structure-in-our-organizations/. </a:t>
            </a:r>
            <a:r>
              <a:rPr lang="en-US" dirty="0">
                <a:solidFill>
                  <a:srgbClr val="000000"/>
                </a:solidFill>
              </a:rPr>
              <a:t>They may scan the QR code or the article is hyperlinked in the QR code.  </a:t>
            </a:r>
          </a:p>
          <a:p>
            <a:pPr defTabSz="960192">
              <a:defRPr/>
            </a:pPr>
            <a:endParaRPr lang="en-US" dirty="0">
              <a:solidFill>
                <a:srgbClr val="000000"/>
              </a:solidFill>
            </a:endParaRPr>
          </a:p>
          <a:p>
            <a:r>
              <a:rPr lang="en-US" dirty="0"/>
              <a:t>Jig Saw reading/reflection activity</a:t>
            </a:r>
          </a:p>
          <a:p>
            <a:pPr marL="180036" indent="-180036">
              <a:buClr>
                <a:schemeClr val="dk1"/>
              </a:buClr>
              <a:buSzPts val="1200"/>
              <a:buFont typeface="Arial"/>
              <a:buChar char="•"/>
            </a:pPr>
            <a:r>
              <a:rPr lang="en-US" dirty="0"/>
              <a:t>Have all participants read the article introduction</a:t>
            </a:r>
          </a:p>
          <a:p>
            <a:pPr marL="180036" indent="-180036">
              <a:buClr>
                <a:schemeClr val="dk1"/>
              </a:buClr>
              <a:buSzPts val="1200"/>
              <a:buFont typeface="Arial"/>
              <a:buChar char="•"/>
            </a:pPr>
            <a:r>
              <a:rPr lang="en-US" dirty="0"/>
              <a:t>Number participants 1-6. Each participant reads their designated section of the article.</a:t>
            </a:r>
          </a:p>
          <a:p>
            <a:pPr>
              <a:buClr>
                <a:schemeClr val="dk1"/>
              </a:buClr>
              <a:buSzPts val="1200"/>
            </a:pPr>
            <a:r>
              <a:rPr lang="en-US" dirty="0"/>
              <a:t>     1. Defining Trust, 2. Using the Trust Lens, 3. How Trust Becomes a Structure, 4. Leveraging Trust, 5. Building Trust, 6. Benefits of a High Trust Culture</a:t>
            </a:r>
          </a:p>
          <a:p>
            <a:pPr marL="180036" indent="-180036">
              <a:buClr>
                <a:schemeClr val="dk1"/>
              </a:buClr>
              <a:buSzPts val="1200"/>
              <a:buFont typeface="Arial"/>
              <a:buChar char="•"/>
            </a:pPr>
            <a:r>
              <a:rPr lang="en-US" dirty="0"/>
              <a:t>Have “expert” groups gather according to their number, discuss their section, and write key points on chart paper</a:t>
            </a:r>
          </a:p>
          <a:p>
            <a:pPr marL="180036" indent="-180036">
              <a:buClr>
                <a:schemeClr val="dk1"/>
              </a:buClr>
              <a:buSzPts val="1200"/>
              <a:buFont typeface="Arial"/>
              <a:buChar char="•"/>
            </a:pPr>
            <a:r>
              <a:rPr lang="en-US" dirty="0"/>
              <a:t>A spokesperson from each group shares key points regarding their section of the article</a:t>
            </a:r>
          </a:p>
          <a:p>
            <a:endParaRPr lang="en-US" dirty="0"/>
          </a:p>
          <a:p>
            <a:r>
              <a:rPr lang="en-US" b="1" dirty="0"/>
              <a:t>Reference</a:t>
            </a: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t>Stilwell, D. (2018). </a:t>
            </a:r>
            <a:r>
              <a:rPr lang="en-US" sz="1200" i="1" dirty="0"/>
              <a:t>Trust as a systemic structure in our organizations</a:t>
            </a:r>
            <a:r>
              <a:rPr lang="en-US" sz="1200" dirty="0"/>
              <a:t>. </a:t>
            </a:r>
            <a:r>
              <a:rPr lang="en-US" sz="1200" u="sng" dirty="0">
                <a:solidFill>
                  <a:schemeClr val="hlink"/>
                </a:solidFill>
                <a:hlinkClick r:id="rId3"/>
              </a:rPr>
              <a:t>https://thesystemsthinker.com/trust-as-a-systemic-structure-in-our-organizations/</a:t>
            </a:r>
            <a:endParaRPr lang="en-US" sz="1200" dirty="0"/>
          </a:p>
          <a:p>
            <a:endParaRPr lang="en-US" b="1" dirty="0"/>
          </a:p>
          <a:p>
            <a:endParaRPr lang="en-US" dirty="0"/>
          </a:p>
        </p:txBody>
      </p:sp>
      <p:sp>
        <p:nvSpPr>
          <p:cNvPr id="4" name="Slide Number Placeholder 3"/>
          <p:cNvSpPr>
            <a:spLocks noGrp="1"/>
          </p:cNvSpPr>
          <p:nvPr>
            <p:ph type="sldNum" sz="quarter" idx="5"/>
          </p:nvPr>
        </p:nvSpPr>
        <p:spPr/>
        <p:txBody>
          <a:bodyPr/>
          <a:lstStyle/>
          <a:p>
            <a:fld id="{3A982D59-46BF-4F69-BEB1-7D338E4FAAA4}" type="slidenum">
              <a:rPr lang="en-US" smtClean="0"/>
              <a:t>59</a:t>
            </a:fld>
            <a:endParaRPr lang="en-US"/>
          </a:p>
        </p:txBody>
      </p:sp>
    </p:spTree>
    <p:extLst>
      <p:ext uri="{BB962C8B-B14F-4D97-AF65-F5344CB8AC3E}">
        <p14:creationId xmlns:p14="http://schemas.microsoft.com/office/powerpoint/2010/main" val="280228371"/>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buClr>
                <a:schemeClr val="dk1"/>
              </a:buClr>
              <a:buSzPts val="2800"/>
            </a:pPr>
            <a:r>
              <a:rPr lang="en-US" b="1" dirty="0">
                <a:solidFill>
                  <a:srgbClr val="000000"/>
                </a:solidFill>
              </a:rPr>
              <a:t>To Know/To Say</a:t>
            </a:r>
          </a:p>
          <a:p>
            <a:pPr>
              <a:buClr>
                <a:schemeClr val="dk1"/>
              </a:buClr>
              <a:buSzPts val="2800"/>
            </a:pPr>
            <a:r>
              <a:rPr lang="en-US" b="0" i="0" u="none" strike="noStrike" dirty="0">
                <a:solidFill>
                  <a:srgbClr val="000000"/>
                </a:solidFill>
                <a:latin typeface="Calibri"/>
                <a:ea typeface="Calibri"/>
                <a:cs typeface="Calibri"/>
                <a:sym typeface="Calibri"/>
              </a:rPr>
              <a:t>To build organizational trust, educators need to understand the connection between their work and the other things happening in their district/buildings. These are strategies from Scott </a:t>
            </a:r>
            <a:r>
              <a:rPr lang="en-US" b="0" i="0" u="none" strike="noStrike" dirty="0" err="1">
                <a:solidFill>
                  <a:srgbClr val="000000"/>
                </a:solidFill>
                <a:latin typeface="Calibri"/>
                <a:ea typeface="Calibri"/>
                <a:cs typeface="Calibri"/>
                <a:sym typeface="Calibri"/>
              </a:rPr>
              <a:t>Beilke</a:t>
            </a:r>
            <a:r>
              <a:rPr lang="en-US" b="0" i="0" u="none" strike="noStrike" dirty="0">
                <a:solidFill>
                  <a:srgbClr val="000000"/>
                </a:solidFill>
                <a:latin typeface="Calibri"/>
                <a:ea typeface="Calibri"/>
                <a:cs typeface="Calibri"/>
                <a:sym typeface="Calibri"/>
              </a:rPr>
              <a:t> that leaders can use as steps to instill a culture of trust. </a:t>
            </a:r>
            <a:endParaRPr lang="en-US" b="1" dirty="0">
              <a:solidFill>
                <a:srgbClr val="000000"/>
              </a:solidFill>
            </a:endParaRPr>
          </a:p>
          <a:p>
            <a:pPr>
              <a:buClr>
                <a:schemeClr val="dk1"/>
              </a:buClr>
              <a:buSzPts val="2800"/>
            </a:pPr>
            <a:endParaRPr lang="en-US" b="1" dirty="0">
              <a:solidFill>
                <a:srgbClr val="000000"/>
              </a:solidFill>
            </a:endParaRPr>
          </a:p>
          <a:p>
            <a:pPr>
              <a:buClr>
                <a:schemeClr val="dk1"/>
              </a:buClr>
              <a:buSzPts val="2800"/>
            </a:pPr>
            <a:r>
              <a:rPr lang="en-US" b="1" dirty="0">
                <a:solidFill>
                  <a:srgbClr val="000000"/>
                </a:solidFill>
              </a:rPr>
              <a:t>Operate with a code of honor</a:t>
            </a:r>
            <a:r>
              <a:rPr lang="en-US" b="0" dirty="0">
                <a:solidFill>
                  <a:srgbClr val="000000"/>
                </a:solidFill>
              </a:rPr>
              <a:t>  </a:t>
            </a:r>
          </a:p>
          <a:p>
            <a:pPr>
              <a:buClr>
                <a:schemeClr val="dk1"/>
              </a:buClr>
              <a:buSzPts val="2800"/>
            </a:pPr>
            <a:r>
              <a:rPr lang="en-US" i="1" dirty="0">
                <a:solidFill>
                  <a:srgbClr val="000000"/>
                </a:solidFill>
              </a:rPr>
              <a:t>Consistency in the basics (i.e. showing respect, telling the truth, keeping your word) are foundational to building trust over time.</a:t>
            </a:r>
          </a:p>
          <a:p>
            <a:pPr>
              <a:buClr>
                <a:schemeClr val="dk1"/>
              </a:buClr>
              <a:buSzPts val="2800"/>
            </a:pPr>
            <a:endParaRPr lang="en-US" dirty="0">
              <a:solidFill>
                <a:srgbClr val="000000"/>
              </a:solidFill>
            </a:endParaRPr>
          </a:p>
          <a:p>
            <a:pPr>
              <a:buClr>
                <a:schemeClr val="dk1"/>
              </a:buClr>
              <a:buSzPts val="2800"/>
            </a:pPr>
            <a:r>
              <a:rPr lang="en-US" b="1" dirty="0">
                <a:solidFill>
                  <a:srgbClr val="000000"/>
                </a:solidFill>
              </a:rPr>
              <a:t>Help teachers see the larger system and understand where they fit</a:t>
            </a:r>
            <a:r>
              <a:rPr lang="en-US" b="0" dirty="0">
                <a:solidFill>
                  <a:srgbClr val="000000"/>
                </a:solidFill>
              </a:rPr>
              <a:t>   </a:t>
            </a:r>
          </a:p>
          <a:p>
            <a:pPr>
              <a:buClr>
                <a:schemeClr val="dk1"/>
              </a:buClr>
              <a:buSzPts val="2800"/>
            </a:pPr>
            <a:r>
              <a:rPr lang="en-US" i="1" dirty="0">
                <a:solidFill>
                  <a:srgbClr val="000000"/>
                </a:solidFill>
              </a:rPr>
              <a:t>People often focus on their part of an organizational system. It is important to help teachers understand the connection between their work, district initiatives, and how their contributions make a difference.</a:t>
            </a:r>
          </a:p>
          <a:p>
            <a:pPr>
              <a:buClr>
                <a:schemeClr val="dk1"/>
              </a:buClr>
              <a:buSzPts val="2800"/>
            </a:pPr>
            <a:endParaRPr lang="en-US" dirty="0">
              <a:solidFill>
                <a:srgbClr val="000000"/>
              </a:solidFill>
            </a:endParaRPr>
          </a:p>
          <a:p>
            <a:pPr>
              <a:buClr>
                <a:schemeClr val="dk1"/>
              </a:buClr>
              <a:buSzPts val="2800"/>
            </a:pPr>
            <a:r>
              <a:rPr lang="en-US" b="1" dirty="0">
                <a:solidFill>
                  <a:srgbClr val="000000"/>
                </a:solidFill>
              </a:rPr>
              <a:t>Extend trust</a:t>
            </a:r>
            <a:r>
              <a:rPr lang="en-US" b="0" dirty="0">
                <a:solidFill>
                  <a:srgbClr val="000000"/>
                </a:solidFill>
              </a:rPr>
              <a:t>  </a:t>
            </a:r>
          </a:p>
          <a:p>
            <a:pPr>
              <a:buClr>
                <a:schemeClr val="dk1"/>
              </a:buClr>
              <a:buSzPts val="2800"/>
            </a:pPr>
            <a:r>
              <a:rPr lang="en-US" i="1" dirty="0">
                <a:solidFill>
                  <a:srgbClr val="000000"/>
                </a:solidFill>
              </a:rPr>
              <a:t>For trust to be fully realized, it must be extended back to others. If leaders want teachers to trust them, leaders must also be willing to trust in the expertise and experience of their teachers.</a:t>
            </a:r>
          </a:p>
          <a:p>
            <a:pPr>
              <a:buClr>
                <a:schemeClr val="dk1"/>
              </a:buClr>
              <a:buSzPts val="2800"/>
            </a:pPr>
            <a:endParaRPr lang="en-US" dirty="0">
              <a:solidFill>
                <a:srgbClr val="000000"/>
              </a:solidFill>
            </a:endParaRPr>
          </a:p>
          <a:p>
            <a:pPr>
              <a:buClr>
                <a:schemeClr val="dk1"/>
              </a:buClr>
              <a:buSzPts val="1200"/>
            </a:pPr>
            <a:r>
              <a:rPr lang="en-US" b="1" dirty="0">
                <a:solidFill>
                  <a:srgbClr val="000000"/>
                </a:solidFill>
              </a:rPr>
              <a:t>Improve the flow and frequency of communication</a:t>
            </a:r>
          </a:p>
          <a:p>
            <a:pPr>
              <a:buClr>
                <a:schemeClr val="dk1"/>
              </a:buClr>
              <a:buSzPts val="1200"/>
            </a:pPr>
            <a:r>
              <a:rPr lang="en-US" i="1" dirty="0">
                <a:solidFill>
                  <a:srgbClr val="000000"/>
                </a:solidFill>
              </a:rPr>
              <a:t>Staff often feel they are out of the loop and not involved in decisions that impact them. Communication is key to ensuring staff know what it is happening and why. It is also important to provide opportunities for two-way communication regarding important decisions</a:t>
            </a:r>
          </a:p>
          <a:p>
            <a:pPr>
              <a:buClr>
                <a:schemeClr val="dk1"/>
              </a:buClr>
              <a:buSzPts val="1200"/>
            </a:pPr>
            <a:endParaRPr lang="en-US" dirty="0">
              <a:solidFill>
                <a:srgbClr val="000000"/>
              </a:solidFill>
            </a:endParaRPr>
          </a:p>
          <a:p>
            <a:pPr>
              <a:buClr>
                <a:schemeClr val="dk1"/>
              </a:buClr>
              <a:buSzPts val="2800"/>
            </a:pPr>
            <a:r>
              <a:rPr lang="en-US" b="1" dirty="0">
                <a:solidFill>
                  <a:srgbClr val="000000"/>
                </a:solidFill>
              </a:rPr>
              <a:t>Build authentic relationships</a:t>
            </a:r>
          </a:p>
          <a:p>
            <a:pPr>
              <a:buClr>
                <a:schemeClr val="dk1"/>
              </a:buClr>
              <a:buSzPts val="2800"/>
            </a:pPr>
            <a:r>
              <a:rPr lang="en-US" i="1" dirty="0">
                <a:solidFill>
                  <a:srgbClr val="000000"/>
                </a:solidFill>
              </a:rPr>
              <a:t>To build authentic relationships, leaders must be available to share their own successes and failures and encourage staff to do the same. This creates a safe working environment in which staff feel valued and less fearful of taking a risk or making a mistake.</a:t>
            </a:r>
            <a:endParaRPr lang="en-US" dirty="0">
              <a:solidFill>
                <a:srgbClr val="000000"/>
              </a:solidFill>
            </a:endParaRPr>
          </a:p>
          <a:p>
            <a:pPr>
              <a:buClr>
                <a:schemeClr val="dk1"/>
              </a:buClr>
              <a:buSzPts val="1200"/>
            </a:pPr>
            <a:endParaRPr lang="en-US" dirty="0">
              <a:solidFill>
                <a:srgbClr val="000000"/>
              </a:solidFill>
            </a:endParaRPr>
          </a:p>
          <a:p>
            <a:pPr>
              <a:buClr>
                <a:schemeClr val="dk1"/>
              </a:buClr>
              <a:buSzPts val="1200"/>
            </a:pPr>
            <a:r>
              <a:rPr lang="en-US" b="1" dirty="0">
                <a:solidFill>
                  <a:srgbClr val="000000"/>
                </a:solidFill>
              </a:rPr>
              <a:t>Reference</a:t>
            </a:r>
            <a:endParaRPr lang="en-US" dirty="0">
              <a:solidFill>
                <a:srgbClr val="000000"/>
              </a:solidFill>
            </a:endParaRPr>
          </a:p>
          <a:p>
            <a:pPr marL="0" marR="0" lvl="0" indent="0" algn="l" defTabSz="914400" rtl="0" eaLnBrk="1" fontAlgn="auto" latinLnBrk="0" hangingPunct="1">
              <a:lnSpc>
                <a:spcPct val="100000"/>
              </a:lnSpc>
              <a:spcBef>
                <a:spcPts val="0"/>
              </a:spcBef>
              <a:spcAft>
                <a:spcPts val="0"/>
              </a:spcAft>
              <a:buClr>
                <a:schemeClr val="dk1"/>
              </a:buClr>
              <a:buSzPts val="1200"/>
              <a:buFontTx/>
              <a:buNone/>
              <a:tabLst/>
              <a:defRPr/>
            </a:pPr>
            <a:r>
              <a:rPr lang="en-US" sz="1200" dirty="0" err="1"/>
              <a:t>Beilke</a:t>
            </a:r>
            <a:r>
              <a:rPr lang="en-US" sz="1200" dirty="0"/>
              <a:t>, S. (2014, April 16). </a:t>
            </a:r>
            <a:r>
              <a:rPr lang="en-US" sz="1200" i="1" dirty="0"/>
              <a:t>The importance of trust: It makes your culture “change ready.” </a:t>
            </a:r>
            <a:r>
              <a:rPr lang="en-US" sz="1200" dirty="0"/>
              <a:t>TLNT. </a:t>
            </a:r>
            <a:r>
              <a:rPr lang="en-US" sz="1200" u="sng" dirty="0">
                <a:solidFill>
                  <a:schemeClr val="hlink"/>
                </a:solidFill>
                <a:hlinkClick r:id="rId3"/>
              </a:rPr>
              <a:t>https://www.tlnt.com/the-importance-of-trust-it-makes-your-culture-change-ready/</a:t>
            </a:r>
            <a:endParaRPr lang="en-US" sz="1200" dirty="0"/>
          </a:p>
          <a:p>
            <a:pPr>
              <a:buClr>
                <a:schemeClr val="dk1"/>
              </a:buClr>
              <a:buSzPts val="1200"/>
            </a:pPr>
            <a:endParaRPr lang="en-US" dirty="0">
              <a:solidFill>
                <a:srgbClr val="000000"/>
              </a:solidFill>
            </a:endParaRPr>
          </a:p>
          <a:p>
            <a:pPr>
              <a:buClr>
                <a:schemeClr val="dk1"/>
              </a:buClr>
              <a:buSzPts val="1200"/>
            </a:pPr>
            <a:r>
              <a:rPr lang="en-US" b="1" dirty="0">
                <a:solidFill>
                  <a:srgbClr val="000000"/>
                </a:solidFill>
              </a:rPr>
              <a:t>Additional Resource</a:t>
            </a:r>
            <a:endParaRPr lang="en-US" dirty="0">
              <a:solidFill>
                <a:srgbClr val="000000"/>
              </a:solidFill>
            </a:endParaRPr>
          </a:p>
          <a:p>
            <a:pPr marL="0" marR="0" lvl="0" indent="0" algn="l" defTabSz="914400" rtl="0" eaLnBrk="1" fontAlgn="auto" latinLnBrk="0" hangingPunct="1">
              <a:lnSpc>
                <a:spcPct val="100000"/>
              </a:lnSpc>
              <a:spcBef>
                <a:spcPts val="0"/>
              </a:spcBef>
              <a:spcAft>
                <a:spcPts val="0"/>
              </a:spcAft>
              <a:buClr>
                <a:schemeClr val="dk1"/>
              </a:buClr>
              <a:buSzPts val="1200"/>
              <a:buFontTx/>
              <a:buNone/>
              <a:tabLst/>
              <a:defRPr/>
            </a:pPr>
            <a:r>
              <a:rPr lang="en-US" sz="1200" dirty="0">
                <a:solidFill>
                  <a:schemeClr val="tx1"/>
                </a:solidFill>
              </a:rPr>
              <a:t>Senge, P. (2015, June 4). </a:t>
            </a:r>
            <a:r>
              <a:rPr lang="en-US" sz="1200" i="1" dirty="0">
                <a:solidFill>
                  <a:schemeClr val="tx1"/>
                </a:solidFill>
              </a:rPr>
              <a:t>What are the three core learning capabilities </a:t>
            </a:r>
            <a:r>
              <a:rPr lang="en-US" sz="1200" dirty="0">
                <a:solidFill>
                  <a:schemeClr val="tx1"/>
                </a:solidFill>
              </a:rPr>
              <a:t>[Video]? </a:t>
            </a:r>
            <a:r>
              <a:rPr lang="en-US" sz="1200" dirty="0" err="1">
                <a:solidFill>
                  <a:schemeClr val="tx1"/>
                </a:solidFill>
              </a:rPr>
              <a:t>Sarder</a:t>
            </a:r>
            <a:r>
              <a:rPr lang="en-US" sz="1200" dirty="0">
                <a:solidFill>
                  <a:schemeClr val="tx1"/>
                </a:solidFill>
              </a:rPr>
              <a:t> TV. </a:t>
            </a:r>
            <a:r>
              <a:rPr lang="en-US" sz="1200" dirty="0">
                <a:solidFill>
                  <a:schemeClr val="tx1"/>
                </a:solidFill>
                <a:hlinkClick r:id="rId4">
                  <a:extLst>
                    <a:ext uri="{A12FA001-AC4F-418D-AE19-62706E023703}">
                      <ahyp:hlinkClr xmlns:ahyp="http://schemas.microsoft.com/office/drawing/2018/hyperlinkcolor" val="tx"/>
                    </a:ext>
                  </a:extLst>
                </a:hlinkClick>
              </a:rPr>
              <a:t>https://www.youtube.com/watch?v=HCTJaNmYt2w</a:t>
            </a:r>
            <a:endParaRPr lang="en-US" sz="1200" dirty="0">
              <a:solidFill>
                <a:schemeClr val="tx1"/>
              </a:solidFill>
            </a:endParaRPr>
          </a:p>
          <a:p>
            <a:pPr>
              <a:buClr>
                <a:schemeClr val="dk1"/>
              </a:buClr>
              <a:buSzPts val="1200"/>
            </a:pPr>
            <a:endParaRPr lang="en-US" b="0" dirty="0"/>
          </a:p>
          <a:p>
            <a:endParaRPr lang="en-US" dirty="0"/>
          </a:p>
        </p:txBody>
      </p:sp>
      <p:sp>
        <p:nvSpPr>
          <p:cNvPr id="4" name="Slide Number Placeholder 3"/>
          <p:cNvSpPr>
            <a:spLocks noGrp="1"/>
          </p:cNvSpPr>
          <p:nvPr>
            <p:ph type="sldNum" sz="quarter" idx="5"/>
          </p:nvPr>
        </p:nvSpPr>
        <p:spPr/>
        <p:txBody>
          <a:bodyPr/>
          <a:lstStyle/>
          <a:p>
            <a:fld id="{3A982D59-46BF-4F69-BEB1-7D338E4FAAA4}" type="slidenum">
              <a:rPr lang="en-US" smtClean="0"/>
              <a:t>60</a:t>
            </a:fld>
            <a:endParaRPr lang="en-US"/>
          </a:p>
        </p:txBody>
      </p:sp>
    </p:spTree>
    <p:extLst>
      <p:ext uri="{BB962C8B-B14F-4D97-AF65-F5344CB8AC3E}">
        <p14:creationId xmlns:p14="http://schemas.microsoft.com/office/powerpoint/2010/main" val="71245600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buClr>
                <a:schemeClr val="dk1"/>
              </a:buClr>
              <a:buSzPts val="1200"/>
            </a:pPr>
            <a:r>
              <a:rPr lang="en-US" b="1" dirty="0"/>
              <a:t>To Know/To Do</a:t>
            </a:r>
            <a:endParaRPr lang="en-US" dirty="0"/>
          </a:p>
          <a:p>
            <a:pPr>
              <a:buClr>
                <a:schemeClr val="dk1"/>
              </a:buClr>
              <a:buSzPts val="1200"/>
            </a:pPr>
            <a:r>
              <a:rPr lang="en-US" dirty="0"/>
              <a:t>This article may be sent to participants to read prior to the training in order to provide a more in-depth understanding of its content. A jigsaw read and reflect activity can be used during the professional learning to discuss the article.</a:t>
            </a:r>
          </a:p>
          <a:p>
            <a:pPr>
              <a:buClr>
                <a:schemeClr val="dk1"/>
              </a:buClr>
              <a:buSzPts val="1200"/>
            </a:pPr>
            <a:endParaRPr lang="en-US" b="1" dirty="0"/>
          </a:p>
          <a:p>
            <a:pPr>
              <a:buClr>
                <a:schemeClr val="dk1"/>
              </a:buClr>
              <a:buSzPts val="1200"/>
            </a:pPr>
            <a:r>
              <a:rPr lang="en-US" b="1" dirty="0"/>
              <a:t>Reference</a:t>
            </a:r>
            <a:endParaRPr lang="en-US" dirty="0"/>
          </a:p>
          <a:p>
            <a:pPr>
              <a:buClr>
                <a:schemeClr val="dk1"/>
              </a:buClr>
              <a:buSzPts val="1200"/>
            </a:pPr>
            <a:r>
              <a:rPr lang="en-US" dirty="0" err="1"/>
              <a:t>Acaroglu</a:t>
            </a:r>
            <a:r>
              <a:rPr lang="en-US" dirty="0"/>
              <a:t>, L. (2017, Sept. 7). Tools for systems thinkers: The 6 fundamental concepts of systems thinking. </a:t>
            </a:r>
            <a:r>
              <a:rPr lang="en-US" i="1" dirty="0"/>
              <a:t>Disruptive Design</a:t>
            </a:r>
            <a:r>
              <a:rPr lang="en-US" dirty="0"/>
              <a:t>. </a:t>
            </a:r>
            <a:r>
              <a:rPr lang="en-US" u="sng" dirty="0">
                <a:hlinkClick r:id="rId3">
                  <a:extLst>
                    <a:ext uri="{A12FA001-AC4F-418D-AE19-62706E023703}">
                      <ahyp:hlinkClr xmlns:ahyp="http://schemas.microsoft.com/office/drawing/2018/hyperlinkcolor" val="tx"/>
                    </a:ext>
                  </a:extLst>
                </a:hlinkClick>
              </a:rPr>
              <a:t>https://medium.com/disruptive-design/tools-for-systems-thinkers-the-6-fundamental-concepts-of-systems-thinking-379cdac3dc6a</a:t>
            </a:r>
            <a:endParaRPr lang="en-US" dirty="0"/>
          </a:p>
          <a:p>
            <a:endParaRPr lang="en-US" dirty="0"/>
          </a:p>
          <a:p>
            <a:endParaRPr lang="en-US" dirty="0"/>
          </a:p>
        </p:txBody>
      </p:sp>
      <p:sp>
        <p:nvSpPr>
          <p:cNvPr id="4" name="Slide Number Placeholder 3"/>
          <p:cNvSpPr>
            <a:spLocks noGrp="1"/>
          </p:cNvSpPr>
          <p:nvPr>
            <p:ph type="sldNum" sz="quarter" idx="5"/>
          </p:nvPr>
        </p:nvSpPr>
        <p:spPr/>
        <p:txBody>
          <a:bodyPr/>
          <a:lstStyle/>
          <a:p>
            <a:fld id="{3A982D59-46BF-4F69-BEB1-7D338E4FAAA4}" type="slidenum">
              <a:rPr lang="en-US" smtClean="0"/>
              <a:t>7</a:t>
            </a:fld>
            <a:endParaRPr lang="en-US"/>
          </a:p>
        </p:txBody>
      </p:sp>
    </p:spTree>
    <p:extLst>
      <p:ext uri="{BB962C8B-B14F-4D97-AF65-F5344CB8AC3E}">
        <p14:creationId xmlns:p14="http://schemas.microsoft.com/office/powerpoint/2010/main" val="1748736824"/>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To Do/To Say</a:t>
            </a:r>
          </a:p>
          <a:p>
            <a:r>
              <a:rPr lang="en-US" b="0" dirty="0"/>
              <a:t>Provide leaders time to discuss these questions with others from their district (if possible). Share ideas generated within small groups with all.</a:t>
            </a:r>
            <a:endParaRPr lang="en-US" b="1" dirty="0"/>
          </a:p>
          <a:p>
            <a:endParaRPr lang="en-US" dirty="0"/>
          </a:p>
        </p:txBody>
      </p:sp>
      <p:sp>
        <p:nvSpPr>
          <p:cNvPr id="4" name="Slide Number Placeholder 3"/>
          <p:cNvSpPr>
            <a:spLocks noGrp="1"/>
          </p:cNvSpPr>
          <p:nvPr>
            <p:ph type="sldNum" sz="quarter" idx="5"/>
          </p:nvPr>
        </p:nvSpPr>
        <p:spPr/>
        <p:txBody>
          <a:bodyPr/>
          <a:lstStyle/>
          <a:p>
            <a:fld id="{3A982D59-46BF-4F69-BEB1-7D338E4FAAA4}" type="slidenum">
              <a:rPr lang="en-US" smtClean="0"/>
              <a:t>61</a:t>
            </a:fld>
            <a:endParaRPr lang="en-US"/>
          </a:p>
        </p:txBody>
      </p:sp>
    </p:spTree>
    <p:extLst>
      <p:ext uri="{BB962C8B-B14F-4D97-AF65-F5344CB8AC3E}">
        <p14:creationId xmlns:p14="http://schemas.microsoft.com/office/powerpoint/2010/main" val="309373542"/>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To Do</a:t>
            </a:r>
          </a:p>
          <a:p>
            <a:r>
              <a:rPr lang="en-US" b="0" dirty="0"/>
              <a:t>Have participants jot down at least two beliefs they think individuals with a </a:t>
            </a:r>
            <a:r>
              <a:rPr lang="en-US" b="1" dirty="0"/>
              <a:t>fixed mindset </a:t>
            </a:r>
            <a:r>
              <a:rPr lang="en-US" b="0" dirty="0"/>
              <a:t>have. Next, have them jot down at least two beliefs they think people with a </a:t>
            </a:r>
            <a:r>
              <a:rPr lang="en-US" b="1" dirty="0"/>
              <a:t>growth mindset </a:t>
            </a:r>
            <a:r>
              <a:rPr lang="en-US" b="0" dirty="0"/>
              <a:t>have. Move to next slide for examples</a:t>
            </a:r>
          </a:p>
          <a:p>
            <a:endParaRPr lang="en-US" dirty="0"/>
          </a:p>
        </p:txBody>
      </p:sp>
      <p:sp>
        <p:nvSpPr>
          <p:cNvPr id="4" name="Slide Number Placeholder 3"/>
          <p:cNvSpPr>
            <a:spLocks noGrp="1"/>
          </p:cNvSpPr>
          <p:nvPr>
            <p:ph type="sldNum" sz="quarter" idx="5"/>
          </p:nvPr>
        </p:nvSpPr>
        <p:spPr/>
        <p:txBody>
          <a:bodyPr/>
          <a:lstStyle/>
          <a:p>
            <a:fld id="{3A982D59-46BF-4F69-BEB1-7D338E4FAAA4}" type="slidenum">
              <a:rPr lang="en-US" smtClean="0"/>
              <a:t>62</a:t>
            </a:fld>
            <a:endParaRPr lang="en-US"/>
          </a:p>
        </p:txBody>
      </p:sp>
    </p:spTree>
    <p:extLst>
      <p:ext uri="{BB962C8B-B14F-4D97-AF65-F5344CB8AC3E}">
        <p14:creationId xmlns:p14="http://schemas.microsoft.com/office/powerpoint/2010/main" val="114177324"/>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To Know</a:t>
            </a:r>
          </a:p>
          <a:p>
            <a:pPr lvl="0" indent="-914400" algn="l" rtl="0">
              <a:lnSpc>
                <a:spcPct val="100000"/>
              </a:lnSpc>
              <a:spcBef>
                <a:spcPts val="0"/>
              </a:spcBef>
              <a:spcAft>
                <a:spcPts val="600"/>
              </a:spcAft>
              <a:buClr>
                <a:schemeClr val="dk1"/>
              </a:buClr>
              <a:buSzPts val="1500"/>
              <a:buNone/>
            </a:pPr>
            <a:r>
              <a:rPr lang="en-US" sz="1200" dirty="0"/>
              <a:t>Craig, W. (2017, Oct. 3). </a:t>
            </a:r>
            <a:r>
              <a:rPr lang="en-US" sz="1200" i="1" dirty="0"/>
              <a:t>Growth mindset: What it is and why it makes better leaders</a:t>
            </a:r>
            <a:r>
              <a:rPr lang="en-US" sz="1200" dirty="0"/>
              <a:t>. </a:t>
            </a:r>
            <a:r>
              <a:rPr lang="en-US" sz="1200" u="sng" dirty="0">
                <a:solidFill>
                  <a:schemeClr val="hlink"/>
                </a:solidFill>
                <a:hlinkClick r:id="rId3"/>
              </a:rPr>
              <a:t>https://www.forbes.com/sites/williamcraig/2017/10/03/growth-mindset-what-it-is-and-why-it-makes-better-leaders/#5769399533c8</a:t>
            </a:r>
            <a:endParaRPr lang="en-US" sz="1200" dirty="0"/>
          </a:p>
          <a:p>
            <a:endParaRPr lang="en-US" dirty="0"/>
          </a:p>
          <a:p>
            <a:r>
              <a:rPr lang="en-US" dirty="0"/>
              <a:t>Dweck, C. S. (2007). </a:t>
            </a:r>
            <a:r>
              <a:rPr lang="en-US" i="1" dirty="0"/>
              <a:t>Mindset: The new psychology of success.</a:t>
            </a:r>
            <a:r>
              <a:rPr lang="en-US" dirty="0"/>
              <a:t> New York, NY: Ballantine Books</a:t>
            </a:r>
          </a:p>
          <a:p>
            <a:endParaRPr lang="en-US" b="1"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t>Love, A. (2018, August 1). </a:t>
            </a:r>
            <a:r>
              <a:rPr lang="en-US" sz="1200" i="1" dirty="0"/>
              <a:t>4 ways leaders can foster a growth mindset within their team</a:t>
            </a:r>
            <a:r>
              <a:rPr lang="en-US" sz="1200" dirty="0"/>
              <a:t>. </a:t>
            </a:r>
            <a:r>
              <a:rPr lang="en-US" sz="1200" dirty="0" err="1"/>
              <a:t>TheLadders</a:t>
            </a:r>
            <a:r>
              <a:rPr lang="en-US" sz="1200" dirty="0"/>
              <a:t>. </a:t>
            </a:r>
            <a:r>
              <a:rPr lang="en-US" sz="1200" u="sng" dirty="0">
                <a:solidFill>
                  <a:schemeClr val="hlink"/>
                </a:solidFill>
                <a:hlinkClick r:id="rId4"/>
              </a:rPr>
              <a:t>https://www.theladders.com/career-advice/how-leaders-can-foster-a-growth-mindset</a:t>
            </a:r>
            <a:endParaRPr lang="en-US" sz="1200" dirty="0"/>
          </a:p>
          <a:p>
            <a:endParaRPr lang="en-US" b="1" dirty="0"/>
          </a:p>
          <a:p>
            <a:endParaRPr lang="en-US" b="1" dirty="0"/>
          </a:p>
          <a:p>
            <a:r>
              <a:rPr lang="en-US" b="1" dirty="0"/>
              <a:t>To Say</a:t>
            </a:r>
          </a:p>
          <a:p>
            <a:r>
              <a:rPr lang="en-US" dirty="0"/>
              <a:t>An individual’s mindset can profoundly affect their approach to life and problem-solving. Individuals with a “fixed mindset” think talent is inborn, talent determines one’s success, and intelligence is a fixed trait. In contrast, individuals with a “growth mindset” think anyone can be good at anything with enough dedication and perseverance, learning happens across the lifespan, and intelligence is malleable.</a:t>
            </a:r>
          </a:p>
        </p:txBody>
      </p:sp>
      <p:sp>
        <p:nvSpPr>
          <p:cNvPr id="4" name="Slide Number Placeholder 3"/>
          <p:cNvSpPr>
            <a:spLocks noGrp="1"/>
          </p:cNvSpPr>
          <p:nvPr>
            <p:ph type="sldNum" sz="quarter" idx="5"/>
          </p:nvPr>
        </p:nvSpPr>
        <p:spPr/>
        <p:txBody>
          <a:bodyPr/>
          <a:lstStyle/>
          <a:p>
            <a:fld id="{3A982D59-46BF-4F69-BEB1-7D338E4FAAA4}" type="slidenum">
              <a:rPr lang="en-US" smtClean="0"/>
              <a:t>63</a:t>
            </a:fld>
            <a:endParaRPr lang="en-US"/>
          </a:p>
        </p:txBody>
      </p:sp>
    </p:spTree>
    <p:extLst>
      <p:ext uri="{BB962C8B-B14F-4D97-AF65-F5344CB8AC3E}">
        <p14:creationId xmlns:p14="http://schemas.microsoft.com/office/powerpoint/2010/main" val="669332648"/>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buClr>
                <a:schemeClr val="dk1"/>
              </a:buClr>
              <a:buSzPts val="1200"/>
            </a:pPr>
            <a:r>
              <a:rPr lang="en-US" b="1" dirty="0"/>
              <a:t>To Know/To Say </a:t>
            </a:r>
          </a:p>
          <a:p>
            <a:pPr>
              <a:buClr>
                <a:schemeClr val="dk1"/>
              </a:buClr>
              <a:buSzPts val="1200"/>
            </a:pPr>
            <a:r>
              <a:rPr lang="en-US" dirty="0"/>
              <a:t>A growth mindset helps individuals learn from their experience. Rather than being stopped by setbacks, the focus is on learning from those experiences and persevering to success. It keeps the attention on the work needed to achieve a goal. A growth mindset promotes an appreciation for the collaborative process by recognizing and appreciating the value of what others have to offer. Lastly, a growth mindset allows one to recognize and take advantage of learning opportunities, including opportunities to learn through professional development.</a:t>
            </a:r>
          </a:p>
          <a:p>
            <a:pPr>
              <a:buClr>
                <a:schemeClr val="dk1"/>
              </a:buClr>
              <a:buSzPts val="1200"/>
            </a:pPr>
            <a:endParaRPr lang="en-US" dirty="0"/>
          </a:p>
          <a:p>
            <a:pPr>
              <a:buClr>
                <a:schemeClr val="dk1"/>
              </a:buClr>
              <a:buSzPts val="1200"/>
            </a:pPr>
            <a:r>
              <a:rPr lang="en-US" b="1" dirty="0"/>
              <a:t>Reference</a:t>
            </a: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t>Craig, W. (2017, Oct. 3). </a:t>
            </a:r>
            <a:r>
              <a:rPr lang="en-US" sz="1200" i="1" dirty="0"/>
              <a:t>Growth mindset: What it is and why it makes better leaders</a:t>
            </a:r>
            <a:r>
              <a:rPr lang="en-US" sz="1200" dirty="0"/>
              <a:t>. </a:t>
            </a:r>
            <a:r>
              <a:rPr lang="en-US" sz="1200" u="sng" dirty="0">
                <a:solidFill>
                  <a:schemeClr val="hlink"/>
                </a:solidFill>
                <a:hlinkClick r:id="rId3"/>
              </a:rPr>
              <a:t>https://www.forbes.com/sites/williamcraig/2017/10/03/growth-mindset-what-it-is-and-why-it-makes-better-leaders/#5769399533c8</a:t>
            </a:r>
            <a:endParaRPr lang="en-US" sz="1200" dirty="0"/>
          </a:p>
          <a:p>
            <a:endParaRPr lang="en-US" dirty="0"/>
          </a:p>
          <a:p>
            <a:endParaRPr lang="en-US" dirty="0"/>
          </a:p>
        </p:txBody>
      </p:sp>
      <p:sp>
        <p:nvSpPr>
          <p:cNvPr id="4" name="Slide Number Placeholder 3"/>
          <p:cNvSpPr>
            <a:spLocks noGrp="1"/>
          </p:cNvSpPr>
          <p:nvPr>
            <p:ph type="sldNum" sz="quarter" idx="5"/>
          </p:nvPr>
        </p:nvSpPr>
        <p:spPr/>
        <p:txBody>
          <a:bodyPr/>
          <a:lstStyle/>
          <a:p>
            <a:fld id="{3A982D59-46BF-4F69-BEB1-7D338E4FAAA4}" type="slidenum">
              <a:rPr lang="en-US" smtClean="0"/>
              <a:t>64</a:t>
            </a:fld>
            <a:endParaRPr lang="en-US"/>
          </a:p>
        </p:txBody>
      </p:sp>
    </p:spTree>
    <p:extLst>
      <p:ext uri="{BB962C8B-B14F-4D97-AF65-F5344CB8AC3E}">
        <p14:creationId xmlns:p14="http://schemas.microsoft.com/office/powerpoint/2010/main" val="847119977"/>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Video</a:t>
            </a:r>
          </a:p>
          <a:p>
            <a:r>
              <a:rPr lang="en-US" dirty="0"/>
              <a:t>Carol Dweck on “Developing a Growth Mindset Culture in Organizations” (3:27 min)</a:t>
            </a:r>
          </a:p>
          <a:p>
            <a:endParaRPr lang="en-US" dirty="0"/>
          </a:p>
          <a:p>
            <a:r>
              <a:rPr lang="en-US" b="1" dirty="0"/>
              <a:t>To Know</a:t>
            </a:r>
          </a:p>
          <a:p>
            <a:r>
              <a:rPr lang="en-US" dirty="0"/>
              <a:t>The video transcript is available at http://www.moedu-sail.org/wp-content/uploads/2020/02/7-Developing-a-Growth-Mindset-Video-Transcript.pdf </a:t>
            </a:r>
          </a:p>
          <a:p>
            <a:endParaRPr lang="en-US" dirty="0"/>
          </a:p>
          <a:p>
            <a:r>
              <a:rPr lang="en-US" b="1" dirty="0"/>
              <a:t>To Do/To Say </a:t>
            </a:r>
          </a:p>
          <a:p>
            <a:r>
              <a:rPr lang="en-US" dirty="0"/>
              <a:t>In this video, Dr. Carol Dweck discusses the impact mindset can have on organizations and how organizational values impact people’s mindsets. As you watch this video, consider where your district/building would fall on the growth mindset continuum. What behaviors of your organization would support your rating?</a:t>
            </a:r>
          </a:p>
          <a:p>
            <a:endParaRPr lang="en-US" dirty="0"/>
          </a:p>
          <a:p>
            <a:r>
              <a:rPr lang="en-US" dirty="0"/>
              <a:t>Reflection questions on next slide. </a:t>
            </a:r>
          </a:p>
          <a:p>
            <a:endParaRPr lang="en-US" dirty="0"/>
          </a:p>
          <a:p>
            <a:r>
              <a:rPr lang="en-US" b="1" dirty="0"/>
              <a:t>Reference</a:t>
            </a: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t>The PTS Tube. (2017, March 6</a:t>
            </a:r>
            <a:r>
              <a:rPr lang="en-US" sz="1200" i="1" dirty="0"/>
              <a:t>). Carol Dweck on developing a growth mindset culture in organizations </a:t>
            </a:r>
            <a:r>
              <a:rPr lang="en-US" sz="1200" dirty="0"/>
              <a:t>[Video]. YouTube. </a:t>
            </a:r>
            <a:r>
              <a:rPr lang="en-US" sz="1200" u="sng" dirty="0">
                <a:solidFill>
                  <a:schemeClr val="hlink"/>
                </a:solidFill>
                <a:hlinkClick r:id="rId3"/>
              </a:rPr>
              <a:t>https://www.youtube.com/watch?v=Mjv7TBoAYSY</a:t>
            </a:r>
            <a:endParaRPr lang="en-US" sz="1200" dirty="0"/>
          </a:p>
          <a:p>
            <a:endParaRPr lang="en-US" b="1" dirty="0"/>
          </a:p>
          <a:p>
            <a:endParaRPr lang="en-US" dirty="0"/>
          </a:p>
        </p:txBody>
      </p:sp>
      <p:sp>
        <p:nvSpPr>
          <p:cNvPr id="4" name="Slide Number Placeholder 3"/>
          <p:cNvSpPr>
            <a:spLocks noGrp="1"/>
          </p:cNvSpPr>
          <p:nvPr>
            <p:ph type="sldNum" sz="quarter" idx="5"/>
          </p:nvPr>
        </p:nvSpPr>
        <p:spPr/>
        <p:txBody>
          <a:bodyPr/>
          <a:lstStyle/>
          <a:p>
            <a:fld id="{3A982D59-46BF-4F69-BEB1-7D338E4FAAA4}" type="slidenum">
              <a:rPr lang="en-US" smtClean="0"/>
              <a:t>65</a:t>
            </a:fld>
            <a:endParaRPr lang="en-US"/>
          </a:p>
        </p:txBody>
      </p:sp>
    </p:spTree>
    <p:extLst>
      <p:ext uri="{BB962C8B-B14F-4D97-AF65-F5344CB8AC3E}">
        <p14:creationId xmlns:p14="http://schemas.microsoft.com/office/powerpoint/2010/main" val="3566582320"/>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To Do</a:t>
            </a:r>
          </a:p>
          <a:p>
            <a:r>
              <a:rPr lang="en-US" b="0" dirty="0"/>
              <a:t>Provide time for school leaders to reflect on each of these questions and to have conversations with others. Share out as appropriate. </a:t>
            </a:r>
          </a:p>
          <a:p>
            <a:endParaRPr lang="en-US" b="0" dirty="0"/>
          </a:p>
          <a:p>
            <a:r>
              <a:rPr lang="en-US" b="1" dirty="0"/>
              <a:t>Optional activity</a:t>
            </a:r>
          </a:p>
          <a:p>
            <a:r>
              <a:rPr lang="en-US" b="0" dirty="0"/>
              <a:t>Post the questions on chart paper and have participants write responses on sticky notes to stick on the charts. Share responses with the whole group or have school leaders do a Gallery Walk to view &amp; reflect on responses.</a:t>
            </a:r>
          </a:p>
          <a:p>
            <a:endParaRPr lang="en-US" b="1" dirty="0"/>
          </a:p>
          <a:p>
            <a:endParaRPr lang="en-US" dirty="0"/>
          </a:p>
          <a:p>
            <a:r>
              <a:rPr lang="en-US" b="1" i="0" dirty="0"/>
              <a:t>Additional Resources</a:t>
            </a:r>
            <a:endParaRPr lang="en-US" dirty="0"/>
          </a:p>
          <a:p>
            <a:r>
              <a:rPr lang="en-US" b="0" i="0" dirty="0" err="1"/>
              <a:t>Vedova</a:t>
            </a:r>
            <a:r>
              <a:rPr lang="en-US" b="0" i="0" dirty="0"/>
              <a:t>, T. (2015, Oct. 21).  How to build a growth mindset into school culture. </a:t>
            </a:r>
            <a:r>
              <a:rPr lang="en-US" b="0" i="1" dirty="0"/>
              <a:t>Getting Smart. </a:t>
            </a:r>
            <a:r>
              <a:rPr lang="en-US" b="0" i="0" dirty="0"/>
              <a:t>Retrieved from https://www.gettingsmart.com/2015/10/how-to-build-a-growth-mindset-into-school-culture/</a:t>
            </a:r>
            <a:endParaRPr lang="en-US" dirty="0"/>
          </a:p>
          <a:p>
            <a:endParaRPr lang="en-US" b="0" i="0" dirty="0"/>
          </a:p>
          <a:p>
            <a:r>
              <a:rPr lang="en-US" b="0" i="0" dirty="0"/>
              <a:t>Jeffrey, S. (n.d.) A complete guide to changing your fixed mindset into a growth mindset. </a:t>
            </a:r>
            <a:r>
              <a:rPr lang="en-US" b="0" i="1" dirty="0"/>
              <a:t>CE sage</a:t>
            </a:r>
            <a:r>
              <a:rPr lang="en-US" b="0" i="0" dirty="0"/>
              <a:t>. Retrieved from https://scottjeffrey.com/change-your-fixed-mindset/</a:t>
            </a:r>
            <a:endParaRPr lang="en-US" dirty="0"/>
          </a:p>
          <a:p>
            <a:endParaRPr lang="en-US" b="0" i="0" dirty="0"/>
          </a:p>
          <a:p>
            <a:r>
              <a:rPr lang="en-US" b="0" i="0" dirty="0"/>
              <a:t>France, S. (2016, Dec. 28). The fixed mindset vs. the growth mindset</a:t>
            </a:r>
            <a:r>
              <a:rPr lang="en-US" b="0" i="1" dirty="0"/>
              <a:t>. ASAP</a:t>
            </a:r>
            <a:r>
              <a:rPr lang="en-US" b="0" i="0" dirty="0"/>
              <a:t>. Retrieved from https://www.asaporg.com/articles/leadership/fixed-mindset-vs-growth-mindset</a:t>
            </a:r>
            <a:endParaRPr lang="en-US" dirty="0"/>
          </a:p>
          <a:p>
            <a:endParaRPr lang="en-US" b="0" i="0" dirty="0"/>
          </a:p>
          <a:p>
            <a:r>
              <a:rPr lang="en-US" b="0" i="0" dirty="0"/>
              <a:t>Dweck, C. (2016, March 24). </a:t>
            </a:r>
            <a:r>
              <a:rPr lang="en-US" b="0" i="1" dirty="0"/>
              <a:t>Mindset, motivation, and leadership</a:t>
            </a:r>
            <a:r>
              <a:rPr lang="en-US" b="0" i="0" dirty="0"/>
              <a:t> [Video file]. </a:t>
            </a:r>
            <a:r>
              <a:rPr lang="en-US" b="0" i="0" dirty="0" err="1"/>
              <a:t>Kanatola</a:t>
            </a:r>
            <a:r>
              <a:rPr lang="en-US" b="0" i="0" dirty="0"/>
              <a:t> Training Solutions. Retrieved from https://www.youtube.com/watch?v=yYknuaoIdME</a:t>
            </a:r>
            <a:endParaRPr lang="en-US" dirty="0"/>
          </a:p>
          <a:p>
            <a:endParaRPr lang="en-US" b="0" i="0" dirty="0"/>
          </a:p>
          <a:p>
            <a:pPr>
              <a:buClr>
                <a:schemeClr val="dk1"/>
              </a:buClr>
              <a:buSzPts val="1200"/>
            </a:pPr>
            <a:r>
              <a:rPr lang="en-US" dirty="0"/>
              <a:t>Senge, P. (2015, June 4). </a:t>
            </a:r>
            <a:r>
              <a:rPr lang="en-US" i="1" dirty="0"/>
              <a:t>What are the 3 core learning capabilities </a:t>
            </a:r>
            <a:r>
              <a:rPr lang="en-US" dirty="0"/>
              <a:t>[Video file]. </a:t>
            </a:r>
            <a:r>
              <a:rPr lang="en-US" i="0" dirty="0" err="1"/>
              <a:t>Sarder</a:t>
            </a:r>
            <a:r>
              <a:rPr lang="en-US" i="0" dirty="0"/>
              <a:t> TV. </a:t>
            </a:r>
            <a:r>
              <a:rPr lang="en-US" dirty="0"/>
              <a:t>Retrieved from https://www.youtube.com/watch?v=HCTJaNmYt2w</a:t>
            </a:r>
          </a:p>
          <a:p>
            <a:endParaRPr lang="en-US" b="0" i="0" dirty="0"/>
          </a:p>
          <a:p>
            <a:endParaRPr lang="en-US" b="1" dirty="0"/>
          </a:p>
          <a:p>
            <a:endParaRPr lang="en-US" dirty="0"/>
          </a:p>
        </p:txBody>
      </p:sp>
      <p:sp>
        <p:nvSpPr>
          <p:cNvPr id="4" name="Slide Number Placeholder 3"/>
          <p:cNvSpPr>
            <a:spLocks noGrp="1"/>
          </p:cNvSpPr>
          <p:nvPr>
            <p:ph type="sldNum" sz="quarter" idx="5"/>
          </p:nvPr>
        </p:nvSpPr>
        <p:spPr/>
        <p:txBody>
          <a:bodyPr/>
          <a:lstStyle/>
          <a:p>
            <a:fld id="{3A982D59-46BF-4F69-BEB1-7D338E4FAAA4}" type="slidenum">
              <a:rPr lang="en-US" smtClean="0"/>
              <a:t>66</a:t>
            </a:fld>
            <a:endParaRPr lang="en-US"/>
          </a:p>
        </p:txBody>
      </p:sp>
    </p:spTree>
    <p:extLst>
      <p:ext uri="{BB962C8B-B14F-4D97-AF65-F5344CB8AC3E}">
        <p14:creationId xmlns:p14="http://schemas.microsoft.com/office/powerpoint/2010/main" val="4179944336"/>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To Do</a:t>
            </a:r>
          </a:p>
          <a:p>
            <a:r>
              <a:rPr lang="en-US" dirty="0"/>
              <a:t>Emphasize bolded info in notes in addition to info on slide.</a:t>
            </a:r>
          </a:p>
          <a:p>
            <a:endParaRPr lang="en-US" dirty="0"/>
          </a:p>
          <a:p>
            <a:pPr>
              <a:buClr>
                <a:schemeClr val="dk1"/>
              </a:buClr>
              <a:buSzPts val="1200"/>
            </a:pPr>
            <a:r>
              <a:rPr lang="en-US" b="1" dirty="0"/>
              <a:t>To Know/To Say </a:t>
            </a:r>
            <a:endParaRPr lang="en-US" dirty="0"/>
          </a:p>
          <a:p>
            <a:r>
              <a:rPr lang="en-US" dirty="0"/>
              <a:t>4 Strategies to Promote Growth Mindset</a:t>
            </a:r>
          </a:p>
          <a:p>
            <a:pPr marL="232943" indent="-232943">
              <a:buFont typeface="+mj-lt"/>
              <a:buAutoNum type="arabicPeriod"/>
            </a:pPr>
            <a:r>
              <a:rPr lang="en-US" dirty="0"/>
              <a:t>Value professional learning by </a:t>
            </a:r>
            <a:r>
              <a:rPr lang="en-US" b="1" dirty="0"/>
              <a:t>investing time and resources to help staff develop new skills (including School-Based Implementation Coaching)</a:t>
            </a:r>
            <a:r>
              <a:rPr lang="en-US" dirty="0"/>
              <a:t>.</a:t>
            </a:r>
          </a:p>
          <a:p>
            <a:pPr marL="232943" indent="-232943">
              <a:buFont typeface="+mj-lt"/>
              <a:buAutoNum type="arabicPeriod"/>
            </a:pPr>
            <a:r>
              <a:rPr lang="en-US" dirty="0"/>
              <a:t>Spend time with staff discussing successes and areas needing adjustment. Allow time for staff to share what is going well and what may need adjusting during the implementation process. </a:t>
            </a:r>
            <a:r>
              <a:rPr lang="en-US" b="1" dirty="0"/>
              <a:t>Create a feedback loop and communication structures</a:t>
            </a:r>
            <a:r>
              <a:rPr lang="en-US" dirty="0"/>
              <a:t>. </a:t>
            </a:r>
          </a:p>
          <a:p>
            <a:pPr marL="232943" indent="-232943">
              <a:buFont typeface="+mj-lt"/>
              <a:buAutoNum type="arabicPeriod"/>
            </a:pPr>
            <a:r>
              <a:rPr lang="en-US" dirty="0"/>
              <a:t>Include everyone in the implementation process. Rather than limit implementation efforts to a few key people, </a:t>
            </a:r>
            <a:r>
              <a:rPr lang="en-US" b="1" dirty="0"/>
              <a:t>make it a priority to involve everyone during the implementation planning and implementation</a:t>
            </a:r>
            <a:r>
              <a:rPr lang="en-US" dirty="0"/>
              <a:t>. Great ideas come from everywhere!</a:t>
            </a:r>
          </a:p>
          <a:p>
            <a:pPr marL="232943" indent="-232943">
              <a:buFont typeface="+mj-lt"/>
              <a:buAutoNum type="arabicPeriod"/>
            </a:pPr>
            <a:r>
              <a:rPr lang="en-US" dirty="0"/>
              <a:t>Seek and be open to feedback. To ensure staff have a growth mindset, </a:t>
            </a:r>
            <a:r>
              <a:rPr lang="en-US" b="1" dirty="0"/>
              <a:t>leadership must model </a:t>
            </a:r>
            <a:r>
              <a:rPr lang="en-US" dirty="0"/>
              <a:t>these same qualities. Seeking and being open to feedback is an important way for leadership to model a growth mindset and encourage staff. </a:t>
            </a:r>
          </a:p>
          <a:p>
            <a:pPr>
              <a:buClr>
                <a:schemeClr val="dk1"/>
              </a:buClr>
              <a:buSzPts val="1200"/>
            </a:pPr>
            <a:endParaRPr lang="en-US" b="1" dirty="0"/>
          </a:p>
          <a:p>
            <a:pPr>
              <a:buClr>
                <a:schemeClr val="dk1"/>
              </a:buClr>
              <a:buSzPts val="1200"/>
            </a:pPr>
            <a:r>
              <a:rPr lang="en-US" b="1" dirty="0"/>
              <a:t>Reference</a:t>
            </a:r>
            <a:endParaRPr lang="en-US" dirty="0"/>
          </a:p>
          <a:p>
            <a:pPr>
              <a:buClr>
                <a:schemeClr val="dk1"/>
              </a:buClr>
              <a:buSzPts val="1200"/>
            </a:pPr>
            <a:r>
              <a:rPr lang="en-US" dirty="0"/>
              <a:t>Love, A. (2018, August 1). </a:t>
            </a:r>
            <a:r>
              <a:rPr lang="en-US" i="1" dirty="0"/>
              <a:t>4 ways leaders can foster a growth mindset within their team </a:t>
            </a:r>
            <a:r>
              <a:rPr lang="en-US" dirty="0"/>
              <a:t>[Online article]. Retrieved from </a:t>
            </a:r>
            <a:r>
              <a:rPr lang="en-US" u="sng" dirty="0">
                <a:hlinkClick r:id="rId3">
                  <a:extLst>
                    <a:ext uri="{A12FA001-AC4F-418D-AE19-62706E023703}">
                      <ahyp:hlinkClr xmlns:ahyp="http://schemas.microsoft.com/office/drawing/2018/hyperlinkcolor" val="tx"/>
                    </a:ext>
                  </a:extLst>
                </a:hlinkClick>
              </a:rPr>
              <a:t>https://www.theladders.com/career-advice/how-leaders-can-foster-a-growth-mindset</a:t>
            </a:r>
            <a:endParaRPr lang="en-US" dirty="0"/>
          </a:p>
          <a:p>
            <a:pPr>
              <a:buClr>
                <a:schemeClr val="dk1"/>
              </a:buClr>
              <a:buSzPts val="1200"/>
            </a:pPr>
            <a:endParaRPr lang="en-US" b="1" dirty="0"/>
          </a:p>
          <a:p>
            <a:endParaRPr lang="en-US" b="0" i="0" dirty="0"/>
          </a:p>
          <a:p>
            <a:endParaRPr lang="en-US" b="0" i="0" dirty="0"/>
          </a:p>
          <a:p>
            <a:endParaRPr lang="en-US" b="0" i="1" dirty="0"/>
          </a:p>
          <a:p>
            <a:endParaRPr lang="en-US" dirty="0"/>
          </a:p>
        </p:txBody>
      </p:sp>
      <p:sp>
        <p:nvSpPr>
          <p:cNvPr id="4" name="Slide Number Placeholder 3"/>
          <p:cNvSpPr>
            <a:spLocks noGrp="1"/>
          </p:cNvSpPr>
          <p:nvPr>
            <p:ph type="sldNum" sz="quarter" idx="5"/>
          </p:nvPr>
        </p:nvSpPr>
        <p:spPr/>
        <p:txBody>
          <a:bodyPr/>
          <a:lstStyle/>
          <a:p>
            <a:fld id="{3A982D59-46BF-4F69-BEB1-7D338E4FAAA4}" type="slidenum">
              <a:rPr lang="en-US" smtClean="0"/>
              <a:t>67</a:t>
            </a:fld>
            <a:endParaRPr lang="en-US"/>
          </a:p>
        </p:txBody>
      </p:sp>
    </p:spTree>
    <p:extLst>
      <p:ext uri="{BB962C8B-B14F-4D97-AF65-F5344CB8AC3E}">
        <p14:creationId xmlns:p14="http://schemas.microsoft.com/office/powerpoint/2010/main" val="3259178487"/>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buClr>
                <a:schemeClr val="dk1"/>
              </a:buClr>
              <a:buSzPts val="1200"/>
            </a:pPr>
            <a:r>
              <a:rPr lang="en-US" b="1" dirty="0"/>
              <a:t>To Do</a:t>
            </a:r>
          </a:p>
          <a:p>
            <a:pPr>
              <a:buClr>
                <a:schemeClr val="dk1"/>
              </a:buClr>
              <a:buSzPts val="1200"/>
            </a:pPr>
            <a:r>
              <a:rPr lang="en-US" dirty="0"/>
              <a:t>Refer participants to EF 4 on the </a:t>
            </a:r>
            <a:r>
              <a:rPr lang="en-US" b="1" dirty="0"/>
              <a:t>Leadership for Effective Implementation Practice Profile (HO#3).</a:t>
            </a:r>
          </a:p>
          <a:p>
            <a:endParaRPr lang="en-US" b="1" dirty="0"/>
          </a:p>
          <a:p>
            <a:r>
              <a:rPr lang="en-US" b="1" dirty="0"/>
              <a:t>To Know/To Say</a:t>
            </a:r>
          </a:p>
          <a:p>
            <a:r>
              <a:rPr lang="en-US" dirty="0"/>
              <a:t>Essential Function 4 focuses on two key strategies leaders can use to help teachers feel empowered. By creating supportive relationships and instructional leadership, educational leaders can build a supportive environment that empowers educators. </a:t>
            </a:r>
          </a:p>
          <a:p>
            <a:endParaRPr lang="en-US" dirty="0"/>
          </a:p>
          <a:p>
            <a:r>
              <a:rPr lang="en-US" dirty="0"/>
              <a:t>Expand on each indicator listed below.</a:t>
            </a:r>
            <a:endParaRPr lang="en-US" b="1" dirty="0"/>
          </a:p>
          <a:p>
            <a:r>
              <a:rPr lang="en-US" b="1" dirty="0"/>
              <a:t>Leadership builds a supportive environment by meeting all of the criteria below. </a:t>
            </a:r>
          </a:p>
          <a:p>
            <a:pPr marL="174708" indent="-174708">
              <a:buFont typeface="Arial" panose="020B0604020202020204" pitchFamily="34" charset="0"/>
              <a:buChar char="•"/>
            </a:pPr>
            <a:r>
              <a:rPr lang="en-US" dirty="0"/>
              <a:t>Establishment of district-wide goals that address the needs of all students</a:t>
            </a:r>
          </a:p>
          <a:p>
            <a:pPr marL="174708" indent="-174708">
              <a:buFont typeface="Arial" panose="020B0604020202020204" pitchFamily="34" charset="0"/>
              <a:buChar char="•"/>
            </a:pPr>
            <a:r>
              <a:rPr lang="en-US" dirty="0"/>
              <a:t>Selection, ongoing training, and implementation of evidence-based methods aligned with the shared district focus</a:t>
            </a:r>
          </a:p>
          <a:p>
            <a:pPr marL="174708" indent="-174708">
              <a:buFont typeface="Arial" panose="020B0604020202020204" pitchFamily="34" charset="0"/>
              <a:buChar char="•"/>
            </a:pPr>
            <a:r>
              <a:rPr lang="en-US" dirty="0"/>
              <a:t>Use of data at all levels for the purpose of establishing and addressing priority areas of emphasis</a:t>
            </a:r>
          </a:p>
          <a:p>
            <a:pPr marL="174708" indent="-174708">
              <a:buFont typeface="Arial" panose="020B0604020202020204" pitchFamily="34" charset="0"/>
              <a:buChar char="•"/>
            </a:pPr>
            <a:r>
              <a:rPr lang="en-US" dirty="0"/>
              <a:t>Design and support for a system of School-Based Implementation Coaching</a:t>
            </a:r>
          </a:p>
          <a:p>
            <a:endParaRPr lang="en-US" b="1" dirty="0"/>
          </a:p>
          <a:p>
            <a:r>
              <a:rPr lang="en-US" b="1" dirty="0"/>
              <a:t>Leadership ensures that all of the following key components are used and supported across the district.</a:t>
            </a:r>
          </a:p>
          <a:p>
            <a:pPr marL="174708" indent="-174708">
              <a:buFont typeface="Arial" panose="020B0604020202020204" pitchFamily="34" charset="0"/>
              <a:buChar char="•"/>
            </a:pPr>
            <a:r>
              <a:rPr lang="en-US" dirty="0"/>
              <a:t>Collaborative Teams</a:t>
            </a:r>
          </a:p>
          <a:p>
            <a:pPr marL="174708" indent="-174708">
              <a:buFont typeface="Arial" panose="020B0604020202020204" pitchFamily="34" charset="0"/>
              <a:buChar char="•"/>
            </a:pPr>
            <a:r>
              <a:rPr lang="en-US" dirty="0"/>
              <a:t>Common Formative Assessment</a:t>
            </a:r>
          </a:p>
          <a:p>
            <a:pPr marL="174708" indent="-174708">
              <a:buFont typeface="Arial" panose="020B0604020202020204" pitchFamily="34" charset="0"/>
              <a:buChar char="•"/>
            </a:pPr>
            <a:r>
              <a:rPr lang="en-US" dirty="0"/>
              <a:t>Data-Based Decision Making</a:t>
            </a:r>
          </a:p>
          <a:p>
            <a:pPr marL="174708" indent="-174708">
              <a:buFont typeface="Arial" panose="020B0604020202020204" pitchFamily="34" charset="0"/>
              <a:buChar char="•"/>
            </a:pPr>
            <a:r>
              <a:rPr lang="en-US" dirty="0"/>
              <a:t>Developing Assessment Capable Learners with Feedback</a:t>
            </a:r>
          </a:p>
          <a:p>
            <a:pPr marL="174708" indent="-174708">
              <a:buFont typeface="Arial" panose="020B0604020202020204" pitchFamily="34" charset="0"/>
              <a:buChar char="•"/>
            </a:pPr>
            <a:r>
              <a:rPr lang="en-US" dirty="0"/>
              <a:t>Metacognition</a:t>
            </a:r>
            <a:endParaRPr lang="en-US" b="1" dirty="0"/>
          </a:p>
          <a:p>
            <a:endParaRPr lang="en-US" b="1" dirty="0"/>
          </a:p>
          <a:p>
            <a:endParaRPr lang="en-US" dirty="0"/>
          </a:p>
          <a:p>
            <a:endParaRPr lang="en-US" dirty="0"/>
          </a:p>
        </p:txBody>
      </p:sp>
      <p:sp>
        <p:nvSpPr>
          <p:cNvPr id="4" name="Slide Number Placeholder 3"/>
          <p:cNvSpPr>
            <a:spLocks noGrp="1"/>
          </p:cNvSpPr>
          <p:nvPr>
            <p:ph type="sldNum" sz="quarter" idx="5"/>
          </p:nvPr>
        </p:nvSpPr>
        <p:spPr/>
        <p:txBody>
          <a:bodyPr/>
          <a:lstStyle/>
          <a:p>
            <a:fld id="{3A982D59-46BF-4F69-BEB1-7D338E4FAAA4}" type="slidenum">
              <a:rPr lang="en-US" smtClean="0"/>
              <a:t>68</a:t>
            </a:fld>
            <a:endParaRPr lang="en-US"/>
          </a:p>
        </p:txBody>
      </p:sp>
    </p:spTree>
    <p:extLst>
      <p:ext uri="{BB962C8B-B14F-4D97-AF65-F5344CB8AC3E}">
        <p14:creationId xmlns:p14="http://schemas.microsoft.com/office/powerpoint/2010/main" val="3875974739"/>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b="1" dirty="0">
                <a:latin typeface="Bahnschrift Light" panose="020B0502040204020203" pitchFamily="34" charset="0"/>
                <a:ea typeface="DengXian" panose="02010600030101010101" pitchFamily="2" charset="-122"/>
              </a:rPr>
              <a:t>To Do</a:t>
            </a:r>
            <a:endParaRPr lang="en-US" sz="1800" b="1" dirty="0">
              <a:latin typeface="Calibri" panose="020F0502020204030204" pitchFamily="34" charset="0"/>
              <a:ea typeface="DengXian" panose="02010600030101010101" pitchFamily="2" charset="-122"/>
            </a:endParaRPr>
          </a:p>
          <a:p>
            <a:r>
              <a:rPr lang="en-US" sz="1800" dirty="0">
                <a:latin typeface="Bahnschrift Light" panose="020B0502040204020203" pitchFamily="34" charset="0"/>
                <a:ea typeface="DengXian" panose="02010600030101010101" pitchFamily="2" charset="-122"/>
              </a:rPr>
              <a:t>Ask leaders to jot down strategies they believe will help empower teachers and then share out. Examples may include the following ideas.</a:t>
            </a:r>
            <a:endParaRPr lang="en-US" sz="1800" dirty="0">
              <a:latin typeface="Calibri" panose="020F0502020204030204" pitchFamily="34" charset="0"/>
              <a:ea typeface="DengXian" panose="02010600030101010101" pitchFamily="2" charset="-122"/>
            </a:endParaRPr>
          </a:p>
          <a:p>
            <a:pPr marL="349415" indent="-349415">
              <a:buFont typeface="Symbol" panose="05050102010706020507" pitchFamily="18" charset="2"/>
              <a:buChar char=""/>
            </a:pPr>
            <a:r>
              <a:rPr lang="en-US" sz="1800" dirty="0">
                <a:latin typeface="Bahnschrift Light" panose="020B0502040204020203" pitchFamily="34" charset="0"/>
                <a:ea typeface="Times New Roman" panose="02020603050405020304" pitchFamily="18" charset="0"/>
              </a:rPr>
              <a:t>Empowering teachers to make decisions regarding instruction and assessment</a:t>
            </a:r>
            <a:endParaRPr lang="en-US" sz="1800" dirty="0">
              <a:latin typeface="Calibri" panose="020F0502020204030204" pitchFamily="34" charset="0"/>
              <a:ea typeface="DengXian" panose="02010600030101010101" pitchFamily="2" charset="-122"/>
            </a:endParaRPr>
          </a:p>
          <a:p>
            <a:pPr marL="349415" indent="-349415">
              <a:buFont typeface="Symbol" panose="05050102010706020507" pitchFamily="18" charset="2"/>
              <a:buChar char=""/>
            </a:pPr>
            <a:r>
              <a:rPr lang="en-US" sz="1800" dirty="0">
                <a:latin typeface="Bahnschrift Light" panose="020B0502040204020203" pitchFamily="34" charset="0"/>
                <a:ea typeface="Times New Roman" panose="02020603050405020304" pitchFamily="18" charset="0"/>
              </a:rPr>
              <a:t>Asking teachers to take on select leadership tasks</a:t>
            </a:r>
            <a:endParaRPr lang="en-US" sz="1800" dirty="0">
              <a:latin typeface="Calibri" panose="020F0502020204030204" pitchFamily="34" charset="0"/>
              <a:ea typeface="DengXian" panose="02010600030101010101" pitchFamily="2" charset="-122"/>
            </a:endParaRPr>
          </a:p>
          <a:p>
            <a:pPr marL="349415" indent="-349415">
              <a:buFont typeface="Symbol" panose="05050102010706020507" pitchFamily="18" charset="2"/>
              <a:buChar char=""/>
            </a:pPr>
            <a:r>
              <a:rPr lang="en-US" sz="1800" dirty="0">
                <a:latin typeface="Bahnschrift Light" panose="020B0502040204020203" pitchFamily="34" charset="0"/>
                <a:ea typeface="Times New Roman" panose="02020603050405020304" pitchFamily="18" charset="0"/>
              </a:rPr>
              <a:t>Include teachers in higher-level leadership conversations and decisions</a:t>
            </a:r>
            <a:endParaRPr lang="en-US" sz="1800" dirty="0">
              <a:latin typeface="Calibri" panose="020F0502020204030204" pitchFamily="34" charset="0"/>
              <a:ea typeface="DengXian" panose="02010600030101010101" pitchFamily="2" charset="-122"/>
            </a:endParaRPr>
          </a:p>
          <a:p>
            <a:pPr defTabSz="960192">
              <a:defRPr/>
            </a:pPr>
            <a:endParaRPr lang="en-US" dirty="0"/>
          </a:p>
          <a:p>
            <a:pPr defTabSz="960192">
              <a:defRPr/>
            </a:pPr>
            <a:r>
              <a:rPr lang="en-US" b="1" dirty="0"/>
              <a:t>To Say</a:t>
            </a:r>
            <a:endParaRPr lang="en-US" dirty="0"/>
          </a:p>
          <a:p>
            <a:pPr defTabSz="960192">
              <a:defRPr/>
            </a:pPr>
            <a:r>
              <a:rPr lang="en-US" dirty="0"/>
              <a:t>We are going to highlight two strategies - 1) creating supportive relationships and 2) instructional leadership as methods that build teacher empowerment.</a:t>
            </a:r>
          </a:p>
          <a:p>
            <a:pPr defTabSz="960192">
              <a:defRPr/>
            </a:pPr>
            <a:endParaRPr lang="en-US" dirty="0"/>
          </a:p>
          <a:p>
            <a:pPr defTabSz="960192">
              <a:defRPr/>
            </a:pPr>
            <a:r>
              <a:rPr lang="en-US" b="1" dirty="0"/>
              <a:t>To Know</a:t>
            </a:r>
            <a:endParaRPr lang="en-US" dirty="0"/>
          </a:p>
          <a:p>
            <a:pPr defTabSz="960192">
              <a:defRPr/>
            </a:pPr>
            <a:r>
              <a:rPr lang="en-US" dirty="0"/>
              <a:t>More  information on Teacher Empowerment can be found in the DCI Collective Teacher Efficacy (CTE) module regarding teacher voice in school decision making and shared leadership.  </a:t>
            </a:r>
          </a:p>
          <a:p>
            <a:endParaRPr lang="en-US" dirty="0"/>
          </a:p>
          <a:p>
            <a:r>
              <a:rPr lang="en-US" b="1" dirty="0"/>
              <a:t>References</a:t>
            </a:r>
            <a:endParaRPr lang="en-US" dirty="0"/>
          </a:p>
          <a:p>
            <a:r>
              <a:rPr lang="en-US" dirty="0"/>
              <a:t>Ingersoll, R. M., Dougherty, P., &amp; </a:t>
            </a:r>
            <a:r>
              <a:rPr lang="en-US" dirty="0" err="1"/>
              <a:t>Sirinides</a:t>
            </a:r>
            <a:r>
              <a:rPr lang="en-US" dirty="0"/>
              <a:t>, P. (2017). </a:t>
            </a:r>
            <a:r>
              <a:rPr lang="en-US" i="1" dirty="0"/>
              <a:t>School leadership counts.</a:t>
            </a:r>
            <a:r>
              <a:rPr lang="en-US" dirty="0"/>
              <a:t> Santa Cruz, CA: New Teacher Center. Retrieved from </a:t>
            </a:r>
            <a:r>
              <a:rPr lang="en-US" u="sng" dirty="0">
                <a:hlinkClick r:id="rId3">
                  <a:extLst>
                    <a:ext uri="{A12FA001-AC4F-418D-AE19-62706E023703}">
                      <ahyp:hlinkClr xmlns:ahyp="http://schemas.microsoft.com/office/drawing/2018/hyperlinkcolor" val="tx"/>
                    </a:ext>
                  </a:extLst>
                </a:hlinkClick>
              </a:rPr>
              <a:t>https://go.pardot.com/l/576393/2018-08-15/349bgkg</a:t>
            </a:r>
            <a:r>
              <a:rPr lang="en-US" dirty="0"/>
              <a:t> </a:t>
            </a:r>
          </a:p>
          <a:p>
            <a:endParaRPr lang="en-US" dirty="0"/>
          </a:p>
          <a:p>
            <a:endParaRPr lang="en-US" dirty="0"/>
          </a:p>
          <a:p>
            <a:endParaRPr lang="en-US" dirty="0"/>
          </a:p>
          <a:p>
            <a:endParaRPr lang="en-US" b="1" dirty="0"/>
          </a:p>
          <a:p>
            <a:endParaRPr lang="en-US" b="1" dirty="0"/>
          </a:p>
          <a:p>
            <a:endParaRPr lang="en-US" dirty="0"/>
          </a:p>
        </p:txBody>
      </p:sp>
      <p:sp>
        <p:nvSpPr>
          <p:cNvPr id="4" name="Slide Number Placeholder 3"/>
          <p:cNvSpPr>
            <a:spLocks noGrp="1"/>
          </p:cNvSpPr>
          <p:nvPr>
            <p:ph type="sldNum" sz="quarter" idx="5"/>
          </p:nvPr>
        </p:nvSpPr>
        <p:spPr/>
        <p:txBody>
          <a:bodyPr/>
          <a:lstStyle/>
          <a:p>
            <a:fld id="{3A982D59-46BF-4F69-BEB1-7D338E4FAAA4}" type="slidenum">
              <a:rPr lang="en-US" smtClean="0"/>
              <a:t>69</a:t>
            </a:fld>
            <a:endParaRPr lang="en-US"/>
          </a:p>
        </p:txBody>
      </p:sp>
    </p:spTree>
    <p:extLst>
      <p:ext uri="{BB962C8B-B14F-4D97-AF65-F5344CB8AC3E}">
        <p14:creationId xmlns:p14="http://schemas.microsoft.com/office/powerpoint/2010/main" val="1375893522"/>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To Know/To Say</a:t>
            </a:r>
          </a:p>
          <a:p>
            <a:r>
              <a:rPr lang="en-US" dirty="0"/>
              <a:t>Every system, by definition, is made up of a network of parts or components. What separates a system from a collection of parts are the relationships. </a:t>
            </a:r>
            <a:r>
              <a:rPr lang="en-US" b="1" dirty="0"/>
              <a:t>Leaders who are system thinkers, focus on building supportive relationships that encourage interactions and interconnections among the parts and people of their system</a:t>
            </a:r>
            <a:r>
              <a:rPr lang="en-US" dirty="0"/>
              <a:t>. Supportive relationships empower teachers and can eliminate “us” and “them” patterns of behavior that often result in diminished efficiency and effectiveness. </a:t>
            </a:r>
          </a:p>
          <a:p>
            <a:endParaRPr lang="en-US" dirty="0"/>
          </a:p>
          <a:p>
            <a:r>
              <a:rPr lang="en-US" dirty="0"/>
              <a:t>Michael Goodman wrote that within the framework of systems thinking, leaders help people understand and appreciate that they are part of the same system and thus responsible for both the problems and their solutions.</a:t>
            </a:r>
            <a:r>
              <a:rPr lang="en-US" baseline="30000" dirty="0"/>
              <a:t> </a:t>
            </a:r>
            <a:r>
              <a:rPr lang="en-US" dirty="0"/>
              <a:t>Interdependence does not mean that individuals are not capable and self-reliant. It means that capable and self-reliant individuals understand they can accomplish better outcomes by working together.</a:t>
            </a:r>
          </a:p>
          <a:p>
            <a:endParaRPr lang="en-US" dirty="0"/>
          </a:p>
          <a:p>
            <a:r>
              <a:rPr lang="en-US" b="1" dirty="0"/>
              <a:t>To Know</a:t>
            </a:r>
            <a:endParaRPr lang="en-US" dirty="0"/>
          </a:p>
          <a:p>
            <a:r>
              <a:rPr lang="en-US" dirty="0"/>
              <a:t>The Collective Teacher Efficacy module can also be utilized for training to help build supportive relationships within schools. CTE expands on the following four focus areas.</a:t>
            </a:r>
          </a:p>
          <a:p>
            <a:pPr marL="232943" indent="-232943">
              <a:buFont typeface="+mj-lt"/>
              <a:buAutoNum type="arabicPeriod"/>
            </a:pPr>
            <a:r>
              <a:rPr lang="en-US" dirty="0"/>
              <a:t>Collaboration and Social Networks</a:t>
            </a:r>
          </a:p>
          <a:p>
            <a:pPr marL="232943" indent="-232943">
              <a:buFont typeface="+mj-lt"/>
              <a:buAutoNum type="arabicPeriod"/>
            </a:pPr>
            <a:r>
              <a:rPr lang="en-US" dirty="0"/>
              <a:t>Teacher Leadership</a:t>
            </a:r>
          </a:p>
          <a:p>
            <a:pPr marL="232943" indent="-232943">
              <a:buFont typeface="+mj-lt"/>
              <a:buAutoNum type="arabicPeriod"/>
            </a:pPr>
            <a:r>
              <a:rPr lang="en-US" dirty="0"/>
              <a:t>Teacher Voice in Decision Making and Problem-Solving</a:t>
            </a:r>
          </a:p>
          <a:p>
            <a:pPr marL="232943" indent="-232943">
              <a:buFont typeface="+mj-lt"/>
              <a:buAutoNum type="arabicPeriod"/>
            </a:pPr>
            <a:r>
              <a:rPr lang="en-US" dirty="0"/>
              <a:t>Collaborative Teacher Inquiry </a:t>
            </a:r>
          </a:p>
          <a:p>
            <a:endParaRPr lang="en-US" dirty="0"/>
          </a:p>
          <a:p>
            <a:r>
              <a:rPr lang="en-US" b="1" dirty="0"/>
              <a:t>References</a:t>
            </a:r>
            <a:endParaRPr lang="en-US" dirty="0"/>
          </a:p>
          <a:p>
            <a:r>
              <a:rPr lang="en-US" dirty="0"/>
              <a:t>Goodman, M. (2011). Systems thinking as a language. </a:t>
            </a:r>
            <a:r>
              <a:rPr lang="en-US" i="1" dirty="0"/>
              <a:t>The Systems Thinker, 21</a:t>
            </a:r>
            <a:r>
              <a:rPr lang="en-US" dirty="0"/>
              <a:t>(10), 10 – 11. Retrieved from </a:t>
            </a:r>
            <a:r>
              <a:rPr lang="en-US" u="sng" dirty="0">
                <a:hlinkClick r:id="rId3">
                  <a:extLst>
                    <a:ext uri="{A12FA001-AC4F-418D-AE19-62706E023703}">
                      <ahyp:hlinkClr xmlns:ahyp="http://schemas.microsoft.com/office/drawing/2018/hyperlinkcolor" val="tx"/>
                    </a:ext>
                  </a:extLst>
                </a:hlinkClick>
              </a:rPr>
              <a:t>http://bibsrv.udem.edu.mx:8080/publications/Systems_Thinker_vol_18-/Vol.%2021%20No.%2010,%20dic.-ene.%202010-2011.pdf</a:t>
            </a:r>
            <a:endParaRPr lang="en-US" dirty="0"/>
          </a:p>
          <a:p>
            <a:endParaRPr lang="en-US" dirty="0"/>
          </a:p>
          <a:p>
            <a:endParaRPr lang="en-US" dirty="0"/>
          </a:p>
          <a:p>
            <a:endParaRPr lang="en-US" dirty="0"/>
          </a:p>
        </p:txBody>
      </p:sp>
      <p:sp>
        <p:nvSpPr>
          <p:cNvPr id="4" name="Slide Number Placeholder 3"/>
          <p:cNvSpPr>
            <a:spLocks noGrp="1"/>
          </p:cNvSpPr>
          <p:nvPr>
            <p:ph type="sldNum" sz="quarter" idx="5"/>
          </p:nvPr>
        </p:nvSpPr>
        <p:spPr/>
        <p:txBody>
          <a:bodyPr/>
          <a:lstStyle/>
          <a:p>
            <a:fld id="{3A982D59-46BF-4F69-BEB1-7D338E4FAAA4}" type="slidenum">
              <a:rPr lang="en-US" smtClean="0"/>
              <a:t>70</a:t>
            </a:fld>
            <a:endParaRPr lang="en-US"/>
          </a:p>
        </p:txBody>
      </p:sp>
    </p:spTree>
    <p:extLst>
      <p:ext uri="{BB962C8B-B14F-4D97-AF65-F5344CB8AC3E}">
        <p14:creationId xmlns:p14="http://schemas.microsoft.com/office/powerpoint/2010/main" val="264703588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To Know</a:t>
            </a:r>
          </a:p>
          <a:p>
            <a:r>
              <a:rPr lang="en-US" dirty="0"/>
              <a:t>This is the title slide for the training.</a:t>
            </a:r>
          </a:p>
          <a:p>
            <a:endParaRPr lang="en-US" dirty="0"/>
          </a:p>
          <a:p>
            <a:r>
              <a:rPr lang="en-US" b="1" dirty="0"/>
              <a:t>To Do</a:t>
            </a:r>
          </a:p>
          <a:p>
            <a:r>
              <a:rPr lang="en-US" dirty="0"/>
              <a:t>When you show this slide you may want to give a brief summary of the day’s content or you may want to wait until you show the slide for Course Outcomes.  </a:t>
            </a:r>
          </a:p>
          <a:p>
            <a:endParaRPr lang="en-US" dirty="0"/>
          </a:p>
          <a:p>
            <a:pPr>
              <a:lnSpc>
                <a:spcPct val="97000"/>
              </a:lnSpc>
              <a:spcBef>
                <a:spcPts val="840"/>
              </a:spcBef>
              <a:buClr>
                <a:srgbClr val="303030"/>
              </a:buClr>
              <a:buSzPts val="1000"/>
            </a:pPr>
            <a:r>
              <a:rPr lang="en-US" b="1" dirty="0"/>
              <a:t>To Say (if you choose)</a:t>
            </a:r>
          </a:p>
          <a:p>
            <a:pPr>
              <a:lnSpc>
                <a:spcPct val="97000"/>
              </a:lnSpc>
              <a:spcBef>
                <a:spcPts val="840"/>
              </a:spcBef>
              <a:buClr>
                <a:srgbClr val="303030"/>
              </a:buClr>
              <a:buSzPts val="1000"/>
            </a:pPr>
            <a:r>
              <a:rPr lang="en-US" dirty="0"/>
              <a:t>This leadership training emphasizes </a:t>
            </a:r>
            <a:r>
              <a:rPr lang="en-US" dirty="0">
                <a:solidFill>
                  <a:srgbClr val="303030"/>
                </a:solidFill>
              </a:rPr>
              <a:t>key actions needed to implement district continuous improvement and support the implementation of effective practices that maximize student learning through the application of systems thinking. You will learn how to develop and support a culture of continuous improvement and develop collective responsibility of all staff. We will examine district-wide structures and processes that support collaboration and communication. Attention will be given on alignment of individual effort and goals to a district focus. Lastly, we will determine how to support and monitor the engagement of district staff in the implementation process.</a:t>
            </a:r>
          </a:p>
          <a:p>
            <a:endParaRPr lang="en-US" dirty="0"/>
          </a:p>
          <a:p>
            <a:endParaRPr lang="en-US" dirty="0"/>
          </a:p>
        </p:txBody>
      </p:sp>
      <p:sp>
        <p:nvSpPr>
          <p:cNvPr id="4" name="Slide Number Placeholder 3"/>
          <p:cNvSpPr>
            <a:spLocks noGrp="1"/>
          </p:cNvSpPr>
          <p:nvPr>
            <p:ph type="sldNum" sz="quarter" idx="5"/>
          </p:nvPr>
        </p:nvSpPr>
        <p:spPr/>
        <p:txBody>
          <a:bodyPr/>
          <a:lstStyle/>
          <a:p>
            <a:fld id="{3A982D59-46BF-4F69-BEB1-7D338E4FAAA4}" type="slidenum">
              <a:rPr lang="en-US" smtClean="0"/>
              <a:t>8</a:t>
            </a:fld>
            <a:endParaRPr lang="en-US"/>
          </a:p>
        </p:txBody>
      </p:sp>
    </p:spTree>
    <p:extLst>
      <p:ext uri="{BB962C8B-B14F-4D97-AF65-F5344CB8AC3E}">
        <p14:creationId xmlns:p14="http://schemas.microsoft.com/office/powerpoint/2010/main" val="382807351"/>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buClr>
                <a:schemeClr val="dk1"/>
              </a:buClr>
              <a:buSzPts val="1200"/>
            </a:pPr>
            <a:r>
              <a:rPr lang="en-US" b="1" dirty="0"/>
              <a:t>To Know</a:t>
            </a:r>
          </a:p>
          <a:p>
            <a:pPr>
              <a:buClr>
                <a:schemeClr val="dk1"/>
              </a:buClr>
              <a:buSzPts val="1200"/>
            </a:pPr>
            <a:r>
              <a:rPr lang="en-US" dirty="0"/>
              <a:t>Video (3:08 min), How Inclusive Leaders Build Relationships and Teams, </a:t>
            </a:r>
            <a:r>
              <a:rPr lang="en-US" u="sng" dirty="0">
                <a:solidFill>
                  <a:schemeClr val="hlink"/>
                </a:solidFill>
                <a:hlinkClick r:id="rId3"/>
              </a:rPr>
              <a:t>https://www.youtube.com/watch?v=KA-1s1G-_v4</a:t>
            </a:r>
            <a:r>
              <a:rPr lang="en-US" dirty="0"/>
              <a:t>, min. The video transcript is available at http://www.moedu-sail.org/wp-content/uploads/2020/02/8-How-Inclusive-Leaders-Build-Relationships-and-Teams-Video-Transcript.pdf</a:t>
            </a:r>
          </a:p>
          <a:p>
            <a:pPr>
              <a:buClr>
                <a:schemeClr val="dk1"/>
              </a:buClr>
              <a:buSzPts val="1200"/>
            </a:pPr>
            <a:r>
              <a:rPr lang="en-US" dirty="0"/>
              <a:t>There are reflective questions on the next slide.</a:t>
            </a:r>
          </a:p>
          <a:p>
            <a:endParaRPr lang="en-US" b="1" dirty="0"/>
          </a:p>
          <a:p>
            <a:r>
              <a:rPr lang="en-US" b="1" dirty="0"/>
              <a:t>To Say</a:t>
            </a:r>
            <a:endParaRPr lang="en-US" dirty="0"/>
          </a:p>
          <a:p>
            <a:r>
              <a:rPr lang="en-US" dirty="0"/>
              <a:t>The video “</a:t>
            </a:r>
            <a:r>
              <a:rPr lang="en-US" i="1" u="sng" dirty="0">
                <a:hlinkClick r:id="rId3">
                  <a:extLst>
                    <a:ext uri="{A12FA001-AC4F-418D-AE19-62706E023703}">
                      <ahyp:hlinkClr xmlns:ahyp="http://schemas.microsoft.com/office/drawing/2018/hyperlinkcolor" val="tx"/>
                    </a:ext>
                  </a:extLst>
                </a:hlinkClick>
              </a:rPr>
              <a:t>How Inclusive Leaders Build Relationships and Teams</a:t>
            </a:r>
            <a:r>
              <a:rPr lang="en-US" dirty="0"/>
              <a:t>“</a:t>
            </a:r>
            <a:r>
              <a:rPr lang="en-US" baseline="30000" dirty="0"/>
              <a:t> </a:t>
            </a:r>
            <a:r>
              <a:rPr lang="en-US" dirty="0"/>
              <a:t>illustrates the importance of supportive relationships to effective leadership. As you watch this video, jot down the four strategies for building relationships that are highlighted.</a:t>
            </a:r>
          </a:p>
          <a:p>
            <a:endParaRPr lang="en-US" dirty="0"/>
          </a:p>
          <a:p>
            <a:r>
              <a:rPr lang="en-US" b="1" dirty="0"/>
              <a:t>Reference</a:t>
            </a:r>
            <a:endParaRPr lang="en-US" dirty="0"/>
          </a:p>
          <a:p>
            <a:r>
              <a:rPr lang="en-US" dirty="0"/>
              <a:t>Skill Boosters. (2018). </a:t>
            </a:r>
            <a:r>
              <a:rPr lang="en-US" i="1" dirty="0"/>
              <a:t>How inclusive leaders build relationships and teams </a:t>
            </a:r>
            <a:r>
              <a:rPr lang="en-US" dirty="0"/>
              <a:t>[Video file]. Retrieved from </a:t>
            </a:r>
            <a:r>
              <a:rPr lang="en-US" u="sng" dirty="0">
                <a:hlinkClick r:id="rId3">
                  <a:extLst>
                    <a:ext uri="{A12FA001-AC4F-418D-AE19-62706E023703}">
                      <ahyp:hlinkClr xmlns:ahyp="http://schemas.microsoft.com/office/drawing/2018/hyperlinkcolor" val="tx"/>
                    </a:ext>
                  </a:extLst>
                </a:hlinkClick>
              </a:rPr>
              <a:t>https://www.youtube.com/watch?v=KA-1s1G-_v4</a:t>
            </a:r>
            <a:r>
              <a:rPr lang="en-US" dirty="0"/>
              <a:t> </a:t>
            </a:r>
            <a:endParaRPr lang="en-US" b="1" dirty="0"/>
          </a:p>
          <a:p>
            <a:endParaRPr lang="en-US" dirty="0"/>
          </a:p>
        </p:txBody>
      </p:sp>
      <p:sp>
        <p:nvSpPr>
          <p:cNvPr id="4" name="Slide Number Placeholder 3"/>
          <p:cNvSpPr>
            <a:spLocks noGrp="1"/>
          </p:cNvSpPr>
          <p:nvPr>
            <p:ph type="sldNum" sz="quarter" idx="5"/>
          </p:nvPr>
        </p:nvSpPr>
        <p:spPr/>
        <p:txBody>
          <a:bodyPr/>
          <a:lstStyle/>
          <a:p>
            <a:fld id="{3A982D59-46BF-4F69-BEB1-7D338E4FAAA4}" type="slidenum">
              <a:rPr lang="en-US" smtClean="0"/>
              <a:t>71</a:t>
            </a:fld>
            <a:endParaRPr lang="en-US"/>
          </a:p>
        </p:txBody>
      </p:sp>
    </p:spTree>
    <p:extLst>
      <p:ext uri="{BB962C8B-B14F-4D97-AF65-F5344CB8AC3E}">
        <p14:creationId xmlns:p14="http://schemas.microsoft.com/office/powerpoint/2010/main" val="510518002"/>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To Do/Say</a:t>
            </a:r>
          </a:p>
          <a:p>
            <a:r>
              <a:rPr lang="en-US" dirty="0"/>
              <a:t>Pose questions and discuss</a:t>
            </a:r>
          </a:p>
          <a:p>
            <a:endParaRPr lang="en-US" dirty="0"/>
          </a:p>
          <a:p>
            <a:endParaRPr lang="en-US" dirty="0"/>
          </a:p>
        </p:txBody>
      </p:sp>
      <p:sp>
        <p:nvSpPr>
          <p:cNvPr id="4" name="Slide Number Placeholder 3"/>
          <p:cNvSpPr>
            <a:spLocks noGrp="1"/>
          </p:cNvSpPr>
          <p:nvPr>
            <p:ph type="sldNum" sz="quarter" idx="5"/>
          </p:nvPr>
        </p:nvSpPr>
        <p:spPr/>
        <p:txBody>
          <a:bodyPr/>
          <a:lstStyle/>
          <a:p>
            <a:fld id="{3A982D59-46BF-4F69-BEB1-7D338E4FAAA4}" type="slidenum">
              <a:rPr lang="en-US" smtClean="0"/>
              <a:t>72</a:t>
            </a:fld>
            <a:endParaRPr lang="en-US"/>
          </a:p>
        </p:txBody>
      </p:sp>
    </p:spTree>
    <p:extLst>
      <p:ext uri="{BB962C8B-B14F-4D97-AF65-F5344CB8AC3E}">
        <p14:creationId xmlns:p14="http://schemas.microsoft.com/office/powerpoint/2010/main" val="3818223611"/>
      </p:ext>
    </p:extLst>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60192">
              <a:defRPr/>
            </a:pPr>
            <a:r>
              <a:rPr lang="en-US" b="1" dirty="0">
                <a:solidFill>
                  <a:srgbClr val="000000"/>
                </a:solidFill>
              </a:rPr>
              <a:t>To Know/To Say</a:t>
            </a:r>
            <a:endParaRPr lang="en-US" dirty="0">
              <a:solidFill>
                <a:srgbClr val="000000"/>
              </a:solidFill>
            </a:endParaRPr>
          </a:p>
          <a:p>
            <a:pPr defTabSz="960192">
              <a:defRPr/>
            </a:pPr>
            <a:r>
              <a:rPr lang="en-US" b="0" dirty="0">
                <a:solidFill>
                  <a:srgbClr val="000000"/>
                </a:solidFill>
              </a:rPr>
              <a:t>Now we will take </a:t>
            </a:r>
            <a:r>
              <a:rPr lang="en-US" dirty="0">
                <a:solidFill>
                  <a:srgbClr val="000000"/>
                </a:solidFill>
              </a:rPr>
              <a:t>look at some key strategies for leaders to build supportive relationships.</a:t>
            </a:r>
          </a:p>
          <a:p>
            <a:pPr>
              <a:buClr>
                <a:schemeClr val="dk1"/>
              </a:buClr>
              <a:buSzPts val="1200"/>
            </a:pPr>
            <a:endParaRPr lang="en-US" b="0" dirty="0">
              <a:solidFill>
                <a:srgbClr val="000000"/>
              </a:solidFill>
            </a:endParaRPr>
          </a:p>
          <a:p>
            <a:pPr>
              <a:buClr>
                <a:schemeClr val="dk1"/>
              </a:buClr>
              <a:buSzPts val="1200"/>
            </a:pPr>
            <a:r>
              <a:rPr lang="en-US" b="1" dirty="0">
                <a:solidFill>
                  <a:srgbClr val="000000"/>
                </a:solidFill>
              </a:rPr>
              <a:t>Communication Feedback Loops </a:t>
            </a:r>
            <a:r>
              <a:rPr lang="en-US" b="0" dirty="0">
                <a:solidFill>
                  <a:srgbClr val="000000"/>
                </a:solidFill>
              </a:rPr>
              <a:t>are e</a:t>
            </a:r>
            <a:r>
              <a:rPr lang="en-US" dirty="0">
                <a:solidFill>
                  <a:srgbClr val="000000"/>
                </a:solidFill>
                <a:latin typeface="PT Sans"/>
                <a:ea typeface="PT Sans"/>
                <a:cs typeface="PT Sans"/>
                <a:sym typeface="PT Sans"/>
              </a:rPr>
              <a:t>ssential to building trust and supportive relationships. Effective communication loops produce a sense of collective ownership and responsibility.</a:t>
            </a:r>
          </a:p>
          <a:p>
            <a:pPr>
              <a:buClr>
                <a:schemeClr val="dk1"/>
              </a:buClr>
              <a:buSzPts val="1200"/>
            </a:pPr>
            <a:endParaRPr lang="en-US" dirty="0">
              <a:solidFill>
                <a:srgbClr val="000000"/>
              </a:solidFill>
              <a:latin typeface="PT Sans"/>
              <a:ea typeface="PT Sans"/>
              <a:cs typeface="PT Sans"/>
              <a:sym typeface="PT Sans"/>
            </a:endParaRPr>
          </a:p>
          <a:p>
            <a:pPr>
              <a:spcBef>
                <a:spcPts val="1261"/>
              </a:spcBef>
              <a:buClr>
                <a:schemeClr val="dk1"/>
              </a:buClr>
              <a:buSzPts val="1200"/>
            </a:pPr>
            <a:r>
              <a:rPr lang="en-US" b="1" dirty="0">
                <a:solidFill>
                  <a:srgbClr val="000000"/>
                </a:solidFill>
              </a:rPr>
              <a:t>Create and Implement Collaborative Team Structures and Processes – </a:t>
            </a:r>
            <a:r>
              <a:rPr lang="en-US" dirty="0">
                <a:solidFill>
                  <a:srgbClr val="000000"/>
                </a:solidFill>
              </a:rPr>
              <a:t>The DCI framework includes 3 modules focused on collaborative teams structures that can be used to support districts. </a:t>
            </a:r>
            <a:endParaRPr lang="en-US" b="0" dirty="0">
              <a:solidFill>
                <a:srgbClr val="000000"/>
              </a:solidFill>
            </a:endParaRPr>
          </a:p>
          <a:p>
            <a:pPr marL="174708" indent="-174708">
              <a:spcBef>
                <a:spcPts val="1261"/>
              </a:spcBef>
              <a:buClr>
                <a:schemeClr val="dk1"/>
              </a:buClr>
              <a:buSzPts val="1200"/>
              <a:buFont typeface="Arial" panose="020B0604020202020204" pitchFamily="34" charset="0"/>
              <a:buChar char="•"/>
            </a:pPr>
            <a:r>
              <a:rPr lang="en-US" dirty="0">
                <a:solidFill>
                  <a:srgbClr val="000000"/>
                </a:solidFill>
              </a:rPr>
              <a:t>Collaborative Teams (CT)</a:t>
            </a:r>
          </a:p>
          <a:p>
            <a:pPr marL="174708" indent="-174708">
              <a:spcBef>
                <a:spcPts val="1261"/>
              </a:spcBef>
              <a:buClr>
                <a:schemeClr val="dk1"/>
              </a:buClr>
              <a:buSzPts val="1200"/>
              <a:buFont typeface="Arial" panose="020B0604020202020204" pitchFamily="34" charset="0"/>
              <a:buChar char="•"/>
            </a:pPr>
            <a:r>
              <a:rPr lang="en-US" dirty="0">
                <a:solidFill>
                  <a:srgbClr val="000000"/>
                </a:solidFill>
              </a:rPr>
              <a:t>Data-Based Decision Making (DBDM)</a:t>
            </a:r>
          </a:p>
          <a:p>
            <a:pPr marL="174708" indent="-174708">
              <a:spcBef>
                <a:spcPts val="1261"/>
              </a:spcBef>
              <a:buClr>
                <a:schemeClr val="dk1"/>
              </a:buClr>
              <a:buSzPts val="1200"/>
              <a:buFont typeface="Arial" panose="020B0604020202020204" pitchFamily="34" charset="0"/>
              <a:buChar char="•"/>
            </a:pPr>
            <a:r>
              <a:rPr lang="en-US" dirty="0">
                <a:solidFill>
                  <a:srgbClr val="000000"/>
                </a:solidFill>
              </a:rPr>
              <a:t>School-Based Implementation Coaching (SBIC)</a:t>
            </a:r>
          </a:p>
          <a:p>
            <a:pPr>
              <a:spcBef>
                <a:spcPts val="1261"/>
              </a:spcBef>
              <a:buClr>
                <a:srgbClr val="2F5496"/>
              </a:buClr>
              <a:buSzPts val="1200"/>
            </a:pPr>
            <a:endParaRPr lang="en-US" dirty="0">
              <a:solidFill>
                <a:srgbClr val="000000"/>
              </a:solidFill>
            </a:endParaRPr>
          </a:p>
          <a:p>
            <a:pPr>
              <a:spcBef>
                <a:spcPts val="1261"/>
              </a:spcBef>
              <a:buClr>
                <a:srgbClr val="2F5496"/>
              </a:buClr>
              <a:buSzPts val="1200"/>
            </a:pPr>
            <a:r>
              <a:rPr lang="en-US" b="1" dirty="0">
                <a:solidFill>
                  <a:srgbClr val="000000"/>
                </a:solidFill>
              </a:rPr>
              <a:t>Create Autonomy Through Boundaries - </a:t>
            </a:r>
            <a:r>
              <a:rPr lang="en-US" dirty="0">
                <a:solidFill>
                  <a:srgbClr val="000000"/>
                </a:solidFill>
              </a:rPr>
              <a:t>Provide direction and structure for individual decisions around a </a:t>
            </a:r>
            <a:r>
              <a:rPr lang="en-US" i="1" dirty="0">
                <a:solidFill>
                  <a:srgbClr val="000000"/>
                </a:solidFill>
              </a:rPr>
              <a:t>common focus</a:t>
            </a:r>
            <a:r>
              <a:rPr lang="en-US" dirty="0">
                <a:solidFill>
                  <a:srgbClr val="000000"/>
                </a:solidFill>
              </a:rPr>
              <a:t>. School leaders can use both teacher evaluation and professional growth planning to clarify boundaries and areas of flexibility in decision making</a:t>
            </a:r>
            <a:r>
              <a:rPr lang="en-US" sz="1400" dirty="0">
                <a:solidFill>
                  <a:srgbClr val="000000"/>
                </a:solidFill>
              </a:rPr>
              <a:t>.</a:t>
            </a:r>
            <a:endParaRPr lang="en-US" dirty="0">
              <a:solidFill>
                <a:srgbClr val="000000"/>
              </a:solidFill>
            </a:endParaRPr>
          </a:p>
          <a:p>
            <a:pPr>
              <a:spcBef>
                <a:spcPts val="1261"/>
              </a:spcBef>
              <a:buClr>
                <a:schemeClr val="dk1"/>
              </a:buClr>
              <a:buSzPts val="1200"/>
            </a:pPr>
            <a:endParaRPr lang="en-US" dirty="0">
              <a:solidFill>
                <a:srgbClr val="2F5496"/>
              </a:solidFill>
            </a:endParaRPr>
          </a:p>
          <a:p>
            <a:pPr>
              <a:spcBef>
                <a:spcPts val="1261"/>
              </a:spcBef>
              <a:buClr>
                <a:schemeClr val="dk1"/>
              </a:buClr>
              <a:buSzPts val="1200"/>
            </a:pPr>
            <a:endParaRPr lang="en-US" dirty="0">
              <a:solidFill>
                <a:srgbClr val="303030"/>
              </a:solidFill>
              <a:latin typeface="PT Sans"/>
              <a:ea typeface="PT Sans"/>
              <a:cs typeface="PT Sans"/>
              <a:sym typeface="PT Sans"/>
            </a:endParaRPr>
          </a:p>
          <a:p>
            <a:pPr>
              <a:spcBef>
                <a:spcPts val="1261"/>
              </a:spcBef>
              <a:buClr>
                <a:schemeClr val="dk1"/>
              </a:buClr>
              <a:buSzPts val="1200"/>
            </a:pPr>
            <a:endParaRPr lang="en-US" dirty="0"/>
          </a:p>
          <a:p>
            <a:pPr>
              <a:spcBef>
                <a:spcPts val="1261"/>
              </a:spcBef>
            </a:pPr>
            <a:endParaRPr lang="en-US" dirty="0"/>
          </a:p>
          <a:p>
            <a:endParaRPr lang="en-US" dirty="0"/>
          </a:p>
        </p:txBody>
      </p:sp>
      <p:sp>
        <p:nvSpPr>
          <p:cNvPr id="4" name="Slide Number Placeholder 3"/>
          <p:cNvSpPr>
            <a:spLocks noGrp="1"/>
          </p:cNvSpPr>
          <p:nvPr>
            <p:ph type="sldNum" sz="quarter" idx="5"/>
          </p:nvPr>
        </p:nvSpPr>
        <p:spPr/>
        <p:txBody>
          <a:bodyPr/>
          <a:lstStyle/>
          <a:p>
            <a:fld id="{3A982D59-46BF-4F69-BEB1-7D338E4FAAA4}" type="slidenum">
              <a:rPr lang="en-US" smtClean="0"/>
              <a:t>73</a:t>
            </a:fld>
            <a:endParaRPr lang="en-US"/>
          </a:p>
        </p:txBody>
      </p:sp>
    </p:spTree>
    <p:extLst>
      <p:ext uri="{BB962C8B-B14F-4D97-AF65-F5344CB8AC3E}">
        <p14:creationId xmlns:p14="http://schemas.microsoft.com/office/powerpoint/2010/main" val="1593265476"/>
      </p:ext>
    </p:extLst>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 To Know</a:t>
            </a:r>
          </a:p>
          <a:p>
            <a:r>
              <a:rPr lang="en-US" b="0" dirty="0"/>
              <a:t>Use Handout: EF4 Reflection Activity (HO#7)</a:t>
            </a:r>
          </a:p>
          <a:p>
            <a:endParaRPr lang="en-US" b="0" dirty="0"/>
          </a:p>
          <a:p>
            <a:r>
              <a:rPr lang="en-US" b="1" dirty="0"/>
              <a:t>To Do</a:t>
            </a:r>
          </a:p>
          <a:p>
            <a:r>
              <a:rPr lang="en-US" dirty="0"/>
              <a:t>Have leaders reflect on their current reality regarding their district’s culture of supportive relationships. Ask them to use the handout and brainstorm ideas on how they might strengthen relationships between teachers and administrators, as well as within collaborative teams. Next have leaders participate in a </a:t>
            </a:r>
            <a:r>
              <a:rPr lang="en-US" b="1" dirty="0"/>
              <a:t>Give One/Get One </a:t>
            </a:r>
            <a:r>
              <a:rPr lang="en-US" dirty="0"/>
              <a:t>structure where they give an idea for each category to a colleague and that person provides them with a different idea. Have them exchange ideas with at least 3 other participants. </a:t>
            </a:r>
          </a:p>
          <a:p>
            <a:endParaRPr lang="en-US" dirty="0"/>
          </a:p>
          <a:p>
            <a:r>
              <a:rPr lang="en-US" b="1" dirty="0"/>
              <a:t>Additional Resources</a:t>
            </a:r>
            <a:endParaRPr lang="en-US" dirty="0"/>
          </a:p>
          <a:p>
            <a:r>
              <a:rPr lang="en-US" b="1" dirty="0"/>
              <a:t>Online Article</a:t>
            </a:r>
            <a:endParaRPr lang="en-US" dirty="0"/>
          </a:p>
          <a:p>
            <a:r>
              <a:rPr lang="en-US" dirty="0"/>
              <a:t>White, L. (2016, Jan. 4). Six ways you can empower teachers to lead. </a:t>
            </a:r>
            <a:r>
              <a:rPr lang="en-US" i="1" dirty="0" err="1"/>
              <a:t>TeachStone</a:t>
            </a:r>
            <a:r>
              <a:rPr lang="en-US" i="1" dirty="0"/>
              <a:t>.</a:t>
            </a:r>
            <a:r>
              <a:rPr lang="en-US" dirty="0"/>
              <a:t> Retrieved from  https://info.teachstone.com/blog/six-ways-you-can-empower-teachers-to-lead</a:t>
            </a:r>
          </a:p>
          <a:p>
            <a:endParaRPr lang="en-US" b="1" dirty="0"/>
          </a:p>
          <a:p>
            <a:r>
              <a:rPr lang="en-US" b="1" dirty="0"/>
              <a:t>Video</a:t>
            </a:r>
            <a:endParaRPr lang="en-US" dirty="0"/>
          </a:p>
          <a:p>
            <a:r>
              <a:rPr lang="en-US" dirty="0"/>
              <a:t>Buck, R. (2015, July 16). This is #teach to lead [Video file]. </a:t>
            </a:r>
            <a:r>
              <a:rPr lang="en-US" i="1" dirty="0"/>
              <a:t>U.S. Dept. of Education</a:t>
            </a:r>
            <a:r>
              <a:rPr lang="en-US" dirty="0"/>
              <a:t>. Retrieved from  https://www.youtube.com/watch?v=o4rlENK-k5I&amp;feature=youtu.be</a:t>
            </a:r>
            <a:br>
              <a:rPr lang="en-US" dirty="0"/>
            </a:br>
            <a:endParaRPr lang="en-US" dirty="0"/>
          </a:p>
          <a:p>
            <a:r>
              <a:rPr lang="en-US" b="1" dirty="0"/>
              <a:t>Report</a:t>
            </a:r>
            <a:br>
              <a:rPr lang="en-US" dirty="0"/>
            </a:br>
            <a:r>
              <a:rPr lang="en-US" dirty="0" err="1"/>
              <a:t>Goyne</a:t>
            </a:r>
            <a:r>
              <a:rPr lang="en-US" dirty="0"/>
              <a:t>, J., Padgett, D., </a:t>
            </a:r>
            <a:r>
              <a:rPr lang="en-US" dirty="0" err="1"/>
              <a:t>Rowicki</a:t>
            </a:r>
            <a:r>
              <a:rPr lang="en-US" dirty="0"/>
              <a:t>, M., &amp; </a:t>
            </a:r>
            <a:r>
              <a:rPr lang="en-US" dirty="0" err="1"/>
              <a:t>Triplitt</a:t>
            </a:r>
            <a:r>
              <a:rPr lang="en-US" dirty="0"/>
              <a:t>, T. (1999, August). </a:t>
            </a:r>
            <a:r>
              <a:rPr lang="en-US" i="1" dirty="0"/>
              <a:t>The journey to teacher empowerment. </a:t>
            </a:r>
            <a:r>
              <a:rPr lang="en-US" dirty="0"/>
              <a:t>Retrieved from  https://eric.ed.gov/?id=ED434384</a:t>
            </a:r>
          </a:p>
          <a:p>
            <a:endParaRPr lang="en-US" dirty="0"/>
          </a:p>
          <a:p>
            <a:endParaRPr lang="en-US" dirty="0"/>
          </a:p>
        </p:txBody>
      </p:sp>
      <p:sp>
        <p:nvSpPr>
          <p:cNvPr id="4" name="Slide Number Placeholder 3"/>
          <p:cNvSpPr>
            <a:spLocks noGrp="1"/>
          </p:cNvSpPr>
          <p:nvPr>
            <p:ph type="sldNum" sz="quarter" idx="5"/>
          </p:nvPr>
        </p:nvSpPr>
        <p:spPr/>
        <p:txBody>
          <a:bodyPr/>
          <a:lstStyle/>
          <a:p>
            <a:fld id="{3A982D59-46BF-4F69-BEB1-7D338E4FAAA4}" type="slidenum">
              <a:rPr lang="en-US" smtClean="0"/>
              <a:t>74</a:t>
            </a:fld>
            <a:endParaRPr lang="en-US"/>
          </a:p>
        </p:txBody>
      </p:sp>
    </p:spTree>
    <p:extLst>
      <p:ext uri="{BB962C8B-B14F-4D97-AF65-F5344CB8AC3E}">
        <p14:creationId xmlns:p14="http://schemas.microsoft.com/office/powerpoint/2010/main" val="1423280496"/>
      </p:ext>
    </p:extLst>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buClr>
                <a:schemeClr val="dk1"/>
              </a:buClr>
              <a:buSzPts val="1200"/>
            </a:pPr>
            <a:r>
              <a:rPr lang="en-US" b="1" dirty="0"/>
              <a:t>To Know</a:t>
            </a:r>
          </a:p>
          <a:p>
            <a:pPr>
              <a:buClr>
                <a:schemeClr val="dk1"/>
              </a:buClr>
              <a:buSzPts val="1200"/>
            </a:pPr>
            <a:r>
              <a:rPr lang="en-US" dirty="0"/>
              <a:t>The focus for this section switches slightly to the individual buildings/administrative units and their functioning as a smaller system within the scope of the larger district system.  One of the key requirements for success at this level is strong instructional leadership for high-impact outcomes. District leadership plays a role in enabling building leaders to see instructional leadership as a primary responsibility of their role within the district. </a:t>
            </a:r>
          </a:p>
          <a:p>
            <a:pPr>
              <a:buClr>
                <a:schemeClr val="dk1"/>
              </a:buClr>
              <a:buSzPts val="1200"/>
            </a:pPr>
            <a:endParaRPr lang="en-US" b="1" dirty="0"/>
          </a:p>
          <a:p>
            <a:pPr>
              <a:buClr>
                <a:schemeClr val="dk1"/>
              </a:buClr>
              <a:buSzPts val="1200"/>
            </a:pPr>
            <a:r>
              <a:rPr lang="en-US" b="1" dirty="0"/>
              <a:t>To Do/To Say  </a:t>
            </a:r>
          </a:p>
          <a:p>
            <a:pPr>
              <a:buClr>
                <a:schemeClr val="dk1"/>
              </a:buClr>
              <a:buSzPts val="1200"/>
            </a:pPr>
            <a:r>
              <a:rPr lang="en-US" dirty="0"/>
              <a:t>Discuss the quote and emphasize the importance of instructional quality being a school leader’s priority. Have participants jot down what they believe are the necessary knowledge and skills needed for instructional leaders to be effective. Provide think time first.  </a:t>
            </a:r>
          </a:p>
          <a:p>
            <a:pPr>
              <a:buClr>
                <a:schemeClr val="dk1"/>
              </a:buClr>
              <a:buSzPts val="1200"/>
            </a:pPr>
            <a:endParaRPr lang="en-US" dirty="0"/>
          </a:p>
          <a:p>
            <a:pPr>
              <a:buClr>
                <a:schemeClr val="dk1"/>
              </a:buClr>
              <a:buSzPts val="1200"/>
            </a:pPr>
            <a:r>
              <a:rPr lang="en-US" dirty="0"/>
              <a:t>Next, have participants read 10 Strategies to Improve Instructional Leadership (https://www.nassp.org/2019/08/07/10-strategies-to-improve-instructional-leadership/) and then compare their original thoughts regarding necessary skills and knowledge with information in the article. (The QR code may be scanned or web link may be entered to access the article.) Have participants share out key ideas from the article that resonated with them. </a:t>
            </a:r>
          </a:p>
          <a:p>
            <a:pPr>
              <a:buClr>
                <a:schemeClr val="dk1"/>
              </a:buClr>
              <a:buSzPts val="1200"/>
            </a:pPr>
            <a:endParaRPr lang="en-US" dirty="0"/>
          </a:p>
          <a:p>
            <a:pPr>
              <a:buClr>
                <a:schemeClr val="dk1"/>
              </a:buClr>
              <a:buSzPts val="1200"/>
            </a:pPr>
            <a:r>
              <a:rPr lang="en-US" b="1" dirty="0"/>
              <a:t>Optional Activity</a:t>
            </a:r>
          </a:p>
          <a:p>
            <a:pPr>
              <a:buClr>
                <a:schemeClr val="dk1"/>
              </a:buClr>
              <a:buSzPts val="1200"/>
            </a:pPr>
            <a:r>
              <a:rPr lang="en-US" dirty="0"/>
              <a:t>Groups of 4-6 could then create mind maps illustrating knowledge and skills necessary for effective instructional leaders. These could then be posted around the room and perused.</a:t>
            </a:r>
          </a:p>
          <a:p>
            <a:pPr>
              <a:buClr>
                <a:schemeClr val="dk1"/>
              </a:buClr>
              <a:buSzPts val="1200"/>
            </a:pPr>
            <a:endParaRPr lang="en-US" dirty="0"/>
          </a:p>
          <a:p>
            <a:pPr defTabSz="960192">
              <a:buClr>
                <a:schemeClr val="dk1"/>
              </a:buClr>
              <a:buSzPts val="1200"/>
              <a:defRPr/>
            </a:pPr>
            <a:r>
              <a:rPr lang="en-US" dirty="0"/>
              <a:t>What knowledge and skills do instructional leaders need to be effective in promoting student growth?</a:t>
            </a:r>
          </a:p>
          <a:p>
            <a:pPr>
              <a:buClr>
                <a:schemeClr val="dk1"/>
              </a:buClr>
              <a:buSzPts val="1200"/>
            </a:pPr>
            <a:endParaRPr lang="en-US" b="1" dirty="0"/>
          </a:p>
          <a:p>
            <a:pPr>
              <a:buClr>
                <a:schemeClr val="dk1"/>
              </a:buClr>
              <a:buSzPts val="1200"/>
            </a:pPr>
            <a:r>
              <a:rPr lang="en-US" b="1" dirty="0"/>
              <a:t>Reference</a:t>
            </a:r>
          </a:p>
          <a:p>
            <a:pPr marL="0" marR="0" lvl="0" indent="0" algn="l" defTabSz="914400" rtl="0" eaLnBrk="1" fontAlgn="auto" latinLnBrk="0" hangingPunct="1">
              <a:lnSpc>
                <a:spcPct val="100000"/>
              </a:lnSpc>
              <a:spcBef>
                <a:spcPts val="0"/>
              </a:spcBef>
              <a:spcAft>
                <a:spcPts val="0"/>
              </a:spcAft>
              <a:buClr>
                <a:schemeClr val="dk1"/>
              </a:buClr>
              <a:buSzPts val="1200"/>
              <a:buFontTx/>
              <a:buNone/>
              <a:tabLst/>
              <a:defRPr/>
            </a:pPr>
            <a:r>
              <a:rPr lang="en-US" sz="1200" dirty="0"/>
              <a:t>Jenkins, B. (2009, Jan./Feb). </a:t>
            </a:r>
            <a:r>
              <a:rPr lang="en-US" sz="1200" i="1" dirty="0"/>
              <a:t>What it takes to be an instructional leader. </a:t>
            </a:r>
            <a:r>
              <a:rPr lang="en-US" sz="1200" dirty="0"/>
              <a:t>Principal. </a:t>
            </a:r>
            <a:r>
              <a:rPr lang="en-US" sz="1200" u="sng" dirty="0">
                <a:solidFill>
                  <a:schemeClr val="hlink"/>
                </a:solidFill>
                <a:hlinkClick r:id="rId3"/>
              </a:rPr>
              <a:t>https://www.researchgate.net/publication/234594862_What_It_Takes_to_Be_an_Instructional_Leader</a:t>
            </a:r>
            <a:endParaRPr lang="en-US" sz="1200" dirty="0"/>
          </a:p>
          <a:p>
            <a:pPr marL="0" marR="0" lvl="0" indent="0" algn="l" defTabSz="914400" rtl="0" eaLnBrk="1" fontAlgn="auto" latinLnBrk="0" hangingPunct="1">
              <a:lnSpc>
                <a:spcPct val="100000"/>
              </a:lnSpc>
              <a:spcBef>
                <a:spcPts val="0"/>
              </a:spcBef>
              <a:spcAft>
                <a:spcPts val="0"/>
              </a:spcAft>
              <a:buClr>
                <a:schemeClr val="dk1"/>
              </a:buClr>
              <a:buSzPts val="1200"/>
              <a:buFontTx/>
              <a:buNone/>
              <a:tabLst/>
              <a:defRPr/>
            </a:pPr>
            <a:r>
              <a:rPr lang="en-US" sz="1200" dirty="0" err="1">
                <a:solidFill>
                  <a:schemeClr val="tx1"/>
                </a:solidFill>
              </a:rPr>
              <a:t>Sheninger</a:t>
            </a:r>
            <a:r>
              <a:rPr lang="en-US" sz="1200" dirty="0">
                <a:solidFill>
                  <a:schemeClr val="tx1"/>
                </a:solidFill>
              </a:rPr>
              <a:t>, E. (2019, August 7). </a:t>
            </a:r>
            <a:r>
              <a:rPr lang="en-US" sz="1200" i="1" dirty="0">
                <a:solidFill>
                  <a:schemeClr val="tx1"/>
                </a:solidFill>
              </a:rPr>
              <a:t>10 strategies to improve instructional leadership. </a:t>
            </a:r>
            <a:r>
              <a:rPr lang="en-US" sz="1200" dirty="0">
                <a:solidFill>
                  <a:schemeClr val="tx1"/>
                </a:solidFill>
              </a:rPr>
              <a:t>National Association of Secondary School Principals. https://www.nassp.org/2019/08/07/10-strategies-to-improve-instructional-leadership/</a:t>
            </a:r>
          </a:p>
          <a:p>
            <a:pPr>
              <a:buClr>
                <a:schemeClr val="dk1"/>
              </a:buClr>
              <a:buSzPts val="1200"/>
            </a:pPr>
            <a:endParaRPr lang="en-US" dirty="0"/>
          </a:p>
          <a:p>
            <a:pPr>
              <a:buClr>
                <a:schemeClr val="dk1"/>
              </a:buClr>
              <a:buSzPts val="1200"/>
            </a:pPr>
            <a:endParaRPr lang="en-US" dirty="0"/>
          </a:p>
          <a:p>
            <a:endParaRPr lang="en-US" dirty="0"/>
          </a:p>
        </p:txBody>
      </p:sp>
      <p:sp>
        <p:nvSpPr>
          <p:cNvPr id="4" name="Slide Number Placeholder 3"/>
          <p:cNvSpPr>
            <a:spLocks noGrp="1"/>
          </p:cNvSpPr>
          <p:nvPr>
            <p:ph type="sldNum" sz="quarter" idx="5"/>
          </p:nvPr>
        </p:nvSpPr>
        <p:spPr/>
        <p:txBody>
          <a:bodyPr/>
          <a:lstStyle/>
          <a:p>
            <a:fld id="{3A982D59-46BF-4F69-BEB1-7D338E4FAAA4}" type="slidenum">
              <a:rPr lang="en-US" smtClean="0"/>
              <a:t>75</a:t>
            </a:fld>
            <a:endParaRPr lang="en-US"/>
          </a:p>
        </p:txBody>
      </p:sp>
    </p:spTree>
    <p:extLst>
      <p:ext uri="{BB962C8B-B14F-4D97-AF65-F5344CB8AC3E}">
        <p14:creationId xmlns:p14="http://schemas.microsoft.com/office/powerpoint/2010/main" val="1715623193"/>
      </p:ext>
    </p:extLst>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To Know/To Say/To Do</a:t>
            </a:r>
          </a:p>
          <a:p>
            <a:r>
              <a:rPr lang="en-US" dirty="0"/>
              <a:t>Take a few minutes to reflect on how you spend your day in terms of time spent on instructional verses managerial tasks? (Examples of each are listed above.) Spend a few minutes reflecting on your last leadership day, from when you first arrived at school to when you left.  </a:t>
            </a:r>
          </a:p>
          <a:p>
            <a:endParaRPr lang="en-US" dirty="0"/>
          </a:p>
          <a:p>
            <a:r>
              <a:rPr lang="en-US" dirty="0"/>
              <a:t>On Handout #8, write down the tasks you have identified as either instructional or managerial. Tally the instructional and managerial tasks listed to show a percentage of your time spent in each management style. Repeat this exercise a two or three times over the next few weeks to see if the percentage stays the same or changes. Reflect on how your time is being spent and consider changes to make your use of time more effective.</a:t>
            </a:r>
          </a:p>
          <a:p>
            <a:endParaRPr lang="en-US" dirty="0"/>
          </a:p>
          <a:p>
            <a:r>
              <a:rPr lang="en-US" dirty="0"/>
              <a:t>Ask for volunteers to share any realizations. </a:t>
            </a:r>
          </a:p>
          <a:p>
            <a:endParaRPr lang="en-US" dirty="0"/>
          </a:p>
          <a:p>
            <a:r>
              <a:rPr lang="en-US" dirty="0"/>
              <a:t>Activity - Instructional/Managerial Tasks HO#8</a:t>
            </a:r>
            <a:endParaRPr lang="en-US" b="0" dirty="0"/>
          </a:p>
          <a:p>
            <a:endParaRPr lang="en-US" b="1" dirty="0"/>
          </a:p>
          <a:p>
            <a:r>
              <a:rPr lang="en-US" b="1" dirty="0"/>
              <a:t>Additional Resources</a:t>
            </a: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dirty="0"/>
              <a:t>Center for Educational Leadership. (2015). </a:t>
            </a:r>
            <a:r>
              <a:rPr lang="en-US" sz="1200" i="1" dirty="0"/>
              <a:t>4 dimensions of instructional leadership: Instructional leadership framework 2.0. </a:t>
            </a:r>
            <a:r>
              <a:rPr lang="en-US" sz="1200" u="sng" dirty="0">
                <a:solidFill>
                  <a:schemeClr val="hlink"/>
                </a:solidFill>
                <a:hlinkClick r:id="rId3"/>
              </a:rPr>
              <a:t>http://iltmaese.weebly.com/uploads/1/0/9/8/109874920/two_column_chart_of_info.pdf</a:t>
            </a:r>
            <a:endParaRPr lang="en-US" sz="1200" dirty="0"/>
          </a:p>
          <a:p>
            <a:endParaRPr lang="en-US" b="0" dirty="0"/>
          </a:p>
          <a:p>
            <a:endParaRPr lang="en-US" b="0" dirty="0"/>
          </a:p>
          <a:p>
            <a:endParaRPr lang="en-US" b="0" dirty="0"/>
          </a:p>
          <a:p>
            <a:endParaRPr lang="en-US" dirty="0"/>
          </a:p>
        </p:txBody>
      </p:sp>
      <p:sp>
        <p:nvSpPr>
          <p:cNvPr id="4" name="Slide Number Placeholder 3"/>
          <p:cNvSpPr>
            <a:spLocks noGrp="1"/>
          </p:cNvSpPr>
          <p:nvPr>
            <p:ph type="sldNum" sz="quarter" idx="5"/>
          </p:nvPr>
        </p:nvSpPr>
        <p:spPr/>
        <p:txBody>
          <a:bodyPr/>
          <a:lstStyle/>
          <a:p>
            <a:fld id="{3A982D59-46BF-4F69-BEB1-7D338E4FAAA4}" type="slidenum">
              <a:rPr lang="en-US" smtClean="0"/>
              <a:t>76</a:t>
            </a:fld>
            <a:endParaRPr lang="en-US"/>
          </a:p>
        </p:txBody>
      </p:sp>
    </p:spTree>
    <p:extLst>
      <p:ext uri="{BB962C8B-B14F-4D97-AF65-F5344CB8AC3E}">
        <p14:creationId xmlns:p14="http://schemas.microsoft.com/office/powerpoint/2010/main" val="1515675267"/>
      </p:ext>
    </p:extLst>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To Know</a:t>
            </a:r>
            <a:r>
              <a:rPr lang="en-US" dirty="0"/>
              <a:t> </a:t>
            </a:r>
          </a:p>
          <a:p>
            <a:r>
              <a:rPr lang="en-US" dirty="0"/>
              <a:t>This slide is optional depending on your audience. If they already have a background in Hattie’s work move to the next slide. </a:t>
            </a:r>
          </a:p>
          <a:p>
            <a:endParaRPr lang="en-US" dirty="0"/>
          </a:p>
          <a:p>
            <a:r>
              <a:rPr lang="en-US" b="1" dirty="0"/>
              <a:t>To Know/To Say</a:t>
            </a:r>
            <a:endParaRPr lang="en-US" dirty="0"/>
          </a:p>
          <a:p>
            <a:r>
              <a:rPr lang="en-US" dirty="0"/>
              <a:t>John Hattie’s seminal work, Visible Learning, was based on more than 800 meta-analyses of 50,000 research articles, about 150,000 effect sizes, and about 240 million students. Since that 2008 book, Hattie continues to update effect sizes based on his current research. The effect sizes are updated on Visible Learning website (https://visible-learning.org/hattie-ranking-influences-effect-sizes-learning-achievement/). Hattie uses a “Barometer of Influence” as a graphic illustration showing the influence of a practice on learning. The effect size is a value determined through statistical analysis to show the relative impact of a practice or intervention. Any effect above zero means achievement is raised by the practice. Alternatively, if the effect size of a practice is below zero and shown in the red zone of the barometer, then the practice has actually detracted from learning. The average effect (one year growth in one year time) size is 0.40. For any teaching/learning practice to be considered worthwhile, it needs to show an improvement in student learning of at least an average gain. However, effect sizes over .40 can provide more than a year’s growth in a year’s time provide a higher impact.</a:t>
            </a:r>
          </a:p>
          <a:p>
            <a:endParaRPr lang="en-US" dirty="0"/>
          </a:p>
          <a:p>
            <a:r>
              <a:rPr lang="en-US" dirty="0"/>
              <a:t>Emphasize the importance of focusing on practices that provide the greatest impact on student achievement.</a:t>
            </a:r>
          </a:p>
          <a:p>
            <a:endParaRPr lang="en-US" dirty="0"/>
          </a:p>
          <a:p>
            <a:r>
              <a:rPr lang="en-US" b="1" dirty="0"/>
              <a:t>Reference</a:t>
            </a:r>
            <a:endParaRPr lang="en-US" dirty="0"/>
          </a:p>
          <a:p>
            <a:pPr lvl="0" indent="-914400" algn="l" rtl="0">
              <a:lnSpc>
                <a:spcPct val="100000"/>
              </a:lnSpc>
              <a:spcBef>
                <a:spcPts val="0"/>
              </a:spcBef>
              <a:spcAft>
                <a:spcPts val="600"/>
              </a:spcAft>
              <a:buClr>
                <a:schemeClr val="dk1"/>
              </a:buClr>
              <a:buSzPts val="1400"/>
              <a:buNone/>
            </a:pPr>
            <a:r>
              <a:rPr lang="en-US" sz="1200" dirty="0"/>
              <a:t>Hattie, J. (2017, Dec.). </a:t>
            </a:r>
            <a:r>
              <a:rPr lang="en-US" sz="1200" i="1" dirty="0"/>
              <a:t>Hattie Ranking: 252 Influences and effect sizes related to student achievement</a:t>
            </a:r>
            <a:r>
              <a:rPr lang="en-US" sz="1200" dirty="0"/>
              <a:t>. Visible Learning. https://visible-learning.org/hattie-ranking-influences-effect-sizes-learning-achievement/#tabs_desc_6004_2</a:t>
            </a:r>
          </a:p>
          <a:p>
            <a:endParaRPr lang="en-US" dirty="0"/>
          </a:p>
          <a:p>
            <a:endParaRPr lang="en-US" dirty="0"/>
          </a:p>
          <a:p>
            <a:endParaRPr lang="en-US" dirty="0"/>
          </a:p>
          <a:p>
            <a:endParaRPr lang="en-US" dirty="0"/>
          </a:p>
        </p:txBody>
      </p:sp>
      <p:sp>
        <p:nvSpPr>
          <p:cNvPr id="4" name="Slide Number Placeholder 3"/>
          <p:cNvSpPr>
            <a:spLocks noGrp="1"/>
          </p:cNvSpPr>
          <p:nvPr>
            <p:ph type="sldNum" sz="quarter" idx="5"/>
          </p:nvPr>
        </p:nvSpPr>
        <p:spPr/>
        <p:txBody>
          <a:bodyPr/>
          <a:lstStyle/>
          <a:p>
            <a:fld id="{3A982D59-46BF-4F69-BEB1-7D338E4FAAA4}" type="slidenum">
              <a:rPr lang="en-US" smtClean="0"/>
              <a:t>77</a:t>
            </a:fld>
            <a:endParaRPr lang="en-US"/>
          </a:p>
        </p:txBody>
      </p:sp>
    </p:spTree>
    <p:extLst>
      <p:ext uri="{BB962C8B-B14F-4D97-AF65-F5344CB8AC3E}">
        <p14:creationId xmlns:p14="http://schemas.microsoft.com/office/powerpoint/2010/main" val="2673667149"/>
      </p:ext>
    </p:extLst>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To Do/To Know/To Say</a:t>
            </a:r>
            <a:endParaRPr lang="en-US" dirty="0"/>
          </a:p>
          <a:p>
            <a:r>
              <a:rPr lang="en-US" dirty="0"/>
              <a:t>Discuss each practice &amp; their effect size.</a:t>
            </a:r>
          </a:p>
          <a:p>
            <a:endParaRPr lang="en-US" dirty="0"/>
          </a:p>
          <a:p>
            <a:r>
              <a:rPr lang="en-US" dirty="0"/>
              <a:t>In his more recent work, Hattie (2015) makes clear that </a:t>
            </a:r>
            <a:r>
              <a:rPr lang="en-US" b="1" dirty="0"/>
              <a:t>leadership practices are not equal in terms of impact on student achievement</a:t>
            </a:r>
            <a:r>
              <a:rPr lang="en-US" dirty="0"/>
              <a:t>. </a:t>
            </a:r>
          </a:p>
          <a:p>
            <a:endParaRPr lang="en-US" dirty="0"/>
          </a:p>
          <a:p>
            <a:r>
              <a:rPr lang="en-US" dirty="0"/>
              <a:t>In the article </a:t>
            </a:r>
            <a:r>
              <a:rPr lang="en-US" i="1" dirty="0"/>
              <a:t>High-Impact Leadership</a:t>
            </a:r>
            <a:r>
              <a:rPr lang="en-US" dirty="0"/>
              <a:t>, Hattie reports on an analysis of leadership practices. The following practices of leaders who had a high-</a:t>
            </a:r>
            <a:r>
              <a:rPr lang="en-US" b="1" u="sng" dirty="0"/>
              <a:t>impact</a:t>
            </a:r>
            <a:r>
              <a:rPr lang="en-US" dirty="0"/>
              <a:t> on student achievement were found to be significant.</a:t>
            </a:r>
          </a:p>
          <a:p>
            <a:pPr marL="180036" indent="-180036">
              <a:buClr>
                <a:schemeClr val="dk1"/>
              </a:buClr>
              <a:buSzPts val="1200"/>
              <a:buFont typeface="Arial"/>
              <a:buChar char="•"/>
            </a:pPr>
            <a:r>
              <a:rPr lang="en-US" i="1" dirty="0"/>
              <a:t>Leaders who believe their major role is to evaluate their impact (ES=.91) </a:t>
            </a:r>
            <a:endParaRPr lang="en-US" dirty="0"/>
          </a:p>
          <a:p>
            <a:pPr marL="180036" indent="-180036">
              <a:buClr>
                <a:schemeClr val="dk1"/>
              </a:buClr>
              <a:buSzPts val="1200"/>
              <a:buFont typeface="Arial"/>
              <a:buChar char="•"/>
            </a:pPr>
            <a:r>
              <a:rPr lang="en-US" i="1" dirty="0"/>
              <a:t>Leaders who get everyone in the school working together to know and evaluate their impact (ES=.91)</a:t>
            </a:r>
            <a:endParaRPr lang="en-US" dirty="0"/>
          </a:p>
          <a:p>
            <a:pPr marL="180036" indent="-180036">
              <a:buClr>
                <a:schemeClr val="dk1"/>
              </a:buClr>
              <a:buSzPts val="1200"/>
              <a:buFont typeface="Arial"/>
              <a:buChar char="•"/>
            </a:pPr>
            <a:r>
              <a:rPr lang="en-US" i="1" dirty="0"/>
              <a:t>Leaders who learn in an environment that privileges high-impact teaching and learning (ES=.84)</a:t>
            </a:r>
            <a:endParaRPr lang="en-US" dirty="0"/>
          </a:p>
          <a:p>
            <a:pPr marL="180036" indent="-180036">
              <a:buClr>
                <a:schemeClr val="dk1"/>
              </a:buClr>
              <a:buSzPts val="1200"/>
              <a:buFont typeface="Arial"/>
              <a:buChar char="•"/>
            </a:pPr>
            <a:r>
              <a:rPr lang="en-US" i="1" dirty="0"/>
              <a:t>Leaders who are explicit with teachers and students about what success looks like (ES=.77) </a:t>
            </a:r>
            <a:endParaRPr lang="en-US" dirty="0"/>
          </a:p>
          <a:p>
            <a:pPr marL="180036" indent="-180036">
              <a:buClr>
                <a:schemeClr val="dk1"/>
              </a:buClr>
              <a:buSzPts val="1200"/>
              <a:buFont typeface="Arial"/>
              <a:buChar char="•"/>
            </a:pPr>
            <a:r>
              <a:rPr lang="en-US" i="1" dirty="0"/>
              <a:t>Leaders who set appropriate levels of challenge and who never retreat to ‘just do your best’ (ES=.57)</a:t>
            </a:r>
            <a:endParaRPr lang="en-US" dirty="0"/>
          </a:p>
          <a:p>
            <a:pPr>
              <a:buClr>
                <a:schemeClr val="dk1"/>
              </a:buClr>
              <a:buSzPts val="1200"/>
            </a:pPr>
            <a:endParaRPr lang="en-US" i="1" dirty="0"/>
          </a:p>
          <a:p>
            <a:pPr>
              <a:buClr>
                <a:schemeClr val="dk1"/>
              </a:buClr>
              <a:buSzPts val="1200"/>
            </a:pPr>
            <a:r>
              <a:rPr lang="en-US" b="1" dirty="0"/>
              <a:t>Reference</a:t>
            </a:r>
            <a:endParaRPr lang="en-US" dirty="0"/>
          </a:p>
          <a:p>
            <a:pPr>
              <a:buClr>
                <a:schemeClr val="dk1"/>
              </a:buClr>
              <a:buSzPts val="1200"/>
            </a:pPr>
            <a:r>
              <a:rPr lang="en-US" dirty="0"/>
              <a:t>Hattie, J. (2015). High impact leadership. </a:t>
            </a:r>
            <a:r>
              <a:rPr lang="en-US" i="1" dirty="0"/>
              <a:t>Educational Leadership</a:t>
            </a:r>
            <a:r>
              <a:rPr lang="en-US" dirty="0"/>
              <a:t>, </a:t>
            </a:r>
            <a:r>
              <a:rPr lang="en-US" i="1" dirty="0"/>
              <a:t>72</a:t>
            </a:r>
            <a:r>
              <a:rPr lang="en-US" dirty="0"/>
              <a:t>(5), 38.</a:t>
            </a:r>
            <a:endParaRPr lang="en-US" sz="1100" dirty="0"/>
          </a:p>
          <a:p>
            <a:pPr>
              <a:buClr>
                <a:schemeClr val="dk1"/>
              </a:buClr>
              <a:buSzPts val="1200"/>
            </a:pPr>
            <a:endParaRPr lang="en-US" b="1" dirty="0"/>
          </a:p>
          <a:p>
            <a:pPr>
              <a:buClr>
                <a:schemeClr val="dk1"/>
              </a:buClr>
              <a:buSzPts val="1200"/>
            </a:pPr>
            <a:endParaRPr lang="en-US" b="1" dirty="0"/>
          </a:p>
          <a:p>
            <a:endParaRPr lang="en-US" dirty="0"/>
          </a:p>
          <a:p>
            <a:endParaRPr lang="en-US" dirty="0"/>
          </a:p>
        </p:txBody>
      </p:sp>
      <p:sp>
        <p:nvSpPr>
          <p:cNvPr id="4" name="Slide Number Placeholder 3"/>
          <p:cNvSpPr>
            <a:spLocks noGrp="1"/>
          </p:cNvSpPr>
          <p:nvPr>
            <p:ph type="sldNum" sz="quarter" idx="5"/>
          </p:nvPr>
        </p:nvSpPr>
        <p:spPr/>
        <p:txBody>
          <a:bodyPr/>
          <a:lstStyle/>
          <a:p>
            <a:fld id="{3A982D59-46BF-4F69-BEB1-7D338E4FAAA4}" type="slidenum">
              <a:rPr lang="en-US" smtClean="0"/>
              <a:t>78</a:t>
            </a:fld>
            <a:endParaRPr lang="en-US"/>
          </a:p>
        </p:txBody>
      </p:sp>
    </p:spTree>
    <p:extLst>
      <p:ext uri="{BB962C8B-B14F-4D97-AF65-F5344CB8AC3E}">
        <p14:creationId xmlns:p14="http://schemas.microsoft.com/office/powerpoint/2010/main" val="1892079826"/>
      </p:ext>
    </p:extLst>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To Do/To Say</a:t>
            </a:r>
          </a:p>
          <a:p>
            <a:r>
              <a:rPr lang="en-US" b="0" dirty="0"/>
              <a:t>Have school leaders scan the QR code or access the web link to review high effect size practices. Suggest that they record </a:t>
            </a:r>
            <a:r>
              <a:rPr lang="en-US" b="1" dirty="0"/>
              <a:t>high</a:t>
            </a:r>
            <a:r>
              <a:rPr lang="en-US" b="0" dirty="0"/>
              <a:t> and </a:t>
            </a:r>
            <a:r>
              <a:rPr lang="en-US" b="1" dirty="0"/>
              <a:t>low</a:t>
            </a:r>
            <a:r>
              <a:rPr lang="en-US" b="0" dirty="0"/>
              <a:t> effect size practices that are currently being used in their building/district.   </a:t>
            </a:r>
          </a:p>
          <a:p>
            <a:endParaRPr lang="en-US" b="0" dirty="0"/>
          </a:p>
          <a:p>
            <a:r>
              <a:rPr lang="en-US" b="1" dirty="0"/>
              <a:t>To Know/To Say</a:t>
            </a:r>
            <a:r>
              <a:rPr lang="en-US" dirty="0"/>
              <a:t>  </a:t>
            </a:r>
          </a:p>
          <a:p>
            <a:r>
              <a:rPr lang="en-US" dirty="0"/>
              <a:t>Practices with a high effect size should be deeply embedded throughout your district/building’s daily instructional operation. Are the practices used in your building considered high impact? Are any below the .40 hinge point? </a:t>
            </a:r>
          </a:p>
          <a:p>
            <a:endParaRPr lang="en-US" dirty="0"/>
          </a:p>
          <a:p>
            <a:r>
              <a:rPr lang="en-US" b="1" dirty="0"/>
              <a:t>Reference</a:t>
            </a:r>
            <a:endParaRPr lang="en-US" dirty="0"/>
          </a:p>
          <a:p>
            <a:r>
              <a:rPr lang="en-US" dirty="0"/>
              <a:t>Hattie, J.  (2017, Dec.). </a:t>
            </a:r>
            <a:r>
              <a:rPr lang="en-US" i="1" dirty="0"/>
              <a:t>Hattie Ranking: 252 Influences And Effect Sizes Related To Student Achievement. </a:t>
            </a:r>
            <a:r>
              <a:rPr lang="en-US" i="0" dirty="0"/>
              <a:t>Visible Learning. </a:t>
            </a:r>
            <a:r>
              <a:rPr lang="en-US" dirty="0"/>
              <a:t>https://visible-learning.org/hattie-ranking-influences-effect-sizes-learning-achievement/#tabs_desc_6004_2</a:t>
            </a:r>
          </a:p>
        </p:txBody>
      </p:sp>
      <p:sp>
        <p:nvSpPr>
          <p:cNvPr id="4" name="Slide Number Placeholder 3"/>
          <p:cNvSpPr>
            <a:spLocks noGrp="1"/>
          </p:cNvSpPr>
          <p:nvPr>
            <p:ph type="sldNum" sz="quarter" idx="5"/>
          </p:nvPr>
        </p:nvSpPr>
        <p:spPr/>
        <p:txBody>
          <a:bodyPr/>
          <a:lstStyle/>
          <a:p>
            <a:fld id="{3A982D59-46BF-4F69-BEB1-7D338E4FAAA4}" type="slidenum">
              <a:rPr lang="en-US" smtClean="0"/>
              <a:t>79</a:t>
            </a:fld>
            <a:endParaRPr lang="en-US"/>
          </a:p>
        </p:txBody>
      </p:sp>
    </p:spTree>
    <p:extLst>
      <p:ext uri="{BB962C8B-B14F-4D97-AF65-F5344CB8AC3E}">
        <p14:creationId xmlns:p14="http://schemas.microsoft.com/office/powerpoint/2010/main" val="2828257420"/>
      </p:ext>
    </p:extLst>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To Do</a:t>
            </a:r>
          </a:p>
          <a:p>
            <a:r>
              <a:rPr lang="en-US" b="0" dirty="0"/>
              <a:t>Provide participants time to reflect on these questions and discuss with others from their district. If time allows, allow for some large group share outs after reflections.</a:t>
            </a:r>
            <a:endParaRPr lang="en-US" dirty="0"/>
          </a:p>
          <a:p>
            <a:endParaRPr lang="en-US" b="0" dirty="0"/>
          </a:p>
          <a:p>
            <a:r>
              <a:rPr lang="en-US" b="1" dirty="0"/>
              <a:t>To Say</a:t>
            </a:r>
          </a:p>
          <a:p>
            <a:r>
              <a:rPr lang="en-US" b="0" dirty="0"/>
              <a:t>Next, we will look at some additional research on the impact of instructional leadership.</a:t>
            </a:r>
            <a:endParaRPr lang="en-US" dirty="0"/>
          </a:p>
          <a:p>
            <a:endParaRPr lang="en-US" dirty="0"/>
          </a:p>
        </p:txBody>
      </p:sp>
      <p:sp>
        <p:nvSpPr>
          <p:cNvPr id="4" name="Slide Number Placeholder 3"/>
          <p:cNvSpPr>
            <a:spLocks noGrp="1"/>
          </p:cNvSpPr>
          <p:nvPr>
            <p:ph type="sldNum" sz="quarter" idx="5"/>
          </p:nvPr>
        </p:nvSpPr>
        <p:spPr/>
        <p:txBody>
          <a:bodyPr/>
          <a:lstStyle/>
          <a:p>
            <a:fld id="{3A982D59-46BF-4F69-BEB1-7D338E4FAAA4}" type="slidenum">
              <a:rPr lang="en-US" smtClean="0"/>
              <a:t>80</a:t>
            </a:fld>
            <a:endParaRPr lang="en-US"/>
          </a:p>
        </p:txBody>
      </p:sp>
    </p:spTree>
    <p:extLst>
      <p:ext uri="{BB962C8B-B14F-4D97-AF65-F5344CB8AC3E}">
        <p14:creationId xmlns:p14="http://schemas.microsoft.com/office/powerpoint/2010/main" val="225568517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buClr>
                <a:schemeClr val="dk1"/>
              </a:buClr>
              <a:buSzPts val="300"/>
            </a:pPr>
            <a:r>
              <a:rPr lang="en-US" b="1" dirty="0"/>
              <a:t>To Know/To Say</a:t>
            </a:r>
            <a:endParaRPr lang="en-US" dirty="0"/>
          </a:p>
          <a:p>
            <a:pPr>
              <a:buClr>
                <a:schemeClr val="dk1"/>
              </a:buClr>
              <a:buSzPts val="300"/>
            </a:pPr>
            <a:r>
              <a:rPr lang="en-US" dirty="0"/>
              <a:t>Special thanks to all contributors to the development of this Professional Learning Module.</a:t>
            </a:r>
          </a:p>
          <a:p>
            <a:pPr>
              <a:buClr>
                <a:schemeClr val="dk1"/>
              </a:buClr>
              <a:buSzPts val="300"/>
            </a:pPr>
            <a:endParaRPr lang="en-US" dirty="0"/>
          </a:p>
          <a:p>
            <a:endParaRPr lang="en-US" dirty="0"/>
          </a:p>
          <a:p>
            <a:endParaRPr lang="en-US" dirty="0"/>
          </a:p>
        </p:txBody>
      </p:sp>
      <p:sp>
        <p:nvSpPr>
          <p:cNvPr id="4" name="Slide Number Placeholder 3"/>
          <p:cNvSpPr>
            <a:spLocks noGrp="1"/>
          </p:cNvSpPr>
          <p:nvPr>
            <p:ph type="sldNum" sz="quarter" idx="5"/>
          </p:nvPr>
        </p:nvSpPr>
        <p:spPr/>
        <p:txBody>
          <a:bodyPr/>
          <a:lstStyle/>
          <a:p>
            <a:fld id="{3A982D59-46BF-4F69-BEB1-7D338E4FAAA4}" type="slidenum">
              <a:rPr lang="en-US" smtClean="0"/>
              <a:t>9</a:t>
            </a:fld>
            <a:endParaRPr lang="en-US"/>
          </a:p>
        </p:txBody>
      </p:sp>
    </p:spTree>
    <p:extLst>
      <p:ext uri="{BB962C8B-B14F-4D97-AF65-F5344CB8AC3E}">
        <p14:creationId xmlns:p14="http://schemas.microsoft.com/office/powerpoint/2010/main" val="239758701"/>
      </p:ext>
    </p:extLst>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To Know/To Say</a:t>
            </a:r>
          </a:p>
          <a:p>
            <a:r>
              <a:rPr lang="en-US" b="0" dirty="0"/>
              <a:t>We will now examine ways to put Effective Leadership into action.  </a:t>
            </a:r>
          </a:p>
          <a:p>
            <a:endParaRPr lang="en-US" b="0" dirty="0"/>
          </a:p>
          <a:p>
            <a:r>
              <a:rPr lang="en-US" b="0" dirty="0"/>
              <a:t>These are the areas that will be addressed.</a:t>
            </a:r>
            <a:endParaRPr lang="en-US" dirty="0"/>
          </a:p>
          <a:p>
            <a:pPr marL="300060" indent="-300060">
              <a:buClr>
                <a:schemeClr val="dk1"/>
              </a:buClr>
              <a:buSzPts val="1200"/>
              <a:buFont typeface="Arial"/>
              <a:buChar char="•"/>
            </a:pPr>
            <a:r>
              <a:rPr lang="en-US" dirty="0"/>
              <a:t>Leading Change: 5 strategies for making change work</a:t>
            </a:r>
          </a:p>
          <a:p>
            <a:pPr marL="300060" indent="-300060">
              <a:buClr>
                <a:schemeClr val="dk1"/>
              </a:buClr>
              <a:buSzPts val="1200"/>
              <a:buFont typeface="Arial"/>
              <a:buChar char="•"/>
            </a:pPr>
            <a:r>
              <a:rPr lang="en-US" dirty="0"/>
              <a:t>Understanding Implementation Science</a:t>
            </a:r>
          </a:p>
          <a:p>
            <a:pPr marL="300060" indent="-300060">
              <a:buClr>
                <a:schemeClr val="dk1"/>
              </a:buClr>
              <a:buSzPts val="1200"/>
              <a:buFont typeface="Arial"/>
              <a:buChar char="•"/>
            </a:pPr>
            <a:r>
              <a:rPr lang="en-US" dirty="0"/>
              <a:t>Sustainability and the PDSA Cycle for Continuous Improvement</a:t>
            </a:r>
          </a:p>
          <a:p>
            <a:pPr marL="300060" indent="-300060">
              <a:buClr>
                <a:schemeClr val="dk1"/>
              </a:buClr>
              <a:buSzPts val="1200"/>
              <a:buFont typeface="Arial"/>
              <a:buChar char="•"/>
            </a:pPr>
            <a:r>
              <a:rPr lang="en-US" dirty="0"/>
              <a:t>Unpacking the DCI Framework</a:t>
            </a:r>
          </a:p>
          <a:p>
            <a:endParaRPr lang="en-US" dirty="0"/>
          </a:p>
          <a:p>
            <a:endParaRPr lang="en-US" dirty="0"/>
          </a:p>
        </p:txBody>
      </p:sp>
      <p:sp>
        <p:nvSpPr>
          <p:cNvPr id="4" name="Slide Number Placeholder 3"/>
          <p:cNvSpPr>
            <a:spLocks noGrp="1"/>
          </p:cNvSpPr>
          <p:nvPr>
            <p:ph type="sldNum" sz="quarter" idx="5"/>
          </p:nvPr>
        </p:nvSpPr>
        <p:spPr/>
        <p:txBody>
          <a:bodyPr/>
          <a:lstStyle/>
          <a:p>
            <a:fld id="{3A982D59-46BF-4F69-BEB1-7D338E4FAAA4}" type="slidenum">
              <a:rPr lang="en-US" smtClean="0"/>
              <a:t>81</a:t>
            </a:fld>
            <a:endParaRPr lang="en-US"/>
          </a:p>
        </p:txBody>
      </p:sp>
    </p:spTree>
    <p:extLst>
      <p:ext uri="{BB962C8B-B14F-4D97-AF65-F5344CB8AC3E}">
        <p14:creationId xmlns:p14="http://schemas.microsoft.com/office/powerpoint/2010/main" val="3600287160"/>
      </p:ext>
    </p:extLst>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To Know</a:t>
            </a:r>
          </a:p>
          <a:p>
            <a:r>
              <a:rPr lang="en-US" dirty="0">
                <a:solidFill>
                  <a:schemeClr val="tx1"/>
                </a:solidFill>
              </a:rPr>
              <a:t>Video, </a:t>
            </a:r>
            <a:r>
              <a:rPr lang="en-US" i="1" dirty="0">
                <a:solidFill>
                  <a:schemeClr val="tx1"/>
                </a:solidFill>
              </a:rPr>
              <a:t>Making Change Work</a:t>
            </a:r>
            <a:r>
              <a:rPr lang="en-US" dirty="0">
                <a:solidFill>
                  <a:schemeClr val="tx1"/>
                </a:solidFill>
              </a:rPr>
              <a:t>, 4:25 min. The v</a:t>
            </a:r>
            <a:r>
              <a:rPr lang="en-US" dirty="0"/>
              <a:t>ideo transcript is available at http://www.moedu-sail.org/wp-content/uploads/2020/02/9-How-Do-You-Make-Change-Work-Video-Transcript.pdf.</a:t>
            </a:r>
          </a:p>
          <a:p>
            <a:endParaRPr lang="en-US" dirty="0"/>
          </a:p>
          <a:p>
            <a:r>
              <a:rPr lang="en-US" dirty="0"/>
              <a:t>There are reflection points on next slide.</a:t>
            </a:r>
          </a:p>
          <a:p>
            <a:endParaRPr lang="en-US" b="1" dirty="0"/>
          </a:p>
          <a:p>
            <a:r>
              <a:rPr lang="en-US" b="1" dirty="0"/>
              <a:t>To Do/To Say  </a:t>
            </a:r>
          </a:p>
          <a:p>
            <a:r>
              <a:rPr lang="en-US" dirty="0"/>
              <a:t>In the video </a:t>
            </a:r>
            <a:r>
              <a:rPr lang="en-US" i="1" dirty="0"/>
              <a:t>Making Change Work</a:t>
            </a:r>
            <a:r>
              <a:rPr lang="en-US" dirty="0"/>
              <a:t>, Randy Pennington discusses strategies for leading change. As you watch this video, consider the five strategies Pennington describes and how they align with previous information from this module. </a:t>
            </a:r>
          </a:p>
          <a:p>
            <a:endParaRPr lang="en-US" dirty="0"/>
          </a:p>
          <a:p>
            <a:r>
              <a:rPr lang="en-US" b="1" dirty="0"/>
              <a:t>Reference</a:t>
            </a:r>
            <a:endParaRPr lang="en-US" dirty="0"/>
          </a:p>
          <a:p>
            <a:pPr marL="0" marR="0" lvl="0" indent="0" algn="l" defTabSz="914400" rtl="0" eaLnBrk="1" fontAlgn="auto" latinLnBrk="0" hangingPunct="1">
              <a:lnSpc>
                <a:spcPct val="100000"/>
              </a:lnSpc>
              <a:spcBef>
                <a:spcPts val="0"/>
              </a:spcBef>
              <a:spcAft>
                <a:spcPts val="0"/>
              </a:spcAft>
              <a:buClr>
                <a:schemeClr val="dk1"/>
              </a:buClr>
              <a:buSzPts val="1200"/>
              <a:buFontTx/>
              <a:buNone/>
              <a:tabLst/>
              <a:defRPr/>
            </a:pPr>
            <a:r>
              <a:rPr lang="en-US" sz="1200" dirty="0"/>
              <a:t>New Zealand School Trustees Association. (n.d.). </a:t>
            </a:r>
            <a:r>
              <a:rPr lang="en-US" sz="1200" i="1" dirty="0"/>
              <a:t>How do you make change work </a:t>
            </a:r>
            <a:r>
              <a:rPr lang="en-US" sz="1200" dirty="0"/>
              <a:t>[Video]? </a:t>
            </a:r>
            <a:r>
              <a:rPr lang="en-US" sz="1200" u="sng" dirty="0">
                <a:solidFill>
                  <a:schemeClr val="hlink"/>
                </a:solidFill>
                <a:hlinkClick r:id="rId3"/>
              </a:rPr>
              <a:t>http://www.govtalks.co.nz/how-do-you-make-change-work</a:t>
            </a:r>
            <a:endParaRPr lang="en-US" sz="1200" dirty="0"/>
          </a:p>
          <a:p>
            <a:pPr>
              <a:buClr>
                <a:schemeClr val="dk1"/>
              </a:buClr>
              <a:buSzPts val="1200"/>
            </a:pPr>
            <a:endParaRPr lang="en-US" dirty="0"/>
          </a:p>
          <a:p>
            <a:endParaRPr lang="en-US" dirty="0"/>
          </a:p>
        </p:txBody>
      </p:sp>
      <p:sp>
        <p:nvSpPr>
          <p:cNvPr id="4" name="Slide Number Placeholder 3"/>
          <p:cNvSpPr>
            <a:spLocks noGrp="1"/>
          </p:cNvSpPr>
          <p:nvPr>
            <p:ph type="sldNum" sz="quarter" idx="5"/>
          </p:nvPr>
        </p:nvSpPr>
        <p:spPr/>
        <p:txBody>
          <a:bodyPr/>
          <a:lstStyle/>
          <a:p>
            <a:fld id="{3A982D59-46BF-4F69-BEB1-7D338E4FAAA4}" type="slidenum">
              <a:rPr lang="en-US" smtClean="0"/>
              <a:t>82</a:t>
            </a:fld>
            <a:endParaRPr lang="en-US"/>
          </a:p>
        </p:txBody>
      </p:sp>
    </p:spTree>
    <p:extLst>
      <p:ext uri="{BB962C8B-B14F-4D97-AF65-F5344CB8AC3E}">
        <p14:creationId xmlns:p14="http://schemas.microsoft.com/office/powerpoint/2010/main" val="309660592"/>
      </p:ext>
    </p:extLst>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To Know </a:t>
            </a:r>
          </a:p>
          <a:p>
            <a:pPr marL="352967" indent="-232943">
              <a:buFont typeface="+mj-lt"/>
              <a:buAutoNum type="arabicPeriod"/>
            </a:pPr>
            <a:r>
              <a:rPr lang="en-US" dirty="0"/>
              <a:t>Change the way people think and talk about change – As an organization we change every time we see a way to be better. </a:t>
            </a:r>
          </a:p>
          <a:p>
            <a:pPr marL="352967" indent="-232943">
              <a:buFont typeface="+mj-lt"/>
              <a:buAutoNum type="arabicPeriod"/>
            </a:pPr>
            <a:r>
              <a:rPr lang="en-US" dirty="0"/>
              <a:t>Create urgency around the change through urgency and vision - It is easy to think our district is doing OK, so leaders create urgency by creating a vision for the future.</a:t>
            </a:r>
          </a:p>
          <a:p>
            <a:pPr marL="352967" indent="-232943">
              <a:buFont typeface="+mj-lt"/>
              <a:buAutoNum type="arabicPeriod"/>
            </a:pPr>
            <a:r>
              <a:rPr lang="en-US" dirty="0"/>
              <a:t>Connect with people where they are - Leaders tend to talk about aspects of change that are important to them rather than the aspects that will be important to the people who will be asked to change. </a:t>
            </a:r>
          </a:p>
          <a:p>
            <a:pPr marL="352967" indent="-232943">
              <a:buFont typeface="+mj-lt"/>
              <a:buAutoNum type="arabicPeriod"/>
            </a:pPr>
            <a:r>
              <a:rPr lang="en-US" dirty="0"/>
              <a:t>Use resistance as your friend - When we receive resistance that’s someone actually telling us something about which they are legitimately afraid or legitimately concerned. As leaders should want to know that, because if one person is experiencing those feelings chances are that others are feeling them also. </a:t>
            </a:r>
          </a:p>
          <a:p>
            <a:pPr marL="352967" indent="-232943">
              <a:buFont typeface="+mj-lt"/>
              <a:buAutoNum type="arabicPeriod"/>
            </a:pPr>
            <a:r>
              <a:rPr lang="en-US" dirty="0"/>
              <a:t>Go first - If the people you are trying to influence to change don’t see you changing, then they have no motivation to follow you. And you have no credibility to be able to inspire them to change. You have to be able to go first.</a:t>
            </a:r>
          </a:p>
          <a:p>
            <a:endParaRPr lang="en-US" b="1" dirty="0"/>
          </a:p>
          <a:p>
            <a:r>
              <a:rPr lang="en-US" b="1" dirty="0"/>
              <a:t>To Do/To Say</a:t>
            </a:r>
          </a:p>
          <a:p>
            <a:r>
              <a:rPr lang="en-US" dirty="0"/>
              <a:t>In the video </a:t>
            </a:r>
            <a:r>
              <a:rPr lang="en-US" i="1" dirty="0"/>
              <a:t>Making Change Work</a:t>
            </a:r>
            <a:r>
              <a:rPr lang="en-US" dirty="0"/>
              <a:t>, Randy Pennington discusses these 5 strategies for leading change. Divide into 5 groups and have each group discuss and share their thoughts on one of the 5 strategies and examples of how they have seen it applied. </a:t>
            </a:r>
          </a:p>
          <a:p>
            <a:endParaRPr lang="en-US" dirty="0"/>
          </a:p>
          <a:p>
            <a:r>
              <a:rPr lang="en-US" b="1" dirty="0"/>
              <a:t>Reference</a:t>
            </a:r>
            <a:endParaRPr lang="en-US" dirty="0"/>
          </a:p>
          <a:p>
            <a:pPr marL="0" marR="0" lvl="0" indent="0" algn="l" defTabSz="914400" rtl="0" eaLnBrk="1" fontAlgn="auto" latinLnBrk="0" hangingPunct="1">
              <a:lnSpc>
                <a:spcPct val="100000"/>
              </a:lnSpc>
              <a:spcBef>
                <a:spcPts val="0"/>
              </a:spcBef>
              <a:spcAft>
                <a:spcPts val="0"/>
              </a:spcAft>
              <a:buClr>
                <a:schemeClr val="dk1"/>
              </a:buClr>
              <a:buSzPts val="1200"/>
              <a:buFontTx/>
              <a:buNone/>
              <a:tabLst/>
              <a:defRPr/>
            </a:pPr>
            <a:r>
              <a:rPr lang="en-US" sz="1200" dirty="0"/>
              <a:t>New Zealand School Trustees Association. (n.d.). </a:t>
            </a:r>
            <a:r>
              <a:rPr lang="en-US" sz="1200" i="1" dirty="0"/>
              <a:t>How do you make change work </a:t>
            </a:r>
            <a:r>
              <a:rPr lang="en-US" sz="1200" dirty="0"/>
              <a:t>[Video]? </a:t>
            </a:r>
            <a:r>
              <a:rPr lang="en-US" sz="1200" u="sng" dirty="0">
                <a:solidFill>
                  <a:schemeClr val="hlink"/>
                </a:solidFill>
                <a:hlinkClick r:id="rId3"/>
              </a:rPr>
              <a:t>http://www.govtalks.co.nz/how-do-you-make-change-work</a:t>
            </a:r>
            <a:endParaRPr lang="en-US" sz="1200" dirty="0"/>
          </a:p>
          <a:p>
            <a:pPr>
              <a:buClr>
                <a:schemeClr val="dk1"/>
              </a:buClr>
              <a:buSzPts val="1200"/>
            </a:pPr>
            <a:endParaRPr lang="en-US" dirty="0"/>
          </a:p>
          <a:p>
            <a:pPr>
              <a:buClr>
                <a:schemeClr val="dk1"/>
              </a:buClr>
              <a:buSzPts val="1200"/>
            </a:pPr>
            <a:endParaRPr lang="en-US" dirty="0"/>
          </a:p>
          <a:p>
            <a:endParaRPr lang="en-US" b="1" dirty="0"/>
          </a:p>
          <a:p>
            <a:endParaRPr lang="en-US" dirty="0"/>
          </a:p>
        </p:txBody>
      </p:sp>
      <p:sp>
        <p:nvSpPr>
          <p:cNvPr id="4" name="Slide Number Placeholder 3"/>
          <p:cNvSpPr>
            <a:spLocks noGrp="1"/>
          </p:cNvSpPr>
          <p:nvPr>
            <p:ph type="sldNum" sz="quarter" idx="5"/>
          </p:nvPr>
        </p:nvSpPr>
        <p:spPr/>
        <p:txBody>
          <a:bodyPr/>
          <a:lstStyle/>
          <a:p>
            <a:fld id="{3A982D59-46BF-4F69-BEB1-7D338E4FAAA4}" type="slidenum">
              <a:rPr lang="en-US" smtClean="0"/>
              <a:t>83</a:t>
            </a:fld>
            <a:endParaRPr lang="en-US"/>
          </a:p>
        </p:txBody>
      </p:sp>
    </p:spTree>
    <p:extLst>
      <p:ext uri="{BB962C8B-B14F-4D97-AF65-F5344CB8AC3E}">
        <p14:creationId xmlns:p14="http://schemas.microsoft.com/office/powerpoint/2010/main" val="1444924120"/>
      </p:ext>
    </p:extLst>
  </p:cSld>
  <p:clrMapOvr>
    <a:masterClrMapping/>
  </p:clrMapOvr>
</p:notes>
</file>

<file path=ppt/notesSlides/notesSlide8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To Know</a:t>
            </a:r>
          </a:p>
          <a:p>
            <a:r>
              <a:rPr lang="en-US" dirty="0"/>
              <a:t>Identifying and adopting evidence-based practices and programs is only part of a district continuous improvement journey. It is important leaders understand  how different implementation stages and practices work to move an evidence-based practice or program from a good idea to full and sustainable implementation within an educational system. Implementation and systemic change is about altering the way a system functions to support students and learning outcomes. The National Implementation Research Network continues to conduct and support the evaluation of implementation. Since their seminal work in 2005 with the publication of “Implementation Research: A Synthesis of the Literature,” NIRN continues to generate knowledge around key aspects of implementation. Understanding the stages of implementation can help a leader facilitate implementation from selection to sustainability. For more information on implementation science see the NIRN Active Implementation Hub https://nirn.fpg.unc.edu/ai-hub.</a:t>
            </a:r>
          </a:p>
          <a:p>
            <a:endParaRPr lang="en-US" dirty="0"/>
          </a:p>
          <a:p>
            <a:r>
              <a:rPr lang="en-US" b="1" dirty="0"/>
              <a:t>To Do/Say</a:t>
            </a:r>
            <a:endParaRPr lang="en-US" dirty="0"/>
          </a:p>
          <a:p>
            <a:r>
              <a:rPr lang="en-US" dirty="0"/>
              <a:t>Read or ask participants to read the quote on the slide and then ask them to define/discuss the meaning of the word implementation. What do we mean when we talk about implementing an evidence-based practice or program? What does it look like? What types of decisions do leaders make that impact implementation? </a:t>
            </a:r>
          </a:p>
          <a:p>
            <a:endParaRPr lang="en-US" dirty="0"/>
          </a:p>
          <a:p>
            <a:pPr defTabSz="960192">
              <a:defRPr/>
            </a:pPr>
            <a:r>
              <a:rPr lang="en-US" b="1" dirty="0"/>
              <a:t>To Know</a:t>
            </a:r>
            <a:endParaRPr lang="en-US" dirty="0"/>
          </a:p>
          <a:p>
            <a:pPr defTabSz="960192">
              <a:defRPr/>
            </a:pPr>
            <a:r>
              <a:rPr lang="en-US" dirty="0"/>
              <a:t>Dictionary.com defines implementation as “the process of putting a decision or plan into effect; execution.” Merriam-Webster.com defines implementation as “the process of making something active or effective.”</a:t>
            </a:r>
          </a:p>
          <a:p>
            <a:pPr defTabSz="960192">
              <a:defRPr/>
            </a:pPr>
            <a:endParaRPr lang="en-US" dirty="0"/>
          </a:p>
          <a:p>
            <a:pPr defTabSz="960192">
              <a:defRPr/>
            </a:pPr>
            <a:r>
              <a:rPr lang="en-US" dirty="0"/>
              <a:t>Possible drivers or decisions leaders make include competency drivers of selection; training and coaching; fidelity/performance assessment and organizational drivers of data-based decisions and systems; communication and feedback loops; adjusting policies and procedures; reducing system barriers; and leadership for use of data, collaboration and monitoring. </a:t>
            </a:r>
          </a:p>
          <a:p>
            <a:endParaRPr lang="en-US" dirty="0"/>
          </a:p>
          <a:p>
            <a:pPr>
              <a:buClr>
                <a:schemeClr val="dk1"/>
              </a:buClr>
              <a:buSzPts val="1200"/>
            </a:pPr>
            <a:r>
              <a:rPr lang="en-US" b="1" dirty="0"/>
              <a:t>References</a:t>
            </a:r>
            <a:endParaRPr lang="en-US" dirty="0"/>
          </a:p>
          <a:p>
            <a:pPr>
              <a:buClr>
                <a:schemeClr val="dk1"/>
              </a:buClr>
              <a:buSzPts val="1200"/>
            </a:pPr>
            <a:r>
              <a:rPr lang="en-US" dirty="0" err="1"/>
              <a:t>Fixsen</a:t>
            </a:r>
            <a:r>
              <a:rPr lang="en-US" dirty="0"/>
              <a:t>, D., </a:t>
            </a:r>
            <a:r>
              <a:rPr lang="en-US" dirty="0" err="1"/>
              <a:t>Naoom</a:t>
            </a:r>
            <a:r>
              <a:rPr lang="en-US" dirty="0"/>
              <a:t>, S., </a:t>
            </a:r>
            <a:r>
              <a:rPr lang="en-US" dirty="0" err="1"/>
              <a:t>Blase</a:t>
            </a:r>
            <a:r>
              <a:rPr lang="en-US" dirty="0"/>
              <a:t>, K., Friedman, R., &amp; Wallace, F. (2005). </a:t>
            </a:r>
            <a:r>
              <a:rPr lang="en-US" i="1" dirty="0"/>
              <a:t>Implementation research: A synthesis of the literature. </a:t>
            </a:r>
            <a:r>
              <a:rPr lang="en-US" dirty="0"/>
              <a:t>Tampa, FL: University of South Florida, Louis de la </a:t>
            </a:r>
            <a:r>
              <a:rPr lang="en-US" dirty="0" err="1"/>
              <a:t>Parte</a:t>
            </a:r>
            <a:r>
              <a:rPr lang="en-US" dirty="0"/>
              <a:t> Florida Mental Health Institute, National Implementation Research Network. Retrieved from </a:t>
            </a:r>
            <a:r>
              <a:rPr lang="en-US" u="sng" dirty="0">
                <a:hlinkClick r:id="rId3">
                  <a:extLst>
                    <a:ext uri="{A12FA001-AC4F-418D-AE19-62706E023703}">
                      <ahyp:hlinkClr xmlns:ahyp="http://schemas.microsoft.com/office/drawing/2018/hyperlinkcolor" val="tx"/>
                    </a:ext>
                  </a:extLst>
                </a:hlinkClick>
              </a:rPr>
              <a:t>https://nirn.fpg.unc.edu/resources/implementation-research-synthesis-literature</a:t>
            </a:r>
            <a:endParaRPr lang="en-US" dirty="0"/>
          </a:p>
          <a:p>
            <a:pPr>
              <a:buClr>
                <a:schemeClr val="dk1"/>
              </a:buClr>
              <a:buSzPts val="1200"/>
            </a:pPr>
            <a:endParaRPr lang="en-US" b="1" dirty="0"/>
          </a:p>
          <a:p>
            <a:pPr marL="0" marR="0" lvl="0" indent="0" algn="l" defTabSz="914400" rtl="0" eaLnBrk="1" fontAlgn="auto" latinLnBrk="0" hangingPunct="1">
              <a:lnSpc>
                <a:spcPct val="100000"/>
              </a:lnSpc>
              <a:spcBef>
                <a:spcPts val="0"/>
              </a:spcBef>
              <a:spcAft>
                <a:spcPts val="0"/>
              </a:spcAft>
              <a:buClr>
                <a:schemeClr val="dk1"/>
              </a:buClr>
              <a:buSzPts val="1200"/>
              <a:buFontTx/>
              <a:buNone/>
              <a:tabLst/>
              <a:defRPr/>
            </a:pPr>
            <a:r>
              <a:rPr lang="en-US" sz="1200" dirty="0"/>
              <a:t>National Implementation Research Network. (n.d.) </a:t>
            </a:r>
            <a:r>
              <a:rPr lang="en-US" sz="1200" i="1" dirty="0"/>
              <a:t>Active implementation hub. Framework 2: Implementation stages</a:t>
            </a:r>
            <a:r>
              <a:rPr lang="en-US" sz="1200" dirty="0"/>
              <a:t>. https://nirn.fpg.unc.edu/module-1/implementation-stages</a:t>
            </a:r>
          </a:p>
          <a:p>
            <a:pPr>
              <a:buClr>
                <a:schemeClr val="dk1"/>
              </a:buClr>
              <a:buSzPts val="1200"/>
            </a:pPr>
            <a:endParaRPr lang="en-US" b="1" dirty="0"/>
          </a:p>
          <a:p>
            <a:endParaRPr lang="en-US" dirty="0"/>
          </a:p>
        </p:txBody>
      </p:sp>
      <p:sp>
        <p:nvSpPr>
          <p:cNvPr id="4" name="Slide Number Placeholder 3"/>
          <p:cNvSpPr>
            <a:spLocks noGrp="1"/>
          </p:cNvSpPr>
          <p:nvPr>
            <p:ph type="sldNum" sz="quarter" idx="5"/>
          </p:nvPr>
        </p:nvSpPr>
        <p:spPr/>
        <p:txBody>
          <a:bodyPr/>
          <a:lstStyle/>
          <a:p>
            <a:fld id="{3A982D59-46BF-4F69-BEB1-7D338E4FAAA4}" type="slidenum">
              <a:rPr lang="en-US" smtClean="0"/>
              <a:t>84</a:t>
            </a:fld>
            <a:endParaRPr lang="en-US"/>
          </a:p>
        </p:txBody>
      </p:sp>
    </p:spTree>
    <p:extLst>
      <p:ext uri="{BB962C8B-B14F-4D97-AF65-F5344CB8AC3E}">
        <p14:creationId xmlns:p14="http://schemas.microsoft.com/office/powerpoint/2010/main" val="784149603"/>
      </p:ext>
    </p:extLst>
  </p:cSld>
  <p:clrMapOvr>
    <a:masterClrMapping/>
  </p:clrMapOvr>
</p:notes>
</file>

<file path=ppt/notesSlides/notesSlide8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480097" indent="-240048" defTabSz="960192" fontAlgn="base">
              <a:defRPr/>
            </a:pPr>
            <a:r>
              <a:rPr lang="en-US" dirty="0"/>
              <a:t>	</a:t>
            </a:r>
            <a:endParaRPr lang="en-US" b="1" dirty="0"/>
          </a:p>
          <a:p>
            <a:pPr defTabSz="960192" fontAlgn="base">
              <a:defRPr/>
            </a:pPr>
            <a:r>
              <a:rPr lang="en-US" b="1" dirty="0"/>
              <a:t>To Know</a:t>
            </a:r>
          </a:p>
          <a:p>
            <a:pPr defTabSz="960192" fontAlgn="base">
              <a:defRPr/>
            </a:pPr>
            <a:r>
              <a:rPr lang="en-US" b="0" dirty="0"/>
              <a:t>For more information on implementation science and this stage, visit the NIRN Active Implementation Hub https://nirn.fpg.unc.edu/ai-hub.</a:t>
            </a:r>
          </a:p>
          <a:p>
            <a:pPr defTabSz="960192" fontAlgn="base">
              <a:defRPr/>
            </a:pPr>
            <a:endParaRPr lang="en-US" b="1" dirty="0"/>
          </a:p>
          <a:p>
            <a:pPr defTabSz="960192" fontAlgn="base">
              <a:defRPr/>
            </a:pPr>
            <a:r>
              <a:rPr lang="en-US" b="1" dirty="0"/>
              <a:t>To Know/To Say</a:t>
            </a:r>
          </a:p>
          <a:p>
            <a:pPr defTabSz="960192" fontAlgn="base">
              <a:defRPr/>
            </a:pPr>
            <a:r>
              <a:rPr lang="en-US" dirty="0"/>
              <a:t>The </a:t>
            </a:r>
            <a:r>
              <a:rPr lang="en-US" b="1" dirty="0"/>
              <a:t>National Implementation Research Network (NIRN) </a:t>
            </a:r>
            <a:r>
              <a:rPr lang="en-US" dirty="0"/>
              <a:t>identified six stages organizations go through when selecting and implementing innovative programs and practices. Successful educational leaders guide and support districts and buildings through all six implementation stages. </a:t>
            </a:r>
          </a:p>
          <a:p>
            <a:pPr defTabSz="960192" fontAlgn="base">
              <a:defRPr/>
            </a:pPr>
            <a:endParaRPr lang="en-US" dirty="0"/>
          </a:p>
          <a:p>
            <a:pPr defTabSz="960192" fontAlgn="base">
              <a:defRPr/>
            </a:pPr>
            <a:r>
              <a:rPr lang="en-US" dirty="0"/>
              <a:t>The first stage is </a:t>
            </a:r>
            <a:r>
              <a:rPr lang="en-US" b="1" dirty="0"/>
              <a:t>Exploration and Adopti</a:t>
            </a:r>
            <a:r>
              <a:rPr lang="en-US" sz="1400" b="1" dirty="0"/>
              <a:t>on. </a:t>
            </a:r>
            <a:r>
              <a:rPr lang="en-US" sz="1400" dirty="0"/>
              <a:t>This is the stage in which a district examines their current strengths and needs and assess potential matches between needs and evidence-based practices and resources to make a decision to proceed (or not) to implementation. Leaders need to consider their goals, how the practice(s) match with district goals, and what resources and commitments will be needed. </a:t>
            </a:r>
            <a:endParaRPr lang="en-US" sz="1400" dirty="0">
              <a:solidFill>
                <a:srgbClr val="000000"/>
              </a:solidFill>
            </a:endParaRPr>
          </a:p>
          <a:p>
            <a:pPr defTabSz="960192" fontAlgn="base">
              <a:defRPr/>
            </a:pPr>
            <a:endParaRPr lang="en-US" sz="1400" dirty="0">
              <a:solidFill>
                <a:srgbClr val="000000"/>
              </a:solidFill>
            </a:endParaRPr>
          </a:p>
          <a:p>
            <a:pPr defTabSz="960192" fontAlgn="base">
              <a:defRPr/>
            </a:pPr>
            <a:r>
              <a:rPr lang="en-US" b="1" i="0" dirty="0">
                <a:solidFill>
                  <a:srgbClr val="000000"/>
                </a:solidFill>
              </a:rPr>
              <a:t>The guiding questions are the types of questions leaders will ask to guide them through this stage.</a:t>
            </a:r>
            <a:endParaRPr lang="en-US" dirty="0">
              <a:solidFill>
                <a:srgbClr val="000000"/>
              </a:solidFill>
            </a:endParaRPr>
          </a:p>
          <a:p>
            <a:pPr marL="174708" indent="-174708" defTabSz="960192" fontAlgn="base">
              <a:buFont typeface="Arial" panose="020B0604020202020204" pitchFamily="34" charset="0"/>
              <a:buChar char="•"/>
              <a:defRPr/>
            </a:pPr>
            <a:r>
              <a:rPr lang="en-US" dirty="0"/>
              <a:t>What do we currently have in place that is effectively supporting student learning and/or effective instruction? </a:t>
            </a:r>
          </a:p>
          <a:p>
            <a:pPr marL="174708" indent="-174708" defTabSz="960192" fontAlgn="base">
              <a:buFont typeface="Arial" panose="020B0604020202020204" pitchFamily="34" charset="0"/>
              <a:buChar char="•"/>
              <a:defRPr/>
            </a:pPr>
            <a:r>
              <a:rPr lang="en-US" dirty="0"/>
              <a:t>How do we know our practices are effective?</a:t>
            </a:r>
          </a:p>
          <a:p>
            <a:pPr marL="174708" indent="-174708" defTabSz="960192" fontAlgn="base">
              <a:buFont typeface="Arial" panose="020B0604020202020204" pitchFamily="34" charset="0"/>
              <a:buChar char="•"/>
              <a:defRPr/>
            </a:pPr>
            <a:r>
              <a:rPr lang="en-US" dirty="0"/>
              <a:t>What do educators need in order to improve instruction?</a:t>
            </a:r>
          </a:p>
          <a:p>
            <a:pPr marL="174708" indent="-174708" defTabSz="960192" fontAlgn="base">
              <a:buFont typeface="Arial" panose="020B0604020202020204" pitchFamily="34" charset="0"/>
              <a:buChar char="•"/>
              <a:defRPr/>
            </a:pPr>
            <a:r>
              <a:rPr lang="en-US" dirty="0"/>
              <a:t>What does our system of professional development (coaching and training) look like? Is this addressing educator needs? How do we know?</a:t>
            </a:r>
          </a:p>
          <a:p>
            <a:pPr defTabSz="960192" fontAlgn="base">
              <a:buFont typeface="Arial" panose="020B0604020202020204" pitchFamily="34" charset="0"/>
              <a:buChar char="•"/>
              <a:defRPr/>
            </a:pPr>
            <a:endParaRPr lang="en-US" dirty="0"/>
          </a:p>
          <a:p>
            <a:pPr>
              <a:buClr>
                <a:schemeClr val="dk1"/>
              </a:buClr>
              <a:buSzPts val="1200"/>
            </a:pPr>
            <a:r>
              <a:rPr lang="en-US" b="1" dirty="0"/>
              <a:t>Reference</a:t>
            </a:r>
            <a:endParaRPr lang="en-US" dirty="0"/>
          </a:p>
          <a:p>
            <a:pPr>
              <a:buClr>
                <a:schemeClr val="dk1"/>
              </a:buClr>
              <a:buSzPts val="1200"/>
            </a:pPr>
            <a:r>
              <a:rPr lang="en-US" dirty="0" err="1"/>
              <a:t>Fixsen</a:t>
            </a:r>
            <a:r>
              <a:rPr lang="en-US" dirty="0"/>
              <a:t>, D., </a:t>
            </a:r>
            <a:r>
              <a:rPr lang="en-US" dirty="0" err="1"/>
              <a:t>Naoom</a:t>
            </a:r>
            <a:r>
              <a:rPr lang="en-US" dirty="0"/>
              <a:t>, S., </a:t>
            </a:r>
            <a:r>
              <a:rPr lang="en-US" dirty="0" err="1"/>
              <a:t>Blase</a:t>
            </a:r>
            <a:r>
              <a:rPr lang="en-US" dirty="0"/>
              <a:t>, K., Friedman, R., &amp; Wallace, F. (2005). </a:t>
            </a:r>
            <a:r>
              <a:rPr lang="en-US" i="1" dirty="0"/>
              <a:t>Implementation research: A synthesis of the literature. </a:t>
            </a:r>
            <a:r>
              <a:rPr lang="en-US" dirty="0"/>
              <a:t>Tampa, FL: University of South Florida, Louis de la </a:t>
            </a:r>
            <a:r>
              <a:rPr lang="en-US" dirty="0" err="1"/>
              <a:t>Parte</a:t>
            </a:r>
            <a:r>
              <a:rPr lang="en-US" dirty="0"/>
              <a:t> Florida Mental Health Institute, National Implementation Research Network. Retrieved from </a:t>
            </a:r>
            <a:r>
              <a:rPr lang="en-US" u="sng" dirty="0">
                <a:hlinkClick r:id="rId3">
                  <a:extLst>
                    <a:ext uri="{A12FA001-AC4F-418D-AE19-62706E023703}">
                      <ahyp:hlinkClr xmlns:ahyp="http://schemas.microsoft.com/office/drawing/2018/hyperlinkcolor" val="tx"/>
                    </a:ext>
                  </a:extLst>
                </a:hlinkClick>
              </a:rPr>
              <a:t>https://nirn.fpg.unc.edu/resources/implementation-research-synthesis-literature</a:t>
            </a:r>
            <a:endParaRPr lang="en-US" dirty="0"/>
          </a:p>
          <a:p>
            <a:pPr marL="660133" indent="-180036" defTabSz="960192" fontAlgn="base">
              <a:buFont typeface="Arial" panose="020B0604020202020204" pitchFamily="34" charset="0"/>
              <a:buChar char="•"/>
              <a:defRPr/>
            </a:pPr>
            <a:endParaRPr lang="en-US" dirty="0"/>
          </a:p>
          <a:p>
            <a:pPr>
              <a:spcBef>
                <a:spcPts val="1261"/>
              </a:spcBef>
            </a:pPr>
            <a:endParaRPr lang="en-US" dirty="0"/>
          </a:p>
          <a:p>
            <a:endParaRPr lang="en-US" dirty="0"/>
          </a:p>
        </p:txBody>
      </p:sp>
      <p:sp>
        <p:nvSpPr>
          <p:cNvPr id="4" name="Slide Number Placeholder 3"/>
          <p:cNvSpPr>
            <a:spLocks noGrp="1"/>
          </p:cNvSpPr>
          <p:nvPr>
            <p:ph type="sldNum" sz="quarter" idx="5"/>
          </p:nvPr>
        </p:nvSpPr>
        <p:spPr/>
        <p:txBody>
          <a:bodyPr/>
          <a:lstStyle/>
          <a:p>
            <a:fld id="{3A982D59-46BF-4F69-BEB1-7D338E4FAAA4}" type="slidenum">
              <a:rPr lang="en-US" smtClean="0"/>
              <a:t>85</a:t>
            </a:fld>
            <a:endParaRPr lang="en-US"/>
          </a:p>
        </p:txBody>
      </p:sp>
    </p:spTree>
    <p:extLst>
      <p:ext uri="{BB962C8B-B14F-4D97-AF65-F5344CB8AC3E}">
        <p14:creationId xmlns:p14="http://schemas.microsoft.com/office/powerpoint/2010/main" val="3419611710"/>
      </p:ext>
    </p:extLst>
  </p:cSld>
  <p:clrMapOvr>
    <a:masterClrMapping/>
  </p:clrMapOvr>
</p:notes>
</file>

<file path=ppt/notesSlides/notesSlide8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60192" fontAlgn="base">
              <a:defRPr/>
            </a:pPr>
            <a:r>
              <a:rPr lang="en-US" b="1" dirty="0"/>
              <a:t>To Know</a:t>
            </a:r>
          </a:p>
          <a:p>
            <a:pPr defTabSz="960192" fontAlgn="base">
              <a:defRPr/>
            </a:pPr>
            <a:r>
              <a:rPr lang="en-US" dirty="0"/>
              <a:t>For more information on implementation science and this stage, visit the NIRN Active Implementation Hub https://nirn.fpg.unc.edu/ai-hub.</a:t>
            </a:r>
          </a:p>
          <a:p>
            <a:pPr>
              <a:buClr>
                <a:schemeClr val="dk1"/>
              </a:buClr>
              <a:buSzPts val="1200"/>
            </a:pPr>
            <a:endParaRPr lang="en-US" b="1" dirty="0">
              <a:solidFill>
                <a:srgbClr val="000000"/>
              </a:solidFill>
            </a:endParaRPr>
          </a:p>
          <a:p>
            <a:pPr>
              <a:buClr>
                <a:schemeClr val="dk1"/>
              </a:buClr>
              <a:buSzPts val="1200"/>
            </a:pPr>
            <a:r>
              <a:rPr lang="en-US" b="1" dirty="0">
                <a:solidFill>
                  <a:srgbClr val="000000"/>
                </a:solidFill>
              </a:rPr>
              <a:t>To Say</a:t>
            </a:r>
          </a:p>
          <a:p>
            <a:pPr>
              <a:buClr>
                <a:schemeClr val="dk1"/>
              </a:buClr>
              <a:buSzPts val="1200"/>
            </a:pPr>
            <a:r>
              <a:rPr lang="en-US" b="0" i="0" dirty="0">
                <a:solidFill>
                  <a:srgbClr val="000000"/>
                </a:solidFill>
              </a:rPr>
              <a:t>A</a:t>
            </a:r>
            <a:r>
              <a:rPr lang="en-US" i="0" dirty="0">
                <a:solidFill>
                  <a:srgbClr val="000000"/>
                </a:solidFill>
              </a:rPr>
              <a:t>fter a district makes the decision to adopt an evidence-base practice, initial planning occurs. During this step, the district creates an implementation or action plan deciding on which resources, guidance, and/or structural supports will be needed for the adoption to be successful. </a:t>
            </a:r>
          </a:p>
          <a:p>
            <a:pPr marL="480097" defTabSz="960192" fontAlgn="base">
              <a:defRPr/>
            </a:pPr>
            <a:endParaRPr lang="en-US" b="1" i="0" dirty="0">
              <a:solidFill>
                <a:srgbClr val="000000"/>
              </a:solidFill>
            </a:endParaRPr>
          </a:p>
          <a:p>
            <a:pPr defTabSz="960192" fontAlgn="base">
              <a:defRPr/>
            </a:pPr>
            <a:r>
              <a:rPr lang="en-US" b="1" i="0" dirty="0">
                <a:solidFill>
                  <a:srgbClr val="000000"/>
                </a:solidFill>
              </a:rPr>
              <a:t>The guiding questions are the types of questions leaders will ask to guide them through this stage.</a:t>
            </a:r>
            <a:endParaRPr lang="en-US" dirty="0">
              <a:solidFill>
                <a:srgbClr val="000000"/>
              </a:solidFill>
            </a:endParaRPr>
          </a:p>
          <a:p>
            <a:pPr marL="174708" indent="-174708">
              <a:lnSpc>
                <a:spcPct val="90000"/>
              </a:lnSpc>
              <a:buClr>
                <a:schemeClr val="dk1"/>
              </a:buClr>
              <a:buSzPts val="3600"/>
              <a:buFont typeface="Arial" panose="020B0604020202020204" pitchFamily="34" charset="0"/>
              <a:buChar char="•"/>
            </a:pPr>
            <a:r>
              <a:rPr lang="en-US" dirty="0"/>
              <a:t>At the district level, what needs to be put in place to support building and district-wide implementation?</a:t>
            </a:r>
          </a:p>
          <a:p>
            <a:pPr marL="174708" indent="-174708">
              <a:lnSpc>
                <a:spcPct val="90000"/>
              </a:lnSpc>
              <a:buClr>
                <a:schemeClr val="dk1"/>
              </a:buClr>
              <a:buSzPts val="3600"/>
              <a:buFont typeface="Arial" panose="020B0604020202020204" pitchFamily="34" charset="0"/>
              <a:buChar char="•"/>
            </a:pPr>
            <a:r>
              <a:rPr lang="en-US" dirty="0">
                <a:solidFill>
                  <a:srgbClr val="000000"/>
                </a:solidFill>
                <a:latin typeface="Calibri"/>
                <a:ea typeface="Calibri"/>
                <a:cs typeface="Calibri"/>
                <a:sym typeface="Calibri"/>
              </a:rPr>
              <a:t>What resources, guidance, policies, support, etc. are needed for consistency across the district? Are there unique pockets of needs within the district?</a:t>
            </a:r>
          </a:p>
          <a:p>
            <a:pPr marL="174708" indent="-174708">
              <a:lnSpc>
                <a:spcPct val="90000"/>
              </a:lnSpc>
              <a:buClr>
                <a:schemeClr val="dk1"/>
              </a:buClr>
              <a:buSzPts val="3600"/>
              <a:buFont typeface="Arial" panose="020B0604020202020204" pitchFamily="34" charset="0"/>
              <a:buChar char="•"/>
            </a:pPr>
            <a:r>
              <a:rPr lang="en-US" dirty="0">
                <a:solidFill>
                  <a:srgbClr val="000000"/>
                </a:solidFill>
                <a:latin typeface="Calibri"/>
                <a:ea typeface="Calibri"/>
                <a:cs typeface="Calibri"/>
                <a:sym typeface="Calibri"/>
              </a:rPr>
              <a:t>How can we best address the need for information and establish ownership for implementation?</a:t>
            </a:r>
          </a:p>
          <a:p>
            <a:pPr marL="240048" indent="-240048">
              <a:lnSpc>
                <a:spcPct val="90000"/>
              </a:lnSpc>
              <a:buClr>
                <a:schemeClr val="dk1"/>
              </a:buClr>
              <a:buSzPts val="3600"/>
              <a:buChar char="•"/>
            </a:pPr>
            <a:endParaRPr lang="en-US" dirty="0">
              <a:solidFill>
                <a:srgbClr val="000000"/>
              </a:solidFill>
              <a:latin typeface="Calibri"/>
              <a:ea typeface="Calibri"/>
              <a:cs typeface="Calibri"/>
              <a:sym typeface="Calibri"/>
            </a:endParaRPr>
          </a:p>
          <a:p>
            <a:pPr>
              <a:buClr>
                <a:schemeClr val="dk1"/>
              </a:buClr>
              <a:buSzPts val="1200"/>
            </a:pPr>
            <a:r>
              <a:rPr lang="en-US" b="1" dirty="0"/>
              <a:t>Reference</a:t>
            </a:r>
            <a:endParaRPr lang="en-US" dirty="0"/>
          </a:p>
          <a:p>
            <a:pPr>
              <a:buClr>
                <a:schemeClr val="dk1"/>
              </a:buClr>
              <a:buSzPts val="1200"/>
            </a:pPr>
            <a:r>
              <a:rPr lang="en-US" dirty="0" err="1"/>
              <a:t>Fixsen</a:t>
            </a:r>
            <a:r>
              <a:rPr lang="en-US" dirty="0"/>
              <a:t>, D., </a:t>
            </a:r>
            <a:r>
              <a:rPr lang="en-US" dirty="0" err="1"/>
              <a:t>Naoom</a:t>
            </a:r>
            <a:r>
              <a:rPr lang="en-US" dirty="0"/>
              <a:t>, S., </a:t>
            </a:r>
            <a:r>
              <a:rPr lang="en-US" dirty="0" err="1"/>
              <a:t>Blase</a:t>
            </a:r>
            <a:r>
              <a:rPr lang="en-US" dirty="0"/>
              <a:t>, K., Friedman, R., &amp; Wallace, F. (2005). </a:t>
            </a:r>
            <a:r>
              <a:rPr lang="en-US" i="1" dirty="0"/>
              <a:t>Implementation research: A synthesis of the literature. </a:t>
            </a:r>
            <a:r>
              <a:rPr lang="en-US" dirty="0"/>
              <a:t>Tampa, FL: University of South Florida, Louis de la </a:t>
            </a:r>
            <a:r>
              <a:rPr lang="en-US" dirty="0" err="1"/>
              <a:t>Parte</a:t>
            </a:r>
            <a:r>
              <a:rPr lang="en-US" dirty="0"/>
              <a:t> Florida Mental Health Institute, National Implementation Research Network. Retrieved from </a:t>
            </a:r>
            <a:r>
              <a:rPr lang="en-US" u="sng" dirty="0">
                <a:hlinkClick r:id="rId3">
                  <a:extLst>
                    <a:ext uri="{A12FA001-AC4F-418D-AE19-62706E023703}">
                      <ahyp:hlinkClr xmlns:ahyp="http://schemas.microsoft.com/office/drawing/2018/hyperlinkcolor" val="tx"/>
                    </a:ext>
                  </a:extLst>
                </a:hlinkClick>
              </a:rPr>
              <a:t>https://nirn.fpg.unc.edu/resources/implementation-research-synthesis-literature</a:t>
            </a:r>
            <a:endParaRPr lang="en-US" dirty="0"/>
          </a:p>
          <a:p>
            <a:pPr marL="240048" indent="-240048">
              <a:lnSpc>
                <a:spcPct val="90000"/>
              </a:lnSpc>
              <a:buClr>
                <a:schemeClr val="dk1"/>
              </a:buClr>
              <a:buSzPts val="3600"/>
              <a:buChar char="•"/>
            </a:pPr>
            <a:endParaRPr lang="en-US" dirty="0">
              <a:solidFill>
                <a:srgbClr val="000000"/>
              </a:solidFill>
            </a:endParaRPr>
          </a:p>
          <a:p>
            <a:pPr>
              <a:spcBef>
                <a:spcPts val="1261"/>
              </a:spcBef>
              <a:buClr>
                <a:schemeClr val="dk1"/>
              </a:buClr>
              <a:buSzPts val="1200"/>
            </a:pPr>
            <a:endParaRPr lang="en-US" i="1" dirty="0">
              <a:solidFill>
                <a:srgbClr val="0070C0"/>
              </a:solidFill>
            </a:endParaRPr>
          </a:p>
          <a:p>
            <a:endParaRPr lang="en-US" b="1" dirty="0"/>
          </a:p>
          <a:p>
            <a:endParaRPr lang="en-US" dirty="0"/>
          </a:p>
        </p:txBody>
      </p:sp>
      <p:sp>
        <p:nvSpPr>
          <p:cNvPr id="4" name="Slide Number Placeholder 3"/>
          <p:cNvSpPr>
            <a:spLocks noGrp="1"/>
          </p:cNvSpPr>
          <p:nvPr>
            <p:ph type="sldNum" sz="quarter" idx="5"/>
          </p:nvPr>
        </p:nvSpPr>
        <p:spPr/>
        <p:txBody>
          <a:bodyPr/>
          <a:lstStyle/>
          <a:p>
            <a:fld id="{3A982D59-46BF-4F69-BEB1-7D338E4FAAA4}" type="slidenum">
              <a:rPr lang="en-US" smtClean="0"/>
              <a:t>86</a:t>
            </a:fld>
            <a:endParaRPr lang="en-US"/>
          </a:p>
        </p:txBody>
      </p:sp>
    </p:spTree>
    <p:extLst>
      <p:ext uri="{BB962C8B-B14F-4D97-AF65-F5344CB8AC3E}">
        <p14:creationId xmlns:p14="http://schemas.microsoft.com/office/powerpoint/2010/main" val="2608790055"/>
      </p:ext>
    </p:extLst>
  </p:cSld>
  <p:clrMapOvr>
    <a:masterClrMapping/>
  </p:clrMapOvr>
</p:notes>
</file>

<file path=ppt/notesSlides/notesSlide8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60192" fontAlgn="base">
              <a:defRPr/>
            </a:pPr>
            <a:r>
              <a:rPr lang="en-US" b="1" dirty="0"/>
              <a:t>To Know</a:t>
            </a:r>
          </a:p>
          <a:p>
            <a:pPr defTabSz="960192" fontAlgn="base">
              <a:defRPr/>
            </a:pPr>
            <a:r>
              <a:rPr lang="en-US" dirty="0"/>
              <a:t>For more information on implementation science and this stage visit the NIRN Active Implementation Hub https://nirn.fpg.unc.edu/ai-hub</a:t>
            </a:r>
          </a:p>
          <a:p>
            <a:pPr>
              <a:buClr>
                <a:schemeClr val="dk1"/>
              </a:buClr>
              <a:buSzPts val="1200"/>
            </a:pPr>
            <a:endParaRPr lang="en-US" b="1" dirty="0"/>
          </a:p>
          <a:p>
            <a:pPr>
              <a:buClr>
                <a:schemeClr val="dk1"/>
              </a:buClr>
              <a:buSzPts val="1200"/>
            </a:pPr>
            <a:r>
              <a:rPr lang="en-US" b="1" dirty="0"/>
              <a:t>To Know/To Say</a:t>
            </a:r>
          </a:p>
          <a:p>
            <a:pPr>
              <a:buClr>
                <a:schemeClr val="dk1"/>
              </a:buClr>
              <a:buSzPts val="1200"/>
            </a:pPr>
            <a:r>
              <a:rPr lang="en-US" b="0" dirty="0"/>
              <a:t>The third stage is initial implementation. Initial implementation is marked by change. During the initial stage of implementation teachers learn new practices and begin to put them in place, new policies are practiced, organizational leadership and culture begins to change. This is a critical time for implementation. As challenges to the change process impact a district, this is the point where implementation may end without strong and committed leadership.</a:t>
            </a:r>
            <a:endParaRPr lang="en-US" i="1" dirty="0">
              <a:solidFill>
                <a:srgbClr val="0070C0"/>
              </a:solidFill>
            </a:endParaRPr>
          </a:p>
          <a:p>
            <a:pPr marL="480097" defTabSz="960192" fontAlgn="base">
              <a:defRPr/>
            </a:pPr>
            <a:endParaRPr lang="en-US" b="1" i="0" dirty="0">
              <a:solidFill>
                <a:srgbClr val="000000"/>
              </a:solidFill>
            </a:endParaRPr>
          </a:p>
          <a:p>
            <a:pPr defTabSz="960192" fontAlgn="base">
              <a:defRPr/>
            </a:pPr>
            <a:r>
              <a:rPr lang="en-US" b="1" i="0" dirty="0">
                <a:solidFill>
                  <a:srgbClr val="000000"/>
                </a:solidFill>
              </a:rPr>
              <a:t>The guiding questions  are the types of questions leaders will ask to guide them through this stage</a:t>
            </a:r>
            <a:endParaRPr lang="en-US" dirty="0">
              <a:solidFill>
                <a:srgbClr val="000000"/>
              </a:solidFill>
            </a:endParaRPr>
          </a:p>
          <a:p>
            <a:pPr marL="180036" indent="-180036">
              <a:buFont typeface="Arial" panose="020B0604020202020204" pitchFamily="34" charset="0"/>
              <a:buChar char="•"/>
            </a:pPr>
            <a:r>
              <a:rPr lang="en-US" dirty="0"/>
              <a:t>Are initial implementation steps proceeding as expected? What needs for resources or support are emerging?</a:t>
            </a:r>
          </a:p>
          <a:p>
            <a:pPr marL="180036" indent="-180036">
              <a:spcBef>
                <a:spcPts val="1261"/>
              </a:spcBef>
              <a:buFont typeface="Arial" panose="020B0604020202020204" pitchFamily="34" charset="0"/>
              <a:buChar char="•"/>
            </a:pPr>
            <a:r>
              <a:rPr lang="en-US" dirty="0"/>
              <a:t>Which aspects show promise for being effective and which need to be revisited?</a:t>
            </a:r>
          </a:p>
          <a:p>
            <a:pPr marL="180036" indent="-180036">
              <a:spcBef>
                <a:spcPts val="1261"/>
              </a:spcBef>
              <a:buFont typeface="Arial" panose="020B0604020202020204" pitchFamily="34" charset="0"/>
              <a:buChar char="•"/>
            </a:pPr>
            <a:r>
              <a:rPr lang="en-US" dirty="0"/>
              <a:t>What are the district-level considerations to address prior to full operation?</a:t>
            </a:r>
          </a:p>
          <a:p>
            <a:pPr marL="180036" indent="-180036">
              <a:spcBef>
                <a:spcPts val="1261"/>
              </a:spcBef>
              <a:buFont typeface="Arial" panose="020B0604020202020204" pitchFamily="34" charset="0"/>
              <a:buChar char="•"/>
            </a:pPr>
            <a:endParaRPr lang="en-US" dirty="0"/>
          </a:p>
          <a:p>
            <a:pPr>
              <a:buClr>
                <a:schemeClr val="dk1"/>
              </a:buClr>
              <a:buSzPts val="1200"/>
            </a:pPr>
            <a:r>
              <a:rPr lang="en-US" b="1" dirty="0"/>
              <a:t>References</a:t>
            </a:r>
            <a:endParaRPr lang="en-US" dirty="0"/>
          </a:p>
          <a:p>
            <a:pPr>
              <a:buClr>
                <a:schemeClr val="dk1"/>
              </a:buClr>
              <a:buSzPts val="1200"/>
            </a:pPr>
            <a:r>
              <a:rPr lang="en-US" dirty="0" err="1"/>
              <a:t>Fixsen</a:t>
            </a:r>
            <a:r>
              <a:rPr lang="en-US" dirty="0"/>
              <a:t>, D., </a:t>
            </a:r>
            <a:r>
              <a:rPr lang="en-US" dirty="0" err="1"/>
              <a:t>Naoom</a:t>
            </a:r>
            <a:r>
              <a:rPr lang="en-US" dirty="0"/>
              <a:t>, S., </a:t>
            </a:r>
            <a:r>
              <a:rPr lang="en-US" dirty="0" err="1"/>
              <a:t>Blase</a:t>
            </a:r>
            <a:r>
              <a:rPr lang="en-US" dirty="0"/>
              <a:t>, K., Friedman, R., &amp; Wallace, F. (2005). </a:t>
            </a:r>
            <a:r>
              <a:rPr lang="en-US" i="1" dirty="0"/>
              <a:t>Implementation research: A synthesis of the literature. </a:t>
            </a:r>
            <a:r>
              <a:rPr lang="en-US" dirty="0"/>
              <a:t>Tampa, FL: University of South Florida, Louis de la </a:t>
            </a:r>
            <a:r>
              <a:rPr lang="en-US" dirty="0" err="1"/>
              <a:t>Parte</a:t>
            </a:r>
            <a:r>
              <a:rPr lang="en-US" dirty="0"/>
              <a:t> Florida Mental Health Institute, National Implementation Research Network. Retrieved from </a:t>
            </a:r>
            <a:r>
              <a:rPr lang="en-US" u="sng" dirty="0">
                <a:hlinkClick r:id="rId3">
                  <a:extLst>
                    <a:ext uri="{A12FA001-AC4F-418D-AE19-62706E023703}">
                      <ahyp:hlinkClr xmlns:ahyp="http://schemas.microsoft.com/office/drawing/2018/hyperlinkcolor" val="tx"/>
                    </a:ext>
                  </a:extLst>
                </a:hlinkClick>
              </a:rPr>
              <a:t>https://nirn.fpg.unc.edu/resources/implementation-research-synthesis-literature</a:t>
            </a:r>
            <a:endParaRPr lang="en-US" dirty="0"/>
          </a:p>
          <a:p>
            <a:pPr marL="180036" indent="-180036">
              <a:spcBef>
                <a:spcPts val="1261"/>
              </a:spcBef>
              <a:buFont typeface="Arial" panose="020B0604020202020204" pitchFamily="34" charset="0"/>
              <a:buChar char="•"/>
            </a:pPr>
            <a:endParaRPr lang="en-US" dirty="0"/>
          </a:p>
          <a:p>
            <a:pPr>
              <a:spcBef>
                <a:spcPts val="1261"/>
              </a:spcBef>
            </a:pPr>
            <a:endParaRPr lang="en-US" b="1" dirty="0"/>
          </a:p>
          <a:p>
            <a:endParaRPr lang="en-US" dirty="0"/>
          </a:p>
        </p:txBody>
      </p:sp>
      <p:sp>
        <p:nvSpPr>
          <p:cNvPr id="4" name="Slide Number Placeholder 3"/>
          <p:cNvSpPr>
            <a:spLocks noGrp="1"/>
          </p:cNvSpPr>
          <p:nvPr>
            <p:ph type="sldNum" sz="quarter" idx="5"/>
          </p:nvPr>
        </p:nvSpPr>
        <p:spPr/>
        <p:txBody>
          <a:bodyPr/>
          <a:lstStyle/>
          <a:p>
            <a:fld id="{3A982D59-46BF-4F69-BEB1-7D338E4FAAA4}" type="slidenum">
              <a:rPr lang="en-US" smtClean="0"/>
              <a:t>87</a:t>
            </a:fld>
            <a:endParaRPr lang="en-US"/>
          </a:p>
        </p:txBody>
      </p:sp>
    </p:spTree>
    <p:extLst>
      <p:ext uri="{BB962C8B-B14F-4D97-AF65-F5344CB8AC3E}">
        <p14:creationId xmlns:p14="http://schemas.microsoft.com/office/powerpoint/2010/main" val="405288357"/>
      </p:ext>
    </p:extLst>
  </p:cSld>
  <p:clrMapOvr>
    <a:masterClrMapping/>
  </p:clrMapOvr>
</p:notes>
</file>

<file path=ppt/notesSlides/notesSlide8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60192" fontAlgn="base">
              <a:defRPr/>
            </a:pPr>
            <a:r>
              <a:rPr lang="en-US" b="1" dirty="0"/>
              <a:t>To Know</a:t>
            </a:r>
          </a:p>
          <a:p>
            <a:pPr defTabSz="960192" fontAlgn="base">
              <a:defRPr/>
            </a:pPr>
            <a:r>
              <a:rPr lang="en-US" dirty="0"/>
              <a:t>For more information on implementation science and this stage, visit the NIRN Active Implementation Hub https://nirn.fpg.unc.edu/ai-hub.</a:t>
            </a:r>
          </a:p>
          <a:p>
            <a:pPr>
              <a:buClr>
                <a:srgbClr val="0070C0"/>
              </a:buClr>
              <a:buSzPts val="1200"/>
            </a:pPr>
            <a:endParaRPr lang="en-US" b="1" i="0" dirty="0">
              <a:solidFill>
                <a:srgbClr val="0070C0"/>
              </a:solidFill>
            </a:endParaRPr>
          </a:p>
          <a:p>
            <a:pPr>
              <a:buClr>
                <a:srgbClr val="0070C0"/>
              </a:buClr>
              <a:buSzPts val="1200"/>
            </a:pPr>
            <a:r>
              <a:rPr lang="en-US" b="1" i="0" dirty="0">
                <a:solidFill>
                  <a:srgbClr val="0070C0"/>
                </a:solidFill>
              </a:rPr>
              <a:t>To Know/ To Say  </a:t>
            </a:r>
          </a:p>
          <a:p>
            <a:pPr>
              <a:buClr>
                <a:srgbClr val="0070C0"/>
              </a:buClr>
              <a:buSzPts val="1200"/>
            </a:pPr>
            <a:r>
              <a:rPr lang="en-US" b="0" i="0" dirty="0">
                <a:solidFill>
                  <a:srgbClr val="0070C0"/>
                </a:solidFill>
              </a:rPr>
              <a:t>The fourth stage is </a:t>
            </a:r>
            <a:r>
              <a:rPr lang="en-US" sz="1400" b="1" dirty="0"/>
              <a:t>Full Operation. </a:t>
            </a:r>
            <a:r>
              <a:rPr lang="en-US" b="0" i="0" dirty="0">
                <a:solidFill>
                  <a:srgbClr val="0070C0"/>
                </a:solidFill>
              </a:rPr>
              <a:t>Full Operation or Full Implementation occurs once new practices, procedures, and processes become integrated into the way a district and educators “do business.” The procedures and processes become routine and as educators use new practices with fidelity the anticipated benefits should be realized. </a:t>
            </a:r>
          </a:p>
          <a:p>
            <a:pPr>
              <a:buClr>
                <a:schemeClr val="dk1"/>
              </a:buClr>
              <a:buSzPts val="1200"/>
            </a:pPr>
            <a:endParaRPr lang="en-US" b="0" i="0" dirty="0">
              <a:solidFill>
                <a:srgbClr val="0070C0"/>
              </a:solidFill>
            </a:endParaRPr>
          </a:p>
          <a:p>
            <a:pPr defTabSz="960192">
              <a:buClr>
                <a:srgbClr val="0070C0"/>
              </a:buClr>
              <a:buSzPts val="1200"/>
              <a:defRPr/>
            </a:pPr>
            <a:r>
              <a:rPr lang="en-US" b="1" i="0" dirty="0">
                <a:solidFill>
                  <a:srgbClr val="000000"/>
                </a:solidFill>
              </a:rPr>
              <a:t>The guiding questions are the types of questions leaders will ask to guide them through this stage.</a:t>
            </a:r>
            <a:endParaRPr lang="en-US" dirty="0"/>
          </a:p>
          <a:p>
            <a:pPr marL="180036" indent="-180036">
              <a:buFont typeface="Arial" panose="020B0604020202020204" pitchFamily="34" charset="0"/>
              <a:buChar char="•"/>
            </a:pPr>
            <a:r>
              <a:rPr lang="en-US" dirty="0"/>
              <a:t>Is fidelity of implementation being met? How do we know? If it is not, what resources and supports are needed to improve implementation with fidelity?</a:t>
            </a:r>
          </a:p>
          <a:p>
            <a:pPr marL="180036" indent="-180036">
              <a:spcBef>
                <a:spcPts val="1261"/>
              </a:spcBef>
              <a:buFont typeface="Arial" panose="020B0604020202020204" pitchFamily="34" charset="0"/>
              <a:buChar char="•"/>
            </a:pPr>
            <a:r>
              <a:rPr lang="en-US" dirty="0"/>
              <a:t>Which aspects of the framework have proven to be effective and which require revision</a:t>
            </a:r>
            <a:r>
              <a:rPr lang="en-US" dirty="0">
                <a:latin typeface="Calibri"/>
                <a:ea typeface="Calibri"/>
                <a:cs typeface="Calibri"/>
                <a:sym typeface="Calibri"/>
              </a:rPr>
              <a:t>?</a:t>
            </a:r>
          </a:p>
          <a:p>
            <a:pPr>
              <a:spcBef>
                <a:spcPts val="1261"/>
              </a:spcBef>
            </a:pPr>
            <a:endParaRPr lang="en-US" dirty="0">
              <a:latin typeface="Calibri"/>
              <a:cs typeface="Calibri"/>
              <a:sym typeface="Calibri"/>
            </a:endParaRPr>
          </a:p>
          <a:p>
            <a:pPr>
              <a:buClr>
                <a:schemeClr val="dk1"/>
              </a:buClr>
              <a:buSzPts val="1200"/>
            </a:pPr>
            <a:r>
              <a:rPr lang="en-US" b="1" dirty="0"/>
              <a:t>References</a:t>
            </a:r>
            <a:endParaRPr lang="en-US" dirty="0"/>
          </a:p>
          <a:p>
            <a:pPr>
              <a:buClr>
                <a:schemeClr val="dk1"/>
              </a:buClr>
              <a:buSzPts val="1200"/>
            </a:pPr>
            <a:r>
              <a:rPr lang="en-US" dirty="0" err="1"/>
              <a:t>Fixsen</a:t>
            </a:r>
            <a:r>
              <a:rPr lang="en-US" dirty="0"/>
              <a:t>, D., </a:t>
            </a:r>
            <a:r>
              <a:rPr lang="en-US" dirty="0" err="1"/>
              <a:t>Naoom</a:t>
            </a:r>
            <a:r>
              <a:rPr lang="en-US" dirty="0"/>
              <a:t>, S., </a:t>
            </a:r>
            <a:r>
              <a:rPr lang="en-US" dirty="0" err="1"/>
              <a:t>Blase</a:t>
            </a:r>
            <a:r>
              <a:rPr lang="en-US" dirty="0"/>
              <a:t>, K., Friedman, R., &amp; Wallace, F. (2005). </a:t>
            </a:r>
            <a:r>
              <a:rPr lang="en-US" i="1" dirty="0"/>
              <a:t>Implementation research: A synthesis of the literature. </a:t>
            </a:r>
            <a:r>
              <a:rPr lang="en-US" dirty="0"/>
              <a:t>Tampa, FL: University of South Florida, Louis de la </a:t>
            </a:r>
            <a:r>
              <a:rPr lang="en-US" dirty="0" err="1"/>
              <a:t>Parte</a:t>
            </a:r>
            <a:r>
              <a:rPr lang="en-US" dirty="0"/>
              <a:t> Florida Mental Health Institute, National Implementation Research Network. Retrieved from </a:t>
            </a:r>
            <a:r>
              <a:rPr lang="en-US" u="sng" dirty="0">
                <a:hlinkClick r:id="rId3">
                  <a:extLst>
                    <a:ext uri="{A12FA001-AC4F-418D-AE19-62706E023703}">
                      <ahyp:hlinkClr xmlns:ahyp="http://schemas.microsoft.com/office/drawing/2018/hyperlinkcolor" val="tx"/>
                    </a:ext>
                  </a:extLst>
                </a:hlinkClick>
              </a:rPr>
              <a:t>https://nirn.fpg.unc.edu/resources/implementation-research-synthesis-literature</a:t>
            </a:r>
            <a:endParaRPr lang="en-US" dirty="0"/>
          </a:p>
          <a:p>
            <a:pPr>
              <a:spcBef>
                <a:spcPts val="1261"/>
              </a:spcBef>
            </a:pPr>
            <a:endParaRPr lang="en-US" dirty="0"/>
          </a:p>
          <a:p>
            <a:pPr>
              <a:spcBef>
                <a:spcPts val="1261"/>
              </a:spcBef>
            </a:pPr>
            <a:endParaRPr lang="en-US" dirty="0"/>
          </a:p>
          <a:p>
            <a:endParaRPr lang="en-US" dirty="0"/>
          </a:p>
        </p:txBody>
      </p:sp>
      <p:sp>
        <p:nvSpPr>
          <p:cNvPr id="4" name="Slide Number Placeholder 3"/>
          <p:cNvSpPr>
            <a:spLocks noGrp="1"/>
          </p:cNvSpPr>
          <p:nvPr>
            <p:ph type="sldNum" sz="quarter" idx="5"/>
          </p:nvPr>
        </p:nvSpPr>
        <p:spPr/>
        <p:txBody>
          <a:bodyPr/>
          <a:lstStyle/>
          <a:p>
            <a:fld id="{3A982D59-46BF-4F69-BEB1-7D338E4FAAA4}" type="slidenum">
              <a:rPr lang="en-US" smtClean="0"/>
              <a:t>88</a:t>
            </a:fld>
            <a:endParaRPr lang="en-US"/>
          </a:p>
        </p:txBody>
      </p:sp>
    </p:spTree>
    <p:extLst>
      <p:ext uri="{BB962C8B-B14F-4D97-AF65-F5344CB8AC3E}">
        <p14:creationId xmlns:p14="http://schemas.microsoft.com/office/powerpoint/2010/main" val="2187308327"/>
      </p:ext>
    </p:extLst>
  </p:cSld>
  <p:clrMapOvr>
    <a:masterClrMapping/>
  </p:clrMapOvr>
</p:notes>
</file>

<file path=ppt/notesSlides/notesSlide8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60192" fontAlgn="base">
              <a:defRPr/>
            </a:pPr>
            <a:r>
              <a:rPr lang="en-US" b="1" dirty="0"/>
              <a:t>To Know:</a:t>
            </a:r>
          </a:p>
          <a:p>
            <a:pPr defTabSz="960192" fontAlgn="base">
              <a:defRPr/>
            </a:pPr>
            <a:r>
              <a:rPr lang="en-US" dirty="0"/>
              <a:t>For more information on implementation science and this stage, visit the NIRN Active Implementation Hub https://nirn.fpg.unc.edu/ai-hub.</a:t>
            </a:r>
          </a:p>
          <a:p>
            <a:pPr>
              <a:buClr>
                <a:schemeClr val="dk1"/>
              </a:buClr>
              <a:buSzPts val="1200"/>
            </a:pPr>
            <a:endParaRPr lang="en-US" b="1" dirty="0">
              <a:solidFill>
                <a:srgbClr val="000000"/>
              </a:solidFill>
            </a:endParaRPr>
          </a:p>
          <a:p>
            <a:pPr>
              <a:buClr>
                <a:schemeClr val="dk1"/>
              </a:buClr>
              <a:buSzPts val="1200"/>
            </a:pPr>
            <a:r>
              <a:rPr lang="en-US" b="1" dirty="0">
                <a:solidFill>
                  <a:srgbClr val="000000"/>
                </a:solidFill>
              </a:rPr>
              <a:t>To Know/To Say</a:t>
            </a:r>
            <a:endParaRPr lang="en-US" dirty="0">
              <a:solidFill>
                <a:srgbClr val="000000"/>
              </a:solidFill>
            </a:endParaRPr>
          </a:p>
          <a:p>
            <a:pPr>
              <a:buClr>
                <a:schemeClr val="dk1"/>
              </a:buClr>
              <a:buSzPts val="1200"/>
            </a:pPr>
            <a:r>
              <a:rPr lang="en-US" dirty="0">
                <a:solidFill>
                  <a:srgbClr val="000000"/>
                </a:solidFill>
              </a:rPr>
              <a:t>The fifth stage is </a:t>
            </a:r>
            <a:r>
              <a:rPr lang="en-US" b="1" dirty="0">
                <a:solidFill>
                  <a:srgbClr val="000000"/>
                </a:solidFill>
              </a:rPr>
              <a:t>Innovation</a:t>
            </a:r>
            <a:r>
              <a:rPr lang="en-US" dirty="0">
                <a:solidFill>
                  <a:srgbClr val="000000"/>
                </a:solidFill>
              </a:rPr>
              <a:t>. As districts implement any evidence-based practice they are learning more about the program and the conditions under which it can be used with fidelity to produce good effects. Educators working under different conditions may find challenges in implementation that require some refinement to the practice or system. It is important to first put the practice in place with fidelity before looking at ways to refine it. This ensures educators have had sufficient time to really learn and implement the practice with fidelity. In that way, it can be clear that the innovation to the practice is necessary and needed rather than a drift from the evidence-base of the practice. </a:t>
            </a:r>
            <a:r>
              <a:rPr lang="en-US" i="0" dirty="0">
                <a:solidFill>
                  <a:srgbClr val="000000"/>
                </a:solidFill>
              </a:rPr>
              <a:t>During this stage it is important to let </a:t>
            </a:r>
            <a:r>
              <a:rPr lang="en-US" i="0" dirty="0">
                <a:solidFill>
                  <a:srgbClr val="000000"/>
                </a:solidFill>
                <a:latin typeface="Calibri"/>
                <a:ea typeface="Calibri"/>
                <a:cs typeface="Calibri"/>
                <a:sym typeface="Calibri"/>
              </a:rPr>
              <a:t>data guide innovative modifications, additions, and/or subtractions to the practice. </a:t>
            </a:r>
            <a:endParaRPr lang="en-US" b="1" i="0" dirty="0">
              <a:solidFill>
                <a:srgbClr val="000000"/>
              </a:solidFill>
            </a:endParaRPr>
          </a:p>
          <a:p>
            <a:pPr marL="480097" defTabSz="960192" fontAlgn="base">
              <a:defRPr/>
            </a:pPr>
            <a:endParaRPr lang="en-US" b="1" i="0" dirty="0">
              <a:solidFill>
                <a:srgbClr val="000000"/>
              </a:solidFill>
            </a:endParaRPr>
          </a:p>
          <a:p>
            <a:pPr defTabSz="960192" fontAlgn="base">
              <a:defRPr/>
            </a:pPr>
            <a:r>
              <a:rPr lang="en-US" b="1" i="0" dirty="0">
                <a:solidFill>
                  <a:srgbClr val="000000"/>
                </a:solidFill>
              </a:rPr>
              <a:t>The guiding questions are the types of questions leaders will ask to guide them through this stage.</a:t>
            </a:r>
            <a:endParaRPr lang="en-US" dirty="0">
              <a:solidFill>
                <a:srgbClr val="000000"/>
              </a:solidFill>
            </a:endParaRPr>
          </a:p>
          <a:p>
            <a:pPr marL="180036" indent="-180036">
              <a:buFont typeface="Arial" panose="020B0604020202020204" pitchFamily="34" charset="0"/>
              <a:buChar char="•"/>
            </a:pPr>
            <a:r>
              <a:rPr lang="en-US" dirty="0">
                <a:solidFill>
                  <a:srgbClr val="000000"/>
                </a:solidFill>
              </a:rPr>
              <a:t>In what ways can the work and approach be improved?</a:t>
            </a:r>
          </a:p>
          <a:p>
            <a:pPr marL="180036" indent="-180036">
              <a:spcBef>
                <a:spcPts val="1261"/>
              </a:spcBef>
              <a:buFont typeface="Arial" panose="020B0604020202020204" pitchFamily="34" charset="0"/>
              <a:buChar char="•"/>
            </a:pPr>
            <a:r>
              <a:rPr lang="en-US" dirty="0">
                <a:solidFill>
                  <a:srgbClr val="000000"/>
                </a:solidFill>
              </a:rPr>
              <a:t>What are the implications for the integrity of the work if revisions are made?</a:t>
            </a:r>
          </a:p>
          <a:p>
            <a:pPr marL="180036" indent="-180036">
              <a:spcBef>
                <a:spcPts val="1261"/>
              </a:spcBef>
              <a:buFont typeface="Arial" panose="020B0604020202020204" pitchFamily="34" charset="0"/>
              <a:buChar char="•"/>
            </a:pPr>
            <a:r>
              <a:rPr lang="en-US" dirty="0">
                <a:solidFill>
                  <a:srgbClr val="000000"/>
                </a:solidFill>
              </a:rPr>
              <a:t>What are the considerations for sustainability? Are there district-level factors to address in order to set the stage for sustaining the work</a:t>
            </a:r>
            <a:r>
              <a:rPr lang="en-US" dirty="0">
                <a:solidFill>
                  <a:srgbClr val="000000"/>
                </a:solidFill>
                <a:latin typeface="Calibri"/>
                <a:ea typeface="Calibri"/>
                <a:cs typeface="Calibri"/>
                <a:sym typeface="Calibri"/>
              </a:rPr>
              <a:t>?</a:t>
            </a:r>
          </a:p>
          <a:p>
            <a:pPr>
              <a:spcBef>
                <a:spcPts val="1261"/>
              </a:spcBef>
            </a:pPr>
            <a:endParaRPr lang="en-US" dirty="0">
              <a:solidFill>
                <a:srgbClr val="000000"/>
              </a:solidFill>
              <a:latin typeface="Calibri"/>
              <a:cs typeface="Calibri"/>
              <a:sym typeface="Calibri"/>
            </a:endParaRPr>
          </a:p>
          <a:p>
            <a:pPr>
              <a:buClr>
                <a:schemeClr val="dk1"/>
              </a:buClr>
              <a:buSzPts val="1200"/>
            </a:pPr>
            <a:r>
              <a:rPr lang="en-US" b="1" dirty="0"/>
              <a:t>References</a:t>
            </a:r>
            <a:endParaRPr lang="en-US" dirty="0"/>
          </a:p>
          <a:p>
            <a:pPr>
              <a:buClr>
                <a:schemeClr val="dk1"/>
              </a:buClr>
              <a:buSzPts val="1200"/>
            </a:pPr>
            <a:r>
              <a:rPr lang="en-US" dirty="0" err="1"/>
              <a:t>Fixsen</a:t>
            </a:r>
            <a:r>
              <a:rPr lang="en-US" dirty="0"/>
              <a:t>, D., </a:t>
            </a:r>
            <a:r>
              <a:rPr lang="en-US" dirty="0" err="1"/>
              <a:t>Naoom</a:t>
            </a:r>
            <a:r>
              <a:rPr lang="en-US" dirty="0"/>
              <a:t>, S., </a:t>
            </a:r>
            <a:r>
              <a:rPr lang="en-US" dirty="0" err="1"/>
              <a:t>Blase</a:t>
            </a:r>
            <a:r>
              <a:rPr lang="en-US" dirty="0"/>
              <a:t>, K., Friedman, R., &amp; Wallace, F. (2005). </a:t>
            </a:r>
            <a:r>
              <a:rPr lang="en-US" i="1" dirty="0"/>
              <a:t>Implementation research: A synthesis of the literature. </a:t>
            </a:r>
            <a:r>
              <a:rPr lang="en-US" dirty="0"/>
              <a:t>Tampa, FL: University of South Florida, Louis de la </a:t>
            </a:r>
            <a:r>
              <a:rPr lang="en-US" dirty="0" err="1"/>
              <a:t>Parte</a:t>
            </a:r>
            <a:r>
              <a:rPr lang="en-US" dirty="0"/>
              <a:t> Florida Mental Health Institute, National Implementation Research Network. Retrieved from </a:t>
            </a:r>
            <a:r>
              <a:rPr lang="en-US" u="sng" dirty="0">
                <a:hlinkClick r:id="rId3">
                  <a:extLst>
                    <a:ext uri="{A12FA001-AC4F-418D-AE19-62706E023703}">
                      <ahyp:hlinkClr xmlns:ahyp="http://schemas.microsoft.com/office/drawing/2018/hyperlinkcolor" val="tx"/>
                    </a:ext>
                  </a:extLst>
                </a:hlinkClick>
              </a:rPr>
              <a:t>https://nirn.fpg.unc.edu/resources/implementation-research-synthesis-literature</a:t>
            </a:r>
            <a:endParaRPr lang="en-US" dirty="0"/>
          </a:p>
          <a:p>
            <a:pPr>
              <a:spcBef>
                <a:spcPts val="1261"/>
              </a:spcBef>
            </a:pPr>
            <a:endParaRPr lang="en-US" dirty="0">
              <a:solidFill>
                <a:srgbClr val="000000"/>
              </a:solidFill>
            </a:endParaRPr>
          </a:p>
          <a:p>
            <a:pPr>
              <a:spcBef>
                <a:spcPts val="1261"/>
              </a:spcBef>
            </a:pPr>
            <a:endParaRPr lang="en-US" dirty="0"/>
          </a:p>
          <a:p>
            <a:endParaRPr lang="en-US" dirty="0"/>
          </a:p>
        </p:txBody>
      </p:sp>
      <p:sp>
        <p:nvSpPr>
          <p:cNvPr id="4" name="Slide Number Placeholder 3"/>
          <p:cNvSpPr>
            <a:spLocks noGrp="1"/>
          </p:cNvSpPr>
          <p:nvPr>
            <p:ph type="sldNum" sz="quarter" idx="5"/>
          </p:nvPr>
        </p:nvSpPr>
        <p:spPr/>
        <p:txBody>
          <a:bodyPr/>
          <a:lstStyle/>
          <a:p>
            <a:fld id="{3A982D59-46BF-4F69-BEB1-7D338E4FAAA4}" type="slidenum">
              <a:rPr lang="en-US" smtClean="0"/>
              <a:t>89</a:t>
            </a:fld>
            <a:endParaRPr lang="en-US"/>
          </a:p>
        </p:txBody>
      </p:sp>
    </p:spTree>
    <p:extLst>
      <p:ext uri="{BB962C8B-B14F-4D97-AF65-F5344CB8AC3E}">
        <p14:creationId xmlns:p14="http://schemas.microsoft.com/office/powerpoint/2010/main" val="2369251775"/>
      </p:ext>
    </p:extLst>
  </p:cSld>
  <p:clrMapOvr>
    <a:masterClrMapping/>
  </p:clrMapOvr>
</p:notes>
</file>

<file path=ppt/notesSlides/notesSlide8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960192" fontAlgn="base">
              <a:defRPr/>
            </a:pPr>
            <a:r>
              <a:rPr lang="en-US" b="1" dirty="0"/>
              <a:t>To Know </a:t>
            </a:r>
          </a:p>
          <a:p>
            <a:pPr defTabSz="960192" fontAlgn="base">
              <a:defRPr/>
            </a:pPr>
            <a:r>
              <a:rPr lang="en-US" dirty="0"/>
              <a:t>For more information on implementation science and this stage, visit the NIRN Active Implementation Hub https://nirn.fpg.unc.edu/ai-hub.</a:t>
            </a:r>
          </a:p>
          <a:p>
            <a:endParaRPr lang="en-US" b="1" dirty="0">
              <a:solidFill>
                <a:srgbClr val="000000"/>
              </a:solidFill>
            </a:endParaRPr>
          </a:p>
          <a:p>
            <a:r>
              <a:rPr lang="en-US" b="1" dirty="0">
                <a:solidFill>
                  <a:srgbClr val="000000"/>
                </a:solidFill>
              </a:rPr>
              <a:t>To Know/To Say</a:t>
            </a:r>
            <a:endParaRPr lang="en-US" dirty="0">
              <a:solidFill>
                <a:srgbClr val="000000"/>
              </a:solidFill>
            </a:endParaRPr>
          </a:p>
          <a:p>
            <a:r>
              <a:rPr lang="en-US" i="0" dirty="0">
                <a:solidFill>
                  <a:srgbClr val="000000"/>
                </a:solidFill>
                <a:latin typeface="Calibri"/>
                <a:ea typeface="Calibri"/>
                <a:cs typeface="Calibri"/>
                <a:sym typeface="Calibri"/>
              </a:rPr>
              <a:t>The goal of any adoption of an evidence-based practice is system of services and supports that are so firmly established in the culture of the organization that it continues in subsequent years despite staff and administrator changes. </a:t>
            </a:r>
            <a:r>
              <a:rPr lang="en-US" dirty="0">
                <a:solidFill>
                  <a:srgbClr val="000000"/>
                </a:solidFill>
              </a:rPr>
              <a:t>While this is the last stage of implementation, it is not the end of the work it takes to sustain implementation. Leaders must continue to examine data and make data-driven decisions, all while being mindful of the changing dynamics of student outcomes and needs.</a:t>
            </a:r>
          </a:p>
          <a:p>
            <a:endParaRPr lang="en-US" dirty="0"/>
          </a:p>
          <a:p>
            <a:pPr>
              <a:buClr>
                <a:schemeClr val="dk1"/>
              </a:buClr>
              <a:buSzPts val="1200"/>
            </a:pPr>
            <a:endParaRPr lang="en-US" b="1" dirty="0"/>
          </a:p>
          <a:p>
            <a:pPr defTabSz="960192" fontAlgn="base">
              <a:defRPr/>
            </a:pPr>
            <a:r>
              <a:rPr lang="en-US" b="1" i="0" dirty="0">
                <a:solidFill>
                  <a:srgbClr val="000000"/>
                </a:solidFill>
              </a:rPr>
              <a:t>The guiding questions  are the types of questions leaders will ask to guide them through this stage.</a:t>
            </a:r>
          </a:p>
          <a:p>
            <a:pPr marL="240048" indent="-240048">
              <a:buSzPts val="2400"/>
              <a:buFont typeface="Arial" panose="020B0604020202020204" pitchFamily="34" charset="0"/>
              <a:buChar char="•"/>
            </a:pPr>
            <a:r>
              <a:rPr lang="en-US" dirty="0"/>
              <a:t>What do the data tell us about the impact of the practice? </a:t>
            </a:r>
          </a:p>
          <a:p>
            <a:pPr marL="240048" indent="-240048">
              <a:buSzPts val="2400"/>
              <a:buFont typeface="Arial" panose="020B0604020202020204" pitchFamily="34" charset="0"/>
              <a:buChar char="•"/>
            </a:pPr>
            <a:r>
              <a:rPr lang="en-US" dirty="0"/>
              <a:t>What do data tell us about fidelity of implementation?</a:t>
            </a:r>
          </a:p>
          <a:p>
            <a:pPr marL="240048" indent="-240048">
              <a:buSzPts val="2400"/>
              <a:buFont typeface="Arial" panose="020B0604020202020204" pitchFamily="34" charset="0"/>
              <a:buChar char="•"/>
            </a:pPr>
            <a:r>
              <a:rPr lang="en-US" dirty="0"/>
              <a:t>What needs do we have to ensure the practice is used with fidelity?</a:t>
            </a:r>
          </a:p>
          <a:p>
            <a:pPr marL="240048" indent="-240048">
              <a:buSzPts val="2400"/>
              <a:buFont typeface="Arial" panose="020B0604020202020204" pitchFamily="34" charset="0"/>
              <a:buChar char="•"/>
            </a:pPr>
            <a:r>
              <a:rPr lang="en-US" dirty="0"/>
              <a:t>How do we continue to support the work and move forward?</a:t>
            </a:r>
          </a:p>
          <a:p>
            <a:pPr defTabSz="960192" fontAlgn="base">
              <a:defRPr/>
            </a:pPr>
            <a:endParaRPr lang="en-US" dirty="0">
              <a:solidFill>
                <a:srgbClr val="000000"/>
              </a:solidFill>
            </a:endParaRPr>
          </a:p>
          <a:p>
            <a:pPr>
              <a:buClr>
                <a:schemeClr val="dk1"/>
              </a:buClr>
              <a:buSzPts val="1200"/>
            </a:pPr>
            <a:r>
              <a:rPr lang="en-US" b="1" dirty="0"/>
              <a:t>References</a:t>
            </a:r>
            <a:endParaRPr lang="en-US" dirty="0"/>
          </a:p>
          <a:p>
            <a:pPr>
              <a:buClr>
                <a:schemeClr val="dk1"/>
              </a:buClr>
              <a:buSzPts val="1200"/>
            </a:pPr>
            <a:r>
              <a:rPr lang="en-US" dirty="0" err="1"/>
              <a:t>Fixsen</a:t>
            </a:r>
            <a:r>
              <a:rPr lang="en-US" dirty="0"/>
              <a:t>, D., </a:t>
            </a:r>
            <a:r>
              <a:rPr lang="en-US" dirty="0" err="1"/>
              <a:t>Naoom</a:t>
            </a:r>
            <a:r>
              <a:rPr lang="en-US" dirty="0"/>
              <a:t>, S., </a:t>
            </a:r>
            <a:r>
              <a:rPr lang="en-US" dirty="0" err="1"/>
              <a:t>Blase</a:t>
            </a:r>
            <a:r>
              <a:rPr lang="en-US" dirty="0"/>
              <a:t>, K., Friedman, R., &amp; Wallace, F. (2005). </a:t>
            </a:r>
            <a:r>
              <a:rPr lang="en-US" i="1" dirty="0"/>
              <a:t>Implementation research: A synthesis of the literature. </a:t>
            </a:r>
            <a:r>
              <a:rPr lang="en-US" dirty="0"/>
              <a:t>Tampa, FL: University of South Florida, Louis de la </a:t>
            </a:r>
            <a:r>
              <a:rPr lang="en-US" dirty="0" err="1"/>
              <a:t>Parte</a:t>
            </a:r>
            <a:r>
              <a:rPr lang="en-US" dirty="0"/>
              <a:t> Florida Mental Health Institute, National Implementation Research Network. Retrieved from </a:t>
            </a:r>
            <a:r>
              <a:rPr lang="en-US" u="sng" dirty="0">
                <a:hlinkClick r:id="rId3">
                  <a:extLst>
                    <a:ext uri="{A12FA001-AC4F-418D-AE19-62706E023703}">
                      <ahyp:hlinkClr xmlns:ahyp="http://schemas.microsoft.com/office/drawing/2018/hyperlinkcolor" val="tx"/>
                    </a:ext>
                  </a:extLst>
                </a:hlinkClick>
              </a:rPr>
              <a:t>https://nirn.fpg.unc.edu/resources/implementation-research-synthesis-literature</a:t>
            </a:r>
            <a:endParaRPr lang="en-US" dirty="0"/>
          </a:p>
          <a:p>
            <a:pPr>
              <a:buClr>
                <a:schemeClr val="dk1"/>
              </a:buClr>
              <a:buSzPts val="1200"/>
            </a:pPr>
            <a:endParaRPr lang="en-US" b="1" dirty="0"/>
          </a:p>
          <a:p>
            <a:endParaRPr lang="en-US" dirty="0"/>
          </a:p>
          <a:p>
            <a:endParaRPr lang="en-US" dirty="0"/>
          </a:p>
        </p:txBody>
      </p:sp>
      <p:sp>
        <p:nvSpPr>
          <p:cNvPr id="4" name="Slide Number Placeholder 3"/>
          <p:cNvSpPr>
            <a:spLocks noGrp="1"/>
          </p:cNvSpPr>
          <p:nvPr>
            <p:ph type="sldNum" sz="quarter" idx="5"/>
          </p:nvPr>
        </p:nvSpPr>
        <p:spPr/>
        <p:txBody>
          <a:bodyPr/>
          <a:lstStyle/>
          <a:p>
            <a:fld id="{3A982D59-46BF-4F69-BEB1-7D338E4FAAA4}" type="slidenum">
              <a:rPr lang="en-US" smtClean="0"/>
              <a:t>90</a:t>
            </a:fld>
            <a:endParaRPr lang="en-US"/>
          </a:p>
        </p:txBody>
      </p:sp>
    </p:spTree>
    <p:extLst>
      <p:ext uri="{BB962C8B-B14F-4D97-AF65-F5344CB8AC3E}">
        <p14:creationId xmlns:p14="http://schemas.microsoft.com/office/powerpoint/2010/main" val="383535541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To Do</a:t>
            </a:r>
            <a:endParaRPr lang="en-US" dirty="0"/>
          </a:p>
          <a:p>
            <a:r>
              <a:rPr lang="en-US" b="0" dirty="0"/>
              <a:t>Begin the session with a warm welcome which includes presenter and participant introductions.</a:t>
            </a:r>
            <a:endParaRPr lang="en-US" dirty="0"/>
          </a:p>
          <a:p>
            <a:endParaRPr lang="en-US" dirty="0"/>
          </a:p>
        </p:txBody>
      </p:sp>
      <p:sp>
        <p:nvSpPr>
          <p:cNvPr id="4" name="Slide Number Placeholder 3"/>
          <p:cNvSpPr>
            <a:spLocks noGrp="1"/>
          </p:cNvSpPr>
          <p:nvPr>
            <p:ph type="sldNum" sz="quarter" idx="5"/>
          </p:nvPr>
        </p:nvSpPr>
        <p:spPr/>
        <p:txBody>
          <a:bodyPr/>
          <a:lstStyle/>
          <a:p>
            <a:fld id="{3A982D59-46BF-4F69-BEB1-7D338E4FAAA4}" type="slidenum">
              <a:rPr lang="en-US" smtClean="0"/>
              <a:t>10</a:t>
            </a:fld>
            <a:endParaRPr lang="en-US"/>
          </a:p>
        </p:txBody>
      </p:sp>
    </p:spTree>
    <p:extLst>
      <p:ext uri="{BB962C8B-B14F-4D97-AF65-F5344CB8AC3E}">
        <p14:creationId xmlns:p14="http://schemas.microsoft.com/office/powerpoint/2010/main" val="2508498029"/>
      </p:ext>
    </p:extLst>
  </p:cSld>
  <p:clrMapOvr>
    <a:masterClrMapping/>
  </p:clrMapOvr>
</p:notes>
</file>

<file path=ppt/notesSlides/notesSlide9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To Know</a:t>
            </a:r>
          </a:p>
          <a:p>
            <a:r>
              <a:rPr lang="en-US" b="0" dirty="0"/>
              <a:t>Since the diagram will be hard for participants to read, remind them they have a copy in HO# 5.</a:t>
            </a:r>
          </a:p>
          <a:p>
            <a:endParaRPr lang="en-US" b="0" dirty="0"/>
          </a:p>
          <a:p>
            <a:r>
              <a:rPr lang="en-US" b="1" dirty="0"/>
              <a:t>To Say</a:t>
            </a:r>
            <a:endParaRPr lang="en-US" b="0" dirty="0"/>
          </a:p>
          <a:p>
            <a:r>
              <a:rPr lang="en-US" b="0" dirty="0"/>
              <a:t>Just as the G.A.I.N.S. cycle is used to guide action planning when setting a path for district continuous improvement, this same cycle is a useful model when thinking about sustainability. District Continuous Improvement is a cycle of data-based decision making. </a:t>
            </a:r>
            <a:r>
              <a:rPr lang="en-US" dirty="0"/>
              <a:t>Which means, through the G.A.I.N.S. cycle, problems and solutions are identified and barriers to effective implementation can be planned for and reduced. By thinking of G.A.I.N.S. as an ongoing cycle, once adjustments are made, the team gathers additional data to analyze and act upon. Implementation steps are planned, enacted, analyzed, scaled-up, and repeated for new concerns or goals a district might experience. This process assures that data is continuously used to guide decision making as districts grow and respond to emerging evidence-based practices. </a:t>
            </a:r>
          </a:p>
          <a:p>
            <a:endParaRPr lang="en-US" dirty="0"/>
          </a:p>
          <a:p>
            <a:endParaRPr lang="en-US" b="1" dirty="0"/>
          </a:p>
          <a:p>
            <a:endParaRPr lang="en-US" dirty="0"/>
          </a:p>
          <a:p>
            <a:r>
              <a:rPr lang="en-US" dirty="0"/>
              <a:t>.</a:t>
            </a:r>
          </a:p>
          <a:p>
            <a:endParaRPr lang="en-US" dirty="0"/>
          </a:p>
          <a:p>
            <a:endParaRPr lang="en-US" dirty="0"/>
          </a:p>
        </p:txBody>
      </p:sp>
      <p:sp>
        <p:nvSpPr>
          <p:cNvPr id="4" name="Slide Number Placeholder 3"/>
          <p:cNvSpPr>
            <a:spLocks noGrp="1"/>
          </p:cNvSpPr>
          <p:nvPr>
            <p:ph type="sldNum" sz="quarter" idx="5"/>
          </p:nvPr>
        </p:nvSpPr>
        <p:spPr/>
        <p:txBody>
          <a:bodyPr/>
          <a:lstStyle/>
          <a:p>
            <a:fld id="{3A982D59-46BF-4F69-BEB1-7D338E4FAAA4}" type="slidenum">
              <a:rPr lang="en-US" smtClean="0"/>
              <a:t>91</a:t>
            </a:fld>
            <a:endParaRPr lang="en-US"/>
          </a:p>
        </p:txBody>
      </p:sp>
    </p:spTree>
    <p:extLst>
      <p:ext uri="{BB962C8B-B14F-4D97-AF65-F5344CB8AC3E}">
        <p14:creationId xmlns:p14="http://schemas.microsoft.com/office/powerpoint/2010/main" val="512206661"/>
      </p:ext>
    </p:extLst>
  </p:cSld>
  <p:clrMapOvr>
    <a:masterClrMapping/>
  </p:clrMapOvr>
</p:notes>
</file>

<file path=ppt/notesSlides/notesSlide9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To Know/To Say</a:t>
            </a:r>
            <a:endParaRPr lang="en-US" dirty="0"/>
          </a:p>
          <a:p>
            <a:pPr>
              <a:spcBef>
                <a:spcPts val="388"/>
              </a:spcBef>
            </a:pPr>
            <a:r>
              <a:rPr lang="en-US" dirty="0"/>
              <a:t>We started our </a:t>
            </a:r>
            <a:r>
              <a:rPr lang="en-US" i="1" dirty="0"/>
              <a:t>Systems Leadership </a:t>
            </a:r>
            <a:r>
              <a:rPr lang="en-US" dirty="0"/>
              <a:t>work by reflecting on these questions. Do you have new perspectives on these? Discuss them with a partner. </a:t>
            </a:r>
          </a:p>
          <a:p>
            <a:endParaRPr lang="en-US" dirty="0"/>
          </a:p>
        </p:txBody>
      </p:sp>
      <p:sp>
        <p:nvSpPr>
          <p:cNvPr id="4" name="Slide Number Placeholder 3"/>
          <p:cNvSpPr>
            <a:spLocks noGrp="1"/>
          </p:cNvSpPr>
          <p:nvPr>
            <p:ph type="sldNum" sz="quarter" idx="5"/>
          </p:nvPr>
        </p:nvSpPr>
        <p:spPr/>
        <p:txBody>
          <a:bodyPr/>
          <a:lstStyle/>
          <a:p>
            <a:fld id="{3A982D59-46BF-4F69-BEB1-7D338E4FAAA4}" type="slidenum">
              <a:rPr lang="en-US" smtClean="0"/>
              <a:t>92</a:t>
            </a:fld>
            <a:endParaRPr lang="en-US"/>
          </a:p>
        </p:txBody>
      </p:sp>
    </p:spTree>
    <p:extLst>
      <p:ext uri="{BB962C8B-B14F-4D97-AF65-F5344CB8AC3E}">
        <p14:creationId xmlns:p14="http://schemas.microsoft.com/office/powerpoint/2010/main" val="154095522"/>
      </p:ext>
    </p:extLst>
  </p:cSld>
  <p:clrMapOvr>
    <a:masterClrMapping/>
  </p:clrMapOvr>
</p:notes>
</file>

<file path=ppt/notesSlides/notesSlide9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To Know/To Do</a:t>
            </a:r>
          </a:p>
          <a:p>
            <a:r>
              <a:rPr lang="en-US" dirty="0"/>
              <a:t>Discuss the purpose and structure of the District Implementation Practice Profile HO#9.  </a:t>
            </a:r>
          </a:p>
          <a:p>
            <a:pPr>
              <a:buClr>
                <a:schemeClr val="dk1"/>
              </a:buClr>
              <a:buSzPts val="1200"/>
            </a:pPr>
            <a:r>
              <a:rPr lang="en-US" dirty="0"/>
              <a:t>Provide time for leaders to peruse the District Implementation Practice Profile to determine where they are in this process.</a:t>
            </a:r>
          </a:p>
          <a:p>
            <a:pPr>
              <a:buClr>
                <a:schemeClr val="dk1"/>
              </a:buClr>
              <a:buSzPts val="1200"/>
            </a:pPr>
            <a:endParaRPr lang="en-US" b="1" dirty="0"/>
          </a:p>
          <a:p>
            <a:pPr defTabSz="960192">
              <a:defRPr/>
            </a:pPr>
            <a:r>
              <a:rPr lang="en-US" b="1" dirty="0"/>
              <a:t>To Do/To Say</a:t>
            </a:r>
          </a:p>
          <a:p>
            <a:pPr defTabSz="960192">
              <a:defRPr/>
            </a:pPr>
            <a:r>
              <a:rPr lang="en-US" dirty="0"/>
              <a:t>Handout #6 is the District Implementation Practice Profile that outlines district implementation criteria for the DCI Framework using a rubric structure with clearly defined practice-level characteristics. Take some time to look over the Practice Profile and discuss where your district is in the implementation process. Allow time for discussion and sharing out. </a:t>
            </a:r>
          </a:p>
          <a:p>
            <a:endParaRPr lang="en-US" dirty="0"/>
          </a:p>
        </p:txBody>
      </p:sp>
      <p:sp>
        <p:nvSpPr>
          <p:cNvPr id="4" name="Slide Number Placeholder 3"/>
          <p:cNvSpPr>
            <a:spLocks noGrp="1"/>
          </p:cNvSpPr>
          <p:nvPr>
            <p:ph type="sldNum" sz="quarter" idx="5"/>
          </p:nvPr>
        </p:nvSpPr>
        <p:spPr/>
        <p:txBody>
          <a:bodyPr/>
          <a:lstStyle/>
          <a:p>
            <a:fld id="{3A982D59-46BF-4F69-BEB1-7D338E4FAAA4}" type="slidenum">
              <a:rPr lang="en-US" smtClean="0"/>
              <a:t>93</a:t>
            </a:fld>
            <a:endParaRPr lang="en-US"/>
          </a:p>
        </p:txBody>
      </p:sp>
    </p:spTree>
    <p:extLst>
      <p:ext uri="{BB962C8B-B14F-4D97-AF65-F5344CB8AC3E}">
        <p14:creationId xmlns:p14="http://schemas.microsoft.com/office/powerpoint/2010/main" val="3605430796"/>
      </p:ext>
    </p:extLst>
  </p:cSld>
  <p:clrMapOvr>
    <a:masterClrMapping/>
  </p:clrMapOvr>
</p:notes>
</file>

<file path=ppt/notesSlides/notesSlide9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To Know/To Do</a:t>
            </a:r>
          </a:p>
          <a:p>
            <a:r>
              <a:rPr lang="en-US" dirty="0"/>
              <a:t>This slide is meant to provide a very brief overview of DCI tools and resources. Districts engaged in DCI will have other opportunities to explore and learn about these resources. </a:t>
            </a:r>
          </a:p>
          <a:p>
            <a:endParaRPr lang="en-US" dirty="0"/>
          </a:p>
          <a:p>
            <a:r>
              <a:rPr lang="en-US" b="1" dirty="0"/>
              <a:t>To Do/Say</a:t>
            </a:r>
          </a:p>
          <a:p>
            <a:r>
              <a:rPr lang="en-US" b="1" dirty="0"/>
              <a:t>Review the following documents.</a:t>
            </a:r>
          </a:p>
          <a:p>
            <a:pPr marL="342900" marR="0" lvl="0" indent="-342900">
              <a:spcBef>
                <a:spcPts val="0"/>
              </a:spcBef>
              <a:spcAft>
                <a:spcPts val="0"/>
              </a:spcAft>
              <a:buFont typeface="Arial" panose="020B0604020202020204" pitchFamily="34" charset="0"/>
              <a:buChar char="•"/>
              <a:tabLst>
                <a:tab pos="457200" algn="l"/>
              </a:tabLst>
            </a:pPr>
            <a:r>
              <a:rPr lang="en-US" sz="1800" b="1" dirty="0">
                <a:effectLst/>
                <a:latin typeface="Calibri" panose="020F0502020204030204" pitchFamily="34" charset="0"/>
                <a:ea typeface="Times New Roman" panose="02020603050405020304" pitchFamily="18" charset="0"/>
                <a:cs typeface="Times New Roman" panose="02020603050405020304" pitchFamily="18" charset="0"/>
              </a:rPr>
              <a:t>Blueprint </a:t>
            </a:r>
            <a:r>
              <a:rPr lang="en-US" sz="1800" dirty="0">
                <a:solidFill>
                  <a:srgbClr val="FF0000"/>
                </a:solidFill>
                <a:effectLst/>
                <a:latin typeface="Calibri" panose="020F0502020204030204" pitchFamily="34" charset="0"/>
                <a:ea typeface="Times New Roman" panose="02020603050405020304" pitchFamily="18" charset="0"/>
                <a:cs typeface="Times New Roman" panose="02020603050405020304" pitchFamily="18" charset="0"/>
              </a:rPr>
              <a:t>is the roadmap for leading districts through the DCI Framework, addressing all stages of the process, from early implementation through sustaining and scaling-up.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spcBef>
                <a:spcPts val="0"/>
              </a:spcBef>
              <a:spcAft>
                <a:spcPts val="0"/>
              </a:spcAft>
              <a:buFont typeface="Arial" panose="020B0604020202020204" pitchFamily="34" charset="0"/>
              <a:buChar char="•"/>
              <a:tabLst>
                <a:tab pos="457200" algn="l"/>
              </a:tabLst>
            </a:pPr>
            <a:r>
              <a:rPr lang="en-US" sz="1800" b="1" dirty="0">
                <a:solidFill>
                  <a:srgbClr val="FF0000"/>
                </a:solidFill>
                <a:effectLst/>
                <a:latin typeface="Calibri" panose="020F0502020204030204" pitchFamily="34" charset="0"/>
                <a:ea typeface="Times New Roman" panose="02020603050405020304" pitchFamily="18" charset="0"/>
                <a:cs typeface="Times New Roman" panose="02020603050405020304" pitchFamily="18" charset="0"/>
              </a:rPr>
              <a:t>Implementation Zone Guide </a:t>
            </a:r>
            <a:r>
              <a:rPr lang="en-US" sz="1800" dirty="0">
                <a:solidFill>
                  <a:srgbClr val="FF0000"/>
                </a:solidFill>
                <a:effectLst/>
                <a:latin typeface="Calibri" panose="020F0502020204030204" pitchFamily="34" charset="0"/>
                <a:ea typeface="Times New Roman" panose="02020603050405020304" pitchFamily="18" charset="0"/>
                <a:cs typeface="Times New Roman" panose="02020603050405020304" pitchFamily="18" charset="0"/>
              </a:rPr>
              <a:t>provides an in-depth description of Implementation Zones, including the data and criteria used for zone placement. Examples and descriptions of the IZ Worksheet and IZ Landscape are included.</a:t>
            </a:r>
            <a:endParaRPr lang="en-US" sz="180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spcBef>
                <a:spcPts val="0"/>
              </a:spcBef>
              <a:spcAft>
                <a:spcPts val="0"/>
              </a:spcAft>
              <a:buFont typeface="Arial" panose="020B0604020202020204" pitchFamily="34" charset="0"/>
              <a:buChar char="•"/>
              <a:tabLst>
                <a:tab pos="457200" algn="l"/>
              </a:tabLst>
            </a:pPr>
            <a:r>
              <a:rPr lang="en-US" sz="1800" b="1" dirty="0">
                <a:solidFill>
                  <a:srgbClr val="FF0000"/>
                </a:solidFill>
                <a:effectLst/>
                <a:latin typeface="Calibri" panose="020F0502020204030204" pitchFamily="34" charset="0"/>
                <a:ea typeface="Times New Roman" panose="02020603050405020304" pitchFamily="18" charset="0"/>
                <a:cs typeface="Times New Roman" panose="02020603050405020304" pitchFamily="18" charset="0"/>
              </a:rPr>
              <a:t>DCI in Action </a:t>
            </a:r>
            <a:r>
              <a:rPr lang="en-US" sz="1800" b="0" dirty="0">
                <a:solidFill>
                  <a:srgbClr val="FF0000"/>
                </a:solidFill>
                <a:effectLst/>
                <a:latin typeface="Calibri" panose="020F0502020204030204" pitchFamily="34" charset="0"/>
                <a:ea typeface="Times New Roman" panose="02020603050405020304" pitchFamily="18" charset="0"/>
                <a:cs typeface="Times New Roman" panose="02020603050405020304" pitchFamily="18" charset="0"/>
              </a:rPr>
              <a:t>hi</a:t>
            </a:r>
            <a:r>
              <a:rPr lang="en-US" sz="1800" dirty="0">
                <a:solidFill>
                  <a:srgbClr val="FF0000"/>
                </a:solidFill>
                <a:effectLst/>
                <a:latin typeface="Calibri" panose="020F0502020204030204" pitchFamily="34" charset="0"/>
                <a:ea typeface="Times New Roman" panose="02020603050405020304" pitchFamily="18" charset="0"/>
                <a:cs typeface="Times New Roman" panose="02020603050405020304" pitchFamily="18" charset="0"/>
              </a:rPr>
              <a:t>ghlights Missouri districts at differing points in their DCI journey; including sections with “advice from the field”, and thoughts from administrators, teachers and statewide support team members. </a:t>
            </a:r>
            <a:endParaRPr lang="en-US" sz="180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spcBef>
                <a:spcPts val="0"/>
              </a:spcBef>
              <a:spcAft>
                <a:spcPts val="0"/>
              </a:spcAft>
              <a:buFont typeface="Arial" panose="020B0604020202020204" pitchFamily="34" charset="0"/>
              <a:buChar char="•"/>
              <a:tabLst>
                <a:tab pos="457200" algn="l"/>
              </a:tabLst>
            </a:pPr>
            <a:r>
              <a:rPr lang="en-US" sz="1800" b="1" dirty="0">
                <a:solidFill>
                  <a:srgbClr val="FF0000"/>
                </a:solidFill>
                <a:effectLst/>
                <a:latin typeface="Calibri" panose="020F0502020204030204" pitchFamily="34" charset="0"/>
                <a:ea typeface="Times New Roman" panose="02020603050405020304" pitchFamily="18" charset="0"/>
                <a:cs typeface="Times New Roman" panose="02020603050405020304" pitchFamily="18" charset="0"/>
              </a:rPr>
              <a:t>Step-by-Step Guide</a:t>
            </a:r>
            <a:r>
              <a:rPr lang="en-US" sz="1800" dirty="0">
                <a:solidFill>
                  <a:srgbClr val="FF0000"/>
                </a:solidFill>
                <a:effectLst/>
                <a:latin typeface="Calibri" panose="020F0502020204030204" pitchFamily="34" charset="0"/>
                <a:ea typeface="Times New Roman" panose="02020603050405020304" pitchFamily="18" charset="0"/>
                <a:cs typeface="Times New Roman" panose="02020603050405020304" pitchFamily="18" charset="0"/>
              </a:rPr>
              <a:t> provides guidance and recommendations for how to effectively implement the DCI Framework by providing an in depth look at the essential functions of DCI. </a:t>
            </a:r>
            <a:endParaRPr lang="en-US" sz="180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spcBef>
                <a:spcPts val="0"/>
              </a:spcBef>
              <a:spcAft>
                <a:spcPts val="0"/>
              </a:spcAft>
              <a:buFont typeface="Arial" panose="020B0604020202020204" pitchFamily="34" charset="0"/>
              <a:buChar char="•"/>
              <a:tabLst>
                <a:tab pos="457200" algn="l"/>
              </a:tabLst>
            </a:pPr>
            <a:r>
              <a:rPr lang="en-US" sz="1800" b="1" dirty="0">
                <a:solidFill>
                  <a:srgbClr val="FF0000"/>
                </a:solidFill>
                <a:effectLst/>
                <a:latin typeface="Calibri" panose="020F0502020204030204" pitchFamily="34" charset="0"/>
                <a:ea typeface="Times New Roman" panose="02020603050405020304" pitchFamily="18" charset="0"/>
                <a:cs typeface="Times New Roman" panose="02020603050405020304" pitchFamily="18" charset="0"/>
              </a:rPr>
              <a:t>Administrator’s Guide to Coaching</a:t>
            </a:r>
            <a:r>
              <a:rPr lang="en-US" sz="1800" dirty="0">
                <a:solidFill>
                  <a:srgbClr val="FF0000"/>
                </a:solidFill>
                <a:effectLst/>
                <a:latin typeface="Calibri" panose="020F0502020204030204" pitchFamily="34" charset="0"/>
                <a:ea typeface="Times New Roman" panose="02020603050405020304" pitchFamily="18" charset="0"/>
                <a:cs typeface="Times New Roman" panose="02020603050405020304" pitchFamily="18" charset="0"/>
              </a:rPr>
              <a:t> provides support for establishing a district-wide approach to professional learning through coaching. This guide focuses on key aspects of effective coaching and information leaders need to create the conditions necessary for embedding coaching into professional learning.</a:t>
            </a:r>
            <a:endParaRPr lang="en-US" sz="180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spcBef>
                <a:spcPts val="0"/>
              </a:spcBef>
              <a:spcAft>
                <a:spcPts val="0"/>
              </a:spcAft>
              <a:buFont typeface="Arial" panose="020B0604020202020204" pitchFamily="34" charset="0"/>
              <a:buChar char="•"/>
              <a:tabLst>
                <a:tab pos="457200" algn="l"/>
              </a:tabLst>
            </a:pPr>
            <a:r>
              <a:rPr lang="en-US" sz="1800" b="1" dirty="0">
                <a:solidFill>
                  <a:srgbClr val="FF0000"/>
                </a:solidFill>
                <a:effectLst/>
                <a:latin typeface="Calibri" panose="020F0502020204030204" pitchFamily="34" charset="0"/>
                <a:ea typeface="Times New Roman" panose="02020603050405020304" pitchFamily="18" charset="0"/>
                <a:cs typeface="Times New Roman" panose="02020603050405020304" pitchFamily="18" charset="0"/>
              </a:rPr>
              <a:t>Professional Learning Modules</a:t>
            </a:r>
            <a:r>
              <a:rPr lang="en-US" sz="1800" dirty="0">
                <a:solidFill>
                  <a:srgbClr val="FF0000"/>
                </a:solidFill>
                <a:effectLst/>
                <a:latin typeface="Calibri" panose="020F0502020204030204" pitchFamily="34" charset="0"/>
                <a:ea typeface="Times New Roman" panose="02020603050405020304" pitchFamily="18" charset="0"/>
                <a:cs typeface="Times New Roman" panose="02020603050405020304" pitchFamily="18" charset="0"/>
              </a:rPr>
              <a:t> - The eight DCI Practices are delivered through a professional development approach consisting of training, coaching, and online</a:t>
            </a:r>
            <a:br>
              <a:rPr lang="en-US" sz="1800" dirty="0">
                <a:solidFill>
                  <a:srgbClr val="FF0000"/>
                </a:solidFill>
                <a:effectLst/>
                <a:latin typeface="Calibri" panose="020F0502020204030204" pitchFamily="34" charset="0"/>
                <a:ea typeface="Times New Roman" panose="02020603050405020304" pitchFamily="18" charset="0"/>
                <a:cs typeface="Times New Roman" panose="02020603050405020304" pitchFamily="18" charset="0"/>
              </a:rPr>
            </a:br>
            <a:r>
              <a:rPr lang="en-US" sz="1800" dirty="0">
                <a:solidFill>
                  <a:srgbClr val="FF0000"/>
                </a:solidFill>
                <a:effectLst/>
                <a:latin typeface="Calibri" panose="020F0502020204030204" pitchFamily="34" charset="0"/>
                <a:ea typeface="Times New Roman" panose="02020603050405020304" pitchFamily="18" charset="0"/>
                <a:cs typeface="Times New Roman" panose="02020603050405020304" pitchFamily="18" charset="0"/>
              </a:rPr>
              <a:t>learning. Additionally, districts/buildings have access to accompanying professional development materials for each DCI practice.  </a:t>
            </a:r>
            <a:endParaRPr lang="en-US" sz="180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a:p>
            <a:r>
              <a:rPr lang="en-US" dirty="0"/>
              <a:t>Now that you have an understanding of the purpose and benefits of these supporting resources, take some time to explore them and outline your thoughts for initial implementation in your district.    </a:t>
            </a:r>
          </a:p>
          <a:p>
            <a:endParaRPr lang="en-US" dirty="0"/>
          </a:p>
          <a:p>
            <a:r>
              <a:rPr lang="en-US" dirty="0"/>
              <a:t>These materials can be accessed by going to the web link (</a:t>
            </a:r>
            <a:r>
              <a:rPr lang="en-US" u="sng" dirty="0">
                <a:solidFill>
                  <a:schemeClr val="hlink"/>
                </a:solidFill>
                <a:hlinkClick r:id="rId3"/>
              </a:rPr>
              <a:t>http://www.moedu-sail.org/topic/getting-started-with-the-mmd-dci-framework</a:t>
            </a:r>
            <a:r>
              <a:rPr lang="en-US" dirty="0"/>
              <a:t>) or by scanning the QR code.</a:t>
            </a:r>
            <a:endParaRPr lang="en-US" b="1" dirty="0"/>
          </a:p>
          <a:p>
            <a:endParaRPr lang="en-US" dirty="0"/>
          </a:p>
        </p:txBody>
      </p:sp>
      <p:sp>
        <p:nvSpPr>
          <p:cNvPr id="4" name="Slide Number Placeholder 3"/>
          <p:cNvSpPr>
            <a:spLocks noGrp="1"/>
          </p:cNvSpPr>
          <p:nvPr>
            <p:ph type="sldNum" sz="quarter" idx="5"/>
          </p:nvPr>
        </p:nvSpPr>
        <p:spPr/>
        <p:txBody>
          <a:bodyPr/>
          <a:lstStyle/>
          <a:p>
            <a:fld id="{3A982D59-46BF-4F69-BEB1-7D338E4FAAA4}" type="slidenum">
              <a:rPr lang="en-US" smtClean="0"/>
              <a:t>94</a:t>
            </a:fld>
            <a:endParaRPr lang="en-US"/>
          </a:p>
        </p:txBody>
      </p:sp>
    </p:spTree>
    <p:extLst>
      <p:ext uri="{BB962C8B-B14F-4D97-AF65-F5344CB8AC3E}">
        <p14:creationId xmlns:p14="http://schemas.microsoft.com/office/powerpoint/2010/main" val="818738341"/>
      </p:ext>
    </p:extLst>
  </p:cSld>
  <p:clrMapOvr>
    <a:masterClrMapping/>
  </p:clrMapOvr>
</p:notes>
</file>

<file path=ppt/notesSlides/notesSlide9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To Know/To Say  </a:t>
            </a:r>
          </a:p>
          <a:p>
            <a:r>
              <a:rPr lang="en-US" dirty="0"/>
              <a:t>Now that you have a better understanding of Leadership for Effective Implementation of District-Wide Evidence-Based Practices, your next step is to use the </a:t>
            </a:r>
            <a:r>
              <a:rPr lang="en-US" b="1" dirty="0"/>
              <a:t>Practice Profile </a:t>
            </a:r>
            <a:r>
              <a:rPr lang="en-US" dirty="0"/>
              <a:t>to self-assess your current leadership implementation. The Practice Profile is a rubric that aligns with the learning objectives of this Professional Learning Module. For each essential function, the Practice Profile defines four levels of implementation (from exemplary to far from proficient) and includes criteria which provide data or documentation for determining implementation levels. </a:t>
            </a:r>
          </a:p>
          <a:p>
            <a:endParaRPr lang="en-US" dirty="0"/>
          </a:p>
          <a:p>
            <a:r>
              <a:rPr lang="en-US" dirty="0"/>
              <a:t>This is an important tool for self-monitoring your own implementation. It serves as a reminder of the implementation criteria and is also aligned with the electronic</a:t>
            </a:r>
            <a:r>
              <a:rPr lang="en-US" b="1" dirty="0"/>
              <a:t> Self-Assessment Practice Profile (SAPP) </a:t>
            </a:r>
            <a:r>
              <a:rPr lang="en-US" dirty="0"/>
              <a:t>tool. These sources provide data regarding where you are in your implementation efforts, possible next steps, and focus areas on which you, your school, and/or your district might benefit from further training or coaching. http://sapp.missouripd.org/instructions</a:t>
            </a:r>
          </a:p>
          <a:p>
            <a:endParaRPr lang="en-US" dirty="0"/>
          </a:p>
          <a:p>
            <a:r>
              <a:rPr lang="en-US" dirty="0"/>
              <a:t>The </a:t>
            </a:r>
            <a:r>
              <a:rPr lang="en-US" b="1" dirty="0"/>
              <a:t>Next Steps Action Plan </a:t>
            </a:r>
            <a:r>
              <a:rPr lang="en-US" dirty="0"/>
              <a:t>template is useful for planning both now or back in your building. </a:t>
            </a:r>
            <a:r>
              <a:rPr lang="en-US" i="1" dirty="0"/>
              <a:t>What support and/or resources do you need to begin implementing or improving your leadership skills</a:t>
            </a:r>
            <a:r>
              <a:rPr lang="en-US" dirty="0"/>
              <a:t>?</a:t>
            </a:r>
          </a:p>
          <a:p>
            <a:endParaRPr lang="en-US" dirty="0"/>
          </a:p>
        </p:txBody>
      </p:sp>
      <p:sp>
        <p:nvSpPr>
          <p:cNvPr id="4" name="Slide Number Placeholder 3"/>
          <p:cNvSpPr>
            <a:spLocks noGrp="1"/>
          </p:cNvSpPr>
          <p:nvPr>
            <p:ph type="sldNum" sz="quarter" idx="5"/>
          </p:nvPr>
        </p:nvSpPr>
        <p:spPr/>
        <p:txBody>
          <a:bodyPr/>
          <a:lstStyle/>
          <a:p>
            <a:fld id="{3A982D59-46BF-4F69-BEB1-7D338E4FAAA4}" type="slidenum">
              <a:rPr lang="en-US" smtClean="0"/>
              <a:t>95</a:t>
            </a:fld>
            <a:endParaRPr lang="en-US"/>
          </a:p>
        </p:txBody>
      </p:sp>
    </p:spTree>
    <p:extLst>
      <p:ext uri="{BB962C8B-B14F-4D97-AF65-F5344CB8AC3E}">
        <p14:creationId xmlns:p14="http://schemas.microsoft.com/office/powerpoint/2010/main" val="365933969"/>
      </p:ext>
    </p:extLst>
  </p:cSld>
  <p:clrMapOvr>
    <a:masterClrMapping/>
  </p:clrMapOvr>
</p:notes>
</file>

<file path=ppt/notesSlides/notesSlide9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480097" indent="-240048" defTabSz="960192">
              <a:defRPr/>
            </a:pPr>
            <a:r>
              <a:rPr lang="en-US" b="1" dirty="0"/>
              <a:t>To Do/To Say</a:t>
            </a:r>
          </a:p>
          <a:p>
            <a:pPr marL="480097" indent="-240048" defTabSz="960192">
              <a:defRPr/>
            </a:pPr>
            <a:r>
              <a:rPr lang="en-US" dirty="0"/>
              <a:t>Before we conclude this session, take a few minutes to plan specific next steps in your team’s work with the district. </a:t>
            </a:r>
          </a:p>
          <a:p>
            <a:endParaRPr lang="en-US" dirty="0"/>
          </a:p>
          <a:p>
            <a:endParaRPr lang="en-US" dirty="0"/>
          </a:p>
        </p:txBody>
      </p:sp>
      <p:sp>
        <p:nvSpPr>
          <p:cNvPr id="4" name="Slide Number Placeholder 3"/>
          <p:cNvSpPr>
            <a:spLocks noGrp="1"/>
          </p:cNvSpPr>
          <p:nvPr>
            <p:ph type="sldNum" sz="quarter" idx="5"/>
          </p:nvPr>
        </p:nvSpPr>
        <p:spPr/>
        <p:txBody>
          <a:bodyPr/>
          <a:lstStyle/>
          <a:p>
            <a:fld id="{3A982D59-46BF-4F69-BEB1-7D338E4FAAA4}" type="slidenum">
              <a:rPr lang="en-US" smtClean="0"/>
              <a:t>96</a:t>
            </a:fld>
            <a:endParaRPr lang="en-US"/>
          </a:p>
        </p:txBody>
      </p:sp>
    </p:spTree>
    <p:extLst>
      <p:ext uri="{BB962C8B-B14F-4D97-AF65-F5344CB8AC3E}">
        <p14:creationId xmlns:p14="http://schemas.microsoft.com/office/powerpoint/2010/main" val="2592483748"/>
      </p:ext>
    </p:extLst>
  </p:cSld>
  <p:clrMapOvr>
    <a:masterClrMapping/>
  </p:clrMapOvr>
</p:notes>
</file>

<file path=ppt/notesSlides/notesSlide9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3A982D59-46BF-4F69-BEB1-7D338E4FAAA4}" type="slidenum">
              <a:rPr lang="en-US" smtClean="0"/>
              <a:t>100</a:t>
            </a:fld>
            <a:endParaRPr lang="en-US"/>
          </a:p>
        </p:txBody>
      </p:sp>
    </p:spTree>
    <p:extLst>
      <p:ext uri="{BB962C8B-B14F-4D97-AF65-F5344CB8AC3E}">
        <p14:creationId xmlns:p14="http://schemas.microsoft.com/office/powerpoint/2010/main" val="338672979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png"/><Relationship Id="rId1" Type="http://schemas.openxmlformats.org/officeDocument/2006/relationships/slideMaster" Target="../slideMasters/slideMaster1.xml"/><Relationship Id="rId6" Type="http://schemas.openxmlformats.org/officeDocument/2006/relationships/image" Target="../media/image8.png"/><Relationship Id="rId5" Type="http://schemas.openxmlformats.org/officeDocument/2006/relationships/image" Target="../media/image9.png"/><Relationship Id="rId4" Type="http://schemas.openxmlformats.org/officeDocument/2006/relationships/image" Target="../media/image5.png"/></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png"/><Relationship Id="rId1" Type="http://schemas.openxmlformats.org/officeDocument/2006/relationships/slideMaster" Target="../slideMasters/slideMaster1.xml"/><Relationship Id="rId6" Type="http://schemas.openxmlformats.org/officeDocument/2006/relationships/image" Target="../media/image8.png"/><Relationship Id="rId5" Type="http://schemas.openxmlformats.org/officeDocument/2006/relationships/image" Target="../media/image4.png"/><Relationship Id="rId4" Type="http://schemas.openxmlformats.org/officeDocument/2006/relationships/image" Target="../media/image5.png"/></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10.png"/><Relationship Id="rId7" Type="http://schemas.openxmlformats.org/officeDocument/2006/relationships/image" Target="../media/image14.png"/><Relationship Id="rId2" Type="http://schemas.openxmlformats.org/officeDocument/2006/relationships/image" Target="../media/image8.png"/><Relationship Id="rId1" Type="http://schemas.openxmlformats.org/officeDocument/2006/relationships/slideMaster" Target="../slideMasters/slideMaster1.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1.png"/></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1.png"/><Relationship Id="rId7" Type="http://schemas.openxmlformats.org/officeDocument/2006/relationships/image" Target="../media/image7.png"/><Relationship Id="rId2" Type="http://schemas.openxmlformats.org/officeDocument/2006/relationships/image" Target="../media/image3.png"/><Relationship Id="rId1" Type="http://schemas.openxmlformats.org/officeDocument/2006/relationships/slideMaster" Target="../slideMasters/slideMaster1.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cSld name="Title and Content">
    <p:spTree>
      <p:nvGrpSpPr>
        <p:cNvPr id="1" name="Shape 17"/>
        <p:cNvGrpSpPr/>
        <p:nvPr/>
      </p:nvGrpSpPr>
      <p:grpSpPr>
        <a:xfrm>
          <a:off x="0" y="0"/>
          <a:ext cx="0" cy="0"/>
          <a:chOff x="0" y="0"/>
          <a:chExt cx="0" cy="0"/>
        </a:xfrm>
      </p:grpSpPr>
      <p:sp>
        <p:nvSpPr>
          <p:cNvPr id="2" name="Title 1">
            <a:extLst>
              <a:ext uri="{FF2B5EF4-FFF2-40B4-BE49-F238E27FC236}">
                <a16:creationId xmlns:a16="http://schemas.microsoft.com/office/drawing/2014/main" id="{BB5257DF-8666-4DC6-AC99-2B961D82F695}"/>
              </a:ext>
            </a:extLst>
          </p:cNvPr>
          <p:cNvSpPr>
            <a:spLocks noGrp="1"/>
          </p:cNvSpPr>
          <p:nvPr>
            <p:ph type="title"/>
          </p:nvPr>
        </p:nvSpPr>
        <p:spPr>
          <a:xfrm>
            <a:off x="457200" y="601664"/>
            <a:ext cx="8229600" cy="1096961"/>
          </a:xfrm>
          <a:prstGeom prst="rect">
            <a:avLst/>
          </a:prstGeom>
        </p:spPr>
        <p:txBody>
          <a:bodyPr anchor="ctr"/>
          <a:lstStyle>
            <a:lvl1pPr algn="ctr">
              <a:defRPr sz="4400"/>
            </a:lvl1pPr>
          </a:lstStyle>
          <a:p>
            <a:r>
              <a:rPr lang="en-US" dirty="0"/>
              <a:t>Click to edit Master title style</a:t>
            </a:r>
          </a:p>
        </p:txBody>
      </p:sp>
      <p:sp>
        <p:nvSpPr>
          <p:cNvPr id="20" name="Shape 20"/>
          <p:cNvSpPr txBox="1">
            <a:spLocks noGrp="1"/>
          </p:cNvSpPr>
          <p:nvPr>
            <p:ph type="body" idx="1"/>
          </p:nvPr>
        </p:nvSpPr>
        <p:spPr>
          <a:xfrm>
            <a:off x="457200" y="1828805"/>
            <a:ext cx="8229600" cy="3962396"/>
          </a:xfrm>
          <a:prstGeom prst="rect">
            <a:avLst/>
          </a:prstGeom>
          <a:noFill/>
          <a:ln>
            <a:noFill/>
          </a:ln>
        </p:spPr>
        <p:txBody>
          <a:bodyPr wrap="square" lIns="91425" tIns="91425" rIns="91425" bIns="91425" anchor="t" anchorCtr="0">
            <a:noAutofit/>
          </a:bodyPr>
          <a:lstStyle>
            <a:lvl1pPr marL="457200" marR="0" lvl="0" indent="-365760" algn="l" rtl="0">
              <a:spcBef>
                <a:spcPts val="600"/>
              </a:spcBef>
              <a:spcAft>
                <a:spcPts val="0"/>
              </a:spcAft>
              <a:buClr>
                <a:schemeClr val="accent3"/>
              </a:buClr>
              <a:buSzPct val="100000"/>
              <a:buFont typeface="Wingdings" panose="05000000000000000000" pitchFamily="2" charset="2"/>
              <a:buChar char="§"/>
              <a:defRPr sz="2400" b="0" i="0" u="none" strike="noStrike" cap="none">
                <a:solidFill>
                  <a:schemeClr val="dk1"/>
                </a:solidFill>
                <a:latin typeface="Tw Cen MT" panose="020B0602020104020603" pitchFamily="34" charset="0"/>
                <a:ea typeface="Tw Cen MT" panose="020B0602020104020603" pitchFamily="34" charset="0"/>
                <a:cs typeface="Tw Cen MT" panose="020B0602020104020603" pitchFamily="34" charset="0"/>
                <a:sym typeface="Questrial"/>
              </a:defRPr>
            </a:lvl1pPr>
            <a:lvl2pPr marL="557082" marR="0" lvl="1" indent="-365760" algn="l" rtl="0">
              <a:spcBef>
                <a:spcPts val="600"/>
              </a:spcBef>
              <a:spcAft>
                <a:spcPts val="0"/>
              </a:spcAft>
              <a:buClr>
                <a:schemeClr val="accent3"/>
              </a:buClr>
              <a:buSzPct val="100000"/>
              <a:buFont typeface="Arial" panose="020B0604020202020204" pitchFamily="34" charset="0"/>
              <a:buChar char="•"/>
              <a:defRPr sz="2100" b="0" i="0" u="none" strike="noStrike" cap="none">
                <a:solidFill>
                  <a:schemeClr val="dk1"/>
                </a:solidFill>
                <a:latin typeface="Tw Cen MT" panose="020B0602020104020603" pitchFamily="34" charset="0"/>
                <a:ea typeface="Tw Cen MT" panose="020B0602020104020603" pitchFamily="34" charset="0"/>
                <a:cs typeface="Tw Cen MT" panose="020B0602020104020603" pitchFamily="34" charset="0"/>
                <a:sym typeface="Questrial"/>
              </a:defRPr>
            </a:lvl2pPr>
            <a:lvl3pPr marL="857050" marR="0" lvl="2" indent="-66474" algn="l" rtl="0">
              <a:spcBef>
                <a:spcPts val="360"/>
              </a:spcBef>
              <a:spcAft>
                <a:spcPts val="0"/>
              </a:spcAft>
              <a:buClr>
                <a:schemeClr val="accent6"/>
              </a:buClr>
              <a:buSzPct val="100000"/>
              <a:buFont typeface="Wingdings" panose="05000000000000000000" pitchFamily="2" charset="2"/>
              <a:buChar char="§"/>
              <a:defRPr sz="1800" b="0" i="0" u="none" strike="noStrike" cap="none">
                <a:solidFill>
                  <a:schemeClr val="dk1"/>
                </a:solidFill>
                <a:latin typeface="Tw Cen MT" panose="020B0602020104020603" pitchFamily="34" charset="0"/>
                <a:ea typeface="Tw Cen MT" panose="020B0602020104020603" pitchFamily="34" charset="0"/>
                <a:cs typeface="Tw Cen MT" panose="020B0602020104020603" pitchFamily="34" charset="0"/>
                <a:sym typeface="Questrial"/>
              </a:defRPr>
            </a:lvl3pPr>
            <a:lvl4pPr marL="1199869" marR="0" lvl="3" indent="-85444" algn="l" rtl="0">
              <a:spcBef>
                <a:spcPts val="300"/>
              </a:spcBef>
              <a:spcAft>
                <a:spcPts val="0"/>
              </a:spcAft>
              <a:buClr>
                <a:schemeClr val="accent6"/>
              </a:buClr>
              <a:buSzPct val="100000"/>
              <a:buFont typeface="Arial" panose="020B0604020202020204" pitchFamily="34" charset="0"/>
              <a:buChar char="•"/>
              <a:defRPr sz="1500" b="0" i="0" u="none" strike="noStrike" cap="none">
                <a:solidFill>
                  <a:schemeClr val="dk1"/>
                </a:solidFill>
                <a:latin typeface="Tw Cen MT" panose="020B0602020104020603" pitchFamily="34" charset="0"/>
                <a:ea typeface="Tw Cen MT" panose="020B0602020104020603" pitchFamily="34" charset="0"/>
                <a:cs typeface="Tw Cen MT" panose="020B0602020104020603" pitchFamily="34" charset="0"/>
                <a:sym typeface="Questrial"/>
              </a:defRPr>
            </a:lvl4pPr>
            <a:lvl5pPr marL="1714500" marR="0" lvl="4" indent="-257175" algn="l" rtl="0">
              <a:spcBef>
                <a:spcPts val="300"/>
              </a:spcBef>
              <a:spcAft>
                <a:spcPts val="0"/>
              </a:spcAft>
              <a:buClr>
                <a:schemeClr val="accent6"/>
              </a:buClr>
              <a:buSzPct val="100000"/>
              <a:buFont typeface="Wingdings" panose="05000000000000000000" pitchFamily="2" charset="2"/>
              <a:buChar char="§"/>
              <a:defRPr sz="1500" b="0" i="0" u="none" strike="noStrike" cap="none">
                <a:solidFill>
                  <a:schemeClr val="dk1"/>
                </a:solidFill>
                <a:latin typeface="Tw Cen MT" panose="020B0602020104020603" pitchFamily="34" charset="0"/>
                <a:ea typeface="Tw Cen MT" panose="020B0602020104020603" pitchFamily="34" charset="0"/>
                <a:cs typeface="Tw Cen MT" panose="020B0602020104020603" pitchFamily="34" charset="0"/>
                <a:sym typeface="Questrial"/>
              </a:defRPr>
            </a:lvl5pPr>
            <a:lvl6pPr marL="1885509" marR="0" lvl="5" indent="-85284" algn="l" rtl="0">
              <a:spcBef>
                <a:spcPts val="300"/>
              </a:spcBef>
              <a:buClr>
                <a:schemeClr val="dk1"/>
              </a:buClr>
              <a:buSzPct val="100000"/>
              <a:buFont typeface="Arial"/>
              <a:buChar char="•"/>
              <a:defRPr sz="1500" b="0" i="0" u="none" strike="noStrike" cap="none">
                <a:solidFill>
                  <a:schemeClr val="dk1"/>
                </a:solidFill>
                <a:latin typeface="Calibri"/>
                <a:ea typeface="Calibri"/>
                <a:cs typeface="Calibri"/>
                <a:sym typeface="Calibri"/>
              </a:defRPr>
            </a:lvl6pPr>
            <a:lvl7pPr marL="2228330" marR="0" lvl="6" indent="-85205" algn="l" rtl="0">
              <a:spcBef>
                <a:spcPts val="300"/>
              </a:spcBef>
              <a:buClr>
                <a:schemeClr val="dk1"/>
              </a:buClr>
              <a:buSzPct val="100000"/>
              <a:buFont typeface="Arial"/>
              <a:buChar char="•"/>
              <a:defRPr sz="1500" b="0" i="0" u="none" strike="noStrike" cap="none">
                <a:solidFill>
                  <a:schemeClr val="dk1"/>
                </a:solidFill>
                <a:latin typeface="Calibri"/>
                <a:ea typeface="Calibri"/>
                <a:cs typeface="Calibri"/>
                <a:sym typeface="Calibri"/>
              </a:defRPr>
            </a:lvl7pPr>
            <a:lvl8pPr marL="2571149" marR="0" lvl="7" indent="-85124" algn="l" rtl="0">
              <a:spcBef>
                <a:spcPts val="300"/>
              </a:spcBef>
              <a:buClr>
                <a:schemeClr val="dk1"/>
              </a:buClr>
              <a:buSzPct val="100000"/>
              <a:buFont typeface="Arial"/>
              <a:buChar char="•"/>
              <a:defRPr sz="1500" b="0" i="0" u="none" strike="noStrike" cap="none">
                <a:solidFill>
                  <a:schemeClr val="dk1"/>
                </a:solidFill>
                <a:latin typeface="Calibri"/>
                <a:ea typeface="Calibri"/>
                <a:cs typeface="Calibri"/>
                <a:sym typeface="Calibri"/>
              </a:defRPr>
            </a:lvl8pPr>
            <a:lvl9pPr marL="2913969" marR="0" lvl="8" indent="-85043" algn="l" rtl="0">
              <a:spcBef>
                <a:spcPts val="300"/>
              </a:spcBef>
              <a:buClr>
                <a:schemeClr val="dk1"/>
              </a:buClr>
              <a:buSzPct val="100000"/>
              <a:buFont typeface="Arial"/>
              <a:buChar char="•"/>
              <a:defRPr sz="1500" b="0" i="0" u="none" strike="noStrike" cap="none">
                <a:solidFill>
                  <a:schemeClr val="dk1"/>
                </a:solidFill>
                <a:latin typeface="Calibri"/>
                <a:ea typeface="Calibri"/>
                <a:cs typeface="Calibri"/>
                <a:sym typeface="Calibri"/>
              </a:defRPr>
            </a:lvl9pPr>
          </a:lstStyle>
          <a:p>
            <a:pPr lvl="0"/>
            <a:r>
              <a:rPr lang="en-US" dirty="0"/>
              <a:t>Click to edit Master text styles</a:t>
            </a:r>
          </a:p>
        </p:txBody>
      </p:sp>
    </p:spTree>
    <p:extLst>
      <p:ext uri="{BB962C8B-B14F-4D97-AF65-F5344CB8AC3E}">
        <p14:creationId xmlns:p14="http://schemas.microsoft.com/office/powerpoint/2010/main" val="385315927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Quote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166D6C-4204-48E2-AF11-5410113F4E09}"/>
              </a:ext>
            </a:extLst>
          </p:cNvPr>
          <p:cNvSpPr>
            <a:spLocks noGrp="1"/>
          </p:cNvSpPr>
          <p:nvPr>
            <p:ph type="title" hasCustomPrompt="1"/>
          </p:nvPr>
        </p:nvSpPr>
        <p:spPr>
          <a:xfrm>
            <a:off x="628650" y="1481667"/>
            <a:ext cx="7886700" cy="2743199"/>
          </a:xfrm>
          <a:prstGeom prst="rect">
            <a:avLst/>
          </a:prstGeom>
        </p:spPr>
        <p:txBody>
          <a:bodyPr/>
          <a:lstStyle>
            <a:lvl1pPr>
              <a:defRPr sz="2800" i="1"/>
            </a:lvl1pPr>
          </a:lstStyle>
          <a:p>
            <a:r>
              <a:rPr lang="en-US" dirty="0"/>
              <a:t>Click to edit Master Quote</a:t>
            </a:r>
          </a:p>
        </p:txBody>
      </p:sp>
    </p:spTree>
    <p:extLst>
      <p:ext uri="{BB962C8B-B14F-4D97-AF65-F5344CB8AC3E}">
        <p14:creationId xmlns:p14="http://schemas.microsoft.com/office/powerpoint/2010/main" val="151638565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1_Quotes-2">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166D6C-4204-48E2-AF11-5410113F4E09}"/>
              </a:ext>
            </a:extLst>
          </p:cNvPr>
          <p:cNvSpPr>
            <a:spLocks noGrp="1"/>
          </p:cNvSpPr>
          <p:nvPr>
            <p:ph type="title" hasCustomPrompt="1"/>
          </p:nvPr>
        </p:nvSpPr>
        <p:spPr>
          <a:xfrm>
            <a:off x="628650" y="2725445"/>
            <a:ext cx="7886700" cy="2831976"/>
          </a:xfrm>
          <a:prstGeom prst="rect">
            <a:avLst/>
          </a:prstGeom>
        </p:spPr>
        <p:txBody>
          <a:bodyPr/>
          <a:lstStyle>
            <a:lvl1pPr algn="ctr">
              <a:defRPr sz="3600" i="1">
                <a:solidFill>
                  <a:schemeClr val="accent2"/>
                </a:solidFill>
                <a:latin typeface="Tw Cen MT Condensed" panose="020B0606020104020203" pitchFamily="34" charset="0"/>
              </a:defRPr>
            </a:lvl1pPr>
          </a:lstStyle>
          <a:p>
            <a:r>
              <a:rPr lang="en-US" dirty="0"/>
              <a:t>Click to edit Master Quote</a:t>
            </a:r>
          </a:p>
        </p:txBody>
      </p:sp>
      <p:sp>
        <p:nvSpPr>
          <p:cNvPr id="7" name="Content Placeholder 6">
            <a:extLst>
              <a:ext uri="{FF2B5EF4-FFF2-40B4-BE49-F238E27FC236}">
                <a16:creationId xmlns:a16="http://schemas.microsoft.com/office/drawing/2014/main" id="{37D7653E-FE69-49BB-ABAA-EA371AA9AB53}"/>
              </a:ext>
            </a:extLst>
          </p:cNvPr>
          <p:cNvSpPr>
            <a:spLocks noGrp="1"/>
          </p:cNvSpPr>
          <p:nvPr>
            <p:ph sz="quarter" idx="10"/>
          </p:nvPr>
        </p:nvSpPr>
        <p:spPr>
          <a:xfrm>
            <a:off x="628650" y="1020763"/>
            <a:ext cx="7886700" cy="1536700"/>
          </a:xfrm>
        </p:spPr>
        <p:txBody>
          <a:bodyPr anchor="ctr"/>
          <a:lstStyle>
            <a:lvl1pPr marL="91440" indent="0" algn="ctr">
              <a:buNone/>
              <a:defRPr sz="4400">
                <a:solidFill>
                  <a:schemeClr val="accent2"/>
                </a:solidFill>
              </a:defRPr>
            </a:lvl1pPr>
          </a:lstStyle>
          <a:p>
            <a:pPr lvl="0"/>
            <a:r>
              <a:rPr lang="en-US" dirty="0"/>
              <a:t>Click to edit Master text styles</a:t>
            </a:r>
          </a:p>
        </p:txBody>
      </p:sp>
    </p:spTree>
    <p:extLst>
      <p:ext uri="{BB962C8B-B14F-4D97-AF65-F5344CB8AC3E}">
        <p14:creationId xmlns:p14="http://schemas.microsoft.com/office/powerpoint/2010/main" val="240340074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1_Title Slide">
    <p:spTree>
      <p:nvGrpSpPr>
        <p:cNvPr id="1" name="Shape 22"/>
        <p:cNvGrpSpPr/>
        <p:nvPr/>
      </p:nvGrpSpPr>
      <p:grpSpPr>
        <a:xfrm>
          <a:off x="0" y="0"/>
          <a:ext cx="0" cy="0"/>
          <a:chOff x="0" y="0"/>
          <a:chExt cx="0" cy="0"/>
        </a:xfrm>
      </p:grpSpPr>
      <p:sp>
        <p:nvSpPr>
          <p:cNvPr id="24" name="Shape 24"/>
          <p:cNvSpPr/>
          <p:nvPr/>
        </p:nvSpPr>
        <p:spPr>
          <a:xfrm>
            <a:off x="0" y="3"/>
            <a:ext cx="9144000" cy="6080125"/>
          </a:xfrm>
          <a:prstGeom prst="rect">
            <a:avLst/>
          </a:prstGeom>
          <a:solidFill>
            <a:srgbClr val="025379"/>
          </a:solidFill>
          <a:ln>
            <a:noFill/>
          </a:ln>
        </p:spPr>
        <p:txBody>
          <a:bodyPr wrap="square" lIns="68550" tIns="34275" rIns="68550" bIns="34275" anchor="ctr" anchorCtr="0">
            <a:noAutofit/>
          </a:bodyPr>
          <a:lstStyle/>
          <a:p>
            <a:pPr marL="0" marR="0" lvl="0" indent="0" algn="ctr" rtl="0">
              <a:spcBef>
                <a:spcPts val="0"/>
              </a:spcBef>
              <a:spcAft>
                <a:spcPts val="0"/>
              </a:spcAft>
              <a:buNone/>
            </a:pPr>
            <a:endParaRPr sz="1350">
              <a:solidFill>
                <a:schemeClr val="lt1"/>
              </a:solidFill>
              <a:latin typeface="Tw Cen MT" panose="020B0602020104020603" pitchFamily="34" charset="0"/>
              <a:ea typeface="Arial"/>
              <a:cs typeface="Arial"/>
              <a:sym typeface="Arial"/>
            </a:endParaRPr>
          </a:p>
        </p:txBody>
      </p:sp>
      <p:sp>
        <p:nvSpPr>
          <p:cNvPr id="29" name="Shape 29"/>
          <p:cNvSpPr/>
          <p:nvPr/>
        </p:nvSpPr>
        <p:spPr>
          <a:xfrm>
            <a:off x="1447801" y="473079"/>
            <a:ext cx="7696199" cy="139699"/>
          </a:xfrm>
          <a:prstGeom prst="rect">
            <a:avLst/>
          </a:prstGeom>
          <a:solidFill>
            <a:srgbClr val="69A9CD"/>
          </a:solidFill>
          <a:ln>
            <a:noFill/>
          </a:ln>
        </p:spPr>
        <p:txBody>
          <a:bodyPr wrap="square" lIns="68550" tIns="34275" rIns="68550" bIns="34275" anchor="ctr" anchorCtr="0">
            <a:noAutofit/>
          </a:bodyPr>
          <a:lstStyle/>
          <a:p>
            <a:pPr marL="0" marR="0" lvl="0" indent="0" algn="ctr" rtl="0">
              <a:spcBef>
                <a:spcPts val="0"/>
              </a:spcBef>
              <a:spcAft>
                <a:spcPts val="0"/>
              </a:spcAft>
              <a:buNone/>
            </a:pPr>
            <a:endParaRPr sz="1350">
              <a:solidFill>
                <a:schemeClr val="lt1"/>
              </a:solidFill>
              <a:latin typeface="Arial"/>
              <a:ea typeface="Arial"/>
              <a:cs typeface="Arial"/>
              <a:sym typeface="Arial"/>
            </a:endParaRPr>
          </a:p>
        </p:txBody>
      </p:sp>
      <p:sp>
        <p:nvSpPr>
          <p:cNvPr id="30" name="Shape 30"/>
          <p:cNvSpPr/>
          <p:nvPr/>
        </p:nvSpPr>
        <p:spPr>
          <a:xfrm>
            <a:off x="0" y="473079"/>
            <a:ext cx="1447800" cy="139699"/>
          </a:xfrm>
          <a:prstGeom prst="rect">
            <a:avLst/>
          </a:prstGeom>
          <a:solidFill>
            <a:srgbClr val="19A89E"/>
          </a:solidFill>
          <a:ln>
            <a:noFill/>
          </a:ln>
        </p:spPr>
        <p:txBody>
          <a:bodyPr wrap="square" lIns="68550" tIns="34275" rIns="68550" bIns="34275" anchor="ctr" anchorCtr="0">
            <a:noAutofit/>
          </a:bodyPr>
          <a:lstStyle/>
          <a:p>
            <a:pPr marL="0" marR="0" lvl="0" indent="0" algn="ctr" rtl="0">
              <a:spcBef>
                <a:spcPts val="0"/>
              </a:spcBef>
              <a:spcAft>
                <a:spcPts val="0"/>
              </a:spcAft>
              <a:buNone/>
            </a:pPr>
            <a:endParaRPr sz="1350">
              <a:solidFill>
                <a:schemeClr val="lt1"/>
              </a:solidFill>
              <a:latin typeface="Arial"/>
              <a:ea typeface="Arial"/>
              <a:cs typeface="Arial"/>
              <a:sym typeface="Arial"/>
            </a:endParaRPr>
          </a:p>
        </p:txBody>
      </p:sp>
      <p:sp>
        <p:nvSpPr>
          <p:cNvPr id="31" name="Shape 31"/>
          <p:cNvSpPr/>
          <p:nvPr/>
        </p:nvSpPr>
        <p:spPr>
          <a:xfrm>
            <a:off x="7988300" y="152400"/>
            <a:ext cx="914400" cy="914400"/>
          </a:xfrm>
          <a:prstGeom prst="roundRect">
            <a:avLst/>
          </a:prstGeom>
          <a:ln>
            <a:noFill/>
            <a:headEnd type="none" w="med" len="med"/>
            <a:tailEnd type="none" w="med" len="med"/>
          </a:ln>
        </p:spPr>
        <p:style>
          <a:lnRef idx="2">
            <a:schemeClr val="accent1"/>
          </a:lnRef>
          <a:fillRef idx="1">
            <a:schemeClr val="lt1"/>
          </a:fillRef>
          <a:effectRef idx="0">
            <a:schemeClr val="accent1"/>
          </a:effectRef>
          <a:fontRef idx="minor">
            <a:schemeClr val="dk1"/>
          </a:fontRef>
        </p:style>
        <p:txBody>
          <a:bodyPr wrap="square" lIns="68550" tIns="34275" rIns="68550" bIns="34275" anchor="ctr" anchorCtr="0">
            <a:noAutofit/>
          </a:bodyPr>
          <a:lstStyle/>
          <a:p>
            <a:pPr marL="0" marR="0" lvl="0" indent="0" algn="ctr" rtl="0">
              <a:spcBef>
                <a:spcPts val="0"/>
              </a:spcBef>
              <a:spcAft>
                <a:spcPts val="0"/>
              </a:spcAft>
              <a:buNone/>
            </a:pPr>
            <a:endParaRPr sz="1350">
              <a:solidFill>
                <a:schemeClr val="lt1"/>
              </a:solidFill>
              <a:latin typeface="Arial"/>
              <a:ea typeface="Arial"/>
              <a:cs typeface="Arial"/>
              <a:sym typeface="Arial"/>
            </a:endParaRPr>
          </a:p>
        </p:txBody>
      </p:sp>
      <p:sp>
        <p:nvSpPr>
          <p:cNvPr id="32" name="Shape 32"/>
          <p:cNvSpPr txBox="1">
            <a:spLocks noGrp="1"/>
          </p:cNvSpPr>
          <p:nvPr>
            <p:ph type="ctrTitle"/>
          </p:nvPr>
        </p:nvSpPr>
        <p:spPr>
          <a:xfrm>
            <a:off x="685800" y="1420733"/>
            <a:ext cx="7772400" cy="1470024"/>
          </a:xfrm>
          <a:prstGeom prst="rect">
            <a:avLst/>
          </a:prstGeom>
          <a:noFill/>
          <a:ln>
            <a:noFill/>
          </a:ln>
        </p:spPr>
        <p:txBody>
          <a:bodyPr wrap="square" lIns="91425" tIns="91425" rIns="91425" bIns="91425" anchor="ctr" anchorCtr="0">
            <a:noAutofit/>
          </a:bodyPr>
          <a:lstStyle>
            <a:lvl1pPr marL="0" marR="0" lvl="0" indent="0" algn="ctr" rtl="0">
              <a:spcBef>
                <a:spcPts val="0"/>
              </a:spcBef>
              <a:spcAft>
                <a:spcPts val="0"/>
              </a:spcAft>
              <a:buNone/>
              <a:defRPr sz="4400" b="0" i="0" u="none" strike="noStrike" cap="none">
                <a:solidFill>
                  <a:schemeClr val="lt1"/>
                </a:solidFill>
                <a:latin typeface="Tw Cen MT" panose="020B0602020104020603" pitchFamily="34" charset="0"/>
                <a:ea typeface="Tw Cen MT" panose="020B0602020104020603" pitchFamily="34" charset="0"/>
                <a:cs typeface="Tw Cen MT" panose="020B0602020104020603" pitchFamily="34" charset="0"/>
                <a:sym typeface="Questrial"/>
              </a:defRPr>
            </a:lvl1pPr>
            <a:lvl2pPr marL="0" marR="0" lvl="1" indent="0" algn="ctr" rtl="0">
              <a:spcBef>
                <a:spcPts val="0"/>
              </a:spcBef>
              <a:spcAft>
                <a:spcPts val="0"/>
              </a:spcAft>
              <a:buNone/>
              <a:defRPr sz="3300" b="0" i="0" u="none" strike="noStrike" cap="none">
                <a:solidFill>
                  <a:schemeClr val="accent2"/>
                </a:solidFill>
                <a:latin typeface="Questrial"/>
                <a:ea typeface="Questrial"/>
                <a:cs typeface="Questrial"/>
                <a:sym typeface="Questrial"/>
              </a:defRPr>
            </a:lvl2pPr>
            <a:lvl3pPr marL="0" marR="0" lvl="2" indent="0" algn="ctr" rtl="0">
              <a:spcBef>
                <a:spcPts val="0"/>
              </a:spcBef>
              <a:spcAft>
                <a:spcPts val="0"/>
              </a:spcAft>
              <a:buNone/>
              <a:defRPr sz="3300" b="0" i="0" u="none" strike="noStrike" cap="none">
                <a:solidFill>
                  <a:schemeClr val="accent2"/>
                </a:solidFill>
                <a:latin typeface="Questrial"/>
                <a:ea typeface="Questrial"/>
                <a:cs typeface="Questrial"/>
                <a:sym typeface="Questrial"/>
              </a:defRPr>
            </a:lvl3pPr>
            <a:lvl4pPr marL="0" marR="0" lvl="3" indent="0" algn="ctr" rtl="0">
              <a:spcBef>
                <a:spcPts val="0"/>
              </a:spcBef>
              <a:spcAft>
                <a:spcPts val="0"/>
              </a:spcAft>
              <a:buNone/>
              <a:defRPr sz="3300" b="0" i="0" u="none" strike="noStrike" cap="none">
                <a:solidFill>
                  <a:schemeClr val="accent2"/>
                </a:solidFill>
                <a:latin typeface="Questrial"/>
                <a:ea typeface="Questrial"/>
                <a:cs typeface="Questrial"/>
                <a:sym typeface="Questrial"/>
              </a:defRPr>
            </a:lvl4pPr>
            <a:lvl5pPr marL="0" marR="0" lvl="4" indent="0" algn="ctr" rtl="0">
              <a:spcBef>
                <a:spcPts val="0"/>
              </a:spcBef>
              <a:spcAft>
                <a:spcPts val="0"/>
              </a:spcAft>
              <a:buNone/>
              <a:defRPr sz="3300" b="0" i="0" u="none" strike="noStrike" cap="none">
                <a:solidFill>
                  <a:schemeClr val="accent2"/>
                </a:solidFill>
                <a:latin typeface="Questrial"/>
                <a:ea typeface="Questrial"/>
                <a:cs typeface="Questrial"/>
                <a:sym typeface="Questrial"/>
              </a:defRPr>
            </a:lvl5pPr>
            <a:lvl6pPr marL="342819" marR="0" lvl="5" indent="-9444" algn="ctr" rtl="0">
              <a:spcBef>
                <a:spcPts val="0"/>
              </a:spcBef>
              <a:spcAft>
                <a:spcPts val="0"/>
              </a:spcAft>
              <a:buNone/>
              <a:defRPr sz="3300" b="0" i="0" u="none" strike="noStrike" cap="none">
                <a:solidFill>
                  <a:schemeClr val="dk2"/>
                </a:solidFill>
                <a:latin typeface="Questrial"/>
                <a:ea typeface="Questrial"/>
                <a:cs typeface="Questrial"/>
                <a:sym typeface="Questrial"/>
              </a:defRPr>
            </a:lvl6pPr>
            <a:lvl7pPr marL="685639" marR="0" lvl="6" indent="-9364" algn="ctr" rtl="0">
              <a:spcBef>
                <a:spcPts val="0"/>
              </a:spcBef>
              <a:spcAft>
                <a:spcPts val="0"/>
              </a:spcAft>
              <a:buNone/>
              <a:defRPr sz="3300" b="0" i="0" u="none" strike="noStrike" cap="none">
                <a:solidFill>
                  <a:schemeClr val="dk2"/>
                </a:solidFill>
                <a:latin typeface="Questrial"/>
                <a:ea typeface="Questrial"/>
                <a:cs typeface="Questrial"/>
                <a:sym typeface="Questrial"/>
              </a:defRPr>
            </a:lvl7pPr>
            <a:lvl8pPr marL="1028459" marR="0" lvl="7" indent="-9284" algn="ctr" rtl="0">
              <a:spcBef>
                <a:spcPts val="0"/>
              </a:spcBef>
              <a:spcAft>
                <a:spcPts val="0"/>
              </a:spcAft>
              <a:buNone/>
              <a:defRPr sz="3300" b="0" i="0" u="none" strike="noStrike" cap="none">
                <a:solidFill>
                  <a:schemeClr val="dk2"/>
                </a:solidFill>
                <a:latin typeface="Questrial"/>
                <a:ea typeface="Questrial"/>
                <a:cs typeface="Questrial"/>
                <a:sym typeface="Questrial"/>
              </a:defRPr>
            </a:lvl8pPr>
            <a:lvl9pPr marL="1371280" marR="0" lvl="8" indent="-9205" algn="ctr" rtl="0">
              <a:spcBef>
                <a:spcPts val="0"/>
              </a:spcBef>
              <a:spcAft>
                <a:spcPts val="0"/>
              </a:spcAft>
              <a:buNone/>
              <a:defRPr sz="3300" b="0" i="0" u="none" strike="noStrike" cap="none">
                <a:solidFill>
                  <a:schemeClr val="dk2"/>
                </a:solidFill>
                <a:latin typeface="Questrial"/>
                <a:ea typeface="Questrial"/>
                <a:cs typeface="Questrial"/>
                <a:sym typeface="Questrial"/>
              </a:defRPr>
            </a:lvl9pPr>
          </a:lstStyle>
          <a:p>
            <a:r>
              <a:rPr lang="en-US" dirty="0"/>
              <a:t>Click to edit Master title style</a:t>
            </a:r>
            <a:endParaRPr dirty="0"/>
          </a:p>
        </p:txBody>
      </p:sp>
      <p:sp>
        <p:nvSpPr>
          <p:cNvPr id="33" name="Shape 33"/>
          <p:cNvSpPr txBox="1">
            <a:spLocks noGrp="1"/>
          </p:cNvSpPr>
          <p:nvPr>
            <p:ph type="subTitle" idx="1"/>
          </p:nvPr>
        </p:nvSpPr>
        <p:spPr>
          <a:xfrm>
            <a:off x="1371601" y="3217448"/>
            <a:ext cx="6400799" cy="1752600"/>
          </a:xfrm>
          <a:prstGeom prst="rect">
            <a:avLst/>
          </a:prstGeom>
          <a:noFill/>
          <a:ln>
            <a:noFill/>
          </a:ln>
        </p:spPr>
        <p:txBody>
          <a:bodyPr wrap="square" lIns="91425" tIns="91425" rIns="91425" bIns="91425" anchor="t" anchorCtr="0">
            <a:noAutofit/>
          </a:bodyPr>
          <a:lstStyle>
            <a:lvl1pPr marL="0" marR="0" lvl="0" indent="0" algn="ctr" rtl="0">
              <a:spcBef>
                <a:spcPts val="480"/>
              </a:spcBef>
              <a:spcAft>
                <a:spcPts val="0"/>
              </a:spcAft>
              <a:buClr>
                <a:schemeClr val="accent2"/>
              </a:buClr>
              <a:buFont typeface="Noto Sans Symbols"/>
              <a:buNone/>
              <a:defRPr sz="3600" b="0" i="0" u="none" strike="noStrike" cap="none">
                <a:solidFill>
                  <a:schemeClr val="lt1"/>
                </a:solidFill>
                <a:latin typeface="Tw Cen MT" panose="020B0602020104020603" pitchFamily="34" charset="0"/>
                <a:ea typeface="Tw Cen MT" panose="020B0602020104020603" pitchFamily="34" charset="0"/>
                <a:cs typeface="Tw Cen MT" panose="020B0602020104020603" pitchFamily="34" charset="0"/>
                <a:sym typeface="Questrial"/>
              </a:defRPr>
            </a:lvl1pPr>
            <a:lvl2pPr marL="342819" marR="0" lvl="1" indent="-9444" algn="ctr" rtl="0">
              <a:spcBef>
                <a:spcPts val="420"/>
              </a:spcBef>
              <a:spcAft>
                <a:spcPts val="0"/>
              </a:spcAft>
              <a:buClr>
                <a:schemeClr val="accent2"/>
              </a:buClr>
              <a:buFont typeface="Noto Sans Symbols"/>
              <a:buNone/>
              <a:defRPr sz="2100" b="0" i="0" u="none" strike="noStrike" cap="none">
                <a:solidFill>
                  <a:srgbClr val="888888"/>
                </a:solidFill>
                <a:latin typeface="Questrial"/>
                <a:ea typeface="Questrial"/>
                <a:cs typeface="Questrial"/>
                <a:sym typeface="Questrial"/>
              </a:defRPr>
            </a:lvl2pPr>
            <a:lvl3pPr marL="685639" marR="0" lvl="2" indent="-9364" algn="ctr" rtl="0">
              <a:spcBef>
                <a:spcPts val="360"/>
              </a:spcBef>
              <a:spcAft>
                <a:spcPts val="0"/>
              </a:spcAft>
              <a:buClr>
                <a:schemeClr val="accent2"/>
              </a:buClr>
              <a:buFont typeface="Noto Sans Symbols"/>
              <a:buNone/>
              <a:defRPr sz="1800" b="0" i="0" u="none" strike="noStrike" cap="none">
                <a:solidFill>
                  <a:srgbClr val="888888"/>
                </a:solidFill>
                <a:latin typeface="Questrial"/>
                <a:ea typeface="Questrial"/>
                <a:cs typeface="Questrial"/>
                <a:sym typeface="Questrial"/>
              </a:defRPr>
            </a:lvl3pPr>
            <a:lvl4pPr marL="1028459" marR="0" lvl="3" indent="-9284" algn="ctr" rtl="0">
              <a:spcBef>
                <a:spcPts val="300"/>
              </a:spcBef>
              <a:spcAft>
                <a:spcPts val="0"/>
              </a:spcAft>
              <a:buClr>
                <a:schemeClr val="accent2"/>
              </a:buClr>
              <a:buFont typeface="Noto Sans Symbols"/>
              <a:buNone/>
              <a:defRPr sz="1500" b="0" i="0" u="none" strike="noStrike" cap="none">
                <a:solidFill>
                  <a:srgbClr val="888888"/>
                </a:solidFill>
                <a:latin typeface="Questrial"/>
                <a:ea typeface="Questrial"/>
                <a:cs typeface="Questrial"/>
                <a:sym typeface="Questrial"/>
              </a:defRPr>
            </a:lvl4pPr>
            <a:lvl5pPr marL="1371280" marR="0" lvl="4" indent="-9205" algn="ctr" rtl="0">
              <a:spcBef>
                <a:spcPts val="300"/>
              </a:spcBef>
              <a:spcAft>
                <a:spcPts val="0"/>
              </a:spcAft>
              <a:buClr>
                <a:schemeClr val="accent2"/>
              </a:buClr>
              <a:buFont typeface="Noto Sans Symbols"/>
              <a:buNone/>
              <a:defRPr sz="1500" b="0" i="0" u="none" strike="noStrike" cap="none">
                <a:solidFill>
                  <a:srgbClr val="888888"/>
                </a:solidFill>
                <a:latin typeface="Questrial"/>
                <a:ea typeface="Questrial"/>
                <a:cs typeface="Questrial"/>
                <a:sym typeface="Questrial"/>
              </a:defRPr>
            </a:lvl5pPr>
            <a:lvl6pPr marL="1714100" marR="0" lvl="5" indent="-9124" algn="ctr" rtl="0">
              <a:spcBef>
                <a:spcPts val="300"/>
              </a:spcBef>
              <a:buClr>
                <a:srgbClr val="888888"/>
              </a:buClr>
              <a:buFont typeface="Arial"/>
              <a:buNone/>
              <a:defRPr sz="1500" b="0" i="0" u="none" strike="noStrike" cap="none">
                <a:solidFill>
                  <a:srgbClr val="888888"/>
                </a:solidFill>
                <a:latin typeface="Calibri"/>
                <a:ea typeface="Calibri"/>
                <a:cs typeface="Calibri"/>
                <a:sym typeface="Calibri"/>
              </a:defRPr>
            </a:lvl6pPr>
            <a:lvl7pPr marL="2056919" marR="0" lvl="6" indent="-9043" algn="ctr" rtl="0">
              <a:spcBef>
                <a:spcPts val="300"/>
              </a:spcBef>
              <a:buClr>
                <a:srgbClr val="888888"/>
              </a:buClr>
              <a:buFont typeface="Arial"/>
              <a:buNone/>
              <a:defRPr sz="1500" b="0" i="0" u="none" strike="noStrike" cap="none">
                <a:solidFill>
                  <a:srgbClr val="888888"/>
                </a:solidFill>
                <a:latin typeface="Calibri"/>
                <a:ea typeface="Calibri"/>
                <a:cs typeface="Calibri"/>
                <a:sym typeface="Calibri"/>
              </a:defRPr>
            </a:lvl7pPr>
            <a:lvl8pPr marL="2399739" marR="0" lvl="7" indent="-8963" algn="ctr" rtl="0">
              <a:spcBef>
                <a:spcPts val="300"/>
              </a:spcBef>
              <a:buClr>
                <a:srgbClr val="888888"/>
              </a:buClr>
              <a:buFont typeface="Arial"/>
              <a:buNone/>
              <a:defRPr sz="1500" b="0" i="0" u="none" strike="noStrike" cap="none">
                <a:solidFill>
                  <a:srgbClr val="888888"/>
                </a:solidFill>
                <a:latin typeface="Calibri"/>
                <a:ea typeface="Calibri"/>
                <a:cs typeface="Calibri"/>
                <a:sym typeface="Calibri"/>
              </a:defRPr>
            </a:lvl8pPr>
            <a:lvl9pPr marL="2742557" marR="0" lvl="8" indent="-8882" algn="ctr" rtl="0">
              <a:spcBef>
                <a:spcPts val="300"/>
              </a:spcBef>
              <a:buClr>
                <a:srgbClr val="888888"/>
              </a:buClr>
              <a:buFont typeface="Arial"/>
              <a:buNone/>
              <a:defRPr sz="1500" b="0" i="0" u="none" strike="noStrike" cap="none">
                <a:solidFill>
                  <a:srgbClr val="888888"/>
                </a:solidFill>
                <a:latin typeface="Calibri"/>
                <a:ea typeface="Calibri"/>
                <a:cs typeface="Calibri"/>
                <a:sym typeface="Calibri"/>
              </a:defRPr>
            </a:lvl9pPr>
          </a:lstStyle>
          <a:p>
            <a:r>
              <a:rPr lang="en-US" dirty="0"/>
              <a:t>Click to edit Master subtitle style</a:t>
            </a:r>
            <a:endParaRPr dirty="0"/>
          </a:p>
        </p:txBody>
      </p:sp>
      <p:pic>
        <p:nvPicPr>
          <p:cNvPr id="19" name="Shape 27" descr="http://dese.mo.gov/comm/images/DESE-color.png">
            <a:extLst>
              <a:ext uri="{FF2B5EF4-FFF2-40B4-BE49-F238E27FC236}">
                <a16:creationId xmlns:a16="http://schemas.microsoft.com/office/drawing/2014/main" id="{D4FCCFFA-E1E2-45AB-A307-8BCC93AF5F2D}"/>
              </a:ext>
            </a:extLst>
          </p:cNvPr>
          <p:cNvPicPr preferRelativeResize="0"/>
          <p:nvPr/>
        </p:nvPicPr>
        <p:blipFill rotWithShape="1">
          <a:blip r:embed="rId2">
            <a:alphaModFix/>
          </a:blip>
          <a:srcRect/>
          <a:stretch/>
        </p:blipFill>
        <p:spPr>
          <a:xfrm>
            <a:off x="155148" y="6137413"/>
            <a:ext cx="1652975" cy="596785"/>
          </a:xfrm>
          <a:prstGeom prst="rect">
            <a:avLst/>
          </a:prstGeom>
          <a:noFill/>
          <a:ln>
            <a:noFill/>
          </a:ln>
        </p:spPr>
      </p:pic>
      <p:pic>
        <p:nvPicPr>
          <p:cNvPr id="20" name="Picture 19">
            <a:extLst>
              <a:ext uri="{FF2B5EF4-FFF2-40B4-BE49-F238E27FC236}">
                <a16:creationId xmlns:a16="http://schemas.microsoft.com/office/drawing/2014/main" id="{68081AE0-655D-474B-A4AD-AA3F6D8D7F97}"/>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1911276" y="6233790"/>
            <a:ext cx="1511160" cy="500408"/>
          </a:xfrm>
          <a:prstGeom prst="rect">
            <a:avLst/>
          </a:prstGeom>
        </p:spPr>
      </p:pic>
      <p:pic>
        <p:nvPicPr>
          <p:cNvPr id="21" name="Picture 20">
            <a:extLst>
              <a:ext uri="{FF2B5EF4-FFF2-40B4-BE49-F238E27FC236}">
                <a16:creationId xmlns:a16="http://schemas.microsoft.com/office/drawing/2014/main" id="{394031AD-F17D-4A65-8763-C2ABD9D2DF80}"/>
              </a:ext>
            </a:extLst>
          </p:cNvPr>
          <p:cNvPicPr>
            <a:picLocks noChangeAspect="1"/>
          </p:cNvPicPr>
          <p:nvPr/>
        </p:nvPicPr>
        <p:blipFill>
          <a:blip r:embed="rId4" cstate="hqprint">
            <a:extLst>
              <a:ext uri="{28A0092B-C50C-407E-A947-70E740481C1C}">
                <a14:useLocalDpi xmlns:a14="http://schemas.microsoft.com/office/drawing/2010/main" val="0"/>
              </a:ext>
            </a:extLst>
          </a:blip>
          <a:stretch>
            <a:fillRect/>
          </a:stretch>
        </p:blipFill>
        <p:spPr>
          <a:xfrm>
            <a:off x="6737702" y="6346834"/>
            <a:ext cx="2270591" cy="387364"/>
          </a:xfrm>
          <a:prstGeom prst="rect">
            <a:avLst/>
          </a:prstGeom>
        </p:spPr>
      </p:pic>
      <p:pic>
        <p:nvPicPr>
          <p:cNvPr id="22" name="Picture 21">
            <a:extLst>
              <a:ext uri="{FF2B5EF4-FFF2-40B4-BE49-F238E27FC236}">
                <a16:creationId xmlns:a16="http://schemas.microsoft.com/office/drawing/2014/main" id="{D0362EF2-6A51-4E15-B364-530A06DE7186}"/>
              </a:ext>
            </a:extLst>
          </p:cNvPr>
          <p:cNvPicPr>
            <a:picLocks noChangeAspect="1"/>
          </p:cNvPicPr>
          <p:nvPr/>
        </p:nvPicPr>
        <p:blipFill>
          <a:blip r:embed="rId5">
            <a:extLst>
              <a:ext uri="{28A0092B-C50C-407E-A947-70E740481C1C}">
                <a14:useLocalDpi xmlns:a14="http://schemas.microsoft.com/office/drawing/2010/main" val="0"/>
              </a:ext>
            </a:extLst>
          </a:blip>
          <a:srcRect/>
          <a:stretch/>
        </p:blipFill>
        <p:spPr>
          <a:xfrm>
            <a:off x="3525589" y="6361729"/>
            <a:ext cx="3108960" cy="354883"/>
          </a:xfrm>
          <a:prstGeom prst="rect">
            <a:avLst/>
          </a:prstGeom>
        </p:spPr>
      </p:pic>
      <p:pic>
        <p:nvPicPr>
          <p:cNvPr id="23" name="Picture 22">
            <a:extLst>
              <a:ext uri="{FF2B5EF4-FFF2-40B4-BE49-F238E27FC236}">
                <a16:creationId xmlns:a16="http://schemas.microsoft.com/office/drawing/2014/main" id="{8134154D-9D6A-474B-8161-010D1C8AAC60}"/>
              </a:ext>
            </a:extLst>
          </p:cNvPr>
          <p:cNvPicPr>
            <a:picLocks noChangeAspect="1"/>
          </p:cNvPicPr>
          <p:nvPr/>
        </p:nvPicPr>
        <p:blipFill>
          <a:blip r:embed="rId6">
            <a:extLst>
              <a:ext uri="{28A0092B-C50C-407E-A947-70E740481C1C}">
                <a14:useLocalDpi xmlns:a14="http://schemas.microsoft.com/office/drawing/2010/main" val="0"/>
              </a:ext>
            </a:extLst>
          </a:blip>
          <a:srcRect/>
          <a:stretch/>
        </p:blipFill>
        <p:spPr>
          <a:xfrm>
            <a:off x="7950192" y="123802"/>
            <a:ext cx="990616" cy="990616"/>
          </a:xfrm>
          <a:prstGeom prst="rect">
            <a:avLst/>
          </a:prstGeom>
        </p:spPr>
      </p:pic>
      <p:sp>
        <p:nvSpPr>
          <p:cNvPr id="16" name="Shape 25">
            <a:extLst>
              <a:ext uri="{FF2B5EF4-FFF2-40B4-BE49-F238E27FC236}">
                <a16:creationId xmlns:a16="http://schemas.microsoft.com/office/drawing/2014/main" id="{96EFE0C0-816C-4440-9335-C3CE16871E3E}"/>
              </a:ext>
            </a:extLst>
          </p:cNvPr>
          <p:cNvSpPr txBox="1"/>
          <p:nvPr/>
        </p:nvSpPr>
        <p:spPr>
          <a:xfrm>
            <a:off x="92893" y="5632873"/>
            <a:ext cx="8915400" cy="414564"/>
          </a:xfrm>
          <a:prstGeom prst="rect">
            <a:avLst/>
          </a:prstGeom>
          <a:noFill/>
          <a:ln>
            <a:noFill/>
          </a:ln>
        </p:spPr>
        <p:txBody>
          <a:bodyPr wrap="square" lIns="68550" tIns="34275" rIns="68550" bIns="34275" anchor="t" anchorCtr="0">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just" rtl="0">
              <a:spcBef>
                <a:spcPts val="0"/>
              </a:spcBef>
              <a:spcAft>
                <a:spcPts val="0"/>
              </a:spcAft>
              <a:buSzPct val="25000"/>
              <a:buNone/>
            </a:pPr>
            <a:r>
              <a:rPr lang="en-US" sz="950" i="1" dirty="0">
                <a:solidFill>
                  <a:schemeClr val="bg1"/>
                </a:solidFill>
                <a:latin typeface="Tw Cen MT" panose="020B0602020104020603" pitchFamily="34" charset="0"/>
                <a:ea typeface="Questrial"/>
                <a:cs typeface="Questrial"/>
                <a:sym typeface="Questrial"/>
              </a:rPr>
              <a:t>The contents of this presentation were developed under a grant from the US Department of Education to the Missouri Department of Elementary and Secondary Education (#H323A120018). However, these contents do not necessarily represent the policy of the US Department of Education, and you should not assume endorsement by the Federal Government. </a:t>
            </a:r>
          </a:p>
        </p:txBody>
      </p:sp>
    </p:spTree>
    <p:extLst>
      <p:ext uri="{BB962C8B-B14F-4D97-AF65-F5344CB8AC3E}">
        <p14:creationId xmlns:p14="http://schemas.microsoft.com/office/powerpoint/2010/main" val="179042274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title" preserve="1">
  <p:cSld name="Acknowledgement">
    <p:spTree>
      <p:nvGrpSpPr>
        <p:cNvPr id="1" name="Shape 22"/>
        <p:cNvGrpSpPr/>
        <p:nvPr/>
      </p:nvGrpSpPr>
      <p:grpSpPr>
        <a:xfrm>
          <a:off x="0" y="0"/>
          <a:ext cx="0" cy="0"/>
          <a:chOff x="0" y="0"/>
          <a:chExt cx="0" cy="0"/>
        </a:xfrm>
      </p:grpSpPr>
      <p:sp>
        <p:nvSpPr>
          <p:cNvPr id="24" name="Shape 24"/>
          <p:cNvSpPr/>
          <p:nvPr/>
        </p:nvSpPr>
        <p:spPr>
          <a:xfrm>
            <a:off x="0" y="3"/>
            <a:ext cx="9144000" cy="6080125"/>
          </a:xfrm>
          <a:prstGeom prst="rect">
            <a:avLst/>
          </a:prstGeom>
          <a:solidFill>
            <a:srgbClr val="025379"/>
          </a:solidFill>
          <a:ln>
            <a:noFill/>
          </a:ln>
        </p:spPr>
        <p:txBody>
          <a:bodyPr wrap="square" lIns="68550" tIns="34275" rIns="68550" bIns="34275" anchor="ctr" anchorCtr="0">
            <a:noAutofit/>
          </a:bodyPr>
          <a:lstStyle/>
          <a:p>
            <a:pPr marL="0" marR="0" lvl="0" indent="0" algn="ctr" rtl="0">
              <a:spcBef>
                <a:spcPts val="0"/>
              </a:spcBef>
              <a:spcAft>
                <a:spcPts val="0"/>
              </a:spcAft>
              <a:buNone/>
            </a:pPr>
            <a:endParaRPr sz="1350" dirty="0">
              <a:solidFill>
                <a:schemeClr val="lt1"/>
              </a:solidFill>
              <a:latin typeface="Tw Cen MT" panose="020B0602020104020603" pitchFamily="34" charset="0"/>
              <a:ea typeface="Arial"/>
              <a:cs typeface="Arial"/>
              <a:sym typeface="Arial"/>
            </a:endParaRPr>
          </a:p>
        </p:txBody>
      </p:sp>
      <p:sp>
        <p:nvSpPr>
          <p:cNvPr id="29" name="Shape 29"/>
          <p:cNvSpPr/>
          <p:nvPr/>
        </p:nvSpPr>
        <p:spPr>
          <a:xfrm>
            <a:off x="1447801" y="473079"/>
            <a:ext cx="7696199" cy="139699"/>
          </a:xfrm>
          <a:prstGeom prst="rect">
            <a:avLst/>
          </a:prstGeom>
          <a:solidFill>
            <a:srgbClr val="69A9CD"/>
          </a:solidFill>
          <a:ln>
            <a:noFill/>
          </a:ln>
        </p:spPr>
        <p:txBody>
          <a:bodyPr wrap="square" lIns="68550" tIns="34275" rIns="68550" bIns="34275" anchor="ctr" anchorCtr="0">
            <a:noAutofit/>
          </a:bodyPr>
          <a:lstStyle/>
          <a:p>
            <a:pPr marL="0" marR="0" lvl="0" indent="0" algn="ctr" rtl="0">
              <a:spcBef>
                <a:spcPts val="0"/>
              </a:spcBef>
              <a:spcAft>
                <a:spcPts val="0"/>
              </a:spcAft>
              <a:buNone/>
            </a:pPr>
            <a:endParaRPr sz="1350">
              <a:solidFill>
                <a:schemeClr val="lt1"/>
              </a:solidFill>
              <a:latin typeface="Arial"/>
              <a:ea typeface="Arial"/>
              <a:cs typeface="Arial"/>
              <a:sym typeface="Arial"/>
            </a:endParaRPr>
          </a:p>
        </p:txBody>
      </p:sp>
      <p:sp>
        <p:nvSpPr>
          <p:cNvPr id="30" name="Shape 30"/>
          <p:cNvSpPr/>
          <p:nvPr/>
        </p:nvSpPr>
        <p:spPr>
          <a:xfrm>
            <a:off x="0" y="473079"/>
            <a:ext cx="1447800" cy="139699"/>
          </a:xfrm>
          <a:prstGeom prst="rect">
            <a:avLst/>
          </a:prstGeom>
          <a:solidFill>
            <a:srgbClr val="19A89E"/>
          </a:solidFill>
          <a:ln>
            <a:noFill/>
          </a:ln>
        </p:spPr>
        <p:txBody>
          <a:bodyPr wrap="square" lIns="68550" tIns="34275" rIns="68550" bIns="34275" anchor="ctr" anchorCtr="0">
            <a:noAutofit/>
          </a:bodyPr>
          <a:lstStyle/>
          <a:p>
            <a:pPr marL="0" marR="0" lvl="0" indent="0" algn="ctr" rtl="0">
              <a:spcBef>
                <a:spcPts val="0"/>
              </a:spcBef>
              <a:spcAft>
                <a:spcPts val="0"/>
              </a:spcAft>
              <a:buNone/>
            </a:pPr>
            <a:endParaRPr sz="1350">
              <a:solidFill>
                <a:schemeClr val="lt1"/>
              </a:solidFill>
              <a:latin typeface="Arial"/>
              <a:ea typeface="Arial"/>
              <a:cs typeface="Arial"/>
              <a:sym typeface="Arial"/>
            </a:endParaRPr>
          </a:p>
        </p:txBody>
      </p:sp>
      <p:sp>
        <p:nvSpPr>
          <p:cNvPr id="31" name="Shape 31"/>
          <p:cNvSpPr/>
          <p:nvPr/>
        </p:nvSpPr>
        <p:spPr>
          <a:xfrm>
            <a:off x="7988300" y="152400"/>
            <a:ext cx="914400" cy="914400"/>
          </a:xfrm>
          <a:prstGeom prst="roundRect">
            <a:avLst/>
          </a:prstGeom>
          <a:ln>
            <a:noFill/>
            <a:headEnd type="none" w="med" len="med"/>
            <a:tailEnd type="none" w="med" len="med"/>
          </a:ln>
        </p:spPr>
        <p:style>
          <a:lnRef idx="2">
            <a:schemeClr val="accent1"/>
          </a:lnRef>
          <a:fillRef idx="1">
            <a:schemeClr val="lt1"/>
          </a:fillRef>
          <a:effectRef idx="0">
            <a:schemeClr val="accent1"/>
          </a:effectRef>
          <a:fontRef idx="minor">
            <a:schemeClr val="dk1"/>
          </a:fontRef>
        </p:style>
        <p:txBody>
          <a:bodyPr wrap="square" lIns="68550" tIns="34275" rIns="68550" bIns="34275" anchor="ctr" anchorCtr="0">
            <a:noAutofit/>
          </a:bodyPr>
          <a:lstStyle/>
          <a:p>
            <a:pPr marL="0" marR="0" lvl="0" indent="0" algn="ctr" rtl="0">
              <a:spcBef>
                <a:spcPts val="0"/>
              </a:spcBef>
              <a:spcAft>
                <a:spcPts val="0"/>
              </a:spcAft>
              <a:buNone/>
            </a:pPr>
            <a:endParaRPr sz="1350">
              <a:solidFill>
                <a:schemeClr val="lt1"/>
              </a:solidFill>
              <a:latin typeface="Arial"/>
              <a:ea typeface="Arial"/>
              <a:cs typeface="Arial"/>
              <a:sym typeface="Arial"/>
            </a:endParaRPr>
          </a:p>
        </p:txBody>
      </p:sp>
      <p:sp>
        <p:nvSpPr>
          <p:cNvPr id="32" name="Shape 32"/>
          <p:cNvSpPr txBox="1">
            <a:spLocks noGrp="1"/>
          </p:cNvSpPr>
          <p:nvPr>
            <p:ph type="ctrTitle" hasCustomPrompt="1"/>
          </p:nvPr>
        </p:nvSpPr>
        <p:spPr>
          <a:xfrm>
            <a:off x="685800" y="1420733"/>
            <a:ext cx="7772400" cy="1470024"/>
          </a:xfrm>
          <a:prstGeom prst="rect">
            <a:avLst/>
          </a:prstGeom>
          <a:noFill/>
          <a:ln>
            <a:noFill/>
          </a:ln>
        </p:spPr>
        <p:txBody>
          <a:bodyPr wrap="square" lIns="91425" tIns="91425" rIns="91425" bIns="91425" anchor="ctr" anchorCtr="0">
            <a:noAutofit/>
          </a:bodyPr>
          <a:lstStyle>
            <a:lvl1pPr marL="0" marR="0" lvl="0" indent="0" algn="ctr" rtl="0">
              <a:spcBef>
                <a:spcPts val="0"/>
              </a:spcBef>
              <a:spcAft>
                <a:spcPts val="0"/>
              </a:spcAft>
              <a:buNone/>
              <a:defRPr sz="4000" b="0" i="0" u="none" strike="noStrike" cap="none">
                <a:solidFill>
                  <a:schemeClr val="lt1"/>
                </a:solidFill>
                <a:latin typeface="Tw Cen MT" panose="020B0602020104020603" pitchFamily="34" charset="0"/>
                <a:ea typeface="Tw Cen MT" panose="020B0602020104020603" pitchFamily="34" charset="0"/>
                <a:cs typeface="Tw Cen MT" panose="020B0602020104020603" pitchFamily="34" charset="0"/>
                <a:sym typeface="Questrial"/>
              </a:defRPr>
            </a:lvl1pPr>
            <a:lvl2pPr marL="0" marR="0" lvl="1" indent="0" algn="ctr" rtl="0">
              <a:spcBef>
                <a:spcPts val="0"/>
              </a:spcBef>
              <a:spcAft>
                <a:spcPts val="0"/>
              </a:spcAft>
              <a:buNone/>
              <a:defRPr sz="3300" b="0" i="0" u="none" strike="noStrike" cap="none">
                <a:solidFill>
                  <a:schemeClr val="accent2"/>
                </a:solidFill>
                <a:latin typeface="Questrial"/>
                <a:ea typeface="Questrial"/>
                <a:cs typeface="Questrial"/>
                <a:sym typeface="Questrial"/>
              </a:defRPr>
            </a:lvl2pPr>
            <a:lvl3pPr marL="0" marR="0" lvl="2" indent="0" algn="ctr" rtl="0">
              <a:spcBef>
                <a:spcPts val="0"/>
              </a:spcBef>
              <a:spcAft>
                <a:spcPts val="0"/>
              </a:spcAft>
              <a:buNone/>
              <a:defRPr sz="3300" b="0" i="0" u="none" strike="noStrike" cap="none">
                <a:solidFill>
                  <a:schemeClr val="accent2"/>
                </a:solidFill>
                <a:latin typeface="Questrial"/>
                <a:ea typeface="Questrial"/>
                <a:cs typeface="Questrial"/>
                <a:sym typeface="Questrial"/>
              </a:defRPr>
            </a:lvl3pPr>
            <a:lvl4pPr marL="0" marR="0" lvl="3" indent="0" algn="ctr" rtl="0">
              <a:spcBef>
                <a:spcPts val="0"/>
              </a:spcBef>
              <a:spcAft>
                <a:spcPts val="0"/>
              </a:spcAft>
              <a:buNone/>
              <a:defRPr sz="3300" b="0" i="0" u="none" strike="noStrike" cap="none">
                <a:solidFill>
                  <a:schemeClr val="accent2"/>
                </a:solidFill>
                <a:latin typeface="Questrial"/>
                <a:ea typeface="Questrial"/>
                <a:cs typeface="Questrial"/>
                <a:sym typeface="Questrial"/>
              </a:defRPr>
            </a:lvl4pPr>
            <a:lvl5pPr marL="0" marR="0" lvl="4" indent="0" algn="ctr" rtl="0">
              <a:spcBef>
                <a:spcPts val="0"/>
              </a:spcBef>
              <a:spcAft>
                <a:spcPts val="0"/>
              </a:spcAft>
              <a:buNone/>
              <a:defRPr sz="3300" b="0" i="0" u="none" strike="noStrike" cap="none">
                <a:solidFill>
                  <a:schemeClr val="accent2"/>
                </a:solidFill>
                <a:latin typeface="Questrial"/>
                <a:ea typeface="Questrial"/>
                <a:cs typeface="Questrial"/>
                <a:sym typeface="Questrial"/>
              </a:defRPr>
            </a:lvl5pPr>
            <a:lvl6pPr marL="342819" marR="0" lvl="5" indent="-9444" algn="ctr" rtl="0">
              <a:spcBef>
                <a:spcPts val="0"/>
              </a:spcBef>
              <a:spcAft>
                <a:spcPts val="0"/>
              </a:spcAft>
              <a:buNone/>
              <a:defRPr sz="3300" b="0" i="0" u="none" strike="noStrike" cap="none">
                <a:solidFill>
                  <a:schemeClr val="dk2"/>
                </a:solidFill>
                <a:latin typeface="Questrial"/>
                <a:ea typeface="Questrial"/>
                <a:cs typeface="Questrial"/>
                <a:sym typeface="Questrial"/>
              </a:defRPr>
            </a:lvl6pPr>
            <a:lvl7pPr marL="685639" marR="0" lvl="6" indent="-9364" algn="ctr" rtl="0">
              <a:spcBef>
                <a:spcPts val="0"/>
              </a:spcBef>
              <a:spcAft>
                <a:spcPts val="0"/>
              </a:spcAft>
              <a:buNone/>
              <a:defRPr sz="3300" b="0" i="0" u="none" strike="noStrike" cap="none">
                <a:solidFill>
                  <a:schemeClr val="dk2"/>
                </a:solidFill>
                <a:latin typeface="Questrial"/>
                <a:ea typeface="Questrial"/>
                <a:cs typeface="Questrial"/>
                <a:sym typeface="Questrial"/>
              </a:defRPr>
            </a:lvl7pPr>
            <a:lvl8pPr marL="1028459" marR="0" lvl="7" indent="-9284" algn="ctr" rtl="0">
              <a:spcBef>
                <a:spcPts val="0"/>
              </a:spcBef>
              <a:spcAft>
                <a:spcPts val="0"/>
              </a:spcAft>
              <a:buNone/>
              <a:defRPr sz="3300" b="0" i="0" u="none" strike="noStrike" cap="none">
                <a:solidFill>
                  <a:schemeClr val="dk2"/>
                </a:solidFill>
                <a:latin typeface="Questrial"/>
                <a:ea typeface="Questrial"/>
                <a:cs typeface="Questrial"/>
                <a:sym typeface="Questrial"/>
              </a:defRPr>
            </a:lvl8pPr>
            <a:lvl9pPr marL="1371280" marR="0" lvl="8" indent="-9205" algn="ctr" rtl="0">
              <a:spcBef>
                <a:spcPts val="0"/>
              </a:spcBef>
              <a:spcAft>
                <a:spcPts val="0"/>
              </a:spcAft>
              <a:buNone/>
              <a:defRPr sz="3300" b="0" i="0" u="none" strike="noStrike" cap="none">
                <a:solidFill>
                  <a:schemeClr val="dk2"/>
                </a:solidFill>
                <a:latin typeface="Questrial"/>
                <a:ea typeface="Questrial"/>
                <a:cs typeface="Questrial"/>
                <a:sym typeface="Questrial"/>
              </a:defRPr>
            </a:lvl9pPr>
          </a:lstStyle>
          <a:p>
            <a:r>
              <a:rPr lang="en-US" dirty="0"/>
              <a:t>Click to edit Master title style</a:t>
            </a:r>
            <a:br>
              <a:rPr lang="en-US" dirty="0"/>
            </a:br>
            <a:r>
              <a:rPr lang="en-US" sz="1600" dirty="0"/>
              <a:t>Special</a:t>
            </a:r>
            <a:endParaRPr dirty="0"/>
          </a:p>
        </p:txBody>
      </p:sp>
      <p:sp>
        <p:nvSpPr>
          <p:cNvPr id="33" name="Shape 33"/>
          <p:cNvSpPr txBox="1">
            <a:spLocks noGrp="1"/>
          </p:cNvSpPr>
          <p:nvPr>
            <p:ph type="subTitle" idx="1"/>
          </p:nvPr>
        </p:nvSpPr>
        <p:spPr>
          <a:xfrm>
            <a:off x="1371601" y="3545919"/>
            <a:ext cx="6400799" cy="1752600"/>
          </a:xfrm>
          <a:prstGeom prst="rect">
            <a:avLst/>
          </a:prstGeom>
          <a:noFill/>
          <a:ln>
            <a:noFill/>
          </a:ln>
        </p:spPr>
        <p:txBody>
          <a:bodyPr wrap="square" lIns="91425" tIns="91425" rIns="91425" bIns="91425" anchor="t" anchorCtr="0">
            <a:noAutofit/>
          </a:bodyPr>
          <a:lstStyle>
            <a:lvl1pPr marL="0" marR="0" lvl="0" indent="0" algn="ctr" rtl="0">
              <a:spcBef>
                <a:spcPts val="480"/>
              </a:spcBef>
              <a:spcAft>
                <a:spcPts val="0"/>
              </a:spcAft>
              <a:buClr>
                <a:schemeClr val="accent2"/>
              </a:buClr>
              <a:buFont typeface="Noto Sans Symbols"/>
              <a:buNone/>
              <a:defRPr sz="1600" b="0" i="0" u="none" strike="noStrike" cap="none">
                <a:solidFill>
                  <a:schemeClr val="lt1"/>
                </a:solidFill>
                <a:latin typeface="Tw Cen MT" panose="020B0602020104020603" pitchFamily="34" charset="0"/>
                <a:ea typeface="Tw Cen MT" panose="020B0602020104020603" pitchFamily="34" charset="0"/>
                <a:cs typeface="Tw Cen MT" panose="020B0602020104020603" pitchFamily="34" charset="0"/>
                <a:sym typeface="Questrial"/>
              </a:defRPr>
            </a:lvl1pPr>
            <a:lvl2pPr marL="342819" marR="0" lvl="1" indent="-9444" algn="ctr" rtl="0">
              <a:spcBef>
                <a:spcPts val="420"/>
              </a:spcBef>
              <a:spcAft>
                <a:spcPts val="0"/>
              </a:spcAft>
              <a:buClr>
                <a:schemeClr val="accent2"/>
              </a:buClr>
              <a:buFont typeface="Noto Sans Symbols"/>
              <a:buNone/>
              <a:defRPr sz="2100" b="0" i="0" u="none" strike="noStrike" cap="none">
                <a:solidFill>
                  <a:srgbClr val="888888"/>
                </a:solidFill>
                <a:latin typeface="Questrial"/>
                <a:ea typeface="Questrial"/>
                <a:cs typeface="Questrial"/>
                <a:sym typeface="Questrial"/>
              </a:defRPr>
            </a:lvl2pPr>
            <a:lvl3pPr marL="685639" marR="0" lvl="2" indent="-9364" algn="ctr" rtl="0">
              <a:spcBef>
                <a:spcPts val="360"/>
              </a:spcBef>
              <a:spcAft>
                <a:spcPts val="0"/>
              </a:spcAft>
              <a:buClr>
                <a:schemeClr val="accent2"/>
              </a:buClr>
              <a:buFont typeface="Noto Sans Symbols"/>
              <a:buNone/>
              <a:defRPr sz="1800" b="0" i="0" u="none" strike="noStrike" cap="none">
                <a:solidFill>
                  <a:srgbClr val="888888"/>
                </a:solidFill>
                <a:latin typeface="Questrial"/>
                <a:ea typeface="Questrial"/>
                <a:cs typeface="Questrial"/>
                <a:sym typeface="Questrial"/>
              </a:defRPr>
            </a:lvl3pPr>
            <a:lvl4pPr marL="1028459" marR="0" lvl="3" indent="-9284" algn="ctr" rtl="0">
              <a:spcBef>
                <a:spcPts val="300"/>
              </a:spcBef>
              <a:spcAft>
                <a:spcPts val="0"/>
              </a:spcAft>
              <a:buClr>
                <a:schemeClr val="accent2"/>
              </a:buClr>
              <a:buFont typeface="Noto Sans Symbols"/>
              <a:buNone/>
              <a:defRPr sz="1500" b="0" i="0" u="none" strike="noStrike" cap="none">
                <a:solidFill>
                  <a:srgbClr val="888888"/>
                </a:solidFill>
                <a:latin typeface="Questrial"/>
                <a:ea typeface="Questrial"/>
                <a:cs typeface="Questrial"/>
                <a:sym typeface="Questrial"/>
              </a:defRPr>
            </a:lvl4pPr>
            <a:lvl5pPr marL="1371280" marR="0" lvl="4" indent="-9205" algn="ctr" rtl="0">
              <a:spcBef>
                <a:spcPts val="300"/>
              </a:spcBef>
              <a:spcAft>
                <a:spcPts val="0"/>
              </a:spcAft>
              <a:buClr>
                <a:schemeClr val="accent2"/>
              </a:buClr>
              <a:buFont typeface="Noto Sans Symbols"/>
              <a:buNone/>
              <a:defRPr sz="1500" b="0" i="0" u="none" strike="noStrike" cap="none">
                <a:solidFill>
                  <a:srgbClr val="888888"/>
                </a:solidFill>
                <a:latin typeface="Questrial"/>
                <a:ea typeface="Questrial"/>
                <a:cs typeface="Questrial"/>
                <a:sym typeface="Questrial"/>
              </a:defRPr>
            </a:lvl5pPr>
            <a:lvl6pPr marL="1714100" marR="0" lvl="5" indent="-9124" algn="ctr" rtl="0">
              <a:spcBef>
                <a:spcPts val="300"/>
              </a:spcBef>
              <a:buClr>
                <a:srgbClr val="888888"/>
              </a:buClr>
              <a:buFont typeface="Arial"/>
              <a:buNone/>
              <a:defRPr sz="1500" b="0" i="0" u="none" strike="noStrike" cap="none">
                <a:solidFill>
                  <a:srgbClr val="888888"/>
                </a:solidFill>
                <a:latin typeface="Calibri"/>
                <a:ea typeface="Calibri"/>
                <a:cs typeface="Calibri"/>
                <a:sym typeface="Calibri"/>
              </a:defRPr>
            </a:lvl6pPr>
            <a:lvl7pPr marL="2056919" marR="0" lvl="6" indent="-9043" algn="ctr" rtl="0">
              <a:spcBef>
                <a:spcPts val="300"/>
              </a:spcBef>
              <a:buClr>
                <a:srgbClr val="888888"/>
              </a:buClr>
              <a:buFont typeface="Arial"/>
              <a:buNone/>
              <a:defRPr sz="1500" b="0" i="0" u="none" strike="noStrike" cap="none">
                <a:solidFill>
                  <a:srgbClr val="888888"/>
                </a:solidFill>
                <a:latin typeface="Calibri"/>
                <a:ea typeface="Calibri"/>
                <a:cs typeface="Calibri"/>
                <a:sym typeface="Calibri"/>
              </a:defRPr>
            </a:lvl7pPr>
            <a:lvl8pPr marL="2399739" marR="0" lvl="7" indent="-8963" algn="ctr" rtl="0">
              <a:spcBef>
                <a:spcPts val="300"/>
              </a:spcBef>
              <a:buClr>
                <a:srgbClr val="888888"/>
              </a:buClr>
              <a:buFont typeface="Arial"/>
              <a:buNone/>
              <a:defRPr sz="1500" b="0" i="0" u="none" strike="noStrike" cap="none">
                <a:solidFill>
                  <a:srgbClr val="888888"/>
                </a:solidFill>
                <a:latin typeface="Calibri"/>
                <a:ea typeface="Calibri"/>
                <a:cs typeface="Calibri"/>
                <a:sym typeface="Calibri"/>
              </a:defRPr>
            </a:lvl8pPr>
            <a:lvl9pPr marL="2742557" marR="0" lvl="8" indent="-8882" algn="ctr" rtl="0">
              <a:spcBef>
                <a:spcPts val="300"/>
              </a:spcBef>
              <a:buClr>
                <a:srgbClr val="888888"/>
              </a:buClr>
              <a:buFont typeface="Arial"/>
              <a:buNone/>
              <a:defRPr sz="1500" b="0" i="0" u="none" strike="noStrike" cap="none">
                <a:solidFill>
                  <a:srgbClr val="888888"/>
                </a:solidFill>
                <a:latin typeface="Calibri"/>
                <a:ea typeface="Calibri"/>
                <a:cs typeface="Calibri"/>
                <a:sym typeface="Calibri"/>
              </a:defRPr>
            </a:lvl9pPr>
          </a:lstStyle>
          <a:p>
            <a:r>
              <a:rPr lang="en-US" dirty="0"/>
              <a:t>Click to edit Master subtitle style</a:t>
            </a:r>
            <a:endParaRPr dirty="0"/>
          </a:p>
        </p:txBody>
      </p:sp>
      <p:pic>
        <p:nvPicPr>
          <p:cNvPr id="19" name="Shape 27" descr="http://dese.mo.gov/comm/images/DESE-color.png">
            <a:extLst>
              <a:ext uri="{FF2B5EF4-FFF2-40B4-BE49-F238E27FC236}">
                <a16:creationId xmlns:a16="http://schemas.microsoft.com/office/drawing/2014/main" id="{D4FCCFFA-E1E2-45AB-A307-8BCC93AF5F2D}"/>
              </a:ext>
            </a:extLst>
          </p:cNvPr>
          <p:cNvPicPr preferRelativeResize="0"/>
          <p:nvPr/>
        </p:nvPicPr>
        <p:blipFill rotWithShape="1">
          <a:blip r:embed="rId2">
            <a:alphaModFix/>
          </a:blip>
          <a:srcRect/>
          <a:stretch/>
        </p:blipFill>
        <p:spPr>
          <a:xfrm>
            <a:off x="155148" y="6137413"/>
            <a:ext cx="1652975" cy="596785"/>
          </a:xfrm>
          <a:prstGeom prst="rect">
            <a:avLst/>
          </a:prstGeom>
          <a:noFill/>
          <a:ln>
            <a:noFill/>
          </a:ln>
        </p:spPr>
      </p:pic>
      <p:pic>
        <p:nvPicPr>
          <p:cNvPr id="20" name="Picture 19">
            <a:extLst>
              <a:ext uri="{FF2B5EF4-FFF2-40B4-BE49-F238E27FC236}">
                <a16:creationId xmlns:a16="http://schemas.microsoft.com/office/drawing/2014/main" id="{68081AE0-655D-474B-A4AD-AA3F6D8D7F97}"/>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1911276" y="6233790"/>
            <a:ext cx="1511160" cy="500408"/>
          </a:xfrm>
          <a:prstGeom prst="rect">
            <a:avLst/>
          </a:prstGeom>
        </p:spPr>
      </p:pic>
      <p:pic>
        <p:nvPicPr>
          <p:cNvPr id="21" name="Picture 20">
            <a:extLst>
              <a:ext uri="{FF2B5EF4-FFF2-40B4-BE49-F238E27FC236}">
                <a16:creationId xmlns:a16="http://schemas.microsoft.com/office/drawing/2014/main" id="{394031AD-F17D-4A65-8763-C2ABD9D2DF80}"/>
              </a:ext>
            </a:extLst>
          </p:cNvPr>
          <p:cNvPicPr>
            <a:picLocks noChangeAspect="1"/>
          </p:cNvPicPr>
          <p:nvPr/>
        </p:nvPicPr>
        <p:blipFill>
          <a:blip r:embed="rId4" cstate="hqprint">
            <a:extLst>
              <a:ext uri="{28A0092B-C50C-407E-A947-70E740481C1C}">
                <a14:useLocalDpi xmlns:a14="http://schemas.microsoft.com/office/drawing/2010/main" val="0"/>
              </a:ext>
            </a:extLst>
          </a:blip>
          <a:stretch>
            <a:fillRect/>
          </a:stretch>
        </p:blipFill>
        <p:spPr>
          <a:xfrm>
            <a:off x="6737702" y="6346834"/>
            <a:ext cx="2270591" cy="387364"/>
          </a:xfrm>
          <a:prstGeom prst="rect">
            <a:avLst/>
          </a:prstGeom>
        </p:spPr>
      </p:pic>
      <p:pic>
        <p:nvPicPr>
          <p:cNvPr id="22" name="Picture 21">
            <a:extLst>
              <a:ext uri="{FF2B5EF4-FFF2-40B4-BE49-F238E27FC236}">
                <a16:creationId xmlns:a16="http://schemas.microsoft.com/office/drawing/2014/main" id="{D0362EF2-6A51-4E15-B364-530A06DE7186}"/>
              </a:ext>
            </a:extLst>
          </p:cNvPr>
          <p:cNvPicPr>
            <a:picLocks noChangeAspect="1"/>
          </p:cNvPicPr>
          <p:nvPr/>
        </p:nvPicPr>
        <p:blipFill>
          <a:blip r:embed="rId5" cstate="hqprint">
            <a:extLst>
              <a:ext uri="{28A0092B-C50C-407E-A947-70E740481C1C}">
                <a14:useLocalDpi xmlns:a14="http://schemas.microsoft.com/office/drawing/2010/main" val="0"/>
              </a:ext>
            </a:extLst>
          </a:blip>
          <a:stretch>
            <a:fillRect/>
          </a:stretch>
        </p:blipFill>
        <p:spPr>
          <a:xfrm>
            <a:off x="3525589" y="6344144"/>
            <a:ext cx="3108960" cy="390054"/>
          </a:xfrm>
          <a:prstGeom prst="rect">
            <a:avLst/>
          </a:prstGeom>
        </p:spPr>
      </p:pic>
      <p:pic>
        <p:nvPicPr>
          <p:cNvPr id="23" name="Picture 22">
            <a:extLst>
              <a:ext uri="{FF2B5EF4-FFF2-40B4-BE49-F238E27FC236}">
                <a16:creationId xmlns:a16="http://schemas.microsoft.com/office/drawing/2014/main" id="{8134154D-9D6A-474B-8161-010D1C8AAC60}"/>
              </a:ext>
            </a:extLst>
          </p:cNvPr>
          <p:cNvPicPr>
            <a:picLocks noChangeAspect="1"/>
          </p:cNvPicPr>
          <p:nvPr/>
        </p:nvPicPr>
        <p:blipFill>
          <a:blip r:embed="rId6">
            <a:extLst>
              <a:ext uri="{28A0092B-C50C-407E-A947-70E740481C1C}">
                <a14:useLocalDpi xmlns:a14="http://schemas.microsoft.com/office/drawing/2010/main" val="0"/>
              </a:ext>
            </a:extLst>
          </a:blip>
          <a:srcRect/>
          <a:stretch/>
        </p:blipFill>
        <p:spPr>
          <a:xfrm>
            <a:off x="7950192" y="123802"/>
            <a:ext cx="990616" cy="990616"/>
          </a:xfrm>
          <a:prstGeom prst="rect">
            <a:avLst/>
          </a:prstGeom>
        </p:spPr>
      </p:pic>
      <p:sp>
        <p:nvSpPr>
          <p:cNvPr id="16" name="Shape 25">
            <a:extLst>
              <a:ext uri="{FF2B5EF4-FFF2-40B4-BE49-F238E27FC236}">
                <a16:creationId xmlns:a16="http://schemas.microsoft.com/office/drawing/2014/main" id="{96EFE0C0-816C-4440-9335-C3CE16871E3E}"/>
              </a:ext>
            </a:extLst>
          </p:cNvPr>
          <p:cNvSpPr txBox="1"/>
          <p:nvPr/>
        </p:nvSpPr>
        <p:spPr>
          <a:xfrm>
            <a:off x="92893" y="5632873"/>
            <a:ext cx="8915400" cy="414564"/>
          </a:xfrm>
          <a:prstGeom prst="rect">
            <a:avLst/>
          </a:prstGeom>
          <a:noFill/>
          <a:ln>
            <a:noFill/>
          </a:ln>
        </p:spPr>
        <p:txBody>
          <a:bodyPr wrap="square" lIns="68550" tIns="34275" rIns="68550" bIns="34275" anchor="t" anchorCtr="0">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just" rtl="0">
              <a:spcBef>
                <a:spcPts val="0"/>
              </a:spcBef>
              <a:spcAft>
                <a:spcPts val="0"/>
              </a:spcAft>
              <a:buSzPct val="25000"/>
              <a:buNone/>
            </a:pPr>
            <a:r>
              <a:rPr lang="en-US" sz="950" i="1" dirty="0">
                <a:solidFill>
                  <a:schemeClr val="bg1"/>
                </a:solidFill>
                <a:latin typeface="Tw Cen MT" panose="020B0602020104020603" pitchFamily="34" charset="0"/>
                <a:ea typeface="Questrial"/>
                <a:cs typeface="Questrial"/>
                <a:sym typeface="Questrial"/>
              </a:rPr>
              <a:t>The contents of this presentation were developed under a grant from the US Department of Education to the Missouri Department of Elementary and Secondary Education (#H323A120018). However, these contents do not necessarily represent the policy of the US Department of Education, and you should not assume endorsement by the Federal Government. </a:t>
            </a:r>
          </a:p>
        </p:txBody>
      </p:sp>
    </p:spTree>
    <p:extLst>
      <p:ext uri="{BB962C8B-B14F-4D97-AF65-F5344CB8AC3E}">
        <p14:creationId xmlns:p14="http://schemas.microsoft.com/office/powerpoint/2010/main" val="236098568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Icon Glossary">
    <p:spTree>
      <p:nvGrpSpPr>
        <p:cNvPr id="1" name=""/>
        <p:cNvGrpSpPr/>
        <p:nvPr/>
      </p:nvGrpSpPr>
      <p:grpSpPr>
        <a:xfrm>
          <a:off x="0" y="0"/>
          <a:ext cx="0" cy="0"/>
          <a:chOff x="0" y="0"/>
          <a:chExt cx="0" cy="0"/>
        </a:xfrm>
      </p:grpSpPr>
      <p:sp>
        <p:nvSpPr>
          <p:cNvPr id="22" name="Shape 50">
            <a:extLst>
              <a:ext uri="{FF2B5EF4-FFF2-40B4-BE49-F238E27FC236}">
                <a16:creationId xmlns:a16="http://schemas.microsoft.com/office/drawing/2014/main" id="{A1E9B917-BE27-4695-B39F-5591D0E9C58A}"/>
              </a:ext>
            </a:extLst>
          </p:cNvPr>
          <p:cNvSpPr txBox="1">
            <a:spLocks noGrp="1"/>
          </p:cNvSpPr>
          <p:nvPr>
            <p:ph type="title" hasCustomPrompt="1"/>
          </p:nvPr>
        </p:nvSpPr>
        <p:spPr>
          <a:xfrm>
            <a:off x="457200" y="655639"/>
            <a:ext cx="8229600" cy="1096961"/>
          </a:xfrm>
          <a:prstGeom prst="rect">
            <a:avLst/>
          </a:prstGeom>
          <a:noFill/>
          <a:ln>
            <a:noFill/>
          </a:ln>
        </p:spPr>
        <p:txBody>
          <a:bodyPr wrap="square" lIns="91425" tIns="91425" rIns="91425" bIns="91425" anchor="ctr" anchorCtr="0"/>
          <a:lstStyle>
            <a:lvl1pPr marL="0" marR="0" lvl="0" indent="0" algn="ctr" rtl="0">
              <a:spcBef>
                <a:spcPts val="0"/>
              </a:spcBef>
              <a:spcAft>
                <a:spcPts val="0"/>
              </a:spcAft>
              <a:buNone/>
              <a:defRPr sz="4400" b="0" i="0" u="none" strike="noStrike" cap="none">
                <a:solidFill>
                  <a:schemeClr val="accent2"/>
                </a:solidFill>
                <a:latin typeface="Tw Cen MT" panose="020B0602020104020603" pitchFamily="34" charset="0"/>
                <a:ea typeface="Tw Cen MT" panose="020B0602020104020603" pitchFamily="34" charset="0"/>
                <a:cs typeface="Tw Cen MT" panose="020B0602020104020603" pitchFamily="34" charset="0"/>
                <a:sym typeface="Questrial"/>
              </a:defRPr>
            </a:lvl1pPr>
            <a:lvl2pPr marL="0" marR="0" lvl="1" indent="0" algn="ctr" rtl="0">
              <a:spcBef>
                <a:spcPts val="0"/>
              </a:spcBef>
              <a:spcAft>
                <a:spcPts val="0"/>
              </a:spcAft>
              <a:buNone/>
              <a:defRPr sz="3300" b="0" i="0" u="none" strike="noStrike" cap="none">
                <a:solidFill>
                  <a:schemeClr val="accent2"/>
                </a:solidFill>
                <a:latin typeface="Questrial"/>
                <a:ea typeface="Questrial"/>
                <a:cs typeface="Questrial"/>
                <a:sym typeface="Questrial"/>
              </a:defRPr>
            </a:lvl2pPr>
            <a:lvl3pPr marL="0" marR="0" lvl="2" indent="0" algn="ctr" rtl="0">
              <a:spcBef>
                <a:spcPts val="0"/>
              </a:spcBef>
              <a:spcAft>
                <a:spcPts val="0"/>
              </a:spcAft>
              <a:buNone/>
              <a:defRPr sz="3300" b="0" i="0" u="none" strike="noStrike" cap="none">
                <a:solidFill>
                  <a:schemeClr val="accent2"/>
                </a:solidFill>
                <a:latin typeface="Questrial"/>
                <a:ea typeface="Questrial"/>
                <a:cs typeface="Questrial"/>
                <a:sym typeface="Questrial"/>
              </a:defRPr>
            </a:lvl3pPr>
            <a:lvl4pPr marL="0" marR="0" lvl="3" indent="0" algn="ctr" rtl="0">
              <a:spcBef>
                <a:spcPts val="0"/>
              </a:spcBef>
              <a:spcAft>
                <a:spcPts val="0"/>
              </a:spcAft>
              <a:buNone/>
              <a:defRPr sz="3300" b="0" i="0" u="none" strike="noStrike" cap="none">
                <a:solidFill>
                  <a:schemeClr val="accent2"/>
                </a:solidFill>
                <a:latin typeface="Questrial"/>
                <a:ea typeface="Questrial"/>
                <a:cs typeface="Questrial"/>
                <a:sym typeface="Questrial"/>
              </a:defRPr>
            </a:lvl4pPr>
            <a:lvl5pPr marL="0" marR="0" lvl="4" indent="0" algn="ctr" rtl="0">
              <a:spcBef>
                <a:spcPts val="0"/>
              </a:spcBef>
              <a:spcAft>
                <a:spcPts val="0"/>
              </a:spcAft>
              <a:buNone/>
              <a:defRPr sz="3300" b="0" i="0" u="none" strike="noStrike" cap="none">
                <a:solidFill>
                  <a:schemeClr val="accent2"/>
                </a:solidFill>
                <a:latin typeface="Questrial"/>
                <a:ea typeface="Questrial"/>
                <a:cs typeface="Questrial"/>
                <a:sym typeface="Questrial"/>
              </a:defRPr>
            </a:lvl5pPr>
            <a:lvl6pPr marL="342819" marR="0" lvl="5" indent="-9444" algn="ctr" rtl="0">
              <a:spcBef>
                <a:spcPts val="0"/>
              </a:spcBef>
              <a:spcAft>
                <a:spcPts val="0"/>
              </a:spcAft>
              <a:buNone/>
              <a:defRPr sz="3300" b="0" i="0" u="none" strike="noStrike" cap="none">
                <a:solidFill>
                  <a:schemeClr val="dk2"/>
                </a:solidFill>
                <a:latin typeface="Questrial"/>
                <a:ea typeface="Questrial"/>
                <a:cs typeface="Questrial"/>
                <a:sym typeface="Questrial"/>
              </a:defRPr>
            </a:lvl6pPr>
            <a:lvl7pPr marL="685639" marR="0" lvl="6" indent="-9364" algn="ctr" rtl="0">
              <a:spcBef>
                <a:spcPts val="0"/>
              </a:spcBef>
              <a:spcAft>
                <a:spcPts val="0"/>
              </a:spcAft>
              <a:buNone/>
              <a:defRPr sz="3300" b="0" i="0" u="none" strike="noStrike" cap="none">
                <a:solidFill>
                  <a:schemeClr val="dk2"/>
                </a:solidFill>
                <a:latin typeface="Questrial"/>
                <a:ea typeface="Questrial"/>
                <a:cs typeface="Questrial"/>
                <a:sym typeface="Questrial"/>
              </a:defRPr>
            </a:lvl7pPr>
            <a:lvl8pPr marL="1028459" marR="0" lvl="7" indent="-9284" algn="ctr" rtl="0">
              <a:spcBef>
                <a:spcPts val="0"/>
              </a:spcBef>
              <a:spcAft>
                <a:spcPts val="0"/>
              </a:spcAft>
              <a:buNone/>
              <a:defRPr sz="3300" b="0" i="0" u="none" strike="noStrike" cap="none">
                <a:solidFill>
                  <a:schemeClr val="dk2"/>
                </a:solidFill>
                <a:latin typeface="Questrial"/>
                <a:ea typeface="Questrial"/>
                <a:cs typeface="Questrial"/>
                <a:sym typeface="Questrial"/>
              </a:defRPr>
            </a:lvl8pPr>
            <a:lvl9pPr marL="1371280" marR="0" lvl="8" indent="-9205" algn="ctr" rtl="0">
              <a:spcBef>
                <a:spcPts val="0"/>
              </a:spcBef>
              <a:spcAft>
                <a:spcPts val="0"/>
              </a:spcAft>
              <a:buNone/>
              <a:defRPr sz="3300" b="0" i="0" u="none" strike="noStrike" cap="none">
                <a:solidFill>
                  <a:schemeClr val="dk2"/>
                </a:solidFill>
                <a:latin typeface="Questrial"/>
                <a:ea typeface="Questrial"/>
                <a:cs typeface="Questrial"/>
                <a:sym typeface="Questrial"/>
              </a:defRPr>
            </a:lvl9pPr>
          </a:lstStyle>
          <a:p>
            <a:r>
              <a:rPr lang="en-US" dirty="0"/>
              <a:t>Icon Glossary</a:t>
            </a:r>
            <a:endParaRPr dirty="0"/>
          </a:p>
        </p:txBody>
      </p:sp>
      <p:grpSp>
        <p:nvGrpSpPr>
          <p:cNvPr id="19" name="Group 18">
            <a:extLst>
              <a:ext uri="{FF2B5EF4-FFF2-40B4-BE49-F238E27FC236}">
                <a16:creationId xmlns:a16="http://schemas.microsoft.com/office/drawing/2014/main" id="{4CB1243E-6516-405F-A14C-A7EF327F3ABD}"/>
              </a:ext>
            </a:extLst>
          </p:cNvPr>
          <p:cNvGrpSpPr/>
          <p:nvPr userDrawn="1"/>
        </p:nvGrpSpPr>
        <p:grpSpPr>
          <a:xfrm>
            <a:off x="682094" y="2324133"/>
            <a:ext cx="3656887" cy="728473"/>
            <a:chOff x="682094" y="2324133"/>
            <a:chExt cx="3656887" cy="728473"/>
          </a:xfrm>
        </p:grpSpPr>
        <p:sp>
          <p:nvSpPr>
            <p:cNvPr id="20" name="Text">
              <a:extLst>
                <a:ext uri="{FF2B5EF4-FFF2-40B4-BE49-F238E27FC236}">
                  <a16:creationId xmlns:a16="http://schemas.microsoft.com/office/drawing/2014/main" id="{8487E107-C266-4D06-9691-3D9AFA2B73D8}"/>
                </a:ext>
              </a:extLst>
            </p:cNvPr>
            <p:cNvSpPr/>
            <p:nvPr/>
          </p:nvSpPr>
          <p:spPr>
            <a:xfrm>
              <a:off x="1715288" y="2457537"/>
              <a:ext cx="2623693" cy="461665"/>
            </a:xfrm>
            <a:prstGeom prst="rect">
              <a:avLst/>
            </a:prstGeom>
          </p:spPr>
          <p:txBody>
            <a:bodyPr wrap="square">
              <a:spAutoFit/>
            </a:bodyPr>
            <a:lstStyle/>
            <a:p>
              <a:r>
                <a:rPr lang="en-US" sz="2400" dirty="0">
                  <a:latin typeface="Tw Cen MT" panose="020B0602020104020603" pitchFamily="34" charset="0"/>
                </a:rPr>
                <a:t>Systems Leadership</a:t>
              </a:r>
            </a:p>
          </p:txBody>
        </p:sp>
        <p:pic>
          <p:nvPicPr>
            <p:cNvPr id="21" name="Picture 20" descr="Icon&#10;&#10;Description automatically generated">
              <a:extLst>
                <a:ext uri="{FF2B5EF4-FFF2-40B4-BE49-F238E27FC236}">
                  <a16:creationId xmlns:a16="http://schemas.microsoft.com/office/drawing/2014/main" id="{B87C4CC5-A9DD-4540-BE6C-B0175135692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82094" y="2324133"/>
              <a:ext cx="728473" cy="728473"/>
            </a:xfrm>
            <a:prstGeom prst="rect">
              <a:avLst/>
            </a:prstGeom>
          </p:spPr>
        </p:pic>
      </p:grpSp>
      <p:grpSp>
        <p:nvGrpSpPr>
          <p:cNvPr id="4" name="Group 3">
            <a:extLst>
              <a:ext uri="{FF2B5EF4-FFF2-40B4-BE49-F238E27FC236}">
                <a16:creationId xmlns:a16="http://schemas.microsoft.com/office/drawing/2014/main" id="{DBB0FD48-F101-4AE5-A1E4-E724A605B20E}"/>
              </a:ext>
            </a:extLst>
          </p:cNvPr>
          <p:cNvGrpSpPr/>
          <p:nvPr userDrawn="1"/>
        </p:nvGrpSpPr>
        <p:grpSpPr>
          <a:xfrm>
            <a:off x="5274206" y="2272871"/>
            <a:ext cx="3514717" cy="830997"/>
            <a:chOff x="5274206" y="2272871"/>
            <a:chExt cx="3514717" cy="830997"/>
          </a:xfrm>
        </p:grpSpPr>
        <p:pic>
          <p:nvPicPr>
            <p:cNvPr id="5" name="Picture 4" descr="This icon indicates more information an be found in the Step-By-Step Guide." title="Step-By-Step Guide">
              <a:extLst>
                <a:ext uri="{FF2B5EF4-FFF2-40B4-BE49-F238E27FC236}">
                  <a16:creationId xmlns:a16="http://schemas.microsoft.com/office/drawing/2014/main" id="{E2AC2AFB-C7CF-42F1-B71E-CE6EF34D95B3}"/>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274206" y="2324133"/>
              <a:ext cx="728473" cy="728473"/>
            </a:xfrm>
            <a:prstGeom prst="rect">
              <a:avLst/>
            </a:prstGeom>
          </p:spPr>
        </p:pic>
        <p:sp>
          <p:nvSpPr>
            <p:cNvPr id="6" name="Rectangle 5" title="Step-By-Step Guide">
              <a:extLst>
                <a:ext uri="{FF2B5EF4-FFF2-40B4-BE49-F238E27FC236}">
                  <a16:creationId xmlns:a16="http://schemas.microsoft.com/office/drawing/2014/main" id="{F96A0CC8-8095-4F0B-83D3-6AB7258C06DB}"/>
                </a:ext>
              </a:extLst>
            </p:cNvPr>
            <p:cNvSpPr/>
            <p:nvPr/>
          </p:nvSpPr>
          <p:spPr>
            <a:xfrm>
              <a:off x="6294758" y="2272871"/>
              <a:ext cx="2494165" cy="830997"/>
            </a:xfrm>
            <a:prstGeom prst="rect">
              <a:avLst/>
            </a:prstGeom>
          </p:spPr>
          <p:txBody>
            <a:bodyPr wrap="square">
              <a:spAutoFit/>
            </a:bodyPr>
            <a:lstStyle/>
            <a:p>
              <a:r>
                <a:rPr lang="en-US" sz="2400" dirty="0">
                  <a:latin typeface="Tw Cen MT" panose="020B0602020104020603" pitchFamily="34" charset="0"/>
                </a:rPr>
                <a:t>Step-by-Step Guide</a:t>
              </a:r>
            </a:p>
          </p:txBody>
        </p:sp>
      </p:grpSp>
      <p:grpSp>
        <p:nvGrpSpPr>
          <p:cNvPr id="7" name="Group 6">
            <a:extLst>
              <a:ext uri="{FF2B5EF4-FFF2-40B4-BE49-F238E27FC236}">
                <a16:creationId xmlns:a16="http://schemas.microsoft.com/office/drawing/2014/main" id="{57D1C5EC-31B8-4F5B-89B7-D4814C3EFC99}"/>
              </a:ext>
            </a:extLst>
          </p:cNvPr>
          <p:cNvGrpSpPr/>
          <p:nvPr userDrawn="1"/>
        </p:nvGrpSpPr>
        <p:grpSpPr>
          <a:xfrm>
            <a:off x="682094" y="3540763"/>
            <a:ext cx="3804993" cy="731521"/>
            <a:chOff x="682094" y="3564361"/>
            <a:chExt cx="3804993" cy="731521"/>
          </a:xfrm>
        </p:grpSpPr>
        <p:pic>
          <p:nvPicPr>
            <p:cNvPr id="8" name="Picture 7" descr="Reflections/Activities Icon&#10;&#10;This icon indicates the presence of activities or times of reflection.">
              <a:extLst>
                <a:ext uri="{FF2B5EF4-FFF2-40B4-BE49-F238E27FC236}">
                  <a16:creationId xmlns:a16="http://schemas.microsoft.com/office/drawing/2014/main" id="{810EB552-A451-46E6-B399-9CF4FB40266D}"/>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82094" y="3564361"/>
              <a:ext cx="731521" cy="731521"/>
            </a:xfrm>
            <a:prstGeom prst="rect">
              <a:avLst/>
            </a:prstGeom>
          </p:spPr>
        </p:pic>
        <p:sp>
          <p:nvSpPr>
            <p:cNvPr id="9" name="Rectangle 8">
              <a:extLst>
                <a:ext uri="{FF2B5EF4-FFF2-40B4-BE49-F238E27FC236}">
                  <a16:creationId xmlns:a16="http://schemas.microsoft.com/office/drawing/2014/main" id="{B74CBA49-F81E-4F9C-8F6D-3A35069A7F14}"/>
                </a:ext>
              </a:extLst>
            </p:cNvPr>
            <p:cNvSpPr/>
            <p:nvPr/>
          </p:nvSpPr>
          <p:spPr>
            <a:xfrm>
              <a:off x="1715288" y="3699289"/>
              <a:ext cx="2771799" cy="461665"/>
            </a:xfrm>
            <a:prstGeom prst="rect">
              <a:avLst/>
            </a:prstGeom>
          </p:spPr>
          <p:txBody>
            <a:bodyPr wrap="square">
              <a:spAutoFit/>
            </a:bodyPr>
            <a:lstStyle/>
            <a:p>
              <a:r>
                <a:rPr lang="en-US" sz="2400" dirty="0">
                  <a:latin typeface="Tw Cen MT" panose="020B0602020104020603" pitchFamily="34" charset="0"/>
                </a:rPr>
                <a:t>Reflection/Activities</a:t>
              </a:r>
            </a:p>
          </p:txBody>
        </p:sp>
      </p:grpSp>
      <p:grpSp>
        <p:nvGrpSpPr>
          <p:cNvPr id="10" name="Group 9">
            <a:extLst>
              <a:ext uri="{FF2B5EF4-FFF2-40B4-BE49-F238E27FC236}">
                <a16:creationId xmlns:a16="http://schemas.microsoft.com/office/drawing/2014/main" id="{C4275E4B-C6ED-463B-B2D5-E286A14112FB}"/>
              </a:ext>
            </a:extLst>
          </p:cNvPr>
          <p:cNvGrpSpPr/>
          <p:nvPr userDrawn="1"/>
        </p:nvGrpSpPr>
        <p:grpSpPr>
          <a:xfrm>
            <a:off x="5274206" y="3540763"/>
            <a:ext cx="3289199" cy="731521"/>
            <a:chOff x="5274206" y="3564361"/>
            <a:chExt cx="3289199" cy="731521"/>
          </a:xfrm>
        </p:grpSpPr>
        <p:pic>
          <p:nvPicPr>
            <p:cNvPr id="11" name="Picture 10" descr="This icon indicates there is further information found in the Handout packet." title="Document Icon">
              <a:extLst>
                <a:ext uri="{FF2B5EF4-FFF2-40B4-BE49-F238E27FC236}">
                  <a16:creationId xmlns:a16="http://schemas.microsoft.com/office/drawing/2014/main" id="{D1952661-AE0B-4E7A-BA7B-98BDC622505D}"/>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274206" y="3564361"/>
              <a:ext cx="728473" cy="731521"/>
            </a:xfrm>
            <a:prstGeom prst="rect">
              <a:avLst/>
            </a:prstGeom>
          </p:spPr>
        </p:pic>
        <p:sp>
          <p:nvSpPr>
            <p:cNvPr id="12" name="Rectangle 11">
              <a:extLst>
                <a:ext uri="{FF2B5EF4-FFF2-40B4-BE49-F238E27FC236}">
                  <a16:creationId xmlns:a16="http://schemas.microsoft.com/office/drawing/2014/main" id="{A91593AD-862B-4849-8A77-3F01962E0A95}"/>
                </a:ext>
              </a:extLst>
            </p:cNvPr>
            <p:cNvSpPr/>
            <p:nvPr/>
          </p:nvSpPr>
          <p:spPr>
            <a:xfrm>
              <a:off x="6294758" y="3699289"/>
              <a:ext cx="2268647" cy="461665"/>
            </a:xfrm>
            <a:prstGeom prst="rect">
              <a:avLst/>
            </a:prstGeom>
          </p:spPr>
          <p:txBody>
            <a:bodyPr wrap="square">
              <a:spAutoFit/>
            </a:bodyPr>
            <a:lstStyle/>
            <a:p>
              <a:r>
                <a:rPr lang="en-US" sz="2400" dirty="0">
                  <a:latin typeface="Tw Cen MT" panose="020B0602020104020603" pitchFamily="34" charset="0"/>
                </a:rPr>
                <a:t>Handout Packet</a:t>
              </a:r>
            </a:p>
          </p:txBody>
        </p:sp>
      </p:grpSp>
      <p:grpSp>
        <p:nvGrpSpPr>
          <p:cNvPr id="13" name="Group 12">
            <a:extLst>
              <a:ext uri="{FF2B5EF4-FFF2-40B4-BE49-F238E27FC236}">
                <a16:creationId xmlns:a16="http://schemas.microsoft.com/office/drawing/2014/main" id="{BD14AC64-A8B6-4E57-9F57-9A0425D394F9}"/>
              </a:ext>
            </a:extLst>
          </p:cNvPr>
          <p:cNvGrpSpPr/>
          <p:nvPr userDrawn="1"/>
        </p:nvGrpSpPr>
        <p:grpSpPr>
          <a:xfrm>
            <a:off x="682094" y="4707655"/>
            <a:ext cx="3656887" cy="731521"/>
            <a:chOff x="682094" y="4707655"/>
            <a:chExt cx="3656887" cy="731521"/>
          </a:xfrm>
        </p:grpSpPr>
        <p:pic>
          <p:nvPicPr>
            <p:cNvPr id="14" name="Picture 13" descr="This icon indicates Essential Questions&#10;to discuss." title="Essential Questions Icon">
              <a:extLst>
                <a:ext uri="{FF2B5EF4-FFF2-40B4-BE49-F238E27FC236}">
                  <a16:creationId xmlns:a16="http://schemas.microsoft.com/office/drawing/2014/main" id="{E014AE1B-F6E4-4178-9BE8-E50299FD4282}"/>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82094" y="4707655"/>
              <a:ext cx="731521" cy="731521"/>
            </a:xfrm>
            <a:prstGeom prst="rect">
              <a:avLst/>
            </a:prstGeom>
          </p:spPr>
        </p:pic>
        <p:sp>
          <p:nvSpPr>
            <p:cNvPr id="15" name="Rectangle 14">
              <a:extLst>
                <a:ext uri="{FF2B5EF4-FFF2-40B4-BE49-F238E27FC236}">
                  <a16:creationId xmlns:a16="http://schemas.microsoft.com/office/drawing/2014/main" id="{081F747C-0C09-4023-B68C-05ED54424ADA}"/>
                </a:ext>
              </a:extLst>
            </p:cNvPr>
            <p:cNvSpPr/>
            <p:nvPr/>
          </p:nvSpPr>
          <p:spPr>
            <a:xfrm>
              <a:off x="1715288" y="4842583"/>
              <a:ext cx="2623693" cy="461665"/>
            </a:xfrm>
            <a:prstGeom prst="rect">
              <a:avLst/>
            </a:prstGeom>
          </p:spPr>
          <p:txBody>
            <a:bodyPr wrap="square">
              <a:spAutoFit/>
            </a:bodyPr>
            <a:lstStyle/>
            <a:p>
              <a:r>
                <a:rPr lang="en-US" sz="2400" dirty="0">
                  <a:latin typeface="Tw Cen MT" panose="020B0602020104020603" pitchFamily="34" charset="0"/>
                </a:rPr>
                <a:t>Essential Questions</a:t>
              </a:r>
            </a:p>
          </p:txBody>
        </p:sp>
      </p:grpSp>
      <p:grpSp>
        <p:nvGrpSpPr>
          <p:cNvPr id="16" name="Group 15">
            <a:extLst>
              <a:ext uri="{FF2B5EF4-FFF2-40B4-BE49-F238E27FC236}">
                <a16:creationId xmlns:a16="http://schemas.microsoft.com/office/drawing/2014/main" id="{54257A24-92F9-4F4D-97FC-E3F20930BC17}"/>
              </a:ext>
            </a:extLst>
          </p:cNvPr>
          <p:cNvGrpSpPr/>
          <p:nvPr userDrawn="1"/>
        </p:nvGrpSpPr>
        <p:grpSpPr>
          <a:xfrm>
            <a:off x="5274206" y="4709179"/>
            <a:ext cx="2378251" cy="728473"/>
            <a:chOff x="5274206" y="4709179"/>
            <a:chExt cx="2378251" cy="728473"/>
          </a:xfrm>
        </p:grpSpPr>
        <p:pic>
          <p:nvPicPr>
            <p:cNvPr id="17" name="Picture 16" descr="Blue Print Icon&#10;&#10;This icon indicates more information is available in the Blueprint document.">
              <a:extLst>
                <a:ext uri="{FF2B5EF4-FFF2-40B4-BE49-F238E27FC236}">
                  <a16:creationId xmlns:a16="http://schemas.microsoft.com/office/drawing/2014/main" id="{6F783221-FE43-4175-AB52-F03E00CB8CC7}"/>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5274206" y="4709179"/>
              <a:ext cx="728473" cy="728473"/>
            </a:xfrm>
            <a:prstGeom prst="rect">
              <a:avLst/>
            </a:prstGeom>
          </p:spPr>
        </p:pic>
        <p:sp>
          <p:nvSpPr>
            <p:cNvPr id="18" name="Rectangle 17">
              <a:extLst>
                <a:ext uri="{FF2B5EF4-FFF2-40B4-BE49-F238E27FC236}">
                  <a16:creationId xmlns:a16="http://schemas.microsoft.com/office/drawing/2014/main" id="{449BEB7D-794D-476F-BB3C-420FD6187FB8}"/>
                </a:ext>
              </a:extLst>
            </p:cNvPr>
            <p:cNvSpPr/>
            <p:nvPr/>
          </p:nvSpPr>
          <p:spPr>
            <a:xfrm>
              <a:off x="6294758" y="4842583"/>
              <a:ext cx="1357699" cy="461665"/>
            </a:xfrm>
            <a:prstGeom prst="rect">
              <a:avLst/>
            </a:prstGeom>
          </p:spPr>
          <p:txBody>
            <a:bodyPr wrap="square">
              <a:spAutoFit/>
            </a:bodyPr>
            <a:lstStyle/>
            <a:p>
              <a:r>
                <a:rPr lang="en-US" sz="2400" dirty="0">
                  <a:latin typeface="Tw Cen MT" panose="020B0602020104020603" pitchFamily="34" charset="0"/>
                </a:rPr>
                <a:t>Blueprint</a:t>
              </a:r>
            </a:p>
          </p:txBody>
        </p:sp>
      </p:grpSp>
    </p:spTree>
    <p:extLst>
      <p:ext uri="{BB962C8B-B14F-4D97-AF65-F5344CB8AC3E}">
        <p14:creationId xmlns:p14="http://schemas.microsoft.com/office/powerpoint/2010/main" val="367270094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Shape 49"/>
        <p:cNvGrpSpPr/>
        <p:nvPr/>
      </p:nvGrpSpPr>
      <p:grpSpPr>
        <a:xfrm>
          <a:off x="0" y="0"/>
          <a:ext cx="0" cy="0"/>
          <a:chOff x="0" y="0"/>
          <a:chExt cx="0" cy="0"/>
        </a:xfrm>
      </p:grpSpPr>
      <p:sp>
        <p:nvSpPr>
          <p:cNvPr id="50" name="Shape 50"/>
          <p:cNvSpPr txBox="1">
            <a:spLocks noGrp="1"/>
          </p:cNvSpPr>
          <p:nvPr>
            <p:ph type="title"/>
          </p:nvPr>
        </p:nvSpPr>
        <p:spPr>
          <a:xfrm>
            <a:off x="457200" y="655639"/>
            <a:ext cx="8229600" cy="1096961"/>
          </a:xfrm>
          <a:prstGeom prst="rect">
            <a:avLst/>
          </a:prstGeom>
          <a:noFill/>
          <a:ln>
            <a:noFill/>
          </a:ln>
        </p:spPr>
        <p:txBody>
          <a:bodyPr wrap="square" lIns="91425" tIns="91425" rIns="91425" bIns="91425" anchor="ctr" anchorCtr="0"/>
          <a:lstStyle>
            <a:lvl1pPr marL="0" marR="0" lvl="0" indent="0" algn="ctr" rtl="0">
              <a:spcBef>
                <a:spcPts val="0"/>
              </a:spcBef>
              <a:spcAft>
                <a:spcPts val="0"/>
              </a:spcAft>
              <a:buNone/>
              <a:defRPr sz="4400" b="0" i="0" u="none" strike="noStrike" cap="none">
                <a:solidFill>
                  <a:schemeClr val="accent2"/>
                </a:solidFill>
                <a:latin typeface="Tw Cen MT" panose="020B0602020104020603" pitchFamily="34" charset="0"/>
                <a:ea typeface="Tw Cen MT" panose="020B0602020104020603" pitchFamily="34" charset="0"/>
                <a:cs typeface="Tw Cen MT" panose="020B0602020104020603" pitchFamily="34" charset="0"/>
                <a:sym typeface="Questrial"/>
              </a:defRPr>
            </a:lvl1pPr>
            <a:lvl2pPr marL="0" marR="0" lvl="1" indent="0" algn="ctr" rtl="0">
              <a:spcBef>
                <a:spcPts val="0"/>
              </a:spcBef>
              <a:spcAft>
                <a:spcPts val="0"/>
              </a:spcAft>
              <a:buNone/>
              <a:defRPr sz="3300" b="0" i="0" u="none" strike="noStrike" cap="none">
                <a:solidFill>
                  <a:schemeClr val="accent2"/>
                </a:solidFill>
                <a:latin typeface="Questrial"/>
                <a:ea typeface="Questrial"/>
                <a:cs typeface="Questrial"/>
                <a:sym typeface="Questrial"/>
              </a:defRPr>
            </a:lvl2pPr>
            <a:lvl3pPr marL="0" marR="0" lvl="2" indent="0" algn="ctr" rtl="0">
              <a:spcBef>
                <a:spcPts val="0"/>
              </a:spcBef>
              <a:spcAft>
                <a:spcPts val="0"/>
              </a:spcAft>
              <a:buNone/>
              <a:defRPr sz="3300" b="0" i="0" u="none" strike="noStrike" cap="none">
                <a:solidFill>
                  <a:schemeClr val="accent2"/>
                </a:solidFill>
                <a:latin typeface="Questrial"/>
                <a:ea typeface="Questrial"/>
                <a:cs typeface="Questrial"/>
                <a:sym typeface="Questrial"/>
              </a:defRPr>
            </a:lvl3pPr>
            <a:lvl4pPr marL="0" marR="0" lvl="3" indent="0" algn="ctr" rtl="0">
              <a:spcBef>
                <a:spcPts val="0"/>
              </a:spcBef>
              <a:spcAft>
                <a:spcPts val="0"/>
              </a:spcAft>
              <a:buNone/>
              <a:defRPr sz="3300" b="0" i="0" u="none" strike="noStrike" cap="none">
                <a:solidFill>
                  <a:schemeClr val="accent2"/>
                </a:solidFill>
                <a:latin typeface="Questrial"/>
                <a:ea typeface="Questrial"/>
                <a:cs typeface="Questrial"/>
                <a:sym typeface="Questrial"/>
              </a:defRPr>
            </a:lvl4pPr>
            <a:lvl5pPr marL="0" marR="0" lvl="4" indent="0" algn="ctr" rtl="0">
              <a:spcBef>
                <a:spcPts val="0"/>
              </a:spcBef>
              <a:spcAft>
                <a:spcPts val="0"/>
              </a:spcAft>
              <a:buNone/>
              <a:defRPr sz="3300" b="0" i="0" u="none" strike="noStrike" cap="none">
                <a:solidFill>
                  <a:schemeClr val="accent2"/>
                </a:solidFill>
                <a:latin typeface="Questrial"/>
                <a:ea typeface="Questrial"/>
                <a:cs typeface="Questrial"/>
                <a:sym typeface="Questrial"/>
              </a:defRPr>
            </a:lvl5pPr>
            <a:lvl6pPr marL="342819" marR="0" lvl="5" indent="-9444" algn="ctr" rtl="0">
              <a:spcBef>
                <a:spcPts val="0"/>
              </a:spcBef>
              <a:spcAft>
                <a:spcPts val="0"/>
              </a:spcAft>
              <a:buNone/>
              <a:defRPr sz="3300" b="0" i="0" u="none" strike="noStrike" cap="none">
                <a:solidFill>
                  <a:schemeClr val="dk2"/>
                </a:solidFill>
                <a:latin typeface="Questrial"/>
                <a:ea typeface="Questrial"/>
                <a:cs typeface="Questrial"/>
                <a:sym typeface="Questrial"/>
              </a:defRPr>
            </a:lvl6pPr>
            <a:lvl7pPr marL="685639" marR="0" lvl="6" indent="-9364" algn="ctr" rtl="0">
              <a:spcBef>
                <a:spcPts val="0"/>
              </a:spcBef>
              <a:spcAft>
                <a:spcPts val="0"/>
              </a:spcAft>
              <a:buNone/>
              <a:defRPr sz="3300" b="0" i="0" u="none" strike="noStrike" cap="none">
                <a:solidFill>
                  <a:schemeClr val="dk2"/>
                </a:solidFill>
                <a:latin typeface="Questrial"/>
                <a:ea typeface="Questrial"/>
                <a:cs typeface="Questrial"/>
                <a:sym typeface="Questrial"/>
              </a:defRPr>
            </a:lvl7pPr>
            <a:lvl8pPr marL="1028459" marR="0" lvl="7" indent="-9284" algn="ctr" rtl="0">
              <a:spcBef>
                <a:spcPts val="0"/>
              </a:spcBef>
              <a:spcAft>
                <a:spcPts val="0"/>
              </a:spcAft>
              <a:buNone/>
              <a:defRPr sz="3300" b="0" i="0" u="none" strike="noStrike" cap="none">
                <a:solidFill>
                  <a:schemeClr val="dk2"/>
                </a:solidFill>
                <a:latin typeface="Questrial"/>
                <a:ea typeface="Questrial"/>
                <a:cs typeface="Questrial"/>
                <a:sym typeface="Questrial"/>
              </a:defRPr>
            </a:lvl8pPr>
            <a:lvl9pPr marL="1371280" marR="0" lvl="8" indent="-9205" algn="ctr" rtl="0">
              <a:spcBef>
                <a:spcPts val="0"/>
              </a:spcBef>
              <a:spcAft>
                <a:spcPts val="0"/>
              </a:spcAft>
              <a:buNone/>
              <a:defRPr sz="3300" b="0" i="0" u="none" strike="noStrike" cap="none">
                <a:solidFill>
                  <a:schemeClr val="dk2"/>
                </a:solidFill>
                <a:latin typeface="Questrial"/>
                <a:ea typeface="Questrial"/>
                <a:cs typeface="Questrial"/>
                <a:sym typeface="Questrial"/>
              </a:defRPr>
            </a:lvl9pPr>
          </a:lstStyle>
          <a:p>
            <a:r>
              <a:rPr lang="en-US" dirty="0"/>
              <a:t>Click to edit Master title style</a:t>
            </a:r>
            <a:endParaRPr dirty="0"/>
          </a:p>
        </p:txBody>
      </p:sp>
    </p:spTree>
    <p:extLst>
      <p:ext uri="{BB962C8B-B14F-4D97-AF65-F5344CB8AC3E}">
        <p14:creationId xmlns:p14="http://schemas.microsoft.com/office/powerpoint/2010/main" val="251571287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p:cSld name="Sq_Title and Content">
    <p:spTree>
      <p:nvGrpSpPr>
        <p:cNvPr id="1" name="Shape 17"/>
        <p:cNvGrpSpPr/>
        <p:nvPr/>
      </p:nvGrpSpPr>
      <p:grpSpPr>
        <a:xfrm>
          <a:off x="0" y="0"/>
          <a:ext cx="0" cy="0"/>
          <a:chOff x="0" y="0"/>
          <a:chExt cx="0" cy="0"/>
        </a:xfrm>
      </p:grpSpPr>
      <p:sp>
        <p:nvSpPr>
          <p:cNvPr id="19" name="Shape 19"/>
          <p:cNvSpPr txBox="1">
            <a:spLocks noGrp="1"/>
          </p:cNvSpPr>
          <p:nvPr>
            <p:ph type="title"/>
          </p:nvPr>
        </p:nvSpPr>
        <p:spPr>
          <a:xfrm>
            <a:off x="457200" y="601664"/>
            <a:ext cx="8229600" cy="1096961"/>
          </a:xfrm>
          <a:prstGeom prst="rect">
            <a:avLst/>
          </a:prstGeom>
          <a:noFill/>
          <a:ln>
            <a:noFill/>
          </a:ln>
        </p:spPr>
        <p:txBody>
          <a:bodyPr wrap="square" lIns="91425" tIns="91425" rIns="91425" bIns="91425" anchor="ctr" anchorCtr="0"/>
          <a:lstStyle>
            <a:lvl1pPr marL="0" marR="0" lvl="0" indent="0" algn="ctr" rtl="0">
              <a:spcBef>
                <a:spcPts val="0"/>
              </a:spcBef>
              <a:spcAft>
                <a:spcPts val="0"/>
              </a:spcAft>
              <a:buNone/>
              <a:defRPr sz="4400" b="0" i="0" u="none" strike="noStrike" cap="none">
                <a:solidFill>
                  <a:schemeClr val="accent2"/>
                </a:solidFill>
                <a:latin typeface="Tw Cen MT" panose="020B0602020104020603" pitchFamily="34" charset="0"/>
                <a:ea typeface="Tw Cen MT" panose="020B0602020104020603" pitchFamily="34" charset="0"/>
                <a:cs typeface="Tw Cen MT" panose="020B0602020104020603" pitchFamily="34" charset="0"/>
                <a:sym typeface="Questrial"/>
              </a:defRPr>
            </a:lvl1pPr>
            <a:lvl2pPr marL="0" marR="0" lvl="1" indent="0" algn="ctr" rtl="0">
              <a:spcBef>
                <a:spcPts val="0"/>
              </a:spcBef>
              <a:spcAft>
                <a:spcPts val="0"/>
              </a:spcAft>
              <a:buNone/>
              <a:defRPr sz="3300" b="0" i="0" u="none" strike="noStrike" cap="none">
                <a:solidFill>
                  <a:schemeClr val="accent2"/>
                </a:solidFill>
                <a:latin typeface="Questrial"/>
                <a:ea typeface="Questrial"/>
                <a:cs typeface="Questrial"/>
                <a:sym typeface="Questrial"/>
              </a:defRPr>
            </a:lvl2pPr>
            <a:lvl3pPr marL="0" marR="0" lvl="2" indent="0" algn="ctr" rtl="0">
              <a:spcBef>
                <a:spcPts val="0"/>
              </a:spcBef>
              <a:spcAft>
                <a:spcPts val="0"/>
              </a:spcAft>
              <a:buNone/>
              <a:defRPr sz="3300" b="0" i="0" u="none" strike="noStrike" cap="none">
                <a:solidFill>
                  <a:schemeClr val="accent2"/>
                </a:solidFill>
                <a:latin typeface="Questrial"/>
                <a:ea typeface="Questrial"/>
                <a:cs typeface="Questrial"/>
                <a:sym typeface="Questrial"/>
              </a:defRPr>
            </a:lvl3pPr>
            <a:lvl4pPr marL="0" marR="0" lvl="3" indent="0" algn="ctr" rtl="0">
              <a:spcBef>
                <a:spcPts val="0"/>
              </a:spcBef>
              <a:spcAft>
                <a:spcPts val="0"/>
              </a:spcAft>
              <a:buNone/>
              <a:defRPr sz="3300" b="0" i="0" u="none" strike="noStrike" cap="none">
                <a:solidFill>
                  <a:schemeClr val="accent2"/>
                </a:solidFill>
                <a:latin typeface="Questrial"/>
                <a:ea typeface="Questrial"/>
                <a:cs typeface="Questrial"/>
                <a:sym typeface="Questrial"/>
              </a:defRPr>
            </a:lvl4pPr>
            <a:lvl5pPr marL="0" marR="0" lvl="4" indent="0" algn="ctr" rtl="0">
              <a:spcBef>
                <a:spcPts val="0"/>
              </a:spcBef>
              <a:spcAft>
                <a:spcPts val="0"/>
              </a:spcAft>
              <a:buNone/>
              <a:defRPr sz="3300" b="0" i="0" u="none" strike="noStrike" cap="none">
                <a:solidFill>
                  <a:schemeClr val="accent2"/>
                </a:solidFill>
                <a:latin typeface="Questrial"/>
                <a:ea typeface="Questrial"/>
                <a:cs typeface="Questrial"/>
                <a:sym typeface="Questrial"/>
              </a:defRPr>
            </a:lvl5pPr>
            <a:lvl6pPr marL="342819" marR="0" lvl="5" indent="-9444" algn="ctr" rtl="0">
              <a:spcBef>
                <a:spcPts val="0"/>
              </a:spcBef>
              <a:spcAft>
                <a:spcPts val="0"/>
              </a:spcAft>
              <a:buNone/>
              <a:defRPr sz="3300" b="0" i="0" u="none" strike="noStrike" cap="none">
                <a:solidFill>
                  <a:schemeClr val="dk2"/>
                </a:solidFill>
                <a:latin typeface="Questrial"/>
                <a:ea typeface="Questrial"/>
                <a:cs typeface="Questrial"/>
                <a:sym typeface="Questrial"/>
              </a:defRPr>
            </a:lvl6pPr>
            <a:lvl7pPr marL="685639" marR="0" lvl="6" indent="-9364" algn="ctr" rtl="0">
              <a:spcBef>
                <a:spcPts val="0"/>
              </a:spcBef>
              <a:spcAft>
                <a:spcPts val="0"/>
              </a:spcAft>
              <a:buNone/>
              <a:defRPr sz="3300" b="0" i="0" u="none" strike="noStrike" cap="none">
                <a:solidFill>
                  <a:schemeClr val="dk2"/>
                </a:solidFill>
                <a:latin typeface="Questrial"/>
                <a:ea typeface="Questrial"/>
                <a:cs typeface="Questrial"/>
                <a:sym typeface="Questrial"/>
              </a:defRPr>
            </a:lvl7pPr>
            <a:lvl8pPr marL="1028459" marR="0" lvl="7" indent="-9284" algn="ctr" rtl="0">
              <a:spcBef>
                <a:spcPts val="0"/>
              </a:spcBef>
              <a:spcAft>
                <a:spcPts val="0"/>
              </a:spcAft>
              <a:buNone/>
              <a:defRPr sz="3300" b="0" i="0" u="none" strike="noStrike" cap="none">
                <a:solidFill>
                  <a:schemeClr val="dk2"/>
                </a:solidFill>
                <a:latin typeface="Questrial"/>
                <a:ea typeface="Questrial"/>
                <a:cs typeface="Questrial"/>
                <a:sym typeface="Questrial"/>
              </a:defRPr>
            </a:lvl8pPr>
            <a:lvl9pPr marL="1371280" marR="0" lvl="8" indent="-9205" algn="ctr" rtl="0">
              <a:spcBef>
                <a:spcPts val="0"/>
              </a:spcBef>
              <a:spcAft>
                <a:spcPts val="0"/>
              </a:spcAft>
              <a:buNone/>
              <a:defRPr sz="3300" b="0" i="0" u="none" strike="noStrike" cap="none">
                <a:solidFill>
                  <a:schemeClr val="dk2"/>
                </a:solidFill>
                <a:latin typeface="Questrial"/>
                <a:ea typeface="Questrial"/>
                <a:cs typeface="Questrial"/>
                <a:sym typeface="Questrial"/>
              </a:defRPr>
            </a:lvl9pPr>
          </a:lstStyle>
          <a:p>
            <a:r>
              <a:rPr lang="en-US" dirty="0"/>
              <a:t>Click to edit Master title style</a:t>
            </a:r>
            <a:endParaRPr dirty="0"/>
          </a:p>
        </p:txBody>
      </p:sp>
      <p:sp>
        <p:nvSpPr>
          <p:cNvPr id="4" name="Shape 20"/>
          <p:cNvSpPr txBox="1">
            <a:spLocks/>
          </p:cNvSpPr>
          <p:nvPr/>
        </p:nvSpPr>
        <p:spPr>
          <a:xfrm>
            <a:off x="457200" y="1828805"/>
            <a:ext cx="8229600" cy="3962396"/>
          </a:xfrm>
          <a:prstGeom prst="rect">
            <a:avLst/>
          </a:prstGeom>
          <a:noFill/>
          <a:ln>
            <a:noFill/>
          </a:ln>
        </p:spPr>
        <p:txBody>
          <a:bodyPr wrap="square" lIns="68569" tIns="68569" rIns="68569" bIns="68569" anchor="t" anchorCtr="0"/>
          <a:lstStyle>
            <a:defPPr marR="0" lvl="0" algn="l" rtl="0">
              <a:lnSpc>
                <a:spcPct val="100000"/>
              </a:lnSpc>
              <a:spcBef>
                <a:spcPts val="0"/>
              </a:spcBef>
              <a:spcAft>
                <a:spcPts val="0"/>
              </a:spcAft>
            </a:defPPr>
            <a:lvl1pPr marL="342820" marR="0" lvl="0" indent="-139619" algn="l" rtl="0" eaLnBrk="1" hangingPunct="1">
              <a:lnSpc>
                <a:spcPct val="100000"/>
              </a:lnSpc>
              <a:spcBef>
                <a:spcPts val="640"/>
              </a:spcBef>
              <a:spcAft>
                <a:spcPts val="0"/>
              </a:spcAft>
              <a:buClr>
                <a:schemeClr val="accent2"/>
              </a:buClr>
              <a:buSzPct val="100000"/>
              <a:buFont typeface="Noto Sans Symbols"/>
              <a:buChar char="❑"/>
              <a:defRPr sz="3200" b="0" i="0" u="none" strike="noStrike" cap="none">
                <a:solidFill>
                  <a:schemeClr val="dk1"/>
                </a:solidFill>
                <a:latin typeface="Tw Cen MT" panose="020B0602020104020603" pitchFamily="34" charset="0"/>
                <a:ea typeface="Tw Cen MT" panose="020B0602020104020603" pitchFamily="34" charset="0"/>
                <a:cs typeface="Tw Cen MT" panose="020B0602020104020603" pitchFamily="34" charset="0"/>
                <a:sym typeface="Questrial"/>
              </a:defRPr>
            </a:lvl1pPr>
            <a:lvl2pPr marL="742776" marR="0" lvl="1" indent="-120475" algn="l" rtl="0" eaLnBrk="1" hangingPunct="1">
              <a:lnSpc>
                <a:spcPct val="100000"/>
              </a:lnSpc>
              <a:spcBef>
                <a:spcPts val="560"/>
              </a:spcBef>
              <a:spcAft>
                <a:spcPts val="0"/>
              </a:spcAft>
              <a:buClr>
                <a:schemeClr val="accent3"/>
              </a:buClr>
              <a:buSzPct val="100000"/>
              <a:buFont typeface="Noto Sans Symbols"/>
              <a:buChar char="❑"/>
              <a:defRPr sz="2800" b="0" i="0" u="none" strike="noStrike" cap="none">
                <a:solidFill>
                  <a:schemeClr val="dk1"/>
                </a:solidFill>
                <a:latin typeface="Questrial"/>
                <a:ea typeface="Questrial"/>
                <a:cs typeface="Questrial"/>
                <a:sym typeface="Questrial"/>
              </a:defRPr>
            </a:lvl2pPr>
            <a:lvl3pPr marL="1142733" marR="0" lvl="2" indent="-88632" algn="l" rtl="0" eaLnBrk="1" hangingPunct="1">
              <a:lnSpc>
                <a:spcPct val="100000"/>
              </a:lnSpc>
              <a:spcBef>
                <a:spcPts val="480"/>
              </a:spcBef>
              <a:spcAft>
                <a:spcPts val="0"/>
              </a:spcAft>
              <a:buClr>
                <a:schemeClr val="accent2"/>
              </a:buClr>
              <a:buSzPct val="100000"/>
              <a:buFont typeface="Noto Sans Symbols"/>
              <a:buChar char="❑"/>
              <a:defRPr sz="2400" b="0" i="0" u="none" strike="noStrike" cap="none">
                <a:solidFill>
                  <a:schemeClr val="dk1"/>
                </a:solidFill>
                <a:latin typeface="Questrial"/>
                <a:ea typeface="Questrial"/>
                <a:cs typeface="Questrial"/>
                <a:sym typeface="Questrial"/>
              </a:defRPr>
            </a:lvl3pPr>
            <a:lvl4pPr marL="1599825" marR="0" lvl="3" indent="-113925" algn="l" rtl="0" eaLnBrk="1" hangingPunct="1">
              <a:lnSpc>
                <a:spcPct val="100000"/>
              </a:lnSpc>
              <a:spcBef>
                <a:spcPts val="400"/>
              </a:spcBef>
              <a:spcAft>
                <a:spcPts val="0"/>
              </a:spcAft>
              <a:buClr>
                <a:schemeClr val="accent2"/>
              </a:buClr>
              <a:buSzPct val="100000"/>
              <a:buFont typeface="Noto Sans Symbols"/>
              <a:buChar char="❑"/>
              <a:defRPr sz="2000" b="0" i="0" u="none" strike="noStrike" cap="none">
                <a:solidFill>
                  <a:schemeClr val="dk1"/>
                </a:solidFill>
                <a:latin typeface="Questrial"/>
                <a:ea typeface="Questrial"/>
                <a:cs typeface="Questrial"/>
                <a:sym typeface="Questrial"/>
              </a:defRPr>
            </a:lvl4pPr>
            <a:lvl5pPr marL="2056919" marR="0" lvl="4" indent="-113819" algn="l" rtl="0" eaLnBrk="1" hangingPunct="1">
              <a:lnSpc>
                <a:spcPct val="100000"/>
              </a:lnSpc>
              <a:spcBef>
                <a:spcPts val="400"/>
              </a:spcBef>
              <a:spcAft>
                <a:spcPts val="0"/>
              </a:spcAft>
              <a:buClr>
                <a:schemeClr val="accent2"/>
              </a:buClr>
              <a:buSzPct val="100000"/>
              <a:buFont typeface="Noto Sans Symbols"/>
              <a:buChar char="❑"/>
              <a:defRPr sz="2000" b="0" i="0" u="none" strike="noStrike" cap="none">
                <a:solidFill>
                  <a:schemeClr val="dk1"/>
                </a:solidFill>
                <a:latin typeface="Questrial"/>
                <a:ea typeface="Questrial"/>
                <a:cs typeface="Questrial"/>
                <a:sym typeface="Questrial"/>
              </a:defRPr>
            </a:lvl5pPr>
            <a:lvl6pPr marL="2514012" marR="0" lvl="5" indent="-113712" algn="l" rtl="0" eaLnBrk="1" hangingPunct="1">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6pPr>
            <a:lvl7pPr marL="2971106" marR="0" lvl="6" indent="-113606" algn="l" rtl="0" eaLnBrk="1" hangingPunct="1">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7pPr>
            <a:lvl8pPr marL="3428198" marR="0" lvl="7" indent="-113498" algn="l" rtl="0" eaLnBrk="1" hangingPunct="1">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8pPr>
            <a:lvl9pPr marL="3885292" marR="0" lvl="8" indent="-113391" algn="l" rtl="0" eaLnBrk="1" hangingPunct="1">
              <a:lnSpc>
                <a:spcPct val="100000"/>
              </a:lnSpc>
              <a:spcBef>
                <a:spcPts val="400"/>
              </a:spcBef>
              <a:spcAft>
                <a:spcPts val="0"/>
              </a:spcAft>
              <a:buClr>
                <a:schemeClr val="dk1"/>
              </a:buClr>
              <a:buSzPct val="100000"/>
              <a:buFont typeface="Arial"/>
              <a:buChar char="•"/>
              <a:defRPr sz="2000" b="0" i="0" u="none" strike="noStrike" cap="none">
                <a:solidFill>
                  <a:schemeClr val="dk1"/>
                </a:solidFill>
                <a:latin typeface="Calibri"/>
                <a:ea typeface="Calibri"/>
                <a:cs typeface="Calibri"/>
                <a:sym typeface="Calibri"/>
              </a:defRPr>
            </a:lvl9pPr>
          </a:lstStyle>
          <a:p>
            <a:endParaRPr lang="en-US" sz="1500" dirty="0">
              <a:latin typeface="Tw Cen MT" panose="020B0602020104020603" pitchFamily="34" charset="0"/>
            </a:endParaRPr>
          </a:p>
        </p:txBody>
      </p:sp>
    </p:spTree>
    <p:extLst>
      <p:ext uri="{BB962C8B-B14F-4D97-AF65-F5344CB8AC3E}">
        <p14:creationId xmlns:p14="http://schemas.microsoft.com/office/powerpoint/2010/main" val="178506254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userDrawn="1">
  <p:cSld name="Title Slide">
    <p:spTree>
      <p:nvGrpSpPr>
        <p:cNvPr id="1" name="Shape 22"/>
        <p:cNvGrpSpPr/>
        <p:nvPr/>
      </p:nvGrpSpPr>
      <p:grpSpPr>
        <a:xfrm>
          <a:off x="0" y="0"/>
          <a:ext cx="0" cy="0"/>
          <a:chOff x="0" y="0"/>
          <a:chExt cx="0" cy="0"/>
        </a:xfrm>
      </p:grpSpPr>
      <p:sp>
        <p:nvSpPr>
          <p:cNvPr id="24" name="Shape 24"/>
          <p:cNvSpPr/>
          <p:nvPr/>
        </p:nvSpPr>
        <p:spPr>
          <a:xfrm>
            <a:off x="0" y="3"/>
            <a:ext cx="9144000" cy="6080125"/>
          </a:xfrm>
          <a:prstGeom prst="rect">
            <a:avLst/>
          </a:prstGeom>
          <a:solidFill>
            <a:srgbClr val="025379"/>
          </a:solidFill>
          <a:ln>
            <a:noFill/>
          </a:ln>
        </p:spPr>
        <p:txBody>
          <a:bodyPr wrap="square" lIns="68550" tIns="34275" rIns="68550" bIns="34275" anchor="ctr" anchorCtr="0">
            <a:noAutofit/>
          </a:bodyPr>
          <a:lstStyle/>
          <a:p>
            <a:pPr marL="0" marR="0" lvl="0" indent="0" algn="ctr" rtl="0">
              <a:spcBef>
                <a:spcPts val="0"/>
              </a:spcBef>
              <a:spcAft>
                <a:spcPts val="0"/>
              </a:spcAft>
              <a:buNone/>
            </a:pPr>
            <a:endParaRPr sz="1350">
              <a:solidFill>
                <a:schemeClr val="lt1"/>
              </a:solidFill>
              <a:latin typeface="Tw Cen MT" panose="020B0602020104020603" pitchFamily="34" charset="0"/>
              <a:ea typeface="Arial"/>
              <a:cs typeface="Arial"/>
              <a:sym typeface="Arial"/>
            </a:endParaRPr>
          </a:p>
        </p:txBody>
      </p:sp>
      <p:sp>
        <p:nvSpPr>
          <p:cNvPr id="28" name="Shape 28"/>
          <p:cNvSpPr txBox="1"/>
          <p:nvPr/>
        </p:nvSpPr>
        <p:spPr>
          <a:xfrm>
            <a:off x="0" y="152400"/>
            <a:ext cx="9144000" cy="369310"/>
          </a:xfrm>
          <a:prstGeom prst="rect">
            <a:avLst/>
          </a:prstGeom>
          <a:noFill/>
          <a:ln>
            <a:noFill/>
          </a:ln>
        </p:spPr>
        <p:txBody>
          <a:bodyPr wrap="square" lIns="68550" tIns="34275" rIns="68550" bIns="34275" anchor="t" anchorCtr="0">
            <a:noAutofit/>
          </a:bodyPr>
          <a:lstStyle/>
          <a:p>
            <a:pPr marL="0" marR="0" lvl="0" indent="0" algn="ctr" rtl="0">
              <a:spcBef>
                <a:spcPts val="0"/>
              </a:spcBef>
              <a:spcAft>
                <a:spcPts val="0"/>
              </a:spcAft>
              <a:buSzPct val="25000"/>
              <a:buNone/>
            </a:pPr>
            <a:r>
              <a:rPr lang="en-US" sz="1350" b="1" i="1" dirty="0">
                <a:solidFill>
                  <a:schemeClr val="lt1"/>
                </a:solidFill>
                <a:latin typeface="Tw Cen MT" panose="020B0602020104020603" pitchFamily="34" charset="0"/>
                <a:ea typeface="Arial Narrow"/>
                <a:cs typeface="Arial Narrow"/>
                <a:sym typeface="Arial Narrow"/>
              </a:rPr>
              <a:t>Professional Development to Practice</a:t>
            </a:r>
          </a:p>
        </p:txBody>
      </p:sp>
      <p:sp>
        <p:nvSpPr>
          <p:cNvPr id="29" name="Shape 29"/>
          <p:cNvSpPr/>
          <p:nvPr/>
        </p:nvSpPr>
        <p:spPr>
          <a:xfrm>
            <a:off x="1447801" y="473079"/>
            <a:ext cx="7696199" cy="139699"/>
          </a:xfrm>
          <a:prstGeom prst="rect">
            <a:avLst/>
          </a:prstGeom>
          <a:solidFill>
            <a:srgbClr val="69A9CD"/>
          </a:solidFill>
          <a:ln>
            <a:noFill/>
          </a:ln>
        </p:spPr>
        <p:txBody>
          <a:bodyPr wrap="square" lIns="68550" tIns="34275" rIns="68550" bIns="34275" anchor="ctr" anchorCtr="0">
            <a:noAutofit/>
          </a:bodyPr>
          <a:lstStyle/>
          <a:p>
            <a:pPr marL="0" marR="0" lvl="0" indent="0" algn="ctr" rtl="0">
              <a:spcBef>
                <a:spcPts val="0"/>
              </a:spcBef>
              <a:spcAft>
                <a:spcPts val="0"/>
              </a:spcAft>
              <a:buNone/>
            </a:pPr>
            <a:endParaRPr sz="1350">
              <a:solidFill>
                <a:schemeClr val="lt1"/>
              </a:solidFill>
              <a:latin typeface="Tw Cen MT" panose="020B0602020104020603" pitchFamily="34" charset="0"/>
              <a:ea typeface="Arial"/>
              <a:cs typeface="Arial"/>
              <a:sym typeface="Arial"/>
            </a:endParaRPr>
          </a:p>
        </p:txBody>
      </p:sp>
      <p:sp>
        <p:nvSpPr>
          <p:cNvPr id="30" name="Shape 30"/>
          <p:cNvSpPr/>
          <p:nvPr/>
        </p:nvSpPr>
        <p:spPr>
          <a:xfrm>
            <a:off x="0" y="473079"/>
            <a:ext cx="1447800" cy="139699"/>
          </a:xfrm>
          <a:prstGeom prst="rect">
            <a:avLst/>
          </a:prstGeom>
          <a:solidFill>
            <a:srgbClr val="19A89E"/>
          </a:solidFill>
          <a:ln>
            <a:noFill/>
          </a:ln>
        </p:spPr>
        <p:txBody>
          <a:bodyPr wrap="square" lIns="68550" tIns="34275" rIns="68550" bIns="34275" anchor="ctr" anchorCtr="0">
            <a:noAutofit/>
          </a:bodyPr>
          <a:lstStyle/>
          <a:p>
            <a:pPr marL="0" marR="0" lvl="0" indent="0" algn="ctr" rtl="0">
              <a:spcBef>
                <a:spcPts val="0"/>
              </a:spcBef>
              <a:spcAft>
                <a:spcPts val="0"/>
              </a:spcAft>
              <a:buNone/>
            </a:pPr>
            <a:endParaRPr sz="1350">
              <a:solidFill>
                <a:schemeClr val="lt1"/>
              </a:solidFill>
              <a:latin typeface="Tw Cen MT" panose="020B0602020104020603" pitchFamily="34" charset="0"/>
              <a:ea typeface="Arial"/>
              <a:cs typeface="Arial"/>
              <a:sym typeface="Arial"/>
            </a:endParaRPr>
          </a:p>
        </p:txBody>
      </p:sp>
      <p:sp>
        <p:nvSpPr>
          <p:cNvPr id="32" name="Shape 32"/>
          <p:cNvSpPr txBox="1">
            <a:spLocks noGrp="1"/>
          </p:cNvSpPr>
          <p:nvPr>
            <p:ph type="ctrTitle"/>
          </p:nvPr>
        </p:nvSpPr>
        <p:spPr>
          <a:xfrm>
            <a:off x="685800" y="1420732"/>
            <a:ext cx="7772400" cy="4340875"/>
          </a:xfrm>
          <a:prstGeom prst="rect">
            <a:avLst/>
          </a:prstGeom>
          <a:noFill/>
          <a:ln>
            <a:noFill/>
          </a:ln>
        </p:spPr>
        <p:txBody>
          <a:bodyPr wrap="square" lIns="91425" tIns="91425" rIns="91425" bIns="91425" anchor="ctr" anchorCtr="0"/>
          <a:lstStyle>
            <a:lvl1pPr marL="0" marR="0" lvl="0" indent="0" algn="ctr" rtl="0">
              <a:spcBef>
                <a:spcPts val="0"/>
              </a:spcBef>
              <a:spcAft>
                <a:spcPts val="0"/>
              </a:spcAft>
              <a:buNone/>
              <a:defRPr sz="4400" b="0" i="0" u="none" strike="noStrike" cap="none">
                <a:solidFill>
                  <a:schemeClr val="lt1"/>
                </a:solidFill>
                <a:latin typeface="Tw Cen MT" panose="020B0602020104020603" pitchFamily="34" charset="0"/>
                <a:ea typeface="Tw Cen MT" panose="020B0602020104020603" pitchFamily="34" charset="0"/>
                <a:cs typeface="Tw Cen MT" panose="020B0602020104020603" pitchFamily="34" charset="0"/>
                <a:sym typeface="Questrial"/>
              </a:defRPr>
            </a:lvl1pPr>
            <a:lvl2pPr marL="0" marR="0" lvl="1" indent="0" algn="ctr" rtl="0">
              <a:spcBef>
                <a:spcPts val="0"/>
              </a:spcBef>
              <a:spcAft>
                <a:spcPts val="0"/>
              </a:spcAft>
              <a:buNone/>
              <a:defRPr sz="3300" b="0" i="0" u="none" strike="noStrike" cap="none">
                <a:solidFill>
                  <a:schemeClr val="accent2"/>
                </a:solidFill>
                <a:latin typeface="Questrial"/>
                <a:ea typeface="Questrial"/>
                <a:cs typeface="Questrial"/>
                <a:sym typeface="Questrial"/>
              </a:defRPr>
            </a:lvl2pPr>
            <a:lvl3pPr marL="0" marR="0" lvl="2" indent="0" algn="ctr" rtl="0">
              <a:spcBef>
                <a:spcPts val="0"/>
              </a:spcBef>
              <a:spcAft>
                <a:spcPts val="0"/>
              </a:spcAft>
              <a:buNone/>
              <a:defRPr sz="3300" b="0" i="0" u="none" strike="noStrike" cap="none">
                <a:solidFill>
                  <a:schemeClr val="accent2"/>
                </a:solidFill>
                <a:latin typeface="Questrial"/>
                <a:ea typeface="Questrial"/>
                <a:cs typeface="Questrial"/>
                <a:sym typeface="Questrial"/>
              </a:defRPr>
            </a:lvl3pPr>
            <a:lvl4pPr marL="0" marR="0" lvl="3" indent="0" algn="ctr" rtl="0">
              <a:spcBef>
                <a:spcPts val="0"/>
              </a:spcBef>
              <a:spcAft>
                <a:spcPts val="0"/>
              </a:spcAft>
              <a:buNone/>
              <a:defRPr sz="3300" b="0" i="0" u="none" strike="noStrike" cap="none">
                <a:solidFill>
                  <a:schemeClr val="accent2"/>
                </a:solidFill>
                <a:latin typeface="Questrial"/>
                <a:ea typeface="Questrial"/>
                <a:cs typeface="Questrial"/>
                <a:sym typeface="Questrial"/>
              </a:defRPr>
            </a:lvl4pPr>
            <a:lvl5pPr marL="0" marR="0" lvl="4" indent="0" algn="ctr" rtl="0">
              <a:spcBef>
                <a:spcPts val="0"/>
              </a:spcBef>
              <a:spcAft>
                <a:spcPts val="0"/>
              </a:spcAft>
              <a:buNone/>
              <a:defRPr sz="3300" b="0" i="0" u="none" strike="noStrike" cap="none">
                <a:solidFill>
                  <a:schemeClr val="accent2"/>
                </a:solidFill>
                <a:latin typeface="Questrial"/>
                <a:ea typeface="Questrial"/>
                <a:cs typeface="Questrial"/>
                <a:sym typeface="Questrial"/>
              </a:defRPr>
            </a:lvl5pPr>
            <a:lvl6pPr marL="342819" marR="0" lvl="5" indent="-9444" algn="ctr" rtl="0">
              <a:spcBef>
                <a:spcPts val="0"/>
              </a:spcBef>
              <a:spcAft>
                <a:spcPts val="0"/>
              </a:spcAft>
              <a:buNone/>
              <a:defRPr sz="3300" b="0" i="0" u="none" strike="noStrike" cap="none">
                <a:solidFill>
                  <a:schemeClr val="dk2"/>
                </a:solidFill>
                <a:latin typeface="Questrial"/>
                <a:ea typeface="Questrial"/>
                <a:cs typeface="Questrial"/>
                <a:sym typeface="Questrial"/>
              </a:defRPr>
            </a:lvl6pPr>
            <a:lvl7pPr marL="685639" marR="0" lvl="6" indent="-9364" algn="ctr" rtl="0">
              <a:spcBef>
                <a:spcPts val="0"/>
              </a:spcBef>
              <a:spcAft>
                <a:spcPts val="0"/>
              </a:spcAft>
              <a:buNone/>
              <a:defRPr sz="3300" b="0" i="0" u="none" strike="noStrike" cap="none">
                <a:solidFill>
                  <a:schemeClr val="dk2"/>
                </a:solidFill>
                <a:latin typeface="Questrial"/>
                <a:ea typeface="Questrial"/>
                <a:cs typeface="Questrial"/>
                <a:sym typeface="Questrial"/>
              </a:defRPr>
            </a:lvl7pPr>
            <a:lvl8pPr marL="1028459" marR="0" lvl="7" indent="-9284" algn="ctr" rtl="0">
              <a:spcBef>
                <a:spcPts val="0"/>
              </a:spcBef>
              <a:spcAft>
                <a:spcPts val="0"/>
              </a:spcAft>
              <a:buNone/>
              <a:defRPr sz="3300" b="0" i="0" u="none" strike="noStrike" cap="none">
                <a:solidFill>
                  <a:schemeClr val="dk2"/>
                </a:solidFill>
                <a:latin typeface="Questrial"/>
                <a:ea typeface="Questrial"/>
                <a:cs typeface="Questrial"/>
                <a:sym typeface="Questrial"/>
              </a:defRPr>
            </a:lvl8pPr>
            <a:lvl9pPr marL="1371280" marR="0" lvl="8" indent="-9205" algn="ctr" rtl="0">
              <a:spcBef>
                <a:spcPts val="0"/>
              </a:spcBef>
              <a:spcAft>
                <a:spcPts val="0"/>
              </a:spcAft>
              <a:buNone/>
              <a:defRPr sz="3300" b="0" i="0" u="none" strike="noStrike" cap="none">
                <a:solidFill>
                  <a:schemeClr val="dk2"/>
                </a:solidFill>
                <a:latin typeface="Questrial"/>
                <a:ea typeface="Questrial"/>
                <a:cs typeface="Questrial"/>
                <a:sym typeface="Questrial"/>
              </a:defRPr>
            </a:lvl9pPr>
          </a:lstStyle>
          <a:p>
            <a:r>
              <a:rPr lang="en-US" dirty="0"/>
              <a:t>Click to edit Master title style</a:t>
            </a:r>
            <a:endParaRPr dirty="0"/>
          </a:p>
        </p:txBody>
      </p:sp>
      <p:pic>
        <p:nvPicPr>
          <p:cNvPr id="15" name="Shape 27" descr="http://dese.mo.gov/comm/images/DESE-color.png">
            <a:extLst>
              <a:ext uri="{FF2B5EF4-FFF2-40B4-BE49-F238E27FC236}">
                <a16:creationId xmlns:a16="http://schemas.microsoft.com/office/drawing/2014/main" id="{0407C510-7494-4477-9427-9116715C8B0B}"/>
              </a:ext>
            </a:extLst>
          </p:cNvPr>
          <p:cNvPicPr preferRelativeResize="0"/>
          <p:nvPr/>
        </p:nvPicPr>
        <p:blipFill rotWithShape="1">
          <a:blip r:embed="rId2">
            <a:alphaModFix/>
          </a:blip>
          <a:srcRect/>
          <a:stretch/>
        </p:blipFill>
        <p:spPr>
          <a:xfrm>
            <a:off x="155148" y="6137413"/>
            <a:ext cx="1652975" cy="596785"/>
          </a:xfrm>
          <a:prstGeom prst="rect">
            <a:avLst/>
          </a:prstGeom>
          <a:noFill/>
          <a:ln>
            <a:noFill/>
          </a:ln>
        </p:spPr>
      </p:pic>
      <p:pic>
        <p:nvPicPr>
          <p:cNvPr id="16" name="Picture 15">
            <a:extLst>
              <a:ext uri="{FF2B5EF4-FFF2-40B4-BE49-F238E27FC236}">
                <a16:creationId xmlns:a16="http://schemas.microsoft.com/office/drawing/2014/main" id="{8005D7C0-B61A-4FCA-B91A-25F82CA1D059}"/>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1911276" y="6233790"/>
            <a:ext cx="1511160" cy="500408"/>
          </a:xfrm>
          <a:prstGeom prst="rect">
            <a:avLst/>
          </a:prstGeom>
        </p:spPr>
      </p:pic>
      <p:pic>
        <p:nvPicPr>
          <p:cNvPr id="18" name="Picture 17">
            <a:extLst>
              <a:ext uri="{FF2B5EF4-FFF2-40B4-BE49-F238E27FC236}">
                <a16:creationId xmlns:a16="http://schemas.microsoft.com/office/drawing/2014/main" id="{5F2ED2F1-A98E-4274-A230-EFE5D3153F4A}"/>
              </a:ext>
            </a:extLst>
          </p:cNvPr>
          <p:cNvPicPr>
            <a:picLocks noChangeAspect="1"/>
          </p:cNvPicPr>
          <p:nvPr/>
        </p:nvPicPr>
        <p:blipFill>
          <a:blip r:embed="rId4" cstate="hqprint">
            <a:extLst>
              <a:ext uri="{28A0092B-C50C-407E-A947-70E740481C1C}">
                <a14:useLocalDpi xmlns:a14="http://schemas.microsoft.com/office/drawing/2010/main" val="0"/>
              </a:ext>
            </a:extLst>
          </a:blip>
          <a:stretch>
            <a:fillRect/>
          </a:stretch>
        </p:blipFill>
        <p:spPr>
          <a:xfrm>
            <a:off x="3525589" y="6344144"/>
            <a:ext cx="3108960" cy="390054"/>
          </a:xfrm>
          <a:prstGeom prst="rect">
            <a:avLst/>
          </a:prstGeom>
        </p:spPr>
      </p:pic>
      <p:pic>
        <p:nvPicPr>
          <p:cNvPr id="17" name="Picture 16">
            <a:extLst>
              <a:ext uri="{FF2B5EF4-FFF2-40B4-BE49-F238E27FC236}">
                <a16:creationId xmlns:a16="http://schemas.microsoft.com/office/drawing/2014/main" id="{73413890-2E1C-4897-A095-60A6334795BC}"/>
              </a:ext>
            </a:extLst>
          </p:cNvPr>
          <p:cNvPicPr>
            <a:picLocks noChangeAspect="1"/>
          </p:cNvPicPr>
          <p:nvPr/>
        </p:nvPicPr>
        <p:blipFill>
          <a:blip r:embed="rId5" cstate="hqprint">
            <a:extLst>
              <a:ext uri="{28A0092B-C50C-407E-A947-70E740481C1C}">
                <a14:useLocalDpi xmlns:a14="http://schemas.microsoft.com/office/drawing/2010/main" val="0"/>
              </a:ext>
            </a:extLst>
          </a:blip>
          <a:stretch>
            <a:fillRect/>
          </a:stretch>
        </p:blipFill>
        <p:spPr>
          <a:xfrm>
            <a:off x="6737702" y="6346834"/>
            <a:ext cx="2270591" cy="387364"/>
          </a:xfrm>
          <a:prstGeom prst="rect">
            <a:avLst/>
          </a:prstGeom>
        </p:spPr>
      </p:pic>
      <p:pic>
        <p:nvPicPr>
          <p:cNvPr id="14" name="Shape 27" descr="http://dese.mo.gov/comm/images/DESE-color.png">
            <a:extLst>
              <a:ext uri="{FF2B5EF4-FFF2-40B4-BE49-F238E27FC236}">
                <a16:creationId xmlns:a16="http://schemas.microsoft.com/office/drawing/2014/main" id="{286F5D75-33A2-4704-A241-3B4198A25FCB}"/>
              </a:ext>
            </a:extLst>
          </p:cNvPr>
          <p:cNvPicPr preferRelativeResize="0"/>
          <p:nvPr/>
        </p:nvPicPr>
        <p:blipFill rotWithShape="1">
          <a:blip r:embed="rId2">
            <a:alphaModFix/>
          </a:blip>
          <a:srcRect/>
          <a:stretch/>
        </p:blipFill>
        <p:spPr>
          <a:xfrm>
            <a:off x="155148" y="6137413"/>
            <a:ext cx="1652975" cy="596785"/>
          </a:xfrm>
          <a:prstGeom prst="rect">
            <a:avLst/>
          </a:prstGeom>
          <a:noFill/>
          <a:ln>
            <a:noFill/>
          </a:ln>
        </p:spPr>
      </p:pic>
      <p:pic>
        <p:nvPicPr>
          <p:cNvPr id="19" name="Picture 18">
            <a:extLst>
              <a:ext uri="{FF2B5EF4-FFF2-40B4-BE49-F238E27FC236}">
                <a16:creationId xmlns:a16="http://schemas.microsoft.com/office/drawing/2014/main" id="{745206BE-317E-456A-AE40-A628A1683716}"/>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911276" y="6233790"/>
            <a:ext cx="1511160" cy="500408"/>
          </a:xfrm>
          <a:prstGeom prst="rect">
            <a:avLst/>
          </a:prstGeom>
        </p:spPr>
      </p:pic>
      <p:pic>
        <p:nvPicPr>
          <p:cNvPr id="21" name="Picture 20">
            <a:extLst>
              <a:ext uri="{FF2B5EF4-FFF2-40B4-BE49-F238E27FC236}">
                <a16:creationId xmlns:a16="http://schemas.microsoft.com/office/drawing/2014/main" id="{5939F58B-867A-4A85-824C-CD85747985D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525589" y="6344144"/>
            <a:ext cx="3108960" cy="390054"/>
          </a:xfrm>
          <a:prstGeom prst="rect">
            <a:avLst/>
          </a:prstGeom>
        </p:spPr>
      </p:pic>
      <p:pic>
        <p:nvPicPr>
          <p:cNvPr id="20" name="Picture 19">
            <a:extLst>
              <a:ext uri="{FF2B5EF4-FFF2-40B4-BE49-F238E27FC236}">
                <a16:creationId xmlns:a16="http://schemas.microsoft.com/office/drawing/2014/main" id="{CFB26F8E-1B37-46CF-A06E-3DCFCF4CEA19}"/>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6737702" y="6346834"/>
            <a:ext cx="2270591" cy="387364"/>
          </a:xfrm>
          <a:prstGeom prst="rect">
            <a:avLst/>
          </a:prstGeom>
        </p:spPr>
      </p:pic>
      <p:pic>
        <p:nvPicPr>
          <p:cNvPr id="27" name="Picture 26">
            <a:extLst>
              <a:ext uri="{FF2B5EF4-FFF2-40B4-BE49-F238E27FC236}">
                <a16:creationId xmlns:a16="http://schemas.microsoft.com/office/drawing/2014/main" id="{60D9050B-FC76-44D2-8593-2C0DC3EE78AE}"/>
              </a:ext>
            </a:extLst>
          </p:cNvPr>
          <p:cNvPicPr>
            <a:picLocks noChangeAspect="1"/>
          </p:cNvPicPr>
          <p:nvPr userDrawn="1"/>
        </p:nvPicPr>
        <p:blipFill>
          <a:blip r:embed="rId8">
            <a:extLst>
              <a:ext uri="{28A0092B-C50C-407E-A947-70E740481C1C}">
                <a14:useLocalDpi xmlns:a14="http://schemas.microsoft.com/office/drawing/2010/main" val="0"/>
              </a:ext>
            </a:extLst>
          </a:blip>
          <a:srcRect/>
          <a:stretch/>
        </p:blipFill>
        <p:spPr>
          <a:xfrm>
            <a:off x="7964259" y="82387"/>
            <a:ext cx="990616" cy="990616"/>
          </a:xfrm>
          <a:prstGeom prst="rect">
            <a:avLst/>
          </a:prstGeom>
        </p:spPr>
      </p:pic>
    </p:spTree>
    <p:extLst>
      <p:ext uri="{BB962C8B-B14F-4D97-AF65-F5344CB8AC3E}">
        <p14:creationId xmlns:p14="http://schemas.microsoft.com/office/powerpoint/2010/main" val="386132077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cSld name="Section Header">
    <p:spTree>
      <p:nvGrpSpPr>
        <p:cNvPr id="1" name="Shape 40"/>
        <p:cNvGrpSpPr/>
        <p:nvPr/>
      </p:nvGrpSpPr>
      <p:grpSpPr>
        <a:xfrm>
          <a:off x="0" y="0"/>
          <a:ext cx="0" cy="0"/>
          <a:chOff x="0" y="0"/>
          <a:chExt cx="0" cy="0"/>
        </a:xfrm>
      </p:grpSpPr>
      <p:sp>
        <p:nvSpPr>
          <p:cNvPr id="43" name="Shape 43"/>
          <p:cNvSpPr txBox="1">
            <a:spLocks noGrp="1"/>
          </p:cNvSpPr>
          <p:nvPr>
            <p:ph type="title"/>
          </p:nvPr>
        </p:nvSpPr>
        <p:spPr>
          <a:xfrm>
            <a:off x="722312" y="2906719"/>
            <a:ext cx="7772400" cy="2862260"/>
          </a:xfrm>
          <a:prstGeom prst="rect">
            <a:avLst/>
          </a:prstGeom>
          <a:noFill/>
          <a:ln>
            <a:noFill/>
          </a:ln>
        </p:spPr>
        <p:txBody>
          <a:bodyPr wrap="square" lIns="91425" tIns="91425" rIns="91425" bIns="91425" anchor="t" anchorCtr="0"/>
          <a:lstStyle>
            <a:lvl1pPr marL="0" marR="0" lvl="0" indent="0" algn="ctr" rtl="0">
              <a:spcBef>
                <a:spcPts val="0"/>
              </a:spcBef>
              <a:spcAft>
                <a:spcPts val="0"/>
              </a:spcAft>
              <a:buNone/>
              <a:defRPr sz="4000" b="0" i="0" u="none" strike="noStrike" cap="none">
                <a:solidFill>
                  <a:schemeClr val="accent2"/>
                </a:solidFill>
                <a:latin typeface="Tw Cen MT" panose="020B0602020104020603" pitchFamily="34" charset="0"/>
                <a:ea typeface="Tw Cen MT" panose="020B0602020104020603" pitchFamily="34" charset="0"/>
                <a:cs typeface="Tw Cen MT" panose="020B0602020104020603" pitchFamily="34" charset="0"/>
                <a:sym typeface="Questrial"/>
              </a:defRPr>
            </a:lvl1pPr>
            <a:lvl2pPr marL="0" marR="0" lvl="1" indent="0" algn="ctr" rtl="0">
              <a:spcBef>
                <a:spcPts val="0"/>
              </a:spcBef>
              <a:spcAft>
                <a:spcPts val="0"/>
              </a:spcAft>
              <a:buNone/>
              <a:defRPr sz="3300" b="0" i="0" u="none" strike="noStrike" cap="none">
                <a:solidFill>
                  <a:schemeClr val="accent2"/>
                </a:solidFill>
                <a:latin typeface="Questrial"/>
                <a:ea typeface="Questrial"/>
                <a:cs typeface="Questrial"/>
                <a:sym typeface="Questrial"/>
              </a:defRPr>
            </a:lvl2pPr>
            <a:lvl3pPr marL="0" marR="0" lvl="2" indent="0" algn="ctr" rtl="0">
              <a:spcBef>
                <a:spcPts val="0"/>
              </a:spcBef>
              <a:spcAft>
                <a:spcPts val="0"/>
              </a:spcAft>
              <a:buNone/>
              <a:defRPr sz="3300" b="0" i="0" u="none" strike="noStrike" cap="none">
                <a:solidFill>
                  <a:schemeClr val="accent2"/>
                </a:solidFill>
                <a:latin typeface="Questrial"/>
                <a:ea typeface="Questrial"/>
                <a:cs typeface="Questrial"/>
                <a:sym typeface="Questrial"/>
              </a:defRPr>
            </a:lvl3pPr>
            <a:lvl4pPr marL="0" marR="0" lvl="3" indent="0" algn="ctr" rtl="0">
              <a:spcBef>
                <a:spcPts val="0"/>
              </a:spcBef>
              <a:spcAft>
                <a:spcPts val="0"/>
              </a:spcAft>
              <a:buNone/>
              <a:defRPr sz="3300" b="0" i="0" u="none" strike="noStrike" cap="none">
                <a:solidFill>
                  <a:schemeClr val="accent2"/>
                </a:solidFill>
                <a:latin typeface="Questrial"/>
                <a:ea typeface="Questrial"/>
                <a:cs typeface="Questrial"/>
                <a:sym typeface="Questrial"/>
              </a:defRPr>
            </a:lvl4pPr>
            <a:lvl5pPr marL="0" marR="0" lvl="4" indent="0" algn="ctr" rtl="0">
              <a:spcBef>
                <a:spcPts val="0"/>
              </a:spcBef>
              <a:spcAft>
                <a:spcPts val="0"/>
              </a:spcAft>
              <a:buNone/>
              <a:defRPr sz="3300" b="0" i="0" u="none" strike="noStrike" cap="none">
                <a:solidFill>
                  <a:schemeClr val="accent2"/>
                </a:solidFill>
                <a:latin typeface="Questrial"/>
                <a:ea typeface="Questrial"/>
                <a:cs typeface="Questrial"/>
                <a:sym typeface="Questrial"/>
              </a:defRPr>
            </a:lvl5pPr>
            <a:lvl6pPr marL="342819" marR="0" lvl="5" indent="-9444" algn="ctr" rtl="0">
              <a:spcBef>
                <a:spcPts val="0"/>
              </a:spcBef>
              <a:spcAft>
                <a:spcPts val="0"/>
              </a:spcAft>
              <a:buNone/>
              <a:defRPr sz="3300" b="0" i="0" u="none" strike="noStrike" cap="none">
                <a:solidFill>
                  <a:schemeClr val="dk2"/>
                </a:solidFill>
                <a:latin typeface="Questrial"/>
                <a:ea typeface="Questrial"/>
                <a:cs typeface="Questrial"/>
                <a:sym typeface="Questrial"/>
              </a:defRPr>
            </a:lvl6pPr>
            <a:lvl7pPr marL="685639" marR="0" lvl="6" indent="-9364" algn="ctr" rtl="0">
              <a:spcBef>
                <a:spcPts val="0"/>
              </a:spcBef>
              <a:spcAft>
                <a:spcPts val="0"/>
              </a:spcAft>
              <a:buNone/>
              <a:defRPr sz="3300" b="0" i="0" u="none" strike="noStrike" cap="none">
                <a:solidFill>
                  <a:schemeClr val="dk2"/>
                </a:solidFill>
                <a:latin typeface="Questrial"/>
                <a:ea typeface="Questrial"/>
                <a:cs typeface="Questrial"/>
                <a:sym typeface="Questrial"/>
              </a:defRPr>
            </a:lvl7pPr>
            <a:lvl8pPr marL="1028459" marR="0" lvl="7" indent="-9284" algn="ctr" rtl="0">
              <a:spcBef>
                <a:spcPts val="0"/>
              </a:spcBef>
              <a:spcAft>
                <a:spcPts val="0"/>
              </a:spcAft>
              <a:buNone/>
              <a:defRPr sz="3300" b="0" i="0" u="none" strike="noStrike" cap="none">
                <a:solidFill>
                  <a:schemeClr val="dk2"/>
                </a:solidFill>
                <a:latin typeface="Questrial"/>
                <a:ea typeface="Questrial"/>
                <a:cs typeface="Questrial"/>
                <a:sym typeface="Questrial"/>
              </a:defRPr>
            </a:lvl8pPr>
            <a:lvl9pPr marL="1371280" marR="0" lvl="8" indent="-9205" algn="ctr" rtl="0">
              <a:spcBef>
                <a:spcPts val="0"/>
              </a:spcBef>
              <a:spcAft>
                <a:spcPts val="0"/>
              </a:spcAft>
              <a:buNone/>
              <a:defRPr sz="3300" b="0" i="0" u="none" strike="noStrike" cap="none">
                <a:solidFill>
                  <a:schemeClr val="dk2"/>
                </a:solidFill>
                <a:latin typeface="Questrial"/>
                <a:ea typeface="Questrial"/>
                <a:cs typeface="Questrial"/>
                <a:sym typeface="Questrial"/>
              </a:defRPr>
            </a:lvl9pPr>
          </a:lstStyle>
          <a:p>
            <a:r>
              <a:rPr lang="en-US" dirty="0"/>
              <a:t>Click to edit Master title style</a:t>
            </a:r>
            <a:endParaRPr dirty="0"/>
          </a:p>
        </p:txBody>
      </p:sp>
    </p:spTree>
    <p:extLst>
      <p:ext uri="{BB962C8B-B14F-4D97-AF65-F5344CB8AC3E}">
        <p14:creationId xmlns:p14="http://schemas.microsoft.com/office/powerpoint/2010/main" val="137138423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secHead" preserve="1">
  <p:cSld name="1_Section Header">
    <p:spTree>
      <p:nvGrpSpPr>
        <p:cNvPr id="1" name="Shape 40"/>
        <p:cNvGrpSpPr/>
        <p:nvPr/>
      </p:nvGrpSpPr>
      <p:grpSpPr>
        <a:xfrm>
          <a:off x="0" y="0"/>
          <a:ext cx="0" cy="0"/>
          <a:chOff x="0" y="0"/>
          <a:chExt cx="0" cy="0"/>
        </a:xfrm>
      </p:grpSpPr>
      <p:sp>
        <p:nvSpPr>
          <p:cNvPr id="43" name="Shape 43"/>
          <p:cNvSpPr txBox="1">
            <a:spLocks noGrp="1"/>
          </p:cNvSpPr>
          <p:nvPr>
            <p:ph type="title"/>
          </p:nvPr>
        </p:nvSpPr>
        <p:spPr>
          <a:xfrm>
            <a:off x="722312" y="4406903"/>
            <a:ext cx="7772400" cy="1362075"/>
          </a:xfrm>
          <a:prstGeom prst="rect">
            <a:avLst/>
          </a:prstGeom>
          <a:noFill/>
          <a:ln>
            <a:noFill/>
          </a:ln>
        </p:spPr>
        <p:txBody>
          <a:bodyPr wrap="square" lIns="91425" tIns="91425" rIns="91425" bIns="91425" anchor="t" anchorCtr="0"/>
          <a:lstStyle>
            <a:lvl1pPr marL="0" marR="0" lvl="0" indent="0" algn="l" rtl="0">
              <a:spcBef>
                <a:spcPts val="0"/>
              </a:spcBef>
              <a:spcAft>
                <a:spcPts val="0"/>
              </a:spcAft>
              <a:buNone/>
              <a:defRPr sz="3000" b="1" i="0" u="none" strike="noStrike" cap="none">
                <a:solidFill>
                  <a:schemeClr val="accent2"/>
                </a:solidFill>
                <a:latin typeface="Tw Cen MT" panose="020B0602020104020603" pitchFamily="34" charset="0"/>
                <a:ea typeface="Tw Cen MT" panose="020B0602020104020603" pitchFamily="34" charset="0"/>
                <a:cs typeface="Tw Cen MT" panose="020B0602020104020603" pitchFamily="34" charset="0"/>
                <a:sym typeface="Questrial"/>
              </a:defRPr>
            </a:lvl1pPr>
            <a:lvl2pPr marL="0" marR="0" lvl="1" indent="0" algn="ctr" rtl="0">
              <a:spcBef>
                <a:spcPts val="0"/>
              </a:spcBef>
              <a:spcAft>
                <a:spcPts val="0"/>
              </a:spcAft>
              <a:buNone/>
              <a:defRPr sz="3300" b="0" i="0" u="none" strike="noStrike" cap="none">
                <a:solidFill>
                  <a:schemeClr val="accent2"/>
                </a:solidFill>
                <a:latin typeface="Questrial"/>
                <a:ea typeface="Questrial"/>
                <a:cs typeface="Questrial"/>
                <a:sym typeface="Questrial"/>
              </a:defRPr>
            </a:lvl2pPr>
            <a:lvl3pPr marL="0" marR="0" lvl="2" indent="0" algn="ctr" rtl="0">
              <a:spcBef>
                <a:spcPts val="0"/>
              </a:spcBef>
              <a:spcAft>
                <a:spcPts val="0"/>
              </a:spcAft>
              <a:buNone/>
              <a:defRPr sz="3300" b="0" i="0" u="none" strike="noStrike" cap="none">
                <a:solidFill>
                  <a:schemeClr val="accent2"/>
                </a:solidFill>
                <a:latin typeface="Questrial"/>
                <a:ea typeface="Questrial"/>
                <a:cs typeface="Questrial"/>
                <a:sym typeface="Questrial"/>
              </a:defRPr>
            </a:lvl3pPr>
            <a:lvl4pPr marL="0" marR="0" lvl="3" indent="0" algn="ctr" rtl="0">
              <a:spcBef>
                <a:spcPts val="0"/>
              </a:spcBef>
              <a:spcAft>
                <a:spcPts val="0"/>
              </a:spcAft>
              <a:buNone/>
              <a:defRPr sz="3300" b="0" i="0" u="none" strike="noStrike" cap="none">
                <a:solidFill>
                  <a:schemeClr val="accent2"/>
                </a:solidFill>
                <a:latin typeface="Questrial"/>
                <a:ea typeface="Questrial"/>
                <a:cs typeface="Questrial"/>
                <a:sym typeface="Questrial"/>
              </a:defRPr>
            </a:lvl4pPr>
            <a:lvl5pPr marL="0" marR="0" lvl="4" indent="0" algn="ctr" rtl="0">
              <a:spcBef>
                <a:spcPts val="0"/>
              </a:spcBef>
              <a:spcAft>
                <a:spcPts val="0"/>
              </a:spcAft>
              <a:buNone/>
              <a:defRPr sz="3300" b="0" i="0" u="none" strike="noStrike" cap="none">
                <a:solidFill>
                  <a:schemeClr val="accent2"/>
                </a:solidFill>
                <a:latin typeface="Questrial"/>
                <a:ea typeface="Questrial"/>
                <a:cs typeface="Questrial"/>
                <a:sym typeface="Questrial"/>
              </a:defRPr>
            </a:lvl5pPr>
            <a:lvl6pPr marL="342819" marR="0" lvl="5" indent="-9444" algn="ctr" rtl="0">
              <a:spcBef>
                <a:spcPts val="0"/>
              </a:spcBef>
              <a:spcAft>
                <a:spcPts val="0"/>
              </a:spcAft>
              <a:buNone/>
              <a:defRPr sz="3300" b="0" i="0" u="none" strike="noStrike" cap="none">
                <a:solidFill>
                  <a:schemeClr val="dk2"/>
                </a:solidFill>
                <a:latin typeface="Questrial"/>
                <a:ea typeface="Questrial"/>
                <a:cs typeface="Questrial"/>
                <a:sym typeface="Questrial"/>
              </a:defRPr>
            </a:lvl6pPr>
            <a:lvl7pPr marL="685639" marR="0" lvl="6" indent="-9364" algn="ctr" rtl="0">
              <a:spcBef>
                <a:spcPts val="0"/>
              </a:spcBef>
              <a:spcAft>
                <a:spcPts val="0"/>
              </a:spcAft>
              <a:buNone/>
              <a:defRPr sz="3300" b="0" i="0" u="none" strike="noStrike" cap="none">
                <a:solidFill>
                  <a:schemeClr val="dk2"/>
                </a:solidFill>
                <a:latin typeface="Questrial"/>
                <a:ea typeface="Questrial"/>
                <a:cs typeface="Questrial"/>
                <a:sym typeface="Questrial"/>
              </a:defRPr>
            </a:lvl7pPr>
            <a:lvl8pPr marL="1028459" marR="0" lvl="7" indent="-9284" algn="ctr" rtl="0">
              <a:spcBef>
                <a:spcPts val="0"/>
              </a:spcBef>
              <a:spcAft>
                <a:spcPts val="0"/>
              </a:spcAft>
              <a:buNone/>
              <a:defRPr sz="3300" b="0" i="0" u="none" strike="noStrike" cap="none">
                <a:solidFill>
                  <a:schemeClr val="dk2"/>
                </a:solidFill>
                <a:latin typeface="Questrial"/>
                <a:ea typeface="Questrial"/>
                <a:cs typeface="Questrial"/>
                <a:sym typeface="Questrial"/>
              </a:defRPr>
            </a:lvl8pPr>
            <a:lvl9pPr marL="1371280" marR="0" lvl="8" indent="-9205" algn="ctr" rtl="0">
              <a:spcBef>
                <a:spcPts val="0"/>
              </a:spcBef>
              <a:spcAft>
                <a:spcPts val="0"/>
              </a:spcAft>
              <a:buNone/>
              <a:defRPr sz="3300" b="0" i="0" u="none" strike="noStrike" cap="none">
                <a:solidFill>
                  <a:schemeClr val="dk2"/>
                </a:solidFill>
                <a:latin typeface="Questrial"/>
                <a:ea typeface="Questrial"/>
                <a:cs typeface="Questrial"/>
                <a:sym typeface="Questrial"/>
              </a:defRPr>
            </a:lvl9pPr>
          </a:lstStyle>
          <a:p>
            <a:r>
              <a:rPr lang="en-US" dirty="0"/>
              <a:t>Click to edit Master title style</a:t>
            </a:r>
            <a:endParaRPr dirty="0"/>
          </a:p>
        </p:txBody>
      </p:sp>
      <p:sp>
        <p:nvSpPr>
          <p:cNvPr id="44" name="Shape 44"/>
          <p:cNvSpPr txBox="1">
            <a:spLocks noGrp="1"/>
          </p:cNvSpPr>
          <p:nvPr>
            <p:ph type="body" idx="1"/>
          </p:nvPr>
        </p:nvSpPr>
        <p:spPr>
          <a:xfrm>
            <a:off x="722312" y="2906718"/>
            <a:ext cx="7772400" cy="1500187"/>
          </a:xfrm>
          <a:prstGeom prst="rect">
            <a:avLst/>
          </a:prstGeom>
          <a:noFill/>
          <a:ln>
            <a:noFill/>
          </a:ln>
        </p:spPr>
        <p:txBody>
          <a:bodyPr wrap="square" lIns="91425" tIns="91425" rIns="91425" bIns="91425" anchor="b" anchorCtr="0">
            <a:noAutofit/>
          </a:bodyPr>
          <a:lstStyle>
            <a:lvl1pPr marL="0" marR="0" lvl="0" indent="0" algn="l" rtl="0">
              <a:spcBef>
                <a:spcPts val="300"/>
              </a:spcBef>
              <a:spcAft>
                <a:spcPts val="0"/>
              </a:spcAft>
              <a:buClr>
                <a:schemeClr val="accent2"/>
              </a:buClr>
              <a:buFont typeface="Noto Sans Symbols"/>
              <a:buNone/>
              <a:defRPr sz="2000" b="0" i="0" u="none" strike="noStrike" cap="none">
                <a:solidFill>
                  <a:srgbClr val="888888"/>
                </a:solidFill>
                <a:latin typeface="Tw Cen MT" panose="020B0602020104020603" pitchFamily="34" charset="0"/>
                <a:ea typeface="Tw Cen MT" panose="020B0602020104020603" pitchFamily="34" charset="0"/>
                <a:cs typeface="Tw Cen MT" panose="020B0602020104020603" pitchFamily="34" charset="0"/>
                <a:sym typeface="Questrial"/>
              </a:defRPr>
            </a:lvl1pPr>
            <a:lvl2pPr marL="342819" marR="0" lvl="1" indent="-9444" algn="l" rtl="0">
              <a:spcBef>
                <a:spcPts val="270"/>
              </a:spcBef>
              <a:spcAft>
                <a:spcPts val="0"/>
              </a:spcAft>
              <a:buClr>
                <a:schemeClr val="accent2"/>
              </a:buClr>
              <a:buFont typeface="Noto Sans Symbols"/>
              <a:buNone/>
              <a:defRPr sz="1350" b="0" i="0" u="none" strike="noStrike" cap="none">
                <a:solidFill>
                  <a:srgbClr val="888888"/>
                </a:solidFill>
                <a:latin typeface="Questrial"/>
                <a:ea typeface="Questrial"/>
                <a:cs typeface="Questrial"/>
                <a:sym typeface="Questrial"/>
              </a:defRPr>
            </a:lvl2pPr>
            <a:lvl3pPr marL="685639" marR="0" lvl="2" indent="-9364" algn="l" rtl="0">
              <a:spcBef>
                <a:spcPts val="240"/>
              </a:spcBef>
              <a:spcAft>
                <a:spcPts val="0"/>
              </a:spcAft>
              <a:buClr>
                <a:schemeClr val="accent2"/>
              </a:buClr>
              <a:buFont typeface="Noto Sans Symbols"/>
              <a:buNone/>
              <a:defRPr sz="1200" b="0" i="0" u="none" strike="noStrike" cap="none">
                <a:solidFill>
                  <a:srgbClr val="888888"/>
                </a:solidFill>
                <a:latin typeface="Questrial"/>
                <a:ea typeface="Questrial"/>
                <a:cs typeface="Questrial"/>
                <a:sym typeface="Questrial"/>
              </a:defRPr>
            </a:lvl3pPr>
            <a:lvl4pPr marL="1028459" marR="0" lvl="3" indent="-9284" algn="l" rtl="0">
              <a:spcBef>
                <a:spcPts val="210"/>
              </a:spcBef>
              <a:spcAft>
                <a:spcPts val="0"/>
              </a:spcAft>
              <a:buClr>
                <a:schemeClr val="accent2"/>
              </a:buClr>
              <a:buFont typeface="Noto Sans Symbols"/>
              <a:buNone/>
              <a:defRPr sz="1050" b="0" i="0" u="none" strike="noStrike" cap="none">
                <a:solidFill>
                  <a:srgbClr val="888888"/>
                </a:solidFill>
                <a:latin typeface="Questrial"/>
                <a:ea typeface="Questrial"/>
                <a:cs typeface="Questrial"/>
                <a:sym typeface="Questrial"/>
              </a:defRPr>
            </a:lvl4pPr>
            <a:lvl5pPr marL="1371280" marR="0" lvl="4" indent="-9205" algn="l" rtl="0">
              <a:spcBef>
                <a:spcPts val="210"/>
              </a:spcBef>
              <a:spcAft>
                <a:spcPts val="0"/>
              </a:spcAft>
              <a:buClr>
                <a:schemeClr val="accent2"/>
              </a:buClr>
              <a:buFont typeface="Noto Sans Symbols"/>
              <a:buNone/>
              <a:defRPr sz="1050" b="0" i="0" u="none" strike="noStrike" cap="none">
                <a:solidFill>
                  <a:srgbClr val="888888"/>
                </a:solidFill>
                <a:latin typeface="Questrial"/>
                <a:ea typeface="Questrial"/>
                <a:cs typeface="Questrial"/>
                <a:sym typeface="Questrial"/>
              </a:defRPr>
            </a:lvl5pPr>
            <a:lvl6pPr marL="1714100" marR="0" lvl="5" indent="-9124" algn="l" rtl="0">
              <a:spcBef>
                <a:spcPts val="210"/>
              </a:spcBef>
              <a:buClr>
                <a:srgbClr val="888888"/>
              </a:buClr>
              <a:buFont typeface="Arial"/>
              <a:buNone/>
              <a:defRPr sz="1050" b="0" i="0" u="none" strike="noStrike" cap="none">
                <a:solidFill>
                  <a:srgbClr val="888888"/>
                </a:solidFill>
                <a:latin typeface="Calibri"/>
                <a:ea typeface="Calibri"/>
                <a:cs typeface="Calibri"/>
                <a:sym typeface="Calibri"/>
              </a:defRPr>
            </a:lvl6pPr>
            <a:lvl7pPr marL="2056919" marR="0" lvl="6" indent="-9043" algn="l" rtl="0">
              <a:spcBef>
                <a:spcPts val="210"/>
              </a:spcBef>
              <a:buClr>
                <a:srgbClr val="888888"/>
              </a:buClr>
              <a:buFont typeface="Arial"/>
              <a:buNone/>
              <a:defRPr sz="1050" b="0" i="0" u="none" strike="noStrike" cap="none">
                <a:solidFill>
                  <a:srgbClr val="888888"/>
                </a:solidFill>
                <a:latin typeface="Calibri"/>
                <a:ea typeface="Calibri"/>
                <a:cs typeface="Calibri"/>
                <a:sym typeface="Calibri"/>
              </a:defRPr>
            </a:lvl7pPr>
            <a:lvl8pPr marL="2399739" marR="0" lvl="7" indent="-8963" algn="l" rtl="0">
              <a:spcBef>
                <a:spcPts val="210"/>
              </a:spcBef>
              <a:buClr>
                <a:srgbClr val="888888"/>
              </a:buClr>
              <a:buFont typeface="Arial"/>
              <a:buNone/>
              <a:defRPr sz="1050" b="0" i="0" u="none" strike="noStrike" cap="none">
                <a:solidFill>
                  <a:srgbClr val="888888"/>
                </a:solidFill>
                <a:latin typeface="Calibri"/>
                <a:ea typeface="Calibri"/>
                <a:cs typeface="Calibri"/>
                <a:sym typeface="Calibri"/>
              </a:defRPr>
            </a:lvl8pPr>
            <a:lvl9pPr marL="2742557" marR="0" lvl="8" indent="-8882" algn="l" rtl="0">
              <a:spcBef>
                <a:spcPts val="210"/>
              </a:spcBef>
              <a:buClr>
                <a:srgbClr val="888888"/>
              </a:buClr>
              <a:buFont typeface="Arial"/>
              <a:buNone/>
              <a:defRPr sz="1050" b="0" i="0" u="none" strike="noStrike" cap="none">
                <a:solidFill>
                  <a:srgbClr val="888888"/>
                </a:solidFill>
                <a:latin typeface="Calibri"/>
                <a:ea typeface="Calibri"/>
                <a:cs typeface="Calibri"/>
                <a:sym typeface="Calibri"/>
              </a:defRPr>
            </a:lvl9pPr>
          </a:lstStyle>
          <a:p>
            <a:pPr lvl="0"/>
            <a:r>
              <a:rPr lang="en-US" dirty="0"/>
              <a:t>Click to edit Master text styles</a:t>
            </a:r>
          </a:p>
        </p:txBody>
      </p:sp>
    </p:spTree>
    <p:extLst>
      <p:ext uri="{BB962C8B-B14F-4D97-AF65-F5344CB8AC3E}">
        <p14:creationId xmlns:p14="http://schemas.microsoft.com/office/powerpoint/2010/main" val="140021171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Shape 45"/>
        <p:cNvGrpSpPr/>
        <p:nvPr/>
      </p:nvGrpSpPr>
      <p:grpSpPr>
        <a:xfrm>
          <a:off x="0" y="0"/>
          <a:ext cx="0" cy="0"/>
          <a:chOff x="0" y="0"/>
          <a:chExt cx="0" cy="0"/>
        </a:xfrm>
      </p:grpSpPr>
      <p:sp>
        <p:nvSpPr>
          <p:cNvPr id="46" name="Shape 46"/>
          <p:cNvSpPr txBox="1">
            <a:spLocks noGrp="1"/>
          </p:cNvSpPr>
          <p:nvPr>
            <p:ph type="title"/>
          </p:nvPr>
        </p:nvSpPr>
        <p:spPr>
          <a:xfrm>
            <a:off x="457200" y="601664"/>
            <a:ext cx="8229600" cy="1096961"/>
          </a:xfrm>
          <a:prstGeom prst="rect">
            <a:avLst/>
          </a:prstGeom>
          <a:noFill/>
          <a:ln>
            <a:noFill/>
          </a:ln>
        </p:spPr>
        <p:txBody>
          <a:bodyPr wrap="square" lIns="91425" tIns="91425" rIns="91425" bIns="91425" anchor="ctr" anchorCtr="0"/>
          <a:lstStyle>
            <a:lvl1pPr marL="0" marR="0" lvl="0" indent="0" algn="ctr" rtl="0">
              <a:spcBef>
                <a:spcPts val="0"/>
              </a:spcBef>
              <a:spcAft>
                <a:spcPts val="0"/>
              </a:spcAft>
              <a:buNone/>
              <a:defRPr sz="4400" b="0" i="0" u="none" strike="noStrike" cap="none">
                <a:solidFill>
                  <a:schemeClr val="accent2"/>
                </a:solidFill>
                <a:latin typeface="Tw Cen MT" panose="020B0602020104020603" pitchFamily="34" charset="0"/>
                <a:ea typeface="Tw Cen MT" panose="020B0602020104020603" pitchFamily="34" charset="0"/>
                <a:cs typeface="Tw Cen MT" panose="020B0602020104020603" pitchFamily="34" charset="0"/>
                <a:sym typeface="Questrial"/>
              </a:defRPr>
            </a:lvl1pPr>
            <a:lvl2pPr marL="0" marR="0" lvl="1" indent="0" algn="ctr" rtl="0">
              <a:spcBef>
                <a:spcPts val="0"/>
              </a:spcBef>
              <a:spcAft>
                <a:spcPts val="0"/>
              </a:spcAft>
              <a:buNone/>
              <a:defRPr sz="3300" b="0" i="0" u="none" strike="noStrike" cap="none">
                <a:solidFill>
                  <a:schemeClr val="accent2"/>
                </a:solidFill>
                <a:latin typeface="Questrial"/>
                <a:ea typeface="Questrial"/>
                <a:cs typeface="Questrial"/>
                <a:sym typeface="Questrial"/>
              </a:defRPr>
            </a:lvl2pPr>
            <a:lvl3pPr marL="0" marR="0" lvl="2" indent="0" algn="ctr" rtl="0">
              <a:spcBef>
                <a:spcPts val="0"/>
              </a:spcBef>
              <a:spcAft>
                <a:spcPts val="0"/>
              </a:spcAft>
              <a:buNone/>
              <a:defRPr sz="3300" b="0" i="0" u="none" strike="noStrike" cap="none">
                <a:solidFill>
                  <a:schemeClr val="accent2"/>
                </a:solidFill>
                <a:latin typeface="Questrial"/>
                <a:ea typeface="Questrial"/>
                <a:cs typeface="Questrial"/>
                <a:sym typeface="Questrial"/>
              </a:defRPr>
            </a:lvl3pPr>
            <a:lvl4pPr marL="0" marR="0" lvl="3" indent="0" algn="ctr" rtl="0">
              <a:spcBef>
                <a:spcPts val="0"/>
              </a:spcBef>
              <a:spcAft>
                <a:spcPts val="0"/>
              </a:spcAft>
              <a:buNone/>
              <a:defRPr sz="3300" b="0" i="0" u="none" strike="noStrike" cap="none">
                <a:solidFill>
                  <a:schemeClr val="accent2"/>
                </a:solidFill>
                <a:latin typeface="Questrial"/>
                <a:ea typeface="Questrial"/>
                <a:cs typeface="Questrial"/>
                <a:sym typeface="Questrial"/>
              </a:defRPr>
            </a:lvl4pPr>
            <a:lvl5pPr marL="0" marR="0" lvl="4" indent="0" algn="ctr" rtl="0">
              <a:spcBef>
                <a:spcPts val="0"/>
              </a:spcBef>
              <a:spcAft>
                <a:spcPts val="0"/>
              </a:spcAft>
              <a:buNone/>
              <a:defRPr sz="3300" b="0" i="0" u="none" strike="noStrike" cap="none">
                <a:solidFill>
                  <a:schemeClr val="accent2"/>
                </a:solidFill>
                <a:latin typeface="Questrial"/>
                <a:ea typeface="Questrial"/>
                <a:cs typeface="Questrial"/>
                <a:sym typeface="Questrial"/>
              </a:defRPr>
            </a:lvl5pPr>
            <a:lvl6pPr marL="342819" marR="0" lvl="5" indent="-9444" algn="ctr" rtl="0">
              <a:spcBef>
                <a:spcPts val="0"/>
              </a:spcBef>
              <a:spcAft>
                <a:spcPts val="0"/>
              </a:spcAft>
              <a:buNone/>
              <a:defRPr sz="3300" b="0" i="0" u="none" strike="noStrike" cap="none">
                <a:solidFill>
                  <a:schemeClr val="dk2"/>
                </a:solidFill>
                <a:latin typeface="Questrial"/>
                <a:ea typeface="Questrial"/>
                <a:cs typeface="Questrial"/>
                <a:sym typeface="Questrial"/>
              </a:defRPr>
            </a:lvl6pPr>
            <a:lvl7pPr marL="685639" marR="0" lvl="6" indent="-9364" algn="ctr" rtl="0">
              <a:spcBef>
                <a:spcPts val="0"/>
              </a:spcBef>
              <a:spcAft>
                <a:spcPts val="0"/>
              </a:spcAft>
              <a:buNone/>
              <a:defRPr sz="3300" b="0" i="0" u="none" strike="noStrike" cap="none">
                <a:solidFill>
                  <a:schemeClr val="dk2"/>
                </a:solidFill>
                <a:latin typeface="Questrial"/>
                <a:ea typeface="Questrial"/>
                <a:cs typeface="Questrial"/>
                <a:sym typeface="Questrial"/>
              </a:defRPr>
            </a:lvl7pPr>
            <a:lvl8pPr marL="1028459" marR="0" lvl="7" indent="-9284" algn="ctr" rtl="0">
              <a:spcBef>
                <a:spcPts val="0"/>
              </a:spcBef>
              <a:spcAft>
                <a:spcPts val="0"/>
              </a:spcAft>
              <a:buNone/>
              <a:defRPr sz="3300" b="0" i="0" u="none" strike="noStrike" cap="none">
                <a:solidFill>
                  <a:schemeClr val="dk2"/>
                </a:solidFill>
                <a:latin typeface="Questrial"/>
                <a:ea typeface="Questrial"/>
                <a:cs typeface="Questrial"/>
                <a:sym typeface="Questrial"/>
              </a:defRPr>
            </a:lvl8pPr>
            <a:lvl9pPr marL="1371280" marR="0" lvl="8" indent="-9205" algn="ctr" rtl="0">
              <a:spcBef>
                <a:spcPts val="0"/>
              </a:spcBef>
              <a:spcAft>
                <a:spcPts val="0"/>
              </a:spcAft>
              <a:buNone/>
              <a:defRPr sz="3300" b="0" i="0" u="none" strike="noStrike" cap="none">
                <a:solidFill>
                  <a:schemeClr val="dk2"/>
                </a:solidFill>
                <a:latin typeface="Questrial"/>
                <a:ea typeface="Questrial"/>
                <a:cs typeface="Questrial"/>
                <a:sym typeface="Questrial"/>
              </a:defRPr>
            </a:lvl9pPr>
          </a:lstStyle>
          <a:p>
            <a:r>
              <a:rPr lang="en-US" dirty="0"/>
              <a:t>Click to edit Master title style</a:t>
            </a:r>
            <a:endParaRPr dirty="0"/>
          </a:p>
        </p:txBody>
      </p:sp>
      <p:sp>
        <p:nvSpPr>
          <p:cNvPr id="47" name="Shape 47"/>
          <p:cNvSpPr txBox="1">
            <a:spLocks noGrp="1"/>
          </p:cNvSpPr>
          <p:nvPr>
            <p:ph type="body" idx="1"/>
          </p:nvPr>
        </p:nvSpPr>
        <p:spPr>
          <a:xfrm>
            <a:off x="457201" y="1600206"/>
            <a:ext cx="4038599" cy="4190997"/>
          </a:xfrm>
          <a:prstGeom prst="rect">
            <a:avLst/>
          </a:prstGeom>
          <a:noFill/>
          <a:ln>
            <a:noFill/>
          </a:ln>
        </p:spPr>
        <p:txBody>
          <a:bodyPr wrap="square" lIns="91425" tIns="91425" rIns="91425" bIns="91425" anchor="t" anchorCtr="0"/>
          <a:lstStyle>
            <a:lvl1pPr marL="257115" marR="0" lvl="0" indent="-123764" algn="l" rtl="0">
              <a:spcBef>
                <a:spcPts val="420"/>
              </a:spcBef>
              <a:spcAft>
                <a:spcPts val="0"/>
              </a:spcAft>
              <a:buClr>
                <a:schemeClr val="accent2"/>
              </a:buClr>
              <a:buSzPct val="100000"/>
              <a:buFont typeface="Noto Sans Symbols"/>
              <a:buChar char="❑"/>
              <a:defRPr sz="2100" b="0" i="0" u="none" strike="noStrike" cap="none">
                <a:solidFill>
                  <a:schemeClr val="dk1"/>
                </a:solidFill>
                <a:latin typeface="Tw Cen MT" panose="020B0602020104020603" pitchFamily="34" charset="0"/>
                <a:ea typeface="Tw Cen MT" panose="020B0602020104020603" pitchFamily="34" charset="0"/>
                <a:cs typeface="Tw Cen MT" panose="020B0602020104020603" pitchFamily="34" charset="0"/>
                <a:sym typeface="Questrial"/>
              </a:defRPr>
            </a:lvl1pPr>
            <a:lvl2pPr marL="557082" marR="0" lvl="1" indent="-109406" algn="l" rtl="0">
              <a:spcBef>
                <a:spcPts val="360"/>
              </a:spcBef>
              <a:spcAft>
                <a:spcPts val="0"/>
              </a:spcAft>
              <a:buClr>
                <a:schemeClr val="accent2"/>
              </a:buClr>
              <a:buSzPct val="100000"/>
              <a:buFont typeface="Noto Sans Symbols"/>
              <a:buChar char="❑"/>
              <a:defRPr sz="1800" b="0" i="0" u="none" strike="noStrike" cap="none">
                <a:solidFill>
                  <a:schemeClr val="dk1"/>
                </a:solidFill>
                <a:latin typeface="Questrial"/>
                <a:ea typeface="Questrial"/>
                <a:cs typeface="Questrial"/>
                <a:sym typeface="Questrial"/>
              </a:defRPr>
            </a:lvl2pPr>
            <a:lvl3pPr marL="857050" marR="0" lvl="2" indent="-85524" algn="l" rtl="0">
              <a:spcBef>
                <a:spcPts val="300"/>
              </a:spcBef>
              <a:spcAft>
                <a:spcPts val="0"/>
              </a:spcAft>
              <a:buClr>
                <a:schemeClr val="accent2"/>
              </a:buClr>
              <a:buSzPct val="100000"/>
              <a:buFont typeface="Noto Sans Symbols"/>
              <a:buChar char="❑"/>
              <a:defRPr sz="1500" b="0" i="0" u="none" strike="noStrike" cap="none">
                <a:solidFill>
                  <a:schemeClr val="dk1"/>
                </a:solidFill>
                <a:latin typeface="Questrial"/>
                <a:ea typeface="Questrial"/>
                <a:cs typeface="Questrial"/>
                <a:sym typeface="Questrial"/>
              </a:defRPr>
            </a:lvl3pPr>
            <a:lvl4pPr marL="1199869" marR="0" lvl="3" indent="-94969" algn="l" rtl="0">
              <a:spcBef>
                <a:spcPts val="270"/>
              </a:spcBef>
              <a:spcAft>
                <a:spcPts val="0"/>
              </a:spcAft>
              <a:buClr>
                <a:schemeClr val="accent2"/>
              </a:buClr>
              <a:buSzPct val="100000"/>
              <a:buFont typeface="Noto Sans Symbols"/>
              <a:buChar char="❑"/>
              <a:defRPr sz="1350" b="0" i="0" u="none" strike="noStrike" cap="none">
                <a:solidFill>
                  <a:schemeClr val="dk1"/>
                </a:solidFill>
                <a:latin typeface="Questrial"/>
                <a:ea typeface="Questrial"/>
                <a:cs typeface="Questrial"/>
                <a:sym typeface="Questrial"/>
              </a:defRPr>
            </a:lvl4pPr>
            <a:lvl5pPr marL="1542689" marR="0" lvl="4" indent="-94889" algn="l" rtl="0">
              <a:spcBef>
                <a:spcPts val="270"/>
              </a:spcBef>
              <a:spcAft>
                <a:spcPts val="0"/>
              </a:spcAft>
              <a:buClr>
                <a:schemeClr val="accent2"/>
              </a:buClr>
              <a:buSzPct val="100000"/>
              <a:buFont typeface="Noto Sans Symbols"/>
              <a:buChar char="❑"/>
              <a:defRPr sz="1350" b="0" i="0" u="none" strike="noStrike" cap="none">
                <a:solidFill>
                  <a:schemeClr val="dk1"/>
                </a:solidFill>
                <a:latin typeface="Questrial"/>
                <a:ea typeface="Questrial"/>
                <a:cs typeface="Questrial"/>
                <a:sym typeface="Questrial"/>
              </a:defRPr>
            </a:lvl5pPr>
            <a:lvl6pPr marL="1885509" marR="0" lvl="5" indent="-94809" algn="l" rtl="0">
              <a:spcBef>
                <a:spcPts val="270"/>
              </a:spcBef>
              <a:buClr>
                <a:schemeClr val="dk1"/>
              </a:buClr>
              <a:buSzPct val="100000"/>
              <a:buFont typeface="Arial"/>
              <a:buChar char="•"/>
              <a:defRPr sz="1350" b="0" i="0" u="none" strike="noStrike" cap="none">
                <a:solidFill>
                  <a:schemeClr val="dk1"/>
                </a:solidFill>
                <a:latin typeface="Calibri"/>
                <a:ea typeface="Calibri"/>
                <a:cs typeface="Calibri"/>
                <a:sym typeface="Calibri"/>
              </a:defRPr>
            </a:lvl6pPr>
            <a:lvl7pPr marL="2228330" marR="0" lvl="6" indent="-94730" algn="l" rtl="0">
              <a:spcBef>
                <a:spcPts val="270"/>
              </a:spcBef>
              <a:buClr>
                <a:schemeClr val="dk1"/>
              </a:buClr>
              <a:buSzPct val="100000"/>
              <a:buFont typeface="Arial"/>
              <a:buChar char="•"/>
              <a:defRPr sz="1350" b="0" i="0" u="none" strike="noStrike" cap="none">
                <a:solidFill>
                  <a:schemeClr val="dk1"/>
                </a:solidFill>
                <a:latin typeface="Calibri"/>
                <a:ea typeface="Calibri"/>
                <a:cs typeface="Calibri"/>
                <a:sym typeface="Calibri"/>
              </a:defRPr>
            </a:lvl7pPr>
            <a:lvl8pPr marL="2571149" marR="0" lvl="7" indent="-94649" algn="l" rtl="0">
              <a:spcBef>
                <a:spcPts val="270"/>
              </a:spcBef>
              <a:buClr>
                <a:schemeClr val="dk1"/>
              </a:buClr>
              <a:buSzPct val="100000"/>
              <a:buFont typeface="Arial"/>
              <a:buChar char="•"/>
              <a:defRPr sz="1350" b="0" i="0" u="none" strike="noStrike" cap="none">
                <a:solidFill>
                  <a:schemeClr val="dk1"/>
                </a:solidFill>
                <a:latin typeface="Calibri"/>
                <a:ea typeface="Calibri"/>
                <a:cs typeface="Calibri"/>
                <a:sym typeface="Calibri"/>
              </a:defRPr>
            </a:lvl8pPr>
            <a:lvl9pPr marL="2913969" marR="0" lvl="8" indent="-94568" algn="l" rtl="0">
              <a:spcBef>
                <a:spcPts val="270"/>
              </a:spcBef>
              <a:buClr>
                <a:schemeClr val="dk1"/>
              </a:buClr>
              <a:buSzPct val="100000"/>
              <a:buFont typeface="Arial"/>
              <a:buChar char="•"/>
              <a:defRPr sz="1350" b="0" i="0" u="none" strike="noStrike" cap="none">
                <a:solidFill>
                  <a:schemeClr val="dk1"/>
                </a:solidFill>
                <a:latin typeface="Calibri"/>
                <a:ea typeface="Calibri"/>
                <a:cs typeface="Calibri"/>
                <a:sym typeface="Calibri"/>
              </a:defRPr>
            </a:lvl9pPr>
          </a:lstStyle>
          <a:p>
            <a:pPr lvl="0"/>
            <a:r>
              <a:rPr lang="en-US" dirty="0"/>
              <a:t>Click to edit Master text styles</a:t>
            </a:r>
          </a:p>
        </p:txBody>
      </p:sp>
      <p:sp>
        <p:nvSpPr>
          <p:cNvPr id="48" name="Shape 48"/>
          <p:cNvSpPr txBox="1">
            <a:spLocks noGrp="1"/>
          </p:cNvSpPr>
          <p:nvPr>
            <p:ph type="body" idx="2"/>
          </p:nvPr>
        </p:nvSpPr>
        <p:spPr>
          <a:xfrm>
            <a:off x="4648201" y="1600206"/>
            <a:ext cx="4038599" cy="4190997"/>
          </a:xfrm>
          <a:prstGeom prst="rect">
            <a:avLst/>
          </a:prstGeom>
          <a:noFill/>
          <a:ln>
            <a:noFill/>
          </a:ln>
        </p:spPr>
        <p:txBody>
          <a:bodyPr wrap="square" lIns="91425" tIns="91425" rIns="91425" bIns="91425" anchor="t" anchorCtr="0"/>
          <a:lstStyle>
            <a:lvl1pPr marL="257115" marR="0" lvl="0" indent="-123764" algn="l" rtl="0">
              <a:spcBef>
                <a:spcPts val="420"/>
              </a:spcBef>
              <a:spcAft>
                <a:spcPts val="0"/>
              </a:spcAft>
              <a:buClr>
                <a:schemeClr val="accent2"/>
              </a:buClr>
              <a:buSzPct val="100000"/>
              <a:buFont typeface="Noto Sans Symbols"/>
              <a:buChar char="❑"/>
              <a:defRPr sz="2100" b="0" i="0" u="none" strike="noStrike" cap="none">
                <a:solidFill>
                  <a:schemeClr val="dk1"/>
                </a:solidFill>
                <a:latin typeface="Tw Cen MT" panose="020B0602020104020603" pitchFamily="34" charset="0"/>
                <a:ea typeface="Tw Cen MT" panose="020B0602020104020603" pitchFamily="34" charset="0"/>
                <a:cs typeface="Tw Cen MT" panose="020B0602020104020603" pitchFamily="34" charset="0"/>
                <a:sym typeface="Questrial"/>
              </a:defRPr>
            </a:lvl1pPr>
            <a:lvl2pPr marL="557082" marR="0" lvl="1" indent="-109406" algn="l" rtl="0">
              <a:spcBef>
                <a:spcPts val="360"/>
              </a:spcBef>
              <a:spcAft>
                <a:spcPts val="0"/>
              </a:spcAft>
              <a:buClr>
                <a:schemeClr val="accent2"/>
              </a:buClr>
              <a:buSzPct val="100000"/>
              <a:buFont typeface="Noto Sans Symbols"/>
              <a:buChar char="❑"/>
              <a:defRPr sz="1800" b="0" i="0" u="none" strike="noStrike" cap="none">
                <a:solidFill>
                  <a:schemeClr val="dk1"/>
                </a:solidFill>
                <a:latin typeface="Questrial"/>
                <a:ea typeface="Questrial"/>
                <a:cs typeface="Questrial"/>
                <a:sym typeface="Questrial"/>
              </a:defRPr>
            </a:lvl2pPr>
            <a:lvl3pPr marL="857050" marR="0" lvl="2" indent="-85524" algn="l" rtl="0">
              <a:spcBef>
                <a:spcPts val="300"/>
              </a:spcBef>
              <a:spcAft>
                <a:spcPts val="0"/>
              </a:spcAft>
              <a:buClr>
                <a:schemeClr val="accent2"/>
              </a:buClr>
              <a:buSzPct val="100000"/>
              <a:buFont typeface="Noto Sans Symbols"/>
              <a:buChar char="❑"/>
              <a:defRPr sz="1500" b="0" i="0" u="none" strike="noStrike" cap="none">
                <a:solidFill>
                  <a:schemeClr val="dk1"/>
                </a:solidFill>
                <a:latin typeface="Questrial"/>
                <a:ea typeface="Questrial"/>
                <a:cs typeface="Questrial"/>
                <a:sym typeface="Questrial"/>
              </a:defRPr>
            </a:lvl3pPr>
            <a:lvl4pPr marL="1199869" marR="0" lvl="3" indent="-94969" algn="l" rtl="0">
              <a:spcBef>
                <a:spcPts val="270"/>
              </a:spcBef>
              <a:spcAft>
                <a:spcPts val="0"/>
              </a:spcAft>
              <a:buClr>
                <a:schemeClr val="accent2"/>
              </a:buClr>
              <a:buSzPct val="100000"/>
              <a:buFont typeface="Noto Sans Symbols"/>
              <a:buChar char="❑"/>
              <a:defRPr sz="1350" b="0" i="0" u="none" strike="noStrike" cap="none">
                <a:solidFill>
                  <a:schemeClr val="dk1"/>
                </a:solidFill>
                <a:latin typeface="Questrial"/>
                <a:ea typeface="Questrial"/>
                <a:cs typeface="Questrial"/>
                <a:sym typeface="Questrial"/>
              </a:defRPr>
            </a:lvl4pPr>
            <a:lvl5pPr marL="1542689" marR="0" lvl="4" indent="-94889" algn="l" rtl="0">
              <a:spcBef>
                <a:spcPts val="270"/>
              </a:spcBef>
              <a:spcAft>
                <a:spcPts val="0"/>
              </a:spcAft>
              <a:buClr>
                <a:schemeClr val="accent2"/>
              </a:buClr>
              <a:buSzPct val="100000"/>
              <a:buFont typeface="Noto Sans Symbols"/>
              <a:buChar char="❑"/>
              <a:defRPr sz="1350" b="0" i="0" u="none" strike="noStrike" cap="none">
                <a:solidFill>
                  <a:schemeClr val="dk1"/>
                </a:solidFill>
                <a:latin typeface="Questrial"/>
                <a:ea typeface="Questrial"/>
                <a:cs typeface="Questrial"/>
                <a:sym typeface="Questrial"/>
              </a:defRPr>
            </a:lvl5pPr>
            <a:lvl6pPr marL="1885509" marR="0" lvl="5" indent="-94809" algn="l" rtl="0">
              <a:spcBef>
                <a:spcPts val="270"/>
              </a:spcBef>
              <a:buClr>
                <a:schemeClr val="dk1"/>
              </a:buClr>
              <a:buSzPct val="100000"/>
              <a:buFont typeface="Arial"/>
              <a:buChar char="•"/>
              <a:defRPr sz="1350" b="0" i="0" u="none" strike="noStrike" cap="none">
                <a:solidFill>
                  <a:schemeClr val="dk1"/>
                </a:solidFill>
                <a:latin typeface="Calibri"/>
                <a:ea typeface="Calibri"/>
                <a:cs typeface="Calibri"/>
                <a:sym typeface="Calibri"/>
              </a:defRPr>
            </a:lvl6pPr>
            <a:lvl7pPr marL="2228330" marR="0" lvl="6" indent="-94730" algn="l" rtl="0">
              <a:spcBef>
                <a:spcPts val="270"/>
              </a:spcBef>
              <a:buClr>
                <a:schemeClr val="dk1"/>
              </a:buClr>
              <a:buSzPct val="100000"/>
              <a:buFont typeface="Arial"/>
              <a:buChar char="•"/>
              <a:defRPr sz="1350" b="0" i="0" u="none" strike="noStrike" cap="none">
                <a:solidFill>
                  <a:schemeClr val="dk1"/>
                </a:solidFill>
                <a:latin typeface="Calibri"/>
                <a:ea typeface="Calibri"/>
                <a:cs typeface="Calibri"/>
                <a:sym typeface="Calibri"/>
              </a:defRPr>
            </a:lvl7pPr>
            <a:lvl8pPr marL="2571149" marR="0" lvl="7" indent="-94649" algn="l" rtl="0">
              <a:spcBef>
                <a:spcPts val="270"/>
              </a:spcBef>
              <a:buClr>
                <a:schemeClr val="dk1"/>
              </a:buClr>
              <a:buSzPct val="100000"/>
              <a:buFont typeface="Arial"/>
              <a:buChar char="•"/>
              <a:defRPr sz="1350" b="0" i="0" u="none" strike="noStrike" cap="none">
                <a:solidFill>
                  <a:schemeClr val="dk1"/>
                </a:solidFill>
                <a:latin typeface="Calibri"/>
                <a:ea typeface="Calibri"/>
                <a:cs typeface="Calibri"/>
                <a:sym typeface="Calibri"/>
              </a:defRPr>
            </a:lvl8pPr>
            <a:lvl9pPr marL="2913969" marR="0" lvl="8" indent="-94568" algn="l" rtl="0">
              <a:spcBef>
                <a:spcPts val="270"/>
              </a:spcBef>
              <a:buClr>
                <a:schemeClr val="dk1"/>
              </a:buClr>
              <a:buSzPct val="100000"/>
              <a:buFont typeface="Arial"/>
              <a:buChar char="•"/>
              <a:defRPr sz="1350" b="0" i="0" u="none" strike="noStrike" cap="none">
                <a:solidFill>
                  <a:schemeClr val="dk1"/>
                </a:solidFill>
                <a:latin typeface="Calibri"/>
                <a:ea typeface="Calibri"/>
                <a:cs typeface="Calibri"/>
                <a:sym typeface="Calibri"/>
              </a:defRPr>
            </a:lvl9pPr>
          </a:lstStyle>
          <a:p>
            <a:pPr lvl="0"/>
            <a:r>
              <a:rPr lang="en-US" dirty="0"/>
              <a:t>Click to edit Master text styles</a:t>
            </a:r>
          </a:p>
        </p:txBody>
      </p:sp>
    </p:spTree>
    <p:extLst>
      <p:ext uri="{BB962C8B-B14F-4D97-AF65-F5344CB8AC3E}">
        <p14:creationId xmlns:p14="http://schemas.microsoft.com/office/powerpoint/2010/main" val="11104866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Tx">
  <p:cSld name="Content with Caption">
    <p:spTree>
      <p:nvGrpSpPr>
        <p:cNvPr id="1" name="Shape 51"/>
        <p:cNvGrpSpPr/>
        <p:nvPr/>
      </p:nvGrpSpPr>
      <p:grpSpPr>
        <a:xfrm>
          <a:off x="0" y="0"/>
          <a:ext cx="0" cy="0"/>
          <a:chOff x="0" y="0"/>
          <a:chExt cx="0" cy="0"/>
        </a:xfrm>
      </p:grpSpPr>
      <p:sp>
        <p:nvSpPr>
          <p:cNvPr id="52" name="Shape 52"/>
          <p:cNvSpPr txBox="1">
            <a:spLocks noGrp="1"/>
          </p:cNvSpPr>
          <p:nvPr>
            <p:ph type="title"/>
          </p:nvPr>
        </p:nvSpPr>
        <p:spPr>
          <a:xfrm>
            <a:off x="457205" y="685802"/>
            <a:ext cx="3008313" cy="749299"/>
          </a:xfrm>
          <a:prstGeom prst="rect">
            <a:avLst/>
          </a:prstGeom>
          <a:noFill/>
          <a:ln>
            <a:noFill/>
          </a:ln>
        </p:spPr>
        <p:txBody>
          <a:bodyPr wrap="square" lIns="91425" tIns="91425" rIns="91425" bIns="91425" anchor="b" anchorCtr="0">
            <a:noAutofit/>
          </a:bodyPr>
          <a:lstStyle>
            <a:lvl1pPr marL="0" marR="0" lvl="0" indent="0" algn="l" rtl="0">
              <a:spcBef>
                <a:spcPts val="0"/>
              </a:spcBef>
              <a:spcAft>
                <a:spcPts val="0"/>
              </a:spcAft>
              <a:buNone/>
              <a:defRPr sz="2400" b="1" i="0" u="none" strike="noStrike" cap="none">
                <a:solidFill>
                  <a:schemeClr val="accent2"/>
                </a:solidFill>
                <a:latin typeface="Tw Cen MT" panose="020B0602020104020603" pitchFamily="34" charset="0"/>
                <a:ea typeface="Tw Cen MT" panose="020B0602020104020603" pitchFamily="34" charset="0"/>
                <a:cs typeface="Tw Cen MT" panose="020B0602020104020603" pitchFamily="34" charset="0"/>
                <a:sym typeface="Questrial"/>
              </a:defRPr>
            </a:lvl1pPr>
            <a:lvl2pPr marL="0" marR="0" lvl="1" indent="0" algn="ctr" rtl="0">
              <a:spcBef>
                <a:spcPts val="0"/>
              </a:spcBef>
              <a:spcAft>
                <a:spcPts val="0"/>
              </a:spcAft>
              <a:buNone/>
              <a:defRPr sz="3300" b="0" i="0" u="none" strike="noStrike" cap="none">
                <a:solidFill>
                  <a:schemeClr val="accent2"/>
                </a:solidFill>
                <a:latin typeface="Questrial"/>
                <a:ea typeface="Questrial"/>
                <a:cs typeface="Questrial"/>
                <a:sym typeface="Questrial"/>
              </a:defRPr>
            </a:lvl2pPr>
            <a:lvl3pPr marL="0" marR="0" lvl="2" indent="0" algn="ctr" rtl="0">
              <a:spcBef>
                <a:spcPts val="0"/>
              </a:spcBef>
              <a:spcAft>
                <a:spcPts val="0"/>
              </a:spcAft>
              <a:buNone/>
              <a:defRPr sz="3300" b="0" i="0" u="none" strike="noStrike" cap="none">
                <a:solidFill>
                  <a:schemeClr val="accent2"/>
                </a:solidFill>
                <a:latin typeface="Questrial"/>
                <a:ea typeface="Questrial"/>
                <a:cs typeface="Questrial"/>
                <a:sym typeface="Questrial"/>
              </a:defRPr>
            </a:lvl3pPr>
            <a:lvl4pPr marL="0" marR="0" lvl="3" indent="0" algn="ctr" rtl="0">
              <a:spcBef>
                <a:spcPts val="0"/>
              </a:spcBef>
              <a:spcAft>
                <a:spcPts val="0"/>
              </a:spcAft>
              <a:buNone/>
              <a:defRPr sz="3300" b="0" i="0" u="none" strike="noStrike" cap="none">
                <a:solidFill>
                  <a:schemeClr val="accent2"/>
                </a:solidFill>
                <a:latin typeface="Questrial"/>
                <a:ea typeface="Questrial"/>
                <a:cs typeface="Questrial"/>
                <a:sym typeface="Questrial"/>
              </a:defRPr>
            </a:lvl4pPr>
            <a:lvl5pPr marL="0" marR="0" lvl="4" indent="0" algn="ctr" rtl="0">
              <a:spcBef>
                <a:spcPts val="0"/>
              </a:spcBef>
              <a:spcAft>
                <a:spcPts val="0"/>
              </a:spcAft>
              <a:buNone/>
              <a:defRPr sz="3300" b="0" i="0" u="none" strike="noStrike" cap="none">
                <a:solidFill>
                  <a:schemeClr val="accent2"/>
                </a:solidFill>
                <a:latin typeface="Questrial"/>
                <a:ea typeface="Questrial"/>
                <a:cs typeface="Questrial"/>
                <a:sym typeface="Questrial"/>
              </a:defRPr>
            </a:lvl5pPr>
            <a:lvl6pPr marL="342819" marR="0" lvl="5" indent="-9444" algn="ctr" rtl="0">
              <a:spcBef>
                <a:spcPts val="0"/>
              </a:spcBef>
              <a:spcAft>
                <a:spcPts val="0"/>
              </a:spcAft>
              <a:buNone/>
              <a:defRPr sz="3300" b="0" i="0" u="none" strike="noStrike" cap="none">
                <a:solidFill>
                  <a:schemeClr val="dk2"/>
                </a:solidFill>
                <a:latin typeface="Questrial"/>
                <a:ea typeface="Questrial"/>
                <a:cs typeface="Questrial"/>
                <a:sym typeface="Questrial"/>
              </a:defRPr>
            </a:lvl6pPr>
            <a:lvl7pPr marL="685639" marR="0" lvl="6" indent="-9364" algn="ctr" rtl="0">
              <a:spcBef>
                <a:spcPts val="0"/>
              </a:spcBef>
              <a:spcAft>
                <a:spcPts val="0"/>
              </a:spcAft>
              <a:buNone/>
              <a:defRPr sz="3300" b="0" i="0" u="none" strike="noStrike" cap="none">
                <a:solidFill>
                  <a:schemeClr val="dk2"/>
                </a:solidFill>
                <a:latin typeface="Questrial"/>
                <a:ea typeface="Questrial"/>
                <a:cs typeface="Questrial"/>
                <a:sym typeface="Questrial"/>
              </a:defRPr>
            </a:lvl7pPr>
            <a:lvl8pPr marL="1028459" marR="0" lvl="7" indent="-9284" algn="ctr" rtl="0">
              <a:spcBef>
                <a:spcPts val="0"/>
              </a:spcBef>
              <a:spcAft>
                <a:spcPts val="0"/>
              </a:spcAft>
              <a:buNone/>
              <a:defRPr sz="3300" b="0" i="0" u="none" strike="noStrike" cap="none">
                <a:solidFill>
                  <a:schemeClr val="dk2"/>
                </a:solidFill>
                <a:latin typeface="Questrial"/>
                <a:ea typeface="Questrial"/>
                <a:cs typeface="Questrial"/>
                <a:sym typeface="Questrial"/>
              </a:defRPr>
            </a:lvl8pPr>
            <a:lvl9pPr marL="1371280" marR="0" lvl="8" indent="-9205" algn="ctr" rtl="0">
              <a:spcBef>
                <a:spcPts val="0"/>
              </a:spcBef>
              <a:spcAft>
                <a:spcPts val="0"/>
              </a:spcAft>
              <a:buNone/>
              <a:defRPr sz="3300" b="0" i="0" u="none" strike="noStrike" cap="none">
                <a:solidFill>
                  <a:schemeClr val="dk2"/>
                </a:solidFill>
                <a:latin typeface="Questrial"/>
                <a:ea typeface="Questrial"/>
                <a:cs typeface="Questrial"/>
                <a:sym typeface="Questrial"/>
              </a:defRPr>
            </a:lvl9pPr>
          </a:lstStyle>
          <a:p>
            <a:r>
              <a:rPr lang="en-US" dirty="0"/>
              <a:t>Click to edit Master title style</a:t>
            </a:r>
            <a:endParaRPr dirty="0"/>
          </a:p>
        </p:txBody>
      </p:sp>
      <p:sp>
        <p:nvSpPr>
          <p:cNvPr id="54" name="Shape 54"/>
          <p:cNvSpPr txBox="1">
            <a:spLocks noGrp="1"/>
          </p:cNvSpPr>
          <p:nvPr>
            <p:ph type="body" idx="2"/>
          </p:nvPr>
        </p:nvSpPr>
        <p:spPr>
          <a:xfrm>
            <a:off x="457205" y="1435103"/>
            <a:ext cx="3008313" cy="4356098"/>
          </a:xfrm>
          <a:prstGeom prst="rect">
            <a:avLst/>
          </a:prstGeom>
          <a:noFill/>
          <a:ln>
            <a:noFill/>
          </a:ln>
        </p:spPr>
        <p:txBody>
          <a:bodyPr wrap="square" lIns="91425" tIns="91425" rIns="91425" bIns="91425" anchor="t" anchorCtr="0">
            <a:noAutofit/>
          </a:bodyPr>
          <a:lstStyle>
            <a:lvl1pPr marL="0" marR="0" lvl="0" indent="0" algn="l" rtl="0">
              <a:spcBef>
                <a:spcPts val="210"/>
              </a:spcBef>
              <a:spcAft>
                <a:spcPts val="0"/>
              </a:spcAft>
              <a:buClr>
                <a:schemeClr val="accent2"/>
              </a:buClr>
              <a:buFont typeface="Noto Sans Symbols"/>
              <a:buNone/>
              <a:defRPr sz="1400" b="0" i="0" u="none" strike="noStrike" cap="none">
                <a:solidFill>
                  <a:schemeClr val="dk1"/>
                </a:solidFill>
                <a:latin typeface="Tw Cen MT" panose="020B0602020104020603" pitchFamily="34" charset="0"/>
                <a:ea typeface="Tw Cen MT" panose="020B0602020104020603" pitchFamily="34" charset="0"/>
                <a:cs typeface="Tw Cen MT" panose="020B0602020104020603" pitchFamily="34" charset="0"/>
                <a:sym typeface="Questrial"/>
              </a:defRPr>
            </a:lvl1pPr>
            <a:lvl2pPr marL="342819" marR="0" lvl="1" indent="-9444" algn="l" rtl="0">
              <a:spcBef>
                <a:spcPts val="180"/>
              </a:spcBef>
              <a:spcAft>
                <a:spcPts val="0"/>
              </a:spcAft>
              <a:buClr>
                <a:schemeClr val="accent2"/>
              </a:buClr>
              <a:buFont typeface="Noto Sans Symbols"/>
              <a:buNone/>
              <a:defRPr sz="900" b="0" i="0" u="none" strike="noStrike" cap="none">
                <a:solidFill>
                  <a:schemeClr val="dk1"/>
                </a:solidFill>
                <a:latin typeface="Questrial"/>
                <a:ea typeface="Questrial"/>
                <a:cs typeface="Questrial"/>
                <a:sym typeface="Questrial"/>
              </a:defRPr>
            </a:lvl2pPr>
            <a:lvl3pPr marL="685639" marR="0" lvl="2" indent="-9364" algn="l" rtl="0">
              <a:spcBef>
                <a:spcPts val="150"/>
              </a:spcBef>
              <a:spcAft>
                <a:spcPts val="0"/>
              </a:spcAft>
              <a:buClr>
                <a:schemeClr val="accent2"/>
              </a:buClr>
              <a:buFont typeface="Noto Sans Symbols"/>
              <a:buNone/>
              <a:defRPr sz="750" b="0" i="0" u="none" strike="noStrike" cap="none">
                <a:solidFill>
                  <a:schemeClr val="dk1"/>
                </a:solidFill>
                <a:latin typeface="Questrial"/>
                <a:ea typeface="Questrial"/>
                <a:cs typeface="Questrial"/>
                <a:sym typeface="Questrial"/>
              </a:defRPr>
            </a:lvl3pPr>
            <a:lvl4pPr marL="1028459" marR="0" lvl="3" indent="-9284" algn="l" rtl="0">
              <a:spcBef>
                <a:spcPts val="135"/>
              </a:spcBef>
              <a:spcAft>
                <a:spcPts val="0"/>
              </a:spcAft>
              <a:buClr>
                <a:schemeClr val="accent2"/>
              </a:buClr>
              <a:buFont typeface="Noto Sans Symbols"/>
              <a:buNone/>
              <a:defRPr sz="675" b="0" i="0" u="none" strike="noStrike" cap="none">
                <a:solidFill>
                  <a:schemeClr val="dk1"/>
                </a:solidFill>
                <a:latin typeface="Questrial"/>
                <a:ea typeface="Questrial"/>
                <a:cs typeface="Questrial"/>
                <a:sym typeface="Questrial"/>
              </a:defRPr>
            </a:lvl4pPr>
            <a:lvl5pPr marL="1371280" marR="0" lvl="4" indent="-9205" algn="l" rtl="0">
              <a:spcBef>
                <a:spcPts val="135"/>
              </a:spcBef>
              <a:spcAft>
                <a:spcPts val="0"/>
              </a:spcAft>
              <a:buClr>
                <a:schemeClr val="accent2"/>
              </a:buClr>
              <a:buFont typeface="Noto Sans Symbols"/>
              <a:buNone/>
              <a:defRPr sz="675" b="0" i="0" u="none" strike="noStrike" cap="none">
                <a:solidFill>
                  <a:schemeClr val="dk1"/>
                </a:solidFill>
                <a:latin typeface="Questrial"/>
                <a:ea typeface="Questrial"/>
                <a:cs typeface="Questrial"/>
                <a:sym typeface="Questrial"/>
              </a:defRPr>
            </a:lvl5pPr>
            <a:lvl6pPr marL="1714100" marR="0" lvl="5" indent="-9124" algn="l" rtl="0">
              <a:spcBef>
                <a:spcPts val="135"/>
              </a:spcBef>
              <a:buClr>
                <a:schemeClr val="dk1"/>
              </a:buClr>
              <a:buFont typeface="Arial"/>
              <a:buNone/>
              <a:defRPr sz="675" b="0" i="0" u="none" strike="noStrike" cap="none">
                <a:solidFill>
                  <a:schemeClr val="dk1"/>
                </a:solidFill>
                <a:latin typeface="Calibri"/>
                <a:ea typeface="Calibri"/>
                <a:cs typeface="Calibri"/>
                <a:sym typeface="Calibri"/>
              </a:defRPr>
            </a:lvl6pPr>
            <a:lvl7pPr marL="2056919" marR="0" lvl="6" indent="-9043" algn="l" rtl="0">
              <a:spcBef>
                <a:spcPts val="135"/>
              </a:spcBef>
              <a:buClr>
                <a:schemeClr val="dk1"/>
              </a:buClr>
              <a:buFont typeface="Arial"/>
              <a:buNone/>
              <a:defRPr sz="675" b="0" i="0" u="none" strike="noStrike" cap="none">
                <a:solidFill>
                  <a:schemeClr val="dk1"/>
                </a:solidFill>
                <a:latin typeface="Calibri"/>
                <a:ea typeface="Calibri"/>
                <a:cs typeface="Calibri"/>
                <a:sym typeface="Calibri"/>
              </a:defRPr>
            </a:lvl7pPr>
            <a:lvl8pPr marL="2399739" marR="0" lvl="7" indent="-8963" algn="l" rtl="0">
              <a:spcBef>
                <a:spcPts val="135"/>
              </a:spcBef>
              <a:buClr>
                <a:schemeClr val="dk1"/>
              </a:buClr>
              <a:buFont typeface="Arial"/>
              <a:buNone/>
              <a:defRPr sz="675" b="0" i="0" u="none" strike="noStrike" cap="none">
                <a:solidFill>
                  <a:schemeClr val="dk1"/>
                </a:solidFill>
                <a:latin typeface="Calibri"/>
                <a:ea typeface="Calibri"/>
                <a:cs typeface="Calibri"/>
                <a:sym typeface="Calibri"/>
              </a:defRPr>
            </a:lvl8pPr>
            <a:lvl9pPr marL="2742557" marR="0" lvl="8" indent="-8882" algn="l" rtl="0">
              <a:spcBef>
                <a:spcPts val="135"/>
              </a:spcBef>
              <a:buClr>
                <a:schemeClr val="dk1"/>
              </a:buClr>
              <a:buFont typeface="Arial"/>
              <a:buNone/>
              <a:defRPr sz="675" b="0" i="0" u="none" strike="noStrike" cap="none">
                <a:solidFill>
                  <a:schemeClr val="dk1"/>
                </a:solidFill>
                <a:latin typeface="Calibri"/>
                <a:ea typeface="Calibri"/>
                <a:cs typeface="Calibri"/>
                <a:sym typeface="Calibri"/>
              </a:defRPr>
            </a:lvl9pPr>
          </a:lstStyle>
          <a:p>
            <a:pPr lvl="0"/>
            <a:r>
              <a:rPr lang="en-US" dirty="0"/>
              <a:t>Click to edit Master text styles</a:t>
            </a:r>
          </a:p>
        </p:txBody>
      </p:sp>
      <p:sp>
        <p:nvSpPr>
          <p:cNvPr id="53" name="Shape 53"/>
          <p:cNvSpPr txBox="1">
            <a:spLocks noGrp="1"/>
          </p:cNvSpPr>
          <p:nvPr>
            <p:ph type="body" idx="1"/>
          </p:nvPr>
        </p:nvSpPr>
        <p:spPr>
          <a:xfrm>
            <a:off x="3575054" y="685802"/>
            <a:ext cx="5111751" cy="5105401"/>
          </a:xfrm>
          <a:prstGeom prst="rect">
            <a:avLst/>
          </a:prstGeom>
          <a:noFill/>
          <a:ln>
            <a:noFill/>
          </a:ln>
        </p:spPr>
        <p:txBody>
          <a:bodyPr wrap="square" lIns="91425" tIns="91425" rIns="91425" bIns="91425" anchor="t" anchorCtr="0">
            <a:noAutofit/>
          </a:bodyPr>
          <a:lstStyle>
            <a:lvl1pPr marL="257115" marR="0" lvl="0" indent="-104714" algn="l" rtl="0">
              <a:spcBef>
                <a:spcPts val="480"/>
              </a:spcBef>
              <a:spcAft>
                <a:spcPts val="0"/>
              </a:spcAft>
              <a:buClr>
                <a:schemeClr val="accent2"/>
              </a:buClr>
              <a:buSzPct val="100000"/>
              <a:buFont typeface="Noto Sans Symbols"/>
              <a:buChar char="❑"/>
              <a:defRPr sz="2400" b="0" i="0" u="none" strike="noStrike" cap="none">
                <a:solidFill>
                  <a:schemeClr val="dk1"/>
                </a:solidFill>
                <a:latin typeface="Tw Cen MT" panose="020B0602020104020603" pitchFamily="34" charset="0"/>
                <a:ea typeface="Tw Cen MT" panose="020B0602020104020603" pitchFamily="34" charset="0"/>
                <a:cs typeface="Tw Cen MT" panose="020B0602020104020603" pitchFamily="34" charset="0"/>
                <a:sym typeface="Questrial"/>
              </a:defRPr>
            </a:lvl1pPr>
            <a:lvl2pPr marL="557082" marR="0" lvl="1" indent="-90356" algn="l" rtl="0">
              <a:spcBef>
                <a:spcPts val="420"/>
              </a:spcBef>
              <a:spcAft>
                <a:spcPts val="0"/>
              </a:spcAft>
              <a:buClr>
                <a:schemeClr val="accent2"/>
              </a:buClr>
              <a:buSzPct val="100000"/>
              <a:buFont typeface="Noto Sans Symbols"/>
              <a:buChar char="❑"/>
              <a:defRPr sz="2100" b="0" i="0" u="none" strike="noStrike" cap="none">
                <a:solidFill>
                  <a:schemeClr val="dk1"/>
                </a:solidFill>
                <a:latin typeface="Questrial"/>
                <a:ea typeface="Questrial"/>
                <a:cs typeface="Questrial"/>
                <a:sym typeface="Questrial"/>
              </a:defRPr>
            </a:lvl2pPr>
            <a:lvl3pPr marL="857050" marR="0" lvl="2" indent="-66474" algn="l" rtl="0">
              <a:spcBef>
                <a:spcPts val="360"/>
              </a:spcBef>
              <a:spcAft>
                <a:spcPts val="0"/>
              </a:spcAft>
              <a:buClr>
                <a:schemeClr val="accent2"/>
              </a:buClr>
              <a:buSzPct val="100000"/>
              <a:buFont typeface="Noto Sans Symbols"/>
              <a:buChar char="❑"/>
              <a:defRPr sz="1800" b="0" i="0" u="none" strike="noStrike" cap="none">
                <a:solidFill>
                  <a:schemeClr val="dk1"/>
                </a:solidFill>
                <a:latin typeface="Questrial"/>
                <a:ea typeface="Questrial"/>
                <a:cs typeface="Questrial"/>
                <a:sym typeface="Questrial"/>
              </a:defRPr>
            </a:lvl3pPr>
            <a:lvl4pPr marL="1199869" marR="0" lvl="3" indent="-85444" algn="l" rtl="0">
              <a:spcBef>
                <a:spcPts val="300"/>
              </a:spcBef>
              <a:spcAft>
                <a:spcPts val="0"/>
              </a:spcAft>
              <a:buClr>
                <a:schemeClr val="accent2"/>
              </a:buClr>
              <a:buSzPct val="100000"/>
              <a:buFont typeface="Noto Sans Symbols"/>
              <a:buChar char="❑"/>
              <a:defRPr sz="1500" b="0" i="0" u="none" strike="noStrike" cap="none">
                <a:solidFill>
                  <a:schemeClr val="dk1"/>
                </a:solidFill>
                <a:latin typeface="Questrial"/>
                <a:ea typeface="Questrial"/>
                <a:cs typeface="Questrial"/>
                <a:sym typeface="Questrial"/>
              </a:defRPr>
            </a:lvl4pPr>
            <a:lvl5pPr marL="1542689" marR="0" lvl="4" indent="-85364" algn="l" rtl="0">
              <a:spcBef>
                <a:spcPts val="300"/>
              </a:spcBef>
              <a:spcAft>
                <a:spcPts val="0"/>
              </a:spcAft>
              <a:buClr>
                <a:schemeClr val="accent2"/>
              </a:buClr>
              <a:buSzPct val="100000"/>
              <a:buFont typeface="Noto Sans Symbols"/>
              <a:buChar char="❑"/>
              <a:defRPr sz="1500" b="0" i="0" u="none" strike="noStrike" cap="none">
                <a:solidFill>
                  <a:schemeClr val="dk1"/>
                </a:solidFill>
                <a:latin typeface="Questrial"/>
                <a:ea typeface="Questrial"/>
                <a:cs typeface="Questrial"/>
                <a:sym typeface="Questrial"/>
              </a:defRPr>
            </a:lvl5pPr>
            <a:lvl6pPr marL="1885509" marR="0" lvl="5" indent="-85284" algn="l" rtl="0">
              <a:spcBef>
                <a:spcPts val="300"/>
              </a:spcBef>
              <a:buClr>
                <a:schemeClr val="dk1"/>
              </a:buClr>
              <a:buSzPct val="100000"/>
              <a:buFont typeface="Arial"/>
              <a:buChar char="•"/>
              <a:defRPr sz="1500" b="0" i="0" u="none" strike="noStrike" cap="none">
                <a:solidFill>
                  <a:schemeClr val="dk1"/>
                </a:solidFill>
                <a:latin typeface="Calibri"/>
                <a:ea typeface="Calibri"/>
                <a:cs typeface="Calibri"/>
                <a:sym typeface="Calibri"/>
              </a:defRPr>
            </a:lvl6pPr>
            <a:lvl7pPr marL="2228330" marR="0" lvl="6" indent="-85205" algn="l" rtl="0">
              <a:spcBef>
                <a:spcPts val="300"/>
              </a:spcBef>
              <a:buClr>
                <a:schemeClr val="dk1"/>
              </a:buClr>
              <a:buSzPct val="100000"/>
              <a:buFont typeface="Arial"/>
              <a:buChar char="•"/>
              <a:defRPr sz="1500" b="0" i="0" u="none" strike="noStrike" cap="none">
                <a:solidFill>
                  <a:schemeClr val="dk1"/>
                </a:solidFill>
                <a:latin typeface="Calibri"/>
                <a:ea typeface="Calibri"/>
                <a:cs typeface="Calibri"/>
                <a:sym typeface="Calibri"/>
              </a:defRPr>
            </a:lvl7pPr>
            <a:lvl8pPr marL="2571149" marR="0" lvl="7" indent="-85124" algn="l" rtl="0">
              <a:spcBef>
                <a:spcPts val="300"/>
              </a:spcBef>
              <a:buClr>
                <a:schemeClr val="dk1"/>
              </a:buClr>
              <a:buSzPct val="100000"/>
              <a:buFont typeface="Arial"/>
              <a:buChar char="•"/>
              <a:defRPr sz="1500" b="0" i="0" u="none" strike="noStrike" cap="none">
                <a:solidFill>
                  <a:schemeClr val="dk1"/>
                </a:solidFill>
                <a:latin typeface="Calibri"/>
                <a:ea typeface="Calibri"/>
                <a:cs typeface="Calibri"/>
                <a:sym typeface="Calibri"/>
              </a:defRPr>
            </a:lvl8pPr>
            <a:lvl9pPr marL="2913969" marR="0" lvl="8" indent="-85043" algn="l" rtl="0">
              <a:spcBef>
                <a:spcPts val="300"/>
              </a:spcBef>
              <a:buClr>
                <a:schemeClr val="dk1"/>
              </a:buClr>
              <a:buSzPct val="100000"/>
              <a:buFont typeface="Arial"/>
              <a:buChar char="•"/>
              <a:defRPr sz="1500" b="0" i="0" u="none" strike="noStrike" cap="none">
                <a:solidFill>
                  <a:schemeClr val="dk1"/>
                </a:solidFill>
                <a:latin typeface="Calibri"/>
                <a:ea typeface="Calibri"/>
                <a:cs typeface="Calibri"/>
                <a:sym typeface="Calibri"/>
              </a:defRPr>
            </a:lvl9pPr>
          </a:lstStyle>
          <a:p>
            <a:pPr lvl="0"/>
            <a:r>
              <a:rPr lang="en-US" dirty="0"/>
              <a:t>Click to edit Master text styles</a:t>
            </a:r>
          </a:p>
        </p:txBody>
      </p:sp>
    </p:spTree>
    <p:extLst>
      <p:ext uri="{BB962C8B-B14F-4D97-AF65-F5344CB8AC3E}">
        <p14:creationId xmlns:p14="http://schemas.microsoft.com/office/powerpoint/2010/main" val="101685146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cSld name="Picture with Caption">
    <p:spTree>
      <p:nvGrpSpPr>
        <p:cNvPr id="1" name="Shape 55"/>
        <p:cNvGrpSpPr/>
        <p:nvPr/>
      </p:nvGrpSpPr>
      <p:grpSpPr>
        <a:xfrm>
          <a:off x="0" y="0"/>
          <a:ext cx="0" cy="0"/>
          <a:chOff x="0" y="0"/>
          <a:chExt cx="0" cy="0"/>
        </a:xfrm>
      </p:grpSpPr>
      <p:sp>
        <p:nvSpPr>
          <p:cNvPr id="56" name="Shape 56"/>
          <p:cNvSpPr txBox="1">
            <a:spLocks noGrp="1"/>
          </p:cNvSpPr>
          <p:nvPr>
            <p:ph type="title"/>
          </p:nvPr>
        </p:nvSpPr>
        <p:spPr>
          <a:xfrm>
            <a:off x="1792289" y="4800603"/>
            <a:ext cx="5486399" cy="566737"/>
          </a:xfrm>
          <a:prstGeom prst="rect">
            <a:avLst/>
          </a:prstGeom>
          <a:noFill/>
          <a:ln>
            <a:noFill/>
          </a:ln>
        </p:spPr>
        <p:txBody>
          <a:bodyPr wrap="square" lIns="91425" tIns="91425" rIns="91425" bIns="91425" anchor="b" anchorCtr="0">
            <a:noAutofit/>
          </a:bodyPr>
          <a:lstStyle>
            <a:lvl1pPr marL="0" marR="0" lvl="0" indent="0" algn="l" rtl="0">
              <a:spcBef>
                <a:spcPts val="0"/>
              </a:spcBef>
              <a:spcAft>
                <a:spcPts val="0"/>
              </a:spcAft>
              <a:buNone/>
              <a:defRPr sz="1500" b="1" i="0" u="none" strike="noStrike" cap="none">
                <a:solidFill>
                  <a:schemeClr val="accent2"/>
                </a:solidFill>
                <a:latin typeface="Tw Cen MT" panose="020B0602020104020603" pitchFamily="34" charset="0"/>
                <a:ea typeface="Tw Cen MT" panose="020B0602020104020603" pitchFamily="34" charset="0"/>
                <a:cs typeface="Tw Cen MT" panose="020B0602020104020603" pitchFamily="34" charset="0"/>
                <a:sym typeface="Questrial"/>
              </a:defRPr>
            </a:lvl1pPr>
            <a:lvl2pPr marL="0" marR="0" lvl="1" indent="0" algn="ctr" rtl="0">
              <a:spcBef>
                <a:spcPts val="0"/>
              </a:spcBef>
              <a:spcAft>
                <a:spcPts val="0"/>
              </a:spcAft>
              <a:buNone/>
              <a:defRPr sz="3300" b="0" i="0" u="none" strike="noStrike" cap="none">
                <a:solidFill>
                  <a:schemeClr val="accent2"/>
                </a:solidFill>
                <a:latin typeface="Questrial"/>
                <a:ea typeface="Questrial"/>
                <a:cs typeface="Questrial"/>
                <a:sym typeface="Questrial"/>
              </a:defRPr>
            </a:lvl2pPr>
            <a:lvl3pPr marL="0" marR="0" lvl="2" indent="0" algn="ctr" rtl="0">
              <a:spcBef>
                <a:spcPts val="0"/>
              </a:spcBef>
              <a:spcAft>
                <a:spcPts val="0"/>
              </a:spcAft>
              <a:buNone/>
              <a:defRPr sz="3300" b="0" i="0" u="none" strike="noStrike" cap="none">
                <a:solidFill>
                  <a:schemeClr val="accent2"/>
                </a:solidFill>
                <a:latin typeface="Questrial"/>
                <a:ea typeface="Questrial"/>
                <a:cs typeface="Questrial"/>
                <a:sym typeface="Questrial"/>
              </a:defRPr>
            </a:lvl3pPr>
            <a:lvl4pPr marL="0" marR="0" lvl="3" indent="0" algn="ctr" rtl="0">
              <a:spcBef>
                <a:spcPts val="0"/>
              </a:spcBef>
              <a:spcAft>
                <a:spcPts val="0"/>
              </a:spcAft>
              <a:buNone/>
              <a:defRPr sz="3300" b="0" i="0" u="none" strike="noStrike" cap="none">
                <a:solidFill>
                  <a:schemeClr val="accent2"/>
                </a:solidFill>
                <a:latin typeface="Questrial"/>
                <a:ea typeface="Questrial"/>
                <a:cs typeface="Questrial"/>
                <a:sym typeface="Questrial"/>
              </a:defRPr>
            </a:lvl4pPr>
            <a:lvl5pPr marL="0" marR="0" lvl="4" indent="0" algn="ctr" rtl="0">
              <a:spcBef>
                <a:spcPts val="0"/>
              </a:spcBef>
              <a:spcAft>
                <a:spcPts val="0"/>
              </a:spcAft>
              <a:buNone/>
              <a:defRPr sz="3300" b="0" i="0" u="none" strike="noStrike" cap="none">
                <a:solidFill>
                  <a:schemeClr val="accent2"/>
                </a:solidFill>
                <a:latin typeface="Questrial"/>
                <a:ea typeface="Questrial"/>
                <a:cs typeface="Questrial"/>
                <a:sym typeface="Questrial"/>
              </a:defRPr>
            </a:lvl5pPr>
            <a:lvl6pPr marL="342819" marR="0" lvl="5" indent="-9444" algn="ctr" rtl="0">
              <a:spcBef>
                <a:spcPts val="0"/>
              </a:spcBef>
              <a:spcAft>
                <a:spcPts val="0"/>
              </a:spcAft>
              <a:buNone/>
              <a:defRPr sz="3300" b="0" i="0" u="none" strike="noStrike" cap="none">
                <a:solidFill>
                  <a:schemeClr val="dk2"/>
                </a:solidFill>
                <a:latin typeface="Questrial"/>
                <a:ea typeface="Questrial"/>
                <a:cs typeface="Questrial"/>
                <a:sym typeface="Questrial"/>
              </a:defRPr>
            </a:lvl6pPr>
            <a:lvl7pPr marL="685639" marR="0" lvl="6" indent="-9364" algn="ctr" rtl="0">
              <a:spcBef>
                <a:spcPts val="0"/>
              </a:spcBef>
              <a:spcAft>
                <a:spcPts val="0"/>
              </a:spcAft>
              <a:buNone/>
              <a:defRPr sz="3300" b="0" i="0" u="none" strike="noStrike" cap="none">
                <a:solidFill>
                  <a:schemeClr val="dk2"/>
                </a:solidFill>
                <a:latin typeface="Questrial"/>
                <a:ea typeface="Questrial"/>
                <a:cs typeface="Questrial"/>
                <a:sym typeface="Questrial"/>
              </a:defRPr>
            </a:lvl7pPr>
            <a:lvl8pPr marL="1028459" marR="0" lvl="7" indent="-9284" algn="ctr" rtl="0">
              <a:spcBef>
                <a:spcPts val="0"/>
              </a:spcBef>
              <a:spcAft>
                <a:spcPts val="0"/>
              </a:spcAft>
              <a:buNone/>
              <a:defRPr sz="3300" b="0" i="0" u="none" strike="noStrike" cap="none">
                <a:solidFill>
                  <a:schemeClr val="dk2"/>
                </a:solidFill>
                <a:latin typeface="Questrial"/>
                <a:ea typeface="Questrial"/>
                <a:cs typeface="Questrial"/>
                <a:sym typeface="Questrial"/>
              </a:defRPr>
            </a:lvl8pPr>
            <a:lvl9pPr marL="1371280" marR="0" lvl="8" indent="-9205" algn="ctr" rtl="0">
              <a:spcBef>
                <a:spcPts val="0"/>
              </a:spcBef>
              <a:spcAft>
                <a:spcPts val="0"/>
              </a:spcAft>
              <a:buNone/>
              <a:defRPr sz="3300" b="0" i="0" u="none" strike="noStrike" cap="none">
                <a:solidFill>
                  <a:schemeClr val="dk2"/>
                </a:solidFill>
                <a:latin typeface="Questrial"/>
                <a:ea typeface="Questrial"/>
                <a:cs typeface="Questrial"/>
                <a:sym typeface="Questrial"/>
              </a:defRPr>
            </a:lvl9pPr>
          </a:lstStyle>
          <a:p>
            <a:r>
              <a:rPr lang="en-US" dirty="0"/>
              <a:t>Click to edit Master title style</a:t>
            </a:r>
            <a:endParaRPr dirty="0"/>
          </a:p>
        </p:txBody>
      </p:sp>
      <p:sp>
        <p:nvSpPr>
          <p:cNvPr id="58" name="Shape 58"/>
          <p:cNvSpPr txBox="1">
            <a:spLocks noGrp="1"/>
          </p:cNvSpPr>
          <p:nvPr>
            <p:ph type="body" idx="1"/>
          </p:nvPr>
        </p:nvSpPr>
        <p:spPr>
          <a:xfrm>
            <a:off x="1792289" y="5367341"/>
            <a:ext cx="5486399" cy="500060"/>
          </a:xfrm>
          <a:prstGeom prst="rect">
            <a:avLst/>
          </a:prstGeom>
          <a:noFill/>
          <a:ln>
            <a:noFill/>
          </a:ln>
        </p:spPr>
        <p:txBody>
          <a:bodyPr wrap="square" lIns="91425" tIns="91425" rIns="91425" bIns="91425" anchor="t" anchorCtr="0">
            <a:noAutofit/>
          </a:bodyPr>
          <a:lstStyle>
            <a:lvl1pPr marL="0" marR="0" lvl="0" indent="0" algn="l" rtl="0">
              <a:spcBef>
                <a:spcPts val="210"/>
              </a:spcBef>
              <a:spcAft>
                <a:spcPts val="0"/>
              </a:spcAft>
              <a:buClr>
                <a:schemeClr val="accent2"/>
              </a:buClr>
              <a:buFont typeface="Noto Sans Symbols"/>
              <a:buNone/>
              <a:defRPr sz="1200" b="0" i="0" u="none" strike="noStrike" cap="none">
                <a:solidFill>
                  <a:schemeClr val="dk1"/>
                </a:solidFill>
                <a:latin typeface="Tw Cen MT" panose="020B0602020104020603" pitchFamily="34" charset="0"/>
                <a:ea typeface="Tw Cen MT" panose="020B0602020104020603" pitchFamily="34" charset="0"/>
                <a:cs typeface="Tw Cen MT" panose="020B0602020104020603" pitchFamily="34" charset="0"/>
                <a:sym typeface="Questrial"/>
              </a:defRPr>
            </a:lvl1pPr>
            <a:lvl2pPr marL="342819" marR="0" lvl="1" indent="-9444" algn="l" rtl="0">
              <a:spcBef>
                <a:spcPts val="180"/>
              </a:spcBef>
              <a:spcAft>
                <a:spcPts val="0"/>
              </a:spcAft>
              <a:buClr>
                <a:schemeClr val="accent2"/>
              </a:buClr>
              <a:buFont typeface="Noto Sans Symbols"/>
              <a:buNone/>
              <a:defRPr sz="900" b="0" i="0" u="none" strike="noStrike" cap="none">
                <a:solidFill>
                  <a:schemeClr val="dk1"/>
                </a:solidFill>
                <a:latin typeface="Questrial"/>
                <a:ea typeface="Questrial"/>
                <a:cs typeface="Questrial"/>
                <a:sym typeface="Questrial"/>
              </a:defRPr>
            </a:lvl2pPr>
            <a:lvl3pPr marL="685639" marR="0" lvl="2" indent="-9364" algn="l" rtl="0">
              <a:spcBef>
                <a:spcPts val="150"/>
              </a:spcBef>
              <a:spcAft>
                <a:spcPts val="0"/>
              </a:spcAft>
              <a:buClr>
                <a:schemeClr val="accent2"/>
              </a:buClr>
              <a:buFont typeface="Noto Sans Symbols"/>
              <a:buNone/>
              <a:defRPr sz="750" b="0" i="0" u="none" strike="noStrike" cap="none">
                <a:solidFill>
                  <a:schemeClr val="dk1"/>
                </a:solidFill>
                <a:latin typeface="Questrial"/>
                <a:ea typeface="Questrial"/>
                <a:cs typeface="Questrial"/>
                <a:sym typeface="Questrial"/>
              </a:defRPr>
            </a:lvl3pPr>
            <a:lvl4pPr marL="1028459" marR="0" lvl="3" indent="-9284" algn="l" rtl="0">
              <a:spcBef>
                <a:spcPts val="135"/>
              </a:spcBef>
              <a:spcAft>
                <a:spcPts val="0"/>
              </a:spcAft>
              <a:buClr>
                <a:schemeClr val="accent2"/>
              </a:buClr>
              <a:buFont typeface="Noto Sans Symbols"/>
              <a:buNone/>
              <a:defRPr sz="675" b="0" i="0" u="none" strike="noStrike" cap="none">
                <a:solidFill>
                  <a:schemeClr val="dk1"/>
                </a:solidFill>
                <a:latin typeface="Questrial"/>
                <a:ea typeface="Questrial"/>
                <a:cs typeface="Questrial"/>
                <a:sym typeface="Questrial"/>
              </a:defRPr>
            </a:lvl4pPr>
            <a:lvl5pPr marL="1371280" marR="0" lvl="4" indent="-9205" algn="l" rtl="0">
              <a:spcBef>
                <a:spcPts val="135"/>
              </a:spcBef>
              <a:spcAft>
                <a:spcPts val="0"/>
              </a:spcAft>
              <a:buClr>
                <a:schemeClr val="accent2"/>
              </a:buClr>
              <a:buFont typeface="Noto Sans Symbols"/>
              <a:buNone/>
              <a:defRPr sz="675" b="0" i="0" u="none" strike="noStrike" cap="none">
                <a:solidFill>
                  <a:schemeClr val="dk1"/>
                </a:solidFill>
                <a:latin typeface="Questrial"/>
                <a:ea typeface="Questrial"/>
                <a:cs typeface="Questrial"/>
                <a:sym typeface="Questrial"/>
              </a:defRPr>
            </a:lvl5pPr>
            <a:lvl6pPr marL="1714100" marR="0" lvl="5" indent="-9124" algn="l" rtl="0">
              <a:spcBef>
                <a:spcPts val="135"/>
              </a:spcBef>
              <a:buClr>
                <a:schemeClr val="dk1"/>
              </a:buClr>
              <a:buFont typeface="Arial"/>
              <a:buNone/>
              <a:defRPr sz="675" b="0" i="0" u="none" strike="noStrike" cap="none">
                <a:solidFill>
                  <a:schemeClr val="dk1"/>
                </a:solidFill>
                <a:latin typeface="Calibri"/>
                <a:ea typeface="Calibri"/>
                <a:cs typeface="Calibri"/>
                <a:sym typeface="Calibri"/>
              </a:defRPr>
            </a:lvl6pPr>
            <a:lvl7pPr marL="2056919" marR="0" lvl="6" indent="-9043" algn="l" rtl="0">
              <a:spcBef>
                <a:spcPts val="135"/>
              </a:spcBef>
              <a:buClr>
                <a:schemeClr val="dk1"/>
              </a:buClr>
              <a:buFont typeface="Arial"/>
              <a:buNone/>
              <a:defRPr sz="675" b="0" i="0" u="none" strike="noStrike" cap="none">
                <a:solidFill>
                  <a:schemeClr val="dk1"/>
                </a:solidFill>
                <a:latin typeface="Calibri"/>
                <a:ea typeface="Calibri"/>
                <a:cs typeface="Calibri"/>
                <a:sym typeface="Calibri"/>
              </a:defRPr>
            </a:lvl7pPr>
            <a:lvl8pPr marL="2399739" marR="0" lvl="7" indent="-8963" algn="l" rtl="0">
              <a:spcBef>
                <a:spcPts val="135"/>
              </a:spcBef>
              <a:buClr>
                <a:schemeClr val="dk1"/>
              </a:buClr>
              <a:buFont typeface="Arial"/>
              <a:buNone/>
              <a:defRPr sz="675" b="0" i="0" u="none" strike="noStrike" cap="none">
                <a:solidFill>
                  <a:schemeClr val="dk1"/>
                </a:solidFill>
                <a:latin typeface="Calibri"/>
                <a:ea typeface="Calibri"/>
                <a:cs typeface="Calibri"/>
                <a:sym typeface="Calibri"/>
              </a:defRPr>
            </a:lvl8pPr>
            <a:lvl9pPr marL="2742557" marR="0" lvl="8" indent="-8882" algn="l" rtl="0">
              <a:spcBef>
                <a:spcPts val="135"/>
              </a:spcBef>
              <a:buClr>
                <a:schemeClr val="dk1"/>
              </a:buClr>
              <a:buFont typeface="Arial"/>
              <a:buNone/>
              <a:defRPr sz="675" b="0" i="0" u="none" strike="noStrike" cap="none">
                <a:solidFill>
                  <a:schemeClr val="dk1"/>
                </a:solidFill>
                <a:latin typeface="Calibri"/>
                <a:ea typeface="Calibri"/>
                <a:cs typeface="Calibri"/>
                <a:sym typeface="Calibri"/>
              </a:defRPr>
            </a:lvl9pPr>
          </a:lstStyle>
          <a:p>
            <a:pPr lvl="0"/>
            <a:r>
              <a:rPr lang="en-US" dirty="0"/>
              <a:t>Click to edit Master text styles</a:t>
            </a:r>
          </a:p>
        </p:txBody>
      </p:sp>
      <p:sp>
        <p:nvSpPr>
          <p:cNvPr id="57" name="Shape 57"/>
          <p:cNvSpPr>
            <a:spLocks noGrp="1"/>
          </p:cNvSpPr>
          <p:nvPr>
            <p:ph type="pic" idx="2"/>
          </p:nvPr>
        </p:nvSpPr>
        <p:spPr>
          <a:xfrm>
            <a:off x="1792289" y="685800"/>
            <a:ext cx="5486399" cy="4041774"/>
          </a:xfrm>
          <a:prstGeom prst="rect">
            <a:avLst/>
          </a:prstGeom>
          <a:noFill/>
          <a:ln>
            <a:noFill/>
          </a:ln>
        </p:spPr>
        <p:txBody>
          <a:bodyPr wrap="square" lIns="91425" tIns="91425" rIns="91425" bIns="91425" anchor="t" anchorCtr="0">
            <a:noAutofit/>
          </a:bodyPr>
          <a:lstStyle>
            <a:lvl1pPr marL="0" marR="0" lvl="0" indent="0" algn="l" rtl="0">
              <a:spcBef>
                <a:spcPts val="480"/>
              </a:spcBef>
              <a:spcAft>
                <a:spcPts val="0"/>
              </a:spcAft>
              <a:buClr>
                <a:schemeClr val="accent2"/>
              </a:buClr>
              <a:buFont typeface="Noto Sans Symbols"/>
              <a:buNone/>
              <a:defRPr sz="2400" b="0" i="0" u="none" strike="noStrike" cap="none">
                <a:solidFill>
                  <a:schemeClr val="dk1"/>
                </a:solidFill>
                <a:latin typeface="Tw Cen MT" panose="020B0602020104020603" pitchFamily="34" charset="0"/>
                <a:ea typeface="Tw Cen MT" panose="020B0602020104020603" pitchFamily="34" charset="0"/>
                <a:cs typeface="Tw Cen MT" panose="020B0602020104020603" pitchFamily="34" charset="0"/>
                <a:sym typeface="Questrial"/>
              </a:defRPr>
            </a:lvl1pPr>
            <a:lvl2pPr marL="342819" marR="0" lvl="1" indent="-9444" algn="l" rtl="0">
              <a:spcBef>
                <a:spcPts val="420"/>
              </a:spcBef>
              <a:spcAft>
                <a:spcPts val="0"/>
              </a:spcAft>
              <a:buClr>
                <a:schemeClr val="accent2"/>
              </a:buClr>
              <a:buFont typeface="Noto Sans Symbols"/>
              <a:buNone/>
              <a:defRPr sz="2100" b="0" i="0" u="none" strike="noStrike" cap="none">
                <a:solidFill>
                  <a:schemeClr val="dk1"/>
                </a:solidFill>
                <a:latin typeface="Questrial"/>
                <a:ea typeface="Questrial"/>
                <a:cs typeface="Questrial"/>
                <a:sym typeface="Questrial"/>
              </a:defRPr>
            </a:lvl2pPr>
            <a:lvl3pPr marL="685639" marR="0" lvl="2" indent="-9364" algn="l" rtl="0">
              <a:spcBef>
                <a:spcPts val="360"/>
              </a:spcBef>
              <a:spcAft>
                <a:spcPts val="0"/>
              </a:spcAft>
              <a:buClr>
                <a:schemeClr val="accent2"/>
              </a:buClr>
              <a:buFont typeface="Noto Sans Symbols"/>
              <a:buNone/>
              <a:defRPr sz="1800" b="0" i="0" u="none" strike="noStrike" cap="none">
                <a:solidFill>
                  <a:schemeClr val="dk1"/>
                </a:solidFill>
                <a:latin typeface="Questrial"/>
                <a:ea typeface="Questrial"/>
                <a:cs typeface="Questrial"/>
                <a:sym typeface="Questrial"/>
              </a:defRPr>
            </a:lvl3pPr>
            <a:lvl4pPr marL="1028459" marR="0" lvl="3" indent="-9284" algn="l" rtl="0">
              <a:spcBef>
                <a:spcPts val="300"/>
              </a:spcBef>
              <a:spcAft>
                <a:spcPts val="0"/>
              </a:spcAft>
              <a:buClr>
                <a:schemeClr val="accent2"/>
              </a:buClr>
              <a:buFont typeface="Noto Sans Symbols"/>
              <a:buNone/>
              <a:defRPr sz="1500" b="0" i="0" u="none" strike="noStrike" cap="none">
                <a:solidFill>
                  <a:schemeClr val="dk1"/>
                </a:solidFill>
                <a:latin typeface="Questrial"/>
                <a:ea typeface="Questrial"/>
                <a:cs typeface="Questrial"/>
                <a:sym typeface="Questrial"/>
              </a:defRPr>
            </a:lvl4pPr>
            <a:lvl5pPr marL="1371280" marR="0" lvl="4" indent="-9205" algn="l" rtl="0">
              <a:spcBef>
                <a:spcPts val="300"/>
              </a:spcBef>
              <a:spcAft>
                <a:spcPts val="0"/>
              </a:spcAft>
              <a:buClr>
                <a:schemeClr val="accent2"/>
              </a:buClr>
              <a:buFont typeface="Noto Sans Symbols"/>
              <a:buNone/>
              <a:defRPr sz="1500" b="0" i="0" u="none" strike="noStrike" cap="none">
                <a:solidFill>
                  <a:schemeClr val="dk1"/>
                </a:solidFill>
                <a:latin typeface="Questrial"/>
                <a:ea typeface="Questrial"/>
                <a:cs typeface="Questrial"/>
                <a:sym typeface="Questrial"/>
              </a:defRPr>
            </a:lvl5pPr>
            <a:lvl6pPr marL="1714100" marR="0" lvl="5" indent="-9124" algn="l" rtl="0">
              <a:spcBef>
                <a:spcPts val="300"/>
              </a:spcBef>
              <a:buClr>
                <a:schemeClr val="dk1"/>
              </a:buClr>
              <a:buFont typeface="Arial"/>
              <a:buNone/>
              <a:defRPr sz="1500" b="0" i="0" u="none" strike="noStrike" cap="none">
                <a:solidFill>
                  <a:schemeClr val="dk1"/>
                </a:solidFill>
                <a:latin typeface="Calibri"/>
                <a:ea typeface="Calibri"/>
                <a:cs typeface="Calibri"/>
                <a:sym typeface="Calibri"/>
              </a:defRPr>
            </a:lvl6pPr>
            <a:lvl7pPr marL="2056919" marR="0" lvl="6" indent="-9043" algn="l" rtl="0">
              <a:spcBef>
                <a:spcPts val="300"/>
              </a:spcBef>
              <a:buClr>
                <a:schemeClr val="dk1"/>
              </a:buClr>
              <a:buFont typeface="Arial"/>
              <a:buNone/>
              <a:defRPr sz="1500" b="0" i="0" u="none" strike="noStrike" cap="none">
                <a:solidFill>
                  <a:schemeClr val="dk1"/>
                </a:solidFill>
                <a:latin typeface="Calibri"/>
                <a:ea typeface="Calibri"/>
                <a:cs typeface="Calibri"/>
                <a:sym typeface="Calibri"/>
              </a:defRPr>
            </a:lvl7pPr>
            <a:lvl8pPr marL="2399739" marR="0" lvl="7" indent="-8963" algn="l" rtl="0">
              <a:spcBef>
                <a:spcPts val="300"/>
              </a:spcBef>
              <a:buClr>
                <a:schemeClr val="dk1"/>
              </a:buClr>
              <a:buFont typeface="Arial"/>
              <a:buNone/>
              <a:defRPr sz="1500" b="0" i="0" u="none" strike="noStrike" cap="none">
                <a:solidFill>
                  <a:schemeClr val="dk1"/>
                </a:solidFill>
                <a:latin typeface="Calibri"/>
                <a:ea typeface="Calibri"/>
                <a:cs typeface="Calibri"/>
                <a:sym typeface="Calibri"/>
              </a:defRPr>
            </a:lvl8pPr>
            <a:lvl9pPr marL="2742557" marR="0" lvl="8" indent="-8882" algn="l" rtl="0">
              <a:spcBef>
                <a:spcPts val="300"/>
              </a:spcBef>
              <a:buClr>
                <a:schemeClr val="dk1"/>
              </a:buClr>
              <a:buFont typeface="Arial"/>
              <a:buNone/>
              <a:defRPr sz="1500" b="0" i="0" u="none" strike="noStrike" cap="none">
                <a:solidFill>
                  <a:schemeClr val="dk1"/>
                </a:solidFill>
                <a:latin typeface="Calibri"/>
                <a:ea typeface="Calibri"/>
                <a:cs typeface="Calibri"/>
                <a:sym typeface="Calibri"/>
              </a:defRPr>
            </a:lvl9pPr>
          </a:lstStyle>
          <a:p>
            <a:r>
              <a:rPr lang="en-US" dirty="0"/>
              <a:t>Click icon to add picture</a:t>
            </a:r>
            <a:endParaRPr dirty="0"/>
          </a:p>
        </p:txBody>
      </p:sp>
    </p:spTree>
    <p:extLst>
      <p:ext uri="{BB962C8B-B14F-4D97-AF65-F5344CB8AC3E}">
        <p14:creationId xmlns:p14="http://schemas.microsoft.com/office/powerpoint/2010/main" val="247005264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vertTx">
  <p:cSld name="Title and Vertical Text">
    <p:spTree>
      <p:nvGrpSpPr>
        <p:cNvPr id="1" name="Shape 59"/>
        <p:cNvGrpSpPr/>
        <p:nvPr/>
      </p:nvGrpSpPr>
      <p:grpSpPr>
        <a:xfrm>
          <a:off x="0" y="0"/>
          <a:ext cx="0" cy="0"/>
          <a:chOff x="0" y="0"/>
          <a:chExt cx="0" cy="0"/>
        </a:xfrm>
      </p:grpSpPr>
      <p:sp>
        <p:nvSpPr>
          <p:cNvPr id="60" name="Shape 60"/>
          <p:cNvSpPr txBox="1">
            <a:spLocks noGrp="1"/>
          </p:cNvSpPr>
          <p:nvPr>
            <p:ph type="title"/>
          </p:nvPr>
        </p:nvSpPr>
        <p:spPr>
          <a:xfrm>
            <a:off x="457200" y="601664"/>
            <a:ext cx="8229600" cy="1096961"/>
          </a:xfrm>
          <a:prstGeom prst="rect">
            <a:avLst/>
          </a:prstGeom>
          <a:noFill/>
          <a:ln>
            <a:noFill/>
          </a:ln>
        </p:spPr>
        <p:txBody>
          <a:bodyPr wrap="square" lIns="91425" tIns="91425" rIns="91425" bIns="91425" anchor="ctr" anchorCtr="0">
            <a:noAutofit/>
          </a:bodyPr>
          <a:lstStyle>
            <a:lvl1pPr marL="0" marR="0" lvl="0" indent="0" algn="ctr" rtl="0">
              <a:spcBef>
                <a:spcPts val="0"/>
              </a:spcBef>
              <a:spcAft>
                <a:spcPts val="0"/>
              </a:spcAft>
              <a:buNone/>
              <a:defRPr sz="4400" b="0" i="0" u="none" strike="noStrike" cap="none">
                <a:solidFill>
                  <a:schemeClr val="accent2"/>
                </a:solidFill>
                <a:latin typeface="Tw Cen MT" panose="020B0602020104020603" pitchFamily="34" charset="0"/>
                <a:ea typeface="Tw Cen MT" panose="020B0602020104020603" pitchFamily="34" charset="0"/>
                <a:cs typeface="Tw Cen MT" panose="020B0602020104020603" pitchFamily="34" charset="0"/>
                <a:sym typeface="Questrial"/>
              </a:defRPr>
            </a:lvl1pPr>
            <a:lvl2pPr marL="0" marR="0" lvl="1" indent="0" algn="ctr" rtl="0">
              <a:spcBef>
                <a:spcPts val="0"/>
              </a:spcBef>
              <a:spcAft>
                <a:spcPts val="0"/>
              </a:spcAft>
              <a:buNone/>
              <a:defRPr sz="3300" b="0" i="0" u="none" strike="noStrike" cap="none">
                <a:solidFill>
                  <a:schemeClr val="accent2"/>
                </a:solidFill>
                <a:latin typeface="Questrial"/>
                <a:ea typeface="Questrial"/>
                <a:cs typeface="Questrial"/>
                <a:sym typeface="Questrial"/>
              </a:defRPr>
            </a:lvl2pPr>
            <a:lvl3pPr marL="0" marR="0" lvl="2" indent="0" algn="ctr" rtl="0">
              <a:spcBef>
                <a:spcPts val="0"/>
              </a:spcBef>
              <a:spcAft>
                <a:spcPts val="0"/>
              </a:spcAft>
              <a:buNone/>
              <a:defRPr sz="3300" b="0" i="0" u="none" strike="noStrike" cap="none">
                <a:solidFill>
                  <a:schemeClr val="accent2"/>
                </a:solidFill>
                <a:latin typeface="Questrial"/>
                <a:ea typeface="Questrial"/>
                <a:cs typeface="Questrial"/>
                <a:sym typeface="Questrial"/>
              </a:defRPr>
            </a:lvl3pPr>
            <a:lvl4pPr marL="0" marR="0" lvl="3" indent="0" algn="ctr" rtl="0">
              <a:spcBef>
                <a:spcPts val="0"/>
              </a:spcBef>
              <a:spcAft>
                <a:spcPts val="0"/>
              </a:spcAft>
              <a:buNone/>
              <a:defRPr sz="3300" b="0" i="0" u="none" strike="noStrike" cap="none">
                <a:solidFill>
                  <a:schemeClr val="accent2"/>
                </a:solidFill>
                <a:latin typeface="Questrial"/>
                <a:ea typeface="Questrial"/>
                <a:cs typeface="Questrial"/>
                <a:sym typeface="Questrial"/>
              </a:defRPr>
            </a:lvl4pPr>
            <a:lvl5pPr marL="0" marR="0" lvl="4" indent="0" algn="ctr" rtl="0">
              <a:spcBef>
                <a:spcPts val="0"/>
              </a:spcBef>
              <a:spcAft>
                <a:spcPts val="0"/>
              </a:spcAft>
              <a:buNone/>
              <a:defRPr sz="3300" b="0" i="0" u="none" strike="noStrike" cap="none">
                <a:solidFill>
                  <a:schemeClr val="accent2"/>
                </a:solidFill>
                <a:latin typeface="Questrial"/>
                <a:ea typeface="Questrial"/>
                <a:cs typeface="Questrial"/>
                <a:sym typeface="Questrial"/>
              </a:defRPr>
            </a:lvl5pPr>
            <a:lvl6pPr marL="342819" marR="0" lvl="5" indent="-9444" algn="ctr" rtl="0">
              <a:spcBef>
                <a:spcPts val="0"/>
              </a:spcBef>
              <a:spcAft>
                <a:spcPts val="0"/>
              </a:spcAft>
              <a:buNone/>
              <a:defRPr sz="3300" b="0" i="0" u="none" strike="noStrike" cap="none">
                <a:solidFill>
                  <a:schemeClr val="dk2"/>
                </a:solidFill>
                <a:latin typeface="Questrial"/>
                <a:ea typeface="Questrial"/>
                <a:cs typeface="Questrial"/>
                <a:sym typeface="Questrial"/>
              </a:defRPr>
            </a:lvl6pPr>
            <a:lvl7pPr marL="685639" marR="0" lvl="6" indent="-9364" algn="ctr" rtl="0">
              <a:spcBef>
                <a:spcPts val="0"/>
              </a:spcBef>
              <a:spcAft>
                <a:spcPts val="0"/>
              </a:spcAft>
              <a:buNone/>
              <a:defRPr sz="3300" b="0" i="0" u="none" strike="noStrike" cap="none">
                <a:solidFill>
                  <a:schemeClr val="dk2"/>
                </a:solidFill>
                <a:latin typeface="Questrial"/>
                <a:ea typeface="Questrial"/>
                <a:cs typeface="Questrial"/>
                <a:sym typeface="Questrial"/>
              </a:defRPr>
            </a:lvl7pPr>
            <a:lvl8pPr marL="1028459" marR="0" lvl="7" indent="-9284" algn="ctr" rtl="0">
              <a:spcBef>
                <a:spcPts val="0"/>
              </a:spcBef>
              <a:spcAft>
                <a:spcPts val="0"/>
              </a:spcAft>
              <a:buNone/>
              <a:defRPr sz="3300" b="0" i="0" u="none" strike="noStrike" cap="none">
                <a:solidFill>
                  <a:schemeClr val="dk2"/>
                </a:solidFill>
                <a:latin typeface="Questrial"/>
                <a:ea typeface="Questrial"/>
                <a:cs typeface="Questrial"/>
                <a:sym typeface="Questrial"/>
              </a:defRPr>
            </a:lvl8pPr>
            <a:lvl9pPr marL="1371280" marR="0" lvl="8" indent="-9205" algn="ctr" rtl="0">
              <a:spcBef>
                <a:spcPts val="0"/>
              </a:spcBef>
              <a:spcAft>
                <a:spcPts val="0"/>
              </a:spcAft>
              <a:buNone/>
              <a:defRPr sz="3300" b="0" i="0" u="none" strike="noStrike" cap="none">
                <a:solidFill>
                  <a:schemeClr val="dk2"/>
                </a:solidFill>
                <a:latin typeface="Questrial"/>
                <a:ea typeface="Questrial"/>
                <a:cs typeface="Questrial"/>
                <a:sym typeface="Questrial"/>
              </a:defRPr>
            </a:lvl9pPr>
          </a:lstStyle>
          <a:p>
            <a:r>
              <a:rPr lang="en-US" dirty="0"/>
              <a:t>Click to edit Master title style</a:t>
            </a:r>
            <a:endParaRPr dirty="0"/>
          </a:p>
        </p:txBody>
      </p:sp>
      <p:sp>
        <p:nvSpPr>
          <p:cNvPr id="61" name="Shape 61"/>
          <p:cNvSpPr txBox="1">
            <a:spLocks noGrp="1"/>
          </p:cNvSpPr>
          <p:nvPr>
            <p:ph type="body" idx="1"/>
          </p:nvPr>
        </p:nvSpPr>
        <p:spPr>
          <a:xfrm>
            <a:off x="457200" y="1855432"/>
            <a:ext cx="8229599" cy="4083729"/>
          </a:xfrm>
          <a:prstGeom prst="rect">
            <a:avLst/>
          </a:prstGeom>
          <a:noFill/>
          <a:ln>
            <a:noFill/>
          </a:ln>
        </p:spPr>
        <p:txBody>
          <a:bodyPr wrap="square" lIns="91425" tIns="91425" rIns="91425" bIns="91425" anchor="t" anchorCtr="0">
            <a:noAutofit/>
          </a:bodyPr>
          <a:lstStyle>
            <a:lvl1pPr marL="257115" marR="0" lvl="0" indent="-104714" algn="l" rtl="0">
              <a:spcBef>
                <a:spcPts val="480"/>
              </a:spcBef>
              <a:spcAft>
                <a:spcPts val="0"/>
              </a:spcAft>
              <a:buClr>
                <a:schemeClr val="accent3"/>
              </a:buClr>
              <a:buSzPct val="100000"/>
              <a:buFont typeface="Wingdings" panose="05000000000000000000" pitchFamily="2" charset="2"/>
              <a:buChar char="§"/>
              <a:defRPr sz="2400" b="0" i="0" u="none" strike="noStrike" cap="none">
                <a:solidFill>
                  <a:schemeClr val="dk1"/>
                </a:solidFill>
                <a:latin typeface="Tw Cen MT" panose="020B0602020104020603" pitchFamily="34" charset="0"/>
                <a:ea typeface="Tw Cen MT" panose="020B0602020104020603" pitchFamily="34" charset="0"/>
                <a:cs typeface="Tw Cen MT" panose="020B0602020104020603" pitchFamily="34" charset="0"/>
                <a:sym typeface="Questrial"/>
              </a:defRPr>
            </a:lvl1pPr>
            <a:lvl2pPr marL="557082" marR="0" lvl="1" indent="-90356" algn="l" rtl="0">
              <a:spcBef>
                <a:spcPts val="420"/>
              </a:spcBef>
              <a:spcAft>
                <a:spcPts val="0"/>
              </a:spcAft>
              <a:buClr>
                <a:schemeClr val="accent2"/>
              </a:buClr>
              <a:buSzPct val="100000"/>
              <a:buFont typeface="Noto Sans Symbols"/>
              <a:buChar char="❑"/>
              <a:defRPr sz="2100" b="0" i="0" u="none" strike="noStrike" cap="none">
                <a:solidFill>
                  <a:schemeClr val="dk1"/>
                </a:solidFill>
                <a:latin typeface="Questrial"/>
                <a:ea typeface="Questrial"/>
                <a:cs typeface="Questrial"/>
                <a:sym typeface="Questrial"/>
              </a:defRPr>
            </a:lvl2pPr>
            <a:lvl3pPr marL="857050" marR="0" lvl="2" indent="-66474" algn="l" rtl="0">
              <a:spcBef>
                <a:spcPts val="360"/>
              </a:spcBef>
              <a:spcAft>
                <a:spcPts val="0"/>
              </a:spcAft>
              <a:buClr>
                <a:schemeClr val="accent2"/>
              </a:buClr>
              <a:buSzPct val="100000"/>
              <a:buFont typeface="Noto Sans Symbols"/>
              <a:buChar char="❑"/>
              <a:defRPr sz="1800" b="0" i="0" u="none" strike="noStrike" cap="none">
                <a:solidFill>
                  <a:schemeClr val="dk1"/>
                </a:solidFill>
                <a:latin typeface="Questrial"/>
                <a:ea typeface="Questrial"/>
                <a:cs typeface="Questrial"/>
                <a:sym typeface="Questrial"/>
              </a:defRPr>
            </a:lvl3pPr>
            <a:lvl4pPr marL="1199869" marR="0" lvl="3" indent="-85444" algn="l" rtl="0">
              <a:spcBef>
                <a:spcPts val="300"/>
              </a:spcBef>
              <a:spcAft>
                <a:spcPts val="0"/>
              </a:spcAft>
              <a:buClr>
                <a:schemeClr val="accent2"/>
              </a:buClr>
              <a:buSzPct val="100000"/>
              <a:buFont typeface="Noto Sans Symbols"/>
              <a:buChar char="❑"/>
              <a:defRPr sz="1500" b="0" i="0" u="none" strike="noStrike" cap="none">
                <a:solidFill>
                  <a:schemeClr val="dk1"/>
                </a:solidFill>
                <a:latin typeface="Questrial"/>
                <a:ea typeface="Questrial"/>
                <a:cs typeface="Questrial"/>
                <a:sym typeface="Questrial"/>
              </a:defRPr>
            </a:lvl4pPr>
            <a:lvl5pPr marL="1542689" marR="0" lvl="4" indent="-85364" algn="l" rtl="0">
              <a:spcBef>
                <a:spcPts val="300"/>
              </a:spcBef>
              <a:spcAft>
                <a:spcPts val="0"/>
              </a:spcAft>
              <a:buClr>
                <a:schemeClr val="accent2"/>
              </a:buClr>
              <a:buSzPct val="100000"/>
              <a:buFont typeface="Noto Sans Symbols"/>
              <a:buChar char="❑"/>
              <a:defRPr sz="1500" b="0" i="0" u="none" strike="noStrike" cap="none">
                <a:solidFill>
                  <a:schemeClr val="dk1"/>
                </a:solidFill>
                <a:latin typeface="Questrial"/>
                <a:ea typeface="Questrial"/>
                <a:cs typeface="Questrial"/>
                <a:sym typeface="Questrial"/>
              </a:defRPr>
            </a:lvl5pPr>
            <a:lvl6pPr marL="1885509" marR="0" lvl="5" indent="-85284" algn="l" rtl="0">
              <a:spcBef>
                <a:spcPts val="300"/>
              </a:spcBef>
              <a:buClr>
                <a:schemeClr val="dk1"/>
              </a:buClr>
              <a:buSzPct val="100000"/>
              <a:buFont typeface="Arial"/>
              <a:buChar char="•"/>
              <a:defRPr sz="1500" b="0" i="0" u="none" strike="noStrike" cap="none">
                <a:solidFill>
                  <a:schemeClr val="dk1"/>
                </a:solidFill>
                <a:latin typeface="Calibri"/>
                <a:ea typeface="Calibri"/>
                <a:cs typeface="Calibri"/>
                <a:sym typeface="Calibri"/>
              </a:defRPr>
            </a:lvl6pPr>
            <a:lvl7pPr marL="2228330" marR="0" lvl="6" indent="-85205" algn="l" rtl="0">
              <a:spcBef>
                <a:spcPts val="300"/>
              </a:spcBef>
              <a:buClr>
                <a:schemeClr val="dk1"/>
              </a:buClr>
              <a:buSzPct val="100000"/>
              <a:buFont typeface="Arial"/>
              <a:buChar char="•"/>
              <a:defRPr sz="1500" b="0" i="0" u="none" strike="noStrike" cap="none">
                <a:solidFill>
                  <a:schemeClr val="dk1"/>
                </a:solidFill>
                <a:latin typeface="Calibri"/>
                <a:ea typeface="Calibri"/>
                <a:cs typeface="Calibri"/>
                <a:sym typeface="Calibri"/>
              </a:defRPr>
            </a:lvl7pPr>
            <a:lvl8pPr marL="2571149" marR="0" lvl="7" indent="-85124" algn="l" rtl="0">
              <a:spcBef>
                <a:spcPts val="300"/>
              </a:spcBef>
              <a:buClr>
                <a:schemeClr val="dk1"/>
              </a:buClr>
              <a:buSzPct val="100000"/>
              <a:buFont typeface="Arial"/>
              <a:buChar char="•"/>
              <a:defRPr sz="1500" b="0" i="0" u="none" strike="noStrike" cap="none">
                <a:solidFill>
                  <a:schemeClr val="dk1"/>
                </a:solidFill>
                <a:latin typeface="Calibri"/>
                <a:ea typeface="Calibri"/>
                <a:cs typeface="Calibri"/>
                <a:sym typeface="Calibri"/>
              </a:defRPr>
            </a:lvl8pPr>
            <a:lvl9pPr marL="2913969" marR="0" lvl="8" indent="-85043" algn="l" rtl="0">
              <a:spcBef>
                <a:spcPts val="300"/>
              </a:spcBef>
              <a:buClr>
                <a:schemeClr val="dk1"/>
              </a:buClr>
              <a:buSzPct val="100000"/>
              <a:buFont typeface="Arial"/>
              <a:buChar char="•"/>
              <a:defRPr sz="1500" b="0" i="0" u="none" strike="noStrike" cap="none">
                <a:solidFill>
                  <a:schemeClr val="dk1"/>
                </a:solidFill>
                <a:latin typeface="Calibri"/>
                <a:ea typeface="Calibri"/>
                <a:cs typeface="Calibri"/>
                <a:sym typeface="Calibri"/>
              </a:defRPr>
            </a:lvl9pPr>
          </a:lstStyle>
          <a:p>
            <a:pPr lvl="0"/>
            <a:r>
              <a:rPr lang="en-US" dirty="0"/>
              <a:t>Click to edit Master text styles</a:t>
            </a:r>
          </a:p>
        </p:txBody>
      </p:sp>
    </p:spTree>
    <p:extLst>
      <p:ext uri="{BB962C8B-B14F-4D97-AF65-F5344CB8AC3E}">
        <p14:creationId xmlns:p14="http://schemas.microsoft.com/office/powerpoint/2010/main" val="45508896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1.png"/><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lt1"/>
        </a:solidFill>
        <a:effectLst/>
      </p:bgPr>
    </p:bg>
    <p:spTree>
      <p:nvGrpSpPr>
        <p:cNvPr id="1" name="Shape 9"/>
        <p:cNvGrpSpPr/>
        <p:nvPr/>
      </p:nvGrpSpPr>
      <p:grpSpPr>
        <a:xfrm>
          <a:off x="0" y="0"/>
          <a:ext cx="0" cy="0"/>
          <a:chOff x="0" y="0"/>
          <a:chExt cx="0" cy="0"/>
        </a:xfrm>
      </p:grpSpPr>
      <p:sp>
        <p:nvSpPr>
          <p:cNvPr id="12" name="Shape 12"/>
          <p:cNvSpPr txBox="1"/>
          <p:nvPr/>
        </p:nvSpPr>
        <p:spPr>
          <a:xfrm>
            <a:off x="0" y="119349"/>
            <a:ext cx="9144000" cy="369310"/>
          </a:xfrm>
          <a:prstGeom prst="rect">
            <a:avLst/>
          </a:prstGeom>
          <a:noFill/>
          <a:ln>
            <a:noFill/>
          </a:ln>
        </p:spPr>
        <p:txBody>
          <a:bodyPr wrap="square" lIns="68550" tIns="34275" rIns="68550" bIns="34275" anchor="t" anchorCtr="0">
            <a:noAutofit/>
          </a:bodyPr>
          <a:lstStyle/>
          <a:p>
            <a:pPr marL="0" marR="0" lvl="0" indent="0" algn="ctr" rtl="0">
              <a:spcBef>
                <a:spcPts val="0"/>
              </a:spcBef>
              <a:spcAft>
                <a:spcPts val="0"/>
              </a:spcAft>
              <a:buSzPct val="25000"/>
              <a:buNone/>
            </a:pPr>
            <a:r>
              <a:rPr lang="en-US" sz="1200" b="1" i="0" u="none" strike="noStrike" cap="all" spc="0" baseline="0" dirty="0">
                <a:solidFill>
                  <a:srgbClr val="19A89E">
                    <a:alpha val="60000"/>
                  </a:srgbClr>
                </a:solidFill>
                <a:latin typeface="Arial Narrow"/>
                <a:ea typeface="Arial Narrow"/>
                <a:cs typeface="Arial Narrow"/>
                <a:sym typeface="Arial Narrow"/>
              </a:rPr>
              <a:t>Professional Development to Practice</a:t>
            </a:r>
          </a:p>
        </p:txBody>
      </p:sp>
      <p:sp>
        <p:nvSpPr>
          <p:cNvPr id="13" name="Shape 13"/>
          <p:cNvSpPr/>
          <p:nvPr/>
        </p:nvSpPr>
        <p:spPr>
          <a:xfrm>
            <a:off x="0" y="473079"/>
            <a:ext cx="1447800" cy="139699"/>
          </a:xfrm>
          <a:prstGeom prst="rect">
            <a:avLst/>
          </a:prstGeom>
          <a:solidFill>
            <a:srgbClr val="69A9CD"/>
          </a:solidFill>
          <a:ln>
            <a:noFill/>
          </a:ln>
        </p:spPr>
        <p:txBody>
          <a:bodyPr wrap="square" lIns="68550" tIns="34275" rIns="68550" bIns="34275" anchor="ctr" anchorCtr="0">
            <a:noAutofit/>
          </a:bodyPr>
          <a:lstStyle/>
          <a:p>
            <a:pPr marL="0" marR="0" lvl="0" indent="0" algn="ctr" rtl="0">
              <a:spcBef>
                <a:spcPts val="0"/>
              </a:spcBef>
              <a:spcAft>
                <a:spcPts val="0"/>
              </a:spcAft>
              <a:buNone/>
            </a:pPr>
            <a:endParaRPr sz="1350" b="0" i="0" u="none" strike="noStrike" cap="none">
              <a:solidFill>
                <a:schemeClr val="lt1"/>
              </a:solidFill>
              <a:latin typeface="Arial"/>
              <a:ea typeface="Arial"/>
              <a:cs typeface="Arial"/>
              <a:sym typeface="Arial"/>
            </a:endParaRPr>
          </a:p>
        </p:txBody>
      </p:sp>
      <p:sp>
        <p:nvSpPr>
          <p:cNvPr id="14" name="Shape 14"/>
          <p:cNvSpPr/>
          <p:nvPr/>
        </p:nvSpPr>
        <p:spPr>
          <a:xfrm>
            <a:off x="1447801" y="473079"/>
            <a:ext cx="7696199" cy="139699"/>
          </a:xfrm>
          <a:prstGeom prst="rect">
            <a:avLst/>
          </a:prstGeom>
          <a:solidFill>
            <a:srgbClr val="19A89E"/>
          </a:solidFill>
          <a:ln>
            <a:noFill/>
          </a:ln>
        </p:spPr>
        <p:txBody>
          <a:bodyPr wrap="square" lIns="68550" tIns="34275" rIns="68550" bIns="34275" anchor="ctr" anchorCtr="0">
            <a:noAutofit/>
          </a:bodyPr>
          <a:lstStyle/>
          <a:p>
            <a:pPr marL="0" marR="0" lvl="0" indent="0" algn="ctr" rtl="0">
              <a:spcBef>
                <a:spcPts val="0"/>
              </a:spcBef>
              <a:spcAft>
                <a:spcPts val="0"/>
              </a:spcAft>
              <a:buNone/>
            </a:pPr>
            <a:endParaRPr sz="1350" b="0" i="0" u="none" strike="noStrike" cap="none">
              <a:solidFill>
                <a:schemeClr val="lt1"/>
              </a:solidFill>
              <a:latin typeface="Tw Cen MT" panose="020B0602020104020603" pitchFamily="34" charset="0"/>
              <a:ea typeface="Arial"/>
              <a:cs typeface="Arial"/>
              <a:sym typeface="Arial"/>
            </a:endParaRPr>
          </a:p>
        </p:txBody>
      </p:sp>
      <p:cxnSp>
        <p:nvCxnSpPr>
          <p:cNvPr id="16" name="Shape 16"/>
          <p:cNvCxnSpPr/>
          <p:nvPr/>
        </p:nvCxnSpPr>
        <p:spPr>
          <a:xfrm>
            <a:off x="0" y="6449454"/>
            <a:ext cx="9144000" cy="0"/>
          </a:xfrm>
          <a:prstGeom prst="straightConnector1">
            <a:avLst/>
          </a:prstGeom>
          <a:noFill/>
          <a:ln w="38100" cap="flat" cmpd="sng">
            <a:solidFill>
              <a:schemeClr val="accent3"/>
            </a:solidFill>
            <a:prstDash val="solid"/>
            <a:round/>
            <a:headEnd type="none" w="med" len="med"/>
            <a:tailEnd type="none" w="med" len="med"/>
          </a:ln>
        </p:spPr>
      </p:cxnSp>
      <p:pic>
        <p:nvPicPr>
          <p:cNvPr id="2" name="Picture 1"/>
          <p:cNvPicPr>
            <a:picLocks noChangeAspect="1"/>
          </p:cNvPicPr>
          <p:nvPr/>
        </p:nvPicPr>
        <p:blipFill>
          <a:blip r:embed="rId17" cstate="hqprint">
            <a:extLst>
              <a:ext uri="{28A0092B-C50C-407E-A947-70E740481C1C}">
                <a14:useLocalDpi xmlns:a14="http://schemas.microsoft.com/office/drawing/2010/main" val="0"/>
              </a:ext>
            </a:extLst>
          </a:blip>
          <a:stretch>
            <a:fillRect/>
          </a:stretch>
        </p:blipFill>
        <p:spPr>
          <a:xfrm>
            <a:off x="502920" y="-11749"/>
            <a:ext cx="1511160" cy="500408"/>
          </a:xfrm>
          <a:prstGeom prst="rect">
            <a:avLst/>
          </a:prstGeom>
        </p:spPr>
      </p:pic>
      <p:sp>
        <p:nvSpPr>
          <p:cNvPr id="3" name="Text Placeholder 2">
            <a:extLst>
              <a:ext uri="{FF2B5EF4-FFF2-40B4-BE49-F238E27FC236}">
                <a16:creationId xmlns:a16="http://schemas.microsoft.com/office/drawing/2014/main" id="{478D393F-7C5D-4904-AF08-F22F0B774952}"/>
              </a:ext>
            </a:extLst>
          </p:cNvPr>
          <p:cNvSpPr>
            <a:spLocks noGrp="1"/>
          </p:cNvSpPr>
          <p:nvPr>
            <p:ph type="body" idx="1"/>
          </p:nvPr>
        </p:nvSpPr>
        <p:spPr>
          <a:xfrm>
            <a:off x="628650" y="1825625"/>
            <a:ext cx="7886700" cy="4351338"/>
          </a:xfrm>
          <a:prstGeom prst="rect">
            <a:avLst/>
          </a:prstGeom>
        </p:spPr>
        <p:txBody>
          <a:bodyPr vert="horz" lIns="91440" tIns="45720" rIns="91440" bIns="45720" rtlCol="0">
            <a:noAutofit/>
          </a:bodyPr>
          <a:lstStyle/>
          <a:p>
            <a:pPr lvl="0"/>
            <a:r>
              <a:rPr lang="en-US" dirty="0"/>
              <a:t>Edit Master text styles</a:t>
            </a:r>
          </a:p>
          <a:p>
            <a:pPr lvl="4"/>
            <a:endParaRPr lang="en-US" dirty="0"/>
          </a:p>
        </p:txBody>
      </p:sp>
      <p:pic>
        <p:nvPicPr>
          <p:cNvPr id="5" name="Picture 4" descr="Logo&#10;&#10;Description automatically generated">
            <a:extLst>
              <a:ext uri="{FF2B5EF4-FFF2-40B4-BE49-F238E27FC236}">
                <a16:creationId xmlns:a16="http://schemas.microsoft.com/office/drawing/2014/main" id="{4D568382-AB64-4DB3-BEDC-A1E14E80624B}"/>
              </a:ext>
            </a:extLst>
          </p:cNvPr>
          <p:cNvPicPr>
            <a:picLocks noChangeAspect="1"/>
          </p:cNvPicPr>
          <p:nvPr userDrawn="1"/>
        </p:nvPicPr>
        <p:blipFill>
          <a:blip r:embed="rId18">
            <a:extLst>
              <a:ext uri="{28A0092B-C50C-407E-A947-70E740481C1C}">
                <a14:useLocalDpi xmlns:a14="http://schemas.microsoft.com/office/drawing/2010/main" val="0"/>
              </a:ext>
            </a:extLst>
          </a:blip>
          <a:stretch>
            <a:fillRect/>
          </a:stretch>
        </p:blipFill>
        <p:spPr>
          <a:xfrm>
            <a:off x="7812931" y="56185"/>
            <a:ext cx="971145" cy="402902"/>
          </a:xfrm>
          <a:prstGeom prst="rect">
            <a:avLst/>
          </a:prstGeom>
        </p:spPr>
      </p:pic>
    </p:spTree>
    <p:extLst>
      <p:ext uri="{BB962C8B-B14F-4D97-AF65-F5344CB8AC3E}">
        <p14:creationId xmlns:p14="http://schemas.microsoft.com/office/powerpoint/2010/main" val="1879419358"/>
      </p:ext>
    </p:extLst>
  </p:cSld>
  <p:clrMap bg1="lt1" tx1="dk1" bg2="dk2" tx2="lt2" accent1="accent1" accent2="accent2" accent3="accent3" accent4="accent4" accent5="accent5" accent6="accent6" hlink="hlink" folHlink="folHlink"/>
  <p:sldLayoutIdLst>
    <p:sldLayoutId id="2147483673" r:id="rId1"/>
    <p:sldLayoutId id="2147483674" r:id="rId2"/>
    <p:sldLayoutId id="2147483677" r:id="rId3"/>
    <p:sldLayoutId id="2147483679" r:id="rId4"/>
    <p:sldLayoutId id="2147483680" r:id="rId5"/>
    <p:sldLayoutId id="2147483681" r:id="rId6"/>
    <p:sldLayoutId id="2147483683" r:id="rId7"/>
    <p:sldLayoutId id="2147483684" r:id="rId8"/>
    <p:sldLayoutId id="2147483685" r:id="rId9"/>
    <p:sldLayoutId id="2147483686" r:id="rId10"/>
    <p:sldLayoutId id="2147483692" r:id="rId11"/>
    <p:sldLayoutId id="2147483688" r:id="rId12"/>
    <p:sldLayoutId id="2147483690" r:id="rId13"/>
    <p:sldLayoutId id="2147483691" r:id="rId14"/>
    <p:sldLayoutId id="2147483689" r:id="rId15"/>
  </p:sldLayoutIdLst>
  <p:txStyles>
    <p:titleStyle>
      <a:defPPr marR="0" lvl="0" algn="l" rtl="0">
        <a:lnSpc>
          <a:spcPct val="100000"/>
        </a:lnSpc>
        <a:spcBef>
          <a:spcPts val="0"/>
        </a:spcBef>
        <a:spcAft>
          <a:spcPts val="0"/>
        </a:spcAft>
      </a:defPPr>
      <a:lvl1pPr marR="0" lvl="0" algn="l" rtl="0" eaLnBrk="1" hangingPunct="1">
        <a:lnSpc>
          <a:spcPct val="100000"/>
        </a:lnSpc>
        <a:spcBef>
          <a:spcPts val="0"/>
        </a:spcBef>
        <a:spcAft>
          <a:spcPts val="0"/>
        </a:spcAft>
        <a:buNone/>
        <a:defRPr sz="1050" b="0" i="0" u="none" strike="noStrike" cap="none">
          <a:solidFill>
            <a:schemeClr val="accent2"/>
          </a:solidFill>
          <a:latin typeface="Tw Cen MT" panose="020B0602020104020603" pitchFamily="34" charset="0"/>
          <a:ea typeface="Tw Cen MT" panose="020B0602020104020603" pitchFamily="34" charset="0"/>
          <a:cs typeface="Arial"/>
          <a:sym typeface="Arial"/>
        </a:defRPr>
      </a:lvl1pPr>
    </p:titleStyle>
    <p:bodyStyle>
      <a:defPPr marR="0" lvl="0" algn="l" rtl="0">
        <a:lnSpc>
          <a:spcPct val="100000"/>
        </a:lnSpc>
        <a:spcBef>
          <a:spcPts val="0"/>
        </a:spcBef>
        <a:spcAft>
          <a:spcPts val="0"/>
        </a:spcAft>
      </a:defPPr>
      <a:lvl1pPr marL="457200" marR="0" lvl="0" indent="-365760" algn="l" rtl="0" eaLnBrk="1" hangingPunct="1">
        <a:lnSpc>
          <a:spcPct val="100000"/>
        </a:lnSpc>
        <a:spcBef>
          <a:spcPts val="600"/>
        </a:spcBef>
        <a:spcAft>
          <a:spcPts val="0"/>
        </a:spcAft>
        <a:buClr>
          <a:schemeClr val="accent2"/>
        </a:buClr>
        <a:buFont typeface="Wingdings" panose="05000000000000000000" pitchFamily="2" charset="2"/>
        <a:buChar char="§"/>
        <a:defRPr sz="2400" b="0" i="0" u="none" strike="noStrike" cap="none">
          <a:solidFill>
            <a:srgbClr val="000000"/>
          </a:solidFill>
          <a:latin typeface="Tw Cen MT" panose="020B0602020104020603" pitchFamily="34" charset="0"/>
          <a:ea typeface="Tw Cen MT" panose="020B0602020104020603" pitchFamily="34" charset="0"/>
          <a:cs typeface="Arial"/>
          <a:sym typeface="Arial"/>
        </a:defRPr>
      </a:lvl1pPr>
      <a:lvl2pPr marR="0" lvl="1" algn="l" rtl="0" eaLnBrk="1" hangingPunct="1">
        <a:lnSpc>
          <a:spcPct val="100000"/>
        </a:lnSpc>
        <a:spcBef>
          <a:spcPts val="0"/>
        </a:spcBef>
        <a:spcAft>
          <a:spcPts val="0"/>
        </a:spcAft>
        <a:buNone/>
        <a:defRPr sz="2100" b="0" i="0" u="none" strike="noStrike" cap="none">
          <a:solidFill>
            <a:srgbClr val="000000"/>
          </a:solidFill>
          <a:latin typeface="Tw Cen MT" panose="020B0602020104020603" pitchFamily="34" charset="0"/>
          <a:ea typeface="Tw Cen MT" panose="020B0602020104020603" pitchFamily="34" charset="0"/>
          <a:cs typeface="Arial"/>
          <a:sym typeface="Arial"/>
        </a:defRPr>
      </a:lvl2pPr>
      <a:lvl3pPr marR="0" lvl="2" algn="l" rtl="0" eaLnBrk="1" hangingPunct="1">
        <a:lnSpc>
          <a:spcPct val="100000"/>
        </a:lnSpc>
        <a:spcBef>
          <a:spcPts val="0"/>
        </a:spcBef>
        <a:spcAft>
          <a:spcPts val="0"/>
        </a:spcAft>
        <a:buNone/>
        <a:defRPr sz="1050" b="0" i="0" u="none" strike="noStrike" cap="none">
          <a:solidFill>
            <a:srgbClr val="000000"/>
          </a:solidFill>
          <a:latin typeface="Arial"/>
          <a:ea typeface="Arial"/>
          <a:cs typeface="Arial"/>
          <a:sym typeface="Arial"/>
        </a:defRPr>
      </a:lvl3pPr>
      <a:lvl4pPr marR="0" lvl="3" algn="l" rtl="0" eaLnBrk="1" hangingPunct="1">
        <a:lnSpc>
          <a:spcPct val="100000"/>
        </a:lnSpc>
        <a:spcBef>
          <a:spcPts val="0"/>
        </a:spcBef>
        <a:spcAft>
          <a:spcPts val="0"/>
        </a:spcAft>
        <a:buNone/>
        <a:defRPr sz="1050" b="0" i="0" u="none" strike="noStrike" cap="none">
          <a:solidFill>
            <a:srgbClr val="000000"/>
          </a:solidFill>
          <a:latin typeface="Arial"/>
          <a:ea typeface="Arial"/>
          <a:cs typeface="Arial"/>
          <a:sym typeface="Arial"/>
        </a:defRPr>
      </a:lvl4pPr>
      <a:lvl5pPr marR="0" lvl="4" algn="l" rtl="0" eaLnBrk="1" hangingPunct="1">
        <a:lnSpc>
          <a:spcPct val="100000"/>
        </a:lnSpc>
        <a:spcBef>
          <a:spcPts val="0"/>
        </a:spcBef>
        <a:spcAft>
          <a:spcPts val="0"/>
        </a:spcAft>
        <a:buNone/>
        <a:defRPr sz="1050" b="0" i="0" u="none" strike="noStrike" cap="none">
          <a:solidFill>
            <a:srgbClr val="000000"/>
          </a:solidFill>
          <a:latin typeface="Arial"/>
          <a:ea typeface="Arial"/>
          <a:cs typeface="Arial"/>
          <a:sym typeface="Arial"/>
        </a:defRPr>
      </a:lvl5pPr>
      <a:lvl6pPr marR="0" lvl="5" algn="l" rtl="0" eaLnBrk="1" hangingPunct="1">
        <a:lnSpc>
          <a:spcPct val="100000"/>
        </a:lnSpc>
        <a:spcBef>
          <a:spcPts val="0"/>
        </a:spcBef>
        <a:spcAft>
          <a:spcPts val="0"/>
        </a:spcAft>
        <a:buNone/>
        <a:defRPr sz="1050" b="0" i="0" u="none" strike="noStrike" cap="none">
          <a:solidFill>
            <a:srgbClr val="000000"/>
          </a:solidFill>
          <a:latin typeface="Arial"/>
          <a:ea typeface="Arial"/>
          <a:cs typeface="Arial"/>
          <a:sym typeface="Arial"/>
        </a:defRPr>
      </a:lvl6pPr>
      <a:lvl7pPr marR="0" lvl="6" algn="l" rtl="0" eaLnBrk="1" hangingPunct="1">
        <a:lnSpc>
          <a:spcPct val="100000"/>
        </a:lnSpc>
        <a:spcBef>
          <a:spcPts val="0"/>
        </a:spcBef>
        <a:spcAft>
          <a:spcPts val="0"/>
        </a:spcAft>
        <a:buNone/>
        <a:defRPr sz="1050" b="0" i="0" u="none" strike="noStrike" cap="none">
          <a:solidFill>
            <a:srgbClr val="000000"/>
          </a:solidFill>
          <a:latin typeface="Arial"/>
          <a:ea typeface="Arial"/>
          <a:cs typeface="Arial"/>
          <a:sym typeface="Arial"/>
        </a:defRPr>
      </a:lvl7pPr>
      <a:lvl8pPr marR="0" lvl="7" algn="l" rtl="0" eaLnBrk="1" hangingPunct="1">
        <a:lnSpc>
          <a:spcPct val="100000"/>
        </a:lnSpc>
        <a:spcBef>
          <a:spcPts val="0"/>
        </a:spcBef>
        <a:spcAft>
          <a:spcPts val="0"/>
        </a:spcAft>
        <a:buNone/>
        <a:defRPr sz="1050" b="0" i="0" u="none" strike="noStrike" cap="none">
          <a:solidFill>
            <a:srgbClr val="000000"/>
          </a:solidFill>
          <a:latin typeface="Arial"/>
          <a:ea typeface="Arial"/>
          <a:cs typeface="Arial"/>
          <a:sym typeface="Arial"/>
        </a:defRPr>
      </a:lvl8pPr>
      <a:lvl9pPr marR="0" lvl="8" algn="l" rtl="0" eaLnBrk="1" hangingPunct="1">
        <a:lnSpc>
          <a:spcPct val="100000"/>
        </a:lnSpc>
        <a:spcBef>
          <a:spcPts val="0"/>
        </a:spcBef>
        <a:spcAft>
          <a:spcPts val="0"/>
        </a:spcAft>
        <a:buNone/>
        <a:defRPr sz="105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eaLnBrk="1" hangingPunct="1">
        <a:lnSpc>
          <a:spcPct val="100000"/>
        </a:lnSpc>
        <a:spcBef>
          <a:spcPts val="0"/>
        </a:spcBef>
        <a:spcAft>
          <a:spcPts val="0"/>
        </a:spcAft>
        <a:buNone/>
        <a:defRPr sz="1050" b="0" i="0" u="none" strike="noStrike" cap="none">
          <a:solidFill>
            <a:srgbClr val="000000"/>
          </a:solidFill>
          <a:latin typeface="Arial"/>
          <a:ea typeface="Arial"/>
          <a:cs typeface="Arial"/>
          <a:sym typeface="Arial"/>
        </a:defRPr>
      </a:lvl1pPr>
      <a:lvl2pPr marR="0" lvl="1" algn="l" rtl="0" eaLnBrk="1" hangingPunct="1">
        <a:lnSpc>
          <a:spcPct val="100000"/>
        </a:lnSpc>
        <a:spcBef>
          <a:spcPts val="0"/>
        </a:spcBef>
        <a:spcAft>
          <a:spcPts val="0"/>
        </a:spcAft>
        <a:buNone/>
        <a:defRPr sz="1050" b="0" i="0" u="none" strike="noStrike" cap="none">
          <a:solidFill>
            <a:srgbClr val="000000"/>
          </a:solidFill>
          <a:latin typeface="Arial"/>
          <a:ea typeface="Arial"/>
          <a:cs typeface="Arial"/>
          <a:sym typeface="Arial"/>
        </a:defRPr>
      </a:lvl2pPr>
      <a:lvl3pPr marR="0" lvl="2" algn="l" rtl="0" eaLnBrk="1" hangingPunct="1">
        <a:lnSpc>
          <a:spcPct val="100000"/>
        </a:lnSpc>
        <a:spcBef>
          <a:spcPts val="0"/>
        </a:spcBef>
        <a:spcAft>
          <a:spcPts val="0"/>
        </a:spcAft>
        <a:buNone/>
        <a:defRPr sz="1050" b="0" i="0" u="none" strike="noStrike" cap="none">
          <a:solidFill>
            <a:srgbClr val="000000"/>
          </a:solidFill>
          <a:latin typeface="Arial"/>
          <a:ea typeface="Arial"/>
          <a:cs typeface="Arial"/>
          <a:sym typeface="Arial"/>
        </a:defRPr>
      </a:lvl3pPr>
      <a:lvl4pPr marR="0" lvl="3" algn="l" rtl="0" eaLnBrk="1" hangingPunct="1">
        <a:lnSpc>
          <a:spcPct val="100000"/>
        </a:lnSpc>
        <a:spcBef>
          <a:spcPts val="0"/>
        </a:spcBef>
        <a:spcAft>
          <a:spcPts val="0"/>
        </a:spcAft>
        <a:buNone/>
        <a:defRPr sz="1050" b="0" i="0" u="none" strike="noStrike" cap="none">
          <a:solidFill>
            <a:srgbClr val="000000"/>
          </a:solidFill>
          <a:latin typeface="Arial"/>
          <a:ea typeface="Arial"/>
          <a:cs typeface="Arial"/>
          <a:sym typeface="Arial"/>
        </a:defRPr>
      </a:lvl4pPr>
      <a:lvl5pPr marR="0" lvl="4" algn="l" rtl="0" eaLnBrk="1" hangingPunct="1">
        <a:lnSpc>
          <a:spcPct val="100000"/>
        </a:lnSpc>
        <a:spcBef>
          <a:spcPts val="0"/>
        </a:spcBef>
        <a:spcAft>
          <a:spcPts val="0"/>
        </a:spcAft>
        <a:buNone/>
        <a:defRPr sz="1050" b="0" i="0" u="none" strike="noStrike" cap="none">
          <a:solidFill>
            <a:srgbClr val="000000"/>
          </a:solidFill>
          <a:latin typeface="Arial"/>
          <a:ea typeface="Arial"/>
          <a:cs typeface="Arial"/>
          <a:sym typeface="Arial"/>
        </a:defRPr>
      </a:lvl5pPr>
      <a:lvl6pPr marR="0" lvl="5" algn="l" rtl="0" eaLnBrk="1" hangingPunct="1">
        <a:lnSpc>
          <a:spcPct val="100000"/>
        </a:lnSpc>
        <a:spcBef>
          <a:spcPts val="0"/>
        </a:spcBef>
        <a:spcAft>
          <a:spcPts val="0"/>
        </a:spcAft>
        <a:buNone/>
        <a:defRPr sz="1050" b="0" i="0" u="none" strike="noStrike" cap="none">
          <a:solidFill>
            <a:srgbClr val="000000"/>
          </a:solidFill>
          <a:latin typeface="Arial"/>
          <a:ea typeface="Arial"/>
          <a:cs typeface="Arial"/>
          <a:sym typeface="Arial"/>
        </a:defRPr>
      </a:lvl6pPr>
      <a:lvl7pPr marR="0" lvl="6" algn="l" rtl="0" eaLnBrk="1" hangingPunct="1">
        <a:lnSpc>
          <a:spcPct val="100000"/>
        </a:lnSpc>
        <a:spcBef>
          <a:spcPts val="0"/>
        </a:spcBef>
        <a:spcAft>
          <a:spcPts val="0"/>
        </a:spcAft>
        <a:buNone/>
        <a:defRPr sz="1050" b="0" i="0" u="none" strike="noStrike" cap="none">
          <a:solidFill>
            <a:srgbClr val="000000"/>
          </a:solidFill>
          <a:latin typeface="Arial"/>
          <a:ea typeface="Arial"/>
          <a:cs typeface="Arial"/>
          <a:sym typeface="Arial"/>
        </a:defRPr>
      </a:lvl7pPr>
      <a:lvl8pPr marR="0" lvl="7" algn="l" rtl="0" eaLnBrk="1" hangingPunct="1">
        <a:lnSpc>
          <a:spcPct val="100000"/>
        </a:lnSpc>
        <a:spcBef>
          <a:spcPts val="0"/>
        </a:spcBef>
        <a:spcAft>
          <a:spcPts val="0"/>
        </a:spcAft>
        <a:buNone/>
        <a:defRPr sz="1050" b="0" i="0" u="none" strike="noStrike" cap="none">
          <a:solidFill>
            <a:srgbClr val="000000"/>
          </a:solidFill>
          <a:latin typeface="Arial"/>
          <a:ea typeface="Arial"/>
          <a:cs typeface="Arial"/>
          <a:sym typeface="Arial"/>
        </a:defRPr>
      </a:lvl8pPr>
      <a:lvl9pPr marR="0" lvl="8" algn="l" rtl="0" eaLnBrk="1" hangingPunct="1">
        <a:lnSpc>
          <a:spcPct val="100000"/>
        </a:lnSpc>
        <a:spcBef>
          <a:spcPts val="0"/>
        </a:spcBef>
        <a:spcAft>
          <a:spcPts val="0"/>
        </a:spcAft>
        <a:buNone/>
        <a:defRPr sz="105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_rels/slide100.xml.rels><?xml version="1.0" encoding="UTF-8" standalone="yes"?>
<Relationships xmlns="http://schemas.openxmlformats.org/package/2006/relationships"><Relationship Id="rId8" Type="http://schemas.openxmlformats.org/officeDocument/2006/relationships/hyperlink" Target="https://change.walkme.com/change-management-kpis/" TargetMode="External"/><Relationship Id="rId3" Type="http://schemas.openxmlformats.org/officeDocument/2006/relationships/hyperlink" Target="https://www.gettingsmart.com/2016/03/school-system-leaders-need-systems-thinkers/" TargetMode="External"/><Relationship Id="rId7" Type="http://schemas.openxmlformats.org/officeDocument/2006/relationships/hyperlink" Target="https://www.youtube.com/watch?v=KA-1s1G-_v4" TargetMode="External"/><Relationship Id="rId12" Type="http://schemas.openxmlformats.org/officeDocument/2006/relationships/hyperlink" Target="https://www.youtube.com/watch?v=Mjv7TBoAYSY" TargetMode="External"/><Relationship Id="rId2" Type="http://schemas.openxmlformats.org/officeDocument/2006/relationships/notesSlide" Target="../notesSlides/notesSlide96.xml"/><Relationship Id="rId1" Type="http://schemas.openxmlformats.org/officeDocument/2006/relationships/slideLayout" Target="../slideLayouts/slideLayout1.xml"/><Relationship Id="rId6" Type="http://schemas.openxmlformats.org/officeDocument/2006/relationships/hyperlink" Target="https://www.youtube.com/watch?v=HCTJaNmYt2w" TargetMode="External"/><Relationship Id="rId11" Type="http://schemas.openxmlformats.org/officeDocument/2006/relationships/hyperlink" Target="https://www.youtube.com/watch?v=FLqc_9VxfCE" TargetMode="External"/><Relationship Id="rId5" Type="http://schemas.openxmlformats.org/officeDocument/2006/relationships/hyperlink" Target="https://www.youtube.com/watch?v=hsLcLmQSPzs" TargetMode="External"/><Relationship Id="rId10" Type="http://schemas.openxmlformats.org/officeDocument/2006/relationships/hyperlink" Target="https://www.youtube.com/watch?v=Te1VYXqUH_c&amp;t=3s" TargetMode="External"/><Relationship Id="rId4" Type="http://schemas.openxmlformats.org/officeDocument/2006/relationships/hyperlink" Target="https://searchcio.techtarget.com/definition/systems-thinking" TargetMode="External"/><Relationship Id="rId9" Type="http://schemas.openxmlformats.org/officeDocument/2006/relationships/hyperlink" Target="https://thesystemsthinker.com/trust-as-a-systemic-structure-in-our-organizations/" TargetMode="External"/></Relationships>
</file>

<file path=ppt/slides/_rels/slide101.xml.rels><?xml version="1.0" encoding="UTF-8" standalone="yes"?>
<Relationships xmlns="http://schemas.openxmlformats.org/package/2006/relationships"><Relationship Id="rId3" Type="http://schemas.openxmlformats.org/officeDocument/2006/relationships/hyperlink" Target="https://info.teachstone.com/blog/six-ways-you-can-empower-teachers-to-lead" TargetMode="External"/><Relationship Id="rId2" Type="http://schemas.openxmlformats.org/officeDocument/2006/relationships/hyperlink" Target="about:blank" TargetMode="External"/><Relationship Id="rId1" Type="http://schemas.openxmlformats.org/officeDocument/2006/relationships/slideLayout" Target="../slideLayouts/slideLayout1.xml"/><Relationship Id="rId5" Type="http://schemas.openxmlformats.org/officeDocument/2006/relationships/hyperlink" Target="https://www.youtube.com/watch?v=81mJnpKJlc4" TargetMode="External"/><Relationship Id="rId4" Type="http://schemas.openxmlformats.org/officeDocument/2006/relationships/hyperlink" Target="https://www.stevezuieback.com/site/assets/files/1035/mental_models_process.pdf%5b/ref" TargetMode="Externa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image" Target="../media/image8.png"/><Relationship Id="rId7" Type="http://schemas.openxmlformats.org/officeDocument/2006/relationships/image" Target="../media/image13.png"/><Relationship Id="rId2" Type="http://schemas.openxmlformats.org/officeDocument/2006/relationships/notesSlide" Target="../notesSlides/notesSlide11.xml"/><Relationship Id="rId1" Type="http://schemas.openxmlformats.org/officeDocument/2006/relationships/slideLayout" Target="../slideLayouts/slideLayout15.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png"/></Relationships>
</file>

<file path=ppt/slides/_rels/slide1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8.xml"/><Relationship Id="rId1" Type="http://schemas.openxmlformats.org/officeDocument/2006/relationships/slideLayout" Target="../slideLayouts/slideLayout1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0.xml"/><Relationship Id="rId1" Type="http://schemas.openxmlformats.org/officeDocument/2006/relationships/slideLayout" Target="../slideLayouts/slideLayout11.xml"/></Relationships>
</file>

<file path=ppt/slides/_rels/slide2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1.xml"/><Relationship Id="rId1" Type="http://schemas.openxmlformats.org/officeDocument/2006/relationships/slideLayout" Target="../slideLayouts/slideLayout1.xml"/><Relationship Id="rId5" Type="http://schemas.openxmlformats.org/officeDocument/2006/relationships/image" Target="../media/image11.png"/><Relationship Id="rId4" Type="http://schemas.openxmlformats.org/officeDocument/2006/relationships/image" Target="../media/image17.png"/></Relationships>
</file>

<file path=ppt/slides/_rels/slide2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2.xml"/><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3.xml"/><Relationship Id="rId1" Type="http://schemas.openxmlformats.org/officeDocument/2006/relationships/slideLayout" Target="../slideLayouts/slideLayout15.xml"/><Relationship Id="rId4" Type="http://schemas.openxmlformats.org/officeDocument/2006/relationships/image" Target="../media/image12.png"/></Relationships>
</file>

<file path=ppt/slides/_rels/slide25.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4.xml"/><Relationship Id="rId1" Type="http://schemas.openxmlformats.org/officeDocument/2006/relationships/slideLayout" Target="../slideLayouts/slideLayout1.xml"/><Relationship Id="rId4" Type="http://schemas.openxmlformats.org/officeDocument/2006/relationships/image" Target="../media/image12.png"/></Relationships>
</file>

<file path=ppt/slides/_rels/slide26.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5.xm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27.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6.xml"/><Relationship Id="rId1" Type="http://schemas.openxmlformats.org/officeDocument/2006/relationships/slideLayout" Target="../slideLayouts/slideLayout6.xml"/><Relationship Id="rId5" Type="http://schemas.openxmlformats.org/officeDocument/2006/relationships/image" Target="../media/image8.png"/><Relationship Id="rId4" Type="http://schemas.openxmlformats.org/officeDocument/2006/relationships/image" Target="../media/image21.png"/></Relationships>
</file>

<file path=ppt/slides/_rels/slide28.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27.xml"/><Relationship Id="rId1" Type="http://schemas.openxmlformats.org/officeDocument/2006/relationships/slideLayout" Target="../slideLayouts/slideLayout6.xml"/><Relationship Id="rId4" Type="http://schemas.openxmlformats.org/officeDocument/2006/relationships/image" Target="../media/image11.png"/></Relationships>
</file>

<file path=ppt/slides/_rels/slide29.xml.rels><?xml version="1.0" encoding="UTF-8" standalone="yes"?>
<Relationships xmlns="http://schemas.openxmlformats.org/package/2006/relationships"><Relationship Id="rId3" Type="http://schemas.openxmlformats.org/officeDocument/2006/relationships/hyperlink" Target="https://www.youtube.com/watch?v=eXdzKBWDraM" TargetMode="External"/><Relationship Id="rId2" Type="http://schemas.openxmlformats.org/officeDocument/2006/relationships/notesSlide" Target="../notesSlides/notesSlide28.xml"/><Relationship Id="rId1" Type="http://schemas.openxmlformats.org/officeDocument/2006/relationships/slideLayout" Target="../slideLayouts/slideLayout1.xml"/><Relationship Id="rId5" Type="http://schemas.openxmlformats.org/officeDocument/2006/relationships/image" Target="../media/image8.png"/><Relationship Id="rId4" Type="http://schemas.openxmlformats.org/officeDocument/2006/relationships/image" Target="../media/image22.jp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9.xml"/><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0.xml"/><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1.xml"/><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3" Type="http://schemas.openxmlformats.org/officeDocument/2006/relationships/hyperlink" Target="https://www.youtube.com/watch?v=Te1VYXqUH_c&amp;t=3s" TargetMode="External"/><Relationship Id="rId2" Type="http://schemas.openxmlformats.org/officeDocument/2006/relationships/notesSlide" Target="../notesSlides/notesSlide32.xml"/><Relationship Id="rId1" Type="http://schemas.openxmlformats.org/officeDocument/2006/relationships/slideLayout" Target="../slideLayouts/slideLayout2.xml"/><Relationship Id="rId5" Type="http://schemas.openxmlformats.org/officeDocument/2006/relationships/image" Target="../media/image8.png"/><Relationship Id="rId4" Type="http://schemas.openxmlformats.org/officeDocument/2006/relationships/image" Target="../media/image23.png"/></Relationships>
</file>

<file path=ppt/slides/_rels/slide34.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33.xml"/><Relationship Id="rId1" Type="http://schemas.openxmlformats.org/officeDocument/2006/relationships/slideLayout" Target="../slideLayouts/slideLayout1.xml"/><Relationship Id="rId4" Type="http://schemas.openxmlformats.org/officeDocument/2006/relationships/image" Target="../media/image8.png"/></Relationships>
</file>

<file path=ppt/slides/_rels/slide3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34.xml"/><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3" Type="http://schemas.openxmlformats.org/officeDocument/2006/relationships/hyperlink" Target="http://www.youtube.com/watch?v=81mJnpKJlc4" TargetMode="External"/><Relationship Id="rId2" Type="http://schemas.openxmlformats.org/officeDocument/2006/relationships/notesSlide" Target="../notesSlides/notesSlide35.xml"/><Relationship Id="rId1" Type="http://schemas.openxmlformats.org/officeDocument/2006/relationships/slideLayout" Target="../slideLayouts/slideLayout1.xml"/><Relationship Id="rId6" Type="http://schemas.openxmlformats.org/officeDocument/2006/relationships/image" Target="../media/image11.png"/><Relationship Id="rId5" Type="http://schemas.openxmlformats.org/officeDocument/2006/relationships/image" Target="../media/image8.png"/><Relationship Id="rId4" Type="http://schemas.openxmlformats.org/officeDocument/2006/relationships/image" Target="../media/image25.png"/></Relationships>
</file>

<file path=ppt/slides/_rels/slide37.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36.xml"/><Relationship Id="rId1" Type="http://schemas.openxmlformats.org/officeDocument/2006/relationships/slideLayout" Target="../slideLayouts/slideLayout1.xml"/><Relationship Id="rId4" Type="http://schemas.openxmlformats.org/officeDocument/2006/relationships/image" Target="../media/image12.png"/></Relationships>
</file>

<file path=ppt/slides/_rels/slide3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37.xml"/><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8.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3" Type="http://schemas.openxmlformats.org/officeDocument/2006/relationships/hyperlink" Target="https://www.youtube.com/watch?v=FLqc_9VxfCE" TargetMode="External"/><Relationship Id="rId2" Type="http://schemas.openxmlformats.org/officeDocument/2006/relationships/notesSlide" Target="../notesSlides/notesSlide39.xml"/><Relationship Id="rId1" Type="http://schemas.openxmlformats.org/officeDocument/2006/relationships/slideLayout" Target="../slideLayouts/slideLayout1.xml"/><Relationship Id="rId5" Type="http://schemas.openxmlformats.org/officeDocument/2006/relationships/image" Target="../media/image8.png"/><Relationship Id="rId4" Type="http://schemas.openxmlformats.org/officeDocument/2006/relationships/image" Target="../media/image27.png"/></Relationships>
</file>

<file path=ppt/slides/_rels/slide4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40.xml"/><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41.xml"/><Relationship Id="rId1" Type="http://schemas.openxmlformats.org/officeDocument/2006/relationships/slideLayout" Target="../slideLayouts/slideLayout1.xml"/><Relationship Id="rId4" Type="http://schemas.openxmlformats.org/officeDocument/2006/relationships/image" Target="../media/image12.png"/></Relationships>
</file>

<file path=ppt/slides/_rels/slide43.xml.rels><?xml version="1.0" encoding="UTF-8" standalone="yes"?>
<Relationships xmlns="http://schemas.openxmlformats.org/package/2006/relationships"><Relationship Id="rId3" Type="http://schemas.openxmlformats.org/officeDocument/2006/relationships/hyperlink" Target="https://www.youtube.com/watch?v=2ssUnbrhf_U" TargetMode="External"/><Relationship Id="rId2" Type="http://schemas.openxmlformats.org/officeDocument/2006/relationships/notesSlide" Target="../notesSlides/notesSlide42.xml"/><Relationship Id="rId1" Type="http://schemas.openxmlformats.org/officeDocument/2006/relationships/slideLayout" Target="../slideLayouts/slideLayout1.xml"/><Relationship Id="rId4" Type="http://schemas.openxmlformats.org/officeDocument/2006/relationships/image" Target="../media/image29.jpg"/></Relationships>
</file>

<file path=ppt/slides/_rels/slide4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43.xml"/><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45.xml"/><Relationship Id="rId1" Type="http://schemas.openxmlformats.org/officeDocument/2006/relationships/slideLayout" Target="../slideLayouts/slideLayout6.xml"/><Relationship Id="rId4" Type="http://schemas.openxmlformats.org/officeDocument/2006/relationships/image" Target="../media/image12.png"/></Relationships>
</file>

<file path=ppt/slides/_rels/slide47.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46.xml"/><Relationship Id="rId1" Type="http://schemas.openxmlformats.org/officeDocument/2006/relationships/slideLayout" Target="../slideLayouts/slideLayout1.xml"/><Relationship Id="rId4" Type="http://schemas.openxmlformats.org/officeDocument/2006/relationships/image" Target="../media/image12.png"/></Relationships>
</file>

<file path=ppt/slides/_rels/slide48.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47.xml"/><Relationship Id="rId1" Type="http://schemas.openxmlformats.org/officeDocument/2006/relationships/slideLayout" Target="../slideLayouts/slideLayout1.xml"/><Relationship Id="rId4" Type="http://schemas.openxmlformats.org/officeDocument/2006/relationships/image" Target="../media/image12.png"/></Relationships>
</file>

<file path=ppt/slides/_rels/slide49.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48.xml"/><Relationship Id="rId1" Type="http://schemas.openxmlformats.org/officeDocument/2006/relationships/slideLayout" Target="../slideLayouts/slideLayout1.xml"/><Relationship Id="rId4" Type="http://schemas.openxmlformats.org/officeDocument/2006/relationships/image" Target="../media/image12.pn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0.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49.xml"/><Relationship Id="rId1" Type="http://schemas.openxmlformats.org/officeDocument/2006/relationships/slideLayout" Target="../slideLayouts/slideLayout1.xml"/><Relationship Id="rId4" Type="http://schemas.openxmlformats.org/officeDocument/2006/relationships/image" Target="../media/image11.png"/></Relationships>
</file>

<file path=ppt/slides/_rels/slide51.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50.xml"/><Relationship Id="rId1" Type="http://schemas.openxmlformats.org/officeDocument/2006/relationships/slideLayout" Target="../slideLayouts/slideLayout1.xml"/><Relationship Id="rId4" Type="http://schemas.openxmlformats.org/officeDocument/2006/relationships/image" Target="../media/image12.png"/></Relationships>
</file>

<file path=ppt/slides/_rels/slide52.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51.xml"/><Relationship Id="rId1" Type="http://schemas.openxmlformats.org/officeDocument/2006/relationships/slideLayout" Target="../slideLayouts/slideLayout1.xml"/></Relationships>
</file>

<file path=ppt/slides/_rels/slide53.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52.xml"/><Relationship Id="rId1" Type="http://schemas.openxmlformats.org/officeDocument/2006/relationships/slideLayout" Target="../slideLayouts/slideLayout1.xml"/><Relationship Id="rId4" Type="http://schemas.openxmlformats.org/officeDocument/2006/relationships/image" Target="../media/image12.png"/></Relationships>
</file>

<file path=ppt/slides/_rels/slide54.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53.xml"/><Relationship Id="rId1" Type="http://schemas.openxmlformats.org/officeDocument/2006/relationships/slideLayout" Target="../slideLayouts/slideLayout1.xml"/><Relationship Id="rId4" Type="http://schemas.openxmlformats.org/officeDocument/2006/relationships/image" Target="../media/image12.png"/></Relationships>
</file>

<file path=ppt/slides/_rels/slide5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54.xml"/><Relationship Id="rId1" Type="http://schemas.openxmlformats.org/officeDocument/2006/relationships/slideLayout" Target="../slideLayouts/slideLayout1.xml"/></Relationships>
</file>

<file path=ppt/slides/_rels/slide56.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55.xml"/><Relationship Id="rId1" Type="http://schemas.openxmlformats.org/officeDocument/2006/relationships/slideLayout" Target="../slideLayouts/slideLayout1.xml"/><Relationship Id="rId4" Type="http://schemas.openxmlformats.org/officeDocument/2006/relationships/image" Target="../media/image12.png"/></Relationships>
</file>

<file path=ppt/slides/_rels/slide57.xml.rels><?xml version="1.0" encoding="UTF-8" standalone="yes"?>
<Relationships xmlns="http://schemas.openxmlformats.org/package/2006/relationships"><Relationship Id="rId3" Type="http://schemas.openxmlformats.org/officeDocument/2006/relationships/hyperlink" Target="https://www.youtube.com/watch?v=hsLcLmQSPzs" TargetMode="External"/><Relationship Id="rId2" Type="http://schemas.openxmlformats.org/officeDocument/2006/relationships/notesSlide" Target="../notesSlides/notesSlide56.xml"/><Relationship Id="rId1" Type="http://schemas.openxmlformats.org/officeDocument/2006/relationships/slideLayout" Target="../slideLayouts/slideLayout1.xml"/><Relationship Id="rId5" Type="http://schemas.openxmlformats.org/officeDocument/2006/relationships/image" Target="../media/image11.png"/><Relationship Id="rId4" Type="http://schemas.openxmlformats.org/officeDocument/2006/relationships/image" Target="../media/image37.png"/></Relationships>
</file>

<file path=ppt/slides/_rels/slide5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57.xml"/><Relationship Id="rId1" Type="http://schemas.openxmlformats.org/officeDocument/2006/relationships/slideLayout" Target="../slideLayouts/slideLayout1.xml"/></Relationships>
</file>

<file path=ppt/slides/_rels/slide5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58.xml"/><Relationship Id="rId1" Type="http://schemas.openxmlformats.org/officeDocument/2006/relationships/slideLayout" Target="../slideLayouts/slideLayout11.xml"/><Relationship Id="rId4" Type="http://schemas.openxmlformats.org/officeDocument/2006/relationships/image" Target="../media/image38.pn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59.xml"/><Relationship Id="rId1" Type="http://schemas.openxmlformats.org/officeDocument/2006/relationships/slideLayout" Target="../slideLayouts/slideLayout1.xml"/></Relationships>
</file>

<file path=ppt/slides/_rels/slide6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60.xml"/><Relationship Id="rId1" Type="http://schemas.openxmlformats.org/officeDocument/2006/relationships/slideLayout" Target="../slideLayouts/slideLayout1.xml"/></Relationships>
</file>

<file path=ppt/slides/_rels/slide62.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61.xml"/><Relationship Id="rId1" Type="http://schemas.openxmlformats.org/officeDocument/2006/relationships/slideLayout" Target="../slideLayouts/slideLayout1.xml"/><Relationship Id="rId4" Type="http://schemas.openxmlformats.org/officeDocument/2006/relationships/image" Target="../media/image11.png"/></Relationships>
</file>

<file path=ppt/slides/_rels/slide63.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62.xml"/><Relationship Id="rId1" Type="http://schemas.openxmlformats.org/officeDocument/2006/relationships/slideLayout" Target="../slideLayouts/slideLayout6.xml"/><Relationship Id="rId4" Type="http://schemas.openxmlformats.org/officeDocument/2006/relationships/image" Target="../media/image8.png"/></Relationships>
</file>

<file path=ppt/slides/_rels/slide6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63.xml"/><Relationship Id="rId1" Type="http://schemas.openxmlformats.org/officeDocument/2006/relationships/slideLayout" Target="../slideLayouts/slideLayout1.xml"/></Relationships>
</file>

<file path=ppt/slides/_rels/slide65.xml.rels><?xml version="1.0" encoding="UTF-8" standalone="yes"?>
<Relationships xmlns="http://schemas.openxmlformats.org/package/2006/relationships"><Relationship Id="rId3" Type="http://schemas.openxmlformats.org/officeDocument/2006/relationships/hyperlink" Target="https://www.youtube.com/watch?v=Mjv7TBoAYSY" TargetMode="External"/><Relationship Id="rId2" Type="http://schemas.openxmlformats.org/officeDocument/2006/relationships/notesSlide" Target="../notesSlides/notesSlide64.xml"/><Relationship Id="rId1" Type="http://schemas.openxmlformats.org/officeDocument/2006/relationships/slideLayout" Target="../slideLayouts/slideLayout1.xml"/><Relationship Id="rId5" Type="http://schemas.openxmlformats.org/officeDocument/2006/relationships/image" Target="../media/image8.png"/><Relationship Id="rId4" Type="http://schemas.openxmlformats.org/officeDocument/2006/relationships/image" Target="../media/image40.png"/></Relationships>
</file>

<file path=ppt/slides/_rels/slide6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65.xml"/><Relationship Id="rId1" Type="http://schemas.openxmlformats.org/officeDocument/2006/relationships/slideLayout" Target="../slideLayouts/slideLayout1.xml"/></Relationships>
</file>

<file path=ppt/slides/_rels/slide6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66.xml"/><Relationship Id="rId1" Type="http://schemas.openxmlformats.org/officeDocument/2006/relationships/slideLayout" Target="../slideLayouts/slideLayout1.xml"/></Relationships>
</file>

<file path=ppt/slides/_rels/slide68.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67.xml"/><Relationship Id="rId1" Type="http://schemas.openxmlformats.org/officeDocument/2006/relationships/slideLayout" Target="../slideLayouts/slideLayout1.xml"/><Relationship Id="rId4" Type="http://schemas.openxmlformats.org/officeDocument/2006/relationships/image" Target="../media/image12.png"/></Relationships>
</file>

<file path=ppt/slides/_rels/slide6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68.xml"/><Relationship Id="rId1" Type="http://schemas.openxmlformats.org/officeDocument/2006/relationships/slideLayout" Target="../slideLayouts/slideLayout11.xml"/></Relationships>
</file>

<file path=ppt/slides/_rels/slide7.xml.rels><?xml version="1.0" encoding="UTF-8" standalone="yes"?>
<Relationships xmlns="http://schemas.openxmlformats.org/package/2006/relationships"><Relationship Id="rId3" Type="http://schemas.openxmlformats.org/officeDocument/2006/relationships/hyperlink" Target="https://medium.com/disruptive-design/tools-for-systems-thinkers-the-6-fundamental-concepts-of-systems-thinking-379cdac3dc6a" TargetMode="External"/><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69.xml"/><Relationship Id="rId1" Type="http://schemas.openxmlformats.org/officeDocument/2006/relationships/slideLayout" Target="../slideLayouts/slideLayout11.xml"/></Relationships>
</file>

<file path=ppt/slides/_rels/slide71.xml.rels><?xml version="1.0" encoding="UTF-8" standalone="yes"?>
<Relationships xmlns="http://schemas.openxmlformats.org/package/2006/relationships"><Relationship Id="rId3" Type="http://schemas.openxmlformats.org/officeDocument/2006/relationships/hyperlink" Target="https://www.youtube.com/watch?v=KA-1s1G-_v4" TargetMode="External"/><Relationship Id="rId2" Type="http://schemas.openxmlformats.org/officeDocument/2006/relationships/notesSlide" Target="../notesSlides/notesSlide70.xml"/><Relationship Id="rId1" Type="http://schemas.openxmlformats.org/officeDocument/2006/relationships/slideLayout" Target="../slideLayouts/slideLayout1.xml"/><Relationship Id="rId5" Type="http://schemas.openxmlformats.org/officeDocument/2006/relationships/image" Target="../media/image8.png"/><Relationship Id="rId4" Type="http://schemas.openxmlformats.org/officeDocument/2006/relationships/image" Target="../media/image42.png"/></Relationships>
</file>

<file path=ppt/slides/_rels/slide7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71.xml"/><Relationship Id="rId1" Type="http://schemas.openxmlformats.org/officeDocument/2006/relationships/slideLayout" Target="../slideLayouts/slideLayout1.xml"/></Relationships>
</file>

<file path=ppt/slides/_rels/slide7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72.xml"/><Relationship Id="rId1" Type="http://schemas.openxmlformats.org/officeDocument/2006/relationships/slideLayout" Target="../slideLayouts/slideLayout1.xml"/></Relationships>
</file>

<file path=ppt/slides/_rels/slide7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73.xml"/><Relationship Id="rId1" Type="http://schemas.openxmlformats.org/officeDocument/2006/relationships/slideLayout" Target="../slideLayouts/slideLayout1.xml"/><Relationship Id="rId4" Type="http://schemas.openxmlformats.org/officeDocument/2006/relationships/image" Target="../media/image12.png"/></Relationships>
</file>

<file path=ppt/slides/_rels/slide75.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74.xml"/><Relationship Id="rId1" Type="http://schemas.openxmlformats.org/officeDocument/2006/relationships/slideLayout" Target="../slideLayouts/slideLayout1.xml"/><Relationship Id="rId4" Type="http://schemas.openxmlformats.org/officeDocument/2006/relationships/image" Target="../media/image11.png"/></Relationships>
</file>

<file path=ppt/slides/_rels/slide7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75.xml"/><Relationship Id="rId1" Type="http://schemas.openxmlformats.org/officeDocument/2006/relationships/slideLayout" Target="../slideLayouts/slideLayout6.xml"/><Relationship Id="rId4" Type="http://schemas.openxmlformats.org/officeDocument/2006/relationships/image" Target="../media/image12.png"/></Relationships>
</file>

<file path=ppt/slides/_rels/slide77.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76.xml"/><Relationship Id="rId1" Type="http://schemas.openxmlformats.org/officeDocument/2006/relationships/slideLayout" Target="../slideLayouts/slideLayout11.xml"/><Relationship Id="rId4" Type="http://schemas.openxmlformats.org/officeDocument/2006/relationships/image" Target="../media/image11.png"/></Relationships>
</file>

<file path=ppt/slides/_rels/slide7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77.xml"/><Relationship Id="rId1" Type="http://schemas.openxmlformats.org/officeDocument/2006/relationships/slideLayout" Target="../slideLayouts/slideLayout1.xml"/></Relationships>
</file>

<file path=ppt/slides/_rels/slide79.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78.xml"/><Relationship Id="rId1" Type="http://schemas.openxmlformats.org/officeDocument/2006/relationships/slideLayout" Target="../slideLayouts/slideLayout1.xml"/><Relationship Id="rId4" Type="http://schemas.openxmlformats.org/officeDocument/2006/relationships/image" Target="../media/image11.pn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79.xml"/><Relationship Id="rId1" Type="http://schemas.openxmlformats.org/officeDocument/2006/relationships/slideLayout" Target="../slideLayouts/slideLayout1.xml"/></Relationships>
</file>

<file path=ppt/slides/_rels/slide81.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80.xml"/><Relationship Id="rId1" Type="http://schemas.openxmlformats.org/officeDocument/2006/relationships/slideLayout" Target="../slideLayouts/slideLayout1.xml"/><Relationship Id="rId4" Type="http://schemas.openxmlformats.org/officeDocument/2006/relationships/image" Target="../media/image8.png"/></Relationships>
</file>

<file path=ppt/slides/_rels/slide82.xml.rels><?xml version="1.0" encoding="UTF-8" standalone="yes"?>
<Relationships xmlns="http://schemas.openxmlformats.org/package/2006/relationships"><Relationship Id="rId3" Type="http://schemas.openxmlformats.org/officeDocument/2006/relationships/hyperlink" Target="https://vimeopro.com/nzsta/govtalks/video/145795736" TargetMode="External"/><Relationship Id="rId2" Type="http://schemas.openxmlformats.org/officeDocument/2006/relationships/notesSlide" Target="../notesSlides/notesSlide81.xml"/><Relationship Id="rId1" Type="http://schemas.openxmlformats.org/officeDocument/2006/relationships/slideLayout" Target="../slideLayouts/slideLayout1.xml"/><Relationship Id="rId5" Type="http://schemas.openxmlformats.org/officeDocument/2006/relationships/image" Target="../media/image8.png"/><Relationship Id="rId4" Type="http://schemas.openxmlformats.org/officeDocument/2006/relationships/image" Target="../media/image47.jpg"/></Relationships>
</file>

<file path=ppt/slides/_rels/slide8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82.xml"/><Relationship Id="rId1" Type="http://schemas.openxmlformats.org/officeDocument/2006/relationships/slideLayout" Target="../slideLayouts/slideLayout1.xml"/></Relationships>
</file>

<file path=ppt/slides/_rels/slide8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83.xml"/><Relationship Id="rId1" Type="http://schemas.openxmlformats.org/officeDocument/2006/relationships/slideLayout" Target="../slideLayouts/slideLayout11.xml"/></Relationships>
</file>

<file path=ppt/slides/_rels/slide8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84.xml"/><Relationship Id="rId1" Type="http://schemas.openxmlformats.org/officeDocument/2006/relationships/slideLayout" Target="../slideLayouts/slideLayout6.xml"/></Relationships>
</file>

<file path=ppt/slides/_rels/slide8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85.xml"/><Relationship Id="rId1" Type="http://schemas.openxmlformats.org/officeDocument/2006/relationships/slideLayout" Target="../slideLayouts/slideLayout6.xml"/></Relationships>
</file>

<file path=ppt/slides/_rels/slide8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86.xml"/><Relationship Id="rId1" Type="http://schemas.openxmlformats.org/officeDocument/2006/relationships/slideLayout" Target="../slideLayouts/slideLayout6.xml"/></Relationships>
</file>

<file path=ppt/slides/_rels/slide8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87.xml"/><Relationship Id="rId1" Type="http://schemas.openxmlformats.org/officeDocument/2006/relationships/slideLayout" Target="../slideLayouts/slideLayout6.xml"/></Relationships>
</file>

<file path=ppt/slides/_rels/slide8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88.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3.xml"/></Relationships>
</file>

<file path=ppt/slides/_rels/slide9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89.xml"/><Relationship Id="rId1" Type="http://schemas.openxmlformats.org/officeDocument/2006/relationships/slideLayout" Target="../slideLayouts/slideLayout6.xml"/></Relationships>
</file>

<file path=ppt/slides/_rels/slide91.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90.xml"/><Relationship Id="rId1" Type="http://schemas.openxmlformats.org/officeDocument/2006/relationships/slideLayout" Target="../slideLayouts/slideLayout1.xml"/><Relationship Id="rId4" Type="http://schemas.openxmlformats.org/officeDocument/2006/relationships/image" Target="../media/image12.png"/></Relationships>
</file>

<file path=ppt/slides/_rels/slide9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91.xml"/><Relationship Id="rId1" Type="http://schemas.openxmlformats.org/officeDocument/2006/relationships/slideLayout" Target="../slideLayouts/slideLayout1.xml"/></Relationships>
</file>

<file path=ppt/slides/_rels/slide93.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image" Target="../media/image48.png"/><Relationship Id="rId7" Type="http://schemas.openxmlformats.org/officeDocument/2006/relationships/image" Target="../media/image11.png"/><Relationship Id="rId2" Type="http://schemas.openxmlformats.org/officeDocument/2006/relationships/notesSlide" Target="../notesSlides/notesSlide92.xml"/><Relationship Id="rId1" Type="http://schemas.openxmlformats.org/officeDocument/2006/relationships/slideLayout" Target="../slideLayouts/slideLayout6.xml"/><Relationship Id="rId6" Type="http://schemas.openxmlformats.org/officeDocument/2006/relationships/image" Target="../media/image51.png"/><Relationship Id="rId5" Type="http://schemas.openxmlformats.org/officeDocument/2006/relationships/image" Target="../media/image50.png"/><Relationship Id="rId4" Type="http://schemas.openxmlformats.org/officeDocument/2006/relationships/image" Target="../media/image49.png"/></Relationships>
</file>

<file path=ppt/slides/_rels/slide94.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notesSlide" Target="../notesSlides/notesSlide93.xml"/><Relationship Id="rId1" Type="http://schemas.openxmlformats.org/officeDocument/2006/relationships/slideLayout" Target="../slideLayouts/slideLayout1.xml"/><Relationship Id="rId5" Type="http://schemas.openxmlformats.org/officeDocument/2006/relationships/image" Target="../media/image14.png"/><Relationship Id="rId4" Type="http://schemas.openxmlformats.org/officeDocument/2006/relationships/image" Target="../media/image10.png"/></Relationships>
</file>

<file path=ppt/slides/_rels/slide95.xml.rels><?xml version="1.0" encoding="UTF-8" standalone="yes"?>
<Relationships xmlns="http://schemas.openxmlformats.org/package/2006/relationships"><Relationship Id="rId3" Type="http://schemas.openxmlformats.org/officeDocument/2006/relationships/hyperlink" Target="http://sapp.missouripd.org/instructions" TargetMode="External"/><Relationship Id="rId2" Type="http://schemas.openxmlformats.org/officeDocument/2006/relationships/notesSlide" Target="../notesSlides/notesSlide94.xml"/><Relationship Id="rId1" Type="http://schemas.openxmlformats.org/officeDocument/2006/relationships/slideLayout" Target="../slideLayouts/slideLayout7.xml"/><Relationship Id="rId5" Type="http://schemas.openxmlformats.org/officeDocument/2006/relationships/image" Target="../media/image12.png"/><Relationship Id="rId4" Type="http://schemas.openxmlformats.org/officeDocument/2006/relationships/image" Target="../media/image53.jpg"/></Relationships>
</file>

<file path=ppt/slides/_rels/slide96.xml.rels><?xml version="1.0" encoding="UTF-8" standalone="yes"?>
<Relationships xmlns="http://schemas.openxmlformats.org/package/2006/relationships"><Relationship Id="rId2" Type="http://schemas.openxmlformats.org/officeDocument/2006/relationships/notesSlide" Target="../notesSlides/notesSlide95.xml"/><Relationship Id="rId1" Type="http://schemas.openxmlformats.org/officeDocument/2006/relationships/slideLayout" Target="../slideLayouts/slideLayout12.xml"/></Relationships>
</file>

<file path=ppt/slides/_rels/slide97.xml.rels><?xml version="1.0" encoding="UTF-8" standalone="yes"?>
<Relationships xmlns="http://schemas.openxmlformats.org/package/2006/relationships"><Relationship Id="rId3" Type="http://schemas.openxmlformats.org/officeDocument/2006/relationships/hyperlink" Target="http://iltmaese.weebly.com/uploads/1/0/9/8/109874920/two_column_chart_of_info.pdf" TargetMode="External"/><Relationship Id="rId2" Type="http://schemas.openxmlformats.org/officeDocument/2006/relationships/hyperlink" Target="https://www.tlnt.com/the-importance-of-trust-it-makes-your-culture-change-ready/" TargetMode="External"/><Relationship Id="rId1" Type="http://schemas.openxmlformats.org/officeDocument/2006/relationships/slideLayout" Target="../slideLayouts/slideLayout1.xml"/><Relationship Id="rId5" Type="http://schemas.openxmlformats.org/officeDocument/2006/relationships/hyperlink" Target="https://unilytics.com/5-steps-to-actionable-key-performance-indicators/" TargetMode="External"/><Relationship Id="rId4" Type="http://schemas.openxmlformats.org/officeDocument/2006/relationships/hyperlink" Target="https://www.forbes.com/sites/williamcraig/2017/10/03/growth-mindset-what-it-is-and-why-it-makes-better-leaders/" TargetMode="External"/></Relationships>
</file>

<file path=ppt/slides/_rels/slide98.xml.rels><?xml version="1.0" encoding="UTF-8" standalone="yes"?>
<Relationships xmlns="http://schemas.openxmlformats.org/package/2006/relationships"><Relationship Id="rId3" Type="http://schemas.openxmlformats.org/officeDocument/2006/relationships/hyperlink" Target="https://nirn.fpg.unc.edu/resources/implementation-research-synthesis-literature" TargetMode="External"/><Relationship Id="rId2" Type="http://schemas.openxmlformats.org/officeDocument/2006/relationships/hyperlink" Target="https://www.youtube.com/watch?v=0jXP1xW5Osg" TargetMode="External"/><Relationship Id="rId1" Type="http://schemas.openxmlformats.org/officeDocument/2006/relationships/slideLayout" Target="../slideLayouts/slideLayout1.xml"/><Relationship Id="rId6" Type="http://schemas.openxmlformats.org/officeDocument/2006/relationships/hyperlink" Target="https://www.linkedin.com/pulse/7-benefits-systems-thinking-organizational-change-jackson-ph-d-" TargetMode="External"/><Relationship Id="rId5" Type="http://schemas.openxmlformats.org/officeDocument/2006/relationships/hyperlink" Target="https://go.pardot.com/l/576393/2018-08-15/349bgkg" TargetMode="External"/><Relationship Id="rId4" Type="http://schemas.openxmlformats.org/officeDocument/2006/relationships/hyperlink" Target="https://www.asaporg.com/articles/leadership/fixed-mindset-vs-growth-mindset" TargetMode="External"/></Relationships>
</file>

<file path=ppt/slides/_rels/slide99.xml.rels><?xml version="1.0" encoding="UTF-8" standalone="yes"?>
<Relationships xmlns="http://schemas.openxmlformats.org/package/2006/relationships"><Relationship Id="rId3" Type="http://schemas.openxmlformats.org/officeDocument/2006/relationships/hyperlink" Target="https://www.theladders.com/career-advice/how-leaders-can-foster-a-growth-mindset" TargetMode="External"/><Relationship Id="rId2" Type="http://schemas.openxmlformats.org/officeDocument/2006/relationships/hyperlink" Target="https://www.researchgate.net/publication/234594862_What_It_Takes_to_Be_an_Instructional_Leader" TargetMode="External"/><Relationship Id="rId1" Type="http://schemas.openxmlformats.org/officeDocument/2006/relationships/slideLayout" Target="../slideLayouts/slideLayout1.xml"/><Relationship Id="rId5" Type="http://schemas.openxmlformats.org/officeDocument/2006/relationships/hyperlink" Target="https://www.applicationperformancemanagement.org/performance-testing/key-performance-indicators/" TargetMode="External"/><Relationship Id="rId4" Type="http://schemas.openxmlformats.org/officeDocument/2006/relationships/hyperlink" Target="http://www.govtalks.co.nz/how-do-you-make-change-work"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230741BD-531D-4A54-A9B4-25BA816EA560}"/>
              </a:ext>
            </a:extLst>
          </p:cNvPr>
          <p:cNvSpPr>
            <a:spLocks noGrp="1"/>
          </p:cNvSpPr>
          <p:nvPr>
            <p:ph type="title"/>
          </p:nvPr>
        </p:nvSpPr>
        <p:spPr/>
        <p:txBody>
          <a:bodyPr/>
          <a:lstStyle/>
          <a:p>
            <a:r>
              <a:rPr lang="en-US" dirty="0"/>
              <a:t>Hidden Slide #1</a:t>
            </a:r>
          </a:p>
        </p:txBody>
      </p:sp>
      <p:sp>
        <p:nvSpPr>
          <p:cNvPr id="5" name="Text Placeholder 4">
            <a:extLst>
              <a:ext uri="{FF2B5EF4-FFF2-40B4-BE49-F238E27FC236}">
                <a16:creationId xmlns:a16="http://schemas.microsoft.com/office/drawing/2014/main" id="{1689D2D7-8541-46BB-B2AC-90C9CC58E2AA}"/>
              </a:ext>
            </a:extLst>
          </p:cNvPr>
          <p:cNvSpPr>
            <a:spLocks noGrp="1"/>
          </p:cNvSpPr>
          <p:nvPr>
            <p:ph type="body" idx="1"/>
          </p:nvPr>
        </p:nvSpPr>
        <p:spPr/>
        <p:txBody>
          <a:bodyPr>
            <a:normAutofit fontScale="77500" lnSpcReduction="20000"/>
          </a:bodyPr>
          <a:lstStyle/>
          <a:p>
            <a:pPr marL="0" indent="0">
              <a:lnSpc>
                <a:spcPct val="110000"/>
              </a:lnSpc>
              <a:spcBef>
                <a:spcPts val="0"/>
              </a:spcBef>
              <a:buSzPts val="2247"/>
              <a:buNone/>
            </a:pPr>
            <a:r>
              <a:rPr lang="en-US" sz="1900" b="1" dirty="0">
                <a:solidFill>
                  <a:schemeClr val="accent2"/>
                </a:solidFill>
              </a:rPr>
              <a:t>DCI Framework</a:t>
            </a:r>
          </a:p>
          <a:p>
            <a:pPr marL="0" indent="0">
              <a:lnSpc>
                <a:spcPct val="110000"/>
              </a:lnSpc>
              <a:spcBef>
                <a:spcPts val="0"/>
              </a:spcBef>
              <a:buSzPts val="2247"/>
              <a:buNone/>
            </a:pPr>
            <a:r>
              <a:rPr lang="en-US" sz="1900" dirty="0"/>
              <a:t>THE DCI Framework is a cohesive, interactive system resulting in exceptional outcomes for all Missouri students. The framework is comprised of Content (DCI Practices and supporting materials), Professional Development (coaching, training and online learning), and Statewide Support (the people).</a:t>
            </a:r>
          </a:p>
          <a:p>
            <a:pPr marL="0" indent="0">
              <a:lnSpc>
                <a:spcPct val="110000"/>
              </a:lnSpc>
              <a:spcBef>
                <a:spcPts val="0"/>
              </a:spcBef>
              <a:buSzPts val="2247"/>
              <a:buNone/>
            </a:pPr>
            <a:endParaRPr lang="en-US" sz="1900" dirty="0"/>
          </a:p>
          <a:p>
            <a:pPr marL="0" indent="0">
              <a:lnSpc>
                <a:spcPct val="110000"/>
              </a:lnSpc>
              <a:spcBef>
                <a:spcPts val="0"/>
              </a:spcBef>
              <a:buSzPts val="2247"/>
              <a:buNone/>
            </a:pPr>
            <a:r>
              <a:rPr lang="en-US" sz="1900" dirty="0"/>
              <a:t>The nine Professional Learning Modules make up the DCI Practices (the content). These modules and supporting materials were developed from existing research identifying the high-leverage practices resulting in student achievement.</a:t>
            </a:r>
          </a:p>
          <a:p>
            <a:pPr marL="0" indent="0">
              <a:lnSpc>
                <a:spcPct val="110000"/>
              </a:lnSpc>
              <a:spcBef>
                <a:spcPts val="0"/>
              </a:spcBef>
              <a:buSzPts val="2247"/>
              <a:buNone/>
            </a:pPr>
            <a:endParaRPr lang="en-US" sz="1900" dirty="0"/>
          </a:p>
          <a:p>
            <a:pPr marL="0" indent="0">
              <a:lnSpc>
                <a:spcPct val="110000"/>
              </a:lnSpc>
              <a:spcBef>
                <a:spcPts val="0"/>
              </a:spcBef>
              <a:buSzPts val="2247"/>
              <a:buNone/>
            </a:pPr>
            <a:r>
              <a:rPr lang="en-US" sz="1900" b="1" dirty="0">
                <a:solidFill>
                  <a:schemeClr val="accent2"/>
                </a:solidFill>
              </a:rPr>
              <a:t>Two Leadership Modules</a:t>
            </a:r>
          </a:p>
          <a:p>
            <a:pPr marL="0" indent="0">
              <a:lnSpc>
                <a:spcPct val="110000"/>
              </a:lnSpc>
              <a:spcBef>
                <a:spcPts val="0"/>
              </a:spcBef>
              <a:buSzPts val="2247"/>
              <a:buNone/>
            </a:pPr>
            <a:r>
              <a:rPr lang="en-US" sz="1900" dirty="0">
                <a:solidFill>
                  <a:schemeClr val="tx1"/>
                </a:solidFill>
              </a:rPr>
              <a:t>The DCI Practices contain two distinct modules on leadership. The original module on leadership, Becoming the Instructional Leader of Your Building, will be referred to/abbreviated as “Instructional Leadership.” The focus for that module is developing leaders within district buildings and is appropriate for all administrative and instructional staff. This second module on leadership, Leadership for Effective Implementation of District-Wide Evidence-Based Practices, has a more systems-based focus and will be referred to/abbreviated as “Systems Leadership.” This module delves more deeply in the capacities that any individual or organization can use to plan, enable, and support a process for systems-level change.</a:t>
            </a:r>
          </a:p>
          <a:p>
            <a:endParaRPr lang="en-US" sz="1600" dirty="0"/>
          </a:p>
        </p:txBody>
      </p:sp>
    </p:spTree>
    <p:extLst>
      <p:ext uri="{BB962C8B-B14F-4D97-AF65-F5344CB8AC3E}">
        <p14:creationId xmlns:p14="http://schemas.microsoft.com/office/powerpoint/2010/main" val="222691625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60D6E865-785A-49E1-B88F-AD8A7B1D2196}"/>
              </a:ext>
            </a:extLst>
          </p:cNvPr>
          <p:cNvSpPr>
            <a:spLocks noGrp="1"/>
          </p:cNvSpPr>
          <p:nvPr>
            <p:ph type="title"/>
          </p:nvPr>
        </p:nvSpPr>
        <p:spPr/>
        <p:txBody>
          <a:bodyPr/>
          <a:lstStyle/>
          <a:p>
            <a:r>
              <a:rPr lang="en-US" sz="4400" dirty="0"/>
              <a:t>Welcome and Introductions</a:t>
            </a:r>
            <a:endParaRPr lang="en-US" dirty="0"/>
          </a:p>
        </p:txBody>
      </p:sp>
      <p:sp>
        <p:nvSpPr>
          <p:cNvPr id="2" name="Text Placeholder 1">
            <a:extLst>
              <a:ext uri="{FF2B5EF4-FFF2-40B4-BE49-F238E27FC236}">
                <a16:creationId xmlns:a16="http://schemas.microsoft.com/office/drawing/2014/main" id="{D908CD3E-741A-4035-BC1E-92B9878C351D}"/>
              </a:ext>
            </a:extLst>
          </p:cNvPr>
          <p:cNvSpPr>
            <a:spLocks noGrp="1"/>
          </p:cNvSpPr>
          <p:nvPr>
            <p:ph type="body" idx="1"/>
          </p:nvPr>
        </p:nvSpPr>
        <p:spPr/>
        <p:txBody>
          <a:bodyPr/>
          <a:lstStyle/>
          <a:p>
            <a:pPr marL="91440" indent="0">
              <a:buNone/>
            </a:pPr>
            <a:r>
              <a:rPr lang="en-US" sz="2400" dirty="0">
                <a:solidFill>
                  <a:schemeClr val="accent2"/>
                </a:solidFill>
              </a:rPr>
              <a:t>Our trainers for the day…</a:t>
            </a:r>
          </a:p>
          <a:p>
            <a:pPr marL="91440" indent="0">
              <a:buNone/>
            </a:pPr>
            <a:endParaRPr lang="en-US" dirty="0"/>
          </a:p>
        </p:txBody>
      </p:sp>
    </p:spTree>
    <p:extLst>
      <p:ext uri="{BB962C8B-B14F-4D97-AF65-F5344CB8AC3E}">
        <p14:creationId xmlns:p14="http://schemas.microsoft.com/office/powerpoint/2010/main" val="114422830"/>
      </p:ext>
    </p:extLst>
  </p:cSld>
  <p:clrMapOvr>
    <a:masterClrMapping/>
  </p:clrMapOvr>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3BAB8F-4369-4439-8285-D83473D98449}"/>
              </a:ext>
            </a:extLst>
          </p:cNvPr>
          <p:cNvSpPr>
            <a:spLocks noGrp="1"/>
          </p:cNvSpPr>
          <p:nvPr>
            <p:ph type="title"/>
          </p:nvPr>
        </p:nvSpPr>
        <p:spPr/>
        <p:txBody>
          <a:bodyPr/>
          <a:lstStyle/>
          <a:p>
            <a:r>
              <a:rPr lang="en-US" dirty="0"/>
              <a:t>References 4</a:t>
            </a:r>
          </a:p>
        </p:txBody>
      </p:sp>
      <p:sp>
        <p:nvSpPr>
          <p:cNvPr id="3" name="Text Placeholder 2">
            <a:extLst>
              <a:ext uri="{FF2B5EF4-FFF2-40B4-BE49-F238E27FC236}">
                <a16:creationId xmlns:a16="http://schemas.microsoft.com/office/drawing/2014/main" id="{6EB850EB-DAB2-43AC-B1A3-7E0CE536EDFE}"/>
              </a:ext>
            </a:extLst>
          </p:cNvPr>
          <p:cNvSpPr>
            <a:spLocks noGrp="1"/>
          </p:cNvSpPr>
          <p:nvPr>
            <p:ph type="body" idx="1"/>
          </p:nvPr>
        </p:nvSpPr>
        <p:spPr/>
        <p:txBody>
          <a:bodyPr/>
          <a:lstStyle/>
          <a:p>
            <a:pPr lvl="0" indent="-914400" algn="l" rtl="0">
              <a:lnSpc>
                <a:spcPct val="100000"/>
              </a:lnSpc>
              <a:spcBef>
                <a:spcPts val="0"/>
              </a:spcBef>
              <a:spcAft>
                <a:spcPts val="600"/>
              </a:spcAft>
              <a:buClr>
                <a:schemeClr val="dk1"/>
              </a:buClr>
              <a:buSzPts val="1377"/>
              <a:buNone/>
            </a:pPr>
            <a:r>
              <a:rPr lang="en-US" sz="1100" dirty="0"/>
              <a:t>Ribeiro, J. (2016). </a:t>
            </a:r>
            <a:r>
              <a:rPr lang="en-US" sz="1100" i="1" dirty="0"/>
              <a:t>Why school system leaders need to be systems thinkers. </a:t>
            </a:r>
            <a:r>
              <a:rPr lang="en-US" sz="1100" dirty="0"/>
              <a:t>Getting Smart. </a:t>
            </a:r>
            <a:r>
              <a:rPr lang="en-US" sz="1100" u="sng" dirty="0">
                <a:solidFill>
                  <a:schemeClr val="hlink"/>
                </a:solidFill>
                <a:hlinkClick r:id="rId3"/>
              </a:rPr>
              <a:t>https://www.gettingsmart.com/2016/03/school-system-leaders-need-systems-thinkers/</a:t>
            </a:r>
            <a:endParaRPr lang="en-US" sz="1100" dirty="0"/>
          </a:p>
          <a:p>
            <a:pPr lvl="0" indent="-914400" algn="l" rtl="0">
              <a:lnSpc>
                <a:spcPct val="100000"/>
              </a:lnSpc>
              <a:spcBef>
                <a:spcPts val="0"/>
              </a:spcBef>
              <a:spcAft>
                <a:spcPts val="600"/>
              </a:spcAft>
              <a:buClr>
                <a:schemeClr val="dk1"/>
              </a:buClr>
              <a:buSzPts val="1377"/>
              <a:buNone/>
            </a:pPr>
            <a:r>
              <a:rPr lang="en-US" sz="1100" dirty="0"/>
              <a:t>Rouse, M. (2005). Systems thinking. </a:t>
            </a:r>
            <a:r>
              <a:rPr lang="en-US" sz="1100" u="sng" dirty="0">
                <a:solidFill>
                  <a:schemeClr val="hlink"/>
                </a:solidFill>
                <a:hlinkClick r:id="rId4"/>
              </a:rPr>
              <a:t>https://searchcio.techtarget.com/definition/systems-thinking</a:t>
            </a:r>
            <a:endParaRPr lang="en-US" sz="1100" dirty="0"/>
          </a:p>
          <a:p>
            <a:pPr lvl="0" indent="-914400" algn="l" rtl="0">
              <a:lnSpc>
                <a:spcPct val="100000"/>
              </a:lnSpc>
              <a:spcBef>
                <a:spcPts val="0"/>
              </a:spcBef>
              <a:spcAft>
                <a:spcPts val="600"/>
              </a:spcAft>
              <a:buClr>
                <a:schemeClr val="dk1"/>
              </a:buClr>
              <a:buSzPts val="1377"/>
              <a:buNone/>
            </a:pPr>
            <a:r>
              <a:rPr lang="en-US" sz="1100" dirty="0" err="1"/>
              <a:t>Sarder</a:t>
            </a:r>
            <a:r>
              <a:rPr lang="en-US" sz="1100" dirty="0"/>
              <a:t>, R. (2015, June 4). </a:t>
            </a:r>
            <a:r>
              <a:rPr lang="en-US" sz="1100" i="1" dirty="0"/>
              <a:t>Can you explain the concept of “actions create reality?” Peter Senge, Author of the Fifth Discipline </a:t>
            </a:r>
            <a:r>
              <a:rPr lang="en-US" sz="1100" dirty="0"/>
              <a:t>[Video]. </a:t>
            </a:r>
            <a:r>
              <a:rPr lang="en-US" sz="1100" u="sng" dirty="0">
                <a:solidFill>
                  <a:schemeClr val="hlink"/>
                </a:solidFill>
                <a:hlinkClick r:id="rId5"/>
              </a:rPr>
              <a:t>https://www.youtube.com/watch?v=hsLcLmQSPzs</a:t>
            </a:r>
            <a:endParaRPr lang="en-US" sz="1100" dirty="0"/>
          </a:p>
          <a:p>
            <a:pPr indent="-914400">
              <a:spcBef>
                <a:spcPts val="0"/>
              </a:spcBef>
              <a:spcAft>
                <a:spcPts val="600"/>
              </a:spcAft>
              <a:buClr>
                <a:schemeClr val="dk1"/>
              </a:buClr>
              <a:buSzPts val="1377"/>
              <a:buNone/>
            </a:pPr>
            <a:r>
              <a:rPr lang="en-US" sz="1100" dirty="0">
                <a:solidFill>
                  <a:schemeClr val="tx1"/>
                </a:solidFill>
              </a:rPr>
              <a:t>Senge, P. (2015, June 4). </a:t>
            </a:r>
            <a:r>
              <a:rPr lang="en-US" sz="1100" i="1" dirty="0">
                <a:solidFill>
                  <a:schemeClr val="tx1"/>
                </a:solidFill>
              </a:rPr>
              <a:t>What are the three core learning capabilities </a:t>
            </a:r>
            <a:r>
              <a:rPr lang="en-US" sz="1100" dirty="0">
                <a:solidFill>
                  <a:schemeClr val="tx1"/>
                </a:solidFill>
              </a:rPr>
              <a:t>[Video]? </a:t>
            </a:r>
            <a:r>
              <a:rPr lang="en-US" sz="1100" dirty="0" err="1">
                <a:solidFill>
                  <a:schemeClr val="tx1"/>
                </a:solidFill>
              </a:rPr>
              <a:t>Sarder</a:t>
            </a:r>
            <a:r>
              <a:rPr lang="en-US" sz="1100" dirty="0">
                <a:solidFill>
                  <a:schemeClr val="tx1"/>
                </a:solidFill>
              </a:rPr>
              <a:t> TV. </a:t>
            </a:r>
            <a:r>
              <a:rPr lang="en-US" sz="1100" dirty="0">
                <a:solidFill>
                  <a:schemeClr val="tx1"/>
                </a:solidFill>
                <a:hlinkClick r:id="rId6">
                  <a:extLst>
                    <a:ext uri="{A12FA001-AC4F-418D-AE19-62706E023703}">
                      <ahyp:hlinkClr xmlns:ahyp="http://schemas.microsoft.com/office/drawing/2018/hyperlinkcolor" val="tx"/>
                    </a:ext>
                  </a:extLst>
                </a:hlinkClick>
              </a:rPr>
              <a:t>https://www.youtube.com/watch?v=HCTJaNmYt2w</a:t>
            </a:r>
            <a:endParaRPr lang="en-US" sz="1100" dirty="0">
              <a:solidFill>
                <a:schemeClr val="tx1"/>
              </a:solidFill>
            </a:endParaRPr>
          </a:p>
          <a:p>
            <a:pPr lvl="0" indent="-914400" algn="l" rtl="0">
              <a:lnSpc>
                <a:spcPct val="100000"/>
              </a:lnSpc>
              <a:spcBef>
                <a:spcPts val="0"/>
              </a:spcBef>
              <a:spcAft>
                <a:spcPts val="600"/>
              </a:spcAft>
              <a:buClr>
                <a:schemeClr val="dk1"/>
              </a:buClr>
              <a:buSzPts val="1377"/>
              <a:buNone/>
            </a:pPr>
            <a:r>
              <a:rPr lang="en-US" sz="1100" dirty="0"/>
              <a:t>Senge, P. M. (1990). </a:t>
            </a:r>
            <a:r>
              <a:rPr lang="en-US" sz="1100" i="1" dirty="0"/>
              <a:t>The fifth discipline: The art and practice of the learning organization. </a:t>
            </a:r>
            <a:r>
              <a:rPr lang="en-US" sz="1100" dirty="0"/>
              <a:t>New York, NY: Doubleday/Currency. </a:t>
            </a:r>
          </a:p>
          <a:p>
            <a:pPr lvl="0" indent="-914400" algn="l" rtl="0">
              <a:lnSpc>
                <a:spcPct val="100000"/>
              </a:lnSpc>
              <a:spcBef>
                <a:spcPts val="0"/>
              </a:spcBef>
              <a:spcAft>
                <a:spcPts val="600"/>
              </a:spcAft>
              <a:buClr>
                <a:schemeClr val="dk1"/>
              </a:buClr>
              <a:buSzPts val="1425"/>
              <a:buNone/>
            </a:pPr>
            <a:r>
              <a:rPr lang="en-US" sz="1100" dirty="0" err="1">
                <a:solidFill>
                  <a:schemeClr val="tx1"/>
                </a:solidFill>
              </a:rPr>
              <a:t>Sheninger</a:t>
            </a:r>
            <a:r>
              <a:rPr lang="en-US" sz="1100" dirty="0">
                <a:solidFill>
                  <a:schemeClr val="tx1"/>
                </a:solidFill>
              </a:rPr>
              <a:t>, E. (2019, August 7). </a:t>
            </a:r>
            <a:r>
              <a:rPr lang="en-US" sz="1100" i="1" dirty="0">
                <a:solidFill>
                  <a:schemeClr val="tx1"/>
                </a:solidFill>
              </a:rPr>
              <a:t>10 strategies to improve instructional leadership. </a:t>
            </a:r>
            <a:r>
              <a:rPr lang="en-US" sz="1100" dirty="0">
                <a:solidFill>
                  <a:schemeClr val="tx1"/>
                </a:solidFill>
              </a:rPr>
              <a:t>National Association of Secondary School Principals. https://www.nassp.org/2019/08/07/10-strategies-to-improve-instructional-leadership/</a:t>
            </a:r>
          </a:p>
          <a:p>
            <a:pPr lvl="0" indent="-914400" algn="l" rtl="0">
              <a:lnSpc>
                <a:spcPct val="100000"/>
              </a:lnSpc>
              <a:spcBef>
                <a:spcPts val="0"/>
              </a:spcBef>
              <a:spcAft>
                <a:spcPts val="600"/>
              </a:spcAft>
              <a:buClr>
                <a:schemeClr val="dk1"/>
              </a:buClr>
              <a:buSzPts val="1425"/>
              <a:buNone/>
            </a:pPr>
            <a:r>
              <a:rPr lang="en-US" sz="1100" dirty="0"/>
              <a:t>Skill Boosters. (2018). </a:t>
            </a:r>
            <a:r>
              <a:rPr lang="en-US" sz="1100" i="1" dirty="0"/>
              <a:t>How inclusive leaders build relationships and teams </a:t>
            </a:r>
            <a:r>
              <a:rPr lang="en-US" sz="1100" dirty="0"/>
              <a:t>[Video]. YouTube. </a:t>
            </a:r>
            <a:r>
              <a:rPr lang="en-US" sz="1100" u="sng" dirty="0">
                <a:solidFill>
                  <a:schemeClr val="hlink"/>
                </a:solidFill>
                <a:hlinkClick r:id="rId7"/>
              </a:rPr>
              <a:t>https://www.youtube.com/watch?v=KA-1s1G-_v4</a:t>
            </a:r>
            <a:r>
              <a:rPr lang="en-US" sz="1100" dirty="0"/>
              <a:t> </a:t>
            </a:r>
          </a:p>
          <a:p>
            <a:pPr lvl="0" indent="-914400" algn="l" rtl="0">
              <a:lnSpc>
                <a:spcPct val="100000"/>
              </a:lnSpc>
              <a:spcBef>
                <a:spcPts val="0"/>
              </a:spcBef>
              <a:spcAft>
                <a:spcPts val="600"/>
              </a:spcAft>
              <a:buClr>
                <a:schemeClr val="dk1"/>
              </a:buClr>
              <a:buSzPts val="1425"/>
              <a:buNone/>
            </a:pPr>
            <a:r>
              <a:rPr lang="en-US" sz="1100" dirty="0"/>
              <a:t>Smith, C. (2018, December 26). </a:t>
            </a:r>
            <a:r>
              <a:rPr lang="en-US" sz="1100" i="1" dirty="0"/>
              <a:t>Change management KPIs: A crash course</a:t>
            </a:r>
            <a:r>
              <a:rPr lang="en-US" sz="1100" dirty="0"/>
              <a:t>. </a:t>
            </a:r>
            <a:r>
              <a:rPr lang="en-US" sz="1100" u="sng" dirty="0">
                <a:solidFill>
                  <a:schemeClr val="hlink"/>
                </a:solidFill>
                <a:hlinkClick r:id="rId8"/>
              </a:rPr>
              <a:t>https://change.walkme.com/change-management-kpis/</a:t>
            </a:r>
            <a:endParaRPr lang="en-US" sz="1100" u="sng" dirty="0"/>
          </a:p>
          <a:p>
            <a:pPr lvl="0" indent="-914400" algn="l" rtl="0">
              <a:lnSpc>
                <a:spcPct val="100000"/>
              </a:lnSpc>
              <a:spcBef>
                <a:spcPts val="0"/>
              </a:spcBef>
              <a:spcAft>
                <a:spcPts val="600"/>
              </a:spcAft>
              <a:buClr>
                <a:schemeClr val="dk1"/>
              </a:buClr>
              <a:buSzPts val="1425"/>
              <a:buNone/>
            </a:pPr>
            <a:r>
              <a:rPr lang="en-US" sz="1100" dirty="0"/>
              <a:t>Stilwell, D. (2018). </a:t>
            </a:r>
            <a:r>
              <a:rPr lang="en-US" sz="1100" i="1" dirty="0"/>
              <a:t>Trust as a systemic structure in our organizations</a:t>
            </a:r>
            <a:r>
              <a:rPr lang="en-US" sz="1100" dirty="0"/>
              <a:t>. </a:t>
            </a:r>
            <a:r>
              <a:rPr lang="en-US" sz="1100" u="sng" dirty="0">
                <a:solidFill>
                  <a:schemeClr val="hlink"/>
                </a:solidFill>
                <a:hlinkClick r:id="rId9"/>
              </a:rPr>
              <a:t>https://thesystemsthinker.com/trust-as-a-systemic-structure-in-our-organizations/</a:t>
            </a:r>
            <a:endParaRPr lang="en-US" sz="1100" dirty="0"/>
          </a:p>
          <a:p>
            <a:pPr lvl="0" indent="-914400" algn="l" rtl="0">
              <a:lnSpc>
                <a:spcPct val="100000"/>
              </a:lnSpc>
              <a:spcBef>
                <a:spcPts val="0"/>
              </a:spcBef>
              <a:spcAft>
                <a:spcPts val="600"/>
              </a:spcAft>
              <a:buClr>
                <a:schemeClr val="dk1"/>
              </a:buClr>
              <a:buSzPts val="1425"/>
              <a:buNone/>
            </a:pPr>
            <a:r>
              <a:rPr lang="en-US" sz="1100" dirty="0"/>
              <a:t>Systems Innovation. (2018, Oct.15). </a:t>
            </a:r>
            <a:r>
              <a:rPr lang="en-US" sz="1100" i="1" dirty="0"/>
              <a:t>Iceberg model </a:t>
            </a:r>
            <a:r>
              <a:rPr lang="en-US" sz="1100" dirty="0"/>
              <a:t>[Video]. YouTube. </a:t>
            </a:r>
            <a:r>
              <a:rPr lang="en-US" sz="1100" u="sng" dirty="0">
                <a:solidFill>
                  <a:schemeClr val="hlink"/>
                </a:solidFill>
                <a:hlinkClick r:id="rId10"/>
              </a:rPr>
              <a:t>https://www.youtube.com/watch?v=Te1VYXqUH_c&amp;t=3s</a:t>
            </a:r>
            <a:r>
              <a:rPr lang="en-US" sz="1100" dirty="0"/>
              <a:t>  </a:t>
            </a:r>
          </a:p>
          <a:p>
            <a:pPr lvl="0" indent="-914400" algn="l" rtl="0">
              <a:lnSpc>
                <a:spcPct val="100000"/>
              </a:lnSpc>
              <a:spcBef>
                <a:spcPts val="0"/>
              </a:spcBef>
              <a:spcAft>
                <a:spcPts val="600"/>
              </a:spcAft>
              <a:buClr>
                <a:schemeClr val="dk1"/>
              </a:buClr>
              <a:buSzPts val="1425"/>
              <a:buNone/>
            </a:pPr>
            <a:r>
              <a:rPr lang="en-US" sz="1100" dirty="0"/>
              <a:t>TEDx Talks. (2010). </a:t>
            </a:r>
            <a:r>
              <a:rPr lang="en-US" sz="1100" i="1" dirty="0"/>
              <a:t>Jeff Edmondson, The key to educational improvement: Data and how we use it </a:t>
            </a:r>
            <a:r>
              <a:rPr lang="en-US" sz="1100" dirty="0"/>
              <a:t>[Video]. YouTube. </a:t>
            </a:r>
            <a:r>
              <a:rPr lang="en-US" sz="1100" u="sng" dirty="0">
                <a:solidFill>
                  <a:schemeClr val="hlink"/>
                </a:solidFill>
                <a:hlinkClick r:id="rId11"/>
              </a:rPr>
              <a:t>https://www.youtube.com/watch?v=FLqc_9VxfCE</a:t>
            </a:r>
            <a:endParaRPr lang="en-US" sz="1100" dirty="0"/>
          </a:p>
          <a:p>
            <a:pPr indent="-914400">
              <a:spcBef>
                <a:spcPts val="0"/>
              </a:spcBef>
              <a:spcAft>
                <a:spcPts val="600"/>
              </a:spcAft>
              <a:buClr>
                <a:schemeClr val="dk1"/>
              </a:buClr>
              <a:buSzPts val="1377"/>
              <a:buNone/>
            </a:pPr>
            <a:r>
              <a:rPr lang="en-US" sz="1100" dirty="0"/>
              <a:t>The PTS Tube. (2017, March 6</a:t>
            </a:r>
            <a:r>
              <a:rPr lang="en-US" sz="1100" i="1" dirty="0"/>
              <a:t>). Carol Dweck on developing a growth mindset culture in organizations </a:t>
            </a:r>
            <a:r>
              <a:rPr lang="en-US" sz="1100" dirty="0"/>
              <a:t>[Video]. YouTube. </a:t>
            </a:r>
            <a:r>
              <a:rPr lang="en-US" sz="1100" u="sng" dirty="0">
                <a:solidFill>
                  <a:schemeClr val="hlink"/>
                </a:solidFill>
                <a:hlinkClick r:id="rId12"/>
              </a:rPr>
              <a:t>https://www.youtube.com/watch?v=Mjv7TBoAYSY</a:t>
            </a:r>
            <a:endParaRPr lang="en-US" sz="1100" dirty="0"/>
          </a:p>
          <a:p>
            <a:pPr lvl="0" indent="-914400" algn="l" rtl="0">
              <a:lnSpc>
                <a:spcPct val="100000"/>
              </a:lnSpc>
              <a:spcBef>
                <a:spcPts val="0"/>
              </a:spcBef>
              <a:spcAft>
                <a:spcPts val="600"/>
              </a:spcAft>
              <a:buClr>
                <a:schemeClr val="dk1"/>
              </a:buClr>
              <a:buSzPts val="1377"/>
              <a:buNone/>
            </a:pPr>
            <a:endParaRPr lang="en-US" sz="1100" dirty="0"/>
          </a:p>
          <a:p>
            <a:endParaRPr lang="en-US" sz="1100" dirty="0"/>
          </a:p>
        </p:txBody>
      </p:sp>
    </p:spTree>
    <p:extLst>
      <p:ext uri="{BB962C8B-B14F-4D97-AF65-F5344CB8AC3E}">
        <p14:creationId xmlns:p14="http://schemas.microsoft.com/office/powerpoint/2010/main" val="921734290"/>
      </p:ext>
    </p:extLst>
  </p:cSld>
  <p:clrMapOvr>
    <a:masterClrMapping/>
  </p:clrMapOvr>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F9523D-EFFC-44C7-8569-A2A850693FBB}"/>
              </a:ext>
            </a:extLst>
          </p:cNvPr>
          <p:cNvSpPr>
            <a:spLocks noGrp="1"/>
          </p:cNvSpPr>
          <p:nvPr>
            <p:ph type="title"/>
          </p:nvPr>
        </p:nvSpPr>
        <p:spPr/>
        <p:txBody>
          <a:bodyPr/>
          <a:lstStyle/>
          <a:p>
            <a:r>
              <a:rPr lang="en-US" dirty="0"/>
              <a:t>References 5</a:t>
            </a:r>
          </a:p>
        </p:txBody>
      </p:sp>
      <p:sp>
        <p:nvSpPr>
          <p:cNvPr id="3" name="Text Placeholder 2">
            <a:extLst>
              <a:ext uri="{FF2B5EF4-FFF2-40B4-BE49-F238E27FC236}">
                <a16:creationId xmlns:a16="http://schemas.microsoft.com/office/drawing/2014/main" id="{EF5FF6CD-CCEE-4919-A801-FB4F149C5AC5}"/>
              </a:ext>
            </a:extLst>
          </p:cNvPr>
          <p:cNvSpPr>
            <a:spLocks noGrp="1"/>
          </p:cNvSpPr>
          <p:nvPr>
            <p:ph type="body" idx="1"/>
          </p:nvPr>
        </p:nvSpPr>
        <p:spPr/>
        <p:txBody>
          <a:bodyPr/>
          <a:lstStyle/>
          <a:p>
            <a:pPr lvl="0" indent="-914400" algn="l" rtl="0">
              <a:lnSpc>
                <a:spcPct val="100000"/>
              </a:lnSpc>
              <a:spcBef>
                <a:spcPts val="0"/>
              </a:spcBef>
              <a:spcAft>
                <a:spcPts val="600"/>
              </a:spcAft>
              <a:buClr>
                <a:schemeClr val="dk1"/>
              </a:buClr>
              <a:buSzPts val="1425"/>
              <a:buNone/>
            </a:pPr>
            <a:r>
              <a:rPr lang="en-US" sz="1100" dirty="0">
                <a:solidFill>
                  <a:schemeClr val="tx1"/>
                </a:solidFill>
              </a:rPr>
              <a:t>The Waters Foundation. (2018). </a:t>
            </a:r>
            <a:r>
              <a:rPr lang="en-US" sz="1100" i="1" dirty="0">
                <a:solidFill>
                  <a:schemeClr val="tx1"/>
                </a:solidFill>
              </a:rPr>
              <a:t>The impact of the systems thinking in schools project: 20 years of research, development and dissemination.  </a:t>
            </a:r>
            <a:r>
              <a:rPr lang="en-US" sz="1100" dirty="0">
                <a:solidFill>
                  <a:schemeClr val="tx1"/>
                </a:solidFill>
              </a:rPr>
              <a:t>https://thinkingtoolsstudio.waterscenterst.org/resources/articles</a:t>
            </a:r>
          </a:p>
          <a:p>
            <a:pPr lvl="0" indent="-914400" algn="l" rtl="0">
              <a:lnSpc>
                <a:spcPct val="100000"/>
              </a:lnSpc>
              <a:spcBef>
                <a:spcPts val="0"/>
              </a:spcBef>
              <a:spcAft>
                <a:spcPts val="600"/>
              </a:spcAft>
              <a:buClr>
                <a:schemeClr val="dk1"/>
              </a:buClr>
              <a:buSzPts val="1425"/>
              <a:buNone/>
            </a:pPr>
            <a:r>
              <a:rPr lang="en-US" sz="1100" dirty="0" err="1"/>
              <a:t>Vedova</a:t>
            </a:r>
            <a:r>
              <a:rPr lang="en-US" sz="1100" dirty="0"/>
              <a:t>, T., (2015, Oct. 21). </a:t>
            </a:r>
            <a:r>
              <a:rPr lang="en-US" sz="1100" i="1" dirty="0"/>
              <a:t>How to build a growth mindset into school culture</a:t>
            </a:r>
            <a:r>
              <a:rPr lang="en-US" sz="1100" dirty="0"/>
              <a:t>. Getting Smart</a:t>
            </a:r>
            <a:r>
              <a:rPr lang="en-US" sz="1100" i="1" dirty="0"/>
              <a:t>. </a:t>
            </a:r>
            <a:r>
              <a:rPr lang="en-US" sz="1100" u="sng" dirty="0">
                <a:solidFill>
                  <a:schemeClr val="hlink"/>
                </a:solidFill>
                <a:hlinkClick r:id="rId2"/>
              </a:rPr>
              <a:t>https://www.gettingsmart.com/2015/10/how-to-build-a-growth-mindset-into-school-culture/</a:t>
            </a:r>
            <a:endParaRPr lang="en-US" sz="1100" dirty="0"/>
          </a:p>
          <a:p>
            <a:pPr lvl="0" indent="-914400" algn="l" rtl="0">
              <a:lnSpc>
                <a:spcPct val="100000"/>
              </a:lnSpc>
              <a:spcBef>
                <a:spcPts val="0"/>
              </a:spcBef>
              <a:spcAft>
                <a:spcPts val="600"/>
              </a:spcAft>
              <a:buClr>
                <a:schemeClr val="dk1"/>
              </a:buClr>
              <a:buSzPts val="1425"/>
              <a:buNone/>
            </a:pPr>
            <a:r>
              <a:rPr lang="en-US" sz="1100" dirty="0"/>
              <a:t>White, L. (2016, Jan. 4). </a:t>
            </a:r>
            <a:r>
              <a:rPr lang="en-US" sz="1100" i="1" dirty="0"/>
              <a:t>Six ways you can empower teachers to lead</a:t>
            </a:r>
            <a:r>
              <a:rPr lang="en-US" sz="1100" dirty="0"/>
              <a:t>. </a:t>
            </a:r>
            <a:r>
              <a:rPr lang="en-US" sz="1100" dirty="0" err="1"/>
              <a:t>TeachStone</a:t>
            </a:r>
            <a:r>
              <a:rPr lang="en-US" sz="1100" dirty="0"/>
              <a:t>. </a:t>
            </a:r>
            <a:r>
              <a:rPr lang="en-US" sz="1100" u="sng" dirty="0">
                <a:solidFill>
                  <a:schemeClr val="hlink"/>
                </a:solidFill>
                <a:hlinkClick r:id="rId3"/>
              </a:rPr>
              <a:t>https://info.teachstone.com/blog/six-ways-you-can-empower-teachers-to-lead</a:t>
            </a:r>
            <a:endParaRPr lang="en-US" sz="1100" dirty="0"/>
          </a:p>
          <a:p>
            <a:pPr lvl="0" indent="-914400" algn="l" rtl="0">
              <a:lnSpc>
                <a:spcPct val="100000"/>
              </a:lnSpc>
              <a:spcBef>
                <a:spcPts val="0"/>
              </a:spcBef>
              <a:spcAft>
                <a:spcPts val="600"/>
              </a:spcAft>
              <a:buClr>
                <a:schemeClr val="dk1"/>
              </a:buClr>
              <a:buSzPts val="1425"/>
              <a:buNone/>
            </a:pPr>
            <a:r>
              <a:rPr lang="en-US" sz="1100" dirty="0"/>
              <a:t>Wile, K. (2014, August 5). Peter Senge introduction to systems thinking [Video]. https://www.youtube.com/watch?v=eXdzKBWDraM</a:t>
            </a:r>
          </a:p>
          <a:p>
            <a:pPr indent="-914400">
              <a:spcBef>
                <a:spcPts val="0"/>
              </a:spcBef>
              <a:spcAft>
                <a:spcPts val="600"/>
              </a:spcAft>
              <a:buClr>
                <a:schemeClr val="dk1"/>
              </a:buClr>
              <a:buSzPts val="1425"/>
              <a:buNone/>
            </a:pPr>
            <a:r>
              <a:rPr lang="en-US" sz="1100" dirty="0" err="1"/>
              <a:t>Zuieback</a:t>
            </a:r>
            <a:r>
              <a:rPr lang="en-US" sz="1100" dirty="0"/>
              <a:t>, S. (n.d.). </a:t>
            </a:r>
            <a:r>
              <a:rPr lang="en-US" sz="1100" i="1" dirty="0"/>
              <a:t>Planning conversations: Mental models process</a:t>
            </a:r>
            <a:r>
              <a:rPr lang="en-US" sz="1100" dirty="0"/>
              <a:t>. </a:t>
            </a:r>
            <a:r>
              <a:rPr lang="en-US" sz="1100" u="sng" dirty="0">
                <a:solidFill>
                  <a:schemeClr val="hlink"/>
                </a:solidFill>
                <a:hlinkClick r:id="rId4"/>
              </a:rPr>
              <a:t>https://www.stevezuieback.com/site/assets/files/1035/mental_models_process.pdf</a:t>
            </a:r>
            <a:endParaRPr lang="en-US" sz="1100" dirty="0"/>
          </a:p>
          <a:p>
            <a:pPr lvl="0" indent="-914400" algn="l" rtl="0">
              <a:lnSpc>
                <a:spcPct val="100000"/>
              </a:lnSpc>
              <a:spcBef>
                <a:spcPts val="0"/>
              </a:spcBef>
              <a:spcAft>
                <a:spcPts val="600"/>
              </a:spcAft>
              <a:buClr>
                <a:schemeClr val="dk1"/>
              </a:buClr>
              <a:buSzPts val="1425"/>
              <a:buNone/>
            </a:pPr>
            <a:r>
              <a:rPr lang="en-US" sz="1100" dirty="0" err="1"/>
              <a:t>Zuieback</a:t>
            </a:r>
            <a:r>
              <a:rPr lang="en-US" sz="1100" dirty="0"/>
              <a:t>, S. (2014, Nov. 9). </a:t>
            </a:r>
            <a:r>
              <a:rPr lang="en-US" sz="1100" i="1" dirty="0"/>
              <a:t>Mental models </a:t>
            </a:r>
            <a:r>
              <a:rPr lang="en-US" sz="1100" dirty="0"/>
              <a:t>[Video]. YouTube. </a:t>
            </a:r>
            <a:r>
              <a:rPr lang="en-US" sz="1100" u="sng" dirty="0">
                <a:solidFill>
                  <a:schemeClr val="hlink"/>
                </a:solidFill>
                <a:hlinkClick r:id="rId5"/>
              </a:rPr>
              <a:t>https://www.youtube.com/watch?v=81mJnpKJlc4</a:t>
            </a:r>
            <a:endParaRPr lang="en-US" sz="1100" dirty="0"/>
          </a:p>
          <a:p>
            <a:pPr marL="91440" indent="0">
              <a:buNone/>
            </a:pPr>
            <a:endParaRPr lang="en-US" sz="1100" dirty="0"/>
          </a:p>
        </p:txBody>
      </p:sp>
    </p:spTree>
    <p:extLst>
      <p:ext uri="{BB962C8B-B14F-4D97-AF65-F5344CB8AC3E}">
        <p14:creationId xmlns:p14="http://schemas.microsoft.com/office/powerpoint/2010/main" val="128807943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5E3EAA54-D794-4386-92A2-6B3677C3C9E8}"/>
              </a:ext>
            </a:extLst>
          </p:cNvPr>
          <p:cNvSpPr>
            <a:spLocks noGrp="1"/>
          </p:cNvSpPr>
          <p:nvPr>
            <p:ph type="title"/>
          </p:nvPr>
        </p:nvSpPr>
        <p:spPr/>
        <p:txBody>
          <a:bodyPr/>
          <a:lstStyle/>
          <a:p>
            <a:r>
              <a:rPr lang="en-US" sz="4400" dirty="0">
                <a:solidFill>
                  <a:srgbClr val="005479"/>
                </a:solidFill>
              </a:rPr>
              <a:t>Norms</a:t>
            </a:r>
            <a:endParaRPr lang="en-US" dirty="0"/>
          </a:p>
        </p:txBody>
      </p:sp>
      <p:sp>
        <p:nvSpPr>
          <p:cNvPr id="2" name="Text Placeholder 1">
            <a:extLst>
              <a:ext uri="{FF2B5EF4-FFF2-40B4-BE49-F238E27FC236}">
                <a16:creationId xmlns:a16="http://schemas.microsoft.com/office/drawing/2014/main" id="{F86D273D-4AF9-42E3-A761-5387A151071E}"/>
              </a:ext>
            </a:extLst>
          </p:cNvPr>
          <p:cNvSpPr>
            <a:spLocks noGrp="1"/>
          </p:cNvSpPr>
          <p:nvPr>
            <p:ph type="body" idx="1"/>
          </p:nvPr>
        </p:nvSpPr>
        <p:spPr/>
        <p:txBody>
          <a:bodyPr/>
          <a:lstStyle/>
          <a:p>
            <a:r>
              <a:rPr lang="en-US" dirty="0"/>
              <a:t>Begin and end on time</a:t>
            </a:r>
          </a:p>
          <a:p>
            <a:r>
              <a:rPr lang="en-US" dirty="0"/>
              <a:t>Be an engaged participant</a:t>
            </a:r>
          </a:p>
          <a:p>
            <a:r>
              <a:rPr lang="en-US" dirty="0"/>
              <a:t>Be an active listener - open to new ideas</a:t>
            </a:r>
          </a:p>
          <a:p>
            <a:r>
              <a:rPr lang="en-US" dirty="0"/>
              <a:t>Use notes for side bar conversations</a:t>
            </a:r>
          </a:p>
          <a:p>
            <a:r>
              <a:rPr lang="en-US" dirty="0"/>
              <a:t>Use electronics respectfully</a:t>
            </a:r>
          </a:p>
        </p:txBody>
      </p:sp>
    </p:spTree>
    <p:extLst>
      <p:ext uri="{BB962C8B-B14F-4D97-AF65-F5344CB8AC3E}">
        <p14:creationId xmlns:p14="http://schemas.microsoft.com/office/powerpoint/2010/main" val="87778692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47"/>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solidFill>
                  <a:srgbClr val="005479"/>
                </a:solidFill>
                <a:latin typeface="Tw Cen MT" panose="020B0602020104020603" pitchFamily="34" charset="0"/>
                <a:ea typeface="Tw Cen MT" panose="020B0602020104020603" pitchFamily="34" charset="0"/>
                <a:cs typeface="Tw Cen MT" panose="020B0602020104020603" pitchFamily="34" charset="0"/>
              </a:rPr>
              <a:t>Icon Glossary</a:t>
            </a:r>
          </a:p>
        </p:txBody>
      </p:sp>
      <p:grpSp>
        <p:nvGrpSpPr>
          <p:cNvPr id="7" name="Group 6">
            <a:extLst>
              <a:ext uri="{FF2B5EF4-FFF2-40B4-BE49-F238E27FC236}">
                <a16:creationId xmlns:a16="http://schemas.microsoft.com/office/drawing/2014/main" id="{F65EA6F9-F926-4794-A7AA-9717188E5795}"/>
              </a:ext>
            </a:extLst>
          </p:cNvPr>
          <p:cNvGrpSpPr/>
          <p:nvPr/>
        </p:nvGrpSpPr>
        <p:grpSpPr>
          <a:xfrm>
            <a:off x="682094" y="2324133"/>
            <a:ext cx="3656887" cy="728473"/>
            <a:chOff x="682094" y="2324133"/>
            <a:chExt cx="3656887" cy="728473"/>
          </a:xfrm>
        </p:grpSpPr>
        <p:sp>
          <p:nvSpPr>
            <p:cNvPr id="20" name="Text">
              <a:extLst>
                <a:ext uri="{FF2B5EF4-FFF2-40B4-BE49-F238E27FC236}">
                  <a16:creationId xmlns:a16="http://schemas.microsoft.com/office/drawing/2014/main" id="{F9236C68-32F7-4791-92EE-81946BF2846C}"/>
                </a:ext>
              </a:extLst>
            </p:cNvPr>
            <p:cNvSpPr/>
            <p:nvPr/>
          </p:nvSpPr>
          <p:spPr>
            <a:xfrm>
              <a:off x="1715288" y="2457537"/>
              <a:ext cx="2623693" cy="461665"/>
            </a:xfrm>
            <a:prstGeom prst="rect">
              <a:avLst/>
            </a:prstGeom>
          </p:spPr>
          <p:txBody>
            <a:bodyPr wrap="square">
              <a:spAutoFit/>
            </a:bodyPr>
            <a:lstStyle/>
            <a:p>
              <a:r>
                <a:rPr lang="en-US" sz="2400" dirty="0">
                  <a:latin typeface="Tw Cen MT" panose="020B0602020104020603" pitchFamily="34" charset="0"/>
                </a:rPr>
                <a:t>Systems Leadership</a:t>
              </a:r>
            </a:p>
          </p:txBody>
        </p:sp>
        <p:pic>
          <p:nvPicPr>
            <p:cNvPr id="4" name="Picture 3" descr="Systems Leadership icon indicates new module information">
              <a:extLst>
                <a:ext uri="{FF2B5EF4-FFF2-40B4-BE49-F238E27FC236}">
                  <a16:creationId xmlns:a16="http://schemas.microsoft.com/office/drawing/2014/main" id="{21DCA99F-F418-4313-A82C-BBA1AC60454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82094" y="2324133"/>
              <a:ext cx="728473" cy="728473"/>
            </a:xfrm>
            <a:prstGeom prst="rect">
              <a:avLst/>
            </a:prstGeom>
          </p:spPr>
        </p:pic>
      </p:grpSp>
      <p:grpSp>
        <p:nvGrpSpPr>
          <p:cNvPr id="8" name="Group 7">
            <a:extLst>
              <a:ext uri="{FF2B5EF4-FFF2-40B4-BE49-F238E27FC236}">
                <a16:creationId xmlns:a16="http://schemas.microsoft.com/office/drawing/2014/main" id="{90157632-63DC-41EA-8D81-903184FC20F0}"/>
              </a:ext>
            </a:extLst>
          </p:cNvPr>
          <p:cNvGrpSpPr/>
          <p:nvPr/>
        </p:nvGrpSpPr>
        <p:grpSpPr>
          <a:xfrm>
            <a:off x="5274206" y="2272871"/>
            <a:ext cx="3514717" cy="830997"/>
            <a:chOff x="5274206" y="2272871"/>
            <a:chExt cx="3514717" cy="830997"/>
          </a:xfrm>
        </p:grpSpPr>
        <p:pic>
          <p:nvPicPr>
            <p:cNvPr id="21" name="Picture 20" descr="This icon indicates more information an be found in the Step-By-Step Guide." title="Step-By-Step Guide">
              <a:extLst>
                <a:ext uri="{FF2B5EF4-FFF2-40B4-BE49-F238E27FC236}">
                  <a16:creationId xmlns:a16="http://schemas.microsoft.com/office/drawing/2014/main" id="{0B2639F4-3C8E-4E2F-B61E-3B171BF94691}"/>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274206" y="2324133"/>
              <a:ext cx="728473" cy="728473"/>
            </a:xfrm>
            <a:prstGeom prst="rect">
              <a:avLst/>
            </a:prstGeom>
          </p:spPr>
        </p:pic>
        <p:sp>
          <p:nvSpPr>
            <p:cNvPr id="22" name="Rectangle 21" title="Step-By-Step Guide">
              <a:extLst>
                <a:ext uri="{FF2B5EF4-FFF2-40B4-BE49-F238E27FC236}">
                  <a16:creationId xmlns:a16="http://schemas.microsoft.com/office/drawing/2014/main" id="{510794E6-1549-4C3D-A048-8F6C4BABD259}"/>
                </a:ext>
              </a:extLst>
            </p:cNvPr>
            <p:cNvSpPr/>
            <p:nvPr/>
          </p:nvSpPr>
          <p:spPr>
            <a:xfrm>
              <a:off x="6294758" y="2272871"/>
              <a:ext cx="2494165" cy="830997"/>
            </a:xfrm>
            <a:prstGeom prst="rect">
              <a:avLst/>
            </a:prstGeom>
          </p:spPr>
          <p:txBody>
            <a:bodyPr wrap="square">
              <a:spAutoFit/>
            </a:bodyPr>
            <a:lstStyle/>
            <a:p>
              <a:r>
                <a:rPr lang="en-US" sz="2400" dirty="0">
                  <a:latin typeface="Tw Cen MT" panose="020B0602020104020603" pitchFamily="34" charset="0"/>
                </a:rPr>
                <a:t>Step-by-Step Guide</a:t>
              </a:r>
            </a:p>
          </p:txBody>
        </p:sp>
      </p:grpSp>
      <p:grpSp>
        <p:nvGrpSpPr>
          <p:cNvPr id="6" name="Group 5">
            <a:extLst>
              <a:ext uri="{FF2B5EF4-FFF2-40B4-BE49-F238E27FC236}">
                <a16:creationId xmlns:a16="http://schemas.microsoft.com/office/drawing/2014/main" id="{E42D0F53-51AE-4C90-AA56-011B10430F2C}"/>
              </a:ext>
            </a:extLst>
          </p:cNvPr>
          <p:cNvGrpSpPr/>
          <p:nvPr/>
        </p:nvGrpSpPr>
        <p:grpSpPr>
          <a:xfrm>
            <a:off x="682094" y="3540763"/>
            <a:ext cx="3804993" cy="731521"/>
            <a:chOff x="682094" y="3564361"/>
            <a:chExt cx="3804993" cy="731521"/>
          </a:xfrm>
        </p:grpSpPr>
        <p:pic>
          <p:nvPicPr>
            <p:cNvPr id="23" name="Picture 22" descr="Reflections/Activities Icon&#10;&#10;This icon indicates the presence of activities or times of reflection.">
              <a:extLst>
                <a:ext uri="{FF2B5EF4-FFF2-40B4-BE49-F238E27FC236}">
                  <a16:creationId xmlns:a16="http://schemas.microsoft.com/office/drawing/2014/main" id="{27C7805F-22D0-4811-AC09-4F02803B70DA}"/>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82094" y="3564361"/>
              <a:ext cx="731521" cy="731521"/>
            </a:xfrm>
            <a:prstGeom prst="rect">
              <a:avLst/>
            </a:prstGeom>
          </p:spPr>
        </p:pic>
        <p:sp>
          <p:nvSpPr>
            <p:cNvPr id="24" name="Rectangle 23">
              <a:extLst>
                <a:ext uri="{FF2B5EF4-FFF2-40B4-BE49-F238E27FC236}">
                  <a16:creationId xmlns:a16="http://schemas.microsoft.com/office/drawing/2014/main" id="{A45DC2C4-A1B5-4FEF-A797-AB1150D25B85}"/>
                </a:ext>
              </a:extLst>
            </p:cNvPr>
            <p:cNvSpPr/>
            <p:nvPr/>
          </p:nvSpPr>
          <p:spPr>
            <a:xfrm>
              <a:off x="1715288" y="3699289"/>
              <a:ext cx="2771799" cy="461665"/>
            </a:xfrm>
            <a:prstGeom prst="rect">
              <a:avLst/>
            </a:prstGeom>
          </p:spPr>
          <p:txBody>
            <a:bodyPr wrap="square">
              <a:spAutoFit/>
            </a:bodyPr>
            <a:lstStyle/>
            <a:p>
              <a:r>
                <a:rPr lang="en-US" sz="2400" dirty="0">
                  <a:latin typeface="Tw Cen MT" panose="020B0602020104020603" pitchFamily="34" charset="0"/>
                </a:rPr>
                <a:t>Reflection/Activities</a:t>
              </a:r>
            </a:p>
          </p:txBody>
        </p:sp>
      </p:grpSp>
      <p:grpSp>
        <p:nvGrpSpPr>
          <p:cNvPr id="9" name="Group 8">
            <a:extLst>
              <a:ext uri="{FF2B5EF4-FFF2-40B4-BE49-F238E27FC236}">
                <a16:creationId xmlns:a16="http://schemas.microsoft.com/office/drawing/2014/main" id="{EF8E9FDA-6A93-425E-AAC9-D5A5B01B9DA3}"/>
              </a:ext>
            </a:extLst>
          </p:cNvPr>
          <p:cNvGrpSpPr/>
          <p:nvPr/>
        </p:nvGrpSpPr>
        <p:grpSpPr>
          <a:xfrm>
            <a:off x="5274206" y="3540763"/>
            <a:ext cx="3289199" cy="731521"/>
            <a:chOff x="5274206" y="3564361"/>
            <a:chExt cx="3289199" cy="731521"/>
          </a:xfrm>
        </p:grpSpPr>
        <p:pic>
          <p:nvPicPr>
            <p:cNvPr id="25" name="Picture 24" descr="This icon indicates there is further information found in the Handout packet." title="Document Icon">
              <a:extLst>
                <a:ext uri="{FF2B5EF4-FFF2-40B4-BE49-F238E27FC236}">
                  <a16:creationId xmlns:a16="http://schemas.microsoft.com/office/drawing/2014/main" id="{1B84718C-6C56-424E-9C92-77545C3C31C3}"/>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274206" y="3564361"/>
              <a:ext cx="728473" cy="731521"/>
            </a:xfrm>
            <a:prstGeom prst="rect">
              <a:avLst/>
            </a:prstGeom>
          </p:spPr>
        </p:pic>
        <p:sp>
          <p:nvSpPr>
            <p:cNvPr id="27" name="Rectangle 26">
              <a:extLst>
                <a:ext uri="{FF2B5EF4-FFF2-40B4-BE49-F238E27FC236}">
                  <a16:creationId xmlns:a16="http://schemas.microsoft.com/office/drawing/2014/main" id="{B5DCCEB8-86DC-4DDD-A2C1-DF871E60C9E2}"/>
                </a:ext>
              </a:extLst>
            </p:cNvPr>
            <p:cNvSpPr/>
            <p:nvPr/>
          </p:nvSpPr>
          <p:spPr>
            <a:xfrm>
              <a:off x="6294758" y="3699289"/>
              <a:ext cx="2268647" cy="461665"/>
            </a:xfrm>
            <a:prstGeom prst="rect">
              <a:avLst/>
            </a:prstGeom>
          </p:spPr>
          <p:txBody>
            <a:bodyPr wrap="square">
              <a:spAutoFit/>
            </a:bodyPr>
            <a:lstStyle/>
            <a:p>
              <a:r>
                <a:rPr lang="en-US" sz="2400" dirty="0">
                  <a:latin typeface="Tw Cen MT" panose="020B0602020104020603" pitchFamily="34" charset="0"/>
                </a:rPr>
                <a:t>Handout Packet</a:t>
              </a:r>
            </a:p>
          </p:txBody>
        </p:sp>
      </p:grpSp>
      <p:grpSp>
        <p:nvGrpSpPr>
          <p:cNvPr id="5" name="Group 4">
            <a:extLst>
              <a:ext uri="{FF2B5EF4-FFF2-40B4-BE49-F238E27FC236}">
                <a16:creationId xmlns:a16="http://schemas.microsoft.com/office/drawing/2014/main" id="{1CFFB3C7-E739-491B-BAA8-48286F09B618}"/>
              </a:ext>
            </a:extLst>
          </p:cNvPr>
          <p:cNvGrpSpPr/>
          <p:nvPr/>
        </p:nvGrpSpPr>
        <p:grpSpPr>
          <a:xfrm>
            <a:off x="682094" y="4707655"/>
            <a:ext cx="3656887" cy="731521"/>
            <a:chOff x="682094" y="4707655"/>
            <a:chExt cx="3656887" cy="731521"/>
          </a:xfrm>
        </p:grpSpPr>
        <p:pic>
          <p:nvPicPr>
            <p:cNvPr id="28" name="Picture 27" descr="This icon indicates Essential Questions&#10;to discuss." title="Essential Questions Icon">
              <a:extLst>
                <a:ext uri="{FF2B5EF4-FFF2-40B4-BE49-F238E27FC236}">
                  <a16:creationId xmlns:a16="http://schemas.microsoft.com/office/drawing/2014/main" id="{106B0049-CA07-4C0C-B3F3-BA477DDB7F52}"/>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682094" y="4707655"/>
              <a:ext cx="731521" cy="731521"/>
            </a:xfrm>
            <a:prstGeom prst="rect">
              <a:avLst/>
            </a:prstGeom>
          </p:spPr>
        </p:pic>
        <p:sp>
          <p:nvSpPr>
            <p:cNvPr id="29" name="Rectangle 28">
              <a:extLst>
                <a:ext uri="{FF2B5EF4-FFF2-40B4-BE49-F238E27FC236}">
                  <a16:creationId xmlns:a16="http://schemas.microsoft.com/office/drawing/2014/main" id="{A197A517-C9C8-4350-9673-96DD8C6B62C9}"/>
                </a:ext>
              </a:extLst>
            </p:cNvPr>
            <p:cNvSpPr/>
            <p:nvPr/>
          </p:nvSpPr>
          <p:spPr>
            <a:xfrm>
              <a:off x="1715288" y="4842583"/>
              <a:ext cx="2623693" cy="461665"/>
            </a:xfrm>
            <a:prstGeom prst="rect">
              <a:avLst/>
            </a:prstGeom>
          </p:spPr>
          <p:txBody>
            <a:bodyPr wrap="square">
              <a:spAutoFit/>
            </a:bodyPr>
            <a:lstStyle/>
            <a:p>
              <a:r>
                <a:rPr lang="en-US" sz="2400" dirty="0">
                  <a:latin typeface="Tw Cen MT" panose="020B0602020104020603" pitchFamily="34" charset="0"/>
                </a:rPr>
                <a:t>Essential Questions</a:t>
              </a:r>
            </a:p>
          </p:txBody>
        </p:sp>
      </p:grpSp>
      <p:grpSp>
        <p:nvGrpSpPr>
          <p:cNvPr id="10" name="Group 9">
            <a:extLst>
              <a:ext uri="{FF2B5EF4-FFF2-40B4-BE49-F238E27FC236}">
                <a16:creationId xmlns:a16="http://schemas.microsoft.com/office/drawing/2014/main" id="{BEAE97CB-4732-433E-9C06-5FF2126CF402}"/>
              </a:ext>
            </a:extLst>
          </p:cNvPr>
          <p:cNvGrpSpPr/>
          <p:nvPr/>
        </p:nvGrpSpPr>
        <p:grpSpPr>
          <a:xfrm>
            <a:off x="5274206" y="4709179"/>
            <a:ext cx="2378251" cy="728473"/>
            <a:chOff x="5274206" y="4709179"/>
            <a:chExt cx="2378251" cy="728473"/>
          </a:xfrm>
        </p:grpSpPr>
        <p:pic>
          <p:nvPicPr>
            <p:cNvPr id="30" name="Picture 29" descr="Blue Print Icon&#10;&#10;This icon indicates more information is available in the Blueprint document.">
              <a:extLst>
                <a:ext uri="{FF2B5EF4-FFF2-40B4-BE49-F238E27FC236}">
                  <a16:creationId xmlns:a16="http://schemas.microsoft.com/office/drawing/2014/main" id="{87EC0081-0119-4709-853E-2AA10E52EFF2}"/>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5274206" y="4709179"/>
              <a:ext cx="728473" cy="728473"/>
            </a:xfrm>
            <a:prstGeom prst="rect">
              <a:avLst/>
            </a:prstGeom>
          </p:spPr>
        </p:pic>
        <p:sp>
          <p:nvSpPr>
            <p:cNvPr id="31" name="Rectangle 30">
              <a:extLst>
                <a:ext uri="{FF2B5EF4-FFF2-40B4-BE49-F238E27FC236}">
                  <a16:creationId xmlns:a16="http://schemas.microsoft.com/office/drawing/2014/main" id="{F25B11BA-115C-4A57-96C7-3EA3A634F58F}"/>
                </a:ext>
              </a:extLst>
            </p:cNvPr>
            <p:cNvSpPr/>
            <p:nvPr/>
          </p:nvSpPr>
          <p:spPr>
            <a:xfrm>
              <a:off x="6294758" y="4842583"/>
              <a:ext cx="1357699" cy="461665"/>
            </a:xfrm>
            <a:prstGeom prst="rect">
              <a:avLst/>
            </a:prstGeom>
          </p:spPr>
          <p:txBody>
            <a:bodyPr wrap="square">
              <a:spAutoFit/>
            </a:bodyPr>
            <a:lstStyle/>
            <a:p>
              <a:r>
                <a:rPr lang="en-US" sz="2400" dirty="0">
                  <a:latin typeface="Tw Cen MT" panose="020B0602020104020603" pitchFamily="34" charset="0"/>
                </a:rPr>
                <a:t>Blueprint</a:t>
              </a:r>
            </a:p>
          </p:txBody>
        </p:sp>
      </p:grpSp>
    </p:spTree>
    <p:extLst>
      <p:ext uri="{BB962C8B-B14F-4D97-AF65-F5344CB8AC3E}">
        <p14:creationId xmlns:p14="http://schemas.microsoft.com/office/powerpoint/2010/main" val="108827732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F25E6E15-D6C6-4F41-A4A7-8874363E982C}"/>
              </a:ext>
            </a:extLst>
          </p:cNvPr>
          <p:cNvSpPr>
            <a:spLocks noGrp="1"/>
          </p:cNvSpPr>
          <p:nvPr>
            <p:ph type="title"/>
          </p:nvPr>
        </p:nvSpPr>
        <p:spPr/>
        <p:txBody>
          <a:bodyPr/>
          <a:lstStyle/>
          <a:p>
            <a:r>
              <a:rPr lang="en-US" dirty="0"/>
              <a:t>District Continuous Improvement Framework</a:t>
            </a:r>
          </a:p>
        </p:txBody>
      </p:sp>
      <p:pic>
        <p:nvPicPr>
          <p:cNvPr id="11" name="Picture 10" descr="Title says Focus on effective instruction leading to exceptional outcomes for ALL Missouri students. &#10;Foundations, include Collaborative Teams, Data-based decision making, and common formative assessment. Effective Teaching &amp; Learning Practices, including developing assessment capable learners with feedback, and metacognition. Supportive Content including School-based implementation coaching, collective teacher efficacy, systems leadership, and instructional leadership. ">
            <a:extLst>
              <a:ext uri="{FF2B5EF4-FFF2-40B4-BE49-F238E27FC236}">
                <a16:creationId xmlns:a16="http://schemas.microsoft.com/office/drawing/2014/main" id="{67A9028F-EC7D-4B91-B8C6-D426816D5DB2}"/>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2628564" y="1863037"/>
            <a:ext cx="3886870" cy="4474541"/>
          </a:xfrm>
          <a:prstGeom prst="rect">
            <a:avLst/>
          </a:prstGeom>
        </p:spPr>
      </p:pic>
      <p:pic>
        <p:nvPicPr>
          <p:cNvPr id="6" name="Picture 5" descr="Blue Print Icon&#10;&#10;This icon indicates more information is available in the Blueprint document.">
            <a:extLst>
              <a:ext uri="{FF2B5EF4-FFF2-40B4-BE49-F238E27FC236}">
                <a16:creationId xmlns:a16="http://schemas.microsoft.com/office/drawing/2014/main" id="{8059134E-CD31-4A52-B6EF-3D8ADC861E9E}"/>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250935" y="5609105"/>
            <a:ext cx="728473" cy="728473"/>
          </a:xfrm>
          <a:prstGeom prst="rect">
            <a:avLst/>
          </a:prstGeom>
        </p:spPr>
      </p:pic>
    </p:spTree>
    <p:extLst>
      <p:ext uri="{BB962C8B-B14F-4D97-AF65-F5344CB8AC3E}">
        <p14:creationId xmlns:p14="http://schemas.microsoft.com/office/powerpoint/2010/main" val="52232540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42F6E9DA-D9BA-407D-A84A-6FD11DA6CD9F}"/>
              </a:ext>
            </a:extLst>
          </p:cNvPr>
          <p:cNvSpPr>
            <a:spLocks noGrp="1"/>
          </p:cNvSpPr>
          <p:nvPr>
            <p:ph type="title"/>
          </p:nvPr>
        </p:nvSpPr>
        <p:spPr>
          <a:xfrm>
            <a:off x="457200" y="804864"/>
            <a:ext cx="8229600" cy="1096961"/>
          </a:xfrm>
        </p:spPr>
        <p:txBody>
          <a:bodyPr/>
          <a:lstStyle/>
          <a:p>
            <a:r>
              <a:rPr lang="en-US" dirty="0"/>
              <a:t>Alignment with </a:t>
            </a:r>
            <a:br>
              <a:rPr lang="en-US" dirty="0"/>
            </a:br>
            <a:r>
              <a:rPr lang="en-US" dirty="0"/>
              <a:t>MO Leader Standards</a:t>
            </a:r>
          </a:p>
        </p:txBody>
      </p:sp>
      <p:sp>
        <p:nvSpPr>
          <p:cNvPr id="2" name="Text Placeholder 1">
            <a:extLst>
              <a:ext uri="{FF2B5EF4-FFF2-40B4-BE49-F238E27FC236}">
                <a16:creationId xmlns:a16="http://schemas.microsoft.com/office/drawing/2014/main" id="{D91205CD-678E-4686-BD34-FE59C0E908E1}"/>
              </a:ext>
            </a:extLst>
          </p:cNvPr>
          <p:cNvSpPr>
            <a:spLocks noGrp="1"/>
          </p:cNvSpPr>
          <p:nvPr>
            <p:ph type="body" idx="1"/>
          </p:nvPr>
        </p:nvSpPr>
        <p:spPr>
          <a:xfrm>
            <a:off x="457200" y="2032005"/>
            <a:ext cx="8229600" cy="3962396"/>
          </a:xfrm>
        </p:spPr>
        <p:txBody>
          <a:bodyPr/>
          <a:lstStyle/>
          <a:p>
            <a:r>
              <a:rPr lang="en-US" b="1" dirty="0"/>
              <a:t>Standard #1 </a:t>
            </a:r>
            <a:r>
              <a:rPr lang="en-US" dirty="0"/>
              <a:t>– Educational leaders have the knowledge and ability to ensure the success of all students by facilitating the development, articulation, implementation, and stewardship of a school/district vision of learning supported by the school community.</a:t>
            </a:r>
          </a:p>
          <a:p>
            <a:r>
              <a:rPr lang="en-US" b="1" dirty="0"/>
              <a:t>Standard #2 </a:t>
            </a:r>
            <a:r>
              <a:rPr lang="en-US" dirty="0"/>
              <a:t>– Educational leaders have the knowledge and ability to ensure the success of all students by promoting a positive school culture, providing an effective instructional program, applying best practice to student learning, and designing comprehensive professional growth plans for staff. </a:t>
            </a:r>
          </a:p>
          <a:p>
            <a:endParaRPr lang="en-US" dirty="0"/>
          </a:p>
        </p:txBody>
      </p:sp>
    </p:spTree>
    <p:extLst>
      <p:ext uri="{BB962C8B-B14F-4D97-AF65-F5344CB8AC3E}">
        <p14:creationId xmlns:p14="http://schemas.microsoft.com/office/powerpoint/2010/main" val="400336350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17431ECE-064B-43EC-BD5C-4E094928195D}"/>
              </a:ext>
            </a:extLst>
          </p:cNvPr>
          <p:cNvSpPr>
            <a:spLocks noGrp="1"/>
          </p:cNvSpPr>
          <p:nvPr>
            <p:ph type="title"/>
          </p:nvPr>
        </p:nvSpPr>
        <p:spPr/>
        <p:txBody>
          <a:bodyPr/>
          <a:lstStyle/>
          <a:p>
            <a:r>
              <a:rPr lang="en-US" dirty="0"/>
              <a:t>Session-at-a-Glance</a:t>
            </a:r>
          </a:p>
        </p:txBody>
      </p:sp>
      <p:sp>
        <p:nvSpPr>
          <p:cNvPr id="2" name="Text Placeholder 1">
            <a:extLst>
              <a:ext uri="{FF2B5EF4-FFF2-40B4-BE49-F238E27FC236}">
                <a16:creationId xmlns:a16="http://schemas.microsoft.com/office/drawing/2014/main" id="{C74D5DD4-2035-4BF3-88FA-82C7E99876A8}"/>
              </a:ext>
            </a:extLst>
          </p:cNvPr>
          <p:cNvSpPr>
            <a:spLocks noGrp="1"/>
          </p:cNvSpPr>
          <p:nvPr>
            <p:ph type="body" idx="1"/>
          </p:nvPr>
        </p:nvSpPr>
        <p:spPr/>
        <p:txBody>
          <a:bodyPr/>
          <a:lstStyle/>
          <a:p>
            <a:pPr marL="91440" indent="0">
              <a:buNone/>
            </a:pPr>
            <a:r>
              <a:rPr lang="en-US" sz="2800" dirty="0"/>
              <a:t>Leadership: The Big Picture</a:t>
            </a:r>
          </a:p>
          <a:p>
            <a:pPr marL="91440" indent="0">
              <a:buNone/>
            </a:pPr>
            <a:r>
              <a:rPr lang="en-US" sz="2800" dirty="0"/>
              <a:t>Essential Function 1: Aligning</a:t>
            </a:r>
          </a:p>
          <a:p>
            <a:pPr marL="91440" indent="0">
              <a:buNone/>
            </a:pPr>
            <a:r>
              <a:rPr lang="en-US" sz="2800" dirty="0"/>
              <a:t>Essential Function 2: Path Setting</a:t>
            </a:r>
          </a:p>
          <a:p>
            <a:pPr marL="91440" indent="0">
              <a:buNone/>
            </a:pPr>
            <a:r>
              <a:rPr lang="en-US" sz="2800" dirty="0"/>
              <a:t>Essential Function 3:  Modeling</a:t>
            </a:r>
          </a:p>
          <a:p>
            <a:pPr marL="91440" indent="0">
              <a:buNone/>
            </a:pPr>
            <a:r>
              <a:rPr lang="en-US" sz="2800" dirty="0"/>
              <a:t>Essential Function 4: Empowering</a:t>
            </a:r>
          </a:p>
          <a:p>
            <a:pPr marL="91440" indent="0">
              <a:buNone/>
            </a:pPr>
            <a:r>
              <a:rPr lang="en-US" sz="2800" dirty="0"/>
              <a:t>Leadership for Effective Implementation in Action</a:t>
            </a:r>
          </a:p>
          <a:p>
            <a:pPr marL="91440" indent="0">
              <a:buNone/>
            </a:pPr>
            <a:r>
              <a:rPr lang="en-US" sz="2800" dirty="0"/>
              <a:t>Closing and Follow-Up</a:t>
            </a:r>
          </a:p>
        </p:txBody>
      </p:sp>
    </p:spTree>
    <p:extLst>
      <p:ext uri="{BB962C8B-B14F-4D97-AF65-F5344CB8AC3E}">
        <p14:creationId xmlns:p14="http://schemas.microsoft.com/office/powerpoint/2010/main" val="215690085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9BB16CF0-A8E9-4AA9-ABB7-FE9C1881BABD}"/>
              </a:ext>
            </a:extLst>
          </p:cNvPr>
          <p:cNvSpPr>
            <a:spLocks noGrp="1"/>
          </p:cNvSpPr>
          <p:nvPr>
            <p:ph type="title"/>
          </p:nvPr>
        </p:nvSpPr>
        <p:spPr/>
        <p:txBody>
          <a:bodyPr/>
          <a:lstStyle/>
          <a:p>
            <a:r>
              <a:rPr lang="en-US" dirty="0"/>
              <a:t>Essential Questions</a:t>
            </a:r>
          </a:p>
        </p:txBody>
      </p:sp>
      <p:sp>
        <p:nvSpPr>
          <p:cNvPr id="2" name="Text Placeholder 1">
            <a:extLst>
              <a:ext uri="{FF2B5EF4-FFF2-40B4-BE49-F238E27FC236}">
                <a16:creationId xmlns:a16="http://schemas.microsoft.com/office/drawing/2014/main" id="{EB20BA4C-36FD-4BEF-8DB2-1A265611700C}"/>
              </a:ext>
            </a:extLst>
          </p:cNvPr>
          <p:cNvSpPr>
            <a:spLocks noGrp="1"/>
          </p:cNvSpPr>
          <p:nvPr>
            <p:ph type="body" idx="1"/>
          </p:nvPr>
        </p:nvSpPr>
        <p:spPr/>
        <p:txBody>
          <a:bodyPr/>
          <a:lstStyle/>
          <a:p>
            <a:r>
              <a:rPr lang="en-US" dirty="0"/>
              <a:t>How do District Leadership Teams support the implementation of effective practices?</a:t>
            </a:r>
          </a:p>
          <a:p>
            <a:r>
              <a:rPr lang="en-US" dirty="0"/>
              <a:t>How does systems-thinking lead to a culture of continuous improvement?</a:t>
            </a:r>
          </a:p>
          <a:p>
            <a:r>
              <a:rPr lang="en-US" dirty="0"/>
              <a:t>Why is it important to align individual efforts and goals to a district focus?</a:t>
            </a:r>
          </a:p>
          <a:p>
            <a:r>
              <a:rPr lang="en-US" dirty="0"/>
              <a:t>How can districts engage staff in the implementation of effective teaching and learning practices?</a:t>
            </a:r>
          </a:p>
        </p:txBody>
      </p:sp>
      <p:pic>
        <p:nvPicPr>
          <p:cNvPr id="5" name="Picture 4" descr="This icon indicates Essential Questions&#10;to discuss." title="Essential Questions Icon">
            <a:extLst>
              <a:ext uri="{FF2B5EF4-FFF2-40B4-BE49-F238E27FC236}">
                <a16:creationId xmlns:a16="http://schemas.microsoft.com/office/drawing/2014/main" id="{0BA46A3B-2A3C-43B7-8B9B-088EA2049289}"/>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247887" y="5606057"/>
            <a:ext cx="731521" cy="731521"/>
          </a:xfrm>
          <a:prstGeom prst="rect">
            <a:avLst/>
          </a:prstGeom>
        </p:spPr>
      </p:pic>
    </p:spTree>
    <p:extLst>
      <p:ext uri="{BB962C8B-B14F-4D97-AF65-F5344CB8AC3E}">
        <p14:creationId xmlns:p14="http://schemas.microsoft.com/office/powerpoint/2010/main" val="333971954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D764C004-169E-4D7D-80FF-C5B439F3A590}"/>
              </a:ext>
            </a:extLst>
          </p:cNvPr>
          <p:cNvSpPr>
            <a:spLocks noGrp="1"/>
          </p:cNvSpPr>
          <p:nvPr>
            <p:ph type="title"/>
          </p:nvPr>
        </p:nvSpPr>
        <p:spPr/>
        <p:txBody>
          <a:bodyPr/>
          <a:lstStyle/>
          <a:p>
            <a:pPr algn="l"/>
            <a:r>
              <a:rPr lang="en-US" sz="3200" dirty="0"/>
              <a:t>At the conclusion of this module, District Leadership Teams will understand the following.</a:t>
            </a:r>
          </a:p>
        </p:txBody>
      </p:sp>
      <p:sp>
        <p:nvSpPr>
          <p:cNvPr id="2" name="Text Placeholder 1">
            <a:extLst>
              <a:ext uri="{FF2B5EF4-FFF2-40B4-BE49-F238E27FC236}">
                <a16:creationId xmlns:a16="http://schemas.microsoft.com/office/drawing/2014/main" id="{86135304-3A14-4961-BA75-D310AA82ED5C}"/>
              </a:ext>
            </a:extLst>
          </p:cNvPr>
          <p:cNvSpPr>
            <a:spLocks noGrp="1"/>
          </p:cNvSpPr>
          <p:nvPr>
            <p:ph type="body" idx="1"/>
          </p:nvPr>
        </p:nvSpPr>
        <p:spPr/>
        <p:txBody>
          <a:bodyPr/>
          <a:lstStyle/>
          <a:p>
            <a:r>
              <a:rPr lang="en-US" dirty="0"/>
              <a:t>Key actions in the implementation and support of effective practices to maximize impact on student growth and learning</a:t>
            </a:r>
          </a:p>
          <a:p>
            <a:r>
              <a:rPr lang="en-US" dirty="0"/>
              <a:t>The application of systems thinking to DCI</a:t>
            </a:r>
          </a:p>
          <a:p>
            <a:r>
              <a:rPr lang="en-US" dirty="0"/>
              <a:t>How to develop and support a culture of continuous improvement and collective responsibility</a:t>
            </a:r>
          </a:p>
          <a:p>
            <a:r>
              <a:rPr lang="en-US" dirty="0"/>
              <a:t>District-wide structures and processes that support collaboration and communication</a:t>
            </a:r>
          </a:p>
          <a:p>
            <a:r>
              <a:rPr lang="en-US" dirty="0"/>
              <a:t>Alignment of individual effort and goals to a district focus</a:t>
            </a:r>
          </a:p>
          <a:p>
            <a:r>
              <a:rPr lang="en-US" dirty="0"/>
              <a:t>How to support and monitor the engagement of district staff in the implementation process</a:t>
            </a:r>
          </a:p>
        </p:txBody>
      </p:sp>
    </p:spTree>
    <p:extLst>
      <p:ext uri="{BB962C8B-B14F-4D97-AF65-F5344CB8AC3E}">
        <p14:creationId xmlns:p14="http://schemas.microsoft.com/office/powerpoint/2010/main" val="162041890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605FC548-8F4A-4945-9294-B9B519533400}"/>
              </a:ext>
            </a:extLst>
          </p:cNvPr>
          <p:cNvSpPr>
            <a:spLocks noGrp="1"/>
          </p:cNvSpPr>
          <p:nvPr>
            <p:ph type="ctrTitle"/>
          </p:nvPr>
        </p:nvSpPr>
        <p:spPr/>
        <p:txBody>
          <a:bodyPr/>
          <a:lstStyle/>
          <a:p>
            <a:r>
              <a:rPr lang="en-US" sz="4400" dirty="0"/>
              <a:t>Overview of Leadership for Effective Implementation of District-Wide Evidence-Based Practices</a:t>
            </a:r>
            <a:endParaRPr lang="en-US" dirty="0"/>
          </a:p>
        </p:txBody>
      </p:sp>
    </p:spTree>
    <p:extLst>
      <p:ext uri="{BB962C8B-B14F-4D97-AF65-F5344CB8AC3E}">
        <p14:creationId xmlns:p14="http://schemas.microsoft.com/office/powerpoint/2010/main" val="52240517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Content Placeholder 8">
            <a:extLst>
              <a:ext uri="{FF2B5EF4-FFF2-40B4-BE49-F238E27FC236}">
                <a16:creationId xmlns:a16="http://schemas.microsoft.com/office/drawing/2014/main" id="{97C60FFA-9788-4227-9020-F38D6624B7B4}"/>
              </a:ext>
            </a:extLst>
          </p:cNvPr>
          <p:cNvSpPr>
            <a:spLocks noGrp="1"/>
          </p:cNvSpPr>
          <p:nvPr>
            <p:ph sz="quarter" idx="10"/>
          </p:nvPr>
        </p:nvSpPr>
        <p:spPr/>
        <p:txBody>
          <a:bodyPr/>
          <a:lstStyle/>
          <a:p>
            <a:r>
              <a:rPr lang="en-US" sz="4400" dirty="0">
                <a:solidFill>
                  <a:schemeClr val="accent2"/>
                </a:solidFill>
              </a:rPr>
              <a:t>Schools of Systems</a:t>
            </a:r>
          </a:p>
        </p:txBody>
      </p:sp>
      <p:sp>
        <p:nvSpPr>
          <p:cNvPr id="8" name="Quote">
            <a:extLst>
              <a:ext uri="{FF2B5EF4-FFF2-40B4-BE49-F238E27FC236}">
                <a16:creationId xmlns:a16="http://schemas.microsoft.com/office/drawing/2014/main" id="{C1421913-BD37-499E-B45E-4E6778E16BAD}"/>
              </a:ext>
            </a:extLst>
          </p:cNvPr>
          <p:cNvSpPr>
            <a:spLocks noGrp="1"/>
          </p:cNvSpPr>
          <p:nvPr>
            <p:ph type="title"/>
          </p:nvPr>
        </p:nvSpPr>
        <p:spPr/>
        <p:txBody>
          <a:bodyPr/>
          <a:lstStyle/>
          <a:p>
            <a:r>
              <a:rPr lang="en-US" sz="3600" i="1" dirty="0">
                <a:latin typeface="Corbel"/>
                <a:ea typeface="Corbel"/>
                <a:cs typeface="Corbel"/>
                <a:sym typeface="Corbel"/>
              </a:rPr>
              <a:t>“</a:t>
            </a:r>
            <a:r>
              <a:rPr lang="en-US" sz="2800" i="1" dirty="0">
                <a:latin typeface="Corbel"/>
                <a:ea typeface="Corbel"/>
                <a:cs typeface="Corbel"/>
                <a:sym typeface="Corbel"/>
              </a:rPr>
              <a:t>A system is a set of related components that work together in a particular environment to perform whatever functions are required to achieve the system’s objective.”</a:t>
            </a:r>
            <a:endParaRPr lang="en-US" dirty="0"/>
          </a:p>
        </p:txBody>
      </p:sp>
      <p:sp>
        <p:nvSpPr>
          <p:cNvPr id="7" name="Text Placeholder 3">
            <a:extLst>
              <a:ext uri="{FF2B5EF4-FFF2-40B4-BE49-F238E27FC236}">
                <a16:creationId xmlns:a16="http://schemas.microsoft.com/office/drawing/2014/main" id="{FC4A1FC5-F974-40C7-A30F-1FC0BE485637}"/>
              </a:ext>
            </a:extLst>
          </p:cNvPr>
          <p:cNvSpPr txBox="1">
            <a:spLocks/>
          </p:cNvSpPr>
          <p:nvPr/>
        </p:nvSpPr>
        <p:spPr>
          <a:xfrm>
            <a:off x="5935851" y="5921556"/>
            <a:ext cx="2327535" cy="328613"/>
          </a:xfrm>
          <a:prstGeom prst="rect">
            <a:avLst/>
          </a:prstGeom>
        </p:spPr>
        <p:txBody>
          <a:bodyPr vert="horz" lIns="91440" tIns="45720" rIns="91440" bIns="45720" rtlCol="0">
            <a:noAutofit/>
          </a:bodyPr>
          <a:lstStyle>
            <a:defPPr marR="0" lvl="0" algn="l" rtl="0">
              <a:lnSpc>
                <a:spcPct val="100000"/>
              </a:lnSpc>
              <a:spcBef>
                <a:spcPts val="0"/>
              </a:spcBef>
              <a:spcAft>
                <a:spcPts val="0"/>
              </a:spcAft>
            </a:defPPr>
            <a:lvl1pPr marL="91440" marR="0" lvl="0" indent="0" algn="l" rtl="0" eaLnBrk="1" hangingPunct="1">
              <a:lnSpc>
                <a:spcPct val="100000"/>
              </a:lnSpc>
              <a:spcBef>
                <a:spcPts val="600"/>
              </a:spcBef>
              <a:spcAft>
                <a:spcPts val="0"/>
              </a:spcAft>
              <a:buClr>
                <a:schemeClr val="accent2"/>
              </a:buClr>
              <a:buFont typeface="Wingdings" panose="05000000000000000000" pitchFamily="2" charset="2"/>
              <a:buNone/>
              <a:defRPr sz="2400" b="0" i="0" u="none" strike="noStrike" cap="none">
                <a:solidFill>
                  <a:srgbClr val="000000"/>
                </a:solidFill>
                <a:latin typeface="Tw Cen MT" panose="020B0602020104020603" pitchFamily="34" charset="0"/>
                <a:ea typeface="Tw Cen MT" panose="020B0602020104020603" pitchFamily="34" charset="0"/>
                <a:cs typeface="Arial"/>
                <a:sym typeface="Arial"/>
              </a:defRPr>
            </a:lvl1pPr>
            <a:lvl2pPr marR="0" lvl="1" algn="l" rtl="0" eaLnBrk="1" hangingPunct="1">
              <a:lnSpc>
                <a:spcPct val="100000"/>
              </a:lnSpc>
              <a:spcBef>
                <a:spcPts val="0"/>
              </a:spcBef>
              <a:spcAft>
                <a:spcPts val="0"/>
              </a:spcAft>
              <a:buNone/>
              <a:defRPr sz="2100" b="0" i="0" u="none" strike="noStrike" cap="none">
                <a:solidFill>
                  <a:srgbClr val="000000"/>
                </a:solidFill>
                <a:latin typeface="Tw Cen MT" panose="020B0602020104020603" pitchFamily="34" charset="0"/>
                <a:ea typeface="Tw Cen MT" panose="020B0602020104020603" pitchFamily="34" charset="0"/>
                <a:cs typeface="Arial"/>
                <a:sym typeface="Arial"/>
              </a:defRPr>
            </a:lvl2pPr>
            <a:lvl3pPr marR="0" lvl="2" algn="l" rtl="0" eaLnBrk="1" hangingPunct="1">
              <a:lnSpc>
                <a:spcPct val="100000"/>
              </a:lnSpc>
              <a:spcBef>
                <a:spcPts val="0"/>
              </a:spcBef>
              <a:spcAft>
                <a:spcPts val="0"/>
              </a:spcAft>
              <a:buNone/>
              <a:defRPr sz="1050" b="0" i="0" u="none" strike="noStrike" cap="none">
                <a:solidFill>
                  <a:srgbClr val="000000"/>
                </a:solidFill>
                <a:latin typeface="Arial"/>
                <a:ea typeface="Arial"/>
                <a:cs typeface="Arial"/>
                <a:sym typeface="Arial"/>
              </a:defRPr>
            </a:lvl3pPr>
            <a:lvl4pPr marR="0" lvl="3" algn="l" rtl="0" eaLnBrk="1" hangingPunct="1">
              <a:lnSpc>
                <a:spcPct val="100000"/>
              </a:lnSpc>
              <a:spcBef>
                <a:spcPts val="0"/>
              </a:spcBef>
              <a:spcAft>
                <a:spcPts val="0"/>
              </a:spcAft>
              <a:buNone/>
              <a:defRPr sz="1050" b="0" i="0" u="none" strike="noStrike" cap="none">
                <a:solidFill>
                  <a:srgbClr val="000000"/>
                </a:solidFill>
                <a:latin typeface="Arial"/>
                <a:ea typeface="Arial"/>
                <a:cs typeface="Arial"/>
                <a:sym typeface="Arial"/>
              </a:defRPr>
            </a:lvl4pPr>
            <a:lvl5pPr marR="0" lvl="4" algn="l" rtl="0" eaLnBrk="1" hangingPunct="1">
              <a:lnSpc>
                <a:spcPct val="100000"/>
              </a:lnSpc>
              <a:spcBef>
                <a:spcPts val="0"/>
              </a:spcBef>
              <a:spcAft>
                <a:spcPts val="0"/>
              </a:spcAft>
              <a:buNone/>
              <a:defRPr sz="1050" b="0" i="0" u="none" strike="noStrike" cap="none">
                <a:solidFill>
                  <a:srgbClr val="000000"/>
                </a:solidFill>
                <a:latin typeface="Tw Cen MT" panose="020B0602020104020603" pitchFamily="34" charset="0"/>
                <a:ea typeface="Arial"/>
                <a:cs typeface="Arial"/>
                <a:sym typeface="Arial"/>
              </a:defRPr>
            </a:lvl5pPr>
            <a:lvl6pPr marR="0" lvl="5" algn="l" rtl="0" eaLnBrk="1" hangingPunct="1">
              <a:lnSpc>
                <a:spcPct val="100000"/>
              </a:lnSpc>
              <a:spcBef>
                <a:spcPts val="0"/>
              </a:spcBef>
              <a:spcAft>
                <a:spcPts val="0"/>
              </a:spcAft>
              <a:buNone/>
              <a:defRPr sz="1050" b="0" i="0" u="none" strike="noStrike" cap="none">
                <a:solidFill>
                  <a:srgbClr val="000000"/>
                </a:solidFill>
                <a:latin typeface="Arial"/>
                <a:ea typeface="Arial"/>
                <a:cs typeface="Arial"/>
                <a:sym typeface="Arial"/>
              </a:defRPr>
            </a:lvl6pPr>
            <a:lvl7pPr marR="0" lvl="6" algn="l" rtl="0" eaLnBrk="1" hangingPunct="1">
              <a:lnSpc>
                <a:spcPct val="100000"/>
              </a:lnSpc>
              <a:spcBef>
                <a:spcPts val="0"/>
              </a:spcBef>
              <a:spcAft>
                <a:spcPts val="0"/>
              </a:spcAft>
              <a:buNone/>
              <a:defRPr sz="1050" b="0" i="0" u="none" strike="noStrike" cap="none">
                <a:solidFill>
                  <a:srgbClr val="000000"/>
                </a:solidFill>
                <a:latin typeface="Arial"/>
                <a:ea typeface="Arial"/>
                <a:cs typeface="Arial"/>
                <a:sym typeface="Arial"/>
              </a:defRPr>
            </a:lvl7pPr>
            <a:lvl8pPr marR="0" lvl="7" algn="l" rtl="0" eaLnBrk="1" hangingPunct="1">
              <a:lnSpc>
                <a:spcPct val="100000"/>
              </a:lnSpc>
              <a:spcBef>
                <a:spcPts val="0"/>
              </a:spcBef>
              <a:spcAft>
                <a:spcPts val="0"/>
              </a:spcAft>
              <a:buNone/>
              <a:defRPr sz="1050" b="0" i="0" u="none" strike="noStrike" cap="none">
                <a:solidFill>
                  <a:srgbClr val="000000"/>
                </a:solidFill>
                <a:latin typeface="Arial"/>
                <a:ea typeface="Arial"/>
                <a:cs typeface="Arial"/>
                <a:sym typeface="Arial"/>
              </a:defRPr>
            </a:lvl8pPr>
            <a:lvl9pPr marR="0" lvl="8" algn="l" rtl="0" eaLnBrk="1" hangingPunct="1">
              <a:lnSpc>
                <a:spcPct val="100000"/>
              </a:lnSpc>
              <a:spcBef>
                <a:spcPts val="0"/>
              </a:spcBef>
              <a:spcAft>
                <a:spcPts val="0"/>
              </a:spcAft>
              <a:buNone/>
              <a:defRPr sz="1050" b="0" i="0" u="none" strike="noStrike" cap="none">
                <a:solidFill>
                  <a:srgbClr val="000000"/>
                </a:solidFill>
                <a:latin typeface="Arial"/>
                <a:ea typeface="Arial"/>
                <a:cs typeface="Arial"/>
                <a:sym typeface="Arial"/>
              </a:defRPr>
            </a:lvl9pPr>
          </a:lstStyle>
          <a:p>
            <a:pPr marL="91440" indent="0" algn="r">
              <a:buNone/>
            </a:pPr>
            <a:r>
              <a:rPr lang="en-US" sz="1050" dirty="0">
                <a:solidFill>
                  <a:schemeClr val="dk1"/>
                </a:solidFill>
                <a:ea typeface="Calibri"/>
                <a:cs typeface="Calibri"/>
                <a:sym typeface="Calibri"/>
              </a:rPr>
              <a:t>(Meadows, 2008)</a:t>
            </a:r>
          </a:p>
        </p:txBody>
      </p:sp>
      <p:pic>
        <p:nvPicPr>
          <p:cNvPr id="6" name="Picture 5" descr="Reflections/Activities Icon&#10;&#10;This icon indicates the presence of activities or times of reflection.">
            <a:extLst>
              <a:ext uri="{FF2B5EF4-FFF2-40B4-BE49-F238E27FC236}">
                <a16:creationId xmlns:a16="http://schemas.microsoft.com/office/drawing/2014/main" id="{1F7CF19A-AAC9-4118-A644-E5CCA0E1E42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247887" y="5609105"/>
            <a:ext cx="731521" cy="731521"/>
          </a:xfrm>
          <a:prstGeom prst="rect">
            <a:avLst/>
          </a:prstGeom>
        </p:spPr>
      </p:pic>
    </p:spTree>
    <p:extLst>
      <p:ext uri="{BB962C8B-B14F-4D97-AF65-F5344CB8AC3E}">
        <p14:creationId xmlns:p14="http://schemas.microsoft.com/office/powerpoint/2010/main" val="320850224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9B4BD9-93E4-475F-B7C7-A9312B6D97AE}"/>
              </a:ext>
            </a:extLst>
          </p:cNvPr>
          <p:cNvSpPr>
            <a:spLocks noGrp="1"/>
          </p:cNvSpPr>
          <p:nvPr>
            <p:ph type="title"/>
          </p:nvPr>
        </p:nvSpPr>
        <p:spPr/>
        <p:txBody>
          <a:bodyPr/>
          <a:lstStyle/>
          <a:p>
            <a:r>
              <a:rPr lang="en-US" dirty="0"/>
              <a:t>Hidden Slide #2</a:t>
            </a:r>
          </a:p>
        </p:txBody>
      </p:sp>
      <p:sp>
        <p:nvSpPr>
          <p:cNvPr id="3" name="Text Placeholder 2">
            <a:extLst>
              <a:ext uri="{FF2B5EF4-FFF2-40B4-BE49-F238E27FC236}">
                <a16:creationId xmlns:a16="http://schemas.microsoft.com/office/drawing/2014/main" id="{C3BF320C-5D62-428E-A7B8-5557DEF4B6B9}"/>
              </a:ext>
            </a:extLst>
          </p:cNvPr>
          <p:cNvSpPr>
            <a:spLocks noGrp="1"/>
          </p:cNvSpPr>
          <p:nvPr>
            <p:ph type="body" idx="1"/>
          </p:nvPr>
        </p:nvSpPr>
        <p:spPr/>
        <p:txBody>
          <a:bodyPr>
            <a:normAutofit fontScale="92500"/>
          </a:bodyPr>
          <a:lstStyle/>
          <a:p>
            <a:pPr marL="0" indent="0">
              <a:lnSpc>
                <a:spcPct val="110000"/>
              </a:lnSpc>
              <a:spcBef>
                <a:spcPts val="0"/>
              </a:spcBef>
              <a:buSzPts val="2247"/>
              <a:buNone/>
            </a:pPr>
            <a:r>
              <a:rPr lang="en-US" sz="1400" dirty="0"/>
              <a:t>The </a:t>
            </a:r>
            <a:r>
              <a:rPr lang="en-US" sz="1400" i="1" dirty="0"/>
              <a:t>Leadership for Effective Implementation of District-Wide Evidence-Based Practices Module (Systems Leadership) </a:t>
            </a:r>
            <a:r>
              <a:rPr lang="en-US" sz="1400" dirty="0"/>
              <a:t>was designed to be used in the following manner.</a:t>
            </a:r>
          </a:p>
          <a:p>
            <a:pPr marL="171450" indent="-171450">
              <a:lnSpc>
                <a:spcPct val="110000"/>
              </a:lnSpc>
            </a:pPr>
            <a:r>
              <a:rPr lang="en-US" sz="1400" dirty="0"/>
              <a:t>The audience for this module is Leadership Teams, including district and building leaders. The module is not meant for whole staff presentations.</a:t>
            </a:r>
          </a:p>
          <a:p>
            <a:pPr marL="171450" indent="-171450">
              <a:lnSpc>
                <a:spcPct val="110000"/>
              </a:lnSpc>
            </a:pPr>
            <a:r>
              <a:rPr lang="en-US" sz="1400" i="1" dirty="0"/>
              <a:t>Leadership for Effective Implementation of District-Wide Evidence-Based Practices </a:t>
            </a:r>
            <a:r>
              <a:rPr lang="en-US" sz="1400" dirty="0"/>
              <a:t>is organized around the four essential functions of the accompanying Practice Profile; aligning, path setting, modeling, and empowering.</a:t>
            </a:r>
          </a:p>
          <a:p>
            <a:pPr marL="171450" indent="-171450">
              <a:lnSpc>
                <a:spcPct val="110000"/>
              </a:lnSpc>
            </a:pPr>
            <a:r>
              <a:rPr lang="en-US" sz="1400" dirty="0"/>
              <a:t>The introduction provides an overview of the module and systems thinking. The module is, as noted above, organized around each of the essential functions of the Practice Profile. There is capacity building content for each of the four sections: aligning, path setting, modeling, and empowering. The module then concludes with a section titled </a:t>
            </a:r>
            <a:r>
              <a:rPr lang="en-US" sz="1400" i="1" dirty="0"/>
              <a:t>In Action</a:t>
            </a:r>
            <a:r>
              <a:rPr lang="en-US" sz="1400" dirty="0"/>
              <a:t>, which contains content on implementation science, sustainability, and next steps/action planning. This material is designed to help teams understand, create, and implement a district-wide plan for continuous improvement.</a:t>
            </a:r>
          </a:p>
          <a:p>
            <a:pPr marL="171450" indent="-171450">
              <a:lnSpc>
                <a:spcPct val="110000"/>
              </a:lnSpc>
            </a:pPr>
            <a:r>
              <a:rPr lang="en-US" sz="1400" dirty="0"/>
              <a:t>It is recommended that the content of the entire module (broken into several sessions if necessary) is provided to leaders so they have a clear understanding of each component and how the practices are interrelated. Districts will then action plan and customize future professional learning to meet their district’s needs based on results from the Practice Profile or SAPP for </a:t>
            </a:r>
            <a:r>
              <a:rPr lang="en-US" sz="1400" i="1" dirty="0"/>
              <a:t>Leadership</a:t>
            </a:r>
            <a:r>
              <a:rPr lang="en-US" sz="1400" dirty="0"/>
              <a:t> </a:t>
            </a:r>
            <a:r>
              <a:rPr lang="en-US" sz="1400" i="1" dirty="0"/>
              <a:t>for Effective Implementation of District-Wide Evidence-Based Practices. </a:t>
            </a:r>
            <a:endParaRPr lang="en-US" sz="1400" dirty="0"/>
          </a:p>
        </p:txBody>
      </p:sp>
    </p:spTree>
    <p:extLst>
      <p:ext uri="{BB962C8B-B14F-4D97-AF65-F5344CB8AC3E}">
        <p14:creationId xmlns:p14="http://schemas.microsoft.com/office/powerpoint/2010/main" val="331240455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D4085D9B-FB68-4F47-95FB-96B50DC34C83}"/>
              </a:ext>
            </a:extLst>
          </p:cNvPr>
          <p:cNvSpPr>
            <a:spLocks noGrp="1"/>
          </p:cNvSpPr>
          <p:nvPr>
            <p:ph type="title"/>
          </p:nvPr>
        </p:nvSpPr>
        <p:spPr/>
        <p:txBody>
          <a:bodyPr/>
          <a:lstStyle/>
          <a:p>
            <a:pPr algn="l"/>
            <a:r>
              <a:rPr lang="en-US" dirty="0"/>
              <a:t>Schools of Systems</a:t>
            </a:r>
          </a:p>
        </p:txBody>
      </p:sp>
      <p:sp>
        <p:nvSpPr>
          <p:cNvPr id="2" name="Text Placeholder 1">
            <a:extLst>
              <a:ext uri="{FF2B5EF4-FFF2-40B4-BE49-F238E27FC236}">
                <a16:creationId xmlns:a16="http://schemas.microsoft.com/office/drawing/2014/main" id="{61BAFA52-911E-4DDB-959B-E4A88E72B604}"/>
              </a:ext>
            </a:extLst>
          </p:cNvPr>
          <p:cNvSpPr>
            <a:spLocks noGrp="1"/>
          </p:cNvSpPr>
          <p:nvPr>
            <p:ph type="body" idx="1"/>
          </p:nvPr>
        </p:nvSpPr>
        <p:spPr/>
        <p:txBody>
          <a:bodyPr/>
          <a:lstStyle/>
          <a:p>
            <a:pPr indent="-457200">
              <a:buSzPts val="2400"/>
            </a:pPr>
            <a:r>
              <a:rPr lang="en-US" sz="2400" dirty="0">
                <a:solidFill>
                  <a:schemeClr val="accent2"/>
                </a:solidFill>
              </a:rPr>
              <a:t>What is the primary objective of a school system?</a:t>
            </a:r>
          </a:p>
          <a:p>
            <a:pPr indent="-457200">
              <a:buSzPts val="2400"/>
            </a:pPr>
            <a:r>
              <a:rPr lang="en-US" sz="2400" dirty="0">
                <a:solidFill>
                  <a:schemeClr val="accent2"/>
                </a:solidFill>
              </a:rPr>
              <a:t>What are the components of a school system?</a:t>
            </a:r>
          </a:p>
          <a:p>
            <a:pPr indent="-457200">
              <a:buSzPts val="2400"/>
            </a:pPr>
            <a:r>
              <a:rPr lang="en-US" sz="2400" dirty="0">
                <a:solidFill>
                  <a:schemeClr val="accent2"/>
                </a:solidFill>
              </a:rPr>
              <a:t>What are the functions of each of the  components you named?</a:t>
            </a:r>
          </a:p>
          <a:p>
            <a:pPr marL="91440" indent="0">
              <a:buNone/>
            </a:pPr>
            <a:endParaRPr lang="en-US" dirty="0"/>
          </a:p>
        </p:txBody>
      </p:sp>
      <p:sp>
        <p:nvSpPr>
          <p:cNvPr id="5" name="Text Placeholder 3">
            <a:extLst>
              <a:ext uri="{FF2B5EF4-FFF2-40B4-BE49-F238E27FC236}">
                <a16:creationId xmlns:a16="http://schemas.microsoft.com/office/drawing/2014/main" id="{2AA24800-3965-4E37-9277-8FB8E46F2B19}"/>
              </a:ext>
            </a:extLst>
          </p:cNvPr>
          <p:cNvSpPr txBox="1">
            <a:spLocks/>
          </p:cNvSpPr>
          <p:nvPr/>
        </p:nvSpPr>
        <p:spPr>
          <a:xfrm>
            <a:off x="5935851" y="5921556"/>
            <a:ext cx="2327535" cy="328613"/>
          </a:xfrm>
          <a:prstGeom prst="rect">
            <a:avLst/>
          </a:prstGeom>
        </p:spPr>
        <p:txBody>
          <a:bodyPr vert="horz" lIns="91440" tIns="45720" rIns="91440" bIns="45720" rtlCol="0">
            <a:noAutofit/>
          </a:bodyPr>
          <a:lstStyle>
            <a:defPPr marR="0" lvl="0" algn="l" rtl="0">
              <a:lnSpc>
                <a:spcPct val="100000"/>
              </a:lnSpc>
              <a:spcBef>
                <a:spcPts val="0"/>
              </a:spcBef>
              <a:spcAft>
                <a:spcPts val="0"/>
              </a:spcAft>
            </a:defPPr>
            <a:lvl1pPr marL="91440" marR="0" lvl="0" indent="0" algn="l" rtl="0" eaLnBrk="1" hangingPunct="1">
              <a:lnSpc>
                <a:spcPct val="100000"/>
              </a:lnSpc>
              <a:spcBef>
                <a:spcPts val="600"/>
              </a:spcBef>
              <a:spcAft>
                <a:spcPts val="0"/>
              </a:spcAft>
              <a:buClr>
                <a:schemeClr val="accent2"/>
              </a:buClr>
              <a:buFont typeface="Wingdings" panose="05000000000000000000" pitchFamily="2" charset="2"/>
              <a:buNone/>
              <a:defRPr sz="2400" b="0" i="0" u="none" strike="noStrike" cap="none">
                <a:solidFill>
                  <a:srgbClr val="000000"/>
                </a:solidFill>
                <a:latin typeface="Tw Cen MT" panose="020B0602020104020603" pitchFamily="34" charset="0"/>
                <a:ea typeface="Tw Cen MT" panose="020B0602020104020603" pitchFamily="34" charset="0"/>
                <a:cs typeface="Arial"/>
                <a:sym typeface="Arial"/>
              </a:defRPr>
            </a:lvl1pPr>
            <a:lvl2pPr marR="0" lvl="1" algn="l" rtl="0" eaLnBrk="1" hangingPunct="1">
              <a:lnSpc>
                <a:spcPct val="100000"/>
              </a:lnSpc>
              <a:spcBef>
                <a:spcPts val="0"/>
              </a:spcBef>
              <a:spcAft>
                <a:spcPts val="0"/>
              </a:spcAft>
              <a:buNone/>
              <a:defRPr sz="2100" b="0" i="0" u="none" strike="noStrike" cap="none">
                <a:solidFill>
                  <a:srgbClr val="000000"/>
                </a:solidFill>
                <a:latin typeface="Tw Cen MT" panose="020B0602020104020603" pitchFamily="34" charset="0"/>
                <a:ea typeface="Tw Cen MT" panose="020B0602020104020603" pitchFamily="34" charset="0"/>
                <a:cs typeface="Arial"/>
                <a:sym typeface="Arial"/>
              </a:defRPr>
            </a:lvl2pPr>
            <a:lvl3pPr marR="0" lvl="2" algn="l" rtl="0" eaLnBrk="1" hangingPunct="1">
              <a:lnSpc>
                <a:spcPct val="100000"/>
              </a:lnSpc>
              <a:spcBef>
                <a:spcPts val="0"/>
              </a:spcBef>
              <a:spcAft>
                <a:spcPts val="0"/>
              </a:spcAft>
              <a:buNone/>
              <a:defRPr sz="1050" b="0" i="0" u="none" strike="noStrike" cap="none">
                <a:solidFill>
                  <a:srgbClr val="000000"/>
                </a:solidFill>
                <a:latin typeface="Arial"/>
                <a:ea typeface="Arial"/>
                <a:cs typeface="Arial"/>
                <a:sym typeface="Arial"/>
              </a:defRPr>
            </a:lvl3pPr>
            <a:lvl4pPr marR="0" lvl="3" algn="l" rtl="0" eaLnBrk="1" hangingPunct="1">
              <a:lnSpc>
                <a:spcPct val="100000"/>
              </a:lnSpc>
              <a:spcBef>
                <a:spcPts val="0"/>
              </a:spcBef>
              <a:spcAft>
                <a:spcPts val="0"/>
              </a:spcAft>
              <a:buNone/>
              <a:defRPr sz="1050" b="0" i="0" u="none" strike="noStrike" cap="none">
                <a:solidFill>
                  <a:srgbClr val="000000"/>
                </a:solidFill>
                <a:latin typeface="Arial"/>
                <a:ea typeface="Arial"/>
                <a:cs typeface="Arial"/>
                <a:sym typeface="Arial"/>
              </a:defRPr>
            </a:lvl4pPr>
            <a:lvl5pPr marR="0" lvl="4" algn="l" rtl="0" eaLnBrk="1" hangingPunct="1">
              <a:lnSpc>
                <a:spcPct val="100000"/>
              </a:lnSpc>
              <a:spcBef>
                <a:spcPts val="0"/>
              </a:spcBef>
              <a:spcAft>
                <a:spcPts val="0"/>
              </a:spcAft>
              <a:buNone/>
              <a:defRPr sz="1050" b="0" i="0" u="none" strike="noStrike" cap="none">
                <a:solidFill>
                  <a:srgbClr val="000000"/>
                </a:solidFill>
                <a:latin typeface="Tw Cen MT" panose="020B0602020104020603" pitchFamily="34" charset="0"/>
                <a:ea typeface="Arial"/>
                <a:cs typeface="Arial"/>
                <a:sym typeface="Arial"/>
              </a:defRPr>
            </a:lvl5pPr>
            <a:lvl6pPr marR="0" lvl="5" algn="l" rtl="0" eaLnBrk="1" hangingPunct="1">
              <a:lnSpc>
                <a:spcPct val="100000"/>
              </a:lnSpc>
              <a:spcBef>
                <a:spcPts val="0"/>
              </a:spcBef>
              <a:spcAft>
                <a:spcPts val="0"/>
              </a:spcAft>
              <a:buNone/>
              <a:defRPr sz="1050" b="0" i="0" u="none" strike="noStrike" cap="none">
                <a:solidFill>
                  <a:srgbClr val="000000"/>
                </a:solidFill>
                <a:latin typeface="Arial"/>
                <a:ea typeface="Arial"/>
                <a:cs typeface="Arial"/>
                <a:sym typeface="Arial"/>
              </a:defRPr>
            </a:lvl6pPr>
            <a:lvl7pPr marR="0" lvl="6" algn="l" rtl="0" eaLnBrk="1" hangingPunct="1">
              <a:lnSpc>
                <a:spcPct val="100000"/>
              </a:lnSpc>
              <a:spcBef>
                <a:spcPts val="0"/>
              </a:spcBef>
              <a:spcAft>
                <a:spcPts val="0"/>
              </a:spcAft>
              <a:buNone/>
              <a:defRPr sz="1050" b="0" i="0" u="none" strike="noStrike" cap="none">
                <a:solidFill>
                  <a:srgbClr val="000000"/>
                </a:solidFill>
                <a:latin typeface="Arial"/>
                <a:ea typeface="Arial"/>
                <a:cs typeface="Arial"/>
                <a:sym typeface="Arial"/>
              </a:defRPr>
            </a:lvl7pPr>
            <a:lvl8pPr marR="0" lvl="7" algn="l" rtl="0" eaLnBrk="1" hangingPunct="1">
              <a:lnSpc>
                <a:spcPct val="100000"/>
              </a:lnSpc>
              <a:spcBef>
                <a:spcPts val="0"/>
              </a:spcBef>
              <a:spcAft>
                <a:spcPts val="0"/>
              </a:spcAft>
              <a:buNone/>
              <a:defRPr sz="1050" b="0" i="0" u="none" strike="noStrike" cap="none">
                <a:solidFill>
                  <a:srgbClr val="000000"/>
                </a:solidFill>
                <a:latin typeface="Arial"/>
                <a:ea typeface="Arial"/>
                <a:cs typeface="Arial"/>
                <a:sym typeface="Arial"/>
              </a:defRPr>
            </a:lvl8pPr>
            <a:lvl9pPr marR="0" lvl="8" algn="l" rtl="0" eaLnBrk="1" hangingPunct="1">
              <a:lnSpc>
                <a:spcPct val="100000"/>
              </a:lnSpc>
              <a:spcBef>
                <a:spcPts val="0"/>
              </a:spcBef>
              <a:spcAft>
                <a:spcPts val="0"/>
              </a:spcAft>
              <a:buNone/>
              <a:defRPr sz="1050" b="0" i="0" u="none" strike="noStrike" cap="none">
                <a:solidFill>
                  <a:srgbClr val="000000"/>
                </a:solidFill>
                <a:latin typeface="Arial"/>
                <a:ea typeface="Arial"/>
                <a:cs typeface="Arial"/>
                <a:sym typeface="Arial"/>
              </a:defRPr>
            </a:lvl9pPr>
          </a:lstStyle>
          <a:p>
            <a:pPr marL="91440" indent="0" algn="r">
              <a:buNone/>
            </a:pPr>
            <a:r>
              <a:rPr lang="en-US" sz="1050" dirty="0">
                <a:solidFill>
                  <a:schemeClr val="dk1"/>
                </a:solidFill>
                <a:ea typeface="Calibri"/>
                <a:cs typeface="Calibri"/>
                <a:sym typeface="Calibri"/>
              </a:rPr>
              <a:t>(Rouse, 2005)</a:t>
            </a:r>
          </a:p>
        </p:txBody>
      </p:sp>
      <p:pic>
        <p:nvPicPr>
          <p:cNvPr id="4" name="Picture 3" descr="Reflections/Activities Icon&#10;&#10;This icon indicates the presence of activities or times of reflection.">
            <a:extLst>
              <a:ext uri="{FF2B5EF4-FFF2-40B4-BE49-F238E27FC236}">
                <a16:creationId xmlns:a16="http://schemas.microsoft.com/office/drawing/2014/main" id="{FA5D9B1F-8949-4494-B0FF-DE884377E7BF}"/>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247887" y="5609105"/>
            <a:ext cx="731521" cy="731521"/>
          </a:xfrm>
          <a:prstGeom prst="rect">
            <a:avLst/>
          </a:prstGeom>
        </p:spPr>
      </p:pic>
    </p:spTree>
    <p:extLst>
      <p:ext uri="{BB962C8B-B14F-4D97-AF65-F5344CB8AC3E}">
        <p14:creationId xmlns:p14="http://schemas.microsoft.com/office/powerpoint/2010/main" val="284836997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a:extLst>
              <a:ext uri="{FF2B5EF4-FFF2-40B4-BE49-F238E27FC236}">
                <a16:creationId xmlns:a16="http://schemas.microsoft.com/office/drawing/2014/main" id="{93EF6C4C-CCE5-4548-A4BE-5B9303E079AA}"/>
              </a:ext>
            </a:extLst>
          </p:cNvPr>
          <p:cNvSpPr>
            <a:spLocks noGrp="1"/>
          </p:cNvSpPr>
          <p:nvPr>
            <p:ph sz="quarter" idx="10"/>
          </p:nvPr>
        </p:nvSpPr>
        <p:spPr/>
        <p:txBody>
          <a:bodyPr anchor="ctr"/>
          <a:lstStyle/>
          <a:p>
            <a:pPr algn="l">
              <a:spcBef>
                <a:spcPts val="0"/>
              </a:spcBef>
            </a:pPr>
            <a:r>
              <a:rPr lang="en-US" sz="4400" dirty="0">
                <a:solidFill>
                  <a:schemeClr val="accent2"/>
                </a:solidFill>
              </a:rPr>
              <a:t>Schools of Systems</a:t>
            </a:r>
          </a:p>
        </p:txBody>
      </p:sp>
      <p:sp>
        <p:nvSpPr>
          <p:cNvPr id="2" name="Quote">
            <a:extLst>
              <a:ext uri="{FF2B5EF4-FFF2-40B4-BE49-F238E27FC236}">
                <a16:creationId xmlns:a16="http://schemas.microsoft.com/office/drawing/2014/main" id="{73935806-5CCA-4092-9397-915067513C4D}"/>
              </a:ext>
            </a:extLst>
          </p:cNvPr>
          <p:cNvSpPr>
            <a:spLocks noGrp="1"/>
          </p:cNvSpPr>
          <p:nvPr>
            <p:ph type="title"/>
          </p:nvPr>
        </p:nvSpPr>
        <p:spPr/>
        <p:txBody>
          <a:bodyPr/>
          <a:lstStyle/>
          <a:p>
            <a:r>
              <a:rPr lang="en-US" sz="2800" i="1" dirty="0"/>
              <a:t>“Systems thinking is a method of critical thinking by which you analyze the relationships between the system's parts in order to understand a situation for better decision making.”                                                  </a:t>
            </a:r>
            <a:br>
              <a:rPr lang="en-US" sz="2800" dirty="0">
                <a:solidFill>
                  <a:schemeClr val="accent1"/>
                </a:solidFill>
              </a:rPr>
            </a:br>
            <a:endParaRPr lang="en-US" dirty="0"/>
          </a:p>
        </p:txBody>
      </p:sp>
      <p:sp>
        <p:nvSpPr>
          <p:cNvPr id="6" name="Text Placeholder 3">
            <a:extLst>
              <a:ext uri="{FF2B5EF4-FFF2-40B4-BE49-F238E27FC236}">
                <a16:creationId xmlns:a16="http://schemas.microsoft.com/office/drawing/2014/main" id="{3D8BF0B5-97C7-41BB-ADBA-7DE049C716A4}"/>
              </a:ext>
            </a:extLst>
          </p:cNvPr>
          <p:cNvSpPr txBox="1">
            <a:spLocks/>
          </p:cNvSpPr>
          <p:nvPr/>
        </p:nvSpPr>
        <p:spPr>
          <a:xfrm>
            <a:off x="5935851" y="5921556"/>
            <a:ext cx="2327535" cy="328613"/>
          </a:xfrm>
          <a:prstGeom prst="rect">
            <a:avLst/>
          </a:prstGeom>
        </p:spPr>
        <p:txBody>
          <a:bodyPr vert="horz" lIns="91440" tIns="45720" rIns="91440" bIns="45720" rtlCol="0">
            <a:noAutofit/>
          </a:bodyPr>
          <a:lstStyle>
            <a:defPPr marR="0" lvl="0" algn="l" rtl="0">
              <a:lnSpc>
                <a:spcPct val="100000"/>
              </a:lnSpc>
              <a:spcBef>
                <a:spcPts val="0"/>
              </a:spcBef>
              <a:spcAft>
                <a:spcPts val="0"/>
              </a:spcAft>
            </a:defPPr>
            <a:lvl1pPr marL="91440" marR="0" lvl="0" indent="0" algn="l" rtl="0" eaLnBrk="1" hangingPunct="1">
              <a:lnSpc>
                <a:spcPct val="100000"/>
              </a:lnSpc>
              <a:spcBef>
                <a:spcPts val="600"/>
              </a:spcBef>
              <a:spcAft>
                <a:spcPts val="0"/>
              </a:spcAft>
              <a:buClr>
                <a:schemeClr val="accent2"/>
              </a:buClr>
              <a:buFont typeface="Wingdings" panose="05000000000000000000" pitchFamily="2" charset="2"/>
              <a:buNone/>
              <a:defRPr sz="2400" b="0" i="0" u="none" strike="noStrike" cap="none">
                <a:solidFill>
                  <a:srgbClr val="000000"/>
                </a:solidFill>
                <a:latin typeface="Tw Cen MT" panose="020B0602020104020603" pitchFamily="34" charset="0"/>
                <a:ea typeface="Tw Cen MT" panose="020B0602020104020603" pitchFamily="34" charset="0"/>
                <a:cs typeface="Arial"/>
                <a:sym typeface="Arial"/>
              </a:defRPr>
            </a:lvl1pPr>
            <a:lvl2pPr marR="0" lvl="1" algn="l" rtl="0" eaLnBrk="1" hangingPunct="1">
              <a:lnSpc>
                <a:spcPct val="100000"/>
              </a:lnSpc>
              <a:spcBef>
                <a:spcPts val="0"/>
              </a:spcBef>
              <a:spcAft>
                <a:spcPts val="0"/>
              </a:spcAft>
              <a:buNone/>
              <a:defRPr sz="2100" b="0" i="0" u="none" strike="noStrike" cap="none">
                <a:solidFill>
                  <a:srgbClr val="000000"/>
                </a:solidFill>
                <a:latin typeface="Tw Cen MT" panose="020B0602020104020603" pitchFamily="34" charset="0"/>
                <a:ea typeface="Tw Cen MT" panose="020B0602020104020603" pitchFamily="34" charset="0"/>
                <a:cs typeface="Arial"/>
                <a:sym typeface="Arial"/>
              </a:defRPr>
            </a:lvl2pPr>
            <a:lvl3pPr marR="0" lvl="2" algn="l" rtl="0" eaLnBrk="1" hangingPunct="1">
              <a:lnSpc>
                <a:spcPct val="100000"/>
              </a:lnSpc>
              <a:spcBef>
                <a:spcPts val="0"/>
              </a:spcBef>
              <a:spcAft>
                <a:spcPts val="0"/>
              </a:spcAft>
              <a:buNone/>
              <a:defRPr sz="1050" b="0" i="0" u="none" strike="noStrike" cap="none">
                <a:solidFill>
                  <a:srgbClr val="000000"/>
                </a:solidFill>
                <a:latin typeface="Arial"/>
                <a:ea typeface="Arial"/>
                <a:cs typeface="Arial"/>
                <a:sym typeface="Arial"/>
              </a:defRPr>
            </a:lvl3pPr>
            <a:lvl4pPr marR="0" lvl="3" algn="l" rtl="0" eaLnBrk="1" hangingPunct="1">
              <a:lnSpc>
                <a:spcPct val="100000"/>
              </a:lnSpc>
              <a:spcBef>
                <a:spcPts val="0"/>
              </a:spcBef>
              <a:spcAft>
                <a:spcPts val="0"/>
              </a:spcAft>
              <a:buNone/>
              <a:defRPr sz="1050" b="0" i="0" u="none" strike="noStrike" cap="none">
                <a:solidFill>
                  <a:srgbClr val="000000"/>
                </a:solidFill>
                <a:latin typeface="Arial"/>
                <a:ea typeface="Arial"/>
                <a:cs typeface="Arial"/>
                <a:sym typeface="Arial"/>
              </a:defRPr>
            </a:lvl4pPr>
            <a:lvl5pPr marR="0" lvl="4" algn="l" rtl="0" eaLnBrk="1" hangingPunct="1">
              <a:lnSpc>
                <a:spcPct val="100000"/>
              </a:lnSpc>
              <a:spcBef>
                <a:spcPts val="0"/>
              </a:spcBef>
              <a:spcAft>
                <a:spcPts val="0"/>
              </a:spcAft>
              <a:buNone/>
              <a:defRPr sz="1050" b="0" i="0" u="none" strike="noStrike" cap="none">
                <a:solidFill>
                  <a:srgbClr val="000000"/>
                </a:solidFill>
                <a:latin typeface="Tw Cen MT" panose="020B0602020104020603" pitchFamily="34" charset="0"/>
                <a:ea typeface="Arial"/>
                <a:cs typeface="Arial"/>
                <a:sym typeface="Arial"/>
              </a:defRPr>
            </a:lvl5pPr>
            <a:lvl6pPr marR="0" lvl="5" algn="l" rtl="0" eaLnBrk="1" hangingPunct="1">
              <a:lnSpc>
                <a:spcPct val="100000"/>
              </a:lnSpc>
              <a:spcBef>
                <a:spcPts val="0"/>
              </a:spcBef>
              <a:spcAft>
                <a:spcPts val="0"/>
              </a:spcAft>
              <a:buNone/>
              <a:defRPr sz="1050" b="0" i="0" u="none" strike="noStrike" cap="none">
                <a:solidFill>
                  <a:srgbClr val="000000"/>
                </a:solidFill>
                <a:latin typeface="Arial"/>
                <a:ea typeface="Arial"/>
                <a:cs typeface="Arial"/>
                <a:sym typeface="Arial"/>
              </a:defRPr>
            </a:lvl6pPr>
            <a:lvl7pPr marR="0" lvl="6" algn="l" rtl="0" eaLnBrk="1" hangingPunct="1">
              <a:lnSpc>
                <a:spcPct val="100000"/>
              </a:lnSpc>
              <a:spcBef>
                <a:spcPts val="0"/>
              </a:spcBef>
              <a:spcAft>
                <a:spcPts val="0"/>
              </a:spcAft>
              <a:buNone/>
              <a:defRPr sz="1050" b="0" i="0" u="none" strike="noStrike" cap="none">
                <a:solidFill>
                  <a:srgbClr val="000000"/>
                </a:solidFill>
                <a:latin typeface="Arial"/>
                <a:ea typeface="Arial"/>
                <a:cs typeface="Arial"/>
                <a:sym typeface="Arial"/>
              </a:defRPr>
            </a:lvl7pPr>
            <a:lvl8pPr marR="0" lvl="7" algn="l" rtl="0" eaLnBrk="1" hangingPunct="1">
              <a:lnSpc>
                <a:spcPct val="100000"/>
              </a:lnSpc>
              <a:spcBef>
                <a:spcPts val="0"/>
              </a:spcBef>
              <a:spcAft>
                <a:spcPts val="0"/>
              </a:spcAft>
              <a:buNone/>
              <a:defRPr sz="1050" b="0" i="0" u="none" strike="noStrike" cap="none">
                <a:solidFill>
                  <a:srgbClr val="000000"/>
                </a:solidFill>
                <a:latin typeface="Arial"/>
                <a:ea typeface="Arial"/>
                <a:cs typeface="Arial"/>
                <a:sym typeface="Arial"/>
              </a:defRPr>
            </a:lvl8pPr>
            <a:lvl9pPr marR="0" lvl="8" algn="l" rtl="0" eaLnBrk="1" hangingPunct="1">
              <a:lnSpc>
                <a:spcPct val="100000"/>
              </a:lnSpc>
              <a:spcBef>
                <a:spcPts val="0"/>
              </a:spcBef>
              <a:spcAft>
                <a:spcPts val="0"/>
              </a:spcAft>
              <a:buNone/>
              <a:defRPr sz="1050" b="0" i="0" u="none" strike="noStrike" cap="none">
                <a:solidFill>
                  <a:srgbClr val="000000"/>
                </a:solidFill>
                <a:latin typeface="Arial"/>
                <a:ea typeface="Arial"/>
                <a:cs typeface="Arial"/>
                <a:sym typeface="Arial"/>
              </a:defRPr>
            </a:lvl9pPr>
          </a:lstStyle>
          <a:p>
            <a:pPr marL="91440" indent="0" algn="r">
              <a:buNone/>
            </a:pPr>
            <a:r>
              <a:rPr lang="en-US" sz="1050" dirty="0">
                <a:solidFill>
                  <a:schemeClr val="dk1"/>
                </a:solidFill>
                <a:ea typeface="Calibri"/>
                <a:cs typeface="Calibri"/>
                <a:sym typeface="Calibri"/>
              </a:rPr>
              <a:t>(Rouse, 2005)</a:t>
            </a:r>
          </a:p>
        </p:txBody>
      </p:sp>
      <p:pic>
        <p:nvPicPr>
          <p:cNvPr id="5" name="Picture 4" descr="Reflections/Activities Icon&#10;&#10;This icon indicates the presence of activities or times of reflection.">
            <a:extLst>
              <a:ext uri="{FF2B5EF4-FFF2-40B4-BE49-F238E27FC236}">
                <a16:creationId xmlns:a16="http://schemas.microsoft.com/office/drawing/2014/main" id="{42DED050-DD1E-447A-85EB-A04FEA86CB4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247887" y="5609105"/>
            <a:ext cx="731521" cy="731521"/>
          </a:xfrm>
          <a:prstGeom prst="rect">
            <a:avLst/>
          </a:prstGeom>
        </p:spPr>
      </p:pic>
    </p:spTree>
    <p:extLst>
      <p:ext uri="{BB962C8B-B14F-4D97-AF65-F5344CB8AC3E}">
        <p14:creationId xmlns:p14="http://schemas.microsoft.com/office/powerpoint/2010/main" val="138857646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E7D7067C-3185-4C0A-A9E6-F8B587845CB0}"/>
              </a:ext>
            </a:extLst>
          </p:cNvPr>
          <p:cNvSpPr>
            <a:spLocks noGrp="1"/>
          </p:cNvSpPr>
          <p:nvPr>
            <p:ph type="title"/>
          </p:nvPr>
        </p:nvSpPr>
        <p:spPr>
          <a:xfrm>
            <a:off x="457200" y="804864"/>
            <a:ext cx="8229600" cy="1286513"/>
          </a:xfrm>
        </p:spPr>
        <p:txBody>
          <a:bodyPr/>
          <a:lstStyle/>
          <a:p>
            <a:r>
              <a:rPr lang="en-US" dirty="0"/>
              <a:t>Jigsaw Read &amp; Review: </a:t>
            </a:r>
            <a:br>
              <a:rPr lang="en-US" dirty="0"/>
            </a:br>
            <a:r>
              <a:rPr lang="en-US" dirty="0"/>
              <a:t>Tools Of A Systems Thinker</a:t>
            </a:r>
          </a:p>
        </p:txBody>
      </p:sp>
      <p:pic>
        <p:nvPicPr>
          <p:cNvPr id="4" name="Picture 3" descr="Diagram of tools of a system thinking 6 areas, first area shows random dots and says disconnection next to it are dots connected by lines under the drawing it says interconnectedness. The next area shows a straight arrow saying linear, an arrow that bends into a circle saying circular. The next area shows two vertical containers with random dots saying silos, and a shallow dish with random dots falling into it with the words emergence.  a single puzzle piece says parts, 4 connected pieces say wholes. The next section shows random dots with two outliers each circled alone, next to it random dots all in a single circle saying synthesis. The final section has random triangles with the word isolation next to it are random triangles with circular lines connecting the triangles in multiple locations saying relationships. ">
            <a:extLst>
              <a:ext uri="{FF2B5EF4-FFF2-40B4-BE49-F238E27FC236}">
                <a16:creationId xmlns:a16="http://schemas.microsoft.com/office/drawing/2014/main" id="{32AD64BF-50C1-4142-B2A6-E9AA0A583131}"/>
              </a:ext>
            </a:extLst>
          </p:cNvPr>
          <p:cNvPicPr>
            <a:picLocks noChangeAspect="1"/>
          </p:cNvPicPr>
          <p:nvPr/>
        </p:nvPicPr>
        <p:blipFill>
          <a:blip r:embed="rId3"/>
          <a:stretch>
            <a:fillRect/>
          </a:stretch>
        </p:blipFill>
        <p:spPr>
          <a:xfrm>
            <a:off x="776041" y="2309091"/>
            <a:ext cx="6995608" cy="3285499"/>
          </a:xfrm>
          <a:prstGeom prst="rect">
            <a:avLst/>
          </a:prstGeom>
        </p:spPr>
      </p:pic>
      <p:pic>
        <p:nvPicPr>
          <p:cNvPr id="7" name="Picture 6" descr="QR code linking to https://medium.com/disruptive-design/tools-for-systems-thinkers-the-6-fundamental-concepts-of-systems-thinking-379cdac3dc6a">
            <a:extLst>
              <a:ext uri="{FF2B5EF4-FFF2-40B4-BE49-F238E27FC236}">
                <a16:creationId xmlns:a16="http://schemas.microsoft.com/office/drawing/2014/main" id="{DE4BDF71-B4FA-4ABA-86F7-9F71AC864E1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650207" y="2188882"/>
            <a:ext cx="963440" cy="963440"/>
          </a:xfrm>
          <a:prstGeom prst="rect">
            <a:avLst/>
          </a:prstGeom>
        </p:spPr>
      </p:pic>
      <p:pic>
        <p:nvPicPr>
          <p:cNvPr id="5" name="Picture 4" descr="Reflections/Activities Icon&#10;&#10;This icon indicates the presence of activities or times of reflection.">
            <a:extLst>
              <a:ext uri="{FF2B5EF4-FFF2-40B4-BE49-F238E27FC236}">
                <a16:creationId xmlns:a16="http://schemas.microsoft.com/office/drawing/2014/main" id="{CF223DC8-3118-4E63-8AF2-406B5736EA03}"/>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247887" y="5609105"/>
            <a:ext cx="731521" cy="731521"/>
          </a:xfrm>
          <a:prstGeom prst="rect">
            <a:avLst/>
          </a:prstGeom>
        </p:spPr>
      </p:pic>
      <p:sp>
        <p:nvSpPr>
          <p:cNvPr id="9" name="Text Placeholder 3">
            <a:extLst>
              <a:ext uri="{FF2B5EF4-FFF2-40B4-BE49-F238E27FC236}">
                <a16:creationId xmlns:a16="http://schemas.microsoft.com/office/drawing/2014/main" id="{B526BD6A-8FE9-4BED-9E2B-71838091D262}"/>
              </a:ext>
            </a:extLst>
          </p:cNvPr>
          <p:cNvSpPr txBox="1">
            <a:spLocks/>
          </p:cNvSpPr>
          <p:nvPr/>
        </p:nvSpPr>
        <p:spPr>
          <a:xfrm>
            <a:off x="5935851" y="5921556"/>
            <a:ext cx="2327535" cy="328613"/>
          </a:xfrm>
          <a:prstGeom prst="rect">
            <a:avLst/>
          </a:prstGeom>
        </p:spPr>
        <p:txBody>
          <a:bodyPr vert="horz" lIns="91440" tIns="45720" rIns="91440" bIns="45720" rtlCol="0">
            <a:noAutofit/>
          </a:bodyPr>
          <a:lstStyle>
            <a:defPPr marR="0" lvl="0" algn="l" rtl="0">
              <a:lnSpc>
                <a:spcPct val="100000"/>
              </a:lnSpc>
              <a:spcBef>
                <a:spcPts val="0"/>
              </a:spcBef>
              <a:spcAft>
                <a:spcPts val="0"/>
              </a:spcAft>
            </a:defPPr>
            <a:lvl1pPr marL="91440" marR="0" lvl="0" indent="0" algn="l" rtl="0" eaLnBrk="1" hangingPunct="1">
              <a:lnSpc>
                <a:spcPct val="100000"/>
              </a:lnSpc>
              <a:spcBef>
                <a:spcPts val="600"/>
              </a:spcBef>
              <a:spcAft>
                <a:spcPts val="0"/>
              </a:spcAft>
              <a:buClr>
                <a:schemeClr val="accent2"/>
              </a:buClr>
              <a:buFont typeface="Wingdings" panose="05000000000000000000" pitchFamily="2" charset="2"/>
              <a:buNone/>
              <a:defRPr sz="2400" b="0" i="0" u="none" strike="noStrike" cap="none">
                <a:solidFill>
                  <a:srgbClr val="000000"/>
                </a:solidFill>
                <a:latin typeface="Tw Cen MT" panose="020B0602020104020603" pitchFamily="34" charset="0"/>
                <a:ea typeface="Tw Cen MT" panose="020B0602020104020603" pitchFamily="34" charset="0"/>
                <a:cs typeface="Arial"/>
                <a:sym typeface="Arial"/>
              </a:defRPr>
            </a:lvl1pPr>
            <a:lvl2pPr marR="0" lvl="1" algn="l" rtl="0" eaLnBrk="1" hangingPunct="1">
              <a:lnSpc>
                <a:spcPct val="100000"/>
              </a:lnSpc>
              <a:spcBef>
                <a:spcPts val="0"/>
              </a:spcBef>
              <a:spcAft>
                <a:spcPts val="0"/>
              </a:spcAft>
              <a:buNone/>
              <a:defRPr sz="2100" b="0" i="0" u="none" strike="noStrike" cap="none">
                <a:solidFill>
                  <a:srgbClr val="000000"/>
                </a:solidFill>
                <a:latin typeface="Tw Cen MT" panose="020B0602020104020603" pitchFamily="34" charset="0"/>
                <a:ea typeface="Tw Cen MT" panose="020B0602020104020603" pitchFamily="34" charset="0"/>
                <a:cs typeface="Arial"/>
                <a:sym typeface="Arial"/>
              </a:defRPr>
            </a:lvl2pPr>
            <a:lvl3pPr marR="0" lvl="2" algn="l" rtl="0" eaLnBrk="1" hangingPunct="1">
              <a:lnSpc>
                <a:spcPct val="100000"/>
              </a:lnSpc>
              <a:spcBef>
                <a:spcPts val="0"/>
              </a:spcBef>
              <a:spcAft>
                <a:spcPts val="0"/>
              </a:spcAft>
              <a:buNone/>
              <a:defRPr sz="1050" b="0" i="0" u="none" strike="noStrike" cap="none">
                <a:solidFill>
                  <a:srgbClr val="000000"/>
                </a:solidFill>
                <a:latin typeface="Arial"/>
                <a:ea typeface="Arial"/>
                <a:cs typeface="Arial"/>
                <a:sym typeface="Arial"/>
              </a:defRPr>
            </a:lvl3pPr>
            <a:lvl4pPr marR="0" lvl="3" algn="l" rtl="0" eaLnBrk="1" hangingPunct="1">
              <a:lnSpc>
                <a:spcPct val="100000"/>
              </a:lnSpc>
              <a:spcBef>
                <a:spcPts val="0"/>
              </a:spcBef>
              <a:spcAft>
                <a:spcPts val="0"/>
              </a:spcAft>
              <a:buNone/>
              <a:defRPr sz="1050" b="0" i="0" u="none" strike="noStrike" cap="none">
                <a:solidFill>
                  <a:srgbClr val="000000"/>
                </a:solidFill>
                <a:latin typeface="Arial"/>
                <a:ea typeface="Arial"/>
                <a:cs typeface="Arial"/>
                <a:sym typeface="Arial"/>
              </a:defRPr>
            </a:lvl4pPr>
            <a:lvl5pPr marR="0" lvl="4" algn="l" rtl="0" eaLnBrk="1" hangingPunct="1">
              <a:lnSpc>
                <a:spcPct val="100000"/>
              </a:lnSpc>
              <a:spcBef>
                <a:spcPts val="0"/>
              </a:spcBef>
              <a:spcAft>
                <a:spcPts val="0"/>
              </a:spcAft>
              <a:buNone/>
              <a:defRPr sz="1050" b="0" i="0" u="none" strike="noStrike" cap="none">
                <a:solidFill>
                  <a:srgbClr val="000000"/>
                </a:solidFill>
                <a:latin typeface="Tw Cen MT" panose="020B0602020104020603" pitchFamily="34" charset="0"/>
                <a:ea typeface="Arial"/>
                <a:cs typeface="Arial"/>
                <a:sym typeface="Arial"/>
              </a:defRPr>
            </a:lvl5pPr>
            <a:lvl6pPr marR="0" lvl="5" algn="l" rtl="0" eaLnBrk="1" hangingPunct="1">
              <a:lnSpc>
                <a:spcPct val="100000"/>
              </a:lnSpc>
              <a:spcBef>
                <a:spcPts val="0"/>
              </a:spcBef>
              <a:spcAft>
                <a:spcPts val="0"/>
              </a:spcAft>
              <a:buNone/>
              <a:defRPr sz="1050" b="0" i="0" u="none" strike="noStrike" cap="none">
                <a:solidFill>
                  <a:srgbClr val="000000"/>
                </a:solidFill>
                <a:latin typeface="Arial"/>
                <a:ea typeface="Arial"/>
                <a:cs typeface="Arial"/>
                <a:sym typeface="Arial"/>
              </a:defRPr>
            </a:lvl6pPr>
            <a:lvl7pPr marR="0" lvl="6" algn="l" rtl="0" eaLnBrk="1" hangingPunct="1">
              <a:lnSpc>
                <a:spcPct val="100000"/>
              </a:lnSpc>
              <a:spcBef>
                <a:spcPts val="0"/>
              </a:spcBef>
              <a:spcAft>
                <a:spcPts val="0"/>
              </a:spcAft>
              <a:buNone/>
              <a:defRPr sz="1050" b="0" i="0" u="none" strike="noStrike" cap="none">
                <a:solidFill>
                  <a:srgbClr val="000000"/>
                </a:solidFill>
                <a:latin typeface="Arial"/>
                <a:ea typeface="Arial"/>
                <a:cs typeface="Arial"/>
                <a:sym typeface="Arial"/>
              </a:defRPr>
            </a:lvl7pPr>
            <a:lvl8pPr marR="0" lvl="7" algn="l" rtl="0" eaLnBrk="1" hangingPunct="1">
              <a:lnSpc>
                <a:spcPct val="100000"/>
              </a:lnSpc>
              <a:spcBef>
                <a:spcPts val="0"/>
              </a:spcBef>
              <a:spcAft>
                <a:spcPts val="0"/>
              </a:spcAft>
              <a:buNone/>
              <a:defRPr sz="1050" b="0" i="0" u="none" strike="noStrike" cap="none">
                <a:solidFill>
                  <a:srgbClr val="000000"/>
                </a:solidFill>
                <a:latin typeface="Arial"/>
                <a:ea typeface="Arial"/>
                <a:cs typeface="Arial"/>
                <a:sym typeface="Arial"/>
              </a:defRPr>
            </a:lvl8pPr>
            <a:lvl9pPr marR="0" lvl="8" algn="l" rtl="0" eaLnBrk="1" hangingPunct="1">
              <a:lnSpc>
                <a:spcPct val="100000"/>
              </a:lnSpc>
              <a:spcBef>
                <a:spcPts val="0"/>
              </a:spcBef>
              <a:spcAft>
                <a:spcPts val="0"/>
              </a:spcAft>
              <a:buNone/>
              <a:defRPr sz="1050" b="0" i="0" u="none" strike="noStrike" cap="none">
                <a:solidFill>
                  <a:srgbClr val="000000"/>
                </a:solidFill>
                <a:latin typeface="Arial"/>
                <a:ea typeface="Arial"/>
                <a:cs typeface="Arial"/>
                <a:sym typeface="Arial"/>
              </a:defRPr>
            </a:lvl9pPr>
          </a:lstStyle>
          <a:p>
            <a:pPr marL="91440" indent="0" algn="r">
              <a:buNone/>
            </a:pPr>
            <a:r>
              <a:rPr lang="en-US" sz="1050" dirty="0">
                <a:solidFill>
                  <a:schemeClr val="dk1"/>
                </a:solidFill>
                <a:ea typeface="Calibri"/>
                <a:cs typeface="Calibri"/>
                <a:sym typeface="Calibri"/>
              </a:rPr>
              <a:t>(</a:t>
            </a:r>
            <a:r>
              <a:rPr lang="en-US" sz="1050" dirty="0" err="1">
                <a:solidFill>
                  <a:schemeClr val="dk1"/>
                </a:solidFill>
                <a:ea typeface="Calibri"/>
                <a:cs typeface="Calibri"/>
                <a:sym typeface="Calibri"/>
              </a:rPr>
              <a:t>Acaroglu</a:t>
            </a:r>
            <a:r>
              <a:rPr lang="en-US" sz="1050" dirty="0">
                <a:solidFill>
                  <a:schemeClr val="dk1"/>
                </a:solidFill>
                <a:ea typeface="Calibri"/>
                <a:cs typeface="Calibri"/>
                <a:sym typeface="Calibri"/>
              </a:rPr>
              <a:t>, 2017)</a:t>
            </a:r>
            <a:endParaRPr lang="en-US" sz="1050" dirty="0"/>
          </a:p>
        </p:txBody>
      </p:sp>
    </p:spTree>
    <p:extLst>
      <p:ext uri="{BB962C8B-B14F-4D97-AF65-F5344CB8AC3E}">
        <p14:creationId xmlns:p14="http://schemas.microsoft.com/office/powerpoint/2010/main" val="184532869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4F879C93-BC46-46B1-8790-113B46FA2D75}"/>
              </a:ext>
            </a:extLst>
          </p:cNvPr>
          <p:cNvSpPr>
            <a:spLocks noGrp="1"/>
          </p:cNvSpPr>
          <p:nvPr>
            <p:ph type="title"/>
          </p:nvPr>
        </p:nvSpPr>
        <p:spPr/>
        <p:txBody>
          <a:bodyPr/>
          <a:lstStyle/>
          <a:p>
            <a:r>
              <a:rPr lang="en-US" dirty="0"/>
              <a:t>Reflections</a:t>
            </a:r>
          </a:p>
        </p:txBody>
      </p:sp>
      <p:sp>
        <p:nvSpPr>
          <p:cNvPr id="2" name="Text Placeholder 1">
            <a:extLst>
              <a:ext uri="{FF2B5EF4-FFF2-40B4-BE49-F238E27FC236}">
                <a16:creationId xmlns:a16="http://schemas.microsoft.com/office/drawing/2014/main" id="{5E91BB15-BAA9-4C7A-8387-7B9221FDA0AD}"/>
              </a:ext>
            </a:extLst>
          </p:cNvPr>
          <p:cNvSpPr>
            <a:spLocks noGrp="1"/>
          </p:cNvSpPr>
          <p:nvPr>
            <p:ph type="body" idx="1"/>
          </p:nvPr>
        </p:nvSpPr>
        <p:spPr/>
        <p:txBody>
          <a:bodyPr/>
          <a:lstStyle/>
          <a:p>
            <a:pPr marL="428625" indent="-428625">
              <a:lnSpc>
                <a:spcPct val="97000"/>
              </a:lnSpc>
              <a:spcBef>
                <a:spcPts val="990"/>
              </a:spcBef>
              <a:buSzPct val="100000"/>
            </a:pPr>
            <a:r>
              <a:rPr lang="en-US" sz="2400" dirty="0">
                <a:solidFill>
                  <a:schemeClr val="accent2"/>
                </a:solidFill>
              </a:rPr>
              <a:t>As you consider your current district system, how would you describe the </a:t>
            </a:r>
            <a:r>
              <a:rPr lang="en-US" sz="2400" b="1" dirty="0">
                <a:solidFill>
                  <a:schemeClr val="accent2"/>
                </a:solidFill>
              </a:rPr>
              <a:t>interconnectedness</a:t>
            </a:r>
            <a:r>
              <a:rPr lang="en-US" sz="2400" dirty="0">
                <a:solidFill>
                  <a:schemeClr val="accent2"/>
                </a:solidFill>
              </a:rPr>
              <a:t> and </a:t>
            </a:r>
            <a:r>
              <a:rPr lang="en-US" sz="2400" b="1" dirty="0">
                <a:solidFill>
                  <a:schemeClr val="accent2"/>
                </a:solidFill>
              </a:rPr>
              <a:t>interactions </a:t>
            </a:r>
            <a:r>
              <a:rPr lang="en-US" sz="2400" dirty="0">
                <a:solidFill>
                  <a:schemeClr val="accent2"/>
                </a:solidFill>
              </a:rPr>
              <a:t>that currently exist across the district?</a:t>
            </a:r>
          </a:p>
          <a:p>
            <a:pPr marL="428625" indent="-428625">
              <a:lnSpc>
                <a:spcPct val="97000"/>
              </a:lnSpc>
              <a:spcBef>
                <a:spcPts val="600"/>
              </a:spcBef>
              <a:buSzPct val="100000"/>
            </a:pPr>
            <a:r>
              <a:rPr lang="en-US" sz="2400" dirty="0">
                <a:solidFill>
                  <a:schemeClr val="accent2"/>
                </a:solidFill>
              </a:rPr>
              <a:t>What are the </a:t>
            </a:r>
            <a:r>
              <a:rPr lang="en-US" sz="2400" b="1" dirty="0">
                <a:solidFill>
                  <a:schemeClr val="accent2"/>
                </a:solidFill>
              </a:rPr>
              <a:t>strengths</a:t>
            </a:r>
            <a:r>
              <a:rPr lang="en-US" sz="2400" dirty="0">
                <a:solidFill>
                  <a:schemeClr val="accent2"/>
                </a:solidFill>
              </a:rPr>
              <a:t> of your district system?</a:t>
            </a:r>
          </a:p>
          <a:p>
            <a:pPr marL="428625" indent="-428625">
              <a:lnSpc>
                <a:spcPct val="97000"/>
              </a:lnSpc>
              <a:spcBef>
                <a:spcPts val="600"/>
              </a:spcBef>
              <a:buSzPct val="100000"/>
            </a:pPr>
            <a:r>
              <a:rPr lang="en-US" sz="2400" dirty="0">
                <a:solidFill>
                  <a:schemeClr val="accent2"/>
                </a:solidFill>
              </a:rPr>
              <a:t>What are potential </a:t>
            </a:r>
            <a:r>
              <a:rPr lang="en-US" sz="2400" b="1" dirty="0">
                <a:solidFill>
                  <a:schemeClr val="accent2"/>
                </a:solidFill>
              </a:rPr>
              <a:t>challenges</a:t>
            </a:r>
            <a:r>
              <a:rPr lang="en-US" sz="2400" dirty="0">
                <a:solidFill>
                  <a:schemeClr val="accent2"/>
                </a:solidFill>
              </a:rPr>
              <a:t> to a system-wide approach to implementation within your district?</a:t>
            </a:r>
          </a:p>
          <a:p>
            <a:endParaRPr lang="en-US" dirty="0"/>
          </a:p>
        </p:txBody>
      </p:sp>
      <p:pic>
        <p:nvPicPr>
          <p:cNvPr id="4" name="Picture 3" descr="Reflections/Activities Icon&#10;&#10;This icon indicates the presence of activities or times of reflection.">
            <a:extLst>
              <a:ext uri="{FF2B5EF4-FFF2-40B4-BE49-F238E27FC236}">
                <a16:creationId xmlns:a16="http://schemas.microsoft.com/office/drawing/2014/main" id="{803A5CF2-8673-4146-AF74-98A92737A259}"/>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247887" y="5609105"/>
            <a:ext cx="731521" cy="731521"/>
          </a:xfrm>
          <a:prstGeom prst="rect">
            <a:avLst/>
          </a:prstGeom>
        </p:spPr>
      </p:pic>
    </p:spTree>
    <p:extLst>
      <p:ext uri="{BB962C8B-B14F-4D97-AF65-F5344CB8AC3E}">
        <p14:creationId xmlns:p14="http://schemas.microsoft.com/office/powerpoint/2010/main" val="143911715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a:extLst>
              <a:ext uri="{FF2B5EF4-FFF2-40B4-BE49-F238E27FC236}">
                <a16:creationId xmlns:a16="http://schemas.microsoft.com/office/drawing/2014/main" id="{7DC33995-31DA-48A4-9244-B4030663BF84}"/>
              </a:ext>
            </a:extLst>
          </p:cNvPr>
          <p:cNvPicPr>
            <a:picLocks noChangeAspect="1"/>
          </p:cNvPicPr>
          <p:nvPr/>
        </p:nvPicPr>
        <p:blipFill>
          <a:blip r:embed="rId3">
            <a:extLst>
              <a:ext uri="{28A0092B-C50C-407E-A947-70E740481C1C}">
                <a14:useLocalDpi xmlns:a14="http://schemas.microsoft.com/office/drawing/2010/main" val="0"/>
              </a:ext>
            </a:extLst>
          </a:blip>
          <a:srcRect/>
          <a:stretch/>
        </p:blipFill>
        <p:spPr>
          <a:xfrm>
            <a:off x="2425857" y="737805"/>
            <a:ext cx="4378356" cy="5530948"/>
          </a:xfrm>
          <a:prstGeom prst="rect">
            <a:avLst/>
          </a:prstGeom>
          <a:ln>
            <a:noFill/>
          </a:ln>
          <a:effectLst>
            <a:outerShdw blurRad="292100" dist="139700" dir="2700000" algn="tl" rotWithShape="0">
              <a:srgbClr val="333333">
                <a:alpha val="65000"/>
              </a:srgbClr>
            </a:outerShdw>
          </a:effectLst>
        </p:spPr>
      </p:pic>
      <p:pic>
        <p:nvPicPr>
          <p:cNvPr id="7" name="Picture 6" descr="This icon indicates there is further information found in the Handout packet." title="Document Icon">
            <a:extLst>
              <a:ext uri="{FF2B5EF4-FFF2-40B4-BE49-F238E27FC236}">
                <a16:creationId xmlns:a16="http://schemas.microsoft.com/office/drawing/2014/main" id="{2648BB2C-280B-45EA-9051-B287DC14433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250935" y="5609104"/>
            <a:ext cx="728473" cy="731521"/>
          </a:xfrm>
          <a:prstGeom prst="rect">
            <a:avLst/>
          </a:prstGeom>
        </p:spPr>
      </p:pic>
    </p:spTree>
    <p:extLst>
      <p:ext uri="{BB962C8B-B14F-4D97-AF65-F5344CB8AC3E}">
        <p14:creationId xmlns:p14="http://schemas.microsoft.com/office/powerpoint/2010/main" val="138998403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1EF1E9E-805E-4805-815E-019E2AC79DD4}"/>
              </a:ext>
            </a:extLst>
          </p:cNvPr>
          <p:cNvSpPr>
            <a:spLocks noGrp="1"/>
          </p:cNvSpPr>
          <p:nvPr>
            <p:ph type="title"/>
          </p:nvPr>
        </p:nvSpPr>
        <p:spPr/>
        <p:txBody>
          <a:bodyPr/>
          <a:lstStyle/>
          <a:p>
            <a:r>
              <a:rPr lang="en-US" dirty="0"/>
              <a:t>Essential Function 1: Aligning</a:t>
            </a:r>
          </a:p>
        </p:txBody>
      </p:sp>
      <p:sp>
        <p:nvSpPr>
          <p:cNvPr id="2" name="Text Placeholder 1">
            <a:extLst>
              <a:ext uri="{FF2B5EF4-FFF2-40B4-BE49-F238E27FC236}">
                <a16:creationId xmlns:a16="http://schemas.microsoft.com/office/drawing/2014/main" id="{B2985D28-FE6E-47A2-90A0-745C8CB4352C}"/>
              </a:ext>
            </a:extLst>
          </p:cNvPr>
          <p:cNvSpPr>
            <a:spLocks noGrp="1"/>
          </p:cNvSpPr>
          <p:nvPr>
            <p:ph type="body" idx="1"/>
          </p:nvPr>
        </p:nvSpPr>
        <p:spPr>
          <a:xfrm>
            <a:off x="457200" y="1698625"/>
            <a:ext cx="8229600" cy="3962396"/>
          </a:xfrm>
        </p:spPr>
        <p:txBody>
          <a:bodyPr/>
          <a:lstStyle/>
          <a:p>
            <a:pPr marL="91440" indent="0">
              <a:buNone/>
            </a:pPr>
            <a:r>
              <a:rPr lang="en-US" dirty="0"/>
              <a:t>Leadership develops, aligns, and monitors a system-wide plan for implementation focusing on impact within a cycle of continuous improvement.</a:t>
            </a:r>
          </a:p>
        </p:txBody>
      </p:sp>
      <p:grpSp>
        <p:nvGrpSpPr>
          <p:cNvPr id="10" name="Group 9" descr="Model of Leadership process, focus on EF1: aligning which includes system thinking and focus on impact">
            <a:extLst>
              <a:ext uri="{FF2B5EF4-FFF2-40B4-BE49-F238E27FC236}">
                <a16:creationId xmlns:a16="http://schemas.microsoft.com/office/drawing/2014/main" id="{8253606D-5984-4AA5-8F69-6704AC1CE9FD}"/>
              </a:ext>
            </a:extLst>
          </p:cNvPr>
          <p:cNvGrpSpPr/>
          <p:nvPr/>
        </p:nvGrpSpPr>
        <p:grpSpPr>
          <a:xfrm>
            <a:off x="2748579" y="2723398"/>
            <a:ext cx="3646841" cy="3634934"/>
            <a:chOff x="2748579" y="2723398"/>
            <a:chExt cx="3646841" cy="3634934"/>
          </a:xfrm>
        </p:grpSpPr>
        <p:pic>
          <p:nvPicPr>
            <p:cNvPr id="7" name="Picture 6" descr="Model of Leadership process, focus on EF1: Aligning including focus on impact and systems thinking. ">
              <a:extLst>
                <a:ext uri="{FF2B5EF4-FFF2-40B4-BE49-F238E27FC236}">
                  <a16:creationId xmlns:a16="http://schemas.microsoft.com/office/drawing/2014/main" id="{87C765A4-FEFB-4CC2-B5A6-57538DD95BC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748579" y="2723398"/>
              <a:ext cx="3646841" cy="3634934"/>
            </a:xfrm>
            <a:prstGeom prst="rect">
              <a:avLst/>
            </a:prstGeom>
          </p:spPr>
        </p:pic>
        <p:sp>
          <p:nvSpPr>
            <p:cNvPr id="8" name="TextBox 7">
              <a:extLst>
                <a:ext uri="{FF2B5EF4-FFF2-40B4-BE49-F238E27FC236}">
                  <a16:creationId xmlns:a16="http://schemas.microsoft.com/office/drawing/2014/main" id="{C9BF1FE6-1B7D-49F7-9755-63D88F1C93CD}"/>
                </a:ext>
              </a:extLst>
            </p:cNvPr>
            <p:cNvSpPr txBox="1"/>
            <p:nvPr/>
          </p:nvSpPr>
          <p:spPr>
            <a:xfrm>
              <a:off x="3774332" y="3228945"/>
              <a:ext cx="700391" cy="400110"/>
            </a:xfrm>
            <a:prstGeom prst="rect">
              <a:avLst/>
            </a:prstGeom>
            <a:noFill/>
          </p:spPr>
          <p:txBody>
            <a:bodyPr wrap="square" rtlCol="0">
              <a:spAutoFit/>
            </a:bodyPr>
            <a:lstStyle/>
            <a:p>
              <a:pPr algn="ctr"/>
              <a:r>
                <a:rPr lang="en-US" sz="1000" dirty="0">
                  <a:solidFill>
                    <a:schemeClr val="bg1"/>
                  </a:solidFill>
                  <a:latin typeface="Calibri" panose="020F0502020204030204" pitchFamily="34" charset="0"/>
                  <a:cs typeface="Calibri" panose="020F0502020204030204" pitchFamily="34" charset="0"/>
                </a:rPr>
                <a:t>Focus on Impact</a:t>
              </a:r>
            </a:p>
          </p:txBody>
        </p:sp>
        <p:sp>
          <p:nvSpPr>
            <p:cNvPr id="9" name="TextBox 8">
              <a:extLst>
                <a:ext uri="{FF2B5EF4-FFF2-40B4-BE49-F238E27FC236}">
                  <a16:creationId xmlns:a16="http://schemas.microsoft.com/office/drawing/2014/main" id="{B87D4B7A-0133-445F-913A-FF4BF6C6EEC4}"/>
                </a:ext>
              </a:extLst>
            </p:cNvPr>
            <p:cNvSpPr txBox="1"/>
            <p:nvPr/>
          </p:nvSpPr>
          <p:spPr>
            <a:xfrm>
              <a:off x="3148520" y="3844050"/>
              <a:ext cx="700391" cy="400110"/>
            </a:xfrm>
            <a:prstGeom prst="rect">
              <a:avLst/>
            </a:prstGeom>
            <a:noFill/>
          </p:spPr>
          <p:txBody>
            <a:bodyPr wrap="square" rtlCol="0">
              <a:spAutoFit/>
            </a:bodyPr>
            <a:lstStyle/>
            <a:p>
              <a:pPr algn="ctr"/>
              <a:r>
                <a:rPr lang="en-US" sz="1000" dirty="0">
                  <a:solidFill>
                    <a:schemeClr val="bg1"/>
                  </a:solidFill>
                  <a:latin typeface="Calibri" panose="020F0502020204030204" pitchFamily="34" charset="0"/>
                  <a:cs typeface="Calibri" panose="020F0502020204030204" pitchFamily="34" charset="0"/>
                </a:rPr>
                <a:t>Systems Thinking</a:t>
              </a:r>
            </a:p>
          </p:txBody>
        </p:sp>
      </p:grpSp>
      <p:pic>
        <p:nvPicPr>
          <p:cNvPr id="5" name="Picture 4" descr="This icon indicates there is further information found in the Handout packet." title="Document Icon">
            <a:extLst>
              <a:ext uri="{FF2B5EF4-FFF2-40B4-BE49-F238E27FC236}">
                <a16:creationId xmlns:a16="http://schemas.microsoft.com/office/drawing/2014/main" id="{BE975600-B850-4F9E-8770-DB817E8ACB3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250935" y="5609104"/>
            <a:ext cx="728473" cy="731521"/>
          </a:xfrm>
          <a:prstGeom prst="rect">
            <a:avLst/>
          </a:prstGeom>
        </p:spPr>
      </p:pic>
    </p:spTree>
    <p:extLst>
      <p:ext uri="{BB962C8B-B14F-4D97-AF65-F5344CB8AC3E}">
        <p14:creationId xmlns:p14="http://schemas.microsoft.com/office/powerpoint/2010/main" val="314424514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92CF57-7F45-47FA-865B-7AB2E6DA9732}"/>
              </a:ext>
            </a:extLst>
          </p:cNvPr>
          <p:cNvSpPr>
            <a:spLocks noGrp="1"/>
          </p:cNvSpPr>
          <p:nvPr>
            <p:ph type="title"/>
          </p:nvPr>
        </p:nvSpPr>
        <p:spPr/>
        <p:txBody>
          <a:bodyPr/>
          <a:lstStyle/>
          <a:p>
            <a:r>
              <a:rPr lang="en-US" dirty="0"/>
              <a:t>System Interdependence</a:t>
            </a:r>
          </a:p>
        </p:txBody>
      </p:sp>
      <p:grpSp>
        <p:nvGrpSpPr>
          <p:cNvPr id="12" name="Group 11" descr="This graphic has 3 interconnected circles with arrows going both ways between them.  The top circle says shared values, beliefs, vision with a double headed arrow connecting it to the circle with &quot;others&quot; between them are the words &quot;systems, structures/policies/processes, procedures. Doubled headed arrow connects &quot;others&quot; to the circle containing &quot;autonomous individual&quot; between them are the words &quot;Collegial relationships&quot;. Autonomous individual is connected back to shared values, beliefs, vision with the words individual choice between them. ">
            <a:extLst>
              <a:ext uri="{FF2B5EF4-FFF2-40B4-BE49-F238E27FC236}">
                <a16:creationId xmlns:a16="http://schemas.microsoft.com/office/drawing/2014/main" id="{AE09A22F-12BE-4C7C-8F78-518177106C5A}"/>
              </a:ext>
            </a:extLst>
          </p:cNvPr>
          <p:cNvGrpSpPr/>
          <p:nvPr/>
        </p:nvGrpSpPr>
        <p:grpSpPr>
          <a:xfrm>
            <a:off x="1998446" y="1698625"/>
            <a:ext cx="5595823" cy="4128797"/>
            <a:chOff x="-4544857" y="1993487"/>
            <a:chExt cx="5595823" cy="4128797"/>
          </a:xfrm>
        </p:grpSpPr>
        <p:pic>
          <p:nvPicPr>
            <p:cNvPr id="5" name="Picture 4" descr="Icon&#10;&#10;Description automatically generated">
              <a:extLst>
                <a:ext uri="{FF2B5EF4-FFF2-40B4-BE49-F238E27FC236}">
                  <a16:creationId xmlns:a16="http://schemas.microsoft.com/office/drawing/2014/main" id="{1661F69C-9C04-45F5-8643-F3BABFA7D8D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44857" y="1993487"/>
              <a:ext cx="5426177" cy="4100965"/>
            </a:xfrm>
            <a:prstGeom prst="rect">
              <a:avLst/>
            </a:prstGeom>
          </p:spPr>
        </p:pic>
        <p:sp>
          <p:nvSpPr>
            <p:cNvPr id="6" name="TextBox 5">
              <a:extLst>
                <a:ext uri="{FF2B5EF4-FFF2-40B4-BE49-F238E27FC236}">
                  <a16:creationId xmlns:a16="http://schemas.microsoft.com/office/drawing/2014/main" id="{A4FEAA08-850D-4A80-B6BE-48682151FC80}"/>
                </a:ext>
              </a:extLst>
            </p:cNvPr>
            <p:cNvSpPr txBox="1"/>
            <p:nvPr/>
          </p:nvSpPr>
          <p:spPr>
            <a:xfrm>
              <a:off x="-2462363" y="2501156"/>
              <a:ext cx="1261186" cy="738664"/>
            </a:xfrm>
            <a:prstGeom prst="rect">
              <a:avLst/>
            </a:prstGeom>
            <a:noFill/>
          </p:spPr>
          <p:txBody>
            <a:bodyPr wrap="square" rtlCol="0">
              <a:spAutoFit/>
            </a:bodyPr>
            <a:lstStyle/>
            <a:p>
              <a:pPr algn="ctr"/>
              <a:r>
                <a:rPr lang="en-US" b="1" dirty="0">
                  <a:latin typeface="Calibri" panose="020F0502020204030204" pitchFamily="34" charset="0"/>
                  <a:cs typeface="Calibri" panose="020F0502020204030204" pitchFamily="34" charset="0"/>
                </a:rPr>
                <a:t>Shared Values, Beliefs, Vision</a:t>
              </a:r>
            </a:p>
          </p:txBody>
        </p:sp>
        <p:sp>
          <p:nvSpPr>
            <p:cNvPr id="7" name="TextBox 6">
              <a:extLst>
                <a:ext uri="{FF2B5EF4-FFF2-40B4-BE49-F238E27FC236}">
                  <a16:creationId xmlns:a16="http://schemas.microsoft.com/office/drawing/2014/main" id="{15C4365F-55FE-4F46-BBDF-FCDCE9A73437}"/>
                </a:ext>
              </a:extLst>
            </p:cNvPr>
            <p:cNvSpPr txBox="1"/>
            <p:nvPr/>
          </p:nvSpPr>
          <p:spPr>
            <a:xfrm>
              <a:off x="-4286992" y="4973782"/>
              <a:ext cx="1224149" cy="523220"/>
            </a:xfrm>
            <a:prstGeom prst="rect">
              <a:avLst/>
            </a:prstGeom>
            <a:noFill/>
          </p:spPr>
          <p:txBody>
            <a:bodyPr wrap="square" rtlCol="0">
              <a:spAutoFit/>
            </a:bodyPr>
            <a:lstStyle/>
            <a:p>
              <a:pPr algn="ctr"/>
              <a:r>
                <a:rPr lang="en-US" b="1" dirty="0">
                  <a:latin typeface="Calibri" panose="020F0502020204030204" pitchFamily="34" charset="0"/>
                  <a:cs typeface="Calibri" panose="020F0502020204030204" pitchFamily="34" charset="0"/>
                </a:rPr>
                <a:t>Autonomous Individual</a:t>
              </a:r>
            </a:p>
          </p:txBody>
        </p:sp>
        <p:sp>
          <p:nvSpPr>
            <p:cNvPr id="8" name="TextBox 7">
              <a:extLst>
                <a:ext uri="{FF2B5EF4-FFF2-40B4-BE49-F238E27FC236}">
                  <a16:creationId xmlns:a16="http://schemas.microsoft.com/office/drawing/2014/main" id="{92927A03-A6E1-401A-8B2F-52C682A731D7}"/>
                </a:ext>
              </a:extLst>
            </p:cNvPr>
            <p:cNvSpPr txBox="1"/>
            <p:nvPr/>
          </p:nvSpPr>
          <p:spPr>
            <a:xfrm>
              <a:off x="-612075" y="5081503"/>
              <a:ext cx="1224149" cy="307777"/>
            </a:xfrm>
            <a:prstGeom prst="rect">
              <a:avLst/>
            </a:prstGeom>
            <a:noFill/>
          </p:spPr>
          <p:txBody>
            <a:bodyPr wrap="square" rtlCol="0">
              <a:spAutoFit/>
            </a:bodyPr>
            <a:lstStyle/>
            <a:p>
              <a:pPr algn="ctr"/>
              <a:r>
                <a:rPr lang="en-US" b="1" dirty="0">
                  <a:latin typeface="Calibri" panose="020F0502020204030204" pitchFamily="34" charset="0"/>
                  <a:cs typeface="Calibri" panose="020F0502020204030204" pitchFamily="34" charset="0"/>
                </a:rPr>
                <a:t>Others</a:t>
              </a:r>
            </a:p>
          </p:txBody>
        </p:sp>
        <p:sp>
          <p:nvSpPr>
            <p:cNvPr id="9" name="TextBox 8">
              <a:extLst>
                <a:ext uri="{FF2B5EF4-FFF2-40B4-BE49-F238E27FC236}">
                  <a16:creationId xmlns:a16="http://schemas.microsoft.com/office/drawing/2014/main" id="{12D29BDF-9CBB-4AF1-816D-0C58F0BAB75D}"/>
                </a:ext>
              </a:extLst>
            </p:cNvPr>
            <p:cNvSpPr txBox="1"/>
            <p:nvPr/>
          </p:nvSpPr>
          <p:spPr>
            <a:xfrm>
              <a:off x="-709056" y="2956860"/>
              <a:ext cx="1760022" cy="954107"/>
            </a:xfrm>
            <a:prstGeom prst="rect">
              <a:avLst/>
            </a:prstGeom>
            <a:noFill/>
          </p:spPr>
          <p:txBody>
            <a:bodyPr wrap="square" rtlCol="0">
              <a:spAutoFit/>
            </a:bodyPr>
            <a:lstStyle/>
            <a:p>
              <a:pPr algn="ctr"/>
              <a:r>
                <a:rPr lang="en-US" b="1" dirty="0">
                  <a:latin typeface="Calibri" panose="020F0502020204030204" pitchFamily="34" charset="0"/>
                  <a:cs typeface="Calibri" panose="020F0502020204030204" pitchFamily="34" charset="0"/>
                </a:rPr>
                <a:t>Systems Structures/Policies/ Processes, Procedures</a:t>
              </a:r>
            </a:p>
          </p:txBody>
        </p:sp>
        <p:sp>
          <p:nvSpPr>
            <p:cNvPr id="10" name="TextBox 9">
              <a:extLst>
                <a:ext uri="{FF2B5EF4-FFF2-40B4-BE49-F238E27FC236}">
                  <a16:creationId xmlns:a16="http://schemas.microsoft.com/office/drawing/2014/main" id="{44941103-067F-463C-8199-1C23AF14E9A5}"/>
                </a:ext>
              </a:extLst>
            </p:cNvPr>
            <p:cNvSpPr txBox="1"/>
            <p:nvPr/>
          </p:nvSpPr>
          <p:spPr>
            <a:xfrm>
              <a:off x="-4178630" y="3167390"/>
              <a:ext cx="1224149" cy="523220"/>
            </a:xfrm>
            <a:prstGeom prst="rect">
              <a:avLst/>
            </a:prstGeom>
            <a:noFill/>
          </p:spPr>
          <p:txBody>
            <a:bodyPr wrap="square" rtlCol="0">
              <a:spAutoFit/>
            </a:bodyPr>
            <a:lstStyle/>
            <a:p>
              <a:pPr algn="ctr"/>
              <a:r>
                <a:rPr lang="en-US" b="1" dirty="0">
                  <a:latin typeface="Calibri" panose="020F0502020204030204" pitchFamily="34" charset="0"/>
                  <a:cs typeface="Calibri" panose="020F0502020204030204" pitchFamily="34" charset="0"/>
                </a:rPr>
                <a:t>Individual Choice</a:t>
              </a:r>
            </a:p>
          </p:txBody>
        </p:sp>
        <p:sp>
          <p:nvSpPr>
            <p:cNvPr id="11" name="TextBox 10">
              <a:extLst>
                <a:ext uri="{FF2B5EF4-FFF2-40B4-BE49-F238E27FC236}">
                  <a16:creationId xmlns:a16="http://schemas.microsoft.com/office/drawing/2014/main" id="{6B928B12-E248-4593-8A5B-01D1DB9017A2}"/>
                </a:ext>
              </a:extLst>
            </p:cNvPr>
            <p:cNvSpPr txBox="1"/>
            <p:nvPr/>
          </p:nvSpPr>
          <p:spPr>
            <a:xfrm>
              <a:off x="-2443844" y="5599064"/>
              <a:ext cx="1224149" cy="523220"/>
            </a:xfrm>
            <a:prstGeom prst="rect">
              <a:avLst/>
            </a:prstGeom>
            <a:noFill/>
          </p:spPr>
          <p:txBody>
            <a:bodyPr wrap="square" rtlCol="0">
              <a:spAutoFit/>
            </a:bodyPr>
            <a:lstStyle/>
            <a:p>
              <a:pPr algn="ctr"/>
              <a:r>
                <a:rPr lang="en-US" b="1" dirty="0">
                  <a:latin typeface="Calibri" panose="020F0502020204030204" pitchFamily="34" charset="0"/>
                  <a:cs typeface="Calibri" panose="020F0502020204030204" pitchFamily="34" charset="0"/>
                </a:rPr>
                <a:t>Collegial Relationships</a:t>
              </a:r>
            </a:p>
          </p:txBody>
        </p:sp>
      </p:grpSp>
      <p:pic>
        <p:nvPicPr>
          <p:cNvPr id="14" name="Picture 13" descr="Systems Leadership icon indicates new module information">
            <a:extLst>
              <a:ext uri="{FF2B5EF4-FFF2-40B4-BE49-F238E27FC236}">
                <a16:creationId xmlns:a16="http://schemas.microsoft.com/office/drawing/2014/main" id="{AFFCA4C7-EAD1-4BFB-A91C-51B04B65B8F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250935" y="5612152"/>
            <a:ext cx="728473" cy="728473"/>
          </a:xfrm>
          <a:prstGeom prst="rect">
            <a:avLst/>
          </a:prstGeom>
        </p:spPr>
      </p:pic>
    </p:spTree>
    <p:extLst>
      <p:ext uri="{BB962C8B-B14F-4D97-AF65-F5344CB8AC3E}">
        <p14:creationId xmlns:p14="http://schemas.microsoft.com/office/powerpoint/2010/main" val="186190483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1">
            <a:extLst>
              <a:ext uri="{FF2B5EF4-FFF2-40B4-BE49-F238E27FC236}">
                <a16:creationId xmlns:a16="http://schemas.microsoft.com/office/drawing/2014/main" id="{8BC9DC76-679F-41AC-8A22-09E717C7809B}"/>
              </a:ext>
            </a:extLst>
          </p:cNvPr>
          <p:cNvSpPr>
            <a:spLocks noGrp="1"/>
          </p:cNvSpPr>
          <p:nvPr>
            <p:ph type="title"/>
          </p:nvPr>
        </p:nvSpPr>
        <p:spPr/>
        <p:txBody>
          <a:bodyPr/>
          <a:lstStyle/>
          <a:p>
            <a:r>
              <a:rPr lang="en-US" sz="4400" dirty="0"/>
              <a:t>Balance = Maximum Effectiveness</a:t>
            </a:r>
            <a:endParaRPr lang="en-US" dirty="0"/>
          </a:p>
        </p:txBody>
      </p:sp>
      <p:sp>
        <p:nvSpPr>
          <p:cNvPr id="13" name="Text Placeholder 12">
            <a:extLst>
              <a:ext uri="{FF2B5EF4-FFF2-40B4-BE49-F238E27FC236}">
                <a16:creationId xmlns:a16="http://schemas.microsoft.com/office/drawing/2014/main" id="{BFEC6444-F9CC-4004-A6E5-21E4CCC31860}"/>
              </a:ext>
            </a:extLst>
          </p:cNvPr>
          <p:cNvSpPr>
            <a:spLocks noGrp="1"/>
          </p:cNvSpPr>
          <p:nvPr>
            <p:ph type="body" idx="1"/>
          </p:nvPr>
        </p:nvSpPr>
        <p:spPr>
          <a:xfrm>
            <a:off x="457201" y="2260200"/>
            <a:ext cx="3770067" cy="3531003"/>
          </a:xfrm>
        </p:spPr>
        <p:txBody>
          <a:bodyPr/>
          <a:lstStyle/>
          <a:p>
            <a:pPr marL="457200" indent="-323850">
              <a:buClr>
                <a:schemeClr val="accent3"/>
              </a:buClr>
              <a:buFont typeface="Wingdings" panose="05000000000000000000" pitchFamily="2" charset="2"/>
              <a:buChar char="§"/>
            </a:pPr>
            <a:r>
              <a:rPr lang="en-US" dirty="0"/>
              <a:t>The system interdependence triangle must be balanced.</a:t>
            </a:r>
          </a:p>
          <a:p>
            <a:pPr>
              <a:buClr>
                <a:schemeClr val="accent3"/>
              </a:buClr>
              <a:buFont typeface="Wingdings" panose="05000000000000000000" pitchFamily="2" charset="2"/>
              <a:buChar char="§"/>
            </a:pPr>
            <a:endParaRPr lang="en-US" dirty="0"/>
          </a:p>
          <a:p>
            <a:pPr marL="457200" indent="-323850">
              <a:buClr>
                <a:schemeClr val="accent3"/>
              </a:buClr>
              <a:buFont typeface="Wingdings" panose="05000000000000000000" pitchFamily="2" charset="2"/>
              <a:buChar char="§"/>
            </a:pPr>
            <a:r>
              <a:rPr lang="en-US" dirty="0"/>
              <a:t>Each side needs to be as strong as the other.</a:t>
            </a:r>
          </a:p>
          <a:p>
            <a:pPr>
              <a:buClr>
                <a:schemeClr val="accent3"/>
              </a:buClr>
              <a:buFont typeface="Wingdings" panose="05000000000000000000" pitchFamily="2" charset="2"/>
              <a:buChar char="§"/>
            </a:pPr>
            <a:endParaRPr lang="en-US" dirty="0"/>
          </a:p>
          <a:p>
            <a:pPr marL="457200" indent="-323850">
              <a:buClr>
                <a:schemeClr val="accent3"/>
              </a:buClr>
              <a:buFont typeface="Wingdings" panose="05000000000000000000" pitchFamily="2" charset="2"/>
              <a:buChar char="§"/>
            </a:pPr>
            <a:r>
              <a:rPr lang="en-US" dirty="0"/>
              <a:t>Problems occur when one side “outweighs” the others.</a:t>
            </a:r>
          </a:p>
          <a:p>
            <a:endParaRPr lang="en-US" dirty="0"/>
          </a:p>
        </p:txBody>
      </p:sp>
      <p:grpSp>
        <p:nvGrpSpPr>
          <p:cNvPr id="28" name="Group 27" descr="This graphic has 3 interconnected circles with arrows going both ways between them.  There is a warning icon in the center. The top circle says &quot;shared values, beliefs, vision&quot; with a double headed arrow connecting it to the circle with &quot;others&quot; between them are the words &quot;rigid structures and policies&quot;. Doubled headed arrow connects &quot;others&quot; to the circle containing &quot;autonomous individual&quot; between them are the words &quot;Codependent Relationships Negatively Affecting Collaboration&#10;.&quot; Autonomous individual is connected back to shared values, beliefs, vision with the words &quot;Individual Choices Misaligned with Vision&quot; between them. ">
            <a:extLst>
              <a:ext uri="{FF2B5EF4-FFF2-40B4-BE49-F238E27FC236}">
                <a16:creationId xmlns:a16="http://schemas.microsoft.com/office/drawing/2014/main" id="{A30A7AF6-089F-4DF2-832A-6416DBE8ED35}"/>
              </a:ext>
            </a:extLst>
          </p:cNvPr>
          <p:cNvGrpSpPr/>
          <p:nvPr/>
        </p:nvGrpSpPr>
        <p:grpSpPr>
          <a:xfrm>
            <a:off x="4256374" y="2174799"/>
            <a:ext cx="4526328" cy="3616404"/>
            <a:chOff x="4449393" y="1698626"/>
            <a:chExt cx="4526328" cy="3616404"/>
          </a:xfrm>
        </p:grpSpPr>
        <p:grpSp>
          <p:nvGrpSpPr>
            <p:cNvPr id="15" name="Group 14">
              <a:extLst>
                <a:ext uri="{FF2B5EF4-FFF2-40B4-BE49-F238E27FC236}">
                  <a16:creationId xmlns:a16="http://schemas.microsoft.com/office/drawing/2014/main" id="{B961C734-9ECC-407E-8518-8E5FC146C14E}"/>
                </a:ext>
              </a:extLst>
            </p:cNvPr>
            <p:cNvGrpSpPr/>
            <p:nvPr/>
          </p:nvGrpSpPr>
          <p:grpSpPr>
            <a:xfrm>
              <a:off x="4449393" y="1698626"/>
              <a:ext cx="4526328" cy="3616404"/>
              <a:chOff x="-5530100" y="1993487"/>
              <a:chExt cx="6753199" cy="5395608"/>
            </a:xfrm>
          </p:grpSpPr>
          <p:pic>
            <p:nvPicPr>
              <p:cNvPr id="16" name="Picture 15" descr="Icon&#10;&#10;Description automatically generated">
                <a:extLst>
                  <a:ext uri="{FF2B5EF4-FFF2-40B4-BE49-F238E27FC236}">
                    <a16:creationId xmlns:a16="http://schemas.microsoft.com/office/drawing/2014/main" id="{6983D144-5D85-4672-A48B-5CEB4034754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44857" y="1993487"/>
                <a:ext cx="5426177" cy="4100965"/>
              </a:xfrm>
              <a:prstGeom prst="rect">
                <a:avLst/>
              </a:prstGeom>
            </p:spPr>
          </p:pic>
          <p:sp>
            <p:nvSpPr>
              <p:cNvPr id="17" name="TextBox 16">
                <a:extLst>
                  <a:ext uri="{FF2B5EF4-FFF2-40B4-BE49-F238E27FC236}">
                    <a16:creationId xmlns:a16="http://schemas.microsoft.com/office/drawing/2014/main" id="{6A3F41C6-3290-4DA9-8031-813067EDE2BB}"/>
                  </a:ext>
                </a:extLst>
              </p:cNvPr>
              <p:cNvSpPr txBox="1"/>
              <p:nvPr/>
            </p:nvSpPr>
            <p:spPr>
              <a:xfrm>
                <a:off x="-2462362" y="2271090"/>
                <a:ext cx="1261186" cy="1119538"/>
              </a:xfrm>
              <a:prstGeom prst="rect">
                <a:avLst/>
              </a:prstGeom>
              <a:noFill/>
            </p:spPr>
            <p:txBody>
              <a:bodyPr wrap="square" rtlCol="0">
                <a:noAutofit/>
              </a:bodyPr>
              <a:lstStyle/>
              <a:p>
                <a:pPr algn="ctr"/>
                <a:r>
                  <a:rPr lang="en-US" sz="1200" b="1" dirty="0">
                    <a:latin typeface="Calibri" panose="020F0502020204030204" pitchFamily="34" charset="0"/>
                    <a:cs typeface="Calibri" panose="020F0502020204030204" pitchFamily="34" charset="0"/>
                  </a:rPr>
                  <a:t>Shared Values, Beliefs, Vision</a:t>
                </a:r>
              </a:p>
            </p:txBody>
          </p:sp>
          <p:sp>
            <p:nvSpPr>
              <p:cNvPr id="18" name="TextBox 17">
                <a:extLst>
                  <a:ext uri="{FF2B5EF4-FFF2-40B4-BE49-F238E27FC236}">
                    <a16:creationId xmlns:a16="http://schemas.microsoft.com/office/drawing/2014/main" id="{1A7EF896-D611-4A6B-9998-D468AC430F81}"/>
                  </a:ext>
                </a:extLst>
              </p:cNvPr>
              <p:cNvSpPr txBox="1"/>
              <p:nvPr/>
            </p:nvSpPr>
            <p:spPr>
              <a:xfrm>
                <a:off x="-4506457" y="4919245"/>
                <a:ext cx="1567128" cy="523220"/>
              </a:xfrm>
              <a:prstGeom prst="rect">
                <a:avLst/>
              </a:prstGeom>
              <a:noFill/>
            </p:spPr>
            <p:txBody>
              <a:bodyPr wrap="square" rtlCol="0">
                <a:noAutofit/>
              </a:bodyPr>
              <a:lstStyle/>
              <a:p>
                <a:pPr algn="ctr"/>
                <a:r>
                  <a:rPr lang="en-US" sz="1200" b="1" dirty="0">
                    <a:latin typeface="Calibri" panose="020F0502020204030204" pitchFamily="34" charset="0"/>
                    <a:cs typeface="Calibri" panose="020F0502020204030204" pitchFamily="34" charset="0"/>
                  </a:rPr>
                  <a:t>Autonomous Individual</a:t>
                </a:r>
              </a:p>
            </p:txBody>
          </p:sp>
          <p:sp>
            <p:nvSpPr>
              <p:cNvPr id="19" name="TextBox 18">
                <a:extLst>
                  <a:ext uri="{FF2B5EF4-FFF2-40B4-BE49-F238E27FC236}">
                    <a16:creationId xmlns:a16="http://schemas.microsoft.com/office/drawing/2014/main" id="{B243BE16-1138-458B-841E-BC601EECFC40}"/>
                  </a:ext>
                </a:extLst>
              </p:cNvPr>
              <p:cNvSpPr txBox="1"/>
              <p:nvPr/>
            </p:nvSpPr>
            <p:spPr>
              <a:xfrm>
                <a:off x="-584213" y="5026966"/>
                <a:ext cx="1224149" cy="307776"/>
              </a:xfrm>
              <a:prstGeom prst="rect">
                <a:avLst/>
              </a:prstGeom>
              <a:noFill/>
            </p:spPr>
            <p:txBody>
              <a:bodyPr wrap="square" rtlCol="0">
                <a:noAutofit/>
              </a:bodyPr>
              <a:lstStyle/>
              <a:p>
                <a:pPr algn="ctr"/>
                <a:r>
                  <a:rPr lang="en-US" sz="1200" b="1" dirty="0">
                    <a:latin typeface="Calibri" panose="020F0502020204030204" pitchFamily="34" charset="0"/>
                    <a:cs typeface="Calibri" panose="020F0502020204030204" pitchFamily="34" charset="0"/>
                  </a:rPr>
                  <a:t>Others</a:t>
                </a:r>
              </a:p>
            </p:txBody>
          </p:sp>
          <p:sp>
            <p:nvSpPr>
              <p:cNvPr id="20" name="TextBox 19">
                <a:extLst>
                  <a:ext uri="{FF2B5EF4-FFF2-40B4-BE49-F238E27FC236}">
                    <a16:creationId xmlns:a16="http://schemas.microsoft.com/office/drawing/2014/main" id="{36864781-C076-4755-835C-15A25F3C92C3}"/>
                  </a:ext>
                </a:extLst>
              </p:cNvPr>
              <p:cNvSpPr txBox="1"/>
              <p:nvPr/>
            </p:nvSpPr>
            <p:spPr>
              <a:xfrm>
                <a:off x="-777127" y="2830858"/>
                <a:ext cx="2000226" cy="743576"/>
              </a:xfrm>
              <a:prstGeom prst="rect">
                <a:avLst/>
              </a:prstGeom>
              <a:noFill/>
            </p:spPr>
            <p:txBody>
              <a:bodyPr wrap="square" rtlCol="0">
                <a:noAutofit/>
              </a:bodyPr>
              <a:lstStyle/>
              <a:p>
                <a:pPr algn="ctr"/>
                <a:r>
                  <a:rPr lang="en-US" b="1" dirty="0">
                    <a:solidFill>
                      <a:srgbClr val="AA264C"/>
                    </a:solidFill>
                    <a:latin typeface="Calibri" panose="020F0502020204030204" pitchFamily="34" charset="0"/>
                    <a:cs typeface="Calibri" panose="020F0502020204030204" pitchFamily="34" charset="0"/>
                  </a:rPr>
                  <a:t>Rigid Structures &amp; Policies</a:t>
                </a:r>
              </a:p>
            </p:txBody>
          </p:sp>
          <p:sp>
            <p:nvSpPr>
              <p:cNvPr id="21" name="TextBox 20">
                <a:extLst>
                  <a:ext uri="{FF2B5EF4-FFF2-40B4-BE49-F238E27FC236}">
                    <a16:creationId xmlns:a16="http://schemas.microsoft.com/office/drawing/2014/main" id="{F7B9C8CF-8AD9-4FE3-ADDA-C79C03BD3CA3}"/>
                  </a:ext>
                </a:extLst>
              </p:cNvPr>
              <p:cNvSpPr txBox="1"/>
              <p:nvPr/>
            </p:nvSpPr>
            <p:spPr>
              <a:xfrm>
                <a:off x="-5530100" y="2761672"/>
                <a:ext cx="2935226" cy="998655"/>
              </a:xfrm>
              <a:prstGeom prst="rect">
                <a:avLst/>
              </a:prstGeom>
              <a:noFill/>
            </p:spPr>
            <p:txBody>
              <a:bodyPr wrap="square" rtlCol="0">
                <a:noAutofit/>
              </a:bodyPr>
              <a:lstStyle>
                <a:defPPr marR="0" lvl="0" algn="l" rtl="0">
                  <a:lnSpc>
                    <a:spcPct val="100000"/>
                  </a:lnSpc>
                  <a:spcBef>
                    <a:spcPts val="0"/>
                  </a:spcBef>
                  <a:spcAft>
                    <a:spcPts val="0"/>
                  </a:spcAft>
                </a:defPPr>
                <a:lvl1pPr algn="ctr">
                  <a:defRPr sz="1200" b="1">
                    <a:solidFill>
                      <a:srgbClr val="AA264C"/>
                    </a:solidFill>
                    <a:latin typeface="Calibri" panose="020F0502020204030204" pitchFamily="34" charset="0"/>
                    <a:cs typeface="Calibri" panose="020F0502020204030204" pitchFamily="34" charset="0"/>
                  </a:defRPr>
                </a:lvl1pPr>
              </a:lstStyle>
              <a:p>
                <a:r>
                  <a:rPr lang="en-US" sz="1400" dirty="0"/>
                  <a:t>Individual Choices Misaligned with Vision</a:t>
                </a:r>
              </a:p>
            </p:txBody>
          </p:sp>
          <p:sp>
            <p:nvSpPr>
              <p:cNvPr id="22" name="TextBox 21">
                <a:extLst>
                  <a:ext uri="{FF2B5EF4-FFF2-40B4-BE49-F238E27FC236}">
                    <a16:creationId xmlns:a16="http://schemas.microsoft.com/office/drawing/2014/main" id="{E35AA540-60F8-4446-BD0D-06724B6E29DA}"/>
                  </a:ext>
                </a:extLst>
              </p:cNvPr>
              <p:cNvSpPr txBox="1"/>
              <p:nvPr/>
            </p:nvSpPr>
            <p:spPr>
              <a:xfrm>
                <a:off x="-3276808" y="5723170"/>
                <a:ext cx="2935225" cy="1665925"/>
              </a:xfrm>
              <a:prstGeom prst="rect">
                <a:avLst/>
              </a:prstGeom>
              <a:noFill/>
            </p:spPr>
            <p:txBody>
              <a:bodyPr wrap="square" rtlCol="0">
                <a:noAutofit/>
              </a:bodyPr>
              <a:lstStyle>
                <a:defPPr marR="0" lvl="0" algn="l" rtl="0">
                  <a:lnSpc>
                    <a:spcPct val="100000"/>
                  </a:lnSpc>
                  <a:spcBef>
                    <a:spcPts val="0"/>
                  </a:spcBef>
                  <a:spcAft>
                    <a:spcPts val="0"/>
                  </a:spcAft>
                </a:defPPr>
                <a:lvl1pPr algn="ctr">
                  <a:defRPr sz="1200" b="1">
                    <a:solidFill>
                      <a:srgbClr val="AA264C"/>
                    </a:solidFill>
                    <a:latin typeface="Calibri" panose="020F0502020204030204" pitchFamily="34" charset="0"/>
                    <a:cs typeface="Calibri" panose="020F0502020204030204" pitchFamily="34" charset="0"/>
                  </a:defRPr>
                </a:lvl1pPr>
              </a:lstStyle>
              <a:p>
                <a:r>
                  <a:rPr lang="en-US" sz="1400" dirty="0"/>
                  <a:t>Codependent Relationships Negatively Affecting Collaboration</a:t>
                </a:r>
              </a:p>
            </p:txBody>
          </p:sp>
        </p:grpSp>
        <p:pic>
          <p:nvPicPr>
            <p:cNvPr id="24" name="Picture 23" descr="Icon&#10;&#10;Description automatically generated">
              <a:extLst>
                <a:ext uri="{FF2B5EF4-FFF2-40B4-BE49-F238E27FC236}">
                  <a16:creationId xmlns:a16="http://schemas.microsoft.com/office/drawing/2014/main" id="{FDD96AFE-77D5-4CDE-9983-84DA2E4805A0}"/>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545955" y="3035815"/>
              <a:ext cx="790223" cy="714448"/>
            </a:xfrm>
            <a:prstGeom prst="rect">
              <a:avLst/>
            </a:prstGeom>
          </p:spPr>
        </p:pic>
      </p:grpSp>
      <p:pic>
        <p:nvPicPr>
          <p:cNvPr id="14" name="Picture 13" descr="Systems Leadership icon indicates new module information">
            <a:extLst>
              <a:ext uri="{FF2B5EF4-FFF2-40B4-BE49-F238E27FC236}">
                <a16:creationId xmlns:a16="http://schemas.microsoft.com/office/drawing/2014/main" id="{6E34E4DE-F30E-4B2B-9140-E28C28FB7831}"/>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250935" y="5612152"/>
            <a:ext cx="728473" cy="728473"/>
          </a:xfrm>
          <a:prstGeom prst="rect">
            <a:avLst/>
          </a:prstGeom>
        </p:spPr>
      </p:pic>
    </p:spTree>
    <p:extLst>
      <p:ext uri="{BB962C8B-B14F-4D97-AF65-F5344CB8AC3E}">
        <p14:creationId xmlns:p14="http://schemas.microsoft.com/office/powerpoint/2010/main" val="395984077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8F7ABF-0A39-4FAD-B1B0-10D54021F995}"/>
              </a:ext>
            </a:extLst>
          </p:cNvPr>
          <p:cNvSpPr>
            <a:spLocks noGrp="1"/>
          </p:cNvSpPr>
          <p:nvPr>
            <p:ph type="title"/>
          </p:nvPr>
        </p:nvSpPr>
        <p:spPr>
          <a:xfrm>
            <a:off x="457200" y="804864"/>
            <a:ext cx="8229600" cy="1096961"/>
          </a:xfrm>
        </p:spPr>
        <p:txBody>
          <a:bodyPr/>
          <a:lstStyle/>
          <a:p>
            <a:r>
              <a:rPr lang="en-US" sz="4400" dirty="0"/>
              <a:t>System Interdependence </a:t>
            </a:r>
            <a:br>
              <a:rPr lang="en-US" sz="4400" dirty="0"/>
            </a:br>
            <a:r>
              <a:rPr lang="en-US" sz="4400" dirty="0"/>
              <a:t>in Your District…</a:t>
            </a:r>
            <a:endParaRPr lang="en-US" dirty="0"/>
          </a:p>
        </p:txBody>
      </p:sp>
      <p:sp>
        <p:nvSpPr>
          <p:cNvPr id="3" name="Text Placeholder 2">
            <a:extLst>
              <a:ext uri="{FF2B5EF4-FFF2-40B4-BE49-F238E27FC236}">
                <a16:creationId xmlns:a16="http://schemas.microsoft.com/office/drawing/2014/main" id="{09C4D8F2-804B-4601-9D26-880316206AD9}"/>
              </a:ext>
            </a:extLst>
          </p:cNvPr>
          <p:cNvSpPr>
            <a:spLocks noGrp="1"/>
          </p:cNvSpPr>
          <p:nvPr>
            <p:ph type="body" idx="1"/>
          </p:nvPr>
        </p:nvSpPr>
        <p:spPr>
          <a:xfrm>
            <a:off x="457201" y="2044706"/>
            <a:ext cx="4038599" cy="4190997"/>
          </a:xfrm>
        </p:spPr>
        <p:txBody>
          <a:bodyPr/>
          <a:lstStyle/>
          <a:p>
            <a:pPr marL="457200" indent="-323850">
              <a:buClr>
                <a:schemeClr val="accent3"/>
              </a:buClr>
              <a:buFont typeface="Wingdings" panose="05000000000000000000" pitchFamily="2" charset="2"/>
              <a:buChar char="§"/>
            </a:pPr>
            <a:r>
              <a:rPr lang="en-US" dirty="0"/>
              <a:t>How do your system structures, policies, and processes align with your system’s shared beliefs, values, and vision? </a:t>
            </a:r>
          </a:p>
          <a:p>
            <a:pPr marL="457200" indent="-323850">
              <a:buClr>
                <a:schemeClr val="accent3"/>
              </a:buClr>
              <a:buFont typeface="Wingdings" panose="05000000000000000000" pitchFamily="2" charset="2"/>
              <a:buChar char="§"/>
            </a:pPr>
            <a:r>
              <a:rPr lang="en-US" dirty="0"/>
              <a:t>How do individual choices align with the system’s shared beliefs, values, and vision? </a:t>
            </a:r>
          </a:p>
          <a:p>
            <a:pPr marL="457200" indent="-323850">
              <a:buClr>
                <a:schemeClr val="accent3"/>
              </a:buClr>
              <a:buFont typeface="Wingdings" panose="05000000000000000000" pitchFamily="2" charset="2"/>
              <a:buChar char="§"/>
            </a:pPr>
            <a:r>
              <a:rPr lang="en-US" dirty="0"/>
              <a:t>How collaborative and supportive are the collegial relationships that exist within your system? </a:t>
            </a:r>
          </a:p>
        </p:txBody>
      </p:sp>
      <p:grpSp>
        <p:nvGrpSpPr>
          <p:cNvPr id="5" name="Group 4" descr="This graphic has 3 interconnected circles with arrows going both ways between them.  The top circle says shared values, beliefs, vision with a double headed arrow connecting it to the circle with &quot;others&quot; between them are the words &quot;systems, structures/policies/processes, procedures. Doubled headed arrow connects &quot;others&quot; to the circle containing &quot;autonomous individual&quot; between them are the words &quot;Collegial relationships&quot;. Autonomous individual is connected back to shared values, beliefs, vision with the words individual choice between them. ">
            <a:extLst>
              <a:ext uri="{FF2B5EF4-FFF2-40B4-BE49-F238E27FC236}">
                <a16:creationId xmlns:a16="http://schemas.microsoft.com/office/drawing/2014/main" id="{991529C4-DD5D-4590-A3C7-7FB7DEE3AB20}"/>
              </a:ext>
            </a:extLst>
          </p:cNvPr>
          <p:cNvGrpSpPr/>
          <p:nvPr/>
        </p:nvGrpSpPr>
        <p:grpSpPr>
          <a:xfrm>
            <a:off x="4648202" y="2377337"/>
            <a:ext cx="4274337" cy="3107711"/>
            <a:chOff x="-4544857" y="1993487"/>
            <a:chExt cx="5792402" cy="4211441"/>
          </a:xfrm>
        </p:grpSpPr>
        <p:pic>
          <p:nvPicPr>
            <p:cNvPr id="6" name="Picture 5" descr="Icon&#10;&#10;Description automatically generated">
              <a:extLst>
                <a:ext uri="{FF2B5EF4-FFF2-40B4-BE49-F238E27FC236}">
                  <a16:creationId xmlns:a16="http://schemas.microsoft.com/office/drawing/2014/main" id="{47B23176-2E46-4856-B750-7718A2C809E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44857" y="1993487"/>
              <a:ext cx="5426177" cy="4100965"/>
            </a:xfrm>
            <a:prstGeom prst="rect">
              <a:avLst/>
            </a:prstGeom>
          </p:spPr>
        </p:pic>
        <p:sp>
          <p:nvSpPr>
            <p:cNvPr id="7" name="TextBox 6">
              <a:extLst>
                <a:ext uri="{FF2B5EF4-FFF2-40B4-BE49-F238E27FC236}">
                  <a16:creationId xmlns:a16="http://schemas.microsoft.com/office/drawing/2014/main" id="{041FB470-0334-4D26-B45F-20F8A5AF9EED}"/>
                </a:ext>
              </a:extLst>
            </p:cNvPr>
            <p:cNvSpPr txBox="1"/>
            <p:nvPr/>
          </p:nvSpPr>
          <p:spPr>
            <a:xfrm>
              <a:off x="-2686547" y="2561526"/>
              <a:ext cx="1709554" cy="605864"/>
            </a:xfrm>
            <a:prstGeom prst="rect">
              <a:avLst/>
            </a:prstGeom>
            <a:noFill/>
          </p:spPr>
          <p:txBody>
            <a:bodyPr wrap="square" rtlCol="0">
              <a:spAutoFit/>
            </a:bodyPr>
            <a:lstStyle/>
            <a:p>
              <a:pPr algn="ctr"/>
              <a:r>
                <a:rPr lang="en-US" sz="1100" b="1" dirty="0">
                  <a:latin typeface="Calibri" panose="020F0502020204030204" pitchFamily="34" charset="0"/>
                  <a:cs typeface="Calibri" panose="020F0502020204030204" pitchFamily="34" charset="0"/>
                </a:rPr>
                <a:t>Shared values, beliefs, vision</a:t>
              </a:r>
            </a:p>
          </p:txBody>
        </p:sp>
        <p:sp>
          <p:nvSpPr>
            <p:cNvPr id="8" name="TextBox 7">
              <a:extLst>
                <a:ext uri="{FF2B5EF4-FFF2-40B4-BE49-F238E27FC236}">
                  <a16:creationId xmlns:a16="http://schemas.microsoft.com/office/drawing/2014/main" id="{5235C785-CA24-43CA-B723-473BC34F9151}"/>
                </a:ext>
              </a:extLst>
            </p:cNvPr>
            <p:cNvSpPr txBox="1"/>
            <p:nvPr/>
          </p:nvSpPr>
          <p:spPr>
            <a:xfrm>
              <a:off x="-4398753" y="4947156"/>
              <a:ext cx="1496334" cy="605864"/>
            </a:xfrm>
            <a:prstGeom prst="rect">
              <a:avLst/>
            </a:prstGeom>
            <a:noFill/>
          </p:spPr>
          <p:txBody>
            <a:bodyPr wrap="square" rtlCol="0">
              <a:spAutoFit/>
            </a:bodyPr>
            <a:lstStyle/>
            <a:p>
              <a:pPr algn="ctr"/>
              <a:r>
                <a:rPr lang="en-US" sz="1100" b="1" dirty="0">
                  <a:latin typeface="Calibri" panose="020F0502020204030204" pitchFamily="34" charset="0"/>
                  <a:cs typeface="Calibri" panose="020F0502020204030204" pitchFamily="34" charset="0"/>
                </a:rPr>
                <a:t>Autonomous Individual</a:t>
              </a:r>
            </a:p>
          </p:txBody>
        </p:sp>
        <p:sp>
          <p:nvSpPr>
            <p:cNvPr id="9" name="TextBox 8">
              <a:extLst>
                <a:ext uri="{FF2B5EF4-FFF2-40B4-BE49-F238E27FC236}">
                  <a16:creationId xmlns:a16="http://schemas.microsoft.com/office/drawing/2014/main" id="{CDB7B5B9-0AE1-4E9B-B627-D28668E95309}"/>
                </a:ext>
              </a:extLst>
            </p:cNvPr>
            <p:cNvSpPr txBox="1"/>
            <p:nvPr/>
          </p:nvSpPr>
          <p:spPr>
            <a:xfrm>
              <a:off x="-612075" y="5081503"/>
              <a:ext cx="1224149" cy="354523"/>
            </a:xfrm>
            <a:prstGeom prst="rect">
              <a:avLst/>
            </a:prstGeom>
            <a:noFill/>
          </p:spPr>
          <p:txBody>
            <a:bodyPr wrap="square" rtlCol="0">
              <a:spAutoFit/>
            </a:bodyPr>
            <a:lstStyle/>
            <a:p>
              <a:pPr algn="ctr"/>
              <a:r>
                <a:rPr lang="en-US" sz="1100" b="1" dirty="0">
                  <a:latin typeface="Calibri" panose="020F0502020204030204" pitchFamily="34" charset="0"/>
                  <a:cs typeface="Calibri" panose="020F0502020204030204" pitchFamily="34" charset="0"/>
                </a:rPr>
                <a:t>Others</a:t>
              </a:r>
            </a:p>
          </p:txBody>
        </p:sp>
        <p:sp>
          <p:nvSpPr>
            <p:cNvPr id="10" name="TextBox 9">
              <a:extLst>
                <a:ext uri="{FF2B5EF4-FFF2-40B4-BE49-F238E27FC236}">
                  <a16:creationId xmlns:a16="http://schemas.microsoft.com/office/drawing/2014/main" id="{79307D8E-BDC1-4F93-B265-4451802C4AAE}"/>
                </a:ext>
              </a:extLst>
            </p:cNvPr>
            <p:cNvSpPr txBox="1"/>
            <p:nvPr/>
          </p:nvSpPr>
          <p:spPr>
            <a:xfrm>
              <a:off x="-709057" y="2956858"/>
              <a:ext cx="1956602" cy="1042715"/>
            </a:xfrm>
            <a:prstGeom prst="rect">
              <a:avLst/>
            </a:prstGeom>
            <a:noFill/>
          </p:spPr>
          <p:txBody>
            <a:bodyPr wrap="square" rtlCol="0">
              <a:spAutoFit/>
            </a:bodyPr>
            <a:lstStyle/>
            <a:p>
              <a:pPr algn="ctr"/>
              <a:r>
                <a:rPr lang="en-US" sz="1100" b="1" dirty="0">
                  <a:latin typeface="Calibri" panose="020F0502020204030204" pitchFamily="34" charset="0"/>
                  <a:cs typeface="Calibri" panose="020F0502020204030204" pitchFamily="34" charset="0"/>
                </a:rPr>
                <a:t>Systems Structures/Policies/ Processes, Procedures</a:t>
              </a:r>
            </a:p>
          </p:txBody>
        </p:sp>
        <p:sp>
          <p:nvSpPr>
            <p:cNvPr id="11" name="TextBox 10">
              <a:extLst>
                <a:ext uri="{FF2B5EF4-FFF2-40B4-BE49-F238E27FC236}">
                  <a16:creationId xmlns:a16="http://schemas.microsoft.com/office/drawing/2014/main" id="{5EE4F610-BE49-407E-8160-A12599F7EC4F}"/>
                </a:ext>
              </a:extLst>
            </p:cNvPr>
            <p:cNvSpPr txBox="1"/>
            <p:nvPr/>
          </p:nvSpPr>
          <p:spPr>
            <a:xfrm>
              <a:off x="-4178631" y="3167390"/>
              <a:ext cx="1224149" cy="605864"/>
            </a:xfrm>
            <a:prstGeom prst="rect">
              <a:avLst/>
            </a:prstGeom>
            <a:noFill/>
          </p:spPr>
          <p:txBody>
            <a:bodyPr wrap="square" rtlCol="0">
              <a:spAutoFit/>
            </a:bodyPr>
            <a:lstStyle/>
            <a:p>
              <a:pPr algn="ctr"/>
              <a:r>
                <a:rPr lang="en-US" sz="1100" b="1" dirty="0">
                  <a:latin typeface="Calibri" panose="020F0502020204030204" pitchFamily="34" charset="0"/>
                  <a:cs typeface="Calibri" panose="020F0502020204030204" pitchFamily="34" charset="0"/>
                </a:rPr>
                <a:t>Individual Choice</a:t>
              </a:r>
            </a:p>
          </p:txBody>
        </p:sp>
        <p:sp>
          <p:nvSpPr>
            <p:cNvPr id="12" name="TextBox 11">
              <a:extLst>
                <a:ext uri="{FF2B5EF4-FFF2-40B4-BE49-F238E27FC236}">
                  <a16:creationId xmlns:a16="http://schemas.microsoft.com/office/drawing/2014/main" id="{C92402F1-FFBB-4AA3-857B-427124FF66FC}"/>
                </a:ext>
              </a:extLst>
            </p:cNvPr>
            <p:cNvSpPr txBox="1"/>
            <p:nvPr/>
          </p:nvSpPr>
          <p:spPr>
            <a:xfrm>
              <a:off x="-2686550" y="5599064"/>
              <a:ext cx="1709554" cy="605864"/>
            </a:xfrm>
            <a:prstGeom prst="rect">
              <a:avLst/>
            </a:prstGeom>
            <a:noFill/>
          </p:spPr>
          <p:txBody>
            <a:bodyPr wrap="square" rtlCol="0">
              <a:spAutoFit/>
            </a:bodyPr>
            <a:lstStyle/>
            <a:p>
              <a:pPr algn="ctr"/>
              <a:r>
                <a:rPr lang="en-US" sz="1100" b="1" dirty="0">
                  <a:latin typeface="Calibri" panose="020F0502020204030204" pitchFamily="34" charset="0"/>
                  <a:cs typeface="Calibri" panose="020F0502020204030204" pitchFamily="34" charset="0"/>
                </a:rPr>
                <a:t>Autonomous Individual</a:t>
              </a:r>
            </a:p>
          </p:txBody>
        </p:sp>
      </p:grpSp>
      <p:pic>
        <p:nvPicPr>
          <p:cNvPr id="13" name="Picture 12" descr="Reflections/Activities Icon&#10;&#10;This icon indicates the presence of activities or times of reflection.">
            <a:extLst>
              <a:ext uri="{FF2B5EF4-FFF2-40B4-BE49-F238E27FC236}">
                <a16:creationId xmlns:a16="http://schemas.microsoft.com/office/drawing/2014/main" id="{CE23249C-38F9-404F-A26B-B9B88E73804E}"/>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247887" y="5609105"/>
            <a:ext cx="731521" cy="731521"/>
          </a:xfrm>
          <a:prstGeom prst="rect">
            <a:avLst/>
          </a:prstGeom>
        </p:spPr>
      </p:pic>
    </p:spTree>
    <p:extLst>
      <p:ext uri="{BB962C8B-B14F-4D97-AF65-F5344CB8AC3E}">
        <p14:creationId xmlns:p14="http://schemas.microsoft.com/office/powerpoint/2010/main" val="401233606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97E0BBBA-12A9-4011-8C2D-0F173B1E2EF5}"/>
              </a:ext>
            </a:extLst>
          </p:cNvPr>
          <p:cNvSpPr>
            <a:spLocks noGrp="1"/>
          </p:cNvSpPr>
          <p:nvPr>
            <p:ph type="title"/>
          </p:nvPr>
        </p:nvSpPr>
        <p:spPr/>
        <p:txBody>
          <a:bodyPr/>
          <a:lstStyle/>
          <a:p>
            <a:r>
              <a:rPr lang="en-US" dirty="0"/>
              <a:t>Peter Senge: The Fifth Discipline</a:t>
            </a:r>
          </a:p>
        </p:txBody>
      </p:sp>
      <p:pic>
        <p:nvPicPr>
          <p:cNvPr id="4" name="Google Shape;576;p31" descr="Peter Senge discusses the concept of systems thinking. After watching the video, ask participants how Senge’s explanation of Systems Thinking compares with their understandings.   &#10;">
            <a:hlinkClick r:id="rId3"/>
            <a:extLst>
              <a:ext uri="{FF2B5EF4-FFF2-40B4-BE49-F238E27FC236}">
                <a16:creationId xmlns:a16="http://schemas.microsoft.com/office/drawing/2014/main" id="{C1B8BA07-E40E-4566-A9F4-57FD99B7B0CC}"/>
              </a:ext>
            </a:extLst>
          </p:cNvPr>
          <p:cNvPicPr preferRelativeResize="0">
            <a:picLocks/>
          </p:cNvPicPr>
          <p:nvPr/>
        </p:nvPicPr>
        <p:blipFill rotWithShape="1">
          <a:blip r:embed="rId4">
            <a:alphaModFix/>
          </a:blip>
          <a:srcRect/>
          <a:stretch/>
        </p:blipFill>
        <p:spPr>
          <a:xfrm>
            <a:off x="322693" y="1534708"/>
            <a:ext cx="8498614" cy="4721628"/>
          </a:xfrm>
          <a:prstGeom prst="rect">
            <a:avLst/>
          </a:prstGeom>
          <a:noFill/>
          <a:ln>
            <a:noFill/>
          </a:ln>
        </p:spPr>
      </p:pic>
      <p:pic>
        <p:nvPicPr>
          <p:cNvPr id="6" name="Picture 5" descr="Systems Leadership icon indicates new module information">
            <a:extLst>
              <a:ext uri="{FF2B5EF4-FFF2-40B4-BE49-F238E27FC236}">
                <a16:creationId xmlns:a16="http://schemas.microsoft.com/office/drawing/2014/main" id="{CCDC681A-7051-4727-BB15-9CB6D08BFE31}"/>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250935" y="5612152"/>
            <a:ext cx="728473" cy="728473"/>
          </a:xfrm>
          <a:prstGeom prst="rect">
            <a:avLst/>
          </a:prstGeom>
        </p:spPr>
      </p:pic>
    </p:spTree>
    <p:extLst>
      <p:ext uri="{BB962C8B-B14F-4D97-AF65-F5344CB8AC3E}">
        <p14:creationId xmlns:p14="http://schemas.microsoft.com/office/powerpoint/2010/main" val="231332478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29890F-18DA-40DB-8C7A-4C93CF0FA140}"/>
              </a:ext>
            </a:extLst>
          </p:cNvPr>
          <p:cNvSpPr>
            <a:spLocks noGrp="1"/>
          </p:cNvSpPr>
          <p:nvPr>
            <p:ph type="title"/>
          </p:nvPr>
        </p:nvSpPr>
        <p:spPr/>
        <p:txBody>
          <a:bodyPr anchor="ctr"/>
          <a:lstStyle/>
          <a:p>
            <a:r>
              <a:rPr lang="en-US" dirty="0"/>
              <a:t>Hidden Slide #3</a:t>
            </a:r>
          </a:p>
        </p:txBody>
      </p:sp>
      <p:sp>
        <p:nvSpPr>
          <p:cNvPr id="3" name="Text Placeholder 2">
            <a:extLst>
              <a:ext uri="{FF2B5EF4-FFF2-40B4-BE49-F238E27FC236}">
                <a16:creationId xmlns:a16="http://schemas.microsoft.com/office/drawing/2014/main" id="{BD6FB977-8BEA-4BEA-A9F4-AD173DB0EE95}"/>
              </a:ext>
            </a:extLst>
          </p:cNvPr>
          <p:cNvSpPr>
            <a:spLocks noGrp="1"/>
          </p:cNvSpPr>
          <p:nvPr>
            <p:ph type="body" idx="1"/>
          </p:nvPr>
        </p:nvSpPr>
        <p:spPr/>
        <p:txBody>
          <a:bodyPr/>
          <a:lstStyle/>
          <a:p>
            <a:pPr marL="0" indent="0">
              <a:lnSpc>
                <a:spcPct val="100000"/>
              </a:lnSpc>
              <a:spcBef>
                <a:spcPts val="0"/>
              </a:spcBef>
              <a:buSzPts val="2100"/>
              <a:buNone/>
            </a:pPr>
            <a:r>
              <a:rPr lang="en-US" b="1" dirty="0"/>
              <a:t>In-person professional development suggestions</a:t>
            </a:r>
          </a:p>
          <a:p>
            <a:pPr marL="0" indent="0">
              <a:lnSpc>
                <a:spcPct val="100000"/>
              </a:lnSpc>
              <a:buSzPts val="2100"/>
              <a:buNone/>
            </a:pPr>
            <a:r>
              <a:rPr lang="en-US" dirty="0"/>
              <a:t>Estimated timeframe for module components</a:t>
            </a:r>
            <a:endParaRPr lang="en-US" dirty="0">
              <a:solidFill>
                <a:schemeClr val="dk1"/>
              </a:solidFill>
            </a:endParaRPr>
          </a:p>
          <a:p>
            <a:pPr marL="342900" lvl="1" indent="0">
              <a:lnSpc>
                <a:spcPct val="100000"/>
              </a:lnSpc>
              <a:spcBef>
                <a:spcPts val="750"/>
              </a:spcBef>
              <a:buSzPts val="2800"/>
              <a:buNone/>
            </a:pPr>
            <a:r>
              <a:rPr lang="en-US" sz="2000" dirty="0"/>
              <a:t> Introduction and Overview: 1 hour</a:t>
            </a:r>
          </a:p>
          <a:p>
            <a:pPr marL="628650" lvl="1" indent="-285750">
              <a:spcBef>
                <a:spcPts val="750"/>
              </a:spcBef>
              <a:buFont typeface="Wingdings" panose="05000000000000000000" pitchFamily="2" charset="2"/>
              <a:buChar char="§"/>
            </a:pPr>
            <a:r>
              <a:rPr lang="en-US" sz="2000" dirty="0"/>
              <a:t>Essential Function 1 Aligning: 2 hours</a:t>
            </a:r>
          </a:p>
          <a:p>
            <a:pPr marL="628650" lvl="1" indent="-285750">
              <a:spcBef>
                <a:spcPts val="750"/>
              </a:spcBef>
              <a:buFont typeface="Wingdings" panose="05000000000000000000" pitchFamily="2" charset="2"/>
              <a:buChar char="§"/>
            </a:pPr>
            <a:r>
              <a:rPr lang="en-US" sz="2000" dirty="0"/>
              <a:t>Essential Function 2 Path Setting: 1 hour</a:t>
            </a:r>
          </a:p>
          <a:p>
            <a:pPr marL="628650" lvl="1" indent="-285750">
              <a:spcBef>
                <a:spcPts val="750"/>
              </a:spcBef>
              <a:buFont typeface="Wingdings" panose="05000000000000000000" pitchFamily="2" charset="2"/>
              <a:buChar char="§"/>
            </a:pPr>
            <a:r>
              <a:rPr lang="en-US" sz="2000" dirty="0"/>
              <a:t>Essential Function 3 Modeling: 1 hour</a:t>
            </a:r>
          </a:p>
          <a:p>
            <a:pPr marL="628650" lvl="1" indent="-285750">
              <a:spcBef>
                <a:spcPts val="750"/>
              </a:spcBef>
              <a:buFont typeface="Wingdings" panose="05000000000000000000" pitchFamily="2" charset="2"/>
              <a:buChar char="§"/>
            </a:pPr>
            <a:r>
              <a:rPr lang="en-US" sz="2000" dirty="0"/>
              <a:t>Essential Function 4 Empowering: 1.5 hours</a:t>
            </a:r>
          </a:p>
          <a:p>
            <a:pPr marL="628650" lvl="1" indent="-285750">
              <a:spcBef>
                <a:spcPts val="750"/>
              </a:spcBef>
              <a:buFont typeface="Wingdings" panose="05000000000000000000" pitchFamily="2" charset="2"/>
              <a:buChar char="§"/>
            </a:pPr>
            <a:r>
              <a:rPr lang="en-US" sz="2000" dirty="0"/>
              <a:t>In Action: 1 hour +</a:t>
            </a:r>
          </a:p>
          <a:p>
            <a:pPr marL="342900" lvl="1" indent="0">
              <a:lnSpc>
                <a:spcPct val="100000"/>
              </a:lnSpc>
              <a:spcBef>
                <a:spcPts val="750"/>
              </a:spcBef>
              <a:buSzPts val="2800"/>
              <a:buNone/>
            </a:pPr>
            <a:r>
              <a:rPr lang="en-US" sz="2000" dirty="0"/>
              <a:t>	Total = 7.5 hours +</a:t>
            </a:r>
          </a:p>
          <a:p>
            <a:pPr marL="0" indent="0">
              <a:lnSpc>
                <a:spcPct val="80000"/>
              </a:lnSpc>
              <a:buSzPts val="2800"/>
              <a:buNone/>
            </a:pPr>
            <a:endParaRPr lang="en-US" dirty="0"/>
          </a:p>
          <a:p>
            <a:endParaRPr lang="en-US" dirty="0"/>
          </a:p>
        </p:txBody>
      </p:sp>
      <p:sp>
        <p:nvSpPr>
          <p:cNvPr id="4" name="Text box">
            <a:extLst>
              <a:ext uri="{FF2B5EF4-FFF2-40B4-BE49-F238E27FC236}">
                <a16:creationId xmlns:a16="http://schemas.microsoft.com/office/drawing/2014/main" id="{71B911BA-1D4C-4FCA-BF01-E5A49B81105D}"/>
              </a:ext>
            </a:extLst>
          </p:cNvPr>
          <p:cNvSpPr txBox="1"/>
          <p:nvPr/>
        </p:nvSpPr>
        <p:spPr>
          <a:xfrm>
            <a:off x="5785846" y="3990907"/>
            <a:ext cx="3223683" cy="2354460"/>
          </a:xfrm>
          <a:prstGeom prst="rect">
            <a:avLst/>
          </a:prstGeom>
          <a:noFill/>
          <a:ln w="19050" cap="flat" cmpd="sng">
            <a:solidFill>
              <a:srgbClr val="00B0F0"/>
            </a:solidFill>
            <a:prstDash val="solid"/>
            <a:round/>
            <a:headEnd type="none" w="sm" len="sm"/>
            <a:tailEnd type="none" w="sm" len="sm"/>
          </a:ln>
        </p:spPr>
        <p:txBody>
          <a:bodyPr spcFirstLastPara="1" wrap="square" lIns="68569" tIns="34275" rIns="68569" bIns="34275" anchor="t" anchorCtr="0">
            <a:spAutoFit/>
          </a:bodyPr>
          <a:lstStyle/>
          <a:p>
            <a:r>
              <a:rPr lang="en-US" sz="1350" dirty="0">
                <a:solidFill>
                  <a:schemeClr val="dk1"/>
                </a:solidFill>
                <a:latin typeface="Calibri"/>
                <a:ea typeface="Calibri"/>
                <a:cs typeface="Calibri"/>
                <a:sym typeface="Calibri"/>
              </a:rPr>
              <a:t>Please be thorough when reading slide notes as they provide detailed information to assist you in preparation/delivery of the presentation. Estimated timeframes for each section are based on providing participants with ample time to process and reflect on content. Some reflection activities can be expanded by using the activities designated OPTIONAL. </a:t>
            </a:r>
            <a:endParaRPr sz="1050" dirty="0"/>
          </a:p>
          <a:p>
            <a:r>
              <a:rPr lang="en-US" sz="1350" dirty="0">
                <a:solidFill>
                  <a:schemeClr val="dk1"/>
                </a:solidFill>
                <a:latin typeface="Calibri"/>
                <a:ea typeface="Calibri"/>
                <a:cs typeface="Calibri"/>
                <a:sym typeface="Calibri"/>
              </a:rPr>
              <a:t>Breaks can be added at the presenter’s discretion.  </a:t>
            </a:r>
            <a:endParaRPr sz="1350" dirty="0">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69986922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601CE734-42A2-4CE7-A6D1-FEBA6D2F93F0}"/>
              </a:ext>
            </a:extLst>
          </p:cNvPr>
          <p:cNvSpPr>
            <a:spLocks noGrp="1"/>
          </p:cNvSpPr>
          <p:nvPr>
            <p:ph type="title"/>
          </p:nvPr>
        </p:nvSpPr>
        <p:spPr/>
        <p:txBody>
          <a:bodyPr/>
          <a:lstStyle/>
          <a:p>
            <a:r>
              <a:rPr lang="en-US" dirty="0"/>
              <a:t>Video Reflections</a:t>
            </a:r>
          </a:p>
        </p:txBody>
      </p:sp>
      <p:sp>
        <p:nvSpPr>
          <p:cNvPr id="2" name="Text Placeholder 1">
            <a:extLst>
              <a:ext uri="{FF2B5EF4-FFF2-40B4-BE49-F238E27FC236}">
                <a16:creationId xmlns:a16="http://schemas.microsoft.com/office/drawing/2014/main" id="{FDADBFE7-A34C-4604-81BB-58C729598CE2}"/>
              </a:ext>
            </a:extLst>
          </p:cNvPr>
          <p:cNvSpPr>
            <a:spLocks noGrp="1"/>
          </p:cNvSpPr>
          <p:nvPr>
            <p:ph type="body" idx="1"/>
          </p:nvPr>
        </p:nvSpPr>
        <p:spPr/>
        <p:txBody>
          <a:bodyPr/>
          <a:lstStyle/>
          <a:p>
            <a:r>
              <a:rPr lang="en-US" dirty="0"/>
              <a:t>What, if any, unintended “consequences” have resulted from school-improvement behaviors or actions taken in the past in your district? </a:t>
            </a:r>
          </a:p>
          <a:p>
            <a:r>
              <a:rPr lang="en-US" dirty="0"/>
              <a:t>What impact have these “consequences” had on continuing school-improvement efforts? </a:t>
            </a:r>
          </a:p>
          <a:p>
            <a:r>
              <a:rPr lang="en-US" dirty="0"/>
              <a:t>What lessons were learned?</a:t>
            </a:r>
          </a:p>
        </p:txBody>
      </p:sp>
      <p:pic>
        <p:nvPicPr>
          <p:cNvPr id="4" name="Picture 3" descr="Reflections/Activities Icon&#10;&#10;This icon indicates the presence of activities or times of reflection.">
            <a:extLst>
              <a:ext uri="{FF2B5EF4-FFF2-40B4-BE49-F238E27FC236}">
                <a16:creationId xmlns:a16="http://schemas.microsoft.com/office/drawing/2014/main" id="{9E3F9C77-A31A-4C20-AB2E-299DF7F9D2AE}"/>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247887" y="5609105"/>
            <a:ext cx="731521" cy="731521"/>
          </a:xfrm>
          <a:prstGeom prst="rect">
            <a:avLst/>
          </a:prstGeom>
        </p:spPr>
      </p:pic>
    </p:spTree>
    <p:extLst>
      <p:ext uri="{BB962C8B-B14F-4D97-AF65-F5344CB8AC3E}">
        <p14:creationId xmlns:p14="http://schemas.microsoft.com/office/powerpoint/2010/main" val="68821166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585650A1-4C71-4F6C-A5BA-FEF599412DF6}"/>
              </a:ext>
            </a:extLst>
          </p:cNvPr>
          <p:cNvSpPr>
            <a:spLocks noGrp="1"/>
          </p:cNvSpPr>
          <p:nvPr>
            <p:ph type="title"/>
          </p:nvPr>
        </p:nvSpPr>
        <p:spPr/>
        <p:txBody>
          <a:bodyPr/>
          <a:lstStyle/>
          <a:p>
            <a:r>
              <a:rPr lang="en-US" dirty="0"/>
              <a:t>Benefits of Systems Thinking</a:t>
            </a:r>
          </a:p>
        </p:txBody>
      </p:sp>
      <p:sp>
        <p:nvSpPr>
          <p:cNvPr id="2" name="Text Placeholder 1">
            <a:extLst>
              <a:ext uri="{FF2B5EF4-FFF2-40B4-BE49-F238E27FC236}">
                <a16:creationId xmlns:a16="http://schemas.microsoft.com/office/drawing/2014/main" id="{C942D842-311A-4458-8402-6AB486A374E2}"/>
              </a:ext>
            </a:extLst>
          </p:cNvPr>
          <p:cNvSpPr>
            <a:spLocks noGrp="1"/>
          </p:cNvSpPr>
          <p:nvPr>
            <p:ph type="body" idx="1"/>
          </p:nvPr>
        </p:nvSpPr>
        <p:spPr/>
        <p:txBody>
          <a:bodyPr/>
          <a:lstStyle/>
          <a:p>
            <a:r>
              <a:rPr lang="en-US" dirty="0"/>
              <a:t>A </a:t>
            </a:r>
            <a:r>
              <a:rPr lang="en-US" dirty="0">
                <a:solidFill>
                  <a:srgbClr val="AA264C"/>
                </a:solidFill>
              </a:rPr>
              <a:t>framework</a:t>
            </a:r>
            <a:r>
              <a:rPr lang="en-US" dirty="0"/>
              <a:t> for making sense of an organization’s complexities</a:t>
            </a:r>
          </a:p>
          <a:p>
            <a:r>
              <a:rPr lang="en-US" dirty="0"/>
              <a:t>A </a:t>
            </a:r>
            <a:r>
              <a:rPr lang="en-US" dirty="0">
                <a:solidFill>
                  <a:srgbClr val="AA264C"/>
                </a:solidFill>
              </a:rPr>
              <a:t>method</a:t>
            </a:r>
            <a:r>
              <a:rPr lang="en-US" dirty="0"/>
              <a:t> for integrating new ideas</a:t>
            </a:r>
          </a:p>
          <a:p>
            <a:r>
              <a:rPr lang="en-US" dirty="0"/>
              <a:t>A big picture </a:t>
            </a:r>
            <a:r>
              <a:rPr lang="en-US" dirty="0">
                <a:solidFill>
                  <a:srgbClr val="AA264C"/>
                </a:solidFill>
              </a:rPr>
              <a:t>view</a:t>
            </a:r>
            <a:r>
              <a:rPr lang="en-US" dirty="0"/>
              <a:t> of what is going on in any organization</a:t>
            </a:r>
          </a:p>
          <a:p>
            <a:r>
              <a:rPr lang="en-US" dirty="0"/>
              <a:t>A </a:t>
            </a:r>
            <a:r>
              <a:rPr lang="en-US" dirty="0">
                <a:solidFill>
                  <a:srgbClr val="AA264C"/>
                </a:solidFill>
              </a:rPr>
              <a:t>process</a:t>
            </a:r>
            <a:r>
              <a:rPr lang="en-US" dirty="0"/>
              <a:t> to create strategies, problem solve, and make decisions while finding leverage points for change</a:t>
            </a:r>
          </a:p>
          <a:p>
            <a:r>
              <a:rPr lang="en-US" dirty="0"/>
              <a:t>A more complete and holistic </a:t>
            </a:r>
            <a:r>
              <a:rPr lang="en-US" dirty="0">
                <a:solidFill>
                  <a:srgbClr val="AA264C"/>
                </a:solidFill>
              </a:rPr>
              <a:t>way of thinking</a:t>
            </a:r>
          </a:p>
        </p:txBody>
      </p:sp>
      <p:pic>
        <p:nvPicPr>
          <p:cNvPr id="5" name="Picture 4" descr="Systems Leadership icon indicates new module information">
            <a:extLst>
              <a:ext uri="{FF2B5EF4-FFF2-40B4-BE49-F238E27FC236}">
                <a16:creationId xmlns:a16="http://schemas.microsoft.com/office/drawing/2014/main" id="{86995FDF-4DF8-498F-A754-2950149322C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250935" y="5612152"/>
            <a:ext cx="728473" cy="728473"/>
          </a:xfrm>
          <a:prstGeom prst="rect">
            <a:avLst/>
          </a:prstGeom>
        </p:spPr>
      </p:pic>
      <p:sp>
        <p:nvSpPr>
          <p:cNvPr id="8" name="Text Placeholder 3">
            <a:extLst>
              <a:ext uri="{FF2B5EF4-FFF2-40B4-BE49-F238E27FC236}">
                <a16:creationId xmlns:a16="http://schemas.microsoft.com/office/drawing/2014/main" id="{DB787384-164A-4D49-A48E-8AEFC41E23B2}"/>
              </a:ext>
            </a:extLst>
          </p:cNvPr>
          <p:cNvSpPr txBox="1">
            <a:spLocks/>
          </p:cNvSpPr>
          <p:nvPr/>
        </p:nvSpPr>
        <p:spPr>
          <a:xfrm>
            <a:off x="6471139" y="5921375"/>
            <a:ext cx="1816828" cy="334961"/>
          </a:xfrm>
          <a:prstGeom prst="rect">
            <a:avLst/>
          </a:prstGeom>
        </p:spPr>
        <p:txBody>
          <a:bodyPr/>
          <a:lstStyle>
            <a:defPPr marR="0" lvl="0" algn="l" rtl="0">
              <a:lnSpc>
                <a:spcPct val="100000"/>
              </a:lnSpc>
              <a:spcBef>
                <a:spcPts val="0"/>
              </a:spcBef>
              <a:spcAft>
                <a:spcPts val="0"/>
              </a:spcAft>
            </a:defPPr>
            <a:lvl1pPr marL="457200" marR="0" lvl="0" indent="-365760" algn="l" rtl="0" eaLnBrk="1" hangingPunct="1">
              <a:lnSpc>
                <a:spcPct val="100000"/>
              </a:lnSpc>
              <a:spcBef>
                <a:spcPts val="600"/>
              </a:spcBef>
              <a:spcAft>
                <a:spcPts val="0"/>
              </a:spcAft>
              <a:buClr>
                <a:schemeClr val="accent2"/>
              </a:buClr>
              <a:buFont typeface="Wingdings" panose="05000000000000000000" pitchFamily="2" charset="2"/>
              <a:buChar char="§"/>
              <a:defRPr sz="2400" b="0" i="0" u="none" strike="noStrike" cap="none">
                <a:solidFill>
                  <a:srgbClr val="000000"/>
                </a:solidFill>
                <a:latin typeface="Tw Cen MT" panose="020B0602020104020603" pitchFamily="34" charset="0"/>
                <a:ea typeface="Tw Cen MT" panose="020B0602020104020603" pitchFamily="34" charset="0"/>
                <a:cs typeface="Arial"/>
                <a:sym typeface="Arial"/>
              </a:defRPr>
            </a:lvl1pPr>
            <a:lvl2pPr marR="0" lvl="1" algn="l" rtl="0" eaLnBrk="1" hangingPunct="1">
              <a:lnSpc>
                <a:spcPct val="100000"/>
              </a:lnSpc>
              <a:spcBef>
                <a:spcPts val="0"/>
              </a:spcBef>
              <a:spcAft>
                <a:spcPts val="0"/>
              </a:spcAft>
              <a:buNone/>
              <a:defRPr sz="2100" b="0" i="0" u="none" strike="noStrike" cap="none">
                <a:solidFill>
                  <a:srgbClr val="000000"/>
                </a:solidFill>
                <a:latin typeface="Tw Cen MT" panose="020B0602020104020603" pitchFamily="34" charset="0"/>
                <a:ea typeface="Tw Cen MT" panose="020B0602020104020603" pitchFamily="34" charset="0"/>
                <a:cs typeface="Arial"/>
                <a:sym typeface="Arial"/>
              </a:defRPr>
            </a:lvl2pPr>
            <a:lvl3pPr marR="0" lvl="2" algn="l" rtl="0" eaLnBrk="1" hangingPunct="1">
              <a:lnSpc>
                <a:spcPct val="100000"/>
              </a:lnSpc>
              <a:spcBef>
                <a:spcPts val="0"/>
              </a:spcBef>
              <a:spcAft>
                <a:spcPts val="0"/>
              </a:spcAft>
              <a:buNone/>
              <a:defRPr sz="1050" b="0" i="0" u="none" strike="noStrike" cap="none">
                <a:solidFill>
                  <a:srgbClr val="000000"/>
                </a:solidFill>
                <a:latin typeface="Arial"/>
                <a:ea typeface="Arial"/>
                <a:cs typeface="Arial"/>
                <a:sym typeface="Arial"/>
              </a:defRPr>
            </a:lvl3pPr>
            <a:lvl4pPr marR="0" lvl="3" algn="l" rtl="0" eaLnBrk="1" hangingPunct="1">
              <a:lnSpc>
                <a:spcPct val="100000"/>
              </a:lnSpc>
              <a:spcBef>
                <a:spcPts val="0"/>
              </a:spcBef>
              <a:spcAft>
                <a:spcPts val="0"/>
              </a:spcAft>
              <a:buNone/>
              <a:defRPr sz="1050" b="0" i="0" u="none" strike="noStrike" cap="none">
                <a:solidFill>
                  <a:srgbClr val="000000"/>
                </a:solidFill>
                <a:latin typeface="Arial"/>
                <a:ea typeface="Arial"/>
                <a:cs typeface="Arial"/>
                <a:sym typeface="Arial"/>
              </a:defRPr>
            </a:lvl4pPr>
            <a:lvl5pPr marR="0" lvl="4" algn="l" rtl="0" eaLnBrk="1" hangingPunct="1">
              <a:lnSpc>
                <a:spcPct val="100000"/>
              </a:lnSpc>
              <a:spcBef>
                <a:spcPts val="0"/>
              </a:spcBef>
              <a:spcAft>
                <a:spcPts val="0"/>
              </a:spcAft>
              <a:buNone/>
              <a:defRPr sz="1050" b="0" i="0" u="none" strike="noStrike" cap="none">
                <a:solidFill>
                  <a:srgbClr val="000000"/>
                </a:solidFill>
                <a:latin typeface="Arial"/>
                <a:ea typeface="Arial"/>
                <a:cs typeface="Arial"/>
                <a:sym typeface="Arial"/>
              </a:defRPr>
            </a:lvl5pPr>
            <a:lvl6pPr marR="0" lvl="5" algn="l" rtl="0" eaLnBrk="1" hangingPunct="1">
              <a:lnSpc>
                <a:spcPct val="100000"/>
              </a:lnSpc>
              <a:spcBef>
                <a:spcPts val="0"/>
              </a:spcBef>
              <a:spcAft>
                <a:spcPts val="0"/>
              </a:spcAft>
              <a:buNone/>
              <a:defRPr sz="1050" b="0" i="0" u="none" strike="noStrike" cap="none">
                <a:solidFill>
                  <a:srgbClr val="000000"/>
                </a:solidFill>
                <a:latin typeface="Arial"/>
                <a:ea typeface="Arial"/>
                <a:cs typeface="Arial"/>
                <a:sym typeface="Arial"/>
              </a:defRPr>
            </a:lvl6pPr>
            <a:lvl7pPr marR="0" lvl="6" algn="l" rtl="0" eaLnBrk="1" hangingPunct="1">
              <a:lnSpc>
                <a:spcPct val="100000"/>
              </a:lnSpc>
              <a:spcBef>
                <a:spcPts val="0"/>
              </a:spcBef>
              <a:spcAft>
                <a:spcPts val="0"/>
              </a:spcAft>
              <a:buNone/>
              <a:defRPr sz="1050" b="0" i="0" u="none" strike="noStrike" cap="none">
                <a:solidFill>
                  <a:srgbClr val="000000"/>
                </a:solidFill>
                <a:latin typeface="Arial"/>
                <a:ea typeface="Arial"/>
                <a:cs typeface="Arial"/>
                <a:sym typeface="Arial"/>
              </a:defRPr>
            </a:lvl7pPr>
            <a:lvl8pPr marR="0" lvl="7" algn="l" rtl="0" eaLnBrk="1" hangingPunct="1">
              <a:lnSpc>
                <a:spcPct val="100000"/>
              </a:lnSpc>
              <a:spcBef>
                <a:spcPts val="0"/>
              </a:spcBef>
              <a:spcAft>
                <a:spcPts val="0"/>
              </a:spcAft>
              <a:buNone/>
              <a:defRPr sz="1050" b="0" i="0" u="none" strike="noStrike" cap="none">
                <a:solidFill>
                  <a:srgbClr val="000000"/>
                </a:solidFill>
                <a:latin typeface="Arial"/>
                <a:ea typeface="Arial"/>
                <a:cs typeface="Arial"/>
                <a:sym typeface="Arial"/>
              </a:defRPr>
            </a:lvl8pPr>
            <a:lvl9pPr marR="0" lvl="8" algn="l" rtl="0" eaLnBrk="1" hangingPunct="1">
              <a:lnSpc>
                <a:spcPct val="100000"/>
              </a:lnSpc>
              <a:spcBef>
                <a:spcPts val="0"/>
              </a:spcBef>
              <a:spcAft>
                <a:spcPts val="0"/>
              </a:spcAft>
              <a:buNone/>
              <a:defRPr sz="1050" b="0" i="0" u="none" strike="noStrike" cap="none">
                <a:solidFill>
                  <a:srgbClr val="000000"/>
                </a:solidFill>
                <a:latin typeface="Arial"/>
                <a:ea typeface="Arial"/>
                <a:cs typeface="Arial"/>
                <a:sym typeface="Arial"/>
              </a:defRPr>
            </a:lvl9pPr>
          </a:lstStyle>
          <a:p>
            <a:pPr marL="91440" indent="0" algn="r">
              <a:buNone/>
            </a:pPr>
            <a:r>
              <a:rPr lang="en-US" sz="1050" dirty="0"/>
              <a:t>(Jackson, 2016)</a:t>
            </a:r>
          </a:p>
          <a:p>
            <a:pPr marL="91440" indent="0">
              <a:buNone/>
            </a:pPr>
            <a:endParaRPr lang="en-US" sz="1050" dirty="0"/>
          </a:p>
        </p:txBody>
      </p:sp>
    </p:spTree>
    <p:extLst>
      <p:ext uri="{BB962C8B-B14F-4D97-AF65-F5344CB8AC3E}">
        <p14:creationId xmlns:p14="http://schemas.microsoft.com/office/powerpoint/2010/main" val="86314355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6C2076AB-F8DA-44AA-AAD7-114200C4999D}"/>
              </a:ext>
            </a:extLst>
          </p:cNvPr>
          <p:cNvSpPr>
            <a:spLocks noGrp="1"/>
          </p:cNvSpPr>
          <p:nvPr>
            <p:ph type="title"/>
          </p:nvPr>
        </p:nvSpPr>
        <p:spPr/>
        <p:txBody>
          <a:bodyPr/>
          <a:lstStyle/>
          <a:p>
            <a:r>
              <a:rPr lang="en-US" dirty="0"/>
              <a:t>Ideal Situations for Systems Thinking</a:t>
            </a:r>
          </a:p>
        </p:txBody>
      </p:sp>
      <p:sp>
        <p:nvSpPr>
          <p:cNvPr id="2" name="Text Placeholder 1">
            <a:extLst>
              <a:ext uri="{FF2B5EF4-FFF2-40B4-BE49-F238E27FC236}">
                <a16:creationId xmlns:a16="http://schemas.microsoft.com/office/drawing/2014/main" id="{FE5C7913-1295-44B1-AE94-FEC925237C5C}"/>
              </a:ext>
            </a:extLst>
          </p:cNvPr>
          <p:cNvSpPr>
            <a:spLocks noGrp="1"/>
          </p:cNvSpPr>
          <p:nvPr>
            <p:ph type="body" idx="1"/>
          </p:nvPr>
        </p:nvSpPr>
        <p:spPr/>
        <p:txBody>
          <a:bodyPr/>
          <a:lstStyle/>
          <a:p>
            <a:r>
              <a:rPr lang="en-US" dirty="0"/>
              <a:t>The issue is important</a:t>
            </a:r>
          </a:p>
          <a:p>
            <a:r>
              <a:rPr lang="en-US" dirty="0"/>
              <a:t>The problem is chronic, not a one-time event</a:t>
            </a:r>
          </a:p>
          <a:p>
            <a:r>
              <a:rPr lang="en-US" dirty="0"/>
              <a:t>The problem is familiar and has a known history</a:t>
            </a:r>
          </a:p>
          <a:p>
            <a:r>
              <a:rPr lang="en-US" dirty="0"/>
              <a:t>There have been unsuccessful prior attempts to solve the problem</a:t>
            </a:r>
          </a:p>
        </p:txBody>
      </p:sp>
      <p:sp>
        <p:nvSpPr>
          <p:cNvPr id="4" name="Text Placeholder 3">
            <a:extLst>
              <a:ext uri="{FF2B5EF4-FFF2-40B4-BE49-F238E27FC236}">
                <a16:creationId xmlns:a16="http://schemas.microsoft.com/office/drawing/2014/main" id="{9DB61EE8-C19C-46BB-9FF1-EC06BA236539}"/>
              </a:ext>
            </a:extLst>
          </p:cNvPr>
          <p:cNvSpPr txBox="1">
            <a:spLocks/>
          </p:cNvSpPr>
          <p:nvPr/>
        </p:nvSpPr>
        <p:spPr>
          <a:xfrm>
            <a:off x="6471139" y="5921375"/>
            <a:ext cx="1816828" cy="334961"/>
          </a:xfrm>
          <a:prstGeom prst="rect">
            <a:avLst/>
          </a:prstGeom>
        </p:spPr>
        <p:txBody>
          <a:bodyPr/>
          <a:lstStyle>
            <a:defPPr marR="0" lvl="0" algn="l" rtl="0">
              <a:lnSpc>
                <a:spcPct val="100000"/>
              </a:lnSpc>
              <a:spcBef>
                <a:spcPts val="0"/>
              </a:spcBef>
              <a:spcAft>
                <a:spcPts val="0"/>
              </a:spcAft>
            </a:defPPr>
            <a:lvl1pPr marL="457200" marR="0" lvl="0" indent="-365760" algn="l" rtl="0" eaLnBrk="1" hangingPunct="1">
              <a:lnSpc>
                <a:spcPct val="100000"/>
              </a:lnSpc>
              <a:spcBef>
                <a:spcPts val="600"/>
              </a:spcBef>
              <a:spcAft>
                <a:spcPts val="0"/>
              </a:spcAft>
              <a:buClr>
                <a:schemeClr val="accent2"/>
              </a:buClr>
              <a:buFont typeface="Wingdings" panose="05000000000000000000" pitchFamily="2" charset="2"/>
              <a:buChar char="§"/>
              <a:defRPr sz="2400" b="0" i="0" u="none" strike="noStrike" cap="none">
                <a:solidFill>
                  <a:srgbClr val="000000"/>
                </a:solidFill>
                <a:latin typeface="Tw Cen MT" panose="020B0602020104020603" pitchFamily="34" charset="0"/>
                <a:ea typeface="Tw Cen MT" panose="020B0602020104020603" pitchFamily="34" charset="0"/>
                <a:cs typeface="Arial"/>
                <a:sym typeface="Arial"/>
              </a:defRPr>
            </a:lvl1pPr>
            <a:lvl2pPr marR="0" lvl="1" algn="l" rtl="0" eaLnBrk="1" hangingPunct="1">
              <a:lnSpc>
                <a:spcPct val="100000"/>
              </a:lnSpc>
              <a:spcBef>
                <a:spcPts val="0"/>
              </a:spcBef>
              <a:spcAft>
                <a:spcPts val="0"/>
              </a:spcAft>
              <a:buNone/>
              <a:defRPr sz="2100" b="0" i="0" u="none" strike="noStrike" cap="none">
                <a:solidFill>
                  <a:srgbClr val="000000"/>
                </a:solidFill>
                <a:latin typeface="Tw Cen MT" panose="020B0602020104020603" pitchFamily="34" charset="0"/>
                <a:ea typeface="Tw Cen MT" panose="020B0602020104020603" pitchFamily="34" charset="0"/>
                <a:cs typeface="Arial"/>
                <a:sym typeface="Arial"/>
              </a:defRPr>
            </a:lvl2pPr>
            <a:lvl3pPr marR="0" lvl="2" algn="l" rtl="0" eaLnBrk="1" hangingPunct="1">
              <a:lnSpc>
                <a:spcPct val="100000"/>
              </a:lnSpc>
              <a:spcBef>
                <a:spcPts val="0"/>
              </a:spcBef>
              <a:spcAft>
                <a:spcPts val="0"/>
              </a:spcAft>
              <a:buNone/>
              <a:defRPr sz="1050" b="0" i="0" u="none" strike="noStrike" cap="none">
                <a:solidFill>
                  <a:srgbClr val="000000"/>
                </a:solidFill>
                <a:latin typeface="Arial"/>
                <a:ea typeface="Arial"/>
                <a:cs typeface="Arial"/>
                <a:sym typeface="Arial"/>
              </a:defRPr>
            </a:lvl3pPr>
            <a:lvl4pPr marR="0" lvl="3" algn="l" rtl="0" eaLnBrk="1" hangingPunct="1">
              <a:lnSpc>
                <a:spcPct val="100000"/>
              </a:lnSpc>
              <a:spcBef>
                <a:spcPts val="0"/>
              </a:spcBef>
              <a:spcAft>
                <a:spcPts val="0"/>
              </a:spcAft>
              <a:buNone/>
              <a:defRPr sz="1050" b="0" i="0" u="none" strike="noStrike" cap="none">
                <a:solidFill>
                  <a:srgbClr val="000000"/>
                </a:solidFill>
                <a:latin typeface="Arial"/>
                <a:ea typeface="Arial"/>
                <a:cs typeface="Arial"/>
                <a:sym typeface="Arial"/>
              </a:defRPr>
            </a:lvl4pPr>
            <a:lvl5pPr marR="0" lvl="4" algn="l" rtl="0" eaLnBrk="1" hangingPunct="1">
              <a:lnSpc>
                <a:spcPct val="100000"/>
              </a:lnSpc>
              <a:spcBef>
                <a:spcPts val="0"/>
              </a:spcBef>
              <a:spcAft>
                <a:spcPts val="0"/>
              </a:spcAft>
              <a:buNone/>
              <a:defRPr sz="1050" b="0" i="0" u="none" strike="noStrike" cap="none">
                <a:solidFill>
                  <a:srgbClr val="000000"/>
                </a:solidFill>
                <a:latin typeface="Arial"/>
                <a:ea typeface="Arial"/>
                <a:cs typeface="Arial"/>
                <a:sym typeface="Arial"/>
              </a:defRPr>
            </a:lvl5pPr>
            <a:lvl6pPr marR="0" lvl="5" algn="l" rtl="0" eaLnBrk="1" hangingPunct="1">
              <a:lnSpc>
                <a:spcPct val="100000"/>
              </a:lnSpc>
              <a:spcBef>
                <a:spcPts val="0"/>
              </a:spcBef>
              <a:spcAft>
                <a:spcPts val="0"/>
              </a:spcAft>
              <a:buNone/>
              <a:defRPr sz="1050" b="0" i="0" u="none" strike="noStrike" cap="none">
                <a:solidFill>
                  <a:srgbClr val="000000"/>
                </a:solidFill>
                <a:latin typeface="Arial"/>
                <a:ea typeface="Arial"/>
                <a:cs typeface="Arial"/>
                <a:sym typeface="Arial"/>
              </a:defRPr>
            </a:lvl6pPr>
            <a:lvl7pPr marR="0" lvl="6" algn="l" rtl="0" eaLnBrk="1" hangingPunct="1">
              <a:lnSpc>
                <a:spcPct val="100000"/>
              </a:lnSpc>
              <a:spcBef>
                <a:spcPts val="0"/>
              </a:spcBef>
              <a:spcAft>
                <a:spcPts val="0"/>
              </a:spcAft>
              <a:buNone/>
              <a:defRPr sz="1050" b="0" i="0" u="none" strike="noStrike" cap="none">
                <a:solidFill>
                  <a:srgbClr val="000000"/>
                </a:solidFill>
                <a:latin typeface="Arial"/>
                <a:ea typeface="Arial"/>
                <a:cs typeface="Arial"/>
                <a:sym typeface="Arial"/>
              </a:defRPr>
            </a:lvl7pPr>
            <a:lvl8pPr marR="0" lvl="7" algn="l" rtl="0" eaLnBrk="1" hangingPunct="1">
              <a:lnSpc>
                <a:spcPct val="100000"/>
              </a:lnSpc>
              <a:spcBef>
                <a:spcPts val="0"/>
              </a:spcBef>
              <a:spcAft>
                <a:spcPts val="0"/>
              </a:spcAft>
              <a:buNone/>
              <a:defRPr sz="1050" b="0" i="0" u="none" strike="noStrike" cap="none">
                <a:solidFill>
                  <a:srgbClr val="000000"/>
                </a:solidFill>
                <a:latin typeface="Arial"/>
                <a:ea typeface="Arial"/>
                <a:cs typeface="Arial"/>
                <a:sym typeface="Arial"/>
              </a:defRPr>
            </a:lvl8pPr>
            <a:lvl9pPr marR="0" lvl="8" algn="l" rtl="0" eaLnBrk="1" hangingPunct="1">
              <a:lnSpc>
                <a:spcPct val="100000"/>
              </a:lnSpc>
              <a:spcBef>
                <a:spcPts val="0"/>
              </a:spcBef>
              <a:spcAft>
                <a:spcPts val="0"/>
              </a:spcAft>
              <a:buNone/>
              <a:defRPr sz="1050" b="0" i="0" u="none" strike="noStrike" cap="none">
                <a:solidFill>
                  <a:srgbClr val="000000"/>
                </a:solidFill>
                <a:latin typeface="Arial"/>
                <a:ea typeface="Arial"/>
                <a:cs typeface="Arial"/>
                <a:sym typeface="Arial"/>
              </a:defRPr>
            </a:lvl9pPr>
          </a:lstStyle>
          <a:p>
            <a:pPr marL="91440" indent="0" algn="r">
              <a:buNone/>
            </a:pPr>
            <a:r>
              <a:rPr lang="en-US" sz="1050" dirty="0"/>
              <a:t>(Waters Foundation, 2018)</a:t>
            </a:r>
          </a:p>
          <a:p>
            <a:pPr marL="91440" indent="0">
              <a:buNone/>
            </a:pPr>
            <a:endParaRPr lang="en-US" sz="1050" dirty="0"/>
          </a:p>
        </p:txBody>
      </p:sp>
      <p:pic>
        <p:nvPicPr>
          <p:cNvPr id="5" name="Picture 4" descr="Systems Leadership icon indicates new module information">
            <a:extLst>
              <a:ext uri="{FF2B5EF4-FFF2-40B4-BE49-F238E27FC236}">
                <a16:creationId xmlns:a16="http://schemas.microsoft.com/office/drawing/2014/main" id="{2B9D908C-BE13-424F-85AC-E9E80D40172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250935" y="5612152"/>
            <a:ext cx="728473" cy="728473"/>
          </a:xfrm>
          <a:prstGeom prst="rect">
            <a:avLst/>
          </a:prstGeom>
        </p:spPr>
      </p:pic>
    </p:spTree>
    <p:extLst>
      <p:ext uri="{BB962C8B-B14F-4D97-AF65-F5344CB8AC3E}">
        <p14:creationId xmlns:p14="http://schemas.microsoft.com/office/powerpoint/2010/main" val="279030157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D9BD57-3A83-4901-AC98-DC846EC048BC}"/>
              </a:ext>
            </a:extLst>
          </p:cNvPr>
          <p:cNvSpPr>
            <a:spLocks noGrp="1"/>
          </p:cNvSpPr>
          <p:nvPr>
            <p:ph type="title"/>
          </p:nvPr>
        </p:nvSpPr>
        <p:spPr/>
        <p:txBody>
          <a:bodyPr/>
          <a:lstStyle/>
          <a:p>
            <a:r>
              <a:rPr lang="en-US" sz="4400" b="1" dirty="0">
                <a:latin typeface="Arial"/>
                <a:ea typeface="Arial"/>
                <a:cs typeface="Arial"/>
                <a:sym typeface="Arial"/>
              </a:rPr>
              <a:t>The Iceberg Model</a:t>
            </a:r>
            <a:endParaRPr lang="en-US" dirty="0"/>
          </a:p>
        </p:txBody>
      </p:sp>
      <p:pic>
        <p:nvPicPr>
          <p:cNvPr id="3" name="Google Shape;638;p38" descr="image showing an iceberg with link to video.  The Iceberg Model helps individuals and organizations to expand their perception of a situation to see it within the context of the whole system and not limit themselves to looking at just a single activity or event. It is designed to help people to step back and identify the different patterns that, the event is part of, the possible structures that might be causing it to occur, and finally, the model that is creating those structures.">
            <a:hlinkClick r:id="rId3"/>
            <a:extLst>
              <a:ext uri="{FF2B5EF4-FFF2-40B4-BE49-F238E27FC236}">
                <a16:creationId xmlns:a16="http://schemas.microsoft.com/office/drawing/2014/main" id="{EF98FAD0-F732-43C9-94B7-258FB69447A3}"/>
              </a:ext>
            </a:extLst>
          </p:cNvPr>
          <p:cNvPicPr preferRelativeResize="0">
            <a:picLocks/>
          </p:cNvPicPr>
          <p:nvPr/>
        </p:nvPicPr>
        <p:blipFill rotWithShape="1">
          <a:blip r:embed="rId4">
            <a:alphaModFix/>
          </a:blip>
          <a:srcRect/>
          <a:stretch/>
        </p:blipFill>
        <p:spPr>
          <a:xfrm>
            <a:off x="685656" y="1792239"/>
            <a:ext cx="7621766" cy="4545908"/>
          </a:xfrm>
          <a:prstGeom prst="rect">
            <a:avLst/>
          </a:prstGeom>
          <a:noFill/>
          <a:ln>
            <a:noFill/>
          </a:ln>
          <a:effectLst>
            <a:outerShdw blurRad="190500" algn="tl" rotWithShape="0">
              <a:srgbClr val="000000">
                <a:alpha val="69803"/>
              </a:srgbClr>
            </a:outerShdw>
          </a:effectLst>
        </p:spPr>
      </p:pic>
      <p:pic>
        <p:nvPicPr>
          <p:cNvPr id="4" name="Picture 3" descr="Systems Leadership icon indicates new module information">
            <a:extLst>
              <a:ext uri="{FF2B5EF4-FFF2-40B4-BE49-F238E27FC236}">
                <a16:creationId xmlns:a16="http://schemas.microsoft.com/office/drawing/2014/main" id="{31E27C07-6F3C-47DD-8E49-4B52A41FF750}"/>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250935" y="5612152"/>
            <a:ext cx="728473" cy="728473"/>
          </a:xfrm>
          <a:prstGeom prst="rect">
            <a:avLst/>
          </a:prstGeom>
        </p:spPr>
      </p:pic>
    </p:spTree>
    <p:extLst>
      <p:ext uri="{BB962C8B-B14F-4D97-AF65-F5344CB8AC3E}">
        <p14:creationId xmlns:p14="http://schemas.microsoft.com/office/powerpoint/2010/main" val="382966361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985BD189-1ECA-4804-B1FB-EB4732588523}"/>
              </a:ext>
            </a:extLst>
          </p:cNvPr>
          <p:cNvSpPr>
            <a:spLocks noGrp="1"/>
          </p:cNvSpPr>
          <p:nvPr>
            <p:ph type="title"/>
          </p:nvPr>
        </p:nvSpPr>
        <p:spPr/>
        <p:txBody>
          <a:bodyPr/>
          <a:lstStyle/>
          <a:p>
            <a:r>
              <a:rPr lang="en-US" dirty="0"/>
              <a:t>4 </a:t>
            </a:r>
            <a:r>
              <a:rPr lang="en-US" sz="4800" dirty="0"/>
              <a:t>levels of System Operations</a:t>
            </a:r>
            <a:endParaRPr lang="en-US" dirty="0"/>
          </a:p>
        </p:txBody>
      </p:sp>
      <p:sp>
        <p:nvSpPr>
          <p:cNvPr id="2" name="Text Placeholder 1">
            <a:extLst>
              <a:ext uri="{FF2B5EF4-FFF2-40B4-BE49-F238E27FC236}">
                <a16:creationId xmlns:a16="http://schemas.microsoft.com/office/drawing/2014/main" id="{292AA3F0-751A-4B7A-987B-7737C9426F15}"/>
              </a:ext>
            </a:extLst>
          </p:cNvPr>
          <p:cNvSpPr>
            <a:spLocks noGrp="1"/>
          </p:cNvSpPr>
          <p:nvPr>
            <p:ph type="body" idx="1"/>
          </p:nvPr>
        </p:nvSpPr>
        <p:spPr/>
        <p:txBody>
          <a:bodyPr/>
          <a:lstStyle/>
          <a:p>
            <a:r>
              <a:rPr lang="en-US" dirty="0"/>
              <a:t>The Event</a:t>
            </a:r>
          </a:p>
          <a:p>
            <a:r>
              <a:rPr lang="en-US" dirty="0"/>
              <a:t>Patterns</a:t>
            </a:r>
          </a:p>
          <a:p>
            <a:r>
              <a:rPr lang="en-US" dirty="0"/>
              <a:t>Structures</a:t>
            </a:r>
          </a:p>
          <a:p>
            <a:r>
              <a:rPr lang="en-US" dirty="0"/>
              <a:t>Mental Models </a:t>
            </a:r>
          </a:p>
          <a:p>
            <a:pPr marL="91440" indent="0">
              <a:buNone/>
            </a:pPr>
            <a:endParaRPr lang="en-US" dirty="0"/>
          </a:p>
        </p:txBody>
      </p:sp>
      <p:pic>
        <p:nvPicPr>
          <p:cNvPr id="6" name="Picture 5" descr="A large iceberg with a larger portion seen below the water&#10;&#10;">
            <a:extLst>
              <a:ext uri="{FF2B5EF4-FFF2-40B4-BE49-F238E27FC236}">
                <a16:creationId xmlns:a16="http://schemas.microsoft.com/office/drawing/2014/main" id="{DC22A30E-1F77-44C1-8930-1D4B4404841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464995" y="1698625"/>
            <a:ext cx="3608962" cy="3608962"/>
          </a:xfrm>
          <a:prstGeom prst="rect">
            <a:avLst/>
          </a:prstGeom>
          <a:ln>
            <a:noFill/>
          </a:ln>
          <a:effectLst>
            <a:softEdge rad="112500"/>
          </a:effectLst>
        </p:spPr>
      </p:pic>
      <p:sp>
        <p:nvSpPr>
          <p:cNvPr id="4" name="Text Placeholder 3">
            <a:extLst>
              <a:ext uri="{FF2B5EF4-FFF2-40B4-BE49-F238E27FC236}">
                <a16:creationId xmlns:a16="http://schemas.microsoft.com/office/drawing/2014/main" id="{653067F4-CE6F-4B81-95F1-E9C6CF581357}"/>
              </a:ext>
            </a:extLst>
          </p:cNvPr>
          <p:cNvSpPr txBox="1">
            <a:spLocks/>
          </p:cNvSpPr>
          <p:nvPr/>
        </p:nvSpPr>
        <p:spPr>
          <a:xfrm>
            <a:off x="6621645" y="5921375"/>
            <a:ext cx="1666321" cy="328613"/>
          </a:xfrm>
          <a:prstGeom prst="rect">
            <a:avLst/>
          </a:prstGeom>
        </p:spPr>
        <p:txBody>
          <a:bodyPr/>
          <a:lstStyle>
            <a:defPPr marR="0" lvl="0" algn="l" rtl="0">
              <a:lnSpc>
                <a:spcPct val="100000"/>
              </a:lnSpc>
              <a:spcBef>
                <a:spcPts val="0"/>
              </a:spcBef>
              <a:spcAft>
                <a:spcPts val="0"/>
              </a:spcAft>
            </a:defPPr>
            <a:lvl1pPr marL="457200" marR="0" lvl="0" indent="-365760" algn="l" rtl="0" eaLnBrk="1" hangingPunct="1">
              <a:lnSpc>
                <a:spcPct val="100000"/>
              </a:lnSpc>
              <a:spcBef>
                <a:spcPts val="600"/>
              </a:spcBef>
              <a:spcAft>
                <a:spcPts val="0"/>
              </a:spcAft>
              <a:buClr>
                <a:schemeClr val="accent2"/>
              </a:buClr>
              <a:buFont typeface="Wingdings" panose="05000000000000000000" pitchFamily="2" charset="2"/>
              <a:buChar char="§"/>
              <a:defRPr sz="2400" b="0" i="0" u="none" strike="noStrike" cap="none">
                <a:solidFill>
                  <a:srgbClr val="000000"/>
                </a:solidFill>
                <a:latin typeface="Tw Cen MT" panose="020B0602020104020603" pitchFamily="34" charset="0"/>
                <a:ea typeface="Tw Cen MT" panose="020B0602020104020603" pitchFamily="34" charset="0"/>
                <a:cs typeface="Arial"/>
                <a:sym typeface="Arial"/>
              </a:defRPr>
            </a:lvl1pPr>
            <a:lvl2pPr marR="0" lvl="1" algn="l" rtl="0" eaLnBrk="1" hangingPunct="1">
              <a:lnSpc>
                <a:spcPct val="100000"/>
              </a:lnSpc>
              <a:spcBef>
                <a:spcPts val="0"/>
              </a:spcBef>
              <a:spcAft>
                <a:spcPts val="0"/>
              </a:spcAft>
              <a:buNone/>
              <a:defRPr sz="2100" b="0" i="0" u="none" strike="noStrike" cap="none">
                <a:solidFill>
                  <a:srgbClr val="000000"/>
                </a:solidFill>
                <a:latin typeface="Tw Cen MT" panose="020B0602020104020603" pitchFamily="34" charset="0"/>
                <a:ea typeface="Tw Cen MT" panose="020B0602020104020603" pitchFamily="34" charset="0"/>
                <a:cs typeface="Arial"/>
                <a:sym typeface="Arial"/>
              </a:defRPr>
            </a:lvl2pPr>
            <a:lvl3pPr marR="0" lvl="2" algn="l" rtl="0" eaLnBrk="1" hangingPunct="1">
              <a:lnSpc>
                <a:spcPct val="100000"/>
              </a:lnSpc>
              <a:spcBef>
                <a:spcPts val="0"/>
              </a:spcBef>
              <a:spcAft>
                <a:spcPts val="0"/>
              </a:spcAft>
              <a:buNone/>
              <a:defRPr sz="1050" b="0" i="0" u="none" strike="noStrike" cap="none">
                <a:solidFill>
                  <a:srgbClr val="000000"/>
                </a:solidFill>
                <a:latin typeface="Arial"/>
                <a:ea typeface="Arial"/>
                <a:cs typeface="Arial"/>
                <a:sym typeface="Arial"/>
              </a:defRPr>
            </a:lvl3pPr>
            <a:lvl4pPr marR="0" lvl="3" algn="l" rtl="0" eaLnBrk="1" hangingPunct="1">
              <a:lnSpc>
                <a:spcPct val="100000"/>
              </a:lnSpc>
              <a:spcBef>
                <a:spcPts val="0"/>
              </a:spcBef>
              <a:spcAft>
                <a:spcPts val="0"/>
              </a:spcAft>
              <a:buNone/>
              <a:defRPr sz="1050" b="0" i="0" u="none" strike="noStrike" cap="none">
                <a:solidFill>
                  <a:srgbClr val="000000"/>
                </a:solidFill>
                <a:latin typeface="Arial"/>
                <a:ea typeface="Arial"/>
                <a:cs typeface="Arial"/>
                <a:sym typeface="Arial"/>
              </a:defRPr>
            </a:lvl4pPr>
            <a:lvl5pPr marR="0" lvl="4" algn="l" rtl="0" eaLnBrk="1" hangingPunct="1">
              <a:lnSpc>
                <a:spcPct val="100000"/>
              </a:lnSpc>
              <a:spcBef>
                <a:spcPts val="0"/>
              </a:spcBef>
              <a:spcAft>
                <a:spcPts val="0"/>
              </a:spcAft>
              <a:buNone/>
              <a:defRPr sz="1050" b="0" i="0" u="none" strike="noStrike" cap="none">
                <a:solidFill>
                  <a:srgbClr val="000000"/>
                </a:solidFill>
                <a:latin typeface="Arial"/>
                <a:ea typeface="Arial"/>
                <a:cs typeface="Arial"/>
                <a:sym typeface="Arial"/>
              </a:defRPr>
            </a:lvl5pPr>
            <a:lvl6pPr marR="0" lvl="5" algn="l" rtl="0" eaLnBrk="1" hangingPunct="1">
              <a:lnSpc>
                <a:spcPct val="100000"/>
              </a:lnSpc>
              <a:spcBef>
                <a:spcPts val="0"/>
              </a:spcBef>
              <a:spcAft>
                <a:spcPts val="0"/>
              </a:spcAft>
              <a:buNone/>
              <a:defRPr sz="1050" b="0" i="0" u="none" strike="noStrike" cap="none">
                <a:solidFill>
                  <a:srgbClr val="000000"/>
                </a:solidFill>
                <a:latin typeface="Arial"/>
                <a:ea typeface="Arial"/>
                <a:cs typeface="Arial"/>
                <a:sym typeface="Arial"/>
              </a:defRPr>
            </a:lvl6pPr>
            <a:lvl7pPr marR="0" lvl="6" algn="l" rtl="0" eaLnBrk="1" hangingPunct="1">
              <a:lnSpc>
                <a:spcPct val="100000"/>
              </a:lnSpc>
              <a:spcBef>
                <a:spcPts val="0"/>
              </a:spcBef>
              <a:spcAft>
                <a:spcPts val="0"/>
              </a:spcAft>
              <a:buNone/>
              <a:defRPr sz="1050" b="0" i="0" u="none" strike="noStrike" cap="none">
                <a:solidFill>
                  <a:srgbClr val="000000"/>
                </a:solidFill>
                <a:latin typeface="Arial"/>
                <a:ea typeface="Arial"/>
                <a:cs typeface="Arial"/>
                <a:sym typeface="Arial"/>
              </a:defRPr>
            </a:lvl7pPr>
            <a:lvl8pPr marR="0" lvl="7" algn="l" rtl="0" eaLnBrk="1" hangingPunct="1">
              <a:lnSpc>
                <a:spcPct val="100000"/>
              </a:lnSpc>
              <a:spcBef>
                <a:spcPts val="0"/>
              </a:spcBef>
              <a:spcAft>
                <a:spcPts val="0"/>
              </a:spcAft>
              <a:buNone/>
              <a:defRPr sz="1050" b="0" i="0" u="none" strike="noStrike" cap="none">
                <a:solidFill>
                  <a:srgbClr val="000000"/>
                </a:solidFill>
                <a:latin typeface="Arial"/>
                <a:ea typeface="Arial"/>
                <a:cs typeface="Arial"/>
                <a:sym typeface="Arial"/>
              </a:defRPr>
            </a:lvl8pPr>
            <a:lvl9pPr marR="0" lvl="8" algn="l" rtl="0" eaLnBrk="1" hangingPunct="1">
              <a:lnSpc>
                <a:spcPct val="100000"/>
              </a:lnSpc>
              <a:spcBef>
                <a:spcPts val="0"/>
              </a:spcBef>
              <a:spcAft>
                <a:spcPts val="0"/>
              </a:spcAft>
              <a:buNone/>
              <a:defRPr sz="1050" b="0" i="0" u="none" strike="noStrike" cap="none">
                <a:solidFill>
                  <a:srgbClr val="000000"/>
                </a:solidFill>
                <a:latin typeface="Arial"/>
                <a:ea typeface="Arial"/>
                <a:cs typeface="Arial"/>
                <a:sym typeface="Arial"/>
              </a:defRPr>
            </a:lvl9pPr>
          </a:lstStyle>
          <a:p>
            <a:pPr marL="0" marR="0" lvl="0" indent="0" algn="r" rtl="0">
              <a:spcBef>
                <a:spcPts val="0"/>
              </a:spcBef>
              <a:spcAft>
                <a:spcPts val="0"/>
              </a:spcAft>
              <a:buNone/>
            </a:pPr>
            <a:r>
              <a:rPr lang="en-US" sz="1050" dirty="0">
                <a:solidFill>
                  <a:schemeClr val="dk1"/>
                </a:solidFill>
                <a:ea typeface="Calibri"/>
                <a:cs typeface="Calibri"/>
                <a:sym typeface="Calibri"/>
              </a:rPr>
              <a:t>Systems Innovation, 2018</a:t>
            </a:r>
            <a:endParaRPr lang="en-US" sz="1050" dirty="0"/>
          </a:p>
          <a:p>
            <a:pPr marL="91440" indent="0" algn="r">
              <a:buNone/>
            </a:pPr>
            <a:endParaRPr lang="en-US" sz="1050" dirty="0"/>
          </a:p>
        </p:txBody>
      </p:sp>
      <p:pic>
        <p:nvPicPr>
          <p:cNvPr id="7" name="Picture 6" descr="Systems Leadership icon indicates new module information">
            <a:extLst>
              <a:ext uri="{FF2B5EF4-FFF2-40B4-BE49-F238E27FC236}">
                <a16:creationId xmlns:a16="http://schemas.microsoft.com/office/drawing/2014/main" id="{0FF3311C-1C0A-45A4-AE6E-B4C11AB6F19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250935" y="5612152"/>
            <a:ext cx="728473" cy="728473"/>
          </a:xfrm>
          <a:prstGeom prst="rect">
            <a:avLst/>
          </a:prstGeom>
        </p:spPr>
      </p:pic>
    </p:spTree>
    <p:extLst>
      <p:ext uri="{BB962C8B-B14F-4D97-AF65-F5344CB8AC3E}">
        <p14:creationId xmlns:p14="http://schemas.microsoft.com/office/powerpoint/2010/main" val="267274296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0281A46E-D885-401B-9D3F-6D32FF76E72A}"/>
              </a:ext>
            </a:extLst>
          </p:cNvPr>
          <p:cNvSpPr>
            <a:spLocks noGrp="1"/>
          </p:cNvSpPr>
          <p:nvPr>
            <p:ph type="title"/>
          </p:nvPr>
        </p:nvSpPr>
        <p:spPr/>
        <p:txBody>
          <a:bodyPr/>
          <a:lstStyle/>
          <a:p>
            <a:r>
              <a:rPr lang="en-US" sz="4400" dirty="0">
                <a:latin typeface="Calibri"/>
                <a:ea typeface="Calibri"/>
                <a:cs typeface="Calibri"/>
                <a:sym typeface="Calibri"/>
              </a:rPr>
              <a:t>The Iceberg Model in Action</a:t>
            </a:r>
            <a:endParaRPr lang="en-US" dirty="0"/>
          </a:p>
        </p:txBody>
      </p:sp>
      <p:sp>
        <p:nvSpPr>
          <p:cNvPr id="2" name="Text Placeholder 1">
            <a:extLst>
              <a:ext uri="{FF2B5EF4-FFF2-40B4-BE49-F238E27FC236}">
                <a16:creationId xmlns:a16="http://schemas.microsoft.com/office/drawing/2014/main" id="{EE9C3335-51DA-4FC3-B8D5-28C7EDC7F3B9}"/>
              </a:ext>
            </a:extLst>
          </p:cNvPr>
          <p:cNvSpPr>
            <a:spLocks noGrp="1"/>
          </p:cNvSpPr>
          <p:nvPr>
            <p:ph type="body" idx="1"/>
          </p:nvPr>
        </p:nvSpPr>
        <p:spPr/>
        <p:txBody>
          <a:bodyPr/>
          <a:lstStyle/>
          <a:p>
            <a:pPr marL="91440" indent="0">
              <a:buNone/>
            </a:pPr>
            <a:r>
              <a:rPr lang="en-US" dirty="0"/>
              <a:t>Select an issue from your district and reflect on each level by answering the questions below. </a:t>
            </a:r>
          </a:p>
          <a:p>
            <a:r>
              <a:rPr lang="en-US" dirty="0"/>
              <a:t>Event: What is happening?   </a:t>
            </a:r>
          </a:p>
          <a:p>
            <a:r>
              <a:rPr lang="en-US" dirty="0"/>
              <a:t>Patterns: Has this happened before? When and where?   </a:t>
            </a:r>
          </a:p>
          <a:p>
            <a:r>
              <a:rPr lang="en-US" dirty="0"/>
              <a:t>Structures: What are the structures that contribute to the patterns?  </a:t>
            </a:r>
          </a:p>
          <a:p>
            <a:r>
              <a:rPr lang="en-US" dirty="0"/>
              <a:t>Mental Models: What mental models are causing this event to persist? </a:t>
            </a:r>
          </a:p>
        </p:txBody>
      </p:sp>
      <p:pic>
        <p:nvPicPr>
          <p:cNvPr id="4" name="Picture 3" descr="Reflections/Activities Icon&#10;&#10;This icon indicates the presence of activities or times of reflection.">
            <a:extLst>
              <a:ext uri="{FF2B5EF4-FFF2-40B4-BE49-F238E27FC236}">
                <a16:creationId xmlns:a16="http://schemas.microsoft.com/office/drawing/2014/main" id="{331568D9-DC9B-4108-B4DE-A5B8643E00BE}"/>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247887" y="5609105"/>
            <a:ext cx="731521" cy="731521"/>
          </a:xfrm>
          <a:prstGeom prst="rect">
            <a:avLst/>
          </a:prstGeom>
        </p:spPr>
      </p:pic>
    </p:spTree>
    <p:extLst>
      <p:ext uri="{BB962C8B-B14F-4D97-AF65-F5344CB8AC3E}">
        <p14:creationId xmlns:p14="http://schemas.microsoft.com/office/powerpoint/2010/main" val="315487637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6A6417C3-C758-47E9-99AB-50073243E16B}"/>
              </a:ext>
            </a:extLst>
          </p:cNvPr>
          <p:cNvSpPr>
            <a:spLocks noGrp="1"/>
          </p:cNvSpPr>
          <p:nvPr>
            <p:ph type="title"/>
          </p:nvPr>
        </p:nvSpPr>
        <p:spPr>
          <a:xfrm>
            <a:off x="457200" y="804864"/>
            <a:ext cx="8229600" cy="1096961"/>
          </a:xfrm>
        </p:spPr>
        <p:txBody>
          <a:bodyPr/>
          <a:lstStyle/>
          <a:p>
            <a:r>
              <a:rPr lang="en-US" dirty="0"/>
              <a:t>Operationalizing the Iceberg Framework</a:t>
            </a:r>
          </a:p>
        </p:txBody>
      </p:sp>
      <p:pic>
        <p:nvPicPr>
          <p:cNvPr id="4" name="Google Shape;665;p41" descr="An image in the attached video, shows Steven Zuieback explaining how the strategy works. He describes this process in the context of a personality typing framework called the Enneagram. For the purposes of this training, the Enneagram is not important. We want teams to understand how to apply the mental models process.  ">
            <a:hlinkClick r:id="rId3"/>
            <a:extLst>
              <a:ext uri="{FF2B5EF4-FFF2-40B4-BE49-F238E27FC236}">
                <a16:creationId xmlns:a16="http://schemas.microsoft.com/office/drawing/2014/main" id="{62AC8005-D467-4AE8-BF62-8C36FD385A86}"/>
              </a:ext>
            </a:extLst>
          </p:cNvPr>
          <p:cNvPicPr preferRelativeResize="0"/>
          <p:nvPr/>
        </p:nvPicPr>
        <p:blipFill rotWithShape="1">
          <a:blip r:embed="rId4">
            <a:alphaModFix/>
          </a:blip>
          <a:srcRect/>
          <a:stretch/>
        </p:blipFill>
        <p:spPr>
          <a:xfrm>
            <a:off x="1019322" y="2150380"/>
            <a:ext cx="6791989" cy="3914444"/>
          </a:xfrm>
          <a:prstGeom prst="rect">
            <a:avLst/>
          </a:prstGeom>
          <a:noFill/>
          <a:ln>
            <a:noFill/>
          </a:ln>
        </p:spPr>
      </p:pic>
      <p:sp>
        <p:nvSpPr>
          <p:cNvPr id="5" name="Text Placeholder 3">
            <a:extLst>
              <a:ext uri="{FF2B5EF4-FFF2-40B4-BE49-F238E27FC236}">
                <a16:creationId xmlns:a16="http://schemas.microsoft.com/office/drawing/2014/main" id="{D3A5904D-6AAB-4C83-82DE-2C79C1A3E14D}"/>
              </a:ext>
            </a:extLst>
          </p:cNvPr>
          <p:cNvSpPr txBox="1">
            <a:spLocks/>
          </p:cNvSpPr>
          <p:nvPr/>
        </p:nvSpPr>
        <p:spPr>
          <a:xfrm>
            <a:off x="6621645" y="6124575"/>
            <a:ext cx="1666321" cy="328613"/>
          </a:xfrm>
          <a:prstGeom prst="rect">
            <a:avLst/>
          </a:prstGeom>
        </p:spPr>
        <p:txBody>
          <a:bodyPr/>
          <a:lstStyle>
            <a:defPPr marR="0" lvl="0" algn="l" rtl="0">
              <a:lnSpc>
                <a:spcPct val="100000"/>
              </a:lnSpc>
              <a:spcBef>
                <a:spcPts val="0"/>
              </a:spcBef>
              <a:spcAft>
                <a:spcPts val="0"/>
              </a:spcAft>
            </a:defPPr>
            <a:lvl1pPr marL="457200" marR="0" lvl="0" indent="-365760" algn="l" rtl="0" eaLnBrk="1" hangingPunct="1">
              <a:lnSpc>
                <a:spcPct val="100000"/>
              </a:lnSpc>
              <a:spcBef>
                <a:spcPts val="600"/>
              </a:spcBef>
              <a:spcAft>
                <a:spcPts val="0"/>
              </a:spcAft>
              <a:buClr>
                <a:schemeClr val="accent2"/>
              </a:buClr>
              <a:buFont typeface="Wingdings" panose="05000000000000000000" pitchFamily="2" charset="2"/>
              <a:buChar char="§"/>
              <a:defRPr sz="2400" b="0" i="0" u="none" strike="noStrike" cap="none">
                <a:solidFill>
                  <a:srgbClr val="000000"/>
                </a:solidFill>
                <a:latin typeface="Tw Cen MT" panose="020B0602020104020603" pitchFamily="34" charset="0"/>
                <a:ea typeface="Tw Cen MT" panose="020B0602020104020603" pitchFamily="34" charset="0"/>
                <a:cs typeface="Arial"/>
                <a:sym typeface="Arial"/>
              </a:defRPr>
            </a:lvl1pPr>
            <a:lvl2pPr marR="0" lvl="1" algn="l" rtl="0" eaLnBrk="1" hangingPunct="1">
              <a:lnSpc>
                <a:spcPct val="100000"/>
              </a:lnSpc>
              <a:spcBef>
                <a:spcPts val="0"/>
              </a:spcBef>
              <a:spcAft>
                <a:spcPts val="0"/>
              </a:spcAft>
              <a:buNone/>
              <a:defRPr sz="2100" b="0" i="0" u="none" strike="noStrike" cap="none">
                <a:solidFill>
                  <a:srgbClr val="000000"/>
                </a:solidFill>
                <a:latin typeface="Tw Cen MT" panose="020B0602020104020603" pitchFamily="34" charset="0"/>
                <a:ea typeface="Tw Cen MT" panose="020B0602020104020603" pitchFamily="34" charset="0"/>
                <a:cs typeface="Arial"/>
                <a:sym typeface="Arial"/>
              </a:defRPr>
            </a:lvl2pPr>
            <a:lvl3pPr marR="0" lvl="2" algn="l" rtl="0" eaLnBrk="1" hangingPunct="1">
              <a:lnSpc>
                <a:spcPct val="100000"/>
              </a:lnSpc>
              <a:spcBef>
                <a:spcPts val="0"/>
              </a:spcBef>
              <a:spcAft>
                <a:spcPts val="0"/>
              </a:spcAft>
              <a:buNone/>
              <a:defRPr sz="1050" b="0" i="0" u="none" strike="noStrike" cap="none">
                <a:solidFill>
                  <a:srgbClr val="000000"/>
                </a:solidFill>
                <a:latin typeface="Arial"/>
                <a:ea typeface="Arial"/>
                <a:cs typeface="Arial"/>
                <a:sym typeface="Arial"/>
              </a:defRPr>
            </a:lvl3pPr>
            <a:lvl4pPr marR="0" lvl="3" algn="l" rtl="0" eaLnBrk="1" hangingPunct="1">
              <a:lnSpc>
                <a:spcPct val="100000"/>
              </a:lnSpc>
              <a:spcBef>
                <a:spcPts val="0"/>
              </a:spcBef>
              <a:spcAft>
                <a:spcPts val="0"/>
              </a:spcAft>
              <a:buNone/>
              <a:defRPr sz="1050" b="0" i="0" u="none" strike="noStrike" cap="none">
                <a:solidFill>
                  <a:srgbClr val="000000"/>
                </a:solidFill>
                <a:latin typeface="Arial"/>
                <a:ea typeface="Arial"/>
                <a:cs typeface="Arial"/>
                <a:sym typeface="Arial"/>
              </a:defRPr>
            </a:lvl4pPr>
            <a:lvl5pPr marR="0" lvl="4" algn="l" rtl="0" eaLnBrk="1" hangingPunct="1">
              <a:lnSpc>
                <a:spcPct val="100000"/>
              </a:lnSpc>
              <a:spcBef>
                <a:spcPts val="0"/>
              </a:spcBef>
              <a:spcAft>
                <a:spcPts val="0"/>
              </a:spcAft>
              <a:buNone/>
              <a:defRPr sz="1050" b="0" i="0" u="none" strike="noStrike" cap="none">
                <a:solidFill>
                  <a:srgbClr val="000000"/>
                </a:solidFill>
                <a:latin typeface="Arial"/>
                <a:ea typeface="Arial"/>
                <a:cs typeface="Arial"/>
                <a:sym typeface="Arial"/>
              </a:defRPr>
            </a:lvl5pPr>
            <a:lvl6pPr marR="0" lvl="5" algn="l" rtl="0" eaLnBrk="1" hangingPunct="1">
              <a:lnSpc>
                <a:spcPct val="100000"/>
              </a:lnSpc>
              <a:spcBef>
                <a:spcPts val="0"/>
              </a:spcBef>
              <a:spcAft>
                <a:spcPts val="0"/>
              </a:spcAft>
              <a:buNone/>
              <a:defRPr sz="1050" b="0" i="0" u="none" strike="noStrike" cap="none">
                <a:solidFill>
                  <a:srgbClr val="000000"/>
                </a:solidFill>
                <a:latin typeface="Arial"/>
                <a:ea typeface="Arial"/>
                <a:cs typeface="Arial"/>
                <a:sym typeface="Arial"/>
              </a:defRPr>
            </a:lvl6pPr>
            <a:lvl7pPr marR="0" lvl="6" algn="l" rtl="0" eaLnBrk="1" hangingPunct="1">
              <a:lnSpc>
                <a:spcPct val="100000"/>
              </a:lnSpc>
              <a:spcBef>
                <a:spcPts val="0"/>
              </a:spcBef>
              <a:spcAft>
                <a:spcPts val="0"/>
              </a:spcAft>
              <a:buNone/>
              <a:defRPr sz="1050" b="0" i="0" u="none" strike="noStrike" cap="none">
                <a:solidFill>
                  <a:srgbClr val="000000"/>
                </a:solidFill>
                <a:latin typeface="Arial"/>
                <a:ea typeface="Arial"/>
                <a:cs typeface="Arial"/>
                <a:sym typeface="Arial"/>
              </a:defRPr>
            </a:lvl7pPr>
            <a:lvl8pPr marR="0" lvl="7" algn="l" rtl="0" eaLnBrk="1" hangingPunct="1">
              <a:lnSpc>
                <a:spcPct val="100000"/>
              </a:lnSpc>
              <a:spcBef>
                <a:spcPts val="0"/>
              </a:spcBef>
              <a:spcAft>
                <a:spcPts val="0"/>
              </a:spcAft>
              <a:buNone/>
              <a:defRPr sz="1050" b="0" i="0" u="none" strike="noStrike" cap="none">
                <a:solidFill>
                  <a:srgbClr val="000000"/>
                </a:solidFill>
                <a:latin typeface="Arial"/>
                <a:ea typeface="Arial"/>
                <a:cs typeface="Arial"/>
                <a:sym typeface="Arial"/>
              </a:defRPr>
            </a:lvl8pPr>
            <a:lvl9pPr marR="0" lvl="8" algn="l" rtl="0" eaLnBrk="1" hangingPunct="1">
              <a:lnSpc>
                <a:spcPct val="100000"/>
              </a:lnSpc>
              <a:spcBef>
                <a:spcPts val="0"/>
              </a:spcBef>
              <a:spcAft>
                <a:spcPts val="0"/>
              </a:spcAft>
              <a:buNone/>
              <a:defRPr sz="1050" b="0" i="0" u="none" strike="noStrike" cap="none">
                <a:solidFill>
                  <a:srgbClr val="000000"/>
                </a:solidFill>
                <a:latin typeface="Arial"/>
                <a:ea typeface="Arial"/>
                <a:cs typeface="Arial"/>
                <a:sym typeface="Arial"/>
              </a:defRPr>
            </a:lvl9pPr>
          </a:lstStyle>
          <a:p>
            <a:pPr marL="0" marR="0" lvl="0" indent="0" algn="r" rtl="0">
              <a:spcBef>
                <a:spcPts val="0"/>
              </a:spcBef>
              <a:spcAft>
                <a:spcPts val="0"/>
              </a:spcAft>
              <a:buNone/>
            </a:pPr>
            <a:r>
              <a:rPr lang="en-US" sz="1050" dirty="0">
                <a:solidFill>
                  <a:schemeClr val="dk1"/>
                </a:solidFill>
                <a:ea typeface="Calibri"/>
                <a:cs typeface="Calibri"/>
                <a:sym typeface="Calibri"/>
              </a:rPr>
              <a:t>(</a:t>
            </a:r>
            <a:r>
              <a:rPr lang="en-US" sz="1050" dirty="0" err="1">
                <a:solidFill>
                  <a:schemeClr val="dk1"/>
                </a:solidFill>
                <a:ea typeface="Calibri"/>
                <a:cs typeface="Calibri"/>
                <a:sym typeface="Calibri"/>
              </a:rPr>
              <a:t>Zuieback</a:t>
            </a:r>
            <a:r>
              <a:rPr lang="en-US" sz="1050" dirty="0">
                <a:solidFill>
                  <a:schemeClr val="dk1"/>
                </a:solidFill>
                <a:ea typeface="Calibri"/>
                <a:cs typeface="Calibri"/>
                <a:sym typeface="Calibri"/>
              </a:rPr>
              <a:t>, 2014)</a:t>
            </a:r>
          </a:p>
        </p:txBody>
      </p:sp>
      <p:pic>
        <p:nvPicPr>
          <p:cNvPr id="6" name="Picture 5" descr="Systems Leadership icon indicates new module information">
            <a:extLst>
              <a:ext uri="{FF2B5EF4-FFF2-40B4-BE49-F238E27FC236}">
                <a16:creationId xmlns:a16="http://schemas.microsoft.com/office/drawing/2014/main" id="{C55D36F4-98F0-4DF0-8979-2EC5955DFC01}"/>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250935" y="5612152"/>
            <a:ext cx="728473" cy="728473"/>
          </a:xfrm>
          <a:prstGeom prst="rect">
            <a:avLst/>
          </a:prstGeom>
        </p:spPr>
      </p:pic>
      <p:pic>
        <p:nvPicPr>
          <p:cNvPr id="7" name="Picture 6" descr="Reflections/Activities Icon&#10;&#10;This icon indicates the presence of activities or times of reflection.">
            <a:extLst>
              <a:ext uri="{FF2B5EF4-FFF2-40B4-BE49-F238E27FC236}">
                <a16:creationId xmlns:a16="http://schemas.microsoft.com/office/drawing/2014/main" id="{65D4ED06-A09F-4B32-B6FE-86858C524EC3}"/>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8247887" y="4786217"/>
            <a:ext cx="731521" cy="731521"/>
          </a:xfrm>
          <a:prstGeom prst="rect">
            <a:avLst/>
          </a:prstGeom>
        </p:spPr>
      </p:pic>
    </p:spTree>
    <p:extLst>
      <p:ext uri="{BB962C8B-B14F-4D97-AF65-F5344CB8AC3E}">
        <p14:creationId xmlns:p14="http://schemas.microsoft.com/office/powerpoint/2010/main" val="48335677"/>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10B375DD-2CC8-4F44-A483-9AF17F098F07}"/>
              </a:ext>
            </a:extLst>
          </p:cNvPr>
          <p:cNvSpPr>
            <a:spLocks noGrp="1"/>
          </p:cNvSpPr>
          <p:nvPr>
            <p:ph type="title"/>
          </p:nvPr>
        </p:nvSpPr>
        <p:spPr/>
        <p:txBody>
          <a:bodyPr/>
          <a:lstStyle/>
          <a:p>
            <a:r>
              <a:rPr lang="en-US" dirty="0"/>
              <a:t>Mental Models Process</a:t>
            </a:r>
          </a:p>
        </p:txBody>
      </p:sp>
      <p:pic>
        <p:nvPicPr>
          <p:cNvPr id="7" name="Google Shape;677;p42" descr="Diagram with 8 steps in the form of a chart. On the left to column heading says current state, middle is process level, and third column is desired future state. Step one under current state is &quot;what is the current negative result (event) that you want to examine?&quot; it is connected to step 8 under desired future state column but in the same row. between them under process level is a double headed arrow labeled &quot;events &amp; results&quot; &#10;Row 2 step 2 has current state &quot;what are the visible behavioral barriers that contribute to the result (event)?&quot; a double headed arrow says patterns of behavior pointing to step 7 &quot;what operating principles should we create that support and align our work and behavior?&quot; row 3 step 3 &quot;what policies, procedures, processes, structures or programs (or lack of the above) cause these behavior problems?&quot; the double headed arrow under process level is labeled structures connects desired future state with step 7 &quot;what strategies and structures would support us in achieving our new outcomes and values?&quot; row 4 step 4 under current state says &quot;what beliefs, values, perceptions, or assumptions contributed to the creation of these structures?&quot; under process level is &quot;mental models&quot; on the double headed arrow connecting  &quot;what are new values, beliefs, perceptions and outcomes we wish to support?&quot; step 5, under desired future state. ">
            <a:extLst>
              <a:ext uri="{FF2B5EF4-FFF2-40B4-BE49-F238E27FC236}">
                <a16:creationId xmlns:a16="http://schemas.microsoft.com/office/drawing/2014/main" id="{AE4D4070-2E76-4FBD-BABD-690FE9A5BE96}"/>
              </a:ext>
            </a:extLst>
          </p:cNvPr>
          <p:cNvPicPr preferRelativeResize="0">
            <a:picLocks/>
          </p:cNvPicPr>
          <p:nvPr/>
        </p:nvPicPr>
        <p:blipFill rotWithShape="1">
          <a:blip r:embed="rId3">
            <a:alphaModFix/>
          </a:blip>
          <a:srcRect/>
          <a:stretch/>
        </p:blipFill>
        <p:spPr>
          <a:xfrm>
            <a:off x="1985749" y="1372914"/>
            <a:ext cx="4863975" cy="4112172"/>
          </a:xfrm>
          <a:prstGeom prst="rect">
            <a:avLst/>
          </a:prstGeom>
          <a:noFill/>
          <a:ln>
            <a:noFill/>
          </a:ln>
        </p:spPr>
      </p:pic>
      <p:sp>
        <p:nvSpPr>
          <p:cNvPr id="4" name="Text Placeholder 3">
            <a:extLst>
              <a:ext uri="{FF2B5EF4-FFF2-40B4-BE49-F238E27FC236}">
                <a16:creationId xmlns:a16="http://schemas.microsoft.com/office/drawing/2014/main" id="{6B53E096-4238-4D9A-8710-FC42AE00024F}"/>
              </a:ext>
            </a:extLst>
          </p:cNvPr>
          <p:cNvSpPr txBox="1">
            <a:spLocks/>
          </p:cNvSpPr>
          <p:nvPr/>
        </p:nvSpPr>
        <p:spPr>
          <a:xfrm>
            <a:off x="6182732" y="5921381"/>
            <a:ext cx="2065155" cy="328613"/>
          </a:xfrm>
          <a:prstGeom prst="rect">
            <a:avLst/>
          </a:prstGeom>
        </p:spPr>
        <p:txBody>
          <a:bodyPr/>
          <a:lstStyle>
            <a:defPPr marR="0" lvl="0" algn="l" rtl="0">
              <a:lnSpc>
                <a:spcPct val="100000"/>
              </a:lnSpc>
              <a:spcBef>
                <a:spcPts val="0"/>
              </a:spcBef>
              <a:spcAft>
                <a:spcPts val="0"/>
              </a:spcAft>
            </a:defPPr>
            <a:lvl1pPr marL="457200" marR="0" lvl="0" indent="-365760" algn="l" rtl="0" eaLnBrk="1" hangingPunct="1">
              <a:lnSpc>
                <a:spcPct val="100000"/>
              </a:lnSpc>
              <a:spcBef>
                <a:spcPts val="600"/>
              </a:spcBef>
              <a:spcAft>
                <a:spcPts val="0"/>
              </a:spcAft>
              <a:buClr>
                <a:schemeClr val="accent2"/>
              </a:buClr>
              <a:buFont typeface="Wingdings" panose="05000000000000000000" pitchFamily="2" charset="2"/>
              <a:buChar char="§"/>
              <a:defRPr sz="2400" b="0" i="0" u="none" strike="noStrike" cap="none">
                <a:solidFill>
                  <a:srgbClr val="000000"/>
                </a:solidFill>
                <a:latin typeface="Tw Cen MT" panose="020B0602020104020603" pitchFamily="34" charset="0"/>
                <a:ea typeface="Tw Cen MT" panose="020B0602020104020603" pitchFamily="34" charset="0"/>
                <a:cs typeface="Arial"/>
                <a:sym typeface="Arial"/>
              </a:defRPr>
            </a:lvl1pPr>
            <a:lvl2pPr marR="0" lvl="1" algn="l" rtl="0" eaLnBrk="1" hangingPunct="1">
              <a:lnSpc>
                <a:spcPct val="100000"/>
              </a:lnSpc>
              <a:spcBef>
                <a:spcPts val="0"/>
              </a:spcBef>
              <a:spcAft>
                <a:spcPts val="0"/>
              </a:spcAft>
              <a:buNone/>
              <a:defRPr sz="2100" b="0" i="0" u="none" strike="noStrike" cap="none">
                <a:solidFill>
                  <a:srgbClr val="000000"/>
                </a:solidFill>
                <a:latin typeface="Tw Cen MT" panose="020B0602020104020603" pitchFamily="34" charset="0"/>
                <a:ea typeface="Tw Cen MT" panose="020B0602020104020603" pitchFamily="34" charset="0"/>
                <a:cs typeface="Arial"/>
                <a:sym typeface="Arial"/>
              </a:defRPr>
            </a:lvl2pPr>
            <a:lvl3pPr marR="0" lvl="2" algn="l" rtl="0" eaLnBrk="1" hangingPunct="1">
              <a:lnSpc>
                <a:spcPct val="100000"/>
              </a:lnSpc>
              <a:spcBef>
                <a:spcPts val="0"/>
              </a:spcBef>
              <a:spcAft>
                <a:spcPts val="0"/>
              </a:spcAft>
              <a:buNone/>
              <a:defRPr sz="1050" b="0" i="0" u="none" strike="noStrike" cap="none">
                <a:solidFill>
                  <a:srgbClr val="000000"/>
                </a:solidFill>
                <a:latin typeface="Arial"/>
                <a:ea typeface="Arial"/>
                <a:cs typeface="Arial"/>
                <a:sym typeface="Arial"/>
              </a:defRPr>
            </a:lvl3pPr>
            <a:lvl4pPr marR="0" lvl="3" algn="l" rtl="0" eaLnBrk="1" hangingPunct="1">
              <a:lnSpc>
                <a:spcPct val="100000"/>
              </a:lnSpc>
              <a:spcBef>
                <a:spcPts val="0"/>
              </a:spcBef>
              <a:spcAft>
                <a:spcPts val="0"/>
              </a:spcAft>
              <a:buNone/>
              <a:defRPr sz="1050" b="0" i="0" u="none" strike="noStrike" cap="none">
                <a:solidFill>
                  <a:srgbClr val="000000"/>
                </a:solidFill>
                <a:latin typeface="Arial"/>
                <a:ea typeface="Arial"/>
                <a:cs typeface="Arial"/>
                <a:sym typeface="Arial"/>
              </a:defRPr>
            </a:lvl4pPr>
            <a:lvl5pPr marR="0" lvl="4" algn="l" rtl="0" eaLnBrk="1" hangingPunct="1">
              <a:lnSpc>
                <a:spcPct val="100000"/>
              </a:lnSpc>
              <a:spcBef>
                <a:spcPts val="0"/>
              </a:spcBef>
              <a:spcAft>
                <a:spcPts val="0"/>
              </a:spcAft>
              <a:buNone/>
              <a:defRPr sz="1050" b="0" i="0" u="none" strike="noStrike" cap="none">
                <a:solidFill>
                  <a:srgbClr val="000000"/>
                </a:solidFill>
                <a:latin typeface="Arial"/>
                <a:ea typeface="Arial"/>
                <a:cs typeface="Arial"/>
                <a:sym typeface="Arial"/>
              </a:defRPr>
            </a:lvl5pPr>
            <a:lvl6pPr marR="0" lvl="5" algn="l" rtl="0" eaLnBrk="1" hangingPunct="1">
              <a:lnSpc>
                <a:spcPct val="100000"/>
              </a:lnSpc>
              <a:spcBef>
                <a:spcPts val="0"/>
              </a:spcBef>
              <a:spcAft>
                <a:spcPts val="0"/>
              </a:spcAft>
              <a:buNone/>
              <a:defRPr sz="1050" b="0" i="0" u="none" strike="noStrike" cap="none">
                <a:solidFill>
                  <a:srgbClr val="000000"/>
                </a:solidFill>
                <a:latin typeface="Arial"/>
                <a:ea typeface="Arial"/>
                <a:cs typeface="Arial"/>
                <a:sym typeface="Arial"/>
              </a:defRPr>
            </a:lvl6pPr>
            <a:lvl7pPr marR="0" lvl="6" algn="l" rtl="0" eaLnBrk="1" hangingPunct="1">
              <a:lnSpc>
                <a:spcPct val="100000"/>
              </a:lnSpc>
              <a:spcBef>
                <a:spcPts val="0"/>
              </a:spcBef>
              <a:spcAft>
                <a:spcPts val="0"/>
              </a:spcAft>
              <a:buNone/>
              <a:defRPr sz="1050" b="0" i="0" u="none" strike="noStrike" cap="none">
                <a:solidFill>
                  <a:srgbClr val="000000"/>
                </a:solidFill>
                <a:latin typeface="Arial"/>
                <a:ea typeface="Arial"/>
                <a:cs typeface="Arial"/>
                <a:sym typeface="Arial"/>
              </a:defRPr>
            </a:lvl7pPr>
            <a:lvl8pPr marR="0" lvl="7" algn="l" rtl="0" eaLnBrk="1" hangingPunct="1">
              <a:lnSpc>
                <a:spcPct val="100000"/>
              </a:lnSpc>
              <a:spcBef>
                <a:spcPts val="0"/>
              </a:spcBef>
              <a:spcAft>
                <a:spcPts val="0"/>
              </a:spcAft>
              <a:buNone/>
              <a:defRPr sz="1050" b="0" i="0" u="none" strike="noStrike" cap="none">
                <a:solidFill>
                  <a:srgbClr val="000000"/>
                </a:solidFill>
                <a:latin typeface="Arial"/>
                <a:ea typeface="Arial"/>
                <a:cs typeface="Arial"/>
                <a:sym typeface="Arial"/>
              </a:defRPr>
            </a:lvl8pPr>
            <a:lvl9pPr marR="0" lvl="8" algn="l" rtl="0" eaLnBrk="1" hangingPunct="1">
              <a:lnSpc>
                <a:spcPct val="100000"/>
              </a:lnSpc>
              <a:spcBef>
                <a:spcPts val="0"/>
              </a:spcBef>
              <a:spcAft>
                <a:spcPts val="0"/>
              </a:spcAft>
              <a:buNone/>
              <a:defRPr sz="1050" b="0" i="0" u="none" strike="noStrike" cap="none">
                <a:solidFill>
                  <a:srgbClr val="000000"/>
                </a:solidFill>
                <a:latin typeface="Arial"/>
                <a:ea typeface="Arial"/>
                <a:cs typeface="Arial"/>
                <a:sym typeface="Arial"/>
              </a:defRPr>
            </a:lvl9pPr>
          </a:lstStyle>
          <a:p>
            <a:pPr marL="0" marR="0" lvl="0" indent="0" algn="r" rtl="0">
              <a:spcBef>
                <a:spcPts val="0"/>
              </a:spcBef>
              <a:spcAft>
                <a:spcPts val="0"/>
              </a:spcAft>
              <a:buNone/>
            </a:pPr>
            <a:r>
              <a:rPr lang="en-US" sz="1050" dirty="0">
                <a:solidFill>
                  <a:schemeClr val="dk1"/>
                </a:solidFill>
                <a:ea typeface="Calibri"/>
                <a:cs typeface="Calibri"/>
                <a:sym typeface="Calibri"/>
              </a:rPr>
              <a:t>(Adapted from </a:t>
            </a:r>
            <a:r>
              <a:rPr lang="en-US" sz="1050" dirty="0" err="1">
                <a:solidFill>
                  <a:schemeClr val="dk1"/>
                </a:solidFill>
                <a:ea typeface="Calibri"/>
                <a:cs typeface="Calibri"/>
                <a:sym typeface="Calibri"/>
              </a:rPr>
              <a:t>Zuieback</a:t>
            </a:r>
            <a:r>
              <a:rPr lang="en-US" sz="1050" dirty="0">
                <a:solidFill>
                  <a:schemeClr val="dk1"/>
                </a:solidFill>
                <a:ea typeface="Calibri"/>
                <a:cs typeface="Calibri"/>
                <a:sym typeface="Calibri"/>
              </a:rPr>
              <a:t>, 2014)</a:t>
            </a:r>
          </a:p>
        </p:txBody>
      </p:sp>
      <p:pic>
        <p:nvPicPr>
          <p:cNvPr id="6" name="Picture 5" descr="This icon indicates there is further information found in the Handout packet." title="Document Icon">
            <a:extLst>
              <a:ext uri="{FF2B5EF4-FFF2-40B4-BE49-F238E27FC236}">
                <a16:creationId xmlns:a16="http://schemas.microsoft.com/office/drawing/2014/main" id="{84E544FF-32E6-4993-B1BB-C5C5779E48A4}"/>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250935" y="5609105"/>
            <a:ext cx="728473" cy="731521"/>
          </a:xfrm>
          <a:prstGeom prst="rect">
            <a:avLst/>
          </a:prstGeom>
        </p:spPr>
      </p:pic>
    </p:spTree>
    <p:extLst>
      <p:ext uri="{BB962C8B-B14F-4D97-AF65-F5344CB8AC3E}">
        <p14:creationId xmlns:p14="http://schemas.microsoft.com/office/powerpoint/2010/main" val="1505258541"/>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02AD7441-6E1E-4B07-83E8-42621B66C2EA}"/>
              </a:ext>
            </a:extLst>
          </p:cNvPr>
          <p:cNvSpPr>
            <a:spLocks noGrp="1"/>
          </p:cNvSpPr>
          <p:nvPr>
            <p:ph type="title"/>
          </p:nvPr>
        </p:nvSpPr>
        <p:spPr>
          <a:xfrm>
            <a:off x="457200" y="804864"/>
            <a:ext cx="8229600" cy="1096961"/>
          </a:xfrm>
        </p:spPr>
        <p:txBody>
          <a:bodyPr/>
          <a:lstStyle/>
          <a:p>
            <a:r>
              <a:rPr lang="en-US" dirty="0"/>
              <a:t>Mental Models Video Models Article Reflection</a:t>
            </a:r>
          </a:p>
        </p:txBody>
      </p:sp>
      <p:sp>
        <p:nvSpPr>
          <p:cNvPr id="2" name="Text Placeholder 1">
            <a:extLst>
              <a:ext uri="{FF2B5EF4-FFF2-40B4-BE49-F238E27FC236}">
                <a16:creationId xmlns:a16="http://schemas.microsoft.com/office/drawing/2014/main" id="{CB0B1887-0B14-4300-BD96-718790036972}"/>
              </a:ext>
            </a:extLst>
          </p:cNvPr>
          <p:cNvSpPr>
            <a:spLocks noGrp="1"/>
          </p:cNvSpPr>
          <p:nvPr>
            <p:ph type="body" idx="1"/>
          </p:nvPr>
        </p:nvSpPr>
        <p:spPr>
          <a:xfrm>
            <a:off x="457200" y="2032005"/>
            <a:ext cx="8229600" cy="3962396"/>
          </a:xfrm>
        </p:spPr>
        <p:txBody>
          <a:bodyPr/>
          <a:lstStyle/>
          <a:p>
            <a:r>
              <a:rPr lang="en-US" dirty="0"/>
              <a:t>What key </a:t>
            </a:r>
            <a:r>
              <a:rPr lang="en-US" dirty="0" err="1"/>
              <a:t>takeways</a:t>
            </a:r>
            <a:r>
              <a:rPr lang="en-US" dirty="0"/>
              <a:t> did you learn from the mental models process from the video?</a:t>
            </a:r>
          </a:p>
          <a:p>
            <a:r>
              <a:rPr lang="en-US" dirty="0"/>
              <a:t>For what situations and groups would this process be most powerful? </a:t>
            </a:r>
          </a:p>
          <a:p>
            <a:r>
              <a:rPr lang="en-US" dirty="0"/>
              <a:t>What tips does the </a:t>
            </a:r>
            <a:r>
              <a:rPr lang="en-US" dirty="0" err="1"/>
              <a:t>vidoes</a:t>
            </a:r>
            <a:r>
              <a:rPr lang="en-US" dirty="0"/>
              <a:t> </a:t>
            </a:r>
            <a:r>
              <a:rPr lang="en-US" dirty="0" err="1"/>
              <a:t>provice</a:t>
            </a:r>
            <a:r>
              <a:rPr lang="en-US" dirty="0"/>
              <a:t> for using this process with groups? </a:t>
            </a:r>
          </a:p>
          <a:p>
            <a:endParaRPr lang="en-US" dirty="0"/>
          </a:p>
        </p:txBody>
      </p:sp>
      <p:pic>
        <p:nvPicPr>
          <p:cNvPr id="4" name="Picture 3" descr="Reflections/Activities Icon&#10;&#10;This icon indicates the presence of activities or times of reflection.">
            <a:extLst>
              <a:ext uri="{FF2B5EF4-FFF2-40B4-BE49-F238E27FC236}">
                <a16:creationId xmlns:a16="http://schemas.microsoft.com/office/drawing/2014/main" id="{7E2194BC-6877-4C9E-A3DC-8FAC29E19C2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247887" y="5609105"/>
            <a:ext cx="731521" cy="731521"/>
          </a:xfrm>
          <a:prstGeom prst="rect">
            <a:avLst/>
          </a:prstGeom>
        </p:spPr>
      </p:pic>
    </p:spTree>
    <p:extLst>
      <p:ext uri="{BB962C8B-B14F-4D97-AF65-F5344CB8AC3E}">
        <p14:creationId xmlns:p14="http://schemas.microsoft.com/office/powerpoint/2010/main" val="2819266190"/>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54C7F032-1813-4296-9B2B-13950752AF20}"/>
              </a:ext>
            </a:extLst>
          </p:cNvPr>
          <p:cNvSpPr>
            <a:spLocks noGrp="1"/>
          </p:cNvSpPr>
          <p:nvPr>
            <p:ph type="title"/>
          </p:nvPr>
        </p:nvSpPr>
        <p:spPr>
          <a:xfrm>
            <a:off x="457200" y="804864"/>
            <a:ext cx="8229600" cy="1096961"/>
          </a:xfrm>
        </p:spPr>
        <p:txBody>
          <a:bodyPr/>
          <a:lstStyle/>
          <a:p>
            <a:r>
              <a:rPr lang="en-US" dirty="0"/>
              <a:t>5 Pillars of DESE’s Continuous Improvement System</a:t>
            </a:r>
          </a:p>
        </p:txBody>
      </p:sp>
      <p:sp>
        <p:nvSpPr>
          <p:cNvPr id="2" name="Text Placeholder 1">
            <a:extLst>
              <a:ext uri="{FF2B5EF4-FFF2-40B4-BE49-F238E27FC236}">
                <a16:creationId xmlns:a16="http://schemas.microsoft.com/office/drawing/2014/main" id="{FB3F6A25-C626-44FD-A229-D07ED86770DB}"/>
              </a:ext>
            </a:extLst>
          </p:cNvPr>
          <p:cNvSpPr>
            <a:spLocks noGrp="1"/>
          </p:cNvSpPr>
          <p:nvPr>
            <p:ph type="body" idx="1"/>
          </p:nvPr>
        </p:nvSpPr>
        <p:spPr>
          <a:xfrm>
            <a:off x="457200" y="2032005"/>
            <a:ext cx="8229600" cy="3962396"/>
          </a:xfrm>
        </p:spPr>
        <p:txBody>
          <a:bodyPr/>
          <a:lstStyle/>
          <a:p>
            <a:r>
              <a:rPr lang="en-US" dirty="0"/>
              <a:t>Leadership</a:t>
            </a:r>
          </a:p>
          <a:p>
            <a:r>
              <a:rPr lang="en-US" dirty="0"/>
              <a:t>Collaborative Climate and Culture</a:t>
            </a:r>
          </a:p>
          <a:p>
            <a:r>
              <a:rPr lang="en-US" dirty="0"/>
              <a:t>Effective Teaching and Learning </a:t>
            </a:r>
          </a:p>
          <a:p>
            <a:r>
              <a:rPr lang="en-US" dirty="0"/>
              <a:t>Data-Based Decision Making</a:t>
            </a:r>
          </a:p>
          <a:p>
            <a:r>
              <a:rPr lang="en-US" dirty="0"/>
              <a:t>Alignment of Standards, Curriculum, and Assessment</a:t>
            </a:r>
          </a:p>
        </p:txBody>
      </p:sp>
      <p:pic>
        <p:nvPicPr>
          <p:cNvPr id="5" name="Picture 4" descr="Systems Leadership icon indicates new module information">
            <a:extLst>
              <a:ext uri="{FF2B5EF4-FFF2-40B4-BE49-F238E27FC236}">
                <a16:creationId xmlns:a16="http://schemas.microsoft.com/office/drawing/2014/main" id="{5C6D4F64-DFDF-4ADA-A11D-D8DAFC80063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250935" y="5612152"/>
            <a:ext cx="728473" cy="728473"/>
          </a:xfrm>
          <a:prstGeom prst="rect">
            <a:avLst/>
          </a:prstGeom>
        </p:spPr>
      </p:pic>
    </p:spTree>
    <p:extLst>
      <p:ext uri="{BB962C8B-B14F-4D97-AF65-F5344CB8AC3E}">
        <p14:creationId xmlns:p14="http://schemas.microsoft.com/office/powerpoint/2010/main" val="208387003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110EB3C4-60E0-4735-85D6-862D43A88C6A}"/>
              </a:ext>
            </a:extLst>
          </p:cNvPr>
          <p:cNvSpPr>
            <a:spLocks noGrp="1"/>
          </p:cNvSpPr>
          <p:nvPr>
            <p:ph type="title"/>
          </p:nvPr>
        </p:nvSpPr>
        <p:spPr/>
        <p:txBody>
          <a:bodyPr/>
          <a:lstStyle/>
          <a:p>
            <a:r>
              <a:rPr lang="en-US" dirty="0"/>
              <a:t>Hidden Slide #4</a:t>
            </a:r>
          </a:p>
        </p:txBody>
      </p:sp>
      <p:sp>
        <p:nvSpPr>
          <p:cNvPr id="2" name="Text Placeholder 1">
            <a:extLst>
              <a:ext uri="{FF2B5EF4-FFF2-40B4-BE49-F238E27FC236}">
                <a16:creationId xmlns:a16="http://schemas.microsoft.com/office/drawing/2014/main" id="{18FAB87F-CE34-4474-9E32-B91120B06FC0}"/>
              </a:ext>
            </a:extLst>
          </p:cNvPr>
          <p:cNvSpPr>
            <a:spLocks noGrp="1"/>
          </p:cNvSpPr>
          <p:nvPr>
            <p:ph type="body" idx="1"/>
          </p:nvPr>
        </p:nvSpPr>
        <p:spPr/>
        <p:txBody>
          <a:bodyPr/>
          <a:lstStyle/>
          <a:p>
            <a:pPr marL="0" indent="0">
              <a:spcBef>
                <a:spcPts val="0"/>
              </a:spcBef>
              <a:buSzPts val="1500"/>
              <a:buNone/>
            </a:pPr>
            <a:r>
              <a:rPr lang="en-US" sz="1800" dirty="0"/>
              <a:t>SUPPLIES NEEDED</a:t>
            </a:r>
          </a:p>
          <a:p>
            <a:pPr indent="-457200">
              <a:buSzPts val="1500"/>
              <a:buFont typeface="Noto Sans Symbols"/>
              <a:buChar char="❑"/>
            </a:pPr>
            <a:r>
              <a:rPr lang="en-US" sz="1800" dirty="0"/>
              <a:t>WIFI access for presenter and participants</a:t>
            </a:r>
          </a:p>
          <a:p>
            <a:pPr indent="-457200">
              <a:buSzPts val="1500"/>
              <a:buFont typeface="Noto Sans Symbols"/>
              <a:buChar char="❑"/>
            </a:pPr>
            <a:r>
              <a:rPr lang="en-US" sz="1800" dirty="0"/>
              <a:t>Access to videos (through WIFI if available, but download to flash drive as a back-up)</a:t>
            </a:r>
          </a:p>
          <a:p>
            <a:pPr indent="-457200">
              <a:buSzPts val="1500"/>
              <a:buFont typeface="Noto Sans Symbols"/>
              <a:buChar char="❑"/>
            </a:pPr>
            <a:r>
              <a:rPr lang="en-US" sz="1800" dirty="0"/>
              <a:t>Participants should bring an electronic device (tablet, computer, phone) to access websites</a:t>
            </a:r>
          </a:p>
          <a:p>
            <a:pPr indent="-457200">
              <a:buSzPts val="1500"/>
              <a:buFont typeface="Noto Sans Symbols"/>
              <a:buChar char="❑"/>
            </a:pPr>
            <a:r>
              <a:rPr lang="en-US" sz="1800" dirty="0"/>
              <a:t>Chart paper</a:t>
            </a:r>
          </a:p>
          <a:p>
            <a:pPr indent="-457200">
              <a:buSzPts val="1500"/>
              <a:buFont typeface="Noto Sans Symbols"/>
              <a:buChar char="❑"/>
            </a:pPr>
            <a:r>
              <a:rPr lang="en-US" sz="1800" dirty="0"/>
              <a:t>Markers</a:t>
            </a:r>
          </a:p>
          <a:p>
            <a:pPr indent="-457200">
              <a:buSzPts val="1500"/>
              <a:buFont typeface="Noto Sans Symbols"/>
              <a:buChar char="❑"/>
            </a:pPr>
            <a:r>
              <a:rPr lang="en-US" sz="1800" dirty="0"/>
              <a:t>Post-it-Notes</a:t>
            </a:r>
          </a:p>
          <a:p>
            <a:pPr indent="-457200">
              <a:buSzPts val="1500"/>
              <a:buFont typeface="Noto Sans Symbols"/>
              <a:buChar char="❑"/>
            </a:pPr>
            <a:r>
              <a:rPr lang="en-US" sz="1800" dirty="0"/>
              <a:t>Master list of handouts, web links, QR codes, and additional resources </a:t>
            </a:r>
          </a:p>
          <a:p>
            <a:pPr indent="-457200">
              <a:buSzPts val="1500"/>
              <a:buFont typeface="Noto Sans Symbols"/>
              <a:buChar char="❑"/>
            </a:pPr>
            <a:r>
              <a:rPr lang="en-US" sz="1800" dirty="0"/>
              <a:t>Handouts – Many handouts can be accessed through the web link or QR code listed on both the master handout list and slide. Those without web links will be in the handout packet. Advise participants QR codes can be accessed by using the camera on their phone/tablet allowing fast and easy access to many of the documents.</a:t>
            </a:r>
          </a:p>
          <a:p>
            <a:pPr marL="0" indent="0">
              <a:buSzPts val="2800"/>
              <a:buNone/>
            </a:pPr>
            <a:endParaRPr lang="en-US" sz="1800" dirty="0"/>
          </a:p>
          <a:p>
            <a:endParaRPr lang="en-US" sz="1800" dirty="0"/>
          </a:p>
        </p:txBody>
      </p:sp>
    </p:spTree>
    <p:extLst>
      <p:ext uri="{BB962C8B-B14F-4D97-AF65-F5344CB8AC3E}">
        <p14:creationId xmlns:p14="http://schemas.microsoft.com/office/powerpoint/2010/main" val="2525026686"/>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B1259DAB-5F15-4621-8C23-AFE3E8274380}"/>
              </a:ext>
            </a:extLst>
          </p:cNvPr>
          <p:cNvSpPr>
            <a:spLocks noGrp="1"/>
          </p:cNvSpPr>
          <p:nvPr>
            <p:ph type="title"/>
          </p:nvPr>
        </p:nvSpPr>
        <p:spPr>
          <a:xfrm>
            <a:off x="457200" y="804864"/>
            <a:ext cx="8229600" cy="1096961"/>
          </a:xfrm>
        </p:spPr>
        <p:txBody>
          <a:bodyPr/>
          <a:lstStyle/>
          <a:p>
            <a:r>
              <a:rPr lang="en-US" sz="4000" dirty="0"/>
              <a:t>The Key to Educational Improvement: Data and How We Use It</a:t>
            </a:r>
          </a:p>
        </p:txBody>
      </p:sp>
      <p:pic>
        <p:nvPicPr>
          <p:cNvPr id="4" name="Google Shape;715;p46" descr="Jeff Edmondson is the executive director of Strive, a partnership of postsecondary, K-12, business, philanthropic, non-profit, and civic organizations in Cincinnati and Northern Kentucky, which is aimed at increasing educational aspirations, achievement, and attainment of students throughout the region. The lessons learned from the development of this partnership are currently being applied in four cities across the country—through a collaborative relationship with Living Cities and the Coalition of Urban Serving Universities—to help ensure resources in these regions are efficiently and effectively supporting the success of every child.">
            <a:hlinkClick r:id="rId3"/>
            <a:extLst>
              <a:ext uri="{FF2B5EF4-FFF2-40B4-BE49-F238E27FC236}">
                <a16:creationId xmlns:a16="http://schemas.microsoft.com/office/drawing/2014/main" id="{CE0682CE-9EC8-4BD6-9B6A-B84B38E6CCFA}"/>
              </a:ext>
            </a:extLst>
          </p:cNvPr>
          <p:cNvPicPr preferRelativeResize="0">
            <a:picLocks noGrp="1"/>
          </p:cNvPicPr>
          <p:nvPr>
            <p:ph type="body" idx="1"/>
          </p:nvPr>
        </p:nvPicPr>
        <p:blipFill rotWithShape="1">
          <a:blip r:embed="rId4">
            <a:alphaModFix/>
          </a:blip>
          <a:stretch/>
        </p:blipFill>
        <p:spPr>
          <a:xfrm>
            <a:off x="1152525" y="2181225"/>
            <a:ext cx="6838950" cy="3562350"/>
          </a:xfrm>
          <a:prstGeom prst="rect">
            <a:avLst/>
          </a:prstGeom>
          <a:noFill/>
          <a:ln>
            <a:noFill/>
          </a:ln>
        </p:spPr>
      </p:pic>
      <p:pic>
        <p:nvPicPr>
          <p:cNvPr id="5" name="Picture 4" descr="Systems Leadership icon indicates new module information">
            <a:extLst>
              <a:ext uri="{FF2B5EF4-FFF2-40B4-BE49-F238E27FC236}">
                <a16:creationId xmlns:a16="http://schemas.microsoft.com/office/drawing/2014/main" id="{37048579-AE4A-461F-BFED-7A848572AD6B}"/>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250935" y="5612152"/>
            <a:ext cx="728473" cy="728473"/>
          </a:xfrm>
          <a:prstGeom prst="rect">
            <a:avLst/>
          </a:prstGeom>
        </p:spPr>
      </p:pic>
    </p:spTree>
    <p:extLst>
      <p:ext uri="{BB962C8B-B14F-4D97-AF65-F5344CB8AC3E}">
        <p14:creationId xmlns:p14="http://schemas.microsoft.com/office/powerpoint/2010/main" val="342221874"/>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967EDC5F-BBB0-454F-8F28-7BDD2FF768A2}"/>
              </a:ext>
            </a:extLst>
          </p:cNvPr>
          <p:cNvSpPr>
            <a:spLocks noGrp="1"/>
          </p:cNvSpPr>
          <p:nvPr>
            <p:ph type="title"/>
          </p:nvPr>
        </p:nvSpPr>
        <p:spPr>
          <a:xfrm>
            <a:off x="457200" y="804864"/>
            <a:ext cx="8229600" cy="1096961"/>
          </a:xfrm>
        </p:spPr>
        <p:txBody>
          <a:bodyPr/>
          <a:lstStyle/>
          <a:p>
            <a:pPr algn="l"/>
            <a:r>
              <a:rPr lang="en-US" dirty="0"/>
              <a:t>Reflections…</a:t>
            </a:r>
            <a:br>
              <a:rPr lang="en-US" dirty="0"/>
            </a:br>
            <a:r>
              <a:rPr lang="en-US" dirty="0"/>
              <a:t>Data for Impact</a:t>
            </a:r>
          </a:p>
        </p:txBody>
      </p:sp>
      <p:sp>
        <p:nvSpPr>
          <p:cNvPr id="2" name="Text Placeholder 1">
            <a:extLst>
              <a:ext uri="{FF2B5EF4-FFF2-40B4-BE49-F238E27FC236}">
                <a16:creationId xmlns:a16="http://schemas.microsoft.com/office/drawing/2014/main" id="{5EAB0930-536E-4B88-A0F6-4758CF5C6828}"/>
              </a:ext>
            </a:extLst>
          </p:cNvPr>
          <p:cNvSpPr>
            <a:spLocks noGrp="1"/>
          </p:cNvSpPr>
          <p:nvPr>
            <p:ph type="body" idx="1"/>
          </p:nvPr>
        </p:nvSpPr>
        <p:spPr>
          <a:xfrm>
            <a:off x="457200" y="2032005"/>
            <a:ext cx="8229600" cy="3962396"/>
          </a:xfrm>
        </p:spPr>
        <p:txBody>
          <a:bodyPr/>
          <a:lstStyle/>
          <a:p>
            <a:pPr marL="91440" indent="0">
              <a:spcAft>
                <a:spcPts val="1200"/>
              </a:spcAft>
              <a:buNone/>
            </a:pPr>
            <a:r>
              <a:rPr lang="en-US" dirty="0"/>
              <a:t>How is data currently used in your building/district?</a:t>
            </a:r>
          </a:p>
          <a:p>
            <a:pPr marL="91440" indent="0">
              <a:spcAft>
                <a:spcPts val="1200"/>
              </a:spcAft>
              <a:buNone/>
            </a:pPr>
            <a:r>
              <a:rPr lang="en-US" dirty="0"/>
              <a:t>Do you have the data you need to make the decisions necessary to support every child in your system?</a:t>
            </a:r>
          </a:p>
          <a:p>
            <a:pPr marL="91440" indent="0">
              <a:spcAft>
                <a:spcPts val="1200"/>
              </a:spcAft>
              <a:buNone/>
            </a:pPr>
            <a:r>
              <a:rPr lang="en-US" dirty="0"/>
              <a:t>Do the people who need to use the data have access to it?</a:t>
            </a:r>
          </a:p>
          <a:p>
            <a:pPr marL="91440" indent="0">
              <a:spcAft>
                <a:spcPts val="1200"/>
              </a:spcAft>
              <a:buNone/>
            </a:pPr>
            <a:r>
              <a:rPr lang="en-US" dirty="0"/>
              <a:t>What would it take to make data more accessible and meaningful in your district?</a:t>
            </a:r>
          </a:p>
          <a:p>
            <a:endParaRPr lang="en-US" dirty="0"/>
          </a:p>
        </p:txBody>
      </p:sp>
      <p:pic>
        <p:nvPicPr>
          <p:cNvPr id="4" name="Picture 3" descr="Reflections/Activities Icon&#10;&#10;This icon indicates the presence of activities or times of reflection.">
            <a:extLst>
              <a:ext uri="{FF2B5EF4-FFF2-40B4-BE49-F238E27FC236}">
                <a16:creationId xmlns:a16="http://schemas.microsoft.com/office/drawing/2014/main" id="{EDCA781D-B56E-40B1-9C4A-83E4F375992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247887" y="5609105"/>
            <a:ext cx="731521" cy="731521"/>
          </a:xfrm>
          <a:prstGeom prst="rect">
            <a:avLst/>
          </a:prstGeom>
        </p:spPr>
      </p:pic>
    </p:spTree>
    <p:extLst>
      <p:ext uri="{BB962C8B-B14F-4D97-AF65-F5344CB8AC3E}">
        <p14:creationId xmlns:p14="http://schemas.microsoft.com/office/powerpoint/2010/main" val="1625538657"/>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2E82429F-A547-4870-A976-A51B66AAC487}"/>
              </a:ext>
            </a:extLst>
          </p:cNvPr>
          <p:cNvSpPr>
            <a:spLocks noGrp="1"/>
          </p:cNvSpPr>
          <p:nvPr>
            <p:ph type="title"/>
          </p:nvPr>
        </p:nvSpPr>
        <p:spPr/>
        <p:txBody>
          <a:bodyPr/>
          <a:lstStyle/>
          <a:p>
            <a:r>
              <a:rPr lang="en-US" dirty="0"/>
              <a:t>Essential Function 2: Path Setting</a:t>
            </a:r>
          </a:p>
        </p:txBody>
      </p:sp>
      <p:sp>
        <p:nvSpPr>
          <p:cNvPr id="2" name="Text Placeholder 1">
            <a:extLst>
              <a:ext uri="{FF2B5EF4-FFF2-40B4-BE49-F238E27FC236}">
                <a16:creationId xmlns:a16="http://schemas.microsoft.com/office/drawing/2014/main" id="{173FCAE5-F592-4079-84A4-EE777F7BCB71}"/>
              </a:ext>
            </a:extLst>
          </p:cNvPr>
          <p:cNvSpPr>
            <a:spLocks noGrp="1"/>
          </p:cNvSpPr>
          <p:nvPr>
            <p:ph type="body" idx="1"/>
          </p:nvPr>
        </p:nvSpPr>
        <p:spPr>
          <a:xfrm>
            <a:off x="911804" y="1828805"/>
            <a:ext cx="3387822" cy="3962396"/>
          </a:xfrm>
        </p:spPr>
        <p:txBody>
          <a:bodyPr/>
          <a:lstStyle/>
          <a:p>
            <a:pPr marL="91440" indent="0">
              <a:buNone/>
            </a:pPr>
            <a:r>
              <a:rPr lang="en-US" dirty="0"/>
              <a:t>Leadership sets a path for continuous improvement that is data informed and occurs within a collaborative school culture.</a:t>
            </a:r>
          </a:p>
        </p:txBody>
      </p:sp>
      <p:pic>
        <p:nvPicPr>
          <p:cNvPr id="4" name="Google Shape;734;p48" descr="Model of Leadership process, focus on EF2: path setting which includes system-wide structures and effective communication. ">
            <a:extLst>
              <a:ext uri="{FF2B5EF4-FFF2-40B4-BE49-F238E27FC236}">
                <a16:creationId xmlns:a16="http://schemas.microsoft.com/office/drawing/2014/main" id="{20BA2325-F8F3-46C3-9C21-5562696969E1}"/>
              </a:ext>
            </a:extLst>
          </p:cNvPr>
          <p:cNvPicPr preferRelativeResize="0"/>
          <p:nvPr/>
        </p:nvPicPr>
        <p:blipFill rotWithShape="1">
          <a:blip r:embed="rId3">
            <a:clrChange>
              <a:clrFrom>
                <a:srgbClr val="FFFFFF"/>
              </a:clrFrom>
              <a:clrTo>
                <a:srgbClr val="FFFFFF">
                  <a:alpha val="0"/>
                </a:srgbClr>
              </a:clrTo>
            </a:clrChange>
            <a:alphaModFix/>
          </a:blip>
          <a:srcRect t="3598"/>
          <a:stretch/>
        </p:blipFill>
        <p:spPr>
          <a:xfrm>
            <a:off x="4640096" y="1828805"/>
            <a:ext cx="3592100" cy="3488504"/>
          </a:xfrm>
          <a:prstGeom prst="rect">
            <a:avLst/>
          </a:prstGeom>
          <a:noFill/>
          <a:ln>
            <a:noFill/>
          </a:ln>
        </p:spPr>
      </p:pic>
      <p:pic>
        <p:nvPicPr>
          <p:cNvPr id="5" name="Picture 4" descr="This icon indicates there is further information found in the Handout packet." title="Document Icon">
            <a:extLst>
              <a:ext uri="{FF2B5EF4-FFF2-40B4-BE49-F238E27FC236}">
                <a16:creationId xmlns:a16="http://schemas.microsoft.com/office/drawing/2014/main" id="{B85E4104-E994-4B8E-9B33-31CE144605D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250935" y="5609105"/>
            <a:ext cx="728473" cy="731521"/>
          </a:xfrm>
          <a:prstGeom prst="rect">
            <a:avLst/>
          </a:prstGeom>
        </p:spPr>
      </p:pic>
    </p:spTree>
    <p:extLst>
      <p:ext uri="{BB962C8B-B14F-4D97-AF65-F5344CB8AC3E}">
        <p14:creationId xmlns:p14="http://schemas.microsoft.com/office/powerpoint/2010/main" val="2978971715"/>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2A11AC9F-0D22-4907-B5DC-68FD4E1C7D07}"/>
              </a:ext>
            </a:extLst>
          </p:cNvPr>
          <p:cNvSpPr>
            <a:spLocks noGrp="1"/>
          </p:cNvSpPr>
          <p:nvPr>
            <p:ph type="title"/>
          </p:nvPr>
        </p:nvSpPr>
        <p:spPr>
          <a:xfrm>
            <a:off x="457200" y="804864"/>
            <a:ext cx="8229600" cy="1096961"/>
          </a:xfrm>
        </p:spPr>
        <p:txBody>
          <a:bodyPr/>
          <a:lstStyle/>
          <a:p>
            <a:r>
              <a:rPr lang="en-US" sz="4400" dirty="0"/>
              <a:t>Change Management or </a:t>
            </a:r>
            <a:r>
              <a:rPr lang="en-US" dirty="0"/>
              <a:t>C</a:t>
            </a:r>
            <a:r>
              <a:rPr lang="en-US" sz="4400" dirty="0"/>
              <a:t>hange </a:t>
            </a:r>
            <a:r>
              <a:rPr lang="en-US" dirty="0"/>
              <a:t>L</a:t>
            </a:r>
            <a:r>
              <a:rPr lang="en-US" sz="4400" dirty="0"/>
              <a:t>eadership?</a:t>
            </a:r>
            <a:endParaRPr lang="en-US" dirty="0"/>
          </a:p>
        </p:txBody>
      </p:sp>
      <p:pic>
        <p:nvPicPr>
          <p:cNvPr id="4" name="Google Shape;742;p49" descr="A video of John Kotter discussing the difference between &quot;change management&quot; and &quot;change leadership,&quot; and whether it's just a matter of semantics. ">
            <a:hlinkClick r:id="rId3"/>
            <a:extLst>
              <a:ext uri="{FF2B5EF4-FFF2-40B4-BE49-F238E27FC236}">
                <a16:creationId xmlns:a16="http://schemas.microsoft.com/office/drawing/2014/main" id="{EAF56DD1-319F-4CE0-8883-606C0990D4A4}"/>
              </a:ext>
            </a:extLst>
          </p:cNvPr>
          <p:cNvPicPr preferRelativeResize="0">
            <a:picLocks noGrp="1"/>
          </p:cNvPicPr>
          <p:nvPr>
            <p:ph type="body" idx="1"/>
          </p:nvPr>
        </p:nvPicPr>
        <p:blipFill rotWithShape="1">
          <a:blip r:embed="rId4">
            <a:alphaModFix/>
          </a:blip>
          <a:stretch/>
        </p:blipFill>
        <p:spPr>
          <a:xfrm>
            <a:off x="1132219" y="2032000"/>
            <a:ext cx="6879562" cy="3962400"/>
          </a:xfrm>
          <a:prstGeom prst="rect">
            <a:avLst/>
          </a:prstGeom>
          <a:solidFill>
            <a:srgbClr val="ECECEC"/>
          </a:solidFill>
          <a:ln w="88900" cap="sq" cmpd="sng">
            <a:solidFill>
              <a:srgbClr val="FFFFFF"/>
            </a:solidFill>
            <a:prstDash val="solid"/>
            <a:miter lim="800000"/>
            <a:headEnd type="none" w="sm" len="sm"/>
            <a:tailEnd type="none" w="sm" len="sm"/>
          </a:ln>
          <a:effectLst>
            <a:outerShdw blurRad="55000" dist="18000" dir="5400000" algn="tl" rotWithShape="0">
              <a:srgbClr val="000000">
                <a:alpha val="40000"/>
              </a:srgbClr>
            </a:outerShdw>
          </a:effectLst>
        </p:spPr>
      </p:pic>
    </p:spTree>
    <p:extLst>
      <p:ext uri="{BB962C8B-B14F-4D97-AF65-F5344CB8AC3E}">
        <p14:creationId xmlns:p14="http://schemas.microsoft.com/office/powerpoint/2010/main" val="3995381969"/>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43BF869F-BEE9-4803-A34A-6DA8C2467B23}"/>
              </a:ext>
            </a:extLst>
          </p:cNvPr>
          <p:cNvSpPr>
            <a:spLocks noGrp="1"/>
          </p:cNvSpPr>
          <p:nvPr>
            <p:ph type="title"/>
          </p:nvPr>
        </p:nvSpPr>
        <p:spPr/>
        <p:txBody>
          <a:bodyPr/>
          <a:lstStyle/>
          <a:p>
            <a:r>
              <a:rPr lang="en-US" sz="4400" dirty="0"/>
              <a:t>Video Reflections</a:t>
            </a:r>
            <a:endParaRPr lang="en-US" dirty="0"/>
          </a:p>
        </p:txBody>
      </p:sp>
      <p:sp>
        <p:nvSpPr>
          <p:cNvPr id="2" name="Text Placeholder 1">
            <a:extLst>
              <a:ext uri="{FF2B5EF4-FFF2-40B4-BE49-F238E27FC236}">
                <a16:creationId xmlns:a16="http://schemas.microsoft.com/office/drawing/2014/main" id="{8D678B33-C183-4997-898D-6D096A0AB1B1}"/>
              </a:ext>
            </a:extLst>
          </p:cNvPr>
          <p:cNvSpPr>
            <a:spLocks noGrp="1"/>
          </p:cNvSpPr>
          <p:nvPr>
            <p:ph type="body" idx="1"/>
          </p:nvPr>
        </p:nvSpPr>
        <p:spPr/>
        <p:txBody>
          <a:bodyPr/>
          <a:lstStyle/>
          <a:p>
            <a:r>
              <a:rPr lang="en-US" dirty="0"/>
              <a:t>What are examples of change leadership that already occur in your school building or district?</a:t>
            </a:r>
          </a:p>
          <a:p>
            <a:r>
              <a:rPr lang="en-US" dirty="0"/>
              <a:t>Where are there opportunities for increased or improved change leadership?</a:t>
            </a:r>
          </a:p>
          <a:p>
            <a:endParaRPr lang="en-US" dirty="0"/>
          </a:p>
        </p:txBody>
      </p:sp>
      <p:pic>
        <p:nvPicPr>
          <p:cNvPr id="4" name="Picture 3" descr="Reflections/Activities Icon&#10;&#10;This icon indicates the presence of activities or times of reflection.">
            <a:extLst>
              <a:ext uri="{FF2B5EF4-FFF2-40B4-BE49-F238E27FC236}">
                <a16:creationId xmlns:a16="http://schemas.microsoft.com/office/drawing/2014/main" id="{C4AB5D90-40DE-4D0C-826E-CD8C7A88BC2F}"/>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247887" y="5609105"/>
            <a:ext cx="731521" cy="731521"/>
          </a:xfrm>
          <a:prstGeom prst="rect">
            <a:avLst/>
          </a:prstGeom>
        </p:spPr>
      </p:pic>
    </p:spTree>
    <p:extLst>
      <p:ext uri="{BB962C8B-B14F-4D97-AF65-F5344CB8AC3E}">
        <p14:creationId xmlns:p14="http://schemas.microsoft.com/office/powerpoint/2010/main" val="3414493635"/>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8024489F-7642-4D3E-849A-350E71F3FEE3}"/>
              </a:ext>
            </a:extLst>
          </p:cNvPr>
          <p:cNvSpPr>
            <a:spLocks noGrp="1"/>
          </p:cNvSpPr>
          <p:nvPr>
            <p:ph type="title"/>
          </p:nvPr>
        </p:nvSpPr>
        <p:spPr>
          <a:xfrm>
            <a:off x="457200" y="804864"/>
            <a:ext cx="8229600" cy="1096961"/>
          </a:xfrm>
        </p:spPr>
        <p:txBody>
          <a:bodyPr/>
          <a:lstStyle/>
          <a:p>
            <a:r>
              <a:rPr lang="en-US" sz="4400" dirty="0"/>
              <a:t>An Effective Continuous Improvement Cycle Includes…</a:t>
            </a:r>
            <a:endParaRPr lang="en-US" dirty="0"/>
          </a:p>
        </p:txBody>
      </p:sp>
      <p:sp>
        <p:nvSpPr>
          <p:cNvPr id="2" name="Text Placeholder 1">
            <a:extLst>
              <a:ext uri="{FF2B5EF4-FFF2-40B4-BE49-F238E27FC236}">
                <a16:creationId xmlns:a16="http://schemas.microsoft.com/office/drawing/2014/main" id="{E3A6BA6F-FBD7-46D0-BD01-2F55700F3FB6}"/>
              </a:ext>
            </a:extLst>
          </p:cNvPr>
          <p:cNvSpPr>
            <a:spLocks noGrp="1"/>
          </p:cNvSpPr>
          <p:nvPr>
            <p:ph type="body" idx="1"/>
          </p:nvPr>
        </p:nvSpPr>
        <p:spPr>
          <a:xfrm>
            <a:off x="457200" y="2032005"/>
            <a:ext cx="8229600" cy="3962396"/>
          </a:xfrm>
        </p:spPr>
        <p:txBody>
          <a:bodyPr/>
          <a:lstStyle/>
          <a:p>
            <a:r>
              <a:rPr lang="en-US" dirty="0"/>
              <a:t>Teams (district, building, classroom)</a:t>
            </a:r>
          </a:p>
          <a:p>
            <a:r>
              <a:rPr lang="en-US" dirty="0"/>
              <a:t>Data and Action Planning</a:t>
            </a:r>
          </a:p>
          <a:p>
            <a:r>
              <a:rPr lang="en-US" dirty="0"/>
              <a:t>Communication &amp; Alignment</a:t>
            </a:r>
          </a:p>
          <a:p>
            <a:r>
              <a:rPr lang="en-US" dirty="0"/>
              <a:t>Team Structures &amp; Processes to Support Implementation</a:t>
            </a:r>
          </a:p>
          <a:p>
            <a:pPr marL="91440" indent="0">
              <a:buNone/>
            </a:pPr>
            <a:endParaRPr lang="en-US" dirty="0"/>
          </a:p>
        </p:txBody>
      </p:sp>
    </p:spTree>
    <p:extLst>
      <p:ext uri="{BB962C8B-B14F-4D97-AF65-F5344CB8AC3E}">
        <p14:creationId xmlns:p14="http://schemas.microsoft.com/office/powerpoint/2010/main" val="2803035946"/>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4E1C30E2-E438-41BC-B6E5-A168546A1F27}"/>
              </a:ext>
            </a:extLst>
          </p:cNvPr>
          <p:cNvSpPr>
            <a:spLocks noGrp="1"/>
          </p:cNvSpPr>
          <p:nvPr>
            <p:ph type="title"/>
          </p:nvPr>
        </p:nvSpPr>
        <p:spPr/>
        <p:txBody>
          <a:bodyPr/>
          <a:lstStyle/>
          <a:p>
            <a:r>
              <a:rPr lang="en-US" dirty="0"/>
              <a:t>Action Planning Using </a:t>
            </a:r>
            <a:br>
              <a:rPr lang="en-US" dirty="0"/>
            </a:br>
            <a:r>
              <a:rPr lang="en-US" dirty="0"/>
              <a:t>the G.A.I.N.S. Process</a:t>
            </a:r>
          </a:p>
        </p:txBody>
      </p:sp>
      <p:sp>
        <p:nvSpPr>
          <p:cNvPr id="4" name="Text Placeholder 3">
            <a:extLst>
              <a:ext uri="{FF2B5EF4-FFF2-40B4-BE49-F238E27FC236}">
                <a16:creationId xmlns:a16="http://schemas.microsoft.com/office/drawing/2014/main" id="{0EB79398-410E-4579-9F3A-4FF1D6921891}"/>
              </a:ext>
            </a:extLst>
          </p:cNvPr>
          <p:cNvSpPr>
            <a:spLocks noGrp="1"/>
          </p:cNvSpPr>
          <p:nvPr>
            <p:ph type="body" idx="1"/>
          </p:nvPr>
        </p:nvSpPr>
        <p:spPr>
          <a:xfrm>
            <a:off x="457201" y="2500009"/>
            <a:ext cx="4038599" cy="3291194"/>
          </a:xfrm>
        </p:spPr>
        <p:txBody>
          <a:bodyPr/>
          <a:lstStyle/>
          <a:p>
            <a:pPr marL="457200" indent="-323850">
              <a:buClr>
                <a:schemeClr val="accent3"/>
              </a:buClr>
              <a:buFont typeface="Wingdings" panose="05000000000000000000" pitchFamily="2" charset="2"/>
              <a:buChar char="§"/>
            </a:pPr>
            <a:r>
              <a:rPr lang="en-US" dirty="0"/>
              <a:t>Gather</a:t>
            </a:r>
          </a:p>
          <a:p>
            <a:pPr marL="457200" indent="-323850">
              <a:buClr>
                <a:schemeClr val="accent3"/>
              </a:buClr>
              <a:buFont typeface="Wingdings" panose="05000000000000000000" pitchFamily="2" charset="2"/>
              <a:buChar char="§"/>
            </a:pPr>
            <a:r>
              <a:rPr lang="en-US" dirty="0"/>
              <a:t>Analyze</a:t>
            </a:r>
          </a:p>
          <a:p>
            <a:pPr marL="457200" indent="-323850">
              <a:buClr>
                <a:schemeClr val="accent3"/>
              </a:buClr>
              <a:buFont typeface="Wingdings" panose="05000000000000000000" pitchFamily="2" charset="2"/>
              <a:buChar char="§"/>
            </a:pPr>
            <a:r>
              <a:rPr lang="en-US" dirty="0"/>
              <a:t>Act</a:t>
            </a:r>
          </a:p>
          <a:p>
            <a:pPr marL="457200" indent="-323850">
              <a:buClr>
                <a:schemeClr val="accent3"/>
              </a:buClr>
              <a:buFont typeface="Wingdings" panose="05000000000000000000" pitchFamily="2" charset="2"/>
              <a:buChar char="§"/>
            </a:pPr>
            <a:r>
              <a:rPr lang="en-US" dirty="0"/>
              <a:t>Notice</a:t>
            </a:r>
          </a:p>
          <a:p>
            <a:pPr marL="457200" indent="-323850">
              <a:buClr>
                <a:schemeClr val="accent3"/>
              </a:buClr>
              <a:buFont typeface="Wingdings" panose="05000000000000000000" pitchFamily="2" charset="2"/>
              <a:buChar char="§"/>
            </a:pPr>
            <a:r>
              <a:rPr lang="en-US" dirty="0"/>
              <a:t>Systematically Repeat </a:t>
            </a:r>
          </a:p>
          <a:p>
            <a:endParaRPr lang="en-US" dirty="0"/>
          </a:p>
        </p:txBody>
      </p:sp>
      <p:pic>
        <p:nvPicPr>
          <p:cNvPr id="8" name="Picture 7" descr="Data-Based Decision Making Cycle GAINS in the center of 4 circles cycle.  First circle top left is Gather, educators collaborate to decide what data to collect. Next circle analyze, educators develop a process for examining and interpreting data. Third circle, intentionally act &amp; analyze again, educators determine instructional action steps. Step 4, is notice &amp; adjust, educators develop a process for providing and using feedback. under the cycle systematically repeat, Educators repeat the steps with new data to promote meaningful gains in student learning. ">
            <a:extLst>
              <a:ext uri="{FF2B5EF4-FFF2-40B4-BE49-F238E27FC236}">
                <a16:creationId xmlns:a16="http://schemas.microsoft.com/office/drawing/2014/main" id="{00AA95EB-7A22-43CF-BE5F-A47AE38421C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387176" y="1866539"/>
            <a:ext cx="3762046" cy="4240572"/>
          </a:xfrm>
          <a:prstGeom prst="rect">
            <a:avLst/>
          </a:prstGeom>
        </p:spPr>
      </p:pic>
      <p:pic>
        <p:nvPicPr>
          <p:cNvPr id="6" name="Picture 5" descr="This icon indicates there is further information found in the Handout packet." title="Document Icon">
            <a:extLst>
              <a:ext uri="{FF2B5EF4-FFF2-40B4-BE49-F238E27FC236}">
                <a16:creationId xmlns:a16="http://schemas.microsoft.com/office/drawing/2014/main" id="{1FAF11CA-6183-4AF9-938C-8CE470ECD0C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250935" y="5609105"/>
            <a:ext cx="728473" cy="731521"/>
          </a:xfrm>
          <a:prstGeom prst="rect">
            <a:avLst/>
          </a:prstGeom>
        </p:spPr>
      </p:pic>
    </p:spTree>
    <p:extLst>
      <p:ext uri="{BB962C8B-B14F-4D97-AF65-F5344CB8AC3E}">
        <p14:creationId xmlns:p14="http://schemas.microsoft.com/office/powerpoint/2010/main" val="4179768031"/>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DBBE0D16-01DB-42C9-8960-7D8CB44CF441}"/>
              </a:ext>
            </a:extLst>
          </p:cNvPr>
          <p:cNvSpPr>
            <a:spLocks noGrp="1"/>
          </p:cNvSpPr>
          <p:nvPr>
            <p:ph type="title"/>
          </p:nvPr>
        </p:nvSpPr>
        <p:spPr>
          <a:xfrm>
            <a:off x="457200" y="601664"/>
            <a:ext cx="8229600" cy="2199902"/>
          </a:xfrm>
        </p:spPr>
        <p:txBody>
          <a:bodyPr/>
          <a:lstStyle/>
          <a:p>
            <a:r>
              <a:rPr lang="en-US" sz="4000" dirty="0"/>
              <a:t>1.  Gather data that will identify and prioritize areas needing improvement</a:t>
            </a:r>
          </a:p>
        </p:txBody>
      </p:sp>
      <p:pic>
        <p:nvPicPr>
          <p:cNvPr id="5" name="Picture 4" descr="Data-Based Decision Making Cycle GAINS  Only the First circle top left portion of the cycle is shown says Gather, educators collaborate to decide what data to collect. ">
            <a:extLst>
              <a:ext uri="{FF2B5EF4-FFF2-40B4-BE49-F238E27FC236}">
                <a16:creationId xmlns:a16="http://schemas.microsoft.com/office/drawing/2014/main" id="{80B27254-A47D-466B-BCAE-2601D38F955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592176" y="2840463"/>
            <a:ext cx="3959649" cy="3134402"/>
          </a:xfrm>
          <a:prstGeom prst="rect">
            <a:avLst/>
          </a:prstGeom>
        </p:spPr>
      </p:pic>
      <p:pic>
        <p:nvPicPr>
          <p:cNvPr id="6" name="Picture 5" descr="This icon indicates there is further information found in the Handout packet." title="Document Icon">
            <a:extLst>
              <a:ext uri="{FF2B5EF4-FFF2-40B4-BE49-F238E27FC236}">
                <a16:creationId xmlns:a16="http://schemas.microsoft.com/office/drawing/2014/main" id="{4937105E-2937-49B9-A3EF-38423DDD9D0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250935" y="5609105"/>
            <a:ext cx="728473" cy="731521"/>
          </a:xfrm>
          <a:prstGeom prst="rect">
            <a:avLst/>
          </a:prstGeom>
        </p:spPr>
      </p:pic>
    </p:spTree>
    <p:extLst>
      <p:ext uri="{BB962C8B-B14F-4D97-AF65-F5344CB8AC3E}">
        <p14:creationId xmlns:p14="http://schemas.microsoft.com/office/powerpoint/2010/main" val="1829511035"/>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DBBE0D16-01DB-42C9-8960-7D8CB44CF441}"/>
              </a:ext>
            </a:extLst>
          </p:cNvPr>
          <p:cNvSpPr>
            <a:spLocks noGrp="1"/>
          </p:cNvSpPr>
          <p:nvPr>
            <p:ph type="title"/>
          </p:nvPr>
        </p:nvSpPr>
        <p:spPr>
          <a:xfrm>
            <a:off x="282102" y="804864"/>
            <a:ext cx="8521430" cy="2199902"/>
          </a:xfrm>
        </p:spPr>
        <p:txBody>
          <a:bodyPr/>
          <a:lstStyle/>
          <a:p>
            <a:r>
              <a:rPr lang="en-US" sz="4000" dirty="0"/>
              <a:t>2.  Analyze data to identify problematic areas and to determine practices that strengthen impact on student learning</a:t>
            </a:r>
          </a:p>
        </p:txBody>
      </p:sp>
      <p:pic>
        <p:nvPicPr>
          <p:cNvPr id="7" name="Picture 6" descr="Data-Based Decision Making Cycle GAINS  Only the second circle top right portion of the cycle is shown says  analyze, educators develop a process for examining and interpreting data. ">
            <a:extLst>
              <a:ext uri="{FF2B5EF4-FFF2-40B4-BE49-F238E27FC236}">
                <a16:creationId xmlns:a16="http://schemas.microsoft.com/office/drawing/2014/main" id="{40EF14E0-B78A-4D58-88F2-81C982E3FA4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232126" y="3004766"/>
            <a:ext cx="2679747" cy="3321482"/>
          </a:xfrm>
          <a:prstGeom prst="rect">
            <a:avLst/>
          </a:prstGeom>
        </p:spPr>
      </p:pic>
      <p:pic>
        <p:nvPicPr>
          <p:cNvPr id="6" name="Picture 5" descr="This icon indicates there is further information found in the Handout packet." title="Document Icon">
            <a:extLst>
              <a:ext uri="{FF2B5EF4-FFF2-40B4-BE49-F238E27FC236}">
                <a16:creationId xmlns:a16="http://schemas.microsoft.com/office/drawing/2014/main" id="{4937105E-2937-49B9-A3EF-38423DDD9D0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250935" y="5609105"/>
            <a:ext cx="728473" cy="731521"/>
          </a:xfrm>
          <a:prstGeom prst="rect">
            <a:avLst/>
          </a:prstGeom>
        </p:spPr>
      </p:pic>
    </p:spTree>
    <p:extLst>
      <p:ext uri="{BB962C8B-B14F-4D97-AF65-F5344CB8AC3E}">
        <p14:creationId xmlns:p14="http://schemas.microsoft.com/office/powerpoint/2010/main" val="272870765"/>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DBBE0D16-01DB-42C9-8960-7D8CB44CF441}"/>
              </a:ext>
            </a:extLst>
          </p:cNvPr>
          <p:cNvSpPr>
            <a:spLocks noGrp="1"/>
          </p:cNvSpPr>
          <p:nvPr>
            <p:ph type="title"/>
          </p:nvPr>
        </p:nvSpPr>
        <p:spPr>
          <a:xfrm>
            <a:off x="282102" y="652464"/>
            <a:ext cx="8521430" cy="2199902"/>
          </a:xfrm>
        </p:spPr>
        <p:txBody>
          <a:bodyPr/>
          <a:lstStyle/>
          <a:p>
            <a:r>
              <a:rPr lang="en-US" sz="4000" dirty="0"/>
              <a:t>3. Intentionally Act: Define the change, communicate outcomes, develop &amp; implement an action plan</a:t>
            </a:r>
          </a:p>
        </p:txBody>
      </p:sp>
      <p:sp>
        <p:nvSpPr>
          <p:cNvPr id="11" name="Text Placeholder 8">
            <a:extLst>
              <a:ext uri="{FF2B5EF4-FFF2-40B4-BE49-F238E27FC236}">
                <a16:creationId xmlns:a16="http://schemas.microsoft.com/office/drawing/2014/main" id="{09B6AFE8-DE2A-4184-BD22-894A196F690E}"/>
              </a:ext>
            </a:extLst>
          </p:cNvPr>
          <p:cNvSpPr>
            <a:spLocks noGrp="1"/>
          </p:cNvSpPr>
          <p:nvPr>
            <p:ph type="body" idx="1"/>
          </p:nvPr>
        </p:nvSpPr>
        <p:spPr>
          <a:xfrm>
            <a:off x="600652" y="2852366"/>
            <a:ext cx="4963569" cy="4190997"/>
          </a:xfrm>
        </p:spPr>
        <p:txBody>
          <a:bodyPr/>
          <a:lstStyle/>
          <a:p>
            <a:r>
              <a:rPr lang="en-US" dirty="0"/>
              <a:t>Outline what will change and what will remain the same - be specific</a:t>
            </a:r>
          </a:p>
          <a:p>
            <a:r>
              <a:rPr lang="en-US" dirty="0"/>
              <a:t>Develop a vision statement that identifies desired outcomes</a:t>
            </a:r>
          </a:p>
          <a:p>
            <a:r>
              <a:rPr lang="en-US" dirty="0"/>
              <a:t>Communicate the purpose behind the change</a:t>
            </a:r>
          </a:p>
          <a:p>
            <a:r>
              <a:rPr lang="en-US" dirty="0"/>
              <a:t>Develop and implement an action plan</a:t>
            </a:r>
          </a:p>
        </p:txBody>
      </p:sp>
      <p:pic>
        <p:nvPicPr>
          <p:cNvPr id="8" name="Picture 7" descr="Data-Based Decision Making Cycle GAINS  Only the third circle bottom right portion of the cycle is shown says intentionally act &amp; analyze again, educators determine instructional action steps.">
            <a:extLst>
              <a:ext uri="{FF2B5EF4-FFF2-40B4-BE49-F238E27FC236}">
                <a16:creationId xmlns:a16="http://schemas.microsoft.com/office/drawing/2014/main" id="{48215AB1-4038-44EE-9ABB-5BA577BE2E29}"/>
              </a:ext>
            </a:extLst>
          </p:cNvPr>
          <p:cNvPicPr>
            <a:picLocks noChangeAspect="1"/>
          </p:cNvPicPr>
          <p:nvPr/>
        </p:nvPicPr>
        <p:blipFill rotWithShape="1">
          <a:blip r:embed="rId3">
            <a:extLst>
              <a:ext uri="{28A0092B-C50C-407E-A947-70E740481C1C}">
                <a14:useLocalDpi xmlns:a14="http://schemas.microsoft.com/office/drawing/2010/main" val="0"/>
              </a:ext>
            </a:extLst>
          </a:blip>
          <a:srcRect t="4379"/>
          <a:stretch/>
        </p:blipFill>
        <p:spPr>
          <a:xfrm>
            <a:off x="5181349" y="3141594"/>
            <a:ext cx="3452459" cy="2836721"/>
          </a:xfrm>
          <a:prstGeom prst="rect">
            <a:avLst/>
          </a:prstGeom>
        </p:spPr>
      </p:pic>
      <p:pic>
        <p:nvPicPr>
          <p:cNvPr id="6" name="Picture 5" descr="This icon indicates there is further information found in the Handout packet." title="Document Icon">
            <a:extLst>
              <a:ext uri="{FF2B5EF4-FFF2-40B4-BE49-F238E27FC236}">
                <a16:creationId xmlns:a16="http://schemas.microsoft.com/office/drawing/2014/main" id="{4937105E-2937-49B9-A3EF-38423DDD9D0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250935" y="5609105"/>
            <a:ext cx="728473" cy="731521"/>
          </a:xfrm>
          <a:prstGeom prst="rect">
            <a:avLst/>
          </a:prstGeom>
        </p:spPr>
      </p:pic>
    </p:spTree>
    <p:extLst>
      <p:ext uri="{BB962C8B-B14F-4D97-AF65-F5344CB8AC3E}">
        <p14:creationId xmlns:p14="http://schemas.microsoft.com/office/powerpoint/2010/main" val="237674216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2F912919-EC5B-4648-999F-5ED8A5BFA8B8}"/>
              </a:ext>
            </a:extLst>
          </p:cNvPr>
          <p:cNvSpPr>
            <a:spLocks noGrp="1"/>
          </p:cNvSpPr>
          <p:nvPr>
            <p:ph type="title"/>
          </p:nvPr>
        </p:nvSpPr>
        <p:spPr/>
        <p:txBody>
          <a:bodyPr/>
          <a:lstStyle/>
          <a:p>
            <a:r>
              <a:rPr lang="en-US" dirty="0"/>
              <a:t>Hidden Slide #5</a:t>
            </a:r>
          </a:p>
        </p:txBody>
      </p:sp>
      <p:sp>
        <p:nvSpPr>
          <p:cNvPr id="2" name="Text Placeholder 1">
            <a:extLst>
              <a:ext uri="{FF2B5EF4-FFF2-40B4-BE49-F238E27FC236}">
                <a16:creationId xmlns:a16="http://schemas.microsoft.com/office/drawing/2014/main" id="{6439CC92-1F75-41C0-A81E-7486644E05EC}"/>
              </a:ext>
            </a:extLst>
          </p:cNvPr>
          <p:cNvSpPr>
            <a:spLocks noGrp="1"/>
          </p:cNvSpPr>
          <p:nvPr>
            <p:ph type="body" idx="1"/>
          </p:nvPr>
        </p:nvSpPr>
        <p:spPr/>
        <p:txBody>
          <a:bodyPr/>
          <a:lstStyle/>
          <a:p>
            <a:pPr marL="0" indent="0">
              <a:spcBef>
                <a:spcPts val="0"/>
              </a:spcBef>
              <a:buSzPts val="1500"/>
              <a:buNone/>
            </a:pPr>
            <a:r>
              <a:rPr lang="en-US" sz="2400" dirty="0"/>
              <a:t>Handouts</a:t>
            </a:r>
          </a:p>
          <a:p>
            <a:pPr marL="385763" indent="-385763">
              <a:spcBef>
                <a:spcPts val="0"/>
              </a:spcBef>
              <a:buSzPct val="100000"/>
              <a:buFont typeface="+mj-lt"/>
              <a:buAutoNum type="arabicPeriod"/>
            </a:pPr>
            <a:r>
              <a:rPr lang="en-US" sz="2400" dirty="0"/>
              <a:t>Key Terms</a:t>
            </a:r>
          </a:p>
          <a:p>
            <a:pPr marL="385763" indent="-385763">
              <a:spcBef>
                <a:spcPts val="0"/>
              </a:spcBef>
              <a:buSzPct val="100000"/>
              <a:buFont typeface="+mj-lt"/>
              <a:buAutoNum type="arabicPeriod"/>
            </a:pPr>
            <a:r>
              <a:rPr lang="en-US" sz="2400" i="1" dirty="0"/>
              <a:t>Systems Leadership </a:t>
            </a:r>
            <a:r>
              <a:rPr lang="en-US" sz="2400" dirty="0"/>
              <a:t>Infographic</a:t>
            </a:r>
          </a:p>
          <a:p>
            <a:pPr marL="385763" indent="-385763">
              <a:spcBef>
                <a:spcPts val="0"/>
              </a:spcBef>
              <a:buSzPct val="100000"/>
              <a:buFont typeface="+mj-lt"/>
              <a:buAutoNum type="arabicPeriod"/>
            </a:pPr>
            <a:r>
              <a:rPr lang="en-US" sz="2400" i="1" dirty="0"/>
              <a:t>Systems Leadership</a:t>
            </a:r>
            <a:r>
              <a:rPr lang="en-US" sz="2400" dirty="0"/>
              <a:t> Practice Profile</a:t>
            </a:r>
          </a:p>
          <a:p>
            <a:pPr marL="385763" indent="-385763">
              <a:spcBef>
                <a:spcPts val="0"/>
              </a:spcBef>
              <a:buSzPct val="100000"/>
              <a:buFont typeface="+mj-lt"/>
              <a:buAutoNum type="arabicPeriod"/>
            </a:pPr>
            <a:r>
              <a:rPr lang="en-US" sz="2400" dirty="0"/>
              <a:t>Mental Models Process</a:t>
            </a:r>
          </a:p>
          <a:p>
            <a:pPr marL="385763" indent="-385763">
              <a:spcBef>
                <a:spcPts val="0"/>
              </a:spcBef>
              <a:buSzPct val="100000"/>
              <a:buFont typeface="+mj-lt"/>
              <a:buAutoNum type="arabicPeriod"/>
            </a:pPr>
            <a:r>
              <a:rPr lang="en-US" sz="2400" dirty="0"/>
              <a:t>G.A.I.N.S. Graphic</a:t>
            </a:r>
          </a:p>
          <a:p>
            <a:pPr marL="385763" indent="-385763">
              <a:spcBef>
                <a:spcPts val="0"/>
              </a:spcBef>
              <a:buSzPct val="100000"/>
              <a:buFont typeface="+mj-lt"/>
              <a:buAutoNum type="arabicPeriod"/>
            </a:pPr>
            <a:r>
              <a:rPr lang="en-US" sz="2400" dirty="0"/>
              <a:t>Next Steps Action Plan</a:t>
            </a:r>
          </a:p>
          <a:p>
            <a:pPr marL="385763" indent="-385763">
              <a:spcBef>
                <a:spcPts val="0"/>
              </a:spcBef>
              <a:buSzPct val="100000"/>
              <a:buFont typeface="+mj-lt"/>
              <a:buAutoNum type="arabicPeriod"/>
            </a:pPr>
            <a:r>
              <a:rPr lang="en-US" sz="2400" dirty="0"/>
              <a:t>EF4 Reflection Activity</a:t>
            </a:r>
          </a:p>
          <a:p>
            <a:pPr marL="385763" indent="-385763">
              <a:spcBef>
                <a:spcPts val="0"/>
              </a:spcBef>
              <a:buSzPct val="100000"/>
              <a:buFont typeface="+mj-lt"/>
              <a:buAutoNum type="arabicPeriod"/>
            </a:pPr>
            <a:r>
              <a:rPr lang="en-US" sz="2400" dirty="0"/>
              <a:t>EF4 Management-vs-Instructional Leadership</a:t>
            </a:r>
          </a:p>
          <a:p>
            <a:pPr marL="385763" indent="-385763">
              <a:spcBef>
                <a:spcPts val="0"/>
              </a:spcBef>
              <a:buSzPct val="100000"/>
              <a:buFont typeface="+mj-lt"/>
              <a:buAutoNum type="arabicPeriod"/>
            </a:pPr>
            <a:r>
              <a:rPr lang="en-US" sz="2400" dirty="0"/>
              <a:t>District Implementation Practice Profile</a:t>
            </a:r>
          </a:p>
          <a:p>
            <a:endParaRPr lang="en-US" dirty="0"/>
          </a:p>
        </p:txBody>
      </p:sp>
    </p:spTree>
    <p:extLst>
      <p:ext uri="{BB962C8B-B14F-4D97-AF65-F5344CB8AC3E}">
        <p14:creationId xmlns:p14="http://schemas.microsoft.com/office/powerpoint/2010/main" val="4203965151"/>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D1E05A0F-6993-4089-8DA0-D943957ACD03}"/>
              </a:ext>
            </a:extLst>
          </p:cNvPr>
          <p:cNvSpPr>
            <a:spLocks noGrp="1"/>
          </p:cNvSpPr>
          <p:nvPr>
            <p:ph type="title"/>
          </p:nvPr>
        </p:nvSpPr>
        <p:spPr/>
        <p:txBody>
          <a:bodyPr/>
          <a:lstStyle/>
          <a:p>
            <a:r>
              <a:rPr lang="en-US" dirty="0"/>
              <a:t>Developing a Vision/Goals</a:t>
            </a:r>
          </a:p>
        </p:txBody>
      </p:sp>
      <p:sp>
        <p:nvSpPr>
          <p:cNvPr id="2" name="Text Placeholder 1">
            <a:extLst>
              <a:ext uri="{FF2B5EF4-FFF2-40B4-BE49-F238E27FC236}">
                <a16:creationId xmlns:a16="http://schemas.microsoft.com/office/drawing/2014/main" id="{0E21E653-FE1D-4B49-ACCF-C6B51DC21D7C}"/>
              </a:ext>
            </a:extLst>
          </p:cNvPr>
          <p:cNvSpPr>
            <a:spLocks noGrp="1"/>
          </p:cNvSpPr>
          <p:nvPr>
            <p:ph type="body" idx="1"/>
          </p:nvPr>
        </p:nvSpPr>
        <p:spPr/>
        <p:txBody>
          <a:bodyPr/>
          <a:lstStyle/>
          <a:p>
            <a:r>
              <a:rPr lang="en-US" dirty="0"/>
              <a:t>What are the district’s core values? </a:t>
            </a:r>
          </a:p>
          <a:p>
            <a:r>
              <a:rPr lang="en-US" dirty="0"/>
              <a:t>What is the district’s core focus in terms of impact on student learning?</a:t>
            </a:r>
          </a:p>
          <a:p>
            <a:r>
              <a:rPr lang="en-US" dirty="0"/>
              <a:t>What is the long-term goal that the district would like the system to accomplish?</a:t>
            </a:r>
          </a:p>
          <a:p>
            <a:r>
              <a:rPr lang="en-US" dirty="0"/>
              <a:t>What is the plan for implementation?</a:t>
            </a:r>
          </a:p>
          <a:p>
            <a:r>
              <a:rPr lang="en-US" dirty="0"/>
              <a:t>What is the 1-year plan/goal(s)?</a:t>
            </a:r>
          </a:p>
          <a:p>
            <a:r>
              <a:rPr lang="en-US" dirty="0"/>
              <a:t>What are the benchmarks that will indicate progress toward the goal(s)?</a:t>
            </a:r>
          </a:p>
          <a:p>
            <a:r>
              <a:rPr lang="en-US" dirty="0"/>
              <a:t>What issues might the system face as it moves forward? </a:t>
            </a:r>
          </a:p>
        </p:txBody>
      </p:sp>
      <p:sp>
        <p:nvSpPr>
          <p:cNvPr id="4" name="Text Placeholder 3">
            <a:extLst>
              <a:ext uri="{FF2B5EF4-FFF2-40B4-BE49-F238E27FC236}">
                <a16:creationId xmlns:a16="http://schemas.microsoft.com/office/drawing/2014/main" id="{D2E67C58-5976-44ED-8A48-09E31048C94C}"/>
              </a:ext>
            </a:extLst>
          </p:cNvPr>
          <p:cNvSpPr txBox="1">
            <a:spLocks/>
          </p:cNvSpPr>
          <p:nvPr/>
        </p:nvSpPr>
        <p:spPr>
          <a:xfrm>
            <a:off x="6050604" y="6092029"/>
            <a:ext cx="2245921" cy="328613"/>
          </a:xfrm>
          <a:prstGeom prst="rect">
            <a:avLst/>
          </a:prstGeom>
        </p:spPr>
        <p:txBody>
          <a:bodyPr/>
          <a:lstStyle>
            <a:defPPr marR="0" lvl="0" algn="l" rtl="0">
              <a:lnSpc>
                <a:spcPct val="100000"/>
              </a:lnSpc>
              <a:spcBef>
                <a:spcPts val="0"/>
              </a:spcBef>
              <a:spcAft>
                <a:spcPts val="0"/>
              </a:spcAft>
            </a:defPPr>
            <a:lvl1pPr marL="457200" marR="0" lvl="0" indent="-365760" algn="l" rtl="0" eaLnBrk="1" hangingPunct="1">
              <a:lnSpc>
                <a:spcPct val="100000"/>
              </a:lnSpc>
              <a:spcBef>
                <a:spcPts val="600"/>
              </a:spcBef>
              <a:spcAft>
                <a:spcPts val="0"/>
              </a:spcAft>
              <a:buClr>
                <a:schemeClr val="accent2"/>
              </a:buClr>
              <a:buFont typeface="Wingdings" panose="05000000000000000000" pitchFamily="2" charset="2"/>
              <a:buChar char="§"/>
              <a:defRPr sz="2400" b="0" i="0" u="none" strike="noStrike" cap="none">
                <a:solidFill>
                  <a:srgbClr val="000000"/>
                </a:solidFill>
                <a:latin typeface="Tw Cen MT" panose="020B0602020104020603" pitchFamily="34" charset="0"/>
                <a:ea typeface="Tw Cen MT" panose="020B0602020104020603" pitchFamily="34" charset="0"/>
                <a:cs typeface="Arial"/>
                <a:sym typeface="Arial"/>
              </a:defRPr>
            </a:lvl1pPr>
            <a:lvl2pPr marR="0" lvl="1" algn="l" rtl="0" eaLnBrk="1" hangingPunct="1">
              <a:lnSpc>
                <a:spcPct val="100000"/>
              </a:lnSpc>
              <a:spcBef>
                <a:spcPts val="0"/>
              </a:spcBef>
              <a:spcAft>
                <a:spcPts val="0"/>
              </a:spcAft>
              <a:buNone/>
              <a:defRPr sz="2100" b="0" i="0" u="none" strike="noStrike" cap="none">
                <a:solidFill>
                  <a:srgbClr val="000000"/>
                </a:solidFill>
                <a:latin typeface="Tw Cen MT" panose="020B0602020104020603" pitchFamily="34" charset="0"/>
                <a:ea typeface="Tw Cen MT" panose="020B0602020104020603" pitchFamily="34" charset="0"/>
                <a:cs typeface="Arial"/>
                <a:sym typeface="Arial"/>
              </a:defRPr>
            </a:lvl2pPr>
            <a:lvl3pPr marR="0" lvl="2" algn="l" rtl="0" eaLnBrk="1" hangingPunct="1">
              <a:lnSpc>
                <a:spcPct val="100000"/>
              </a:lnSpc>
              <a:spcBef>
                <a:spcPts val="0"/>
              </a:spcBef>
              <a:spcAft>
                <a:spcPts val="0"/>
              </a:spcAft>
              <a:buNone/>
              <a:defRPr sz="1050" b="0" i="0" u="none" strike="noStrike" cap="none">
                <a:solidFill>
                  <a:srgbClr val="000000"/>
                </a:solidFill>
                <a:latin typeface="Arial"/>
                <a:ea typeface="Arial"/>
                <a:cs typeface="Arial"/>
                <a:sym typeface="Arial"/>
              </a:defRPr>
            </a:lvl3pPr>
            <a:lvl4pPr marR="0" lvl="3" algn="l" rtl="0" eaLnBrk="1" hangingPunct="1">
              <a:lnSpc>
                <a:spcPct val="100000"/>
              </a:lnSpc>
              <a:spcBef>
                <a:spcPts val="0"/>
              </a:spcBef>
              <a:spcAft>
                <a:spcPts val="0"/>
              </a:spcAft>
              <a:buNone/>
              <a:defRPr sz="1050" b="0" i="0" u="none" strike="noStrike" cap="none">
                <a:solidFill>
                  <a:srgbClr val="000000"/>
                </a:solidFill>
                <a:latin typeface="Arial"/>
                <a:ea typeface="Arial"/>
                <a:cs typeface="Arial"/>
                <a:sym typeface="Arial"/>
              </a:defRPr>
            </a:lvl4pPr>
            <a:lvl5pPr marR="0" lvl="4" algn="l" rtl="0" eaLnBrk="1" hangingPunct="1">
              <a:lnSpc>
                <a:spcPct val="100000"/>
              </a:lnSpc>
              <a:spcBef>
                <a:spcPts val="0"/>
              </a:spcBef>
              <a:spcAft>
                <a:spcPts val="0"/>
              </a:spcAft>
              <a:buNone/>
              <a:defRPr sz="1050" b="0" i="0" u="none" strike="noStrike" cap="none">
                <a:solidFill>
                  <a:srgbClr val="000000"/>
                </a:solidFill>
                <a:latin typeface="Arial"/>
                <a:ea typeface="Arial"/>
                <a:cs typeface="Arial"/>
                <a:sym typeface="Arial"/>
              </a:defRPr>
            </a:lvl5pPr>
            <a:lvl6pPr marR="0" lvl="5" algn="l" rtl="0" eaLnBrk="1" hangingPunct="1">
              <a:lnSpc>
                <a:spcPct val="100000"/>
              </a:lnSpc>
              <a:spcBef>
                <a:spcPts val="0"/>
              </a:spcBef>
              <a:spcAft>
                <a:spcPts val="0"/>
              </a:spcAft>
              <a:buNone/>
              <a:defRPr sz="1050" b="0" i="0" u="none" strike="noStrike" cap="none">
                <a:solidFill>
                  <a:srgbClr val="000000"/>
                </a:solidFill>
                <a:latin typeface="Arial"/>
                <a:ea typeface="Arial"/>
                <a:cs typeface="Arial"/>
                <a:sym typeface="Arial"/>
              </a:defRPr>
            </a:lvl6pPr>
            <a:lvl7pPr marR="0" lvl="6" algn="l" rtl="0" eaLnBrk="1" hangingPunct="1">
              <a:lnSpc>
                <a:spcPct val="100000"/>
              </a:lnSpc>
              <a:spcBef>
                <a:spcPts val="0"/>
              </a:spcBef>
              <a:spcAft>
                <a:spcPts val="0"/>
              </a:spcAft>
              <a:buNone/>
              <a:defRPr sz="1050" b="0" i="0" u="none" strike="noStrike" cap="none">
                <a:solidFill>
                  <a:srgbClr val="000000"/>
                </a:solidFill>
                <a:latin typeface="Arial"/>
                <a:ea typeface="Arial"/>
                <a:cs typeface="Arial"/>
                <a:sym typeface="Arial"/>
              </a:defRPr>
            </a:lvl7pPr>
            <a:lvl8pPr marR="0" lvl="7" algn="l" rtl="0" eaLnBrk="1" hangingPunct="1">
              <a:lnSpc>
                <a:spcPct val="100000"/>
              </a:lnSpc>
              <a:spcBef>
                <a:spcPts val="0"/>
              </a:spcBef>
              <a:spcAft>
                <a:spcPts val="0"/>
              </a:spcAft>
              <a:buNone/>
              <a:defRPr sz="1050" b="0" i="0" u="none" strike="noStrike" cap="none">
                <a:solidFill>
                  <a:srgbClr val="000000"/>
                </a:solidFill>
                <a:latin typeface="Arial"/>
                <a:ea typeface="Arial"/>
                <a:cs typeface="Arial"/>
                <a:sym typeface="Arial"/>
              </a:defRPr>
            </a:lvl8pPr>
            <a:lvl9pPr marR="0" lvl="8" algn="l" rtl="0" eaLnBrk="1" hangingPunct="1">
              <a:lnSpc>
                <a:spcPct val="100000"/>
              </a:lnSpc>
              <a:spcBef>
                <a:spcPts val="0"/>
              </a:spcBef>
              <a:spcAft>
                <a:spcPts val="0"/>
              </a:spcAft>
              <a:buNone/>
              <a:defRPr sz="1050" b="0" i="0" u="none" strike="noStrike" cap="none">
                <a:solidFill>
                  <a:srgbClr val="000000"/>
                </a:solidFill>
                <a:latin typeface="Arial"/>
                <a:ea typeface="Arial"/>
                <a:cs typeface="Arial"/>
                <a:sym typeface="Arial"/>
              </a:defRPr>
            </a:lvl9pPr>
          </a:lstStyle>
          <a:p>
            <a:pPr marL="0" marR="0" lvl="0" indent="0" algn="r" rtl="0">
              <a:spcBef>
                <a:spcPts val="0"/>
              </a:spcBef>
              <a:spcAft>
                <a:spcPts val="0"/>
              </a:spcAft>
              <a:buNone/>
            </a:pPr>
            <a:r>
              <a:rPr lang="en-US" sz="1050" dirty="0">
                <a:solidFill>
                  <a:schemeClr val="dk1"/>
                </a:solidFill>
                <a:latin typeface="Calibri"/>
                <a:ea typeface="Calibri"/>
                <a:cs typeface="Calibri"/>
                <a:sym typeface="Calibri"/>
              </a:rPr>
              <a:t>(Adapted from </a:t>
            </a:r>
            <a:r>
              <a:rPr lang="en-US" sz="1050" dirty="0" err="1">
                <a:solidFill>
                  <a:schemeClr val="dk1"/>
                </a:solidFill>
                <a:latin typeface="Calibri"/>
                <a:ea typeface="Calibri"/>
                <a:cs typeface="Calibri"/>
                <a:sym typeface="Calibri"/>
              </a:rPr>
              <a:t>EOSWorldwide</a:t>
            </a:r>
            <a:r>
              <a:rPr lang="en-US" sz="1050" dirty="0">
                <a:solidFill>
                  <a:schemeClr val="dk1"/>
                </a:solidFill>
                <a:latin typeface="Calibri"/>
                <a:ea typeface="Calibri"/>
                <a:cs typeface="Calibri"/>
                <a:sym typeface="Calibri"/>
              </a:rPr>
              <a:t>, 2014)</a:t>
            </a:r>
          </a:p>
        </p:txBody>
      </p:sp>
      <p:pic>
        <p:nvPicPr>
          <p:cNvPr id="5" name="Picture 4" descr="Data-Based Decision Making Cycle GAINS  Only the third circle bottom right portion of the cycle is shown says intentionally act &amp; analyze again, educators determine instructional action steps.">
            <a:extLst>
              <a:ext uri="{FF2B5EF4-FFF2-40B4-BE49-F238E27FC236}">
                <a16:creationId xmlns:a16="http://schemas.microsoft.com/office/drawing/2014/main" id="{ABD0620A-0C5E-4C90-ACAE-F02E735D42C4}"/>
              </a:ext>
            </a:extLst>
          </p:cNvPr>
          <p:cNvPicPr>
            <a:picLocks noChangeAspect="1"/>
          </p:cNvPicPr>
          <p:nvPr/>
        </p:nvPicPr>
        <p:blipFill rotWithShape="1">
          <a:blip r:embed="rId3">
            <a:extLst>
              <a:ext uri="{28A0092B-C50C-407E-A947-70E740481C1C}">
                <a14:useLocalDpi xmlns:a14="http://schemas.microsoft.com/office/drawing/2010/main" val="0"/>
              </a:ext>
            </a:extLst>
          </a:blip>
          <a:srcRect t="4379"/>
          <a:stretch/>
        </p:blipFill>
        <p:spPr>
          <a:xfrm>
            <a:off x="7516448" y="1236736"/>
            <a:ext cx="1282730" cy="1053958"/>
          </a:xfrm>
          <a:prstGeom prst="rect">
            <a:avLst/>
          </a:prstGeom>
        </p:spPr>
      </p:pic>
      <p:pic>
        <p:nvPicPr>
          <p:cNvPr id="6" name="Picture 5" descr="Reflections/Activities Icon&#10;&#10;This icon indicates the presence of activities or times of reflection.">
            <a:extLst>
              <a:ext uri="{FF2B5EF4-FFF2-40B4-BE49-F238E27FC236}">
                <a16:creationId xmlns:a16="http://schemas.microsoft.com/office/drawing/2014/main" id="{8DA56B62-3819-45DA-ABFE-42D8A7C13D78}"/>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247887" y="5609105"/>
            <a:ext cx="731521" cy="731521"/>
          </a:xfrm>
          <a:prstGeom prst="rect">
            <a:avLst/>
          </a:prstGeom>
        </p:spPr>
      </p:pic>
    </p:spTree>
    <p:extLst>
      <p:ext uri="{BB962C8B-B14F-4D97-AF65-F5344CB8AC3E}">
        <p14:creationId xmlns:p14="http://schemas.microsoft.com/office/powerpoint/2010/main" val="1586165742"/>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2C92AFCA-13A4-4935-BA71-977A0D1D3555}"/>
              </a:ext>
            </a:extLst>
          </p:cNvPr>
          <p:cNvSpPr>
            <a:spLocks noGrp="1"/>
          </p:cNvSpPr>
          <p:nvPr>
            <p:ph type="title"/>
          </p:nvPr>
        </p:nvSpPr>
        <p:spPr/>
        <p:txBody>
          <a:bodyPr/>
          <a:lstStyle/>
          <a:p>
            <a:r>
              <a:rPr lang="en-US" dirty="0"/>
              <a:t>Action Planning</a:t>
            </a:r>
          </a:p>
        </p:txBody>
      </p:sp>
      <p:sp>
        <p:nvSpPr>
          <p:cNvPr id="2" name="Text Placeholder 1">
            <a:extLst>
              <a:ext uri="{FF2B5EF4-FFF2-40B4-BE49-F238E27FC236}">
                <a16:creationId xmlns:a16="http://schemas.microsoft.com/office/drawing/2014/main" id="{F399984A-879D-433E-A8BE-E29B6FA87140}"/>
              </a:ext>
            </a:extLst>
          </p:cNvPr>
          <p:cNvSpPr>
            <a:spLocks noGrp="1"/>
          </p:cNvSpPr>
          <p:nvPr>
            <p:ph type="body" idx="1"/>
          </p:nvPr>
        </p:nvSpPr>
        <p:spPr/>
        <p:txBody>
          <a:bodyPr/>
          <a:lstStyle/>
          <a:p>
            <a:r>
              <a:rPr lang="en-US" dirty="0"/>
              <a:t>Goals and Priorities</a:t>
            </a:r>
          </a:p>
          <a:p>
            <a:r>
              <a:rPr lang="en-US" dirty="0"/>
              <a:t>Timelines</a:t>
            </a:r>
          </a:p>
          <a:p>
            <a:r>
              <a:rPr lang="en-US" dirty="0"/>
              <a:t>Tasks</a:t>
            </a:r>
          </a:p>
          <a:p>
            <a:r>
              <a:rPr lang="en-US" dirty="0"/>
              <a:t>Accountability Benchmarks and Measures</a:t>
            </a:r>
          </a:p>
          <a:p>
            <a:r>
              <a:rPr lang="en-US" dirty="0"/>
              <a:t>Necessary Structures (e.g., professional learning, coaching, guidance documents, policy changes)</a:t>
            </a:r>
          </a:p>
          <a:p>
            <a:r>
              <a:rPr lang="en-US" dirty="0"/>
              <a:t>Resources Needed</a:t>
            </a:r>
          </a:p>
          <a:p>
            <a:endParaRPr lang="en-US" dirty="0"/>
          </a:p>
        </p:txBody>
      </p:sp>
      <p:pic>
        <p:nvPicPr>
          <p:cNvPr id="5" name="Picture 4" descr="Data-Based Decision Making Cycle GAINS  Only the third circle bottom right portion of the cycle is shown says intentionally act &amp; analyze again, educators determine instructional action steps.">
            <a:extLst>
              <a:ext uri="{FF2B5EF4-FFF2-40B4-BE49-F238E27FC236}">
                <a16:creationId xmlns:a16="http://schemas.microsoft.com/office/drawing/2014/main" id="{E6F93BFF-54CD-495B-9550-F7D0F3697335}"/>
              </a:ext>
            </a:extLst>
          </p:cNvPr>
          <p:cNvPicPr>
            <a:picLocks noChangeAspect="1"/>
          </p:cNvPicPr>
          <p:nvPr/>
        </p:nvPicPr>
        <p:blipFill rotWithShape="1">
          <a:blip r:embed="rId3">
            <a:extLst>
              <a:ext uri="{28A0092B-C50C-407E-A947-70E740481C1C}">
                <a14:useLocalDpi xmlns:a14="http://schemas.microsoft.com/office/drawing/2010/main" val="0"/>
              </a:ext>
            </a:extLst>
          </a:blip>
          <a:srcRect t="4379"/>
          <a:stretch/>
        </p:blipFill>
        <p:spPr>
          <a:xfrm>
            <a:off x="7516448" y="1236736"/>
            <a:ext cx="1282730" cy="1053958"/>
          </a:xfrm>
          <a:prstGeom prst="rect">
            <a:avLst/>
          </a:prstGeom>
        </p:spPr>
      </p:pic>
      <p:pic>
        <p:nvPicPr>
          <p:cNvPr id="4" name="Picture 3" descr="This icon indicates there is further information found in the Handout packet." title="Document Icon">
            <a:extLst>
              <a:ext uri="{FF2B5EF4-FFF2-40B4-BE49-F238E27FC236}">
                <a16:creationId xmlns:a16="http://schemas.microsoft.com/office/drawing/2014/main" id="{6BADB3FE-5C9A-47F3-B1AE-55585248E8A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250935" y="5609105"/>
            <a:ext cx="728473" cy="731521"/>
          </a:xfrm>
          <a:prstGeom prst="rect">
            <a:avLst/>
          </a:prstGeom>
        </p:spPr>
      </p:pic>
    </p:spTree>
    <p:extLst>
      <p:ext uri="{BB962C8B-B14F-4D97-AF65-F5344CB8AC3E}">
        <p14:creationId xmlns:p14="http://schemas.microsoft.com/office/powerpoint/2010/main" val="3380053994"/>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1AD6C1FE-A60B-45AF-BC25-0927EDE9F38C}"/>
              </a:ext>
            </a:extLst>
          </p:cNvPr>
          <p:cNvSpPr>
            <a:spLocks noGrp="1"/>
          </p:cNvSpPr>
          <p:nvPr>
            <p:ph type="title"/>
          </p:nvPr>
        </p:nvSpPr>
        <p:spPr/>
        <p:txBody>
          <a:bodyPr/>
          <a:lstStyle/>
          <a:p>
            <a:r>
              <a:rPr lang="en-US" dirty="0"/>
              <a:t>Communication Planning</a:t>
            </a:r>
          </a:p>
        </p:txBody>
      </p:sp>
      <p:sp>
        <p:nvSpPr>
          <p:cNvPr id="2" name="Text Placeholder 1">
            <a:extLst>
              <a:ext uri="{FF2B5EF4-FFF2-40B4-BE49-F238E27FC236}">
                <a16:creationId xmlns:a16="http://schemas.microsoft.com/office/drawing/2014/main" id="{EF3ED133-DCC8-44D6-87DC-A28E079A6E12}"/>
              </a:ext>
            </a:extLst>
          </p:cNvPr>
          <p:cNvSpPr>
            <a:spLocks noGrp="1"/>
          </p:cNvSpPr>
          <p:nvPr>
            <p:ph type="body" idx="1"/>
          </p:nvPr>
        </p:nvSpPr>
        <p:spPr/>
        <p:txBody>
          <a:bodyPr/>
          <a:lstStyle/>
          <a:p>
            <a:r>
              <a:rPr lang="en-US" dirty="0"/>
              <a:t>What key messages will need to be communicated?</a:t>
            </a:r>
          </a:p>
          <a:p>
            <a:r>
              <a:rPr lang="en-US" dirty="0"/>
              <a:t>How will the messages be communicated?</a:t>
            </a:r>
          </a:p>
          <a:p>
            <a:r>
              <a:rPr lang="en-US" dirty="0"/>
              <a:t>What communication channels and mediums might be used?</a:t>
            </a:r>
          </a:p>
          <a:p>
            <a:r>
              <a:rPr lang="en-US" dirty="0"/>
              <a:t>To which groups/individuals are the messages communicated?</a:t>
            </a:r>
          </a:p>
          <a:p>
            <a:r>
              <a:rPr lang="en-US" dirty="0"/>
              <a:t>How will feedback to the leadership team occur?</a:t>
            </a:r>
          </a:p>
          <a:p>
            <a:r>
              <a:rPr lang="en-US" dirty="0"/>
              <a:t>How will new staff be brought on board?</a:t>
            </a:r>
          </a:p>
        </p:txBody>
      </p:sp>
      <p:pic>
        <p:nvPicPr>
          <p:cNvPr id="4" name="Picture 3" descr="Data-Based Decision Making Cycle GAINS  Only the third circle bottom right portion of the cycle is shown says intentionally act &amp; analyze again, educators determine instructional action steps.">
            <a:extLst>
              <a:ext uri="{FF2B5EF4-FFF2-40B4-BE49-F238E27FC236}">
                <a16:creationId xmlns:a16="http://schemas.microsoft.com/office/drawing/2014/main" id="{37DBF6B8-92FA-4EFE-86A5-05E83673841B}"/>
              </a:ext>
            </a:extLst>
          </p:cNvPr>
          <p:cNvPicPr>
            <a:picLocks noChangeAspect="1"/>
          </p:cNvPicPr>
          <p:nvPr/>
        </p:nvPicPr>
        <p:blipFill rotWithShape="1">
          <a:blip r:embed="rId3">
            <a:extLst>
              <a:ext uri="{28A0092B-C50C-407E-A947-70E740481C1C}">
                <a14:useLocalDpi xmlns:a14="http://schemas.microsoft.com/office/drawing/2010/main" val="0"/>
              </a:ext>
            </a:extLst>
          </a:blip>
          <a:srcRect t="4379"/>
          <a:stretch/>
        </p:blipFill>
        <p:spPr>
          <a:xfrm>
            <a:off x="7516448" y="1236736"/>
            <a:ext cx="1282730" cy="1053958"/>
          </a:xfrm>
          <a:prstGeom prst="rect">
            <a:avLst/>
          </a:prstGeom>
        </p:spPr>
      </p:pic>
    </p:spTree>
    <p:extLst>
      <p:ext uri="{BB962C8B-B14F-4D97-AF65-F5344CB8AC3E}">
        <p14:creationId xmlns:p14="http://schemas.microsoft.com/office/powerpoint/2010/main" val="1940930349"/>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DBBE0D16-01DB-42C9-8960-7D8CB44CF441}"/>
              </a:ext>
            </a:extLst>
          </p:cNvPr>
          <p:cNvSpPr>
            <a:spLocks noGrp="1"/>
          </p:cNvSpPr>
          <p:nvPr>
            <p:ph type="title"/>
          </p:nvPr>
        </p:nvSpPr>
        <p:spPr>
          <a:xfrm>
            <a:off x="282102" y="601664"/>
            <a:ext cx="8521430" cy="2199902"/>
          </a:xfrm>
        </p:spPr>
        <p:txBody>
          <a:bodyPr/>
          <a:lstStyle/>
          <a:p>
            <a:r>
              <a:rPr lang="en-US" sz="4000" dirty="0"/>
              <a:t>4. Notice and Adjust: Monitor the effectiveness of the plan and make changes as needed</a:t>
            </a:r>
          </a:p>
        </p:txBody>
      </p:sp>
      <p:pic>
        <p:nvPicPr>
          <p:cNvPr id="7" name="Picture 6" descr="Data-Based Decision Making Cycle GAINS  Only the fourth circle bottom left portion of the cycle is shown says notice &amp; adjust, educators develop a process for providing and using feedback. ">
            <a:extLst>
              <a:ext uri="{FF2B5EF4-FFF2-40B4-BE49-F238E27FC236}">
                <a16:creationId xmlns:a16="http://schemas.microsoft.com/office/drawing/2014/main" id="{A620324B-A4F8-4AE4-84E7-6C78FA0BE8D3}"/>
              </a:ext>
            </a:extLst>
          </p:cNvPr>
          <p:cNvPicPr>
            <a:picLocks noChangeAspect="1"/>
          </p:cNvPicPr>
          <p:nvPr/>
        </p:nvPicPr>
        <p:blipFill rotWithShape="1">
          <a:blip r:embed="rId3">
            <a:extLst>
              <a:ext uri="{28A0092B-C50C-407E-A947-70E740481C1C}">
                <a14:useLocalDpi xmlns:a14="http://schemas.microsoft.com/office/drawing/2010/main" val="0"/>
              </a:ext>
            </a:extLst>
          </a:blip>
          <a:srcRect t="3622"/>
          <a:stretch/>
        </p:blipFill>
        <p:spPr>
          <a:xfrm>
            <a:off x="3114883" y="2801566"/>
            <a:ext cx="2914233" cy="3624364"/>
          </a:xfrm>
          <a:prstGeom prst="rect">
            <a:avLst/>
          </a:prstGeom>
        </p:spPr>
      </p:pic>
      <p:pic>
        <p:nvPicPr>
          <p:cNvPr id="6" name="Picture 5" descr="This icon indicates there is further information found in the Handout packet." title="Document Icon">
            <a:extLst>
              <a:ext uri="{FF2B5EF4-FFF2-40B4-BE49-F238E27FC236}">
                <a16:creationId xmlns:a16="http://schemas.microsoft.com/office/drawing/2014/main" id="{4937105E-2937-49B9-A3EF-38423DDD9D08}"/>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250935" y="5609105"/>
            <a:ext cx="728473" cy="731521"/>
          </a:xfrm>
          <a:prstGeom prst="rect">
            <a:avLst/>
          </a:prstGeom>
        </p:spPr>
      </p:pic>
    </p:spTree>
    <p:extLst>
      <p:ext uri="{BB962C8B-B14F-4D97-AF65-F5344CB8AC3E}">
        <p14:creationId xmlns:p14="http://schemas.microsoft.com/office/powerpoint/2010/main" val="1009009311"/>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DBBE0D16-01DB-42C9-8960-7D8CB44CF441}"/>
              </a:ext>
            </a:extLst>
          </p:cNvPr>
          <p:cNvSpPr>
            <a:spLocks noGrp="1"/>
          </p:cNvSpPr>
          <p:nvPr>
            <p:ph type="title"/>
          </p:nvPr>
        </p:nvSpPr>
        <p:spPr>
          <a:xfrm>
            <a:off x="282102" y="601664"/>
            <a:ext cx="8521430" cy="2199902"/>
          </a:xfrm>
        </p:spPr>
        <p:txBody>
          <a:bodyPr/>
          <a:lstStyle/>
          <a:p>
            <a:r>
              <a:rPr lang="en-US" sz="4000" dirty="0"/>
              <a:t>A Cycle of Continuous Improvement</a:t>
            </a:r>
          </a:p>
        </p:txBody>
      </p:sp>
      <p:pic>
        <p:nvPicPr>
          <p:cNvPr id="4" name="Picture 3" descr="Data-Based Decision Making Cycle GAINS in the center of 4 circles cycle.  Only the section under the cycle is shown it says systematically repeat, Educators repeat the steps with new data to promote meaningful gains in student learning. ">
            <a:extLst>
              <a:ext uri="{FF2B5EF4-FFF2-40B4-BE49-F238E27FC236}">
                <a16:creationId xmlns:a16="http://schemas.microsoft.com/office/drawing/2014/main" id="{A4742DAB-3104-4DEB-A59D-C85EB56E5E0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47336" y="2369818"/>
            <a:ext cx="7449327" cy="2118364"/>
          </a:xfrm>
          <a:prstGeom prst="rect">
            <a:avLst/>
          </a:prstGeom>
        </p:spPr>
      </p:pic>
      <p:pic>
        <p:nvPicPr>
          <p:cNvPr id="5" name="Picture 4" descr="This icon indicates there is further information found in the Handout packet." title="Document Icon">
            <a:extLst>
              <a:ext uri="{FF2B5EF4-FFF2-40B4-BE49-F238E27FC236}">
                <a16:creationId xmlns:a16="http://schemas.microsoft.com/office/drawing/2014/main" id="{41F9ABB8-B405-444A-9E88-DFA9D676962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250935" y="5609105"/>
            <a:ext cx="728473" cy="731521"/>
          </a:xfrm>
          <a:prstGeom prst="rect">
            <a:avLst/>
          </a:prstGeom>
        </p:spPr>
      </p:pic>
    </p:spTree>
    <p:extLst>
      <p:ext uri="{BB962C8B-B14F-4D97-AF65-F5344CB8AC3E}">
        <p14:creationId xmlns:p14="http://schemas.microsoft.com/office/powerpoint/2010/main" val="2362307143"/>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2AAA1F-3BDD-4EA1-A433-93FC7C791BBC}"/>
              </a:ext>
            </a:extLst>
          </p:cNvPr>
          <p:cNvSpPr>
            <a:spLocks noGrp="1"/>
          </p:cNvSpPr>
          <p:nvPr>
            <p:ph type="title"/>
          </p:nvPr>
        </p:nvSpPr>
        <p:spPr>
          <a:xfrm>
            <a:off x="457200" y="804864"/>
            <a:ext cx="8229600" cy="1096961"/>
          </a:xfrm>
        </p:spPr>
        <p:txBody>
          <a:bodyPr/>
          <a:lstStyle/>
          <a:p>
            <a:pPr algn="l"/>
            <a:r>
              <a:rPr lang="en-US" sz="3600" dirty="0"/>
              <a:t>Reflections…</a:t>
            </a:r>
            <a:br>
              <a:rPr lang="en-US" sz="3600" dirty="0"/>
            </a:br>
            <a:r>
              <a:rPr lang="en-US" sz="3600" dirty="0"/>
              <a:t>Operationalizing the Data Process</a:t>
            </a:r>
          </a:p>
        </p:txBody>
      </p:sp>
      <p:sp>
        <p:nvSpPr>
          <p:cNvPr id="3" name="Text Placeholder 2">
            <a:extLst>
              <a:ext uri="{FF2B5EF4-FFF2-40B4-BE49-F238E27FC236}">
                <a16:creationId xmlns:a16="http://schemas.microsoft.com/office/drawing/2014/main" id="{BC291A70-DDA2-444C-AA37-E01EFEB068A5}"/>
              </a:ext>
            </a:extLst>
          </p:cNvPr>
          <p:cNvSpPr>
            <a:spLocks noGrp="1"/>
          </p:cNvSpPr>
          <p:nvPr>
            <p:ph type="body" idx="1"/>
          </p:nvPr>
        </p:nvSpPr>
        <p:spPr>
          <a:xfrm>
            <a:off x="457200" y="2032005"/>
            <a:ext cx="8229600" cy="3962396"/>
          </a:xfrm>
        </p:spPr>
        <p:txBody>
          <a:bodyPr/>
          <a:lstStyle/>
          <a:p>
            <a:r>
              <a:rPr lang="en-US" dirty="0"/>
              <a:t>How would you describe the data collection policies and procedures that are currently being used in your district?</a:t>
            </a:r>
          </a:p>
          <a:p>
            <a:r>
              <a:rPr lang="en-US" dirty="0"/>
              <a:t>Is data collection a system-wide process within your district?</a:t>
            </a:r>
          </a:p>
          <a:p>
            <a:r>
              <a:rPr lang="en-US" dirty="0"/>
              <a:t>How do the current practices and procedures support a system-wide focus on learning?</a:t>
            </a:r>
          </a:p>
          <a:p>
            <a:r>
              <a:rPr lang="en-US" dirty="0"/>
              <a:t>In what ways might your district benefit from using the G.A.I.N.S. process to support continuous improvement?</a:t>
            </a:r>
          </a:p>
          <a:p>
            <a:pPr marL="91440" indent="0">
              <a:buNone/>
            </a:pPr>
            <a:endParaRPr lang="en-US" dirty="0"/>
          </a:p>
        </p:txBody>
      </p:sp>
      <p:pic>
        <p:nvPicPr>
          <p:cNvPr id="4" name="Picture 3" descr="Reflections/Activities Icon&#10;&#10;This icon indicates the presence of activities or times of reflection.">
            <a:extLst>
              <a:ext uri="{FF2B5EF4-FFF2-40B4-BE49-F238E27FC236}">
                <a16:creationId xmlns:a16="http://schemas.microsoft.com/office/drawing/2014/main" id="{F94C22BA-A972-4D27-A496-486D0D28A56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247887" y="5609105"/>
            <a:ext cx="731521" cy="731521"/>
          </a:xfrm>
          <a:prstGeom prst="rect">
            <a:avLst/>
          </a:prstGeom>
        </p:spPr>
      </p:pic>
    </p:spTree>
    <p:extLst>
      <p:ext uri="{BB962C8B-B14F-4D97-AF65-F5344CB8AC3E}">
        <p14:creationId xmlns:p14="http://schemas.microsoft.com/office/powerpoint/2010/main" val="1658315265"/>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2E82429F-A547-4870-A976-A51B66AAC487}"/>
              </a:ext>
            </a:extLst>
          </p:cNvPr>
          <p:cNvSpPr>
            <a:spLocks noGrp="1"/>
          </p:cNvSpPr>
          <p:nvPr>
            <p:ph type="title"/>
          </p:nvPr>
        </p:nvSpPr>
        <p:spPr/>
        <p:txBody>
          <a:bodyPr/>
          <a:lstStyle/>
          <a:p>
            <a:r>
              <a:rPr lang="en-US" dirty="0"/>
              <a:t>Essential Function 3: Modeling</a:t>
            </a:r>
          </a:p>
        </p:txBody>
      </p:sp>
      <p:sp>
        <p:nvSpPr>
          <p:cNvPr id="2" name="Text Placeholder 1">
            <a:extLst>
              <a:ext uri="{FF2B5EF4-FFF2-40B4-BE49-F238E27FC236}">
                <a16:creationId xmlns:a16="http://schemas.microsoft.com/office/drawing/2014/main" id="{173FCAE5-F592-4079-84A4-EE777F7BCB71}"/>
              </a:ext>
            </a:extLst>
          </p:cNvPr>
          <p:cNvSpPr>
            <a:spLocks noGrp="1"/>
          </p:cNvSpPr>
          <p:nvPr>
            <p:ph type="body" idx="1"/>
          </p:nvPr>
        </p:nvSpPr>
        <p:spPr>
          <a:xfrm>
            <a:off x="911804" y="1828805"/>
            <a:ext cx="3387822" cy="3962396"/>
          </a:xfrm>
        </p:spPr>
        <p:txBody>
          <a:bodyPr/>
          <a:lstStyle/>
          <a:p>
            <a:pPr marL="91440" indent="0">
              <a:buNone/>
            </a:pPr>
            <a:r>
              <a:rPr lang="en-US" dirty="0"/>
              <a:t>Leadership models and facilitates qualities of trust and growth mindset as key to a culture of continuous improvement.</a:t>
            </a:r>
          </a:p>
        </p:txBody>
      </p:sp>
      <p:pic>
        <p:nvPicPr>
          <p:cNvPr id="4" name="Google Shape;734;p48" descr="Model of Leadership process, focus on EF3: Modeling which includes trust and mindset. ">
            <a:extLst>
              <a:ext uri="{FF2B5EF4-FFF2-40B4-BE49-F238E27FC236}">
                <a16:creationId xmlns:a16="http://schemas.microsoft.com/office/drawing/2014/main" id="{20BA2325-F8F3-46C3-9C21-5562696969E1}"/>
              </a:ext>
            </a:extLst>
          </p:cNvPr>
          <p:cNvPicPr preferRelativeResize="0"/>
          <p:nvPr/>
        </p:nvPicPr>
        <p:blipFill>
          <a:blip r:embed="rId3">
            <a:extLst>
              <a:ext uri="{28A0092B-C50C-407E-A947-70E740481C1C}">
                <a14:useLocalDpi xmlns:a14="http://schemas.microsoft.com/office/drawing/2010/main" val="0"/>
              </a:ext>
            </a:extLst>
          </a:blip>
          <a:srcRect t="1793" b="1793"/>
          <a:stretch/>
        </p:blipFill>
        <p:spPr>
          <a:xfrm>
            <a:off x="4640096" y="1828805"/>
            <a:ext cx="3592100" cy="3488504"/>
          </a:xfrm>
          <a:prstGeom prst="rect">
            <a:avLst/>
          </a:prstGeom>
          <a:noFill/>
          <a:ln>
            <a:noFill/>
          </a:ln>
        </p:spPr>
      </p:pic>
      <p:pic>
        <p:nvPicPr>
          <p:cNvPr id="5" name="Picture 4" descr="This icon indicates there is further information found in the Handout packet." title="Document Icon">
            <a:extLst>
              <a:ext uri="{FF2B5EF4-FFF2-40B4-BE49-F238E27FC236}">
                <a16:creationId xmlns:a16="http://schemas.microsoft.com/office/drawing/2014/main" id="{B85E4104-E994-4B8E-9B33-31CE144605D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250935" y="5609105"/>
            <a:ext cx="728473" cy="731521"/>
          </a:xfrm>
          <a:prstGeom prst="rect">
            <a:avLst/>
          </a:prstGeom>
        </p:spPr>
      </p:pic>
    </p:spTree>
    <p:extLst>
      <p:ext uri="{BB962C8B-B14F-4D97-AF65-F5344CB8AC3E}">
        <p14:creationId xmlns:p14="http://schemas.microsoft.com/office/powerpoint/2010/main" val="3283509880"/>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1B4DB3-8549-41B5-B127-F4DA9D8A0879}"/>
              </a:ext>
            </a:extLst>
          </p:cNvPr>
          <p:cNvSpPr>
            <a:spLocks noGrp="1"/>
          </p:cNvSpPr>
          <p:nvPr>
            <p:ph type="title"/>
          </p:nvPr>
        </p:nvSpPr>
        <p:spPr/>
        <p:txBody>
          <a:bodyPr/>
          <a:lstStyle/>
          <a:p>
            <a:r>
              <a:rPr lang="en-US" sz="4400" dirty="0"/>
              <a:t>Actions Create Reality</a:t>
            </a:r>
            <a:endParaRPr lang="en-US" dirty="0"/>
          </a:p>
        </p:txBody>
      </p:sp>
      <p:pic>
        <p:nvPicPr>
          <p:cNvPr id="4" name="Google Shape;959;p72" descr="Image of Peter Senge and his book The Fifth Discipline this links to a video found at https://www.youtube.com/watch?v=hsLcLmQSPzs    &#10;">
            <a:hlinkClick r:id="rId3"/>
            <a:extLst>
              <a:ext uri="{FF2B5EF4-FFF2-40B4-BE49-F238E27FC236}">
                <a16:creationId xmlns:a16="http://schemas.microsoft.com/office/drawing/2014/main" id="{B8BB2D9E-885C-4F0B-BADF-5F1E456716DA}"/>
              </a:ext>
            </a:extLst>
          </p:cNvPr>
          <p:cNvPicPr preferRelativeResize="0">
            <a:picLocks noGrp="1"/>
          </p:cNvPicPr>
          <p:nvPr>
            <p:ph type="body" idx="1"/>
          </p:nvPr>
        </p:nvPicPr>
        <p:blipFill rotWithShape="1">
          <a:blip r:embed="rId4">
            <a:alphaModFix/>
          </a:blip>
          <a:srcRect t="1" r="697" b="-4641"/>
          <a:stretch/>
        </p:blipFill>
        <p:spPr>
          <a:xfrm>
            <a:off x="1170179" y="1932181"/>
            <a:ext cx="6546956" cy="3584364"/>
          </a:xfrm>
          <a:prstGeom prst="rect">
            <a:avLst/>
          </a:prstGeom>
          <a:noFill/>
          <a:ln>
            <a:noFill/>
          </a:ln>
          <a:effectLst>
            <a:outerShdw blurRad="292100" dist="139700" dir="2700000" algn="tl" rotWithShape="0">
              <a:srgbClr val="333333">
                <a:alpha val="64705"/>
              </a:srgbClr>
            </a:outerShdw>
          </a:effectLst>
        </p:spPr>
      </p:pic>
      <p:pic>
        <p:nvPicPr>
          <p:cNvPr id="5" name="Picture 4" descr="Reflections/Activities Icon&#10;&#10;This icon indicates the presence of activities or times of reflection.">
            <a:extLst>
              <a:ext uri="{FF2B5EF4-FFF2-40B4-BE49-F238E27FC236}">
                <a16:creationId xmlns:a16="http://schemas.microsoft.com/office/drawing/2014/main" id="{7B9001F2-BE35-4BBB-A72E-4D631736E75F}"/>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247887" y="5609105"/>
            <a:ext cx="731521" cy="731521"/>
          </a:xfrm>
          <a:prstGeom prst="rect">
            <a:avLst/>
          </a:prstGeom>
        </p:spPr>
      </p:pic>
    </p:spTree>
    <p:extLst>
      <p:ext uri="{BB962C8B-B14F-4D97-AF65-F5344CB8AC3E}">
        <p14:creationId xmlns:p14="http://schemas.microsoft.com/office/powerpoint/2010/main" val="2181417252"/>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8BFA41F6-79F2-4EB9-BFFB-9EC7196BF171}"/>
              </a:ext>
            </a:extLst>
          </p:cNvPr>
          <p:cNvSpPr>
            <a:spLocks noGrp="1"/>
          </p:cNvSpPr>
          <p:nvPr>
            <p:ph type="title"/>
          </p:nvPr>
        </p:nvSpPr>
        <p:spPr>
          <a:xfrm>
            <a:off x="457200" y="804864"/>
            <a:ext cx="8229600" cy="1096961"/>
          </a:xfrm>
        </p:spPr>
        <p:txBody>
          <a:bodyPr/>
          <a:lstStyle/>
          <a:p>
            <a:r>
              <a:rPr lang="en-US" dirty="0"/>
              <a:t>Why Trust is Vital to an Organization</a:t>
            </a:r>
          </a:p>
        </p:txBody>
      </p:sp>
      <p:sp>
        <p:nvSpPr>
          <p:cNvPr id="4" name="Text Placeholder 3">
            <a:extLst>
              <a:ext uri="{FF2B5EF4-FFF2-40B4-BE49-F238E27FC236}">
                <a16:creationId xmlns:a16="http://schemas.microsoft.com/office/drawing/2014/main" id="{8E91C3DC-4391-45F9-A816-E4FFD7EB2C28}"/>
              </a:ext>
            </a:extLst>
          </p:cNvPr>
          <p:cNvSpPr>
            <a:spLocks noGrp="1"/>
          </p:cNvSpPr>
          <p:nvPr>
            <p:ph type="body" idx="1"/>
          </p:nvPr>
        </p:nvSpPr>
        <p:spPr>
          <a:xfrm>
            <a:off x="457200" y="2032005"/>
            <a:ext cx="8229600" cy="3962396"/>
          </a:xfrm>
        </p:spPr>
        <p:txBody>
          <a:bodyPr/>
          <a:lstStyle/>
          <a:p>
            <a:pPr marL="548640" indent="-457200">
              <a:buFont typeface="+mj-lt"/>
              <a:buAutoNum type="arabicPeriod"/>
            </a:pPr>
            <a:r>
              <a:rPr lang="en-US" sz="3200" dirty="0"/>
              <a:t>Trust is a </a:t>
            </a:r>
            <a:r>
              <a:rPr lang="en-US" sz="3200" b="1" dirty="0"/>
              <a:t>MULTIPLIER</a:t>
            </a:r>
          </a:p>
          <a:p>
            <a:pPr marL="548640" indent="-457200">
              <a:buFont typeface="+mj-lt"/>
              <a:buAutoNum type="arabicPeriod"/>
            </a:pPr>
            <a:r>
              <a:rPr lang="en-US" sz="3200" dirty="0"/>
              <a:t>Trust is an </a:t>
            </a:r>
            <a:r>
              <a:rPr lang="en-US" sz="3200" b="1" dirty="0"/>
              <a:t>ACCELERATOR</a:t>
            </a:r>
          </a:p>
          <a:p>
            <a:pPr marL="548640" indent="-457200">
              <a:buFont typeface="+mj-lt"/>
              <a:buAutoNum type="arabicPeriod"/>
            </a:pPr>
            <a:r>
              <a:rPr lang="en-US" sz="3200" dirty="0"/>
              <a:t>Trust is an </a:t>
            </a:r>
            <a:r>
              <a:rPr lang="en-US" sz="3200" b="1" dirty="0"/>
              <a:t>ENERGIZER</a:t>
            </a:r>
          </a:p>
          <a:p>
            <a:endParaRPr lang="en-US" dirty="0"/>
          </a:p>
        </p:txBody>
      </p:sp>
      <p:sp>
        <p:nvSpPr>
          <p:cNvPr id="5" name="Text Placeholder 3">
            <a:extLst>
              <a:ext uri="{FF2B5EF4-FFF2-40B4-BE49-F238E27FC236}">
                <a16:creationId xmlns:a16="http://schemas.microsoft.com/office/drawing/2014/main" id="{9CD099D2-F3DA-40B9-9A7F-7586A710488B}"/>
              </a:ext>
            </a:extLst>
          </p:cNvPr>
          <p:cNvSpPr txBox="1">
            <a:spLocks/>
          </p:cNvSpPr>
          <p:nvPr/>
        </p:nvSpPr>
        <p:spPr>
          <a:xfrm>
            <a:off x="6182732" y="5921381"/>
            <a:ext cx="2065155" cy="328613"/>
          </a:xfrm>
          <a:prstGeom prst="rect">
            <a:avLst/>
          </a:prstGeom>
        </p:spPr>
        <p:txBody>
          <a:bodyPr/>
          <a:lstStyle>
            <a:defPPr marR="0" lvl="0" algn="l" rtl="0">
              <a:lnSpc>
                <a:spcPct val="100000"/>
              </a:lnSpc>
              <a:spcBef>
                <a:spcPts val="0"/>
              </a:spcBef>
              <a:spcAft>
                <a:spcPts val="0"/>
              </a:spcAft>
            </a:defPPr>
            <a:lvl1pPr marL="457200" marR="0" lvl="0" indent="-365760" algn="l" rtl="0" eaLnBrk="1" hangingPunct="1">
              <a:lnSpc>
                <a:spcPct val="100000"/>
              </a:lnSpc>
              <a:spcBef>
                <a:spcPts val="600"/>
              </a:spcBef>
              <a:spcAft>
                <a:spcPts val="0"/>
              </a:spcAft>
              <a:buClr>
                <a:schemeClr val="accent2"/>
              </a:buClr>
              <a:buFont typeface="Wingdings" panose="05000000000000000000" pitchFamily="2" charset="2"/>
              <a:buChar char="§"/>
              <a:defRPr sz="2400" b="0" i="0" u="none" strike="noStrike" cap="none">
                <a:solidFill>
                  <a:srgbClr val="000000"/>
                </a:solidFill>
                <a:latin typeface="Tw Cen MT" panose="020B0602020104020603" pitchFamily="34" charset="0"/>
                <a:ea typeface="Tw Cen MT" panose="020B0602020104020603" pitchFamily="34" charset="0"/>
                <a:cs typeface="Arial"/>
                <a:sym typeface="Arial"/>
              </a:defRPr>
            </a:lvl1pPr>
            <a:lvl2pPr marR="0" lvl="1" algn="l" rtl="0" eaLnBrk="1" hangingPunct="1">
              <a:lnSpc>
                <a:spcPct val="100000"/>
              </a:lnSpc>
              <a:spcBef>
                <a:spcPts val="0"/>
              </a:spcBef>
              <a:spcAft>
                <a:spcPts val="0"/>
              </a:spcAft>
              <a:buNone/>
              <a:defRPr sz="2100" b="0" i="0" u="none" strike="noStrike" cap="none">
                <a:solidFill>
                  <a:srgbClr val="000000"/>
                </a:solidFill>
                <a:latin typeface="Tw Cen MT" panose="020B0602020104020603" pitchFamily="34" charset="0"/>
                <a:ea typeface="Tw Cen MT" panose="020B0602020104020603" pitchFamily="34" charset="0"/>
                <a:cs typeface="Arial"/>
                <a:sym typeface="Arial"/>
              </a:defRPr>
            </a:lvl2pPr>
            <a:lvl3pPr marR="0" lvl="2" algn="l" rtl="0" eaLnBrk="1" hangingPunct="1">
              <a:lnSpc>
                <a:spcPct val="100000"/>
              </a:lnSpc>
              <a:spcBef>
                <a:spcPts val="0"/>
              </a:spcBef>
              <a:spcAft>
                <a:spcPts val="0"/>
              </a:spcAft>
              <a:buNone/>
              <a:defRPr sz="1050" b="0" i="0" u="none" strike="noStrike" cap="none">
                <a:solidFill>
                  <a:srgbClr val="000000"/>
                </a:solidFill>
                <a:latin typeface="Arial"/>
                <a:ea typeface="Arial"/>
                <a:cs typeface="Arial"/>
                <a:sym typeface="Arial"/>
              </a:defRPr>
            </a:lvl3pPr>
            <a:lvl4pPr marR="0" lvl="3" algn="l" rtl="0" eaLnBrk="1" hangingPunct="1">
              <a:lnSpc>
                <a:spcPct val="100000"/>
              </a:lnSpc>
              <a:spcBef>
                <a:spcPts val="0"/>
              </a:spcBef>
              <a:spcAft>
                <a:spcPts val="0"/>
              </a:spcAft>
              <a:buNone/>
              <a:defRPr sz="1050" b="0" i="0" u="none" strike="noStrike" cap="none">
                <a:solidFill>
                  <a:srgbClr val="000000"/>
                </a:solidFill>
                <a:latin typeface="Arial"/>
                <a:ea typeface="Arial"/>
                <a:cs typeface="Arial"/>
                <a:sym typeface="Arial"/>
              </a:defRPr>
            </a:lvl4pPr>
            <a:lvl5pPr marR="0" lvl="4" algn="l" rtl="0" eaLnBrk="1" hangingPunct="1">
              <a:lnSpc>
                <a:spcPct val="100000"/>
              </a:lnSpc>
              <a:spcBef>
                <a:spcPts val="0"/>
              </a:spcBef>
              <a:spcAft>
                <a:spcPts val="0"/>
              </a:spcAft>
              <a:buNone/>
              <a:defRPr sz="1050" b="0" i="0" u="none" strike="noStrike" cap="none">
                <a:solidFill>
                  <a:srgbClr val="000000"/>
                </a:solidFill>
                <a:latin typeface="Arial"/>
                <a:ea typeface="Arial"/>
                <a:cs typeface="Arial"/>
                <a:sym typeface="Arial"/>
              </a:defRPr>
            </a:lvl5pPr>
            <a:lvl6pPr marR="0" lvl="5" algn="l" rtl="0" eaLnBrk="1" hangingPunct="1">
              <a:lnSpc>
                <a:spcPct val="100000"/>
              </a:lnSpc>
              <a:spcBef>
                <a:spcPts val="0"/>
              </a:spcBef>
              <a:spcAft>
                <a:spcPts val="0"/>
              </a:spcAft>
              <a:buNone/>
              <a:defRPr sz="1050" b="0" i="0" u="none" strike="noStrike" cap="none">
                <a:solidFill>
                  <a:srgbClr val="000000"/>
                </a:solidFill>
                <a:latin typeface="Arial"/>
                <a:ea typeface="Arial"/>
                <a:cs typeface="Arial"/>
                <a:sym typeface="Arial"/>
              </a:defRPr>
            </a:lvl6pPr>
            <a:lvl7pPr marR="0" lvl="6" algn="l" rtl="0" eaLnBrk="1" hangingPunct="1">
              <a:lnSpc>
                <a:spcPct val="100000"/>
              </a:lnSpc>
              <a:spcBef>
                <a:spcPts val="0"/>
              </a:spcBef>
              <a:spcAft>
                <a:spcPts val="0"/>
              </a:spcAft>
              <a:buNone/>
              <a:defRPr sz="1050" b="0" i="0" u="none" strike="noStrike" cap="none">
                <a:solidFill>
                  <a:srgbClr val="000000"/>
                </a:solidFill>
                <a:latin typeface="Arial"/>
                <a:ea typeface="Arial"/>
                <a:cs typeface="Arial"/>
                <a:sym typeface="Arial"/>
              </a:defRPr>
            </a:lvl7pPr>
            <a:lvl8pPr marR="0" lvl="7" algn="l" rtl="0" eaLnBrk="1" hangingPunct="1">
              <a:lnSpc>
                <a:spcPct val="100000"/>
              </a:lnSpc>
              <a:spcBef>
                <a:spcPts val="0"/>
              </a:spcBef>
              <a:spcAft>
                <a:spcPts val="0"/>
              </a:spcAft>
              <a:buNone/>
              <a:defRPr sz="1050" b="0" i="0" u="none" strike="noStrike" cap="none">
                <a:solidFill>
                  <a:srgbClr val="000000"/>
                </a:solidFill>
                <a:latin typeface="Arial"/>
                <a:ea typeface="Arial"/>
                <a:cs typeface="Arial"/>
                <a:sym typeface="Arial"/>
              </a:defRPr>
            </a:lvl8pPr>
            <a:lvl9pPr marR="0" lvl="8" algn="l" rtl="0" eaLnBrk="1" hangingPunct="1">
              <a:lnSpc>
                <a:spcPct val="100000"/>
              </a:lnSpc>
              <a:spcBef>
                <a:spcPts val="0"/>
              </a:spcBef>
              <a:spcAft>
                <a:spcPts val="0"/>
              </a:spcAft>
              <a:buNone/>
              <a:defRPr sz="1050" b="0" i="0" u="none" strike="noStrike" cap="none">
                <a:solidFill>
                  <a:srgbClr val="000000"/>
                </a:solidFill>
                <a:latin typeface="Arial"/>
                <a:ea typeface="Arial"/>
                <a:cs typeface="Arial"/>
                <a:sym typeface="Arial"/>
              </a:defRPr>
            </a:lvl9pPr>
          </a:lstStyle>
          <a:p>
            <a:pPr marL="0" marR="0" lvl="0" indent="0" algn="r" rtl="0">
              <a:spcBef>
                <a:spcPts val="0"/>
              </a:spcBef>
              <a:spcAft>
                <a:spcPts val="0"/>
              </a:spcAft>
              <a:buNone/>
            </a:pPr>
            <a:r>
              <a:rPr lang="en-US" sz="1050" dirty="0">
                <a:solidFill>
                  <a:schemeClr val="dk1"/>
                </a:solidFill>
                <a:ea typeface="Calibri"/>
                <a:cs typeface="Calibri"/>
                <a:sym typeface="Calibri"/>
              </a:rPr>
              <a:t>(Covey, 2008)</a:t>
            </a:r>
          </a:p>
        </p:txBody>
      </p:sp>
      <p:pic>
        <p:nvPicPr>
          <p:cNvPr id="6" name="Picture 5" descr="Systems Leadership icon indicates new module information">
            <a:extLst>
              <a:ext uri="{FF2B5EF4-FFF2-40B4-BE49-F238E27FC236}">
                <a16:creationId xmlns:a16="http://schemas.microsoft.com/office/drawing/2014/main" id="{1CB3987C-4572-4012-9315-45992DBD0D0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250935" y="5612152"/>
            <a:ext cx="728473" cy="728473"/>
          </a:xfrm>
          <a:prstGeom prst="rect">
            <a:avLst/>
          </a:prstGeom>
        </p:spPr>
      </p:pic>
    </p:spTree>
    <p:extLst>
      <p:ext uri="{BB962C8B-B14F-4D97-AF65-F5344CB8AC3E}">
        <p14:creationId xmlns:p14="http://schemas.microsoft.com/office/powerpoint/2010/main" val="1973159875"/>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 name="Title 2">
            <a:extLst>
              <a:ext uri="{FF2B5EF4-FFF2-40B4-BE49-F238E27FC236}">
                <a16:creationId xmlns:a16="http://schemas.microsoft.com/office/drawing/2014/main" id="{B63511E7-CADE-4435-88AD-336FDF3C5B68}"/>
              </a:ext>
            </a:extLst>
          </p:cNvPr>
          <p:cNvSpPr txBox="1">
            <a:spLocks/>
          </p:cNvSpPr>
          <p:nvPr/>
        </p:nvSpPr>
        <p:spPr>
          <a:xfrm>
            <a:off x="457200" y="601664"/>
            <a:ext cx="8229600" cy="1096961"/>
          </a:xfrm>
          <a:prstGeom prst="rect">
            <a:avLst/>
          </a:prstGeom>
        </p:spPr>
        <p:txBody>
          <a:bodyPr/>
          <a:lstStyle>
            <a:defPPr marR="0" lvl="0" algn="l" rtl="0">
              <a:lnSpc>
                <a:spcPct val="100000"/>
              </a:lnSpc>
              <a:spcBef>
                <a:spcPts val="0"/>
              </a:spcBef>
              <a:spcAft>
                <a:spcPts val="0"/>
              </a:spcAft>
            </a:defPPr>
            <a:lvl1pPr marR="0" lvl="0" algn="ctr" rtl="0" eaLnBrk="1" hangingPunct="1">
              <a:lnSpc>
                <a:spcPct val="100000"/>
              </a:lnSpc>
              <a:spcBef>
                <a:spcPts val="0"/>
              </a:spcBef>
              <a:spcAft>
                <a:spcPts val="0"/>
              </a:spcAft>
              <a:buNone/>
              <a:defRPr sz="2800" b="0" i="1" u="none" strike="noStrike" cap="none">
                <a:solidFill>
                  <a:schemeClr val="accent2"/>
                </a:solidFill>
                <a:latin typeface="Tw Cen MT Condensed" panose="020B0606020104020203" pitchFamily="34" charset="0"/>
                <a:ea typeface="Tw Cen MT" panose="020B0602020104020603" pitchFamily="34" charset="0"/>
                <a:cs typeface="Arial"/>
                <a:sym typeface="Arial"/>
              </a:defRPr>
            </a:lvl1pPr>
          </a:lstStyle>
          <a:p>
            <a:r>
              <a:rPr lang="en-US" sz="4400" i="0" dirty="0">
                <a:latin typeface="Tw Cen MT" panose="020B0602020104020603" pitchFamily="34" charset="0"/>
              </a:rPr>
              <a:t>Read &amp; Reflect</a:t>
            </a:r>
          </a:p>
        </p:txBody>
      </p:sp>
      <p:sp>
        <p:nvSpPr>
          <p:cNvPr id="10" name="TextBox 9">
            <a:extLst>
              <a:ext uri="{FF2B5EF4-FFF2-40B4-BE49-F238E27FC236}">
                <a16:creationId xmlns:a16="http://schemas.microsoft.com/office/drawing/2014/main" id="{29F763A2-8B35-41DA-8E89-5048803D5F6B}"/>
              </a:ext>
            </a:extLst>
          </p:cNvPr>
          <p:cNvSpPr txBox="1"/>
          <p:nvPr/>
        </p:nvSpPr>
        <p:spPr>
          <a:xfrm>
            <a:off x="628649" y="2164425"/>
            <a:ext cx="4681287" cy="1384995"/>
          </a:xfrm>
          <a:prstGeom prst="rect">
            <a:avLst/>
          </a:prstGeom>
          <a:noFill/>
        </p:spPr>
        <p:txBody>
          <a:bodyPr wrap="square">
            <a:spAutoFit/>
          </a:bodyPr>
          <a:lstStyle/>
          <a:p>
            <a:pPr algn="l"/>
            <a:r>
              <a:rPr lang="en-US" sz="2800" dirty="0">
                <a:solidFill>
                  <a:schemeClr val="accent2"/>
                </a:solidFill>
                <a:latin typeface="Tw Cen MT" panose="020B0602020104020603" pitchFamily="34" charset="0"/>
              </a:rPr>
              <a:t>Trust as a Systemic Structure in Our Organization by Doug Stillwell</a:t>
            </a:r>
          </a:p>
        </p:txBody>
      </p:sp>
      <p:sp>
        <p:nvSpPr>
          <p:cNvPr id="2" name="Quote">
            <a:extLst>
              <a:ext uri="{FF2B5EF4-FFF2-40B4-BE49-F238E27FC236}">
                <a16:creationId xmlns:a16="http://schemas.microsoft.com/office/drawing/2014/main" id="{633B2E67-127D-4AAD-A8BA-EAE67F262E34}"/>
              </a:ext>
            </a:extLst>
          </p:cNvPr>
          <p:cNvSpPr>
            <a:spLocks noGrp="1"/>
          </p:cNvSpPr>
          <p:nvPr>
            <p:ph type="title"/>
          </p:nvPr>
        </p:nvSpPr>
        <p:spPr>
          <a:xfrm>
            <a:off x="5687298" y="1913688"/>
            <a:ext cx="3056022" cy="1902174"/>
          </a:xfrm>
        </p:spPr>
        <p:txBody>
          <a:bodyPr/>
          <a:lstStyle/>
          <a:p>
            <a:pPr algn="l"/>
            <a:r>
              <a:rPr lang="en-US" sz="2800" dirty="0"/>
              <a:t>“Trust…. an underlying condition necessary to support all effective human interactions.”</a:t>
            </a:r>
            <a:br>
              <a:rPr lang="en-US" dirty="0"/>
            </a:br>
            <a:endParaRPr lang="en-US" dirty="0"/>
          </a:p>
        </p:txBody>
      </p:sp>
      <p:sp>
        <p:nvSpPr>
          <p:cNvPr id="6" name="Text Placeholder 3">
            <a:extLst>
              <a:ext uri="{FF2B5EF4-FFF2-40B4-BE49-F238E27FC236}">
                <a16:creationId xmlns:a16="http://schemas.microsoft.com/office/drawing/2014/main" id="{0056C6D1-C6DC-4408-97B7-1DB12B5AFA99}"/>
              </a:ext>
            </a:extLst>
          </p:cNvPr>
          <p:cNvSpPr txBox="1">
            <a:spLocks/>
          </p:cNvSpPr>
          <p:nvPr/>
        </p:nvSpPr>
        <p:spPr>
          <a:xfrm>
            <a:off x="628651" y="4052581"/>
            <a:ext cx="5554081" cy="1191020"/>
          </a:xfrm>
          <a:prstGeom prst="rect">
            <a:avLst/>
          </a:prstGeom>
        </p:spPr>
        <p:txBody>
          <a:bodyPr/>
          <a:lstStyle>
            <a:defPPr marR="0" lvl="0" algn="l" rtl="0">
              <a:lnSpc>
                <a:spcPct val="100000"/>
              </a:lnSpc>
              <a:spcBef>
                <a:spcPts val="0"/>
              </a:spcBef>
              <a:spcAft>
                <a:spcPts val="0"/>
              </a:spcAft>
            </a:defPPr>
            <a:lvl1pPr marL="457200" marR="0" lvl="0" indent="-365760" algn="l" rtl="0" eaLnBrk="1" hangingPunct="1">
              <a:lnSpc>
                <a:spcPct val="100000"/>
              </a:lnSpc>
              <a:spcBef>
                <a:spcPts val="600"/>
              </a:spcBef>
              <a:spcAft>
                <a:spcPts val="0"/>
              </a:spcAft>
              <a:buClr>
                <a:schemeClr val="accent2"/>
              </a:buClr>
              <a:buFont typeface="Wingdings" panose="05000000000000000000" pitchFamily="2" charset="2"/>
              <a:buChar char="§"/>
              <a:defRPr sz="2400" b="0" i="0" u="none" strike="noStrike" cap="none">
                <a:solidFill>
                  <a:srgbClr val="000000"/>
                </a:solidFill>
                <a:latin typeface="Tw Cen MT" panose="020B0602020104020603" pitchFamily="34" charset="0"/>
                <a:ea typeface="Tw Cen MT" panose="020B0602020104020603" pitchFamily="34" charset="0"/>
                <a:cs typeface="Arial"/>
                <a:sym typeface="Arial"/>
              </a:defRPr>
            </a:lvl1pPr>
            <a:lvl2pPr marR="0" lvl="1" algn="l" rtl="0" eaLnBrk="1" hangingPunct="1">
              <a:lnSpc>
                <a:spcPct val="100000"/>
              </a:lnSpc>
              <a:spcBef>
                <a:spcPts val="0"/>
              </a:spcBef>
              <a:spcAft>
                <a:spcPts val="0"/>
              </a:spcAft>
              <a:buNone/>
              <a:defRPr sz="2100" b="0" i="0" u="none" strike="noStrike" cap="none">
                <a:solidFill>
                  <a:srgbClr val="000000"/>
                </a:solidFill>
                <a:latin typeface="Tw Cen MT" panose="020B0602020104020603" pitchFamily="34" charset="0"/>
                <a:ea typeface="Tw Cen MT" panose="020B0602020104020603" pitchFamily="34" charset="0"/>
                <a:cs typeface="Arial"/>
                <a:sym typeface="Arial"/>
              </a:defRPr>
            </a:lvl2pPr>
            <a:lvl3pPr marR="0" lvl="2" algn="l" rtl="0" eaLnBrk="1" hangingPunct="1">
              <a:lnSpc>
                <a:spcPct val="100000"/>
              </a:lnSpc>
              <a:spcBef>
                <a:spcPts val="0"/>
              </a:spcBef>
              <a:spcAft>
                <a:spcPts val="0"/>
              </a:spcAft>
              <a:buNone/>
              <a:defRPr sz="1050" b="0" i="0" u="none" strike="noStrike" cap="none">
                <a:solidFill>
                  <a:srgbClr val="000000"/>
                </a:solidFill>
                <a:latin typeface="Arial"/>
                <a:ea typeface="Arial"/>
                <a:cs typeface="Arial"/>
                <a:sym typeface="Arial"/>
              </a:defRPr>
            </a:lvl3pPr>
            <a:lvl4pPr marR="0" lvl="3" algn="l" rtl="0" eaLnBrk="1" hangingPunct="1">
              <a:lnSpc>
                <a:spcPct val="100000"/>
              </a:lnSpc>
              <a:spcBef>
                <a:spcPts val="0"/>
              </a:spcBef>
              <a:spcAft>
                <a:spcPts val="0"/>
              </a:spcAft>
              <a:buNone/>
              <a:defRPr sz="1050" b="0" i="0" u="none" strike="noStrike" cap="none">
                <a:solidFill>
                  <a:srgbClr val="000000"/>
                </a:solidFill>
                <a:latin typeface="Arial"/>
                <a:ea typeface="Arial"/>
                <a:cs typeface="Arial"/>
                <a:sym typeface="Arial"/>
              </a:defRPr>
            </a:lvl4pPr>
            <a:lvl5pPr marR="0" lvl="4" algn="l" rtl="0" eaLnBrk="1" hangingPunct="1">
              <a:lnSpc>
                <a:spcPct val="100000"/>
              </a:lnSpc>
              <a:spcBef>
                <a:spcPts val="0"/>
              </a:spcBef>
              <a:spcAft>
                <a:spcPts val="0"/>
              </a:spcAft>
              <a:buNone/>
              <a:defRPr sz="1050" b="0" i="0" u="none" strike="noStrike" cap="none">
                <a:solidFill>
                  <a:srgbClr val="000000"/>
                </a:solidFill>
                <a:latin typeface="Arial"/>
                <a:ea typeface="Arial"/>
                <a:cs typeface="Arial"/>
                <a:sym typeface="Arial"/>
              </a:defRPr>
            </a:lvl5pPr>
            <a:lvl6pPr marR="0" lvl="5" algn="l" rtl="0" eaLnBrk="1" hangingPunct="1">
              <a:lnSpc>
                <a:spcPct val="100000"/>
              </a:lnSpc>
              <a:spcBef>
                <a:spcPts val="0"/>
              </a:spcBef>
              <a:spcAft>
                <a:spcPts val="0"/>
              </a:spcAft>
              <a:buNone/>
              <a:defRPr sz="1050" b="0" i="0" u="none" strike="noStrike" cap="none">
                <a:solidFill>
                  <a:srgbClr val="000000"/>
                </a:solidFill>
                <a:latin typeface="Arial"/>
                <a:ea typeface="Arial"/>
                <a:cs typeface="Arial"/>
                <a:sym typeface="Arial"/>
              </a:defRPr>
            </a:lvl6pPr>
            <a:lvl7pPr marR="0" lvl="6" algn="l" rtl="0" eaLnBrk="1" hangingPunct="1">
              <a:lnSpc>
                <a:spcPct val="100000"/>
              </a:lnSpc>
              <a:spcBef>
                <a:spcPts val="0"/>
              </a:spcBef>
              <a:spcAft>
                <a:spcPts val="0"/>
              </a:spcAft>
              <a:buNone/>
              <a:defRPr sz="1050" b="0" i="0" u="none" strike="noStrike" cap="none">
                <a:solidFill>
                  <a:srgbClr val="000000"/>
                </a:solidFill>
                <a:latin typeface="Arial"/>
                <a:ea typeface="Arial"/>
                <a:cs typeface="Arial"/>
                <a:sym typeface="Arial"/>
              </a:defRPr>
            </a:lvl7pPr>
            <a:lvl8pPr marR="0" lvl="7" algn="l" rtl="0" eaLnBrk="1" hangingPunct="1">
              <a:lnSpc>
                <a:spcPct val="100000"/>
              </a:lnSpc>
              <a:spcBef>
                <a:spcPts val="0"/>
              </a:spcBef>
              <a:spcAft>
                <a:spcPts val="0"/>
              </a:spcAft>
              <a:buNone/>
              <a:defRPr sz="1050" b="0" i="0" u="none" strike="noStrike" cap="none">
                <a:solidFill>
                  <a:srgbClr val="000000"/>
                </a:solidFill>
                <a:latin typeface="Arial"/>
                <a:ea typeface="Arial"/>
                <a:cs typeface="Arial"/>
                <a:sym typeface="Arial"/>
              </a:defRPr>
            </a:lvl8pPr>
            <a:lvl9pPr marR="0" lvl="8" algn="l" rtl="0" eaLnBrk="1" hangingPunct="1">
              <a:lnSpc>
                <a:spcPct val="100000"/>
              </a:lnSpc>
              <a:spcBef>
                <a:spcPts val="0"/>
              </a:spcBef>
              <a:spcAft>
                <a:spcPts val="0"/>
              </a:spcAft>
              <a:buNone/>
              <a:defRPr sz="1050" b="0" i="0" u="none" strike="noStrike" cap="none">
                <a:solidFill>
                  <a:srgbClr val="000000"/>
                </a:solidFill>
                <a:latin typeface="Arial"/>
                <a:ea typeface="Arial"/>
                <a:cs typeface="Arial"/>
                <a:sym typeface="Arial"/>
              </a:defRPr>
            </a:lvl9pPr>
          </a:lstStyle>
          <a:p>
            <a:pPr marL="91440" indent="0">
              <a:buNone/>
            </a:pPr>
            <a:r>
              <a:rPr lang="en-US" sz="3200" dirty="0"/>
              <a:t>How does trust become a foundational systematic structure?</a:t>
            </a:r>
          </a:p>
          <a:p>
            <a:endParaRPr lang="en-US" dirty="0"/>
          </a:p>
        </p:txBody>
      </p:sp>
      <p:sp>
        <p:nvSpPr>
          <p:cNvPr id="9" name="Text Placeholder 3">
            <a:extLst>
              <a:ext uri="{FF2B5EF4-FFF2-40B4-BE49-F238E27FC236}">
                <a16:creationId xmlns:a16="http://schemas.microsoft.com/office/drawing/2014/main" id="{F9FE2AA0-5F77-4EF3-BCCA-B962FCA63844}"/>
              </a:ext>
            </a:extLst>
          </p:cNvPr>
          <p:cNvSpPr txBox="1">
            <a:spLocks/>
          </p:cNvSpPr>
          <p:nvPr/>
        </p:nvSpPr>
        <p:spPr>
          <a:xfrm>
            <a:off x="6182732" y="5921381"/>
            <a:ext cx="2065155" cy="328613"/>
          </a:xfrm>
          <a:prstGeom prst="rect">
            <a:avLst/>
          </a:prstGeom>
        </p:spPr>
        <p:txBody>
          <a:bodyPr/>
          <a:lstStyle>
            <a:defPPr marR="0" lvl="0" algn="l" rtl="0">
              <a:lnSpc>
                <a:spcPct val="100000"/>
              </a:lnSpc>
              <a:spcBef>
                <a:spcPts val="0"/>
              </a:spcBef>
              <a:spcAft>
                <a:spcPts val="0"/>
              </a:spcAft>
            </a:defPPr>
            <a:lvl1pPr marL="457200" marR="0" lvl="0" indent="-365760" algn="l" rtl="0" eaLnBrk="1" hangingPunct="1">
              <a:lnSpc>
                <a:spcPct val="100000"/>
              </a:lnSpc>
              <a:spcBef>
                <a:spcPts val="600"/>
              </a:spcBef>
              <a:spcAft>
                <a:spcPts val="0"/>
              </a:spcAft>
              <a:buClr>
                <a:schemeClr val="accent2"/>
              </a:buClr>
              <a:buFont typeface="Wingdings" panose="05000000000000000000" pitchFamily="2" charset="2"/>
              <a:buChar char="§"/>
              <a:defRPr sz="2400" b="0" i="0" u="none" strike="noStrike" cap="none">
                <a:solidFill>
                  <a:srgbClr val="000000"/>
                </a:solidFill>
                <a:latin typeface="Tw Cen MT" panose="020B0602020104020603" pitchFamily="34" charset="0"/>
                <a:ea typeface="Tw Cen MT" panose="020B0602020104020603" pitchFamily="34" charset="0"/>
                <a:cs typeface="Arial"/>
                <a:sym typeface="Arial"/>
              </a:defRPr>
            </a:lvl1pPr>
            <a:lvl2pPr marR="0" lvl="1" algn="l" rtl="0" eaLnBrk="1" hangingPunct="1">
              <a:lnSpc>
                <a:spcPct val="100000"/>
              </a:lnSpc>
              <a:spcBef>
                <a:spcPts val="0"/>
              </a:spcBef>
              <a:spcAft>
                <a:spcPts val="0"/>
              </a:spcAft>
              <a:buNone/>
              <a:defRPr sz="2100" b="0" i="0" u="none" strike="noStrike" cap="none">
                <a:solidFill>
                  <a:srgbClr val="000000"/>
                </a:solidFill>
                <a:latin typeface="Tw Cen MT" panose="020B0602020104020603" pitchFamily="34" charset="0"/>
                <a:ea typeface="Tw Cen MT" panose="020B0602020104020603" pitchFamily="34" charset="0"/>
                <a:cs typeface="Arial"/>
                <a:sym typeface="Arial"/>
              </a:defRPr>
            </a:lvl2pPr>
            <a:lvl3pPr marR="0" lvl="2" algn="l" rtl="0" eaLnBrk="1" hangingPunct="1">
              <a:lnSpc>
                <a:spcPct val="100000"/>
              </a:lnSpc>
              <a:spcBef>
                <a:spcPts val="0"/>
              </a:spcBef>
              <a:spcAft>
                <a:spcPts val="0"/>
              </a:spcAft>
              <a:buNone/>
              <a:defRPr sz="1050" b="0" i="0" u="none" strike="noStrike" cap="none">
                <a:solidFill>
                  <a:srgbClr val="000000"/>
                </a:solidFill>
                <a:latin typeface="Arial"/>
                <a:ea typeface="Arial"/>
                <a:cs typeface="Arial"/>
                <a:sym typeface="Arial"/>
              </a:defRPr>
            </a:lvl3pPr>
            <a:lvl4pPr marR="0" lvl="3" algn="l" rtl="0" eaLnBrk="1" hangingPunct="1">
              <a:lnSpc>
                <a:spcPct val="100000"/>
              </a:lnSpc>
              <a:spcBef>
                <a:spcPts val="0"/>
              </a:spcBef>
              <a:spcAft>
                <a:spcPts val="0"/>
              </a:spcAft>
              <a:buNone/>
              <a:defRPr sz="1050" b="0" i="0" u="none" strike="noStrike" cap="none">
                <a:solidFill>
                  <a:srgbClr val="000000"/>
                </a:solidFill>
                <a:latin typeface="Arial"/>
                <a:ea typeface="Arial"/>
                <a:cs typeface="Arial"/>
                <a:sym typeface="Arial"/>
              </a:defRPr>
            </a:lvl4pPr>
            <a:lvl5pPr marR="0" lvl="4" algn="l" rtl="0" eaLnBrk="1" hangingPunct="1">
              <a:lnSpc>
                <a:spcPct val="100000"/>
              </a:lnSpc>
              <a:spcBef>
                <a:spcPts val="0"/>
              </a:spcBef>
              <a:spcAft>
                <a:spcPts val="0"/>
              </a:spcAft>
              <a:buNone/>
              <a:defRPr sz="1050" b="0" i="0" u="none" strike="noStrike" cap="none">
                <a:solidFill>
                  <a:srgbClr val="000000"/>
                </a:solidFill>
                <a:latin typeface="Arial"/>
                <a:ea typeface="Arial"/>
                <a:cs typeface="Arial"/>
                <a:sym typeface="Arial"/>
              </a:defRPr>
            </a:lvl5pPr>
            <a:lvl6pPr marR="0" lvl="5" algn="l" rtl="0" eaLnBrk="1" hangingPunct="1">
              <a:lnSpc>
                <a:spcPct val="100000"/>
              </a:lnSpc>
              <a:spcBef>
                <a:spcPts val="0"/>
              </a:spcBef>
              <a:spcAft>
                <a:spcPts val="0"/>
              </a:spcAft>
              <a:buNone/>
              <a:defRPr sz="1050" b="0" i="0" u="none" strike="noStrike" cap="none">
                <a:solidFill>
                  <a:srgbClr val="000000"/>
                </a:solidFill>
                <a:latin typeface="Arial"/>
                <a:ea typeface="Arial"/>
                <a:cs typeface="Arial"/>
                <a:sym typeface="Arial"/>
              </a:defRPr>
            </a:lvl6pPr>
            <a:lvl7pPr marR="0" lvl="6" algn="l" rtl="0" eaLnBrk="1" hangingPunct="1">
              <a:lnSpc>
                <a:spcPct val="100000"/>
              </a:lnSpc>
              <a:spcBef>
                <a:spcPts val="0"/>
              </a:spcBef>
              <a:spcAft>
                <a:spcPts val="0"/>
              </a:spcAft>
              <a:buNone/>
              <a:defRPr sz="1050" b="0" i="0" u="none" strike="noStrike" cap="none">
                <a:solidFill>
                  <a:srgbClr val="000000"/>
                </a:solidFill>
                <a:latin typeface="Arial"/>
                <a:ea typeface="Arial"/>
                <a:cs typeface="Arial"/>
                <a:sym typeface="Arial"/>
              </a:defRPr>
            </a:lvl7pPr>
            <a:lvl8pPr marR="0" lvl="7" algn="l" rtl="0" eaLnBrk="1" hangingPunct="1">
              <a:lnSpc>
                <a:spcPct val="100000"/>
              </a:lnSpc>
              <a:spcBef>
                <a:spcPts val="0"/>
              </a:spcBef>
              <a:spcAft>
                <a:spcPts val="0"/>
              </a:spcAft>
              <a:buNone/>
              <a:defRPr sz="1050" b="0" i="0" u="none" strike="noStrike" cap="none">
                <a:solidFill>
                  <a:srgbClr val="000000"/>
                </a:solidFill>
                <a:latin typeface="Arial"/>
                <a:ea typeface="Arial"/>
                <a:cs typeface="Arial"/>
                <a:sym typeface="Arial"/>
              </a:defRPr>
            </a:lvl8pPr>
            <a:lvl9pPr marR="0" lvl="8" algn="l" rtl="0" eaLnBrk="1" hangingPunct="1">
              <a:lnSpc>
                <a:spcPct val="100000"/>
              </a:lnSpc>
              <a:spcBef>
                <a:spcPts val="0"/>
              </a:spcBef>
              <a:spcAft>
                <a:spcPts val="0"/>
              </a:spcAft>
              <a:buNone/>
              <a:defRPr sz="1050" b="0" i="0" u="none" strike="noStrike" cap="none">
                <a:solidFill>
                  <a:srgbClr val="000000"/>
                </a:solidFill>
                <a:latin typeface="Arial"/>
                <a:ea typeface="Arial"/>
                <a:cs typeface="Arial"/>
                <a:sym typeface="Arial"/>
              </a:defRPr>
            </a:lvl9pPr>
          </a:lstStyle>
          <a:p>
            <a:pPr marL="0" marR="0" lvl="0" indent="0" algn="r" rtl="0">
              <a:spcBef>
                <a:spcPts val="0"/>
              </a:spcBef>
              <a:spcAft>
                <a:spcPts val="0"/>
              </a:spcAft>
              <a:buNone/>
            </a:pPr>
            <a:r>
              <a:rPr lang="en-US" sz="1050" dirty="0">
                <a:solidFill>
                  <a:schemeClr val="dk1"/>
                </a:solidFill>
                <a:ea typeface="Calibri"/>
                <a:cs typeface="Calibri"/>
                <a:sym typeface="Calibri"/>
              </a:rPr>
              <a:t>(Stillwell, 2018)</a:t>
            </a:r>
          </a:p>
        </p:txBody>
      </p:sp>
      <p:pic>
        <p:nvPicPr>
          <p:cNvPr id="7" name="Picture 6" descr="Reflections/Activities Icon&#10;&#10;This icon indicates the presence of activities or times of reflection.">
            <a:extLst>
              <a:ext uri="{FF2B5EF4-FFF2-40B4-BE49-F238E27FC236}">
                <a16:creationId xmlns:a16="http://schemas.microsoft.com/office/drawing/2014/main" id="{2CD25D4F-F0BB-472C-BC9A-4D6233DFA72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247887" y="5609105"/>
            <a:ext cx="731521" cy="731521"/>
          </a:xfrm>
          <a:prstGeom prst="rect">
            <a:avLst/>
          </a:prstGeom>
        </p:spPr>
      </p:pic>
      <p:pic>
        <p:nvPicPr>
          <p:cNvPr id="8" name="Picture 7" descr="Qr code linking to https://thesystemsthinker.com/trust-as-a-systemic-structure-in-our-organizations">
            <a:extLst>
              <a:ext uri="{FF2B5EF4-FFF2-40B4-BE49-F238E27FC236}">
                <a16:creationId xmlns:a16="http://schemas.microsoft.com/office/drawing/2014/main" id="{EF23AF4C-1424-4DA6-B31B-960C3C65828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525203" y="3863389"/>
            <a:ext cx="1380212" cy="1380212"/>
          </a:xfrm>
          <a:prstGeom prst="rect">
            <a:avLst/>
          </a:prstGeom>
        </p:spPr>
      </p:pic>
    </p:spTree>
    <p:extLst>
      <p:ext uri="{BB962C8B-B14F-4D97-AF65-F5344CB8AC3E}">
        <p14:creationId xmlns:p14="http://schemas.microsoft.com/office/powerpoint/2010/main" val="302868794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846047A3-73D6-4579-B83E-D67D0D707338}"/>
              </a:ext>
            </a:extLst>
          </p:cNvPr>
          <p:cNvSpPr>
            <a:spLocks noGrp="1"/>
          </p:cNvSpPr>
          <p:nvPr>
            <p:ph type="title"/>
          </p:nvPr>
        </p:nvSpPr>
        <p:spPr/>
        <p:txBody>
          <a:bodyPr/>
          <a:lstStyle/>
          <a:p>
            <a:r>
              <a:rPr lang="en-US" dirty="0"/>
              <a:t>Hidden Slide #6</a:t>
            </a:r>
          </a:p>
        </p:txBody>
      </p:sp>
      <p:sp>
        <p:nvSpPr>
          <p:cNvPr id="2" name="Text Placeholder 1">
            <a:extLst>
              <a:ext uri="{FF2B5EF4-FFF2-40B4-BE49-F238E27FC236}">
                <a16:creationId xmlns:a16="http://schemas.microsoft.com/office/drawing/2014/main" id="{A40D290A-4188-4995-9810-8A63FBEB79F6}"/>
              </a:ext>
            </a:extLst>
          </p:cNvPr>
          <p:cNvSpPr>
            <a:spLocks noGrp="1"/>
          </p:cNvSpPr>
          <p:nvPr>
            <p:ph type="body" idx="1"/>
          </p:nvPr>
        </p:nvSpPr>
        <p:spPr>
          <a:xfrm>
            <a:off x="457200" y="1698625"/>
            <a:ext cx="8229600" cy="4539911"/>
          </a:xfrm>
        </p:spPr>
        <p:txBody>
          <a:bodyPr/>
          <a:lstStyle/>
          <a:p>
            <a:pPr marL="0" indent="0">
              <a:lnSpc>
                <a:spcPct val="100000"/>
              </a:lnSpc>
              <a:spcBef>
                <a:spcPts val="0"/>
              </a:spcBef>
              <a:buNone/>
            </a:pPr>
            <a:r>
              <a:rPr lang="en-US" sz="1800" b="1" dirty="0"/>
              <a:t>KEY TERMS</a:t>
            </a:r>
          </a:p>
          <a:p>
            <a:pPr marL="171450" indent="-171450">
              <a:lnSpc>
                <a:spcPct val="100000"/>
              </a:lnSpc>
              <a:spcBef>
                <a:spcPts val="0"/>
              </a:spcBef>
            </a:pPr>
            <a:r>
              <a:rPr lang="en-US" sz="1200" b="1" dirty="0"/>
              <a:t>Change Leadership</a:t>
            </a:r>
            <a:r>
              <a:rPr lang="en-US" sz="1200" i="1" dirty="0"/>
              <a:t> </a:t>
            </a:r>
            <a:r>
              <a:rPr lang="en-US" sz="1200" dirty="0"/>
              <a:t>is the ability to influence and enthuse others through personal advocacy, vision, and drive and to access resources to build a solid platform for change (Higgs and Rowland, 2000). Leadership is often viewed as key to successful change.</a:t>
            </a:r>
          </a:p>
          <a:p>
            <a:pPr marL="171450" indent="-171450">
              <a:lnSpc>
                <a:spcPct val="100000"/>
              </a:lnSpc>
            </a:pPr>
            <a:r>
              <a:rPr lang="en-US" sz="1200" b="1" dirty="0"/>
              <a:t>Continuous Improvement </a:t>
            </a:r>
            <a:r>
              <a:rPr lang="en-US" sz="1200" dirty="0"/>
              <a:t>refers to</a:t>
            </a:r>
            <a:r>
              <a:rPr lang="en-US" sz="1200" b="1" dirty="0"/>
              <a:t> </a:t>
            </a:r>
            <a:r>
              <a:rPr lang="en-US" sz="1200" dirty="0"/>
              <a:t>any school- or instructional-improvement process that unfolds progressively, that does not have a fixed or predetermined end point, and that is sustained over extended periods of time.</a:t>
            </a:r>
          </a:p>
          <a:p>
            <a:pPr marL="171450" indent="-171450">
              <a:lnSpc>
                <a:spcPct val="100000"/>
              </a:lnSpc>
            </a:pPr>
            <a:r>
              <a:rPr lang="en-US" sz="1200" b="1" dirty="0"/>
              <a:t>Educator Empowerment </a:t>
            </a:r>
            <a:r>
              <a:rPr lang="en-US" sz="1200" dirty="0"/>
              <a:t>is the process by which educators </a:t>
            </a:r>
            <a:r>
              <a:rPr lang="en-US" sz="1200" i="1" dirty="0"/>
              <a:t>individually and collectively</a:t>
            </a:r>
            <a:r>
              <a:rPr lang="en-US" sz="1200" dirty="0"/>
              <a:t> activate their </a:t>
            </a:r>
            <a:r>
              <a:rPr lang="en-US" sz="1200" i="1" dirty="0"/>
              <a:t>power</a:t>
            </a:r>
            <a:r>
              <a:rPr lang="en-US" sz="1200" dirty="0"/>
              <a:t> to achieve their </a:t>
            </a:r>
            <a:r>
              <a:rPr lang="en-US" sz="1200" i="1" dirty="0"/>
              <a:t>goals.</a:t>
            </a:r>
            <a:endParaRPr lang="en-US" sz="1200" dirty="0"/>
          </a:p>
          <a:p>
            <a:pPr marL="171450" indent="-171450">
              <a:lnSpc>
                <a:spcPct val="100000"/>
              </a:lnSpc>
            </a:pPr>
            <a:r>
              <a:rPr lang="en-US" sz="1200" b="1" dirty="0"/>
              <a:t>Interdependence </a:t>
            </a:r>
            <a:r>
              <a:rPr lang="en-US" sz="1200" dirty="0"/>
              <a:t>describes the nature of and balance between interactions and interconnections between the individual parts of any dynamic system network. The focus is not on individual parts, but rather on the interactions and interconnections among the parts/components, resulting in patterns of interdependent behaviors that determine the nature of system outcomes.</a:t>
            </a:r>
          </a:p>
          <a:p>
            <a:pPr marL="171450" indent="-171450">
              <a:lnSpc>
                <a:spcPct val="100000"/>
              </a:lnSpc>
            </a:pPr>
            <a:r>
              <a:rPr lang="en-US" sz="1200" b="1" dirty="0"/>
              <a:t>Key Performance Indicator</a:t>
            </a:r>
            <a:r>
              <a:rPr lang="en-US" sz="1200" dirty="0"/>
              <a:t> is a quantifiable measure used to evaluate the success of an organization, employee, etc. in meeting objectives for performance.</a:t>
            </a:r>
          </a:p>
          <a:p>
            <a:pPr marL="171450" indent="-171450">
              <a:lnSpc>
                <a:spcPct val="100000"/>
              </a:lnSpc>
            </a:pPr>
            <a:r>
              <a:rPr lang="en-US" sz="1200" b="1" dirty="0"/>
              <a:t>Mental Models </a:t>
            </a:r>
            <a:r>
              <a:rPr lang="en-US" sz="1200" dirty="0"/>
              <a:t>are the beliefs, ideas, images, and/or verbal descriptions that consciously or unconsciously form from our experiences and which (when formed) guide our thoughts and actions. These representations of perceived reality lead individuals to expect certain results, give meaning to events, and predispose them to behave in certain ways.</a:t>
            </a:r>
          </a:p>
          <a:p>
            <a:pPr marL="171450" indent="-171450">
              <a:lnSpc>
                <a:spcPct val="100000"/>
              </a:lnSpc>
            </a:pPr>
            <a:r>
              <a:rPr lang="en-US" sz="1200" b="1" dirty="0"/>
              <a:t>System</a:t>
            </a:r>
            <a:r>
              <a:rPr lang="en-US" sz="1200" dirty="0"/>
              <a:t> refers to a set of related components that work together in an environment to perform whatever functions are required to achieve the system’s objective.</a:t>
            </a:r>
          </a:p>
          <a:p>
            <a:pPr marL="171450" indent="-171450">
              <a:lnSpc>
                <a:spcPct val="100000"/>
              </a:lnSpc>
            </a:pPr>
            <a:r>
              <a:rPr lang="en-US" sz="1200" b="1" dirty="0"/>
              <a:t>Systemic Structures </a:t>
            </a:r>
            <a:r>
              <a:rPr lang="en-US" sz="1200" dirty="0"/>
              <a:t>are rules, norms, policies, guidelines, power structures, distributions of resources, or informal ways of work that have been tacitly or explicitly institutionalized. Systemic structures are those structures that affect most or all of a system. </a:t>
            </a:r>
          </a:p>
          <a:p>
            <a:pPr marL="171450" indent="-171450">
              <a:lnSpc>
                <a:spcPct val="100000"/>
              </a:lnSpc>
            </a:pPr>
            <a:r>
              <a:rPr lang="en-US" sz="1200" b="1" dirty="0"/>
              <a:t>Systems Thinking</a:t>
            </a:r>
            <a:r>
              <a:rPr lang="en-US" sz="1200" dirty="0"/>
              <a:t>: refers to a method of critical thinking by which you analyze the relationships between the system's parts in order to understand a situation for better decision making.</a:t>
            </a:r>
          </a:p>
          <a:p>
            <a:endParaRPr lang="en-US" sz="1200" dirty="0"/>
          </a:p>
        </p:txBody>
      </p:sp>
    </p:spTree>
    <p:extLst>
      <p:ext uri="{BB962C8B-B14F-4D97-AF65-F5344CB8AC3E}">
        <p14:creationId xmlns:p14="http://schemas.microsoft.com/office/powerpoint/2010/main" val="443952334"/>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F339A0-2174-4E3E-AA09-B654362B475D}"/>
              </a:ext>
            </a:extLst>
          </p:cNvPr>
          <p:cNvSpPr>
            <a:spLocks noGrp="1"/>
          </p:cNvSpPr>
          <p:nvPr>
            <p:ph type="title"/>
          </p:nvPr>
        </p:nvSpPr>
        <p:spPr/>
        <p:txBody>
          <a:bodyPr/>
          <a:lstStyle/>
          <a:p>
            <a:r>
              <a:rPr lang="en-US" dirty="0"/>
              <a:t>Steps for Building Trust</a:t>
            </a:r>
          </a:p>
        </p:txBody>
      </p:sp>
      <p:sp>
        <p:nvSpPr>
          <p:cNvPr id="16" name="Arrow" descr="Arrow pointing up the steps">
            <a:extLst>
              <a:ext uri="{FF2B5EF4-FFF2-40B4-BE49-F238E27FC236}">
                <a16:creationId xmlns:a16="http://schemas.microsoft.com/office/drawing/2014/main" id="{9882168A-6873-4DFA-A847-709C2B778972}"/>
              </a:ext>
            </a:extLst>
          </p:cNvPr>
          <p:cNvSpPr/>
          <p:nvPr/>
        </p:nvSpPr>
        <p:spPr>
          <a:xfrm rot="2853320">
            <a:off x="1872721" y="1371630"/>
            <a:ext cx="282377" cy="2856463"/>
          </a:xfrm>
          <a:prstGeom prst="upArrow">
            <a:avLst>
              <a:gd name="adj1" fmla="val 50000"/>
              <a:gd name="adj2" fmla="val 50000"/>
            </a:avLst>
          </a:prstGeom>
          <a:solidFill>
            <a:srgbClr val="AA264C"/>
          </a:solidFill>
          <a:ln w="12700" cap="flat" cmpd="sng">
            <a:noFill/>
            <a:prstDash val="solid"/>
            <a:miter lim="800000"/>
            <a:headEnd type="none" w="sm" len="sm"/>
            <a:tailEnd type="none" w="sm" len="sm"/>
          </a:ln>
        </p:spPr>
        <p:txBody>
          <a:bodyPr spcFirstLastPara="1" wrap="square" lIns="68569" tIns="34275" rIns="68569" bIns="34275" anchor="ctr" anchorCtr="0">
            <a:noAutofit/>
          </a:bodyPr>
          <a:lstStyle/>
          <a:p>
            <a:pPr algn="ctr"/>
            <a:endParaRPr sz="1350">
              <a:solidFill>
                <a:schemeClr val="lt1"/>
              </a:solidFill>
              <a:latin typeface="Calibri"/>
              <a:ea typeface="Calibri"/>
              <a:cs typeface="Calibri"/>
              <a:sym typeface="Calibri"/>
            </a:endParaRPr>
          </a:p>
        </p:txBody>
      </p:sp>
      <p:grpSp>
        <p:nvGrpSpPr>
          <p:cNvPr id="22" name="Group 21" descr="top step, building authentic relationships">
            <a:extLst>
              <a:ext uri="{FF2B5EF4-FFF2-40B4-BE49-F238E27FC236}">
                <a16:creationId xmlns:a16="http://schemas.microsoft.com/office/drawing/2014/main" id="{BA5F957E-795D-4755-82C6-44AF5076CF0F}"/>
              </a:ext>
            </a:extLst>
          </p:cNvPr>
          <p:cNvGrpSpPr/>
          <p:nvPr/>
        </p:nvGrpSpPr>
        <p:grpSpPr>
          <a:xfrm>
            <a:off x="4534223" y="1752495"/>
            <a:ext cx="4192577" cy="685800"/>
            <a:chOff x="4534223" y="1752495"/>
            <a:chExt cx="4192577" cy="685800"/>
          </a:xfrm>
        </p:grpSpPr>
        <p:sp>
          <p:nvSpPr>
            <p:cNvPr id="14" name="Build">
              <a:extLst>
                <a:ext uri="{FF2B5EF4-FFF2-40B4-BE49-F238E27FC236}">
                  <a16:creationId xmlns:a16="http://schemas.microsoft.com/office/drawing/2014/main" id="{ACDA0017-F65A-4819-BAA2-35EC2EFA7AC8}"/>
                </a:ext>
              </a:extLst>
            </p:cNvPr>
            <p:cNvSpPr txBox="1"/>
            <p:nvPr/>
          </p:nvSpPr>
          <p:spPr>
            <a:xfrm>
              <a:off x="5816724" y="1926613"/>
              <a:ext cx="2910076" cy="346218"/>
            </a:xfrm>
            <a:prstGeom prst="rect">
              <a:avLst/>
            </a:prstGeom>
            <a:noFill/>
            <a:ln>
              <a:noFill/>
            </a:ln>
          </p:spPr>
          <p:txBody>
            <a:bodyPr spcFirstLastPara="1" wrap="square" lIns="68569" tIns="34275" rIns="68569" bIns="34275" anchor="t" anchorCtr="0">
              <a:spAutoFit/>
            </a:bodyPr>
            <a:lstStyle/>
            <a:p>
              <a:pPr algn="r"/>
              <a:r>
                <a:rPr lang="en-US" sz="1800" dirty="0">
                  <a:solidFill>
                    <a:schemeClr val="dk1"/>
                  </a:solidFill>
                  <a:latin typeface="Tw Cen MT" panose="020B0602020104020603" pitchFamily="34" charset="0"/>
                  <a:ea typeface="Calibri"/>
                  <a:cs typeface="Calibri"/>
                  <a:sym typeface="Calibri"/>
                </a:rPr>
                <a:t>Build </a:t>
              </a:r>
              <a:r>
                <a:rPr lang="en-US" sz="1800" b="1" dirty="0">
                  <a:solidFill>
                    <a:schemeClr val="dk1"/>
                  </a:solidFill>
                  <a:latin typeface="Tw Cen MT" panose="020B0602020104020603" pitchFamily="34" charset="0"/>
                  <a:ea typeface="Calibri"/>
                  <a:cs typeface="Calibri"/>
                  <a:sym typeface="Calibri"/>
                </a:rPr>
                <a:t>authentic relationships</a:t>
              </a:r>
              <a:endParaRPr sz="1350" dirty="0">
                <a:solidFill>
                  <a:schemeClr val="dk1"/>
                </a:solidFill>
                <a:latin typeface="Tw Cen MT" panose="020B0602020104020603" pitchFamily="34" charset="0"/>
                <a:ea typeface="Calibri"/>
                <a:cs typeface="Calibri"/>
                <a:sym typeface="Calibri"/>
              </a:endParaRPr>
            </a:p>
          </p:txBody>
        </p:sp>
        <p:sp>
          <p:nvSpPr>
            <p:cNvPr id="9" name="Google Shape;1011;p77">
              <a:extLst>
                <a:ext uri="{FF2B5EF4-FFF2-40B4-BE49-F238E27FC236}">
                  <a16:creationId xmlns:a16="http://schemas.microsoft.com/office/drawing/2014/main" id="{3BD4794B-00B1-46EC-8CDB-19EC0D205698}"/>
                </a:ext>
              </a:extLst>
            </p:cNvPr>
            <p:cNvSpPr/>
            <p:nvPr/>
          </p:nvSpPr>
          <p:spPr>
            <a:xfrm>
              <a:off x="4534223" y="1752495"/>
              <a:ext cx="4192577" cy="685800"/>
            </a:xfrm>
            <a:prstGeom prst="rect">
              <a:avLst/>
            </a:prstGeom>
            <a:noFill/>
            <a:ln w="38100" cap="flat" cmpd="sng">
              <a:solidFill>
                <a:schemeClr val="accent2"/>
              </a:solidFill>
              <a:prstDash val="solid"/>
              <a:miter lim="800000"/>
              <a:headEnd type="none" w="sm" len="sm"/>
              <a:tailEnd type="none" w="sm" len="sm"/>
            </a:ln>
          </p:spPr>
          <p:txBody>
            <a:bodyPr spcFirstLastPara="1" wrap="square" lIns="68569" tIns="34275" rIns="68569" bIns="34275" anchor="ctr" anchorCtr="0">
              <a:noAutofit/>
            </a:bodyPr>
            <a:lstStyle/>
            <a:p>
              <a:pPr algn="ctr"/>
              <a:endParaRPr sz="1350" dirty="0">
                <a:solidFill>
                  <a:schemeClr val="lt1"/>
                </a:solidFill>
                <a:latin typeface="Calibri"/>
                <a:ea typeface="Calibri"/>
                <a:cs typeface="Calibri"/>
                <a:sym typeface="Calibri"/>
              </a:endParaRPr>
            </a:p>
          </p:txBody>
        </p:sp>
      </p:grpSp>
      <p:grpSp>
        <p:nvGrpSpPr>
          <p:cNvPr id="21" name="Group 20" descr="fourth step from bottom to top, improve the flow and frequency of communication">
            <a:extLst>
              <a:ext uri="{FF2B5EF4-FFF2-40B4-BE49-F238E27FC236}">
                <a16:creationId xmlns:a16="http://schemas.microsoft.com/office/drawing/2014/main" id="{1914F4BA-63F4-48BE-BA77-D88F0966D065}"/>
              </a:ext>
            </a:extLst>
          </p:cNvPr>
          <p:cNvGrpSpPr/>
          <p:nvPr/>
        </p:nvGrpSpPr>
        <p:grpSpPr>
          <a:xfrm>
            <a:off x="3478905" y="2437572"/>
            <a:ext cx="5247895" cy="685800"/>
            <a:chOff x="3478905" y="2437572"/>
            <a:chExt cx="5247895" cy="685800"/>
          </a:xfrm>
        </p:grpSpPr>
        <p:sp>
          <p:nvSpPr>
            <p:cNvPr id="13" name="Improve" descr="fourth step from bottom to top, improve the flow and frequency of communication&#10;">
              <a:extLst>
                <a:ext uri="{FF2B5EF4-FFF2-40B4-BE49-F238E27FC236}">
                  <a16:creationId xmlns:a16="http://schemas.microsoft.com/office/drawing/2014/main" id="{059999C5-55D5-4105-9ABF-67370F3E5863}"/>
                </a:ext>
              </a:extLst>
            </p:cNvPr>
            <p:cNvSpPr txBox="1"/>
            <p:nvPr/>
          </p:nvSpPr>
          <p:spPr>
            <a:xfrm>
              <a:off x="3671984" y="2636870"/>
              <a:ext cx="5054816" cy="346218"/>
            </a:xfrm>
            <a:prstGeom prst="rect">
              <a:avLst/>
            </a:prstGeom>
            <a:noFill/>
            <a:ln>
              <a:noFill/>
            </a:ln>
          </p:spPr>
          <p:txBody>
            <a:bodyPr spcFirstLastPara="1" wrap="square" lIns="68569" tIns="34275" rIns="68569" bIns="34275" anchor="t" anchorCtr="0">
              <a:spAutoFit/>
            </a:bodyPr>
            <a:lstStyle/>
            <a:p>
              <a:pPr algn="r"/>
              <a:r>
                <a:rPr lang="en-US" sz="1800" dirty="0">
                  <a:solidFill>
                    <a:schemeClr val="dk1"/>
                  </a:solidFill>
                  <a:latin typeface="Tw Cen MT" panose="020B0602020104020603" pitchFamily="34" charset="0"/>
                  <a:ea typeface="Calibri"/>
                  <a:cs typeface="Calibri"/>
                  <a:sym typeface="Calibri"/>
                </a:rPr>
                <a:t>Improve the </a:t>
              </a:r>
              <a:r>
                <a:rPr lang="en-US" sz="1800" b="1" dirty="0">
                  <a:solidFill>
                    <a:schemeClr val="dk1"/>
                  </a:solidFill>
                  <a:latin typeface="Tw Cen MT" panose="020B0602020104020603" pitchFamily="34" charset="0"/>
                  <a:ea typeface="Calibri"/>
                  <a:cs typeface="Calibri"/>
                  <a:sym typeface="Calibri"/>
                </a:rPr>
                <a:t>flow</a:t>
              </a:r>
              <a:r>
                <a:rPr lang="en-US" sz="1800" dirty="0">
                  <a:solidFill>
                    <a:schemeClr val="dk1"/>
                  </a:solidFill>
                  <a:latin typeface="Tw Cen MT" panose="020B0602020104020603" pitchFamily="34" charset="0"/>
                  <a:ea typeface="Calibri"/>
                  <a:cs typeface="Calibri"/>
                  <a:sym typeface="Calibri"/>
                </a:rPr>
                <a:t> and </a:t>
              </a:r>
              <a:r>
                <a:rPr lang="en-US" sz="1800" b="1" dirty="0">
                  <a:solidFill>
                    <a:schemeClr val="dk1"/>
                  </a:solidFill>
                  <a:latin typeface="Tw Cen MT" panose="020B0602020104020603" pitchFamily="34" charset="0"/>
                  <a:ea typeface="Calibri"/>
                  <a:cs typeface="Calibri"/>
                  <a:sym typeface="Calibri"/>
                </a:rPr>
                <a:t>frequency</a:t>
              </a:r>
              <a:r>
                <a:rPr lang="en-US" sz="1800" dirty="0">
                  <a:solidFill>
                    <a:schemeClr val="dk1"/>
                  </a:solidFill>
                  <a:latin typeface="Tw Cen MT" panose="020B0602020104020603" pitchFamily="34" charset="0"/>
                  <a:ea typeface="Calibri"/>
                  <a:cs typeface="Calibri"/>
                  <a:sym typeface="Calibri"/>
                </a:rPr>
                <a:t> of </a:t>
              </a:r>
              <a:r>
                <a:rPr lang="en-US" sz="1800" b="1" dirty="0">
                  <a:solidFill>
                    <a:schemeClr val="dk1"/>
                  </a:solidFill>
                  <a:latin typeface="Tw Cen MT" panose="020B0602020104020603" pitchFamily="34" charset="0"/>
                  <a:ea typeface="Calibri"/>
                  <a:cs typeface="Calibri"/>
                  <a:sym typeface="Calibri"/>
                </a:rPr>
                <a:t>communication</a:t>
              </a:r>
              <a:endParaRPr sz="1800" b="1" dirty="0">
                <a:solidFill>
                  <a:schemeClr val="dk1"/>
                </a:solidFill>
                <a:latin typeface="Tw Cen MT" panose="020B0602020104020603" pitchFamily="34" charset="0"/>
                <a:ea typeface="Calibri"/>
                <a:cs typeface="Calibri"/>
                <a:sym typeface="Calibri"/>
              </a:endParaRPr>
            </a:p>
          </p:txBody>
        </p:sp>
        <p:sp>
          <p:nvSpPr>
            <p:cNvPr id="8" name="Google Shape;1010;p77" descr="fourth step from bottom to top, improve the flow and frequency of communication&#10;">
              <a:extLst>
                <a:ext uri="{FF2B5EF4-FFF2-40B4-BE49-F238E27FC236}">
                  <a16:creationId xmlns:a16="http://schemas.microsoft.com/office/drawing/2014/main" id="{529DEFCD-1273-4316-95A4-E465CF1AA95E}"/>
                </a:ext>
              </a:extLst>
            </p:cNvPr>
            <p:cNvSpPr/>
            <p:nvPr/>
          </p:nvSpPr>
          <p:spPr>
            <a:xfrm>
              <a:off x="3478905" y="2437572"/>
              <a:ext cx="5247895" cy="685800"/>
            </a:xfrm>
            <a:prstGeom prst="rect">
              <a:avLst/>
            </a:prstGeom>
            <a:noFill/>
            <a:ln w="38100" cap="flat" cmpd="sng">
              <a:solidFill>
                <a:schemeClr val="accent2"/>
              </a:solidFill>
              <a:prstDash val="solid"/>
              <a:miter lim="800000"/>
              <a:headEnd type="none" w="sm" len="sm"/>
              <a:tailEnd type="none" w="sm" len="sm"/>
            </a:ln>
          </p:spPr>
          <p:txBody>
            <a:bodyPr spcFirstLastPara="1" wrap="square" lIns="68569" tIns="34275" rIns="68569" bIns="34275" anchor="ctr" anchorCtr="0">
              <a:noAutofit/>
            </a:bodyPr>
            <a:lstStyle/>
            <a:p>
              <a:pPr algn="ctr"/>
              <a:endParaRPr sz="1350">
                <a:solidFill>
                  <a:schemeClr val="lt1"/>
                </a:solidFill>
                <a:latin typeface="Calibri"/>
                <a:ea typeface="Calibri"/>
                <a:cs typeface="Calibri"/>
                <a:sym typeface="Calibri"/>
              </a:endParaRPr>
            </a:p>
          </p:txBody>
        </p:sp>
      </p:grpSp>
      <p:grpSp>
        <p:nvGrpSpPr>
          <p:cNvPr id="3" name="Group 2">
            <a:extLst>
              <a:ext uri="{FF2B5EF4-FFF2-40B4-BE49-F238E27FC236}">
                <a16:creationId xmlns:a16="http://schemas.microsoft.com/office/drawing/2014/main" id="{D9EE924A-66E7-4764-9EA9-9CD960EDFFF6}"/>
              </a:ext>
            </a:extLst>
          </p:cNvPr>
          <p:cNvGrpSpPr/>
          <p:nvPr/>
        </p:nvGrpSpPr>
        <p:grpSpPr>
          <a:xfrm>
            <a:off x="2155277" y="3123372"/>
            <a:ext cx="6571523" cy="685800"/>
            <a:chOff x="2155277" y="3123372"/>
            <a:chExt cx="6571523" cy="685800"/>
          </a:xfrm>
        </p:grpSpPr>
        <p:sp>
          <p:nvSpPr>
            <p:cNvPr id="12" name="Extend">
              <a:extLst>
                <a:ext uri="{FF2B5EF4-FFF2-40B4-BE49-F238E27FC236}">
                  <a16:creationId xmlns:a16="http://schemas.microsoft.com/office/drawing/2014/main" id="{8CCEC1FB-95A4-4C43-A5BC-18879A0A477B}"/>
                </a:ext>
              </a:extLst>
            </p:cNvPr>
            <p:cNvSpPr txBox="1"/>
            <p:nvPr/>
          </p:nvSpPr>
          <p:spPr>
            <a:xfrm>
              <a:off x="2155277" y="3321947"/>
              <a:ext cx="6571523" cy="346218"/>
            </a:xfrm>
            <a:prstGeom prst="rect">
              <a:avLst/>
            </a:prstGeom>
            <a:noFill/>
            <a:ln>
              <a:noFill/>
            </a:ln>
          </p:spPr>
          <p:txBody>
            <a:bodyPr spcFirstLastPara="1" wrap="square" lIns="68569" tIns="34275" rIns="68569" bIns="34275" anchor="t" anchorCtr="0">
              <a:spAutoFit/>
            </a:bodyPr>
            <a:lstStyle/>
            <a:p>
              <a:pPr algn="r"/>
              <a:r>
                <a:rPr lang="en-US" sz="1800" b="1" dirty="0">
                  <a:solidFill>
                    <a:schemeClr val="dk1"/>
                  </a:solidFill>
                  <a:latin typeface="Tw Cen MT" panose="020B0602020104020603" pitchFamily="34" charset="0"/>
                  <a:ea typeface="Calibri"/>
                  <a:cs typeface="Calibri"/>
                  <a:sym typeface="Calibri"/>
                </a:rPr>
                <a:t>Extend trust</a:t>
              </a:r>
              <a:r>
                <a:rPr lang="en-US" sz="1800" dirty="0">
                  <a:solidFill>
                    <a:schemeClr val="dk1"/>
                  </a:solidFill>
                  <a:latin typeface="Tw Cen MT" panose="020B0602020104020603" pitchFamily="34" charset="0"/>
                  <a:ea typeface="Calibri"/>
                  <a:cs typeface="Calibri"/>
                  <a:sym typeface="Calibri"/>
                </a:rPr>
                <a:t>…believe in the experience and expertise of teachers</a:t>
              </a:r>
              <a:endParaRPr sz="1800" dirty="0">
                <a:solidFill>
                  <a:schemeClr val="dk1"/>
                </a:solidFill>
                <a:latin typeface="Tw Cen MT" panose="020B0602020104020603" pitchFamily="34" charset="0"/>
                <a:ea typeface="Calibri"/>
                <a:cs typeface="Calibri"/>
                <a:sym typeface="Calibri"/>
              </a:endParaRPr>
            </a:p>
          </p:txBody>
        </p:sp>
        <p:sp>
          <p:nvSpPr>
            <p:cNvPr id="7" name="Google Shape;1009;p77" descr="third of fifth step extend trust...believe in the experience and expertise of teachers">
              <a:extLst>
                <a:ext uri="{FF2B5EF4-FFF2-40B4-BE49-F238E27FC236}">
                  <a16:creationId xmlns:a16="http://schemas.microsoft.com/office/drawing/2014/main" id="{4CBC1413-F850-4913-9225-D230DE00D31B}"/>
                </a:ext>
              </a:extLst>
            </p:cNvPr>
            <p:cNvSpPr/>
            <p:nvPr/>
          </p:nvSpPr>
          <p:spPr>
            <a:xfrm>
              <a:off x="2423634" y="3123372"/>
              <a:ext cx="6303166" cy="685800"/>
            </a:xfrm>
            <a:prstGeom prst="rect">
              <a:avLst/>
            </a:prstGeom>
            <a:noFill/>
            <a:ln w="38100" cap="flat" cmpd="sng">
              <a:solidFill>
                <a:schemeClr val="accent2"/>
              </a:solidFill>
              <a:prstDash val="solid"/>
              <a:miter lim="800000"/>
              <a:headEnd type="none" w="sm" len="sm"/>
              <a:tailEnd type="none" w="sm" len="sm"/>
            </a:ln>
          </p:spPr>
          <p:txBody>
            <a:bodyPr spcFirstLastPara="1" wrap="square" lIns="68569" tIns="34275" rIns="68569" bIns="34275" anchor="ctr" anchorCtr="0">
              <a:noAutofit/>
            </a:bodyPr>
            <a:lstStyle/>
            <a:p>
              <a:pPr algn="ctr"/>
              <a:endParaRPr sz="1350">
                <a:solidFill>
                  <a:schemeClr val="lt1"/>
                </a:solidFill>
                <a:latin typeface="Calibri"/>
                <a:ea typeface="Calibri"/>
                <a:cs typeface="Calibri"/>
                <a:sym typeface="Calibri"/>
              </a:endParaRPr>
            </a:p>
          </p:txBody>
        </p:sp>
      </p:grpSp>
      <p:grpSp>
        <p:nvGrpSpPr>
          <p:cNvPr id="20" name="Group 19" descr="2nd of 5 steps, help teachers see the larger system and understand where they fit&#10;">
            <a:extLst>
              <a:ext uri="{FF2B5EF4-FFF2-40B4-BE49-F238E27FC236}">
                <a16:creationId xmlns:a16="http://schemas.microsoft.com/office/drawing/2014/main" id="{0266CA3A-2835-4C6A-8E7C-AF5A87727C19}"/>
              </a:ext>
            </a:extLst>
          </p:cNvPr>
          <p:cNvGrpSpPr/>
          <p:nvPr/>
        </p:nvGrpSpPr>
        <p:grpSpPr>
          <a:xfrm>
            <a:off x="1138193" y="3809172"/>
            <a:ext cx="7588607" cy="685800"/>
            <a:chOff x="1138193" y="3809172"/>
            <a:chExt cx="7588607" cy="685800"/>
          </a:xfrm>
        </p:grpSpPr>
        <p:sp>
          <p:nvSpPr>
            <p:cNvPr id="11" name="Help">
              <a:extLst>
                <a:ext uri="{FF2B5EF4-FFF2-40B4-BE49-F238E27FC236}">
                  <a16:creationId xmlns:a16="http://schemas.microsoft.com/office/drawing/2014/main" id="{CCE12D92-46F6-408E-AB0E-9077A7D95363}"/>
                </a:ext>
              </a:extLst>
            </p:cNvPr>
            <p:cNvSpPr txBox="1"/>
            <p:nvPr/>
          </p:nvSpPr>
          <p:spPr>
            <a:xfrm>
              <a:off x="1138193" y="3976690"/>
              <a:ext cx="7588607" cy="346218"/>
            </a:xfrm>
            <a:prstGeom prst="rect">
              <a:avLst/>
            </a:prstGeom>
            <a:noFill/>
            <a:ln>
              <a:noFill/>
            </a:ln>
          </p:spPr>
          <p:txBody>
            <a:bodyPr spcFirstLastPara="1" wrap="square" lIns="68569" tIns="34275" rIns="68569" bIns="34275" anchor="t" anchorCtr="0">
              <a:spAutoFit/>
            </a:bodyPr>
            <a:lstStyle/>
            <a:p>
              <a:pPr algn="r"/>
              <a:r>
                <a:rPr lang="en-US" sz="1800" dirty="0">
                  <a:solidFill>
                    <a:schemeClr val="dk1"/>
                  </a:solidFill>
                  <a:latin typeface="Tw Cen MT" panose="020B0602020104020603" pitchFamily="34" charset="0"/>
                  <a:ea typeface="Calibri"/>
                  <a:cs typeface="Calibri"/>
                  <a:sym typeface="Calibri"/>
                </a:rPr>
                <a:t>Help teachers see the </a:t>
              </a:r>
              <a:r>
                <a:rPr lang="en-US" sz="1800" b="1" dirty="0">
                  <a:solidFill>
                    <a:schemeClr val="dk1"/>
                  </a:solidFill>
                  <a:latin typeface="Tw Cen MT" panose="020B0602020104020603" pitchFamily="34" charset="0"/>
                  <a:ea typeface="Calibri"/>
                  <a:cs typeface="Calibri"/>
                  <a:sym typeface="Calibri"/>
                </a:rPr>
                <a:t>larger system </a:t>
              </a:r>
              <a:r>
                <a:rPr lang="en-US" sz="1800" dirty="0">
                  <a:solidFill>
                    <a:schemeClr val="dk1"/>
                  </a:solidFill>
                  <a:latin typeface="Tw Cen MT" panose="020B0602020104020603" pitchFamily="34" charset="0"/>
                  <a:ea typeface="Calibri"/>
                  <a:cs typeface="Calibri"/>
                  <a:sym typeface="Calibri"/>
                </a:rPr>
                <a:t>and</a:t>
              </a:r>
              <a:r>
                <a:rPr lang="en-US" sz="1800" b="1" dirty="0">
                  <a:solidFill>
                    <a:schemeClr val="dk1"/>
                  </a:solidFill>
                  <a:latin typeface="Tw Cen MT" panose="020B0602020104020603" pitchFamily="34" charset="0"/>
                  <a:ea typeface="Calibri"/>
                  <a:cs typeface="Calibri"/>
                  <a:sym typeface="Calibri"/>
                </a:rPr>
                <a:t> understand where they fit</a:t>
              </a:r>
              <a:endParaRPr sz="1800" dirty="0">
                <a:solidFill>
                  <a:schemeClr val="dk1"/>
                </a:solidFill>
                <a:latin typeface="Tw Cen MT" panose="020B0602020104020603" pitchFamily="34" charset="0"/>
                <a:ea typeface="Calibri"/>
                <a:cs typeface="Calibri"/>
                <a:sym typeface="Calibri"/>
              </a:endParaRPr>
            </a:p>
          </p:txBody>
        </p:sp>
        <p:sp>
          <p:nvSpPr>
            <p:cNvPr id="6" name="Google Shape;1008;p77">
              <a:extLst>
                <a:ext uri="{FF2B5EF4-FFF2-40B4-BE49-F238E27FC236}">
                  <a16:creationId xmlns:a16="http://schemas.microsoft.com/office/drawing/2014/main" id="{78D6D169-4947-4D92-8FD9-69A24BE35C54}"/>
                </a:ext>
              </a:extLst>
            </p:cNvPr>
            <p:cNvSpPr/>
            <p:nvPr/>
          </p:nvSpPr>
          <p:spPr>
            <a:xfrm>
              <a:off x="1462887" y="3809172"/>
              <a:ext cx="7263913" cy="685800"/>
            </a:xfrm>
            <a:prstGeom prst="rect">
              <a:avLst/>
            </a:prstGeom>
            <a:noFill/>
            <a:ln w="38100" cap="flat" cmpd="sng">
              <a:solidFill>
                <a:schemeClr val="accent2"/>
              </a:solidFill>
              <a:prstDash val="solid"/>
              <a:miter lim="800000"/>
              <a:headEnd type="none" w="sm" len="sm"/>
              <a:tailEnd type="none" w="sm" len="sm"/>
            </a:ln>
          </p:spPr>
          <p:txBody>
            <a:bodyPr spcFirstLastPara="1" wrap="square" lIns="68569" tIns="34275" rIns="68569" bIns="34275" anchor="ctr" anchorCtr="0">
              <a:noAutofit/>
            </a:bodyPr>
            <a:lstStyle/>
            <a:p>
              <a:pPr algn="ctr"/>
              <a:endParaRPr sz="1350">
                <a:solidFill>
                  <a:schemeClr val="lt1"/>
                </a:solidFill>
                <a:latin typeface="Calibri"/>
                <a:ea typeface="Calibri"/>
                <a:cs typeface="Calibri"/>
                <a:sym typeface="Calibri"/>
              </a:endParaRPr>
            </a:p>
          </p:txBody>
        </p:sp>
      </p:grpSp>
      <p:grpSp>
        <p:nvGrpSpPr>
          <p:cNvPr id="4" name="Group 3" descr="Bottom step, operate with the code of honor...respect, truth, keeping your word">
            <a:extLst>
              <a:ext uri="{FF2B5EF4-FFF2-40B4-BE49-F238E27FC236}">
                <a16:creationId xmlns:a16="http://schemas.microsoft.com/office/drawing/2014/main" id="{0A611E95-3EA4-4878-A943-8A64E8DD8A20}"/>
              </a:ext>
            </a:extLst>
          </p:cNvPr>
          <p:cNvGrpSpPr/>
          <p:nvPr/>
        </p:nvGrpSpPr>
        <p:grpSpPr>
          <a:xfrm>
            <a:off x="472814" y="4431698"/>
            <a:ext cx="8253986" cy="749074"/>
            <a:chOff x="472814" y="4431698"/>
            <a:chExt cx="8253986" cy="749074"/>
          </a:xfrm>
        </p:grpSpPr>
        <p:sp>
          <p:nvSpPr>
            <p:cNvPr id="10" name="operate">
              <a:extLst>
                <a:ext uri="{FF2B5EF4-FFF2-40B4-BE49-F238E27FC236}">
                  <a16:creationId xmlns:a16="http://schemas.microsoft.com/office/drawing/2014/main" id="{FAA2C156-9032-4A59-A1A8-C809239A12B5}"/>
                </a:ext>
              </a:extLst>
            </p:cNvPr>
            <p:cNvSpPr txBox="1"/>
            <p:nvPr/>
          </p:nvSpPr>
          <p:spPr>
            <a:xfrm>
              <a:off x="1232696" y="4431698"/>
              <a:ext cx="7494104" cy="623217"/>
            </a:xfrm>
            <a:prstGeom prst="rect">
              <a:avLst/>
            </a:prstGeom>
            <a:noFill/>
            <a:ln>
              <a:noFill/>
            </a:ln>
          </p:spPr>
          <p:txBody>
            <a:bodyPr spcFirstLastPara="1" wrap="square" lIns="68569" tIns="34275" rIns="68569" bIns="34275" anchor="t" anchorCtr="0">
              <a:spAutoFit/>
            </a:bodyPr>
            <a:lstStyle/>
            <a:p>
              <a:pPr algn="r"/>
              <a:endParaRPr sz="1800" dirty="0">
                <a:solidFill>
                  <a:schemeClr val="dk1"/>
                </a:solidFill>
                <a:latin typeface="Tw Cen MT" panose="020B0602020104020603" pitchFamily="34" charset="0"/>
                <a:ea typeface="Calibri"/>
                <a:cs typeface="Calibri"/>
                <a:sym typeface="Calibri"/>
              </a:endParaRPr>
            </a:p>
            <a:p>
              <a:pPr algn="r"/>
              <a:r>
                <a:rPr lang="en-US" sz="1800" dirty="0">
                  <a:solidFill>
                    <a:schemeClr val="dk1"/>
                  </a:solidFill>
                  <a:latin typeface="Tw Cen MT" panose="020B0602020104020603" pitchFamily="34" charset="0"/>
                  <a:ea typeface="Calibri"/>
                  <a:cs typeface="Calibri"/>
                  <a:sym typeface="Calibri"/>
                </a:rPr>
                <a:t>Operate with the </a:t>
              </a:r>
              <a:r>
                <a:rPr lang="en-US" sz="1800" b="1" dirty="0">
                  <a:solidFill>
                    <a:schemeClr val="dk1"/>
                  </a:solidFill>
                  <a:latin typeface="Tw Cen MT" panose="020B0602020104020603" pitchFamily="34" charset="0"/>
                  <a:ea typeface="Calibri"/>
                  <a:cs typeface="Calibri"/>
                  <a:sym typeface="Calibri"/>
                </a:rPr>
                <a:t>code of honor</a:t>
              </a:r>
              <a:r>
                <a:rPr lang="en-US" sz="1800" dirty="0">
                  <a:solidFill>
                    <a:schemeClr val="dk1"/>
                  </a:solidFill>
                  <a:latin typeface="Tw Cen MT" panose="020B0602020104020603" pitchFamily="34" charset="0"/>
                  <a:ea typeface="Calibri"/>
                  <a:cs typeface="Calibri"/>
                  <a:sym typeface="Calibri"/>
                </a:rPr>
                <a:t>…  respect, truth, keeping your word</a:t>
              </a:r>
              <a:endParaRPr sz="1800" dirty="0">
                <a:solidFill>
                  <a:schemeClr val="dk1"/>
                </a:solidFill>
                <a:latin typeface="Tw Cen MT" panose="020B0602020104020603" pitchFamily="34" charset="0"/>
                <a:ea typeface="Calibri"/>
                <a:cs typeface="Calibri"/>
                <a:sym typeface="Calibri"/>
              </a:endParaRPr>
            </a:p>
          </p:txBody>
        </p:sp>
        <p:sp>
          <p:nvSpPr>
            <p:cNvPr id="5" name="Google Shape;1007;p77">
              <a:extLst>
                <a:ext uri="{FF2B5EF4-FFF2-40B4-BE49-F238E27FC236}">
                  <a16:creationId xmlns:a16="http://schemas.microsoft.com/office/drawing/2014/main" id="{0CB89C0F-800F-44F0-8D01-93896F913CC6}"/>
                </a:ext>
              </a:extLst>
            </p:cNvPr>
            <p:cNvSpPr/>
            <p:nvPr/>
          </p:nvSpPr>
          <p:spPr>
            <a:xfrm>
              <a:off x="472814" y="4494972"/>
              <a:ext cx="8253986" cy="685800"/>
            </a:xfrm>
            <a:prstGeom prst="rect">
              <a:avLst/>
            </a:prstGeom>
            <a:noFill/>
            <a:ln w="38100" cap="flat" cmpd="sng">
              <a:solidFill>
                <a:schemeClr val="accent2"/>
              </a:solidFill>
              <a:prstDash val="solid"/>
              <a:miter lim="800000"/>
              <a:headEnd type="none" w="sm" len="sm"/>
              <a:tailEnd type="none" w="sm" len="sm"/>
            </a:ln>
          </p:spPr>
          <p:txBody>
            <a:bodyPr spcFirstLastPara="1" wrap="square" lIns="68569" tIns="34275" rIns="68569" bIns="34275" anchor="ctr" anchorCtr="0">
              <a:noAutofit/>
            </a:bodyPr>
            <a:lstStyle/>
            <a:p>
              <a:pPr algn="ctr"/>
              <a:endParaRPr sz="1350">
                <a:solidFill>
                  <a:schemeClr val="lt1"/>
                </a:solidFill>
                <a:latin typeface="Calibri"/>
                <a:ea typeface="Calibri"/>
                <a:cs typeface="Calibri"/>
                <a:sym typeface="Calibri"/>
              </a:endParaRPr>
            </a:p>
          </p:txBody>
        </p:sp>
      </p:grpSp>
      <p:sp>
        <p:nvSpPr>
          <p:cNvPr id="18" name="Text Placeholder 3">
            <a:extLst>
              <a:ext uri="{FF2B5EF4-FFF2-40B4-BE49-F238E27FC236}">
                <a16:creationId xmlns:a16="http://schemas.microsoft.com/office/drawing/2014/main" id="{EF62E9F1-71A2-456A-B86F-CB51C359866A}"/>
              </a:ext>
            </a:extLst>
          </p:cNvPr>
          <p:cNvSpPr txBox="1">
            <a:spLocks/>
          </p:cNvSpPr>
          <p:nvPr/>
        </p:nvSpPr>
        <p:spPr>
          <a:xfrm>
            <a:off x="6182732" y="5921381"/>
            <a:ext cx="2065155" cy="328613"/>
          </a:xfrm>
          <a:prstGeom prst="rect">
            <a:avLst/>
          </a:prstGeom>
        </p:spPr>
        <p:txBody>
          <a:bodyPr/>
          <a:lstStyle>
            <a:defPPr marR="0" lvl="0" algn="l" rtl="0">
              <a:lnSpc>
                <a:spcPct val="100000"/>
              </a:lnSpc>
              <a:spcBef>
                <a:spcPts val="0"/>
              </a:spcBef>
              <a:spcAft>
                <a:spcPts val="0"/>
              </a:spcAft>
            </a:defPPr>
            <a:lvl1pPr marL="457200" marR="0" lvl="0" indent="-365760" algn="l" rtl="0" eaLnBrk="1" hangingPunct="1">
              <a:lnSpc>
                <a:spcPct val="100000"/>
              </a:lnSpc>
              <a:spcBef>
                <a:spcPts val="600"/>
              </a:spcBef>
              <a:spcAft>
                <a:spcPts val="0"/>
              </a:spcAft>
              <a:buClr>
                <a:schemeClr val="accent2"/>
              </a:buClr>
              <a:buFont typeface="Wingdings" panose="05000000000000000000" pitchFamily="2" charset="2"/>
              <a:buChar char="§"/>
              <a:defRPr sz="2400" b="0" i="0" u="none" strike="noStrike" cap="none">
                <a:solidFill>
                  <a:srgbClr val="000000"/>
                </a:solidFill>
                <a:latin typeface="Tw Cen MT" panose="020B0602020104020603" pitchFamily="34" charset="0"/>
                <a:ea typeface="Tw Cen MT" panose="020B0602020104020603" pitchFamily="34" charset="0"/>
                <a:cs typeface="Arial"/>
                <a:sym typeface="Arial"/>
              </a:defRPr>
            </a:lvl1pPr>
            <a:lvl2pPr marR="0" lvl="1" algn="l" rtl="0" eaLnBrk="1" hangingPunct="1">
              <a:lnSpc>
                <a:spcPct val="100000"/>
              </a:lnSpc>
              <a:spcBef>
                <a:spcPts val="0"/>
              </a:spcBef>
              <a:spcAft>
                <a:spcPts val="0"/>
              </a:spcAft>
              <a:buNone/>
              <a:defRPr sz="2100" b="0" i="0" u="none" strike="noStrike" cap="none">
                <a:solidFill>
                  <a:srgbClr val="000000"/>
                </a:solidFill>
                <a:latin typeface="Tw Cen MT" panose="020B0602020104020603" pitchFamily="34" charset="0"/>
                <a:ea typeface="Tw Cen MT" panose="020B0602020104020603" pitchFamily="34" charset="0"/>
                <a:cs typeface="Arial"/>
                <a:sym typeface="Arial"/>
              </a:defRPr>
            </a:lvl2pPr>
            <a:lvl3pPr marR="0" lvl="2" algn="l" rtl="0" eaLnBrk="1" hangingPunct="1">
              <a:lnSpc>
                <a:spcPct val="100000"/>
              </a:lnSpc>
              <a:spcBef>
                <a:spcPts val="0"/>
              </a:spcBef>
              <a:spcAft>
                <a:spcPts val="0"/>
              </a:spcAft>
              <a:buNone/>
              <a:defRPr sz="1050" b="0" i="0" u="none" strike="noStrike" cap="none">
                <a:solidFill>
                  <a:srgbClr val="000000"/>
                </a:solidFill>
                <a:latin typeface="Arial"/>
                <a:ea typeface="Arial"/>
                <a:cs typeface="Arial"/>
                <a:sym typeface="Arial"/>
              </a:defRPr>
            </a:lvl3pPr>
            <a:lvl4pPr marR="0" lvl="3" algn="l" rtl="0" eaLnBrk="1" hangingPunct="1">
              <a:lnSpc>
                <a:spcPct val="100000"/>
              </a:lnSpc>
              <a:spcBef>
                <a:spcPts val="0"/>
              </a:spcBef>
              <a:spcAft>
                <a:spcPts val="0"/>
              </a:spcAft>
              <a:buNone/>
              <a:defRPr sz="1050" b="0" i="0" u="none" strike="noStrike" cap="none">
                <a:solidFill>
                  <a:srgbClr val="000000"/>
                </a:solidFill>
                <a:latin typeface="Arial"/>
                <a:ea typeface="Arial"/>
                <a:cs typeface="Arial"/>
                <a:sym typeface="Arial"/>
              </a:defRPr>
            </a:lvl4pPr>
            <a:lvl5pPr marR="0" lvl="4" algn="l" rtl="0" eaLnBrk="1" hangingPunct="1">
              <a:lnSpc>
                <a:spcPct val="100000"/>
              </a:lnSpc>
              <a:spcBef>
                <a:spcPts val="0"/>
              </a:spcBef>
              <a:spcAft>
                <a:spcPts val="0"/>
              </a:spcAft>
              <a:buNone/>
              <a:defRPr sz="1050" b="0" i="0" u="none" strike="noStrike" cap="none">
                <a:solidFill>
                  <a:srgbClr val="000000"/>
                </a:solidFill>
                <a:latin typeface="Arial"/>
                <a:ea typeface="Arial"/>
                <a:cs typeface="Arial"/>
                <a:sym typeface="Arial"/>
              </a:defRPr>
            </a:lvl5pPr>
            <a:lvl6pPr marR="0" lvl="5" algn="l" rtl="0" eaLnBrk="1" hangingPunct="1">
              <a:lnSpc>
                <a:spcPct val="100000"/>
              </a:lnSpc>
              <a:spcBef>
                <a:spcPts val="0"/>
              </a:spcBef>
              <a:spcAft>
                <a:spcPts val="0"/>
              </a:spcAft>
              <a:buNone/>
              <a:defRPr sz="1050" b="0" i="0" u="none" strike="noStrike" cap="none">
                <a:solidFill>
                  <a:srgbClr val="000000"/>
                </a:solidFill>
                <a:latin typeface="Arial"/>
                <a:ea typeface="Arial"/>
                <a:cs typeface="Arial"/>
                <a:sym typeface="Arial"/>
              </a:defRPr>
            </a:lvl6pPr>
            <a:lvl7pPr marR="0" lvl="6" algn="l" rtl="0" eaLnBrk="1" hangingPunct="1">
              <a:lnSpc>
                <a:spcPct val="100000"/>
              </a:lnSpc>
              <a:spcBef>
                <a:spcPts val="0"/>
              </a:spcBef>
              <a:spcAft>
                <a:spcPts val="0"/>
              </a:spcAft>
              <a:buNone/>
              <a:defRPr sz="1050" b="0" i="0" u="none" strike="noStrike" cap="none">
                <a:solidFill>
                  <a:srgbClr val="000000"/>
                </a:solidFill>
                <a:latin typeface="Arial"/>
                <a:ea typeface="Arial"/>
                <a:cs typeface="Arial"/>
                <a:sym typeface="Arial"/>
              </a:defRPr>
            </a:lvl7pPr>
            <a:lvl8pPr marR="0" lvl="7" algn="l" rtl="0" eaLnBrk="1" hangingPunct="1">
              <a:lnSpc>
                <a:spcPct val="100000"/>
              </a:lnSpc>
              <a:spcBef>
                <a:spcPts val="0"/>
              </a:spcBef>
              <a:spcAft>
                <a:spcPts val="0"/>
              </a:spcAft>
              <a:buNone/>
              <a:defRPr sz="1050" b="0" i="0" u="none" strike="noStrike" cap="none">
                <a:solidFill>
                  <a:srgbClr val="000000"/>
                </a:solidFill>
                <a:latin typeface="Arial"/>
                <a:ea typeface="Arial"/>
                <a:cs typeface="Arial"/>
                <a:sym typeface="Arial"/>
              </a:defRPr>
            </a:lvl8pPr>
            <a:lvl9pPr marR="0" lvl="8" algn="l" rtl="0" eaLnBrk="1" hangingPunct="1">
              <a:lnSpc>
                <a:spcPct val="100000"/>
              </a:lnSpc>
              <a:spcBef>
                <a:spcPts val="0"/>
              </a:spcBef>
              <a:spcAft>
                <a:spcPts val="0"/>
              </a:spcAft>
              <a:buNone/>
              <a:defRPr sz="1050" b="0" i="0" u="none" strike="noStrike" cap="none">
                <a:solidFill>
                  <a:srgbClr val="000000"/>
                </a:solidFill>
                <a:latin typeface="Arial"/>
                <a:ea typeface="Arial"/>
                <a:cs typeface="Arial"/>
                <a:sym typeface="Arial"/>
              </a:defRPr>
            </a:lvl9pPr>
          </a:lstStyle>
          <a:p>
            <a:pPr marL="0" marR="0" lvl="0" indent="0" algn="r" rtl="0">
              <a:spcBef>
                <a:spcPts val="0"/>
              </a:spcBef>
              <a:spcAft>
                <a:spcPts val="0"/>
              </a:spcAft>
              <a:buNone/>
            </a:pPr>
            <a:r>
              <a:rPr lang="en-US" sz="1050" dirty="0">
                <a:solidFill>
                  <a:schemeClr val="dk1"/>
                </a:solidFill>
                <a:ea typeface="Calibri"/>
                <a:cs typeface="Calibri"/>
                <a:sym typeface="Calibri"/>
              </a:rPr>
              <a:t>(</a:t>
            </a:r>
            <a:r>
              <a:rPr lang="en-US" sz="1050" dirty="0" err="1">
                <a:solidFill>
                  <a:schemeClr val="dk1"/>
                </a:solidFill>
                <a:latin typeface="Tw Cen MT" panose="020B0602020104020603" pitchFamily="34" charset="0"/>
                <a:ea typeface="Calibri"/>
                <a:cs typeface="Calibri"/>
                <a:sym typeface="Calibri"/>
              </a:rPr>
              <a:t>Beilke</a:t>
            </a:r>
            <a:r>
              <a:rPr lang="en-US" sz="1050" dirty="0">
                <a:solidFill>
                  <a:schemeClr val="dk1"/>
                </a:solidFill>
                <a:latin typeface="Tw Cen MT" panose="020B0602020104020603" pitchFamily="34" charset="0"/>
                <a:ea typeface="Calibri"/>
                <a:cs typeface="Calibri"/>
                <a:sym typeface="Calibri"/>
              </a:rPr>
              <a:t>, 2014</a:t>
            </a:r>
            <a:r>
              <a:rPr lang="en-US" sz="1050" dirty="0">
                <a:solidFill>
                  <a:schemeClr val="dk1"/>
                </a:solidFill>
                <a:ea typeface="Calibri"/>
                <a:cs typeface="Calibri"/>
                <a:sym typeface="Calibri"/>
              </a:rPr>
              <a:t>)</a:t>
            </a:r>
          </a:p>
        </p:txBody>
      </p:sp>
      <p:pic>
        <p:nvPicPr>
          <p:cNvPr id="19" name="Picture 18" descr="Systems Leadership icon indicates new module information">
            <a:extLst>
              <a:ext uri="{FF2B5EF4-FFF2-40B4-BE49-F238E27FC236}">
                <a16:creationId xmlns:a16="http://schemas.microsoft.com/office/drawing/2014/main" id="{DFE645D0-6F85-43FE-9651-752E7F7E4B1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250935" y="5612152"/>
            <a:ext cx="728473" cy="728473"/>
          </a:xfrm>
          <a:prstGeom prst="rect">
            <a:avLst/>
          </a:prstGeom>
        </p:spPr>
      </p:pic>
    </p:spTree>
    <p:extLst>
      <p:ext uri="{BB962C8B-B14F-4D97-AF65-F5344CB8AC3E}">
        <p14:creationId xmlns:p14="http://schemas.microsoft.com/office/powerpoint/2010/main" val="3733005580"/>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AFD1EC-7681-482A-A592-77DD6A0C4F11}"/>
              </a:ext>
            </a:extLst>
          </p:cNvPr>
          <p:cNvSpPr>
            <a:spLocks noGrp="1"/>
          </p:cNvSpPr>
          <p:nvPr>
            <p:ph type="title"/>
          </p:nvPr>
        </p:nvSpPr>
        <p:spPr>
          <a:xfrm>
            <a:off x="457200" y="804864"/>
            <a:ext cx="8229600" cy="1096961"/>
          </a:xfrm>
        </p:spPr>
        <p:txBody>
          <a:bodyPr/>
          <a:lstStyle/>
          <a:p>
            <a:pPr algn="l"/>
            <a:r>
              <a:rPr lang="en-US" sz="4400" dirty="0"/>
              <a:t>Reflections…</a:t>
            </a:r>
            <a:br>
              <a:rPr lang="en-US" sz="4400" dirty="0"/>
            </a:br>
            <a:r>
              <a:rPr lang="en-US" sz="4400" dirty="0"/>
              <a:t>Building Trust in Schools and Districts</a:t>
            </a:r>
            <a:endParaRPr lang="en-US" dirty="0"/>
          </a:p>
        </p:txBody>
      </p:sp>
      <p:sp>
        <p:nvSpPr>
          <p:cNvPr id="3" name="Text Placeholder 2">
            <a:extLst>
              <a:ext uri="{FF2B5EF4-FFF2-40B4-BE49-F238E27FC236}">
                <a16:creationId xmlns:a16="http://schemas.microsoft.com/office/drawing/2014/main" id="{A5CE547D-7691-438F-A1D5-A204B30F02CA}"/>
              </a:ext>
            </a:extLst>
          </p:cNvPr>
          <p:cNvSpPr>
            <a:spLocks noGrp="1"/>
          </p:cNvSpPr>
          <p:nvPr>
            <p:ph type="body" idx="1"/>
          </p:nvPr>
        </p:nvSpPr>
        <p:spPr>
          <a:xfrm>
            <a:off x="457200" y="2032005"/>
            <a:ext cx="8229600" cy="3962396"/>
          </a:xfrm>
        </p:spPr>
        <p:txBody>
          <a:bodyPr/>
          <a:lstStyle/>
          <a:p>
            <a:r>
              <a:rPr lang="en-US" dirty="0"/>
              <a:t>How can you as a school leader leverage trust?</a:t>
            </a:r>
          </a:p>
          <a:p>
            <a:endParaRPr lang="en-US" dirty="0"/>
          </a:p>
          <a:p>
            <a:r>
              <a:rPr lang="en-US" dirty="0"/>
              <a:t>What are some strategies that might work best to build trust in your setting?</a:t>
            </a:r>
          </a:p>
          <a:p>
            <a:endParaRPr lang="en-US" dirty="0"/>
          </a:p>
          <a:p>
            <a:r>
              <a:rPr lang="en-US" dirty="0"/>
              <a:t>Do your district’s/building’s policies, practices, or norms have any unintended consequences that damage trust?</a:t>
            </a:r>
          </a:p>
          <a:p>
            <a:endParaRPr lang="en-US" dirty="0"/>
          </a:p>
        </p:txBody>
      </p:sp>
      <p:pic>
        <p:nvPicPr>
          <p:cNvPr id="4" name="Picture 3" descr="Reflections/Activities Icon&#10;&#10;This icon indicates the presence of activities or times of reflection.">
            <a:extLst>
              <a:ext uri="{FF2B5EF4-FFF2-40B4-BE49-F238E27FC236}">
                <a16:creationId xmlns:a16="http://schemas.microsoft.com/office/drawing/2014/main" id="{43E4F403-5358-45D6-97BE-46910325F2D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247887" y="5609105"/>
            <a:ext cx="731521" cy="731521"/>
          </a:xfrm>
          <a:prstGeom prst="rect">
            <a:avLst/>
          </a:prstGeom>
        </p:spPr>
      </p:pic>
    </p:spTree>
    <p:extLst>
      <p:ext uri="{BB962C8B-B14F-4D97-AF65-F5344CB8AC3E}">
        <p14:creationId xmlns:p14="http://schemas.microsoft.com/office/powerpoint/2010/main" val="1888641375"/>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7F7D0A-3F5A-461F-88F8-E53400A94A3D}"/>
              </a:ext>
            </a:extLst>
          </p:cNvPr>
          <p:cNvSpPr>
            <a:spLocks noGrp="1"/>
          </p:cNvSpPr>
          <p:nvPr>
            <p:ph type="title"/>
          </p:nvPr>
        </p:nvSpPr>
        <p:spPr/>
        <p:txBody>
          <a:bodyPr/>
          <a:lstStyle/>
          <a:p>
            <a:r>
              <a:rPr lang="en-US" dirty="0"/>
              <a:t>Fixed vs Growth Mindset</a:t>
            </a:r>
          </a:p>
        </p:txBody>
      </p:sp>
      <p:pic>
        <p:nvPicPr>
          <p:cNvPr id="7" name="Google Shape;1042;p79" descr="Three connected sections of a right pointing arrow graphic. Left to right are the words Fixed, Mixed, Growth.">
            <a:extLst>
              <a:ext uri="{FF2B5EF4-FFF2-40B4-BE49-F238E27FC236}">
                <a16:creationId xmlns:a16="http://schemas.microsoft.com/office/drawing/2014/main" id="{FD11A0D3-A20D-49FA-B6BD-AF6399008CF3}"/>
              </a:ext>
            </a:extLst>
          </p:cNvPr>
          <p:cNvPicPr preferRelativeResize="0"/>
          <p:nvPr/>
        </p:nvPicPr>
        <p:blipFill rotWithShape="1">
          <a:blip r:embed="rId3">
            <a:alphaModFix/>
          </a:blip>
          <a:srcRect/>
          <a:stretch/>
        </p:blipFill>
        <p:spPr>
          <a:xfrm>
            <a:off x="1868811" y="1557495"/>
            <a:ext cx="5094515" cy="770800"/>
          </a:xfrm>
          <a:prstGeom prst="rect">
            <a:avLst/>
          </a:prstGeom>
          <a:noFill/>
          <a:ln>
            <a:noFill/>
          </a:ln>
        </p:spPr>
      </p:pic>
      <p:grpSp>
        <p:nvGrpSpPr>
          <p:cNvPr id="11" name="Group 10" descr="A blank chart with the headings &quot;fixed mindset beliefs&quot; and &quot;growth mindset beliefs&quot;">
            <a:extLst>
              <a:ext uri="{FF2B5EF4-FFF2-40B4-BE49-F238E27FC236}">
                <a16:creationId xmlns:a16="http://schemas.microsoft.com/office/drawing/2014/main" id="{5E3D26EE-9713-40AE-9137-E37C78439EA9}"/>
              </a:ext>
            </a:extLst>
          </p:cNvPr>
          <p:cNvGrpSpPr/>
          <p:nvPr/>
        </p:nvGrpSpPr>
        <p:grpSpPr>
          <a:xfrm>
            <a:off x="503635" y="2604841"/>
            <a:ext cx="8129588" cy="3315277"/>
            <a:chOff x="503635" y="2604841"/>
            <a:chExt cx="8129588" cy="3315277"/>
          </a:xfrm>
        </p:grpSpPr>
        <p:sp>
          <p:nvSpPr>
            <p:cNvPr id="8" name="Google Shape;1036;p79">
              <a:extLst>
                <a:ext uri="{FF2B5EF4-FFF2-40B4-BE49-F238E27FC236}">
                  <a16:creationId xmlns:a16="http://schemas.microsoft.com/office/drawing/2014/main" id="{AEEEBAAF-98A4-481A-B1F6-6C446FA7CDFD}"/>
                </a:ext>
              </a:extLst>
            </p:cNvPr>
            <p:cNvSpPr txBox="1">
              <a:spLocks/>
            </p:cNvSpPr>
            <p:nvPr/>
          </p:nvSpPr>
          <p:spPr>
            <a:xfrm>
              <a:off x="503635" y="2604841"/>
              <a:ext cx="8129588" cy="328302"/>
            </a:xfrm>
            <a:prstGeom prst="rect">
              <a:avLst/>
            </a:prstGeom>
            <a:noFill/>
            <a:ln>
              <a:noFill/>
            </a:ln>
          </p:spPr>
          <p:txBody>
            <a:bodyPr spcFirstLastPara="1" wrap="square" lIns="68569" tIns="34275" rIns="68569" bIns="34275" anchor="b" anchorCtr="0">
              <a:normAutofit fontScale="85000" lnSpcReduction="20000"/>
            </a:bodyPr>
            <a:lstStyle>
              <a:defPPr marR="0" lvl="0" algn="l" rtl="0">
                <a:lnSpc>
                  <a:spcPct val="100000"/>
                </a:lnSpc>
                <a:spcBef>
                  <a:spcPts val="0"/>
                </a:spcBef>
                <a:spcAft>
                  <a:spcPts val="0"/>
                </a:spcAft>
              </a:defPPr>
              <a:lvl1pPr marL="457200" marR="0" lvl="0" indent="-365760" algn="l" rtl="0" eaLnBrk="1" hangingPunct="1">
                <a:lnSpc>
                  <a:spcPct val="100000"/>
                </a:lnSpc>
                <a:spcBef>
                  <a:spcPts val="600"/>
                </a:spcBef>
                <a:spcAft>
                  <a:spcPts val="0"/>
                </a:spcAft>
                <a:buClr>
                  <a:schemeClr val="accent2"/>
                </a:buClr>
                <a:buFont typeface="Wingdings" panose="05000000000000000000" pitchFamily="2" charset="2"/>
                <a:buChar char="§"/>
                <a:defRPr sz="2400" b="0" i="0" u="none" strike="noStrike" cap="none">
                  <a:solidFill>
                    <a:srgbClr val="000000"/>
                  </a:solidFill>
                  <a:latin typeface="Tw Cen MT" panose="020B0602020104020603" pitchFamily="34" charset="0"/>
                  <a:ea typeface="Tw Cen MT" panose="020B0602020104020603" pitchFamily="34" charset="0"/>
                  <a:cs typeface="Arial"/>
                  <a:sym typeface="Arial"/>
                </a:defRPr>
              </a:lvl1pPr>
              <a:lvl2pPr marR="0" lvl="1" algn="l" rtl="0" eaLnBrk="1" hangingPunct="1">
                <a:lnSpc>
                  <a:spcPct val="100000"/>
                </a:lnSpc>
                <a:spcBef>
                  <a:spcPts val="0"/>
                </a:spcBef>
                <a:spcAft>
                  <a:spcPts val="0"/>
                </a:spcAft>
                <a:buNone/>
                <a:defRPr sz="2100" b="0" i="0" u="none" strike="noStrike" cap="none">
                  <a:solidFill>
                    <a:srgbClr val="000000"/>
                  </a:solidFill>
                  <a:latin typeface="Tw Cen MT" panose="020B0602020104020603" pitchFamily="34" charset="0"/>
                  <a:ea typeface="Tw Cen MT" panose="020B0602020104020603" pitchFamily="34" charset="0"/>
                  <a:cs typeface="Arial"/>
                  <a:sym typeface="Arial"/>
                </a:defRPr>
              </a:lvl2pPr>
              <a:lvl3pPr marR="0" lvl="2" algn="l" rtl="0" eaLnBrk="1" hangingPunct="1">
                <a:lnSpc>
                  <a:spcPct val="100000"/>
                </a:lnSpc>
                <a:spcBef>
                  <a:spcPts val="0"/>
                </a:spcBef>
                <a:spcAft>
                  <a:spcPts val="0"/>
                </a:spcAft>
                <a:buNone/>
                <a:defRPr sz="1050" b="0" i="0" u="none" strike="noStrike" cap="none">
                  <a:solidFill>
                    <a:srgbClr val="000000"/>
                  </a:solidFill>
                  <a:latin typeface="Arial"/>
                  <a:ea typeface="Arial"/>
                  <a:cs typeface="Arial"/>
                  <a:sym typeface="Arial"/>
                </a:defRPr>
              </a:lvl3pPr>
              <a:lvl4pPr marR="0" lvl="3" algn="l" rtl="0" eaLnBrk="1" hangingPunct="1">
                <a:lnSpc>
                  <a:spcPct val="100000"/>
                </a:lnSpc>
                <a:spcBef>
                  <a:spcPts val="0"/>
                </a:spcBef>
                <a:spcAft>
                  <a:spcPts val="0"/>
                </a:spcAft>
                <a:buNone/>
                <a:defRPr sz="1050" b="0" i="0" u="none" strike="noStrike" cap="none">
                  <a:solidFill>
                    <a:srgbClr val="000000"/>
                  </a:solidFill>
                  <a:latin typeface="Arial"/>
                  <a:ea typeface="Arial"/>
                  <a:cs typeface="Arial"/>
                  <a:sym typeface="Arial"/>
                </a:defRPr>
              </a:lvl4pPr>
              <a:lvl5pPr marR="0" lvl="4" algn="l" rtl="0" eaLnBrk="1" hangingPunct="1">
                <a:lnSpc>
                  <a:spcPct val="100000"/>
                </a:lnSpc>
                <a:spcBef>
                  <a:spcPts val="0"/>
                </a:spcBef>
                <a:spcAft>
                  <a:spcPts val="0"/>
                </a:spcAft>
                <a:buNone/>
                <a:defRPr sz="1050" b="0" i="0" u="none" strike="noStrike" cap="none">
                  <a:solidFill>
                    <a:srgbClr val="000000"/>
                  </a:solidFill>
                  <a:latin typeface="Arial"/>
                  <a:ea typeface="Arial"/>
                  <a:cs typeface="Arial"/>
                  <a:sym typeface="Arial"/>
                </a:defRPr>
              </a:lvl5pPr>
              <a:lvl6pPr marR="0" lvl="5" algn="l" rtl="0" eaLnBrk="1" hangingPunct="1">
                <a:lnSpc>
                  <a:spcPct val="100000"/>
                </a:lnSpc>
                <a:spcBef>
                  <a:spcPts val="0"/>
                </a:spcBef>
                <a:spcAft>
                  <a:spcPts val="0"/>
                </a:spcAft>
                <a:buNone/>
                <a:defRPr sz="1050" b="0" i="0" u="none" strike="noStrike" cap="none">
                  <a:solidFill>
                    <a:srgbClr val="000000"/>
                  </a:solidFill>
                  <a:latin typeface="Arial"/>
                  <a:ea typeface="Arial"/>
                  <a:cs typeface="Arial"/>
                  <a:sym typeface="Arial"/>
                </a:defRPr>
              </a:lvl6pPr>
              <a:lvl7pPr marR="0" lvl="6" algn="l" rtl="0" eaLnBrk="1" hangingPunct="1">
                <a:lnSpc>
                  <a:spcPct val="100000"/>
                </a:lnSpc>
                <a:spcBef>
                  <a:spcPts val="0"/>
                </a:spcBef>
                <a:spcAft>
                  <a:spcPts val="0"/>
                </a:spcAft>
                <a:buNone/>
                <a:defRPr sz="1050" b="0" i="0" u="none" strike="noStrike" cap="none">
                  <a:solidFill>
                    <a:srgbClr val="000000"/>
                  </a:solidFill>
                  <a:latin typeface="Arial"/>
                  <a:ea typeface="Arial"/>
                  <a:cs typeface="Arial"/>
                  <a:sym typeface="Arial"/>
                </a:defRPr>
              </a:lvl7pPr>
              <a:lvl8pPr marR="0" lvl="7" algn="l" rtl="0" eaLnBrk="1" hangingPunct="1">
                <a:lnSpc>
                  <a:spcPct val="100000"/>
                </a:lnSpc>
                <a:spcBef>
                  <a:spcPts val="0"/>
                </a:spcBef>
                <a:spcAft>
                  <a:spcPts val="0"/>
                </a:spcAft>
                <a:buNone/>
                <a:defRPr sz="1050" b="0" i="0" u="none" strike="noStrike" cap="none">
                  <a:solidFill>
                    <a:srgbClr val="000000"/>
                  </a:solidFill>
                  <a:latin typeface="Arial"/>
                  <a:ea typeface="Arial"/>
                  <a:cs typeface="Arial"/>
                  <a:sym typeface="Arial"/>
                </a:defRPr>
              </a:lvl8pPr>
              <a:lvl9pPr marR="0" lvl="8" algn="l" rtl="0" eaLnBrk="1" hangingPunct="1">
                <a:lnSpc>
                  <a:spcPct val="100000"/>
                </a:lnSpc>
                <a:spcBef>
                  <a:spcPts val="0"/>
                </a:spcBef>
                <a:spcAft>
                  <a:spcPts val="0"/>
                </a:spcAft>
                <a:buNone/>
                <a:defRPr sz="1050" b="0" i="0" u="none" strike="noStrike" cap="none">
                  <a:solidFill>
                    <a:srgbClr val="000000"/>
                  </a:solidFill>
                  <a:latin typeface="Arial"/>
                  <a:ea typeface="Arial"/>
                  <a:cs typeface="Arial"/>
                  <a:sym typeface="Arial"/>
                </a:defRPr>
              </a:lvl9pPr>
            </a:lstStyle>
            <a:p>
              <a:pPr marL="0" indent="0">
                <a:spcBef>
                  <a:spcPts val="0"/>
                </a:spcBef>
                <a:buNone/>
              </a:pPr>
              <a:r>
                <a:rPr lang="en-US" dirty="0"/>
                <a:t>FIXED MINDSET BELIEFS                         GROWTH MINDSET BELIEFS</a:t>
              </a:r>
            </a:p>
          </p:txBody>
        </p:sp>
        <p:cxnSp>
          <p:nvCxnSpPr>
            <p:cNvPr id="9" name="Google Shape;1040;p79">
              <a:extLst>
                <a:ext uri="{FF2B5EF4-FFF2-40B4-BE49-F238E27FC236}">
                  <a16:creationId xmlns:a16="http://schemas.microsoft.com/office/drawing/2014/main" id="{38040209-26DF-4C62-8AEB-391C9BC4952A}"/>
                </a:ext>
              </a:extLst>
            </p:cNvPr>
            <p:cNvCxnSpPr/>
            <p:nvPr/>
          </p:nvCxnSpPr>
          <p:spPr>
            <a:xfrm rot="10800000">
              <a:off x="503635" y="3044109"/>
              <a:ext cx="8012906" cy="16184"/>
            </a:xfrm>
            <a:prstGeom prst="straightConnector1">
              <a:avLst/>
            </a:prstGeom>
            <a:noFill/>
            <a:ln w="28575" cap="flat" cmpd="sng">
              <a:solidFill>
                <a:schemeClr val="dk1"/>
              </a:solidFill>
              <a:prstDash val="solid"/>
              <a:miter lim="800000"/>
              <a:headEnd type="none" w="sm" len="sm"/>
              <a:tailEnd type="none" w="sm" len="sm"/>
            </a:ln>
          </p:spPr>
        </p:cxnSp>
        <p:cxnSp>
          <p:nvCxnSpPr>
            <p:cNvPr id="10" name="Google Shape;1041;p79">
              <a:extLst>
                <a:ext uri="{FF2B5EF4-FFF2-40B4-BE49-F238E27FC236}">
                  <a16:creationId xmlns:a16="http://schemas.microsoft.com/office/drawing/2014/main" id="{C8413CE5-9742-4F7A-9E5D-23125F936E51}"/>
                </a:ext>
              </a:extLst>
            </p:cNvPr>
            <p:cNvCxnSpPr/>
            <p:nvPr/>
          </p:nvCxnSpPr>
          <p:spPr>
            <a:xfrm>
              <a:off x="4568429" y="2604841"/>
              <a:ext cx="0" cy="3315277"/>
            </a:xfrm>
            <a:prstGeom prst="straightConnector1">
              <a:avLst/>
            </a:prstGeom>
            <a:noFill/>
            <a:ln w="28575" cap="flat" cmpd="sng">
              <a:solidFill>
                <a:schemeClr val="dk1"/>
              </a:solidFill>
              <a:prstDash val="solid"/>
              <a:miter lim="800000"/>
              <a:headEnd type="none" w="sm" len="sm"/>
              <a:tailEnd type="none" w="sm" len="sm"/>
            </a:ln>
          </p:spPr>
        </p:cxnSp>
      </p:grpSp>
      <p:pic>
        <p:nvPicPr>
          <p:cNvPr id="12" name="Picture 11" descr="Reflections/Activities Icon&#10;&#10;This icon indicates the presence of activities or times of reflection.">
            <a:extLst>
              <a:ext uri="{FF2B5EF4-FFF2-40B4-BE49-F238E27FC236}">
                <a16:creationId xmlns:a16="http://schemas.microsoft.com/office/drawing/2014/main" id="{10C9C0F0-60D2-41B9-AD70-FECD5C6BD9EA}"/>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247887" y="5609105"/>
            <a:ext cx="731521" cy="731521"/>
          </a:xfrm>
          <a:prstGeom prst="rect">
            <a:avLst/>
          </a:prstGeom>
        </p:spPr>
      </p:pic>
    </p:spTree>
    <p:extLst>
      <p:ext uri="{BB962C8B-B14F-4D97-AF65-F5344CB8AC3E}">
        <p14:creationId xmlns:p14="http://schemas.microsoft.com/office/powerpoint/2010/main" val="859473812"/>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7F7D0A-3F5A-461F-88F8-E53400A94A3D}"/>
              </a:ext>
            </a:extLst>
          </p:cNvPr>
          <p:cNvSpPr>
            <a:spLocks noGrp="1"/>
          </p:cNvSpPr>
          <p:nvPr>
            <p:ph type="title"/>
          </p:nvPr>
        </p:nvSpPr>
        <p:spPr/>
        <p:txBody>
          <a:bodyPr/>
          <a:lstStyle/>
          <a:p>
            <a:r>
              <a:rPr lang="en-US" dirty="0"/>
              <a:t>Fixed Vs Growth Mindset</a:t>
            </a:r>
          </a:p>
        </p:txBody>
      </p:sp>
      <p:pic>
        <p:nvPicPr>
          <p:cNvPr id="7" name="Google Shape;1042;p79" descr="Three connected sections of a right pointing arrow graphic. Left to right are the words Fixed, Mixed, Growth.">
            <a:extLst>
              <a:ext uri="{FF2B5EF4-FFF2-40B4-BE49-F238E27FC236}">
                <a16:creationId xmlns:a16="http://schemas.microsoft.com/office/drawing/2014/main" id="{FD11A0D3-A20D-49FA-B6BD-AF6399008CF3}"/>
              </a:ext>
            </a:extLst>
          </p:cNvPr>
          <p:cNvPicPr preferRelativeResize="0"/>
          <p:nvPr/>
        </p:nvPicPr>
        <p:blipFill rotWithShape="1">
          <a:blip r:embed="rId3">
            <a:alphaModFix/>
          </a:blip>
          <a:srcRect/>
          <a:stretch/>
        </p:blipFill>
        <p:spPr>
          <a:xfrm>
            <a:off x="1868811" y="1557495"/>
            <a:ext cx="5094515" cy="770800"/>
          </a:xfrm>
          <a:prstGeom prst="rect">
            <a:avLst/>
          </a:prstGeom>
          <a:noFill/>
          <a:ln>
            <a:noFill/>
          </a:ln>
        </p:spPr>
      </p:pic>
      <p:grpSp>
        <p:nvGrpSpPr>
          <p:cNvPr id="9" name="Group 8">
            <a:extLst>
              <a:ext uri="{FF2B5EF4-FFF2-40B4-BE49-F238E27FC236}">
                <a16:creationId xmlns:a16="http://schemas.microsoft.com/office/drawing/2014/main" id="{44FB07AA-A186-4BD8-9B0E-4E6B6FD18EE9}"/>
              </a:ext>
            </a:extLst>
          </p:cNvPr>
          <p:cNvGrpSpPr/>
          <p:nvPr/>
        </p:nvGrpSpPr>
        <p:grpSpPr>
          <a:xfrm>
            <a:off x="503635" y="2604841"/>
            <a:ext cx="8129588" cy="3315277"/>
            <a:chOff x="503635" y="2604841"/>
            <a:chExt cx="8129588" cy="3315277"/>
          </a:xfrm>
        </p:grpSpPr>
        <p:cxnSp>
          <p:nvCxnSpPr>
            <p:cNvPr id="5" name="Google Shape;1040;p79">
              <a:extLst>
                <a:ext uri="{FF2B5EF4-FFF2-40B4-BE49-F238E27FC236}">
                  <a16:creationId xmlns:a16="http://schemas.microsoft.com/office/drawing/2014/main" id="{4D02D2C1-335E-422B-A49A-08894A8BBE0E}"/>
                </a:ext>
              </a:extLst>
            </p:cNvPr>
            <p:cNvCxnSpPr/>
            <p:nvPr/>
          </p:nvCxnSpPr>
          <p:spPr>
            <a:xfrm rot="10800000">
              <a:off x="503635" y="3044109"/>
              <a:ext cx="8012906" cy="16184"/>
            </a:xfrm>
            <a:prstGeom prst="straightConnector1">
              <a:avLst/>
            </a:prstGeom>
            <a:noFill/>
            <a:ln w="28575" cap="flat" cmpd="sng">
              <a:solidFill>
                <a:schemeClr val="dk1"/>
              </a:solidFill>
              <a:prstDash val="solid"/>
              <a:miter lim="800000"/>
              <a:headEnd type="none" w="sm" len="sm"/>
              <a:tailEnd type="none" w="sm" len="sm"/>
            </a:ln>
          </p:spPr>
        </p:cxnSp>
        <p:cxnSp>
          <p:nvCxnSpPr>
            <p:cNvPr id="6" name="Google Shape;1041;p79">
              <a:extLst>
                <a:ext uri="{FF2B5EF4-FFF2-40B4-BE49-F238E27FC236}">
                  <a16:creationId xmlns:a16="http://schemas.microsoft.com/office/drawing/2014/main" id="{CB0EE45B-27AC-4108-95C9-982726023F64}"/>
                </a:ext>
              </a:extLst>
            </p:cNvPr>
            <p:cNvCxnSpPr/>
            <p:nvPr/>
          </p:nvCxnSpPr>
          <p:spPr>
            <a:xfrm>
              <a:off x="4568429" y="2604841"/>
              <a:ext cx="0" cy="3315277"/>
            </a:xfrm>
            <a:prstGeom prst="straightConnector1">
              <a:avLst/>
            </a:prstGeom>
            <a:noFill/>
            <a:ln w="28575" cap="flat" cmpd="sng">
              <a:solidFill>
                <a:schemeClr val="dk1"/>
              </a:solidFill>
              <a:prstDash val="solid"/>
              <a:miter lim="800000"/>
              <a:headEnd type="none" w="sm" len="sm"/>
              <a:tailEnd type="none" w="sm" len="sm"/>
            </a:ln>
          </p:spPr>
        </p:cxnSp>
        <p:sp>
          <p:nvSpPr>
            <p:cNvPr id="4" name="Google Shape;1036;p79">
              <a:extLst>
                <a:ext uri="{FF2B5EF4-FFF2-40B4-BE49-F238E27FC236}">
                  <a16:creationId xmlns:a16="http://schemas.microsoft.com/office/drawing/2014/main" id="{F9E4AFD1-2653-40AC-82D4-6EE768A0721E}"/>
                </a:ext>
              </a:extLst>
            </p:cNvPr>
            <p:cNvSpPr txBox="1">
              <a:spLocks/>
            </p:cNvSpPr>
            <p:nvPr/>
          </p:nvSpPr>
          <p:spPr>
            <a:xfrm>
              <a:off x="503635" y="2604841"/>
              <a:ext cx="8129588" cy="328302"/>
            </a:xfrm>
            <a:prstGeom prst="rect">
              <a:avLst/>
            </a:prstGeom>
            <a:noFill/>
            <a:ln>
              <a:noFill/>
            </a:ln>
          </p:spPr>
          <p:txBody>
            <a:bodyPr spcFirstLastPara="1" wrap="square" lIns="68569" tIns="34275" rIns="68569" bIns="34275" anchor="b" anchorCtr="0">
              <a:normAutofit fontScale="85000" lnSpcReduction="20000"/>
            </a:bodyPr>
            <a:lstStyle>
              <a:defPPr marR="0" lvl="0" algn="l" rtl="0">
                <a:lnSpc>
                  <a:spcPct val="100000"/>
                </a:lnSpc>
                <a:spcBef>
                  <a:spcPts val="0"/>
                </a:spcBef>
                <a:spcAft>
                  <a:spcPts val="0"/>
                </a:spcAft>
              </a:defPPr>
              <a:lvl1pPr marL="457200" marR="0" lvl="0" indent="-365760" algn="l" rtl="0" eaLnBrk="1" hangingPunct="1">
                <a:lnSpc>
                  <a:spcPct val="100000"/>
                </a:lnSpc>
                <a:spcBef>
                  <a:spcPts val="600"/>
                </a:spcBef>
                <a:spcAft>
                  <a:spcPts val="0"/>
                </a:spcAft>
                <a:buClr>
                  <a:schemeClr val="accent2"/>
                </a:buClr>
                <a:buFont typeface="Wingdings" panose="05000000000000000000" pitchFamily="2" charset="2"/>
                <a:buChar char="§"/>
                <a:defRPr sz="2400" b="0" i="0" u="none" strike="noStrike" cap="none">
                  <a:solidFill>
                    <a:srgbClr val="000000"/>
                  </a:solidFill>
                  <a:latin typeface="Tw Cen MT" panose="020B0602020104020603" pitchFamily="34" charset="0"/>
                  <a:ea typeface="Tw Cen MT" panose="020B0602020104020603" pitchFamily="34" charset="0"/>
                  <a:cs typeface="Arial"/>
                  <a:sym typeface="Arial"/>
                </a:defRPr>
              </a:lvl1pPr>
              <a:lvl2pPr marR="0" lvl="1" algn="l" rtl="0" eaLnBrk="1" hangingPunct="1">
                <a:lnSpc>
                  <a:spcPct val="100000"/>
                </a:lnSpc>
                <a:spcBef>
                  <a:spcPts val="0"/>
                </a:spcBef>
                <a:spcAft>
                  <a:spcPts val="0"/>
                </a:spcAft>
                <a:buNone/>
                <a:defRPr sz="2100" b="0" i="0" u="none" strike="noStrike" cap="none">
                  <a:solidFill>
                    <a:srgbClr val="000000"/>
                  </a:solidFill>
                  <a:latin typeface="Tw Cen MT" panose="020B0602020104020603" pitchFamily="34" charset="0"/>
                  <a:ea typeface="Tw Cen MT" panose="020B0602020104020603" pitchFamily="34" charset="0"/>
                  <a:cs typeface="Arial"/>
                  <a:sym typeface="Arial"/>
                </a:defRPr>
              </a:lvl2pPr>
              <a:lvl3pPr marR="0" lvl="2" algn="l" rtl="0" eaLnBrk="1" hangingPunct="1">
                <a:lnSpc>
                  <a:spcPct val="100000"/>
                </a:lnSpc>
                <a:spcBef>
                  <a:spcPts val="0"/>
                </a:spcBef>
                <a:spcAft>
                  <a:spcPts val="0"/>
                </a:spcAft>
                <a:buNone/>
                <a:defRPr sz="1050" b="0" i="0" u="none" strike="noStrike" cap="none">
                  <a:solidFill>
                    <a:srgbClr val="000000"/>
                  </a:solidFill>
                  <a:latin typeface="Arial"/>
                  <a:ea typeface="Arial"/>
                  <a:cs typeface="Arial"/>
                  <a:sym typeface="Arial"/>
                </a:defRPr>
              </a:lvl3pPr>
              <a:lvl4pPr marR="0" lvl="3" algn="l" rtl="0" eaLnBrk="1" hangingPunct="1">
                <a:lnSpc>
                  <a:spcPct val="100000"/>
                </a:lnSpc>
                <a:spcBef>
                  <a:spcPts val="0"/>
                </a:spcBef>
                <a:spcAft>
                  <a:spcPts val="0"/>
                </a:spcAft>
                <a:buNone/>
                <a:defRPr sz="1050" b="0" i="0" u="none" strike="noStrike" cap="none">
                  <a:solidFill>
                    <a:srgbClr val="000000"/>
                  </a:solidFill>
                  <a:latin typeface="Arial"/>
                  <a:ea typeface="Arial"/>
                  <a:cs typeface="Arial"/>
                  <a:sym typeface="Arial"/>
                </a:defRPr>
              </a:lvl4pPr>
              <a:lvl5pPr marR="0" lvl="4" algn="l" rtl="0" eaLnBrk="1" hangingPunct="1">
                <a:lnSpc>
                  <a:spcPct val="100000"/>
                </a:lnSpc>
                <a:spcBef>
                  <a:spcPts val="0"/>
                </a:spcBef>
                <a:spcAft>
                  <a:spcPts val="0"/>
                </a:spcAft>
                <a:buNone/>
                <a:defRPr sz="1050" b="0" i="0" u="none" strike="noStrike" cap="none">
                  <a:solidFill>
                    <a:srgbClr val="000000"/>
                  </a:solidFill>
                  <a:latin typeface="Arial"/>
                  <a:ea typeface="Arial"/>
                  <a:cs typeface="Arial"/>
                  <a:sym typeface="Arial"/>
                </a:defRPr>
              </a:lvl5pPr>
              <a:lvl6pPr marR="0" lvl="5" algn="l" rtl="0" eaLnBrk="1" hangingPunct="1">
                <a:lnSpc>
                  <a:spcPct val="100000"/>
                </a:lnSpc>
                <a:spcBef>
                  <a:spcPts val="0"/>
                </a:spcBef>
                <a:spcAft>
                  <a:spcPts val="0"/>
                </a:spcAft>
                <a:buNone/>
                <a:defRPr sz="1050" b="0" i="0" u="none" strike="noStrike" cap="none">
                  <a:solidFill>
                    <a:srgbClr val="000000"/>
                  </a:solidFill>
                  <a:latin typeface="Arial"/>
                  <a:ea typeface="Arial"/>
                  <a:cs typeface="Arial"/>
                  <a:sym typeface="Arial"/>
                </a:defRPr>
              </a:lvl6pPr>
              <a:lvl7pPr marR="0" lvl="6" algn="l" rtl="0" eaLnBrk="1" hangingPunct="1">
                <a:lnSpc>
                  <a:spcPct val="100000"/>
                </a:lnSpc>
                <a:spcBef>
                  <a:spcPts val="0"/>
                </a:spcBef>
                <a:spcAft>
                  <a:spcPts val="0"/>
                </a:spcAft>
                <a:buNone/>
                <a:defRPr sz="1050" b="0" i="0" u="none" strike="noStrike" cap="none">
                  <a:solidFill>
                    <a:srgbClr val="000000"/>
                  </a:solidFill>
                  <a:latin typeface="Arial"/>
                  <a:ea typeface="Arial"/>
                  <a:cs typeface="Arial"/>
                  <a:sym typeface="Arial"/>
                </a:defRPr>
              </a:lvl7pPr>
              <a:lvl8pPr marR="0" lvl="7" algn="l" rtl="0" eaLnBrk="1" hangingPunct="1">
                <a:lnSpc>
                  <a:spcPct val="100000"/>
                </a:lnSpc>
                <a:spcBef>
                  <a:spcPts val="0"/>
                </a:spcBef>
                <a:spcAft>
                  <a:spcPts val="0"/>
                </a:spcAft>
                <a:buNone/>
                <a:defRPr sz="1050" b="0" i="0" u="none" strike="noStrike" cap="none">
                  <a:solidFill>
                    <a:srgbClr val="000000"/>
                  </a:solidFill>
                  <a:latin typeface="Arial"/>
                  <a:ea typeface="Arial"/>
                  <a:cs typeface="Arial"/>
                  <a:sym typeface="Arial"/>
                </a:defRPr>
              </a:lvl8pPr>
              <a:lvl9pPr marR="0" lvl="8" algn="l" rtl="0" eaLnBrk="1" hangingPunct="1">
                <a:lnSpc>
                  <a:spcPct val="100000"/>
                </a:lnSpc>
                <a:spcBef>
                  <a:spcPts val="0"/>
                </a:spcBef>
                <a:spcAft>
                  <a:spcPts val="0"/>
                </a:spcAft>
                <a:buNone/>
                <a:defRPr sz="1050" b="0" i="0" u="none" strike="noStrike" cap="none">
                  <a:solidFill>
                    <a:srgbClr val="000000"/>
                  </a:solidFill>
                  <a:latin typeface="Arial"/>
                  <a:ea typeface="Arial"/>
                  <a:cs typeface="Arial"/>
                  <a:sym typeface="Arial"/>
                </a:defRPr>
              </a:lvl9pPr>
            </a:lstStyle>
            <a:p>
              <a:pPr marL="0" indent="0">
                <a:spcBef>
                  <a:spcPts val="0"/>
                </a:spcBef>
                <a:buNone/>
              </a:pPr>
              <a:r>
                <a:rPr lang="en-US" dirty="0"/>
                <a:t>FIXED MINDSET BELIEFS                          GROWTH MINDSET BELIEFS</a:t>
              </a:r>
            </a:p>
          </p:txBody>
        </p:sp>
      </p:grpSp>
      <p:sp>
        <p:nvSpPr>
          <p:cNvPr id="3" name="Text Placeholder 2">
            <a:extLst>
              <a:ext uri="{FF2B5EF4-FFF2-40B4-BE49-F238E27FC236}">
                <a16:creationId xmlns:a16="http://schemas.microsoft.com/office/drawing/2014/main" id="{BE753DA5-B8B4-46AB-BA05-EAE07C924C17}"/>
              </a:ext>
            </a:extLst>
          </p:cNvPr>
          <p:cNvSpPr>
            <a:spLocks noGrp="1"/>
          </p:cNvSpPr>
          <p:nvPr>
            <p:ph type="body" idx="1"/>
          </p:nvPr>
        </p:nvSpPr>
        <p:spPr/>
        <p:txBody>
          <a:bodyPr/>
          <a:lstStyle/>
          <a:p>
            <a:endParaRPr lang="en-US" dirty="0"/>
          </a:p>
          <a:p>
            <a:endParaRPr lang="en-US" dirty="0"/>
          </a:p>
          <a:p>
            <a:endParaRPr lang="en-US" dirty="0"/>
          </a:p>
          <a:p>
            <a:endParaRPr lang="en-US" dirty="0"/>
          </a:p>
          <a:p>
            <a:pPr marL="457200" indent="-323850">
              <a:buFont typeface="Arial" panose="020B0604020202020204" pitchFamily="34" charset="0"/>
              <a:buChar char="•"/>
            </a:pPr>
            <a:r>
              <a:rPr lang="en-US" dirty="0"/>
              <a:t>They are either born with talent  or not</a:t>
            </a:r>
          </a:p>
          <a:p>
            <a:pPr marL="457200" indent="-323850">
              <a:buFont typeface="Arial" panose="020B0604020202020204" pitchFamily="34" charset="0"/>
              <a:buChar char="•"/>
            </a:pPr>
            <a:r>
              <a:rPr lang="en-US" dirty="0"/>
              <a:t>They are either naturally good at something or they are not</a:t>
            </a:r>
          </a:p>
          <a:p>
            <a:pPr marL="457200" indent="-323850">
              <a:buFont typeface="Arial" panose="020B0604020202020204" pitchFamily="34" charset="0"/>
              <a:buChar char="•"/>
            </a:pPr>
            <a:r>
              <a:rPr lang="en-US" dirty="0"/>
              <a:t>Intelligence is a fixed trait</a:t>
            </a:r>
          </a:p>
          <a:p>
            <a:pPr marL="457200" indent="-323850">
              <a:buFont typeface="Arial" panose="020B0604020202020204" pitchFamily="34" charset="0"/>
              <a:buChar char="•"/>
            </a:pPr>
            <a:r>
              <a:rPr lang="en-US" dirty="0"/>
              <a:t>Inborn talent determines success</a:t>
            </a:r>
          </a:p>
          <a:p>
            <a:endParaRPr lang="en-US" dirty="0"/>
          </a:p>
        </p:txBody>
      </p:sp>
      <p:sp>
        <p:nvSpPr>
          <p:cNvPr id="8" name="Text Placeholder 7">
            <a:extLst>
              <a:ext uri="{FF2B5EF4-FFF2-40B4-BE49-F238E27FC236}">
                <a16:creationId xmlns:a16="http://schemas.microsoft.com/office/drawing/2014/main" id="{551C2D23-6A97-4AED-A7BB-FF2CB88E7C4C}"/>
              </a:ext>
            </a:extLst>
          </p:cNvPr>
          <p:cNvSpPr>
            <a:spLocks noGrp="1"/>
          </p:cNvSpPr>
          <p:nvPr>
            <p:ph type="body" idx="2"/>
          </p:nvPr>
        </p:nvSpPr>
        <p:spPr>
          <a:xfrm>
            <a:off x="4648201" y="1600206"/>
            <a:ext cx="4207040" cy="4780497"/>
          </a:xfrm>
        </p:spPr>
        <p:txBody>
          <a:bodyPr/>
          <a:lstStyle/>
          <a:p>
            <a:pPr>
              <a:buFont typeface="Arial" panose="020B0604020202020204" pitchFamily="34" charset="0"/>
              <a:buChar char="•"/>
            </a:pPr>
            <a:endParaRPr lang="en-US" dirty="0"/>
          </a:p>
          <a:p>
            <a:pPr>
              <a:buFont typeface="Arial" panose="020B0604020202020204" pitchFamily="34" charset="0"/>
              <a:buChar char="•"/>
            </a:pPr>
            <a:endParaRPr lang="en-US" dirty="0"/>
          </a:p>
          <a:p>
            <a:pPr>
              <a:buFont typeface="Arial" panose="020B0604020202020204" pitchFamily="34" charset="0"/>
              <a:buChar char="•"/>
            </a:pPr>
            <a:endParaRPr lang="en-US" dirty="0"/>
          </a:p>
          <a:p>
            <a:pPr>
              <a:buFont typeface="Arial" panose="020B0604020202020204" pitchFamily="34" charset="0"/>
              <a:buChar char="•"/>
            </a:pPr>
            <a:endParaRPr lang="en-US" dirty="0"/>
          </a:p>
          <a:p>
            <a:pPr marL="457200" indent="-323850">
              <a:buFont typeface="Arial" panose="020B0604020202020204" pitchFamily="34" charset="0"/>
              <a:buChar char="•"/>
            </a:pPr>
            <a:r>
              <a:rPr lang="en-US" dirty="0"/>
              <a:t>Abilities can be developed through dedication, perseverance, and the right strategy</a:t>
            </a:r>
          </a:p>
          <a:p>
            <a:pPr marL="457200" indent="-323850">
              <a:buFont typeface="Arial" panose="020B0604020202020204" pitchFamily="34" charset="0"/>
              <a:buChar char="•"/>
            </a:pPr>
            <a:r>
              <a:rPr lang="en-US" dirty="0"/>
              <a:t>Anyone can be good at anything</a:t>
            </a:r>
          </a:p>
          <a:p>
            <a:pPr marL="457200" indent="-323850">
              <a:buFont typeface="Arial" panose="020B0604020202020204" pitchFamily="34" charset="0"/>
              <a:buChar char="•"/>
            </a:pPr>
            <a:r>
              <a:rPr lang="en-US" dirty="0"/>
              <a:t>Continual path of lifelong learning</a:t>
            </a:r>
          </a:p>
          <a:p>
            <a:pPr marL="457200" indent="-323850">
              <a:buFont typeface="Arial" panose="020B0604020202020204" pitchFamily="34" charset="0"/>
              <a:buChar char="•"/>
            </a:pPr>
            <a:r>
              <a:rPr lang="en-US" dirty="0"/>
              <a:t>Strengths and talents can be developed</a:t>
            </a:r>
          </a:p>
          <a:p>
            <a:endParaRPr lang="en-US" dirty="0"/>
          </a:p>
        </p:txBody>
      </p:sp>
      <p:pic>
        <p:nvPicPr>
          <p:cNvPr id="10" name="Picture 9" descr="Systems Leadership icon indicates new module information">
            <a:extLst>
              <a:ext uri="{FF2B5EF4-FFF2-40B4-BE49-F238E27FC236}">
                <a16:creationId xmlns:a16="http://schemas.microsoft.com/office/drawing/2014/main" id="{4D59EAB8-4BD6-4EE3-B34F-3658FAB2138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250935" y="5612152"/>
            <a:ext cx="728473" cy="728473"/>
          </a:xfrm>
          <a:prstGeom prst="rect">
            <a:avLst/>
          </a:prstGeom>
        </p:spPr>
      </p:pic>
    </p:spTree>
    <p:extLst>
      <p:ext uri="{BB962C8B-B14F-4D97-AF65-F5344CB8AC3E}">
        <p14:creationId xmlns:p14="http://schemas.microsoft.com/office/powerpoint/2010/main" val="715013434"/>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221551-F9D4-4C5D-9DFD-E289670FEBB9}"/>
              </a:ext>
            </a:extLst>
          </p:cNvPr>
          <p:cNvSpPr>
            <a:spLocks noGrp="1"/>
          </p:cNvSpPr>
          <p:nvPr>
            <p:ph type="title"/>
          </p:nvPr>
        </p:nvSpPr>
        <p:spPr/>
        <p:txBody>
          <a:bodyPr/>
          <a:lstStyle/>
          <a:p>
            <a:r>
              <a:rPr lang="en-US" dirty="0"/>
              <a:t>Benefits of a Growth Mindset</a:t>
            </a:r>
          </a:p>
        </p:txBody>
      </p:sp>
      <p:sp>
        <p:nvSpPr>
          <p:cNvPr id="3" name="Text Placeholder 2">
            <a:extLst>
              <a:ext uri="{FF2B5EF4-FFF2-40B4-BE49-F238E27FC236}">
                <a16:creationId xmlns:a16="http://schemas.microsoft.com/office/drawing/2014/main" id="{85121F98-B991-42F5-AE1D-C33D00F9BAD0}"/>
              </a:ext>
            </a:extLst>
          </p:cNvPr>
          <p:cNvSpPr>
            <a:spLocks noGrp="1"/>
          </p:cNvSpPr>
          <p:nvPr>
            <p:ph type="body" idx="1"/>
          </p:nvPr>
        </p:nvSpPr>
        <p:spPr/>
        <p:txBody>
          <a:bodyPr/>
          <a:lstStyle/>
          <a:p>
            <a:pPr marL="91440" indent="0">
              <a:buNone/>
            </a:pPr>
            <a:r>
              <a:rPr lang="en-US" dirty="0"/>
              <a:t>A growth mindset</a:t>
            </a:r>
          </a:p>
          <a:p>
            <a:r>
              <a:rPr lang="en-US" dirty="0"/>
              <a:t>Helps individuals learn from experience and persevere to success</a:t>
            </a:r>
          </a:p>
          <a:p>
            <a:r>
              <a:rPr lang="en-US" dirty="0"/>
              <a:t>Keeps the attention on the work needed to achieve a goal</a:t>
            </a:r>
          </a:p>
          <a:p>
            <a:r>
              <a:rPr lang="en-US" dirty="0"/>
              <a:t>Promotes an appreciation for the collaborative process by valuing what others have to offer</a:t>
            </a:r>
          </a:p>
          <a:p>
            <a:r>
              <a:rPr lang="en-US" dirty="0"/>
              <a:t>Allows one to recognize and take advantage of learning opportunities</a:t>
            </a:r>
          </a:p>
          <a:p>
            <a:endParaRPr lang="en-US" dirty="0"/>
          </a:p>
        </p:txBody>
      </p:sp>
      <p:pic>
        <p:nvPicPr>
          <p:cNvPr id="4" name="Picture 3" descr="Systems Leadership icon indicates new module information">
            <a:extLst>
              <a:ext uri="{FF2B5EF4-FFF2-40B4-BE49-F238E27FC236}">
                <a16:creationId xmlns:a16="http://schemas.microsoft.com/office/drawing/2014/main" id="{BE8D278C-9217-42AC-BA36-16E32161EC1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250935" y="5612152"/>
            <a:ext cx="728473" cy="728473"/>
          </a:xfrm>
          <a:prstGeom prst="rect">
            <a:avLst/>
          </a:prstGeom>
        </p:spPr>
      </p:pic>
    </p:spTree>
    <p:extLst>
      <p:ext uri="{BB962C8B-B14F-4D97-AF65-F5344CB8AC3E}">
        <p14:creationId xmlns:p14="http://schemas.microsoft.com/office/powerpoint/2010/main" val="708954697"/>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A7535D-26C4-40B6-AA33-2760D490DF69}"/>
              </a:ext>
            </a:extLst>
          </p:cNvPr>
          <p:cNvSpPr>
            <a:spLocks noGrp="1"/>
          </p:cNvSpPr>
          <p:nvPr>
            <p:ph type="title"/>
          </p:nvPr>
        </p:nvSpPr>
        <p:spPr>
          <a:xfrm>
            <a:off x="457200" y="804864"/>
            <a:ext cx="8229600" cy="1096961"/>
          </a:xfrm>
        </p:spPr>
        <p:txBody>
          <a:bodyPr/>
          <a:lstStyle/>
          <a:p>
            <a:r>
              <a:rPr lang="en-US" dirty="0"/>
              <a:t>Developing a Growth Mindset Culture in Organizations</a:t>
            </a:r>
          </a:p>
        </p:txBody>
      </p:sp>
      <p:sp>
        <p:nvSpPr>
          <p:cNvPr id="5" name="Google Shape;1061;p81">
            <a:extLst>
              <a:ext uri="{FF2B5EF4-FFF2-40B4-BE49-F238E27FC236}">
                <a16:creationId xmlns:a16="http://schemas.microsoft.com/office/drawing/2014/main" id="{47D1CA7F-2F8E-4FD6-B8AA-FF5EE68DFF01}"/>
              </a:ext>
            </a:extLst>
          </p:cNvPr>
          <p:cNvSpPr/>
          <p:nvPr/>
        </p:nvSpPr>
        <p:spPr>
          <a:xfrm>
            <a:off x="3443467" y="2105602"/>
            <a:ext cx="2257064" cy="284663"/>
          </a:xfrm>
          <a:prstGeom prst="rect">
            <a:avLst/>
          </a:prstGeom>
          <a:noFill/>
          <a:ln>
            <a:noFill/>
          </a:ln>
        </p:spPr>
        <p:txBody>
          <a:bodyPr spcFirstLastPara="1" wrap="square" lIns="68569" tIns="34275" rIns="68569" bIns="34275" anchor="t" anchorCtr="0">
            <a:spAutoFit/>
          </a:bodyPr>
          <a:lstStyle/>
          <a:p>
            <a:pPr algn="ctr"/>
            <a:r>
              <a:rPr lang="en-US" dirty="0">
                <a:sym typeface="Calibri"/>
              </a:rPr>
              <a:t>Dr. Carol Dweck </a:t>
            </a:r>
            <a:endParaRPr dirty="0">
              <a:sym typeface="Calibri"/>
            </a:endParaRPr>
          </a:p>
        </p:txBody>
      </p:sp>
      <p:pic>
        <p:nvPicPr>
          <p:cNvPr id="4" name="Google Shape;1059;p81" descr="A short clip from Carol Dweck's 2015 Talk at Google.&#10;Carol Dweck is the Lewis and Virginia Eaton Professor of Psychology and, by courtesy, at the Graduate School of Education. A leading expert in the field of motivation, her research has demonstrated the role of mindsets in students’ achievement and has shown how praise for intelligence can undermine motivation and learning. She has lectured to education, business and sports groups all over the world, and has been elected to the American Academy of Arts and Sciences and the National Academy of Sciences. She has appeared on Today, Good Morning America, Nightline and 20/20. Her bestselling book Mindset has been widely acclaimed and translated into over 20 languages.">
            <a:hlinkClick r:id="rId3"/>
            <a:extLst>
              <a:ext uri="{FF2B5EF4-FFF2-40B4-BE49-F238E27FC236}">
                <a16:creationId xmlns:a16="http://schemas.microsoft.com/office/drawing/2014/main" id="{98C6B582-F801-4E90-BEF6-0E962D3E8793}"/>
              </a:ext>
            </a:extLst>
          </p:cNvPr>
          <p:cNvPicPr preferRelativeResize="0"/>
          <p:nvPr/>
        </p:nvPicPr>
        <p:blipFill rotWithShape="1">
          <a:blip r:embed="rId4">
            <a:alphaModFix/>
          </a:blip>
          <a:srcRect/>
          <a:stretch/>
        </p:blipFill>
        <p:spPr>
          <a:xfrm>
            <a:off x="1564991" y="2644842"/>
            <a:ext cx="6014018" cy="3483946"/>
          </a:xfrm>
          <a:prstGeom prst="rect">
            <a:avLst/>
          </a:prstGeom>
          <a:noFill/>
          <a:ln>
            <a:noFill/>
          </a:ln>
        </p:spPr>
      </p:pic>
      <p:pic>
        <p:nvPicPr>
          <p:cNvPr id="6" name="Picture 5" descr="Systems Leadership icon indicates new module information">
            <a:extLst>
              <a:ext uri="{FF2B5EF4-FFF2-40B4-BE49-F238E27FC236}">
                <a16:creationId xmlns:a16="http://schemas.microsoft.com/office/drawing/2014/main" id="{304ABD88-D784-42D7-B4C2-0E7013C18986}"/>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250935" y="5612152"/>
            <a:ext cx="728473" cy="728473"/>
          </a:xfrm>
          <a:prstGeom prst="rect">
            <a:avLst/>
          </a:prstGeom>
        </p:spPr>
      </p:pic>
    </p:spTree>
    <p:extLst>
      <p:ext uri="{BB962C8B-B14F-4D97-AF65-F5344CB8AC3E}">
        <p14:creationId xmlns:p14="http://schemas.microsoft.com/office/powerpoint/2010/main" val="1625692180"/>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26E6FA-B00C-45FD-BAF3-BF7304F0D945}"/>
              </a:ext>
            </a:extLst>
          </p:cNvPr>
          <p:cNvSpPr>
            <a:spLocks noGrp="1"/>
          </p:cNvSpPr>
          <p:nvPr>
            <p:ph type="title"/>
          </p:nvPr>
        </p:nvSpPr>
        <p:spPr/>
        <p:txBody>
          <a:bodyPr/>
          <a:lstStyle/>
          <a:p>
            <a:r>
              <a:rPr lang="en-US" dirty="0"/>
              <a:t>Reflections…</a:t>
            </a:r>
          </a:p>
        </p:txBody>
      </p:sp>
      <p:sp>
        <p:nvSpPr>
          <p:cNvPr id="3" name="Text Placeholder 2">
            <a:extLst>
              <a:ext uri="{FF2B5EF4-FFF2-40B4-BE49-F238E27FC236}">
                <a16:creationId xmlns:a16="http://schemas.microsoft.com/office/drawing/2014/main" id="{B0B206D1-CF7F-497F-9397-C1DD322E7235}"/>
              </a:ext>
            </a:extLst>
          </p:cNvPr>
          <p:cNvSpPr>
            <a:spLocks noGrp="1"/>
          </p:cNvSpPr>
          <p:nvPr>
            <p:ph type="body" idx="1"/>
          </p:nvPr>
        </p:nvSpPr>
        <p:spPr/>
        <p:txBody>
          <a:bodyPr/>
          <a:lstStyle/>
          <a:p>
            <a:r>
              <a:rPr lang="en-US" dirty="0"/>
              <a:t>In what ways can your district “organization” relate to the research findings that Dr. Dweck talked about in the video? </a:t>
            </a:r>
          </a:p>
          <a:p>
            <a:endParaRPr lang="en-US" dirty="0"/>
          </a:p>
          <a:p>
            <a:r>
              <a:rPr lang="en-US" dirty="0"/>
              <a:t>What strategies are currently being implemented in your district that  promote growth mindset?</a:t>
            </a:r>
          </a:p>
          <a:p>
            <a:endParaRPr lang="en-US" dirty="0"/>
          </a:p>
          <a:p>
            <a:r>
              <a:rPr lang="en-US" dirty="0"/>
              <a:t>What might some “next steps” be in building and sustaining a growth mindset culture for your district?</a:t>
            </a:r>
          </a:p>
        </p:txBody>
      </p:sp>
      <p:pic>
        <p:nvPicPr>
          <p:cNvPr id="4" name="Picture 3" descr="Reflections/Activities Icon&#10;&#10;This icon indicates the presence of activities or times of reflection.">
            <a:extLst>
              <a:ext uri="{FF2B5EF4-FFF2-40B4-BE49-F238E27FC236}">
                <a16:creationId xmlns:a16="http://schemas.microsoft.com/office/drawing/2014/main" id="{6DFCF789-5392-45B9-8C10-23EE1B190B7E}"/>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247887" y="5609105"/>
            <a:ext cx="731521" cy="731521"/>
          </a:xfrm>
          <a:prstGeom prst="rect">
            <a:avLst/>
          </a:prstGeom>
        </p:spPr>
      </p:pic>
    </p:spTree>
    <p:extLst>
      <p:ext uri="{BB962C8B-B14F-4D97-AF65-F5344CB8AC3E}">
        <p14:creationId xmlns:p14="http://schemas.microsoft.com/office/powerpoint/2010/main" val="161438068"/>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17AECA-387E-417E-B7AB-11000E3861FD}"/>
              </a:ext>
            </a:extLst>
          </p:cNvPr>
          <p:cNvSpPr>
            <a:spLocks noGrp="1"/>
          </p:cNvSpPr>
          <p:nvPr>
            <p:ph type="title"/>
          </p:nvPr>
        </p:nvSpPr>
        <p:spPr>
          <a:xfrm>
            <a:off x="457200" y="804864"/>
            <a:ext cx="8229600" cy="1096961"/>
          </a:xfrm>
        </p:spPr>
        <p:txBody>
          <a:bodyPr/>
          <a:lstStyle/>
          <a:p>
            <a:r>
              <a:rPr lang="en-US" dirty="0"/>
              <a:t>Strategies That Promote a </a:t>
            </a:r>
            <a:br>
              <a:rPr lang="en-US" dirty="0"/>
            </a:br>
            <a:r>
              <a:rPr lang="en-US" dirty="0"/>
              <a:t>Growth Mindset</a:t>
            </a:r>
          </a:p>
        </p:txBody>
      </p:sp>
      <p:sp>
        <p:nvSpPr>
          <p:cNvPr id="3" name="Text Placeholder 2">
            <a:extLst>
              <a:ext uri="{FF2B5EF4-FFF2-40B4-BE49-F238E27FC236}">
                <a16:creationId xmlns:a16="http://schemas.microsoft.com/office/drawing/2014/main" id="{D645FD70-4DEF-4AA4-8384-B9B394D3BA1C}"/>
              </a:ext>
            </a:extLst>
          </p:cNvPr>
          <p:cNvSpPr>
            <a:spLocks noGrp="1"/>
          </p:cNvSpPr>
          <p:nvPr>
            <p:ph type="body" idx="1"/>
          </p:nvPr>
        </p:nvSpPr>
        <p:spPr>
          <a:xfrm>
            <a:off x="457200" y="2032005"/>
            <a:ext cx="8229600" cy="3962396"/>
          </a:xfrm>
        </p:spPr>
        <p:txBody>
          <a:bodyPr/>
          <a:lstStyle/>
          <a:p>
            <a:pPr marL="548640" indent="-457200">
              <a:buFont typeface="+mj-lt"/>
              <a:buAutoNum type="arabicPeriod"/>
            </a:pPr>
            <a:r>
              <a:rPr lang="en-US" sz="3200" dirty="0"/>
              <a:t>Value professional learning</a:t>
            </a:r>
          </a:p>
          <a:p>
            <a:pPr marL="548640" indent="-457200">
              <a:buFont typeface="+mj-lt"/>
              <a:buAutoNum type="arabicPeriod"/>
            </a:pPr>
            <a:r>
              <a:rPr lang="en-US" sz="3200" dirty="0"/>
              <a:t>Discuss successes and areas needing adjustment</a:t>
            </a:r>
          </a:p>
          <a:p>
            <a:pPr marL="548640" indent="-457200">
              <a:buFont typeface="+mj-lt"/>
              <a:buAutoNum type="arabicPeriod"/>
            </a:pPr>
            <a:r>
              <a:rPr lang="en-US" sz="3200" dirty="0"/>
              <a:t>Include everyone in the implementation process</a:t>
            </a:r>
          </a:p>
          <a:p>
            <a:pPr marL="548640" indent="-457200">
              <a:buFont typeface="+mj-lt"/>
              <a:buAutoNum type="arabicPeriod"/>
            </a:pPr>
            <a:r>
              <a:rPr lang="en-US" sz="3200" dirty="0"/>
              <a:t>Seek and be open to feedback</a:t>
            </a:r>
          </a:p>
          <a:p>
            <a:endParaRPr lang="en-US" dirty="0"/>
          </a:p>
        </p:txBody>
      </p:sp>
      <p:pic>
        <p:nvPicPr>
          <p:cNvPr id="4" name="Picture 3" descr="Systems Leadership icon indicates new module information">
            <a:extLst>
              <a:ext uri="{FF2B5EF4-FFF2-40B4-BE49-F238E27FC236}">
                <a16:creationId xmlns:a16="http://schemas.microsoft.com/office/drawing/2014/main" id="{89E13568-CE99-4D5E-A058-9EE85D6FBDF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250935" y="5612152"/>
            <a:ext cx="728473" cy="728473"/>
          </a:xfrm>
          <a:prstGeom prst="rect">
            <a:avLst/>
          </a:prstGeom>
        </p:spPr>
      </p:pic>
    </p:spTree>
    <p:extLst>
      <p:ext uri="{BB962C8B-B14F-4D97-AF65-F5344CB8AC3E}">
        <p14:creationId xmlns:p14="http://schemas.microsoft.com/office/powerpoint/2010/main" val="1805194703"/>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2E82429F-A547-4870-A976-A51B66AAC487}"/>
              </a:ext>
            </a:extLst>
          </p:cNvPr>
          <p:cNvSpPr>
            <a:spLocks noGrp="1"/>
          </p:cNvSpPr>
          <p:nvPr>
            <p:ph type="title"/>
          </p:nvPr>
        </p:nvSpPr>
        <p:spPr/>
        <p:txBody>
          <a:bodyPr/>
          <a:lstStyle/>
          <a:p>
            <a:r>
              <a:rPr lang="en-US" dirty="0"/>
              <a:t>Essential Function 4: Empowering</a:t>
            </a:r>
          </a:p>
        </p:txBody>
      </p:sp>
      <p:sp>
        <p:nvSpPr>
          <p:cNvPr id="2" name="Text Placeholder 1">
            <a:extLst>
              <a:ext uri="{FF2B5EF4-FFF2-40B4-BE49-F238E27FC236}">
                <a16:creationId xmlns:a16="http://schemas.microsoft.com/office/drawing/2014/main" id="{173FCAE5-F592-4079-84A4-EE777F7BCB71}"/>
              </a:ext>
            </a:extLst>
          </p:cNvPr>
          <p:cNvSpPr>
            <a:spLocks noGrp="1"/>
          </p:cNvSpPr>
          <p:nvPr>
            <p:ph type="body" idx="1"/>
          </p:nvPr>
        </p:nvSpPr>
        <p:spPr>
          <a:xfrm>
            <a:off x="911804" y="1828805"/>
            <a:ext cx="3387822" cy="3962396"/>
          </a:xfrm>
        </p:spPr>
        <p:txBody>
          <a:bodyPr/>
          <a:lstStyle/>
          <a:p>
            <a:pPr marL="91440" indent="0">
              <a:buNone/>
            </a:pPr>
            <a:r>
              <a:rPr lang="en-US" dirty="0"/>
              <a:t>Leadership empowers educators at all levels to active engagement in continuous improvement and collective responsibility for student growth. </a:t>
            </a:r>
          </a:p>
        </p:txBody>
      </p:sp>
      <p:pic>
        <p:nvPicPr>
          <p:cNvPr id="4" name="Google Shape;734;p48" descr="Model of Leadership process, focus on EF4: Empowering which includes supportive relationships and instructional leadership.">
            <a:extLst>
              <a:ext uri="{FF2B5EF4-FFF2-40B4-BE49-F238E27FC236}">
                <a16:creationId xmlns:a16="http://schemas.microsoft.com/office/drawing/2014/main" id="{20BA2325-F8F3-46C3-9C21-5562696969E1}"/>
              </a:ext>
            </a:extLst>
          </p:cNvPr>
          <p:cNvPicPr preferRelativeResize="0"/>
          <p:nvPr/>
        </p:nvPicPr>
        <p:blipFill>
          <a:blip r:embed="rId3">
            <a:extLst>
              <a:ext uri="{28A0092B-C50C-407E-A947-70E740481C1C}">
                <a14:useLocalDpi xmlns:a14="http://schemas.microsoft.com/office/drawing/2010/main" val="0"/>
              </a:ext>
            </a:extLst>
          </a:blip>
          <a:srcRect t="2101" b="2101"/>
          <a:stretch/>
        </p:blipFill>
        <p:spPr>
          <a:xfrm>
            <a:off x="4640096" y="1828805"/>
            <a:ext cx="3592100" cy="3488504"/>
          </a:xfrm>
          <a:prstGeom prst="rect">
            <a:avLst/>
          </a:prstGeom>
          <a:noFill/>
          <a:ln>
            <a:noFill/>
          </a:ln>
        </p:spPr>
      </p:pic>
      <p:pic>
        <p:nvPicPr>
          <p:cNvPr id="5" name="Picture 4" descr="This icon indicates there is further information found in the Handout packet." title="Document Icon">
            <a:extLst>
              <a:ext uri="{FF2B5EF4-FFF2-40B4-BE49-F238E27FC236}">
                <a16:creationId xmlns:a16="http://schemas.microsoft.com/office/drawing/2014/main" id="{B85E4104-E994-4B8E-9B33-31CE144605DF}"/>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250935" y="5609105"/>
            <a:ext cx="728473" cy="731521"/>
          </a:xfrm>
          <a:prstGeom prst="rect">
            <a:avLst/>
          </a:prstGeom>
        </p:spPr>
      </p:pic>
    </p:spTree>
    <p:extLst>
      <p:ext uri="{BB962C8B-B14F-4D97-AF65-F5344CB8AC3E}">
        <p14:creationId xmlns:p14="http://schemas.microsoft.com/office/powerpoint/2010/main" val="652997101"/>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2">
            <a:extLst>
              <a:ext uri="{FF2B5EF4-FFF2-40B4-BE49-F238E27FC236}">
                <a16:creationId xmlns:a16="http://schemas.microsoft.com/office/drawing/2014/main" id="{1C9410C5-03B8-4E7E-A9A9-61E32CD49628}"/>
              </a:ext>
            </a:extLst>
          </p:cNvPr>
          <p:cNvSpPr txBox="1">
            <a:spLocks/>
          </p:cNvSpPr>
          <p:nvPr/>
        </p:nvSpPr>
        <p:spPr>
          <a:xfrm>
            <a:off x="457200" y="601664"/>
            <a:ext cx="8229600" cy="1096961"/>
          </a:xfrm>
          <a:prstGeom prst="rect">
            <a:avLst/>
          </a:prstGeom>
        </p:spPr>
        <p:txBody>
          <a:bodyPr/>
          <a:lstStyle>
            <a:defPPr marR="0" lvl="0" algn="l" rtl="0">
              <a:lnSpc>
                <a:spcPct val="100000"/>
              </a:lnSpc>
              <a:spcBef>
                <a:spcPts val="0"/>
              </a:spcBef>
              <a:spcAft>
                <a:spcPts val="0"/>
              </a:spcAft>
            </a:defPPr>
            <a:lvl1pPr marR="0" lvl="0" algn="ctr" rtl="0" eaLnBrk="1" hangingPunct="1">
              <a:lnSpc>
                <a:spcPct val="100000"/>
              </a:lnSpc>
              <a:spcBef>
                <a:spcPts val="0"/>
              </a:spcBef>
              <a:spcAft>
                <a:spcPts val="0"/>
              </a:spcAft>
              <a:buNone/>
              <a:defRPr sz="3600" b="0" i="1" u="none" strike="noStrike" cap="none">
                <a:solidFill>
                  <a:schemeClr val="accent2"/>
                </a:solidFill>
                <a:latin typeface="Tw Cen MT Condensed" panose="020B0606020104020203" pitchFamily="34" charset="0"/>
                <a:ea typeface="Tw Cen MT" panose="020B0602020104020603" pitchFamily="34" charset="0"/>
                <a:cs typeface="Arial"/>
                <a:sym typeface="Arial"/>
              </a:defRPr>
            </a:lvl1pPr>
          </a:lstStyle>
          <a:p>
            <a:r>
              <a:rPr lang="en-US" sz="4400" i="0" dirty="0">
                <a:latin typeface="Tw Cen MT" panose="020B0602020104020603" pitchFamily="34" charset="0"/>
              </a:rPr>
              <a:t>Teacher</a:t>
            </a:r>
            <a:r>
              <a:rPr lang="en-US" dirty="0"/>
              <a:t> </a:t>
            </a:r>
            <a:r>
              <a:rPr lang="en-US" sz="4400" i="0" dirty="0">
                <a:latin typeface="Tw Cen MT" panose="020B0602020104020603" pitchFamily="34" charset="0"/>
              </a:rPr>
              <a:t>Empowerment</a:t>
            </a:r>
          </a:p>
        </p:txBody>
      </p:sp>
      <p:sp>
        <p:nvSpPr>
          <p:cNvPr id="2" name="Title 1">
            <a:extLst>
              <a:ext uri="{FF2B5EF4-FFF2-40B4-BE49-F238E27FC236}">
                <a16:creationId xmlns:a16="http://schemas.microsoft.com/office/drawing/2014/main" id="{B6A1FFE1-7C55-463A-9728-C7BB01841FC3}"/>
              </a:ext>
            </a:extLst>
          </p:cNvPr>
          <p:cNvSpPr>
            <a:spLocks noGrp="1"/>
          </p:cNvSpPr>
          <p:nvPr>
            <p:ph type="title"/>
          </p:nvPr>
        </p:nvSpPr>
        <p:spPr>
          <a:xfrm>
            <a:off x="643349" y="1700755"/>
            <a:ext cx="4151409" cy="4024797"/>
          </a:xfrm>
        </p:spPr>
        <p:txBody>
          <a:bodyPr/>
          <a:lstStyle/>
          <a:p>
            <a:r>
              <a:rPr lang="en-US" dirty="0"/>
              <a:t>Teacher empowerment is a process by which teachers individually and collectively trust they can master and have control over issues that concern them.</a:t>
            </a:r>
            <a:br>
              <a:rPr lang="en-US" dirty="0"/>
            </a:br>
            <a:endParaRPr lang="en-US" dirty="0"/>
          </a:p>
        </p:txBody>
      </p:sp>
      <p:sp>
        <p:nvSpPr>
          <p:cNvPr id="5" name="TextBox 4">
            <a:extLst>
              <a:ext uri="{FF2B5EF4-FFF2-40B4-BE49-F238E27FC236}">
                <a16:creationId xmlns:a16="http://schemas.microsoft.com/office/drawing/2014/main" id="{F41473A9-7316-4313-86FC-09D3C8557C84}"/>
              </a:ext>
            </a:extLst>
          </p:cNvPr>
          <p:cNvSpPr txBox="1"/>
          <p:nvPr/>
        </p:nvSpPr>
        <p:spPr>
          <a:xfrm>
            <a:off x="5263955" y="1698625"/>
            <a:ext cx="3422845" cy="3477081"/>
          </a:xfrm>
          <a:prstGeom prst="rect">
            <a:avLst/>
          </a:prstGeom>
          <a:noFill/>
        </p:spPr>
        <p:txBody>
          <a:bodyPr wrap="square" rtlCol="0">
            <a:spAutoFit/>
          </a:bodyPr>
          <a:lstStyle/>
          <a:p>
            <a:r>
              <a:rPr lang="en-US" sz="2400" dirty="0">
                <a:solidFill>
                  <a:schemeClr val="dk1"/>
                </a:solidFill>
                <a:latin typeface="Tw Cen MT" panose="020B0602020104020603" pitchFamily="34" charset="0"/>
                <a:sym typeface="Questrial"/>
              </a:rPr>
              <a:t>Schools with the highest levels of instructional and teacher leadership rank 10 percentile points higher in both math and language arts achievement on state tests compared to schools with the lowest levels.</a:t>
            </a:r>
            <a:endParaRPr lang="en-US" dirty="0"/>
          </a:p>
        </p:txBody>
      </p:sp>
      <p:sp>
        <p:nvSpPr>
          <p:cNvPr id="10" name="Text Placeholder 3">
            <a:extLst>
              <a:ext uri="{FF2B5EF4-FFF2-40B4-BE49-F238E27FC236}">
                <a16:creationId xmlns:a16="http://schemas.microsoft.com/office/drawing/2014/main" id="{5A63EEA2-CA74-4635-80D0-EFC7882C128A}"/>
              </a:ext>
            </a:extLst>
          </p:cNvPr>
          <p:cNvSpPr txBox="1">
            <a:spLocks/>
          </p:cNvSpPr>
          <p:nvPr/>
        </p:nvSpPr>
        <p:spPr>
          <a:xfrm>
            <a:off x="5935851" y="5921556"/>
            <a:ext cx="2327535" cy="328613"/>
          </a:xfrm>
          <a:prstGeom prst="rect">
            <a:avLst/>
          </a:prstGeom>
        </p:spPr>
        <p:txBody>
          <a:bodyPr vert="horz" lIns="91440" tIns="45720" rIns="91440" bIns="45720" rtlCol="0">
            <a:noAutofit/>
          </a:bodyPr>
          <a:lstStyle>
            <a:defPPr marR="0" lvl="0" algn="l" rtl="0">
              <a:lnSpc>
                <a:spcPct val="100000"/>
              </a:lnSpc>
              <a:spcBef>
                <a:spcPts val="0"/>
              </a:spcBef>
              <a:spcAft>
                <a:spcPts val="0"/>
              </a:spcAft>
            </a:defPPr>
            <a:lvl1pPr marL="91440" marR="0" lvl="0" indent="0" algn="l" rtl="0" eaLnBrk="1" hangingPunct="1">
              <a:lnSpc>
                <a:spcPct val="100000"/>
              </a:lnSpc>
              <a:spcBef>
                <a:spcPts val="600"/>
              </a:spcBef>
              <a:spcAft>
                <a:spcPts val="0"/>
              </a:spcAft>
              <a:buClr>
                <a:schemeClr val="accent2"/>
              </a:buClr>
              <a:buFont typeface="Wingdings" panose="05000000000000000000" pitchFamily="2" charset="2"/>
              <a:buNone/>
              <a:defRPr sz="2400" b="0" i="0" u="none" strike="noStrike" cap="none">
                <a:solidFill>
                  <a:srgbClr val="000000"/>
                </a:solidFill>
                <a:latin typeface="Tw Cen MT" panose="020B0602020104020603" pitchFamily="34" charset="0"/>
                <a:ea typeface="Tw Cen MT" panose="020B0602020104020603" pitchFamily="34" charset="0"/>
                <a:cs typeface="Arial"/>
                <a:sym typeface="Arial"/>
              </a:defRPr>
            </a:lvl1pPr>
            <a:lvl2pPr marR="0" lvl="1" algn="l" rtl="0" eaLnBrk="1" hangingPunct="1">
              <a:lnSpc>
                <a:spcPct val="100000"/>
              </a:lnSpc>
              <a:spcBef>
                <a:spcPts val="0"/>
              </a:spcBef>
              <a:spcAft>
                <a:spcPts val="0"/>
              </a:spcAft>
              <a:buNone/>
              <a:defRPr sz="2100" b="0" i="0" u="none" strike="noStrike" cap="none">
                <a:solidFill>
                  <a:srgbClr val="000000"/>
                </a:solidFill>
                <a:latin typeface="Tw Cen MT" panose="020B0602020104020603" pitchFamily="34" charset="0"/>
                <a:ea typeface="Tw Cen MT" panose="020B0602020104020603" pitchFamily="34" charset="0"/>
                <a:cs typeface="Arial"/>
                <a:sym typeface="Arial"/>
              </a:defRPr>
            </a:lvl2pPr>
            <a:lvl3pPr marR="0" lvl="2" algn="l" rtl="0" eaLnBrk="1" hangingPunct="1">
              <a:lnSpc>
                <a:spcPct val="100000"/>
              </a:lnSpc>
              <a:spcBef>
                <a:spcPts val="0"/>
              </a:spcBef>
              <a:spcAft>
                <a:spcPts val="0"/>
              </a:spcAft>
              <a:buNone/>
              <a:defRPr sz="1050" b="0" i="0" u="none" strike="noStrike" cap="none">
                <a:solidFill>
                  <a:srgbClr val="000000"/>
                </a:solidFill>
                <a:latin typeface="Arial"/>
                <a:ea typeface="Arial"/>
                <a:cs typeface="Arial"/>
                <a:sym typeface="Arial"/>
              </a:defRPr>
            </a:lvl3pPr>
            <a:lvl4pPr marR="0" lvl="3" algn="l" rtl="0" eaLnBrk="1" hangingPunct="1">
              <a:lnSpc>
                <a:spcPct val="100000"/>
              </a:lnSpc>
              <a:spcBef>
                <a:spcPts val="0"/>
              </a:spcBef>
              <a:spcAft>
                <a:spcPts val="0"/>
              </a:spcAft>
              <a:buNone/>
              <a:defRPr sz="1050" b="0" i="0" u="none" strike="noStrike" cap="none">
                <a:solidFill>
                  <a:srgbClr val="000000"/>
                </a:solidFill>
                <a:latin typeface="Arial"/>
                <a:ea typeface="Arial"/>
                <a:cs typeface="Arial"/>
                <a:sym typeface="Arial"/>
              </a:defRPr>
            </a:lvl4pPr>
            <a:lvl5pPr marR="0" lvl="4" algn="l" rtl="0" eaLnBrk="1" hangingPunct="1">
              <a:lnSpc>
                <a:spcPct val="100000"/>
              </a:lnSpc>
              <a:spcBef>
                <a:spcPts val="0"/>
              </a:spcBef>
              <a:spcAft>
                <a:spcPts val="0"/>
              </a:spcAft>
              <a:buNone/>
              <a:defRPr sz="1050" b="0" i="0" u="none" strike="noStrike" cap="none">
                <a:solidFill>
                  <a:srgbClr val="000000"/>
                </a:solidFill>
                <a:latin typeface="Tw Cen MT" panose="020B0602020104020603" pitchFamily="34" charset="0"/>
                <a:ea typeface="Arial"/>
                <a:cs typeface="Arial"/>
                <a:sym typeface="Arial"/>
              </a:defRPr>
            </a:lvl5pPr>
            <a:lvl6pPr marR="0" lvl="5" algn="l" rtl="0" eaLnBrk="1" hangingPunct="1">
              <a:lnSpc>
                <a:spcPct val="100000"/>
              </a:lnSpc>
              <a:spcBef>
                <a:spcPts val="0"/>
              </a:spcBef>
              <a:spcAft>
                <a:spcPts val="0"/>
              </a:spcAft>
              <a:buNone/>
              <a:defRPr sz="1050" b="0" i="0" u="none" strike="noStrike" cap="none">
                <a:solidFill>
                  <a:srgbClr val="000000"/>
                </a:solidFill>
                <a:latin typeface="Arial"/>
                <a:ea typeface="Arial"/>
                <a:cs typeface="Arial"/>
                <a:sym typeface="Arial"/>
              </a:defRPr>
            </a:lvl6pPr>
            <a:lvl7pPr marR="0" lvl="6" algn="l" rtl="0" eaLnBrk="1" hangingPunct="1">
              <a:lnSpc>
                <a:spcPct val="100000"/>
              </a:lnSpc>
              <a:spcBef>
                <a:spcPts val="0"/>
              </a:spcBef>
              <a:spcAft>
                <a:spcPts val="0"/>
              </a:spcAft>
              <a:buNone/>
              <a:defRPr sz="1050" b="0" i="0" u="none" strike="noStrike" cap="none">
                <a:solidFill>
                  <a:srgbClr val="000000"/>
                </a:solidFill>
                <a:latin typeface="Arial"/>
                <a:ea typeface="Arial"/>
                <a:cs typeface="Arial"/>
                <a:sym typeface="Arial"/>
              </a:defRPr>
            </a:lvl7pPr>
            <a:lvl8pPr marR="0" lvl="7" algn="l" rtl="0" eaLnBrk="1" hangingPunct="1">
              <a:lnSpc>
                <a:spcPct val="100000"/>
              </a:lnSpc>
              <a:spcBef>
                <a:spcPts val="0"/>
              </a:spcBef>
              <a:spcAft>
                <a:spcPts val="0"/>
              </a:spcAft>
              <a:buNone/>
              <a:defRPr sz="1050" b="0" i="0" u="none" strike="noStrike" cap="none">
                <a:solidFill>
                  <a:srgbClr val="000000"/>
                </a:solidFill>
                <a:latin typeface="Arial"/>
                <a:ea typeface="Arial"/>
                <a:cs typeface="Arial"/>
                <a:sym typeface="Arial"/>
              </a:defRPr>
            </a:lvl8pPr>
            <a:lvl9pPr marR="0" lvl="8" algn="l" rtl="0" eaLnBrk="1" hangingPunct="1">
              <a:lnSpc>
                <a:spcPct val="100000"/>
              </a:lnSpc>
              <a:spcBef>
                <a:spcPts val="0"/>
              </a:spcBef>
              <a:spcAft>
                <a:spcPts val="0"/>
              </a:spcAft>
              <a:buNone/>
              <a:defRPr sz="1050" b="0" i="0" u="none" strike="noStrike" cap="none">
                <a:solidFill>
                  <a:srgbClr val="000000"/>
                </a:solidFill>
                <a:latin typeface="Arial"/>
                <a:ea typeface="Arial"/>
                <a:cs typeface="Arial"/>
                <a:sym typeface="Arial"/>
              </a:defRPr>
            </a:lvl9pPr>
          </a:lstStyle>
          <a:p>
            <a:pPr marL="0" algn="r">
              <a:spcBef>
                <a:spcPts val="0"/>
              </a:spcBef>
            </a:pPr>
            <a:r>
              <a:rPr lang="en-US" sz="1050" dirty="0">
                <a:solidFill>
                  <a:schemeClr val="dk1"/>
                </a:solidFill>
                <a:cs typeface="Calibri"/>
                <a:sym typeface="Calibri"/>
              </a:rPr>
              <a:t>(Ingersoll, Dougherty, </a:t>
            </a:r>
            <a:r>
              <a:rPr lang="en-US" sz="1050" dirty="0" err="1">
                <a:solidFill>
                  <a:schemeClr val="dk1"/>
                </a:solidFill>
                <a:cs typeface="Calibri"/>
                <a:sym typeface="Calibri"/>
              </a:rPr>
              <a:t>Sirinides</a:t>
            </a:r>
            <a:r>
              <a:rPr lang="en-US" sz="1050" dirty="0">
                <a:solidFill>
                  <a:schemeClr val="dk1"/>
                </a:solidFill>
                <a:cs typeface="Calibri"/>
                <a:sym typeface="Calibri"/>
              </a:rPr>
              <a:t>, 2017)</a:t>
            </a:r>
          </a:p>
        </p:txBody>
      </p:sp>
      <p:pic>
        <p:nvPicPr>
          <p:cNvPr id="8" name="Picture 7" descr="Systems Leadership icon indicates new module information">
            <a:extLst>
              <a:ext uri="{FF2B5EF4-FFF2-40B4-BE49-F238E27FC236}">
                <a16:creationId xmlns:a16="http://schemas.microsoft.com/office/drawing/2014/main" id="{87F0D02A-05E6-4B80-8450-B3BF776D358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250935" y="5610937"/>
            <a:ext cx="728473" cy="728473"/>
          </a:xfrm>
          <a:prstGeom prst="rect">
            <a:avLst/>
          </a:prstGeom>
        </p:spPr>
      </p:pic>
    </p:spTree>
    <p:extLst>
      <p:ext uri="{BB962C8B-B14F-4D97-AF65-F5344CB8AC3E}">
        <p14:creationId xmlns:p14="http://schemas.microsoft.com/office/powerpoint/2010/main" val="187903503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57441EAE-D22D-4A85-A00C-982E16F9A51F}"/>
              </a:ext>
            </a:extLst>
          </p:cNvPr>
          <p:cNvSpPr>
            <a:spLocks noGrp="1"/>
          </p:cNvSpPr>
          <p:nvPr>
            <p:ph type="title"/>
          </p:nvPr>
        </p:nvSpPr>
        <p:spPr/>
        <p:txBody>
          <a:bodyPr/>
          <a:lstStyle/>
          <a:p>
            <a:r>
              <a:rPr lang="en-US" dirty="0"/>
              <a:t>Hidden Slide #7</a:t>
            </a:r>
          </a:p>
        </p:txBody>
      </p:sp>
      <p:sp>
        <p:nvSpPr>
          <p:cNvPr id="2" name="Text Placeholder 1">
            <a:extLst>
              <a:ext uri="{FF2B5EF4-FFF2-40B4-BE49-F238E27FC236}">
                <a16:creationId xmlns:a16="http://schemas.microsoft.com/office/drawing/2014/main" id="{0760709F-73C2-4442-81E6-7FA4D8DAA002}"/>
              </a:ext>
            </a:extLst>
          </p:cNvPr>
          <p:cNvSpPr>
            <a:spLocks noGrp="1"/>
          </p:cNvSpPr>
          <p:nvPr>
            <p:ph type="body" idx="1"/>
          </p:nvPr>
        </p:nvSpPr>
        <p:spPr/>
        <p:txBody>
          <a:bodyPr/>
          <a:lstStyle/>
          <a:p>
            <a:pPr marL="91440" indent="0">
              <a:buNone/>
            </a:pPr>
            <a:r>
              <a:rPr lang="en-US" dirty="0"/>
              <a:t>PRE/POST READING OPPORTUNITY</a:t>
            </a:r>
          </a:p>
          <a:p>
            <a:pPr marL="91440" indent="0">
              <a:buNone/>
            </a:pPr>
            <a:endParaRPr lang="en-US" dirty="0"/>
          </a:p>
          <a:p>
            <a:pPr marL="0" indent="0">
              <a:spcBef>
                <a:spcPts val="0"/>
              </a:spcBef>
              <a:buSzPts val="2800"/>
              <a:buNone/>
            </a:pPr>
            <a:r>
              <a:rPr lang="en-US" b="1" dirty="0"/>
              <a:t>Tools for Systems Thinkers: The 6 Fundamental Concepts of Systems Thinking </a:t>
            </a:r>
            <a:r>
              <a:rPr lang="en-US" dirty="0"/>
              <a:t>by Leyla </a:t>
            </a:r>
            <a:r>
              <a:rPr lang="en-US" dirty="0" err="1"/>
              <a:t>Acaroglu</a:t>
            </a:r>
            <a:endParaRPr lang="en-US" b="1" dirty="0"/>
          </a:p>
          <a:p>
            <a:pPr marL="0" indent="0">
              <a:buSzPts val="2800"/>
              <a:buNone/>
            </a:pPr>
            <a:r>
              <a:rPr lang="en-US" sz="2400" u="sng" dirty="0">
                <a:hlinkClick r:id="rId3">
                  <a:extLst>
                    <a:ext uri="{A12FA001-AC4F-418D-AE19-62706E023703}">
                      <ahyp:hlinkClr xmlns:ahyp="http://schemas.microsoft.com/office/drawing/2018/hyperlinkcolor" val="tx"/>
                    </a:ext>
                  </a:extLst>
                </a:hlinkClick>
              </a:rPr>
              <a:t>https://medium.com/disruptive-design/tools-for-systems-thinkers-the-6-fundamental-concepts-of-systems-thinking-379cdac3dc6a</a:t>
            </a:r>
            <a:endParaRPr lang="en-US" sz="2400" dirty="0"/>
          </a:p>
          <a:p>
            <a:pPr marL="0" indent="0">
              <a:buSzPts val="2800"/>
              <a:buNone/>
            </a:pPr>
            <a:endParaRPr lang="en-US" b="1" dirty="0"/>
          </a:p>
          <a:p>
            <a:pPr marL="0" indent="0">
              <a:buSzPts val="2800"/>
              <a:buNone/>
            </a:pPr>
            <a:endParaRPr lang="en-US" b="1" dirty="0"/>
          </a:p>
          <a:p>
            <a:pPr marL="91440" indent="0">
              <a:buNone/>
            </a:pPr>
            <a:endParaRPr lang="en-US" dirty="0"/>
          </a:p>
        </p:txBody>
      </p:sp>
    </p:spTree>
    <p:extLst>
      <p:ext uri="{BB962C8B-B14F-4D97-AF65-F5344CB8AC3E}">
        <p14:creationId xmlns:p14="http://schemas.microsoft.com/office/powerpoint/2010/main" val="1330669574"/>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AB3A306C-5F47-422D-8089-39DC1C9F0017}"/>
              </a:ext>
            </a:extLst>
          </p:cNvPr>
          <p:cNvSpPr>
            <a:spLocks noGrp="1"/>
          </p:cNvSpPr>
          <p:nvPr>
            <p:ph sz="quarter" idx="10"/>
          </p:nvPr>
        </p:nvSpPr>
        <p:spPr/>
        <p:txBody>
          <a:bodyPr/>
          <a:lstStyle/>
          <a:p>
            <a:r>
              <a:rPr lang="en-US" sz="4400" dirty="0">
                <a:solidFill>
                  <a:schemeClr val="accent2"/>
                </a:solidFill>
              </a:rPr>
              <a:t>Supportive Relationships</a:t>
            </a:r>
          </a:p>
        </p:txBody>
      </p:sp>
      <p:sp>
        <p:nvSpPr>
          <p:cNvPr id="2" name="Quote">
            <a:extLst>
              <a:ext uri="{FF2B5EF4-FFF2-40B4-BE49-F238E27FC236}">
                <a16:creationId xmlns:a16="http://schemas.microsoft.com/office/drawing/2014/main" id="{B6A1FFE1-7C55-463A-9728-C7BB01841FC3}"/>
              </a:ext>
            </a:extLst>
          </p:cNvPr>
          <p:cNvSpPr>
            <a:spLocks noGrp="1"/>
          </p:cNvSpPr>
          <p:nvPr>
            <p:ph type="title"/>
          </p:nvPr>
        </p:nvSpPr>
        <p:spPr>
          <a:xfrm>
            <a:off x="628650" y="2725445"/>
            <a:ext cx="7886700" cy="1434573"/>
          </a:xfrm>
        </p:spPr>
        <p:txBody>
          <a:bodyPr/>
          <a:lstStyle/>
          <a:p>
            <a:r>
              <a:rPr lang="en-US" dirty="0"/>
              <a:t>Systems thinking leaders help people understand and appreciate that they are part of the same system and thus responsible for both the problems and their solutions.</a:t>
            </a:r>
          </a:p>
        </p:txBody>
      </p:sp>
      <p:pic>
        <p:nvPicPr>
          <p:cNvPr id="5" name="Picture 4" descr="Systems Leadership icon indicates new module information">
            <a:extLst>
              <a:ext uri="{FF2B5EF4-FFF2-40B4-BE49-F238E27FC236}">
                <a16:creationId xmlns:a16="http://schemas.microsoft.com/office/drawing/2014/main" id="{592B1BAB-4A51-4CCB-B4F3-B985EF26C19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250935" y="5610937"/>
            <a:ext cx="728473" cy="728473"/>
          </a:xfrm>
          <a:prstGeom prst="rect">
            <a:avLst/>
          </a:prstGeom>
        </p:spPr>
      </p:pic>
      <p:sp>
        <p:nvSpPr>
          <p:cNvPr id="6" name="Text Placeholder 3">
            <a:extLst>
              <a:ext uri="{FF2B5EF4-FFF2-40B4-BE49-F238E27FC236}">
                <a16:creationId xmlns:a16="http://schemas.microsoft.com/office/drawing/2014/main" id="{F4200C26-BCA1-48C2-9BC3-EAE16E039BAE}"/>
              </a:ext>
            </a:extLst>
          </p:cNvPr>
          <p:cNvSpPr txBox="1">
            <a:spLocks/>
          </p:cNvSpPr>
          <p:nvPr/>
        </p:nvSpPr>
        <p:spPr>
          <a:xfrm>
            <a:off x="5935851" y="5921556"/>
            <a:ext cx="2327535" cy="328613"/>
          </a:xfrm>
          <a:prstGeom prst="rect">
            <a:avLst/>
          </a:prstGeom>
        </p:spPr>
        <p:txBody>
          <a:bodyPr vert="horz" lIns="91440" tIns="45720" rIns="91440" bIns="45720" rtlCol="0">
            <a:noAutofit/>
          </a:bodyPr>
          <a:lstStyle>
            <a:defPPr marR="0" lvl="0" algn="l" rtl="0">
              <a:lnSpc>
                <a:spcPct val="100000"/>
              </a:lnSpc>
              <a:spcBef>
                <a:spcPts val="0"/>
              </a:spcBef>
              <a:spcAft>
                <a:spcPts val="0"/>
              </a:spcAft>
            </a:defPPr>
            <a:lvl1pPr marL="91440" marR="0" lvl="0" indent="0" algn="l" rtl="0" eaLnBrk="1" hangingPunct="1">
              <a:lnSpc>
                <a:spcPct val="100000"/>
              </a:lnSpc>
              <a:spcBef>
                <a:spcPts val="600"/>
              </a:spcBef>
              <a:spcAft>
                <a:spcPts val="0"/>
              </a:spcAft>
              <a:buClr>
                <a:schemeClr val="accent2"/>
              </a:buClr>
              <a:buFont typeface="Wingdings" panose="05000000000000000000" pitchFamily="2" charset="2"/>
              <a:buNone/>
              <a:defRPr sz="2400" b="0" i="0" u="none" strike="noStrike" cap="none">
                <a:solidFill>
                  <a:srgbClr val="000000"/>
                </a:solidFill>
                <a:latin typeface="Tw Cen MT" panose="020B0602020104020603" pitchFamily="34" charset="0"/>
                <a:ea typeface="Tw Cen MT" panose="020B0602020104020603" pitchFamily="34" charset="0"/>
                <a:cs typeface="Arial"/>
                <a:sym typeface="Arial"/>
              </a:defRPr>
            </a:lvl1pPr>
            <a:lvl2pPr marR="0" lvl="1" algn="l" rtl="0" eaLnBrk="1" hangingPunct="1">
              <a:lnSpc>
                <a:spcPct val="100000"/>
              </a:lnSpc>
              <a:spcBef>
                <a:spcPts val="0"/>
              </a:spcBef>
              <a:spcAft>
                <a:spcPts val="0"/>
              </a:spcAft>
              <a:buNone/>
              <a:defRPr sz="2100" b="0" i="0" u="none" strike="noStrike" cap="none">
                <a:solidFill>
                  <a:srgbClr val="000000"/>
                </a:solidFill>
                <a:latin typeface="Tw Cen MT" panose="020B0602020104020603" pitchFamily="34" charset="0"/>
                <a:ea typeface="Tw Cen MT" panose="020B0602020104020603" pitchFamily="34" charset="0"/>
                <a:cs typeface="Arial"/>
                <a:sym typeface="Arial"/>
              </a:defRPr>
            </a:lvl2pPr>
            <a:lvl3pPr marR="0" lvl="2" algn="l" rtl="0" eaLnBrk="1" hangingPunct="1">
              <a:lnSpc>
                <a:spcPct val="100000"/>
              </a:lnSpc>
              <a:spcBef>
                <a:spcPts val="0"/>
              </a:spcBef>
              <a:spcAft>
                <a:spcPts val="0"/>
              </a:spcAft>
              <a:buNone/>
              <a:defRPr sz="1050" b="0" i="0" u="none" strike="noStrike" cap="none">
                <a:solidFill>
                  <a:srgbClr val="000000"/>
                </a:solidFill>
                <a:latin typeface="Arial"/>
                <a:ea typeface="Arial"/>
                <a:cs typeface="Arial"/>
                <a:sym typeface="Arial"/>
              </a:defRPr>
            </a:lvl3pPr>
            <a:lvl4pPr marR="0" lvl="3" algn="l" rtl="0" eaLnBrk="1" hangingPunct="1">
              <a:lnSpc>
                <a:spcPct val="100000"/>
              </a:lnSpc>
              <a:spcBef>
                <a:spcPts val="0"/>
              </a:spcBef>
              <a:spcAft>
                <a:spcPts val="0"/>
              </a:spcAft>
              <a:buNone/>
              <a:defRPr sz="1050" b="0" i="0" u="none" strike="noStrike" cap="none">
                <a:solidFill>
                  <a:srgbClr val="000000"/>
                </a:solidFill>
                <a:latin typeface="Arial"/>
                <a:ea typeface="Arial"/>
                <a:cs typeface="Arial"/>
                <a:sym typeface="Arial"/>
              </a:defRPr>
            </a:lvl4pPr>
            <a:lvl5pPr marR="0" lvl="4" algn="l" rtl="0" eaLnBrk="1" hangingPunct="1">
              <a:lnSpc>
                <a:spcPct val="100000"/>
              </a:lnSpc>
              <a:spcBef>
                <a:spcPts val="0"/>
              </a:spcBef>
              <a:spcAft>
                <a:spcPts val="0"/>
              </a:spcAft>
              <a:buNone/>
              <a:defRPr sz="1050" b="0" i="0" u="none" strike="noStrike" cap="none">
                <a:solidFill>
                  <a:srgbClr val="000000"/>
                </a:solidFill>
                <a:latin typeface="Tw Cen MT" panose="020B0602020104020603" pitchFamily="34" charset="0"/>
                <a:ea typeface="Arial"/>
                <a:cs typeface="Arial"/>
                <a:sym typeface="Arial"/>
              </a:defRPr>
            </a:lvl5pPr>
            <a:lvl6pPr marR="0" lvl="5" algn="l" rtl="0" eaLnBrk="1" hangingPunct="1">
              <a:lnSpc>
                <a:spcPct val="100000"/>
              </a:lnSpc>
              <a:spcBef>
                <a:spcPts val="0"/>
              </a:spcBef>
              <a:spcAft>
                <a:spcPts val="0"/>
              </a:spcAft>
              <a:buNone/>
              <a:defRPr sz="1050" b="0" i="0" u="none" strike="noStrike" cap="none">
                <a:solidFill>
                  <a:srgbClr val="000000"/>
                </a:solidFill>
                <a:latin typeface="Arial"/>
                <a:ea typeface="Arial"/>
                <a:cs typeface="Arial"/>
                <a:sym typeface="Arial"/>
              </a:defRPr>
            </a:lvl6pPr>
            <a:lvl7pPr marR="0" lvl="6" algn="l" rtl="0" eaLnBrk="1" hangingPunct="1">
              <a:lnSpc>
                <a:spcPct val="100000"/>
              </a:lnSpc>
              <a:spcBef>
                <a:spcPts val="0"/>
              </a:spcBef>
              <a:spcAft>
                <a:spcPts val="0"/>
              </a:spcAft>
              <a:buNone/>
              <a:defRPr sz="1050" b="0" i="0" u="none" strike="noStrike" cap="none">
                <a:solidFill>
                  <a:srgbClr val="000000"/>
                </a:solidFill>
                <a:latin typeface="Arial"/>
                <a:ea typeface="Arial"/>
                <a:cs typeface="Arial"/>
                <a:sym typeface="Arial"/>
              </a:defRPr>
            </a:lvl7pPr>
            <a:lvl8pPr marR="0" lvl="7" algn="l" rtl="0" eaLnBrk="1" hangingPunct="1">
              <a:lnSpc>
                <a:spcPct val="100000"/>
              </a:lnSpc>
              <a:spcBef>
                <a:spcPts val="0"/>
              </a:spcBef>
              <a:spcAft>
                <a:spcPts val="0"/>
              </a:spcAft>
              <a:buNone/>
              <a:defRPr sz="1050" b="0" i="0" u="none" strike="noStrike" cap="none">
                <a:solidFill>
                  <a:srgbClr val="000000"/>
                </a:solidFill>
                <a:latin typeface="Arial"/>
                <a:ea typeface="Arial"/>
                <a:cs typeface="Arial"/>
                <a:sym typeface="Arial"/>
              </a:defRPr>
            </a:lvl8pPr>
            <a:lvl9pPr marR="0" lvl="8" algn="l" rtl="0" eaLnBrk="1" hangingPunct="1">
              <a:lnSpc>
                <a:spcPct val="100000"/>
              </a:lnSpc>
              <a:spcBef>
                <a:spcPts val="0"/>
              </a:spcBef>
              <a:spcAft>
                <a:spcPts val="0"/>
              </a:spcAft>
              <a:buNone/>
              <a:defRPr sz="1050" b="0" i="0" u="none" strike="noStrike" cap="none">
                <a:solidFill>
                  <a:srgbClr val="000000"/>
                </a:solidFill>
                <a:latin typeface="Arial"/>
                <a:ea typeface="Arial"/>
                <a:cs typeface="Arial"/>
                <a:sym typeface="Arial"/>
              </a:defRPr>
            </a:lvl9pPr>
          </a:lstStyle>
          <a:p>
            <a:pPr marL="0" algn="r">
              <a:spcBef>
                <a:spcPts val="0"/>
              </a:spcBef>
            </a:pPr>
            <a:r>
              <a:rPr lang="en-US" sz="1050" dirty="0">
                <a:solidFill>
                  <a:schemeClr val="dk1"/>
                </a:solidFill>
                <a:cs typeface="Calibri"/>
                <a:sym typeface="Calibri"/>
              </a:rPr>
              <a:t>(Goodman, 2011)</a:t>
            </a:r>
            <a:endParaRPr lang="en-US" sz="1050" dirty="0">
              <a:solidFill>
                <a:schemeClr val="dk1"/>
              </a:solidFill>
              <a:cs typeface="Calibri"/>
            </a:endParaRPr>
          </a:p>
        </p:txBody>
      </p:sp>
    </p:spTree>
    <p:extLst>
      <p:ext uri="{BB962C8B-B14F-4D97-AF65-F5344CB8AC3E}">
        <p14:creationId xmlns:p14="http://schemas.microsoft.com/office/powerpoint/2010/main" val="1803370397"/>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DA04A8-0AF1-4D57-9384-0275C49B1789}"/>
              </a:ext>
            </a:extLst>
          </p:cNvPr>
          <p:cNvSpPr>
            <a:spLocks noGrp="1"/>
          </p:cNvSpPr>
          <p:nvPr>
            <p:ph type="title"/>
          </p:nvPr>
        </p:nvSpPr>
        <p:spPr>
          <a:xfrm>
            <a:off x="457200" y="804864"/>
            <a:ext cx="8229600" cy="1096961"/>
          </a:xfrm>
        </p:spPr>
        <p:txBody>
          <a:bodyPr/>
          <a:lstStyle/>
          <a:p>
            <a:r>
              <a:rPr lang="en-US" dirty="0"/>
              <a:t>How Inclusive Leaders Build Relationships and Teams</a:t>
            </a:r>
          </a:p>
        </p:txBody>
      </p:sp>
      <p:pic>
        <p:nvPicPr>
          <p:cNvPr id="4" name="Google Shape;1148;p89" descr="Video (3:08 min), How Inclusive Leaders Build Relationships and Teams, https://www.youtube.com/watch?v=KA-1s1G-_v4, min. The video transcript is available at http://www.moedu-sail.org/wp-content/uploads/2020/02/8-How-Inclusive-Leaders-Build-Relationships-and-Teams-Video-Transcript.pdf&#10;There are reflective questions on the next slide.&#10;">
            <a:hlinkClick r:id="rId3"/>
            <a:extLst>
              <a:ext uri="{FF2B5EF4-FFF2-40B4-BE49-F238E27FC236}">
                <a16:creationId xmlns:a16="http://schemas.microsoft.com/office/drawing/2014/main" id="{C050F194-F3D1-4505-8893-5EC3DEB36454}"/>
              </a:ext>
            </a:extLst>
          </p:cNvPr>
          <p:cNvPicPr preferRelativeResize="0">
            <a:picLocks/>
          </p:cNvPicPr>
          <p:nvPr/>
        </p:nvPicPr>
        <p:blipFill rotWithShape="1">
          <a:blip r:embed="rId4">
            <a:alphaModFix/>
          </a:blip>
          <a:srcRect/>
          <a:stretch/>
        </p:blipFill>
        <p:spPr>
          <a:xfrm>
            <a:off x="1502738" y="2086394"/>
            <a:ext cx="6138523" cy="3955904"/>
          </a:xfrm>
          <a:prstGeom prst="rect">
            <a:avLst/>
          </a:prstGeom>
          <a:noFill/>
          <a:ln>
            <a:noFill/>
          </a:ln>
        </p:spPr>
      </p:pic>
      <p:pic>
        <p:nvPicPr>
          <p:cNvPr id="5" name="Picture 4" descr="Systems Leadership icon indicates new module information">
            <a:extLst>
              <a:ext uri="{FF2B5EF4-FFF2-40B4-BE49-F238E27FC236}">
                <a16:creationId xmlns:a16="http://schemas.microsoft.com/office/drawing/2014/main" id="{051675C8-C480-488D-8D62-471BD1130D5B}"/>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250935" y="5610937"/>
            <a:ext cx="728473" cy="728473"/>
          </a:xfrm>
          <a:prstGeom prst="rect">
            <a:avLst/>
          </a:prstGeom>
        </p:spPr>
      </p:pic>
    </p:spTree>
    <p:extLst>
      <p:ext uri="{BB962C8B-B14F-4D97-AF65-F5344CB8AC3E}">
        <p14:creationId xmlns:p14="http://schemas.microsoft.com/office/powerpoint/2010/main" val="2409689122"/>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E127EF-18EB-4DB4-8C1E-357BBC4C9805}"/>
              </a:ext>
            </a:extLst>
          </p:cNvPr>
          <p:cNvSpPr>
            <a:spLocks noGrp="1"/>
          </p:cNvSpPr>
          <p:nvPr>
            <p:ph type="title"/>
          </p:nvPr>
        </p:nvSpPr>
        <p:spPr>
          <a:xfrm>
            <a:off x="457200" y="804864"/>
            <a:ext cx="8229600" cy="1096961"/>
          </a:xfrm>
        </p:spPr>
        <p:txBody>
          <a:bodyPr/>
          <a:lstStyle/>
          <a:p>
            <a:r>
              <a:rPr lang="en-US" dirty="0"/>
              <a:t>How Inclusive Leaders Build Relationships Video Reflection</a:t>
            </a:r>
          </a:p>
        </p:txBody>
      </p:sp>
      <p:sp>
        <p:nvSpPr>
          <p:cNvPr id="3" name="Text Placeholder 2">
            <a:extLst>
              <a:ext uri="{FF2B5EF4-FFF2-40B4-BE49-F238E27FC236}">
                <a16:creationId xmlns:a16="http://schemas.microsoft.com/office/drawing/2014/main" id="{90293CBA-4FFF-45E6-B864-1694134EE7D2}"/>
              </a:ext>
            </a:extLst>
          </p:cNvPr>
          <p:cNvSpPr>
            <a:spLocks noGrp="1"/>
          </p:cNvSpPr>
          <p:nvPr>
            <p:ph type="body" idx="1"/>
          </p:nvPr>
        </p:nvSpPr>
        <p:spPr>
          <a:xfrm>
            <a:off x="457200" y="2032005"/>
            <a:ext cx="8229600" cy="3962396"/>
          </a:xfrm>
        </p:spPr>
        <p:txBody>
          <a:bodyPr/>
          <a:lstStyle/>
          <a:p>
            <a:pPr marL="91440" indent="0">
              <a:buNone/>
            </a:pPr>
            <a:r>
              <a:rPr lang="en-US" sz="3200" dirty="0"/>
              <a:t>What four strategies for building relationships are highlighted in this video?</a:t>
            </a:r>
          </a:p>
          <a:p>
            <a:pPr marL="91440" indent="0">
              <a:buNone/>
            </a:pPr>
            <a:endParaRPr lang="en-US" sz="3200" dirty="0"/>
          </a:p>
          <a:p>
            <a:pPr marL="91440" indent="0">
              <a:buNone/>
            </a:pPr>
            <a:r>
              <a:rPr lang="en-US" sz="3200" dirty="0"/>
              <a:t>How do the actions of the leader impact the team members?</a:t>
            </a:r>
          </a:p>
          <a:p>
            <a:pPr marL="91440" indent="0">
              <a:buNone/>
            </a:pPr>
            <a:endParaRPr lang="en-US" dirty="0"/>
          </a:p>
        </p:txBody>
      </p:sp>
      <p:pic>
        <p:nvPicPr>
          <p:cNvPr id="4" name="Picture 3" descr="Reflections/Activities Icon&#10;&#10;This icon indicates the presence of activities or times of reflection.">
            <a:extLst>
              <a:ext uri="{FF2B5EF4-FFF2-40B4-BE49-F238E27FC236}">
                <a16:creationId xmlns:a16="http://schemas.microsoft.com/office/drawing/2014/main" id="{47FB870A-D600-471B-A537-7CCB6075590B}"/>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247887" y="5609105"/>
            <a:ext cx="731521" cy="731521"/>
          </a:xfrm>
          <a:prstGeom prst="rect">
            <a:avLst/>
          </a:prstGeom>
        </p:spPr>
      </p:pic>
    </p:spTree>
    <p:extLst>
      <p:ext uri="{BB962C8B-B14F-4D97-AF65-F5344CB8AC3E}">
        <p14:creationId xmlns:p14="http://schemas.microsoft.com/office/powerpoint/2010/main" val="123068028"/>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D23FC3-46A4-4F8E-A172-884A5AD2F35D}"/>
              </a:ext>
            </a:extLst>
          </p:cNvPr>
          <p:cNvSpPr>
            <a:spLocks noGrp="1"/>
          </p:cNvSpPr>
          <p:nvPr>
            <p:ph type="title"/>
          </p:nvPr>
        </p:nvSpPr>
        <p:spPr>
          <a:xfrm>
            <a:off x="457200" y="804864"/>
            <a:ext cx="8229600" cy="1096961"/>
          </a:xfrm>
        </p:spPr>
        <p:txBody>
          <a:bodyPr/>
          <a:lstStyle/>
          <a:p>
            <a:r>
              <a:rPr lang="en-US" dirty="0"/>
              <a:t>Keys to Building Supportive Relationships</a:t>
            </a:r>
          </a:p>
        </p:txBody>
      </p:sp>
      <p:sp>
        <p:nvSpPr>
          <p:cNvPr id="3" name="Text Placeholder 2">
            <a:extLst>
              <a:ext uri="{FF2B5EF4-FFF2-40B4-BE49-F238E27FC236}">
                <a16:creationId xmlns:a16="http://schemas.microsoft.com/office/drawing/2014/main" id="{915C85F3-AB5C-443B-8CE0-FEE479805A4F}"/>
              </a:ext>
            </a:extLst>
          </p:cNvPr>
          <p:cNvSpPr>
            <a:spLocks noGrp="1"/>
          </p:cNvSpPr>
          <p:nvPr>
            <p:ph type="body" idx="1"/>
          </p:nvPr>
        </p:nvSpPr>
        <p:spPr>
          <a:xfrm>
            <a:off x="457200" y="2032005"/>
            <a:ext cx="8229600" cy="3962396"/>
          </a:xfrm>
        </p:spPr>
        <p:txBody>
          <a:bodyPr/>
          <a:lstStyle/>
          <a:p>
            <a:pPr marL="91440" indent="0">
              <a:buNone/>
            </a:pPr>
            <a:r>
              <a:rPr lang="en-US" b="1" dirty="0"/>
              <a:t>Communication Feedback Loops</a:t>
            </a:r>
          </a:p>
          <a:p>
            <a:pPr marL="91440" indent="0">
              <a:buNone/>
            </a:pPr>
            <a:r>
              <a:rPr lang="en-US" dirty="0"/>
              <a:t>  </a:t>
            </a:r>
          </a:p>
          <a:p>
            <a:pPr marL="91440" indent="0">
              <a:buNone/>
            </a:pPr>
            <a:r>
              <a:rPr lang="en-US" b="1" dirty="0"/>
              <a:t>Collaborative Team Structures &amp; Processes</a:t>
            </a:r>
          </a:p>
          <a:p>
            <a:pPr marL="91440" indent="0">
              <a:buNone/>
            </a:pPr>
            <a:r>
              <a:rPr lang="en-US" dirty="0"/>
              <a:t>           Collaborative Teams </a:t>
            </a:r>
          </a:p>
          <a:p>
            <a:pPr marL="91440" indent="0">
              <a:buNone/>
            </a:pPr>
            <a:r>
              <a:rPr lang="en-US" dirty="0"/>
              <a:t>           Data-Based Decision Making</a:t>
            </a:r>
          </a:p>
          <a:p>
            <a:pPr marL="91440" indent="0">
              <a:buNone/>
            </a:pPr>
            <a:r>
              <a:rPr lang="en-US" dirty="0"/>
              <a:t>           School-Based Implementation Coaching</a:t>
            </a:r>
          </a:p>
          <a:p>
            <a:pPr marL="91440" indent="0">
              <a:buNone/>
            </a:pPr>
            <a:endParaRPr lang="en-US" dirty="0"/>
          </a:p>
          <a:p>
            <a:pPr marL="91440" indent="0">
              <a:buNone/>
            </a:pPr>
            <a:r>
              <a:rPr lang="en-US" b="1" dirty="0"/>
              <a:t>Autonomy Through Boundaries</a:t>
            </a:r>
            <a:r>
              <a:rPr lang="en-US" dirty="0"/>
              <a:t> </a:t>
            </a:r>
          </a:p>
        </p:txBody>
      </p:sp>
      <p:pic>
        <p:nvPicPr>
          <p:cNvPr id="4" name="Picture 3" descr="Systems Leadership icon indicates new module information">
            <a:extLst>
              <a:ext uri="{FF2B5EF4-FFF2-40B4-BE49-F238E27FC236}">
                <a16:creationId xmlns:a16="http://schemas.microsoft.com/office/drawing/2014/main" id="{6F4C08C6-2A06-4FD4-8AC5-2F62C1C01A6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250935" y="5610937"/>
            <a:ext cx="728473" cy="728473"/>
          </a:xfrm>
          <a:prstGeom prst="rect">
            <a:avLst/>
          </a:prstGeom>
        </p:spPr>
      </p:pic>
    </p:spTree>
    <p:extLst>
      <p:ext uri="{BB962C8B-B14F-4D97-AF65-F5344CB8AC3E}">
        <p14:creationId xmlns:p14="http://schemas.microsoft.com/office/powerpoint/2010/main" val="3667489818"/>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9F1FF2-B688-46BC-ACB4-47B3C98D58BB}"/>
              </a:ext>
            </a:extLst>
          </p:cNvPr>
          <p:cNvSpPr>
            <a:spLocks noGrp="1"/>
          </p:cNvSpPr>
          <p:nvPr>
            <p:ph type="title"/>
          </p:nvPr>
        </p:nvSpPr>
        <p:spPr>
          <a:xfrm>
            <a:off x="457200" y="754064"/>
            <a:ext cx="8229600" cy="1096961"/>
          </a:xfrm>
        </p:spPr>
        <p:txBody>
          <a:bodyPr/>
          <a:lstStyle/>
          <a:p>
            <a:pPr algn="l"/>
            <a:r>
              <a:rPr lang="en-US" dirty="0"/>
              <a:t>Reflections…</a:t>
            </a:r>
            <a:br>
              <a:rPr lang="en-US" dirty="0"/>
            </a:br>
            <a:r>
              <a:rPr lang="en-US" dirty="0"/>
              <a:t>Building Supportive Relationships</a:t>
            </a:r>
          </a:p>
        </p:txBody>
      </p:sp>
      <p:sp>
        <p:nvSpPr>
          <p:cNvPr id="3" name="Text Placeholder 2">
            <a:extLst>
              <a:ext uri="{FF2B5EF4-FFF2-40B4-BE49-F238E27FC236}">
                <a16:creationId xmlns:a16="http://schemas.microsoft.com/office/drawing/2014/main" id="{D1C2FA96-7B5E-4A68-A6A7-BDF9F8BF804F}"/>
              </a:ext>
            </a:extLst>
          </p:cNvPr>
          <p:cNvSpPr>
            <a:spLocks noGrp="1"/>
          </p:cNvSpPr>
          <p:nvPr>
            <p:ph type="body" idx="1"/>
          </p:nvPr>
        </p:nvSpPr>
        <p:spPr>
          <a:xfrm>
            <a:off x="457200" y="1981205"/>
            <a:ext cx="8229600" cy="3962396"/>
          </a:xfrm>
        </p:spPr>
        <p:txBody>
          <a:bodyPr/>
          <a:lstStyle/>
          <a:p>
            <a:pPr marL="91440" indent="0">
              <a:buNone/>
            </a:pPr>
            <a:r>
              <a:rPr lang="en-US" sz="2800" i="1" dirty="0">
                <a:solidFill>
                  <a:schemeClr val="accent2"/>
                </a:solidFill>
                <a:latin typeface="Tw Cen MT Condensed" panose="020B0606020104020203" pitchFamily="34" charset="0"/>
                <a:cs typeface="Arial"/>
                <a:sym typeface="Arial"/>
              </a:rPr>
              <a:t>How might relationships in your district be strengthened? </a:t>
            </a:r>
          </a:p>
          <a:p>
            <a:endParaRPr lang="en-US" dirty="0"/>
          </a:p>
        </p:txBody>
      </p:sp>
      <p:sp>
        <p:nvSpPr>
          <p:cNvPr id="4" name="Google Shape;1036;p79">
            <a:extLst>
              <a:ext uri="{FF2B5EF4-FFF2-40B4-BE49-F238E27FC236}">
                <a16:creationId xmlns:a16="http://schemas.microsoft.com/office/drawing/2014/main" id="{4B4D9A55-1506-49F9-A4C6-93723A33642A}"/>
              </a:ext>
            </a:extLst>
          </p:cNvPr>
          <p:cNvSpPr txBox="1">
            <a:spLocks/>
          </p:cNvSpPr>
          <p:nvPr/>
        </p:nvSpPr>
        <p:spPr>
          <a:xfrm>
            <a:off x="503635" y="2706441"/>
            <a:ext cx="8129588" cy="328302"/>
          </a:xfrm>
          <a:prstGeom prst="rect">
            <a:avLst/>
          </a:prstGeom>
          <a:noFill/>
          <a:ln>
            <a:noFill/>
          </a:ln>
        </p:spPr>
        <p:txBody>
          <a:bodyPr spcFirstLastPara="1" wrap="square" lIns="68569" tIns="34275" rIns="68569" bIns="34275" anchor="b" anchorCtr="0">
            <a:normAutofit fontScale="85000" lnSpcReduction="20000"/>
          </a:bodyPr>
          <a:lstStyle>
            <a:defPPr marR="0" lvl="0" algn="l" rtl="0">
              <a:lnSpc>
                <a:spcPct val="100000"/>
              </a:lnSpc>
              <a:spcBef>
                <a:spcPts val="0"/>
              </a:spcBef>
              <a:spcAft>
                <a:spcPts val="0"/>
              </a:spcAft>
            </a:defPPr>
            <a:lvl1pPr marL="457200" marR="0" lvl="0" indent="-365760" algn="l" rtl="0" eaLnBrk="1" hangingPunct="1">
              <a:lnSpc>
                <a:spcPct val="100000"/>
              </a:lnSpc>
              <a:spcBef>
                <a:spcPts val="600"/>
              </a:spcBef>
              <a:spcAft>
                <a:spcPts val="0"/>
              </a:spcAft>
              <a:buClr>
                <a:schemeClr val="accent2"/>
              </a:buClr>
              <a:buFont typeface="Wingdings" panose="05000000000000000000" pitchFamily="2" charset="2"/>
              <a:buChar char="§"/>
              <a:defRPr sz="2400" b="0" i="0" u="none" strike="noStrike" cap="none">
                <a:solidFill>
                  <a:srgbClr val="000000"/>
                </a:solidFill>
                <a:latin typeface="Tw Cen MT" panose="020B0602020104020603" pitchFamily="34" charset="0"/>
                <a:ea typeface="Tw Cen MT" panose="020B0602020104020603" pitchFamily="34" charset="0"/>
                <a:cs typeface="Arial"/>
                <a:sym typeface="Arial"/>
              </a:defRPr>
            </a:lvl1pPr>
            <a:lvl2pPr marR="0" lvl="1" algn="l" rtl="0" eaLnBrk="1" hangingPunct="1">
              <a:lnSpc>
                <a:spcPct val="100000"/>
              </a:lnSpc>
              <a:spcBef>
                <a:spcPts val="0"/>
              </a:spcBef>
              <a:spcAft>
                <a:spcPts val="0"/>
              </a:spcAft>
              <a:buNone/>
              <a:defRPr sz="2100" b="0" i="0" u="none" strike="noStrike" cap="none">
                <a:solidFill>
                  <a:srgbClr val="000000"/>
                </a:solidFill>
                <a:latin typeface="Tw Cen MT" panose="020B0602020104020603" pitchFamily="34" charset="0"/>
                <a:ea typeface="Tw Cen MT" panose="020B0602020104020603" pitchFamily="34" charset="0"/>
                <a:cs typeface="Arial"/>
                <a:sym typeface="Arial"/>
              </a:defRPr>
            </a:lvl2pPr>
            <a:lvl3pPr marR="0" lvl="2" algn="l" rtl="0" eaLnBrk="1" hangingPunct="1">
              <a:lnSpc>
                <a:spcPct val="100000"/>
              </a:lnSpc>
              <a:spcBef>
                <a:spcPts val="0"/>
              </a:spcBef>
              <a:spcAft>
                <a:spcPts val="0"/>
              </a:spcAft>
              <a:buNone/>
              <a:defRPr sz="1050" b="0" i="0" u="none" strike="noStrike" cap="none">
                <a:solidFill>
                  <a:srgbClr val="000000"/>
                </a:solidFill>
                <a:latin typeface="Arial"/>
                <a:ea typeface="Arial"/>
                <a:cs typeface="Arial"/>
                <a:sym typeface="Arial"/>
              </a:defRPr>
            </a:lvl3pPr>
            <a:lvl4pPr marR="0" lvl="3" algn="l" rtl="0" eaLnBrk="1" hangingPunct="1">
              <a:lnSpc>
                <a:spcPct val="100000"/>
              </a:lnSpc>
              <a:spcBef>
                <a:spcPts val="0"/>
              </a:spcBef>
              <a:spcAft>
                <a:spcPts val="0"/>
              </a:spcAft>
              <a:buNone/>
              <a:defRPr sz="1050" b="0" i="0" u="none" strike="noStrike" cap="none">
                <a:solidFill>
                  <a:srgbClr val="000000"/>
                </a:solidFill>
                <a:latin typeface="Arial"/>
                <a:ea typeface="Arial"/>
                <a:cs typeface="Arial"/>
                <a:sym typeface="Arial"/>
              </a:defRPr>
            </a:lvl4pPr>
            <a:lvl5pPr marR="0" lvl="4" algn="l" rtl="0" eaLnBrk="1" hangingPunct="1">
              <a:lnSpc>
                <a:spcPct val="100000"/>
              </a:lnSpc>
              <a:spcBef>
                <a:spcPts val="0"/>
              </a:spcBef>
              <a:spcAft>
                <a:spcPts val="0"/>
              </a:spcAft>
              <a:buNone/>
              <a:defRPr sz="1050" b="0" i="0" u="none" strike="noStrike" cap="none">
                <a:solidFill>
                  <a:srgbClr val="000000"/>
                </a:solidFill>
                <a:latin typeface="Arial"/>
                <a:ea typeface="Arial"/>
                <a:cs typeface="Arial"/>
                <a:sym typeface="Arial"/>
              </a:defRPr>
            </a:lvl5pPr>
            <a:lvl6pPr marR="0" lvl="5" algn="l" rtl="0" eaLnBrk="1" hangingPunct="1">
              <a:lnSpc>
                <a:spcPct val="100000"/>
              </a:lnSpc>
              <a:spcBef>
                <a:spcPts val="0"/>
              </a:spcBef>
              <a:spcAft>
                <a:spcPts val="0"/>
              </a:spcAft>
              <a:buNone/>
              <a:defRPr sz="1050" b="0" i="0" u="none" strike="noStrike" cap="none">
                <a:solidFill>
                  <a:srgbClr val="000000"/>
                </a:solidFill>
                <a:latin typeface="Arial"/>
                <a:ea typeface="Arial"/>
                <a:cs typeface="Arial"/>
                <a:sym typeface="Arial"/>
              </a:defRPr>
            </a:lvl6pPr>
            <a:lvl7pPr marR="0" lvl="6" algn="l" rtl="0" eaLnBrk="1" hangingPunct="1">
              <a:lnSpc>
                <a:spcPct val="100000"/>
              </a:lnSpc>
              <a:spcBef>
                <a:spcPts val="0"/>
              </a:spcBef>
              <a:spcAft>
                <a:spcPts val="0"/>
              </a:spcAft>
              <a:buNone/>
              <a:defRPr sz="1050" b="0" i="0" u="none" strike="noStrike" cap="none">
                <a:solidFill>
                  <a:srgbClr val="000000"/>
                </a:solidFill>
                <a:latin typeface="Arial"/>
                <a:ea typeface="Arial"/>
                <a:cs typeface="Arial"/>
                <a:sym typeface="Arial"/>
              </a:defRPr>
            </a:lvl7pPr>
            <a:lvl8pPr marR="0" lvl="7" algn="l" rtl="0" eaLnBrk="1" hangingPunct="1">
              <a:lnSpc>
                <a:spcPct val="100000"/>
              </a:lnSpc>
              <a:spcBef>
                <a:spcPts val="0"/>
              </a:spcBef>
              <a:spcAft>
                <a:spcPts val="0"/>
              </a:spcAft>
              <a:buNone/>
              <a:defRPr sz="1050" b="0" i="0" u="none" strike="noStrike" cap="none">
                <a:solidFill>
                  <a:srgbClr val="000000"/>
                </a:solidFill>
                <a:latin typeface="Arial"/>
                <a:ea typeface="Arial"/>
                <a:cs typeface="Arial"/>
                <a:sym typeface="Arial"/>
              </a:defRPr>
            </a:lvl8pPr>
            <a:lvl9pPr marR="0" lvl="8" algn="l" rtl="0" eaLnBrk="1" hangingPunct="1">
              <a:lnSpc>
                <a:spcPct val="100000"/>
              </a:lnSpc>
              <a:spcBef>
                <a:spcPts val="0"/>
              </a:spcBef>
              <a:spcAft>
                <a:spcPts val="0"/>
              </a:spcAft>
              <a:buNone/>
              <a:defRPr sz="1050" b="0" i="0" u="none" strike="noStrike" cap="none">
                <a:solidFill>
                  <a:srgbClr val="000000"/>
                </a:solidFill>
                <a:latin typeface="Arial"/>
                <a:ea typeface="Arial"/>
                <a:cs typeface="Arial"/>
                <a:sym typeface="Arial"/>
              </a:defRPr>
            </a:lvl9pPr>
          </a:lstStyle>
          <a:p>
            <a:pPr marL="0" indent="0">
              <a:spcBef>
                <a:spcPts val="0"/>
              </a:spcBef>
              <a:buNone/>
            </a:pPr>
            <a:r>
              <a:rPr lang="en-US" dirty="0"/>
              <a:t>Between Leaders/Teachers                     </a:t>
            </a:r>
            <a:r>
              <a:rPr lang="en-US" sz="2400" dirty="0"/>
              <a:t>Within Collaborative Teams</a:t>
            </a:r>
            <a:endParaRPr lang="en-US" dirty="0"/>
          </a:p>
        </p:txBody>
      </p:sp>
      <p:grpSp>
        <p:nvGrpSpPr>
          <p:cNvPr id="8" name="Group 7" descr="Blank chart with headers of between leaders/teachers and Within Collaborative Teams&#10;">
            <a:extLst>
              <a:ext uri="{FF2B5EF4-FFF2-40B4-BE49-F238E27FC236}">
                <a16:creationId xmlns:a16="http://schemas.microsoft.com/office/drawing/2014/main" id="{A2866DED-5FDB-4BD8-9FBB-6AD4FDA74A65}"/>
              </a:ext>
            </a:extLst>
          </p:cNvPr>
          <p:cNvGrpSpPr/>
          <p:nvPr/>
        </p:nvGrpSpPr>
        <p:grpSpPr>
          <a:xfrm>
            <a:off x="503635" y="2706441"/>
            <a:ext cx="8012906" cy="3315277"/>
            <a:chOff x="503635" y="2604841"/>
            <a:chExt cx="8012906" cy="3315277"/>
          </a:xfrm>
        </p:grpSpPr>
        <p:cxnSp>
          <p:nvCxnSpPr>
            <p:cNvPr id="5" name="Google Shape;1040;p79">
              <a:extLst>
                <a:ext uri="{FF2B5EF4-FFF2-40B4-BE49-F238E27FC236}">
                  <a16:creationId xmlns:a16="http://schemas.microsoft.com/office/drawing/2014/main" id="{368FAFB2-9087-46D8-81C3-5E27C5EC5C96}"/>
                </a:ext>
              </a:extLst>
            </p:cNvPr>
            <p:cNvCxnSpPr/>
            <p:nvPr/>
          </p:nvCxnSpPr>
          <p:spPr>
            <a:xfrm rot="10800000">
              <a:off x="503635" y="3044109"/>
              <a:ext cx="8012906" cy="16184"/>
            </a:xfrm>
            <a:prstGeom prst="straightConnector1">
              <a:avLst/>
            </a:prstGeom>
            <a:noFill/>
            <a:ln w="28575" cap="flat" cmpd="sng">
              <a:solidFill>
                <a:schemeClr val="dk1"/>
              </a:solidFill>
              <a:prstDash val="solid"/>
              <a:miter lim="800000"/>
              <a:headEnd type="none" w="sm" len="sm"/>
              <a:tailEnd type="none" w="sm" len="sm"/>
            </a:ln>
          </p:spPr>
        </p:cxnSp>
        <p:cxnSp>
          <p:nvCxnSpPr>
            <p:cNvPr id="6" name="Google Shape;1041;p79">
              <a:extLst>
                <a:ext uri="{FF2B5EF4-FFF2-40B4-BE49-F238E27FC236}">
                  <a16:creationId xmlns:a16="http://schemas.microsoft.com/office/drawing/2014/main" id="{85F9B702-F6DA-4F64-B961-688D207B9785}"/>
                </a:ext>
              </a:extLst>
            </p:cNvPr>
            <p:cNvCxnSpPr/>
            <p:nvPr/>
          </p:nvCxnSpPr>
          <p:spPr>
            <a:xfrm>
              <a:off x="4568429" y="2604841"/>
              <a:ext cx="0" cy="3315277"/>
            </a:xfrm>
            <a:prstGeom prst="straightConnector1">
              <a:avLst/>
            </a:prstGeom>
            <a:noFill/>
            <a:ln w="28575" cap="flat" cmpd="sng">
              <a:solidFill>
                <a:schemeClr val="dk1"/>
              </a:solidFill>
              <a:prstDash val="solid"/>
              <a:miter lim="800000"/>
              <a:headEnd type="none" w="sm" len="sm"/>
              <a:tailEnd type="none" w="sm" len="sm"/>
            </a:ln>
          </p:spPr>
        </p:cxnSp>
      </p:grpSp>
      <p:pic>
        <p:nvPicPr>
          <p:cNvPr id="7" name="Picture 6" descr="Reflections/Activities Icon&#10;&#10;This icon indicates the presence of activities or times of reflection.">
            <a:extLst>
              <a:ext uri="{FF2B5EF4-FFF2-40B4-BE49-F238E27FC236}">
                <a16:creationId xmlns:a16="http://schemas.microsoft.com/office/drawing/2014/main" id="{6BB73F84-2994-488F-8B8F-F2BC43DA044B}"/>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247887" y="5609105"/>
            <a:ext cx="731521" cy="731521"/>
          </a:xfrm>
          <a:prstGeom prst="rect">
            <a:avLst/>
          </a:prstGeom>
        </p:spPr>
      </p:pic>
      <p:pic>
        <p:nvPicPr>
          <p:cNvPr id="10" name="Picture 9" descr="This icon indicates there is further information found in the Handout packet." title="Document Icon">
            <a:extLst>
              <a:ext uri="{FF2B5EF4-FFF2-40B4-BE49-F238E27FC236}">
                <a16:creationId xmlns:a16="http://schemas.microsoft.com/office/drawing/2014/main" id="{9FC384EB-19CD-4B8C-ADF3-54E73BFAC6D1}"/>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250935" y="4747404"/>
            <a:ext cx="728473" cy="731521"/>
          </a:xfrm>
          <a:prstGeom prst="rect">
            <a:avLst/>
          </a:prstGeom>
        </p:spPr>
      </p:pic>
    </p:spTree>
    <p:extLst>
      <p:ext uri="{BB962C8B-B14F-4D97-AF65-F5344CB8AC3E}">
        <p14:creationId xmlns:p14="http://schemas.microsoft.com/office/powerpoint/2010/main" val="2225470123"/>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021A5F-06CD-4596-A2DE-A40B75742AC1}"/>
              </a:ext>
            </a:extLst>
          </p:cNvPr>
          <p:cNvSpPr>
            <a:spLocks noGrp="1"/>
          </p:cNvSpPr>
          <p:nvPr>
            <p:ph type="title"/>
          </p:nvPr>
        </p:nvSpPr>
        <p:spPr>
          <a:xfrm>
            <a:off x="457200" y="703264"/>
            <a:ext cx="8229600" cy="1738580"/>
          </a:xfrm>
        </p:spPr>
        <p:txBody>
          <a:bodyPr/>
          <a:lstStyle/>
          <a:p>
            <a:r>
              <a:rPr lang="en-US" sz="3600" dirty="0"/>
              <a:t>What Knowledge and Skills Do Instructional Leaders Need to be Effective in Promotive in Promoting Student Growth? </a:t>
            </a:r>
          </a:p>
        </p:txBody>
      </p:sp>
      <p:sp>
        <p:nvSpPr>
          <p:cNvPr id="3" name="Text Placeholder 2">
            <a:extLst>
              <a:ext uri="{FF2B5EF4-FFF2-40B4-BE49-F238E27FC236}">
                <a16:creationId xmlns:a16="http://schemas.microsoft.com/office/drawing/2014/main" id="{D8175577-C102-4BF7-BF1F-DD53F8558AD3}"/>
              </a:ext>
            </a:extLst>
          </p:cNvPr>
          <p:cNvSpPr>
            <a:spLocks noGrp="1"/>
          </p:cNvSpPr>
          <p:nvPr>
            <p:ph type="body" idx="1"/>
          </p:nvPr>
        </p:nvSpPr>
        <p:spPr>
          <a:xfrm>
            <a:off x="457200" y="2658819"/>
            <a:ext cx="6160576" cy="3233981"/>
          </a:xfrm>
        </p:spPr>
        <p:txBody>
          <a:bodyPr/>
          <a:lstStyle/>
          <a:p>
            <a:pPr marL="91440" indent="0">
              <a:buNone/>
            </a:pPr>
            <a:r>
              <a:rPr lang="en-US" sz="2800" i="1" dirty="0">
                <a:solidFill>
                  <a:schemeClr val="accent2"/>
                </a:solidFill>
                <a:latin typeface="Tw Cen MT Condensed" panose="020B0606020104020203" pitchFamily="34" charset="0"/>
                <a:cs typeface="Arial"/>
                <a:sym typeface="Arial"/>
              </a:rPr>
              <a:t>“…instructional leadership reflects those actions a principal takes to promote growth in student learning. </a:t>
            </a:r>
          </a:p>
          <a:p>
            <a:pPr marL="91440" indent="0">
              <a:buNone/>
            </a:pPr>
            <a:r>
              <a:rPr lang="en-US" sz="2800" i="1" dirty="0">
                <a:solidFill>
                  <a:schemeClr val="accent2"/>
                </a:solidFill>
                <a:latin typeface="Tw Cen MT Condensed" panose="020B0606020104020203" pitchFamily="34" charset="0"/>
                <a:cs typeface="Arial"/>
                <a:sym typeface="Arial"/>
              </a:rPr>
              <a:t>The instructional leader makes instructional quality the top priority of the school and attempts to bring that vision to realization.”</a:t>
            </a:r>
          </a:p>
          <a:p>
            <a:endParaRPr lang="en-US" dirty="0"/>
          </a:p>
        </p:txBody>
      </p:sp>
      <p:pic>
        <p:nvPicPr>
          <p:cNvPr id="7" name="Picture 6" descr="Qr code linking to https://www.nassp.org/2019/08/07/10-strategies-to-improve-instructional-leadership">
            <a:extLst>
              <a:ext uri="{FF2B5EF4-FFF2-40B4-BE49-F238E27FC236}">
                <a16:creationId xmlns:a16="http://schemas.microsoft.com/office/drawing/2014/main" id="{4AF60974-1CD0-4089-BC2C-0CBB76297A8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912824" y="3055129"/>
            <a:ext cx="1427963" cy="1427963"/>
          </a:xfrm>
          <a:prstGeom prst="rect">
            <a:avLst/>
          </a:prstGeom>
        </p:spPr>
      </p:pic>
      <p:sp>
        <p:nvSpPr>
          <p:cNvPr id="8" name="Text Placeholder 3">
            <a:extLst>
              <a:ext uri="{FF2B5EF4-FFF2-40B4-BE49-F238E27FC236}">
                <a16:creationId xmlns:a16="http://schemas.microsoft.com/office/drawing/2014/main" id="{A76CB85E-D7B7-4BA7-8F2D-6E4696A2EC41}"/>
              </a:ext>
            </a:extLst>
          </p:cNvPr>
          <p:cNvSpPr txBox="1">
            <a:spLocks/>
          </p:cNvSpPr>
          <p:nvPr/>
        </p:nvSpPr>
        <p:spPr>
          <a:xfrm>
            <a:off x="5935851" y="5921556"/>
            <a:ext cx="2327535" cy="328613"/>
          </a:xfrm>
          <a:prstGeom prst="rect">
            <a:avLst/>
          </a:prstGeom>
        </p:spPr>
        <p:txBody>
          <a:bodyPr vert="horz" lIns="91440" tIns="45720" rIns="91440" bIns="45720" rtlCol="0">
            <a:noAutofit/>
          </a:bodyPr>
          <a:lstStyle>
            <a:defPPr marR="0" lvl="0" algn="l" rtl="0">
              <a:lnSpc>
                <a:spcPct val="100000"/>
              </a:lnSpc>
              <a:spcBef>
                <a:spcPts val="0"/>
              </a:spcBef>
              <a:spcAft>
                <a:spcPts val="0"/>
              </a:spcAft>
            </a:defPPr>
            <a:lvl1pPr marL="91440" marR="0" lvl="0" indent="0" algn="l" rtl="0" eaLnBrk="1" hangingPunct="1">
              <a:lnSpc>
                <a:spcPct val="100000"/>
              </a:lnSpc>
              <a:spcBef>
                <a:spcPts val="600"/>
              </a:spcBef>
              <a:spcAft>
                <a:spcPts val="0"/>
              </a:spcAft>
              <a:buClr>
                <a:schemeClr val="accent2"/>
              </a:buClr>
              <a:buFont typeface="Wingdings" panose="05000000000000000000" pitchFamily="2" charset="2"/>
              <a:buNone/>
              <a:defRPr sz="2400" b="0" i="0" u="none" strike="noStrike" cap="none">
                <a:solidFill>
                  <a:srgbClr val="000000"/>
                </a:solidFill>
                <a:latin typeface="Tw Cen MT" panose="020B0602020104020603" pitchFamily="34" charset="0"/>
                <a:ea typeface="Tw Cen MT" panose="020B0602020104020603" pitchFamily="34" charset="0"/>
                <a:cs typeface="Arial"/>
                <a:sym typeface="Arial"/>
              </a:defRPr>
            </a:lvl1pPr>
            <a:lvl2pPr marR="0" lvl="1" algn="l" rtl="0" eaLnBrk="1" hangingPunct="1">
              <a:lnSpc>
                <a:spcPct val="100000"/>
              </a:lnSpc>
              <a:spcBef>
                <a:spcPts val="0"/>
              </a:spcBef>
              <a:spcAft>
                <a:spcPts val="0"/>
              </a:spcAft>
              <a:buNone/>
              <a:defRPr sz="2100" b="0" i="0" u="none" strike="noStrike" cap="none">
                <a:solidFill>
                  <a:srgbClr val="000000"/>
                </a:solidFill>
                <a:latin typeface="Tw Cen MT" panose="020B0602020104020603" pitchFamily="34" charset="0"/>
                <a:ea typeface="Tw Cen MT" panose="020B0602020104020603" pitchFamily="34" charset="0"/>
                <a:cs typeface="Arial"/>
                <a:sym typeface="Arial"/>
              </a:defRPr>
            </a:lvl2pPr>
            <a:lvl3pPr marR="0" lvl="2" algn="l" rtl="0" eaLnBrk="1" hangingPunct="1">
              <a:lnSpc>
                <a:spcPct val="100000"/>
              </a:lnSpc>
              <a:spcBef>
                <a:spcPts val="0"/>
              </a:spcBef>
              <a:spcAft>
                <a:spcPts val="0"/>
              </a:spcAft>
              <a:buNone/>
              <a:defRPr sz="1050" b="0" i="0" u="none" strike="noStrike" cap="none">
                <a:solidFill>
                  <a:srgbClr val="000000"/>
                </a:solidFill>
                <a:latin typeface="Arial"/>
                <a:ea typeface="Arial"/>
                <a:cs typeface="Arial"/>
                <a:sym typeface="Arial"/>
              </a:defRPr>
            </a:lvl3pPr>
            <a:lvl4pPr marR="0" lvl="3" algn="l" rtl="0" eaLnBrk="1" hangingPunct="1">
              <a:lnSpc>
                <a:spcPct val="100000"/>
              </a:lnSpc>
              <a:spcBef>
                <a:spcPts val="0"/>
              </a:spcBef>
              <a:spcAft>
                <a:spcPts val="0"/>
              </a:spcAft>
              <a:buNone/>
              <a:defRPr sz="1050" b="0" i="0" u="none" strike="noStrike" cap="none">
                <a:solidFill>
                  <a:srgbClr val="000000"/>
                </a:solidFill>
                <a:latin typeface="Arial"/>
                <a:ea typeface="Arial"/>
                <a:cs typeface="Arial"/>
                <a:sym typeface="Arial"/>
              </a:defRPr>
            </a:lvl4pPr>
            <a:lvl5pPr marR="0" lvl="4" algn="l" rtl="0" eaLnBrk="1" hangingPunct="1">
              <a:lnSpc>
                <a:spcPct val="100000"/>
              </a:lnSpc>
              <a:spcBef>
                <a:spcPts val="0"/>
              </a:spcBef>
              <a:spcAft>
                <a:spcPts val="0"/>
              </a:spcAft>
              <a:buNone/>
              <a:defRPr sz="1050" b="0" i="0" u="none" strike="noStrike" cap="none">
                <a:solidFill>
                  <a:srgbClr val="000000"/>
                </a:solidFill>
                <a:latin typeface="Tw Cen MT" panose="020B0602020104020603" pitchFamily="34" charset="0"/>
                <a:ea typeface="Arial"/>
                <a:cs typeface="Arial"/>
                <a:sym typeface="Arial"/>
              </a:defRPr>
            </a:lvl5pPr>
            <a:lvl6pPr marR="0" lvl="5" algn="l" rtl="0" eaLnBrk="1" hangingPunct="1">
              <a:lnSpc>
                <a:spcPct val="100000"/>
              </a:lnSpc>
              <a:spcBef>
                <a:spcPts val="0"/>
              </a:spcBef>
              <a:spcAft>
                <a:spcPts val="0"/>
              </a:spcAft>
              <a:buNone/>
              <a:defRPr sz="1050" b="0" i="0" u="none" strike="noStrike" cap="none">
                <a:solidFill>
                  <a:srgbClr val="000000"/>
                </a:solidFill>
                <a:latin typeface="Arial"/>
                <a:ea typeface="Arial"/>
                <a:cs typeface="Arial"/>
                <a:sym typeface="Arial"/>
              </a:defRPr>
            </a:lvl6pPr>
            <a:lvl7pPr marR="0" lvl="6" algn="l" rtl="0" eaLnBrk="1" hangingPunct="1">
              <a:lnSpc>
                <a:spcPct val="100000"/>
              </a:lnSpc>
              <a:spcBef>
                <a:spcPts val="0"/>
              </a:spcBef>
              <a:spcAft>
                <a:spcPts val="0"/>
              </a:spcAft>
              <a:buNone/>
              <a:defRPr sz="1050" b="0" i="0" u="none" strike="noStrike" cap="none">
                <a:solidFill>
                  <a:srgbClr val="000000"/>
                </a:solidFill>
                <a:latin typeface="Arial"/>
                <a:ea typeface="Arial"/>
                <a:cs typeface="Arial"/>
                <a:sym typeface="Arial"/>
              </a:defRPr>
            </a:lvl7pPr>
            <a:lvl8pPr marR="0" lvl="7" algn="l" rtl="0" eaLnBrk="1" hangingPunct="1">
              <a:lnSpc>
                <a:spcPct val="100000"/>
              </a:lnSpc>
              <a:spcBef>
                <a:spcPts val="0"/>
              </a:spcBef>
              <a:spcAft>
                <a:spcPts val="0"/>
              </a:spcAft>
              <a:buNone/>
              <a:defRPr sz="1050" b="0" i="0" u="none" strike="noStrike" cap="none">
                <a:solidFill>
                  <a:srgbClr val="000000"/>
                </a:solidFill>
                <a:latin typeface="Arial"/>
                <a:ea typeface="Arial"/>
                <a:cs typeface="Arial"/>
                <a:sym typeface="Arial"/>
              </a:defRPr>
            </a:lvl8pPr>
            <a:lvl9pPr marR="0" lvl="8" algn="l" rtl="0" eaLnBrk="1" hangingPunct="1">
              <a:lnSpc>
                <a:spcPct val="100000"/>
              </a:lnSpc>
              <a:spcBef>
                <a:spcPts val="0"/>
              </a:spcBef>
              <a:spcAft>
                <a:spcPts val="0"/>
              </a:spcAft>
              <a:buNone/>
              <a:defRPr sz="1050" b="0" i="0" u="none" strike="noStrike" cap="none">
                <a:solidFill>
                  <a:srgbClr val="000000"/>
                </a:solidFill>
                <a:latin typeface="Arial"/>
                <a:ea typeface="Arial"/>
                <a:cs typeface="Arial"/>
                <a:sym typeface="Arial"/>
              </a:defRPr>
            </a:lvl9pPr>
          </a:lstStyle>
          <a:p>
            <a:pPr marL="0" algn="r">
              <a:spcBef>
                <a:spcPts val="0"/>
              </a:spcBef>
            </a:pPr>
            <a:r>
              <a:rPr lang="en-US" sz="1050" dirty="0">
                <a:solidFill>
                  <a:schemeClr val="dk1"/>
                </a:solidFill>
                <a:cs typeface="Calibri"/>
                <a:sym typeface="Calibri"/>
              </a:rPr>
              <a:t>(</a:t>
            </a:r>
            <a:r>
              <a:rPr lang="en-US" sz="1050" dirty="0">
                <a:solidFill>
                  <a:schemeClr val="dk1"/>
                </a:solidFill>
                <a:latin typeface="Calibri"/>
                <a:cs typeface="Calibri"/>
                <a:sym typeface="Calibri"/>
              </a:rPr>
              <a:t>Jenkins, 2009</a:t>
            </a:r>
            <a:r>
              <a:rPr lang="en-US" sz="1050" dirty="0">
                <a:solidFill>
                  <a:schemeClr val="dk1"/>
                </a:solidFill>
                <a:cs typeface="Calibri"/>
                <a:sym typeface="Calibri"/>
              </a:rPr>
              <a:t>)</a:t>
            </a:r>
            <a:endParaRPr lang="en-US" sz="1050" dirty="0">
              <a:solidFill>
                <a:schemeClr val="dk1"/>
              </a:solidFill>
              <a:cs typeface="Calibri"/>
            </a:endParaRPr>
          </a:p>
        </p:txBody>
      </p:sp>
      <p:pic>
        <p:nvPicPr>
          <p:cNvPr id="5" name="Picture 4" descr="Reflections/Activities Icon&#10;&#10;This icon indicates the presence of activities or times of reflection.">
            <a:extLst>
              <a:ext uri="{FF2B5EF4-FFF2-40B4-BE49-F238E27FC236}">
                <a16:creationId xmlns:a16="http://schemas.microsoft.com/office/drawing/2014/main" id="{376B79A3-0055-42D8-AC65-72A752EACEA7}"/>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247887" y="5609105"/>
            <a:ext cx="731521" cy="731521"/>
          </a:xfrm>
          <a:prstGeom prst="rect">
            <a:avLst/>
          </a:prstGeom>
        </p:spPr>
      </p:pic>
    </p:spTree>
    <p:extLst>
      <p:ext uri="{BB962C8B-B14F-4D97-AF65-F5344CB8AC3E}">
        <p14:creationId xmlns:p14="http://schemas.microsoft.com/office/powerpoint/2010/main" val="3917480752"/>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0592F7D3-0428-4825-A2CF-7FC046B9CC3D}"/>
              </a:ext>
            </a:extLst>
          </p:cNvPr>
          <p:cNvSpPr>
            <a:spLocks noGrp="1"/>
          </p:cNvSpPr>
          <p:nvPr>
            <p:ph type="title"/>
          </p:nvPr>
        </p:nvSpPr>
        <p:spPr>
          <a:xfrm>
            <a:off x="457200" y="804864"/>
            <a:ext cx="8229600" cy="1096961"/>
          </a:xfrm>
        </p:spPr>
        <p:txBody>
          <a:bodyPr/>
          <a:lstStyle/>
          <a:p>
            <a:br>
              <a:rPr lang="en-US" dirty="0"/>
            </a:br>
            <a:r>
              <a:rPr lang="en-US" dirty="0"/>
              <a:t>What percentage of your day is instructional focused?</a:t>
            </a:r>
            <a:br>
              <a:rPr lang="en-US" dirty="0"/>
            </a:br>
            <a:endParaRPr lang="en-US" dirty="0"/>
          </a:p>
        </p:txBody>
      </p:sp>
      <p:sp>
        <p:nvSpPr>
          <p:cNvPr id="5" name="Text Placeholder 4">
            <a:extLst>
              <a:ext uri="{FF2B5EF4-FFF2-40B4-BE49-F238E27FC236}">
                <a16:creationId xmlns:a16="http://schemas.microsoft.com/office/drawing/2014/main" id="{E3BCA86C-952B-4DB1-B8C8-1A603E7AE704}"/>
              </a:ext>
            </a:extLst>
          </p:cNvPr>
          <p:cNvSpPr>
            <a:spLocks noGrp="1"/>
          </p:cNvSpPr>
          <p:nvPr>
            <p:ph type="body" idx="1"/>
          </p:nvPr>
        </p:nvSpPr>
        <p:spPr>
          <a:xfrm>
            <a:off x="457201" y="2013339"/>
            <a:ext cx="4038599" cy="3981064"/>
          </a:xfrm>
          <a:ln w="19050">
            <a:solidFill>
              <a:schemeClr val="accent3"/>
            </a:solidFill>
          </a:ln>
        </p:spPr>
        <p:txBody>
          <a:bodyPr/>
          <a:lstStyle/>
          <a:p>
            <a:pPr marL="133351" indent="0">
              <a:buNone/>
            </a:pPr>
            <a:r>
              <a:rPr lang="en-US" dirty="0"/>
              <a:t>Instructional Tasks</a:t>
            </a:r>
          </a:p>
          <a:p>
            <a:pPr marL="457200" indent="-323850">
              <a:buClr>
                <a:schemeClr val="accent3"/>
              </a:buClr>
              <a:buFont typeface="Wingdings" panose="05000000000000000000" pitchFamily="2" charset="2"/>
              <a:buChar char="§"/>
            </a:pPr>
            <a:r>
              <a:rPr lang="en-US" dirty="0"/>
              <a:t>Schedule – plan professional development </a:t>
            </a:r>
          </a:p>
          <a:p>
            <a:pPr marL="457200" indent="-323850">
              <a:buClr>
                <a:schemeClr val="accent3"/>
              </a:buClr>
              <a:buFont typeface="Wingdings" panose="05000000000000000000" pitchFamily="2" charset="2"/>
              <a:buChar char="§"/>
            </a:pPr>
            <a:r>
              <a:rPr lang="en-US" dirty="0"/>
              <a:t>Meet with collaborative teams</a:t>
            </a:r>
          </a:p>
          <a:p>
            <a:pPr marL="457200" indent="-323850">
              <a:buClr>
                <a:schemeClr val="accent3"/>
              </a:buClr>
              <a:buFont typeface="Wingdings" panose="05000000000000000000" pitchFamily="2" charset="2"/>
              <a:buChar char="§"/>
            </a:pPr>
            <a:r>
              <a:rPr lang="en-US" dirty="0"/>
              <a:t>Observe and provide feedback to staff</a:t>
            </a:r>
          </a:p>
          <a:p>
            <a:pPr marL="457200" indent="-323850">
              <a:buClr>
                <a:schemeClr val="accent3"/>
              </a:buClr>
              <a:buFont typeface="Wingdings" panose="05000000000000000000" pitchFamily="2" charset="2"/>
              <a:buChar char="§"/>
            </a:pPr>
            <a:r>
              <a:rPr lang="en-US" dirty="0"/>
              <a:t>Engage in classroom walkthroughs</a:t>
            </a:r>
          </a:p>
          <a:p>
            <a:endParaRPr lang="en-US" dirty="0"/>
          </a:p>
        </p:txBody>
      </p:sp>
      <p:sp>
        <p:nvSpPr>
          <p:cNvPr id="6" name="Text Placeholder 5">
            <a:extLst>
              <a:ext uri="{FF2B5EF4-FFF2-40B4-BE49-F238E27FC236}">
                <a16:creationId xmlns:a16="http://schemas.microsoft.com/office/drawing/2014/main" id="{243C0999-0D10-4438-BAF7-2CF4812BF648}"/>
              </a:ext>
            </a:extLst>
          </p:cNvPr>
          <p:cNvSpPr>
            <a:spLocks noGrp="1"/>
          </p:cNvSpPr>
          <p:nvPr>
            <p:ph type="body" idx="2"/>
          </p:nvPr>
        </p:nvSpPr>
        <p:spPr>
          <a:xfrm>
            <a:off x="4648201" y="2013339"/>
            <a:ext cx="4038599" cy="3981064"/>
          </a:xfrm>
          <a:ln w="19050">
            <a:solidFill>
              <a:schemeClr val="accent2"/>
            </a:solidFill>
          </a:ln>
        </p:spPr>
        <p:txBody>
          <a:bodyPr/>
          <a:lstStyle/>
          <a:p>
            <a:pPr marL="133351" indent="0">
              <a:buNone/>
            </a:pPr>
            <a:r>
              <a:rPr lang="en-US" dirty="0"/>
              <a:t>Managerial Tasks</a:t>
            </a:r>
          </a:p>
          <a:p>
            <a:pPr marL="457200" indent="-323850">
              <a:buFont typeface="Wingdings" panose="05000000000000000000" pitchFamily="2" charset="2"/>
              <a:buChar char="§"/>
            </a:pPr>
            <a:r>
              <a:rPr lang="en-US" dirty="0"/>
              <a:t>Manage budgets</a:t>
            </a:r>
          </a:p>
          <a:p>
            <a:pPr marL="457200" indent="-323850">
              <a:buFont typeface="Wingdings" panose="05000000000000000000" pitchFamily="2" charset="2"/>
              <a:buChar char="§"/>
            </a:pPr>
            <a:r>
              <a:rPr lang="en-US" dirty="0"/>
              <a:t>Run/submit reports</a:t>
            </a:r>
          </a:p>
          <a:p>
            <a:pPr marL="457200" indent="-323850">
              <a:buFont typeface="Wingdings" panose="05000000000000000000" pitchFamily="2" charset="2"/>
              <a:buChar char="§"/>
            </a:pPr>
            <a:r>
              <a:rPr lang="en-US" dirty="0"/>
              <a:t>Manage building processes (lunch, bus, master schedules, etc.)</a:t>
            </a:r>
          </a:p>
          <a:p>
            <a:pPr marL="457200" indent="-323850">
              <a:buFont typeface="Wingdings" panose="05000000000000000000" pitchFamily="2" charset="2"/>
              <a:buChar char="§"/>
            </a:pPr>
            <a:r>
              <a:rPr lang="en-US" dirty="0"/>
              <a:t>Manage student discipline</a:t>
            </a:r>
          </a:p>
          <a:p>
            <a:endParaRPr lang="en-US" dirty="0"/>
          </a:p>
        </p:txBody>
      </p:sp>
      <p:pic>
        <p:nvPicPr>
          <p:cNvPr id="7" name="Picture 6" descr="Reflections/Activities Icon&#10;&#10;This icon indicates the presence of activities or times of reflection.">
            <a:extLst>
              <a:ext uri="{FF2B5EF4-FFF2-40B4-BE49-F238E27FC236}">
                <a16:creationId xmlns:a16="http://schemas.microsoft.com/office/drawing/2014/main" id="{BBB35A1A-F62C-4110-83A8-46D14EC93A33}"/>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247887" y="5609105"/>
            <a:ext cx="731521" cy="731521"/>
          </a:xfrm>
          <a:prstGeom prst="rect">
            <a:avLst/>
          </a:prstGeom>
        </p:spPr>
      </p:pic>
      <p:pic>
        <p:nvPicPr>
          <p:cNvPr id="8" name="Picture 7" descr="This icon indicates there is further information found in the Handout packet." title="Document Icon">
            <a:extLst>
              <a:ext uri="{FF2B5EF4-FFF2-40B4-BE49-F238E27FC236}">
                <a16:creationId xmlns:a16="http://schemas.microsoft.com/office/drawing/2014/main" id="{8CE08DED-203F-49B4-9820-A21E633B28C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250935" y="4747404"/>
            <a:ext cx="728473" cy="731521"/>
          </a:xfrm>
          <a:prstGeom prst="rect">
            <a:avLst/>
          </a:prstGeom>
        </p:spPr>
      </p:pic>
    </p:spTree>
    <p:extLst>
      <p:ext uri="{BB962C8B-B14F-4D97-AF65-F5344CB8AC3E}">
        <p14:creationId xmlns:p14="http://schemas.microsoft.com/office/powerpoint/2010/main" val="1174482824"/>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title">
            <a:extLst>
              <a:ext uri="{FF2B5EF4-FFF2-40B4-BE49-F238E27FC236}">
                <a16:creationId xmlns:a16="http://schemas.microsoft.com/office/drawing/2014/main" id="{F8C14A58-98D8-4E6D-9ED3-2FC983AABC50}"/>
              </a:ext>
            </a:extLst>
          </p:cNvPr>
          <p:cNvSpPr>
            <a:spLocks noGrp="1"/>
          </p:cNvSpPr>
          <p:nvPr>
            <p:ph sz="quarter" idx="10"/>
          </p:nvPr>
        </p:nvSpPr>
        <p:spPr>
          <a:xfrm>
            <a:off x="304799" y="1020763"/>
            <a:ext cx="8454189" cy="1536700"/>
          </a:xfrm>
        </p:spPr>
        <p:txBody>
          <a:bodyPr/>
          <a:lstStyle/>
          <a:p>
            <a:r>
              <a:rPr lang="en-US" sz="4400" dirty="0">
                <a:solidFill>
                  <a:schemeClr val="accent2"/>
                </a:solidFill>
                <a:sym typeface="Questrial"/>
              </a:rPr>
              <a:t>Instructional Leaders Focus on </a:t>
            </a:r>
            <a:br>
              <a:rPr lang="en-US" sz="4400" dirty="0">
                <a:solidFill>
                  <a:schemeClr val="accent2"/>
                </a:solidFill>
                <a:sym typeface="Questrial"/>
              </a:rPr>
            </a:br>
            <a:r>
              <a:rPr lang="en-US" sz="4400" dirty="0">
                <a:solidFill>
                  <a:schemeClr val="accent2"/>
                </a:solidFill>
                <a:sym typeface="Questrial"/>
              </a:rPr>
              <a:t>High-Impact Practices</a:t>
            </a:r>
          </a:p>
        </p:txBody>
      </p:sp>
      <p:sp>
        <p:nvSpPr>
          <p:cNvPr id="2" name="Quote">
            <a:extLst>
              <a:ext uri="{FF2B5EF4-FFF2-40B4-BE49-F238E27FC236}">
                <a16:creationId xmlns:a16="http://schemas.microsoft.com/office/drawing/2014/main" id="{81F1F5C8-53F5-45DC-9FDB-141E1B320D0A}"/>
              </a:ext>
            </a:extLst>
          </p:cNvPr>
          <p:cNvSpPr>
            <a:spLocks noGrp="1"/>
          </p:cNvSpPr>
          <p:nvPr>
            <p:ph type="title"/>
          </p:nvPr>
        </p:nvSpPr>
        <p:spPr>
          <a:xfrm>
            <a:off x="628650" y="3047999"/>
            <a:ext cx="3012908" cy="2509421"/>
          </a:xfrm>
        </p:spPr>
        <p:txBody>
          <a:bodyPr/>
          <a:lstStyle/>
          <a:p>
            <a:r>
              <a:rPr lang="en-US" sz="3600" dirty="0"/>
              <a:t>What High-Impact Practices are being used with Fidelity in Your District? </a:t>
            </a:r>
            <a:br>
              <a:rPr lang="en-US" sz="3600" dirty="0"/>
            </a:br>
            <a:endParaRPr lang="en-US" sz="3600" dirty="0"/>
          </a:p>
        </p:txBody>
      </p:sp>
      <p:grpSp>
        <p:nvGrpSpPr>
          <p:cNvPr id="3" name="Group 2" descr="Speedometer graph. below the line in red is &quot;reverse&quot; 0-.15 is developmental effects, .15-.4 indicates typical teacher effects, the hinge point at .40 effect size.The average effect (one year growth in one year time) size is 0.40.  Over .40 indicates zone of desired effects in green. ">
            <a:extLst>
              <a:ext uri="{FF2B5EF4-FFF2-40B4-BE49-F238E27FC236}">
                <a16:creationId xmlns:a16="http://schemas.microsoft.com/office/drawing/2014/main" id="{647BDD4B-BD52-4ECC-93D0-CB882DD4CB46}"/>
              </a:ext>
            </a:extLst>
          </p:cNvPr>
          <p:cNvGrpSpPr/>
          <p:nvPr/>
        </p:nvGrpSpPr>
        <p:grpSpPr>
          <a:xfrm>
            <a:off x="3261743" y="2331522"/>
            <a:ext cx="7007110" cy="4954600"/>
            <a:chOff x="3303946" y="2408725"/>
            <a:chExt cx="7007110" cy="4954600"/>
          </a:xfrm>
        </p:grpSpPr>
        <p:pic>
          <p:nvPicPr>
            <p:cNvPr id="25" name="Picture 24">
              <a:extLst>
                <a:ext uri="{FF2B5EF4-FFF2-40B4-BE49-F238E27FC236}">
                  <a16:creationId xmlns:a16="http://schemas.microsoft.com/office/drawing/2014/main" id="{6AC48F0B-737E-4A79-A0BE-269E444F26F6}"/>
                </a:ext>
              </a:extLst>
            </p:cNvPr>
            <p:cNvPicPr>
              <a:picLocks noChangeAspect="1"/>
            </p:cNvPicPr>
            <p:nvPr/>
          </p:nvPicPr>
          <p:blipFill>
            <a:blip r:embed="rId3"/>
            <a:stretch>
              <a:fillRect/>
            </a:stretch>
          </p:blipFill>
          <p:spPr>
            <a:xfrm>
              <a:off x="3303946" y="2557462"/>
              <a:ext cx="7007110" cy="4805863"/>
            </a:xfrm>
            <a:prstGeom prst="rect">
              <a:avLst/>
            </a:prstGeom>
          </p:spPr>
        </p:pic>
        <p:cxnSp>
          <p:nvCxnSpPr>
            <p:cNvPr id="32" name="Straight Arrow Connector 31">
              <a:extLst>
                <a:ext uri="{FF2B5EF4-FFF2-40B4-BE49-F238E27FC236}">
                  <a16:creationId xmlns:a16="http://schemas.microsoft.com/office/drawing/2014/main" id="{93202C6E-DAD0-4BE6-86EF-9AA9516527BD}"/>
                </a:ext>
              </a:extLst>
            </p:cNvPr>
            <p:cNvCxnSpPr>
              <a:cxnSpLocks/>
            </p:cNvCxnSpPr>
            <p:nvPr/>
          </p:nvCxnSpPr>
          <p:spPr>
            <a:xfrm flipH="1">
              <a:off x="6378481" y="2748459"/>
              <a:ext cx="914358" cy="612203"/>
            </a:xfrm>
            <a:prstGeom prst="straightConnector1">
              <a:avLst/>
            </a:prstGeom>
            <a:ln w="38100">
              <a:solidFill>
                <a:srgbClr val="AA264C"/>
              </a:solidFill>
              <a:tailEnd type="triangle"/>
            </a:ln>
          </p:spPr>
          <p:style>
            <a:lnRef idx="1">
              <a:schemeClr val="accent1"/>
            </a:lnRef>
            <a:fillRef idx="0">
              <a:schemeClr val="accent1"/>
            </a:fillRef>
            <a:effectRef idx="0">
              <a:schemeClr val="accent1"/>
            </a:effectRef>
            <a:fontRef idx="minor">
              <a:schemeClr val="tx1"/>
            </a:fontRef>
          </p:style>
        </p:cxnSp>
        <p:sp>
          <p:nvSpPr>
            <p:cNvPr id="33" name="TextBox 32">
              <a:extLst>
                <a:ext uri="{FF2B5EF4-FFF2-40B4-BE49-F238E27FC236}">
                  <a16:creationId xmlns:a16="http://schemas.microsoft.com/office/drawing/2014/main" id="{4B406B79-48FF-40B4-ADDE-181C490B47B9}"/>
                </a:ext>
              </a:extLst>
            </p:cNvPr>
            <p:cNvSpPr txBox="1"/>
            <p:nvPr/>
          </p:nvSpPr>
          <p:spPr>
            <a:xfrm>
              <a:off x="6898498" y="2408725"/>
              <a:ext cx="1327573" cy="369332"/>
            </a:xfrm>
            <a:prstGeom prst="rect">
              <a:avLst/>
            </a:prstGeom>
            <a:noFill/>
          </p:spPr>
          <p:txBody>
            <a:bodyPr wrap="square" rtlCol="0">
              <a:spAutoFit/>
            </a:bodyPr>
            <a:lstStyle/>
            <a:p>
              <a:r>
                <a:rPr lang="en-US" sz="1800" dirty="0">
                  <a:latin typeface="Calibri" panose="020F0502020204030204" pitchFamily="34" charset="0"/>
                  <a:cs typeface="Calibri" panose="020F0502020204030204" pitchFamily="34" charset="0"/>
                </a:rPr>
                <a:t>Hinge Point</a:t>
              </a:r>
            </a:p>
          </p:txBody>
        </p:sp>
      </p:grpSp>
      <p:sp>
        <p:nvSpPr>
          <p:cNvPr id="30" name="Oval 29">
            <a:extLst>
              <a:ext uri="{FF2B5EF4-FFF2-40B4-BE49-F238E27FC236}">
                <a16:creationId xmlns:a16="http://schemas.microsoft.com/office/drawing/2014/main" id="{B24C76B6-B953-409C-8C97-2F29CBF7610B}"/>
              </a:ext>
              <a:ext uri="{C183D7F6-B498-43B3-948B-1728B52AA6E4}">
                <adec:decorative xmlns:adec="http://schemas.microsoft.com/office/drawing/2017/decorative" val="1"/>
              </a:ext>
            </a:extLst>
          </p:cNvPr>
          <p:cNvSpPr/>
          <p:nvPr/>
        </p:nvSpPr>
        <p:spPr>
          <a:xfrm>
            <a:off x="6040869" y="2998652"/>
            <a:ext cx="551970" cy="626583"/>
          </a:xfrm>
          <a:prstGeom prst="ellipse">
            <a:avLst/>
          </a:prstGeom>
          <a:noFill/>
          <a:ln>
            <a:solidFill>
              <a:srgbClr val="AA264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 Placeholder 3">
            <a:extLst>
              <a:ext uri="{FF2B5EF4-FFF2-40B4-BE49-F238E27FC236}">
                <a16:creationId xmlns:a16="http://schemas.microsoft.com/office/drawing/2014/main" id="{9BC00B47-E28B-4DF7-83D3-E1757C3E05E3}"/>
              </a:ext>
            </a:extLst>
          </p:cNvPr>
          <p:cNvSpPr txBox="1">
            <a:spLocks/>
          </p:cNvSpPr>
          <p:nvPr/>
        </p:nvSpPr>
        <p:spPr>
          <a:xfrm>
            <a:off x="5935851" y="5921556"/>
            <a:ext cx="2327535" cy="328613"/>
          </a:xfrm>
          <a:prstGeom prst="rect">
            <a:avLst/>
          </a:prstGeom>
        </p:spPr>
        <p:txBody>
          <a:bodyPr vert="horz" lIns="91440" tIns="45720" rIns="91440" bIns="45720" rtlCol="0">
            <a:noAutofit/>
          </a:bodyPr>
          <a:lstStyle>
            <a:defPPr marR="0" lvl="0" algn="l" rtl="0">
              <a:lnSpc>
                <a:spcPct val="100000"/>
              </a:lnSpc>
              <a:spcBef>
                <a:spcPts val="0"/>
              </a:spcBef>
              <a:spcAft>
                <a:spcPts val="0"/>
              </a:spcAft>
            </a:defPPr>
            <a:lvl1pPr marL="91440" marR="0" lvl="0" indent="0" algn="l" rtl="0" eaLnBrk="1" hangingPunct="1">
              <a:lnSpc>
                <a:spcPct val="100000"/>
              </a:lnSpc>
              <a:spcBef>
                <a:spcPts val="600"/>
              </a:spcBef>
              <a:spcAft>
                <a:spcPts val="0"/>
              </a:spcAft>
              <a:buClr>
                <a:schemeClr val="accent2"/>
              </a:buClr>
              <a:buFont typeface="Wingdings" panose="05000000000000000000" pitchFamily="2" charset="2"/>
              <a:buNone/>
              <a:defRPr sz="2400" b="0" i="0" u="none" strike="noStrike" cap="none">
                <a:solidFill>
                  <a:srgbClr val="000000"/>
                </a:solidFill>
                <a:latin typeface="Tw Cen MT" panose="020B0602020104020603" pitchFamily="34" charset="0"/>
                <a:ea typeface="Tw Cen MT" panose="020B0602020104020603" pitchFamily="34" charset="0"/>
                <a:cs typeface="Arial"/>
                <a:sym typeface="Arial"/>
              </a:defRPr>
            </a:lvl1pPr>
            <a:lvl2pPr marR="0" lvl="1" algn="l" rtl="0" eaLnBrk="1" hangingPunct="1">
              <a:lnSpc>
                <a:spcPct val="100000"/>
              </a:lnSpc>
              <a:spcBef>
                <a:spcPts val="0"/>
              </a:spcBef>
              <a:spcAft>
                <a:spcPts val="0"/>
              </a:spcAft>
              <a:buNone/>
              <a:defRPr sz="2100" b="0" i="0" u="none" strike="noStrike" cap="none">
                <a:solidFill>
                  <a:srgbClr val="000000"/>
                </a:solidFill>
                <a:latin typeface="Tw Cen MT" panose="020B0602020104020603" pitchFamily="34" charset="0"/>
                <a:ea typeface="Tw Cen MT" panose="020B0602020104020603" pitchFamily="34" charset="0"/>
                <a:cs typeface="Arial"/>
                <a:sym typeface="Arial"/>
              </a:defRPr>
            </a:lvl2pPr>
            <a:lvl3pPr marR="0" lvl="2" algn="l" rtl="0" eaLnBrk="1" hangingPunct="1">
              <a:lnSpc>
                <a:spcPct val="100000"/>
              </a:lnSpc>
              <a:spcBef>
                <a:spcPts val="0"/>
              </a:spcBef>
              <a:spcAft>
                <a:spcPts val="0"/>
              </a:spcAft>
              <a:buNone/>
              <a:defRPr sz="1050" b="0" i="0" u="none" strike="noStrike" cap="none">
                <a:solidFill>
                  <a:srgbClr val="000000"/>
                </a:solidFill>
                <a:latin typeface="Arial"/>
                <a:ea typeface="Arial"/>
                <a:cs typeface="Arial"/>
                <a:sym typeface="Arial"/>
              </a:defRPr>
            </a:lvl3pPr>
            <a:lvl4pPr marR="0" lvl="3" algn="l" rtl="0" eaLnBrk="1" hangingPunct="1">
              <a:lnSpc>
                <a:spcPct val="100000"/>
              </a:lnSpc>
              <a:spcBef>
                <a:spcPts val="0"/>
              </a:spcBef>
              <a:spcAft>
                <a:spcPts val="0"/>
              </a:spcAft>
              <a:buNone/>
              <a:defRPr sz="1050" b="0" i="0" u="none" strike="noStrike" cap="none">
                <a:solidFill>
                  <a:srgbClr val="000000"/>
                </a:solidFill>
                <a:latin typeface="Arial"/>
                <a:ea typeface="Arial"/>
                <a:cs typeface="Arial"/>
                <a:sym typeface="Arial"/>
              </a:defRPr>
            </a:lvl4pPr>
            <a:lvl5pPr marR="0" lvl="4" algn="l" rtl="0" eaLnBrk="1" hangingPunct="1">
              <a:lnSpc>
                <a:spcPct val="100000"/>
              </a:lnSpc>
              <a:spcBef>
                <a:spcPts val="0"/>
              </a:spcBef>
              <a:spcAft>
                <a:spcPts val="0"/>
              </a:spcAft>
              <a:buNone/>
              <a:defRPr sz="1050" b="0" i="0" u="none" strike="noStrike" cap="none">
                <a:solidFill>
                  <a:srgbClr val="000000"/>
                </a:solidFill>
                <a:latin typeface="Tw Cen MT" panose="020B0602020104020603" pitchFamily="34" charset="0"/>
                <a:ea typeface="Arial"/>
                <a:cs typeface="Arial"/>
                <a:sym typeface="Arial"/>
              </a:defRPr>
            </a:lvl5pPr>
            <a:lvl6pPr marR="0" lvl="5" algn="l" rtl="0" eaLnBrk="1" hangingPunct="1">
              <a:lnSpc>
                <a:spcPct val="100000"/>
              </a:lnSpc>
              <a:spcBef>
                <a:spcPts val="0"/>
              </a:spcBef>
              <a:spcAft>
                <a:spcPts val="0"/>
              </a:spcAft>
              <a:buNone/>
              <a:defRPr sz="1050" b="0" i="0" u="none" strike="noStrike" cap="none">
                <a:solidFill>
                  <a:srgbClr val="000000"/>
                </a:solidFill>
                <a:latin typeface="Arial"/>
                <a:ea typeface="Arial"/>
                <a:cs typeface="Arial"/>
                <a:sym typeface="Arial"/>
              </a:defRPr>
            </a:lvl6pPr>
            <a:lvl7pPr marR="0" lvl="6" algn="l" rtl="0" eaLnBrk="1" hangingPunct="1">
              <a:lnSpc>
                <a:spcPct val="100000"/>
              </a:lnSpc>
              <a:spcBef>
                <a:spcPts val="0"/>
              </a:spcBef>
              <a:spcAft>
                <a:spcPts val="0"/>
              </a:spcAft>
              <a:buNone/>
              <a:defRPr sz="1050" b="0" i="0" u="none" strike="noStrike" cap="none">
                <a:solidFill>
                  <a:srgbClr val="000000"/>
                </a:solidFill>
                <a:latin typeface="Arial"/>
                <a:ea typeface="Arial"/>
                <a:cs typeface="Arial"/>
                <a:sym typeface="Arial"/>
              </a:defRPr>
            </a:lvl7pPr>
            <a:lvl8pPr marR="0" lvl="7" algn="l" rtl="0" eaLnBrk="1" hangingPunct="1">
              <a:lnSpc>
                <a:spcPct val="100000"/>
              </a:lnSpc>
              <a:spcBef>
                <a:spcPts val="0"/>
              </a:spcBef>
              <a:spcAft>
                <a:spcPts val="0"/>
              </a:spcAft>
              <a:buNone/>
              <a:defRPr sz="1050" b="0" i="0" u="none" strike="noStrike" cap="none">
                <a:solidFill>
                  <a:srgbClr val="000000"/>
                </a:solidFill>
                <a:latin typeface="Arial"/>
                <a:ea typeface="Arial"/>
                <a:cs typeface="Arial"/>
                <a:sym typeface="Arial"/>
              </a:defRPr>
            </a:lvl8pPr>
            <a:lvl9pPr marR="0" lvl="8" algn="l" rtl="0" eaLnBrk="1" hangingPunct="1">
              <a:lnSpc>
                <a:spcPct val="100000"/>
              </a:lnSpc>
              <a:spcBef>
                <a:spcPts val="0"/>
              </a:spcBef>
              <a:spcAft>
                <a:spcPts val="0"/>
              </a:spcAft>
              <a:buNone/>
              <a:defRPr sz="1050" b="0" i="0" u="none" strike="noStrike" cap="none">
                <a:solidFill>
                  <a:srgbClr val="000000"/>
                </a:solidFill>
                <a:latin typeface="Arial"/>
                <a:ea typeface="Arial"/>
                <a:cs typeface="Arial"/>
                <a:sym typeface="Arial"/>
              </a:defRPr>
            </a:lvl9pPr>
          </a:lstStyle>
          <a:p>
            <a:pPr marL="0" algn="r">
              <a:spcBef>
                <a:spcPts val="0"/>
              </a:spcBef>
            </a:pPr>
            <a:r>
              <a:rPr lang="en-US" sz="1050" dirty="0">
                <a:solidFill>
                  <a:schemeClr val="dk1"/>
                </a:solidFill>
                <a:cs typeface="Calibri"/>
                <a:sym typeface="Calibri"/>
              </a:rPr>
              <a:t>(</a:t>
            </a:r>
            <a:r>
              <a:rPr lang="en-US" sz="1050" dirty="0">
                <a:solidFill>
                  <a:schemeClr val="dk1"/>
                </a:solidFill>
                <a:latin typeface="Calibri"/>
                <a:cs typeface="Calibri"/>
                <a:sym typeface="Calibri"/>
              </a:rPr>
              <a:t>Hattie, 2017</a:t>
            </a:r>
            <a:r>
              <a:rPr lang="en-US" sz="1050" dirty="0">
                <a:solidFill>
                  <a:schemeClr val="dk1"/>
                </a:solidFill>
                <a:cs typeface="Calibri"/>
                <a:sym typeface="Calibri"/>
              </a:rPr>
              <a:t>)</a:t>
            </a:r>
            <a:endParaRPr lang="en-US" sz="1050" dirty="0">
              <a:solidFill>
                <a:schemeClr val="dk1"/>
              </a:solidFill>
              <a:cs typeface="Calibri"/>
            </a:endParaRPr>
          </a:p>
        </p:txBody>
      </p:sp>
      <p:pic>
        <p:nvPicPr>
          <p:cNvPr id="39" name="Picture 38" descr="Reflections/Activities Icon&#10;&#10;This icon indicates the presence of activities or times of reflection.">
            <a:extLst>
              <a:ext uri="{FF2B5EF4-FFF2-40B4-BE49-F238E27FC236}">
                <a16:creationId xmlns:a16="http://schemas.microsoft.com/office/drawing/2014/main" id="{E320D04F-4A3A-41F7-BFD4-1F78476487CD}"/>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247887" y="5609105"/>
            <a:ext cx="731521" cy="731521"/>
          </a:xfrm>
          <a:prstGeom prst="rect">
            <a:avLst/>
          </a:prstGeom>
        </p:spPr>
      </p:pic>
    </p:spTree>
    <p:extLst>
      <p:ext uri="{BB962C8B-B14F-4D97-AF65-F5344CB8AC3E}">
        <p14:creationId xmlns:p14="http://schemas.microsoft.com/office/powerpoint/2010/main" val="3350833266"/>
      </p:ext>
    </p:extLst>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C484E8-E596-4E4E-85A6-9BD9836FB415}"/>
              </a:ext>
            </a:extLst>
          </p:cNvPr>
          <p:cNvSpPr>
            <a:spLocks noGrp="1"/>
          </p:cNvSpPr>
          <p:nvPr>
            <p:ph type="title"/>
          </p:nvPr>
        </p:nvSpPr>
        <p:spPr/>
        <p:txBody>
          <a:bodyPr/>
          <a:lstStyle/>
          <a:p>
            <a:r>
              <a:rPr lang="en-US" dirty="0"/>
              <a:t>High-Impact Leadership Practices</a:t>
            </a:r>
          </a:p>
        </p:txBody>
      </p:sp>
      <p:sp>
        <p:nvSpPr>
          <p:cNvPr id="3" name="Text Placeholder 2">
            <a:extLst>
              <a:ext uri="{FF2B5EF4-FFF2-40B4-BE49-F238E27FC236}">
                <a16:creationId xmlns:a16="http://schemas.microsoft.com/office/drawing/2014/main" id="{21047A7A-363E-4BA5-9E65-A86E6D9EA606}"/>
              </a:ext>
            </a:extLst>
          </p:cNvPr>
          <p:cNvSpPr>
            <a:spLocks noGrp="1"/>
          </p:cNvSpPr>
          <p:nvPr>
            <p:ph type="body" idx="1"/>
          </p:nvPr>
        </p:nvSpPr>
        <p:spPr/>
        <p:txBody>
          <a:bodyPr/>
          <a:lstStyle/>
          <a:p>
            <a:r>
              <a:rPr lang="en-US" dirty="0"/>
              <a:t>Leaders view their major role is to evaluate their impact (ES=.91)</a:t>
            </a:r>
          </a:p>
          <a:p>
            <a:r>
              <a:rPr lang="en-US" dirty="0"/>
              <a:t>Leaders facilitate everyone in the school working together to know and evaluate their impact (ES=.91)</a:t>
            </a:r>
          </a:p>
          <a:p>
            <a:r>
              <a:rPr lang="en-US" dirty="0"/>
              <a:t>Leaders facilitate high-impact teaching and learning (ES=.84)</a:t>
            </a:r>
          </a:p>
          <a:p>
            <a:r>
              <a:rPr lang="en-US" dirty="0"/>
              <a:t>Leaders are explicit with teachers and students about what success looks like (ES=.77)</a:t>
            </a:r>
          </a:p>
          <a:p>
            <a:r>
              <a:rPr lang="en-US" dirty="0"/>
              <a:t>Leaders set appropriate levels of challenge and who never retreat to ‘just do your best’ (ES=.57)</a:t>
            </a:r>
          </a:p>
          <a:p>
            <a:endParaRPr lang="en-US" dirty="0"/>
          </a:p>
        </p:txBody>
      </p:sp>
      <p:sp>
        <p:nvSpPr>
          <p:cNvPr id="7" name="Text Placeholder 3">
            <a:extLst>
              <a:ext uri="{FF2B5EF4-FFF2-40B4-BE49-F238E27FC236}">
                <a16:creationId xmlns:a16="http://schemas.microsoft.com/office/drawing/2014/main" id="{1BE2E2A1-B02D-490D-AECD-684B7A42A02F}"/>
              </a:ext>
            </a:extLst>
          </p:cNvPr>
          <p:cNvSpPr txBox="1">
            <a:spLocks/>
          </p:cNvSpPr>
          <p:nvPr/>
        </p:nvSpPr>
        <p:spPr>
          <a:xfrm>
            <a:off x="5935851" y="5921556"/>
            <a:ext cx="2327535" cy="328613"/>
          </a:xfrm>
          <a:prstGeom prst="rect">
            <a:avLst/>
          </a:prstGeom>
        </p:spPr>
        <p:txBody>
          <a:bodyPr vert="horz" lIns="91440" tIns="45720" rIns="91440" bIns="45720" rtlCol="0">
            <a:noAutofit/>
          </a:bodyPr>
          <a:lstStyle>
            <a:defPPr marR="0" lvl="0" algn="l" rtl="0">
              <a:lnSpc>
                <a:spcPct val="100000"/>
              </a:lnSpc>
              <a:spcBef>
                <a:spcPts val="0"/>
              </a:spcBef>
              <a:spcAft>
                <a:spcPts val="0"/>
              </a:spcAft>
            </a:defPPr>
            <a:lvl1pPr marL="91440" marR="0" lvl="0" indent="0" algn="l" rtl="0" eaLnBrk="1" hangingPunct="1">
              <a:lnSpc>
                <a:spcPct val="100000"/>
              </a:lnSpc>
              <a:spcBef>
                <a:spcPts val="600"/>
              </a:spcBef>
              <a:spcAft>
                <a:spcPts val="0"/>
              </a:spcAft>
              <a:buClr>
                <a:schemeClr val="accent2"/>
              </a:buClr>
              <a:buFont typeface="Wingdings" panose="05000000000000000000" pitchFamily="2" charset="2"/>
              <a:buNone/>
              <a:defRPr sz="2400" b="0" i="0" u="none" strike="noStrike" cap="none">
                <a:solidFill>
                  <a:srgbClr val="000000"/>
                </a:solidFill>
                <a:latin typeface="Tw Cen MT" panose="020B0602020104020603" pitchFamily="34" charset="0"/>
                <a:ea typeface="Tw Cen MT" panose="020B0602020104020603" pitchFamily="34" charset="0"/>
                <a:cs typeface="Arial"/>
                <a:sym typeface="Arial"/>
              </a:defRPr>
            </a:lvl1pPr>
            <a:lvl2pPr marR="0" lvl="1" algn="l" rtl="0" eaLnBrk="1" hangingPunct="1">
              <a:lnSpc>
                <a:spcPct val="100000"/>
              </a:lnSpc>
              <a:spcBef>
                <a:spcPts val="0"/>
              </a:spcBef>
              <a:spcAft>
                <a:spcPts val="0"/>
              </a:spcAft>
              <a:buNone/>
              <a:defRPr sz="2100" b="0" i="0" u="none" strike="noStrike" cap="none">
                <a:solidFill>
                  <a:srgbClr val="000000"/>
                </a:solidFill>
                <a:latin typeface="Tw Cen MT" panose="020B0602020104020603" pitchFamily="34" charset="0"/>
                <a:ea typeface="Tw Cen MT" panose="020B0602020104020603" pitchFamily="34" charset="0"/>
                <a:cs typeface="Arial"/>
                <a:sym typeface="Arial"/>
              </a:defRPr>
            </a:lvl2pPr>
            <a:lvl3pPr marR="0" lvl="2" algn="l" rtl="0" eaLnBrk="1" hangingPunct="1">
              <a:lnSpc>
                <a:spcPct val="100000"/>
              </a:lnSpc>
              <a:spcBef>
                <a:spcPts val="0"/>
              </a:spcBef>
              <a:spcAft>
                <a:spcPts val="0"/>
              </a:spcAft>
              <a:buNone/>
              <a:defRPr sz="1050" b="0" i="0" u="none" strike="noStrike" cap="none">
                <a:solidFill>
                  <a:srgbClr val="000000"/>
                </a:solidFill>
                <a:latin typeface="Arial"/>
                <a:ea typeface="Arial"/>
                <a:cs typeface="Arial"/>
                <a:sym typeface="Arial"/>
              </a:defRPr>
            </a:lvl3pPr>
            <a:lvl4pPr marR="0" lvl="3" algn="l" rtl="0" eaLnBrk="1" hangingPunct="1">
              <a:lnSpc>
                <a:spcPct val="100000"/>
              </a:lnSpc>
              <a:spcBef>
                <a:spcPts val="0"/>
              </a:spcBef>
              <a:spcAft>
                <a:spcPts val="0"/>
              </a:spcAft>
              <a:buNone/>
              <a:defRPr sz="1050" b="0" i="0" u="none" strike="noStrike" cap="none">
                <a:solidFill>
                  <a:srgbClr val="000000"/>
                </a:solidFill>
                <a:latin typeface="Arial"/>
                <a:ea typeface="Arial"/>
                <a:cs typeface="Arial"/>
                <a:sym typeface="Arial"/>
              </a:defRPr>
            </a:lvl4pPr>
            <a:lvl5pPr marR="0" lvl="4" algn="l" rtl="0" eaLnBrk="1" hangingPunct="1">
              <a:lnSpc>
                <a:spcPct val="100000"/>
              </a:lnSpc>
              <a:spcBef>
                <a:spcPts val="0"/>
              </a:spcBef>
              <a:spcAft>
                <a:spcPts val="0"/>
              </a:spcAft>
              <a:buNone/>
              <a:defRPr sz="1050" b="0" i="0" u="none" strike="noStrike" cap="none">
                <a:solidFill>
                  <a:srgbClr val="000000"/>
                </a:solidFill>
                <a:latin typeface="Tw Cen MT" panose="020B0602020104020603" pitchFamily="34" charset="0"/>
                <a:ea typeface="Arial"/>
                <a:cs typeface="Arial"/>
                <a:sym typeface="Arial"/>
              </a:defRPr>
            </a:lvl5pPr>
            <a:lvl6pPr marR="0" lvl="5" algn="l" rtl="0" eaLnBrk="1" hangingPunct="1">
              <a:lnSpc>
                <a:spcPct val="100000"/>
              </a:lnSpc>
              <a:spcBef>
                <a:spcPts val="0"/>
              </a:spcBef>
              <a:spcAft>
                <a:spcPts val="0"/>
              </a:spcAft>
              <a:buNone/>
              <a:defRPr sz="1050" b="0" i="0" u="none" strike="noStrike" cap="none">
                <a:solidFill>
                  <a:srgbClr val="000000"/>
                </a:solidFill>
                <a:latin typeface="Arial"/>
                <a:ea typeface="Arial"/>
                <a:cs typeface="Arial"/>
                <a:sym typeface="Arial"/>
              </a:defRPr>
            </a:lvl6pPr>
            <a:lvl7pPr marR="0" lvl="6" algn="l" rtl="0" eaLnBrk="1" hangingPunct="1">
              <a:lnSpc>
                <a:spcPct val="100000"/>
              </a:lnSpc>
              <a:spcBef>
                <a:spcPts val="0"/>
              </a:spcBef>
              <a:spcAft>
                <a:spcPts val="0"/>
              </a:spcAft>
              <a:buNone/>
              <a:defRPr sz="1050" b="0" i="0" u="none" strike="noStrike" cap="none">
                <a:solidFill>
                  <a:srgbClr val="000000"/>
                </a:solidFill>
                <a:latin typeface="Arial"/>
                <a:ea typeface="Arial"/>
                <a:cs typeface="Arial"/>
                <a:sym typeface="Arial"/>
              </a:defRPr>
            </a:lvl7pPr>
            <a:lvl8pPr marR="0" lvl="7" algn="l" rtl="0" eaLnBrk="1" hangingPunct="1">
              <a:lnSpc>
                <a:spcPct val="100000"/>
              </a:lnSpc>
              <a:spcBef>
                <a:spcPts val="0"/>
              </a:spcBef>
              <a:spcAft>
                <a:spcPts val="0"/>
              </a:spcAft>
              <a:buNone/>
              <a:defRPr sz="1050" b="0" i="0" u="none" strike="noStrike" cap="none">
                <a:solidFill>
                  <a:srgbClr val="000000"/>
                </a:solidFill>
                <a:latin typeface="Arial"/>
                <a:ea typeface="Arial"/>
                <a:cs typeface="Arial"/>
                <a:sym typeface="Arial"/>
              </a:defRPr>
            </a:lvl8pPr>
            <a:lvl9pPr marR="0" lvl="8" algn="l" rtl="0" eaLnBrk="1" hangingPunct="1">
              <a:lnSpc>
                <a:spcPct val="100000"/>
              </a:lnSpc>
              <a:spcBef>
                <a:spcPts val="0"/>
              </a:spcBef>
              <a:spcAft>
                <a:spcPts val="0"/>
              </a:spcAft>
              <a:buNone/>
              <a:defRPr sz="1050" b="0" i="0" u="none" strike="noStrike" cap="none">
                <a:solidFill>
                  <a:srgbClr val="000000"/>
                </a:solidFill>
                <a:latin typeface="Arial"/>
                <a:ea typeface="Arial"/>
                <a:cs typeface="Arial"/>
                <a:sym typeface="Arial"/>
              </a:defRPr>
            </a:lvl9pPr>
          </a:lstStyle>
          <a:p>
            <a:pPr marL="0" algn="r">
              <a:spcBef>
                <a:spcPts val="0"/>
              </a:spcBef>
            </a:pPr>
            <a:r>
              <a:rPr lang="en-US" sz="1050" dirty="0">
                <a:solidFill>
                  <a:schemeClr val="dk1"/>
                </a:solidFill>
                <a:cs typeface="Calibri"/>
                <a:sym typeface="Calibri"/>
              </a:rPr>
              <a:t>(</a:t>
            </a:r>
            <a:r>
              <a:rPr lang="en-US" sz="1050" dirty="0">
                <a:solidFill>
                  <a:schemeClr val="dk1"/>
                </a:solidFill>
                <a:latin typeface="Calibri"/>
                <a:cs typeface="Calibri"/>
                <a:sym typeface="Calibri"/>
              </a:rPr>
              <a:t>Hattie, 2015</a:t>
            </a:r>
            <a:r>
              <a:rPr lang="en-US" sz="1050" dirty="0">
                <a:solidFill>
                  <a:schemeClr val="dk1"/>
                </a:solidFill>
                <a:cs typeface="Calibri"/>
                <a:sym typeface="Calibri"/>
              </a:rPr>
              <a:t>)</a:t>
            </a:r>
            <a:endParaRPr lang="en-US" sz="1050" dirty="0">
              <a:solidFill>
                <a:schemeClr val="dk1"/>
              </a:solidFill>
              <a:cs typeface="Calibri"/>
            </a:endParaRPr>
          </a:p>
        </p:txBody>
      </p:sp>
      <p:pic>
        <p:nvPicPr>
          <p:cNvPr id="5" name="Picture 4" descr="Systems Leadership icon indicates new module information">
            <a:extLst>
              <a:ext uri="{FF2B5EF4-FFF2-40B4-BE49-F238E27FC236}">
                <a16:creationId xmlns:a16="http://schemas.microsoft.com/office/drawing/2014/main" id="{1060E73C-9E2A-455F-8DFB-C7290D84E68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250935" y="5610937"/>
            <a:ext cx="728473" cy="728473"/>
          </a:xfrm>
          <a:prstGeom prst="rect">
            <a:avLst/>
          </a:prstGeom>
        </p:spPr>
      </p:pic>
    </p:spTree>
    <p:extLst>
      <p:ext uri="{BB962C8B-B14F-4D97-AF65-F5344CB8AC3E}">
        <p14:creationId xmlns:p14="http://schemas.microsoft.com/office/powerpoint/2010/main" val="1951552052"/>
      </p:ext>
    </p:extLst>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6CB070-377D-4085-B6B5-069E8B2018E0}"/>
              </a:ext>
            </a:extLst>
          </p:cNvPr>
          <p:cNvSpPr>
            <a:spLocks noGrp="1"/>
          </p:cNvSpPr>
          <p:nvPr>
            <p:ph type="title"/>
          </p:nvPr>
        </p:nvSpPr>
        <p:spPr>
          <a:xfrm>
            <a:off x="457200" y="804864"/>
            <a:ext cx="8229600" cy="1096961"/>
          </a:xfrm>
        </p:spPr>
        <p:txBody>
          <a:bodyPr/>
          <a:lstStyle/>
          <a:p>
            <a:r>
              <a:rPr lang="en-US" dirty="0"/>
              <a:t>Check the Effect Size of Instructional Practices Used in Your Building</a:t>
            </a:r>
          </a:p>
        </p:txBody>
      </p:sp>
      <p:pic>
        <p:nvPicPr>
          <p:cNvPr id="5" name="Picture 4" descr="QR code linking to https://visible-learning.org/hattie-ranking-influences-effect-sizes-learning-achievement/#tabs_desc_6004_2&#10;">
            <a:extLst>
              <a:ext uri="{FF2B5EF4-FFF2-40B4-BE49-F238E27FC236}">
                <a16:creationId xmlns:a16="http://schemas.microsoft.com/office/drawing/2014/main" id="{2E05002F-6D5A-4B5A-B361-ADCEB54C8AC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707490" y="2767690"/>
            <a:ext cx="1729019" cy="1729019"/>
          </a:xfrm>
          <a:prstGeom prst="rect">
            <a:avLst/>
          </a:prstGeom>
        </p:spPr>
      </p:pic>
      <p:sp>
        <p:nvSpPr>
          <p:cNvPr id="8" name="Text Placeholder 3">
            <a:extLst>
              <a:ext uri="{FF2B5EF4-FFF2-40B4-BE49-F238E27FC236}">
                <a16:creationId xmlns:a16="http://schemas.microsoft.com/office/drawing/2014/main" id="{8F2429BE-7080-4026-86CE-1305A0F0D4D2}"/>
              </a:ext>
            </a:extLst>
          </p:cNvPr>
          <p:cNvSpPr txBox="1">
            <a:spLocks/>
          </p:cNvSpPr>
          <p:nvPr/>
        </p:nvSpPr>
        <p:spPr>
          <a:xfrm>
            <a:off x="5935851" y="5921556"/>
            <a:ext cx="2327535" cy="328613"/>
          </a:xfrm>
          <a:prstGeom prst="rect">
            <a:avLst/>
          </a:prstGeom>
        </p:spPr>
        <p:txBody>
          <a:bodyPr vert="horz" lIns="91440" tIns="45720" rIns="91440" bIns="45720" rtlCol="0">
            <a:noAutofit/>
          </a:bodyPr>
          <a:lstStyle>
            <a:defPPr marR="0" lvl="0" algn="l" rtl="0">
              <a:lnSpc>
                <a:spcPct val="100000"/>
              </a:lnSpc>
              <a:spcBef>
                <a:spcPts val="0"/>
              </a:spcBef>
              <a:spcAft>
                <a:spcPts val="0"/>
              </a:spcAft>
            </a:defPPr>
            <a:lvl1pPr marL="91440" marR="0" lvl="0" indent="0" algn="l" rtl="0" eaLnBrk="1" hangingPunct="1">
              <a:lnSpc>
                <a:spcPct val="100000"/>
              </a:lnSpc>
              <a:spcBef>
                <a:spcPts val="600"/>
              </a:spcBef>
              <a:spcAft>
                <a:spcPts val="0"/>
              </a:spcAft>
              <a:buClr>
                <a:schemeClr val="accent2"/>
              </a:buClr>
              <a:buFont typeface="Wingdings" panose="05000000000000000000" pitchFamily="2" charset="2"/>
              <a:buNone/>
              <a:defRPr sz="2400" b="0" i="0" u="none" strike="noStrike" cap="none">
                <a:solidFill>
                  <a:srgbClr val="000000"/>
                </a:solidFill>
                <a:latin typeface="Tw Cen MT" panose="020B0602020104020603" pitchFamily="34" charset="0"/>
                <a:ea typeface="Tw Cen MT" panose="020B0602020104020603" pitchFamily="34" charset="0"/>
                <a:cs typeface="Arial"/>
                <a:sym typeface="Arial"/>
              </a:defRPr>
            </a:lvl1pPr>
            <a:lvl2pPr marR="0" lvl="1" algn="l" rtl="0" eaLnBrk="1" hangingPunct="1">
              <a:lnSpc>
                <a:spcPct val="100000"/>
              </a:lnSpc>
              <a:spcBef>
                <a:spcPts val="0"/>
              </a:spcBef>
              <a:spcAft>
                <a:spcPts val="0"/>
              </a:spcAft>
              <a:buNone/>
              <a:defRPr sz="2100" b="0" i="0" u="none" strike="noStrike" cap="none">
                <a:solidFill>
                  <a:srgbClr val="000000"/>
                </a:solidFill>
                <a:latin typeface="Tw Cen MT" panose="020B0602020104020603" pitchFamily="34" charset="0"/>
                <a:ea typeface="Tw Cen MT" panose="020B0602020104020603" pitchFamily="34" charset="0"/>
                <a:cs typeface="Arial"/>
                <a:sym typeface="Arial"/>
              </a:defRPr>
            </a:lvl2pPr>
            <a:lvl3pPr marR="0" lvl="2" algn="l" rtl="0" eaLnBrk="1" hangingPunct="1">
              <a:lnSpc>
                <a:spcPct val="100000"/>
              </a:lnSpc>
              <a:spcBef>
                <a:spcPts val="0"/>
              </a:spcBef>
              <a:spcAft>
                <a:spcPts val="0"/>
              </a:spcAft>
              <a:buNone/>
              <a:defRPr sz="1050" b="0" i="0" u="none" strike="noStrike" cap="none">
                <a:solidFill>
                  <a:srgbClr val="000000"/>
                </a:solidFill>
                <a:latin typeface="Arial"/>
                <a:ea typeface="Arial"/>
                <a:cs typeface="Arial"/>
                <a:sym typeface="Arial"/>
              </a:defRPr>
            </a:lvl3pPr>
            <a:lvl4pPr marR="0" lvl="3" algn="l" rtl="0" eaLnBrk="1" hangingPunct="1">
              <a:lnSpc>
                <a:spcPct val="100000"/>
              </a:lnSpc>
              <a:spcBef>
                <a:spcPts val="0"/>
              </a:spcBef>
              <a:spcAft>
                <a:spcPts val="0"/>
              </a:spcAft>
              <a:buNone/>
              <a:defRPr sz="1050" b="0" i="0" u="none" strike="noStrike" cap="none">
                <a:solidFill>
                  <a:srgbClr val="000000"/>
                </a:solidFill>
                <a:latin typeface="Arial"/>
                <a:ea typeface="Arial"/>
                <a:cs typeface="Arial"/>
                <a:sym typeface="Arial"/>
              </a:defRPr>
            </a:lvl4pPr>
            <a:lvl5pPr marR="0" lvl="4" algn="l" rtl="0" eaLnBrk="1" hangingPunct="1">
              <a:lnSpc>
                <a:spcPct val="100000"/>
              </a:lnSpc>
              <a:spcBef>
                <a:spcPts val="0"/>
              </a:spcBef>
              <a:spcAft>
                <a:spcPts val="0"/>
              </a:spcAft>
              <a:buNone/>
              <a:defRPr sz="1050" b="0" i="0" u="none" strike="noStrike" cap="none">
                <a:solidFill>
                  <a:srgbClr val="000000"/>
                </a:solidFill>
                <a:latin typeface="Tw Cen MT" panose="020B0602020104020603" pitchFamily="34" charset="0"/>
                <a:ea typeface="Arial"/>
                <a:cs typeface="Arial"/>
                <a:sym typeface="Arial"/>
              </a:defRPr>
            </a:lvl5pPr>
            <a:lvl6pPr marR="0" lvl="5" algn="l" rtl="0" eaLnBrk="1" hangingPunct="1">
              <a:lnSpc>
                <a:spcPct val="100000"/>
              </a:lnSpc>
              <a:spcBef>
                <a:spcPts val="0"/>
              </a:spcBef>
              <a:spcAft>
                <a:spcPts val="0"/>
              </a:spcAft>
              <a:buNone/>
              <a:defRPr sz="1050" b="0" i="0" u="none" strike="noStrike" cap="none">
                <a:solidFill>
                  <a:srgbClr val="000000"/>
                </a:solidFill>
                <a:latin typeface="Arial"/>
                <a:ea typeface="Arial"/>
                <a:cs typeface="Arial"/>
                <a:sym typeface="Arial"/>
              </a:defRPr>
            </a:lvl6pPr>
            <a:lvl7pPr marR="0" lvl="6" algn="l" rtl="0" eaLnBrk="1" hangingPunct="1">
              <a:lnSpc>
                <a:spcPct val="100000"/>
              </a:lnSpc>
              <a:spcBef>
                <a:spcPts val="0"/>
              </a:spcBef>
              <a:spcAft>
                <a:spcPts val="0"/>
              </a:spcAft>
              <a:buNone/>
              <a:defRPr sz="1050" b="0" i="0" u="none" strike="noStrike" cap="none">
                <a:solidFill>
                  <a:srgbClr val="000000"/>
                </a:solidFill>
                <a:latin typeface="Arial"/>
                <a:ea typeface="Arial"/>
                <a:cs typeface="Arial"/>
                <a:sym typeface="Arial"/>
              </a:defRPr>
            </a:lvl7pPr>
            <a:lvl8pPr marR="0" lvl="7" algn="l" rtl="0" eaLnBrk="1" hangingPunct="1">
              <a:lnSpc>
                <a:spcPct val="100000"/>
              </a:lnSpc>
              <a:spcBef>
                <a:spcPts val="0"/>
              </a:spcBef>
              <a:spcAft>
                <a:spcPts val="0"/>
              </a:spcAft>
              <a:buNone/>
              <a:defRPr sz="1050" b="0" i="0" u="none" strike="noStrike" cap="none">
                <a:solidFill>
                  <a:srgbClr val="000000"/>
                </a:solidFill>
                <a:latin typeface="Arial"/>
                <a:ea typeface="Arial"/>
                <a:cs typeface="Arial"/>
                <a:sym typeface="Arial"/>
              </a:defRPr>
            </a:lvl8pPr>
            <a:lvl9pPr marR="0" lvl="8" algn="l" rtl="0" eaLnBrk="1" hangingPunct="1">
              <a:lnSpc>
                <a:spcPct val="100000"/>
              </a:lnSpc>
              <a:spcBef>
                <a:spcPts val="0"/>
              </a:spcBef>
              <a:spcAft>
                <a:spcPts val="0"/>
              </a:spcAft>
              <a:buNone/>
              <a:defRPr sz="1050" b="0" i="0" u="none" strike="noStrike" cap="none">
                <a:solidFill>
                  <a:srgbClr val="000000"/>
                </a:solidFill>
                <a:latin typeface="Arial"/>
                <a:ea typeface="Arial"/>
                <a:cs typeface="Arial"/>
                <a:sym typeface="Arial"/>
              </a:defRPr>
            </a:lvl9pPr>
          </a:lstStyle>
          <a:p>
            <a:pPr marL="0" algn="r">
              <a:spcBef>
                <a:spcPts val="0"/>
              </a:spcBef>
            </a:pPr>
            <a:r>
              <a:rPr lang="en-US" sz="1050" dirty="0">
                <a:solidFill>
                  <a:schemeClr val="dk1"/>
                </a:solidFill>
                <a:cs typeface="Calibri"/>
                <a:sym typeface="Calibri"/>
              </a:rPr>
              <a:t>(</a:t>
            </a:r>
            <a:r>
              <a:rPr lang="en-US" sz="1050" dirty="0">
                <a:solidFill>
                  <a:schemeClr val="dk1"/>
                </a:solidFill>
                <a:latin typeface="Calibri"/>
                <a:cs typeface="Calibri"/>
                <a:sym typeface="Calibri"/>
              </a:rPr>
              <a:t>Hattie, 2017</a:t>
            </a:r>
            <a:r>
              <a:rPr lang="en-US" sz="1050" dirty="0">
                <a:solidFill>
                  <a:schemeClr val="dk1"/>
                </a:solidFill>
                <a:cs typeface="Calibri"/>
                <a:sym typeface="Calibri"/>
              </a:rPr>
              <a:t>)</a:t>
            </a:r>
            <a:endParaRPr lang="en-US" sz="1050" dirty="0">
              <a:solidFill>
                <a:schemeClr val="dk1"/>
              </a:solidFill>
              <a:cs typeface="Calibri"/>
            </a:endParaRPr>
          </a:p>
        </p:txBody>
      </p:sp>
      <p:pic>
        <p:nvPicPr>
          <p:cNvPr id="7" name="Picture 6" descr="Reflections/Activities Icon&#10;&#10;This icon indicates the presence of activities or times of reflection.">
            <a:extLst>
              <a:ext uri="{FF2B5EF4-FFF2-40B4-BE49-F238E27FC236}">
                <a16:creationId xmlns:a16="http://schemas.microsoft.com/office/drawing/2014/main" id="{00F6149B-561E-470A-B04F-624438F1C34F}"/>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247887" y="5609105"/>
            <a:ext cx="731521" cy="731521"/>
          </a:xfrm>
          <a:prstGeom prst="rect">
            <a:avLst/>
          </a:prstGeom>
        </p:spPr>
      </p:pic>
    </p:spTree>
    <p:extLst>
      <p:ext uri="{BB962C8B-B14F-4D97-AF65-F5344CB8AC3E}">
        <p14:creationId xmlns:p14="http://schemas.microsoft.com/office/powerpoint/2010/main" val="67946857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2A8042-AFB2-4D94-AE58-5BD534AC4BBA}"/>
              </a:ext>
            </a:extLst>
          </p:cNvPr>
          <p:cNvSpPr>
            <a:spLocks noGrp="1"/>
          </p:cNvSpPr>
          <p:nvPr>
            <p:ph type="ctrTitle"/>
          </p:nvPr>
        </p:nvSpPr>
        <p:spPr>
          <a:xfrm>
            <a:off x="685800" y="735106"/>
            <a:ext cx="7772400" cy="5026501"/>
          </a:xfrm>
        </p:spPr>
        <p:txBody>
          <a:bodyPr/>
          <a:lstStyle/>
          <a:p>
            <a:r>
              <a:rPr lang="en-US" dirty="0"/>
              <a:t>Leadership</a:t>
            </a:r>
            <a:br>
              <a:rPr lang="en-US" b="1" dirty="0"/>
            </a:br>
            <a:r>
              <a:rPr lang="en-US" sz="4000" dirty="0"/>
              <a:t> for Effective Implementation of District-Wide </a:t>
            </a:r>
            <a:br>
              <a:rPr lang="en-US" sz="4000" dirty="0"/>
            </a:br>
            <a:r>
              <a:rPr lang="en-US" sz="4000" dirty="0"/>
              <a:t>Evidence-Based Practices</a:t>
            </a:r>
            <a:br>
              <a:rPr lang="en-US" sz="4000" dirty="0"/>
            </a:br>
            <a:r>
              <a:rPr lang="en-US" sz="4000" dirty="0"/>
              <a:t>(Systems Leadership)</a:t>
            </a:r>
            <a:endParaRPr lang="en-US" dirty="0"/>
          </a:p>
        </p:txBody>
      </p:sp>
    </p:spTree>
    <p:extLst>
      <p:ext uri="{BB962C8B-B14F-4D97-AF65-F5344CB8AC3E}">
        <p14:creationId xmlns:p14="http://schemas.microsoft.com/office/powerpoint/2010/main" val="834891738"/>
      </p:ext>
    </p:extLst>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C5B846-9A68-4A9F-839D-F9FC4CC4730B}"/>
              </a:ext>
            </a:extLst>
          </p:cNvPr>
          <p:cNvSpPr>
            <a:spLocks noGrp="1"/>
          </p:cNvSpPr>
          <p:nvPr>
            <p:ph type="title"/>
          </p:nvPr>
        </p:nvSpPr>
        <p:spPr>
          <a:xfrm>
            <a:off x="457200" y="804864"/>
            <a:ext cx="8229600" cy="1096961"/>
          </a:xfrm>
        </p:spPr>
        <p:txBody>
          <a:bodyPr/>
          <a:lstStyle/>
          <a:p>
            <a:r>
              <a:rPr lang="en-US" dirty="0"/>
              <a:t>Reflections…</a:t>
            </a:r>
            <a:br>
              <a:rPr lang="en-US" dirty="0"/>
            </a:br>
            <a:r>
              <a:rPr lang="en-US" dirty="0"/>
              <a:t>High-Impact Practices</a:t>
            </a:r>
          </a:p>
        </p:txBody>
      </p:sp>
      <p:sp>
        <p:nvSpPr>
          <p:cNvPr id="3" name="Text Placeholder 2">
            <a:extLst>
              <a:ext uri="{FF2B5EF4-FFF2-40B4-BE49-F238E27FC236}">
                <a16:creationId xmlns:a16="http://schemas.microsoft.com/office/drawing/2014/main" id="{6390604A-5121-49DC-AC9B-FAEA7D135504}"/>
              </a:ext>
            </a:extLst>
          </p:cNvPr>
          <p:cNvSpPr>
            <a:spLocks noGrp="1"/>
          </p:cNvSpPr>
          <p:nvPr>
            <p:ph type="body" idx="1"/>
          </p:nvPr>
        </p:nvSpPr>
        <p:spPr>
          <a:xfrm>
            <a:off x="457200" y="2032005"/>
            <a:ext cx="8229600" cy="3962396"/>
          </a:xfrm>
        </p:spPr>
        <p:txBody>
          <a:bodyPr/>
          <a:lstStyle/>
          <a:p>
            <a:r>
              <a:rPr lang="en-US" dirty="0"/>
              <a:t>Are practices with the highest effect sizes occurring in your district/building?</a:t>
            </a:r>
          </a:p>
          <a:p>
            <a:endParaRPr lang="en-US" dirty="0"/>
          </a:p>
          <a:p>
            <a:r>
              <a:rPr lang="en-US" dirty="0"/>
              <a:t>What is the knowledge level of staff concerning the effect size of various educational practices?</a:t>
            </a:r>
          </a:p>
          <a:p>
            <a:endParaRPr lang="en-US" dirty="0"/>
          </a:p>
          <a:p>
            <a:r>
              <a:rPr lang="en-US" dirty="0"/>
              <a:t>Are you using </a:t>
            </a:r>
            <a:r>
              <a:rPr lang="en-US" u="sng" dirty="0"/>
              <a:t>leadership practices</a:t>
            </a:r>
            <a:r>
              <a:rPr lang="en-US" dirty="0"/>
              <a:t> that have high effect sizes?</a:t>
            </a:r>
          </a:p>
          <a:p>
            <a:pPr marL="91440" indent="0">
              <a:buNone/>
            </a:pPr>
            <a:endParaRPr lang="en-US" dirty="0"/>
          </a:p>
        </p:txBody>
      </p:sp>
      <p:pic>
        <p:nvPicPr>
          <p:cNvPr id="4" name="Picture 3" descr="Reflections/Activities Icon&#10;&#10;This icon indicates the presence of activities or times of reflection.">
            <a:extLst>
              <a:ext uri="{FF2B5EF4-FFF2-40B4-BE49-F238E27FC236}">
                <a16:creationId xmlns:a16="http://schemas.microsoft.com/office/drawing/2014/main" id="{A9C78895-68E9-4C1D-85F4-3658EEA8168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247887" y="5609105"/>
            <a:ext cx="731521" cy="731521"/>
          </a:xfrm>
          <a:prstGeom prst="rect">
            <a:avLst/>
          </a:prstGeom>
        </p:spPr>
      </p:pic>
    </p:spTree>
    <p:extLst>
      <p:ext uri="{BB962C8B-B14F-4D97-AF65-F5344CB8AC3E}">
        <p14:creationId xmlns:p14="http://schemas.microsoft.com/office/powerpoint/2010/main" val="652811324"/>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E006EB-9B03-4BC7-84DA-72E9B4BF653D}"/>
              </a:ext>
            </a:extLst>
          </p:cNvPr>
          <p:cNvSpPr>
            <a:spLocks noGrp="1"/>
          </p:cNvSpPr>
          <p:nvPr>
            <p:ph type="title"/>
          </p:nvPr>
        </p:nvSpPr>
        <p:spPr>
          <a:xfrm>
            <a:off x="457200" y="804864"/>
            <a:ext cx="8229600" cy="1096961"/>
          </a:xfrm>
        </p:spPr>
        <p:txBody>
          <a:bodyPr/>
          <a:lstStyle/>
          <a:p>
            <a:r>
              <a:rPr lang="en-US" dirty="0"/>
              <a:t>Leadership for Effective Implementation in Action</a:t>
            </a:r>
          </a:p>
        </p:txBody>
      </p:sp>
      <p:sp>
        <p:nvSpPr>
          <p:cNvPr id="3" name="Text Placeholder 2">
            <a:extLst>
              <a:ext uri="{FF2B5EF4-FFF2-40B4-BE49-F238E27FC236}">
                <a16:creationId xmlns:a16="http://schemas.microsoft.com/office/drawing/2014/main" id="{EE0506D9-7B04-447E-B182-E9E02754FD2F}"/>
              </a:ext>
            </a:extLst>
          </p:cNvPr>
          <p:cNvSpPr>
            <a:spLocks noGrp="1"/>
          </p:cNvSpPr>
          <p:nvPr>
            <p:ph type="body" idx="1"/>
          </p:nvPr>
        </p:nvSpPr>
        <p:spPr>
          <a:xfrm>
            <a:off x="457200" y="2032005"/>
            <a:ext cx="8229600" cy="3962396"/>
          </a:xfrm>
        </p:spPr>
        <p:txBody>
          <a:bodyPr/>
          <a:lstStyle/>
          <a:p>
            <a:r>
              <a:rPr lang="en-US" dirty="0"/>
              <a:t>Leading Change</a:t>
            </a:r>
          </a:p>
          <a:p>
            <a:r>
              <a:rPr lang="en-US" dirty="0"/>
              <a:t>Implementation Science</a:t>
            </a:r>
          </a:p>
          <a:p>
            <a:r>
              <a:rPr lang="en-US" dirty="0"/>
              <a:t>Sustainability and the Continuous Improvement</a:t>
            </a:r>
          </a:p>
          <a:p>
            <a:r>
              <a:rPr lang="en-US" dirty="0"/>
              <a:t>Unpacking the DCI Framework</a:t>
            </a:r>
          </a:p>
        </p:txBody>
      </p:sp>
      <p:pic>
        <p:nvPicPr>
          <p:cNvPr id="4" name="Google Shape;1282;p102" descr="Leadership cycle. The circle is divided into 4 segments with an arrow in a circular motion to the outside.  The upper left quarter says Aligning, including Systems Thinking and Focus on Impact, the Right upper quadrant says path setting with system-wide structures and effective communication. the bottom right quadrant says modeling with trust and mindset, and the left lower quadrant says empowering with supportive relationships and instructional leadership. The arrows have the words MSIP, Leadership Standards, Teacher Standards and Learning Standards. ">
            <a:extLst>
              <a:ext uri="{FF2B5EF4-FFF2-40B4-BE49-F238E27FC236}">
                <a16:creationId xmlns:a16="http://schemas.microsoft.com/office/drawing/2014/main" id="{7B4F95B8-9BF0-4BC3-8A96-6E8432A76D79}"/>
              </a:ext>
            </a:extLst>
          </p:cNvPr>
          <p:cNvPicPr preferRelativeResize="0">
            <a:picLocks/>
          </p:cNvPicPr>
          <p:nvPr/>
        </p:nvPicPr>
        <p:blipFill rotWithShape="1">
          <a:blip r:embed="rId3">
            <a:alphaModFix/>
          </a:blip>
          <a:srcRect/>
          <a:stretch/>
        </p:blipFill>
        <p:spPr>
          <a:xfrm>
            <a:off x="4765009" y="3251783"/>
            <a:ext cx="3485926" cy="3474336"/>
          </a:xfrm>
          <a:prstGeom prst="rect">
            <a:avLst/>
          </a:prstGeom>
          <a:noFill/>
          <a:ln>
            <a:noFill/>
          </a:ln>
        </p:spPr>
      </p:pic>
      <p:pic>
        <p:nvPicPr>
          <p:cNvPr id="5" name="Picture 4" descr="Systems Leadership icon indicates new module information">
            <a:extLst>
              <a:ext uri="{FF2B5EF4-FFF2-40B4-BE49-F238E27FC236}">
                <a16:creationId xmlns:a16="http://schemas.microsoft.com/office/drawing/2014/main" id="{08538EA1-00C0-4C89-8FDF-2E1088A79FD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250935" y="5610937"/>
            <a:ext cx="728473" cy="728473"/>
          </a:xfrm>
          <a:prstGeom prst="rect">
            <a:avLst/>
          </a:prstGeom>
        </p:spPr>
      </p:pic>
    </p:spTree>
    <p:extLst>
      <p:ext uri="{BB962C8B-B14F-4D97-AF65-F5344CB8AC3E}">
        <p14:creationId xmlns:p14="http://schemas.microsoft.com/office/powerpoint/2010/main" val="2961441048"/>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A2EC17-001C-4E6F-91E0-23ACD2AFEE9F}"/>
              </a:ext>
            </a:extLst>
          </p:cNvPr>
          <p:cNvSpPr>
            <a:spLocks noGrp="1"/>
          </p:cNvSpPr>
          <p:nvPr>
            <p:ph type="title"/>
          </p:nvPr>
        </p:nvSpPr>
        <p:spPr/>
        <p:txBody>
          <a:bodyPr/>
          <a:lstStyle/>
          <a:p>
            <a:r>
              <a:rPr lang="en-US" sz="4300" dirty="0"/>
              <a:t>Leading Change - Randy Pennington</a:t>
            </a:r>
          </a:p>
        </p:txBody>
      </p:sp>
      <p:pic>
        <p:nvPicPr>
          <p:cNvPr id="4" name="Google Shape;1292;p103" descr="In the video Making Change Work, Randy Pennington discusses strategies for leading change. As you watch this video, consider the five strategies Pennington describes and how they align with previous information from this module. &#10;">
            <a:hlinkClick r:id="rId3"/>
            <a:extLst>
              <a:ext uri="{FF2B5EF4-FFF2-40B4-BE49-F238E27FC236}">
                <a16:creationId xmlns:a16="http://schemas.microsoft.com/office/drawing/2014/main" id="{A9A11F30-797C-4FF5-9DBE-663381B419F4}"/>
              </a:ext>
            </a:extLst>
          </p:cNvPr>
          <p:cNvPicPr preferRelativeResize="0">
            <a:picLocks noGrp="1"/>
          </p:cNvPicPr>
          <p:nvPr>
            <p:ph type="body" idx="1"/>
          </p:nvPr>
        </p:nvPicPr>
        <p:blipFill rotWithShape="1">
          <a:blip r:embed="rId4">
            <a:alphaModFix/>
          </a:blip>
          <a:srcRect/>
          <a:stretch/>
        </p:blipFill>
        <p:spPr>
          <a:xfrm>
            <a:off x="1168644" y="1860037"/>
            <a:ext cx="6806711" cy="3742765"/>
          </a:xfrm>
          <a:prstGeom prst="rect">
            <a:avLst/>
          </a:prstGeom>
          <a:noFill/>
          <a:ln w="19050" cap="flat" cmpd="sng">
            <a:solidFill>
              <a:schemeClr val="dk1"/>
            </a:solidFill>
            <a:prstDash val="solid"/>
            <a:round/>
            <a:headEnd type="none" w="sm" len="sm"/>
            <a:tailEnd type="none" w="sm" len="sm"/>
          </a:ln>
        </p:spPr>
      </p:pic>
      <p:pic>
        <p:nvPicPr>
          <p:cNvPr id="5" name="Picture 4" descr="Systems Leadership icon indicates new module information">
            <a:extLst>
              <a:ext uri="{FF2B5EF4-FFF2-40B4-BE49-F238E27FC236}">
                <a16:creationId xmlns:a16="http://schemas.microsoft.com/office/drawing/2014/main" id="{932AAA1C-9F13-4057-B744-AFD6B08DDF7D}"/>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250935" y="5610937"/>
            <a:ext cx="728473" cy="728473"/>
          </a:xfrm>
          <a:prstGeom prst="rect">
            <a:avLst/>
          </a:prstGeom>
        </p:spPr>
      </p:pic>
    </p:spTree>
    <p:extLst>
      <p:ext uri="{BB962C8B-B14F-4D97-AF65-F5344CB8AC3E}">
        <p14:creationId xmlns:p14="http://schemas.microsoft.com/office/powerpoint/2010/main" val="2051639186"/>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A2EC17-001C-4E6F-91E0-23ACD2AFEE9F}"/>
              </a:ext>
            </a:extLst>
          </p:cNvPr>
          <p:cNvSpPr>
            <a:spLocks noGrp="1"/>
          </p:cNvSpPr>
          <p:nvPr>
            <p:ph type="title"/>
          </p:nvPr>
        </p:nvSpPr>
        <p:spPr/>
        <p:txBody>
          <a:bodyPr/>
          <a:lstStyle/>
          <a:p>
            <a:r>
              <a:rPr lang="en-US" sz="4300" dirty="0"/>
              <a:t>Leading Change - Randy Pennington</a:t>
            </a:r>
          </a:p>
        </p:txBody>
      </p:sp>
      <p:sp>
        <p:nvSpPr>
          <p:cNvPr id="6" name="Text Placeholder 5">
            <a:extLst>
              <a:ext uri="{FF2B5EF4-FFF2-40B4-BE49-F238E27FC236}">
                <a16:creationId xmlns:a16="http://schemas.microsoft.com/office/drawing/2014/main" id="{9765D31C-4165-4FB8-B4FF-B65A4E343866}"/>
              </a:ext>
            </a:extLst>
          </p:cNvPr>
          <p:cNvSpPr>
            <a:spLocks noGrp="1"/>
          </p:cNvSpPr>
          <p:nvPr>
            <p:ph type="body" idx="1"/>
          </p:nvPr>
        </p:nvSpPr>
        <p:spPr/>
        <p:txBody>
          <a:bodyPr/>
          <a:lstStyle/>
          <a:p>
            <a:r>
              <a:rPr lang="en-US" dirty="0"/>
              <a:t>Change the way people think and talk about change</a:t>
            </a:r>
          </a:p>
          <a:p>
            <a:r>
              <a:rPr lang="en-US" dirty="0"/>
              <a:t>Create urgency around the change through urgency and vision</a:t>
            </a:r>
          </a:p>
          <a:p>
            <a:r>
              <a:rPr lang="en-US" dirty="0"/>
              <a:t>Connect with people where they are</a:t>
            </a:r>
          </a:p>
          <a:p>
            <a:r>
              <a:rPr lang="en-US" dirty="0"/>
              <a:t>Use resistance as your friend</a:t>
            </a:r>
          </a:p>
          <a:p>
            <a:r>
              <a:rPr lang="en-US" dirty="0"/>
              <a:t>Go first</a:t>
            </a:r>
          </a:p>
        </p:txBody>
      </p:sp>
      <p:pic>
        <p:nvPicPr>
          <p:cNvPr id="7" name="Picture 6" descr="Systems Leadership icon indicates new module information">
            <a:extLst>
              <a:ext uri="{FF2B5EF4-FFF2-40B4-BE49-F238E27FC236}">
                <a16:creationId xmlns:a16="http://schemas.microsoft.com/office/drawing/2014/main" id="{6792845F-1C4A-4085-B211-EF82B24CDCB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250935" y="5610937"/>
            <a:ext cx="728473" cy="728473"/>
          </a:xfrm>
          <a:prstGeom prst="rect">
            <a:avLst/>
          </a:prstGeom>
        </p:spPr>
      </p:pic>
    </p:spTree>
    <p:extLst>
      <p:ext uri="{BB962C8B-B14F-4D97-AF65-F5344CB8AC3E}">
        <p14:creationId xmlns:p14="http://schemas.microsoft.com/office/powerpoint/2010/main" val="1021440351"/>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a:extLst>
              <a:ext uri="{FF2B5EF4-FFF2-40B4-BE49-F238E27FC236}">
                <a16:creationId xmlns:a16="http://schemas.microsoft.com/office/drawing/2014/main" id="{F7BD76C3-6C27-4C30-981A-676291D24856}"/>
              </a:ext>
            </a:extLst>
          </p:cNvPr>
          <p:cNvSpPr>
            <a:spLocks noGrp="1"/>
          </p:cNvSpPr>
          <p:nvPr>
            <p:ph sz="quarter" idx="10"/>
          </p:nvPr>
        </p:nvSpPr>
        <p:spPr/>
        <p:txBody>
          <a:bodyPr/>
          <a:lstStyle/>
          <a:p>
            <a:r>
              <a:rPr lang="en-US" sz="4300" dirty="0">
                <a:solidFill>
                  <a:schemeClr val="accent2"/>
                </a:solidFill>
              </a:rPr>
              <a:t>Leading Change and Implementation Science</a:t>
            </a:r>
          </a:p>
        </p:txBody>
      </p:sp>
      <p:sp>
        <p:nvSpPr>
          <p:cNvPr id="2" name="Quote">
            <a:extLst>
              <a:ext uri="{FF2B5EF4-FFF2-40B4-BE49-F238E27FC236}">
                <a16:creationId xmlns:a16="http://schemas.microsoft.com/office/drawing/2014/main" id="{70673AAE-628A-4AE9-83E5-93E9EB7E86CB}"/>
              </a:ext>
            </a:extLst>
          </p:cNvPr>
          <p:cNvSpPr>
            <a:spLocks noGrp="1"/>
          </p:cNvSpPr>
          <p:nvPr>
            <p:ph type="title"/>
          </p:nvPr>
        </p:nvSpPr>
        <p:spPr/>
        <p:txBody>
          <a:bodyPr/>
          <a:lstStyle/>
          <a:p>
            <a:r>
              <a:rPr lang="en-US" dirty="0"/>
              <a:t>“ Implementation is a process involving multiple decisions, actions, and corrections to change the structures and conditions necessary to </a:t>
            </a:r>
            <a:br>
              <a:rPr lang="en-US" dirty="0"/>
            </a:br>
            <a:r>
              <a:rPr lang="en-US" dirty="0"/>
              <a:t>successfully implement and sustain </a:t>
            </a:r>
            <a:br>
              <a:rPr lang="en-US" dirty="0"/>
            </a:br>
            <a:r>
              <a:rPr lang="en-US" dirty="0"/>
              <a:t>new programs and innovations.”</a:t>
            </a:r>
            <a:br>
              <a:rPr lang="en-US" dirty="0"/>
            </a:br>
            <a:endParaRPr lang="en-US" dirty="0"/>
          </a:p>
        </p:txBody>
      </p:sp>
      <p:sp>
        <p:nvSpPr>
          <p:cNvPr id="6" name="Text Placeholder 3">
            <a:extLst>
              <a:ext uri="{FF2B5EF4-FFF2-40B4-BE49-F238E27FC236}">
                <a16:creationId xmlns:a16="http://schemas.microsoft.com/office/drawing/2014/main" id="{03729DD4-4386-4720-B40E-89D544FF4416}"/>
              </a:ext>
            </a:extLst>
          </p:cNvPr>
          <p:cNvSpPr txBox="1">
            <a:spLocks/>
          </p:cNvSpPr>
          <p:nvPr/>
        </p:nvSpPr>
        <p:spPr>
          <a:xfrm>
            <a:off x="5935851" y="5921556"/>
            <a:ext cx="2327535" cy="328613"/>
          </a:xfrm>
          <a:prstGeom prst="rect">
            <a:avLst/>
          </a:prstGeom>
        </p:spPr>
        <p:txBody>
          <a:bodyPr vert="horz" lIns="91440" tIns="45720" rIns="91440" bIns="45720" rtlCol="0">
            <a:noAutofit/>
          </a:bodyPr>
          <a:lstStyle>
            <a:defPPr marR="0" lvl="0" algn="l" rtl="0">
              <a:lnSpc>
                <a:spcPct val="100000"/>
              </a:lnSpc>
              <a:spcBef>
                <a:spcPts val="0"/>
              </a:spcBef>
              <a:spcAft>
                <a:spcPts val="0"/>
              </a:spcAft>
            </a:defPPr>
            <a:lvl1pPr marL="91440" marR="0" lvl="0" indent="0" algn="l" rtl="0" eaLnBrk="1" hangingPunct="1">
              <a:lnSpc>
                <a:spcPct val="100000"/>
              </a:lnSpc>
              <a:spcBef>
                <a:spcPts val="600"/>
              </a:spcBef>
              <a:spcAft>
                <a:spcPts val="0"/>
              </a:spcAft>
              <a:buClr>
                <a:schemeClr val="accent2"/>
              </a:buClr>
              <a:buFont typeface="Wingdings" panose="05000000000000000000" pitchFamily="2" charset="2"/>
              <a:buNone/>
              <a:defRPr sz="2400" b="0" i="0" u="none" strike="noStrike" cap="none">
                <a:solidFill>
                  <a:srgbClr val="000000"/>
                </a:solidFill>
                <a:latin typeface="Tw Cen MT" panose="020B0602020104020603" pitchFamily="34" charset="0"/>
                <a:ea typeface="Tw Cen MT" panose="020B0602020104020603" pitchFamily="34" charset="0"/>
                <a:cs typeface="Arial"/>
                <a:sym typeface="Arial"/>
              </a:defRPr>
            </a:lvl1pPr>
            <a:lvl2pPr marR="0" lvl="1" algn="l" rtl="0" eaLnBrk="1" hangingPunct="1">
              <a:lnSpc>
                <a:spcPct val="100000"/>
              </a:lnSpc>
              <a:spcBef>
                <a:spcPts val="0"/>
              </a:spcBef>
              <a:spcAft>
                <a:spcPts val="0"/>
              </a:spcAft>
              <a:buNone/>
              <a:defRPr sz="2100" b="0" i="0" u="none" strike="noStrike" cap="none">
                <a:solidFill>
                  <a:srgbClr val="000000"/>
                </a:solidFill>
                <a:latin typeface="Tw Cen MT" panose="020B0602020104020603" pitchFamily="34" charset="0"/>
                <a:ea typeface="Tw Cen MT" panose="020B0602020104020603" pitchFamily="34" charset="0"/>
                <a:cs typeface="Arial"/>
                <a:sym typeface="Arial"/>
              </a:defRPr>
            </a:lvl2pPr>
            <a:lvl3pPr marR="0" lvl="2" algn="l" rtl="0" eaLnBrk="1" hangingPunct="1">
              <a:lnSpc>
                <a:spcPct val="100000"/>
              </a:lnSpc>
              <a:spcBef>
                <a:spcPts val="0"/>
              </a:spcBef>
              <a:spcAft>
                <a:spcPts val="0"/>
              </a:spcAft>
              <a:buNone/>
              <a:defRPr sz="1050" b="0" i="0" u="none" strike="noStrike" cap="none">
                <a:solidFill>
                  <a:srgbClr val="000000"/>
                </a:solidFill>
                <a:latin typeface="Arial"/>
                <a:ea typeface="Arial"/>
                <a:cs typeface="Arial"/>
                <a:sym typeface="Arial"/>
              </a:defRPr>
            </a:lvl3pPr>
            <a:lvl4pPr marR="0" lvl="3" algn="l" rtl="0" eaLnBrk="1" hangingPunct="1">
              <a:lnSpc>
                <a:spcPct val="100000"/>
              </a:lnSpc>
              <a:spcBef>
                <a:spcPts val="0"/>
              </a:spcBef>
              <a:spcAft>
                <a:spcPts val="0"/>
              </a:spcAft>
              <a:buNone/>
              <a:defRPr sz="1050" b="0" i="0" u="none" strike="noStrike" cap="none">
                <a:solidFill>
                  <a:srgbClr val="000000"/>
                </a:solidFill>
                <a:latin typeface="Arial"/>
                <a:ea typeface="Arial"/>
                <a:cs typeface="Arial"/>
                <a:sym typeface="Arial"/>
              </a:defRPr>
            </a:lvl4pPr>
            <a:lvl5pPr marR="0" lvl="4" algn="l" rtl="0" eaLnBrk="1" hangingPunct="1">
              <a:lnSpc>
                <a:spcPct val="100000"/>
              </a:lnSpc>
              <a:spcBef>
                <a:spcPts val="0"/>
              </a:spcBef>
              <a:spcAft>
                <a:spcPts val="0"/>
              </a:spcAft>
              <a:buNone/>
              <a:defRPr sz="1050" b="0" i="0" u="none" strike="noStrike" cap="none">
                <a:solidFill>
                  <a:srgbClr val="000000"/>
                </a:solidFill>
                <a:latin typeface="Tw Cen MT" panose="020B0602020104020603" pitchFamily="34" charset="0"/>
                <a:ea typeface="Arial"/>
                <a:cs typeface="Arial"/>
                <a:sym typeface="Arial"/>
              </a:defRPr>
            </a:lvl5pPr>
            <a:lvl6pPr marR="0" lvl="5" algn="l" rtl="0" eaLnBrk="1" hangingPunct="1">
              <a:lnSpc>
                <a:spcPct val="100000"/>
              </a:lnSpc>
              <a:spcBef>
                <a:spcPts val="0"/>
              </a:spcBef>
              <a:spcAft>
                <a:spcPts val="0"/>
              </a:spcAft>
              <a:buNone/>
              <a:defRPr sz="1050" b="0" i="0" u="none" strike="noStrike" cap="none">
                <a:solidFill>
                  <a:srgbClr val="000000"/>
                </a:solidFill>
                <a:latin typeface="Arial"/>
                <a:ea typeface="Arial"/>
                <a:cs typeface="Arial"/>
                <a:sym typeface="Arial"/>
              </a:defRPr>
            </a:lvl6pPr>
            <a:lvl7pPr marR="0" lvl="6" algn="l" rtl="0" eaLnBrk="1" hangingPunct="1">
              <a:lnSpc>
                <a:spcPct val="100000"/>
              </a:lnSpc>
              <a:spcBef>
                <a:spcPts val="0"/>
              </a:spcBef>
              <a:spcAft>
                <a:spcPts val="0"/>
              </a:spcAft>
              <a:buNone/>
              <a:defRPr sz="1050" b="0" i="0" u="none" strike="noStrike" cap="none">
                <a:solidFill>
                  <a:srgbClr val="000000"/>
                </a:solidFill>
                <a:latin typeface="Arial"/>
                <a:ea typeface="Arial"/>
                <a:cs typeface="Arial"/>
                <a:sym typeface="Arial"/>
              </a:defRPr>
            </a:lvl7pPr>
            <a:lvl8pPr marR="0" lvl="7" algn="l" rtl="0" eaLnBrk="1" hangingPunct="1">
              <a:lnSpc>
                <a:spcPct val="100000"/>
              </a:lnSpc>
              <a:spcBef>
                <a:spcPts val="0"/>
              </a:spcBef>
              <a:spcAft>
                <a:spcPts val="0"/>
              </a:spcAft>
              <a:buNone/>
              <a:defRPr sz="1050" b="0" i="0" u="none" strike="noStrike" cap="none">
                <a:solidFill>
                  <a:srgbClr val="000000"/>
                </a:solidFill>
                <a:latin typeface="Arial"/>
                <a:ea typeface="Arial"/>
                <a:cs typeface="Arial"/>
                <a:sym typeface="Arial"/>
              </a:defRPr>
            </a:lvl8pPr>
            <a:lvl9pPr marR="0" lvl="8" algn="l" rtl="0" eaLnBrk="1" hangingPunct="1">
              <a:lnSpc>
                <a:spcPct val="100000"/>
              </a:lnSpc>
              <a:spcBef>
                <a:spcPts val="0"/>
              </a:spcBef>
              <a:spcAft>
                <a:spcPts val="0"/>
              </a:spcAft>
              <a:buNone/>
              <a:defRPr sz="1050" b="0" i="0" u="none" strike="noStrike" cap="none">
                <a:solidFill>
                  <a:srgbClr val="000000"/>
                </a:solidFill>
                <a:latin typeface="Arial"/>
                <a:ea typeface="Arial"/>
                <a:cs typeface="Arial"/>
                <a:sym typeface="Arial"/>
              </a:defRPr>
            </a:lvl9pPr>
          </a:lstStyle>
          <a:p>
            <a:pPr marL="0" algn="r">
              <a:spcBef>
                <a:spcPts val="0"/>
              </a:spcBef>
            </a:pPr>
            <a:r>
              <a:rPr lang="en-US" sz="1050" dirty="0">
                <a:solidFill>
                  <a:schemeClr val="dk1"/>
                </a:solidFill>
                <a:cs typeface="Calibri"/>
                <a:sym typeface="Calibri"/>
              </a:rPr>
              <a:t>(National Implementation Research Network, NIRN)</a:t>
            </a:r>
            <a:endParaRPr lang="en-US" sz="1050" dirty="0">
              <a:solidFill>
                <a:schemeClr val="dk1"/>
              </a:solidFill>
              <a:cs typeface="Calibri"/>
            </a:endParaRPr>
          </a:p>
        </p:txBody>
      </p:sp>
      <p:pic>
        <p:nvPicPr>
          <p:cNvPr id="5" name="Picture 4" descr="Systems Leadership icon indicates new module information">
            <a:extLst>
              <a:ext uri="{FF2B5EF4-FFF2-40B4-BE49-F238E27FC236}">
                <a16:creationId xmlns:a16="http://schemas.microsoft.com/office/drawing/2014/main" id="{ED66FC62-DB9C-4742-83EE-DA6CB4DBF5F4}"/>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250935" y="5610937"/>
            <a:ext cx="728473" cy="728473"/>
          </a:xfrm>
          <a:prstGeom prst="rect">
            <a:avLst/>
          </a:prstGeom>
        </p:spPr>
      </p:pic>
    </p:spTree>
    <p:extLst>
      <p:ext uri="{BB962C8B-B14F-4D97-AF65-F5344CB8AC3E}">
        <p14:creationId xmlns:p14="http://schemas.microsoft.com/office/powerpoint/2010/main" val="1225997008"/>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7CB31AA6-8C32-4B1B-806F-15FCEF542BE0}"/>
              </a:ext>
            </a:extLst>
          </p:cNvPr>
          <p:cNvSpPr>
            <a:spLocks noGrp="1"/>
          </p:cNvSpPr>
          <p:nvPr>
            <p:ph type="title"/>
          </p:nvPr>
        </p:nvSpPr>
        <p:spPr/>
        <p:txBody>
          <a:bodyPr/>
          <a:lstStyle/>
          <a:p>
            <a:pPr algn="l"/>
            <a:r>
              <a:rPr lang="en-US" dirty="0"/>
              <a:t>Implementation Stages</a:t>
            </a:r>
            <a:br>
              <a:rPr lang="en-US" dirty="0"/>
            </a:br>
            <a:r>
              <a:rPr lang="en-US" dirty="0"/>
              <a:t>1. Exploration and Adoption </a:t>
            </a:r>
          </a:p>
        </p:txBody>
      </p:sp>
      <p:sp>
        <p:nvSpPr>
          <p:cNvPr id="5" name="Text Placeholder 4">
            <a:extLst>
              <a:ext uri="{FF2B5EF4-FFF2-40B4-BE49-F238E27FC236}">
                <a16:creationId xmlns:a16="http://schemas.microsoft.com/office/drawing/2014/main" id="{96F47760-2E4E-457C-92EC-EB7C2C366A26}"/>
              </a:ext>
            </a:extLst>
          </p:cNvPr>
          <p:cNvSpPr>
            <a:spLocks noGrp="1"/>
          </p:cNvSpPr>
          <p:nvPr>
            <p:ph type="body" idx="1"/>
          </p:nvPr>
        </p:nvSpPr>
        <p:spPr>
          <a:xfrm>
            <a:off x="457201" y="2550695"/>
            <a:ext cx="3152273" cy="3240508"/>
          </a:xfrm>
        </p:spPr>
        <p:txBody>
          <a:bodyPr/>
          <a:lstStyle/>
          <a:p>
            <a:pPr marL="133351" indent="0">
              <a:buNone/>
            </a:pPr>
            <a:r>
              <a:rPr lang="en-US" sz="2800" i="1" dirty="0">
                <a:solidFill>
                  <a:schemeClr val="accent2"/>
                </a:solidFill>
                <a:latin typeface="Tw Cen MT Condensed" panose="020B0606020104020203" pitchFamily="34" charset="0"/>
                <a:cs typeface="Arial"/>
                <a:sym typeface="Arial"/>
              </a:rPr>
              <a:t>Involves reviewing current strengths and needs, selecting an innovation, and deciding to move  forward (or not).</a:t>
            </a:r>
          </a:p>
          <a:p>
            <a:pPr marL="133351" indent="0">
              <a:buNone/>
            </a:pPr>
            <a:endParaRPr lang="en-US" dirty="0"/>
          </a:p>
        </p:txBody>
      </p:sp>
      <p:sp>
        <p:nvSpPr>
          <p:cNvPr id="6" name="Text Placeholder 5">
            <a:extLst>
              <a:ext uri="{FF2B5EF4-FFF2-40B4-BE49-F238E27FC236}">
                <a16:creationId xmlns:a16="http://schemas.microsoft.com/office/drawing/2014/main" id="{ED8924DF-C6FB-48B8-8681-7D3F50C0EF15}"/>
              </a:ext>
            </a:extLst>
          </p:cNvPr>
          <p:cNvSpPr>
            <a:spLocks noGrp="1"/>
          </p:cNvSpPr>
          <p:nvPr>
            <p:ph type="body" idx="2"/>
          </p:nvPr>
        </p:nvSpPr>
        <p:spPr>
          <a:xfrm>
            <a:off x="3609475" y="1909011"/>
            <a:ext cx="4780546" cy="3882192"/>
          </a:xfrm>
        </p:spPr>
        <p:txBody>
          <a:bodyPr/>
          <a:lstStyle/>
          <a:p>
            <a:pPr marL="133351" indent="0">
              <a:buNone/>
            </a:pPr>
            <a:r>
              <a:rPr lang="en-US" dirty="0"/>
              <a:t>Guiding Questions</a:t>
            </a:r>
          </a:p>
          <a:p>
            <a:pPr marL="457200" indent="-323850">
              <a:spcBef>
                <a:spcPts val="600"/>
              </a:spcBef>
              <a:spcAft>
                <a:spcPts val="600"/>
              </a:spcAft>
              <a:buClr>
                <a:schemeClr val="accent3"/>
              </a:buClr>
              <a:buFont typeface="Wingdings" panose="05000000000000000000" pitchFamily="2" charset="2"/>
              <a:buChar char="§"/>
            </a:pPr>
            <a:r>
              <a:rPr lang="en-US" dirty="0"/>
              <a:t>What do we currently have in place that is effectively supporting student learning and/or effective instruction? </a:t>
            </a:r>
          </a:p>
          <a:p>
            <a:pPr marL="457200" indent="-323850">
              <a:spcBef>
                <a:spcPts val="600"/>
              </a:spcBef>
              <a:spcAft>
                <a:spcPts val="600"/>
              </a:spcAft>
              <a:buClr>
                <a:schemeClr val="accent3"/>
              </a:buClr>
              <a:buFont typeface="Wingdings" panose="05000000000000000000" pitchFamily="2" charset="2"/>
              <a:buChar char="§"/>
            </a:pPr>
            <a:r>
              <a:rPr lang="en-US" dirty="0"/>
              <a:t>How do we know our practices are effective?</a:t>
            </a:r>
          </a:p>
          <a:p>
            <a:pPr marL="457200" indent="-323850">
              <a:spcBef>
                <a:spcPts val="600"/>
              </a:spcBef>
              <a:spcAft>
                <a:spcPts val="600"/>
              </a:spcAft>
              <a:buClr>
                <a:schemeClr val="accent3"/>
              </a:buClr>
              <a:buFont typeface="Wingdings" panose="05000000000000000000" pitchFamily="2" charset="2"/>
              <a:buChar char="§"/>
            </a:pPr>
            <a:r>
              <a:rPr lang="en-US" dirty="0"/>
              <a:t>What do educators need in order to improve instruction?</a:t>
            </a:r>
          </a:p>
          <a:p>
            <a:pPr marL="457200" indent="-323850">
              <a:spcBef>
                <a:spcPts val="600"/>
              </a:spcBef>
              <a:spcAft>
                <a:spcPts val="600"/>
              </a:spcAft>
              <a:buClr>
                <a:schemeClr val="accent3"/>
              </a:buClr>
              <a:buFont typeface="Wingdings" panose="05000000000000000000" pitchFamily="2" charset="2"/>
              <a:buChar char="§"/>
            </a:pPr>
            <a:r>
              <a:rPr lang="en-US" dirty="0"/>
              <a:t>What does our system of professional development (coaching and training) look like? Is this addressing educator needs? How do we know?</a:t>
            </a:r>
          </a:p>
          <a:p>
            <a:endParaRPr lang="en-US" dirty="0"/>
          </a:p>
        </p:txBody>
      </p:sp>
      <p:pic>
        <p:nvPicPr>
          <p:cNvPr id="7" name="Picture 6" descr="Systems Leadership icon indicates new module information">
            <a:extLst>
              <a:ext uri="{FF2B5EF4-FFF2-40B4-BE49-F238E27FC236}">
                <a16:creationId xmlns:a16="http://schemas.microsoft.com/office/drawing/2014/main" id="{326FA5AF-1363-4B8C-B0E5-B4277289289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250935" y="5610937"/>
            <a:ext cx="728473" cy="728473"/>
          </a:xfrm>
          <a:prstGeom prst="rect">
            <a:avLst/>
          </a:prstGeom>
        </p:spPr>
      </p:pic>
    </p:spTree>
    <p:extLst>
      <p:ext uri="{BB962C8B-B14F-4D97-AF65-F5344CB8AC3E}">
        <p14:creationId xmlns:p14="http://schemas.microsoft.com/office/powerpoint/2010/main" val="3708731450"/>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7CB31AA6-8C32-4B1B-806F-15FCEF542BE0}"/>
              </a:ext>
            </a:extLst>
          </p:cNvPr>
          <p:cNvSpPr>
            <a:spLocks noGrp="1"/>
          </p:cNvSpPr>
          <p:nvPr>
            <p:ph type="title"/>
          </p:nvPr>
        </p:nvSpPr>
        <p:spPr/>
        <p:txBody>
          <a:bodyPr/>
          <a:lstStyle/>
          <a:p>
            <a:pPr algn="l"/>
            <a:r>
              <a:rPr lang="en-US" dirty="0"/>
              <a:t>Implementation Stages</a:t>
            </a:r>
            <a:br>
              <a:rPr lang="en-US" dirty="0"/>
            </a:br>
            <a:r>
              <a:rPr lang="en-US" dirty="0"/>
              <a:t>2. Program Installation</a:t>
            </a:r>
          </a:p>
        </p:txBody>
      </p:sp>
      <p:sp>
        <p:nvSpPr>
          <p:cNvPr id="5" name="Text Placeholder 4">
            <a:extLst>
              <a:ext uri="{FF2B5EF4-FFF2-40B4-BE49-F238E27FC236}">
                <a16:creationId xmlns:a16="http://schemas.microsoft.com/office/drawing/2014/main" id="{96F47760-2E4E-457C-92EC-EB7C2C366A26}"/>
              </a:ext>
            </a:extLst>
          </p:cNvPr>
          <p:cNvSpPr>
            <a:spLocks noGrp="1"/>
          </p:cNvSpPr>
          <p:nvPr>
            <p:ph type="body" idx="1"/>
          </p:nvPr>
        </p:nvSpPr>
        <p:spPr>
          <a:xfrm>
            <a:off x="457202" y="2550695"/>
            <a:ext cx="3039978" cy="3240508"/>
          </a:xfrm>
        </p:spPr>
        <p:txBody>
          <a:bodyPr anchor="ctr"/>
          <a:lstStyle/>
          <a:p>
            <a:pPr marL="133351" indent="0">
              <a:buNone/>
            </a:pPr>
            <a:r>
              <a:rPr lang="en-US" sz="2800" i="1" dirty="0">
                <a:solidFill>
                  <a:schemeClr val="accent2"/>
                </a:solidFill>
                <a:latin typeface="Tw Cen MT Condensed" panose="020B0606020104020203" pitchFamily="34" charset="0"/>
                <a:cs typeface="Arial"/>
                <a:sym typeface="Arial"/>
              </a:rPr>
              <a:t>Establishing an environment supportive of implementation</a:t>
            </a:r>
          </a:p>
        </p:txBody>
      </p:sp>
      <p:sp>
        <p:nvSpPr>
          <p:cNvPr id="6" name="Text Placeholder 5">
            <a:extLst>
              <a:ext uri="{FF2B5EF4-FFF2-40B4-BE49-F238E27FC236}">
                <a16:creationId xmlns:a16="http://schemas.microsoft.com/office/drawing/2014/main" id="{ED8924DF-C6FB-48B8-8681-7D3F50C0EF15}"/>
              </a:ext>
            </a:extLst>
          </p:cNvPr>
          <p:cNvSpPr>
            <a:spLocks noGrp="1"/>
          </p:cNvSpPr>
          <p:nvPr>
            <p:ph type="body" idx="2"/>
          </p:nvPr>
        </p:nvSpPr>
        <p:spPr>
          <a:xfrm>
            <a:off x="3396115" y="1909011"/>
            <a:ext cx="5077326" cy="3882192"/>
          </a:xfrm>
        </p:spPr>
        <p:txBody>
          <a:bodyPr/>
          <a:lstStyle/>
          <a:p>
            <a:pPr marL="133351" indent="0">
              <a:buNone/>
            </a:pPr>
            <a:r>
              <a:rPr lang="en-US" dirty="0"/>
              <a:t>Guiding Questions</a:t>
            </a:r>
          </a:p>
          <a:p>
            <a:pPr marL="457200" indent="-323850">
              <a:buClr>
                <a:schemeClr val="accent3"/>
              </a:buClr>
              <a:buFont typeface="Wingdings" panose="05000000000000000000" pitchFamily="2" charset="2"/>
              <a:buChar char="§"/>
            </a:pPr>
            <a:r>
              <a:rPr lang="en-US" dirty="0"/>
              <a:t>At the district level, what needs to be put in place to support building and district-wide implementation?</a:t>
            </a:r>
            <a:br>
              <a:rPr lang="en-US" dirty="0"/>
            </a:br>
            <a:endParaRPr lang="en-US" dirty="0"/>
          </a:p>
          <a:p>
            <a:pPr marL="457200" indent="-323850">
              <a:buClr>
                <a:schemeClr val="accent3"/>
              </a:buClr>
              <a:buFont typeface="Wingdings" panose="05000000000000000000" pitchFamily="2" charset="2"/>
              <a:buChar char="§"/>
            </a:pPr>
            <a:r>
              <a:rPr lang="en-US" dirty="0"/>
              <a:t>What resources, guidance, policies, support, etc. are needed for consistency across the district? Are there unique pockets of needs within the district?</a:t>
            </a:r>
            <a:br>
              <a:rPr lang="en-US" dirty="0"/>
            </a:br>
            <a:endParaRPr lang="en-US" dirty="0"/>
          </a:p>
          <a:p>
            <a:pPr marL="457200" indent="-323850">
              <a:buClr>
                <a:schemeClr val="accent3"/>
              </a:buClr>
              <a:buFont typeface="Wingdings" panose="05000000000000000000" pitchFamily="2" charset="2"/>
              <a:buChar char="§"/>
            </a:pPr>
            <a:r>
              <a:rPr lang="en-US" dirty="0"/>
              <a:t>How can we best address the need for information and establish ownership for implementation?</a:t>
            </a:r>
          </a:p>
          <a:p>
            <a:endParaRPr lang="en-US" dirty="0"/>
          </a:p>
        </p:txBody>
      </p:sp>
      <p:pic>
        <p:nvPicPr>
          <p:cNvPr id="7" name="Picture 6" descr="Systems Leadership icon indicates new module information">
            <a:extLst>
              <a:ext uri="{FF2B5EF4-FFF2-40B4-BE49-F238E27FC236}">
                <a16:creationId xmlns:a16="http://schemas.microsoft.com/office/drawing/2014/main" id="{F97E4D4D-BDBA-4BEF-AFE9-7F16B457093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250935" y="5610937"/>
            <a:ext cx="728473" cy="728473"/>
          </a:xfrm>
          <a:prstGeom prst="rect">
            <a:avLst/>
          </a:prstGeom>
        </p:spPr>
      </p:pic>
    </p:spTree>
    <p:extLst>
      <p:ext uri="{BB962C8B-B14F-4D97-AF65-F5344CB8AC3E}">
        <p14:creationId xmlns:p14="http://schemas.microsoft.com/office/powerpoint/2010/main" val="1265471107"/>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7CB31AA6-8C32-4B1B-806F-15FCEF542BE0}"/>
              </a:ext>
            </a:extLst>
          </p:cNvPr>
          <p:cNvSpPr>
            <a:spLocks noGrp="1"/>
          </p:cNvSpPr>
          <p:nvPr>
            <p:ph type="title"/>
          </p:nvPr>
        </p:nvSpPr>
        <p:spPr/>
        <p:txBody>
          <a:bodyPr/>
          <a:lstStyle/>
          <a:p>
            <a:pPr algn="l"/>
            <a:r>
              <a:rPr lang="en-US" dirty="0"/>
              <a:t>Implementation Stages</a:t>
            </a:r>
            <a:br>
              <a:rPr lang="en-US" dirty="0"/>
            </a:br>
            <a:r>
              <a:rPr lang="en-US" dirty="0"/>
              <a:t>3. Initial Implementation </a:t>
            </a:r>
          </a:p>
        </p:txBody>
      </p:sp>
      <p:sp>
        <p:nvSpPr>
          <p:cNvPr id="5" name="Text Placeholder 4">
            <a:extLst>
              <a:ext uri="{FF2B5EF4-FFF2-40B4-BE49-F238E27FC236}">
                <a16:creationId xmlns:a16="http://schemas.microsoft.com/office/drawing/2014/main" id="{96F47760-2E4E-457C-92EC-EB7C2C366A26}"/>
              </a:ext>
            </a:extLst>
          </p:cNvPr>
          <p:cNvSpPr>
            <a:spLocks noGrp="1"/>
          </p:cNvSpPr>
          <p:nvPr>
            <p:ph type="body" idx="1"/>
          </p:nvPr>
        </p:nvSpPr>
        <p:spPr>
          <a:xfrm>
            <a:off x="457201" y="1909011"/>
            <a:ext cx="3152273" cy="3882192"/>
          </a:xfrm>
        </p:spPr>
        <p:txBody>
          <a:bodyPr/>
          <a:lstStyle/>
          <a:p>
            <a:pPr marL="133351" indent="0">
              <a:buNone/>
            </a:pPr>
            <a:r>
              <a:rPr lang="en-US" sz="2800" i="1" dirty="0">
                <a:solidFill>
                  <a:schemeClr val="accent2"/>
                </a:solidFill>
                <a:latin typeface="Tw Cen MT Condensed" panose="020B0606020104020203" pitchFamily="34" charset="0"/>
                <a:cs typeface="Arial"/>
                <a:sym typeface="Arial"/>
              </a:rPr>
              <a:t>Professional development is provided, and educators begin implementing the components. Leaders monitor these early steps for fidelity and needs that may emerge.</a:t>
            </a:r>
          </a:p>
          <a:p>
            <a:pPr marL="133351" indent="0">
              <a:buNone/>
            </a:pPr>
            <a:endParaRPr lang="en-US" dirty="0"/>
          </a:p>
        </p:txBody>
      </p:sp>
      <p:sp>
        <p:nvSpPr>
          <p:cNvPr id="6" name="Text Placeholder 5">
            <a:extLst>
              <a:ext uri="{FF2B5EF4-FFF2-40B4-BE49-F238E27FC236}">
                <a16:creationId xmlns:a16="http://schemas.microsoft.com/office/drawing/2014/main" id="{ED8924DF-C6FB-48B8-8681-7D3F50C0EF15}"/>
              </a:ext>
            </a:extLst>
          </p:cNvPr>
          <p:cNvSpPr>
            <a:spLocks noGrp="1"/>
          </p:cNvSpPr>
          <p:nvPr>
            <p:ph type="body" idx="2"/>
          </p:nvPr>
        </p:nvSpPr>
        <p:spPr>
          <a:xfrm>
            <a:off x="3609475" y="1909011"/>
            <a:ext cx="5077326" cy="3882192"/>
          </a:xfrm>
        </p:spPr>
        <p:txBody>
          <a:bodyPr/>
          <a:lstStyle/>
          <a:p>
            <a:pPr marL="133351" indent="0">
              <a:buNone/>
            </a:pPr>
            <a:r>
              <a:rPr lang="en-US" dirty="0"/>
              <a:t>Guiding Questions</a:t>
            </a:r>
          </a:p>
          <a:p>
            <a:pPr marL="457200" indent="-323850">
              <a:buClr>
                <a:schemeClr val="accent3"/>
              </a:buClr>
              <a:buFont typeface="Wingdings" panose="05000000000000000000" pitchFamily="2" charset="2"/>
              <a:buChar char="§"/>
            </a:pPr>
            <a:r>
              <a:rPr lang="en-US" dirty="0"/>
              <a:t>Are initial implementation steps proceeding as expected? What needs for resources or support are emerging?</a:t>
            </a:r>
            <a:br>
              <a:rPr lang="en-US" dirty="0"/>
            </a:br>
            <a:endParaRPr lang="en-US" dirty="0"/>
          </a:p>
          <a:p>
            <a:pPr marL="457200" indent="-323850">
              <a:buClr>
                <a:schemeClr val="accent3"/>
              </a:buClr>
              <a:buFont typeface="Wingdings" panose="05000000000000000000" pitchFamily="2" charset="2"/>
              <a:buChar char="§"/>
            </a:pPr>
            <a:r>
              <a:rPr lang="en-US" dirty="0"/>
              <a:t>Which aspects show promise for being effective and which need to be revisited?</a:t>
            </a:r>
            <a:br>
              <a:rPr lang="en-US" dirty="0"/>
            </a:br>
            <a:endParaRPr lang="en-US" dirty="0"/>
          </a:p>
          <a:p>
            <a:pPr marL="457200" indent="-323850">
              <a:buClr>
                <a:schemeClr val="accent3"/>
              </a:buClr>
              <a:buFont typeface="Wingdings" panose="05000000000000000000" pitchFamily="2" charset="2"/>
              <a:buChar char="§"/>
            </a:pPr>
            <a:r>
              <a:rPr lang="en-US" dirty="0"/>
              <a:t>What are the district-level considerations to address prior to full operation?</a:t>
            </a:r>
          </a:p>
        </p:txBody>
      </p:sp>
      <p:pic>
        <p:nvPicPr>
          <p:cNvPr id="7" name="Picture 6" descr="Systems Leadership icon indicates new module information">
            <a:extLst>
              <a:ext uri="{FF2B5EF4-FFF2-40B4-BE49-F238E27FC236}">
                <a16:creationId xmlns:a16="http://schemas.microsoft.com/office/drawing/2014/main" id="{10DB88CE-A690-4017-B887-81CA4A7D2CC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250935" y="5610937"/>
            <a:ext cx="728473" cy="728473"/>
          </a:xfrm>
          <a:prstGeom prst="rect">
            <a:avLst/>
          </a:prstGeom>
        </p:spPr>
      </p:pic>
    </p:spTree>
    <p:extLst>
      <p:ext uri="{BB962C8B-B14F-4D97-AF65-F5344CB8AC3E}">
        <p14:creationId xmlns:p14="http://schemas.microsoft.com/office/powerpoint/2010/main" val="1147130730"/>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7CB31AA6-8C32-4B1B-806F-15FCEF542BE0}"/>
              </a:ext>
            </a:extLst>
          </p:cNvPr>
          <p:cNvSpPr>
            <a:spLocks noGrp="1"/>
          </p:cNvSpPr>
          <p:nvPr>
            <p:ph type="title"/>
          </p:nvPr>
        </p:nvSpPr>
        <p:spPr/>
        <p:txBody>
          <a:bodyPr/>
          <a:lstStyle/>
          <a:p>
            <a:pPr algn="l"/>
            <a:r>
              <a:rPr lang="en-US" dirty="0"/>
              <a:t>Implementation Stages</a:t>
            </a:r>
            <a:br>
              <a:rPr lang="en-US" dirty="0"/>
            </a:br>
            <a:r>
              <a:rPr lang="en-US" dirty="0"/>
              <a:t>4. Full Operation</a:t>
            </a:r>
          </a:p>
        </p:txBody>
      </p:sp>
      <p:sp>
        <p:nvSpPr>
          <p:cNvPr id="5" name="Text Placeholder 4">
            <a:extLst>
              <a:ext uri="{FF2B5EF4-FFF2-40B4-BE49-F238E27FC236}">
                <a16:creationId xmlns:a16="http://schemas.microsoft.com/office/drawing/2014/main" id="{96F47760-2E4E-457C-92EC-EB7C2C366A26}"/>
              </a:ext>
            </a:extLst>
          </p:cNvPr>
          <p:cNvSpPr>
            <a:spLocks noGrp="1"/>
          </p:cNvSpPr>
          <p:nvPr>
            <p:ph type="body" idx="1"/>
          </p:nvPr>
        </p:nvSpPr>
        <p:spPr>
          <a:xfrm>
            <a:off x="457201" y="2181725"/>
            <a:ext cx="3152273" cy="3609477"/>
          </a:xfrm>
        </p:spPr>
        <p:txBody>
          <a:bodyPr/>
          <a:lstStyle/>
          <a:p>
            <a:pPr marL="133351" indent="0">
              <a:buNone/>
            </a:pPr>
            <a:r>
              <a:rPr lang="en-US" sz="2800" i="1" dirty="0">
                <a:solidFill>
                  <a:schemeClr val="accent2"/>
                </a:solidFill>
                <a:latin typeface="Tw Cen MT Condensed" panose="020B0606020104020203" pitchFamily="34" charset="0"/>
                <a:cs typeface="Arial"/>
                <a:sym typeface="Arial"/>
              </a:rPr>
              <a:t>Taking implementation to scale. At a district -level, full operation is implementation of the DCI framework in all buildings.</a:t>
            </a:r>
          </a:p>
          <a:p>
            <a:pPr marL="133351" indent="0">
              <a:buNone/>
            </a:pPr>
            <a:endParaRPr lang="en-US" dirty="0"/>
          </a:p>
        </p:txBody>
      </p:sp>
      <p:sp>
        <p:nvSpPr>
          <p:cNvPr id="6" name="Text Placeholder 5">
            <a:extLst>
              <a:ext uri="{FF2B5EF4-FFF2-40B4-BE49-F238E27FC236}">
                <a16:creationId xmlns:a16="http://schemas.microsoft.com/office/drawing/2014/main" id="{ED8924DF-C6FB-48B8-8681-7D3F50C0EF15}"/>
              </a:ext>
            </a:extLst>
          </p:cNvPr>
          <p:cNvSpPr>
            <a:spLocks noGrp="1"/>
          </p:cNvSpPr>
          <p:nvPr>
            <p:ph type="body" idx="2"/>
          </p:nvPr>
        </p:nvSpPr>
        <p:spPr>
          <a:xfrm>
            <a:off x="3609475" y="1909011"/>
            <a:ext cx="5077326" cy="3882192"/>
          </a:xfrm>
        </p:spPr>
        <p:txBody>
          <a:bodyPr/>
          <a:lstStyle/>
          <a:p>
            <a:pPr marL="133351" indent="0">
              <a:buNone/>
            </a:pPr>
            <a:r>
              <a:rPr lang="en-US" dirty="0"/>
              <a:t>Guiding Questions</a:t>
            </a:r>
          </a:p>
          <a:p>
            <a:pPr marL="457200" indent="-323850">
              <a:buClr>
                <a:schemeClr val="accent3"/>
              </a:buClr>
              <a:buFont typeface="Wingdings" panose="05000000000000000000" pitchFamily="2" charset="2"/>
              <a:buChar char="§"/>
            </a:pPr>
            <a:r>
              <a:rPr lang="en-US" dirty="0"/>
              <a:t>Is fidelity of implementation being met? How do we know? If it is not, what resources and supports are needed to improve implementation with fidelity?</a:t>
            </a:r>
          </a:p>
          <a:p>
            <a:pPr marL="457200" indent="-323850">
              <a:buClr>
                <a:schemeClr val="accent3"/>
              </a:buClr>
              <a:buFont typeface="Wingdings" panose="05000000000000000000" pitchFamily="2" charset="2"/>
              <a:buChar char="§"/>
            </a:pPr>
            <a:endParaRPr lang="en-US" dirty="0"/>
          </a:p>
          <a:p>
            <a:pPr marL="457200" indent="-323850">
              <a:buClr>
                <a:schemeClr val="accent3"/>
              </a:buClr>
              <a:buFont typeface="Wingdings" panose="05000000000000000000" pitchFamily="2" charset="2"/>
              <a:buChar char="§"/>
            </a:pPr>
            <a:r>
              <a:rPr lang="en-US" dirty="0"/>
              <a:t>Which aspects of the DCI framework have proven to be effective and which require revision?</a:t>
            </a:r>
          </a:p>
        </p:txBody>
      </p:sp>
      <p:pic>
        <p:nvPicPr>
          <p:cNvPr id="7" name="Picture 6" descr="Systems Leadership icon indicates new module information">
            <a:extLst>
              <a:ext uri="{FF2B5EF4-FFF2-40B4-BE49-F238E27FC236}">
                <a16:creationId xmlns:a16="http://schemas.microsoft.com/office/drawing/2014/main" id="{ED64ECC9-BDCD-450D-BC91-1B2A1639BA6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250935" y="5610937"/>
            <a:ext cx="728473" cy="728473"/>
          </a:xfrm>
          <a:prstGeom prst="rect">
            <a:avLst/>
          </a:prstGeom>
        </p:spPr>
      </p:pic>
    </p:spTree>
    <p:extLst>
      <p:ext uri="{BB962C8B-B14F-4D97-AF65-F5344CB8AC3E}">
        <p14:creationId xmlns:p14="http://schemas.microsoft.com/office/powerpoint/2010/main" val="872034701"/>
      </p:ext>
    </p:extLst>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7CB31AA6-8C32-4B1B-806F-15FCEF542BE0}"/>
              </a:ext>
            </a:extLst>
          </p:cNvPr>
          <p:cNvSpPr>
            <a:spLocks noGrp="1"/>
          </p:cNvSpPr>
          <p:nvPr>
            <p:ph type="title"/>
          </p:nvPr>
        </p:nvSpPr>
        <p:spPr/>
        <p:txBody>
          <a:bodyPr/>
          <a:lstStyle/>
          <a:p>
            <a:pPr algn="l"/>
            <a:r>
              <a:rPr lang="en-US" dirty="0"/>
              <a:t>Implementation Stages</a:t>
            </a:r>
            <a:br>
              <a:rPr lang="en-US" dirty="0"/>
            </a:br>
            <a:r>
              <a:rPr lang="en-US" dirty="0"/>
              <a:t>5. Innovation </a:t>
            </a:r>
          </a:p>
        </p:txBody>
      </p:sp>
      <p:sp>
        <p:nvSpPr>
          <p:cNvPr id="5" name="Text Placeholder 4">
            <a:extLst>
              <a:ext uri="{FF2B5EF4-FFF2-40B4-BE49-F238E27FC236}">
                <a16:creationId xmlns:a16="http://schemas.microsoft.com/office/drawing/2014/main" id="{96F47760-2E4E-457C-92EC-EB7C2C366A26}"/>
              </a:ext>
            </a:extLst>
          </p:cNvPr>
          <p:cNvSpPr>
            <a:spLocks noGrp="1"/>
          </p:cNvSpPr>
          <p:nvPr>
            <p:ph type="body" idx="1"/>
          </p:nvPr>
        </p:nvSpPr>
        <p:spPr>
          <a:xfrm>
            <a:off x="457201" y="2181725"/>
            <a:ext cx="3152273" cy="3609477"/>
          </a:xfrm>
        </p:spPr>
        <p:txBody>
          <a:bodyPr/>
          <a:lstStyle/>
          <a:p>
            <a:pPr marL="133351" indent="0">
              <a:buNone/>
            </a:pPr>
            <a:r>
              <a:rPr lang="en-US" sz="2800" i="1" dirty="0">
                <a:solidFill>
                  <a:schemeClr val="accent2"/>
                </a:solidFill>
                <a:latin typeface="Tw Cen MT Condensed" panose="020B0606020104020203" pitchFamily="34" charset="0"/>
                <a:cs typeface="Arial"/>
                <a:sym typeface="Arial"/>
              </a:rPr>
              <a:t>Data guides innovative modifications, additions, and/or subtractions to the practice. It is important to refrain from innovation until ample time has been permitted for full operation.</a:t>
            </a:r>
          </a:p>
          <a:p>
            <a:pPr marL="133351" indent="0">
              <a:buNone/>
            </a:pPr>
            <a:endParaRPr lang="en-US" dirty="0"/>
          </a:p>
        </p:txBody>
      </p:sp>
      <p:sp>
        <p:nvSpPr>
          <p:cNvPr id="6" name="Text Placeholder 5">
            <a:extLst>
              <a:ext uri="{FF2B5EF4-FFF2-40B4-BE49-F238E27FC236}">
                <a16:creationId xmlns:a16="http://schemas.microsoft.com/office/drawing/2014/main" id="{ED8924DF-C6FB-48B8-8681-7D3F50C0EF15}"/>
              </a:ext>
            </a:extLst>
          </p:cNvPr>
          <p:cNvSpPr>
            <a:spLocks noGrp="1"/>
          </p:cNvSpPr>
          <p:nvPr>
            <p:ph type="body" idx="2"/>
          </p:nvPr>
        </p:nvSpPr>
        <p:spPr>
          <a:xfrm>
            <a:off x="3609475" y="1909011"/>
            <a:ext cx="5077326" cy="3882192"/>
          </a:xfrm>
        </p:spPr>
        <p:txBody>
          <a:bodyPr/>
          <a:lstStyle/>
          <a:p>
            <a:pPr marL="133351" indent="0">
              <a:buNone/>
            </a:pPr>
            <a:r>
              <a:rPr lang="en-US" dirty="0"/>
              <a:t>Guiding Questions</a:t>
            </a:r>
          </a:p>
          <a:p>
            <a:pPr marL="457200" indent="-323850">
              <a:buClr>
                <a:schemeClr val="accent3"/>
              </a:buClr>
              <a:buFont typeface="Wingdings" panose="05000000000000000000" pitchFamily="2" charset="2"/>
              <a:buChar char="§"/>
            </a:pPr>
            <a:r>
              <a:rPr lang="en-US" dirty="0"/>
              <a:t>In what ways can the work and approach be improved?</a:t>
            </a:r>
            <a:br>
              <a:rPr lang="en-US" dirty="0"/>
            </a:br>
            <a:endParaRPr lang="en-US" dirty="0"/>
          </a:p>
          <a:p>
            <a:pPr marL="457200" indent="-323850">
              <a:buClr>
                <a:schemeClr val="accent3"/>
              </a:buClr>
              <a:buFont typeface="Wingdings" panose="05000000000000000000" pitchFamily="2" charset="2"/>
              <a:buChar char="§"/>
            </a:pPr>
            <a:r>
              <a:rPr lang="en-US" dirty="0"/>
              <a:t>What are the implications for the integrity of the work if revisions are made?</a:t>
            </a:r>
            <a:br>
              <a:rPr lang="en-US" dirty="0"/>
            </a:br>
            <a:endParaRPr lang="en-US" dirty="0"/>
          </a:p>
          <a:p>
            <a:pPr marL="457200" indent="-323850">
              <a:buClr>
                <a:schemeClr val="accent3"/>
              </a:buClr>
              <a:buFont typeface="Wingdings" panose="05000000000000000000" pitchFamily="2" charset="2"/>
              <a:buChar char="§"/>
            </a:pPr>
            <a:r>
              <a:rPr lang="en-US" dirty="0"/>
              <a:t>What are the considerations for sustainability? Are there district-level factors to address in order to set the stage for sustaining the work?</a:t>
            </a:r>
          </a:p>
        </p:txBody>
      </p:sp>
      <p:pic>
        <p:nvPicPr>
          <p:cNvPr id="7" name="Picture 6" descr="Systems Leadership icon indicates new module information">
            <a:extLst>
              <a:ext uri="{FF2B5EF4-FFF2-40B4-BE49-F238E27FC236}">
                <a16:creationId xmlns:a16="http://schemas.microsoft.com/office/drawing/2014/main" id="{47C3B6B7-E000-4B72-919C-442092E7A8D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250935" y="5610937"/>
            <a:ext cx="728473" cy="728473"/>
          </a:xfrm>
          <a:prstGeom prst="rect">
            <a:avLst/>
          </a:prstGeom>
        </p:spPr>
      </p:pic>
    </p:spTree>
    <p:extLst>
      <p:ext uri="{BB962C8B-B14F-4D97-AF65-F5344CB8AC3E}">
        <p14:creationId xmlns:p14="http://schemas.microsoft.com/office/powerpoint/2010/main" val="284567094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1BAECB-AB8F-488F-86A0-8E8CA25076A9}"/>
              </a:ext>
            </a:extLst>
          </p:cNvPr>
          <p:cNvSpPr>
            <a:spLocks noGrp="1"/>
          </p:cNvSpPr>
          <p:nvPr>
            <p:ph type="ctrTitle"/>
          </p:nvPr>
        </p:nvSpPr>
        <p:spPr/>
        <p:txBody>
          <a:bodyPr/>
          <a:lstStyle/>
          <a:p>
            <a:r>
              <a:rPr lang="en-US" sz="1400" dirty="0">
                <a:solidFill>
                  <a:srgbClr val="FF0000"/>
                </a:solidFill>
              </a:rPr>
              <a:t> </a:t>
            </a:r>
            <a:r>
              <a:rPr lang="en-US" sz="4000" dirty="0"/>
              <a:t>Acknowledgements</a:t>
            </a:r>
            <a:br>
              <a:rPr lang="en-US" sz="1400" dirty="0"/>
            </a:br>
            <a:br>
              <a:rPr lang="en-US" sz="1400" dirty="0"/>
            </a:br>
            <a:r>
              <a:rPr lang="en-US" sz="1600" dirty="0"/>
              <a:t>Special thanks to all contributors</a:t>
            </a:r>
            <a:br>
              <a:rPr lang="en-US" sz="1600" dirty="0"/>
            </a:br>
            <a:r>
              <a:rPr lang="en-US" sz="1600" dirty="0"/>
              <a:t> to the development of this Professional Learning Module.</a:t>
            </a:r>
            <a:br>
              <a:rPr lang="en-US" sz="1600" dirty="0"/>
            </a:br>
            <a:r>
              <a:rPr lang="en-US" sz="1600" dirty="0"/>
              <a:t>The original collection of Professional Learning Modules was rolled-out for use by Regional Professional Development Center (RPDC) Consultants in July 2013 after being developed by a team of content experts through efforts funded by the Missouri State Personnel Development Grant (SPDG).</a:t>
            </a:r>
            <a:endParaRPr lang="en-US" sz="1400" dirty="0"/>
          </a:p>
        </p:txBody>
      </p:sp>
      <p:sp>
        <p:nvSpPr>
          <p:cNvPr id="3" name="Subtitle 2">
            <a:extLst>
              <a:ext uri="{FF2B5EF4-FFF2-40B4-BE49-F238E27FC236}">
                <a16:creationId xmlns:a16="http://schemas.microsoft.com/office/drawing/2014/main" id="{B6ADA10E-9763-4517-80DE-03F4A385AC77}"/>
              </a:ext>
            </a:extLst>
          </p:cNvPr>
          <p:cNvSpPr>
            <a:spLocks noGrp="1"/>
          </p:cNvSpPr>
          <p:nvPr>
            <p:ph type="subTitle" idx="1"/>
          </p:nvPr>
        </p:nvSpPr>
        <p:spPr/>
        <p:txBody>
          <a:bodyPr/>
          <a:lstStyle/>
          <a:p>
            <a:pPr marL="0" indent="0" algn="l">
              <a:lnSpc>
                <a:spcPct val="70000"/>
              </a:lnSpc>
              <a:spcBef>
                <a:spcPts val="0"/>
              </a:spcBef>
              <a:buSzPts val="463"/>
            </a:pPr>
            <a:r>
              <a:rPr lang="en-US" sz="1500" dirty="0"/>
              <a:t>Online Module Content Development 2019, Dr. Suzy Cutbirth</a:t>
            </a:r>
          </a:p>
          <a:p>
            <a:pPr marL="0" indent="0" algn="l">
              <a:lnSpc>
                <a:spcPct val="70000"/>
              </a:lnSpc>
              <a:spcBef>
                <a:spcPts val="0"/>
              </a:spcBef>
              <a:buSzPts val="463"/>
            </a:pPr>
            <a:r>
              <a:rPr lang="en-US" sz="1500" dirty="0">
                <a:solidFill>
                  <a:schemeClr val="bg1"/>
                </a:solidFill>
              </a:rPr>
              <a:t>Training Material Adaptation </a:t>
            </a:r>
            <a:r>
              <a:rPr lang="en-US" sz="1500" dirty="0">
                <a:solidFill>
                  <a:srgbClr val="FFFFFF"/>
                </a:solidFill>
              </a:rPr>
              <a:t>2020, Beverly  Kohzadi</a:t>
            </a:r>
          </a:p>
          <a:p>
            <a:pPr marL="257114" lvl="1" indent="-7082" algn="l">
              <a:lnSpc>
                <a:spcPct val="70000"/>
              </a:lnSpc>
              <a:spcBef>
                <a:spcPts val="158"/>
              </a:spcBef>
              <a:buSzPts val="486"/>
            </a:pPr>
            <a:r>
              <a:rPr lang="en-US" sz="1457" dirty="0">
                <a:solidFill>
                  <a:schemeClr val="lt1"/>
                </a:solidFill>
                <a:latin typeface="Twentieth Century"/>
                <a:ea typeface="Twentieth Century"/>
                <a:cs typeface="Twentieth Century"/>
                <a:sym typeface="Twentieth Century"/>
              </a:rPr>
              <a:t>		</a:t>
            </a:r>
            <a:endParaRPr lang="en-US" dirty="0"/>
          </a:p>
          <a:p>
            <a:pPr marL="0" indent="0" algn="l">
              <a:lnSpc>
                <a:spcPct val="70000"/>
              </a:lnSpc>
              <a:spcBef>
                <a:spcPts val="203"/>
              </a:spcBef>
              <a:buSzPts val="463"/>
            </a:pPr>
            <a:r>
              <a:rPr lang="en-US" sz="1388" dirty="0"/>
              <a:t>Institute for Human Development</a:t>
            </a:r>
            <a:endParaRPr lang="en-US" dirty="0"/>
          </a:p>
          <a:p>
            <a:pPr marL="0" indent="0" algn="l">
              <a:lnSpc>
                <a:spcPct val="70000"/>
              </a:lnSpc>
              <a:spcBef>
                <a:spcPts val="203"/>
              </a:spcBef>
              <a:buSzPts val="463"/>
            </a:pPr>
            <a:r>
              <a:rPr lang="en-US" sz="1388" dirty="0"/>
              <a:t>	Ronda Jenson 			Jodi Arnold</a:t>
            </a:r>
            <a:endParaRPr lang="en-US" dirty="0"/>
          </a:p>
          <a:p>
            <a:pPr marL="0" indent="0" algn="l">
              <a:lnSpc>
                <a:spcPct val="70000"/>
              </a:lnSpc>
              <a:spcBef>
                <a:spcPts val="203"/>
              </a:spcBef>
              <a:buSzPts val="463"/>
            </a:pPr>
            <a:r>
              <a:rPr lang="en-US" sz="1388" dirty="0"/>
              <a:t>	Cheryl Wrinkle			Arden Day</a:t>
            </a:r>
            <a:endParaRPr lang="en-US" dirty="0"/>
          </a:p>
          <a:p>
            <a:pPr marL="0" indent="0" algn="l">
              <a:lnSpc>
                <a:spcPct val="70000"/>
              </a:lnSpc>
              <a:spcBef>
                <a:spcPts val="203"/>
              </a:spcBef>
              <a:buSzPts val="463"/>
            </a:pPr>
            <a:r>
              <a:rPr lang="en-US" sz="1388" dirty="0"/>
              <a:t>	Chelie Nelson			Cynthia Beckmann</a:t>
            </a:r>
            <a:endParaRPr lang="en-US" dirty="0"/>
          </a:p>
        </p:txBody>
      </p:sp>
    </p:spTree>
    <p:extLst>
      <p:ext uri="{BB962C8B-B14F-4D97-AF65-F5344CB8AC3E}">
        <p14:creationId xmlns:p14="http://schemas.microsoft.com/office/powerpoint/2010/main" val="2918604856"/>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7CB31AA6-8C32-4B1B-806F-15FCEF542BE0}"/>
              </a:ext>
            </a:extLst>
          </p:cNvPr>
          <p:cNvSpPr>
            <a:spLocks noGrp="1"/>
          </p:cNvSpPr>
          <p:nvPr>
            <p:ph type="title"/>
          </p:nvPr>
        </p:nvSpPr>
        <p:spPr/>
        <p:txBody>
          <a:bodyPr/>
          <a:lstStyle/>
          <a:p>
            <a:pPr algn="l"/>
            <a:r>
              <a:rPr lang="en-US" dirty="0"/>
              <a:t>Implementation Stages</a:t>
            </a:r>
            <a:br>
              <a:rPr lang="en-US" dirty="0"/>
            </a:br>
            <a:r>
              <a:rPr lang="en-US" dirty="0"/>
              <a:t>6. Sustainability</a:t>
            </a:r>
          </a:p>
        </p:txBody>
      </p:sp>
      <p:sp>
        <p:nvSpPr>
          <p:cNvPr id="5" name="Text Placeholder 4">
            <a:extLst>
              <a:ext uri="{FF2B5EF4-FFF2-40B4-BE49-F238E27FC236}">
                <a16:creationId xmlns:a16="http://schemas.microsoft.com/office/drawing/2014/main" id="{96F47760-2E4E-457C-92EC-EB7C2C366A26}"/>
              </a:ext>
            </a:extLst>
          </p:cNvPr>
          <p:cNvSpPr>
            <a:spLocks noGrp="1"/>
          </p:cNvSpPr>
          <p:nvPr>
            <p:ph type="body" idx="1"/>
          </p:nvPr>
        </p:nvSpPr>
        <p:spPr>
          <a:xfrm>
            <a:off x="457201" y="2181725"/>
            <a:ext cx="3152273" cy="3609477"/>
          </a:xfrm>
        </p:spPr>
        <p:txBody>
          <a:bodyPr/>
          <a:lstStyle/>
          <a:p>
            <a:pPr marL="133351" indent="0">
              <a:buNone/>
            </a:pPr>
            <a:r>
              <a:rPr lang="en-US" sz="2800" i="1" dirty="0">
                <a:solidFill>
                  <a:schemeClr val="accent2"/>
                </a:solidFill>
                <a:latin typeface="Tw Cen MT Condensed" panose="020B0606020104020203" pitchFamily="34" charset="0"/>
                <a:cs typeface="Arial"/>
                <a:sym typeface="Arial"/>
              </a:rPr>
              <a:t>Data guides innovative modifications, additions, and/or subtractions to the practice. It is important to refrain from innovation until ample time has been permitted for full operation.</a:t>
            </a:r>
          </a:p>
          <a:p>
            <a:pPr marL="133351" indent="0">
              <a:buNone/>
            </a:pPr>
            <a:endParaRPr lang="en-US" dirty="0"/>
          </a:p>
        </p:txBody>
      </p:sp>
      <p:sp>
        <p:nvSpPr>
          <p:cNvPr id="6" name="Text Placeholder 5">
            <a:extLst>
              <a:ext uri="{FF2B5EF4-FFF2-40B4-BE49-F238E27FC236}">
                <a16:creationId xmlns:a16="http://schemas.microsoft.com/office/drawing/2014/main" id="{ED8924DF-C6FB-48B8-8681-7D3F50C0EF15}"/>
              </a:ext>
            </a:extLst>
          </p:cNvPr>
          <p:cNvSpPr>
            <a:spLocks noGrp="1"/>
          </p:cNvSpPr>
          <p:nvPr>
            <p:ph type="body" idx="2"/>
          </p:nvPr>
        </p:nvSpPr>
        <p:spPr>
          <a:xfrm>
            <a:off x="3609475" y="1909011"/>
            <a:ext cx="4641460" cy="3882192"/>
          </a:xfrm>
        </p:spPr>
        <p:txBody>
          <a:bodyPr/>
          <a:lstStyle/>
          <a:p>
            <a:pPr marL="133351" indent="0">
              <a:buNone/>
            </a:pPr>
            <a:r>
              <a:rPr lang="en-US" dirty="0"/>
              <a:t>Guiding Questions</a:t>
            </a:r>
          </a:p>
          <a:p>
            <a:pPr marL="457200" indent="-323850">
              <a:buClr>
                <a:schemeClr val="accent3"/>
              </a:buClr>
              <a:buFont typeface="Wingdings" panose="05000000000000000000" pitchFamily="2" charset="2"/>
              <a:buChar char="§"/>
            </a:pPr>
            <a:r>
              <a:rPr lang="en-US" dirty="0"/>
              <a:t>What do the data tell us about the impact of the practice? </a:t>
            </a:r>
          </a:p>
          <a:p>
            <a:pPr marL="457200" indent="-323850">
              <a:buClr>
                <a:schemeClr val="accent3"/>
              </a:buClr>
              <a:buFont typeface="Wingdings" panose="05000000000000000000" pitchFamily="2" charset="2"/>
              <a:buChar char="§"/>
            </a:pPr>
            <a:endParaRPr lang="en-US" dirty="0"/>
          </a:p>
          <a:p>
            <a:pPr marL="457200" indent="-323850">
              <a:buClr>
                <a:schemeClr val="accent3"/>
              </a:buClr>
              <a:buFont typeface="Wingdings" panose="05000000000000000000" pitchFamily="2" charset="2"/>
              <a:buChar char="§"/>
            </a:pPr>
            <a:r>
              <a:rPr lang="en-US" dirty="0"/>
              <a:t>What do data tell us about fidelity of implementation?</a:t>
            </a:r>
          </a:p>
          <a:p>
            <a:pPr marL="457200" indent="-323850">
              <a:buClr>
                <a:schemeClr val="accent3"/>
              </a:buClr>
              <a:buFont typeface="Wingdings" panose="05000000000000000000" pitchFamily="2" charset="2"/>
              <a:buChar char="§"/>
            </a:pPr>
            <a:endParaRPr lang="en-US" dirty="0"/>
          </a:p>
          <a:p>
            <a:pPr marL="457200" indent="-323850">
              <a:buClr>
                <a:schemeClr val="accent3"/>
              </a:buClr>
              <a:buFont typeface="Wingdings" panose="05000000000000000000" pitchFamily="2" charset="2"/>
              <a:buChar char="§"/>
            </a:pPr>
            <a:r>
              <a:rPr lang="en-US" dirty="0"/>
              <a:t>What needs do we have to ensure the practice is used with fidelity?</a:t>
            </a:r>
          </a:p>
          <a:p>
            <a:pPr marL="457200" indent="-323850">
              <a:buClr>
                <a:schemeClr val="accent3"/>
              </a:buClr>
              <a:buFont typeface="Wingdings" panose="05000000000000000000" pitchFamily="2" charset="2"/>
              <a:buChar char="§"/>
            </a:pPr>
            <a:endParaRPr lang="en-US" dirty="0"/>
          </a:p>
          <a:p>
            <a:pPr marL="457200" indent="-323850">
              <a:buClr>
                <a:schemeClr val="accent3"/>
              </a:buClr>
              <a:buFont typeface="Wingdings" panose="05000000000000000000" pitchFamily="2" charset="2"/>
              <a:buChar char="§"/>
            </a:pPr>
            <a:r>
              <a:rPr lang="en-US" dirty="0"/>
              <a:t>How do we continue to support the work and move forward?</a:t>
            </a:r>
          </a:p>
        </p:txBody>
      </p:sp>
      <p:pic>
        <p:nvPicPr>
          <p:cNvPr id="7" name="Picture 6" descr="Systems Leadership icon indicates new module information">
            <a:extLst>
              <a:ext uri="{FF2B5EF4-FFF2-40B4-BE49-F238E27FC236}">
                <a16:creationId xmlns:a16="http://schemas.microsoft.com/office/drawing/2014/main" id="{A246CC15-851D-467B-91D7-5036961B438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250935" y="5610937"/>
            <a:ext cx="728473" cy="728473"/>
          </a:xfrm>
          <a:prstGeom prst="rect">
            <a:avLst/>
          </a:prstGeom>
        </p:spPr>
      </p:pic>
    </p:spTree>
    <p:extLst>
      <p:ext uri="{BB962C8B-B14F-4D97-AF65-F5344CB8AC3E}">
        <p14:creationId xmlns:p14="http://schemas.microsoft.com/office/powerpoint/2010/main" val="3120699837"/>
      </p:ext>
    </p:extLst>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9BF0D7-189D-47F3-BD8B-FD46E20108B7}"/>
              </a:ext>
            </a:extLst>
          </p:cNvPr>
          <p:cNvSpPr>
            <a:spLocks noGrp="1"/>
          </p:cNvSpPr>
          <p:nvPr>
            <p:ph type="title"/>
          </p:nvPr>
        </p:nvSpPr>
        <p:spPr/>
        <p:txBody>
          <a:bodyPr/>
          <a:lstStyle/>
          <a:p>
            <a:r>
              <a:rPr lang="en-US" dirty="0"/>
              <a:t>District Continuous Improvement </a:t>
            </a:r>
            <a:br>
              <a:rPr lang="en-US" dirty="0"/>
            </a:br>
            <a:r>
              <a:rPr lang="en-US" dirty="0"/>
              <a:t>and the G.A.I.N.S. Cycle</a:t>
            </a:r>
          </a:p>
        </p:txBody>
      </p:sp>
      <p:pic>
        <p:nvPicPr>
          <p:cNvPr id="7" name="Picture 6" descr="Data-Based Decision Making Cycle GAINS in the center of 4 circles cycle.  First circle top left is Gather, educators collaborate to decide what data to collect. Next circle analyze, educators develop a process for examining and interpreting data. Third circle, intentionally act &amp; analyze again, educators determine instructional action steps. Step 4, is notice &amp; adjust, educators develop a process for providing and using feedback. under the cycle systematically repeat, Educators repeat the steps with new data to promote meaningful gains in student learning. ">
            <a:extLst>
              <a:ext uri="{FF2B5EF4-FFF2-40B4-BE49-F238E27FC236}">
                <a16:creationId xmlns:a16="http://schemas.microsoft.com/office/drawing/2014/main" id="{F1F6A0BA-5201-4CC4-9270-EDEB593E299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358188" y="1833929"/>
            <a:ext cx="4074696" cy="4592991"/>
          </a:xfrm>
          <a:prstGeom prst="rect">
            <a:avLst/>
          </a:prstGeom>
        </p:spPr>
      </p:pic>
      <p:pic>
        <p:nvPicPr>
          <p:cNvPr id="8" name="Picture 7" descr="This icon indicates there is further information found in the Handout packet." title="Document Icon">
            <a:extLst>
              <a:ext uri="{FF2B5EF4-FFF2-40B4-BE49-F238E27FC236}">
                <a16:creationId xmlns:a16="http://schemas.microsoft.com/office/drawing/2014/main" id="{3E35CBB4-DA2F-4106-8B7A-23498661C34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250935" y="5609105"/>
            <a:ext cx="728473" cy="731521"/>
          </a:xfrm>
          <a:prstGeom prst="rect">
            <a:avLst/>
          </a:prstGeom>
        </p:spPr>
      </p:pic>
    </p:spTree>
    <p:extLst>
      <p:ext uri="{BB962C8B-B14F-4D97-AF65-F5344CB8AC3E}">
        <p14:creationId xmlns:p14="http://schemas.microsoft.com/office/powerpoint/2010/main" val="2348149756"/>
      </p:ext>
    </p:extLst>
  </p:cSld>
  <p:clrMapOvr>
    <a:masterClrMapping/>
  </p:clrMapOvr>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9BB16CF0-A8E9-4AA9-ABB7-FE9C1881BABD}"/>
              </a:ext>
            </a:extLst>
          </p:cNvPr>
          <p:cNvSpPr>
            <a:spLocks noGrp="1"/>
          </p:cNvSpPr>
          <p:nvPr>
            <p:ph type="title"/>
          </p:nvPr>
        </p:nvSpPr>
        <p:spPr/>
        <p:txBody>
          <a:bodyPr/>
          <a:lstStyle/>
          <a:p>
            <a:r>
              <a:rPr lang="en-US" dirty="0"/>
              <a:t>Essential Questions</a:t>
            </a:r>
          </a:p>
        </p:txBody>
      </p:sp>
      <p:sp>
        <p:nvSpPr>
          <p:cNvPr id="2" name="Text Placeholder 1">
            <a:extLst>
              <a:ext uri="{FF2B5EF4-FFF2-40B4-BE49-F238E27FC236}">
                <a16:creationId xmlns:a16="http://schemas.microsoft.com/office/drawing/2014/main" id="{EB20BA4C-36FD-4BEF-8DB2-1A265611700C}"/>
              </a:ext>
            </a:extLst>
          </p:cNvPr>
          <p:cNvSpPr>
            <a:spLocks noGrp="1"/>
          </p:cNvSpPr>
          <p:nvPr>
            <p:ph type="body" idx="1"/>
          </p:nvPr>
        </p:nvSpPr>
        <p:spPr/>
        <p:txBody>
          <a:bodyPr/>
          <a:lstStyle/>
          <a:p>
            <a:r>
              <a:rPr lang="en-US" dirty="0"/>
              <a:t>How do District Leadership Teams support the implementation of effective practices?</a:t>
            </a:r>
          </a:p>
          <a:p>
            <a:r>
              <a:rPr lang="en-US" dirty="0"/>
              <a:t>How does systems thinking lead to a culture of continuous improvement?</a:t>
            </a:r>
          </a:p>
          <a:p>
            <a:r>
              <a:rPr lang="en-US" dirty="0"/>
              <a:t>Why is it important to align individual efforts and goals to a district focus?</a:t>
            </a:r>
          </a:p>
          <a:p>
            <a:r>
              <a:rPr lang="en-US" dirty="0"/>
              <a:t>How can districts engage staff in the implementation of effective teaching and learning practices?</a:t>
            </a:r>
          </a:p>
        </p:txBody>
      </p:sp>
      <p:pic>
        <p:nvPicPr>
          <p:cNvPr id="5" name="Picture 4" descr="This icon indicates Essential Questions&#10;to discuss." title="Essential Questions Icon">
            <a:extLst>
              <a:ext uri="{FF2B5EF4-FFF2-40B4-BE49-F238E27FC236}">
                <a16:creationId xmlns:a16="http://schemas.microsoft.com/office/drawing/2014/main" id="{0BA46A3B-2A3C-43B7-8B9B-088EA2049289}"/>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8247887" y="5606057"/>
            <a:ext cx="731521" cy="731521"/>
          </a:xfrm>
          <a:prstGeom prst="rect">
            <a:avLst/>
          </a:prstGeom>
        </p:spPr>
      </p:pic>
    </p:spTree>
    <p:extLst>
      <p:ext uri="{BB962C8B-B14F-4D97-AF65-F5344CB8AC3E}">
        <p14:creationId xmlns:p14="http://schemas.microsoft.com/office/powerpoint/2010/main" val="660122501"/>
      </p:ext>
    </p:extLst>
  </p:cSld>
  <p:clrMapOvr>
    <a:masterClrMapping/>
  </p:clrMapOvr>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E8ABD7-B33A-4F80-B9F2-A676F118EEF5}"/>
              </a:ext>
            </a:extLst>
          </p:cNvPr>
          <p:cNvSpPr>
            <a:spLocks noGrp="1"/>
          </p:cNvSpPr>
          <p:nvPr>
            <p:ph type="title"/>
          </p:nvPr>
        </p:nvSpPr>
        <p:spPr>
          <a:xfrm>
            <a:off x="457200" y="804864"/>
            <a:ext cx="8229600" cy="1096961"/>
          </a:xfrm>
        </p:spPr>
        <p:txBody>
          <a:bodyPr/>
          <a:lstStyle/>
          <a:p>
            <a:r>
              <a:rPr lang="en-US" dirty="0"/>
              <a:t>District Implementation Practice Profile</a:t>
            </a:r>
          </a:p>
        </p:txBody>
      </p:sp>
      <p:sp>
        <p:nvSpPr>
          <p:cNvPr id="5" name="Text Placeholder 4">
            <a:extLst>
              <a:ext uri="{FF2B5EF4-FFF2-40B4-BE49-F238E27FC236}">
                <a16:creationId xmlns:a16="http://schemas.microsoft.com/office/drawing/2014/main" id="{E8CBEAD1-A77C-432F-A1E8-A1FAE1477834}"/>
              </a:ext>
            </a:extLst>
          </p:cNvPr>
          <p:cNvSpPr>
            <a:spLocks noGrp="1"/>
          </p:cNvSpPr>
          <p:nvPr>
            <p:ph type="body" idx="1"/>
          </p:nvPr>
        </p:nvSpPr>
        <p:spPr>
          <a:xfrm>
            <a:off x="4648201" y="2085474"/>
            <a:ext cx="4038599" cy="3705729"/>
          </a:xfrm>
        </p:spPr>
        <p:txBody>
          <a:bodyPr/>
          <a:lstStyle/>
          <a:p>
            <a:pPr marL="457200" indent="-323850">
              <a:buFont typeface="Wingdings" panose="05000000000000000000" pitchFamily="2" charset="2"/>
              <a:buChar char="§"/>
            </a:pPr>
            <a:r>
              <a:rPr lang="en-US" sz="3200" dirty="0"/>
              <a:t>Outlines district implementation criteria for the DCI Framework </a:t>
            </a:r>
          </a:p>
          <a:p>
            <a:endParaRPr lang="en-US" sz="3200" dirty="0"/>
          </a:p>
        </p:txBody>
      </p:sp>
      <p:sp>
        <p:nvSpPr>
          <p:cNvPr id="12" name="Title 1">
            <a:extLst>
              <a:ext uri="{FF2B5EF4-FFF2-40B4-BE49-F238E27FC236}">
                <a16:creationId xmlns:a16="http://schemas.microsoft.com/office/drawing/2014/main" id="{58F84717-5EF5-41DA-B801-FE9C629E6E16}"/>
              </a:ext>
            </a:extLst>
          </p:cNvPr>
          <p:cNvSpPr txBox="1">
            <a:spLocks/>
          </p:cNvSpPr>
          <p:nvPr/>
        </p:nvSpPr>
        <p:spPr>
          <a:xfrm>
            <a:off x="1107801" y="4814419"/>
            <a:ext cx="6528241" cy="1004858"/>
          </a:xfrm>
          <a:prstGeom prst="rect">
            <a:avLst/>
          </a:prstGeom>
          <a:noFill/>
          <a:ln>
            <a:noFill/>
          </a:ln>
        </p:spPr>
        <p:txBody>
          <a:bodyPr wrap="square" lIns="91425" tIns="91425" rIns="91425" bIns="91425" anchor="ctr" anchorCtr="0"/>
          <a:lstStyle>
            <a:defPPr marR="0" lvl="0" algn="l" rtl="0">
              <a:lnSpc>
                <a:spcPct val="100000"/>
              </a:lnSpc>
              <a:spcBef>
                <a:spcPts val="0"/>
              </a:spcBef>
              <a:spcAft>
                <a:spcPts val="0"/>
              </a:spcAft>
            </a:defPPr>
            <a:lvl1pPr marL="0" marR="0" lvl="0" indent="0" algn="ctr" rtl="0" eaLnBrk="1" hangingPunct="1">
              <a:lnSpc>
                <a:spcPct val="100000"/>
              </a:lnSpc>
              <a:spcBef>
                <a:spcPts val="0"/>
              </a:spcBef>
              <a:spcAft>
                <a:spcPts val="0"/>
              </a:spcAft>
              <a:buNone/>
              <a:defRPr sz="4400" b="0" i="0" u="none" strike="noStrike" cap="none">
                <a:solidFill>
                  <a:schemeClr val="accent2"/>
                </a:solidFill>
                <a:latin typeface="Tw Cen MT" panose="020B0602020104020603" pitchFamily="34" charset="0"/>
                <a:ea typeface="Tw Cen MT" panose="020B0602020104020603" pitchFamily="34" charset="0"/>
                <a:cs typeface="Tw Cen MT" panose="020B0602020104020603" pitchFamily="34" charset="0"/>
                <a:sym typeface="Questrial"/>
              </a:defRPr>
            </a:lvl1pPr>
            <a:lvl2pPr marL="0" marR="0" lvl="1" indent="0" algn="ctr" rtl="0">
              <a:spcBef>
                <a:spcPts val="0"/>
              </a:spcBef>
              <a:spcAft>
                <a:spcPts val="0"/>
              </a:spcAft>
              <a:buNone/>
              <a:defRPr sz="3300" b="0" i="0" u="none" strike="noStrike" cap="none">
                <a:solidFill>
                  <a:schemeClr val="accent2"/>
                </a:solidFill>
                <a:latin typeface="Questrial"/>
                <a:ea typeface="Questrial"/>
                <a:cs typeface="Questrial"/>
                <a:sym typeface="Questrial"/>
              </a:defRPr>
            </a:lvl2pPr>
            <a:lvl3pPr marL="0" marR="0" lvl="2" indent="0" algn="ctr" rtl="0">
              <a:spcBef>
                <a:spcPts val="0"/>
              </a:spcBef>
              <a:spcAft>
                <a:spcPts val="0"/>
              </a:spcAft>
              <a:buNone/>
              <a:defRPr sz="3300" b="0" i="0" u="none" strike="noStrike" cap="none">
                <a:solidFill>
                  <a:schemeClr val="accent2"/>
                </a:solidFill>
                <a:latin typeface="Questrial"/>
                <a:ea typeface="Questrial"/>
                <a:cs typeface="Questrial"/>
                <a:sym typeface="Questrial"/>
              </a:defRPr>
            </a:lvl3pPr>
            <a:lvl4pPr marL="0" marR="0" lvl="3" indent="0" algn="ctr" rtl="0">
              <a:spcBef>
                <a:spcPts val="0"/>
              </a:spcBef>
              <a:spcAft>
                <a:spcPts val="0"/>
              </a:spcAft>
              <a:buNone/>
              <a:defRPr sz="3300" b="0" i="0" u="none" strike="noStrike" cap="none">
                <a:solidFill>
                  <a:schemeClr val="accent2"/>
                </a:solidFill>
                <a:latin typeface="Questrial"/>
                <a:ea typeface="Questrial"/>
                <a:cs typeface="Questrial"/>
                <a:sym typeface="Questrial"/>
              </a:defRPr>
            </a:lvl4pPr>
            <a:lvl5pPr marL="0" marR="0" lvl="4" indent="0" algn="ctr" rtl="0">
              <a:spcBef>
                <a:spcPts val="0"/>
              </a:spcBef>
              <a:spcAft>
                <a:spcPts val="0"/>
              </a:spcAft>
              <a:buNone/>
              <a:defRPr sz="3300" b="0" i="0" u="none" strike="noStrike" cap="none">
                <a:solidFill>
                  <a:schemeClr val="accent2"/>
                </a:solidFill>
                <a:latin typeface="Questrial"/>
                <a:ea typeface="Questrial"/>
                <a:cs typeface="Questrial"/>
                <a:sym typeface="Questrial"/>
              </a:defRPr>
            </a:lvl5pPr>
            <a:lvl6pPr marL="342819" marR="0" lvl="5" indent="-9444" algn="ctr" rtl="0">
              <a:spcBef>
                <a:spcPts val="0"/>
              </a:spcBef>
              <a:spcAft>
                <a:spcPts val="0"/>
              </a:spcAft>
              <a:buNone/>
              <a:defRPr sz="3300" b="0" i="0" u="none" strike="noStrike" cap="none">
                <a:solidFill>
                  <a:schemeClr val="dk2"/>
                </a:solidFill>
                <a:latin typeface="Questrial"/>
                <a:ea typeface="Questrial"/>
                <a:cs typeface="Questrial"/>
                <a:sym typeface="Questrial"/>
              </a:defRPr>
            </a:lvl6pPr>
            <a:lvl7pPr marL="685639" marR="0" lvl="6" indent="-9364" algn="ctr" rtl="0">
              <a:spcBef>
                <a:spcPts val="0"/>
              </a:spcBef>
              <a:spcAft>
                <a:spcPts val="0"/>
              </a:spcAft>
              <a:buNone/>
              <a:defRPr sz="3300" b="0" i="0" u="none" strike="noStrike" cap="none">
                <a:solidFill>
                  <a:schemeClr val="dk2"/>
                </a:solidFill>
                <a:latin typeface="Questrial"/>
                <a:ea typeface="Questrial"/>
                <a:cs typeface="Questrial"/>
                <a:sym typeface="Questrial"/>
              </a:defRPr>
            </a:lvl7pPr>
            <a:lvl8pPr marL="1028459" marR="0" lvl="7" indent="-9284" algn="ctr" rtl="0">
              <a:spcBef>
                <a:spcPts val="0"/>
              </a:spcBef>
              <a:spcAft>
                <a:spcPts val="0"/>
              </a:spcAft>
              <a:buNone/>
              <a:defRPr sz="3300" b="0" i="0" u="none" strike="noStrike" cap="none">
                <a:solidFill>
                  <a:schemeClr val="dk2"/>
                </a:solidFill>
                <a:latin typeface="Questrial"/>
                <a:ea typeface="Questrial"/>
                <a:cs typeface="Questrial"/>
                <a:sym typeface="Questrial"/>
              </a:defRPr>
            </a:lvl8pPr>
            <a:lvl9pPr marL="1371280" marR="0" lvl="8" indent="-9205" algn="ctr" rtl="0">
              <a:spcBef>
                <a:spcPts val="0"/>
              </a:spcBef>
              <a:spcAft>
                <a:spcPts val="0"/>
              </a:spcAft>
              <a:buNone/>
              <a:defRPr sz="3300" b="0" i="0" u="none" strike="noStrike" cap="none">
                <a:solidFill>
                  <a:schemeClr val="dk2"/>
                </a:solidFill>
                <a:latin typeface="Questrial"/>
                <a:ea typeface="Questrial"/>
                <a:cs typeface="Questrial"/>
                <a:sym typeface="Questrial"/>
              </a:defRPr>
            </a:lvl9pPr>
          </a:lstStyle>
          <a:p>
            <a:pPr>
              <a:buClrTx/>
              <a:buFontTx/>
            </a:pPr>
            <a:r>
              <a:rPr lang="en-US" sz="2800" dirty="0">
                <a:cs typeface="Arial"/>
                <a:sym typeface="Arial"/>
              </a:rPr>
              <a:t>Where is your district/building in the implementation process?</a:t>
            </a:r>
            <a:endParaRPr lang="en-US" dirty="0"/>
          </a:p>
        </p:txBody>
      </p:sp>
      <p:grpSp>
        <p:nvGrpSpPr>
          <p:cNvPr id="6" name="Google Shape;1379;p112" descr="thumbnail of 4 pages of practice profiles. Full version available in handouts.">
            <a:extLst>
              <a:ext uri="{FF2B5EF4-FFF2-40B4-BE49-F238E27FC236}">
                <a16:creationId xmlns:a16="http://schemas.microsoft.com/office/drawing/2014/main" id="{734D312C-5075-4222-A46F-275C136F64C8}"/>
              </a:ext>
            </a:extLst>
          </p:cNvPr>
          <p:cNvGrpSpPr/>
          <p:nvPr/>
        </p:nvGrpSpPr>
        <p:grpSpPr>
          <a:xfrm>
            <a:off x="800307" y="2349568"/>
            <a:ext cx="2997089" cy="2034654"/>
            <a:chOff x="188631" y="1866466"/>
            <a:chExt cx="7646114" cy="4782768"/>
          </a:xfrm>
        </p:grpSpPr>
        <p:pic>
          <p:nvPicPr>
            <p:cNvPr id="7" name="Google Shape;1380;p112">
              <a:extLst>
                <a:ext uri="{FF2B5EF4-FFF2-40B4-BE49-F238E27FC236}">
                  <a16:creationId xmlns:a16="http://schemas.microsoft.com/office/drawing/2014/main" id="{B1CC3938-30F3-413D-A37C-E36774F9F425}"/>
                </a:ext>
              </a:extLst>
            </p:cNvPr>
            <p:cNvPicPr preferRelativeResize="0"/>
            <p:nvPr/>
          </p:nvPicPr>
          <p:blipFill rotWithShape="1">
            <a:blip r:embed="rId3">
              <a:alphaModFix/>
            </a:blip>
            <a:srcRect/>
            <a:stretch/>
          </p:blipFill>
          <p:spPr>
            <a:xfrm>
              <a:off x="188631" y="1866466"/>
              <a:ext cx="4944477" cy="2418929"/>
            </a:xfrm>
            <a:prstGeom prst="rect">
              <a:avLst/>
            </a:prstGeom>
            <a:noFill/>
            <a:ln>
              <a:noFill/>
            </a:ln>
          </p:spPr>
        </p:pic>
        <p:pic>
          <p:nvPicPr>
            <p:cNvPr id="8" name="Google Shape;1381;p112">
              <a:extLst>
                <a:ext uri="{FF2B5EF4-FFF2-40B4-BE49-F238E27FC236}">
                  <a16:creationId xmlns:a16="http://schemas.microsoft.com/office/drawing/2014/main" id="{D8FB9920-79B3-4DEA-8F4F-E5CA199EF42B}"/>
                </a:ext>
              </a:extLst>
            </p:cNvPr>
            <p:cNvPicPr preferRelativeResize="0"/>
            <p:nvPr/>
          </p:nvPicPr>
          <p:blipFill rotWithShape="1">
            <a:blip r:embed="rId4">
              <a:alphaModFix/>
            </a:blip>
            <a:srcRect/>
            <a:stretch/>
          </p:blipFill>
          <p:spPr>
            <a:xfrm>
              <a:off x="973103" y="2342004"/>
              <a:ext cx="4804241" cy="2738806"/>
            </a:xfrm>
            <a:prstGeom prst="rect">
              <a:avLst/>
            </a:prstGeom>
            <a:noFill/>
            <a:ln>
              <a:noFill/>
            </a:ln>
          </p:spPr>
        </p:pic>
        <p:pic>
          <p:nvPicPr>
            <p:cNvPr id="9" name="Google Shape;1382;p112">
              <a:extLst>
                <a:ext uri="{FF2B5EF4-FFF2-40B4-BE49-F238E27FC236}">
                  <a16:creationId xmlns:a16="http://schemas.microsoft.com/office/drawing/2014/main" id="{F8A78AF4-7FB5-48E8-B046-0CCCBD6EE737}"/>
                </a:ext>
              </a:extLst>
            </p:cNvPr>
            <p:cNvPicPr preferRelativeResize="0"/>
            <p:nvPr/>
          </p:nvPicPr>
          <p:blipFill rotWithShape="1">
            <a:blip r:embed="rId5">
              <a:alphaModFix/>
            </a:blip>
            <a:srcRect/>
            <a:stretch/>
          </p:blipFill>
          <p:spPr>
            <a:xfrm>
              <a:off x="1729780" y="2915992"/>
              <a:ext cx="4832036" cy="2738806"/>
            </a:xfrm>
            <a:prstGeom prst="rect">
              <a:avLst/>
            </a:prstGeom>
            <a:noFill/>
            <a:ln>
              <a:noFill/>
            </a:ln>
          </p:spPr>
        </p:pic>
        <p:pic>
          <p:nvPicPr>
            <p:cNvPr id="10" name="Google Shape;1383;p112">
              <a:extLst>
                <a:ext uri="{FF2B5EF4-FFF2-40B4-BE49-F238E27FC236}">
                  <a16:creationId xmlns:a16="http://schemas.microsoft.com/office/drawing/2014/main" id="{FAB4ABC6-1404-4C30-BB8B-106634A90D2C}"/>
                </a:ext>
              </a:extLst>
            </p:cNvPr>
            <p:cNvPicPr preferRelativeResize="0"/>
            <p:nvPr/>
          </p:nvPicPr>
          <p:blipFill rotWithShape="1">
            <a:blip r:embed="rId6">
              <a:alphaModFix/>
            </a:blip>
            <a:srcRect/>
            <a:stretch/>
          </p:blipFill>
          <p:spPr>
            <a:xfrm>
              <a:off x="2660869" y="3429000"/>
              <a:ext cx="5173876" cy="3220234"/>
            </a:xfrm>
            <a:prstGeom prst="rect">
              <a:avLst/>
            </a:prstGeom>
            <a:noFill/>
            <a:ln>
              <a:noFill/>
            </a:ln>
          </p:spPr>
        </p:pic>
      </p:grpSp>
      <p:pic>
        <p:nvPicPr>
          <p:cNvPr id="13" name="Picture 12" descr="Reflections/Activities Icon&#10;&#10;This icon indicates the presence of activities or times of reflection.">
            <a:extLst>
              <a:ext uri="{FF2B5EF4-FFF2-40B4-BE49-F238E27FC236}">
                <a16:creationId xmlns:a16="http://schemas.microsoft.com/office/drawing/2014/main" id="{2FF7648E-3A1B-402A-B747-AC655BBF22C5}"/>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8247887" y="5609105"/>
            <a:ext cx="731521" cy="731521"/>
          </a:xfrm>
          <a:prstGeom prst="rect">
            <a:avLst/>
          </a:prstGeom>
        </p:spPr>
      </p:pic>
      <p:pic>
        <p:nvPicPr>
          <p:cNvPr id="14" name="Picture 13" descr="This icon indicates there is further information found in the Handout packet." title="Document Icon">
            <a:extLst>
              <a:ext uri="{FF2B5EF4-FFF2-40B4-BE49-F238E27FC236}">
                <a16:creationId xmlns:a16="http://schemas.microsoft.com/office/drawing/2014/main" id="{AD9CE096-EDB2-4A2F-AAE8-B7F753763EEA}"/>
              </a:ext>
            </a:extLst>
          </p:cNvPr>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8250935" y="4747404"/>
            <a:ext cx="728473" cy="731521"/>
          </a:xfrm>
          <a:prstGeom prst="rect">
            <a:avLst/>
          </a:prstGeom>
        </p:spPr>
      </p:pic>
    </p:spTree>
    <p:extLst>
      <p:ext uri="{BB962C8B-B14F-4D97-AF65-F5344CB8AC3E}">
        <p14:creationId xmlns:p14="http://schemas.microsoft.com/office/powerpoint/2010/main" val="2114443200"/>
      </p:ext>
    </p:extLst>
  </p:cSld>
  <p:clrMapOvr>
    <a:masterClrMapping/>
  </p:clrMapOvr>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BA85E44A-33A1-4F4C-9FD6-2AAFF4739A95}"/>
              </a:ext>
            </a:extLst>
          </p:cNvPr>
          <p:cNvSpPr>
            <a:spLocks noGrp="1"/>
          </p:cNvSpPr>
          <p:nvPr>
            <p:ph type="title"/>
          </p:nvPr>
        </p:nvSpPr>
        <p:spPr>
          <a:xfrm>
            <a:off x="457200" y="804864"/>
            <a:ext cx="8229600" cy="1096961"/>
          </a:xfrm>
        </p:spPr>
        <p:txBody>
          <a:bodyPr/>
          <a:lstStyle/>
          <a:p>
            <a:r>
              <a:rPr lang="en-US" dirty="0"/>
              <a:t>Implementation Supporting Resources</a:t>
            </a:r>
          </a:p>
        </p:txBody>
      </p:sp>
      <p:sp>
        <p:nvSpPr>
          <p:cNvPr id="8" name="Text Placeholder 7">
            <a:extLst>
              <a:ext uri="{FF2B5EF4-FFF2-40B4-BE49-F238E27FC236}">
                <a16:creationId xmlns:a16="http://schemas.microsoft.com/office/drawing/2014/main" id="{3E54CA9D-DEBE-487B-A56D-37A77923DC2A}"/>
              </a:ext>
            </a:extLst>
          </p:cNvPr>
          <p:cNvSpPr>
            <a:spLocks noGrp="1"/>
          </p:cNvSpPr>
          <p:nvPr>
            <p:ph type="body" idx="1"/>
          </p:nvPr>
        </p:nvSpPr>
        <p:spPr>
          <a:xfrm>
            <a:off x="457200" y="2032005"/>
            <a:ext cx="8229600" cy="3962396"/>
          </a:xfrm>
        </p:spPr>
        <p:txBody>
          <a:bodyPr/>
          <a:lstStyle/>
          <a:p>
            <a:r>
              <a:rPr lang="en-US" dirty="0"/>
              <a:t>Blueprint for District and Building Leadership</a:t>
            </a:r>
          </a:p>
          <a:p>
            <a:r>
              <a:rPr lang="en-US" dirty="0"/>
              <a:t>Implementation Zone Guide</a:t>
            </a:r>
          </a:p>
          <a:p>
            <a:r>
              <a:rPr lang="en-US" dirty="0"/>
              <a:t>DCI In Action</a:t>
            </a:r>
          </a:p>
          <a:p>
            <a:r>
              <a:rPr lang="en-US" dirty="0"/>
              <a:t>Step-by-Step Guide </a:t>
            </a:r>
          </a:p>
          <a:p>
            <a:r>
              <a:rPr lang="en-US" dirty="0"/>
              <a:t>Administrator’s Guide to Coaching </a:t>
            </a:r>
          </a:p>
          <a:p>
            <a:r>
              <a:rPr lang="en-US" dirty="0"/>
              <a:t>Professional Learning Modules</a:t>
            </a:r>
          </a:p>
        </p:txBody>
      </p:sp>
      <p:pic>
        <p:nvPicPr>
          <p:cNvPr id="14" name="Picture 13" descr="Qr code linking to https://www.moedu-sail.org/mmd-tools-resources">
            <a:extLst>
              <a:ext uri="{FF2B5EF4-FFF2-40B4-BE49-F238E27FC236}">
                <a16:creationId xmlns:a16="http://schemas.microsoft.com/office/drawing/2014/main" id="{7897896B-33B3-4BAC-9F33-C1DDBEAD6449}"/>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576578" y="2987948"/>
            <a:ext cx="1286378" cy="1288504"/>
          </a:xfrm>
          <a:prstGeom prst="rect">
            <a:avLst/>
          </a:prstGeom>
        </p:spPr>
      </p:pic>
      <p:pic>
        <p:nvPicPr>
          <p:cNvPr id="12" name="Picture 11" descr="This icon indicates more information an be found in the Step-By-Step Guide." title="Step-By-Step Guide">
            <a:extLst>
              <a:ext uri="{FF2B5EF4-FFF2-40B4-BE49-F238E27FC236}">
                <a16:creationId xmlns:a16="http://schemas.microsoft.com/office/drawing/2014/main" id="{D3B99506-F087-4A96-A01E-EC13D718CF43}"/>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250934" y="4747404"/>
            <a:ext cx="728473" cy="728473"/>
          </a:xfrm>
          <a:prstGeom prst="rect">
            <a:avLst/>
          </a:prstGeom>
        </p:spPr>
      </p:pic>
      <p:pic>
        <p:nvPicPr>
          <p:cNvPr id="11" name="Picture 10" descr="Blue Print Icon&#10;&#10;This icon indicates more information is available in the Blueprint document.">
            <a:extLst>
              <a:ext uri="{FF2B5EF4-FFF2-40B4-BE49-F238E27FC236}">
                <a16:creationId xmlns:a16="http://schemas.microsoft.com/office/drawing/2014/main" id="{C0F6B150-1287-42FF-8319-5B2395E93FA4}"/>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8250935" y="5609105"/>
            <a:ext cx="728473" cy="728473"/>
          </a:xfrm>
          <a:prstGeom prst="rect">
            <a:avLst/>
          </a:prstGeom>
        </p:spPr>
      </p:pic>
    </p:spTree>
    <p:extLst>
      <p:ext uri="{BB962C8B-B14F-4D97-AF65-F5344CB8AC3E}">
        <p14:creationId xmlns:p14="http://schemas.microsoft.com/office/powerpoint/2010/main" val="4071864479"/>
      </p:ext>
    </p:ext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FCB3CF5D-8401-4937-BE87-DD177C0E5510}"/>
              </a:ext>
            </a:extLst>
          </p:cNvPr>
          <p:cNvSpPr>
            <a:spLocks noGrp="1"/>
          </p:cNvSpPr>
          <p:nvPr>
            <p:ph type="title"/>
          </p:nvPr>
        </p:nvSpPr>
        <p:spPr/>
        <p:txBody>
          <a:bodyPr/>
          <a:lstStyle/>
          <a:p>
            <a:r>
              <a:rPr lang="en-US" sz="4400" b="0" dirty="0"/>
              <a:t>Next Steps</a:t>
            </a:r>
          </a:p>
        </p:txBody>
      </p:sp>
      <p:sp>
        <p:nvSpPr>
          <p:cNvPr id="9" name="TextBox 8">
            <a:extLst>
              <a:ext uri="{FF2B5EF4-FFF2-40B4-BE49-F238E27FC236}">
                <a16:creationId xmlns:a16="http://schemas.microsoft.com/office/drawing/2014/main" id="{B513F583-AB25-42DC-AC07-97950DA7ABE7}"/>
              </a:ext>
            </a:extLst>
          </p:cNvPr>
          <p:cNvSpPr txBox="1"/>
          <p:nvPr/>
        </p:nvSpPr>
        <p:spPr>
          <a:xfrm>
            <a:off x="457195" y="1607662"/>
            <a:ext cx="2382258" cy="365228"/>
          </a:xfrm>
          <a:prstGeom prst="rect">
            <a:avLst/>
          </a:prstGeom>
          <a:noFill/>
        </p:spPr>
        <p:txBody>
          <a:bodyPr wrap="square">
            <a:spAutoFit/>
          </a:bodyPr>
          <a:lstStyle/>
          <a:p>
            <a:pPr marL="0" indent="0">
              <a:lnSpc>
                <a:spcPct val="70000"/>
              </a:lnSpc>
              <a:spcBef>
                <a:spcPts val="0"/>
              </a:spcBef>
              <a:buSzPts val="2960"/>
            </a:pPr>
            <a:r>
              <a:rPr lang="en-US" sz="2400" b="1" dirty="0">
                <a:solidFill>
                  <a:schemeClr val="accent2"/>
                </a:solidFill>
                <a:latin typeface="Tw Cen MT" panose="020B0602020104020603" pitchFamily="34" charset="0"/>
              </a:rPr>
              <a:t>Self-</a:t>
            </a:r>
            <a:r>
              <a:rPr lang="en-US" sz="2400" b="1" dirty="0">
                <a:solidFill>
                  <a:schemeClr val="accent2"/>
                </a:solidFill>
                <a:latin typeface="Tw Cen MT" panose="020B0602020104020603" pitchFamily="34" charset="0"/>
                <a:sym typeface="Questrial"/>
              </a:rPr>
              <a:t>Assessment</a:t>
            </a:r>
          </a:p>
        </p:txBody>
      </p:sp>
      <p:sp>
        <p:nvSpPr>
          <p:cNvPr id="6" name="Text Placeholder 5">
            <a:extLst>
              <a:ext uri="{FF2B5EF4-FFF2-40B4-BE49-F238E27FC236}">
                <a16:creationId xmlns:a16="http://schemas.microsoft.com/office/drawing/2014/main" id="{8111FF80-4D88-4278-B991-19E2673BF0C6}"/>
              </a:ext>
            </a:extLst>
          </p:cNvPr>
          <p:cNvSpPr>
            <a:spLocks noGrp="1"/>
          </p:cNvSpPr>
          <p:nvPr>
            <p:ph type="body" idx="2"/>
          </p:nvPr>
        </p:nvSpPr>
        <p:spPr>
          <a:xfrm>
            <a:off x="457205" y="2077227"/>
            <a:ext cx="3008313" cy="3713973"/>
          </a:xfrm>
        </p:spPr>
        <p:txBody>
          <a:bodyPr/>
          <a:lstStyle/>
          <a:p>
            <a:pPr marL="342900" indent="-342900">
              <a:buClr>
                <a:schemeClr val="accent3"/>
              </a:buClr>
              <a:buFont typeface="Arial" panose="020B0604020202020204" pitchFamily="34" charset="0"/>
              <a:buChar char="•"/>
            </a:pPr>
            <a:r>
              <a:rPr lang="en-US" sz="2400" b="1" dirty="0"/>
              <a:t>Practice Profile </a:t>
            </a:r>
            <a:r>
              <a:rPr lang="en-US" sz="2000" dirty="0"/>
              <a:t>Leadership for Effective Implementation of District-Wide Evidence-Based Practices (Systems Leadership)</a:t>
            </a:r>
          </a:p>
          <a:p>
            <a:pPr>
              <a:buClr>
                <a:schemeClr val="accent3"/>
              </a:buClr>
            </a:pPr>
            <a:r>
              <a:rPr lang="en-US" sz="2000" dirty="0"/>
              <a:t> </a:t>
            </a:r>
          </a:p>
          <a:p>
            <a:pPr marL="342900" indent="-342900">
              <a:buClr>
                <a:schemeClr val="accent3"/>
              </a:buClr>
              <a:buFont typeface="Arial" panose="020B0604020202020204" pitchFamily="34" charset="0"/>
              <a:buChar char="•"/>
            </a:pPr>
            <a:r>
              <a:rPr lang="en-US" sz="2400" b="1" dirty="0"/>
              <a:t>SAPP</a:t>
            </a:r>
            <a:r>
              <a:rPr lang="en-US" sz="2000" dirty="0"/>
              <a:t> Self-Assessment Practice Profile  </a:t>
            </a:r>
            <a:r>
              <a:rPr lang="en-US" sz="2000" dirty="0">
                <a:hlinkClick r:id="rId3"/>
              </a:rPr>
              <a:t>http://sapp.missouripd.org/instructions</a:t>
            </a:r>
            <a:r>
              <a:rPr lang="en-US" sz="2000" dirty="0"/>
              <a:t> </a:t>
            </a:r>
          </a:p>
          <a:p>
            <a:endParaRPr lang="en-US" sz="1200" dirty="0"/>
          </a:p>
        </p:txBody>
      </p:sp>
      <p:sp>
        <p:nvSpPr>
          <p:cNvPr id="5" name="Text Placeholder 4">
            <a:extLst>
              <a:ext uri="{FF2B5EF4-FFF2-40B4-BE49-F238E27FC236}">
                <a16:creationId xmlns:a16="http://schemas.microsoft.com/office/drawing/2014/main" id="{08A664E8-81B4-4629-91BF-82D1AD82AA8B}"/>
              </a:ext>
            </a:extLst>
          </p:cNvPr>
          <p:cNvSpPr>
            <a:spLocks noGrp="1"/>
          </p:cNvSpPr>
          <p:nvPr>
            <p:ph type="body" idx="1"/>
          </p:nvPr>
        </p:nvSpPr>
        <p:spPr/>
        <p:txBody>
          <a:bodyPr/>
          <a:lstStyle/>
          <a:p>
            <a:pPr marL="152401" indent="0">
              <a:buNone/>
            </a:pPr>
            <a:r>
              <a:rPr lang="en-US" sz="2800" i="1" dirty="0">
                <a:solidFill>
                  <a:schemeClr val="accent2"/>
                </a:solidFill>
                <a:latin typeface="Tw Cen MT Condensed" panose="020B0606020104020203" pitchFamily="34" charset="0"/>
                <a:cs typeface="Arial"/>
                <a:sym typeface="Calibri"/>
              </a:rPr>
              <a:t>What is your next step toward implementation?</a:t>
            </a:r>
          </a:p>
          <a:p>
            <a:endParaRPr lang="en-US" dirty="0"/>
          </a:p>
        </p:txBody>
      </p:sp>
      <p:sp>
        <p:nvSpPr>
          <p:cNvPr id="12" name="TextBox 11">
            <a:extLst>
              <a:ext uri="{FF2B5EF4-FFF2-40B4-BE49-F238E27FC236}">
                <a16:creationId xmlns:a16="http://schemas.microsoft.com/office/drawing/2014/main" id="{1339168B-EFC6-4284-9CEE-01D999277408}"/>
              </a:ext>
            </a:extLst>
          </p:cNvPr>
          <p:cNvSpPr txBox="1"/>
          <p:nvPr/>
        </p:nvSpPr>
        <p:spPr>
          <a:xfrm>
            <a:off x="5009775" y="1903229"/>
            <a:ext cx="2242308" cy="365228"/>
          </a:xfrm>
          <a:prstGeom prst="rect">
            <a:avLst/>
          </a:prstGeom>
          <a:noFill/>
        </p:spPr>
        <p:txBody>
          <a:bodyPr wrap="square">
            <a:spAutoFit/>
          </a:bodyPr>
          <a:lstStyle/>
          <a:p>
            <a:pPr marL="0" indent="0">
              <a:lnSpc>
                <a:spcPct val="70000"/>
              </a:lnSpc>
              <a:spcBef>
                <a:spcPts val="0"/>
              </a:spcBef>
              <a:buSzPts val="2960"/>
            </a:pPr>
            <a:r>
              <a:rPr lang="en-US" sz="2400" b="1" dirty="0">
                <a:solidFill>
                  <a:schemeClr val="accent2"/>
                </a:solidFill>
                <a:latin typeface="Tw Cen MT" panose="020B0602020104020603" pitchFamily="34" charset="0"/>
                <a:sym typeface="Questrial"/>
              </a:rPr>
              <a:t>Action Planning</a:t>
            </a:r>
          </a:p>
        </p:txBody>
      </p:sp>
      <p:pic>
        <p:nvPicPr>
          <p:cNvPr id="11" name="Picture 10" descr="Thumbnail of Next Steps Action Planning worksheet.  The full-sized version can be found in the handout packet. ">
            <a:extLst>
              <a:ext uri="{FF2B5EF4-FFF2-40B4-BE49-F238E27FC236}">
                <a16:creationId xmlns:a16="http://schemas.microsoft.com/office/drawing/2014/main" id="{B2D92764-E9D9-4FF6-8DA8-3C32B19C4AA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819999" y="2269505"/>
            <a:ext cx="4795172" cy="3705360"/>
          </a:xfrm>
          <a:prstGeom prst="rect">
            <a:avLst/>
          </a:prstGeom>
          <a:ln>
            <a:noFill/>
          </a:ln>
          <a:effectLst>
            <a:outerShdw blurRad="292100" dist="139700" dir="2700000" algn="tl" rotWithShape="0">
              <a:srgbClr val="333333">
                <a:alpha val="65000"/>
              </a:srgbClr>
            </a:outerShdw>
          </a:effectLst>
        </p:spPr>
      </p:pic>
      <p:pic>
        <p:nvPicPr>
          <p:cNvPr id="7" name="Picture 6" descr="This icon indicates there is further information found in the Handout packet." title="Document Icon">
            <a:extLst>
              <a:ext uri="{FF2B5EF4-FFF2-40B4-BE49-F238E27FC236}">
                <a16:creationId xmlns:a16="http://schemas.microsoft.com/office/drawing/2014/main" id="{F92C506D-16D3-4874-B3BF-4AF53D261BAD}"/>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250935" y="5609105"/>
            <a:ext cx="728473" cy="731521"/>
          </a:xfrm>
          <a:prstGeom prst="rect">
            <a:avLst/>
          </a:prstGeom>
        </p:spPr>
      </p:pic>
    </p:spTree>
    <p:extLst>
      <p:ext uri="{BB962C8B-B14F-4D97-AF65-F5344CB8AC3E}">
        <p14:creationId xmlns:p14="http://schemas.microsoft.com/office/powerpoint/2010/main" val="2424431505"/>
      </p:ext>
    </p:extLst>
  </p:cSld>
  <p:clrMapOvr>
    <a:masterClrMapping/>
  </p:clrMapOvr>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9F9DCFB-1BA4-4E3E-B63C-6FF73F5AA18E}"/>
              </a:ext>
            </a:extLst>
          </p:cNvPr>
          <p:cNvSpPr>
            <a:spLocks noGrp="1"/>
          </p:cNvSpPr>
          <p:nvPr>
            <p:ph type="ctrTitle"/>
          </p:nvPr>
        </p:nvSpPr>
        <p:spPr/>
        <p:txBody>
          <a:bodyPr/>
          <a:lstStyle/>
          <a:p>
            <a:r>
              <a:rPr lang="en-US" dirty="0"/>
              <a:t>Closing and Follow-Up</a:t>
            </a:r>
          </a:p>
        </p:txBody>
      </p:sp>
    </p:spTree>
    <p:extLst>
      <p:ext uri="{BB962C8B-B14F-4D97-AF65-F5344CB8AC3E}">
        <p14:creationId xmlns:p14="http://schemas.microsoft.com/office/powerpoint/2010/main" val="3869200374"/>
      </p:ext>
    </p:extLst>
  </p:cSld>
  <p:clrMapOvr>
    <a:masterClrMapping/>
  </p:clrMapOvr>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F9DA2F-DFED-4CAD-8C91-6A80B59233CA}"/>
              </a:ext>
            </a:extLst>
          </p:cNvPr>
          <p:cNvSpPr>
            <a:spLocks noGrp="1"/>
          </p:cNvSpPr>
          <p:nvPr>
            <p:ph type="title"/>
          </p:nvPr>
        </p:nvSpPr>
        <p:spPr/>
        <p:txBody>
          <a:bodyPr/>
          <a:lstStyle/>
          <a:p>
            <a:r>
              <a:rPr lang="en-US" dirty="0"/>
              <a:t>References</a:t>
            </a:r>
          </a:p>
        </p:txBody>
      </p:sp>
      <p:sp>
        <p:nvSpPr>
          <p:cNvPr id="3" name="Text Placeholder 2">
            <a:extLst>
              <a:ext uri="{FF2B5EF4-FFF2-40B4-BE49-F238E27FC236}">
                <a16:creationId xmlns:a16="http://schemas.microsoft.com/office/drawing/2014/main" id="{A3DF1849-97A5-46DE-8ED8-75E4D78C9D9A}"/>
              </a:ext>
            </a:extLst>
          </p:cNvPr>
          <p:cNvSpPr>
            <a:spLocks noGrp="1"/>
          </p:cNvSpPr>
          <p:nvPr>
            <p:ph type="body" idx="1"/>
          </p:nvPr>
        </p:nvSpPr>
        <p:spPr/>
        <p:txBody>
          <a:bodyPr/>
          <a:lstStyle/>
          <a:p>
            <a:pPr lvl="0" indent="-914400" algn="l" rtl="0">
              <a:lnSpc>
                <a:spcPct val="100000"/>
              </a:lnSpc>
              <a:spcBef>
                <a:spcPts val="0"/>
              </a:spcBef>
              <a:spcAft>
                <a:spcPts val="600"/>
              </a:spcAft>
              <a:buClr>
                <a:schemeClr val="dk1"/>
              </a:buClr>
              <a:buSzPts val="1400"/>
              <a:buNone/>
            </a:pPr>
            <a:r>
              <a:rPr lang="en-US" sz="1100" dirty="0" err="1"/>
              <a:t>Acaroglu</a:t>
            </a:r>
            <a:r>
              <a:rPr lang="en-US" sz="1100" dirty="0"/>
              <a:t>, L.  (2017, Sept. 7).  </a:t>
            </a:r>
            <a:r>
              <a:rPr lang="en-US" sz="1100" i="1" dirty="0"/>
              <a:t>Tools for systems thinkers: The 6 fundamental concepts of systems thinking. </a:t>
            </a:r>
            <a:r>
              <a:rPr lang="en-US" sz="1100" dirty="0"/>
              <a:t>Disruptive Design. https://medium.com/disruptive-design/tools-for-systems-thinkers-the-6-fundamental-concepts-of-systems-thinking-379cdac3dc6a</a:t>
            </a:r>
          </a:p>
          <a:p>
            <a:pPr lvl="0" indent="-914400" algn="l" rtl="0">
              <a:lnSpc>
                <a:spcPct val="100000"/>
              </a:lnSpc>
              <a:spcBef>
                <a:spcPts val="0"/>
              </a:spcBef>
              <a:spcAft>
                <a:spcPts val="600"/>
              </a:spcAft>
              <a:buClr>
                <a:schemeClr val="dk1"/>
              </a:buClr>
              <a:buSzPts val="1400"/>
              <a:buNone/>
            </a:pPr>
            <a:r>
              <a:rPr lang="en-US" sz="1100" dirty="0"/>
              <a:t>Argyris, C., &amp; Schön, D. (1978). </a:t>
            </a:r>
            <a:r>
              <a:rPr lang="en-US" sz="1100" i="1" dirty="0"/>
              <a:t>Organizational learning: A theory of action perspective.</a:t>
            </a:r>
            <a:r>
              <a:rPr lang="en-US" sz="1100" dirty="0"/>
              <a:t> Reading, Mass: Addison Wesley</a:t>
            </a:r>
          </a:p>
          <a:p>
            <a:pPr lvl="0" indent="-914400" algn="l" rtl="0">
              <a:lnSpc>
                <a:spcPct val="100000"/>
              </a:lnSpc>
              <a:spcBef>
                <a:spcPts val="0"/>
              </a:spcBef>
              <a:spcAft>
                <a:spcPts val="600"/>
              </a:spcAft>
              <a:buClr>
                <a:schemeClr val="dk1"/>
              </a:buClr>
              <a:buSzPts val="1400"/>
              <a:buNone/>
            </a:pPr>
            <a:r>
              <a:rPr lang="en-US" sz="1100" dirty="0" err="1"/>
              <a:t>Beilke</a:t>
            </a:r>
            <a:r>
              <a:rPr lang="en-US" sz="1100" dirty="0"/>
              <a:t>, S. (2014, April 16). </a:t>
            </a:r>
            <a:r>
              <a:rPr lang="en-US" sz="1100" i="1" dirty="0"/>
              <a:t>The importance of trust: It makes your culture “change ready.” </a:t>
            </a:r>
            <a:r>
              <a:rPr lang="en-US" sz="1100" dirty="0"/>
              <a:t>TLNT. </a:t>
            </a:r>
            <a:r>
              <a:rPr lang="en-US" sz="1100" u="sng" dirty="0">
                <a:solidFill>
                  <a:schemeClr val="hlink"/>
                </a:solidFill>
                <a:hlinkClick r:id="rId2"/>
              </a:rPr>
              <a:t>https://www.tlnt.com/the-importance-of-trust-it-makes-your-culture-change-ready/</a:t>
            </a:r>
            <a:endParaRPr lang="en-US" sz="1100" dirty="0"/>
          </a:p>
          <a:p>
            <a:pPr lvl="0" indent="-914400" algn="l" rtl="0">
              <a:lnSpc>
                <a:spcPct val="100000"/>
              </a:lnSpc>
              <a:spcBef>
                <a:spcPts val="0"/>
              </a:spcBef>
              <a:spcAft>
                <a:spcPts val="600"/>
              </a:spcAft>
              <a:buClr>
                <a:schemeClr val="dk1"/>
              </a:buClr>
              <a:buSzPts val="1400"/>
              <a:buNone/>
            </a:pPr>
            <a:r>
              <a:rPr lang="en-US" sz="1100" dirty="0"/>
              <a:t>Buck, R. (2015, July 16). </a:t>
            </a:r>
            <a:r>
              <a:rPr lang="en-US" sz="1100" i="1" dirty="0"/>
              <a:t>This is #teach to lead </a:t>
            </a:r>
            <a:r>
              <a:rPr lang="en-US" sz="1100" dirty="0"/>
              <a:t>[Video]. U.S. Dept. of Education. https://www.youtube.com/watch?v=o4rlENK-k5I&amp;feature=youtu.be</a:t>
            </a:r>
          </a:p>
          <a:p>
            <a:pPr lvl="0" indent="-914400" algn="l" rtl="0">
              <a:lnSpc>
                <a:spcPct val="100000"/>
              </a:lnSpc>
              <a:spcBef>
                <a:spcPts val="0"/>
              </a:spcBef>
              <a:spcAft>
                <a:spcPts val="600"/>
              </a:spcAft>
              <a:buClr>
                <a:schemeClr val="dk1"/>
              </a:buClr>
              <a:buSzPts val="1400"/>
              <a:buNone/>
            </a:pPr>
            <a:r>
              <a:rPr lang="en-US" sz="1100" dirty="0"/>
              <a:t>Center for Educational Leadership. (2015). </a:t>
            </a:r>
            <a:r>
              <a:rPr lang="en-US" sz="1100" i="1" dirty="0"/>
              <a:t>4 dimensions of instructional leadership: Instructional leadership framework 2.0. </a:t>
            </a:r>
            <a:r>
              <a:rPr lang="en-US" sz="1100" u="sng" dirty="0">
                <a:solidFill>
                  <a:schemeClr val="hlink"/>
                </a:solidFill>
                <a:hlinkClick r:id="rId3"/>
              </a:rPr>
              <a:t>http://iltmaese.weebly.com/uploads/1/0/9/8/109874920/two_column_chart_of_info.pdf</a:t>
            </a:r>
            <a:endParaRPr lang="en-US" sz="1100" dirty="0"/>
          </a:p>
          <a:p>
            <a:pPr lvl="0" indent="-914400" algn="l" rtl="0">
              <a:lnSpc>
                <a:spcPct val="100000"/>
              </a:lnSpc>
              <a:spcBef>
                <a:spcPts val="0"/>
              </a:spcBef>
              <a:spcAft>
                <a:spcPts val="600"/>
              </a:spcAft>
              <a:buClr>
                <a:schemeClr val="dk1"/>
              </a:buClr>
              <a:buSzPts val="1500"/>
              <a:buNone/>
            </a:pPr>
            <a:r>
              <a:rPr lang="en-US" sz="1100" dirty="0"/>
              <a:t>Covey, S., &amp; Merrill, R. (2008). </a:t>
            </a:r>
            <a:r>
              <a:rPr lang="en-US" sz="1100" i="1" dirty="0"/>
              <a:t>The speed of trust: The one thing that changes everything.</a:t>
            </a:r>
            <a:r>
              <a:rPr lang="en-US" sz="1100" dirty="0"/>
              <a:t> New York, NY: Free Press.</a:t>
            </a:r>
          </a:p>
          <a:p>
            <a:pPr lvl="0" indent="-914400" algn="l" rtl="0">
              <a:lnSpc>
                <a:spcPct val="100000"/>
              </a:lnSpc>
              <a:spcBef>
                <a:spcPts val="0"/>
              </a:spcBef>
              <a:spcAft>
                <a:spcPts val="600"/>
              </a:spcAft>
              <a:buClr>
                <a:schemeClr val="dk1"/>
              </a:buClr>
              <a:buSzPts val="1500"/>
              <a:buNone/>
            </a:pPr>
            <a:r>
              <a:rPr lang="en-US" sz="1100" dirty="0"/>
              <a:t>Craig, W. (2017, Oct. 3). </a:t>
            </a:r>
            <a:r>
              <a:rPr lang="en-US" sz="1100" i="1" dirty="0"/>
              <a:t>Growth mindset: What it is and why it makes better leaders</a:t>
            </a:r>
            <a:r>
              <a:rPr lang="en-US" sz="1100" dirty="0"/>
              <a:t>. </a:t>
            </a:r>
            <a:r>
              <a:rPr lang="en-US" sz="1100" u="sng" dirty="0">
                <a:solidFill>
                  <a:schemeClr val="hlink"/>
                </a:solidFill>
                <a:hlinkClick r:id="rId4"/>
              </a:rPr>
              <a:t>https://www.forbes.com/sites/williamcraig/2017/10/03/growth-mindset-what-it-is-and-why-it-makes-better-leaders/#5769399533c8</a:t>
            </a:r>
            <a:endParaRPr lang="en-US" sz="1100" dirty="0"/>
          </a:p>
          <a:p>
            <a:pPr lvl="0" indent="-914400" algn="l" rtl="0">
              <a:lnSpc>
                <a:spcPct val="100000"/>
              </a:lnSpc>
              <a:spcBef>
                <a:spcPts val="0"/>
              </a:spcBef>
              <a:spcAft>
                <a:spcPts val="600"/>
              </a:spcAft>
              <a:buClr>
                <a:schemeClr val="dk1"/>
              </a:buClr>
              <a:buSzPts val="1400"/>
              <a:buNone/>
            </a:pPr>
            <a:r>
              <a:rPr lang="en-US" sz="1100" dirty="0"/>
              <a:t>DESE. (n.d.). </a:t>
            </a:r>
            <a:r>
              <a:rPr lang="en-US" sz="1100" i="1" dirty="0"/>
              <a:t>Leader standards. </a:t>
            </a:r>
            <a:r>
              <a:rPr lang="en-US" sz="1100" dirty="0"/>
              <a:t>Missouri Model Standards. https://dese.mo.gov/media/pdf/oeq-ed-leaderstandards</a:t>
            </a:r>
          </a:p>
          <a:p>
            <a:pPr lvl="0" indent="-914400" algn="l" rtl="0">
              <a:lnSpc>
                <a:spcPct val="100000"/>
              </a:lnSpc>
              <a:spcBef>
                <a:spcPts val="0"/>
              </a:spcBef>
              <a:spcAft>
                <a:spcPts val="600"/>
              </a:spcAft>
              <a:buClr>
                <a:schemeClr val="dk1"/>
              </a:buClr>
              <a:buSzPts val="1400"/>
              <a:buNone/>
            </a:pPr>
            <a:r>
              <a:rPr lang="en-US" sz="1100" dirty="0"/>
              <a:t>Dweck, C. (2016, March 24). </a:t>
            </a:r>
            <a:r>
              <a:rPr lang="en-US" sz="1100" i="1" dirty="0"/>
              <a:t>Mindset, motivation, and leadership </a:t>
            </a:r>
            <a:r>
              <a:rPr lang="en-US" sz="1100" dirty="0"/>
              <a:t>[Video]. </a:t>
            </a:r>
            <a:r>
              <a:rPr lang="en-US" sz="1100" dirty="0" err="1"/>
              <a:t>Kanatola</a:t>
            </a:r>
            <a:r>
              <a:rPr lang="en-US" sz="1100" dirty="0"/>
              <a:t> Training Solutions. https://www.youtube.com/watch?v=yYknuaoIdME</a:t>
            </a:r>
          </a:p>
          <a:p>
            <a:pPr lvl="0" indent="-914400" algn="l" rtl="0">
              <a:lnSpc>
                <a:spcPct val="100000"/>
              </a:lnSpc>
              <a:spcBef>
                <a:spcPts val="0"/>
              </a:spcBef>
              <a:spcAft>
                <a:spcPts val="600"/>
              </a:spcAft>
              <a:buClr>
                <a:schemeClr val="dk1"/>
              </a:buClr>
              <a:buSzPts val="1400"/>
              <a:buNone/>
            </a:pPr>
            <a:r>
              <a:rPr lang="en-US" sz="1100" dirty="0"/>
              <a:t>Dweck, C. S. (2007). </a:t>
            </a:r>
            <a:r>
              <a:rPr lang="en-US" sz="1100" i="1" dirty="0"/>
              <a:t>Mindset: The new psychology of success.</a:t>
            </a:r>
            <a:r>
              <a:rPr lang="en-US" sz="1100" dirty="0"/>
              <a:t> New York, NY: Ballantine Books. </a:t>
            </a:r>
          </a:p>
          <a:p>
            <a:pPr lvl="0" indent="-914400" algn="l" rtl="0">
              <a:lnSpc>
                <a:spcPct val="100000"/>
              </a:lnSpc>
              <a:spcBef>
                <a:spcPts val="0"/>
              </a:spcBef>
              <a:spcAft>
                <a:spcPts val="600"/>
              </a:spcAft>
              <a:buClr>
                <a:schemeClr val="dk1"/>
              </a:buClr>
              <a:buSzPts val="1400"/>
              <a:buNone/>
            </a:pPr>
            <a:r>
              <a:rPr lang="en-US" sz="1100" dirty="0" err="1"/>
              <a:t>Ehorning</a:t>
            </a:r>
            <a:r>
              <a:rPr lang="en-US" sz="1100" dirty="0"/>
              <a:t>, P. (2013, August 7). </a:t>
            </a:r>
            <a:r>
              <a:rPr lang="en-US" sz="1100" i="1" dirty="0"/>
              <a:t>5 steps to actionable key performance indicators</a:t>
            </a:r>
            <a:r>
              <a:rPr lang="en-US" sz="1100" dirty="0"/>
              <a:t>. </a:t>
            </a:r>
            <a:r>
              <a:rPr lang="en-US" sz="1100" dirty="0" err="1"/>
              <a:t>Unilytics</a:t>
            </a:r>
            <a:r>
              <a:rPr lang="en-US" sz="1100" dirty="0"/>
              <a:t>. </a:t>
            </a:r>
            <a:r>
              <a:rPr lang="en-US" sz="1100" u="sng" dirty="0">
                <a:solidFill>
                  <a:schemeClr val="hlink"/>
                </a:solidFill>
                <a:hlinkClick r:id="rId5"/>
              </a:rPr>
              <a:t>https://unilytics.com/5-steps-to-actionable-key-performance-indicators/</a:t>
            </a:r>
            <a:endParaRPr lang="en-US" sz="1100" dirty="0"/>
          </a:p>
        </p:txBody>
      </p:sp>
    </p:spTree>
    <p:extLst>
      <p:ext uri="{BB962C8B-B14F-4D97-AF65-F5344CB8AC3E}">
        <p14:creationId xmlns:p14="http://schemas.microsoft.com/office/powerpoint/2010/main" val="535698839"/>
      </p:ext>
    </p:extLst>
  </p:cSld>
  <p:clrMapOvr>
    <a:masterClrMapping/>
  </p:clrMapOvr>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32C241-0EEE-40B8-BCC8-7DECFB8EB17C}"/>
              </a:ext>
            </a:extLst>
          </p:cNvPr>
          <p:cNvSpPr>
            <a:spLocks noGrp="1"/>
          </p:cNvSpPr>
          <p:nvPr>
            <p:ph type="title"/>
          </p:nvPr>
        </p:nvSpPr>
        <p:spPr/>
        <p:txBody>
          <a:bodyPr/>
          <a:lstStyle/>
          <a:p>
            <a:r>
              <a:rPr lang="en-US" dirty="0"/>
              <a:t>References 2</a:t>
            </a:r>
          </a:p>
        </p:txBody>
      </p:sp>
      <p:sp>
        <p:nvSpPr>
          <p:cNvPr id="3" name="Text Placeholder 2">
            <a:extLst>
              <a:ext uri="{FF2B5EF4-FFF2-40B4-BE49-F238E27FC236}">
                <a16:creationId xmlns:a16="http://schemas.microsoft.com/office/drawing/2014/main" id="{CF23E1CF-B8FC-4EDE-AA54-E81C9721AEA3}"/>
              </a:ext>
            </a:extLst>
          </p:cNvPr>
          <p:cNvSpPr>
            <a:spLocks noGrp="1"/>
          </p:cNvSpPr>
          <p:nvPr>
            <p:ph type="body" idx="1"/>
          </p:nvPr>
        </p:nvSpPr>
        <p:spPr/>
        <p:txBody>
          <a:bodyPr/>
          <a:lstStyle/>
          <a:p>
            <a:pPr lvl="0" indent="-914400" algn="l" rtl="0">
              <a:lnSpc>
                <a:spcPct val="100000"/>
              </a:lnSpc>
              <a:spcBef>
                <a:spcPts val="0"/>
              </a:spcBef>
              <a:spcAft>
                <a:spcPts val="600"/>
              </a:spcAft>
              <a:buClr>
                <a:schemeClr val="dk1"/>
              </a:buClr>
              <a:buSzPts val="1400"/>
              <a:buNone/>
            </a:pPr>
            <a:r>
              <a:rPr lang="en-US" sz="1100" dirty="0" err="1"/>
              <a:t>EOSWorldwide</a:t>
            </a:r>
            <a:r>
              <a:rPr lang="en-US" sz="1100" dirty="0"/>
              <a:t>. (2014, Nov. 18). </a:t>
            </a:r>
            <a:r>
              <a:rPr lang="en-US" sz="1100" i="1" dirty="0"/>
              <a:t>Align your company vision – 8 questions for your leadership team </a:t>
            </a:r>
            <a:r>
              <a:rPr lang="en-US" sz="1100" dirty="0"/>
              <a:t>[Video]. </a:t>
            </a:r>
            <a:r>
              <a:rPr lang="en-US" sz="1100" u="sng" dirty="0">
                <a:solidFill>
                  <a:schemeClr val="hlink"/>
                </a:solidFill>
                <a:hlinkClick r:id="rId2"/>
              </a:rPr>
              <a:t>https://www.youtube.com/watch?v=0jXP1xW5Osg</a:t>
            </a:r>
            <a:endParaRPr lang="en-US" sz="1100" dirty="0"/>
          </a:p>
          <a:p>
            <a:pPr lvl="0" indent="-914400" algn="l" rtl="0">
              <a:lnSpc>
                <a:spcPct val="100000"/>
              </a:lnSpc>
              <a:spcBef>
                <a:spcPts val="0"/>
              </a:spcBef>
              <a:spcAft>
                <a:spcPts val="600"/>
              </a:spcAft>
              <a:buClr>
                <a:schemeClr val="dk1"/>
              </a:buClr>
              <a:buSzPts val="1400"/>
              <a:buNone/>
            </a:pPr>
            <a:r>
              <a:rPr lang="en-US" sz="1100" dirty="0" err="1"/>
              <a:t>Fixsen</a:t>
            </a:r>
            <a:r>
              <a:rPr lang="en-US" sz="1100" dirty="0"/>
              <a:t>, D., </a:t>
            </a:r>
            <a:r>
              <a:rPr lang="en-US" sz="1100" dirty="0" err="1"/>
              <a:t>Naoom</a:t>
            </a:r>
            <a:r>
              <a:rPr lang="en-US" sz="1100" dirty="0"/>
              <a:t>, S., </a:t>
            </a:r>
            <a:r>
              <a:rPr lang="en-US" sz="1100" dirty="0" err="1"/>
              <a:t>Blase</a:t>
            </a:r>
            <a:r>
              <a:rPr lang="en-US" sz="1100" dirty="0"/>
              <a:t>, K., Friedman, R., &amp; Wallace, F. (2005). </a:t>
            </a:r>
            <a:r>
              <a:rPr lang="en-US" sz="1100" i="1" dirty="0"/>
              <a:t>Implementation research: A synthesis of the literature. </a:t>
            </a:r>
            <a:r>
              <a:rPr lang="en-US" sz="1100" dirty="0"/>
              <a:t>Tampa, FL: University of South Florida, Louis de la </a:t>
            </a:r>
            <a:r>
              <a:rPr lang="en-US" sz="1100" dirty="0" err="1"/>
              <a:t>Parte</a:t>
            </a:r>
            <a:r>
              <a:rPr lang="en-US" sz="1100" dirty="0"/>
              <a:t> Florida Mental Health Institute, National Implementation Research Network. </a:t>
            </a:r>
            <a:r>
              <a:rPr lang="en-US" sz="1100" u="sng" dirty="0">
                <a:solidFill>
                  <a:schemeClr val="hlink"/>
                </a:solidFill>
                <a:hlinkClick r:id="rId3"/>
              </a:rPr>
              <a:t>https://nirn.fpg.unc.edu/resources/implementation-research-synthesis-literature</a:t>
            </a:r>
            <a:endParaRPr lang="en-US" sz="1100" dirty="0"/>
          </a:p>
          <a:p>
            <a:pPr lvl="0" indent="-914400" algn="l" rtl="0">
              <a:lnSpc>
                <a:spcPct val="100000"/>
              </a:lnSpc>
              <a:spcBef>
                <a:spcPts val="0"/>
              </a:spcBef>
              <a:spcAft>
                <a:spcPts val="600"/>
              </a:spcAft>
              <a:buClr>
                <a:schemeClr val="dk1"/>
              </a:buClr>
              <a:buSzPts val="1400"/>
              <a:buNone/>
            </a:pPr>
            <a:r>
              <a:rPr lang="en-US" sz="1100" dirty="0"/>
              <a:t>France, S. (2016, Dec. 28). </a:t>
            </a:r>
            <a:r>
              <a:rPr lang="en-US" sz="1100" i="1" dirty="0"/>
              <a:t>The fixed mindset vs. the growth mindset. </a:t>
            </a:r>
            <a:r>
              <a:rPr lang="en-US" sz="1100" dirty="0"/>
              <a:t>ASAP. </a:t>
            </a:r>
            <a:r>
              <a:rPr lang="en-US" sz="1100" u="sng" dirty="0">
                <a:solidFill>
                  <a:schemeClr val="hlink"/>
                </a:solidFill>
                <a:hlinkClick r:id="rId4"/>
              </a:rPr>
              <a:t>https://www.asaporg.com/articles/leadership/fixed-mindset-vs-growth-mindset</a:t>
            </a:r>
            <a:endParaRPr lang="en-US" sz="1100" dirty="0"/>
          </a:p>
          <a:p>
            <a:pPr indent="-914400">
              <a:spcBef>
                <a:spcPts val="0"/>
              </a:spcBef>
              <a:spcAft>
                <a:spcPts val="600"/>
              </a:spcAft>
              <a:buClr>
                <a:schemeClr val="dk1"/>
              </a:buClr>
              <a:buSzPts val="1400"/>
              <a:buNone/>
            </a:pPr>
            <a:r>
              <a:rPr lang="en-US" sz="1100" dirty="0">
                <a:solidFill>
                  <a:schemeClr val="tx1"/>
                </a:solidFill>
              </a:rPr>
              <a:t>Goodman, M. (n.d.) </a:t>
            </a:r>
            <a:r>
              <a:rPr lang="en-US" sz="1100" i="1" dirty="0">
                <a:solidFill>
                  <a:schemeClr val="tx1"/>
                </a:solidFill>
              </a:rPr>
              <a:t>The do’s and don’ts of systems thinking on the job. </a:t>
            </a:r>
            <a:r>
              <a:rPr lang="en-US" sz="1100" dirty="0">
                <a:solidFill>
                  <a:schemeClr val="tx1"/>
                </a:solidFill>
              </a:rPr>
              <a:t>The Systems Thinker. https://thesystemsthinker.com/the-dos-and-donts-of-systems-thinking-on-the-job/</a:t>
            </a:r>
          </a:p>
          <a:p>
            <a:pPr lvl="0" indent="-914400" algn="l" rtl="0">
              <a:lnSpc>
                <a:spcPct val="100000"/>
              </a:lnSpc>
              <a:spcBef>
                <a:spcPts val="0"/>
              </a:spcBef>
              <a:spcAft>
                <a:spcPts val="600"/>
              </a:spcAft>
              <a:buClr>
                <a:schemeClr val="dk1"/>
              </a:buClr>
              <a:buSzPts val="1400"/>
              <a:buNone/>
            </a:pPr>
            <a:r>
              <a:rPr lang="en-US" sz="1100" dirty="0"/>
              <a:t>Goodman, M. (2018). </a:t>
            </a:r>
            <a:r>
              <a:rPr lang="en-US" sz="1100" i="1" dirty="0"/>
              <a:t>Systems thinking: What, why, when, where, and how?  </a:t>
            </a:r>
            <a:r>
              <a:rPr lang="en-US" sz="1100" dirty="0"/>
              <a:t>Systems Thinker. https://thesystemsthinker.com/systems-thinking-what-why-when-where-and-how/</a:t>
            </a:r>
          </a:p>
          <a:p>
            <a:pPr lvl="0" indent="-914400" algn="l" rtl="0">
              <a:lnSpc>
                <a:spcPct val="100000"/>
              </a:lnSpc>
              <a:spcBef>
                <a:spcPts val="0"/>
              </a:spcBef>
              <a:spcAft>
                <a:spcPts val="600"/>
              </a:spcAft>
              <a:buClr>
                <a:schemeClr val="dk1"/>
              </a:buClr>
              <a:buSzPts val="1500"/>
              <a:buNone/>
            </a:pPr>
            <a:r>
              <a:rPr lang="en-US" sz="1100" dirty="0" err="1"/>
              <a:t>Goyne</a:t>
            </a:r>
            <a:r>
              <a:rPr lang="en-US" sz="1100" dirty="0"/>
              <a:t>, J., Padgett, D., </a:t>
            </a:r>
            <a:r>
              <a:rPr lang="en-US" sz="1100" dirty="0" err="1"/>
              <a:t>Rowicki</a:t>
            </a:r>
            <a:r>
              <a:rPr lang="en-US" sz="1100" dirty="0"/>
              <a:t>, M., &amp; </a:t>
            </a:r>
            <a:r>
              <a:rPr lang="en-US" sz="1100" dirty="0" err="1"/>
              <a:t>Triplitt</a:t>
            </a:r>
            <a:r>
              <a:rPr lang="en-US" sz="1100" dirty="0"/>
              <a:t>, T. (1999, August). </a:t>
            </a:r>
            <a:r>
              <a:rPr lang="en-US" sz="1100" i="1" dirty="0"/>
              <a:t>The journey to teacher empowerment. </a:t>
            </a:r>
            <a:r>
              <a:rPr lang="en-US" sz="1100" dirty="0"/>
              <a:t>ERIC. https://eric.ed.gov/?id=ED434384</a:t>
            </a:r>
          </a:p>
          <a:p>
            <a:pPr indent="-914400">
              <a:spcBef>
                <a:spcPts val="0"/>
              </a:spcBef>
              <a:spcAft>
                <a:spcPts val="600"/>
              </a:spcAft>
              <a:buClr>
                <a:schemeClr val="dk1"/>
              </a:buClr>
              <a:buSzPts val="1400"/>
              <a:buNone/>
            </a:pPr>
            <a:r>
              <a:rPr lang="en-US" sz="1100" dirty="0"/>
              <a:t>Hattie, J. (2015). High impact leadership. </a:t>
            </a:r>
            <a:r>
              <a:rPr lang="en-US" sz="1100" i="1" dirty="0"/>
              <a:t>Educational Leadership, 72</a:t>
            </a:r>
            <a:r>
              <a:rPr lang="en-US" sz="1100" dirty="0"/>
              <a:t>(5), 38.</a:t>
            </a:r>
          </a:p>
          <a:p>
            <a:pPr lvl="0" indent="-914400" algn="l" rtl="0">
              <a:lnSpc>
                <a:spcPct val="100000"/>
              </a:lnSpc>
              <a:spcBef>
                <a:spcPts val="0"/>
              </a:spcBef>
              <a:spcAft>
                <a:spcPts val="600"/>
              </a:spcAft>
              <a:buClr>
                <a:schemeClr val="dk1"/>
              </a:buClr>
              <a:buSzPts val="1400"/>
              <a:buNone/>
            </a:pPr>
            <a:r>
              <a:rPr lang="en-US" sz="1100" dirty="0"/>
              <a:t>Hattie, J. (2017, Dec.). </a:t>
            </a:r>
            <a:r>
              <a:rPr lang="en-US" sz="1100" i="1" dirty="0"/>
              <a:t>Hattie Ranking: 252 Influences and effect sizes related to student achievement</a:t>
            </a:r>
            <a:r>
              <a:rPr lang="en-US" sz="1100" dirty="0"/>
              <a:t>. Visible Learning. https://visible-learning.org/hattie-ranking-influences-effect-sizes-learning-achievement/#tabs_desc_6004_2</a:t>
            </a:r>
          </a:p>
          <a:p>
            <a:pPr lvl="0" indent="-914400" algn="l" rtl="0">
              <a:lnSpc>
                <a:spcPct val="100000"/>
              </a:lnSpc>
              <a:spcBef>
                <a:spcPts val="0"/>
              </a:spcBef>
              <a:spcAft>
                <a:spcPts val="600"/>
              </a:spcAft>
              <a:buClr>
                <a:schemeClr val="dk1"/>
              </a:buClr>
              <a:buSzPts val="1400"/>
              <a:buNone/>
            </a:pPr>
            <a:r>
              <a:rPr lang="en-US" sz="1100" dirty="0"/>
              <a:t>Ingersoll, R. M., Dougherty, P., &amp; </a:t>
            </a:r>
            <a:r>
              <a:rPr lang="en-US" sz="1100" dirty="0" err="1"/>
              <a:t>Sirinides</a:t>
            </a:r>
            <a:r>
              <a:rPr lang="en-US" sz="1100" dirty="0"/>
              <a:t>, P. (2017). </a:t>
            </a:r>
            <a:r>
              <a:rPr lang="en-US" sz="1100" i="1" dirty="0"/>
              <a:t>School leadership counts.</a:t>
            </a:r>
            <a:r>
              <a:rPr lang="en-US" sz="1100" dirty="0"/>
              <a:t> Santa Cruz, CA: New Teacher Center. </a:t>
            </a:r>
            <a:r>
              <a:rPr lang="en-US" sz="1100" u="sng" dirty="0">
                <a:solidFill>
                  <a:schemeClr val="hlink"/>
                </a:solidFill>
                <a:hlinkClick r:id="rId5"/>
              </a:rPr>
              <a:t>https://go.pardot.com/l/576393/2018-08-15/349bgkg</a:t>
            </a:r>
            <a:endParaRPr lang="en-US" sz="1100" u="sng" dirty="0">
              <a:solidFill>
                <a:schemeClr val="hlink"/>
              </a:solidFill>
            </a:endParaRPr>
          </a:p>
          <a:p>
            <a:pPr indent="-914400">
              <a:spcBef>
                <a:spcPts val="0"/>
              </a:spcBef>
              <a:spcAft>
                <a:spcPts val="600"/>
              </a:spcAft>
              <a:buClr>
                <a:schemeClr val="dk1"/>
              </a:buClr>
              <a:buSzPts val="1400"/>
              <a:buNone/>
            </a:pPr>
            <a:r>
              <a:rPr lang="en-US" sz="1100" dirty="0"/>
              <a:t>Jackson, T. (2016, May 25). </a:t>
            </a:r>
            <a:r>
              <a:rPr lang="en-US" sz="1100" i="1" dirty="0"/>
              <a:t>7 benefits of systems thinking in organizational change</a:t>
            </a:r>
            <a:r>
              <a:rPr lang="en-US" sz="1100" dirty="0"/>
              <a:t>. </a:t>
            </a:r>
            <a:r>
              <a:rPr lang="en-US" sz="1100" u="sng" dirty="0">
                <a:solidFill>
                  <a:schemeClr val="hlink"/>
                </a:solidFill>
                <a:hlinkClick r:id="rId6"/>
              </a:rPr>
              <a:t>https://www.linkedin.com/pulse/7-benefits-systems-thinking-organizational-change-jackson-ph-d-</a:t>
            </a:r>
            <a:endParaRPr lang="en-US" sz="1100" dirty="0"/>
          </a:p>
          <a:p>
            <a:pPr marL="91440" indent="0">
              <a:buNone/>
            </a:pPr>
            <a:endParaRPr lang="en-US" sz="1100" dirty="0"/>
          </a:p>
        </p:txBody>
      </p:sp>
    </p:spTree>
    <p:extLst>
      <p:ext uri="{BB962C8B-B14F-4D97-AF65-F5344CB8AC3E}">
        <p14:creationId xmlns:p14="http://schemas.microsoft.com/office/powerpoint/2010/main" val="3087108734"/>
      </p:ext>
    </p:extLst>
  </p:cSld>
  <p:clrMapOvr>
    <a:masterClrMapping/>
  </p:clrMapOvr>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9D9C03-DD92-4666-93D3-A7DD2EC441DC}"/>
              </a:ext>
            </a:extLst>
          </p:cNvPr>
          <p:cNvSpPr>
            <a:spLocks noGrp="1"/>
          </p:cNvSpPr>
          <p:nvPr>
            <p:ph type="title"/>
          </p:nvPr>
        </p:nvSpPr>
        <p:spPr/>
        <p:txBody>
          <a:bodyPr/>
          <a:lstStyle/>
          <a:p>
            <a:r>
              <a:rPr lang="en-US" dirty="0"/>
              <a:t>References 3</a:t>
            </a:r>
          </a:p>
        </p:txBody>
      </p:sp>
      <p:sp>
        <p:nvSpPr>
          <p:cNvPr id="3" name="Text Placeholder 2">
            <a:extLst>
              <a:ext uri="{FF2B5EF4-FFF2-40B4-BE49-F238E27FC236}">
                <a16:creationId xmlns:a16="http://schemas.microsoft.com/office/drawing/2014/main" id="{EA8FA6EC-6577-444E-B06D-7DFDC4601D25}"/>
              </a:ext>
            </a:extLst>
          </p:cNvPr>
          <p:cNvSpPr>
            <a:spLocks noGrp="1"/>
          </p:cNvSpPr>
          <p:nvPr>
            <p:ph type="body" idx="1"/>
          </p:nvPr>
        </p:nvSpPr>
        <p:spPr/>
        <p:txBody>
          <a:bodyPr/>
          <a:lstStyle/>
          <a:p>
            <a:pPr lvl="0" indent="-914400" algn="l" rtl="0">
              <a:lnSpc>
                <a:spcPct val="100000"/>
              </a:lnSpc>
              <a:spcBef>
                <a:spcPts val="0"/>
              </a:spcBef>
              <a:spcAft>
                <a:spcPts val="600"/>
              </a:spcAft>
              <a:buClr>
                <a:schemeClr val="dk1"/>
              </a:buClr>
              <a:buSzPts val="1400"/>
              <a:buNone/>
            </a:pPr>
            <a:r>
              <a:rPr lang="en-US" sz="1100" dirty="0"/>
              <a:t>Jeffrey, S. (n.d.) </a:t>
            </a:r>
            <a:r>
              <a:rPr lang="en-US" sz="1100" i="1" dirty="0"/>
              <a:t>A complete guide to changing your fixed mindset into a growth mindset. </a:t>
            </a:r>
            <a:r>
              <a:rPr lang="en-US" sz="1100" dirty="0"/>
              <a:t>CE Sage. https://scottjeffrey.com/change-your-fixed-mindset/</a:t>
            </a:r>
          </a:p>
          <a:p>
            <a:pPr lvl="0" indent="-914400" algn="l" rtl="0">
              <a:lnSpc>
                <a:spcPct val="100000"/>
              </a:lnSpc>
              <a:spcBef>
                <a:spcPts val="0"/>
              </a:spcBef>
              <a:spcAft>
                <a:spcPts val="600"/>
              </a:spcAft>
              <a:buClr>
                <a:schemeClr val="dk1"/>
              </a:buClr>
              <a:buSzPts val="1400"/>
              <a:buNone/>
            </a:pPr>
            <a:r>
              <a:rPr lang="en-US" sz="1100" dirty="0"/>
              <a:t>Jenkins, B. (2009, Jan./Feb). </a:t>
            </a:r>
            <a:r>
              <a:rPr lang="en-US" sz="1100" i="1" dirty="0"/>
              <a:t>What it takes to be an instructional leader. </a:t>
            </a:r>
            <a:r>
              <a:rPr lang="en-US" sz="1100" dirty="0"/>
              <a:t>Principal. </a:t>
            </a:r>
            <a:r>
              <a:rPr lang="en-US" sz="1100" u="sng" dirty="0">
                <a:solidFill>
                  <a:schemeClr val="hlink"/>
                </a:solidFill>
                <a:hlinkClick r:id="rId2"/>
              </a:rPr>
              <a:t>https://www.researchgate.net/publication/234594862_What_It_Takes_to_Be_an_Instructional_Leader</a:t>
            </a:r>
            <a:endParaRPr lang="en-US" sz="1100" u="sng" dirty="0">
              <a:solidFill>
                <a:schemeClr val="hlink"/>
              </a:solidFill>
            </a:endParaRPr>
          </a:p>
          <a:p>
            <a:pPr lvl="0" indent="-914400" algn="l" rtl="0">
              <a:lnSpc>
                <a:spcPct val="100000"/>
              </a:lnSpc>
              <a:spcBef>
                <a:spcPts val="0"/>
              </a:spcBef>
              <a:spcAft>
                <a:spcPts val="600"/>
              </a:spcAft>
              <a:buClr>
                <a:schemeClr val="dk1"/>
              </a:buClr>
              <a:buSzPts val="1377"/>
              <a:buNone/>
            </a:pPr>
            <a:r>
              <a:rPr lang="en-US" sz="1100" dirty="0"/>
              <a:t>Kothari, A. (</a:t>
            </a:r>
            <a:r>
              <a:rPr lang="en-US" sz="1100" dirty="0" err="1"/>
              <a:t>n.d</a:t>
            </a:r>
            <a:r>
              <a:rPr lang="en-US" sz="1100" dirty="0"/>
              <a:t>). </a:t>
            </a:r>
            <a:r>
              <a:rPr lang="en-US" sz="1100" i="1" dirty="0"/>
              <a:t>How to improve employee buy-in (4 proven methods). </a:t>
            </a:r>
            <a:r>
              <a:rPr lang="en-US" sz="1100" dirty="0" err="1"/>
              <a:t>Tallyfi</a:t>
            </a:r>
            <a:r>
              <a:rPr lang="en-US" sz="1100" dirty="0"/>
              <a:t>. https://tallyfy.com/improve-employee-buy-in/</a:t>
            </a:r>
          </a:p>
          <a:p>
            <a:pPr lvl="0" indent="-914400" algn="l" rtl="0">
              <a:lnSpc>
                <a:spcPct val="100000"/>
              </a:lnSpc>
              <a:spcBef>
                <a:spcPts val="0"/>
              </a:spcBef>
              <a:spcAft>
                <a:spcPts val="600"/>
              </a:spcAft>
              <a:buClr>
                <a:schemeClr val="dk1"/>
              </a:buClr>
              <a:buSzPts val="1377"/>
              <a:buNone/>
            </a:pPr>
            <a:r>
              <a:rPr lang="en-US" sz="1100" dirty="0"/>
              <a:t>Kotter, J. (2012, Feb. 6). </a:t>
            </a:r>
            <a:r>
              <a:rPr lang="en-US" sz="1100" i="1" dirty="0"/>
              <a:t>Change management vs. change leadership – What is the difference? </a:t>
            </a:r>
            <a:r>
              <a:rPr lang="en-US" sz="1100" dirty="0"/>
              <a:t>[Video]. YouTube. https://www.youtube.com/watch?v=2ssUnbrhf_U</a:t>
            </a:r>
          </a:p>
          <a:p>
            <a:pPr lvl="0" indent="-914400" algn="l" rtl="0">
              <a:lnSpc>
                <a:spcPct val="100000"/>
              </a:lnSpc>
              <a:spcBef>
                <a:spcPts val="0"/>
              </a:spcBef>
              <a:spcAft>
                <a:spcPts val="600"/>
              </a:spcAft>
              <a:buClr>
                <a:schemeClr val="dk1"/>
              </a:buClr>
              <a:buSzPts val="1377"/>
              <a:buNone/>
            </a:pPr>
            <a:r>
              <a:rPr lang="en-US" sz="1100" dirty="0"/>
              <a:t>Love, A. (2018, August 1). </a:t>
            </a:r>
            <a:r>
              <a:rPr lang="en-US" sz="1100" i="1" dirty="0"/>
              <a:t>4 ways leaders can foster a growth mindset within their team</a:t>
            </a:r>
            <a:r>
              <a:rPr lang="en-US" sz="1100" dirty="0"/>
              <a:t>. </a:t>
            </a:r>
            <a:r>
              <a:rPr lang="en-US" sz="1100" dirty="0" err="1"/>
              <a:t>TheLadders</a:t>
            </a:r>
            <a:r>
              <a:rPr lang="en-US" sz="1100" dirty="0"/>
              <a:t>. </a:t>
            </a:r>
            <a:r>
              <a:rPr lang="en-US" sz="1100" u="sng" dirty="0">
                <a:solidFill>
                  <a:schemeClr val="hlink"/>
                </a:solidFill>
                <a:hlinkClick r:id="rId3"/>
              </a:rPr>
              <a:t>https://www.theladders.com/career-advice/how-leaders-can-foster-a-growth-mindset</a:t>
            </a:r>
            <a:endParaRPr lang="en-US" sz="1100" dirty="0"/>
          </a:p>
          <a:p>
            <a:pPr lvl="0" indent="-914400" algn="l" rtl="0">
              <a:lnSpc>
                <a:spcPct val="100000"/>
              </a:lnSpc>
              <a:spcBef>
                <a:spcPts val="0"/>
              </a:spcBef>
              <a:spcAft>
                <a:spcPts val="600"/>
              </a:spcAft>
              <a:buClr>
                <a:schemeClr val="dk1"/>
              </a:buClr>
              <a:buSzPts val="1377"/>
              <a:buNone/>
            </a:pPr>
            <a:r>
              <a:rPr lang="en-US" sz="1100" dirty="0"/>
              <a:t>Meadows, D. H. (2008). </a:t>
            </a:r>
            <a:r>
              <a:rPr lang="en-US" sz="1100" i="1" dirty="0"/>
              <a:t>Thinking in systems</a:t>
            </a:r>
            <a:r>
              <a:rPr lang="en-US" sz="1100" dirty="0"/>
              <a:t>. White River Junction, VT: Chelsea Green Publishing Company.</a:t>
            </a:r>
          </a:p>
          <a:p>
            <a:pPr lvl="0" indent="-914400" algn="l" rtl="0">
              <a:lnSpc>
                <a:spcPct val="100000"/>
              </a:lnSpc>
              <a:spcBef>
                <a:spcPts val="0"/>
              </a:spcBef>
              <a:spcAft>
                <a:spcPts val="600"/>
              </a:spcAft>
              <a:buClr>
                <a:schemeClr val="dk1"/>
              </a:buClr>
              <a:buSzPts val="1377"/>
              <a:buNone/>
            </a:pPr>
            <a:r>
              <a:rPr lang="en-US" sz="1100" dirty="0" err="1"/>
              <a:t>Mihailogie</a:t>
            </a:r>
            <a:r>
              <a:rPr lang="en-US" sz="1100" dirty="0"/>
              <a:t>, C. (2019, April22). How can we ensure our KPIs are aligned to the strategy? </a:t>
            </a:r>
            <a:r>
              <a:rPr lang="en-US" sz="1100" i="1" dirty="0"/>
              <a:t>Performance Magazine</a:t>
            </a:r>
            <a:r>
              <a:rPr lang="en-US" sz="1100" dirty="0"/>
              <a:t>. https://www.performancemagazine.org/kpis-aligned-strategy-performance/</a:t>
            </a:r>
          </a:p>
          <a:p>
            <a:pPr lvl="0" indent="-914400" algn="l" rtl="0">
              <a:lnSpc>
                <a:spcPct val="100000"/>
              </a:lnSpc>
              <a:spcBef>
                <a:spcPts val="0"/>
              </a:spcBef>
              <a:spcAft>
                <a:spcPts val="600"/>
              </a:spcAft>
              <a:buClr>
                <a:schemeClr val="dk1"/>
              </a:buClr>
              <a:buSzPts val="1377"/>
              <a:buNone/>
            </a:pPr>
            <a:r>
              <a:rPr lang="en-US" sz="1100" dirty="0" err="1"/>
              <a:t>MoEdu</a:t>
            </a:r>
            <a:r>
              <a:rPr lang="en-US" sz="1100" dirty="0"/>
              <a:t>-SAIL. (2021). </a:t>
            </a:r>
            <a:r>
              <a:rPr lang="en-US" sz="1100" i="1" dirty="0"/>
              <a:t>Blueprint for district and building leadership </a:t>
            </a:r>
            <a:r>
              <a:rPr lang="en-US" sz="1100" dirty="0"/>
              <a:t>(5th ed). Missouri Department of Elementary and Secondary Education: Northern Arizona University, Institute for Human Development. https://www.moedu-sail.org/mmd-tools-resources</a:t>
            </a:r>
          </a:p>
          <a:p>
            <a:pPr lvl="0" indent="-914400" algn="l" rtl="0">
              <a:lnSpc>
                <a:spcPct val="100000"/>
              </a:lnSpc>
              <a:spcBef>
                <a:spcPts val="0"/>
              </a:spcBef>
              <a:spcAft>
                <a:spcPts val="600"/>
              </a:spcAft>
              <a:buClr>
                <a:schemeClr val="dk1"/>
              </a:buClr>
              <a:buSzPts val="1377"/>
              <a:buNone/>
            </a:pPr>
            <a:r>
              <a:rPr lang="en-US" sz="1100" dirty="0"/>
              <a:t>National Implementation Research Network. (n.d.) </a:t>
            </a:r>
            <a:r>
              <a:rPr lang="en-US" sz="1100" i="1" dirty="0"/>
              <a:t>Active implementation hub. Framework 2: Implementation stages</a:t>
            </a:r>
            <a:r>
              <a:rPr lang="en-US" sz="1100" dirty="0"/>
              <a:t>. https://nirn.fpg.unc.edu/module-1/implementation-stages</a:t>
            </a:r>
          </a:p>
          <a:p>
            <a:pPr lvl="0" indent="-914400" algn="l" rtl="0">
              <a:lnSpc>
                <a:spcPct val="100000"/>
              </a:lnSpc>
              <a:spcBef>
                <a:spcPts val="0"/>
              </a:spcBef>
              <a:spcAft>
                <a:spcPts val="600"/>
              </a:spcAft>
              <a:buClr>
                <a:schemeClr val="dk1"/>
              </a:buClr>
              <a:buSzPts val="1377"/>
              <a:buNone/>
            </a:pPr>
            <a:r>
              <a:rPr lang="en-US" sz="1100" dirty="0"/>
              <a:t>New Zealand School Trustees Association. (n.d.). </a:t>
            </a:r>
            <a:r>
              <a:rPr lang="en-US" sz="1100" i="1" dirty="0"/>
              <a:t>How do you make change work </a:t>
            </a:r>
            <a:r>
              <a:rPr lang="en-US" sz="1100" dirty="0"/>
              <a:t>[Video]? </a:t>
            </a:r>
            <a:r>
              <a:rPr lang="en-US" sz="1100" u="sng" dirty="0">
                <a:solidFill>
                  <a:schemeClr val="hlink"/>
                </a:solidFill>
                <a:hlinkClick r:id="rId4"/>
              </a:rPr>
              <a:t>http://www.govtalks.co.nz/how-do-you-make-change-work</a:t>
            </a:r>
            <a:endParaRPr lang="en-US" sz="1100" dirty="0"/>
          </a:p>
          <a:p>
            <a:pPr lvl="0" indent="-914400" algn="l" rtl="0">
              <a:lnSpc>
                <a:spcPct val="100000"/>
              </a:lnSpc>
              <a:spcBef>
                <a:spcPts val="0"/>
              </a:spcBef>
              <a:spcAft>
                <a:spcPts val="600"/>
              </a:spcAft>
              <a:buClr>
                <a:schemeClr val="dk1"/>
              </a:buClr>
              <a:buSzPts val="1377"/>
              <a:buNone/>
            </a:pPr>
            <a:r>
              <a:rPr lang="en-US" sz="1100" dirty="0"/>
              <a:t>Prose Theme on Genesis Framework. (2019). </a:t>
            </a:r>
            <a:r>
              <a:rPr lang="en-US" sz="1100" i="1" dirty="0"/>
              <a:t>Application performance management: Key performance indicators</a:t>
            </a:r>
            <a:r>
              <a:rPr lang="en-US" sz="1100" dirty="0"/>
              <a:t>. </a:t>
            </a:r>
            <a:r>
              <a:rPr lang="en-US" sz="1100" u="sng" dirty="0">
                <a:solidFill>
                  <a:schemeClr val="hlink"/>
                </a:solidFill>
                <a:hlinkClick r:id="rId5"/>
              </a:rPr>
              <a:t>https://www.applicationperformancemanagement.org/performance-testing/key-performance-indicators/</a:t>
            </a:r>
            <a:endParaRPr lang="en-US" sz="1100" dirty="0"/>
          </a:p>
        </p:txBody>
      </p:sp>
    </p:spTree>
    <p:extLst>
      <p:ext uri="{BB962C8B-B14F-4D97-AF65-F5344CB8AC3E}">
        <p14:creationId xmlns:p14="http://schemas.microsoft.com/office/powerpoint/2010/main" val="4062328842"/>
      </p:ext>
    </p:extLst>
  </p:cSld>
  <p:clrMapOvr>
    <a:masterClrMapping/>
  </p:clrMapOvr>
</p:sld>
</file>

<file path=ppt/theme/theme1.xml><?xml version="1.0" encoding="utf-8"?>
<a:theme xmlns:a="http://schemas.openxmlformats.org/drawingml/2006/main" name="DCI 2019-2020">
  <a:themeElements>
    <a:clrScheme name="MMD">
      <a:dk1>
        <a:sysClr val="windowText" lastClr="000000"/>
      </a:dk1>
      <a:lt1>
        <a:srgbClr val="FFFFFF"/>
      </a:lt1>
      <a:dk2>
        <a:srgbClr val="6D6E71"/>
      </a:dk2>
      <a:lt2>
        <a:srgbClr val="DFD4BB"/>
      </a:lt2>
      <a:accent1>
        <a:srgbClr val="69A9CC"/>
      </a:accent1>
      <a:accent2>
        <a:srgbClr val="005479"/>
      </a:accent2>
      <a:accent3>
        <a:srgbClr val="00A49D"/>
      </a:accent3>
      <a:accent4>
        <a:srgbClr val="F15B58"/>
      </a:accent4>
      <a:accent5>
        <a:srgbClr val="CCA866"/>
      </a:accent5>
      <a:accent6>
        <a:srgbClr val="A5D38C"/>
      </a:accent6>
      <a:hlink>
        <a:srgbClr val="007670"/>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DCI 2019-2020" id="{2CA7B35B-35C7-451D-A633-3B113E2F390C}" vid="{8C3653D0-09C5-49C7-B16E-D088EB082CEE}"/>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DCI 2019-2020</Template>
  <TotalTime>53</TotalTime>
  <Words>22145</Words>
  <Application>Microsoft Office PowerPoint</Application>
  <PresentationFormat>On-screen Show (4:3)</PresentationFormat>
  <Paragraphs>1564</Paragraphs>
  <Slides>101</Slides>
  <Notes>96</Notes>
  <HiddenSlides>0</HiddenSlides>
  <MMClips>0</MMClips>
  <ScaleCrop>false</ScaleCrop>
  <HeadingPairs>
    <vt:vector size="6" baseType="variant">
      <vt:variant>
        <vt:lpstr>Fonts Used</vt:lpstr>
      </vt:variant>
      <vt:variant>
        <vt:i4>14</vt:i4>
      </vt:variant>
      <vt:variant>
        <vt:lpstr>Theme</vt:lpstr>
      </vt:variant>
      <vt:variant>
        <vt:i4>1</vt:i4>
      </vt:variant>
      <vt:variant>
        <vt:lpstr>Slide Titles</vt:lpstr>
      </vt:variant>
      <vt:variant>
        <vt:i4>101</vt:i4>
      </vt:variant>
    </vt:vector>
  </HeadingPairs>
  <TitlesOfParts>
    <vt:vector size="116" baseType="lpstr">
      <vt:lpstr>Arial</vt:lpstr>
      <vt:lpstr>Arial Narrow</vt:lpstr>
      <vt:lpstr>Bahnschrift Light</vt:lpstr>
      <vt:lpstr>Calibri</vt:lpstr>
      <vt:lpstr>Corbel</vt:lpstr>
      <vt:lpstr>Noto Sans Symbols</vt:lpstr>
      <vt:lpstr>PT Sans</vt:lpstr>
      <vt:lpstr>Questrial</vt:lpstr>
      <vt:lpstr>Symbol</vt:lpstr>
      <vt:lpstr>Times New Roman</vt:lpstr>
      <vt:lpstr>Tw Cen MT</vt:lpstr>
      <vt:lpstr>Tw Cen MT Condensed</vt:lpstr>
      <vt:lpstr>Twentieth Century</vt:lpstr>
      <vt:lpstr>Wingdings</vt:lpstr>
      <vt:lpstr>DCI 2019-2020</vt:lpstr>
      <vt:lpstr>Hidden Slide #1</vt:lpstr>
      <vt:lpstr>Hidden Slide #2</vt:lpstr>
      <vt:lpstr>Hidden Slide #3</vt:lpstr>
      <vt:lpstr>Hidden Slide #4</vt:lpstr>
      <vt:lpstr>Hidden Slide #5</vt:lpstr>
      <vt:lpstr>Hidden Slide #6</vt:lpstr>
      <vt:lpstr>Hidden Slide #7</vt:lpstr>
      <vt:lpstr>Leadership  for Effective Implementation of District-Wide  Evidence-Based Practices (Systems Leadership)</vt:lpstr>
      <vt:lpstr> Acknowledgements  Special thanks to all contributors  to the development of this Professional Learning Module. The original collection of Professional Learning Modules was rolled-out for use by Regional Professional Development Center (RPDC) Consultants in July 2013 after being developed by a team of content experts through efforts funded by the Missouri State Personnel Development Grant (SPDG).</vt:lpstr>
      <vt:lpstr>Welcome and Introductions</vt:lpstr>
      <vt:lpstr>Norms</vt:lpstr>
      <vt:lpstr>Icon Glossary</vt:lpstr>
      <vt:lpstr>District Continuous Improvement Framework</vt:lpstr>
      <vt:lpstr>Alignment with  MO Leader Standards</vt:lpstr>
      <vt:lpstr>Session-at-a-Glance</vt:lpstr>
      <vt:lpstr>Essential Questions</vt:lpstr>
      <vt:lpstr>At the conclusion of this module, District Leadership Teams will understand the following.</vt:lpstr>
      <vt:lpstr>Overview of Leadership for Effective Implementation of District-Wide Evidence-Based Practices</vt:lpstr>
      <vt:lpstr>“A system is a set of related components that work together in a particular environment to perform whatever functions are required to achieve the system’s objective.”</vt:lpstr>
      <vt:lpstr>Schools of Systems</vt:lpstr>
      <vt:lpstr>“Systems thinking is a method of critical thinking by which you analyze the relationships between the system's parts in order to understand a situation for better decision making.”                                                   </vt:lpstr>
      <vt:lpstr>Jigsaw Read &amp; Review:  Tools Of A Systems Thinker</vt:lpstr>
      <vt:lpstr>Reflections</vt:lpstr>
      <vt:lpstr>PowerPoint Presentation</vt:lpstr>
      <vt:lpstr>Essential Function 1: Aligning</vt:lpstr>
      <vt:lpstr>System Interdependence</vt:lpstr>
      <vt:lpstr>Balance = Maximum Effectiveness</vt:lpstr>
      <vt:lpstr>System Interdependence  in Your District…</vt:lpstr>
      <vt:lpstr>Peter Senge: The Fifth Discipline</vt:lpstr>
      <vt:lpstr>Video Reflections</vt:lpstr>
      <vt:lpstr>Benefits of Systems Thinking</vt:lpstr>
      <vt:lpstr>Ideal Situations for Systems Thinking</vt:lpstr>
      <vt:lpstr>The Iceberg Model</vt:lpstr>
      <vt:lpstr>4 levels of System Operations</vt:lpstr>
      <vt:lpstr>The Iceberg Model in Action</vt:lpstr>
      <vt:lpstr>Operationalizing the Iceberg Framework</vt:lpstr>
      <vt:lpstr>Mental Models Process</vt:lpstr>
      <vt:lpstr>Mental Models Video Models Article Reflection</vt:lpstr>
      <vt:lpstr>5 Pillars of DESE’s Continuous Improvement System</vt:lpstr>
      <vt:lpstr>The Key to Educational Improvement: Data and How We Use It</vt:lpstr>
      <vt:lpstr>Reflections… Data for Impact</vt:lpstr>
      <vt:lpstr>Essential Function 2: Path Setting</vt:lpstr>
      <vt:lpstr>Change Management or Change Leadership?</vt:lpstr>
      <vt:lpstr>Video Reflections</vt:lpstr>
      <vt:lpstr>An Effective Continuous Improvement Cycle Includes…</vt:lpstr>
      <vt:lpstr>Action Planning Using  the G.A.I.N.S. Process</vt:lpstr>
      <vt:lpstr>1.  Gather data that will identify and prioritize areas needing improvement</vt:lpstr>
      <vt:lpstr>2.  Analyze data to identify problematic areas and to determine practices that strengthen impact on student learning</vt:lpstr>
      <vt:lpstr>3. Intentionally Act: Define the change, communicate outcomes, develop &amp; implement an action plan</vt:lpstr>
      <vt:lpstr>Developing a Vision/Goals</vt:lpstr>
      <vt:lpstr>Action Planning</vt:lpstr>
      <vt:lpstr>Communication Planning</vt:lpstr>
      <vt:lpstr>4. Notice and Adjust: Monitor the effectiveness of the plan and make changes as needed</vt:lpstr>
      <vt:lpstr>A Cycle of Continuous Improvement</vt:lpstr>
      <vt:lpstr>Reflections… Operationalizing the Data Process</vt:lpstr>
      <vt:lpstr>Essential Function 3: Modeling</vt:lpstr>
      <vt:lpstr>Actions Create Reality</vt:lpstr>
      <vt:lpstr>Why Trust is Vital to an Organization</vt:lpstr>
      <vt:lpstr>“Trust…. an underlying condition necessary to support all effective human interactions.” </vt:lpstr>
      <vt:lpstr>Steps for Building Trust</vt:lpstr>
      <vt:lpstr>Reflections… Building Trust in Schools and Districts</vt:lpstr>
      <vt:lpstr>Fixed vs Growth Mindset</vt:lpstr>
      <vt:lpstr>Fixed Vs Growth Mindset</vt:lpstr>
      <vt:lpstr>Benefits of a Growth Mindset</vt:lpstr>
      <vt:lpstr>Developing a Growth Mindset Culture in Organizations</vt:lpstr>
      <vt:lpstr>Reflections…</vt:lpstr>
      <vt:lpstr>Strategies That Promote a  Growth Mindset</vt:lpstr>
      <vt:lpstr>Essential Function 4: Empowering</vt:lpstr>
      <vt:lpstr>Teacher empowerment is a process by which teachers individually and collectively trust they can master and have control over issues that concern them. </vt:lpstr>
      <vt:lpstr>Systems thinking leaders help people understand and appreciate that they are part of the same system and thus responsible for both the problems and their solutions.</vt:lpstr>
      <vt:lpstr>How Inclusive Leaders Build Relationships and Teams</vt:lpstr>
      <vt:lpstr>How Inclusive Leaders Build Relationships Video Reflection</vt:lpstr>
      <vt:lpstr>Keys to Building Supportive Relationships</vt:lpstr>
      <vt:lpstr>Reflections… Building Supportive Relationships</vt:lpstr>
      <vt:lpstr>What Knowledge and Skills Do Instructional Leaders Need to be Effective in Promotive in Promoting Student Growth? </vt:lpstr>
      <vt:lpstr> What percentage of your day is instructional focused? </vt:lpstr>
      <vt:lpstr>What High-Impact Practices are being used with Fidelity in Your District?  </vt:lpstr>
      <vt:lpstr>High-Impact Leadership Practices</vt:lpstr>
      <vt:lpstr>Check the Effect Size of Instructional Practices Used in Your Building</vt:lpstr>
      <vt:lpstr>Reflections… High-Impact Practices</vt:lpstr>
      <vt:lpstr>Leadership for Effective Implementation in Action</vt:lpstr>
      <vt:lpstr>Leading Change - Randy Pennington</vt:lpstr>
      <vt:lpstr>Leading Change - Randy Pennington</vt:lpstr>
      <vt:lpstr>“ Implementation is a process involving multiple decisions, actions, and corrections to change the structures and conditions necessary to  successfully implement and sustain  new programs and innovations.” </vt:lpstr>
      <vt:lpstr>Implementation Stages 1. Exploration and Adoption </vt:lpstr>
      <vt:lpstr>Implementation Stages 2. Program Installation</vt:lpstr>
      <vt:lpstr>Implementation Stages 3. Initial Implementation </vt:lpstr>
      <vt:lpstr>Implementation Stages 4. Full Operation</vt:lpstr>
      <vt:lpstr>Implementation Stages 5. Innovation </vt:lpstr>
      <vt:lpstr>Implementation Stages 6. Sustainability</vt:lpstr>
      <vt:lpstr>District Continuous Improvement  and the G.A.I.N.S. Cycle</vt:lpstr>
      <vt:lpstr>Essential Questions</vt:lpstr>
      <vt:lpstr>District Implementation Practice Profile</vt:lpstr>
      <vt:lpstr>Implementation Supporting Resources</vt:lpstr>
      <vt:lpstr>Next Steps</vt:lpstr>
      <vt:lpstr>Closing and Follow-Up</vt:lpstr>
      <vt:lpstr>References</vt:lpstr>
      <vt:lpstr>References 2</vt:lpstr>
      <vt:lpstr>References 3</vt:lpstr>
      <vt:lpstr>References 4</vt:lpstr>
      <vt:lpstr>References 5</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Jodi Arnold</dc:creator>
  <cp:lastModifiedBy>cherylawrinkle@gmail.com</cp:lastModifiedBy>
  <cp:revision>109</cp:revision>
  <cp:lastPrinted>2022-02-23T19:20:05Z</cp:lastPrinted>
  <dcterms:created xsi:type="dcterms:W3CDTF">2022-02-16T15:25:49Z</dcterms:created>
  <dcterms:modified xsi:type="dcterms:W3CDTF">2022-10-27T17:54:09Z</dcterms:modified>
</cp:coreProperties>
</file>