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3" r:id="rId1"/>
  </p:sldMasterIdLst>
  <p:notesMasterIdLst>
    <p:notesMasterId r:id="rId5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30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305" r:id="rId29"/>
    <p:sldId id="306" r:id="rId30"/>
    <p:sldId id="284" r:id="rId31"/>
    <p:sldId id="285" r:id="rId32"/>
    <p:sldId id="286" r:id="rId33"/>
    <p:sldId id="307" r:id="rId34"/>
    <p:sldId id="308" r:id="rId35"/>
    <p:sldId id="309" r:id="rId36"/>
    <p:sldId id="310" r:id="rId37"/>
    <p:sldId id="291" r:id="rId38"/>
    <p:sldId id="292" r:id="rId39"/>
    <p:sldId id="293" r:id="rId40"/>
    <p:sldId id="294" r:id="rId41"/>
    <p:sldId id="311" r:id="rId42"/>
    <p:sldId id="312" r:id="rId43"/>
    <p:sldId id="313" r:id="rId44"/>
    <p:sldId id="295" r:id="rId45"/>
    <p:sldId id="296" r:id="rId46"/>
    <p:sldId id="297" r:id="rId47"/>
    <p:sldId id="298" r:id="rId48"/>
    <p:sldId id="299" r:id="rId49"/>
    <p:sldId id="300" r:id="rId50"/>
    <p:sldId id="301" r:id="rId51"/>
    <p:sldId id="302" r:id="rId52"/>
    <p:sldId id="314"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Century Gothic" panose="020B0502020202020204" pitchFamily="34" charset="0"/>
      <p:regular r:id="rId59"/>
      <p:bold r:id="rId60"/>
      <p:italic r:id="rId61"/>
      <p:boldItalic r:id="rId62"/>
    </p:embeddedFont>
    <p:embeddedFont>
      <p:font typeface="Verdana" panose="020B060403050404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E"/>
    <a:srgbClr val="000000"/>
    <a:srgbClr val="004B8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BDC1C0-0872-4116-B747-B054AFD788E6}">
  <a:tblStyle styleId="{75BDC1C0-0872-4116-B747-B054AFD788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51BA6B-C8A5-4CE1-8D5D-9005FAA7937E}"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685A3ED-551B-4753-A285-79356F29DE56}" styleName="Table_2">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215" autoAdjust="0"/>
  </p:normalViewPr>
  <p:slideViewPr>
    <p:cSldViewPr snapToGrid="0">
      <p:cViewPr varScale="1">
        <p:scale>
          <a:sx n="31" d="100"/>
          <a:sy n="31" d="100"/>
        </p:scale>
        <p:origin x="2004"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eadingrockets.org/teaching/reading101-course/modules/phonics/phonics-practi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app=desktop&amp;v=5xXEWm-6bn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adingrockets.org/teaching/reading101-course/modules/phonics-introdu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tools4reading.com/tools-4-teacher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de2bfb09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de2bfb09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slide will remain hidden for presentation mode. Please consider whether you will be using the Resource #1 – “Find Someone Who”, as an ice breaker along with the Glossary or exchange Resource #1 with Handout #2 – “Phonics Terms to Match."</a:t>
            </a:r>
            <a:endParaRPr dirty="0"/>
          </a:p>
          <a:p>
            <a:pPr marL="0" lvl="0" indent="0" algn="l" rtl="0">
              <a:spcBef>
                <a:spcPts val="0"/>
              </a:spcBef>
              <a:spcAft>
                <a:spcPts val="0"/>
              </a:spcAft>
              <a:buNone/>
            </a:pPr>
            <a:r>
              <a:rPr lang="en-US" dirty="0"/>
              <a:t>The following handouts and resources are included with Module 3: </a:t>
            </a:r>
            <a:endParaRPr dirty="0"/>
          </a:p>
          <a:p>
            <a:pPr marL="0" lvl="0" indent="0" algn="l" rtl="0">
              <a:spcBef>
                <a:spcPts val="0"/>
              </a:spcBef>
              <a:spcAft>
                <a:spcPts val="0"/>
              </a:spcAft>
              <a:buNone/>
            </a:pPr>
            <a:r>
              <a:rPr lang="en-US" dirty="0"/>
              <a:t>HO #1 - Phonics and Spelling Glossary</a:t>
            </a:r>
            <a:endParaRPr dirty="0"/>
          </a:p>
          <a:p>
            <a:pPr marL="0" lvl="0" indent="0" algn="l" rtl="0">
              <a:spcBef>
                <a:spcPts val="360"/>
              </a:spcBef>
              <a:spcAft>
                <a:spcPts val="0"/>
              </a:spcAft>
              <a:buClr>
                <a:schemeClr val="dk1"/>
              </a:buClr>
              <a:buSzPts val="1100"/>
              <a:buFont typeface="Arial"/>
              <a:buNone/>
            </a:pPr>
            <a:r>
              <a:rPr lang="en-US" dirty="0"/>
              <a:t>HO #2 - Phonics Terms to Match</a:t>
            </a:r>
            <a:endParaRPr dirty="0"/>
          </a:p>
          <a:p>
            <a:pPr marL="0" lvl="0" indent="0" algn="l" rtl="0">
              <a:spcBef>
                <a:spcPts val="360"/>
              </a:spcBef>
              <a:spcAft>
                <a:spcPts val="0"/>
              </a:spcAft>
              <a:buClr>
                <a:schemeClr val="dk1"/>
              </a:buClr>
              <a:buSzPts val="1100"/>
              <a:buFont typeface="Arial"/>
              <a:buNone/>
            </a:pPr>
            <a:r>
              <a:rPr lang="en-US" dirty="0"/>
              <a:t>HO #3 - </a:t>
            </a:r>
            <a:r>
              <a:rPr lang="en-US" dirty="0" err="1"/>
              <a:t>Elkonin</a:t>
            </a:r>
            <a:r>
              <a:rPr lang="en-US" dirty="0"/>
              <a:t> Boxes</a:t>
            </a:r>
            <a:endParaRPr dirty="0"/>
          </a:p>
          <a:p>
            <a:pPr marL="0" lvl="0" indent="0" algn="l" rtl="0">
              <a:spcBef>
                <a:spcPts val="360"/>
              </a:spcBef>
              <a:spcAft>
                <a:spcPts val="0"/>
              </a:spcAft>
              <a:buClr>
                <a:schemeClr val="dk1"/>
              </a:buClr>
              <a:buSzPts val="1100"/>
              <a:buFont typeface="Arial"/>
              <a:buNone/>
            </a:pPr>
            <a:r>
              <a:rPr lang="en-US" dirty="0"/>
              <a:t>HO #4 - Phonics Common Syllable Patterns</a:t>
            </a:r>
            <a:endParaRPr dirty="0"/>
          </a:p>
          <a:p>
            <a:pPr marL="0" lvl="0" indent="0" algn="l" rtl="0">
              <a:spcBef>
                <a:spcPts val="360"/>
              </a:spcBef>
              <a:spcAft>
                <a:spcPts val="0"/>
              </a:spcAft>
              <a:buClr>
                <a:schemeClr val="dk1"/>
              </a:buClr>
              <a:buSzPts val="1100"/>
              <a:buFont typeface="Arial"/>
              <a:buNone/>
            </a:pPr>
            <a:r>
              <a:rPr lang="en-US" dirty="0"/>
              <a:t>HO #4a - Phonics Common Syllable Patterns Answer Key</a:t>
            </a:r>
            <a:endParaRPr dirty="0"/>
          </a:p>
          <a:p>
            <a:pPr marL="0" lvl="0" indent="0" algn="l" rtl="0">
              <a:spcBef>
                <a:spcPts val="360"/>
              </a:spcBef>
              <a:spcAft>
                <a:spcPts val="0"/>
              </a:spcAft>
              <a:buClr>
                <a:schemeClr val="dk1"/>
              </a:buClr>
              <a:buSzPts val="1100"/>
              <a:buFont typeface="Arial"/>
              <a:buNone/>
            </a:pPr>
            <a:r>
              <a:rPr lang="en-US" dirty="0"/>
              <a:t>HO #5 - Essential Elements Phonics Lesson Plan</a:t>
            </a:r>
            <a:endParaRPr dirty="0"/>
          </a:p>
          <a:p>
            <a:pPr marL="0" lvl="0" indent="0" algn="l" rtl="0">
              <a:spcBef>
                <a:spcPts val="360"/>
              </a:spcBef>
              <a:spcAft>
                <a:spcPts val="0"/>
              </a:spcAft>
              <a:buClr>
                <a:schemeClr val="dk1"/>
              </a:buClr>
              <a:buSzPts val="1100"/>
              <a:buFont typeface="Arial"/>
              <a:buNone/>
            </a:pPr>
            <a:r>
              <a:rPr lang="en-US" dirty="0"/>
              <a:t>HO #5a - Script to Practice ‘</a:t>
            </a:r>
            <a:r>
              <a:rPr lang="en-US" dirty="0" err="1"/>
              <a:t>ai</a:t>
            </a:r>
            <a:r>
              <a:rPr lang="en-US" dirty="0"/>
              <a:t>’ Phonics Lesson Plan with Essential Elements</a:t>
            </a:r>
            <a:endParaRPr dirty="0"/>
          </a:p>
          <a:p>
            <a:pPr marL="0" lvl="0" indent="0" algn="l" rtl="0">
              <a:spcBef>
                <a:spcPts val="360"/>
              </a:spcBef>
              <a:spcAft>
                <a:spcPts val="0"/>
              </a:spcAft>
              <a:buClr>
                <a:schemeClr val="dk1"/>
              </a:buClr>
              <a:buSzPts val="1100"/>
              <a:buFont typeface="Arial"/>
              <a:buNone/>
            </a:pPr>
            <a:r>
              <a:rPr lang="en-US" dirty="0"/>
              <a:t>HO #6 - Ticket to Ride Decodable Text for ‘</a:t>
            </a:r>
            <a:r>
              <a:rPr lang="en-US" dirty="0" err="1"/>
              <a:t>ai</a:t>
            </a:r>
            <a:r>
              <a:rPr lang="en-US" dirty="0"/>
              <a:t>’ Words</a:t>
            </a:r>
            <a:endParaRPr dirty="0"/>
          </a:p>
          <a:p>
            <a:pPr marL="0" lvl="0" indent="0" algn="l" rtl="0">
              <a:spcBef>
                <a:spcPts val="360"/>
              </a:spcBef>
              <a:spcAft>
                <a:spcPts val="0"/>
              </a:spcAft>
              <a:buClr>
                <a:schemeClr val="dk1"/>
              </a:buClr>
              <a:buSzPts val="1100"/>
              <a:buFont typeface="Arial"/>
              <a:buNone/>
            </a:pPr>
            <a:r>
              <a:rPr lang="en-US" dirty="0"/>
              <a:t>HO #6a - Ticket to Ride the Rails Highlighted ‘</a:t>
            </a:r>
            <a:r>
              <a:rPr lang="en-US" dirty="0" err="1"/>
              <a:t>ai</a:t>
            </a:r>
            <a:r>
              <a:rPr lang="en-US" dirty="0"/>
              <a:t>’ Words</a:t>
            </a:r>
            <a:endParaRPr dirty="0"/>
          </a:p>
          <a:p>
            <a:pPr marL="0" lvl="0" indent="0" algn="l" rtl="0">
              <a:spcBef>
                <a:spcPts val="360"/>
              </a:spcBef>
              <a:spcAft>
                <a:spcPts val="0"/>
              </a:spcAft>
              <a:buClr>
                <a:schemeClr val="dk1"/>
              </a:buClr>
              <a:buSzPts val="1100"/>
              <a:buFont typeface="Arial"/>
              <a:buNone/>
            </a:pPr>
            <a:r>
              <a:rPr lang="en-US" dirty="0"/>
              <a:t>HO #7 - Effective Phonics Programs</a:t>
            </a:r>
            <a:endParaRPr dirty="0"/>
          </a:p>
          <a:p>
            <a:pPr marL="0" lvl="0" indent="0" algn="l" rtl="0">
              <a:spcBef>
                <a:spcPts val="360"/>
              </a:spcBef>
              <a:spcAft>
                <a:spcPts val="0"/>
              </a:spcAft>
              <a:buClr>
                <a:schemeClr val="dk1"/>
              </a:buClr>
              <a:buSzPts val="1100"/>
              <a:buFont typeface="Arial"/>
              <a:buNone/>
            </a:pPr>
            <a:r>
              <a:rPr lang="en-US" b="1" dirty="0"/>
              <a:t>Warm-Up or Engagement Alternate for Phonics Terms to Match</a:t>
            </a:r>
            <a:endParaRPr b="1" dirty="0"/>
          </a:p>
          <a:p>
            <a:pPr marL="0" lvl="0" indent="0" algn="l" rtl="0">
              <a:spcBef>
                <a:spcPts val="360"/>
              </a:spcBef>
              <a:spcAft>
                <a:spcPts val="0"/>
              </a:spcAft>
              <a:buClr>
                <a:schemeClr val="dk1"/>
              </a:buClr>
              <a:buSzPts val="1100"/>
              <a:buFont typeface="Arial"/>
              <a:buNone/>
            </a:pPr>
            <a:r>
              <a:rPr lang="en-US" dirty="0"/>
              <a:t>Resource 1 – Find Someone Who, Resource #2 – Answer Key for Find Someone Who</a:t>
            </a:r>
            <a:endParaRPr dirty="0"/>
          </a:p>
        </p:txBody>
      </p:sp>
      <p:sp>
        <p:nvSpPr>
          <p:cNvPr id="49" name="Google Shape;49;gde2bfb099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3753429d6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Phonemic awareness is the individual sounds/phonemes.</a:t>
            </a:r>
            <a:br>
              <a:rPr lang="en-US" dirty="0"/>
            </a:br>
            <a:endParaRPr lang="en-US" dirty="0"/>
          </a:p>
          <a:p>
            <a:pPr marL="0" lvl="0" indent="0" algn="l" rtl="0">
              <a:lnSpc>
                <a:spcPct val="100000"/>
              </a:lnSpc>
              <a:spcBef>
                <a:spcPts val="0"/>
              </a:spcBef>
              <a:spcAft>
                <a:spcPts val="0"/>
              </a:spcAft>
              <a:buSzPts val="1400"/>
              <a:buNone/>
            </a:pPr>
            <a:r>
              <a:rPr lang="en-US" b="1" dirty="0"/>
              <a:t>To Do:</a:t>
            </a:r>
            <a:r>
              <a:rPr lang="en-US" dirty="0"/>
              <a:t> Read the slide or allow time for participants to read the slide. </a:t>
            </a:r>
            <a:br>
              <a:rPr lang="en-US" dirty="0"/>
            </a:br>
            <a:endParaRPr lang="en-US" dirty="0"/>
          </a:p>
          <a:p>
            <a:pPr marL="0" lvl="0" indent="0" algn="l" rtl="0">
              <a:lnSpc>
                <a:spcPct val="100000"/>
              </a:lnSpc>
              <a:spcBef>
                <a:spcPts val="0"/>
              </a:spcBef>
              <a:spcAft>
                <a:spcPts val="0"/>
              </a:spcAft>
              <a:buSzPts val="1400"/>
              <a:buNone/>
            </a:pPr>
            <a:r>
              <a:rPr lang="en-US" b="1" dirty="0"/>
              <a:t>To Say: </a:t>
            </a:r>
            <a:r>
              <a:rPr lang="en-US" dirty="0"/>
              <a:t>Phonemic awareness is the ability to recognize the individual sounds/phonemes in words and be able to manipulate those sounds. We find that many programs and curriculums include this in the early instruction for reading</a:t>
            </a:r>
            <a:r>
              <a:rPr lang="en-US" baseline="0" dirty="0"/>
              <a:t> yet, we often do not have access to or take the time to access this with older students. We will also refer to phonemic awareness as PA. </a:t>
            </a:r>
            <a:r>
              <a:rPr lang="en-US" dirty="0">
                <a:solidFill>
                  <a:srgbClr val="C00000"/>
                </a:solidFill>
              </a:rPr>
              <a:t> </a:t>
            </a:r>
          </a:p>
          <a:p>
            <a:pPr marL="0" lvl="0" indent="0" algn="l" rtl="0">
              <a:lnSpc>
                <a:spcPct val="100000"/>
              </a:lnSpc>
              <a:spcBef>
                <a:spcPts val="0"/>
              </a:spcBef>
              <a:spcAft>
                <a:spcPts val="0"/>
              </a:spcAft>
              <a:buSzPts val="1400"/>
              <a:buNone/>
            </a:pPr>
            <a:endParaRPr lang="en-US" dirty="0">
              <a:solidFill>
                <a:srgbClr val="C00000"/>
              </a:solidFill>
            </a:endParaRPr>
          </a:p>
          <a:p>
            <a:pPr marL="0" lvl="0" indent="0" algn="l" rtl="0">
              <a:lnSpc>
                <a:spcPct val="100000"/>
              </a:lnSpc>
              <a:spcBef>
                <a:spcPts val="0"/>
              </a:spcBef>
              <a:spcAft>
                <a:spcPts val="0"/>
              </a:spcAft>
              <a:buSzPts val="1400"/>
              <a:buNone/>
            </a:pPr>
            <a:r>
              <a:rPr lang="en-US" dirty="0"/>
              <a:t>There are some people who use the word phonemic awareness and phonological awareness interchangeably</a:t>
            </a:r>
            <a:r>
              <a:rPr lang="en-US" dirty="0">
                <a:solidFill>
                  <a:srgbClr val="C00000"/>
                </a:solidFill>
              </a:rPr>
              <a:t>. I</a:t>
            </a:r>
            <a:r>
              <a:rPr lang="en-US" dirty="0"/>
              <a:t>n the Science of Reading they are not the same. Phonological awareness is most commonly thought of as the manipulation of the words and syllables in chunks of words.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Many people say we can do phonemic awareness in the ‘dark’ since we do not need to see </a:t>
            </a:r>
            <a:r>
              <a:rPr lang="en-US" dirty="0">
                <a:solidFill>
                  <a:schemeClr val="dk1"/>
                </a:solidFill>
              </a:rPr>
              <a:t>letters. But, we have found that some students need to see our mouths</a:t>
            </a:r>
            <a:r>
              <a:rPr lang="en-US" baseline="0" dirty="0">
                <a:solidFill>
                  <a:schemeClr val="dk1"/>
                </a:solidFill>
              </a:rPr>
              <a:t> and even have a conversation about how to make the phonemes inside our mouths with tongue, teeth, lips, and air or vocal cords. N</a:t>
            </a:r>
            <a:r>
              <a:rPr lang="en-US" dirty="0"/>
              <a:t>ot all students will need</a:t>
            </a:r>
            <a:r>
              <a:rPr lang="en-US" baseline="0" dirty="0"/>
              <a:t> this for good phonemic awareness but it might be necessary for some. That type of training is for another day, but today we will need to understand the difference in phonemic awareness and specifically phonics. </a:t>
            </a:r>
            <a:r>
              <a:rPr lang="en-US" dirty="0"/>
              <a:t> </a:t>
            </a:r>
          </a:p>
        </p:txBody>
      </p:sp>
      <p:sp>
        <p:nvSpPr>
          <p:cNvPr id="112" name="Google Shape;112;gb3753429d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3753429d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3753429d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Research continues to prove that we spell words by what sounds we hear in them. It is essential to link all phonics instruction to sound so we can map/spell/decode words from sound to letters.</a:t>
            </a:r>
            <a:br>
              <a:rPr lang="en-US" dirty="0"/>
            </a:br>
            <a:endParaRPr dirty="0"/>
          </a:p>
          <a:p>
            <a:pPr marL="0" lvl="0" indent="0" algn="l" rtl="0">
              <a:spcBef>
                <a:spcPts val="0"/>
              </a:spcBef>
              <a:spcAft>
                <a:spcPts val="0"/>
              </a:spcAft>
              <a:buNone/>
            </a:pPr>
            <a:r>
              <a:rPr lang="en-US" b="1" dirty="0"/>
              <a:t>To Do: </a:t>
            </a:r>
            <a:r>
              <a:rPr lang="en-US" dirty="0"/>
              <a:t>Understand the relationship between phonemic awareness and phonics and</a:t>
            </a:r>
            <a:r>
              <a:rPr lang="en-US" baseline="0" dirty="0"/>
              <a:t> be </a:t>
            </a:r>
            <a:r>
              <a:rPr lang="en-US" dirty="0"/>
              <a:t>ready to respond to differences when participants ask or are confused. </a:t>
            </a:r>
            <a:br>
              <a:rPr lang="en-US" dirty="0"/>
            </a:br>
            <a:endParaRPr dirty="0"/>
          </a:p>
          <a:p>
            <a:pPr marL="0" lvl="0" indent="0" algn="l" rtl="0">
              <a:spcBef>
                <a:spcPts val="0"/>
              </a:spcBef>
              <a:spcAft>
                <a:spcPts val="0"/>
              </a:spcAft>
              <a:buNone/>
            </a:pPr>
            <a:r>
              <a:rPr lang="en-US" b="1" dirty="0"/>
              <a:t>To Say: </a:t>
            </a:r>
            <a:r>
              <a:rPr lang="en-US" dirty="0"/>
              <a:t>Everything begins with sound. We learned that in our session on Phonemic and Phonological Awareness. Students who lack the development of the ability to hear, produce, and manipulate sound have difficulty making sense of phonics. They will not be able to connect letter/graphemes to a sound or sounds. They will also not be able to hear the different sounds or syllables within words to spell or decode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see evidence of a need for phonemic</a:t>
            </a:r>
            <a:r>
              <a:rPr lang="en-US" baseline="0" dirty="0"/>
              <a:t> awareness in your students when they </a:t>
            </a:r>
          </a:p>
          <a:p>
            <a:pPr marL="171450" lvl="0" indent="-171450" algn="l" rtl="0">
              <a:spcBef>
                <a:spcPts val="0"/>
              </a:spcBef>
              <a:spcAft>
                <a:spcPts val="0"/>
              </a:spcAft>
              <a:buFont typeface="Arial" panose="020B0604020202020204" pitchFamily="34" charset="0"/>
              <a:buChar char="•"/>
            </a:pPr>
            <a:r>
              <a:rPr lang="en-US" dirty="0"/>
              <a:t>Spell words using letters that do not represent the correct sounds</a:t>
            </a:r>
          </a:p>
          <a:p>
            <a:pPr marL="171450" lvl="0" indent="-171450" algn="l" rtl="0">
              <a:spcBef>
                <a:spcPts val="0"/>
              </a:spcBef>
              <a:spcAft>
                <a:spcPts val="0"/>
              </a:spcAft>
              <a:buFont typeface="Arial" panose="020B0604020202020204" pitchFamily="34" charset="0"/>
              <a:buChar char="•"/>
            </a:pPr>
            <a:r>
              <a:rPr lang="en-US" dirty="0"/>
              <a:t>Leave out complete syllables when trying to spell words</a:t>
            </a:r>
          </a:p>
          <a:p>
            <a:pPr marL="171450" lvl="0" indent="-171450" algn="l" rtl="0">
              <a:spcBef>
                <a:spcPts val="0"/>
              </a:spcBef>
              <a:spcAft>
                <a:spcPts val="0"/>
              </a:spcAft>
              <a:buFont typeface="Arial" panose="020B0604020202020204" pitchFamily="34" charset="0"/>
              <a:buChar char="•"/>
            </a:pPr>
            <a:r>
              <a:rPr lang="en-US" dirty="0"/>
              <a:t>Students are not be able to retain the phonics patterns</a:t>
            </a:r>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Font typeface="Arial" panose="020B0604020202020204" pitchFamily="34" charset="0"/>
              <a:buNone/>
            </a:pPr>
            <a:r>
              <a:rPr lang="en-US" dirty="0"/>
              <a:t>I am going to pause for a moment to allow you to read and digest this idea from research.  </a:t>
            </a:r>
            <a:endParaRPr dirty="0"/>
          </a:p>
        </p:txBody>
      </p:sp>
      <p:sp>
        <p:nvSpPr>
          <p:cNvPr id="125" name="Google Shape;125;gb3753429d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3753429d6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solidFill>
                  <a:srgbClr val="000000"/>
                </a:solidFill>
              </a:rPr>
              <a:t>To Know: </a:t>
            </a:r>
            <a:r>
              <a:rPr lang="en-US" dirty="0">
                <a:solidFill>
                  <a:srgbClr val="000000"/>
                </a:solidFill>
              </a:rPr>
              <a:t>Phonics is usually our most common understanding of the ‘</a:t>
            </a:r>
            <a:r>
              <a:rPr lang="en-US" dirty="0" err="1">
                <a:solidFill>
                  <a:srgbClr val="000000"/>
                </a:solidFill>
              </a:rPr>
              <a:t>ph</a:t>
            </a:r>
            <a:r>
              <a:rPr lang="en-US" dirty="0">
                <a:solidFill>
                  <a:srgbClr val="000000"/>
                </a:solidFill>
              </a:rPr>
              <a:t>’ words. The two prior slides represent vocabulary that we normally do not include in upper elementary curriculum. As soon as we attach letters to sound it becomes phonics.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Do: </a:t>
            </a:r>
            <a:r>
              <a:rPr lang="en-US" dirty="0">
                <a:solidFill>
                  <a:srgbClr val="000000"/>
                </a:solidFill>
              </a:rPr>
              <a:t>Note the difference when phonemic awareness becomes phonics.</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Say: </a:t>
            </a:r>
            <a:r>
              <a:rPr lang="en-US" dirty="0">
                <a:solidFill>
                  <a:srgbClr val="000000"/>
                </a:solidFill>
              </a:rPr>
              <a:t>Phonics is the most common “</a:t>
            </a:r>
            <a:r>
              <a:rPr lang="en-US" dirty="0" err="1">
                <a:solidFill>
                  <a:srgbClr val="000000"/>
                </a:solidFill>
              </a:rPr>
              <a:t>ph</a:t>
            </a:r>
            <a:r>
              <a:rPr lang="en-US" dirty="0">
                <a:solidFill>
                  <a:srgbClr val="000000"/>
                </a:solidFill>
              </a:rPr>
              <a:t>” word we know. Phonics refers to letter knowledge and the ability to apply the letters and letter patterns in decoding unfamiliar printed words. As soon as we attach letters to sounds/phonemes in our lessons or curriculum we have moved into phonics. </a:t>
            </a:r>
          </a:p>
          <a:p>
            <a:pPr marL="0" lvl="0" indent="0" algn="l" rtl="0">
              <a:spcBef>
                <a:spcPts val="0"/>
              </a:spcBef>
              <a:spcAft>
                <a:spcPts val="0"/>
              </a:spcAft>
              <a:buClr>
                <a:schemeClr val="dk1"/>
              </a:buClr>
              <a:buSzPts val="1400"/>
              <a:buFont typeface="Arial"/>
              <a:buNone/>
            </a:pPr>
            <a:endParaRPr lang="en-US" dirty="0">
              <a:solidFill>
                <a:srgbClr val="000000"/>
              </a:solidFill>
            </a:endParaRPr>
          </a:p>
          <a:p>
            <a:pPr marL="0" lvl="0" indent="0" algn="l" rtl="0">
              <a:spcBef>
                <a:spcPts val="0"/>
              </a:spcBef>
              <a:spcAft>
                <a:spcPts val="0"/>
              </a:spcAft>
              <a:buClr>
                <a:schemeClr val="dk1"/>
              </a:buClr>
              <a:buSzPts val="1400"/>
              <a:buFont typeface="Arial"/>
              <a:buNone/>
            </a:pPr>
            <a:r>
              <a:rPr lang="en-US" dirty="0">
                <a:solidFill>
                  <a:srgbClr val="000000"/>
                </a:solidFill>
              </a:rPr>
              <a:t>There are some that want to argue that there is much about phonics that is irregular but, in fact, most English words are quite decodable when we teach students to pay attention to the </a:t>
            </a:r>
            <a:r>
              <a:rPr lang="en-US" b="1" dirty="0">
                <a:solidFill>
                  <a:srgbClr val="000000"/>
                </a:solidFill>
              </a:rPr>
              <a:t>letter patterns </a:t>
            </a:r>
            <a:r>
              <a:rPr lang="en-US" dirty="0">
                <a:solidFill>
                  <a:srgbClr val="000000"/>
                </a:solidFill>
              </a:rPr>
              <a:t>in words. Phonics instruction is most effective when it begins in kindergarten and first grade. But, it is also a necessary component of reading instruction at any level where a student is not fluent because he/she cannot decode the words. </a:t>
            </a:r>
            <a:br>
              <a:rPr lang="en-US" dirty="0">
                <a:solidFill>
                  <a:srgbClr val="000000"/>
                </a:solidFill>
              </a:rPr>
            </a:br>
            <a:br>
              <a:rPr lang="en-US" dirty="0">
                <a:solidFill>
                  <a:srgbClr val="000000"/>
                </a:solidFill>
              </a:rPr>
            </a:br>
            <a:r>
              <a:rPr lang="en-US" sz="1200" b="0" i="0" u="none" strike="noStrike" cap="none" dirty="0">
                <a:solidFill>
                  <a:schemeClr val="dk1"/>
                </a:solidFill>
                <a:effectLst/>
                <a:latin typeface="Calibri"/>
                <a:ea typeface="Calibri"/>
                <a:cs typeface="Calibri"/>
                <a:sym typeface="Calibri"/>
              </a:rPr>
              <a:t>Although mastering these complex letter-sound relationships can be challenging for some students, the alternative, memorizing “by sight” the many thousands of words needed to read proficiently in English, is simply not possible. No one can become a good reader in English by just memorizing all the words necessary to read at advanced levels of literacy.</a:t>
            </a:r>
          </a:p>
          <a:p>
            <a:pPr marL="0" lvl="0" indent="0" algn="l" rtl="0">
              <a:spcBef>
                <a:spcPts val="0"/>
              </a:spcBef>
              <a:spcAft>
                <a:spcPts val="0"/>
              </a:spcAft>
              <a:buClr>
                <a:schemeClr val="dk1"/>
              </a:buClr>
              <a:buSzPts val="1400"/>
              <a:buFont typeface="Arial"/>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200" b="0" i="0" u="none" strike="noStrike" cap="none" dirty="0">
                <a:solidFill>
                  <a:schemeClr val="dk1"/>
                </a:solidFill>
                <a:effectLst/>
                <a:latin typeface="Calibri"/>
                <a:ea typeface="Calibri"/>
                <a:cs typeface="Calibri"/>
                <a:sym typeface="Calibri"/>
              </a:rPr>
              <a:t>Our focus today will be to look at the patterns and understanding needed to use phonics effectively and efficiently for successful</a:t>
            </a:r>
            <a:r>
              <a:rPr lang="en-US" sz="1200" b="0" i="0" u="none" strike="noStrike" cap="none" baseline="0" dirty="0">
                <a:solidFill>
                  <a:schemeClr val="dk1"/>
                </a:solidFill>
                <a:effectLst/>
                <a:latin typeface="Calibri"/>
                <a:ea typeface="Calibri"/>
                <a:cs typeface="Calibri"/>
                <a:sym typeface="Calibri"/>
              </a:rPr>
              <a:t> reading. S</a:t>
            </a:r>
            <a:r>
              <a:rPr lang="en-US" sz="1200" b="0" i="0" u="none" strike="noStrike" cap="none" dirty="0">
                <a:solidFill>
                  <a:schemeClr val="dk1"/>
                </a:solidFill>
                <a:effectLst/>
                <a:latin typeface="Calibri"/>
                <a:ea typeface="Calibri"/>
                <a:cs typeface="Calibri"/>
                <a:sym typeface="Calibri"/>
              </a:rPr>
              <a:t>tudents who become good at decoding words develop automaticity and are then able to focus on comprehending what they read instead of focusing their efforts on sounding out the words. We are going to be looking at teaching phonics as ‘patterns’. The brain learns by connecting patterns. </a:t>
            </a:r>
            <a:endParaRPr dirty="0">
              <a:solidFill>
                <a:srgbClr val="000000"/>
              </a:solidFill>
            </a:endParaRPr>
          </a:p>
        </p:txBody>
      </p:sp>
      <p:sp>
        <p:nvSpPr>
          <p:cNvPr id="133" name="Google Shape;133;gb3753429d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f96462ef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f96462ef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We will use letters (graphemes) interchangeably. Each sound is represented by graphemes. If there are two people presenting, one person might</a:t>
            </a:r>
            <a:r>
              <a:rPr lang="en-US" baseline="0" dirty="0"/>
              <a:t> be writing important terms or concepts on a wall chart as those are introduced.</a:t>
            </a:r>
            <a:br>
              <a:rPr lang="en-US" dirty="0"/>
            </a:br>
            <a:endParaRPr dirty="0"/>
          </a:p>
          <a:p>
            <a:pPr marL="0" lvl="0" indent="0" algn="l" rtl="0">
              <a:spcBef>
                <a:spcPts val="0"/>
              </a:spcBef>
              <a:spcAft>
                <a:spcPts val="0"/>
              </a:spcAft>
              <a:buNone/>
            </a:pPr>
            <a:r>
              <a:rPr lang="en-US" b="1" dirty="0"/>
              <a:t>To Do: </a:t>
            </a:r>
            <a:r>
              <a:rPr lang="en-US" dirty="0"/>
              <a:t>Direct attention to the slide.</a:t>
            </a:r>
            <a:br>
              <a:rPr lang="en-US" dirty="0"/>
            </a:br>
            <a:endParaRPr dirty="0"/>
          </a:p>
          <a:p>
            <a:pPr marL="0" lvl="0" indent="0" algn="l" rtl="0">
              <a:spcBef>
                <a:spcPts val="0"/>
              </a:spcBef>
              <a:spcAft>
                <a:spcPts val="0"/>
              </a:spcAft>
              <a:buNone/>
            </a:pPr>
            <a:r>
              <a:rPr lang="en-US" b="1" dirty="0"/>
              <a:t>To Say:</a:t>
            </a:r>
            <a:r>
              <a:rPr lang="en-US" dirty="0"/>
              <a:t> In the English language there are 26 letters in our alphabet represented by 44 different graphemes. The letters that correspond to sounds (phonemes) are called graphemes.</a:t>
            </a:r>
            <a:r>
              <a:rPr lang="en-US" dirty="0">
                <a:solidFill>
                  <a:srgbClr val="000000"/>
                </a:solidFill>
              </a:rPr>
              <a:t> On this slide there are three examples of graphemes with</a:t>
            </a:r>
            <a:r>
              <a:rPr lang="en-US" baseline="0" dirty="0">
                <a:solidFill>
                  <a:srgbClr val="000000"/>
                </a:solidFill>
              </a:rPr>
              <a:t> two of the sounds </a:t>
            </a:r>
            <a:r>
              <a:rPr lang="en-US" dirty="0">
                <a:solidFill>
                  <a:srgbClr val="000000"/>
                </a:solidFill>
              </a:rPr>
              <a:t>represented by one letter. The letter or grapheme ‘a’ makes either the short /a/ sound or the long</a:t>
            </a:r>
            <a:r>
              <a:rPr lang="en-US" baseline="0" dirty="0">
                <a:solidFill>
                  <a:srgbClr val="000000"/>
                </a:solidFill>
              </a:rPr>
              <a:t> </a:t>
            </a:r>
            <a:r>
              <a:rPr lang="en-US" dirty="0">
                <a:solidFill>
                  <a:srgbClr val="000000"/>
                </a:solidFill>
              </a:rPr>
              <a:t>/a/ sound. The ‘t’ letter or grapheme makes the /t/ sound. However, in the third example, the three letters ‘</a:t>
            </a:r>
            <a:r>
              <a:rPr lang="en-US" dirty="0" err="1">
                <a:solidFill>
                  <a:srgbClr val="000000"/>
                </a:solidFill>
              </a:rPr>
              <a:t>tch</a:t>
            </a:r>
            <a:r>
              <a:rPr lang="en-US" dirty="0">
                <a:solidFill>
                  <a:srgbClr val="000000"/>
                </a:solidFill>
              </a:rPr>
              <a:t>’ is one grapheme making the /</a:t>
            </a:r>
            <a:r>
              <a:rPr lang="en-US" dirty="0" err="1">
                <a:solidFill>
                  <a:srgbClr val="000000"/>
                </a:solidFill>
              </a:rPr>
              <a:t>tch</a:t>
            </a:r>
            <a:r>
              <a:rPr lang="en-US" dirty="0">
                <a:solidFill>
                  <a:srgbClr val="000000"/>
                </a:solidFill>
              </a:rPr>
              <a:t>/ sound.</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dirty="0"/>
              <a:t>Each sound in a word is represented by graphemes. Some sounds may use one grapheme while others will be represented by patterns of graphemes. We begin teaching the letter/sound relationships that are represented by one grapheme before we move into the more complex patterns like the </a:t>
            </a:r>
            <a:r>
              <a:rPr lang="en-US" b="1" dirty="0"/>
              <a:t>/</a:t>
            </a:r>
            <a:r>
              <a:rPr lang="en-US" b="1" dirty="0" err="1"/>
              <a:t>tch</a:t>
            </a:r>
            <a:r>
              <a:rPr lang="en-US" b="1" dirty="0"/>
              <a:t>/ </a:t>
            </a:r>
            <a:r>
              <a:rPr lang="en-US" dirty="0"/>
              <a:t>which is the sound we hear at the end of ‘</a:t>
            </a:r>
            <a:r>
              <a:rPr lang="en-US" b="1" dirty="0"/>
              <a:t>catch</a:t>
            </a:r>
            <a:r>
              <a:rPr lang="en-US" dirty="0"/>
              <a:t>’ but spelled with three letters.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reason we want you to understand the term ‘grapheme’ is that there will be resources that you can find by searching under terms for phoneme/grapheme mapping. These activities will allow students practice connecting sounds to letters in structured activities. When a student can connect phonemes to graphemes, they begin to visually ‘map’ phonemes to letters that will go into long-term memory which results in the development of sight words. Any word known by sight is a sight word. In short, the development of automaticity through phonics with the connections of sounds to letter patterns in turn increases reading</a:t>
            </a:r>
            <a:r>
              <a:rPr lang="en-US" dirty="0">
                <a:solidFill>
                  <a:srgbClr val="000000"/>
                </a:solidFill>
              </a:rPr>
              <a:t> ability and fluency.</a:t>
            </a:r>
            <a:endParaRPr dirty="0">
              <a:solidFill>
                <a:srgbClr val="000000"/>
              </a:solidFill>
            </a:endParaRPr>
          </a:p>
        </p:txBody>
      </p:sp>
      <p:sp>
        <p:nvSpPr>
          <p:cNvPr id="142" name="Google Shape;142;gaf96462eff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a:t>
            </a:r>
            <a:r>
              <a:rPr lang="en-US" dirty="0">
                <a:solidFill>
                  <a:srgbClr val="000000"/>
                </a:solidFill>
              </a:rPr>
              <a:t> Knowing the sequence a program addresses through the different levels of development will be important for fidelity of implementation of any program or the fidelity of change which reflects the learning of this module</a:t>
            </a:r>
            <a:r>
              <a:rPr lang="en-US" b="0" dirty="0">
                <a:solidFill>
                  <a:srgbClr val="000000"/>
                </a:solidFill>
              </a:rPr>
              <a:t>.</a:t>
            </a:r>
            <a:r>
              <a:rPr lang="en-US" b="1" dirty="0">
                <a:solidFill>
                  <a:srgbClr val="000000"/>
                </a:solidFill>
              </a:rPr>
              <a:t> </a:t>
            </a:r>
          </a:p>
          <a:p>
            <a:pPr marL="0" lvl="0" indent="0" algn="l" rtl="0">
              <a:spcBef>
                <a:spcPts val="0"/>
              </a:spcBef>
              <a:spcAft>
                <a:spcPts val="0"/>
              </a:spcAft>
              <a:buClr>
                <a:schemeClr val="dk1"/>
              </a:buClr>
              <a:buSzPts val="1100"/>
              <a:buFont typeface="Arial"/>
              <a:buNone/>
            </a:pPr>
            <a:endParaRPr lang="en-US"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Point out the importance of the development of skills. </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a:t>
            </a:r>
            <a:r>
              <a:rPr lang="en-US" dirty="0">
                <a:solidFill>
                  <a:srgbClr val="000000"/>
                </a:solidFill>
              </a:rPr>
              <a:t> Phonics can be dissected to show a progression of development from simple to more complex teaching graphemes as patterns. Phonics letter patterns then move into activities that include more morphological instruction of ‘units’ of meaning. Instruction will begin to practice prefixes, suffixes, and common Latin and Greek roots. The three types of sequences represented on the screen are from the 95% Group (online resource company) and many common sequences used. </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Exact order of letters or patterns of letters may vary between researchers or programs, but the one anchor that stays firm is that skills move from easier to more complex practicing the most common sounds before moving to letter patterns that some call irregular but are actually regular enough that we need to teach and practice them. Effective phonics instruction increases decoding skills, spelling skills, and word recognition.</a:t>
            </a:r>
          </a:p>
          <a:p>
            <a:pPr marL="0" lvl="0" indent="0" algn="l" rtl="0">
              <a:lnSpc>
                <a:spcPct val="107916"/>
              </a:lnSpc>
              <a:spcBef>
                <a:spcPts val="0"/>
              </a:spcBef>
              <a:spcAft>
                <a:spcPts val="0"/>
              </a:spcAft>
              <a:buNone/>
            </a:pPr>
            <a:endParaRPr dirty="0"/>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90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ad9563ca3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ad9563ca3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slide is to be used as an engagement with the participants through common vocabulary. There is a handout to use with this slide.</a:t>
            </a:r>
            <a:br>
              <a:rPr lang="en-US" dirty="0"/>
            </a:br>
            <a:endParaRPr dirty="0"/>
          </a:p>
          <a:p>
            <a:pPr marL="0" lvl="0" indent="0" algn="l" rtl="0">
              <a:spcBef>
                <a:spcPts val="0"/>
              </a:spcBef>
              <a:spcAft>
                <a:spcPts val="0"/>
              </a:spcAft>
              <a:buNone/>
            </a:pPr>
            <a:r>
              <a:rPr lang="en-US" b="1" dirty="0"/>
              <a:t>To Do: </a:t>
            </a:r>
            <a:r>
              <a:rPr lang="en-US" dirty="0"/>
              <a:t>Provide three</a:t>
            </a:r>
            <a:r>
              <a:rPr lang="en-US" baseline="0" dirty="0"/>
              <a:t> to five</a:t>
            </a:r>
            <a:r>
              <a:rPr lang="en-US" dirty="0"/>
              <a:t> minutes for participants to understand common phonics terms in teams or with partners. </a:t>
            </a:r>
            <a:br>
              <a:rPr lang="en-US" dirty="0"/>
            </a:br>
            <a:endParaRPr dirty="0"/>
          </a:p>
          <a:p>
            <a:pPr marL="0" lvl="0" indent="0" algn="l" rtl="0">
              <a:spcBef>
                <a:spcPts val="0"/>
              </a:spcBef>
              <a:spcAft>
                <a:spcPts val="0"/>
              </a:spcAft>
              <a:buNone/>
            </a:pPr>
            <a:r>
              <a:rPr lang="en-US" b="1" dirty="0"/>
              <a:t>To Say: </a:t>
            </a:r>
            <a:r>
              <a:rPr lang="en-US" dirty="0"/>
              <a:t>Let’s take three</a:t>
            </a:r>
            <a:r>
              <a:rPr lang="en-US" baseline="0" dirty="0"/>
              <a:t> to five</a:t>
            </a:r>
            <a:r>
              <a:rPr lang="en-US" dirty="0"/>
              <a:t> minutes to prep our brains for phonics terms. Find Handout #2. Turn to your tablemates or partners and match the terms to the definitions. There is a glossary, if needed. </a:t>
            </a:r>
            <a:br>
              <a:rPr lang="en-US" dirty="0"/>
            </a:br>
            <a:endParaRPr dirty="0"/>
          </a:p>
          <a:p>
            <a:pPr marL="0" lvl="0" indent="0" algn="l" rtl="0">
              <a:spcBef>
                <a:spcPts val="0"/>
              </a:spcBef>
              <a:spcAft>
                <a:spcPts val="0"/>
              </a:spcAft>
              <a:buNone/>
            </a:pPr>
            <a:r>
              <a:rPr lang="en-US" dirty="0"/>
              <a:t>Depending on the people you have in your training you might want to have some people have the term and some have the definition and allow them to move to find their match. Or you can use the, “Find Someone Who”, sheet as an ice breaker before you start the</a:t>
            </a:r>
            <a:r>
              <a:rPr lang="en-US" baseline="0" dirty="0"/>
              <a:t> phonics module. </a:t>
            </a:r>
            <a:endParaRPr dirty="0"/>
          </a:p>
        </p:txBody>
      </p:sp>
      <p:sp>
        <p:nvSpPr>
          <p:cNvPr id="163" name="Google Shape;163;gdad9563ca3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f96462ef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f96462ef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Teaching most common sounds first in sequential, direct, explicit, and systematic ways is among the most regarded “Settled Science” aspects of reading. See “Settle Science” in reading.</a:t>
            </a:r>
            <a:br>
              <a:rPr lang="en-US" dirty="0"/>
            </a:br>
            <a:endParaRPr b="1" dirty="0"/>
          </a:p>
          <a:p>
            <a:pPr marL="0" lvl="0" indent="0" algn="l" rtl="0">
              <a:spcBef>
                <a:spcPts val="0"/>
              </a:spcBef>
              <a:spcAft>
                <a:spcPts val="0"/>
              </a:spcAft>
              <a:buNone/>
            </a:pPr>
            <a:r>
              <a:rPr lang="en-US" b="1" dirty="0"/>
              <a:t>To Say: </a:t>
            </a:r>
            <a:r>
              <a:rPr lang="en-US" dirty="0"/>
              <a:t>Phonics instruction is most effective when we start in kindergarten or first grade. Kindergarten instruction for phonics is to attach sounds to letter names with automaticity. Instruction will begin with single-grapheme-letter sounds, short vowels and may include digraphs shown here (</a:t>
            </a:r>
            <a:r>
              <a:rPr lang="en-US" dirty="0" err="1"/>
              <a:t>ch</a:t>
            </a:r>
            <a:r>
              <a:rPr lang="en-US" dirty="0"/>
              <a:t>, </a:t>
            </a:r>
            <a:r>
              <a:rPr lang="en-US" dirty="0" err="1"/>
              <a:t>sh</a:t>
            </a:r>
            <a:r>
              <a:rPr lang="en-US" dirty="0"/>
              <a:t>, </a:t>
            </a:r>
            <a:r>
              <a:rPr lang="en-US" dirty="0" err="1"/>
              <a:t>th</a:t>
            </a:r>
            <a:r>
              <a:rPr lang="en-US" dirty="0"/>
              <a:t>, </a:t>
            </a:r>
            <a:r>
              <a:rPr lang="en-US" dirty="0" err="1"/>
              <a:t>wh</a:t>
            </a:r>
            <a:r>
              <a:rPr lang="en-US" dirty="0"/>
              <a:t>, </a:t>
            </a:r>
            <a:r>
              <a:rPr lang="en-US" dirty="0" err="1"/>
              <a:t>ck</a:t>
            </a:r>
            <a:r>
              <a:rPr lang="en-US" dirty="0"/>
              <a:t>). You will notice the slide says to become automatic, which means a student can quickly name these letters and sounds from memory, as soon as the letters are seen.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learned in our last module that phonemic awareness is the core causal underlying factor of students not being a successful reader. A student must be able to manipulate the basic levels of phonological and phonemic awareness to be able to adequately attach letters to these sounds. It has been very common for programs or teachers to be misled and stop the work of phonemic awareness as they begin teaching letters and simple words. As we move into lessons for phonics we will notice the necessary link between sound and letters.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Grade phonics mastery works towards automaticity in all of the earlier simpler skills from kindergarten and then deepens phonics instruction with </a:t>
            </a:r>
            <a:r>
              <a:rPr lang="en-US" dirty="0" err="1"/>
              <a:t>trigraphs</a:t>
            </a:r>
            <a:r>
              <a:rPr lang="en-US" dirty="0"/>
              <a:t> (a three letter combination that represents one phoneme like </a:t>
            </a:r>
            <a:r>
              <a:rPr lang="en-US" i="1" dirty="0"/>
              <a:t>do</a:t>
            </a:r>
            <a:r>
              <a:rPr lang="en-US" b="1" i="1" dirty="0"/>
              <a:t>dge</a:t>
            </a:r>
            <a:r>
              <a:rPr lang="en-US" i="1" dirty="0"/>
              <a:t>-i</a:t>
            </a:r>
            <a:r>
              <a:rPr lang="en-US" b="1" i="1" dirty="0"/>
              <a:t>tch</a:t>
            </a:r>
            <a:r>
              <a:rPr lang="en-US" dirty="0"/>
              <a:t>) and consonant blends (a two letter combination that represents a phoneme like ‘</a:t>
            </a:r>
            <a:r>
              <a:rPr lang="en-US" dirty="0" err="1"/>
              <a:t>bl</a:t>
            </a:r>
            <a:r>
              <a:rPr lang="en-US" dirty="0"/>
              <a:t>, </a:t>
            </a:r>
            <a:r>
              <a:rPr lang="en-US" dirty="0" err="1"/>
              <a:t>st</a:t>
            </a:r>
            <a:r>
              <a:rPr lang="en-US" dirty="0"/>
              <a:t>). Diphthongs are the patterns of vowels whose sounds glide together in the same syllable like </a:t>
            </a:r>
            <a:r>
              <a:rPr lang="en-US" i="0" dirty="0" err="1"/>
              <a:t>ou</a:t>
            </a:r>
            <a:r>
              <a:rPr lang="en-US" i="0" dirty="0"/>
              <a:t> and oi.</a:t>
            </a:r>
            <a:br>
              <a:rPr lang="en-US" i="0" dirty="0"/>
            </a:br>
            <a:endParaRPr i="0" dirty="0"/>
          </a:p>
          <a:p>
            <a:pPr marL="0" lvl="0" indent="0" algn="l" rtl="0">
              <a:spcBef>
                <a:spcPts val="0"/>
              </a:spcBef>
              <a:spcAft>
                <a:spcPts val="0"/>
              </a:spcAft>
              <a:buNone/>
            </a:pPr>
            <a:r>
              <a:rPr lang="en-US" dirty="0"/>
              <a:t>Ask different table groups to come up with letters that represent the following (you may choose not to do this if you did the Phonics Terms for matching). </a:t>
            </a:r>
            <a:endParaRPr dirty="0"/>
          </a:p>
          <a:p>
            <a:pPr marL="457200" lvl="0" indent="-317500" algn="l" rtl="0">
              <a:spcBef>
                <a:spcPts val="0"/>
              </a:spcBef>
              <a:spcAft>
                <a:spcPts val="0"/>
              </a:spcAft>
              <a:buSzPts val="1400"/>
              <a:buAutoNum type="arabicParenR"/>
            </a:pPr>
            <a:r>
              <a:rPr lang="en-US" dirty="0"/>
              <a:t>digraphs</a:t>
            </a:r>
            <a:endParaRPr dirty="0"/>
          </a:p>
          <a:p>
            <a:pPr marL="457200" lvl="0" indent="-317500" algn="l" rtl="0">
              <a:spcBef>
                <a:spcPts val="0"/>
              </a:spcBef>
              <a:spcAft>
                <a:spcPts val="0"/>
              </a:spcAft>
              <a:buSzPts val="1400"/>
              <a:buAutoNum type="arabicParenR"/>
            </a:pPr>
            <a:r>
              <a:rPr lang="en-US" dirty="0" err="1"/>
              <a:t>trigraphs</a:t>
            </a:r>
            <a:endParaRPr dirty="0"/>
          </a:p>
          <a:p>
            <a:pPr marL="457200" lvl="0" indent="-317500" algn="l" rtl="0">
              <a:spcBef>
                <a:spcPts val="0"/>
              </a:spcBef>
              <a:spcAft>
                <a:spcPts val="0"/>
              </a:spcAft>
              <a:buSzPts val="1400"/>
              <a:buAutoNum type="arabicParenR"/>
            </a:pPr>
            <a:r>
              <a:rPr lang="en-US" dirty="0"/>
              <a:t>blends</a:t>
            </a:r>
            <a:endParaRPr dirty="0"/>
          </a:p>
          <a:p>
            <a:pPr marL="457200" lvl="0" indent="-317500" algn="l" rtl="0">
              <a:spcBef>
                <a:spcPts val="0"/>
              </a:spcBef>
              <a:spcAft>
                <a:spcPts val="0"/>
              </a:spcAft>
              <a:buSzPts val="1400"/>
              <a:buAutoNum type="arabicParenR"/>
            </a:pPr>
            <a:r>
              <a:rPr lang="en-US" dirty="0"/>
              <a:t>Diphthongs</a:t>
            </a:r>
          </a:p>
          <a:p>
            <a:pPr marL="139700" lvl="0" indent="0" algn="l" rtl="0">
              <a:spcBef>
                <a:spcPts val="0"/>
              </a:spcBef>
              <a:spcAft>
                <a:spcPts val="0"/>
              </a:spcAft>
              <a:buSzPts val="1400"/>
              <a:buNone/>
            </a:pPr>
            <a:endParaRPr lang="en-US" dirty="0"/>
          </a:p>
          <a:p>
            <a:pPr marL="0" lvl="0" indent="0" algn="l" rtl="0">
              <a:spcBef>
                <a:spcPts val="0"/>
              </a:spcBef>
              <a:spcAft>
                <a:spcPts val="0"/>
              </a:spcAft>
              <a:buNone/>
            </a:pPr>
            <a:r>
              <a:rPr lang="en-US" dirty="0"/>
              <a:t>It is important to remember that we should not move into vowel-r patterns (some call this r-controlled) until mastery has been attained with short vowels. Teachers may include instruction in two-syllable words with short vowels due to the utility of short vowel patterns in multi-syllable words (examples: basket, fantastic, transcontinental).</a:t>
            </a:r>
            <a:endParaRPr dirty="0"/>
          </a:p>
        </p:txBody>
      </p:sp>
      <p:sp>
        <p:nvSpPr>
          <p:cNvPr id="172" name="Google Shape;172;gaf96462eff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33b83012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d33b83012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1" dirty="0"/>
              <a:t>To Know: </a:t>
            </a:r>
            <a:r>
              <a:rPr lang="en-US" dirty="0"/>
              <a:t>Your audience might already be familiar with how to use </a:t>
            </a:r>
            <a:r>
              <a:rPr lang="en-US" dirty="0" err="1"/>
              <a:t>Elkonin</a:t>
            </a:r>
            <a:r>
              <a:rPr lang="en-US" dirty="0"/>
              <a:t> boxes. But what will be most important is to ensure they understand the need to do this in a structured, explicit routine. That is what will develop the pathways in the brain to automaticity. </a:t>
            </a:r>
            <a:br>
              <a:rPr lang="en-US" dirty="0"/>
            </a:br>
            <a:endParaRPr dirty="0"/>
          </a:p>
          <a:p>
            <a:pPr marL="0" marR="0" lvl="0" indent="0" algn="l" rtl="0">
              <a:lnSpc>
                <a:spcPct val="100000"/>
              </a:lnSpc>
              <a:spcBef>
                <a:spcPts val="0"/>
              </a:spcBef>
              <a:spcAft>
                <a:spcPts val="0"/>
              </a:spcAft>
              <a:buSzPts val="1400"/>
              <a:buNone/>
            </a:pPr>
            <a:r>
              <a:rPr lang="en-US" b="1" dirty="0"/>
              <a:t>To Do: </a:t>
            </a:r>
            <a:r>
              <a:rPr lang="en-US" dirty="0"/>
              <a:t>If your audience already uses and understand </a:t>
            </a:r>
            <a:r>
              <a:rPr lang="en-US" dirty="0" err="1"/>
              <a:t>Elkonin</a:t>
            </a:r>
            <a:r>
              <a:rPr lang="en-US" dirty="0"/>
              <a:t> boxes, you might need to alter what you say below to focus on the instructional routine. Handout #3 - </a:t>
            </a:r>
            <a:r>
              <a:rPr lang="en-US" dirty="0" err="1"/>
              <a:t>Elkonin</a:t>
            </a:r>
            <a:r>
              <a:rPr lang="en-US" dirty="0"/>
              <a:t> Boxes.</a:t>
            </a:r>
            <a:br>
              <a:rPr lang="en-US" dirty="0"/>
            </a:br>
            <a:endParaRPr dirty="0"/>
          </a:p>
          <a:p>
            <a:pPr marL="0" marR="0" lvl="0" indent="0" algn="l" rtl="0">
              <a:lnSpc>
                <a:spcPct val="100000"/>
              </a:lnSpc>
              <a:spcBef>
                <a:spcPts val="0"/>
              </a:spcBef>
              <a:spcAft>
                <a:spcPts val="0"/>
              </a:spcAft>
              <a:buSzPts val="1400"/>
              <a:buNone/>
            </a:pPr>
            <a:r>
              <a:rPr lang="en-US" b="1" dirty="0"/>
              <a:t>To Say: </a:t>
            </a:r>
            <a:r>
              <a:rPr lang="en-US" dirty="0"/>
              <a:t>The most important aspect of every instructional routine that is involved in making memory pathways is to do it in the same way each day. Teachers will need to model this process first before doing it with students. </a:t>
            </a:r>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This is a replication of the most common routine used in research that involves multimodal engagement. First, you say the word and have the student repeat the word (keep</a:t>
            </a:r>
            <a:r>
              <a:rPr lang="en-US" baseline="0" dirty="0"/>
              <a:t> in mind that s</a:t>
            </a:r>
            <a:r>
              <a:rPr lang="en-US" dirty="0"/>
              <a:t>ometimes, in larger groups, struggling students do not repeat the words). Some students will listen and just process or stay quiet especially if they process at a slower rate than other students. If we want to change student progress, we need to ensure they do each step with us. </a:t>
            </a:r>
          </a:p>
          <a:p>
            <a:pPr marL="0" marR="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dirty="0"/>
              <a:t>In the lesson you see on the screen, students are given colored chips to use and manipulate for letters in words. You notice that the only chips with a letter on it is the chip that focuses on the letter the lesson will focus on. Strong readers can often move right from using the chips for sound to writing the letters or building the words with letter tiles. This lesson shows the most effective progression needed for struggling readers to connect the letters with sounds allowing them to focus on the new letter sound before manipulating all the letters to spell words. </a:t>
            </a:r>
            <a:endParaRPr dirty="0"/>
          </a:p>
          <a:p>
            <a:pPr marL="0" marR="0" lvl="0" indent="0" algn="l" rtl="0">
              <a:lnSpc>
                <a:spcPct val="100000"/>
              </a:lnSpc>
              <a:spcBef>
                <a:spcPts val="0"/>
              </a:spcBef>
              <a:spcAft>
                <a:spcPts val="0"/>
              </a:spcAft>
              <a:buSzPts val="1400"/>
              <a:buNone/>
            </a:pPr>
            <a:endParaRPr dirty="0">
              <a:highlight>
                <a:srgbClr val="FFD966"/>
              </a:highlight>
            </a:endParaRPr>
          </a:p>
          <a:p>
            <a:pPr marL="0" marR="0" lvl="0" indent="0" algn="l" rtl="0">
              <a:lnSpc>
                <a:spcPct val="100000"/>
              </a:lnSpc>
              <a:spcBef>
                <a:spcPts val="0"/>
              </a:spcBef>
              <a:spcAft>
                <a:spcPts val="0"/>
              </a:spcAft>
              <a:buSzPts val="1400"/>
              <a:buNone/>
            </a:pPr>
            <a:r>
              <a:rPr lang="en-US" dirty="0"/>
              <a:t>So, here is our lesson</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Today we are going to build words with the sound of /u/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This is a short vowel sound</a:t>
            </a:r>
            <a:r>
              <a:rPr lang="en-US" baseline="0" dirty="0"/>
              <a:t> (s</a:t>
            </a:r>
            <a:r>
              <a:rPr lang="en-US" dirty="0"/>
              <a:t>ay /u/). The teacher waits and watches for students to make that sound</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We write/name the sound of /u/ with the letter ‘u’. (Teacher points to the chip with the letter ‘u’ on it)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The first word we will build is the word ‘up’</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Say ‘up’</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Tap out the sounds in ‘up’ (click for dots to appear in two boxes on the screen)</a:t>
            </a:r>
            <a:endParaRPr dirty="0"/>
          </a:p>
          <a:p>
            <a:pPr marL="0" marR="0" lvl="0" indent="0" algn="l" rtl="0">
              <a:lnSpc>
                <a:spcPct val="100000"/>
              </a:lnSpc>
              <a:spcBef>
                <a:spcPts val="0"/>
              </a:spcBef>
              <a:spcAft>
                <a:spcPts val="0"/>
              </a:spcAft>
              <a:buSzPts val="1400"/>
              <a:buFont typeface="Arial" panose="020B0604020202020204" pitchFamily="34" charset="0"/>
              <a:buNone/>
            </a:pPr>
            <a:br>
              <a:rPr lang="en-US" dirty="0"/>
            </a:br>
            <a:r>
              <a:rPr lang="en-US" dirty="0"/>
              <a:t>How many sounds do we hear in ‘up’? Yes, two</a:t>
            </a:r>
            <a:endParaRPr dirty="0"/>
          </a:p>
        </p:txBody>
      </p:sp>
      <p:sp>
        <p:nvSpPr>
          <p:cNvPr id="182" name="Google Shape;182;gd33b83012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33b830121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d33b830121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1" dirty="0"/>
              <a:t>To Know: </a:t>
            </a:r>
            <a:r>
              <a:rPr lang="en-US" dirty="0"/>
              <a:t>This is the continuation of the</a:t>
            </a:r>
            <a:r>
              <a:rPr lang="en-US" baseline="0" dirty="0"/>
              <a:t> phonics lesson.</a:t>
            </a:r>
            <a:br>
              <a:rPr lang="en-US" baseline="0" dirty="0"/>
            </a:br>
            <a:endParaRPr lang="en-US" baseline="0" dirty="0"/>
          </a:p>
          <a:p>
            <a:pPr marL="0" marR="0" lvl="0" indent="0" algn="l" rtl="0">
              <a:lnSpc>
                <a:spcPct val="100000"/>
              </a:lnSpc>
              <a:spcBef>
                <a:spcPts val="0"/>
              </a:spcBef>
              <a:spcAft>
                <a:spcPts val="0"/>
              </a:spcAft>
              <a:buSzPts val="1400"/>
              <a:buNone/>
            </a:pPr>
            <a:r>
              <a:rPr lang="en-US" b="1" baseline="0" dirty="0"/>
              <a:t>T</a:t>
            </a:r>
            <a:r>
              <a:rPr lang="en-US" b="1" dirty="0"/>
              <a:t>o Say: </a:t>
            </a:r>
            <a:r>
              <a:rPr lang="en-US" dirty="0"/>
              <a:t>Where do you hear the sound of /u/? Yes, /u/ is the first sound we hear. We will put the chip with the letter ‘u’ in the first box. There were two sounds. Say the word again - ‘up’. Where will we put our next chip? Yes, in the next box to represent the /p/ sound.</a:t>
            </a:r>
          </a:p>
          <a:p>
            <a:pPr marL="0" marR="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a:t>For students who struggle or who are just beginning to map the sounds to letters you might need to extend practice with this on three to five words before moving to students building the words with letter tiles.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Will the color of the chips matter?</a:t>
            </a:r>
            <a:endParaRPr dirty="0"/>
          </a:p>
          <a:p>
            <a:pPr marL="0" marR="0" lvl="0" indent="0" algn="l" rtl="0">
              <a:lnSpc>
                <a:spcPct val="100000"/>
              </a:lnSpc>
              <a:spcBef>
                <a:spcPts val="0"/>
              </a:spcBef>
              <a:spcAft>
                <a:spcPts val="0"/>
              </a:spcAft>
              <a:buSzPts val="1400"/>
              <a:buNone/>
            </a:pPr>
            <a:r>
              <a:rPr lang="en-US" dirty="0"/>
              <a:t>Yes. As we begin to teach consonants and vowels we will begin to use one color for consonants and a different color for vowels. </a:t>
            </a:r>
            <a:endParaRPr dirty="0"/>
          </a:p>
          <a:p>
            <a:pPr marL="0" marR="0" lvl="0" indent="0" algn="l" rtl="0">
              <a:lnSpc>
                <a:spcPct val="100000"/>
              </a:lnSpc>
              <a:spcBef>
                <a:spcPts val="0"/>
              </a:spcBef>
              <a:spcAft>
                <a:spcPts val="0"/>
              </a:spcAft>
              <a:buSzPts val="1400"/>
              <a:buNone/>
            </a:pPr>
            <a:r>
              <a:rPr lang="en-US" dirty="0"/>
              <a:t>Phonics lessons will move from sound to letter spelling as you make and build words. The most effective programs also include the move to writing the words as they build after using letter tiles to build words.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Research has also shown us that when we include some meaning cues as we build words, we are building comprehension and vocabulary as well. Examples of meaning cues are pictures to be used as anchors to represent the sound. “Up” might be a great multimodal cue with a picture of a hand pointing up and students making a motion by pointing up as they say the sound /u/.</a:t>
            </a:r>
            <a:br>
              <a:rPr lang="en-US" dirty="0"/>
            </a:br>
            <a:endParaRPr dirty="0"/>
          </a:p>
          <a:p>
            <a:pPr marL="0" marR="0" lvl="0" indent="0" algn="l" rtl="0">
              <a:lnSpc>
                <a:spcPct val="100000"/>
              </a:lnSpc>
              <a:spcBef>
                <a:spcPts val="0"/>
              </a:spcBef>
              <a:spcAft>
                <a:spcPts val="0"/>
              </a:spcAft>
              <a:buSzPts val="1400"/>
              <a:buNone/>
            </a:pPr>
            <a:r>
              <a:rPr lang="en-US" b="1" i="1" dirty="0"/>
              <a:t>After making and building words with the short vowel sound /u/, it will be important to use, write, and read decodable text with that sound for application to spelling and reading. </a:t>
            </a:r>
            <a:endParaRPr b="1" i="1" dirty="0"/>
          </a:p>
        </p:txBody>
      </p:sp>
      <p:sp>
        <p:nvSpPr>
          <p:cNvPr id="197" name="Google Shape;197;gd33b830121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2969be2a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2969be2a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To Know: </a:t>
            </a:r>
            <a:r>
              <a:rPr lang="en-US" dirty="0">
                <a:solidFill>
                  <a:srgbClr val="000000"/>
                </a:solidFill>
              </a:rPr>
              <a:t>This is the continuation of the prior slide to complete the phonics progression from sounds to symbols.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Do: </a:t>
            </a:r>
            <a:r>
              <a:rPr lang="en-US" dirty="0">
                <a:solidFill>
                  <a:srgbClr val="000000"/>
                </a:solidFill>
              </a:rPr>
              <a:t>Provide </a:t>
            </a:r>
            <a:r>
              <a:rPr lang="en-US" dirty="0" err="1">
                <a:solidFill>
                  <a:srgbClr val="000000"/>
                </a:solidFill>
              </a:rPr>
              <a:t>Elkonin</a:t>
            </a:r>
            <a:r>
              <a:rPr lang="en-US" dirty="0">
                <a:solidFill>
                  <a:srgbClr val="000000"/>
                </a:solidFill>
              </a:rPr>
              <a:t> boxes for participants to practice building the word using Handout #3.</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Say: Let’s build some more words with the short ‘u’ sound in them. </a:t>
            </a:r>
            <a:endParaRPr b="1"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Say the word “nut." (Wait for participants to say the word.)</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Do you hear the short ‘u’ sound? (Yes)</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Tap out the sounds in nut as you put a chip in each box for each sound you hear.</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Yes. We will use three sound chips. Touch where you heard the /u/ sound. (Yes, in the second box)</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Let’s write the letters to spell ‘nut’. Say the sound then tell the letter that names that sound. </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nut = </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/n/ = ‘n’ </a:t>
            </a:r>
            <a:r>
              <a:rPr lang="en-US" i="1" dirty="0">
                <a:solidFill>
                  <a:srgbClr val="000000"/>
                </a:solidFill>
              </a:rPr>
              <a:t>(Click to advance the letter into the box)</a:t>
            </a:r>
            <a:endParaRPr i="1"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/u/ = ‘u’ (</a:t>
            </a:r>
            <a:r>
              <a:rPr lang="en-US" i="1" dirty="0">
                <a:solidFill>
                  <a:srgbClr val="000000"/>
                </a:solidFill>
              </a:rPr>
              <a:t>Click to advance the letter into the box)</a:t>
            </a:r>
            <a:endParaRPr i="1" dirty="0">
              <a:solidFill>
                <a:srgbClr val="000000"/>
              </a:solidFill>
            </a:endParaRPr>
          </a:p>
          <a:p>
            <a:pPr marL="171450" lvl="0" indent="-171450" algn="l" rtl="0">
              <a:spcBef>
                <a:spcPts val="0"/>
              </a:spcBef>
              <a:spcAft>
                <a:spcPts val="0"/>
              </a:spcAft>
              <a:buClr>
                <a:schemeClr val="dk1"/>
              </a:buClr>
              <a:buFont typeface="Arial" panose="020B0604020202020204" pitchFamily="34" charset="0"/>
              <a:buChar char="•"/>
            </a:pPr>
            <a:r>
              <a:rPr lang="en-US" dirty="0">
                <a:solidFill>
                  <a:srgbClr val="000000"/>
                </a:solidFill>
              </a:rPr>
              <a:t>/t/ = ‘t’ </a:t>
            </a:r>
            <a:r>
              <a:rPr lang="en-US" i="1" dirty="0">
                <a:solidFill>
                  <a:srgbClr val="000000"/>
                </a:solidFill>
              </a:rPr>
              <a:t>(Click to advance the letter into the box)</a:t>
            </a:r>
            <a:endParaRPr i="1" dirty="0"/>
          </a:p>
        </p:txBody>
      </p:sp>
      <p:sp>
        <p:nvSpPr>
          <p:cNvPr id="211" name="Google Shape;211;gc2969be2a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df5c3661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df5c36614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This module may be very difficult for people who have had limited phonics in their background. There are a few ways to engage participants with vocabulary. You might want to send the glossary ahead of time or build in time to play with some vocabulary as you move forward within the training. </a:t>
            </a:r>
            <a:endParaRPr lang="en-US" dirty="0"/>
          </a:p>
          <a:p>
            <a:pPr marL="0" lvl="0" indent="0" algn="l" rtl="0">
              <a:spcBef>
                <a:spcPts val="0"/>
              </a:spcBef>
              <a:spcAft>
                <a:spcPts val="0"/>
              </a:spcAft>
              <a:buNone/>
            </a:pPr>
            <a:endParaRPr dirty="0"/>
          </a:p>
        </p:txBody>
      </p:sp>
      <p:sp>
        <p:nvSpPr>
          <p:cNvPr id="41" name="Google Shape;41;gdf5c36614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98358a4a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98358a4ae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a clip out of a phonics lesson. </a:t>
            </a:r>
            <a:br>
              <a:rPr lang="en-US" dirty="0"/>
            </a:br>
            <a:endParaRPr dirty="0"/>
          </a:p>
          <a:p>
            <a:pPr marL="0" lvl="0" indent="0" algn="l" rtl="0">
              <a:spcBef>
                <a:spcPts val="0"/>
              </a:spcBef>
              <a:spcAft>
                <a:spcPts val="0"/>
              </a:spcAft>
              <a:buNone/>
            </a:pPr>
            <a:r>
              <a:rPr lang="en-US" b="1" dirty="0"/>
              <a:t>To Say: </a:t>
            </a:r>
            <a:r>
              <a:rPr lang="en-US" dirty="0"/>
              <a:t>Take a moment to examine this lesson. </a:t>
            </a:r>
            <a:endParaRPr dirty="0"/>
          </a:p>
          <a:p>
            <a:pPr marL="0" lvl="0" indent="0" algn="l" rtl="0">
              <a:spcBef>
                <a:spcPts val="0"/>
              </a:spcBef>
              <a:spcAft>
                <a:spcPts val="0"/>
              </a:spcAft>
              <a:buNone/>
            </a:pPr>
            <a:r>
              <a:rPr lang="en-US" dirty="0"/>
              <a:t>In the progression of phonological awareness, we played with syllables early on because they are the larger chunks of sound and easier to manipulate than individual phonemes.</a:t>
            </a:r>
            <a:br>
              <a:rPr lang="en-US" dirty="0"/>
            </a:br>
            <a:endParaRPr dirty="0"/>
          </a:p>
          <a:p>
            <a:pPr marL="0" lvl="0" indent="0" algn="l" rtl="0">
              <a:spcBef>
                <a:spcPts val="0"/>
              </a:spcBef>
              <a:spcAft>
                <a:spcPts val="0"/>
              </a:spcAft>
              <a:buNone/>
            </a:pPr>
            <a:r>
              <a:rPr lang="en-US" dirty="0"/>
              <a:t>As we begin to attach letters to sound in this lesson, we tell students in our directions that we are building one ‘syllable’ words. Students begin to use the process of listening for syllables and then the different sounds inside of the syllables. </a:t>
            </a:r>
            <a:br>
              <a:rPr lang="en-US" dirty="0"/>
            </a:br>
            <a:endParaRPr dirty="0"/>
          </a:p>
          <a:p>
            <a:pPr marL="0" lvl="0" indent="0" algn="l" rtl="0">
              <a:spcBef>
                <a:spcPts val="0"/>
              </a:spcBef>
              <a:spcAft>
                <a:spcPts val="0"/>
              </a:spcAft>
              <a:buNone/>
            </a:pPr>
            <a:r>
              <a:rPr lang="en-US" dirty="0"/>
              <a:t>What elements of literacy do you see inside this small segment of phonics instruction? </a:t>
            </a:r>
            <a:endParaRPr dirty="0"/>
          </a:p>
          <a:p>
            <a:pPr marL="457200" lvl="0" indent="-317500" algn="l" rtl="0">
              <a:spcBef>
                <a:spcPts val="0"/>
              </a:spcBef>
              <a:spcAft>
                <a:spcPts val="0"/>
              </a:spcAft>
              <a:buSzPts val="1400"/>
              <a:buAutoNum type="arabicPeriod"/>
            </a:pPr>
            <a:r>
              <a:rPr lang="en-US" dirty="0"/>
              <a:t>Used the vocabulary - one syllable and short vowel sound</a:t>
            </a:r>
            <a:endParaRPr dirty="0"/>
          </a:p>
          <a:p>
            <a:pPr marL="457200" lvl="0" indent="-317500" algn="l" rtl="0">
              <a:spcBef>
                <a:spcPts val="0"/>
              </a:spcBef>
              <a:spcAft>
                <a:spcPts val="0"/>
              </a:spcAft>
              <a:buSzPts val="1400"/>
              <a:buAutoNum type="arabicPeriod"/>
            </a:pPr>
            <a:r>
              <a:rPr lang="en-US" dirty="0"/>
              <a:t>Asking students to say the sound - phonemic awareness </a:t>
            </a:r>
            <a:endParaRPr dirty="0"/>
          </a:p>
          <a:p>
            <a:pPr marL="457200" lvl="0" indent="-317500" algn="l" rtl="0">
              <a:spcBef>
                <a:spcPts val="0"/>
              </a:spcBef>
              <a:spcAft>
                <a:spcPts val="0"/>
              </a:spcAft>
              <a:buSzPts val="1400"/>
              <a:buAutoNum type="arabicPeriod"/>
            </a:pPr>
            <a:r>
              <a:rPr lang="en-US" dirty="0"/>
              <a:t>Asking students to repeat the word and tap out the sounds - phonemic awareness up to three phonemes</a:t>
            </a:r>
            <a:endParaRPr dirty="0"/>
          </a:p>
          <a:p>
            <a:pPr marL="457200" lvl="0" indent="-317500" algn="l" rtl="0">
              <a:spcBef>
                <a:spcPts val="0"/>
              </a:spcBef>
              <a:spcAft>
                <a:spcPts val="0"/>
              </a:spcAft>
              <a:buSzPts val="1400"/>
              <a:buAutoNum type="arabicPeriod"/>
            </a:pPr>
            <a:r>
              <a:rPr lang="en-US" dirty="0"/>
              <a:t>Providing a sentence connects meaning to the words we are building = comprehension/vocabulary</a:t>
            </a:r>
            <a:endParaRPr dirty="0"/>
          </a:p>
          <a:p>
            <a:pPr marL="457200" lvl="0" indent="-317500" algn="l" rtl="0">
              <a:spcBef>
                <a:spcPts val="0"/>
              </a:spcBef>
              <a:spcAft>
                <a:spcPts val="0"/>
              </a:spcAft>
              <a:buSzPts val="1400"/>
              <a:buAutoNum type="arabicPeriod"/>
            </a:pPr>
            <a:r>
              <a:rPr lang="en-US" dirty="0"/>
              <a:t>Spelling the word  from sound =</a:t>
            </a:r>
            <a:r>
              <a:rPr lang="en-US" dirty="0">
                <a:solidFill>
                  <a:srgbClr val="004B8D"/>
                </a:solidFill>
              </a:rPr>
              <a:t> </a:t>
            </a:r>
            <a:r>
              <a:rPr lang="en-US" dirty="0">
                <a:solidFill>
                  <a:srgbClr val="000000"/>
                </a:solidFill>
              </a:rPr>
              <a:t>connecting sound to the letters - connecting phonemes to graphemes</a:t>
            </a:r>
          </a:p>
          <a:p>
            <a:pPr marL="139700" lvl="0" indent="0" algn="l" rtl="0">
              <a:spcBef>
                <a:spcPts val="0"/>
              </a:spcBef>
              <a:spcAft>
                <a:spcPts val="0"/>
              </a:spcAft>
              <a:buSzPts val="1400"/>
              <a:buNone/>
            </a:pPr>
            <a:endParaRPr dirty="0">
              <a:solidFill>
                <a:srgbClr val="000000"/>
              </a:solidFill>
            </a:endParaRPr>
          </a:p>
          <a:p>
            <a:pPr marL="0" lvl="0" indent="0" algn="l" rtl="0">
              <a:spcBef>
                <a:spcPts val="0"/>
              </a:spcBef>
              <a:spcAft>
                <a:spcPts val="0"/>
              </a:spcAft>
              <a:buNone/>
            </a:pPr>
            <a:r>
              <a:rPr lang="en-US" dirty="0">
                <a:solidFill>
                  <a:srgbClr val="000000"/>
                </a:solidFill>
              </a:rPr>
              <a:t>This lesson increases literacy by tapping into three of the five components of effective literacy instruction; phonemic awareness, phonics, and comprehension.</a:t>
            </a:r>
            <a:endParaRPr dirty="0">
              <a:solidFill>
                <a:srgbClr val="000000"/>
              </a:solidFill>
            </a:endParaRPr>
          </a:p>
          <a:p>
            <a:pPr marL="0" lvl="0" indent="0" algn="l" rtl="0">
              <a:spcBef>
                <a:spcPts val="0"/>
              </a:spcBef>
              <a:spcAft>
                <a:spcPts val="0"/>
              </a:spcAft>
              <a:buNone/>
            </a:pPr>
            <a:endParaRPr b="1" dirty="0"/>
          </a:p>
        </p:txBody>
      </p:sp>
      <p:sp>
        <p:nvSpPr>
          <p:cNvPr id="228" name="Google Shape;228;g798358a4ae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e8b4d008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e8b4d008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When decoding multi-syllable words, you can find how many syllables there are by finding the vowels.</a:t>
            </a:r>
            <a:br>
              <a:rPr lang="en-US" dirty="0"/>
            </a:br>
            <a:endParaRPr dirty="0"/>
          </a:p>
          <a:p>
            <a:pPr marL="0" lvl="0" indent="0" algn="l" rtl="0">
              <a:spcBef>
                <a:spcPts val="0"/>
              </a:spcBef>
              <a:spcAft>
                <a:spcPts val="0"/>
              </a:spcAft>
              <a:buNone/>
            </a:pPr>
            <a:r>
              <a:rPr lang="en-US" b="1" dirty="0"/>
              <a:t>To Do:</a:t>
            </a:r>
            <a:r>
              <a:rPr lang="en-US" dirty="0"/>
              <a:t> Refer to slide</a:t>
            </a:r>
            <a:br>
              <a:rPr lang="en-US" dirty="0"/>
            </a:br>
            <a:endParaRPr dirty="0"/>
          </a:p>
          <a:p>
            <a:pPr marL="0" lvl="0" indent="0" algn="l" rtl="0">
              <a:spcBef>
                <a:spcPts val="0"/>
              </a:spcBef>
              <a:spcAft>
                <a:spcPts val="0"/>
              </a:spcAft>
              <a:buNone/>
            </a:pPr>
            <a:r>
              <a:rPr lang="en-US" b="1" dirty="0"/>
              <a:t>To Say:</a:t>
            </a:r>
            <a:r>
              <a:rPr lang="en-US" dirty="0"/>
              <a:t> Here is one important fact to remember about phonics. Teaching phonics not only teaches a system for how to remember words, it also teaches a system for decoding unknown words and how to spell words to communicate in writing.</a:t>
            </a:r>
            <a:br>
              <a:rPr lang="en-US" dirty="0"/>
            </a:br>
            <a:endParaRPr lang="en-US" dirty="0"/>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order to read an unknown word, students needs to be able to look at the graphemes (letter or letter pattern) and connect each one to its phoneme (sound). In order to break a larger word into chunks or syllables, students can start by finding the vowels. This will give them an organized process, if used as a routine, each time they come across an unknown word. We will practice this in a few minutes. One more important point must become real for your instruction.</a:t>
            </a:r>
          </a:p>
          <a:p>
            <a:pPr marL="0" lvl="0" indent="0" algn="l" rtl="0">
              <a:spcBef>
                <a:spcPts val="0"/>
              </a:spcBef>
              <a:spcAft>
                <a:spcPts val="0"/>
              </a:spcAft>
              <a:buNone/>
            </a:pPr>
            <a:r>
              <a:rPr lang="en-US" dirty="0"/>
              <a:t> </a:t>
            </a:r>
            <a:endParaRPr dirty="0"/>
          </a:p>
          <a:p>
            <a:pPr marL="0" lvl="0" indent="0" algn="l" rtl="0">
              <a:spcBef>
                <a:spcPts val="0"/>
              </a:spcBef>
              <a:spcAft>
                <a:spcPts val="0"/>
              </a:spcAft>
              <a:buClr>
                <a:srgbClr val="004B8D"/>
              </a:buClr>
              <a:buSzPts val="1400"/>
              <a:buFont typeface="Arial"/>
              <a:buNone/>
            </a:pPr>
            <a:r>
              <a:rPr lang="en-US" dirty="0"/>
              <a:t>Instruction for teaching </a:t>
            </a:r>
            <a:r>
              <a:rPr lang="en-US" dirty="0">
                <a:latin typeface="Verdana"/>
                <a:ea typeface="Verdana"/>
                <a:cs typeface="Verdana"/>
                <a:sym typeface="Verdana"/>
              </a:rPr>
              <a:t>syllable types should focus on the student’s ability to classify words correctly according to finding the patterns; not in memorizing rules.</a:t>
            </a:r>
            <a:endParaRPr dirty="0"/>
          </a:p>
        </p:txBody>
      </p:sp>
      <p:sp>
        <p:nvSpPr>
          <p:cNvPr id="236" name="Google Shape;236;gbe8b4d008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ad9563c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ad9563ca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The power of phonics is the power of recognizing patterns in words and applying sounds to those patterns. The power of phonics is not in learning a rule that is common, but in the application of that pattern to words through sounds.</a:t>
            </a:r>
            <a:br>
              <a:rPr lang="en-US" dirty="0"/>
            </a:br>
            <a:endParaRPr dirty="0"/>
          </a:p>
          <a:p>
            <a:pPr marL="0" lvl="0" indent="0" algn="l" rtl="0">
              <a:spcBef>
                <a:spcPts val="0"/>
              </a:spcBef>
              <a:spcAft>
                <a:spcPts val="0"/>
              </a:spcAft>
              <a:buNone/>
            </a:pPr>
            <a:r>
              <a:rPr lang="en-US" b="1" dirty="0"/>
              <a:t>To Do:</a:t>
            </a:r>
            <a:r>
              <a:rPr lang="en-US" dirty="0"/>
              <a:t> Take time for participants to tell you answers and notice the patterns of letter and sounds.</a:t>
            </a:r>
            <a:br>
              <a:rPr lang="en-US" dirty="0"/>
            </a:br>
            <a:endParaRPr dirty="0"/>
          </a:p>
          <a:p>
            <a:pPr marL="0" lvl="0" indent="0" algn="l" rtl="0">
              <a:spcBef>
                <a:spcPts val="0"/>
              </a:spcBef>
              <a:spcAft>
                <a:spcPts val="0"/>
              </a:spcAft>
              <a:buNone/>
            </a:pPr>
            <a:r>
              <a:rPr lang="en-US" b="1" dirty="0"/>
              <a:t>To Say: </a:t>
            </a:r>
            <a:r>
              <a:rPr lang="en-US" dirty="0"/>
              <a:t>Take a moment to look at the words in the blue box. What do you notice? </a:t>
            </a:r>
            <a:r>
              <a:rPr lang="en-US" i="1" dirty="0"/>
              <a:t>(Affirm these answers - they all have a vowel ‘u’ in them. The ‘u’ is followed by a consonant. The ‘u’ will be a short vowel sound.)</a:t>
            </a:r>
            <a:br>
              <a:rPr lang="en-US" i="1" dirty="0"/>
            </a:br>
            <a:endParaRPr i="1" dirty="0"/>
          </a:p>
          <a:p>
            <a:pPr marL="0" lvl="0" indent="0" algn="l" rtl="0">
              <a:spcBef>
                <a:spcPts val="0"/>
              </a:spcBef>
              <a:spcAft>
                <a:spcPts val="0"/>
              </a:spcAft>
              <a:buNone/>
            </a:pPr>
            <a:r>
              <a:rPr lang="en-US" dirty="0"/>
              <a:t>What do you notice about the words in the green box? </a:t>
            </a:r>
            <a:r>
              <a:rPr lang="en-US" i="1" dirty="0"/>
              <a:t>(Affirm these answers - they all have one vowel and that vowel is an ‘o’. The ‘o’ is followed by a consonant. The vowel ‘o’ will be a short vowel sound.)</a:t>
            </a:r>
          </a:p>
          <a:p>
            <a:pPr marL="0" lvl="0" indent="0" algn="l" rtl="0">
              <a:spcBef>
                <a:spcPts val="0"/>
              </a:spcBef>
              <a:spcAft>
                <a:spcPts val="0"/>
              </a:spcAft>
              <a:buNone/>
            </a:pPr>
            <a:endParaRPr i="1" dirty="0"/>
          </a:p>
          <a:p>
            <a:pPr marL="0" lvl="0" indent="0" algn="l" rtl="0">
              <a:spcBef>
                <a:spcPts val="0"/>
              </a:spcBef>
              <a:spcAft>
                <a:spcPts val="0"/>
              </a:spcAft>
              <a:buNone/>
            </a:pPr>
            <a:r>
              <a:rPr lang="en-US" dirty="0"/>
              <a:t>The other fact that is true about each of these words is that they are all closed syllables. One vowel followed by a consonant is usually always short and considered a closed syllable. This pattern is one of the most common patterns and syllable types found in words. You can begin teaching students to find this pattern in the second half of kindergarten and up. </a:t>
            </a:r>
            <a:endParaRPr dirty="0"/>
          </a:p>
        </p:txBody>
      </p:sp>
      <p:sp>
        <p:nvSpPr>
          <p:cNvPr id="244" name="Google Shape;244;gdad9563ca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f96462ef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f96462eff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Many of us were never taught that every syllable has a vowel in it. Participants will complete the comment section as a note catcher after they explore past the First Grade Syllable Focus section. Provide participants with Handout #4 for Common Phonics Syllable Patterns. </a:t>
            </a:r>
            <a:br>
              <a:rPr lang="en-US" dirty="0"/>
            </a:br>
            <a:endParaRPr dirty="0"/>
          </a:p>
          <a:p>
            <a:pPr marL="0" lvl="0" indent="0" algn="l" rtl="0">
              <a:spcBef>
                <a:spcPts val="0"/>
              </a:spcBef>
              <a:spcAft>
                <a:spcPts val="0"/>
              </a:spcAft>
              <a:buNone/>
            </a:pPr>
            <a:r>
              <a:rPr lang="en-US" b="1" dirty="0"/>
              <a:t>To Do: </a:t>
            </a:r>
            <a:r>
              <a:rPr lang="en-US" dirty="0"/>
              <a:t>Highlight the chart. Provide participants with Handout #4 - Phonics and Spelling Phonics Syllable Patterns</a:t>
            </a:r>
            <a:br>
              <a:rPr lang="en-US" dirty="0"/>
            </a:br>
            <a:endParaRPr dirty="0"/>
          </a:p>
          <a:p>
            <a:pPr marL="0" lvl="0" indent="0" algn="l" rtl="0">
              <a:spcBef>
                <a:spcPts val="0"/>
              </a:spcBef>
              <a:spcAft>
                <a:spcPts val="0"/>
              </a:spcAft>
              <a:buNone/>
            </a:pPr>
            <a:r>
              <a:rPr lang="en-US" b="1" dirty="0"/>
              <a:t>To Say: </a:t>
            </a:r>
            <a:r>
              <a:rPr lang="en-US" dirty="0"/>
              <a:t>In kindergarten and first grade we begin teaching students the most common way to decode a word is by looking at each individual letter for sound and spotting that vowel. </a:t>
            </a:r>
            <a:br>
              <a:rPr lang="en-US" dirty="0"/>
            </a:br>
            <a:endParaRPr dirty="0"/>
          </a:p>
          <a:p>
            <a:pPr marL="0" lvl="0" indent="0" algn="l" rtl="0">
              <a:spcBef>
                <a:spcPts val="0"/>
              </a:spcBef>
              <a:spcAft>
                <a:spcPts val="0"/>
              </a:spcAft>
              <a:buNone/>
            </a:pPr>
            <a:r>
              <a:rPr lang="en-US" dirty="0"/>
              <a:t>Every syllable has one vowel sound. </a:t>
            </a:r>
          </a:p>
          <a:p>
            <a:pPr marL="0" lvl="0" indent="0" algn="l" rtl="0">
              <a:spcBef>
                <a:spcPts val="0"/>
              </a:spcBef>
              <a:spcAft>
                <a:spcPts val="0"/>
              </a:spcAft>
              <a:buNone/>
            </a:pPr>
            <a:endParaRPr dirty="0"/>
          </a:p>
          <a:p>
            <a:pPr marL="0" lvl="0" indent="0" algn="l" rtl="0">
              <a:spcBef>
                <a:spcPts val="0"/>
              </a:spcBef>
              <a:spcAft>
                <a:spcPts val="0"/>
              </a:spcAft>
              <a:buNone/>
            </a:pPr>
            <a:r>
              <a:rPr lang="en-US" dirty="0"/>
              <a:t>The most common and identifiable syllable is the closed syllable. A vowel followed by a consonant makes the vowel say a short sound. Vowels are taught as short sounds when we begin phonics instruction in kindergarten. </a:t>
            </a:r>
          </a:p>
          <a:p>
            <a:pPr marL="0" lvl="0" indent="0" algn="l" rtl="0">
              <a:spcBef>
                <a:spcPts val="0"/>
              </a:spcBef>
              <a:spcAft>
                <a:spcPts val="0"/>
              </a:spcAft>
              <a:buNone/>
            </a:pPr>
            <a:endParaRPr dirty="0"/>
          </a:p>
          <a:p>
            <a:pPr marL="0" lvl="0" indent="0" algn="l" rtl="0">
              <a:spcBef>
                <a:spcPts val="0"/>
              </a:spcBef>
              <a:spcAft>
                <a:spcPts val="0"/>
              </a:spcAft>
              <a:buNone/>
            </a:pPr>
            <a:r>
              <a:rPr lang="en-US" dirty="0"/>
              <a:t>Vowels can make different sounds as they can be influenced by other letters to change their sound; either by other vowels or by consonants. We call this a Vowel/Consonant pattern or VC. Vowel/Consonant patterns are a short vowel pattern. Read the examples and consider how this is true. If this is the first syllable we teach students, they can read lots of multi-syllable words by locating the vowel and, if followed by a consonant (except an r), the vowel will be short.</a:t>
            </a:r>
            <a:br>
              <a:rPr lang="en-US" dirty="0"/>
            </a:br>
            <a:endParaRPr dirty="0"/>
          </a:p>
          <a:p>
            <a:pPr marL="0" lvl="0" indent="0" algn="l" rtl="0">
              <a:spcBef>
                <a:spcPts val="0"/>
              </a:spcBef>
              <a:spcAft>
                <a:spcPts val="0"/>
              </a:spcAft>
              <a:buNone/>
            </a:pPr>
            <a:r>
              <a:rPr lang="en-US" dirty="0"/>
              <a:t>There is a word I have been repeating over and over as we began to look at phonics. It is the word </a:t>
            </a:r>
            <a:r>
              <a:rPr lang="en-US" b="1" u="sng" dirty="0"/>
              <a:t>pattern.</a:t>
            </a:r>
            <a:br>
              <a:rPr lang="en-US" b="1" u="sng" dirty="0"/>
            </a:br>
            <a:endParaRPr b="1" u="sng" dirty="0"/>
          </a:p>
          <a:p>
            <a:pPr marL="0" lvl="0" indent="0" algn="l" rtl="0">
              <a:spcBef>
                <a:spcPts val="0"/>
              </a:spcBef>
              <a:spcAft>
                <a:spcPts val="0"/>
              </a:spcAft>
              <a:buNone/>
            </a:pPr>
            <a:r>
              <a:rPr lang="en-US" dirty="0"/>
              <a:t>Some programs teach phonics as a set of</a:t>
            </a:r>
            <a:r>
              <a:rPr lang="en-US" i="1" dirty="0"/>
              <a:t> rules</a:t>
            </a:r>
            <a:r>
              <a:rPr lang="en-US" dirty="0"/>
              <a:t>. Other programs teach phonics using the term </a:t>
            </a:r>
            <a:r>
              <a:rPr lang="en-US" i="1" dirty="0"/>
              <a:t>patterns</a:t>
            </a:r>
            <a:r>
              <a:rPr lang="en-US" dirty="0"/>
              <a:t>. The word ‘pattern’ implies a connection while the word, ‘rule’, is sometimes thought to have a negative connotation. The truth is, whether called a ‘rule’ or a ‘pattern’, there are patterns of letters that commonly represent specific sounds. Students who read effortlessly, use those patterns with automaticity. Our instruction needs to practice patterns to automaticity.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complete the “comment” portion of our organizer.</a:t>
            </a:r>
            <a:br>
              <a:rPr lang="en-US" dirty="0"/>
            </a:br>
            <a:endParaRPr dirty="0"/>
          </a:p>
          <a:p>
            <a:pPr marL="0" lvl="0" indent="0" algn="l" rtl="0">
              <a:spcBef>
                <a:spcPts val="0"/>
              </a:spcBef>
              <a:spcAft>
                <a:spcPts val="0"/>
              </a:spcAft>
              <a:buNone/>
            </a:pPr>
            <a:r>
              <a:rPr lang="en-US" dirty="0"/>
              <a:t>To begin working on closed syllables students will need to have the following skills </a:t>
            </a:r>
          </a:p>
          <a:p>
            <a:pPr marL="171450" lvl="0" indent="-171450" algn="l" rtl="0">
              <a:spcBef>
                <a:spcPts val="0"/>
              </a:spcBef>
              <a:spcAft>
                <a:spcPts val="0"/>
              </a:spcAft>
              <a:buFont typeface="Arial" panose="020B0604020202020204" pitchFamily="34" charset="0"/>
              <a:buChar char="•"/>
            </a:pPr>
            <a:r>
              <a:rPr lang="en-US" dirty="0"/>
              <a:t>Know the difference in vowels and consonants - meaning they must understand</a:t>
            </a:r>
          </a:p>
          <a:p>
            <a:pPr marL="628650" lvl="1" indent="-171450" algn="l" rtl="0">
              <a:spcBef>
                <a:spcPts val="0"/>
              </a:spcBef>
              <a:spcAft>
                <a:spcPts val="0"/>
              </a:spcAft>
              <a:buFont typeface="Arial" panose="020B0604020202020204" pitchFamily="34" charset="0"/>
              <a:buChar char="•"/>
            </a:pPr>
            <a:r>
              <a:rPr lang="en-US" dirty="0"/>
              <a:t>short vowel sounds, and</a:t>
            </a:r>
          </a:p>
          <a:p>
            <a:pPr marL="628650" lvl="1" indent="-171450" algn="l" rtl="0">
              <a:spcBef>
                <a:spcPts val="0"/>
              </a:spcBef>
              <a:spcAft>
                <a:spcPts val="0"/>
              </a:spcAft>
              <a:buFont typeface="Arial" panose="020B0604020202020204" pitchFamily="34" charset="0"/>
              <a:buChar char="•"/>
            </a:pPr>
            <a:r>
              <a:rPr lang="en-US" dirty="0"/>
              <a:t>the different sounds of consonants within blends, digraphs, and </a:t>
            </a:r>
            <a:r>
              <a:rPr lang="en-US" dirty="0" err="1"/>
              <a:t>trigraphs</a:t>
            </a:r>
            <a:r>
              <a:rPr lang="en-US" dirty="0"/>
              <a:t>. </a:t>
            </a:r>
            <a:endParaRPr dirty="0"/>
          </a:p>
          <a:p>
            <a:pPr marL="0" lvl="0" indent="0" algn="l" rtl="0">
              <a:spcBef>
                <a:spcPts val="0"/>
              </a:spcBef>
              <a:spcAft>
                <a:spcPts val="0"/>
              </a:spcAft>
              <a:buNone/>
            </a:pPr>
            <a:r>
              <a:rPr lang="en-US" dirty="0"/>
              <a:t>                 </a:t>
            </a:r>
            <a:endParaRPr dirty="0">
              <a:highlight>
                <a:srgbClr val="FFD966"/>
              </a:highlight>
            </a:endParaRPr>
          </a:p>
          <a:p>
            <a:pPr marL="0" lvl="0" indent="0" algn="l" rtl="0">
              <a:spcBef>
                <a:spcPts val="0"/>
              </a:spcBef>
              <a:spcAft>
                <a:spcPts val="0"/>
              </a:spcAft>
              <a:buNone/>
            </a:pPr>
            <a:r>
              <a:rPr lang="en-US" dirty="0"/>
              <a:t>Evidence of whether a student truly understands short vowel sounds is to have students decode nonsense words. When we assess students and have them read real words, it is hard to discern whether the student can sound out the syllable type, to decode unknown words, or they knew the word they were reading. </a:t>
            </a:r>
            <a:br>
              <a:rPr lang="en-US" dirty="0"/>
            </a:br>
            <a:endParaRPr dirty="0"/>
          </a:p>
          <a:p>
            <a:pPr marL="0" lvl="0" indent="0" algn="l" rtl="0">
              <a:spcBef>
                <a:spcPts val="0"/>
              </a:spcBef>
              <a:spcAft>
                <a:spcPts val="0"/>
              </a:spcAft>
              <a:buNone/>
            </a:pPr>
            <a:r>
              <a:rPr lang="en-US" dirty="0"/>
              <a:t>As students are breaking words into syllables the individual syllables sound like nonsense until the student is able to blend those syllables together. Trans/con/tin/</a:t>
            </a:r>
            <a:r>
              <a:rPr lang="en-US" dirty="0" err="1"/>
              <a:t>ent</a:t>
            </a:r>
            <a:r>
              <a:rPr lang="en-US" dirty="0"/>
              <a:t>/al is nonsense until you read it as ‘transcontinental’. There are millions of real words and 50</a:t>
            </a:r>
            <a:r>
              <a:rPr lang="en-US" baseline="0" dirty="0"/>
              <a:t> percent</a:t>
            </a:r>
            <a:r>
              <a:rPr lang="en-US" dirty="0"/>
              <a:t> of all words have closed syllables in them. As teachers, we do not need to spend time practicing nonsense words. Our time is best spent teaching how to identify the patterns that guide us in decoding real words and use nonsense words to test students ability to decode unknown words applying that skill. </a:t>
            </a:r>
            <a:endParaRPr dirty="0"/>
          </a:p>
        </p:txBody>
      </p:sp>
      <p:sp>
        <p:nvSpPr>
          <p:cNvPr id="254" name="Google Shape;254;gaf96462eff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8358a4a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98358a4a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a:t>In</a:t>
            </a:r>
            <a:r>
              <a:rPr lang="en-US" b="0" baseline="0" dirty="0"/>
              <a:t> 1992 </a:t>
            </a:r>
            <a:r>
              <a:rPr lang="en-US" b="0" baseline="0" dirty="0" err="1"/>
              <a:t>Standbeck</a:t>
            </a:r>
            <a:r>
              <a:rPr lang="en-US" dirty="0"/>
              <a:t> found the closed syllable accounts for 43 percent of the syllables in running text. The closed syllable is the most common spelling unit in English. (V = Vowel sound and C = consonant)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Do: </a:t>
            </a:r>
            <a:r>
              <a:rPr lang="en-US" dirty="0"/>
              <a:t>Explain what a closed syllable is for those who have not learned to look at syllables as patterns.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As you look at the chart representing different patterns you will find it moves from simple to complex. The more complex patterns are found on the lower portion of the chart. To read this chart accurately, you will notice that </a:t>
            </a:r>
          </a:p>
          <a:p>
            <a:pPr marL="171450" lvl="0" indent="-171450" algn="l" rtl="0">
              <a:spcBef>
                <a:spcPts val="0"/>
              </a:spcBef>
              <a:spcAft>
                <a:spcPts val="0"/>
              </a:spcAft>
              <a:buFont typeface="Arial" panose="020B0604020202020204" pitchFamily="34" charset="0"/>
              <a:buChar char="•"/>
            </a:pPr>
            <a:r>
              <a:rPr lang="en-US" dirty="0"/>
              <a:t>The ‘V’ represents a vowel sound, not simply a vowel letter </a:t>
            </a:r>
          </a:p>
          <a:p>
            <a:pPr marL="171450" lvl="0" indent="-171450" algn="l" rtl="0">
              <a:spcBef>
                <a:spcPts val="0"/>
              </a:spcBef>
              <a:spcAft>
                <a:spcPts val="0"/>
              </a:spcAft>
              <a:buFont typeface="Arial" panose="020B0604020202020204" pitchFamily="34" charset="0"/>
              <a:buChar char="•"/>
            </a:pPr>
            <a:r>
              <a:rPr lang="en-US" dirty="0"/>
              <a:t>The ‘C’ represents a consonant sound not simply the consonant letter </a:t>
            </a:r>
          </a:p>
          <a:p>
            <a:pPr marL="171450" lvl="0" indent="-171450" algn="l" rtl="0">
              <a:spcBef>
                <a:spcPts val="0"/>
              </a:spcBef>
              <a:spcAft>
                <a:spcPts val="0"/>
              </a:spcAft>
              <a:buFont typeface="Arial" panose="020B0604020202020204" pitchFamily="34" charset="0"/>
              <a:buChar char="•"/>
            </a:pPr>
            <a:r>
              <a:rPr lang="en-US" dirty="0"/>
              <a:t>Blends have two letters and represent their own sound, so they are seen here as a CC </a:t>
            </a:r>
          </a:p>
          <a:p>
            <a:pPr marL="171450" lvl="0" indent="-171450" algn="l" rtl="0">
              <a:spcBef>
                <a:spcPts val="0"/>
              </a:spcBef>
              <a:spcAft>
                <a:spcPts val="0"/>
              </a:spcAft>
              <a:buFont typeface="Arial" panose="020B0604020202020204" pitchFamily="34" charset="0"/>
              <a:buChar char="•"/>
            </a:pPr>
            <a:r>
              <a:rPr lang="en-US" dirty="0"/>
              <a:t>A digraph is shown as one sound, so it is represented as one ‘C’ even though it takes </a:t>
            </a:r>
            <a:r>
              <a:rPr lang="en-US" u="sng" dirty="0"/>
              <a:t>two letters to make that sound</a:t>
            </a:r>
            <a:r>
              <a:rPr lang="en-US" dirty="0"/>
              <a:t> </a:t>
            </a:r>
          </a:p>
          <a:p>
            <a:pPr marL="171450" lvl="0" indent="-171450" algn="l" rtl="0">
              <a:spcBef>
                <a:spcPts val="0"/>
              </a:spcBef>
              <a:spcAft>
                <a:spcPts val="0"/>
              </a:spcAft>
              <a:buFont typeface="Arial" panose="020B0604020202020204" pitchFamily="34" charset="0"/>
              <a:buChar char="•"/>
            </a:pPr>
            <a:r>
              <a:rPr lang="en-US" dirty="0"/>
              <a:t>The </a:t>
            </a:r>
            <a:r>
              <a:rPr lang="en-US" dirty="0" err="1"/>
              <a:t>trigraph</a:t>
            </a:r>
            <a:r>
              <a:rPr lang="en-US" dirty="0"/>
              <a:t> ‘</a:t>
            </a:r>
            <a:r>
              <a:rPr lang="en-US" i="1" dirty="0" err="1"/>
              <a:t>tch</a:t>
            </a:r>
            <a:r>
              <a:rPr lang="en-US" i="1" dirty="0"/>
              <a:t>’ </a:t>
            </a:r>
            <a:r>
              <a:rPr lang="en-US" i="0" dirty="0"/>
              <a:t>would be represented by one ‘C’ </a:t>
            </a:r>
          </a:p>
          <a:p>
            <a:pPr marL="171450" lvl="0" indent="-17145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Font typeface="Arial" panose="020B0604020202020204" pitchFamily="34" charset="0"/>
              <a:buNone/>
            </a:pPr>
            <a:r>
              <a:rPr lang="en-US" dirty="0"/>
              <a:t>Closed syllables have one vowel followed by one or more consonants when we connect the sound to the symbol. Students as young as kindergarten can decode and spell many words that are multiple syllable and have the VC pattern which results in a short vowel sound (fantastic, grandpa, catnap, intend).</a:t>
            </a:r>
            <a:endParaRPr dirty="0"/>
          </a:p>
        </p:txBody>
      </p:sp>
      <p:sp>
        <p:nvSpPr>
          <p:cNvPr id="262" name="Google Shape;262;g798358a4a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The chart on Reading Rockets. </a:t>
            </a:r>
            <a:r>
              <a:rPr lang="en-US" b="1" u="sng" dirty="0">
                <a:solidFill>
                  <a:schemeClr val="hlink"/>
                </a:solidFill>
                <a:hlinkClick r:id="rId3"/>
              </a:rPr>
              <a:t>https://www.readingrockets.org/teaching/reading101-course/modules/phonics/phonics-practice</a:t>
            </a:r>
            <a:r>
              <a:rPr lang="en-US" b="1" dirty="0">
                <a:solidFill>
                  <a:srgbClr val="000000"/>
                </a:solidFill>
              </a:rPr>
              <a:t> </a:t>
            </a:r>
            <a:r>
              <a:rPr lang="en-US" dirty="0">
                <a:solidFill>
                  <a:srgbClr val="000000"/>
                </a:solidFill>
              </a:rPr>
              <a:t>shows letter patterns as syllables to teach.</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a:t>
            </a:r>
            <a:r>
              <a:rPr lang="en-US" dirty="0">
                <a:solidFill>
                  <a:srgbClr val="000000"/>
                </a:solidFill>
              </a:rPr>
              <a:t> Prepare breakout rooms for teachers to go to the Reading Rockets website and notice the patterns. Place the link in the chat box or allow participants time to go to the link to follow directions and explore.</a:t>
            </a:r>
            <a:endParaRPr dirty="0">
              <a:solidFill>
                <a:srgbClr val="000000"/>
              </a:solidFill>
            </a:endParaRPr>
          </a:p>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u="sng" dirty="0">
                <a:solidFill>
                  <a:srgbClr val="000000"/>
                </a:solidFill>
              </a:rPr>
              <a:t>Take a moment to read through this slide</a:t>
            </a:r>
            <a:r>
              <a:rPr lang="en-US" dirty="0">
                <a:solidFill>
                  <a:srgbClr val="000000"/>
                </a:solidFill>
              </a:rPr>
              <a:t>. What do you notice? (pause for participants to read). The word ‘pattern’ is highlighted to remind us that the Science of Reading confirms, even through brain scans, that the brain learns by patterns and connections to meaning, teaching phonics is teaching students to notice letter patterns that are consistent in our language code. We teach a pattern connected to a sound and then, as students are learning the patterns, we also tell them </a:t>
            </a:r>
            <a:r>
              <a:rPr lang="en-US" i="1" dirty="0">
                <a:solidFill>
                  <a:srgbClr val="000000"/>
                </a:solidFill>
              </a:rPr>
              <a:t>why and how</a:t>
            </a:r>
            <a:r>
              <a:rPr lang="en-US" dirty="0">
                <a:solidFill>
                  <a:srgbClr val="000000"/>
                </a:solidFill>
              </a:rPr>
              <a:t> we know to use that sound with the pattern with the understanding that a vowel says a long vowel sound most of the time, if it is in a one-syllable word that ends in a letter ‘e’. The pattern is a -VCE pattern.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letters that follow the vowel can influence the sound the vowel makes. When you see the -VCE pattern in a word, the vowel will say it’s name and there is only one syllable. Teaching students the patterns related to a speech sound then asking them to use those patterns as they read provides a tool to decode small and large words.</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We will now place you in a break out room to explore the most common letter patterns that help students decode words into parts or syllables. Please follow the link to go to the chart on Reading Rockets. </a:t>
            </a:r>
            <a:endParaRPr dirty="0"/>
          </a:p>
        </p:txBody>
      </p:sp>
      <p:sp>
        <p:nvSpPr>
          <p:cNvPr id="269" name="Google Shape;2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f5c36606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f5c36606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Take participants to the Readingrockets.org site helping them find the phonics pattern chart.</a:t>
            </a:r>
            <a:br>
              <a:rPr lang="en-US" dirty="0"/>
            </a:br>
            <a:endParaRPr dirty="0"/>
          </a:p>
          <a:p>
            <a:pPr marL="0" lvl="0" indent="0" algn="l" rtl="0">
              <a:spcBef>
                <a:spcPts val="0"/>
              </a:spcBef>
              <a:spcAft>
                <a:spcPts val="0"/>
              </a:spcAft>
              <a:buNone/>
            </a:pPr>
            <a:r>
              <a:rPr lang="en-US" b="1" dirty="0"/>
              <a:t>To Do and Say: </a:t>
            </a:r>
            <a:r>
              <a:rPr lang="en-US" dirty="0"/>
              <a:t>Here is one way to get participants on the Reading Rockets site if you have not sent the hot link and are in face-to-face training</a:t>
            </a:r>
            <a:endParaRPr dirty="0"/>
          </a:p>
          <a:p>
            <a:pPr marL="171450" lvl="0" indent="-171450" algn="l" rtl="0">
              <a:spcBef>
                <a:spcPts val="0"/>
              </a:spcBef>
              <a:spcAft>
                <a:spcPts val="0"/>
              </a:spcAft>
              <a:buFont typeface="Arial" panose="020B0604020202020204" pitchFamily="34" charset="0"/>
              <a:buChar char="•"/>
            </a:pPr>
            <a:r>
              <a:rPr lang="en-US" dirty="0"/>
              <a:t>Go to Google</a:t>
            </a:r>
            <a:endParaRPr dirty="0"/>
          </a:p>
          <a:p>
            <a:pPr marL="171450" lvl="0" indent="-171450" algn="l" rtl="0">
              <a:spcBef>
                <a:spcPts val="0"/>
              </a:spcBef>
              <a:spcAft>
                <a:spcPts val="0"/>
              </a:spcAft>
              <a:buFont typeface="Arial" panose="020B0604020202020204" pitchFamily="34" charset="0"/>
              <a:buChar char="•"/>
            </a:pPr>
            <a:r>
              <a:rPr lang="en-US" dirty="0"/>
              <a:t>Type in “Reading Rockets”</a:t>
            </a:r>
            <a:endParaRPr dirty="0"/>
          </a:p>
          <a:p>
            <a:pPr marL="171450" lvl="0" indent="-171450" algn="l" rtl="0">
              <a:spcBef>
                <a:spcPts val="0"/>
              </a:spcBef>
              <a:spcAft>
                <a:spcPts val="0"/>
              </a:spcAft>
              <a:buFont typeface="Arial" panose="020B0604020202020204" pitchFamily="34" charset="0"/>
              <a:buChar char="•"/>
            </a:pPr>
            <a:r>
              <a:rPr lang="en-US" dirty="0"/>
              <a:t>When Reading Rockets information on Google comes on the screen, select “Reading 101”</a:t>
            </a:r>
            <a:endParaRPr dirty="0"/>
          </a:p>
          <a:p>
            <a:pPr marL="171450" lvl="0" indent="-171450" algn="l" rtl="0">
              <a:spcBef>
                <a:spcPts val="0"/>
              </a:spcBef>
              <a:spcAft>
                <a:spcPts val="0"/>
              </a:spcAft>
              <a:buFont typeface="Arial" panose="020B0604020202020204" pitchFamily="34" charset="0"/>
              <a:buChar char="•"/>
            </a:pPr>
            <a:r>
              <a:rPr lang="en-US" dirty="0"/>
              <a:t>As participants are on the Reading Rockets front page of Reading 101, direct their attention to the left side of the screen noting the modules</a:t>
            </a:r>
            <a:endParaRPr dirty="0"/>
          </a:p>
          <a:p>
            <a:pPr marL="171450" lvl="0" indent="-171450" algn="l" rtl="0">
              <a:spcBef>
                <a:spcPts val="0"/>
              </a:spcBef>
              <a:spcAft>
                <a:spcPts val="0"/>
              </a:spcAft>
              <a:buFont typeface="Arial" panose="020B0604020202020204" pitchFamily="34" charset="0"/>
              <a:buChar char="•"/>
            </a:pPr>
            <a:r>
              <a:rPr lang="en-US" dirty="0"/>
              <a:t>Click on the section called, ”In Practice”</a:t>
            </a:r>
            <a:endParaRPr dirty="0"/>
          </a:p>
          <a:p>
            <a:pPr marL="171450" lvl="0" indent="-171450" algn="l" rtl="0">
              <a:spcBef>
                <a:spcPts val="0"/>
              </a:spcBef>
              <a:spcAft>
                <a:spcPts val="0"/>
              </a:spcAft>
              <a:buFont typeface="Arial" panose="020B0604020202020204" pitchFamily="34" charset="0"/>
              <a:buChar char="•"/>
            </a:pPr>
            <a:r>
              <a:rPr lang="en-US" dirty="0"/>
              <a:t>Scroll down the page to show the chart listing the common syllable patterns for participants to read over and discuss the questions listed on the slide</a:t>
            </a:r>
            <a:endParaRPr dirty="0"/>
          </a:p>
          <a:p>
            <a:pPr marL="171450" lvl="0" indent="-171450" algn="l" rtl="0">
              <a:spcBef>
                <a:spcPts val="0"/>
              </a:spcBef>
              <a:spcAft>
                <a:spcPts val="0"/>
              </a:spcAft>
              <a:buFont typeface="Arial" panose="020B0604020202020204" pitchFamily="34" charset="0"/>
              <a:buChar char="•"/>
            </a:pPr>
            <a:r>
              <a:rPr lang="en-US" dirty="0"/>
              <a:t>With your partner (or table teams) read through the chart, “Teaching Syllable Types in First Grade” </a:t>
            </a:r>
            <a:endParaRPr dirty="0"/>
          </a:p>
          <a:p>
            <a:pPr marL="171450" lvl="0" indent="-171450" algn="l" rtl="0">
              <a:spcBef>
                <a:spcPts val="0"/>
              </a:spcBef>
              <a:spcAft>
                <a:spcPts val="0"/>
              </a:spcAft>
              <a:buFont typeface="Arial" panose="020B0604020202020204" pitchFamily="34" charset="0"/>
              <a:buChar char="•"/>
            </a:pPr>
            <a:r>
              <a:rPr lang="en-US" dirty="0"/>
              <a:t>Discuss the questions listed on the slide </a:t>
            </a:r>
            <a:endParaRPr dirty="0"/>
          </a:p>
          <a:p>
            <a:pPr marL="0" lvl="0" indent="0" algn="l" rtl="0">
              <a:spcBef>
                <a:spcPts val="0"/>
              </a:spcBef>
              <a:spcAft>
                <a:spcPts val="0"/>
              </a:spcAft>
              <a:buNone/>
            </a:pPr>
            <a:endParaRPr b="1" dirty="0"/>
          </a:p>
        </p:txBody>
      </p:sp>
      <p:sp>
        <p:nvSpPr>
          <p:cNvPr id="278" name="Google Shape;278;gdf5c36606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e5fd8752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ae5fd8752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Students are presented with multi-syllable words starting in first grade</a:t>
            </a:r>
            <a:r>
              <a:rPr lang="en-US" sz="1200" b="0" i="0" u="none" strike="noStrike" cap="none" baseline="0" dirty="0">
                <a:solidFill>
                  <a:schemeClr val="dk1"/>
                </a:solidFill>
                <a:effectLst/>
                <a:latin typeface="Calibri"/>
                <a:ea typeface="Calibri"/>
                <a:cs typeface="Calibri"/>
                <a:sym typeface="Calibri"/>
              </a:rPr>
              <a:t>. F</a:t>
            </a:r>
            <a:r>
              <a:rPr lang="en-US" sz="1200" b="0" i="0" u="none" strike="noStrike" cap="none" dirty="0">
                <a:solidFill>
                  <a:schemeClr val="dk1"/>
                </a:solidFill>
                <a:effectLst/>
                <a:latin typeface="Calibri"/>
                <a:ea typeface="Calibri"/>
                <a:cs typeface="Calibri"/>
                <a:sym typeface="Calibri"/>
              </a:rPr>
              <a:t>oundational skills will need to be taught to mastery with repetition and practice over time. Learning to read has developmental stages that can be sequenced.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Practice decoding some words or discuss the slide and show the video on the next slide.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For second grade, continue explicit phonics instruction with increasingly complex spelling patterns. During this grade and developmental level, students gain automaticity with many patterns and more time can be devoted to decoding multi-syllable words. We will begin to routinely ask students to look at the word first by following this questioning pattern.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many vowels do you see?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Are they together or apart? </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many syllables will the word have?</a:t>
            </a:r>
            <a:endParaRPr dirty="0">
              <a:highlight>
                <a:srgbClr val="FFFFFF"/>
              </a:highlight>
            </a:endParaRPr>
          </a:p>
        </p:txBody>
      </p:sp>
      <p:sp>
        <p:nvSpPr>
          <p:cNvPr id="294" name="Google Shape;294;gae5fd8752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98358a4ae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98358a4ae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Reading Multisyllabic Words with Xavier is a Reading Rockets intervention video. (12:32 - watch for a little over ten minutes)</a:t>
            </a:r>
          </a:p>
          <a:p>
            <a:pPr marL="0" lvl="0" indent="0" algn="l" rtl="0">
              <a:spcBef>
                <a:spcPts val="0"/>
              </a:spcBef>
              <a:spcAft>
                <a:spcPts val="0"/>
              </a:spcAft>
              <a:buNone/>
            </a:pPr>
            <a:endParaRPr dirty="0"/>
          </a:p>
          <a:p>
            <a:pPr marL="0" lvl="0" indent="0" algn="l" rtl="0">
              <a:spcBef>
                <a:spcPts val="0"/>
              </a:spcBef>
              <a:spcAft>
                <a:spcPts val="0"/>
              </a:spcAft>
              <a:buNone/>
            </a:pPr>
            <a:r>
              <a:rPr lang="en-US" b="1" dirty="0"/>
              <a:t>To Do: </a:t>
            </a:r>
            <a:r>
              <a:rPr lang="en-US" b="0" dirty="0"/>
              <a:t>Go</a:t>
            </a:r>
            <a:r>
              <a:rPr lang="en-US" b="0" baseline="0" dirty="0"/>
              <a:t> to </a:t>
            </a:r>
            <a:r>
              <a:rPr lang="en-US" dirty="0"/>
              <a:t>https://www.readingrockets.org/shows/reading-interventions/reading-multisyllable-words-with-xavier-third-grade or use YouTube address for this video: </a:t>
            </a:r>
            <a:r>
              <a:rPr lang="en-US" u="sng" dirty="0">
                <a:solidFill>
                  <a:schemeClr val="hlink"/>
                </a:solidFill>
                <a:hlinkClick r:id="rId3"/>
              </a:rPr>
              <a:t>https://www.youtube.com/watch?app=desktop&amp;v=5xXEWm-6bnE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What does teaching multi-syllable words look like? Let’s take a look at this video. We will watch about ten minutes of authentic instruction.</a:t>
            </a:r>
            <a:endParaRPr dirty="0"/>
          </a:p>
        </p:txBody>
      </p:sp>
      <p:sp>
        <p:nvSpPr>
          <p:cNvPr id="312" name="Google Shape;312;g798358a4ae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556627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 </a:t>
            </a:r>
            <a:r>
              <a:rPr lang="en-US" b="0" dirty="0"/>
              <a:t>Continue using Handout #4</a:t>
            </a:r>
          </a:p>
          <a:p>
            <a:pPr marL="0" indent="0"/>
            <a:endParaRPr lang="en-US" b="0" dirty="0"/>
          </a:p>
          <a:p>
            <a:pPr marL="0" indent="0"/>
            <a:r>
              <a:rPr lang="en-US" b="1" dirty="0"/>
              <a:t>To Do: </a:t>
            </a:r>
            <a:r>
              <a:rPr lang="en-US" b="0" dirty="0"/>
              <a:t>Ensure participants return attention to Handout #4</a:t>
            </a:r>
          </a:p>
          <a:p>
            <a:pPr marL="0" indent="0"/>
            <a:endParaRPr lang="en-US" b="1" dirty="0"/>
          </a:p>
          <a:p>
            <a:pPr marL="0" indent="0"/>
            <a:r>
              <a:rPr lang="en-US" b="1" dirty="0"/>
              <a:t>Read through the slide with participants providing time for them to add the information from the “Comments Column”.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0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To Say:</a:t>
            </a:r>
            <a:r>
              <a:rPr lang="en-US" b="0" dirty="0"/>
              <a:t> Welcome to Fluency in P</a:t>
            </a:r>
            <a:r>
              <a:rPr lang="en-US" dirty="0"/>
              <a:t>honics and Spelling Development. This is the third in a series of modules to strengthen literacy development for successful readers. Our training today will focus on the development of phonics and its connection to spelling. This </a:t>
            </a:r>
            <a:r>
              <a:rPr lang="en-US"/>
              <a:t>learning</a:t>
            </a:r>
            <a:r>
              <a:rPr lang="en-US" baseline="0"/>
              <a:t> module </a:t>
            </a:r>
            <a:r>
              <a:rPr lang="en-US"/>
              <a:t>is </a:t>
            </a:r>
            <a:r>
              <a:rPr lang="en-US" dirty="0"/>
              <a:t>strongly tied to the module for Phonemic Awareness. When a student is weak in phonics or decoding skills, usually that student will also have a deficit in phonemic awareness. If you did not participate in the phonemic awareness training, you are missing a link to why some students have difficulty retaining phonics learning to memory for use in decoding words.</a:t>
            </a:r>
            <a:endParaRPr b="1"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e8b4d00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e8b4d008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Students will not learn to decode multi-syllable words by learning syllable types. Students learn to decode unknown words by finding the patterns and practicing the sounds to decode unknown words as they read. (Chart adapted from Reading Rockets)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Ensure participants are using Handout #4 to write in the comments column as you go through the next slides.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You may want to mark on your chart on Handout #4 that these patterns are more common in second grade reading development.</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To decode words of more than one syllable, students need a strategy for dividing longer words into manageable parts. Compound words are one of the first patterns to help students. To be a true compound word, each of the smaller words must carry meaning. This changes decoding skills and comprehension.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Another very common pattern is the VCCV (Vowel-Consonant-Consonant-Vowel). The only exception to this is to ensure students know their consonant digraphs ‘</a:t>
            </a:r>
            <a:r>
              <a:rPr lang="en-US" sz="1200" b="0" i="1" u="none" strike="noStrike" cap="none" dirty="0" err="1">
                <a:solidFill>
                  <a:schemeClr val="dk1"/>
                </a:solidFill>
                <a:effectLst/>
                <a:latin typeface="Calibri"/>
                <a:ea typeface="Calibri"/>
                <a:cs typeface="Calibri"/>
                <a:sym typeface="Calibri"/>
              </a:rPr>
              <a:t>sh</a:t>
            </a:r>
            <a:r>
              <a:rPr lang="en-US" sz="1200" b="0" i="1" u="none" strike="noStrike" cap="none" dirty="0">
                <a:solidFill>
                  <a:schemeClr val="dk1"/>
                </a:solidFill>
                <a:effectLst/>
                <a:latin typeface="Calibri"/>
                <a:ea typeface="Calibri"/>
                <a:cs typeface="Calibri"/>
                <a:sym typeface="Calibri"/>
              </a:rPr>
              <a:t>’,’</a:t>
            </a:r>
            <a:r>
              <a:rPr lang="en-US" sz="1200" b="0" i="1" u="none" strike="noStrike" cap="none" dirty="0" err="1">
                <a:solidFill>
                  <a:schemeClr val="dk1"/>
                </a:solidFill>
                <a:effectLst/>
                <a:latin typeface="Calibri"/>
                <a:ea typeface="Calibri"/>
                <a:cs typeface="Calibri"/>
                <a:sym typeface="Calibri"/>
              </a:rPr>
              <a:t>th</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ph</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ch</a:t>
            </a:r>
            <a:r>
              <a:rPr lang="en-US" sz="1200" b="0"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Remember those are two letters that make one sound. You never break those apart.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Students learn to decode unknown words by finding the patterns and practicing the sounds to decode unknown words as they read the word in isolation or in text. Time spent practicing and noticing the patterns is essential. </a:t>
            </a:r>
          </a:p>
          <a:p>
            <a:pPr marL="0" lvl="0" indent="0" algn="l" rtl="0">
              <a:spcBef>
                <a:spcPts val="0"/>
              </a:spcBef>
              <a:spcAft>
                <a:spcPts val="0"/>
              </a:spcAft>
              <a:buNone/>
            </a:pPr>
            <a:endParaRPr dirty="0"/>
          </a:p>
        </p:txBody>
      </p:sp>
      <p:sp>
        <p:nvSpPr>
          <p:cNvPr id="304" name="Google Shape;304;gbe8b4d008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e8b4d008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e8b4d008a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Participants will continue to fill in the comments portion of the slides.</a:t>
            </a:r>
            <a:br>
              <a:rPr lang="en-US" dirty="0"/>
            </a:br>
            <a:endParaRPr dirty="0"/>
          </a:p>
          <a:p>
            <a:pPr marL="0" lvl="0" indent="0" algn="l" rtl="0">
              <a:spcBef>
                <a:spcPts val="0"/>
              </a:spcBef>
              <a:spcAft>
                <a:spcPts val="0"/>
              </a:spcAft>
              <a:buNone/>
            </a:pPr>
            <a:r>
              <a:rPr lang="en-US" b="1" dirty="0"/>
              <a:t>To Do: </a:t>
            </a:r>
            <a:r>
              <a:rPr lang="en-US" dirty="0"/>
              <a:t>Ensure participants are engaging by completing Handout #4.</a:t>
            </a:r>
            <a:br>
              <a:rPr lang="en-US" dirty="0"/>
            </a:br>
            <a:endParaRPr dirty="0"/>
          </a:p>
          <a:p>
            <a:pPr marL="0" lvl="0" indent="0" algn="l" rtl="0">
              <a:spcBef>
                <a:spcPts val="0"/>
              </a:spcBef>
              <a:spcAft>
                <a:spcPts val="0"/>
              </a:spcAft>
              <a:buNone/>
            </a:pPr>
            <a:r>
              <a:rPr lang="en-US" b="1" dirty="0"/>
              <a:t>To Say: </a:t>
            </a:r>
            <a:r>
              <a:rPr lang="en-US" dirty="0"/>
              <a:t>As we look at the other patterns students can generalize to help them break larger words into syllables for decoding, we find one of the most stable patterns is the -CLE (Consonant -le). Some programs often call this the ‘final stable syllable’ pattern. You always divide right before the consonant –le. Then you decode the word based on what you know about the other letters that come before the consonant -le to read or identify the word correctly.</a:t>
            </a:r>
            <a:br>
              <a:rPr lang="en-US" dirty="0"/>
            </a:br>
            <a:endParaRPr dirty="0"/>
          </a:p>
          <a:p>
            <a:pPr marL="0" lvl="0" indent="0" algn="l" rtl="0">
              <a:spcBef>
                <a:spcPts val="0"/>
              </a:spcBef>
              <a:spcAft>
                <a:spcPts val="0"/>
              </a:spcAft>
              <a:buNone/>
            </a:pPr>
            <a:r>
              <a:rPr lang="en-US" dirty="0"/>
              <a:t>VCV is the Vowel-Consonant-Vowel pattern. This pattern is one that begins to teach students that you might try two different sounds for the vowel to decide which is the correct alternative. In many words you divide before the consonant making the vowel a long vowel sound. Some programs call this an ‘open syllable’. The vowel always says it’s name. If that word does not sound like a word the student recognizes, you encourage the student to try dividing after the consonant in sounding out the word. For a student to recognize which is the correct way to decode the word, the child needs to have the word in his/her oral vocabulary/phonological memory. The teacher must have the student practice words both ways to decide. If the student cannot decide, then it will be necessary for the teacher to tell the child the correct pronunciation of the word with a brief explanation of its meaning. </a:t>
            </a:r>
            <a:endParaRPr dirty="0"/>
          </a:p>
        </p:txBody>
      </p:sp>
      <p:sp>
        <p:nvSpPr>
          <p:cNvPr id="312" name="Google Shape;312;gbe8b4d008a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db3d6634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bdb3d6634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Teaching prefixes and suffixes are critical for decoding, vocabulary and comprehension.</a:t>
            </a:r>
            <a:br>
              <a:rPr lang="en-US" dirty="0"/>
            </a:br>
            <a:endParaRPr dirty="0"/>
          </a:p>
          <a:p>
            <a:pPr marL="0" lvl="0" indent="0" algn="l" rtl="0">
              <a:spcBef>
                <a:spcPts val="0"/>
              </a:spcBef>
              <a:spcAft>
                <a:spcPts val="0"/>
              </a:spcAft>
              <a:buNone/>
            </a:pPr>
            <a:r>
              <a:rPr lang="en-US" b="1" dirty="0"/>
              <a:t>To Do: </a:t>
            </a:r>
            <a:r>
              <a:rPr lang="en-US" dirty="0"/>
              <a:t>Continue to direct note-taking comments for Handout #4.</a:t>
            </a:r>
            <a:br>
              <a:rPr lang="en-US" dirty="0"/>
            </a:br>
            <a:endParaRPr dirty="0"/>
          </a:p>
          <a:p>
            <a:pPr marL="0" lvl="0" indent="0" algn="l" rtl="0">
              <a:spcBef>
                <a:spcPts val="0"/>
              </a:spcBef>
              <a:spcAft>
                <a:spcPts val="0"/>
              </a:spcAft>
              <a:buNone/>
            </a:pPr>
            <a:r>
              <a:rPr lang="en-US" b="1" dirty="0"/>
              <a:t>To Say: </a:t>
            </a:r>
            <a:r>
              <a:rPr lang="en-US" dirty="0"/>
              <a:t>Instruction in affixes is critical for decoding unknown words but also provides much deeper vocabulary understanding to aid in comprehension. This component of phonics moves the learner to begin to understand morphology at a different level. Affixes are meaningful units of sound. They hold a meaning of their own and can change the meaning of any base word. As early as first grade, students will find some words have more than one affix on it.</a:t>
            </a:r>
            <a:endParaRPr dirty="0">
              <a:highlight>
                <a:srgbClr val="FFFF00"/>
              </a:highlight>
            </a:endParaRPr>
          </a:p>
        </p:txBody>
      </p:sp>
      <p:sp>
        <p:nvSpPr>
          <p:cNvPr id="320" name="Google Shape;320;gbdb3d6634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 </a:t>
            </a:r>
            <a:r>
              <a:rPr lang="en-US" b="0" dirty="0"/>
              <a:t>This slide is to prepare participants for the Phonics Lesson. Make sure you have chart paper, marker, and sticky notes to use as chips to demonstrate the lesson. You will also need to print off the Handout #5a to use as a script.</a:t>
            </a:r>
          </a:p>
          <a:p>
            <a:pPr marL="0" indent="0"/>
            <a:endParaRPr lang="en-US" b="0" dirty="0"/>
          </a:p>
          <a:p>
            <a:pPr marL="0" indent="0"/>
            <a:r>
              <a:rPr lang="en-US" b="1" dirty="0"/>
              <a:t>To Do: </a:t>
            </a:r>
            <a:r>
              <a:rPr lang="en-US" dirty="0"/>
              <a:t>Ensure participants are ready with the correct materials.</a:t>
            </a:r>
          </a:p>
          <a:p>
            <a:pPr marL="0" indent="0"/>
            <a:endParaRPr lang="en-US" dirty="0"/>
          </a:p>
          <a:p>
            <a:pPr marL="0" indent="0" rtl="0"/>
            <a:r>
              <a:rPr lang="en-US" b="1" dirty="0"/>
              <a:t>To Say: </a:t>
            </a:r>
            <a:r>
              <a:rPr lang="en-US" dirty="0"/>
              <a:t>Let us take a moment to work through the Essential Elements of a research-based phonics lesson.</a:t>
            </a:r>
            <a:r>
              <a:rPr lang="en-US" sz="1200" b="0" i="0" u="none" strike="noStrike" cap="none" dirty="0">
                <a:solidFill>
                  <a:schemeClr val="dk1"/>
                </a:solidFill>
                <a:effectLst/>
                <a:latin typeface="Calibri"/>
                <a:ea typeface="Calibri"/>
                <a:cs typeface="Calibri"/>
                <a:sym typeface="Calibri"/>
              </a:rPr>
              <a:t> </a:t>
            </a:r>
          </a:p>
          <a:p>
            <a:pPr marL="0" indent="0" rtl="0"/>
            <a:r>
              <a:rPr lang="en-US" sz="1200" b="0" i="0" u="none" strike="noStrike" cap="none" dirty="0">
                <a:solidFill>
                  <a:schemeClr val="dk1"/>
                </a:solidFill>
                <a:effectLst/>
                <a:latin typeface="Calibri"/>
                <a:ea typeface="Calibri"/>
                <a:cs typeface="Calibri"/>
                <a:sym typeface="Calibri"/>
              </a:rPr>
              <a:t>(</a:t>
            </a:r>
            <a:r>
              <a:rPr lang="en-US" sz="1200" b="1" i="0" u="none" strike="noStrike" cap="none" dirty="0">
                <a:solidFill>
                  <a:schemeClr val="dk1"/>
                </a:solidFill>
                <a:effectLst/>
                <a:latin typeface="Calibri"/>
                <a:ea typeface="Calibri"/>
                <a:cs typeface="Calibri"/>
                <a:sym typeface="Calibri"/>
              </a:rPr>
              <a:t>Follow directions on the script for Handout #5a to complete the lesson.)</a:t>
            </a:r>
            <a:endParaRPr lang="en-US" b="0" dirty="0">
              <a:effectLst/>
            </a:endParaRPr>
          </a:p>
          <a:p>
            <a:br>
              <a:rPr lang="en-US" dirty="0"/>
            </a:br>
            <a:endParaRPr lang="en-US" dirty="0"/>
          </a:p>
          <a:p>
            <a:pPr marL="0" lvl="0" indent="0" algn="l" rtl="0">
              <a:lnSpc>
                <a:spcPct val="100000"/>
              </a:lnSpc>
              <a:spcBef>
                <a:spcPts val="0"/>
              </a:spcBef>
              <a:spcAft>
                <a:spcPts val="0"/>
              </a:spcAft>
              <a:buSzPts val="1400"/>
              <a:buNone/>
            </a:pPr>
            <a:r>
              <a:rPr lang="en-US" dirty="0"/>
              <a:t> </a:t>
            </a:r>
          </a:p>
          <a:p>
            <a:pPr marL="0" lvl="0" indent="0" algn="l" rtl="0">
              <a:lnSpc>
                <a:spcPct val="100000"/>
              </a:lnSpc>
              <a:spcBef>
                <a:spcPts val="0"/>
              </a:spcBef>
              <a:spcAft>
                <a:spcPts val="0"/>
              </a:spcAft>
              <a:buSzPts val="1400"/>
              <a:buNone/>
            </a:pPr>
            <a:endParaRPr lang="en-US" b="1" i="1" dirty="0"/>
          </a:p>
          <a:p>
            <a:pPr marL="0" lvl="0" indent="0" algn="l" rtl="0">
              <a:lnSpc>
                <a:spcPct val="100000"/>
              </a:lnSpc>
              <a:spcBef>
                <a:spcPts val="0"/>
              </a:spcBef>
              <a:spcAft>
                <a:spcPts val="0"/>
              </a:spcAft>
              <a:buSzPts val="1400"/>
              <a:buNone/>
            </a:pPr>
            <a:endParaRPr lang="en-US" b="1" i="1" dirty="0"/>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4939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and Do: </a:t>
            </a:r>
            <a:r>
              <a:rPr lang="en-US" sz="1200" b="0" i="0" u="none" strike="noStrike" cap="none" dirty="0">
                <a:solidFill>
                  <a:schemeClr val="dk1"/>
                </a:solidFill>
                <a:effectLst/>
                <a:latin typeface="Calibri"/>
                <a:ea typeface="Calibri"/>
                <a:cs typeface="Calibri"/>
                <a:sym typeface="Calibri"/>
              </a:rPr>
              <a:t>Continue to move through Handout #5a with the script clicking forward to display each picture described in the lesson. </a:t>
            </a:r>
            <a:endParaRPr lang="en-US" b="0"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425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and Do: </a:t>
            </a:r>
            <a:r>
              <a:rPr lang="en-US" sz="1200" b="0" i="0" u="none" strike="noStrike" cap="none" dirty="0">
                <a:solidFill>
                  <a:schemeClr val="dk1"/>
                </a:solidFill>
                <a:effectLst/>
                <a:latin typeface="Calibri"/>
                <a:ea typeface="Calibri"/>
                <a:cs typeface="Calibri"/>
                <a:sym typeface="Calibri"/>
              </a:rPr>
              <a:t>Continue to move through Handout #5a with the script clicking forward to display each picture described in the lesson. </a:t>
            </a:r>
            <a:endParaRPr lang="en-US" b="0"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08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and Do: </a:t>
            </a:r>
            <a:r>
              <a:rPr lang="en-US" sz="1200" b="0" i="0" u="none" strike="noStrike" cap="none" dirty="0">
                <a:solidFill>
                  <a:schemeClr val="dk1"/>
                </a:solidFill>
                <a:effectLst/>
                <a:latin typeface="Calibri"/>
                <a:ea typeface="Calibri"/>
                <a:cs typeface="Calibri"/>
                <a:sym typeface="Calibri"/>
              </a:rPr>
              <a:t>Continue to move through Handout #5a with the script clicking forward to display each picture described in the lesson. </a:t>
            </a:r>
            <a:endParaRPr lang="en-US" b="0"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1040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e5fd8752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e5fd8752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and Do: </a:t>
            </a:r>
            <a:r>
              <a:rPr lang="en-US" dirty="0"/>
              <a:t>Continue to move through Handout #5a with the script. Use the back of Handout #3 to complete</a:t>
            </a:r>
            <a:r>
              <a:rPr lang="en-US" baseline="0" dirty="0"/>
              <a:t> the writing portion of the lesson.</a:t>
            </a:r>
            <a:endParaRPr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endParaRPr b="1" dirty="0"/>
          </a:p>
        </p:txBody>
      </p:sp>
      <p:sp>
        <p:nvSpPr>
          <p:cNvPr id="360" name="Google Shape;360;gae5fd8752c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e18d2271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de18d2271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decodable text for the phonics lesson. </a:t>
            </a:r>
            <a:br>
              <a:rPr lang="en-US" dirty="0"/>
            </a:br>
            <a:endParaRPr dirty="0"/>
          </a:p>
          <a:p>
            <a:pPr marL="0" lvl="0" indent="0" algn="l" rtl="0">
              <a:spcBef>
                <a:spcPts val="0"/>
              </a:spcBef>
              <a:spcAft>
                <a:spcPts val="0"/>
              </a:spcAft>
              <a:buNone/>
            </a:pPr>
            <a:r>
              <a:rPr lang="en-US" b="1" dirty="0"/>
              <a:t>To Do: </a:t>
            </a:r>
            <a:r>
              <a:rPr lang="en-US" dirty="0"/>
              <a:t>Continue to follow the script for the phonics lesson. This is Handout #6 for participants to read and highlight the ‘</a:t>
            </a:r>
            <a:r>
              <a:rPr lang="en-US" dirty="0" err="1"/>
              <a:t>ai</a:t>
            </a:r>
            <a:r>
              <a:rPr lang="en-US" dirty="0"/>
              <a:t>’ words.</a:t>
            </a:r>
            <a:br>
              <a:rPr lang="en-US" dirty="0"/>
            </a:br>
            <a:endParaRPr dirty="0"/>
          </a:p>
          <a:p>
            <a:pPr marL="0" lvl="0" indent="0" algn="l" rtl="0">
              <a:spcBef>
                <a:spcPts val="0"/>
              </a:spcBef>
              <a:spcAft>
                <a:spcPts val="0"/>
              </a:spcAft>
              <a:buNone/>
            </a:pPr>
            <a:r>
              <a:rPr lang="en-US" b="1" dirty="0"/>
              <a:t>To Say: </a:t>
            </a:r>
            <a:r>
              <a:rPr lang="en-US" dirty="0"/>
              <a:t>Take a few minutes to highlight all the words you see that have the ‘</a:t>
            </a:r>
            <a:r>
              <a:rPr lang="en-US" dirty="0" err="1"/>
              <a:t>ai</a:t>
            </a:r>
            <a:r>
              <a:rPr lang="en-US" dirty="0"/>
              <a:t>’ pattern in them. </a:t>
            </a:r>
            <a:endParaRPr dirty="0"/>
          </a:p>
          <a:p>
            <a:pPr marL="0" lvl="0" indent="0" algn="l" rtl="0">
              <a:spcBef>
                <a:spcPts val="0"/>
              </a:spcBef>
              <a:spcAft>
                <a:spcPts val="0"/>
              </a:spcAft>
              <a:buNone/>
            </a:pPr>
            <a:endParaRPr dirty="0"/>
          </a:p>
        </p:txBody>
      </p:sp>
      <p:sp>
        <p:nvSpPr>
          <p:cNvPr id="372" name="Google Shape;372;gde18d2271d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e18d2271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de18d2271d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decodable text for the phonics lesson. (The word ‘said’ does not follow the long ‘a’ pattern. It is a high frequency word</a:t>
            </a:r>
            <a:r>
              <a:rPr lang="en-US" baseline="0" dirty="0"/>
              <a:t> that can be learned as a ‘Heart Word’.)</a:t>
            </a:r>
            <a:br>
              <a:rPr lang="en-US" dirty="0"/>
            </a:br>
            <a:endParaRPr dirty="0"/>
          </a:p>
          <a:p>
            <a:pPr marL="0" lvl="0" indent="0" algn="l" rtl="0">
              <a:spcBef>
                <a:spcPts val="0"/>
              </a:spcBef>
              <a:spcAft>
                <a:spcPts val="0"/>
              </a:spcAft>
              <a:buNone/>
            </a:pPr>
            <a:r>
              <a:rPr lang="en-US" b="1" dirty="0"/>
              <a:t>To Do: </a:t>
            </a:r>
            <a:r>
              <a:rPr lang="en-US" dirty="0"/>
              <a:t>Continue to follow the script for the phonics lesson. This is Handout #6 for participants to read and highlight the ‘</a:t>
            </a:r>
            <a:r>
              <a:rPr lang="en-US" dirty="0" err="1"/>
              <a:t>ai</a:t>
            </a:r>
            <a:r>
              <a:rPr lang="en-US" dirty="0"/>
              <a:t>’ words.</a:t>
            </a:r>
            <a:br>
              <a:rPr lang="en-US" dirty="0"/>
            </a:br>
            <a:endParaRPr dirty="0"/>
          </a:p>
          <a:p>
            <a:pPr marL="0" lvl="0" indent="0" algn="l" rtl="0">
              <a:spcBef>
                <a:spcPts val="0"/>
              </a:spcBef>
              <a:spcAft>
                <a:spcPts val="0"/>
              </a:spcAft>
              <a:buNone/>
            </a:pPr>
            <a:r>
              <a:rPr lang="en-US" b="1" dirty="0"/>
              <a:t>To Say: </a:t>
            </a:r>
            <a:r>
              <a:rPr lang="en-US" dirty="0"/>
              <a:t>Read the words that you can decode that have the ‘</a:t>
            </a:r>
            <a:r>
              <a:rPr lang="en-US" dirty="0" err="1"/>
              <a:t>ai</a:t>
            </a:r>
            <a:r>
              <a:rPr lang="en-US" dirty="0"/>
              <a:t>’ in them. Now let’s read the passage together.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have now completed a phonics lesson that progresses through the essential elements. The one thing we did not do today was a review of a previous lesson. The components can be in a different order and the time spent may vary dependent on the skills of students. You could also do part of the lesson one day and finish the next. </a:t>
            </a:r>
            <a:endParaRPr dirty="0"/>
          </a:p>
          <a:p>
            <a:pPr marL="0" lvl="0" indent="0" algn="l" rtl="0">
              <a:spcBef>
                <a:spcPts val="0"/>
              </a:spcBef>
              <a:spcAft>
                <a:spcPts val="0"/>
              </a:spcAft>
              <a:buNone/>
            </a:pPr>
            <a:endParaRPr dirty="0"/>
          </a:p>
        </p:txBody>
      </p:sp>
      <p:sp>
        <p:nvSpPr>
          <p:cNvPr id="380" name="Google Shape;380;gde18d2271d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d54dbc3e8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d54dbc3e8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These are the learning intentions of this module. They are supported and linked to the Science of Reading and Reading Rockets.</a:t>
            </a:r>
            <a:endParaRPr dirty="0"/>
          </a:p>
          <a:p>
            <a:pPr marL="0" lvl="0" indent="0" algn="l" rtl="0">
              <a:spcBef>
                <a:spcPts val="0"/>
              </a:spcBef>
              <a:spcAft>
                <a:spcPts val="0"/>
              </a:spcAft>
              <a:buNone/>
            </a:pPr>
            <a:r>
              <a:rPr lang="en-US" u="sng" dirty="0">
                <a:solidFill>
                  <a:schemeClr val="hlink"/>
                </a:solidFill>
                <a:hlinkClick r:id="rId3"/>
              </a:rPr>
              <a:t>https://www.readingrockets.org/teaching/reading101-course/modules/phonics-introduction</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Do: Ensure participants have access to a computer for explorations on Reading Rockets and Handouts #1 plus Affirmations for Action Planning. </a:t>
            </a:r>
            <a:r>
              <a:rPr lang="en-US" i="1" dirty="0"/>
              <a:t>Provide time for participants to read the slide. </a:t>
            </a:r>
            <a:endParaRPr i="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Please take time to familiarize yourself with our learning intentions for today. We hope to confirm some instructional practices you currently have in place and to anchor those instructional practices and decisions to the Science of Reading. We plan for you to leave this training assured in research-based knowledge of what works in building successful readers in this area.</a:t>
            </a:r>
            <a:endParaRPr dirty="0"/>
          </a:p>
        </p:txBody>
      </p:sp>
      <p:sp>
        <p:nvSpPr>
          <p:cNvPr id="64" name="Google Shape;64;gad54dbc3e8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f5c36606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f5c36606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Participants will need time to process the lesson that was completed making notes on Handout #5.</a:t>
            </a:r>
            <a:br>
              <a:rPr lang="en-US" dirty="0"/>
            </a:br>
            <a:endParaRPr dirty="0"/>
          </a:p>
          <a:p>
            <a:pPr marL="0" lvl="0" indent="0" algn="l" rtl="0">
              <a:spcBef>
                <a:spcPts val="0"/>
              </a:spcBef>
              <a:spcAft>
                <a:spcPts val="0"/>
              </a:spcAft>
              <a:buNone/>
            </a:pPr>
            <a:r>
              <a:rPr lang="en-US" b="1" dirty="0"/>
              <a:t>To Do: </a:t>
            </a:r>
            <a:r>
              <a:rPr lang="en-US" dirty="0"/>
              <a:t>Allow time for participants to make notes on what they just did in the lesson.</a:t>
            </a:r>
            <a:br>
              <a:rPr lang="en-US" dirty="0"/>
            </a:br>
            <a:endParaRPr dirty="0"/>
          </a:p>
          <a:p>
            <a:pPr marL="0" lvl="0" indent="0" algn="l" rtl="0">
              <a:spcBef>
                <a:spcPts val="0"/>
              </a:spcBef>
              <a:spcAft>
                <a:spcPts val="0"/>
              </a:spcAft>
              <a:buNone/>
            </a:pPr>
            <a:r>
              <a:rPr lang="en-US" b="1" dirty="0"/>
              <a:t>To Say: </a:t>
            </a:r>
            <a:r>
              <a:rPr lang="en-US" dirty="0"/>
              <a:t>We are going to pause a moment for you to use Handout #5 and reflect on what we did in our research-based lesson. Consider the steps that were followed for intentional application from sound, to decoding, to spelling, for vocabulary and comprehension with the final application to decoding in text. </a:t>
            </a:r>
            <a:endParaRPr dirty="0"/>
          </a:p>
        </p:txBody>
      </p:sp>
      <p:sp>
        <p:nvSpPr>
          <p:cNvPr id="388" name="Google Shape;388;gdf5c36606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ad9563ca3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ad9563ca3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b="0" dirty="0"/>
              <a:t>The next slides will allow participants to share their reflections</a:t>
            </a:r>
            <a:r>
              <a:rPr lang="en-US" dirty="0"/>
              <a:t>.</a:t>
            </a:r>
            <a:br>
              <a:rPr lang="en-US" dirty="0"/>
            </a:br>
            <a:endParaRPr dirty="0"/>
          </a:p>
          <a:p>
            <a:pPr marL="0" lvl="0" indent="0" algn="l" rtl="0">
              <a:lnSpc>
                <a:spcPct val="100000"/>
              </a:lnSpc>
              <a:spcBef>
                <a:spcPts val="0"/>
              </a:spcBef>
              <a:spcAft>
                <a:spcPts val="0"/>
              </a:spcAft>
              <a:buSzPts val="1400"/>
              <a:buNone/>
            </a:pPr>
            <a:r>
              <a:rPr lang="en-US" b="1" dirty="0"/>
              <a:t>To Do and Say: </a:t>
            </a:r>
            <a:r>
              <a:rPr lang="en-US" dirty="0"/>
              <a:t>Share out how this portion of the lesson is similar or different than your routine. </a:t>
            </a:r>
          </a:p>
          <a:p>
            <a:pPr marL="0" lvl="0" indent="0" algn="l" rtl="0">
              <a:lnSpc>
                <a:spcPct val="100000"/>
              </a:lnSpc>
              <a:spcBef>
                <a:spcPts val="0"/>
              </a:spcBef>
              <a:spcAft>
                <a:spcPts val="0"/>
              </a:spcAft>
              <a:buSzPts val="1400"/>
              <a:buNone/>
            </a:pPr>
            <a:endParaRPr dirty="0"/>
          </a:p>
        </p:txBody>
      </p:sp>
      <p:sp>
        <p:nvSpPr>
          <p:cNvPr id="320" name="Google Shape;320;gdad9563ca3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extLst>
      <p:ext uri="{BB962C8B-B14F-4D97-AF65-F5344CB8AC3E}">
        <p14:creationId xmlns:p14="http://schemas.microsoft.com/office/powerpoint/2010/main" val="3936534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Share out your reflections.</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168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e5fd8752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ae5fd8752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rt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Share out your reflections. What do you intend to do with your learning?</a:t>
            </a:r>
            <a:endParaRPr lang="en-US" b="0" dirty="0">
              <a:effectLst/>
            </a:endParaRPr>
          </a:p>
          <a:p>
            <a:br>
              <a:rPr lang="en-US" dirty="0"/>
            </a:br>
            <a:endParaRPr b="1" dirty="0"/>
          </a:p>
          <a:p>
            <a:pPr marL="0" lvl="0" indent="0" algn="l" rtl="0">
              <a:spcBef>
                <a:spcPts val="0"/>
              </a:spcBef>
              <a:spcAft>
                <a:spcPts val="0"/>
              </a:spcAft>
              <a:buClr>
                <a:schemeClr val="dk1"/>
              </a:buClr>
              <a:buSzPts val="1100"/>
              <a:buFont typeface="Arial"/>
              <a:buNone/>
            </a:pPr>
            <a:endParaRPr b="1" dirty="0"/>
          </a:p>
        </p:txBody>
      </p:sp>
      <p:sp>
        <p:nvSpPr>
          <p:cNvPr id="328" name="Google Shape;328;gae5fd8752c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981854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98358a4a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798358a4a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Students will begin to learn about morphemes and use them in first and second grade. Instruction in grade three will ramp up vocabulary connections and meaning for use in many informational texts, as well as content subjects that demand students read more independently.</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Normally, developing readers have mastered many of the phonics patterns by third grade as they move to the ‘reading to learn’ stages.</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By third grade, teachers may be able to shift explicit phonics instruction mostly to explicit morphology instruction. Meaning now trumps letters. Students are taught to recognize and build words using base words. Morphemes are meaningful units of speech that hold meaning. When students learn those morphemes attached to meaning, they are able to understand, decode, and produce many other words that hold those bases.</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This is the grade that frequently is a struggle for students who have not mastered the earlier patterns we discussed. This grade is often a grade where we see instruction shift to more of a standards focus on comprehension and there is no phonics instruction taking place. Yet research has proven we need to teach decoding to mastery therefore, we will need to continue to teach earlier skills for strugglers and begin to focus more on morphology (Latin and Greek roots) for those at grade level.</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Vocabulary and spelling can be integrated with instruction in reading words. For example, as students learn to read the root </a:t>
            </a:r>
            <a:r>
              <a:rPr lang="en-US" sz="1200" b="0" i="1" u="none" strike="noStrike" cap="none" dirty="0">
                <a:solidFill>
                  <a:schemeClr val="dk1"/>
                </a:solidFill>
                <a:effectLst/>
                <a:latin typeface="Calibri"/>
                <a:ea typeface="Calibri"/>
                <a:cs typeface="Calibri"/>
                <a:sym typeface="Calibri"/>
              </a:rPr>
              <a:t>geo</a:t>
            </a:r>
            <a:r>
              <a:rPr lang="en-US" sz="1200" b="0" i="0" u="none" strike="noStrike" cap="none" dirty="0">
                <a:solidFill>
                  <a:schemeClr val="dk1"/>
                </a:solidFill>
                <a:effectLst/>
                <a:latin typeface="Calibri"/>
                <a:ea typeface="Calibri"/>
                <a:cs typeface="Calibri"/>
                <a:sym typeface="Calibri"/>
              </a:rPr>
              <a:t>, they learn that it means </a:t>
            </a:r>
            <a:r>
              <a:rPr lang="en-US" sz="1200" b="0" i="1" u="none" strike="noStrike" cap="none" dirty="0">
                <a:solidFill>
                  <a:schemeClr val="dk1"/>
                </a:solidFill>
                <a:effectLst/>
                <a:latin typeface="Calibri"/>
                <a:ea typeface="Calibri"/>
                <a:cs typeface="Calibri"/>
                <a:sym typeface="Calibri"/>
              </a:rPr>
              <a:t>earth </a:t>
            </a:r>
            <a:r>
              <a:rPr lang="en-US" sz="1200" b="0" i="0" u="none" strike="noStrike" cap="none" dirty="0">
                <a:solidFill>
                  <a:schemeClr val="dk1"/>
                </a:solidFill>
                <a:effectLst/>
                <a:latin typeface="Calibri"/>
                <a:ea typeface="Calibri"/>
                <a:cs typeface="Calibri"/>
                <a:sym typeface="Calibri"/>
              </a:rPr>
              <a:t>and that it will have a stable spelling across related words such as </a:t>
            </a:r>
            <a:r>
              <a:rPr lang="en-US" sz="1200" b="0" i="1" u="none" strike="noStrike" cap="none" dirty="0">
                <a:solidFill>
                  <a:schemeClr val="dk1"/>
                </a:solidFill>
                <a:effectLst/>
                <a:latin typeface="Calibri"/>
                <a:ea typeface="Calibri"/>
                <a:cs typeface="Calibri"/>
                <a:sym typeface="Calibri"/>
              </a:rPr>
              <a:t>geology, geologist, geological, geography, geographic, </a:t>
            </a:r>
            <a:r>
              <a:rPr lang="en-US" sz="1200" b="0" i="0" u="none" strike="noStrike" cap="none" dirty="0">
                <a:solidFill>
                  <a:schemeClr val="dk1"/>
                </a:solidFill>
                <a:effectLst/>
                <a:latin typeface="Calibri"/>
                <a:ea typeface="Calibri"/>
                <a:cs typeface="Calibri"/>
                <a:sym typeface="Calibri"/>
              </a:rPr>
              <a:t>etc. Consider how many words you can make with the morpheme matrix on the next slide. </a:t>
            </a:r>
          </a:p>
          <a:p>
            <a:pPr marL="0" lvl="0" indent="0" algn="l" rtl="0">
              <a:spcBef>
                <a:spcPts val="0"/>
              </a:spcBef>
              <a:spcAft>
                <a:spcPts val="0"/>
              </a:spcAft>
              <a:buNone/>
            </a:pPr>
            <a:endParaRPr dirty="0"/>
          </a:p>
        </p:txBody>
      </p:sp>
      <p:sp>
        <p:nvSpPr>
          <p:cNvPr id="395" name="Google Shape;395;g798358a4ae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33b830121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d33b830121_1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Participants enjoy competing as teams or tables to figure out how many words they can produce.</a:t>
            </a:r>
            <a:br>
              <a:rPr lang="en-US" dirty="0"/>
            </a:br>
            <a:endParaRPr dirty="0"/>
          </a:p>
          <a:p>
            <a:pPr marL="0" lvl="0" indent="0" algn="l" rtl="0">
              <a:spcBef>
                <a:spcPts val="0"/>
              </a:spcBef>
              <a:spcAft>
                <a:spcPts val="0"/>
              </a:spcAft>
              <a:buClr>
                <a:schemeClr val="dk1"/>
              </a:buClr>
              <a:buSzPts val="1100"/>
              <a:buFont typeface="Arial"/>
              <a:buNone/>
            </a:pPr>
            <a:r>
              <a:rPr lang="en-US" b="1" dirty="0"/>
              <a:t>To Do: </a:t>
            </a:r>
            <a:r>
              <a:rPr lang="en-US" dirty="0"/>
              <a:t>Allow three to four minutes for participants to make a list of words from this matrix.</a:t>
            </a:r>
            <a:br>
              <a:rPr lang="en-US" dirty="0"/>
            </a:br>
            <a:endParaRPr dirty="0"/>
          </a:p>
          <a:p>
            <a:pPr marL="0" lvl="0" indent="0" algn="l" rtl="0">
              <a:spcBef>
                <a:spcPts val="0"/>
              </a:spcBef>
              <a:spcAft>
                <a:spcPts val="0"/>
              </a:spcAft>
              <a:buClr>
                <a:schemeClr val="dk1"/>
              </a:buClr>
              <a:buSzPts val="1100"/>
              <a:buFont typeface="Arial"/>
              <a:buNone/>
            </a:pPr>
            <a:r>
              <a:rPr lang="en-US" b="1" dirty="0"/>
              <a:t>To Say: </a:t>
            </a:r>
            <a:r>
              <a:rPr lang="en-US" dirty="0"/>
              <a:t>One powerful tool that increases decoding, vocabulary, and comprehension is to use a Word Matrix. Form a list of all the words you can make by knowing these affixes as</a:t>
            </a:r>
            <a:r>
              <a:rPr lang="en-US" baseline="0" dirty="0"/>
              <a:t> you introduce a new word. </a:t>
            </a:r>
            <a:r>
              <a:rPr lang="en-US" dirty="0"/>
              <a:t>After three or four minutes, have them share.</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Who had more than ten words?</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was our top?</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Have one group read theirs and we add more if we found them.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As a teacher, you can build the matrix dependent on the affixes you have taught. Students quickly find that if they know the word friend with all the other affixes on this matrix, they know MANY other words. It is a great reminder of how affixes change word meaning. </a:t>
            </a:r>
            <a:endParaRPr dirty="0"/>
          </a:p>
        </p:txBody>
      </p:sp>
      <p:sp>
        <p:nvSpPr>
          <p:cNvPr id="404" name="Google Shape;404;gd33b830121_1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ad9563ca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dad9563ca3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Effective programs will include these.</a:t>
            </a:r>
            <a:r>
              <a:rPr lang="en-US" b="1" dirty="0">
                <a:solidFill>
                  <a:srgbClr val="FF0000"/>
                </a:solidFill>
              </a:rPr>
              <a:t> </a:t>
            </a:r>
            <a:r>
              <a:rPr lang="en-US" b="0" dirty="0">
                <a:solidFill>
                  <a:srgbClr val="000000"/>
                </a:solidFill>
              </a:rPr>
              <a:t>Handout #7</a:t>
            </a:r>
            <a:endParaRPr b="0" dirty="0">
              <a:solidFill>
                <a:srgbClr val="000000"/>
              </a:solidFill>
            </a:endParaRPr>
          </a:p>
          <a:p>
            <a:pPr marL="0" lvl="0" indent="0" algn="l" rtl="0">
              <a:spcBef>
                <a:spcPts val="0"/>
              </a:spcBef>
              <a:spcAft>
                <a:spcPts val="0"/>
              </a:spcAft>
              <a:buNone/>
            </a:pPr>
            <a:r>
              <a:rPr lang="en-US" dirty="0">
                <a:solidFill>
                  <a:srgbClr val="000000"/>
                </a:solidFill>
              </a:rPr>
              <a:t>Teaching the code of written language in a systematic and explicit manner has been empirically shown to have superior results compared to methods that do not. (Brady reviews, 2011, </a:t>
            </a:r>
            <a:r>
              <a:rPr lang="en-US" dirty="0"/>
              <a:t>NICHD, 2000; </a:t>
            </a:r>
            <a:r>
              <a:rPr lang="en-US" dirty="0" err="1">
                <a:solidFill>
                  <a:srgbClr val="000000"/>
                </a:solidFill>
              </a:rPr>
              <a:t>Ehri,Nunes</a:t>
            </a:r>
            <a:r>
              <a:rPr lang="en-US" dirty="0">
                <a:solidFill>
                  <a:srgbClr val="000000"/>
                </a:solidFill>
              </a:rPr>
              <a:t>, Stahl, &amp; Willows, 2001; NELP, 2008; Share, 1995)</a:t>
            </a:r>
            <a:endParaRPr dirty="0">
              <a:solidFill>
                <a:srgbClr val="000000"/>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US" b="1" dirty="0"/>
              <a:t>To Do:</a:t>
            </a:r>
            <a:r>
              <a:rPr lang="en-US" dirty="0"/>
              <a:t> Explain and provide the research validation when needed for groups uncertain of reliability of systematic instruction in phonics. Handout #7.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Programs which are the most effective for phonics instruction should include three defining factors:</a:t>
            </a:r>
            <a:endParaRPr dirty="0"/>
          </a:p>
          <a:p>
            <a:pPr marL="457200" lvl="0" indent="-317500" algn="l" rtl="0">
              <a:spcBef>
                <a:spcPts val="0"/>
              </a:spcBef>
              <a:spcAft>
                <a:spcPts val="0"/>
              </a:spcAft>
              <a:buSzPts val="1400"/>
              <a:buFont typeface="Calibri"/>
              <a:buAutoNum type="arabicPeriod"/>
            </a:pPr>
            <a:r>
              <a:rPr lang="en-US" dirty="0"/>
              <a:t>The program teaches letter-sound relationships in organized logical sequence. Students first manipulate sounds then are taught that letters are what we use to name those sounds. The letters are arranged in a logical sequence so letters that are very similar are not taught at the same time. The letters are always taught with a strong relationship between the sound and a picture cue. The picture cue will always be used to represent the connection between that sound and letter being displayed and referenced with practice as an anchor.</a:t>
            </a:r>
            <a:endParaRPr dirty="0"/>
          </a:p>
          <a:p>
            <a:pPr marL="457200" lvl="0" indent="-304800" algn="l" rtl="0">
              <a:spcBef>
                <a:spcPts val="0"/>
              </a:spcBef>
              <a:spcAft>
                <a:spcPts val="0"/>
              </a:spcAft>
              <a:buSzPts val="1200"/>
              <a:buFont typeface="Calibri"/>
              <a:buAutoNum type="arabicPeriod"/>
            </a:pPr>
            <a:r>
              <a:rPr lang="en-US" dirty="0"/>
              <a:t>The program will also have explicit instructions for the teacher to follow in a consistent way with precise directions. These directions can seem very repetitive but will make pathways in a student’s brain that will allow quick connections between sound, letter, and meaning. These paths will become the ‘roads’ of automaticity. </a:t>
            </a:r>
            <a:endParaRPr dirty="0"/>
          </a:p>
          <a:p>
            <a:pPr marL="914400" lvl="1" indent="-304800" algn="l" rtl="0">
              <a:lnSpc>
                <a:spcPct val="120000"/>
              </a:lnSpc>
              <a:spcBef>
                <a:spcPts val="0"/>
              </a:spcBef>
              <a:spcAft>
                <a:spcPts val="0"/>
              </a:spcAft>
              <a:buClr>
                <a:schemeClr val="dk1"/>
              </a:buClr>
              <a:buSzPts val="1200"/>
              <a:buFont typeface="Verdana"/>
              <a:buAutoNum type="alphaLcPeriod"/>
            </a:pPr>
            <a:r>
              <a:rPr lang="en-US" b="1" dirty="0"/>
              <a:t>Systematic:</a:t>
            </a:r>
            <a:r>
              <a:rPr lang="en-US" dirty="0"/>
              <a:t> the letter-sound relationship is taught in an organized and logical sequence</a:t>
            </a:r>
            <a:endParaRPr dirty="0"/>
          </a:p>
          <a:p>
            <a:pPr marL="914400" lvl="1" indent="-304800" algn="l" rtl="0">
              <a:lnSpc>
                <a:spcPct val="120000"/>
              </a:lnSpc>
              <a:spcBef>
                <a:spcPts val="0"/>
              </a:spcBef>
              <a:spcAft>
                <a:spcPts val="0"/>
              </a:spcAft>
              <a:buClr>
                <a:schemeClr val="dk1"/>
              </a:buClr>
              <a:buSzPts val="1200"/>
              <a:buFont typeface="Verdana"/>
              <a:buAutoNum type="alphaLcPeriod"/>
            </a:pPr>
            <a:r>
              <a:rPr lang="en-US" b="1" dirty="0"/>
              <a:t>Explicit:</a:t>
            </a:r>
            <a:r>
              <a:rPr lang="en-US" dirty="0"/>
              <a:t> the instruction provides teachers with precise directions for teaching letter-sound relationships</a:t>
            </a:r>
            <a:endParaRPr dirty="0"/>
          </a:p>
          <a:p>
            <a:pPr marL="457200" lvl="0" indent="-304800" algn="l" rtl="0">
              <a:spcBef>
                <a:spcPts val="0"/>
              </a:spcBef>
              <a:spcAft>
                <a:spcPts val="0"/>
              </a:spcAft>
              <a:buSzPts val="1200"/>
              <a:buFont typeface="Calibri"/>
              <a:buAutoNum type="arabicPeriod"/>
            </a:pPr>
            <a:r>
              <a:rPr lang="en-US" dirty="0"/>
              <a:t>Lessons within the program will include opportunities to practice using the phonics for decoding in words, sentences and text. The programs yielding the most effective transfer and maintenance of phonics instruction move directly into decodable text. These programs also include time devoted to making and building words linking between the decoding and spelling needed for strong literacy development. Classroom instruction will link phonics within reading, spelling and expect those patterns to be used in writing. </a:t>
            </a:r>
            <a:br>
              <a:rPr lang="en-US" dirty="0"/>
            </a:br>
            <a:endParaRPr dirty="0"/>
          </a:p>
          <a:p>
            <a:pPr marL="0" lvl="0" indent="0" algn="l" rtl="0">
              <a:spcBef>
                <a:spcPts val="0"/>
              </a:spcBef>
              <a:spcAft>
                <a:spcPts val="0"/>
              </a:spcAft>
              <a:buNone/>
            </a:pPr>
            <a:r>
              <a:rPr lang="en-US" dirty="0"/>
              <a:t>You may want to provide Handout #7 and not take the time to detail the information below.</a:t>
            </a:r>
          </a:p>
          <a:p>
            <a:pPr marL="0" lvl="0" indent="0" algn="l" rtl="0">
              <a:spcBef>
                <a:spcPts val="0"/>
              </a:spcBef>
              <a:spcAft>
                <a:spcPts val="0"/>
              </a:spcAft>
              <a:buNone/>
            </a:pPr>
            <a:endParaRPr lang="en-US" dirty="0"/>
          </a:p>
          <a:p>
            <a:pPr marL="0" indent="0"/>
            <a:r>
              <a:rPr lang="en-US" sz="1200" b="0" i="0" u="none" strike="noStrike" cap="none" dirty="0">
                <a:solidFill>
                  <a:schemeClr val="dk1"/>
                </a:solidFill>
                <a:effectLst/>
                <a:latin typeface="Calibri"/>
                <a:ea typeface="Calibri"/>
                <a:cs typeface="Calibri"/>
                <a:sym typeface="Calibri"/>
              </a:rPr>
              <a:t>Research has revealed that systematic and explicit phonics instruction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Teaches the major sound/spelling relationships of both consonants and vowels</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Gives students substantial practice in applying knowledge of letter-sound relationships as they</a:t>
            </a:r>
            <a:r>
              <a:rPr lang="en-US" sz="1200" b="1" i="0" u="none" strike="noStrike" cap="none" dirty="0">
                <a:solidFill>
                  <a:schemeClr val="dk1"/>
                </a:solidFill>
                <a:effectLst/>
                <a:latin typeface="Calibri"/>
                <a:ea typeface="Calibri"/>
                <a:cs typeface="Calibri"/>
                <a:sym typeface="Calibri"/>
              </a:rPr>
              <a:t> </a:t>
            </a:r>
            <a:r>
              <a:rPr lang="en-US" sz="1200" b="1" i="0" u="sng" strike="noStrike" cap="none" dirty="0">
                <a:solidFill>
                  <a:schemeClr val="dk1"/>
                </a:solidFill>
                <a:effectLst/>
                <a:latin typeface="Calibri"/>
                <a:ea typeface="Calibri"/>
                <a:cs typeface="Calibri"/>
                <a:sym typeface="Calibri"/>
              </a:rPr>
              <a:t>learn to read and write</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Uses text (books or stories)  that contain a large number of words that students can decode by using the letter-sound relationships they have learned and are learning</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Provides students with opportunities to spell words and to write their own stories with the letter-sound relationships they are learning</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Produces the greatest impact on student’s reading achievement when it begins in kindergarten or first grade (However, phonics should be included in the instruction of any student who has not yet mastered phonics skills, no matter the age)</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Results in kindergarten and first-grade students being better readers and spellers than their peers who are not taught phonics in a way that is systematic and explicit</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Significantly improves student’s reading comprehension</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Is beneficial to students regardless of their socioeconomic status. It helps students from various backgrounds make greater gains in reading than non-systematic instruction or no phonics instruction.</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Helps to prevent reading difficulties among at-risk students</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Helps struggling readers overcome reading difficulties</a:t>
            </a:r>
            <a:endParaRPr lang="en-US" dirty="0">
              <a:effectLst/>
            </a:endParaRPr>
          </a:p>
          <a:p>
            <a:pPr marL="0" lvl="0" indent="0" algn="l" rtl="0">
              <a:spcBef>
                <a:spcPts val="0"/>
              </a:spcBef>
              <a:spcAft>
                <a:spcPts val="0"/>
              </a:spcAft>
              <a:buNone/>
            </a:pPr>
            <a:endParaRPr dirty="0"/>
          </a:p>
        </p:txBody>
      </p:sp>
      <p:sp>
        <p:nvSpPr>
          <p:cNvPr id="435" name="Google Shape;435;gdad9563ca3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de18d227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de18d227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solidFill>
                  <a:srgbClr val="000000"/>
                </a:solidFill>
              </a:rPr>
              <a:t>To Know: </a:t>
            </a:r>
            <a:r>
              <a:rPr lang="en-US" dirty="0">
                <a:solidFill>
                  <a:srgbClr val="000000"/>
                </a:solidFill>
              </a:rPr>
              <a:t>All the trainings presented in the literacy modules will anchor to the framework of the “Five Components of Literacy”, which are phonemic awareness, phonics, fluency, vocabulary, and comprehension and are linked to the connections of research about effective reading instruction through programs. The programs found most effective in reading had all three of the components listed on this slide. Teachers need to know how to use the five components in an effective program to develop strong readers and reduce the number of at-risk readers.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Do: </a:t>
            </a:r>
            <a:r>
              <a:rPr lang="en-US" dirty="0">
                <a:solidFill>
                  <a:srgbClr val="000000"/>
                </a:solidFill>
              </a:rPr>
              <a:t>Pause for participants to digest this slide.</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Say: </a:t>
            </a:r>
            <a:r>
              <a:rPr lang="en-US" dirty="0">
                <a:solidFill>
                  <a:srgbClr val="000000"/>
                </a:solidFill>
              </a:rPr>
              <a:t>In each of our sessions we will ensure you take time to look at your reading curriculum, practices, and programs to determine if they contain the necessary components for the most successful reading development.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dirty="0"/>
              <a:t>Based on 30 years of research, these components are found in reading programs with the highest student growth in increased literacy development and reduction of at-risk students.</a:t>
            </a:r>
            <a:endParaRPr dirty="0"/>
          </a:p>
          <a:p>
            <a:pPr marL="0" lvl="0" indent="0" algn="l" rtl="0">
              <a:spcBef>
                <a:spcPts val="0"/>
              </a:spcBef>
              <a:spcAft>
                <a:spcPts val="0"/>
              </a:spcAft>
              <a:buClr>
                <a:schemeClr val="dk1"/>
              </a:buClr>
              <a:buSzPts val="1400"/>
              <a:buFont typeface="Arial"/>
              <a:buNone/>
            </a:pPr>
            <a:endParaRPr dirty="0">
              <a:solidFill>
                <a:srgbClr val="000000"/>
              </a:solidFill>
            </a:endParaRPr>
          </a:p>
          <a:p>
            <a:pPr marL="471144" lvl="0" indent="-327183" algn="l" rtl="0">
              <a:spcBef>
                <a:spcPts val="0"/>
              </a:spcBef>
              <a:spcAft>
                <a:spcPts val="0"/>
              </a:spcAft>
              <a:buClr>
                <a:srgbClr val="000000"/>
              </a:buClr>
              <a:buSzPts val="1400"/>
              <a:buAutoNum type="arabicPeriod"/>
            </a:pPr>
            <a:r>
              <a:rPr lang="en-US" dirty="0">
                <a:solidFill>
                  <a:srgbClr val="000000"/>
                </a:solidFill>
              </a:rPr>
              <a:t>We defined and practiced the phonological awareness levels in the previous module. If you missed that opportunity, you will need to ensure you understand the difference between basic and advanced levels of phonemic awareness or students will not master and retain phonics instruction. </a:t>
            </a:r>
            <a:endParaRPr dirty="0">
              <a:solidFill>
                <a:srgbClr val="000000"/>
              </a:solidFill>
            </a:endParaRPr>
          </a:p>
          <a:p>
            <a:pPr marL="471144" lvl="0" indent="-327183" algn="l" rtl="0">
              <a:spcBef>
                <a:spcPts val="0"/>
              </a:spcBef>
              <a:spcAft>
                <a:spcPts val="0"/>
              </a:spcAft>
              <a:buClr>
                <a:srgbClr val="000000"/>
              </a:buClr>
              <a:buSzPts val="1400"/>
              <a:buAutoNum type="arabicPeriod"/>
            </a:pPr>
            <a:r>
              <a:rPr lang="en-US" dirty="0">
                <a:solidFill>
                  <a:srgbClr val="000000"/>
                </a:solidFill>
              </a:rPr>
              <a:t> Another component identified by research was phonics decoding skills were explicitly taught in systematic ways and reinforced within text. We examined this component today. </a:t>
            </a:r>
            <a:endParaRPr dirty="0">
              <a:solidFill>
                <a:srgbClr val="000000"/>
              </a:solidFill>
            </a:endParaRPr>
          </a:p>
          <a:p>
            <a:pPr marL="471144" lvl="0" indent="-327183" algn="l" rtl="0">
              <a:spcBef>
                <a:spcPts val="0"/>
              </a:spcBef>
              <a:spcAft>
                <a:spcPts val="0"/>
              </a:spcAft>
              <a:buClr>
                <a:srgbClr val="000000"/>
              </a:buClr>
              <a:buSzPts val="1400"/>
              <a:buAutoNum type="arabicPeriod"/>
            </a:pPr>
            <a:r>
              <a:rPr lang="en-US" dirty="0"/>
              <a:t>Finally, as struggling readers get older they rely on others to read the text for them becoming a listener not a reader. Therefore it is crucial we ensure students have age appropriate texts they can read independently.</a:t>
            </a:r>
            <a:r>
              <a:rPr lang="en-US" b="1" dirty="0"/>
              <a:t> </a:t>
            </a:r>
            <a:r>
              <a:rPr lang="en-US" dirty="0"/>
              <a:t>Students need to READ connected text often, not just listen. </a:t>
            </a:r>
            <a:endParaRPr b="1" dirty="0">
              <a:solidFill>
                <a:srgbClr val="000000"/>
              </a:solidFill>
            </a:endParaRPr>
          </a:p>
        </p:txBody>
      </p:sp>
      <p:sp>
        <p:nvSpPr>
          <p:cNvPr id="445" name="Google Shape;445;gde18d227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Networking is a benefit and much is to be gained from sharing what they have and noticing what is effective in their products or how to use their products with greater effectiveness. </a:t>
            </a:r>
            <a:br>
              <a:rPr lang="en-US" dirty="0"/>
            </a:br>
            <a:endParaRPr dirty="0"/>
          </a:p>
          <a:p>
            <a:pPr marL="0" lvl="0" indent="0" algn="l" rtl="0">
              <a:spcBef>
                <a:spcPts val="0"/>
              </a:spcBef>
              <a:spcAft>
                <a:spcPts val="0"/>
              </a:spcAft>
              <a:buNone/>
            </a:pPr>
            <a:r>
              <a:rPr lang="en-US" b="1" dirty="0"/>
              <a:t>To Do: </a:t>
            </a:r>
            <a:r>
              <a:rPr lang="en-US" dirty="0"/>
              <a:t>Use this as a Header Division slide.  </a:t>
            </a:r>
            <a:br>
              <a:rPr lang="en-US" dirty="0"/>
            </a:br>
            <a:endParaRPr dirty="0"/>
          </a:p>
          <a:p>
            <a:pPr marL="0" lvl="0" indent="0" algn="l" rtl="0">
              <a:spcBef>
                <a:spcPts val="0"/>
              </a:spcBef>
              <a:spcAft>
                <a:spcPts val="0"/>
              </a:spcAft>
              <a:buNone/>
            </a:pPr>
            <a:r>
              <a:rPr lang="en-US" b="1" dirty="0"/>
              <a:t>To Say: </a:t>
            </a:r>
            <a:r>
              <a:rPr lang="en-US" dirty="0"/>
              <a:t>It is time to reflect on our own practice. We have experienced a lesson with essential components. We have looked at what research says is important for student growth. Let us take a few minutes to consider the questions on the next slide.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solidFill>
                <a:srgbClr val="000000"/>
              </a:solidFill>
            </a:endParaRPr>
          </a:p>
        </p:txBody>
      </p:sp>
      <p:sp>
        <p:nvSpPr>
          <p:cNvPr id="453" name="Google Shape;4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e18d2271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de18d2271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slide is intentional for participants to share how phonics is addressed in their buildings.</a:t>
            </a:r>
            <a:br>
              <a:rPr lang="en-US" dirty="0"/>
            </a:br>
            <a:endParaRPr dirty="0"/>
          </a:p>
          <a:p>
            <a:pPr marL="0" lvl="0" indent="0" algn="l" rtl="0">
              <a:spcBef>
                <a:spcPts val="0"/>
              </a:spcBef>
              <a:spcAft>
                <a:spcPts val="0"/>
              </a:spcAft>
              <a:buNone/>
            </a:pPr>
            <a:r>
              <a:rPr lang="en-US" b="1" dirty="0"/>
              <a:t>To Do: </a:t>
            </a:r>
            <a:r>
              <a:rPr lang="en-US" dirty="0"/>
              <a:t>Provide about three to five minutes for teams or partners to discuss.</a:t>
            </a:r>
            <a:br>
              <a:rPr lang="en-US" dirty="0"/>
            </a:br>
            <a:endParaRPr dirty="0"/>
          </a:p>
          <a:p>
            <a:pPr marL="0" lvl="0" indent="0" algn="l" rtl="0">
              <a:spcBef>
                <a:spcPts val="0"/>
              </a:spcBef>
              <a:spcAft>
                <a:spcPts val="0"/>
              </a:spcAft>
              <a:buNone/>
            </a:pPr>
            <a:r>
              <a:rPr lang="en-US" b="1" dirty="0"/>
              <a:t>To Say: </a:t>
            </a:r>
            <a:r>
              <a:rPr lang="en-US" dirty="0"/>
              <a:t>Take about three to five minutes with your team or table mates to consider your reading program or reading instruction. </a:t>
            </a:r>
          </a:p>
          <a:p>
            <a:pPr marL="171450" lvl="0" indent="-171450" algn="l" rtl="0">
              <a:spcBef>
                <a:spcPts val="0"/>
              </a:spcBef>
              <a:spcAft>
                <a:spcPts val="0"/>
              </a:spcAft>
              <a:buFont typeface="Arial" panose="020B0604020202020204" pitchFamily="34" charset="0"/>
              <a:buChar char="•"/>
            </a:pPr>
            <a:r>
              <a:rPr lang="en-US" dirty="0"/>
              <a:t>Does our reading program produce students who can decode easily or do our students struggle to ‘sound out’ words?</a:t>
            </a:r>
          </a:p>
          <a:p>
            <a:pPr marL="171450" lvl="0" indent="-171450" algn="l" rtl="0">
              <a:spcBef>
                <a:spcPts val="0"/>
              </a:spcBef>
              <a:spcAft>
                <a:spcPts val="0"/>
              </a:spcAft>
              <a:buFont typeface="Arial" panose="020B0604020202020204" pitchFamily="34" charset="0"/>
              <a:buChar char="•"/>
            </a:pPr>
            <a:r>
              <a:rPr lang="en-US" dirty="0"/>
              <a:t>Is our phonics instruction systematic, explicit, and begins in kindergarten supporting students mastery regardless of the grade level?</a:t>
            </a:r>
          </a:p>
          <a:p>
            <a:pPr marL="171450" lvl="0" indent="-171450" algn="l" rtl="0">
              <a:spcBef>
                <a:spcPts val="0"/>
              </a:spcBef>
              <a:spcAft>
                <a:spcPts val="0"/>
              </a:spcAft>
              <a:buFont typeface="Arial" panose="020B0604020202020204" pitchFamily="34" charset="0"/>
              <a:buChar char="•"/>
            </a:pPr>
            <a:r>
              <a:rPr lang="en-US" dirty="0"/>
              <a:t>Do we look at our system of instruction for phonics as levels of development or as a program assigned per grade?</a:t>
            </a:r>
          </a:p>
          <a:p>
            <a:pPr marL="171450" lvl="0" indent="-171450" algn="l" rtl="0">
              <a:spcBef>
                <a:spcPts val="0"/>
              </a:spcBef>
              <a:spcAft>
                <a:spcPts val="0"/>
              </a:spcAft>
              <a:buFont typeface="Arial" panose="020B0604020202020204" pitchFamily="34" charset="0"/>
              <a:buChar char="•"/>
            </a:pPr>
            <a:r>
              <a:rPr lang="en-US" dirty="0"/>
              <a:t>Do we teach phonics through mastery of skills or only in the lower grade levels?</a:t>
            </a:r>
            <a:endParaRPr dirty="0"/>
          </a:p>
          <a:p>
            <a:pPr marL="171450" lvl="0" indent="-171450" algn="l" rtl="0">
              <a:lnSpc>
                <a:spcPct val="107916"/>
              </a:lnSpc>
              <a:spcBef>
                <a:spcPts val="0"/>
              </a:spcBef>
              <a:spcAft>
                <a:spcPts val="0"/>
              </a:spcAft>
              <a:buFont typeface="Arial" panose="020B0604020202020204" pitchFamily="34" charset="0"/>
              <a:buChar char="•"/>
            </a:pPr>
            <a:endParaRPr dirty="0"/>
          </a:p>
          <a:p>
            <a:pPr marL="0" lvl="0" indent="0" algn="l" rtl="0">
              <a:lnSpc>
                <a:spcPct val="107916"/>
              </a:lnSpc>
              <a:spcBef>
                <a:spcPts val="0"/>
              </a:spcBef>
              <a:spcAft>
                <a:spcPts val="0"/>
              </a:spcAft>
              <a:buNone/>
            </a:pPr>
            <a:r>
              <a:rPr lang="en-US" dirty="0"/>
              <a:t>As you gather the minds of participants back after discussion provide the following thoughts.</a:t>
            </a:r>
            <a:br>
              <a:rPr lang="en-US" dirty="0"/>
            </a:br>
            <a:r>
              <a:rPr lang="en-US" dirty="0"/>
              <a:t> </a:t>
            </a:r>
            <a:endParaRPr dirty="0"/>
          </a:p>
          <a:p>
            <a:pPr marL="0" lvl="0" indent="0" algn="l" rtl="0">
              <a:spcBef>
                <a:spcPts val="0"/>
              </a:spcBef>
              <a:spcAft>
                <a:spcPts val="0"/>
              </a:spcAft>
              <a:buClr>
                <a:schemeClr val="dk1"/>
              </a:buClr>
              <a:buSzPts val="1100"/>
              <a:buFont typeface="Arial" panose="020B0604020202020204" pitchFamily="34" charset="0"/>
              <a:buNone/>
            </a:pPr>
            <a:r>
              <a:rPr lang="en-US" dirty="0"/>
              <a:t>As you move forward from today’s learning, keep these questions in your mind to help you plan your next action steps:</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Did you find any practices in your program or curriculum that mirror some of these activities? </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is the same or different? </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are your next steps?</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might you need to provide the type of lesson you experienced today?</a:t>
            </a:r>
            <a:endParaRPr b="1" dirty="0"/>
          </a:p>
        </p:txBody>
      </p:sp>
      <p:sp>
        <p:nvSpPr>
          <p:cNvPr id="461" name="Google Shape;461;gde18d2271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d54dbc3e8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d54dbc3e8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solidFill>
                  <a:srgbClr val="004B8D"/>
                </a:solidFill>
              </a:rPr>
              <a:t>To Know: </a:t>
            </a:r>
            <a:r>
              <a:rPr lang="en-US" dirty="0">
                <a:solidFill>
                  <a:srgbClr val="004B8D"/>
                </a:solidFill>
              </a:rPr>
              <a:t>These are the teacher standards we will address today.</a:t>
            </a:r>
            <a:br>
              <a:rPr lang="en-US" dirty="0">
                <a:solidFill>
                  <a:srgbClr val="004B8D"/>
                </a:solidFill>
              </a:rPr>
            </a:br>
            <a:endParaRPr dirty="0">
              <a:solidFill>
                <a:srgbClr val="004B8D"/>
              </a:solidFill>
            </a:endParaRPr>
          </a:p>
          <a:p>
            <a:pPr marL="0" lvl="0" indent="0" algn="l" rtl="0">
              <a:spcBef>
                <a:spcPts val="0"/>
              </a:spcBef>
              <a:spcAft>
                <a:spcPts val="0"/>
              </a:spcAft>
              <a:buClr>
                <a:schemeClr val="dk1"/>
              </a:buClr>
              <a:buSzPts val="1400"/>
              <a:buFont typeface="Arial"/>
              <a:buNone/>
            </a:pPr>
            <a:r>
              <a:rPr lang="en-US" b="1" dirty="0">
                <a:solidFill>
                  <a:srgbClr val="004B8D"/>
                </a:solidFill>
              </a:rPr>
              <a:t>To Do: </a:t>
            </a:r>
            <a:r>
              <a:rPr lang="en-US" dirty="0">
                <a:solidFill>
                  <a:srgbClr val="004B8D"/>
                </a:solidFill>
              </a:rPr>
              <a:t>Direct participants to the slide.</a:t>
            </a:r>
            <a:br>
              <a:rPr lang="en-US" dirty="0">
                <a:solidFill>
                  <a:srgbClr val="004B8D"/>
                </a:solidFill>
              </a:rPr>
            </a:br>
            <a:endParaRPr dirty="0">
              <a:solidFill>
                <a:srgbClr val="004B8D"/>
              </a:solidFill>
            </a:endParaRPr>
          </a:p>
          <a:p>
            <a:pPr marL="0" lvl="0" indent="0" algn="l" rtl="0">
              <a:spcBef>
                <a:spcPts val="0"/>
              </a:spcBef>
              <a:spcAft>
                <a:spcPts val="0"/>
              </a:spcAft>
              <a:buClr>
                <a:schemeClr val="dk1"/>
              </a:buClr>
              <a:buSzPts val="1400"/>
              <a:buFont typeface="Arial"/>
              <a:buNone/>
            </a:pPr>
            <a:r>
              <a:rPr lang="en-US" b="1" dirty="0">
                <a:solidFill>
                  <a:srgbClr val="004B8D"/>
                </a:solidFill>
              </a:rPr>
              <a:t>To Say:</a:t>
            </a:r>
            <a:r>
              <a:rPr lang="en-US" dirty="0">
                <a:solidFill>
                  <a:srgbClr val="004B8D"/>
                </a:solidFill>
              </a:rPr>
              <a:t> If you need to document for your professional development reference, here are the </a:t>
            </a:r>
            <a:r>
              <a:rPr lang="en-US">
                <a:solidFill>
                  <a:srgbClr val="004B8D"/>
                </a:solidFill>
              </a:rPr>
              <a:t>Missouri Teacher </a:t>
            </a:r>
            <a:r>
              <a:rPr lang="en-US" dirty="0">
                <a:solidFill>
                  <a:srgbClr val="004B8D"/>
                </a:solidFill>
              </a:rPr>
              <a:t>Standards that we will be addressing today. I will pause a moment while you note these. We will address Standards #1, #2, #3, and #7.</a:t>
            </a:r>
            <a:endParaRPr dirty="0">
              <a:solidFill>
                <a:srgbClr val="004B8D"/>
              </a:solidFill>
            </a:endParaRPr>
          </a:p>
          <a:p>
            <a:pPr marL="0" lvl="0" indent="0" algn="l" rtl="0">
              <a:spcBef>
                <a:spcPts val="0"/>
              </a:spcBef>
              <a:spcAft>
                <a:spcPts val="0"/>
              </a:spcAft>
              <a:buClr>
                <a:schemeClr val="dk1"/>
              </a:buClr>
              <a:buSzPts val="1100"/>
              <a:buFont typeface="Arial"/>
              <a:buNone/>
            </a:pPr>
            <a:endParaRPr b="1" dirty="0">
              <a:solidFill>
                <a:srgbClr val="004B8D"/>
              </a:solidFill>
            </a:endParaRPr>
          </a:p>
        </p:txBody>
      </p:sp>
      <p:sp>
        <p:nvSpPr>
          <p:cNvPr id="72" name="Google Shape;72;gad54dbc3e8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Here are other places to get phonics practice if they do not have a program.</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Provide these in the resources.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The websites provide you with other resources to improve decoding in students. You will also find the West Virginia Phonics has direct explicit instructional routines and free lessons for you to download</a:t>
            </a:r>
            <a:r>
              <a:rPr lang="en-US" baseline="0" dirty="0">
                <a:solidFill>
                  <a:srgbClr val="000000"/>
                </a:solidFill>
              </a:rPr>
              <a:t> and use</a:t>
            </a:r>
            <a:r>
              <a:rPr lang="en-US" dirty="0">
                <a:solidFill>
                  <a:srgbClr val="000000"/>
                </a:solidFill>
              </a:rPr>
              <a:t>.</a:t>
            </a:r>
            <a:br>
              <a:rPr lang="en-US" dirty="0">
                <a:solidFill>
                  <a:srgbClr val="000000"/>
                </a:solidFill>
              </a:rPr>
            </a:b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sz="1200" b="0" i="0" u="none" strike="noStrike" cap="none" dirty="0">
                <a:solidFill>
                  <a:schemeClr val="dk1"/>
                </a:solidFill>
                <a:effectLst/>
                <a:latin typeface="Calibri"/>
                <a:ea typeface="Calibri"/>
                <a:cs typeface="Calibri"/>
                <a:sym typeface="Calibri"/>
              </a:rPr>
              <a:t>You will find the West Virginia Phonics at Tools for Reading located at </a:t>
            </a:r>
            <a:r>
              <a:rPr lang="en-US" sz="1200" b="0" i="0" u="sng" strike="noStrike" cap="none" dirty="0">
                <a:solidFill>
                  <a:schemeClr val="dk1"/>
                </a:solidFill>
                <a:effectLst/>
                <a:latin typeface="Calibri"/>
                <a:ea typeface="Calibri"/>
                <a:cs typeface="Calibri"/>
                <a:sym typeface="Calibri"/>
                <a:hlinkClick r:id="rId3"/>
              </a:rPr>
              <a:t>https://www.tools4reading.com/tools-4-teachers</a:t>
            </a:r>
            <a:r>
              <a:rPr lang="en-US" sz="1200" b="0" i="0" u="sng"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lang="en-US" sz="1200" b="0" i="0" u="sng"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0" i="0" u="none" strike="noStrike" cap="none" dirty="0">
                <a:solidFill>
                  <a:schemeClr val="dk1"/>
                </a:solidFill>
                <a:effectLst/>
                <a:latin typeface="Calibri"/>
                <a:ea typeface="Calibri"/>
                <a:cs typeface="Calibri"/>
                <a:sym typeface="Calibri"/>
              </a:rPr>
              <a:t>You will need to complete a free registration to access the WVP materials.</a:t>
            </a:r>
            <a:endParaRPr b="1" dirty="0">
              <a:solidFill>
                <a:srgbClr val="000000"/>
              </a:solidFill>
            </a:endParaRPr>
          </a:p>
        </p:txBody>
      </p:sp>
      <p:sp>
        <p:nvSpPr>
          <p:cNvPr id="468" name="Google Shape;4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e5fd8752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e5fd8752c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ae5fd8752c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e2bfb099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de2bfb099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1" name="Google Shape;441;gde2bfb099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320637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54dbc3e8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54dbc3e8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Change norms to fit your audience</a:t>
            </a:r>
            <a:r>
              <a:rPr lang="en-US" baseline="0" dirty="0"/>
              <a:t> and needs.</a:t>
            </a:r>
            <a:br>
              <a:rPr lang="en-US" baseline="0" dirty="0"/>
            </a:br>
            <a:endParaRPr lang="en-US" dirty="0"/>
          </a:p>
          <a:p>
            <a:pPr marL="0" lvl="0" indent="0" algn="l" rtl="0">
              <a:lnSpc>
                <a:spcPct val="100000"/>
              </a:lnSpc>
              <a:spcBef>
                <a:spcPts val="0"/>
              </a:spcBef>
              <a:spcAft>
                <a:spcPts val="0"/>
              </a:spcAft>
              <a:buSzPts val="1400"/>
              <a:buNone/>
            </a:pPr>
            <a:r>
              <a:rPr lang="en-US" b="1" dirty="0"/>
              <a:t>To Do: </a:t>
            </a:r>
            <a:r>
              <a:rPr lang="en-US" dirty="0"/>
              <a:t>Change norms to fit your audience needs or usual</a:t>
            </a:r>
            <a:r>
              <a:rPr lang="en-US" baseline="0" dirty="0"/>
              <a:t> norms. Explain break times and where to take care of personal needs, if not in their normal learning space.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To Say: </a:t>
            </a:r>
            <a:r>
              <a:rPr lang="en-US" b="0" dirty="0"/>
              <a:t>Here</a:t>
            </a:r>
            <a:r>
              <a:rPr lang="en-US" b="0" baseline="0" dirty="0"/>
              <a:t> are what we can expect as norms for our session today. We expect you to listen and interact with understanding. Questions are welcome! </a:t>
            </a:r>
            <a:r>
              <a:rPr lang="en-US" dirty="0"/>
              <a:t>We would ask that you have cell phones on silent</a:t>
            </a:r>
            <a:r>
              <a:rPr lang="en-US" baseline="0" dirty="0"/>
              <a:t> and </a:t>
            </a:r>
            <a:r>
              <a:rPr lang="en-US" dirty="0"/>
              <a:t>minimize sidebar conversations or distractions. We will take formal breaks. So, please take care of personal needs with minimal distraction. When we provide opportunities for you to learn, we do it with intention and believe that</a:t>
            </a:r>
            <a:r>
              <a:rPr lang="en-US" baseline="0" dirty="0"/>
              <a:t> your engagement and thoughtful reflection for application is what will make this day productive for all. Is there anything you might want or need for this to be a good day?</a:t>
            </a:r>
            <a:endParaRPr lang="en-US" dirty="0"/>
          </a:p>
        </p:txBody>
      </p:sp>
      <p:sp>
        <p:nvSpPr>
          <p:cNvPr id="80" name="Google Shape;80;gad54dbc3e8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028c237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028c237b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4B8D"/>
              </a:buClr>
              <a:buSzPts val="1100"/>
              <a:buFont typeface="Arial"/>
              <a:buNone/>
              <a:tabLst/>
              <a:defRPr/>
            </a:pPr>
            <a:r>
              <a:rPr lang="en-US" b="1" dirty="0"/>
              <a:t>To Say: </a:t>
            </a:r>
            <a:r>
              <a:rPr lang="en-US" dirty="0">
                <a:solidFill>
                  <a:srgbClr val="000000"/>
                </a:solidFill>
              </a:rPr>
              <a:t>Are there additional norms you would like to add for the sake of the group?</a:t>
            </a:r>
          </a:p>
          <a:p>
            <a:pPr marL="0" lvl="0" indent="0" algn="l" rtl="0">
              <a:spcBef>
                <a:spcPts val="0"/>
              </a:spcBef>
              <a:spcAft>
                <a:spcPts val="0"/>
              </a:spcAft>
              <a:buClr>
                <a:srgbClr val="004B8D"/>
              </a:buClr>
              <a:buSzPts val="1100"/>
              <a:buFont typeface="Arial"/>
              <a:buNone/>
            </a:pPr>
            <a:endParaRPr dirty="0"/>
          </a:p>
        </p:txBody>
      </p:sp>
      <p:sp>
        <p:nvSpPr>
          <p:cNvPr id="88" name="Google Shape;88;gd028c237b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e18d2271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e18d2271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dirty="0"/>
              <a:t> You may access your Handout #1 Glossary of Terms for reference during the following slides.</a:t>
            </a:r>
            <a:endParaRPr dirty="0"/>
          </a:p>
        </p:txBody>
      </p:sp>
      <p:sp>
        <p:nvSpPr>
          <p:cNvPr id="96" name="Google Shape;96;gde18d2271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f96462ef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f96462ef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Written language is a code. It is not something we were born to do or know. It is something we developed to be able to put what we say onto paper providing us with the ability to communicate without talking. This code was developed less than 5,000 years ago. </a:t>
            </a:r>
            <a:br>
              <a:rPr lang="en-US" dirty="0"/>
            </a:br>
            <a:endParaRPr dirty="0"/>
          </a:p>
          <a:p>
            <a:pPr marL="0" lvl="0" indent="0" algn="l" rtl="0">
              <a:spcBef>
                <a:spcPts val="0"/>
              </a:spcBef>
              <a:spcAft>
                <a:spcPts val="0"/>
              </a:spcAft>
              <a:buNone/>
            </a:pPr>
            <a:r>
              <a:rPr lang="en-US" b="1" dirty="0"/>
              <a:t>To Do:</a:t>
            </a:r>
            <a:r>
              <a:rPr lang="en-US" dirty="0"/>
              <a:t> Use the slide</a:t>
            </a:r>
            <a:br>
              <a:rPr lang="en-US" dirty="0"/>
            </a:br>
            <a:endParaRPr dirty="0"/>
          </a:p>
          <a:p>
            <a:pPr marL="0" lvl="0" indent="0" algn="l" rtl="0">
              <a:spcBef>
                <a:spcPts val="0"/>
              </a:spcBef>
              <a:spcAft>
                <a:spcPts val="0"/>
              </a:spcAft>
              <a:buNone/>
            </a:pPr>
            <a:r>
              <a:rPr lang="en-US" b="1" dirty="0"/>
              <a:t>To Say: </a:t>
            </a:r>
            <a:r>
              <a:rPr lang="en-US" dirty="0"/>
              <a:t>Take a moment to find the Glossary </a:t>
            </a:r>
            <a:r>
              <a:rPr lang="en-US" baseline="0" dirty="0"/>
              <a:t>for this module. (Handout #1)</a:t>
            </a:r>
          </a:p>
          <a:p>
            <a:pPr marL="0" lvl="0" indent="0" algn="l" rtl="0">
              <a:spcBef>
                <a:spcPts val="0"/>
              </a:spcBef>
              <a:spcAft>
                <a:spcPts val="0"/>
              </a:spcAft>
              <a:buNone/>
            </a:pPr>
            <a:br>
              <a:rPr lang="en-US" dirty="0"/>
            </a:br>
            <a:r>
              <a:rPr lang="en-US" dirty="0"/>
              <a:t>The alphabetic principle is the understanding that written language has a code. That code represents the relationship between written letters and spoken sounds in a clear, logical, and predictable way. Everything we say can be put into that code for others to read or write. This is not a process or a strategy for instruction, rather, it is the ‘insight’ that the sound in oral language can be represented by letters in written words. </a:t>
            </a:r>
            <a:br>
              <a:rPr lang="en-US" dirty="0"/>
            </a:b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To apply phonics skills successfully, students need to grasp this understanding of the alphabetic principle.</a:t>
            </a:r>
          </a:p>
          <a:p>
            <a:pPr marL="0" lvl="0" indent="0" algn="l" rtl="0">
              <a:spcBef>
                <a:spcPts val="0"/>
              </a:spcBef>
              <a:spcAft>
                <a:spcPts val="0"/>
              </a:spcAft>
              <a:buNone/>
            </a:pPr>
            <a:endParaRPr dirty="0"/>
          </a:p>
        </p:txBody>
      </p:sp>
      <p:sp>
        <p:nvSpPr>
          <p:cNvPr id="104" name="Google Shape;104;gaf96462ef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
        <p:cNvGrpSpPr/>
        <p:nvPr/>
      </p:nvGrpSpPr>
      <p:grpSpPr>
        <a:xfrm>
          <a:off x="0" y="0"/>
          <a:ext cx="0" cy="0"/>
          <a:chOff x="0" y="0"/>
          <a:chExt cx="0" cy="0"/>
        </a:xfrm>
      </p:grpSpPr>
      <p:pic>
        <p:nvPicPr>
          <p:cNvPr id="14" name="Google Shape;14;p2" descr="R:\COM\COMM\Branding\PPT Templates\widescreen\Widescreen Powerpoint 23.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2"/>
            <a:ext cx="12204192" cy="6867380"/>
          </a:xfrm>
          <a:prstGeom prst="rect">
            <a:avLst/>
          </a:prstGeom>
          <a:noFill/>
          <a:ln>
            <a:noFill/>
          </a:ln>
        </p:spPr>
      </p:pic>
      <p:sp>
        <p:nvSpPr>
          <p:cNvPr id="15" name="Google Shape;15;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Arial"/>
              <a:buNone/>
              <a:defRPr sz="5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533"/>
              </a:spcBef>
              <a:spcAft>
                <a:spcPts val="0"/>
              </a:spcAft>
              <a:buSzPts val="2667"/>
              <a:buFont typeface="Arial"/>
              <a:buNone/>
              <a:defRPr sz="2667"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spcBef>
                <a:spcPts val="533"/>
              </a:spcBef>
              <a:spcAft>
                <a:spcPts val="0"/>
              </a:spcAft>
              <a:buSzPts val="2667"/>
              <a:buNone/>
              <a:defRPr sz="2667" i="1"/>
            </a:lvl1pPr>
            <a:lvl2pPr marL="914400" lvl="1" indent="-228600" algn="l">
              <a:spcBef>
                <a:spcPts val="853"/>
              </a:spcBef>
              <a:spcAft>
                <a:spcPts val="0"/>
              </a:spcAft>
              <a:buSzPts val="2560"/>
              <a:buNone/>
              <a:defRPr/>
            </a:lvl2pPr>
            <a:lvl3pPr marL="1371600" lvl="2" indent="-228600" algn="l">
              <a:spcBef>
                <a:spcPts val="747"/>
              </a:spcBef>
              <a:spcAft>
                <a:spcPts val="0"/>
              </a:spcAft>
              <a:buSzPts val="3173"/>
              <a:buNone/>
              <a:defRPr/>
            </a:lvl3pPr>
            <a:lvl4pPr marL="1828800" lvl="3" indent="-228600" algn="l">
              <a:spcBef>
                <a:spcPts val="640"/>
              </a:spcBef>
              <a:spcAft>
                <a:spcPts val="0"/>
              </a:spcAft>
              <a:buSzPts val="2560"/>
              <a:buNone/>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8"/>
        <p:cNvGrpSpPr/>
        <p:nvPr/>
      </p:nvGrpSpPr>
      <p:grpSpPr>
        <a:xfrm>
          <a:off x="0" y="0"/>
          <a:ext cx="0" cy="0"/>
          <a:chOff x="0" y="0"/>
          <a:chExt cx="0" cy="0"/>
        </a:xfrm>
      </p:grpSpPr>
      <p:pic>
        <p:nvPicPr>
          <p:cNvPr id="19" name="Google Shape;19;p3" descr="R:\COM\COMM\Branding\PPT Templates\widescreen\Widescreen Powerpoint 20.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0"/>
            <a:ext cx="12198354" cy="6864096"/>
          </a:xfrm>
          <a:prstGeom prst="rect">
            <a:avLst/>
          </a:prstGeom>
          <a:noFill/>
          <a:ln>
            <a:noFill/>
          </a:ln>
        </p:spPr>
      </p:pic>
      <p:sp>
        <p:nvSpPr>
          <p:cNvPr id="20" name="Google Shape;20;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 name="Google Shape;2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23"/>
        <p:cNvGrpSpPr/>
        <p:nvPr/>
      </p:nvGrpSpPr>
      <p:grpSpPr>
        <a:xfrm>
          <a:off x="0" y="0"/>
          <a:ext cx="0" cy="0"/>
          <a:chOff x="0" y="0"/>
          <a:chExt cx="0" cy="0"/>
        </a:xfrm>
      </p:grpSpPr>
      <p:pic>
        <p:nvPicPr>
          <p:cNvPr id="24" name="Google Shape;24;p4" descr="R:\COM\COMM\Branding\PPT Templates\widescreen\Widescreen Powerpoint 7.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 y="0"/>
            <a:ext cx="12198356" cy="6864096"/>
          </a:xfrm>
          <a:prstGeom prst="rect">
            <a:avLst/>
          </a:prstGeom>
          <a:noFill/>
          <a:ln>
            <a:noFill/>
          </a:ln>
        </p:spPr>
      </p:pic>
      <p:sp>
        <p:nvSpPr>
          <p:cNvPr id="25" name="Google Shape;25;p4"/>
          <p:cNvSpPr txBox="1">
            <a:spLocks noGrp="1"/>
          </p:cNvSpPr>
          <p:nvPr>
            <p:ph type="body" idx="1"/>
          </p:nvPr>
        </p:nvSpPr>
        <p:spPr>
          <a:xfrm>
            <a:off x="2133600" y="914400"/>
            <a:ext cx="7112000" cy="914400"/>
          </a:xfrm>
          <a:prstGeom prst="rect">
            <a:avLst/>
          </a:prstGeom>
          <a:noFill/>
          <a:ln>
            <a:noFill/>
          </a:ln>
        </p:spPr>
        <p:txBody>
          <a:bodyPr spcFirstLastPara="1" wrap="square" lIns="91425" tIns="45700" rIns="91425" bIns="45700" anchor="ctr" anchorCtr="0">
            <a:noAutofit/>
          </a:bodyPr>
          <a:lstStyle>
            <a:lvl1pPr marL="457200" lvl="0" indent="-228600" algn="l">
              <a:spcBef>
                <a:spcPts val="1173"/>
              </a:spcBef>
              <a:spcAft>
                <a:spcPts val="0"/>
              </a:spcAft>
              <a:buSzPts val="5867"/>
              <a:buNone/>
              <a:defRPr sz="5867"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2133600" y="1981200"/>
            <a:ext cx="9753600" cy="4597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8"/>
        <p:cNvGrpSpPr/>
        <p:nvPr/>
      </p:nvGrpSpPr>
      <p:grpSpPr>
        <a:xfrm>
          <a:off x="0" y="0"/>
          <a:ext cx="0" cy="0"/>
          <a:chOff x="0" y="0"/>
          <a:chExt cx="0" cy="0"/>
        </a:xfrm>
      </p:grpSpPr>
      <p:pic>
        <p:nvPicPr>
          <p:cNvPr id="29" name="Google Shape;29;p5" descr="R:\COM\COMM\Branding\PPT Templates\widescreen\Widescreen Powerpoint 3.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0"/>
            <a:ext cx="12198354" cy="6864096"/>
          </a:xfrm>
          <a:prstGeom prst="rect">
            <a:avLst/>
          </a:prstGeom>
          <a:noFill/>
          <a:ln>
            <a:noFill/>
          </a:ln>
        </p:spPr>
      </p:pic>
      <p:sp>
        <p:nvSpPr>
          <p:cNvPr id="30" name="Google Shape;30;p5"/>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5"/>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3"/>
        <p:cNvGrpSpPr/>
        <p:nvPr/>
      </p:nvGrpSpPr>
      <p:grpSpPr>
        <a:xfrm>
          <a:off x="0" y="0"/>
          <a:ext cx="0" cy="0"/>
          <a:chOff x="0" y="0"/>
          <a:chExt cx="0" cy="0"/>
        </a:xfrm>
      </p:grpSpPr>
      <p:pic>
        <p:nvPicPr>
          <p:cNvPr id="34" name="Google Shape;34;p6" descr="R:\COM\COMM\Branding\PPT Templates\widescreen\Widescreen Powerpoint 5.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 y="0"/>
            <a:ext cx="12198356" cy="6864096"/>
          </a:xfrm>
          <a:prstGeom prst="rect">
            <a:avLst/>
          </a:prstGeom>
          <a:noFill/>
          <a:ln>
            <a:noFill/>
          </a:ln>
        </p:spPr>
      </p:pic>
      <p:sp>
        <p:nvSpPr>
          <p:cNvPr id="35" name="Google Shape;35;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9923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8" algn="l" rtl="0">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youtube.com/watch?app=desktop&amp;v=5xXEWm-6bn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lincs.ed.gov/publications/pdf/PRFbooklet.pdf" TargetMode="External"/><Relationship Id="rId4" Type="http://schemas.openxmlformats.org/officeDocument/2006/relationships/hyperlink" Target="https://www.readingrockets.org/teaching/reading101-course/modules/phonics-introduction"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ducation.ufl.edu/ufli/virtual-teaching/main/"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readingrockets.org/teaching/reading101-course/modules/phonics/phonics-practice" TargetMode="External"/><Relationship Id="rId5" Type="http://schemas.openxmlformats.org/officeDocument/2006/relationships/hyperlink" Target="https://fcrr.org/student-center-activities/kindergarten-and-first-grade" TargetMode="External"/><Relationship Id="rId4" Type="http://schemas.openxmlformats.org/officeDocument/2006/relationships/hyperlink" Target="https://www.readingresource.net/readingactivities.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01700" y="1312335"/>
            <a:ext cx="11785500" cy="46002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You Will Need</a:t>
            </a:r>
            <a:endParaRPr dirty="0"/>
          </a:p>
        </p:txBody>
      </p:sp>
      <p:sp>
        <p:nvSpPr>
          <p:cNvPr id="52" name="Google Shape;52;p8"/>
          <p:cNvSpPr txBox="1">
            <a:spLocks noGrp="1"/>
          </p:cNvSpPr>
          <p:nvPr>
            <p:ph type="body" idx="1"/>
          </p:nvPr>
        </p:nvSpPr>
        <p:spPr>
          <a:xfrm>
            <a:off x="342900" y="1856156"/>
            <a:ext cx="11658600" cy="441447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200" dirty="0"/>
              <a:t>HO #1 - Phonics and Spelling Glossary</a:t>
            </a:r>
            <a:endParaRPr sz="2200" dirty="0"/>
          </a:p>
          <a:p>
            <a:pPr marL="0" lvl="0" indent="0" algn="l" rtl="0">
              <a:spcBef>
                <a:spcPts val="360"/>
              </a:spcBef>
              <a:spcAft>
                <a:spcPts val="0"/>
              </a:spcAft>
              <a:buNone/>
            </a:pPr>
            <a:r>
              <a:rPr lang="en-US" sz="2200" dirty="0"/>
              <a:t>HO #2 - Phonics Terms to Match</a:t>
            </a:r>
            <a:endParaRPr sz="2200" dirty="0"/>
          </a:p>
          <a:p>
            <a:pPr marL="0" lvl="0" indent="0" algn="l" rtl="0">
              <a:spcBef>
                <a:spcPts val="360"/>
              </a:spcBef>
              <a:spcAft>
                <a:spcPts val="0"/>
              </a:spcAft>
              <a:buNone/>
            </a:pPr>
            <a:r>
              <a:rPr lang="en-US" sz="2200" dirty="0"/>
              <a:t>HO #3 - </a:t>
            </a:r>
            <a:r>
              <a:rPr lang="en-US" sz="2200" dirty="0" err="1"/>
              <a:t>Elkonin</a:t>
            </a:r>
            <a:r>
              <a:rPr lang="en-US" sz="2200" dirty="0"/>
              <a:t> Boxes</a:t>
            </a:r>
            <a:endParaRPr sz="2200" dirty="0"/>
          </a:p>
          <a:p>
            <a:pPr marL="0" lvl="0" indent="0" algn="l" rtl="0">
              <a:spcBef>
                <a:spcPts val="360"/>
              </a:spcBef>
              <a:spcAft>
                <a:spcPts val="0"/>
              </a:spcAft>
              <a:buNone/>
            </a:pPr>
            <a:r>
              <a:rPr lang="en-US" sz="2200" dirty="0"/>
              <a:t>HO #4 - Phonics Common Syllable Patterns</a:t>
            </a:r>
            <a:endParaRPr sz="2200" dirty="0"/>
          </a:p>
          <a:p>
            <a:pPr marL="0" lvl="0" indent="0" algn="l" rtl="0">
              <a:spcBef>
                <a:spcPts val="360"/>
              </a:spcBef>
              <a:spcAft>
                <a:spcPts val="0"/>
              </a:spcAft>
              <a:buNone/>
            </a:pPr>
            <a:r>
              <a:rPr lang="en-US" sz="2200" dirty="0"/>
              <a:t>HO #4a - Phonics Common Syllable Patterns Answer Key</a:t>
            </a:r>
            <a:endParaRPr sz="2200" dirty="0"/>
          </a:p>
          <a:p>
            <a:pPr marL="0" lvl="0" indent="0" algn="l" rtl="0">
              <a:spcBef>
                <a:spcPts val="360"/>
              </a:spcBef>
              <a:spcAft>
                <a:spcPts val="0"/>
              </a:spcAft>
              <a:buNone/>
            </a:pPr>
            <a:r>
              <a:rPr lang="en-US" sz="2200" dirty="0"/>
              <a:t>HO #5 - Essential Elements Phonics Lesson Plan</a:t>
            </a:r>
            <a:endParaRPr sz="2200" dirty="0"/>
          </a:p>
          <a:p>
            <a:pPr marL="0" lvl="0" indent="0" algn="l" rtl="0">
              <a:spcBef>
                <a:spcPts val="360"/>
              </a:spcBef>
              <a:spcAft>
                <a:spcPts val="0"/>
              </a:spcAft>
              <a:buNone/>
            </a:pPr>
            <a:r>
              <a:rPr lang="en-US" sz="2200" dirty="0"/>
              <a:t>HO #5a - Script to Practice ‘</a:t>
            </a:r>
            <a:r>
              <a:rPr lang="en-US" sz="2200" dirty="0" err="1"/>
              <a:t>ai</a:t>
            </a:r>
            <a:r>
              <a:rPr lang="en-US" sz="2200" dirty="0"/>
              <a:t>’ Phonics Lesson Plan with Essential Elements</a:t>
            </a:r>
            <a:endParaRPr sz="2200" dirty="0"/>
          </a:p>
          <a:p>
            <a:pPr marL="0" lvl="0" indent="0" algn="l" rtl="0">
              <a:spcBef>
                <a:spcPts val="360"/>
              </a:spcBef>
              <a:spcAft>
                <a:spcPts val="0"/>
              </a:spcAft>
              <a:buNone/>
            </a:pPr>
            <a:r>
              <a:rPr lang="en-US" sz="2200" dirty="0"/>
              <a:t>HO #6 - Ticket to Ride Decodable Text for ‘</a:t>
            </a:r>
            <a:r>
              <a:rPr lang="en-US" sz="2200" dirty="0" err="1"/>
              <a:t>ai</a:t>
            </a:r>
            <a:r>
              <a:rPr lang="en-US" sz="2200" dirty="0"/>
              <a:t>’ Words</a:t>
            </a:r>
            <a:endParaRPr sz="2200" dirty="0"/>
          </a:p>
          <a:p>
            <a:pPr marL="0" lvl="0" indent="0" algn="l" rtl="0">
              <a:spcBef>
                <a:spcPts val="360"/>
              </a:spcBef>
              <a:spcAft>
                <a:spcPts val="0"/>
              </a:spcAft>
              <a:buNone/>
            </a:pPr>
            <a:r>
              <a:rPr lang="en-US" sz="2200" dirty="0"/>
              <a:t>HO #6a - Ticket to Ride the Rails Highlighted ‘</a:t>
            </a:r>
            <a:r>
              <a:rPr lang="en-US" sz="2200" dirty="0" err="1"/>
              <a:t>ai</a:t>
            </a:r>
            <a:r>
              <a:rPr lang="en-US" sz="2200" dirty="0"/>
              <a:t>’ Words</a:t>
            </a:r>
            <a:endParaRPr sz="2200" dirty="0"/>
          </a:p>
          <a:p>
            <a:pPr marL="0" lvl="0" indent="0" algn="l" rtl="0">
              <a:spcBef>
                <a:spcPts val="360"/>
              </a:spcBef>
              <a:spcAft>
                <a:spcPts val="0"/>
              </a:spcAft>
              <a:buNone/>
            </a:pPr>
            <a:r>
              <a:rPr lang="en-US" sz="2200" dirty="0"/>
              <a:t>HO #7 - Effective Phonics Programs</a:t>
            </a:r>
            <a:endParaRPr sz="2200" dirty="0"/>
          </a:p>
          <a:p>
            <a:pPr marL="0" lvl="0" indent="0" algn="l" rtl="0">
              <a:spcBef>
                <a:spcPts val="360"/>
              </a:spcBef>
              <a:spcAft>
                <a:spcPts val="0"/>
              </a:spcAft>
              <a:buNone/>
            </a:pPr>
            <a:r>
              <a:rPr lang="en-US" sz="2200" b="1" dirty="0"/>
              <a:t>Warm-Up or Engagement Alternate for Phonics Terms to Match</a:t>
            </a:r>
            <a:endParaRPr sz="2200" b="1" dirty="0"/>
          </a:p>
          <a:p>
            <a:pPr marL="0" lvl="0" indent="0" algn="l" rtl="0">
              <a:spcBef>
                <a:spcPts val="360"/>
              </a:spcBef>
              <a:spcAft>
                <a:spcPts val="0"/>
              </a:spcAft>
              <a:buNone/>
            </a:pPr>
            <a:r>
              <a:rPr lang="en-US" sz="2200" dirty="0"/>
              <a:t>Resource 1 - Find Someone Who, Resource #2  - Answer Key for Find Someone Who</a:t>
            </a:r>
            <a:endParaRPr sz="2200" dirty="0"/>
          </a:p>
        </p:txBody>
      </p:sp>
      <p:sp>
        <p:nvSpPr>
          <p:cNvPr id="53" name="Google Shape;53;p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
        <p:nvSpPr>
          <p:cNvPr id="115" name="Google Shape;115;p16"/>
          <p:cNvSpPr txBox="1">
            <a:spLocks noGrp="1"/>
          </p:cNvSpPr>
          <p:nvPr>
            <p:ph type="body" idx="1"/>
          </p:nvPr>
        </p:nvSpPr>
        <p:spPr>
          <a:xfrm>
            <a:off x="342900" y="2212500"/>
            <a:ext cx="11645850" cy="44196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Refers to the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awareness of the individual phonemes</a:t>
            </a: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 — the smallest units of sound — in spoken words, and the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ability to manipulate those sounds</a:t>
            </a: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a:t>
            </a:r>
          </a:p>
          <a:p>
            <a:pPr marL="0" lvl="0" indent="0" algn="l" rtl="0">
              <a:spcBef>
                <a:spcPts val="0"/>
              </a:spcBef>
              <a:spcAft>
                <a:spcPts val="0"/>
              </a:spcAft>
              <a:buNone/>
            </a:pPr>
            <a:endParaRPr sz="2800" dirty="0">
              <a:solidFill>
                <a:srgbClr val="000000"/>
              </a:solidFill>
              <a:highlight>
                <a:schemeClr val="lt1"/>
              </a:highlight>
            </a:endParaRPr>
          </a:p>
          <a:p>
            <a:pPr marL="0" lvl="0" indent="0" algn="l" rtl="0">
              <a:spcBef>
                <a:spcPts val="0"/>
              </a:spcBef>
              <a:spcAft>
                <a:spcPts val="0"/>
              </a:spcAft>
              <a:buNone/>
            </a:pPr>
            <a:endParaRPr sz="2800" dirty="0">
              <a:solidFill>
                <a:srgbClr val="000000"/>
              </a:solidFill>
              <a:highlight>
                <a:schemeClr val="lt1"/>
              </a:highlight>
            </a:endParaRPr>
          </a:p>
          <a:p>
            <a:pPr marL="0" lvl="0" indent="0" algn="l" rtl="0">
              <a:spcBef>
                <a:spcPts val="0"/>
              </a:spcBef>
              <a:spcAft>
                <a:spcPts val="0"/>
              </a:spcAft>
              <a:buNone/>
            </a:pPr>
            <a:endParaRPr sz="3000" dirty="0">
              <a:solidFill>
                <a:srgbClr val="000000"/>
              </a:solidFill>
              <a:highlight>
                <a:srgbClr val="FFFFFF"/>
              </a:highlight>
              <a:latin typeface="Verdana"/>
              <a:ea typeface="Verdana"/>
              <a:cs typeface="Verdana"/>
              <a:sym typeface="Verdana"/>
            </a:endParaRPr>
          </a:p>
        </p:txBody>
      </p:sp>
      <p:sp>
        <p:nvSpPr>
          <p:cNvPr id="116" name="Google Shape;116;p16"/>
          <p:cNvSpPr txBox="1">
            <a:spLocks noGrp="1"/>
          </p:cNvSpPr>
          <p:nvPr>
            <p:ph type="title"/>
          </p:nvPr>
        </p:nvSpPr>
        <p:spPr>
          <a:xfrm>
            <a:off x="203200" y="1047045"/>
            <a:ext cx="117855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333"/>
              <a:buFont typeface="Calibri"/>
              <a:buNone/>
            </a:pPr>
            <a:r>
              <a:rPr lang="en-US"/>
              <a:t>Phonemic Awareness </a:t>
            </a:r>
            <a:endParaRPr/>
          </a:p>
        </p:txBody>
      </p:sp>
      <p:graphicFrame>
        <p:nvGraphicFramePr>
          <p:cNvPr id="118" name="Google Shape;118;p16"/>
          <p:cNvGraphicFramePr/>
          <p:nvPr>
            <p:extLst>
              <p:ext uri="{D42A27DB-BD31-4B8C-83A1-F6EECF244321}">
                <p14:modId xmlns:p14="http://schemas.microsoft.com/office/powerpoint/2010/main" val="3085836816"/>
              </p:ext>
            </p:extLst>
          </p:nvPr>
        </p:nvGraphicFramePr>
        <p:xfrm>
          <a:off x="4631047" y="4422300"/>
          <a:ext cx="6149775" cy="1426100"/>
        </p:xfrm>
        <a:graphic>
          <a:graphicData uri="http://schemas.openxmlformats.org/drawingml/2006/table">
            <a:tbl>
              <a:tblPr>
                <a:noFill/>
                <a:tableStyleId>{75BDC1C0-0872-4116-B747-B054AFD788E6}</a:tableStyleId>
              </a:tblPr>
              <a:tblGrid>
                <a:gridCol w="2049925">
                  <a:extLst>
                    <a:ext uri="{9D8B030D-6E8A-4147-A177-3AD203B41FA5}">
                      <a16:colId xmlns:a16="http://schemas.microsoft.com/office/drawing/2014/main" val="20000"/>
                    </a:ext>
                  </a:extLst>
                </a:gridCol>
                <a:gridCol w="2049925">
                  <a:extLst>
                    <a:ext uri="{9D8B030D-6E8A-4147-A177-3AD203B41FA5}">
                      <a16:colId xmlns:a16="http://schemas.microsoft.com/office/drawing/2014/main" val="20001"/>
                    </a:ext>
                  </a:extLst>
                </a:gridCol>
                <a:gridCol w="2049925">
                  <a:extLst>
                    <a:ext uri="{9D8B030D-6E8A-4147-A177-3AD203B41FA5}">
                      <a16:colId xmlns:a16="http://schemas.microsoft.com/office/drawing/2014/main" val="20002"/>
                    </a:ext>
                  </a:extLst>
                </a:gridCol>
              </a:tblGrid>
              <a:tr h="1426100">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9" name="Google Shape;119;p16"/>
          <p:cNvSpPr/>
          <p:nvPr/>
        </p:nvSpPr>
        <p:spPr>
          <a:xfrm>
            <a:off x="5043247" y="4558150"/>
            <a:ext cx="1223100" cy="11544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7035397" y="4558150"/>
            <a:ext cx="1223100" cy="1154400"/>
          </a:xfrm>
          <a:prstGeom prst="ellipse">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9027547" y="4558150"/>
            <a:ext cx="1223100" cy="11544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584" y="3709416"/>
            <a:ext cx="3072384" cy="29199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
        <p:nvSpPr>
          <p:cNvPr id="128" name="Google Shape;128;p17"/>
          <p:cNvSpPr txBox="1">
            <a:spLocks noGrp="1"/>
          </p:cNvSpPr>
          <p:nvPr>
            <p:ph type="body" idx="1"/>
          </p:nvPr>
        </p:nvSpPr>
        <p:spPr>
          <a:xfrm>
            <a:off x="342900" y="2159000"/>
            <a:ext cx="11658600" cy="3524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600" dirty="0">
                <a:solidFill>
                  <a:srgbClr val="004B8F"/>
                </a:solidFill>
              </a:rPr>
              <a:t>Children who lack the development of phonemic awareness have a very difficult time making sense out of phonics instruction and they certainly have little chance to notice the phonemic patterns in written words on their own.</a:t>
            </a:r>
            <a:endParaRPr sz="3600" dirty="0">
              <a:solidFill>
                <a:srgbClr val="004B8F"/>
              </a:solidFill>
            </a:endParaRPr>
          </a:p>
          <a:p>
            <a:pPr marL="0" lvl="0" indent="0" algn="l" rtl="0">
              <a:spcBef>
                <a:spcPts val="360"/>
              </a:spcBef>
              <a:spcAft>
                <a:spcPts val="0"/>
              </a:spcAft>
              <a:buNone/>
            </a:pPr>
            <a:endParaRPr dirty="0"/>
          </a:p>
        </p:txBody>
      </p:sp>
      <p:sp>
        <p:nvSpPr>
          <p:cNvPr id="129" name="Google Shape;129;p17"/>
          <p:cNvSpPr txBox="1">
            <a:spLocks noGrp="1"/>
          </p:cNvSpPr>
          <p:nvPr>
            <p:ph type="title"/>
          </p:nvPr>
        </p:nvSpPr>
        <p:spPr>
          <a:xfrm>
            <a:off x="342900" y="1047045"/>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Starts with Sound</a:t>
            </a:r>
            <a:endParaRPr dirty="0"/>
          </a:p>
        </p:txBody>
      </p:sp>
      <p:sp>
        <p:nvSpPr>
          <p:cNvPr id="130" name="Google Shape;130;p17"/>
          <p:cNvSpPr txBox="1"/>
          <p:nvPr/>
        </p:nvSpPr>
        <p:spPr>
          <a:xfrm>
            <a:off x="8119050" y="5786975"/>
            <a:ext cx="3882450" cy="880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err="1">
                <a:solidFill>
                  <a:srgbClr val="004B8F"/>
                </a:solidFill>
                <a:latin typeface="Calibri"/>
                <a:ea typeface="Calibri"/>
                <a:cs typeface="Calibri"/>
                <a:sym typeface="Calibri"/>
              </a:rPr>
              <a:t>Torgesen</a:t>
            </a:r>
            <a:endParaRPr sz="2100" dirty="0">
              <a:solidFill>
                <a:srgbClr val="004B8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
        <p:nvSpPr>
          <p:cNvPr id="136" name="Google Shape;136;p18"/>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Refers to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knowledge of attaching letters to sounds</a:t>
            </a: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 and the ability to apply that knowledge in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decoding unfamiliar printed words.</a:t>
            </a:r>
            <a:endPar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endParaRPr sz="3000" dirty="0">
              <a:solidFill>
                <a:srgbClr val="000000"/>
              </a:solidFill>
              <a:highlight>
                <a:srgbClr val="FFFFFF"/>
              </a:highlight>
              <a:latin typeface="Verdana"/>
              <a:ea typeface="Verdana"/>
              <a:cs typeface="Verdana"/>
              <a:sym typeface="Verdana"/>
            </a:endParaRPr>
          </a:p>
        </p:txBody>
      </p:sp>
      <p:sp>
        <p:nvSpPr>
          <p:cNvPr id="7" name="Google Shape;133;p18"/>
          <p:cNvSpPr txBox="1">
            <a:spLocks noGrp="1"/>
          </p:cNvSpPr>
          <p:nvPr>
            <p:ph type="title"/>
          </p:nvPr>
        </p:nvSpPr>
        <p:spPr>
          <a:xfrm>
            <a:off x="203200" y="1024467"/>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dirty="0"/>
              <a:t>Phonics </a:t>
            </a:r>
            <a:endParaRPr dirty="0"/>
          </a:p>
        </p:txBody>
      </p:sp>
      <p:pic>
        <p:nvPicPr>
          <p:cNvPr id="8" name="Google Shape;134;p1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90862" y="3568025"/>
            <a:ext cx="6315075" cy="301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145" name="Google Shape;145;p19"/>
          <p:cNvSpPr txBox="1">
            <a:spLocks noGrp="1"/>
          </p:cNvSpPr>
          <p:nvPr>
            <p:ph type="body" idx="1"/>
          </p:nvPr>
        </p:nvSpPr>
        <p:spPr>
          <a:xfrm>
            <a:off x="342900" y="2193550"/>
            <a:ext cx="116586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t>The letters that correspond to sounds (phonemes) are called graphemes.</a:t>
            </a:r>
            <a:endParaRPr sz="3600" dirty="0"/>
          </a:p>
          <a:p>
            <a:pPr marL="0" lvl="0" indent="0" algn="l" rtl="0">
              <a:spcBef>
                <a:spcPts val="360"/>
              </a:spcBef>
              <a:spcAft>
                <a:spcPts val="0"/>
              </a:spcAft>
              <a:buNone/>
            </a:pPr>
            <a:endParaRPr dirty="0"/>
          </a:p>
          <a:p>
            <a:pPr marL="0" lvl="0" indent="0" algn="l" rtl="0">
              <a:spcBef>
                <a:spcPts val="360"/>
              </a:spcBef>
              <a:spcAft>
                <a:spcPts val="0"/>
              </a:spcAft>
              <a:buNone/>
            </a:pPr>
            <a:r>
              <a:rPr lang="en-US" sz="3600" dirty="0"/>
              <a:t>Each sound is represented by graphemes.</a:t>
            </a:r>
            <a:endParaRPr sz="3600" dirty="0"/>
          </a:p>
        </p:txBody>
      </p:sp>
      <p:sp>
        <p:nvSpPr>
          <p:cNvPr id="146" name="Google Shape;146;p19"/>
          <p:cNvSpPr txBox="1">
            <a:spLocks noGrp="1"/>
          </p:cNvSpPr>
          <p:nvPr>
            <p:ph type="title"/>
          </p:nvPr>
        </p:nvSpPr>
        <p:spPr>
          <a:xfrm>
            <a:off x="203200" y="1035756"/>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Graphemes</a:t>
            </a:r>
            <a:endParaRPr dirty="0"/>
          </a:p>
        </p:txBody>
      </p:sp>
      <p:pic>
        <p:nvPicPr>
          <p:cNvPr id="147" name="Google Shape;147;p19"/>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8164613" y="3672357"/>
            <a:ext cx="1016100" cy="1459909"/>
          </a:xfrm>
          <a:prstGeom prst="rect">
            <a:avLst/>
          </a:prstGeom>
          <a:noFill/>
          <a:ln>
            <a:noFill/>
          </a:ln>
        </p:spPr>
      </p:pic>
      <p:sp>
        <p:nvSpPr>
          <p:cNvPr id="148" name="Google Shape;148;p19"/>
          <p:cNvSpPr txBox="1"/>
          <p:nvPr/>
        </p:nvSpPr>
        <p:spPr>
          <a:xfrm rot="1284333">
            <a:off x="9111240" y="4902483"/>
            <a:ext cx="1015982" cy="6464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/t/</a:t>
            </a:r>
            <a:endParaRPr sz="3000">
              <a:latin typeface="Calibri"/>
              <a:ea typeface="Calibri"/>
              <a:cs typeface="Calibri"/>
              <a:sym typeface="Calibri"/>
            </a:endParaRPr>
          </a:p>
        </p:txBody>
      </p:sp>
      <p:sp>
        <p:nvSpPr>
          <p:cNvPr id="149" name="Google Shape;149;p19"/>
          <p:cNvSpPr txBox="1"/>
          <p:nvPr/>
        </p:nvSpPr>
        <p:spPr>
          <a:xfrm rot="-1212689">
            <a:off x="9290126" y="5554004"/>
            <a:ext cx="1015959" cy="6464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/tch/</a:t>
            </a:r>
            <a:endParaRPr sz="3000">
              <a:latin typeface="Calibri"/>
              <a:ea typeface="Calibri"/>
              <a:cs typeface="Calibri"/>
              <a:sym typeface="Calibri"/>
            </a:endParaRPr>
          </a:p>
        </p:txBody>
      </p:sp>
      <p:sp>
        <p:nvSpPr>
          <p:cNvPr id="150" name="Google Shape;150;p19"/>
          <p:cNvSpPr txBox="1"/>
          <p:nvPr/>
        </p:nvSpPr>
        <p:spPr>
          <a:xfrm rot="-988961">
            <a:off x="9627415" y="3982192"/>
            <a:ext cx="760242" cy="6464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latin typeface="Calibri"/>
                <a:ea typeface="Calibri"/>
                <a:cs typeface="Calibri"/>
                <a:sym typeface="Calibri"/>
              </a:rPr>
              <a:t>/a/</a:t>
            </a:r>
            <a:endParaRPr sz="30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148" name="Google Shape;148;p19"/>
          <p:cNvSpPr txBox="1">
            <a:spLocks noGrp="1"/>
          </p:cNvSpPr>
          <p:nvPr>
            <p:ph type="title"/>
          </p:nvPr>
        </p:nvSpPr>
        <p:spPr>
          <a:xfrm>
            <a:off x="203200" y="0"/>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300"/>
              <a:buFont typeface="Calibri"/>
              <a:buNone/>
            </a:pPr>
            <a:r>
              <a:rPr lang="en-US">
                <a:solidFill>
                  <a:schemeClr val="lt1"/>
                </a:solidFill>
              </a:rPr>
              <a:t>Levels of Development</a:t>
            </a:r>
            <a:endParaRPr>
              <a:solidFill>
                <a:schemeClr val="lt1"/>
              </a:solidFill>
            </a:endParaRPr>
          </a:p>
        </p:txBody>
      </p:sp>
      <p:pic>
        <p:nvPicPr>
          <p:cNvPr id="150" name="Google Shape;150;p1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727876" y="4850926"/>
            <a:ext cx="6772876" cy="1710925"/>
          </a:xfrm>
          <a:prstGeom prst="rect">
            <a:avLst/>
          </a:prstGeom>
          <a:noFill/>
          <a:ln>
            <a:noFill/>
          </a:ln>
        </p:spPr>
      </p:pic>
      <p:graphicFrame>
        <p:nvGraphicFramePr>
          <p:cNvPr id="151" name="Google Shape;151;p19"/>
          <p:cNvGraphicFramePr/>
          <p:nvPr/>
        </p:nvGraphicFramePr>
        <p:xfrm>
          <a:off x="8201893" y="1396375"/>
          <a:ext cx="3077627" cy="4629585"/>
        </p:xfrm>
        <a:graphic>
          <a:graphicData uri="http://schemas.openxmlformats.org/drawingml/2006/table">
            <a:tbl>
              <a:tblPr>
                <a:noFill/>
              </a:tblPr>
              <a:tblGrid>
                <a:gridCol w="3077627">
                  <a:extLst>
                    <a:ext uri="{9D8B030D-6E8A-4147-A177-3AD203B41FA5}">
                      <a16:colId xmlns:a16="http://schemas.microsoft.com/office/drawing/2014/main" val="20000"/>
                    </a:ext>
                  </a:extLst>
                </a:gridCol>
              </a:tblGrid>
              <a:tr h="514875">
                <a:tc>
                  <a:txBody>
                    <a:bodyPr/>
                    <a:lstStyle/>
                    <a:p>
                      <a:pPr marL="0" lvl="0" indent="0" algn="l" rtl="0">
                        <a:spcBef>
                          <a:spcPts val="0"/>
                        </a:spcBef>
                        <a:spcAft>
                          <a:spcPts val="0"/>
                        </a:spcAft>
                        <a:buNone/>
                      </a:pPr>
                      <a:r>
                        <a:rPr lang="en-US" sz="1900" b="1"/>
                        <a:t>Phonics Sequence</a:t>
                      </a:r>
                      <a:endParaRPr sz="1900" b="1"/>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14875">
                <a:tc>
                  <a:txBody>
                    <a:bodyPr/>
                    <a:lstStyle/>
                    <a:p>
                      <a:pPr marL="0" lvl="0" indent="0" algn="l" rtl="0">
                        <a:spcBef>
                          <a:spcPts val="0"/>
                        </a:spcBef>
                        <a:spcAft>
                          <a:spcPts val="0"/>
                        </a:spcAft>
                        <a:buNone/>
                      </a:pPr>
                      <a:r>
                        <a:rPr lang="en-US" sz="1800"/>
                        <a:t>graphemes</a:t>
                      </a:r>
                      <a:endParaRPr sz="1800"/>
                    </a:p>
                    <a:p>
                      <a:pPr marL="0" lvl="0" indent="0" algn="l" rtl="0">
                        <a:spcBef>
                          <a:spcPts val="0"/>
                        </a:spcBef>
                        <a:spcAft>
                          <a:spcPts val="0"/>
                        </a:spcAft>
                        <a:buNone/>
                      </a:pPr>
                      <a:r>
                        <a:rPr lang="en-US" sz="1800"/>
                        <a:t>short vowels, consonants, vc and cvc words, digraphs, trigraphs, blends, vowel teams, rime families</a:t>
                      </a:r>
                      <a:endParaRPr sz="1800"/>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14875">
                <a:tc>
                  <a:txBody>
                    <a:bodyPr/>
                    <a:lstStyle/>
                    <a:p>
                      <a:pPr marL="0" lvl="0" indent="0" algn="l" rtl="0">
                        <a:spcBef>
                          <a:spcPts val="0"/>
                        </a:spcBef>
                        <a:spcAft>
                          <a:spcPts val="0"/>
                        </a:spcAft>
                        <a:buNone/>
                      </a:pPr>
                      <a:r>
                        <a:rPr lang="en-US" sz="1800" dirty="0"/>
                        <a:t>inflectional endings, diphthongs, vowel -r, syllables, consonant -le, dropping and doubling with affixes</a:t>
                      </a:r>
                      <a:endParaRPr sz="1800" dirty="0"/>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14875">
                <a:tc>
                  <a:txBody>
                    <a:bodyPr/>
                    <a:lstStyle/>
                    <a:p>
                      <a:pPr marL="0" lvl="0" indent="0" algn="l" rtl="0">
                        <a:spcBef>
                          <a:spcPts val="0"/>
                        </a:spcBef>
                        <a:spcAft>
                          <a:spcPts val="0"/>
                        </a:spcAft>
                        <a:buNone/>
                      </a:pPr>
                      <a:r>
                        <a:rPr lang="en-US" sz="1800" dirty="0"/>
                        <a:t>morphemes - Latin and Greek roots, affixes, etymology</a:t>
                      </a:r>
                      <a:endParaRPr sz="1800" dirty="0"/>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6F79F48A-BD27-4DE8-B0C0-8DE97E1A24B2}"/>
              </a:ext>
            </a:extLst>
          </p:cNvPr>
          <p:cNvSpPr txBox="1"/>
          <p:nvPr/>
        </p:nvSpPr>
        <p:spPr>
          <a:xfrm>
            <a:off x="8312727" y="6407962"/>
            <a:ext cx="2911374" cy="307777"/>
          </a:xfrm>
          <a:prstGeom prst="rect">
            <a:avLst/>
          </a:prstGeom>
          <a:noFill/>
        </p:spPr>
        <p:txBody>
          <a:bodyPr wrap="none" rtlCol="0">
            <a:spAutoFit/>
          </a:bodyPr>
          <a:lstStyle/>
          <a:p>
            <a:r>
              <a:rPr lang="en-US" dirty="0"/>
              <a:t>95% Group and Reading Universe</a:t>
            </a:r>
          </a:p>
        </p:txBody>
      </p:sp>
      <p:cxnSp>
        <p:nvCxnSpPr>
          <p:cNvPr id="4" name="Straight Arrow Connector 3">
            <a:extLst>
              <a:ext uri="{FF2B5EF4-FFF2-40B4-BE49-F238E27FC236}">
                <a16:creationId xmlns:a16="http://schemas.microsoft.com/office/drawing/2014/main" id="{1674EF14-D469-4165-AF66-804DC1D90763}"/>
              </a:ext>
            </a:extLst>
          </p:cNvPr>
          <p:cNvCxnSpPr>
            <a:cxnSpLocks/>
          </p:cNvCxnSpPr>
          <p:nvPr/>
        </p:nvCxnSpPr>
        <p:spPr>
          <a:xfrm>
            <a:off x="11720945" y="1662545"/>
            <a:ext cx="0" cy="4197928"/>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F46003-8492-44E1-AC07-2777108A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54" y="1244600"/>
            <a:ext cx="7029698" cy="3606326"/>
          </a:xfrm>
          <a:prstGeom prst="rect">
            <a:avLst/>
          </a:prstGeom>
        </p:spPr>
      </p:pic>
      <p:pic>
        <p:nvPicPr>
          <p:cNvPr id="9" name="Picture 8">
            <a:extLst>
              <a:ext uri="{FF2B5EF4-FFF2-40B4-BE49-F238E27FC236}">
                <a16:creationId xmlns:a16="http://schemas.microsoft.com/office/drawing/2014/main" id="{39481695-B2E6-4B38-8A6D-19C726BBD29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6281" y="6127724"/>
            <a:ext cx="520727" cy="501676"/>
          </a:xfrm>
          <a:prstGeom prst="rect">
            <a:avLst/>
          </a:prstGeom>
        </p:spPr>
      </p:pic>
    </p:spTree>
    <p:extLst>
      <p:ext uri="{BB962C8B-B14F-4D97-AF65-F5344CB8AC3E}">
        <p14:creationId xmlns:p14="http://schemas.microsoft.com/office/powerpoint/2010/main" val="2198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
        <p:nvSpPr>
          <p:cNvPr id="166" name="Google Shape;166;p21"/>
          <p:cNvSpPr txBox="1">
            <a:spLocks noGrp="1"/>
          </p:cNvSpPr>
          <p:nvPr>
            <p:ph type="body" idx="1"/>
          </p:nvPr>
        </p:nvSpPr>
        <p:spPr>
          <a:xfrm>
            <a:off x="1219300" y="2217275"/>
            <a:ext cx="107694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4400" dirty="0"/>
              <a:t>phoneme</a:t>
            </a:r>
            <a:r>
              <a:rPr lang="en-US" dirty="0"/>
              <a:t>						</a:t>
            </a:r>
            <a:r>
              <a:rPr lang="en-US" sz="4400" dirty="0"/>
              <a:t>morpheme</a:t>
            </a:r>
            <a:endParaRPr sz="4400" dirty="0"/>
          </a:p>
          <a:p>
            <a:pPr marL="0" lvl="0" indent="0" algn="l" rtl="0">
              <a:spcBef>
                <a:spcPts val="360"/>
              </a:spcBef>
              <a:spcAft>
                <a:spcPts val="0"/>
              </a:spcAft>
              <a:buNone/>
            </a:pPr>
            <a:r>
              <a:rPr lang="en-US" sz="4400" dirty="0"/>
              <a:t>grapheme</a:t>
            </a:r>
            <a:r>
              <a:rPr lang="en-US" dirty="0"/>
              <a:t>						</a:t>
            </a:r>
            <a:r>
              <a:rPr lang="en-US" sz="4400" dirty="0"/>
              <a:t>diphthong</a:t>
            </a:r>
            <a:endParaRPr sz="4400" dirty="0"/>
          </a:p>
          <a:p>
            <a:pPr marL="0" lvl="0" indent="0" algn="l" rtl="0">
              <a:spcBef>
                <a:spcPts val="360"/>
              </a:spcBef>
              <a:spcAft>
                <a:spcPts val="0"/>
              </a:spcAft>
              <a:buNone/>
            </a:pPr>
            <a:r>
              <a:rPr lang="en-US" sz="4400" dirty="0"/>
              <a:t>onset</a:t>
            </a:r>
            <a:r>
              <a:rPr lang="en-US" dirty="0"/>
              <a:t> 							</a:t>
            </a:r>
            <a:r>
              <a:rPr lang="en-US" sz="4400" dirty="0"/>
              <a:t>digraph </a:t>
            </a:r>
            <a:endParaRPr sz="4400" dirty="0"/>
          </a:p>
          <a:p>
            <a:pPr marL="0" lvl="0" indent="0" algn="l" rtl="0">
              <a:spcBef>
                <a:spcPts val="360"/>
              </a:spcBef>
              <a:spcAft>
                <a:spcPts val="0"/>
              </a:spcAft>
              <a:buNone/>
            </a:pPr>
            <a:r>
              <a:rPr lang="en-US" sz="4400" dirty="0"/>
              <a:t>rime</a:t>
            </a:r>
            <a:r>
              <a:rPr lang="en-US" dirty="0"/>
              <a:t>							</a:t>
            </a:r>
            <a:r>
              <a:rPr lang="en-US" sz="4400" dirty="0"/>
              <a:t>schwa</a:t>
            </a:r>
            <a:endParaRPr sz="4400" dirty="0"/>
          </a:p>
          <a:p>
            <a:pPr marL="0" lvl="0" indent="0" algn="l" rtl="0">
              <a:spcBef>
                <a:spcPts val="360"/>
              </a:spcBef>
              <a:spcAft>
                <a:spcPts val="0"/>
              </a:spcAft>
              <a:buNone/>
            </a:pPr>
            <a:r>
              <a:rPr lang="en-US" dirty="0"/>
              <a:t> </a:t>
            </a:r>
            <a:endParaRPr dirty="0"/>
          </a:p>
        </p:txBody>
      </p:sp>
      <p:sp>
        <p:nvSpPr>
          <p:cNvPr id="167" name="Google Shape;167;p21"/>
          <p:cNvSpPr txBox="1">
            <a:spLocks noGrp="1"/>
          </p:cNvSpPr>
          <p:nvPr>
            <p:ph type="title"/>
          </p:nvPr>
        </p:nvSpPr>
        <p:spPr>
          <a:xfrm>
            <a:off x="203250" y="1047559"/>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Do You Know These Terms?</a:t>
            </a:r>
            <a:endParaRPr dirty="0"/>
          </a:p>
        </p:txBody>
      </p:sp>
      <p:pic>
        <p:nvPicPr>
          <p:cNvPr id="168" name="Google Shape;168;p21"/>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4007555" y="2619018"/>
            <a:ext cx="4180675" cy="4120773"/>
          </a:xfrm>
          <a:prstGeom prst="rect">
            <a:avLst/>
          </a:prstGeom>
          <a:noFill/>
          <a:ln>
            <a:noFill/>
          </a:ln>
          <a:effectLst>
            <a:outerShdw blurRad="50800" dist="38100" algn="l" rotWithShape="0">
              <a:prstClr val="black">
                <a:alpha val="40000"/>
              </a:prstClr>
            </a:outerShdw>
          </a:effectLst>
        </p:spPr>
      </p:pic>
      <p:sp>
        <p:nvSpPr>
          <p:cNvPr id="6" name="TextBox 5">
            <a:extLst>
              <a:ext uri="{FF2B5EF4-FFF2-40B4-BE49-F238E27FC236}">
                <a16:creationId xmlns:a16="http://schemas.microsoft.com/office/drawing/2014/main" id="{CE036D2A-0462-4109-9E34-926898042940}"/>
              </a:ext>
            </a:extLst>
          </p:cNvPr>
          <p:cNvSpPr txBox="1"/>
          <p:nvPr/>
        </p:nvSpPr>
        <p:spPr>
          <a:xfrm>
            <a:off x="9840190" y="6144280"/>
            <a:ext cx="2161310" cy="523220"/>
          </a:xfrm>
          <a:prstGeom prst="rect">
            <a:avLst/>
          </a:prstGeom>
          <a:solidFill>
            <a:srgbClr val="FFFF00"/>
          </a:solidFill>
          <a:ln>
            <a:solidFill>
              <a:schemeClr val="tx1"/>
            </a:solidFill>
          </a:ln>
        </p:spPr>
        <p:txBody>
          <a:bodyPr wrap="square" rtlCol="0">
            <a:spAutoFit/>
          </a:bodyPr>
          <a:lstStyle/>
          <a:p>
            <a:r>
              <a:rPr lang="en-US" sz="2800" dirty="0"/>
              <a:t>Handout #2</a:t>
            </a:r>
            <a:endParaRPr lang="en-US"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
        <p:nvSpPr>
          <p:cNvPr id="175" name="Google Shape;175;p22"/>
          <p:cNvSpPr txBox="1">
            <a:spLocks noGrp="1"/>
          </p:cNvSpPr>
          <p:nvPr>
            <p:ph type="body" idx="1"/>
          </p:nvPr>
        </p:nvSpPr>
        <p:spPr>
          <a:xfrm>
            <a:off x="342900" y="2450991"/>
            <a:ext cx="5798256" cy="4216509"/>
          </a:xfrm>
          <a:prstGeom prst="rect">
            <a:avLst/>
          </a:prstGeom>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r>
              <a:rPr lang="en-US" sz="3200" b="1" dirty="0"/>
              <a:t>Kindergarten</a:t>
            </a:r>
            <a:endParaRPr sz="3200" b="1" dirty="0"/>
          </a:p>
          <a:p>
            <a:pPr marL="457200" lvl="0" indent="-436054" algn="l" rtl="0">
              <a:spcBef>
                <a:spcPts val="360"/>
              </a:spcBef>
              <a:spcAft>
                <a:spcPts val="0"/>
              </a:spcAft>
              <a:buSzPts val="3267"/>
              <a:buChar char="•"/>
            </a:pPr>
            <a:r>
              <a:rPr lang="en-US" sz="2600" dirty="0"/>
              <a:t>automatic letter naming</a:t>
            </a:r>
            <a:endParaRPr sz="2600" dirty="0"/>
          </a:p>
          <a:p>
            <a:pPr marL="457200" lvl="0" indent="-436054" algn="l" rtl="0">
              <a:spcBef>
                <a:spcPts val="0"/>
              </a:spcBef>
              <a:spcAft>
                <a:spcPts val="0"/>
              </a:spcAft>
              <a:buSzPts val="3267"/>
              <a:buChar char="•"/>
            </a:pPr>
            <a:r>
              <a:rPr lang="en-US" sz="2600" dirty="0"/>
              <a:t>single grapheme-letter sounds</a:t>
            </a:r>
            <a:endParaRPr sz="2600" dirty="0"/>
          </a:p>
          <a:p>
            <a:pPr marL="457200" lvl="0" indent="-436054" algn="l" rtl="0">
              <a:spcBef>
                <a:spcPts val="0"/>
              </a:spcBef>
              <a:spcAft>
                <a:spcPts val="0"/>
              </a:spcAft>
              <a:buSzPts val="3267"/>
              <a:buChar char="•"/>
            </a:pPr>
            <a:r>
              <a:rPr lang="en-US" sz="2600" dirty="0"/>
              <a:t>short vowels</a:t>
            </a:r>
            <a:endParaRPr sz="2600" dirty="0"/>
          </a:p>
          <a:p>
            <a:pPr marL="457200" lvl="0" indent="-436054" algn="l" rtl="0">
              <a:spcBef>
                <a:spcPts val="0"/>
              </a:spcBef>
              <a:spcAft>
                <a:spcPts val="0"/>
              </a:spcAft>
              <a:buSzPts val="3267"/>
              <a:buChar char="•"/>
            </a:pPr>
            <a:r>
              <a:rPr lang="en-US" sz="2600" dirty="0"/>
              <a:t>may include digraphs (</a:t>
            </a:r>
            <a:r>
              <a:rPr lang="en-US" sz="2600" dirty="0" err="1"/>
              <a:t>ch</a:t>
            </a:r>
            <a:r>
              <a:rPr lang="en-US" sz="2600" dirty="0"/>
              <a:t>, </a:t>
            </a:r>
            <a:r>
              <a:rPr lang="en-US" sz="2600" dirty="0" err="1"/>
              <a:t>sh</a:t>
            </a:r>
            <a:r>
              <a:rPr lang="en-US" sz="2600" dirty="0"/>
              <a:t>, </a:t>
            </a:r>
            <a:r>
              <a:rPr lang="en-US" sz="2600" dirty="0" err="1"/>
              <a:t>th</a:t>
            </a:r>
            <a:r>
              <a:rPr lang="en-US" sz="2600" dirty="0"/>
              <a:t>, </a:t>
            </a:r>
            <a:r>
              <a:rPr lang="en-US" sz="2600" dirty="0" err="1"/>
              <a:t>wh</a:t>
            </a:r>
            <a:r>
              <a:rPr lang="en-US" sz="2600" dirty="0"/>
              <a:t>, and </a:t>
            </a:r>
            <a:r>
              <a:rPr lang="en-US" sz="2600" dirty="0" err="1"/>
              <a:t>ck</a:t>
            </a:r>
            <a:r>
              <a:rPr lang="en-US" sz="2600" dirty="0"/>
              <a:t>)</a:t>
            </a:r>
            <a:br>
              <a:rPr lang="en-US" sz="3000" dirty="0"/>
            </a:br>
            <a:endParaRPr sz="3000" dirty="0"/>
          </a:p>
          <a:p>
            <a:pPr marL="0" lvl="0" indent="0" algn="l" rtl="0">
              <a:spcBef>
                <a:spcPts val="0"/>
              </a:spcBef>
              <a:spcAft>
                <a:spcPts val="0"/>
              </a:spcAft>
              <a:buNone/>
            </a:pPr>
            <a:r>
              <a:rPr lang="en-US" sz="2800" b="1" dirty="0">
                <a:solidFill>
                  <a:srgbClr val="000000"/>
                </a:solidFill>
              </a:rPr>
              <a:t>Continue kindergarten skills to automaticity in First Grade</a:t>
            </a:r>
            <a:endParaRPr sz="2800" b="1" dirty="0"/>
          </a:p>
        </p:txBody>
      </p:sp>
      <p:sp>
        <p:nvSpPr>
          <p:cNvPr id="176" name="Google Shape;176;p22"/>
          <p:cNvSpPr txBox="1">
            <a:spLocks noGrp="1"/>
          </p:cNvSpPr>
          <p:nvPr>
            <p:ph type="title"/>
          </p:nvPr>
        </p:nvSpPr>
        <p:spPr>
          <a:xfrm>
            <a:off x="203250" y="1027183"/>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Considering Sequence</a:t>
            </a:r>
            <a:endParaRPr dirty="0"/>
          </a:p>
        </p:txBody>
      </p:sp>
      <p:sp>
        <p:nvSpPr>
          <p:cNvPr id="177" name="Google Shape;177;p22"/>
          <p:cNvSpPr txBox="1"/>
          <p:nvPr/>
        </p:nvSpPr>
        <p:spPr>
          <a:xfrm>
            <a:off x="6391575" y="2349350"/>
            <a:ext cx="552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p>
        </p:txBody>
      </p:sp>
      <p:sp>
        <p:nvSpPr>
          <p:cNvPr id="178" name="Google Shape;178;p22"/>
          <p:cNvSpPr txBox="1"/>
          <p:nvPr/>
        </p:nvSpPr>
        <p:spPr>
          <a:xfrm>
            <a:off x="6391574" y="2450989"/>
            <a:ext cx="5609926" cy="4215384"/>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dirty="0">
                <a:solidFill>
                  <a:schemeClr val="accent1"/>
                </a:solidFill>
                <a:latin typeface="Calibri"/>
                <a:ea typeface="Calibri"/>
                <a:cs typeface="Calibri"/>
                <a:sym typeface="Calibri"/>
              </a:rPr>
              <a:t>First Grade</a:t>
            </a:r>
            <a:endParaRPr sz="3200" b="1" dirty="0">
              <a:solidFill>
                <a:schemeClr val="accent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consonant blends</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err="1">
                <a:solidFill>
                  <a:schemeClr val="dk1"/>
                </a:solidFill>
                <a:latin typeface="Calibri"/>
                <a:ea typeface="Calibri"/>
                <a:cs typeface="Calibri"/>
                <a:sym typeface="Calibri"/>
              </a:rPr>
              <a:t>trigraphs</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tch</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dge</a:t>
            </a:r>
            <a:r>
              <a:rPr lang="en-US" sz="2600" dirty="0">
                <a:solidFill>
                  <a:schemeClr val="dk1"/>
                </a:solidFill>
                <a:latin typeface="Calibri"/>
                <a:ea typeface="Calibri"/>
                <a:cs typeface="Calibri"/>
                <a:sym typeface="Calibri"/>
              </a:rPr>
              <a:t>)</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long vowel silent ‘e’</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two-syllable words with short vowels</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inflectional ending (</a:t>
            </a:r>
            <a:r>
              <a:rPr lang="en-US" sz="2600" dirty="0" err="1">
                <a:solidFill>
                  <a:schemeClr val="dk1"/>
                </a:solidFill>
                <a:latin typeface="Calibri"/>
                <a:ea typeface="Calibri"/>
                <a:cs typeface="Calibri"/>
                <a:sym typeface="Calibri"/>
              </a:rPr>
              <a:t>ing</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er</a:t>
            </a:r>
            <a:r>
              <a:rPr lang="en-US" sz="2600" dirty="0">
                <a:solidFill>
                  <a:schemeClr val="dk1"/>
                </a:solidFill>
                <a:latin typeface="Calibri"/>
                <a:ea typeface="Calibri"/>
                <a:cs typeface="Calibri"/>
                <a:sym typeface="Calibri"/>
              </a:rPr>
              <a:t>, s)</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vowel-r (</a:t>
            </a:r>
            <a:r>
              <a:rPr lang="en-US" sz="2600" dirty="0" err="1">
                <a:solidFill>
                  <a:schemeClr val="dk1"/>
                </a:solidFill>
                <a:latin typeface="Calibri"/>
                <a:ea typeface="Calibri"/>
                <a:cs typeface="Calibri"/>
                <a:sym typeface="Calibri"/>
              </a:rPr>
              <a:t>er</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ur</a:t>
            </a:r>
            <a:r>
              <a:rPr lang="en-US" sz="2600" dirty="0">
                <a:solidFill>
                  <a:schemeClr val="dk1"/>
                </a:solidFill>
                <a:latin typeface="Calibri"/>
                <a:ea typeface="Calibri"/>
                <a:cs typeface="Calibri"/>
                <a:sym typeface="Calibri"/>
              </a:rPr>
              <a:t>, or, </a:t>
            </a:r>
            <a:r>
              <a:rPr lang="en-US" sz="2600" dirty="0" err="1">
                <a:solidFill>
                  <a:schemeClr val="dk1"/>
                </a:solidFill>
                <a:latin typeface="Calibri"/>
                <a:ea typeface="Calibri"/>
                <a:cs typeface="Calibri"/>
                <a:sym typeface="Calibri"/>
              </a:rPr>
              <a:t>ar</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ir</a:t>
            </a:r>
            <a:r>
              <a:rPr lang="en-US" sz="2600" dirty="0">
                <a:solidFill>
                  <a:schemeClr val="dk1"/>
                </a:solidFill>
                <a:latin typeface="Calibri"/>
                <a:ea typeface="Calibri"/>
                <a:cs typeface="Calibri"/>
                <a:sym typeface="Calibri"/>
              </a:rPr>
              <a:t>)</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diphthongs (oi, aw, </a:t>
            </a:r>
            <a:r>
              <a:rPr lang="en-US" sz="2600" dirty="0" err="1">
                <a:solidFill>
                  <a:schemeClr val="dk1"/>
                </a:solidFill>
                <a:latin typeface="Calibri"/>
                <a:ea typeface="Calibri"/>
                <a:cs typeface="Calibri"/>
                <a:sym typeface="Calibri"/>
              </a:rPr>
              <a:t>oo</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ou</a:t>
            </a:r>
            <a:r>
              <a:rPr lang="en-US" sz="2600" dirty="0">
                <a:solidFill>
                  <a:schemeClr val="dk1"/>
                </a:solidFill>
                <a:latin typeface="Calibri"/>
                <a:ea typeface="Calibri"/>
                <a:cs typeface="Calibri"/>
                <a:sym typeface="Calibri"/>
              </a:rPr>
              <a:t>, ow, oy)</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err="1">
                <a:solidFill>
                  <a:schemeClr val="dk1"/>
                </a:solidFill>
                <a:latin typeface="Calibri"/>
                <a:ea typeface="Calibri"/>
                <a:cs typeface="Calibri"/>
                <a:sym typeface="Calibri"/>
              </a:rPr>
              <a:t>vc</a:t>
            </a:r>
            <a:r>
              <a:rPr lang="en-US" sz="2600" dirty="0">
                <a:solidFill>
                  <a:schemeClr val="dk1"/>
                </a:solidFill>
                <a:latin typeface="Calibri"/>
                <a:ea typeface="Calibri"/>
                <a:cs typeface="Calibri"/>
                <a:sym typeface="Calibri"/>
              </a:rPr>
              <a:t> pattern as a syllable</a:t>
            </a:r>
            <a:br>
              <a:rPr lang="en-US" sz="500" dirty="0">
                <a:latin typeface="Calibri"/>
                <a:ea typeface="Calibri"/>
                <a:cs typeface="Calibri"/>
                <a:sym typeface="Calibri"/>
              </a:rPr>
            </a:br>
            <a:br>
              <a:rPr lang="en-US" sz="500" dirty="0">
                <a:latin typeface="Calibri"/>
                <a:ea typeface="Calibri"/>
                <a:cs typeface="Calibri"/>
                <a:sym typeface="Calibri"/>
              </a:rPr>
            </a:br>
            <a:endParaRPr lang="en-US" sz="500" dirty="0">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endParaRPr lang="en-US" sz="500" dirty="0">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endParaRPr sz="5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915548" y="0"/>
            <a:ext cx="9903604" cy="1066800"/>
          </a:xfrm>
          <a:prstGeom prst="rect">
            <a:avLst/>
          </a:prstGeom>
          <a:no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chemeClr val="lt2"/>
              </a:buClr>
              <a:buSzPts val="3600"/>
              <a:buFont typeface="Century Gothic"/>
              <a:buNone/>
            </a:pPr>
            <a:r>
              <a:rPr lang="en-US"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Phoneme/Grapheme Mapping (I D</a:t>
            </a:r>
            <a:r>
              <a:rPr lang="en-US" sz="4400" b="0" dirty="0">
                <a:solidFill>
                  <a:schemeClr val="lt2"/>
                </a:solidFill>
                <a:latin typeface="Calibri" panose="020F0502020204030204" pitchFamily="34" charset="0"/>
                <a:ea typeface="Century Gothic"/>
                <a:cs typeface="Calibri" panose="020F0502020204030204" pitchFamily="34" charset="0"/>
                <a:sym typeface="Century Gothic"/>
              </a:rPr>
              <a:t>o)</a:t>
            </a:r>
            <a:endParaRPr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endParaRPr>
          </a:p>
        </p:txBody>
      </p:sp>
      <p:sp>
        <p:nvSpPr>
          <p:cNvPr id="185" name="Google Shape;185;p23"/>
          <p:cNvSpPr txBox="1">
            <a:spLocks noGrp="1"/>
          </p:cNvSpPr>
          <p:nvPr>
            <p:ph type="body" idx="1"/>
          </p:nvPr>
        </p:nvSpPr>
        <p:spPr>
          <a:xfrm>
            <a:off x="342900" y="1333500"/>
            <a:ext cx="11658600" cy="4175700"/>
          </a:xfrm>
          <a:prstGeom prst="rect">
            <a:avLst/>
          </a:prstGeom>
          <a:noFill/>
          <a:ln>
            <a:noFill/>
          </a:ln>
        </p:spPr>
        <p:txBody>
          <a:bodyPr spcFirstLastPara="1" wrap="square" lIns="121875" tIns="121875" rIns="121875" bIns="121875" anchor="t" anchorCtr="0">
            <a:noAutofit/>
          </a:bodyPr>
          <a:lstStyle/>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Today we will build words with the sound of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This is a short vowel sound. We name that sound ‘u’.</a:t>
            </a:r>
            <a:endParaRPr sz="3200" dirty="0">
              <a:sym typeface="Century Gothic"/>
            </a:endParaRPr>
          </a:p>
          <a:p>
            <a:pPr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Say that sound with me.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Teacher says a word with the target sound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Tap out the sounds (up).</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How many chips will we use?</a:t>
            </a:r>
            <a:endParaRPr sz="3200" dirty="0">
              <a:sym typeface="Century Gothic"/>
            </a:endParaRPr>
          </a:p>
          <a:p>
            <a:pPr marL="0" marR="0" lvl="0" indent="0" algn="l" rtl="0">
              <a:lnSpc>
                <a:spcPct val="100000"/>
              </a:lnSpc>
              <a:spcBef>
                <a:spcPts val="0"/>
              </a:spcBef>
              <a:spcAft>
                <a:spcPts val="0"/>
              </a:spcAft>
              <a:buSzPts val="1800"/>
              <a:buNone/>
            </a:pPr>
            <a:endParaRPr dirty="0">
              <a:highlight>
                <a:srgbClr val="FFFF00"/>
              </a:highlight>
            </a:endParaRPr>
          </a:p>
          <a:p>
            <a:pPr marL="342900" marR="0" lvl="0" indent="-180340" algn="l" rtl="0">
              <a:lnSpc>
                <a:spcPct val="100000"/>
              </a:lnSpc>
              <a:spcBef>
                <a:spcPts val="0"/>
              </a:spcBef>
              <a:spcAft>
                <a:spcPts val="0"/>
              </a:spcAft>
              <a:buClr>
                <a:schemeClr val="accent1"/>
              </a:buClr>
              <a:buSzPts val="2560"/>
              <a:buFont typeface="Noto Sans Symbols"/>
              <a:buNone/>
            </a:pPr>
            <a:endParaRPr sz="3200" b="0" i="0" u="none" strike="noStrike" cap="none" dirty="0">
              <a:solidFill>
                <a:srgbClr val="3F3F3F"/>
              </a:solidFill>
              <a:highlight>
                <a:srgbClr val="FFFF00"/>
              </a:highlight>
              <a:latin typeface="Century Gothic"/>
              <a:ea typeface="Century Gothic"/>
              <a:cs typeface="Century Gothic"/>
              <a:sym typeface="Century Gothic"/>
            </a:endParaRPr>
          </a:p>
        </p:txBody>
      </p:sp>
      <p:sp>
        <p:nvSpPr>
          <p:cNvPr id="186" name="Google Shape;186;p23"/>
          <p:cNvSpPr/>
          <p:nvPr/>
        </p:nvSpPr>
        <p:spPr>
          <a:xfrm>
            <a:off x="10819152" y="4561975"/>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7" name="Google Shape;187;p23"/>
          <p:cNvSpPr/>
          <p:nvPr/>
        </p:nvSpPr>
        <p:spPr>
          <a:xfrm>
            <a:off x="10185290" y="356093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8" name="Google Shape;188;p23"/>
          <p:cNvSpPr/>
          <p:nvPr/>
        </p:nvSpPr>
        <p:spPr>
          <a:xfrm>
            <a:off x="10819160" y="5743619"/>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9" name="Google Shape;189;p23"/>
          <p:cNvSpPr/>
          <p:nvPr/>
        </p:nvSpPr>
        <p:spPr>
          <a:xfrm>
            <a:off x="8869225" y="3518950"/>
            <a:ext cx="914400" cy="914400"/>
          </a:xfrm>
          <a:prstGeom prst="ellipse">
            <a:avLst/>
          </a:prstGeom>
          <a:solidFill>
            <a:srgbClr val="FF0000"/>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800"/>
              <a:buFont typeface="Arial"/>
              <a:buNone/>
            </a:pPr>
            <a:r>
              <a:rPr lang="en-US" sz="5800" b="1" dirty="0">
                <a:latin typeface="Calibri"/>
                <a:ea typeface="Calibri"/>
                <a:cs typeface="Calibri"/>
                <a:sym typeface="Calibri"/>
              </a:rPr>
              <a:t>u</a:t>
            </a:r>
            <a:endParaRPr sz="1400" b="0" i="0" u="none" strike="noStrike" cap="none" dirty="0">
              <a:solidFill>
                <a:srgbClr val="000000"/>
              </a:solidFill>
              <a:latin typeface="Arial"/>
              <a:ea typeface="Arial"/>
              <a:cs typeface="Arial"/>
              <a:sym typeface="Arial"/>
            </a:endParaRPr>
          </a:p>
        </p:txBody>
      </p:sp>
      <p:sp>
        <p:nvSpPr>
          <p:cNvPr id="190" name="Google Shape;190;p2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dirty="0"/>
          </a:p>
        </p:txBody>
      </p:sp>
      <p:graphicFrame>
        <p:nvGraphicFramePr>
          <p:cNvPr id="191" name="Google Shape;191;p23"/>
          <p:cNvGraphicFramePr/>
          <p:nvPr>
            <p:extLst>
              <p:ext uri="{D42A27DB-BD31-4B8C-83A1-F6EECF244321}">
                <p14:modId xmlns:p14="http://schemas.microsoft.com/office/powerpoint/2010/main" val="826536509"/>
              </p:ext>
            </p:extLst>
          </p:nvPr>
        </p:nvGraphicFramePr>
        <p:xfrm>
          <a:off x="1808789" y="5138175"/>
          <a:ext cx="8117125" cy="1529325"/>
        </p:xfrm>
        <a:graphic>
          <a:graphicData uri="http://schemas.openxmlformats.org/drawingml/2006/table">
            <a:tbl>
              <a:tblPr>
                <a:noFill/>
                <a:tableStyleId>{4651BA6B-C8A5-4CE1-8D5D-9005FAA7937E}</a:tableStyleId>
              </a:tblPr>
              <a:tblGrid>
                <a:gridCol w="1623425">
                  <a:extLst>
                    <a:ext uri="{9D8B030D-6E8A-4147-A177-3AD203B41FA5}">
                      <a16:colId xmlns:a16="http://schemas.microsoft.com/office/drawing/2014/main" val="20000"/>
                    </a:ext>
                  </a:extLst>
                </a:gridCol>
                <a:gridCol w="1623425">
                  <a:extLst>
                    <a:ext uri="{9D8B030D-6E8A-4147-A177-3AD203B41FA5}">
                      <a16:colId xmlns:a16="http://schemas.microsoft.com/office/drawing/2014/main" val="20001"/>
                    </a:ext>
                  </a:extLst>
                </a:gridCol>
                <a:gridCol w="1623425">
                  <a:extLst>
                    <a:ext uri="{9D8B030D-6E8A-4147-A177-3AD203B41FA5}">
                      <a16:colId xmlns:a16="http://schemas.microsoft.com/office/drawing/2014/main" val="20002"/>
                    </a:ext>
                  </a:extLst>
                </a:gridCol>
                <a:gridCol w="1623425">
                  <a:extLst>
                    <a:ext uri="{9D8B030D-6E8A-4147-A177-3AD203B41FA5}">
                      <a16:colId xmlns:a16="http://schemas.microsoft.com/office/drawing/2014/main" val="20003"/>
                    </a:ext>
                  </a:extLst>
                </a:gridCol>
                <a:gridCol w="1623425">
                  <a:extLst>
                    <a:ext uri="{9D8B030D-6E8A-4147-A177-3AD203B41FA5}">
                      <a16:colId xmlns:a16="http://schemas.microsoft.com/office/drawing/2014/main" val="20004"/>
                    </a:ext>
                  </a:extLst>
                </a:gridCol>
              </a:tblGrid>
              <a:tr h="1529325">
                <a:tc>
                  <a:txBody>
                    <a:bodyPr/>
                    <a:lstStyle/>
                    <a:p>
                      <a:pPr marL="0" marR="0" lvl="0" indent="0" algn="ctr" rtl="0">
                        <a:lnSpc>
                          <a:spcPct val="100000"/>
                        </a:lnSpc>
                        <a:spcBef>
                          <a:spcPts val="0"/>
                        </a:spcBef>
                        <a:spcAft>
                          <a:spcPts val="0"/>
                        </a:spcAft>
                        <a:buClr>
                          <a:srgbClr val="000000"/>
                        </a:buClr>
                        <a:buSzPts val="5800"/>
                        <a:buFont typeface="Arial"/>
                        <a:buNone/>
                      </a:pPr>
                      <a:endParaRPr sz="58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92" name="Google Shape;192;p23"/>
          <p:cNvSpPr txBox="1"/>
          <p:nvPr/>
        </p:nvSpPr>
        <p:spPr>
          <a:xfrm>
            <a:off x="2485570" y="6313819"/>
            <a:ext cx="3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1</a:t>
            </a:r>
            <a:endParaRPr dirty="0">
              <a:latin typeface="Calibri"/>
              <a:ea typeface="Calibri"/>
              <a:cs typeface="Calibri"/>
              <a:sym typeface="Calibri"/>
            </a:endParaRPr>
          </a:p>
        </p:txBody>
      </p:sp>
      <p:sp>
        <p:nvSpPr>
          <p:cNvPr id="193" name="Google Shape;193;p23"/>
          <p:cNvSpPr txBox="1"/>
          <p:nvPr/>
        </p:nvSpPr>
        <p:spPr>
          <a:xfrm>
            <a:off x="4157950" y="6313819"/>
            <a:ext cx="3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2</a:t>
            </a:r>
            <a:endParaRPr dirty="0">
              <a:latin typeface="Calibri"/>
              <a:ea typeface="Calibri"/>
              <a:cs typeface="Calibri"/>
              <a:sym typeface="Calibri"/>
            </a:endParaRPr>
          </a:p>
        </p:txBody>
      </p:sp>
      <p:sp>
        <p:nvSpPr>
          <p:cNvPr id="12" name="TextBox 11">
            <a:extLst>
              <a:ext uri="{FF2B5EF4-FFF2-40B4-BE49-F238E27FC236}">
                <a16:creationId xmlns:a16="http://schemas.microsoft.com/office/drawing/2014/main" id="{F2226B80-7CF1-4797-93D2-FC5A3FD234A7}"/>
              </a:ext>
            </a:extLst>
          </p:cNvPr>
          <p:cNvSpPr txBox="1"/>
          <p:nvPr/>
        </p:nvSpPr>
        <p:spPr>
          <a:xfrm>
            <a:off x="9840190" y="951933"/>
            <a:ext cx="2161310" cy="523220"/>
          </a:xfrm>
          <a:prstGeom prst="rect">
            <a:avLst/>
          </a:prstGeom>
          <a:solidFill>
            <a:srgbClr val="FFFF00"/>
          </a:solidFill>
          <a:ln>
            <a:solidFill>
              <a:schemeClr val="tx1"/>
            </a:solidFill>
          </a:ln>
        </p:spPr>
        <p:txBody>
          <a:bodyPr wrap="square" rtlCol="0">
            <a:spAutoFit/>
          </a:bodyPr>
          <a:lstStyle/>
          <a:p>
            <a:r>
              <a:rPr lang="en-US" sz="2800" dirty="0"/>
              <a:t>Handout #3</a:t>
            </a:r>
            <a:endParaRPr lang="en-US" sz="2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391875" y="0"/>
            <a:ext cx="11596800" cy="1066800"/>
          </a:xfrm>
          <a:prstGeom prst="rect">
            <a:avLst/>
          </a:prstGeom>
          <a:no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chemeClr val="lt2"/>
              </a:buClr>
              <a:buSzPts val="3600"/>
              <a:buFont typeface="Century Gothic"/>
              <a:buNone/>
            </a:pPr>
            <a:r>
              <a:rPr lang="en-US" sz="3600" b="0" i="0" u="none" strike="noStrike" cap="none" dirty="0">
                <a:solidFill>
                  <a:schemeClr val="lt2"/>
                </a:solidFill>
                <a:latin typeface="Century Gothic"/>
                <a:ea typeface="Century Gothic"/>
                <a:cs typeface="Century Gothic"/>
                <a:sym typeface="Century Gothic"/>
              </a:rPr>
              <a:t> </a:t>
            </a:r>
            <a:r>
              <a:rPr lang="en-US"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Phoneme / Grapheme Mapping </a:t>
            </a:r>
            <a:r>
              <a:rPr lang="en-US" sz="2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cont.</a:t>
            </a:r>
            <a:r>
              <a:rPr lang="en-US"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 </a:t>
            </a:r>
            <a:endParaRPr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endParaRPr>
          </a:p>
        </p:txBody>
      </p:sp>
      <p:sp>
        <p:nvSpPr>
          <p:cNvPr id="200" name="Google Shape;200;p24"/>
          <p:cNvSpPr txBox="1">
            <a:spLocks noGrp="1"/>
          </p:cNvSpPr>
          <p:nvPr>
            <p:ph type="body" idx="1"/>
          </p:nvPr>
        </p:nvSpPr>
        <p:spPr>
          <a:xfrm>
            <a:off x="342901" y="1343025"/>
            <a:ext cx="11645774" cy="4518600"/>
          </a:xfrm>
          <a:prstGeom prst="rect">
            <a:avLst/>
          </a:prstGeom>
          <a:noFill/>
          <a:ln>
            <a:noFill/>
          </a:ln>
        </p:spPr>
        <p:txBody>
          <a:bodyPr spcFirstLastPara="1" wrap="square" lIns="121875" tIns="121875" rIns="121875" bIns="121875" anchor="t" anchorCtr="0">
            <a:noAutofit/>
          </a:bodyPr>
          <a:lstStyle/>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Where do you hear the sound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Say the word again. /up/</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We will need one more chip in this word to represent the other sound we hear.</a:t>
            </a:r>
            <a:endParaRPr sz="3200" dirty="0">
              <a:sym typeface="Century Gothic"/>
            </a:endParaRPr>
          </a:p>
          <a:p>
            <a:pPr marL="0" marR="0" lvl="0" indent="0" algn="l" rtl="0">
              <a:lnSpc>
                <a:spcPct val="100000"/>
              </a:lnSpc>
              <a:spcBef>
                <a:spcPts val="0"/>
              </a:spcBef>
              <a:spcAft>
                <a:spcPts val="0"/>
              </a:spcAft>
              <a:buSzPts val="1800"/>
              <a:buNone/>
            </a:pPr>
            <a:endParaRPr dirty="0">
              <a:highlight>
                <a:srgbClr val="FFFF00"/>
              </a:highlight>
            </a:endParaRPr>
          </a:p>
          <a:p>
            <a:pPr marL="342900" marR="0" lvl="0" indent="-180340" algn="l" rtl="0">
              <a:lnSpc>
                <a:spcPct val="100000"/>
              </a:lnSpc>
              <a:spcBef>
                <a:spcPts val="0"/>
              </a:spcBef>
              <a:spcAft>
                <a:spcPts val="0"/>
              </a:spcAft>
              <a:buClr>
                <a:schemeClr val="accent1"/>
              </a:buClr>
              <a:buSzPts val="2560"/>
              <a:buFont typeface="Noto Sans Symbols"/>
              <a:buNone/>
            </a:pPr>
            <a:endParaRPr sz="3200" b="0" i="0" u="none" strike="noStrike" cap="none" dirty="0">
              <a:solidFill>
                <a:srgbClr val="3F3F3F"/>
              </a:solidFill>
              <a:highlight>
                <a:srgbClr val="FFFF00"/>
              </a:highlight>
              <a:latin typeface="Century Gothic"/>
              <a:ea typeface="Century Gothic"/>
              <a:cs typeface="Century Gothic"/>
              <a:sym typeface="Century Gothic"/>
            </a:endParaRPr>
          </a:p>
        </p:txBody>
      </p:sp>
      <p:sp>
        <p:nvSpPr>
          <p:cNvPr id="201" name="Google Shape;201;p24"/>
          <p:cNvSpPr/>
          <p:nvPr/>
        </p:nvSpPr>
        <p:spPr>
          <a:xfrm>
            <a:off x="10819152" y="4584553"/>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2" name="Google Shape;202;p24"/>
          <p:cNvSpPr/>
          <p:nvPr/>
        </p:nvSpPr>
        <p:spPr>
          <a:xfrm>
            <a:off x="10323490" y="356093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3" name="Google Shape;203;p24"/>
          <p:cNvSpPr/>
          <p:nvPr/>
        </p:nvSpPr>
        <p:spPr>
          <a:xfrm>
            <a:off x="10819160" y="5743619"/>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4" name="Google Shape;204;p24"/>
          <p:cNvSpPr/>
          <p:nvPr/>
        </p:nvSpPr>
        <p:spPr>
          <a:xfrm>
            <a:off x="2408540" y="4987275"/>
            <a:ext cx="914400" cy="914400"/>
          </a:xfrm>
          <a:prstGeom prst="ellipse">
            <a:avLst/>
          </a:prstGeom>
          <a:solidFill>
            <a:srgbClr val="FF0000"/>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graphicFrame>
        <p:nvGraphicFramePr>
          <p:cNvPr id="206" name="Google Shape;206;p24"/>
          <p:cNvGraphicFramePr/>
          <p:nvPr>
            <p:extLst>
              <p:ext uri="{D42A27DB-BD31-4B8C-83A1-F6EECF244321}">
                <p14:modId xmlns:p14="http://schemas.microsoft.com/office/powerpoint/2010/main" val="2914809624"/>
              </p:ext>
            </p:extLst>
          </p:nvPr>
        </p:nvGraphicFramePr>
        <p:xfrm>
          <a:off x="1992288" y="4731310"/>
          <a:ext cx="8117125" cy="1529325"/>
        </p:xfrm>
        <a:graphic>
          <a:graphicData uri="http://schemas.openxmlformats.org/drawingml/2006/table">
            <a:tbl>
              <a:tblPr>
                <a:noFill/>
                <a:tableStyleId>{4651BA6B-C8A5-4CE1-8D5D-9005FAA7937E}</a:tableStyleId>
              </a:tblPr>
              <a:tblGrid>
                <a:gridCol w="1623425">
                  <a:extLst>
                    <a:ext uri="{9D8B030D-6E8A-4147-A177-3AD203B41FA5}">
                      <a16:colId xmlns:a16="http://schemas.microsoft.com/office/drawing/2014/main" val="20000"/>
                    </a:ext>
                  </a:extLst>
                </a:gridCol>
                <a:gridCol w="1623425">
                  <a:extLst>
                    <a:ext uri="{9D8B030D-6E8A-4147-A177-3AD203B41FA5}">
                      <a16:colId xmlns:a16="http://schemas.microsoft.com/office/drawing/2014/main" val="20001"/>
                    </a:ext>
                  </a:extLst>
                </a:gridCol>
                <a:gridCol w="1623425">
                  <a:extLst>
                    <a:ext uri="{9D8B030D-6E8A-4147-A177-3AD203B41FA5}">
                      <a16:colId xmlns:a16="http://schemas.microsoft.com/office/drawing/2014/main" val="20002"/>
                    </a:ext>
                  </a:extLst>
                </a:gridCol>
                <a:gridCol w="1623425">
                  <a:extLst>
                    <a:ext uri="{9D8B030D-6E8A-4147-A177-3AD203B41FA5}">
                      <a16:colId xmlns:a16="http://schemas.microsoft.com/office/drawing/2014/main" val="20003"/>
                    </a:ext>
                  </a:extLst>
                </a:gridCol>
                <a:gridCol w="1623425">
                  <a:extLst>
                    <a:ext uri="{9D8B030D-6E8A-4147-A177-3AD203B41FA5}">
                      <a16:colId xmlns:a16="http://schemas.microsoft.com/office/drawing/2014/main" val="20004"/>
                    </a:ext>
                  </a:extLst>
                </a:gridCol>
              </a:tblGrid>
              <a:tr h="1529325">
                <a:tc>
                  <a:txBody>
                    <a:bodyPr/>
                    <a:lstStyle/>
                    <a:p>
                      <a:pPr marL="0" marR="0" lvl="0" indent="0" algn="ctr" rtl="0">
                        <a:lnSpc>
                          <a:spcPct val="100000"/>
                        </a:lnSpc>
                        <a:spcBef>
                          <a:spcPts val="0"/>
                        </a:spcBef>
                        <a:spcAft>
                          <a:spcPts val="0"/>
                        </a:spcAft>
                        <a:buClr>
                          <a:srgbClr val="000000"/>
                        </a:buClr>
                        <a:buSzPts val="5800"/>
                        <a:buFont typeface="Arial"/>
                        <a:buNone/>
                      </a:pPr>
                      <a:r>
                        <a:rPr lang="en-US" sz="5800" b="1" u="none" strike="noStrike" cap="none" dirty="0">
                          <a:latin typeface="Calibri"/>
                          <a:ea typeface="Calibri"/>
                          <a:cs typeface="Calibri"/>
                          <a:sym typeface="Calibri"/>
                        </a:rPr>
                        <a:t>u</a:t>
                      </a:r>
                      <a:endParaRPr sz="58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7" name="Google Shape;207;p24"/>
          <p:cNvSpPr/>
          <p:nvPr/>
        </p:nvSpPr>
        <p:spPr>
          <a:xfrm>
            <a:off x="3973150" y="5027325"/>
            <a:ext cx="914400" cy="8343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214" name="Google Shape;214;p2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Your Turn</a:t>
            </a:r>
            <a:endParaRPr dirty="0"/>
          </a:p>
        </p:txBody>
      </p:sp>
      <p:graphicFrame>
        <p:nvGraphicFramePr>
          <p:cNvPr id="215" name="Google Shape;215;p25"/>
          <p:cNvGraphicFramePr/>
          <p:nvPr>
            <p:extLst>
              <p:ext uri="{D42A27DB-BD31-4B8C-83A1-F6EECF244321}">
                <p14:modId xmlns:p14="http://schemas.microsoft.com/office/powerpoint/2010/main" val="546249458"/>
              </p:ext>
            </p:extLst>
          </p:nvPr>
        </p:nvGraphicFramePr>
        <p:xfrm>
          <a:off x="1104900" y="3186377"/>
          <a:ext cx="10287000" cy="2009775"/>
        </p:xfrm>
        <a:graphic>
          <a:graphicData uri="http://schemas.openxmlformats.org/drawingml/2006/table">
            <a:tbl>
              <a:tblPr>
                <a:noFill/>
                <a:tableStyleId>{75BDC1C0-0872-4116-B747-B054AFD788E6}</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2009775">
                <a:tc>
                  <a:txBody>
                    <a:bodyPr/>
                    <a:lstStyle/>
                    <a:p>
                      <a:pPr marL="0" lvl="0" indent="0" algn="ctr" rtl="0">
                        <a:spcBef>
                          <a:spcPts val="0"/>
                        </a:spcBef>
                        <a:spcAft>
                          <a:spcPts val="0"/>
                        </a:spcAft>
                        <a:buNone/>
                      </a:pPr>
                      <a:r>
                        <a:rPr lang="en-US" sz="8000"/>
                        <a:t>h</a:t>
                      </a:r>
                      <a:endParaRPr sz="8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8000"/>
                        <a:t>u</a:t>
                      </a:r>
                      <a:endParaRPr sz="8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8000"/>
                        <a:t>t</a:t>
                      </a:r>
                      <a:endParaRPr sz="8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16" name="Google Shape;216;p25"/>
          <p:cNvSpPr/>
          <p:nvPr/>
        </p:nvSpPr>
        <p:spPr>
          <a:xfrm>
            <a:off x="1518550" y="3477975"/>
            <a:ext cx="685800" cy="10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3750100" y="3477975"/>
            <a:ext cx="685800" cy="10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5753050" y="3477975"/>
            <a:ext cx="685800" cy="10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1518560" y="4191265"/>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0" name="Google Shape;220;p25"/>
          <p:cNvSpPr/>
          <p:nvPr/>
        </p:nvSpPr>
        <p:spPr>
          <a:xfrm>
            <a:off x="3712610" y="409329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1" name="Google Shape;221;p25"/>
          <p:cNvSpPr/>
          <p:nvPr/>
        </p:nvSpPr>
        <p:spPr>
          <a:xfrm>
            <a:off x="5753060" y="409329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2" name="Google Shape;222;p25"/>
          <p:cNvSpPr txBox="1"/>
          <p:nvPr/>
        </p:nvSpPr>
        <p:spPr>
          <a:xfrm>
            <a:off x="1289350" y="3704975"/>
            <a:ext cx="12972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0">
                <a:latin typeface="Calibri"/>
                <a:ea typeface="Calibri"/>
                <a:cs typeface="Calibri"/>
                <a:sym typeface="Calibri"/>
              </a:rPr>
              <a:t>n</a:t>
            </a:r>
            <a:endParaRPr sz="5200">
              <a:latin typeface="Calibri"/>
              <a:ea typeface="Calibri"/>
              <a:cs typeface="Calibri"/>
              <a:sym typeface="Calibri"/>
            </a:endParaRPr>
          </a:p>
        </p:txBody>
      </p:sp>
      <p:sp>
        <p:nvSpPr>
          <p:cNvPr id="223" name="Google Shape;223;p25"/>
          <p:cNvSpPr txBox="1"/>
          <p:nvPr/>
        </p:nvSpPr>
        <p:spPr>
          <a:xfrm>
            <a:off x="3536350" y="3704975"/>
            <a:ext cx="11133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0">
                <a:latin typeface="Calibri"/>
                <a:ea typeface="Calibri"/>
                <a:cs typeface="Calibri"/>
                <a:sym typeface="Calibri"/>
              </a:rPr>
              <a:t>u</a:t>
            </a:r>
            <a:endParaRPr sz="8000">
              <a:latin typeface="Calibri"/>
              <a:ea typeface="Calibri"/>
              <a:cs typeface="Calibri"/>
              <a:sym typeface="Calibri"/>
            </a:endParaRPr>
          </a:p>
        </p:txBody>
      </p:sp>
      <p:sp>
        <p:nvSpPr>
          <p:cNvPr id="224" name="Google Shape;224;p25"/>
          <p:cNvSpPr txBox="1"/>
          <p:nvPr/>
        </p:nvSpPr>
        <p:spPr>
          <a:xfrm>
            <a:off x="5447350" y="3704975"/>
            <a:ext cx="12972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0">
                <a:latin typeface="Calibri"/>
                <a:ea typeface="Calibri"/>
                <a:cs typeface="Calibri"/>
                <a:sym typeface="Calibri"/>
              </a:rPr>
              <a:t> t</a:t>
            </a:r>
            <a:endParaRPr sz="80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400"/>
                                        <p:tgtEl>
                                          <p:spTgt spid="2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400"/>
                                        <p:tgtEl>
                                          <p:spTgt spid="2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 calcmode="lin" valueType="num">
                                      <p:cBhvr additive="base">
                                        <p:cTn id="17" dur="400"/>
                                        <p:tgtEl>
                                          <p:spTgt spid="2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100"/>
                                        <p:tgtEl>
                                          <p:spTgt spid="2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fade">
                                      <p:cBhvr>
                                        <p:cTn id="27" dur="1"/>
                                        <p:tgtEl>
                                          <p:spTgt spid="2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gtEl>
                                        <p:attrNameLst>
                                          <p:attrName>style.visibility</p:attrName>
                                        </p:attrNameLst>
                                      </p:cBhvr>
                                      <p:to>
                                        <p:strVal val="visible"/>
                                      </p:to>
                                    </p:set>
                                    <p:animEffect transition="in" filter="fade">
                                      <p:cBhvr>
                                        <p:cTn id="32" dur="1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44" name="Google Shape;44;p7"/>
          <p:cNvSpPr txBox="1">
            <a:spLocks noGrp="1"/>
          </p:cNvSpPr>
          <p:nvPr>
            <p:ph type="body" idx="1"/>
          </p:nvPr>
        </p:nvSpPr>
        <p:spPr>
          <a:xfrm>
            <a:off x="6248400" y="1333500"/>
            <a:ext cx="5753100" cy="5334000"/>
          </a:xfrm>
          <a:prstGeom prst="rect">
            <a:avLst/>
          </a:prstGeom>
        </p:spPr>
        <p:txBody>
          <a:bodyPr spcFirstLastPara="1" wrap="square" lIns="91425" tIns="45700" rIns="91425" bIns="45700" anchor="t" anchorCtr="0">
            <a:noAutofit/>
          </a:bodyPr>
          <a:lstStyle/>
          <a:p>
            <a:pPr marL="742950" lvl="0" indent="-742950" algn="l" rtl="0">
              <a:spcBef>
                <a:spcPts val="360"/>
              </a:spcBef>
              <a:spcAft>
                <a:spcPts val="0"/>
              </a:spcAft>
              <a:buSzPts val="3600"/>
              <a:buFont typeface="+mj-lt"/>
              <a:buAutoNum type="arabicPeriod"/>
            </a:pPr>
            <a:r>
              <a:rPr lang="en-US" sz="3600" dirty="0"/>
              <a:t>Please take out the two handouts from your folder called, “Find Someone Who” and “Glossary (Phonics &amp; Spelling).”</a:t>
            </a:r>
            <a:endParaRPr sz="3600" dirty="0"/>
          </a:p>
          <a:p>
            <a:pPr marL="685800" lvl="0" indent="-228600" algn="l" rtl="0">
              <a:spcBef>
                <a:spcPts val="360"/>
              </a:spcBef>
              <a:spcAft>
                <a:spcPts val="0"/>
              </a:spcAft>
              <a:buFont typeface="+mj-lt"/>
              <a:buAutoNum type="arabicPeriod"/>
            </a:pPr>
            <a:endParaRPr sz="1200" dirty="0"/>
          </a:p>
          <a:p>
            <a:pPr marL="742950" lvl="0" indent="-742950" algn="l" rtl="0">
              <a:spcBef>
                <a:spcPts val="360"/>
              </a:spcBef>
              <a:spcAft>
                <a:spcPts val="0"/>
              </a:spcAft>
              <a:buSzPts val="3600"/>
              <a:buFont typeface="+mj-lt"/>
              <a:buAutoNum type="arabicPeriod"/>
            </a:pPr>
            <a:r>
              <a:rPr lang="en-US" sz="3600" dirty="0"/>
              <a:t>Follow the directions at the top of “Find Someone Who.”</a:t>
            </a:r>
            <a:endParaRPr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54" y="1333500"/>
            <a:ext cx="5048250" cy="47025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
        <p:nvSpPr>
          <p:cNvPr id="231" name="Google Shape;231;p26"/>
          <p:cNvSpPr txBox="1">
            <a:spLocks noGrp="1"/>
          </p:cNvSpPr>
          <p:nvPr>
            <p:ph type="body" idx="1"/>
          </p:nvPr>
        </p:nvSpPr>
        <p:spPr>
          <a:xfrm>
            <a:off x="203250" y="2057400"/>
            <a:ext cx="11785500" cy="44196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4000" dirty="0"/>
              <a:t>Today we will build one syllable words with the short vowel sound /o/. What sound? /o/</a:t>
            </a:r>
            <a:endParaRPr sz="4000" dirty="0"/>
          </a:p>
          <a:p>
            <a:pPr marL="457200" lvl="0" indent="-342900" algn="l" rtl="0">
              <a:spcBef>
                <a:spcPts val="0"/>
              </a:spcBef>
              <a:spcAft>
                <a:spcPts val="0"/>
              </a:spcAft>
              <a:buSzPts val="1800"/>
              <a:buChar char="●"/>
            </a:pPr>
            <a:r>
              <a:rPr lang="en-US" sz="4000" dirty="0"/>
              <a:t>Let’s make the word ‘hop’. </a:t>
            </a:r>
            <a:r>
              <a:rPr lang="en-US" sz="4000" i="1" dirty="0"/>
              <a:t>A rabbit can hop</a:t>
            </a:r>
            <a:r>
              <a:rPr lang="en-US" sz="4000" dirty="0"/>
              <a:t>.</a:t>
            </a:r>
            <a:endParaRPr sz="4000" dirty="0"/>
          </a:p>
          <a:p>
            <a:pPr marL="457200" lvl="0" indent="-342900" algn="l" rtl="0">
              <a:spcBef>
                <a:spcPts val="0"/>
              </a:spcBef>
              <a:spcAft>
                <a:spcPts val="0"/>
              </a:spcAft>
              <a:buSzPts val="1800"/>
              <a:buChar char="●"/>
            </a:pPr>
            <a:r>
              <a:rPr lang="en-US" sz="4000" dirty="0"/>
              <a:t>Say ‘hop’. Tap the sounds in ‘hop’. How many sounds do we hear?</a:t>
            </a:r>
            <a:endParaRPr sz="4000" dirty="0"/>
          </a:p>
          <a:p>
            <a:pPr marL="457200" lvl="0" indent="-342900" algn="l" rtl="0">
              <a:spcBef>
                <a:spcPts val="0"/>
              </a:spcBef>
              <a:spcAft>
                <a:spcPts val="0"/>
              </a:spcAft>
              <a:buSzPts val="1800"/>
              <a:buChar char="●"/>
            </a:pPr>
            <a:r>
              <a:rPr lang="en-US" sz="4000" dirty="0"/>
              <a:t>Three sounds - How will we spell hop?</a:t>
            </a:r>
            <a:endParaRPr sz="4000" dirty="0"/>
          </a:p>
        </p:txBody>
      </p:sp>
      <p:sp>
        <p:nvSpPr>
          <p:cNvPr id="232" name="Google Shape;232;p26"/>
          <p:cNvSpPr txBox="1">
            <a:spLocks noGrp="1"/>
          </p:cNvSpPr>
          <p:nvPr>
            <p:ph type="title"/>
          </p:nvPr>
        </p:nvSpPr>
        <p:spPr>
          <a:xfrm>
            <a:off x="355700" y="1047044"/>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Building Words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
        <p:nvSpPr>
          <p:cNvPr id="239" name="Google Shape;239;p2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4800" dirty="0"/>
              <a:t>Every syllable has a vowel sound in it</a:t>
            </a:r>
            <a:endParaRPr sz="4800" dirty="0"/>
          </a:p>
          <a:p>
            <a:pPr marL="0" lvl="0" indent="0" algn="ctr" rtl="0">
              <a:spcBef>
                <a:spcPts val="360"/>
              </a:spcBef>
              <a:spcAft>
                <a:spcPts val="0"/>
              </a:spcAft>
              <a:buNone/>
            </a:pPr>
            <a:r>
              <a:rPr lang="en-US" sz="4800" i="1" dirty="0"/>
              <a:t>Which means that</a:t>
            </a:r>
            <a:endParaRPr sz="4800" i="1" dirty="0"/>
          </a:p>
          <a:p>
            <a:pPr marL="0" lvl="0" indent="0" algn="ctr" rtl="0">
              <a:spcBef>
                <a:spcPts val="360"/>
              </a:spcBef>
              <a:spcAft>
                <a:spcPts val="0"/>
              </a:spcAft>
              <a:buNone/>
            </a:pPr>
            <a:r>
              <a:rPr lang="en-US" sz="4800" dirty="0"/>
              <a:t>every vowel pattern helps students to recognize where a new syllable is found</a:t>
            </a:r>
            <a:endParaRPr sz="4800" dirty="0"/>
          </a:p>
        </p:txBody>
      </p:sp>
      <p:sp>
        <p:nvSpPr>
          <p:cNvPr id="240" name="Google Shape;240;p27"/>
          <p:cNvSpPr txBox="1">
            <a:spLocks noGrp="1"/>
          </p:cNvSpPr>
          <p:nvPr>
            <p:ph type="title"/>
          </p:nvPr>
        </p:nvSpPr>
        <p:spPr>
          <a:xfrm>
            <a:off x="342900" y="1035756"/>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Did You Know?</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247" name="Google Shape;247;p28"/>
          <p:cNvSpPr txBox="1">
            <a:spLocks noGrp="1"/>
          </p:cNvSpPr>
          <p:nvPr>
            <p:ph type="body" idx="1"/>
          </p:nvPr>
        </p:nvSpPr>
        <p:spPr>
          <a:xfrm>
            <a:off x="3039138" y="2378425"/>
            <a:ext cx="2159400" cy="3717000"/>
          </a:xfrm>
          <a:prstGeom prst="rect">
            <a:avLst/>
          </a:prstGeom>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endParaRPr sz="3266" dirty="0"/>
          </a:p>
          <a:p>
            <a:pPr marL="0" lvl="0" indent="0" rtl="0">
              <a:spcBef>
                <a:spcPts val="360"/>
              </a:spcBef>
              <a:spcAft>
                <a:spcPts val="0"/>
              </a:spcAft>
              <a:buNone/>
            </a:pPr>
            <a:r>
              <a:rPr lang="en-US" dirty="0"/>
              <a:t>hut		</a:t>
            </a:r>
            <a:endParaRPr dirty="0"/>
          </a:p>
          <a:p>
            <a:pPr marL="0" lvl="0" indent="0" rtl="0">
              <a:spcBef>
                <a:spcPts val="360"/>
              </a:spcBef>
              <a:spcAft>
                <a:spcPts val="0"/>
              </a:spcAft>
              <a:buNone/>
            </a:pPr>
            <a:r>
              <a:rPr lang="en-US" dirty="0"/>
              <a:t>fun</a:t>
            </a:r>
            <a:endParaRPr dirty="0"/>
          </a:p>
          <a:p>
            <a:pPr marL="0" lvl="0" indent="0" rtl="0">
              <a:spcBef>
                <a:spcPts val="360"/>
              </a:spcBef>
              <a:spcAft>
                <a:spcPts val="0"/>
              </a:spcAft>
              <a:buNone/>
            </a:pPr>
            <a:r>
              <a:rPr lang="en-US" dirty="0"/>
              <a:t>bug</a:t>
            </a:r>
            <a:endParaRPr dirty="0"/>
          </a:p>
          <a:p>
            <a:pPr marL="0" lvl="0" indent="0" algn="l" rtl="0">
              <a:spcBef>
                <a:spcPts val="360"/>
              </a:spcBef>
              <a:spcAft>
                <a:spcPts val="0"/>
              </a:spcAft>
              <a:buNone/>
            </a:pPr>
            <a:endParaRPr dirty="0"/>
          </a:p>
        </p:txBody>
      </p:sp>
      <p:sp>
        <p:nvSpPr>
          <p:cNvPr id="248" name="Google Shape;248;p28"/>
          <p:cNvSpPr txBox="1">
            <a:spLocks noGrp="1"/>
          </p:cNvSpPr>
          <p:nvPr>
            <p:ph type="title"/>
          </p:nvPr>
        </p:nvSpPr>
        <p:spPr>
          <a:xfrm>
            <a:off x="203250" y="105317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Do You Notice?</a:t>
            </a:r>
            <a:endParaRPr dirty="0"/>
          </a:p>
        </p:txBody>
      </p:sp>
      <p:sp>
        <p:nvSpPr>
          <p:cNvPr id="249" name="Google Shape;249;p28"/>
          <p:cNvSpPr/>
          <p:nvPr/>
        </p:nvSpPr>
        <p:spPr>
          <a:xfrm>
            <a:off x="7269625" y="2336725"/>
            <a:ext cx="2159400" cy="3721608"/>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txBox="1"/>
          <p:nvPr/>
        </p:nvSpPr>
        <p:spPr>
          <a:xfrm>
            <a:off x="7269525" y="2337575"/>
            <a:ext cx="2159400" cy="365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dirty="0">
              <a:latin typeface="Calibri"/>
              <a:ea typeface="Calibri"/>
              <a:cs typeface="Calibri"/>
              <a:sym typeface="Calibri"/>
            </a:endParaRPr>
          </a:p>
          <a:p>
            <a:pPr marL="0" lvl="0" indent="0" algn="l" rtl="0">
              <a:spcBef>
                <a:spcPts val="0"/>
              </a:spcBef>
              <a:spcAft>
                <a:spcPts val="0"/>
              </a:spcAft>
              <a:buNone/>
            </a:pPr>
            <a:r>
              <a:rPr lang="en-US" sz="4267" dirty="0">
                <a:solidFill>
                  <a:schemeClr val="dk1"/>
                </a:solidFill>
                <a:latin typeface="Calibri"/>
                <a:ea typeface="Calibri"/>
                <a:cs typeface="Calibri"/>
                <a:sym typeface="Calibri"/>
              </a:rPr>
              <a:t>hot</a:t>
            </a:r>
            <a:endParaRPr sz="4267" dirty="0">
              <a:solidFill>
                <a:schemeClr val="dk1"/>
              </a:solidFill>
              <a:latin typeface="Calibri"/>
              <a:ea typeface="Calibri"/>
              <a:cs typeface="Calibri"/>
              <a:sym typeface="Calibri"/>
            </a:endParaRPr>
          </a:p>
          <a:p>
            <a:pPr marL="0" lvl="0" indent="0" algn="l" rtl="0">
              <a:spcBef>
                <a:spcPts val="0"/>
              </a:spcBef>
              <a:spcAft>
                <a:spcPts val="0"/>
              </a:spcAft>
              <a:buNone/>
            </a:pPr>
            <a:r>
              <a:rPr lang="en-US" sz="4267" dirty="0">
                <a:solidFill>
                  <a:schemeClr val="dk1"/>
                </a:solidFill>
                <a:latin typeface="Calibri"/>
                <a:ea typeface="Calibri"/>
                <a:cs typeface="Calibri"/>
                <a:sym typeface="Calibri"/>
              </a:rPr>
              <a:t>got</a:t>
            </a:r>
            <a:endParaRPr sz="4267" dirty="0">
              <a:solidFill>
                <a:schemeClr val="dk1"/>
              </a:solidFill>
              <a:latin typeface="Calibri"/>
              <a:ea typeface="Calibri"/>
              <a:cs typeface="Calibri"/>
              <a:sym typeface="Calibri"/>
            </a:endParaRPr>
          </a:p>
          <a:p>
            <a:pPr marL="0" lvl="0" indent="0" algn="l" rtl="0">
              <a:spcBef>
                <a:spcPts val="0"/>
              </a:spcBef>
              <a:spcAft>
                <a:spcPts val="0"/>
              </a:spcAft>
              <a:buNone/>
            </a:pPr>
            <a:r>
              <a:rPr lang="en-US" sz="4267" dirty="0">
                <a:solidFill>
                  <a:schemeClr val="dk1"/>
                </a:solidFill>
                <a:latin typeface="Calibri"/>
                <a:ea typeface="Calibri"/>
                <a:cs typeface="Calibri"/>
                <a:sym typeface="Calibri"/>
              </a:rPr>
              <a:t>stop</a:t>
            </a:r>
          </a:p>
          <a:p>
            <a:pPr marL="0" lvl="0" indent="0" algn="l" rtl="0">
              <a:spcBef>
                <a:spcPts val="0"/>
              </a:spcBef>
              <a:spcAft>
                <a:spcPts val="0"/>
              </a:spcAft>
              <a:buNone/>
            </a:pPr>
            <a:endParaRPr sz="4267"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
        <p:nvSpPr>
          <p:cNvPr id="257" name="Google Shape;257;p29"/>
          <p:cNvSpPr txBox="1">
            <a:spLocks noGrp="1"/>
          </p:cNvSpPr>
          <p:nvPr>
            <p:ph type="title"/>
          </p:nvPr>
        </p:nvSpPr>
        <p:spPr>
          <a:xfrm>
            <a:off x="203250" y="76675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Kindergarten/First Grade Syllable Focus</a:t>
            </a:r>
            <a:endParaRPr dirty="0"/>
          </a:p>
        </p:txBody>
      </p:sp>
      <p:graphicFrame>
        <p:nvGraphicFramePr>
          <p:cNvPr id="258" name="Google Shape;258;p29"/>
          <p:cNvGraphicFramePr/>
          <p:nvPr>
            <p:extLst>
              <p:ext uri="{D42A27DB-BD31-4B8C-83A1-F6EECF244321}">
                <p14:modId xmlns:p14="http://schemas.microsoft.com/office/powerpoint/2010/main" val="3072480790"/>
              </p:ext>
            </p:extLst>
          </p:nvPr>
        </p:nvGraphicFramePr>
        <p:xfrm>
          <a:off x="346100" y="1833544"/>
          <a:ext cx="11655400" cy="4833955"/>
        </p:xfrm>
        <a:graphic>
          <a:graphicData uri="http://schemas.openxmlformats.org/drawingml/2006/table">
            <a:tbl>
              <a:tblPr>
                <a:noFill/>
                <a:tableStyleId>{75BDC1C0-0872-4116-B747-B054AFD788E6}</a:tableStyleId>
              </a:tblPr>
              <a:tblGrid>
                <a:gridCol w="2292581">
                  <a:extLst>
                    <a:ext uri="{9D8B030D-6E8A-4147-A177-3AD203B41FA5}">
                      <a16:colId xmlns:a16="http://schemas.microsoft.com/office/drawing/2014/main" val="20000"/>
                    </a:ext>
                  </a:extLst>
                </a:gridCol>
                <a:gridCol w="2292581">
                  <a:extLst>
                    <a:ext uri="{9D8B030D-6E8A-4147-A177-3AD203B41FA5}">
                      <a16:colId xmlns:a16="http://schemas.microsoft.com/office/drawing/2014/main" val="20001"/>
                    </a:ext>
                  </a:extLst>
                </a:gridCol>
                <a:gridCol w="2292581">
                  <a:extLst>
                    <a:ext uri="{9D8B030D-6E8A-4147-A177-3AD203B41FA5}">
                      <a16:colId xmlns:a16="http://schemas.microsoft.com/office/drawing/2014/main" val="20002"/>
                    </a:ext>
                  </a:extLst>
                </a:gridCol>
                <a:gridCol w="2292581">
                  <a:extLst>
                    <a:ext uri="{9D8B030D-6E8A-4147-A177-3AD203B41FA5}">
                      <a16:colId xmlns:a16="http://schemas.microsoft.com/office/drawing/2014/main" val="20003"/>
                    </a:ext>
                  </a:extLst>
                </a:gridCol>
                <a:gridCol w="2485076">
                  <a:extLst>
                    <a:ext uri="{9D8B030D-6E8A-4147-A177-3AD203B41FA5}">
                      <a16:colId xmlns:a16="http://schemas.microsoft.com/office/drawing/2014/main" val="20004"/>
                    </a:ext>
                  </a:extLst>
                </a:gridCol>
              </a:tblGrid>
              <a:tr h="1186182">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Syllable Type</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Vowel Sound</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Definition</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Example</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Comments</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647773">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Closed</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VC</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Short</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Only one vowel and ends in a consonant</a:t>
                      </a:r>
                      <a:endParaRPr sz="25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land</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top</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stump</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less</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splash</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fantastic</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25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500" b="1" i="1" dirty="0">
                          <a:solidFill>
                            <a:srgbClr val="004B8F"/>
                          </a:solidFill>
                          <a:latin typeface="Calibri" panose="020F0502020204030204" pitchFamily="34" charset="0"/>
                          <a:cs typeface="Calibri" panose="020F0502020204030204" pitchFamily="34" charset="0"/>
                        </a:rPr>
                        <a:t>Prerequisite:</a:t>
                      </a:r>
                      <a:r>
                        <a:rPr lang="en-US" sz="2500" dirty="0">
                          <a:solidFill>
                            <a:srgbClr val="004B8F"/>
                          </a:solidFill>
                          <a:latin typeface="Calibri" panose="020F0502020204030204" pitchFamily="34" charset="0"/>
                          <a:cs typeface="Calibri" panose="020F0502020204030204" pitchFamily="34" charset="0"/>
                        </a:rPr>
                        <a:t> vowels vs. consonants</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 ~short vowels</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 ~consonant and patterns </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(blends, digraphs and trigraphs)</a:t>
                      </a:r>
                      <a:endParaRPr sz="25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DCB55174-6F95-48B5-A79D-4247ED68D04A}"/>
              </a:ext>
            </a:extLst>
          </p:cNvPr>
          <p:cNvSpPr txBox="1"/>
          <p:nvPr/>
        </p:nvSpPr>
        <p:spPr>
          <a:xfrm>
            <a:off x="408276" y="6028026"/>
            <a:ext cx="2161310" cy="523220"/>
          </a:xfrm>
          <a:prstGeom prst="rect">
            <a:avLst/>
          </a:prstGeom>
          <a:solidFill>
            <a:srgbClr val="FFFF00"/>
          </a:solidFill>
          <a:ln>
            <a:solidFill>
              <a:schemeClr val="tx1"/>
            </a:solidFill>
          </a:ln>
        </p:spPr>
        <p:txBody>
          <a:bodyPr wrap="square" rtlCol="0">
            <a:spAutoFit/>
          </a:bodyPr>
          <a:lstStyle/>
          <a:p>
            <a:r>
              <a:rPr lang="en-US" sz="2800" dirty="0"/>
              <a:t>Handout # 4</a:t>
            </a:r>
            <a:endParaRPr lang="en-US"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265" name="Google Shape;265;p30"/>
          <p:cNvSpPr txBox="1">
            <a:spLocks noGrp="1"/>
          </p:cNvSpPr>
          <p:nvPr>
            <p:ph type="title"/>
          </p:nvPr>
        </p:nvSpPr>
        <p:spPr>
          <a:xfrm>
            <a:off x="0" y="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Closed Patterns</a:t>
            </a:r>
            <a:endParaRPr>
              <a:solidFill>
                <a:schemeClr val="lt1"/>
              </a:solidFill>
            </a:endParaRPr>
          </a:p>
        </p:txBody>
      </p:sp>
      <p:graphicFrame>
        <p:nvGraphicFramePr>
          <p:cNvPr id="266" name="Google Shape;266;p30"/>
          <p:cNvGraphicFramePr/>
          <p:nvPr>
            <p:extLst>
              <p:ext uri="{D42A27DB-BD31-4B8C-83A1-F6EECF244321}">
                <p14:modId xmlns:p14="http://schemas.microsoft.com/office/powerpoint/2010/main" val="709390084"/>
              </p:ext>
            </p:extLst>
          </p:nvPr>
        </p:nvGraphicFramePr>
        <p:xfrm>
          <a:off x="679525" y="1066800"/>
          <a:ext cx="10880250" cy="5420990"/>
        </p:xfrm>
        <a:graphic>
          <a:graphicData uri="http://schemas.openxmlformats.org/drawingml/2006/table">
            <a:tbl>
              <a:tblPr>
                <a:noFill/>
                <a:tableStyleId>{75BDC1C0-0872-4116-B747-B054AFD788E6}</a:tableStyleId>
              </a:tblPr>
              <a:tblGrid>
                <a:gridCol w="3626750">
                  <a:extLst>
                    <a:ext uri="{9D8B030D-6E8A-4147-A177-3AD203B41FA5}">
                      <a16:colId xmlns:a16="http://schemas.microsoft.com/office/drawing/2014/main" val="20000"/>
                    </a:ext>
                  </a:extLst>
                </a:gridCol>
                <a:gridCol w="3626750">
                  <a:extLst>
                    <a:ext uri="{9D8B030D-6E8A-4147-A177-3AD203B41FA5}">
                      <a16:colId xmlns:a16="http://schemas.microsoft.com/office/drawing/2014/main" val="20001"/>
                    </a:ext>
                  </a:extLst>
                </a:gridCol>
                <a:gridCol w="3626750">
                  <a:extLst>
                    <a:ext uri="{9D8B030D-6E8A-4147-A177-3AD203B41FA5}">
                      <a16:colId xmlns:a16="http://schemas.microsoft.com/office/drawing/2014/main" val="20002"/>
                    </a:ext>
                  </a:extLst>
                </a:gridCol>
              </a:tblGrid>
              <a:tr h="822200">
                <a:tc>
                  <a:txBody>
                    <a:bodyPr/>
                    <a:lstStyle/>
                    <a:p>
                      <a:pPr marL="0" lvl="0" indent="0" algn="ctr" rtl="0">
                        <a:spcBef>
                          <a:spcPts val="0"/>
                        </a:spcBef>
                        <a:spcAft>
                          <a:spcPts val="0"/>
                        </a:spcAft>
                        <a:buNone/>
                      </a:pPr>
                      <a:r>
                        <a:rPr lang="en-US" sz="2600" b="1" dirty="0">
                          <a:solidFill>
                            <a:srgbClr val="004B8E"/>
                          </a:solidFill>
                          <a:latin typeface="Calibri" panose="020F0502020204030204" pitchFamily="34" charset="0"/>
                          <a:cs typeface="Calibri" panose="020F0502020204030204" pitchFamily="34" charset="0"/>
                        </a:rPr>
                        <a:t>Syllable Pattern</a:t>
                      </a:r>
                      <a:endParaRPr sz="2600" b="1"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b="1" dirty="0">
                          <a:solidFill>
                            <a:srgbClr val="004B8E"/>
                          </a:solidFill>
                          <a:latin typeface="Calibri" panose="020F0502020204030204" pitchFamily="34" charset="0"/>
                          <a:cs typeface="Calibri" panose="020F0502020204030204" pitchFamily="34" charset="0"/>
                        </a:rPr>
                        <a:t>Single Syllable</a:t>
                      </a:r>
                      <a:endParaRPr sz="2600" b="1"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b="1" dirty="0">
                          <a:solidFill>
                            <a:srgbClr val="004B8E"/>
                          </a:solidFill>
                          <a:latin typeface="Calibri" panose="020F0502020204030204" pitchFamily="34" charset="0"/>
                          <a:cs typeface="Calibri" panose="020F0502020204030204" pitchFamily="34" charset="0"/>
                        </a:rPr>
                        <a:t>Multi-syllabic Word</a:t>
                      </a:r>
                      <a:endParaRPr sz="2600" b="1"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9950">
                <a:tc>
                  <a:txBody>
                    <a:bodyPr/>
                    <a:lstStyle/>
                    <a:p>
                      <a:pPr marL="0" lvl="0" indent="0" algn="l"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VC</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it</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a:solidFill>
                            <a:srgbClr val="004B8E"/>
                          </a:solidFill>
                          <a:latin typeface="Calibri" panose="020F0502020204030204" pitchFamily="34" charset="0"/>
                          <a:cs typeface="Calibri" panose="020F0502020204030204" pitchFamily="34" charset="0"/>
                        </a:rPr>
                        <a:t>in</a:t>
                      </a:r>
                      <a:r>
                        <a:rPr lang="en-US" sz="2600">
                          <a:solidFill>
                            <a:srgbClr val="004B8E"/>
                          </a:solidFill>
                          <a:latin typeface="Calibri" panose="020F0502020204030204" pitchFamily="34" charset="0"/>
                          <a:cs typeface="Calibri" panose="020F0502020204030204" pitchFamily="34" charset="0"/>
                        </a:rPr>
                        <a:t> - tend</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CVC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cat</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a:solidFill>
                            <a:srgbClr val="004B8E"/>
                          </a:solidFill>
                          <a:latin typeface="Calibri" panose="020F0502020204030204" pitchFamily="34" charset="0"/>
                          <a:cs typeface="Calibri" panose="020F0502020204030204" pitchFamily="34" charset="0"/>
                        </a:rPr>
                        <a:t>cat</a:t>
                      </a:r>
                      <a:r>
                        <a:rPr lang="en-US" sz="2600" dirty="0">
                          <a:solidFill>
                            <a:srgbClr val="004B8E"/>
                          </a:solidFill>
                          <a:latin typeface="Calibri" panose="020F0502020204030204" pitchFamily="34" charset="0"/>
                          <a:cs typeface="Calibri" panose="020F0502020204030204" pitchFamily="34" charset="0"/>
                        </a:rPr>
                        <a:t> - nap</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9950">
                <a:tc>
                  <a:txBody>
                    <a:bodyPr/>
                    <a:lstStyle/>
                    <a:p>
                      <a:pPr marL="0" lvl="0" indent="0" algn="l" rtl="0">
                        <a:spcBef>
                          <a:spcPts val="0"/>
                        </a:spcBef>
                        <a:spcAft>
                          <a:spcPts val="0"/>
                        </a:spcAft>
                        <a:buNone/>
                      </a:pP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D9EEB"/>
                    </a:solidFill>
                  </a:tcPr>
                </a:tc>
                <a:extLst>
                  <a:ext uri="{0D108BD9-81ED-4DB2-BD59-A6C34878D82A}">
                    <a16:rowId xmlns:a16="http://schemas.microsoft.com/office/drawing/2014/main" val="10003"/>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CCVC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stop</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err="1">
                          <a:solidFill>
                            <a:srgbClr val="004B8E"/>
                          </a:solidFill>
                          <a:latin typeface="Calibri" panose="020F0502020204030204" pitchFamily="34" charset="0"/>
                          <a:cs typeface="Calibri" panose="020F0502020204030204" pitchFamily="34" charset="0"/>
                        </a:rPr>
                        <a:t>plen</a:t>
                      </a:r>
                      <a:r>
                        <a:rPr lang="en-US" sz="2600" dirty="0">
                          <a:solidFill>
                            <a:srgbClr val="004B8E"/>
                          </a:solidFill>
                          <a:latin typeface="Calibri" panose="020F0502020204030204" pitchFamily="34" charset="0"/>
                          <a:cs typeface="Calibri" panose="020F0502020204030204" pitchFamily="34" charset="0"/>
                        </a:rPr>
                        <a:t> - ty</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CVCC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champ</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a:solidFill>
                            <a:srgbClr val="004B8E"/>
                          </a:solidFill>
                          <a:latin typeface="Calibri" panose="020F0502020204030204" pitchFamily="34" charset="0"/>
                          <a:cs typeface="Calibri" panose="020F0502020204030204" pitchFamily="34" charset="0"/>
                        </a:rPr>
                        <a:t>rest</a:t>
                      </a:r>
                      <a:r>
                        <a:rPr lang="en-US" sz="2600" dirty="0">
                          <a:solidFill>
                            <a:srgbClr val="004B8E"/>
                          </a:solidFill>
                          <a:latin typeface="Calibri" panose="020F0502020204030204" pitchFamily="34" charset="0"/>
                          <a:cs typeface="Calibri" panose="020F0502020204030204" pitchFamily="34" charset="0"/>
                        </a:rPr>
                        <a:t> - less</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CCVCC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stomp</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a:solidFill>
                            <a:srgbClr val="004B8E"/>
                          </a:solidFill>
                          <a:latin typeface="Calibri" panose="020F0502020204030204" pitchFamily="34" charset="0"/>
                          <a:cs typeface="Calibri" panose="020F0502020204030204" pitchFamily="34" charset="0"/>
                        </a:rPr>
                        <a:t>grand</a:t>
                      </a:r>
                      <a:r>
                        <a:rPr lang="en-US" sz="2600" dirty="0">
                          <a:solidFill>
                            <a:srgbClr val="004B8E"/>
                          </a:solidFill>
                          <a:latin typeface="Calibri" panose="020F0502020204030204" pitchFamily="34" charset="0"/>
                          <a:cs typeface="Calibri" panose="020F0502020204030204" pitchFamily="34" charset="0"/>
                        </a:rPr>
                        <a:t> - pa</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27575">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CCCVCC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splint</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ab -</a:t>
                      </a:r>
                      <a:r>
                        <a:rPr lang="en-US" sz="2600" u="sng" dirty="0">
                          <a:solidFill>
                            <a:srgbClr val="004B8E"/>
                          </a:solidFill>
                          <a:latin typeface="Calibri" panose="020F0502020204030204" pitchFamily="34" charset="0"/>
                          <a:cs typeface="Calibri" panose="020F0502020204030204" pitchFamily="34" charset="0"/>
                        </a:rPr>
                        <a:t> </a:t>
                      </a:r>
                      <a:r>
                        <a:rPr lang="en-US" sz="2600" u="sng" dirty="0" err="1">
                          <a:solidFill>
                            <a:srgbClr val="004B8E"/>
                          </a:solidFill>
                          <a:latin typeface="Calibri" panose="020F0502020204030204" pitchFamily="34" charset="0"/>
                          <a:cs typeface="Calibri" panose="020F0502020204030204" pitchFamily="34" charset="0"/>
                        </a:rPr>
                        <a:t>stract</a:t>
                      </a:r>
                      <a:endParaRPr sz="2600" u="sng"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1"/>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272" name="Google Shape;272;p31"/>
          <p:cNvSpPr txBox="1">
            <a:spLocks noGrp="1"/>
          </p:cNvSpPr>
          <p:nvPr>
            <p:ph type="title"/>
          </p:nvPr>
        </p:nvSpPr>
        <p:spPr>
          <a:xfrm>
            <a:off x="-554446" y="-173038"/>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5200">
                <a:solidFill>
                  <a:schemeClr val="lt1"/>
                </a:solidFill>
              </a:rPr>
              <a:t>What Do You Notice?</a:t>
            </a:r>
            <a:endParaRPr sz="5200">
              <a:solidFill>
                <a:schemeClr val="lt1"/>
              </a:solidFill>
            </a:endParaRPr>
          </a:p>
        </p:txBody>
      </p:sp>
      <p:graphicFrame>
        <p:nvGraphicFramePr>
          <p:cNvPr id="273" name="Google Shape;273;p31"/>
          <p:cNvGraphicFramePr/>
          <p:nvPr>
            <p:extLst>
              <p:ext uri="{D42A27DB-BD31-4B8C-83A1-F6EECF244321}">
                <p14:modId xmlns:p14="http://schemas.microsoft.com/office/powerpoint/2010/main" val="3260588205"/>
              </p:ext>
            </p:extLst>
          </p:nvPr>
        </p:nvGraphicFramePr>
        <p:xfrm>
          <a:off x="697375" y="1114650"/>
          <a:ext cx="10797250" cy="5289100"/>
        </p:xfrm>
        <a:graphic>
          <a:graphicData uri="http://schemas.openxmlformats.org/drawingml/2006/table">
            <a:tbl>
              <a:tblPr>
                <a:noFill/>
                <a:tableStyleId>{75BDC1C0-0872-4116-B747-B054AFD788E6}</a:tableStyleId>
              </a:tblPr>
              <a:tblGrid>
                <a:gridCol w="1874700">
                  <a:extLst>
                    <a:ext uri="{9D8B030D-6E8A-4147-A177-3AD203B41FA5}">
                      <a16:colId xmlns:a16="http://schemas.microsoft.com/office/drawing/2014/main" val="20000"/>
                    </a:ext>
                  </a:extLst>
                </a:gridCol>
                <a:gridCol w="1162775">
                  <a:extLst>
                    <a:ext uri="{9D8B030D-6E8A-4147-A177-3AD203B41FA5}">
                      <a16:colId xmlns:a16="http://schemas.microsoft.com/office/drawing/2014/main" val="20001"/>
                    </a:ext>
                  </a:extLst>
                </a:gridCol>
                <a:gridCol w="2729000">
                  <a:extLst>
                    <a:ext uri="{9D8B030D-6E8A-4147-A177-3AD203B41FA5}">
                      <a16:colId xmlns:a16="http://schemas.microsoft.com/office/drawing/2014/main" val="20002"/>
                    </a:ext>
                  </a:extLst>
                </a:gridCol>
                <a:gridCol w="1756000">
                  <a:extLst>
                    <a:ext uri="{9D8B030D-6E8A-4147-A177-3AD203B41FA5}">
                      <a16:colId xmlns:a16="http://schemas.microsoft.com/office/drawing/2014/main" val="20003"/>
                    </a:ext>
                  </a:extLst>
                </a:gridCol>
                <a:gridCol w="3274775">
                  <a:extLst>
                    <a:ext uri="{9D8B030D-6E8A-4147-A177-3AD203B41FA5}">
                      <a16:colId xmlns:a16="http://schemas.microsoft.com/office/drawing/2014/main" val="20004"/>
                    </a:ext>
                  </a:extLst>
                </a:gridCol>
              </a:tblGrid>
              <a:tr h="5289100">
                <a:tc>
                  <a:txBody>
                    <a:bodyPr/>
                    <a:lstStyle/>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100" i="1" dirty="0">
                          <a:solidFill>
                            <a:srgbClr val="004B8F"/>
                          </a:solidFill>
                          <a:latin typeface="Calibri" panose="020F0502020204030204" pitchFamily="34" charset="0"/>
                          <a:cs typeface="Calibri" panose="020F0502020204030204" pitchFamily="34" charset="0"/>
                        </a:rPr>
                        <a:t>Silent e</a:t>
                      </a: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100" i="1" dirty="0">
                          <a:solidFill>
                            <a:srgbClr val="004B8F"/>
                          </a:solidFill>
                          <a:latin typeface="Calibri" panose="020F0502020204030204" pitchFamily="34" charset="0"/>
                          <a:cs typeface="Calibri" panose="020F0502020204030204" pitchFamily="34" charset="0"/>
                        </a:rPr>
                        <a:t>(magic e)</a:t>
                      </a:r>
                      <a:endParaRPr sz="3100" i="1"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26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Long</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Has a –VCE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 </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(one vowel, followed by one consonant, followed by a silent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that ends the syllable)</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26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plane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tide</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use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chime</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theme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ape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stroke</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hope</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Words like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noise, prince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and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dance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are </a:t>
                      </a:r>
                      <a:r>
                        <a:rPr lang="en-US" sz="2600" u="sng"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not</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silent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even though they end in a silent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because they do not have the -VCE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noise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has a –VCE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and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prince </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and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dance </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have a -VCE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74" name="Google Shape;274;p31"/>
          <p:cNvSpPr/>
          <p:nvPr/>
        </p:nvSpPr>
        <p:spPr>
          <a:xfrm>
            <a:off x="11141623" y="5868001"/>
            <a:ext cx="849900" cy="806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sp>
        <p:nvSpPr>
          <p:cNvPr id="281" name="Google Shape;281;p32"/>
          <p:cNvSpPr txBox="1">
            <a:spLocks noGrp="1"/>
          </p:cNvSpPr>
          <p:nvPr>
            <p:ph type="title"/>
          </p:nvPr>
        </p:nvSpPr>
        <p:spPr>
          <a:xfrm>
            <a:off x="0" y="0"/>
            <a:ext cx="11785500" cy="77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solidFill>
                  <a:schemeClr val="lt2"/>
                </a:solidFill>
              </a:rPr>
              <a:t>readingrockets.org</a:t>
            </a:r>
            <a:endParaRPr sz="5330" dirty="0">
              <a:solidFill>
                <a:schemeClr val="lt2"/>
              </a:solidFill>
            </a:endParaRPr>
          </a:p>
        </p:txBody>
      </p:sp>
      <p:sp>
        <p:nvSpPr>
          <p:cNvPr id="282" name="Google Shape;282;p32"/>
          <p:cNvSpPr txBox="1"/>
          <p:nvPr/>
        </p:nvSpPr>
        <p:spPr>
          <a:xfrm>
            <a:off x="342900" y="1333500"/>
            <a:ext cx="11658600" cy="4832062"/>
          </a:xfrm>
          <a:prstGeom prst="rect">
            <a:avLst/>
          </a:prstGeom>
          <a:noFill/>
          <a:ln>
            <a:noFill/>
          </a:ln>
        </p:spPr>
        <p:txBody>
          <a:bodyPr spcFirstLastPara="1" wrap="square" lIns="91425" tIns="91425" rIns="91425" bIns="91425" anchor="t" anchorCtr="0">
            <a:spAutoFit/>
          </a:bodyPr>
          <a:lstStyle/>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Which patterns do you teach? </a:t>
            </a:r>
            <a:endParaRPr sz="3600" dirty="0">
              <a:solidFill>
                <a:srgbClr val="004B8F"/>
              </a:solidFill>
              <a:latin typeface="Calibri"/>
              <a:ea typeface="Calibri"/>
              <a:cs typeface="Calibri"/>
              <a:sym typeface="Calibri"/>
            </a:endParaRPr>
          </a:p>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How do you have students map the sounds to letters?</a:t>
            </a:r>
            <a:endParaRPr sz="3600" dirty="0">
              <a:solidFill>
                <a:srgbClr val="004B8F"/>
              </a:solidFill>
              <a:latin typeface="Calibri"/>
              <a:ea typeface="Calibri"/>
              <a:cs typeface="Calibri"/>
              <a:sym typeface="Calibri"/>
            </a:endParaRPr>
          </a:p>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Do you know these patterns and teach them?</a:t>
            </a:r>
            <a:endParaRPr sz="3600" dirty="0">
              <a:solidFill>
                <a:srgbClr val="004B8F"/>
              </a:solidFill>
              <a:latin typeface="Calibri"/>
              <a:ea typeface="Calibri"/>
              <a:cs typeface="Calibri"/>
              <a:sym typeface="Calibri"/>
            </a:endParaRPr>
          </a:p>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After you teach these patterns, what steps do your curriculum or program have you take to practice using these patterns in their reading and spelling?</a:t>
            </a:r>
            <a:endParaRPr sz="3600" dirty="0">
              <a:solidFill>
                <a:srgbClr val="004B8F"/>
              </a:solidFill>
              <a:latin typeface="Calibri"/>
              <a:ea typeface="Calibri"/>
              <a:cs typeface="Calibri"/>
              <a:sym typeface="Calibri"/>
            </a:endParaRPr>
          </a:p>
          <a:p>
            <a:pPr marL="457200" lvl="0" indent="-381000" algn="l" rtl="0">
              <a:spcBef>
                <a:spcPts val="1000"/>
              </a:spcBef>
              <a:spcAft>
                <a:spcPts val="1000"/>
              </a:spcAft>
              <a:buClr>
                <a:schemeClr val="dk2"/>
              </a:buClr>
              <a:buSzPts val="2400"/>
              <a:buFont typeface="Calibri"/>
              <a:buChar char="●"/>
            </a:pPr>
            <a:r>
              <a:rPr lang="en-US" sz="3600" dirty="0">
                <a:solidFill>
                  <a:srgbClr val="004B8F"/>
                </a:solidFill>
                <a:latin typeface="Calibri"/>
                <a:ea typeface="Calibri"/>
                <a:cs typeface="Calibri"/>
                <a:sym typeface="Calibri"/>
              </a:rPr>
              <a:t>Do you have a routine for instruction?</a:t>
            </a:r>
            <a:endParaRPr sz="3600" dirty="0">
              <a:solidFill>
                <a:srgbClr val="004B8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
        <p:nvSpPr>
          <p:cNvPr id="297" name="Google Shape;297;p34"/>
          <p:cNvSpPr txBox="1">
            <a:spLocks noGrp="1"/>
          </p:cNvSpPr>
          <p:nvPr>
            <p:ph type="title"/>
          </p:nvPr>
        </p:nvSpPr>
        <p:spPr>
          <a:xfrm>
            <a:off x="342900" y="1057187"/>
            <a:ext cx="116586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Moving Forward</a:t>
            </a:r>
            <a:endParaRPr dirty="0"/>
          </a:p>
        </p:txBody>
      </p:sp>
      <p:sp>
        <p:nvSpPr>
          <p:cNvPr id="298" name="Google Shape;298;p34"/>
          <p:cNvSpPr txBox="1"/>
          <p:nvPr/>
        </p:nvSpPr>
        <p:spPr>
          <a:xfrm>
            <a:off x="878025" y="2351363"/>
            <a:ext cx="4379700" cy="433449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4000" b="1" dirty="0">
                <a:solidFill>
                  <a:schemeClr val="dk1"/>
                </a:solidFill>
                <a:latin typeface="Calibri"/>
                <a:ea typeface="Calibri"/>
                <a:cs typeface="Calibri"/>
                <a:sym typeface="Calibri"/>
              </a:rPr>
              <a:t>Grade 2</a:t>
            </a:r>
            <a:endParaRPr sz="4000" b="1" dirty="0">
              <a:solidFill>
                <a:schemeClr val="dk1"/>
              </a:solidFill>
              <a:latin typeface="Calibri"/>
              <a:ea typeface="Calibri"/>
              <a:cs typeface="Calibri"/>
              <a:sym typeface="Calibri"/>
            </a:endParaRPr>
          </a:p>
          <a:p>
            <a:pPr marL="0" lvl="0" indent="0" algn="l" rtl="0">
              <a:lnSpc>
                <a:spcPct val="115000"/>
              </a:lnSpc>
              <a:spcBef>
                <a:spcPts val="1000"/>
              </a:spcBef>
              <a:spcAft>
                <a:spcPts val="1000"/>
              </a:spcAft>
              <a:buNone/>
            </a:pPr>
            <a:r>
              <a:rPr lang="en-US" sz="3600" dirty="0">
                <a:solidFill>
                  <a:srgbClr val="004B8F"/>
                </a:solidFill>
                <a:highlight>
                  <a:srgbClr val="FFFFFF"/>
                </a:highlight>
                <a:latin typeface="Calibri"/>
                <a:ea typeface="Calibri"/>
                <a:cs typeface="Calibri"/>
                <a:sym typeface="Calibri"/>
              </a:rPr>
              <a:t>Continue explicit phonics instruction  with increasingly complex spelling patterns. </a:t>
            </a:r>
            <a:endParaRPr sz="3600" dirty="0">
              <a:solidFill>
                <a:srgbClr val="004B8F"/>
              </a:solidFill>
              <a:latin typeface="Calibri"/>
              <a:ea typeface="Calibri"/>
              <a:cs typeface="Calibri"/>
              <a:sym typeface="Calibri"/>
            </a:endParaRPr>
          </a:p>
        </p:txBody>
      </p:sp>
      <p:sp>
        <p:nvSpPr>
          <p:cNvPr id="299" name="Google Shape;299;p34"/>
          <p:cNvSpPr txBox="1"/>
          <p:nvPr/>
        </p:nvSpPr>
        <p:spPr>
          <a:xfrm>
            <a:off x="6739350" y="2349275"/>
            <a:ext cx="5262150" cy="114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0" name="Google Shape;300;p34"/>
          <p:cNvSpPr txBox="1"/>
          <p:nvPr/>
        </p:nvSpPr>
        <p:spPr>
          <a:xfrm>
            <a:off x="6549500" y="2396521"/>
            <a:ext cx="5452000" cy="39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b="1" u="sng" dirty="0">
                <a:solidFill>
                  <a:schemeClr val="dk1"/>
                </a:solidFill>
                <a:latin typeface="Calibri"/>
                <a:ea typeface="Calibri"/>
                <a:cs typeface="Calibri"/>
                <a:sym typeface="Calibri"/>
              </a:rPr>
              <a:t>Multi-syllable Decoding</a:t>
            </a:r>
            <a:r>
              <a:rPr lang="en-US" sz="3200" b="1" u="sng" dirty="0">
                <a:solidFill>
                  <a:schemeClr val="dk1"/>
                </a:solidFill>
                <a:latin typeface="Calibri"/>
                <a:ea typeface="Calibri"/>
                <a:cs typeface="Calibri"/>
                <a:sym typeface="Calibri"/>
              </a:rPr>
              <a:t> </a:t>
            </a:r>
            <a:endParaRPr sz="3200" b="1" u="sng" dirty="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dirty="0">
                <a:solidFill>
                  <a:schemeClr val="dk1"/>
                </a:solidFill>
                <a:latin typeface="Calibri"/>
                <a:ea typeface="Calibri"/>
                <a:cs typeface="Calibri"/>
                <a:sym typeface="Calibri"/>
              </a:rPr>
              <a:t>How many vowels do you see?</a:t>
            </a:r>
            <a:endParaRPr sz="3500" dirty="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dirty="0">
                <a:solidFill>
                  <a:schemeClr val="dk1"/>
                </a:solidFill>
                <a:latin typeface="Calibri"/>
                <a:ea typeface="Calibri"/>
                <a:cs typeface="Calibri"/>
                <a:sym typeface="Calibri"/>
              </a:rPr>
              <a:t>Are the vowels together or apart?</a:t>
            </a:r>
            <a:endParaRPr sz="3500" dirty="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dirty="0">
                <a:solidFill>
                  <a:schemeClr val="dk1"/>
                </a:solidFill>
                <a:latin typeface="Calibri"/>
                <a:ea typeface="Calibri"/>
                <a:cs typeface="Calibri"/>
                <a:sym typeface="Calibri"/>
              </a:rPr>
              <a:t>How many syllables will we have?</a:t>
            </a:r>
            <a:endParaRPr sz="35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36" y="3364992"/>
            <a:ext cx="10369296" cy="3080004"/>
          </a:xfrm>
          <a:prstGeom prst="rect">
            <a:avLst/>
          </a:prstGeom>
        </p:spPr>
      </p:pic>
      <p:sp>
        <p:nvSpPr>
          <p:cNvPr id="3" name="TextBox 2"/>
          <p:cNvSpPr txBox="1"/>
          <p:nvPr/>
        </p:nvSpPr>
        <p:spPr>
          <a:xfrm>
            <a:off x="219456" y="859536"/>
            <a:ext cx="11972544" cy="2262158"/>
          </a:xfrm>
          <a:prstGeom prst="rect">
            <a:avLst/>
          </a:prstGeom>
          <a:noFill/>
        </p:spPr>
        <p:txBody>
          <a:bodyPr wrap="square" rtlCol="0">
            <a:spAutoFit/>
          </a:bodyPr>
          <a:lstStyle/>
          <a:p>
            <a:pPr algn="ctr"/>
            <a:r>
              <a:rPr lang="en-US" sz="4400" b="1" dirty="0">
                <a:solidFill>
                  <a:srgbClr val="004B8E"/>
                </a:solidFill>
                <a:latin typeface="Calibri" panose="020F0502020204030204" pitchFamily="34" charset="0"/>
                <a:cs typeface="Calibri" panose="020F0502020204030204" pitchFamily="34" charset="0"/>
              </a:rPr>
              <a:t>Reading Multisyllabic Words with Xavier A Reading Rockets Video (12:32)</a:t>
            </a:r>
            <a:br>
              <a:rPr lang="en-US" sz="4400" b="1" dirty="0">
                <a:solidFill>
                  <a:srgbClr val="004B8E"/>
                </a:solidFill>
                <a:latin typeface="Calibri" panose="020F0502020204030204" pitchFamily="34" charset="0"/>
                <a:cs typeface="Calibri" panose="020F0502020204030204" pitchFamily="34" charset="0"/>
              </a:rPr>
            </a:br>
            <a:endParaRPr lang="en-US" sz="2500" b="1" dirty="0">
              <a:solidFill>
                <a:srgbClr val="004B8E"/>
              </a:solidFill>
              <a:latin typeface="Calibri" panose="020F0502020204030204" pitchFamily="34" charset="0"/>
              <a:cs typeface="Calibri" panose="020F0502020204030204" pitchFamily="34" charset="0"/>
            </a:endParaRPr>
          </a:p>
          <a:p>
            <a:pPr algn="ctr"/>
            <a:r>
              <a:rPr lang="en-US" sz="2800" u="sng" dirty="0">
                <a:solidFill>
                  <a:schemeClr val="hlink"/>
                </a:solidFill>
                <a:hlinkClick r:id="rId4"/>
              </a:rPr>
              <a:t>https://www.youtube.com/watch?app=desktop&amp;v=5xXEWm-6bnE</a:t>
            </a:r>
            <a:endParaRPr lang="en-US" sz="28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91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00D304-5208-40CE-A7C1-31ACDE18F4D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a:p>
        </p:txBody>
      </p:sp>
      <p:pic>
        <p:nvPicPr>
          <p:cNvPr id="5" name="Picture 4">
            <a:extLst>
              <a:ext uri="{FF2B5EF4-FFF2-40B4-BE49-F238E27FC236}">
                <a16:creationId xmlns:a16="http://schemas.microsoft.com/office/drawing/2014/main" id="{38EE0767-6B11-4D7A-B2D9-3E3157C9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973778"/>
            <a:ext cx="11658600" cy="5655622"/>
          </a:xfrm>
          <a:prstGeom prst="rect">
            <a:avLst/>
          </a:prstGeom>
        </p:spPr>
      </p:pic>
      <p:sp>
        <p:nvSpPr>
          <p:cNvPr id="6" name="Google Shape;266;p30">
            <a:extLst>
              <a:ext uri="{FF2B5EF4-FFF2-40B4-BE49-F238E27FC236}">
                <a16:creationId xmlns:a16="http://schemas.microsoft.com/office/drawing/2014/main" id="{0E7BC5E6-5018-480A-B1EA-96A3F9F20291}"/>
              </a:ext>
            </a:extLst>
          </p:cNvPr>
          <p:cNvSpPr/>
          <p:nvPr/>
        </p:nvSpPr>
        <p:spPr>
          <a:xfrm>
            <a:off x="11062600" y="5766400"/>
            <a:ext cx="849900" cy="806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85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5057422" y="1498600"/>
            <a:ext cx="6944078" cy="182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300"/>
              <a:buFont typeface="Arial"/>
              <a:buNone/>
            </a:pPr>
            <a:r>
              <a:rPr lang="en-US" sz="4400" dirty="0"/>
              <a:t>Fluency in Phonics and Spelling Development</a:t>
            </a:r>
            <a:endParaRPr sz="4400" dirty="0"/>
          </a:p>
        </p:txBody>
      </p:sp>
      <p:sp>
        <p:nvSpPr>
          <p:cNvPr id="59" name="Google Shape;59;p9"/>
          <p:cNvSpPr txBox="1">
            <a:spLocks noGrp="1"/>
          </p:cNvSpPr>
          <p:nvPr>
            <p:ph type="sldNum" idx="12"/>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rgbClr val="004B8D"/>
                </a:solidFill>
                <a:latin typeface="Calibri"/>
                <a:ea typeface="Calibri"/>
                <a:cs typeface="Calibri"/>
                <a:sym typeface="Calibri"/>
              </a:rPr>
              <a:t>3</a:t>
            </a:fld>
            <a:endParaRPr sz="1800" b="0" i="0" u="none" strike="noStrike" cap="none">
              <a:solidFill>
                <a:srgbClr val="004B8D"/>
              </a:solidFill>
              <a:latin typeface="Calibri"/>
              <a:ea typeface="Calibri"/>
              <a:cs typeface="Calibri"/>
              <a:sym typeface="Calibri"/>
            </a:endParaRPr>
          </a:p>
        </p:txBody>
      </p:sp>
      <p:sp>
        <p:nvSpPr>
          <p:cNvPr id="60" name="Google Shape;60;p9"/>
          <p:cNvSpPr txBox="1"/>
          <p:nvPr/>
        </p:nvSpPr>
        <p:spPr>
          <a:xfrm>
            <a:off x="6248400" y="215525"/>
            <a:ext cx="57531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accent1"/>
                </a:solidFill>
                <a:latin typeface="Calibri"/>
                <a:ea typeface="Calibri"/>
                <a:cs typeface="Calibri"/>
                <a:sym typeface="Calibri"/>
              </a:rPr>
              <a:t>Components of Effective Literacy</a:t>
            </a:r>
            <a:endParaRPr sz="2800" b="1" dirty="0">
              <a:solidFill>
                <a:schemeClr val="accent1"/>
              </a:solidFill>
              <a:latin typeface="Calibri"/>
              <a:ea typeface="Calibri"/>
              <a:cs typeface="Calibri"/>
              <a:sym typeface="Calibri"/>
            </a:endParaRPr>
          </a:p>
          <a:p>
            <a:pPr marL="0" lvl="0" indent="0" algn="l" rtl="0">
              <a:spcBef>
                <a:spcPts val="0"/>
              </a:spcBef>
              <a:spcAft>
                <a:spcPts val="0"/>
              </a:spcAft>
              <a:buNone/>
            </a:pPr>
            <a:r>
              <a:rPr lang="en-US" sz="2800" b="1" dirty="0">
                <a:solidFill>
                  <a:schemeClr val="accent1"/>
                </a:solidFill>
                <a:latin typeface="Calibri"/>
                <a:ea typeface="Calibri"/>
                <a:cs typeface="Calibri"/>
                <a:sym typeface="Calibri"/>
              </a:rPr>
              <a:t>Module 3 </a:t>
            </a:r>
            <a:endParaRPr sz="2800" b="1" dirty="0">
              <a:solidFill>
                <a:schemeClr val="accent1"/>
              </a:solidFill>
              <a:latin typeface="Calibri"/>
              <a:ea typeface="Calibri"/>
              <a:cs typeface="Calibri"/>
              <a:sym typeface="Calibri"/>
            </a:endParaRPr>
          </a:p>
        </p:txBody>
      </p:sp>
      <p:sp>
        <p:nvSpPr>
          <p:cNvPr id="5" name="Google Shape;68;p10"/>
          <p:cNvSpPr txBox="1"/>
          <p:nvPr/>
        </p:nvSpPr>
        <p:spPr>
          <a:xfrm>
            <a:off x="1259625" y="4562675"/>
            <a:ext cx="9808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lt1"/>
                </a:solidFill>
                <a:latin typeface="Calibri"/>
                <a:ea typeface="Calibri"/>
                <a:cs typeface="Calibri"/>
                <a:sym typeface="Calibri"/>
              </a:rPr>
              <a:t>2021</a:t>
            </a:r>
            <a:endParaRPr sz="2800" b="1"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sp>
        <p:nvSpPr>
          <p:cNvPr id="307" name="Google Shape;307;p35"/>
          <p:cNvSpPr txBox="1">
            <a:spLocks noGrp="1"/>
          </p:cNvSpPr>
          <p:nvPr>
            <p:ph type="title"/>
          </p:nvPr>
        </p:nvSpPr>
        <p:spPr>
          <a:xfrm>
            <a:off x="508000" y="0"/>
            <a:ext cx="108518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lt1"/>
                </a:solidFill>
              </a:rPr>
              <a:t>Other Common Syllable Patterns</a:t>
            </a:r>
            <a:endParaRPr dirty="0">
              <a:solidFill>
                <a:schemeClr val="lt1"/>
              </a:solidFill>
            </a:endParaRPr>
          </a:p>
        </p:txBody>
      </p:sp>
      <p:graphicFrame>
        <p:nvGraphicFramePr>
          <p:cNvPr id="308" name="Google Shape;308;p35"/>
          <p:cNvGraphicFramePr/>
          <p:nvPr>
            <p:extLst>
              <p:ext uri="{D42A27DB-BD31-4B8C-83A1-F6EECF244321}">
                <p14:modId xmlns:p14="http://schemas.microsoft.com/office/powerpoint/2010/main" val="249826681"/>
              </p:ext>
            </p:extLst>
          </p:nvPr>
        </p:nvGraphicFramePr>
        <p:xfrm>
          <a:off x="342900" y="1333499"/>
          <a:ext cx="11658600" cy="5334001"/>
        </p:xfrm>
        <a:graphic>
          <a:graphicData uri="http://schemas.openxmlformats.org/drawingml/2006/table">
            <a:tbl>
              <a:tblPr>
                <a:noFill/>
                <a:tableStyleId>{75BDC1C0-0872-4116-B747-B054AFD788E6}</a:tableStyleId>
              </a:tblPr>
              <a:tblGrid>
                <a:gridCol w="2464389">
                  <a:extLst>
                    <a:ext uri="{9D8B030D-6E8A-4147-A177-3AD203B41FA5}">
                      <a16:colId xmlns:a16="http://schemas.microsoft.com/office/drawing/2014/main" val="20000"/>
                    </a:ext>
                  </a:extLst>
                </a:gridCol>
                <a:gridCol w="3364911">
                  <a:extLst>
                    <a:ext uri="{9D8B030D-6E8A-4147-A177-3AD203B41FA5}">
                      <a16:colId xmlns:a16="http://schemas.microsoft.com/office/drawing/2014/main" val="20001"/>
                    </a:ext>
                  </a:extLst>
                </a:gridCol>
                <a:gridCol w="2258694">
                  <a:extLst>
                    <a:ext uri="{9D8B030D-6E8A-4147-A177-3AD203B41FA5}">
                      <a16:colId xmlns:a16="http://schemas.microsoft.com/office/drawing/2014/main" val="20002"/>
                    </a:ext>
                  </a:extLst>
                </a:gridCol>
                <a:gridCol w="3570606">
                  <a:extLst>
                    <a:ext uri="{9D8B030D-6E8A-4147-A177-3AD203B41FA5}">
                      <a16:colId xmlns:a16="http://schemas.microsoft.com/office/drawing/2014/main" val="20003"/>
                    </a:ext>
                  </a:extLst>
                </a:gridCol>
              </a:tblGrid>
              <a:tr h="715410">
                <a:tc>
                  <a:txBody>
                    <a:bodyPr/>
                    <a:lstStyle/>
                    <a:p>
                      <a:pPr marL="0" lvl="0" indent="0" algn="ctr" rtl="0">
                        <a:spcBef>
                          <a:spcPts val="0"/>
                        </a:spcBef>
                        <a:spcAft>
                          <a:spcPts val="0"/>
                        </a:spcAft>
                        <a:buNone/>
                      </a:pPr>
                      <a:r>
                        <a:rPr lang="en-US" sz="3200" b="1" dirty="0">
                          <a:solidFill>
                            <a:srgbClr val="004B8F"/>
                          </a:solidFill>
                          <a:latin typeface="Calibri" panose="020F0502020204030204" pitchFamily="34" charset="0"/>
                          <a:cs typeface="Calibri" panose="020F0502020204030204" pitchFamily="34" charset="0"/>
                        </a:rPr>
                        <a:t>Pattern</a:t>
                      </a:r>
                      <a:endParaRPr sz="32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Generalization</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200" b="1" dirty="0">
                          <a:solidFill>
                            <a:srgbClr val="004B8F"/>
                          </a:solidFill>
                          <a:latin typeface="Calibri" panose="020F0502020204030204" pitchFamily="34" charset="0"/>
                          <a:cs typeface="Calibri" panose="020F0502020204030204" pitchFamily="34" charset="0"/>
                        </a:rPr>
                        <a:t>Examples</a:t>
                      </a:r>
                      <a:endParaRPr sz="32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200" b="1" dirty="0">
                          <a:solidFill>
                            <a:srgbClr val="004B8F"/>
                          </a:solidFill>
                          <a:latin typeface="Calibri" panose="020F0502020204030204" pitchFamily="34" charset="0"/>
                          <a:cs typeface="Calibri" panose="020F0502020204030204" pitchFamily="34" charset="0"/>
                        </a:rPr>
                        <a:t>Comments</a:t>
                      </a:r>
                      <a:endParaRPr sz="3200" b="1"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2309698">
                <a:tc>
                  <a:txBody>
                    <a:bodyPr/>
                    <a:lstStyle/>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Compound</a:t>
                      </a:r>
                      <a:endParaRPr sz="32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Divide between the two words in a compound word</a:t>
                      </a:r>
                      <a:endParaRPr sz="32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back/pack</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lamp/shade</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bed/room</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work/book</a:t>
                      </a:r>
                      <a:endParaRPr sz="28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To be a true compound word, each of the smaller words must carry meaning.</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2308893">
                <a:tc>
                  <a:txBody>
                    <a:bodyPr/>
                    <a:lstStyle/>
                    <a:p>
                      <a:pPr marL="0" lvl="0" indent="0" algn="l" rtl="0">
                        <a:spcBef>
                          <a:spcPts val="0"/>
                        </a:spcBef>
                        <a:spcAft>
                          <a:spcPts val="0"/>
                        </a:spcAft>
                        <a:buNone/>
                      </a:pPr>
                      <a:r>
                        <a:rPr lang="en-US" sz="3200">
                          <a:solidFill>
                            <a:srgbClr val="004B8F"/>
                          </a:solidFill>
                          <a:latin typeface="Calibri" panose="020F0502020204030204" pitchFamily="34" charset="0"/>
                          <a:cs typeface="Calibri" panose="020F0502020204030204" pitchFamily="34" charset="0"/>
                        </a:rPr>
                        <a:t>VCCV</a:t>
                      </a:r>
                      <a:endParaRPr>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VC/CV</a:t>
                      </a:r>
                      <a:endParaRPr sz="32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Divide between the two consonants</a:t>
                      </a:r>
                      <a:endParaRPr sz="32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or/bit</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err="1">
                          <a:solidFill>
                            <a:srgbClr val="004B8F"/>
                          </a:solidFill>
                          <a:latin typeface="Calibri" panose="020F0502020204030204" pitchFamily="34" charset="0"/>
                          <a:cs typeface="Calibri" panose="020F0502020204030204" pitchFamily="34" charset="0"/>
                        </a:rPr>
                        <a:t>ig</a:t>
                      </a:r>
                      <a:r>
                        <a:rPr lang="en-US" sz="2800" dirty="0">
                          <a:solidFill>
                            <a:srgbClr val="004B8F"/>
                          </a:solidFill>
                          <a:latin typeface="Calibri" panose="020F0502020204030204" pitchFamily="34" charset="0"/>
                          <a:cs typeface="Calibri" panose="020F0502020204030204" pitchFamily="34" charset="0"/>
                        </a:rPr>
                        <a:t>/loo</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err="1">
                          <a:solidFill>
                            <a:srgbClr val="004B8F"/>
                          </a:solidFill>
                          <a:latin typeface="Calibri" panose="020F0502020204030204" pitchFamily="34" charset="0"/>
                          <a:cs typeface="Calibri" panose="020F0502020204030204" pitchFamily="34" charset="0"/>
                        </a:rPr>
                        <a:t>tun</a:t>
                      </a:r>
                      <a:r>
                        <a:rPr lang="en-US" sz="2800" dirty="0">
                          <a:solidFill>
                            <a:srgbClr val="004B8F"/>
                          </a:solidFill>
                          <a:latin typeface="Calibri" panose="020F0502020204030204" pitchFamily="34" charset="0"/>
                          <a:cs typeface="Calibri" panose="020F0502020204030204" pitchFamily="34" charset="0"/>
                        </a:rPr>
                        <a:t>/</a:t>
                      </a:r>
                      <a:r>
                        <a:rPr lang="en-US" sz="2800" dirty="0" err="1">
                          <a:solidFill>
                            <a:srgbClr val="004B8F"/>
                          </a:solidFill>
                          <a:latin typeface="Calibri" panose="020F0502020204030204" pitchFamily="34" charset="0"/>
                          <a:cs typeface="Calibri" panose="020F0502020204030204" pitchFamily="34" charset="0"/>
                        </a:rPr>
                        <a:t>nel</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err="1">
                          <a:solidFill>
                            <a:srgbClr val="004B8F"/>
                          </a:solidFill>
                          <a:latin typeface="Calibri" panose="020F0502020204030204" pitchFamily="34" charset="0"/>
                          <a:cs typeface="Calibri" panose="020F0502020204030204" pitchFamily="34" charset="0"/>
                        </a:rPr>
                        <a:t>lan</a:t>
                      </a:r>
                      <a:r>
                        <a:rPr lang="en-US" sz="2800" dirty="0">
                          <a:solidFill>
                            <a:srgbClr val="004B8F"/>
                          </a:solidFill>
                          <a:latin typeface="Calibri" panose="020F0502020204030204" pitchFamily="34" charset="0"/>
                          <a:cs typeface="Calibri" panose="020F0502020204030204" pitchFamily="34" charset="0"/>
                        </a:rPr>
                        <a:t>/tern</a:t>
                      </a:r>
                      <a:endParaRPr sz="28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Exception:</a:t>
                      </a:r>
                      <a:endParaRPr sz="26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-consonant digraphs (</a:t>
                      </a:r>
                      <a:r>
                        <a:rPr lang="en-US" sz="2600" i="1" dirty="0" err="1">
                          <a:solidFill>
                            <a:srgbClr val="004B8F"/>
                          </a:solidFill>
                          <a:latin typeface="Calibri" panose="020F0502020204030204" pitchFamily="34" charset="0"/>
                          <a:cs typeface="Calibri" panose="020F0502020204030204" pitchFamily="34" charset="0"/>
                        </a:rPr>
                        <a:t>sh</a:t>
                      </a:r>
                      <a:r>
                        <a:rPr lang="en-US" sz="2600" i="1" dirty="0">
                          <a:solidFill>
                            <a:srgbClr val="004B8F"/>
                          </a:solidFill>
                          <a:latin typeface="Calibri" panose="020F0502020204030204" pitchFamily="34" charset="0"/>
                          <a:cs typeface="Calibri" panose="020F0502020204030204" pitchFamily="34" charset="0"/>
                        </a:rPr>
                        <a:t>, </a:t>
                      </a:r>
                      <a:r>
                        <a:rPr lang="en-US" sz="2600" i="1" dirty="0" err="1">
                          <a:solidFill>
                            <a:srgbClr val="004B8F"/>
                          </a:solidFill>
                          <a:latin typeface="Calibri" panose="020F0502020204030204" pitchFamily="34" charset="0"/>
                          <a:cs typeface="Calibri" panose="020F0502020204030204" pitchFamily="34" charset="0"/>
                        </a:rPr>
                        <a:t>th</a:t>
                      </a:r>
                      <a:r>
                        <a:rPr lang="en-US" sz="2600" i="1" dirty="0">
                          <a:solidFill>
                            <a:srgbClr val="004B8F"/>
                          </a:solidFill>
                          <a:latin typeface="Calibri" panose="020F0502020204030204" pitchFamily="34" charset="0"/>
                          <a:cs typeface="Calibri" panose="020F0502020204030204" pitchFamily="34" charset="0"/>
                        </a:rPr>
                        <a:t>, </a:t>
                      </a:r>
                      <a:r>
                        <a:rPr lang="en-US" sz="2600" i="1" dirty="0" err="1">
                          <a:solidFill>
                            <a:srgbClr val="004B8F"/>
                          </a:solidFill>
                          <a:latin typeface="Calibri" panose="020F0502020204030204" pitchFamily="34" charset="0"/>
                          <a:cs typeface="Calibri" panose="020F0502020204030204" pitchFamily="34" charset="0"/>
                        </a:rPr>
                        <a:t>ph</a:t>
                      </a:r>
                      <a:r>
                        <a:rPr lang="en-US" sz="2600" i="1" dirty="0">
                          <a:solidFill>
                            <a:srgbClr val="004B8F"/>
                          </a:solidFill>
                          <a:latin typeface="Calibri" panose="020F0502020204030204" pitchFamily="34" charset="0"/>
                          <a:cs typeface="Calibri" panose="020F0502020204030204" pitchFamily="34" charset="0"/>
                        </a:rPr>
                        <a:t>, </a:t>
                      </a:r>
                      <a:r>
                        <a:rPr lang="en-US" sz="2600" i="1" dirty="0" err="1">
                          <a:solidFill>
                            <a:srgbClr val="004B8F"/>
                          </a:solidFill>
                          <a:latin typeface="Calibri" panose="020F0502020204030204" pitchFamily="34" charset="0"/>
                          <a:cs typeface="Calibri" panose="020F0502020204030204" pitchFamily="34" charset="0"/>
                        </a:rPr>
                        <a:t>ch</a:t>
                      </a:r>
                      <a:r>
                        <a:rPr lang="en-US" sz="2600" i="1" dirty="0">
                          <a:solidFill>
                            <a:srgbClr val="004B8F"/>
                          </a:solidFill>
                          <a:latin typeface="Calibri" panose="020F0502020204030204" pitchFamily="34" charset="0"/>
                          <a:cs typeface="Calibri" panose="020F0502020204030204" pitchFamily="34" charset="0"/>
                        </a:rPr>
                        <a:t>) </a:t>
                      </a:r>
                      <a:r>
                        <a:rPr lang="en-US" sz="2600" dirty="0">
                          <a:solidFill>
                            <a:srgbClr val="004B8F"/>
                          </a:solidFill>
                          <a:latin typeface="Calibri" panose="020F0502020204030204" pitchFamily="34" charset="0"/>
                          <a:cs typeface="Calibri" panose="020F0502020204030204" pitchFamily="34" charset="0"/>
                        </a:rPr>
                        <a:t>are never separated. Treat these as VCV words.</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
        <p:nvSpPr>
          <p:cNvPr id="315" name="Google Shape;315;p36"/>
          <p:cNvSpPr txBox="1">
            <a:spLocks noGrp="1"/>
          </p:cNvSpPr>
          <p:nvPr>
            <p:ph type="title"/>
          </p:nvPr>
        </p:nvSpPr>
        <p:spPr>
          <a:xfrm>
            <a:off x="666044" y="0"/>
            <a:ext cx="9223022"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330" dirty="0">
                <a:solidFill>
                  <a:schemeClr val="lt1"/>
                </a:solidFill>
              </a:rPr>
              <a:t>Common Syllables </a:t>
            </a:r>
            <a:r>
              <a:rPr lang="en-US" sz="2033" dirty="0">
                <a:solidFill>
                  <a:schemeClr val="lt1"/>
                </a:solidFill>
              </a:rPr>
              <a:t>cont.</a:t>
            </a:r>
            <a:endParaRPr sz="2033" dirty="0">
              <a:solidFill>
                <a:schemeClr val="lt1"/>
              </a:solidFill>
            </a:endParaRPr>
          </a:p>
        </p:txBody>
      </p:sp>
      <p:graphicFrame>
        <p:nvGraphicFramePr>
          <p:cNvPr id="316" name="Google Shape;316;p36"/>
          <p:cNvGraphicFramePr/>
          <p:nvPr>
            <p:extLst>
              <p:ext uri="{D42A27DB-BD31-4B8C-83A1-F6EECF244321}">
                <p14:modId xmlns:p14="http://schemas.microsoft.com/office/powerpoint/2010/main" val="221030470"/>
              </p:ext>
            </p:extLst>
          </p:nvPr>
        </p:nvGraphicFramePr>
        <p:xfrm>
          <a:off x="572450" y="887725"/>
          <a:ext cx="11142100" cy="5689950"/>
        </p:xfrm>
        <a:graphic>
          <a:graphicData uri="http://schemas.openxmlformats.org/drawingml/2006/table">
            <a:tbl>
              <a:tblPr>
                <a:noFill/>
                <a:tableStyleId>{75BDC1C0-0872-4116-B747-B054AFD788E6}</a:tableStyleId>
              </a:tblPr>
              <a:tblGrid>
                <a:gridCol w="2224225">
                  <a:extLst>
                    <a:ext uri="{9D8B030D-6E8A-4147-A177-3AD203B41FA5}">
                      <a16:colId xmlns:a16="http://schemas.microsoft.com/office/drawing/2014/main" val="20000"/>
                    </a:ext>
                  </a:extLst>
                </a:gridCol>
                <a:gridCol w="3346825">
                  <a:extLst>
                    <a:ext uri="{9D8B030D-6E8A-4147-A177-3AD203B41FA5}">
                      <a16:colId xmlns:a16="http://schemas.microsoft.com/office/drawing/2014/main" val="20001"/>
                    </a:ext>
                  </a:extLst>
                </a:gridCol>
                <a:gridCol w="1990900">
                  <a:extLst>
                    <a:ext uri="{9D8B030D-6E8A-4147-A177-3AD203B41FA5}">
                      <a16:colId xmlns:a16="http://schemas.microsoft.com/office/drawing/2014/main" val="20002"/>
                    </a:ext>
                  </a:extLst>
                </a:gridCol>
                <a:gridCol w="3580150">
                  <a:extLst>
                    <a:ext uri="{9D8B030D-6E8A-4147-A177-3AD203B41FA5}">
                      <a16:colId xmlns:a16="http://schemas.microsoft.com/office/drawing/2014/main" val="20003"/>
                    </a:ext>
                  </a:extLst>
                </a:gridCol>
              </a:tblGrid>
              <a:tr h="635400">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Patterns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Generalization</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Examples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Comments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2299600">
                <a:tc>
                  <a:txBody>
                    <a:bodyPr/>
                    <a:lstStyle/>
                    <a:p>
                      <a:pPr marL="0" lvl="0" indent="0" algn="l" rtl="0">
                        <a:spcBef>
                          <a:spcPts val="0"/>
                        </a:spcBef>
                        <a:spcAft>
                          <a:spcPts val="0"/>
                        </a:spcAft>
                        <a:buNone/>
                      </a:pPr>
                      <a:endParaRPr sz="3000" dirty="0">
                        <a:solidFill>
                          <a:srgbClr val="004B8F"/>
                        </a:solidFill>
                      </a:endParaRPr>
                    </a:p>
                    <a:p>
                      <a:pPr marL="0" lvl="0" indent="0" algn="l" rtl="0">
                        <a:spcBef>
                          <a:spcPts val="0"/>
                        </a:spcBef>
                        <a:spcAft>
                          <a:spcPts val="0"/>
                        </a:spcAft>
                        <a:buNone/>
                      </a:pPr>
                      <a:endParaRPr sz="3000" dirty="0">
                        <a:solidFill>
                          <a:srgbClr val="004B8F"/>
                        </a:solidFill>
                      </a:endParaRPr>
                    </a:p>
                    <a:p>
                      <a:pPr marL="0" lvl="0" indent="0" algn="l" rtl="0">
                        <a:spcBef>
                          <a:spcPts val="0"/>
                        </a:spcBef>
                        <a:spcAft>
                          <a:spcPts val="0"/>
                        </a:spcAft>
                        <a:buNone/>
                      </a:pPr>
                      <a:r>
                        <a:rPr lang="en-US" sz="3000" dirty="0">
                          <a:solidFill>
                            <a:srgbClr val="004B8F"/>
                          </a:solidFill>
                        </a:rPr>
                        <a:t>-CLE</a:t>
                      </a:r>
                      <a:endParaRPr sz="30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rPr>
                        <a:t>Word ends in consonant-le syllable, always divide right before the -CLE</a:t>
                      </a:r>
                      <a:endParaRPr sz="28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rPr>
                        <a:t>ma/</a:t>
                      </a:r>
                      <a:r>
                        <a:rPr lang="en-US" sz="2800" dirty="0" err="1">
                          <a:solidFill>
                            <a:srgbClr val="004B8F"/>
                          </a:solidFill>
                        </a:rPr>
                        <a:t>ple</a:t>
                      </a:r>
                      <a:endParaRPr sz="2800" dirty="0">
                        <a:solidFill>
                          <a:srgbClr val="004B8F"/>
                        </a:solidFill>
                      </a:endParaRPr>
                    </a:p>
                    <a:p>
                      <a:pPr marL="0" lvl="0" indent="0" algn="l" rtl="0">
                        <a:spcBef>
                          <a:spcPts val="0"/>
                        </a:spcBef>
                        <a:spcAft>
                          <a:spcPts val="0"/>
                        </a:spcAft>
                        <a:buNone/>
                      </a:pPr>
                      <a:r>
                        <a:rPr lang="en-US" sz="2800" dirty="0" err="1">
                          <a:solidFill>
                            <a:srgbClr val="004B8F"/>
                          </a:solidFill>
                        </a:rPr>
                        <a:t>stum</a:t>
                      </a:r>
                      <a:r>
                        <a:rPr lang="en-US" sz="2800" dirty="0">
                          <a:solidFill>
                            <a:srgbClr val="004B8F"/>
                          </a:solidFill>
                        </a:rPr>
                        <a:t>/</a:t>
                      </a:r>
                      <a:r>
                        <a:rPr lang="en-US" sz="2800" dirty="0" err="1">
                          <a:solidFill>
                            <a:srgbClr val="004B8F"/>
                          </a:solidFill>
                        </a:rPr>
                        <a:t>ble</a:t>
                      </a:r>
                      <a:endParaRPr sz="2800" dirty="0">
                        <a:solidFill>
                          <a:srgbClr val="004B8F"/>
                        </a:solidFill>
                      </a:endParaRPr>
                    </a:p>
                    <a:p>
                      <a:pPr marL="0" lvl="0" indent="0" algn="l" rtl="0">
                        <a:spcBef>
                          <a:spcPts val="0"/>
                        </a:spcBef>
                        <a:spcAft>
                          <a:spcPts val="0"/>
                        </a:spcAft>
                        <a:buNone/>
                      </a:pPr>
                      <a:r>
                        <a:rPr lang="en-US" sz="2800" dirty="0" err="1">
                          <a:solidFill>
                            <a:srgbClr val="004B8F"/>
                          </a:solidFill>
                        </a:rPr>
                        <a:t>i</a:t>
                      </a:r>
                      <a:r>
                        <a:rPr lang="en-US" sz="2800" dirty="0">
                          <a:solidFill>
                            <a:srgbClr val="004B8F"/>
                          </a:solidFill>
                        </a:rPr>
                        <a:t>/</a:t>
                      </a:r>
                      <a:r>
                        <a:rPr lang="en-US" sz="2800" dirty="0" err="1">
                          <a:solidFill>
                            <a:srgbClr val="004B8F"/>
                          </a:solidFill>
                        </a:rPr>
                        <a:t>dle</a:t>
                      </a:r>
                      <a:endParaRPr sz="2800" dirty="0">
                        <a:solidFill>
                          <a:srgbClr val="004B8F"/>
                        </a:solidFill>
                      </a:endParaRPr>
                    </a:p>
                    <a:p>
                      <a:pPr marL="0" lvl="0" indent="0" algn="l" rtl="0">
                        <a:spcBef>
                          <a:spcPts val="0"/>
                        </a:spcBef>
                        <a:spcAft>
                          <a:spcPts val="0"/>
                        </a:spcAft>
                        <a:buNone/>
                      </a:pPr>
                      <a:r>
                        <a:rPr lang="en-US" sz="2800" dirty="0">
                          <a:solidFill>
                            <a:srgbClr val="004B8F"/>
                          </a:solidFill>
                        </a:rPr>
                        <a:t>nee/</a:t>
                      </a:r>
                      <a:r>
                        <a:rPr lang="en-US" sz="2800" dirty="0" err="1">
                          <a:solidFill>
                            <a:srgbClr val="004B8F"/>
                          </a:solidFill>
                        </a:rPr>
                        <a:t>dle</a:t>
                      </a:r>
                      <a:endParaRPr sz="2800" dirty="0">
                        <a:solidFill>
                          <a:srgbClr val="004B8F"/>
                        </a:solidFill>
                      </a:endParaRPr>
                    </a:p>
                    <a:p>
                      <a:pPr marL="0" lvl="0" indent="0" algn="l" rtl="0">
                        <a:spcBef>
                          <a:spcPts val="0"/>
                        </a:spcBef>
                        <a:spcAft>
                          <a:spcPts val="0"/>
                        </a:spcAft>
                        <a:buNone/>
                      </a:pPr>
                      <a:r>
                        <a:rPr lang="en-US" sz="2800" dirty="0">
                          <a:solidFill>
                            <a:srgbClr val="004B8F"/>
                          </a:solidFill>
                        </a:rPr>
                        <a:t>gig/</a:t>
                      </a:r>
                      <a:r>
                        <a:rPr lang="en-US" sz="2800" dirty="0" err="1">
                          <a:solidFill>
                            <a:srgbClr val="004B8F"/>
                          </a:solidFill>
                        </a:rPr>
                        <a:t>gle</a:t>
                      </a:r>
                      <a:endParaRPr sz="28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rPr>
                        <a:t>Some programs call this a final stable syllable</a:t>
                      </a:r>
                      <a:endParaRPr sz="2800" dirty="0">
                        <a:solidFill>
                          <a:srgbClr val="004B8F"/>
                        </a:solidFill>
                      </a:endParaRPr>
                    </a:p>
                  </a:txBody>
                  <a:tcPr marL="91425" marR="91425" marT="91425" marB="91425"/>
                </a:tc>
                <a:extLst>
                  <a:ext uri="{0D108BD9-81ED-4DB2-BD59-A6C34878D82A}">
                    <a16:rowId xmlns:a16="http://schemas.microsoft.com/office/drawing/2014/main" val="10001"/>
                  </a:ext>
                </a:extLst>
              </a:tr>
              <a:tr h="2733450">
                <a:tc>
                  <a:txBody>
                    <a:bodyPr/>
                    <a:lstStyle/>
                    <a:p>
                      <a:pPr marL="0" lvl="0" indent="0" algn="l" rtl="0">
                        <a:spcBef>
                          <a:spcPts val="0"/>
                        </a:spcBef>
                        <a:spcAft>
                          <a:spcPts val="0"/>
                        </a:spcAft>
                        <a:buNone/>
                      </a:pPr>
                      <a:r>
                        <a:rPr lang="en-US" sz="3000">
                          <a:solidFill>
                            <a:srgbClr val="004B8F"/>
                          </a:solidFill>
                        </a:rPr>
                        <a:t>-VCV</a:t>
                      </a:r>
                      <a:endParaRPr sz="3000">
                        <a:solidFill>
                          <a:srgbClr val="004B8F"/>
                        </a:solidFill>
                      </a:endParaRPr>
                    </a:p>
                    <a:p>
                      <a:pPr marL="0" lvl="0" indent="0" algn="l" rtl="0">
                        <a:spcBef>
                          <a:spcPts val="0"/>
                        </a:spcBef>
                        <a:spcAft>
                          <a:spcPts val="0"/>
                        </a:spcAft>
                        <a:buNone/>
                      </a:pPr>
                      <a:r>
                        <a:rPr lang="en-US" sz="2600">
                          <a:solidFill>
                            <a:srgbClr val="004B8F"/>
                          </a:solidFill>
                        </a:rPr>
                        <a:t>(Vowel-</a:t>
                      </a:r>
                      <a:endParaRPr sz="2600">
                        <a:solidFill>
                          <a:srgbClr val="004B8F"/>
                        </a:solidFill>
                      </a:endParaRPr>
                    </a:p>
                    <a:p>
                      <a:pPr marL="0" lvl="0" indent="0" algn="l" rtl="0">
                        <a:spcBef>
                          <a:spcPts val="0"/>
                        </a:spcBef>
                        <a:spcAft>
                          <a:spcPts val="0"/>
                        </a:spcAft>
                        <a:buNone/>
                      </a:pPr>
                      <a:r>
                        <a:rPr lang="en-US" sz="2600">
                          <a:solidFill>
                            <a:srgbClr val="004B8F"/>
                          </a:solidFill>
                        </a:rPr>
                        <a:t>consonant - vowel)</a:t>
                      </a:r>
                      <a:endParaRPr sz="3000">
                        <a:solidFill>
                          <a:srgbClr val="004B8F"/>
                        </a:solidFill>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rPr>
                        <a:t>First divide before the consonant and sounding out. If it does not result in a recognizable word, try dividing after</a:t>
                      </a:r>
                      <a:endParaRPr sz="26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700">
                          <a:solidFill>
                            <a:srgbClr val="004B8F"/>
                          </a:solidFill>
                        </a:rPr>
                        <a:t>hu/mid</a:t>
                      </a:r>
                      <a:endParaRPr sz="2700">
                        <a:solidFill>
                          <a:srgbClr val="004B8F"/>
                        </a:solidFill>
                      </a:endParaRPr>
                    </a:p>
                    <a:p>
                      <a:pPr marL="0" lvl="0" indent="0" algn="l" rtl="0">
                        <a:spcBef>
                          <a:spcPts val="0"/>
                        </a:spcBef>
                        <a:spcAft>
                          <a:spcPts val="0"/>
                        </a:spcAft>
                        <a:buNone/>
                      </a:pPr>
                      <a:r>
                        <a:rPr lang="en-US" sz="2700">
                          <a:solidFill>
                            <a:srgbClr val="004B8F"/>
                          </a:solidFill>
                        </a:rPr>
                        <a:t>mu/sic</a:t>
                      </a:r>
                      <a:endParaRPr sz="2700">
                        <a:solidFill>
                          <a:srgbClr val="004B8F"/>
                        </a:solidFill>
                      </a:endParaRPr>
                    </a:p>
                    <a:p>
                      <a:pPr marL="0" lvl="0" indent="0" algn="l" rtl="0">
                        <a:spcBef>
                          <a:spcPts val="0"/>
                        </a:spcBef>
                        <a:spcAft>
                          <a:spcPts val="0"/>
                        </a:spcAft>
                        <a:buNone/>
                      </a:pPr>
                      <a:r>
                        <a:rPr lang="en-US" sz="2700">
                          <a:solidFill>
                            <a:srgbClr val="004B8F"/>
                          </a:solidFill>
                        </a:rPr>
                        <a:t>go/pher</a:t>
                      </a:r>
                      <a:endParaRPr sz="2700">
                        <a:solidFill>
                          <a:srgbClr val="004B8F"/>
                        </a:solidFill>
                      </a:endParaRPr>
                    </a:p>
                    <a:p>
                      <a:pPr marL="0" lvl="0" indent="0" algn="l" rtl="0">
                        <a:spcBef>
                          <a:spcPts val="0"/>
                        </a:spcBef>
                        <a:spcAft>
                          <a:spcPts val="0"/>
                        </a:spcAft>
                        <a:buNone/>
                      </a:pPr>
                      <a:r>
                        <a:rPr lang="en-US" sz="2700">
                          <a:solidFill>
                            <a:srgbClr val="004B8F"/>
                          </a:solidFill>
                        </a:rPr>
                        <a:t>plan/et</a:t>
                      </a:r>
                      <a:endParaRPr sz="2700">
                        <a:solidFill>
                          <a:srgbClr val="004B8F"/>
                        </a:solidFill>
                      </a:endParaRPr>
                    </a:p>
                    <a:p>
                      <a:pPr marL="0" lvl="0" indent="0" algn="l" rtl="0">
                        <a:spcBef>
                          <a:spcPts val="0"/>
                        </a:spcBef>
                        <a:spcAft>
                          <a:spcPts val="0"/>
                        </a:spcAft>
                        <a:buNone/>
                      </a:pPr>
                      <a:r>
                        <a:rPr lang="en-US" sz="2700">
                          <a:solidFill>
                            <a:srgbClr val="004B8F"/>
                          </a:solidFill>
                        </a:rPr>
                        <a:t>com/et</a:t>
                      </a:r>
                      <a:endParaRPr sz="2700">
                        <a:solidFill>
                          <a:srgbClr val="004B8F"/>
                        </a:solidFill>
                      </a:endParaRPr>
                    </a:p>
                    <a:p>
                      <a:pPr marL="0" lvl="0" indent="0" algn="l" rtl="0">
                        <a:spcBef>
                          <a:spcPts val="0"/>
                        </a:spcBef>
                        <a:spcAft>
                          <a:spcPts val="0"/>
                        </a:spcAft>
                        <a:buNone/>
                      </a:pPr>
                      <a:r>
                        <a:rPr lang="en-US" sz="2700">
                          <a:solidFill>
                            <a:srgbClr val="004B8F"/>
                          </a:solidFill>
                        </a:rPr>
                        <a:t>meth/od</a:t>
                      </a:r>
                      <a:endParaRPr sz="2700">
                        <a:solidFill>
                          <a:srgbClr val="004B8F"/>
                        </a:solidFill>
                      </a:endParaRPr>
                    </a:p>
                  </a:txBody>
                  <a:tcPr marL="91425" marR="91425" marT="91425" marB="91425"/>
                </a:tc>
                <a:tc>
                  <a:txBody>
                    <a:bodyPr/>
                    <a:lstStyle/>
                    <a:p>
                      <a:pPr marL="0" lvl="0" indent="0" algn="l" rtl="0">
                        <a:spcBef>
                          <a:spcPts val="0"/>
                        </a:spcBef>
                        <a:spcAft>
                          <a:spcPts val="0"/>
                        </a:spcAft>
                        <a:buNone/>
                      </a:pPr>
                      <a:r>
                        <a:rPr lang="en-US" sz="2700" dirty="0">
                          <a:solidFill>
                            <a:srgbClr val="004B8F"/>
                          </a:solidFill>
                        </a:rPr>
                        <a:t>To recognize which choice is correct, a child must have the word in his/her oral vocabulary.</a:t>
                      </a:r>
                      <a:endParaRPr sz="2700" dirty="0">
                        <a:solidFill>
                          <a:srgbClr val="004B8F"/>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sp>
        <p:nvSpPr>
          <p:cNvPr id="323" name="Google Shape;323;p37"/>
          <p:cNvSpPr txBox="1">
            <a:spLocks noGrp="1"/>
          </p:cNvSpPr>
          <p:nvPr>
            <p:ph type="title"/>
          </p:nvPr>
        </p:nvSpPr>
        <p:spPr>
          <a:xfrm>
            <a:off x="699911" y="-80425"/>
            <a:ext cx="9324621"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330" dirty="0">
                <a:solidFill>
                  <a:schemeClr val="lt1"/>
                </a:solidFill>
              </a:rPr>
              <a:t>Common Syllables </a:t>
            </a:r>
            <a:r>
              <a:rPr lang="en-US" sz="2033" dirty="0">
                <a:solidFill>
                  <a:schemeClr val="lt1"/>
                </a:solidFill>
              </a:rPr>
              <a:t>cont.</a:t>
            </a:r>
            <a:endParaRPr sz="2033" dirty="0">
              <a:solidFill>
                <a:schemeClr val="lt1"/>
              </a:solidFill>
            </a:endParaRPr>
          </a:p>
        </p:txBody>
      </p:sp>
      <p:graphicFrame>
        <p:nvGraphicFramePr>
          <p:cNvPr id="324" name="Google Shape;324;p37"/>
          <p:cNvGraphicFramePr/>
          <p:nvPr>
            <p:extLst>
              <p:ext uri="{D42A27DB-BD31-4B8C-83A1-F6EECF244321}">
                <p14:modId xmlns:p14="http://schemas.microsoft.com/office/powerpoint/2010/main" val="1948030886"/>
              </p:ext>
            </p:extLst>
          </p:nvPr>
        </p:nvGraphicFramePr>
        <p:xfrm>
          <a:off x="342899" y="865450"/>
          <a:ext cx="11658600" cy="5763950"/>
        </p:xfrm>
        <a:graphic>
          <a:graphicData uri="http://schemas.openxmlformats.org/drawingml/2006/table">
            <a:tbl>
              <a:tblPr>
                <a:noFill/>
                <a:tableStyleId>{75BDC1C0-0872-4116-B747-B054AFD788E6}</a:tableStyleId>
              </a:tblPr>
              <a:tblGrid>
                <a:gridCol w="2327329">
                  <a:extLst>
                    <a:ext uri="{9D8B030D-6E8A-4147-A177-3AD203B41FA5}">
                      <a16:colId xmlns:a16="http://schemas.microsoft.com/office/drawing/2014/main" val="20000"/>
                    </a:ext>
                  </a:extLst>
                </a:gridCol>
                <a:gridCol w="3501959">
                  <a:extLst>
                    <a:ext uri="{9D8B030D-6E8A-4147-A177-3AD203B41FA5}">
                      <a16:colId xmlns:a16="http://schemas.microsoft.com/office/drawing/2014/main" val="20001"/>
                    </a:ext>
                  </a:extLst>
                </a:gridCol>
                <a:gridCol w="2193887">
                  <a:extLst>
                    <a:ext uri="{9D8B030D-6E8A-4147-A177-3AD203B41FA5}">
                      <a16:colId xmlns:a16="http://schemas.microsoft.com/office/drawing/2014/main" val="20002"/>
                    </a:ext>
                  </a:extLst>
                </a:gridCol>
                <a:gridCol w="3635425">
                  <a:extLst>
                    <a:ext uri="{9D8B030D-6E8A-4147-A177-3AD203B41FA5}">
                      <a16:colId xmlns:a16="http://schemas.microsoft.com/office/drawing/2014/main" val="20003"/>
                    </a:ext>
                  </a:extLst>
                </a:gridCol>
              </a:tblGrid>
              <a:tr h="657338">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Patterns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Generalization</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Examples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Comments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2070222">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Prefix</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Divide immediately after the prefix</a:t>
                      </a:r>
                      <a:endParaRPr sz="28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pre/view</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err="1">
                          <a:solidFill>
                            <a:srgbClr val="004B8F"/>
                          </a:solidFill>
                          <a:latin typeface="Calibri" panose="020F0502020204030204" pitchFamily="34" charset="0"/>
                          <a:cs typeface="Calibri" panose="020F0502020204030204" pitchFamily="34" charset="0"/>
                        </a:rPr>
                        <a:t>mis</a:t>
                      </a:r>
                      <a:r>
                        <a:rPr lang="en-US" sz="3000" dirty="0">
                          <a:solidFill>
                            <a:srgbClr val="004B8F"/>
                          </a:solidFill>
                          <a:latin typeface="Calibri" panose="020F0502020204030204" pitchFamily="34" charset="0"/>
                          <a:cs typeface="Calibri" panose="020F0502020204030204" pitchFamily="34" charset="0"/>
                        </a:rPr>
                        <a:t>/trust</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un/wise</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re/mind</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Sometimes a base word is a new word and not recognized by the student. </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3036390">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Suffix</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000">
                          <a:solidFill>
                            <a:srgbClr val="004B8F"/>
                          </a:solidFill>
                          <a:latin typeface="Calibri" panose="020F0502020204030204" pitchFamily="34" charset="0"/>
                          <a:cs typeface="Calibri" panose="020F0502020204030204" pitchFamily="34" charset="0"/>
                        </a:rPr>
                        <a:t>Divide the word immediately before the suffix</a:t>
                      </a:r>
                      <a:endParaRPr sz="300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glad/ly</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sad/ness</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care/less</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hope/ful</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state/ment</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na/ture</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frac/ture</a:t>
                      </a:r>
                      <a:endParaRPr sz="260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Same as above. Informational text has lots of words with Latin and Greek roots.</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E3B13-5640-4E26-9324-1D263B4932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33</a:t>
            </a:fld>
            <a:endParaRPr lang="en-US"/>
          </a:p>
        </p:txBody>
      </p:sp>
      <p:sp>
        <p:nvSpPr>
          <p:cNvPr id="6" name="Text Placeholder 5">
            <a:extLst>
              <a:ext uri="{FF2B5EF4-FFF2-40B4-BE49-F238E27FC236}">
                <a16:creationId xmlns:a16="http://schemas.microsoft.com/office/drawing/2014/main" id="{E3632E3D-5B0E-4462-8DD0-98698788B6F8}"/>
              </a:ext>
            </a:extLst>
          </p:cNvPr>
          <p:cNvSpPr>
            <a:spLocks noGrp="1"/>
          </p:cNvSpPr>
          <p:nvPr>
            <p:ph type="body" idx="1"/>
          </p:nvPr>
        </p:nvSpPr>
        <p:spPr>
          <a:xfrm>
            <a:off x="6248400" y="2159000"/>
            <a:ext cx="5740400" cy="4419600"/>
          </a:xfrm>
        </p:spPr>
        <p:txBody>
          <a:bodyPr/>
          <a:lstStyle/>
          <a:p>
            <a:pPr marL="114300" indent="0">
              <a:buNone/>
            </a:pPr>
            <a:r>
              <a:rPr lang="en-US" dirty="0"/>
              <a:t>Materials needed</a:t>
            </a:r>
          </a:p>
          <a:p>
            <a:pPr>
              <a:buSzPct val="100000"/>
              <a:buFont typeface="Arial" panose="020B0604020202020204" pitchFamily="34" charset="0"/>
              <a:buChar char="•"/>
            </a:pPr>
            <a:r>
              <a:rPr lang="en-US" dirty="0"/>
              <a:t>Handouts #3 and #6</a:t>
            </a:r>
          </a:p>
          <a:p>
            <a:pPr>
              <a:buSzPct val="100000"/>
              <a:buFont typeface="Arial" panose="020B0604020202020204" pitchFamily="34" charset="0"/>
              <a:buChar char="•"/>
            </a:pPr>
            <a:r>
              <a:rPr lang="en-US" dirty="0"/>
              <a:t>Dry erase marker</a:t>
            </a:r>
          </a:p>
          <a:p>
            <a:pPr>
              <a:buSzPct val="100000"/>
              <a:buFont typeface="Arial" panose="020B0604020202020204" pitchFamily="34" charset="0"/>
              <a:buChar char="•"/>
            </a:pPr>
            <a:r>
              <a:rPr lang="en-US" dirty="0"/>
              <a:t>Eraser</a:t>
            </a:r>
          </a:p>
          <a:p>
            <a:pPr>
              <a:buSzPct val="100000"/>
              <a:buFont typeface="Arial" panose="020B0604020202020204" pitchFamily="34" charset="0"/>
              <a:buChar char="•"/>
            </a:pPr>
            <a:r>
              <a:rPr lang="en-US" dirty="0"/>
              <a:t>Chips</a:t>
            </a:r>
          </a:p>
        </p:txBody>
      </p:sp>
      <p:sp>
        <p:nvSpPr>
          <p:cNvPr id="4" name="Title 3">
            <a:extLst>
              <a:ext uri="{FF2B5EF4-FFF2-40B4-BE49-F238E27FC236}">
                <a16:creationId xmlns:a16="http://schemas.microsoft.com/office/drawing/2014/main" id="{8A2C44B3-9C5A-4CF2-8AD9-26B321F86C18}"/>
              </a:ext>
            </a:extLst>
          </p:cNvPr>
          <p:cNvSpPr>
            <a:spLocks noGrp="1"/>
          </p:cNvSpPr>
          <p:nvPr>
            <p:ph type="title"/>
          </p:nvPr>
        </p:nvSpPr>
        <p:spPr/>
        <p:txBody>
          <a:bodyPr/>
          <a:lstStyle/>
          <a:p>
            <a:r>
              <a:rPr lang="en-US" dirty="0"/>
              <a:t>Essential Elements Phonics Lesson</a:t>
            </a:r>
          </a:p>
        </p:txBody>
      </p:sp>
      <p:pic>
        <p:nvPicPr>
          <p:cNvPr id="2050" name="Picture 2" descr="https://lh3.googleusercontent.com/NvBonbso361ndK9Mwzwjo6guoSQPDIbKaNrQBnYT5YFcz1J_0-b3LRixBPfHgPCGdUpLANt7hDOhnslutCqL79CdEPkKkgQfnSUC8LXW-yYq2Nrk01L5UsBXIs0BtJsvQEpp_L_IYo8">
            <a:extLst>
              <a:ext uri="{FF2B5EF4-FFF2-40B4-BE49-F238E27FC236}">
                <a16:creationId xmlns:a16="http://schemas.microsoft.com/office/drawing/2014/main" id="{619885A2-F8E1-41E9-84D2-65DD41B97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87806">
            <a:off x="627225" y="2784422"/>
            <a:ext cx="4707664" cy="289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72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350EE-D64F-461E-B7E6-82CDA3CD25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34</a:t>
            </a:fld>
            <a:endParaRPr lang="en-US"/>
          </a:p>
        </p:txBody>
      </p:sp>
      <p:pic>
        <p:nvPicPr>
          <p:cNvPr id="5" name="image2.jpg">
            <a:extLst>
              <a:ext uri="{FF2B5EF4-FFF2-40B4-BE49-F238E27FC236}">
                <a16:creationId xmlns:a16="http://schemas.microsoft.com/office/drawing/2014/main" id="{327489D0-C171-42B1-8FFB-27BCE50CA37A}"/>
              </a:ext>
            </a:extLst>
          </p:cNvPr>
          <p:cNvPicPr/>
          <p:nvPr/>
        </p:nvPicPr>
        <p:blipFill>
          <a:blip r:embed="rId3" cstate="email">
            <a:extLst>
              <a:ext uri="{28A0092B-C50C-407E-A947-70E740481C1C}">
                <a14:useLocalDpi xmlns:a14="http://schemas.microsoft.com/office/drawing/2010/main" val="0"/>
              </a:ext>
            </a:extLst>
          </a:blip>
          <a:srcRect/>
          <a:stretch>
            <a:fillRect/>
          </a:stretch>
        </p:blipFill>
        <p:spPr>
          <a:xfrm>
            <a:off x="1840675" y="1092530"/>
            <a:ext cx="8918369" cy="5035138"/>
          </a:xfrm>
          <a:prstGeom prst="rect">
            <a:avLst/>
          </a:prstGeom>
          <a:ln/>
        </p:spPr>
      </p:pic>
      <p:sp>
        <p:nvSpPr>
          <p:cNvPr id="6"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spTree>
    <p:extLst>
      <p:ext uri="{BB962C8B-B14F-4D97-AF65-F5344CB8AC3E}">
        <p14:creationId xmlns:p14="http://schemas.microsoft.com/office/powerpoint/2010/main" val="326888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E0D9E0-3B79-43EE-B2D3-F9D26F0E2A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35</a:t>
            </a:fld>
            <a:endParaRPr lang="en-US"/>
          </a:p>
        </p:txBody>
      </p:sp>
      <p:pic>
        <p:nvPicPr>
          <p:cNvPr id="3074" name="Picture 2" descr="https://lh4.googleusercontent.com/TYABVGmTiC0fI9SEEl-j3PH204nR66M3KD89_S9QH9fkFvrs-XZZJelgwqHpK1vG9aDk0l0q36ulaBjsD0zavelPNPIIYbDPcy253cCrOZxSaoxc07bxBinkzTOCehNzya-h99b2">
            <a:extLst>
              <a:ext uri="{FF2B5EF4-FFF2-40B4-BE49-F238E27FC236}">
                <a16:creationId xmlns:a16="http://schemas.microsoft.com/office/drawing/2014/main" id="{26AA6BCA-F80B-49B6-A54D-18012D2B67E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89413" y="1128156"/>
            <a:ext cx="9191501" cy="520139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spTree>
    <p:extLst>
      <p:ext uri="{BB962C8B-B14F-4D97-AF65-F5344CB8AC3E}">
        <p14:creationId xmlns:p14="http://schemas.microsoft.com/office/powerpoint/2010/main" val="1221791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FADE1-5FF1-4FA5-9EC2-41EE7F177EE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a:p>
        </p:txBody>
      </p:sp>
      <p:pic>
        <p:nvPicPr>
          <p:cNvPr id="5" name="image1.jpg">
            <a:extLst>
              <a:ext uri="{FF2B5EF4-FFF2-40B4-BE49-F238E27FC236}">
                <a16:creationId xmlns:a16="http://schemas.microsoft.com/office/drawing/2014/main" id="{621BA58C-FD73-4C78-A7D6-D5B2CD530B53}"/>
              </a:ext>
            </a:extLst>
          </p:cNvPr>
          <p:cNvPicPr/>
          <p:nvPr/>
        </p:nvPicPr>
        <p:blipFill>
          <a:blip r:embed="rId3" cstate="email">
            <a:extLst>
              <a:ext uri="{28A0092B-C50C-407E-A947-70E740481C1C}">
                <a14:useLocalDpi xmlns:a14="http://schemas.microsoft.com/office/drawing/2010/main" val="0"/>
              </a:ext>
            </a:extLst>
          </a:blip>
          <a:srcRect/>
          <a:stretch>
            <a:fillRect/>
          </a:stretch>
        </p:blipFill>
        <p:spPr>
          <a:xfrm>
            <a:off x="1745674" y="1636077"/>
            <a:ext cx="8847116" cy="4527217"/>
          </a:xfrm>
          <a:prstGeom prst="rect">
            <a:avLst/>
          </a:prstGeom>
          <a:ln/>
        </p:spPr>
      </p:pic>
      <p:sp>
        <p:nvSpPr>
          <p:cNvPr id="4"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spTree>
    <p:extLst>
      <p:ext uri="{BB962C8B-B14F-4D97-AF65-F5344CB8AC3E}">
        <p14:creationId xmlns:p14="http://schemas.microsoft.com/office/powerpoint/2010/main" val="73338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sp>
        <p:nvSpPr>
          <p:cNvPr id="363"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graphicFrame>
        <p:nvGraphicFramePr>
          <p:cNvPr id="364" name="Google Shape;364;p42"/>
          <p:cNvGraphicFramePr/>
          <p:nvPr>
            <p:extLst>
              <p:ext uri="{D42A27DB-BD31-4B8C-83A1-F6EECF244321}">
                <p14:modId xmlns:p14="http://schemas.microsoft.com/office/powerpoint/2010/main" val="2043930221"/>
              </p:ext>
            </p:extLst>
          </p:nvPr>
        </p:nvGraphicFramePr>
        <p:xfrm>
          <a:off x="806575" y="1066797"/>
          <a:ext cx="10287000" cy="5413640"/>
        </p:xfrm>
        <a:graphic>
          <a:graphicData uri="http://schemas.openxmlformats.org/drawingml/2006/table">
            <a:tbl>
              <a:tblPr>
                <a:noFill/>
                <a:tableStyleId>{75BDC1C0-0872-4116-B747-B054AFD788E6}</a:tableStyleId>
              </a:tblPr>
              <a:tblGrid>
                <a:gridCol w="3392525">
                  <a:extLst>
                    <a:ext uri="{9D8B030D-6E8A-4147-A177-3AD203B41FA5}">
                      <a16:colId xmlns:a16="http://schemas.microsoft.com/office/drawing/2014/main" val="20000"/>
                    </a:ext>
                  </a:extLst>
                </a:gridCol>
                <a:gridCol w="6894475">
                  <a:extLst>
                    <a:ext uri="{9D8B030D-6E8A-4147-A177-3AD203B41FA5}">
                      <a16:colId xmlns:a16="http://schemas.microsoft.com/office/drawing/2014/main" val="20001"/>
                    </a:ext>
                  </a:extLst>
                </a:gridCol>
              </a:tblGrid>
              <a:tr h="1603700">
                <a:tc>
                  <a:txBody>
                    <a:bodyPr/>
                    <a:lstStyle/>
                    <a:p>
                      <a:pPr marL="0" lvl="0" indent="0" algn="l" rtl="0">
                        <a:spcBef>
                          <a:spcPts val="0"/>
                        </a:spcBef>
                        <a:spcAft>
                          <a:spcPts val="0"/>
                        </a:spcAft>
                        <a:buNone/>
                      </a:pPr>
                      <a:r>
                        <a:rPr lang="en-US" sz="2400" b="1" dirty="0">
                          <a:solidFill>
                            <a:srgbClr val="004B8F"/>
                          </a:solidFill>
                        </a:rPr>
                        <a:t>Connect to word meaning</a:t>
                      </a:r>
                      <a:endParaRPr sz="2400" b="1"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solidFill>
                            <a:srgbClr val="004B8F"/>
                          </a:solidFill>
                        </a:rPr>
                        <a:t>Using meaning clues with pictures</a:t>
                      </a:r>
                      <a:endParaRPr sz="2200" dirty="0">
                        <a:solidFill>
                          <a:srgbClr val="004B8F"/>
                        </a:solidFill>
                      </a:endParaRPr>
                    </a:p>
                    <a:p>
                      <a:pPr marL="0" lvl="0" indent="0" algn="l" rtl="0">
                        <a:spcBef>
                          <a:spcPts val="0"/>
                        </a:spcBef>
                        <a:spcAft>
                          <a:spcPts val="0"/>
                        </a:spcAft>
                        <a:buNone/>
                      </a:pPr>
                      <a:r>
                        <a:rPr lang="en-US" sz="2200" dirty="0">
                          <a:solidFill>
                            <a:srgbClr val="004B8F"/>
                          </a:solidFill>
                        </a:rPr>
                        <a:t>Use meaning clues with phrases</a:t>
                      </a:r>
                      <a:endParaRPr sz="2200" dirty="0">
                        <a:solidFill>
                          <a:srgbClr val="004B8F"/>
                        </a:solidFill>
                      </a:endParaRPr>
                    </a:p>
                    <a:p>
                      <a:pPr marL="0" lvl="0" indent="0" algn="l" rtl="0">
                        <a:spcBef>
                          <a:spcPts val="0"/>
                        </a:spcBef>
                        <a:spcAft>
                          <a:spcPts val="0"/>
                        </a:spcAft>
                        <a:buNone/>
                      </a:pPr>
                      <a:r>
                        <a:rPr lang="en-US" sz="2200" dirty="0">
                          <a:solidFill>
                            <a:srgbClr val="004B8F"/>
                          </a:solidFill>
                        </a:rPr>
                        <a:t>Use words in sentences.</a:t>
                      </a:r>
                      <a:endParaRPr sz="2200" dirty="0">
                        <a:solidFill>
                          <a:srgbClr val="004B8F"/>
                        </a:solidFill>
                      </a:endParaRPr>
                    </a:p>
                    <a:p>
                      <a:pPr marL="0" lvl="0" indent="0" algn="l" rtl="0">
                        <a:spcBef>
                          <a:spcPts val="0"/>
                        </a:spcBef>
                        <a:spcAft>
                          <a:spcPts val="0"/>
                        </a:spcAft>
                        <a:buNone/>
                      </a:pPr>
                      <a:r>
                        <a:rPr lang="en-US" sz="2200" dirty="0">
                          <a:solidFill>
                            <a:srgbClr val="004B8F"/>
                          </a:solidFill>
                        </a:rPr>
                        <a:t> </a:t>
                      </a:r>
                      <a:endParaRPr sz="2400"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04725">
                <a:tc>
                  <a:txBody>
                    <a:bodyPr/>
                    <a:lstStyle/>
                    <a:p>
                      <a:pPr marL="0" lvl="0" indent="0" algn="l" rtl="0">
                        <a:spcBef>
                          <a:spcPts val="0"/>
                        </a:spcBef>
                        <a:spcAft>
                          <a:spcPts val="0"/>
                        </a:spcAft>
                        <a:buNone/>
                      </a:pPr>
                      <a:r>
                        <a:rPr lang="en-US" sz="2400" b="1">
                          <a:solidFill>
                            <a:srgbClr val="004B8F"/>
                          </a:solidFill>
                        </a:rPr>
                        <a:t>Writing</a:t>
                      </a:r>
                      <a:endParaRPr sz="2400" b="1">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solidFill>
                            <a:srgbClr val="004B8F"/>
                          </a:solidFill>
                        </a:rPr>
                        <a:t>Diction of words with patterns </a:t>
                      </a:r>
                      <a:endParaRPr sz="2200" dirty="0">
                        <a:solidFill>
                          <a:srgbClr val="004B8F"/>
                        </a:solidFill>
                      </a:endParaRPr>
                    </a:p>
                    <a:p>
                      <a:pPr marL="0" lvl="0" indent="0" algn="l" rtl="0">
                        <a:spcBef>
                          <a:spcPts val="0"/>
                        </a:spcBef>
                        <a:spcAft>
                          <a:spcPts val="0"/>
                        </a:spcAft>
                        <a:buNone/>
                      </a:pPr>
                      <a:r>
                        <a:rPr lang="en-US" sz="2200" dirty="0">
                          <a:solidFill>
                            <a:srgbClr val="004B8F"/>
                          </a:solidFill>
                        </a:rPr>
                        <a:t>Then dictation of sentence with word(s) containing the patterns. </a:t>
                      </a:r>
                      <a:endParaRPr sz="2200" dirty="0">
                        <a:solidFill>
                          <a:srgbClr val="004B8F"/>
                        </a:solidFill>
                      </a:endParaRPr>
                    </a:p>
                    <a:p>
                      <a:pPr marL="0" lvl="0" indent="0" algn="l" rtl="0">
                        <a:spcBef>
                          <a:spcPts val="0"/>
                        </a:spcBef>
                        <a:spcAft>
                          <a:spcPts val="0"/>
                        </a:spcAft>
                        <a:buNone/>
                      </a:pPr>
                      <a:r>
                        <a:rPr lang="en-US" sz="2200" dirty="0">
                          <a:solidFill>
                            <a:srgbClr val="004B8F"/>
                          </a:solidFill>
                        </a:rPr>
                        <a:t>(Finally, as students ability improves move to student generating a sentence using a word with the pattern learned.)</a:t>
                      </a:r>
                      <a:endParaRPr sz="2400" dirty="0">
                        <a:solidFill>
                          <a:srgbClr val="004B8F"/>
                        </a:solidFill>
                      </a:endParaRPr>
                    </a:p>
                    <a:p>
                      <a:pPr marL="0" lvl="0" indent="0" algn="l" rtl="0">
                        <a:spcBef>
                          <a:spcPts val="0"/>
                        </a:spcBef>
                        <a:spcAft>
                          <a:spcPts val="0"/>
                        </a:spcAft>
                        <a:buNone/>
                      </a:pPr>
                      <a:endParaRPr sz="2200"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8825">
                <a:tc>
                  <a:txBody>
                    <a:bodyPr/>
                    <a:lstStyle/>
                    <a:p>
                      <a:pPr marL="0" lvl="0" indent="0" algn="l" rtl="0">
                        <a:spcBef>
                          <a:spcPts val="0"/>
                        </a:spcBef>
                        <a:spcAft>
                          <a:spcPts val="0"/>
                        </a:spcAft>
                        <a:buNone/>
                      </a:pPr>
                      <a:r>
                        <a:rPr lang="en-US" sz="2400" b="1">
                          <a:solidFill>
                            <a:srgbClr val="004B8F"/>
                          </a:solidFill>
                        </a:rPr>
                        <a:t>Apply to Text</a:t>
                      </a:r>
                      <a:endParaRPr sz="2400" b="1">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solidFill>
                            <a:srgbClr val="004B8F"/>
                          </a:solidFill>
                        </a:rPr>
                        <a:t>Find words in text that have the patterns taught and read text decoding words which contain the patterns. </a:t>
                      </a:r>
                      <a:endParaRPr sz="2400"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65" name="Google Shape;365;p42"/>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342900" y="893444"/>
            <a:ext cx="11658600" cy="6206475"/>
          </a:xfrm>
          <a:prstGeom prst="rect">
            <a:avLst/>
          </a:prstGeom>
          <a:noFill/>
          <a:ln>
            <a:noFill/>
          </a:ln>
        </p:spPr>
      </p:pic>
      <p:pic>
        <p:nvPicPr>
          <p:cNvPr id="366" name="Google Shape;366;p42"/>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342900" y="891336"/>
            <a:ext cx="11658600" cy="6208776"/>
          </a:xfrm>
          <a:prstGeom prst="rect">
            <a:avLst/>
          </a:prstGeom>
          <a:noFill/>
          <a:ln>
            <a:noFill/>
          </a:ln>
        </p:spPr>
      </p:pic>
      <p:pic>
        <p:nvPicPr>
          <p:cNvPr id="367" name="Google Shape;367;p42"/>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388325" y="878807"/>
            <a:ext cx="11658600" cy="6208776"/>
          </a:xfrm>
          <a:prstGeom prst="rect">
            <a:avLst/>
          </a:prstGeom>
          <a:noFill/>
          <a:ln>
            <a:noFill/>
          </a:ln>
        </p:spPr>
      </p:pic>
      <p:pic>
        <p:nvPicPr>
          <p:cNvPr id="368" name="Google Shape;368;p42"/>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365613" y="866278"/>
            <a:ext cx="11658600" cy="6208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a:p>
        </p:txBody>
      </p:sp>
      <p:sp>
        <p:nvSpPr>
          <p:cNvPr id="375" name="Google Shape;375;p43"/>
          <p:cNvSpPr txBox="1">
            <a:spLocks noGrp="1"/>
          </p:cNvSpPr>
          <p:nvPr>
            <p:ph type="body" idx="1"/>
          </p:nvPr>
        </p:nvSpPr>
        <p:spPr>
          <a:xfrm>
            <a:off x="342900" y="1066800"/>
            <a:ext cx="11645800" cy="56007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1200" dirty="0">
                <a:solidFill>
                  <a:srgbClr val="000000"/>
                </a:solidFill>
                <a:latin typeface="Arial"/>
                <a:ea typeface="Arial"/>
                <a:cs typeface="Arial"/>
                <a:sym typeface="Arial"/>
              </a:rPr>
              <a:t>  </a:t>
            </a:r>
            <a:r>
              <a:rPr lang="en-US" sz="2400" dirty="0">
                <a:solidFill>
                  <a:srgbClr val="004B8F"/>
                </a:solidFill>
                <a:latin typeface="Calibri" panose="020F0502020204030204" pitchFamily="34" charset="0"/>
                <a:ea typeface="Arial"/>
                <a:cs typeface="Calibri" panose="020F0502020204030204" pitchFamily="34" charset="0"/>
                <a:sym typeface="Arial"/>
              </a:rPr>
              <a:t>Riding the train can be fun. But, you can’t get on a train until you have paid for your seat. The train master will take your ticket as you get on the train. There are other people who aid you on the train, too. They can feed you or tell when you can see the main sites outside. Did you know that some trains have a bed for you to sleep in at night? </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rtl="0">
              <a:spcBef>
                <a:spcPts val="0"/>
              </a:spcBef>
              <a:spcAft>
                <a:spcPts val="0"/>
              </a:spcAft>
              <a:buNone/>
            </a:pPr>
            <a:r>
              <a:rPr lang="en-US" sz="2400" dirty="0">
                <a:solidFill>
                  <a:srgbClr val="004B8F"/>
                </a:solidFill>
                <a:latin typeface="Calibri" panose="020F0502020204030204" pitchFamily="34" charset="0"/>
                <a:ea typeface="Arial"/>
                <a:cs typeface="Calibri" panose="020F0502020204030204" pitchFamily="34" charset="0"/>
                <a:sym typeface="Arial"/>
              </a:rPr>
              <a:t>     My dad said the train was a pain. I loved the train. He said the train was slow like a snail. I say it goes just my speed. I loved going into the woods on the rail. The animals stopped eating to look at us as we went past. I guess they like the railroad tracks making a trail of faces pass by. I also saw a sailboat on a lake where a family was fishing.</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rtl="0">
              <a:spcBef>
                <a:spcPts val="0"/>
              </a:spcBef>
              <a:spcAft>
                <a:spcPts val="0"/>
              </a:spcAft>
              <a:buNone/>
            </a:pPr>
            <a:r>
              <a:rPr lang="en-US" sz="2400" dirty="0">
                <a:solidFill>
                  <a:srgbClr val="004B8F"/>
                </a:solidFill>
                <a:latin typeface="Calibri" panose="020F0502020204030204" pitchFamily="34" charset="0"/>
                <a:ea typeface="Arial"/>
                <a:cs typeface="Calibri" panose="020F0502020204030204" pitchFamily="34" charset="0"/>
                <a:sym typeface="Arial"/>
              </a:rPr>
              <a:t>     Sometimes other trains drove by us. We saw trains that had mail, grain, and coal on them. We even saw a train that had cars and trucks on them. Some trains looked like boxes so we did not know what was on them. </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rtl="0">
              <a:spcBef>
                <a:spcPts val="0"/>
              </a:spcBef>
              <a:spcAft>
                <a:spcPts val="0"/>
              </a:spcAft>
              <a:buNone/>
            </a:pPr>
            <a:r>
              <a:rPr lang="en-US" sz="2400" dirty="0">
                <a:solidFill>
                  <a:srgbClr val="004B8F"/>
                </a:solidFill>
                <a:latin typeface="Calibri" panose="020F0502020204030204" pitchFamily="34" charset="0"/>
                <a:ea typeface="Arial"/>
                <a:cs typeface="Calibri" panose="020F0502020204030204" pitchFamily="34" charset="0"/>
                <a:sym typeface="Arial"/>
              </a:rPr>
              <a:t>       But, our train was the best. It took me to my grandma and grandpa. Then on the way home we talked about all the fun we had riding the rails and seeing family!</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lnSpc>
                <a:spcPct val="107916"/>
              </a:lnSpc>
              <a:spcBef>
                <a:spcPts val="1200"/>
              </a:spcBef>
              <a:spcAft>
                <a:spcPts val="0"/>
              </a:spcAft>
              <a:buNone/>
            </a:pPr>
            <a:endParaRPr sz="1800" dirty="0">
              <a:solidFill>
                <a:srgbClr val="000000"/>
              </a:solidFill>
            </a:endParaRPr>
          </a:p>
          <a:p>
            <a:pPr marL="0" lvl="0" indent="0" algn="l" rtl="0">
              <a:spcBef>
                <a:spcPts val="800"/>
              </a:spcBef>
              <a:spcAft>
                <a:spcPts val="0"/>
              </a:spcAft>
              <a:buNone/>
            </a:pPr>
            <a:endParaRPr dirty="0"/>
          </a:p>
        </p:txBody>
      </p:sp>
      <p:sp>
        <p:nvSpPr>
          <p:cNvPr id="376" name="Google Shape;376;p43"/>
          <p:cNvSpPr txBox="1">
            <a:spLocks noGrp="1"/>
          </p:cNvSpPr>
          <p:nvPr>
            <p:ph type="title"/>
          </p:nvPr>
        </p:nvSpPr>
        <p:spPr>
          <a:xfrm>
            <a:off x="203200" y="0"/>
            <a:ext cx="11785500" cy="1066800"/>
          </a:xfrm>
          <a:prstGeom prst="rect">
            <a:avLst/>
          </a:prstGeom>
        </p:spPr>
        <p:txBody>
          <a:bodyPr spcFirstLastPara="1" wrap="square" lIns="91425" tIns="45700" rIns="91425" bIns="45700" anchor="ctr" anchorCtr="0">
            <a:noAutofit/>
          </a:bodyPr>
          <a:lstStyle/>
          <a:p>
            <a:pPr marL="0" lvl="0" indent="0" algn="ctr" rtl="0">
              <a:spcBef>
                <a:spcPts val="1200"/>
              </a:spcBef>
              <a:spcAft>
                <a:spcPts val="1200"/>
              </a:spcAft>
              <a:buNone/>
            </a:pPr>
            <a:r>
              <a:rPr lang="en-US" sz="5330" b="0" dirty="0">
                <a:solidFill>
                  <a:schemeClr val="lt1"/>
                </a:solidFill>
                <a:latin typeface="Calibri" panose="020F0502020204030204" pitchFamily="34" charset="0"/>
                <a:ea typeface="Arial"/>
                <a:cs typeface="Calibri" panose="020F0502020204030204" pitchFamily="34" charset="0"/>
                <a:sym typeface="Arial"/>
              </a:rPr>
              <a:t>Ticket to Ride the Rails</a:t>
            </a:r>
            <a:endParaRPr sz="5330" dirty="0">
              <a:solidFill>
                <a:schemeClr val="lt1"/>
              </a:solidFill>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a:p>
        </p:txBody>
      </p:sp>
      <p:sp>
        <p:nvSpPr>
          <p:cNvPr id="383" name="Google Shape;383;p44"/>
          <p:cNvSpPr txBox="1">
            <a:spLocks noGrp="1"/>
          </p:cNvSpPr>
          <p:nvPr>
            <p:ph type="body" idx="1"/>
          </p:nvPr>
        </p:nvSpPr>
        <p:spPr>
          <a:xfrm>
            <a:off x="342900" y="1066800"/>
            <a:ext cx="11645800" cy="56007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1200" dirty="0">
                <a:solidFill>
                  <a:srgbClr val="000000"/>
                </a:solidFill>
                <a:latin typeface="Arial"/>
                <a:ea typeface="Arial"/>
                <a:cs typeface="Arial"/>
                <a:sym typeface="Arial"/>
              </a:rPr>
              <a:t>        </a:t>
            </a:r>
            <a:r>
              <a:rPr lang="en-US" sz="2300" dirty="0">
                <a:solidFill>
                  <a:srgbClr val="004B8F"/>
                </a:solidFill>
                <a:latin typeface="Calibri" panose="020F0502020204030204" pitchFamily="34" charset="0"/>
                <a:ea typeface="Arial"/>
                <a:cs typeface="Calibri" panose="020F0502020204030204" pitchFamily="34" charset="0"/>
                <a:sym typeface="Arial"/>
              </a:rPr>
              <a:t>Riding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can be fun. But, you can’t get on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until you have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paid</a:t>
            </a:r>
            <a:r>
              <a:rPr lang="en-US" sz="2300" dirty="0">
                <a:solidFill>
                  <a:srgbClr val="004B8F"/>
                </a:solidFill>
                <a:latin typeface="Calibri" panose="020F0502020204030204" pitchFamily="34" charset="0"/>
                <a:ea typeface="Arial"/>
                <a:cs typeface="Calibri" panose="020F0502020204030204" pitchFamily="34" charset="0"/>
                <a:sym typeface="Arial"/>
              </a:rPr>
              <a:t> for your seat.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master will take your ticket as you get on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There are other people who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aid</a:t>
            </a:r>
            <a:r>
              <a:rPr lang="en-US" sz="2300" dirty="0">
                <a:solidFill>
                  <a:srgbClr val="004B8F"/>
                </a:solidFill>
                <a:latin typeface="Calibri" panose="020F0502020204030204" pitchFamily="34" charset="0"/>
                <a:ea typeface="Arial"/>
                <a:cs typeface="Calibri" panose="020F0502020204030204" pitchFamily="34" charset="0"/>
                <a:sym typeface="Arial"/>
              </a:rPr>
              <a:t> you on the train, too. They can feed you or tell when you can see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main</a:t>
            </a:r>
            <a:r>
              <a:rPr lang="en-US" sz="2300" dirty="0">
                <a:solidFill>
                  <a:srgbClr val="004B8F"/>
                </a:solidFill>
                <a:latin typeface="Calibri" panose="020F0502020204030204" pitchFamily="34" charset="0"/>
                <a:ea typeface="Arial"/>
                <a:cs typeface="Calibri" panose="020F0502020204030204" pitchFamily="34" charset="0"/>
                <a:sym typeface="Arial"/>
              </a:rPr>
              <a:t> sites outside. Did you know that some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have a bed for you to sleep in at night? </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spcBef>
                <a:spcPts val="1200"/>
              </a:spcBef>
              <a:spcAft>
                <a:spcPts val="0"/>
              </a:spcAft>
              <a:buNone/>
            </a:pPr>
            <a:r>
              <a:rPr lang="en-US" sz="2300" dirty="0">
                <a:solidFill>
                  <a:srgbClr val="004B8F"/>
                </a:solidFill>
                <a:latin typeface="Calibri" panose="020F0502020204030204" pitchFamily="34" charset="0"/>
                <a:ea typeface="Arial"/>
                <a:cs typeface="Calibri" panose="020F0502020204030204" pitchFamily="34" charset="0"/>
                <a:sym typeface="Arial"/>
              </a:rPr>
              <a:t>     My dad </a:t>
            </a:r>
            <a:r>
              <a:rPr lang="en-US" sz="2300" u="sng" dirty="0">
                <a:solidFill>
                  <a:srgbClr val="004B8F"/>
                </a:solidFill>
                <a:highlight>
                  <a:srgbClr val="B6D7A8"/>
                </a:highlight>
                <a:latin typeface="Calibri" panose="020F0502020204030204" pitchFamily="34" charset="0"/>
                <a:ea typeface="Arial"/>
                <a:cs typeface="Calibri" panose="020F0502020204030204" pitchFamily="34" charset="0"/>
                <a:sym typeface="Arial"/>
              </a:rPr>
              <a:t>said</a:t>
            </a:r>
            <a:r>
              <a:rPr lang="en-US" sz="2300" dirty="0">
                <a:solidFill>
                  <a:srgbClr val="004B8F"/>
                </a:solidFill>
                <a:latin typeface="Calibri" panose="020F0502020204030204" pitchFamily="34" charset="0"/>
                <a:ea typeface="Arial"/>
                <a:cs typeface="Calibri" panose="020F0502020204030204" pitchFamily="34" charset="0"/>
                <a:sym typeface="Arial"/>
              </a:rPr>
              <a:t>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was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pain</a:t>
            </a:r>
            <a:r>
              <a:rPr lang="en-US" sz="2300" dirty="0">
                <a:solidFill>
                  <a:srgbClr val="004B8F"/>
                </a:solidFill>
                <a:latin typeface="Calibri" panose="020F0502020204030204" pitchFamily="34" charset="0"/>
                <a:ea typeface="Arial"/>
                <a:cs typeface="Calibri" panose="020F0502020204030204" pitchFamily="34" charset="0"/>
                <a:sym typeface="Arial"/>
              </a:rPr>
              <a:t>. I loved the</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 train</a:t>
            </a:r>
            <a:r>
              <a:rPr lang="en-US" sz="2300" dirty="0">
                <a:solidFill>
                  <a:srgbClr val="004B8F"/>
                </a:solidFill>
                <a:latin typeface="Calibri" panose="020F0502020204030204" pitchFamily="34" charset="0"/>
                <a:ea typeface="Arial"/>
                <a:cs typeface="Calibri" panose="020F0502020204030204" pitchFamily="34" charset="0"/>
                <a:sym typeface="Arial"/>
              </a:rPr>
              <a:t>. He </a:t>
            </a:r>
            <a:r>
              <a:rPr lang="en-US" sz="2300" u="sng" dirty="0">
                <a:solidFill>
                  <a:srgbClr val="004B8F"/>
                </a:solidFill>
                <a:highlight>
                  <a:srgbClr val="B6D7A8"/>
                </a:highlight>
                <a:latin typeface="Calibri" panose="020F0502020204030204" pitchFamily="34" charset="0"/>
                <a:ea typeface="Arial"/>
                <a:cs typeface="Calibri" panose="020F0502020204030204" pitchFamily="34" charset="0"/>
                <a:sym typeface="Arial"/>
              </a:rPr>
              <a:t>said</a:t>
            </a:r>
            <a:r>
              <a:rPr lang="en-US" sz="2300" dirty="0">
                <a:solidFill>
                  <a:srgbClr val="004B8F"/>
                </a:solidFill>
                <a:latin typeface="Calibri" panose="020F0502020204030204" pitchFamily="34" charset="0"/>
                <a:ea typeface="Arial"/>
                <a:cs typeface="Calibri" panose="020F0502020204030204" pitchFamily="34" charset="0"/>
                <a:sym typeface="Arial"/>
              </a:rPr>
              <a:t>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was slow like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snail</a:t>
            </a:r>
            <a:r>
              <a:rPr lang="en-US" sz="2300" dirty="0">
                <a:solidFill>
                  <a:srgbClr val="004B8F"/>
                </a:solidFill>
                <a:latin typeface="Calibri" panose="020F0502020204030204" pitchFamily="34" charset="0"/>
                <a:ea typeface="Arial"/>
                <a:cs typeface="Calibri" panose="020F0502020204030204" pitchFamily="34" charset="0"/>
                <a:sym typeface="Arial"/>
              </a:rPr>
              <a:t>. I say it goes just my speed. I loved going into the woods on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rail</a:t>
            </a:r>
            <a:r>
              <a:rPr lang="en-US" sz="2300" dirty="0">
                <a:solidFill>
                  <a:srgbClr val="004B8F"/>
                </a:solidFill>
                <a:latin typeface="Calibri" panose="020F0502020204030204" pitchFamily="34" charset="0"/>
                <a:ea typeface="Arial"/>
                <a:cs typeface="Calibri" panose="020F0502020204030204" pitchFamily="34" charset="0"/>
                <a:sym typeface="Arial"/>
              </a:rPr>
              <a:t>. The animals stopped eating to look at us as we went past. I guess they like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railroad</a:t>
            </a:r>
            <a:r>
              <a:rPr lang="en-US" sz="2300" dirty="0">
                <a:solidFill>
                  <a:srgbClr val="004B8F"/>
                </a:solidFill>
                <a:latin typeface="Calibri" panose="020F0502020204030204" pitchFamily="34" charset="0"/>
                <a:ea typeface="Arial"/>
                <a:cs typeface="Calibri" panose="020F0502020204030204" pitchFamily="34" charset="0"/>
                <a:sym typeface="Arial"/>
              </a:rPr>
              <a:t> tracks making a</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 trail</a:t>
            </a:r>
            <a:r>
              <a:rPr lang="en-US" sz="2300" dirty="0">
                <a:solidFill>
                  <a:srgbClr val="004B8F"/>
                </a:solidFill>
                <a:latin typeface="Calibri" panose="020F0502020204030204" pitchFamily="34" charset="0"/>
                <a:ea typeface="Arial"/>
                <a:cs typeface="Calibri" panose="020F0502020204030204" pitchFamily="34" charset="0"/>
                <a:sym typeface="Arial"/>
              </a:rPr>
              <a:t> of faces pass by. I also saw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sailboat</a:t>
            </a:r>
            <a:r>
              <a:rPr lang="en-US" sz="2300" dirty="0">
                <a:solidFill>
                  <a:srgbClr val="004B8F"/>
                </a:solidFill>
                <a:latin typeface="Calibri" panose="020F0502020204030204" pitchFamily="34" charset="0"/>
                <a:ea typeface="Arial"/>
                <a:cs typeface="Calibri" panose="020F0502020204030204" pitchFamily="34" charset="0"/>
                <a:sym typeface="Arial"/>
              </a:rPr>
              <a:t> on a lake where a family was fishing.</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spcBef>
                <a:spcPts val="1200"/>
              </a:spcBef>
              <a:spcAft>
                <a:spcPts val="0"/>
              </a:spcAft>
              <a:buNone/>
            </a:pPr>
            <a:r>
              <a:rPr lang="en-US" sz="2300" dirty="0">
                <a:solidFill>
                  <a:srgbClr val="004B8F"/>
                </a:solidFill>
                <a:latin typeface="Calibri" panose="020F0502020204030204" pitchFamily="34" charset="0"/>
                <a:ea typeface="Arial"/>
                <a:cs typeface="Calibri" panose="020F0502020204030204" pitchFamily="34" charset="0"/>
                <a:sym typeface="Arial"/>
              </a:rPr>
              <a:t>     Sometimes other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drove by us. We saw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that had</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 mail,</a:t>
            </a:r>
            <a:r>
              <a:rPr lang="en-US" sz="2300" dirty="0">
                <a:solidFill>
                  <a:srgbClr val="004B8F"/>
                </a:solidFill>
                <a:latin typeface="Calibri" panose="020F0502020204030204" pitchFamily="34" charset="0"/>
                <a:ea typeface="Arial"/>
                <a:cs typeface="Calibri" panose="020F0502020204030204" pitchFamily="34" charset="0"/>
                <a:sym typeface="Arial"/>
              </a:rPr>
              <a:t>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grain</a:t>
            </a:r>
            <a:r>
              <a:rPr lang="en-US" sz="2300" dirty="0">
                <a:solidFill>
                  <a:srgbClr val="004B8F"/>
                </a:solidFill>
                <a:latin typeface="Calibri" panose="020F0502020204030204" pitchFamily="34" charset="0"/>
                <a:ea typeface="Arial"/>
                <a:cs typeface="Calibri" panose="020F0502020204030204" pitchFamily="34" charset="0"/>
                <a:sym typeface="Arial"/>
              </a:rPr>
              <a:t>, and coal on them. We even saw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that had cars and trucks on them. Some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looked like boxes so we did not know what was on them. </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spcBef>
                <a:spcPts val="1200"/>
              </a:spcBef>
              <a:spcAft>
                <a:spcPts val="0"/>
              </a:spcAft>
              <a:buNone/>
            </a:pPr>
            <a:r>
              <a:rPr lang="en-US" sz="2300" dirty="0">
                <a:solidFill>
                  <a:srgbClr val="004B8F"/>
                </a:solidFill>
                <a:latin typeface="Calibri" panose="020F0502020204030204" pitchFamily="34" charset="0"/>
                <a:ea typeface="Arial"/>
                <a:cs typeface="Calibri" panose="020F0502020204030204" pitchFamily="34" charset="0"/>
                <a:sym typeface="Arial"/>
              </a:rPr>
              <a:t>       But, our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was the best. It took me to my grandma and grandpa. Then on the way home we talked about all the fun we had riding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rails</a:t>
            </a:r>
            <a:r>
              <a:rPr lang="en-US" sz="2300" dirty="0">
                <a:solidFill>
                  <a:srgbClr val="004B8F"/>
                </a:solidFill>
                <a:latin typeface="Calibri" panose="020F0502020204030204" pitchFamily="34" charset="0"/>
                <a:ea typeface="Arial"/>
                <a:cs typeface="Calibri" panose="020F0502020204030204" pitchFamily="34" charset="0"/>
                <a:sym typeface="Arial"/>
              </a:rPr>
              <a:t> and seeing family!</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lnSpc>
                <a:spcPct val="107916"/>
              </a:lnSpc>
              <a:spcBef>
                <a:spcPts val="1200"/>
              </a:spcBef>
              <a:spcAft>
                <a:spcPts val="0"/>
              </a:spcAft>
              <a:buNone/>
            </a:pPr>
            <a:endParaRPr sz="1800" dirty="0">
              <a:solidFill>
                <a:srgbClr val="004B8F"/>
              </a:solidFill>
            </a:endParaRPr>
          </a:p>
          <a:p>
            <a:pPr marL="0" lvl="0" indent="0" algn="l" rtl="0">
              <a:spcBef>
                <a:spcPts val="800"/>
              </a:spcBef>
              <a:spcAft>
                <a:spcPts val="0"/>
              </a:spcAft>
              <a:buNone/>
            </a:pPr>
            <a:endParaRPr dirty="0"/>
          </a:p>
        </p:txBody>
      </p:sp>
      <p:sp>
        <p:nvSpPr>
          <p:cNvPr id="384" name="Google Shape;384;p44"/>
          <p:cNvSpPr txBox="1">
            <a:spLocks noGrp="1"/>
          </p:cNvSpPr>
          <p:nvPr>
            <p:ph type="title"/>
          </p:nvPr>
        </p:nvSpPr>
        <p:spPr>
          <a:xfrm>
            <a:off x="203200" y="0"/>
            <a:ext cx="11785500" cy="1066800"/>
          </a:xfrm>
          <a:prstGeom prst="rect">
            <a:avLst/>
          </a:prstGeom>
        </p:spPr>
        <p:txBody>
          <a:bodyPr spcFirstLastPara="1" wrap="square" lIns="91425" tIns="45700" rIns="91425" bIns="45700" anchor="ctr" anchorCtr="0">
            <a:noAutofit/>
          </a:bodyPr>
          <a:lstStyle/>
          <a:p>
            <a:pPr marL="0" lvl="0" indent="0" algn="ctr" rtl="0">
              <a:spcBef>
                <a:spcPts val="1200"/>
              </a:spcBef>
              <a:spcAft>
                <a:spcPts val="1200"/>
              </a:spcAft>
              <a:buNone/>
            </a:pPr>
            <a:r>
              <a:rPr lang="en-US" sz="3400" b="0" u="sng">
                <a:solidFill>
                  <a:schemeClr val="lt1"/>
                </a:solidFill>
                <a:latin typeface="Arial"/>
                <a:ea typeface="Arial"/>
                <a:cs typeface="Arial"/>
                <a:sym typeface="Arial"/>
              </a:rPr>
              <a:t>Ticket to Ride the Rails</a:t>
            </a:r>
            <a:endParaRPr sz="6933">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
        <p:nvSpPr>
          <p:cNvPr id="67" name="Google Shape;67;p10"/>
          <p:cNvSpPr txBox="1">
            <a:spLocks noGrp="1"/>
          </p:cNvSpPr>
          <p:nvPr>
            <p:ph type="body" idx="1"/>
          </p:nvPr>
        </p:nvSpPr>
        <p:spPr>
          <a:xfrm>
            <a:off x="342900" y="1914074"/>
            <a:ext cx="11544300" cy="4601025"/>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4000" dirty="0"/>
              <a:t>Participants Will </a:t>
            </a:r>
            <a:endParaRPr sz="4000" dirty="0"/>
          </a:p>
          <a:p>
            <a:pPr marL="457200" lvl="0" indent="-431800" algn="l" rtl="0">
              <a:spcBef>
                <a:spcPts val="360"/>
              </a:spcBef>
              <a:spcAft>
                <a:spcPts val="0"/>
              </a:spcAft>
              <a:buSzPts val="3200"/>
              <a:buFont typeface="Calibri"/>
              <a:buChar char="•"/>
            </a:pPr>
            <a:r>
              <a:rPr lang="en-US" sz="3200" dirty="0"/>
              <a:t>Understand the difference between decoding for reading and spelling</a:t>
            </a:r>
            <a:endParaRPr sz="3200" dirty="0"/>
          </a:p>
          <a:p>
            <a:pPr marL="457200" lvl="0" indent="-431800" algn="l" rtl="0">
              <a:spcBef>
                <a:spcPts val="0"/>
              </a:spcBef>
              <a:spcAft>
                <a:spcPts val="0"/>
              </a:spcAft>
              <a:buSzPts val="3200"/>
              <a:buFont typeface="Calibri"/>
              <a:buChar char="•"/>
            </a:pPr>
            <a:r>
              <a:rPr lang="en-US" sz="3200" dirty="0"/>
              <a:t>Identify phonics skills from simplest to more complex</a:t>
            </a:r>
            <a:endParaRPr sz="3200" dirty="0"/>
          </a:p>
          <a:p>
            <a:pPr marL="457200" lvl="0" indent="-431800" algn="l" rtl="0">
              <a:spcBef>
                <a:spcPts val="0"/>
              </a:spcBef>
              <a:spcAft>
                <a:spcPts val="0"/>
              </a:spcAft>
              <a:buSzPts val="3200"/>
              <a:buFont typeface="Calibri"/>
              <a:buChar char="•"/>
            </a:pPr>
            <a:r>
              <a:rPr lang="en-US" sz="3200" dirty="0"/>
              <a:t>Recognize the important language connections of phonics and spelling</a:t>
            </a:r>
            <a:endParaRPr sz="3200" dirty="0"/>
          </a:p>
          <a:p>
            <a:pPr marL="457200" lvl="0" indent="-431800" algn="l" rtl="0">
              <a:spcBef>
                <a:spcPts val="0"/>
              </a:spcBef>
              <a:spcAft>
                <a:spcPts val="0"/>
              </a:spcAft>
              <a:buSzPts val="3200"/>
              <a:buFont typeface="Calibri"/>
              <a:buChar char="•"/>
            </a:pPr>
            <a:r>
              <a:rPr lang="en-US" sz="3200" dirty="0"/>
              <a:t>Practice activities that can be used in the classroom</a:t>
            </a:r>
            <a:endParaRPr sz="3200" dirty="0"/>
          </a:p>
          <a:p>
            <a:pPr marL="457200" lvl="0" indent="-431800" algn="l" rtl="0">
              <a:spcBef>
                <a:spcPts val="0"/>
              </a:spcBef>
              <a:spcAft>
                <a:spcPts val="0"/>
              </a:spcAft>
              <a:buSzPts val="3200"/>
              <a:buFont typeface="Calibri"/>
              <a:buChar char="•"/>
            </a:pPr>
            <a:r>
              <a:rPr lang="en-US" sz="3200" dirty="0"/>
              <a:t>Plan explicit steps for integration in the classroom</a:t>
            </a:r>
            <a:endParaRPr sz="3200" dirty="0"/>
          </a:p>
          <a:p>
            <a:pPr marL="457200" lvl="0" indent="0" algn="l" rtl="0">
              <a:spcBef>
                <a:spcPts val="360"/>
              </a:spcBef>
              <a:spcAft>
                <a:spcPts val="0"/>
              </a:spcAft>
              <a:buNone/>
            </a:pPr>
            <a:endParaRPr sz="3000" dirty="0"/>
          </a:p>
        </p:txBody>
      </p:sp>
      <p:sp>
        <p:nvSpPr>
          <p:cNvPr id="68" name="Google Shape;68;p10"/>
          <p:cNvSpPr txBox="1">
            <a:spLocks noGrp="1"/>
          </p:cNvSpPr>
          <p:nvPr>
            <p:ph type="title"/>
          </p:nvPr>
        </p:nvSpPr>
        <p:spPr>
          <a:xfrm>
            <a:off x="203200" y="1171224"/>
            <a:ext cx="11785500" cy="74788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Learning Intentions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40</a:t>
            </a:fld>
            <a:endParaRPr/>
          </a:p>
        </p:txBody>
      </p:sp>
      <p:pic>
        <p:nvPicPr>
          <p:cNvPr id="391" name="Google Shape;391;p4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36525" y="1333500"/>
            <a:ext cx="6918975" cy="5334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41</a:t>
            </a:fld>
            <a:endParaRPr/>
          </a:p>
        </p:txBody>
      </p:sp>
      <p:sp>
        <p:nvSpPr>
          <p:cNvPr id="323" name="Google Shape;323;p37"/>
          <p:cNvSpPr txBox="1">
            <a:spLocks noGrp="1"/>
          </p:cNvSpPr>
          <p:nvPr>
            <p:ph type="title"/>
          </p:nvPr>
        </p:nvSpPr>
        <p:spPr>
          <a:xfrm>
            <a:off x="0" y="-173051"/>
            <a:ext cx="10604400" cy="12046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233" dirty="0">
                <a:solidFill>
                  <a:schemeClr val="lt1"/>
                </a:solidFill>
              </a:rPr>
              <a:t>Essential Elements of Phonics Lessons</a:t>
            </a:r>
            <a:endParaRPr sz="4233" dirty="0">
              <a:solidFill>
                <a:schemeClr val="lt1"/>
              </a:solidFill>
            </a:endParaRPr>
          </a:p>
        </p:txBody>
      </p:sp>
      <p:pic>
        <p:nvPicPr>
          <p:cNvPr id="2" name="Picture 1">
            <a:extLst>
              <a:ext uri="{FF2B5EF4-FFF2-40B4-BE49-F238E27FC236}">
                <a16:creationId xmlns:a16="http://schemas.microsoft.com/office/drawing/2014/main" id="{E192C263-7612-4C40-BAF9-1238C7D5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1242645"/>
            <a:ext cx="11910646" cy="5386755"/>
          </a:xfrm>
          <a:prstGeom prst="rect">
            <a:avLst/>
          </a:prstGeom>
        </p:spPr>
      </p:pic>
      <p:sp>
        <p:nvSpPr>
          <p:cNvPr id="5" name="TextBox 4">
            <a:extLst>
              <a:ext uri="{FF2B5EF4-FFF2-40B4-BE49-F238E27FC236}">
                <a16:creationId xmlns:a16="http://schemas.microsoft.com/office/drawing/2014/main" id="{8C7E1BAD-6AE8-47C9-97C0-E56E1A37E0DF}"/>
              </a:ext>
            </a:extLst>
          </p:cNvPr>
          <p:cNvSpPr txBox="1"/>
          <p:nvPr/>
        </p:nvSpPr>
        <p:spPr>
          <a:xfrm>
            <a:off x="8455269" y="5977226"/>
            <a:ext cx="3453245" cy="523220"/>
          </a:xfrm>
          <a:prstGeom prst="rect">
            <a:avLst/>
          </a:prstGeom>
          <a:solidFill>
            <a:srgbClr val="FFFF00"/>
          </a:solidFill>
          <a:ln>
            <a:solidFill>
              <a:schemeClr val="tx1"/>
            </a:solidFill>
          </a:ln>
        </p:spPr>
        <p:txBody>
          <a:bodyPr wrap="square" rtlCol="0">
            <a:spAutoFit/>
          </a:bodyPr>
          <a:lstStyle/>
          <a:p>
            <a:r>
              <a:rPr lang="en-US" sz="2800" dirty="0"/>
              <a:t>Handouts # 3, 5, &amp; 6</a:t>
            </a:r>
            <a:endParaRPr lang="en-US"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86908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BAC14-3E81-440C-B114-9EE1719A0DF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42</a:t>
            </a:fld>
            <a:endParaRPr lang="en-US"/>
          </a:p>
        </p:txBody>
      </p:sp>
      <p:pic>
        <p:nvPicPr>
          <p:cNvPr id="5" name="Picture 4">
            <a:extLst>
              <a:ext uri="{FF2B5EF4-FFF2-40B4-BE49-F238E27FC236}">
                <a16:creationId xmlns:a16="http://schemas.microsoft.com/office/drawing/2014/main" id="{45DC0882-E898-47CB-8F16-5BDFE3A84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3" y="855786"/>
            <a:ext cx="11852792" cy="5884984"/>
          </a:xfrm>
          <a:prstGeom prst="rect">
            <a:avLst/>
          </a:prstGeom>
        </p:spPr>
      </p:pic>
      <p:sp>
        <p:nvSpPr>
          <p:cNvPr id="4" name="Google Shape;323;p37"/>
          <p:cNvSpPr txBox="1">
            <a:spLocks noGrp="1"/>
          </p:cNvSpPr>
          <p:nvPr>
            <p:ph type="title"/>
          </p:nvPr>
        </p:nvSpPr>
        <p:spPr>
          <a:xfrm>
            <a:off x="0" y="0"/>
            <a:ext cx="10604400" cy="8937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233" dirty="0">
                <a:solidFill>
                  <a:schemeClr val="lt1"/>
                </a:solidFill>
              </a:rPr>
              <a:t>Essential Elements of Phonics Lessons</a:t>
            </a:r>
            <a:endParaRPr sz="4233" dirty="0">
              <a:solidFill>
                <a:schemeClr val="lt1"/>
              </a:solidFill>
            </a:endParaRPr>
          </a:p>
        </p:txBody>
      </p:sp>
    </p:spTree>
    <p:extLst>
      <p:ext uri="{BB962C8B-B14F-4D97-AF65-F5344CB8AC3E}">
        <p14:creationId xmlns:p14="http://schemas.microsoft.com/office/powerpoint/2010/main" val="402544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43</a:t>
            </a:fld>
            <a:endParaRPr/>
          </a:p>
        </p:txBody>
      </p:sp>
      <p:graphicFrame>
        <p:nvGraphicFramePr>
          <p:cNvPr id="332" name="Google Shape;332;p38"/>
          <p:cNvGraphicFramePr/>
          <p:nvPr>
            <p:extLst>
              <p:ext uri="{D42A27DB-BD31-4B8C-83A1-F6EECF244321}">
                <p14:modId xmlns:p14="http://schemas.microsoft.com/office/powerpoint/2010/main" val="3172571526"/>
              </p:ext>
            </p:extLst>
          </p:nvPr>
        </p:nvGraphicFramePr>
        <p:xfrm>
          <a:off x="342900" y="1333499"/>
          <a:ext cx="11658600" cy="5295901"/>
        </p:xfrm>
        <a:graphic>
          <a:graphicData uri="http://schemas.openxmlformats.org/drawingml/2006/table">
            <a:tbl>
              <a:tblPr>
                <a:noFill/>
              </a:tblPr>
              <a:tblGrid>
                <a:gridCol w="3844861">
                  <a:extLst>
                    <a:ext uri="{9D8B030D-6E8A-4147-A177-3AD203B41FA5}">
                      <a16:colId xmlns:a16="http://schemas.microsoft.com/office/drawing/2014/main" val="20000"/>
                    </a:ext>
                  </a:extLst>
                </a:gridCol>
                <a:gridCol w="7813739">
                  <a:extLst>
                    <a:ext uri="{9D8B030D-6E8A-4147-A177-3AD203B41FA5}">
                      <a16:colId xmlns:a16="http://schemas.microsoft.com/office/drawing/2014/main" val="20001"/>
                    </a:ext>
                  </a:extLst>
                </a:gridCol>
              </a:tblGrid>
              <a:tr h="1568822">
                <a:tc>
                  <a:txBody>
                    <a:bodyPr/>
                    <a:lstStyle/>
                    <a:p>
                      <a:pPr marL="0" lvl="0" indent="0" algn="l" rtl="0">
                        <a:spcBef>
                          <a:spcPts val="0"/>
                        </a:spcBef>
                        <a:spcAft>
                          <a:spcPts val="0"/>
                        </a:spcAft>
                        <a:buNone/>
                      </a:pPr>
                      <a:r>
                        <a:rPr lang="en-US" sz="2400" b="1"/>
                        <a:t>Connect to word meaning</a:t>
                      </a:r>
                      <a:endParaRPr sz="24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t>Using meaning clues with pictures</a:t>
                      </a:r>
                      <a:endParaRPr sz="2200" dirty="0"/>
                    </a:p>
                    <a:p>
                      <a:pPr marL="0" lvl="0" indent="0" algn="l" rtl="0">
                        <a:spcBef>
                          <a:spcPts val="0"/>
                        </a:spcBef>
                        <a:spcAft>
                          <a:spcPts val="0"/>
                        </a:spcAft>
                        <a:buNone/>
                      </a:pPr>
                      <a:r>
                        <a:rPr lang="en-US" sz="2200" dirty="0"/>
                        <a:t>Use meaning clues with phrases</a:t>
                      </a:r>
                      <a:endParaRPr sz="2200" dirty="0"/>
                    </a:p>
                    <a:p>
                      <a:pPr marL="0" lvl="0" indent="0" algn="l" rtl="0">
                        <a:spcBef>
                          <a:spcPts val="0"/>
                        </a:spcBef>
                        <a:spcAft>
                          <a:spcPts val="0"/>
                        </a:spcAft>
                        <a:buNone/>
                      </a:pPr>
                      <a:r>
                        <a:rPr lang="en-US" sz="2200" dirty="0"/>
                        <a:t>Use words in sentences.</a:t>
                      </a:r>
                      <a:endParaRPr sz="2200" dirty="0"/>
                    </a:p>
                    <a:p>
                      <a:pPr marL="0" lvl="0" indent="0" algn="l" rtl="0">
                        <a:spcBef>
                          <a:spcPts val="0"/>
                        </a:spcBef>
                        <a:spcAft>
                          <a:spcPts val="0"/>
                        </a:spcAft>
                        <a:buNone/>
                      </a:pPr>
                      <a:r>
                        <a:rPr lang="en-US" sz="2200" dirty="0"/>
                        <a:t> </a:t>
                      </a:r>
                      <a:endParaRPr sz="2400"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74790">
                <a:tc>
                  <a:txBody>
                    <a:bodyPr/>
                    <a:lstStyle/>
                    <a:p>
                      <a:pPr marL="0" lvl="0" indent="0" algn="l" rtl="0">
                        <a:spcBef>
                          <a:spcPts val="0"/>
                        </a:spcBef>
                        <a:spcAft>
                          <a:spcPts val="0"/>
                        </a:spcAft>
                        <a:buNone/>
                      </a:pPr>
                      <a:r>
                        <a:rPr lang="en-US" sz="2400" b="1"/>
                        <a:t>Writing</a:t>
                      </a:r>
                      <a:endParaRPr sz="24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a:t>Diction of words with patterns </a:t>
                      </a:r>
                      <a:endParaRPr sz="2200"/>
                    </a:p>
                    <a:p>
                      <a:pPr marL="0" lvl="0" indent="0" algn="l" rtl="0">
                        <a:spcBef>
                          <a:spcPts val="0"/>
                        </a:spcBef>
                        <a:spcAft>
                          <a:spcPts val="0"/>
                        </a:spcAft>
                        <a:buNone/>
                      </a:pPr>
                      <a:r>
                        <a:rPr lang="en-US" sz="2200"/>
                        <a:t>Then dictation of sentence with word(s) containing the patterns. </a:t>
                      </a:r>
                      <a:endParaRPr sz="2200"/>
                    </a:p>
                    <a:p>
                      <a:pPr marL="0" lvl="0" indent="0" algn="l" rtl="0">
                        <a:spcBef>
                          <a:spcPts val="0"/>
                        </a:spcBef>
                        <a:spcAft>
                          <a:spcPts val="0"/>
                        </a:spcAft>
                        <a:buNone/>
                      </a:pPr>
                      <a:r>
                        <a:rPr lang="en-US" sz="2200"/>
                        <a:t>(Finally, as students ability improves move to student generating a sentence using a word with the pattern learned.)</a:t>
                      </a:r>
                      <a:endParaRPr sz="2400"/>
                    </a:p>
                    <a:p>
                      <a:pPr marL="0" lvl="0" indent="0" algn="l" rtl="0">
                        <a:spcBef>
                          <a:spcPts val="0"/>
                        </a:spcBef>
                        <a:spcAft>
                          <a:spcPts val="0"/>
                        </a:spcAft>
                        <a:buNone/>
                      </a:pPr>
                      <a:endParaRPr sz="22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52289">
                <a:tc>
                  <a:txBody>
                    <a:bodyPr/>
                    <a:lstStyle/>
                    <a:p>
                      <a:pPr marL="0" lvl="0" indent="0" algn="l" rtl="0">
                        <a:spcBef>
                          <a:spcPts val="0"/>
                        </a:spcBef>
                        <a:spcAft>
                          <a:spcPts val="0"/>
                        </a:spcAft>
                        <a:buNone/>
                      </a:pPr>
                      <a:r>
                        <a:rPr lang="en-US" sz="2400" b="1"/>
                        <a:t>Apply to Text</a:t>
                      </a:r>
                      <a:endParaRPr sz="24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t>Find words in text that have the patterns taught and read text decoding words which contain the patterns. </a:t>
                      </a:r>
                      <a:endParaRPr sz="2400"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 name="Google Shape;323;p37"/>
          <p:cNvSpPr txBox="1">
            <a:spLocks noGrp="1"/>
          </p:cNvSpPr>
          <p:nvPr>
            <p:ph type="title"/>
          </p:nvPr>
        </p:nvSpPr>
        <p:spPr>
          <a:xfrm>
            <a:off x="0" y="0"/>
            <a:ext cx="10480431"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233" dirty="0">
                <a:solidFill>
                  <a:schemeClr val="lt1"/>
                </a:solidFill>
              </a:rPr>
              <a:t>Essential Elements of Phonics Lessons</a:t>
            </a:r>
            <a:endParaRPr sz="4233" dirty="0">
              <a:solidFill>
                <a:schemeClr val="lt1"/>
              </a:solidFill>
            </a:endParaRPr>
          </a:p>
        </p:txBody>
      </p:sp>
    </p:spTree>
    <p:extLst>
      <p:ext uri="{BB962C8B-B14F-4D97-AF65-F5344CB8AC3E}">
        <p14:creationId xmlns:p14="http://schemas.microsoft.com/office/powerpoint/2010/main" val="4104529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44</a:t>
            </a:fld>
            <a:endParaRPr/>
          </a:p>
        </p:txBody>
      </p:sp>
      <p:sp>
        <p:nvSpPr>
          <p:cNvPr id="398" name="Google Shape;398;p46"/>
          <p:cNvSpPr txBox="1">
            <a:spLocks noGrp="1"/>
          </p:cNvSpPr>
          <p:nvPr>
            <p:ph type="body" idx="1"/>
          </p:nvPr>
        </p:nvSpPr>
        <p:spPr>
          <a:xfrm>
            <a:off x="1219300" y="2240908"/>
            <a:ext cx="6512400" cy="4419600"/>
          </a:xfrm>
          <a:prstGeom prst="rect">
            <a:avLst/>
          </a:prstGeom>
          <a:ln w="381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4000" b="1" dirty="0">
                <a:sym typeface="Arial"/>
              </a:rPr>
              <a:t>Grade 3 +</a:t>
            </a:r>
            <a:endParaRPr sz="4000" b="1" dirty="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Explicit morphology instruction. </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Prefixes, suffixes</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Roots, base words</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Meaning in multi-syllable words</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360"/>
              </a:spcBef>
              <a:spcAft>
                <a:spcPts val="0"/>
              </a:spcAft>
              <a:buNone/>
            </a:pPr>
            <a:endParaRPr dirty="0"/>
          </a:p>
        </p:txBody>
      </p:sp>
      <p:sp>
        <p:nvSpPr>
          <p:cNvPr id="399" name="Google Shape;399;p46"/>
          <p:cNvSpPr txBox="1">
            <a:spLocks noGrp="1"/>
          </p:cNvSpPr>
          <p:nvPr>
            <p:ph type="title"/>
          </p:nvPr>
        </p:nvSpPr>
        <p:spPr>
          <a:xfrm>
            <a:off x="406500" y="103864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Meaning Trumps Letters</a:t>
            </a:r>
            <a:endParaRPr dirty="0"/>
          </a:p>
        </p:txBody>
      </p:sp>
      <p:pic>
        <p:nvPicPr>
          <p:cNvPr id="400" name="Google Shape;400;p46"/>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rot="-1721024">
            <a:off x="8345904" y="2834610"/>
            <a:ext cx="3160442" cy="268524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45</a:t>
            </a:fld>
            <a:endParaRPr/>
          </a:p>
        </p:txBody>
      </p:sp>
      <p:sp>
        <p:nvSpPr>
          <p:cNvPr id="407" name="Google Shape;407;p47"/>
          <p:cNvSpPr txBox="1">
            <a:spLocks noGrp="1"/>
          </p:cNvSpPr>
          <p:nvPr>
            <p:ph type="title"/>
          </p:nvPr>
        </p:nvSpPr>
        <p:spPr>
          <a:xfrm>
            <a:off x="-163775" y="-17305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solidFill>
                  <a:schemeClr val="lt1"/>
                </a:solidFill>
              </a:rPr>
              <a:t>Word Matrix</a:t>
            </a:r>
            <a:endParaRPr>
              <a:solidFill>
                <a:schemeClr val="lt1"/>
              </a:solidFill>
            </a:endParaRPr>
          </a:p>
        </p:txBody>
      </p:sp>
      <p:sp>
        <p:nvSpPr>
          <p:cNvPr id="408" name="Google Shape;408;p47"/>
          <p:cNvSpPr/>
          <p:nvPr/>
        </p:nvSpPr>
        <p:spPr>
          <a:xfrm>
            <a:off x="552725" y="2231400"/>
            <a:ext cx="2866200" cy="19653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552725" y="4196700"/>
            <a:ext cx="2866200" cy="19653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3418925" y="1883475"/>
            <a:ext cx="2866200" cy="4278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p:cNvSpPr/>
          <p:nvPr/>
        </p:nvSpPr>
        <p:spPr>
          <a:xfrm>
            <a:off x="6285125" y="1883475"/>
            <a:ext cx="2866200" cy="14262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7"/>
          <p:cNvSpPr/>
          <p:nvPr/>
        </p:nvSpPr>
        <p:spPr>
          <a:xfrm>
            <a:off x="9151325" y="1412550"/>
            <a:ext cx="2866200" cy="70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p:nvPr/>
        </p:nvSpPr>
        <p:spPr>
          <a:xfrm>
            <a:off x="9151325" y="3254475"/>
            <a:ext cx="2866200" cy="153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7"/>
          <p:cNvSpPr/>
          <p:nvPr/>
        </p:nvSpPr>
        <p:spPr>
          <a:xfrm>
            <a:off x="9151325" y="4735875"/>
            <a:ext cx="2866200" cy="14262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7"/>
          <p:cNvSpPr/>
          <p:nvPr/>
        </p:nvSpPr>
        <p:spPr>
          <a:xfrm>
            <a:off x="6285125" y="3284325"/>
            <a:ext cx="2866200" cy="153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7"/>
          <p:cNvSpPr/>
          <p:nvPr/>
        </p:nvSpPr>
        <p:spPr>
          <a:xfrm>
            <a:off x="6285125" y="4735875"/>
            <a:ext cx="2866200" cy="14262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7"/>
          <p:cNvSpPr txBox="1"/>
          <p:nvPr/>
        </p:nvSpPr>
        <p:spPr>
          <a:xfrm>
            <a:off x="1199250" y="2875500"/>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un</a:t>
            </a:r>
            <a:endParaRPr sz="5000" dirty="0">
              <a:solidFill>
                <a:srgbClr val="004B8F"/>
              </a:solidFill>
              <a:latin typeface="Calibri"/>
              <a:ea typeface="Calibri"/>
              <a:cs typeface="Calibri"/>
              <a:sym typeface="Calibri"/>
            </a:endParaRPr>
          </a:p>
        </p:txBody>
      </p:sp>
      <p:sp>
        <p:nvSpPr>
          <p:cNvPr id="418" name="Google Shape;418;p47"/>
          <p:cNvSpPr txBox="1"/>
          <p:nvPr/>
        </p:nvSpPr>
        <p:spPr>
          <a:xfrm>
            <a:off x="1162625" y="4702200"/>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be</a:t>
            </a:r>
            <a:endParaRPr sz="5000" dirty="0">
              <a:solidFill>
                <a:srgbClr val="004B8F"/>
              </a:solidFill>
              <a:latin typeface="Calibri"/>
              <a:ea typeface="Calibri"/>
              <a:cs typeface="Calibri"/>
              <a:sym typeface="Calibri"/>
            </a:endParaRPr>
          </a:p>
        </p:txBody>
      </p:sp>
      <p:sp>
        <p:nvSpPr>
          <p:cNvPr id="419" name="Google Shape;419;p47"/>
          <p:cNvSpPr txBox="1"/>
          <p:nvPr/>
        </p:nvSpPr>
        <p:spPr>
          <a:xfrm>
            <a:off x="3742204" y="3630675"/>
            <a:ext cx="216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friend</a:t>
            </a:r>
            <a:endParaRPr sz="5000" dirty="0">
              <a:solidFill>
                <a:srgbClr val="004B8F"/>
              </a:solidFill>
              <a:latin typeface="Calibri"/>
              <a:ea typeface="Calibri"/>
              <a:cs typeface="Calibri"/>
              <a:sym typeface="Calibri"/>
            </a:endParaRPr>
          </a:p>
        </p:txBody>
      </p:sp>
      <p:sp>
        <p:nvSpPr>
          <p:cNvPr id="420" name="Google Shape;420;p47"/>
          <p:cNvSpPr txBox="1"/>
          <p:nvPr/>
        </p:nvSpPr>
        <p:spPr>
          <a:xfrm>
            <a:off x="7204275" y="21194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s</a:t>
            </a:r>
            <a:endParaRPr sz="5000" dirty="0">
              <a:solidFill>
                <a:srgbClr val="004B8F"/>
              </a:solidFill>
              <a:latin typeface="Calibri"/>
              <a:ea typeface="Calibri"/>
              <a:cs typeface="Calibri"/>
              <a:sym typeface="Calibri"/>
            </a:endParaRPr>
          </a:p>
        </p:txBody>
      </p:sp>
      <p:sp>
        <p:nvSpPr>
          <p:cNvPr id="421" name="Google Shape;421;p47"/>
          <p:cNvSpPr txBox="1"/>
          <p:nvPr/>
        </p:nvSpPr>
        <p:spPr>
          <a:xfrm>
            <a:off x="6997300" y="35456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ship</a:t>
            </a:r>
            <a:endParaRPr sz="5000" dirty="0">
              <a:solidFill>
                <a:srgbClr val="004B8F"/>
              </a:solidFill>
              <a:latin typeface="Calibri"/>
              <a:ea typeface="Calibri"/>
              <a:cs typeface="Calibri"/>
              <a:sym typeface="Calibri"/>
            </a:endParaRPr>
          </a:p>
        </p:txBody>
      </p:sp>
      <p:sp>
        <p:nvSpPr>
          <p:cNvPr id="422" name="Google Shape;422;p47"/>
          <p:cNvSpPr txBox="1"/>
          <p:nvPr/>
        </p:nvSpPr>
        <p:spPr>
          <a:xfrm>
            <a:off x="6997300" y="50315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ed</a:t>
            </a:r>
            <a:endParaRPr sz="5000" dirty="0">
              <a:solidFill>
                <a:srgbClr val="004B8F"/>
              </a:solidFill>
              <a:latin typeface="Calibri"/>
              <a:ea typeface="Calibri"/>
              <a:cs typeface="Calibri"/>
              <a:sym typeface="Calibri"/>
            </a:endParaRPr>
          </a:p>
        </p:txBody>
      </p:sp>
      <p:sp>
        <p:nvSpPr>
          <p:cNvPr id="423" name="Google Shape;423;p47"/>
          <p:cNvSpPr txBox="1"/>
          <p:nvPr/>
        </p:nvSpPr>
        <p:spPr>
          <a:xfrm>
            <a:off x="9527950" y="351487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ness</a:t>
            </a:r>
            <a:endParaRPr sz="5000" dirty="0">
              <a:solidFill>
                <a:srgbClr val="004B8F"/>
              </a:solidFill>
              <a:latin typeface="Calibri"/>
              <a:ea typeface="Calibri"/>
              <a:cs typeface="Calibri"/>
              <a:sym typeface="Calibri"/>
            </a:endParaRPr>
          </a:p>
        </p:txBody>
      </p:sp>
      <p:sp>
        <p:nvSpPr>
          <p:cNvPr id="424" name="Google Shape;424;p47"/>
          <p:cNvSpPr/>
          <p:nvPr/>
        </p:nvSpPr>
        <p:spPr>
          <a:xfrm>
            <a:off x="6285125" y="842025"/>
            <a:ext cx="2866200" cy="106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7"/>
          <p:cNvSpPr txBox="1"/>
          <p:nvPr/>
        </p:nvSpPr>
        <p:spPr>
          <a:xfrm>
            <a:off x="6997300" y="10294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ly</a:t>
            </a:r>
            <a:endParaRPr sz="5000" dirty="0">
              <a:solidFill>
                <a:srgbClr val="004B8F"/>
              </a:solidFill>
              <a:latin typeface="Calibri"/>
              <a:ea typeface="Calibri"/>
              <a:cs typeface="Calibri"/>
              <a:sym typeface="Calibri"/>
            </a:endParaRPr>
          </a:p>
        </p:txBody>
      </p:sp>
      <p:sp>
        <p:nvSpPr>
          <p:cNvPr id="426" name="Google Shape;426;p47"/>
          <p:cNvSpPr/>
          <p:nvPr/>
        </p:nvSpPr>
        <p:spPr>
          <a:xfrm>
            <a:off x="9151325" y="842025"/>
            <a:ext cx="2866200" cy="570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7"/>
          <p:cNvSpPr txBox="1"/>
          <p:nvPr/>
        </p:nvSpPr>
        <p:spPr>
          <a:xfrm>
            <a:off x="9720850" y="662900"/>
            <a:ext cx="1453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er</a:t>
            </a:r>
            <a:endParaRPr sz="5000" dirty="0">
              <a:solidFill>
                <a:srgbClr val="004B8F"/>
              </a:solidFill>
              <a:latin typeface="Calibri"/>
              <a:ea typeface="Calibri"/>
              <a:cs typeface="Calibri"/>
              <a:sym typeface="Calibri"/>
            </a:endParaRPr>
          </a:p>
        </p:txBody>
      </p:sp>
      <p:sp>
        <p:nvSpPr>
          <p:cNvPr id="428" name="Google Shape;428;p47"/>
          <p:cNvSpPr txBox="1"/>
          <p:nvPr/>
        </p:nvSpPr>
        <p:spPr>
          <a:xfrm>
            <a:off x="9720850" y="1288800"/>
            <a:ext cx="1453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est</a:t>
            </a:r>
            <a:endParaRPr sz="5000" dirty="0">
              <a:solidFill>
                <a:srgbClr val="004B8F"/>
              </a:solidFill>
              <a:latin typeface="Calibri"/>
              <a:ea typeface="Calibri"/>
              <a:cs typeface="Calibri"/>
              <a:sym typeface="Calibri"/>
            </a:endParaRPr>
          </a:p>
        </p:txBody>
      </p:sp>
      <p:sp>
        <p:nvSpPr>
          <p:cNvPr id="429" name="Google Shape;429;p47"/>
          <p:cNvSpPr/>
          <p:nvPr/>
        </p:nvSpPr>
        <p:spPr>
          <a:xfrm>
            <a:off x="9151325" y="2101723"/>
            <a:ext cx="2866200" cy="118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txBox="1"/>
          <p:nvPr/>
        </p:nvSpPr>
        <p:spPr>
          <a:xfrm>
            <a:off x="9527950" y="220977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able</a:t>
            </a:r>
            <a:endParaRPr sz="5000" dirty="0">
              <a:solidFill>
                <a:srgbClr val="004B8F"/>
              </a:solidFill>
              <a:latin typeface="Calibri"/>
              <a:ea typeface="Calibri"/>
              <a:cs typeface="Calibri"/>
              <a:sym typeface="Calibri"/>
            </a:endParaRPr>
          </a:p>
        </p:txBody>
      </p:sp>
      <p:sp>
        <p:nvSpPr>
          <p:cNvPr id="431" name="Google Shape;431;p47"/>
          <p:cNvSpPr txBox="1"/>
          <p:nvPr/>
        </p:nvSpPr>
        <p:spPr>
          <a:xfrm>
            <a:off x="9908275" y="5031525"/>
            <a:ext cx="1016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ing</a:t>
            </a:r>
            <a:endParaRPr sz="5000" dirty="0">
              <a:solidFill>
                <a:srgbClr val="004B8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46</a:t>
            </a:fld>
            <a:endParaRPr/>
          </a:p>
        </p:txBody>
      </p:sp>
      <p:sp>
        <p:nvSpPr>
          <p:cNvPr id="438" name="Google Shape;438;p48"/>
          <p:cNvSpPr txBox="1">
            <a:spLocks noGrp="1"/>
          </p:cNvSpPr>
          <p:nvPr>
            <p:ph type="body" idx="1"/>
          </p:nvPr>
        </p:nvSpPr>
        <p:spPr>
          <a:xfrm>
            <a:off x="342900" y="2636308"/>
            <a:ext cx="11645849" cy="2470200"/>
          </a:xfrm>
          <a:prstGeom prst="rect">
            <a:avLst/>
          </a:prstGeom>
          <a:noFill/>
        </p:spPr>
        <p:txBody>
          <a:bodyPr spcFirstLastPara="1" wrap="square" lIns="91425" tIns="45700" rIns="91425" bIns="45700" anchor="t" anchorCtr="0">
            <a:noAutofit/>
          </a:bodyPr>
          <a:lstStyle/>
          <a:p>
            <a:pPr marL="479425" lvl="0" indent="-457200" algn="l" rtl="0">
              <a:lnSpc>
                <a:spcPct val="120000"/>
              </a:lnSpc>
              <a:spcBef>
                <a:spcPts val="2100"/>
              </a:spcBef>
              <a:spcAft>
                <a:spcPts val="0"/>
              </a:spcAft>
              <a:buSzPts val="3250"/>
              <a:buFont typeface="Arial" panose="020B0604020202020204" pitchFamily="34" charset="0"/>
              <a:buChar char="•"/>
            </a:pPr>
            <a:r>
              <a:rPr lang="en-US" sz="4400" dirty="0">
                <a:solidFill>
                  <a:srgbClr val="004B8F"/>
                </a:solidFill>
                <a:highlight>
                  <a:srgbClr val="FFFFFF"/>
                </a:highlight>
              </a:rPr>
              <a:t>Systematic</a:t>
            </a:r>
            <a:endParaRPr sz="4400" dirty="0">
              <a:solidFill>
                <a:srgbClr val="004B8F"/>
              </a:solidFill>
              <a:highlight>
                <a:srgbClr val="FFFFFF"/>
              </a:highlight>
            </a:endParaRPr>
          </a:p>
          <a:p>
            <a:pPr marL="479425" lvl="0" indent="-457200" algn="l" rtl="0">
              <a:lnSpc>
                <a:spcPct val="120000"/>
              </a:lnSpc>
              <a:spcBef>
                <a:spcPts val="0"/>
              </a:spcBef>
              <a:spcAft>
                <a:spcPts val="0"/>
              </a:spcAft>
              <a:buSzPts val="3250"/>
              <a:buFont typeface="Arial" panose="020B0604020202020204" pitchFamily="34" charset="0"/>
              <a:buChar char="•"/>
            </a:pPr>
            <a:r>
              <a:rPr lang="en-US" sz="4400" dirty="0">
                <a:solidFill>
                  <a:srgbClr val="004B8F"/>
                </a:solidFill>
                <a:highlight>
                  <a:srgbClr val="FFFFFF"/>
                </a:highlight>
              </a:rPr>
              <a:t>Explicit </a:t>
            </a:r>
            <a:endParaRPr sz="4400" dirty="0">
              <a:solidFill>
                <a:srgbClr val="004B8F"/>
              </a:solidFill>
              <a:highlight>
                <a:srgbClr val="FFFFFF"/>
              </a:highlight>
            </a:endParaRPr>
          </a:p>
          <a:p>
            <a:pPr marL="479425" lvl="0" indent="-457200" algn="l" rtl="0">
              <a:lnSpc>
                <a:spcPct val="120000"/>
              </a:lnSpc>
              <a:spcBef>
                <a:spcPts val="0"/>
              </a:spcBef>
              <a:spcAft>
                <a:spcPts val="0"/>
              </a:spcAft>
              <a:buSzPts val="3250"/>
              <a:buFont typeface="Arial" panose="020B0604020202020204" pitchFamily="34" charset="0"/>
              <a:buChar char="•"/>
            </a:pPr>
            <a:r>
              <a:rPr lang="en-US" sz="4400" dirty="0">
                <a:solidFill>
                  <a:srgbClr val="004B8F"/>
                </a:solidFill>
                <a:highlight>
                  <a:srgbClr val="FFFFFF"/>
                </a:highlight>
              </a:rPr>
              <a:t>Opportunities to practice</a:t>
            </a:r>
            <a:endParaRPr sz="4400" dirty="0">
              <a:solidFill>
                <a:srgbClr val="004B8F"/>
              </a:solidFill>
              <a:highlight>
                <a:srgbClr val="FFFFFF"/>
              </a:highlight>
            </a:endParaRPr>
          </a:p>
          <a:p>
            <a:pPr marL="0" lvl="0" indent="0" algn="l" rtl="0">
              <a:spcBef>
                <a:spcPts val="2800"/>
              </a:spcBef>
              <a:spcAft>
                <a:spcPts val="0"/>
              </a:spcAft>
              <a:buNone/>
            </a:pPr>
            <a:endParaRPr dirty="0"/>
          </a:p>
        </p:txBody>
      </p:sp>
      <p:sp>
        <p:nvSpPr>
          <p:cNvPr id="439" name="Google Shape;439;p48"/>
          <p:cNvSpPr txBox="1">
            <a:spLocks noGrp="1"/>
          </p:cNvSpPr>
          <p:nvPr>
            <p:ph type="title"/>
          </p:nvPr>
        </p:nvSpPr>
        <p:spPr>
          <a:xfrm>
            <a:off x="203250" y="1056204"/>
            <a:ext cx="11785500" cy="1066800"/>
          </a:xfrm>
          <a:prstGeom prst="rect">
            <a:avLst/>
          </a:prstGeom>
          <a:no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Effective Phonics Programs</a:t>
            </a:r>
            <a:endParaRPr dirty="0"/>
          </a:p>
        </p:txBody>
      </p:sp>
      <p:pic>
        <p:nvPicPr>
          <p:cNvPr id="440" name="Google Shape;440;p48"/>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7909575" y="2066559"/>
            <a:ext cx="4079174" cy="4079174"/>
          </a:xfrm>
          <a:prstGeom prst="rect">
            <a:avLst/>
          </a:prstGeom>
          <a:noFill/>
          <a:ln>
            <a:noFill/>
          </a:ln>
          <a:effectLst>
            <a:outerShdw blurRad="50800" dist="38100" dir="18900000" algn="bl" rotWithShape="0">
              <a:prstClr val="black">
                <a:alpha val="40000"/>
              </a:prstClr>
            </a:outerShdw>
          </a:effectLst>
        </p:spPr>
      </p:pic>
      <p:sp>
        <p:nvSpPr>
          <p:cNvPr id="441" name="Google Shape;441;p48"/>
          <p:cNvSpPr txBox="1"/>
          <p:nvPr/>
        </p:nvSpPr>
        <p:spPr>
          <a:xfrm>
            <a:off x="1001175" y="6039800"/>
            <a:ext cx="9791400" cy="7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50" i="1" dirty="0">
                <a:solidFill>
                  <a:srgbClr val="434343"/>
                </a:solidFill>
                <a:highlight>
                  <a:srgbClr val="FFFFFF"/>
                </a:highlight>
                <a:latin typeface="Verdana"/>
                <a:ea typeface="Verdana"/>
                <a:cs typeface="Verdana"/>
                <a:sym typeface="Verdana"/>
              </a:rPr>
              <a:t>Reading Rockets: </a:t>
            </a:r>
            <a:r>
              <a:rPr lang="en-US" sz="1150" i="1" u="sng" dirty="0">
                <a:solidFill>
                  <a:schemeClr val="hlink"/>
                </a:solidFill>
                <a:highlight>
                  <a:srgbClr val="FFFFFF"/>
                </a:highlight>
                <a:latin typeface="Verdana"/>
                <a:ea typeface="Verdana"/>
                <a:cs typeface="Verdana"/>
                <a:sym typeface="Verdana"/>
                <a:hlinkClick r:id="rId4"/>
              </a:rPr>
              <a:t>https://www.readingrockets.org/teaching/reading101-course/modules/phonics-introduction</a:t>
            </a:r>
            <a:endParaRPr sz="1150" i="1" dirty="0">
              <a:solidFill>
                <a:srgbClr val="434343"/>
              </a:solidFill>
              <a:highlight>
                <a:srgbClr val="FFFFFF"/>
              </a:highlight>
              <a:latin typeface="Verdana"/>
              <a:ea typeface="Verdana"/>
              <a:cs typeface="Verdana"/>
              <a:sym typeface="Verdana"/>
            </a:endParaRPr>
          </a:p>
          <a:p>
            <a:pPr marL="0" lvl="0" indent="0" algn="l" rtl="0">
              <a:spcBef>
                <a:spcPts val="0"/>
              </a:spcBef>
              <a:spcAft>
                <a:spcPts val="0"/>
              </a:spcAft>
              <a:buNone/>
            </a:pPr>
            <a:r>
              <a:rPr lang="en-US" sz="1150" i="1" dirty="0">
                <a:solidFill>
                  <a:srgbClr val="434343"/>
                </a:solidFill>
                <a:highlight>
                  <a:srgbClr val="FFFFFF"/>
                </a:highlight>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Put Reading First: The Research Building Blocks for Teaching Children to Read Kindergarten Through Grade 3</a:t>
            </a:r>
            <a:r>
              <a:rPr lang="en-US" sz="1150" i="1" dirty="0">
                <a:solidFill>
                  <a:srgbClr val="434343"/>
                </a:solidFill>
                <a:highlight>
                  <a:srgbClr val="FFFFFF"/>
                </a:highlight>
                <a:latin typeface="Verdana"/>
                <a:ea typeface="Verdana"/>
                <a:cs typeface="Verdana"/>
                <a:sym typeface="Verdana"/>
              </a:rPr>
              <a:t>, a publication of The Partnership for Reading.</a:t>
            </a:r>
            <a:endParaRPr sz="1600" dirty="0">
              <a:solidFill>
                <a:srgbClr val="434343"/>
              </a:solidFill>
              <a:latin typeface="Calibri"/>
              <a:ea typeface="Calibri"/>
              <a:cs typeface="Calibri"/>
              <a:sym typeface="Calibri"/>
            </a:endParaRPr>
          </a:p>
        </p:txBody>
      </p:sp>
      <p:sp>
        <p:nvSpPr>
          <p:cNvPr id="7" name="TextBox 6">
            <a:extLst>
              <a:ext uri="{FF2B5EF4-FFF2-40B4-BE49-F238E27FC236}">
                <a16:creationId xmlns:a16="http://schemas.microsoft.com/office/drawing/2014/main" id="{087F77A5-6900-437A-ADAC-FFF9EFE3BCC5}"/>
              </a:ext>
            </a:extLst>
          </p:cNvPr>
          <p:cNvSpPr txBox="1"/>
          <p:nvPr/>
        </p:nvSpPr>
        <p:spPr>
          <a:xfrm>
            <a:off x="9840190" y="871835"/>
            <a:ext cx="2161310" cy="461665"/>
          </a:xfrm>
          <a:prstGeom prst="rect">
            <a:avLst/>
          </a:prstGeom>
          <a:solidFill>
            <a:srgbClr val="FFFF00"/>
          </a:solidFill>
          <a:ln>
            <a:solidFill>
              <a:schemeClr val="tx1"/>
            </a:solidFill>
          </a:ln>
        </p:spPr>
        <p:txBody>
          <a:bodyPr wrap="square" rtlCol="0">
            <a:spAutoFit/>
          </a:bodyPr>
          <a:lstStyle/>
          <a:p>
            <a:r>
              <a:rPr lang="en-US" sz="2400" dirty="0"/>
              <a:t>Handout # 7</a:t>
            </a:r>
            <a:endParaRPr lang="en-US"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47</a:t>
            </a:fld>
            <a:endParaRPr/>
          </a:p>
        </p:txBody>
      </p:sp>
      <p:sp>
        <p:nvSpPr>
          <p:cNvPr id="448" name="Google Shape;448;p4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457200" lvl="0" indent="-431800" algn="l" rtl="0">
              <a:lnSpc>
                <a:spcPct val="115000"/>
              </a:lnSpc>
              <a:spcBef>
                <a:spcPts val="1000"/>
              </a:spcBef>
              <a:spcAft>
                <a:spcPts val="0"/>
              </a:spcAft>
              <a:buClr>
                <a:srgbClr val="404040"/>
              </a:buClr>
              <a:buSzPts val="3200"/>
              <a:buChar char="•"/>
            </a:pPr>
            <a:r>
              <a:rPr lang="en-US" sz="3200" dirty="0">
                <a:solidFill>
                  <a:srgbClr val="004B8F"/>
                </a:solidFill>
                <a:latin typeface="Calibri" panose="020F0502020204030204" pitchFamily="34" charset="0"/>
                <a:ea typeface="Arial"/>
                <a:cs typeface="Calibri" panose="020F0502020204030204" pitchFamily="34" charset="0"/>
                <a:sym typeface="Arial"/>
              </a:rPr>
              <a:t>Students were trained in </a:t>
            </a:r>
            <a:r>
              <a:rPr lang="en-US" sz="3200" b="1" dirty="0">
                <a:solidFill>
                  <a:srgbClr val="004B8F"/>
                </a:solidFill>
                <a:latin typeface="Calibri" panose="020F0502020204030204" pitchFamily="34" charset="0"/>
                <a:ea typeface="Arial"/>
                <a:cs typeface="Calibri" panose="020F0502020204030204" pitchFamily="34" charset="0"/>
                <a:sym typeface="Arial"/>
              </a:rPr>
              <a:t>phonological awareness to the advanced levels</a:t>
            </a:r>
            <a:endParaRPr sz="3200" b="1" dirty="0">
              <a:solidFill>
                <a:srgbClr val="004B8F"/>
              </a:solidFill>
              <a:latin typeface="Calibri" panose="020F0502020204030204" pitchFamily="34" charset="0"/>
              <a:ea typeface="Arial"/>
              <a:cs typeface="Calibri" panose="020F0502020204030204" pitchFamily="34" charset="0"/>
              <a:sym typeface="Arial"/>
            </a:endParaRPr>
          </a:p>
          <a:p>
            <a:pPr marL="457200" lvl="0" indent="-431800" algn="l" rtl="0">
              <a:lnSpc>
                <a:spcPct val="115000"/>
              </a:lnSpc>
              <a:spcBef>
                <a:spcPts val="0"/>
              </a:spcBef>
              <a:spcAft>
                <a:spcPts val="0"/>
              </a:spcAft>
              <a:buClr>
                <a:srgbClr val="404040"/>
              </a:buClr>
              <a:buSzPts val="3200"/>
              <a:buChar char="•"/>
            </a:pPr>
            <a:r>
              <a:rPr lang="en-US" sz="3200" b="1" dirty="0">
                <a:solidFill>
                  <a:srgbClr val="004B8F"/>
                </a:solidFill>
                <a:latin typeface="Calibri" panose="020F0502020204030204" pitchFamily="34" charset="0"/>
                <a:ea typeface="Arial"/>
                <a:cs typeface="Calibri" panose="020F0502020204030204" pitchFamily="34" charset="0"/>
                <a:sym typeface="Arial"/>
              </a:rPr>
              <a:t>Phonics decoding skills </a:t>
            </a:r>
            <a:r>
              <a:rPr lang="en-US" sz="3200" dirty="0">
                <a:solidFill>
                  <a:srgbClr val="004B8F"/>
                </a:solidFill>
                <a:latin typeface="Calibri" panose="020F0502020204030204" pitchFamily="34" charset="0"/>
                <a:ea typeface="Arial"/>
                <a:cs typeface="Calibri" panose="020F0502020204030204" pitchFamily="34" charset="0"/>
                <a:sym typeface="Arial"/>
              </a:rPr>
              <a:t>were taught in </a:t>
            </a:r>
            <a:r>
              <a:rPr lang="en-US" sz="3200" b="1" dirty="0">
                <a:solidFill>
                  <a:srgbClr val="004B8F"/>
                </a:solidFill>
                <a:latin typeface="Calibri" panose="020F0502020204030204" pitchFamily="34" charset="0"/>
                <a:ea typeface="Arial"/>
                <a:cs typeface="Calibri" panose="020F0502020204030204" pitchFamily="34" charset="0"/>
                <a:sym typeface="Arial"/>
              </a:rPr>
              <a:t>explicit, systematic ways and reinforced within text</a:t>
            </a:r>
            <a:endParaRPr sz="3200" b="1" dirty="0">
              <a:solidFill>
                <a:srgbClr val="004B8F"/>
              </a:solidFill>
              <a:latin typeface="Calibri" panose="020F0502020204030204" pitchFamily="34" charset="0"/>
              <a:ea typeface="Arial"/>
              <a:cs typeface="Calibri" panose="020F0502020204030204" pitchFamily="34" charset="0"/>
              <a:sym typeface="Arial"/>
            </a:endParaRPr>
          </a:p>
          <a:p>
            <a:pPr marL="457200" lvl="0" indent="-431800" algn="l" rtl="0">
              <a:lnSpc>
                <a:spcPct val="115000"/>
              </a:lnSpc>
              <a:spcBef>
                <a:spcPts val="0"/>
              </a:spcBef>
              <a:spcAft>
                <a:spcPts val="0"/>
              </a:spcAft>
              <a:buClr>
                <a:srgbClr val="404040"/>
              </a:buClr>
              <a:buSzPts val="3200"/>
              <a:buChar char="•"/>
            </a:pPr>
            <a:r>
              <a:rPr lang="en-US" sz="3200" dirty="0">
                <a:solidFill>
                  <a:srgbClr val="004B8F"/>
                </a:solidFill>
                <a:latin typeface="Calibri" panose="020F0502020204030204" pitchFamily="34" charset="0"/>
                <a:ea typeface="Arial"/>
                <a:cs typeface="Calibri" panose="020F0502020204030204" pitchFamily="34" charset="0"/>
                <a:sym typeface="Arial"/>
              </a:rPr>
              <a:t>Lots of opportunities to </a:t>
            </a:r>
            <a:r>
              <a:rPr lang="en-US" sz="3200" b="1" dirty="0">
                <a:solidFill>
                  <a:srgbClr val="004B8F"/>
                </a:solidFill>
                <a:latin typeface="Calibri" panose="020F0502020204030204" pitchFamily="34" charset="0"/>
                <a:ea typeface="Arial"/>
                <a:cs typeface="Calibri" panose="020F0502020204030204" pitchFamily="34" charset="0"/>
                <a:sym typeface="Arial"/>
              </a:rPr>
              <a:t>read connected text</a:t>
            </a:r>
            <a:endParaRPr dirty="0">
              <a:solidFill>
                <a:srgbClr val="004B8F"/>
              </a:solidFill>
              <a:latin typeface="Calibri" panose="020F0502020204030204" pitchFamily="34" charset="0"/>
              <a:cs typeface="Calibri" panose="020F0502020204030204" pitchFamily="34" charset="0"/>
            </a:endParaRPr>
          </a:p>
        </p:txBody>
      </p:sp>
      <p:sp>
        <p:nvSpPr>
          <p:cNvPr id="449" name="Google Shape;449;p49"/>
          <p:cNvSpPr txBox="1">
            <a:spLocks noGrp="1"/>
          </p:cNvSpPr>
          <p:nvPr>
            <p:ph type="title"/>
          </p:nvPr>
        </p:nvSpPr>
        <p:spPr>
          <a:xfrm>
            <a:off x="342900" y="990600"/>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933" dirty="0"/>
              <a:t>Reading Programs and What Worked?</a:t>
            </a:r>
            <a:endParaRPr sz="4933" dirty="0"/>
          </a:p>
        </p:txBody>
      </p:sp>
      <p:sp>
        <p:nvSpPr>
          <p:cNvPr id="450" name="Google Shape;450;p49"/>
          <p:cNvSpPr txBox="1"/>
          <p:nvPr/>
        </p:nvSpPr>
        <p:spPr>
          <a:xfrm>
            <a:off x="8965475" y="5838775"/>
            <a:ext cx="1934700" cy="5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004B8F"/>
                </a:solidFill>
                <a:latin typeface="Calibri"/>
                <a:ea typeface="Calibri"/>
                <a:cs typeface="Calibri"/>
                <a:sym typeface="Calibri"/>
              </a:rPr>
              <a:t>Kilpatrick, 2016</a:t>
            </a:r>
            <a:endParaRPr sz="2000" dirty="0">
              <a:solidFill>
                <a:srgbClr val="004B8F"/>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48</a:t>
            </a:fld>
            <a:endParaRPr/>
          </a:p>
        </p:txBody>
      </p:sp>
      <p:sp>
        <p:nvSpPr>
          <p:cNvPr id="456" name="Google Shape;456;p50"/>
          <p:cNvSpPr txBox="1">
            <a:spLocks noGrp="1"/>
          </p:cNvSpPr>
          <p:nvPr>
            <p:ph type="title"/>
          </p:nvPr>
        </p:nvSpPr>
        <p:spPr>
          <a:xfrm>
            <a:off x="203200" y="1340559"/>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799"/>
              <a:buFont typeface="Calibri"/>
              <a:buNone/>
            </a:pPr>
            <a:r>
              <a:rPr lang="en-US" sz="4799" dirty="0"/>
              <a:t>How is This the Same or Different as Your Series or Practice?</a:t>
            </a:r>
            <a:endParaRPr sz="4799" dirty="0"/>
          </a:p>
        </p:txBody>
      </p:sp>
      <p:pic>
        <p:nvPicPr>
          <p:cNvPr id="457" name="Google Shape;457;p50"/>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3746499" y="2822275"/>
            <a:ext cx="4699001" cy="3845225"/>
          </a:xfrm>
          <a:prstGeom prst="rect">
            <a:avLst/>
          </a:prstGeom>
          <a:noFill/>
          <a:ln>
            <a:noFill/>
          </a:ln>
          <a:effectLst>
            <a:outerShdw blurRad="50800" dist="38100" algn="l" rotWithShape="0">
              <a:prstClr val="black">
                <a:alpha val="40000"/>
              </a:prst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49</a:t>
            </a:fld>
            <a:endParaRPr/>
          </a:p>
        </p:txBody>
      </p:sp>
      <p:sp>
        <p:nvSpPr>
          <p:cNvPr id="464" name="Google Shape;464;p51"/>
          <p:cNvSpPr txBox="1">
            <a:spLocks noGrp="1"/>
          </p:cNvSpPr>
          <p:nvPr>
            <p:ph type="body" idx="1"/>
          </p:nvPr>
        </p:nvSpPr>
        <p:spPr>
          <a:xfrm>
            <a:off x="342900" y="2166575"/>
            <a:ext cx="11645800" cy="4419600"/>
          </a:xfrm>
          <a:prstGeom prst="rect">
            <a:avLst/>
          </a:prstGeom>
        </p:spPr>
        <p:txBody>
          <a:bodyPr spcFirstLastPara="1" wrap="square" lIns="91425" tIns="45700" rIns="91425" bIns="45700" anchor="t" anchorCtr="0">
            <a:noAutofit/>
          </a:bodyPr>
          <a:lstStyle/>
          <a:p>
            <a:pPr marL="482600" lvl="0" indent="-457200" algn="l" rtl="0">
              <a:spcBef>
                <a:spcPts val="0"/>
              </a:spcBef>
              <a:spcAft>
                <a:spcPts val="0"/>
              </a:spcAft>
              <a:buSzPts val="3200"/>
              <a:buFont typeface="Arial" panose="020B0604020202020204" pitchFamily="34" charset="0"/>
              <a:buChar char="•"/>
            </a:pPr>
            <a:r>
              <a:rPr lang="en-US" sz="3200" dirty="0">
                <a:solidFill>
                  <a:schemeClr val="accent1"/>
                </a:solidFill>
              </a:rPr>
              <a:t>Does our reading program produce students who can decode easily or do our students struggle to ‘sound out’ words?</a:t>
            </a:r>
            <a:endParaRPr sz="3200" dirty="0">
              <a:solidFill>
                <a:schemeClr val="accent1"/>
              </a:solidFill>
            </a:endParaRPr>
          </a:p>
          <a:p>
            <a:pPr marL="482600" lvl="0" indent="-457200" algn="l" rtl="0">
              <a:spcBef>
                <a:spcPts val="0"/>
              </a:spcBef>
              <a:spcAft>
                <a:spcPts val="0"/>
              </a:spcAft>
              <a:buSzPts val="3200"/>
              <a:buFont typeface="Arial" panose="020B0604020202020204" pitchFamily="34" charset="0"/>
              <a:buChar char="•"/>
            </a:pPr>
            <a:r>
              <a:rPr lang="en-US" sz="3200" dirty="0">
                <a:solidFill>
                  <a:schemeClr val="accent1"/>
                </a:solidFill>
              </a:rPr>
              <a:t>Is our phonics instruction  systematic, explicit and begins in kindergarten supporting students mastery regardless of the grade level?</a:t>
            </a:r>
            <a:endParaRPr sz="3200" dirty="0">
              <a:solidFill>
                <a:schemeClr val="accent1"/>
              </a:solidFill>
            </a:endParaRPr>
          </a:p>
          <a:p>
            <a:pPr marL="482600" lvl="0" indent="-457200" algn="l" rtl="0">
              <a:lnSpc>
                <a:spcPct val="107916"/>
              </a:lnSpc>
              <a:spcBef>
                <a:spcPts val="0"/>
              </a:spcBef>
              <a:spcAft>
                <a:spcPts val="0"/>
              </a:spcAft>
              <a:buSzPts val="3200"/>
              <a:buFont typeface="Arial" panose="020B0604020202020204" pitchFamily="34" charset="0"/>
              <a:buChar char="•"/>
            </a:pPr>
            <a:r>
              <a:rPr lang="en-US" sz="3200" dirty="0">
                <a:solidFill>
                  <a:schemeClr val="accent1"/>
                </a:solidFill>
              </a:rPr>
              <a:t>Do we look at our system of instruction for phonics as levels of development or as a program assigned per grade?</a:t>
            </a:r>
            <a:endParaRPr sz="3200" dirty="0">
              <a:solidFill>
                <a:schemeClr val="accent1"/>
              </a:solidFill>
            </a:endParaRPr>
          </a:p>
          <a:p>
            <a:pPr marL="482600" lvl="0" indent="-457200" algn="l" rtl="0">
              <a:lnSpc>
                <a:spcPct val="107916"/>
              </a:lnSpc>
              <a:spcBef>
                <a:spcPts val="0"/>
              </a:spcBef>
              <a:spcAft>
                <a:spcPts val="0"/>
              </a:spcAft>
              <a:buSzPts val="3200"/>
              <a:buFont typeface="Arial" panose="020B0604020202020204" pitchFamily="34" charset="0"/>
              <a:buChar char="•"/>
            </a:pPr>
            <a:r>
              <a:rPr lang="en-US" sz="3200" dirty="0">
                <a:solidFill>
                  <a:schemeClr val="accent1"/>
                </a:solidFill>
              </a:rPr>
              <a:t>Do we teach phonics through mastery of skills or only in the lower grade levels?</a:t>
            </a:r>
            <a:endParaRPr sz="3200" dirty="0">
              <a:solidFill>
                <a:schemeClr val="accent1"/>
              </a:solidFill>
            </a:endParaRPr>
          </a:p>
          <a:p>
            <a:pPr marL="0" lvl="0" indent="0" algn="l" rtl="0">
              <a:spcBef>
                <a:spcPts val="360"/>
              </a:spcBef>
              <a:spcAft>
                <a:spcPts val="0"/>
              </a:spcAft>
              <a:buNone/>
            </a:pPr>
            <a:endParaRPr dirty="0"/>
          </a:p>
        </p:txBody>
      </p:sp>
      <p:sp>
        <p:nvSpPr>
          <p:cNvPr id="465" name="Google Shape;465;p51"/>
          <p:cNvSpPr txBox="1">
            <a:spLocks noGrp="1"/>
          </p:cNvSpPr>
          <p:nvPr>
            <p:ph type="title"/>
          </p:nvPr>
        </p:nvSpPr>
        <p:spPr>
          <a:xfrm>
            <a:off x="203200" y="1020752"/>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About Your Reading Program?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
        <p:nvSpPr>
          <p:cNvPr id="75" name="Google Shape;75;p11"/>
          <p:cNvSpPr txBox="1">
            <a:spLocks noGrp="1"/>
          </p:cNvSpPr>
          <p:nvPr>
            <p:ph type="body" idx="1"/>
          </p:nvPr>
        </p:nvSpPr>
        <p:spPr>
          <a:xfrm>
            <a:off x="342900" y="2159000"/>
            <a:ext cx="11658599" cy="45085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None/>
            </a:pPr>
            <a:r>
              <a:rPr lang="en-US" sz="4000" dirty="0">
                <a:solidFill>
                  <a:schemeClr val="accent1"/>
                </a:solidFill>
              </a:rPr>
              <a:t>The following Missouri Teacher Standards will be addressed today</a:t>
            </a:r>
            <a:endParaRPr sz="4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#1: Content knowledge aligned with appropriate instruction</a:t>
            </a:r>
            <a:endParaRPr sz="3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#2: Student Learning, Growth and Development</a:t>
            </a:r>
            <a:endParaRPr sz="3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#3: Curriculum Implementation</a:t>
            </a:r>
            <a:endParaRPr sz="3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#7: Student Assessment and Data Analysis</a:t>
            </a:r>
            <a:endParaRPr sz="3000" dirty="0">
              <a:solidFill>
                <a:schemeClr val="accent1"/>
              </a:solidFill>
            </a:endParaRPr>
          </a:p>
          <a:p>
            <a:pPr marL="0" lvl="0" indent="0" algn="l" rtl="0">
              <a:spcBef>
                <a:spcPts val="360"/>
              </a:spcBef>
              <a:spcAft>
                <a:spcPts val="0"/>
              </a:spcAft>
              <a:buNone/>
            </a:pPr>
            <a:endParaRPr dirty="0"/>
          </a:p>
        </p:txBody>
      </p:sp>
      <p:sp>
        <p:nvSpPr>
          <p:cNvPr id="76" name="Google Shape;76;p11"/>
          <p:cNvSpPr txBox="1">
            <a:spLocks noGrp="1"/>
          </p:cNvSpPr>
          <p:nvPr>
            <p:ph type="title"/>
          </p:nvPr>
        </p:nvSpPr>
        <p:spPr>
          <a:xfrm>
            <a:off x="304801" y="1013177"/>
            <a:ext cx="115824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Missouri Teacher Standards</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2"/>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471" name="Google Shape;471;p52"/>
          <p:cNvSpPr txBox="1">
            <a:spLocks noGrp="1"/>
          </p:cNvSpPr>
          <p:nvPr>
            <p:ph type="title" idx="4294967295"/>
          </p:nvPr>
        </p:nvSpPr>
        <p:spPr>
          <a:xfrm>
            <a:off x="406400" y="9525"/>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800"/>
              <a:buFont typeface="Calibri"/>
              <a:buNone/>
            </a:pPr>
            <a:r>
              <a:rPr lang="en-US">
                <a:solidFill>
                  <a:schemeClr val="lt1"/>
                </a:solidFill>
              </a:rPr>
              <a:t>Examples for Practice</a:t>
            </a:r>
            <a:endParaRPr>
              <a:solidFill>
                <a:schemeClr val="lt1"/>
              </a:solidFill>
            </a:endParaRPr>
          </a:p>
        </p:txBody>
      </p:sp>
      <p:sp>
        <p:nvSpPr>
          <p:cNvPr id="472" name="Google Shape;472;p52"/>
          <p:cNvSpPr txBox="1"/>
          <p:nvPr/>
        </p:nvSpPr>
        <p:spPr>
          <a:xfrm>
            <a:off x="1980650" y="1336950"/>
            <a:ext cx="9828900" cy="5387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3000" b="1">
                <a:solidFill>
                  <a:schemeClr val="dk1"/>
                </a:solidFill>
                <a:latin typeface="Calibri"/>
                <a:ea typeface="Calibri"/>
                <a:cs typeface="Calibri"/>
                <a:sym typeface="Calibri"/>
              </a:rPr>
              <a:t>University of Florida Intervention</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https://education.ufl.edu/ufli/virtual-teaching/main/</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b="1">
                <a:solidFill>
                  <a:schemeClr val="dk1"/>
                </a:solidFill>
                <a:latin typeface="Calibri"/>
                <a:ea typeface="Calibri"/>
                <a:cs typeface="Calibri"/>
                <a:sym typeface="Calibri"/>
              </a:rPr>
              <a:t>Reading Resource</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https://www.readingresource.net/readingactivities.html</a:t>
            </a:r>
            <a:endParaRPr sz="3000">
              <a:solidFill>
                <a:schemeClr val="dk1"/>
              </a:solidFill>
              <a:latin typeface="Calibri"/>
              <a:ea typeface="Calibri"/>
              <a:cs typeface="Calibri"/>
              <a:sym typeface="Calibri"/>
            </a:endParaRPr>
          </a:p>
          <a:p>
            <a:pPr marL="0" lvl="0" indent="0" algn="l" rtl="0">
              <a:spcBef>
                <a:spcPts val="360"/>
              </a:spcBef>
              <a:spcAft>
                <a:spcPts val="0"/>
              </a:spcAft>
              <a:buNone/>
            </a:pPr>
            <a:r>
              <a:rPr lang="en-US" sz="3000" b="1">
                <a:solidFill>
                  <a:schemeClr val="dk1"/>
                </a:solidFill>
                <a:latin typeface="Calibri"/>
                <a:ea typeface="Calibri"/>
                <a:cs typeface="Calibri"/>
                <a:sym typeface="Calibri"/>
              </a:rPr>
              <a:t>Florida Center on Reading Research</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https://fcrr.org/student-center-activities/kindergarten-and-first-grade</a:t>
            </a:r>
            <a:endParaRPr sz="3000">
              <a:solidFill>
                <a:schemeClr val="dk1"/>
              </a:solidFill>
              <a:latin typeface="Calibri"/>
              <a:ea typeface="Calibri"/>
              <a:cs typeface="Calibri"/>
              <a:sym typeface="Calibri"/>
            </a:endParaRPr>
          </a:p>
          <a:p>
            <a:pPr marL="0" lvl="0" indent="0" algn="l" rtl="0">
              <a:spcBef>
                <a:spcPts val="360"/>
              </a:spcBef>
              <a:spcAft>
                <a:spcPts val="0"/>
              </a:spcAft>
              <a:buNone/>
            </a:pPr>
            <a:r>
              <a:rPr lang="en-US" sz="3000" b="1">
                <a:solidFill>
                  <a:schemeClr val="dk1"/>
                </a:solidFill>
                <a:latin typeface="Calibri"/>
                <a:ea typeface="Calibri"/>
                <a:cs typeface="Calibri"/>
                <a:sym typeface="Calibri"/>
              </a:rPr>
              <a:t>Reading Rockets</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https://www.readingrockets.org/teaching/reading101-course/modules/phonics/phonics-practice</a:t>
            </a:r>
            <a:endParaRPr sz="30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3"/>
          <p:cNvSpPr txBox="1">
            <a:spLocks noGrp="1"/>
          </p:cNvSpPr>
          <p:nvPr>
            <p:ph type="body" idx="1"/>
          </p:nvPr>
        </p:nvSpPr>
        <p:spPr>
          <a:xfrm>
            <a:off x="406400" y="4038600"/>
            <a:ext cx="2235300" cy="457200"/>
          </a:xfrm>
          <a:prstGeom prst="rect">
            <a:avLst/>
          </a:prstGeom>
        </p:spPr>
        <p:txBody>
          <a:bodyPr spcFirstLastPara="1" wrap="square" lIns="91425" tIns="45700" rIns="91425" bIns="45700" anchor="t" anchorCtr="0">
            <a:noAutofit/>
          </a:bodyPr>
          <a:lstStyle/>
          <a:p>
            <a:pPr marL="0" lvl="0" indent="0" algn="ctr" rtl="0">
              <a:spcBef>
                <a:spcPts val="533"/>
              </a:spcBef>
              <a:spcAft>
                <a:spcPts val="0"/>
              </a:spcAft>
              <a:buNone/>
            </a:pPr>
            <a:r>
              <a:rPr lang="en-US"/>
              <a:t>2021</a:t>
            </a:r>
            <a:endParaRPr/>
          </a:p>
        </p:txBody>
      </p:sp>
      <p:sp>
        <p:nvSpPr>
          <p:cNvPr id="479" name="Google Shape;479;p53"/>
          <p:cNvSpPr txBox="1">
            <a:spLocks noGrp="1"/>
          </p:cNvSpPr>
          <p:nvPr>
            <p:ph type="title"/>
          </p:nvPr>
        </p:nvSpPr>
        <p:spPr>
          <a:xfrm>
            <a:off x="4470400" y="1498600"/>
            <a:ext cx="7620000" cy="182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Thank You for Your Professional Attention </a:t>
            </a:r>
            <a:endParaRPr dirty="0"/>
          </a:p>
        </p:txBody>
      </p:sp>
      <p:sp>
        <p:nvSpPr>
          <p:cNvPr id="480" name="Google Shape;480;p53"/>
          <p:cNvSpPr txBox="1">
            <a:spLocks noGrp="1"/>
          </p:cNvSpPr>
          <p:nvPr>
            <p:ph type="body" idx="2"/>
          </p:nvPr>
        </p:nvSpPr>
        <p:spPr>
          <a:xfrm>
            <a:off x="5981700" y="76200"/>
            <a:ext cx="6172200" cy="1219200"/>
          </a:xfrm>
          <a:prstGeom prst="rect">
            <a:avLst/>
          </a:prstGeom>
        </p:spPr>
        <p:txBody>
          <a:bodyPr spcFirstLastPara="1" wrap="square" lIns="91425" tIns="45700" rIns="91425" bIns="45700" anchor="ctr" anchorCtr="0">
            <a:noAutofit/>
          </a:bodyPr>
          <a:lstStyle/>
          <a:p>
            <a:pPr marL="0" lvl="0" indent="0" algn="ctr" rtl="0">
              <a:spcBef>
                <a:spcPts val="533"/>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 and Acknowledgements</a:t>
            </a:r>
            <a:endParaRPr/>
          </a:p>
        </p:txBody>
      </p:sp>
      <p:sp>
        <p:nvSpPr>
          <p:cNvPr id="444" name="Google Shape;444;p4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5" name="Google Shape;445;p49"/>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238893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83" name="Google Shape;83;p12"/>
          <p:cNvSpPr txBox="1">
            <a:spLocks noGrp="1"/>
          </p:cNvSpPr>
          <p:nvPr>
            <p:ph type="body" idx="1"/>
          </p:nvPr>
        </p:nvSpPr>
        <p:spPr>
          <a:xfrm>
            <a:off x="342900" y="2159000"/>
            <a:ext cx="11658600" cy="4508500"/>
          </a:xfrm>
          <a:prstGeom prst="rect">
            <a:avLst/>
          </a:prstGeom>
        </p:spPr>
        <p:txBody>
          <a:bodyPr spcFirstLastPara="1" wrap="square" lIns="91425" tIns="45700" rIns="91425" bIns="45700" anchor="t" anchorCtr="0">
            <a:noAutofit/>
          </a:bodyPr>
          <a:lstStyle/>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Be present</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Turn cell phone off or silence</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Minimize sidebar conversations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Ask questions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Take care of personal needs with minimal distractions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Have open hearts and open minds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Be patient</a:t>
            </a:r>
            <a:endParaRPr sz="3200" dirty="0">
              <a:solidFill>
                <a:srgbClr val="004B8D"/>
              </a:solidFill>
            </a:endParaRPr>
          </a:p>
          <a:p>
            <a:pPr marL="0" lvl="0" indent="0" algn="l" rtl="0">
              <a:spcBef>
                <a:spcPts val="360"/>
              </a:spcBef>
              <a:spcAft>
                <a:spcPts val="0"/>
              </a:spcAft>
              <a:buNone/>
            </a:pPr>
            <a:endParaRPr sz="3000" dirty="0"/>
          </a:p>
        </p:txBody>
      </p:sp>
      <p:sp>
        <p:nvSpPr>
          <p:cNvPr id="84" name="Google Shape;84;p12"/>
          <p:cNvSpPr txBox="1">
            <a:spLocks noGrp="1"/>
          </p:cNvSpPr>
          <p:nvPr>
            <p:ph type="title"/>
          </p:nvPr>
        </p:nvSpPr>
        <p:spPr>
          <a:xfrm>
            <a:off x="304800" y="1171224"/>
            <a:ext cx="11582400" cy="74788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Norms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
        <p:nvSpPr>
          <p:cNvPr id="91" name="Google Shape;91;p13"/>
          <p:cNvSpPr txBox="1">
            <a:spLocks noGrp="1"/>
          </p:cNvSpPr>
          <p:nvPr>
            <p:ph type="body" idx="1"/>
          </p:nvPr>
        </p:nvSpPr>
        <p:spPr>
          <a:xfrm>
            <a:off x="342900" y="2159000"/>
            <a:ext cx="11645800" cy="4508500"/>
          </a:xfrm>
          <a:prstGeom prst="rect">
            <a:avLst/>
          </a:prstGeom>
        </p:spPr>
        <p:txBody>
          <a:bodyPr spcFirstLastPara="1" wrap="square" lIns="91425" tIns="45700" rIns="91425" bIns="45700" anchor="t" anchorCtr="0">
            <a:noAutofit/>
          </a:bodyPr>
          <a:lstStyle/>
          <a:p>
            <a:pPr marL="571500" indent="-571500">
              <a:spcBef>
                <a:spcPts val="0"/>
              </a:spcBef>
              <a:buSzPct val="100000"/>
              <a:buFont typeface="Arial" panose="020B0604020202020204" pitchFamily="34" charset="0"/>
              <a:buChar char="•"/>
            </a:pPr>
            <a:r>
              <a:rPr lang="en-US" sz="3600" b="1" u="sng" dirty="0"/>
              <a:t>A</a:t>
            </a:r>
            <a:r>
              <a:rPr lang="en-US" sz="3600" dirty="0"/>
              <a:t>sk questions (chat box, raise hand, unmute)</a:t>
            </a:r>
            <a:endParaRPr sz="3600" dirty="0"/>
          </a:p>
          <a:p>
            <a:pPr marL="571500" indent="-571500">
              <a:spcBef>
                <a:spcPts val="600"/>
              </a:spcBef>
              <a:buSzPct val="100000"/>
              <a:buFont typeface="Arial" panose="020B0604020202020204" pitchFamily="34" charset="0"/>
              <a:buChar char="•"/>
            </a:pPr>
            <a:r>
              <a:rPr lang="en-US" sz="3600" b="1" u="sng" dirty="0"/>
              <a:t>E</a:t>
            </a:r>
            <a:r>
              <a:rPr lang="en-US" sz="3600" dirty="0"/>
              <a:t>ngage fully (clock icon when you step away)</a:t>
            </a:r>
            <a:endParaRPr sz="3600" dirty="0"/>
          </a:p>
          <a:p>
            <a:pPr marL="571500" indent="-571500">
              <a:spcBef>
                <a:spcPts val="600"/>
              </a:spcBef>
              <a:buSzPct val="100000"/>
              <a:buFont typeface="Arial" panose="020B0604020202020204" pitchFamily="34" charset="0"/>
              <a:buChar char="•"/>
            </a:pPr>
            <a:r>
              <a:rPr lang="en-US" sz="3600" b="1" u="sng" dirty="0"/>
              <a:t>I</a:t>
            </a:r>
            <a:r>
              <a:rPr lang="en-US" sz="3600" dirty="0"/>
              <a:t>ntegrate new information</a:t>
            </a:r>
            <a:endParaRPr sz="3600" dirty="0"/>
          </a:p>
          <a:p>
            <a:pPr marL="571500" indent="-571500">
              <a:spcBef>
                <a:spcPts val="600"/>
              </a:spcBef>
              <a:buSzPct val="100000"/>
              <a:buFont typeface="Arial" panose="020B0604020202020204" pitchFamily="34" charset="0"/>
              <a:buChar char="•"/>
            </a:pPr>
            <a:r>
              <a:rPr lang="en-US" sz="3600" b="1" u="sng" dirty="0"/>
              <a:t>O</a:t>
            </a:r>
            <a:r>
              <a:rPr lang="en-US" sz="3600" dirty="0"/>
              <a:t>pen your mind to diverse views</a:t>
            </a:r>
            <a:endParaRPr sz="3600" dirty="0"/>
          </a:p>
          <a:p>
            <a:pPr marL="571500" indent="-571500">
              <a:spcBef>
                <a:spcPts val="600"/>
              </a:spcBef>
              <a:buSzPct val="100000"/>
              <a:buFont typeface="Arial" panose="020B0604020202020204" pitchFamily="34" charset="0"/>
              <a:buChar char="•"/>
            </a:pPr>
            <a:r>
              <a:rPr lang="en-US" sz="3600" b="1" u="sng" dirty="0"/>
              <a:t>U</a:t>
            </a:r>
            <a:r>
              <a:rPr lang="en-US" sz="3600" dirty="0"/>
              <a:t>tilize what you learn</a:t>
            </a:r>
            <a:br>
              <a:rPr lang="en-US" sz="3600" dirty="0"/>
            </a:br>
            <a:endParaRPr sz="3600" dirty="0"/>
          </a:p>
          <a:p>
            <a:pPr marL="44450" lvl="0" indent="0" algn="l" rtl="0">
              <a:spcBef>
                <a:spcPts val="1350"/>
              </a:spcBef>
              <a:spcAft>
                <a:spcPts val="0"/>
              </a:spcAft>
              <a:buClr>
                <a:srgbClr val="000000"/>
              </a:buClr>
              <a:buSzPts val="2900"/>
              <a:buFont typeface="Arial"/>
              <a:buNone/>
            </a:pPr>
            <a:r>
              <a:rPr lang="en-US" sz="2000" dirty="0"/>
              <a:t>Adapted from: </a:t>
            </a:r>
            <a:r>
              <a:rPr lang="en-US" sz="2000" dirty="0" err="1"/>
              <a:t>Mallia</a:t>
            </a:r>
            <a:r>
              <a:rPr lang="en-US" sz="2000" dirty="0"/>
              <a:t>, G. (2013). The social classroom: Integrating Social Network Use in Education.</a:t>
            </a:r>
            <a:endParaRPr sz="2000" dirty="0"/>
          </a:p>
          <a:p>
            <a:pPr marL="0" lvl="0" indent="0" algn="l" rtl="0">
              <a:spcBef>
                <a:spcPts val="360"/>
              </a:spcBef>
              <a:spcAft>
                <a:spcPts val="0"/>
              </a:spcAft>
              <a:buNone/>
            </a:pPr>
            <a:endParaRPr dirty="0"/>
          </a:p>
        </p:txBody>
      </p:sp>
      <p:sp>
        <p:nvSpPr>
          <p:cNvPr id="92" name="Google Shape;92;p13"/>
          <p:cNvSpPr txBox="1">
            <a:spLocks noGrp="1"/>
          </p:cNvSpPr>
          <p:nvPr>
            <p:ph type="title"/>
          </p:nvPr>
        </p:nvSpPr>
        <p:spPr>
          <a:xfrm>
            <a:off x="342900" y="1013178"/>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Virtual Norms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99" name="Google Shape;99;p14"/>
          <p:cNvSpPr txBox="1">
            <a:spLocks noGrp="1"/>
          </p:cNvSpPr>
          <p:nvPr>
            <p:ph type="body" idx="1"/>
          </p:nvPr>
        </p:nvSpPr>
        <p:spPr>
          <a:xfrm>
            <a:off x="2133600" y="1009107"/>
            <a:ext cx="7112100" cy="914400"/>
          </a:xfrm>
          <a:prstGeom prst="rect">
            <a:avLst/>
          </a:prstGeom>
        </p:spPr>
        <p:txBody>
          <a:bodyPr spcFirstLastPara="1" wrap="square" lIns="91425" tIns="45700" rIns="91425" bIns="45700" anchor="ctr" anchorCtr="0">
            <a:noAutofit/>
          </a:bodyPr>
          <a:lstStyle/>
          <a:p>
            <a:pPr marL="0" lvl="0" indent="0" algn="l" rtl="0">
              <a:spcBef>
                <a:spcPts val="1173"/>
              </a:spcBef>
              <a:spcAft>
                <a:spcPts val="0"/>
              </a:spcAft>
              <a:buNone/>
            </a:pPr>
            <a:r>
              <a:rPr lang="en-US" sz="5330" dirty="0"/>
              <a:t>Unpacking Terms </a:t>
            </a:r>
            <a:endParaRPr sz="5330" dirty="0"/>
          </a:p>
        </p:txBody>
      </p:sp>
      <p:sp>
        <p:nvSpPr>
          <p:cNvPr id="100" name="Google Shape;100;p14"/>
          <p:cNvSpPr txBox="1">
            <a:spLocks noGrp="1"/>
          </p:cNvSpPr>
          <p:nvPr>
            <p:ph type="body" idx="2"/>
          </p:nvPr>
        </p:nvSpPr>
        <p:spPr>
          <a:xfrm>
            <a:off x="1828800" y="2717091"/>
            <a:ext cx="9753600" cy="3285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 </a:t>
            </a:r>
            <a:r>
              <a:rPr lang="en-US" sz="4400" dirty="0"/>
              <a:t>Glossary of Terms - Handout #1</a:t>
            </a:r>
            <a:endParaRPr sz="4400" dirty="0"/>
          </a:p>
        </p:txBody>
      </p:sp>
      <p:sp>
        <p:nvSpPr>
          <p:cNvPr id="5" name="TextBox 4">
            <a:extLst>
              <a:ext uri="{FF2B5EF4-FFF2-40B4-BE49-F238E27FC236}">
                <a16:creationId xmlns:a16="http://schemas.microsoft.com/office/drawing/2014/main" id="{CE036D2A-0462-4109-9E34-926898042940}"/>
              </a:ext>
            </a:extLst>
          </p:cNvPr>
          <p:cNvSpPr txBox="1"/>
          <p:nvPr/>
        </p:nvSpPr>
        <p:spPr>
          <a:xfrm>
            <a:off x="9840190" y="6106180"/>
            <a:ext cx="2161310" cy="523220"/>
          </a:xfrm>
          <a:prstGeom prst="rect">
            <a:avLst/>
          </a:prstGeom>
          <a:solidFill>
            <a:srgbClr val="FFFF00"/>
          </a:solidFill>
          <a:ln>
            <a:solidFill>
              <a:schemeClr val="tx1"/>
            </a:solidFill>
          </a:ln>
        </p:spPr>
        <p:txBody>
          <a:bodyPr wrap="square" rtlCol="0">
            <a:spAutoFit/>
          </a:bodyPr>
          <a:lstStyle/>
          <a:p>
            <a:r>
              <a:rPr lang="en-US" sz="2800" dirty="0"/>
              <a:t>Handout #1</a:t>
            </a:r>
            <a:endParaRPr lang="en-US"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
        <p:nvSpPr>
          <p:cNvPr id="107" name="Google Shape;107;p15"/>
          <p:cNvSpPr txBox="1">
            <a:spLocks noGrp="1"/>
          </p:cNvSpPr>
          <p:nvPr>
            <p:ph type="body" idx="1"/>
          </p:nvPr>
        </p:nvSpPr>
        <p:spPr>
          <a:xfrm>
            <a:off x="342900" y="2159000"/>
            <a:ext cx="116458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solidFill>
                  <a:srgbClr val="004B8F"/>
                </a:solidFill>
                <a:highlight>
                  <a:srgbClr val="FFFFFF"/>
                </a:highlight>
              </a:rPr>
              <a:t>The understanding that written language involves a code, with clear, logical, and predictable relationships between written letters and spoken sounds. </a:t>
            </a:r>
            <a:endParaRPr sz="3600" dirty="0">
              <a:solidFill>
                <a:srgbClr val="004B8F"/>
              </a:solidFill>
            </a:endParaRPr>
          </a:p>
        </p:txBody>
      </p:sp>
      <p:sp>
        <p:nvSpPr>
          <p:cNvPr id="108" name="Google Shape;108;p15"/>
          <p:cNvSpPr txBox="1">
            <a:spLocks noGrp="1"/>
          </p:cNvSpPr>
          <p:nvPr>
            <p:ph type="title"/>
          </p:nvPr>
        </p:nvSpPr>
        <p:spPr>
          <a:xfrm>
            <a:off x="203200" y="1047045"/>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Alphabetic Principle</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8401" y="4011168"/>
            <a:ext cx="5753099" cy="2618232"/>
          </a:xfrm>
          <a:prstGeom prst="rect">
            <a:avLst/>
          </a:prstGeom>
        </p:spPr>
      </p:pic>
    </p:spTree>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11924</Words>
  <Application>Microsoft Office PowerPoint</Application>
  <PresentationFormat>Widescreen</PresentationFormat>
  <Paragraphs>822</Paragraphs>
  <Slides>52</Slides>
  <Notes>52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Courier New</vt:lpstr>
      <vt:lpstr>Noto Sans Symbols</vt:lpstr>
      <vt:lpstr>Verdana</vt:lpstr>
      <vt:lpstr>Calibri</vt:lpstr>
      <vt:lpstr>Century Gothic</vt:lpstr>
      <vt:lpstr>Arial</vt:lpstr>
      <vt:lpstr>Content Layouts</vt:lpstr>
      <vt:lpstr>What You Will Need</vt:lpstr>
      <vt:lpstr>PowerPoint Presentation</vt:lpstr>
      <vt:lpstr>Fluency in Phonics and Spelling Development</vt:lpstr>
      <vt:lpstr>Learning Intentions</vt:lpstr>
      <vt:lpstr>Missouri Teacher Standards</vt:lpstr>
      <vt:lpstr>Norms </vt:lpstr>
      <vt:lpstr>Virtual Norms</vt:lpstr>
      <vt:lpstr>PowerPoint Presentation</vt:lpstr>
      <vt:lpstr>Alphabetic Principle</vt:lpstr>
      <vt:lpstr>Phonemic Awareness </vt:lpstr>
      <vt:lpstr>Starts with Sound</vt:lpstr>
      <vt:lpstr>Phonics </vt:lpstr>
      <vt:lpstr>Graphemes</vt:lpstr>
      <vt:lpstr>Levels of Development</vt:lpstr>
      <vt:lpstr>Do You Know These Terms?</vt:lpstr>
      <vt:lpstr>Considering Sequence</vt:lpstr>
      <vt:lpstr>Phoneme/Grapheme Mapping (I Do)</vt:lpstr>
      <vt:lpstr> Phoneme / Grapheme Mapping cont. </vt:lpstr>
      <vt:lpstr>Your Turn</vt:lpstr>
      <vt:lpstr>Building Words</vt:lpstr>
      <vt:lpstr>Did You Know?</vt:lpstr>
      <vt:lpstr>What Do You Notice?</vt:lpstr>
      <vt:lpstr>Kindergarten/First Grade Syllable Focus</vt:lpstr>
      <vt:lpstr>Closed Patterns</vt:lpstr>
      <vt:lpstr>What Do You Notice?</vt:lpstr>
      <vt:lpstr>readingrockets.org</vt:lpstr>
      <vt:lpstr>Moving Forward</vt:lpstr>
      <vt:lpstr>PowerPoint Presentation</vt:lpstr>
      <vt:lpstr>PowerPoint Presentation</vt:lpstr>
      <vt:lpstr>Other Common Syllable Patterns</vt:lpstr>
      <vt:lpstr>Common Syllables cont.</vt:lpstr>
      <vt:lpstr>Common Syllables cont.</vt:lpstr>
      <vt:lpstr>Essential Elements Phonics Lesson</vt:lpstr>
      <vt:lpstr>Phonics Lesson Continued</vt:lpstr>
      <vt:lpstr>Phonics Lesson Continued</vt:lpstr>
      <vt:lpstr>Phonics Lesson Continued</vt:lpstr>
      <vt:lpstr>Phonics Lesson Continued</vt:lpstr>
      <vt:lpstr>Ticket to Ride the Rails</vt:lpstr>
      <vt:lpstr>Ticket to Ride the Rails</vt:lpstr>
      <vt:lpstr>PowerPoint Presentation</vt:lpstr>
      <vt:lpstr>Essential Elements of Phonics Lessons</vt:lpstr>
      <vt:lpstr>Essential Elements of Phonics Lessons</vt:lpstr>
      <vt:lpstr>Essential Elements of Phonics Lessons</vt:lpstr>
      <vt:lpstr>Meaning Trumps Letters</vt:lpstr>
      <vt:lpstr>Word Matrix</vt:lpstr>
      <vt:lpstr>Effective Phonics Programs</vt:lpstr>
      <vt:lpstr>Reading Programs and What Worked?</vt:lpstr>
      <vt:lpstr>How is This the Same or Different as Your Series or Practice?</vt:lpstr>
      <vt:lpstr>What About Your Reading Program?</vt:lpstr>
      <vt:lpstr>Examples for Practice</vt:lpstr>
      <vt:lpstr>Thank You for Your Professional Attention </vt:lpstr>
      <vt:lpstr>Resources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Jackson,Jane A</dc:creator>
  <cp:lastModifiedBy>cherylawrinkle@gmail.com</cp:lastModifiedBy>
  <cp:revision>312</cp:revision>
  <dcterms:modified xsi:type="dcterms:W3CDTF">2022-04-06T17:48:36Z</dcterms:modified>
</cp:coreProperties>
</file>