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heme/themeOverride1.xml" ContentType="application/vnd.openxmlformats-officedocument.themeOverride+xml"/>
  <Override PartName="/ppt/notesSlides/notesSlide63.xml" ContentType="application/vnd.openxmlformats-officedocument.presentationml.notesSlide+xml"/>
  <Override PartName="/ppt/theme/themeOverride2.xml" ContentType="application/vnd.openxmlformats-officedocument.themeOverr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heme/themeOverride3.xml" ContentType="application/vnd.openxmlformats-officedocument.themeOverride+xml"/>
  <Override PartName="/ppt/notesSlides/notesSlide70.xml" ContentType="application/vnd.openxmlformats-officedocument.presentationml.notesSlide+xml"/>
  <Override PartName="/ppt/theme/themeOverride4.xml" ContentType="application/vnd.openxmlformats-officedocument.themeOverride+xml"/>
  <Override PartName="/ppt/notesSlides/notesSlide71.xml" ContentType="application/vnd.openxmlformats-officedocument.presentationml.notesSlide+xml"/>
  <Override PartName="/ppt/theme/themeOverride5.xml" ContentType="application/vnd.openxmlformats-officedocument.themeOverride+xml"/>
  <Override PartName="/ppt/notesSlides/notesSlide72.xml" ContentType="application/vnd.openxmlformats-officedocument.presentationml.notesSlide+xml"/>
  <Override PartName="/ppt/theme/themeOverride6.xml" ContentType="application/vnd.openxmlformats-officedocument.themeOverr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heme/themeOverride7.xml" ContentType="application/vnd.openxmlformats-officedocument.themeOverride+xml"/>
  <Override PartName="/ppt/notesSlides/notesSlide75.xml" ContentType="application/vnd.openxmlformats-officedocument.presentationml.notesSlide+xml"/>
  <Override PartName="/ppt/theme/themeOverride8.xml" ContentType="application/vnd.openxmlformats-officedocument.themeOverr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heme/themeOverride9.xml" ContentType="application/vnd.openxmlformats-officedocument.themeOverride+xml"/>
  <Override PartName="/ppt/notesSlides/notesSlide78.xml" ContentType="application/vnd.openxmlformats-officedocument.presentationml.notesSlide+xml"/>
  <Override PartName="/ppt/theme/themeOverride10.xml" ContentType="application/vnd.openxmlformats-officedocument.themeOverride+xml"/>
  <Override PartName="/ppt/notesSlides/notesSlide79.xml" ContentType="application/vnd.openxmlformats-officedocument.presentationml.notesSlide+xml"/>
  <Override PartName="/ppt/theme/themeOverride11.xml" ContentType="application/vnd.openxmlformats-officedocument.themeOverride+xml"/>
  <Override PartName="/ppt/notesSlides/notesSlide80.xml" ContentType="application/vnd.openxmlformats-officedocument.presentationml.notesSlide+xml"/>
  <Override PartName="/ppt/theme/themeOverride12.xml" ContentType="application/vnd.openxmlformats-officedocument.themeOverr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heme/themeOverride13.xml" ContentType="application/vnd.openxmlformats-officedocument.themeOverride+xml"/>
  <Override PartName="/ppt/notesSlides/notesSlide83.xml" ContentType="application/vnd.openxmlformats-officedocument.presentationml.notesSlide+xml"/>
  <Override PartName="/ppt/theme/themeOverride14.xml" ContentType="application/vnd.openxmlformats-officedocument.themeOverride+xml"/>
  <Override PartName="/ppt/notesSlides/notesSlide84.xml" ContentType="application/vnd.openxmlformats-officedocument.presentationml.notesSlide+xml"/>
  <Override PartName="/ppt/theme/themeOverride15.xml" ContentType="application/vnd.openxmlformats-officedocument.themeOverride+xml"/>
  <Override PartName="/ppt/notesSlides/notesSlide85.xml" ContentType="application/vnd.openxmlformats-officedocument.presentationml.notesSlide+xml"/>
  <Override PartName="/ppt/theme/themeOverride16.xml" ContentType="application/vnd.openxmlformats-officedocument.themeOverride+xml"/>
  <Override PartName="/ppt/notesSlides/notesSlide86.xml" ContentType="application/vnd.openxmlformats-officedocument.presentationml.notesSlide+xml"/>
  <Override PartName="/ppt/theme/themeOverride17.xml" ContentType="application/vnd.openxmlformats-officedocument.themeOverride+xml"/>
  <Override PartName="/ppt/notesSlides/notesSlide87.xml" ContentType="application/vnd.openxmlformats-officedocument.presentationml.notesSlide+xml"/>
  <Override PartName="/ppt/theme/themeOverride18.xml" ContentType="application/vnd.openxmlformats-officedocument.themeOverride+xml"/>
  <Override PartName="/ppt/notesSlides/notesSlide88.xml" ContentType="application/vnd.openxmlformats-officedocument.presentationml.notesSlide+xml"/>
  <Override PartName="/ppt/theme/themeOverride19.xml" ContentType="application/vnd.openxmlformats-officedocument.themeOverride+xml"/>
  <Override PartName="/ppt/notesSlides/notesSlide89.xml" ContentType="application/vnd.openxmlformats-officedocument.presentationml.notesSlide+xml"/>
  <Override PartName="/ppt/theme/themeOverride20.xml" ContentType="application/vnd.openxmlformats-officedocument.themeOverride+xml"/>
  <Override PartName="/ppt/notesSlides/notesSlide90.xml" ContentType="application/vnd.openxmlformats-officedocument.presentationml.notesSlide+xml"/>
  <Override PartName="/ppt/theme/themeOverride21.xml" ContentType="application/vnd.openxmlformats-officedocument.themeOverride+xml"/>
  <Override PartName="/ppt/notesSlides/notesSlide91.xml" ContentType="application/vnd.openxmlformats-officedocument.presentationml.notesSlide+xml"/>
  <Override PartName="/ppt/theme/themeOverride22.xml" ContentType="application/vnd.openxmlformats-officedocument.themeOverride+xml"/>
  <Override PartName="/ppt/notesSlides/notesSlide92.xml" ContentType="application/vnd.openxmlformats-officedocument.presentationml.notesSlide+xml"/>
  <Override PartName="/ppt/theme/themeOverride23.xml" ContentType="application/vnd.openxmlformats-officedocument.themeOverride+xml"/>
  <Override PartName="/ppt/notesSlides/notesSlide93.xml" ContentType="application/vnd.openxmlformats-officedocument.presentationml.notesSlide+xml"/>
  <Override PartName="/ppt/theme/themeOverride24.xml" ContentType="application/vnd.openxmlformats-officedocument.themeOverride+xml"/>
  <Override PartName="/ppt/notesSlides/notesSlide94.xml" ContentType="application/vnd.openxmlformats-officedocument.presentationml.notesSlide+xml"/>
  <Override PartName="/ppt/theme/themeOverride25.xml" ContentType="application/vnd.openxmlformats-officedocument.themeOverride+xml"/>
  <Override PartName="/ppt/notesSlides/notesSlide95.xml" ContentType="application/vnd.openxmlformats-officedocument.presentationml.notesSlide+xml"/>
  <Override PartName="/ppt/theme/themeOverride26.xml" ContentType="application/vnd.openxmlformats-officedocument.themeOverr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theme/themeOverride27.xml" ContentType="application/vnd.openxmlformats-officedocument.themeOverride+xml"/>
  <Override PartName="/ppt/notesSlides/notesSlide98.xml" ContentType="application/vnd.openxmlformats-officedocument.presentationml.notesSlide+xml"/>
  <Override PartName="/ppt/theme/themeOverride28.xml" ContentType="application/vnd.openxmlformats-officedocument.themeOverride+xml"/>
  <Override PartName="/ppt/notesSlides/notesSlide99.xml" ContentType="application/vnd.openxmlformats-officedocument.presentationml.notesSlide+xml"/>
  <Override PartName="/ppt/theme/themeOverride29.xml" ContentType="application/vnd.openxmlformats-officedocument.themeOverr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13"/>
  </p:notesMasterIdLst>
  <p:sldIdLst>
    <p:sldId id="256" r:id="rId3"/>
    <p:sldId id="422" r:id="rId4"/>
    <p:sldId id="421" r:id="rId5"/>
    <p:sldId id="420" r:id="rId6"/>
    <p:sldId id="419" r:id="rId7"/>
    <p:sldId id="418" r:id="rId8"/>
    <p:sldId id="417" r:id="rId9"/>
    <p:sldId id="416" r:id="rId10"/>
    <p:sldId id="264" r:id="rId11"/>
    <p:sldId id="424" r:id="rId12"/>
    <p:sldId id="265" r:id="rId13"/>
    <p:sldId id="370" r:id="rId14"/>
    <p:sldId id="267" r:id="rId15"/>
    <p:sldId id="268" r:id="rId16"/>
    <p:sldId id="362" r:id="rId17"/>
    <p:sldId id="269" r:id="rId18"/>
    <p:sldId id="270" r:id="rId19"/>
    <p:sldId id="271" r:id="rId20"/>
    <p:sldId id="272" r:id="rId21"/>
    <p:sldId id="425" r:id="rId22"/>
    <p:sldId id="426" r:id="rId23"/>
    <p:sldId id="427" r:id="rId24"/>
    <p:sldId id="428" r:id="rId25"/>
    <p:sldId id="429" r:id="rId26"/>
    <p:sldId id="430" r:id="rId27"/>
    <p:sldId id="431" r:id="rId28"/>
    <p:sldId id="361" r:id="rId29"/>
    <p:sldId id="281" r:id="rId30"/>
    <p:sldId id="282" r:id="rId31"/>
    <p:sldId id="283" r:id="rId32"/>
    <p:sldId id="284" r:id="rId33"/>
    <p:sldId id="372" r:id="rId34"/>
    <p:sldId id="286" r:id="rId35"/>
    <p:sldId id="287" r:id="rId36"/>
    <p:sldId id="288" r:id="rId37"/>
    <p:sldId id="289" r:id="rId38"/>
    <p:sldId id="290" r:id="rId39"/>
    <p:sldId id="291" r:id="rId40"/>
    <p:sldId id="374" r:id="rId41"/>
    <p:sldId id="375" r:id="rId42"/>
    <p:sldId id="376" r:id="rId43"/>
    <p:sldId id="295" r:id="rId44"/>
    <p:sldId id="377" r:id="rId45"/>
    <p:sldId id="378" r:id="rId46"/>
    <p:sldId id="379" r:id="rId47"/>
    <p:sldId id="380" r:id="rId48"/>
    <p:sldId id="381" r:id="rId49"/>
    <p:sldId id="382" r:id="rId50"/>
    <p:sldId id="383" r:id="rId51"/>
    <p:sldId id="384" r:id="rId52"/>
    <p:sldId id="385" r:id="rId53"/>
    <p:sldId id="386" r:id="rId54"/>
    <p:sldId id="387" r:id="rId55"/>
    <p:sldId id="388" r:id="rId56"/>
    <p:sldId id="389" r:id="rId57"/>
    <p:sldId id="390" r:id="rId58"/>
    <p:sldId id="391" r:id="rId59"/>
    <p:sldId id="311" r:id="rId60"/>
    <p:sldId id="392" r:id="rId61"/>
    <p:sldId id="313" r:id="rId62"/>
    <p:sldId id="393" r:id="rId63"/>
    <p:sldId id="394" r:id="rId64"/>
    <p:sldId id="316" r:id="rId65"/>
    <p:sldId id="395" r:id="rId66"/>
    <p:sldId id="318" r:id="rId67"/>
    <p:sldId id="396" r:id="rId68"/>
    <p:sldId id="397" r:id="rId69"/>
    <p:sldId id="398" r:id="rId70"/>
    <p:sldId id="322" r:id="rId71"/>
    <p:sldId id="323" r:id="rId72"/>
    <p:sldId id="399" r:id="rId73"/>
    <p:sldId id="325" r:id="rId74"/>
    <p:sldId id="326" r:id="rId75"/>
    <p:sldId id="327" r:id="rId76"/>
    <p:sldId id="328" r:id="rId77"/>
    <p:sldId id="400" r:id="rId78"/>
    <p:sldId id="330" r:id="rId79"/>
    <p:sldId id="401" r:id="rId80"/>
    <p:sldId id="40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403" r:id="rId105"/>
    <p:sldId id="404" r:id="rId106"/>
    <p:sldId id="409" r:id="rId107"/>
    <p:sldId id="412" r:id="rId108"/>
    <p:sldId id="413" r:id="rId109"/>
    <p:sldId id="414" r:id="rId110"/>
    <p:sldId id="415" r:id="rId111"/>
    <p:sldId id="358" r:id="rId112"/>
  </p:sldIdLst>
  <p:sldSz cx="9144000" cy="6858000" type="screen4x3"/>
  <p:notesSz cx="7010400" cy="9296400"/>
  <p:embeddedFontLst>
    <p:embeddedFont>
      <p:font typeface="Calibri" panose="020F0502020204030204" pitchFamily="34" charset="0"/>
      <p:regular r:id="rId114"/>
      <p:bold r:id="rId115"/>
      <p:italic r:id="rId116"/>
      <p:boldItalic r:id="rId117"/>
    </p:embeddedFont>
    <p:embeddedFont>
      <p:font typeface="Cambria" panose="02040503050406030204" pitchFamily="18" charset="0"/>
      <p:regular r:id="rId118"/>
      <p:bold r:id="rId119"/>
      <p:italic r:id="rId120"/>
      <p:boldItalic r:id="rId121"/>
    </p:embeddedFont>
    <p:embeddedFont>
      <p:font typeface="Constantia" panose="02030602050306030303" pitchFamily="18" charset="0"/>
      <p:regular r:id="rId122"/>
      <p:bold r:id="rId123"/>
      <p:italic r:id="rId124"/>
      <p:boldItalic r:id="rId1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116">
          <p15:clr>
            <a:srgbClr val="9AA0A6"/>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8" roundtripDataSignature="AMtx7mgQj/I8Z61yM1/pm05uG0oZ7iVe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4B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86CF47-A50C-41E1-A39A-67A428AE87E8}">
  <a:tblStyle styleId="{7A86CF47-A50C-41E1-A39A-67A428AE87E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72925" autoAdjust="0"/>
  </p:normalViewPr>
  <p:slideViewPr>
    <p:cSldViewPr snapToGrid="0">
      <p:cViewPr varScale="1">
        <p:scale>
          <a:sx n="87" d="100"/>
          <a:sy n="87" d="100"/>
        </p:scale>
        <p:origin x="2504" y="192"/>
      </p:cViewPr>
      <p:guideLst>
        <p:guide orient="horz" pos="2160"/>
        <p:guide pos="2880"/>
        <p:guide orient="horz" pos="111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4.fntdata"/><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font" Target="fonts/font10.fntdata"/><Relationship Id="rId128" Type="http://customschemas.google.com/relationships/presentationmetadata" Target="meta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notesMaster" Target="notesMasters/notesMaster1.xml"/><Relationship Id="rId118" Type="http://schemas.openxmlformats.org/officeDocument/2006/relationships/font" Target="fonts/font5.fntdata"/><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font" Target="fonts/font11.fntdata"/><Relationship Id="rId129"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font" Target="fonts/font1.fntdata"/><Relationship Id="rId119" Type="http://schemas.openxmlformats.org/officeDocument/2006/relationships/font" Target="fonts/font6.fntdata"/><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font" Target="fonts/font7.fntdata"/><Relationship Id="rId125" Type="http://schemas.openxmlformats.org/officeDocument/2006/relationships/font" Target="fonts/font12.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font" Target="fonts/font2.fntdata"/><Relationship Id="rId131"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font" Target="fonts/font8.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2850" tIns="46425" rIns="92850" bIns="46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2705" y="698500"/>
            <a:ext cx="4645200" cy="348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6"/>
            <a:ext cx="3037840" cy="464820"/>
          </a:xfrm>
          <a:prstGeom prst="rect">
            <a:avLst/>
          </a:prstGeom>
          <a:noFill/>
          <a:ln>
            <a:noFill/>
          </a:ln>
        </p:spPr>
        <p:txBody>
          <a:bodyPr spcFirstLastPara="1" wrap="square" lIns="92850" tIns="46425" rIns="92850" bIns="46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656775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ces.ed.gov/programs/coe/indicator_cgg.as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ces.ed.gov/programs/coe/indicator_cgg.asp"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resilienteducator.co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visible-learning.org/hattie-ranking-influences-effect-sizes-learning-achievement/"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visiblelearningplus.com"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verywellmind.com/what-is-the-zone-of-proximal-development-279603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resilienteducator.co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ese.mo.gov/college-career-readiness/curriculum/english-language-art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slvboces.org/view/135.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www.udlcenter.org/glossaries/glossary_eng"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iris.peabody.vanderbilt.edu/module/di/#content"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iris.peabody.vanderbilt.edu/module/di/cresource/q2/p05/#content"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iris.peabody.vanderbilt.edu/module/di/cresource/q2/p07/#content"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iris.peabody.vanderbilt.edu/module/di/cresource/q2/p07/#content"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s://iris.peabody.vanderbilt.edu/module/di/cresource/q2/p07/#content"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s://iris.peabody.vanderbilt.edu/module/di/cresource/q2/p07/#content"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s://iris.peabody.vanderbilt.edu/module/di/cresource/q2/p07/#content"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iris.peabody.vanderbilt.edu/module/di/cresource/q2/p07/#content"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s://iris.peabody.vanderbilt.edu/module/di/cresource/q2/p07/#content"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www.youtube.com/watch?v=LGYa6ZacUTM"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9" name="Google Shape;139;p1: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a:t>
            </a:r>
            <a:r>
              <a:rPr lang="en-US" dirty="0"/>
              <a:t> Title Slide</a:t>
            </a:r>
            <a:endParaRPr dirty="0"/>
          </a:p>
          <a:p>
            <a:pPr marL="0" lvl="0" indent="0" algn="l" rtl="0">
              <a:lnSpc>
                <a:spcPct val="100000"/>
              </a:lnSpc>
              <a:spcBef>
                <a:spcPts val="0"/>
              </a:spcBef>
              <a:spcAft>
                <a:spcPts val="0"/>
              </a:spcAft>
              <a:buSzPts val="1400"/>
              <a:buNone/>
            </a:pPr>
            <a:r>
              <a:rPr lang="en-US" b="1" dirty="0"/>
              <a:t>To Say;</a:t>
            </a:r>
            <a:endParaRPr b="1" dirty="0"/>
          </a:p>
          <a:p>
            <a:pPr marL="0" lvl="0" indent="0" algn="l" rtl="0">
              <a:lnSpc>
                <a:spcPct val="100000"/>
              </a:lnSpc>
              <a:spcBef>
                <a:spcPts val="0"/>
              </a:spcBef>
              <a:spcAft>
                <a:spcPts val="0"/>
              </a:spcAft>
              <a:buSzPts val="1400"/>
              <a:buNone/>
            </a:pPr>
            <a:r>
              <a:rPr lang="en-US" b="1"/>
              <a:t>To Do: </a:t>
            </a:r>
            <a:endParaRPr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To Know: </a:t>
            </a:r>
            <a:r>
              <a:rPr lang="en-US" dirty="0"/>
              <a:t>These are the resources used for this presentation.</a:t>
            </a:r>
            <a:br>
              <a:rPr lang="en-US" dirty="0"/>
            </a:br>
            <a:endParaRPr dirty="0"/>
          </a:p>
          <a:p>
            <a:pPr marL="0" lvl="0" indent="0" algn="l" rtl="0">
              <a:lnSpc>
                <a:spcPct val="100000"/>
              </a:lnSpc>
              <a:spcBef>
                <a:spcPts val="360"/>
              </a:spcBef>
              <a:spcAft>
                <a:spcPts val="0"/>
              </a:spcAft>
              <a:buSzPts val="1400"/>
              <a:buNone/>
            </a:pPr>
            <a:r>
              <a:rPr lang="en-US" sz="1200" b="1" dirty="0">
                <a:solidFill>
                  <a:schemeClr val="dk1"/>
                </a:solidFill>
                <a:latin typeface="Calibri"/>
                <a:ea typeface="Calibri"/>
                <a:cs typeface="Calibri"/>
                <a:sym typeface="Calibri"/>
              </a:rPr>
              <a:t>To Say:</a:t>
            </a:r>
            <a:br>
              <a:rPr lang="en-US" sz="1200" b="1" dirty="0">
                <a:solidFill>
                  <a:schemeClr val="dk1"/>
                </a:solidFill>
                <a:latin typeface="Calibri"/>
                <a:ea typeface="Calibri"/>
                <a:cs typeface="Calibri"/>
                <a:sym typeface="Calibri"/>
              </a:rPr>
            </a:br>
            <a:endParaRPr dirty="0"/>
          </a:p>
          <a:p>
            <a:pPr marL="0" lvl="0" indent="0" algn="l" rtl="0">
              <a:lnSpc>
                <a:spcPct val="100000"/>
              </a:lnSpc>
              <a:spcBef>
                <a:spcPts val="360"/>
              </a:spcBef>
              <a:spcAft>
                <a:spcPts val="0"/>
              </a:spcAft>
              <a:buSzPts val="1400"/>
              <a:buNone/>
            </a:pPr>
            <a:r>
              <a:rPr lang="en-US" sz="1200" b="1" dirty="0">
                <a:solidFill>
                  <a:schemeClr val="dk1"/>
                </a:solidFill>
                <a:latin typeface="Calibri"/>
                <a:ea typeface="Calibri"/>
                <a:cs typeface="Calibri"/>
                <a:sym typeface="Calibri"/>
              </a:rPr>
              <a:t>To Do: </a:t>
            </a:r>
            <a:r>
              <a:rPr lang="en-US" sz="1200" dirty="0">
                <a:solidFill>
                  <a:schemeClr val="dk1"/>
                </a:solidFill>
              </a:rPr>
              <a:t>Hide Slide</a:t>
            </a:r>
            <a:endParaRPr sz="1200" dirty="0">
              <a:solidFill>
                <a:schemeClr val="dk1"/>
              </a:solidFill>
            </a:endParaRPr>
          </a:p>
          <a:p>
            <a:pPr marL="0" lvl="0" indent="0" algn="l" rtl="0">
              <a:lnSpc>
                <a:spcPct val="100000"/>
              </a:lnSpc>
              <a:spcBef>
                <a:spcPts val="360"/>
              </a:spcBef>
              <a:spcAft>
                <a:spcPts val="0"/>
              </a:spcAft>
              <a:buSzPts val="1400"/>
              <a:buNone/>
            </a:pPr>
            <a:endParaRPr dirty="0"/>
          </a:p>
        </p:txBody>
      </p:sp>
      <p:sp>
        <p:nvSpPr>
          <p:cNvPr id="205" name="Google Shape;205;p1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232020803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135: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3" name="Google Shape;963;p135: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90000"/>
              </a:lnSpc>
              <a:spcBef>
                <a:spcPts val="0"/>
              </a:spcBef>
              <a:spcAft>
                <a:spcPts val="0"/>
              </a:spcAft>
              <a:buSzPts val="1400"/>
              <a:buNone/>
            </a:pPr>
            <a:r>
              <a:rPr lang="en-US" b="1" i="0" dirty="0">
                <a:solidFill>
                  <a:schemeClr val="dk1"/>
                </a:solidFill>
              </a:rPr>
              <a:t>To Know: </a:t>
            </a:r>
            <a:r>
              <a:rPr lang="en-US" i="0" dirty="0">
                <a:solidFill>
                  <a:schemeClr val="dk1"/>
                </a:solidFill>
              </a:rPr>
              <a:t>Tips for starting - Handout</a:t>
            </a:r>
            <a:r>
              <a:rPr lang="en-US" dirty="0"/>
              <a:t> #4</a:t>
            </a:r>
            <a:br>
              <a:rPr lang="en-US" dirty="0"/>
            </a:br>
            <a:endParaRPr dirty="0"/>
          </a:p>
          <a:p>
            <a:pPr marL="0" lvl="0" indent="0" algn="l" rtl="0">
              <a:lnSpc>
                <a:spcPct val="90000"/>
              </a:lnSpc>
              <a:spcBef>
                <a:spcPts val="306"/>
              </a:spcBef>
              <a:spcAft>
                <a:spcPts val="0"/>
              </a:spcAft>
              <a:buSzPts val="1400"/>
              <a:buNone/>
            </a:pPr>
            <a:r>
              <a:rPr lang="en-US" b="1" i="0" dirty="0">
                <a:solidFill>
                  <a:schemeClr val="dk1"/>
                </a:solidFill>
                <a:latin typeface="Calibri"/>
                <a:ea typeface="Calibri"/>
                <a:cs typeface="Calibri"/>
                <a:sym typeface="Calibri"/>
              </a:rPr>
              <a:t>To Say:</a:t>
            </a:r>
            <a:endParaRPr dirty="0"/>
          </a:p>
          <a:p>
            <a:pPr marL="0" lvl="0" indent="0" algn="l" rtl="0">
              <a:lnSpc>
                <a:spcPct val="90000"/>
              </a:lnSpc>
              <a:spcBef>
                <a:spcPts val="306"/>
              </a:spcBef>
              <a:spcAft>
                <a:spcPts val="0"/>
              </a:spcAft>
              <a:buSzPts val="1400"/>
              <a:buNone/>
            </a:pPr>
            <a:r>
              <a:rPr lang="en-US" i="0" dirty="0">
                <a:solidFill>
                  <a:schemeClr val="dk1"/>
                </a:solidFill>
              </a:rPr>
              <a:t> As you begin to think through how you’ll apply differentiated instruction in your classroom consider these 5 steps:</a:t>
            </a:r>
            <a:endParaRPr i="0" dirty="0">
              <a:solidFill>
                <a:schemeClr val="dk1"/>
              </a:solidFill>
            </a:endParaRPr>
          </a:p>
          <a:p>
            <a:pPr marL="0" marR="0" lvl="0" indent="0" algn="l" rtl="0">
              <a:lnSpc>
                <a:spcPct val="90000"/>
              </a:lnSpc>
              <a:spcBef>
                <a:spcPts val="306"/>
              </a:spcBef>
              <a:spcAft>
                <a:spcPts val="0"/>
              </a:spcAft>
              <a:buClr>
                <a:schemeClr val="dk1"/>
              </a:buClr>
              <a:buSzPts val="1020"/>
              <a:buFont typeface="Calibri"/>
              <a:buNone/>
            </a:pPr>
            <a:r>
              <a:rPr lang="en-US" b="0" i="0" dirty="0">
                <a:solidFill>
                  <a:schemeClr val="dk1"/>
                </a:solidFill>
                <a:latin typeface="Calibri"/>
                <a:ea typeface="Calibri"/>
                <a:cs typeface="Calibri"/>
                <a:sym typeface="Calibri"/>
              </a:rPr>
              <a:t>1. Work backwards from what you want all students to understand and be able to do. If you do not begin with the end in mind, you may not get what you are after in the form of student learning. </a:t>
            </a:r>
            <a:endParaRPr dirty="0"/>
          </a:p>
          <a:p>
            <a:pPr marL="228600" marR="0" lvl="0" indent="-228600" algn="l" rtl="0">
              <a:lnSpc>
                <a:spcPct val="90000"/>
              </a:lnSpc>
              <a:spcBef>
                <a:spcPts val="306"/>
              </a:spcBef>
              <a:spcAft>
                <a:spcPts val="0"/>
              </a:spcAft>
              <a:buClr>
                <a:schemeClr val="dk1"/>
              </a:buClr>
              <a:buSzPts val="1200"/>
              <a:buFont typeface="Calibri"/>
              <a:buAutoNum type="arabicPeriod" startAt="2"/>
            </a:pPr>
            <a:r>
              <a:rPr lang="en-US" b="0" i="0" dirty="0">
                <a:solidFill>
                  <a:schemeClr val="dk1"/>
                </a:solidFill>
                <a:latin typeface="Calibri"/>
                <a:ea typeface="Calibri"/>
                <a:cs typeface="Calibri"/>
                <a:sym typeface="Calibri"/>
              </a:rPr>
              <a:t>Decide how to evaluate if they have learned what you have taught them. Determine a fair assessment of what they know (differentiating the product).</a:t>
            </a:r>
            <a:endParaRPr dirty="0"/>
          </a:p>
          <a:p>
            <a:pPr marL="228600" marR="0" lvl="0" indent="-228600" algn="l" rtl="0">
              <a:lnSpc>
                <a:spcPct val="90000"/>
              </a:lnSpc>
              <a:spcBef>
                <a:spcPts val="306"/>
              </a:spcBef>
              <a:spcAft>
                <a:spcPts val="0"/>
              </a:spcAft>
              <a:buClr>
                <a:schemeClr val="dk1"/>
              </a:buClr>
              <a:buSzPts val="1200"/>
              <a:buFont typeface="Calibri"/>
              <a:buAutoNum type="arabicPeriod" startAt="2"/>
            </a:pPr>
            <a:r>
              <a:rPr lang="en-US" b="0" i="0" dirty="0">
                <a:solidFill>
                  <a:schemeClr val="dk1"/>
                </a:solidFill>
                <a:latin typeface="Calibri"/>
                <a:ea typeface="Calibri"/>
                <a:cs typeface="Calibri"/>
                <a:sym typeface="Calibri"/>
              </a:rPr>
              <a:t>Plan whole class and differentiated learning activities that will meet the needs of all students (differentiate process).</a:t>
            </a:r>
            <a:endParaRPr dirty="0"/>
          </a:p>
          <a:p>
            <a:pPr marL="228600" marR="0" lvl="0" indent="-228600" algn="l" rtl="0">
              <a:lnSpc>
                <a:spcPct val="90000"/>
              </a:lnSpc>
              <a:spcBef>
                <a:spcPts val="306"/>
              </a:spcBef>
              <a:spcAft>
                <a:spcPts val="0"/>
              </a:spcAft>
              <a:buClr>
                <a:schemeClr val="dk1"/>
              </a:buClr>
              <a:buSzPts val="1200"/>
              <a:buFont typeface="Calibri"/>
              <a:buAutoNum type="arabicPeriod" startAt="2"/>
            </a:pPr>
            <a:r>
              <a:rPr lang="en-US" b="0" i="0" dirty="0">
                <a:solidFill>
                  <a:schemeClr val="dk1"/>
                </a:solidFill>
                <a:latin typeface="Calibri"/>
                <a:ea typeface="Calibri"/>
                <a:cs typeface="Calibri"/>
                <a:sym typeface="Calibri"/>
              </a:rPr>
              <a:t>Think about your content and the materials needed for teaching and learning. Gather those materials and resources together (differentiating content).</a:t>
            </a:r>
            <a:endParaRPr dirty="0"/>
          </a:p>
          <a:p>
            <a:pPr marL="228600" marR="0" lvl="0" indent="-228600" algn="l" rtl="0">
              <a:lnSpc>
                <a:spcPct val="90000"/>
              </a:lnSpc>
              <a:spcBef>
                <a:spcPts val="306"/>
              </a:spcBef>
              <a:spcAft>
                <a:spcPts val="0"/>
              </a:spcAft>
              <a:buClr>
                <a:schemeClr val="dk1"/>
              </a:buClr>
              <a:buSzPts val="1200"/>
              <a:buFont typeface="Calibri"/>
              <a:buAutoNum type="arabicPeriod" startAt="2"/>
            </a:pPr>
            <a:r>
              <a:rPr lang="en-US" b="0" i="0" dirty="0">
                <a:solidFill>
                  <a:schemeClr val="dk1"/>
                </a:solidFill>
                <a:latin typeface="Calibri"/>
                <a:ea typeface="Calibri"/>
                <a:cs typeface="Calibri"/>
                <a:sym typeface="Calibri"/>
              </a:rPr>
              <a:t>Outline your unit and plan your lessons.</a:t>
            </a:r>
            <a:endParaRPr dirty="0"/>
          </a:p>
          <a:p>
            <a:pPr marL="0" marR="0" lvl="0" indent="0" algn="l" rtl="0">
              <a:lnSpc>
                <a:spcPct val="90000"/>
              </a:lnSpc>
              <a:spcBef>
                <a:spcPts val="306"/>
              </a:spcBef>
              <a:spcAft>
                <a:spcPts val="0"/>
              </a:spcAft>
              <a:buClr>
                <a:schemeClr val="dk1"/>
              </a:buClr>
              <a:buSzPts val="1020"/>
              <a:buFont typeface="Calibri"/>
              <a:buNone/>
            </a:pPr>
            <a:endParaRPr b="0" i="0" dirty="0">
              <a:solidFill>
                <a:schemeClr val="dk1"/>
              </a:solidFill>
              <a:latin typeface="Calibri"/>
              <a:ea typeface="Calibri"/>
              <a:cs typeface="Calibri"/>
              <a:sym typeface="Calibri"/>
            </a:endParaRPr>
          </a:p>
          <a:p>
            <a:pPr marL="0" lvl="0" indent="0" algn="l" rtl="0">
              <a:lnSpc>
                <a:spcPct val="90000"/>
              </a:lnSpc>
              <a:spcBef>
                <a:spcPts val="306"/>
              </a:spcBef>
              <a:spcAft>
                <a:spcPts val="0"/>
              </a:spcAft>
              <a:buClr>
                <a:schemeClr val="dk1"/>
              </a:buClr>
              <a:buSzPts val="1400"/>
              <a:buFont typeface="Arial"/>
              <a:buNone/>
            </a:pPr>
            <a:r>
              <a:rPr lang="en-US" b="1" dirty="0"/>
              <a:t>To Do: </a:t>
            </a:r>
            <a:r>
              <a:rPr lang="en-US" dirty="0"/>
              <a:t>Give participants Handout #4: Tips for Starting Differentiated Instruction</a:t>
            </a:r>
            <a:endParaRPr dirty="0"/>
          </a:p>
          <a:p>
            <a:pPr marL="0" lvl="0" indent="0" algn="l" rtl="0">
              <a:lnSpc>
                <a:spcPct val="90000"/>
              </a:lnSpc>
              <a:spcBef>
                <a:spcPts val="306"/>
              </a:spcBef>
              <a:spcAft>
                <a:spcPts val="0"/>
              </a:spcAft>
              <a:buSzPts val="1400"/>
              <a:buNone/>
            </a:pPr>
            <a:endParaRPr dirty="0"/>
          </a:p>
        </p:txBody>
      </p:sp>
      <p:sp>
        <p:nvSpPr>
          <p:cNvPr id="964" name="Google Shape;964;p135: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94567fe4e8_1_1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2" name="Google Shape;972;g94567fe4e8_1_13:notes"/>
          <p:cNvSpPr txBox="1">
            <a:spLocks noGrp="1"/>
          </p:cNvSpPr>
          <p:nvPr>
            <p:ph type="body" idx="1"/>
          </p:nvPr>
        </p:nvSpPr>
        <p:spPr>
          <a:xfrm>
            <a:off x="701040" y="4415791"/>
            <a:ext cx="5608200" cy="4183500"/>
          </a:xfrm>
          <a:prstGeom prst="rect">
            <a:avLst/>
          </a:prstGeom>
          <a:noFill/>
          <a:ln>
            <a:noFill/>
          </a:ln>
        </p:spPr>
        <p:txBody>
          <a:bodyPr spcFirstLastPara="1" wrap="square" lIns="92850" tIns="46425" rIns="92850" bIns="46425" anchor="t" anchorCtr="0">
            <a:noAutofit/>
          </a:bodyPr>
          <a:lstStyle/>
          <a:p>
            <a:pPr marL="0" lvl="0" indent="0" algn="l" rtl="0">
              <a:spcBef>
                <a:spcPts val="360"/>
              </a:spcBef>
              <a:spcAft>
                <a:spcPts val="0"/>
              </a:spcAft>
              <a:buClr>
                <a:schemeClr val="dk1"/>
              </a:buClr>
              <a:buSzPts val="1400"/>
              <a:buFont typeface="Arial"/>
              <a:buNone/>
            </a:pPr>
            <a:r>
              <a:rPr lang="en-US" b="1" dirty="0"/>
              <a:t>To Know:</a:t>
            </a:r>
            <a:endParaRPr dirty="0"/>
          </a:p>
          <a:p>
            <a:pPr marL="0" lvl="0" indent="0" algn="l" rtl="0">
              <a:spcBef>
                <a:spcPts val="360"/>
              </a:spcBef>
              <a:spcAft>
                <a:spcPts val="0"/>
              </a:spcAft>
              <a:buClr>
                <a:schemeClr val="dk1"/>
              </a:buClr>
              <a:buSzPts val="1400"/>
              <a:buFont typeface="Arial"/>
              <a:buNone/>
            </a:pPr>
            <a:r>
              <a:rPr lang="en-US" b="1" dirty="0"/>
              <a:t>To Say:</a:t>
            </a:r>
            <a:endParaRPr dirty="0"/>
          </a:p>
          <a:p>
            <a:pPr marL="0" lvl="0" indent="0" algn="l" rtl="0">
              <a:spcBef>
                <a:spcPts val="360"/>
              </a:spcBef>
              <a:spcAft>
                <a:spcPts val="0"/>
              </a:spcAft>
              <a:buClr>
                <a:schemeClr val="dk1"/>
              </a:buClr>
              <a:buSzPts val="1400"/>
              <a:buFont typeface="Arial"/>
              <a:buNone/>
            </a:pPr>
            <a:r>
              <a:rPr lang="en-US" b="1" dirty="0"/>
              <a:t>To Do:</a:t>
            </a:r>
            <a:endParaRPr dirty="0"/>
          </a:p>
          <a:p>
            <a:pPr marL="0" lvl="0" indent="0" algn="l" rtl="0">
              <a:lnSpc>
                <a:spcPct val="100000"/>
              </a:lnSpc>
              <a:spcBef>
                <a:spcPts val="360"/>
              </a:spcBef>
              <a:spcAft>
                <a:spcPts val="0"/>
              </a:spcAft>
              <a:buSzPts val="1400"/>
              <a:buNone/>
            </a:pPr>
            <a:endParaRPr b="1" dirty="0"/>
          </a:p>
        </p:txBody>
      </p:sp>
      <p:sp>
        <p:nvSpPr>
          <p:cNvPr id="973" name="Google Shape;973;g94567fe4e8_1_13:notes"/>
          <p:cNvSpPr txBox="1">
            <a:spLocks noGrp="1"/>
          </p:cNvSpPr>
          <p:nvPr>
            <p:ph type="dt" idx="10"/>
          </p:nvPr>
        </p:nvSpPr>
        <p:spPr>
          <a:xfrm>
            <a:off x="3970938" y="0"/>
            <a:ext cx="3037800" cy="46470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14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9" name="Google Shape;979;p143: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a:t>
            </a:r>
            <a:br>
              <a:rPr lang="en-US" b="1" dirty="0"/>
            </a:br>
            <a:endParaRPr dirty="0"/>
          </a:p>
          <a:p>
            <a:pPr marL="0" lvl="0" indent="0" algn="l" rtl="0">
              <a:lnSpc>
                <a:spcPct val="100000"/>
              </a:lnSpc>
              <a:spcBef>
                <a:spcPts val="360"/>
              </a:spcBef>
              <a:spcAft>
                <a:spcPts val="0"/>
              </a:spcAft>
              <a:buSzPts val="1400"/>
              <a:buNone/>
            </a:pPr>
            <a:r>
              <a:rPr lang="en-US" b="1" dirty="0"/>
              <a:t>To Say: </a:t>
            </a:r>
            <a:r>
              <a:rPr lang="en-US" dirty="0"/>
              <a:t>In closing let us review. Differentiated instruction is an approach in which teachers adjust their curriculum and instruction to maximize the learning of all students. Teachers can adjust three main instructional elements: Content, Process, and Product. There are also three student characteristics that teachers should consider when planning instruction: readiness, interests, and learning profile. In addition, teachers who differentiate instruction,  employ ongoing assessment and flexible grouping.</a:t>
            </a:r>
            <a:br>
              <a:rPr lang="en-US" dirty="0"/>
            </a:br>
            <a:endParaRPr dirty="0"/>
          </a:p>
          <a:p>
            <a:pPr marL="0" lvl="0" indent="0" algn="l" rtl="0">
              <a:lnSpc>
                <a:spcPct val="100000"/>
              </a:lnSpc>
              <a:spcBef>
                <a:spcPts val="360"/>
              </a:spcBef>
              <a:spcAft>
                <a:spcPts val="0"/>
              </a:spcAft>
              <a:buSzPts val="1400"/>
              <a:buNone/>
            </a:pPr>
            <a:r>
              <a:rPr lang="en-US" b="1" dirty="0"/>
              <a:t>To Do:</a:t>
            </a:r>
            <a:endParaRPr b="1" dirty="0"/>
          </a:p>
        </p:txBody>
      </p:sp>
      <p:sp>
        <p:nvSpPr>
          <p:cNvPr id="980" name="Google Shape;980;p143: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94567fe4e8_1_1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2" name="Google Shape;972;g94567fe4e8_1_13:notes"/>
          <p:cNvSpPr txBox="1">
            <a:spLocks noGrp="1"/>
          </p:cNvSpPr>
          <p:nvPr>
            <p:ph type="body" idx="1"/>
          </p:nvPr>
        </p:nvSpPr>
        <p:spPr>
          <a:xfrm>
            <a:off x="701040" y="4415791"/>
            <a:ext cx="5608200" cy="4183500"/>
          </a:xfrm>
          <a:prstGeom prst="rect">
            <a:avLst/>
          </a:prstGeom>
          <a:noFill/>
          <a:ln>
            <a:noFill/>
          </a:ln>
        </p:spPr>
        <p:txBody>
          <a:bodyPr spcFirstLastPara="1" wrap="square" lIns="92850" tIns="46425" rIns="92850" bIns="46425" anchor="t" anchorCtr="0">
            <a:noAutofit/>
          </a:bodyPr>
          <a:lstStyle/>
          <a:p>
            <a:pPr marL="0" lvl="0" indent="0" algn="l" rtl="0">
              <a:spcBef>
                <a:spcPts val="360"/>
              </a:spcBef>
              <a:spcAft>
                <a:spcPts val="0"/>
              </a:spcAft>
              <a:buClr>
                <a:schemeClr val="dk1"/>
              </a:buClr>
              <a:buSzPts val="1400"/>
              <a:buFont typeface="Arial"/>
              <a:buNone/>
            </a:pPr>
            <a:r>
              <a:rPr lang="en-US" b="1" dirty="0"/>
              <a:t>To Know:</a:t>
            </a:r>
            <a:endParaRPr dirty="0"/>
          </a:p>
          <a:p>
            <a:pPr marL="0" lvl="0" indent="0" algn="l" rtl="0">
              <a:spcBef>
                <a:spcPts val="360"/>
              </a:spcBef>
              <a:spcAft>
                <a:spcPts val="0"/>
              </a:spcAft>
              <a:buClr>
                <a:schemeClr val="dk1"/>
              </a:buClr>
              <a:buSzPts val="1400"/>
              <a:buFont typeface="Arial"/>
              <a:buNone/>
            </a:pPr>
            <a:r>
              <a:rPr lang="en-US" b="1" dirty="0"/>
              <a:t>To Say:</a:t>
            </a:r>
            <a:endParaRPr dirty="0"/>
          </a:p>
          <a:p>
            <a:pPr marL="0" lvl="0" indent="0" algn="l" rtl="0">
              <a:spcBef>
                <a:spcPts val="360"/>
              </a:spcBef>
              <a:spcAft>
                <a:spcPts val="0"/>
              </a:spcAft>
              <a:buClr>
                <a:schemeClr val="dk1"/>
              </a:buClr>
              <a:buSzPts val="1400"/>
              <a:buFont typeface="Arial"/>
              <a:buNone/>
            </a:pPr>
            <a:r>
              <a:rPr lang="en-US" b="1" dirty="0"/>
              <a:t>To Do:</a:t>
            </a:r>
            <a:endParaRPr dirty="0"/>
          </a:p>
          <a:p>
            <a:pPr marL="0" lvl="0" indent="0" algn="l" rtl="0">
              <a:lnSpc>
                <a:spcPct val="100000"/>
              </a:lnSpc>
              <a:spcBef>
                <a:spcPts val="360"/>
              </a:spcBef>
              <a:spcAft>
                <a:spcPts val="0"/>
              </a:spcAft>
              <a:buSzPts val="1400"/>
              <a:buNone/>
            </a:pPr>
            <a:endParaRPr b="1" dirty="0"/>
          </a:p>
        </p:txBody>
      </p:sp>
      <p:sp>
        <p:nvSpPr>
          <p:cNvPr id="973" name="Google Shape;973;g94567fe4e8_1_13:notes"/>
          <p:cNvSpPr txBox="1">
            <a:spLocks noGrp="1"/>
          </p:cNvSpPr>
          <p:nvPr>
            <p:ph type="dt" idx="10"/>
          </p:nvPr>
        </p:nvSpPr>
        <p:spPr>
          <a:xfrm>
            <a:off x="3970938" y="0"/>
            <a:ext cx="3037800" cy="46470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42062116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14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9" name="Google Shape;979;p143: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endParaRPr b="1" dirty="0"/>
          </a:p>
        </p:txBody>
      </p:sp>
      <p:sp>
        <p:nvSpPr>
          <p:cNvPr id="980" name="Google Shape;980;p143: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104</a:t>
            </a:fld>
            <a:endParaRPr/>
          </a:p>
        </p:txBody>
      </p:sp>
    </p:spTree>
    <p:extLst>
      <p:ext uri="{BB962C8B-B14F-4D97-AF65-F5344CB8AC3E}">
        <p14:creationId xmlns:p14="http://schemas.microsoft.com/office/powerpoint/2010/main" val="170543550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14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9" name="Google Shape;979;p143: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endParaRPr b="1" dirty="0"/>
          </a:p>
        </p:txBody>
      </p:sp>
      <p:sp>
        <p:nvSpPr>
          <p:cNvPr id="980" name="Google Shape;980;p143: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105</a:t>
            </a:fld>
            <a:endParaRPr/>
          </a:p>
        </p:txBody>
      </p:sp>
    </p:spTree>
    <p:extLst>
      <p:ext uri="{BB962C8B-B14F-4D97-AF65-F5344CB8AC3E}">
        <p14:creationId xmlns:p14="http://schemas.microsoft.com/office/powerpoint/2010/main" val="266018901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14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9" name="Google Shape;979;p143: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endParaRPr b="1" dirty="0"/>
          </a:p>
        </p:txBody>
      </p:sp>
      <p:sp>
        <p:nvSpPr>
          <p:cNvPr id="980" name="Google Shape;980;p143: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106</a:t>
            </a:fld>
            <a:endParaRPr/>
          </a:p>
        </p:txBody>
      </p:sp>
    </p:spTree>
    <p:extLst>
      <p:ext uri="{BB962C8B-B14F-4D97-AF65-F5344CB8AC3E}">
        <p14:creationId xmlns:p14="http://schemas.microsoft.com/office/powerpoint/2010/main" val="283054792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14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9" name="Google Shape;979;p143: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endParaRPr b="1" dirty="0"/>
          </a:p>
        </p:txBody>
      </p:sp>
      <p:sp>
        <p:nvSpPr>
          <p:cNvPr id="980" name="Google Shape;980;p143: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107</a:t>
            </a:fld>
            <a:endParaRPr/>
          </a:p>
        </p:txBody>
      </p:sp>
    </p:spTree>
    <p:extLst>
      <p:ext uri="{BB962C8B-B14F-4D97-AF65-F5344CB8AC3E}">
        <p14:creationId xmlns:p14="http://schemas.microsoft.com/office/powerpoint/2010/main" val="177622598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14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9" name="Google Shape;979;p143: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endParaRPr b="1" dirty="0"/>
          </a:p>
        </p:txBody>
      </p:sp>
      <p:sp>
        <p:nvSpPr>
          <p:cNvPr id="980" name="Google Shape;980;p143: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108</a:t>
            </a:fld>
            <a:endParaRPr/>
          </a:p>
        </p:txBody>
      </p:sp>
    </p:spTree>
    <p:extLst>
      <p:ext uri="{BB962C8B-B14F-4D97-AF65-F5344CB8AC3E}">
        <p14:creationId xmlns:p14="http://schemas.microsoft.com/office/powerpoint/2010/main" val="406060026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14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9" name="Google Shape;979;p143: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To Know:</a:t>
            </a:r>
            <a:endParaRPr lang="en-US" dirty="0"/>
          </a:p>
          <a:p>
            <a:pPr marL="0" lvl="0" indent="0" algn="l" rtl="0">
              <a:lnSpc>
                <a:spcPct val="100000"/>
              </a:lnSpc>
              <a:spcBef>
                <a:spcPts val="360"/>
              </a:spcBef>
              <a:spcAft>
                <a:spcPts val="0"/>
              </a:spcAft>
              <a:buSzPts val="1400"/>
              <a:buNone/>
            </a:pPr>
            <a:r>
              <a:rPr lang="en-US" sz="1200" b="1" dirty="0">
                <a:solidFill>
                  <a:schemeClr val="dk1"/>
                </a:solidFill>
                <a:latin typeface="Calibri"/>
                <a:ea typeface="Calibri"/>
                <a:cs typeface="Calibri"/>
                <a:sym typeface="Calibri"/>
              </a:rPr>
              <a:t>To Say: </a:t>
            </a:r>
            <a:r>
              <a:rPr lang="en-US" sz="1200" dirty="0">
                <a:solidFill>
                  <a:schemeClr val="dk1"/>
                </a:solidFill>
              </a:rPr>
              <a:t>Read Practice Profile</a:t>
            </a:r>
            <a:br>
              <a:rPr lang="en-US" sz="1200" dirty="0">
                <a:solidFill>
                  <a:schemeClr val="dk1"/>
                </a:solidFill>
              </a:rPr>
            </a:br>
            <a:endParaRPr lang="en-US" dirty="0"/>
          </a:p>
          <a:p>
            <a:pPr marL="0" lvl="0" indent="0" algn="l" rtl="0">
              <a:lnSpc>
                <a:spcPct val="100000"/>
              </a:lnSpc>
              <a:spcBef>
                <a:spcPts val="360"/>
              </a:spcBef>
              <a:spcAft>
                <a:spcPts val="0"/>
              </a:spcAft>
              <a:buSzPts val="1400"/>
              <a:buNone/>
            </a:pPr>
            <a:r>
              <a:rPr lang="en-US" sz="1200" b="1" dirty="0">
                <a:solidFill>
                  <a:schemeClr val="dk1"/>
                </a:solidFill>
                <a:latin typeface="Calibri"/>
                <a:ea typeface="Calibri"/>
                <a:cs typeface="Calibri"/>
                <a:sym typeface="Calibri"/>
              </a:rPr>
              <a:t>To Do: </a:t>
            </a:r>
            <a:r>
              <a:rPr lang="en-US" sz="1200" dirty="0">
                <a:solidFill>
                  <a:schemeClr val="dk1"/>
                </a:solidFill>
              </a:rPr>
              <a:t>Give participants Handout #5 Practice Profile. Review this document.</a:t>
            </a:r>
            <a:endParaRPr b="1" dirty="0"/>
          </a:p>
        </p:txBody>
      </p:sp>
      <p:sp>
        <p:nvSpPr>
          <p:cNvPr id="980" name="Google Shape;980;p143: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109</a:t>
            </a:fld>
            <a:endParaRPr/>
          </a:p>
        </p:txBody>
      </p:sp>
    </p:spTree>
    <p:extLst>
      <p:ext uri="{BB962C8B-B14F-4D97-AF65-F5344CB8AC3E}">
        <p14:creationId xmlns:p14="http://schemas.microsoft.com/office/powerpoint/2010/main" val="130086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3: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To Know:</a:t>
            </a:r>
            <a:r>
              <a:rPr lang="en-US" sz="1200" dirty="0">
                <a:solidFill>
                  <a:schemeClr val="dk1"/>
                </a:solidFill>
              </a:rPr>
              <a:t> </a:t>
            </a:r>
            <a:r>
              <a:rPr lang="en-US" dirty="0">
                <a:solidFill>
                  <a:srgbClr val="000000"/>
                </a:solidFill>
              </a:rPr>
              <a:t>Print the materials needed for the presentation. Virtual presentation: Email materials to participants before the meeting.</a:t>
            </a:r>
            <a:br>
              <a:rPr lang="en-US" dirty="0">
                <a:solidFill>
                  <a:srgbClr val="000000"/>
                </a:solidFill>
              </a:rPr>
            </a:br>
            <a:endParaRPr dirty="0">
              <a:solidFill>
                <a:srgbClr val="000000"/>
              </a:solidFill>
            </a:endParaRPr>
          </a:p>
          <a:p>
            <a:pPr marL="0" lvl="0" indent="0" algn="l" rtl="0">
              <a:lnSpc>
                <a:spcPct val="100000"/>
              </a:lnSpc>
              <a:spcBef>
                <a:spcPts val="360"/>
              </a:spcBef>
              <a:spcAft>
                <a:spcPts val="0"/>
              </a:spcAft>
              <a:buSzPts val="1400"/>
              <a:buNone/>
            </a:pPr>
            <a:r>
              <a:rPr lang="en-US" sz="1200" b="1" dirty="0">
                <a:solidFill>
                  <a:schemeClr val="dk1"/>
                </a:solidFill>
                <a:latin typeface="Calibri"/>
                <a:ea typeface="Calibri"/>
                <a:cs typeface="Calibri"/>
                <a:sym typeface="Calibri"/>
              </a:rPr>
              <a:t>To Say: </a:t>
            </a:r>
            <a:br>
              <a:rPr lang="en-US" sz="1200" b="1" dirty="0">
                <a:solidFill>
                  <a:schemeClr val="dk1"/>
                </a:solidFill>
                <a:latin typeface="Calibri"/>
                <a:ea typeface="Calibri"/>
                <a:cs typeface="Calibri"/>
                <a:sym typeface="Calibri"/>
              </a:rPr>
            </a:br>
            <a:endParaRPr dirty="0"/>
          </a:p>
          <a:p>
            <a:pPr marL="0" lvl="0" indent="0" algn="l" rtl="0">
              <a:lnSpc>
                <a:spcPct val="100000"/>
              </a:lnSpc>
              <a:spcBef>
                <a:spcPts val="360"/>
              </a:spcBef>
              <a:spcAft>
                <a:spcPts val="0"/>
              </a:spcAft>
              <a:buSzPts val="1400"/>
              <a:buNone/>
            </a:pPr>
            <a:r>
              <a:rPr lang="en-US" sz="1200" b="1" dirty="0">
                <a:solidFill>
                  <a:schemeClr val="dk1"/>
                </a:solidFill>
                <a:latin typeface="Calibri"/>
                <a:ea typeface="Calibri"/>
                <a:cs typeface="Calibri"/>
                <a:sym typeface="Calibri"/>
              </a:rPr>
              <a:t>To Do: </a:t>
            </a:r>
            <a:r>
              <a:rPr lang="en-US" sz="1200" dirty="0">
                <a:solidFill>
                  <a:schemeClr val="dk1"/>
                </a:solidFill>
              </a:rPr>
              <a:t>Hide Slide. </a:t>
            </a:r>
            <a:r>
              <a:rPr lang="en-US" dirty="0"/>
              <a:t>Make copies of the</a:t>
            </a:r>
            <a:r>
              <a:rPr lang="en-US" sz="1200" dirty="0">
                <a:solidFill>
                  <a:schemeClr val="dk1"/>
                </a:solidFill>
              </a:rPr>
              <a:t> </a:t>
            </a:r>
            <a:r>
              <a:rPr lang="en-US" dirty="0"/>
              <a:t>handouts for the participants. </a:t>
            </a:r>
            <a:endParaRPr sz="1200" dirty="0">
              <a:solidFill>
                <a:schemeClr val="dk1"/>
              </a:solidFill>
            </a:endParaRPr>
          </a:p>
          <a:p>
            <a:pPr marL="0" lvl="0" indent="0" algn="l" rtl="0">
              <a:lnSpc>
                <a:spcPct val="100000"/>
              </a:lnSpc>
              <a:spcBef>
                <a:spcPts val="360"/>
              </a:spcBef>
              <a:spcAft>
                <a:spcPts val="0"/>
              </a:spcAft>
              <a:buSzPts val="1400"/>
              <a:buNone/>
            </a:pPr>
            <a:endParaRPr dirty="0"/>
          </a:p>
        </p:txBody>
      </p:sp>
      <p:sp>
        <p:nvSpPr>
          <p:cNvPr id="214" name="Google Shape;214;p13: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94567fe4e8_1_1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6" name="Google Shape;1016;g94567fe4e8_1_19:notes"/>
          <p:cNvSpPr txBox="1">
            <a:spLocks noGrp="1"/>
          </p:cNvSpPr>
          <p:nvPr>
            <p:ph type="body" idx="1"/>
          </p:nvPr>
        </p:nvSpPr>
        <p:spPr>
          <a:xfrm>
            <a:off x="701040" y="4415791"/>
            <a:ext cx="5608200" cy="4183500"/>
          </a:xfrm>
          <a:prstGeom prst="rect">
            <a:avLst/>
          </a:prstGeom>
          <a:noFill/>
          <a:ln>
            <a:noFill/>
          </a:ln>
        </p:spPr>
        <p:txBody>
          <a:bodyPr spcFirstLastPara="1" wrap="square" lIns="92850" tIns="46425" rIns="92850" bIns="46425" anchor="t" anchorCtr="0">
            <a:noAutofit/>
          </a:bodyPr>
          <a:lstStyle/>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To Know: </a:t>
            </a:r>
            <a:r>
              <a:rPr lang="en-US" sz="1200">
                <a:solidFill>
                  <a:schemeClr val="dk1"/>
                </a:solidFill>
              </a:rPr>
              <a:t>End of presentation</a:t>
            </a:r>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To Say: </a:t>
            </a:r>
            <a:r>
              <a:rPr lang="en-US"/>
              <a:t>Thank you for coming. </a:t>
            </a:r>
            <a:endParaRPr/>
          </a:p>
          <a:p>
            <a:pPr marL="0" lvl="0" indent="0" algn="l" rtl="0">
              <a:lnSpc>
                <a:spcPct val="100000"/>
              </a:lnSpc>
              <a:spcBef>
                <a:spcPts val="360"/>
              </a:spcBef>
              <a:spcAft>
                <a:spcPts val="0"/>
              </a:spcAft>
              <a:buSzPts val="1400"/>
              <a:buNone/>
            </a:pPr>
            <a:r>
              <a:rPr lang="en-US" sz="1200" b="1">
                <a:solidFill>
                  <a:schemeClr val="dk1"/>
                </a:solidFill>
                <a:latin typeface="Calibri"/>
                <a:ea typeface="Calibri"/>
                <a:cs typeface="Calibri"/>
                <a:sym typeface="Calibri"/>
              </a:rPr>
              <a:t>To Do: </a:t>
            </a:r>
            <a:r>
              <a:rPr lang="en-US" sz="1200">
                <a:solidFill>
                  <a:schemeClr val="dk1"/>
                </a:solidFill>
              </a:rPr>
              <a:t>Type your information on the slide.</a:t>
            </a:r>
            <a:endParaRPr sz="1200" b="0">
              <a:solidFill>
                <a:schemeClr val="dk1"/>
              </a:solidFill>
              <a:latin typeface="Calibri"/>
              <a:ea typeface="Calibri"/>
              <a:cs typeface="Calibri"/>
              <a:sym typeface="Calibri"/>
            </a:endParaRPr>
          </a:p>
          <a:p>
            <a:pPr marL="0" lvl="0" indent="0" algn="l" rtl="0">
              <a:lnSpc>
                <a:spcPct val="100000"/>
              </a:lnSpc>
              <a:spcBef>
                <a:spcPts val="360"/>
              </a:spcBef>
              <a:spcAft>
                <a:spcPts val="0"/>
              </a:spcAft>
              <a:buSzPts val="1400"/>
              <a:buNone/>
            </a:pPr>
            <a:endParaRPr/>
          </a:p>
        </p:txBody>
      </p:sp>
      <p:sp>
        <p:nvSpPr>
          <p:cNvPr id="1017" name="Google Shape;1017;g94567fe4e8_1_19:notes"/>
          <p:cNvSpPr txBox="1">
            <a:spLocks noGrp="1"/>
          </p:cNvSpPr>
          <p:nvPr>
            <p:ph type="sldNum" idx="12"/>
          </p:nvPr>
        </p:nvSpPr>
        <p:spPr>
          <a:xfrm>
            <a:off x="3970938" y="8829966"/>
            <a:ext cx="3037800" cy="46470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110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3: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To Know: </a:t>
            </a:r>
            <a:r>
              <a:rPr lang="en-US" sz="1200" b="0" dirty="0">
                <a:solidFill>
                  <a:schemeClr val="dk1"/>
                </a:solidFill>
                <a:latin typeface="Calibri"/>
                <a:ea typeface="Calibri"/>
                <a:cs typeface="Calibri"/>
                <a:sym typeface="Calibri"/>
              </a:rPr>
              <a:t>The session information is included to determine how many you can provide virtually at one setting. Each session may </a:t>
            </a:r>
            <a:r>
              <a:rPr lang="en-US" dirty="0"/>
              <a:t>vary in minutes</a:t>
            </a:r>
            <a:r>
              <a:rPr lang="en-US" sz="1200" b="0" dirty="0">
                <a:solidFill>
                  <a:schemeClr val="dk1"/>
                </a:solidFill>
                <a:latin typeface="Calibri"/>
                <a:ea typeface="Calibri"/>
                <a:cs typeface="Calibri"/>
                <a:sym typeface="Calibri"/>
              </a:rPr>
              <a:t>.</a:t>
            </a:r>
            <a:br>
              <a:rPr lang="en-US" sz="1200" b="0" dirty="0">
                <a:solidFill>
                  <a:schemeClr val="dk1"/>
                </a:solidFill>
                <a:latin typeface="Calibri"/>
                <a:ea typeface="Calibri"/>
                <a:cs typeface="Calibri"/>
                <a:sym typeface="Calibri"/>
              </a:rPr>
            </a:br>
            <a:endParaRPr lang="en-US" sz="1200" b="1" dirty="0">
              <a:solidFill>
                <a:schemeClr val="dk1"/>
              </a:solidFill>
              <a:latin typeface="Calibri"/>
              <a:ea typeface="Calibri"/>
              <a:cs typeface="Calibri"/>
              <a:sym typeface="Calibri"/>
            </a:endParaRPr>
          </a:p>
          <a:p>
            <a:pPr marL="0" lvl="0" indent="0" algn="l" rtl="0">
              <a:lnSpc>
                <a:spcPct val="100000"/>
              </a:lnSpc>
              <a:spcBef>
                <a:spcPts val="360"/>
              </a:spcBef>
              <a:spcAft>
                <a:spcPts val="0"/>
              </a:spcAft>
              <a:buSzPts val="1400"/>
              <a:buNone/>
            </a:pPr>
            <a:r>
              <a:rPr lang="en-US" sz="1200" b="1" dirty="0">
                <a:solidFill>
                  <a:schemeClr val="dk1"/>
                </a:solidFill>
                <a:latin typeface="Calibri"/>
                <a:ea typeface="Calibri"/>
                <a:cs typeface="Calibri"/>
                <a:sym typeface="Calibri"/>
              </a:rPr>
              <a:t>To Say:</a:t>
            </a:r>
            <a:br>
              <a:rPr lang="en-US" sz="1200" b="1" dirty="0">
                <a:solidFill>
                  <a:schemeClr val="dk1"/>
                </a:solidFill>
                <a:latin typeface="Calibri"/>
                <a:ea typeface="Calibri"/>
                <a:cs typeface="Calibri"/>
                <a:sym typeface="Calibri"/>
              </a:rPr>
            </a:br>
            <a:endParaRPr lang="en-US" dirty="0"/>
          </a:p>
          <a:p>
            <a:pPr marL="0" lvl="0" indent="0" algn="l" rtl="0">
              <a:lnSpc>
                <a:spcPct val="100000"/>
              </a:lnSpc>
              <a:spcBef>
                <a:spcPts val="360"/>
              </a:spcBef>
              <a:spcAft>
                <a:spcPts val="0"/>
              </a:spcAft>
              <a:buSzPts val="1400"/>
              <a:buNone/>
            </a:pPr>
            <a:r>
              <a:rPr lang="en-US" sz="1200" b="1" dirty="0">
                <a:solidFill>
                  <a:schemeClr val="dk1"/>
                </a:solidFill>
                <a:latin typeface="Calibri"/>
                <a:ea typeface="Calibri"/>
                <a:cs typeface="Calibri"/>
                <a:sym typeface="Calibri"/>
              </a:rPr>
              <a:t>To Do: </a:t>
            </a:r>
            <a:r>
              <a:rPr lang="en-US" sz="1200" dirty="0">
                <a:solidFill>
                  <a:schemeClr val="dk1"/>
                </a:solidFill>
              </a:rPr>
              <a:t>Hide Slide</a:t>
            </a:r>
          </a:p>
        </p:txBody>
      </p:sp>
      <p:sp>
        <p:nvSpPr>
          <p:cNvPr id="214" name="Google Shape;214;p13: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3449325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5: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To Know: </a:t>
            </a:r>
            <a:r>
              <a:rPr lang="en-US" dirty="0"/>
              <a:t>This slide begins Session 1.</a:t>
            </a:r>
            <a:br>
              <a:rPr lang="en-US" dirty="0"/>
            </a:br>
            <a:endParaRPr dirty="0"/>
          </a:p>
          <a:p>
            <a:pPr marL="0" lvl="0" indent="0" algn="l" rtl="0">
              <a:lnSpc>
                <a:spcPct val="100000"/>
              </a:lnSpc>
              <a:spcBef>
                <a:spcPts val="360"/>
              </a:spcBef>
              <a:spcAft>
                <a:spcPts val="0"/>
              </a:spcAft>
              <a:buSzPts val="1400"/>
              <a:buNone/>
            </a:pPr>
            <a:r>
              <a:rPr lang="en-US" sz="1200" b="1" dirty="0">
                <a:solidFill>
                  <a:schemeClr val="dk1"/>
                </a:solidFill>
                <a:latin typeface="Calibri"/>
                <a:ea typeface="Calibri"/>
                <a:cs typeface="Calibri"/>
                <a:sym typeface="Calibri"/>
              </a:rPr>
              <a:t>To Say: </a:t>
            </a:r>
            <a:r>
              <a:rPr lang="en-US" sz="1200" dirty="0">
                <a:solidFill>
                  <a:schemeClr val="dk1"/>
                </a:solidFill>
              </a:rPr>
              <a:t>The goal of today</a:t>
            </a:r>
            <a:r>
              <a:rPr lang="en-US" dirty="0"/>
              <a:t>’s workshop is to help you reflect on actions you can take in your classroom to become more skilled and comfortable in working with academically diverse learners.</a:t>
            </a:r>
            <a:br>
              <a:rPr lang="en-US" dirty="0"/>
            </a:br>
            <a:endParaRPr dirty="0"/>
          </a:p>
          <a:p>
            <a:pPr marL="0" lvl="0" indent="0" algn="l" rtl="0">
              <a:lnSpc>
                <a:spcPct val="100000"/>
              </a:lnSpc>
              <a:spcBef>
                <a:spcPts val="360"/>
              </a:spcBef>
              <a:spcAft>
                <a:spcPts val="0"/>
              </a:spcAft>
              <a:buSzPts val="1400"/>
              <a:buNone/>
            </a:pPr>
            <a:r>
              <a:rPr lang="en-US" sz="1200" b="1" dirty="0">
                <a:solidFill>
                  <a:schemeClr val="dk1"/>
                </a:solidFill>
                <a:latin typeface="Calibri"/>
                <a:ea typeface="Calibri"/>
                <a:cs typeface="Calibri"/>
                <a:sym typeface="Calibri"/>
              </a:rPr>
              <a:t>To Do: </a:t>
            </a:r>
            <a:r>
              <a:rPr lang="en-US" sz="1200" dirty="0">
                <a:solidFill>
                  <a:schemeClr val="dk1"/>
                </a:solidFill>
              </a:rPr>
              <a:t>Type your information on the slide.</a:t>
            </a:r>
            <a:endParaRPr sz="1200" b="0" dirty="0">
              <a:solidFill>
                <a:schemeClr val="dk1"/>
              </a:solidFill>
              <a:latin typeface="Calibri"/>
              <a:ea typeface="Calibri"/>
              <a:cs typeface="Calibri"/>
              <a:sym typeface="Calibri"/>
            </a:endParaRPr>
          </a:p>
          <a:p>
            <a:pPr marL="0" lvl="0" indent="0" algn="l" rtl="0">
              <a:lnSpc>
                <a:spcPct val="100000"/>
              </a:lnSpc>
              <a:spcBef>
                <a:spcPts val="360"/>
              </a:spcBef>
              <a:spcAft>
                <a:spcPts val="0"/>
              </a:spcAft>
              <a:buSzPts val="1400"/>
              <a:buNone/>
            </a:pPr>
            <a:endParaRPr dirty="0"/>
          </a:p>
        </p:txBody>
      </p:sp>
      <p:sp>
        <p:nvSpPr>
          <p:cNvPr id="229" name="Google Shape;229;p15: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6: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solidFill>
                  <a:schemeClr val="dk1"/>
                </a:solidFill>
              </a:rPr>
              <a:t>To Know: </a:t>
            </a:r>
            <a:r>
              <a:rPr lang="en-US" dirty="0"/>
              <a:t> Session 1 begins. As a presenter you may want to choose your own method for introductions.</a:t>
            </a:r>
            <a:br>
              <a:rPr lang="en-US" dirty="0"/>
            </a:br>
            <a:endParaRPr dirty="0"/>
          </a:p>
          <a:p>
            <a:pPr marL="0" lvl="0" indent="0" algn="l" rtl="0">
              <a:lnSpc>
                <a:spcPct val="100000"/>
              </a:lnSpc>
              <a:spcBef>
                <a:spcPts val="360"/>
              </a:spcBef>
              <a:spcAft>
                <a:spcPts val="0"/>
              </a:spcAft>
              <a:buClr>
                <a:schemeClr val="dk1"/>
              </a:buClr>
              <a:buSzPts val="1400"/>
              <a:buFont typeface="Arial"/>
              <a:buNone/>
            </a:pPr>
            <a:r>
              <a:rPr lang="en-US" b="1" dirty="0"/>
              <a:t>To Say: </a:t>
            </a:r>
            <a:r>
              <a:rPr lang="en-US" dirty="0"/>
              <a:t>We are going to take a few minutes to introduce ourselves. Then we would like for you to introduce yourself.</a:t>
            </a:r>
            <a:br>
              <a:rPr lang="en-US" dirty="0"/>
            </a:br>
            <a:endParaRPr dirty="0"/>
          </a:p>
          <a:p>
            <a:pPr marL="0" lvl="0" indent="0" algn="l" rtl="0">
              <a:lnSpc>
                <a:spcPct val="100000"/>
              </a:lnSpc>
              <a:spcBef>
                <a:spcPts val="360"/>
              </a:spcBef>
              <a:spcAft>
                <a:spcPts val="0"/>
              </a:spcAft>
              <a:buClr>
                <a:schemeClr val="dk1"/>
              </a:buClr>
              <a:buSzPts val="1400"/>
              <a:buFont typeface="Arial"/>
              <a:buNone/>
            </a:pPr>
            <a:r>
              <a:rPr lang="en-US" b="1" dirty="0"/>
              <a:t>To Do: </a:t>
            </a:r>
            <a:r>
              <a:rPr lang="en-US" dirty="0"/>
              <a:t>Take a minute to introduce yourself and get to know your audience. </a:t>
            </a:r>
            <a:endParaRPr b="1" dirty="0"/>
          </a:p>
          <a:p>
            <a:pPr marL="0" lvl="0" indent="0" algn="l" rtl="0">
              <a:lnSpc>
                <a:spcPct val="100000"/>
              </a:lnSpc>
              <a:spcBef>
                <a:spcPts val="0"/>
              </a:spcBef>
              <a:spcAft>
                <a:spcPts val="0"/>
              </a:spcAft>
              <a:buSzPts val="1400"/>
              <a:buNone/>
            </a:pPr>
            <a:endParaRPr b="1" dirty="0"/>
          </a:p>
        </p:txBody>
      </p:sp>
      <p:sp>
        <p:nvSpPr>
          <p:cNvPr id="237" name="Google Shape;237;p16: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r>
              <a:rPr lang="en-US" b="1" baseline="0" dirty="0"/>
              <a:t>To Know:</a:t>
            </a:r>
            <a:br>
              <a:rPr lang="en-US" b="1" baseline="0" dirty="0"/>
            </a:br>
            <a:endParaRPr lang="en-US" b="1" baseline="0" dirty="0"/>
          </a:p>
          <a:p>
            <a:r>
              <a:rPr lang="en-US" b="1" baseline="0" dirty="0"/>
              <a:t>To Say: </a:t>
            </a:r>
            <a:r>
              <a:rPr lang="en-US" b="0" baseline="0" dirty="0"/>
              <a:t>We are going to activate your knowledge by having you answer the questions and we will come back to these at the end of the presentation. </a:t>
            </a:r>
            <a:br>
              <a:rPr lang="en-US" b="0" baseline="0" dirty="0"/>
            </a:br>
            <a:endParaRPr lang="en-US" b="1" baseline="0" dirty="0"/>
          </a:p>
          <a:p>
            <a:r>
              <a:rPr lang="en-US" b="1" baseline="0" dirty="0"/>
              <a:t>To Do: </a:t>
            </a:r>
            <a:r>
              <a:rPr lang="en-US" b="0" baseline="0" dirty="0"/>
              <a:t>Handout #6 and have participants record their answers.</a:t>
            </a:r>
            <a:endParaRPr lang="en-US" b="1" baseline="0" dirty="0"/>
          </a:p>
          <a:p>
            <a:endParaRPr lang="en-US" b="1" baseline="0"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33679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2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To Know: </a:t>
            </a:r>
            <a:r>
              <a:rPr lang="en-US" dirty="0"/>
              <a:t>Learner objectives describes what learners should know or be able to do at the end of the presentation. </a:t>
            </a:r>
            <a:br>
              <a:rPr lang="en-US" dirty="0"/>
            </a:br>
            <a:endParaRPr dirty="0"/>
          </a:p>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To Say: </a:t>
            </a:r>
            <a:r>
              <a:rPr lang="en-US" sz="1200" dirty="0">
                <a:solidFill>
                  <a:schemeClr val="dk1"/>
                </a:solidFill>
              </a:rPr>
              <a:t>Today</a:t>
            </a:r>
            <a:r>
              <a:rPr lang="en-US" dirty="0"/>
              <a:t>’s objectives are a beginning for Differentiated Instruction. During this training, participants will deepen their understanding of the key principles of differentiated instruction and expand their repertoire of instructional strategies for teaching academically diverse students.</a:t>
            </a:r>
            <a:br>
              <a:rPr lang="en-US" dirty="0"/>
            </a:br>
            <a:endParaRPr dirty="0"/>
          </a:p>
          <a:p>
            <a:pPr marL="0" lvl="0" indent="0" algn="l" rtl="0">
              <a:lnSpc>
                <a:spcPct val="100000"/>
              </a:lnSpc>
              <a:spcBef>
                <a:spcPts val="360"/>
              </a:spcBef>
              <a:spcAft>
                <a:spcPts val="0"/>
              </a:spcAft>
              <a:buSzPts val="1400"/>
              <a:buNone/>
            </a:pPr>
            <a:r>
              <a:rPr lang="en-US" sz="1200" b="1" dirty="0">
                <a:solidFill>
                  <a:schemeClr val="dk1"/>
                </a:solidFill>
                <a:latin typeface="Calibri"/>
                <a:ea typeface="Calibri"/>
                <a:cs typeface="Calibri"/>
                <a:sym typeface="Calibri"/>
              </a:rPr>
              <a:t>To Do: </a:t>
            </a:r>
            <a:r>
              <a:rPr lang="en-US" dirty="0"/>
              <a:t>Have participants read slide.</a:t>
            </a:r>
            <a:endParaRPr dirty="0"/>
          </a:p>
        </p:txBody>
      </p:sp>
      <p:sp>
        <p:nvSpPr>
          <p:cNvPr id="245" name="Google Shape;245;p20: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1: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1: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80000"/>
              </a:lnSpc>
              <a:spcBef>
                <a:spcPts val="0"/>
              </a:spcBef>
              <a:spcAft>
                <a:spcPts val="0"/>
              </a:spcAft>
              <a:buSzPts val="1400"/>
              <a:buNone/>
            </a:pPr>
            <a:r>
              <a:rPr lang="en-US" b="1" dirty="0">
                <a:solidFill>
                  <a:schemeClr val="dk1"/>
                </a:solidFill>
              </a:rPr>
              <a:t>To Know: </a:t>
            </a:r>
            <a:r>
              <a:rPr lang="en-US" dirty="0"/>
              <a:t>Standard #1: Content Knowledge and Perspectives Aligned with Appropriate Instruction-Indicator 2: Engaging students in subject matter;</a:t>
            </a:r>
            <a:r>
              <a:rPr lang="en-US" baseline="0" dirty="0"/>
              <a:t> </a:t>
            </a:r>
            <a:r>
              <a:rPr lang="en-US" dirty="0"/>
              <a:t>Standard #2: Understanding and Encouraging Student Learning, Growth and Development-Indicator 4: Meeting the needs of every student and Indicator 5: Prior experiences, learning styles, multiple intelligences, strengths and needs; Standard #3: Implementing the Curriculum-Indicator 2: Develop lessons for diverse learners and Indicator 3: Analyze instructional goals and differentiated instructional strategies; Standard #7: Use of Student Assessment Data to Analyze and Modify Instruction-Indicator 4: Effect of instruction on individual/class learning.</a:t>
            </a:r>
            <a:br>
              <a:rPr lang="en-US" dirty="0"/>
            </a:br>
            <a:endParaRPr b="1" dirty="0">
              <a:solidFill>
                <a:schemeClr val="dk1"/>
              </a:solidFill>
            </a:endParaRPr>
          </a:p>
          <a:p>
            <a:pPr marL="0" lvl="0" indent="0" algn="l" rtl="0">
              <a:lnSpc>
                <a:spcPct val="80000"/>
              </a:lnSpc>
              <a:spcBef>
                <a:spcPts val="333"/>
              </a:spcBef>
              <a:spcAft>
                <a:spcPts val="0"/>
              </a:spcAft>
              <a:buSzPts val="1400"/>
              <a:buNone/>
            </a:pPr>
            <a:r>
              <a:rPr lang="en-US" b="1" dirty="0">
                <a:solidFill>
                  <a:schemeClr val="dk1"/>
                </a:solidFill>
              </a:rPr>
              <a:t>To Say: </a:t>
            </a:r>
            <a:r>
              <a:rPr lang="en-US" dirty="0">
                <a:solidFill>
                  <a:schemeClr val="dk1"/>
                </a:solidFill>
              </a:rPr>
              <a:t>Our training will align to the following Missouri Teacher Standards. You may want to write these down for your professional development records.</a:t>
            </a:r>
            <a:br>
              <a:rPr lang="en-US" dirty="0">
                <a:solidFill>
                  <a:schemeClr val="dk1"/>
                </a:solidFill>
              </a:rPr>
            </a:br>
            <a:endParaRPr b="1" dirty="0">
              <a:solidFill>
                <a:schemeClr val="dk1"/>
              </a:solidFill>
            </a:endParaRPr>
          </a:p>
          <a:p>
            <a:pPr marL="0" lvl="0" indent="0" algn="l" rtl="0">
              <a:lnSpc>
                <a:spcPct val="80000"/>
              </a:lnSpc>
              <a:spcBef>
                <a:spcPts val="333"/>
              </a:spcBef>
              <a:spcAft>
                <a:spcPts val="0"/>
              </a:spcAft>
              <a:buSzPts val="1400"/>
              <a:buNone/>
            </a:pPr>
            <a:r>
              <a:rPr lang="en-US" sz="1110" b="1" dirty="0">
                <a:solidFill>
                  <a:schemeClr val="dk1"/>
                </a:solidFill>
                <a:latin typeface="Calibri"/>
                <a:ea typeface="Calibri"/>
                <a:cs typeface="Calibri"/>
                <a:sym typeface="Calibri"/>
              </a:rPr>
              <a:t>To Do: </a:t>
            </a:r>
            <a:r>
              <a:rPr lang="en-US" sz="1200" dirty="0"/>
              <a:t>Have participants read slide. </a:t>
            </a:r>
            <a:endParaRPr sz="1200" dirty="0">
              <a:solidFill>
                <a:schemeClr val="dk1"/>
              </a:solidFill>
            </a:endParaRPr>
          </a:p>
        </p:txBody>
      </p:sp>
      <p:sp>
        <p:nvSpPr>
          <p:cNvPr id="253" name="Google Shape;253;p21: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4: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sz="1200" b="1" dirty="0">
                <a:solidFill>
                  <a:schemeClr val="dk1"/>
                </a:solidFill>
              </a:rPr>
              <a:t>To Know: </a:t>
            </a:r>
            <a:r>
              <a:rPr lang="en-US" sz="1200" dirty="0">
                <a:solidFill>
                  <a:schemeClr val="dk1"/>
                </a:solidFill>
              </a:rPr>
              <a:t>These are the norms for the day.</a:t>
            </a:r>
            <a:br>
              <a:rPr lang="en-US" sz="1200" dirty="0">
                <a:solidFill>
                  <a:schemeClr val="dk1"/>
                </a:solidFill>
              </a:rPr>
            </a:br>
            <a:endParaRPr dirty="0"/>
          </a:p>
          <a:p>
            <a:pPr marL="0" lvl="0" indent="0" algn="l" rtl="0">
              <a:lnSpc>
                <a:spcPct val="100000"/>
              </a:lnSpc>
              <a:spcBef>
                <a:spcPts val="360"/>
              </a:spcBef>
              <a:spcAft>
                <a:spcPts val="0"/>
              </a:spcAft>
              <a:buSzPts val="1400"/>
              <a:buNone/>
            </a:pPr>
            <a:r>
              <a:rPr lang="en-US" sz="1200" b="1" dirty="0">
                <a:solidFill>
                  <a:schemeClr val="dk1"/>
                </a:solidFill>
              </a:rPr>
              <a:t>To Say: </a:t>
            </a:r>
            <a:r>
              <a:rPr lang="en-US" dirty="0"/>
              <a:t>These are the norms for the day. Would you like to change any of them?</a:t>
            </a:r>
            <a:br>
              <a:rPr lang="en-US" dirty="0"/>
            </a:br>
            <a:endParaRPr dirty="0"/>
          </a:p>
          <a:p>
            <a:pPr marL="0" lvl="0" indent="0" algn="l" rtl="0">
              <a:lnSpc>
                <a:spcPct val="100000"/>
              </a:lnSpc>
              <a:spcBef>
                <a:spcPts val="360"/>
              </a:spcBef>
              <a:spcAft>
                <a:spcPts val="0"/>
              </a:spcAft>
              <a:buClr>
                <a:schemeClr val="dk1"/>
              </a:buClr>
              <a:buSzPts val="1200"/>
              <a:buFont typeface="Arial"/>
              <a:buNone/>
            </a:pPr>
            <a:r>
              <a:rPr lang="en-US" b="1" dirty="0"/>
              <a:t>To Do: </a:t>
            </a:r>
            <a:r>
              <a:rPr lang="en-US" dirty="0"/>
              <a:t>Have participants read slide.</a:t>
            </a:r>
            <a:endParaRPr b="1"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endParaRPr dirty="0"/>
          </a:p>
        </p:txBody>
      </p:sp>
      <p:sp>
        <p:nvSpPr>
          <p:cNvPr id="261" name="Google Shape;261;p24: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6: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6: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360"/>
              </a:spcBef>
              <a:spcAft>
                <a:spcPts val="0"/>
              </a:spcAft>
              <a:buSzPts val="1400"/>
              <a:buNone/>
            </a:pPr>
            <a:r>
              <a:rPr lang="en-US" b="1" dirty="0"/>
              <a:t>T</a:t>
            </a:r>
            <a:r>
              <a:rPr lang="en-US" sz="1200" b="1" dirty="0">
                <a:solidFill>
                  <a:schemeClr val="dk1"/>
                </a:solidFill>
                <a:latin typeface="Calibri"/>
                <a:ea typeface="Calibri"/>
                <a:cs typeface="Calibri"/>
                <a:sym typeface="Calibri"/>
              </a:rPr>
              <a:t>o Know: </a:t>
            </a:r>
            <a:r>
              <a:rPr lang="en-US" sz="1200" dirty="0">
                <a:solidFill>
                  <a:schemeClr val="dk1"/>
                </a:solidFill>
              </a:rPr>
              <a:t>Transition slide</a:t>
            </a:r>
            <a:br>
              <a:rPr lang="en-US" sz="1200" dirty="0">
                <a:solidFill>
                  <a:schemeClr val="dk1"/>
                </a:solidFill>
              </a:rPr>
            </a:br>
            <a:endParaRPr dirty="0"/>
          </a:p>
          <a:p>
            <a:pPr marL="0" lvl="0" indent="0" algn="l" rtl="0">
              <a:lnSpc>
                <a:spcPct val="100000"/>
              </a:lnSpc>
              <a:spcBef>
                <a:spcPts val="360"/>
              </a:spcBef>
              <a:spcAft>
                <a:spcPts val="0"/>
              </a:spcAft>
              <a:buSzPts val="1400"/>
              <a:buNone/>
            </a:pPr>
            <a:r>
              <a:rPr lang="en-US" sz="1200" b="1" dirty="0">
                <a:solidFill>
                  <a:schemeClr val="dk1"/>
                </a:solidFill>
                <a:latin typeface="Calibri"/>
                <a:ea typeface="Calibri"/>
                <a:cs typeface="Calibri"/>
                <a:sym typeface="Calibri"/>
              </a:rPr>
              <a:t>To Say:</a:t>
            </a:r>
            <a:br>
              <a:rPr lang="en-US" sz="1200" b="1" dirty="0">
                <a:solidFill>
                  <a:schemeClr val="dk1"/>
                </a:solidFill>
                <a:latin typeface="Calibri"/>
                <a:ea typeface="Calibri"/>
                <a:cs typeface="Calibri"/>
                <a:sym typeface="Calibri"/>
              </a:rPr>
            </a:br>
            <a:endParaRPr dirty="0"/>
          </a:p>
          <a:p>
            <a:pPr marL="0" lvl="0" indent="0" algn="l" rtl="0">
              <a:lnSpc>
                <a:spcPct val="100000"/>
              </a:lnSpc>
              <a:spcBef>
                <a:spcPts val="360"/>
              </a:spcBef>
              <a:spcAft>
                <a:spcPts val="0"/>
              </a:spcAft>
              <a:buSzPts val="1400"/>
              <a:buNone/>
            </a:pPr>
            <a:r>
              <a:rPr lang="en-US" sz="1200" b="1" dirty="0">
                <a:solidFill>
                  <a:schemeClr val="dk1"/>
                </a:solidFill>
                <a:latin typeface="Calibri"/>
                <a:ea typeface="Calibri"/>
                <a:cs typeface="Calibri"/>
                <a:sym typeface="Calibri"/>
              </a:rPr>
              <a:t>To Do:</a:t>
            </a:r>
            <a:endParaRPr sz="1200" b="0" dirty="0">
              <a:solidFill>
                <a:schemeClr val="dk1"/>
              </a:solidFill>
              <a:latin typeface="Calibri"/>
              <a:ea typeface="Calibri"/>
              <a:cs typeface="Calibri"/>
              <a:sym typeface="Calibri"/>
            </a:endParaRPr>
          </a:p>
          <a:p>
            <a:pPr marL="0" lvl="0" indent="0" algn="l" rtl="0">
              <a:lnSpc>
                <a:spcPct val="100000"/>
              </a:lnSpc>
              <a:spcBef>
                <a:spcPts val="360"/>
              </a:spcBef>
              <a:spcAft>
                <a:spcPts val="0"/>
              </a:spcAft>
              <a:buSzPts val="1400"/>
              <a:buNone/>
            </a:pPr>
            <a:endParaRPr dirty="0"/>
          </a:p>
        </p:txBody>
      </p:sp>
      <p:sp>
        <p:nvSpPr>
          <p:cNvPr id="269" name="Google Shape;269;p26: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spcBef>
                <a:spcPts val="360"/>
              </a:spcBef>
              <a:spcAft>
                <a:spcPts val="0"/>
              </a:spcAft>
              <a:buClr>
                <a:schemeClr val="dk1"/>
              </a:buClr>
              <a:buSzPts val="1100"/>
              <a:buFont typeface="Arial"/>
              <a:buNone/>
            </a:pPr>
            <a:r>
              <a:rPr lang="en-US" b="1" dirty="0"/>
              <a:t>To Know: </a:t>
            </a:r>
            <a:r>
              <a:rPr lang="en-US" dirty="0"/>
              <a:t>Slides 3 through 8 may be inserted into the face-to-face presentation to make it virtual.</a:t>
            </a:r>
          </a:p>
          <a:p>
            <a:pPr marL="0" lvl="0" indent="0" algn="l" rtl="0">
              <a:spcBef>
                <a:spcPts val="360"/>
              </a:spcBef>
              <a:spcAft>
                <a:spcPts val="0"/>
              </a:spcAft>
              <a:buClr>
                <a:schemeClr val="dk1"/>
              </a:buClr>
              <a:buSzPts val="1100"/>
              <a:buFont typeface="Arial"/>
              <a:buNone/>
            </a:pPr>
            <a:r>
              <a:rPr lang="en-US" b="1" dirty="0"/>
              <a:t>To Say:</a:t>
            </a:r>
          </a:p>
          <a:p>
            <a:pPr marL="0" lvl="0" indent="0" algn="l" rtl="0">
              <a:spcBef>
                <a:spcPts val="360"/>
              </a:spcBef>
              <a:spcAft>
                <a:spcPts val="0"/>
              </a:spcAft>
              <a:buClr>
                <a:schemeClr val="dk1"/>
              </a:buClr>
              <a:buSzPts val="1100"/>
              <a:buFont typeface="Arial"/>
              <a:buNone/>
            </a:pPr>
            <a:r>
              <a:rPr lang="en-US" b="1" dirty="0"/>
              <a:t>To Do:</a:t>
            </a:r>
          </a:p>
          <a:p>
            <a:pPr marL="0" lvl="0" indent="0" algn="l" rtl="0">
              <a:spcBef>
                <a:spcPts val="360"/>
              </a:spcBef>
              <a:spcAft>
                <a:spcPts val="0"/>
              </a:spcAft>
              <a:buNone/>
            </a:pPr>
            <a:endParaRPr lang="en-US" dirty="0"/>
          </a:p>
          <a:p>
            <a:pPr marL="0" lvl="0" indent="0" algn="l" rtl="0">
              <a:lnSpc>
                <a:spcPct val="100000"/>
              </a:lnSpc>
              <a:spcBef>
                <a:spcPts val="360"/>
              </a:spcBef>
              <a:spcAft>
                <a:spcPts val="0"/>
              </a:spcAft>
              <a:buSzPts val="1400"/>
              <a:buNone/>
            </a:pPr>
            <a:endParaRPr dirty="0"/>
          </a:p>
        </p:txBody>
      </p:sp>
      <p:sp>
        <p:nvSpPr>
          <p:cNvPr id="205" name="Google Shape;205;p1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2488070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4: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To Know: </a:t>
            </a:r>
            <a:r>
              <a:rPr lang="en-US" dirty="0"/>
              <a:t>Research includes these indicators of the need to differentiate in the classrooms.</a:t>
            </a:r>
            <a:br>
              <a:rPr lang="en-US" dirty="0"/>
            </a:br>
            <a:endParaRPr lang="en-US" dirty="0">
              <a:solidFill>
                <a:srgbClr val="FF0000"/>
              </a:solidFill>
            </a:endParaRPr>
          </a:p>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To Say: </a:t>
            </a:r>
            <a:endParaRPr lang="en-US" dirty="0"/>
          </a:p>
          <a:p>
            <a:pPr marL="228600" lvl="0" indent="-228600" algn="l" rtl="0">
              <a:lnSpc>
                <a:spcPct val="100000"/>
              </a:lnSpc>
              <a:spcBef>
                <a:spcPts val="360"/>
              </a:spcBef>
              <a:spcAft>
                <a:spcPts val="0"/>
              </a:spcAft>
              <a:buClr>
                <a:schemeClr val="dk1"/>
              </a:buClr>
              <a:buSzPts val="1200"/>
              <a:buFont typeface="Calibri"/>
              <a:buAutoNum type="arabicPeriod"/>
            </a:pPr>
            <a:r>
              <a:rPr lang="en-US" dirty="0"/>
              <a:t>Classrooms mirror that ethnic, cultural, and linguistic diversity (Marx, 2000). To be effective, teachers must take into account the students’ language, economic status, background experience, and views of the world, all of which affect the child’s learning.</a:t>
            </a:r>
          </a:p>
          <a:p>
            <a:pPr marL="228600" marR="0" lvl="0" indent="-228600" algn="l" rtl="0">
              <a:lnSpc>
                <a:spcPct val="100000"/>
              </a:lnSpc>
              <a:spcBef>
                <a:spcPts val="360"/>
              </a:spcBef>
              <a:spcAft>
                <a:spcPts val="0"/>
              </a:spcAft>
              <a:buClr>
                <a:schemeClr val="dk1"/>
              </a:buClr>
              <a:buSzPts val="1200"/>
              <a:buFont typeface="Calibri"/>
              <a:buAutoNum type="arabicPeriod"/>
            </a:pPr>
            <a:r>
              <a:rPr lang="en-US" b="0" dirty="0"/>
              <a:t>In 2017–18, the number of students ages 3–21 who received special education services under the Individuals with Disabilities Education Act (IDEA) was 7.0 million, or 14 percent of all public school students. Among students receiving special education services, 34 percent had specific learning disabilities. </a:t>
            </a:r>
            <a:r>
              <a:rPr lang="en-US" sz="1100" u="sng" dirty="0">
                <a:solidFill>
                  <a:schemeClr val="hlink"/>
                </a:solidFill>
                <a:latin typeface="Arial"/>
                <a:ea typeface="Arial"/>
                <a:cs typeface="Arial"/>
                <a:sym typeface="Arial"/>
                <a:hlinkClick r:id="rId3"/>
              </a:rPr>
              <a:t>https://nces.ed.gov/programs/coe/indicator_cgg.asp</a:t>
            </a:r>
            <a:endParaRPr lang="en-US" dirty="0"/>
          </a:p>
          <a:p>
            <a:pPr marL="228600" lvl="0" indent="-228600" algn="l" rtl="0">
              <a:lnSpc>
                <a:spcPct val="100000"/>
              </a:lnSpc>
              <a:spcBef>
                <a:spcPts val="360"/>
              </a:spcBef>
              <a:spcAft>
                <a:spcPts val="0"/>
              </a:spcAft>
              <a:buClr>
                <a:schemeClr val="dk1"/>
              </a:buClr>
              <a:buSzPts val="1200"/>
              <a:buFont typeface="Calibri"/>
              <a:buAutoNum type="arabicPeriod"/>
            </a:pPr>
            <a:r>
              <a:rPr lang="en-US" dirty="0"/>
              <a:t>In fact, it has resulted in lowered expectations for many students who could perform at higher levels if given appropriate opportunities to do so. An exception to this is advanced students, who usually suffer when placed in a heterogeneous classroom, unless accelerated learning opportunities are available.</a:t>
            </a:r>
            <a:br>
              <a:rPr lang="en-US" dirty="0"/>
            </a:br>
            <a:endParaRPr lang="en-US" dirty="0"/>
          </a:p>
          <a:p>
            <a:pPr marL="0" lvl="0" indent="0" algn="l" rtl="0">
              <a:lnSpc>
                <a:spcPct val="100000"/>
              </a:lnSpc>
              <a:spcBef>
                <a:spcPts val="360"/>
              </a:spcBef>
              <a:spcAft>
                <a:spcPts val="0"/>
              </a:spcAft>
              <a:buSzPts val="1400"/>
              <a:buNone/>
            </a:pPr>
            <a:r>
              <a:rPr lang="en-US" b="1" dirty="0"/>
              <a:t>To Do: </a:t>
            </a:r>
            <a:r>
              <a:rPr lang="en-US" dirty="0"/>
              <a:t>Have participants read slide.</a:t>
            </a:r>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endParaRPr dirty="0"/>
          </a:p>
        </p:txBody>
      </p:sp>
      <p:sp>
        <p:nvSpPr>
          <p:cNvPr id="261" name="Google Shape;261;p24: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152394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4: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solidFill>
                  <a:schemeClr val="dk1"/>
                </a:solidFill>
              </a:rPr>
              <a:t>To Know:</a:t>
            </a:r>
            <a:br>
              <a:rPr lang="en-US" b="1" dirty="0">
                <a:solidFill>
                  <a:schemeClr val="dk1"/>
                </a:solidFill>
              </a:rPr>
            </a:br>
            <a:endParaRPr lang="en-US" dirty="0">
              <a:solidFill>
                <a:schemeClr val="dk1"/>
              </a:solidFill>
            </a:endParaRPr>
          </a:p>
          <a:p>
            <a:pPr marL="0" lvl="0" indent="0" algn="l" rtl="0">
              <a:lnSpc>
                <a:spcPct val="100000"/>
              </a:lnSpc>
              <a:spcBef>
                <a:spcPts val="0"/>
              </a:spcBef>
              <a:spcAft>
                <a:spcPts val="0"/>
              </a:spcAft>
              <a:buSzPts val="1400"/>
              <a:buNone/>
            </a:pPr>
            <a:r>
              <a:rPr lang="en-US" b="1" dirty="0">
                <a:solidFill>
                  <a:schemeClr val="dk1"/>
                </a:solidFill>
              </a:rPr>
              <a:t>To Say:</a:t>
            </a:r>
            <a:endParaRPr lang="en-US" dirty="0"/>
          </a:p>
          <a:p>
            <a:pPr marL="228600" lvl="0" indent="-228600" algn="l" rtl="0">
              <a:lnSpc>
                <a:spcPct val="100000"/>
              </a:lnSpc>
              <a:spcBef>
                <a:spcPts val="360"/>
              </a:spcBef>
              <a:spcAft>
                <a:spcPts val="0"/>
              </a:spcAft>
              <a:buClr>
                <a:schemeClr val="dk1"/>
              </a:buClr>
              <a:buSzPts val="1200"/>
              <a:buFont typeface="Calibri"/>
              <a:buAutoNum type="arabicPeriod" startAt="4"/>
            </a:pPr>
            <a:r>
              <a:rPr lang="en-US" dirty="0"/>
              <a:t>Separating students perceived as lower performing from those perceived as high performing has been aggravated by tracking.</a:t>
            </a:r>
          </a:p>
          <a:p>
            <a:pPr marL="228600" lvl="0" indent="-228600" algn="l" rtl="0">
              <a:lnSpc>
                <a:spcPct val="100000"/>
              </a:lnSpc>
              <a:spcBef>
                <a:spcPts val="360"/>
              </a:spcBef>
              <a:spcAft>
                <a:spcPts val="0"/>
              </a:spcAft>
              <a:buSzPts val="1200"/>
              <a:buAutoNum type="arabicPeriod" startAt="4"/>
            </a:pPr>
            <a:r>
              <a:rPr lang="en-US" dirty="0"/>
              <a:t>Most students identified as gifted spend a majority of their time in the general education setting. They require responsive instruction to develop their full potential. </a:t>
            </a:r>
            <a:r>
              <a:rPr lang="en-US" u="sng" dirty="0">
                <a:solidFill>
                  <a:schemeClr val="hlink"/>
                </a:solidFill>
                <a:hlinkClick r:id="rId3"/>
              </a:rPr>
              <a:t>https://nces.ed.gov/programs/coe/indicator_cgg.asp</a:t>
            </a:r>
            <a:r>
              <a:rPr lang="en-US" u="sng" dirty="0">
                <a:solidFill>
                  <a:schemeClr val="hlink"/>
                </a:solidFill>
              </a:rPr>
              <a:t>.</a:t>
            </a:r>
            <a:br>
              <a:rPr lang="en-US" u="sng" dirty="0">
                <a:solidFill>
                  <a:schemeClr val="hlink"/>
                </a:solidFill>
              </a:rPr>
            </a:br>
            <a:endParaRPr lang="en-US" dirty="0"/>
          </a:p>
          <a:p>
            <a:pPr marL="0" lvl="0" indent="0" algn="l" rtl="0">
              <a:lnSpc>
                <a:spcPct val="100000"/>
              </a:lnSpc>
              <a:spcBef>
                <a:spcPts val="360"/>
              </a:spcBef>
              <a:spcAft>
                <a:spcPts val="0"/>
              </a:spcAft>
              <a:buClr>
                <a:schemeClr val="dk1"/>
              </a:buClr>
              <a:buSzPts val="1200"/>
              <a:buFont typeface="Calibri"/>
              <a:buNone/>
            </a:pPr>
            <a:r>
              <a:rPr lang="en-US" b="1" dirty="0"/>
              <a:t>To Do: </a:t>
            </a:r>
            <a:r>
              <a:rPr lang="en-US" dirty="0"/>
              <a:t>Show this Video Clip: Carol Ann Tomlinson, “Why Differentiate Instruction?” (Three minutes in length). </a:t>
            </a:r>
            <a:r>
              <a:rPr lang="en-US" i="1" dirty="0"/>
              <a:t>Could be used in place of these two slides on Indicators, or in addition to the two slides.</a:t>
            </a:r>
            <a:endParaRPr lang="en-US"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endParaRPr dirty="0"/>
          </a:p>
        </p:txBody>
      </p:sp>
      <p:sp>
        <p:nvSpPr>
          <p:cNvPr id="261" name="Google Shape;261;p24: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210274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4: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To Know: </a:t>
            </a:r>
            <a:r>
              <a:rPr lang="en-US" b="1" u="sng" dirty="0">
                <a:solidFill>
                  <a:schemeClr val="hlink"/>
                </a:solidFill>
                <a:hlinkClick r:id="rId3"/>
              </a:rPr>
              <a:t>https://resilienteducator.com</a:t>
            </a:r>
            <a:r>
              <a:rPr lang="en-US" b="1" dirty="0"/>
              <a:t> </a:t>
            </a:r>
            <a:r>
              <a:rPr lang="en-US" b="0" i="1" dirty="0"/>
              <a:t>“What is Differentiated Instruction? Examples of How to Differentiate Instruction in the Classroom”, Cathy </a:t>
            </a:r>
            <a:r>
              <a:rPr lang="en-US" b="0" i="1" dirty="0" err="1"/>
              <a:t>Weselby</a:t>
            </a:r>
            <a:r>
              <a:rPr lang="en-US" b="0" i="1" dirty="0"/>
              <a:t>, March 2, 2020. </a:t>
            </a:r>
            <a:r>
              <a:rPr lang="en-US" b="0" dirty="0"/>
              <a:t>This article provides a summary of differentiated instruction. </a:t>
            </a:r>
            <a:r>
              <a:rPr lang="en-US" dirty="0"/>
              <a:t>Classroom research by Doug Fisher strongly supports the zone</a:t>
            </a:r>
            <a:r>
              <a:rPr lang="en-US" baseline="0" dirty="0"/>
              <a:t> of proximal development (Z</a:t>
            </a:r>
            <a:r>
              <a:rPr lang="en-US" dirty="0"/>
              <a:t>PD) concept. Researchers have noted that in classrooms where individuals were performing at a level of about 80% accuracy, students learned more than control condition students, and felt better about themselves and the content subject area under study. (Fisher, 1980 in Tomlinson, 2000)  </a:t>
            </a:r>
            <a:r>
              <a:rPr lang="en-US" i="1" dirty="0"/>
              <a:t>Taken from NCAC article: Differentiated Instruction and Implications for UDL Implementation (updated October 2014)</a:t>
            </a:r>
            <a:br>
              <a:rPr lang="en-US" i="1" dirty="0"/>
            </a:br>
            <a:endParaRPr lang="en-US" i="1" dirty="0"/>
          </a:p>
          <a:p>
            <a:pPr marL="0" lvl="0" indent="0" algn="l" rtl="0">
              <a:lnSpc>
                <a:spcPct val="100000"/>
              </a:lnSpc>
              <a:spcBef>
                <a:spcPts val="360"/>
              </a:spcBef>
              <a:spcAft>
                <a:spcPts val="0"/>
              </a:spcAft>
              <a:buClr>
                <a:schemeClr val="dk1"/>
              </a:buClr>
              <a:buSzPts val="1400"/>
              <a:buFont typeface="Arial"/>
              <a:buNone/>
            </a:pPr>
            <a:r>
              <a:rPr lang="en-US" b="1" dirty="0"/>
              <a:t>To Say: </a:t>
            </a:r>
            <a:r>
              <a:rPr lang="en-US" dirty="0"/>
              <a:t>When students are given more options on how they can learn material, they take on more responsibility for their own learning.</a:t>
            </a:r>
            <a:r>
              <a:rPr lang="en-US" b="1" dirty="0"/>
              <a:t> </a:t>
            </a:r>
            <a:br>
              <a:rPr lang="en-US" b="1" dirty="0"/>
            </a:br>
            <a:endParaRPr lang="en-US" i="1" dirty="0"/>
          </a:p>
          <a:p>
            <a:pPr marL="0" lvl="0" indent="0" algn="l" rtl="0">
              <a:lnSpc>
                <a:spcPct val="100000"/>
              </a:lnSpc>
              <a:spcBef>
                <a:spcPts val="360"/>
              </a:spcBef>
              <a:spcAft>
                <a:spcPts val="0"/>
              </a:spcAft>
              <a:buSzPts val="1400"/>
              <a:buNone/>
            </a:pPr>
            <a:r>
              <a:rPr lang="en-US" b="1" dirty="0"/>
              <a:t>To Do: </a:t>
            </a:r>
            <a:r>
              <a:rPr lang="en-US" dirty="0"/>
              <a:t>Read slide</a:t>
            </a:r>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endParaRPr dirty="0"/>
          </a:p>
        </p:txBody>
      </p:sp>
      <p:sp>
        <p:nvSpPr>
          <p:cNvPr id="261" name="Google Shape;261;p24: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08611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4: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To Know: </a:t>
            </a:r>
            <a:r>
              <a:rPr lang="en-US" sz="1200" b="0" dirty="0">
                <a:solidFill>
                  <a:schemeClr val="dk1"/>
                </a:solidFill>
                <a:latin typeface="Calibri"/>
                <a:ea typeface="Calibri"/>
                <a:cs typeface="Calibri"/>
                <a:sym typeface="Calibri"/>
              </a:rPr>
              <a:t>2018 Hattie’s Research on Effect Size Strategies with Feedback 1.29; Self Reported Grades 1.33; Jigsaw Method 1.20; Strategy to integrate prior knowledge .93; Self-efficacy .92; Scaffolding .82; Classroom discussion .82</a:t>
            </a:r>
          </a:p>
          <a:p>
            <a:pPr marL="0" lvl="0" indent="0" algn="l" rtl="0">
              <a:lnSpc>
                <a:spcPct val="100000"/>
              </a:lnSpc>
              <a:spcBef>
                <a:spcPts val="0"/>
              </a:spcBef>
              <a:spcAft>
                <a:spcPts val="0"/>
              </a:spcAft>
              <a:buSzPts val="1400"/>
              <a:buNone/>
            </a:pPr>
            <a:r>
              <a:rPr lang="en-US" u="sng" dirty="0">
                <a:solidFill>
                  <a:schemeClr val="hlink"/>
                </a:solidFill>
                <a:hlinkClick r:id="rId3"/>
              </a:rPr>
              <a:t>https://visible-learning.org/hattie-ranking-influences-effect-sizes-learning-achievement/</a:t>
            </a:r>
            <a:r>
              <a:rPr lang="en-US" dirty="0"/>
              <a:t> Source: J. Hattie (December 2017)  </a:t>
            </a:r>
            <a:r>
              <a:rPr lang="en-US" u="sng" dirty="0">
                <a:solidFill>
                  <a:schemeClr val="hlink"/>
                </a:solidFill>
                <a:hlinkClick r:id="rId4"/>
              </a:rPr>
              <a:t>http://visiblelearningplus.com</a:t>
            </a:r>
            <a:br>
              <a:rPr lang="en-US" u="sng" dirty="0">
                <a:solidFill>
                  <a:schemeClr val="hlink"/>
                </a:solidFill>
              </a:rPr>
            </a:br>
            <a:endParaRPr lang="en-US" dirty="0"/>
          </a:p>
          <a:p>
            <a:pPr marL="0" lvl="0" indent="0" algn="l" rtl="0">
              <a:lnSpc>
                <a:spcPct val="100000"/>
              </a:lnSpc>
              <a:spcBef>
                <a:spcPts val="360"/>
              </a:spcBef>
              <a:spcAft>
                <a:spcPts val="0"/>
              </a:spcAft>
              <a:buSzPts val="1400"/>
              <a:buNone/>
            </a:pPr>
            <a:r>
              <a:rPr lang="en-US" sz="1200" b="1" dirty="0">
                <a:solidFill>
                  <a:schemeClr val="dk1"/>
                </a:solidFill>
                <a:latin typeface="Calibri"/>
                <a:ea typeface="Calibri"/>
                <a:cs typeface="Calibri"/>
                <a:sym typeface="Calibri"/>
              </a:rPr>
              <a:t>To Say: </a:t>
            </a:r>
            <a:r>
              <a:rPr lang="en-US" sz="1200" dirty="0">
                <a:solidFill>
                  <a:schemeClr val="dk1"/>
                </a:solidFill>
              </a:rPr>
              <a:t> R</a:t>
            </a:r>
            <a:r>
              <a:rPr lang="en-US" dirty="0"/>
              <a:t>ead s</a:t>
            </a:r>
            <a:r>
              <a:rPr lang="en-US" sz="1200" dirty="0">
                <a:solidFill>
                  <a:schemeClr val="dk1"/>
                </a:solidFill>
              </a:rPr>
              <a:t>lide.</a:t>
            </a:r>
            <a:br>
              <a:rPr lang="en-US" sz="1200" dirty="0">
                <a:solidFill>
                  <a:schemeClr val="dk1"/>
                </a:solidFill>
              </a:rPr>
            </a:br>
            <a:endParaRPr lang="en-US" dirty="0"/>
          </a:p>
          <a:p>
            <a:pPr marL="0" lvl="0" indent="0" algn="l" rtl="0">
              <a:lnSpc>
                <a:spcPct val="100000"/>
              </a:lnSpc>
              <a:spcBef>
                <a:spcPts val="360"/>
              </a:spcBef>
              <a:spcAft>
                <a:spcPts val="0"/>
              </a:spcAft>
              <a:buSzPts val="1400"/>
              <a:buNone/>
            </a:pPr>
            <a:r>
              <a:rPr lang="en-US" sz="1200" b="1" dirty="0">
                <a:solidFill>
                  <a:schemeClr val="dk1"/>
                </a:solidFill>
                <a:latin typeface="Calibri"/>
                <a:ea typeface="Calibri"/>
                <a:cs typeface="Calibri"/>
                <a:sym typeface="Calibri"/>
              </a:rPr>
              <a:t>To Do: </a:t>
            </a:r>
            <a:r>
              <a:rPr lang="en-US" sz="1200" dirty="0">
                <a:solidFill>
                  <a:schemeClr val="dk1"/>
                </a:solidFill>
              </a:rPr>
              <a:t>ACTIVITY</a:t>
            </a:r>
            <a:r>
              <a:rPr lang="en-US" sz="1200" baseline="0" dirty="0">
                <a:solidFill>
                  <a:schemeClr val="dk1"/>
                </a:solidFill>
              </a:rPr>
              <a:t> - </a:t>
            </a:r>
            <a:r>
              <a:rPr lang="en-US" dirty="0"/>
              <a:t>Read this quote to yourself. Share with your neighbor three big ideas Hattie is telling you on this slide.</a:t>
            </a:r>
          </a:p>
          <a:p>
            <a:pPr marL="0" lvl="0" indent="0" algn="l" rtl="0">
              <a:lnSpc>
                <a:spcPct val="100000"/>
              </a:lnSpc>
              <a:spcBef>
                <a:spcPts val="360"/>
              </a:spcBef>
              <a:spcAft>
                <a:spcPts val="0"/>
              </a:spcAft>
              <a:buSzPts val="1400"/>
              <a:buNone/>
            </a:pPr>
            <a:r>
              <a:rPr lang="en-US" dirty="0"/>
              <a:t>Key ideas might include:</a:t>
            </a:r>
          </a:p>
          <a:p>
            <a:pPr marL="171450" lvl="0" indent="-171450" algn="l" rtl="0">
              <a:lnSpc>
                <a:spcPct val="100000"/>
              </a:lnSpc>
              <a:spcBef>
                <a:spcPts val="360"/>
              </a:spcBef>
              <a:spcAft>
                <a:spcPts val="0"/>
              </a:spcAft>
              <a:buClr>
                <a:schemeClr val="dk1"/>
              </a:buClr>
              <a:buSzPts val="1200"/>
              <a:buFont typeface="Arial"/>
              <a:buChar char="•"/>
            </a:pPr>
            <a:r>
              <a:rPr lang="en-US" dirty="0"/>
              <a:t>Seeing commonality in diversity</a:t>
            </a:r>
          </a:p>
          <a:p>
            <a:pPr marL="171450" lvl="0" indent="-171450" algn="l" rtl="0">
              <a:lnSpc>
                <a:spcPct val="100000"/>
              </a:lnSpc>
              <a:spcBef>
                <a:spcPts val="360"/>
              </a:spcBef>
              <a:spcAft>
                <a:spcPts val="0"/>
              </a:spcAft>
              <a:buClr>
                <a:schemeClr val="dk1"/>
              </a:buClr>
              <a:buSzPts val="1200"/>
              <a:buFont typeface="Arial"/>
              <a:buChar char="•"/>
            </a:pPr>
            <a:r>
              <a:rPr lang="en-US" dirty="0"/>
              <a:t>Having peers work together</a:t>
            </a:r>
          </a:p>
          <a:p>
            <a:pPr marL="171450" lvl="0" indent="-171450" algn="l" rtl="0">
              <a:lnSpc>
                <a:spcPct val="100000"/>
              </a:lnSpc>
              <a:spcBef>
                <a:spcPts val="360"/>
              </a:spcBef>
              <a:spcAft>
                <a:spcPts val="0"/>
              </a:spcAft>
              <a:buClr>
                <a:schemeClr val="dk1"/>
              </a:buClr>
              <a:buSzPts val="1200"/>
              <a:buFont typeface="Arial"/>
              <a:buChar char="•"/>
            </a:pPr>
            <a:r>
              <a:rPr lang="en-US" dirty="0"/>
              <a:t>Differentiation relates to phases of learning more than merely providing different activities to different students</a:t>
            </a:r>
            <a:endParaRPr dirty="0"/>
          </a:p>
        </p:txBody>
      </p:sp>
      <p:sp>
        <p:nvSpPr>
          <p:cNvPr id="261" name="Google Shape;261;p24: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380346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4: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highlight>
                  <a:srgbClr val="FFFFFF"/>
                </a:highlight>
              </a:rPr>
              <a:t>In contemporary educational research and practice, zone of proximal development (ZPD) is often interpreted as the distance between what a learner can do without help, and what they can do with support from someone with more knowledge or expertise. </a:t>
            </a:r>
            <a:r>
              <a:rPr lang="en-US" sz="1100" dirty="0">
                <a:solidFill>
                  <a:srgbClr val="212121"/>
                </a:solidFill>
                <a:latin typeface="Arial"/>
                <a:ea typeface="Arial"/>
                <a:cs typeface="Arial"/>
                <a:sym typeface="Arial"/>
              </a:rPr>
              <a:t>Zone of Proximal Development as Defined by Vygotsky </a:t>
            </a:r>
            <a:r>
              <a:rPr lang="en-US" sz="1100" u="sng" dirty="0">
                <a:solidFill>
                  <a:schemeClr val="hlink"/>
                </a:solidFill>
                <a:latin typeface="Arial"/>
                <a:ea typeface="Arial"/>
                <a:cs typeface="Arial"/>
                <a:sym typeface="Arial"/>
                <a:hlinkClick r:id="rId3"/>
              </a:rPr>
              <a:t>https://www.verywellmind.com/what-is-the-zone-of-proximal-development-2796034</a:t>
            </a:r>
            <a:r>
              <a:rPr lang="en-US" sz="1100" u="none" dirty="0">
                <a:solidFill>
                  <a:schemeClr val="hlink"/>
                </a:solidFill>
                <a:latin typeface="Arial"/>
                <a:ea typeface="Arial"/>
                <a:cs typeface="Arial"/>
                <a:sym typeface="Arial"/>
              </a:rPr>
              <a:t>, </a:t>
            </a:r>
            <a:r>
              <a:rPr lang="en-US" dirty="0"/>
              <a:t>Apr 28, 2020 · The zone of proximal development is a concept that was created by influential psychologist Lev Vygotsky. According to Vygotsky, the zone of proximal development is: "The distance between the actual development level as determined by independent problem solving and the level of potential development as determined through problem-solving under adult guidance or in collaboration with more capable peers.“</a:t>
            </a:r>
            <a:br>
              <a:rPr lang="en-US" dirty="0"/>
            </a:br>
            <a:endParaRPr lang="en-US" dirty="0">
              <a:highlight>
                <a:srgbClr val="FFFFFF"/>
              </a:highlight>
            </a:endParaRPr>
          </a:p>
          <a:p>
            <a:pPr marL="0" lvl="0" indent="0" algn="l" rtl="0">
              <a:lnSpc>
                <a:spcPct val="100000"/>
              </a:lnSpc>
              <a:spcBef>
                <a:spcPts val="360"/>
              </a:spcBef>
              <a:spcAft>
                <a:spcPts val="0"/>
              </a:spcAft>
              <a:buSzPts val="1400"/>
              <a:buNone/>
            </a:pPr>
            <a:r>
              <a:rPr lang="en-US" b="1" dirty="0"/>
              <a:t>To Say: </a:t>
            </a:r>
            <a:r>
              <a:rPr lang="en-US" dirty="0"/>
              <a:t>Classroom research by Doug Fisher strongly supports the zone of proximal development concept. Researchers have noted that in classrooms where individuals were performing at a level about 80% accuracy, students learned more than control students, and felt better about themselves and the content subject area under study. (Fisher, 1980 in Tomlinson, 2000) </a:t>
            </a:r>
            <a:r>
              <a:rPr lang="en-US" i="1" dirty="0"/>
              <a:t>Taken from NCAC article: Differentiated instruction and implications for UDL Implementation </a:t>
            </a:r>
            <a:r>
              <a:rPr lang="en-US" dirty="0"/>
              <a:t>(Updated October 2014) </a:t>
            </a:r>
            <a:r>
              <a:rPr lang="en-US" dirty="0">
                <a:solidFill>
                  <a:schemeClr val="hlink"/>
                </a:solidFill>
                <a:uFill>
                  <a:noFill/>
                </a:uFill>
                <a:hlinkClick r:id="rId3"/>
              </a:rPr>
              <a:t>What Is the Zone of Proximal Development?</a:t>
            </a:r>
            <a:br>
              <a:rPr lang="en-US" dirty="0">
                <a:solidFill>
                  <a:schemeClr val="hlink"/>
                </a:solidFill>
                <a:uFill>
                  <a:noFill/>
                </a:uFill>
              </a:rPr>
            </a:br>
            <a:endParaRPr lang="en-US" dirty="0"/>
          </a:p>
          <a:p>
            <a:pPr marL="0" lvl="0" indent="0" algn="l" rtl="0">
              <a:lnSpc>
                <a:spcPct val="100000"/>
              </a:lnSpc>
              <a:spcBef>
                <a:spcPts val="360"/>
              </a:spcBef>
              <a:spcAft>
                <a:spcPts val="0"/>
              </a:spcAft>
              <a:buSzPts val="1400"/>
              <a:buNone/>
            </a:pPr>
            <a:r>
              <a:rPr lang="en-US" b="1" dirty="0"/>
              <a:t>To Do: </a:t>
            </a:r>
            <a:r>
              <a:rPr lang="en-US" dirty="0"/>
              <a:t>Discuss Zone of Proximal Development.</a:t>
            </a:r>
          </a:p>
        </p:txBody>
      </p:sp>
      <p:sp>
        <p:nvSpPr>
          <p:cNvPr id="261" name="Google Shape;261;p24: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73633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4: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lnSpcReduction="10000"/>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To Know: </a:t>
            </a:r>
            <a:r>
              <a:rPr lang="en-US" sz="1200" dirty="0">
                <a:solidFill>
                  <a:schemeClr val="dk1"/>
                </a:solidFill>
              </a:rPr>
              <a:t>This is a slide </a:t>
            </a:r>
            <a:r>
              <a:rPr lang="en-US" dirty="0"/>
              <a:t>to provide reflective thinking.</a:t>
            </a:r>
            <a:br>
              <a:rPr lang="en-US" dirty="0"/>
            </a:br>
            <a:endParaRPr lang="en-US" dirty="0"/>
          </a:p>
          <a:p>
            <a:pPr marL="0" lvl="0" indent="0" algn="l" rtl="0">
              <a:lnSpc>
                <a:spcPct val="100000"/>
              </a:lnSpc>
              <a:spcBef>
                <a:spcPts val="360"/>
              </a:spcBef>
              <a:spcAft>
                <a:spcPts val="0"/>
              </a:spcAft>
              <a:buSzPts val="1400"/>
              <a:buNone/>
            </a:pPr>
            <a:r>
              <a:rPr lang="en-US" sz="1200" b="1" dirty="0">
                <a:solidFill>
                  <a:schemeClr val="dk1"/>
                </a:solidFill>
                <a:latin typeface="Calibri"/>
                <a:ea typeface="Calibri"/>
                <a:cs typeface="Calibri"/>
                <a:sym typeface="Calibri"/>
              </a:rPr>
              <a:t>To Say:</a:t>
            </a:r>
            <a:r>
              <a:rPr lang="en-US" dirty="0"/>
              <a:t> Think about your classroom. Consider each student. Think of the most gifted, the least gifted, the most dysfunctional, your personal favorite, the one who frightens you, the one who makes you laugh, the one from the most unstable family background, the one most intellectually challenged. Do you know what all these students have in common? Every one of the children in this school will one day be a contributing member of society. They may become leaders. We must prepare every child in our room to be a complex, critical thinker because that is what adulthood ask of people. Differentiated Instruction will provide a wide variety of assignments that give students multiple options for ways to gain basic knowledge and complex assignments to advance their knowledge. A good way to begin an exploration of differentiated teaching is to look at your students in your classroom through the eyes of four broad categories of students: advanced learners, learners that struggle, English Language Learners, and learners in the “middle”. These categories can help us focus our thinking about the readiness-level needs that students bring to the classroom every day. (Tomlinson, Carol</a:t>
            </a:r>
            <a:r>
              <a:rPr lang="en-US" i="1" dirty="0"/>
              <a:t> How to Differentiate Instruction in Academically Diverse Classroom 3rd Edition, </a:t>
            </a:r>
            <a:r>
              <a:rPr lang="en-US" dirty="0"/>
              <a:t>pg. 18, 2017.)</a:t>
            </a:r>
            <a:br>
              <a:rPr lang="en-US" dirty="0"/>
            </a:br>
            <a:endParaRPr lang="en-US" dirty="0"/>
          </a:p>
          <a:p>
            <a:pPr marL="0" lvl="0" indent="0" algn="l" rtl="0">
              <a:lnSpc>
                <a:spcPct val="100000"/>
              </a:lnSpc>
              <a:spcBef>
                <a:spcPts val="360"/>
              </a:spcBef>
              <a:spcAft>
                <a:spcPts val="0"/>
              </a:spcAft>
              <a:buSzPts val="1400"/>
              <a:buNone/>
            </a:pPr>
            <a:r>
              <a:rPr lang="en-US" b="1" dirty="0"/>
              <a:t>To Do: </a:t>
            </a:r>
            <a:r>
              <a:rPr lang="en-US" dirty="0"/>
              <a:t>Provide time for participants to think about the diverse population in their classroom.</a:t>
            </a:r>
          </a:p>
          <a:p>
            <a:pPr marL="0" lvl="0" indent="0" algn="l" rtl="0">
              <a:lnSpc>
                <a:spcPct val="100000"/>
              </a:lnSpc>
              <a:spcBef>
                <a:spcPts val="0"/>
              </a:spcBef>
              <a:spcAft>
                <a:spcPts val="0"/>
              </a:spcAft>
              <a:buSzPts val="1400"/>
              <a:buNone/>
            </a:pPr>
            <a:endParaRPr lang="en-US" dirty="0"/>
          </a:p>
        </p:txBody>
      </p:sp>
      <p:sp>
        <p:nvSpPr>
          <p:cNvPr id="261" name="Google Shape;261;p24: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123436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4: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To Know: </a:t>
            </a:r>
            <a:br>
              <a:rPr lang="en-US" sz="1200" b="1" dirty="0">
                <a:solidFill>
                  <a:schemeClr val="dk1"/>
                </a:solidFill>
                <a:latin typeface="Calibri"/>
                <a:ea typeface="Calibri"/>
                <a:cs typeface="Calibri"/>
                <a:sym typeface="Calibri"/>
              </a:rPr>
            </a:br>
            <a:endParaRPr lang="en-US" dirty="0"/>
          </a:p>
          <a:p>
            <a:pPr marL="0" lvl="0" indent="0" algn="l" rtl="0">
              <a:lnSpc>
                <a:spcPct val="100000"/>
              </a:lnSpc>
              <a:spcBef>
                <a:spcPts val="360"/>
              </a:spcBef>
              <a:spcAft>
                <a:spcPts val="0"/>
              </a:spcAft>
              <a:buSzPts val="1400"/>
              <a:buNone/>
            </a:pPr>
            <a:r>
              <a:rPr lang="en-US" sz="1200" b="1" dirty="0">
                <a:solidFill>
                  <a:schemeClr val="dk1"/>
                </a:solidFill>
                <a:latin typeface="Calibri"/>
                <a:ea typeface="Calibri"/>
                <a:cs typeface="Calibri"/>
                <a:sym typeface="Calibri"/>
              </a:rPr>
              <a:t>To Say:</a:t>
            </a:r>
            <a:r>
              <a:rPr lang="en-US" dirty="0"/>
              <a:t> Differentiation proposes an alternative approach. Classrooms that honors and adapts to learner variation while building a “team of learners” who work together to benefit outcomes for the group and each of its members and around curriculum that is designed to be relevant and engaging. Encourages “teaching up: using a complex curriculum that will challenge advanced learners and provide scaffolding for other students to enable the greatest number possible to access and succeed with key elements of the curriculum. Differentiated instruction is not a single strategy but rather a framework that teachers can use to implement a variety of evidence-based strategies. (</a:t>
            </a:r>
            <a:r>
              <a:rPr lang="en-US" u="sng" dirty="0">
                <a:solidFill>
                  <a:schemeClr val="hlink"/>
                </a:solidFill>
                <a:hlinkClick r:id="rId3"/>
              </a:rPr>
              <a:t>http://resilient educator.com</a:t>
            </a:r>
            <a:r>
              <a:rPr lang="en-US" dirty="0"/>
              <a:t>. March 2, 2020)</a:t>
            </a:r>
            <a:br>
              <a:rPr lang="en-US" dirty="0"/>
            </a:br>
            <a:endParaRPr lang="en-US" dirty="0"/>
          </a:p>
          <a:p>
            <a:pPr marL="0" lvl="0" indent="0" algn="l" rtl="0">
              <a:lnSpc>
                <a:spcPct val="100000"/>
              </a:lnSpc>
              <a:spcBef>
                <a:spcPts val="360"/>
              </a:spcBef>
              <a:spcAft>
                <a:spcPts val="0"/>
              </a:spcAft>
              <a:buSzPts val="1400"/>
              <a:buNone/>
            </a:pPr>
            <a:r>
              <a:rPr lang="en-US" b="1" dirty="0"/>
              <a:t>To Do: </a:t>
            </a:r>
            <a:r>
              <a:rPr lang="en-US" dirty="0"/>
              <a:t>Have participants read slide.</a:t>
            </a:r>
          </a:p>
        </p:txBody>
      </p:sp>
      <p:sp>
        <p:nvSpPr>
          <p:cNvPr id="261" name="Google Shape;261;p24: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565994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6: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6: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360"/>
              </a:spcBef>
              <a:spcAft>
                <a:spcPts val="0"/>
              </a:spcAft>
              <a:buSzPts val="1400"/>
              <a:buNone/>
            </a:pPr>
            <a:r>
              <a:rPr lang="en-US" b="1" dirty="0"/>
              <a:t>T</a:t>
            </a:r>
            <a:r>
              <a:rPr lang="en-US" sz="1200" b="1" dirty="0">
                <a:solidFill>
                  <a:schemeClr val="dk1"/>
                </a:solidFill>
                <a:latin typeface="Calibri"/>
                <a:ea typeface="Calibri"/>
                <a:cs typeface="Calibri"/>
                <a:sym typeface="Calibri"/>
              </a:rPr>
              <a:t>o Know: </a:t>
            </a:r>
            <a:r>
              <a:rPr lang="en-US" sz="1200" dirty="0">
                <a:solidFill>
                  <a:schemeClr val="dk1"/>
                </a:solidFill>
              </a:rPr>
              <a:t>Transition slide</a:t>
            </a:r>
            <a:br>
              <a:rPr lang="en-US" sz="1200" dirty="0">
                <a:solidFill>
                  <a:schemeClr val="dk1"/>
                </a:solidFill>
              </a:rPr>
            </a:br>
            <a:endParaRPr dirty="0"/>
          </a:p>
          <a:p>
            <a:pPr marL="0" lvl="0" indent="0" algn="l" rtl="0">
              <a:lnSpc>
                <a:spcPct val="100000"/>
              </a:lnSpc>
              <a:spcBef>
                <a:spcPts val="360"/>
              </a:spcBef>
              <a:spcAft>
                <a:spcPts val="0"/>
              </a:spcAft>
              <a:buSzPts val="1400"/>
              <a:buNone/>
            </a:pPr>
            <a:r>
              <a:rPr lang="en-US" sz="1200" b="1" dirty="0">
                <a:solidFill>
                  <a:schemeClr val="dk1"/>
                </a:solidFill>
                <a:latin typeface="Calibri"/>
                <a:ea typeface="Calibri"/>
                <a:cs typeface="Calibri"/>
                <a:sym typeface="Calibri"/>
              </a:rPr>
              <a:t>To Say:</a:t>
            </a:r>
            <a:br>
              <a:rPr lang="en-US" sz="1200" b="1" dirty="0">
                <a:solidFill>
                  <a:schemeClr val="dk1"/>
                </a:solidFill>
                <a:latin typeface="Calibri"/>
                <a:ea typeface="Calibri"/>
                <a:cs typeface="Calibri"/>
                <a:sym typeface="Calibri"/>
              </a:rPr>
            </a:br>
            <a:endParaRPr dirty="0"/>
          </a:p>
          <a:p>
            <a:pPr marL="0" lvl="0" indent="0" algn="l" rtl="0">
              <a:lnSpc>
                <a:spcPct val="100000"/>
              </a:lnSpc>
              <a:spcBef>
                <a:spcPts val="360"/>
              </a:spcBef>
              <a:spcAft>
                <a:spcPts val="0"/>
              </a:spcAft>
              <a:buSzPts val="1400"/>
              <a:buNone/>
            </a:pPr>
            <a:r>
              <a:rPr lang="en-US" sz="1200" b="1" dirty="0">
                <a:solidFill>
                  <a:schemeClr val="dk1"/>
                </a:solidFill>
                <a:latin typeface="Calibri"/>
                <a:ea typeface="Calibri"/>
                <a:cs typeface="Calibri"/>
                <a:sym typeface="Calibri"/>
              </a:rPr>
              <a:t>To Do:</a:t>
            </a:r>
            <a:endParaRPr sz="1200" b="0" dirty="0">
              <a:solidFill>
                <a:schemeClr val="dk1"/>
              </a:solidFill>
              <a:latin typeface="Calibri"/>
              <a:ea typeface="Calibri"/>
              <a:cs typeface="Calibri"/>
              <a:sym typeface="Calibri"/>
            </a:endParaRPr>
          </a:p>
          <a:p>
            <a:pPr marL="0" lvl="0" indent="0" algn="l" rtl="0">
              <a:lnSpc>
                <a:spcPct val="100000"/>
              </a:lnSpc>
              <a:spcBef>
                <a:spcPts val="360"/>
              </a:spcBef>
              <a:spcAft>
                <a:spcPts val="0"/>
              </a:spcAft>
              <a:buSzPts val="1400"/>
              <a:buNone/>
            </a:pPr>
            <a:endParaRPr dirty="0"/>
          </a:p>
        </p:txBody>
      </p:sp>
      <p:sp>
        <p:nvSpPr>
          <p:cNvPr id="269" name="Google Shape;269;p26: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722129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8: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38: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Carol Ann Tomlinson is an American educator, author and speaker and is known for her work with Differentiated Instruction.</a:t>
            </a:r>
            <a:br>
              <a:rPr lang="en-US" dirty="0"/>
            </a:br>
            <a:endParaRPr dirty="0"/>
          </a:p>
          <a:p>
            <a:pPr marL="0" lvl="0" indent="0" algn="l" rtl="0">
              <a:lnSpc>
                <a:spcPct val="100000"/>
              </a:lnSpc>
              <a:spcBef>
                <a:spcPts val="360"/>
              </a:spcBef>
              <a:spcAft>
                <a:spcPts val="0"/>
              </a:spcAft>
              <a:buSzPts val="1400"/>
              <a:buNone/>
            </a:pPr>
            <a:r>
              <a:rPr lang="en-US" b="1" dirty="0"/>
              <a:t>To Say: </a:t>
            </a:r>
            <a:r>
              <a:rPr lang="en-US" dirty="0"/>
              <a:t>Differentiated Instruction is simply providing instruction in a variety of ways to meet the needs of a variety of learners. We offer a variety of instructional strategies for the same specific objective. It is an instructional model not curriculum.</a:t>
            </a:r>
            <a:br>
              <a:rPr lang="en-US" dirty="0"/>
            </a:br>
            <a:endParaRPr dirty="0"/>
          </a:p>
          <a:p>
            <a:pPr marL="0" lvl="0" indent="0" algn="l" rtl="0">
              <a:lnSpc>
                <a:spcPct val="100000"/>
              </a:lnSpc>
              <a:spcBef>
                <a:spcPts val="360"/>
              </a:spcBef>
              <a:spcAft>
                <a:spcPts val="0"/>
              </a:spcAft>
              <a:buSzPts val="1400"/>
              <a:buNone/>
            </a:pPr>
            <a:r>
              <a:rPr lang="en-US" b="1" dirty="0"/>
              <a:t>To Do: </a:t>
            </a:r>
            <a:r>
              <a:rPr lang="en-US" dirty="0"/>
              <a:t>Have participants read slide.</a:t>
            </a:r>
            <a:endParaRPr dirty="0"/>
          </a:p>
        </p:txBody>
      </p:sp>
      <p:sp>
        <p:nvSpPr>
          <p:cNvPr id="350" name="Google Shape;350;p38: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39: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360"/>
              </a:spcBef>
              <a:spcAft>
                <a:spcPts val="0"/>
              </a:spcAft>
              <a:buSzPts val="1400"/>
              <a:buNone/>
            </a:pPr>
            <a:r>
              <a:rPr lang="en-US" b="1" dirty="0"/>
              <a:t>To Know: </a:t>
            </a:r>
            <a:br>
              <a:rPr lang="en-US" b="1" dirty="0"/>
            </a:br>
            <a:endParaRPr lang="en-US" b="1" dirty="0"/>
          </a:p>
          <a:p>
            <a:pPr marL="0" lvl="0" indent="0" algn="l" rtl="0">
              <a:lnSpc>
                <a:spcPct val="100000"/>
              </a:lnSpc>
              <a:spcBef>
                <a:spcPts val="360"/>
              </a:spcBef>
              <a:spcAft>
                <a:spcPts val="0"/>
              </a:spcAft>
              <a:buSzPts val="1400"/>
              <a:buNone/>
            </a:pPr>
            <a:r>
              <a:rPr lang="en-US" b="1" dirty="0"/>
              <a:t>To Say: </a:t>
            </a:r>
            <a:r>
              <a:rPr lang="en-US" dirty="0"/>
              <a:t>Teach with the child in mind.</a:t>
            </a:r>
            <a:br>
              <a:rPr lang="en-US" dirty="0"/>
            </a:br>
            <a:endParaRPr dirty="0"/>
          </a:p>
          <a:p>
            <a:pPr marL="0" lvl="0" indent="0" algn="l" rtl="0">
              <a:lnSpc>
                <a:spcPct val="100000"/>
              </a:lnSpc>
              <a:spcBef>
                <a:spcPts val="360"/>
              </a:spcBef>
              <a:spcAft>
                <a:spcPts val="0"/>
              </a:spcAft>
              <a:buClr>
                <a:schemeClr val="dk1"/>
              </a:buClr>
              <a:buSzPts val="1400"/>
              <a:buFont typeface="Arial"/>
              <a:buNone/>
            </a:pPr>
            <a:r>
              <a:rPr lang="en-US" b="1" dirty="0"/>
              <a:t>To Do: </a:t>
            </a:r>
            <a:r>
              <a:rPr lang="en-US" b="0" dirty="0"/>
              <a:t>Read slide.</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endParaRPr dirty="0"/>
          </a:p>
        </p:txBody>
      </p:sp>
      <p:sp>
        <p:nvSpPr>
          <p:cNvPr id="358" name="Google Shape;358;p39: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spcBef>
                <a:spcPts val="0"/>
              </a:spcBef>
              <a:spcAft>
                <a:spcPts val="0"/>
              </a:spcAft>
              <a:buClr>
                <a:schemeClr val="dk1"/>
              </a:buClr>
              <a:buSzPts val="1400"/>
              <a:buFont typeface="Arial"/>
              <a:buNone/>
            </a:pPr>
            <a:r>
              <a:rPr lang="en-US" b="1" dirty="0"/>
              <a:t>To Know: </a:t>
            </a:r>
            <a:r>
              <a:rPr lang="en-US" dirty="0"/>
              <a:t>Norms for a virtual meeting.</a:t>
            </a:r>
            <a:br>
              <a:rPr lang="en-US" dirty="0"/>
            </a:br>
            <a:endParaRPr lang="en-US" dirty="0"/>
          </a:p>
          <a:p>
            <a:pPr marL="0" lvl="0" indent="0" algn="l" rtl="0">
              <a:spcBef>
                <a:spcPts val="0"/>
              </a:spcBef>
              <a:spcAft>
                <a:spcPts val="0"/>
              </a:spcAft>
              <a:buClr>
                <a:schemeClr val="dk1"/>
              </a:buClr>
              <a:buSzPts val="1400"/>
              <a:buFont typeface="Arial"/>
              <a:buNone/>
            </a:pPr>
            <a:r>
              <a:rPr lang="en-US" b="1" dirty="0"/>
              <a:t>To Say: </a:t>
            </a:r>
            <a:r>
              <a:rPr lang="en-US" dirty="0"/>
              <a:t>These are our norms for the day. Would you like to change any of them?</a:t>
            </a:r>
            <a:br>
              <a:rPr lang="en-US" dirty="0"/>
            </a:br>
            <a:endParaRPr lang="en-US" dirty="0"/>
          </a:p>
          <a:p>
            <a:pPr marL="0" lvl="0" indent="0" algn="l" rtl="0">
              <a:spcBef>
                <a:spcPts val="0"/>
              </a:spcBef>
              <a:spcAft>
                <a:spcPts val="0"/>
              </a:spcAft>
              <a:buClr>
                <a:schemeClr val="dk1"/>
              </a:buClr>
              <a:buSzPts val="1400"/>
              <a:buFont typeface="Arial"/>
              <a:buNone/>
            </a:pPr>
            <a:r>
              <a:rPr lang="en-US" b="1" dirty="0"/>
              <a:t>To Do: </a:t>
            </a:r>
            <a:r>
              <a:rPr lang="en-US" dirty="0"/>
              <a:t>Hide slide when not using virtual presentation.</a:t>
            </a:r>
          </a:p>
          <a:p>
            <a:pPr marL="0" lvl="0" indent="0" algn="l" rtl="0">
              <a:spcBef>
                <a:spcPts val="360"/>
              </a:spcBef>
              <a:spcAft>
                <a:spcPts val="0"/>
              </a:spcAft>
              <a:buNone/>
            </a:pPr>
            <a:endParaRPr lang="en-US" dirty="0"/>
          </a:p>
          <a:p>
            <a:pPr marL="0" lvl="0" indent="0" algn="l" rtl="0">
              <a:lnSpc>
                <a:spcPct val="100000"/>
              </a:lnSpc>
              <a:spcBef>
                <a:spcPts val="360"/>
              </a:spcBef>
              <a:spcAft>
                <a:spcPts val="0"/>
              </a:spcAft>
              <a:buSzPts val="1400"/>
              <a:buNone/>
            </a:pPr>
            <a:endParaRPr dirty="0"/>
          </a:p>
        </p:txBody>
      </p:sp>
      <p:sp>
        <p:nvSpPr>
          <p:cNvPr id="205" name="Google Shape;205;p1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2982701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4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fontScale="92500"/>
          </a:bodyPr>
          <a:lstStyle/>
          <a:p>
            <a:pPr marL="0" lvl="0" indent="0" algn="l" rtl="0">
              <a:lnSpc>
                <a:spcPct val="100000"/>
              </a:lnSpc>
              <a:spcBef>
                <a:spcPts val="0"/>
              </a:spcBef>
              <a:spcAft>
                <a:spcPts val="0"/>
              </a:spcAft>
              <a:buSzPts val="1400"/>
              <a:buNone/>
            </a:pPr>
            <a:r>
              <a:rPr lang="en-US" b="1" dirty="0"/>
              <a:t>To Know: </a:t>
            </a:r>
            <a:r>
              <a:rPr lang="en-US" dirty="0"/>
              <a:t>Information is from “Instructional Strategies for the Differentiated Classroom”, Association for Supervision and Curriculum Development, Alexandria, Virginia 2004.</a:t>
            </a:r>
            <a:br>
              <a:rPr lang="en-US" dirty="0"/>
            </a:br>
            <a:endParaRPr dirty="0"/>
          </a:p>
          <a:p>
            <a:pPr marL="0" lvl="0" indent="0" algn="l" rtl="0">
              <a:lnSpc>
                <a:spcPct val="100000"/>
              </a:lnSpc>
              <a:spcBef>
                <a:spcPts val="360"/>
              </a:spcBef>
              <a:spcAft>
                <a:spcPts val="0"/>
              </a:spcAft>
              <a:buSzPts val="1400"/>
              <a:buNone/>
            </a:pPr>
            <a:r>
              <a:rPr lang="en-US" b="1" dirty="0"/>
              <a:t>To Say: </a:t>
            </a:r>
            <a:r>
              <a:rPr lang="en-US" dirty="0"/>
              <a:t>Differentiated Instruction (DI) should be used to teach all students.</a:t>
            </a:r>
            <a:endParaRPr dirty="0"/>
          </a:p>
          <a:p>
            <a:pPr marL="0" lvl="0" indent="0" algn="l" rtl="0">
              <a:lnSpc>
                <a:spcPct val="100000"/>
              </a:lnSpc>
              <a:spcBef>
                <a:spcPts val="360"/>
              </a:spcBef>
              <a:spcAft>
                <a:spcPts val="0"/>
              </a:spcAft>
              <a:buSzPts val="1400"/>
              <a:buNone/>
            </a:pPr>
            <a:r>
              <a:rPr lang="en-US" dirty="0"/>
              <a:t>Common Misconceptions Activity:</a:t>
            </a:r>
          </a:p>
          <a:p>
            <a:pPr marL="0" lvl="0" indent="0" algn="l" rtl="0">
              <a:lnSpc>
                <a:spcPct val="100000"/>
              </a:lnSpc>
              <a:spcBef>
                <a:spcPts val="360"/>
              </a:spcBef>
              <a:spcAft>
                <a:spcPts val="0"/>
              </a:spcAft>
              <a:buSzPts val="1400"/>
              <a:buNone/>
            </a:pPr>
            <a:r>
              <a:rPr lang="en-US" dirty="0"/>
              <a:t>True or False.</a:t>
            </a:r>
            <a:r>
              <a:rPr lang="en-US" baseline="0" dirty="0"/>
              <a:t> Read the first part of each stem and ask participants to decide if it is true or false. Then read the last part of the stem. </a:t>
            </a:r>
            <a:endParaRPr dirty="0"/>
          </a:p>
          <a:p>
            <a:pPr marL="171450" lvl="0" indent="-171450" algn="l" rtl="0">
              <a:lnSpc>
                <a:spcPct val="100000"/>
              </a:lnSpc>
              <a:spcBef>
                <a:spcPts val="360"/>
              </a:spcBef>
              <a:spcAft>
                <a:spcPts val="0"/>
              </a:spcAft>
              <a:buSzPts val="1400"/>
              <a:buFont typeface="Arial" panose="020B0604020202020204" pitchFamily="34" charset="0"/>
              <a:buChar char="•"/>
            </a:pPr>
            <a:r>
              <a:rPr lang="en-US" dirty="0"/>
              <a:t>Students skip lessons and units. </a:t>
            </a:r>
            <a:r>
              <a:rPr lang="en-US" b="1" dirty="0"/>
              <a:t>FALSE</a:t>
            </a:r>
            <a:r>
              <a:rPr lang="en-US" dirty="0"/>
              <a:t> - DI does not promote the concept of having students skip lessons and units or simply having teachers give more work to students who are not challenged by a lesson.</a:t>
            </a:r>
            <a:endParaRPr dirty="0"/>
          </a:p>
          <a:p>
            <a:pPr marL="171450" lvl="0" indent="-171450" algn="l" rtl="0">
              <a:lnSpc>
                <a:spcPct val="100000"/>
              </a:lnSpc>
              <a:spcBef>
                <a:spcPts val="360"/>
              </a:spcBef>
              <a:spcAft>
                <a:spcPts val="0"/>
              </a:spcAft>
              <a:buSzPts val="1400"/>
              <a:buFont typeface="Arial" panose="020B0604020202020204" pitchFamily="34" charset="0"/>
              <a:buChar char="•"/>
            </a:pPr>
            <a:r>
              <a:rPr lang="en-US" dirty="0"/>
              <a:t>Teachers </a:t>
            </a:r>
            <a:r>
              <a:rPr lang="en-US" b="1" dirty="0"/>
              <a:t>only</a:t>
            </a:r>
            <a:r>
              <a:rPr lang="en-US" dirty="0"/>
              <a:t> facilitate and plan instruction. </a:t>
            </a:r>
            <a:r>
              <a:rPr lang="en-US" b="1" dirty="0"/>
              <a:t>FALSE</a:t>
            </a:r>
            <a:r>
              <a:rPr lang="en-US" dirty="0"/>
              <a:t> –</a:t>
            </a:r>
            <a:r>
              <a:rPr lang="en-US" baseline="0" dirty="0"/>
              <a:t> </a:t>
            </a:r>
            <a:r>
              <a:rPr lang="en-US" dirty="0"/>
              <a:t>Teachers who practice true DI do spend a great deal of time planning and facilitating instruction, they also provide some whole-class instruction, such as setting the stage for a lesson or modeling the skill.</a:t>
            </a:r>
            <a:endParaRPr dirty="0"/>
          </a:p>
          <a:p>
            <a:pPr marL="171450" lvl="0" indent="-171450" algn="l" rtl="0">
              <a:lnSpc>
                <a:spcPct val="100000"/>
              </a:lnSpc>
              <a:spcBef>
                <a:spcPts val="360"/>
              </a:spcBef>
              <a:spcAft>
                <a:spcPts val="0"/>
              </a:spcAft>
              <a:buSzPts val="1400"/>
              <a:buFont typeface="Arial" panose="020B0604020202020204" pitchFamily="34" charset="0"/>
              <a:buChar char="•"/>
            </a:pPr>
            <a:r>
              <a:rPr lang="en-US" dirty="0"/>
              <a:t>Teachers must create a separate lesson plan for each student. </a:t>
            </a:r>
            <a:r>
              <a:rPr lang="en-US" b="1" dirty="0"/>
              <a:t>FALSE</a:t>
            </a:r>
            <a:r>
              <a:rPr lang="en-US" dirty="0"/>
              <a:t> – DI does not call for a teacher to create a separate lesson for each student. It provides student choices within a lesson.</a:t>
            </a:r>
            <a:endParaRPr dirty="0"/>
          </a:p>
          <a:p>
            <a:pPr marL="171450" lvl="0" indent="-171450" algn="l" rtl="0">
              <a:lnSpc>
                <a:spcPct val="100000"/>
              </a:lnSpc>
              <a:spcBef>
                <a:spcPts val="360"/>
              </a:spcBef>
              <a:spcAft>
                <a:spcPts val="0"/>
              </a:spcAft>
              <a:buSzPts val="1400"/>
              <a:buFont typeface="Arial" panose="020B0604020202020204" pitchFamily="34" charset="0"/>
              <a:buChar char="•"/>
            </a:pPr>
            <a:r>
              <a:rPr lang="en-US" dirty="0"/>
              <a:t>DI uses student grouping. </a:t>
            </a:r>
            <a:r>
              <a:rPr lang="en-US" b="1" dirty="0"/>
              <a:t>TRUE</a:t>
            </a:r>
            <a:r>
              <a:rPr lang="en-US" dirty="0"/>
              <a:t> - DI does promote the use of grouping, teachers should never separate a class into ability levels (advanced, middle, and struggling). Instructional groups should remain flexible.</a:t>
            </a:r>
            <a:br>
              <a:rPr lang="en-US" dirty="0"/>
            </a:br>
            <a:endParaRPr dirty="0"/>
          </a:p>
          <a:p>
            <a:pPr marL="0" lvl="0" indent="0" algn="l" rtl="0">
              <a:lnSpc>
                <a:spcPct val="100000"/>
              </a:lnSpc>
              <a:spcBef>
                <a:spcPts val="360"/>
              </a:spcBef>
              <a:spcAft>
                <a:spcPts val="0"/>
              </a:spcAft>
              <a:buSzPts val="1400"/>
              <a:buNone/>
            </a:pPr>
            <a:r>
              <a:rPr lang="en-US" b="1" dirty="0"/>
              <a:t>To Do: </a:t>
            </a:r>
            <a:r>
              <a:rPr lang="en-US" dirty="0"/>
              <a:t>Discuss slide.</a:t>
            </a:r>
            <a:endParaRPr dirty="0"/>
          </a:p>
        </p:txBody>
      </p:sp>
      <p:sp>
        <p:nvSpPr>
          <p:cNvPr id="366" name="Google Shape;366;p40: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1: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41: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Information is from “Instructional Strategies for the Differentiated Classroom”, Association for Supervision and Curriculum Development, Alexandria, Virginia 2004.</a:t>
            </a:r>
            <a:br>
              <a:rPr lang="en-US" dirty="0"/>
            </a:br>
            <a:endParaRPr dirty="0"/>
          </a:p>
          <a:p>
            <a:pPr marL="0" lvl="0" indent="0" algn="l" rtl="0">
              <a:lnSpc>
                <a:spcPct val="100000"/>
              </a:lnSpc>
              <a:spcBef>
                <a:spcPts val="360"/>
              </a:spcBef>
              <a:spcAft>
                <a:spcPts val="0"/>
              </a:spcAft>
              <a:buSzPts val="1400"/>
              <a:buNone/>
            </a:pPr>
            <a:r>
              <a:rPr lang="en-US" b="1" dirty="0"/>
              <a:t>To Say: </a:t>
            </a:r>
            <a:r>
              <a:rPr lang="en-US" dirty="0"/>
              <a:t>Where does your classroom fit? Traditional, Differentiated, or Hybrid?</a:t>
            </a:r>
          </a:p>
          <a:p>
            <a:pPr marL="0" lvl="0" indent="0" algn="l" rtl="0">
              <a:lnSpc>
                <a:spcPct val="100000"/>
              </a:lnSpc>
              <a:spcBef>
                <a:spcPts val="360"/>
              </a:spcBef>
              <a:spcAft>
                <a:spcPts val="0"/>
              </a:spcAft>
              <a:buSzPts val="1400"/>
              <a:buNone/>
            </a:pPr>
            <a:r>
              <a:rPr lang="en-US" dirty="0"/>
              <a:t> </a:t>
            </a:r>
            <a:endParaRPr dirty="0"/>
          </a:p>
          <a:p>
            <a:pPr marL="0" lvl="0" indent="0" algn="l" rtl="0">
              <a:lnSpc>
                <a:spcPct val="100000"/>
              </a:lnSpc>
              <a:spcBef>
                <a:spcPts val="360"/>
              </a:spcBef>
              <a:spcAft>
                <a:spcPts val="0"/>
              </a:spcAft>
              <a:buSzPts val="1400"/>
              <a:buNone/>
            </a:pPr>
            <a:r>
              <a:rPr lang="en-US" b="1" dirty="0"/>
              <a:t>To Do:  ACTIVITY</a:t>
            </a:r>
            <a:r>
              <a:rPr lang="en-US" b="0" dirty="0"/>
              <a:t> - </a:t>
            </a:r>
            <a:r>
              <a:rPr lang="en-US" dirty="0"/>
              <a:t>With a shoulder buddy have participants discuss their classroom for three minutes.</a:t>
            </a:r>
            <a:endParaRPr dirty="0"/>
          </a:p>
        </p:txBody>
      </p:sp>
      <p:sp>
        <p:nvSpPr>
          <p:cNvPr id="377" name="Google Shape;377;p41: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1: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41: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b="0" dirty="0"/>
              <a:t>These will be addressed throughout the PowerPoint.</a:t>
            </a:r>
          </a:p>
          <a:p>
            <a:pPr marL="0" lvl="0" indent="0" algn="l" rtl="0">
              <a:lnSpc>
                <a:spcPct val="100000"/>
              </a:lnSpc>
              <a:spcBef>
                <a:spcPts val="360"/>
              </a:spcBef>
              <a:spcAft>
                <a:spcPts val="0"/>
              </a:spcAft>
              <a:buSzPts val="1400"/>
              <a:buNone/>
            </a:pPr>
            <a:r>
              <a:rPr lang="en-US" b="1" dirty="0"/>
              <a:t>R</a:t>
            </a:r>
            <a:r>
              <a:rPr lang="en-US" sz="1200" b="1" i="1" dirty="0">
                <a:solidFill>
                  <a:schemeClr val="dk1"/>
                </a:solidFill>
                <a:latin typeface="Calibri"/>
                <a:ea typeface="Calibri"/>
                <a:cs typeface="Calibri"/>
                <a:sym typeface="Calibri"/>
              </a:rPr>
              <a:t>eadiness</a:t>
            </a:r>
            <a:r>
              <a:rPr lang="en-US" sz="1200" b="1" i="0" dirty="0">
                <a:solidFill>
                  <a:schemeClr val="dk1"/>
                </a:solidFill>
                <a:latin typeface="Calibri"/>
                <a:ea typeface="Calibri"/>
                <a:cs typeface="Calibri"/>
                <a:sym typeface="Calibri"/>
              </a:rPr>
              <a:t> refers to a student’s knowledge and skill level regarding given content</a:t>
            </a:r>
            <a:r>
              <a:rPr lang="en-US" sz="1200" b="0" i="0" dirty="0">
                <a:solidFill>
                  <a:schemeClr val="dk1"/>
                </a:solidFill>
                <a:latin typeface="Calibri"/>
                <a:ea typeface="Calibri"/>
                <a:cs typeface="Calibri"/>
                <a:sym typeface="Calibri"/>
              </a:rPr>
              <a:t>. A student’s readiness level might vary across subjects or content areas. For example, a student may have extensive knowledge about ancient Egypt but have little knowledge about the Incan civilization. Additionally, a student’s readiness may be influenced by his or her background knowledge, life experiences, or previous learning. </a:t>
            </a:r>
            <a:r>
              <a:rPr lang="en-US" sz="1200" b="1" i="1" dirty="0">
                <a:solidFill>
                  <a:schemeClr val="dk1"/>
                </a:solidFill>
                <a:latin typeface="Calibri"/>
                <a:ea typeface="Calibri"/>
                <a:cs typeface="Calibri"/>
                <a:sym typeface="Calibri"/>
              </a:rPr>
              <a:t>Interest</a:t>
            </a:r>
            <a:r>
              <a:rPr lang="en-US" sz="1200" b="1" i="0" dirty="0">
                <a:solidFill>
                  <a:schemeClr val="dk1"/>
                </a:solidFill>
                <a:latin typeface="Calibri"/>
                <a:ea typeface="Calibri"/>
                <a:cs typeface="Calibri"/>
                <a:sym typeface="Calibri"/>
              </a:rPr>
              <a:t> refers to topics, skills, or activities that pique a student’s curiosity or inspire him or her</a:t>
            </a:r>
            <a:r>
              <a:rPr lang="en-US" sz="1200" b="0" i="0" dirty="0">
                <a:solidFill>
                  <a:schemeClr val="dk1"/>
                </a:solidFill>
                <a:latin typeface="Calibri"/>
                <a:ea typeface="Calibri"/>
                <a:cs typeface="Calibri"/>
                <a:sym typeface="Calibri"/>
              </a:rPr>
              <a:t>. Teachers can discover their students’ interests by determining what topics they enjoy or which activities they engage in outside of class. </a:t>
            </a:r>
            <a:r>
              <a:rPr lang="en-US" sz="1200" b="1" i="1" dirty="0">
                <a:solidFill>
                  <a:schemeClr val="dk1"/>
                </a:solidFill>
                <a:latin typeface="Calibri"/>
                <a:ea typeface="Calibri"/>
                <a:cs typeface="Calibri"/>
                <a:sym typeface="Calibri"/>
              </a:rPr>
              <a:t>Learning profile</a:t>
            </a:r>
            <a:r>
              <a:rPr lang="en-US" sz="1200" b="1" i="0" dirty="0">
                <a:solidFill>
                  <a:schemeClr val="dk1"/>
                </a:solidFill>
                <a:latin typeface="Calibri"/>
                <a:ea typeface="Calibri"/>
                <a:cs typeface="Calibri"/>
                <a:sym typeface="Calibri"/>
              </a:rPr>
              <a:t> refers to a student’s preferred method of learning new information or skills (</a:t>
            </a:r>
            <a:r>
              <a:rPr lang="en-US" sz="1200" b="0" i="0" dirty="0">
                <a:solidFill>
                  <a:schemeClr val="dk1"/>
                </a:solidFill>
                <a:latin typeface="Calibri"/>
                <a:ea typeface="Calibri"/>
                <a:cs typeface="Calibri"/>
                <a:sym typeface="Calibri"/>
              </a:rPr>
              <a:t>e.g., visually, hands-on, through deductive means) and to environmental factors that influence a student’s learning (e.g., small group, bright lights, no distractions). A student’s profile can also be influenced by gender and culture. For example, students from cultural backgrounds that value cooperation over competition may perform better in a small group versus working independently.</a:t>
            </a:r>
            <a:br>
              <a:rPr lang="en-US" sz="1200" b="0" i="0" dirty="0">
                <a:solidFill>
                  <a:schemeClr val="dk1"/>
                </a:solidFill>
                <a:latin typeface="Calibri"/>
                <a:ea typeface="Calibri"/>
                <a:cs typeface="Calibri"/>
                <a:sym typeface="Calibri"/>
              </a:rPr>
            </a:br>
            <a:endParaRPr lang="en-US" b="1" dirty="0"/>
          </a:p>
          <a:p>
            <a:pPr marL="0" lvl="0" indent="0" algn="l" rtl="0">
              <a:lnSpc>
                <a:spcPct val="100000"/>
              </a:lnSpc>
              <a:spcBef>
                <a:spcPts val="360"/>
              </a:spcBef>
              <a:spcAft>
                <a:spcPts val="0"/>
              </a:spcAft>
              <a:buSzPts val="1400"/>
              <a:buNone/>
            </a:pPr>
            <a:r>
              <a:rPr lang="en-US" b="1" dirty="0"/>
              <a:t>To Say: </a:t>
            </a:r>
            <a:r>
              <a:rPr lang="en-US" dirty="0"/>
              <a:t>This framework for Differentiated Instruction will be addressed throughout the presentation.</a:t>
            </a:r>
            <a:br>
              <a:rPr lang="en-US" dirty="0"/>
            </a:br>
            <a:endParaRPr lang="en-US" b="1" dirty="0"/>
          </a:p>
          <a:p>
            <a:pPr marL="0" lvl="0" indent="0" algn="l" rtl="0">
              <a:lnSpc>
                <a:spcPct val="100000"/>
              </a:lnSpc>
              <a:spcBef>
                <a:spcPts val="360"/>
              </a:spcBef>
              <a:spcAft>
                <a:spcPts val="0"/>
              </a:spcAft>
              <a:buSzPts val="1400"/>
              <a:buNone/>
            </a:pPr>
            <a:r>
              <a:rPr lang="en-US" b="1" dirty="0"/>
              <a:t>To Do:</a:t>
            </a:r>
          </a:p>
        </p:txBody>
      </p:sp>
      <p:sp>
        <p:nvSpPr>
          <p:cNvPr id="377" name="Google Shape;377;p41: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76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4: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44: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This is the end of Session 1. The next slide has an activity addressing Session 1.</a:t>
            </a:r>
            <a:br>
              <a:rPr lang="en-US" dirty="0"/>
            </a:br>
            <a:endParaRPr dirty="0"/>
          </a:p>
          <a:p>
            <a:pPr marL="0" lvl="0" indent="0" algn="l" rtl="0">
              <a:lnSpc>
                <a:spcPct val="100000"/>
              </a:lnSpc>
              <a:spcBef>
                <a:spcPts val="360"/>
              </a:spcBef>
              <a:spcAft>
                <a:spcPts val="0"/>
              </a:spcAft>
              <a:buSzPts val="1400"/>
              <a:buNone/>
            </a:pPr>
            <a:r>
              <a:rPr lang="en-US" b="1" dirty="0"/>
              <a:t>To Say: </a:t>
            </a:r>
            <a:r>
              <a:rPr lang="en-US" b="0" dirty="0"/>
              <a:t>Tomlinson expresses that students take different routes to learn. Teachers use a variety of instructional approaches. The students have a variety of options for their learning and how to demonstrate knowledge. Differentiated Instruction is active learning, not passive. Students are actively engaged in their learning.</a:t>
            </a:r>
            <a:br>
              <a:rPr lang="en-US" b="0" dirty="0"/>
            </a:br>
            <a:endParaRPr b="1" dirty="0"/>
          </a:p>
          <a:p>
            <a:pPr marL="0" lvl="0" indent="0" algn="l" rtl="0">
              <a:lnSpc>
                <a:spcPct val="100000"/>
              </a:lnSpc>
              <a:spcBef>
                <a:spcPts val="360"/>
              </a:spcBef>
              <a:spcAft>
                <a:spcPts val="0"/>
              </a:spcAft>
              <a:buSzPts val="1400"/>
              <a:buNone/>
            </a:pPr>
            <a:r>
              <a:rPr lang="en-US" b="1" dirty="0"/>
              <a:t>To Do: </a:t>
            </a:r>
            <a:endParaRPr b="1" dirty="0"/>
          </a:p>
          <a:p>
            <a:pPr marL="0" lvl="0" indent="0" algn="l" rtl="0">
              <a:lnSpc>
                <a:spcPct val="100000"/>
              </a:lnSpc>
              <a:spcBef>
                <a:spcPts val="360"/>
              </a:spcBef>
              <a:spcAft>
                <a:spcPts val="0"/>
              </a:spcAft>
              <a:buSzPts val="1400"/>
              <a:buNone/>
            </a:pPr>
            <a:endParaRPr b="1" dirty="0"/>
          </a:p>
        </p:txBody>
      </p:sp>
      <p:sp>
        <p:nvSpPr>
          <p:cNvPr id="403" name="Google Shape;403;p44: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8c9cecb652_0_1: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g8c9cecb652_0_1:notes"/>
          <p:cNvSpPr txBox="1">
            <a:spLocks noGrp="1"/>
          </p:cNvSpPr>
          <p:nvPr>
            <p:ph type="body" idx="1"/>
          </p:nvPr>
        </p:nvSpPr>
        <p:spPr>
          <a:xfrm>
            <a:off x="701040" y="4415791"/>
            <a:ext cx="5608200" cy="4183500"/>
          </a:xfrm>
          <a:prstGeom prst="rect">
            <a:avLst/>
          </a:prstGeom>
          <a:noFill/>
          <a:ln>
            <a:noFill/>
          </a:ln>
        </p:spPr>
        <p:txBody>
          <a:bodyPr spcFirstLastPara="1" wrap="square" lIns="92850" tIns="46425" rIns="92850" bIns="46425" anchor="t" anchorCtr="0">
            <a:noAutofit/>
          </a:bodyPr>
          <a:lstStyle/>
          <a:p>
            <a:pPr marL="0" lvl="0" indent="0" algn="l" rtl="0">
              <a:lnSpc>
                <a:spcPct val="100000"/>
              </a:lnSpc>
              <a:spcBef>
                <a:spcPts val="360"/>
              </a:spcBef>
              <a:spcAft>
                <a:spcPts val="0"/>
              </a:spcAft>
              <a:buSzPts val="1400"/>
              <a:buNone/>
            </a:pPr>
            <a:r>
              <a:rPr lang="en-US" b="1" dirty="0"/>
              <a:t>To Know:</a:t>
            </a:r>
            <a:r>
              <a:rPr lang="en-US" dirty="0"/>
              <a:t> This is an activity to wrap up session 1.</a:t>
            </a:r>
            <a:br>
              <a:rPr lang="en-US" dirty="0"/>
            </a:br>
            <a:endParaRPr dirty="0"/>
          </a:p>
          <a:p>
            <a:pPr marL="0" lvl="0" indent="0" algn="l" rtl="0">
              <a:lnSpc>
                <a:spcPct val="100000"/>
              </a:lnSpc>
              <a:spcBef>
                <a:spcPts val="360"/>
              </a:spcBef>
              <a:spcAft>
                <a:spcPts val="0"/>
              </a:spcAft>
              <a:buSzPts val="1400"/>
              <a:buNone/>
            </a:pPr>
            <a:r>
              <a:rPr lang="en-US" b="1" dirty="0"/>
              <a:t>To Say: </a:t>
            </a:r>
            <a:r>
              <a:rPr lang="en-US" dirty="0"/>
              <a:t>Take a minute and reflect on some ideas you’ve gathered or insights you’ve developed from session 1. Develop a one-sentence statement that encapsulates an idea or insight you feel is important. Share your one-liner with the group.</a:t>
            </a:r>
            <a:br>
              <a:rPr lang="en-US" dirty="0"/>
            </a:br>
            <a:endParaRPr dirty="0"/>
          </a:p>
          <a:p>
            <a:pPr marL="0" lvl="0" indent="0" algn="l" rtl="0">
              <a:lnSpc>
                <a:spcPct val="100000"/>
              </a:lnSpc>
              <a:spcBef>
                <a:spcPts val="360"/>
              </a:spcBef>
              <a:spcAft>
                <a:spcPts val="0"/>
              </a:spcAft>
              <a:buSzPts val="1400"/>
              <a:buNone/>
            </a:pPr>
            <a:r>
              <a:rPr lang="en-US" b="1" dirty="0"/>
              <a:t>To Do:</a:t>
            </a:r>
            <a:r>
              <a:rPr lang="en-US" dirty="0"/>
              <a:t> Have participants complete the activity.</a:t>
            </a:r>
            <a:endParaRPr dirty="0"/>
          </a:p>
        </p:txBody>
      </p:sp>
      <p:sp>
        <p:nvSpPr>
          <p:cNvPr id="411" name="Google Shape;411;g8c9cecb652_0_1:notes"/>
          <p:cNvSpPr txBox="1">
            <a:spLocks noGrp="1"/>
          </p:cNvSpPr>
          <p:nvPr>
            <p:ph type="sldNum" idx="12"/>
          </p:nvPr>
        </p:nvSpPr>
        <p:spPr>
          <a:xfrm>
            <a:off x="3970938" y="8829966"/>
            <a:ext cx="3037800" cy="46470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8: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48: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Session 2 begins.</a:t>
            </a:r>
            <a:br>
              <a:rPr lang="en-US" dirty="0"/>
            </a:br>
            <a:endParaRPr dirty="0"/>
          </a:p>
          <a:p>
            <a:pPr marL="0" lvl="0" indent="0" algn="l" rtl="0">
              <a:lnSpc>
                <a:spcPct val="100000"/>
              </a:lnSpc>
              <a:spcBef>
                <a:spcPts val="360"/>
              </a:spcBef>
              <a:spcAft>
                <a:spcPts val="0"/>
              </a:spcAft>
              <a:buSzPts val="1400"/>
              <a:buNone/>
            </a:pPr>
            <a:r>
              <a:rPr lang="en-US" b="1" dirty="0"/>
              <a:t>To Say: </a:t>
            </a:r>
            <a:br>
              <a:rPr lang="en-US" b="1" dirty="0"/>
            </a:br>
            <a:endParaRPr dirty="0"/>
          </a:p>
          <a:p>
            <a:pPr marL="0" lvl="0" indent="0" algn="l" rtl="0">
              <a:lnSpc>
                <a:spcPct val="100000"/>
              </a:lnSpc>
              <a:spcBef>
                <a:spcPts val="360"/>
              </a:spcBef>
              <a:spcAft>
                <a:spcPts val="0"/>
              </a:spcAft>
              <a:buSzPts val="1400"/>
              <a:buNone/>
            </a:pPr>
            <a:r>
              <a:rPr lang="en-US" b="1" dirty="0"/>
              <a:t>To Do:</a:t>
            </a:r>
            <a:endParaRPr b="1" dirty="0"/>
          </a:p>
        </p:txBody>
      </p:sp>
      <p:sp>
        <p:nvSpPr>
          <p:cNvPr id="419" name="Google Shape;419;p48: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4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49: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fontScale="77500" lnSpcReduction="20000"/>
          </a:bodyPr>
          <a:lstStyle/>
          <a:p>
            <a:pPr marL="0" indent="0">
              <a:spcBef>
                <a:spcPts val="0"/>
              </a:spcBef>
            </a:pPr>
            <a:r>
              <a:rPr lang="en-US" sz="1200" b="1" i="0" u="none" strike="noStrike" cap="none" dirty="0">
                <a:solidFill>
                  <a:schemeClr val="dk1"/>
                </a:solidFill>
                <a:effectLst/>
                <a:latin typeface="Calibri"/>
                <a:ea typeface="Calibri"/>
                <a:cs typeface="Calibri"/>
                <a:sym typeface="Calibri"/>
              </a:rPr>
              <a:t>To Know: </a:t>
            </a:r>
            <a:r>
              <a:rPr lang="en-US" sz="1200" b="0" i="0" u="none" strike="noStrike" cap="none" dirty="0">
                <a:solidFill>
                  <a:schemeClr val="dk1"/>
                </a:solidFill>
                <a:effectLst/>
                <a:latin typeface="Calibri"/>
                <a:ea typeface="Calibri"/>
                <a:cs typeface="Calibri"/>
                <a:sym typeface="Calibri"/>
              </a:rPr>
              <a:t>Participants will need Handout #1, “My Differentiated Worksheet”.</a:t>
            </a:r>
          </a:p>
          <a:p>
            <a:pPr marL="0" indent="0">
              <a:spcBef>
                <a:spcPts val="0"/>
              </a:spcBef>
            </a:pPr>
            <a:r>
              <a:rPr lang="en-US" sz="1200" b="0" i="0" u="none" strike="noStrike" cap="none" dirty="0">
                <a:solidFill>
                  <a:schemeClr val="dk1"/>
                </a:solidFill>
                <a:effectLst/>
                <a:latin typeface="Calibri"/>
                <a:ea typeface="Calibri"/>
                <a:cs typeface="Calibri"/>
                <a:sym typeface="Calibri"/>
              </a:rPr>
              <a:t>1. Quality Curriculum –Effective curriculum is meaning-rich, with clear learning targets known to teachers and students. It’s engaging to students. It focuses them on understanding what they are learning.</a:t>
            </a:r>
          </a:p>
          <a:p>
            <a:pPr marL="0" indent="0">
              <a:spcBef>
                <a:spcPts val="0"/>
              </a:spcBef>
            </a:pPr>
            <a:r>
              <a:rPr lang="en-US" sz="1200" b="1" i="1" u="sng" strike="noStrike" cap="none" dirty="0">
                <a:solidFill>
                  <a:schemeClr val="dk1"/>
                </a:solidFill>
                <a:effectLst/>
                <a:latin typeface="Calibri"/>
                <a:ea typeface="Calibri"/>
                <a:cs typeface="Calibri"/>
                <a:sym typeface="Calibri"/>
              </a:rPr>
              <a:t>Key thing to remember</a:t>
            </a:r>
            <a:r>
              <a:rPr lang="en-US" sz="1200" b="1" i="1" u="none" strike="noStrike" cap="none" dirty="0">
                <a:solidFill>
                  <a:schemeClr val="dk1"/>
                </a:solidFill>
                <a:effectLst/>
                <a:latin typeface="Calibri"/>
                <a:ea typeface="Calibri"/>
                <a:cs typeface="Calibri"/>
                <a:sym typeface="Calibri"/>
              </a:rPr>
              <a:t>: All students need to have the opportunity to explore and apply the key concepts of the subject being studied and then to achieve success.</a:t>
            </a:r>
            <a:br>
              <a:rPr lang="en-US" sz="1200" b="1" i="1"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0" i="0" u="none" strike="noStrike" cap="none" dirty="0">
                <a:solidFill>
                  <a:schemeClr val="dk1"/>
                </a:solidFill>
                <a:effectLst/>
                <a:latin typeface="Calibri"/>
                <a:ea typeface="Calibri"/>
                <a:cs typeface="Calibri"/>
                <a:sym typeface="Calibri"/>
              </a:rPr>
              <a:t>2.  Learning Environment – All students come to class each day with the belief that they will be connected, valued, challenged, supported, and contributing members of the classroom community. The teacher uses respectful tasks to meet students’ varied readiness, interest, and learning profile needs. These tasks give all students access to the same clear, high-quality lesson/unit goals. A range of low-prep and high-prep strategies must be planned and delivered. Tasks should be designed that </a:t>
            </a:r>
            <a:r>
              <a:rPr lang="en-US" sz="1200" b="1" i="0" u="none" strike="noStrike" cap="none" dirty="0">
                <a:solidFill>
                  <a:schemeClr val="dk1"/>
                </a:solidFill>
                <a:effectLst/>
                <a:latin typeface="Calibri"/>
                <a:ea typeface="Calibri"/>
                <a:cs typeface="Calibri"/>
                <a:sym typeface="Calibri"/>
              </a:rPr>
              <a:t>engage students in an active manner to explore and reach the learning targets. </a:t>
            </a:r>
            <a:br>
              <a:rPr lang="en-US" sz="1200" b="1"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0" i="0" u="none" strike="noStrike" cap="none" dirty="0">
                <a:solidFill>
                  <a:schemeClr val="dk1"/>
                </a:solidFill>
                <a:effectLst/>
                <a:latin typeface="Calibri"/>
                <a:ea typeface="Calibri"/>
                <a:cs typeface="Calibri"/>
                <a:sym typeface="Calibri"/>
              </a:rPr>
              <a:t>3. Flexible Instructional Arrangements - </a:t>
            </a:r>
            <a:r>
              <a:rPr lang="en-US" sz="1200" b="1" i="1" u="none" strike="noStrike" cap="none" dirty="0">
                <a:solidFill>
                  <a:schemeClr val="dk1"/>
                </a:solidFill>
                <a:effectLst/>
                <a:latin typeface="Calibri"/>
                <a:ea typeface="Calibri"/>
                <a:cs typeface="Calibri"/>
                <a:sym typeface="Calibri"/>
              </a:rPr>
              <a:t>The teacher integrates well-managed, flexible instructional arrangements as a primary mechanism for differentiated instruction. Instruction that responds to variance in student readiness, interest, and learning profile.</a:t>
            </a:r>
            <a:r>
              <a:rPr lang="en-US" sz="1200" b="0" i="0" u="none" strike="noStrike" cap="none" dirty="0">
                <a:solidFill>
                  <a:schemeClr val="dk1"/>
                </a:solidFill>
                <a:effectLst/>
                <a:latin typeface="Calibri"/>
                <a:ea typeface="Calibri"/>
                <a:cs typeface="Calibri"/>
                <a:sym typeface="Calibri"/>
              </a:rPr>
              <a:t> The teacher uses a variety of instructional arrangements (e.g., small groups, student-teacher conferences, partners, individual work, whole group) to meet students’ needs. Decisions about how and when to use various arrangements are based on curricular goals and data gathered through informal and formal formative assessment. Routines and structures are established to ensure that movement in the classroom is purposeful and students are self-directed.</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0" i="0" u="none" strike="noStrike" cap="none" dirty="0">
                <a:solidFill>
                  <a:schemeClr val="dk1"/>
                </a:solidFill>
                <a:effectLst/>
                <a:latin typeface="Calibri"/>
                <a:ea typeface="Calibri"/>
                <a:cs typeface="Calibri"/>
                <a:sym typeface="Calibri"/>
              </a:rPr>
              <a:t>4.  Assessment – Assessment is ongoing (before, during, and after the learning) and diagnostic. Assessment that informs teaching and learning. </a:t>
            </a:r>
            <a:r>
              <a:rPr lang="en-US" sz="1200" b="1" i="0" u="none" strike="noStrike" cap="none" dirty="0">
                <a:solidFill>
                  <a:schemeClr val="dk1"/>
                </a:solidFill>
                <a:effectLst/>
                <a:latin typeface="Calibri"/>
                <a:ea typeface="Calibri"/>
                <a:cs typeface="Calibri"/>
                <a:sym typeface="Calibri"/>
              </a:rPr>
              <a:t>Assessment and instruction are inseparable.</a:t>
            </a:r>
            <a:r>
              <a:rPr lang="en-US" sz="1200" b="0" i="0" u="none" strike="noStrike" cap="none" dirty="0">
                <a:solidFill>
                  <a:schemeClr val="dk1"/>
                </a:solidFill>
                <a:effectLst/>
                <a:latin typeface="Calibri"/>
                <a:ea typeface="Calibri"/>
                <a:cs typeface="Calibri"/>
                <a:sym typeface="Calibri"/>
              </a:rPr>
              <a:t> The teacher formatively assesses students’ readiness, interest, and learning profile needs and uses the results to inform adjustments to content, processes, and products. The teacher integrates formative assessment as an important aspect of classroom life.</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0" i="0" u="none" strike="noStrike" cap="none" dirty="0">
                <a:solidFill>
                  <a:schemeClr val="dk1"/>
                </a:solidFill>
                <a:effectLst/>
                <a:latin typeface="Calibri"/>
                <a:ea typeface="Calibri"/>
                <a:cs typeface="Calibri"/>
                <a:sym typeface="Calibri"/>
              </a:rPr>
              <a:t>5. Classroom Leadership and Management -  Teachers lead students to understand the classroom is designed to work for each of them and that they have a role to play in making their classroom a great place for learning. It is critical for the teacher and students to learn as much about each other as possible. Create a sense of community in the classroom using class-builders and team-builders. Provide an inviting, relaxed environment for learning. </a:t>
            </a:r>
          </a:p>
          <a:p>
            <a:pPr marL="0" indent="0">
              <a:spcBef>
                <a:spcPts val="0"/>
              </a:spcBef>
            </a:pPr>
            <a:r>
              <a:rPr lang="en-US" sz="1200" b="0" i="0" u="none" strike="noStrike" cap="none" dirty="0">
                <a:solidFill>
                  <a:schemeClr val="dk1"/>
                </a:solidFill>
                <a:effectLst/>
                <a:latin typeface="Calibri"/>
                <a:ea typeface="Calibri"/>
                <a:cs typeface="Calibri"/>
                <a:sym typeface="Calibri"/>
              </a:rPr>
              <a:t>The teacher understands, appreciates, and builds upon student differences. Strickland, Cindy A. </a:t>
            </a:r>
            <a:r>
              <a:rPr lang="en-US" sz="1200" b="0" i="1" u="none" strike="noStrike" cap="none" dirty="0">
                <a:solidFill>
                  <a:schemeClr val="dk1"/>
                </a:solidFill>
                <a:effectLst/>
                <a:latin typeface="Calibri"/>
                <a:ea typeface="Calibri"/>
                <a:cs typeface="Calibri"/>
                <a:sym typeface="Calibri"/>
              </a:rPr>
              <a:t>Tools for High-quality Differentiated Instruction</a:t>
            </a:r>
            <a:r>
              <a:rPr lang="en-US" sz="1200" b="0" i="0" u="none" strike="noStrike" cap="none" dirty="0">
                <a:solidFill>
                  <a:schemeClr val="dk1"/>
                </a:solidFill>
                <a:effectLst/>
                <a:latin typeface="Calibri"/>
                <a:ea typeface="Calibri"/>
                <a:cs typeface="Calibri"/>
                <a:sym typeface="Calibri"/>
              </a:rPr>
              <a:t>. Alexandria, VA: Association for Supervision and Curriculum Development, 2007.</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These will be addressed individually as we go through the presentation. We will be using Handout #1, “My Differentiated Worksheet”.</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1" i="0" u="none" strike="noStrike" cap="none" dirty="0">
                <a:solidFill>
                  <a:schemeClr val="dk1"/>
                </a:solidFill>
                <a:effectLst/>
                <a:latin typeface="Calibri"/>
                <a:ea typeface="Calibri"/>
                <a:cs typeface="Calibri"/>
                <a:sym typeface="Calibri"/>
              </a:rPr>
              <a:t>To Do: </a:t>
            </a:r>
            <a:r>
              <a:rPr lang="en-US" sz="1200" b="0" i="0" u="none" strike="noStrike" cap="none" dirty="0">
                <a:solidFill>
                  <a:schemeClr val="dk1"/>
                </a:solidFill>
                <a:effectLst/>
                <a:latin typeface="Calibri"/>
                <a:ea typeface="Calibri"/>
                <a:cs typeface="Calibri"/>
                <a:sym typeface="Calibri"/>
              </a:rPr>
              <a:t>Read slide.</a:t>
            </a:r>
          </a:p>
          <a:p>
            <a:pPr marL="0" lvl="0" indent="0" algn="l" rtl="0">
              <a:lnSpc>
                <a:spcPct val="80000"/>
              </a:lnSpc>
              <a:spcBef>
                <a:spcPts val="0"/>
              </a:spcBef>
              <a:spcAft>
                <a:spcPts val="0"/>
              </a:spcAft>
              <a:buSzPts val="1400"/>
              <a:buNone/>
            </a:pPr>
            <a:endParaRPr dirty="0"/>
          </a:p>
        </p:txBody>
      </p:sp>
      <p:sp>
        <p:nvSpPr>
          <p:cNvPr id="427" name="Google Shape;427;p49: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5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5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b="1" dirty="0"/>
              <a:t>To Know: </a:t>
            </a:r>
            <a:r>
              <a:rPr lang="en-US" sz="1200" dirty="0"/>
              <a:t>Tomlinson, Carol A., “</a:t>
            </a:r>
            <a:r>
              <a:rPr lang="en-US" sz="1200" i="1" dirty="0"/>
              <a:t>What is Differentiated Instruction?”,</a:t>
            </a:r>
            <a:r>
              <a:rPr lang="en-US" sz="1200" dirty="0"/>
              <a:t> Alexandria, VA.</a:t>
            </a:r>
            <a:br>
              <a:rPr lang="en-US" sz="1200" dirty="0"/>
            </a:br>
            <a:endParaRPr dirty="0"/>
          </a:p>
          <a:p>
            <a:pPr marL="0" marR="0" lvl="0" indent="0" algn="l" rtl="0">
              <a:lnSpc>
                <a:spcPct val="100000"/>
              </a:lnSpc>
              <a:spcBef>
                <a:spcPts val="360"/>
              </a:spcBef>
              <a:spcAft>
                <a:spcPts val="0"/>
              </a:spcAft>
              <a:buClr>
                <a:schemeClr val="dk1"/>
              </a:buClr>
              <a:buSzPts val="1200"/>
              <a:buFont typeface="Calibri"/>
              <a:buNone/>
            </a:pPr>
            <a:r>
              <a:rPr lang="en-US" b="1" dirty="0"/>
              <a:t>To Say: </a:t>
            </a:r>
            <a:r>
              <a:rPr lang="en-US" dirty="0"/>
              <a:t>Let’s put our definition of differentiation and the guiding principles together as we watch Carol Ann Tomlinson in this video clip. Notice how she addresses the five key principles.</a:t>
            </a:r>
            <a:endParaRPr dirty="0"/>
          </a:p>
          <a:p>
            <a:pPr marL="0" marR="0" lvl="0" indent="0" algn="l" rtl="0">
              <a:lnSpc>
                <a:spcPct val="100000"/>
              </a:lnSpc>
              <a:spcBef>
                <a:spcPts val="360"/>
              </a:spcBef>
              <a:spcAft>
                <a:spcPts val="0"/>
              </a:spcAft>
              <a:buClr>
                <a:schemeClr val="dk1"/>
              </a:buClr>
              <a:buSzPts val="1200"/>
              <a:buFont typeface="Calibri"/>
              <a:buNone/>
            </a:pPr>
            <a:r>
              <a:rPr lang="en-US" b="0" dirty="0"/>
              <a:t>(</a:t>
            </a:r>
            <a:r>
              <a:rPr lang="en-US" dirty="0"/>
              <a:t>Two minutes) - You Tube: What is Differentiated Instruction?</a:t>
            </a:r>
            <a:br>
              <a:rPr lang="en-US" dirty="0"/>
            </a:br>
            <a:endParaRPr dirty="0"/>
          </a:p>
          <a:p>
            <a:pPr marL="0" lvl="0" indent="0" algn="l" rtl="0">
              <a:lnSpc>
                <a:spcPct val="100000"/>
              </a:lnSpc>
              <a:spcBef>
                <a:spcPts val="360"/>
              </a:spcBef>
              <a:spcAft>
                <a:spcPts val="0"/>
              </a:spcAft>
              <a:buSzPts val="1400"/>
              <a:buNone/>
            </a:pPr>
            <a:r>
              <a:rPr lang="en-US" b="1" dirty="0"/>
              <a:t>To Do: Eyeball-to-Eyeball Activity: </a:t>
            </a:r>
            <a:r>
              <a:rPr lang="en-US" b="0" dirty="0"/>
              <a:t>Look across the room and find someone who is looking at you. Get up and share with each other how Tomlinson addressed the five principles, as well as reflect upon what you can do to incorporate them in your classroom. </a:t>
            </a:r>
            <a:r>
              <a:rPr lang="en-US" dirty="0"/>
              <a:t>Share out a few.</a:t>
            </a:r>
            <a:endParaRPr dirty="0"/>
          </a:p>
        </p:txBody>
      </p:sp>
      <p:sp>
        <p:nvSpPr>
          <p:cNvPr id="436" name="Google Shape;436;p50: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51: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51: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For the presenter, here are the links to Item Specifications: </a:t>
            </a:r>
            <a:r>
              <a:rPr lang="en-US" u="sng" dirty="0">
                <a:solidFill>
                  <a:schemeClr val="hlink"/>
                </a:solidFill>
                <a:hlinkClick r:id="rId3"/>
              </a:rPr>
              <a:t>https://</a:t>
            </a:r>
            <a:r>
              <a:rPr lang="en-US" u="none" dirty="0">
                <a:solidFill>
                  <a:schemeClr val="hlink"/>
                </a:solidFill>
                <a:hlinkClick r:id="rId3"/>
              </a:rPr>
              <a:t>dese.mo.gov/college-career-readiness/curriculum/english-language-arts</a:t>
            </a:r>
            <a:r>
              <a:rPr lang="en-US" u="none" dirty="0">
                <a:solidFill>
                  <a:schemeClr val="hlink"/>
                </a:solidFill>
              </a:rPr>
              <a:t> </a:t>
            </a:r>
            <a:r>
              <a:rPr lang="en-US" u="none" dirty="0"/>
              <a:t>dese.mo.gov/</a:t>
            </a:r>
            <a:r>
              <a:rPr lang="en-US" u="none" dirty="0" err="1"/>
              <a:t>molearningstandardsitemspecifications</a:t>
            </a:r>
            <a:endParaRPr lang="en-US" u="none" dirty="0"/>
          </a:p>
          <a:p>
            <a:pPr marL="319087" lvl="0" indent="-288607" algn="l" rtl="0">
              <a:lnSpc>
                <a:spcPct val="100000"/>
              </a:lnSpc>
              <a:spcBef>
                <a:spcPts val="700"/>
              </a:spcBef>
              <a:spcAft>
                <a:spcPts val="0"/>
              </a:spcAft>
              <a:buClr>
                <a:schemeClr val="accent2"/>
              </a:buClr>
              <a:buSzPts val="1200"/>
              <a:buFont typeface="Calibri"/>
              <a:buChar char="◻"/>
            </a:pPr>
            <a:r>
              <a:rPr lang="en-US" b="0" u="sng" dirty="0">
                <a:solidFill>
                  <a:schemeClr val="hlink"/>
                </a:solidFill>
              </a:rPr>
              <a:t>Click on Assessment Resources</a:t>
            </a:r>
            <a:endParaRPr b="0" dirty="0"/>
          </a:p>
          <a:p>
            <a:pPr marL="319087" lvl="0" indent="-288607" algn="l" rtl="0">
              <a:lnSpc>
                <a:spcPct val="100000"/>
              </a:lnSpc>
              <a:spcBef>
                <a:spcPts val="700"/>
              </a:spcBef>
              <a:spcAft>
                <a:spcPts val="0"/>
              </a:spcAft>
              <a:buClr>
                <a:schemeClr val="accent2"/>
              </a:buClr>
              <a:buSzPts val="1200"/>
              <a:buFont typeface="Calibri"/>
              <a:buChar char="◻"/>
            </a:pPr>
            <a:r>
              <a:rPr lang="en-US" b="0" u="sng" dirty="0">
                <a:solidFill>
                  <a:schemeClr val="hlink"/>
                </a:solidFill>
              </a:rPr>
              <a:t>Item Specifications per grade level</a:t>
            </a:r>
            <a:br>
              <a:rPr lang="en-US" b="0" u="sng" dirty="0">
                <a:solidFill>
                  <a:schemeClr val="hlink"/>
                </a:solidFill>
              </a:rPr>
            </a:br>
            <a:endParaRPr b="0" dirty="0"/>
          </a:p>
          <a:p>
            <a:pPr marL="0" lvl="0" indent="0" algn="l" rtl="0">
              <a:lnSpc>
                <a:spcPct val="100000"/>
              </a:lnSpc>
              <a:spcBef>
                <a:spcPts val="360"/>
              </a:spcBef>
              <a:spcAft>
                <a:spcPts val="0"/>
              </a:spcAft>
              <a:buSzPts val="1400"/>
              <a:buNone/>
            </a:pPr>
            <a:r>
              <a:rPr lang="en-US" b="1" dirty="0"/>
              <a:t>To Say: </a:t>
            </a:r>
            <a:r>
              <a:rPr lang="en-US" dirty="0"/>
              <a:t>State and Local Standards and Benchmarks must be quality. Quality Curriculum – Effective curriculum is meaning-rich, with clear learning targets known to teachers and students. It’s engaging to students. It focuses them on understanding what they are learning. What are your power standards? We have tools to help us with what teachers need to use to implement and TO DEVELOP GOALS. Math, ELA, science and social studies have Item Specification documents on their content web page under a tab. Teachers may use these documents to access standards. How we ask verbally or in writing needs to mirror what will be expected or we are not having them access</a:t>
            </a:r>
            <a:r>
              <a:rPr lang="en-US" baseline="0" dirty="0"/>
              <a:t> the Missouri Learning S</a:t>
            </a:r>
            <a:r>
              <a:rPr lang="en-US" dirty="0"/>
              <a:t>tandards.</a:t>
            </a:r>
            <a:br>
              <a:rPr lang="en-US" dirty="0"/>
            </a:br>
            <a:endParaRPr dirty="0"/>
          </a:p>
          <a:p>
            <a:pPr marL="0" lvl="0" indent="0" algn="l" rtl="0">
              <a:lnSpc>
                <a:spcPct val="100000"/>
              </a:lnSpc>
              <a:spcBef>
                <a:spcPts val="360"/>
              </a:spcBef>
              <a:spcAft>
                <a:spcPts val="0"/>
              </a:spcAft>
              <a:buClr>
                <a:schemeClr val="dk1"/>
              </a:buClr>
              <a:buSzPts val="1400"/>
              <a:buFont typeface="Arial"/>
              <a:buNone/>
            </a:pPr>
            <a:r>
              <a:rPr lang="en-US" b="1" dirty="0"/>
              <a:t>To Do:</a:t>
            </a:r>
            <a:r>
              <a:rPr lang="en-US" b="0" baseline="0" dirty="0"/>
              <a:t> </a:t>
            </a:r>
            <a:r>
              <a:rPr lang="en-US" dirty="0"/>
              <a:t>Ask participants: What resources do you use to build your curriculum? How do you choose your power standards? As we continue learning about Differentiated Instruction, think about how you could differentiate your power standards.</a:t>
            </a:r>
            <a:endParaRPr dirty="0"/>
          </a:p>
          <a:p>
            <a:pPr marL="0" lvl="0" indent="0" algn="l" rtl="0">
              <a:lnSpc>
                <a:spcPct val="100000"/>
              </a:lnSpc>
              <a:spcBef>
                <a:spcPts val="360"/>
              </a:spcBef>
              <a:spcAft>
                <a:spcPts val="0"/>
              </a:spcAft>
              <a:buSzPts val="1400"/>
              <a:buNone/>
            </a:pPr>
            <a:endParaRPr b="1" dirty="0"/>
          </a:p>
        </p:txBody>
      </p:sp>
      <p:sp>
        <p:nvSpPr>
          <p:cNvPr id="445" name="Google Shape;445;p51: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51: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51: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The model of differentiation refers to the key elements of curriculum as </a:t>
            </a:r>
            <a:r>
              <a:rPr lang="en-US" b="1" dirty="0"/>
              <a:t>Knowledge, Understand and Do</a:t>
            </a:r>
            <a:r>
              <a:rPr lang="en-US" dirty="0"/>
              <a:t>. (1) Required content standards, goals, or outcomes; (2) The purpose of the content being explored.</a:t>
            </a:r>
            <a:br>
              <a:rPr lang="en-US" dirty="0"/>
            </a:br>
            <a:endParaRPr lang="en-US" dirty="0"/>
          </a:p>
          <a:p>
            <a:pPr marL="0" lvl="0" indent="0" algn="l" rtl="0">
              <a:lnSpc>
                <a:spcPct val="100000"/>
              </a:lnSpc>
              <a:spcBef>
                <a:spcPts val="360"/>
              </a:spcBef>
              <a:spcAft>
                <a:spcPts val="0"/>
              </a:spcAft>
              <a:buSzPts val="1400"/>
              <a:buNone/>
            </a:pPr>
            <a:r>
              <a:rPr lang="en-US" b="1" dirty="0"/>
              <a:t>To Say: </a:t>
            </a:r>
            <a:r>
              <a:rPr lang="en-US" dirty="0"/>
              <a:t>Before you begin a unit: What do you want your students to know, what do they need to understand, and then, what will they do with the information? Be clear about what students must know, understand, and be able to do in order to grow in the subject. Student product assignment can be working alone, pairs, or in groups. Products are important because they represent your students’ extensive knowledge, skills, and understanding. The applications and transfer of </a:t>
            </a:r>
            <a:r>
              <a:rPr lang="en-US" b="1" dirty="0"/>
              <a:t>Knowledge, Understand, and Do </a:t>
            </a:r>
            <a:r>
              <a:rPr lang="en-US" dirty="0"/>
              <a:t>is a key element of the curriculum that students can “own”. </a:t>
            </a:r>
            <a:r>
              <a:rPr lang="en-US" i="1" dirty="0"/>
              <a:t>How to Differentiate Instruction in Academically Diverse Classroom, </a:t>
            </a:r>
            <a:r>
              <a:rPr lang="en-US" dirty="0"/>
              <a:t>Carol Ann Tomlinson 2017.</a:t>
            </a:r>
            <a:br>
              <a:rPr lang="en-US" dirty="0"/>
            </a:br>
            <a:endParaRPr lang="en-US" dirty="0"/>
          </a:p>
          <a:p>
            <a:pPr marL="0" lvl="0" indent="0" algn="l" rtl="0">
              <a:lnSpc>
                <a:spcPct val="100000"/>
              </a:lnSpc>
              <a:spcBef>
                <a:spcPts val="360"/>
              </a:spcBef>
              <a:spcAft>
                <a:spcPts val="0"/>
              </a:spcAft>
              <a:buSzPts val="1400"/>
              <a:buNone/>
            </a:pPr>
            <a:r>
              <a:rPr lang="en-US" b="1" dirty="0"/>
              <a:t>To Do: </a:t>
            </a:r>
          </a:p>
        </p:txBody>
      </p:sp>
      <p:sp>
        <p:nvSpPr>
          <p:cNvPr id="445" name="Google Shape;445;p51: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2292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spcBef>
                <a:spcPts val="0"/>
              </a:spcBef>
              <a:spcAft>
                <a:spcPts val="0"/>
              </a:spcAft>
              <a:buNone/>
            </a:pPr>
            <a:r>
              <a:rPr lang="en-US" b="1" dirty="0"/>
              <a:t>To Know: </a:t>
            </a:r>
            <a:r>
              <a:rPr lang="en-US" b="0" dirty="0"/>
              <a:t>These are the features</a:t>
            </a:r>
            <a:r>
              <a:rPr lang="en-US" b="0" baseline="0" dirty="0"/>
              <a:t> of Zoom the presenter may use.</a:t>
            </a:r>
            <a:br>
              <a:rPr lang="en-US" b="0" baseline="0" dirty="0"/>
            </a:br>
            <a:endParaRPr lang="en-US" b="1" dirty="0"/>
          </a:p>
          <a:p>
            <a:pPr marL="0" lvl="0" indent="0" algn="l" rtl="0">
              <a:spcBef>
                <a:spcPts val="0"/>
              </a:spcBef>
              <a:spcAft>
                <a:spcPts val="0"/>
              </a:spcAft>
              <a:buNone/>
            </a:pPr>
            <a:r>
              <a:rPr lang="en-US" b="1" dirty="0"/>
              <a:t>To Do:</a:t>
            </a:r>
            <a:r>
              <a:rPr lang="en-US" b="0" dirty="0"/>
              <a:t> Show slide to acquaint participants</a:t>
            </a:r>
            <a:r>
              <a:rPr lang="en-US" b="0" baseline="0" dirty="0"/>
              <a:t> with Zoom.</a:t>
            </a:r>
            <a:endParaRPr lang="en-US" b="1" dirty="0"/>
          </a:p>
          <a:p>
            <a:pPr marL="0" lvl="0" indent="0" algn="l" rtl="0">
              <a:spcBef>
                <a:spcPts val="360"/>
              </a:spcBef>
              <a:spcAft>
                <a:spcPts val="0"/>
              </a:spcAft>
              <a:buNone/>
            </a:pPr>
            <a:endParaRPr lang="en-US" dirty="0"/>
          </a:p>
          <a:p>
            <a:pPr marL="0" lvl="0" indent="0" algn="l" rtl="0">
              <a:lnSpc>
                <a:spcPct val="100000"/>
              </a:lnSpc>
              <a:spcBef>
                <a:spcPts val="360"/>
              </a:spcBef>
              <a:spcAft>
                <a:spcPts val="0"/>
              </a:spcAft>
              <a:buSzPts val="1400"/>
              <a:buNone/>
            </a:pPr>
            <a:endParaRPr dirty="0"/>
          </a:p>
        </p:txBody>
      </p:sp>
      <p:sp>
        <p:nvSpPr>
          <p:cNvPr id="205" name="Google Shape;205;p1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10730308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51: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51: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90000"/>
              </a:lnSpc>
              <a:spcBef>
                <a:spcPts val="0"/>
              </a:spcBef>
              <a:spcAft>
                <a:spcPts val="0"/>
              </a:spcAft>
              <a:buSzPts val="1400"/>
              <a:buNone/>
            </a:pPr>
            <a:r>
              <a:rPr lang="en-US" sz="1200" b="1" dirty="0"/>
              <a:t>To Know: </a:t>
            </a:r>
            <a:r>
              <a:rPr lang="en-US" dirty="0"/>
              <a:t>Example of Knowledge, Understand, and Do</a:t>
            </a:r>
            <a:br>
              <a:rPr lang="en-US" dirty="0"/>
            </a:br>
            <a:endParaRPr lang="en-US" dirty="0"/>
          </a:p>
          <a:p>
            <a:pPr marL="0" lvl="0" indent="0" algn="l" rtl="0">
              <a:lnSpc>
                <a:spcPct val="90000"/>
              </a:lnSpc>
              <a:spcBef>
                <a:spcPts val="360"/>
              </a:spcBef>
              <a:spcAft>
                <a:spcPts val="0"/>
              </a:spcAft>
              <a:buSzPts val="1400"/>
              <a:buNone/>
            </a:pPr>
            <a:r>
              <a:rPr lang="en-US" sz="1200" u="sng" dirty="0"/>
              <a:t>Knowledge:</a:t>
            </a:r>
            <a:r>
              <a:rPr lang="en-US" sz="1200" dirty="0"/>
              <a:t> Want students to know rules, people, dates. Example:</a:t>
            </a:r>
            <a:r>
              <a:rPr lang="en-US" sz="1200" baseline="0" dirty="0"/>
              <a:t> </a:t>
            </a:r>
            <a:r>
              <a:rPr lang="en-US" sz="1200" dirty="0"/>
              <a:t>using an ecosystem</a:t>
            </a:r>
            <a:r>
              <a:rPr lang="en-US" sz="1200" baseline="0" dirty="0"/>
              <a:t> (</a:t>
            </a:r>
            <a:r>
              <a:rPr lang="en-US" sz="1200" b="0" i="0" u="none" strike="noStrike" cap="none" dirty="0">
                <a:solidFill>
                  <a:schemeClr val="dk1"/>
                </a:solidFill>
                <a:effectLst/>
                <a:latin typeface="Calibri"/>
                <a:ea typeface="Calibri"/>
                <a:cs typeface="Calibri"/>
                <a:sym typeface="Calibri"/>
              </a:rPr>
              <a:t>An ecosystem is a geographic area where plants, animals, and other organisms, as well as weather and landscape, work together to form a bubble of life.)</a:t>
            </a:r>
            <a:r>
              <a:rPr lang="en-US" sz="1200" dirty="0"/>
              <a:t>,</a:t>
            </a:r>
            <a:r>
              <a:rPr lang="en-US" sz="1200" baseline="0" dirty="0"/>
              <a:t> which includes the </a:t>
            </a:r>
            <a:r>
              <a:rPr lang="en-US" sz="1200" dirty="0"/>
              <a:t>elements of culture (housing/shelter, customs, values, geography)</a:t>
            </a:r>
            <a:endParaRPr lang="en-US" dirty="0"/>
          </a:p>
          <a:p>
            <a:pPr marL="0" lvl="0" indent="0" algn="l" rtl="0">
              <a:lnSpc>
                <a:spcPct val="90000"/>
              </a:lnSpc>
              <a:spcBef>
                <a:spcPts val="360"/>
              </a:spcBef>
              <a:spcAft>
                <a:spcPts val="0"/>
              </a:spcAft>
              <a:buSzPts val="1400"/>
              <a:buNone/>
            </a:pPr>
            <a:r>
              <a:rPr lang="en-US" sz="1200" u="sng" dirty="0"/>
              <a:t>Understand</a:t>
            </a:r>
            <a:r>
              <a:rPr lang="en-US" sz="1200" dirty="0"/>
              <a:t>: Complete sentences, statement of truth or insight – want students to understand that…all parts of an ecosystem affect all other parts.</a:t>
            </a:r>
            <a:endParaRPr lang="en-US" dirty="0"/>
          </a:p>
          <a:p>
            <a:pPr marL="0" lvl="0" indent="0" algn="l" rtl="0">
              <a:lnSpc>
                <a:spcPct val="90000"/>
              </a:lnSpc>
              <a:spcBef>
                <a:spcPts val="360"/>
              </a:spcBef>
              <a:spcAft>
                <a:spcPts val="0"/>
              </a:spcAft>
              <a:buSzPts val="1400"/>
              <a:buNone/>
            </a:pPr>
            <a:r>
              <a:rPr lang="en-US" u="sng" dirty="0"/>
              <a:t>Do:</a:t>
            </a:r>
            <a:r>
              <a:rPr lang="en-US" sz="1200" dirty="0"/>
              <a:t> Write a unified paragraph, compare and contrast, draw conclusions, work collaboratively, develop a timeline, use maps as data.</a:t>
            </a:r>
            <a:br>
              <a:rPr lang="en-US" sz="1200" dirty="0"/>
            </a:br>
            <a:endParaRPr lang="en-US" sz="1200" dirty="0"/>
          </a:p>
          <a:p>
            <a:pPr marL="0" lvl="0" indent="0" algn="l" rtl="0">
              <a:lnSpc>
                <a:spcPct val="90000"/>
              </a:lnSpc>
              <a:spcBef>
                <a:spcPts val="360"/>
              </a:spcBef>
              <a:spcAft>
                <a:spcPts val="0"/>
              </a:spcAft>
              <a:buSzPts val="1400"/>
              <a:buNone/>
            </a:pPr>
            <a:r>
              <a:rPr lang="en-US" b="1" dirty="0"/>
              <a:t>To Say:</a:t>
            </a:r>
            <a:endParaRPr lang="en-US" sz="1200" b="1" dirty="0"/>
          </a:p>
          <a:p>
            <a:pPr marL="0" lvl="0" indent="0" algn="l" rtl="0">
              <a:lnSpc>
                <a:spcPct val="90000"/>
              </a:lnSpc>
              <a:spcBef>
                <a:spcPts val="360"/>
              </a:spcBef>
              <a:spcAft>
                <a:spcPts val="0"/>
              </a:spcAft>
              <a:buSzPts val="1400"/>
              <a:buNone/>
            </a:pPr>
            <a:r>
              <a:rPr lang="en-US" sz="1200" dirty="0"/>
              <a:t>Knowledge, Understandings, and Do’s (skills) </a:t>
            </a:r>
            <a:endParaRPr lang="en-US" dirty="0"/>
          </a:p>
          <a:p>
            <a:pPr marL="457200" lvl="0" indent="-76200" algn="l" rtl="0">
              <a:lnSpc>
                <a:spcPct val="90000"/>
              </a:lnSpc>
              <a:spcBef>
                <a:spcPts val="360"/>
              </a:spcBef>
              <a:spcAft>
                <a:spcPts val="0"/>
              </a:spcAft>
              <a:buSzPts val="1200"/>
              <a:buAutoNum type="arabicPeriod"/>
            </a:pPr>
            <a:r>
              <a:rPr lang="en-US" dirty="0"/>
              <a:t> </a:t>
            </a:r>
            <a:r>
              <a:rPr lang="en-US" sz="1200" dirty="0"/>
              <a:t>Required content standards, goals, or outcomes</a:t>
            </a:r>
          </a:p>
          <a:p>
            <a:pPr marL="457200" lvl="0" indent="-76200" algn="l" rtl="0">
              <a:lnSpc>
                <a:spcPct val="90000"/>
              </a:lnSpc>
              <a:spcBef>
                <a:spcPts val="360"/>
              </a:spcBef>
              <a:spcAft>
                <a:spcPts val="0"/>
              </a:spcAft>
              <a:buSzPts val="1200"/>
              <a:buAutoNum type="arabicPeriod"/>
            </a:pPr>
            <a:r>
              <a:rPr lang="en-US" sz="1200" dirty="0"/>
              <a:t> The nature and purpose of the content or disciplines being explored</a:t>
            </a:r>
          </a:p>
          <a:p>
            <a:pPr marL="457200" lvl="0" indent="-76200" algn="l" rtl="0">
              <a:lnSpc>
                <a:spcPct val="90000"/>
              </a:lnSpc>
              <a:spcBef>
                <a:spcPts val="360"/>
              </a:spcBef>
              <a:spcAft>
                <a:spcPts val="0"/>
              </a:spcAft>
              <a:buSzPts val="1200"/>
              <a:buAutoNum type="arabicPeriod"/>
            </a:pPr>
            <a:r>
              <a:rPr lang="en-US" sz="1200" dirty="0"/>
              <a:t> Provides the focus  for assessment and instruction</a:t>
            </a:r>
            <a:br>
              <a:rPr lang="en-US" sz="1200" dirty="0"/>
            </a:br>
            <a:endParaRPr lang="en-US" sz="1200" dirty="0"/>
          </a:p>
          <a:p>
            <a:pPr marL="0" lvl="0" indent="0" algn="l" rtl="0">
              <a:lnSpc>
                <a:spcPct val="90000"/>
              </a:lnSpc>
              <a:spcBef>
                <a:spcPts val="360"/>
              </a:spcBef>
              <a:spcAft>
                <a:spcPts val="0"/>
              </a:spcAft>
              <a:buSzPts val="1400"/>
              <a:buNone/>
            </a:pPr>
            <a:r>
              <a:rPr lang="en-US" b="1" dirty="0"/>
              <a:t>To Do: </a:t>
            </a:r>
            <a:r>
              <a:rPr lang="en-US" dirty="0"/>
              <a:t>Read slide using Handout #1 to answer</a:t>
            </a:r>
            <a:r>
              <a:rPr lang="en-US" baseline="0" dirty="0"/>
              <a:t> the questions, “What I Already Do” and “What I Could Do”.</a:t>
            </a:r>
            <a:endParaRPr lang="en-US" dirty="0"/>
          </a:p>
        </p:txBody>
      </p:sp>
      <p:sp>
        <p:nvSpPr>
          <p:cNvPr id="445" name="Google Shape;445;p51: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5944723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51: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51: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Classroom Leadership and Management - Teachers lead students to understand the classroom is designed to work for each of them and that they have a role to play in making their classroom a great place for learning. It is critical for the teacher and students to learn as much about each other as possible. Create a sense of community in the classroom using class-builders and team-builders. Provide an inviting, relaxed environment for learning.</a:t>
            </a:r>
            <a:br>
              <a:rPr lang="en-US" dirty="0"/>
            </a:br>
            <a:r>
              <a:rPr lang="en-US" dirty="0"/>
              <a:t> </a:t>
            </a:r>
          </a:p>
          <a:p>
            <a:pPr marL="0" lvl="0" indent="0" algn="l" rtl="0">
              <a:lnSpc>
                <a:spcPct val="100000"/>
              </a:lnSpc>
              <a:spcBef>
                <a:spcPts val="360"/>
              </a:spcBef>
              <a:spcAft>
                <a:spcPts val="0"/>
              </a:spcAft>
              <a:buSzPts val="1400"/>
              <a:buNone/>
            </a:pPr>
            <a:r>
              <a:rPr lang="en-US" b="1" dirty="0"/>
              <a:t>To Say: </a:t>
            </a:r>
            <a:r>
              <a:rPr lang="en-US" b="0" dirty="0"/>
              <a:t>A</a:t>
            </a:r>
            <a:r>
              <a:rPr lang="en-US" b="0" baseline="0" dirty="0"/>
              <a:t> f</a:t>
            </a:r>
            <a:r>
              <a:rPr lang="en-US" dirty="0"/>
              <a:t>lexible, orderly classroom is necessary to accommodate students working on varied tasks and in flexible groups. Classroom management is the foundation of a classroom that supports student thinking. Teacher is the leader. Engage students in conversations about class rules, schedules, and procedures, evaluating with students the effectiveness of processes and routines. Allow students to figure things out for themselves. Provide directions and guidelines for quality, but give some responsibility to the student. The teacher understands, appreciates, and builds upon student differences</a:t>
            </a:r>
            <a:r>
              <a:rPr lang="en-US" b="1" i="1" dirty="0"/>
              <a:t>.</a:t>
            </a:r>
            <a:br>
              <a:rPr lang="en-US" b="1" i="1" dirty="0"/>
            </a:br>
            <a:endParaRPr lang="en-US" b="1" i="1"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1" dirty="0"/>
              <a:t>To Do: </a:t>
            </a:r>
            <a:r>
              <a:rPr lang="en-US" dirty="0"/>
              <a:t>Ask</a:t>
            </a:r>
            <a:r>
              <a:rPr lang="en-US" baseline="0" dirty="0"/>
              <a:t> - </a:t>
            </a:r>
            <a:r>
              <a:rPr lang="en-US" dirty="0"/>
              <a:t>How do you develop classroom routines, set clear expectations and promote student independence? Using Handout #1 answer</a:t>
            </a:r>
            <a:r>
              <a:rPr lang="en-US" baseline="0" dirty="0"/>
              <a:t> the questions, “What I Already Do” and “What I Could Do”.</a:t>
            </a:r>
            <a:endParaRPr lang="en-US" dirty="0"/>
          </a:p>
          <a:p>
            <a:pPr marL="0" lvl="0" indent="0" algn="l" rtl="0">
              <a:lnSpc>
                <a:spcPct val="90000"/>
              </a:lnSpc>
              <a:spcBef>
                <a:spcPts val="0"/>
              </a:spcBef>
              <a:spcAft>
                <a:spcPts val="0"/>
              </a:spcAft>
              <a:buSzPts val="1400"/>
              <a:buNone/>
            </a:pPr>
            <a:endParaRPr lang="en-US" dirty="0"/>
          </a:p>
        </p:txBody>
      </p:sp>
      <p:sp>
        <p:nvSpPr>
          <p:cNvPr id="445" name="Google Shape;445;p51: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5502338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6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fontScale="92500" lnSpcReduction="10000"/>
          </a:bodyPr>
          <a:lstStyle/>
          <a:p>
            <a:pPr marL="0" lvl="0" indent="0" algn="l" rtl="0">
              <a:lnSpc>
                <a:spcPct val="100000"/>
              </a:lnSpc>
              <a:spcBef>
                <a:spcPts val="0"/>
              </a:spcBef>
              <a:spcAft>
                <a:spcPts val="0"/>
              </a:spcAft>
              <a:buSzPts val="1400"/>
              <a:buNone/>
            </a:pPr>
            <a:r>
              <a:rPr lang="en-US" b="1" dirty="0"/>
              <a:t>To Know: </a:t>
            </a:r>
            <a:r>
              <a:rPr lang="en-US" dirty="0"/>
              <a:t>Handout #2 - Flow of Instruction in a Differentiated Classroom</a:t>
            </a:r>
            <a:endParaRPr dirty="0"/>
          </a:p>
          <a:p>
            <a:pPr marL="0" lvl="0" indent="0" algn="l" rtl="0">
              <a:lnSpc>
                <a:spcPct val="100000"/>
              </a:lnSpc>
              <a:spcBef>
                <a:spcPts val="360"/>
              </a:spcBef>
              <a:spcAft>
                <a:spcPts val="0"/>
              </a:spcAft>
              <a:buSzPts val="1400"/>
              <a:buNone/>
            </a:pPr>
            <a:r>
              <a:rPr lang="en-US" sz="1200" dirty="0"/>
              <a:t>Whole – class preparation</a:t>
            </a:r>
            <a:endParaRPr dirty="0"/>
          </a:p>
          <a:p>
            <a:pPr marL="0" lvl="0" indent="0" algn="l" rtl="0">
              <a:lnSpc>
                <a:spcPct val="100000"/>
              </a:lnSpc>
              <a:spcBef>
                <a:spcPts val="360"/>
              </a:spcBef>
              <a:spcAft>
                <a:spcPts val="0"/>
              </a:spcAft>
              <a:buSzPts val="1400"/>
              <a:buNone/>
            </a:pPr>
            <a:r>
              <a:rPr lang="en-US" sz="1200" dirty="0"/>
              <a:t>Review and Sharing</a:t>
            </a:r>
            <a:endParaRPr dirty="0"/>
          </a:p>
          <a:p>
            <a:pPr marL="0" lvl="0" indent="0" algn="l" rtl="0">
              <a:lnSpc>
                <a:spcPct val="100000"/>
              </a:lnSpc>
              <a:spcBef>
                <a:spcPts val="360"/>
              </a:spcBef>
              <a:spcAft>
                <a:spcPts val="0"/>
              </a:spcAft>
              <a:buSzPts val="1400"/>
              <a:buNone/>
            </a:pPr>
            <a:r>
              <a:rPr lang="en-US" sz="1200" dirty="0"/>
              <a:t>Individual or Small Group Exploration</a:t>
            </a:r>
            <a:endParaRPr dirty="0"/>
          </a:p>
          <a:p>
            <a:pPr marL="0" lvl="0" indent="0" algn="l" rtl="0">
              <a:lnSpc>
                <a:spcPct val="100000"/>
              </a:lnSpc>
              <a:spcBef>
                <a:spcPts val="360"/>
              </a:spcBef>
              <a:spcAft>
                <a:spcPts val="0"/>
              </a:spcAft>
              <a:buSzPts val="1400"/>
              <a:buNone/>
            </a:pPr>
            <a:r>
              <a:rPr lang="en-US" sz="1200" dirty="0"/>
              <a:t>Extension</a:t>
            </a:r>
            <a:endParaRPr dirty="0"/>
          </a:p>
          <a:p>
            <a:pPr marL="0" lvl="0" indent="0" algn="l" rtl="0">
              <a:lnSpc>
                <a:spcPct val="100000"/>
              </a:lnSpc>
              <a:spcBef>
                <a:spcPts val="360"/>
              </a:spcBef>
              <a:spcAft>
                <a:spcPts val="0"/>
              </a:spcAft>
              <a:buSzPts val="1400"/>
              <a:buNone/>
            </a:pPr>
            <a:r>
              <a:rPr lang="en-US" sz="1200" dirty="0"/>
              <a:t>Production</a:t>
            </a:r>
            <a:endParaRPr dirty="0"/>
          </a:p>
          <a:p>
            <a:pPr marL="0" marR="0" lvl="0" indent="0" algn="l" rtl="0">
              <a:lnSpc>
                <a:spcPct val="100000"/>
              </a:lnSpc>
              <a:spcBef>
                <a:spcPts val="360"/>
              </a:spcBef>
              <a:spcAft>
                <a:spcPts val="0"/>
              </a:spcAft>
              <a:buClr>
                <a:schemeClr val="dk1"/>
              </a:buClr>
              <a:buSzPts val="1200"/>
              <a:buFont typeface="Calibri"/>
              <a:buNone/>
            </a:pPr>
            <a:r>
              <a:rPr lang="en-US" dirty="0">
                <a:solidFill>
                  <a:srgbClr val="000000"/>
                </a:solidFill>
              </a:rPr>
              <a:t>Handout # 2 - </a:t>
            </a:r>
            <a:r>
              <a:rPr lang="en-US" dirty="0"/>
              <a:t>Flow of Instruction in a Differentiated Classroom: 1) Pre-assess students on concepts; 2) Teacher introduces new concept to students; 3) Teacher models skills involved; 4) Students work in small heterogeneous groups; 5) Class comes together to share ideas; 6) Students complete a quick formative assessment; 7) Class reviews ideas from previous day; 8) Students work on task that reflects assessment data; 9) Students share their ideas and solutions in whole-class discussion; 10) Teacher introduces new skills, followed by discussion and modeling; 11) Students work in self-selected, interest-based groups to try out new content.</a:t>
            </a:r>
            <a:br>
              <a:rPr lang="en-US" dirty="0"/>
            </a:br>
            <a:endParaRPr dirty="0"/>
          </a:p>
          <a:p>
            <a:pPr marL="0" marR="0" lvl="0" indent="0" algn="l" rtl="0">
              <a:lnSpc>
                <a:spcPct val="100000"/>
              </a:lnSpc>
              <a:spcBef>
                <a:spcPts val="360"/>
              </a:spcBef>
              <a:spcAft>
                <a:spcPts val="0"/>
              </a:spcAft>
              <a:buClr>
                <a:schemeClr val="dk1"/>
              </a:buClr>
              <a:buSzPts val="1200"/>
              <a:buFont typeface="Calibri"/>
              <a:buNone/>
            </a:pPr>
            <a:r>
              <a:rPr lang="en-US" b="1" dirty="0"/>
              <a:t>To Say:</a:t>
            </a:r>
            <a:r>
              <a:rPr lang="en-US" dirty="0"/>
              <a:t> The Flow of Instruction is when students come together as a whole group to begin studying a new concept/skill, move out to pursue learning in small groups or individually, come back together to share and make plans for additional investigation, move out again for more work, and come together again to share.</a:t>
            </a:r>
            <a:br>
              <a:rPr lang="en-US" dirty="0"/>
            </a:br>
            <a:endParaRPr dirty="0"/>
          </a:p>
          <a:p>
            <a:pPr marL="0" marR="0" lvl="0" indent="0" algn="l" rtl="0">
              <a:lnSpc>
                <a:spcPct val="100000"/>
              </a:lnSpc>
              <a:spcBef>
                <a:spcPts val="360"/>
              </a:spcBef>
              <a:spcAft>
                <a:spcPts val="0"/>
              </a:spcAft>
              <a:buClr>
                <a:schemeClr val="dk1"/>
              </a:buClr>
              <a:buSzPts val="1200"/>
              <a:buFont typeface="Calibri"/>
              <a:buNone/>
            </a:pPr>
            <a:r>
              <a:rPr lang="en-US" b="1" dirty="0"/>
              <a:t>To Do: </a:t>
            </a:r>
            <a:r>
              <a:rPr lang="en-US" dirty="0"/>
              <a:t>Give participants Handout #2: Flow of Instruction in a Differentiated Classroom. Discuss this question with a shoulder buddy: What is the flow of your classroom?</a:t>
            </a:r>
            <a:endParaRPr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Using Handout #1 answer</a:t>
            </a:r>
            <a:r>
              <a:rPr lang="en-US" baseline="0" dirty="0"/>
              <a:t> the questions, “What I Already Do” and “What I Could Do”.</a:t>
            </a:r>
            <a:endParaRPr lang="en-US" dirty="0"/>
          </a:p>
          <a:p>
            <a:pPr marL="0" lvl="0" indent="0" algn="l" rtl="0">
              <a:lnSpc>
                <a:spcPct val="100000"/>
              </a:lnSpc>
              <a:spcBef>
                <a:spcPts val="360"/>
              </a:spcBef>
              <a:spcAft>
                <a:spcPts val="0"/>
              </a:spcAft>
              <a:buSzPts val="1400"/>
              <a:buNone/>
            </a:pPr>
            <a:endParaRPr sz="1200" dirty="0"/>
          </a:p>
          <a:p>
            <a:pPr marL="0" lvl="0" indent="0" algn="l" rtl="0">
              <a:lnSpc>
                <a:spcPct val="100000"/>
              </a:lnSpc>
              <a:spcBef>
                <a:spcPts val="360"/>
              </a:spcBef>
              <a:spcAft>
                <a:spcPts val="0"/>
              </a:spcAft>
              <a:buSzPts val="1400"/>
              <a:buNone/>
            </a:pPr>
            <a:endParaRPr b="1" dirty="0"/>
          </a:p>
        </p:txBody>
      </p:sp>
      <p:sp>
        <p:nvSpPr>
          <p:cNvPr id="478" name="Google Shape;478;p6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6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lnSpcReduction="10000"/>
          </a:bodyPr>
          <a:lstStyle/>
          <a:p>
            <a:pPr marL="0" lvl="0" indent="0" algn="l" rtl="0">
              <a:lnSpc>
                <a:spcPct val="90000"/>
              </a:lnSpc>
              <a:spcBef>
                <a:spcPts val="0"/>
              </a:spcBef>
              <a:spcAft>
                <a:spcPts val="0"/>
              </a:spcAft>
              <a:buSzPts val="1400"/>
              <a:buNone/>
            </a:pPr>
            <a:r>
              <a:rPr lang="en-US" b="1" dirty="0"/>
              <a:t>To Know: </a:t>
            </a:r>
            <a:r>
              <a:rPr lang="en-US" dirty="0"/>
              <a:t>Flexible Instructional Arrangements -</a:t>
            </a:r>
            <a:r>
              <a:rPr lang="en-US" i="1" dirty="0"/>
              <a:t>The teacher integrates well-managed, flexible instructional arrangements as a primary mechanism for differentiated instruction. Instruction that responds to variance in student readiness, interest, and learning profile. </a:t>
            </a:r>
            <a:r>
              <a:rPr lang="en-US" dirty="0"/>
              <a:t>The teacher uses a variety of instructional arrangements (e.g., small groups, student-teacher conferences, partners, individual work, whole group) to meet students’ needs. Decisions about how and when to use various arrangements are based on curricular goals and data gathered through informal and formal formative assessment. Routines and structures are established to ensure that movement in the classroom is purposeful and students are self-directed.</a:t>
            </a:r>
            <a:br>
              <a:rPr lang="en-US" dirty="0"/>
            </a:br>
            <a:endParaRPr lang="en-US" dirty="0"/>
          </a:p>
          <a:p>
            <a:pPr marL="0" lvl="0" indent="0" algn="l" rtl="0">
              <a:lnSpc>
                <a:spcPct val="100000"/>
              </a:lnSpc>
              <a:spcBef>
                <a:spcPts val="360"/>
              </a:spcBef>
              <a:spcAft>
                <a:spcPts val="0"/>
              </a:spcAft>
              <a:buSzPts val="1400"/>
              <a:buNone/>
            </a:pPr>
            <a:r>
              <a:rPr lang="en-US" b="1" dirty="0"/>
              <a:t>To Say: </a:t>
            </a:r>
            <a:r>
              <a:rPr lang="en-US" dirty="0"/>
              <a:t>Variety of instructional arrangements to meet student needs.</a:t>
            </a:r>
          </a:p>
          <a:p>
            <a:pPr marL="0" lvl="0" indent="0" algn="l" rtl="0">
              <a:lnSpc>
                <a:spcPct val="100000"/>
              </a:lnSpc>
              <a:spcBef>
                <a:spcPts val="700"/>
              </a:spcBef>
              <a:spcAft>
                <a:spcPts val="0"/>
              </a:spcAft>
              <a:buSzPts val="1400"/>
              <a:buNone/>
            </a:pPr>
            <a:r>
              <a:rPr lang="en-US" dirty="0"/>
              <a:t>Instruction that responds to variance in student readiness, interest, and learning profile.</a:t>
            </a:r>
          </a:p>
          <a:p>
            <a:pPr marL="0" lvl="0" indent="0" algn="l" rtl="0">
              <a:lnSpc>
                <a:spcPct val="100000"/>
              </a:lnSpc>
              <a:spcBef>
                <a:spcPts val="700"/>
              </a:spcBef>
              <a:spcAft>
                <a:spcPts val="0"/>
              </a:spcAft>
              <a:buSzPts val="1400"/>
              <a:buNone/>
            </a:pPr>
            <a:r>
              <a:rPr lang="en-US" dirty="0"/>
              <a:t>Movement in the classroom is purposeful and students are self-directed.</a:t>
            </a:r>
          </a:p>
          <a:p>
            <a:pPr marL="0" lvl="0" indent="0" algn="l" rtl="0">
              <a:lnSpc>
                <a:spcPct val="100000"/>
              </a:lnSpc>
              <a:spcBef>
                <a:spcPts val="360"/>
              </a:spcBef>
              <a:spcAft>
                <a:spcPts val="0"/>
              </a:spcAft>
              <a:buSzPts val="1400"/>
              <a:buNone/>
            </a:pPr>
            <a:r>
              <a:rPr lang="en-US" dirty="0"/>
              <a:t>Responds to variance in student readiness, interest, and learning profile.</a:t>
            </a:r>
          </a:p>
          <a:p>
            <a:pPr marL="0" lvl="0" indent="0" algn="l" rtl="0">
              <a:lnSpc>
                <a:spcPct val="100000"/>
              </a:lnSpc>
              <a:spcBef>
                <a:spcPts val="360"/>
              </a:spcBef>
              <a:spcAft>
                <a:spcPts val="0"/>
              </a:spcAft>
              <a:buSzPts val="1400"/>
              <a:buNone/>
            </a:pPr>
            <a:r>
              <a:rPr lang="en-US" dirty="0"/>
              <a:t>Attending to readiness is necessary for learning growth.</a:t>
            </a:r>
          </a:p>
          <a:p>
            <a:pPr marL="0" lvl="0" indent="0" algn="l" rtl="0">
              <a:lnSpc>
                <a:spcPct val="100000"/>
              </a:lnSpc>
              <a:spcBef>
                <a:spcPts val="360"/>
              </a:spcBef>
              <a:spcAft>
                <a:spcPts val="0"/>
              </a:spcAft>
              <a:buSzPts val="1400"/>
              <a:buNone/>
            </a:pPr>
            <a:r>
              <a:rPr lang="en-US" dirty="0"/>
              <a:t>Attending to interest contributes to student motivation to learn.</a:t>
            </a:r>
          </a:p>
          <a:p>
            <a:pPr marL="0" lvl="0" indent="0" algn="l" rtl="0">
              <a:lnSpc>
                <a:spcPct val="100000"/>
              </a:lnSpc>
              <a:spcBef>
                <a:spcPts val="360"/>
              </a:spcBef>
              <a:spcAft>
                <a:spcPts val="0"/>
              </a:spcAft>
              <a:buSzPts val="1400"/>
              <a:buNone/>
            </a:pPr>
            <a:r>
              <a:rPr lang="en-US" dirty="0"/>
              <a:t>Attending to learning profile helps make learning more efficient, more transparent, and more comfortable.</a:t>
            </a:r>
            <a:br>
              <a:rPr lang="en-US" dirty="0"/>
            </a:br>
            <a:endParaRPr lang="en-US" dirty="0"/>
          </a:p>
          <a:p>
            <a:pPr marL="0" marR="0" lvl="0" indent="0" algn="l" defTabSz="914400" rtl="0" eaLnBrk="1" fontAlgn="auto" latinLnBrk="0" hangingPunct="1">
              <a:lnSpc>
                <a:spcPct val="90000"/>
              </a:lnSpc>
              <a:spcBef>
                <a:spcPts val="360"/>
              </a:spcBef>
              <a:spcAft>
                <a:spcPts val="0"/>
              </a:spcAft>
              <a:buClr>
                <a:srgbClr val="000000"/>
              </a:buClr>
              <a:buSzPts val="1400"/>
              <a:buFont typeface="Arial"/>
              <a:buNone/>
              <a:tabLst/>
              <a:defRPr/>
            </a:pPr>
            <a:r>
              <a:rPr lang="en-US" b="1" dirty="0"/>
              <a:t>To Do: </a:t>
            </a:r>
            <a:r>
              <a:rPr lang="en-US" dirty="0"/>
              <a:t>Using Handout #1 answer</a:t>
            </a:r>
            <a:r>
              <a:rPr lang="en-US" baseline="0" dirty="0"/>
              <a:t> the questions, “What I Already Do” and “What I Could Do”.</a:t>
            </a:r>
            <a:endParaRPr lang="en-US" dirty="0"/>
          </a:p>
          <a:p>
            <a:pPr marL="0" lvl="0" indent="0" algn="l" rtl="0">
              <a:lnSpc>
                <a:spcPct val="90000"/>
              </a:lnSpc>
              <a:spcBef>
                <a:spcPts val="360"/>
              </a:spcBef>
              <a:spcAft>
                <a:spcPts val="0"/>
              </a:spcAft>
              <a:buSzPts val="1400"/>
              <a:buNone/>
            </a:pPr>
            <a:endParaRPr lang="en-US" b="1" dirty="0"/>
          </a:p>
          <a:p>
            <a:pPr marL="457200" lvl="0" indent="0" algn="l" rtl="0">
              <a:lnSpc>
                <a:spcPct val="90000"/>
              </a:lnSpc>
              <a:spcBef>
                <a:spcPts val="360"/>
              </a:spcBef>
              <a:spcAft>
                <a:spcPts val="0"/>
              </a:spcAft>
              <a:buSzPts val="1400"/>
              <a:buNone/>
            </a:pPr>
            <a:endParaRPr lang="en-US" dirty="0"/>
          </a:p>
        </p:txBody>
      </p:sp>
      <p:sp>
        <p:nvSpPr>
          <p:cNvPr id="478" name="Google Shape;478;p6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extLst>
      <p:ext uri="{BB962C8B-B14F-4D97-AF65-F5344CB8AC3E}">
        <p14:creationId xmlns:p14="http://schemas.microsoft.com/office/powerpoint/2010/main" val="21033127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6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Assessment – Assessment is ongoing (before, during, and after the learning) and diagnostic. Assessment informs teaching and learning. Assessment and instruction are inseparable. The teacher will formally assess  students’ readiness, interest, and learning profile needs and use the results to inform adjustments to content, processes, and products.</a:t>
            </a:r>
            <a:r>
              <a:rPr lang="en-US" b="1" dirty="0"/>
              <a:t> </a:t>
            </a:r>
            <a:r>
              <a:rPr lang="en-US" dirty="0"/>
              <a:t>The teacher integrates formative assessment as an important aspect of classroom life.</a:t>
            </a:r>
            <a:br>
              <a:rPr lang="en-US" dirty="0"/>
            </a:br>
            <a:endParaRPr lang="en-US" dirty="0"/>
          </a:p>
          <a:p>
            <a:pPr marL="0" lvl="0" indent="0" algn="l" rtl="0">
              <a:lnSpc>
                <a:spcPct val="100000"/>
              </a:lnSpc>
              <a:spcBef>
                <a:spcPts val="360"/>
              </a:spcBef>
              <a:spcAft>
                <a:spcPts val="0"/>
              </a:spcAft>
              <a:buSzPts val="1400"/>
              <a:buNone/>
            </a:pPr>
            <a:r>
              <a:rPr lang="en-US" b="1" dirty="0"/>
              <a:t>To Say: </a:t>
            </a:r>
            <a:r>
              <a:rPr lang="en-US" dirty="0"/>
              <a:t>Pre-assessment and ongoing formative assessment is used to understand each student’s status with current learning targets:</a:t>
            </a:r>
          </a:p>
          <a:p>
            <a:pPr marL="171450" lvl="0" indent="-171450" algn="l" rtl="0">
              <a:lnSpc>
                <a:spcPct val="100000"/>
              </a:lnSpc>
              <a:spcBef>
                <a:spcPts val="360"/>
              </a:spcBef>
              <a:spcAft>
                <a:spcPts val="0"/>
              </a:spcAft>
              <a:buSzPts val="1400"/>
              <a:buFont typeface="Arial" panose="020B0604020202020204" pitchFamily="34" charset="0"/>
              <a:buChar char="•"/>
            </a:pPr>
            <a:r>
              <a:rPr lang="en-US" dirty="0"/>
              <a:t>Is diagnostic and ongoing</a:t>
            </a:r>
          </a:p>
          <a:p>
            <a:pPr marL="171450" lvl="0" indent="-171450" algn="l" rtl="0">
              <a:lnSpc>
                <a:spcPct val="100000"/>
              </a:lnSpc>
              <a:spcBef>
                <a:spcPts val="360"/>
              </a:spcBef>
              <a:spcAft>
                <a:spcPts val="0"/>
              </a:spcAft>
              <a:buSzPts val="1400"/>
              <a:buFont typeface="Arial" panose="020B0604020202020204" pitchFamily="34" charset="0"/>
              <a:buChar char="•"/>
            </a:pPr>
            <a:r>
              <a:rPr lang="en-US" dirty="0"/>
              <a:t>Drives modification for tomorrow’s instruction</a:t>
            </a:r>
          </a:p>
          <a:p>
            <a:pPr marL="171450" lvl="0" indent="-171450" algn="l" rtl="0">
              <a:lnSpc>
                <a:spcPct val="100000"/>
              </a:lnSpc>
              <a:spcBef>
                <a:spcPts val="360"/>
              </a:spcBef>
              <a:spcAft>
                <a:spcPts val="0"/>
              </a:spcAft>
              <a:buSzPts val="1400"/>
              <a:buFont typeface="Arial" panose="020B0604020202020204" pitchFamily="34" charset="0"/>
              <a:buChar char="•"/>
            </a:pPr>
            <a:r>
              <a:rPr lang="en-US" dirty="0"/>
              <a:t>Assessment is diagnostic to develop instruction</a:t>
            </a:r>
          </a:p>
          <a:p>
            <a:pPr marL="171450" lvl="0" indent="-171450" algn="l" rtl="0">
              <a:lnSpc>
                <a:spcPct val="100000"/>
              </a:lnSpc>
              <a:spcBef>
                <a:spcPts val="360"/>
              </a:spcBef>
              <a:spcAft>
                <a:spcPts val="0"/>
              </a:spcAft>
              <a:buSzPts val="1400"/>
              <a:buFont typeface="Arial" panose="020B0604020202020204" pitchFamily="34" charset="0"/>
              <a:buChar char="•"/>
            </a:pPr>
            <a:r>
              <a:rPr lang="en-US" dirty="0"/>
              <a:t>Summative assessment is used as a benchmark to formally record student growth</a:t>
            </a:r>
          </a:p>
          <a:p>
            <a:pPr marL="171450" lvl="0" indent="-171450" algn="l" rtl="0">
              <a:lnSpc>
                <a:spcPct val="100000"/>
              </a:lnSpc>
              <a:spcBef>
                <a:spcPts val="360"/>
              </a:spcBef>
              <a:spcAft>
                <a:spcPts val="0"/>
              </a:spcAft>
              <a:buSzPts val="1400"/>
              <a:buFont typeface="Arial" panose="020B0604020202020204" pitchFamily="34" charset="0"/>
              <a:buChar char="•"/>
            </a:pPr>
            <a:r>
              <a:rPr lang="en-US" dirty="0"/>
              <a:t>Teaching with a clear sense of learner status at each stage of learning is the only way to provide the targeted challenge and support each student’s needs to move forward</a:t>
            </a:r>
          </a:p>
          <a:p>
            <a:pPr marL="171450" lvl="0" indent="-171450" algn="l" rtl="0">
              <a:lnSpc>
                <a:spcPct val="100000"/>
              </a:lnSpc>
              <a:spcBef>
                <a:spcPts val="360"/>
              </a:spcBef>
              <a:spcAft>
                <a:spcPts val="0"/>
              </a:spcAft>
              <a:buSzPts val="1400"/>
              <a:buFont typeface="Arial" panose="020B0604020202020204" pitchFamily="34" charset="0"/>
              <a:buChar char="•"/>
            </a:pPr>
            <a:r>
              <a:rPr lang="en-US" dirty="0"/>
              <a:t>Assessment and instruction are inseparable</a:t>
            </a:r>
            <a:br>
              <a:rPr lang="en-US" dirty="0"/>
            </a:br>
            <a:endParaRPr lang="en-US" dirty="0"/>
          </a:p>
          <a:p>
            <a:pPr marL="0" lvl="0" indent="0" algn="l" rtl="0">
              <a:lnSpc>
                <a:spcPct val="100000"/>
              </a:lnSpc>
              <a:spcBef>
                <a:spcPts val="360"/>
              </a:spcBef>
              <a:spcAft>
                <a:spcPts val="0"/>
              </a:spcAft>
              <a:buSzPts val="1400"/>
              <a:buNone/>
            </a:pPr>
            <a:r>
              <a:rPr lang="en-US" b="1" dirty="0"/>
              <a:t>To Do: </a:t>
            </a:r>
          </a:p>
          <a:p>
            <a:pPr marL="0" lvl="0" indent="0" algn="l" rtl="0">
              <a:lnSpc>
                <a:spcPct val="90000"/>
              </a:lnSpc>
              <a:spcBef>
                <a:spcPts val="360"/>
              </a:spcBef>
              <a:spcAft>
                <a:spcPts val="0"/>
              </a:spcAft>
              <a:buSzPts val="1400"/>
              <a:buNone/>
            </a:pPr>
            <a:endParaRPr lang="en-US" b="1" dirty="0"/>
          </a:p>
          <a:p>
            <a:pPr marL="457200" lvl="0" indent="0" algn="l" rtl="0">
              <a:lnSpc>
                <a:spcPct val="90000"/>
              </a:lnSpc>
              <a:spcBef>
                <a:spcPts val="360"/>
              </a:spcBef>
              <a:spcAft>
                <a:spcPts val="0"/>
              </a:spcAft>
              <a:buSzPts val="1400"/>
              <a:buNone/>
            </a:pPr>
            <a:endParaRPr lang="en-US" dirty="0"/>
          </a:p>
        </p:txBody>
      </p:sp>
      <p:sp>
        <p:nvSpPr>
          <p:cNvPr id="478" name="Google Shape;478;p6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extLst>
      <p:ext uri="{BB962C8B-B14F-4D97-AF65-F5344CB8AC3E}">
        <p14:creationId xmlns:p14="http://schemas.microsoft.com/office/powerpoint/2010/main" val="12401155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6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Three categories for assessment: Pre-assessment, Formative Assessment, and Summative Assessment</a:t>
            </a:r>
            <a:br>
              <a:rPr lang="en-US" dirty="0"/>
            </a:br>
            <a:endParaRPr lang="en-US" dirty="0"/>
          </a:p>
          <a:p>
            <a:pPr marL="0" lvl="0" indent="0" algn="l" rtl="0">
              <a:lnSpc>
                <a:spcPct val="100000"/>
              </a:lnSpc>
              <a:spcBef>
                <a:spcPts val="360"/>
              </a:spcBef>
              <a:spcAft>
                <a:spcPts val="0"/>
              </a:spcAft>
              <a:buSzPts val="1400"/>
              <a:buNone/>
            </a:pPr>
            <a:r>
              <a:rPr lang="en-US" b="1" dirty="0"/>
              <a:t>To Say: </a:t>
            </a:r>
            <a:r>
              <a:rPr lang="en-US" dirty="0"/>
              <a:t>Assessment information helps the teacher map next steps for varied learners and the class as a whole. Assessments are part of “teaching for success.” Assessment information helps students chart and contribute to their own growth.</a:t>
            </a:r>
            <a:br>
              <a:rPr lang="en-US" dirty="0"/>
            </a:br>
            <a:endParaRPr lang="en-US" dirty="0"/>
          </a:p>
          <a:p>
            <a:pPr marL="0" lvl="0" indent="0" algn="l" rtl="0">
              <a:lnSpc>
                <a:spcPct val="100000"/>
              </a:lnSpc>
              <a:spcBef>
                <a:spcPts val="360"/>
              </a:spcBef>
              <a:spcAft>
                <a:spcPts val="0"/>
              </a:spcAft>
              <a:buSzPts val="1400"/>
              <a:buNone/>
            </a:pPr>
            <a:r>
              <a:rPr lang="en-US" b="1" dirty="0"/>
              <a:t>To Do: </a:t>
            </a:r>
            <a:r>
              <a:rPr lang="en-US" b="0" dirty="0"/>
              <a:t>Ask</a:t>
            </a:r>
            <a:r>
              <a:rPr lang="en-US" dirty="0"/>
              <a:t> participants to read the slide.</a:t>
            </a:r>
          </a:p>
          <a:p>
            <a:pPr marL="0" lvl="0" indent="0" algn="l" rtl="0">
              <a:lnSpc>
                <a:spcPct val="90000"/>
              </a:lnSpc>
              <a:spcBef>
                <a:spcPts val="360"/>
              </a:spcBef>
              <a:spcAft>
                <a:spcPts val="0"/>
              </a:spcAft>
              <a:buSzPts val="1400"/>
              <a:buNone/>
            </a:pPr>
            <a:endParaRPr lang="en-US" b="1" dirty="0"/>
          </a:p>
          <a:p>
            <a:pPr marL="457200" lvl="0" indent="0" algn="l" rtl="0">
              <a:lnSpc>
                <a:spcPct val="90000"/>
              </a:lnSpc>
              <a:spcBef>
                <a:spcPts val="360"/>
              </a:spcBef>
              <a:spcAft>
                <a:spcPts val="0"/>
              </a:spcAft>
              <a:buSzPts val="1400"/>
              <a:buNone/>
            </a:pPr>
            <a:endParaRPr lang="en-US" dirty="0"/>
          </a:p>
        </p:txBody>
      </p:sp>
      <p:sp>
        <p:nvSpPr>
          <p:cNvPr id="478" name="Google Shape;478;p6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extLst>
      <p:ext uri="{BB962C8B-B14F-4D97-AF65-F5344CB8AC3E}">
        <p14:creationId xmlns:p14="http://schemas.microsoft.com/office/powerpoint/2010/main" val="34744202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6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a:t>
            </a:r>
            <a:r>
              <a:rPr lang="en-US" dirty="0"/>
              <a:t> </a:t>
            </a:r>
            <a:r>
              <a:rPr lang="en-US" dirty="0" err="1"/>
              <a:t>Quizizz</a:t>
            </a:r>
            <a:r>
              <a:rPr lang="en-US" dirty="0"/>
              <a:t>, </a:t>
            </a:r>
            <a:r>
              <a:rPr lang="en-US" dirty="0" err="1"/>
              <a:t>Kahoot</a:t>
            </a:r>
            <a:r>
              <a:rPr lang="en-US" dirty="0"/>
              <a:t>, and Answer Garden are a few on-line assessment tools</a:t>
            </a:r>
            <a:r>
              <a:rPr lang="en-US" b="1" dirty="0"/>
              <a:t>.</a:t>
            </a:r>
            <a:br>
              <a:rPr lang="en-US" b="1" dirty="0"/>
            </a:br>
            <a:endParaRPr lang="en-US" dirty="0"/>
          </a:p>
          <a:p>
            <a:pPr marL="0" lvl="0" indent="0" algn="l" rtl="0">
              <a:lnSpc>
                <a:spcPct val="100000"/>
              </a:lnSpc>
              <a:spcBef>
                <a:spcPts val="360"/>
              </a:spcBef>
              <a:spcAft>
                <a:spcPts val="0"/>
              </a:spcAft>
              <a:buSzPts val="1400"/>
              <a:buNone/>
            </a:pPr>
            <a:r>
              <a:rPr lang="en-US" b="1" dirty="0"/>
              <a:t>To Say: </a:t>
            </a:r>
            <a:r>
              <a:rPr lang="en-US" dirty="0"/>
              <a:t>QUIZIZZ adds student-paced questions, lots of extra features that make it a useful, interactive and fun tool. It has a library full of questions that you can pull from to make your own quizzes.</a:t>
            </a:r>
          </a:p>
          <a:p>
            <a:pPr marL="0" lvl="0" indent="0" algn="l" rtl="0">
              <a:lnSpc>
                <a:spcPct val="100000"/>
              </a:lnSpc>
              <a:spcBef>
                <a:spcPts val="360"/>
              </a:spcBef>
              <a:spcAft>
                <a:spcPts val="0"/>
              </a:spcAft>
              <a:buSzPts val="1400"/>
              <a:buNone/>
            </a:pPr>
            <a:r>
              <a:rPr lang="en-US" dirty="0" err="1"/>
              <a:t>Kahoot</a:t>
            </a:r>
            <a:r>
              <a:rPr lang="en-US" dirty="0"/>
              <a:t> and Answer Garden could be used for quick warm ups or exit tickets. Creates word clouds based on submissions from your students. Make prompts clear and set your expectations.</a:t>
            </a:r>
            <a:br>
              <a:rPr lang="en-US" dirty="0"/>
            </a:br>
            <a:endParaRPr lang="en-US" dirty="0"/>
          </a:p>
          <a:p>
            <a:pPr marL="0" lvl="0" indent="0" algn="l" rtl="0">
              <a:lnSpc>
                <a:spcPct val="100000"/>
              </a:lnSpc>
              <a:spcBef>
                <a:spcPts val="360"/>
              </a:spcBef>
              <a:spcAft>
                <a:spcPts val="0"/>
              </a:spcAft>
              <a:buSzPts val="1400"/>
              <a:buNone/>
            </a:pPr>
            <a:r>
              <a:rPr lang="en-US" b="1" dirty="0"/>
              <a:t>To Do: </a:t>
            </a:r>
            <a:r>
              <a:rPr lang="en-US" dirty="0"/>
              <a:t>What other online assessments have you used? Please share how they worked for you.</a:t>
            </a:r>
          </a:p>
          <a:p>
            <a:pPr marL="0" lvl="0" indent="0" algn="l" rtl="0">
              <a:lnSpc>
                <a:spcPct val="90000"/>
              </a:lnSpc>
              <a:spcBef>
                <a:spcPts val="360"/>
              </a:spcBef>
              <a:spcAft>
                <a:spcPts val="0"/>
              </a:spcAft>
              <a:buSzPts val="1400"/>
              <a:buNone/>
            </a:pPr>
            <a:endParaRPr lang="en-US" b="1" dirty="0"/>
          </a:p>
          <a:p>
            <a:pPr marL="457200" lvl="0" indent="0" algn="l" rtl="0">
              <a:lnSpc>
                <a:spcPct val="90000"/>
              </a:lnSpc>
              <a:spcBef>
                <a:spcPts val="360"/>
              </a:spcBef>
              <a:spcAft>
                <a:spcPts val="0"/>
              </a:spcAft>
              <a:buSzPts val="1400"/>
              <a:buNone/>
            </a:pPr>
            <a:endParaRPr lang="en-US" dirty="0"/>
          </a:p>
        </p:txBody>
      </p:sp>
      <p:sp>
        <p:nvSpPr>
          <p:cNvPr id="478" name="Google Shape;478;p6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extLst>
      <p:ext uri="{BB962C8B-B14F-4D97-AF65-F5344CB8AC3E}">
        <p14:creationId xmlns:p14="http://schemas.microsoft.com/office/powerpoint/2010/main" val="16797524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6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lnSpcReduction="10000"/>
          </a:bodyPr>
          <a:lstStyle/>
          <a:p>
            <a:pPr marL="0" marR="0" lvl="0" indent="0" algn="l" rtl="0">
              <a:lnSpc>
                <a:spcPct val="90000"/>
              </a:lnSpc>
              <a:spcBef>
                <a:spcPts val="0"/>
              </a:spcBef>
              <a:spcAft>
                <a:spcPts val="0"/>
              </a:spcAft>
              <a:buClr>
                <a:schemeClr val="dk1"/>
              </a:buClr>
              <a:buSzPts val="1200"/>
              <a:buFont typeface="Calibri"/>
              <a:buNone/>
            </a:pPr>
            <a:r>
              <a:rPr lang="en-US" b="1" dirty="0"/>
              <a:t>To Know: </a:t>
            </a:r>
            <a:r>
              <a:rPr lang="en-US" dirty="0"/>
              <a:t>There are many assessment strategies. Here are three to discuss.</a:t>
            </a:r>
            <a:br>
              <a:rPr lang="en-US" dirty="0"/>
            </a:br>
            <a:endParaRPr lang="en-US" dirty="0"/>
          </a:p>
          <a:p>
            <a:pPr marL="0" marR="0" lvl="0" indent="0" algn="l" rtl="0">
              <a:lnSpc>
                <a:spcPct val="90000"/>
              </a:lnSpc>
              <a:spcBef>
                <a:spcPts val="0"/>
              </a:spcBef>
              <a:spcAft>
                <a:spcPts val="0"/>
              </a:spcAft>
              <a:buClr>
                <a:schemeClr val="dk1"/>
              </a:buClr>
              <a:buSzPts val="1200"/>
              <a:buFont typeface="Calibri"/>
              <a:buNone/>
            </a:pPr>
            <a:r>
              <a:rPr lang="en-US" b="1" dirty="0"/>
              <a:t>To Say: </a:t>
            </a:r>
            <a:r>
              <a:rPr lang="en-US" u="sng" dirty="0"/>
              <a:t>Exit Cards:</a:t>
            </a:r>
            <a:r>
              <a:rPr lang="en-US" u="none" dirty="0"/>
              <a:t> </a:t>
            </a:r>
            <a:r>
              <a:rPr lang="en-US" dirty="0"/>
              <a:t>You pose one or more questions or phrases to which students respond at the end of a lesson. Students answer on a piece of paper, index card, and return to teacher. Exit cards help students think about what they understand is important learning from the class. Example: Student completes the following – three key terms from our experiment today: two questions you have - one way you could apply what you have learned to another situation.</a:t>
            </a:r>
            <a:br>
              <a:rPr lang="en-US" dirty="0"/>
            </a:br>
            <a:endParaRPr lang="en-US" dirty="0"/>
          </a:p>
          <a:p>
            <a:pPr marL="0" lvl="0" indent="0" algn="l" rtl="0">
              <a:lnSpc>
                <a:spcPct val="90000"/>
              </a:lnSpc>
              <a:spcBef>
                <a:spcPts val="360"/>
              </a:spcBef>
              <a:spcAft>
                <a:spcPts val="0"/>
              </a:spcAft>
              <a:buSzPts val="1400"/>
              <a:buNone/>
            </a:pPr>
            <a:r>
              <a:rPr lang="en-US" u="sng" dirty="0"/>
              <a:t>Ticket in the Door</a:t>
            </a:r>
            <a:endParaRPr lang="en-US" dirty="0"/>
          </a:p>
          <a:p>
            <a:pPr marL="0" lvl="0" indent="0" algn="l" rtl="0">
              <a:lnSpc>
                <a:spcPct val="90000"/>
              </a:lnSpc>
              <a:spcBef>
                <a:spcPts val="360"/>
              </a:spcBef>
              <a:spcAft>
                <a:spcPts val="0"/>
              </a:spcAft>
              <a:buSzPts val="1400"/>
              <a:buNone/>
            </a:pPr>
            <a:r>
              <a:rPr lang="en-US" dirty="0"/>
              <a:t>You greet the students at the door and hand them a piece of paper or index card (ticket). A key question is written on the board that relates to the previous day’s learning. Can be used as a sponge activity as students get settled. </a:t>
            </a:r>
          </a:p>
          <a:p>
            <a:pPr marL="0" lvl="0" indent="0" algn="l" rtl="0">
              <a:lnSpc>
                <a:spcPct val="90000"/>
              </a:lnSpc>
              <a:spcBef>
                <a:spcPts val="360"/>
              </a:spcBef>
              <a:spcAft>
                <a:spcPts val="0"/>
              </a:spcAft>
              <a:buSzPts val="1400"/>
              <a:buNone/>
            </a:pPr>
            <a:r>
              <a:rPr lang="en-US" dirty="0"/>
              <a:t>It helps students activate their background knowledge and previous understanding. Helps the brain be ready to attach new learning to what is already known. Example: Yesterday we learned about mitosis. List all the stages you can think of for mitosis.</a:t>
            </a:r>
          </a:p>
          <a:p>
            <a:pPr marL="0" lvl="0" indent="0" algn="l" rtl="0">
              <a:lnSpc>
                <a:spcPct val="9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u="sng" dirty="0"/>
              <a:t>Learning Quilt</a:t>
            </a:r>
            <a:endParaRPr lang="en-US" dirty="0"/>
          </a:p>
          <a:p>
            <a:pPr marL="0" lvl="0" indent="0" algn="l" rtl="0">
              <a:lnSpc>
                <a:spcPct val="100000"/>
              </a:lnSpc>
              <a:spcBef>
                <a:spcPts val="360"/>
              </a:spcBef>
              <a:spcAft>
                <a:spcPts val="0"/>
              </a:spcAft>
              <a:buClr>
                <a:schemeClr val="dk1"/>
              </a:buClr>
              <a:buSzPts val="1200"/>
              <a:buFont typeface="Calibri"/>
              <a:buNone/>
            </a:pPr>
            <a:r>
              <a:rPr lang="en-US" sz="1200" dirty="0"/>
              <a:t>Each student gets a square of paper. On the square the students can draw or write something that represents their most important learning. Place on the wall or bulletin board together and create a learning quilt for a unit of study.</a:t>
            </a:r>
            <a:br>
              <a:rPr lang="en-US" sz="1200" dirty="0"/>
            </a:br>
            <a:endParaRPr lang="en-US"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1" dirty="0"/>
              <a:t>To Do:  </a:t>
            </a:r>
            <a:r>
              <a:rPr lang="en-US" dirty="0"/>
              <a:t>Discuss how you could transfer these strategies to a virtual format. Using Handout #1 answer</a:t>
            </a:r>
            <a:r>
              <a:rPr lang="en-US" baseline="0" dirty="0"/>
              <a:t> the questions, “What I Already Do” and “What I Could Do”.</a:t>
            </a:r>
            <a:endParaRPr lang="en-US" dirty="0"/>
          </a:p>
          <a:p>
            <a:pPr marL="0" lvl="0" indent="0" algn="l" rtl="0">
              <a:lnSpc>
                <a:spcPct val="100000"/>
              </a:lnSpc>
              <a:spcBef>
                <a:spcPts val="360"/>
              </a:spcBef>
              <a:spcAft>
                <a:spcPts val="0"/>
              </a:spcAft>
              <a:buSzPts val="1400"/>
              <a:buNone/>
            </a:pPr>
            <a:endParaRPr lang="en-US" dirty="0"/>
          </a:p>
          <a:p>
            <a:pPr marL="0" lvl="0" indent="0" algn="l" rtl="0">
              <a:lnSpc>
                <a:spcPct val="90000"/>
              </a:lnSpc>
              <a:spcBef>
                <a:spcPts val="360"/>
              </a:spcBef>
              <a:spcAft>
                <a:spcPts val="0"/>
              </a:spcAft>
              <a:buSzPts val="1400"/>
              <a:buNone/>
            </a:pPr>
            <a:endParaRPr lang="en-US" dirty="0"/>
          </a:p>
          <a:p>
            <a:pPr marL="0" lvl="0" indent="0" algn="l" rtl="0">
              <a:lnSpc>
                <a:spcPct val="90000"/>
              </a:lnSpc>
              <a:spcBef>
                <a:spcPts val="360"/>
              </a:spcBef>
              <a:spcAft>
                <a:spcPts val="0"/>
              </a:spcAft>
              <a:buSzPts val="1400"/>
              <a:buNone/>
            </a:pPr>
            <a:endParaRPr lang="en-US" dirty="0"/>
          </a:p>
          <a:p>
            <a:pPr marL="0" lvl="0" indent="0" algn="l" rtl="0">
              <a:lnSpc>
                <a:spcPct val="90000"/>
              </a:lnSpc>
              <a:spcBef>
                <a:spcPts val="360"/>
              </a:spcBef>
              <a:spcAft>
                <a:spcPts val="0"/>
              </a:spcAft>
              <a:buSzPts val="1400"/>
              <a:buNone/>
            </a:pPr>
            <a:endParaRPr lang="en-US" b="1" dirty="0"/>
          </a:p>
          <a:p>
            <a:pPr marL="457200" lvl="0" indent="0" algn="l" rtl="0">
              <a:lnSpc>
                <a:spcPct val="90000"/>
              </a:lnSpc>
              <a:spcBef>
                <a:spcPts val="360"/>
              </a:spcBef>
              <a:spcAft>
                <a:spcPts val="0"/>
              </a:spcAft>
              <a:buSzPts val="1400"/>
              <a:buNone/>
            </a:pPr>
            <a:endParaRPr lang="en-US" dirty="0"/>
          </a:p>
        </p:txBody>
      </p:sp>
      <p:sp>
        <p:nvSpPr>
          <p:cNvPr id="478" name="Google Shape;478;p6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extLst>
      <p:ext uri="{BB962C8B-B14F-4D97-AF65-F5344CB8AC3E}">
        <p14:creationId xmlns:p14="http://schemas.microsoft.com/office/powerpoint/2010/main" val="13971979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6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a:t>
            </a:r>
            <a:r>
              <a:rPr lang="en-US" dirty="0"/>
              <a:t> Learning Environment –  All students come to class each day with the belief that they will be connected, valued, challenged, supported, and contributing members of the classroom community. The teacher uses respectful tasks to meet students’ varied readiness, interest, and learning profile needs. These tasks give all students access to the same clear, high-quality lesson/unit goals. A range of low-prep and high-prep strategies must be planned and delivered. Tasks should be designed that engage students in an active manner to explore and reach the learning targets. </a:t>
            </a:r>
            <a:br>
              <a:rPr lang="en-US" dirty="0"/>
            </a:br>
            <a:endParaRPr lang="en-US" dirty="0"/>
          </a:p>
          <a:p>
            <a:pPr marL="0" lvl="0" indent="0" algn="l" rtl="0">
              <a:lnSpc>
                <a:spcPct val="100000"/>
              </a:lnSpc>
              <a:spcBef>
                <a:spcPts val="360"/>
              </a:spcBef>
              <a:spcAft>
                <a:spcPts val="0"/>
              </a:spcAft>
              <a:buSzPts val="1400"/>
              <a:buNone/>
            </a:pPr>
            <a:r>
              <a:rPr lang="en-US" b="1" dirty="0"/>
              <a:t>To Say: </a:t>
            </a:r>
            <a:r>
              <a:rPr lang="en-US" dirty="0"/>
              <a:t>Students learn more eagerly, readily, and successfully when the learning environment feels positive to them and when they feel the teacher believes in their capacity to succeed. Learning Environment is a classroom element that includes the atmosphere of the classroom.</a:t>
            </a:r>
            <a:r>
              <a:rPr lang="en-US" baseline="0" dirty="0"/>
              <a:t> Also in</a:t>
            </a:r>
            <a:r>
              <a:rPr lang="en-US" dirty="0"/>
              <a:t>cludes the rules, procedures and respect for others.</a:t>
            </a:r>
            <a:br>
              <a:rPr lang="en-US" dirty="0"/>
            </a:br>
            <a:endParaRPr lang="en-US"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1" dirty="0"/>
              <a:t>To Do:</a:t>
            </a:r>
            <a:r>
              <a:rPr lang="en-US" dirty="0"/>
              <a:t> Have participants read slide. Using Handout #1 answer</a:t>
            </a:r>
            <a:r>
              <a:rPr lang="en-US" baseline="0" dirty="0"/>
              <a:t> the questions, “What I Already Do” and “What I Could Do”.</a:t>
            </a:r>
            <a:endParaRPr lang="en-US" dirty="0"/>
          </a:p>
          <a:p>
            <a:pPr marL="457200" lvl="0" indent="0" algn="l" rtl="0">
              <a:lnSpc>
                <a:spcPct val="90000"/>
              </a:lnSpc>
              <a:spcBef>
                <a:spcPts val="360"/>
              </a:spcBef>
              <a:spcAft>
                <a:spcPts val="0"/>
              </a:spcAft>
              <a:buSzPts val="1400"/>
              <a:buNone/>
            </a:pPr>
            <a:endParaRPr lang="en-US" dirty="0"/>
          </a:p>
        </p:txBody>
      </p:sp>
      <p:sp>
        <p:nvSpPr>
          <p:cNvPr id="478" name="Google Shape;478;p6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extLst>
      <p:ext uri="{BB962C8B-B14F-4D97-AF65-F5344CB8AC3E}">
        <p14:creationId xmlns:p14="http://schemas.microsoft.com/office/powerpoint/2010/main" val="27494524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6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360"/>
              </a:spcBef>
              <a:spcAft>
                <a:spcPts val="0"/>
              </a:spcAft>
              <a:buSzPts val="1400"/>
              <a:buNone/>
            </a:pPr>
            <a:r>
              <a:rPr lang="en-US" b="1" dirty="0"/>
              <a:t>To Know: </a:t>
            </a:r>
            <a:r>
              <a:rPr lang="en-US" dirty="0"/>
              <a:t>Here is an activity to reflect upon Session 2.</a:t>
            </a:r>
            <a:br>
              <a:rPr lang="en-US" dirty="0"/>
            </a:br>
            <a:endParaRPr lang="en-US" dirty="0"/>
          </a:p>
          <a:p>
            <a:pPr marL="0" lvl="0" indent="0" algn="l" rtl="0">
              <a:lnSpc>
                <a:spcPct val="100000"/>
              </a:lnSpc>
              <a:spcBef>
                <a:spcPts val="360"/>
              </a:spcBef>
              <a:spcAft>
                <a:spcPts val="0"/>
              </a:spcAft>
              <a:buSzPts val="1400"/>
              <a:buNone/>
            </a:pPr>
            <a:r>
              <a:rPr lang="en-US" b="1" dirty="0"/>
              <a:t>To Say: </a:t>
            </a:r>
            <a:r>
              <a:rPr lang="en-US" dirty="0"/>
              <a:t>Each participant gets a square of paper or post-it note. On the square the participant can draw or write something that represents their most important learning for session 2.</a:t>
            </a:r>
          </a:p>
          <a:p>
            <a:pPr marL="0" lvl="0" indent="0" algn="l" rtl="0">
              <a:lnSpc>
                <a:spcPct val="90000"/>
              </a:lnSpc>
              <a:spcBef>
                <a:spcPts val="360"/>
              </a:spcBef>
              <a:spcAft>
                <a:spcPts val="0"/>
              </a:spcAft>
              <a:buSzPts val="1400"/>
              <a:buNone/>
            </a:pPr>
            <a:r>
              <a:rPr lang="en-US" dirty="0"/>
              <a:t>Place on the wall or bulletin board together and create a learning quilt for session 2.</a:t>
            </a:r>
            <a:br>
              <a:rPr lang="en-US" dirty="0"/>
            </a:br>
            <a:endParaRPr lang="en-US" dirty="0"/>
          </a:p>
          <a:p>
            <a:pPr marL="0" lvl="0" indent="0" algn="l" rtl="0">
              <a:lnSpc>
                <a:spcPct val="90000"/>
              </a:lnSpc>
              <a:spcBef>
                <a:spcPts val="360"/>
              </a:spcBef>
              <a:spcAft>
                <a:spcPts val="0"/>
              </a:spcAft>
              <a:buClr>
                <a:schemeClr val="dk1"/>
              </a:buClr>
              <a:buSzPts val="1200"/>
              <a:buFont typeface="Calibri"/>
              <a:buNone/>
            </a:pPr>
            <a:r>
              <a:rPr lang="en-US" b="1" dirty="0"/>
              <a:t>To Do: </a:t>
            </a:r>
            <a:r>
              <a:rPr lang="en-US" dirty="0"/>
              <a:t>Have participants place their sticky note on a designated area.</a:t>
            </a:r>
          </a:p>
          <a:p>
            <a:pPr marL="457200" lvl="0" indent="0" algn="l" rtl="0">
              <a:lnSpc>
                <a:spcPct val="90000"/>
              </a:lnSpc>
              <a:spcBef>
                <a:spcPts val="360"/>
              </a:spcBef>
              <a:spcAft>
                <a:spcPts val="0"/>
              </a:spcAft>
              <a:buSzPts val="1400"/>
              <a:buNone/>
            </a:pPr>
            <a:endParaRPr lang="en-US" dirty="0"/>
          </a:p>
        </p:txBody>
      </p:sp>
      <p:sp>
        <p:nvSpPr>
          <p:cNvPr id="478" name="Google Shape;478;p6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extLst>
      <p:ext uri="{BB962C8B-B14F-4D97-AF65-F5344CB8AC3E}">
        <p14:creationId xmlns:p14="http://schemas.microsoft.com/office/powerpoint/2010/main" val="3973411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spcBef>
                <a:spcPts val="360"/>
              </a:spcBef>
              <a:spcAft>
                <a:spcPts val="0"/>
              </a:spcAft>
              <a:buNone/>
            </a:pPr>
            <a:r>
              <a:rPr lang="en-US" b="1" dirty="0"/>
              <a:t>To Know: </a:t>
            </a:r>
            <a:r>
              <a:rPr lang="en-US" b="0" dirty="0"/>
              <a:t>Here are some of the icons</a:t>
            </a:r>
            <a:r>
              <a:rPr lang="en-US" b="0" baseline="0" dirty="0"/>
              <a:t> that could be used for virtual training. Presenter will insert the icon where they are needed.</a:t>
            </a:r>
            <a:endParaRPr lang="en-US" dirty="0"/>
          </a:p>
          <a:p>
            <a:pPr marL="0" lvl="0" indent="0" algn="l" rtl="0">
              <a:spcBef>
                <a:spcPts val="360"/>
              </a:spcBef>
              <a:spcAft>
                <a:spcPts val="0"/>
              </a:spcAft>
              <a:buNone/>
            </a:pPr>
            <a:endParaRPr lang="en-US" dirty="0"/>
          </a:p>
          <a:p>
            <a:pPr marL="0" lvl="0" indent="0" algn="l" rtl="0">
              <a:lnSpc>
                <a:spcPct val="100000"/>
              </a:lnSpc>
              <a:spcBef>
                <a:spcPts val="360"/>
              </a:spcBef>
              <a:spcAft>
                <a:spcPts val="0"/>
              </a:spcAft>
              <a:buSzPts val="1400"/>
              <a:buNone/>
            </a:pPr>
            <a:endParaRPr dirty="0"/>
          </a:p>
        </p:txBody>
      </p:sp>
      <p:sp>
        <p:nvSpPr>
          <p:cNvPr id="205" name="Google Shape;205;p1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6076284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6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a:t>
            </a:r>
            <a:r>
              <a:rPr lang="en-US" dirty="0"/>
              <a:t> Session 3 begins. </a:t>
            </a:r>
            <a:br>
              <a:rPr lang="en-US" dirty="0"/>
            </a:br>
            <a:endParaRPr lang="en-US" dirty="0"/>
          </a:p>
          <a:p>
            <a:pPr marL="0" lvl="0" indent="0" algn="l" rtl="0">
              <a:lnSpc>
                <a:spcPct val="100000"/>
              </a:lnSpc>
              <a:spcBef>
                <a:spcPts val="0"/>
              </a:spcBef>
              <a:spcAft>
                <a:spcPts val="0"/>
              </a:spcAft>
              <a:buSzPts val="1400"/>
              <a:buNone/>
            </a:pPr>
            <a:r>
              <a:rPr lang="en-US" b="1" dirty="0"/>
              <a:t>To Say: </a:t>
            </a:r>
            <a:r>
              <a:rPr lang="en-US" dirty="0"/>
              <a:t>Let’s begin to unpack the steps involved in differentiating instruction. Even before you begin to learn about your students it is important that you first know </a:t>
            </a:r>
            <a:r>
              <a:rPr lang="en-US" i="1" dirty="0"/>
              <a:t>yourself. </a:t>
            </a:r>
            <a:r>
              <a:rPr lang="en-US" i="0" dirty="0"/>
              <a:t>I would challenge you to look at your own learning preferences and how they affect the way you plan instruction. There are several inventories you could use to assess your learning styles. Be flexible and stretch yourself to differentiate for your students!</a:t>
            </a:r>
            <a:br>
              <a:rPr lang="en-US" i="0" dirty="0"/>
            </a:br>
            <a:endParaRPr lang="en-US" i="0" dirty="0"/>
          </a:p>
          <a:p>
            <a:pPr marL="0" marR="0" lvl="0" indent="0" algn="l" rtl="0">
              <a:lnSpc>
                <a:spcPct val="100000"/>
              </a:lnSpc>
              <a:spcBef>
                <a:spcPts val="360"/>
              </a:spcBef>
              <a:spcAft>
                <a:spcPts val="0"/>
              </a:spcAft>
              <a:buClr>
                <a:schemeClr val="dk1"/>
              </a:buClr>
              <a:buSzPts val="1200"/>
              <a:buFont typeface="Calibri"/>
              <a:buNone/>
            </a:pPr>
            <a:r>
              <a:rPr lang="en-US" b="1" dirty="0"/>
              <a:t>To Do: </a:t>
            </a:r>
            <a:r>
              <a:rPr lang="en-US" dirty="0"/>
              <a:t>Tell participants this begins session 3.</a:t>
            </a:r>
          </a:p>
        </p:txBody>
      </p:sp>
      <p:sp>
        <p:nvSpPr>
          <p:cNvPr id="478" name="Google Shape;478;p6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extLst>
      <p:ext uri="{BB962C8B-B14F-4D97-AF65-F5344CB8AC3E}">
        <p14:creationId xmlns:p14="http://schemas.microsoft.com/office/powerpoint/2010/main" val="17574147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6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Teachers will react responsively to their students’ varying background knowledge, readiness, language, and preferences in learning and interest. </a:t>
            </a:r>
            <a:br>
              <a:rPr lang="en-US" dirty="0"/>
            </a:br>
            <a:endParaRPr lang="en-US" dirty="0"/>
          </a:p>
          <a:p>
            <a:pPr marL="0" lvl="0" indent="0" algn="l" rtl="0">
              <a:lnSpc>
                <a:spcPct val="100000"/>
              </a:lnSpc>
              <a:spcBef>
                <a:spcPts val="360"/>
              </a:spcBef>
              <a:spcAft>
                <a:spcPts val="0"/>
              </a:spcAft>
              <a:buSzPts val="1400"/>
              <a:buNone/>
            </a:pPr>
            <a:r>
              <a:rPr lang="en-US" b="1" dirty="0"/>
              <a:t>To Say: </a:t>
            </a:r>
            <a:r>
              <a:rPr lang="en-US" dirty="0"/>
              <a:t>In Stephen R. Covey’s book, </a:t>
            </a:r>
            <a:r>
              <a:rPr lang="en-US" i="1" dirty="0"/>
              <a:t>The 7 Habits of Highly Effective People, </a:t>
            </a:r>
            <a:r>
              <a:rPr lang="en-US" i="0" dirty="0"/>
              <a:t>the second habit he talks about is “begin with the end in mind.”</a:t>
            </a:r>
            <a:r>
              <a:rPr lang="en-US" i="0" baseline="0" dirty="0"/>
              <a:t> </a:t>
            </a:r>
            <a:r>
              <a:rPr lang="en-US" i="0" dirty="0"/>
              <a:t>He states that to begin with the end in mind means to start with a clear understanding of your destination. </a:t>
            </a:r>
            <a:r>
              <a:rPr lang="en-US" dirty="0"/>
              <a:t>Teachers must have a clear vision of the expectation of the learning. They must understand the focal learning standards and visualize what proficiency of that standard(s) will look like before they move forward. This step is foundational as they plan for differentiated instruction.</a:t>
            </a:r>
            <a:br>
              <a:rPr lang="en-US" dirty="0"/>
            </a:br>
            <a:endParaRPr lang="en-US" dirty="0"/>
          </a:p>
          <a:p>
            <a:pPr marL="0" lvl="0" indent="0" algn="l" rtl="0">
              <a:lnSpc>
                <a:spcPct val="100000"/>
              </a:lnSpc>
              <a:spcBef>
                <a:spcPts val="360"/>
              </a:spcBef>
              <a:spcAft>
                <a:spcPts val="0"/>
              </a:spcAft>
              <a:buSzPts val="1400"/>
              <a:buNone/>
            </a:pPr>
            <a:r>
              <a:rPr lang="en-US" b="1" dirty="0"/>
              <a:t>To Do: </a:t>
            </a:r>
            <a:r>
              <a:rPr lang="en-US" b="0" dirty="0"/>
              <a:t>Ask</a:t>
            </a:r>
            <a:r>
              <a:rPr lang="en-US" b="0" baseline="0" dirty="0"/>
              <a:t> p</a:t>
            </a:r>
            <a:r>
              <a:rPr lang="en-US" dirty="0"/>
              <a:t>articipants to read the slide.</a:t>
            </a:r>
          </a:p>
        </p:txBody>
      </p:sp>
      <p:sp>
        <p:nvSpPr>
          <p:cNvPr id="478" name="Google Shape;478;p6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extLst>
      <p:ext uri="{BB962C8B-B14F-4D97-AF65-F5344CB8AC3E}">
        <p14:creationId xmlns:p14="http://schemas.microsoft.com/office/powerpoint/2010/main" val="15826295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6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fontScale="92500" lnSpcReduction="20000"/>
          </a:bodyPr>
          <a:lstStyle/>
          <a:p>
            <a:pPr marL="0" indent="0">
              <a:spcBef>
                <a:spcPts val="0"/>
              </a:spcBef>
            </a:pPr>
            <a:r>
              <a:rPr lang="en-US" sz="1200" b="1" i="0" u="none" strike="noStrike" cap="none" dirty="0">
                <a:solidFill>
                  <a:schemeClr val="dk1"/>
                </a:solidFill>
                <a:effectLst/>
                <a:latin typeface="Calibri"/>
                <a:ea typeface="Calibri"/>
                <a:cs typeface="Calibri"/>
                <a:sym typeface="Calibri"/>
              </a:rPr>
              <a:t>To Know: </a:t>
            </a:r>
            <a:r>
              <a:rPr lang="en-US" sz="1200" b="0" i="0" u="none" strike="noStrike" cap="none" dirty="0">
                <a:solidFill>
                  <a:schemeClr val="dk1"/>
                </a:solidFill>
                <a:effectLst/>
                <a:latin typeface="Calibri"/>
                <a:ea typeface="Calibri"/>
                <a:cs typeface="Calibri"/>
                <a:sym typeface="Calibri"/>
              </a:rPr>
              <a:t>Interest Inventor</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Heacox</a:t>
            </a:r>
            <a:r>
              <a:rPr lang="en-US" sz="1200" b="0" i="0" u="none" strike="noStrike" cap="none" dirty="0">
                <a:solidFill>
                  <a:schemeClr val="dk1"/>
                </a:solidFill>
                <a:effectLst/>
                <a:latin typeface="Calibri"/>
                <a:ea typeface="Calibri"/>
                <a:cs typeface="Calibri"/>
                <a:sym typeface="Calibri"/>
              </a:rPr>
              <a:t>, D. (2012). </a:t>
            </a:r>
            <a:r>
              <a:rPr lang="en-US" sz="1200" b="0" i="1" u="none" strike="noStrike" cap="none" dirty="0">
                <a:solidFill>
                  <a:schemeClr val="dk1"/>
                </a:solidFill>
                <a:effectLst/>
                <a:latin typeface="Calibri"/>
                <a:ea typeface="Calibri"/>
                <a:cs typeface="Calibri"/>
                <a:sym typeface="Calibri"/>
              </a:rPr>
              <a:t>Differentiating Instruction in the Regular Classroom: How to Reach and Teach All Learners (Updated anniversary edition),</a:t>
            </a:r>
            <a:r>
              <a:rPr lang="en-US" sz="1200" b="0" i="0" u="none" strike="noStrike" cap="none" dirty="0">
                <a:solidFill>
                  <a:schemeClr val="dk1"/>
                </a:solidFill>
                <a:effectLst/>
                <a:latin typeface="Calibri"/>
                <a:ea typeface="Calibri"/>
                <a:cs typeface="Calibri"/>
                <a:sym typeface="Calibri"/>
              </a:rPr>
              <a:t> Free Spirit Publishing. Can be found online at </a:t>
            </a:r>
            <a:r>
              <a:rPr lang="en-US" sz="1200" b="0" i="0" u="sng" strike="noStrike" cap="none" dirty="0">
                <a:solidFill>
                  <a:schemeClr val="dk1"/>
                </a:solidFill>
                <a:effectLst/>
                <a:latin typeface="Calibri"/>
                <a:ea typeface="Calibri"/>
                <a:cs typeface="Calibri"/>
                <a:sym typeface="Calibri"/>
                <a:hlinkClick r:id="rId3"/>
              </a:rPr>
              <a:t>http://</a:t>
            </a:r>
            <a:r>
              <a:rPr lang="en-US" sz="1200" b="0" i="0" u="none" strike="noStrike" cap="none" dirty="0">
                <a:solidFill>
                  <a:schemeClr val="dk1"/>
                </a:solidFill>
                <a:effectLst/>
                <a:latin typeface="Calibri"/>
                <a:ea typeface="Calibri"/>
                <a:cs typeface="Calibri"/>
                <a:sym typeface="Calibri"/>
                <a:hlinkClick r:id="rId3"/>
              </a:rPr>
              <a:t>www.slvboces.org/view/135.pdf</a:t>
            </a:r>
            <a:r>
              <a:rPr lang="en-US" sz="1200" b="0" i="0" u="none" strike="noStrike" cap="none" dirty="0">
                <a:solidFill>
                  <a:schemeClr val="dk1"/>
                </a:solidFill>
                <a:effectLst/>
                <a:latin typeface="Calibri"/>
                <a:ea typeface="Calibri"/>
                <a:cs typeface="Calibri"/>
                <a:sym typeface="Calibri"/>
              </a:rPr>
              <a:t> Learning Preferences Checklist, </a:t>
            </a:r>
            <a:r>
              <a:rPr lang="en-US" sz="1200" b="0" i="0" u="none" strike="noStrike" cap="none" dirty="0" err="1">
                <a:solidFill>
                  <a:schemeClr val="dk1"/>
                </a:solidFill>
                <a:effectLst/>
                <a:latin typeface="Calibri"/>
                <a:ea typeface="Calibri"/>
                <a:cs typeface="Calibri"/>
                <a:sym typeface="Calibri"/>
              </a:rPr>
              <a:t>Northey</a:t>
            </a:r>
            <a:r>
              <a:rPr lang="en-US" sz="1200" b="0" i="0" u="none" strike="noStrike" cap="none" dirty="0">
                <a:solidFill>
                  <a:schemeClr val="dk1"/>
                </a:solidFill>
                <a:effectLst/>
                <a:latin typeface="Calibri"/>
                <a:ea typeface="Calibri"/>
                <a:cs typeface="Calibri"/>
                <a:sym typeface="Calibri"/>
              </a:rPr>
              <a:t>, S., &amp; Waterman, S. N. (2005). Handbook on Differentiated Instruction for Middle and High Schools, Eye On Education, Pgs. 26 and 27</a:t>
            </a:r>
          </a:p>
          <a:p>
            <a:pPr marL="0" indent="0">
              <a:spcBef>
                <a:spcPts val="0"/>
              </a:spcBef>
            </a:pPr>
            <a:r>
              <a:rPr lang="en-US" sz="1200" b="0" i="1" u="none" strike="noStrike" cap="none" dirty="0">
                <a:solidFill>
                  <a:schemeClr val="dk1"/>
                </a:solidFill>
                <a:effectLst/>
                <a:latin typeface="Calibri"/>
                <a:ea typeface="Calibri"/>
                <a:cs typeface="Calibri"/>
                <a:sym typeface="Calibri"/>
              </a:rPr>
              <a:t>Readiness</a:t>
            </a:r>
            <a:r>
              <a:rPr lang="en-US" sz="1200" b="0" i="0" u="none" strike="noStrike" cap="none" dirty="0">
                <a:solidFill>
                  <a:schemeClr val="dk1"/>
                </a:solidFill>
                <a:effectLst/>
                <a:latin typeface="Calibri"/>
                <a:ea typeface="Calibri"/>
                <a:cs typeface="Calibri"/>
                <a:sym typeface="Calibri"/>
              </a:rPr>
              <a:t> is a student’s current preparedness to work with a prescribed set of knowledge, understanding, and skill. We generally do a pre-assessment or refer to relatively current data to understand their readiness. Readiness is a student’s entry point relative to a particular understanding of a skill. REMEMBER: We learn best when a task is a little too difficult, and there is a support system to help bridge the gap. The equalizer is a tool to use to find varied readiness levels.</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0" i="1" u="none" strike="noStrike" cap="none" dirty="0">
                <a:solidFill>
                  <a:schemeClr val="dk1"/>
                </a:solidFill>
                <a:effectLst/>
                <a:latin typeface="Calibri"/>
                <a:ea typeface="Calibri"/>
                <a:cs typeface="Calibri"/>
                <a:sym typeface="Calibri"/>
              </a:rPr>
              <a:t>Interest</a:t>
            </a:r>
            <a:r>
              <a:rPr lang="en-US" sz="1200" b="0" i="0" u="none" strike="noStrike" cap="none" dirty="0">
                <a:solidFill>
                  <a:schemeClr val="dk1"/>
                </a:solidFill>
                <a:effectLst/>
                <a:latin typeface="Calibri"/>
                <a:ea typeface="Calibri"/>
                <a:cs typeface="Calibri"/>
                <a:sym typeface="Calibri"/>
              </a:rPr>
              <a:t> is a major motivating factor for learning. Refers to a child’s curiosity or passion for a particular topic or skill. The teacher links required content to student interests in order to hook the learner. Choices within topics are another way to address interest within the content (e.g., a list of  scientists to explore during a unit for students to choose from.) Various “interest surveys” are available to collect this information from your students.</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0" i="1" u="none" strike="noStrike" cap="none" dirty="0">
                <a:solidFill>
                  <a:schemeClr val="dk1"/>
                </a:solidFill>
                <a:effectLst/>
                <a:latin typeface="Calibri"/>
                <a:ea typeface="Calibri"/>
                <a:cs typeface="Calibri"/>
                <a:sym typeface="Calibri"/>
              </a:rPr>
              <a:t>Learning Profiles </a:t>
            </a:r>
            <a:r>
              <a:rPr lang="en-US" sz="1200" b="0" i="0" u="none" strike="noStrike" cap="none" dirty="0">
                <a:solidFill>
                  <a:schemeClr val="dk1"/>
                </a:solidFill>
                <a:effectLst/>
                <a:latin typeface="Calibri"/>
                <a:ea typeface="Calibri"/>
                <a:cs typeface="Calibri"/>
                <a:sym typeface="Calibri"/>
              </a:rPr>
              <a:t>look at a person's’ preferred mode of learning (e.g. visual, auditory, kinesthetic). The Learning Profile has to do with how we learn. Many are available online.</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0" i="1" u="none" strike="noStrike" cap="none" dirty="0">
                <a:solidFill>
                  <a:schemeClr val="dk1"/>
                </a:solidFill>
                <a:effectLst/>
                <a:latin typeface="Calibri"/>
                <a:ea typeface="Calibri"/>
                <a:cs typeface="Calibri"/>
                <a:sym typeface="Calibri"/>
              </a:rPr>
              <a:t>Prior Knowledge </a:t>
            </a:r>
            <a:r>
              <a:rPr lang="en-US" sz="1200" b="0" i="0" u="none" strike="noStrike" cap="none" dirty="0">
                <a:solidFill>
                  <a:schemeClr val="dk1"/>
                </a:solidFill>
                <a:effectLst/>
                <a:latin typeface="Calibri"/>
                <a:ea typeface="Calibri"/>
                <a:cs typeface="Calibri"/>
                <a:sym typeface="Calibri"/>
              </a:rPr>
              <a:t>is the knowledge that stems from previous experience. A teacher uses various methods, graphic organizers, or questions to gain knowledge of what students know prior to new learning.</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Differentiated classrooms take advantage of the child’s natural curiosity. We want to know about each child’s readiness, their interests, and how they learn the best. What</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exactly do we mean by each of these?</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1" i="0" u="none" strike="noStrike" cap="none" dirty="0">
                <a:solidFill>
                  <a:schemeClr val="dk1"/>
                </a:solidFill>
                <a:effectLst/>
                <a:latin typeface="Calibri"/>
                <a:ea typeface="Calibri"/>
                <a:cs typeface="Calibri"/>
                <a:sym typeface="Calibri"/>
              </a:rPr>
              <a:t>To Do: ACTIVITY: </a:t>
            </a:r>
            <a:r>
              <a:rPr lang="en-US" sz="1200" b="0" i="0" u="none" strike="noStrike" cap="none" dirty="0">
                <a:solidFill>
                  <a:schemeClr val="dk1"/>
                </a:solidFill>
                <a:effectLst/>
                <a:latin typeface="Calibri"/>
                <a:ea typeface="Calibri"/>
                <a:cs typeface="Calibri"/>
                <a:sym typeface="Calibri"/>
              </a:rPr>
              <a:t>Take two minutes and jot down how you discover and/or find out this information about your students. Share at your table. Popcorn out to whole group. Ideas might include, but are</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not restricted to:  anticipatory guides, K-W-L charts, information from former teachers, parents.</a:t>
            </a:r>
          </a:p>
        </p:txBody>
      </p:sp>
      <p:sp>
        <p:nvSpPr>
          <p:cNvPr id="478" name="Google Shape;478;p6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extLst>
      <p:ext uri="{BB962C8B-B14F-4D97-AF65-F5344CB8AC3E}">
        <p14:creationId xmlns:p14="http://schemas.microsoft.com/office/powerpoint/2010/main" val="13141021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6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90000"/>
              </a:lnSpc>
              <a:spcBef>
                <a:spcPts val="0"/>
              </a:spcBef>
              <a:spcAft>
                <a:spcPts val="0"/>
              </a:spcAft>
              <a:buSzPts val="1400"/>
              <a:buNone/>
            </a:pPr>
            <a:r>
              <a:rPr lang="en-US" b="1" dirty="0"/>
              <a:t>To Know: Readiness</a:t>
            </a:r>
            <a:r>
              <a:rPr lang="en-US" dirty="0"/>
              <a:t> is a student’s current preparedness to work with a prescribed set of knowledge, understanding, and skill. We generally do a pre-assessment or refer to relatively current data to understand their readiness. Readiness is a student’s entry point relative to a particular understanding of a skill. REMEMBER: We learn best when a task is a little too difficult, and there is a support system to help bridge the gap.</a:t>
            </a:r>
            <a:br>
              <a:rPr lang="en-US" dirty="0"/>
            </a:br>
            <a:endParaRPr lang="en-US" dirty="0"/>
          </a:p>
          <a:p>
            <a:pPr marL="0" lvl="0" indent="0" algn="l" rtl="0">
              <a:lnSpc>
                <a:spcPct val="90000"/>
              </a:lnSpc>
              <a:spcBef>
                <a:spcPts val="333"/>
              </a:spcBef>
              <a:spcAft>
                <a:spcPts val="0"/>
              </a:spcAft>
              <a:buSzPts val="1400"/>
              <a:buNone/>
            </a:pPr>
            <a:r>
              <a:rPr lang="en-US" b="1" dirty="0"/>
              <a:t>To Say:</a:t>
            </a:r>
            <a:r>
              <a:rPr lang="en-US" b="0" baseline="0" dirty="0"/>
              <a:t> </a:t>
            </a:r>
            <a:r>
              <a:rPr lang="en-US" b="0" dirty="0"/>
              <a:t>The term readiness refers to an individual’s current proximity with a specific set of essential knowledge, understanding, and skills for a particular segment of study. Readiness is not a synonym for ability. Factors affect student’s readiness to learn. A student’s past school experiences, home opportunities, peer relationships, support systems, emotional state and personal strengths and weaknesses are just a few. Data driven: when a teacher knows where the student is in a learning sequence the teacher can take action to help the student move ahead.</a:t>
            </a:r>
            <a:r>
              <a:rPr lang="en-US" b="0" baseline="0" dirty="0"/>
              <a:t> </a:t>
            </a:r>
            <a:r>
              <a:rPr lang="en-US" b="0" dirty="0"/>
              <a:t>Bridge Building: Teacher’s goal is to build a bridge to move students beyond deficits to advanced learning. Examples</a:t>
            </a:r>
            <a:r>
              <a:rPr lang="en-US" b="0" baseline="0" dirty="0"/>
              <a:t> of Bridge Building are s</a:t>
            </a:r>
            <a:r>
              <a:rPr lang="en-US" b="0" dirty="0"/>
              <a:t>caffolding or using mini-lessons</a:t>
            </a:r>
            <a:r>
              <a:rPr lang="en-US" b="0" baseline="0" dirty="0"/>
              <a:t> </a:t>
            </a:r>
            <a:r>
              <a:rPr lang="en-US" b="0" dirty="0"/>
              <a:t>to</a:t>
            </a:r>
            <a:r>
              <a:rPr lang="en-US" b="0" baseline="0" dirty="0"/>
              <a:t> help </a:t>
            </a:r>
            <a:r>
              <a:rPr lang="en-US" b="0" dirty="0"/>
              <a:t>clarify a concept.</a:t>
            </a:r>
          </a:p>
          <a:p>
            <a:pPr marL="0" lvl="0" indent="0" algn="l" rtl="0">
              <a:lnSpc>
                <a:spcPct val="90000"/>
              </a:lnSpc>
              <a:spcBef>
                <a:spcPts val="333"/>
              </a:spcBef>
              <a:spcAft>
                <a:spcPts val="0"/>
              </a:spcAft>
              <a:buSzPts val="1400"/>
              <a:buNone/>
            </a:pPr>
            <a:endParaRPr lang="en-US" b="0" dirty="0"/>
          </a:p>
          <a:p>
            <a:pPr marL="0" lvl="0" indent="0" algn="l" rtl="0">
              <a:lnSpc>
                <a:spcPct val="90000"/>
              </a:lnSpc>
              <a:spcBef>
                <a:spcPts val="333"/>
              </a:spcBef>
              <a:spcAft>
                <a:spcPts val="0"/>
              </a:spcAft>
              <a:buSzPts val="1400"/>
              <a:buNone/>
            </a:pPr>
            <a:r>
              <a:rPr lang="en-US" b="1" dirty="0"/>
              <a:t>To Do: </a:t>
            </a:r>
            <a:r>
              <a:rPr lang="en-US" dirty="0"/>
              <a:t>Ask</a:t>
            </a:r>
            <a:r>
              <a:rPr lang="en-US" baseline="0" dirty="0"/>
              <a:t> participants to read the slide.</a:t>
            </a:r>
            <a:endParaRPr lang="en-US" dirty="0"/>
          </a:p>
          <a:p>
            <a:pPr marL="0" indent="0">
              <a:spcBef>
                <a:spcPts val="0"/>
              </a:spcBef>
            </a:pPr>
            <a:endParaRPr lang="en-US" sz="1200" b="0" i="0" u="none" strike="noStrike" cap="none" dirty="0">
              <a:solidFill>
                <a:schemeClr val="dk1"/>
              </a:solidFill>
              <a:effectLst/>
              <a:latin typeface="Calibri"/>
              <a:ea typeface="Calibri"/>
              <a:cs typeface="Calibri"/>
              <a:sym typeface="Calibri"/>
            </a:endParaRPr>
          </a:p>
        </p:txBody>
      </p:sp>
      <p:sp>
        <p:nvSpPr>
          <p:cNvPr id="478" name="Google Shape;478;p6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extLst>
      <p:ext uri="{BB962C8B-B14F-4D97-AF65-F5344CB8AC3E}">
        <p14:creationId xmlns:p14="http://schemas.microsoft.com/office/powerpoint/2010/main" val="23403467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6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90000"/>
              </a:lnSpc>
              <a:spcBef>
                <a:spcPts val="333"/>
              </a:spcBef>
              <a:spcAft>
                <a:spcPts val="0"/>
              </a:spcAft>
              <a:buSzPts val="1400"/>
              <a:buNone/>
            </a:pPr>
            <a:r>
              <a:rPr lang="en-US" b="1" dirty="0"/>
              <a:t>To Know: INTEREST</a:t>
            </a:r>
            <a:r>
              <a:rPr lang="en-US" dirty="0"/>
              <a:t> is a major motivating factor for learning. Refers to a child’s curiosity or passion for a particular topic or skill. The teacher links required content to student interests in order to hook the learner.</a:t>
            </a:r>
            <a:r>
              <a:rPr lang="en-US" baseline="0" dirty="0"/>
              <a:t> </a:t>
            </a:r>
            <a:r>
              <a:rPr lang="en-US" dirty="0"/>
              <a:t>Choices within topics are another way to address interest within the content (e.g., a list of scientists to explore during a unit for students to choose from).</a:t>
            </a:r>
            <a:r>
              <a:rPr lang="en-US" baseline="0" dirty="0"/>
              <a:t> </a:t>
            </a:r>
            <a:r>
              <a:rPr lang="en-US" dirty="0"/>
              <a:t>Various “interest surveys” are available to collect this information from your students.</a:t>
            </a:r>
            <a:br>
              <a:rPr lang="en-US" dirty="0"/>
            </a:br>
            <a:endParaRPr lang="en-US" dirty="0"/>
          </a:p>
          <a:p>
            <a:pPr marL="0" lvl="0" indent="0" algn="l" rtl="0">
              <a:lnSpc>
                <a:spcPct val="90000"/>
              </a:lnSpc>
              <a:spcBef>
                <a:spcPts val="333"/>
              </a:spcBef>
              <a:spcAft>
                <a:spcPts val="0"/>
              </a:spcAft>
              <a:buSzPts val="1400"/>
              <a:buNone/>
            </a:pPr>
            <a:r>
              <a:rPr lang="en-US" b="1" dirty="0"/>
              <a:t>To Say: </a:t>
            </a:r>
            <a:r>
              <a:rPr lang="en-US" b="0" dirty="0"/>
              <a:t>Interest refers to a feeling or emotions that causes an individual to focus on or attend to something because it matters to that individual. </a:t>
            </a:r>
            <a:r>
              <a:rPr lang="en-US" dirty="0"/>
              <a:t>Enhance teaching and learning by linking what matters most in a topic to what matters to learners.</a:t>
            </a:r>
            <a:r>
              <a:rPr lang="en-US" baseline="0" dirty="0"/>
              <a:t> </a:t>
            </a:r>
            <a:r>
              <a:rPr lang="en-US" b="0" dirty="0"/>
              <a:t>Differentiating instruction to student’s interest does not mean that teachers must develop lessons to all student’s interest all of the time.</a:t>
            </a:r>
            <a:r>
              <a:rPr lang="en-US" b="0" baseline="0" dirty="0"/>
              <a:t> </a:t>
            </a:r>
            <a:r>
              <a:rPr lang="en-US" b="0" dirty="0"/>
              <a:t>It doesn’t mean that all lessons must be interest-focused. It is the topics, skills, activities that pique student’s curiosity. </a:t>
            </a:r>
            <a:r>
              <a:rPr lang="en-US" dirty="0"/>
              <a:t>To discover student interest they could c</a:t>
            </a:r>
            <a:r>
              <a:rPr lang="en-US" b="0" dirty="0"/>
              <a:t>omplete an interest inventory. Have students write journal entries about themselves. Have students participate in classroom ice breakers.</a:t>
            </a:r>
            <a:br>
              <a:rPr lang="en-US" b="0" dirty="0"/>
            </a:br>
            <a:endParaRPr lang="en-US" b="0" dirty="0"/>
          </a:p>
          <a:p>
            <a:pPr marL="0" lvl="0" indent="0" algn="l" rtl="0">
              <a:lnSpc>
                <a:spcPct val="90000"/>
              </a:lnSpc>
              <a:spcBef>
                <a:spcPts val="333"/>
              </a:spcBef>
              <a:spcAft>
                <a:spcPts val="0"/>
              </a:spcAft>
              <a:buSzPts val="1400"/>
              <a:buNone/>
            </a:pPr>
            <a:r>
              <a:rPr lang="en-US" b="1" dirty="0"/>
              <a:t>To Do: </a:t>
            </a:r>
            <a:r>
              <a:rPr lang="en-US" dirty="0"/>
              <a:t>Ask: What resources do you use to discover student interest?</a:t>
            </a:r>
          </a:p>
          <a:p>
            <a:pPr marL="0" indent="0">
              <a:spcBef>
                <a:spcPts val="0"/>
              </a:spcBef>
            </a:pPr>
            <a:endParaRPr lang="en-US" sz="1200" b="0" i="0" u="none" strike="noStrike" cap="none" dirty="0">
              <a:solidFill>
                <a:schemeClr val="dk1"/>
              </a:solidFill>
              <a:effectLst/>
              <a:latin typeface="Calibri"/>
              <a:ea typeface="Calibri"/>
              <a:cs typeface="Calibri"/>
              <a:sym typeface="Calibri"/>
            </a:endParaRPr>
          </a:p>
        </p:txBody>
      </p:sp>
      <p:sp>
        <p:nvSpPr>
          <p:cNvPr id="478" name="Google Shape;478;p6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extLst>
      <p:ext uri="{BB962C8B-B14F-4D97-AF65-F5344CB8AC3E}">
        <p14:creationId xmlns:p14="http://schemas.microsoft.com/office/powerpoint/2010/main" val="7897842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6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90000"/>
              </a:lnSpc>
              <a:spcBef>
                <a:spcPts val="0"/>
              </a:spcBef>
              <a:spcAft>
                <a:spcPts val="0"/>
              </a:spcAft>
              <a:buSzPts val="1400"/>
              <a:buNone/>
            </a:pPr>
            <a:r>
              <a:rPr lang="en-US" b="1" dirty="0"/>
              <a:t>To Know: Learning Profiles </a:t>
            </a:r>
            <a:r>
              <a:rPr lang="en-US" dirty="0"/>
              <a:t>look at a person’s preferred mode of learning (e.g. visual, auditory, kinesthetic). Learning Profiles has to do with how we learn.</a:t>
            </a:r>
            <a:r>
              <a:rPr lang="en-US" baseline="0" dirty="0"/>
              <a:t> There are m</a:t>
            </a:r>
            <a:r>
              <a:rPr lang="en-US" dirty="0"/>
              <a:t>any are available online.</a:t>
            </a:r>
            <a:br>
              <a:rPr lang="en-US" dirty="0"/>
            </a:br>
            <a:endParaRPr lang="en-US" dirty="0"/>
          </a:p>
          <a:p>
            <a:pPr marL="0" lvl="0" indent="0" algn="l" rtl="0">
              <a:lnSpc>
                <a:spcPct val="90000"/>
              </a:lnSpc>
              <a:spcBef>
                <a:spcPts val="360"/>
              </a:spcBef>
              <a:spcAft>
                <a:spcPts val="0"/>
              </a:spcAft>
              <a:buClr>
                <a:schemeClr val="dk1"/>
              </a:buClr>
              <a:buSzPts val="1400"/>
              <a:buFont typeface="Arial"/>
              <a:buNone/>
            </a:pPr>
            <a:r>
              <a:rPr lang="en-US" b="1" dirty="0"/>
              <a:t>To Say: </a:t>
            </a:r>
            <a:r>
              <a:rPr lang="en-US" i="1" dirty="0"/>
              <a:t>Learning Styles: </a:t>
            </a:r>
            <a:r>
              <a:rPr lang="en-US" dirty="0"/>
              <a:t>May include lighter versus a darker environment, cooler versus warmer rooms, sitting up straight versus reclining, working alone versus working with one peer or in groups, highly structured versus open ended task.</a:t>
            </a:r>
            <a:r>
              <a:rPr lang="en-US" baseline="0" dirty="0"/>
              <a:t> </a:t>
            </a:r>
            <a:r>
              <a:rPr lang="en-US" i="1" dirty="0"/>
              <a:t>Intelligence Preferences</a:t>
            </a:r>
            <a:r>
              <a:rPr lang="en-US" dirty="0"/>
              <a:t>: Preferred approaches of processing and expressing learning. Example of interpersonal is the ability to understand, communicate with, and effectively work with others. Intrapersonal is the ability to understand one’s own motivations, fears, goals, and needs, and self-regulate. </a:t>
            </a:r>
            <a:r>
              <a:rPr lang="en-US" i="1" dirty="0"/>
              <a:t>Gender</a:t>
            </a:r>
            <a:r>
              <a:rPr lang="en-US" dirty="0"/>
              <a:t>: Need to be aware that not all males adhere to learning patterns associated with being male and not all females adhere to learning patterns associated with being female. </a:t>
            </a:r>
            <a:r>
              <a:rPr lang="en-US" i="1" dirty="0"/>
              <a:t>Culture</a:t>
            </a:r>
            <a:r>
              <a:rPr lang="en-US" dirty="0"/>
              <a:t>: A set of attitudes, values, norms, traditions, and goals that characterize a particular group. Learning profile has these aspects: how individuals learn; how they process what they need to learn; how they think about, remember, and use what they learn. (Tomlinson, 2014, 2017)</a:t>
            </a:r>
            <a:br>
              <a:rPr lang="en-US" dirty="0"/>
            </a:br>
            <a:r>
              <a:rPr lang="en-US" dirty="0"/>
              <a:t> </a:t>
            </a:r>
          </a:p>
          <a:p>
            <a:pPr marL="0" lvl="0" indent="0" algn="l" rtl="0">
              <a:lnSpc>
                <a:spcPct val="90000"/>
              </a:lnSpc>
              <a:spcBef>
                <a:spcPts val="0"/>
              </a:spcBef>
              <a:spcAft>
                <a:spcPts val="0"/>
              </a:spcAft>
              <a:buSzPts val="1400"/>
              <a:buNone/>
            </a:pPr>
            <a:r>
              <a:rPr lang="en-US" b="1" dirty="0"/>
              <a:t>To Do: </a:t>
            </a:r>
            <a:r>
              <a:rPr lang="en-US" dirty="0"/>
              <a:t>What is your preference of learning?</a:t>
            </a:r>
          </a:p>
        </p:txBody>
      </p:sp>
      <p:sp>
        <p:nvSpPr>
          <p:cNvPr id="478" name="Google Shape;478;p6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extLst>
      <p:ext uri="{BB962C8B-B14F-4D97-AF65-F5344CB8AC3E}">
        <p14:creationId xmlns:p14="http://schemas.microsoft.com/office/powerpoint/2010/main" val="34410734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6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a:t>
            </a:r>
            <a:r>
              <a:rPr lang="en-US" dirty="0"/>
              <a:t> End of Session 3.</a:t>
            </a:r>
            <a:br>
              <a:rPr lang="en-US" dirty="0"/>
            </a:br>
            <a:endParaRPr lang="en-US" dirty="0"/>
          </a:p>
          <a:p>
            <a:pPr marL="0" lvl="0" indent="0" algn="l" rtl="0">
              <a:lnSpc>
                <a:spcPct val="100000"/>
              </a:lnSpc>
              <a:spcBef>
                <a:spcPts val="360"/>
              </a:spcBef>
              <a:spcAft>
                <a:spcPts val="0"/>
              </a:spcAft>
              <a:buSzPts val="1400"/>
              <a:buNone/>
            </a:pPr>
            <a:r>
              <a:rPr lang="en-US" b="1" dirty="0"/>
              <a:t>To Say:</a:t>
            </a:r>
            <a:br>
              <a:rPr lang="en-US" b="1" dirty="0"/>
            </a:br>
            <a:endParaRPr lang="en-US" dirty="0"/>
          </a:p>
          <a:p>
            <a:pPr marL="0" lvl="0" indent="0" algn="l" rtl="0">
              <a:lnSpc>
                <a:spcPct val="100000"/>
              </a:lnSpc>
              <a:spcBef>
                <a:spcPts val="360"/>
              </a:spcBef>
              <a:spcAft>
                <a:spcPts val="0"/>
              </a:spcAft>
              <a:buSzPts val="1400"/>
              <a:buNone/>
            </a:pPr>
            <a:r>
              <a:rPr lang="en-US" b="1" dirty="0"/>
              <a:t>Prior Knowledge </a:t>
            </a:r>
            <a:r>
              <a:rPr lang="en-US" b="0" dirty="0"/>
              <a:t>is </a:t>
            </a:r>
            <a:r>
              <a:rPr lang="en-US" dirty="0"/>
              <a:t>the knowledge that stems from previous experience. A teacher uses various methods, graphic organizers, or questions to gain knowledge of what students know prior to new learning.</a:t>
            </a:r>
            <a:br>
              <a:rPr lang="en-US" dirty="0"/>
            </a:br>
            <a:endParaRPr lang="en-US" dirty="0"/>
          </a:p>
          <a:p>
            <a:pPr marL="0" lvl="0" indent="0" algn="l" rtl="0">
              <a:lnSpc>
                <a:spcPct val="100000"/>
              </a:lnSpc>
              <a:spcBef>
                <a:spcPts val="360"/>
              </a:spcBef>
              <a:spcAft>
                <a:spcPts val="0"/>
              </a:spcAft>
              <a:buSzPts val="1400"/>
              <a:buNone/>
            </a:pPr>
            <a:r>
              <a:rPr lang="en-US" b="1" dirty="0"/>
              <a:t>To Do: </a:t>
            </a:r>
            <a:r>
              <a:rPr lang="en-US" dirty="0"/>
              <a:t>Have participants answer the question on the slide.</a:t>
            </a:r>
          </a:p>
        </p:txBody>
      </p:sp>
      <p:sp>
        <p:nvSpPr>
          <p:cNvPr id="478" name="Google Shape;478;p6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extLst>
      <p:ext uri="{BB962C8B-B14F-4D97-AF65-F5344CB8AC3E}">
        <p14:creationId xmlns:p14="http://schemas.microsoft.com/office/powerpoint/2010/main" val="36820412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6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Activity for end of Session 3.</a:t>
            </a:r>
            <a:br>
              <a:rPr lang="en-US" dirty="0"/>
            </a:br>
            <a:endParaRPr lang="en-US" dirty="0"/>
          </a:p>
          <a:p>
            <a:pPr marL="0" lvl="0" indent="0" algn="l" rtl="0">
              <a:lnSpc>
                <a:spcPct val="100000"/>
              </a:lnSpc>
              <a:spcBef>
                <a:spcPts val="360"/>
              </a:spcBef>
              <a:spcAft>
                <a:spcPts val="0"/>
              </a:spcAft>
              <a:buSzPts val="1400"/>
              <a:buNone/>
            </a:pPr>
            <a:r>
              <a:rPr lang="en-US" b="1" dirty="0"/>
              <a:t>To Say:</a:t>
            </a:r>
            <a:r>
              <a:rPr lang="en-US" dirty="0"/>
              <a:t> It is time to reflect upon the material presented.</a:t>
            </a:r>
            <a:r>
              <a:rPr lang="en-US" b="1" dirty="0"/>
              <a:t> </a:t>
            </a:r>
            <a:br>
              <a:rPr lang="en-US" b="1" dirty="0"/>
            </a:br>
            <a:endParaRPr lang="en-US" dirty="0"/>
          </a:p>
          <a:p>
            <a:pPr marL="0" lvl="0" indent="0" algn="l" rtl="0">
              <a:lnSpc>
                <a:spcPct val="100000"/>
              </a:lnSpc>
              <a:spcBef>
                <a:spcPts val="360"/>
              </a:spcBef>
              <a:spcAft>
                <a:spcPts val="0"/>
              </a:spcAft>
              <a:buSzPts val="1400"/>
              <a:buNone/>
            </a:pPr>
            <a:r>
              <a:rPr lang="en-US" b="1" dirty="0"/>
              <a:t>To Do: </a:t>
            </a:r>
            <a:r>
              <a:rPr lang="en-US" dirty="0"/>
              <a:t>Process time using the structure, “Stand UP, Hand UP, Pair UP!” Total time for activity is three minutes. Participants write down three key learnings from this section about differentiated instruction. Then they stand up, hold up their hand, and find a partner. Introduce yourself to your partner if you don’t know each other, then take turns sharing what you wrote down. Can repeat process if you choose. Return to seat when finished.</a:t>
            </a:r>
          </a:p>
        </p:txBody>
      </p:sp>
      <p:sp>
        <p:nvSpPr>
          <p:cNvPr id="478" name="Google Shape;478;p6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extLst>
      <p:ext uri="{BB962C8B-B14F-4D97-AF65-F5344CB8AC3E}">
        <p14:creationId xmlns:p14="http://schemas.microsoft.com/office/powerpoint/2010/main" val="27422539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8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83: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a:t>
            </a:r>
            <a:r>
              <a:rPr lang="en-US" dirty="0"/>
              <a:t> Session 4 begins.</a:t>
            </a:r>
            <a:endParaRPr dirty="0"/>
          </a:p>
        </p:txBody>
      </p:sp>
      <p:sp>
        <p:nvSpPr>
          <p:cNvPr id="611" name="Google Shape;611;p83: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6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You will need Handout # 3,</a:t>
            </a:r>
            <a:r>
              <a:rPr lang="en-US" baseline="0" dirty="0"/>
              <a:t> “</a:t>
            </a:r>
            <a:r>
              <a:rPr lang="en-US" dirty="0"/>
              <a:t>Note-Taking for Differentiating Content, Process, and Product”.</a:t>
            </a:r>
            <a:br>
              <a:rPr lang="en-US" dirty="0"/>
            </a:br>
            <a:endParaRPr lang="en-US" dirty="0"/>
          </a:p>
          <a:p>
            <a:pPr marL="0" lvl="0" indent="0" algn="l" rtl="0">
              <a:lnSpc>
                <a:spcPct val="100000"/>
              </a:lnSpc>
              <a:spcBef>
                <a:spcPts val="360"/>
              </a:spcBef>
              <a:spcAft>
                <a:spcPts val="0"/>
              </a:spcAft>
              <a:buSzPts val="1400"/>
              <a:buNone/>
            </a:pPr>
            <a:r>
              <a:rPr lang="en-US" b="1" dirty="0"/>
              <a:t>To Say: </a:t>
            </a:r>
            <a:r>
              <a:rPr lang="en-US" dirty="0"/>
              <a:t>We are going to address each of these topics: Content, Process, and Product. There will be examples for each. Most teachers think and plan around the content they will be teaching; how they will have the students process their learning; and what product they will have students produce to represent their learning. Our next step in planning is to consider ways we might differentiate instruction through content, process, and product. </a:t>
            </a:r>
            <a:br>
              <a:rPr lang="en-US" dirty="0"/>
            </a:br>
            <a:endParaRPr lang="en-US" dirty="0"/>
          </a:p>
          <a:p>
            <a:pPr marL="0" lvl="0" indent="0" algn="l" rtl="0">
              <a:lnSpc>
                <a:spcPct val="100000"/>
              </a:lnSpc>
              <a:spcBef>
                <a:spcPts val="360"/>
              </a:spcBef>
              <a:spcAft>
                <a:spcPts val="0"/>
              </a:spcAft>
              <a:buSzPts val="1400"/>
              <a:buNone/>
            </a:pPr>
            <a:r>
              <a:rPr lang="en-US" b="1" dirty="0"/>
              <a:t>To Do: </a:t>
            </a:r>
            <a:r>
              <a:rPr lang="en-US" dirty="0"/>
              <a:t>Give participants Handout #3, “Note-Taking for Differentiating Content, Process, and Product”. Watch the YouTube video, “Differentiating Instruction, 6-12 Part I: Student Choice and Multiple Modes of Learning”. The video is 2:14 minutes in length. The video gives a short overview of Content, Process and Product.</a:t>
            </a:r>
          </a:p>
        </p:txBody>
      </p:sp>
      <p:sp>
        <p:nvSpPr>
          <p:cNvPr id="478" name="Google Shape;478;p6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extLst>
      <p:ext uri="{BB962C8B-B14F-4D97-AF65-F5344CB8AC3E}">
        <p14:creationId xmlns:p14="http://schemas.microsoft.com/office/powerpoint/2010/main" val="1676936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spcBef>
                <a:spcPts val="360"/>
              </a:spcBef>
              <a:spcAft>
                <a:spcPts val="0"/>
              </a:spcAft>
              <a:buNone/>
            </a:pPr>
            <a:r>
              <a:rPr lang="en-US" b="1" dirty="0"/>
              <a:t>To Know: </a:t>
            </a:r>
            <a:r>
              <a:rPr lang="en-US" b="0" dirty="0"/>
              <a:t>Each session could be used as a theme for discussion in a breakout room.</a:t>
            </a:r>
            <a:endParaRPr lang="en-US" dirty="0"/>
          </a:p>
          <a:p>
            <a:pPr marL="0" lvl="0" indent="0" algn="l" rtl="0">
              <a:spcBef>
                <a:spcPts val="360"/>
              </a:spcBef>
              <a:spcAft>
                <a:spcPts val="0"/>
              </a:spcAft>
              <a:buNone/>
            </a:pPr>
            <a:endParaRPr lang="en-US" dirty="0"/>
          </a:p>
          <a:p>
            <a:pPr marL="0" lvl="0" indent="0" algn="l" rtl="0">
              <a:lnSpc>
                <a:spcPct val="100000"/>
              </a:lnSpc>
              <a:spcBef>
                <a:spcPts val="360"/>
              </a:spcBef>
              <a:spcAft>
                <a:spcPts val="0"/>
              </a:spcAft>
              <a:buSzPts val="1400"/>
              <a:buNone/>
            </a:pPr>
            <a:endParaRPr dirty="0"/>
          </a:p>
        </p:txBody>
      </p:sp>
      <p:sp>
        <p:nvSpPr>
          <p:cNvPr id="205" name="Google Shape;205;p1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21414988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85: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85: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a:t>To Know:  </a:t>
            </a:r>
            <a:r>
              <a:rPr lang="en-US"/>
              <a:t>Transition Slide</a:t>
            </a:r>
            <a:endParaRPr/>
          </a:p>
          <a:p>
            <a:pPr marL="0" lvl="0" indent="0" algn="l" rtl="0">
              <a:lnSpc>
                <a:spcPct val="100000"/>
              </a:lnSpc>
              <a:spcBef>
                <a:spcPts val="360"/>
              </a:spcBef>
              <a:spcAft>
                <a:spcPts val="0"/>
              </a:spcAft>
              <a:buSzPts val="1400"/>
              <a:buNone/>
            </a:pPr>
            <a:r>
              <a:rPr lang="en-US" b="1"/>
              <a:t>To Say:</a:t>
            </a:r>
            <a:endParaRPr b="1"/>
          </a:p>
          <a:p>
            <a:pPr marL="0" lvl="0" indent="0" algn="l" rtl="0">
              <a:lnSpc>
                <a:spcPct val="100000"/>
              </a:lnSpc>
              <a:spcBef>
                <a:spcPts val="360"/>
              </a:spcBef>
              <a:spcAft>
                <a:spcPts val="0"/>
              </a:spcAft>
              <a:buSzPts val="1400"/>
              <a:buNone/>
            </a:pPr>
            <a:r>
              <a:rPr lang="en-US" b="1"/>
              <a:t>To Do: </a:t>
            </a:r>
            <a:endParaRPr b="1"/>
          </a:p>
        </p:txBody>
      </p:sp>
      <p:sp>
        <p:nvSpPr>
          <p:cNvPr id="628" name="Google Shape;628;p85: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6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Definition of content: It is what we teach and what we want students to learn. </a:t>
            </a:r>
            <a:br>
              <a:rPr lang="en-US" dirty="0"/>
            </a:br>
            <a:endParaRPr lang="en-US" dirty="0"/>
          </a:p>
          <a:p>
            <a:pPr marL="0" lvl="0" indent="0" algn="l" rtl="0">
              <a:lnSpc>
                <a:spcPct val="100000"/>
              </a:lnSpc>
              <a:spcBef>
                <a:spcPts val="0"/>
              </a:spcBef>
              <a:spcAft>
                <a:spcPts val="0"/>
              </a:spcAft>
              <a:buSzPts val="1400"/>
              <a:buNone/>
            </a:pPr>
            <a:r>
              <a:rPr lang="en-US" b="1" dirty="0"/>
              <a:t>To Say: </a:t>
            </a:r>
            <a:r>
              <a:rPr lang="en-US" dirty="0"/>
              <a:t>Content is what is taught to the students.</a:t>
            </a:r>
            <a:br>
              <a:rPr lang="en-US" dirty="0"/>
            </a:br>
            <a:endParaRPr lang="en-US" dirty="0"/>
          </a:p>
          <a:p>
            <a:pPr marL="0" lvl="0" indent="0" algn="l" rtl="0">
              <a:lnSpc>
                <a:spcPct val="100000"/>
              </a:lnSpc>
              <a:spcBef>
                <a:spcPts val="360"/>
              </a:spcBef>
              <a:spcAft>
                <a:spcPts val="0"/>
              </a:spcAft>
              <a:buSzPts val="1400"/>
              <a:buNone/>
            </a:pPr>
            <a:r>
              <a:rPr lang="en-US" b="1" dirty="0"/>
              <a:t>To Do: </a:t>
            </a:r>
            <a:r>
              <a:rPr lang="en-US" b="0" dirty="0"/>
              <a:t>Ask</a:t>
            </a:r>
            <a:r>
              <a:rPr lang="en-US" b="0" baseline="0" dirty="0"/>
              <a:t> p</a:t>
            </a:r>
            <a:r>
              <a:rPr lang="en-US" dirty="0"/>
              <a:t>articipants to read the slide.</a:t>
            </a:r>
          </a:p>
          <a:p>
            <a:pPr marL="0" lvl="0" indent="0" algn="l" rtl="0">
              <a:lnSpc>
                <a:spcPct val="100000"/>
              </a:lnSpc>
              <a:spcBef>
                <a:spcPts val="0"/>
              </a:spcBef>
              <a:spcAft>
                <a:spcPts val="0"/>
              </a:spcAft>
              <a:buSzPts val="1400"/>
              <a:buNone/>
            </a:pPr>
            <a:endParaRPr lang="en-US" dirty="0"/>
          </a:p>
        </p:txBody>
      </p:sp>
      <p:sp>
        <p:nvSpPr>
          <p:cNvPr id="478" name="Google Shape;478;p6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extLst>
      <p:ext uri="{BB962C8B-B14F-4D97-AF65-F5344CB8AC3E}">
        <p14:creationId xmlns:p14="http://schemas.microsoft.com/office/powerpoint/2010/main" val="40905616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6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lnSpcReduction="10000"/>
          </a:bodyPr>
          <a:lstStyle/>
          <a:p>
            <a:r>
              <a:rPr lang="en-US" sz="1200" b="1" i="0" u="none" strike="noStrike" cap="none" dirty="0">
                <a:solidFill>
                  <a:schemeClr val="dk1"/>
                </a:solidFill>
                <a:effectLst/>
                <a:latin typeface="Calibri"/>
                <a:ea typeface="Calibri"/>
                <a:cs typeface="Calibri"/>
                <a:sym typeface="Calibri"/>
              </a:rPr>
              <a:t>To Know: </a:t>
            </a:r>
            <a:r>
              <a:rPr lang="en-US" sz="1200" b="0" i="0" u="none" strike="noStrike" cap="none" dirty="0">
                <a:solidFill>
                  <a:schemeClr val="dk1"/>
                </a:solidFill>
                <a:effectLst/>
                <a:latin typeface="Calibri"/>
                <a:ea typeface="Calibri"/>
                <a:cs typeface="Calibri"/>
                <a:sym typeface="Calibri"/>
              </a:rPr>
              <a:t>Carol Ann Tomlinson has noted some guidelines to help educators form an understanding and develop ideas around differentiating instruction.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Talking points for these guidelines for content differentiation:</a:t>
            </a:r>
          </a:p>
          <a:p>
            <a:r>
              <a:rPr lang="en-US" sz="1200" b="0" i="1" u="none" strike="noStrike" cap="none" dirty="0">
                <a:solidFill>
                  <a:schemeClr val="dk1"/>
                </a:solidFill>
                <a:effectLst/>
                <a:latin typeface="Calibri"/>
                <a:ea typeface="Calibri"/>
                <a:cs typeface="Calibri"/>
                <a:sym typeface="Calibri"/>
              </a:rPr>
              <a:t>1. </a:t>
            </a:r>
            <a:r>
              <a:rPr lang="en-US" sz="1200" b="1" i="1" u="none" strike="noStrike" cap="none" dirty="0">
                <a:solidFill>
                  <a:schemeClr val="dk1"/>
                </a:solidFill>
                <a:effectLst/>
                <a:latin typeface="Calibri"/>
                <a:ea typeface="Calibri"/>
                <a:cs typeface="Calibri"/>
                <a:sym typeface="Calibri"/>
              </a:rPr>
              <a:t>Several elements and materials are used to support instructional content</a:t>
            </a:r>
            <a:r>
              <a:rPr lang="en-US" sz="1200" b="0" i="1" u="none" strike="noStrike" cap="none" dirty="0">
                <a:solidFill>
                  <a:schemeClr val="dk1"/>
                </a:solidFill>
                <a:effectLst/>
                <a:latin typeface="Calibri"/>
                <a:ea typeface="Calibri"/>
                <a:cs typeface="Calibri"/>
                <a:sym typeface="Calibri"/>
              </a:rPr>
              <a:t>.</a:t>
            </a:r>
            <a:r>
              <a:rPr lang="en-US" sz="1200" b="0" i="0" u="none" strike="noStrike" cap="none" dirty="0">
                <a:solidFill>
                  <a:schemeClr val="dk1"/>
                </a:solidFill>
                <a:effectLst/>
                <a:latin typeface="Calibri"/>
                <a:ea typeface="Calibri"/>
                <a:cs typeface="Calibri"/>
                <a:sym typeface="Calibri"/>
              </a:rPr>
              <a:t> This point really aligns well with Data-based Decision Making. The elements and materials suggested here include concepts, generalizations or principles, attitudes, and skills. The variation seen in a differentiated classroom is most frequently in the manner in which students gain access to important learning. Access to the content is seen as key. </a:t>
            </a:r>
          </a:p>
          <a:p>
            <a:r>
              <a:rPr lang="en-US" sz="1200" b="0" i="1" u="none" strike="noStrike" cap="none" dirty="0">
                <a:solidFill>
                  <a:schemeClr val="dk1"/>
                </a:solidFill>
                <a:effectLst/>
                <a:latin typeface="Calibri"/>
                <a:ea typeface="Calibri"/>
                <a:cs typeface="Calibri"/>
                <a:sym typeface="Calibri"/>
              </a:rPr>
              <a:t>2. </a:t>
            </a:r>
            <a:r>
              <a:rPr lang="en-US" sz="1200" b="1" i="1" u="none" strike="noStrike" cap="none" dirty="0">
                <a:solidFill>
                  <a:schemeClr val="dk1"/>
                </a:solidFill>
                <a:effectLst/>
                <a:latin typeface="Calibri"/>
                <a:ea typeface="Calibri"/>
                <a:cs typeface="Calibri"/>
                <a:sym typeface="Calibri"/>
              </a:rPr>
              <a:t>Align tasks and objectives to learning goals</a:t>
            </a:r>
            <a:r>
              <a:rPr lang="en-US" sz="1200" b="0" i="1"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Designers of differentiated instruction view the alignment of tasks with instructional goals and objectives as essential. Goals are most frequently assessed by many state-level, high-stakes tests and frequently administered standardized measures. Objectives are frequently written in incremental steps resulting in a continuum of skills-building tasks. An objectives-driven menu makes it easier to find the next instructional step for learners entering at varying levels.</a:t>
            </a:r>
          </a:p>
          <a:p>
            <a:r>
              <a:rPr lang="en-US" sz="1200" b="0" i="0" u="none" strike="noStrike" cap="none" dirty="0">
                <a:solidFill>
                  <a:schemeClr val="dk1"/>
                </a:solidFill>
                <a:effectLst/>
                <a:latin typeface="Calibri"/>
                <a:ea typeface="Calibri"/>
                <a:cs typeface="Calibri"/>
                <a:sym typeface="Calibri"/>
              </a:rPr>
              <a:t>3. </a:t>
            </a:r>
            <a:r>
              <a:rPr lang="en-US" sz="1200" b="1" i="1" u="none" strike="noStrike" cap="none" dirty="0">
                <a:solidFill>
                  <a:schemeClr val="dk1"/>
                </a:solidFill>
                <a:effectLst/>
                <a:latin typeface="Calibri"/>
                <a:ea typeface="Calibri"/>
                <a:cs typeface="Calibri"/>
                <a:sym typeface="Calibri"/>
              </a:rPr>
              <a:t>Instruction is concept-focused and principle-driven</a:t>
            </a:r>
            <a:r>
              <a:rPr lang="en-US" sz="1200" b="0" i="1" u="none" strike="noStrike" cap="none" dirty="0">
                <a:solidFill>
                  <a:schemeClr val="dk1"/>
                </a:solidFill>
                <a:effectLst/>
                <a:latin typeface="Calibri"/>
                <a:ea typeface="Calibri"/>
                <a:cs typeface="Calibri"/>
                <a:sym typeface="Calibri"/>
              </a:rPr>
              <a:t>.</a:t>
            </a:r>
            <a:r>
              <a:rPr lang="en-US" sz="1200" b="0" i="0" u="none" strike="noStrike" cap="none" dirty="0">
                <a:solidFill>
                  <a:schemeClr val="dk1"/>
                </a:solidFill>
                <a:effectLst/>
                <a:latin typeface="Calibri"/>
                <a:ea typeface="Calibri"/>
                <a:cs typeface="Calibri"/>
                <a:sym typeface="Calibri"/>
              </a:rPr>
              <a:t> The instructional concepts should be broad-based, not focused on minute details or unlimited facts. Teachers must focus on the concepts, principles and skills that students should learn. The content of instruction should address the same concepts with all students, but the degree of complexity should be adjusted to suit diverse learners.</a:t>
            </a:r>
            <a:endParaRPr lang="en-US" dirty="0"/>
          </a:p>
        </p:txBody>
      </p:sp>
      <p:sp>
        <p:nvSpPr>
          <p:cNvPr id="478" name="Google Shape;478;p6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extLst>
      <p:ext uri="{BB962C8B-B14F-4D97-AF65-F5344CB8AC3E}">
        <p14:creationId xmlns:p14="http://schemas.microsoft.com/office/powerpoint/2010/main" val="26496957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8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89: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a:t>
            </a:r>
            <a:r>
              <a:rPr lang="en-US" dirty="0"/>
              <a:t> Participants will make notes on Handout #3. Note-taking for Differentiating Content, Process, and Product.</a:t>
            </a:r>
            <a:br>
              <a:rPr lang="en-US" dirty="0"/>
            </a:br>
            <a:endParaRPr lang="en-US" dirty="0"/>
          </a:p>
          <a:p>
            <a:pPr marL="0" lvl="0" indent="0" algn="l" rtl="0">
              <a:lnSpc>
                <a:spcPct val="100000"/>
              </a:lnSpc>
              <a:spcBef>
                <a:spcPts val="0"/>
              </a:spcBef>
              <a:spcAft>
                <a:spcPts val="0"/>
              </a:spcAft>
              <a:buSzPts val="1400"/>
              <a:buNone/>
            </a:pPr>
            <a:r>
              <a:rPr lang="en-US" b="1" dirty="0"/>
              <a:t>To Say: </a:t>
            </a:r>
            <a:r>
              <a:rPr lang="en-US" dirty="0"/>
              <a:t>These are a few effective strategies a teacher can use to differentiate content. Today, we will explore some of these.</a:t>
            </a:r>
            <a:br>
              <a:rPr lang="en-US" dirty="0"/>
            </a:br>
            <a:endParaRPr lang="en-US" dirty="0"/>
          </a:p>
          <a:p>
            <a:pPr marL="0" lvl="0" indent="0" algn="l" rtl="0">
              <a:lnSpc>
                <a:spcPct val="100000"/>
              </a:lnSpc>
              <a:spcBef>
                <a:spcPts val="360"/>
              </a:spcBef>
              <a:spcAft>
                <a:spcPts val="0"/>
              </a:spcAft>
              <a:buSzPts val="1400"/>
              <a:buNone/>
            </a:pPr>
            <a:r>
              <a:rPr lang="en-US" b="1" dirty="0"/>
              <a:t>To Do: </a:t>
            </a:r>
            <a:r>
              <a:rPr lang="en-US" dirty="0"/>
              <a:t>Ask: Which of these strategies have you used? Virtual: A poll could be used to decide what strategy participants use the most and least and then discuss their choices.</a:t>
            </a:r>
          </a:p>
          <a:p>
            <a:pPr marL="0" lvl="0" indent="0" algn="l" rtl="0">
              <a:lnSpc>
                <a:spcPct val="100000"/>
              </a:lnSpc>
              <a:spcBef>
                <a:spcPts val="360"/>
              </a:spcBef>
              <a:spcAft>
                <a:spcPts val="0"/>
              </a:spcAft>
              <a:buSzPts val="1400"/>
              <a:buNone/>
            </a:pPr>
            <a:endParaRPr lang="en-US" b="1" dirty="0"/>
          </a:p>
        </p:txBody>
      </p:sp>
      <p:sp>
        <p:nvSpPr>
          <p:cNvPr id="651" name="Google Shape;651;p89: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8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89: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fontScale="70000" lnSpcReduction="20000"/>
          </a:bodyPr>
          <a:lstStyle/>
          <a:p>
            <a:pPr>
              <a:spcBef>
                <a:spcPts val="0"/>
              </a:spcBef>
            </a:pPr>
            <a:r>
              <a:rPr lang="en-US" sz="1200" b="1"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To Know: </a:t>
            </a:r>
            <a:br>
              <a:rPr lang="en-US" sz="1200" b="1"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br>
            <a:endPar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endParaRPr>
          </a:p>
          <a:p>
            <a:pPr>
              <a:spcBef>
                <a:spcPts val="0"/>
              </a:spcBef>
            </a:pPr>
            <a:r>
              <a:rPr lang="en-US" sz="1200" b="1"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To Say: </a:t>
            </a: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One way to differentiate content is to use a variety of reading material to keep information updated. What reading materials do you use or could you</a:t>
            </a:r>
            <a:r>
              <a:rPr lang="en-US" sz="1200" b="0" i="0" u="none" strike="noStrike" cap="none" baseline="0" dirty="0">
                <a:solidFill>
                  <a:schemeClr val="dk1"/>
                </a:solidFill>
                <a:effectLst/>
                <a:latin typeface="Calibri" panose="020F0502020204030204" pitchFamily="34" charset="0"/>
                <a:ea typeface="Calibri"/>
                <a:cs typeface="Calibri" panose="020F0502020204030204" pitchFamily="34" charset="0"/>
                <a:sym typeface="Calibri"/>
              </a:rPr>
              <a:t> </a:t>
            </a: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use in your classroom? Magazines, literature, primary sources, or supplemental text. Mix and match text reading with supplemental material. For example, require all students to read the chapter summary from the text. Offer one of these choices for the remainder of the assignment:  </a:t>
            </a:r>
          </a:p>
          <a:p>
            <a:pPr>
              <a:spcBef>
                <a:spcPts val="0"/>
              </a:spcBef>
            </a:pP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1. Go back and read the entire chapter. </a:t>
            </a:r>
          </a:p>
          <a:p>
            <a:pPr>
              <a:spcBef>
                <a:spcPts val="0"/>
              </a:spcBef>
            </a:pP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2. Watch a video on the topic, </a:t>
            </a:r>
          </a:p>
          <a:p>
            <a:pPr>
              <a:spcBef>
                <a:spcPts val="0"/>
              </a:spcBef>
            </a:pP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3. Internet search and compose an annotated bibliography of what they found.</a:t>
            </a:r>
          </a:p>
          <a:p>
            <a:pPr>
              <a:spcBef>
                <a:spcPts val="0"/>
              </a:spcBef>
            </a:pP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 </a:t>
            </a:r>
          </a:p>
          <a:p>
            <a:pPr>
              <a:spcBef>
                <a:spcPts val="0"/>
              </a:spcBef>
            </a:pP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Use groups to ensure a variety of sources.  Assign students to groups where each student will gather information on a topic from a different source: one will</a:t>
            </a:r>
            <a:r>
              <a:rPr lang="en-US" sz="1200" b="0" i="0" u="none" strike="noStrike" cap="none" baseline="0" dirty="0">
                <a:solidFill>
                  <a:schemeClr val="dk1"/>
                </a:solidFill>
                <a:effectLst/>
                <a:latin typeface="Calibri" panose="020F0502020204030204" pitchFamily="34" charset="0"/>
                <a:ea typeface="Calibri"/>
                <a:cs typeface="Calibri" panose="020F0502020204030204" pitchFamily="34" charset="0"/>
                <a:sym typeface="Calibri"/>
              </a:rPr>
              <a:t> </a:t>
            </a: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read the textbook, one will do internet search, on will watch a video</a:t>
            </a:r>
          </a:p>
          <a:p>
            <a:pPr>
              <a:spcBef>
                <a:spcPts val="0"/>
              </a:spcBef>
            </a:pP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documentary, and one will search out a primary source. Each student takes notes on the key issues, and then they will meet back together as a team to compare notes.</a:t>
            </a:r>
            <a:b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br>
            <a:endPar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endParaRPr>
          </a:p>
          <a:p>
            <a:pPr>
              <a:spcBef>
                <a:spcPts val="0"/>
              </a:spcBef>
            </a:pPr>
            <a:r>
              <a:rPr lang="en-US" sz="1200" b="1"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To Do</a:t>
            </a: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 </a:t>
            </a:r>
            <a:r>
              <a:rPr lang="en-US" sz="1200" b="1"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ACTIVITY</a:t>
            </a: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 Give participants a piece of chart paper. Have them brainstorm and record what sources of materials they have available.</a:t>
            </a:r>
          </a:p>
          <a:p>
            <a:pPr>
              <a:spcBef>
                <a:spcPts val="0"/>
              </a:spcBef>
            </a:pP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Some materials might include: </a:t>
            </a:r>
          </a:p>
          <a:p>
            <a:pPr lvl="0">
              <a:spcBef>
                <a:spcPts val="0"/>
              </a:spcBef>
            </a:pP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Grade level text</a:t>
            </a:r>
          </a:p>
          <a:p>
            <a:pPr lvl="0">
              <a:spcBef>
                <a:spcPts val="0"/>
              </a:spcBef>
            </a:pP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Supplemental materials</a:t>
            </a:r>
          </a:p>
          <a:p>
            <a:pPr lvl="0">
              <a:spcBef>
                <a:spcPts val="0"/>
              </a:spcBef>
            </a:pP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Multiple texts/ leveled texts/text sets</a:t>
            </a:r>
          </a:p>
          <a:p>
            <a:pPr lvl="0">
              <a:spcBef>
                <a:spcPts val="0"/>
              </a:spcBef>
            </a:pP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Supplementary materials (primary and secondary sources)</a:t>
            </a:r>
          </a:p>
          <a:p>
            <a:pPr lvl="0">
              <a:spcBef>
                <a:spcPts val="0"/>
              </a:spcBef>
            </a:pP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Internet resources</a:t>
            </a:r>
          </a:p>
          <a:p>
            <a:pPr lvl="0">
              <a:spcBef>
                <a:spcPts val="0"/>
              </a:spcBef>
            </a:pP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Various computer programs</a:t>
            </a:r>
          </a:p>
          <a:p>
            <a:pPr lvl="0">
              <a:spcBef>
                <a:spcPts val="0"/>
              </a:spcBef>
            </a:pP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Videos</a:t>
            </a:r>
          </a:p>
          <a:p>
            <a:pPr lvl="0">
              <a:spcBef>
                <a:spcPts val="0"/>
              </a:spcBef>
            </a:pP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Newspapers</a:t>
            </a:r>
          </a:p>
          <a:p>
            <a:pPr lvl="0">
              <a:spcBef>
                <a:spcPts val="0"/>
              </a:spcBef>
            </a:pP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Textbooks</a:t>
            </a:r>
          </a:p>
          <a:p>
            <a:pPr lvl="0">
              <a:spcBef>
                <a:spcPts val="0"/>
              </a:spcBef>
            </a:pP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Audio books</a:t>
            </a:r>
          </a:p>
          <a:p>
            <a:pPr lvl="0">
              <a:spcBef>
                <a:spcPts val="0"/>
              </a:spcBef>
            </a:pPr>
            <a:r>
              <a:rPr lang="en-US" sz="1200" b="0" i="0" u="none" strike="noStrike" cap="none" dirty="0">
                <a:solidFill>
                  <a:schemeClr val="dk1"/>
                </a:solidFill>
                <a:effectLst/>
                <a:latin typeface="Calibri" panose="020F0502020204030204" pitchFamily="34" charset="0"/>
                <a:ea typeface="Calibri"/>
                <a:cs typeface="Calibri" panose="020F0502020204030204" pitchFamily="34" charset="0"/>
                <a:sym typeface="Calibri"/>
              </a:rPr>
              <a:t>Highlighted print materials (highlight critical passages for students who have difficulty managing the entire chapter or article)</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360"/>
              </a:spcBef>
              <a:spcAft>
                <a:spcPts val="0"/>
              </a:spcAft>
              <a:buSzPts val="1400"/>
              <a:buNone/>
            </a:pPr>
            <a:endParaRPr lang="en-US" b="1" dirty="0"/>
          </a:p>
        </p:txBody>
      </p:sp>
      <p:sp>
        <p:nvSpPr>
          <p:cNvPr id="651" name="Google Shape;651;p89: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extLst>
      <p:ext uri="{BB962C8B-B14F-4D97-AF65-F5344CB8AC3E}">
        <p14:creationId xmlns:p14="http://schemas.microsoft.com/office/powerpoint/2010/main" val="39526013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92: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92: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Say it, Show it, and Model it may be used for Presentation Styles.</a:t>
            </a:r>
            <a:br>
              <a:rPr lang="en-US" dirty="0"/>
            </a:br>
            <a:endParaRPr dirty="0"/>
          </a:p>
          <a:p>
            <a:pPr marL="0" lvl="0" indent="0" algn="l" rtl="0">
              <a:lnSpc>
                <a:spcPct val="100000"/>
              </a:lnSpc>
              <a:spcBef>
                <a:spcPts val="360"/>
              </a:spcBef>
              <a:spcAft>
                <a:spcPts val="0"/>
              </a:spcAft>
              <a:buSzPts val="1400"/>
              <a:buNone/>
            </a:pPr>
            <a:r>
              <a:rPr lang="en-US" b="1" dirty="0"/>
              <a:t>To Say: </a:t>
            </a:r>
            <a:r>
              <a:rPr lang="en-US" dirty="0"/>
              <a:t>To reduce barriers in learning, it is important to ensure that key information is equally perceptible to all learners by: 1) providing the same information through different modalities (e.g. vision, hearing, or touch); and 2) providing information in a format that will allow for adjustability by the user (e.g., text that can be enlarged, sounds that can be amplified).</a:t>
            </a:r>
            <a:br>
              <a:rPr lang="en-US" dirty="0"/>
            </a:br>
            <a:endParaRPr dirty="0"/>
          </a:p>
          <a:p>
            <a:pPr marL="0" lvl="0" indent="0" algn="l" rtl="0">
              <a:lnSpc>
                <a:spcPct val="100000"/>
              </a:lnSpc>
              <a:spcBef>
                <a:spcPts val="360"/>
              </a:spcBef>
              <a:spcAft>
                <a:spcPts val="0"/>
              </a:spcAft>
              <a:buSzPts val="1400"/>
              <a:buNone/>
            </a:pPr>
            <a:r>
              <a:rPr lang="en-US" b="1" dirty="0"/>
              <a:t>To Do: </a:t>
            </a:r>
            <a:r>
              <a:rPr lang="en-US" dirty="0"/>
              <a:t>Ask: How do you use technology to provide options for perception?</a:t>
            </a:r>
            <a:endParaRPr dirty="0"/>
          </a:p>
          <a:p>
            <a:pPr marL="0" lvl="0" indent="0" algn="l" rtl="0">
              <a:lnSpc>
                <a:spcPct val="100000"/>
              </a:lnSpc>
              <a:spcBef>
                <a:spcPts val="360"/>
              </a:spcBef>
              <a:spcAft>
                <a:spcPts val="0"/>
              </a:spcAft>
              <a:buSzPts val="1400"/>
              <a:buNone/>
            </a:pPr>
            <a:endParaRPr dirty="0"/>
          </a:p>
        </p:txBody>
      </p:sp>
      <p:sp>
        <p:nvSpPr>
          <p:cNvPr id="667" name="Google Shape;667;p92: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92: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92: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fontScale="92500"/>
          </a:bodyPr>
          <a:lstStyle/>
          <a:p>
            <a:pPr marL="0" lvl="0" indent="0" algn="l" rtl="0">
              <a:lnSpc>
                <a:spcPct val="90000"/>
              </a:lnSpc>
              <a:spcBef>
                <a:spcPts val="0"/>
              </a:spcBef>
              <a:spcAft>
                <a:spcPts val="0"/>
              </a:spcAft>
              <a:buSzPts val="1400"/>
              <a:buNone/>
            </a:pPr>
            <a:r>
              <a:rPr lang="en-US" b="1" dirty="0"/>
              <a:t>To Know: </a:t>
            </a:r>
            <a:r>
              <a:rPr lang="en-US" dirty="0"/>
              <a:t>Definition </a:t>
            </a:r>
            <a:r>
              <a:rPr lang="en-US" dirty="0" err="1"/>
              <a:t>Frayer</a:t>
            </a:r>
            <a:r>
              <a:rPr lang="en-US" dirty="0"/>
              <a:t> Model: </a:t>
            </a:r>
            <a:r>
              <a:rPr lang="en-US" dirty="0">
                <a:solidFill>
                  <a:srgbClr val="222222"/>
                </a:solidFill>
                <a:highlight>
                  <a:srgbClr val="FFFFFF"/>
                </a:highlight>
              </a:rPr>
              <a:t>The </a:t>
            </a:r>
            <a:r>
              <a:rPr lang="en-US" b="1" dirty="0" err="1">
                <a:solidFill>
                  <a:srgbClr val="222222"/>
                </a:solidFill>
                <a:highlight>
                  <a:srgbClr val="FFFFFF"/>
                </a:highlight>
              </a:rPr>
              <a:t>Frayer</a:t>
            </a:r>
            <a:r>
              <a:rPr lang="en-US" b="1" dirty="0">
                <a:solidFill>
                  <a:srgbClr val="222222"/>
                </a:solidFill>
                <a:highlight>
                  <a:srgbClr val="FFFFFF"/>
                </a:highlight>
              </a:rPr>
              <a:t> Model</a:t>
            </a:r>
            <a:r>
              <a:rPr lang="en-US" dirty="0">
                <a:solidFill>
                  <a:srgbClr val="222222"/>
                </a:solidFill>
                <a:highlight>
                  <a:srgbClr val="FFFFFF"/>
                </a:highlight>
              </a:rPr>
              <a:t> is a graphic organizer for building student vocabulary. This technique requires students to </a:t>
            </a:r>
            <a:r>
              <a:rPr lang="en-US" b="1" dirty="0">
                <a:solidFill>
                  <a:srgbClr val="222222"/>
                </a:solidFill>
                <a:highlight>
                  <a:srgbClr val="FFFFFF"/>
                </a:highlight>
              </a:rPr>
              <a:t>define</a:t>
            </a:r>
            <a:r>
              <a:rPr lang="en-US" dirty="0">
                <a:solidFill>
                  <a:srgbClr val="222222"/>
                </a:solidFill>
                <a:highlight>
                  <a:srgbClr val="FFFFFF"/>
                </a:highlight>
              </a:rPr>
              <a:t> target vocabulary and apply their knowledge by generating examples and non-examples, giving characteristics, and/or drawing a picture to illustrate the meaning of the word. A </a:t>
            </a:r>
            <a:r>
              <a:rPr lang="en-US" b="1" dirty="0" err="1">
                <a:solidFill>
                  <a:srgbClr val="222222"/>
                </a:solidFill>
                <a:highlight>
                  <a:srgbClr val="FFFFFF"/>
                </a:highlight>
              </a:rPr>
              <a:t>Frayer</a:t>
            </a:r>
            <a:r>
              <a:rPr lang="en-US" b="1" dirty="0">
                <a:solidFill>
                  <a:srgbClr val="222222"/>
                </a:solidFill>
                <a:highlight>
                  <a:srgbClr val="FFFFFF"/>
                </a:highlight>
              </a:rPr>
              <a:t> model</a:t>
            </a:r>
            <a:r>
              <a:rPr lang="en-US" dirty="0">
                <a:solidFill>
                  <a:srgbClr val="222222"/>
                </a:solidFill>
                <a:highlight>
                  <a:srgbClr val="FFFFFF"/>
                </a:highlight>
              </a:rPr>
              <a:t> is a square divided into four equal boxes with an oval in the middle. The oval and the four boxes are all labeled with headings. </a:t>
            </a:r>
            <a:r>
              <a:rPr lang="en-US" dirty="0"/>
              <a:t>For more information and ideas of how to address each of these four options, visit the website </a:t>
            </a:r>
            <a:r>
              <a:rPr lang="en-US" u="sng" dirty="0">
                <a:solidFill>
                  <a:schemeClr val="hlink"/>
                </a:solidFill>
              </a:rPr>
              <a:t>http://udlguidelines.cast.org/representation/comprehension</a:t>
            </a:r>
            <a:r>
              <a:rPr lang="en-US" u="none" dirty="0">
                <a:solidFill>
                  <a:schemeClr val="dk1"/>
                </a:solidFill>
              </a:rPr>
              <a:t>,</a:t>
            </a:r>
            <a:r>
              <a:rPr lang="en-US" u="none" baseline="0" dirty="0">
                <a:solidFill>
                  <a:schemeClr val="dk1"/>
                </a:solidFill>
              </a:rPr>
              <a:t> </a:t>
            </a:r>
            <a:r>
              <a:rPr lang="en-US" dirty="0"/>
              <a:t>Guideline #3</a:t>
            </a:r>
            <a:br>
              <a:rPr lang="en-US" dirty="0"/>
            </a:br>
            <a:endParaRPr lang="en-US" dirty="0"/>
          </a:p>
          <a:p>
            <a:pPr marL="0" lvl="0" indent="0" algn="l" rtl="0">
              <a:lnSpc>
                <a:spcPct val="90000"/>
              </a:lnSpc>
              <a:spcBef>
                <a:spcPts val="333"/>
              </a:spcBef>
              <a:spcAft>
                <a:spcPts val="0"/>
              </a:spcAft>
              <a:buSzPts val="1400"/>
              <a:buNone/>
            </a:pPr>
            <a:r>
              <a:rPr lang="en-US" b="1" dirty="0"/>
              <a:t>To</a:t>
            </a:r>
            <a:r>
              <a:rPr lang="en-US" b="1" baseline="0" dirty="0"/>
              <a:t> Say: </a:t>
            </a:r>
            <a:r>
              <a:rPr lang="en-US" dirty="0"/>
              <a:t>Pre-assess to figure out where your students are on comprehension.</a:t>
            </a:r>
          </a:p>
          <a:p>
            <a:pPr marL="0" lvl="0" indent="0" algn="l" rtl="0">
              <a:lnSpc>
                <a:spcPct val="90000"/>
              </a:lnSpc>
              <a:spcBef>
                <a:spcPts val="333"/>
              </a:spcBef>
              <a:spcAft>
                <a:spcPts val="0"/>
              </a:spcAft>
              <a:buSzPts val="1400"/>
              <a:buNone/>
            </a:pPr>
            <a:r>
              <a:rPr lang="en-US" dirty="0"/>
              <a:t>Talking points for each option on slide:</a:t>
            </a:r>
          </a:p>
          <a:p>
            <a:pPr marL="232943" lvl="0" indent="-232943" algn="l" rtl="0">
              <a:lnSpc>
                <a:spcPct val="90000"/>
              </a:lnSpc>
              <a:spcBef>
                <a:spcPts val="333"/>
              </a:spcBef>
              <a:spcAft>
                <a:spcPts val="0"/>
              </a:spcAft>
              <a:buClr>
                <a:schemeClr val="dk1"/>
              </a:buClr>
              <a:buSzPts val="1200"/>
              <a:buFont typeface="Calibri"/>
              <a:buAutoNum type="arabicPeriod"/>
            </a:pPr>
            <a:r>
              <a:rPr lang="en-US" dirty="0"/>
              <a:t>Information is more accessible and likely to be assimilated by learners when it is presented in a way that primes, activates, or provides any pre-requisite knowledge. </a:t>
            </a:r>
            <a:r>
              <a:rPr lang="en-US" b="1" dirty="0"/>
              <a:t>Teach students key vocabulary, </a:t>
            </a:r>
            <a:r>
              <a:rPr lang="en-US" dirty="0"/>
              <a:t>using tools such as word cards, concept mapping, or </a:t>
            </a:r>
            <a:r>
              <a:rPr lang="en-US" dirty="0" err="1"/>
              <a:t>Frayer</a:t>
            </a:r>
            <a:r>
              <a:rPr lang="en-US" dirty="0"/>
              <a:t> Model.</a:t>
            </a:r>
          </a:p>
          <a:p>
            <a:pPr marL="232943" lvl="0" indent="-232943" algn="l" rtl="0">
              <a:lnSpc>
                <a:spcPct val="90000"/>
              </a:lnSpc>
              <a:spcBef>
                <a:spcPts val="333"/>
              </a:spcBef>
              <a:spcAft>
                <a:spcPts val="0"/>
              </a:spcAft>
              <a:buClr>
                <a:schemeClr val="dk1"/>
              </a:buClr>
              <a:buSzPts val="1200"/>
              <a:buFont typeface="Calibri"/>
              <a:buAutoNum type="arabicPeriod"/>
            </a:pPr>
            <a:r>
              <a:rPr lang="en-US" dirty="0"/>
              <a:t>One of the big differences between experts and novices in any domain is the facility with which they distinguish what is critical from what is unimportant or irrelevant. One of the most effective ways to make information more accessible is to provide explicit cues or prompts that assist individuals in attending to those features that matter most while avoiding those that matter least. Patterns could be cause/effect, compare/contrast, time order, or problem solving.</a:t>
            </a:r>
          </a:p>
          <a:p>
            <a:pPr marL="232943" lvl="0" indent="-232943" algn="l" rtl="0">
              <a:lnSpc>
                <a:spcPct val="90000"/>
              </a:lnSpc>
              <a:spcBef>
                <a:spcPts val="333"/>
              </a:spcBef>
              <a:spcAft>
                <a:spcPts val="0"/>
              </a:spcAft>
              <a:buClr>
                <a:schemeClr val="dk1"/>
              </a:buClr>
              <a:buSzPts val="1200"/>
              <a:buFont typeface="Calibri"/>
              <a:buAutoNum type="arabicPeriod"/>
            </a:pPr>
            <a:r>
              <a:rPr lang="en-US" dirty="0"/>
              <a:t>Successful transformation of information into useable knowledge often requires the application of mental strategies and skills for “processing” information. Well-designed materials can provide customized and embedded </a:t>
            </a:r>
            <a:r>
              <a:rPr lang="en-US" u="sng" dirty="0">
                <a:solidFill>
                  <a:schemeClr val="hlink"/>
                </a:solidFill>
                <a:hlinkClick r:id="rId3"/>
              </a:rPr>
              <a:t>models</a:t>
            </a:r>
            <a:r>
              <a:rPr lang="en-US" dirty="0"/>
              <a:t>, </a:t>
            </a:r>
            <a:r>
              <a:rPr lang="en-US" u="sng" dirty="0">
                <a:solidFill>
                  <a:schemeClr val="hlink"/>
                </a:solidFill>
                <a:hlinkClick r:id="rId3"/>
              </a:rPr>
              <a:t>scaffolds</a:t>
            </a:r>
            <a:r>
              <a:rPr lang="en-US" dirty="0"/>
              <a:t>, and </a:t>
            </a:r>
            <a:r>
              <a:rPr lang="en-US" u="sng" dirty="0">
                <a:solidFill>
                  <a:schemeClr val="hlink"/>
                </a:solidFill>
                <a:hlinkClick r:id="rId3"/>
              </a:rPr>
              <a:t>feedback </a:t>
            </a:r>
            <a:r>
              <a:rPr lang="en-US" dirty="0"/>
              <a:t>to assist learners who have very diverse abilities in using those strategies effectively.</a:t>
            </a:r>
          </a:p>
          <a:p>
            <a:pPr marL="232943" lvl="0" indent="-232943" algn="l" rtl="0">
              <a:lnSpc>
                <a:spcPct val="90000"/>
              </a:lnSpc>
              <a:spcBef>
                <a:spcPts val="333"/>
              </a:spcBef>
              <a:spcAft>
                <a:spcPts val="0"/>
              </a:spcAft>
              <a:buClr>
                <a:schemeClr val="dk1"/>
              </a:buClr>
              <a:buSzPts val="1200"/>
              <a:buFont typeface="Calibri"/>
              <a:buAutoNum type="arabicPeriod"/>
            </a:pPr>
            <a:r>
              <a:rPr lang="en-US" dirty="0"/>
              <a:t>All learners need to be able to generalize and</a:t>
            </a:r>
            <a:r>
              <a:rPr lang="en-US" u="sng" dirty="0">
                <a:solidFill>
                  <a:schemeClr val="hlink"/>
                </a:solidFill>
                <a:hlinkClick r:id="rId3"/>
              </a:rPr>
              <a:t> transfer</a:t>
            </a:r>
            <a:r>
              <a:rPr lang="en-US" dirty="0"/>
              <a:t> their learning to new contexts. </a:t>
            </a:r>
            <a:br>
              <a:rPr lang="en-US" dirty="0"/>
            </a:br>
            <a:endParaRPr lang="en-US" dirty="0"/>
          </a:p>
          <a:p>
            <a:pPr marL="0" lvl="0" indent="0" algn="l" rtl="0">
              <a:lnSpc>
                <a:spcPct val="90000"/>
              </a:lnSpc>
              <a:spcBef>
                <a:spcPts val="333"/>
              </a:spcBef>
              <a:spcAft>
                <a:spcPts val="0"/>
              </a:spcAft>
              <a:buSzPts val="1400"/>
              <a:buNone/>
            </a:pPr>
            <a:r>
              <a:rPr lang="en-US" b="1" dirty="0"/>
              <a:t>To Do: </a:t>
            </a:r>
            <a:r>
              <a:rPr lang="en-US" dirty="0"/>
              <a:t>Discuss talking points.</a:t>
            </a:r>
          </a:p>
          <a:p>
            <a:pPr marL="0" lvl="0" indent="0" algn="l" rtl="0">
              <a:lnSpc>
                <a:spcPct val="90000"/>
              </a:lnSpc>
              <a:spcBef>
                <a:spcPts val="333"/>
              </a:spcBef>
              <a:spcAft>
                <a:spcPts val="0"/>
              </a:spcAft>
              <a:buSzPts val="1400"/>
              <a:buNone/>
            </a:pPr>
            <a:endParaRPr lang="en-US" dirty="0"/>
          </a:p>
          <a:p>
            <a:pPr marL="0" lvl="0" indent="0" algn="l" rtl="0">
              <a:lnSpc>
                <a:spcPct val="100000"/>
              </a:lnSpc>
              <a:spcBef>
                <a:spcPts val="360"/>
              </a:spcBef>
              <a:spcAft>
                <a:spcPts val="0"/>
              </a:spcAft>
              <a:buSzPts val="1400"/>
              <a:buNone/>
            </a:pPr>
            <a:endParaRPr dirty="0"/>
          </a:p>
        </p:txBody>
      </p:sp>
      <p:sp>
        <p:nvSpPr>
          <p:cNvPr id="667" name="Google Shape;667;p92: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8724401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92: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92: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For online resources related to tiered content, visit the online Differentiated Instruction module developed by Vanderbilt University. Vanderbilt University (2015). </a:t>
            </a:r>
            <a:r>
              <a:rPr lang="en-US" i="1" dirty="0"/>
              <a:t>Differentiated instruction: Maximizing the learning of all students</a:t>
            </a:r>
            <a:r>
              <a:rPr lang="en-US" dirty="0"/>
              <a:t>. IRIS Peabody College Vanderbilt University. </a:t>
            </a:r>
            <a:r>
              <a:rPr lang="en-US" u="sng" dirty="0">
                <a:solidFill>
                  <a:schemeClr val="hlink"/>
                </a:solidFill>
                <a:hlinkClick r:id="rId3"/>
              </a:rPr>
              <a:t>http://iris.peabody.vanderbilt.edu/module/di/#content</a:t>
            </a:r>
            <a:endParaRPr lang="en-US"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360"/>
              </a:spcBef>
              <a:spcAft>
                <a:spcPts val="0"/>
              </a:spcAft>
              <a:buSzPts val="1400"/>
              <a:buNone/>
            </a:pPr>
            <a:r>
              <a:rPr lang="en-US" b="1" dirty="0"/>
              <a:t>To Say: </a:t>
            </a:r>
            <a:r>
              <a:rPr lang="en-US" dirty="0"/>
              <a:t>Iris Peabody Vanderbilt has a module that provides best practices for Differentiated Instruction. The link is on the slide. </a:t>
            </a:r>
          </a:p>
          <a:p>
            <a:pPr marL="0" lvl="0" indent="0" algn="l" rtl="0">
              <a:lnSpc>
                <a:spcPct val="100000"/>
              </a:lnSpc>
              <a:spcBef>
                <a:spcPts val="360"/>
              </a:spcBef>
              <a:spcAft>
                <a:spcPts val="0"/>
              </a:spcAft>
              <a:buSzPts val="1400"/>
              <a:buNone/>
            </a:pPr>
            <a:endParaRPr lang="en-US" b="1" dirty="0"/>
          </a:p>
          <a:p>
            <a:pPr marL="0" lvl="0" indent="0" algn="l" rtl="0">
              <a:lnSpc>
                <a:spcPct val="100000"/>
              </a:lnSpc>
              <a:spcBef>
                <a:spcPts val="360"/>
              </a:spcBef>
              <a:spcAft>
                <a:spcPts val="0"/>
              </a:spcAft>
              <a:buSzPts val="1400"/>
              <a:buNone/>
            </a:pPr>
            <a:r>
              <a:rPr lang="en-US" b="1" dirty="0"/>
              <a:t>To Do: </a:t>
            </a:r>
            <a:r>
              <a:rPr lang="en-US" b="0" dirty="0"/>
              <a:t>(Optional) We </a:t>
            </a:r>
            <a:r>
              <a:rPr lang="en-US" dirty="0"/>
              <a:t>will take a few minutes to show this link.</a:t>
            </a:r>
          </a:p>
          <a:p>
            <a:pPr marL="0" lvl="0" indent="0" algn="l" rtl="0">
              <a:lnSpc>
                <a:spcPct val="100000"/>
              </a:lnSpc>
              <a:spcBef>
                <a:spcPts val="360"/>
              </a:spcBef>
              <a:spcAft>
                <a:spcPts val="0"/>
              </a:spcAft>
              <a:buSzPts val="1400"/>
              <a:buNone/>
            </a:pPr>
            <a:endParaRPr dirty="0"/>
          </a:p>
        </p:txBody>
      </p:sp>
      <p:sp>
        <p:nvSpPr>
          <p:cNvPr id="667" name="Google Shape;667;p92: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812722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92: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92: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sz="1200" b="1" dirty="0"/>
              <a:t>To Know:</a:t>
            </a:r>
            <a:r>
              <a:rPr lang="en-US" sz="1200" dirty="0"/>
              <a:t> Content</a:t>
            </a:r>
            <a:r>
              <a:rPr lang="en-US" sz="1200" b="1" dirty="0"/>
              <a:t>, </a:t>
            </a:r>
            <a:r>
              <a:rPr lang="en-US" sz="1200" dirty="0"/>
              <a:t>Process, and Product can be </a:t>
            </a:r>
            <a:r>
              <a:rPr lang="en-US" dirty="0"/>
              <a:t>tiered.</a:t>
            </a:r>
            <a:br>
              <a:rPr lang="en-US" dirty="0"/>
            </a:br>
            <a:endParaRPr lang="en-US" dirty="0"/>
          </a:p>
          <a:p>
            <a:pPr marL="0" lvl="0" indent="0" algn="l" rtl="0">
              <a:lnSpc>
                <a:spcPct val="100000"/>
              </a:lnSpc>
              <a:spcBef>
                <a:spcPts val="360"/>
              </a:spcBef>
              <a:spcAft>
                <a:spcPts val="0"/>
              </a:spcAft>
              <a:buSzPts val="1400"/>
              <a:buNone/>
            </a:pPr>
            <a:r>
              <a:rPr lang="en-US" sz="1200" b="1" dirty="0"/>
              <a:t>To Say: </a:t>
            </a:r>
            <a:r>
              <a:rPr lang="en-US" dirty="0"/>
              <a:t>Two or three tiers is usually best for implementation. However, a teacher who is experienced and comfortable with the strategy may have more tiers if it facilitates the instruction or better meets the needs of the students. With a little thought almost any classroom activity can be tiered.</a:t>
            </a:r>
            <a:br>
              <a:rPr lang="en-US" dirty="0"/>
            </a:br>
            <a:endParaRPr lang="en-US" dirty="0"/>
          </a:p>
          <a:p>
            <a:pPr marL="0" lvl="0" indent="0" algn="l" rtl="0">
              <a:lnSpc>
                <a:spcPct val="100000"/>
              </a:lnSpc>
              <a:spcBef>
                <a:spcPts val="360"/>
              </a:spcBef>
              <a:spcAft>
                <a:spcPts val="0"/>
              </a:spcAft>
              <a:buSzPts val="1400"/>
              <a:buNone/>
            </a:pPr>
            <a:r>
              <a:rPr lang="en-US" sz="1200" b="1" dirty="0"/>
              <a:t>To Do:</a:t>
            </a:r>
            <a:endParaRPr lang="en-US" dirty="0"/>
          </a:p>
          <a:p>
            <a:pPr marL="0" lvl="0" indent="0" algn="l" rtl="0">
              <a:lnSpc>
                <a:spcPct val="100000"/>
              </a:lnSpc>
              <a:spcBef>
                <a:spcPts val="360"/>
              </a:spcBef>
              <a:spcAft>
                <a:spcPts val="0"/>
              </a:spcAft>
              <a:buSzPts val="1400"/>
              <a:buNone/>
            </a:pPr>
            <a:endParaRPr dirty="0"/>
          </a:p>
        </p:txBody>
      </p:sp>
      <p:sp>
        <p:nvSpPr>
          <p:cNvPr id="667" name="Google Shape;667;p92: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8022853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96: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96: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b="0" dirty="0"/>
              <a:t>This is an example of</a:t>
            </a:r>
            <a:r>
              <a:rPr lang="en-US" b="0" baseline="0" dirty="0"/>
              <a:t> tiered assignments.</a:t>
            </a:r>
            <a:br>
              <a:rPr lang="en-US" b="0" baseline="0" dirty="0"/>
            </a:br>
            <a:endParaRPr dirty="0"/>
          </a:p>
          <a:p>
            <a:pPr marL="0" lvl="0" indent="0" algn="l" rtl="0">
              <a:lnSpc>
                <a:spcPct val="100000"/>
              </a:lnSpc>
              <a:spcBef>
                <a:spcPts val="360"/>
              </a:spcBef>
              <a:spcAft>
                <a:spcPts val="0"/>
              </a:spcAft>
              <a:buSzPts val="1400"/>
              <a:buNone/>
            </a:pPr>
            <a:r>
              <a:rPr lang="en-US" b="1" dirty="0"/>
              <a:t>To Say:  </a:t>
            </a:r>
            <a:r>
              <a:rPr lang="en-US" dirty="0"/>
              <a:t>Here is another example of the plans for tiered assignments.</a:t>
            </a:r>
            <a:br>
              <a:rPr lang="en-US" dirty="0"/>
            </a:br>
            <a:endParaRPr dirty="0"/>
          </a:p>
          <a:p>
            <a:pPr marL="0" lvl="0" indent="0" algn="l" rtl="0">
              <a:lnSpc>
                <a:spcPct val="100000"/>
              </a:lnSpc>
              <a:spcBef>
                <a:spcPts val="360"/>
              </a:spcBef>
              <a:spcAft>
                <a:spcPts val="0"/>
              </a:spcAft>
              <a:buSzPts val="1400"/>
              <a:buNone/>
            </a:pPr>
            <a:r>
              <a:rPr lang="en-US" b="1" dirty="0"/>
              <a:t>To Do: </a:t>
            </a:r>
            <a:r>
              <a:rPr lang="en-US" b="0" dirty="0"/>
              <a:t>R</a:t>
            </a:r>
            <a:r>
              <a:rPr lang="en-US" dirty="0"/>
              <a:t>ead slide to participants. Activate participants to generate and share other options for tiered content. (3-5 minutes)</a:t>
            </a:r>
            <a:endParaRPr dirty="0"/>
          </a:p>
        </p:txBody>
      </p:sp>
      <p:sp>
        <p:nvSpPr>
          <p:cNvPr id="701" name="Google Shape;701;p96: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spcBef>
                <a:spcPts val="0"/>
              </a:spcBef>
              <a:spcAft>
                <a:spcPts val="0"/>
              </a:spcAft>
              <a:buClr>
                <a:schemeClr val="dk1"/>
              </a:buClr>
              <a:buSzPts val="1400"/>
              <a:buFont typeface="Arial"/>
              <a:buNone/>
            </a:pPr>
            <a:r>
              <a:rPr lang="en-US" b="1" dirty="0"/>
              <a:t>To Know: </a:t>
            </a:r>
            <a:r>
              <a:rPr lang="en-US" dirty="0"/>
              <a:t>This could be used to learn what your participants know about differentiated instruction. </a:t>
            </a:r>
            <a:br>
              <a:rPr lang="en-US" dirty="0"/>
            </a:br>
            <a:endParaRPr lang="en-US" dirty="0"/>
          </a:p>
          <a:p>
            <a:pPr marL="0" lvl="0" indent="0" algn="l" rtl="0">
              <a:spcBef>
                <a:spcPts val="0"/>
              </a:spcBef>
              <a:spcAft>
                <a:spcPts val="0"/>
              </a:spcAft>
              <a:buClr>
                <a:schemeClr val="dk1"/>
              </a:buClr>
              <a:buSzPts val="1400"/>
              <a:buFont typeface="Arial"/>
              <a:buNone/>
            </a:pPr>
            <a:r>
              <a:rPr lang="en-US" b="1" dirty="0"/>
              <a:t>To Say: </a:t>
            </a:r>
            <a:r>
              <a:rPr lang="en-US" b="0" dirty="0"/>
              <a:t>Read slide.</a:t>
            </a:r>
            <a:br>
              <a:rPr lang="en-US" b="0" dirty="0"/>
            </a:br>
            <a:endParaRPr lang="en-US" b="0" dirty="0"/>
          </a:p>
          <a:p>
            <a:pPr marL="0" lvl="0" indent="0" algn="l" rtl="0">
              <a:spcBef>
                <a:spcPts val="0"/>
              </a:spcBef>
              <a:spcAft>
                <a:spcPts val="0"/>
              </a:spcAft>
              <a:buClr>
                <a:schemeClr val="dk1"/>
              </a:buClr>
              <a:buSzPts val="1400"/>
              <a:buFont typeface="Arial"/>
              <a:buNone/>
            </a:pPr>
            <a:r>
              <a:rPr lang="en-US" b="1" dirty="0"/>
              <a:t>To Do: </a:t>
            </a:r>
            <a:r>
              <a:rPr lang="en-US" dirty="0"/>
              <a:t>Have participants either post in a breakout room or Chat box one thing they know about differentiated instruction and one thing they would like to know.</a:t>
            </a:r>
          </a:p>
          <a:p>
            <a:pPr marL="0" lvl="0" indent="0" algn="l" rtl="0">
              <a:spcBef>
                <a:spcPts val="360"/>
              </a:spcBef>
              <a:spcAft>
                <a:spcPts val="0"/>
              </a:spcAft>
              <a:buNone/>
            </a:pPr>
            <a:endParaRPr lang="en-US" dirty="0"/>
          </a:p>
          <a:p>
            <a:pPr marL="0" lvl="0" indent="0" algn="l" rtl="0">
              <a:lnSpc>
                <a:spcPct val="100000"/>
              </a:lnSpc>
              <a:spcBef>
                <a:spcPts val="360"/>
              </a:spcBef>
              <a:spcAft>
                <a:spcPts val="0"/>
              </a:spcAft>
              <a:buSzPts val="1400"/>
              <a:buNone/>
            </a:pPr>
            <a:endParaRPr dirty="0"/>
          </a:p>
        </p:txBody>
      </p:sp>
      <p:sp>
        <p:nvSpPr>
          <p:cNvPr id="205" name="Google Shape;205;p1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25897688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97: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
        <p:nvSpPr>
          <p:cNvPr id="708" name="Google Shape;708;p97:notes"/>
          <p:cNvSpPr txBox="1">
            <a:spLocks noGrp="1"/>
          </p:cNvSpPr>
          <p:nvPr>
            <p:ph type="body" idx="1"/>
          </p:nvPr>
        </p:nvSpPr>
        <p:spPr>
          <a:xfrm>
            <a:off x="701040" y="4415791"/>
            <a:ext cx="5608320" cy="4183380"/>
          </a:xfrm>
          <a:prstGeom prst="rect">
            <a:avLst/>
          </a:prstGeom>
          <a:noFill/>
          <a:ln>
            <a:noFill/>
          </a:ln>
        </p:spPr>
        <p:txBody>
          <a:bodyPr spcFirstLastPara="1" wrap="square" lIns="92200" tIns="45275" rIns="92200" bIns="45275" anchor="t" anchorCtr="0">
            <a:normAutofit/>
          </a:body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lang="en-US" b="1" dirty="0"/>
              <a:t>To Know: </a:t>
            </a:r>
            <a:r>
              <a:rPr lang="en-US" b="0" dirty="0"/>
              <a:t>Some areas</a:t>
            </a:r>
            <a:r>
              <a:rPr lang="en-US" b="0" baseline="0" dirty="0"/>
              <a:t> the teacher should consider could include this listing. </a:t>
            </a:r>
            <a:r>
              <a:rPr lang="en-US" dirty="0"/>
              <a:t>Dr. Carol Tomlinson from the University of Virginia has developed an instrument called, “The Equalizer”, that can be used by teachers to consider different factors that can be adjusted to provide challenge and success. </a:t>
            </a:r>
            <a:r>
              <a:rPr lang="en-US" sz="1000" dirty="0"/>
              <a:t>Tomlinson, Carol,</a:t>
            </a:r>
            <a:r>
              <a:rPr lang="en-US" sz="1000" i="1" dirty="0"/>
              <a:t> How to Differentiate Instruction in Academically Diverse Classroom, 3rd Edition,</a:t>
            </a:r>
            <a:r>
              <a:rPr lang="en-US" sz="1000" dirty="0"/>
              <a:t> 2017</a:t>
            </a:r>
            <a:br>
              <a:rPr lang="en-US" sz="1000" dirty="0"/>
            </a:br>
            <a:endParaRPr b="0" dirty="0"/>
          </a:p>
          <a:p>
            <a:pPr marL="0" lvl="0" indent="0" algn="l" rtl="0">
              <a:lnSpc>
                <a:spcPct val="90000"/>
              </a:lnSpc>
              <a:spcBef>
                <a:spcPts val="720"/>
              </a:spcBef>
              <a:spcAft>
                <a:spcPts val="0"/>
              </a:spcAft>
              <a:buSzPts val="1400"/>
              <a:buNone/>
            </a:pPr>
            <a:r>
              <a:rPr lang="en-US" b="1" dirty="0"/>
              <a:t>To Say: </a:t>
            </a:r>
            <a:r>
              <a:rPr lang="en-US" dirty="0"/>
              <a:t>This slide lists some of the areas that teachers should consider when making adjustments for students in different groups.</a:t>
            </a:r>
            <a:br>
              <a:rPr lang="en-US" dirty="0"/>
            </a:br>
            <a:endParaRPr b="1" dirty="0"/>
          </a:p>
          <a:p>
            <a:pPr marL="0" lvl="0" indent="0" algn="l" rtl="0">
              <a:lnSpc>
                <a:spcPct val="90000"/>
              </a:lnSpc>
              <a:spcBef>
                <a:spcPts val="720"/>
              </a:spcBef>
              <a:spcAft>
                <a:spcPts val="0"/>
              </a:spcAft>
              <a:buSzPts val="1400"/>
              <a:buNone/>
            </a:pPr>
            <a:r>
              <a:rPr lang="en-US" b="1" dirty="0"/>
              <a:t>To Do: </a:t>
            </a:r>
            <a:r>
              <a:rPr lang="en-US" b="0" dirty="0"/>
              <a:t>Discuss slide with participants</a:t>
            </a:r>
            <a:endParaRPr dirty="0"/>
          </a:p>
          <a:p>
            <a:pPr marL="0" lvl="0" indent="0" algn="l" rtl="0">
              <a:lnSpc>
                <a:spcPct val="90000"/>
              </a:lnSpc>
              <a:spcBef>
                <a:spcPts val="720"/>
              </a:spcBef>
              <a:spcAft>
                <a:spcPts val="0"/>
              </a:spcAft>
              <a:buSzPts val="1400"/>
              <a:buNone/>
            </a:pPr>
            <a:endParaRPr dirty="0"/>
          </a:p>
          <a:p>
            <a:pPr marL="0" lvl="0" indent="0" algn="l" rtl="0">
              <a:lnSpc>
                <a:spcPct val="90000"/>
              </a:lnSpc>
              <a:spcBef>
                <a:spcPts val="720"/>
              </a:spcBef>
              <a:spcAft>
                <a:spcPts val="0"/>
              </a:spcAft>
              <a:buSzPts val="1400"/>
              <a:buNone/>
            </a:pPr>
            <a:endParaRPr dirty="0"/>
          </a:p>
        </p:txBody>
      </p:sp>
      <p:sp>
        <p:nvSpPr>
          <p:cNvPr id="709" name="Google Shape;709;p97: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97: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
        <p:nvSpPr>
          <p:cNvPr id="708" name="Google Shape;708;p97:notes"/>
          <p:cNvSpPr txBox="1">
            <a:spLocks noGrp="1"/>
          </p:cNvSpPr>
          <p:nvPr>
            <p:ph type="body" idx="1"/>
          </p:nvPr>
        </p:nvSpPr>
        <p:spPr>
          <a:xfrm>
            <a:off x="701040" y="4415791"/>
            <a:ext cx="5608320" cy="4183380"/>
          </a:xfrm>
          <a:prstGeom prst="rect">
            <a:avLst/>
          </a:prstGeom>
          <a:noFill/>
          <a:ln>
            <a:noFill/>
          </a:ln>
        </p:spPr>
        <p:txBody>
          <a:bodyPr spcFirstLastPara="1" wrap="square" lIns="92200" tIns="45275" rIns="92200" bIns="45275" anchor="t" anchorCtr="0">
            <a:normAutofit/>
          </a:bodyPr>
          <a:lstStyle/>
          <a:p>
            <a:pPr marL="0" lvl="0" indent="0" algn="l" rtl="0">
              <a:lnSpc>
                <a:spcPct val="80000"/>
              </a:lnSpc>
              <a:spcBef>
                <a:spcPts val="0"/>
              </a:spcBef>
              <a:spcAft>
                <a:spcPts val="0"/>
              </a:spcAft>
              <a:buSzPts val="1400"/>
              <a:buNone/>
            </a:pPr>
            <a:r>
              <a:rPr lang="en-US" b="1" dirty="0">
                <a:solidFill>
                  <a:srgbClr val="000000"/>
                </a:solidFill>
              </a:rPr>
              <a:t>To Know: </a:t>
            </a:r>
            <a:r>
              <a:rPr lang="en-US" dirty="0">
                <a:solidFill>
                  <a:srgbClr val="000000"/>
                </a:solidFill>
              </a:rPr>
              <a:t>Compacting is designed with advanced learners in mind. Think about what it means to “compact our trash in a trash compactor.” Share out a few ideas. This strategy allows students to skip content that they already know or it allows them to proceed more quickly through the content. </a:t>
            </a:r>
            <a:r>
              <a:rPr lang="en-US" i="1" dirty="0"/>
              <a:t>For additional content visit the online Differentiated Instruction module developed by Vanderbilt University, </a:t>
            </a:r>
            <a:r>
              <a:rPr lang="en-US" dirty="0"/>
              <a:t>Vanderbilt University (2015). </a:t>
            </a:r>
            <a:r>
              <a:rPr lang="en-US" i="1" dirty="0"/>
              <a:t>Differentiated instruction: Maximizing the learning of all students</a:t>
            </a:r>
            <a:r>
              <a:rPr lang="en-US" dirty="0"/>
              <a:t>. IRIS Peabody College Vanderbilt University. </a:t>
            </a:r>
            <a:r>
              <a:rPr lang="en-US" u="sng" dirty="0">
                <a:solidFill>
                  <a:schemeClr val="hlink"/>
                </a:solidFill>
                <a:hlinkClick r:id="rId3"/>
              </a:rPr>
              <a:t>https://iris.peabody.vanderbilt.edu/module/di/cresource/q2/p05/#content</a:t>
            </a:r>
            <a:br>
              <a:rPr lang="en-US" u="sng" dirty="0">
                <a:solidFill>
                  <a:schemeClr val="hlink"/>
                </a:solidFill>
              </a:rPr>
            </a:br>
            <a:endParaRPr lang="en-US" dirty="0">
              <a:solidFill>
                <a:srgbClr val="000000"/>
              </a:solidFill>
            </a:endParaRPr>
          </a:p>
          <a:p>
            <a:pPr marL="0" lvl="0" indent="0" algn="l" rtl="0">
              <a:lnSpc>
                <a:spcPct val="80000"/>
              </a:lnSpc>
              <a:spcBef>
                <a:spcPts val="306"/>
              </a:spcBef>
              <a:spcAft>
                <a:spcPts val="0"/>
              </a:spcAft>
              <a:buSzPts val="1400"/>
              <a:buNone/>
            </a:pPr>
            <a:r>
              <a:rPr lang="en-US" b="1" dirty="0">
                <a:solidFill>
                  <a:srgbClr val="000000"/>
                </a:solidFill>
              </a:rPr>
              <a:t>To Say: </a:t>
            </a:r>
            <a:r>
              <a:rPr lang="en-US" dirty="0">
                <a:solidFill>
                  <a:srgbClr val="000000"/>
                </a:solidFill>
              </a:rPr>
              <a:t>There are three steps involved in compacting curriculum. They are:</a:t>
            </a:r>
          </a:p>
          <a:p>
            <a:pPr marL="0" lvl="0" indent="0" algn="l" rtl="0">
              <a:lnSpc>
                <a:spcPct val="80000"/>
              </a:lnSpc>
              <a:spcBef>
                <a:spcPts val="306"/>
              </a:spcBef>
              <a:spcAft>
                <a:spcPts val="0"/>
              </a:spcAft>
              <a:buSzPts val="1400"/>
              <a:buNone/>
            </a:pPr>
            <a:r>
              <a:rPr lang="en-US" dirty="0">
                <a:solidFill>
                  <a:srgbClr val="000000"/>
                </a:solidFill>
              </a:rPr>
              <a:t>Step 1: </a:t>
            </a:r>
            <a:r>
              <a:rPr lang="en-US" i="1" dirty="0">
                <a:solidFill>
                  <a:srgbClr val="000000"/>
                </a:solidFill>
              </a:rPr>
              <a:t>Assess student knowledge</a:t>
            </a:r>
            <a:r>
              <a:rPr lang="en-US" dirty="0">
                <a:solidFill>
                  <a:srgbClr val="000000"/>
                </a:solidFill>
              </a:rPr>
              <a:t>: Prior to the lesson or unit, the teacher assesses the student. Students who score 90 percent or higher on the pre-test might be compacted out of the entire unit, whereas students who score 80–89 percent (partial mastery) might be compacted out of a portion of it.</a:t>
            </a:r>
          </a:p>
          <a:p>
            <a:pPr marL="0" lvl="0" indent="0" algn="l" rtl="0">
              <a:lnSpc>
                <a:spcPct val="80000"/>
              </a:lnSpc>
              <a:spcBef>
                <a:spcPts val="306"/>
              </a:spcBef>
              <a:spcAft>
                <a:spcPts val="0"/>
              </a:spcAft>
              <a:buSzPts val="1400"/>
              <a:buNone/>
            </a:pPr>
            <a:r>
              <a:rPr lang="en-US" dirty="0">
                <a:solidFill>
                  <a:srgbClr val="000000"/>
                </a:solidFill>
              </a:rPr>
              <a:t>Step 2: </a:t>
            </a:r>
            <a:r>
              <a:rPr lang="en-US" i="1" dirty="0">
                <a:solidFill>
                  <a:srgbClr val="000000"/>
                </a:solidFill>
              </a:rPr>
              <a:t>Create plan for mastering all parts of the curriculum</a:t>
            </a:r>
            <a:r>
              <a:rPr lang="en-US" dirty="0">
                <a:solidFill>
                  <a:srgbClr val="000000"/>
                </a:solidFill>
              </a:rPr>
              <a:t>: The teacher creates a plan to make sure the student learns any content not yet mastered.</a:t>
            </a:r>
          </a:p>
          <a:p>
            <a:pPr marL="0" lvl="0" indent="0" algn="l" rtl="0">
              <a:lnSpc>
                <a:spcPct val="80000"/>
              </a:lnSpc>
              <a:spcBef>
                <a:spcPts val="306"/>
              </a:spcBef>
              <a:spcAft>
                <a:spcPts val="0"/>
              </a:spcAft>
              <a:buSzPts val="1400"/>
              <a:buNone/>
            </a:pPr>
            <a:r>
              <a:rPr lang="en-US" dirty="0">
                <a:solidFill>
                  <a:srgbClr val="000000"/>
                </a:solidFill>
              </a:rPr>
              <a:t>Step 3: </a:t>
            </a:r>
            <a:r>
              <a:rPr lang="en-US" i="1" dirty="0">
                <a:solidFill>
                  <a:srgbClr val="000000"/>
                </a:solidFill>
              </a:rPr>
              <a:t>Create plan for enrichment activities</a:t>
            </a:r>
            <a:r>
              <a:rPr lang="en-US" dirty="0">
                <a:solidFill>
                  <a:srgbClr val="000000"/>
                </a:solidFill>
              </a:rPr>
              <a:t>: Because students are excused for some or all of the related lessons and assignments for content they have mastered or will learn quickly, the teacher and the student design a plan for how the student will spend his or her time. To make the student accountable for this work, the teacher may want to present this plan in writing in the form of a compacting agreement (i.e., a specialized learning contract).</a:t>
            </a:r>
            <a:br>
              <a:rPr lang="en-US" dirty="0">
                <a:solidFill>
                  <a:srgbClr val="000000"/>
                </a:solidFill>
              </a:rPr>
            </a:br>
            <a:endParaRPr lang="en-US" dirty="0">
              <a:solidFill>
                <a:srgbClr val="000000"/>
              </a:solidFill>
            </a:endParaRPr>
          </a:p>
          <a:p>
            <a:pPr marL="0" lvl="0" indent="0" algn="l" rtl="0">
              <a:lnSpc>
                <a:spcPct val="80000"/>
              </a:lnSpc>
              <a:spcBef>
                <a:spcPts val="306"/>
              </a:spcBef>
              <a:spcAft>
                <a:spcPts val="0"/>
              </a:spcAft>
              <a:buSzPts val="1400"/>
              <a:buNone/>
            </a:pPr>
            <a:r>
              <a:rPr lang="en-US" b="1" dirty="0">
                <a:solidFill>
                  <a:srgbClr val="000000"/>
                </a:solidFill>
              </a:rPr>
              <a:t>To</a:t>
            </a:r>
            <a:r>
              <a:rPr lang="en-US" b="1" baseline="0" dirty="0">
                <a:solidFill>
                  <a:srgbClr val="000000"/>
                </a:solidFill>
              </a:rPr>
              <a:t> Do: </a:t>
            </a:r>
            <a:r>
              <a:rPr lang="en-US" b="0" baseline="0" dirty="0">
                <a:solidFill>
                  <a:srgbClr val="000000"/>
                </a:solidFill>
              </a:rPr>
              <a:t>Discuss slide</a:t>
            </a:r>
            <a:endParaRPr lang="en-US" b="1" dirty="0">
              <a:solidFill>
                <a:srgbClr val="000000"/>
              </a:solidFill>
            </a:endParaRPr>
          </a:p>
          <a:p>
            <a:pPr marL="0" lvl="0" indent="0" algn="l" rtl="0">
              <a:lnSpc>
                <a:spcPct val="80000"/>
              </a:lnSpc>
              <a:spcBef>
                <a:spcPts val="306"/>
              </a:spcBef>
              <a:spcAft>
                <a:spcPts val="0"/>
              </a:spcAft>
              <a:buSzPts val="1400"/>
              <a:buNone/>
            </a:pPr>
            <a:endParaRPr lang="en-US" dirty="0">
              <a:solidFill>
                <a:srgbClr val="000000"/>
              </a:solidFill>
            </a:endParaRPr>
          </a:p>
          <a:p>
            <a:pPr marL="0" lvl="0" indent="0" algn="l" rtl="0">
              <a:lnSpc>
                <a:spcPct val="80000"/>
              </a:lnSpc>
              <a:spcBef>
                <a:spcPts val="306"/>
              </a:spcBef>
              <a:spcAft>
                <a:spcPts val="0"/>
              </a:spcAft>
              <a:buSzPts val="1400"/>
              <a:buNone/>
            </a:pPr>
            <a:endParaRPr lang="en-US" sz="1100" dirty="0">
              <a:solidFill>
                <a:srgbClr val="000000"/>
              </a:solidFill>
            </a:endParaRPr>
          </a:p>
          <a:p>
            <a:pPr marL="0" lvl="0" indent="0" algn="l" rtl="0">
              <a:lnSpc>
                <a:spcPct val="90000"/>
              </a:lnSpc>
              <a:spcBef>
                <a:spcPts val="720"/>
              </a:spcBef>
              <a:spcAft>
                <a:spcPts val="0"/>
              </a:spcAft>
              <a:buSzPts val="1400"/>
              <a:buNone/>
            </a:pPr>
            <a:endParaRPr dirty="0"/>
          </a:p>
        </p:txBody>
      </p:sp>
      <p:sp>
        <p:nvSpPr>
          <p:cNvPr id="709" name="Google Shape;709;p97: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round/>
            <a:headEnd type="none" w="sm" len="sm"/>
            <a:tailEnd type="none" w="sm" len="sm"/>
          </a:ln>
        </p:spPr>
      </p:sp>
    </p:spTree>
    <p:extLst>
      <p:ext uri="{BB962C8B-B14F-4D97-AF65-F5344CB8AC3E}">
        <p14:creationId xmlns:p14="http://schemas.microsoft.com/office/powerpoint/2010/main" val="18718370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9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99: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This strategy is used for perception options.</a:t>
            </a:r>
            <a:br>
              <a:rPr lang="en-US" dirty="0"/>
            </a:br>
            <a:endParaRPr dirty="0"/>
          </a:p>
          <a:p>
            <a:pPr marL="0" lvl="0" indent="0" algn="l" rtl="0">
              <a:lnSpc>
                <a:spcPct val="100000"/>
              </a:lnSpc>
              <a:spcBef>
                <a:spcPts val="360"/>
              </a:spcBef>
              <a:spcAft>
                <a:spcPts val="0"/>
              </a:spcAft>
              <a:buSzPts val="1400"/>
              <a:buNone/>
            </a:pPr>
            <a:r>
              <a:rPr lang="en-US" b="1" dirty="0"/>
              <a:t>To Say: </a:t>
            </a:r>
            <a:r>
              <a:rPr lang="en-US" dirty="0"/>
              <a:t>Say it: lecture, discussion questioning, read aloud, verbal description</a:t>
            </a:r>
            <a:endParaRPr dirty="0"/>
          </a:p>
          <a:p>
            <a:pPr marL="0" lvl="0" indent="0" algn="l" rtl="0">
              <a:lnSpc>
                <a:spcPct val="100000"/>
              </a:lnSpc>
              <a:spcBef>
                <a:spcPts val="360"/>
              </a:spcBef>
              <a:spcAft>
                <a:spcPts val="0"/>
              </a:spcAft>
              <a:buClr>
                <a:schemeClr val="dk1"/>
              </a:buClr>
              <a:buSzPts val="1400"/>
              <a:buFont typeface="Arial"/>
              <a:buNone/>
            </a:pPr>
            <a:r>
              <a:rPr lang="en-US" dirty="0"/>
              <a:t>Show it: pictures or graphics, caption, video, computer programs</a:t>
            </a:r>
            <a:endParaRPr dirty="0"/>
          </a:p>
          <a:p>
            <a:pPr marL="0" lvl="0" indent="0" algn="l" rtl="0">
              <a:lnSpc>
                <a:spcPct val="100000"/>
              </a:lnSpc>
              <a:spcBef>
                <a:spcPts val="360"/>
              </a:spcBef>
              <a:spcAft>
                <a:spcPts val="0"/>
              </a:spcAft>
              <a:buClr>
                <a:schemeClr val="dk1"/>
              </a:buClr>
              <a:buSzPts val="1400"/>
              <a:buFont typeface="Arial"/>
              <a:buNone/>
            </a:pPr>
            <a:r>
              <a:rPr lang="en-US" dirty="0"/>
              <a:t>Model it: demonstrate, Think Aloud, Act it Out, Build/Construct, use manipulatives</a:t>
            </a:r>
            <a:br>
              <a:rPr lang="en-US" dirty="0"/>
            </a:br>
            <a:endParaRPr b="1" dirty="0"/>
          </a:p>
          <a:p>
            <a:pPr marL="0" lvl="0" indent="0" algn="l" rtl="0">
              <a:lnSpc>
                <a:spcPct val="100000"/>
              </a:lnSpc>
              <a:spcBef>
                <a:spcPts val="360"/>
              </a:spcBef>
              <a:spcAft>
                <a:spcPts val="0"/>
              </a:spcAft>
              <a:buSzPts val="1400"/>
              <a:buNone/>
            </a:pPr>
            <a:r>
              <a:rPr lang="en-US" b="1" dirty="0"/>
              <a:t>To Do: </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endParaRPr b="0" dirty="0"/>
          </a:p>
        </p:txBody>
      </p:sp>
      <p:sp>
        <p:nvSpPr>
          <p:cNvPr id="726" name="Google Shape;726;p99: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10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10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i="0" dirty="0"/>
              <a:t>This is the end of Session 4</a:t>
            </a:r>
            <a:r>
              <a:rPr lang="en-US" dirty="0"/>
              <a:t>.</a:t>
            </a:r>
            <a:br>
              <a:rPr lang="en-US" dirty="0"/>
            </a:br>
            <a:endParaRPr dirty="0"/>
          </a:p>
          <a:p>
            <a:pPr marL="0" lvl="0" indent="0" algn="l" rtl="0">
              <a:lnSpc>
                <a:spcPct val="100000"/>
              </a:lnSpc>
              <a:spcBef>
                <a:spcPts val="360"/>
              </a:spcBef>
              <a:spcAft>
                <a:spcPts val="0"/>
              </a:spcAft>
              <a:buSzPts val="1400"/>
              <a:buNone/>
            </a:pPr>
            <a:r>
              <a:rPr lang="en-US" b="1" dirty="0"/>
              <a:t>To Say: </a:t>
            </a:r>
            <a:r>
              <a:rPr lang="en-US" dirty="0"/>
              <a:t>To wrap up Session 4, we will have a “Walk About”. Reflect about the strategies on your handout. Address the column that states, “How I will apply it”.</a:t>
            </a:r>
            <a:endParaRPr dirty="0"/>
          </a:p>
          <a:p>
            <a:pPr marL="205740" lvl="0" indent="-171450" algn="l" rtl="0">
              <a:lnSpc>
                <a:spcPct val="100000"/>
              </a:lnSpc>
              <a:spcBef>
                <a:spcPts val="360"/>
              </a:spcBef>
              <a:spcAft>
                <a:spcPts val="0"/>
              </a:spcAft>
              <a:buClr>
                <a:schemeClr val="tx1"/>
              </a:buClr>
              <a:buSzPts val="1200"/>
              <a:buFont typeface="Arial" panose="020B0604020202020204" pitchFamily="34" charset="0"/>
              <a:buChar char="•"/>
            </a:pPr>
            <a:r>
              <a:rPr lang="en-US" dirty="0"/>
              <a:t>Providing a variety of materials</a:t>
            </a:r>
            <a:endParaRPr dirty="0"/>
          </a:p>
          <a:p>
            <a:pPr marL="204787" lvl="0" indent="-171450" algn="l" rtl="0">
              <a:lnSpc>
                <a:spcPct val="80000"/>
              </a:lnSpc>
              <a:spcBef>
                <a:spcPts val="700"/>
              </a:spcBef>
              <a:spcAft>
                <a:spcPts val="0"/>
              </a:spcAft>
              <a:buClr>
                <a:schemeClr val="tx1"/>
              </a:buClr>
              <a:buSzPts val="1200"/>
              <a:buFont typeface="Arial" panose="020B0604020202020204" pitchFamily="34" charset="0"/>
              <a:buChar char="•"/>
            </a:pPr>
            <a:r>
              <a:rPr lang="en-US" dirty="0"/>
              <a:t>Provide options for perception</a:t>
            </a:r>
            <a:endParaRPr dirty="0"/>
          </a:p>
          <a:p>
            <a:pPr marL="204787" lvl="0" indent="-171450" algn="l" rtl="0">
              <a:lnSpc>
                <a:spcPct val="80000"/>
              </a:lnSpc>
              <a:spcBef>
                <a:spcPts val="700"/>
              </a:spcBef>
              <a:spcAft>
                <a:spcPts val="0"/>
              </a:spcAft>
              <a:buClr>
                <a:schemeClr val="tx1"/>
              </a:buClr>
              <a:buSzPts val="1200"/>
              <a:buFont typeface="Arial" panose="020B0604020202020204" pitchFamily="34" charset="0"/>
              <a:buChar char="•"/>
            </a:pPr>
            <a:r>
              <a:rPr lang="en-US" dirty="0"/>
              <a:t>Provide options for comprehension</a:t>
            </a:r>
            <a:endParaRPr dirty="0"/>
          </a:p>
          <a:p>
            <a:pPr marL="204787" lvl="0" indent="-171450" algn="l" rtl="0">
              <a:lnSpc>
                <a:spcPct val="80000"/>
              </a:lnSpc>
              <a:spcBef>
                <a:spcPts val="700"/>
              </a:spcBef>
              <a:spcAft>
                <a:spcPts val="0"/>
              </a:spcAft>
              <a:buClr>
                <a:schemeClr val="tx1"/>
              </a:buClr>
              <a:buSzPts val="1200"/>
              <a:buFont typeface="Arial" panose="020B0604020202020204" pitchFamily="34" charset="0"/>
              <a:buChar char="•"/>
            </a:pPr>
            <a:r>
              <a:rPr lang="en-US" dirty="0"/>
              <a:t>Tiered Content </a:t>
            </a:r>
            <a:endParaRPr dirty="0"/>
          </a:p>
          <a:p>
            <a:pPr marL="204787" lvl="0" indent="-171450" algn="l" rtl="0">
              <a:lnSpc>
                <a:spcPct val="80000"/>
              </a:lnSpc>
              <a:spcBef>
                <a:spcPts val="700"/>
              </a:spcBef>
              <a:spcAft>
                <a:spcPts val="0"/>
              </a:spcAft>
              <a:buClr>
                <a:schemeClr val="tx1"/>
              </a:buClr>
              <a:buSzPts val="1200"/>
              <a:buFont typeface="Arial" panose="020B0604020202020204" pitchFamily="34" charset="0"/>
              <a:buChar char="•"/>
            </a:pPr>
            <a:r>
              <a:rPr lang="en-US" dirty="0"/>
              <a:t>Compacting</a:t>
            </a:r>
            <a:endParaRPr dirty="0"/>
          </a:p>
          <a:p>
            <a:pPr marL="204787" lvl="0" indent="-171450" algn="l" rtl="0">
              <a:lnSpc>
                <a:spcPct val="80000"/>
              </a:lnSpc>
              <a:spcBef>
                <a:spcPts val="700"/>
              </a:spcBef>
              <a:spcAft>
                <a:spcPts val="0"/>
              </a:spcAft>
              <a:buClr>
                <a:schemeClr val="tx1"/>
              </a:buClr>
              <a:buSzPts val="1200"/>
              <a:buFont typeface="Arial" panose="020B0604020202020204" pitchFamily="34" charset="0"/>
              <a:buChar char="•"/>
            </a:pPr>
            <a:r>
              <a:rPr lang="en-US" dirty="0"/>
              <a:t>Scaffolding</a:t>
            </a:r>
            <a:endParaRPr dirty="0"/>
          </a:p>
          <a:p>
            <a:pPr marL="204787" lvl="0" indent="-171450" algn="l" rtl="0">
              <a:lnSpc>
                <a:spcPct val="80000"/>
              </a:lnSpc>
              <a:spcBef>
                <a:spcPts val="700"/>
              </a:spcBef>
              <a:spcAft>
                <a:spcPts val="0"/>
              </a:spcAft>
              <a:buClr>
                <a:schemeClr val="tx1"/>
              </a:buClr>
              <a:buSzPts val="1200"/>
              <a:buFont typeface="Arial" panose="020B0604020202020204" pitchFamily="34" charset="0"/>
              <a:buChar char="•"/>
            </a:pPr>
            <a:r>
              <a:rPr lang="en-US" dirty="0"/>
              <a:t>Presentation Styles</a:t>
            </a:r>
            <a:endParaRPr dirty="0"/>
          </a:p>
          <a:p>
            <a:pPr marL="204787" lvl="0" indent="-171450" algn="l" rtl="0">
              <a:lnSpc>
                <a:spcPct val="80000"/>
              </a:lnSpc>
              <a:spcBef>
                <a:spcPts val="700"/>
              </a:spcBef>
              <a:spcAft>
                <a:spcPts val="0"/>
              </a:spcAft>
              <a:buClr>
                <a:schemeClr val="tx1"/>
              </a:buClr>
              <a:buSzPts val="1200"/>
              <a:buFont typeface="Arial" panose="020B0604020202020204" pitchFamily="34" charset="0"/>
              <a:buChar char="•"/>
            </a:pPr>
            <a:r>
              <a:rPr lang="en-US" dirty="0"/>
              <a:t>Mini Lessons</a:t>
            </a:r>
            <a:br>
              <a:rPr lang="en-US" dirty="0"/>
            </a:br>
            <a:endParaRPr dirty="0"/>
          </a:p>
          <a:p>
            <a:pPr marL="0" lvl="0" indent="0" algn="l" rtl="0">
              <a:lnSpc>
                <a:spcPct val="100000"/>
              </a:lnSpc>
              <a:spcBef>
                <a:spcPts val="360"/>
              </a:spcBef>
              <a:spcAft>
                <a:spcPts val="0"/>
              </a:spcAft>
              <a:buSzPts val="1400"/>
              <a:buNone/>
            </a:pPr>
            <a:r>
              <a:rPr lang="en-US" b="1" dirty="0"/>
              <a:t>To Do: ACTIVITY</a:t>
            </a:r>
            <a:r>
              <a:rPr lang="en-US" dirty="0"/>
              <a:t>: Walk About (3-5 minutes</a:t>
            </a:r>
            <a:r>
              <a:rPr lang="en-US" b="1" dirty="0"/>
              <a:t>)</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endParaRPr b="1" dirty="0"/>
          </a:p>
        </p:txBody>
      </p:sp>
      <p:sp>
        <p:nvSpPr>
          <p:cNvPr id="735" name="Google Shape;735;p10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101: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101: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Session 5 begins.</a:t>
            </a:r>
            <a:endParaRPr dirty="0"/>
          </a:p>
          <a:p>
            <a:pPr marL="0" lvl="0" indent="0" algn="l" rtl="0">
              <a:lnSpc>
                <a:spcPct val="100000"/>
              </a:lnSpc>
              <a:spcBef>
                <a:spcPts val="360"/>
              </a:spcBef>
              <a:spcAft>
                <a:spcPts val="0"/>
              </a:spcAft>
              <a:buSzPts val="1400"/>
              <a:buNone/>
            </a:pPr>
            <a:r>
              <a:rPr lang="en-US" b="1" dirty="0"/>
              <a:t>To Say:</a:t>
            </a:r>
            <a:endParaRPr dirty="0"/>
          </a:p>
          <a:p>
            <a:pPr marL="0" lvl="0" indent="0" algn="l" rtl="0">
              <a:lnSpc>
                <a:spcPct val="100000"/>
              </a:lnSpc>
              <a:spcBef>
                <a:spcPts val="360"/>
              </a:spcBef>
              <a:spcAft>
                <a:spcPts val="0"/>
              </a:spcAft>
              <a:buSzPts val="1400"/>
              <a:buNone/>
            </a:pPr>
            <a:r>
              <a:rPr lang="en-US" b="1" dirty="0"/>
              <a:t>To Do: </a:t>
            </a:r>
            <a:endParaRPr b="1" dirty="0"/>
          </a:p>
        </p:txBody>
      </p:sp>
      <p:sp>
        <p:nvSpPr>
          <p:cNvPr id="745" name="Google Shape;745;p101: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10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103: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90000"/>
              </a:lnSpc>
              <a:spcBef>
                <a:spcPts val="0"/>
              </a:spcBef>
              <a:spcAft>
                <a:spcPts val="0"/>
              </a:spcAft>
              <a:buSzPts val="1400"/>
              <a:buNone/>
            </a:pPr>
            <a:r>
              <a:rPr lang="en-US" b="1" dirty="0"/>
              <a:t>To Know: “</a:t>
            </a:r>
            <a:r>
              <a:rPr lang="en-US" dirty="0">
                <a:highlight>
                  <a:srgbClr val="FFFFFF"/>
                </a:highlight>
              </a:rPr>
              <a:t>When teachers differentiate process, they teach the same concept or skill to each student; however, the manner in which each student makes sense of the topic or skill can vary. Therefore, teachers should vary the activities students use to master the concepts or skills. They can decide how best to do this by taking into account their students’ readiness levels, interests, or learning profiles. Teachers can break the students into groups or pairs to work on different activities or might assign individual tasks”. </a:t>
            </a:r>
            <a:br>
              <a:rPr lang="en-US" dirty="0">
                <a:highlight>
                  <a:srgbClr val="FFFFFF"/>
                </a:highlight>
              </a:rPr>
            </a:br>
            <a:endParaRPr lang="en-US" dirty="0">
              <a:highlight>
                <a:srgbClr val="FFFFFF"/>
              </a:highlight>
            </a:endParaRPr>
          </a:p>
          <a:p>
            <a:pPr marL="0" lvl="0" indent="0" algn="l" rtl="0">
              <a:lnSpc>
                <a:spcPct val="90000"/>
              </a:lnSpc>
              <a:spcBef>
                <a:spcPts val="0"/>
              </a:spcBef>
              <a:spcAft>
                <a:spcPts val="0"/>
              </a:spcAft>
              <a:buSzPts val="1400"/>
              <a:buNone/>
            </a:pPr>
            <a:r>
              <a:rPr lang="en-US" b="1" dirty="0"/>
              <a:t>To Say: </a:t>
            </a:r>
            <a:r>
              <a:rPr lang="en-US" dirty="0"/>
              <a:t>Process differentiation requires you as the teacher to plan learning activities through which students make sense of key ideas using essential skills.</a:t>
            </a:r>
            <a:br>
              <a:rPr lang="en-US" dirty="0"/>
            </a:br>
            <a:endParaRPr dirty="0"/>
          </a:p>
          <a:p>
            <a:pPr marL="0" lvl="0" indent="0" algn="l" rtl="0">
              <a:lnSpc>
                <a:spcPct val="90000"/>
              </a:lnSpc>
              <a:spcBef>
                <a:spcPts val="360"/>
              </a:spcBef>
              <a:spcAft>
                <a:spcPts val="0"/>
              </a:spcAft>
              <a:buSzPts val="1400"/>
              <a:buNone/>
            </a:pPr>
            <a:r>
              <a:rPr lang="en-US" b="1" dirty="0"/>
              <a:t>To Do: </a:t>
            </a:r>
            <a:r>
              <a:rPr lang="en-US" dirty="0"/>
              <a:t>Participants read the slide.</a:t>
            </a:r>
            <a:r>
              <a:rPr lang="en-US" baseline="0" dirty="0"/>
              <a:t> </a:t>
            </a:r>
            <a:r>
              <a:rPr lang="en-US" dirty="0"/>
              <a:t>Continue with Handout</a:t>
            </a:r>
            <a:r>
              <a:rPr lang="en-US" dirty="0">
                <a:solidFill>
                  <a:srgbClr val="000000"/>
                </a:solidFill>
              </a:rPr>
              <a:t> #3</a:t>
            </a:r>
            <a:r>
              <a:rPr lang="en-US" dirty="0">
                <a:solidFill>
                  <a:srgbClr val="FF0000"/>
                </a:solidFill>
              </a:rPr>
              <a:t> </a:t>
            </a:r>
            <a:r>
              <a:rPr lang="en-US" dirty="0"/>
              <a:t>Note-taking page for Differentiating Content, Process, and Product.</a:t>
            </a:r>
            <a:endParaRPr dirty="0"/>
          </a:p>
          <a:p>
            <a:pPr marL="0" lvl="0" indent="0" algn="l" rtl="0">
              <a:lnSpc>
                <a:spcPct val="90000"/>
              </a:lnSpc>
              <a:spcBef>
                <a:spcPts val="360"/>
              </a:spcBef>
              <a:spcAft>
                <a:spcPts val="0"/>
              </a:spcAft>
              <a:buSzPts val="1400"/>
              <a:buNone/>
            </a:pPr>
            <a:endParaRPr sz="1100" dirty="0"/>
          </a:p>
        </p:txBody>
      </p:sp>
      <p:sp>
        <p:nvSpPr>
          <p:cNvPr id="752" name="Google Shape;752;p103: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10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103: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90000"/>
              </a:lnSpc>
              <a:spcBef>
                <a:spcPts val="0"/>
              </a:spcBef>
              <a:spcAft>
                <a:spcPts val="0"/>
              </a:spcAft>
              <a:buSzPts val="1400"/>
              <a:buNone/>
            </a:pPr>
            <a:r>
              <a:rPr lang="en-US" b="1" dirty="0"/>
              <a:t>To Know:</a:t>
            </a:r>
            <a:r>
              <a:rPr lang="en-US" dirty="0"/>
              <a:t> Definition for Cubing: </a:t>
            </a:r>
            <a:r>
              <a:rPr lang="en-US" b="1" dirty="0">
                <a:solidFill>
                  <a:srgbClr val="222222"/>
                </a:solidFill>
                <a:highlight>
                  <a:srgbClr val="FFFFFF"/>
                </a:highlight>
              </a:rPr>
              <a:t>Cubing</a:t>
            </a:r>
            <a:r>
              <a:rPr lang="en-US" dirty="0">
                <a:solidFill>
                  <a:srgbClr val="222222"/>
                </a:solidFill>
                <a:highlight>
                  <a:srgbClr val="FFFFFF"/>
                </a:highlight>
              </a:rPr>
              <a:t> is an instructional </a:t>
            </a:r>
            <a:r>
              <a:rPr lang="en-US" b="1" dirty="0">
                <a:solidFill>
                  <a:srgbClr val="222222"/>
                </a:solidFill>
                <a:highlight>
                  <a:srgbClr val="FFFFFF"/>
                </a:highlight>
              </a:rPr>
              <a:t>strategy</a:t>
            </a:r>
            <a:r>
              <a:rPr lang="en-US" dirty="0">
                <a:solidFill>
                  <a:srgbClr val="222222"/>
                </a:solidFill>
                <a:highlight>
                  <a:srgbClr val="FFFFFF"/>
                </a:highlight>
              </a:rPr>
              <a:t> that asks students to consider a concept from a variety of different perspectives. The cubes are six-sided figures that have a different activity (or a number that corresponds to a question) on each side of the </a:t>
            </a:r>
            <a:r>
              <a:rPr lang="en-US" b="1" dirty="0">
                <a:solidFill>
                  <a:srgbClr val="222222"/>
                </a:solidFill>
                <a:highlight>
                  <a:srgbClr val="FFFFFF"/>
                </a:highlight>
              </a:rPr>
              <a:t>cube</a:t>
            </a:r>
            <a:r>
              <a:rPr lang="en-US" dirty="0">
                <a:solidFill>
                  <a:srgbClr val="222222"/>
                </a:solidFill>
                <a:highlight>
                  <a:srgbClr val="FFFFFF"/>
                </a:highlight>
              </a:rPr>
              <a:t>. A student rolls the </a:t>
            </a:r>
            <a:r>
              <a:rPr lang="en-US" b="1" dirty="0">
                <a:solidFill>
                  <a:srgbClr val="222222"/>
                </a:solidFill>
                <a:highlight>
                  <a:srgbClr val="FFFFFF"/>
                </a:highlight>
              </a:rPr>
              <a:t>cube</a:t>
            </a:r>
            <a:r>
              <a:rPr lang="en-US" dirty="0">
                <a:solidFill>
                  <a:srgbClr val="222222"/>
                </a:solidFill>
                <a:highlight>
                  <a:srgbClr val="FFFFFF"/>
                </a:highlight>
              </a:rPr>
              <a:t> and completes the activity that comes up.</a:t>
            </a:r>
            <a:br>
              <a:rPr lang="en-US" dirty="0">
                <a:solidFill>
                  <a:srgbClr val="222222"/>
                </a:solidFill>
                <a:highlight>
                  <a:srgbClr val="FFFFFF"/>
                </a:highlight>
              </a:rPr>
            </a:br>
            <a:endParaRPr lang="en-US" dirty="0"/>
          </a:p>
          <a:p>
            <a:pPr marL="0" lvl="0" indent="0" algn="l" rtl="0">
              <a:lnSpc>
                <a:spcPct val="90000"/>
              </a:lnSpc>
              <a:spcBef>
                <a:spcPts val="360"/>
              </a:spcBef>
              <a:spcAft>
                <a:spcPts val="0"/>
              </a:spcAft>
              <a:buSzPts val="1400"/>
              <a:buNone/>
            </a:pPr>
            <a:r>
              <a:rPr lang="en-US" b="1" dirty="0"/>
              <a:t>To Say:</a:t>
            </a:r>
            <a:r>
              <a:rPr lang="en-US" dirty="0"/>
              <a:t> On the slide are just a few strategies that could be implemented for Differentiating Process. Differentiated Processing can be based on readiness, interest, and learning profile.</a:t>
            </a:r>
          </a:p>
          <a:p>
            <a:pPr marL="0" lvl="0" indent="0" algn="l" rtl="0">
              <a:lnSpc>
                <a:spcPct val="90000"/>
              </a:lnSpc>
              <a:spcBef>
                <a:spcPts val="360"/>
              </a:spcBef>
              <a:spcAft>
                <a:spcPts val="0"/>
              </a:spcAft>
              <a:buSzPts val="1400"/>
              <a:buNone/>
            </a:pPr>
            <a:r>
              <a:rPr lang="en-US" dirty="0"/>
              <a:t>Example: Process based on readiness could be help stations or help folders, learning contracts, print and digital resources at varied levels of complexity. Based on interest could include cubing, R. A. F. T. assignments, apps for enriching a current study based on aspects of the topic of interest to a student. Based on Learning Profile could include choice of working arrangements, interactive journals, assignments with varied ways to express ideas.</a:t>
            </a:r>
            <a:br>
              <a:rPr lang="en-US" dirty="0"/>
            </a:br>
            <a:endParaRPr lang="en-US" dirty="0"/>
          </a:p>
          <a:p>
            <a:pPr marL="0" lvl="0" indent="0" algn="l" rtl="0">
              <a:lnSpc>
                <a:spcPct val="90000"/>
              </a:lnSpc>
              <a:spcBef>
                <a:spcPts val="360"/>
              </a:spcBef>
              <a:spcAft>
                <a:spcPts val="0"/>
              </a:spcAft>
              <a:buSzPts val="1400"/>
              <a:buNone/>
            </a:pPr>
            <a:r>
              <a:rPr lang="en-US" b="1" dirty="0"/>
              <a:t>To Do:</a:t>
            </a:r>
          </a:p>
          <a:p>
            <a:pPr marL="0" lvl="0" indent="0" algn="l" rtl="0">
              <a:lnSpc>
                <a:spcPct val="90000"/>
              </a:lnSpc>
              <a:spcBef>
                <a:spcPts val="360"/>
              </a:spcBef>
              <a:spcAft>
                <a:spcPts val="0"/>
              </a:spcAft>
              <a:buSzPts val="1400"/>
              <a:buNone/>
            </a:pPr>
            <a:endParaRPr lang="en-US" b="1" i="1" dirty="0"/>
          </a:p>
          <a:p>
            <a:pPr marL="0" lvl="0" indent="0" algn="l" rtl="0">
              <a:lnSpc>
                <a:spcPct val="90000"/>
              </a:lnSpc>
              <a:spcBef>
                <a:spcPts val="360"/>
              </a:spcBef>
              <a:spcAft>
                <a:spcPts val="0"/>
              </a:spcAft>
              <a:buSzPts val="1400"/>
              <a:buNone/>
            </a:pPr>
            <a:endParaRPr sz="1100" dirty="0"/>
          </a:p>
        </p:txBody>
      </p:sp>
      <p:sp>
        <p:nvSpPr>
          <p:cNvPr id="752" name="Google Shape;752;p103: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76</a:t>
            </a:fld>
            <a:endParaRPr/>
          </a:p>
        </p:txBody>
      </p:sp>
    </p:spTree>
    <p:extLst>
      <p:ext uri="{BB962C8B-B14F-4D97-AF65-F5344CB8AC3E}">
        <p14:creationId xmlns:p14="http://schemas.microsoft.com/office/powerpoint/2010/main" val="36415928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104: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8" name="Google Shape;768;p104: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80000"/>
              </a:lnSpc>
              <a:spcBef>
                <a:spcPts val="0"/>
              </a:spcBef>
              <a:spcAft>
                <a:spcPts val="0"/>
              </a:spcAft>
              <a:buSzPts val="1400"/>
              <a:buNone/>
            </a:pPr>
            <a:r>
              <a:rPr lang="en-US" b="1" dirty="0"/>
              <a:t>To Know: </a:t>
            </a:r>
            <a:r>
              <a:rPr lang="en-US" dirty="0"/>
              <a:t>RATIONALE for Use</a:t>
            </a:r>
            <a:endParaRPr dirty="0"/>
          </a:p>
          <a:p>
            <a:pPr marL="228600" lvl="0" indent="-228600" algn="l" rtl="0">
              <a:lnSpc>
                <a:spcPct val="80000"/>
              </a:lnSpc>
              <a:spcBef>
                <a:spcPts val="279"/>
              </a:spcBef>
              <a:spcAft>
                <a:spcPts val="0"/>
              </a:spcAft>
              <a:buClr>
                <a:schemeClr val="dk1"/>
              </a:buClr>
              <a:buSzPts val="1200"/>
              <a:buFont typeface="Calibri"/>
              <a:buAutoNum type="arabicPeriod"/>
            </a:pPr>
            <a:r>
              <a:rPr lang="en-US" dirty="0"/>
              <a:t>Allows both for quick mastery of information/ideas and need for additional exploration by students needing more time for mastery</a:t>
            </a:r>
            <a:endParaRPr dirty="0"/>
          </a:p>
          <a:p>
            <a:pPr marL="228600" lvl="0" indent="-228600" algn="l" rtl="0">
              <a:lnSpc>
                <a:spcPct val="80000"/>
              </a:lnSpc>
              <a:spcBef>
                <a:spcPts val="279"/>
              </a:spcBef>
              <a:spcAft>
                <a:spcPts val="0"/>
              </a:spcAft>
              <a:buClr>
                <a:schemeClr val="dk1"/>
              </a:buClr>
              <a:buSzPts val="1200"/>
              <a:buFont typeface="Calibri"/>
              <a:buAutoNum type="arabicPeriod"/>
            </a:pPr>
            <a:r>
              <a:rPr lang="en-US" dirty="0"/>
              <a:t>Allows both collaborative and independent work</a:t>
            </a:r>
            <a:endParaRPr dirty="0"/>
          </a:p>
          <a:p>
            <a:pPr marL="228600" lvl="0" indent="-228600" algn="l" rtl="0">
              <a:lnSpc>
                <a:spcPct val="80000"/>
              </a:lnSpc>
              <a:spcBef>
                <a:spcPts val="279"/>
              </a:spcBef>
              <a:spcAft>
                <a:spcPts val="0"/>
              </a:spcAft>
              <a:buClr>
                <a:schemeClr val="dk1"/>
              </a:buClr>
              <a:buSzPts val="1200"/>
              <a:buFont typeface="Calibri"/>
              <a:buAutoNum type="arabicPeriod"/>
            </a:pPr>
            <a:r>
              <a:rPr lang="en-US" dirty="0"/>
              <a:t>Gives students and teachers a voice in work arrangements</a:t>
            </a:r>
            <a:endParaRPr dirty="0"/>
          </a:p>
          <a:p>
            <a:pPr marL="228600" lvl="0" indent="-228600" algn="l" rtl="0">
              <a:lnSpc>
                <a:spcPct val="80000"/>
              </a:lnSpc>
              <a:spcBef>
                <a:spcPts val="279"/>
              </a:spcBef>
              <a:spcAft>
                <a:spcPts val="0"/>
              </a:spcAft>
              <a:buClr>
                <a:schemeClr val="dk1"/>
              </a:buClr>
              <a:buSzPts val="1200"/>
              <a:buFont typeface="Calibri"/>
              <a:buAutoNum type="arabicPeriod"/>
            </a:pPr>
            <a:r>
              <a:rPr lang="en-US" dirty="0"/>
              <a:t>Encourages teachers to “try out” students in a variety of work settings</a:t>
            </a:r>
            <a:endParaRPr dirty="0"/>
          </a:p>
          <a:p>
            <a:pPr marL="228600" lvl="0" indent="-228600" algn="l" rtl="0">
              <a:lnSpc>
                <a:spcPct val="80000"/>
              </a:lnSpc>
              <a:spcBef>
                <a:spcPts val="279"/>
              </a:spcBef>
              <a:spcAft>
                <a:spcPts val="0"/>
              </a:spcAft>
              <a:buClr>
                <a:schemeClr val="dk1"/>
              </a:buClr>
              <a:buSzPts val="1200"/>
              <a:buFont typeface="Calibri"/>
              <a:buAutoNum type="arabicPeriod"/>
            </a:pPr>
            <a:r>
              <a:rPr lang="en-US" dirty="0"/>
              <a:t>Keeps students from being “pegged” as advanced or struggling</a:t>
            </a:r>
            <a:endParaRPr dirty="0"/>
          </a:p>
          <a:p>
            <a:pPr marL="228600" lvl="0" indent="-228600" algn="l" rtl="0">
              <a:lnSpc>
                <a:spcPct val="80000"/>
              </a:lnSpc>
              <a:spcBef>
                <a:spcPts val="279"/>
              </a:spcBef>
              <a:spcAft>
                <a:spcPts val="0"/>
              </a:spcAft>
              <a:buClr>
                <a:schemeClr val="dk1"/>
              </a:buClr>
              <a:buSzPts val="1200"/>
              <a:buFont typeface="Calibri"/>
              <a:buAutoNum type="arabicPeriod"/>
            </a:pPr>
            <a:r>
              <a:rPr lang="en-US" dirty="0"/>
              <a:t>Keeps students from being cast as those in need of help and those who are helpers</a:t>
            </a:r>
            <a:endParaRPr dirty="0"/>
          </a:p>
          <a:p>
            <a:pPr marL="0" lvl="0" indent="0" algn="l" rtl="0">
              <a:lnSpc>
                <a:spcPct val="80000"/>
              </a:lnSpc>
              <a:spcBef>
                <a:spcPts val="0"/>
              </a:spcBef>
              <a:spcAft>
                <a:spcPts val="0"/>
              </a:spcAft>
              <a:buSzPts val="1400"/>
              <a:buNone/>
            </a:pPr>
            <a:endParaRPr b="1" dirty="0"/>
          </a:p>
          <a:p>
            <a:pPr marL="0" lvl="0" indent="0" algn="l" rtl="0">
              <a:lnSpc>
                <a:spcPct val="80000"/>
              </a:lnSpc>
              <a:spcBef>
                <a:spcPts val="279"/>
              </a:spcBef>
              <a:spcAft>
                <a:spcPts val="0"/>
              </a:spcAft>
              <a:buSzPts val="1400"/>
              <a:buNone/>
            </a:pPr>
            <a:r>
              <a:rPr lang="en-US" b="1" dirty="0"/>
              <a:t>To Say: </a:t>
            </a:r>
            <a:r>
              <a:rPr lang="en-US" dirty="0"/>
              <a:t>As you might remember, flexible instructional arrangements is one of the key principles of differentiation. Students are part of many different groups-and also work alone-based on the match of the task to student readiness, interest, or learning style. Flexible grouping ensures that, over time, students will experience a wide range of differentiated options and grouping configurations. It DOES NOT mean that students will always work in groups. Teachers may create skills-based (Data team groupings - proficient, far to go, intervention) or interest-based groups that are heterogeneous or homogeneous in readiness levels. Sometimes students select work groups, and sometimes teachers select them. Sometimes student group assignments are purposeful and sometimes random.</a:t>
            </a:r>
            <a:br>
              <a:rPr lang="en-US" dirty="0"/>
            </a:br>
            <a:endParaRPr dirty="0"/>
          </a:p>
          <a:p>
            <a:pPr marL="0" lvl="0" indent="0" algn="l" rtl="0">
              <a:lnSpc>
                <a:spcPct val="80000"/>
              </a:lnSpc>
              <a:spcBef>
                <a:spcPts val="279"/>
              </a:spcBef>
              <a:spcAft>
                <a:spcPts val="0"/>
              </a:spcAft>
              <a:buSzPts val="1400"/>
              <a:buNone/>
            </a:pPr>
            <a:r>
              <a:rPr lang="en-US" b="1" dirty="0"/>
              <a:t>To Do:</a:t>
            </a:r>
            <a:endParaRPr b="1" dirty="0"/>
          </a:p>
          <a:p>
            <a:pPr marL="228600" lvl="0" indent="-169545" algn="l" rtl="0">
              <a:lnSpc>
                <a:spcPct val="80000"/>
              </a:lnSpc>
              <a:spcBef>
                <a:spcPts val="279"/>
              </a:spcBef>
              <a:spcAft>
                <a:spcPts val="0"/>
              </a:spcAft>
              <a:buClr>
                <a:schemeClr val="dk1"/>
              </a:buClr>
              <a:buSzPts val="930"/>
              <a:buFont typeface="Calibri"/>
              <a:buNone/>
            </a:pPr>
            <a:endParaRPr dirty="0"/>
          </a:p>
          <a:p>
            <a:pPr marL="0" lvl="0" indent="0" algn="l" rtl="0">
              <a:lnSpc>
                <a:spcPct val="80000"/>
              </a:lnSpc>
              <a:spcBef>
                <a:spcPts val="279"/>
              </a:spcBef>
              <a:spcAft>
                <a:spcPts val="0"/>
              </a:spcAft>
              <a:buClr>
                <a:schemeClr val="dk1"/>
              </a:buClr>
              <a:buSzPts val="930"/>
              <a:buFont typeface="Calibri"/>
              <a:buNone/>
            </a:pPr>
            <a:endParaRPr sz="930" dirty="0"/>
          </a:p>
        </p:txBody>
      </p:sp>
      <p:sp>
        <p:nvSpPr>
          <p:cNvPr id="769" name="Google Shape;769;p104: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10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103: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sz="1200" b="1" dirty="0"/>
              <a:t>To Know: </a:t>
            </a:r>
            <a:r>
              <a:rPr lang="en-US" dirty="0"/>
              <a:t>Dr. Carol Tomlinson from the University of Virginia has developed an instrument called, “The Equalizer”, that can be used by teachers to consider different factors that can be adjusted to provide challenge and success. </a:t>
            </a:r>
            <a:r>
              <a:rPr lang="en-US" sz="1000" dirty="0"/>
              <a:t>Tomlinson, Carol</a:t>
            </a:r>
            <a:r>
              <a:rPr lang="en-US" sz="1000" i="1" dirty="0"/>
              <a:t> How to Differentiate Instruction in Academically Diverse Classroom 3rd Edition, </a:t>
            </a:r>
            <a:r>
              <a:rPr lang="en-US" sz="1000" dirty="0"/>
              <a:t> 2017.</a:t>
            </a:r>
            <a:br>
              <a:rPr lang="en-US" sz="1000" dirty="0"/>
            </a:br>
            <a:endParaRPr lang="en-US" dirty="0"/>
          </a:p>
          <a:p>
            <a:pPr marL="0" lvl="0" indent="0" algn="l" rtl="0">
              <a:lnSpc>
                <a:spcPct val="100000"/>
              </a:lnSpc>
              <a:spcBef>
                <a:spcPts val="0"/>
              </a:spcBef>
              <a:spcAft>
                <a:spcPts val="0"/>
              </a:spcAft>
              <a:buSzPts val="1400"/>
              <a:buNone/>
            </a:pPr>
            <a:r>
              <a:rPr lang="en-US" sz="1200" b="1" dirty="0"/>
              <a:t>To Say: </a:t>
            </a:r>
            <a:r>
              <a:rPr lang="en-US" sz="1200" b="0" dirty="0"/>
              <a:t>Tiered Activities may be used in Content, Process, and Product. </a:t>
            </a:r>
            <a:r>
              <a:rPr lang="en-US" dirty="0"/>
              <a:t>This slide lists some of the areas that teachers should consider when making adjustments for students in different groups. </a:t>
            </a:r>
            <a:br>
              <a:rPr lang="en-US" dirty="0"/>
            </a:br>
            <a:endParaRPr lang="en-US" dirty="0"/>
          </a:p>
          <a:p>
            <a:pPr marL="0" lvl="0" indent="0" algn="l" rtl="0">
              <a:lnSpc>
                <a:spcPct val="100000"/>
              </a:lnSpc>
              <a:spcBef>
                <a:spcPts val="360"/>
              </a:spcBef>
              <a:spcAft>
                <a:spcPts val="0"/>
              </a:spcAft>
              <a:buSzPts val="1400"/>
              <a:buNone/>
            </a:pPr>
            <a:r>
              <a:rPr lang="en-US" sz="1200" b="1" dirty="0"/>
              <a:t>To Do: </a:t>
            </a:r>
            <a:endParaRPr lang="en-US" dirty="0"/>
          </a:p>
          <a:p>
            <a:pPr marL="0" lvl="0" indent="0" algn="l" rtl="0">
              <a:lnSpc>
                <a:spcPct val="90000"/>
              </a:lnSpc>
              <a:spcBef>
                <a:spcPts val="360"/>
              </a:spcBef>
              <a:spcAft>
                <a:spcPts val="0"/>
              </a:spcAft>
              <a:buSzPts val="1400"/>
              <a:buNone/>
            </a:pPr>
            <a:endParaRPr lang="en-US" b="1" i="1" dirty="0"/>
          </a:p>
          <a:p>
            <a:pPr marL="0" lvl="0" indent="0" algn="l" rtl="0">
              <a:lnSpc>
                <a:spcPct val="90000"/>
              </a:lnSpc>
              <a:spcBef>
                <a:spcPts val="360"/>
              </a:spcBef>
              <a:spcAft>
                <a:spcPts val="0"/>
              </a:spcAft>
              <a:buSzPts val="1400"/>
              <a:buNone/>
            </a:pPr>
            <a:endParaRPr sz="1100" dirty="0"/>
          </a:p>
        </p:txBody>
      </p:sp>
      <p:sp>
        <p:nvSpPr>
          <p:cNvPr id="752" name="Google Shape;752;p103: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78</a:t>
            </a:fld>
            <a:endParaRPr/>
          </a:p>
        </p:txBody>
      </p:sp>
    </p:spTree>
    <p:extLst>
      <p:ext uri="{BB962C8B-B14F-4D97-AF65-F5344CB8AC3E}">
        <p14:creationId xmlns:p14="http://schemas.microsoft.com/office/powerpoint/2010/main" val="8709612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10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103: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a:t>
            </a:r>
            <a:br>
              <a:rPr lang="en-US" b="1" dirty="0"/>
            </a:br>
            <a:endParaRPr lang="en-US" dirty="0"/>
          </a:p>
          <a:p>
            <a:pPr marL="0" lvl="0" indent="0" algn="l" rtl="0">
              <a:lnSpc>
                <a:spcPct val="100000"/>
              </a:lnSpc>
              <a:spcBef>
                <a:spcPts val="360"/>
              </a:spcBef>
              <a:spcAft>
                <a:spcPts val="0"/>
              </a:spcAft>
              <a:buSzPts val="1400"/>
              <a:buNone/>
            </a:pPr>
            <a:r>
              <a:rPr lang="en-US" b="1" dirty="0"/>
              <a:t>To Say: </a:t>
            </a:r>
            <a:r>
              <a:rPr lang="en-US" dirty="0"/>
              <a:t>Tiered lesson addresses students’ readiness: we match an instructional task with the student’s skills and understanding of the subject or topic. Students work on different tasks, they all focus on the same essential understandings and skills, but at different levels of complexity.</a:t>
            </a:r>
            <a:br>
              <a:rPr lang="en-US" dirty="0"/>
            </a:br>
            <a:endParaRPr lang="en-US" dirty="0"/>
          </a:p>
          <a:p>
            <a:pPr marL="0" lvl="0" indent="0" algn="l" rtl="0">
              <a:lnSpc>
                <a:spcPct val="100000"/>
              </a:lnSpc>
              <a:spcBef>
                <a:spcPts val="360"/>
              </a:spcBef>
              <a:spcAft>
                <a:spcPts val="0"/>
              </a:spcAft>
              <a:buSzPts val="1400"/>
              <a:buNone/>
            </a:pPr>
            <a:r>
              <a:rPr lang="en-US" b="1" dirty="0"/>
              <a:t>To Do:</a:t>
            </a:r>
            <a:endParaRPr lang="en-US" dirty="0"/>
          </a:p>
          <a:p>
            <a:pPr marL="0" lvl="0" indent="0" algn="l" rtl="0">
              <a:lnSpc>
                <a:spcPct val="100000"/>
              </a:lnSpc>
              <a:spcBef>
                <a:spcPts val="360"/>
              </a:spcBef>
              <a:spcAft>
                <a:spcPts val="0"/>
              </a:spcAft>
              <a:buSzPts val="1400"/>
              <a:buNone/>
            </a:pPr>
            <a:endParaRPr lang="en-US" dirty="0"/>
          </a:p>
          <a:p>
            <a:pPr marL="0" lvl="0" indent="0" algn="l" rtl="0">
              <a:lnSpc>
                <a:spcPct val="90000"/>
              </a:lnSpc>
              <a:spcBef>
                <a:spcPts val="360"/>
              </a:spcBef>
              <a:spcAft>
                <a:spcPts val="0"/>
              </a:spcAft>
              <a:buSzPts val="1400"/>
              <a:buNone/>
            </a:pPr>
            <a:endParaRPr lang="en-US" b="1" i="1" dirty="0"/>
          </a:p>
          <a:p>
            <a:pPr marL="0" lvl="0" indent="0" algn="l" rtl="0">
              <a:lnSpc>
                <a:spcPct val="90000"/>
              </a:lnSpc>
              <a:spcBef>
                <a:spcPts val="360"/>
              </a:spcBef>
              <a:spcAft>
                <a:spcPts val="0"/>
              </a:spcAft>
              <a:buSzPts val="1400"/>
              <a:buNone/>
            </a:pPr>
            <a:endParaRPr sz="1100" dirty="0"/>
          </a:p>
        </p:txBody>
      </p:sp>
      <p:sp>
        <p:nvSpPr>
          <p:cNvPr id="752" name="Google Shape;752;p103: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79</a:t>
            </a:fld>
            <a:endParaRPr/>
          </a:p>
        </p:txBody>
      </p:sp>
    </p:spTree>
    <p:extLst>
      <p:ext uri="{BB962C8B-B14F-4D97-AF65-F5344CB8AC3E}">
        <p14:creationId xmlns:p14="http://schemas.microsoft.com/office/powerpoint/2010/main" val="1774429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spcBef>
                <a:spcPts val="360"/>
              </a:spcBef>
              <a:spcAft>
                <a:spcPts val="0"/>
              </a:spcAft>
              <a:buNone/>
            </a:pPr>
            <a:r>
              <a:rPr lang="en-US" b="1" dirty="0"/>
              <a:t>To Know: </a:t>
            </a:r>
            <a:r>
              <a:rPr lang="en-US" dirty="0"/>
              <a:t>One way to check for understanding.</a:t>
            </a:r>
            <a:br>
              <a:rPr lang="en-US" dirty="0"/>
            </a:br>
            <a:endParaRPr lang="en-US" dirty="0"/>
          </a:p>
          <a:p>
            <a:pPr marL="0" lvl="0" indent="0" algn="l" rtl="0">
              <a:spcBef>
                <a:spcPts val="360"/>
              </a:spcBef>
              <a:spcAft>
                <a:spcPts val="0"/>
              </a:spcAft>
              <a:buNone/>
            </a:pPr>
            <a:r>
              <a:rPr lang="en-US" b="1" dirty="0"/>
              <a:t>To Say:</a:t>
            </a:r>
            <a:br>
              <a:rPr lang="en-US" b="1" dirty="0"/>
            </a:br>
            <a:endParaRPr lang="en-US" b="1" dirty="0"/>
          </a:p>
          <a:p>
            <a:pPr marL="0" lvl="0" indent="0" algn="l" rtl="0">
              <a:spcBef>
                <a:spcPts val="360"/>
              </a:spcBef>
              <a:spcAft>
                <a:spcPts val="0"/>
              </a:spcAft>
              <a:buNone/>
            </a:pPr>
            <a:r>
              <a:rPr lang="en-US" b="1" dirty="0"/>
              <a:t>To Do: </a:t>
            </a:r>
            <a:r>
              <a:rPr lang="en-US" b="0" dirty="0"/>
              <a:t>Return</a:t>
            </a:r>
            <a:r>
              <a:rPr lang="en-US" b="0" baseline="0" dirty="0"/>
              <a:t> to your breakout room and share you collective learnings</a:t>
            </a:r>
            <a:r>
              <a:rPr lang="en-US" b="1" baseline="0" dirty="0"/>
              <a:t>.</a:t>
            </a:r>
            <a:endParaRPr lang="en-US" dirty="0"/>
          </a:p>
          <a:p>
            <a:pPr marL="0" lvl="0" indent="0" algn="l" rtl="0">
              <a:lnSpc>
                <a:spcPct val="100000"/>
              </a:lnSpc>
              <a:spcBef>
                <a:spcPts val="360"/>
              </a:spcBef>
              <a:spcAft>
                <a:spcPts val="0"/>
              </a:spcAft>
              <a:buSzPts val="1400"/>
              <a:buNone/>
            </a:pPr>
            <a:endParaRPr dirty="0"/>
          </a:p>
        </p:txBody>
      </p:sp>
      <p:sp>
        <p:nvSpPr>
          <p:cNvPr id="205" name="Google Shape;205;p1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5362872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108: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p108: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i="1" dirty="0"/>
              <a:t>Don’t Ditch That Tech Differentiated Instruction in a Digital World, Miller M., Ridgway, N., Ridgway, A, PhD 2019, Pg. 68 &amp; 69</a:t>
            </a:r>
            <a:br>
              <a:rPr lang="en-US" i="1" dirty="0"/>
            </a:br>
            <a:endParaRPr i="1" dirty="0"/>
          </a:p>
          <a:p>
            <a:pPr marL="0" lvl="0" indent="0" algn="l" rtl="0">
              <a:lnSpc>
                <a:spcPct val="100000"/>
              </a:lnSpc>
              <a:spcBef>
                <a:spcPts val="360"/>
              </a:spcBef>
              <a:spcAft>
                <a:spcPts val="0"/>
              </a:spcAft>
              <a:buSzPts val="1400"/>
              <a:buNone/>
            </a:pPr>
            <a:r>
              <a:rPr lang="en-US" b="1" dirty="0"/>
              <a:t>To Say: </a:t>
            </a:r>
            <a:r>
              <a:rPr lang="en-US" b="0" dirty="0"/>
              <a:t>Don’t use manipulatives with the students that already understand the concept. Pop Culture: explore posts from social media accounts and use these to embed pop culture. Teacher explores current trend or account. Teacher displays a few trends for students to review.</a:t>
            </a:r>
            <a:br>
              <a:rPr lang="en-US" b="0" dirty="0"/>
            </a:br>
            <a:br>
              <a:rPr lang="en-US" b="0" dirty="0"/>
            </a:br>
            <a:r>
              <a:rPr lang="en-US" b="1" dirty="0"/>
              <a:t>To Do:</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endParaRPr b="1" dirty="0"/>
          </a:p>
        </p:txBody>
      </p:sp>
      <p:sp>
        <p:nvSpPr>
          <p:cNvPr id="796" name="Google Shape;796;p108: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10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p109: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This ends Session 5.</a:t>
            </a:r>
            <a:br>
              <a:rPr lang="en-US" dirty="0"/>
            </a:br>
            <a:endParaRPr dirty="0"/>
          </a:p>
          <a:p>
            <a:pPr marL="0" lvl="0" indent="0" algn="l" rtl="0">
              <a:lnSpc>
                <a:spcPct val="100000"/>
              </a:lnSpc>
              <a:spcBef>
                <a:spcPts val="360"/>
              </a:spcBef>
              <a:spcAft>
                <a:spcPts val="0"/>
              </a:spcAft>
              <a:buSzPts val="1400"/>
              <a:buNone/>
            </a:pPr>
            <a:r>
              <a:rPr lang="en-US" b="1" dirty="0"/>
              <a:t>To Say: </a:t>
            </a:r>
            <a:r>
              <a:rPr lang="en-US" b="0" dirty="0"/>
              <a:t>Hattie’s research: Jigsaw Method 1.20 effect size</a:t>
            </a:r>
            <a:br>
              <a:rPr lang="en-US" b="0" dirty="0"/>
            </a:br>
            <a:endParaRPr b="1" dirty="0"/>
          </a:p>
          <a:p>
            <a:pPr marL="0" lvl="0" indent="0" algn="l" rtl="0">
              <a:lnSpc>
                <a:spcPct val="100000"/>
              </a:lnSpc>
              <a:spcBef>
                <a:spcPts val="360"/>
              </a:spcBef>
              <a:spcAft>
                <a:spcPts val="0"/>
              </a:spcAft>
              <a:buSzPts val="1400"/>
              <a:buNone/>
            </a:pPr>
            <a:r>
              <a:rPr lang="en-US" b="1" dirty="0"/>
              <a:t>To Do: </a:t>
            </a:r>
            <a:r>
              <a:rPr lang="en-US" dirty="0"/>
              <a:t>Divide whole group into five small groups. Assign each group a strategy from the previous slide. Cluster interactive journals with manipulatives/technology. TOTAL TIME = 10-15 minutes</a:t>
            </a:r>
            <a:endParaRPr dirty="0"/>
          </a:p>
          <a:p>
            <a:pPr marL="0" lvl="0" indent="0" algn="l" rtl="0">
              <a:lnSpc>
                <a:spcPct val="100000"/>
              </a:lnSpc>
              <a:spcBef>
                <a:spcPts val="360"/>
              </a:spcBef>
              <a:spcAft>
                <a:spcPts val="0"/>
              </a:spcAft>
              <a:buSzPts val="1400"/>
              <a:buNone/>
            </a:pPr>
            <a:r>
              <a:rPr lang="en-US" dirty="0"/>
              <a:t>Using your, “Note Taking for Differentiated Process”, discuss how you will apply three different strategies. </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endParaRPr b="1" dirty="0"/>
          </a:p>
        </p:txBody>
      </p:sp>
      <p:sp>
        <p:nvSpPr>
          <p:cNvPr id="804" name="Google Shape;804;p109: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112: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p112: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a:t>
            </a:r>
            <a:r>
              <a:rPr lang="en-US" dirty="0"/>
              <a:t> Session 6 begins.</a:t>
            </a:r>
            <a:endParaRPr dirty="0"/>
          </a:p>
          <a:p>
            <a:pPr marL="0" lvl="0" indent="0" algn="l" rtl="0">
              <a:lnSpc>
                <a:spcPct val="100000"/>
              </a:lnSpc>
              <a:spcBef>
                <a:spcPts val="360"/>
              </a:spcBef>
              <a:spcAft>
                <a:spcPts val="0"/>
              </a:spcAft>
              <a:buSzPts val="1400"/>
              <a:buNone/>
            </a:pPr>
            <a:r>
              <a:rPr lang="en-US" b="1" dirty="0"/>
              <a:t>To Say:</a:t>
            </a:r>
            <a:endParaRPr dirty="0"/>
          </a:p>
          <a:p>
            <a:pPr marL="0" lvl="0" indent="0" algn="l" rtl="0">
              <a:lnSpc>
                <a:spcPct val="100000"/>
              </a:lnSpc>
              <a:spcBef>
                <a:spcPts val="360"/>
              </a:spcBef>
              <a:spcAft>
                <a:spcPts val="0"/>
              </a:spcAft>
              <a:buSzPts val="1400"/>
              <a:buNone/>
            </a:pPr>
            <a:r>
              <a:rPr lang="en-US" b="1" dirty="0"/>
              <a:t>To Do: </a:t>
            </a:r>
            <a:endParaRPr b="1" dirty="0"/>
          </a:p>
        </p:txBody>
      </p:sp>
      <p:sp>
        <p:nvSpPr>
          <p:cNvPr id="812" name="Google Shape;812;p112: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114: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114: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90000"/>
              </a:lnSpc>
              <a:spcBef>
                <a:spcPts val="0"/>
              </a:spcBef>
              <a:spcAft>
                <a:spcPts val="0"/>
              </a:spcAft>
              <a:buSzPts val="1400"/>
              <a:buNone/>
            </a:pPr>
            <a:r>
              <a:rPr lang="en-US" b="1" dirty="0"/>
              <a:t>To Know: </a:t>
            </a:r>
            <a:r>
              <a:rPr lang="en-US" dirty="0"/>
              <a:t>Continue with Handout #3: Note-taking for Differentiated Content, Process, and Product</a:t>
            </a:r>
            <a:br>
              <a:rPr lang="en-US" dirty="0"/>
            </a:br>
            <a:endParaRPr dirty="0"/>
          </a:p>
          <a:p>
            <a:pPr marL="0" lvl="0" indent="0" algn="l" rtl="0">
              <a:lnSpc>
                <a:spcPct val="90000"/>
              </a:lnSpc>
              <a:spcBef>
                <a:spcPts val="360"/>
              </a:spcBef>
              <a:spcAft>
                <a:spcPts val="0"/>
              </a:spcAft>
              <a:buSzPts val="1400"/>
              <a:buNone/>
            </a:pPr>
            <a:r>
              <a:rPr lang="en-US" b="1" dirty="0"/>
              <a:t>To Say: </a:t>
            </a:r>
            <a:r>
              <a:rPr lang="en-US" sz="1200" dirty="0">
                <a:solidFill>
                  <a:srgbClr val="000000"/>
                </a:solidFill>
              </a:rPr>
              <a:t>How students </a:t>
            </a:r>
            <a:r>
              <a:rPr lang="en-US" sz="1200" b="1" dirty="0">
                <a:solidFill>
                  <a:srgbClr val="000000"/>
                </a:solidFill>
              </a:rPr>
              <a:t>demonstrate</a:t>
            </a:r>
            <a:r>
              <a:rPr lang="en-US" sz="1200" dirty="0">
                <a:solidFill>
                  <a:srgbClr val="000000"/>
                </a:solidFill>
              </a:rPr>
              <a:t> and extend what they </a:t>
            </a:r>
            <a:r>
              <a:rPr lang="en-US" sz="1200" b="1" dirty="0">
                <a:solidFill>
                  <a:srgbClr val="000000"/>
                </a:solidFill>
              </a:rPr>
              <a:t>understand and can do </a:t>
            </a:r>
            <a:r>
              <a:rPr lang="en-US" sz="1200" dirty="0">
                <a:solidFill>
                  <a:srgbClr val="000000"/>
                </a:solidFill>
              </a:rPr>
              <a:t>as a result of a span of learning. Develop authentic product assignments to assess the same knowledge, understanding, and skills, but the students can use to address issues or propose solutions to problems in different areas or topics of interest. Remember products are a kind of summative assessment. </a:t>
            </a:r>
            <a:r>
              <a:rPr lang="en-US" dirty="0"/>
              <a:t>Product assignments should help students – individually or in groups-rethink, use, and extend what they have learned over a long period of time.</a:t>
            </a:r>
            <a:br>
              <a:rPr lang="en-US" dirty="0"/>
            </a:br>
            <a:endParaRPr dirty="0"/>
          </a:p>
          <a:p>
            <a:pPr marL="0" lvl="0" indent="0" algn="l" rtl="0">
              <a:lnSpc>
                <a:spcPct val="90000"/>
              </a:lnSpc>
              <a:spcBef>
                <a:spcPts val="360"/>
              </a:spcBef>
              <a:spcAft>
                <a:spcPts val="0"/>
              </a:spcAft>
              <a:buSzPts val="1400"/>
              <a:buNone/>
            </a:pPr>
            <a:r>
              <a:rPr lang="en-US" b="1" dirty="0"/>
              <a:t>To Do:  </a:t>
            </a:r>
            <a:endParaRPr dirty="0"/>
          </a:p>
          <a:p>
            <a:pPr marL="279532" lvl="0" indent="-170946" algn="l" rtl="0">
              <a:lnSpc>
                <a:spcPct val="90000"/>
              </a:lnSpc>
              <a:spcBef>
                <a:spcPts val="360"/>
              </a:spcBef>
              <a:spcAft>
                <a:spcPts val="0"/>
              </a:spcAft>
              <a:buClr>
                <a:srgbClr val="0BD0D9"/>
              </a:buClr>
              <a:buSzPts val="1710"/>
              <a:buFont typeface="Noto Sans Symbols"/>
              <a:buNone/>
            </a:pPr>
            <a:endParaRPr sz="1800" dirty="0">
              <a:solidFill>
                <a:srgbClr val="000000"/>
              </a:solidFill>
              <a:latin typeface="Constantia"/>
              <a:ea typeface="Constantia"/>
              <a:cs typeface="Constantia"/>
              <a:sym typeface="Constantia"/>
            </a:endParaRPr>
          </a:p>
          <a:p>
            <a:pPr marL="0" lvl="0" indent="0" algn="l" rtl="0">
              <a:lnSpc>
                <a:spcPct val="90000"/>
              </a:lnSpc>
              <a:spcBef>
                <a:spcPts val="360"/>
              </a:spcBef>
              <a:spcAft>
                <a:spcPts val="0"/>
              </a:spcAft>
              <a:buSzPts val="1400"/>
              <a:buNone/>
            </a:pPr>
            <a:endParaRPr b="1" dirty="0"/>
          </a:p>
        </p:txBody>
      </p:sp>
      <p:sp>
        <p:nvSpPr>
          <p:cNvPr id="819" name="Google Shape;819;p114: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115: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115: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Tomlinson, Carol</a:t>
            </a:r>
            <a:r>
              <a:rPr lang="en-US" i="1" dirty="0"/>
              <a:t>, How to Differentiate Instruction in Academically Diverse Classroom, 3rd Edition, </a:t>
            </a:r>
            <a:r>
              <a:rPr lang="en-US" dirty="0"/>
              <a:t>2017</a:t>
            </a:r>
            <a:br>
              <a:rPr lang="en-US" dirty="0"/>
            </a:br>
            <a:endParaRPr dirty="0"/>
          </a:p>
          <a:p>
            <a:pPr marL="0" lvl="0" indent="0" algn="l" rtl="0">
              <a:lnSpc>
                <a:spcPct val="100000"/>
              </a:lnSpc>
              <a:spcBef>
                <a:spcPts val="360"/>
              </a:spcBef>
              <a:spcAft>
                <a:spcPts val="0"/>
              </a:spcAft>
              <a:buSzPts val="1400"/>
              <a:buNone/>
            </a:pPr>
            <a:r>
              <a:rPr lang="en-US" b="1" dirty="0"/>
              <a:t>To Say:</a:t>
            </a:r>
            <a:r>
              <a:rPr lang="en-US" dirty="0"/>
              <a:t> Students demonstrate proficiency and apply and transfer what they have learned. Examples: Students can select from teacher-proposed projects or make an alternate proposal. Goals and success criteria are the same across all options. For Example: Draw or label or write a paragraph</a:t>
            </a:r>
            <a:br>
              <a:rPr lang="en-US" dirty="0"/>
            </a:br>
            <a:endParaRPr dirty="0"/>
          </a:p>
          <a:p>
            <a:pPr marL="0" lvl="0" indent="0" algn="l" rtl="0">
              <a:lnSpc>
                <a:spcPct val="100000"/>
              </a:lnSpc>
              <a:spcBef>
                <a:spcPts val="360"/>
              </a:spcBef>
              <a:spcAft>
                <a:spcPts val="0"/>
              </a:spcAft>
              <a:buSzPts val="1400"/>
              <a:buNone/>
            </a:pPr>
            <a:r>
              <a:rPr lang="en-US" b="1" dirty="0"/>
              <a:t>To Do: </a:t>
            </a:r>
            <a:endParaRPr b="1"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endParaRPr dirty="0"/>
          </a:p>
        </p:txBody>
      </p:sp>
      <p:sp>
        <p:nvSpPr>
          <p:cNvPr id="827" name="Google Shape;827;p115: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116: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116: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80000"/>
              </a:lnSpc>
              <a:spcBef>
                <a:spcPts val="0"/>
              </a:spcBef>
              <a:spcAft>
                <a:spcPts val="0"/>
              </a:spcAft>
              <a:buSzPts val="1400"/>
              <a:buNone/>
            </a:pPr>
            <a:r>
              <a:rPr lang="en-US" b="1" dirty="0"/>
              <a:t>To Know: </a:t>
            </a:r>
            <a:r>
              <a:rPr lang="en-US" i="1" dirty="0"/>
              <a:t>Tomlinson, C., How to Differentiate Instruction in Mixed Ability Classrooms, ASCD., Alexandria, Virginia. 2001</a:t>
            </a:r>
            <a:endParaRPr i="1" dirty="0"/>
          </a:p>
          <a:p>
            <a:pPr marL="0" lvl="0" indent="0" algn="l" rtl="0">
              <a:lnSpc>
                <a:spcPct val="80000"/>
              </a:lnSpc>
              <a:spcBef>
                <a:spcPts val="333"/>
              </a:spcBef>
              <a:spcAft>
                <a:spcPts val="0"/>
              </a:spcAft>
              <a:buSzPts val="1400"/>
              <a:buNone/>
            </a:pPr>
            <a:r>
              <a:rPr lang="en-US" b="1" dirty="0"/>
              <a:t>To Say: </a:t>
            </a:r>
            <a:r>
              <a:rPr lang="en-US" b="0" dirty="0"/>
              <a:t>When creating a product assignment, follow these steps in your planning:</a:t>
            </a:r>
            <a:endParaRPr b="0" dirty="0"/>
          </a:p>
          <a:p>
            <a:pPr marL="232943" lvl="0" indent="-238658" algn="l" rtl="0">
              <a:lnSpc>
                <a:spcPct val="80000"/>
              </a:lnSpc>
              <a:spcBef>
                <a:spcPts val="333"/>
              </a:spcBef>
              <a:spcAft>
                <a:spcPts val="0"/>
              </a:spcAft>
              <a:buClr>
                <a:schemeClr val="dk1"/>
              </a:buClr>
              <a:buSzPts val="1200"/>
              <a:buFont typeface="Calibri"/>
              <a:buAutoNum type="arabicPeriod"/>
            </a:pPr>
            <a:r>
              <a:rPr lang="en-US" dirty="0"/>
              <a:t>Identify what students must know, understand, and be able to do as a result of the unit/study.</a:t>
            </a:r>
            <a:endParaRPr dirty="0"/>
          </a:p>
          <a:p>
            <a:pPr marL="232943" lvl="0" indent="-238658" algn="l" rtl="0">
              <a:lnSpc>
                <a:spcPct val="80000"/>
              </a:lnSpc>
              <a:spcBef>
                <a:spcPts val="333"/>
              </a:spcBef>
              <a:spcAft>
                <a:spcPts val="0"/>
              </a:spcAft>
              <a:buClr>
                <a:schemeClr val="dk1"/>
              </a:buClr>
              <a:buSzPts val="1200"/>
              <a:buFont typeface="Calibri"/>
              <a:buAutoNum type="arabicPeriod"/>
            </a:pPr>
            <a:r>
              <a:rPr lang="en-US" dirty="0"/>
              <a:t>Sometimes the format is a given because of requirements in curriculum (e.g. writing an essay, designing an experiment)</a:t>
            </a:r>
            <a:r>
              <a:rPr lang="en-US" baseline="0" dirty="0"/>
              <a:t>. </a:t>
            </a:r>
            <a:r>
              <a:rPr lang="en-US" dirty="0"/>
              <a:t>Other times teachers use a product as a way to lure students into application of ideas and skills (e.g. using photography as a way to hook young adolescents on poetry).</a:t>
            </a:r>
            <a:endParaRPr dirty="0"/>
          </a:p>
          <a:p>
            <a:pPr marL="0" lvl="0" indent="0" algn="l" rtl="0">
              <a:lnSpc>
                <a:spcPct val="80000"/>
              </a:lnSpc>
              <a:spcBef>
                <a:spcPts val="333"/>
              </a:spcBef>
              <a:spcAft>
                <a:spcPts val="0"/>
              </a:spcAft>
              <a:buSzPts val="1400"/>
              <a:buNone/>
            </a:pPr>
            <a:r>
              <a:rPr lang="en-US" dirty="0"/>
              <a:t>      Sometimes it is a way to help students explore modes of expression unfamiliar to them (e.g. learning to create a museum exhibit).</a:t>
            </a:r>
            <a:endParaRPr dirty="0"/>
          </a:p>
          <a:p>
            <a:pPr marL="232943" lvl="0" indent="-238658" algn="l" rtl="0">
              <a:lnSpc>
                <a:spcPct val="80000"/>
              </a:lnSpc>
              <a:spcBef>
                <a:spcPts val="333"/>
              </a:spcBef>
              <a:spcAft>
                <a:spcPts val="0"/>
              </a:spcAft>
              <a:buClr>
                <a:schemeClr val="dk1"/>
              </a:buClr>
              <a:buSzPts val="1200"/>
              <a:buFont typeface="Calibri"/>
              <a:buAutoNum type="arabicPeriod" startAt="3"/>
            </a:pPr>
            <a:r>
              <a:rPr lang="en-US" dirty="0"/>
              <a:t>It is important to determine core expectations for quality in regard to:</a:t>
            </a:r>
            <a:endParaRPr dirty="0"/>
          </a:p>
          <a:p>
            <a:pPr marL="0" lvl="0" indent="0" algn="l" rtl="0">
              <a:lnSpc>
                <a:spcPct val="80000"/>
              </a:lnSpc>
              <a:spcBef>
                <a:spcPts val="333"/>
              </a:spcBef>
              <a:spcAft>
                <a:spcPts val="0"/>
              </a:spcAft>
              <a:buSzPts val="1400"/>
              <a:buNone/>
            </a:pPr>
            <a:r>
              <a:rPr lang="en-US" dirty="0"/>
              <a:t>       Content (information, ideas, concepts, materials)</a:t>
            </a:r>
            <a:endParaRPr dirty="0"/>
          </a:p>
          <a:p>
            <a:pPr marL="0" lvl="0" indent="0" algn="l" rtl="0">
              <a:lnSpc>
                <a:spcPct val="80000"/>
              </a:lnSpc>
              <a:spcBef>
                <a:spcPts val="333"/>
              </a:spcBef>
              <a:spcAft>
                <a:spcPts val="0"/>
              </a:spcAft>
              <a:buSzPts val="1400"/>
              <a:buNone/>
            </a:pPr>
            <a:r>
              <a:rPr lang="en-US" dirty="0"/>
              <a:t>       Process (planning, goal-setting, defense of viewpoint, research, editing)</a:t>
            </a:r>
            <a:endParaRPr dirty="0"/>
          </a:p>
          <a:p>
            <a:pPr marL="0" lvl="0" indent="0" algn="l" rtl="0">
              <a:lnSpc>
                <a:spcPct val="80000"/>
              </a:lnSpc>
              <a:spcBef>
                <a:spcPts val="333"/>
              </a:spcBef>
              <a:spcAft>
                <a:spcPts val="0"/>
              </a:spcAft>
              <a:buSzPts val="1400"/>
              <a:buNone/>
            </a:pPr>
            <a:r>
              <a:rPr lang="en-US" dirty="0"/>
              <a:t>       Product (size, construction, durability, expert-level expectations, parts)</a:t>
            </a:r>
            <a:endParaRPr dirty="0"/>
          </a:p>
          <a:p>
            <a:pPr marL="232943" lvl="0" indent="-238658" algn="l" rtl="0">
              <a:lnSpc>
                <a:spcPct val="80000"/>
              </a:lnSpc>
              <a:spcBef>
                <a:spcPts val="333"/>
              </a:spcBef>
              <a:spcAft>
                <a:spcPts val="0"/>
              </a:spcAft>
              <a:buClr>
                <a:schemeClr val="dk1"/>
              </a:buClr>
              <a:buSzPts val="1200"/>
              <a:buFont typeface="Calibri"/>
              <a:buAutoNum type="arabicPeriod" startAt="4"/>
            </a:pPr>
            <a:r>
              <a:rPr lang="en-US" dirty="0"/>
              <a:t>Brainstorming for ideas on how to scaffold for success.</a:t>
            </a:r>
            <a:endParaRPr dirty="0"/>
          </a:p>
          <a:p>
            <a:pPr marL="0" lvl="0" indent="0" algn="l" rtl="0">
              <a:lnSpc>
                <a:spcPct val="80000"/>
              </a:lnSpc>
              <a:spcBef>
                <a:spcPts val="333"/>
              </a:spcBef>
              <a:spcAft>
                <a:spcPts val="0"/>
              </a:spcAft>
              <a:buSzPts val="1400"/>
              <a:buNone/>
            </a:pPr>
            <a:r>
              <a:rPr lang="en-US" dirty="0"/>
              <a:t>      Ideas might include:</a:t>
            </a:r>
            <a:endParaRPr dirty="0"/>
          </a:p>
          <a:p>
            <a:pPr marL="0" lvl="0" indent="0" algn="l" rtl="0">
              <a:lnSpc>
                <a:spcPct val="80000"/>
              </a:lnSpc>
              <a:spcBef>
                <a:spcPts val="333"/>
              </a:spcBef>
              <a:spcAft>
                <a:spcPts val="0"/>
              </a:spcAft>
              <a:buSzPts val="1400"/>
              <a:buNone/>
            </a:pPr>
            <a:r>
              <a:rPr lang="en-US" dirty="0"/>
              <a:t>           * developing rubrics/criteria for success</a:t>
            </a:r>
            <a:endParaRPr dirty="0"/>
          </a:p>
          <a:p>
            <a:pPr marL="0" lvl="0" indent="0" algn="l" rtl="0">
              <a:lnSpc>
                <a:spcPct val="80000"/>
              </a:lnSpc>
              <a:spcBef>
                <a:spcPts val="333"/>
              </a:spcBef>
              <a:spcAft>
                <a:spcPts val="0"/>
              </a:spcAft>
              <a:buSzPts val="1400"/>
              <a:buNone/>
            </a:pPr>
            <a:r>
              <a:rPr lang="en-US" dirty="0"/>
              <a:t>           * time lines</a:t>
            </a:r>
            <a:endParaRPr dirty="0"/>
          </a:p>
          <a:p>
            <a:pPr marL="0" lvl="0" indent="0" algn="l" rtl="0">
              <a:lnSpc>
                <a:spcPct val="80000"/>
              </a:lnSpc>
              <a:spcBef>
                <a:spcPts val="333"/>
              </a:spcBef>
              <a:spcAft>
                <a:spcPts val="0"/>
              </a:spcAft>
              <a:buSzPts val="1400"/>
              <a:buNone/>
            </a:pPr>
            <a:r>
              <a:rPr lang="en-US" dirty="0"/>
              <a:t>           * planning/goal-setting</a:t>
            </a:r>
            <a:endParaRPr dirty="0"/>
          </a:p>
          <a:p>
            <a:pPr marL="0" lvl="0" indent="0" algn="l" rtl="0">
              <a:lnSpc>
                <a:spcPct val="80000"/>
              </a:lnSpc>
              <a:spcBef>
                <a:spcPts val="333"/>
              </a:spcBef>
              <a:spcAft>
                <a:spcPts val="0"/>
              </a:spcAft>
              <a:buSzPts val="1400"/>
              <a:buNone/>
            </a:pPr>
            <a:r>
              <a:rPr lang="en-US" dirty="0"/>
              <a:t>           * storyboarding</a:t>
            </a:r>
            <a:endParaRPr dirty="0"/>
          </a:p>
          <a:p>
            <a:pPr marL="0" lvl="0" indent="0" algn="l" rtl="0">
              <a:lnSpc>
                <a:spcPct val="80000"/>
              </a:lnSpc>
              <a:spcBef>
                <a:spcPts val="333"/>
              </a:spcBef>
              <a:spcAft>
                <a:spcPts val="0"/>
              </a:spcAft>
              <a:buSzPts val="1400"/>
              <a:buNone/>
            </a:pPr>
            <a:r>
              <a:rPr lang="en-US" dirty="0"/>
              <a:t>           * revising/editing</a:t>
            </a:r>
            <a:endParaRPr dirty="0"/>
          </a:p>
          <a:p>
            <a:pPr marL="232943" lvl="0" indent="-162458" algn="l" rtl="0">
              <a:lnSpc>
                <a:spcPct val="80000"/>
              </a:lnSpc>
              <a:spcBef>
                <a:spcPts val="333"/>
              </a:spcBef>
              <a:spcAft>
                <a:spcPts val="0"/>
              </a:spcAft>
              <a:buClr>
                <a:schemeClr val="dk1"/>
              </a:buClr>
              <a:buSzPts val="1110"/>
              <a:buFont typeface="Calibri"/>
              <a:buNone/>
            </a:pPr>
            <a:r>
              <a:rPr lang="en-US" b="1" dirty="0"/>
              <a:t>To Do: </a:t>
            </a:r>
            <a:endParaRPr dirty="0"/>
          </a:p>
          <a:p>
            <a:pPr marL="232943" lvl="0" indent="-162458" algn="l" rtl="0">
              <a:lnSpc>
                <a:spcPct val="80000"/>
              </a:lnSpc>
              <a:spcBef>
                <a:spcPts val="333"/>
              </a:spcBef>
              <a:spcAft>
                <a:spcPts val="0"/>
              </a:spcAft>
              <a:buClr>
                <a:schemeClr val="dk1"/>
              </a:buClr>
              <a:buSzPts val="1110"/>
              <a:buFont typeface="Calibri"/>
              <a:buNone/>
            </a:pPr>
            <a:endParaRPr dirty="0"/>
          </a:p>
        </p:txBody>
      </p:sp>
      <p:sp>
        <p:nvSpPr>
          <p:cNvPr id="835" name="Google Shape;835;p116: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117: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3" name="Google Shape;843;p117: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Clr>
                <a:schemeClr val="dk1"/>
              </a:buClr>
              <a:buSzPts val="1200"/>
              <a:buFont typeface="Calibri"/>
              <a:buNone/>
            </a:pPr>
            <a:r>
              <a:rPr lang="en-US" b="1" dirty="0"/>
              <a:t>To Know: </a:t>
            </a:r>
            <a:r>
              <a:rPr lang="en-US" sz="1050" i="1" dirty="0">
                <a:latin typeface="Arial"/>
                <a:ea typeface="Arial"/>
                <a:cs typeface="Arial"/>
                <a:sym typeface="Arial"/>
              </a:rPr>
              <a:t>Tomlinson, Carol A., </a:t>
            </a:r>
            <a:r>
              <a:rPr lang="en-US" sz="1110" i="1" dirty="0"/>
              <a:t>How to Differentiate Instruction in Mixed Ability Classrooms, ASCD. Alexandria, Virginia. 2001</a:t>
            </a:r>
            <a:br>
              <a:rPr lang="en-US" sz="1110" i="1" dirty="0"/>
            </a:br>
            <a:endParaRPr i="1" dirty="0"/>
          </a:p>
          <a:p>
            <a:pPr marL="0" lvl="0" indent="0" algn="l" rtl="0">
              <a:lnSpc>
                <a:spcPct val="100000"/>
              </a:lnSpc>
              <a:spcBef>
                <a:spcPts val="360"/>
              </a:spcBef>
              <a:spcAft>
                <a:spcPts val="0"/>
              </a:spcAft>
              <a:buClr>
                <a:schemeClr val="dk1"/>
              </a:buClr>
              <a:buSzPts val="1200"/>
              <a:buFont typeface="Calibri"/>
              <a:buNone/>
            </a:pPr>
            <a:r>
              <a:rPr lang="en-US" b="1" dirty="0"/>
              <a:t>To Say:</a:t>
            </a:r>
            <a:endParaRPr dirty="0"/>
          </a:p>
          <a:p>
            <a:pPr marL="232943" lvl="0" indent="-232943" algn="l" rtl="0">
              <a:lnSpc>
                <a:spcPct val="100000"/>
              </a:lnSpc>
              <a:spcBef>
                <a:spcPts val="360"/>
              </a:spcBef>
              <a:spcAft>
                <a:spcPts val="0"/>
              </a:spcAft>
              <a:buClr>
                <a:schemeClr val="dk1"/>
              </a:buClr>
              <a:buSzPts val="1200"/>
              <a:buFont typeface="Calibri"/>
              <a:buAutoNum type="arabicPeriod" startAt="5"/>
            </a:pPr>
            <a:r>
              <a:rPr lang="en-US" dirty="0"/>
              <a:t>Stress planning and use check-in dates as needed to match students’ levels of independence. Zap procrastination.</a:t>
            </a:r>
            <a:endParaRPr dirty="0"/>
          </a:p>
          <a:p>
            <a:pPr marL="232943" lvl="0" indent="-232943" algn="l" rtl="0">
              <a:lnSpc>
                <a:spcPct val="100000"/>
              </a:lnSpc>
              <a:spcBef>
                <a:spcPts val="360"/>
              </a:spcBef>
              <a:spcAft>
                <a:spcPts val="0"/>
              </a:spcAft>
              <a:buClr>
                <a:schemeClr val="dk1"/>
              </a:buClr>
              <a:buSzPts val="1200"/>
              <a:buFont typeface="Calibri"/>
              <a:buAutoNum type="arabicPeriod" startAt="5"/>
            </a:pPr>
            <a:r>
              <a:rPr lang="en-US" dirty="0"/>
              <a:t>Be supportive. Help them build a passion for ideas being pursued. The trick is to balance the structure needed to focus and guide students, and the freedom necessary to support innovation and thought.</a:t>
            </a:r>
            <a:endParaRPr dirty="0"/>
          </a:p>
          <a:p>
            <a:pPr marL="232943" lvl="0" indent="-232943" algn="l" rtl="0">
              <a:lnSpc>
                <a:spcPct val="100000"/>
              </a:lnSpc>
              <a:spcBef>
                <a:spcPts val="360"/>
              </a:spcBef>
              <a:spcAft>
                <a:spcPts val="0"/>
              </a:spcAft>
              <a:buClr>
                <a:schemeClr val="dk1"/>
              </a:buClr>
              <a:buSzPts val="1200"/>
              <a:buFont typeface="Calibri"/>
              <a:buAutoNum type="arabicPeriod" startAt="5"/>
            </a:pPr>
            <a:r>
              <a:rPr lang="en-US" dirty="0"/>
              <a:t>Differentiation is a teacher’s response to learners needs.</a:t>
            </a:r>
            <a:br>
              <a:rPr lang="en-US" dirty="0"/>
            </a:br>
            <a:endParaRPr dirty="0"/>
          </a:p>
          <a:p>
            <a:pPr marL="0" lvl="0" indent="0" algn="l" rtl="0">
              <a:lnSpc>
                <a:spcPct val="100000"/>
              </a:lnSpc>
              <a:spcBef>
                <a:spcPts val="360"/>
              </a:spcBef>
              <a:spcAft>
                <a:spcPts val="0"/>
              </a:spcAft>
              <a:buSzPts val="1400"/>
              <a:buNone/>
            </a:pPr>
            <a:r>
              <a:rPr lang="en-US" b="1" dirty="0"/>
              <a:t>To Do: </a:t>
            </a:r>
            <a:r>
              <a:rPr lang="en-US" dirty="0"/>
              <a:t>Have participants read slide. </a:t>
            </a:r>
            <a:endParaRPr dirty="0"/>
          </a:p>
          <a:p>
            <a:pPr marL="0" lvl="0" indent="0" algn="l" rtl="0">
              <a:lnSpc>
                <a:spcPct val="100000"/>
              </a:lnSpc>
              <a:spcBef>
                <a:spcPts val="360"/>
              </a:spcBef>
              <a:spcAft>
                <a:spcPts val="0"/>
              </a:spcAft>
              <a:buSzPts val="1400"/>
              <a:buNone/>
            </a:pPr>
            <a:endParaRPr dirty="0"/>
          </a:p>
        </p:txBody>
      </p:sp>
      <p:sp>
        <p:nvSpPr>
          <p:cNvPr id="844" name="Google Shape;844;p117: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18: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2" name="Google Shape;852;p118: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Participants will fill out Handout #3, Note-taking for Differentiating Content, Process and Product.</a:t>
            </a:r>
            <a:br>
              <a:rPr lang="en-US" dirty="0"/>
            </a:br>
            <a:endParaRPr dirty="0"/>
          </a:p>
          <a:p>
            <a:pPr marL="0" lvl="0" indent="0" algn="l" rtl="0">
              <a:lnSpc>
                <a:spcPct val="100000"/>
              </a:lnSpc>
              <a:spcBef>
                <a:spcPts val="360"/>
              </a:spcBef>
              <a:spcAft>
                <a:spcPts val="0"/>
              </a:spcAft>
              <a:buSzPts val="1400"/>
              <a:buNone/>
            </a:pPr>
            <a:r>
              <a:rPr lang="en-US" b="1" dirty="0"/>
              <a:t>To Say: </a:t>
            </a:r>
            <a:r>
              <a:rPr lang="en-US" dirty="0"/>
              <a:t>There are many ways to differentiate product. Here are just a few. Let’s examine these more deeply.</a:t>
            </a:r>
            <a:br>
              <a:rPr lang="en-US" dirty="0"/>
            </a:br>
            <a:endParaRPr dirty="0"/>
          </a:p>
          <a:p>
            <a:pPr marL="0" lvl="0" indent="0" algn="l" rtl="0">
              <a:lnSpc>
                <a:spcPct val="100000"/>
              </a:lnSpc>
              <a:spcBef>
                <a:spcPts val="360"/>
              </a:spcBef>
              <a:spcAft>
                <a:spcPts val="0"/>
              </a:spcAft>
              <a:buSzPts val="1400"/>
              <a:buNone/>
            </a:pPr>
            <a:r>
              <a:rPr lang="en-US" b="1" dirty="0"/>
              <a:t>To Do:</a:t>
            </a:r>
            <a:endParaRPr dirty="0"/>
          </a:p>
          <a:p>
            <a:pPr marL="0" lvl="0" indent="0" algn="l" rtl="0">
              <a:lnSpc>
                <a:spcPct val="100000"/>
              </a:lnSpc>
              <a:spcBef>
                <a:spcPts val="360"/>
              </a:spcBef>
              <a:spcAft>
                <a:spcPts val="0"/>
              </a:spcAft>
              <a:buSzPts val="1400"/>
              <a:buNone/>
            </a:pPr>
            <a:endParaRPr dirty="0"/>
          </a:p>
        </p:txBody>
      </p:sp>
      <p:sp>
        <p:nvSpPr>
          <p:cNvPr id="853" name="Google Shape;853;p118: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11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0" name="Google Shape;860;p119: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90000"/>
              </a:lnSpc>
              <a:spcBef>
                <a:spcPts val="0"/>
              </a:spcBef>
              <a:spcAft>
                <a:spcPts val="0"/>
              </a:spcAft>
              <a:buSzPts val="1400"/>
              <a:buNone/>
            </a:pPr>
            <a:r>
              <a:rPr lang="en-US" b="1" dirty="0"/>
              <a:t>To Know: Resources used: </a:t>
            </a:r>
            <a:r>
              <a:rPr lang="en-US" dirty="0"/>
              <a:t>Tomlinson, Carol A., </a:t>
            </a:r>
            <a:r>
              <a:rPr lang="en-US" i="1" dirty="0"/>
              <a:t>How to Differentiate Instruction in Mixed-Ability Classrooms</a:t>
            </a:r>
            <a:r>
              <a:rPr lang="en-US" dirty="0"/>
              <a:t>. Alexandria, VA: ASCD, 2001, p. 85 and 89. </a:t>
            </a:r>
            <a:endParaRPr dirty="0"/>
          </a:p>
          <a:p>
            <a:pPr marL="0" lvl="0" indent="0" algn="l" rtl="0">
              <a:lnSpc>
                <a:spcPct val="90000"/>
              </a:lnSpc>
              <a:spcBef>
                <a:spcPts val="333"/>
              </a:spcBef>
              <a:spcAft>
                <a:spcPts val="0"/>
              </a:spcAft>
              <a:buClr>
                <a:schemeClr val="dk1"/>
              </a:buClr>
              <a:buSzPts val="1400"/>
              <a:buFont typeface="Arial"/>
              <a:buNone/>
            </a:pPr>
            <a:r>
              <a:rPr lang="en-US" u="sng" dirty="0">
                <a:solidFill>
                  <a:schemeClr val="hlink"/>
                </a:solidFill>
                <a:hlinkClick r:id="rId3"/>
              </a:rPr>
              <a:t>https://iris.peabody.vanderbilt.edu/module/di/cresource/q2/p07/#content</a:t>
            </a:r>
            <a:br>
              <a:rPr lang="en-US" u="sng" dirty="0">
                <a:solidFill>
                  <a:schemeClr val="hlink"/>
                </a:solidFill>
              </a:rPr>
            </a:br>
            <a:endParaRPr dirty="0"/>
          </a:p>
          <a:p>
            <a:pPr marL="0" lvl="0" indent="0" algn="l" rtl="0">
              <a:lnSpc>
                <a:spcPct val="90000"/>
              </a:lnSpc>
              <a:spcBef>
                <a:spcPts val="333"/>
              </a:spcBef>
              <a:spcAft>
                <a:spcPts val="0"/>
              </a:spcAft>
              <a:buSzPts val="1400"/>
              <a:buNone/>
            </a:pPr>
            <a:r>
              <a:rPr lang="en-US" b="1" dirty="0"/>
              <a:t>To Say: </a:t>
            </a:r>
            <a:r>
              <a:rPr lang="en-US" dirty="0"/>
              <a:t>We deal with the term “tiered” a lot in education. </a:t>
            </a:r>
            <a:r>
              <a:rPr lang="en-US" b="1" dirty="0"/>
              <a:t>ASK: </a:t>
            </a:r>
            <a:r>
              <a:rPr lang="en-US" dirty="0"/>
              <a:t>What does it mean? “Tiered” means having different layers or levels. “As activities can be tiered to differentiate the learning process, so too can products be tiered to differentiate how students demonstrate their learning. When teachers assess students’ knowledge in this way, they design a range of products that are challenging for students at different levels of readiness (in general low, middle, and high groups)”, Carol Tomlinson. Provided are just a few ideas for products you can tier. Remember that the product must cause students to think about, apply, and even expand on all the key understandings and skills of the learning span it represents.</a:t>
            </a:r>
            <a:br>
              <a:rPr lang="en-US" dirty="0"/>
            </a:br>
            <a:endParaRPr dirty="0"/>
          </a:p>
          <a:p>
            <a:pPr marL="0" lvl="0" indent="0" algn="l" rtl="0">
              <a:lnSpc>
                <a:spcPct val="90000"/>
              </a:lnSpc>
              <a:spcBef>
                <a:spcPts val="333"/>
              </a:spcBef>
              <a:spcAft>
                <a:spcPts val="0"/>
              </a:spcAft>
              <a:buSzPts val="1400"/>
              <a:buNone/>
            </a:pPr>
            <a:r>
              <a:rPr lang="en-US" b="1" dirty="0"/>
              <a:t>To Do:</a:t>
            </a:r>
            <a:endParaRPr dirty="0"/>
          </a:p>
          <a:p>
            <a:pPr marL="0" lvl="0" indent="0" algn="l" rtl="0">
              <a:lnSpc>
                <a:spcPct val="90000"/>
              </a:lnSpc>
              <a:spcBef>
                <a:spcPts val="333"/>
              </a:spcBef>
              <a:spcAft>
                <a:spcPts val="0"/>
              </a:spcAft>
              <a:buSzPts val="1400"/>
              <a:buNone/>
            </a:pPr>
            <a:endParaRPr b="1" dirty="0"/>
          </a:p>
          <a:p>
            <a:pPr marL="0" lvl="0" indent="0" algn="l" rtl="0">
              <a:lnSpc>
                <a:spcPct val="90000"/>
              </a:lnSpc>
              <a:spcBef>
                <a:spcPts val="333"/>
              </a:spcBef>
              <a:spcAft>
                <a:spcPts val="0"/>
              </a:spcAft>
              <a:buSzPts val="1400"/>
              <a:buNone/>
            </a:pPr>
            <a:endParaRPr sz="1110" dirty="0"/>
          </a:p>
          <a:p>
            <a:pPr marL="0" lvl="0" indent="0" algn="l" rtl="0">
              <a:lnSpc>
                <a:spcPct val="90000"/>
              </a:lnSpc>
              <a:spcBef>
                <a:spcPts val="333"/>
              </a:spcBef>
              <a:spcAft>
                <a:spcPts val="0"/>
              </a:spcAft>
              <a:buSzPts val="1400"/>
              <a:buNone/>
            </a:pPr>
            <a:endParaRPr sz="1110" dirty="0"/>
          </a:p>
        </p:txBody>
      </p:sp>
      <p:sp>
        <p:nvSpPr>
          <p:cNvPr id="861" name="Google Shape;861;p119: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12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8" name="Google Shape;868;p12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u="sng" dirty="0">
                <a:solidFill>
                  <a:schemeClr val="hlink"/>
                </a:solidFill>
                <a:hlinkClick r:id="rId3"/>
              </a:rPr>
              <a:t>https://iris.peabody.vanderbilt.edu/module/di/cresource/q2/p07/#content</a:t>
            </a:r>
            <a:br>
              <a:rPr lang="en-US" u="sng" dirty="0">
                <a:solidFill>
                  <a:schemeClr val="hlink"/>
                </a:solidFill>
              </a:rPr>
            </a:br>
            <a:endParaRPr dirty="0"/>
          </a:p>
          <a:p>
            <a:pPr marL="0" lvl="0" indent="0" algn="l" rtl="0">
              <a:lnSpc>
                <a:spcPct val="100000"/>
              </a:lnSpc>
              <a:spcBef>
                <a:spcPts val="360"/>
              </a:spcBef>
              <a:spcAft>
                <a:spcPts val="0"/>
              </a:spcAft>
              <a:buSzPts val="1400"/>
              <a:buNone/>
            </a:pPr>
            <a:r>
              <a:rPr lang="en-US" b="1" dirty="0"/>
              <a:t>To Say: </a:t>
            </a:r>
            <a:r>
              <a:rPr lang="en-US" dirty="0"/>
              <a:t>The teacher should make sure that all options on the tic-tac-toe board address the key concept or skill being learned.</a:t>
            </a:r>
            <a:br>
              <a:rPr lang="en-US" dirty="0"/>
            </a:br>
            <a:endParaRPr dirty="0"/>
          </a:p>
          <a:p>
            <a:pPr marL="0" lvl="0" indent="0" algn="l" rtl="0">
              <a:lnSpc>
                <a:spcPct val="100000"/>
              </a:lnSpc>
              <a:spcBef>
                <a:spcPts val="360"/>
              </a:spcBef>
              <a:spcAft>
                <a:spcPts val="0"/>
              </a:spcAft>
              <a:buSzPts val="1400"/>
              <a:buNone/>
            </a:pPr>
            <a:r>
              <a:rPr lang="en-US" b="1" dirty="0"/>
              <a:t>To Do:</a:t>
            </a:r>
            <a:endParaRPr b="1" dirty="0"/>
          </a:p>
          <a:p>
            <a:pPr marL="0" lvl="0" indent="0" algn="l" rtl="0">
              <a:lnSpc>
                <a:spcPct val="100000"/>
              </a:lnSpc>
              <a:spcBef>
                <a:spcPts val="360"/>
              </a:spcBef>
              <a:spcAft>
                <a:spcPts val="0"/>
              </a:spcAft>
              <a:buSzPts val="1400"/>
              <a:buNone/>
            </a:pPr>
            <a:endParaRPr i="1" dirty="0"/>
          </a:p>
        </p:txBody>
      </p:sp>
      <p:sp>
        <p:nvSpPr>
          <p:cNvPr id="869" name="Google Shape;869;p12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spcBef>
                <a:spcPts val="360"/>
              </a:spcBef>
              <a:spcAft>
                <a:spcPts val="0"/>
              </a:spcAft>
              <a:buClr>
                <a:schemeClr val="dk1"/>
              </a:buClr>
              <a:buSzPts val="1400"/>
              <a:buFont typeface="Arial"/>
              <a:buNone/>
            </a:pPr>
            <a:r>
              <a:rPr lang="en-US" b="1" dirty="0"/>
              <a:t>To Know: </a:t>
            </a:r>
            <a:r>
              <a:rPr lang="en-US" dirty="0"/>
              <a:t>It will be presenters choice on where to place this slide and how long to break.</a:t>
            </a:r>
          </a:p>
          <a:p>
            <a:pPr marL="0" lvl="0" indent="0" algn="l" rtl="0">
              <a:spcBef>
                <a:spcPts val="360"/>
              </a:spcBef>
              <a:spcAft>
                <a:spcPts val="0"/>
              </a:spcAft>
              <a:buClr>
                <a:schemeClr val="dk1"/>
              </a:buClr>
              <a:buSzPts val="1400"/>
              <a:buFont typeface="Arial"/>
              <a:buNone/>
            </a:pPr>
            <a:r>
              <a:rPr lang="en-US" b="1" dirty="0"/>
              <a:t>To Say:</a:t>
            </a:r>
          </a:p>
          <a:p>
            <a:pPr marL="0" lvl="0" indent="0" algn="l" rtl="0">
              <a:spcBef>
                <a:spcPts val="360"/>
              </a:spcBef>
              <a:spcAft>
                <a:spcPts val="0"/>
              </a:spcAft>
              <a:buClr>
                <a:schemeClr val="dk1"/>
              </a:buClr>
              <a:buSzPts val="1400"/>
              <a:buFont typeface="Arial"/>
              <a:buNone/>
            </a:pPr>
            <a:r>
              <a:rPr lang="en-US" b="1" dirty="0"/>
              <a:t>To Do: </a:t>
            </a:r>
            <a:endParaRPr lang="en-US" dirty="0"/>
          </a:p>
          <a:p>
            <a:pPr marL="0" lvl="0" indent="0" algn="l" rtl="0">
              <a:lnSpc>
                <a:spcPct val="100000"/>
              </a:lnSpc>
              <a:spcBef>
                <a:spcPts val="360"/>
              </a:spcBef>
              <a:spcAft>
                <a:spcPts val="0"/>
              </a:spcAft>
              <a:buSzPts val="1400"/>
              <a:buNone/>
            </a:pPr>
            <a:endParaRPr dirty="0"/>
          </a:p>
        </p:txBody>
      </p:sp>
      <p:sp>
        <p:nvSpPr>
          <p:cNvPr id="205" name="Google Shape;205;p10: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121: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121: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u="sng" dirty="0">
                <a:solidFill>
                  <a:schemeClr val="hlink"/>
                </a:solidFill>
                <a:hlinkClick r:id="rId3"/>
              </a:rPr>
              <a:t>https://iris.peabody.vanderbilt.edu/module/di/cresource/q2/p07/#content</a:t>
            </a:r>
            <a:r>
              <a:rPr lang="en-US" dirty="0"/>
              <a:t> Here is another example for social studies listed on this website. </a:t>
            </a:r>
            <a:br>
              <a:rPr lang="en-US" dirty="0"/>
            </a:br>
            <a:endParaRPr dirty="0"/>
          </a:p>
          <a:p>
            <a:pPr marL="0" lvl="0" indent="0" algn="l" rtl="0">
              <a:lnSpc>
                <a:spcPct val="100000"/>
              </a:lnSpc>
              <a:spcBef>
                <a:spcPts val="360"/>
              </a:spcBef>
              <a:spcAft>
                <a:spcPts val="0"/>
              </a:spcAft>
              <a:buSzPts val="1400"/>
              <a:buNone/>
            </a:pPr>
            <a:r>
              <a:rPr lang="en-US" b="1" dirty="0"/>
              <a:t>To Say: </a:t>
            </a:r>
            <a:r>
              <a:rPr lang="en-US" dirty="0"/>
              <a:t>This is an example of Tic-Tac-Toe/Choice Board</a:t>
            </a:r>
            <a:br>
              <a:rPr lang="en-US" dirty="0"/>
            </a:br>
            <a:endParaRPr dirty="0"/>
          </a:p>
          <a:p>
            <a:pPr marL="0" lvl="0" indent="0" algn="l" rtl="0">
              <a:lnSpc>
                <a:spcPct val="100000"/>
              </a:lnSpc>
              <a:spcBef>
                <a:spcPts val="360"/>
              </a:spcBef>
              <a:spcAft>
                <a:spcPts val="0"/>
              </a:spcAft>
              <a:buSzPts val="1400"/>
              <a:buNone/>
            </a:pPr>
            <a:r>
              <a:rPr lang="en-US" b="1" dirty="0"/>
              <a:t>To Do:</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endParaRPr b="1" dirty="0"/>
          </a:p>
        </p:txBody>
      </p:sp>
      <p:sp>
        <p:nvSpPr>
          <p:cNvPr id="877" name="Google Shape;877;p121: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122: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p122: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The next slide provides an example of a Learning Menu. </a:t>
            </a:r>
            <a:r>
              <a:rPr lang="en-US" u="sng" dirty="0">
                <a:solidFill>
                  <a:schemeClr val="hlink"/>
                </a:solidFill>
                <a:hlinkClick r:id="rId3"/>
              </a:rPr>
              <a:t>https://iris.peabody.vanderbilt.edu/module/di/cresource/q2/p07/#content</a:t>
            </a:r>
            <a:br>
              <a:rPr lang="en-US" u="sng" dirty="0">
                <a:solidFill>
                  <a:schemeClr val="hlink"/>
                </a:solidFill>
              </a:rPr>
            </a:br>
            <a:endParaRPr dirty="0"/>
          </a:p>
          <a:p>
            <a:pPr marL="0" lvl="0" indent="0" algn="l" rtl="0">
              <a:lnSpc>
                <a:spcPct val="100000"/>
              </a:lnSpc>
              <a:spcBef>
                <a:spcPts val="360"/>
              </a:spcBef>
              <a:spcAft>
                <a:spcPts val="0"/>
              </a:spcAft>
              <a:buSzPts val="1400"/>
              <a:buNone/>
            </a:pPr>
            <a:r>
              <a:rPr lang="en-US" b="1" dirty="0"/>
              <a:t>To Say:</a:t>
            </a:r>
            <a:r>
              <a:rPr lang="en-US" b="0" baseline="0" dirty="0"/>
              <a:t> </a:t>
            </a:r>
            <a:r>
              <a:rPr lang="en-US" dirty="0"/>
              <a:t>When teachers use learning menus, they offer students four to six options for producing a final product. Each choice should be challenging and should require approximately the same amount of time to complete. Although there are a number of ways to offer these choices, some teachers present them as a dinner menu. For this method, students often select one “entree” task and two “side-dish” tasks. Additionally, students may elect to complete a “dessert” task for enrichment. </a:t>
            </a:r>
            <a:br>
              <a:rPr lang="en-US" dirty="0"/>
            </a:br>
            <a:endParaRPr b="1" dirty="0"/>
          </a:p>
          <a:p>
            <a:pPr marL="0" lvl="0" indent="0" algn="l" rtl="0">
              <a:lnSpc>
                <a:spcPct val="100000"/>
              </a:lnSpc>
              <a:spcBef>
                <a:spcPts val="360"/>
              </a:spcBef>
              <a:spcAft>
                <a:spcPts val="0"/>
              </a:spcAft>
              <a:buSzPts val="1400"/>
              <a:buNone/>
            </a:pPr>
            <a:r>
              <a:rPr lang="en-US" b="1" dirty="0"/>
              <a:t>To Do:</a:t>
            </a:r>
            <a:endParaRPr b="1" dirty="0"/>
          </a:p>
        </p:txBody>
      </p:sp>
      <p:sp>
        <p:nvSpPr>
          <p:cNvPr id="890" name="Google Shape;890;p122: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12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7" name="Google Shape;897;p123: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This is an example of a Learning Menu. </a:t>
            </a:r>
            <a:r>
              <a:rPr lang="en-US" u="sng" dirty="0">
                <a:solidFill>
                  <a:schemeClr val="hlink"/>
                </a:solidFill>
                <a:hlinkClick r:id="rId3"/>
              </a:rPr>
              <a:t>https://iris.peabody.vanderbilt.edu/module/di/cresource/q2/p07/#content</a:t>
            </a:r>
            <a:br>
              <a:rPr lang="en-US" u="sng" dirty="0">
                <a:solidFill>
                  <a:schemeClr val="hlink"/>
                </a:solidFill>
              </a:rPr>
            </a:br>
            <a:endParaRPr dirty="0"/>
          </a:p>
          <a:p>
            <a:pPr marL="0" lvl="0" indent="0" algn="l" rtl="0">
              <a:lnSpc>
                <a:spcPct val="100000"/>
              </a:lnSpc>
              <a:spcBef>
                <a:spcPts val="360"/>
              </a:spcBef>
              <a:spcAft>
                <a:spcPts val="0"/>
              </a:spcAft>
              <a:buSzPts val="1400"/>
              <a:buNone/>
            </a:pPr>
            <a:r>
              <a:rPr lang="en-US" b="1" dirty="0"/>
              <a:t>To Say: </a:t>
            </a:r>
            <a:r>
              <a:rPr lang="en-US" dirty="0"/>
              <a:t>These are the main categories for a learning menu. Appetizer: With a partner, select one idiom from the bulletin board (such as raining cats and dogs). Discuss what you think the idiom means. Then look up the idiom in the book.</a:t>
            </a:r>
            <a:r>
              <a:rPr lang="en-US" baseline="0" dirty="0"/>
              <a:t> </a:t>
            </a:r>
            <a:r>
              <a:rPr lang="en-US" dirty="0"/>
              <a:t>Entrees: Read one of the following books provided by the teacher: Make a list of all of the idioms in the book and write their meaning. Side Dishes: Write an idiom you have heard used in your life and explain what it means. Draw a picture of what the main character of the story you read might do if he or she heard it. Select an idioms from the bulletin board or one that you have heard used and add it to the story you read. Write at least six sentences. With a partner, create a short skit using an idioms from the bulletin board or one that you have heard used. Dessert: Learn more about idioms from other cultures. Read. Use the bookmarks on the computer to visit several websites that illustrate idioms from other cultures.</a:t>
            </a:r>
            <a:br>
              <a:rPr lang="en-US" dirty="0"/>
            </a:br>
            <a:endParaRPr dirty="0"/>
          </a:p>
          <a:p>
            <a:pPr marL="0" lvl="0" indent="0" algn="l" rtl="0">
              <a:lnSpc>
                <a:spcPct val="100000"/>
              </a:lnSpc>
              <a:spcBef>
                <a:spcPts val="360"/>
              </a:spcBef>
              <a:spcAft>
                <a:spcPts val="0"/>
              </a:spcAft>
              <a:buSzPts val="1400"/>
              <a:buNone/>
            </a:pPr>
            <a:r>
              <a:rPr lang="en-US" b="1" dirty="0"/>
              <a:t>To Do:</a:t>
            </a:r>
            <a:endParaRPr b="1" dirty="0"/>
          </a:p>
        </p:txBody>
      </p:sp>
      <p:sp>
        <p:nvSpPr>
          <p:cNvPr id="898" name="Google Shape;898;p123: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125: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5" name="Google Shape;905;p125: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90000"/>
              </a:lnSpc>
              <a:spcBef>
                <a:spcPts val="0"/>
              </a:spcBef>
              <a:spcAft>
                <a:spcPts val="0"/>
              </a:spcAft>
              <a:buSzPts val="1400"/>
              <a:buNone/>
            </a:pPr>
            <a:r>
              <a:rPr lang="en-US" b="1" dirty="0"/>
              <a:t>To Know: </a:t>
            </a:r>
            <a:r>
              <a:rPr lang="en-US" dirty="0">
                <a:highlight>
                  <a:srgbClr val="FFFFFF"/>
                </a:highlight>
              </a:rPr>
              <a:t>Teachers can offer students product choices by using a R.A.F.T. (</a:t>
            </a:r>
            <a:r>
              <a:rPr lang="en-US" b="1" u="sng" dirty="0">
                <a:highlight>
                  <a:srgbClr val="FFFFFF"/>
                </a:highlight>
              </a:rPr>
              <a:t>R</a:t>
            </a:r>
            <a:r>
              <a:rPr lang="en-US" dirty="0">
                <a:highlight>
                  <a:srgbClr val="FFFFFF"/>
                </a:highlight>
              </a:rPr>
              <a:t>ole, </a:t>
            </a:r>
            <a:r>
              <a:rPr lang="en-US" b="1" u="sng" dirty="0">
                <a:highlight>
                  <a:srgbClr val="FFFFFF"/>
                </a:highlight>
              </a:rPr>
              <a:t>A</a:t>
            </a:r>
            <a:r>
              <a:rPr lang="en-US" dirty="0">
                <a:highlight>
                  <a:srgbClr val="FFFFFF"/>
                </a:highlight>
              </a:rPr>
              <a:t>udience, </a:t>
            </a:r>
            <a:r>
              <a:rPr lang="en-US" b="1" u="sng" dirty="0">
                <a:highlight>
                  <a:srgbClr val="FFFFFF"/>
                </a:highlight>
              </a:rPr>
              <a:t>F</a:t>
            </a:r>
            <a:r>
              <a:rPr lang="en-US" dirty="0">
                <a:highlight>
                  <a:srgbClr val="FFFFFF"/>
                </a:highlight>
              </a:rPr>
              <a:t>ormat, </a:t>
            </a:r>
            <a:r>
              <a:rPr lang="en-US" b="1" u="sng" dirty="0">
                <a:highlight>
                  <a:srgbClr val="FFFFFF"/>
                </a:highlight>
              </a:rPr>
              <a:t>T</a:t>
            </a:r>
            <a:r>
              <a:rPr lang="en-US" dirty="0">
                <a:highlight>
                  <a:srgbClr val="FFFFFF"/>
                </a:highlight>
              </a:rPr>
              <a:t>opic). Each column specifies the role the student will adopt, the audience he will address, the format of the work, and the topic to be addressed. Sometimes, students are asked to choose a row, and sometimes they are asked to make a selection from each column. In other instances, the teacher may assign students a row that matches their readiness levels. Typically, R.A.F.T.S. can be completed in a relatively short amount of time and can be assigned as classwork or homework. </a:t>
            </a:r>
            <a:r>
              <a:rPr lang="en-US" u="sng" dirty="0">
                <a:solidFill>
                  <a:schemeClr val="hlink"/>
                </a:solidFill>
                <a:hlinkClick r:id="rId3"/>
              </a:rPr>
              <a:t>https://iris.peabody.vanderbilt.edu/module/di/cresource/q2/p07/#content</a:t>
            </a:r>
            <a:endParaRPr dirty="0">
              <a:highlight>
                <a:srgbClr val="FFFFFF"/>
              </a:highlight>
            </a:endParaRPr>
          </a:p>
          <a:p>
            <a:pPr marL="0" lvl="0" indent="0" algn="l" rtl="0">
              <a:lnSpc>
                <a:spcPct val="90000"/>
              </a:lnSpc>
              <a:spcBef>
                <a:spcPts val="0"/>
              </a:spcBef>
              <a:spcAft>
                <a:spcPts val="0"/>
              </a:spcAft>
              <a:buSzPts val="1400"/>
              <a:buNone/>
            </a:pPr>
            <a:endParaRPr dirty="0"/>
          </a:p>
          <a:p>
            <a:pPr marL="0" lvl="0" indent="0" algn="l" rtl="0">
              <a:lnSpc>
                <a:spcPct val="90000"/>
              </a:lnSpc>
              <a:spcBef>
                <a:spcPts val="360"/>
              </a:spcBef>
              <a:spcAft>
                <a:spcPts val="0"/>
              </a:spcAft>
              <a:buSzPts val="1400"/>
              <a:buNone/>
            </a:pPr>
            <a:r>
              <a:rPr lang="en-US" b="1" dirty="0"/>
              <a:t>To Say:</a:t>
            </a:r>
            <a:r>
              <a:rPr lang="en-US" b="0" baseline="0" dirty="0"/>
              <a:t> </a:t>
            </a:r>
            <a:r>
              <a:rPr lang="en-US" dirty="0"/>
              <a:t>Effective writing assignments enable students to write fluently and purposefully for an audience. Here is what the acronym stands for:</a:t>
            </a:r>
            <a:endParaRPr dirty="0"/>
          </a:p>
          <a:p>
            <a:pPr marL="171450" lvl="0" indent="-171450" algn="l" rtl="0">
              <a:lnSpc>
                <a:spcPct val="90000"/>
              </a:lnSpc>
              <a:spcBef>
                <a:spcPts val="360"/>
              </a:spcBef>
              <a:spcAft>
                <a:spcPts val="0"/>
              </a:spcAft>
              <a:buClr>
                <a:schemeClr val="dk1"/>
              </a:buClr>
              <a:buSzPts val="1400"/>
              <a:buFont typeface="Arial" panose="020B0604020202020204" pitchFamily="34" charset="0"/>
              <a:buChar char="•"/>
            </a:pPr>
            <a:r>
              <a:rPr lang="en-US" b="1" dirty="0"/>
              <a:t>Role </a:t>
            </a:r>
            <a:r>
              <a:rPr lang="en-US" dirty="0"/>
              <a:t>– helps the writer decide on point of view and voice</a:t>
            </a:r>
            <a:endParaRPr dirty="0"/>
          </a:p>
          <a:p>
            <a:pPr marL="171450" lvl="0" indent="-171450" algn="l" rtl="0">
              <a:lnSpc>
                <a:spcPct val="90000"/>
              </a:lnSpc>
              <a:spcBef>
                <a:spcPts val="360"/>
              </a:spcBef>
              <a:spcAft>
                <a:spcPts val="0"/>
              </a:spcAft>
              <a:buClr>
                <a:schemeClr val="dk1"/>
              </a:buClr>
              <a:buSzPts val="1400"/>
              <a:buFont typeface="Arial" panose="020B0604020202020204" pitchFamily="34" charset="0"/>
              <a:buChar char="•"/>
            </a:pPr>
            <a:r>
              <a:rPr lang="en-US" b="1" dirty="0"/>
              <a:t>Audience </a:t>
            </a:r>
            <a:r>
              <a:rPr lang="en-US" dirty="0"/>
              <a:t>– reminds the writer that he/she must communicate ideas to someone else; helps writer determine content and style</a:t>
            </a:r>
            <a:endParaRPr dirty="0"/>
          </a:p>
          <a:p>
            <a:pPr marL="171450" lvl="0" indent="-171450" algn="l" rtl="0">
              <a:lnSpc>
                <a:spcPct val="90000"/>
              </a:lnSpc>
              <a:spcBef>
                <a:spcPts val="360"/>
              </a:spcBef>
              <a:spcAft>
                <a:spcPts val="0"/>
              </a:spcAft>
              <a:buClr>
                <a:schemeClr val="dk1"/>
              </a:buClr>
              <a:buSzPts val="1400"/>
              <a:buFont typeface="Arial" panose="020B0604020202020204" pitchFamily="34" charset="0"/>
              <a:buChar char="•"/>
            </a:pPr>
            <a:r>
              <a:rPr lang="en-US" b="1" dirty="0"/>
              <a:t>Format</a:t>
            </a:r>
            <a:r>
              <a:rPr lang="en-US" dirty="0"/>
              <a:t> – helps the writer organize ideas and employ the conventions of format, such as letters, interviews, and story problems</a:t>
            </a:r>
            <a:endParaRPr dirty="0"/>
          </a:p>
          <a:p>
            <a:pPr marL="171450" lvl="0" indent="-171450" algn="l" rtl="0">
              <a:lnSpc>
                <a:spcPct val="90000"/>
              </a:lnSpc>
              <a:spcBef>
                <a:spcPts val="360"/>
              </a:spcBef>
              <a:spcAft>
                <a:spcPts val="0"/>
              </a:spcAft>
              <a:buClr>
                <a:schemeClr val="dk1"/>
              </a:buClr>
              <a:buSzPts val="1400"/>
              <a:buFont typeface="Arial" panose="020B0604020202020204" pitchFamily="34" charset="0"/>
              <a:buChar char="•"/>
            </a:pPr>
            <a:r>
              <a:rPr lang="en-US" b="1" dirty="0"/>
              <a:t>Topic</a:t>
            </a:r>
            <a:r>
              <a:rPr lang="en-US" dirty="0"/>
              <a:t> – helps the writer focus on main idea</a:t>
            </a:r>
            <a:endParaRPr dirty="0"/>
          </a:p>
          <a:p>
            <a:pPr marL="171450" lvl="0" indent="-171450" algn="l" rtl="0">
              <a:lnSpc>
                <a:spcPct val="90000"/>
              </a:lnSpc>
              <a:spcBef>
                <a:spcPts val="360"/>
              </a:spcBef>
              <a:spcAft>
                <a:spcPts val="0"/>
              </a:spcAft>
              <a:buClr>
                <a:schemeClr val="dk1"/>
              </a:buClr>
              <a:buSzPts val="1400"/>
              <a:buFont typeface="Arial" panose="020B0604020202020204" pitchFamily="34" charset="0"/>
              <a:buChar char="•"/>
            </a:pPr>
            <a:r>
              <a:rPr lang="en-US" b="1" dirty="0"/>
              <a:t>Strong Verb</a:t>
            </a:r>
            <a:r>
              <a:rPr lang="en-US" dirty="0"/>
              <a:t> – directs the writer to the writing process, e.g. persuade, analyze, create, predict, etc.</a:t>
            </a:r>
            <a:br>
              <a:rPr lang="en-US" dirty="0"/>
            </a:br>
            <a:endParaRPr dirty="0"/>
          </a:p>
          <a:p>
            <a:pPr marL="0" lvl="0" indent="0" algn="l" rtl="0">
              <a:lnSpc>
                <a:spcPct val="90000"/>
              </a:lnSpc>
              <a:spcBef>
                <a:spcPts val="360"/>
              </a:spcBef>
              <a:spcAft>
                <a:spcPts val="0"/>
              </a:spcAft>
              <a:buSzPts val="1400"/>
              <a:buNone/>
            </a:pPr>
            <a:r>
              <a:rPr lang="en-US" b="1" dirty="0"/>
              <a:t>To Do: </a:t>
            </a:r>
            <a:r>
              <a:rPr lang="en-US" b="0" baseline="0" dirty="0"/>
              <a:t>If </a:t>
            </a:r>
            <a:r>
              <a:rPr lang="en-US" dirty="0"/>
              <a:t>you have used R.A.F.T.S. in your classroom, please share a little about the experience.</a:t>
            </a:r>
            <a:endParaRPr dirty="0"/>
          </a:p>
          <a:p>
            <a:pPr marL="0" lvl="0" indent="0" algn="l" rtl="0">
              <a:lnSpc>
                <a:spcPct val="90000"/>
              </a:lnSpc>
              <a:spcBef>
                <a:spcPts val="360"/>
              </a:spcBef>
              <a:spcAft>
                <a:spcPts val="0"/>
              </a:spcAft>
              <a:buSzPts val="1400"/>
              <a:buNone/>
            </a:pPr>
            <a:endParaRPr b="1" dirty="0"/>
          </a:p>
          <a:p>
            <a:pPr marL="0" lvl="0" indent="0" algn="l" rtl="0">
              <a:lnSpc>
                <a:spcPct val="90000"/>
              </a:lnSpc>
              <a:spcBef>
                <a:spcPts val="360"/>
              </a:spcBef>
              <a:spcAft>
                <a:spcPts val="0"/>
              </a:spcAft>
              <a:buSzPts val="1400"/>
              <a:buNone/>
            </a:pPr>
            <a:endParaRPr dirty="0"/>
          </a:p>
          <a:p>
            <a:pPr marL="0" lvl="0" indent="0" algn="l" rtl="0">
              <a:lnSpc>
                <a:spcPct val="90000"/>
              </a:lnSpc>
              <a:spcBef>
                <a:spcPts val="360"/>
              </a:spcBef>
              <a:spcAft>
                <a:spcPts val="0"/>
              </a:spcAft>
              <a:buSzPts val="1400"/>
              <a:buNone/>
            </a:pPr>
            <a:endParaRPr dirty="0"/>
          </a:p>
        </p:txBody>
      </p:sp>
      <p:sp>
        <p:nvSpPr>
          <p:cNvPr id="906" name="Google Shape;906;p125: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126: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4" name="Google Shape;914;p126: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Here is an example of a R.A.F.T.S. activity. Here is a link for another example. </a:t>
            </a:r>
            <a:r>
              <a:rPr lang="en-US" sz="1100" u="sng" dirty="0">
                <a:solidFill>
                  <a:schemeClr val="hlink"/>
                </a:solidFill>
                <a:latin typeface="Arial"/>
                <a:ea typeface="Arial"/>
                <a:cs typeface="Arial"/>
                <a:sym typeface="Arial"/>
                <a:hlinkClick r:id="rId3"/>
              </a:rPr>
              <a:t>https://iris.peabody.vanderbilt.edu/module/di/cresource/q2/p07/#content</a:t>
            </a:r>
            <a:br>
              <a:rPr lang="en-US" sz="1100" u="sng" dirty="0">
                <a:solidFill>
                  <a:schemeClr val="hlink"/>
                </a:solidFill>
                <a:latin typeface="Arial"/>
                <a:ea typeface="Arial"/>
                <a:cs typeface="Arial"/>
                <a:sym typeface="Arial"/>
              </a:rPr>
            </a:br>
            <a:endParaRPr dirty="0"/>
          </a:p>
          <a:p>
            <a:pPr marL="0" lvl="0" indent="0" algn="l" rtl="0">
              <a:lnSpc>
                <a:spcPct val="100000"/>
              </a:lnSpc>
              <a:spcBef>
                <a:spcPts val="360"/>
              </a:spcBef>
              <a:spcAft>
                <a:spcPts val="0"/>
              </a:spcAft>
              <a:buSzPts val="1400"/>
              <a:buNone/>
            </a:pPr>
            <a:r>
              <a:rPr lang="en-US" b="1" dirty="0"/>
              <a:t>To Say: </a:t>
            </a:r>
            <a:r>
              <a:rPr lang="en-US" dirty="0"/>
              <a:t>A teacher would create a chart similar to this one which contains the options in each category. Students then select which role they want, which audience, etc. and  write according. A scoring guide needs to accompany this activity.</a:t>
            </a:r>
            <a:br>
              <a:rPr lang="en-US" dirty="0"/>
            </a:br>
            <a:endParaRPr dirty="0"/>
          </a:p>
          <a:p>
            <a:pPr marL="0" lvl="0" indent="0" algn="l" rtl="0">
              <a:lnSpc>
                <a:spcPct val="100000"/>
              </a:lnSpc>
              <a:spcBef>
                <a:spcPts val="360"/>
              </a:spcBef>
              <a:spcAft>
                <a:spcPts val="0"/>
              </a:spcAft>
              <a:buSzPts val="1400"/>
              <a:buNone/>
            </a:pPr>
            <a:r>
              <a:rPr lang="en-US" b="1" dirty="0"/>
              <a:t>To Do:</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endParaRPr dirty="0"/>
          </a:p>
        </p:txBody>
      </p:sp>
      <p:sp>
        <p:nvSpPr>
          <p:cNvPr id="915" name="Google Shape;915;p126: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127: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2" name="Google Shape;922;p127: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Session 6 ends.</a:t>
            </a:r>
            <a:br>
              <a:rPr lang="en-US" dirty="0"/>
            </a:br>
            <a:endParaRPr dirty="0"/>
          </a:p>
          <a:p>
            <a:pPr marL="0" lvl="0" indent="0" algn="l" rtl="0">
              <a:lnSpc>
                <a:spcPct val="100000"/>
              </a:lnSpc>
              <a:spcBef>
                <a:spcPts val="360"/>
              </a:spcBef>
              <a:spcAft>
                <a:spcPts val="0"/>
              </a:spcAft>
              <a:buSzPts val="1400"/>
              <a:buNone/>
            </a:pPr>
            <a:r>
              <a:rPr lang="en-US" b="1" dirty="0"/>
              <a:t>To Say: </a:t>
            </a:r>
            <a:r>
              <a:rPr lang="en-US" dirty="0"/>
              <a:t>This concludes session 6. Please read the slide and complete the activity. </a:t>
            </a:r>
            <a:br>
              <a:rPr lang="en-US" dirty="0"/>
            </a:br>
            <a:endParaRPr dirty="0"/>
          </a:p>
          <a:p>
            <a:pPr marL="0" lvl="0" indent="0" algn="l" rtl="0">
              <a:lnSpc>
                <a:spcPct val="100000"/>
              </a:lnSpc>
              <a:spcBef>
                <a:spcPts val="360"/>
              </a:spcBef>
              <a:spcAft>
                <a:spcPts val="0"/>
              </a:spcAft>
              <a:buSzPts val="1400"/>
              <a:buNone/>
            </a:pPr>
            <a:r>
              <a:rPr lang="en-US" b="1" dirty="0"/>
              <a:t>To Do: </a:t>
            </a:r>
            <a:r>
              <a:rPr lang="en-US" dirty="0"/>
              <a:t>You may want to assign pairs, so participants have the opportunity to discuss with different school districts. Give participants time to process this information and share through Think-Pair-Share.</a:t>
            </a:r>
            <a:endParaRPr b="1" dirty="0"/>
          </a:p>
          <a:p>
            <a:pPr marL="0" marR="0" lvl="0" indent="0" algn="l" rtl="0">
              <a:lnSpc>
                <a:spcPct val="100000"/>
              </a:lnSpc>
              <a:spcBef>
                <a:spcPts val="360"/>
              </a:spcBef>
              <a:spcAft>
                <a:spcPts val="0"/>
              </a:spcAft>
              <a:buClr>
                <a:schemeClr val="dk1"/>
              </a:buClr>
              <a:buSzPts val="1200"/>
              <a:buFont typeface="Calibri"/>
              <a:buNone/>
            </a:pPr>
            <a:endParaRPr b="1" dirty="0"/>
          </a:p>
          <a:p>
            <a:pPr marL="0" lvl="0" indent="0" algn="l" rtl="0">
              <a:lnSpc>
                <a:spcPct val="100000"/>
              </a:lnSpc>
              <a:spcBef>
                <a:spcPts val="360"/>
              </a:spcBef>
              <a:spcAft>
                <a:spcPts val="0"/>
              </a:spcAft>
              <a:buSzPts val="1400"/>
              <a:buNone/>
            </a:pPr>
            <a:endParaRPr dirty="0"/>
          </a:p>
        </p:txBody>
      </p:sp>
      <p:sp>
        <p:nvSpPr>
          <p:cNvPr id="923" name="Google Shape;923;p127:notes"/>
          <p:cNvSpPr txBox="1">
            <a:spLocks noGrp="1"/>
          </p:cNvSpPr>
          <p:nvPr>
            <p:ph type="dt" idx="10"/>
          </p:nvPr>
        </p:nvSpPr>
        <p:spPr>
          <a:xfrm>
            <a:off x="3970938" y="0"/>
            <a:ext cx="3037840" cy="46482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94567fe4e8_1_7: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1" name="Google Shape;931;g94567fe4e8_1_7:notes"/>
          <p:cNvSpPr txBox="1">
            <a:spLocks noGrp="1"/>
          </p:cNvSpPr>
          <p:nvPr>
            <p:ph type="body" idx="1"/>
          </p:nvPr>
        </p:nvSpPr>
        <p:spPr>
          <a:xfrm>
            <a:off x="701040" y="4415791"/>
            <a:ext cx="5608200" cy="4183500"/>
          </a:xfrm>
          <a:prstGeom prst="rect">
            <a:avLst/>
          </a:prstGeom>
          <a:noFill/>
          <a:ln>
            <a:noFill/>
          </a:ln>
        </p:spPr>
        <p:txBody>
          <a:bodyPr spcFirstLastPara="1" wrap="square" lIns="92850" tIns="46425" rIns="92850" bIns="46425" anchor="t" anchorCtr="0">
            <a:noAutofit/>
          </a:bodyPr>
          <a:lstStyle/>
          <a:p>
            <a:pPr marL="0" lvl="0" indent="0" algn="l" rtl="0">
              <a:lnSpc>
                <a:spcPct val="100000"/>
              </a:lnSpc>
              <a:spcBef>
                <a:spcPts val="0"/>
              </a:spcBef>
              <a:spcAft>
                <a:spcPts val="0"/>
              </a:spcAft>
              <a:buSzPts val="1400"/>
              <a:buNone/>
            </a:pPr>
            <a:r>
              <a:rPr lang="en-US" b="1" dirty="0"/>
              <a:t>Know:</a:t>
            </a:r>
            <a:r>
              <a:rPr lang="en-US" dirty="0"/>
              <a:t> Session 7 begins.</a:t>
            </a:r>
          </a:p>
          <a:p>
            <a:pPr marL="0" lvl="0" indent="0" algn="l" rtl="0">
              <a:lnSpc>
                <a:spcPct val="100000"/>
              </a:lnSpc>
              <a:spcBef>
                <a:spcPts val="0"/>
              </a:spcBef>
              <a:spcAft>
                <a:spcPts val="0"/>
              </a:spcAft>
              <a:buSzPts val="1400"/>
              <a:buNone/>
            </a:pPr>
            <a:r>
              <a:rPr lang="en-US" b="1" dirty="0"/>
              <a:t>To Say:</a:t>
            </a:r>
            <a:endParaRPr dirty="0"/>
          </a:p>
          <a:p>
            <a:pPr marL="0" lvl="0" indent="0" algn="l" rtl="0">
              <a:lnSpc>
                <a:spcPct val="100000"/>
              </a:lnSpc>
              <a:spcBef>
                <a:spcPts val="360"/>
              </a:spcBef>
              <a:spcAft>
                <a:spcPts val="0"/>
              </a:spcAft>
              <a:buSzPts val="1400"/>
              <a:buNone/>
            </a:pPr>
            <a:r>
              <a:rPr lang="en-US" b="1" dirty="0"/>
              <a:t>To Do: To </a:t>
            </a:r>
            <a:endParaRPr b="1" dirty="0"/>
          </a:p>
        </p:txBody>
      </p:sp>
      <p:sp>
        <p:nvSpPr>
          <p:cNvPr id="932" name="Google Shape;932;g94567fe4e8_1_7:notes"/>
          <p:cNvSpPr txBox="1">
            <a:spLocks noGrp="1"/>
          </p:cNvSpPr>
          <p:nvPr>
            <p:ph type="dt" idx="10"/>
          </p:nvPr>
        </p:nvSpPr>
        <p:spPr>
          <a:xfrm>
            <a:off x="3970938" y="0"/>
            <a:ext cx="3037800" cy="464700"/>
          </a:xfrm>
          <a:prstGeom prst="rect">
            <a:avLst/>
          </a:prstGeom>
          <a:noFill/>
          <a:ln>
            <a:noFill/>
          </a:ln>
        </p:spPr>
        <p:txBody>
          <a:bodyPr spcFirstLastPara="1" wrap="square" lIns="92850" tIns="46425" rIns="92850" bIns="46425"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132: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8" name="Google Shape;938;p132: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a:t>
            </a:r>
            <a:br>
              <a:rPr lang="en-US" b="1" dirty="0"/>
            </a:br>
            <a:endParaRPr dirty="0"/>
          </a:p>
          <a:p>
            <a:pPr marL="0" lvl="0" indent="0" algn="l" rtl="0">
              <a:lnSpc>
                <a:spcPct val="100000"/>
              </a:lnSpc>
              <a:spcBef>
                <a:spcPts val="360"/>
              </a:spcBef>
              <a:spcAft>
                <a:spcPts val="0"/>
              </a:spcAft>
              <a:buSzPts val="1400"/>
              <a:buNone/>
            </a:pPr>
            <a:r>
              <a:rPr lang="en-US" b="1" dirty="0"/>
              <a:t>To Say: </a:t>
            </a:r>
            <a:r>
              <a:rPr lang="en-US" dirty="0"/>
              <a:t>We are going to watch a short video from Carol Tomlinson.</a:t>
            </a:r>
            <a:br>
              <a:rPr lang="en-US" dirty="0"/>
            </a:br>
            <a:endParaRPr dirty="0"/>
          </a:p>
          <a:p>
            <a:pPr marL="0" lvl="0" indent="0" algn="l" rtl="0">
              <a:lnSpc>
                <a:spcPct val="100000"/>
              </a:lnSpc>
              <a:spcBef>
                <a:spcPts val="360"/>
              </a:spcBef>
              <a:spcAft>
                <a:spcPts val="0"/>
              </a:spcAft>
              <a:buSzPts val="1400"/>
              <a:buNone/>
            </a:pPr>
            <a:r>
              <a:rPr lang="en-US" b="1" dirty="0"/>
              <a:t>To Do: Watch video</a:t>
            </a:r>
            <a:r>
              <a:rPr lang="en-US" dirty="0"/>
              <a:t> on YouTube:  </a:t>
            </a:r>
            <a:r>
              <a:rPr lang="en-US" sz="1200" u="sng" dirty="0">
                <a:solidFill>
                  <a:schemeClr val="hlink"/>
                </a:solidFill>
                <a:hlinkClick r:id="rId3"/>
              </a:rPr>
              <a:t>http://www.youtube.com/watch?v=LGYa6ZacUTM</a:t>
            </a:r>
            <a:br>
              <a:rPr lang="en-US" dirty="0"/>
            </a:br>
            <a:br>
              <a:rPr lang="en-US" dirty="0"/>
            </a:br>
            <a:r>
              <a:rPr lang="en-US" dirty="0"/>
              <a:t>Getting Started with Differentiated Instruction(Carol Ann Tomlinson) is five minutes in length. After viewing the video, process using </a:t>
            </a:r>
            <a:r>
              <a:rPr lang="en-US" b="1" dirty="0"/>
              <a:t>TURN AND TALK,</a:t>
            </a:r>
            <a:r>
              <a:rPr lang="en-US" b="1" baseline="0" dirty="0"/>
              <a:t> </a:t>
            </a:r>
            <a:r>
              <a:rPr lang="en-US" b="0" baseline="0" dirty="0"/>
              <a:t>t</a:t>
            </a:r>
            <a:r>
              <a:rPr lang="en-US" dirty="0"/>
              <a:t>alk to your shoulder partner about one thing Carol Ann said that struck home with you and how it applies to you and your classroom. (Ms. Tomlinson’s video is not the most exciting, but she gives “doable” ways for a novice to begin. It also ties to the next few slides.)</a:t>
            </a:r>
            <a:endParaRPr dirty="0"/>
          </a:p>
          <a:p>
            <a:pPr marL="0" lvl="0" indent="0" algn="l" rtl="0">
              <a:lnSpc>
                <a:spcPct val="100000"/>
              </a:lnSpc>
              <a:spcBef>
                <a:spcPts val="360"/>
              </a:spcBef>
              <a:spcAft>
                <a:spcPts val="0"/>
              </a:spcAft>
              <a:buSzPts val="1400"/>
              <a:buNone/>
            </a:pPr>
            <a:endParaRPr dirty="0"/>
          </a:p>
        </p:txBody>
      </p:sp>
      <p:sp>
        <p:nvSpPr>
          <p:cNvPr id="939" name="Google Shape;939;p132: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13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7" name="Google Shape;947;p133: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Tomlinson, Carol A., </a:t>
            </a:r>
            <a:r>
              <a:rPr lang="en-US" i="1" dirty="0"/>
              <a:t>How to Differentiate Instruction in Mixed-ability Classrooms,</a:t>
            </a:r>
            <a:r>
              <a:rPr lang="en-US" dirty="0"/>
              <a:t> Alexandria, VA: Association for Supervision and Curriculum Development, 2001. </a:t>
            </a:r>
            <a:br>
              <a:rPr lang="en-US" dirty="0"/>
            </a:br>
            <a:endParaRPr dirty="0"/>
          </a:p>
          <a:p>
            <a:pPr marL="0" lvl="0" indent="0" algn="l" rtl="0">
              <a:lnSpc>
                <a:spcPct val="100000"/>
              </a:lnSpc>
              <a:spcBef>
                <a:spcPts val="360"/>
              </a:spcBef>
              <a:spcAft>
                <a:spcPts val="0"/>
              </a:spcAft>
              <a:buSzPts val="1400"/>
              <a:buNone/>
            </a:pPr>
            <a:r>
              <a:rPr lang="en-US" b="1" dirty="0"/>
              <a:t>To Say: </a:t>
            </a:r>
            <a:r>
              <a:rPr lang="en-US" dirty="0"/>
              <a:t>In the video Ms. Tomlinson mentioned low-prep and high-prep differentiation strategies. These are just a few ideas for low-prep differentiation.</a:t>
            </a:r>
            <a:br>
              <a:rPr lang="en-US" dirty="0"/>
            </a:br>
            <a:r>
              <a:rPr lang="en-US" dirty="0"/>
              <a:t> </a:t>
            </a:r>
            <a:endParaRPr dirty="0"/>
          </a:p>
          <a:p>
            <a:pPr marL="0" lvl="0" indent="0" algn="l" rtl="0">
              <a:lnSpc>
                <a:spcPct val="100000"/>
              </a:lnSpc>
              <a:spcBef>
                <a:spcPts val="360"/>
              </a:spcBef>
              <a:spcAft>
                <a:spcPts val="0"/>
              </a:spcAft>
              <a:buSzPts val="1400"/>
              <a:buNone/>
            </a:pPr>
            <a:r>
              <a:rPr lang="en-US" b="1" dirty="0"/>
              <a:t>To Do: </a:t>
            </a:r>
            <a:r>
              <a:rPr lang="en-US" dirty="0"/>
              <a:t>Take ideas from audience members on what they have used or would use for low-prep differentiation.</a:t>
            </a:r>
            <a:endParaRPr dirty="0"/>
          </a:p>
          <a:p>
            <a:pPr marL="0" lvl="0" indent="0" algn="l" rtl="0">
              <a:lnSpc>
                <a:spcPct val="100000"/>
              </a:lnSpc>
              <a:spcBef>
                <a:spcPts val="360"/>
              </a:spcBef>
              <a:spcAft>
                <a:spcPts val="0"/>
              </a:spcAft>
              <a:buSzPts val="1400"/>
              <a:buNone/>
            </a:pPr>
            <a:endParaRPr dirty="0"/>
          </a:p>
        </p:txBody>
      </p:sp>
      <p:sp>
        <p:nvSpPr>
          <p:cNvPr id="948" name="Google Shape;948;p133: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134: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5" name="Google Shape;955;p134:notes"/>
          <p:cNvSpPr txBox="1">
            <a:spLocks noGrp="1"/>
          </p:cNvSpPr>
          <p:nvPr>
            <p:ph type="body" idx="1"/>
          </p:nvPr>
        </p:nvSpPr>
        <p:spPr>
          <a:xfrm>
            <a:off x="701040" y="4415791"/>
            <a:ext cx="5608320" cy="4183380"/>
          </a:xfrm>
          <a:prstGeom prst="rect">
            <a:avLst/>
          </a:prstGeom>
          <a:noFill/>
          <a:ln>
            <a:noFill/>
          </a:ln>
        </p:spPr>
        <p:txBody>
          <a:bodyPr spcFirstLastPara="1" wrap="square" lIns="92850" tIns="46425" rIns="92850" bIns="46425" anchor="t" anchorCtr="0">
            <a:normAutofit/>
          </a:bodyPr>
          <a:lstStyle/>
          <a:p>
            <a:pPr marL="0" lvl="0" indent="0" algn="l" rtl="0">
              <a:lnSpc>
                <a:spcPct val="100000"/>
              </a:lnSpc>
              <a:spcBef>
                <a:spcPts val="0"/>
              </a:spcBef>
              <a:spcAft>
                <a:spcPts val="0"/>
              </a:spcAft>
              <a:buSzPts val="1400"/>
              <a:buNone/>
            </a:pPr>
            <a:r>
              <a:rPr lang="en-US" b="1" dirty="0"/>
              <a:t>To Know: </a:t>
            </a:r>
            <a:r>
              <a:rPr lang="en-US" dirty="0"/>
              <a:t>Tomlinson, Carol A., </a:t>
            </a:r>
            <a:r>
              <a:rPr lang="en-US" i="1" dirty="0"/>
              <a:t>How to Differentiate Instruction in Mixed-ability Classrooms</a:t>
            </a:r>
            <a:r>
              <a:rPr lang="en-US" dirty="0"/>
              <a:t>. Alexandria, VA: Association for Supervision and Curriculum Development, 2001.</a:t>
            </a:r>
            <a:br>
              <a:rPr lang="en-US" dirty="0"/>
            </a:br>
            <a:endParaRPr dirty="0"/>
          </a:p>
          <a:p>
            <a:pPr marL="0" lvl="0" indent="0" algn="l" rtl="0">
              <a:lnSpc>
                <a:spcPct val="100000"/>
              </a:lnSpc>
              <a:spcBef>
                <a:spcPts val="360"/>
              </a:spcBef>
              <a:spcAft>
                <a:spcPts val="0"/>
              </a:spcAft>
              <a:buSzPts val="1400"/>
              <a:buNone/>
            </a:pPr>
            <a:r>
              <a:rPr lang="en-US" b="1" dirty="0"/>
              <a:t>To Say: </a:t>
            </a:r>
            <a:r>
              <a:rPr lang="en-US" b="0" dirty="0"/>
              <a:t>High Prep differentiation</a:t>
            </a:r>
            <a:r>
              <a:rPr lang="en-US" b="0" baseline="0" dirty="0"/>
              <a:t> requires </a:t>
            </a:r>
            <a:r>
              <a:rPr lang="en-US" dirty="0"/>
              <a:t>more planning and organization. These are a few suggestions that require more preparation before implementing in the classroom.</a:t>
            </a:r>
            <a:br>
              <a:rPr lang="en-US" dirty="0"/>
            </a:br>
            <a:endParaRPr dirty="0"/>
          </a:p>
          <a:p>
            <a:pPr marL="0" lvl="0" indent="0" algn="l" rtl="0">
              <a:lnSpc>
                <a:spcPct val="100000"/>
              </a:lnSpc>
              <a:spcBef>
                <a:spcPts val="360"/>
              </a:spcBef>
              <a:spcAft>
                <a:spcPts val="0"/>
              </a:spcAft>
              <a:buSzPts val="1400"/>
              <a:buNone/>
            </a:pPr>
            <a:r>
              <a:rPr lang="en-US" b="1" dirty="0"/>
              <a:t>To Do:</a:t>
            </a:r>
            <a:r>
              <a:rPr lang="en-US" b="1" baseline="0" dirty="0"/>
              <a:t> </a:t>
            </a:r>
            <a:r>
              <a:rPr lang="en-US" dirty="0"/>
              <a:t>Three-Minute Buzz: With your colleagues, spend the next three minutes discussing low and high prep differentiation. Discuss an idea that is new to you. Discuss an idea that you will try in your classroom.</a:t>
            </a:r>
            <a:endParaRPr dirty="0"/>
          </a:p>
          <a:p>
            <a:pPr marL="0" lvl="0" indent="0" algn="l" rtl="0">
              <a:lnSpc>
                <a:spcPct val="100000"/>
              </a:lnSpc>
              <a:spcBef>
                <a:spcPts val="360"/>
              </a:spcBef>
              <a:spcAft>
                <a:spcPts val="0"/>
              </a:spcAft>
              <a:buSzPts val="1400"/>
              <a:buNone/>
            </a:pPr>
            <a:endParaRPr dirty="0"/>
          </a:p>
        </p:txBody>
      </p:sp>
      <p:sp>
        <p:nvSpPr>
          <p:cNvPr id="956" name="Google Shape;956;p134:notes"/>
          <p:cNvSpPr txBox="1">
            <a:spLocks noGrp="1"/>
          </p:cNvSpPr>
          <p:nvPr>
            <p:ph type="sldNum" idx="12"/>
          </p:nvPr>
        </p:nvSpPr>
        <p:spPr>
          <a:xfrm>
            <a:off x="3970938" y="8829966"/>
            <a:ext cx="3037840" cy="464820"/>
          </a:xfrm>
          <a:prstGeom prst="rect">
            <a:avLst/>
          </a:prstGeom>
          <a:noFill/>
          <a:ln>
            <a:noFill/>
          </a:ln>
        </p:spPr>
        <p:txBody>
          <a:bodyPr spcFirstLastPara="1" wrap="square" lIns="92850" tIns="46425" rIns="92850" bIns="46425" anchor="b" anchorCtr="0">
            <a:noAutofit/>
          </a:bodyPr>
          <a:lstStyle/>
          <a:p>
            <a:pPr marL="0" lvl="0" indent="0" algn="r" rtl="0">
              <a:lnSpc>
                <a:spcPct val="100000"/>
              </a:lnSpc>
              <a:spcBef>
                <a:spcPts val="0"/>
              </a:spcBef>
              <a:spcAft>
                <a:spcPts val="0"/>
              </a:spcAft>
              <a:buSzPts val="1400"/>
              <a:buNone/>
            </a:pPr>
            <a:fld id="{00000000-1234-1234-1234-123412341234}" type="slidenum">
              <a:rPr lang="en-US"/>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158"/>
          <p:cNvSpPr/>
          <p:nvPr/>
        </p:nvSpPr>
        <p:spPr>
          <a:xfrm>
            <a:off x="0" y="5970588"/>
            <a:ext cx="9144000" cy="88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58"/>
          <p:cNvSpPr/>
          <p:nvPr/>
        </p:nvSpPr>
        <p:spPr>
          <a:xfrm>
            <a:off x="-9525" y="6053138"/>
            <a:ext cx="2249400" cy="712800"/>
          </a:xfrm>
          <a:prstGeom prst="rect">
            <a:avLst/>
          </a:prstGeom>
          <a:solidFill>
            <a:srgbClr val="946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 name="Google Shape;21;p158"/>
          <p:cNvSpPr/>
          <p:nvPr/>
        </p:nvSpPr>
        <p:spPr>
          <a:xfrm>
            <a:off x="2359025" y="6043613"/>
            <a:ext cx="6785100" cy="714300"/>
          </a:xfrm>
          <a:prstGeom prst="rect">
            <a:avLst/>
          </a:prstGeom>
          <a:solidFill>
            <a:srgbClr val="3D98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158"/>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8"/>
          <p:cNvSpPr txBox="1">
            <a:spLocks noGrp="1"/>
          </p:cNvSpPr>
          <p:nvPr>
            <p:ph type="subTitle" idx="1"/>
          </p:nvPr>
        </p:nvSpPr>
        <p:spPr>
          <a:xfrm>
            <a:off x="2362200" y="6050037"/>
            <a:ext cx="6705600" cy="6855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700"/>
              </a:spcBef>
              <a:spcAft>
                <a:spcPts val="0"/>
              </a:spcAft>
              <a:buSzPts val="1560"/>
              <a:buNone/>
              <a:defRPr sz="2600">
                <a:solidFill>
                  <a:srgbClr val="FFFFFF"/>
                </a:solidFill>
              </a:defRPr>
            </a:lvl1pPr>
            <a:lvl2pPr lvl="1" algn="ctr">
              <a:lnSpc>
                <a:spcPct val="100000"/>
              </a:lnSpc>
              <a:spcBef>
                <a:spcPts val="550"/>
              </a:spcBef>
              <a:spcAft>
                <a:spcPts val="0"/>
              </a:spcAft>
              <a:buSzPts val="1260"/>
              <a:buNone/>
              <a:defRPr/>
            </a:lvl2pPr>
            <a:lvl3pPr lvl="2" algn="ctr">
              <a:lnSpc>
                <a:spcPct val="100000"/>
              </a:lnSpc>
              <a:spcBef>
                <a:spcPts val="500"/>
              </a:spcBef>
              <a:spcAft>
                <a:spcPts val="0"/>
              </a:spcAft>
              <a:buSzPts val="1350"/>
              <a:buNone/>
              <a:defRPr/>
            </a:lvl3pPr>
            <a:lvl4pPr lvl="3" algn="ctr">
              <a:lnSpc>
                <a:spcPct val="100000"/>
              </a:lnSpc>
              <a:spcBef>
                <a:spcPts val="400"/>
              </a:spcBef>
              <a:spcAft>
                <a:spcPts val="0"/>
              </a:spcAft>
              <a:buSzPts val="1350"/>
              <a:buNone/>
              <a:defRPr/>
            </a:lvl4pPr>
            <a:lvl5pPr lvl="4" algn="ctr">
              <a:lnSpc>
                <a:spcPct val="100000"/>
              </a:lnSpc>
              <a:spcBef>
                <a:spcPts val="400"/>
              </a:spcBef>
              <a:spcAft>
                <a:spcPts val="0"/>
              </a:spcAft>
              <a:buSzPts val="117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24" name="Google Shape;24;p158"/>
          <p:cNvSpPr txBox="1">
            <a:spLocks noGrp="1"/>
          </p:cNvSpPr>
          <p:nvPr>
            <p:ph type="dt" idx="10"/>
          </p:nvPr>
        </p:nvSpPr>
        <p:spPr>
          <a:xfrm>
            <a:off x="76200" y="6069013"/>
            <a:ext cx="2057400" cy="685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2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8"/>
          <p:cNvSpPr txBox="1">
            <a:spLocks noGrp="1"/>
          </p:cNvSpPr>
          <p:nvPr>
            <p:ph type="sldNum" idx="12"/>
          </p:nvPr>
        </p:nvSpPr>
        <p:spPr>
          <a:xfrm>
            <a:off x="8001000" y="228600"/>
            <a:ext cx="838200" cy="381300"/>
          </a:xfrm>
          <a:prstGeom prst="rect">
            <a:avLst/>
          </a:prstGeom>
          <a:noFill/>
          <a:ln>
            <a:noFill/>
          </a:ln>
        </p:spPr>
        <p:txBody>
          <a:bodyPr spcFirstLastPara="1" wrap="square" lIns="91425" tIns="45700" rIns="91425" bIns="45700" anchor="ctr" anchorCtr="0">
            <a:norm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Option 3">
  <p:cSld name="1_Content Option 3">
    <p:spTree>
      <p:nvGrpSpPr>
        <p:cNvPr id="1" name="Shape 88"/>
        <p:cNvGrpSpPr/>
        <p:nvPr/>
      </p:nvGrpSpPr>
      <p:grpSpPr>
        <a:xfrm>
          <a:off x="0" y="0"/>
          <a:ext cx="0" cy="0"/>
          <a:chOff x="0" y="0"/>
          <a:chExt cx="0" cy="0"/>
        </a:xfrm>
      </p:grpSpPr>
      <p:sp>
        <p:nvSpPr>
          <p:cNvPr id="89" name="Google Shape;89;p167"/>
          <p:cNvSpPr txBox="1">
            <a:spLocks noGrp="1"/>
          </p:cNvSpPr>
          <p:nvPr>
            <p:ph type="sldNum" idx="12"/>
          </p:nvPr>
        </p:nvSpPr>
        <p:spPr>
          <a:xfrm>
            <a:off x="152400" y="177801"/>
            <a:ext cx="7620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90" name="Google Shape;90;p167"/>
          <p:cNvSpPr txBox="1">
            <a:spLocks noGrp="1"/>
          </p:cNvSpPr>
          <p:nvPr>
            <p:ph type="body" idx="1"/>
          </p:nvPr>
        </p:nvSpPr>
        <p:spPr>
          <a:xfrm>
            <a:off x="152400" y="2159000"/>
            <a:ext cx="88392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1" name="Google Shape;91;p167"/>
          <p:cNvSpPr txBox="1">
            <a:spLocks noGrp="1"/>
          </p:cNvSpPr>
          <p:nvPr>
            <p:ph type="title"/>
          </p:nvPr>
        </p:nvSpPr>
        <p:spPr>
          <a:xfrm>
            <a:off x="152400" y="990600"/>
            <a:ext cx="88392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Calibri"/>
              <a:buNone/>
              <a:defRPr sz="4000" b="1"/>
            </a:lvl1pPr>
            <a:lvl2pPr lvl="1" algn="l">
              <a:lnSpc>
                <a:spcPct val="100000"/>
              </a:lnSpc>
              <a:spcBef>
                <a:spcPts val="0"/>
              </a:spcBef>
              <a:spcAft>
                <a:spcPts val="0"/>
              </a:spcAft>
              <a:buClr>
                <a:schemeClr val="dk2"/>
              </a:buClr>
              <a:buSzPts val="1400"/>
              <a:buFont typeface="Twentieth Century"/>
              <a:buNone/>
              <a:defRPr/>
            </a:lvl2pPr>
            <a:lvl3pPr lvl="2" algn="l">
              <a:lnSpc>
                <a:spcPct val="100000"/>
              </a:lnSpc>
              <a:spcBef>
                <a:spcPts val="0"/>
              </a:spcBef>
              <a:spcAft>
                <a:spcPts val="0"/>
              </a:spcAft>
              <a:buClr>
                <a:schemeClr val="dk2"/>
              </a:buClr>
              <a:buSzPts val="1400"/>
              <a:buFont typeface="Twentieth Century"/>
              <a:buNone/>
              <a:defRPr/>
            </a:lvl3pPr>
            <a:lvl4pPr lvl="3" algn="l">
              <a:lnSpc>
                <a:spcPct val="100000"/>
              </a:lnSpc>
              <a:spcBef>
                <a:spcPts val="0"/>
              </a:spcBef>
              <a:spcAft>
                <a:spcPts val="0"/>
              </a:spcAft>
              <a:buClr>
                <a:schemeClr val="dk2"/>
              </a:buClr>
              <a:buSzPts val="1400"/>
              <a:buFont typeface="Twentieth Century"/>
              <a:buNone/>
              <a:defRPr/>
            </a:lvl4pPr>
            <a:lvl5pPr lvl="4" algn="l">
              <a:lnSpc>
                <a:spcPct val="100000"/>
              </a:lnSpc>
              <a:spcBef>
                <a:spcPts val="0"/>
              </a:spcBef>
              <a:spcAft>
                <a:spcPts val="0"/>
              </a:spcAft>
              <a:buClr>
                <a:schemeClr val="dk2"/>
              </a:buClr>
              <a:buSzPts val="1400"/>
              <a:buFont typeface="Twentieth Century"/>
              <a:buNone/>
              <a:defRPr/>
            </a:lvl5pPr>
            <a:lvl6pPr lvl="5" algn="l">
              <a:lnSpc>
                <a:spcPct val="100000"/>
              </a:lnSpc>
              <a:spcBef>
                <a:spcPts val="0"/>
              </a:spcBef>
              <a:spcAft>
                <a:spcPts val="0"/>
              </a:spcAft>
              <a:buClr>
                <a:schemeClr val="dk2"/>
              </a:buClr>
              <a:buSzPts val="1400"/>
              <a:buFont typeface="Twentieth Century"/>
              <a:buNone/>
              <a:defRPr/>
            </a:lvl6pPr>
            <a:lvl7pPr lvl="6" algn="l">
              <a:lnSpc>
                <a:spcPct val="100000"/>
              </a:lnSpc>
              <a:spcBef>
                <a:spcPts val="0"/>
              </a:spcBef>
              <a:spcAft>
                <a:spcPts val="0"/>
              </a:spcAft>
              <a:buClr>
                <a:schemeClr val="dk2"/>
              </a:buClr>
              <a:buSzPts val="1400"/>
              <a:buFont typeface="Twentieth Century"/>
              <a:buNone/>
              <a:defRPr/>
            </a:lvl7pPr>
            <a:lvl8pPr lvl="7" algn="l">
              <a:lnSpc>
                <a:spcPct val="100000"/>
              </a:lnSpc>
              <a:spcBef>
                <a:spcPts val="0"/>
              </a:spcBef>
              <a:spcAft>
                <a:spcPts val="0"/>
              </a:spcAft>
              <a:buClr>
                <a:schemeClr val="dk2"/>
              </a:buClr>
              <a:buSzPts val="1400"/>
              <a:buFont typeface="Twentieth Century"/>
              <a:buNone/>
              <a:defRPr/>
            </a:lvl8pPr>
            <a:lvl9pPr lvl="8" algn="l">
              <a:lnSpc>
                <a:spcPct val="100000"/>
              </a:lnSpc>
              <a:spcBef>
                <a:spcPts val="0"/>
              </a:spcBef>
              <a:spcAft>
                <a:spcPts val="0"/>
              </a:spcAft>
              <a:buClr>
                <a:schemeClr val="dk2"/>
              </a:buClr>
              <a:buSzPts val="1400"/>
              <a:buFont typeface="Twentieth Century"/>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92"/>
        <p:cNvGrpSpPr/>
        <p:nvPr/>
      </p:nvGrpSpPr>
      <p:grpSpPr>
        <a:xfrm>
          <a:off x="0" y="0"/>
          <a:ext cx="0" cy="0"/>
          <a:chOff x="0" y="0"/>
          <a:chExt cx="0" cy="0"/>
        </a:xfrm>
      </p:grpSpPr>
      <p:pic>
        <p:nvPicPr>
          <p:cNvPr id="93" name="Google Shape;93;p163" descr="R:\COM\COMM\Branding\PPT Templates\widescreen\Widescreen Powerpoint 6.jpg"/>
          <p:cNvPicPr preferRelativeResize="0"/>
          <p:nvPr/>
        </p:nvPicPr>
        <p:blipFill rotWithShape="1">
          <a:blip r:embed="rId2">
            <a:alphaModFix/>
          </a:blip>
          <a:srcRect/>
          <a:stretch/>
        </p:blipFill>
        <p:spPr>
          <a:xfrm>
            <a:off x="0" y="2"/>
            <a:ext cx="9153144" cy="5150534"/>
          </a:xfrm>
          <a:prstGeom prst="rect">
            <a:avLst/>
          </a:prstGeom>
          <a:noFill/>
          <a:ln>
            <a:noFill/>
          </a:ln>
        </p:spPr>
      </p:pic>
      <p:sp>
        <p:nvSpPr>
          <p:cNvPr id="94" name="Google Shape;94;p163"/>
          <p:cNvSpPr txBox="1">
            <a:spLocks noGrp="1"/>
          </p:cNvSpPr>
          <p:nvPr>
            <p:ph type="body" idx="1"/>
          </p:nvPr>
        </p:nvSpPr>
        <p:spPr>
          <a:xfrm>
            <a:off x="152400" y="3841522"/>
            <a:ext cx="8763000" cy="646500"/>
          </a:xfrm>
          <a:prstGeom prst="rect">
            <a:avLst/>
          </a:prstGeom>
          <a:noFill/>
          <a:ln>
            <a:noFill/>
          </a:ln>
        </p:spPr>
        <p:txBody>
          <a:bodyPr spcFirstLastPara="1" wrap="square" lIns="91425" tIns="45700" rIns="91425" bIns="45700" anchor="ctr" anchorCtr="0">
            <a:spAutoFit/>
          </a:bodyPr>
          <a:lstStyle>
            <a:lvl1pPr marL="457200" lvl="0" indent="-228600" algn="ctr">
              <a:lnSpc>
                <a:spcPct val="100000"/>
              </a:lnSpc>
              <a:spcBef>
                <a:spcPts val="700"/>
              </a:spcBef>
              <a:spcAft>
                <a:spcPts val="0"/>
              </a:spcAft>
              <a:buSzPts val="2160"/>
              <a:buNone/>
              <a:defRPr sz="3600" b="1">
                <a:latin typeface="Calibri"/>
                <a:ea typeface="Calibri"/>
                <a:cs typeface="Calibri"/>
                <a:sym typeface="Calibri"/>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5" name="Google Shape;95;p163"/>
          <p:cNvSpPr txBox="1">
            <a:spLocks noGrp="1"/>
          </p:cNvSpPr>
          <p:nvPr>
            <p:ph type="sldNum" idx="12"/>
          </p:nvPr>
        </p:nvSpPr>
        <p:spPr>
          <a:xfrm>
            <a:off x="8229600" y="6324600"/>
            <a:ext cx="7620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163"/>
          <p:cNvSpPr txBox="1"/>
          <p:nvPr/>
        </p:nvSpPr>
        <p:spPr>
          <a:xfrm>
            <a:off x="8229600" y="279400"/>
            <a:ext cx="762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act option 3">
  <p:cSld name="Contact option 3">
    <p:spTree>
      <p:nvGrpSpPr>
        <p:cNvPr id="1" name="Shape 97"/>
        <p:cNvGrpSpPr/>
        <p:nvPr/>
      </p:nvGrpSpPr>
      <p:grpSpPr>
        <a:xfrm>
          <a:off x="0" y="0"/>
          <a:ext cx="0" cy="0"/>
          <a:chOff x="0" y="0"/>
          <a:chExt cx="0" cy="0"/>
        </a:xfrm>
      </p:grpSpPr>
      <p:pic>
        <p:nvPicPr>
          <p:cNvPr id="98" name="Google Shape;98;p169" descr="R:\COM\COMM\Branding\PPT Templates\widescreen\Widescreen Powerpoint 22.jpg"/>
          <p:cNvPicPr preferRelativeResize="0"/>
          <p:nvPr/>
        </p:nvPicPr>
        <p:blipFill rotWithShape="1">
          <a:blip r:embed="rId2">
            <a:alphaModFix/>
          </a:blip>
          <a:srcRect/>
          <a:stretch/>
        </p:blipFill>
        <p:spPr>
          <a:xfrm>
            <a:off x="0" y="2"/>
            <a:ext cx="9153144" cy="5150534"/>
          </a:xfrm>
          <a:prstGeom prst="rect">
            <a:avLst/>
          </a:prstGeom>
          <a:noFill/>
          <a:ln>
            <a:noFill/>
          </a:ln>
        </p:spPr>
      </p:pic>
      <p:sp>
        <p:nvSpPr>
          <p:cNvPr id="99" name="Google Shape;99;p169"/>
          <p:cNvSpPr txBox="1">
            <a:spLocks noGrp="1"/>
          </p:cNvSpPr>
          <p:nvPr>
            <p:ph type="body" idx="1"/>
          </p:nvPr>
        </p:nvSpPr>
        <p:spPr>
          <a:xfrm>
            <a:off x="1143001" y="4787900"/>
            <a:ext cx="6762300" cy="20067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00"/>
              </a:spcBef>
              <a:spcAft>
                <a:spcPts val="0"/>
              </a:spcAft>
              <a:buSzPts val="1440"/>
              <a:buNone/>
              <a:defRPr sz="2400" b="0"/>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0" name="Google Shape;100;p169"/>
          <p:cNvSpPr txBox="1">
            <a:spLocks noGrp="1"/>
          </p:cNvSpPr>
          <p:nvPr>
            <p:ph type="body" idx="2"/>
          </p:nvPr>
        </p:nvSpPr>
        <p:spPr>
          <a:xfrm>
            <a:off x="990600" y="4127500"/>
            <a:ext cx="7010400" cy="6096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700"/>
              </a:spcBef>
              <a:spcAft>
                <a:spcPts val="0"/>
              </a:spcAft>
              <a:buSzPts val="1440"/>
              <a:buNone/>
              <a:defRPr sz="2400" b="0">
                <a:solidFill>
                  <a:srgbClr val="003399"/>
                </a:solidFill>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1" name="Google Shape;101;p169"/>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Google Shape;103;p170"/>
          <p:cNvSpPr txBox="1">
            <a:spLocks noGrp="1"/>
          </p:cNvSpPr>
          <p:nvPr>
            <p:ph type="title"/>
          </p:nvPr>
        </p:nvSpPr>
        <p:spPr>
          <a:xfrm>
            <a:off x="609600" y="228600"/>
            <a:ext cx="8153400" cy="990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70"/>
          <p:cNvSpPr txBox="1">
            <a:spLocks noGrp="1"/>
          </p:cNvSpPr>
          <p:nvPr>
            <p:ph type="body" idx="1"/>
          </p:nvPr>
        </p:nvSpPr>
        <p:spPr>
          <a:xfrm>
            <a:off x="609600" y="1589567"/>
            <a:ext cx="3886200" cy="4572000"/>
          </a:xfrm>
          <a:prstGeom prst="rect">
            <a:avLst/>
          </a:prstGeom>
          <a:noFill/>
          <a:ln>
            <a:noFill/>
          </a:ln>
        </p:spPr>
        <p:txBody>
          <a:bodyPr spcFirstLastPara="1" wrap="square" lIns="91425" tIns="45700" rIns="91425" bIns="45700" anchor="t" anchorCtr="0">
            <a:noAutofit/>
          </a:bodyPr>
          <a:lstStyle>
            <a:lvl1pPr marL="457200" lvl="0" indent="-339090" algn="l">
              <a:lnSpc>
                <a:spcPct val="100000"/>
              </a:lnSpc>
              <a:spcBef>
                <a:spcPts val="700"/>
              </a:spcBef>
              <a:spcAft>
                <a:spcPts val="0"/>
              </a:spcAft>
              <a:buSzPts val="1740"/>
              <a:buChar char="◻"/>
              <a:defRPr>
                <a:latin typeface="Cambria"/>
                <a:ea typeface="Cambria"/>
                <a:cs typeface="Cambria"/>
                <a:sym typeface="Cambria"/>
              </a:defRPr>
            </a:lvl1pPr>
            <a:lvl2pPr marL="914400" lvl="1" indent="-344169" algn="l">
              <a:lnSpc>
                <a:spcPct val="100000"/>
              </a:lnSpc>
              <a:spcBef>
                <a:spcPts val="550"/>
              </a:spcBef>
              <a:spcAft>
                <a:spcPts val="0"/>
              </a:spcAft>
              <a:buSzPts val="1820"/>
              <a:buChar char="?"/>
              <a:defRPr>
                <a:latin typeface="Cambria"/>
                <a:ea typeface="Cambria"/>
                <a:cs typeface="Cambria"/>
                <a:sym typeface="Cambria"/>
              </a:defRPr>
            </a:lvl2pPr>
            <a:lvl3pPr marL="1371600" lvl="2" indent="-338137" algn="l">
              <a:lnSpc>
                <a:spcPct val="100000"/>
              </a:lnSpc>
              <a:spcBef>
                <a:spcPts val="500"/>
              </a:spcBef>
              <a:spcAft>
                <a:spcPts val="0"/>
              </a:spcAft>
              <a:buSzPts val="1725"/>
              <a:buChar char="■"/>
              <a:defRPr>
                <a:latin typeface="Cambria"/>
                <a:ea typeface="Cambria"/>
                <a:cs typeface="Cambria"/>
                <a:sym typeface="Cambria"/>
              </a:defRPr>
            </a:lvl3pPr>
            <a:lvl4pPr marL="1828800" lvl="3" indent="-323850" algn="l">
              <a:lnSpc>
                <a:spcPct val="100000"/>
              </a:lnSpc>
              <a:spcBef>
                <a:spcPts val="400"/>
              </a:spcBef>
              <a:spcAft>
                <a:spcPts val="0"/>
              </a:spcAft>
              <a:buSzPts val="1500"/>
              <a:buChar char="■"/>
              <a:defRPr>
                <a:latin typeface="Cambria"/>
                <a:ea typeface="Cambria"/>
                <a:cs typeface="Cambria"/>
                <a:sym typeface="Cambria"/>
              </a:defRPr>
            </a:lvl4pPr>
            <a:lvl5pPr marL="2286000" lvl="4" indent="-311150" algn="l">
              <a:lnSpc>
                <a:spcPct val="100000"/>
              </a:lnSpc>
              <a:spcBef>
                <a:spcPts val="400"/>
              </a:spcBef>
              <a:spcAft>
                <a:spcPts val="0"/>
              </a:spcAft>
              <a:buSzPts val="1300"/>
              <a:buChar char="■"/>
              <a:defRPr>
                <a:latin typeface="Cambria"/>
                <a:ea typeface="Cambria"/>
                <a:cs typeface="Cambria"/>
                <a:sym typeface="Cambria"/>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5" name="Google Shape;105;p170"/>
          <p:cNvSpPr txBox="1">
            <a:spLocks noGrp="1"/>
          </p:cNvSpPr>
          <p:nvPr>
            <p:ph type="body" idx="2"/>
          </p:nvPr>
        </p:nvSpPr>
        <p:spPr>
          <a:xfrm>
            <a:off x="4844901" y="1589567"/>
            <a:ext cx="3886200" cy="4572000"/>
          </a:xfrm>
          <a:prstGeom prst="rect">
            <a:avLst/>
          </a:prstGeom>
          <a:noFill/>
          <a:ln>
            <a:noFill/>
          </a:ln>
        </p:spPr>
        <p:txBody>
          <a:bodyPr spcFirstLastPara="1" wrap="square" lIns="91425" tIns="45700" rIns="91425" bIns="45700" anchor="t" anchorCtr="0">
            <a:noAutofit/>
          </a:bodyPr>
          <a:lstStyle>
            <a:lvl1pPr marL="457200" lvl="0" indent="-339090" algn="l">
              <a:lnSpc>
                <a:spcPct val="100000"/>
              </a:lnSpc>
              <a:spcBef>
                <a:spcPts val="700"/>
              </a:spcBef>
              <a:spcAft>
                <a:spcPts val="0"/>
              </a:spcAft>
              <a:buSzPts val="1740"/>
              <a:buChar char="◻"/>
              <a:defRPr>
                <a:latin typeface="Cambria"/>
                <a:ea typeface="Cambria"/>
                <a:cs typeface="Cambria"/>
                <a:sym typeface="Cambria"/>
              </a:defRPr>
            </a:lvl1pPr>
            <a:lvl2pPr marL="914400" lvl="1" indent="-344169" algn="l">
              <a:lnSpc>
                <a:spcPct val="100000"/>
              </a:lnSpc>
              <a:spcBef>
                <a:spcPts val="550"/>
              </a:spcBef>
              <a:spcAft>
                <a:spcPts val="0"/>
              </a:spcAft>
              <a:buSzPts val="1820"/>
              <a:buChar char="?"/>
              <a:defRPr>
                <a:latin typeface="Cambria"/>
                <a:ea typeface="Cambria"/>
                <a:cs typeface="Cambria"/>
                <a:sym typeface="Cambria"/>
              </a:defRPr>
            </a:lvl2pPr>
            <a:lvl3pPr marL="1371600" lvl="2" indent="-338137" algn="l">
              <a:lnSpc>
                <a:spcPct val="100000"/>
              </a:lnSpc>
              <a:spcBef>
                <a:spcPts val="500"/>
              </a:spcBef>
              <a:spcAft>
                <a:spcPts val="0"/>
              </a:spcAft>
              <a:buSzPts val="1725"/>
              <a:buChar char="■"/>
              <a:defRPr>
                <a:latin typeface="Cambria"/>
                <a:ea typeface="Cambria"/>
                <a:cs typeface="Cambria"/>
                <a:sym typeface="Cambria"/>
              </a:defRPr>
            </a:lvl3pPr>
            <a:lvl4pPr marL="1828800" lvl="3" indent="-323850" algn="l">
              <a:lnSpc>
                <a:spcPct val="100000"/>
              </a:lnSpc>
              <a:spcBef>
                <a:spcPts val="400"/>
              </a:spcBef>
              <a:spcAft>
                <a:spcPts val="0"/>
              </a:spcAft>
              <a:buSzPts val="1500"/>
              <a:buChar char="■"/>
              <a:defRPr>
                <a:latin typeface="Cambria"/>
                <a:ea typeface="Cambria"/>
                <a:cs typeface="Cambria"/>
                <a:sym typeface="Cambria"/>
              </a:defRPr>
            </a:lvl4pPr>
            <a:lvl5pPr marL="2286000" lvl="4" indent="-311150" algn="l">
              <a:lnSpc>
                <a:spcPct val="100000"/>
              </a:lnSpc>
              <a:spcBef>
                <a:spcPts val="400"/>
              </a:spcBef>
              <a:spcAft>
                <a:spcPts val="0"/>
              </a:spcAft>
              <a:buSzPts val="1300"/>
              <a:buChar char="■"/>
              <a:defRPr>
                <a:latin typeface="Cambria"/>
                <a:ea typeface="Cambria"/>
                <a:cs typeface="Cambria"/>
                <a:sym typeface="Cambria"/>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6" name="Google Shape;106;p170"/>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07" name="Google Shape;107;p170" descr="torch-color.png"/>
          <p:cNvPicPr preferRelativeResize="0"/>
          <p:nvPr/>
        </p:nvPicPr>
        <p:blipFill rotWithShape="1">
          <a:blip r:embed="rId2">
            <a:alphaModFix/>
          </a:blip>
          <a:srcRect/>
          <a:stretch/>
        </p:blipFill>
        <p:spPr>
          <a:xfrm>
            <a:off x="8382000" y="5562600"/>
            <a:ext cx="189310" cy="747713"/>
          </a:xfrm>
          <a:prstGeom prst="rect">
            <a:avLst/>
          </a:prstGeom>
          <a:noFill/>
          <a:ln>
            <a:noFill/>
          </a:ln>
        </p:spPr>
      </p:pic>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8"/>
        <p:cNvGrpSpPr/>
        <p:nvPr/>
      </p:nvGrpSpPr>
      <p:grpSpPr>
        <a:xfrm>
          <a:off x="0" y="0"/>
          <a:ext cx="0" cy="0"/>
          <a:chOff x="0" y="0"/>
          <a:chExt cx="0" cy="0"/>
        </a:xfrm>
      </p:grpSpPr>
      <p:sp>
        <p:nvSpPr>
          <p:cNvPr id="109" name="Google Shape;109;p171"/>
          <p:cNvSpPr txBox="1">
            <a:spLocks noGrp="1"/>
          </p:cNvSpPr>
          <p:nvPr>
            <p:ph type="title"/>
          </p:nvPr>
        </p:nvSpPr>
        <p:spPr>
          <a:xfrm>
            <a:off x="609600" y="273050"/>
            <a:ext cx="8077200" cy="870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4400"/>
              <a:buFont typeface="Calibri"/>
              <a:buNone/>
              <a:defRPr sz="4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71"/>
          <p:cNvSpPr txBox="1">
            <a:spLocks noGrp="1"/>
          </p:cNvSpPr>
          <p:nvPr>
            <p:ph type="body" idx="1"/>
          </p:nvPr>
        </p:nvSpPr>
        <p:spPr>
          <a:xfrm>
            <a:off x="609600" y="1752600"/>
            <a:ext cx="1600200" cy="4343700"/>
          </a:xfrm>
          <a:prstGeom prst="rect">
            <a:avLst/>
          </a:prstGeom>
          <a:solidFill>
            <a:srgbClr val="C13828"/>
          </a:solidFill>
          <a:ln w="50800" cap="sq" cmpd="dbl">
            <a:solidFill>
              <a:srgbClr val="C13828"/>
            </a:solidFill>
            <a:prstDash val="solid"/>
            <a:miter lim="800000"/>
            <a:headEnd type="none" w="sm" len="sm"/>
            <a:tailEnd type="none" w="sm" len="sm"/>
          </a:ln>
        </p:spPr>
        <p:txBody>
          <a:bodyPr spcFirstLastPara="1" wrap="square" lIns="137150" tIns="182875" rIns="137150" bIns="91425" anchor="t" anchorCtr="0">
            <a:noAutofit/>
          </a:bodyPr>
          <a:lstStyle>
            <a:lvl1pPr marL="457200" lvl="0" indent="-228600" algn="l">
              <a:lnSpc>
                <a:spcPct val="100000"/>
              </a:lnSpc>
              <a:spcBef>
                <a:spcPts val="700"/>
              </a:spcBef>
              <a:spcAft>
                <a:spcPts val="0"/>
              </a:spcAft>
              <a:buSzPts val="1080"/>
              <a:buNone/>
              <a:defRPr sz="1800">
                <a:solidFill>
                  <a:schemeClr val="lt1"/>
                </a:solidFill>
                <a:latin typeface="Calibri"/>
                <a:ea typeface="Calibri"/>
                <a:cs typeface="Calibri"/>
                <a:sym typeface="Calibri"/>
              </a:defRPr>
            </a:lvl1pPr>
            <a:lvl2pPr marL="914400" lvl="1" indent="-228600" algn="l">
              <a:lnSpc>
                <a:spcPct val="100000"/>
              </a:lnSpc>
              <a:spcBef>
                <a:spcPts val="1000"/>
              </a:spcBef>
              <a:spcAft>
                <a:spcPts val="0"/>
              </a:spcAft>
              <a:buSzPts val="840"/>
              <a:buNone/>
              <a:defRPr sz="1200">
                <a:solidFill>
                  <a:schemeClr val="lt1"/>
                </a:solidFill>
                <a:latin typeface="Calibri"/>
                <a:ea typeface="Calibri"/>
                <a:cs typeface="Calibri"/>
                <a:sym typeface="Calibri"/>
              </a:defRPr>
            </a:lvl2pPr>
            <a:lvl3pPr marL="1371600" lvl="2" indent="-228600" algn="l">
              <a:lnSpc>
                <a:spcPct val="100000"/>
              </a:lnSpc>
              <a:spcBef>
                <a:spcPts val="500"/>
              </a:spcBef>
              <a:spcAft>
                <a:spcPts val="0"/>
              </a:spcAft>
              <a:buSzPts val="750"/>
              <a:buNone/>
              <a:defRPr sz="1000">
                <a:solidFill>
                  <a:schemeClr val="lt1"/>
                </a:solidFill>
                <a:latin typeface="Calibri"/>
                <a:ea typeface="Calibri"/>
                <a:cs typeface="Calibri"/>
                <a:sym typeface="Calibri"/>
              </a:defRPr>
            </a:lvl3pPr>
            <a:lvl4pPr marL="1828800" lvl="3" indent="-228600" algn="l">
              <a:lnSpc>
                <a:spcPct val="100000"/>
              </a:lnSpc>
              <a:spcBef>
                <a:spcPts val="400"/>
              </a:spcBef>
              <a:spcAft>
                <a:spcPts val="0"/>
              </a:spcAft>
              <a:buSzPts val="675"/>
              <a:buNone/>
              <a:defRPr sz="900">
                <a:solidFill>
                  <a:schemeClr val="lt1"/>
                </a:solidFill>
                <a:latin typeface="Calibri"/>
                <a:ea typeface="Calibri"/>
                <a:cs typeface="Calibri"/>
                <a:sym typeface="Calibri"/>
              </a:defRPr>
            </a:lvl4pPr>
            <a:lvl5pPr marL="2286000" lvl="4" indent="-228600" algn="l">
              <a:lnSpc>
                <a:spcPct val="100000"/>
              </a:lnSpc>
              <a:spcBef>
                <a:spcPts val="400"/>
              </a:spcBef>
              <a:spcAft>
                <a:spcPts val="0"/>
              </a:spcAft>
              <a:buSzPts val="585"/>
              <a:buNone/>
              <a:defRPr sz="900">
                <a:solidFill>
                  <a:schemeClr val="lt1"/>
                </a:solidFill>
                <a:latin typeface="Calibri"/>
                <a:ea typeface="Calibri"/>
                <a:cs typeface="Calibri"/>
                <a:sym typeface="Calibri"/>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11" name="Google Shape;111;p171"/>
          <p:cNvSpPr txBox="1">
            <a:spLocks noGrp="1"/>
          </p:cNvSpPr>
          <p:nvPr>
            <p:ph type="body" idx="2"/>
          </p:nvPr>
        </p:nvSpPr>
        <p:spPr>
          <a:xfrm>
            <a:off x="2362200" y="1752600"/>
            <a:ext cx="6400800" cy="4419600"/>
          </a:xfrm>
          <a:prstGeom prst="rect">
            <a:avLst/>
          </a:prstGeom>
          <a:noFill/>
          <a:ln>
            <a:noFill/>
          </a:ln>
        </p:spPr>
        <p:txBody>
          <a:bodyPr spcFirstLastPara="1" wrap="square" lIns="91425" tIns="45700" rIns="91425" bIns="45700" anchor="t" anchorCtr="0">
            <a:noAutofit/>
          </a:bodyPr>
          <a:lstStyle>
            <a:lvl1pPr marL="457200" lvl="0" indent="-339090" algn="l">
              <a:lnSpc>
                <a:spcPct val="100000"/>
              </a:lnSpc>
              <a:spcBef>
                <a:spcPts val="700"/>
              </a:spcBef>
              <a:spcAft>
                <a:spcPts val="0"/>
              </a:spcAft>
              <a:buSzPts val="1740"/>
              <a:buChar char="◻"/>
              <a:defRPr>
                <a:latin typeface="Cambria"/>
                <a:ea typeface="Cambria"/>
                <a:cs typeface="Cambria"/>
                <a:sym typeface="Cambria"/>
              </a:defRPr>
            </a:lvl1pPr>
            <a:lvl2pPr marL="914400" lvl="1" indent="-344169" algn="l">
              <a:lnSpc>
                <a:spcPct val="100000"/>
              </a:lnSpc>
              <a:spcBef>
                <a:spcPts val="550"/>
              </a:spcBef>
              <a:spcAft>
                <a:spcPts val="0"/>
              </a:spcAft>
              <a:buSzPts val="1820"/>
              <a:buChar char="?"/>
              <a:defRPr>
                <a:latin typeface="Cambria"/>
                <a:ea typeface="Cambria"/>
                <a:cs typeface="Cambria"/>
                <a:sym typeface="Cambria"/>
              </a:defRPr>
            </a:lvl2pPr>
            <a:lvl3pPr marL="1371600" lvl="2" indent="-338137" algn="l">
              <a:lnSpc>
                <a:spcPct val="100000"/>
              </a:lnSpc>
              <a:spcBef>
                <a:spcPts val="500"/>
              </a:spcBef>
              <a:spcAft>
                <a:spcPts val="0"/>
              </a:spcAft>
              <a:buSzPts val="1725"/>
              <a:buChar char="■"/>
              <a:defRPr>
                <a:latin typeface="Cambria"/>
                <a:ea typeface="Cambria"/>
                <a:cs typeface="Cambria"/>
                <a:sym typeface="Cambria"/>
              </a:defRPr>
            </a:lvl3pPr>
            <a:lvl4pPr marL="1828800" lvl="3" indent="-323850" algn="l">
              <a:lnSpc>
                <a:spcPct val="100000"/>
              </a:lnSpc>
              <a:spcBef>
                <a:spcPts val="400"/>
              </a:spcBef>
              <a:spcAft>
                <a:spcPts val="0"/>
              </a:spcAft>
              <a:buSzPts val="1500"/>
              <a:buChar char="■"/>
              <a:defRPr>
                <a:latin typeface="Cambria"/>
                <a:ea typeface="Cambria"/>
                <a:cs typeface="Cambria"/>
                <a:sym typeface="Cambria"/>
              </a:defRPr>
            </a:lvl4pPr>
            <a:lvl5pPr marL="2286000" lvl="4" indent="-311150" algn="l">
              <a:lnSpc>
                <a:spcPct val="100000"/>
              </a:lnSpc>
              <a:spcBef>
                <a:spcPts val="400"/>
              </a:spcBef>
              <a:spcAft>
                <a:spcPts val="0"/>
              </a:spcAft>
              <a:buSzPts val="1300"/>
              <a:buChar char="■"/>
              <a:defRPr>
                <a:latin typeface="Cambria"/>
                <a:ea typeface="Cambria"/>
                <a:cs typeface="Cambria"/>
                <a:sym typeface="Cambria"/>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12" name="Google Shape;112;p171"/>
          <p:cNvSpPr txBox="1">
            <a:spLocks noGrp="1"/>
          </p:cNvSpPr>
          <p:nvPr>
            <p:ph type="sldNum" idx="12"/>
          </p:nvPr>
        </p:nvSpPr>
        <p:spPr>
          <a:xfrm>
            <a:off x="0" y="1066800"/>
            <a:ext cx="533400" cy="244500"/>
          </a:xfrm>
          <a:prstGeom prst="rect">
            <a:avLst/>
          </a:prstGeom>
          <a:noFill/>
          <a:ln>
            <a:noFill/>
          </a:ln>
        </p:spPr>
        <p:txBody>
          <a:bodyPr spcFirstLastPara="1" wrap="square" lIns="91425" tIns="45700" rIns="91425" bIns="45700" anchor="ctr" anchorCtr="0">
            <a:norm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13" name="Google Shape;113;p171" descr="torch-color.png"/>
          <p:cNvPicPr preferRelativeResize="0"/>
          <p:nvPr/>
        </p:nvPicPr>
        <p:blipFill rotWithShape="1">
          <a:blip r:embed="rId2">
            <a:alphaModFix/>
          </a:blip>
          <a:srcRect/>
          <a:stretch/>
        </p:blipFill>
        <p:spPr>
          <a:xfrm>
            <a:off x="8382000" y="5562600"/>
            <a:ext cx="189310" cy="747713"/>
          </a:xfrm>
          <a:prstGeom prst="rect">
            <a:avLst/>
          </a:prstGeom>
          <a:noFill/>
          <a:ln>
            <a:noFill/>
          </a:ln>
        </p:spPr>
      </p:pic>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4"/>
        <p:cNvGrpSpPr/>
        <p:nvPr/>
      </p:nvGrpSpPr>
      <p:grpSpPr>
        <a:xfrm>
          <a:off x="0" y="0"/>
          <a:ext cx="0" cy="0"/>
          <a:chOff x="0" y="0"/>
          <a:chExt cx="0" cy="0"/>
        </a:xfrm>
      </p:grpSpPr>
      <p:sp>
        <p:nvSpPr>
          <p:cNvPr id="115" name="Google Shape;115;p172"/>
          <p:cNvSpPr/>
          <p:nvPr/>
        </p:nvSpPr>
        <p:spPr>
          <a:xfrm>
            <a:off x="-9525" y="4572000"/>
            <a:ext cx="9144000" cy="88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6" name="Google Shape;116;p172"/>
          <p:cNvSpPr/>
          <p:nvPr/>
        </p:nvSpPr>
        <p:spPr>
          <a:xfrm>
            <a:off x="-9525" y="4664075"/>
            <a:ext cx="1463700" cy="712800"/>
          </a:xfrm>
          <a:prstGeom prst="rect">
            <a:avLst/>
          </a:prstGeom>
          <a:solidFill>
            <a:srgbClr val="3D98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7" name="Google Shape;117;p172"/>
          <p:cNvSpPr/>
          <p:nvPr/>
        </p:nvSpPr>
        <p:spPr>
          <a:xfrm>
            <a:off x="1544638" y="4654550"/>
            <a:ext cx="7599300" cy="712800"/>
          </a:xfrm>
          <a:prstGeom prst="rect">
            <a:avLst/>
          </a:prstGeom>
          <a:solidFill>
            <a:srgbClr val="0033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8" name="Google Shape;118;p172"/>
          <p:cNvSpPr/>
          <p:nvPr/>
        </p:nvSpPr>
        <p:spPr>
          <a:xfrm>
            <a:off x="1447800" y="0"/>
            <a:ext cx="99900" cy="6867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9" name="Google Shape;119;p172"/>
          <p:cNvSpPr txBox="1">
            <a:spLocks noGrp="1"/>
          </p:cNvSpPr>
          <p:nvPr>
            <p:ph type="body" idx="1"/>
          </p:nvPr>
        </p:nvSpPr>
        <p:spPr>
          <a:xfrm>
            <a:off x="1600200" y="5486400"/>
            <a:ext cx="7315200" cy="685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00"/>
              </a:spcBef>
              <a:spcAft>
                <a:spcPts val="0"/>
              </a:spcAft>
              <a:buSzPts val="1020"/>
              <a:buFont typeface="Cambria"/>
              <a:buNone/>
              <a:defRPr sz="1700">
                <a:latin typeface="Cambria"/>
                <a:ea typeface="Cambria"/>
                <a:cs typeface="Cambria"/>
                <a:sym typeface="Cambria"/>
              </a:defRPr>
            </a:lvl1pPr>
            <a:lvl2pPr marL="914400" lvl="1" indent="-228600" algn="l">
              <a:lnSpc>
                <a:spcPct val="100000"/>
              </a:lnSpc>
              <a:spcBef>
                <a:spcPts val="550"/>
              </a:spcBef>
              <a:spcAft>
                <a:spcPts val="0"/>
              </a:spcAft>
              <a:buSzPts val="840"/>
              <a:buFont typeface="Calibri"/>
              <a:buNone/>
              <a:defRPr sz="1200"/>
            </a:lvl2pPr>
            <a:lvl3pPr marL="1371600" lvl="2" indent="-228600" algn="l">
              <a:lnSpc>
                <a:spcPct val="100000"/>
              </a:lnSpc>
              <a:spcBef>
                <a:spcPts val="500"/>
              </a:spcBef>
              <a:spcAft>
                <a:spcPts val="0"/>
              </a:spcAft>
              <a:buSzPts val="750"/>
              <a:buFont typeface="Calibri"/>
              <a:buNone/>
              <a:defRPr sz="1000"/>
            </a:lvl3pPr>
            <a:lvl4pPr marL="1828800" lvl="3" indent="-228600" algn="l">
              <a:lnSpc>
                <a:spcPct val="100000"/>
              </a:lnSpc>
              <a:spcBef>
                <a:spcPts val="400"/>
              </a:spcBef>
              <a:spcAft>
                <a:spcPts val="0"/>
              </a:spcAft>
              <a:buSzPts val="675"/>
              <a:buFont typeface="Calibri"/>
              <a:buNone/>
              <a:defRPr sz="900"/>
            </a:lvl4pPr>
            <a:lvl5pPr marL="2286000" lvl="4" indent="-228600" algn="l">
              <a:lnSpc>
                <a:spcPct val="100000"/>
              </a:lnSpc>
              <a:spcBef>
                <a:spcPts val="400"/>
              </a:spcBef>
              <a:spcAft>
                <a:spcPts val="0"/>
              </a:spcAft>
              <a:buSzPts val="585"/>
              <a:buFont typeface="Calibri"/>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20" name="Google Shape;120;p172"/>
          <p:cNvSpPr txBox="1">
            <a:spLocks noGrp="1"/>
          </p:cNvSpPr>
          <p:nvPr>
            <p:ph type="title"/>
          </p:nvPr>
        </p:nvSpPr>
        <p:spPr>
          <a:xfrm>
            <a:off x="1600200" y="4648200"/>
            <a:ext cx="7315200" cy="685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2800"/>
              <a:buFont typeface="Calibri"/>
              <a:buNone/>
              <a:defRPr sz="28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72"/>
          <p:cNvSpPr>
            <a:spLocks noGrp="1"/>
          </p:cNvSpPr>
          <p:nvPr>
            <p:ph type="pic" idx="2"/>
          </p:nvPr>
        </p:nvSpPr>
        <p:spPr>
          <a:xfrm>
            <a:off x="1560576" y="0"/>
            <a:ext cx="7583400" cy="45687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700"/>
              </a:spcBef>
              <a:spcAft>
                <a:spcPts val="0"/>
              </a:spcAft>
              <a:buClr>
                <a:schemeClr val="accent2"/>
              </a:buClr>
              <a:buSzPts val="1920"/>
              <a:buFont typeface="Noto Sans Symbols"/>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50"/>
              </a:spcBef>
              <a:spcAft>
                <a:spcPts val="0"/>
              </a:spcAft>
              <a:buClr>
                <a:schemeClr val="accent1"/>
              </a:buClr>
              <a:buSzPts val="1820"/>
              <a:buFont typeface="Noto Sans Symbols"/>
              <a:buChar char="🞑"/>
              <a:defRPr sz="2600" b="0" i="0" u="none" strike="noStrike" cap="none">
                <a:solidFill>
                  <a:schemeClr val="dk1"/>
                </a:solidFill>
                <a:latin typeface="Calibri"/>
                <a:ea typeface="Calibri"/>
                <a:cs typeface="Calibri"/>
                <a:sym typeface="Calibri"/>
              </a:defRPr>
            </a:lvl2pPr>
            <a:lvl3pPr marR="0" lvl="2" algn="l" rtl="0">
              <a:lnSpc>
                <a:spcPct val="100000"/>
              </a:lnSpc>
              <a:spcBef>
                <a:spcPts val="500"/>
              </a:spcBef>
              <a:spcAft>
                <a:spcPts val="0"/>
              </a:spcAft>
              <a:buClr>
                <a:schemeClr val="accent2"/>
              </a:buClr>
              <a:buSzPts val="1725"/>
              <a:buFont typeface="Noto Sans Symbols"/>
              <a:buChar char="■"/>
              <a:defRPr sz="23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rgbClr val="A5AB81"/>
              </a:buClr>
              <a:buSzPts val="15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rgbClr val="D8B25C"/>
              </a:buClr>
              <a:buSzPts val="1300"/>
              <a:buFont typeface="Noto Sans Symbols"/>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6pPr>
            <a:lvl7pPr marR="0" lvl="6" algn="l" rtl="0">
              <a:lnSpc>
                <a:spcPct val="100000"/>
              </a:lnSpc>
              <a:spcBef>
                <a:spcPts val="36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7pPr>
            <a:lvl8pPr marR="0" lvl="7" algn="l" rtl="0">
              <a:lnSpc>
                <a:spcPct val="100000"/>
              </a:lnSpc>
              <a:spcBef>
                <a:spcPts val="360"/>
              </a:spcBef>
              <a:spcAft>
                <a:spcPts val="0"/>
              </a:spcAft>
              <a:buClr>
                <a:schemeClr val="accent3"/>
              </a:buClr>
              <a:buSzPts val="1800"/>
              <a:buFont typeface="Noto Sans Symbols"/>
              <a:buChar char="▪"/>
              <a:defRPr sz="1800" b="0" i="0" u="none" strike="noStrike" cap="none">
                <a:solidFill>
                  <a:schemeClr val="dk1"/>
                </a:solidFill>
                <a:latin typeface="Calibri"/>
                <a:ea typeface="Calibri"/>
                <a:cs typeface="Calibri"/>
                <a:sym typeface="Calibri"/>
              </a:defRPr>
            </a:lvl8pPr>
            <a:lvl9pPr marR="0" lvl="8" algn="l" rtl="0">
              <a:lnSpc>
                <a:spcPct val="100000"/>
              </a:lnSpc>
              <a:spcBef>
                <a:spcPts val="360"/>
              </a:spcBef>
              <a:spcAft>
                <a:spcPts val="0"/>
              </a:spcAft>
              <a:buClr>
                <a:schemeClr val="accent4"/>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172"/>
          <p:cNvSpPr txBox="1">
            <a:spLocks noGrp="1"/>
          </p:cNvSpPr>
          <p:nvPr>
            <p:ph type="sldNum" idx="12"/>
          </p:nvPr>
        </p:nvSpPr>
        <p:spPr>
          <a:xfrm>
            <a:off x="0" y="4667250"/>
            <a:ext cx="1447800" cy="663600"/>
          </a:xfrm>
          <a:prstGeom prst="rect">
            <a:avLst/>
          </a:prstGeom>
          <a:noFill/>
          <a:ln>
            <a:noFill/>
          </a:ln>
        </p:spPr>
        <p:txBody>
          <a:bodyPr spcFirstLastPara="1" wrap="square" lIns="91425" tIns="45700" rIns="91425" bIns="45700" anchor="ctr" anchorCtr="0">
            <a:normAutofit/>
          </a:bodyPr>
          <a:lstStyle>
            <a:lvl1pPr marL="0" marR="0" lvl="0"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23" name="Google Shape;123;p172" descr="torch-color.png"/>
          <p:cNvPicPr preferRelativeResize="0"/>
          <p:nvPr/>
        </p:nvPicPr>
        <p:blipFill rotWithShape="1">
          <a:blip r:embed="rId2">
            <a:alphaModFix/>
          </a:blip>
          <a:srcRect/>
          <a:stretch/>
        </p:blipFill>
        <p:spPr>
          <a:xfrm>
            <a:off x="609600" y="5638800"/>
            <a:ext cx="189310" cy="747713"/>
          </a:xfrm>
          <a:prstGeom prst="rect">
            <a:avLst/>
          </a:prstGeom>
          <a:noFill/>
          <a:ln>
            <a:noFill/>
          </a:ln>
        </p:spPr>
      </p:pic>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4"/>
        <p:cNvGrpSpPr/>
        <p:nvPr/>
      </p:nvGrpSpPr>
      <p:grpSpPr>
        <a:xfrm>
          <a:off x="0" y="0"/>
          <a:ext cx="0" cy="0"/>
          <a:chOff x="0" y="0"/>
          <a:chExt cx="0" cy="0"/>
        </a:xfrm>
      </p:grpSpPr>
      <p:sp>
        <p:nvSpPr>
          <p:cNvPr id="125" name="Google Shape;125;p173"/>
          <p:cNvSpPr txBox="1">
            <a:spLocks noGrp="1"/>
          </p:cNvSpPr>
          <p:nvPr>
            <p:ph type="title"/>
          </p:nvPr>
        </p:nvSpPr>
        <p:spPr>
          <a:xfrm>
            <a:off x="609600" y="228600"/>
            <a:ext cx="8153400" cy="990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73"/>
          <p:cNvSpPr txBox="1">
            <a:spLocks noGrp="1"/>
          </p:cNvSpPr>
          <p:nvPr>
            <p:ph type="body" idx="1"/>
          </p:nvPr>
        </p:nvSpPr>
        <p:spPr>
          <a:xfrm rot="5400000">
            <a:off x="2426425" y="-213450"/>
            <a:ext cx="4526100" cy="8153400"/>
          </a:xfrm>
          <a:prstGeom prst="rect">
            <a:avLst/>
          </a:prstGeom>
          <a:noFill/>
          <a:ln>
            <a:noFill/>
          </a:ln>
        </p:spPr>
        <p:txBody>
          <a:bodyPr spcFirstLastPara="1" wrap="square" lIns="91425" tIns="45700" rIns="91425" bIns="45700" anchor="t" anchorCtr="0">
            <a:noAutofit/>
          </a:bodyPr>
          <a:lstStyle>
            <a:lvl1pPr marL="457200" lvl="0" indent="-297180" algn="l">
              <a:lnSpc>
                <a:spcPct val="100000"/>
              </a:lnSpc>
              <a:spcBef>
                <a:spcPts val="700"/>
              </a:spcBef>
              <a:spcAft>
                <a:spcPts val="0"/>
              </a:spcAft>
              <a:buSzPts val="1080"/>
              <a:buChar char="◻"/>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27" name="Google Shape;127;p173"/>
          <p:cNvSpPr txBox="1">
            <a:spLocks noGrp="1"/>
          </p:cNvSpPr>
          <p:nvPr>
            <p:ph type="sldNum" idx="12"/>
          </p:nvPr>
        </p:nvSpPr>
        <p:spPr>
          <a:xfrm>
            <a:off x="0" y="1066800"/>
            <a:ext cx="533400" cy="244500"/>
          </a:xfrm>
          <a:prstGeom prst="rect">
            <a:avLst/>
          </a:prstGeom>
          <a:noFill/>
          <a:ln>
            <a:noFill/>
          </a:ln>
        </p:spPr>
        <p:txBody>
          <a:bodyPr spcFirstLastPara="1" wrap="square" lIns="91425" tIns="45700" rIns="91425" bIns="45700" anchor="ctr" anchorCtr="0">
            <a:norm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28" name="Google Shape;128;p173" descr="torch-color.png"/>
          <p:cNvPicPr preferRelativeResize="0"/>
          <p:nvPr/>
        </p:nvPicPr>
        <p:blipFill rotWithShape="1">
          <a:blip r:embed="rId2">
            <a:alphaModFix/>
          </a:blip>
          <a:srcRect/>
          <a:stretch/>
        </p:blipFill>
        <p:spPr>
          <a:xfrm>
            <a:off x="304800" y="5562600"/>
            <a:ext cx="189310" cy="74771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29"/>
        <p:cNvGrpSpPr/>
        <p:nvPr/>
      </p:nvGrpSpPr>
      <p:grpSpPr>
        <a:xfrm>
          <a:off x="0" y="0"/>
          <a:ext cx="0" cy="0"/>
          <a:chOff x="0" y="0"/>
          <a:chExt cx="0" cy="0"/>
        </a:xfrm>
      </p:grpSpPr>
      <p:sp>
        <p:nvSpPr>
          <p:cNvPr id="130" name="Google Shape;130;p174"/>
          <p:cNvSpPr/>
          <p:nvPr/>
        </p:nvSpPr>
        <p:spPr>
          <a:xfrm>
            <a:off x="6096000" y="0"/>
            <a:ext cx="3207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1" name="Google Shape;131;p174"/>
          <p:cNvSpPr/>
          <p:nvPr/>
        </p:nvSpPr>
        <p:spPr>
          <a:xfrm>
            <a:off x="6142038" y="609600"/>
            <a:ext cx="228600" cy="6248400"/>
          </a:xfrm>
          <a:prstGeom prst="rect">
            <a:avLst/>
          </a:prstGeom>
          <a:solidFill>
            <a:srgbClr val="0033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2" name="Google Shape;132;p174"/>
          <p:cNvSpPr/>
          <p:nvPr/>
        </p:nvSpPr>
        <p:spPr>
          <a:xfrm>
            <a:off x="6142038" y="0"/>
            <a:ext cx="228600" cy="533100"/>
          </a:xfrm>
          <a:prstGeom prst="rect">
            <a:avLst/>
          </a:prstGeom>
          <a:solidFill>
            <a:srgbClr val="3D98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3" name="Google Shape;133;p174"/>
          <p:cNvSpPr txBox="1">
            <a:spLocks noGrp="1"/>
          </p:cNvSpPr>
          <p:nvPr>
            <p:ph type="title"/>
          </p:nvPr>
        </p:nvSpPr>
        <p:spPr>
          <a:xfrm rot="5400000">
            <a:off x="4823700" y="2339100"/>
            <a:ext cx="5516400" cy="20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74"/>
          <p:cNvSpPr txBox="1">
            <a:spLocks noGrp="1"/>
          </p:cNvSpPr>
          <p:nvPr>
            <p:ph type="body" idx="1"/>
          </p:nvPr>
        </p:nvSpPr>
        <p:spPr>
          <a:xfrm rot="5400000">
            <a:off x="480300" y="586500"/>
            <a:ext cx="5516400" cy="5562600"/>
          </a:xfrm>
          <a:prstGeom prst="rect">
            <a:avLst/>
          </a:prstGeom>
          <a:noFill/>
          <a:ln>
            <a:noFill/>
          </a:ln>
        </p:spPr>
        <p:txBody>
          <a:bodyPr spcFirstLastPara="1" wrap="square" lIns="91425" tIns="45700" rIns="91425" bIns="45700" anchor="t" anchorCtr="0">
            <a:noAutofit/>
          </a:bodyPr>
          <a:lstStyle>
            <a:lvl1pPr marL="457200" lvl="0" indent="-339090" algn="l">
              <a:lnSpc>
                <a:spcPct val="100000"/>
              </a:lnSpc>
              <a:spcBef>
                <a:spcPts val="700"/>
              </a:spcBef>
              <a:spcAft>
                <a:spcPts val="0"/>
              </a:spcAft>
              <a:buSzPts val="1740"/>
              <a:buChar char="◻"/>
              <a:defRPr>
                <a:latin typeface="Cambria"/>
                <a:ea typeface="Cambria"/>
                <a:cs typeface="Cambria"/>
                <a:sym typeface="Cambria"/>
              </a:defRPr>
            </a:lvl1pPr>
            <a:lvl2pPr marL="914400" lvl="1" indent="-344169" algn="l">
              <a:lnSpc>
                <a:spcPct val="100000"/>
              </a:lnSpc>
              <a:spcBef>
                <a:spcPts val="550"/>
              </a:spcBef>
              <a:spcAft>
                <a:spcPts val="0"/>
              </a:spcAft>
              <a:buSzPts val="1820"/>
              <a:buChar char="?"/>
              <a:defRPr>
                <a:latin typeface="Cambria"/>
                <a:ea typeface="Cambria"/>
                <a:cs typeface="Cambria"/>
                <a:sym typeface="Cambria"/>
              </a:defRPr>
            </a:lvl2pPr>
            <a:lvl3pPr marL="1371600" lvl="2" indent="-338137" algn="l">
              <a:lnSpc>
                <a:spcPct val="100000"/>
              </a:lnSpc>
              <a:spcBef>
                <a:spcPts val="500"/>
              </a:spcBef>
              <a:spcAft>
                <a:spcPts val="0"/>
              </a:spcAft>
              <a:buSzPts val="1725"/>
              <a:buChar char="■"/>
              <a:defRPr>
                <a:latin typeface="Cambria"/>
                <a:ea typeface="Cambria"/>
                <a:cs typeface="Cambria"/>
                <a:sym typeface="Cambria"/>
              </a:defRPr>
            </a:lvl3pPr>
            <a:lvl4pPr marL="1828800" lvl="3" indent="-323850" algn="l">
              <a:lnSpc>
                <a:spcPct val="100000"/>
              </a:lnSpc>
              <a:spcBef>
                <a:spcPts val="400"/>
              </a:spcBef>
              <a:spcAft>
                <a:spcPts val="0"/>
              </a:spcAft>
              <a:buSzPts val="1500"/>
              <a:buChar char="■"/>
              <a:defRPr>
                <a:latin typeface="Cambria"/>
                <a:ea typeface="Cambria"/>
                <a:cs typeface="Cambria"/>
                <a:sym typeface="Cambria"/>
              </a:defRPr>
            </a:lvl4pPr>
            <a:lvl5pPr marL="2286000" lvl="4" indent="-311150" algn="l">
              <a:lnSpc>
                <a:spcPct val="100000"/>
              </a:lnSpc>
              <a:spcBef>
                <a:spcPts val="400"/>
              </a:spcBef>
              <a:spcAft>
                <a:spcPts val="0"/>
              </a:spcAft>
              <a:buSzPts val="1300"/>
              <a:buChar char="■"/>
              <a:defRPr>
                <a:latin typeface="Cambria"/>
                <a:ea typeface="Cambria"/>
                <a:cs typeface="Cambria"/>
                <a:sym typeface="Cambria"/>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35" name="Google Shape;135;p174"/>
          <p:cNvSpPr txBox="1">
            <a:spLocks noGrp="1"/>
          </p:cNvSpPr>
          <p:nvPr>
            <p:ph type="sldNum" idx="12"/>
          </p:nvPr>
        </p:nvSpPr>
        <p:spPr>
          <a:xfrm rot="5400000">
            <a:off x="6012000" y="144300"/>
            <a:ext cx="533100" cy="244500"/>
          </a:xfrm>
          <a:prstGeom prst="rect">
            <a:avLst/>
          </a:prstGeom>
          <a:noFill/>
          <a:ln>
            <a:noFill/>
          </a:ln>
        </p:spPr>
        <p:txBody>
          <a:bodyPr spcFirstLastPara="1" wrap="square" lIns="91425" tIns="45700" rIns="91425" bIns="45700" anchor="ctr" anchorCtr="0">
            <a:norm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36" name="Google Shape;136;p174" descr="torch-color.png"/>
          <p:cNvPicPr preferRelativeResize="0"/>
          <p:nvPr/>
        </p:nvPicPr>
        <p:blipFill rotWithShape="1">
          <a:blip r:embed="rId2">
            <a:alphaModFix/>
          </a:blip>
          <a:srcRect/>
          <a:stretch/>
        </p:blipFill>
        <p:spPr>
          <a:xfrm>
            <a:off x="228600" y="5638800"/>
            <a:ext cx="189310" cy="74771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159"/>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9"/>
          <p:cNvSpPr txBox="1">
            <a:spLocks noGrp="1"/>
          </p:cNvSpPr>
          <p:nvPr>
            <p:ph type="body" idx="1"/>
          </p:nvPr>
        </p:nvSpPr>
        <p:spPr>
          <a:xfrm>
            <a:off x="612648" y="1600200"/>
            <a:ext cx="8153400" cy="4647900"/>
          </a:xfrm>
          <a:prstGeom prst="rect">
            <a:avLst/>
          </a:prstGeom>
          <a:noFill/>
          <a:ln>
            <a:noFill/>
          </a:ln>
        </p:spPr>
        <p:txBody>
          <a:bodyPr spcFirstLastPara="1" wrap="square" lIns="91425" tIns="45700" rIns="91425" bIns="45700" anchor="t" anchorCtr="0">
            <a:noAutofit/>
          </a:bodyPr>
          <a:lstStyle>
            <a:lvl1pPr marL="457200" lvl="0" indent="-339090" algn="l">
              <a:lnSpc>
                <a:spcPct val="100000"/>
              </a:lnSpc>
              <a:spcBef>
                <a:spcPts val="700"/>
              </a:spcBef>
              <a:spcAft>
                <a:spcPts val="0"/>
              </a:spcAft>
              <a:buSzPts val="1740"/>
              <a:buChar char="◻"/>
              <a:defRPr>
                <a:latin typeface="Cambria"/>
                <a:ea typeface="Cambria"/>
                <a:cs typeface="Cambria"/>
                <a:sym typeface="Cambria"/>
              </a:defRPr>
            </a:lvl1pPr>
            <a:lvl2pPr marL="914400" lvl="1" indent="-344169" algn="l">
              <a:lnSpc>
                <a:spcPct val="100000"/>
              </a:lnSpc>
              <a:spcBef>
                <a:spcPts val="550"/>
              </a:spcBef>
              <a:spcAft>
                <a:spcPts val="0"/>
              </a:spcAft>
              <a:buSzPts val="1820"/>
              <a:buChar char="?"/>
              <a:defRPr>
                <a:latin typeface="Cambria"/>
                <a:ea typeface="Cambria"/>
                <a:cs typeface="Cambria"/>
                <a:sym typeface="Cambria"/>
              </a:defRPr>
            </a:lvl2pPr>
            <a:lvl3pPr marL="1371600" lvl="2" indent="-338137" algn="l">
              <a:lnSpc>
                <a:spcPct val="100000"/>
              </a:lnSpc>
              <a:spcBef>
                <a:spcPts val="500"/>
              </a:spcBef>
              <a:spcAft>
                <a:spcPts val="0"/>
              </a:spcAft>
              <a:buSzPts val="1725"/>
              <a:buChar char="■"/>
              <a:defRPr>
                <a:latin typeface="Cambria"/>
                <a:ea typeface="Cambria"/>
                <a:cs typeface="Cambria"/>
                <a:sym typeface="Cambria"/>
              </a:defRPr>
            </a:lvl3pPr>
            <a:lvl4pPr marL="1828800" lvl="3" indent="-323850" algn="l">
              <a:lnSpc>
                <a:spcPct val="100000"/>
              </a:lnSpc>
              <a:spcBef>
                <a:spcPts val="400"/>
              </a:spcBef>
              <a:spcAft>
                <a:spcPts val="0"/>
              </a:spcAft>
              <a:buSzPts val="1500"/>
              <a:buChar char="■"/>
              <a:defRPr>
                <a:latin typeface="Cambria"/>
                <a:ea typeface="Cambria"/>
                <a:cs typeface="Cambria"/>
                <a:sym typeface="Cambria"/>
              </a:defRPr>
            </a:lvl4pPr>
            <a:lvl5pPr marL="2286000" lvl="4" indent="-311150" algn="l">
              <a:lnSpc>
                <a:spcPct val="100000"/>
              </a:lnSpc>
              <a:spcBef>
                <a:spcPts val="400"/>
              </a:spcBef>
              <a:spcAft>
                <a:spcPts val="0"/>
              </a:spcAft>
              <a:buSzPts val="1300"/>
              <a:buChar char="■"/>
              <a:defRPr>
                <a:latin typeface="Cambria"/>
                <a:ea typeface="Cambria"/>
                <a:cs typeface="Cambria"/>
                <a:sym typeface="Cambria"/>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159"/>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44" name="Google Shape;44;p159" descr="torch-color.png"/>
          <p:cNvPicPr preferRelativeResize="0"/>
          <p:nvPr/>
        </p:nvPicPr>
        <p:blipFill rotWithShape="1">
          <a:blip r:embed="rId2">
            <a:alphaModFix/>
          </a:blip>
          <a:srcRect/>
          <a:stretch/>
        </p:blipFill>
        <p:spPr>
          <a:xfrm>
            <a:off x="8382000" y="5562600"/>
            <a:ext cx="189310" cy="747713"/>
          </a:xfrm>
          <a:prstGeom prst="rect">
            <a:avLst/>
          </a:prstGeom>
          <a:noFill/>
          <a:ln>
            <a:noFill/>
          </a:ln>
        </p:spPr>
      </p:pic>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45"/>
        <p:cNvGrpSpPr/>
        <p:nvPr/>
      </p:nvGrpSpPr>
      <p:grpSpPr>
        <a:xfrm>
          <a:off x="0" y="0"/>
          <a:ext cx="0" cy="0"/>
          <a:chOff x="0" y="0"/>
          <a:chExt cx="0" cy="0"/>
        </a:xfrm>
      </p:grpSpPr>
      <p:pic>
        <p:nvPicPr>
          <p:cNvPr id="46" name="Google Shape;46;p161" descr="R:\COM\COMM\Branding\PPT Templates\widescreen\Widescreen Powerpoint 20.jpg"/>
          <p:cNvPicPr preferRelativeResize="0"/>
          <p:nvPr/>
        </p:nvPicPr>
        <p:blipFill rotWithShape="1">
          <a:blip r:embed="rId2">
            <a:alphaModFix/>
          </a:blip>
          <a:srcRect/>
          <a:stretch/>
        </p:blipFill>
        <p:spPr>
          <a:xfrm>
            <a:off x="0" y="0"/>
            <a:ext cx="9148766" cy="5148073"/>
          </a:xfrm>
          <a:prstGeom prst="rect">
            <a:avLst/>
          </a:prstGeom>
          <a:noFill/>
          <a:ln>
            <a:noFill/>
          </a:ln>
        </p:spPr>
      </p:pic>
      <p:sp>
        <p:nvSpPr>
          <p:cNvPr id="47" name="Google Shape;47;p161"/>
          <p:cNvSpPr txBox="1">
            <a:spLocks noGrp="1"/>
          </p:cNvSpPr>
          <p:nvPr>
            <p:ph type="sldNum" idx="12"/>
          </p:nvPr>
        </p:nvSpPr>
        <p:spPr>
          <a:xfrm>
            <a:off x="152400" y="177800"/>
            <a:ext cx="762000" cy="365100"/>
          </a:xfrm>
          <a:prstGeom prst="rect">
            <a:avLst/>
          </a:prstGeom>
          <a:noFill/>
          <a:ln>
            <a:noFill/>
          </a:ln>
        </p:spPr>
        <p:txBody>
          <a:bodyPr spcFirstLastPara="1" wrap="square" lIns="91425" tIns="45700" rIns="91425" bIns="45700" anchor="ctr" anchorCtr="0">
            <a:norm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161"/>
          <p:cNvSpPr txBox="1">
            <a:spLocks noGrp="1"/>
          </p:cNvSpPr>
          <p:nvPr>
            <p:ph type="body" idx="1"/>
          </p:nvPr>
        </p:nvSpPr>
        <p:spPr>
          <a:xfrm>
            <a:off x="152400" y="2159000"/>
            <a:ext cx="8839200" cy="4419600"/>
          </a:xfrm>
          <a:prstGeom prst="rect">
            <a:avLst/>
          </a:prstGeom>
          <a:noFill/>
          <a:ln>
            <a:noFill/>
          </a:ln>
        </p:spPr>
        <p:txBody>
          <a:bodyPr spcFirstLastPara="1" wrap="square" lIns="91425" tIns="45700" rIns="91425" bIns="45700" anchor="t" anchorCtr="0">
            <a:noAutofit/>
          </a:bodyPr>
          <a:lstStyle>
            <a:lvl1pPr marL="457200" lvl="0" indent="-297180" algn="l">
              <a:lnSpc>
                <a:spcPct val="100000"/>
              </a:lnSpc>
              <a:spcBef>
                <a:spcPts val="700"/>
              </a:spcBef>
              <a:spcAft>
                <a:spcPts val="0"/>
              </a:spcAft>
              <a:buSzPts val="1080"/>
              <a:buChar char="◻"/>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9" name="Google Shape;49;p161"/>
          <p:cNvSpPr txBox="1">
            <a:spLocks noGrp="1"/>
          </p:cNvSpPr>
          <p:nvPr>
            <p:ph type="title"/>
          </p:nvPr>
        </p:nvSpPr>
        <p:spPr>
          <a:xfrm>
            <a:off x="152400" y="990600"/>
            <a:ext cx="8839200" cy="1066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0"/>
        <p:cNvGrpSpPr/>
        <p:nvPr/>
      </p:nvGrpSpPr>
      <p:grpSpPr>
        <a:xfrm>
          <a:off x="0" y="0"/>
          <a:ext cx="0" cy="0"/>
          <a:chOff x="0" y="0"/>
          <a:chExt cx="0" cy="0"/>
        </a:xfrm>
      </p:grpSpPr>
      <p:sp>
        <p:nvSpPr>
          <p:cNvPr id="51" name="Google Shape;51;p162"/>
          <p:cNvSpPr/>
          <p:nvPr/>
        </p:nvSpPr>
        <p:spPr>
          <a:xfrm>
            <a:off x="0" y="1524000"/>
            <a:ext cx="9144000" cy="1143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162"/>
          <p:cNvSpPr/>
          <p:nvPr/>
        </p:nvSpPr>
        <p:spPr>
          <a:xfrm>
            <a:off x="0" y="1600200"/>
            <a:ext cx="1295400" cy="990300"/>
          </a:xfrm>
          <a:prstGeom prst="rect">
            <a:avLst/>
          </a:prstGeom>
          <a:solidFill>
            <a:srgbClr val="3D98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162"/>
          <p:cNvSpPr/>
          <p:nvPr/>
        </p:nvSpPr>
        <p:spPr>
          <a:xfrm>
            <a:off x="1371600" y="1600200"/>
            <a:ext cx="7772400" cy="990300"/>
          </a:xfrm>
          <a:prstGeom prst="rect">
            <a:avLst/>
          </a:prstGeom>
          <a:solidFill>
            <a:srgbClr val="0033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 name="Google Shape;54;p162"/>
          <p:cNvSpPr txBox="1">
            <a:spLocks noGrp="1"/>
          </p:cNvSpPr>
          <p:nvPr>
            <p:ph type="body" idx="1"/>
          </p:nvPr>
        </p:nvSpPr>
        <p:spPr>
          <a:xfrm>
            <a:off x="1371600" y="2743200"/>
            <a:ext cx="7123200" cy="1673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00"/>
              </a:spcBef>
              <a:spcAft>
                <a:spcPts val="0"/>
              </a:spcAft>
              <a:buSzPts val="1680"/>
              <a:buNone/>
              <a:defRPr sz="2800">
                <a:solidFill>
                  <a:schemeClr val="dk2"/>
                </a:solidFill>
                <a:latin typeface="Cambria"/>
                <a:ea typeface="Cambria"/>
                <a:cs typeface="Cambria"/>
                <a:sym typeface="Cambria"/>
              </a:defRPr>
            </a:lvl1pPr>
            <a:lvl2pPr marL="914400" lvl="1" indent="-228600" algn="l">
              <a:lnSpc>
                <a:spcPct val="100000"/>
              </a:lnSpc>
              <a:spcBef>
                <a:spcPts val="550"/>
              </a:spcBef>
              <a:spcAft>
                <a:spcPts val="0"/>
              </a:spcAft>
              <a:buSzPts val="1260"/>
              <a:buNone/>
              <a:defRPr sz="1800">
                <a:solidFill>
                  <a:srgbClr val="888888"/>
                </a:solidFill>
              </a:defRPr>
            </a:lvl2pPr>
            <a:lvl3pPr marL="1371600" lvl="2" indent="-228600" algn="l">
              <a:lnSpc>
                <a:spcPct val="100000"/>
              </a:lnSpc>
              <a:spcBef>
                <a:spcPts val="500"/>
              </a:spcBef>
              <a:spcAft>
                <a:spcPts val="0"/>
              </a:spcAft>
              <a:buSzPts val="1200"/>
              <a:buNone/>
              <a:defRPr sz="1600">
                <a:solidFill>
                  <a:srgbClr val="888888"/>
                </a:solidFill>
              </a:defRPr>
            </a:lvl3pPr>
            <a:lvl4pPr marL="1828800" lvl="3" indent="-228600" algn="l">
              <a:lnSpc>
                <a:spcPct val="100000"/>
              </a:lnSpc>
              <a:spcBef>
                <a:spcPts val="400"/>
              </a:spcBef>
              <a:spcAft>
                <a:spcPts val="0"/>
              </a:spcAft>
              <a:buSzPts val="1050"/>
              <a:buNone/>
              <a:defRPr sz="1400">
                <a:solidFill>
                  <a:srgbClr val="888888"/>
                </a:solidFill>
              </a:defRPr>
            </a:lvl4pPr>
            <a:lvl5pPr marL="2286000" lvl="4" indent="-228600" algn="l">
              <a:lnSpc>
                <a:spcPct val="100000"/>
              </a:lnSpc>
              <a:spcBef>
                <a:spcPts val="400"/>
              </a:spcBef>
              <a:spcAft>
                <a:spcPts val="0"/>
              </a:spcAft>
              <a:buSzPts val="910"/>
              <a:buNone/>
              <a:defRPr sz="1400">
                <a:solidFill>
                  <a:srgbClr val="888888"/>
                </a:solidFil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5" name="Google Shape;55;p162"/>
          <p:cNvSpPr txBox="1">
            <a:spLocks noGrp="1"/>
          </p:cNvSpPr>
          <p:nvPr>
            <p:ph type="title"/>
          </p:nvPr>
        </p:nvSpPr>
        <p:spPr>
          <a:xfrm>
            <a:off x="1371600" y="1600200"/>
            <a:ext cx="7620000" cy="990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4400"/>
              <a:buFont typeface="Calibri"/>
              <a:buNone/>
              <a:defRPr sz="4400" b="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2"/>
          <p:cNvSpPr txBox="1">
            <a:spLocks noGrp="1"/>
          </p:cNvSpPr>
          <p:nvPr>
            <p:ph type="sldNum" idx="12"/>
          </p:nvPr>
        </p:nvSpPr>
        <p:spPr>
          <a:xfrm>
            <a:off x="0" y="1752600"/>
            <a:ext cx="1295400" cy="7017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57" name="Google Shape;57;p162" descr="torch-color.png"/>
          <p:cNvPicPr preferRelativeResize="0"/>
          <p:nvPr/>
        </p:nvPicPr>
        <p:blipFill rotWithShape="1">
          <a:blip r:embed="rId2">
            <a:alphaModFix/>
          </a:blip>
          <a:srcRect/>
          <a:stretch/>
        </p:blipFill>
        <p:spPr>
          <a:xfrm>
            <a:off x="8382000" y="5562600"/>
            <a:ext cx="189310" cy="747713"/>
          </a:xfrm>
          <a:prstGeom prst="rect">
            <a:avLst/>
          </a:prstGeom>
          <a:noFill/>
          <a:ln>
            <a:noFill/>
          </a:ln>
        </p:spPr>
      </p:pic>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pic>
        <p:nvPicPr>
          <p:cNvPr id="59" name="Google Shape;59;p164" descr="torch-color.png"/>
          <p:cNvPicPr preferRelativeResize="0"/>
          <p:nvPr/>
        </p:nvPicPr>
        <p:blipFill rotWithShape="1">
          <a:blip r:embed="rId2">
            <a:alphaModFix/>
          </a:blip>
          <a:srcRect/>
          <a:stretch/>
        </p:blipFill>
        <p:spPr>
          <a:xfrm>
            <a:off x="304800" y="5181600"/>
            <a:ext cx="273844" cy="1079897"/>
          </a:xfrm>
          <a:prstGeom prst="rect">
            <a:avLst/>
          </a:prstGeom>
          <a:noFill/>
          <a:ln>
            <a:noFill/>
          </a:ln>
        </p:spPr>
      </p:pic>
      <p:sp>
        <p:nvSpPr>
          <p:cNvPr id="60" name="Google Shape;60;p164"/>
          <p:cNvSpPr txBox="1">
            <a:spLocks noGrp="1"/>
          </p:cNvSpPr>
          <p:nvPr>
            <p:ph type="title"/>
          </p:nvPr>
        </p:nvSpPr>
        <p:spPr>
          <a:xfrm>
            <a:off x="609600" y="228600"/>
            <a:ext cx="8153400" cy="990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64"/>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165"/>
          <p:cNvSpPr txBox="1">
            <a:spLocks noGrp="1"/>
          </p:cNvSpPr>
          <p:nvPr>
            <p:ph type="title"/>
          </p:nvPr>
        </p:nvSpPr>
        <p:spPr>
          <a:xfrm>
            <a:off x="533400" y="273050"/>
            <a:ext cx="8153400" cy="870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5"/>
          <p:cNvSpPr txBox="1">
            <a:spLocks noGrp="1"/>
          </p:cNvSpPr>
          <p:nvPr>
            <p:ph type="body" idx="1"/>
          </p:nvPr>
        </p:nvSpPr>
        <p:spPr>
          <a:xfrm>
            <a:off x="609600" y="2438400"/>
            <a:ext cx="3886200" cy="3581100"/>
          </a:xfrm>
          <a:prstGeom prst="rect">
            <a:avLst/>
          </a:prstGeom>
          <a:noFill/>
          <a:ln>
            <a:noFill/>
          </a:ln>
        </p:spPr>
        <p:txBody>
          <a:bodyPr spcFirstLastPara="1" wrap="square" lIns="91425" tIns="45700" rIns="91425" bIns="45700" anchor="t" anchorCtr="0">
            <a:noAutofit/>
          </a:bodyPr>
          <a:lstStyle>
            <a:lvl1pPr marL="457200" lvl="0" indent="-339090" algn="l">
              <a:lnSpc>
                <a:spcPct val="100000"/>
              </a:lnSpc>
              <a:spcBef>
                <a:spcPts val="700"/>
              </a:spcBef>
              <a:spcAft>
                <a:spcPts val="0"/>
              </a:spcAft>
              <a:buSzPts val="1740"/>
              <a:buChar char="◻"/>
              <a:defRPr>
                <a:latin typeface="Cambria"/>
                <a:ea typeface="Cambria"/>
                <a:cs typeface="Cambria"/>
                <a:sym typeface="Cambria"/>
              </a:defRPr>
            </a:lvl1pPr>
            <a:lvl2pPr marL="914400" lvl="1" indent="-344169" algn="l">
              <a:lnSpc>
                <a:spcPct val="100000"/>
              </a:lnSpc>
              <a:spcBef>
                <a:spcPts val="550"/>
              </a:spcBef>
              <a:spcAft>
                <a:spcPts val="0"/>
              </a:spcAft>
              <a:buSzPts val="1820"/>
              <a:buChar char="?"/>
              <a:defRPr>
                <a:latin typeface="Cambria"/>
                <a:ea typeface="Cambria"/>
                <a:cs typeface="Cambria"/>
                <a:sym typeface="Cambria"/>
              </a:defRPr>
            </a:lvl2pPr>
            <a:lvl3pPr marL="1371600" lvl="2" indent="-338137" algn="l">
              <a:lnSpc>
                <a:spcPct val="100000"/>
              </a:lnSpc>
              <a:spcBef>
                <a:spcPts val="500"/>
              </a:spcBef>
              <a:spcAft>
                <a:spcPts val="0"/>
              </a:spcAft>
              <a:buSzPts val="1725"/>
              <a:buChar char="■"/>
              <a:defRPr>
                <a:latin typeface="Cambria"/>
                <a:ea typeface="Cambria"/>
                <a:cs typeface="Cambria"/>
                <a:sym typeface="Cambria"/>
              </a:defRPr>
            </a:lvl3pPr>
            <a:lvl4pPr marL="1828800" lvl="3" indent="-323850" algn="l">
              <a:lnSpc>
                <a:spcPct val="100000"/>
              </a:lnSpc>
              <a:spcBef>
                <a:spcPts val="400"/>
              </a:spcBef>
              <a:spcAft>
                <a:spcPts val="0"/>
              </a:spcAft>
              <a:buSzPts val="1500"/>
              <a:buChar char="■"/>
              <a:defRPr>
                <a:latin typeface="Cambria"/>
                <a:ea typeface="Cambria"/>
                <a:cs typeface="Cambria"/>
                <a:sym typeface="Cambria"/>
              </a:defRPr>
            </a:lvl4pPr>
            <a:lvl5pPr marL="2286000" lvl="4" indent="-311150" algn="l">
              <a:lnSpc>
                <a:spcPct val="100000"/>
              </a:lnSpc>
              <a:spcBef>
                <a:spcPts val="400"/>
              </a:spcBef>
              <a:spcAft>
                <a:spcPts val="0"/>
              </a:spcAft>
              <a:buSzPts val="1300"/>
              <a:buChar char="■"/>
              <a:defRPr>
                <a:latin typeface="Cambria"/>
                <a:ea typeface="Cambria"/>
                <a:cs typeface="Cambria"/>
                <a:sym typeface="Cambria"/>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5" name="Google Shape;65;p165"/>
          <p:cNvSpPr txBox="1">
            <a:spLocks noGrp="1"/>
          </p:cNvSpPr>
          <p:nvPr>
            <p:ph type="body" idx="2"/>
          </p:nvPr>
        </p:nvSpPr>
        <p:spPr>
          <a:xfrm>
            <a:off x="4800600" y="2438400"/>
            <a:ext cx="3886200" cy="3581100"/>
          </a:xfrm>
          <a:prstGeom prst="rect">
            <a:avLst/>
          </a:prstGeom>
          <a:noFill/>
          <a:ln>
            <a:noFill/>
          </a:ln>
        </p:spPr>
        <p:txBody>
          <a:bodyPr spcFirstLastPara="1" wrap="square" lIns="91425" tIns="45700" rIns="91425" bIns="45700" anchor="t" anchorCtr="0">
            <a:noAutofit/>
          </a:bodyPr>
          <a:lstStyle>
            <a:lvl1pPr marL="457200" lvl="0" indent="-339090" algn="l">
              <a:lnSpc>
                <a:spcPct val="100000"/>
              </a:lnSpc>
              <a:spcBef>
                <a:spcPts val="700"/>
              </a:spcBef>
              <a:spcAft>
                <a:spcPts val="0"/>
              </a:spcAft>
              <a:buSzPts val="1740"/>
              <a:buChar char="◻"/>
              <a:defRPr>
                <a:latin typeface="Cambria"/>
                <a:ea typeface="Cambria"/>
                <a:cs typeface="Cambria"/>
                <a:sym typeface="Cambria"/>
              </a:defRPr>
            </a:lvl1pPr>
            <a:lvl2pPr marL="914400" lvl="1" indent="-344169" algn="l">
              <a:lnSpc>
                <a:spcPct val="100000"/>
              </a:lnSpc>
              <a:spcBef>
                <a:spcPts val="550"/>
              </a:spcBef>
              <a:spcAft>
                <a:spcPts val="0"/>
              </a:spcAft>
              <a:buSzPts val="1820"/>
              <a:buChar char="?"/>
              <a:defRPr>
                <a:latin typeface="Cambria"/>
                <a:ea typeface="Cambria"/>
                <a:cs typeface="Cambria"/>
                <a:sym typeface="Cambria"/>
              </a:defRPr>
            </a:lvl2pPr>
            <a:lvl3pPr marL="1371600" lvl="2" indent="-338137" algn="l">
              <a:lnSpc>
                <a:spcPct val="100000"/>
              </a:lnSpc>
              <a:spcBef>
                <a:spcPts val="500"/>
              </a:spcBef>
              <a:spcAft>
                <a:spcPts val="0"/>
              </a:spcAft>
              <a:buSzPts val="1725"/>
              <a:buChar char="■"/>
              <a:defRPr>
                <a:latin typeface="Cambria"/>
                <a:ea typeface="Cambria"/>
                <a:cs typeface="Cambria"/>
                <a:sym typeface="Cambria"/>
              </a:defRPr>
            </a:lvl3pPr>
            <a:lvl4pPr marL="1828800" lvl="3" indent="-323850" algn="l">
              <a:lnSpc>
                <a:spcPct val="100000"/>
              </a:lnSpc>
              <a:spcBef>
                <a:spcPts val="400"/>
              </a:spcBef>
              <a:spcAft>
                <a:spcPts val="0"/>
              </a:spcAft>
              <a:buSzPts val="1500"/>
              <a:buChar char="■"/>
              <a:defRPr>
                <a:latin typeface="Cambria"/>
                <a:ea typeface="Cambria"/>
                <a:cs typeface="Cambria"/>
                <a:sym typeface="Cambria"/>
              </a:defRPr>
            </a:lvl4pPr>
            <a:lvl5pPr marL="2286000" lvl="4" indent="-311150" algn="l">
              <a:lnSpc>
                <a:spcPct val="100000"/>
              </a:lnSpc>
              <a:spcBef>
                <a:spcPts val="400"/>
              </a:spcBef>
              <a:spcAft>
                <a:spcPts val="0"/>
              </a:spcAft>
              <a:buSzPts val="1300"/>
              <a:buChar char="■"/>
              <a:defRPr>
                <a:latin typeface="Cambria"/>
                <a:ea typeface="Cambria"/>
                <a:cs typeface="Cambria"/>
                <a:sym typeface="Cambria"/>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6" name="Google Shape;66;p165"/>
          <p:cNvSpPr txBox="1">
            <a:spLocks noGrp="1"/>
          </p:cNvSpPr>
          <p:nvPr>
            <p:ph type="body" idx="3"/>
          </p:nvPr>
        </p:nvSpPr>
        <p:spPr>
          <a:xfrm>
            <a:off x="609600" y="1752600"/>
            <a:ext cx="3886200" cy="639900"/>
          </a:xfrm>
          <a:prstGeom prst="rect">
            <a:avLst/>
          </a:prstGeom>
          <a:solidFill>
            <a:srgbClr val="C13828"/>
          </a:solidFill>
          <a:ln>
            <a:noFill/>
          </a:ln>
        </p:spPr>
        <p:txBody>
          <a:bodyPr spcFirstLastPara="1" wrap="square" lIns="91425" tIns="45700" rIns="91425" bIns="45700" anchor="ctr" anchorCtr="0">
            <a:noAutofit/>
          </a:bodyPr>
          <a:lstStyle>
            <a:lvl1pPr marL="457200" lvl="0" indent="-228600" algn="l">
              <a:lnSpc>
                <a:spcPct val="100000"/>
              </a:lnSpc>
              <a:spcBef>
                <a:spcPts val="700"/>
              </a:spcBef>
              <a:spcAft>
                <a:spcPts val="0"/>
              </a:spcAft>
              <a:buSzPts val="1200"/>
              <a:buFont typeface="Calibri"/>
              <a:buNone/>
              <a:defRPr sz="2000" b="1">
                <a:solidFill>
                  <a:srgbClr val="FFFFFF"/>
                </a:solidFill>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7" name="Google Shape;67;p165"/>
          <p:cNvSpPr txBox="1">
            <a:spLocks noGrp="1"/>
          </p:cNvSpPr>
          <p:nvPr>
            <p:ph type="body" idx="4"/>
          </p:nvPr>
        </p:nvSpPr>
        <p:spPr>
          <a:xfrm>
            <a:off x="4800600" y="1752600"/>
            <a:ext cx="3886200" cy="639900"/>
          </a:xfrm>
          <a:prstGeom prst="rect">
            <a:avLst/>
          </a:prstGeom>
          <a:solidFill>
            <a:srgbClr val="B59B0C"/>
          </a:solidFill>
          <a:ln>
            <a:noFill/>
          </a:ln>
        </p:spPr>
        <p:txBody>
          <a:bodyPr spcFirstLastPara="1" wrap="square" lIns="91425" tIns="45700" rIns="91425" bIns="45700" anchor="ctr" anchorCtr="0">
            <a:noAutofit/>
          </a:bodyPr>
          <a:lstStyle>
            <a:lvl1pPr marL="457200" lvl="0" indent="-228600" algn="l">
              <a:lnSpc>
                <a:spcPct val="100000"/>
              </a:lnSpc>
              <a:spcBef>
                <a:spcPts val="700"/>
              </a:spcBef>
              <a:spcAft>
                <a:spcPts val="0"/>
              </a:spcAft>
              <a:buSzPts val="1200"/>
              <a:buFont typeface="Calibri"/>
              <a:buNone/>
              <a:defRPr sz="2000" b="1">
                <a:solidFill>
                  <a:srgbClr val="FFFFFF"/>
                </a:solidFill>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8" name="Google Shape;68;p165"/>
          <p:cNvSpPr txBox="1">
            <a:spLocks noGrp="1"/>
          </p:cNvSpPr>
          <p:nvPr>
            <p:ph type="sldNum" idx="12"/>
          </p:nvPr>
        </p:nvSpPr>
        <p:spPr>
          <a:xfrm>
            <a:off x="0" y="1066800"/>
            <a:ext cx="533400" cy="244500"/>
          </a:xfrm>
          <a:prstGeom prst="rect">
            <a:avLst/>
          </a:prstGeom>
          <a:noFill/>
          <a:ln>
            <a:noFill/>
          </a:ln>
        </p:spPr>
        <p:txBody>
          <a:bodyPr spcFirstLastPara="1" wrap="square" lIns="91425" tIns="45700" rIns="91425" bIns="45700" anchor="ctr" anchorCtr="0">
            <a:norm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69" name="Google Shape;69;p165" descr="torch-color.png"/>
          <p:cNvPicPr preferRelativeResize="0"/>
          <p:nvPr/>
        </p:nvPicPr>
        <p:blipFill rotWithShape="1">
          <a:blip r:embed="rId2">
            <a:alphaModFix/>
          </a:blip>
          <a:srcRect/>
          <a:stretch/>
        </p:blipFill>
        <p:spPr>
          <a:xfrm>
            <a:off x="8382000" y="5562600"/>
            <a:ext cx="189310" cy="747713"/>
          </a:xfrm>
          <a:prstGeom prst="rect">
            <a:avLst/>
          </a:prstGeom>
          <a:noFill/>
          <a:ln>
            <a:noFill/>
          </a:ln>
        </p:spPr>
      </p:pic>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70"/>
        <p:cNvGrpSpPr/>
        <p:nvPr/>
      </p:nvGrpSpPr>
      <p:grpSpPr>
        <a:xfrm>
          <a:off x="0" y="0"/>
          <a:ext cx="0" cy="0"/>
          <a:chOff x="0" y="0"/>
          <a:chExt cx="0" cy="0"/>
        </a:xfrm>
      </p:grpSpPr>
      <p:sp>
        <p:nvSpPr>
          <p:cNvPr id="71" name="Google Shape;71;p157"/>
          <p:cNvSpPr/>
          <p:nvPr/>
        </p:nvSpPr>
        <p:spPr>
          <a:xfrm>
            <a:off x="0" y="5970588"/>
            <a:ext cx="9144000" cy="88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 name="Google Shape;72;p157"/>
          <p:cNvSpPr/>
          <p:nvPr/>
        </p:nvSpPr>
        <p:spPr>
          <a:xfrm>
            <a:off x="-9525" y="6053138"/>
            <a:ext cx="2249400" cy="712800"/>
          </a:xfrm>
          <a:prstGeom prst="rect">
            <a:avLst/>
          </a:prstGeom>
          <a:solidFill>
            <a:srgbClr val="946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 name="Google Shape;73;p157"/>
          <p:cNvSpPr/>
          <p:nvPr/>
        </p:nvSpPr>
        <p:spPr>
          <a:xfrm>
            <a:off x="2359025" y="6043613"/>
            <a:ext cx="6785100" cy="714300"/>
          </a:xfrm>
          <a:prstGeom prst="rect">
            <a:avLst/>
          </a:prstGeom>
          <a:solidFill>
            <a:srgbClr val="3D98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157"/>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57"/>
          <p:cNvSpPr txBox="1">
            <a:spLocks noGrp="1"/>
          </p:cNvSpPr>
          <p:nvPr>
            <p:ph type="subTitle" idx="1"/>
          </p:nvPr>
        </p:nvSpPr>
        <p:spPr>
          <a:xfrm>
            <a:off x="2362200" y="6050037"/>
            <a:ext cx="6705600" cy="6855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700"/>
              </a:spcBef>
              <a:spcAft>
                <a:spcPts val="0"/>
              </a:spcAft>
              <a:buSzPts val="1560"/>
              <a:buNone/>
              <a:defRPr sz="2600">
                <a:solidFill>
                  <a:srgbClr val="FFFFFF"/>
                </a:solidFill>
              </a:defRPr>
            </a:lvl1pPr>
            <a:lvl2pPr lvl="1" algn="ctr">
              <a:lnSpc>
                <a:spcPct val="100000"/>
              </a:lnSpc>
              <a:spcBef>
                <a:spcPts val="550"/>
              </a:spcBef>
              <a:spcAft>
                <a:spcPts val="0"/>
              </a:spcAft>
              <a:buSzPts val="1260"/>
              <a:buNone/>
              <a:defRPr/>
            </a:lvl2pPr>
            <a:lvl3pPr lvl="2" algn="ctr">
              <a:lnSpc>
                <a:spcPct val="100000"/>
              </a:lnSpc>
              <a:spcBef>
                <a:spcPts val="500"/>
              </a:spcBef>
              <a:spcAft>
                <a:spcPts val="0"/>
              </a:spcAft>
              <a:buSzPts val="1350"/>
              <a:buNone/>
              <a:defRPr/>
            </a:lvl3pPr>
            <a:lvl4pPr lvl="3" algn="ctr">
              <a:lnSpc>
                <a:spcPct val="100000"/>
              </a:lnSpc>
              <a:spcBef>
                <a:spcPts val="400"/>
              </a:spcBef>
              <a:spcAft>
                <a:spcPts val="0"/>
              </a:spcAft>
              <a:buSzPts val="1350"/>
              <a:buNone/>
              <a:defRPr/>
            </a:lvl4pPr>
            <a:lvl5pPr lvl="4" algn="ctr">
              <a:lnSpc>
                <a:spcPct val="100000"/>
              </a:lnSpc>
              <a:spcBef>
                <a:spcPts val="400"/>
              </a:spcBef>
              <a:spcAft>
                <a:spcPts val="0"/>
              </a:spcAft>
              <a:buSzPts val="117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76" name="Google Shape;76;p157"/>
          <p:cNvSpPr txBox="1">
            <a:spLocks noGrp="1"/>
          </p:cNvSpPr>
          <p:nvPr>
            <p:ph type="dt" idx="10"/>
          </p:nvPr>
        </p:nvSpPr>
        <p:spPr>
          <a:xfrm>
            <a:off x="76200" y="6069013"/>
            <a:ext cx="2057400" cy="685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2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7"/>
          <p:cNvSpPr txBox="1">
            <a:spLocks noGrp="1"/>
          </p:cNvSpPr>
          <p:nvPr>
            <p:ph type="sldNum" idx="12"/>
          </p:nvPr>
        </p:nvSpPr>
        <p:spPr>
          <a:xfrm>
            <a:off x="8001000" y="228600"/>
            <a:ext cx="838200" cy="381300"/>
          </a:xfrm>
          <a:prstGeom prst="rect">
            <a:avLst/>
          </a:prstGeom>
          <a:noFill/>
          <a:ln>
            <a:noFill/>
          </a:ln>
        </p:spPr>
        <p:txBody>
          <a:bodyPr spcFirstLastPara="1" wrap="square" lIns="91425" tIns="45700" rIns="91425" bIns="45700" anchor="ctr" anchorCtr="0">
            <a:norm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ESE new 2010" type="blank">
  <p:cSld name="BLANK">
    <p:spTree>
      <p:nvGrpSpPr>
        <p:cNvPr id="1" name="Shape 78"/>
        <p:cNvGrpSpPr/>
        <p:nvPr/>
      </p:nvGrpSpPr>
      <p:grpSpPr>
        <a:xfrm>
          <a:off x="0" y="0"/>
          <a:ext cx="0" cy="0"/>
          <a:chOff x="0" y="0"/>
          <a:chExt cx="0" cy="0"/>
        </a:xfrm>
      </p:grpSpPr>
      <p:sp>
        <p:nvSpPr>
          <p:cNvPr id="79" name="Google Shape;79;p166"/>
          <p:cNvSpPr txBox="1">
            <a:spLocks noGrp="1"/>
          </p:cNvSpPr>
          <p:nvPr>
            <p:ph type="sldNum" idx="12"/>
          </p:nvPr>
        </p:nvSpPr>
        <p:spPr>
          <a:xfrm>
            <a:off x="0" y="6248400"/>
            <a:ext cx="533400" cy="381300"/>
          </a:xfrm>
          <a:prstGeom prst="rect">
            <a:avLst/>
          </a:prstGeom>
          <a:noFill/>
          <a:ln>
            <a:noFill/>
          </a:ln>
        </p:spPr>
        <p:txBody>
          <a:bodyPr spcFirstLastPara="1" wrap="square" lIns="91425" tIns="45700" rIns="91425" bIns="45700" anchor="ctr" anchorCtr="0">
            <a:norm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80" name="Google Shape;80;p166" descr="torch-color.png"/>
          <p:cNvPicPr preferRelativeResize="0"/>
          <p:nvPr/>
        </p:nvPicPr>
        <p:blipFill rotWithShape="1">
          <a:blip r:embed="rId2">
            <a:alphaModFix/>
          </a:blip>
          <a:srcRect/>
          <a:stretch/>
        </p:blipFill>
        <p:spPr>
          <a:xfrm>
            <a:off x="8382000" y="5562600"/>
            <a:ext cx="189310" cy="74771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81"/>
        <p:cNvGrpSpPr/>
        <p:nvPr/>
      </p:nvGrpSpPr>
      <p:grpSpPr>
        <a:xfrm>
          <a:off x="0" y="0"/>
          <a:ext cx="0" cy="0"/>
          <a:chOff x="0" y="0"/>
          <a:chExt cx="0" cy="0"/>
        </a:xfrm>
      </p:grpSpPr>
      <p:sp>
        <p:nvSpPr>
          <p:cNvPr id="82" name="Google Shape;82;p168"/>
          <p:cNvSpPr txBox="1">
            <a:spLocks noGrp="1"/>
          </p:cNvSpPr>
          <p:nvPr>
            <p:ph type="title"/>
          </p:nvPr>
        </p:nvSpPr>
        <p:spPr>
          <a:xfrm>
            <a:off x="685800" y="609600"/>
            <a:ext cx="7772400" cy="11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8"/>
          <p:cNvSpPr>
            <a:spLocks noGrp="1"/>
          </p:cNvSpPr>
          <p:nvPr>
            <p:ph type="clipArt" idx="2"/>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700"/>
              </a:spcBef>
              <a:spcAft>
                <a:spcPts val="0"/>
              </a:spcAft>
              <a:buClr>
                <a:schemeClr val="accent2"/>
              </a:buClr>
              <a:buSzPts val="1740"/>
              <a:buFont typeface="Noto Sans Symbols"/>
              <a:buChar char="◻"/>
              <a:defRPr sz="2900" b="0" i="0" u="none" strike="noStrike" cap="none">
                <a:solidFill>
                  <a:schemeClr val="dk1"/>
                </a:solidFill>
                <a:latin typeface="Calibri"/>
                <a:ea typeface="Calibri"/>
                <a:cs typeface="Calibri"/>
                <a:sym typeface="Calibri"/>
              </a:defRPr>
            </a:lvl1pPr>
            <a:lvl2pPr marR="0" lvl="1" algn="l" rtl="0">
              <a:lnSpc>
                <a:spcPct val="100000"/>
              </a:lnSpc>
              <a:spcBef>
                <a:spcPts val="550"/>
              </a:spcBef>
              <a:spcAft>
                <a:spcPts val="0"/>
              </a:spcAft>
              <a:buClr>
                <a:schemeClr val="accent1"/>
              </a:buClr>
              <a:buSzPts val="1820"/>
              <a:buFont typeface="Noto Sans Symbols"/>
              <a:buChar char="🞑"/>
              <a:defRPr sz="2600" b="0" i="0" u="none" strike="noStrike" cap="none">
                <a:solidFill>
                  <a:schemeClr val="dk1"/>
                </a:solidFill>
                <a:latin typeface="Calibri"/>
                <a:ea typeface="Calibri"/>
                <a:cs typeface="Calibri"/>
                <a:sym typeface="Calibri"/>
              </a:defRPr>
            </a:lvl2pPr>
            <a:lvl3pPr marR="0" lvl="2" algn="l" rtl="0">
              <a:lnSpc>
                <a:spcPct val="100000"/>
              </a:lnSpc>
              <a:spcBef>
                <a:spcPts val="500"/>
              </a:spcBef>
              <a:spcAft>
                <a:spcPts val="0"/>
              </a:spcAft>
              <a:buClr>
                <a:schemeClr val="accent2"/>
              </a:buClr>
              <a:buSzPts val="1725"/>
              <a:buFont typeface="Noto Sans Symbols"/>
              <a:buChar char="■"/>
              <a:defRPr sz="23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rgbClr val="A5AB81"/>
              </a:buClr>
              <a:buSzPts val="15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rgbClr val="D8B25C"/>
              </a:buClr>
              <a:buSzPts val="1300"/>
              <a:buFont typeface="Noto Sans Symbols"/>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6pPr>
            <a:lvl7pPr marR="0" lvl="6" algn="l" rtl="0">
              <a:lnSpc>
                <a:spcPct val="100000"/>
              </a:lnSpc>
              <a:spcBef>
                <a:spcPts val="36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7pPr>
            <a:lvl8pPr marR="0" lvl="7" algn="l" rtl="0">
              <a:lnSpc>
                <a:spcPct val="100000"/>
              </a:lnSpc>
              <a:spcBef>
                <a:spcPts val="360"/>
              </a:spcBef>
              <a:spcAft>
                <a:spcPts val="0"/>
              </a:spcAft>
              <a:buClr>
                <a:schemeClr val="accent3"/>
              </a:buClr>
              <a:buSzPts val="1800"/>
              <a:buFont typeface="Noto Sans Symbols"/>
              <a:buChar char="▪"/>
              <a:defRPr sz="1800" b="0" i="0" u="none" strike="noStrike" cap="none">
                <a:solidFill>
                  <a:schemeClr val="dk1"/>
                </a:solidFill>
                <a:latin typeface="Calibri"/>
                <a:ea typeface="Calibri"/>
                <a:cs typeface="Calibri"/>
                <a:sym typeface="Calibri"/>
              </a:defRPr>
            </a:lvl8pPr>
            <a:lvl9pPr marR="0" lvl="8" algn="l" rtl="0">
              <a:lnSpc>
                <a:spcPct val="100000"/>
              </a:lnSpc>
              <a:spcBef>
                <a:spcPts val="360"/>
              </a:spcBef>
              <a:spcAft>
                <a:spcPts val="0"/>
              </a:spcAft>
              <a:buClr>
                <a:schemeClr val="accent4"/>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68"/>
          <p:cNvSpPr txBox="1">
            <a:spLocks noGrp="1"/>
          </p:cNvSpPr>
          <p:nvPr>
            <p:ph type="body" idx="1"/>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297180" algn="l">
              <a:lnSpc>
                <a:spcPct val="100000"/>
              </a:lnSpc>
              <a:spcBef>
                <a:spcPts val="700"/>
              </a:spcBef>
              <a:spcAft>
                <a:spcPts val="0"/>
              </a:spcAft>
              <a:buSzPts val="1080"/>
              <a:buChar char="◻"/>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5" name="Google Shape;85;p16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6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6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ctr" anchorCtr="0">
            <a:norm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56"/>
          <p:cNvSpPr txBox="1">
            <a:spLocks noGrp="1"/>
          </p:cNvSpPr>
          <p:nvPr>
            <p:ph type="title"/>
          </p:nvPr>
        </p:nvSpPr>
        <p:spPr>
          <a:xfrm>
            <a:off x="609600" y="228600"/>
            <a:ext cx="8153400" cy="990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Twentieth Century"/>
                <a:ea typeface="Twentieth Century"/>
                <a:cs typeface="Twentieth Century"/>
                <a:sym typeface="Twentieth Century"/>
              </a:defRPr>
            </a:lvl9pPr>
          </a:lstStyle>
          <a:p>
            <a:endParaRPr/>
          </a:p>
        </p:txBody>
      </p:sp>
      <p:sp>
        <p:nvSpPr>
          <p:cNvPr id="11" name="Google Shape;11;p156"/>
          <p:cNvSpPr txBox="1">
            <a:spLocks noGrp="1"/>
          </p:cNvSpPr>
          <p:nvPr>
            <p:ph type="body" idx="1"/>
          </p:nvPr>
        </p:nvSpPr>
        <p:spPr>
          <a:xfrm>
            <a:off x="612775" y="1600200"/>
            <a:ext cx="8153400" cy="4526100"/>
          </a:xfrm>
          <a:prstGeom prst="rect">
            <a:avLst/>
          </a:prstGeom>
          <a:noFill/>
          <a:ln>
            <a:noFill/>
          </a:ln>
        </p:spPr>
        <p:txBody>
          <a:bodyPr spcFirstLastPara="1" wrap="square" lIns="91425" tIns="45700" rIns="91425" bIns="45700" anchor="t" anchorCtr="0">
            <a:noAutofit/>
          </a:bodyPr>
          <a:lstStyle>
            <a:lvl1pPr marL="457200" marR="0" lvl="0" indent="-339090" algn="l" rtl="0">
              <a:lnSpc>
                <a:spcPct val="100000"/>
              </a:lnSpc>
              <a:spcBef>
                <a:spcPts val="700"/>
              </a:spcBef>
              <a:spcAft>
                <a:spcPts val="0"/>
              </a:spcAft>
              <a:buClr>
                <a:schemeClr val="accent2"/>
              </a:buClr>
              <a:buSzPts val="1740"/>
              <a:buFont typeface="Noto Sans Symbols"/>
              <a:buChar char="◻"/>
              <a:defRPr sz="2900" b="0" i="0" u="none" strike="noStrike" cap="none">
                <a:solidFill>
                  <a:schemeClr val="lt1"/>
                </a:solidFill>
                <a:latin typeface="Calibri"/>
                <a:ea typeface="Calibri"/>
                <a:cs typeface="Calibri"/>
                <a:sym typeface="Calibri"/>
              </a:defRPr>
            </a:lvl1pPr>
            <a:lvl2pPr marL="914400" marR="0" lvl="1" indent="-344169" algn="l" rtl="0">
              <a:lnSpc>
                <a:spcPct val="100000"/>
              </a:lnSpc>
              <a:spcBef>
                <a:spcPts val="550"/>
              </a:spcBef>
              <a:spcAft>
                <a:spcPts val="0"/>
              </a:spcAft>
              <a:buClr>
                <a:schemeClr val="accent1"/>
              </a:buClr>
              <a:buSzPts val="1820"/>
              <a:buFont typeface="Noto Sans Symbols"/>
              <a:buChar char="🞑"/>
              <a:defRPr sz="2600" b="0" i="0" u="none" strike="noStrike" cap="none">
                <a:solidFill>
                  <a:schemeClr val="lt1"/>
                </a:solidFill>
                <a:latin typeface="Calibri"/>
                <a:ea typeface="Calibri"/>
                <a:cs typeface="Calibri"/>
                <a:sym typeface="Calibri"/>
              </a:defRPr>
            </a:lvl2pPr>
            <a:lvl3pPr marL="1371600" marR="0" lvl="2" indent="-338137" algn="l" rtl="0">
              <a:lnSpc>
                <a:spcPct val="100000"/>
              </a:lnSpc>
              <a:spcBef>
                <a:spcPts val="500"/>
              </a:spcBef>
              <a:spcAft>
                <a:spcPts val="0"/>
              </a:spcAft>
              <a:buClr>
                <a:schemeClr val="accent2"/>
              </a:buClr>
              <a:buSzPts val="1725"/>
              <a:buFont typeface="Noto Sans Symbols"/>
              <a:buChar char="■"/>
              <a:defRPr sz="2300" b="0" i="0" u="none" strike="noStrike" cap="none">
                <a:solidFill>
                  <a:schemeClr val="lt1"/>
                </a:solidFill>
                <a:latin typeface="Calibri"/>
                <a:ea typeface="Calibri"/>
                <a:cs typeface="Calibri"/>
                <a:sym typeface="Calibri"/>
              </a:defRPr>
            </a:lvl3pPr>
            <a:lvl4pPr marL="1828800" marR="0" lvl="3" indent="-323850" algn="l" rtl="0">
              <a:lnSpc>
                <a:spcPct val="100000"/>
              </a:lnSpc>
              <a:spcBef>
                <a:spcPts val="400"/>
              </a:spcBef>
              <a:spcAft>
                <a:spcPts val="0"/>
              </a:spcAft>
              <a:buClr>
                <a:srgbClr val="A5AB81"/>
              </a:buClr>
              <a:buSzPts val="15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11150" algn="l" rtl="0">
              <a:lnSpc>
                <a:spcPct val="100000"/>
              </a:lnSpc>
              <a:spcBef>
                <a:spcPts val="400"/>
              </a:spcBef>
              <a:spcAft>
                <a:spcPts val="0"/>
              </a:spcAft>
              <a:buClr>
                <a:srgbClr val="D8B25C"/>
              </a:buClr>
              <a:buSzPts val="13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accent3"/>
              </a:buClr>
              <a:buSzPts val="1800"/>
              <a:buFont typeface="Noto Sans Symbols"/>
              <a:buChar char="▪"/>
              <a:defRPr sz="18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accent4"/>
              </a:buClr>
              <a:buSzPts val="1800"/>
              <a:buFont typeface="Noto Sans Symbols"/>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156"/>
          <p:cNvSpPr txBox="1">
            <a:spLocks noGrp="1"/>
          </p:cNvSpPr>
          <p:nvPr>
            <p:ph type="dt" idx="10"/>
          </p:nvPr>
        </p:nvSpPr>
        <p:spPr>
          <a:xfrm>
            <a:off x="6096000" y="6248400"/>
            <a:ext cx="26670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56"/>
          <p:cNvSpPr txBox="1">
            <a:spLocks noGrp="1"/>
          </p:cNvSpPr>
          <p:nvPr>
            <p:ph type="ftr" idx="11"/>
          </p:nvPr>
        </p:nvSpPr>
        <p:spPr>
          <a:xfrm>
            <a:off x="609600" y="6248400"/>
            <a:ext cx="54213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4" name="Google Shape;14;p156"/>
          <p:cNvSpPr/>
          <p:nvPr/>
        </p:nvSpPr>
        <p:spPr>
          <a:xfrm>
            <a:off x="0" y="1235075"/>
            <a:ext cx="9144000" cy="319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 name="Google Shape;15;p156"/>
          <p:cNvSpPr/>
          <p:nvPr/>
        </p:nvSpPr>
        <p:spPr>
          <a:xfrm>
            <a:off x="0" y="1279525"/>
            <a:ext cx="533400" cy="228900"/>
          </a:xfrm>
          <a:prstGeom prst="rect">
            <a:avLst/>
          </a:prstGeom>
          <a:solidFill>
            <a:srgbClr val="3D98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156"/>
          <p:cNvSpPr/>
          <p:nvPr/>
        </p:nvSpPr>
        <p:spPr>
          <a:xfrm>
            <a:off x="590550" y="1279525"/>
            <a:ext cx="8553600" cy="228900"/>
          </a:xfrm>
          <a:prstGeom prst="rect">
            <a:avLst/>
          </a:prstGeom>
          <a:solidFill>
            <a:srgbClr val="0033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56"/>
          <p:cNvSpPr txBox="1">
            <a:spLocks noGrp="1"/>
          </p:cNvSpPr>
          <p:nvPr>
            <p:ph type="sldNum" idx="12"/>
          </p:nvPr>
        </p:nvSpPr>
        <p:spPr>
          <a:xfrm>
            <a:off x="0" y="1066800"/>
            <a:ext cx="533400" cy="244500"/>
          </a:xfrm>
          <a:prstGeom prst="rect">
            <a:avLst/>
          </a:prstGeom>
          <a:noFill/>
          <a:ln>
            <a:noFill/>
          </a:ln>
        </p:spPr>
        <p:txBody>
          <a:bodyPr spcFirstLastPara="1" wrap="square" lIns="91425" tIns="45700" rIns="91425" bIns="45700" anchor="ctr" anchorCtr="0">
            <a:normAutofit/>
          </a:bodyPr>
          <a:lstStyle>
            <a:lvl1pPr marL="0" marR="0" lvl="0"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transition spd="med">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Google Shape;27;p155"/>
          <p:cNvSpPr txBox="1">
            <a:spLocks noGrp="1"/>
          </p:cNvSpPr>
          <p:nvPr>
            <p:ph type="title"/>
          </p:nvPr>
        </p:nvSpPr>
        <p:spPr>
          <a:xfrm>
            <a:off x="609600" y="228600"/>
            <a:ext cx="8153400" cy="990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9pPr>
          </a:lstStyle>
          <a:p>
            <a:endParaRPr/>
          </a:p>
        </p:txBody>
      </p:sp>
      <p:sp>
        <p:nvSpPr>
          <p:cNvPr id="28" name="Google Shape;28;p155"/>
          <p:cNvSpPr txBox="1">
            <a:spLocks noGrp="1"/>
          </p:cNvSpPr>
          <p:nvPr>
            <p:ph type="body" idx="1"/>
          </p:nvPr>
        </p:nvSpPr>
        <p:spPr>
          <a:xfrm>
            <a:off x="612775" y="1600200"/>
            <a:ext cx="8153400" cy="4526100"/>
          </a:xfrm>
          <a:prstGeom prst="rect">
            <a:avLst/>
          </a:prstGeom>
          <a:noFill/>
          <a:ln>
            <a:noFill/>
          </a:ln>
        </p:spPr>
        <p:txBody>
          <a:bodyPr spcFirstLastPara="1" wrap="square" lIns="91425" tIns="45700" rIns="91425" bIns="45700" anchor="t" anchorCtr="0">
            <a:noAutofit/>
          </a:bodyPr>
          <a:lstStyle>
            <a:lvl1pPr marL="457200" marR="0" lvl="0" indent="-339090" algn="l" rtl="0">
              <a:lnSpc>
                <a:spcPct val="100000"/>
              </a:lnSpc>
              <a:spcBef>
                <a:spcPts val="700"/>
              </a:spcBef>
              <a:spcAft>
                <a:spcPts val="0"/>
              </a:spcAft>
              <a:buClr>
                <a:schemeClr val="accent2"/>
              </a:buClr>
              <a:buSzPts val="1740"/>
              <a:buFont typeface="Noto Sans Symbols"/>
              <a:buChar char="◻"/>
              <a:defRPr sz="2900" b="0" i="0" u="none" strike="noStrike" cap="none">
                <a:solidFill>
                  <a:schemeClr val="dk1"/>
                </a:solidFill>
                <a:latin typeface="Calibri"/>
                <a:ea typeface="Calibri"/>
                <a:cs typeface="Calibri"/>
                <a:sym typeface="Calibri"/>
              </a:defRPr>
            </a:lvl1pPr>
            <a:lvl2pPr marL="914400" marR="0" lvl="1" indent="-344169" algn="l" rtl="0">
              <a:lnSpc>
                <a:spcPct val="100000"/>
              </a:lnSpc>
              <a:spcBef>
                <a:spcPts val="550"/>
              </a:spcBef>
              <a:spcAft>
                <a:spcPts val="0"/>
              </a:spcAft>
              <a:buClr>
                <a:schemeClr val="accent1"/>
              </a:buClr>
              <a:buSzPts val="1820"/>
              <a:buFont typeface="Noto Sans Symbols"/>
              <a:buChar char="🞑"/>
              <a:defRPr sz="2600" b="0" i="0" u="none" strike="noStrike" cap="none">
                <a:solidFill>
                  <a:schemeClr val="dk1"/>
                </a:solidFill>
                <a:latin typeface="Calibri"/>
                <a:ea typeface="Calibri"/>
                <a:cs typeface="Calibri"/>
                <a:sym typeface="Calibri"/>
              </a:defRPr>
            </a:lvl2pPr>
            <a:lvl3pPr marL="1371600" marR="0" lvl="2" indent="-338137" algn="l" rtl="0">
              <a:lnSpc>
                <a:spcPct val="100000"/>
              </a:lnSpc>
              <a:spcBef>
                <a:spcPts val="500"/>
              </a:spcBef>
              <a:spcAft>
                <a:spcPts val="0"/>
              </a:spcAft>
              <a:buClr>
                <a:schemeClr val="accent2"/>
              </a:buClr>
              <a:buSzPts val="1725"/>
              <a:buFont typeface="Noto Sans Symbols"/>
              <a:buChar char="■"/>
              <a:defRPr sz="23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400"/>
              </a:spcBef>
              <a:spcAft>
                <a:spcPts val="0"/>
              </a:spcAft>
              <a:buClr>
                <a:srgbClr val="A5AB81"/>
              </a:buClr>
              <a:buSzPts val="15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11150" algn="l" rtl="0">
              <a:lnSpc>
                <a:spcPct val="100000"/>
              </a:lnSpc>
              <a:spcBef>
                <a:spcPts val="400"/>
              </a:spcBef>
              <a:spcAft>
                <a:spcPts val="0"/>
              </a:spcAft>
              <a:buClr>
                <a:srgbClr val="D8B25C"/>
              </a:buClr>
              <a:buSzPts val="13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accent3"/>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accent4"/>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155"/>
          <p:cNvSpPr txBox="1">
            <a:spLocks noGrp="1"/>
          </p:cNvSpPr>
          <p:nvPr>
            <p:ph type="dt" idx="10"/>
          </p:nvPr>
        </p:nvSpPr>
        <p:spPr>
          <a:xfrm>
            <a:off x="6096000" y="6248400"/>
            <a:ext cx="26670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0" name="Google Shape;30;p155"/>
          <p:cNvSpPr txBox="1">
            <a:spLocks noGrp="1"/>
          </p:cNvSpPr>
          <p:nvPr>
            <p:ph type="ftr" idx="11"/>
          </p:nvPr>
        </p:nvSpPr>
        <p:spPr>
          <a:xfrm>
            <a:off x="609600" y="6248400"/>
            <a:ext cx="54213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1" name="Google Shape;31;p155"/>
          <p:cNvSpPr/>
          <p:nvPr/>
        </p:nvSpPr>
        <p:spPr>
          <a:xfrm>
            <a:off x="0" y="1235075"/>
            <a:ext cx="9144000" cy="319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 name="Google Shape;32;p155"/>
          <p:cNvSpPr/>
          <p:nvPr/>
        </p:nvSpPr>
        <p:spPr>
          <a:xfrm>
            <a:off x="0" y="1279525"/>
            <a:ext cx="533400" cy="228900"/>
          </a:xfrm>
          <a:prstGeom prst="rect">
            <a:avLst/>
          </a:prstGeom>
          <a:solidFill>
            <a:srgbClr val="3D98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 name="Google Shape;33;p155"/>
          <p:cNvSpPr/>
          <p:nvPr/>
        </p:nvSpPr>
        <p:spPr>
          <a:xfrm>
            <a:off x="590550" y="1279525"/>
            <a:ext cx="8553600" cy="228900"/>
          </a:xfrm>
          <a:prstGeom prst="rect">
            <a:avLst/>
          </a:prstGeom>
          <a:solidFill>
            <a:srgbClr val="0033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 name="Google Shape;34;p155"/>
          <p:cNvSpPr txBox="1">
            <a:spLocks noGrp="1"/>
          </p:cNvSpPr>
          <p:nvPr>
            <p:ph type="sldNum" idx="12"/>
          </p:nvPr>
        </p:nvSpPr>
        <p:spPr>
          <a:xfrm>
            <a:off x="0" y="1066800"/>
            <a:ext cx="533400" cy="244500"/>
          </a:xfrm>
          <a:prstGeom prst="rect">
            <a:avLst/>
          </a:prstGeom>
          <a:noFill/>
          <a:ln>
            <a:noFill/>
          </a:ln>
        </p:spPr>
        <p:txBody>
          <a:bodyPr spcFirstLastPara="1" wrap="square" lIns="91425" tIns="45700" rIns="91425" bIns="45700" anchor="ctr" anchorCtr="0">
            <a:normAutofit/>
          </a:bodyPr>
          <a:lstStyle>
            <a:lvl1pPr marL="0" marR="0" lvl="0"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p:transition spd="med">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ces.ed.gov/programs/coe/indicator_cgg.asp" TargetMode="External"/><Relationship Id="rId7" Type="http://schemas.openxmlformats.org/officeDocument/2006/relationships/hyperlink" Target="http://www.cast.org/our-work/publications/2003/ncac-differentiated-instruction-udl.html#.X05qVuhKg2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youtube.com/watch?v=akvDT9KFZPw" TargetMode="External"/><Relationship Id="rId5" Type="http://schemas.openxmlformats.org/officeDocument/2006/relationships/hyperlink" Target="https://resilienteducator.com/" TargetMode="External"/><Relationship Id="rId4" Type="http://schemas.openxmlformats.org/officeDocument/2006/relationships/hyperlink" Target="http://www.youtube.com/watch?v=lcQ8shR37yg" TargetMode="Externa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lcQ8shR37y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resilienteducator.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bApuBiitL8Q"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www.youtube.com/watch?v=akvDT9KFZPw"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cast.org/our-work/publications/2003/ncac-differentiated-instruction-udl.html#.X05qVuhKg2w"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udlguidelines.cast.org/representation/comprehension"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iris.peabody.vanderbilt.edu/module/di/cresource/q2/p05/#content"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mlDrawing" Target="../drawings/vmlDrawing1.vml"/><Relationship Id="rId1" Type="http://schemas.openxmlformats.org/officeDocument/2006/relationships/themeOverride" Target="../theme/themeOverride3.xml"/><Relationship Id="rId6" Type="http://schemas.openxmlformats.org/officeDocument/2006/relationships/image" Target="../media/image27.png"/><Relationship Id="rId5" Type="http://schemas.openxmlformats.org/officeDocument/2006/relationships/oleObject" Target="../embeddings/oleObject1.bin"/><Relationship Id="rId4"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9.xml"/><Relationship Id="rId1" Type="http://schemas.openxmlformats.org/officeDocument/2006/relationships/themeOverride" Target="../theme/themeOverride4.xml"/><Relationship Id="rId4" Type="http://schemas.openxmlformats.org/officeDocument/2006/relationships/hyperlink" Target="https://iris.peabody.vanderbilt.edu/module/di/cresource/q2/p05/#content" TargetMode="Externa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8.jp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9.jp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hyperlink" Target="https://iris.peabody.vanderbilt.edu/module/di/cresource/q2/p06/#content" TargetMode="Externa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7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hyperlink" Target="http://iris.peabody.vanderbilt.edu/module/di/cresource/how-do-teachers-differentiate-instruction/di_07/di_07_link_tic_tack_toe/#conten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33.jp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4.xml"/><Relationship Id="rId1" Type="http://schemas.openxmlformats.org/officeDocument/2006/relationships/themeOverride" Target="../theme/themeOverride26.xml"/></Relationships>
</file>

<file path=ppt/slides/_rels/slide9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7.xml"/><Relationship Id="rId1" Type="http://schemas.openxmlformats.org/officeDocument/2006/relationships/slideLayout" Target="../slideLayouts/slideLayout5.xml"/><Relationship Id="rId4" Type="http://schemas.openxmlformats.org/officeDocument/2006/relationships/hyperlink" Target="http://www.youtube.com/watch?v=LGYa6ZacUTM" TargetMode="Externa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7F"/>
        </a:solidFill>
        <a:effectLst/>
      </p:bgPr>
    </p:bg>
    <p:spTree>
      <p:nvGrpSpPr>
        <p:cNvPr id="1" name="Shape 140"/>
        <p:cNvGrpSpPr/>
        <p:nvPr/>
      </p:nvGrpSpPr>
      <p:grpSpPr>
        <a:xfrm>
          <a:off x="0" y="0"/>
          <a:ext cx="0" cy="0"/>
          <a:chOff x="0" y="0"/>
          <a:chExt cx="0" cy="0"/>
        </a:xfrm>
      </p:grpSpPr>
      <p:sp>
        <p:nvSpPr>
          <p:cNvPr id="141" name="Google Shape;141;p1"/>
          <p:cNvSpPr txBox="1"/>
          <p:nvPr/>
        </p:nvSpPr>
        <p:spPr>
          <a:xfrm>
            <a:off x="2209808" y="1489168"/>
            <a:ext cx="6019800" cy="2616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dirty="0">
                <a:solidFill>
                  <a:srgbClr val="439639"/>
                </a:solidFill>
                <a:latin typeface="Calibri" panose="020F0502020204030204" pitchFamily="34" charset="0"/>
                <a:ea typeface="Calibri"/>
                <a:cs typeface="Calibri" panose="020F0502020204030204" pitchFamily="34" charset="0"/>
                <a:sym typeface="Calibri"/>
              </a:rPr>
              <a:t>Special Education </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dirty="0">
                <a:solidFill>
                  <a:schemeClr val="lt1"/>
                </a:solidFill>
                <a:latin typeface="Calibri"/>
                <a:ea typeface="Calibri"/>
                <a:cs typeface="Calibri"/>
                <a:sym typeface="Calibri"/>
              </a:rPr>
              <a:t>Differentiated Instruction </a:t>
            </a:r>
            <a:endParaRPr sz="4400" b="1" i="0" u="none" strike="noStrike" cap="none" dirty="0">
              <a:solidFill>
                <a:schemeClr val="lt1"/>
              </a:solidFill>
              <a:latin typeface="Calibri"/>
              <a:ea typeface="Calibri"/>
              <a:cs typeface="Calibri"/>
              <a:sym typeface="Calibri"/>
            </a:endParaRPr>
          </a:p>
        </p:txBody>
      </p:sp>
      <p:pic>
        <p:nvPicPr>
          <p:cNvPr id="142" name="Google Shape;142;p1" descr="torch-color.png"/>
          <p:cNvPicPr preferRelativeResize="0"/>
          <p:nvPr/>
        </p:nvPicPr>
        <p:blipFill rotWithShape="1">
          <a:blip r:embed="rId3">
            <a:alphaModFix/>
          </a:blip>
          <a:srcRect/>
          <a:stretch/>
        </p:blipFill>
        <p:spPr>
          <a:xfrm>
            <a:off x="457200" y="533400"/>
            <a:ext cx="971550" cy="3831432"/>
          </a:xfrm>
          <a:prstGeom prst="rect">
            <a:avLst/>
          </a:prstGeom>
          <a:noFill/>
          <a:ln>
            <a:noFill/>
          </a:ln>
        </p:spPr>
      </p:pic>
      <p:sp>
        <p:nvSpPr>
          <p:cNvPr id="143" name="Google Shape;143;p1"/>
          <p:cNvSpPr txBox="1">
            <a:spLocks noGrp="1"/>
          </p:cNvSpPr>
          <p:nvPr>
            <p:ph type="subTitle" idx="1"/>
          </p:nvPr>
        </p:nvSpPr>
        <p:spPr>
          <a:xfrm>
            <a:off x="2362200" y="6050037"/>
            <a:ext cx="6705600" cy="685500"/>
          </a:xfrm>
          <a:prstGeom prst="rect">
            <a:avLst/>
          </a:prstGeom>
          <a:noFill/>
          <a:ln>
            <a:noFill/>
          </a:ln>
        </p:spPr>
        <p:txBody>
          <a:bodyPr spcFirstLastPara="1" wrap="square" lIns="91425" tIns="45700" rIns="91425" bIns="45700" anchor="ctr" anchorCtr="0">
            <a:normAutofit/>
          </a:bodyPr>
          <a:lstStyle/>
          <a:p>
            <a:pPr marL="0" lvl="0" indent="0" algn="l" rtl="0">
              <a:lnSpc>
                <a:spcPct val="70000"/>
              </a:lnSpc>
              <a:spcBef>
                <a:spcPts val="0"/>
              </a:spcBef>
              <a:spcAft>
                <a:spcPts val="0"/>
              </a:spcAft>
              <a:buSzPts val="1560"/>
              <a:buNone/>
            </a:pPr>
            <a:r>
              <a:rPr lang="en-US" dirty="0"/>
              <a:t>Missouri Department</a:t>
            </a:r>
            <a:br>
              <a:rPr lang="en-US" dirty="0"/>
            </a:br>
            <a:r>
              <a:rPr lang="en-US" dirty="0"/>
              <a:t>of Elementary and Secondary Education</a:t>
            </a:r>
            <a:endParaRPr dirty="0"/>
          </a:p>
        </p:txBody>
      </p:sp>
      <p:sp>
        <p:nvSpPr>
          <p:cNvPr id="144" name="Google Shape;144;p1"/>
          <p:cNvSpPr txBox="1"/>
          <p:nvPr/>
        </p:nvSpPr>
        <p:spPr>
          <a:xfrm>
            <a:off x="0" y="6259513"/>
            <a:ext cx="220980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dirty="0">
                <a:solidFill>
                  <a:srgbClr val="FFFFFF"/>
                </a:solidFill>
                <a:latin typeface="Calibri" panose="020F0502020204030204" pitchFamily="34" charset="0"/>
                <a:ea typeface="Twentieth Century"/>
                <a:cs typeface="Calibri" panose="020F0502020204030204" pitchFamily="34" charset="0"/>
                <a:sym typeface="Twentieth Century"/>
              </a:rPr>
              <a:t>January 2021</a:t>
            </a:r>
            <a:endParaRPr sz="2000" b="0" i="0" u="none" strike="noStrike" cap="none" dirty="0">
              <a:solidFill>
                <a:srgbClr val="FFFFFF"/>
              </a:solidFill>
              <a:latin typeface="Calibri" panose="020F0502020204030204" pitchFamily="34" charset="0"/>
              <a:ea typeface="Twentieth Century"/>
              <a:cs typeface="Calibri" panose="020F0502020204030204" pitchFamily="34" charset="0"/>
              <a:sym typeface="Twentieth Century"/>
            </a:endParaRPr>
          </a:p>
        </p:txBody>
      </p:sp>
      <p:sp>
        <p:nvSpPr>
          <p:cNvPr id="145" name="Google Shape;145;p1"/>
          <p:cNvSpPr txBox="1">
            <a:spLocks noGrp="1"/>
          </p:cNvSpPr>
          <p:nvPr>
            <p:ph type="sldNum" idx="12"/>
          </p:nvPr>
        </p:nvSpPr>
        <p:spPr>
          <a:xfrm>
            <a:off x="8001000" y="228600"/>
            <a:ext cx="838200" cy="381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Resources </a:t>
            </a:r>
            <a:endParaRPr/>
          </a:p>
        </p:txBody>
      </p:sp>
      <p:sp>
        <p:nvSpPr>
          <p:cNvPr id="208" name="Google Shape;208;p10"/>
          <p:cNvSpPr txBox="1">
            <a:spLocks noGrp="1"/>
          </p:cNvSpPr>
          <p:nvPr>
            <p:ph type="body" idx="1"/>
          </p:nvPr>
        </p:nvSpPr>
        <p:spPr>
          <a:xfrm>
            <a:off x="238425" y="1610700"/>
            <a:ext cx="8572500" cy="514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Clr>
                <a:schemeClr val="dk1"/>
              </a:buClr>
              <a:buSzPts val="630"/>
              <a:buFont typeface="Arial"/>
              <a:buNone/>
            </a:pPr>
            <a:endParaRPr sz="1050"/>
          </a:p>
          <a:p>
            <a:pPr marL="0" lvl="0" indent="0" algn="l" rtl="0">
              <a:lnSpc>
                <a:spcPct val="100000"/>
              </a:lnSpc>
              <a:spcBef>
                <a:spcPts val="700"/>
              </a:spcBef>
              <a:spcAft>
                <a:spcPts val="0"/>
              </a:spcAft>
              <a:buSzPts val="630"/>
              <a:buNone/>
            </a:pPr>
            <a:endParaRPr sz="1050"/>
          </a:p>
        </p:txBody>
      </p:sp>
      <p:sp>
        <p:nvSpPr>
          <p:cNvPr id="209" name="Google Shape;209;p10"/>
          <p:cNvSpPr txBox="1"/>
          <p:nvPr/>
        </p:nvSpPr>
        <p:spPr>
          <a:xfrm>
            <a:off x="918475" y="1751987"/>
            <a:ext cx="7347900" cy="4919100"/>
          </a:xfrm>
          <a:prstGeom prst="rect">
            <a:avLst/>
          </a:prstGeom>
          <a:noFill/>
          <a:ln>
            <a:noFill/>
          </a:ln>
        </p:spPr>
        <p:txBody>
          <a:bodyPr spcFirstLastPara="1" wrap="square" lIns="0" tIns="91425" rIns="91425" bIns="91425" anchor="t" anchorCtr="0">
            <a:noAutofit/>
          </a:bodyPr>
          <a:lstStyle/>
          <a:p>
            <a:pPr marL="365760" lvl="0" indent="-182880" algn="l" rtl="0">
              <a:spcBef>
                <a:spcPts val="360"/>
              </a:spcBef>
              <a:spcAft>
                <a:spcPts val="0"/>
              </a:spcAft>
              <a:buClr>
                <a:srgbClr val="008000"/>
              </a:buClr>
              <a:buSzPct val="100000"/>
              <a:buFont typeface="Calibri"/>
              <a:buChar char="●"/>
            </a:pPr>
            <a:r>
              <a:rPr lang="en-US" dirty="0">
                <a:solidFill>
                  <a:schemeClr val="dk1"/>
                </a:solidFill>
                <a:latin typeface="Calibri" panose="020F0502020204030204" pitchFamily="34" charset="0"/>
                <a:ea typeface="Calibri"/>
                <a:cs typeface="Calibri" panose="020F0502020204030204" pitchFamily="34" charset="0"/>
                <a:sym typeface="Calibri"/>
              </a:rPr>
              <a:t>Tomlinson, Carol</a:t>
            </a:r>
            <a:r>
              <a:rPr lang="en-US" i="1" dirty="0">
                <a:solidFill>
                  <a:schemeClr val="dk1"/>
                </a:solidFill>
                <a:latin typeface="Calibri" panose="020F0502020204030204" pitchFamily="34" charset="0"/>
                <a:ea typeface="Calibri"/>
                <a:cs typeface="Calibri" panose="020F0502020204030204" pitchFamily="34" charset="0"/>
                <a:sym typeface="Calibri"/>
              </a:rPr>
              <a:t> How to Differentiate Instruction in Academically Diverse Classroom 3rd Edition, </a:t>
            </a:r>
            <a:r>
              <a:rPr lang="en-US" dirty="0">
                <a:solidFill>
                  <a:schemeClr val="dk1"/>
                </a:solidFill>
                <a:latin typeface="Calibri" panose="020F0502020204030204" pitchFamily="34" charset="0"/>
                <a:ea typeface="Calibri"/>
                <a:cs typeface="Calibri" panose="020F0502020204030204" pitchFamily="34" charset="0"/>
                <a:sym typeface="Calibri"/>
              </a:rPr>
              <a:t> 2017</a:t>
            </a:r>
            <a:endParaRPr dirty="0">
              <a:solidFill>
                <a:schemeClr val="dk1"/>
              </a:solidFill>
              <a:latin typeface="Calibri" panose="020F0502020204030204" pitchFamily="34" charset="0"/>
              <a:ea typeface="Calibri"/>
              <a:cs typeface="Calibri" panose="020F0502020204030204" pitchFamily="34" charset="0"/>
              <a:sym typeface="Calibri"/>
            </a:endParaRPr>
          </a:p>
          <a:p>
            <a:pPr marL="365760" lvl="0" indent="-182880" algn="l" rtl="0">
              <a:spcBef>
                <a:spcPts val="0"/>
              </a:spcBef>
              <a:spcAft>
                <a:spcPts val="0"/>
              </a:spcAft>
              <a:buClr>
                <a:srgbClr val="008000"/>
              </a:buClr>
              <a:buSzPct val="100000"/>
              <a:buFont typeface="Calibri"/>
              <a:buChar char="●"/>
            </a:pPr>
            <a:r>
              <a:rPr lang="en-US" dirty="0">
                <a:solidFill>
                  <a:schemeClr val="dk1"/>
                </a:solidFill>
                <a:latin typeface="Calibri" panose="020F0502020204030204" pitchFamily="34" charset="0"/>
                <a:ea typeface="Calibri"/>
                <a:cs typeface="Calibri" panose="020F0502020204030204" pitchFamily="34" charset="0"/>
                <a:sym typeface="Calibri"/>
              </a:rPr>
              <a:t>Tomlinson, Carol A. and Sousa, David. A. </a:t>
            </a:r>
            <a:r>
              <a:rPr lang="en-US" i="1" dirty="0">
                <a:solidFill>
                  <a:schemeClr val="dk1"/>
                </a:solidFill>
                <a:latin typeface="Calibri" panose="020F0502020204030204" pitchFamily="34" charset="0"/>
                <a:ea typeface="Calibri"/>
                <a:cs typeface="Calibri" panose="020F0502020204030204" pitchFamily="34" charset="0"/>
                <a:sym typeface="Calibri"/>
              </a:rPr>
              <a:t>Differentiation and the Brain. </a:t>
            </a:r>
            <a:r>
              <a:rPr lang="en-US" dirty="0">
                <a:solidFill>
                  <a:schemeClr val="dk1"/>
                </a:solidFill>
                <a:latin typeface="Calibri" panose="020F0502020204030204" pitchFamily="34" charset="0"/>
                <a:ea typeface="Calibri"/>
                <a:cs typeface="Calibri" panose="020F0502020204030204" pitchFamily="34" charset="0"/>
                <a:sym typeface="Calibri"/>
              </a:rPr>
              <a:t>Bloomington, IN: Solution Tree Press, 2018.</a:t>
            </a:r>
            <a:endParaRPr dirty="0">
              <a:solidFill>
                <a:schemeClr val="dk1"/>
              </a:solidFill>
              <a:latin typeface="Calibri" panose="020F0502020204030204" pitchFamily="34" charset="0"/>
              <a:ea typeface="Calibri"/>
              <a:cs typeface="Calibri" panose="020F0502020204030204" pitchFamily="34" charset="0"/>
              <a:sym typeface="Calibri"/>
            </a:endParaRPr>
          </a:p>
          <a:p>
            <a:pPr marL="365760" lvl="0" indent="-182880" algn="l" rtl="0">
              <a:spcBef>
                <a:spcPts val="0"/>
              </a:spcBef>
              <a:spcAft>
                <a:spcPts val="0"/>
              </a:spcAft>
              <a:buClr>
                <a:srgbClr val="008000"/>
              </a:buClr>
              <a:buSzPct val="100000"/>
              <a:buFont typeface="Calibri"/>
              <a:buChar char="●"/>
            </a:pPr>
            <a:r>
              <a:rPr lang="en-US" dirty="0" err="1">
                <a:solidFill>
                  <a:schemeClr val="dk1"/>
                </a:solidFill>
                <a:latin typeface="Calibri" panose="020F0502020204030204" pitchFamily="34" charset="0"/>
                <a:ea typeface="Calibri"/>
                <a:cs typeface="Calibri" panose="020F0502020204030204" pitchFamily="34" charset="0"/>
                <a:sym typeface="Calibri"/>
              </a:rPr>
              <a:t>Ridway</a:t>
            </a:r>
            <a:r>
              <a:rPr lang="en-US" dirty="0">
                <a:solidFill>
                  <a:schemeClr val="dk1"/>
                </a:solidFill>
                <a:latin typeface="Calibri" panose="020F0502020204030204" pitchFamily="34" charset="0"/>
                <a:ea typeface="Calibri"/>
                <a:cs typeface="Calibri" panose="020F0502020204030204" pitchFamily="34" charset="0"/>
                <a:sym typeface="Calibri"/>
              </a:rPr>
              <a:t>, Angelia PhD., </a:t>
            </a:r>
            <a:r>
              <a:rPr lang="en-US" dirty="0" err="1">
                <a:solidFill>
                  <a:schemeClr val="dk1"/>
                </a:solidFill>
                <a:latin typeface="Calibri" panose="020F0502020204030204" pitchFamily="34" charset="0"/>
                <a:ea typeface="Calibri"/>
                <a:cs typeface="Calibri" panose="020F0502020204030204" pitchFamily="34" charset="0"/>
                <a:sym typeface="Calibri"/>
              </a:rPr>
              <a:t>Ridway</a:t>
            </a:r>
            <a:r>
              <a:rPr lang="en-US" dirty="0">
                <a:solidFill>
                  <a:schemeClr val="dk1"/>
                </a:solidFill>
                <a:latin typeface="Calibri" panose="020F0502020204030204" pitchFamily="34" charset="0"/>
                <a:ea typeface="Calibri"/>
                <a:cs typeface="Calibri" panose="020F0502020204030204" pitchFamily="34" charset="0"/>
                <a:sym typeface="Calibri"/>
              </a:rPr>
              <a:t>, Matt and Miler, Matt. </a:t>
            </a:r>
            <a:r>
              <a:rPr lang="en-US" i="1" dirty="0">
                <a:solidFill>
                  <a:schemeClr val="dk1"/>
                </a:solidFill>
                <a:latin typeface="Calibri" panose="020F0502020204030204" pitchFamily="34" charset="0"/>
                <a:ea typeface="Calibri"/>
                <a:cs typeface="Calibri" panose="020F0502020204030204" pitchFamily="34" charset="0"/>
                <a:sym typeface="Calibri"/>
              </a:rPr>
              <a:t>Don’t Ditch That Tech Differentiated Instruction in a Digital World. </a:t>
            </a:r>
            <a:r>
              <a:rPr lang="en-US" dirty="0">
                <a:solidFill>
                  <a:schemeClr val="dk1"/>
                </a:solidFill>
                <a:latin typeface="Calibri" panose="020F0502020204030204" pitchFamily="34" charset="0"/>
                <a:ea typeface="Calibri"/>
                <a:cs typeface="Calibri" panose="020F0502020204030204" pitchFamily="34" charset="0"/>
                <a:sym typeface="Calibri"/>
              </a:rPr>
              <a:t>San Diego, CA. Dave Burgess Consulting, Inc. 2019.</a:t>
            </a:r>
            <a:endParaRPr dirty="0">
              <a:solidFill>
                <a:schemeClr val="dk1"/>
              </a:solidFill>
              <a:latin typeface="Calibri" panose="020F0502020204030204" pitchFamily="34" charset="0"/>
              <a:ea typeface="Calibri"/>
              <a:cs typeface="Calibri" panose="020F0502020204030204" pitchFamily="34" charset="0"/>
              <a:sym typeface="Calibri"/>
            </a:endParaRPr>
          </a:p>
          <a:p>
            <a:pPr marL="365760" lvl="0" indent="-182880" algn="l" rtl="0">
              <a:spcBef>
                <a:spcPts val="0"/>
              </a:spcBef>
              <a:spcAft>
                <a:spcPts val="0"/>
              </a:spcAft>
              <a:buClr>
                <a:srgbClr val="008000"/>
              </a:buClr>
              <a:buSzPct val="100000"/>
              <a:buFont typeface="Calibri"/>
              <a:buChar char="●"/>
            </a:pPr>
            <a:r>
              <a:rPr lang="en-US" dirty="0" err="1">
                <a:solidFill>
                  <a:schemeClr val="dk1"/>
                </a:solidFill>
                <a:latin typeface="Calibri" panose="020F0502020204030204" pitchFamily="34" charset="0"/>
                <a:ea typeface="Calibri"/>
                <a:cs typeface="Calibri" panose="020F0502020204030204" pitchFamily="34" charset="0"/>
                <a:sym typeface="Calibri"/>
              </a:rPr>
              <a:t>Bondie</a:t>
            </a:r>
            <a:r>
              <a:rPr lang="en-US" dirty="0">
                <a:solidFill>
                  <a:schemeClr val="dk1"/>
                </a:solidFill>
                <a:latin typeface="Calibri" panose="020F0502020204030204" pitchFamily="34" charset="0"/>
                <a:ea typeface="Calibri"/>
                <a:cs typeface="Calibri" panose="020F0502020204030204" pitchFamily="34" charset="0"/>
                <a:sym typeface="Calibri"/>
              </a:rPr>
              <a:t>, Rhonda and </a:t>
            </a:r>
            <a:r>
              <a:rPr lang="en-US" dirty="0" err="1">
                <a:solidFill>
                  <a:schemeClr val="dk1"/>
                </a:solidFill>
                <a:latin typeface="Calibri" panose="020F0502020204030204" pitchFamily="34" charset="0"/>
                <a:ea typeface="Calibri"/>
                <a:cs typeface="Calibri" panose="020F0502020204030204" pitchFamily="34" charset="0"/>
                <a:sym typeface="Calibri"/>
              </a:rPr>
              <a:t>Zusho</a:t>
            </a:r>
            <a:r>
              <a:rPr lang="en-US" dirty="0">
                <a:solidFill>
                  <a:schemeClr val="dk1"/>
                </a:solidFill>
                <a:latin typeface="Calibri" panose="020F0502020204030204" pitchFamily="34" charset="0"/>
                <a:ea typeface="Calibri"/>
                <a:cs typeface="Calibri" panose="020F0502020204030204" pitchFamily="34" charset="0"/>
                <a:sym typeface="Calibri"/>
              </a:rPr>
              <a:t>, </a:t>
            </a:r>
            <a:r>
              <a:rPr lang="en-US" dirty="0" err="1">
                <a:solidFill>
                  <a:schemeClr val="dk1"/>
                </a:solidFill>
                <a:latin typeface="Calibri" panose="020F0502020204030204" pitchFamily="34" charset="0"/>
                <a:ea typeface="Calibri"/>
                <a:cs typeface="Calibri" panose="020F0502020204030204" pitchFamily="34" charset="0"/>
                <a:sym typeface="Calibri"/>
              </a:rPr>
              <a:t>Akane</a:t>
            </a:r>
            <a:r>
              <a:rPr lang="en-US" dirty="0">
                <a:solidFill>
                  <a:schemeClr val="dk1"/>
                </a:solidFill>
                <a:latin typeface="Calibri" panose="020F0502020204030204" pitchFamily="34" charset="0"/>
                <a:ea typeface="Calibri"/>
                <a:cs typeface="Calibri" panose="020F0502020204030204" pitchFamily="34" charset="0"/>
                <a:sym typeface="Calibri"/>
              </a:rPr>
              <a:t>. </a:t>
            </a:r>
            <a:r>
              <a:rPr lang="en-US" i="1" dirty="0">
                <a:solidFill>
                  <a:schemeClr val="dk1"/>
                </a:solidFill>
                <a:latin typeface="Calibri" panose="020F0502020204030204" pitchFamily="34" charset="0"/>
                <a:ea typeface="Calibri"/>
                <a:cs typeface="Calibri" panose="020F0502020204030204" pitchFamily="34" charset="0"/>
                <a:sym typeface="Calibri"/>
              </a:rPr>
              <a:t>Differentiated Instruction Made Practical</a:t>
            </a:r>
            <a:r>
              <a:rPr lang="en-US" dirty="0">
                <a:solidFill>
                  <a:schemeClr val="dk1"/>
                </a:solidFill>
                <a:latin typeface="Calibri" panose="020F0502020204030204" pitchFamily="34" charset="0"/>
                <a:ea typeface="Calibri"/>
                <a:cs typeface="Calibri" panose="020F0502020204030204" pitchFamily="34" charset="0"/>
                <a:sym typeface="Calibri"/>
              </a:rPr>
              <a:t>. New York, NY. Routledge 2018.</a:t>
            </a:r>
            <a:endParaRPr dirty="0">
              <a:solidFill>
                <a:schemeClr val="dk1"/>
              </a:solidFill>
              <a:latin typeface="Calibri" panose="020F0502020204030204" pitchFamily="34" charset="0"/>
              <a:ea typeface="Calibri"/>
              <a:cs typeface="Calibri" panose="020F0502020204030204" pitchFamily="34" charset="0"/>
              <a:sym typeface="Calibri"/>
            </a:endParaRPr>
          </a:p>
          <a:p>
            <a:pPr marL="365760" lvl="0" indent="-182880" algn="l" rtl="0">
              <a:spcBef>
                <a:spcPts val="0"/>
              </a:spcBef>
              <a:spcAft>
                <a:spcPts val="0"/>
              </a:spcAft>
              <a:buClr>
                <a:srgbClr val="008000"/>
              </a:buClr>
              <a:buSzPct val="100000"/>
              <a:buFont typeface="Calibri"/>
              <a:buChar char="●"/>
            </a:pPr>
            <a:r>
              <a:rPr lang="en-US" dirty="0">
                <a:solidFill>
                  <a:schemeClr val="dk1"/>
                </a:solidFill>
                <a:latin typeface="Calibri" panose="020F0502020204030204" pitchFamily="34" charset="0"/>
                <a:ea typeface="Calibri"/>
                <a:cs typeface="Calibri" panose="020F0502020204030204" pitchFamily="34" charset="0"/>
                <a:sym typeface="Calibri"/>
              </a:rPr>
              <a:t>Tomlinson, C. “Traveling the road to differentiation in staff development” </a:t>
            </a:r>
            <a:r>
              <a:rPr lang="en-US" i="1" dirty="0">
                <a:solidFill>
                  <a:schemeClr val="dk1"/>
                </a:solidFill>
                <a:latin typeface="Calibri" panose="020F0502020204030204" pitchFamily="34" charset="0"/>
                <a:ea typeface="Calibri"/>
                <a:cs typeface="Calibri" panose="020F0502020204030204" pitchFamily="34" charset="0"/>
                <a:sym typeface="Calibri"/>
              </a:rPr>
              <a:t>JSD</a:t>
            </a:r>
            <a:r>
              <a:rPr lang="en-US" dirty="0">
                <a:solidFill>
                  <a:schemeClr val="dk1"/>
                </a:solidFill>
                <a:latin typeface="Calibri" panose="020F0502020204030204" pitchFamily="34" charset="0"/>
                <a:ea typeface="Calibri"/>
                <a:cs typeface="Calibri" panose="020F0502020204030204" pitchFamily="34" charset="0"/>
                <a:sym typeface="Calibri"/>
              </a:rPr>
              <a:t> Vol. 26, Number 4, Fall 2005, p. 9</a:t>
            </a:r>
            <a:endParaRPr dirty="0">
              <a:latin typeface="Calibri" panose="020F0502020204030204" pitchFamily="34" charset="0"/>
              <a:ea typeface="Calibri"/>
              <a:cs typeface="Calibri" panose="020F0502020204030204" pitchFamily="34" charset="0"/>
              <a:sym typeface="Calibri"/>
            </a:endParaRPr>
          </a:p>
          <a:p>
            <a:pPr marL="365760" lvl="0" indent="-182880" algn="l" rtl="0">
              <a:spcBef>
                <a:spcPts val="0"/>
              </a:spcBef>
              <a:spcAft>
                <a:spcPts val="0"/>
              </a:spcAft>
              <a:buClr>
                <a:srgbClr val="008000"/>
              </a:buClr>
              <a:buSzPct val="100000"/>
              <a:buFont typeface="Calibri"/>
              <a:buChar char="●"/>
            </a:pPr>
            <a:r>
              <a:rPr lang="en-US" u="sng" dirty="0">
                <a:solidFill>
                  <a:schemeClr val="hlink"/>
                </a:solidFill>
                <a:latin typeface="Calibri" panose="020F0502020204030204" pitchFamily="34" charset="0"/>
                <a:ea typeface="Calibri"/>
                <a:cs typeface="Calibri" panose="020F0502020204030204" pitchFamily="34" charset="0"/>
                <a:sym typeface="Calibri"/>
                <a:hlinkClick r:id="rId3"/>
              </a:rPr>
              <a:t>https://nces.ed.gov/programs/coe/indicator_cgg.asp</a:t>
            </a:r>
            <a:endParaRPr dirty="0">
              <a:latin typeface="Calibri" panose="020F0502020204030204" pitchFamily="34" charset="0"/>
              <a:ea typeface="Calibri"/>
              <a:cs typeface="Calibri" panose="020F0502020204030204" pitchFamily="34" charset="0"/>
              <a:sym typeface="Calibri"/>
            </a:endParaRPr>
          </a:p>
          <a:p>
            <a:pPr marL="365760" lvl="0" indent="-182880" algn="l" rtl="0">
              <a:spcBef>
                <a:spcPts val="0"/>
              </a:spcBef>
              <a:spcAft>
                <a:spcPts val="0"/>
              </a:spcAft>
              <a:buClr>
                <a:srgbClr val="008000"/>
              </a:buClr>
              <a:buSzPct val="100000"/>
              <a:buFont typeface="Calibri"/>
              <a:buChar char="●"/>
            </a:pPr>
            <a:r>
              <a:rPr lang="en-US" u="sng" dirty="0">
                <a:solidFill>
                  <a:schemeClr val="hlink"/>
                </a:solidFill>
                <a:latin typeface="Calibri" panose="020F0502020204030204" pitchFamily="34" charset="0"/>
                <a:ea typeface="Calibri"/>
                <a:cs typeface="Calibri" panose="020F0502020204030204" pitchFamily="34" charset="0"/>
                <a:sym typeface="Calibri"/>
                <a:hlinkClick r:id="rId4"/>
              </a:rPr>
              <a:t>http://www.youtube.com/watch?v=lcQ8shR37yg</a:t>
            </a:r>
            <a:endParaRPr dirty="0">
              <a:latin typeface="Calibri" panose="020F0502020204030204" pitchFamily="34" charset="0"/>
              <a:ea typeface="Calibri"/>
              <a:cs typeface="Calibri" panose="020F0502020204030204" pitchFamily="34" charset="0"/>
              <a:sym typeface="Calibri"/>
            </a:endParaRPr>
          </a:p>
          <a:p>
            <a:pPr marL="365760" lvl="0" indent="-182880" algn="l" rtl="0">
              <a:spcBef>
                <a:spcPts val="0"/>
              </a:spcBef>
              <a:spcAft>
                <a:spcPts val="0"/>
              </a:spcAft>
              <a:buClr>
                <a:srgbClr val="008000"/>
              </a:buClr>
              <a:buSzPct val="100000"/>
              <a:buFont typeface="Calibri"/>
              <a:buChar char="●"/>
            </a:pPr>
            <a:r>
              <a:rPr lang="en-US" u="sng" dirty="0">
                <a:solidFill>
                  <a:schemeClr val="hlink"/>
                </a:solidFill>
                <a:latin typeface="Calibri" panose="020F0502020204030204" pitchFamily="34" charset="0"/>
                <a:ea typeface="Calibri"/>
                <a:cs typeface="Calibri" panose="020F0502020204030204" pitchFamily="34" charset="0"/>
                <a:sym typeface="Calibri"/>
                <a:hlinkClick r:id="rId5"/>
              </a:rPr>
              <a:t>https://resilienteducator.com</a:t>
            </a:r>
            <a:endParaRPr dirty="0">
              <a:latin typeface="Calibri" panose="020F0502020204030204" pitchFamily="34" charset="0"/>
              <a:ea typeface="Calibri"/>
              <a:cs typeface="Calibri" panose="020F0502020204030204" pitchFamily="34" charset="0"/>
              <a:sym typeface="Calibri"/>
            </a:endParaRPr>
          </a:p>
          <a:p>
            <a:pPr marL="365760" lvl="0" indent="-182880" algn="l" rtl="0">
              <a:spcBef>
                <a:spcPts val="0"/>
              </a:spcBef>
              <a:spcAft>
                <a:spcPts val="0"/>
              </a:spcAft>
              <a:buClr>
                <a:srgbClr val="008000"/>
              </a:buClr>
              <a:buSzPct val="100000"/>
              <a:buFont typeface="Calibri"/>
              <a:buChar char="●"/>
            </a:pPr>
            <a:r>
              <a:rPr lang="en-US" u="sng" dirty="0">
                <a:solidFill>
                  <a:schemeClr val="hlink"/>
                </a:solidFill>
                <a:latin typeface="Calibri" panose="020F0502020204030204" pitchFamily="34" charset="0"/>
                <a:ea typeface="Calibri"/>
                <a:cs typeface="Calibri" panose="020F0502020204030204" pitchFamily="34" charset="0"/>
                <a:sym typeface="Calibri"/>
                <a:hlinkClick r:id="rId6"/>
              </a:rPr>
              <a:t>http://www.youtube.com/watch?v=akvDT9KFZPw</a:t>
            </a:r>
            <a:endParaRPr dirty="0">
              <a:latin typeface="Calibri" panose="020F0502020204030204" pitchFamily="34" charset="0"/>
              <a:ea typeface="Calibri"/>
              <a:cs typeface="Calibri" panose="020F0502020204030204" pitchFamily="34" charset="0"/>
              <a:sym typeface="Calibri"/>
            </a:endParaRPr>
          </a:p>
          <a:p>
            <a:pPr marL="365760" lvl="0" indent="-182880" algn="l" rtl="0">
              <a:spcBef>
                <a:spcPts val="0"/>
              </a:spcBef>
              <a:spcAft>
                <a:spcPts val="0"/>
              </a:spcAft>
              <a:buClr>
                <a:srgbClr val="008000"/>
              </a:buClr>
              <a:buSzPct val="100000"/>
              <a:buFont typeface="Calibri"/>
              <a:buChar char="●"/>
            </a:pPr>
            <a:r>
              <a:rPr lang="en-US" dirty="0">
                <a:solidFill>
                  <a:schemeClr val="dk1"/>
                </a:solidFill>
                <a:latin typeface="Calibri" panose="020F0502020204030204" pitchFamily="34" charset="0"/>
                <a:ea typeface="Calibri"/>
                <a:cs typeface="Calibri" panose="020F0502020204030204" pitchFamily="34" charset="0"/>
                <a:sym typeface="Calibri"/>
              </a:rPr>
              <a:t>Hattie, John. </a:t>
            </a:r>
            <a:r>
              <a:rPr lang="en-US" i="1" dirty="0">
                <a:solidFill>
                  <a:schemeClr val="dk1"/>
                </a:solidFill>
                <a:latin typeface="Calibri" panose="020F0502020204030204" pitchFamily="34" charset="0"/>
                <a:ea typeface="Calibri"/>
                <a:cs typeface="Calibri" panose="020F0502020204030204" pitchFamily="34" charset="0"/>
                <a:sym typeface="Calibri"/>
              </a:rPr>
              <a:t>Visible Learning for Teachers: Maximizing Impact on Learning</a:t>
            </a:r>
            <a:r>
              <a:rPr lang="en-US" dirty="0">
                <a:solidFill>
                  <a:schemeClr val="dk1"/>
                </a:solidFill>
                <a:latin typeface="Calibri" panose="020F0502020204030204" pitchFamily="34" charset="0"/>
                <a:ea typeface="Calibri"/>
                <a:cs typeface="Calibri" panose="020F0502020204030204" pitchFamily="34" charset="0"/>
                <a:sym typeface="Calibri"/>
              </a:rPr>
              <a:t>. London: Routledge, 2012, pp 97-98.</a:t>
            </a:r>
            <a:endParaRPr dirty="0">
              <a:solidFill>
                <a:schemeClr val="dk1"/>
              </a:solidFill>
              <a:latin typeface="Calibri" panose="020F0502020204030204" pitchFamily="34" charset="0"/>
              <a:ea typeface="Calibri"/>
              <a:cs typeface="Calibri" panose="020F0502020204030204" pitchFamily="34" charset="0"/>
              <a:sym typeface="Calibri"/>
            </a:endParaRPr>
          </a:p>
          <a:p>
            <a:pPr marL="365760" lvl="0" indent="-182880" algn="l" rtl="0">
              <a:spcBef>
                <a:spcPts val="0"/>
              </a:spcBef>
              <a:spcAft>
                <a:spcPts val="0"/>
              </a:spcAft>
              <a:buClr>
                <a:srgbClr val="008000"/>
              </a:buClr>
              <a:buSzPct val="100000"/>
              <a:buFont typeface="Calibri"/>
              <a:buChar char="●"/>
            </a:pPr>
            <a:r>
              <a:rPr lang="en-US" dirty="0">
                <a:solidFill>
                  <a:schemeClr val="dk1"/>
                </a:solidFill>
                <a:latin typeface="Calibri" panose="020F0502020204030204" pitchFamily="34" charset="0"/>
                <a:ea typeface="Calibri"/>
                <a:cs typeface="Calibri" panose="020F0502020204030204" pitchFamily="34" charset="0"/>
                <a:sym typeface="Calibri"/>
              </a:rPr>
              <a:t>Tomlinson, C. Instructional Strategies for the Differentiated Classroom” Association for Supervision and Curriculum Development, Alexandria, Virginia 2004</a:t>
            </a:r>
            <a:endParaRPr dirty="0">
              <a:solidFill>
                <a:schemeClr val="dk1"/>
              </a:solidFill>
              <a:latin typeface="Calibri" panose="020F0502020204030204" pitchFamily="34" charset="0"/>
              <a:ea typeface="Calibri"/>
              <a:cs typeface="Calibri" panose="020F0502020204030204" pitchFamily="34" charset="0"/>
              <a:sym typeface="Calibri"/>
            </a:endParaRPr>
          </a:p>
          <a:p>
            <a:pPr marL="365760" lvl="0" indent="-182880" algn="l" rtl="0">
              <a:lnSpc>
                <a:spcPct val="80000"/>
              </a:lnSpc>
              <a:spcBef>
                <a:spcPts val="0"/>
              </a:spcBef>
              <a:spcAft>
                <a:spcPts val="0"/>
              </a:spcAft>
              <a:buClr>
                <a:srgbClr val="008000"/>
              </a:buClr>
              <a:buSzPct val="100000"/>
              <a:buFont typeface="Calibri"/>
              <a:buChar char="●"/>
            </a:pPr>
            <a:r>
              <a:rPr lang="en-US" dirty="0">
                <a:solidFill>
                  <a:schemeClr val="dk1"/>
                </a:solidFill>
                <a:latin typeface="Calibri" panose="020F0502020204030204" pitchFamily="34" charset="0"/>
                <a:ea typeface="Calibri"/>
                <a:cs typeface="Calibri" panose="020F0502020204030204" pitchFamily="34" charset="0"/>
                <a:sym typeface="Calibri"/>
              </a:rPr>
              <a:t>Strickland, Cindy A. </a:t>
            </a:r>
            <a:r>
              <a:rPr lang="en-US" i="1" dirty="0">
                <a:solidFill>
                  <a:schemeClr val="dk1"/>
                </a:solidFill>
                <a:latin typeface="Calibri" panose="020F0502020204030204" pitchFamily="34" charset="0"/>
                <a:ea typeface="Calibri"/>
                <a:cs typeface="Calibri" panose="020F0502020204030204" pitchFamily="34" charset="0"/>
                <a:sym typeface="Calibri"/>
              </a:rPr>
              <a:t>Tools for High-quality Differentiated Instruction</a:t>
            </a:r>
            <a:r>
              <a:rPr lang="en-US" dirty="0">
                <a:solidFill>
                  <a:schemeClr val="dk1"/>
                </a:solidFill>
                <a:latin typeface="Calibri" panose="020F0502020204030204" pitchFamily="34" charset="0"/>
                <a:ea typeface="Calibri"/>
                <a:cs typeface="Calibri" panose="020F0502020204030204" pitchFamily="34" charset="0"/>
                <a:sym typeface="Calibri"/>
              </a:rPr>
              <a:t>. Alexandria, VA: Association for Supervision and Curriculum Development, 2007</a:t>
            </a:r>
            <a:endParaRPr dirty="0">
              <a:solidFill>
                <a:schemeClr val="dk1"/>
              </a:solidFill>
              <a:latin typeface="Calibri" panose="020F0502020204030204" pitchFamily="34" charset="0"/>
              <a:ea typeface="Calibri"/>
              <a:cs typeface="Calibri" panose="020F0502020204030204" pitchFamily="34" charset="0"/>
              <a:sym typeface="Calibri"/>
            </a:endParaRPr>
          </a:p>
          <a:p>
            <a:pPr marL="365760" lvl="0" indent="-182880" algn="l" rtl="0">
              <a:lnSpc>
                <a:spcPct val="80000"/>
              </a:lnSpc>
              <a:spcBef>
                <a:spcPts val="0"/>
              </a:spcBef>
              <a:spcAft>
                <a:spcPts val="0"/>
              </a:spcAft>
              <a:buClr>
                <a:srgbClr val="008000"/>
              </a:buClr>
              <a:buSzPct val="100000"/>
              <a:buFont typeface="Calibri"/>
              <a:buChar char="●"/>
            </a:pPr>
            <a:r>
              <a:rPr lang="en-US" u="sng" dirty="0">
                <a:solidFill>
                  <a:schemeClr val="hlink"/>
                </a:solidFill>
                <a:latin typeface="Calibri" panose="020F0502020204030204" pitchFamily="34" charset="0"/>
                <a:cs typeface="Calibri" panose="020F0502020204030204" pitchFamily="34" charset="0"/>
                <a:hlinkClick r:id="rId7"/>
              </a:rPr>
              <a:t>http://www.cast.org/our-work/publications/2003/ncac-differentiated-instruction-udl.html#.X05qVuhKg2w</a:t>
            </a:r>
            <a:endParaRPr dirty="0">
              <a:solidFill>
                <a:schemeClr val="dk1"/>
              </a:solidFill>
              <a:latin typeface="Calibri" panose="020F0502020204030204" pitchFamily="34" charset="0"/>
              <a:ea typeface="Calibri"/>
              <a:cs typeface="Calibri" panose="020F0502020204030204" pitchFamily="34" charset="0"/>
              <a:sym typeface="Calibri"/>
            </a:endParaRPr>
          </a:p>
          <a:p>
            <a:pPr marL="457200" lvl="0" indent="-304800" algn="l" rtl="0">
              <a:lnSpc>
                <a:spcPct val="80000"/>
              </a:lnSpc>
              <a:spcBef>
                <a:spcPts val="0"/>
              </a:spcBef>
              <a:spcAft>
                <a:spcPts val="0"/>
              </a:spcAft>
              <a:buClr>
                <a:schemeClr val="dk1"/>
              </a:buClr>
              <a:buSzPts val="1200"/>
              <a:buFont typeface="Calibri"/>
              <a:buChar char="●"/>
            </a:pPr>
            <a:endParaRPr sz="1200" dirty="0">
              <a:solidFill>
                <a:schemeClr val="dk1"/>
              </a:solidFill>
              <a:latin typeface="Calibri"/>
              <a:ea typeface="Calibri"/>
              <a:cs typeface="Calibri"/>
              <a:sym typeface="Calibri"/>
            </a:endParaRPr>
          </a:p>
        </p:txBody>
      </p:sp>
      <p:sp>
        <p:nvSpPr>
          <p:cNvPr id="210" name="Google Shape;210;p1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10</a:t>
            </a:fld>
            <a:endParaRPr/>
          </a:p>
        </p:txBody>
      </p:sp>
    </p:spTree>
    <p:extLst>
      <p:ext uri="{BB962C8B-B14F-4D97-AF65-F5344CB8AC3E}">
        <p14:creationId xmlns:p14="http://schemas.microsoft.com/office/powerpoint/2010/main" val="1903989840"/>
      </p:ext>
    </p:extLst>
  </p:cSld>
  <p:clrMapOvr>
    <a:masterClrMapping/>
  </p:clrMapOvr>
  <p:transition spd="med">
    <p:fade thruBlk="1"/>
  </p:transition>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5"/>
        <p:cNvGrpSpPr/>
        <p:nvPr/>
      </p:nvGrpSpPr>
      <p:grpSpPr>
        <a:xfrm>
          <a:off x="0" y="0"/>
          <a:ext cx="0" cy="0"/>
          <a:chOff x="0" y="0"/>
          <a:chExt cx="0" cy="0"/>
        </a:xfrm>
      </p:grpSpPr>
      <p:sp>
        <p:nvSpPr>
          <p:cNvPr id="966" name="Google Shape;966;p135"/>
          <p:cNvSpPr txBox="1">
            <a:spLocks noGrp="1"/>
          </p:cNvSpPr>
          <p:nvPr>
            <p:ph type="title"/>
          </p:nvPr>
        </p:nvSpPr>
        <p:spPr>
          <a:xfrm>
            <a:off x="560693" y="290946"/>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Putting It All Together</a:t>
            </a:r>
            <a:endParaRPr sz="4000" dirty="0"/>
          </a:p>
        </p:txBody>
      </p:sp>
      <p:sp>
        <p:nvSpPr>
          <p:cNvPr id="967" name="Google Shape;967;p135"/>
          <p:cNvSpPr txBox="1">
            <a:spLocks noGrp="1"/>
          </p:cNvSpPr>
          <p:nvPr>
            <p:ph type="body" idx="1"/>
          </p:nvPr>
        </p:nvSpPr>
        <p:spPr>
          <a:xfrm>
            <a:off x="561110" y="1600201"/>
            <a:ext cx="8229600" cy="4190700"/>
          </a:xfrm>
          <a:prstGeom prst="rect">
            <a:avLst/>
          </a:prstGeom>
          <a:noFill/>
          <a:ln>
            <a:noFill/>
          </a:ln>
        </p:spPr>
        <p:txBody>
          <a:bodyPr spcFirstLastPara="1" wrap="square" lIns="91425" tIns="45700" rIns="91425" bIns="45700" anchor="t" anchorCtr="0">
            <a:noAutofit/>
          </a:bodyPr>
          <a:lstStyle/>
          <a:p>
            <a:pPr marL="514350" lvl="0" indent="-514350" algn="l" rtl="0">
              <a:lnSpc>
                <a:spcPct val="100000"/>
              </a:lnSpc>
              <a:spcBef>
                <a:spcPts val="0"/>
              </a:spcBef>
              <a:spcAft>
                <a:spcPts val="0"/>
              </a:spcAft>
              <a:buClr>
                <a:srgbClr val="008000"/>
              </a:buClr>
              <a:buSzPct val="100000"/>
              <a:buFont typeface="+mj-lt"/>
              <a:buAutoNum type="arabicPeriod"/>
            </a:pPr>
            <a:r>
              <a:rPr lang="en-US" sz="3200" dirty="0">
                <a:latin typeface="Calibri"/>
                <a:ea typeface="Calibri"/>
                <a:cs typeface="Calibri"/>
                <a:sym typeface="Calibri"/>
              </a:rPr>
              <a:t>What will students learn?</a:t>
            </a:r>
            <a:endParaRPr sz="3200" dirty="0">
              <a:latin typeface="Calibri"/>
              <a:ea typeface="Calibri"/>
              <a:cs typeface="Calibri"/>
              <a:sym typeface="Calibri"/>
            </a:endParaRPr>
          </a:p>
          <a:p>
            <a:pPr marL="514350" lvl="0" indent="-514350" algn="l" rtl="0">
              <a:lnSpc>
                <a:spcPct val="100000"/>
              </a:lnSpc>
              <a:spcBef>
                <a:spcPts val="700"/>
              </a:spcBef>
              <a:spcAft>
                <a:spcPts val="0"/>
              </a:spcAft>
              <a:buClr>
                <a:srgbClr val="008000"/>
              </a:buClr>
              <a:buSzPct val="100000"/>
              <a:buFont typeface="+mj-lt"/>
              <a:buAutoNum type="arabicPeriod"/>
            </a:pPr>
            <a:r>
              <a:rPr lang="en-US" sz="3200" dirty="0">
                <a:latin typeface="Calibri"/>
                <a:ea typeface="Calibri"/>
                <a:cs typeface="Calibri"/>
                <a:sym typeface="Calibri"/>
              </a:rPr>
              <a:t>How will you determine acceptable evidence?</a:t>
            </a:r>
            <a:endParaRPr sz="3200" dirty="0">
              <a:latin typeface="Calibri"/>
              <a:ea typeface="Calibri"/>
              <a:cs typeface="Calibri"/>
              <a:sym typeface="Calibri"/>
            </a:endParaRPr>
          </a:p>
          <a:p>
            <a:pPr marL="514350" lvl="0" indent="-514350" algn="l" rtl="0">
              <a:lnSpc>
                <a:spcPct val="100000"/>
              </a:lnSpc>
              <a:spcBef>
                <a:spcPts val="700"/>
              </a:spcBef>
              <a:spcAft>
                <a:spcPts val="0"/>
              </a:spcAft>
              <a:buClr>
                <a:srgbClr val="008000"/>
              </a:buClr>
              <a:buSzPct val="100000"/>
              <a:buFont typeface="+mj-lt"/>
              <a:buAutoNum type="arabicPeriod"/>
            </a:pPr>
            <a:r>
              <a:rPr lang="en-US" sz="3200" dirty="0">
                <a:latin typeface="Calibri"/>
                <a:ea typeface="Calibri"/>
                <a:cs typeface="Calibri"/>
                <a:sym typeface="Calibri"/>
              </a:rPr>
              <a:t>What differentiated activities will maximize learning for </a:t>
            </a:r>
            <a:r>
              <a:rPr lang="en-US" sz="3200" i="1" dirty="0">
                <a:latin typeface="Calibri"/>
                <a:ea typeface="Calibri"/>
                <a:cs typeface="Calibri"/>
                <a:sym typeface="Calibri"/>
              </a:rPr>
              <a:t>all</a:t>
            </a:r>
            <a:r>
              <a:rPr lang="en-US" sz="3200" dirty="0">
                <a:latin typeface="Calibri"/>
                <a:ea typeface="Calibri"/>
                <a:cs typeface="Calibri"/>
                <a:sym typeface="Calibri"/>
              </a:rPr>
              <a:t> students?</a:t>
            </a:r>
            <a:endParaRPr sz="3200" dirty="0">
              <a:latin typeface="Calibri"/>
              <a:ea typeface="Calibri"/>
              <a:cs typeface="Calibri"/>
              <a:sym typeface="Calibri"/>
            </a:endParaRPr>
          </a:p>
          <a:p>
            <a:pPr marL="514350" lvl="0" indent="-514350" algn="l" rtl="0">
              <a:lnSpc>
                <a:spcPct val="100000"/>
              </a:lnSpc>
              <a:spcBef>
                <a:spcPts val="700"/>
              </a:spcBef>
              <a:spcAft>
                <a:spcPts val="0"/>
              </a:spcAft>
              <a:buClr>
                <a:srgbClr val="008000"/>
              </a:buClr>
              <a:buSzPct val="100000"/>
              <a:buFont typeface="+mj-lt"/>
              <a:buAutoNum type="arabicPeriod"/>
            </a:pPr>
            <a:r>
              <a:rPr lang="en-US" sz="3200" dirty="0">
                <a:latin typeface="Calibri"/>
                <a:ea typeface="Calibri"/>
                <a:cs typeface="Calibri"/>
                <a:sym typeface="Calibri"/>
              </a:rPr>
              <a:t>What materials will you need to teach the lesson?</a:t>
            </a:r>
            <a:endParaRPr sz="3200" dirty="0">
              <a:latin typeface="Calibri"/>
              <a:ea typeface="Calibri"/>
              <a:cs typeface="Calibri"/>
              <a:sym typeface="Calibri"/>
            </a:endParaRPr>
          </a:p>
          <a:p>
            <a:pPr marL="514350" lvl="0" indent="-514350" algn="l" rtl="0">
              <a:lnSpc>
                <a:spcPct val="100000"/>
              </a:lnSpc>
              <a:spcBef>
                <a:spcPts val="700"/>
              </a:spcBef>
              <a:spcAft>
                <a:spcPts val="0"/>
              </a:spcAft>
              <a:buClr>
                <a:srgbClr val="008000"/>
              </a:buClr>
              <a:buSzPct val="100000"/>
              <a:buFont typeface="+mj-lt"/>
              <a:buAutoNum type="arabicPeriod"/>
            </a:pPr>
            <a:r>
              <a:rPr lang="en-US" sz="3200" dirty="0">
                <a:latin typeface="Calibri"/>
                <a:ea typeface="Calibri"/>
                <a:cs typeface="Calibri"/>
                <a:sym typeface="Calibri"/>
              </a:rPr>
              <a:t>How will you present the lesson to the students and in what order?</a:t>
            </a:r>
            <a:endParaRPr sz="3200" dirty="0">
              <a:latin typeface="Calibri"/>
              <a:ea typeface="Calibri"/>
              <a:cs typeface="Calibri"/>
              <a:sym typeface="Calibri"/>
            </a:endParaRPr>
          </a:p>
        </p:txBody>
      </p:sp>
      <p:sp>
        <p:nvSpPr>
          <p:cNvPr id="968" name="Google Shape;968;p13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100</a:t>
            </a:fld>
            <a:endParaRPr/>
          </a:p>
        </p:txBody>
      </p:sp>
      <p:sp>
        <p:nvSpPr>
          <p:cNvPr id="969" name="Google Shape;969;p135"/>
          <p:cNvSpPr txBox="1"/>
          <p:nvPr/>
        </p:nvSpPr>
        <p:spPr>
          <a:xfrm>
            <a:off x="7113300" y="301700"/>
            <a:ext cx="765900" cy="4989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HO #4</a:t>
            </a:r>
            <a:endParaRPr>
              <a:latin typeface="Calibri"/>
              <a:ea typeface="Calibri"/>
              <a:cs typeface="Calibri"/>
              <a:sym typeface="Calibri"/>
            </a:endParaRPr>
          </a:p>
        </p:txBody>
      </p:sp>
    </p:spTree>
  </p:cSld>
  <p:clrMapOvr>
    <a:overrideClrMapping bg1="lt1" tx1="dk1" bg2="dk2" tx2="lt2" accent1="accent1" accent2="accent2" accent3="accent3" accent4="accent4" accent5="accent5" accent6="accent6" hlink="hlink" folHlink="folHlink"/>
  </p:clrMapOvr>
  <p:transition spd="med">
    <p:fade thruBlk="1"/>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g94567fe4e8_1_13"/>
          <p:cNvSpPr txBox="1">
            <a:spLocks noGrp="1"/>
          </p:cNvSpPr>
          <p:nvPr>
            <p:ph type="title"/>
          </p:nvPr>
        </p:nvSpPr>
        <p:spPr>
          <a:xfrm>
            <a:off x="1371600" y="1600200"/>
            <a:ext cx="7620000" cy="990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4400"/>
              <a:buFont typeface="Calibri"/>
              <a:buNone/>
            </a:pPr>
            <a:r>
              <a:rPr lang="en-US" b="1" dirty="0"/>
              <a:t>Closing</a:t>
            </a:r>
            <a:endParaRPr b="1" dirty="0"/>
          </a:p>
        </p:txBody>
      </p:sp>
      <p:sp>
        <p:nvSpPr>
          <p:cNvPr id="976" name="Google Shape;976;g94567fe4e8_1_13"/>
          <p:cNvSpPr txBox="1">
            <a:spLocks noGrp="1"/>
          </p:cNvSpPr>
          <p:nvPr>
            <p:ph type="sldNum" idx="4294967295"/>
          </p:nvPr>
        </p:nvSpPr>
        <p:spPr>
          <a:xfrm>
            <a:off x="379307" y="1909445"/>
            <a:ext cx="533400" cy="2445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SzPts val="1190"/>
              <a:buNone/>
            </a:pPr>
            <a:fld id="{00000000-1234-1234-1234-123412341234}" type="slidenum">
              <a:rPr lang="en-US" sz="1190"/>
              <a:t>101</a:t>
            </a:fld>
            <a:endParaRPr sz="1190"/>
          </a:p>
        </p:txBody>
      </p:sp>
    </p:spTree>
  </p:cSld>
  <p:clrMapOvr>
    <a:masterClrMapping/>
  </p:clrMapOvr>
  <p:transition spd="med">
    <p:fade thruBlk="1"/>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grpSp>
        <p:nvGrpSpPr>
          <p:cNvPr id="982" name="Google Shape;982;p143"/>
          <p:cNvGrpSpPr/>
          <p:nvPr/>
        </p:nvGrpSpPr>
        <p:grpSpPr>
          <a:xfrm>
            <a:off x="653417" y="1711596"/>
            <a:ext cx="8282618" cy="3835497"/>
            <a:chOff x="-15263" y="147388"/>
            <a:chExt cx="8282618" cy="3835497"/>
          </a:xfrm>
        </p:grpSpPr>
        <p:sp>
          <p:nvSpPr>
            <p:cNvPr id="983" name="Google Shape;983;p143"/>
            <p:cNvSpPr/>
            <p:nvPr/>
          </p:nvSpPr>
          <p:spPr>
            <a:xfrm>
              <a:off x="2584" y="147388"/>
              <a:ext cx="2519747" cy="6048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143"/>
            <p:cNvSpPr txBox="1"/>
            <p:nvPr/>
          </p:nvSpPr>
          <p:spPr>
            <a:xfrm>
              <a:off x="2584" y="147388"/>
              <a:ext cx="2519747" cy="604800"/>
            </a:xfrm>
            <a:prstGeom prst="rect">
              <a:avLst/>
            </a:prstGeom>
            <a:noFill/>
            <a:ln>
              <a:noFill/>
            </a:ln>
          </p:spPr>
          <p:txBody>
            <a:bodyPr spcFirstLastPara="1" wrap="square" lIns="149350" tIns="85325" rIns="149350" bIns="853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What?</a:t>
              </a:r>
              <a:endParaRPr sz="1400" b="0" i="0" u="none" strike="noStrike" cap="none">
                <a:solidFill>
                  <a:srgbClr val="000000"/>
                </a:solidFill>
                <a:latin typeface="Arial"/>
                <a:ea typeface="Arial"/>
                <a:cs typeface="Arial"/>
                <a:sym typeface="Arial"/>
              </a:endParaRPr>
            </a:p>
          </p:txBody>
        </p:sp>
        <p:sp>
          <p:nvSpPr>
            <p:cNvPr id="985" name="Google Shape;985;p143"/>
            <p:cNvSpPr/>
            <p:nvPr/>
          </p:nvSpPr>
          <p:spPr>
            <a:xfrm>
              <a:off x="5519" y="751998"/>
              <a:ext cx="2519747" cy="3210105"/>
            </a:xfrm>
            <a:prstGeom prst="rect">
              <a:avLst/>
            </a:prstGeom>
            <a:solidFill>
              <a:srgbClr val="CFD7E7">
                <a:alpha val="89411"/>
              </a:srgbClr>
            </a:solidFill>
            <a:ln w="1905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143"/>
            <p:cNvSpPr txBox="1"/>
            <p:nvPr/>
          </p:nvSpPr>
          <p:spPr>
            <a:xfrm>
              <a:off x="-15263" y="772780"/>
              <a:ext cx="2519747" cy="3210105"/>
            </a:xfrm>
            <a:prstGeom prst="rect">
              <a:avLst/>
            </a:prstGeom>
            <a:noFill/>
            <a:ln>
              <a:noFill/>
            </a:ln>
          </p:spPr>
          <p:txBody>
            <a:bodyPr spcFirstLastPara="1" wrap="square" lIns="112000" tIns="112000" rIns="149350" bIns="168000" anchor="t" anchorCtr="0">
              <a:noAutofit/>
            </a:bodyPr>
            <a:lstStyle/>
            <a:p>
              <a:pPr marL="228600" marR="0" lvl="1" indent="-228600" algn="l" rtl="0">
                <a:lnSpc>
                  <a:spcPct val="90000"/>
                </a:lnSpc>
                <a:spcBef>
                  <a:spcPts val="0"/>
                </a:spcBef>
                <a:spcAft>
                  <a:spcPts val="0"/>
                </a:spcAft>
                <a:buClr>
                  <a:srgbClr val="008000"/>
                </a:buClr>
                <a:buSzPts val="2100"/>
                <a:buFont typeface="Calibri"/>
                <a:buChar char="•"/>
              </a:pPr>
              <a:r>
                <a:rPr lang="en-US" sz="2100" b="0" i="0" u="none" strike="noStrike" cap="none" dirty="0">
                  <a:solidFill>
                    <a:schemeClr val="dk1"/>
                  </a:solidFill>
                  <a:latin typeface="Calibri"/>
                  <a:ea typeface="Calibri"/>
                  <a:cs typeface="Calibri"/>
                  <a:sym typeface="Calibri"/>
                </a:rPr>
                <a:t>Content</a:t>
              </a:r>
              <a:endParaRPr sz="1400" b="0" i="0" u="none" strike="noStrike" cap="none" dirty="0">
                <a:solidFill>
                  <a:srgbClr val="000000"/>
                </a:solidFill>
                <a:latin typeface="Calibri"/>
                <a:ea typeface="Calibri"/>
                <a:cs typeface="Calibri"/>
                <a:sym typeface="Calibri"/>
              </a:endParaRPr>
            </a:p>
            <a:p>
              <a:pPr marL="228600" marR="0" lvl="1" indent="-228600" algn="l" rtl="0">
                <a:lnSpc>
                  <a:spcPct val="90000"/>
                </a:lnSpc>
                <a:spcBef>
                  <a:spcPts val="315"/>
                </a:spcBef>
                <a:spcAft>
                  <a:spcPts val="0"/>
                </a:spcAft>
                <a:buClr>
                  <a:srgbClr val="008000"/>
                </a:buClr>
                <a:buSzPts val="2100"/>
                <a:buFont typeface="Calibri"/>
                <a:buChar char="•"/>
              </a:pPr>
              <a:r>
                <a:rPr lang="en-US" sz="2100" b="0" i="0" u="none" strike="noStrike" cap="none" dirty="0">
                  <a:solidFill>
                    <a:schemeClr val="dk1"/>
                  </a:solidFill>
                  <a:latin typeface="Calibri"/>
                  <a:ea typeface="Calibri"/>
                  <a:cs typeface="Calibri"/>
                  <a:sym typeface="Calibri"/>
                </a:rPr>
                <a:t>Process</a:t>
              </a:r>
              <a:endParaRPr sz="1400" b="0" i="0" u="none" strike="noStrike" cap="none" dirty="0">
                <a:solidFill>
                  <a:srgbClr val="000000"/>
                </a:solidFill>
                <a:latin typeface="Calibri"/>
                <a:ea typeface="Calibri"/>
                <a:cs typeface="Calibri"/>
                <a:sym typeface="Calibri"/>
              </a:endParaRPr>
            </a:p>
            <a:p>
              <a:pPr marL="228600" marR="0" lvl="1" indent="-228600" algn="l" rtl="0">
                <a:lnSpc>
                  <a:spcPct val="90000"/>
                </a:lnSpc>
                <a:spcBef>
                  <a:spcPts val="315"/>
                </a:spcBef>
                <a:spcAft>
                  <a:spcPts val="0"/>
                </a:spcAft>
                <a:buClr>
                  <a:srgbClr val="008000"/>
                </a:buClr>
                <a:buSzPts val="2100"/>
                <a:buFont typeface="Calibri"/>
                <a:buChar char="•"/>
              </a:pPr>
              <a:r>
                <a:rPr lang="en-US" sz="2100" b="0" i="0" u="none" strike="noStrike" cap="none" dirty="0">
                  <a:solidFill>
                    <a:schemeClr val="dk1"/>
                  </a:solidFill>
                  <a:latin typeface="Calibri"/>
                  <a:ea typeface="Calibri"/>
                  <a:cs typeface="Calibri"/>
                  <a:sym typeface="Calibri"/>
                </a:rPr>
                <a:t>Product</a:t>
              </a:r>
              <a:endParaRPr sz="1400" b="0" i="0" u="none" strike="noStrike" cap="none" dirty="0">
                <a:solidFill>
                  <a:srgbClr val="000000"/>
                </a:solidFill>
                <a:latin typeface="Calibri"/>
                <a:ea typeface="Calibri"/>
                <a:cs typeface="Calibri"/>
                <a:sym typeface="Calibri"/>
              </a:endParaRPr>
            </a:p>
            <a:p>
              <a:pPr marL="228600" marR="0" lvl="1" indent="-228600" algn="l" rtl="0">
                <a:lnSpc>
                  <a:spcPct val="90000"/>
                </a:lnSpc>
                <a:spcBef>
                  <a:spcPts val="315"/>
                </a:spcBef>
                <a:spcAft>
                  <a:spcPts val="0"/>
                </a:spcAft>
                <a:buClr>
                  <a:srgbClr val="008000"/>
                </a:buClr>
                <a:buSzPts val="2100"/>
                <a:buFont typeface="Calibri"/>
                <a:buChar char="•"/>
              </a:pPr>
              <a:r>
                <a:rPr lang="en-US" sz="2100" b="0" i="0" u="none" strike="noStrike" cap="none" dirty="0">
                  <a:solidFill>
                    <a:schemeClr val="dk1"/>
                  </a:solidFill>
                  <a:latin typeface="Calibri"/>
                  <a:ea typeface="Calibri"/>
                  <a:cs typeface="Calibri"/>
                  <a:sym typeface="Calibri"/>
                </a:rPr>
                <a:t>Learning Environment</a:t>
              </a:r>
              <a:endParaRPr sz="1400" b="0" i="0" u="none" strike="noStrike" cap="none" dirty="0">
                <a:solidFill>
                  <a:srgbClr val="000000"/>
                </a:solidFill>
                <a:latin typeface="Calibri"/>
                <a:ea typeface="Calibri"/>
                <a:cs typeface="Calibri"/>
                <a:sym typeface="Calibri"/>
              </a:endParaRPr>
            </a:p>
          </p:txBody>
        </p:sp>
        <p:sp>
          <p:nvSpPr>
            <p:cNvPr id="987" name="Google Shape;987;p143"/>
            <p:cNvSpPr/>
            <p:nvPr/>
          </p:nvSpPr>
          <p:spPr>
            <a:xfrm>
              <a:off x="2875096" y="147388"/>
              <a:ext cx="2519747" cy="6048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143"/>
            <p:cNvSpPr txBox="1"/>
            <p:nvPr/>
          </p:nvSpPr>
          <p:spPr>
            <a:xfrm>
              <a:off x="2875096" y="147388"/>
              <a:ext cx="2519747" cy="604800"/>
            </a:xfrm>
            <a:prstGeom prst="rect">
              <a:avLst/>
            </a:prstGeom>
            <a:noFill/>
            <a:ln>
              <a:noFill/>
            </a:ln>
          </p:spPr>
          <p:txBody>
            <a:bodyPr spcFirstLastPara="1" wrap="square" lIns="149350" tIns="85325" rIns="149350" bIns="853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How?</a:t>
              </a:r>
              <a:endParaRPr sz="1400" b="0" i="0" u="none" strike="noStrike" cap="none">
                <a:solidFill>
                  <a:srgbClr val="000000"/>
                </a:solidFill>
                <a:latin typeface="Arial"/>
                <a:ea typeface="Arial"/>
                <a:cs typeface="Arial"/>
                <a:sym typeface="Arial"/>
              </a:endParaRPr>
            </a:p>
          </p:txBody>
        </p:sp>
        <p:sp>
          <p:nvSpPr>
            <p:cNvPr id="989" name="Google Shape;989;p143"/>
            <p:cNvSpPr/>
            <p:nvPr/>
          </p:nvSpPr>
          <p:spPr>
            <a:xfrm>
              <a:off x="2875096" y="752188"/>
              <a:ext cx="2519747" cy="3210105"/>
            </a:xfrm>
            <a:prstGeom prst="rect">
              <a:avLst/>
            </a:prstGeom>
            <a:solidFill>
              <a:srgbClr val="CFD7E7">
                <a:alpha val="89411"/>
              </a:srgbClr>
            </a:solidFill>
            <a:ln w="1905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143"/>
            <p:cNvSpPr txBox="1"/>
            <p:nvPr/>
          </p:nvSpPr>
          <p:spPr>
            <a:xfrm>
              <a:off x="2875096" y="752188"/>
              <a:ext cx="2519747" cy="3210105"/>
            </a:xfrm>
            <a:prstGeom prst="rect">
              <a:avLst/>
            </a:prstGeom>
            <a:noFill/>
            <a:ln>
              <a:noFill/>
            </a:ln>
          </p:spPr>
          <p:txBody>
            <a:bodyPr spcFirstLastPara="1" wrap="square" lIns="112000" tIns="112000" rIns="149350" bIns="168000" anchor="t" anchorCtr="0">
              <a:noAutofit/>
            </a:bodyPr>
            <a:lstStyle/>
            <a:p>
              <a:pPr marL="228600" marR="0" lvl="1" indent="-228600" algn="l" rtl="0">
                <a:lnSpc>
                  <a:spcPct val="90000"/>
                </a:lnSpc>
                <a:spcBef>
                  <a:spcPts val="0"/>
                </a:spcBef>
                <a:spcAft>
                  <a:spcPts val="0"/>
                </a:spcAft>
                <a:buClr>
                  <a:srgbClr val="008000"/>
                </a:buClr>
                <a:buSzPts val="2100"/>
                <a:buFont typeface="Calibri"/>
                <a:buChar char="•"/>
              </a:pPr>
              <a:r>
                <a:rPr lang="en-US" sz="2100" b="0" i="0" u="none" strike="noStrike" cap="none" dirty="0">
                  <a:solidFill>
                    <a:schemeClr val="dk1"/>
                  </a:solidFill>
                  <a:latin typeface="Calibri"/>
                  <a:ea typeface="Calibri"/>
                  <a:cs typeface="Calibri"/>
                  <a:sym typeface="Calibri"/>
                </a:rPr>
                <a:t>Student readiness</a:t>
              </a:r>
              <a:endParaRPr sz="1400" b="0" i="0" u="none" strike="noStrike" cap="none" dirty="0">
                <a:solidFill>
                  <a:srgbClr val="000000"/>
                </a:solidFill>
                <a:latin typeface="Calibri"/>
                <a:ea typeface="Calibri"/>
                <a:cs typeface="Calibri"/>
                <a:sym typeface="Calibri"/>
              </a:endParaRPr>
            </a:p>
            <a:p>
              <a:pPr marL="228600" marR="0" lvl="1" indent="-228600" algn="l" rtl="0">
                <a:lnSpc>
                  <a:spcPct val="90000"/>
                </a:lnSpc>
                <a:spcBef>
                  <a:spcPts val="315"/>
                </a:spcBef>
                <a:spcAft>
                  <a:spcPts val="0"/>
                </a:spcAft>
                <a:buClr>
                  <a:srgbClr val="008000"/>
                </a:buClr>
                <a:buSzPts val="2100"/>
                <a:buFont typeface="Calibri"/>
                <a:buChar char="•"/>
              </a:pPr>
              <a:r>
                <a:rPr lang="en-US" sz="2100" b="0" i="0" u="none" strike="noStrike" cap="none" dirty="0">
                  <a:solidFill>
                    <a:schemeClr val="dk1"/>
                  </a:solidFill>
                  <a:latin typeface="Calibri"/>
                  <a:ea typeface="Calibri"/>
                  <a:cs typeface="Calibri"/>
                  <a:sym typeface="Calibri"/>
                </a:rPr>
                <a:t>Student interest</a:t>
              </a:r>
              <a:endParaRPr sz="1400" b="0" i="0" u="none" strike="noStrike" cap="none" dirty="0">
                <a:solidFill>
                  <a:srgbClr val="000000"/>
                </a:solidFill>
                <a:latin typeface="Calibri"/>
                <a:ea typeface="Calibri"/>
                <a:cs typeface="Calibri"/>
                <a:sym typeface="Calibri"/>
              </a:endParaRPr>
            </a:p>
            <a:p>
              <a:pPr marL="228600" marR="0" lvl="1" indent="-228600" algn="l" rtl="0">
                <a:lnSpc>
                  <a:spcPct val="90000"/>
                </a:lnSpc>
                <a:spcBef>
                  <a:spcPts val="315"/>
                </a:spcBef>
                <a:spcAft>
                  <a:spcPts val="0"/>
                </a:spcAft>
                <a:buClr>
                  <a:srgbClr val="008000"/>
                </a:buClr>
                <a:buSzPts val="2100"/>
                <a:buFont typeface="Calibri"/>
                <a:buChar char="•"/>
              </a:pPr>
              <a:r>
                <a:rPr lang="en-US" sz="2100" b="0" i="0" u="none" strike="noStrike" cap="none" dirty="0">
                  <a:solidFill>
                    <a:schemeClr val="dk1"/>
                  </a:solidFill>
                  <a:latin typeface="Calibri"/>
                  <a:ea typeface="Calibri"/>
                  <a:cs typeface="Calibri"/>
                  <a:sym typeface="Calibri"/>
                </a:rPr>
                <a:t>Student learning profile</a:t>
              </a:r>
              <a:endParaRPr sz="1400" b="0" i="0" u="none" strike="noStrike" cap="none" dirty="0">
                <a:solidFill>
                  <a:srgbClr val="000000"/>
                </a:solidFill>
                <a:latin typeface="Calibri"/>
                <a:ea typeface="Calibri"/>
                <a:cs typeface="Calibri"/>
                <a:sym typeface="Calibri"/>
              </a:endParaRPr>
            </a:p>
          </p:txBody>
        </p:sp>
        <p:sp>
          <p:nvSpPr>
            <p:cNvPr id="991" name="Google Shape;991;p143"/>
            <p:cNvSpPr/>
            <p:nvPr/>
          </p:nvSpPr>
          <p:spPr>
            <a:xfrm>
              <a:off x="5747608" y="147388"/>
              <a:ext cx="2519747" cy="6048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143"/>
            <p:cNvSpPr txBox="1"/>
            <p:nvPr/>
          </p:nvSpPr>
          <p:spPr>
            <a:xfrm>
              <a:off x="5747608" y="147388"/>
              <a:ext cx="2519747" cy="604800"/>
            </a:xfrm>
            <a:prstGeom prst="rect">
              <a:avLst/>
            </a:prstGeom>
            <a:noFill/>
            <a:ln>
              <a:noFill/>
            </a:ln>
          </p:spPr>
          <p:txBody>
            <a:bodyPr spcFirstLastPara="1" wrap="square" lIns="149350" tIns="85325" rIns="149350" bIns="853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Why?</a:t>
              </a:r>
              <a:endParaRPr sz="1400" b="0" i="0" u="none" strike="noStrike" cap="none">
                <a:solidFill>
                  <a:srgbClr val="000000"/>
                </a:solidFill>
                <a:latin typeface="Arial"/>
                <a:ea typeface="Arial"/>
                <a:cs typeface="Arial"/>
                <a:sym typeface="Arial"/>
              </a:endParaRPr>
            </a:p>
          </p:txBody>
        </p:sp>
        <p:sp>
          <p:nvSpPr>
            <p:cNvPr id="993" name="Google Shape;993;p143"/>
            <p:cNvSpPr/>
            <p:nvPr/>
          </p:nvSpPr>
          <p:spPr>
            <a:xfrm>
              <a:off x="5747608" y="752188"/>
              <a:ext cx="2519747" cy="3210105"/>
            </a:xfrm>
            <a:prstGeom prst="rect">
              <a:avLst/>
            </a:prstGeom>
            <a:solidFill>
              <a:srgbClr val="CFD7E7">
                <a:alpha val="89411"/>
              </a:srgbClr>
            </a:solidFill>
            <a:ln w="1905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143"/>
            <p:cNvSpPr txBox="1"/>
            <p:nvPr/>
          </p:nvSpPr>
          <p:spPr>
            <a:xfrm>
              <a:off x="5747608" y="752188"/>
              <a:ext cx="2519747" cy="3210105"/>
            </a:xfrm>
            <a:prstGeom prst="rect">
              <a:avLst/>
            </a:prstGeom>
            <a:noFill/>
            <a:ln>
              <a:noFill/>
            </a:ln>
          </p:spPr>
          <p:txBody>
            <a:bodyPr spcFirstLastPara="1" wrap="square" lIns="112000" tIns="112000" rIns="149350" bIns="168000" anchor="t" anchorCtr="0">
              <a:noAutofit/>
            </a:bodyPr>
            <a:lstStyle/>
            <a:p>
              <a:pPr marL="228600" marR="0" lvl="1" indent="-228600" algn="l" rtl="0">
                <a:lnSpc>
                  <a:spcPct val="90000"/>
                </a:lnSpc>
                <a:spcBef>
                  <a:spcPts val="0"/>
                </a:spcBef>
                <a:spcAft>
                  <a:spcPts val="0"/>
                </a:spcAft>
                <a:buClr>
                  <a:srgbClr val="008000"/>
                </a:buClr>
                <a:buSzPts val="2100"/>
                <a:buFont typeface="Calibri"/>
                <a:buChar char="•"/>
              </a:pPr>
              <a:r>
                <a:rPr lang="en-US" sz="2100" b="0" i="0" u="none" strike="noStrike" cap="none" dirty="0">
                  <a:solidFill>
                    <a:schemeClr val="dk1"/>
                  </a:solidFill>
                  <a:latin typeface="Calibri"/>
                  <a:ea typeface="Calibri"/>
                  <a:cs typeface="Calibri"/>
                  <a:sym typeface="Calibri"/>
                </a:rPr>
                <a:t>Access to learning</a:t>
              </a:r>
              <a:endParaRPr sz="1400" b="0" i="0" u="none" strike="noStrike" cap="none" dirty="0">
                <a:solidFill>
                  <a:srgbClr val="000000"/>
                </a:solidFill>
                <a:latin typeface="Calibri"/>
                <a:ea typeface="Calibri"/>
                <a:cs typeface="Calibri"/>
                <a:sym typeface="Calibri"/>
              </a:endParaRPr>
            </a:p>
            <a:p>
              <a:pPr marL="228600" marR="0" lvl="1" indent="-228600" algn="l" rtl="0">
                <a:lnSpc>
                  <a:spcPct val="90000"/>
                </a:lnSpc>
                <a:spcBef>
                  <a:spcPts val="315"/>
                </a:spcBef>
                <a:spcAft>
                  <a:spcPts val="0"/>
                </a:spcAft>
                <a:buClr>
                  <a:srgbClr val="008000"/>
                </a:buClr>
                <a:buSzPts val="2100"/>
                <a:buFont typeface="Calibri"/>
                <a:buChar char="•"/>
              </a:pPr>
              <a:r>
                <a:rPr lang="en-US" sz="2100" b="0" i="0" u="none" strike="noStrike" cap="none" dirty="0">
                  <a:solidFill>
                    <a:schemeClr val="dk1"/>
                  </a:solidFill>
                  <a:latin typeface="Calibri"/>
                  <a:ea typeface="Calibri"/>
                  <a:cs typeface="Calibri"/>
                  <a:sym typeface="Calibri"/>
                </a:rPr>
                <a:t>Motivation</a:t>
              </a:r>
              <a:endParaRPr sz="1400" b="0" i="0" u="none" strike="noStrike" cap="none" dirty="0">
                <a:solidFill>
                  <a:srgbClr val="000000"/>
                </a:solidFill>
                <a:latin typeface="Calibri"/>
                <a:ea typeface="Calibri"/>
                <a:cs typeface="Calibri"/>
                <a:sym typeface="Calibri"/>
              </a:endParaRPr>
            </a:p>
            <a:p>
              <a:pPr marL="228600" marR="0" lvl="1" indent="-228600" algn="l" rtl="0">
                <a:lnSpc>
                  <a:spcPct val="90000"/>
                </a:lnSpc>
                <a:spcBef>
                  <a:spcPts val="315"/>
                </a:spcBef>
                <a:spcAft>
                  <a:spcPts val="0"/>
                </a:spcAft>
                <a:buClr>
                  <a:srgbClr val="008000"/>
                </a:buClr>
                <a:buSzPts val="2100"/>
                <a:buFont typeface="Calibri"/>
                <a:buChar char="•"/>
              </a:pPr>
              <a:r>
                <a:rPr lang="en-US" sz="2100" b="0" i="0" u="none" strike="noStrike" cap="none" dirty="0">
                  <a:solidFill>
                    <a:schemeClr val="dk1"/>
                  </a:solidFill>
                  <a:latin typeface="Calibri"/>
                  <a:ea typeface="Calibri"/>
                  <a:cs typeface="Calibri"/>
                  <a:sym typeface="Calibri"/>
                </a:rPr>
                <a:t>Engagement</a:t>
              </a:r>
              <a:endParaRPr sz="1400" b="0" i="0" u="none" strike="noStrike" cap="none" dirty="0">
                <a:solidFill>
                  <a:srgbClr val="000000"/>
                </a:solidFill>
                <a:latin typeface="Calibri"/>
                <a:ea typeface="Calibri"/>
                <a:cs typeface="Calibri"/>
                <a:sym typeface="Calibri"/>
              </a:endParaRPr>
            </a:p>
            <a:p>
              <a:pPr marL="228600" marR="0" lvl="1" indent="-228600" algn="l" rtl="0">
                <a:lnSpc>
                  <a:spcPct val="90000"/>
                </a:lnSpc>
                <a:spcBef>
                  <a:spcPts val="315"/>
                </a:spcBef>
                <a:spcAft>
                  <a:spcPts val="0"/>
                </a:spcAft>
                <a:buClr>
                  <a:srgbClr val="008000"/>
                </a:buClr>
                <a:buSzPts val="2100"/>
                <a:buFont typeface="Calibri"/>
                <a:buChar char="•"/>
              </a:pPr>
              <a:r>
                <a:rPr lang="en-US" sz="2100" b="0" i="0" u="none" strike="noStrike" cap="none" dirty="0">
                  <a:solidFill>
                    <a:schemeClr val="dk1"/>
                  </a:solidFill>
                  <a:latin typeface="Calibri"/>
                  <a:ea typeface="Calibri"/>
                  <a:cs typeface="Calibri"/>
                  <a:sym typeface="Calibri"/>
                </a:rPr>
                <a:t>Efficiency of learning</a:t>
              </a:r>
              <a:endParaRPr sz="1400" b="0" i="0" u="none" strike="noStrike" cap="none" dirty="0">
                <a:solidFill>
                  <a:srgbClr val="000000"/>
                </a:solidFill>
                <a:latin typeface="Calibri"/>
                <a:ea typeface="Calibri"/>
                <a:cs typeface="Calibri"/>
                <a:sym typeface="Calibri"/>
              </a:endParaRPr>
            </a:p>
            <a:p>
              <a:pPr marL="228600" marR="0" lvl="1" indent="-228600" algn="l" rtl="0">
                <a:lnSpc>
                  <a:spcPct val="90000"/>
                </a:lnSpc>
                <a:spcBef>
                  <a:spcPts val="315"/>
                </a:spcBef>
                <a:spcAft>
                  <a:spcPts val="0"/>
                </a:spcAft>
                <a:buClr>
                  <a:srgbClr val="008000"/>
                </a:buClr>
                <a:buSzPts val="2100"/>
                <a:buFont typeface="Calibri"/>
                <a:buChar char="•"/>
              </a:pPr>
              <a:r>
                <a:rPr lang="en-US" sz="2100" b="0" i="0" u="none" strike="noStrike" cap="none" dirty="0">
                  <a:solidFill>
                    <a:schemeClr val="dk1"/>
                  </a:solidFill>
                  <a:latin typeface="Calibri"/>
                  <a:ea typeface="Calibri"/>
                  <a:cs typeface="Calibri"/>
                  <a:sym typeface="Calibri"/>
                </a:rPr>
                <a:t>Appropriate level of challenge</a:t>
              </a:r>
              <a:endParaRPr sz="2100" b="0" i="0" u="none" strike="noStrike" cap="none" dirty="0">
                <a:solidFill>
                  <a:schemeClr val="dk1"/>
                </a:solidFill>
                <a:latin typeface="Calibri"/>
                <a:ea typeface="Calibri"/>
                <a:cs typeface="Calibri"/>
                <a:sym typeface="Calibri"/>
              </a:endParaRPr>
            </a:p>
            <a:p>
              <a:pPr marL="228600" marR="0" lvl="1" indent="-228600" algn="l" rtl="0">
                <a:lnSpc>
                  <a:spcPct val="90000"/>
                </a:lnSpc>
                <a:spcBef>
                  <a:spcPts val="315"/>
                </a:spcBef>
                <a:spcAft>
                  <a:spcPts val="0"/>
                </a:spcAft>
                <a:buClr>
                  <a:srgbClr val="008000"/>
                </a:buClr>
                <a:buSzPts val="2100"/>
                <a:buFont typeface="Calibri"/>
                <a:buChar char="•"/>
              </a:pPr>
              <a:r>
                <a:rPr lang="en-US" sz="2100" b="0" i="0" u="none" strike="noStrike" cap="none" dirty="0">
                  <a:solidFill>
                    <a:schemeClr val="dk1"/>
                  </a:solidFill>
                  <a:latin typeface="Calibri"/>
                  <a:ea typeface="Calibri"/>
                  <a:cs typeface="Calibri"/>
                  <a:sym typeface="Calibri"/>
                </a:rPr>
                <a:t>Opportunity to express learning</a:t>
              </a:r>
              <a:endParaRPr sz="2100" b="0" i="0" u="none" strike="noStrike" cap="none" dirty="0">
                <a:solidFill>
                  <a:schemeClr val="dk1"/>
                </a:solidFill>
                <a:latin typeface="Calibri"/>
                <a:ea typeface="Calibri"/>
                <a:cs typeface="Calibri"/>
                <a:sym typeface="Calibri"/>
              </a:endParaRPr>
            </a:p>
          </p:txBody>
        </p:sp>
      </p:grpSp>
      <p:sp>
        <p:nvSpPr>
          <p:cNvPr id="995" name="Google Shape;995;p143"/>
          <p:cNvSpPr txBox="1">
            <a:spLocks noGrp="1"/>
          </p:cNvSpPr>
          <p:nvPr>
            <p:ph type="title"/>
          </p:nvPr>
        </p:nvSpPr>
        <p:spPr>
          <a:xfrm>
            <a:off x="571084" y="280555"/>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Differentiated Instruction Review</a:t>
            </a:r>
            <a:endParaRPr sz="4000" dirty="0"/>
          </a:p>
        </p:txBody>
      </p:sp>
      <p:sp>
        <p:nvSpPr>
          <p:cNvPr id="996" name="Google Shape;996;p143"/>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102</a:t>
            </a:fld>
            <a:endParaRPr/>
          </a:p>
        </p:txBody>
      </p:sp>
    </p:spTree>
  </p:cSld>
  <p:clrMapOvr>
    <a:masterClrMapping/>
  </p:clrMapOvr>
  <p:transition spd="med">
    <p:fade thruBlk="1"/>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g94567fe4e8_1_13"/>
          <p:cNvSpPr txBox="1">
            <a:spLocks noGrp="1"/>
          </p:cNvSpPr>
          <p:nvPr>
            <p:ph type="title"/>
          </p:nvPr>
        </p:nvSpPr>
        <p:spPr>
          <a:xfrm>
            <a:off x="1371600" y="1600200"/>
            <a:ext cx="7620000" cy="990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4400"/>
              <a:buFont typeface="Calibri"/>
              <a:buNone/>
            </a:pPr>
            <a:r>
              <a:rPr lang="en-US" b="1" dirty="0"/>
              <a:t>Post-Assessment</a:t>
            </a:r>
            <a:endParaRPr b="1" dirty="0"/>
          </a:p>
        </p:txBody>
      </p:sp>
      <p:sp>
        <p:nvSpPr>
          <p:cNvPr id="976" name="Google Shape;976;g94567fe4e8_1_13"/>
          <p:cNvSpPr txBox="1">
            <a:spLocks noGrp="1"/>
          </p:cNvSpPr>
          <p:nvPr>
            <p:ph type="sldNum" idx="4294967295"/>
          </p:nvPr>
        </p:nvSpPr>
        <p:spPr>
          <a:xfrm>
            <a:off x="379307" y="1909445"/>
            <a:ext cx="533400" cy="2445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SzPts val="1190"/>
              <a:buNone/>
            </a:pPr>
            <a:fld id="{00000000-1234-1234-1234-123412341234}" type="slidenum">
              <a:rPr lang="en-US" sz="1190"/>
              <a:t>103</a:t>
            </a:fld>
            <a:endParaRPr sz="1190"/>
          </a:p>
        </p:txBody>
      </p:sp>
    </p:spTree>
    <p:extLst>
      <p:ext uri="{BB962C8B-B14F-4D97-AF65-F5344CB8AC3E}">
        <p14:creationId xmlns:p14="http://schemas.microsoft.com/office/powerpoint/2010/main" val="1971715832"/>
      </p:ext>
    </p:extLst>
  </p:cSld>
  <p:clrMapOvr>
    <a:masterClrMapping/>
  </p:clrMapOvr>
  <p:transition spd="med">
    <p:fade thruBlk="1"/>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95" name="Google Shape;995;p143"/>
          <p:cNvSpPr txBox="1">
            <a:spLocks noGrp="1"/>
          </p:cNvSpPr>
          <p:nvPr>
            <p:ph type="title"/>
          </p:nvPr>
        </p:nvSpPr>
        <p:spPr>
          <a:xfrm>
            <a:off x="571084" y="280555"/>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Differentiated Instruction Review</a:t>
            </a:r>
            <a:endParaRPr sz="4000" dirty="0"/>
          </a:p>
        </p:txBody>
      </p:sp>
      <p:sp>
        <p:nvSpPr>
          <p:cNvPr id="996" name="Google Shape;996;p143"/>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104</a:t>
            </a:fld>
            <a:endParaRPr/>
          </a:p>
        </p:txBody>
      </p:sp>
      <p:sp>
        <p:nvSpPr>
          <p:cNvPr id="17" name="Title 2"/>
          <p:cNvSpPr txBox="1">
            <a:spLocks/>
          </p:cNvSpPr>
          <p:nvPr/>
        </p:nvSpPr>
        <p:spPr>
          <a:xfrm>
            <a:off x="533400" y="2340035"/>
            <a:ext cx="8533984" cy="106818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9pPr>
          </a:lstStyle>
          <a:p>
            <a:br>
              <a:rPr lang="en-US" sz="3200" dirty="0"/>
            </a:br>
            <a:r>
              <a:rPr lang="en-US" sz="3600" dirty="0"/>
              <a:t>Which are the guiding principles of effective differentiated instruction? Mark all that apply.</a:t>
            </a:r>
          </a:p>
        </p:txBody>
      </p:sp>
      <p:sp>
        <p:nvSpPr>
          <p:cNvPr id="18" name="Text Placeholder 1"/>
          <p:cNvSpPr>
            <a:spLocks noGrp="1"/>
          </p:cNvSpPr>
          <p:nvPr>
            <p:ph type="body" idx="1"/>
          </p:nvPr>
        </p:nvSpPr>
        <p:spPr>
          <a:xfrm>
            <a:off x="571083" y="3462025"/>
            <a:ext cx="8345701" cy="2321560"/>
          </a:xfrm>
        </p:spPr>
        <p:txBody>
          <a:bodyPr/>
          <a:lstStyle/>
          <a:p>
            <a:pPr marL="1131570" lvl="1" indent="-514350">
              <a:buClrTx/>
              <a:buSzPct val="100000"/>
              <a:buFont typeface="+mj-lt"/>
              <a:buAutoNum type="alphaUcPeriod"/>
            </a:pPr>
            <a:r>
              <a:rPr lang="en-US" sz="3200" dirty="0">
                <a:solidFill>
                  <a:srgbClr val="008000"/>
                </a:solidFill>
                <a:latin typeface="Calibri" panose="020F0502020204030204" pitchFamily="34" charset="0"/>
                <a:cs typeface="Calibri" panose="020F0502020204030204" pitchFamily="34" charset="0"/>
              </a:rPr>
              <a:t>High quality curriculum</a:t>
            </a:r>
          </a:p>
          <a:p>
            <a:pPr marL="1131570" lvl="1" indent="-514350">
              <a:buClrTx/>
              <a:buSzPct val="100000"/>
              <a:buFont typeface="+mj-lt"/>
              <a:buAutoNum type="alphaUcPeriod"/>
            </a:pPr>
            <a:r>
              <a:rPr lang="en-US" sz="3200" dirty="0">
                <a:solidFill>
                  <a:srgbClr val="008000"/>
                </a:solidFill>
                <a:latin typeface="Calibri" panose="020F0502020204030204" pitchFamily="34" charset="0"/>
                <a:cs typeface="Calibri" panose="020F0502020204030204" pitchFamily="34" charset="0"/>
              </a:rPr>
              <a:t>Flexible Instructional Arrangement</a:t>
            </a:r>
          </a:p>
          <a:p>
            <a:pPr marL="1131570" lvl="1" indent="-514350">
              <a:buClrTx/>
              <a:buSzPct val="100000"/>
              <a:buFont typeface="+mj-lt"/>
              <a:buAutoNum type="alphaUcPeriod"/>
            </a:pPr>
            <a:r>
              <a:rPr lang="en-US" sz="3200" dirty="0">
                <a:solidFill>
                  <a:srgbClr val="008000"/>
                </a:solidFill>
                <a:latin typeface="Calibri" panose="020F0502020204030204" pitchFamily="34" charset="0"/>
                <a:cs typeface="Calibri" panose="020F0502020204030204" pitchFamily="34" charset="0"/>
              </a:rPr>
              <a:t>Learning Environment</a:t>
            </a:r>
          </a:p>
        </p:txBody>
      </p:sp>
    </p:spTree>
    <p:extLst>
      <p:ext uri="{BB962C8B-B14F-4D97-AF65-F5344CB8AC3E}">
        <p14:creationId xmlns:p14="http://schemas.microsoft.com/office/powerpoint/2010/main" val="2546260481"/>
      </p:ext>
    </p:extLst>
  </p:cSld>
  <p:clrMapOvr>
    <a:masterClrMapping/>
  </p:clrMapOvr>
  <p:transition spd="med">
    <p:fade thruBlk="1"/>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95" name="Google Shape;995;p143"/>
          <p:cNvSpPr txBox="1">
            <a:spLocks noGrp="1"/>
          </p:cNvSpPr>
          <p:nvPr>
            <p:ph type="title"/>
          </p:nvPr>
        </p:nvSpPr>
        <p:spPr>
          <a:xfrm>
            <a:off x="571084" y="280555"/>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Differentiated Instruction Review</a:t>
            </a:r>
            <a:endParaRPr sz="4000" dirty="0"/>
          </a:p>
        </p:txBody>
      </p:sp>
      <p:sp>
        <p:nvSpPr>
          <p:cNvPr id="996" name="Google Shape;996;p143"/>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105</a:t>
            </a:fld>
            <a:endParaRPr/>
          </a:p>
        </p:txBody>
      </p:sp>
      <p:sp>
        <p:nvSpPr>
          <p:cNvPr id="17" name="Title 2"/>
          <p:cNvSpPr txBox="1">
            <a:spLocks/>
          </p:cNvSpPr>
          <p:nvPr/>
        </p:nvSpPr>
        <p:spPr>
          <a:xfrm>
            <a:off x="533400" y="2340035"/>
            <a:ext cx="8533984" cy="106818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9pPr>
          </a:lstStyle>
          <a:p>
            <a:br>
              <a:rPr lang="en-US" sz="3200" dirty="0"/>
            </a:br>
            <a:r>
              <a:rPr lang="en-US" sz="3600" dirty="0"/>
              <a:t>Designing respectful learning tasks is an important principle of differentiated instruction because</a:t>
            </a:r>
          </a:p>
        </p:txBody>
      </p:sp>
      <p:sp>
        <p:nvSpPr>
          <p:cNvPr id="18" name="Text Placeholder 1"/>
          <p:cNvSpPr>
            <a:spLocks noGrp="1"/>
          </p:cNvSpPr>
          <p:nvPr>
            <p:ph type="body" idx="1"/>
          </p:nvPr>
        </p:nvSpPr>
        <p:spPr>
          <a:xfrm>
            <a:off x="571083" y="3462025"/>
            <a:ext cx="8345701" cy="2321560"/>
          </a:xfrm>
        </p:spPr>
        <p:txBody>
          <a:bodyPr/>
          <a:lstStyle/>
          <a:p>
            <a:pPr marL="1131570" lvl="1" indent="-514350">
              <a:buClrTx/>
              <a:buSzPct val="100000"/>
              <a:buFont typeface="+mj-lt"/>
              <a:buAutoNum type="alphaUcPeriod"/>
            </a:pPr>
            <a:r>
              <a:rPr lang="en-US" sz="3200" dirty="0">
                <a:solidFill>
                  <a:srgbClr val="008000"/>
                </a:solidFill>
                <a:latin typeface="Calibri" panose="020F0502020204030204" pitchFamily="34" charset="0"/>
                <a:cs typeface="Calibri" panose="020F0502020204030204" pitchFamily="34" charset="0"/>
              </a:rPr>
              <a:t>Student engagement elicits intrigue and challenge of learning targets</a:t>
            </a:r>
          </a:p>
          <a:p>
            <a:pPr marL="1131570" lvl="1" indent="-514350">
              <a:buClrTx/>
              <a:buSzPct val="100000"/>
              <a:buFont typeface="+mj-lt"/>
              <a:buAutoNum type="alphaUcPeriod"/>
            </a:pPr>
            <a:r>
              <a:rPr lang="en-US" sz="3200" dirty="0">
                <a:solidFill>
                  <a:srgbClr val="004B8E"/>
                </a:solidFill>
                <a:latin typeface="Calibri" panose="020F0502020204030204" pitchFamily="34" charset="0"/>
                <a:cs typeface="Calibri" panose="020F0502020204030204" pitchFamily="34" charset="0"/>
              </a:rPr>
              <a:t>Teachers do not need to learn about student’s interests</a:t>
            </a:r>
          </a:p>
          <a:p>
            <a:pPr marL="1131570" lvl="1" indent="-514350">
              <a:buClrTx/>
              <a:buSzPct val="100000"/>
              <a:buFont typeface="+mj-lt"/>
              <a:buAutoNum type="alphaUcPeriod"/>
            </a:pPr>
            <a:r>
              <a:rPr lang="en-US" sz="3200" dirty="0">
                <a:solidFill>
                  <a:srgbClr val="004B8E"/>
                </a:solidFill>
                <a:latin typeface="Calibri" panose="020F0502020204030204" pitchFamily="34" charset="0"/>
                <a:cs typeface="Calibri" panose="020F0502020204030204" pitchFamily="34" charset="0"/>
              </a:rPr>
              <a:t>Instruction should be uniquely individualized for each student</a:t>
            </a:r>
          </a:p>
        </p:txBody>
      </p:sp>
    </p:spTree>
    <p:extLst>
      <p:ext uri="{BB962C8B-B14F-4D97-AF65-F5344CB8AC3E}">
        <p14:creationId xmlns:p14="http://schemas.microsoft.com/office/powerpoint/2010/main" val="321095299"/>
      </p:ext>
    </p:extLst>
  </p:cSld>
  <p:clrMapOvr>
    <a:masterClrMapping/>
  </p:clrMapOvr>
  <p:transition spd="med">
    <p:fade thruBlk="1"/>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95" name="Google Shape;995;p143"/>
          <p:cNvSpPr txBox="1">
            <a:spLocks noGrp="1"/>
          </p:cNvSpPr>
          <p:nvPr>
            <p:ph type="title"/>
          </p:nvPr>
        </p:nvSpPr>
        <p:spPr>
          <a:xfrm>
            <a:off x="571084" y="280555"/>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Differentiated Instruction Review</a:t>
            </a:r>
            <a:endParaRPr sz="4000" dirty="0"/>
          </a:p>
        </p:txBody>
      </p:sp>
      <p:sp>
        <p:nvSpPr>
          <p:cNvPr id="996" name="Google Shape;996;p143"/>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106</a:t>
            </a:fld>
            <a:endParaRPr/>
          </a:p>
        </p:txBody>
      </p:sp>
      <p:sp>
        <p:nvSpPr>
          <p:cNvPr id="17" name="Title 2"/>
          <p:cNvSpPr txBox="1">
            <a:spLocks/>
          </p:cNvSpPr>
          <p:nvPr/>
        </p:nvSpPr>
        <p:spPr>
          <a:xfrm>
            <a:off x="533400" y="1612666"/>
            <a:ext cx="8533984" cy="106818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9pPr>
          </a:lstStyle>
          <a:p>
            <a:br>
              <a:rPr lang="en-US" sz="3200" dirty="0"/>
            </a:br>
            <a:r>
              <a:rPr lang="en-US" sz="3600" dirty="0"/>
              <a:t>What is the definition of content for Differentiated Instruction?</a:t>
            </a:r>
          </a:p>
        </p:txBody>
      </p:sp>
      <p:sp>
        <p:nvSpPr>
          <p:cNvPr id="18" name="Text Placeholder 1"/>
          <p:cNvSpPr>
            <a:spLocks noGrp="1"/>
          </p:cNvSpPr>
          <p:nvPr>
            <p:ph type="body" idx="1"/>
          </p:nvPr>
        </p:nvSpPr>
        <p:spPr>
          <a:xfrm>
            <a:off x="571083" y="2713873"/>
            <a:ext cx="8345701" cy="2321560"/>
          </a:xfrm>
        </p:spPr>
        <p:txBody>
          <a:bodyPr/>
          <a:lstStyle/>
          <a:p>
            <a:pPr marL="1131570" lvl="1" indent="-514350">
              <a:buClrTx/>
              <a:buSzPct val="100000"/>
              <a:buFont typeface="+mj-lt"/>
              <a:buAutoNum type="alphaUcPeriod"/>
            </a:pPr>
            <a:r>
              <a:rPr lang="en-US" sz="3200" dirty="0">
                <a:solidFill>
                  <a:srgbClr val="004B8E"/>
                </a:solidFill>
                <a:latin typeface="Calibri" panose="020F0502020204030204" pitchFamily="34" charset="0"/>
                <a:cs typeface="Calibri" panose="020F0502020204030204" pitchFamily="34" charset="0"/>
              </a:rPr>
              <a:t>Activities through which students make sense of key ideas using essential skills</a:t>
            </a:r>
          </a:p>
          <a:p>
            <a:pPr marL="1131570" lvl="1" indent="-514350">
              <a:buClrTx/>
              <a:buSzPct val="100000"/>
              <a:buFont typeface="+mj-lt"/>
              <a:buAutoNum type="alphaUcPeriod"/>
            </a:pPr>
            <a:r>
              <a:rPr lang="en-US" sz="3200" dirty="0">
                <a:solidFill>
                  <a:srgbClr val="004B8E"/>
                </a:solidFill>
                <a:latin typeface="Calibri" panose="020F0502020204030204" pitchFamily="34" charset="0"/>
                <a:cs typeface="Calibri" panose="020F0502020204030204" pitchFamily="34" charset="0"/>
              </a:rPr>
              <a:t>How students demonstrate and extend what they understand and  can do as a result of a span of learning</a:t>
            </a:r>
          </a:p>
          <a:p>
            <a:pPr marL="1131570" lvl="1" indent="-514350">
              <a:buClrTx/>
              <a:buSzPct val="100000"/>
              <a:buFont typeface="+mj-lt"/>
              <a:buAutoNum type="alphaUcPeriod"/>
            </a:pPr>
            <a:r>
              <a:rPr lang="en-US" sz="3200" dirty="0">
                <a:solidFill>
                  <a:srgbClr val="008000"/>
                </a:solidFill>
                <a:latin typeface="Calibri" panose="020F0502020204030204" pitchFamily="34" charset="0"/>
                <a:cs typeface="Calibri" panose="020F0502020204030204" pitchFamily="34" charset="0"/>
              </a:rPr>
              <a:t>What students will learn and the materials that represent the learning</a:t>
            </a:r>
          </a:p>
        </p:txBody>
      </p:sp>
    </p:spTree>
    <p:extLst>
      <p:ext uri="{BB962C8B-B14F-4D97-AF65-F5344CB8AC3E}">
        <p14:creationId xmlns:p14="http://schemas.microsoft.com/office/powerpoint/2010/main" val="2809237306"/>
      </p:ext>
    </p:extLst>
  </p:cSld>
  <p:clrMapOvr>
    <a:masterClrMapping/>
  </p:clrMapOvr>
  <p:transition spd="med">
    <p:fade thruBlk="1"/>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95" name="Google Shape;995;p143"/>
          <p:cNvSpPr txBox="1">
            <a:spLocks noGrp="1"/>
          </p:cNvSpPr>
          <p:nvPr>
            <p:ph type="title"/>
          </p:nvPr>
        </p:nvSpPr>
        <p:spPr>
          <a:xfrm>
            <a:off x="571084" y="280555"/>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Differentiated Instruction Review</a:t>
            </a:r>
            <a:endParaRPr sz="4000" dirty="0"/>
          </a:p>
        </p:txBody>
      </p:sp>
      <p:sp>
        <p:nvSpPr>
          <p:cNvPr id="996" name="Google Shape;996;p143"/>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107</a:t>
            </a:fld>
            <a:endParaRPr/>
          </a:p>
        </p:txBody>
      </p:sp>
      <p:sp>
        <p:nvSpPr>
          <p:cNvPr id="17" name="Title 2"/>
          <p:cNvSpPr txBox="1">
            <a:spLocks/>
          </p:cNvSpPr>
          <p:nvPr/>
        </p:nvSpPr>
        <p:spPr>
          <a:xfrm>
            <a:off x="533400" y="1612666"/>
            <a:ext cx="8533984" cy="106818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9pPr>
          </a:lstStyle>
          <a:p>
            <a:br>
              <a:rPr lang="en-US" sz="3200" dirty="0"/>
            </a:br>
            <a:r>
              <a:rPr lang="en-US" sz="3000" dirty="0"/>
              <a:t>Which selection demonstrates a low-prep followed by a high-prep example of differentiation?</a:t>
            </a:r>
          </a:p>
        </p:txBody>
      </p:sp>
      <p:sp>
        <p:nvSpPr>
          <p:cNvPr id="18" name="Text Placeholder 1"/>
          <p:cNvSpPr>
            <a:spLocks noGrp="1"/>
          </p:cNvSpPr>
          <p:nvPr>
            <p:ph type="body" idx="1"/>
          </p:nvPr>
        </p:nvSpPr>
        <p:spPr>
          <a:xfrm>
            <a:off x="571083" y="2713873"/>
            <a:ext cx="8345701" cy="2321560"/>
          </a:xfrm>
        </p:spPr>
        <p:txBody>
          <a:bodyPr/>
          <a:lstStyle/>
          <a:p>
            <a:pPr marL="1131570" lvl="1" indent="-514350">
              <a:buClrTx/>
              <a:buSzPct val="100000"/>
              <a:buFont typeface="+mj-lt"/>
              <a:buAutoNum type="alphaUcPeriod"/>
            </a:pPr>
            <a:r>
              <a:rPr lang="en-US" sz="2800" dirty="0">
                <a:solidFill>
                  <a:srgbClr val="004B8E"/>
                </a:solidFill>
                <a:latin typeface="Calibri" panose="020F0502020204030204" pitchFamily="34" charset="0"/>
                <a:cs typeface="Calibri" panose="020F0502020204030204" pitchFamily="34" charset="0"/>
              </a:rPr>
              <a:t>Student-teacher goal setting; use of collaboration</a:t>
            </a:r>
          </a:p>
          <a:p>
            <a:pPr marL="1131570" lvl="1" indent="-514350">
              <a:buClrTx/>
              <a:buSzPct val="100000"/>
              <a:buFont typeface="+mj-lt"/>
              <a:buAutoNum type="alphaUcPeriod"/>
            </a:pPr>
            <a:r>
              <a:rPr lang="en-US" sz="2800" dirty="0">
                <a:solidFill>
                  <a:srgbClr val="004B8E"/>
                </a:solidFill>
                <a:latin typeface="Calibri" panose="020F0502020204030204" pitchFamily="34" charset="0"/>
                <a:cs typeface="Calibri" panose="020F0502020204030204" pitchFamily="34" charset="0"/>
              </a:rPr>
              <a:t>Literature circles; independent studies</a:t>
            </a:r>
          </a:p>
          <a:p>
            <a:pPr marL="1131570" lvl="1" indent="-514350">
              <a:buClrTx/>
              <a:buSzPct val="100000"/>
              <a:buFont typeface="+mj-lt"/>
              <a:buAutoNum type="alphaUcPeriod"/>
            </a:pPr>
            <a:r>
              <a:rPr lang="en-US" sz="2800" dirty="0">
                <a:solidFill>
                  <a:srgbClr val="008000"/>
                </a:solidFill>
                <a:latin typeface="Calibri" panose="020F0502020204030204" pitchFamily="34" charset="0"/>
                <a:cs typeface="Calibri" panose="020F0502020204030204" pitchFamily="34" charset="0"/>
              </a:rPr>
              <a:t>Book choice; tiered assignments</a:t>
            </a:r>
          </a:p>
        </p:txBody>
      </p:sp>
    </p:spTree>
    <p:extLst>
      <p:ext uri="{BB962C8B-B14F-4D97-AF65-F5344CB8AC3E}">
        <p14:creationId xmlns:p14="http://schemas.microsoft.com/office/powerpoint/2010/main" val="685750034"/>
      </p:ext>
    </p:extLst>
  </p:cSld>
  <p:clrMapOvr>
    <a:masterClrMapping/>
  </p:clrMapOvr>
  <p:transition spd="med">
    <p:fade thruBlk="1"/>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95" name="Google Shape;995;p143"/>
          <p:cNvSpPr txBox="1">
            <a:spLocks noGrp="1"/>
          </p:cNvSpPr>
          <p:nvPr>
            <p:ph type="title"/>
          </p:nvPr>
        </p:nvSpPr>
        <p:spPr>
          <a:xfrm>
            <a:off x="571084" y="280555"/>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Differentiated Instruction Review</a:t>
            </a:r>
            <a:endParaRPr sz="4000" dirty="0"/>
          </a:p>
        </p:txBody>
      </p:sp>
      <p:sp>
        <p:nvSpPr>
          <p:cNvPr id="996" name="Google Shape;996;p143"/>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108</a:t>
            </a:fld>
            <a:endParaRPr/>
          </a:p>
        </p:txBody>
      </p:sp>
      <p:sp>
        <p:nvSpPr>
          <p:cNvPr id="17" name="Title 2"/>
          <p:cNvSpPr txBox="1">
            <a:spLocks/>
          </p:cNvSpPr>
          <p:nvPr/>
        </p:nvSpPr>
        <p:spPr>
          <a:xfrm>
            <a:off x="533400" y="1612666"/>
            <a:ext cx="8533984" cy="51747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9pPr>
          </a:lstStyle>
          <a:p>
            <a:r>
              <a:rPr lang="en-US" sz="3000" dirty="0"/>
              <a:t>Which are strategies for product differentiation?</a:t>
            </a:r>
          </a:p>
        </p:txBody>
      </p:sp>
      <p:sp>
        <p:nvSpPr>
          <p:cNvPr id="18" name="Text Placeholder 1"/>
          <p:cNvSpPr>
            <a:spLocks noGrp="1"/>
          </p:cNvSpPr>
          <p:nvPr>
            <p:ph type="body" idx="1"/>
          </p:nvPr>
        </p:nvSpPr>
        <p:spPr>
          <a:xfrm>
            <a:off x="571083" y="2100804"/>
            <a:ext cx="8345701" cy="2321560"/>
          </a:xfrm>
        </p:spPr>
        <p:txBody>
          <a:bodyPr/>
          <a:lstStyle/>
          <a:p>
            <a:pPr marL="1131570" lvl="1" indent="-514350">
              <a:buClrTx/>
              <a:buSzPct val="100000"/>
              <a:buFont typeface="+mj-lt"/>
              <a:buAutoNum type="alphaUcPeriod"/>
            </a:pPr>
            <a:r>
              <a:rPr lang="en-US" sz="2800" dirty="0">
                <a:solidFill>
                  <a:srgbClr val="004B8E"/>
                </a:solidFill>
                <a:latin typeface="Calibri" panose="020F0502020204030204" pitchFamily="34" charset="0"/>
                <a:cs typeface="Calibri" panose="020F0502020204030204" pitchFamily="34" charset="0"/>
              </a:rPr>
              <a:t>Flexible Instructional Arrangements</a:t>
            </a:r>
          </a:p>
          <a:p>
            <a:pPr marL="1131570" lvl="1" indent="-514350">
              <a:buClrTx/>
              <a:buSzPct val="100000"/>
              <a:buFont typeface="+mj-lt"/>
              <a:buAutoNum type="alphaUcPeriod"/>
            </a:pPr>
            <a:r>
              <a:rPr lang="en-US" sz="2800" dirty="0">
                <a:solidFill>
                  <a:srgbClr val="008000"/>
                </a:solidFill>
                <a:latin typeface="Calibri" panose="020F0502020204030204" pitchFamily="34" charset="0"/>
                <a:cs typeface="Calibri" panose="020F0502020204030204" pitchFamily="34" charset="0"/>
              </a:rPr>
              <a:t>Learning Menus</a:t>
            </a:r>
          </a:p>
          <a:p>
            <a:pPr marL="1131570" lvl="1" indent="-514350">
              <a:buClrTx/>
              <a:buSzPct val="100000"/>
              <a:buFont typeface="+mj-lt"/>
              <a:buAutoNum type="alphaUcPeriod"/>
            </a:pPr>
            <a:r>
              <a:rPr lang="en-US" sz="2800" dirty="0">
                <a:solidFill>
                  <a:srgbClr val="008000"/>
                </a:solidFill>
                <a:latin typeface="Calibri" panose="020F0502020204030204" pitchFamily="34" charset="0"/>
                <a:cs typeface="Calibri" panose="020F0502020204030204" pitchFamily="34" charset="0"/>
              </a:rPr>
              <a:t>R.A.F.T.S.</a:t>
            </a:r>
          </a:p>
        </p:txBody>
      </p:sp>
    </p:spTree>
    <p:extLst>
      <p:ext uri="{BB962C8B-B14F-4D97-AF65-F5344CB8AC3E}">
        <p14:creationId xmlns:p14="http://schemas.microsoft.com/office/powerpoint/2010/main" val="1249893032"/>
      </p:ext>
    </p:extLst>
  </p:cSld>
  <p:clrMapOvr>
    <a:masterClrMapping/>
  </p:clrMapOvr>
  <p:transition spd="med">
    <p:fade thruBlk="1"/>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95" name="Google Shape;995;p143"/>
          <p:cNvSpPr txBox="1">
            <a:spLocks noGrp="1"/>
          </p:cNvSpPr>
          <p:nvPr>
            <p:ph type="title"/>
          </p:nvPr>
        </p:nvSpPr>
        <p:spPr>
          <a:xfrm>
            <a:off x="571084" y="280555"/>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Practice Profile</a:t>
            </a:r>
            <a:endParaRPr sz="4000" dirty="0"/>
          </a:p>
        </p:txBody>
      </p:sp>
      <p:sp>
        <p:nvSpPr>
          <p:cNvPr id="996" name="Google Shape;996;p143"/>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109</a:t>
            </a:fld>
            <a:endParaRPr/>
          </a:p>
        </p:txBody>
      </p:sp>
      <p:pic>
        <p:nvPicPr>
          <p:cNvPr id="7" name="Google Shape;1003;p139"/>
          <p:cNvPicPr preferRelativeResize="0"/>
          <p:nvPr/>
        </p:nvPicPr>
        <p:blipFill rotWithShape="1">
          <a:blip r:embed="rId3">
            <a:alphaModFix/>
          </a:blip>
          <a:srcRect l="24031" t="23996" r="26508" b="20687"/>
          <a:stretch/>
        </p:blipFill>
        <p:spPr>
          <a:xfrm>
            <a:off x="254800" y="1894274"/>
            <a:ext cx="8381200" cy="4334499"/>
          </a:xfrm>
          <a:prstGeom prst="rect">
            <a:avLst/>
          </a:prstGeom>
          <a:noFill/>
          <a:ln>
            <a:noFill/>
          </a:ln>
        </p:spPr>
      </p:pic>
      <p:sp>
        <p:nvSpPr>
          <p:cNvPr id="8" name="Google Shape;1005;p139"/>
          <p:cNvSpPr txBox="1"/>
          <p:nvPr/>
        </p:nvSpPr>
        <p:spPr>
          <a:xfrm>
            <a:off x="7874584" y="735585"/>
            <a:ext cx="849900" cy="4656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HO #5</a:t>
            </a:r>
            <a:endParaRPr>
              <a:latin typeface="Calibri"/>
              <a:ea typeface="Calibri"/>
              <a:cs typeface="Calibri"/>
              <a:sym typeface="Calibri"/>
            </a:endParaRPr>
          </a:p>
        </p:txBody>
      </p:sp>
    </p:spTree>
    <p:extLst>
      <p:ext uri="{BB962C8B-B14F-4D97-AF65-F5344CB8AC3E}">
        <p14:creationId xmlns:p14="http://schemas.microsoft.com/office/powerpoint/2010/main" val="3449548893"/>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3"/>
          <p:cNvSpPr txBox="1">
            <a:spLocks noGrp="1"/>
          </p:cNvSpPr>
          <p:nvPr>
            <p:ph type="title"/>
          </p:nvPr>
        </p:nvSpPr>
        <p:spPr>
          <a:xfrm>
            <a:off x="647701" y="425638"/>
            <a:ext cx="6172200" cy="691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Materials Needed</a:t>
            </a:r>
            <a:endParaRPr sz="4000" dirty="0"/>
          </a:p>
        </p:txBody>
      </p:sp>
      <p:sp>
        <p:nvSpPr>
          <p:cNvPr id="217" name="Google Shape;217;p13"/>
          <p:cNvSpPr txBox="1">
            <a:spLocks noGrp="1"/>
          </p:cNvSpPr>
          <p:nvPr>
            <p:ph type="body" idx="1"/>
          </p:nvPr>
        </p:nvSpPr>
        <p:spPr>
          <a:xfrm>
            <a:off x="415875" y="1531250"/>
            <a:ext cx="8551480" cy="532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740"/>
              <a:buNone/>
            </a:pPr>
            <a:r>
              <a:rPr lang="en-US" sz="3600" dirty="0">
                <a:solidFill>
                  <a:schemeClr val="dk2"/>
                </a:solidFill>
                <a:latin typeface="Calibri"/>
                <a:ea typeface="Calibri"/>
                <a:cs typeface="Calibri"/>
                <a:sym typeface="Calibri"/>
              </a:rPr>
              <a:t>Handouts for Presentation</a:t>
            </a:r>
            <a:endParaRPr sz="3600" dirty="0">
              <a:solidFill>
                <a:schemeClr val="dk2"/>
              </a:solidFill>
              <a:latin typeface="Calibri"/>
              <a:ea typeface="Calibri"/>
              <a:cs typeface="Calibri"/>
              <a:sym typeface="Calibri"/>
            </a:endParaRPr>
          </a:p>
          <a:p>
            <a:pPr marL="0" lvl="0" indent="0" algn="l" rtl="0">
              <a:lnSpc>
                <a:spcPct val="100000"/>
              </a:lnSpc>
              <a:spcBef>
                <a:spcPts val="600"/>
              </a:spcBef>
              <a:spcAft>
                <a:spcPts val="0"/>
              </a:spcAft>
              <a:buSzPts val="1740"/>
              <a:buNone/>
            </a:pPr>
            <a:r>
              <a:rPr lang="en-US" sz="2600" dirty="0">
                <a:solidFill>
                  <a:srgbClr val="008000"/>
                </a:solidFill>
                <a:latin typeface="Calibri" panose="020F0502020204030204" pitchFamily="34" charset="0"/>
                <a:cs typeface="Calibri" panose="020F0502020204030204" pitchFamily="34" charset="0"/>
              </a:rPr>
              <a:t>Handout #1</a:t>
            </a:r>
            <a:r>
              <a:rPr lang="en-US" sz="2600" dirty="0">
                <a:latin typeface="Calibri" panose="020F0502020204030204" pitchFamily="34" charset="0"/>
                <a:cs typeface="Calibri" panose="020F0502020204030204" pitchFamily="34" charset="0"/>
              </a:rPr>
              <a:t> - My Differentiated Worksheet</a:t>
            </a:r>
            <a:endParaRPr sz="2600" dirty="0">
              <a:latin typeface="Calibri" panose="020F0502020204030204" pitchFamily="34" charset="0"/>
              <a:cs typeface="Calibri" panose="020F0502020204030204" pitchFamily="34" charset="0"/>
            </a:endParaRPr>
          </a:p>
          <a:p>
            <a:pPr marL="0" lvl="0" indent="0" algn="l" rtl="0">
              <a:lnSpc>
                <a:spcPct val="100000"/>
              </a:lnSpc>
              <a:spcBef>
                <a:spcPts val="600"/>
              </a:spcBef>
              <a:spcAft>
                <a:spcPts val="0"/>
              </a:spcAft>
              <a:buSzPts val="1740"/>
              <a:buNone/>
            </a:pPr>
            <a:r>
              <a:rPr lang="en-US" sz="2600" dirty="0">
                <a:solidFill>
                  <a:srgbClr val="008000"/>
                </a:solidFill>
                <a:latin typeface="Calibri" panose="020F0502020204030204" pitchFamily="34" charset="0"/>
                <a:cs typeface="Calibri" panose="020F0502020204030204" pitchFamily="34" charset="0"/>
              </a:rPr>
              <a:t>Handout #2</a:t>
            </a:r>
            <a:r>
              <a:rPr lang="en-US" sz="2600" dirty="0">
                <a:latin typeface="Calibri" panose="020F0502020204030204" pitchFamily="34" charset="0"/>
                <a:cs typeface="Calibri" panose="020F0502020204030204" pitchFamily="34" charset="0"/>
              </a:rPr>
              <a:t> - Flow of Instruction in a Differentiated Classroom </a:t>
            </a:r>
            <a:endParaRPr sz="2600" dirty="0">
              <a:latin typeface="Calibri" panose="020F0502020204030204" pitchFamily="34" charset="0"/>
              <a:cs typeface="Calibri" panose="020F0502020204030204" pitchFamily="34" charset="0"/>
            </a:endParaRPr>
          </a:p>
          <a:p>
            <a:pPr marL="0" lvl="0" indent="0" algn="l" rtl="0">
              <a:lnSpc>
                <a:spcPct val="100000"/>
              </a:lnSpc>
              <a:spcBef>
                <a:spcPts val="600"/>
              </a:spcBef>
              <a:spcAft>
                <a:spcPts val="0"/>
              </a:spcAft>
              <a:buSzPts val="1740"/>
              <a:buNone/>
            </a:pPr>
            <a:r>
              <a:rPr lang="en-US" sz="2600" dirty="0">
                <a:solidFill>
                  <a:srgbClr val="008000"/>
                </a:solidFill>
                <a:latin typeface="Calibri" panose="020F0502020204030204" pitchFamily="34" charset="0"/>
                <a:cs typeface="Calibri" panose="020F0502020204030204" pitchFamily="34" charset="0"/>
              </a:rPr>
              <a:t>Handout #3</a:t>
            </a:r>
            <a:r>
              <a:rPr lang="en-US" sz="2600" dirty="0">
                <a:latin typeface="Calibri" panose="020F0502020204030204" pitchFamily="34" charset="0"/>
                <a:cs typeface="Calibri" panose="020F0502020204030204" pitchFamily="34" charset="0"/>
              </a:rPr>
              <a:t> - Note-taking for Differentiating Content,  Process, and Product</a:t>
            </a:r>
            <a:endParaRPr sz="2600" dirty="0">
              <a:latin typeface="Calibri" panose="020F0502020204030204" pitchFamily="34" charset="0"/>
              <a:cs typeface="Calibri" panose="020F0502020204030204" pitchFamily="34" charset="0"/>
            </a:endParaRPr>
          </a:p>
          <a:p>
            <a:pPr marL="0" lvl="0" indent="0" algn="l" rtl="0">
              <a:lnSpc>
                <a:spcPct val="100000"/>
              </a:lnSpc>
              <a:spcBef>
                <a:spcPts val="600"/>
              </a:spcBef>
              <a:spcAft>
                <a:spcPts val="0"/>
              </a:spcAft>
              <a:buSzPts val="1740"/>
              <a:buNone/>
            </a:pPr>
            <a:r>
              <a:rPr lang="en-US" sz="2600" dirty="0">
                <a:solidFill>
                  <a:srgbClr val="008000"/>
                </a:solidFill>
                <a:latin typeface="Calibri" panose="020F0502020204030204" pitchFamily="34" charset="0"/>
                <a:cs typeface="Calibri" panose="020F0502020204030204" pitchFamily="34" charset="0"/>
              </a:rPr>
              <a:t>Handout #4</a:t>
            </a:r>
            <a:r>
              <a:rPr lang="en-US" sz="2600" dirty="0">
                <a:latin typeface="Calibri" panose="020F0502020204030204" pitchFamily="34" charset="0"/>
                <a:cs typeface="Calibri" panose="020F0502020204030204" pitchFamily="34" charset="0"/>
              </a:rPr>
              <a:t> - Tips for Starting Differentiated Instruction</a:t>
            </a:r>
            <a:endParaRPr sz="2600" dirty="0">
              <a:latin typeface="Calibri" panose="020F0502020204030204" pitchFamily="34" charset="0"/>
              <a:cs typeface="Calibri" panose="020F0502020204030204" pitchFamily="34" charset="0"/>
            </a:endParaRPr>
          </a:p>
          <a:p>
            <a:pPr marL="0" lvl="0" indent="0" algn="l" rtl="0">
              <a:lnSpc>
                <a:spcPct val="100000"/>
              </a:lnSpc>
              <a:spcBef>
                <a:spcPts val="600"/>
              </a:spcBef>
              <a:spcAft>
                <a:spcPts val="0"/>
              </a:spcAft>
              <a:buSzPts val="1740"/>
              <a:buNone/>
            </a:pPr>
            <a:r>
              <a:rPr lang="en-US" sz="2600" dirty="0">
                <a:solidFill>
                  <a:srgbClr val="008000"/>
                </a:solidFill>
                <a:latin typeface="Calibri" panose="020F0502020204030204" pitchFamily="34" charset="0"/>
                <a:cs typeface="Calibri" panose="020F0502020204030204" pitchFamily="34" charset="0"/>
              </a:rPr>
              <a:t>Handout #5</a:t>
            </a:r>
            <a:r>
              <a:rPr lang="en-US" sz="2600" dirty="0">
                <a:latin typeface="Calibri" panose="020F0502020204030204" pitchFamily="34" charset="0"/>
                <a:cs typeface="Calibri" panose="020F0502020204030204" pitchFamily="34" charset="0"/>
              </a:rPr>
              <a:t> - Differentiated Instruction Practice Profile</a:t>
            </a:r>
            <a:endParaRPr sz="2600" dirty="0">
              <a:latin typeface="Calibri" panose="020F0502020204030204" pitchFamily="34" charset="0"/>
              <a:cs typeface="Calibri" panose="020F0502020204030204" pitchFamily="34" charset="0"/>
            </a:endParaRPr>
          </a:p>
          <a:p>
            <a:pPr marL="0" lvl="0" indent="0" algn="l" rtl="0">
              <a:lnSpc>
                <a:spcPct val="100000"/>
              </a:lnSpc>
              <a:spcBef>
                <a:spcPts val="600"/>
              </a:spcBef>
              <a:spcAft>
                <a:spcPts val="0"/>
              </a:spcAft>
              <a:buSzPts val="1740"/>
              <a:buNone/>
            </a:pPr>
            <a:r>
              <a:rPr lang="en-US" sz="2600" dirty="0">
                <a:solidFill>
                  <a:srgbClr val="008000"/>
                </a:solidFill>
                <a:latin typeface="Calibri" panose="020F0502020204030204" pitchFamily="34" charset="0"/>
                <a:cs typeface="Calibri" panose="020F0502020204030204" pitchFamily="34" charset="0"/>
              </a:rPr>
              <a:t>Handout #6</a:t>
            </a:r>
            <a:r>
              <a:rPr lang="en-US" sz="2600" dirty="0">
                <a:latin typeface="Calibri" panose="020F0502020204030204" pitchFamily="34" charset="0"/>
                <a:cs typeface="Calibri" panose="020F0502020204030204" pitchFamily="34" charset="0"/>
              </a:rPr>
              <a:t> - Implementation with Fidelity</a:t>
            </a:r>
            <a:endParaRPr sz="2600" dirty="0">
              <a:latin typeface="Calibri" panose="020F0502020204030204" pitchFamily="34" charset="0"/>
              <a:cs typeface="Calibri" panose="020F0502020204030204" pitchFamily="34" charset="0"/>
            </a:endParaRPr>
          </a:p>
          <a:p>
            <a:pPr marL="0" lvl="0" indent="0" algn="l" rtl="0">
              <a:lnSpc>
                <a:spcPct val="100000"/>
              </a:lnSpc>
              <a:spcBef>
                <a:spcPts val="600"/>
              </a:spcBef>
              <a:spcAft>
                <a:spcPts val="0"/>
              </a:spcAft>
              <a:buSzPts val="1740"/>
              <a:buNone/>
            </a:pPr>
            <a:r>
              <a:rPr lang="en-US" sz="2600" dirty="0">
                <a:latin typeface="Calibri" panose="020F0502020204030204" pitchFamily="34" charset="0"/>
                <a:cs typeface="Calibri" panose="020F0502020204030204" pitchFamily="34" charset="0"/>
              </a:rPr>
              <a:t>Chart paper</a:t>
            </a:r>
            <a:endParaRPr sz="2600" dirty="0">
              <a:latin typeface="Calibri" panose="020F0502020204030204" pitchFamily="34" charset="0"/>
              <a:cs typeface="Calibri" panose="020F0502020204030204" pitchFamily="34" charset="0"/>
            </a:endParaRPr>
          </a:p>
          <a:p>
            <a:pPr marL="0" lvl="0" indent="0" algn="l" rtl="0">
              <a:lnSpc>
                <a:spcPct val="100000"/>
              </a:lnSpc>
              <a:spcBef>
                <a:spcPts val="600"/>
              </a:spcBef>
              <a:spcAft>
                <a:spcPts val="0"/>
              </a:spcAft>
              <a:buSzPts val="1740"/>
              <a:buNone/>
            </a:pPr>
            <a:r>
              <a:rPr lang="en-US" sz="2600" dirty="0">
                <a:latin typeface="Calibri" panose="020F0502020204030204" pitchFamily="34" charset="0"/>
                <a:cs typeface="Calibri" panose="020F0502020204030204" pitchFamily="34" charset="0"/>
              </a:rPr>
              <a:t>Post it Notes</a:t>
            </a:r>
            <a:endParaRPr sz="2600" dirty="0">
              <a:latin typeface="Calibri" panose="020F0502020204030204" pitchFamily="34" charset="0"/>
              <a:cs typeface="Calibri" panose="020F0502020204030204" pitchFamily="34" charset="0"/>
            </a:endParaRPr>
          </a:p>
        </p:txBody>
      </p:sp>
      <p:sp>
        <p:nvSpPr>
          <p:cNvPr id="218" name="Google Shape;218;p13"/>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transition spd="med">
    <p:fade thruBlk="1"/>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g94567fe4e8_1_19"/>
          <p:cNvSpPr txBox="1">
            <a:spLocks noGrp="1"/>
          </p:cNvSpPr>
          <p:nvPr>
            <p:ph type="body" idx="1"/>
          </p:nvPr>
        </p:nvSpPr>
        <p:spPr>
          <a:xfrm>
            <a:off x="1371600" y="2743200"/>
            <a:ext cx="7123200" cy="1673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680"/>
              <a:buNone/>
            </a:pPr>
            <a:r>
              <a:rPr lang="en-US" sz="3600" dirty="0"/>
              <a:t>Questions? Contact</a:t>
            </a:r>
            <a:endParaRPr sz="3600" dirty="0"/>
          </a:p>
          <a:p>
            <a:pPr marL="0" lvl="0" indent="0" algn="ctr" rtl="0">
              <a:lnSpc>
                <a:spcPct val="100000"/>
              </a:lnSpc>
              <a:spcBef>
                <a:spcPts val="0"/>
              </a:spcBef>
              <a:spcAft>
                <a:spcPts val="0"/>
              </a:spcAft>
              <a:buSzPts val="1680"/>
              <a:buNone/>
            </a:pPr>
            <a:r>
              <a:rPr lang="en-US" sz="3600" dirty="0"/>
              <a:t>Consultant Name/Information</a:t>
            </a:r>
            <a:endParaRPr sz="3600" dirty="0"/>
          </a:p>
        </p:txBody>
      </p:sp>
      <p:sp>
        <p:nvSpPr>
          <p:cNvPr id="1020" name="Google Shape;1020;g94567fe4e8_1_19"/>
          <p:cNvSpPr txBox="1">
            <a:spLocks noGrp="1"/>
          </p:cNvSpPr>
          <p:nvPr>
            <p:ph type="title"/>
          </p:nvPr>
        </p:nvSpPr>
        <p:spPr>
          <a:xfrm>
            <a:off x="1371600" y="1600200"/>
            <a:ext cx="7620000" cy="990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400"/>
              <a:buFont typeface="Calibri"/>
              <a:buNone/>
            </a:pPr>
            <a:r>
              <a:rPr lang="en-US" b="1" cap="none" dirty="0">
                <a:solidFill>
                  <a:schemeClr val="lt1"/>
                </a:solidFill>
                <a:latin typeface="Calibri"/>
                <a:ea typeface="Calibri"/>
                <a:cs typeface="Calibri"/>
                <a:sym typeface="Calibri"/>
              </a:rPr>
              <a:t>Differentiated Instruction</a:t>
            </a:r>
            <a:endParaRPr b="1" cap="none" dirty="0">
              <a:solidFill>
                <a:schemeClr val="lt1"/>
              </a:solidFill>
              <a:latin typeface="Calibri"/>
              <a:ea typeface="Calibri"/>
              <a:cs typeface="Calibri"/>
              <a:sym typeface="Calibri"/>
            </a:endParaRPr>
          </a:p>
        </p:txBody>
      </p:sp>
      <p:sp>
        <p:nvSpPr>
          <p:cNvPr id="1021" name="Google Shape;1021;g94567fe4e8_1_19"/>
          <p:cNvSpPr txBox="1">
            <a:spLocks noGrp="1"/>
          </p:cNvSpPr>
          <p:nvPr>
            <p:ph type="sldNum" idx="12"/>
          </p:nvPr>
        </p:nvSpPr>
        <p:spPr>
          <a:xfrm>
            <a:off x="0" y="1752600"/>
            <a:ext cx="1295400" cy="701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2400"/>
              <a:buFont typeface="Arial"/>
              <a:buNone/>
            </a:pPr>
            <a:fld id="{00000000-1234-1234-1234-123412341234}" type="slidenum">
              <a:rPr lang="en-US"/>
              <a:t>110</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3"/>
          <p:cNvSpPr txBox="1">
            <a:spLocks noGrp="1"/>
          </p:cNvSpPr>
          <p:nvPr>
            <p:ph type="title"/>
          </p:nvPr>
        </p:nvSpPr>
        <p:spPr>
          <a:xfrm>
            <a:off x="647701" y="425638"/>
            <a:ext cx="6172200" cy="691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Training Blocks</a:t>
            </a:r>
            <a:endParaRPr sz="4000" dirty="0"/>
          </a:p>
        </p:txBody>
      </p:sp>
      <p:sp>
        <p:nvSpPr>
          <p:cNvPr id="218" name="Google Shape;218;p13"/>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12</a:t>
            </a:fld>
            <a:endParaRPr/>
          </a:p>
        </p:txBody>
      </p:sp>
      <p:sp>
        <p:nvSpPr>
          <p:cNvPr id="5" name="Google Shape;223;p14"/>
          <p:cNvSpPr txBox="1">
            <a:spLocks noGrp="1"/>
          </p:cNvSpPr>
          <p:nvPr>
            <p:ph type="body" idx="1"/>
          </p:nvPr>
        </p:nvSpPr>
        <p:spPr>
          <a:xfrm>
            <a:off x="533401" y="1753753"/>
            <a:ext cx="8132618" cy="441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9"/>
              <a:buNone/>
            </a:pPr>
            <a:r>
              <a:rPr lang="en-US" sz="3000" b="1" dirty="0">
                <a:solidFill>
                  <a:srgbClr val="008000"/>
                </a:solidFill>
                <a:latin typeface="Calibri" panose="020F0502020204030204" pitchFamily="34" charset="0"/>
                <a:cs typeface="Calibri" panose="020F0502020204030204" pitchFamily="34" charset="0"/>
              </a:rPr>
              <a:t>Session 1</a:t>
            </a:r>
            <a:r>
              <a:rPr lang="en-US" sz="3000" b="1" dirty="0">
                <a:latin typeface="Calibri" panose="020F0502020204030204" pitchFamily="34" charset="0"/>
                <a:cs typeface="Calibri" panose="020F0502020204030204" pitchFamily="34" charset="0"/>
              </a:rPr>
              <a:t> –  </a:t>
            </a:r>
            <a:r>
              <a:rPr lang="en-US" sz="3000" dirty="0">
                <a:latin typeface="Calibri" panose="020F0502020204030204" pitchFamily="34" charset="0"/>
                <a:cs typeface="Calibri" panose="020F0502020204030204" pitchFamily="34" charset="0"/>
              </a:rPr>
              <a:t> Introduction, Learning Objectives, Why Differentiate, Overview of DI</a:t>
            </a:r>
            <a:endParaRPr sz="3000" dirty="0">
              <a:latin typeface="Calibri" panose="020F0502020204030204" pitchFamily="34" charset="0"/>
              <a:cs typeface="Calibri" panose="020F0502020204030204" pitchFamily="34" charset="0"/>
            </a:endParaRPr>
          </a:p>
          <a:p>
            <a:pPr marL="0" lvl="0" indent="0" algn="l" rtl="0">
              <a:lnSpc>
                <a:spcPct val="100000"/>
              </a:lnSpc>
              <a:spcBef>
                <a:spcPts val="700"/>
              </a:spcBef>
              <a:spcAft>
                <a:spcPts val="0"/>
              </a:spcAft>
              <a:buSzPts val="1609"/>
              <a:buNone/>
            </a:pPr>
            <a:r>
              <a:rPr lang="en-US" sz="3000" b="1" dirty="0">
                <a:solidFill>
                  <a:srgbClr val="008000"/>
                </a:solidFill>
                <a:latin typeface="Calibri" panose="020F0502020204030204" pitchFamily="34" charset="0"/>
                <a:cs typeface="Calibri" panose="020F0502020204030204" pitchFamily="34" charset="0"/>
              </a:rPr>
              <a:t>Session 2</a:t>
            </a:r>
            <a:r>
              <a:rPr lang="en-US" sz="3000" b="1" dirty="0">
                <a:latin typeface="Calibri" panose="020F0502020204030204" pitchFamily="34" charset="0"/>
                <a:cs typeface="Calibri" panose="020F0502020204030204" pitchFamily="34" charset="0"/>
              </a:rPr>
              <a:t> – </a:t>
            </a:r>
            <a:r>
              <a:rPr lang="en-US" sz="3000" dirty="0">
                <a:latin typeface="Calibri" panose="020F0502020204030204" pitchFamily="34" charset="0"/>
                <a:cs typeface="Calibri" panose="020F0502020204030204" pitchFamily="34" charset="0"/>
              </a:rPr>
              <a:t>Five Key Elements to Differentiation </a:t>
            </a:r>
            <a:endParaRPr sz="3000" dirty="0">
              <a:latin typeface="Calibri" panose="020F0502020204030204" pitchFamily="34" charset="0"/>
              <a:cs typeface="Calibri" panose="020F0502020204030204" pitchFamily="34" charset="0"/>
            </a:endParaRPr>
          </a:p>
          <a:p>
            <a:pPr marL="0" lvl="0" indent="0" algn="l" rtl="0">
              <a:lnSpc>
                <a:spcPct val="100000"/>
              </a:lnSpc>
              <a:spcBef>
                <a:spcPts val="700"/>
              </a:spcBef>
              <a:spcAft>
                <a:spcPts val="0"/>
              </a:spcAft>
              <a:buSzPts val="1609"/>
              <a:buNone/>
            </a:pPr>
            <a:r>
              <a:rPr lang="en-US" sz="3000" b="1" dirty="0">
                <a:solidFill>
                  <a:srgbClr val="008000"/>
                </a:solidFill>
                <a:latin typeface="Calibri" panose="020F0502020204030204" pitchFamily="34" charset="0"/>
                <a:cs typeface="Calibri" panose="020F0502020204030204" pitchFamily="34" charset="0"/>
              </a:rPr>
              <a:t>Session 3</a:t>
            </a:r>
            <a:r>
              <a:rPr lang="en-US" sz="3000" b="1" dirty="0">
                <a:latin typeface="Calibri" panose="020F0502020204030204" pitchFamily="34" charset="0"/>
                <a:cs typeface="Calibri" panose="020F0502020204030204" pitchFamily="34" charset="0"/>
              </a:rPr>
              <a:t> – </a:t>
            </a:r>
            <a:r>
              <a:rPr lang="en-US" sz="3000" dirty="0">
                <a:latin typeface="Calibri" panose="020F0502020204030204" pitchFamily="34" charset="0"/>
                <a:cs typeface="Calibri" panose="020F0502020204030204" pitchFamily="34" charset="0"/>
              </a:rPr>
              <a:t>Where to Begin, Readiness, Interest, Learning Profile</a:t>
            </a:r>
            <a:endParaRPr sz="3000" dirty="0">
              <a:latin typeface="Calibri" panose="020F0502020204030204" pitchFamily="34" charset="0"/>
              <a:cs typeface="Calibri" panose="020F0502020204030204" pitchFamily="34" charset="0"/>
            </a:endParaRPr>
          </a:p>
          <a:p>
            <a:pPr marL="0" lvl="0" indent="0" algn="l" rtl="0">
              <a:lnSpc>
                <a:spcPct val="100000"/>
              </a:lnSpc>
              <a:spcBef>
                <a:spcPts val="700"/>
              </a:spcBef>
              <a:spcAft>
                <a:spcPts val="0"/>
              </a:spcAft>
              <a:buSzPts val="1609"/>
              <a:buNone/>
            </a:pPr>
            <a:r>
              <a:rPr lang="en-US" sz="3000" b="1" dirty="0">
                <a:solidFill>
                  <a:srgbClr val="008000"/>
                </a:solidFill>
                <a:latin typeface="Calibri" panose="020F0502020204030204" pitchFamily="34" charset="0"/>
                <a:cs typeface="Calibri" panose="020F0502020204030204" pitchFamily="34" charset="0"/>
              </a:rPr>
              <a:t>Session 4</a:t>
            </a:r>
            <a:r>
              <a:rPr lang="en-US" sz="3000" b="1" dirty="0">
                <a:latin typeface="Calibri" panose="020F0502020204030204" pitchFamily="34" charset="0"/>
                <a:cs typeface="Calibri" panose="020F0502020204030204" pitchFamily="34" charset="0"/>
              </a:rPr>
              <a:t> – </a:t>
            </a:r>
            <a:r>
              <a:rPr lang="en-US" sz="3000" dirty="0">
                <a:latin typeface="Calibri" panose="020F0502020204030204" pitchFamily="34" charset="0"/>
                <a:cs typeface="Calibri" panose="020F0502020204030204" pitchFamily="34" charset="0"/>
              </a:rPr>
              <a:t>Content Differentiation</a:t>
            </a:r>
            <a:endParaRPr sz="3000" dirty="0">
              <a:latin typeface="Calibri" panose="020F0502020204030204" pitchFamily="34" charset="0"/>
              <a:cs typeface="Calibri" panose="020F0502020204030204" pitchFamily="34" charset="0"/>
            </a:endParaRPr>
          </a:p>
          <a:p>
            <a:pPr marL="0" lvl="0" indent="0" algn="l" rtl="0">
              <a:lnSpc>
                <a:spcPct val="100000"/>
              </a:lnSpc>
              <a:spcBef>
                <a:spcPts val="700"/>
              </a:spcBef>
              <a:spcAft>
                <a:spcPts val="0"/>
              </a:spcAft>
              <a:buSzPts val="1609"/>
              <a:buNone/>
            </a:pPr>
            <a:r>
              <a:rPr lang="en-US" sz="3000" b="1" dirty="0">
                <a:solidFill>
                  <a:srgbClr val="008000"/>
                </a:solidFill>
                <a:latin typeface="Calibri" panose="020F0502020204030204" pitchFamily="34" charset="0"/>
                <a:cs typeface="Calibri" panose="020F0502020204030204" pitchFamily="34" charset="0"/>
              </a:rPr>
              <a:t>Session 5</a:t>
            </a:r>
            <a:r>
              <a:rPr lang="en-US" sz="3000" b="1" dirty="0">
                <a:latin typeface="Calibri" panose="020F0502020204030204" pitchFamily="34" charset="0"/>
                <a:cs typeface="Calibri" panose="020F0502020204030204" pitchFamily="34" charset="0"/>
              </a:rPr>
              <a:t> – </a:t>
            </a:r>
            <a:r>
              <a:rPr lang="en-US" sz="3000" dirty="0">
                <a:latin typeface="Calibri" panose="020F0502020204030204" pitchFamily="34" charset="0"/>
                <a:cs typeface="Calibri" panose="020F0502020204030204" pitchFamily="34" charset="0"/>
              </a:rPr>
              <a:t>Process Differentiation</a:t>
            </a:r>
            <a:endParaRPr sz="3000" dirty="0">
              <a:latin typeface="Calibri" panose="020F0502020204030204" pitchFamily="34" charset="0"/>
              <a:cs typeface="Calibri" panose="020F0502020204030204" pitchFamily="34" charset="0"/>
            </a:endParaRPr>
          </a:p>
          <a:p>
            <a:pPr marL="0" lvl="0" indent="0" algn="l" rtl="0">
              <a:lnSpc>
                <a:spcPct val="100000"/>
              </a:lnSpc>
              <a:spcBef>
                <a:spcPts val="700"/>
              </a:spcBef>
              <a:spcAft>
                <a:spcPts val="0"/>
              </a:spcAft>
              <a:buSzPts val="1609"/>
              <a:buNone/>
            </a:pPr>
            <a:r>
              <a:rPr lang="en-US" sz="3000" b="1" dirty="0">
                <a:solidFill>
                  <a:srgbClr val="008000"/>
                </a:solidFill>
                <a:latin typeface="Calibri" panose="020F0502020204030204" pitchFamily="34" charset="0"/>
                <a:cs typeface="Calibri" panose="020F0502020204030204" pitchFamily="34" charset="0"/>
              </a:rPr>
              <a:t>Session 6</a:t>
            </a:r>
            <a:r>
              <a:rPr lang="en-US" sz="3000" b="1" dirty="0">
                <a:latin typeface="Calibri" panose="020F0502020204030204" pitchFamily="34" charset="0"/>
                <a:cs typeface="Calibri" panose="020F0502020204030204" pitchFamily="34" charset="0"/>
              </a:rPr>
              <a:t> – </a:t>
            </a:r>
            <a:r>
              <a:rPr lang="en-US" sz="3000" dirty="0">
                <a:latin typeface="Calibri" panose="020F0502020204030204" pitchFamily="34" charset="0"/>
                <a:cs typeface="Calibri" panose="020F0502020204030204" pitchFamily="34" charset="0"/>
              </a:rPr>
              <a:t>Product Differentiation</a:t>
            </a:r>
            <a:endParaRPr sz="3000" dirty="0">
              <a:latin typeface="Calibri" panose="020F0502020204030204" pitchFamily="34" charset="0"/>
              <a:cs typeface="Calibri" panose="020F0502020204030204" pitchFamily="34" charset="0"/>
            </a:endParaRPr>
          </a:p>
          <a:p>
            <a:pPr marL="0" lvl="0" indent="0" algn="l" rtl="0">
              <a:lnSpc>
                <a:spcPct val="100000"/>
              </a:lnSpc>
              <a:spcBef>
                <a:spcPts val="700"/>
              </a:spcBef>
              <a:spcAft>
                <a:spcPts val="0"/>
              </a:spcAft>
              <a:buSzPts val="1609"/>
              <a:buNone/>
            </a:pPr>
            <a:r>
              <a:rPr lang="en-US" sz="3000" b="1" dirty="0">
                <a:solidFill>
                  <a:srgbClr val="008000"/>
                </a:solidFill>
                <a:latin typeface="Calibri" panose="020F0502020204030204" pitchFamily="34" charset="0"/>
                <a:cs typeface="Calibri" panose="020F0502020204030204" pitchFamily="34" charset="0"/>
              </a:rPr>
              <a:t>Session 7</a:t>
            </a:r>
            <a:r>
              <a:rPr lang="en-US" sz="3000" b="1" dirty="0">
                <a:latin typeface="Calibri" panose="020F0502020204030204" pitchFamily="34" charset="0"/>
                <a:cs typeface="Calibri" panose="020F0502020204030204" pitchFamily="34" charset="0"/>
              </a:rPr>
              <a:t> - </a:t>
            </a:r>
            <a:r>
              <a:rPr lang="en-US" sz="3000" dirty="0">
                <a:latin typeface="Calibri" panose="020F0502020204030204" pitchFamily="34" charset="0"/>
                <a:cs typeface="Calibri" panose="020F0502020204030204" pitchFamily="34" charset="0"/>
              </a:rPr>
              <a:t>Putting It Altogether/Closing</a:t>
            </a:r>
            <a:endParaRPr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3568308"/>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txBox="1">
            <a:spLocks noGrp="1"/>
          </p:cNvSpPr>
          <p:nvPr>
            <p:ph type="body" idx="1"/>
          </p:nvPr>
        </p:nvSpPr>
        <p:spPr>
          <a:xfrm>
            <a:off x="1371600" y="2743200"/>
            <a:ext cx="7123200" cy="167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80"/>
              <a:buNone/>
            </a:pPr>
            <a:r>
              <a:rPr lang="en-US" sz="4000" dirty="0"/>
              <a:t>Consultant Name/Information</a:t>
            </a:r>
            <a:endParaRPr sz="4000" dirty="0"/>
          </a:p>
        </p:txBody>
      </p:sp>
      <p:sp>
        <p:nvSpPr>
          <p:cNvPr id="232" name="Google Shape;232;p15"/>
          <p:cNvSpPr txBox="1">
            <a:spLocks noGrp="1"/>
          </p:cNvSpPr>
          <p:nvPr>
            <p:ph type="title"/>
          </p:nvPr>
        </p:nvSpPr>
        <p:spPr>
          <a:xfrm>
            <a:off x="1371600" y="1600200"/>
            <a:ext cx="7620000" cy="990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Calibri"/>
              <a:buNone/>
            </a:pPr>
            <a:r>
              <a:rPr lang="en-US" b="1" cap="none" dirty="0">
                <a:solidFill>
                  <a:schemeClr val="lt1"/>
                </a:solidFill>
                <a:latin typeface="Calibri"/>
                <a:ea typeface="Calibri"/>
                <a:cs typeface="Calibri"/>
                <a:sym typeface="Calibri"/>
              </a:rPr>
              <a:t>Differentiated Instruction</a:t>
            </a:r>
            <a:endParaRPr b="1" cap="none" dirty="0">
              <a:solidFill>
                <a:schemeClr val="lt1"/>
              </a:solidFill>
              <a:latin typeface="Calibri"/>
              <a:ea typeface="Calibri"/>
              <a:cs typeface="Calibri"/>
              <a:sym typeface="Calibri"/>
            </a:endParaRPr>
          </a:p>
        </p:txBody>
      </p:sp>
      <p:sp>
        <p:nvSpPr>
          <p:cNvPr id="233" name="Google Shape;233;p15"/>
          <p:cNvSpPr txBox="1">
            <a:spLocks noGrp="1"/>
          </p:cNvSpPr>
          <p:nvPr>
            <p:ph type="sldNum" idx="12"/>
          </p:nvPr>
        </p:nvSpPr>
        <p:spPr>
          <a:xfrm>
            <a:off x="0" y="1752600"/>
            <a:ext cx="1295400" cy="701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24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6"/>
          <p:cNvSpPr txBox="1">
            <a:spLocks noGrp="1"/>
          </p:cNvSpPr>
          <p:nvPr>
            <p:ph type="title"/>
          </p:nvPr>
        </p:nvSpPr>
        <p:spPr>
          <a:xfrm>
            <a:off x="1371600" y="1600200"/>
            <a:ext cx="7620000" cy="990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4400"/>
              <a:buFont typeface="Calibri"/>
              <a:buNone/>
            </a:pPr>
            <a:r>
              <a:rPr lang="en-US" b="1" dirty="0"/>
              <a:t>Opening and Introductions</a:t>
            </a:r>
            <a:endParaRPr b="1" dirty="0"/>
          </a:p>
        </p:txBody>
      </p:sp>
      <p:pic>
        <p:nvPicPr>
          <p:cNvPr id="240" name="Google Shape;240;p16"/>
          <p:cNvPicPr preferRelativeResize="0"/>
          <p:nvPr/>
        </p:nvPicPr>
        <p:blipFill rotWithShape="1">
          <a:blip r:embed="rId3">
            <a:alphaModFix/>
          </a:blip>
          <a:srcRect/>
          <a:stretch/>
        </p:blipFill>
        <p:spPr>
          <a:xfrm>
            <a:off x="2590650" y="2741375"/>
            <a:ext cx="3962701" cy="3962701"/>
          </a:xfrm>
          <a:prstGeom prst="rect">
            <a:avLst/>
          </a:prstGeom>
          <a:noFill/>
          <a:ln>
            <a:noFill/>
          </a:ln>
        </p:spPr>
      </p:pic>
      <p:sp>
        <p:nvSpPr>
          <p:cNvPr id="241" name="Google Shape;241;p16"/>
          <p:cNvSpPr txBox="1">
            <a:spLocks noGrp="1"/>
          </p:cNvSpPr>
          <p:nvPr>
            <p:ph type="sldNum" idx="12"/>
          </p:nvPr>
        </p:nvSpPr>
        <p:spPr>
          <a:xfrm>
            <a:off x="0" y="1752600"/>
            <a:ext cx="1295400" cy="701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2400"/>
              <a:buFont typeface="Arial"/>
              <a:buNone/>
            </a:pPr>
            <a:fld id="{00000000-1234-1234-1234-123412341234}" type="slidenum">
              <a:rPr lang="en-US"/>
              <a:t>14</a:t>
            </a:fld>
            <a:endParaRPr/>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15</a:t>
            </a:fld>
            <a:endParaRPr lang="en-US"/>
          </a:p>
        </p:txBody>
      </p:sp>
      <p:sp>
        <p:nvSpPr>
          <p:cNvPr id="4" name="Title 3"/>
          <p:cNvSpPr>
            <a:spLocks noGrp="1"/>
          </p:cNvSpPr>
          <p:nvPr>
            <p:ph type="title"/>
          </p:nvPr>
        </p:nvSpPr>
        <p:spPr>
          <a:xfrm>
            <a:off x="0" y="3110345"/>
            <a:ext cx="9144000" cy="1066800"/>
          </a:xfrm>
        </p:spPr>
        <p:txBody>
          <a:bodyPr>
            <a:normAutofit/>
          </a:bodyPr>
          <a:lstStyle/>
          <a:p>
            <a:pPr algn="ctr"/>
            <a:r>
              <a:rPr lang="en-US" sz="4400" dirty="0"/>
              <a:t>Pre-Assessment	</a:t>
            </a:r>
          </a:p>
        </p:txBody>
      </p:sp>
      <p:sp>
        <p:nvSpPr>
          <p:cNvPr id="5" name="TextBox 4"/>
          <p:cNvSpPr txBox="1"/>
          <p:nvPr/>
        </p:nvSpPr>
        <p:spPr>
          <a:xfrm>
            <a:off x="7015943" y="1255222"/>
            <a:ext cx="731520" cy="307777"/>
          </a:xfrm>
          <a:prstGeom prst="rect">
            <a:avLst/>
          </a:prstGeom>
          <a:solidFill>
            <a:srgbClr val="FFFF00"/>
          </a:solidFill>
        </p:spPr>
        <p:txBody>
          <a:bodyPr wrap="square" rtlCol="0">
            <a:spAutoFit/>
          </a:bodyPr>
          <a:lstStyle/>
          <a:p>
            <a:r>
              <a:rPr lang="en-US" dirty="0"/>
              <a:t>HO #6</a:t>
            </a:r>
          </a:p>
        </p:txBody>
      </p:sp>
    </p:spTree>
    <p:extLst>
      <p:ext uri="{BB962C8B-B14F-4D97-AF65-F5344CB8AC3E}">
        <p14:creationId xmlns:p14="http://schemas.microsoft.com/office/powerpoint/2010/main" val="1359294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0"/>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Learner Objectives</a:t>
            </a:r>
            <a:endParaRPr sz="4000" dirty="0"/>
          </a:p>
        </p:txBody>
      </p:sp>
      <p:sp>
        <p:nvSpPr>
          <p:cNvPr id="248" name="Google Shape;248;p20"/>
          <p:cNvSpPr txBox="1">
            <a:spLocks noGrp="1"/>
          </p:cNvSpPr>
          <p:nvPr>
            <p:ph type="body" idx="1"/>
          </p:nvPr>
        </p:nvSpPr>
        <p:spPr>
          <a:xfrm>
            <a:off x="612648" y="1600200"/>
            <a:ext cx="8153400" cy="4647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740"/>
              <a:buNone/>
            </a:pPr>
            <a:r>
              <a:rPr lang="en-US" sz="3200" dirty="0">
                <a:latin typeface="Calibri"/>
                <a:ea typeface="Calibri"/>
                <a:cs typeface="Calibri"/>
                <a:sym typeface="Calibri"/>
              </a:rPr>
              <a:t>As a result of today’s learning you will</a:t>
            </a:r>
            <a:endParaRPr sz="3200" dirty="0">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200" dirty="0">
                <a:solidFill>
                  <a:schemeClr val="tx1"/>
                </a:solidFill>
                <a:latin typeface="Calibri"/>
                <a:ea typeface="Calibri"/>
                <a:cs typeface="Calibri"/>
                <a:sym typeface="Calibri"/>
              </a:rPr>
              <a:t>Identify and explain the key principles of differentiated instruction</a:t>
            </a:r>
            <a:endParaRPr sz="3200" dirty="0">
              <a:solidFill>
                <a:schemeClr val="tx1"/>
              </a:solidFill>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200" dirty="0">
                <a:solidFill>
                  <a:schemeClr val="tx1"/>
                </a:solidFill>
                <a:latin typeface="Calibri"/>
                <a:ea typeface="Calibri"/>
                <a:cs typeface="Calibri"/>
                <a:sym typeface="Calibri"/>
              </a:rPr>
              <a:t>Examine teaching practices that differentiate content, process, and/or product according to students’ needs</a:t>
            </a:r>
            <a:endParaRPr sz="3200" dirty="0">
              <a:solidFill>
                <a:schemeClr val="tx1"/>
              </a:solidFill>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200" dirty="0">
                <a:solidFill>
                  <a:schemeClr val="tx1"/>
                </a:solidFill>
                <a:latin typeface="Calibri"/>
                <a:ea typeface="Calibri"/>
                <a:cs typeface="Calibri"/>
                <a:sym typeface="Calibri"/>
              </a:rPr>
              <a:t>Expand your repertoire of instructional strategies that support differentiated instruction</a:t>
            </a:r>
            <a:endParaRPr sz="3200" dirty="0">
              <a:solidFill>
                <a:schemeClr val="tx1"/>
              </a:solidFill>
              <a:latin typeface="Calibri"/>
              <a:ea typeface="Calibri"/>
              <a:cs typeface="Calibri"/>
              <a:sym typeface="Calibri"/>
            </a:endParaRPr>
          </a:p>
          <a:p>
            <a:pPr marL="319088" lvl="0" indent="-208598" algn="l" rtl="0">
              <a:lnSpc>
                <a:spcPct val="100000"/>
              </a:lnSpc>
              <a:spcBef>
                <a:spcPts val="700"/>
              </a:spcBef>
              <a:spcAft>
                <a:spcPts val="0"/>
              </a:spcAft>
              <a:buSzPts val="1740"/>
              <a:buNone/>
            </a:pPr>
            <a:endParaRPr dirty="0"/>
          </a:p>
        </p:txBody>
      </p:sp>
      <p:sp>
        <p:nvSpPr>
          <p:cNvPr id="249" name="Google Shape;249;p20"/>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16</a:t>
            </a:fld>
            <a:endParaRPr sz="1190"/>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1"/>
          <p:cNvSpPr txBox="1">
            <a:spLocks noGrp="1"/>
          </p:cNvSpPr>
          <p:nvPr>
            <p:ph type="title"/>
          </p:nvPr>
        </p:nvSpPr>
        <p:spPr>
          <a:xfrm>
            <a:off x="612647" y="228600"/>
            <a:ext cx="8333925"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Missouri Teacher Evaluation Standards</a:t>
            </a:r>
            <a:endParaRPr sz="4000" dirty="0"/>
          </a:p>
        </p:txBody>
      </p:sp>
      <p:sp>
        <p:nvSpPr>
          <p:cNvPr id="256" name="Google Shape;256;p21"/>
          <p:cNvSpPr txBox="1">
            <a:spLocks noGrp="1"/>
          </p:cNvSpPr>
          <p:nvPr>
            <p:ph type="body" idx="1"/>
          </p:nvPr>
        </p:nvSpPr>
        <p:spPr>
          <a:xfrm>
            <a:off x="612648" y="1600200"/>
            <a:ext cx="8153400" cy="4647900"/>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0"/>
              </a:spcBef>
              <a:spcAft>
                <a:spcPts val="0"/>
              </a:spcAft>
              <a:buClrTx/>
              <a:buSzPct val="100000"/>
              <a:buFont typeface="Arial" panose="020B0604020202020204" pitchFamily="34" charset="0"/>
              <a:buChar char="•"/>
            </a:pPr>
            <a:r>
              <a:rPr lang="en-US" sz="3600" dirty="0">
                <a:solidFill>
                  <a:srgbClr val="008000"/>
                </a:solidFill>
                <a:latin typeface="Calibri"/>
                <a:ea typeface="Calibri"/>
                <a:cs typeface="Calibri"/>
                <a:sym typeface="Calibri"/>
              </a:rPr>
              <a:t>Standard #1</a:t>
            </a:r>
            <a:r>
              <a:rPr lang="en-US" sz="3600" dirty="0">
                <a:latin typeface="Calibri"/>
                <a:ea typeface="Calibri"/>
                <a:cs typeface="Calibri"/>
                <a:sym typeface="Calibri"/>
              </a:rPr>
              <a:t>: Content Knowledge and Perspectives</a:t>
            </a:r>
            <a:endParaRPr sz="3600" dirty="0">
              <a:latin typeface="Calibri"/>
              <a:ea typeface="Calibri"/>
              <a:cs typeface="Calibri"/>
              <a:sym typeface="Calibri"/>
            </a:endParaRPr>
          </a:p>
          <a:p>
            <a:pPr lvl="0" indent="-457200" algn="l" rtl="0">
              <a:lnSpc>
                <a:spcPct val="100000"/>
              </a:lnSpc>
              <a:spcBef>
                <a:spcPts val="700"/>
              </a:spcBef>
              <a:spcAft>
                <a:spcPts val="0"/>
              </a:spcAft>
              <a:buClrTx/>
              <a:buSzPct val="100000"/>
              <a:buFont typeface="Arial" panose="020B0604020202020204" pitchFamily="34" charset="0"/>
              <a:buChar char="•"/>
            </a:pPr>
            <a:r>
              <a:rPr lang="en-US" sz="3600" dirty="0">
                <a:solidFill>
                  <a:srgbClr val="008000"/>
                </a:solidFill>
                <a:latin typeface="Calibri"/>
                <a:ea typeface="Calibri"/>
                <a:cs typeface="Calibri"/>
                <a:sym typeface="Calibri"/>
              </a:rPr>
              <a:t>Standard #2</a:t>
            </a:r>
            <a:r>
              <a:rPr lang="en-US" sz="3600" dirty="0">
                <a:latin typeface="Calibri"/>
                <a:ea typeface="Calibri"/>
                <a:cs typeface="Calibri"/>
                <a:sym typeface="Calibri"/>
              </a:rPr>
              <a:t>:  Student Learning, Growth and Development</a:t>
            </a:r>
            <a:endParaRPr sz="3600" dirty="0">
              <a:latin typeface="Calibri"/>
              <a:ea typeface="Calibri"/>
              <a:cs typeface="Calibri"/>
              <a:sym typeface="Calibri"/>
            </a:endParaRPr>
          </a:p>
          <a:p>
            <a:pPr lvl="0" indent="-457200" algn="l" rtl="0">
              <a:lnSpc>
                <a:spcPct val="100000"/>
              </a:lnSpc>
              <a:spcBef>
                <a:spcPts val="700"/>
              </a:spcBef>
              <a:spcAft>
                <a:spcPts val="0"/>
              </a:spcAft>
              <a:buClrTx/>
              <a:buSzPct val="100000"/>
              <a:buFont typeface="Arial" panose="020B0604020202020204" pitchFamily="34" charset="0"/>
              <a:buChar char="•"/>
            </a:pPr>
            <a:r>
              <a:rPr lang="en-US" sz="3600" dirty="0">
                <a:solidFill>
                  <a:srgbClr val="008000"/>
                </a:solidFill>
                <a:latin typeface="Calibri"/>
                <a:ea typeface="Calibri"/>
                <a:cs typeface="Calibri"/>
                <a:sym typeface="Calibri"/>
              </a:rPr>
              <a:t>Standard #3</a:t>
            </a:r>
            <a:r>
              <a:rPr lang="en-US" sz="3600" dirty="0">
                <a:latin typeface="Calibri"/>
                <a:ea typeface="Calibri"/>
                <a:cs typeface="Calibri"/>
                <a:sym typeface="Calibri"/>
              </a:rPr>
              <a:t>: Curriculum Implementation</a:t>
            </a:r>
            <a:endParaRPr sz="3600" dirty="0">
              <a:latin typeface="Calibri"/>
              <a:ea typeface="Calibri"/>
              <a:cs typeface="Calibri"/>
              <a:sym typeface="Calibri"/>
            </a:endParaRPr>
          </a:p>
          <a:p>
            <a:pPr lvl="0" indent="-457200" algn="l" rtl="0">
              <a:lnSpc>
                <a:spcPct val="100000"/>
              </a:lnSpc>
              <a:spcBef>
                <a:spcPts val="700"/>
              </a:spcBef>
              <a:spcAft>
                <a:spcPts val="0"/>
              </a:spcAft>
              <a:buClrTx/>
              <a:buSzPct val="100000"/>
              <a:buFont typeface="Arial" panose="020B0604020202020204" pitchFamily="34" charset="0"/>
              <a:buChar char="•"/>
            </a:pPr>
            <a:r>
              <a:rPr lang="en-US" sz="3600" dirty="0">
                <a:solidFill>
                  <a:srgbClr val="008000"/>
                </a:solidFill>
                <a:latin typeface="Calibri"/>
                <a:ea typeface="Calibri"/>
                <a:cs typeface="Calibri"/>
                <a:sym typeface="Calibri"/>
              </a:rPr>
              <a:t>Standard #7</a:t>
            </a:r>
            <a:r>
              <a:rPr lang="en-US" sz="3600" dirty="0">
                <a:latin typeface="Calibri"/>
                <a:ea typeface="Calibri"/>
                <a:cs typeface="Calibri"/>
                <a:sym typeface="Calibri"/>
              </a:rPr>
              <a:t>: Student Assessment and Data Analysis</a:t>
            </a:r>
            <a:endParaRPr sz="3600" dirty="0">
              <a:latin typeface="Calibri"/>
              <a:ea typeface="Calibri"/>
              <a:cs typeface="Calibri"/>
              <a:sym typeface="Calibri"/>
            </a:endParaRPr>
          </a:p>
          <a:p>
            <a:pPr marL="319088" lvl="0" indent="-208598" algn="l" rtl="0">
              <a:lnSpc>
                <a:spcPct val="100000"/>
              </a:lnSpc>
              <a:spcBef>
                <a:spcPts val="700"/>
              </a:spcBef>
              <a:spcAft>
                <a:spcPts val="0"/>
              </a:spcAft>
              <a:buSzPts val="1740"/>
              <a:buNone/>
            </a:pPr>
            <a:endParaRPr dirty="0"/>
          </a:p>
        </p:txBody>
      </p:sp>
      <p:sp>
        <p:nvSpPr>
          <p:cNvPr id="257" name="Google Shape;257;p21"/>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17</a:t>
            </a:fld>
            <a:endParaRPr sz="1190"/>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4"/>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dirty="0"/>
              <a:t>Norms</a:t>
            </a:r>
            <a:endParaRPr dirty="0"/>
          </a:p>
        </p:txBody>
      </p:sp>
      <p:sp>
        <p:nvSpPr>
          <p:cNvPr id="264" name="Google Shape;264;p24"/>
          <p:cNvSpPr txBox="1">
            <a:spLocks noGrp="1"/>
          </p:cNvSpPr>
          <p:nvPr>
            <p:ph type="body" idx="1"/>
          </p:nvPr>
        </p:nvSpPr>
        <p:spPr>
          <a:xfrm>
            <a:off x="612648" y="1600200"/>
            <a:ext cx="8153400" cy="4647900"/>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a:ea typeface="Calibri"/>
                <a:cs typeface="Calibri"/>
                <a:sym typeface="Calibri"/>
              </a:rPr>
              <a:t>Begin and end on time</a:t>
            </a:r>
            <a:endParaRPr sz="3600" dirty="0">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a:ea typeface="Calibri"/>
                <a:cs typeface="Calibri"/>
                <a:sym typeface="Calibri"/>
              </a:rPr>
              <a:t>Be an engaged participant</a:t>
            </a:r>
            <a:endParaRPr sz="3600" dirty="0">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a:ea typeface="Calibri"/>
                <a:cs typeface="Calibri"/>
                <a:sym typeface="Calibri"/>
              </a:rPr>
              <a:t>Be an active listener – open to new ideas</a:t>
            </a:r>
            <a:endParaRPr sz="3600" dirty="0">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a:ea typeface="Calibri"/>
                <a:cs typeface="Calibri"/>
                <a:sym typeface="Calibri"/>
              </a:rPr>
              <a:t>Use sticky notes for questions/concerns</a:t>
            </a:r>
            <a:endParaRPr sz="3600" dirty="0">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a:ea typeface="Calibri"/>
                <a:cs typeface="Calibri"/>
                <a:sym typeface="Calibri"/>
              </a:rPr>
              <a:t>Use electronics respectfully</a:t>
            </a:r>
            <a:endParaRPr sz="3600" dirty="0">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a:ea typeface="Calibri"/>
                <a:cs typeface="Calibri"/>
                <a:sym typeface="Calibri"/>
              </a:rPr>
              <a:t>Take care of personal needs</a:t>
            </a:r>
            <a:endParaRPr sz="3600" dirty="0">
              <a:latin typeface="Calibri"/>
              <a:ea typeface="Calibri"/>
              <a:cs typeface="Calibri"/>
              <a:sym typeface="Calibri"/>
            </a:endParaRPr>
          </a:p>
          <a:p>
            <a:pPr marL="110490" lvl="0" indent="0" algn="l" rtl="0">
              <a:lnSpc>
                <a:spcPct val="100000"/>
              </a:lnSpc>
              <a:spcBef>
                <a:spcPts val="700"/>
              </a:spcBef>
              <a:spcAft>
                <a:spcPts val="0"/>
              </a:spcAft>
              <a:buSzPts val="1740"/>
              <a:buNone/>
            </a:pPr>
            <a:endParaRPr dirty="0"/>
          </a:p>
        </p:txBody>
      </p:sp>
      <p:sp>
        <p:nvSpPr>
          <p:cNvPr id="265" name="Google Shape;265;p24"/>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18</a:t>
            </a:fld>
            <a:endParaRPr sz="1190"/>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6"/>
          <p:cNvSpPr txBox="1">
            <a:spLocks noGrp="1"/>
          </p:cNvSpPr>
          <p:nvPr>
            <p:ph type="title"/>
          </p:nvPr>
        </p:nvSpPr>
        <p:spPr>
          <a:xfrm>
            <a:off x="1371600" y="914400"/>
            <a:ext cx="7772400" cy="228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3600"/>
              <a:buFont typeface="Calibri"/>
              <a:buNone/>
            </a:pPr>
            <a:r>
              <a:rPr lang="en-US" sz="3200" b="1" dirty="0"/>
              <a:t>Why Differentiated Instruction is Important</a:t>
            </a:r>
            <a:endParaRPr sz="3200" b="1" dirty="0"/>
          </a:p>
        </p:txBody>
      </p:sp>
      <p:sp>
        <p:nvSpPr>
          <p:cNvPr id="272" name="Google Shape;272;p26"/>
          <p:cNvSpPr txBox="1">
            <a:spLocks noGrp="1"/>
          </p:cNvSpPr>
          <p:nvPr>
            <p:ph type="sldNum" idx="12"/>
          </p:nvPr>
        </p:nvSpPr>
        <p:spPr>
          <a:xfrm>
            <a:off x="0" y="1752600"/>
            <a:ext cx="1295400" cy="70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400"/>
              <a:buNone/>
            </a:pPr>
            <a:fld id="{00000000-1234-1234-1234-123412341234}" type="slidenum">
              <a:rPr lang="en-US"/>
              <a:t>19</a:t>
            </a:fld>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Virtual Structure</a:t>
            </a:r>
            <a:endParaRPr dirty="0"/>
          </a:p>
        </p:txBody>
      </p:sp>
      <p:sp>
        <p:nvSpPr>
          <p:cNvPr id="208" name="Google Shape;208;p10"/>
          <p:cNvSpPr txBox="1">
            <a:spLocks noGrp="1"/>
          </p:cNvSpPr>
          <p:nvPr>
            <p:ph type="body" idx="1"/>
          </p:nvPr>
        </p:nvSpPr>
        <p:spPr>
          <a:xfrm>
            <a:off x="238425" y="1610700"/>
            <a:ext cx="8572500" cy="514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Clr>
                <a:schemeClr val="dk1"/>
              </a:buClr>
              <a:buSzPts val="630"/>
              <a:buFont typeface="Arial"/>
              <a:buNone/>
            </a:pPr>
            <a:endParaRPr sz="1050"/>
          </a:p>
          <a:p>
            <a:pPr marL="0" lvl="0" indent="0" algn="l" rtl="0">
              <a:lnSpc>
                <a:spcPct val="100000"/>
              </a:lnSpc>
              <a:spcBef>
                <a:spcPts val="700"/>
              </a:spcBef>
              <a:spcAft>
                <a:spcPts val="0"/>
              </a:spcAft>
              <a:buSzPts val="630"/>
              <a:buNone/>
            </a:pPr>
            <a:endParaRPr sz="1050"/>
          </a:p>
        </p:txBody>
      </p:sp>
      <p:sp>
        <p:nvSpPr>
          <p:cNvPr id="210" name="Google Shape;210;p1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2</a:t>
            </a:fld>
            <a:endParaRPr/>
          </a:p>
        </p:txBody>
      </p:sp>
      <p:sp>
        <p:nvSpPr>
          <p:cNvPr id="8" name="Google Shape;150;g94567fe4e8_1_33"/>
          <p:cNvSpPr txBox="1">
            <a:spLocks/>
          </p:cNvSpPr>
          <p:nvPr/>
        </p:nvSpPr>
        <p:spPr>
          <a:xfrm>
            <a:off x="391391" y="1610700"/>
            <a:ext cx="8839200" cy="441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9090" algn="l" rtl="0">
              <a:lnSpc>
                <a:spcPct val="100000"/>
              </a:lnSpc>
              <a:spcBef>
                <a:spcPts val="700"/>
              </a:spcBef>
              <a:spcAft>
                <a:spcPts val="0"/>
              </a:spcAft>
              <a:buClr>
                <a:schemeClr val="accent2"/>
              </a:buClr>
              <a:buSzPts val="1740"/>
              <a:buFont typeface="Noto Sans Symbols"/>
              <a:buChar char="◻"/>
              <a:defRPr sz="2900" b="0" i="0" u="none" strike="noStrike" cap="none">
                <a:solidFill>
                  <a:schemeClr val="dk1"/>
                </a:solidFill>
                <a:latin typeface="Cambria"/>
                <a:ea typeface="Cambria"/>
                <a:cs typeface="Cambria"/>
                <a:sym typeface="Cambria"/>
              </a:defRPr>
            </a:lvl1pPr>
            <a:lvl2pPr marL="914400" marR="0" lvl="1" indent="-344169" algn="l" rtl="0">
              <a:lnSpc>
                <a:spcPct val="100000"/>
              </a:lnSpc>
              <a:spcBef>
                <a:spcPts val="550"/>
              </a:spcBef>
              <a:spcAft>
                <a:spcPts val="0"/>
              </a:spcAft>
              <a:buClr>
                <a:schemeClr val="accent1"/>
              </a:buClr>
              <a:buSzPts val="1820"/>
              <a:buFont typeface="Noto Sans Symbols"/>
              <a:buChar char="?"/>
              <a:defRPr sz="2600" b="0" i="0" u="none" strike="noStrike" cap="none">
                <a:solidFill>
                  <a:schemeClr val="dk1"/>
                </a:solidFill>
                <a:latin typeface="Cambria"/>
                <a:ea typeface="Cambria"/>
                <a:cs typeface="Cambria"/>
                <a:sym typeface="Cambria"/>
              </a:defRPr>
            </a:lvl2pPr>
            <a:lvl3pPr marL="1371600" marR="0" lvl="2" indent="-338137" algn="l" rtl="0">
              <a:lnSpc>
                <a:spcPct val="100000"/>
              </a:lnSpc>
              <a:spcBef>
                <a:spcPts val="500"/>
              </a:spcBef>
              <a:spcAft>
                <a:spcPts val="0"/>
              </a:spcAft>
              <a:buClr>
                <a:schemeClr val="accent2"/>
              </a:buClr>
              <a:buSzPts val="1725"/>
              <a:buFont typeface="Noto Sans Symbols"/>
              <a:buChar char="■"/>
              <a:defRPr sz="2300" b="0" i="0" u="none" strike="noStrike" cap="none">
                <a:solidFill>
                  <a:schemeClr val="dk1"/>
                </a:solidFill>
                <a:latin typeface="Cambria"/>
                <a:ea typeface="Cambria"/>
                <a:cs typeface="Cambria"/>
                <a:sym typeface="Cambria"/>
              </a:defRPr>
            </a:lvl3pPr>
            <a:lvl4pPr marL="1828800" marR="0" lvl="3" indent="-323850" algn="l" rtl="0">
              <a:lnSpc>
                <a:spcPct val="100000"/>
              </a:lnSpc>
              <a:spcBef>
                <a:spcPts val="400"/>
              </a:spcBef>
              <a:spcAft>
                <a:spcPts val="0"/>
              </a:spcAft>
              <a:buClr>
                <a:srgbClr val="A5AB81"/>
              </a:buClr>
              <a:buSzPts val="1500"/>
              <a:buFont typeface="Noto Sans Symbols"/>
              <a:buChar char="■"/>
              <a:defRPr sz="2000" b="0" i="0" u="none" strike="noStrike" cap="none">
                <a:solidFill>
                  <a:schemeClr val="dk1"/>
                </a:solidFill>
                <a:latin typeface="Cambria"/>
                <a:ea typeface="Cambria"/>
                <a:cs typeface="Cambria"/>
                <a:sym typeface="Cambria"/>
              </a:defRPr>
            </a:lvl4pPr>
            <a:lvl5pPr marL="2286000" marR="0" lvl="4" indent="-311150" algn="l" rtl="0">
              <a:lnSpc>
                <a:spcPct val="100000"/>
              </a:lnSpc>
              <a:spcBef>
                <a:spcPts val="400"/>
              </a:spcBef>
              <a:spcAft>
                <a:spcPts val="0"/>
              </a:spcAft>
              <a:buClr>
                <a:srgbClr val="D8B25C"/>
              </a:buClr>
              <a:buSzPts val="1300"/>
              <a:buFont typeface="Noto Sans Symbols"/>
              <a:buChar char="■"/>
              <a:defRPr sz="2000" b="0" i="0" u="none" strike="noStrike" cap="none">
                <a:solidFill>
                  <a:schemeClr val="dk1"/>
                </a:solidFill>
                <a:latin typeface="Cambria"/>
                <a:ea typeface="Cambria"/>
                <a:cs typeface="Cambria"/>
                <a:sym typeface="Cambria"/>
              </a:defRPr>
            </a:lvl5pPr>
            <a:lvl6pPr marL="2743200" marR="0" lvl="5"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accent3"/>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accent4"/>
              </a:buClr>
              <a:buSzPts val="1800"/>
              <a:buFont typeface="Noto Sans Symbols"/>
              <a:buChar char="▪"/>
              <a:defRPr sz="1800" b="0" i="0" u="none" strike="noStrike" cap="none">
                <a:solidFill>
                  <a:schemeClr val="dk1"/>
                </a:solidFill>
                <a:latin typeface="Calibri"/>
                <a:ea typeface="Calibri"/>
                <a:cs typeface="Calibri"/>
                <a:sym typeface="Calibri"/>
              </a:defRPr>
            </a:lvl9pPr>
          </a:lstStyle>
          <a:p>
            <a:pPr marL="571500" indent="-571500">
              <a:spcBef>
                <a:spcPts val="0"/>
              </a:spcBef>
              <a:buClr>
                <a:srgbClr val="008000"/>
              </a:buClr>
              <a:buSzPct val="100000"/>
              <a:buFont typeface="Arial" panose="020B0604020202020204" pitchFamily="34" charset="0"/>
              <a:buChar char="•"/>
            </a:pPr>
            <a:r>
              <a:rPr lang="en-US" sz="3600" dirty="0"/>
              <a:t>Differentiated Instruction is divided into seven sessions</a:t>
            </a:r>
          </a:p>
          <a:p>
            <a:pPr marL="571500" indent="-571500">
              <a:spcBef>
                <a:spcPts val="0"/>
              </a:spcBef>
              <a:buClr>
                <a:srgbClr val="008000"/>
              </a:buClr>
              <a:buSzPct val="100000"/>
              <a:buFont typeface="Arial" panose="020B0604020202020204" pitchFamily="34" charset="0"/>
              <a:buChar char="•"/>
            </a:pPr>
            <a:r>
              <a:rPr lang="en-US" sz="3600" dirty="0"/>
              <a:t>Presenters may choose how many sessions to address in each virtual meeting</a:t>
            </a:r>
          </a:p>
          <a:p>
            <a:pPr marL="571500" indent="-571500">
              <a:spcBef>
                <a:spcPts val="0"/>
              </a:spcBef>
              <a:buClr>
                <a:srgbClr val="008000"/>
              </a:buClr>
              <a:buSzPct val="100000"/>
              <a:buFont typeface="Arial" panose="020B0604020202020204" pitchFamily="34" charset="0"/>
              <a:buChar char="•"/>
            </a:pPr>
            <a:r>
              <a:rPr lang="en-US" sz="3600" dirty="0"/>
              <a:t>Each session concludes with an activity</a:t>
            </a:r>
          </a:p>
          <a:p>
            <a:pPr marL="0" indent="0">
              <a:spcBef>
                <a:spcPts val="0"/>
              </a:spcBef>
              <a:buSzPts val="1609"/>
              <a:buFont typeface="Noto Sans Symbols"/>
              <a:buNone/>
            </a:pPr>
            <a:endParaRPr lang="en-US" sz="3200" dirty="0"/>
          </a:p>
          <a:p>
            <a:pPr marL="0" indent="0">
              <a:spcBef>
                <a:spcPts val="0"/>
              </a:spcBef>
              <a:buSzPts val="1609"/>
              <a:buFont typeface="Noto Sans Symbols"/>
              <a:buNone/>
            </a:pPr>
            <a:endParaRPr lang="en-US" sz="3200" dirty="0"/>
          </a:p>
        </p:txBody>
      </p:sp>
    </p:spTree>
    <p:extLst>
      <p:ext uri="{BB962C8B-B14F-4D97-AF65-F5344CB8AC3E}">
        <p14:creationId xmlns:p14="http://schemas.microsoft.com/office/powerpoint/2010/main" val="3843168667"/>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4"/>
          <p:cNvSpPr txBox="1">
            <a:spLocks noGrp="1"/>
          </p:cNvSpPr>
          <p:nvPr>
            <p:ph type="title"/>
          </p:nvPr>
        </p:nvSpPr>
        <p:spPr>
          <a:xfrm>
            <a:off x="612647" y="228600"/>
            <a:ext cx="8448225"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dirty="0"/>
              <a:t>Indicators of a Need to Differentiate</a:t>
            </a:r>
            <a:endParaRPr dirty="0"/>
          </a:p>
        </p:txBody>
      </p:sp>
      <p:sp>
        <p:nvSpPr>
          <p:cNvPr id="265" name="Google Shape;265;p24"/>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20</a:t>
            </a:fld>
            <a:endParaRPr sz="1190"/>
          </a:p>
        </p:txBody>
      </p:sp>
      <p:sp>
        <p:nvSpPr>
          <p:cNvPr id="2" name="Text Placeholder 1"/>
          <p:cNvSpPr>
            <a:spLocks noGrp="1"/>
          </p:cNvSpPr>
          <p:nvPr>
            <p:ph type="body" idx="1"/>
          </p:nvPr>
        </p:nvSpPr>
        <p:spPr/>
        <p:txBody>
          <a:bodyPr/>
          <a:lstStyle/>
          <a:p>
            <a:pPr marL="514350" lvl="0" indent="-514350">
              <a:spcBef>
                <a:spcPts val="0"/>
              </a:spcBef>
              <a:buClr>
                <a:srgbClr val="008000"/>
              </a:buClr>
              <a:buSzPct val="100000"/>
              <a:buFont typeface="Calibri"/>
              <a:buAutoNum type="arabicPeriod"/>
            </a:pPr>
            <a:r>
              <a:rPr lang="en-US" sz="2800" dirty="0"/>
              <a:t>The U.S. is a nation of racial and ethnic minorities, rather than a nation with a majority race and multiple minorities.</a:t>
            </a:r>
          </a:p>
          <a:p>
            <a:pPr marL="514350" lvl="0" indent="-514350">
              <a:buClr>
                <a:srgbClr val="008000"/>
              </a:buClr>
              <a:buSzPct val="100000"/>
              <a:buFont typeface="Calibri"/>
              <a:buAutoNum type="arabicPeriod"/>
            </a:pPr>
            <a:r>
              <a:rPr lang="en-US" sz="2800" dirty="0"/>
              <a:t>Most districts now include students with identified special education needs in general education classrooms.</a:t>
            </a:r>
          </a:p>
          <a:p>
            <a:pPr marL="514350" lvl="0" indent="-514350">
              <a:buClr>
                <a:srgbClr val="008000"/>
              </a:buClr>
              <a:buSzPct val="100000"/>
              <a:buFont typeface="Calibri"/>
              <a:buAutoNum type="arabicPeriod"/>
            </a:pPr>
            <a:r>
              <a:rPr lang="en-US" sz="2800" dirty="0"/>
              <a:t>Tracking students by ability levels to address learner needs has </a:t>
            </a:r>
            <a:r>
              <a:rPr lang="en-US" sz="2800" b="1" dirty="0"/>
              <a:t>not </a:t>
            </a:r>
            <a:r>
              <a:rPr lang="en-US" sz="2800" dirty="0"/>
              <a:t>helped students achieve.</a:t>
            </a:r>
          </a:p>
          <a:p>
            <a:endParaRPr lang="en-US" dirty="0"/>
          </a:p>
        </p:txBody>
      </p:sp>
      <p:sp>
        <p:nvSpPr>
          <p:cNvPr id="3" name="Rectangle 2"/>
          <p:cNvSpPr/>
          <p:nvPr/>
        </p:nvSpPr>
        <p:spPr>
          <a:xfrm>
            <a:off x="384462" y="6353589"/>
            <a:ext cx="8381585" cy="276999"/>
          </a:xfrm>
          <a:prstGeom prst="rect">
            <a:avLst/>
          </a:prstGeom>
        </p:spPr>
        <p:txBody>
          <a:bodyPr wrap="square">
            <a:spAutoFit/>
          </a:bodyPr>
          <a:lstStyle/>
          <a:p>
            <a:pPr lvl="0">
              <a:spcBef>
                <a:spcPts val="700"/>
              </a:spcBef>
              <a:buSzPts val="840"/>
            </a:pPr>
            <a:r>
              <a:rPr lang="en-US" sz="1200" dirty="0"/>
              <a:t>Tomlinson, C. “Traveling the road to differentiation in staff development” </a:t>
            </a:r>
            <a:r>
              <a:rPr lang="en-US" sz="1200" i="1" dirty="0"/>
              <a:t>JSD</a:t>
            </a:r>
            <a:r>
              <a:rPr lang="en-US" sz="1200" dirty="0"/>
              <a:t> Vol. 26, Number 4, Fall 2005, p. 9</a:t>
            </a:r>
          </a:p>
        </p:txBody>
      </p:sp>
    </p:spTree>
    <p:extLst>
      <p:ext uri="{BB962C8B-B14F-4D97-AF65-F5344CB8AC3E}">
        <p14:creationId xmlns:p14="http://schemas.microsoft.com/office/powerpoint/2010/main" val="4183414879"/>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4"/>
          <p:cNvSpPr txBox="1">
            <a:spLocks noGrp="1"/>
          </p:cNvSpPr>
          <p:nvPr>
            <p:ph type="title"/>
          </p:nvPr>
        </p:nvSpPr>
        <p:spPr>
          <a:xfrm>
            <a:off x="612647" y="228600"/>
            <a:ext cx="8448225"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dirty="0"/>
              <a:t>Indicators of a Need to Differentiate</a:t>
            </a:r>
            <a:endParaRPr dirty="0"/>
          </a:p>
        </p:txBody>
      </p:sp>
      <p:sp>
        <p:nvSpPr>
          <p:cNvPr id="265" name="Google Shape;265;p24"/>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21</a:t>
            </a:fld>
            <a:endParaRPr sz="1190"/>
          </a:p>
        </p:txBody>
      </p:sp>
      <p:sp>
        <p:nvSpPr>
          <p:cNvPr id="7" name="Google Shape;279;p2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14350" lvl="0" indent="-514350" algn="l" rtl="0">
              <a:lnSpc>
                <a:spcPct val="100000"/>
              </a:lnSpc>
              <a:spcBef>
                <a:spcPts val="0"/>
              </a:spcBef>
              <a:spcAft>
                <a:spcPts val="0"/>
              </a:spcAft>
              <a:buClr>
                <a:srgbClr val="008000"/>
              </a:buClr>
              <a:buSzPct val="100000"/>
              <a:buFont typeface="+mj-lt"/>
              <a:buAutoNum type="arabicPeriod" startAt="4"/>
            </a:pPr>
            <a:r>
              <a:rPr lang="en-US" sz="3200" dirty="0"/>
              <a:t>The achievement gap between ethnic groups is aggravated by tracking.</a:t>
            </a:r>
          </a:p>
          <a:p>
            <a:pPr marL="514350" indent="-514350">
              <a:spcBef>
                <a:spcPts val="0"/>
              </a:spcBef>
              <a:buClr>
                <a:srgbClr val="008000"/>
              </a:buClr>
              <a:buSzPct val="100000"/>
              <a:buFont typeface="+mj-lt"/>
              <a:buAutoNum type="arabicPeriod" startAt="4"/>
            </a:pPr>
            <a:r>
              <a:rPr lang="en-US" sz="3200" dirty="0"/>
              <a:t>Most students identified as gifted spend a majority of their time in the general education setting. They require responsive instruction to develop to their full potential.</a:t>
            </a:r>
          </a:p>
          <a:p>
            <a:pPr marL="0" lvl="0" indent="0" algn="l" rtl="0">
              <a:lnSpc>
                <a:spcPct val="100000"/>
              </a:lnSpc>
              <a:spcBef>
                <a:spcPts val="0"/>
              </a:spcBef>
              <a:spcAft>
                <a:spcPts val="0"/>
              </a:spcAft>
              <a:buClr>
                <a:srgbClr val="008000"/>
              </a:buClr>
              <a:buSzPct val="100000"/>
              <a:buNone/>
            </a:pPr>
            <a:endParaRPr lang="en-US" sz="3200" dirty="0"/>
          </a:p>
          <a:p>
            <a:pPr marL="0" lvl="0" indent="0">
              <a:spcBef>
                <a:spcPts val="360"/>
              </a:spcBef>
              <a:buClrTx/>
              <a:buSzPts val="1800"/>
              <a:buNone/>
            </a:pPr>
            <a:r>
              <a:rPr lang="en-US" sz="1400" dirty="0"/>
              <a:t>Tomlinson, C. “Traveling the road to differentiation in staff development” </a:t>
            </a:r>
            <a:r>
              <a:rPr lang="en-US" sz="1400" i="1" dirty="0"/>
              <a:t>JSD</a:t>
            </a:r>
            <a:r>
              <a:rPr lang="en-US" sz="1400" dirty="0"/>
              <a:t> Vol. 26, Number 4, Fall 2005, p. 9</a:t>
            </a:r>
          </a:p>
          <a:p>
            <a:pPr marL="0" lvl="0" indent="0" algn="ctr">
              <a:buNone/>
            </a:pPr>
            <a:r>
              <a:rPr lang="en-US" sz="1400" u="sng" dirty="0">
                <a:solidFill>
                  <a:schemeClr val="hlink"/>
                </a:solidFill>
                <a:hlinkClick r:id="rId3"/>
              </a:rPr>
              <a:t>http://www.youtube.com/watch?v=lcQ8shR37yg</a:t>
            </a:r>
            <a:endParaRPr lang="en-US" sz="1400" dirty="0"/>
          </a:p>
          <a:p>
            <a:pPr marL="0" lvl="0" indent="0" algn="l" rtl="0">
              <a:lnSpc>
                <a:spcPct val="100000"/>
              </a:lnSpc>
              <a:spcBef>
                <a:spcPts val="0"/>
              </a:spcBef>
              <a:spcAft>
                <a:spcPts val="0"/>
              </a:spcAft>
              <a:buClr>
                <a:srgbClr val="008000"/>
              </a:buClr>
              <a:buSzPct val="100000"/>
              <a:buNone/>
            </a:pPr>
            <a:endParaRPr lang="en-US" sz="3200" dirty="0"/>
          </a:p>
          <a:p>
            <a:pPr marL="0" lvl="0" indent="0" algn="l" rtl="0">
              <a:lnSpc>
                <a:spcPct val="100000"/>
              </a:lnSpc>
              <a:spcBef>
                <a:spcPts val="700"/>
              </a:spcBef>
              <a:spcAft>
                <a:spcPts val="0"/>
              </a:spcAft>
              <a:buClrTx/>
              <a:buSzPct val="100000"/>
              <a:buNone/>
            </a:pPr>
            <a:endParaRPr dirty="0"/>
          </a:p>
          <a:p>
            <a:pPr marL="319087" lvl="0" indent="-208597" algn="l" rtl="0">
              <a:lnSpc>
                <a:spcPct val="100000"/>
              </a:lnSpc>
              <a:spcBef>
                <a:spcPts val="700"/>
              </a:spcBef>
              <a:spcAft>
                <a:spcPts val="0"/>
              </a:spcAft>
              <a:buSzPts val="1740"/>
              <a:buNone/>
            </a:pPr>
            <a:endParaRPr dirty="0"/>
          </a:p>
        </p:txBody>
      </p:sp>
    </p:spTree>
    <p:extLst>
      <p:ext uri="{BB962C8B-B14F-4D97-AF65-F5344CB8AC3E}">
        <p14:creationId xmlns:p14="http://schemas.microsoft.com/office/powerpoint/2010/main" val="3342007124"/>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4"/>
          <p:cNvSpPr txBox="1">
            <a:spLocks noGrp="1"/>
          </p:cNvSpPr>
          <p:nvPr>
            <p:ph type="title"/>
          </p:nvPr>
        </p:nvSpPr>
        <p:spPr>
          <a:xfrm>
            <a:off x="612647" y="228600"/>
            <a:ext cx="8448225"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Evidence of Effectiveness as a Classroom Practice</a:t>
            </a:r>
            <a:endParaRPr sz="4000" dirty="0"/>
          </a:p>
        </p:txBody>
      </p:sp>
      <p:sp>
        <p:nvSpPr>
          <p:cNvPr id="265" name="Google Shape;265;p24"/>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22</a:t>
            </a:fld>
            <a:endParaRPr sz="1190"/>
          </a:p>
        </p:txBody>
      </p:sp>
      <p:sp>
        <p:nvSpPr>
          <p:cNvPr id="6" name="Google Shape;295;p30"/>
          <p:cNvSpPr txBox="1">
            <a:spLocks noGrp="1"/>
          </p:cNvSpPr>
          <p:nvPr>
            <p:ph type="body" idx="1"/>
          </p:nvPr>
        </p:nvSpPr>
        <p:spPr>
          <a:xfrm>
            <a:off x="612647" y="1785347"/>
            <a:ext cx="7845553" cy="4419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740"/>
              <a:buNone/>
            </a:pPr>
            <a:endParaRPr dirty="0"/>
          </a:p>
          <a:p>
            <a:pPr marL="0" lvl="0" indent="0" algn="ctr" rtl="0">
              <a:lnSpc>
                <a:spcPct val="100000"/>
              </a:lnSpc>
              <a:spcBef>
                <a:spcPts val="700"/>
              </a:spcBef>
              <a:spcAft>
                <a:spcPts val="0"/>
              </a:spcAft>
              <a:buSzPts val="840"/>
              <a:buNone/>
            </a:pPr>
            <a:r>
              <a:rPr lang="en-US" sz="3600" dirty="0"/>
              <a:t>Research shows differentiated instruction is effective for all students, including students with mild to severe disabilities.</a:t>
            </a:r>
            <a:r>
              <a:rPr lang="en-US" sz="3600" b="1" dirty="0"/>
              <a:t> </a:t>
            </a:r>
            <a:endParaRPr sz="3600" b="1" dirty="0"/>
          </a:p>
          <a:p>
            <a:pPr marL="0" lvl="0" indent="0" algn="ctr" rtl="0">
              <a:lnSpc>
                <a:spcPct val="100000"/>
              </a:lnSpc>
              <a:spcBef>
                <a:spcPts val="700"/>
              </a:spcBef>
              <a:spcAft>
                <a:spcPts val="0"/>
              </a:spcAft>
              <a:buSzPts val="840"/>
              <a:buNone/>
            </a:pPr>
            <a:endParaRPr lang="en-US" sz="1600" b="1" u="sng" dirty="0">
              <a:solidFill>
                <a:schemeClr val="hlink"/>
              </a:solidFill>
              <a:hlinkClick r:id="rId3"/>
            </a:endParaRPr>
          </a:p>
          <a:p>
            <a:pPr marL="0" lvl="0" indent="0" algn="ctr" rtl="0">
              <a:lnSpc>
                <a:spcPct val="100000"/>
              </a:lnSpc>
              <a:spcBef>
                <a:spcPts val="700"/>
              </a:spcBef>
              <a:spcAft>
                <a:spcPts val="0"/>
              </a:spcAft>
              <a:buSzPts val="840"/>
              <a:buNone/>
            </a:pPr>
            <a:endParaRPr lang="en-US" sz="1600" b="1" u="sng" dirty="0">
              <a:solidFill>
                <a:schemeClr val="hlink"/>
              </a:solidFill>
              <a:hlinkClick r:id="rId3"/>
            </a:endParaRPr>
          </a:p>
          <a:p>
            <a:pPr marL="0" lvl="0" indent="0" algn="ctr" rtl="0">
              <a:lnSpc>
                <a:spcPct val="100000"/>
              </a:lnSpc>
              <a:spcBef>
                <a:spcPts val="700"/>
              </a:spcBef>
              <a:spcAft>
                <a:spcPts val="0"/>
              </a:spcAft>
              <a:buSzPts val="840"/>
              <a:buNone/>
            </a:pPr>
            <a:endParaRPr lang="en-US" sz="1600" b="1" u="sng" dirty="0">
              <a:solidFill>
                <a:schemeClr val="hlink"/>
              </a:solidFill>
              <a:hlinkClick r:id="rId3"/>
            </a:endParaRPr>
          </a:p>
          <a:p>
            <a:pPr marL="0" lvl="0" indent="0" algn="ctr" rtl="0">
              <a:lnSpc>
                <a:spcPct val="100000"/>
              </a:lnSpc>
              <a:spcBef>
                <a:spcPts val="700"/>
              </a:spcBef>
              <a:spcAft>
                <a:spcPts val="0"/>
              </a:spcAft>
              <a:buSzPts val="840"/>
              <a:buNone/>
            </a:pPr>
            <a:endParaRPr lang="en-US" sz="1600" b="1" u="sng" dirty="0">
              <a:solidFill>
                <a:schemeClr val="hlink"/>
              </a:solidFill>
              <a:hlinkClick r:id="rId3"/>
            </a:endParaRPr>
          </a:p>
          <a:p>
            <a:pPr marL="0" lvl="0" indent="0" algn="ctr" rtl="0">
              <a:lnSpc>
                <a:spcPct val="100000"/>
              </a:lnSpc>
              <a:spcBef>
                <a:spcPts val="700"/>
              </a:spcBef>
              <a:spcAft>
                <a:spcPts val="0"/>
              </a:spcAft>
              <a:buSzPts val="840"/>
              <a:buNone/>
            </a:pPr>
            <a:endParaRPr lang="en-US" sz="1600" b="1" u="sng" dirty="0">
              <a:solidFill>
                <a:schemeClr val="hlink"/>
              </a:solidFill>
              <a:hlinkClick r:id="rId3"/>
            </a:endParaRPr>
          </a:p>
          <a:p>
            <a:pPr marL="0" lvl="0" indent="0" algn="r" rtl="0">
              <a:lnSpc>
                <a:spcPct val="100000"/>
              </a:lnSpc>
              <a:spcBef>
                <a:spcPts val="700"/>
              </a:spcBef>
              <a:spcAft>
                <a:spcPts val="0"/>
              </a:spcAft>
              <a:buSzPts val="840"/>
              <a:buNone/>
            </a:pPr>
            <a:r>
              <a:rPr lang="en-US" sz="1600" b="1" u="sng" dirty="0">
                <a:solidFill>
                  <a:schemeClr val="hlink"/>
                </a:solidFill>
                <a:hlinkClick r:id="rId3"/>
              </a:rPr>
              <a:t>https://resilienteducator.com</a:t>
            </a:r>
            <a:endParaRPr sz="1600" b="1" dirty="0"/>
          </a:p>
          <a:p>
            <a:pPr marL="0" lvl="0" indent="0" algn="ctr" rtl="0">
              <a:lnSpc>
                <a:spcPct val="100000"/>
              </a:lnSpc>
              <a:spcBef>
                <a:spcPts val="700"/>
              </a:spcBef>
              <a:spcAft>
                <a:spcPts val="0"/>
              </a:spcAft>
              <a:buSzPts val="840"/>
              <a:buNone/>
            </a:pPr>
            <a:endParaRPr sz="1600" b="1" dirty="0"/>
          </a:p>
          <a:p>
            <a:pPr marL="0" lvl="0" indent="0" algn="l" rtl="0">
              <a:lnSpc>
                <a:spcPct val="100000"/>
              </a:lnSpc>
              <a:spcBef>
                <a:spcPts val="700"/>
              </a:spcBef>
              <a:spcAft>
                <a:spcPts val="0"/>
              </a:spcAft>
              <a:buSzPts val="840"/>
              <a:buNone/>
            </a:pPr>
            <a:endParaRPr sz="1200" dirty="0"/>
          </a:p>
          <a:p>
            <a:pPr marL="319088" lvl="0" indent="-208598" algn="l" rtl="0">
              <a:lnSpc>
                <a:spcPct val="100000"/>
              </a:lnSpc>
              <a:spcBef>
                <a:spcPts val="700"/>
              </a:spcBef>
              <a:spcAft>
                <a:spcPts val="0"/>
              </a:spcAft>
              <a:buSzPts val="1740"/>
              <a:buNone/>
            </a:pPr>
            <a:endParaRPr dirty="0"/>
          </a:p>
        </p:txBody>
      </p:sp>
    </p:spTree>
    <p:extLst>
      <p:ext uri="{BB962C8B-B14F-4D97-AF65-F5344CB8AC3E}">
        <p14:creationId xmlns:p14="http://schemas.microsoft.com/office/powerpoint/2010/main" val="3720416377"/>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4"/>
          <p:cNvSpPr txBox="1">
            <a:spLocks noGrp="1"/>
          </p:cNvSpPr>
          <p:nvPr>
            <p:ph type="title"/>
          </p:nvPr>
        </p:nvSpPr>
        <p:spPr>
          <a:xfrm>
            <a:off x="612647" y="228600"/>
            <a:ext cx="8448225"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dirty="0"/>
              <a:t>Why It Matters</a:t>
            </a:r>
            <a:endParaRPr dirty="0"/>
          </a:p>
        </p:txBody>
      </p:sp>
      <p:sp>
        <p:nvSpPr>
          <p:cNvPr id="265" name="Google Shape;265;p24"/>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23</a:t>
            </a:fld>
            <a:endParaRPr sz="1190"/>
          </a:p>
        </p:txBody>
      </p:sp>
      <p:sp>
        <p:nvSpPr>
          <p:cNvPr id="7" name="Google Shape;303;p31"/>
          <p:cNvSpPr txBox="1">
            <a:spLocks noGrp="1"/>
          </p:cNvSpPr>
          <p:nvPr>
            <p:ph type="body" idx="1"/>
          </p:nvPr>
        </p:nvSpPr>
        <p:spPr>
          <a:xfrm>
            <a:off x="152400" y="1961571"/>
            <a:ext cx="8839200" cy="4419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740"/>
              <a:buNone/>
            </a:pPr>
            <a:r>
              <a:rPr lang="en-US" sz="3000" dirty="0"/>
              <a:t>“While there is no doubt that every student in the class is likely to be different, an art of teaching is seeing the commonality in diversity, in having peers work together,…and understanding the differentiation relates more to the phases of learning—from novice, through capable to proficient—rather than merely providing different activities to different (groups of) students.”</a:t>
            </a:r>
            <a:br>
              <a:rPr lang="en-US" sz="3000" dirty="0"/>
            </a:br>
            <a:br>
              <a:rPr lang="en-US" sz="3000" dirty="0"/>
            </a:br>
            <a:r>
              <a:rPr lang="en-US" sz="1600" dirty="0"/>
              <a:t>Hattie, John. </a:t>
            </a:r>
            <a:r>
              <a:rPr lang="en-US" sz="1600" i="1" dirty="0"/>
              <a:t>Visible Learning for Teachers: Maximizing Impact on Learning</a:t>
            </a:r>
            <a:r>
              <a:rPr lang="en-US" sz="1600" dirty="0"/>
              <a:t>. London: Routledge, 2012, pp 97-98.</a:t>
            </a:r>
            <a:endParaRPr dirty="0"/>
          </a:p>
          <a:p>
            <a:pPr marL="319088" lvl="0" indent="-208598" algn="l" rtl="0">
              <a:lnSpc>
                <a:spcPct val="100000"/>
              </a:lnSpc>
              <a:spcBef>
                <a:spcPts val="700"/>
              </a:spcBef>
              <a:spcAft>
                <a:spcPts val="0"/>
              </a:spcAft>
              <a:buSzPts val="1740"/>
              <a:buNone/>
            </a:pPr>
            <a:endParaRPr dirty="0"/>
          </a:p>
        </p:txBody>
      </p:sp>
    </p:spTree>
    <p:extLst>
      <p:ext uri="{BB962C8B-B14F-4D97-AF65-F5344CB8AC3E}">
        <p14:creationId xmlns:p14="http://schemas.microsoft.com/office/powerpoint/2010/main" val="2076939979"/>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4"/>
          <p:cNvSpPr txBox="1">
            <a:spLocks noGrp="1"/>
          </p:cNvSpPr>
          <p:nvPr>
            <p:ph type="title"/>
          </p:nvPr>
        </p:nvSpPr>
        <p:spPr>
          <a:xfrm>
            <a:off x="612647" y="228600"/>
            <a:ext cx="8448225"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dirty="0"/>
              <a:t>Did You Know</a:t>
            </a:r>
            <a:endParaRPr dirty="0"/>
          </a:p>
        </p:txBody>
      </p:sp>
      <p:sp>
        <p:nvSpPr>
          <p:cNvPr id="265" name="Google Shape;265;p24"/>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24</a:t>
            </a:fld>
            <a:endParaRPr sz="1190"/>
          </a:p>
        </p:txBody>
      </p:sp>
      <p:sp>
        <p:nvSpPr>
          <p:cNvPr id="6" name="Google Shape;311;p32"/>
          <p:cNvSpPr txBox="1">
            <a:spLocks noGrp="1"/>
          </p:cNvSpPr>
          <p:nvPr>
            <p:ph type="body" idx="1"/>
          </p:nvPr>
        </p:nvSpPr>
        <p:spPr>
          <a:xfrm>
            <a:off x="612646" y="2159000"/>
            <a:ext cx="8378953" cy="441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160"/>
              <a:buNone/>
            </a:pPr>
            <a:r>
              <a:rPr lang="en-US" sz="3600" dirty="0"/>
              <a:t>Learning occurs when a student is asked to complete a task that is just beyond what he or she can do independently, or, in other words, in his or her zone of proximal development.</a:t>
            </a:r>
            <a:endParaRPr dirty="0"/>
          </a:p>
          <a:p>
            <a:pPr marL="0" lvl="0" indent="0" algn="l" rtl="0">
              <a:lnSpc>
                <a:spcPct val="100000"/>
              </a:lnSpc>
              <a:spcBef>
                <a:spcPts val="700"/>
              </a:spcBef>
              <a:spcAft>
                <a:spcPts val="0"/>
              </a:spcAft>
              <a:buSzPts val="2160"/>
              <a:buNone/>
            </a:pPr>
            <a:endParaRPr sz="3600" dirty="0"/>
          </a:p>
        </p:txBody>
      </p:sp>
    </p:spTree>
    <p:extLst>
      <p:ext uri="{BB962C8B-B14F-4D97-AF65-F5344CB8AC3E}">
        <p14:creationId xmlns:p14="http://schemas.microsoft.com/office/powerpoint/2010/main" val="3563434891"/>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4"/>
          <p:cNvSpPr txBox="1">
            <a:spLocks noGrp="1"/>
          </p:cNvSpPr>
          <p:nvPr>
            <p:ph type="title"/>
          </p:nvPr>
        </p:nvSpPr>
        <p:spPr>
          <a:xfrm>
            <a:off x="612647" y="228600"/>
            <a:ext cx="8448225"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dirty="0"/>
              <a:t>Decision Makers in Society</a:t>
            </a:r>
            <a:endParaRPr dirty="0"/>
          </a:p>
        </p:txBody>
      </p:sp>
      <p:sp>
        <p:nvSpPr>
          <p:cNvPr id="265" name="Google Shape;265;p24"/>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25</a:t>
            </a:fld>
            <a:endParaRPr sz="1190"/>
          </a:p>
        </p:txBody>
      </p:sp>
      <p:sp>
        <p:nvSpPr>
          <p:cNvPr id="7" name="Google Shape;319;p33"/>
          <p:cNvSpPr txBox="1">
            <a:spLocks noGrp="1"/>
          </p:cNvSpPr>
          <p:nvPr>
            <p:ph type="body" idx="1"/>
          </p:nvPr>
        </p:nvSpPr>
        <p:spPr>
          <a:xfrm>
            <a:off x="221672" y="1743364"/>
            <a:ext cx="8839200" cy="441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80"/>
              <a:buNone/>
            </a:pPr>
            <a:r>
              <a:rPr lang="en-US" sz="3600" dirty="0"/>
              <a:t>Do you think only the gifted students become</a:t>
            </a:r>
            <a:endParaRPr sz="3600" dirty="0"/>
          </a:p>
          <a:p>
            <a:pPr marL="1600200" indent="-685800">
              <a:spcBef>
                <a:spcPts val="0"/>
              </a:spcBef>
              <a:buClr>
                <a:srgbClr val="008000"/>
              </a:buClr>
              <a:buSzPct val="100000"/>
              <a:buFont typeface="Arial" panose="020B0604020202020204" pitchFamily="34" charset="0"/>
              <a:buChar char="•"/>
            </a:pPr>
            <a:r>
              <a:rPr lang="en-US" sz="3600" dirty="0">
                <a:solidFill>
                  <a:schemeClr val="tx1"/>
                </a:solidFill>
              </a:rPr>
              <a:t>Leaders</a:t>
            </a:r>
            <a:endParaRPr sz="3600" dirty="0">
              <a:solidFill>
                <a:schemeClr val="tx1"/>
              </a:solidFill>
            </a:endParaRPr>
          </a:p>
          <a:p>
            <a:pPr marL="1600200" indent="-685800">
              <a:buClr>
                <a:srgbClr val="008000"/>
              </a:buClr>
              <a:buSzPct val="100000"/>
              <a:buFont typeface="Arial" panose="020B0604020202020204" pitchFamily="34" charset="0"/>
              <a:buChar char="•"/>
            </a:pPr>
            <a:r>
              <a:rPr lang="en-US" sz="3600" dirty="0">
                <a:solidFill>
                  <a:schemeClr val="tx1"/>
                </a:solidFill>
              </a:rPr>
              <a:t>Voters</a:t>
            </a:r>
            <a:endParaRPr sz="3600" dirty="0">
              <a:solidFill>
                <a:schemeClr val="tx1"/>
              </a:solidFill>
            </a:endParaRPr>
          </a:p>
          <a:p>
            <a:pPr marL="1600200" indent="-685800">
              <a:buClr>
                <a:srgbClr val="008000"/>
              </a:buClr>
              <a:buSzPct val="100000"/>
              <a:buFont typeface="Arial" panose="020B0604020202020204" pitchFamily="34" charset="0"/>
              <a:buChar char="•"/>
            </a:pPr>
            <a:r>
              <a:rPr lang="en-US" sz="3600" dirty="0">
                <a:solidFill>
                  <a:schemeClr val="tx1"/>
                </a:solidFill>
              </a:rPr>
              <a:t>Parents</a:t>
            </a:r>
            <a:endParaRPr sz="3600" dirty="0">
              <a:solidFill>
                <a:schemeClr val="tx1"/>
              </a:solidFill>
            </a:endParaRPr>
          </a:p>
          <a:p>
            <a:pPr marL="319088" lvl="0" indent="-208598" algn="l" rtl="0">
              <a:lnSpc>
                <a:spcPct val="100000"/>
              </a:lnSpc>
              <a:spcBef>
                <a:spcPts val="700"/>
              </a:spcBef>
              <a:spcAft>
                <a:spcPts val="0"/>
              </a:spcAft>
              <a:buSzPts val="1740"/>
              <a:buNone/>
            </a:pPr>
            <a:endParaRPr dirty="0"/>
          </a:p>
        </p:txBody>
      </p:sp>
    </p:spTree>
    <p:extLst>
      <p:ext uri="{BB962C8B-B14F-4D97-AF65-F5344CB8AC3E}">
        <p14:creationId xmlns:p14="http://schemas.microsoft.com/office/powerpoint/2010/main" val="1846585388"/>
      </p:ext>
    </p:extLst>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4"/>
          <p:cNvSpPr txBox="1">
            <a:spLocks noGrp="1"/>
          </p:cNvSpPr>
          <p:nvPr>
            <p:ph type="title"/>
          </p:nvPr>
        </p:nvSpPr>
        <p:spPr>
          <a:xfrm>
            <a:off x="612647" y="228600"/>
            <a:ext cx="8448225"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dirty="0"/>
              <a:t>Why Differentiate</a:t>
            </a:r>
            <a:endParaRPr dirty="0"/>
          </a:p>
        </p:txBody>
      </p:sp>
      <p:sp>
        <p:nvSpPr>
          <p:cNvPr id="265" name="Google Shape;265;p24"/>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26</a:t>
            </a:fld>
            <a:endParaRPr sz="1190"/>
          </a:p>
        </p:txBody>
      </p:sp>
      <p:sp>
        <p:nvSpPr>
          <p:cNvPr id="6" name="Google Shape;328;p34"/>
          <p:cNvSpPr/>
          <p:nvPr/>
        </p:nvSpPr>
        <p:spPr>
          <a:xfrm>
            <a:off x="125818" y="1600474"/>
            <a:ext cx="8818271" cy="1274965"/>
          </a:xfrm>
          <a:prstGeom prst="roundRect">
            <a:avLst>
              <a:gd name="adj" fmla="val 10000"/>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329;p34"/>
          <p:cNvSpPr txBox="1"/>
          <p:nvPr/>
        </p:nvSpPr>
        <p:spPr>
          <a:xfrm>
            <a:off x="164313" y="1860196"/>
            <a:ext cx="8741283" cy="977902"/>
          </a:xfrm>
          <a:prstGeom prst="rect">
            <a:avLst/>
          </a:prstGeom>
          <a:noFill/>
          <a:ln>
            <a:noFill/>
          </a:ln>
        </p:spPr>
        <p:txBody>
          <a:bodyPr spcFirstLastPara="1" wrap="square" lIns="205725" tIns="205725" rIns="205725" bIns="205725" anchor="ctr" anchorCtr="0">
            <a:noAutofit/>
          </a:bodyPr>
          <a:lstStyle/>
          <a:p>
            <a:pPr marL="0" marR="0" lvl="0" indent="0" algn="ctr" rtl="0">
              <a:lnSpc>
                <a:spcPct val="90000"/>
              </a:lnSpc>
              <a:spcBef>
                <a:spcPts val="0"/>
              </a:spcBef>
              <a:spcAft>
                <a:spcPts val="0"/>
              </a:spcAft>
              <a:buClr>
                <a:srgbClr val="000000"/>
              </a:buClr>
              <a:buSzPts val="5400"/>
              <a:buFont typeface="Arial"/>
              <a:buNone/>
            </a:pPr>
            <a:r>
              <a:rPr lang="en-US" sz="5000" b="0" i="0" u="none" strike="noStrike" cap="none" dirty="0">
                <a:solidFill>
                  <a:schemeClr val="lt1"/>
                </a:solidFill>
                <a:latin typeface="Arial"/>
                <a:ea typeface="Arial"/>
                <a:cs typeface="Arial"/>
                <a:sym typeface="Arial"/>
              </a:rPr>
              <a:t>Students Differ As Learners</a:t>
            </a:r>
            <a:endParaRPr sz="5000" b="0" i="0" u="none" strike="noStrike" cap="none" dirty="0">
              <a:solidFill>
                <a:srgbClr val="000000"/>
              </a:solidFill>
              <a:latin typeface="Arial"/>
              <a:ea typeface="Arial"/>
              <a:cs typeface="Arial"/>
              <a:sym typeface="Arial"/>
            </a:endParaRPr>
          </a:p>
        </p:txBody>
      </p:sp>
      <p:sp>
        <p:nvSpPr>
          <p:cNvPr id="9" name="Google Shape;330;p34"/>
          <p:cNvSpPr/>
          <p:nvPr/>
        </p:nvSpPr>
        <p:spPr>
          <a:xfrm>
            <a:off x="122654" y="3069478"/>
            <a:ext cx="2012621" cy="2581832"/>
          </a:xfrm>
          <a:prstGeom prst="roundRect">
            <a:avLst>
              <a:gd name="adj" fmla="val 10000"/>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331;p34"/>
          <p:cNvSpPr txBox="1"/>
          <p:nvPr/>
        </p:nvSpPr>
        <p:spPr>
          <a:xfrm>
            <a:off x="181602" y="3126655"/>
            <a:ext cx="1894726" cy="2467477"/>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dirty="0">
                <a:solidFill>
                  <a:schemeClr val="lt1"/>
                </a:solidFill>
                <a:latin typeface="Arial"/>
                <a:ea typeface="Arial"/>
                <a:cs typeface="Arial"/>
                <a:sym typeface="Arial"/>
              </a:rPr>
              <a:t>To learn well, each student needs challenge and success.</a:t>
            </a:r>
            <a:endParaRPr sz="1400" b="0" i="0" u="none" strike="noStrike" cap="none" dirty="0">
              <a:solidFill>
                <a:srgbClr val="000000"/>
              </a:solidFill>
              <a:latin typeface="Arial"/>
              <a:ea typeface="Arial"/>
              <a:cs typeface="Arial"/>
              <a:sym typeface="Arial"/>
            </a:endParaRPr>
          </a:p>
        </p:txBody>
      </p:sp>
      <p:sp>
        <p:nvSpPr>
          <p:cNvPr id="11" name="Google Shape;332;p34"/>
          <p:cNvSpPr/>
          <p:nvPr/>
        </p:nvSpPr>
        <p:spPr>
          <a:xfrm>
            <a:off x="2365960" y="3054724"/>
            <a:ext cx="2012621" cy="2596586"/>
          </a:xfrm>
          <a:prstGeom prst="roundRect">
            <a:avLst>
              <a:gd name="adj" fmla="val 10000"/>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333;p34"/>
          <p:cNvSpPr txBox="1"/>
          <p:nvPr/>
        </p:nvSpPr>
        <p:spPr>
          <a:xfrm>
            <a:off x="2424908" y="3111902"/>
            <a:ext cx="1894726" cy="240236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We cannot provide that if we ignore student differences.</a:t>
            </a:r>
            <a:endParaRPr sz="1400" b="0" i="0" u="none" strike="noStrike" cap="none">
              <a:solidFill>
                <a:srgbClr val="000000"/>
              </a:solidFill>
              <a:latin typeface="Arial"/>
              <a:ea typeface="Arial"/>
              <a:cs typeface="Arial"/>
              <a:sym typeface="Arial"/>
            </a:endParaRPr>
          </a:p>
        </p:txBody>
      </p:sp>
      <p:sp>
        <p:nvSpPr>
          <p:cNvPr id="13" name="Google Shape;334;p34"/>
          <p:cNvSpPr/>
          <p:nvPr/>
        </p:nvSpPr>
        <p:spPr>
          <a:xfrm>
            <a:off x="4497790" y="3087255"/>
            <a:ext cx="2085176" cy="2578863"/>
          </a:xfrm>
          <a:prstGeom prst="roundRect">
            <a:avLst>
              <a:gd name="adj" fmla="val 10000"/>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335;p34"/>
          <p:cNvSpPr txBox="1"/>
          <p:nvPr/>
        </p:nvSpPr>
        <p:spPr>
          <a:xfrm>
            <a:off x="4558863" y="3146494"/>
            <a:ext cx="1963031" cy="246038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Attending to these differences requires a flexible approach to teaching.</a:t>
            </a:r>
            <a:endParaRPr sz="1400" b="0" i="0" u="none" strike="noStrike" cap="none">
              <a:solidFill>
                <a:srgbClr val="000000"/>
              </a:solidFill>
              <a:latin typeface="Arial"/>
              <a:ea typeface="Arial"/>
              <a:cs typeface="Arial"/>
              <a:sym typeface="Arial"/>
            </a:endParaRPr>
          </a:p>
        </p:txBody>
      </p:sp>
      <p:sp>
        <p:nvSpPr>
          <p:cNvPr id="15" name="Google Shape;336;p34"/>
          <p:cNvSpPr/>
          <p:nvPr/>
        </p:nvSpPr>
        <p:spPr>
          <a:xfrm>
            <a:off x="6752028" y="3087254"/>
            <a:ext cx="2183453" cy="2578863"/>
          </a:xfrm>
          <a:prstGeom prst="roundRect">
            <a:avLst>
              <a:gd name="adj" fmla="val 10000"/>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337;p34"/>
          <p:cNvSpPr txBox="1"/>
          <p:nvPr/>
        </p:nvSpPr>
        <p:spPr>
          <a:xfrm>
            <a:off x="6815979" y="3149286"/>
            <a:ext cx="2055551" cy="2403593"/>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a:solidFill>
                  <a:schemeClr val="lt1"/>
                </a:solidFill>
                <a:latin typeface="Arial"/>
                <a:ea typeface="Arial"/>
                <a:cs typeface="Arial"/>
                <a:sym typeface="Arial"/>
              </a:rPr>
              <a:t>DI is rooted in an inviting environment, assessment to inform instruction, and flexible classroom management.</a:t>
            </a:r>
            <a:endParaRPr sz="1400" b="0" i="0" u="none" strike="noStrike" cap="none" dirty="0">
              <a:solidFill>
                <a:srgbClr val="000000"/>
              </a:solidFill>
              <a:latin typeface="Arial"/>
              <a:ea typeface="Arial"/>
              <a:cs typeface="Arial"/>
              <a:sym typeface="Arial"/>
            </a:endParaRPr>
          </a:p>
        </p:txBody>
      </p:sp>
      <p:sp>
        <p:nvSpPr>
          <p:cNvPr id="17" name="Google Shape;338;p34"/>
          <p:cNvSpPr txBox="1"/>
          <p:nvPr/>
        </p:nvSpPr>
        <p:spPr>
          <a:xfrm>
            <a:off x="195003" y="6311192"/>
            <a:ext cx="8679900" cy="30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dirty="0">
                <a:solidFill>
                  <a:schemeClr val="dk1"/>
                </a:solidFill>
                <a:latin typeface="Arial"/>
                <a:ea typeface="Arial"/>
                <a:cs typeface="Arial"/>
                <a:sym typeface="Arial"/>
              </a:rPr>
              <a:t>“How to Differentiate Instruction in Academically Diverse Classroom”, Carol Ann Tomlinson 2017 pg. 13</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40073480"/>
      </p:ext>
    </p:extLst>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6"/>
          <p:cNvSpPr txBox="1">
            <a:spLocks noGrp="1"/>
          </p:cNvSpPr>
          <p:nvPr>
            <p:ph type="title"/>
          </p:nvPr>
        </p:nvSpPr>
        <p:spPr>
          <a:xfrm>
            <a:off x="1371600" y="914400"/>
            <a:ext cx="7620000" cy="228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3600"/>
              <a:buFont typeface="Calibri"/>
              <a:buNone/>
            </a:pPr>
            <a:r>
              <a:rPr lang="en-US" sz="4000" b="1" dirty="0"/>
              <a:t>What Is Differentiated Instruction?</a:t>
            </a:r>
            <a:endParaRPr sz="4000" b="1" dirty="0"/>
          </a:p>
        </p:txBody>
      </p:sp>
      <p:sp>
        <p:nvSpPr>
          <p:cNvPr id="272" name="Google Shape;272;p26"/>
          <p:cNvSpPr txBox="1">
            <a:spLocks noGrp="1"/>
          </p:cNvSpPr>
          <p:nvPr>
            <p:ph type="sldNum" idx="12"/>
          </p:nvPr>
        </p:nvSpPr>
        <p:spPr>
          <a:xfrm>
            <a:off x="0" y="1752600"/>
            <a:ext cx="1295400" cy="70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400"/>
              <a:buNone/>
            </a:pPr>
            <a:fld id="{00000000-1234-1234-1234-123412341234}" type="slidenum">
              <a:rPr lang="en-US"/>
              <a:t>27</a:t>
            </a:fld>
            <a:endParaRPr/>
          </a:p>
        </p:txBody>
      </p:sp>
    </p:spTree>
    <p:extLst>
      <p:ext uri="{BB962C8B-B14F-4D97-AF65-F5344CB8AC3E}">
        <p14:creationId xmlns:p14="http://schemas.microsoft.com/office/powerpoint/2010/main" val="3269905079"/>
      </p:ext>
    </p:extLst>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8"/>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Differentiated Instruction</a:t>
            </a:r>
            <a:endParaRPr sz="4000" dirty="0"/>
          </a:p>
        </p:txBody>
      </p:sp>
      <p:sp>
        <p:nvSpPr>
          <p:cNvPr id="353" name="Google Shape;353;p38"/>
          <p:cNvSpPr txBox="1">
            <a:spLocks noGrp="1"/>
          </p:cNvSpPr>
          <p:nvPr>
            <p:ph type="body" idx="1"/>
          </p:nvPr>
        </p:nvSpPr>
        <p:spPr>
          <a:xfrm>
            <a:off x="612648" y="1600200"/>
            <a:ext cx="8153400" cy="4647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20"/>
              <a:buNone/>
            </a:pPr>
            <a:r>
              <a:rPr lang="en-US" sz="3200" dirty="0">
                <a:latin typeface="Calibri"/>
                <a:ea typeface="Calibri"/>
                <a:cs typeface="Calibri"/>
                <a:sym typeface="Calibri"/>
              </a:rPr>
              <a:t>“Differentiated instruction is an instructional approach that acknowledges the reality that students differ in ways that significantly affect their learning. It contends that teaching and learning are more effective when teachers proactively plan to address student differences.”</a:t>
            </a:r>
            <a:endParaRPr sz="3200" dirty="0">
              <a:latin typeface="Calibri"/>
              <a:ea typeface="Calibri"/>
              <a:cs typeface="Calibri"/>
              <a:sym typeface="Calibri"/>
            </a:endParaRPr>
          </a:p>
          <a:p>
            <a:pPr marL="0" lvl="0" indent="0" algn="r" rtl="0">
              <a:lnSpc>
                <a:spcPct val="100000"/>
              </a:lnSpc>
              <a:spcBef>
                <a:spcPts val="700"/>
              </a:spcBef>
              <a:spcAft>
                <a:spcPts val="0"/>
              </a:spcAft>
              <a:buSzPts val="1080"/>
              <a:buNone/>
            </a:pPr>
            <a:r>
              <a:rPr lang="en-US" sz="1800" dirty="0"/>
              <a:t>Carol Ann Tomlinson, ASCD,2017</a:t>
            </a:r>
            <a:endParaRPr dirty="0"/>
          </a:p>
          <a:p>
            <a:pPr marL="319088" lvl="0" indent="-208598" algn="l" rtl="0">
              <a:lnSpc>
                <a:spcPct val="100000"/>
              </a:lnSpc>
              <a:spcBef>
                <a:spcPts val="700"/>
              </a:spcBef>
              <a:spcAft>
                <a:spcPts val="0"/>
              </a:spcAft>
              <a:buSzPts val="1740"/>
              <a:buNone/>
            </a:pPr>
            <a:endParaRPr dirty="0"/>
          </a:p>
        </p:txBody>
      </p:sp>
      <p:sp>
        <p:nvSpPr>
          <p:cNvPr id="354" name="Google Shape;354;p38"/>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28</a:t>
            </a:fld>
            <a:endParaRPr sz="1190"/>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9"/>
          <p:cNvSpPr txBox="1">
            <a:spLocks noGrp="1"/>
          </p:cNvSpPr>
          <p:nvPr>
            <p:ph type="title"/>
          </p:nvPr>
        </p:nvSpPr>
        <p:spPr>
          <a:xfrm>
            <a:off x="612648" y="0"/>
            <a:ext cx="8153400" cy="1218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br>
              <a:rPr lang="en-US" dirty="0"/>
            </a:br>
            <a:br>
              <a:rPr lang="en-US" dirty="0"/>
            </a:br>
            <a:br>
              <a:rPr lang="en-US" dirty="0"/>
            </a:br>
            <a:br>
              <a:rPr lang="en-US" dirty="0"/>
            </a:br>
            <a:r>
              <a:rPr lang="en-US" sz="4000" dirty="0"/>
              <a:t>General Principles of Differentiation</a:t>
            </a:r>
            <a:endParaRPr sz="4000" dirty="0"/>
          </a:p>
        </p:txBody>
      </p:sp>
      <p:sp>
        <p:nvSpPr>
          <p:cNvPr id="361" name="Google Shape;361;p39"/>
          <p:cNvSpPr txBox="1">
            <a:spLocks noGrp="1"/>
          </p:cNvSpPr>
          <p:nvPr>
            <p:ph type="body" idx="1"/>
          </p:nvPr>
        </p:nvSpPr>
        <p:spPr>
          <a:xfrm>
            <a:off x="612650" y="1600200"/>
            <a:ext cx="7777884" cy="5257800"/>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0"/>
              </a:spcBef>
              <a:spcAft>
                <a:spcPts val="0"/>
              </a:spcAft>
              <a:buClr>
                <a:srgbClr val="008000"/>
              </a:buClr>
              <a:buSzPct val="100000"/>
              <a:buFont typeface="Arial" panose="020B0604020202020204" pitchFamily="34" charset="0"/>
              <a:buChar char="•"/>
            </a:pPr>
            <a:r>
              <a:rPr lang="en-US" sz="3000" dirty="0">
                <a:latin typeface="Calibri"/>
                <a:ea typeface="Calibri"/>
                <a:cs typeface="Calibri"/>
                <a:sym typeface="Calibri"/>
              </a:rPr>
              <a:t>An environment that encourages and supports learning</a:t>
            </a:r>
            <a:endParaRPr sz="3000" dirty="0">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000" dirty="0">
                <a:latin typeface="Calibri"/>
                <a:ea typeface="Calibri"/>
                <a:cs typeface="Calibri"/>
                <a:sym typeface="Calibri"/>
              </a:rPr>
              <a:t>Quality curriculum that engages students and supports understanding</a:t>
            </a:r>
            <a:endParaRPr sz="3000" dirty="0">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000" dirty="0">
                <a:latin typeface="Calibri"/>
                <a:ea typeface="Calibri"/>
                <a:cs typeface="Calibri"/>
                <a:sym typeface="Calibri"/>
              </a:rPr>
              <a:t>Assessment that informs teaching and learning</a:t>
            </a:r>
            <a:endParaRPr sz="3000" dirty="0">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000" dirty="0">
                <a:latin typeface="Calibri"/>
                <a:ea typeface="Calibri"/>
                <a:cs typeface="Calibri"/>
                <a:sym typeface="Calibri"/>
              </a:rPr>
              <a:t> Instruction that responds to student variance</a:t>
            </a:r>
            <a:endParaRPr sz="3000" dirty="0">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000" dirty="0">
                <a:latin typeface="Calibri"/>
                <a:ea typeface="Calibri"/>
                <a:cs typeface="Calibri"/>
                <a:sym typeface="Calibri"/>
              </a:rPr>
              <a:t> Leading students and managing flexible routines</a:t>
            </a:r>
            <a:endParaRPr sz="3000" dirty="0">
              <a:latin typeface="Calibri"/>
              <a:ea typeface="Calibri"/>
              <a:cs typeface="Calibri"/>
              <a:sym typeface="Calibri"/>
            </a:endParaRPr>
          </a:p>
          <a:p>
            <a:pPr marL="0" lvl="0" indent="0" algn="r" rtl="0">
              <a:lnSpc>
                <a:spcPct val="100000"/>
              </a:lnSpc>
              <a:spcBef>
                <a:spcPts val="700"/>
              </a:spcBef>
              <a:spcAft>
                <a:spcPts val="0"/>
              </a:spcAft>
              <a:buSzPts val="1440"/>
              <a:buNone/>
            </a:pPr>
            <a:r>
              <a:rPr lang="en-US" sz="1600" dirty="0">
                <a:latin typeface="Calibri"/>
                <a:ea typeface="Calibri"/>
                <a:cs typeface="Calibri"/>
                <a:sym typeface="Calibri"/>
              </a:rPr>
              <a:t>“Understanding Differentiated Instruction”, Carol Ann Tomlinson 2017</a:t>
            </a:r>
            <a:endParaRPr sz="1600" dirty="0">
              <a:latin typeface="Calibri"/>
              <a:ea typeface="Calibri"/>
              <a:cs typeface="Calibri"/>
              <a:sym typeface="Calibri"/>
            </a:endParaRPr>
          </a:p>
          <a:p>
            <a:pPr marL="0" lvl="0" indent="0" algn="l" rtl="0">
              <a:lnSpc>
                <a:spcPct val="100000"/>
              </a:lnSpc>
              <a:spcBef>
                <a:spcPts val="700"/>
              </a:spcBef>
              <a:spcAft>
                <a:spcPts val="0"/>
              </a:spcAft>
              <a:buSzPts val="1740"/>
              <a:buNone/>
            </a:pPr>
            <a:endParaRPr dirty="0"/>
          </a:p>
        </p:txBody>
      </p:sp>
      <p:sp>
        <p:nvSpPr>
          <p:cNvPr id="362" name="Google Shape;362;p39"/>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29</a:t>
            </a:fld>
            <a:endParaRPr sz="1190"/>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Norms</a:t>
            </a:r>
            <a:endParaRPr dirty="0"/>
          </a:p>
        </p:txBody>
      </p:sp>
      <p:sp>
        <p:nvSpPr>
          <p:cNvPr id="208" name="Google Shape;208;p10"/>
          <p:cNvSpPr txBox="1">
            <a:spLocks noGrp="1"/>
          </p:cNvSpPr>
          <p:nvPr>
            <p:ph type="body" idx="1"/>
          </p:nvPr>
        </p:nvSpPr>
        <p:spPr>
          <a:xfrm>
            <a:off x="238425" y="1610700"/>
            <a:ext cx="8572500" cy="514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Clr>
                <a:schemeClr val="dk1"/>
              </a:buClr>
              <a:buSzPts val="630"/>
              <a:buFont typeface="Arial"/>
              <a:buNone/>
            </a:pPr>
            <a:endParaRPr sz="1050"/>
          </a:p>
          <a:p>
            <a:pPr marL="0" lvl="0" indent="0" algn="l" rtl="0">
              <a:lnSpc>
                <a:spcPct val="100000"/>
              </a:lnSpc>
              <a:spcBef>
                <a:spcPts val="700"/>
              </a:spcBef>
              <a:spcAft>
                <a:spcPts val="0"/>
              </a:spcAft>
              <a:buSzPts val="630"/>
              <a:buNone/>
            </a:pPr>
            <a:endParaRPr sz="1050"/>
          </a:p>
        </p:txBody>
      </p:sp>
      <p:sp>
        <p:nvSpPr>
          <p:cNvPr id="210" name="Google Shape;210;p1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3</a:t>
            </a:fld>
            <a:endParaRPr/>
          </a:p>
        </p:txBody>
      </p:sp>
      <p:sp>
        <p:nvSpPr>
          <p:cNvPr id="6" name="Google Shape;166;g94567fe4e8_1_46"/>
          <p:cNvSpPr txBox="1">
            <a:spLocks/>
          </p:cNvSpPr>
          <p:nvPr/>
        </p:nvSpPr>
        <p:spPr>
          <a:xfrm>
            <a:off x="238425" y="1610700"/>
            <a:ext cx="8839200" cy="466958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9090" algn="l" rtl="0">
              <a:lnSpc>
                <a:spcPct val="100000"/>
              </a:lnSpc>
              <a:spcBef>
                <a:spcPts val="700"/>
              </a:spcBef>
              <a:spcAft>
                <a:spcPts val="0"/>
              </a:spcAft>
              <a:buClr>
                <a:schemeClr val="accent2"/>
              </a:buClr>
              <a:buSzPts val="1740"/>
              <a:buFont typeface="Noto Sans Symbols"/>
              <a:buChar char="◻"/>
              <a:defRPr sz="2900" b="0" i="0" u="none" strike="noStrike" cap="none">
                <a:solidFill>
                  <a:schemeClr val="dk1"/>
                </a:solidFill>
                <a:latin typeface="Cambria"/>
                <a:ea typeface="Cambria"/>
                <a:cs typeface="Cambria"/>
                <a:sym typeface="Cambria"/>
              </a:defRPr>
            </a:lvl1pPr>
            <a:lvl2pPr marL="914400" marR="0" lvl="1" indent="-344169" algn="l" rtl="0">
              <a:lnSpc>
                <a:spcPct val="100000"/>
              </a:lnSpc>
              <a:spcBef>
                <a:spcPts val="550"/>
              </a:spcBef>
              <a:spcAft>
                <a:spcPts val="0"/>
              </a:spcAft>
              <a:buClr>
                <a:schemeClr val="accent1"/>
              </a:buClr>
              <a:buSzPts val="1820"/>
              <a:buFont typeface="Noto Sans Symbols"/>
              <a:buChar char="?"/>
              <a:defRPr sz="2600" b="0" i="0" u="none" strike="noStrike" cap="none">
                <a:solidFill>
                  <a:schemeClr val="dk1"/>
                </a:solidFill>
                <a:latin typeface="Cambria"/>
                <a:ea typeface="Cambria"/>
                <a:cs typeface="Cambria"/>
                <a:sym typeface="Cambria"/>
              </a:defRPr>
            </a:lvl2pPr>
            <a:lvl3pPr marL="1371600" marR="0" lvl="2" indent="-338137" algn="l" rtl="0">
              <a:lnSpc>
                <a:spcPct val="100000"/>
              </a:lnSpc>
              <a:spcBef>
                <a:spcPts val="500"/>
              </a:spcBef>
              <a:spcAft>
                <a:spcPts val="0"/>
              </a:spcAft>
              <a:buClr>
                <a:schemeClr val="accent2"/>
              </a:buClr>
              <a:buSzPts val="1725"/>
              <a:buFont typeface="Noto Sans Symbols"/>
              <a:buChar char="■"/>
              <a:defRPr sz="2300" b="0" i="0" u="none" strike="noStrike" cap="none">
                <a:solidFill>
                  <a:schemeClr val="dk1"/>
                </a:solidFill>
                <a:latin typeface="Cambria"/>
                <a:ea typeface="Cambria"/>
                <a:cs typeface="Cambria"/>
                <a:sym typeface="Cambria"/>
              </a:defRPr>
            </a:lvl3pPr>
            <a:lvl4pPr marL="1828800" marR="0" lvl="3" indent="-323850" algn="l" rtl="0">
              <a:lnSpc>
                <a:spcPct val="100000"/>
              </a:lnSpc>
              <a:spcBef>
                <a:spcPts val="400"/>
              </a:spcBef>
              <a:spcAft>
                <a:spcPts val="0"/>
              </a:spcAft>
              <a:buClr>
                <a:srgbClr val="A5AB81"/>
              </a:buClr>
              <a:buSzPts val="1500"/>
              <a:buFont typeface="Noto Sans Symbols"/>
              <a:buChar char="■"/>
              <a:defRPr sz="2000" b="0" i="0" u="none" strike="noStrike" cap="none">
                <a:solidFill>
                  <a:schemeClr val="dk1"/>
                </a:solidFill>
                <a:latin typeface="Cambria"/>
                <a:ea typeface="Cambria"/>
                <a:cs typeface="Cambria"/>
                <a:sym typeface="Cambria"/>
              </a:defRPr>
            </a:lvl4pPr>
            <a:lvl5pPr marL="2286000" marR="0" lvl="4" indent="-311150" algn="l" rtl="0">
              <a:lnSpc>
                <a:spcPct val="100000"/>
              </a:lnSpc>
              <a:spcBef>
                <a:spcPts val="400"/>
              </a:spcBef>
              <a:spcAft>
                <a:spcPts val="0"/>
              </a:spcAft>
              <a:buClr>
                <a:srgbClr val="D8B25C"/>
              </a:buClr>
              <a:buSzPts val="1300"/>
              <a:buFont typeface="Noto Sans Symbols"/>
              <a:buChar char="■"/>
              <a:defRPr sz="2000" b="0" i="0" u="none" strike="noStrike" cap="none">
                <a:solidFill>
                  <a:schemeClr val="dk1"/>
                </a:solidFill>
                <a:latin typeface="Cambria"/>
                <a:ea typeface="Cambria"/>
                <a:cs typeface="Cambria"/>
                <a:sym typeface="Cambria"/>
              </a:defRPr>
            </a:lvl5pPr>
            <a:lvl6pPr marL="2743200" marR="0" lvl="5"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accent3"/>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accent4"/>
              </a:buClr>
              <a:buSzPts val="1800"/>
              <a:buFont typeface="Noto Sans Symbols"/>
              <a:buChar char="▪"/>
              <a:defRPr sz="1800" b="0" i="0" u="none" strike="noStrike" cap="none">
                <a:solidFill>
                  <a:schemeClr val="dk1"/>
                </a:solidFill>
                <a:latin typeface="Calibri"/>
                <a:ea typeface="Calibri"/>
                <a:cs typeface="Calibri"/>
                <a:sym typeface="Calibri"/>
              </a:defRPr>
            </a:lvl9pPr>
          </a:lstStyle>
          <a:p>
            <a:pPr marL="571500" indent="-571500">
              <a:spcBef>
                <a:spcPts val="0"/>
              </a:spcBef>
              <a:buClr>
                <a:srgbClr val="008000"/>
              </a:buClr>
              <a:buSzPct val="100000"/>
              <a:buFont typeface="Arial" panose="020B0604020202020204" pitchFamily="34" charset="0"/>
              <a:buChar char="•"/>
            </a:pPr>
            <a:r>
              <a:rPr lang="en-US" sz="3600" b="1">
                <a:solidFill>
                  <a:srgbClr val="008000"/>
                </a:solidFill>
              </a:rPr>
              <a:t>Mute</a:t>
            </a:r>
            <a:r>
              <a:rPr lang="en-US" sz="3600"/>
              <a:t> unless you are speaking</a:t>
            </a:r>
          </a:p>
          <a:p>
            <a:pPr marL="571500" indent="-571500">
              <a:spcBef>
                <a:spcPts val="0"/>
              </a:spcBef>
              <a:buClr>
                <a:srgbClr val="008000"/>
              </a:buClr>
              <a:buSzPct val="100000"/>
              <a:buFont typeface="Arial" panose="020B0604020202020204" pitchFamily="34" charset="0"/>
              <a:buChar char="•"/>
            </a:pPr>
            <a:r>
              <a:rPr lang="en-US" sz="3600"/>
              <a:t>Use your </a:t>
            </a:r>
            <a:r>
              <a:rPr lang="en-US" sz="3600" b="1">
                <a:solidFill>
                  <a:srgbClr val="008000"/>
                </a:solidFill>
              </a:rPr>
              <a:t>name</a:t>
            </a:r>
            <a:r>
              <a:rPr lang="en-US" sz="3600" b="1"/>
              <a:t> </a:t>
            </a:r>
            <a:r>
              <a:rPr lang="en-US" sz="3600"/>
              <a:t>and </a:t>
            </a:r>
            <a:r>
              <a:rPr lang="en-US" sz="3600" b="1">
                <a:solidFill>
                  <a:srgbClr val="008000"/>
                </a:solidFill>
              </a:rPr>
              <a:t>school district </a:t>
            </a:r>
            <a:r>
              <a:rPr lang="en-US" sz="3600"/>
              <a:t>to identify yourself</a:t>
            </a:r>
          </a:p>
          <a:p>
            <a:pPr marL="571500" indent="-571500">
              <a:spcBef>
                <a:spcPts val="0"/>
              </a:spcBef>
              <a:buClr>
                <a:srgbClr val="008000"/>
              </a:buClr>
              <a:buSzPct val="100000"/>
              <a:buFont typeface="Arial" panose="020B0604020202020204" pitchFamily="34" charset="0"/>
              <a:buChar char="•"/>
            </a:pPr>
            <a:r>
              <a:rPr lang="en-US" sz="3600"/>
              <a:t>Utilize </a:t>
            </a:r>
            <a:r>
              <a:rPr lang="en-US" sz="3600" b="1"/>
              <a:t>‘</a:t>
            </a:r>
            <a:r>
              <a:rPr lang="en-US" sz="3600" b="1">
                <a:solidFill>
                  <a:srgbClr val="008000"/>
                </a:solidFill>
              </a:rPr>
              <a:t>Chat</a:t>
            </a:r>
            <a:r>
              <a:rPr lang="en-US" sz="3600" b="1"/>
              <a:t>’ </a:t>
            </a:r>
            <a:r>
              <a:rPr lang="en-US" sz="3600"/>
              <a:t>to pose questions, respond, interact with each other during the training </a:t>
            </a:r>
          </a:p>
          <a:p>
            <a:pPr marL="571500" indent="-571500">
              <a:spcBef>
                <a:spcPts val="0"/>
              </a:spcBef>
              <a:buClr>
                <a:srgbClr val="008000"/>
              </a:buClr>
              <a:buSzPct val="100000"/>
              <a:buFont typeface="Arial" panose="020B0604020202020204" pitchFamily="34" charset="0"/>
              <a:buChar char="•"/>
            </a:pPr>
            <a:r>
              <a:rPr lang="en-US" sz="3600" b="1">
                <a:solidFill>
                  <a:srgbClr val="008000"/>
                </a:solidFill>
              </a:rPr>
              <a:t>Show video </a:t>
            </a:r>
            <a:r>
              <a:rPr lang="en-US" sz="3600"/>
              <a:t>unless you must leave your screen</a:t>
            </a:r>
          </a:p>
          <a:p>
            <a:pPr marL="571500" indent="-571500">
              <a:spcBef>
                <a:spcPts val="0"/>
              </a:spcBef>
              <a:buClr>
                <a:srgbClr val="008000"/>
              </a:buClr>
              <a:buSzPct val="100000"/>
              <a:buFont typeface="Arial" panose="020B0604020202020204" pitchFamily="34" charset="0"/>
              <a:buChar char="•"/>
            </a:pPr>
            <a:r>
              <a:rPr lang="en-US" sz="3600" b="1">
                <a:solidFill>
                  <a:srgbClr val="008000"/>
                </a:solidFill>
              </a:rPr>
              <a:t>Take care </a:t>
            </a:r>
            <a:r>
              <a:rPr lang="en-US" sz="3600"/>
              <a:t>of yourself</a:t>
            </a:r>
          </a:p>
          <a:p>
            <a:pPr marL="190482" indent="-6332">
              <a:spcBef>
                <a:spcPts val="0"/>
              </a:spcBef>
              <a:buClr>
                <a:schemeClr val="dk1"/>
              </a:buClr>
              <a:buSzPts val="2900"/>
              <a:buFont typeface="Arial"/>
              <a:buNone/>
            </a:pPr>
            <a:endParaRPr lang="en-US" sz="2700"/>
          </a:p>
          <a:p>
            <a:pPr marL="0" indent="0">
              <a:buFont typeface="Noto Sans Symbols"/>
              <a:buNone/>
            </a:pPr>
            <a:endParaRPr lang="en-US" dirty="0"/>
          </a:p>
        </p:txBody>
      </p:sp>
      <p:pic>
        <p:nvPicPr>
          <p:cNvPr id="7" name="Google Shape;168;g94567fe4e8_1_46" descr="See the source image"/>
          <p:cNvPicPr preferRelativeResize="0"/>
          <p:nvPr/>
        </p:nvPicPr>
        <p:blipFill rotWithShape="1">
          <a:blip r:embed="rId3">
            <a:alphaModFix/>
          </a:blip>
          <a:srcRect/>
          <a:stretch/>
        </p:blipFill>
        <p:spPr>
          <a:xfrm>
            <a:off x="7466168" y="187968"/>
            <a:ext cx="1071563" cy="1071563"/>
          </a:xfrm>
          <a:prstGeom prst="rect">
            <a:avLst/>
          </a:prstGeom>
          <a:noFill/>
          <a:ln>
            <a:noFill/>
          </a:ln>
        </p:spPr>
      </p:pic>
    </p:spTree>
    <p:extLst>
      <p:ext uri="{BB962C8B-B14F-4D97-AF65-F5344CB8AC3E}">
        <p14:creationId xmlns:p14="http://schemas.microsoft.com/office/powerpoint/2010/main" val="1042792832"/>
      </p:ext>
    </p:extLst>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0"/>
          <p:cNvSpPr txBox="1">
            <a:spLocks noGrp="1"/>
          </p:cNvSpPr>
          <p:nvPr>
            <p:ph type="title"/>
          </p:nvPr>
        </p:nvSpPr>
        <p:spPr>
          <a:xfrm>
            <a:off x="533400" y="273050"/>
            <a:ext cx="8153400" cy="87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4000" dirty="0">
                <a:latin typeface="Calibri" panose="020F0502020204030204" pitchFamily="34" charset="0"/>
                <a:cs typeface="Calibri" panose="020F0502020204030204" pitchFamily="34" charset="0"/>
              </a:rPr>
              <a:t>Differentiated Instruction</a:t>
            </a:r>
            <a:endParaRPr sz="4000" dirty="0">
              <a:latin typeface="Calibri" panose="020F0502020204030204" pitchFamily="34" charset="0"/>
              <a:cs typeface="Calibri" panose="020F0502020204030204" pitchFamily="34" charset="0"/>
            </a:endParaRPr>
          </a:p>
        </p:txBody>
      </p:sp>
      <p:sp>
        <p:nvSpPr>
          <p:cNvPr id="369" name="Google Shape;369;p40"/>
          <p:cNvSpPr txBox="1">
            <a:spLocks noGrp="1"/>
          </p:cNvSpPr>
          <p:nvPr>
            <p:ph type="body" idx="1"/>
          </p:nvPr>
        </p:nvSpPr>
        <p:spPr>
          <a:xfrm>
            <a:off x="609600" y="2438400"/>
            <a:ext cx="3886200" cy="3581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8000"/>
              </a:buClr>
              <a:buSzPct val="100000"/>
              <a:buFont typeface="Arial" panose="020B0604020202020204" pitchFamily="34" charset="0"/>
              <a:buChar char="•"/>
            </a:pPr>
            <a:r>
              <a:rPr lang="en-US" sz="2400" dirty="0">
                <a:latin typeface="Calibri"/>
                <a:ea typeface="Calibri"/>
                <a:cs typeface="Calibri"/>
                <a:sym typeface="Calibri"/>
              </a:rPr>
              <a:t>Multiple approaches to content, process, and product</a:t>
            </a:r>
            <a:endParaRPr sz="2400" dirty="0">
              <a:latin typeface="Calibri"/>
              <a:ea typeface="Calibri"/>
              <a:cs typeface="Calibri"/>
              <a:sym typeface="Calibri"/>
            </a:endParaRPr>
          </a:p>
          <a:p>
            <a:pPr marL="342900" lvl="0" indent="-342900" algn="l" rtl="0">
              <a:lnSpc>
                <a:spcPct val="100000"/>
              </a:lnSpc>
              <a:spcBef>
                <a:spcPts val="700"/>
              </a:spcBef>
              <a:spcAft>
                <a:spcPts val="0"/>
              </a:spcAft>
              <a:buClr>
                <a:srgbClr val="008000"/>
              </a:buClr>
              <a:buSzPct val="100000"/>
              <a:buFont typeface="Arial" panose="020B0604020202020204" pitchFamily="34" charset="0"/>
              <a:buChar char="•"/>
            </a:pPr>
            <a:r>
              <a:rPr lang="en-US" sz="2400" dirty="0">
                <a:latin typeface="Calibri"/>
                <a:ea typeface="Calibri"/>
                <a:cs typeface="Calibri"/>
                <a:sym typeface="Calibri"/>
              </a:rPr>
              <a:t>STUDENT CENTERED</a:t>
            </a:r>
            <a:endParaRPr sz="2400" dirty="0">
              <a:latin typeface="Calibri"/>
              <a:ea typeface="Calibri"/>
              <a:cs typeface="Calibri"/>
              <a:sym typeface="Calibri"/>
            </a:endParaRPr>
          </a:p>
          <a:p>
            <a:pPr marL="342900" lvl="0" indent="-342900" algn="l" rtl="0">
              <a:lnSpc>
                <a:spcPct val="100000"/>
              </a:lnSpc>
              <a:spcBef>
                <a:spcPts val="700"/>
              </a:spcBef>
              <a:spcAft>
                <a:spcPts val="0"/>
              </a:spcAft>
              <a:buClr>
                <a:srgbClr val="008000"/>
              </a:buClr>
              <a:buSzPct val="100000"/>
              <a:buFont typeface="Arial" panose="020B0604020202020204" pitchFamily="34" charset="0"/>
              <a:buChar char="•"/>
            </a:pPr>
            <a:r>
              <a:rPr lang="en-US" sz="2400" dirty="0">
                <a:latin typeface="Calibri"/>
                <a:ea typeface="Calibri"/>
                <a:cs typeface="Calibri"/>
                <a:sym typeface="Calibri"/>
              </a:rPr>
              <a:t>A blend of whole class, group, and individual instruction</a:t>
            </a:r>
            <a:endParaRPr sz="2400" dirty="0">
              <a:latin typeface="Calibri"/>
              <a:ea typeface="Calibri"/>
              <a:cs typeface="Calibri"/>
              <a:sym typeface="Calibri"/>
            </a:endParaRPr>
          </a:p>
          <a:p>
            <a:pPr marL="342900" lvl="0" indent="-342900" algn="l" rtl="0">
              <a:lnSpc>
                <a:spcPct val="100000"/>
              </a:lnSpc>
              <a:spcBef>
                <a:spcPts val="700"/>
              </a:spcBef>
              <a:spcAft>
                <a:spcPts val="0"/>
              </a:spcAft>
              <a:buClr>
                <a:srgbClr val="008000"/>
              </a:buClr>
              <a:buSzPct val="100000"/>
              <a:buFont typeface="Arial" panose="020B0604020202020204" pitchFamily="34" charset="0"/>
              <a:buChar char="•"/>
            </a:pPr>
            <a:r>
              <a:rPr lang="en-US" sz="2400" dirty="0">
                <a:latin typeface="Calibri"/>
                <a:ea typeface="Calibri"/>
                <a:cs typeface="Calibri"/>
                <a:sym typeface="Calibri"/>
              </a:rPr>
              <a:t>Tiered instruction</a:t>
            </a:r>
            <a:endParaRPr sz="2400" dirty="0">
              <a:latin typeface="Calibri"/>
              <a:ea typeface="Calibri"/>
              <a:cs typeface="Calibri"/>
              <a:sym typeface="Calibri"/>
            </a:endParaRPr>
          </a:p>
          <a:p>
            <a:pPr marL="319088" lvl="0" indent="-208598" algn="l" rtl="0">
              <a:lnSpc>
                <a:spcPct val="100000"/>
              </a:lnSpc>
              <a:spcBef>
                <a:spcPts val="700"/>
              </a:spcBef>
              <a:spcAft>
                <a:spcPts val="0"/>
              </a:spcAft>
              <a:buSzPts val="1740"/>
              <a:buNone/>
            </a:pPr>
            <a:endParaRPr dirty="0"/>
          </a:p>
        </p:txBody>
      </p:sp>
      <p:sp>
        <p:nvSpPr>
          <p:cNvPr id="370" name="Google Shape;370;p40"/>
          <p:cNvSpPr txBox="1">
            <a:spLocks noGrp="1"/>
          </p:cNvSpPr>
          <p:nvPr>
            <p:ph type="body" idx="2"/>
          </p:nvPr>
        </p:nvSpPr>
        <p:spPr>
          <a:xfrm>
            <a:off x="4800600" y="2438400"/>
            <a:ext cx="3886200" cy="4419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8000"/>
              </a:buClr>
              <a:buSzPct val="100000"/>
              <a:buFont typeface="Arial" panose="020B0604020202020204" pitchFamily="34" charset="0"/>
              <a:buChar char="•"/>
            </a:pPr>
            <a:r>
              <a:rPr lang="en-US" sz="2400" dirty="0">
                <a:latin typeface="Calibri"/>
                <a:ea typeface="Calibri"/>
                <a:cs typeface="Calibri"/>
                <a:sym typeface="Calibri"/>
              </a:rPr>
              <a:t>Individualized instruction</a:t>
            </a:r>
            <a:endParaRPr sz="2400" dirty="0">
              <a:latin typeface="Calibri"/>
              <a:ea typeface="Calibri"/>
              <a:cs typeface="Calibri"/>
              <a:sym typeface="Calibri"/>
            </a:endParaRPr>
          </a:p>
          <a:p>
            <a:pPr marL="342900" lvl="0" indent="-342900" algn="l" rtl="0">
              <a:lnSpc>
                <a:spcPct val="100000"/>
              </a:lnSpc>
              <a:spcBef>
                <a:spcPts val="700"/>
              </a:spcBef>
              <a:spcAft>
                <a:spcPts val="0"/>
              </a:spcAft>
              <a:buClr>
                <a:srgbClr val="008000"/>
              </a:buClr>
              <a:buSzPct val="100000"/>
              <a:buFont typeface="Arial" panose="020B0604020202020204" pitchFamily="34" charset="0"/>
              <a:buChar char="•"/>
            </a:pPr>
            <a:r>
              <a:rPr lang="en-US" sz="2400" dirty="0">
                <a:latin typeface="Calibri"/>
                <a:ea typeface="Calibri"/>
                <a:cs typeface="Calibri"/>
                <a:sym typeface="Calibri"/>
              </a:rPr>
              <a:t>Chaotic or new</a:t>
            </a:r>
            <a:endParaRPr sz="2400" dirty="0">
              <a:latin typeface="Calibri"/>
              <a:ea typeface="Calibri"/>
              <a:cs typeface="Calibri"/>
              <a:sym typeface="Calibri"/>
            </a:endParaRPr>
          </a:p>
          <a:p>
            <a:pPr marL="342900" lvl="0" indent="-342900" algn="l" rtl="0">
              <a:lnSpc>
                <a:spcPct val="100000"/>
              </a:lnSpc>
              <a:spcBef>
                <a:spcPts val="700"/>
              </a:spcBef>
              <a:spcAft>
                <a:spcPts val="0"/>
              </a:spcAft>
              <a:buClr>
                <a:srgbClr val="008000"/>
              </a:buClr>
              <a:buSzPct val="100000"/>
              <a:buFont typeface="Arial" panose="020B0604020202020204" pitchFamily="34" charset="0"/>
              <a:buChar char="•"/>
            </a:pPr>
            <a:r>
              <a:rPr lang="en-US" sz="2400" dirty="0">
                <a:latin typeface="Calibri"/>
                <a:ea typeface="Calibri"/>
                <a:cs typeface="Calibri"/>
                <a:sym typeface="Calibri"/>
              </a:rPr>
              <a:t>Just another way to provide homogenous instruction</a:t>
            </a:r>
            <a:endParaRPr sz="2400" dirty="0">
              <a:latin typeface="Calibri"/>
              <a:ea typeface="Calibri"/>
              <a:cs typeface="Calibri"/>
              <a:sym typeface="Calibri"/>
            </a:endParaRPr>
          </a:p>
          <a:p>
            <a:pPr marL="342900" lvl="0" indent="-342900" algn="l" rtl="0">
              <a:lnSpc>
                <a:spcPct val="100000"/>
              </a:lnSpc>
              <a:spcBef>
                <a:spcPts val="700"/>
              </a:spcBef>
              <a:spcAft>
                <a:spcPts val="0"/>
              </a:spcAft>
              <a:buClr>
                <a:srgbClr val="008000"/>
              </a:buClr>
              <a:buSzPct val="100000"/>
              <a:buFont typeface="Arial" panose="020B0604020202020204" pitchFamily="34" charset="0"/>
              <a:buChar char="•"/>
            </a:pPr>
            <a:r>
              <a:rPr lang="en-US" sz="2400" dirty="0">
                <a:latin typeface="Calibri"/>
                <a:ea typeface="Calibri"/>
                <a:cs typeface="Calibri"/>
                <a:sym typeface="Calibri"/>
              </a:rPr>
              <a:t>Just modifying grading systems and reducing work loads</a:t>
            </a:r>
            <a:endParaRPr sz="2400" dirty="0">
              <a:latin typeface="Calibri"/>
              <a:ea typeface="Calibri"/>
              <a:cs typeface="Calibri"/>
              <a:sym typeface="Calibri"/>
            </a:endParaRPr>
          </a:p>
          <a:p>
            <a:pPr marL="342900" lvl="0" indent="-342900" algn="l" rtl="0">
              <a:lnSpc>
                <a:spcPct val="100000"/>
              </a:lnSpc>
              <a:spcBef>
                <a:spcPts val="700"/>
              </a:spcBef>
              <a:spcAft>
                <a:spcPts val="0"/>
              </a:spcAft>
              <a:buClr>
                <a:srgbClr val="008000"/>
              </a:buClr>
              <a:buSzPct val="100000"/>
              <a:buFont typeface="Arial" panose="020B0604020202020204" pitchFamily="34" charset="0"/>
              <a:buChar char="•"/>
            </a:pPr>
            <a:r>
              <a:rPr lang="en-US" sz="2400" dirty="0">
                <a:latin typeface="Calibri"/>
                <a:ea typeface="Calibri"/>
                <a:cs typeface="Calibri"/>
                <a:sym typeface="Calibri"/>
              </a:rPr>
              <a:t>A special education thing</a:t>
            </a:r>
            <a:endParaRPr sz="2400" dirty="0">
              <a:latin typeface="Calibri"/>
              <a:ea typeface="Calibri"/>
              <a:cs typeface="Calibri"/>
              <a:sym typeface="Calibri"/>
            </a:endParaRPr>
          </a:p>
          <a:p>
            <a:pPr marL="319088" lvl="0" indent="-208598" algn="l" rtl="0">
              <a:lnSpc>
                <a:spcPct val="100000"/>
              </a:lnSpc>
              <a:spcBef>
                <a:spcPts val="700"/>
              </a:spcBef>
              <a:spcAft>
                <a:spcPts val="0"/>
              </a:spcAft>
              <a:buSzPts val="1740"/>
              <a:buNone/>
            </a:pPr>
            <a:endParaRPr dirty="0"/>
          </a:p>
        </p:txBody>
      </p:sp>
      <p:sp>
        <p:nvSpPr>
          <p:cNvPr id="371" name="Google Shape;371;p40"/>
          <p:cNvSpPr txBox="1">
            <a:spLocks noGrp="1"/>
          </p:cNvSpPr>
          <p:nvPr>
            <p:ph type="body" idx="3"/>
          </p:nvPr>
        </p:nvSpPr>
        <p:spPr>
          <a:xfrm>
            <a:off x="609600" y="1752600"/>
            <a:ext cx="3886200" cy="639900"/>
          </a:xfrm>
          <a:prstGeom prst="rect">
            <a:avLst/>
          </a:prstGeom>
          <a:solidFill>
            <a:srgbClr val="C13828"/>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Font typeface="Calibri"/>
              <a:buNone/>
            </a:pPr>
            <a:r>
              <a:rPr lang="en-US" sz="3600" dirty="0"/>
              <a:t>IS</a:t>
            </a:r>
            <a:endParaRPr sz="3600" dirty="0"/>
          </a:p>
        </p:txBody>
      </p:sp>
      <p:sp>
        <p:nvSpPr>
          <p:cNvPr id="372" name="Google Shape;372;p40"/>
          <p:cNvSpPr txBox="1">
            <a:spLocks noGrp="1"/>
          </p:cNvSpPr>
          <p:nvPr>
            <p:ph type="body" idx="4"/>
          </p:nvPr>
        </p:nvSpPr>
        <p:spPr>
          <a:xfrm>
            <a:off x="4800600" y="1752600"/>
            <a:ext cx="3886200" cy="639900"/>
          </a:xfrm>
          <a:prstGeom prst="rect">
            <a:avLst/>
          </a:prstGeom>
          <a:solidFill>
            <a:srgbClr val="B59B0C"/>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Font typeface="Calibri"/>
              <a:buNone/>
            </a:pPr>
            <a:r>
              <a:rPr lang="en-US" sz="3600" dirty="0"/>
              <a:t>IS NOT</a:t>
            </a:r>
            <a:endParaRPr sz="3600" dirty="0"/>
          </a:p>
        </p:txBody>
      </p:sp>
      <p:sp>
        <p:nvSpPr>
          <p:cNvPr id="373" name="Google Shape;373;p40"/>
          <p:cNvSpPr txBox="1">
            <a:spLocks noGrp="1"/>
          </p:cNvSpPr>
          <p:nvPr>
            <p:ph type="sldNum" idx="4294967295"/>
          </p:nvPr>
        </p:nvSpPr>
        <p:spPr>
          <a:xfrm>
            <a:off x="0" y="1279525"/>
            <a:ext cx="533400" cy="2445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30</a:t>
            </a:fld>
            <a:endParaRPr sz="1190"/>
          </a:p>
        </p:txBody>
      </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1"/>
          <p:cNvSpPr txBox="1">
            <a:spLocks noGrp="1"/>
          </p:cNvSpPr>
          <p:nvPr>
            <p:ph type="title"/>
          </p:nvPr>
        </p:nvSpPr>
        <p:spPr>
          <a:xfrm>
            <a:off x="533400" y="273050"/>
            <a:ext cx="8153400" cy="87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200" dirty="0">
                <a:latin typeface="Calibri" panose="020F0502020204030204" pitchFamily="34" charset="0"/>
                <a:cs typeface="Calibri" panose="020F0502020204030204" pitchFamily="34" charset="0"/>
              </a:rPr>
              <a:t>Attributes of Traditional Classroom and Differentiated Classroom</a:t>
            </a:r>
            <a:endParaRPr sz="3200" dirty="0">
              <a:latin typeface="Calibri" panose="020F0502020204030204" pitchFamily="34" charset="0"/>
              <a:cs typeface="Calibri" panose="020F0502020204030204" pitchFamily="34" charset="0"/>
            </a:endParaRPr>
          </a:p>
        </p:txBody>
      </p:sp>
      <p:sp>
        <p:nvSpPr>
          <p:cNvPr id="380" name="Google Shape;380;p41"/>
          <p:cNvSpPr txBox="1">
            <a:spLocks noGrp="1"/>
          </p:cNvSpPr>
          <p:nvPr>
            <p:ph type="body" idx="1"/>
          </p:nvPr>
        </p:nvSpPr>
        <p:spPr>
          <a:xfrm>
            <a:off x="152400" y="2437608"/>
            <a:ext cx="4343400" cy="41907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8000"/>
              </a:buClr>
              <a:buSzPct val="100000"/>
              <a:buFont typeface="Arial" panose="020B0604020202020204" pitchFamily="34" charset="0"/>
              <a:buChar char="•"/>
            </a:pPr>
            <a:r>
              <a:rPr lang="en-US" sz="2400" dirty="0">
                <a:latin typeface="Calibri"/>
                <a:ea typeface="Calibri"/>
                <a:cs typeface="Calibri"/>
                <a:sym typeface="Calibri"/>
              </a:rPr>
              <a:t>Instruction is teacher centered</a:t>
            </a:r>
            <a:endParaRPr sz="2400" dirty="0">
              <a:latin typeface="Calibri"/>
              <a:ea typeface="Calibri"/>
              <a:cs typeface="Calibri"/>
              <a:sym typeface="Calibri"/>
            </a:endParaRPr>
          </a:p>
          <a:p>
            <a:pPr marL="342900" lvl="0" indent="-342900" algn="l" rtl="0">
              <a:lnSpc>
                <a:spcPct val="100000"/>
              </a:lnSpc>
              <a:spcBef>
                <a:spcPts val="700"/>
              </a:spcBef>
              <a:spcAft>
                <a:spcPts val="0"/>
              </a:spcAft>
              <a:buClr>
                <a:srgbClr val="008000"/>
              </a:buClr>
              <a:buSzPct val="100000"/>
              <a:buFont typeface="Arial" panose="020B0604020202020204" pitchFamily="34" charset="0"/>
              <a:buChar char="•"/>
            </a:pPr>
            <a:r>
              <a:rPr lang="en-US" sz="2400" dirty="0">
                <a:latin typeface="Calibri"/>
                <a:ea typeface="Calibri"/>
                <a:cs typeface="Calibri"/>
                <a:sym typeface="Calibri"/>
              </a:rPr>
              <a:t>Instruction is largely provided in a whole-group setting</a:t>
            </a:r>
            <a:endParaRPr sz="2400" dirty="0">
              <a:latin typeface="Calibri"/>
              <a:ea typeface="Calibri"/>
              <a:cs typeface="Calibri"/>
              <a:sym typeface="Calibri"/>
            </a:endParaRPr>
          </a:p>
          <a:p>
            <a:pPr marL="342900" lvl="0" indent="-342900" algn="l" rtl="0">
              <a:lnSpc>
                <a:spcPct val="100000"/>
              </a:lnSpc>
              <a:spcBef>
                <a:spcPts val="700"/>
              </a:spcBef>
              <a:spcAft>
                <a:spcPts val="0"/>
              </a:spcAft>
              <a:buClr>
                <a:srgbClr val="008000"/>
              </a:buClr>
              <a:buSzPct val="100000"/>
              <a:buFont typeface="Arial" panose="020B0604020202020204" pitchFamily="34" charset="0"/>
              <a:buChar char="•"/>
            </a:pPr>
            <a:r>
              <a:rPr lang="en-US" sz="2400" dirty="0">
                <a:latin typeface="Calibri"/>
                <a:ea typeface="Calibri"/>
                <a:cs typeface="Calibri"/>
                <a:sym typeface="Calibri"/>
              </a:rPr>
              <a:t>When teachers assign students to work in groups, the groups are usually static, based on achievement level (e.g., low, middle, and high achievers)</a:t>
            </a:r>
            <a:endParaRPr sz="2400" dirty="0">
              <a:latin typeface="Calibri"/>
              <a:ea typeface="Calibri"/>
              <a:cs typeface="Calibri"/>
              <a:sym typeface="Calibri"/>
            </a:endParaRPr>
          </a:p>
          <a:p>
            <a:pPr marL="319088" lvl="0" indent="-208598" algn="l" rtl="0">
              <a:lnSpc>
                <a:spcPct val="100000"/>
              </a:lnSpc>
              <a:spcBef>
                <a:spcPts val="700"/>
              </a:spcBef>
              <a:spcAft>
                <a:spcPts val="0"/>
              </a:spcAft>
              <a:buSzPts val="1740"/>
              <a:buNone/>
            </a:pPr>
            <a:endParaRPr dirty="0"/>
          </a:p>
        </p:txBody>
      </p:sp>
      <p:sp>
        <p:nvSpPr>
          <p:cNvPr id="381" name="Google Shape;381;p41"/>
          <p:cNvSpPr txBox="1">
            <a:spLocks noGrp="1"/>
          </p:cNvSpPr>
          <p:nvPr>
            <p:ph type="body" idx="2"/>
          </p:nvPr>
        </p:nvSpPr>
        <p:spPr>
          <a:xfrm>
            <a:off x="4800600" y="2438402"/>
            <a:ext cx="4343400" cy="3810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8000"/>
              </a:buClr>
              <a:buSzPct val="100000"/>
              <a:buFont typeface="Arial" panose="020B0604020202020204" pitchFamily="34" charset="0"/>
              <a:buChar char="•"/>
            </a:pPr>
            <a:r>
              <a:rPr lang="en-US" sz="2400" dirty="0">
                <a:latin typeface="Calibri"/>
                <a:ea typeface="Calibri"/>
                <a:cs typeface="Calibri"/>
                <a:sym typeface="Calibri"/>
              </a:rPr>
              <a:t>Instruction is student centered</a:t>
            </a:r>
            <a:endParaRPr sz="2400" dirty="0">
              <a:latin typeface="Calibri"/>
              <a:ea typeface="Calibri"/>
              <a:cs typeface="Calibri"/>
              <a:sym typeface="Calibri"/>
            </a:endParaRPr>
          </a:p>
          <a:p>
            <a:pPr marL="342900" lvl="0" indent="-342900" algn="l" rtl="0">
              <a:lnSpc>
                <a:spcPct val="100000"/>
              </a:lnSpc>
              <a:spcBef>
                <a:spcPts val="700"/>
              </a:spcBef>
              <a:spcAft>
                <a:spcPts val="0"/>
              </a:spcAft>
              <a:buClr>
                <a:srgbClr val="008000"/>
              </a:buClr>
              <a:buSzPct val="100000"/>
              <a:buFont typeface="Arial" panose="020B0604020202020204" pitchFamily="34" charset="0"/>
              <a:buChar char="•"/>
            </a:pPr>
            <a:r>
              <a:rPr lang="en-US" sz="2400" dirty="0">
                <a:latin typeface="Calibri"/>
                <a:ea typeface="Calibri"/>
                <a:cs typeface="Calibri"/>
                <a:sym typeface="Calibri"/>
              </a:rPr>
              <a:t>Different grouping formats (e.g., whole-group, small-group, pairs) are used for instruction</a:t>
            </a:r>
            <a:endParaRPr sz="2400" dirty="0">
              <a:latin typeface="Calibri"/>
              <a:ea typeface="Calibri"/>
              <a:cs typeface="Calibri"/>
              <a:sym typeface="Calibri"/>
            </a:endParaRPr>
          </a:p>
          <a:p>
            <a:pPr marL="342900" lvl="0" indent="-342900" algn="l" rtl="0">
              <a:lnSpc>
                <a:spcPct val="100000"/>
              </a:lnSpc>
              <a:spcBef>
                <a:spcPts val="700"/>
              </a:spcBef>
              <a:spcAft>
                <a:spcPts val="0"/>
              </a:spcAft>
              <a:buClr>
                <a:srgbClr val="008000"/>
              </a:buClr>
              <a:buSzPct val="100000"/>
              <a:buFont typeface="Arial" panose="020B0604020202020204" pitchFamily="34" charset="0"/>
              <a:buChar char="•"/>
            </a:pPr>
            <a:r>
              <a:rPr lang="en-US" sz="2400" dirty="0">
                <a:latin typeface="Calibri"/>
                <a:ea typeface="Calibri"/>
                <a:cs typeface="Calibri"/>
                <a:sym typeface="Calibri"/>
              </a:rPr>
              <a:t>Teachers employ flexible grouping practices based on the students’ learning needs and interests</a:t>
            </a:r>
            <a:endParaRPr sz="2400" dirty="0">
              <a:latin typeface="Calibri"/>
              <a:ea typeface="Calibri"/>
              <a:cs typeface="Calibri"/>
              <a:sym typeface="Calibri"/>
            </a:endParaRPr>
          </a:p>
          <a:p>
            <a:pPr marL="319088" lvl="0" indent="-227648" algn="l" rtl="0">
              <a:lnSpc>
                <a:spcPct val="100000"/>
              </a:lnSpc>
              <a:spcBef>
                <a:spcPts val="700"/>
              </a:spcBef>
              <a:spcAft>
                <a:spcPts val="0"/>
              </a:spcAft>
              <a:buSzPts val="1440"/>
              <a:buNone/>
            </a:pPr>
            <a:endParaRPr sz="2400" dirty="0"/>
          </a:p>
        </p:txBody>
      </p:sp>
      <p:sp>
        <p:nvSpPr>
          <p:cNvPr id="382" name="Google Shape;382;p41"/>
          <p:cNvSpPr txBox="1">
            <a:spLocks noGrp="1"/>
          </p:cNvSpPr>
          <p:nvPr>
            <p:ph type="body" idx="3"/>
          </p:nvPr>
        </p:nvSpPr>
        <p:spPr>
          <a:xfrm>
            <a:off x="304800" y="1594050"/>
            <a:ext cx="4191000" cy="685500"/>
          </a:xfrm>
          <a:prstGeom prst="rect">
            <a:avLst/>
          </a:prstGeom>
          <a:solidFill>
            <a:srgbClr val="C13828"/>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Font typeface="Calibri"/>
              <a:buNone/>
            </a:pPr>
            <a:r>
              <a:rPr lang="en-US" dirty="0"/>
              <a:t>TRADITIONAL CLASSROOM</a:t>
            </a:r>
            <a:endParaRPr dirty="0"/>
          </a:p>
        </p:txBody>
      </p:sp>
      <p:sp>
        <p:nvSpPr>
          <p:cNvPr id="383" name="Google Shape;383;p41"/>
          <p:cNvSpPr txBox="1">
            <a:spLocks noGrp="1"/>
          </p:cNvSpPr>
          <p:nvPr>
            <p:ph type="body" idx="4"/>
          </p:nvPr>
        </p:nvSpPr>
        <p:spPr>
          <a:xfrm>
            <a:off x="4800600" y="1594050"/>
            <a:ext cx="4191000" cy="685500"/>
          </a:xfrm>
          <a:prstGeom prst="rect">
            <a:avLst/>
          </a:prstGeom>
          <a:solidFill>
            <a:srgbClr val="B59B0C"/>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Font typeface="Calibri"/>
              <a:buNone/>
            </a:pPr>
            <a:r>
              <a:rPr lang="en-US"/>
              <a:t>DIFFERENTIATED CLASSROOM</a:t>
            </a:r>
            <a:endParaRPr dirty="0"/>
          </a:p>
        </p:txBody>
      </p:sp>
      <p:sp>
        <p:nvSpPr>
          <p:cNvPr id="384" name="Google Shape;384;p41"/>
          <p:cNvSpPr txBox="1">
            <a:spLocks noGrp="1"/>
          </p:cNvSpPr>
          <p:nvPr>
            <p:ph type="sldNum" idx="12"/>
          </p:nvPr>
        </p:nvSpPr>
        <p:spPr>
          <a:xfrm>
            <a:off x="0" y="1143050"/>
            <a:ext cx="533400" cy="4510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31</a:t>
            </a:fld>
            <a:endParaRPr sz="1190"/>
          </a:p>
        </p:txBody>
      </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1"/>
          <p:cNvSpPr txBox="1">
            <a:spLocks noGrp="1"/>
          </p:cNvSpPr>
          <p:nvPr>
            <p:ph type="title"/>
          </p:nvPr>
        </p:nvSpPr>
        <p:spPr>
          <a:xfrm>
            <a:off x="533400" y="273050"/>
            <a:ext cx="8153400" cy="87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4000" dirty="0">
                <a:latin typeface="Calibri" panose="020F0502020204030204" pitchFamily="34" charset="0"/>
                <a:cs typeface="Calibri" panose="020F0502020204030204" pitchFamily="34" charset="0"/>
              </a:rPr>
              <a:t>Ways to Differentiate Instruction</a:t>
            </a:r>
            <a:endParaRPr sz="4000" dirty="0">
              <a:latin typeface="Calibri" panose="020F0502020204030204" pitchFamily="34" charset="0"/>
              <a:cs typeface="Calibri" panose="020F0502020204030204" pitchFamily="34" charset="0"/>
            </a:endParaRPr>
          </a:p>
        </p:txBody>
      </p:sp>
      <p:sp>
        <p:nvSpPr>
          <p:cNvPr id="380" name="Google Shape;380;p41"/>
          <p:cNvSpPr txBox="1">
            <a:spLocks noGrp="1"/>
          </p:cNvSpPr>
          <p:nvPr>
            <p:ph type="body" idx="1"/>
          </p:nvPr>
        </p:nvSpPr>
        <p:spPr>
          <a:xfrm>
            <a:off x="152400" y="2437608"/>
            <a:ext cx="4343400" cy="41907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8000"/>
              </a:buClr>
              <a:buSzPct val="100000"/>
              <a:buFont typeface="Arial" panose="020B0604020202020204" pitchFamily="34" charset="0"/>
              <a:buChar char="•"/>
            </a:pPr>
            <a:r>
              <a:rPr lang="en-US" sz="3000" dirty="0">
                <a:latin typeface="Calibri"/>
                <a:ea typeface="Calibri"/>
                <a:cs typeface="Calibri"/>
                <a:sym typeface="Calibri"/>
              </a:rPr>
              <a:t>Readiness</a:t>
            </a:r>
          </a:p>
          <a:p>
            <a:pPr marL="342900" lvl="0" indent="-342900" algn="l" rtl="0">
              <a:lnSpc>
                <a:spcPct val="100000"/>
              </a:lnSpc>
              <a:spcBef>
                <a:spcPts val="0"/>
              </a:spcBef>
              <a:spcAft>
                <a:spcPts val="0"/>
              </a:spcAft>
              <a:buClr>
                <a:srgbClr val="008000"/>
              </a:buClr>
              <a:buSzPct val="100000"/>
              <a:buFont typeface="Arial" panose="020B0604020202020204" pitchFamily="34" charset="0"/>
              <a:buChar char="•"/>
            </a:pPr>
            <a:r>
              <a:rPr lang="en-US" sz="3000" dirty="0">
                <a:latin typeface="Calibri"/>
                <a:ea typeface="Calibri"/>
                <a:cs typeface="Calibri"/>
                <a:sym typeface="Calibri"/>
              </a:rPr>
              <a:t>Interests</a:t>
            </a:r>
          </a:p>
          <a:p>
            <a:pPr marL="342900" lvl="0" indent="-342900" algn="l" rtl="0">
              <a:lnSpc>
                <a:spcPct val="100000"/>
              </a:lnSpc>
              <a:spcBef>
                <a:spcPts val="0"/>
              </a:spcBef>
              <a:spcAft>
                <a:spcPts val="0"/>
              </a:spcAft>
              <a:buClr>
                <a:srgbClr val="008000"/>
              </a:buClr>
              <a:buSzPct val="100000"/>
              <a:buFont typeface="Arial" panose="020B0604020202020204" pitchFamily="34" charset="0"/>
              <a:buChar char="•"/>
            </a:pPr>
            <a:r>
              <a:rPr lang="en-US" sz="3000" dirty="0">
                <a:latin typeface="Calibri"/>
                <a:ea typeface="Calibri"/>
                <a:cs typeface="Calibri"/>
                <a:sym typeface="Calibri"/>
              </a:rPr>
              <a:t>Learning Profile</a:t>
            </a:r>
            <a:endParaRPr sz="3000" dirty="0">
              <a:latin typeface="Calibri"/>
              <a:ea typeface="Calibri"/>
              <a:cs typeface="Calibri"/>
              <a:sym typeface="Calibri"/>
            </a:endParaRPr>
          </a:p>
          <a:p>
            <a:pPr marL="319088" lvl="0" indent="-208598" algn="l" rtl="0">
              <a:lnSpc>
                <a:spcPct val="100000"/>
              </a:lnSpc>
              <a:spcBef>
                <a:spcPts val="700"/>
              </a:spcBef>
              <a:spcAft>
                <a:spcPts val="0"/>
              </a:spcAft>
              <a:buSzPts val="1740"/>
              <a:buNone/>
            </a:pPr>
            <a:endParaRPr dirty="0"/>
          </a:p>
        </p:txBody>
      </p:sp>
      <p:sp>
        <p:nvSpPr>
          <p:cNvPr id="381" name="Google Shape;381;p41"/>
          <p:cNvSpPr txBox="1">
            <a:spLocks noGrp="1"/>
          </p:cNvSpPr>
          <p:nvPr>
            <p:ph type="body" idx="2"/>
          </p:nvPr>
        </p:nvSpPr>
        <p:spPr>
          <a:xfrm>
            <a:off x="4592780" y="2438402"/>
            <a:ext cx="4343400" cy="3810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8000"/>
              </a:buClr>
              <a:buSzPct val="100000"/>
              <a:buFont typeface="Arial" panose="020B0604020202020204" pitchFamily="34" charset="0"/>
              <a:buChar char="•"/>
            </a:pPr>
            <a:r>
              <a:rPr lang="en-US" sz="3000" dirty="0">
                <a:latin typeface="Calibri"/>
                <a:ea typeface="Calibri"/>
                <a:cs typeface="Calibri"/>
                <a:sym typeface="Calibri"/>
              </a:rPr>
              <a:t>Content</a:t>
            </a:r>
          </a:p>
          <a:p>
            <a:pPr marL="342900" lvl="0" indent="-342900" algn="l" rtl="0">
              <a:lnSpc>
                <a:spcPct val="100000"/>
              </a:lnSpc>
              <a:spcBef>
                <a:spcPts val="0"/>
              </a:spcBef>
              <a:spcAft>
                <a:spcPts val="0"/>
              </a:spcAft>
              <a:buClr>
                <a:srgbClr val="008000"/>
              </a:buClr>
              <a:buSzPct val="100000"/>
              <a:buFont typeface="Arial" panose="020B0604020202020204" pitchFamily="34" charset="0"/>
              <a:buChar char="•"/>
            </a:pPr>
            <a:r>
              <a:rPr lang="en-US" sz="3000" dirty="0">
                <a:latin typeface="Calibri"/>
                <a:ea typeface="Calibri"/>
                <a:cs typeface="Calibri"/>
                <a:sym typeface="Calibri"/>
              </a:rPr>
              <a:t>Process</a:t>
            </a:r>
          </a:p>
          <a:p>
            <a:pPr marL="342900" lvl="0" indent="-342900" algn="l" rtl="0">
              <a:lnSpc>
                <a:spcPct val="100000"/>
              </a:lnSpc>
              <a:spcBef>
                <a:spcPts val="0"/>
              </a:spcBef>
              <a:spcAft>
                <a:spcPts val="0"/>
              </a:spcAft>
              <a:buClr>
                <a:srgbClr val="008000"/>
              </a:buClr>
              <a:buSzPct val="100000"/>
              <a:buFont typeface="Arial" panose="020B0604020202020204" pitchFamily="34" charset="0"/>
              <a:buChar char="•"/>
            </a:pPr>
            <a:r>
              <a:rPr lang="en-US" sz="3000" dirty="0">
                <a:latin typeface="Calibri"/>
                <a:ea typeface="Calibri"/>
                <a:cs typeface="Calibri"/>
                <a:sym typeface="Calibri"/>
              </a:rPr>
              <a:t>Product</a:t>
            </a:r>
          </a:p>
          <a:p>
            <a:pPr marL="342900" lvl="0" indent="-342900" algn="l" rtl="0">
              <a:lnSpc>
                <a:spcPct val="100000"/>
              </a:lnSpc>
              <a:spcBef>
                <a:spcPts val="0"/>
              </a:spcBef>
              <a:spcAft>
                <a:spcPts val="0"/>
              </a:spcAft>
              <a:buClr>
                <a:srgbClr val="008000"/>
              </a:buClr>
              <a:buSzPct val="100000"/>
              <a:buFont typeface="Arial" panose="020B0604020202020204" pitchFamily="34" charset="0"/>
              <a:buChar char="•"/>
            </a:pPr>
            <a:r>
              <a:rPr lang="en-US" sz="3000" dirty="0">
                <a:latin typeface="Calibri"/>
                <a:ea typeface="Calibri"/>
                <a:cs typeface="Calibri"/>
                <a:sym typeface="Calibri"/>
              </a:rPr>
              <a:t>Learning Environment</a:t>
            </a:r>
            <a:endParaRPr sz="3000" dirty="0">
              <a:latin typeface="Calibri"/>
              <a:ea typeface="Calibri"/>
              <a:cs typeface="Calibri"/>
              <a:sym typeface="Calibri"/>
            </a:endParaRPr>
          </a:p>
          <a:p>
            <a:pPr marL="319088" lvl="0" indent="-227648" algn="l" rtl="0">
              <a:lnSpc>
                <a:spcPct val="100000"/>
              </a:lnSpc>
              <a:spcBef>
                <a:spcPts val="700"/>
              </a:spcBef>
              <a:spcAft>
                <a:spcPts val="0"/>
              </a:spcAft>
              <a:buSzPts val="1440"/>
              <a:buNone/>
            </a:pPr>
            <a:endParaRPr sz="2400" dirty="0"/>
          </a:p>
        </p:txBody>
      </p:sp>
      <p:sp>
        <p:nvSpPr>
          <p:cNvPr id="384" name="Google Shape;384;p41"/>
          <p:cNvSpPr txBox="1">
            <a:spLocks noGrp="1"/>
          </p:cNvSpPr>
          <p:nvPr>
            <p:ph type="sldNum" idx="12"/>
          </p:nvPr>
        </p:nvSpPr>
        <p:spPr>
          <a:xfrm>
            <a:off x="0" y="1143050"/>
            <a:ext cx="533400" cy="4510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32</a:t>
            </a:fld>
            <a:endParaRPr sz="1190"/>
          </a:p>
        </p:txBody>
      </p:sp>
      <p:sp>
        <p:nvSpPr>
          <p:cNvPr id="10" name="Google Shape;392;p43"/>
          <p:cNvSpPr txBox="1"/>
          <p:nvPr/>
        </p:nvSpPr>
        <p:spPr>
          <a:xfrm>
            <a:off x="308454" y="1682079"/>
            <a:ext cx="3906600" cy="66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2060"/>
              </a:buClr>
              <a:buSzPts val="3200"/>
              <a:buFont typeface="Arial"/>
              <a:buNone/>
            </a:pPr>
            <a:r>
              <a:rPr lang="en-US" sz="3200" b="1" i="0" u="none" strike="noStrike" cap="none" dirty="0">
                <a:solidFill>
                  <a:srgbClr val="002060"/>
                </a:solidFill>
                <a:latin typeface="Calibri"/>
                <a:ea typeface="Calibri"/>
                <a:cs typeface="Calibri"/>
                <a:sym typeface="Calibri"/>
              </a:rPr>
              <a:t>By addressing student</a:t>
            </a:r>
            <a:endParaRPr sz="3200" b="0" i="0" u="none" strike="noStrike" cap="none" dirty="0">
              <a:solidFill>
                <a:srgbClr val="000000"/>
              </a:solidFill>
              <a:sym typeface="Arial"/>
            </a:endParaRPr>
          </a:p>
        </p:txBody>
      </p:sp>
      <p:sp>
        <p:nvSpPr>
          <p:cNvPr id="4" name="Rectangle 3"/>
          <p:cNvSpPr/>
          <p:nvPr/>
        </p:nvSpPr>
        <p:spPr>
          <a:xfrm>
            <a:off x="4751530" y="1708052"/>
            <a:ext cx="3752950" cy="584775"/>
          </a:xfrm>
          <a:prstGeom prst="rect">
            <a:avLst/>
          </a:prstGeom>
        </p:spPr>
        <p:txBody>
          <a:bodyPr wrap="none">
            <a:spAutoFit/>
          </a:bodyPr>
          <a:lstStyle/>
          <a:p>
            <a:pPr lvl="0">
              <a:buClr>
                <a:srgbClr val="002060"/>
              </a:buClr>
              <a:buSzPts val="3200"/>
            </a:pPr>
            <a:r>
              <a:rPr lang="en-US" sz="3200" b="1" dirty="0">
                <a:solidFill>
                  <a:srgbClr val="002060"/>
                </a:solidFill>
                <a:latin typeface="Calibri"/>
                <a:ea typeface="Calibri"/>
                <a:cs typeface="Calibri"/>
                <a:sym typeface="Calibri"/>
              </a:rPr>
              <a:t>You can differentiate</a:t>
            </a:r>
            <a:endParaRPr lang="en-US" sz="3200" dirty="0"/>
          </a:p>
        </p:txBody>
      </p:sp>
      <p:sp>
        <p:nvSpPr>
          <p:cNvPr id="12" name="Google Shape;395;p43"/>
          <p:cNvSpPr/>
          <p:nvPr/>
        </p:nvSpPr>
        <p:spPr>
          <a:xfrm rot="1115851">
            <a:off x="4069197" y="1948027"/>
            <a:ext cx="367806" cy="689600"/>
          </a:xfrm>
          <a:prstGeom prst="curvedLeftArrow">
            <a:avLst>
              <a:gd name="adj1" fmla="val 25000"/>
              <a:gd name="adj2" fmla="val 50000"/>
              <a:gd name="adj3" fmla="val 25000"/>
            </a:avLst>
          </a:prstGeom>
          <a:solidFill>
            <a:srgbClr val="FF0000"/>
          </a:solidFill>
          <a:ln w="190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 name="Google Shape;395;p43"/>
          <p:cNvSpPr/>
          <p:nvPr/>
        </p:nvSpPr>
        <p:spPr>
          <a:xfrm rot="1115851">
            <a:off x="8330968" y="2020813"/>
            <a:ext cx="367806" cy="689600"/>
          </a:xfrm>
          <a:prstGeom prst="curvedLeftArrow">
            <a:avLst>
              <a:gd name="adj1" fmla="val 25000"/>
              <a:gd name="adj2" fmla="val 50000"/>
              <a:gd name="adj3" fmla="val 25000"/>
            </a:avLst>
          </a:prstGeom>
          <a:solidFill>
            <a:srgbClr val="FF0000"/>
          </a:solidFill>
          <a:ln w="190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4" name="Google Shape;394;p43"/>
          <p:cNvPicPr preferRelativeResize="0"/>
          <p:nvPr/>
        </p:nvPicPr>
        <p:blipFill rotWithShape="1">
          <a:blip r:embed="rId3">
            <a:alphaModFix/>
          </a:blip>
          <a:srcRect/>
          <a:stretch/>
        </p:blipFill>
        <p:spPr>
          <a:xfrm>
            <a:off x="2995974" y="3982248"/>
            <a:ext cx="1537500" cy="2214300"/>
          </a:xfrm>
          <a:prstGeom prst="roundRect">
            <a:avLst>
              <a:gd name="adj" fmla="val 8594"/>
            </a:avLst>
          </a:prstGeom>
          <a:solidFill>
            <a:srgbClr val="ECECEC"/>
          </a:solidFill>
          <a:ln>
            <a:noFill/>
          </a:ln>
          <a:effectLst>
            <a:reflection stA="38000" endPos="28000" dist="5000" dir="5400000" sy="-100000" algn="bl" rotWithShape="0"/>
          </a:effectLst>
        </p:spPr>
      </p:pic>
    </p:spTree>
    <p:extLst>
      <p:ext uri="{BB962C8B-B14F-4D97-AF65-F5344CB8AC3E}">
        <p14:creationId xmlns:p14="http://schemas.microsoft.com/office/powerpoint/2010/main" val="335777693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4"/>
          <p:cNvSpPr txBox="1">
            <a:spLocks noGrp="1"/>
          </p:cNvSpPr>
          <p:nvPr>
            <p:ph type="title"/>
          </p:nvPr>
        </p:nvSpPr>
        <p:spPr>
          <a:xfrm>
            <a:off x="609600" y="228600"/>
            <a:ext cx="8153400" cy="990300"/>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Clr>
                <a:schemeClr val="dk1"/>
              </a:buClr>
              <a:buSzPts val="4000"/>
              <a:buFont typeface="Calibri"/>
              <a:buNone/>
            </a:pPr>
            <a:r>
              <a:rPr lang="en-US" sz="4000" dirty="0">
                <a:latin typeface="Calibri" panose="020F0502020204030204" pitchFamily="34" charset="0"/>
                <a:cs typeface="Calibri" panose="020F0502020204030204" pitchFamily="34" charset="0"/>
              </a:rPr>
              <a:t>Same Outcomes, Different Avenue for Success!</a:t>
            </a:r>
            <a:endParaRPr sz="4000" dirty="0">
              <a:latin typeface="Calibri" panose="020F0502020204030204" pitchFamily="34" charset="0"/>
              <a:cs typeface="Calibri" panose="020F0502020204030204" pitchFamily="34" charset="0"/>
            </a:endParaRPr>
          </a:p>
        </p:txBody>
      </p:sp>
      <p:pic>
        <p:nvPicPr>
          <p:cNvPr id="406" name="Google Shape;406;p44" descr="Image result for differentiation"/>
          <p:cNvPicPr preferRelativeResize="0"/>
          <p:nvPr/>
        </p:nvPicPr>
        <p:blipFill rotWithShape="1">
          <a:blip r:embed="rId3">
            <a:alphaModFix/>
          </a:blip>
          <a:srcRect/>
          <a:stretch/>
        </p:blipFill>
        <p:spPr>
          <a:xfrm>
            <a:off x="2182635" y="2662224"/>
            <a:ext cx="4778730" cy="3338526"/>
          </a:xfrm>
          <a:prstGeom prst="rect">
            <a:avLst/>
          </a:prstGeom>
          <a:noFill/>
          <a:ln>
            <a:noFill/>
          </a:ln>
        </p:spPr>
      </p:pic>
      <p:sp>
        <p:nvSpPr>
          <p:cNvPr id="407" name="Google Shape;407;p44"/>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8c9cecb652_0_1"/>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One-Liners</a:t>
            </a:r>
            <a:endParaRPr sz="4000" dirty="0"/>
          </a:p>
        </p:txBody>
      </p:sp>
      <p:sp>
        <p:nvSpPr>
          <p:cNvPr id="414" name="Google Shape;414;g8c9cecb652_0_1"/>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
        <p:nvSpPr>
          <p:cNvPr id="415" name="Google Shape;415;g8c9cecb652_0_1"/>
          <p:cNvSpPr txBox="1">
            <a:spLocks noGrp="1"/>
          </p:cNvSpPr>
          <p:nvPr>
            <p:ph type="body" idx="1"/>
          </p:nvPr>
        </p:nvSpPr>
        <p:spPr>
          <a:xfrm>
            <a:off x="612648" y="1610591"/>
            <a:ext cx="8153400" cy="4647900"/>
          </a:xfrm>
          <a:prstGeom prst="rect">
            <a:avLst/>
          </a:prstGeom>
          <a:noFill/>
          <a:ln>
            <a:noFill/>
          </a:ln>
        </p:spPr>
        <p:txBody>
          <a:bodyPr spcFirstLastPara="1" wrap="square" lIns="91425" tIns="45700" rIns="91425" bIns="45700" anchor="t" anchorCtr="0">
            <a:noAutofit/>
          </a:bodyPr>
          <a:lstStyle/>
          <a:p>
            <a:pPr marL="742950" lvl="0" indent="-742950" algn="l" rtl="0">
              <a:lnSpc>
                <a:spcPct val="100000"/>
              </a:lnSpc>
              <a:spcBef>
                <a:spcPts val="700"/>
              </a:spcBef>
              <a:spcAft>
                <a:spcPts val="0"/>
              </a:spcAft>
              <a:buClr>
                <a:srgbClr val="008000"/>
              </a:buClr>
              <a:buSzPct val="100000"/>
              <a:buFont typeface="+mj-lt"/>
              <a:buAutoNum type="arabicPeriod"/>
            </a:pPr>
            <a:r>
              <a:rPr lang="en-US" sz="3600" dirty="0">
                <a:latin typeface="Calibri"/>
                <a:ea typeface="Calibri"/>
                <a:cs typeface="Calibri"/>
                <a:sym typeface="Calibri"/>
              </a:rPr>
              <a:t>Take a minute and reflect on some ideas you’ve gathered or insights you’ve developed from Session 1</a:t>
            </a:r>
            <a:endParaRPr sz="3600" dirty="0">
              <a:latin typeface="Calibri"/>
              <a:ea typeface="Calibri"/>
              <a:cs typeface="Calibri"/>
              <a:sym typeface="Calibri"/>
            </a:endParaRPr>
          </a:p>
          <a:p>
            <a:pPr marL="742950" lvl="0" indent="-742950" algn="l" rtl="0">
              <a:lnSpc>
                <a:spcPct val="100000"/>
              </a:lnSpc>
              <a:spcBef>
                <a:spcPts val="0"/>
              </a:spcBef>
              <a:spcAft>
                <a:spcPts val="0"/>
              </a:spcAft>
              <a:buClr>
                <a:srgbClr val="008000"/>
              </a:buClr>
              <a:buSzPct val="100000"/>
              <a:buFont typeface="+mj-lt"/>
              <a:buAutoNum type="arabicPeriod"/>
            </a:pPr>
            <a:r>
              <a:rPr lang="en-US" sz="3600" dirty="0">
                <a:latin typeface="Calibri"/>
                <a:ea typeface="Calibri"/>
                <a:cs typeface="Calibri"/>
                <a:sym typeface="Calibri"/>
              </a:rPr>
              <a:t>Develop a one-sentence statement that encapsulates an idea or insight you feel is important</a:t>
            </a:r>
            <a:endParaRPr sz="3600" dirty="0">
              <a:latin typeface="Calibri"/>
              <a:ea typeface="Calibri"/>
              <a:cs typeface="Calibri"/>
              <a:sym typeface="Calibri"/>
            </a:endParaRPr>
          </a:p>
          <a:p>
            <a:pPr marL="742950" lvl="0" indent="-742950" algn="l" rtl="0">
              <a:lnSpc>
                <a:spcPct val="100000"/>
              </a:lnSpc>
              <a:spcBef>
                <a:spcPts val="0"/>
              </a:spcBef>
              <a:spcAft>
                <a:spcPts val="0"/>
              </a:spcAft>
              <a:buClr>
                <a:srgbClr val="008000"/>
              </a:buClr>
              <a:buSzPct val="100000"/>
              <a:buFont typeface="+mj-lt"/>
              <a:buAutoNum type="arabicPeriod"/>
            </a:pPr>
            <a:r>
              <a:rPr lang="en-US" sz="3600" dirty="0">
                <a:latin typeface="Calibri"/>
                <a:ea typeface="Calibri"/>
                <a:cs typeface="Calibri"/>
                <a:sym typeface="Calibri"/>
              </a:rPr>
              <a:t>Share your one-liner with the group</a:t>
            </a:r>
            <a:endParaRPr sz="3600" dirty="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8"/>
          <p:cNvSpPr txBox="1">
            <a:spLocks noGrp="1"/>
          </p:cNvSpPr>
          <p:nvPr>
            <p:ph type="body" idx="1"/>
          </p:nvPr>
        </p:nvSpPr>
        <p:spPr>
          <a:xfrm>
            <a:off x="0" y="3811219"/>
            <a:ext cx="9144000" cy="1673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680"/>
              <a:buNone/>
            </a:pPr>
            <a:r>
              <a:rPr lang="en-US" sz="4000" dirty="0">
                <a:latin typeface="Calibri"/>
                <a:ea typeface="Calibri"/>
                <a:cs typeface="Calibri"/>
                <a:sym typeface="Calibri"/>
              </a:rPr>
              <a:t>Differentiated Instruction</a:t>
            </a:r>
            <a:endParaRPr sz="4000" dirty="0">
              <a:latin typeface="Calibri"/>
              <a:ea typeface="Calibri"/>
              <a:cs typeface="Calibri"/>
              <a:sym typeface="Calibri"/>
            </a:endParaRPr>
          </a:p>
        </p:txBody>
      </p:sp>
      <p:sp>
        <p:nvSpPr>
          <p:cNvPr id="422" name="Google Shape;422;p48"/>
          <p:cNvSpPr txBox="1">
            <a:spLocks noGrp="1"/>
          </p:cNvSpPr>
          <p:nvPr>
            <p:ph type="title"/>
          </p:nvPr>
        </p:nvSpPr>
        <p:spPr>
          <a:xfrm>
            <a:off x="1371600" y="1600200"/>
            <a:ext cx="7620000" cy="990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4400"/>
              <a:buFont typeface="Calibri"/>
              <a:buNone/>
            </a:pPr>
            <a:r>
              <a:rPr lang="en-US" b="1" dirty="0"/>
              <a:t>Five Key Elements</a:t>
            </a:r>
            <a:endParaRPr b="1" dirty="0"/>
          </a:p>
        </p:txBody>
      </p:sp>
      <p:sp>
        <p:nvSpPr>
          <p:cNvPr id="423" name="Google Shape;423;p48"/>
          <p:cNvSpPr txBox="1">
            <a:spLocks noGrp="1"/>
          </p:cNvSpPr>
          <p:nvPr>
            <p:ph type="sldNum" idx="4294967295"/>
          </p:nvPr>
        </p:nvSpPr>
        <p:spPr>
          <a:xfrm>
            <a:off x="201478" y="1912800"/>
            <a:ext cx="762000" cy="365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9"/>
          <p:cNvSpPr txBox="1">
            <a:spLocks noGrp="1"/>
          </p:cNvSpPr>
          <p:nvPr>
            <p:ph type="title"/>
          </p:nvPr>
        </p:nvSpPr>
        <p:spPr>
          <a:xfrm>
            <a:off x="612648" y="228600"/>
            <a:ext cx="8153400" cy="1066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3600" dirty="0"/>
              <a:t>Guiding Principles of Effective Differentiated Instruction</a:t>
            </a:r>
            <a:endParaRPr sz="3600" dirty="0"/>
          </a:p>
        </p:txBody>
      </p:sp>
      <p:sp>
        <p:nvSpPr>
          <p:cNvPr id="430" name="Google Shape;430;p49"/>
          <p:cNvSpPr txBox="1">
            <a:spLocks noGrp="1"/>
          </p:cNvSpPr>
          <p:nvPr>
            <p:ph type="body" idx="1"/>
          </p:nvPr>
        </p:nvSpPr>
        <p:spPr>
          <a:xfrm>
            <a:off x="554126" y="2210100"/>
            <a:ext cx="8153400" cy="4647900"/>
          </a:xfrm>
          <a:prstGeom prst="rect">
            <a:avLst/>
          </a:prstGeom>
          <a:noFill/>
          <a:ln>
            <a:noFill/>
          </a:ln>
        </p:spPr>
        <p:txBody>
          <a:bodyPr spcFirstLastPara="1" wrap="square" lIns="91425" tIns="45700" rIns="91425" bIns="45700" anchor="t" anchorCtr="0">
            <a:noAutofit/>
          </a:bodyPr>
          <a:lstStyle/>
          <a:p>
            <a:pPr marL="797560" lvl="0" indent="-742950" algn="l" rtl="0">
              <a:lnSpc>
                <a:spcPct val="100000"/>
              </a:lnSpc>
              <a:spcBef>
                <a:spcPts val="0"/>
              </a:spcBef>
              <a:spcAft>
                <a:spcPts val="0"/>
              </a:spcAft>
              <a:buClr>
                <a:srgbClr val="008000"/>
              </a:buClr>
              <a:buSzPct val="100000"/>
              <a:buFont typeface="+mj-lt"/>
              <a:buAutoNum type="arabicPeriod"/>
            </a:pPr>
            <a:r>
              <a:rPr lang="en-US" sz="3600" dirty="0">
                <a:latin typeface="Calibri"/>
                <a:ea typeface="Calibri"/>
                <a:cs typeface="Calibri"/>
                <a:sym typeface="Calibri"/>
              </a:rPr>
              <a:t>High Quality Curriculum</a:t>
            </a:r>
            <a:endParaRPr sz="3600" dirty="0">
              <a:latin typeface="Calibri"/>
              <a:ea typeface="Calibri"/>
              <a:cs typeface="Calibri"/>
              <a:sym typeface="Calibri"/>
            </a:endParaRPr>
          </a:p>
          <a:p>
            <a:pPr marL="797560" lvl="0" indent="-742950" algn="l" rtl="0">
              <a:lnSpc>
                <a:spcPct val="100000"/>
              </a:lnSpc>
              <a:spcBef>
                <a:spcPts val="0"/>
              </a:spcBef>
              <a:spcAft>
                <a:spcPts val="0"/>
              </a:spcAft>
              <a:buClr>
                <a:srgbClr val="008000"/>
              </a:buClr>
              <a:buSzPct val="100000"/>
              <a:buFont typeface="+mj-lt"/>
              <a:buAutoNum type="arabicPeriod"/>
            </a:pPr>
            <a:r>
              <a:rPr lang="en-US" sz="3600" dirty="0">
                <a:latin typeface="Calibri"/>
                <a:ea typeface="Calibri"/>
                <a:cs typeface="Calibri"/>
                <a:sym typeface="Calibri"/>
              </a:rPr>
              <a:t>Learning Environment</a:t>
            </a:r>
            <a:endParaRPr sz="3600" dirty="0">
              <a:latin typeface="Calibri"/>
              <a:ea typeface="Calibri"/>
              <a:cs typeface="Calibri"/>
              <a:sym typeface="Calibri"/>
            </a:endParaRPr>
          </a:p>
          <a:p>
            <a:pPr marL="797560" lvl="0" indent="-742950" algn="l" rtl="0">
              <a:lnSpc>
                <a:spcPct val="100000"/>
              </a:lnSpc>
              <a:spcBef>
                <a:spcPts val="0"/>
              </a:spcBef>
              <a:spcAft>
                <a:spcPts val="0"/>
              </a:spcAft>
              <a:buClr>
                <a:srgbClr val="008000"/>
              </a:buClr>
              <a:buSzPct val="100000"/>
              <a:buFont typeface="+mj-lt"/>
              <a:buAutoNum type="arabicPeriod"/>
            </a:pPr>
            <a:r>
              <a:rPr lang="en-US" sz="3600" dirty="0">
                <a:latin typeface="Calibri"/>
                <a:ea typeface="Calibri"/>
                <a:cs typeface="Calibri"/>
                <a:sym typeface="Calibri"/>
              </a:rPr>
              <a:t>Flexible Instructional Arrangements</a:t>
            </a:r>
            <a:endParaRPr sz="3600" dirty="0">
              <a:latin typeface="Calibri"/>
              <a:ea typeface="Calibri"/>
              <a:cs typeface="Calibri"/>
              <a:sym typeface="Calibri"/>
            </a:endParaRPr>
          </a:p>
          <a:p>
            <a:pPr marL="797560" lvl="0" indent="-742950" algn="l" rtl="0">
              <a:lnSpc>
                <a:spcPct val="100000"/>
              </a:lnSpc>
              <a:spcBef>
                <a:spcPts val="0"/>
              </a:spcBef>
              <a:spcAft>
                <a:spcPts val="0"/>
              </a:spcAft>
              <a:buClr>
                <a:srgbClr val="008000"/>
              </a:buClr>
              <a:buSzPct val="100000"/>
              <a:buFont typeface="+mj-lt"/>
              <a:buAutoNum type="arabicPeriod"/>
            </a:pPr>
            <a:r>
              <a:rPr lang="en-US" sz="3600" dirty="0">
                <a:latin typeface="Calibri"/>
                <a:ea typeface="Calibri"/>
                <a:cs typeface="Calibri"/>
                <a:sym typeface="Calibri"/>
              </a:rPr>
              <a:t>Assessment</a:t>
            </a:r>
            <a:endParaRPr sz="3600" dirty="0">
              <a:latin typeface="Calibri"/>
              <a:ea typeface="Calibri"/>
              <a:cs typeface="Calibri"/>
              <a:sym typeface="Calibri"/>
            </a:endParaRPr>
          </a:p>
          <a:p>
            <a:pPr marL="797560" lvl="0" indent="-742950" algn="l" rtl="0">
              <a:lnSpc>
                <a:spcPct val="100000"/>
              </a:lnSpc>
              <a:spcBef>
                <a:spcPts val="0"/>
              </a:spcBef>
              <a:spcAft>
                <a:spcPts val="0"/>
              </a:spcAft>
              <a:buClr>
                <a:srgbClr val="008000"/>
              </a:buClr>
              <a:buSzPct val="100000"/>
              <a:buFont typeface="+mj-lt"/>
              <a:buAutoNum type="arabicPeriod"/>
            </a:pPr>
            <a:r>
              <a:rPr lang="en-US" sz="3600" dirty="0">
                <a:latin typeface="Calibri"/>
                <a:ea typeface="Calibri"/>
                <a:cs typeface="Calibri"/>
                <a:sym typeface="Calibri"/>
              </a:rPr>
              <a:t>Leadership and Management</a:t>
            </a:r>
            <a:endParaRPr sz="3600" dirty="0">
              <a:latin typeface="Calibri"/>
              <a:ea typeface="Calibri"/>
              <a:cs typeface="Calibri"/>
              <a:sym typeface="Calibri"/>
            </a:endParaRPr>
          </a:p>
        </p:txBody>
      </p:sp>
      <p:sp>
        <p:nvSpPr>
          <p:cNvPr id="431" name="Google Shape;431;p49"/>
          <p:cNvSpPr txBox="1">
            <a:spLocks noGrp="1"/>
          </p:cNvSpPr>
          <p:nvPr>
            <p:ph type="sldNum" idx="4294967295"/>
          </p:nvPr>
        </p:nvSpPr>
        <p:spPr>
          <a:xfrm>
            <a:off x="-331893" y="1051050"/>
            <a:ext cx="1295400" cy="701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fld id="{00000000-1234-1234-1234-123412341234}" type="slidenum">
              <a:rPr lang="en-US"/>
              <a:t>36</a:t>
            </a:fld>
            <a:endParaRPr/>
          </a:p>
        </p:txBody>
      </p:sp>
      <p:sp>
        <p:nvSpPr>
          <p:cNvPr id="432" name="Google Shape;432;p49"/>
          <p:cNvSpPr txBox="1"/>
          <p:nvPr/>
        </p:nvSpPr>
        <p:spPr>
          <a:xfrm>
            <a:off x="7964125" y="489025"/>
            <a:ext cx="939300" cy="4308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HO #1</a:t>
            </a:r>
            <a:endParaRPr>
              <a:latin typeface="Calibri"/>
              <a:ea typeface="Calibri"/>
              <a:cs typeface="Calibri"/>
              <a:sym typeface="Calibri"/>
            </a:endParaRPr>
          </a:p>
        </p:txBody>
      </p:sp>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0"/>
          <p:cNvSpPr txBox="1">
            <a:spLocks noGrp="1"/>
          </p:cNvSpPr>
          <p:nvPr>
            <p:ph type="ctrTitle"/>
          </p:nvPr>
        </p:nvSpPr>
        <p:spPr>
          <a:xfrm>
            <a:off x="2362200" y="3903133"/>
            <a:ext cx="6477000" cy="1828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CAROL ANN TOMLINSON</a:t>
            </a:r>
            <a:endParaRPr sz="4000" dirty="0"/>
          </a:p>
        </p:txBody>
      </p:sp>
      <p:sp>
        <p:nvSpPr>
          <p:cNvPr id="439" name="Google Shape;439;p50"/>
          <p:cNvSpPr txBox="1">
            <a:spLocks noGrp="1"/>
          </p:cNvSpPr>
          <p:nvPr>
            <p:ph type="subTitle" idx="1"/>
          </p:nvPr>
        </p:nvSpPr>
        <p:spPr>
          <a:xfrm>
            <a:off x="2362200" y="5914570"/>
            <a:ext cx="6705600" cy="6855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SzPts val="975"/>
              <a:buNone/>
            </a:pPr>
            <a:endParaRPr sz="1625" u="sng">
              <a:solidFill>
                <a:schemeClr val="hlink"/>
              </a:solidFill>
              <a:hlinkClick r:id="rId3"/>
            </a:endParaRPr>
          </a:p>
          <a:p>
            <a:pPr marL="0" lvl="0" indent="0" algn="l" rtl="0">
              <a:lnSpc>
                <a:spcPct val="80000"/>
              </a:lnSpc>
              <a:spcBef>
                <a:spcPts val="700"/>
              </a:spcBef>
              <a:spcAft>
                <a:spcPts val="0"/>
              </a:spcAft>
              <a:buSzPts val="1425"/>
              <a:buNone/>
            </a:pPr>
            <a:r>
              <a:rPr lang="en-US" sz="2375" u="sng">
                <a:solidFill>
                  <a:schemeClr val="hlink"/>
                </a:solidFill>
                <a:hlinkClick r:id="rId3"/>
              </a:rPr>
              <a:t>http://www.youtube.com/watch?v=bApuBiitL8Q</a:t>
            </a:r>
            <a:endParaRPr sz="2375"/>
          </a:p>
          <a:p>
            <a:pPr marL="0" lvl="0" indent="0" algn="l" rtl="0">
              <a:lnSpc>
                <a:spcPct val="80000"/>
              </a:lnSpc>
              <a:spcBef>
                <a:spcPts val="700"/>
              </a:spcBef>
              <a:spcAft>
                <a:spcPts val="0"/>
              </a:spcAft>
              <a:buSzPts val="975"/>
              <a:buNone/>
            </a:pPr>
            <a:endParaRPr sz="1625"/>
          </a:p>
        </p:txBody>
      </p:sp>
      <p:sp>
        <p:nvSpPr>
          <p:cNvPr id="440" name="Google Shape;440;p50"/>
          <p:cNvSpPr txBox="1">
            <a:spLocks noGrp="1"/>
          </p:cNvSpPr>
          <p:nvPr>
            <p:ph type="sldNum" idx="4294967295"/>
          </p:nvPr>
        </p:nvSpPr>
        <p:spPr>
          <a:xfrm>
            <a:off x="108373" y="297392"/>
            <a:ext cx="533400" cy="2445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b="0">
                <a:solidFill>
                  <a:schemeClr val="tx1"/>
                </a:solidFill>
              </a:rPr>
              <a:t>37</a:t>
            </a:fld>
            <a:endParaRPr sz="1190" b="0" dirty="0">
              <a:solidFill>
                <a:schemeClr val="tx1"/>
              </a:solidFill>
            </a:endParaRPr>
          </a:p>
        </p:txBody>
      </p:sp>
      <p:pic>
        <p:nvPicPr>
          <p:cNvPr id="441" name="Google Shape;441;p50" descr="http://ts2.mm.bing.net/th?id=HN.608003404944903975&amp;w=220&amp;h=165&amp;c=7&amp;rs=1&amp;qlt=90&amp;o=4&amp;pid=1.7"/>
          <p:cNvPicPr preferRelativeResize="0"/>
          <p:nvPr/>
        </p:nvPicPr>
        <p:blipFill rotWithShape="1">
          <a:blip r:embed="rId4">
            <a:alphaModFix/>
          </a:blip>
          <a:srcRect/>
          <a:stretch/>
        </p:blipFill>
        <p:spPr>
          <a:xfrm>
            <a:off x="2864604" y="1704574"/>
            <a:ext cx="3200400" cy="2400302"/>
          </a:xfrm>
          <a:prstGeom prst="rect">
            <a:avLst/>
          </a:prstGeom>
          <a:noFill/>
          <a:ln>
            <a:noFill/>
          </a:ln>
        </p:spPr>
      </p:pic>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1"/>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High Quality Curriculum</a:t>
            </a:r>
            <a:endParaRPr sz="4000" dirty="0"/>
          </a:p>
        </p:txBody>
      </p:sp>
      <p:sp>
        <p:nvSpPr>
          <p:cNvPr id="448" name="Google Shape;448;p51"/>
          <p:cNvSpPr txBox="1">
            <a:spLocks noGrp="1"/>
          </p:cNvSpPr>
          <p:nvPr>
            <p:ph type="body" idx="1"/>
          </p:nvPr>
        </p:nvSpPr>
        <p:spPr>
          <a:xfrm>
            <a:off x="612648" y="1600200"/>
            <a:ext cx="8153400" cy="4647900"/>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0"/>
              </a:spcBef>
              <a:spcAft>
                <a:spcPts val="0"/>
              </a:spcAft>
              <a:buClr>
                <a:srgbClr val="008000"/>
              </a:buClr>
              <a:buSzPct val="100000"/>
              <a:buFont typeface="Arial" panose="020B0604020202020204" pitchFamily="34" charset="0"/>
              <a:buChar char="•"/>
            </a:pPr>
            <a:r>
              <a:rPr lang="en-US" sz="3600" dirty="0">
                <a:latin typeface="Calibri"/>
                <a:ea typeface="Calibri"/>
                <a:cs typeface="Calibri"/>
                <a:sym typeface="Calibri"/>
              </a:rPr>
              <a:t>Effective curriculum has clear learning targets known to teacher and students</a:t>
            </a:r>
            <a:endParaRPr sz="3600" dirty="0">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a:ea typeface="Calibri"/>
                <a:cs typeface="Calibri"/>
                <a:sym typeface="Calibri"/>
              </a:rPr>
              <a:t>It is engaging</a:t>
            </a:r>
            <a:endParaRPr sz="3600" dirty="0">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a:ea typeface="Calibri"/>
                <a:cs typeface="Calibri"/>
                <a:sym typeface="Calibri"/>
              </a:rPr>
              <a:t>It focuses the student on understanding what they are learning</a:t>
            </a:r>
            <a:endParaRPr sz="3600" dirty="0">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a:ea typeface="Calibri"/>
                <a:cs typeface="Calibri"/>
                <a:sym typeface="Calibri"/>
              </a:rPr>
              <a:t>Differentiate curriculum that is powerful and energizing to students</a:t>
            </a:r>
            <a:endParaRPr sz="3600" dirty="0">
              <a:latin typeface="Calibri"/>
              <a:ea typeface="Calibri"/>
              <a:cs typeface="Calibri"/>
              <a:sym typeface="Calibri"/>
            </a:endParaRPr>
          </a:p>
          <a:p>
            <a:pPr marL="319088" lvl="0" indent="-208598" algn="l" rtl="0">
              <a:lnSpc>
                <a:spcPct val="100000"/>
              </a:lnSpc>
              <a:spcBef>
                <a:spcPts val="700"/>
              </a:spcBef>
              <a:spcAft>
                <a:spcPts val="0"/>
              </a:spcAft>
              <a:buSzPts val="1740"/>
              <a:buNone/>
            </a:pPr>
            <a:endParaRPr dirty="0"/>
          </a:p>
        </p:txBody>
      </p:sp>
      <p:sp>
        <p:nvSpPr>
          <p:cNvPr id="449" name="Google Shape;449;p51"/>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38</a:t>
            </a:fld>
            <a:endParaRPr sz="1190"/>
          </a:p>
        </p:txBody>
      </p:sp>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1"/>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Knowledge, Understand, and Do </a:t>
            </a:r>
            <a:r>
              <a:rPr lang="en-US" sz="3600" dirty="0"/>
              <a:t>(KUD)</a:t>
            </a:r>
            <a:endParaRPr sz="3600" dirty="0"/>
          </a:p>
        </p:txBody>
      </p:sp>
      <p:sp>
        <p:nvSpPr>
          <p:cNvPr id="449" name="Google Shape;449;p51"/>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39</a:t>
            </a:fld>
            <a:endParaRPr sz="1190"/>
          </a:p>
        </p:txBody>
      </p:sp>
      <p:pic>
        <p:nvPicPr>
          <p:cNvPr id="5" name="Google Shape;457;p57"/>
          <p:cNvPicPr preferRelativeResize="0"/>
          <p:nvPr/>
        </p:nvPicPr>
        <p:blipFill rotWithShape="1">
          <a:blip r:embed="rId3">
            <a:alphaModFix/>
          </a:blip>
          <a:srcRect b="10178"/>
          <a:stretch/>
        </p:blipFill>
        <p:spPr>
          <a:xfrm>
            <a:off x="1784950" y="2429933"/>
            <a:ext cx="5520832" cy="2988733"/>
          </a:xfrm>
          <a:prstGeom prst="rect">
            <a:avLst/>
          </a:prstGeom>
          <a:noFill/>
          <a:ln>
            <a:noFill/>
          </a:ln>
        </p:spPr>
      </p:pic>
    </p:spTree>
    <p:extLst>
      <p:ext uri="{BB962C8B-B14F-4D97-AF65-F5344CB8AC3E}">
        <p14:creationId xmlns:p14="http://schemas.microsoft.com/office/powerpoint/2010/main" val="1885547962"/>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Zoom Features We Will Use Today</a:t>
            </a:r>
            <a:endParaRPr dirty="0"/>
          </a:p>
        </p:txBody>
      </p:sp>
      <p:sp>
        <p:nvSpPr>
          <p:cNvPr id="208" name="Google Shape;208;p10"/>
          <p:cNvSpPr txBox="1">
            <a:spLocks noGrp="1"/>
          </p:cNvSpPr>
          <p:nvPr>
            <p:ph type="body" idx="1"/>
          </p:nvPr>
        </p:nvSpPr>
        <p:spPr>
          <a:xfrm>
            <a:off x="238425" y="1610700"/>
            <a:ext cx="8572500" cy="514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Clr>
                <a:schemeClr val="dk1"/>
              </a:buClr>
              <a:buSzPts val="630"/>
              <a:buFont typeface="Arial"/>
              <a:buNone/>
            </a:pPr>
            <a:endParaRPr sz="1050"/>
          </a:p>
          <a:p>
            <a:pPr marL="0" lvl="0" indent="0" algn="l" rtl="0">
              <a:lnSpc>
                <a:spcPct val="100000"/>
              </a:lnSpc>
              <a:spcBef>
                <a:spcPts val="700"/>
              </a:spcBef>
              <a:spcAft>
                <a:spcPts val="0"/>
              </a:spcAft>
              <a:buSzPts val="630"/>
              <a:buNone/>
            </a:pPr>
            <a:endParaRPr sz="1050"/>
          </a:p>
        </p:txBody>
      </p:sp>
      <p:sp>
        <p:nvSpPr>
          <p:cNvPr id="210" name="Google Shape;210;p1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4</a:t>
            </a:fld>
            <a:endParaRPr/>
          </a:p>
        </p:txBody>
      </p:sp>
      <p:pic>
        <p:nvPicPr>
          <p:cNvPr id="13" name="Google Shape;205;p34"/>
          <p:cNvPicPr preferRelativeResize="0"/>
          <p:nvPr/>
        </p:nvPicPr>
        <p:blipFill>
          <a:blip r:embed="rId3">
            <a:alphaModFix/>
          </a:blip>
          <a:stretch>
            <a:fillRect/>
          </a:stretch>
        </p:blipFill>
        <p:spPr>
          <a:xfrm>
            <a:off x="152400" y="1753779"/>
            <a:ext cx="8751650" cy="4989921"/>
          </a:xfrm>
          <a:prstGeom prst="rect">
            <a:avLst/>
          </a:prstGeom>
          <a:noFill/>
          <a:ln>
            <a:noFill/>
          </a:ln>
        </p:spPr>
      </p:pic>
    </p:spTree>
    <p:extLst>
      <p:ext uri="{BB962C8B-B14F-4D97-AF65-F5344CB8AC3E}">
        <p14:creationId xmlns:p14="http://schemas.microsoft.com/office/powerpoint/2010/main" val="4114220999"/>
      </p:ext>
    </p:extLst>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1"/>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Key Elements of Curriculum</a:t>
            </a:r>
            <a:endParaRPr sz="3600" dirty="0"/>
          </a:p>
        </p:txBody>
      </p:sp>
      <p:sp>
        <p:nvSpPr>
          <p:cNvPr id="449" name="Google Shape;449;p51"/>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40</a:t>
            </a:fld>
            <a:endParaRPr sz="1190"/>
          </a:p>
        </p:txBody>
      </p:sp>
      <p:sp>
        <p:nvSpPr>
          <p:cNvPr id="6" name="Google Shape;465;p58"/>
          <p:cNvSpPr txBox="1">
            <a:spLocks noGrp="1"/>
          </p:cNvSpPr>
          <p:nvPr>
            <p:ph type="body" idx="1"/>
          </p:nvPr>
        </p:nvSpPr>
        <p:spPr>
          <a:xfrm>
            <a:off x="138852" y="1804476"/>
            <a:ext cx="9005147" cy="443145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40"/>
              <a:buNone/>
            </a:pPr>
            <a:r>
              <a:rPr lang="en-US" sz="3600" dirty="0">
                <a:latin typeface="Calibri" panose="020F0502020204030204" pitchFamily="34" charset="0"/>
                <a:cs typeface="Calibri" panose="020F0502020204030204" pitchFamily="34" charset="0"/>
              </a:rPr>
              <a:t>(KUD)</a:t>
            </a:r>
            <a:endParaRPr sz="3600" dirty="0">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000" dirty="0">
                <a:solidFill>
                  <a:srgbClr val="008000"/>
                </a:solidFill>
                <a:latin typeface="Calibri" panose="020F0502020204030204" pitchFamily="34" charset="0"/>
                <a:cs typeface="Calibri" panose="020F0502020204030204" pitchFamily="34" charset="0"/>
              </a:rPr>
              <a:t>K</a:t>
            </a:r>
            <a:r>
              <a:rPr lang="en-US" sz="3000" dirty="0">
                <a:latin typeface="Calibri" panose="020F0502020204030204" pitchFamily="34" charset="0"/>
                <a:cs typeface="Calibri" panose="020F0502020204030204" pitchFamily="34" charset="0"/>
              </a:rPr>
              <a:t>nowledge</a:t>
            </a:r>
          </a:p>
          <a:p>
            <a:pPr lvl="1" indent="-457200">
              <a:spcBef>
                <a:spcPts val="700"/>
              </a:spcBef>
              <a:buClr>
                <a:srgbClr val="008000"/>
              </a:buClr>
              <a:buSzPct val="100000"/>
              <a:buFont typeface="Wingdings" panose="05000000000000000000" pitchFamily="2" charset="2"/>
              <a:buChar char="q"/>
            </a:pPr>
            <a:r>
              <a:rPr lang="en-US" sz="2800" dirty="0">
                <a:latin typeface="Calibri" panose="020F0502020204030204" pitchFamily="34" charset="0"/>
                <a:cs typeface="Calibri" panose="020F0502020204030204" pitchFamily="34" charset="0"/>
              </a:rPr>
              <a:t>Facts, vocabulary, definitions, places, information</a:t>
            </a:r>
            <a:endParaRPr sz="2800" dirty="0">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000" dirty="0">
                <a:solidFill>
                  <a:srgbClr val="008000"/>
                </a:solidFill>
                <a:latin typeface="Calibri" panose="020F0502020204030204" pitchFamily="34" charset="0"/>
                <a:cs typeface="Calibri" panose="020F0502020204030204" pitchFamily="34" charset="0"/>
              </a:rPr>
              <a:t>U</a:t>
            </a:r>
            <a:r>
              <a:rPr lang="en-US" sz="3000" dirty="0">
                <a:latin typeface="Calibri" panose="020F0502020204030204" pitchFamily="34" charset="0"/>
                <a:cs typeface="Calibri" panose="020F0502020204030204" pitchFamily="34" charset="0"/>
              </a:rPr>
              <a:t>nderstand</a:t>
            </a:r>
          </a:p>
          <a:p>
            <a:pPr marL="800100" lvl="1" indent="-342900">
              <a:spcBef>
                <a:spcPts val="700"/>
              </a:spcBef>
              <a:buClr>
                <a:srgbClr val="008000"/>
              </a:buClr>
              <a:buSzPct val="100000"/>
              <a:buFont typeface="Wingdings" panose="05000000000000000000" pitchFamily="2" charset="2"/>
              <a:buChar char="q"/>
            </a:pPr>
            <a:r>
              <a:rPr lang="en-US" sz="2800" dirty="0">
                <a:latin typeface="Calibri" panose="020F0502020204030204" pitchFamily="34" charset="0"/>
                <a:cs typeface="Calibri" panose="020F0502020204030204" pitchFamily="34" charset="0"/>
              </a:rPr>
              <a:t>  Essential truths, principles, generalizations, big ideas</a:t>
            </a:r>
            <a:endParaRPr sz="2800" dirty="0">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000" dirty="0">
                <a:solidFill>
                  <a:srgbClr val="008000"/>
                </a:solidFill>
                <a:latin typeface="Calibri" panose="020F0502020204030204" pitchFamily="34" charset="0"/>
                <a:cs typeface="Calibri" panose="020F0502020204030204" pitchFamily="34" charset="0"/>
              </a:rPr>
              <a:t>D</a:t>
            </a:r>
            <a:r>
              <a:rPr lang="en-US" sz="3000" dirty="0">
                <a:latin typeface="Calibri" panose="020F0502020204030204" pitchFamily="34" charset="0"/>
                <a:cs typeface="Calibri" panose="020F0502020204030204" pitchFamily="34" charset="0"/>
              </a:rPr>
              <a:t>o</a:t>
            </a:r>
          </a:p>
          <a:p>
            <a:pPr lvl="1" indent="-457200">
              <a:spcBef>
                <a:spcPts val="700"/>
              </a:spcBef>
              <a:buClr>
                <a:srgbClr val="008000"/>
              </a:buClr>
              <a:buSzPct val="100000"/>
              <a:buFont typeface="Wingdings" panose="05000000000000000000" pitchFamily="2" charset="2"/>
              <a:buChar char="q"/>
            </a:pPr>
            <a:r>
              <a:rPr lang="en-US" sz="2800" dirty="0">
                <a:latin typeface="Calibri" panose="020F0502020204030204" pitchFamily="34" charset="0"/>
                <a:cs typeface="Calibri" panose="020F0502020204030204" pitchFamily="34" charset="0"/>
              </a:rPr>
              <a:t>Basic skills, thinking skills, social skills, planning skills</a:t>
            </a:r>
            <a:endParaRPr sz="2800" dirty="0">
              <a:latin typeface="Calibri" panose="020F0502020204030204" pitchFamily="34" charset="0"/>
              <a:cs typeface="Calibri" panose="020F0502020204030204" pitchFamily="34" charset="0"/>
            </a:endParaRPr>
          </a:p>
          <a:p>
            <a:pPr marL="639762" lvl="0" indent="0" algn="l" rtl="0">
              <a:lnSpc>
                <a:spcPct val="100000"/>
              </a:lnSpc>
              <a:spcBef>
                <a:spcPts val="700"/>
              </a:spcBef>
              <a:spcAft>
                <a:spcPts val="0"/>
              </a:spcAft>
              <a:buSzPts val="1080"/>
              <a:buNone/>
            </a:pPr>
            <a:endParaRPr sz="2800" dirty="0"/>
          </a:p>
        </p:txBody>
      </p:sp>
    </p:spTree>
    <p:extLst>
      <p:ext uri="{BB962C8B-B14F-4D97-AF65-F5344CB8AC3E}">
        <p14:creationId xmlns:p14="http://schemas.microsoft.com/office/powerpoint/2010/main" val="470663906"/>
      </p:ext>
    </p:extLst>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1"/>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Classroom Leadership and Management</a:t>
            </a:r>
            <a:endParaRPr sz="3600" dirty="0"/>
          </a:p>
        </p:txBody>
      </p:sp>
      <p:sp>
        <p:nvSpPr>
          <p:cNvPr id="449" name="Google Shape;449;p51"/>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41</a:t>
            </a:fld>
            <a:endParaRPr sz="1190"/>
          </a:p>
        </p:txBody>
      </p:sp>
      <p:sp>
        <p:nvSpPr>
          <p:cNvPr id="5" name="Google Shape;474;p59"/>
          <p:cNvSpPr txBox="1">
            <a:spLocks noGrp="1"/>
          </p:cNvSpPr>
          <p:nvPr>
            <p:ph type="body" idx="1"/>
          </p:nvPr>
        </p:nvSpPr>
        <p:spPr>
          <a:xfrm>
            <a:off x="138113" y="1960130"/>
            <a:ext cx="9005887" cy="4432300"/>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0"/>
              </a:spcBef>
              <a:spcAft>
                <a:spcPts val="0"/>
              </a:spcAft>
              <a:buClr>
                <a:srgbClr val="008000"/>
              </a:buClr>
              <a:buSzPct val="100000"/>
              <a:buFont typeface="Arial" panose="020B0604020202020204" pitchFamily="34" charset="0"/>
              <a:buChar char="•"/>
            </a:pPr>
            <a:r>
              <a:rPr lang="en-US" sz="3400" dirty="0"/>
              <a:t>Together teachers and students create and implement classroom routines</a:t>
            </a:r>
            <a:endParaRPr sz="3400" dirty="0"/>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400" dirty="0"/>
              <a:t>There is a clear expectation that everyone will be respectful and kind to everyone else</a:t>
            </a:r>
            <a:endParaRPr sz="3400" dirty="0"/>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400" dirty="0"/>
              <a:t>Teacher shares the teaching with students</a:t>
            </a:r>
            <a:endParaRPr sz="3400" dirty="0"/>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400" dirty="0"/>
              <a:t>Teacher promotes student independence</a:t>
            </a:r>
            <a:endParaRPr sz="3400" dirty="0"/>
          </a:p>
          <a:p>
            <a:pPr marL="319088" lvl="0" indent="-208598" algn="l" rtl="0">
              <a:lnSpc>
                <a:spcPct val="100000"/>
              </a:lnSpc>
              <a:spcBef>
                <a:spcPts val="700"/>
              </a:spcBef>
              <a:spcAft>
                <a:spcPts val="0"/>
              </a:spcAft>
              <a:buSzPts val="1740"/>
              <a:buNone/>
            </a:pPr>
            <a:endParaRPr dirty="0"/>
          </a:p>
        </p:txBody>
      </p:sp>
    </p:spTree>
    <p:extLst>
      <p:ext uri="{BB962C8B-B14F-4D97-AF65-F5344CB8AC3E}">
        <p14:creationId xmlns:p14="http://schemas.microsoft.com/office/powerpoint/2010/main" val="2226556614"/>
      </p:ext>
    </p:extLst>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0"/>
          <p:cNvSpPr txBox="1">
            <a:spLocks noGrp="1"/>
          </p:cNvSpPr>
          <p:nvPr>
            <p:ph type="body" idx="1"/>
          </p:nvPr>
        </p:nvSpPr>
        <p:spPr>
          <a:xfrm>
            <a:off x="612648" y="1600200"/>
            <a:ext cx="8153400" cy="4647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1920"/>
              <a:buNone/>
            </a:pPr>
            <a:r>
              <a:rPr lang="en-US" sz="3600" dirty="0">
                <a:latin typeface="Calibri" panose="020F0502020204030204" pitchFamily="34" charset="0"/>
                <a:ea typeface="Calibri"/>
                <a:cs typeface="Calibri" panose="020F0502020204030204" pitchFamily="34" charset="0"/>
                <a:sym typeface="Calibri"/>
              </a:rPr>
              <a:t>A differentiated classroom is marked by a repeated rhythm of whole-class preparation, review, and sharing, followed by opportunity for individual or small-group exploration, extension, and production.</a:t>
            </a:r>
            <a:endParaRPr sz="3600" dirty="0">
              <a:latin typeface="Calibri" panose="020F0502020204030204" pitchFamily="34" charset="0"/>
              <a:cs typeface="Calibri" panose="020F0502020204030204" pitchFamily="34" charset="0"/>
            </a:endParaRPr>
          </a:p>
          <a:p>
            <a:pPr marL="0" lvl="0" indent="0" algn="l" rtl="0">
              <a:lnSpc>
                <a:spcPct val="100000"/>
              </a:lnSpc>
              <a:spcBef>
                <a:spcPts val="700"/>
              </a:spcBef>
              <a:spcAft>
                <a:spcPts val="0"/>
              </a:spcAft>
              <a:buSzPts val="1440"/>
              <a:buNone/>
            </a:pPr>
            <a:endParaRPr sz="2400" dirty="0">
              <a:latin typeface="Calibri"/>
              <a:ea typeface="Calibri"/>
              <a:cs typeface="Calibri"/>
              <a:sym typeface="Calibri"/>
            </a:endParaRPr>
          </a:p>
          <a:p>
            <a:pPr marL="0" lvl="0" indent="0" algn="l" rtl="0">
              <a:lnSpc>
                <a:spcPct val="100000"/>
              </a:lnSpc>
              <a:spcBef>
                <a:spcPts val="700"/>
              </a:spcBef>
              <a:spcAft>
                <a:spcPts val="0"/>
              </a:spcAft>
              <a:buSzPts val="945"/>
              <a:buNone/>
            </a:pPr>
            <a:endParaRPr lang="en-US" sz="1575" dirty="0">
              <a:latin typeface="Calibri"/>
              <a:ea typeface="Calibri"/>
              <a:cs typeface="Calibri"/>
              <a:sym typeface="Calibri"/>
            </a:endParaRPr>
          </a:p>
          <a:p>
            <a:pPr marL="0" lvl="0" indent="0" algn="l" rtl="0">
              <a:lnSpc>
                <a:spcPct val="100000"/>
              </a:lnSpc>
              <a:spcBef>
                <a:spcPts val="700"/>
              </a:spcBef>
              <a:spcAft>
                <a:spcPts val="0"/>
              </a:spcAft>
              <a:buSzPts val="945"/>
              <a:buNone/>
            </a:pPr>
            <a:r>
              <a:rPr lang="en-US" sz="1575" dirty="0">
                <a:latin typeface="Calibri"/>
                <a:ea typeface="Calibri"/>
                <a:cs typeface="Calibri"/>
                <a:sym typeface="Calibri"/>
              </a:rPr>
              <a:t>Tomlinson, Carol, A. </a:t>
            </a:r>
            <a:r>
              <a:rPr lang="en-US" sz="1575" i="1" dirty="0">
                <a:latin typeface="Calibri"/>
                <a:ea typeface="Calibri"/>
                <a:cs typeface="Calibri"/>
                <a:sym typeface="Calibri"/>
              </a:rPr>
              <a:t>How to Differentiate Instruction in Academically Diverse Classrooms.</a:t>
            </a:r>
            <a:r>
              <a:rPr lang="en-US" sz="1575" dirty="0">
                <a:latin typeface="Calibri"/>
                <a:ea typeface="Calibri"/>
                <a:cs typeface="Calibri"/>
                <a:sym typeface="Calibri"/>
              </a:rPr>
              <a:t> Alexandria, VA; Association for Supervision and Curriculum Development, 2017.</a:t>
            </a:r>
            <a:endParaRPr dirty="0"/>
          </a:p>
          <a:p>
            <a:pPr marL="0" lvl="0" indent="0" algn="l" rtl="0">
              <a:lnSpc>
                <a:spcPct val="100000"/>
              </a:lnSpc>
              <a:spcBef>
                <a:spcPts val="700"/>
              </a:spcBef>
              <a:spcAft>
                <a:spcPts val="0"/>
              </a:spcAft>
              <a:buSzPts val="1440"/>
              <a:buNone/>
            </a:pPr>
            <a:endParaRPr sz="2400" dirty="0"/>
          </a:p>
        </p:txBody>
      </p:sp>
      <p:sp>
        <p:nvSpPr>
          <p:cNvPr id="481" name="Google Shape;481;p60"/>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3600" dirty="0"/>
              <a:t>Flow of Instruction in a Differentiated Classroom</a:t>
            </a:r>
            <a:endParaRPr sz="3600" dirty="0"/>
          </a:p>
        </p:txBody>
      </p:sp>
      <p:sp>
        <p:nvSpPr>
          <p:cNvPr id="482" name="Google Shape;482;p6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42</a:t>
            </a:fld>
            <a:endParaRPr/>
          </a:p>
        </p:txBody>
      </p:sp>
      <p:sp>
        <p:nvSpPr>
          <p:cNvPr id="483" name="Google Shape;483;p60"/>
          <p:cNvSpPr txBox="1"/>
          <p:nvPr/>
        </p:nvSpPr>
        <p:spPr>
          <a:xfrm>
            <a:off x="8123250" y="384225"/>
            <a:ext cx="826800" cy="4890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HO #2</a:t>
            </a:r>
            <a:endParaRPr>
              <a:highlight>
                <a:srgbClr val="FFFF00"/>
              </a:highlight>
              <a:latin typeface="Calibri"/>
              <a:ea typeface="Calibri"/>
              <a:cs typeface="Calibri"/>
              <a:sym typeface="Calibri"/>
            </a:endParaRPr>
          </a:p>
        </p:txBody>
      </p:sp>
    </p:spTree>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0"/>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Flexible Instruction Arrangements</a:t>
            </a:r>
            <a:endParaRPr sz="4000" dirty="0"/>
          </a:p>
        </p:txBody>
      </p:sp>
      <p:sp>
        <p:nvSpPr>
          <p:cNvPr id="482" name="Google Shape;482;p6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43</a:t>
            </a:fld>
            <a:endParaRPr/>
          </a:p>
        </p:txBody>
      </p:sp>
      <p:sp>
        <p:nvSpPr>
          <p:cNvPr id="7" name="Google Shape;491;p62"/>
          <p:cNvSpPr txBox="1">
            <a:spLocks noGrp="1"/>
          </p:cNvSpPr>
          <p:nvPr>
            <p:ph type="body" idx="4294967295"/>
          </p:nvPr>
        </p:nvSpPr>
        <p:spPr>
          <a:xfrm>
            <a:off x="566621" y="1600715"/>
            <a:ext cx="8250208" cy="5214387"/>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0"/>
              </a:spcBef>
              <a:spcAft>
                <a:spcPts val="0"/>
              </a:spcAft>
              <a:buClr>
                <a:srgbClr val="008000"/>
              </a:buClr>
              <a:buSzPct val="100000"/>
              <a:buFont typeface="Arial" panose="020B0604020202020204" pitchFamily="34" charset="0"/>
              <a:buChar char="•"/>
            </a:pPr>
            <a:r>
              <a:rPr lang="en-US" sz="3200" dirty="0"/>
              <a:t>Readiness differentiation enables students to work beyond their current proficiency levels with supports they need to make progress</a:t>
            </a:r>
            <a:endParaRPr sz="3200" dirty="0"/>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200" dirty="0"/>
              <a:t>Interest differentiation enables students to connect what they are learning to their passions and curiosities</a:t>
            </a:r>
            <a:endParaRPr sz="3200" dirty="0"/>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200" dirty="0"/>
              <a:t>Learning profile differentiation enables students to learn and express learning in ways that support their success</a:t>
            </a:r>
            <a:endParaRPr sz="3200" dirty="0"/>
          </a:p>
          <a:p>
            <a:pPr marL="319088" lvl="0" indent="-208598" algn="l" rtl="0">
              <a:lnSpc>
                <a:spcPct val="100000"/>
              </a:lnSpc>
              <a:spcBef>
                <a:spcPts val="700"/>
              </a:spcBef>
              <a:spcAft>
                <a:spcPts val="0"/>
              </a:spcAft>
              <a:buSzPts val="1740"/>
              <a:buNone/>
            </a:pPr>
            <a:endParaRPr dirty="0"/>
          </a:p>
        </p:txBody>
      </p:sp>
    </p:spTree>
    <p:extLst>
      <p:ext uri="{BB962C8B-B14F-4D97-AF65-F5344CB8AC3E}">
        <p14:creationId xmlns:p14="http://schemas.microsoft.com/office/powerpoint/2010/main" val="4245808880"/>
      </p:ext>
    </p:extLst>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0"/>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Assessments</a:t>
            </a:r>
            <a:endParaRPr sz="4000" dirty="0"/>
          </a:p>
        </p:txBody>
      </p:sp>
      <p:sp>
        <p:nvSpPr>
          <p:cNvPr id="482" name="Google Shape;482;p6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44</a:t>
            </a:fld>
            <a:endParaRPr/>
          </a:p>
        </p:txBody>
      </p:sp>
      <p:sp>
        <p:nvSpPr>
          <p:cNvPr id="5" name="Google Shape;499;p63"/>
          <p:cNvSpPr txBox="1">
            <a:spLocks noGrp="1"/>
          </p:cNvSpPr>
          <p:nvPr>
            <p:ph type="body" idx="4294967295"/>
          </p:nvPr>
        </p:nvSpPr>
        <p:spPr>
          <a:xfrm>
            <a:off x="1124900" y="2159000"/>
            <a:ext cx="7714200" cy="4419600"/>
          </a:xfrm>
          <a:prstGeom prst="rect">
            <a:avLst/>
          </a:prstGeom>
          <a:noFill/>
          <a:ln>
            <a:noFill/>
          </a:ln>
        </p:spPr>
        <p:txBody>
          <a:bodyPr spcFirstLastPara="1" wrap="square" lIns="91425" tIns="45700" rIns="91425" bIns="45700" anchor="t" anchorCtr="0">
            <a:noAutofit/>
          </a:bodyPr>
          <a:lstStyle/>
          <a:p>
            <a:pPr marL="571500" lvl="0" indent="-571500" algn="l" rtl="0">
              <a:lnSpc>
                <a:spcPct val="100000"/>
              </a:lnSpc>
              <a:spcBef>
                <a:spcPts val="0"/>
              </a:spcBef>
              <a:spcAft>
                <a:spcPts val="0"/>
              </a:spcAft>
              <a:buClr>
                <a:srgbClr val="008000"/>
              </a:buClr>
              <a:buSzPct val="100000"/>
              <a:buFont typeface="Arial" panose="020B0604020202020204" pitchFamily="34" charset="0"/>
              <a:buChar char="•"/>
            </a:pPr>
            <a:r>
              <a:rPr lang="en-US" sz="3600" dirty="0"/>
              <a:t>Pre-Assessment</a:t>
            </a:r>
            <a:endParaRPr sz="3600" dirty="0"/>
          </a:p>
          <a:p>
            <a:pPr marL="571500" lvl="0" indent="-5715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t>Formative Assessment</a:t>
            </a:r>
            <a:endParaRPr sz="3600" dirty="0"/>
          </a:p>
          <a:p>
            <a:pPr marL="571500" lvl="0" indent="-5715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t>Summative Assessment</a:t>
            </a:r>
            <a:endParaRPr sz="3600" dirty="0"/>
          </a:p>
        </p:txBody>
      </p:sp>
    </p:spTree>
    <p:extLst>
      <p:ext uri="{BB962C8B-B14F-4D97-AF65-F5344CB8AC3E}">
        <p14:creationId xmlns:p14="http://schemas.microsoft.com/office/powerpoint/2010/main" val="1807960112"/>
      </p:ext>
    </p:extLst>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0"/>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Assessments in a Differentiated Classroom</a:t>
            </a:r>
            <a:endParaRPr sz="4000" dirty="0"/>
          </a:p>
        </p:txBody>
      </p:sp>
      <p:sp>
        <p:nvSpPr>
          <p:cNvPr id="482" name="Google Shape;482;p6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45</a:t>
            </a:fld>
            <a:endParaRPr/>
          </a:p>
        </p:txBody>
      </p:sp>
      <p:sp>
        <p:nvSpPr>
          <p:cNvPr id="6" name="Google Shape;507;p64"/>
          <p:cNvSpPr txBox="1">
            <a:spLocks noGrp="1"/>
          </p:cNvSpPr>
          <p:nvPr>
            <p:ph type="body" idx="4294967295"/>
          </p:nvPr>
        </p:nvSpPr>
        <p:spPr>
          <a:xfrm>
            <a:off x="900600" y="1684867"/>
            <a:ext cx="7862400" cy="4419600"/>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0"/>
              </a:spcBef>
              <a:spcAft>
                <a:spcPts val="0"/>
              </a:spcAft>
              <a:buClr>
                <a:srgbClr val="008000"/>
              </a:buClr>
              <a:buSzPct val="100000"/>
              <a:buFont typeface="Arial" panose="020B0604020202020204" pitchFamily="34" charset="0"/>
              <a:buChar char="•"/>
            </a:pPr>
            <a:r>
              <a:rPr lang="en-US" sz="2800" dirty="0"/>
              <a:t>Assessment drives instruction</a:t>
            </a:r>
            <a:endParaRPr dirty="0"/>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800" dirty="0"/>
              <a:t>Assessment occurs consistently as the unit begins, throughout the unit and at the end of the unit</a:t>
            </a:r>
            <a:endParaRPr dirty="0"/>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800" dirty="0"/>
              <a:t>Teachers assess student readiness, interest and learning</a:t>
            </a:r>
            <a:endParaRPr dirty="0"/>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800" dirty="0"/>
              <a:t>Assessment information is more useful to the teacher than grades</a:t>
            </a:r>
            <a:endParaRPr dirty="0"/>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800" dirty="0"/>
              <a:t>Assessment is focused on personal growth</a:t>
            </a:r>
            <a:endParaRPr dirty="0"/>
          </a:p>
          <a:p>
            <a:pPr marL="319088" lvl="0" indent="-208598" algn="l" rtl="0">
              <a:lnSpc>
                <a:spcPct val="100000"/>
              </a:lnSpc>
              <a:spcBef>
                <a:spcPts val="700"/>
              </a:spcBef>
              <a:spcAft>
                <a:spcPts val="0"/>
              </a:spcAft>
              <a:buSzPts val="1740"/>
              <a:buNone/>
            </a:pPr>
            <a:endParaRPr dirty="0"/>
          </a:p>
        </p:txBody>
      </p:sp>
    </p:spTree>
    <p:extLst>
      <p:ext uri="{BB962C8B-B14F-4D97-AF65-F5344CB8AC3E}">
        <p14:creationId xmlns:p14="http://schemas.microsoft.com/office/powerpoint/2010/main" val="2206113322"/>
      </p:ext>
    </p:extLst>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0"/>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Assessment Strategies</a:t>
            </a:r>
            <a:endParaRPr sz="4000" dirty="0"/>
          </a:p>
        </p:txBody>
      </p:sp>
      <p:sp>
        <p:nvSpPr>
          <p:cNvPr id="482" name="Google Shape;482;p6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46</a:t>
            </a:fld>
            <a:endParaRPr/>
          </a:p>
        </p:txBody>
      </p:sp>
      <p:sp>
        <p:nvSpPr>
          <p:cNvPr id="5" name="Google Shape;515;p65"/>
          <p:cNvSpPr txBox="1">
            <a:spLocks noGrp="1"/>
          </p:cNvSpPr>
          <p:nvPr>
            <p:ph type="body" idx="4294967295"/>
          </p:nvPr>
        </p:nvSpPr>
        <p:spPr>
          <a:xfrm>
            <a:off x="741337" y="2158999"/>
            <a:ext cx="6905832" cy="2887133"/>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0"/>
              </a:spcBef>
              <a:spcAft>
                <a:spcPts val="0"/>
              </a:spcAft>
              <a:buClr>
                <a:srgbClr val="008000"/>
              </a:buClr>
              <a:buSzPct val="100000"/>
              <a:buFont typeface="Arial" panose="020B0604020202020204" pitchFamily="34" charset="0"/>
              <a:buChar char="•"/>
            </a:pPr>
            <a:r>
              <a:rPr lang="en-US" sz="3600" dirty="0"/>
              <a:t>QUIZIZZ (QUIZIZZ.COM)</a:t>
            </a:r>
            <a:endParaRPr sz="3600" dirty="0"/>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t>KAHOOT (KAHOOT.COM)</a:t>
            </a:r>
            <a:endParaRPr sz="3600" dirty="0"/>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t>ANSWER GARDEN (ANSWERGARDEN.CH)</a:t>
            </a:r>
            <a:endParaRPr sz="3600" dirty="0"/>
          </a:p>
          <a:p>
            <a:pPr marL="319088" lvl="0" indent="-208598" algn="l" rtl="0">
              <a:lnSpc>
                <a:spcPct val="100000"/>
              </a:lnSpc>
              <a:spcBef>
                <a:spcPts val="700"/>
              </a:spcBef>
              <a:spcAft>
                <a:spcPts val="0"/>
              </a:spcAft>
              <a:buSzPts val="1740"/>
              <a:buNone/>
            </a:pPr>
            <a:endParaRPr sz="3600" dirty="0"/>
          </a:p>
        </p:txBody>
      </p:sp>
    </p:spTree>
    <p:extLst>
      <p:ext uri="{BB962C8B-B14F-4D97-AF65-F5344CB8AC3E}">
        <p14:creationId xmlns:p14="http://schemas.microsoft.com/office/powerpoint/2010/main" val="1261706943"/>
      </p:ext>
    </p:extLst>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0"/>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Assessment Strategies</a:t>
            </a:r>
            <a:endParaRPr sz="4000" dirty="0"/>
          </a:p>
        </p:txBody>
      </p:sp>
      <p:sp>
        <p:nvSpPr>
          <p:cNvPr id="482" name="Google Shape;482;p6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47</a:t>
            </a:fld>
            <a:endParaRPr/>
          </a:p>
        </p:txBody>
      </p:sp>
      <p:sp>
        <p:nvSpPr>
          <p:cNvPr id="6" name="Google Shape;523;p66"/>
          <p:cNvSpPr txBox="1">
            <a:spLocks noGrp="1"/>
          </p:cNvSpPr>
          <p:nvPr>
            <p:ph type="body" idx="4294967295"/>
          </p:nvPr>
        </p:nvSpPr>
        <p:spPr>
          <a:xfrm>
            <a:off x="624559" y="2159000"/>
            <a:ext cx="7684800" cy="4419600"/>
          </a:xfrm>
          <a:prstGeom prst="rect">
            <a:avLst/>
          </a:prstGeom>
          <a:noFill/>
          <a:ln>
            <a:noFill/>
          </a:ln>
        </p:spPr>
        <p:txBody>
          <a:bodyPr spcFirstLastPara="1" wrap="square" lIns="91425" tIns="45700" rIns="91425" bIns="45700" anchor="t" anchorCtr="0">
            <a:noAutofit/>
          </a:bodyPr>
          <a:lstStyle/>
          <a:p>
            <a:pPr marL="685800" lvl="0" indent="-685800" algn="l" rtl="0">
              <a:lnSpc>
                <a:spcPct val="100000"/>
              </a:lnSpc>
              <a:spcBef>
                <a:spcPts val="0"/>
              </a:spcBef>
              <a:spcAft>
                <a:spcPts val="0"/>
              </a:spcAft>
              <a:buClr>
                <a:srgbClr val="008000"/>
              </a:buClr>
              <a:buSzPct val="100000"/>
              <a:buFont typeface="Arial" panose="020B0604020202020204" pitchFamily="34" charset="0"/>
              <a:buChar char="•"/>
            </a:pPr>
            <a:r>
              <a:rPr lang="en-US" sz="3600" dirty="0"/>
              <a:t>3-2-1 Exit</a:t>
            </a:r>
            <a:endParaRPr sz="3600" dirty="0"/>
          </a:p>
          <a:p>
            <a:pPr marL="685800" lvl="0" indent="-6858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t>Ticket in the Door</a:t>
            </a:r>
            <a:endParaRPr sz="3600" dirty="0"/>
          </a:p>
          <a:p>
            <a:pPr marL="685800" lvl="0" indent="-6858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t>Learning Quilt</a:t>
            </a:r>
            <a:endParaRPr sz="3600" dirty="0"/>
          </a:p>
          <a:p>
            <a:pPr marL="319087" lvl="0" indent="-208597" algn="l" rtl="0">
              <a:lnSpc>
                <a:spcPct val="100000"/>
              </a:lnSpc>
              <a:spcBef>
                <a:spcPts val="700"/>
              </a:spcBef>
              <a:spcAft>
                <a:spcPts val="0"/>
              </a:spcAft>
              <a:buSzPts val="1740"/>
              <a:buNone/>
            </a:pPr>
            <a:endParaRPr dirty="0"/>
          </a:p>
          <a:p>
            <a:pPr marL="319087" lvl="0" indent="-208597" algn="l" rtl="0">
              <a:lnSpc>
                <a:spcPct val="100000"/>
              </a:lnSpc>
              <a:spcBef>
                <a:spcPts val="700"/>
              </a:spcBef>
              <a:spcAft>
                <a:spcPts val="0"/>
              </a:spcAft>
              <a:buSzPts val="1740"/>
              <a:buNone/>
            </a:pPr>
            <a:endParaRPr dirty="0"/>
          </a:p>
        </p:txBody>
      </p:sp>
    </p:spTree>
    <p:extLst>
      <p:ext uri="{BB962C8B-B14F-4D97-AF65-F5344CB8AC3E}">
        <p14:creationId xmlns:p14="http://schemas.microsoft.com/office/powerpoint/2010/main" val="3298054860"/>
      </p:ext>
    </p:extLst>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0"/>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Learning Environment</a:t>
            </a:r>
            <a:endParaRPr sz="4000" dirty="0"/>
          </a:p>
        </p:txBody>
      </p:sp>
      <p:sp>
        <p:nvSpPr>
          <p:cNvPr id="482" name="Google Shape;482;p6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48</a:t>
            </a:fld>
            <a:endParaRPr/>
          </a:p>
        </p:txBody>
      </p:sp>
      <p:sp>
        <p:nvSpPr>
          <p:cNvPr id="5" name="Google Shape;531;p67"/>
          <p:cNvSpPr txBox="1">
            <a:spLocks noGrp="1"/>
          </p:cNvSpPr>
          <p:nvPr>
            <p:ph type="body" idx="4294967295"/>
          </p:nvPr>
        </p:nvSpPr>
        <p:spPr>
          <a:xfrm>
            <a:off x="642815" y="1718733"/>
            <a:ext cx="7832700" cy="4419600"/>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0"/>
              </a:spcBef>
              <a:spcAft>
                <a:spcPts val="0"/>
              </a:spcAft>
              <a:buClr>
                <a:srgbClr val="008000"/>
              </a:buClr>
              <a:buSzPct val="100000"/>
              <a:buFont typeface="Arial" panose="020B0604020202020204" pitchFamily="34" charset="0"/>
              <a:buChar char="•"/>
            </a:pPr>
            <a:r>
              <a:rPr lang="en-US" sz="3600" dirty="0"/>
              <a:t>Students come to class believing that they will be connected, valued, challenged, supported, and contributing members of the classroom community</a:t>
            </a:r>
            <a:endParaRPr sz="3600" dirty="0"/>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t>Students learn when the learning environment feels positive</a:t>
            </a:r>
            <a:endParaRPr sz="3600" dirty="0"/>
          </a:p>
          <a:p>
            <a:pPr marL="319088" lvl="0" indent="-208598" algn="l" rtl="0">
              <a:lnSpc>
                <a:spcPct val="100000"/>
              </a:lnSpc>
              <a:spcBef>
                <a:spcPts val="700"/>
              </a:spcBef>
              <a:spcAft>
                <a:spcPts val="0"/>
              </a:spcAft>
              <a:buSzPts val="1740"/>
              <a:buNone/>
            </a:pPr>
            <a:endParaRPr dirty="0"/>
          </a:p>
        </p:txBody>
      </p:sp>
    </p:spTree>
    <p:extLst>
      <p:ext uri="{BB962C8B-B14F-4D97-AF65-F5344CB8AC3E}">
        <p14:creationId xmlns:p14="http://schemas.microsoft.com/office/powerpoint/2010/main" val="3879626237"/>
      </p:ext>
    </p:extLst>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0"/>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Learning Quilt Activity</a:t>
            </a:r>
            <a:endParaRPr sz="4000" dirty="0"/>
          </a:p>
        </p:txBody>
      </p:sp>
      <p:sp>
        <p:nvSpPr>
          <p:cNvPr id="482" name="Google Shape;482;p6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49</a:t>
            </a:fld>
            <a:endParaRPr/>
          </a:p>
        </p:txBody>
      </p:sp>
      <p:pic>
        <p:nvPicPr>
          <p:cNvPr id="6" name="Google Shape;539;g86a99fef68_0_0"/>
          <p:cNvPicPr preferRelativeResize="0"/>
          <p:nvPr/>
        </p:nvPicPr>
        <p:blipFill rotWithShape="1">
          <a:blip r:embed="rId3">
            <a:alphaModFix/>
          </a:blip>
          <a:srcRect/>
          <a:stretch/>
        </p:blipFill>
        <p:spPr>
          <a:xfrm>
            <a:off x="1198950" y="1950950"/>
            <a:ext cx="6915299" cy="3979850"/>
          </a:xfrm>
          <a:prstGeom prst="rect">
            <a:avLst/>
          </a:prstGeom>
          <a:noFill/>
          <a:ln>
            <a:noFill/>
          </a:ln>
        </p:spPr>
      </p:pic>
    </p:spTree>
    <p:extLst>
      <p:ext uri="{BB962C8B-B14F-4D97-AF65-F5344CB8AC3E}">
        <p14:creationId xmlns:p14="http://schemas.microsoft.com/office/powerpoint/2010/main" val="3822567586"/>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Look For These Icons</a:t>
            </a:r>
            <a:endParaRPr dirty="0"/>
          </a:p>
        </p:txBody>
      </p:sp>
      <p:sp>
        <p:nvSpPr>
          <p:cNvPr id="208" name="Google Shape;208;p10"/>
          <p:cNvSpPr txBox="1">
            <a:spLocks noGrp="1"/>
          </p:cNvSpPr>
          <p:nvPr>
            <p:ph type="body" idx="1"/>
          </p:nvPr>
        </p:nvSpPr>
        <p:spPr>
          <a:xfrm>
            <a:off x="238425" y="1610700"/>
            <a:ext cx="8572500" cy="514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Clr>
                <a:schemeClr val="dk1"/>
              </a:buClr>
              <a:buSzPts val="630"/>
              <a:buFont typeface="Arial"/>
              <a:buNone/>
            </a:pPr>
            <a:endParaRPr sz="1050"/>
          </a:p>
          <a:p>
            <a:pPr marL="0" lvl="0" indent="0" algn="l" rtl="0">
              <a:lnSpc>
                <a:spcPct val="100000"/>
              </a:lnSpc>
              <a:spcBef>
                <a:spcPts val="700"/>
              </a:spcBef>
              <a:spcAft>
                <a:spcPts val="0"/>
              </a:spcAft>
              <a:buSzPts val="630"/>
              <a:buNone/>
            </a:pPr>
            <a:endParaRPr sz="1050"/>
          </a:p>
        </p:txBody>
      </p:sp>
      <p:sp>
        <p:nvSpPr>
          <p:cNvPr id="210" name="Google Shape;210;p1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5</a:t>
            </a:fld>
            <a:endParaRPr/>
          </a:p>
        </p:txBody>
      </p:sp>
      <p:sp>
        <p:nvSpPr>
          <p:cNvPr id="6" name="Google Shape;212;p35"/>
          <p:cNvSpPr txBox="1">
            <a:spLocks/>
          </p:cNvSpPr>
          <p:nvPr/>
        </p:nvSpPr>
        <p:spPr>
          <a:xfrm>
            <a:off x="612648" y="1860786"/>
            <a:ext cx="8378952" cy="302087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9090" algn="l" rtl="0">
              <a:lnSpc>
                <a:spcPct val="100000"/>
              </a:lnSpc>
              <a:spcBef>
                <a:spcPts val="700"/>
              </a:spcBef>
              <a:spcAft>
                <a:spcPts val="0"/>
              </a:spcAft>
              <a:buClr>
                <a:schemeClr val="accent2"/>
              </a:buClr>
              <a:buSzPts val="1740"/>
              <a:buFont typeface="Noto Sans Symbols"/>
              <a:buChar char="◻"/>
              <a:defRPr sz="2900" b="0" i="0" u="none" strike="noStrike" cap="none">
                <a:solidFill>
                  <a:schemeClr val="dk1"/>
                </a:solidFill>
                <a:latin typeface="Cambria"/>
                <a:ea typeface="Cambria"/>
                <a:cs typeface="Cambria"/>
                <a:sym typeface="Cambria"/>
              </a:defRPr>
            </a:lvl1pPr>
            <a:lvl2pPr marL="914400" marR="0" lvl="1" indent="-344169" algn="l" rtl="0">
              <a:lnSpc>
                <a:spcPct val="100000"/>
              </a:lnSpc>
              <a:spcBef>
                <a:spcPts val="550"/>
              </a:spcBef>
              <a:spcAft>
                <a:spcPts val="0"/>
              </a:spcAft>
              <a:buClr>
                <a:schemeClr val="accent1"/>
              </a:buClr>
              <a:buSzPts val="1820"/>
              <a:buFont typeface="Noto Sans Symbols"/>
              <a:buChar char="?"/>
              <a:defRPr sz="2600" b="0" i="0" u="none" strike="noStrike" cap="none">
                <a:solidFill>
                  <a:schemeClr val="dk1"/>
                </a:solidFill>
                <a:latin typeface="Cambria"/>
                <a:ea typeface="Cambria"/>
                <a:cs typeface="Cambria"/>
                <a:sym typeface="Cambria"/>
              </a:defRPr>
            </a:lvl2pPr>
            <a:lvl3pPr marL="1371600" marR="0" lvl="2" indent="-338137" algn="l" rtl="0">
              <a:lnSpc>
                <a:spcPct val="100000"/>
              </a:lnSpc>
              <a:spcBef>
                <a:spcPts val="500"/>
              </a:spcBef>
              <a:spcAft>
                <a:spcPts val="0"/>
              </a:spcAft>
              <a:buClr>
                <a:schemeClr val="accent2"/>
              </a:buClr>
              <a:buSzPts val="1725"/>
              <a:buFont typeface="Noto Sans Symbols"/>
              <a:buChar char="■"/>
              <a:defRPr sz="2300" b="0" i="0" u="none" strike="noStrike" cap="none">
                <a:solidFill>
                  <a:schemeClr val="dk1"/>
                </a:solidFill>
                <a:latin typeface="Cambria"/>
                <a:ea typeface="Cambria"/>
                <a:cs typeface="Cambria"/>
                <a:sym typeface="Cambria"/>
              </a:defRPr>
            </a:lvl3pPr>
            <a:lvl4pPr marL="1828800" marR="0" lvl="3" indent="-323850" algn="l" rtl="0">
              <a:lnSpc>
                <a:spcPct val="100000"/>
              </a:lnSpc>
              <a:spcBef>
                <a:spcPts val="400"/>
              </a:spcBef>
              <a:spcAft>
                <a:spcPts val="0"/>
              </a:spcAft>
              <a:buClr>
                <a:srgbClr val="A5AB81"/>
              </a:buClr>
              <a:buSzPts val="1500"/>
              <a:buFont typeface="Noto Sans Symbols"/>
              <a:buChar char="■"/>
              <a:defRPr sz="2000" b="0" i="0" u="none" strike="noStrike" cap="none">
                <a:solidFill>
                  <a:schemeClr val="dk1"/>
                </a:solidFill>
                <a:latin typeface="Cambria"/>
                <a:ea typeface="Cambria"/>
                <a:cs typeface="Cambria"/>
                <a:sym typeface="Cambria"/>
              </a:defRPr>
            </a:lvl4pPr>
            <a:lvl5pPr marL="2286000" marR="0" lvl="4" indent="-311150" algn="l" rtl="0">
              <a:lnSpc>
                <a:spcPct val="100000"/>
              </a:lnSpc>
              <a:spcBef>
                <a:spcPts val="400"/>
              </a:spcBef>
              <a:spcAft>
                <a:spcPts val="0"/>
              </a:spcAft>
              <a:buClr>
                <a:srgbClr val="D8B25C"/>
              </a:buClr>
              <a:buSzPts val="1300"/>
              <a:buFont typeface="Noto Sans Symbols"/>
              <a:buChar char="■"/>
              <a:defRPr sz="2000" b="0" i="0" u="none" strike="noStrike" cap="none">
                <a:solidFill>
                  <a:schemeClr val="dk1"/>
                </a:solidFill>
                <a:latin typeface="Cambria"/>
                <a:ea typeface="Cambria"/>
                <a:cs typeface="Cambria"/>
                <a:sym typeface="Cambria"/>
              </a:defRPr>
            </a:lvl5pPr>
            <a:lvl6pPr marL="2743200" marR="0" lvl="5"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accent3"/>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accent4"/>
              </a:buClr>
              <a:buSzPts val="1800"/>
              <a:buFont typeface="Noto Sans Symbols"/>
              <a:buChar char="▪"/>
              <a:defRPr sz="1800" b="0" i="0" u="none" strike="noStrike" cap="none">
                <a:solidFill>
                  <a:schemeClr val="dk1"/>
                </a:solidFill>
                <a:latin typeface="Calibri"/>
                <a:ea typeface="Calibri"/>
                <a:cs typeface="Calibri"/>
                <a:sym typeface="Calibri"/>
              </a:defRPr>
            </a:lvl9pPr>
          </a:lstStyle>
          <a:p>
            <a:pPr marL="612648" indent="-457200">
              <a:spcBef>
                <a:spcPts val="0"/>
              </a:spcBef>
              <a:buClr>
                <a:srgbClr val="008000"/>
              </a:buClr>
              <a:buSzPct val="100000"/>
              <a:buFont typeface="Times New Roman" panose="02020603050405020304" pitchFamily="18" charset="0"/>
              <a:buChar char="●"/>
            </a:pPr>
            <a:r>
              <a:rPr lang="en-US" sz="3600"/>
              <a:t>Chat Box</a:t>
            </a:r>
          </a:p>
          <a:p>
            <a:pPr marL="612648" indent="-457200">
              <a:spcBef>
                <a:spcPts val="0"/>
              </a:spcBef>
              <a:buClr>
                <a:srgbClr val="008000"/>
              </a:buClr>
              <a:buSzPct val="100000"/>
              <a:buFont typeface="Times New Roman" panose="02020603050405020304" pitchFamily="18" charset="0"/>
              <a:buChar char="●"/>
            </a:pPr>
            <a:r>
              <a:rPr lang="en-US" sz="3600"/>
              <a:t>Annotate</a:t>
            </a:r>
          </a:p>
          <a:p>
            <a:pPr marL="612648" indent="-457200">
              <a:spcBef>
                <a:spcPts val="0"/>
              </a:spcBef>
              <a:buClr>
                <a:srgbClr val="008000"/>
              </a:buClr>
              <a:buSzPct val="100000"/>
              <a:buFont typeface="Times New Roman" panose="02020603050405020304" pitchFamily="18" charset="0"/>
              <a:buChar char="●"/>
            </a:pPr>
            <a:r>
              <a:rPr lang="en-US" sz="3600"/>
              <a:t>Polling</a:t>
            </a:r>
          </a:p>
          <a:p>
            <a:pPr marL="612648" indent="-457200">
              <a:spcBef>
                <a:spcPts val="0"/>
              </a:spcBef>
              <a:buClr>
                <a:srgbClr val="008000"/>
              </a:buClr>
              <a:buSzPct val="100000"/>
              <a:buFont typeface="Times New Roman" panose="02020603050405020304" pitchFamily="18" charset="0"/>
              <a:buChar char="●"/>
            </a:pPr>
            <a:r>
              <a:rPr lang="en-US" sz="3600"/>
              <a:t>Breakout Rooms</a:t>
            </a:r>
          </a:p>
          <a:p>
            <a:pPr marL="612648" indent="-457200">
              <a:spcBef>
                <a:spcPts val="0"/>
              </a:spcBef>
              <a:buClr>
                <a:srgbClr val="008000"/>
              </a:buClr>
              <a:buSzPct val="100000"/>
              <a:buFont typeface="Times New Roman" panose="02020603050405020304" pitchFamily="18" charset="0"/>
              <a:buChar char="●"/>
            </a:pPr>
            <a:r>
              <a:rPr lang="en-US" sz="3600"/>
              <a:t>Reactions</a:t>
            </a:r>
            <a:endParaRPr lang="en-US" sz="3600" dirty="0"/>
          </a:p>
        </p:txBody>
      </p:sp>
      <p:pic>
        <p:nvPicPr>
          <p:cNvPr id="8" name="Google Shape;214;p35"/>
          <p:cNvPicPr preferRelativeResize="0"/>
          <p:nvPr/>
        </p:nvPicPr>
        <p:blipFill>
          <a:blip r:embed="rId3">
            <a:alphaModFix/>
          </a:blip>
          <a:stretch>
            <a:fillRect/>
          </a:stretch>
        </p:blipFill>
        <p:spPr>
          <a:xfrm>
            <a:off x="3305489" y="2025175"/>
            <a:ext cx="722323" cy="351469"/>
          </a:xfrm>
          <a:prstGeom prst="rect">
            <a:avLst/>
          </a:prstGeom>
          <a:noFill/>
          <a:ln>
            <a:noFill/>
          </a:ln>
        </p:spPr>
      </p:pic>
      <p:pic>
        <p:nvPicPr>
          <p:cNvPr id="9" name="Google Shape;215;p35"/>
          <p:cNvPicPr preferRelativeResize="0"/>
          <p:nvPr/>
        </p:nvPicPr>
        <p:blipFill>
          <a:blip r:embed="rId4">
            <a:alphaModFix/>
          </a:blip>
          <a:stretch>
            <a:fillRect/>
          </a:stretch>
        </p:blipFill>
        <p:spPr>
          <a:xfrm>
            <a:off x="3301839" y="2490420"/>
            <a:ext cx="1155718" cy="506647"/>
          </a:xfrm>
          <a:prstGeom prst="rect">
            <a:avLst/>
          </a:prstGeom>
          <a:noFill/>
          <a:ln>
            <a:noFill/>
          </a:ln>
        </p:spPr>
      </p:pic>
      <p:pic>
        <p:nvPicPr>
          <p:cNvPr id="10" name="Google Shape;216;p35"/>
          <p:cNvPicPr preferRelativeResize="0"/>
          <p:nvPr/>
        </p:nvPicPr>
        <p:blipFill>
          <a:blip r:embed="rId5">
            <a:alphaModFix/>
          </a:blip>
          <a:stretch>
            <a:fillRect/>
          </a:stretch>
        </p:blipFill>
        <p:spPr>
          <a:xfrm>
            <a:off x="3166106" y="3020084"/>
            <a:ext cx="848730" cy="506647"/>
          </a:xfrm>
          <a:prstGeom prst="rect">
            <a:avLst/>
          </a:prstGeom>
          <a:noFill/>
          <a:ln>
            <a:noFill/>
          </a:ln>
        </p:spPr>
      </p:pic>
      <p:pic>
        <p:nvPicPr>
          <p:cNvPr id="11" name="Google Shape;217;p35"/>
          <p:cNvPicPr preferRelativeResize="0"/>
          <p:nvPr/>
        </p:nvPicPr>
        <p:blipFill>
          <a:blip r:embed="rId6">
            <a:alphaModFix/>
          </a:blip>
          <a:stretch>
            <a:fillRect/>
          </a:stretch>
        </p:blipFill>
        <p:spPr>
          <a:xfrm>
            <a:off x="4721551" y="3561758"/>
            <a:ext cx="1297433" cy="563922"/>
          </a:xfrm>
          <a:prstGeom prst="rect">
            <a:avLst/>
          </a:prstGeom>
          <a:noFill/>
          <a:ln>
            <a:noFill/>
          </a:ln>
        </p:spPr>
      </p:pic>
      <p:pic>
        <p:nvPicPr>
          <p:cNvPr id="12" name="Google Shape;218;p35"/>
          <p:cNvPicPr preferRelativeResize="0"/>
          <p:nvPr/>
        </p:nvPicPr>
        <p:blipFill>
          <a:blip r:embed="rId7">
            <a:alphaModFix/>
          </a:blip>
          <a:stretch>
            <a:fillRect/>
          </a:stretch>
        </p:blipFill>
        <p:spPr>
          <a:xfrm>
            <a:off x="3561944" y="4115514"/>
            <a:ext cx="993218" cy="506647"/>
          </a:xfrm>
          <a:prstGeom prst="rect">
            <a:avLst/>
          </a:prstGeom>
          <a:noFill/>
          <a:ln>
            <a:noFill/>
          </a:ln>
        </p:spPr>
      </p:pic>
    </p:spTree>
    <p:extLst>
      <p:ext uri="{BB962C8B-B14F-4D97-AF65-F5344CB8AC3E}">
        <p14:creationId xmlns:p14="http://schemas.microsoft.com/office/powerpoint/2010/main" val="3124315769"/>
      </p:ext>
    </p:extLst>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0"/>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Where Do I Begin?</a:t>
            </a:r>
            <a:endParaRPr sz="4000" dirty="0"/>
          </a:p>
        </p:txBody>
      </p:sp>
      <p:sp>
        <p:nvSpPr>
          <p:cNvPr id="482" name="Google Shape;482;p6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50</a:t>
            </a:fld>
            <a:endParaRPr/>
          </a:p>
        </p:txBody>
      </p:sp>
      <p:pic>
        <p:nvPicPr>
          <p:cNvPr id="5" name="Google Shape;545;p72" descr="September | 2012 | Culturally Disoriented"/>
          <p:cNvPicPr preferRelativeResize="0">
            <a:picLocks noGrp="1"/>
          </p:cNvPicPr>
          <p:nvPr>
            <p:ph type="body" idx="1"/>
          </p:nvPr>
        </p:nvPicPr>
        <p:blipFill rotWithShape="1">
          <a:blip r:embed="rId3">
            <a:alphaModFix/>
          </a:blip>
          <a:srcRect/>
          <a:stretch/>
        </p:blipFill>
        <p:spPr>
          <a:xfrm>
            <a:off x="1537855" y="1787236"/>
            <a:ext cx="6187070" cy="4431503"/>
          </a:xfrm>
          <a:prstGeom prst="rect">
            <a:avLst/>
          </a:prstGeom>
          <a:noFill/>
          <a:ln>
            <a:noFill/>
          </a:ln>
        </p:spPr>
      </p:pic>
    </p:spTree>
    <p:extLst>
      <p:ext uri="{BB962C8B-B14F-4D97-AF65-F5344CB8AC3E}">
        <p14:creationId xmlns:p14="http://schemas.microsoft.com/office/powerpoint/2010/main" val="527417728"/>
      </p:ext>
    </p:extLst>
  </p:cSld>
  <p:clrMapOvr>
    <a:masterClrMapping/>
  </p:clrMapOvr>
  <p:transition spd="med">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0"/>
          <p:cNvSpPr txBox="1">
            <a:spLocks noGrp="1"/>
          </p:cNvSpPr>
          <p:nvPr>
            <p:ph type="title"/>
          </p:nvPr>
        </p:nvSpPr>
        <p:spPr>
          <a:xfrm>
            <a:off x="612648" y="228600"/>
            <a:ext cx="828197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br>
              <a:rPr lang="en-US" sz="4000" dirty="0"/>
            </a:br>
            <a:r>
              <a:rPr lang="en-US" sz="3600" dirty="0"/>
              <a:t>Visualize What You Want Students to Learn</a:t>
            </a:r>
            <a:endParaRPr sz="3600" dirty="0"/>
          </a:p>
        </p:txBody>
      </p:sp>
      <p:sp>
        <p:nvSpPr>
          <p:cNvPr id="482" name="Google Shape;482;p6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51</a:t>
            </a:fld>
            <a:endParaRPr/>
          </a:p>
        </p:txBody>
      </p:sp>
      <p:sp>
        <p:nvSpPr>
          <p:cNvPr id="6" name="Google Shape;553;p73"/>
          <p:cNvSpPr txBox="1">
            <a:spLocks/>
          </p:cNvSpPr>
          <p:nvPr/>
        </p:nvSpPr>
        <p:spPr>
          <a:xfrm>
            <a:off x="152400" y="1666009"/>
            <a:ext cx="8839200" cy="10668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wentieth Century"/>
                <a:ea typeface="Twentieth Century"/>
                <a:cs typeface="Twentieth Century"/>
                <a:sym typeface="Twentieth Century"/>
              </a:defRPr>
            </a:lvl9pPr>
          </a:lstStyle>
          <a:p>
            <a:pPr algn="ctr"/>
            <a:r>
              <a:rPr lang="en-US"/>
              <a:t>BEGIN WITH THE END IN MIND</a:t>
            </a:r>
            <a:endParaRPr lang="en-US" dirty="0"/>
          </a:p>
        </p:txBody>
      </p:sp>
      <p:pic>
        <p:nvPicPr>
          <p:cNvPr id="7" name="Google Shape;556;p73" descr="무료 일러스트: 도로, 하늘, 산맥, 구름, 검정, 화이트, 시작, 끝, 처음에 - Pixabay의 무료 이미지 - 908176"/>
          <p:cNvPicPr preferRelativeResize="0"/>
          <p:nvPr/>
        </p:nvPicPr>
        <p:blipFill rotWithShape="1">
          <a:blip r:embed="rId3">
            <a:alphaModFix/>
          </a:blip>
          <a:srcRect/>
          <a:stretch/>
        </p:blipFill>
        <p:spPr>
          <a:xfrm>
            <a:off x="2900363" y="2732809"/>
            <a:ext cx="3343274" cy="2228850"/>
          </a:xfrm>
          <a:prstGeom prst="rect">
            <a:avLst/>
          </a:prstGeom>
          <a:noFill/>
          <a:ln>
            <a:noFill/>
          </a:ln>
        </p:spPr>
      </p:pic>
      <p:sp>
        <p:nvSpPr>
          <p:cNvPr id="8" name="Google Shape;555;p73"/>
          <p:cNvSpPr txBox="1"/>
          <p:nvPr/>
        </p:nvSpPr>
        <p:spPr>
          <a:xfrm>
            <a:off x="533400" y="5203867"/>
            <a:ext cx="7769352"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dirty="0">
                <a:solidFill>
                  <a:schemeClr val="dk1"/>
                </a:solidFill>
                <a:latin typeface="Arial"/>
                <a:ea typeface="Arial"/>
                <a:cs typeface="Arial"/>
                <a:sym typeface="Arial"/>
              </a:rPr>
              <a:t>And work backwards from there!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55283893"/>
      </p:ext>
    </p:extLst>
  </p:cSld>
  <p:clrMapOvr>
    <a:masterClrMapping/>
  </p:clrMapOvr>
  <p:transition spd="med">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0"/>
          <p:cNvSpPr txBox="1">
            <a:spLocks noGrp="1"/>
          </p:cNvSpPr>
          <p:nvPr>
            <p:ph type="title"/>
          </p:nvPr>
        </p:nvSpPr>
        <p:spPr>
          <a:xfrm>
            <a:off x="612648" y="228600"/>
            <a:ext cx="828197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br>
              <a:rPr lang="en-US" sz="4000" dirty="0"/>
            </a:br>
            <a:r>
              <a:rPr lang="en-US" sz="4000" dirty="0"/>
              <a:t>Attending to Who We Teach</a:t>
            </a:r>
            <a:endParaRPr sz="4000" dirty="0"/>
          </a:p>
        </p:txBody>
      </p:sp>
      <p:sp>
        <p:nvSpPr>
          <p:cNvPr id="482" name="Google Shape;482;p6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52</a:t>
            </a:fld>
            <a:endParaRPr/>
          </a:p>
        </p:txBody>
      </p:sp>
      <p:sp>
        <p:nvSpPr>
          <p:cNvPr id="9" name="Google Shape;564;p75"/>
          <p:cNvSpPr txBox="1">
            <a:spLocks noGrp="1"/>
          </p:cNvSpPr>
          <p:nvPr>
            <p:ph type="body" idx="1"/>
          </p:nvPr>
        </p:nvSpPr>
        <p:spPr>
          <a:xfrm>
            <a:off x="484912" y="2159000"/>
            <a:ext cx="4409209" cy="4419600"/>
          </a:xfrm>
          <a:prstGeom prst="rect">
            <a:avLst/>
          </a:prstGeom>
          <a:noFill/>
          <a:ln>
            <a:noFill/>
          </a:ln>
        </p:spPr>
        <p:txBody>
          <a:bodyPr spcFirstLastPara="1" wrap="square" lIns="91425" tIns="45700" rIns="91425" bIns="45700" anchor="t" anchorCtr="0">
            <a:noAutofit/>
          </a:bodyPr>
          <a:lstStyle/>
          <a:p>
            <a:pPr marL="571500" lvl="0" indent="-571500" algn="l" rtl="0">
              <a:lnSpc>
                <a:spcPct val="100000"/>
              </a:lnSpc>
              <a:spcBef>
                <a:spcPts val="0"/>
              </a:spcBef>
              <a:spcAft>
                <a:spcPts val="0"/>
              </a:spcAft>
              <a:buClr>
                <a:srgbClr val="008000"/>
              </a:buClr>
              <a:buSzPct val="100000"/>
              <a:buFont typeface="Arial" panose="020B0604020202020204" pitchFamily="34" charset="0"/>
              <a:buChar char="•"/>
            </a:pPr>
            <a:r>
              <a:rPr lang="en-US" sz="3600" dirty="0">
                <a:latin typeface="Calibri" panose="020F0502020204030204" pitchFamily="34" charset="0"/>
                <a:cs typeface="Calibri" panose="020F0502020204030204" pitchFamily="34" charset="0"/>
              </a:rPr>
              <a:t>Readiness</a:t>
            </a:r>
            <a:endParaRPr sz="3600" dirty="0">
              <a:latin typeface="Calibri" panose="020F0502020204030204" pitchFamily="34" charset="0"/>
              <a:cs typeface="Calibri" panose="020F0502020204030204" pitchFamily="34" charset="0"/>
            </a:endParaRPr>
          </a:p>
          <a:p>
            <a:pPr marL="571500" lvl="0" indent="-5715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panose="020F0502020204030204" pitchFamily="34" charset="0"/>
                <a:cs typeface="Calibri" panose="020F0502020204030204" pitchFamily="34" charset="0"/>
              </a:rPr>
              <a:t>Interest</a:t>
            </a:r>
            <a:endParaRPr sz="3600" dirty="0">
              <a:latin typeface="Calibri" panose="020F0502020204030204" pitchFamily="34" charset="0"/>
              <a:cs typeface="Calibri" panose="020F0502020204030204" pitchFamily="34" charset="0"/>
            </a:endParaRPr>
          </a:p>
          <a:p>
            <a:pPr marL="571500" lvl="0" indent="-5715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panose="020F0502020204030204" pitchFamily="34" charset="0"/>
                <a:cs typeface="Calibri" panose="020F0502020204030204" pitchFamily="34" charset="0"/>
              </a:rPr>
              <a:t>Learning Profile</a:t>
            </a:r>
            <a:endParaRPr sz="3600" dirty="0">
              <a:latin typeface="Calibri" panose="020F0502020204030204" pitchFamily="34" charset="0"/>
              <a:cs typeface="Calibri" panose="020F0502020204030204" pitchFamily="34" charset="0"/>
            </a:endParaRPr>
          </a:p>
          <a:p>
            <a:pPr marL="571500" lvl="0" indent="-5715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panose="020F0502020204030204" pitchFamily="34" charset="0"/>
                <a:cs typeface="Calibri" panose="020F0502020204030204" pitchFamily="34" charset="0"/>
              </a:rPr>
              <a:t>Prior Knowledge</a:t>
            </a:r>
            <a:endParaRPr sz="3600" dirty="0">
              <a:latin typeface="Calibri" panose="020F0502020204030204" pitchFamily="34" charset="0"/>
              <a:cs typeface="Calibri" panose="020F0502020204030204" pitchFamily="34" charset="0"/>
            </a:endParaRPr>
          </a:p>
        </p:txBody>
      </p:sp>
      <p:pic>
        <p:nvPicPr>
          <p:cNvPr id="10" name="Google Shape;566;p75" descr="Team:DTU-Denmark/High School Outreach - 2013.igem.org"/>
          <p:cNvPicPr preferRelativeResize="0"/>
          <p:nvPr/>
        </p:nvPicPr>
        <p:blipFill rotWithShape="1">
          <a:blip r:embed="rId3">
            <a:alphaModFix/>
          </a:blip>
          <a:srcRect/>
          <a:stretch/>
        </p:blipFill>
        <p:spPr>
          <a:xfrm>
            <a:off x="4847152" y="3079337"/>
            <a:ext cx="3426618" cy="2285947"/>
          </a:xfrm>
          <a:prstGeom prst="rect">
            <a:avLst/>
          </a:prstGeom>
          <a:noFill/>
          <a:ln>
            <a:noFill/>
          </a:ln>
        </p:spPr>
      </p:pic>
    </p:spTree>
    <p:extLst>
      <p:ext uri="{BB962C8B-B14F-4D97-AF65-F5344CB8AC3E}">
        <p14:creationId xmlns:p14="http://schemas.microsoft.com/office/powerpoint/2010/main" val="3922661930"/>
      </p:ext>
    </p:extLst>
  </p:cSld>
  <p:clrMapOvr>
    <a:masterClrMapping/>
  </p:clrMapOvr>
  <p:transition spd="med">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0"/>
          <p:cNvSpPr txBox="1">
            <a:spLocks noGrp="1"/>
          </p:cNvSpPr>
          <p:nvPr>
            <p:ph type="title"/>
          </p:nvPr>
        </p:nvSpPr>
        <p:spPr>
          <a:xfrm>
            <a:off x="612648" y="228600"/>
            <a:ext cx="828197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br>
              <a:rPr lang="en-US" sz="4000" dirty="0"/>
            </a:br>
            <a:r>
              <a:rPr lang="en-US" sz="4000" dirty="0"/>
              <a:t>Readiness to Learn</a:t>
            </a:r>
            <a:endParaRPr sz="4000" dirty="0"/>
          </a:p>
        </p:txBody>
      </p:sp>
      <p:sp>
        <p:nvSpPr>
          <p:cNvPr id="482" name="Google Shape;482;p6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53</a:t>
            </a:fld>
            <a:endParaRPr/>
          </a:p>
        </p:txBody>
      </p:sp>
      <p:sp>
        <p:nvSpPr>
          <p:cNvPr id="7" name="Google Shape;573;p76"/>
          <p:cNvSpPr txBox="1">
            <a:spLocks noGrp="1"/>
          </p:cNvSpPr>
          <p:nvPr>
            <p:ph type="body" idx="1"/>
          </p:nvPr>
        </p:nvSpPr>
        <p:spPr>
          <a:xfrm>
            <a:off x="221475" y="1692300"/>
            <a:ext cx="8839200" cy="441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740"/>
              <a:buNone/>
            </a:pPr>
            <a:r>
              <a:rPr lang="en-US" dirty="0"/>
              <a:t>“</a:t>
            </a:r>
            <a:r>
              <a:rPr lang="en-US" sz="3200" dirty="0"/>
              <a:t>What is the degree of match between the student’s current level of knowledge, understanding, and skills and what he or she will be asked to do today (or this week, or in this unit)?” Carol Ann Tomlinson</a:t>
            </a:r>
            <a:endParaRPr sz="3200" dirty="0"/>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800" dirty="0"/>
              <a:t>Data driven instruction</a:t>
            </a:r>
            <a:endParaRPr sz="2800" dirty="0"/>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800" dirty="0"/>
              <a:t>Factors affect a student’s readiness</a:t>
            </a:r>
            <a:endParaRPr sz="2800" dirty="0"/>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800" dirty="0"/>
              <a:t>Bridge building to move students beyond deficits</a:t>
            </a:r>
            <a:endParaRPr sz="2800" dirty="0"/>
          </a:p>
        </p:txBody>
      </p:sp>
    </p:spTree>
    <p:extLst>
      <p:ext uri="{BB962C8B-B14F-4D97-AF65-F5344CB8AC3E}">
        <p14:creationId xmlns:p14="http://schemas.microsoft.com/office/powerpoint/2010/main" val="459847392"/>
      </p:ext>
    </p:extLst>
  </p:cSld>
  <p:clrMapOvr>
    <a:masterClrMapping/>
  </p:clrMapOvr>
  <p:transition spd="med">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0"/>
          <p:cNvSpPr txBox="1">
            <a:spLocks noGrp="1"/>
          </p:cNvSpPr>
          <p:nvPr>
            <p:ph type="title"/>
          </p:nvPr>
        </p:nvSpPr>
        <p:spPr>
          <a:xfrm>
            <a:off x="612648" y="228600"/>
            <a:ext cx="828197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br>
              <a:rPr lang="en-US" sz="4000" dirty="0"/>
            </a:br>
            <a:r>
              <a:rPr lang="en-US" sz="4000" dirty="0"/>
              <a:t>Interest</a:t>
            </a:r>
            <a:endParaRPr sz="4000" dirty="0"/>
          </a:p>
        </p:txBody>
      </p:sp>
      <p:sp>
        <p:nvSpPr>
          <p:cNvPr id="482" name="Google Shape;482;p6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54</a:t>
            </a:fld>
            <a:endParaRPr/>
          </a:p>
        </p:txBody>
      </p:sp>
      <p:sp>
        <p:nvSpPr>
          <p:cNvPr id="6" name="Google Shape;581;p7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740"/>
              <a:buNone/>
            </a:pPr>
            <a:r>
              <a:rPr lang="en-US" sz="3200" b="1" dirty="0">
                <a:latin typeface="Calibri" panose="020F0502020204030204" pitchFamily="34" charset="0"/>
                <a:cs typeface="Calibri" panose="020F0502020204030204" pitchFamily="34" charset="0"/>
              </a:rPr>
              <a:t>Four Keys to Interest and Differentiation</a:t>
            </a:r>
            <a:endParaRPr sz="3200" b="1" dirty="0">
              <a:latin typeface="Calibri" panose="020F0502020204030204" pitchFamily="34" charset="0"/>
              <a:cs typeface="Calibri" panose="020F0502020204030204" pitchFamily="34" charset="0"/>
            </a:endParaRPr>
          </a:p>
          <a:p>
            <a:pPr marL="514350" lvl="0" indent="-514350" algn="l" rtl="0">
              <a:lnSpc>
                <a:spcPct val="100000"/>
              </a:lnSpc>
              <a:spcBef>
                <a:spcPts val="700"/>
              </a:spcBef>
              <a:spcAft>
                <a:spcPts val="0"/>
              </a:spcAft>
              <a:buClr>
                <a:srgbClr val="008000"/>
              </a:buClr>
              <a:buSzPct val="100000"/>
              <a:buFont typeface="Calibri"/>
              <a:buAutoNum type="arabicPeriod"/>
            </a:pPr>
            <a:r>
              <a:rPr lang="en-US" sz="2800" dirty="0">
                <a:latin typeface="Calibri" panose="020F0502020204030204" pitchFamily="34" charset="0"/>
                <a:cs typeface="Calibri" panose="020F0502020204030204" pitchFamily="34" charset="0"/>
              </a:rPr>
              <a:t>Recruits brain’s attention systems and stimulates cognitive involvement.</a:t>
            </a:r>
            <a:endParaRPr sz="2800" dirty="0">
              <a:latin typeface="Calibri" panose="020F0502020204030204" pitchFamily="34" charset="0"/>
              <a:cs typeface="Calibri" panose="020F0502020204030204" pitchFamily="34" charset="0"/>
            </a:endParaRPr>
          </a:p>
          <a:p>
            <a:pPr marL="514350" lvl="0" indent="-514350" algn="l" rtl="0">
              <a:lnSpc>
                <a:spcPct val="100000"/>
              </a:lnSpc>
              <a:spcBef>
                <a:spcPts val="700"/>
              </a:spcBef>
              <a:spcAft>
                <a:spcPts val="0"/>
              </a:spcAft>
              <a:buClr>
                <a:srgbClr val="008000"/>
              </a:buClr>
              <a:buSzPct val="100000"/>
              <a:buFont typeface="Calibri"/>
              <a:buAutoNum type="arabicPeriod"/>
            </a:pPr>
            <a:r>
              <a:rPr lang="en-US" sz="2800" dirty="0">
                <a:latin typeface="Calibri" panose="020F0502020204030204" pitchFamily="34" charset="0"/>
                <a:cs typeface="Calibri" panose="020F0502020204030204" pitchFamily="34" charset="0"/>
              </a:rPr>
              <a:t>Group of students at any given time will have both common and varied interest.</a:t>
            </a:r>
            <a:endParaRPr sz="2800" dirty="0">
              <a:latin typeface="Calibri" panose="020F0502020204030204" pitchFamily="34" charset="0"/>
              <a:cs typeface="Calibri" panose="020F0502020204030204" pitchFamily="34" charset="0"/>
            </a:endParaRPr>
          </a:p>
          <a:p>
            <a:pPr marL="514350" lvl="0" indent="-514350" algn="l" rtl="0">
              <a:lnSpc>
                <a:spcPct val="100000"/>
              </a:lnSpc>
              <a:spcBef>
                <a:spcPts val="700"/>
              </a:spcBef>
              <a:spcAft>
                <a:spcPts val="0"/>
              </a:spcAft>
              <a:buClr>
                <a:srgbClr val="008000"/>
              </a:buClr>
              <a:buSzPct val="100000"/>
              <a:buFont typeface="Calibri"/>
              <a:buAutoNum type="arabicPeriod"/>
            </a:pPr>
            <a:r>
              <a:rPr lang="en-US" sz="2800" dirty="0">
                <a:latin typeface="Calibri" panose="020F0502020204030204" pitchFamily="34" charset="0"/>
                <a:cs typeface="Calibri" panose="020F0502020204030204" pitchFamily="34" charset="0"/>
              </a:rPr>
              <a:t>Students will be more likely to engage in content.</a:t>
            </a:r>
            <a:endParaRPr sz="2800" dirty="0">
              <a:latin typeface="Calibri" panose="020F0502020204030204" pitchFamily="34" charset="0"/>
              <a:cs typeface="Calibri" panose="020F0502020204030204" pitchFamily="34" charset="0"/>
            </a:endParaRPr>
          </a:p>
          <a:p>
            <a:pPr marL="514350" lvl="0" indent="-514350" algn="l" rtl="0">
              <a:lnSpc>
                <a:spcPct val="100000"/>
              </a:lnSpc>
              <a:spcBef>
                <a:spcPts val="700"/>
              </a:spcBef>
              <a:spcAft>
                <a:spcPts val="0"/>
              </a:spcAft>
              <a:buClr>
                <a:srgbClr val="008000"/>
              </a:buClr>
              <a:buSzPct val="100000"/>
              <a:buFont typeface="Calibri"/>
              <a:buAutoNum type="arabicPeriod"/>
            </a:pPr>
            <a:r>
              <a:rPr lang="en-US" sz="2800" dirty="0">
                <a:latin typeface="Calibri" panose="020F0502020204030204" pitchFamily="34" charset="0"/>
                <a:cs typeface="Calibri" panose="020F0502020204030204" pitchFamily="34" charset="0"/>
              </a:rPr>
              <a:t>Attention to student interests can focus students on essential knowledge, understanding, and skills while expanding their learning.</a:t>
            </a:r>
            <a:endParaRPr sz="2800" dirty="0">
              <a:latin typeface="Calibri" panose="020F0502020204030204" pitchFamily="34" charset="0"/>
              <a:cs typeface="Calibri" panose="020F0502020204030204" pitchFamily="34" charset="0"/>
            </a:endParaRPr>
          </a:p>
          <a:p>
            <a:pPr marL="0" lvl="0" indent="0" algn="l" rtl="0">
              <a:lnSpc>
                <a:spcPct val="100000"/>
              </a:lnSpc>
              <a:spcBef>
                <a:spcPts val="700"/>
              </a:spcBef>
              <a:spcAft>
                <a:spcPts val="0"/>
              </a:spcAft>
              <a:buSzPts val="1080"/>
              <a:buNone/>
            </a:pPr>
            <a:r>
              <a:rPr lang="en-US" sz="1600" dirty="0">
                <a:latin typeface="Calibri" panose="020F0502020204030204" pitchFamily="34" charset="0"/>
                <a:cs typeface="Calibri" panose="020F0502020204030204" pitchFamily="34" charset="0"/>
              </a:rPr>
              <a:t>(Tomlinson &amp; Sousa, 2018)</a:t>
            </a:r>
            <a:endParaRP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3388818"/>
      </p:ext>
    </p:extLst>
  </p:cSld>
  <p:clrMapOvr>
    <a:masterClrMapping/>
  </p:clrMapOvr>
  <p:transition spd="med">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0"/>
          <p:cNvSpPr txBox="1">
            <a:spLocks noGrp="1"/>
          </p:cNvSpPr>
          <p:nvPr>
            <p:ph type="title"/>
          </p:nvPr>
        </p:nvSpPr>
        <p:spPr>
          <a:xfrm>
            <a:off x="612648" y="228600"/>
            <a:ext cx="828197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br>
              <a:rPr lang="en-US" sz="4000" dirty="0"/>
            </a:br>
            <a:r>
              <a:rPr lang="en-US" sz="4000" dirty="0"/>
              <a:t>Learning Profile</a:t>
            </a:r>
            <a:endParaRPr sz="4000" dirty="0"/>
          </a:p>
        </p:txBody>
      </p:sp>
      <p:sp>
        <p:nvSpPr>
          <p:cNvPr id="482" name="Google Shape;482;p6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55</a:t>
            </a:fld>
            <a:endParaRPr/>
          </a:p>
        </p:txBody>
      </p:sp>
      <p:sp>
        <p:nvSpPr>
          <p:cNvPr id="2" name="Text Placeholder 1"/>
          <p:cNvSpPr>
            <a:spLocks noGrp="1"/>
          </p:cNvSpPr>
          <p:nvPr>
            <p:ph type="body" idx="1"/>
          </p:nvPr>
        </p:nvSpPr>
        <p:spPr/>
        <p:txBody>
          <a:bodyPr/>
          <a:lstStyle/>
          <a:p>
            <a:pPr marL="571500" lvl="0" indent="-571500">
              <a:spcBef>
                <a:spcPts val="0"/>
              </a:spcBef>
              <a:buClr>
                <a:srgbClr val="008000"/>
              </a:buClr>
              <a:buSzPct val="100000"/>
              <a:buFont typeface="Arial" panose="020B0604020202020204" pitchFamily="34" charset="0"/>
              <a:buChar char="•"/>
            </a:pPr>
            <a:r>
              <a:rPr lang="en-US" sz="3200" dirty="0"/>
              <a:t>Learning Styles</a:t>
            </a:r>
          </a:p>
          <a:p>
            <a:pPr marL="571500" lvl="0" indent="-571500">
              <a:buClr>
                <a:srgbClr val="008000"/>
              </a:buClr>
              <a:buSzPct val="100000"/>
              <a:buFont typeface="Arial" panose="020B0604020202020204" pitchFamily="34" charset="0"/>
              <a:buChar char="•"/>
            </a:pPr>
            <a:r>
              <a:rPr lang="en-US" sz="3200" dirty="0"/>
              <a:t>Intelligence Preferences</a:t>
            </a:r>
          </a:p>
          <a:p>
            <a:pPr marL="571500" lvl="0" indent="-571500">
              <a:buClr>
                <a:srgbClr val="008000"/>
              </a:buClr>
              <a:buSzPct val="100000"/>
              <a:buFont typeface="Arial" panose="020B0604020202020204" pitchFamily="34" charset="0"/>
              <a:buChar char="•"/>
            </a:pPr>
            <a:r>
              <a:rPr lang="en-US" sz="3200" dirty="0"/>
              <a:t>Gender</a:t>
            </a:r>
          </a:p>
          <a:p>
            <a:pPr marL="571500" lvl="0" indent="-571500">
              <a:buClr>
                <a:srgbClr val="008000"/>
              </a:buClr>
              <a:buSzPct val="100000"/>
              <a:buFont typeface="Arial" panose="020B0604020202020204" pitchFamily="34" charset="0"/>
              <a:buChar char="•"/>
            </a:pPr>
            <a:r>
              <a:rPr lang="en-US" sz="3200" dirty="0"/>
              <a:t>Culture</a:t>
            </a:r>
          </a:p>
          <a:p>
            <a:endParaRPr lang="en-US" dirty="0"/>
          </a:p>
        </p:txBody>
      </p:sp>
    </p:spTree>
    <p:extLst>
      <p:ext uri="{BB962C8B-B14F-4D97-AF65-F5344CB8AC3E}">
        <p14:creationId xmlns:p14="http://schemas.microsoft.com/office/powerpoint/2010/main" val="786174279"/>
      </p:ext>
    </p:extLst>
  </p:cSld>
  <p:clrMapOvr>
    <a:masterClrMapping/>
  </p:clrMapOvr>
  <p:transition spd="med">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0"/>
          <p:cNvSpPr txBox="1">
            <a:spLocks noGrp="1"/>
          </p:cNvSpPr>
          <p:nvPr>
            <p:ph type="title"/>
          </p:nvPr>
        </p:nvSpPr>
        <p:spPr>
          <a:xfrm>
            <a:off x="612648" y="228600"/>
            <a:ext cx="828197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br>
              <a:rPr lang="en-US" sz="4000" dirty="0"/>
            </a:br>
            <a:r>
              <a:rPr lang="en-US" sz="4000" dirty="0"/>
              <a:t>Prior Knowledge</a:t>
            </a:r>
            <a:endParaRPr sz="4000" dirty="0"/>
          </a:p>
        </p:txBody>
      </p:sp>
      <p:sp>
        <p:nvSpPr>
          <p:cNvPr id="482" name="Google Shape;482;p6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56</a:t>
            </a:fld>
            <a:endParaRPr/>
          </a:p>
        </p:txBody>
      </p:sp>
      <p:sp>
        <p:nvSpPr>
          <p:cNvPr id="6" name="Google Shape;597;p79"/>
          <p:cNvSpPr txBox="1">
            <a:spLocks noGrp="1"/>
          </p:cNvSpPr>
          <p:nvPr>
            <p:ph type="body" idx="1"/>
          </p:nvPr>
        </p:nvSpPr>
        <p:spPr>
          <a:xfrm>
            <a:off x="533400" y="2159000"/>
            <a:ext cx="8458200" cy="441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80"/>
              <a:buNone/>
            </a:pPr>
            <a:r>
              <a:rPr lang="en-US" sz="3600" dirty="0">
                <a:latin typeface="Calibri" panose="020F0502020204030204" pitchFamily="34" charset="0"/>
                <a:cs typeface="Calibri" panose="020F0502020204030204" pitchFamily="34" charset="0"/>
              </a:rPr>
              <a:t>Knowledge that stems from previous experience.</a:t>
            </a:r>
            <a:endParaRPr lang="en-US" sz="3200" dirty="0"/>
          </a:p>
          <a:p>
            <a:pPr marL="457200" lvl="0" indent="0" algn="l" rtl="0">
              <a:lnSpc>
                <a:spcPct val="100000"/>
              </a:lnSpc>
              <a:spcBef>
                <a:spcPts val="550"/>
              </a:spcBef>
              <a:spcAft>
                <a:spcPts val="0"/>
              </a:spcAft>
              <a:buSzPts val="1080"/>
              <a:buNone/>
            </a:pPr>
            <a:r>
              <a:rPr lang="en-US" sz="2800" dirty="0">
                <a:latin typeface="Calibri" panose="020F0502020204030204" pitchFamily="34" charset="0"/>
                <a:cs typeface="Calibri" panose="020F0502020204030204" pitchFamily="34" charset="0"/>
              </a:rPr>
              <a:t>What various methods do you use to gain knowledge of what students know prior to new learning?</a:t>
            </a:r>
            <a:endParaRP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3224163"/>
      </p:ext>
    </p:extLst>
  </p:cSld>
  <p:clrMapOvr>
    <a:masterClrMapping/>
  </p:clrMapOvr>
  <p:transition spd="med">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0"/>
          <p:cNvSpPr txBox="1">
            <a:spLocks noGrp="1"/>
          </p:cNvSpPr>
          <p:nvPr>
            <p:ph type="title"/>
          </p:nvPr>
        </p:nvSpPr>
        <p:spPr>
          <a:xfrm>
            <a:off x="612648" y="228600"/>
            <a:ext cx="828197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br>
              <a:rPr lang="en-US" sz="4000" dirty="0"/>
            </a:br>
            <a:r>
              <a:rPr lang="en-US" sz="4000" dirty="0"/>
              <a:t>Stand Up, Hand Up, Pair Up</a:t>
            </a:r>
            <a:endParaRPr sz="4000" dirty="0"/>
          </a:p>
        </p:txBody>
      </p:sp>
      <p:sp>
        <p:nvSpPr>
          <p:cNvPr id="482" name="Google Shape;482;p6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57</a:t>
            </a:fld>
            <a:endParaRPr/>
          </a:p>
        </p:txBody>
      </p:sp>
      <p:sp>
        <p:nvSpPr>
          <p:cNvPr id="2" name="Text Placeholder 1"/>
          <p:cNvSpPr>
            <a:spLocks noGrp="1"/>
          </p:cNvSpPr>
          <p:nvPr>
            <p:ph type="body" idx="1"/>
          </p:nvPr>
        </p:nvSpPr>
        <p:spPr/>
        <p:txBody>
          <a:bodyPr/>
          <a:lstStyle/>
          <a:p>
            <a:pPr marL="0" lvl="0" indent="0" algn="ctr">
              <a:spcBef>
                <a:spcPts val="0"/>
              </a:spcBef>
              <a:buSzPts val="1920"/>
              <a:buNone/>
            </a:pPr>
            <a:r>
              <a:rPr lang="en-US" sz="2800" dirty="0"/>
              <a:t>Take a moment and write down three key things you’ve learned so far about planning for differentiated instruction.</a:t>
            </a:r>
            <a:endParaRPr lang="en-US" dirty="0"/>
          </a:p>
          <a:p>
            <a:pPr marL="0" lvl="0" indent="0" algn="ctr">
              <a:buSzPts val="1920"/>
              <a:buNone/>
            </a:pPr>
            <a:r>
              <a:rPr lang="en-US" sz="2800" dirty="0"/>
              <a:t>Now, </a:t>
            </a:r>
            <a:r>
              <a:rPr lang="en-US" sz="2800" b="1" i="1" dirty="0">
                <a:solidFill>
                  <a:srgbClr val="008000"/>
                </a:solidFill>
              </a:rPr>
              <a:t>Stand UP, Hand UP, and Pair UP!</a:t>
            </a:r>
            <a:endParaRPr lang="en-US" dirty="0">
              <a:solidFill>
                <a:srgbClr val="008000"/>
              </a:solidFill>
            </a:endParaRPr>
          </a:p>
          <a:p>
            <a:pPr marL="0" lvl="0" indent="0" algn="ctr">
              <a:buSzPts val="1920"/>
              <a:buNone/>
            </a:pPr>
            <a:r>
              <a:rPr lang="en-US" sz="2800" dirty="0"/>
              <a:t>Share your ideas!</a:t>
            </a:r>
            <a:endParaRPr lang="en-US" dirty="0"/>
          </a:p>
        </p:txBody>
      </p:sp>
      <p:pic>
        <p:nvPicPr>
          <p:cNvPr id="7" name="Google Shape;607;p68" descr="C:\Users\feeback\AppData\Local\Microsoft\Windows\Temporary Internet Files\Content.IE5\P2KSPAN8\MP900302925[1].jpg"/>
          <p:cNvPicPr preferRelativeResize="0"/>
          <p:nvPr/>
        </p:nvPicPr>
        <p:blipFill rotWithShape="1">
          <a:blip r:embed="rId3">
            <a:alphaModFix/>
          </a:blip>
          <a:srcRect/>
          <a:stretch/>
        </p:blipFill>
        <p:spPr>
          <a:xfrm>
            <a:off x="3899448" y="4405746"/>
            <a:ext cx="1708369" cy="2007206"/>
          </a:xfrm>
          <a:prstGeom prst="rect">
            <a:avLst/>
          </a:prstGeom>
          <a:noFill/>
          <a:ln>
            <a:noFill/>
          </a:ln>
        </p:spPr>
      </p:pic>
    </p:spTree>
    <p:extLst>
      <p:ext uri="{BB962C8B-B14F-4D97-AF65-F5344CB8AC3E}">
        <p14:creationId xmlns:p14="http://schemas.microsoft.com/office/powerpoint/2010/main" val="1931559836"/>
      </p:ext>
    </p:extLst>
  </p:cSld>
  <p:clrMapOvr>
    <a:masterClrMapping/>
  </p:clrMapOvr>
  <p:transition spd="med">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83"/>
          <p:cNvSpPr txBox="1">
            <a:spLocks noGrp="1"/>
          </p:cNvSpPr>
          <p:nvPr>
            <p:ph type="body" idx="1"/>
          </p:nvPr>
        </p:nvSpPr>
        <p:spPr>
          <a:xfrm>
            <a:off x="1371600" y="3048000"/>
            <a:ext cx="7123200" cy="2133600"/>
          </a:xfrm>
          <a:prstGeom prst="rect">
            <a:avLst/>
          </a:prstGeom>
          <a:noFill/>
          <a:ln>
            <a:noFill/>
          </a:ln>
        </p:spPr>
        <p:txBody>
          <a:bodyPr spcFirstLastPara="1" wrap="square" lIns="91425" tIns="45700" rIns="91425" bIns="45700" anchor="t" anchorCtr="0">
            <a:noAutofit/>
          </a:bodyPr>
          <a:lstStyle/>
          <a:p>
            <a:pPr marL="571500" lvl="0" indent="-571500" algn="l" rtl="0">
              <a:lnSpc>
                <a:spcPct val="100000"/>
              </a:lnSpc>
              <a:spcBef>
                <a:spcPts val="0"/>
              </a:spcBef>
              <a:spcAft>
                <a:spcPts val="0"/>
              </a:spcAft>
              <a:buClr>
                <a:srgbClr val="008000"/>
              </a:buClr>
              <a:buSzPct val="100000"/>
              <a:buFont typeface="Arial" panose="020B0604020202020204" pitchFamily="34" charset="0"/>
              <a:buChar char="•"/>
            </a:pPr>
            <a:r>
              <a:rPr lang="en-US" sz="4000" dirty="0">
                <a:latin typeface="Calibri" panose="020F0502020204030204" pitchFamily="34" charset="0"/>
                <a:cs typeface="Calibri" panose="020F0502020204030204" pitchFamily="34" charset="0"/>
              </a:rPr>
              <a:t>Content</a:t>
            </a:r>
            <a:endParaRPr sz="4000" dirty="0">
              <a:latin typeface="Calibri" panose="020F0502020204030204" pitchFamily="34" charset="0"/>
              <a:cs typeface="Calibri" panose="020F0502020204030204" pitchFamily="34" charset="0"/>
            </a:endParaRPr>
          </a:p>
          <a:p>
            <a:pPr marL="571500" lvl="0" indent="-571500" algn="l" rtl="0">
              <a:lnSpc>
                <a:spcPct val="100000"/>
              </a:lnSpc>
              <a:spcBef>
                <a:spcPts val="700"/>
              </a:spcBef>
              <a:spcAft>
                <a:spcPts val="0"/>
              </a:spcAft>
              <a:buClr>
                <a:srgbClr val="008000"/>
              </a:buClr>
              <a:buSzPct val="100000"/>
              <a:buFont typeface="Arial" panose="020B0604020202020204" pitchFamily="34" charset="0"/>
              <a:buChar char="•"/>
            </a:pPr>
            <a:r>
              <a:rPr lang="en-US" sz="4000" dirty="0">
                <a:latin typeface="Calibri" panose="020F0502020204030204" pitchFamily="34" charset="0"/>
                <a:cs typeface="Calibri" panose="020F0502020204030204" pitchFamily="34" charset="0"/>
              </a:rPr>
              <a:t>Process</a:t>
            </a:r>
            <a:endParaRPr sz="4000" dirty="0">
              <a:latin typeface="Calibri" panose="020F0502020204030204" pitchFamily="34" charset="0"/>
              <a:cs typeface="Calibri" panose="020F0502020204030204" pitchFamily="34" charset="0"/>
            </a:endParaRPr>
          </a:p>
          <a:p>
            <a:pPr marL="571500" lvl="0" indent="-571500" algn="l" rtl="0">
              <a:lnSpc>
                <a:spcPct val="100000"/>
              </a:lnSpc>
              <a:spcBef>
                <a:spcPts val="700"/>
              </a:spcBef>
              <a:spcAft>
                <a:spcPts val="0"/>
              </a:spcAft>
              <a:buClr>
                <a:srgbClr val="008000"/>
              </a:buClr>
              <a:buSzPct val="100000"/>
              <a:buFont typeface="Arial" panose="020B0604020202020204" pitchFamily="34" charset="0"/>
              <a:buChar char="•"/>
            </a:pPr>
            <a:r>
              <a:rPr lang="en-US" sz="4000" dirty="0">
                <a:latin typeface="Calibri" panose="020F0502020204030204" pitchFamily="34" charset="0"/>
                <a:cs typeface="Calibri" panose="020F0502020204030204" pitchFamily="34" charset="0"/>
              </a:rPr>
              <a:t>Product</a:t>
            </a:r>
            <a:endParaRPr sz="4000" dirty="0">
              <a:latin typeface="Calibri" panose="020F0502020204030204" pitchFamily="34" charset="0"/>
              <a:cs typeface="Calibri" panose="020F0502020204030204" pitchFamily="34" charset="0"/>
            </a:endParaRPr>
          </a:p>
        </p:txBody>
      </p:sp>
      <p:sp>
        <p:nvSpPr>
          <p:cNvPr id="614" name="Google Shape;614;p83"/>
          <p:cNvSpPr txBox="1">
            <a:spLocks noGrp="1"/>
          </p:cNvSpPr>
          <p:nvPr>
            <p:ph type="title"/>
          </p:nvPr>
        </p:nvSpPr>
        <p:spPr>
          <a:xfrm>
            <a:off x="1371600" y="1371600"/>
            <a:ext cx="7620000" cy="1219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3600"/>
              <a:buFont typeface="Calibri"/>
              <a:buNone/>
            </a:pPr>
            <a:r>
              <a:rPr lang="en-US" sz="4000" b="1" dirty="0"/>
              <a:t>What Teachers Can Differentiate</a:t>
            </a:r>
            <a:endParaRPr sz="4000" b="1" dirty="0"/>
          </a:p>
        </p:txBody>
      </p:sp>
      <p:sp>
        <p:nvSpPr>
          <p:cNvPr id="615" name="Google Shape;615;p83"/>
          <p:cNvSpPr txBox="1">
            <a:spLocks noGrp="1"/>
          </p:cNvSpPr>
          <p:nvPr>
            <p:ph type="sldNum" idx="4294967295"/>
          </p:nvPr>
        </p:nvSpPr>
        <p:spPr>
          <a:xfrm>
            <a:off x="203200" y="1798650"/>
            <a:ext cx="762000" cy="365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transition spd="med">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0"/>
          <p:cNvSpPr txBox="1">
            <a:spLocks noGrp="1"/>
          </p:cNvSpPr>
          <p:nvPr>
            <p:ph type="title"/>
          </p:nvPr>
        </p:nvSpPr>
        <p:spPr>
          <a:xfrm>
            <a:off x="612648" y="228600"/>
            <a:ext cx="828197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br>
              <a:rPr lang="en-US" sz="4000" dirty="0"/>
            </a:br>
            <a:r>
              <a:rPr lang="en-US" sz="4000" dirty="0"/>
              <a:t>Planning and Implementing Differentiated Instruction</a:t>
            </a:r>
            <a:endParaRPr sz="4000" dirty="0"/>
          </a:p>
        </p:txBody>
      </p:sp>
      <p:sp>
        <p:nvSpPr>
          <p:cNvPr id="482" name="Google Shape;482;p6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59</a:t>
            </a:fld>
            <a:endParaRPr/>
          </a:p>
        </p:txBody>
      </p:sp>
      <p:sp>
        <p:nvSpPr>
          <p:cNvPr id="8" name="Google Shape;622;p84"/>
          <p:cNvSpPr txBox="1">
            <a:spLocks noGrp="1"/>
          </p:cNvSpPr>
          <p:nvPr>
            <p:ph type="body" idx="1"/>
          </p:nvPr>
        </p:nvSpPr>
        <p:spPr>
          <a:xfrm>
            <a:off x="152400" y="1794600"/>
            <a:ext cx="8839200" cy="441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20"/>
              <a:buNone/>
            </a:pPr>
            <a:r>
              <a:rPr lang="en-US" sz="2800" b="1" dirty="0">
                <a:solidFill>
                  <a:srgbClr val="008000"/>
                </a:solidFill>
                <a:latin typeface="Calibri" panose="020F0502020204030204" pitchFamily="34" charset="0"/>
                <a:cs typeface="Calibri" panose="020F0502020204030204" pitchFamily="34" charset="0"/>
              </a:rPr>
              <a:t>Content</a:t>
            </a:r>
            <a:r>
              <a:rPr lang="en-US" sz="2800" b="1" dirty="0">
                <a:solidFill>
                  <a:schemeClr val="tx1"/>
                </a:solidFill>
                <a:latin typeface="Calibri" panose="020F0502020204030204" pitchFamily="34" charset="0"/>
                <a:cs typeface="Calibri" panose="020F0502020204030204" pitchFamily="34" charset="0"/>
              </a:rPr>
              <a:t> </a:t>
            </a:r>
            <a:r>
              <a:rPr lang="en-US" sz="2800" dirty="0">
                <a:solidFill>
                  <a:schemeClr val="tx1"/>
                </a:solidFill>
                <a:latin typeface="Calibri" panose="020F0502020204030204" pitchFamily="34" charset="0"/>
                <a:cs typeface="Calibri" panose="020F0502020204030204" pitchFamily="34" charset="0"/>
              </a:rPr>
              <a:t>– What students will </a:t>
            </a:r>
            <a:r>
              <a:rPr lang="en-US" sz="2800" b="1" dirty="0">
                <a:solidFill>
                  <a:srgbClr val="008000"/>
                </a:solidFill>
                <a:latin typeface="Calibri" panose="020F0502020204030204" pitchFamily="34" charset="0"/>
                <a:cs typeface="Calibri" panose="020F0502020204030204" pitchFamily="34" charset="0"/>
              </a:rPr>
              <a:t>learn</a:t>
            </a:r>
            <a:r>
              <a:rPr lang="en-US" sz="2800" b="1" dirty="0">
                <a:solidFill>
                  <a:schemeClr val="tx1"/>
                </a:solidFill>
                <a:latin typeface="Calibri" panose="020F0502020204030204" pitchFamily="34" charset="0"/>
                <a:cs typeface="Calibri" panose="020F0502020204030204" pitchFamily="34" charset="0"/>
              </a:rPr>
              <a:t> </a:t>
            </a:r>
            <a:r>
              <a:rPr lang="en-US" sz="2800" dirty="0">
                <a:solidFill>
                  <a:schemeClr val="tx1"/>
                </a:solidFill>
                <a:latin typeface="Calibri" panose="020F0502020204030204" pitchFamily="34" charset="0"/>
                <a:cs typeface="Calibri" panose="020F0502020204030204" pitchFamily="34" charset="0"/>
              </a:rPr>
              <a:t>and the </a:t>
            </a:r>
            <a:r>
              <a:rPr lang="en-US" sz="2800" b="1" dirty="0">
                <a:solidFill>
                  <a:srgbClr val="008000"/>
                </a:solidFill>
                <a:latin typeface="Calibri" panose="020F0502020204030204" pitchFamily="34" charset="0"/>
                <a:cs typeface="Calibri" panose="020F0502020204030204" pitchFamily="34" charset="0"/>
              </a:rPr>
              <a:t>materials</a:t>
            </a:r>
            <a:r>
              <a:rPr lang="en-US" sz="2800" b="1" dirty="0">
                <a:solidFill>
                  <a:schemeClr val="tx1"/>
                </a:solidFill>
                <a:latin typeface="Calibri" panose="020F0502020204030204" pitchFamily="34" charset="0"/>
                <a:cs typeface="Calibri" panose="020F0502020204030204" pitchFamily="34" charset="0"/>
              </a:rPr>
              <a:t> </a:t>
            </a:r>
            <a:r>
              <a:rPr lang="en-US" sz="2800" dirty="0">
                <a:solidFill>
                  <a:schemeClr val="tx1"/>
                </a:solidFill>
                <a:latin typeface="Calibri" panose="020F0502020204030204" pitchFamily="34" charset="0"/>
                <a:cs typeface="Calibri" panose="020F0502020204030204" pitchFamily="34" charset="0"/>
              </a:rPr>
              <a:t>that represent the learning</a:t>
            </a:r>
            <a:endParaRPr sz="2800"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700"/>
              </a:spcBef>
              <a:spcAft>
                <a:spcPts val="0"/>
              </a:spcAft>
              <a:buSzPts val="1920"/>
              <a:buNone/>
            </a:pPr>
            <a:r>
              <a:rPr lang="en-US" sz="2800" b="1" dirty="0">
                <a:solidFill>
                  <a:srgbClr val="008000"/>
                </a:solidFill>
                <a:latin typeface="Calibri" panose="020F0502020204030204" pitchFamily="34" charset="0"/>
                <a:cs typeface="Calibri" panose="020F0502020204030204" pitchFamily="34" charset="0"/>
              </a:rPr>
              <a:t>Process</a:t>
            </a:r>
            <a:r>
              <a:rPr lang="en-US" sz="2800" b="1" dirty="0">
                <a:solidFill>
                  <a:schemeClr val="tx1"/>
                </a:solidFill>
                <a:latin typeface="Calibri" panose="020F0502020204030204" pitchFamily="34" charset="0"/>
                <a:cs typeface="Calibri" panose="020F0502020204030204" pitchFamily="34" charset="0"/>
              </a:rPr>
              <a:t> </a:t>
            </a:r>
            <a:r>
              <a:rPr lang="en-US" sz="2800" dirty="0">
                <a:solidFill>
                  <a:schemeClr val="tx1"/>
                </a:solidFill>
                <a:latin typeface="Calibri" panose="020F0502020204030204" pitchFamily="34" charset="0"/>
                <a:cs typeface="Calibri" panose="020F0502020204030204" pitchFamily="34" charset="0"/>
              </a:rPr>
              <a:t>– </a:t>
            </a:r>
            <a:r>
              <a:rPr lang="en-US" sz="2800" b="1" dirty="0">
                <a:solidFill>
                  <a:srgbClr val="008000"/>
                </a:solidFill>
                <a:latin typeface="Calibri" panose="020F0502020204030204" pitchFamily="34" charset="0"/>
                <a:cs typeface="Calibri" panose="020F0502020204030204" pitchFamily="34" charset="0"/>
              </a:rPr>
              <a:t>Activities</a:t>
            </a:r>
            <a:r>
              <a:rPr lang="en-US" sz="2800" b="1" dirty="0">
                <a:solidFill>
                  <a:schemeClr val="tx1"/>
                </a:solidFill>
                <a:latin typeface="Calibri" panose="020F0502020204030204" pitchFamily="34" charset="0"/>
                <a:cs typeface="Calibri" panose="020F0502020204030204" pitchFamily="34" charset="0"/>
              </a:rPr>
              <a:t> </a:t>
            </a:r>
            <a:r>
              <a:rPr lang="en-US" sz="2800" dirty="0">
                <a:solidFill>
                  <a:schemeClr val="tx1"/>
                </a:solidFill>
                <a:latin typeface="Calibri" panose="020F0502020204030204" pitchFamily="34" charset="0"/>
                <a:cs typeface="Calibri" panose="020F0502020204030204" pitchFamily="34" charset="0"/>
              </a:rPr>
              <a:t>through which students make sense of key ideas using </a:t>
            </a:r>
            <a:r>
              <a:rPr lang="en-US" sz="2800" b="1" dirty="0">
                <a:solidFill>
                  <a:srgbClr val="008000"/>
                </a:solidFill>
                <a:latin typeface="Calibri" panose="020F0502020204030204" pitchFamily="34" charset="0"/>
                <a:cs typeface="Calibri" panose="020F0502020204030204" pitchFamily="34" charset="0"/>
              </a:rPr>
              <a:t>essential skills</a:t>
            </a:r>
            <a:endParaRPr sz="2800" dirty="0">
              <a:solidFill>
                <a:srgbClr val="008000"/>
              </a:solidFill>
              <a:latin typeface="Calibri" panose="020F0502020204030204" pitchFamily="34" charset="0"/>
              <a:cs typeface="Calibri" panose="020F0502020204030204" pitchFamily="34" charset="0"/>
            </a:endParaRPr>
          </a:p>
          <a:p>
            <a:pPr marL="0" lvl="0" indent="0" algn="l" rtl="0">
              <a:lnSpc>
                <a:spcPct val="100000"/>
              </a:lnSpc>
              <a:spcBef>
                <a:spcPts val="700"/>
              </a:spcBef>
              <a:spcAft>
                <a:spcPts val="0"/>
              </a:spcAft>
              <a:buSzPts val="1920"/>
              <a:buNone/>
            </a:pPr>
            <a:r>
              <a:rPr lang="en-US" sz="2800" b="1" dirty="0">
                <a:solidFill>
                  <a:srgbClr val="008000"/>
                </a:solidFill>
                <a:latin typeface="Calibri" panose="020F0502020204030204" pitchFamily="34" charset="0"/>
                <a:cs typeface="Calibri" panose="020F0502020204030204" pitchFamily="34" charset="0"/>
              </a:rPr>
              <a:t>Product</a:t>
            </a:r>
            <a:r>
              <a:rPr lang="en-US" sz="2800" b="1" dirty="0">
                <a:solidFill>
                  <a:schemeClr val="tx1"/>
                </a:solidFill>
                <a:latin typeface="Calibri" panose="020F0502020204030204" pitchFamily="34" charset="0"/>
                <a:cs typeface="Calibri" panose="020F0502020204030204" pitchFamily="34" charset="0"/>
              </a:rPr>
              <a:t> </a:t>
            </a:r>
            <a:r>
              <a:rPr lang="en-US" sz="2800" dirty="0">
                <a:solidFill>
                  <a:schemeClr val="tx1"/>
                </a:solidFill>
                <a:latin typeface="Calibri" panose="020F0502020204030204" pitchFamily="34" charset="0"/>
                <a:cs typeface="Calibri" panose="020F0502020204030204" pitchFamily="34" charset="0"/>
              </a:rPr>
              <a:t>– How students </a:t>
            </a:r>
            <a:r>
              <a:rPr lang="en-US" sz="2800" b="1" dirty="0">
                <a:solidFill>
                  <a:srgbClr val="008000"/>
                </a:solidFill>
                <a:latin typeface="Calibri" panose="020F0502020204030204" pitchFamily="34" charset="0"/>
                <a:cs typeface="Calibri" panose="020F0502020204030204" pitchFamily="34" charset="0"/>
              </a:rPr>
              <a:t>demonstrate</a:t>
            </a:r>
            <a:r>
              <a:rPr lang="en-US" sz="2800" dirty="0">
                <a:solidFill>
                  <a:schemeClr val="tx1"/>
                </a:solidFill>
                <a:latin typeface="Calibri" panose="020F0502020204030204" pitchFamily="34" charset="0"/>
                <a:cs typeface="Calibri" panose="020F0502020204030204" pitchFamily="34" charset="0"/>
              </a:rPr>
              <a:t> and extend what they </a:t>
            </a:r>
            <a:r>
              <a:rPr lang="en-US" sz="2800" b="1" dirty="0">
                <a:solidFill>
                  <a:srgbClr val="008000"/>
                </a:solidFill>
                <a:latin typeface="Calibri" panose="020F0502020204030204" pitchFamily="34" charset="0"/>
                <a:cs typeface="Calibri" panose="020F0502020204030204" pitchFamily="34" charset="0"/>
              </a:rPr>
              <a:t>understand and can do </a:t>
            </a:r>
            <a:r>
              <a:rPr lang="en-US" sz="2800" dirty="0">
                <a:solidFill>
                  <a:schemeClr val="tx1"/>
                </a:solidFill>
                <a:latin typeface="Calibri" panose="020F0502020204030204" pitchFamily="34" charset="0"/>
                <a:cs typeface="Calibri" panose="020F0502020204030204" pitchFamily="34" charset="0"/>
              </a:rPr>
              <a:t>as a result of a span of learning</a:t>
            </a:r>
            <a:endParaRPr sz="2800"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700"/>
              </a:spcBef>
              <a:spcAft>
                <a:spcPts val="0"/>
              </a:spcAft>
              <a:buSzPts val="1080"/>
              <a:buNone/>
            </a:pPr>
            <a:r>
              <a:rPr lang="en-US" sz="1800" dirty="0"/>
              <a:t>Tomlinson, Carol Ann. </a:t>
            </a:r>
            <a:r>
              <a:rPr lang="en-US" sz="1800" i="1" dirty="0"/>
              <a:t>The Differentiated Classroom: Responding to the Needs of All Learners. </a:t>
            </a:r>
            <a:r>
              <a:rPr lang="en-US" sz="1800" dirty="0"/>
              <a:t>1999(New Jersey: ASCD), p. 48</a:t>
            </a:r>
            <a:endParaRPr dirty="0"/>
          </a:p>
          <a:p>
            <a:pPr marL="0" lvl="0" indent="0" algn="ctr" rtl="0">
              <a:lnSpc>
                <a:spcPct val="100000"/>
              </a:lnSpc>
              <a:spcBef>
                <a:spcPts val="700"/>
              </a:spcBef>
              <a:spcAft>
                <a:spcPts val="0"/>
              </a:spcAft>
              <a:buSzPts val="1200"/>
              <a:buNone/>
            </a:pPr>
            <a:r>
              <a:rPr lang="en-US" sz="2000" u="sng" dirty="0">
                <a:solidFill>
                  <a:schemeClr val="hlink"/>
                </a:solidFill>
                <a:hlinkClick r:id="rId3"/>
              </a:rPr>
              <a:t>http://www.youtube.com/watch?v=akvDT9KFZPw</a:t>
            </a:r>
            <a:endParaRPr sz="2000" dirty="0"/>
          </a:p>
          <a:p>
            <a:pPr marL="319088" lvl="0" indent="-208598" algn="l" rtl="0">
              <a:lnSpc>
                <a:spcPct val="100000"/>
              </a:lnSpc>
              <a:spcBef>
                <a:spcPts val="700"/>
              </a:spcBef>
              <a:spcAft>
                <a:spcPts val="0"/>
              </a:spcAft>
              <a:buSzPts val="1740"/>
              <a:buNone/>
            </a:pPr>
            <a:endParaRPr dirty="0"/>
          </a:p>
        </p:txBody>
      </p:sp>
    </p:spTree>
    <p:extLst>
      <p:ext uri="{BB962C8B-B14F-4D97-AF65-F5344CB8AC3E}">
        <p14:creationId xmlns:p14="http://schemas.microsoft.com/office/powerpoint/2010/main" val="2548075918"/>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Main Theme</a:t>
            </a:r>
            <a:endParaRPr dirty="0"/>
          </a:p>
        </p:txBody>
      </p:sp>
      <p:sp>
        <p:nvSpPr>
          <p:cNvPr id="208" name="Google Shape;208;p10"/>
          <p:cNvSpPr txBox="1">
            <a:spLocks noGrp="1"/>
          </p:cNvSpPr>
          <p:nvPr>
            <p:ph type="body" idx="1"/>
          </p:nvPr>
        </p:nvSpPr>
        <p:spPr>
          <a:xfrm>
            <a:off x="238425" y="1610700"/>
            <a:ext cx="8572500" cy="514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Clr>
                <a:schemeClr val="dk1"/>
              </a:buClr>
              <a:buSzPts val="630"/>
              <a:buFont typeface="Arial"/>
              <a:buNone/>
            </a:pPr>
            <a:endParaRPr sz="1050"/>
          </a:p>
          <a:p>
            <a:pPr marL="0" lvl="0" indent="0" algn="l" rtl="0">
              <a:lnSpc>
                <a:spcPct val="100000"/>
              </a:lnSpc>
              <a:spcBef>
                <a:spcPts val="700"/>
              </a:spcBef>
              <a:spcAft>
                <a:spcPts val="0"/>
              </a:spcAft>
              <a:buSzPts val="630"/>
              <a:buNone/>
            </a:pPr>
            <a:endParaRPr sz="1050"/>
          </a:p>
        </p:txBody>
      </p:sp>
      <p:sp>
        <p:nvSpPr>
          <p:cNvPr id="210" name="Google Shape;210;p1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6</a:t>
            </a:fld>
            <a:endParaRPr/>
          </a:p>
        </p:txBody>
      </p:sp>
      <p:sp>
        <p:nvSpPr>
          <p:cNvPr id="7" name="Google Shape;192;g94567fe4e8_1_68"/>
          <p:cNvSpPr txBox="1">
            <a:spLocks/>
          </p:cNvSpPr>
          <p:nvPr/>
        </p:nvSpPr>
        <p:spPr>
          <a:xfrm>
            <a:off x="152400" y="1795315"/>
            <a:ext cx="8839200" cy="441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9090" algn="l" rtl="0">
              <a:lnSpc>
                <a:spcPct val="100000"/>
              </a:lnSpc>
              <a:spcBef>
                <a:spcPts val="700"/>
              </a:spcBef>
              <a:spcAft>
                <a:spcPts val="0"/>
              </a:spcAft>
              <a:buClr>
                <a:schemeClr val="accent2"/>
              </a:buClr>
              <a:buSzPts val="1740"/>
              <a:buFont typeface="Noto Sans Symbols"/>
              <a:buChar char="◻"/>
              <a:defRPr sz="2900" b="0" i="0" u="none" strike="noStrike" cap="none">
                <a:solidFill>
                  <a:schemeClr val="dk1"/>
                </a:solidFill>
                <a:latin typeface="Cambria"/>
                <a:ea typeface="Cambria"/>
                <a:cs typeface="Cambria"/>
                <a:sym typeface="Cambria"/>
              </a:defRPr>
            </a:lvl1pPr>
            <a:lvl2pPr marL="914400" marR="0" lvl="1" indent="-344169" algn="l" rtl="0">
              <a:lnSpc>
                <a:spcPct val="100000"/>
              </a:lnSpc>
              <a:spcBef>
                <a:spcPts val="550"/>
              </a:spcBef>
              <a:spcAft>
                <a:spcPts val="0"/>
              </a:spcAft>
              <a:buClr>
                <a:schemeClr val="accent1"/>
              </a:buClr>
              <a:buSzPts val="1820"/>
              <a:buFont typeface="Noto Sans Symbols"/>
              <a:buChar char="?"/>
              <a:defRPr sz="2600" b="0" i="0" u="none" strike="noStrike" cap="none">
                <a:solidFill>
                  <a:schemeClr val="dk1"/>
                </a:solidFill>
                <a:latin typeface="Cambria"/>
                <a:ea typeface="Cambria"/>
                <a:cs typeface="Cambria"/>
                <a:sym typeface="Cambria"/>
              </a:defRPr>
            </a:lvl2pPr>
            <a:lvl3pPr marL="1371600" marR="0" lvl="2" indent="-338137" algn="l" rtl="0">
              <a:lnSpc>
                <a:spcPct val="100000"/>
              </a:lnSpc>
              <a:spcBef>
                <a:spcPts val="500"/>
              </a:spcBef>
              <a:spcAft>
                <a:spcPts val="0"/>
              </a:spcAft>
              <a:buClr>
                <a:schemeClr val="accent2"/>
              </a:buClr>
              <a:buSzPts val="1725"/>
              <a:buFont typeface="Noto Sans Symbols"/>
              <a:buChar char="■"/>
              <a:defRPr sz="2300" b="0" i="0" u="none" strike="noStrike" cap="none">
                <a:solidFill>
                  <a:schemeClr val="dk1"/>
                </a:solidFill>
                <a:latin typeface="Cambria"/>
                <a:ea typeface="Cambria"/>
                <a:cs typeface="Cambria"/>
                <a:sym typeface="Cambria"/>
              </a:defRPr>
            </a:lvl3pPr>
            <a:lvl4pPr marL="1828800" marR="0" lvl="3" indent="-323850" algn="l" rtl="0">
              <a:lnSpc>
                <a:spcPct val="100000"/>
              </a:lnSpc>
              <a:spcBef>
                <a:spcPts val="400"/>
              </a:spcBef>
              <a:spcAft>
                <a:spcPts val="0"/>
              </a:spcAft>
              <a:buClr>
                <a:srgbClr val="A5AB81"/>
              </a:buClr>
              <a:buSzPts val="1500"/>
              <a:buFont typeface="Noto Sans Symbols"/>
              <a:buChar char="■"/>
              <a:defRPr sz="2000" b="0" i="0" u="none" strike="noStrike" cap="none">
                <a:solidFill>
                  <a:schemeClr val="dk1"/>
                </a:solidFill>
                <a:latin typeface="Cambria"/>
                <a:ea typeface="Cambria"/>
                <a:cs typeface="Cambria"/>
                <a:sym typeface="Cambria"/>
              </a:defRPr>
            </a:lvl4pPr>
            <a:lvl5pPr marL="2286000" marR="0" lvl="4" indent="-311150" algn="l" rtl="0">
              <a:lnSpc>
                <a:spcPct val="100000"/>
              </a:lnSpc>
              <a:spcBef>
                <a:spcPts val="400"/>
              </a:spcBef>
              <a:spcAft>
                <a:spcPts val="0"/>
              </a:spcAft>
              <a:buClr>
                <a:srgbClr val="D8B25C"/>
              </a:buClr>
              <a:buSzPts val="1300"/>
              <a:buFont typeface="Noto Sans Symbols"/>
              <a:buChar char="■"/>
              <a:defRPr sz="2000" b="0" i="0" u="none" strike="noStrike" cap="none">
                <a:solidFill>
                  <a:schemeClr val="dk1"/>
                </a:solidFill>
                <a:latin typeface="Cambria"/>
                <a:ea typeface="Cambria"/>
                <a:cs typeface="Cambria"/>
                <a:sym typeface="Cambria"/>
              </a:defRPr>
            </a:lvl5pPr>
            <a:lvl6pPr marL="2743200" marR="0" lvl="5"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accent3"/>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accent4"/>
              </a:buClr>
              <a:buSzPts val="1800"/>
              <a:buFont typeface="Noto Sans Symbols"/>
              <a:buChar char="▪"/>
              <a:defRPr sz="1800" b="0" i="0" u="none" strike="noStrike" cap="none">
                <a:solidFill>
                  <a:schemeClr val="dk1"/>
                </a:solidFill>
                <a:latin typeface="Calibri"/>
                <a:ea typeface="Calibri"/>
                <a:cs typeface="Calibri"/>
                <a:sym typeface="Calibri"/>
              </a:defRPr>
            </a:lvl9pPr>
          </a:lstStyle>
          <a:p>
            <a:pPr indent="-457200">
              <a:buClr>
                <a:srgbClr val="008000"/>
              </a:buClr>
              <a:buSzPct val="100000"/>
              <a:buFont typeface="Arial" panose="020B0604020202020204" pitchFamily="34" charset="0"/>
              <a:buChar char="•"/>
            </a:pPr>
            <a:r>
              <a:rPr lang="en-US" sz="3600">
                <a:solidFill>
                  <a:schemeClr val="tx1"/>
                </a:solidFill>
              </a:rPr>
              <a:t>The activities at the end of each </a:t>
            </a:r>
            <a:r>
              <a:rPr lang="en-US" sz="3600" b="1">
                <a:solidFill>
                  <a:srgbClr val="008000"/>
                </a:solidFill>
              </a:rPr>
              <a:t>session</a:t>
            </a:r>
            <a:r>
              <a:rPr lang="en-US" sz="3600">
                <a:solidFill>
                  <a:schemeClr val="tx1"/>
                </a:solidFill>
              </a:rPr>
              <a:t> could be included in breakout room</a:t>
            </a:r>
          </a:p>
          <a:p>
            <a:pPr indent="-457200">
              <a:buClr>
                <a:srgbClr val="008000"/>
              </a:buClr>
              <a:buSzPct val="100000"/>
              <a:buFont typeface="Arial" panose="020B0604020202020204" pitchFamily="34" charset="0"/>
              <a:buChar char="•"/>
            </a:pPr>
            <a:r>
              <a:rPr lang="en-US" sz="3600">
                <a:solidFill>
                  <a:schemeClr val="tx1"/>
                </a:solidFill>
              </a:rPr>
              <a:t>The theme would be the name of the </a:t>
            </a:r>
            <a:r>
              <a:rPr lang="en-US" sz="3600" b="1">
                <a:solidFill>
                  <a:srgbClr val="008000"/>
                </a:solidFill>
              </a:rPr>
              <a:t>session</a:t>
            </a:r>
            <a:endParaRPr lang="en-US" sz="3600">
              <a:solidFill>
                <a:srgbClr val="008000"/>
              </a:solidFill>
            </a:endParaRPr>
          </a:p>
          <a:p>
            <a:pPr indent="-457200">
              <a:buClr>
                <a:srgbClr val="008000"/>
              </a:buClr>
              <a:buSzPct val="100000"/>
              <a:buFont typeface="Arial" panose="020B0604020202020204" pitchFamily="34" charset="0"/>
              <a:buChar char="•"/>
            </a:pPr>
            <a:r>
              <a:rPr lang="en-US" sz="3600">
                <a:solidFill>
                  <a:schemeClr val="tx1"/>
                </a:solidFill>
              </a:rPr>
              <a:t>Participants could post their discussion in chat or have one person report out to the main group</a:t>
            </a:r>
          </a:p>
          <a:p>
            <a:pPr marL="0" indent="0">
              <a:buFont typeface="Noto Sans Symbols"/>
              <a:buNone/>
            </a:pPr>
            <a:endParaRPr lang="en-US" sz="3600" dirty="0">
              <a:solidFill>
                <a:schemeClr val="tx1"/>
              </a:solidFill>
            </a:endParaRPr>
          </a:p>
        </p:txBody>
      </p:sp>
    </p:spTree>
    <p:extLst>
      <p:ext uri="{BB962C8B-B14F-4D97-AF65-F5344CB8AC3E}">
        <p14:creationId xmlns:p14="http://schemas.microsoft.com/office/powerpoint/2010/main" val="1878370716"/>
      </p:ext>
    </p:extLst>
  </p:cSld>
  <p:clrMapOvr>
    <a:masterClrMapping/>
  </p:clrMapOvr>
  <p:transition spd="med">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85"/>
          <p:cNvSpPr txBox="1">
            <a:spLocks noGrp="1"/>
          </p:cNvSpPr>
          <p:nvPr>
            <p:ph type="title"/>
          </p:nvPr>
        </p:nvSpPr>
        <p:spPr>
          <a:xfrm>
            <a:off x="1371600" y="1600200"/>
            <a:ext cx="7620000" cy="990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4400"/>
              <a:buFont typeface="Calibri"/>
              <a:buNone/>
            </a:pPr>
            <a:r>
              <a:rPr lang="en-US" b="1" dirty="0"/>
              <a:t>Content</a:t>
            </a:r>
            <a:endParaRPr b="1" dirty="0"/>
          </a:p>
        </p:txBody>
      </p:sp>
      <p:sp>
        <p:nvSpPr>
          <p:cNvPr id="631" name="Google Shape;631;p85"/>
          <p:cNvSpPr txBox="1">
            <a:spLocks noGrp="1"/>
          </p:cNvSpPr>
          <p:nvPr>
            <p:ph type="sldNum" idx="4294967295"/>
          </p:nvPr>
        </p:nvSpPr>
        <p:spPr>
          <a:xfrm>
            <a:off x="243840" y="1912800"/>
            <a:ext cx="762000" cy="365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fld id="{00000000-1234-1234-1234-123412341234}" type="slidenum">
              <a:rPr lang="en-US"/>
              <a:t>60</a:t>
            </a:fld>
            <a:endParaRPr dirty="0"/>
          </a:p>
        </p:txBody>
      </p:sp>
    </p:spTree>
  </p:cSld>
  <p:clrMapOvr>
    <a:masterClrMapping/>
  </p:clrMapOvr>
  <p:transition spd="med">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0"/>
          <p:cNvSpPr txBox="1">
            <a:spLocks noGrp="1"/>
          </p:cNvSpPr>
          <p:nvPr>
            <p:ph type="title"/>
          </p:nvPr>
        </p:nvSpPr>
        <p:spPr>
          <a:xfrm>
            <a:off x="612648" y="228600"/>
            <a:ext cx="828197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br>
              <a:rPr lang="en-US" sz="4000" dirty="0"/>
            </a:br>
            <a:r>
              <a:rPr lang="en-US" sz="4000" dirty="0"/>
              <a:t>Content</a:t>
            </a:r>
            <a:endParaRPr sz="4000" dirty="0"/>
          </a:p>
        </p:txBody>
      </p:sp>
      <p:sp>
        <p:nvSpPr>
          <p:cNvPr id="482" name="Google Shape;482;p6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61</a:t>
            </a:fld>
            <a:endParaRPr/>
          </a:p>
        </p:txBody>
      </p:sp>
      <p:sp>
        <p:nvSpPr>
          <p:cNvPr id="2" name="Text Placeholder 1"/>
          <p:cNvSpPr>
            <a:spLocks noGrp="1"/>
          </p:cNvSpPr>
          <p:nvPr>
            <p:ph type="body" idx="1"/>
          </p:nvPr>
        </p:nvSpPr>
        <p:spPr/>
        <p:txBody>
          <a:bodyPr/>
          <a:lstStyle/>
          <a:p>
            <a:pPr lvl="0" indent="-457200">
              <a:spcBef>
                <a:spcPts val="0"/>
              </a:spcBef>
              <a:buClr>
                <a:srgbClr val="008000"/>
              </a:buClr>
              <a:buSzPct val="100000"/>
              <a:buFont typeface="Arial" panose="020B0604020202020204" pitchFamily="34" charset="0"/>
              <a:buChar char="•"/>
            </a:pPr>
            <a:r>
              <a:rPr lang="en-US" sz="3600" dirty="0">
                <a:latin typeface="Calibri" panose="020F0502020204030204" pitchFamily="34" charset="0"/>
                <a:cs typeface="Calibri" panose="020F0502020204030204" pitchFamily="34" charset="0"/>
              </a:rPr>
              <a:t>The information and ideas student grapple with to reach the learning goals</a:t>
            </a:r>
          </a:p>
          <a:p>
            <a:pPr lvl="0" indent="-457200">
              <a:buClr>
                <a:srgbClr val="008000"/>
              </a:buClr>
              <a:buSzPct val="100000"/>
              <a:buFont typeface="Arial" panose="020B0604020202020204" pitchFamily="34" charset="0"/>
              <a:buChar char="•"/>
            </a:pPr>
            <a:r>
              <a:rPr lang="en-US" sz="3600" dirty="0">
                <a:latin typeface="Calibri" panose="020F0502020204030204" pitchFamily="34" charset="0"/>
                <a:cs typeface="Calibri" panose="020F0502020204030204" pitchFamily="34" charset="0"/>
              </a:rPr>
              <a:t>“Input” of teaching and learning</a:t>
            </a:r>
          </a:p>
          <a:p>
            <a:pPr lvl="0" indent="-457200">
              <a:buClr>
                <a:srgbClr val="008000"/>
              </a:buClr>
              <a:buSzPct val="100000"/>
              <a:buFont typeface="Arial" panose="020B0604020202020204" pitchFamily="34" charset="0"/>
              <a:buChar char="•"/>
            </a:pPr>
            <a:r>
              <a:rPr lang="en-US" sz="3600" dirty="0">
                <a:latin typeface="Calibri" panose="020F0502020204030204" pitchFamily="34" charset="0"/>
                <a:cs typeface="Calibri" panose="020F0502020204030204" pitchFamily="34" charset="0"/>
              </a:rPr>
              <a:t>Differentiate according to readiness, interest, and learning profile</a:t>
            </a:r>
          </a:p>
          <a:p>
            <a:endParaRPr lang="en-US" dirty="0"/>
          </a:p>
        </p:txBody>
      </p:sp>
    </p:spTree>
    <p:extLst>
      <p:ext uri="{BB962C8B-B14F-4D97-AF65-F5344CB8AC3E}">
        <p14:creationId xmlns:p14="http://schemas.microsoft.com/office/powerpoint/2010/main" val="1206246829"/>
      </p:ext>
    </p:extLst>
  </p:cSld>
  <p:clrMapOvr>
    <a:masterClrMapping/>
  </p:clrMapOvr>
  <p:transition spd="med">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0"/>
          <p:cNvSpPr txBox="1">
            <a:spLocks noGrp="1"/>
          </p:cNvSpPr>
          <p:nvPr>
            <p:ph type="title"/>
          </p:nvPr>
        </p:nvSpPr>
        <p:spPr>
          <a:xfrm>
            <a:off x="612648" y="228600"/>
            <a:ext cx="828197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br>
              <a:rPr lang="en-US" sz="4000" dirty="0"/>
            </a:br>
            <a:r>
              <a:rPr lang="en-US" sz="4000" dirty="0"/>
              <a:t>Content Differentiation</a:t>
            </a:r>
            <a:endParaRPr sz="4000" dirty="0"/>
          </a:p>
        </p:txBody>
      </p:sp>
      <p:sp>
        <p:nvSpPr>
          <p:cNvPr id="482" name="Google Shape;482;p6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62</a:t>
            </a:fld>
            <a:endParaRPr/>
          </a:p>
        </p:txBody>
      </p:sp>
      <p:sp>
        <p:nvSpPr>
          <p:cNvPr id="3" name="Text Placeholder 2"/>
          <p:cNvSpPr>
            <a:spLocks noGrp="1"/>
          </p:cNvSpPr>
          <p:nvPr>
            <p:ph type="body" idx="1"/>
          </p:nvPr>
        </p:nvSpPr>
        <p:spPr/>
        <p:txBody>
          <a:bodyPr/>
          <a:lstStyle/>
          <a:p>
            <a:pPr marL="514350" lvl="0" indent="-514350">
              <a:spcBef>
                <a:spcPts val="0"/>
              </a:spcBef>
              <a:buClr>
                <a:srgbClr val="008000"/>
              </a:buClr>
              <a:buSzPct val="100000"/>
              <a:buFont typeface="+mj-lt"/>
              <a:buAutoNum type="arabicPeriod"/>
            </a:pPr>
            <a:r>
              <a:rPr lang="en-US" dirty="0">
                <a:latin typeface="Calibri" panose="020F0502020204030204" pitchFamily="34" charset="0"/>
                <a:cs typeface="Calibri" panose="020F0502020204030204" pitchFamily="34" charset="0"/>
              </a:rPr>
              <a:t>Using pre-assessment data, develop materials, find resources, and organize those resources to meet students’ needs.</a:t>
            </a:r>
          </a:p>
          <a:p>
            <a:pPr marL="514350" lvl="0" indent="-514350">
              <a:buClr>
                <a:srgbClr val="008000"/>
              </a:buClr>
              <a:buSzPct val="100000"/>
              <a:buFont typeface="+mj-lt"/>
              <a:buAutoNum type="arabicPeriod"/>
            </a:pPr>
            <a:r>
              <a:rPr lang="en-US" dirty="0">
                <a:latin typeface="Calibri" panose="020F0502020204030204" pitchFamily="34" charset="0"/>
                <a:cs typeface="Calibri" panose="020F0502020204030204" pitchFamily="34" charset="0"/>
              </a:rPr>
              <a:t>Align tasks and objectives to learning goals.</a:t>
            </a:r>
          </a:p>
          <a:p>
            <a:pPr marL="514350" lvl="0" indent="-514350">
              <a:buClr>
                <a:srgbClr val="008000"/>
              </a:buClr>
              <a:buSzPct val="100000"/>
              <a:buFont typeface="+mj-lt"/>
              <a:buAutoNum type="arabicPeriod"/>
            </a:pPr>
            <a:r>
              <a:rPr lang="en-US" dirty="0">
                <a:latin typeface="Calibri" panose="020F0502020204030204" pitchFamily="34" charset="0"/>
                <a:cs typeface="Calibri" panose="020F0502020204030204" pitchFamily="34" charset="0"/>
              </a:rPr>
              <a:t>Be sure instruction is concept-focused and principle-driven.</a:t>
            </a:r>
            <a:r>
              <a:rPr lang="en-US" i="1"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endParaRPr lang="en-US" dirty="0"/>
          </a:p>
        </p:txBody>
      </p:sp>
      <p:sp>
        <p:nvSpPr>
          <p:cNvPr id="6" name="Google Shape;646;p88"/>
          <p:cNvSpPr txBox="1">
            <a:spLocks/>
          </p:cNvSpPr>
          <p:nvPr/>
        </p:nvSpPr>
        <p:spPr>
          <a:xfrm>
            <a:off x="457200" y="4322618"/>
            <a:ext cx="8229600" cy="253508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9090" algn="l" rtl="0">
              <a:lnSpc>
                <a:spcPct val="100000"/>
              </a:lnSpc>
              <a:spcBef>
                <a:spcPts val="700"/>
              </a:spcBef>
              <a:spcAft>
                <a:spcPts val="0"/>
              </a:spcAft>
              <a:buClr>
                <a:schemeClr val="accent2"/>
              </a:buClr>
              <a:buSzPts val="1740"/>
              <a:buFont typeface="Noto Sans Symbols"/>
              <a:buChar char="◻"/>
              <a:defRPr sz="2900" b="0" i="0" u="none" strike="noStrike" cap="none">
                <a:solidFill>
                  <a:schemeClr val="dk1"/>
                </a:solidFill>
                <a:latin typeface="Cambria"/>
                <a:ea typeface="Cambria"/>
                <a:cs typeface="Cambria"/>
                <a:sym typeface="Cambria"/>
              </a:defRPr>
            </a:lvl1pPr>
            <a:lvl2pPr marL="914400" marR="0" lvl="1" indent="-344169" algn="l" rtl="0">
              <a:lnSpc>
                <a:spcPct val="100000"/>
              </a:lnSpc>
              <a:spcBef>
                <a:spcPts val="550"/>
              </a:spcBef>
              <a:spcAft>
                <a:spcPts val="0"/>
              </a:spcAft>
              <a:buClr>
                <a:schemeClr val="accent1"/>
              </a:buClr>
              <a:buSzPts val="1820"/>
              <a:buFont typeface="Noto Sans Symbols"/>
              <a:buChar char="?"/>
              <a:defRPr sz="2600" b="0" i="0" u="none" strike="noStrike" cap="none">
                <a:solidFill>
                  <a:schemeClr val="dk1"/>
                </a:solidFill>
                <a:latin typeface="Cambria"/>
                <a:ea typeface="Cambria"/>
                <a:cs typeface="Cambria"/>
                <a:sym typeface="Cambria"/>
              </a:defRPr>
            </a:lvl2pPr>
            <a:lvl3pPr marL="1371600" marR="0" lvl="2" indent="-338137" algn="l" rtl="0">
              <a:lnSpc>
                <a:spcPct val="100000"/>
              </a:lnSpc>
              <a:spcBef>
                <a:spcPts val="500"/>
              </a:spcBef>
              <a:spcAft>
                <a:spcPts val="0"/>
              </a:spcAft>
              <a:buClr>
                <a:schemeClr val="accent2"/>
              </a:buClr>
              <a:buSzPts val="1725"/>
              <a:buFont typeface="Noto Sans Symbols"/>
              <a:buChar char="■"/>
              <a:defRPr sz="2300" b="0" i="0" u="none" strike="noStrike" cap="none">
                <a:solidFill>
                  <a:schemeClr val="dk1"/>
                </a:solidFill>
                <a:latin typeface="Cambria"/>
                <a:ea typeface="Cambria"/>
                <a:cs typeface="Cambria"/>
                <a:sym typeface="Cambria"/>
              </a:defRPr>
            </a:lvl3pPr>
            <a:lvl4pPr marL="1828800" marR="0" lvl="3" indent="-323850" algn="l" rtl="0">
              <a:lnSpc>
                <a:spcPct val="100000"/>
              </a:lnSpc>
              <a:spcBef>
                <a:spcPts val="400"/>
              </a:spcBef>
              <a:spcAft>
                <a:spcPts val="0"/>
              </a:spcAft>
              <a:buClr>
                <a:srgbClr val="A5AB81"/>
              </a:buClr>
              <a:buSzPts val="1500"/>
              <a:buFont typeface="Noto Sans Symbols"/>
              <a:buChar char="■"/>
              <a:defRPr sz="2000" b="0" i="0" u="none" strike="noStrike" cap="none">
                <a:solidFill>
                  <a:schemeClr val="dk1"/>
                </a:solidFill>
                <a:latin typeface="Cambria"/>
                <a:ea typeface="Cambria"/>
                <a:cs typeface="Cambria"/>
                <a:sym typeface="Cambria"/>
              </a:defRPr>
            </a:lvl4pPr>
            <a:lvl5pPr marL="2286000" marR="0" lvl="4" indent="-311150" algn="l" rtl="0">
              <a:lnSpc>
                <a:spcPct val="100000"/>
              </a:lnSpc>
              <a:spcBef>
                <a:spcPts val="400"/>
              </a:spcBef>
              <a:spcAft>
                <a:spcPts val="0"/>
              </a:spcAft>
              <a:buClr>
                <a:srgbClr val="D8B25C"/>
              </a:buClr>
              <a:buSzPts val="1300"/>
              <a:buFont typeface="Noto Sans Symbols"/>
              <a:buChar char="■"/>
              <a:defRPr sz="2000" b="0" i="0" u="none" strike="noStrike" cap="none">
                <a:solidFill>
                  <a:schemeClr val="dk1"/>
                </a:solidFill>
                <a:latin typeface="Cambria"/>
                <a:ea typeface="Cambria"/>
                <a:cs typeface="Cambria"/>
                <a:sym typeface="Cambria"/>
              </a:defRPr>
            </a:lvl5pPr>
            <a:lvl6pPr marL="2743200" marR="0" lvl="5"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accent3"/>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accent4"/>
              </a:buClr>
              <a:buSzPts val="1800"/>
              <a:buFont typeface="Noto Sans Symbols"/>
              <a:buChar char="▪"/>
              <a:defRPr sz="1800" b="0" i="0" u="none" strike="noStrike" cap="none">
                <a:solidFill>
                  <a:schemeClr val="dk1"/>
                </a:solidFill>
                <a:latin typeface="Calibri"/>
                <a:ea typeface="Calibri"/>
                <a:cs typeface="Calibri"/>
                <a:sym typeface="Calibri"/>
              </a:defRPr>
            </a:lvl9pPr>
          </a:lstStyle>
          <a:p>
            <a:pPr marL="0" indent="0" algn="r">
              <a:buSzPts val="1080"/>
              <a:buFont typeface="Noto Sans Symbols"/>
              <a:buNone/>
            </a:pPr>
            <a:endParaRPr lang="en-US" sz="1100" u="sng">
              <a:solidFill>
                <a:schemeClr val="hlink"/>
              </a:solidFill>
              <a:latin typeface="Arial"/>
              <a:ea typeface="Arial"/>
              <a:cs typeface="Arial"/>
              <a:sym typeface="Arial"/>
              <a:hlinkClick r:id="rId3"/>
            </a:endParaRPr>
          </a:p>
          <a:p>
            <a:pPr marL="0" indent="0" algn="r">
              <a:buSzPts val="1080"/>
              <a:buFont typeface="Noto Sans Symbols"/>
              <a:buNone/>
            </a:pPr>
            <a:endParaRPr lang="en-US" sz="1100" u="sng">
              <a:solidFill>
                <a:schemeClr val="hlink"/>
              </a:solidFill>
              <a:latin typeface="Arial"/>
              <a:ea typeface="Arial"/>
              <a:cs typeface="Arial"/>
              <a:sym typeface="Arial"/>
              <a:hlinkClick r:id="rId3"/>
            </a:endParaRPr>
          </a:p>
          <a:p>
            <a:pPr marL="0" indent="0" algn="r">
              <a:buSzPts val="1080"/>
              <a:buFont typeface="Noto Sans Symbols"/>
              <a:buNone/>
            </a:pPr>
            <a:endParaRPr lang="en-US" sz="1100" u="sng">
              <a:solidFill>
                <a:schemeClr val="hlink"/>
              </a:solidFill>
              <a:latin typeface="Arial"/>
              <a:ea typeface="Arial"/>
              <a:cs typeface="Arial"/>
              <a:sym typeface="Arial"/>
              <a:hlinkClick r:id="rId3"/>
            </a:endParaRPr>
          </a:p>
          <a:p>
            <a:pPr marL="0" indent="0" algn="r">
              <a:buSzPts val="1080"/>
              <a:buFont typeface="Noto Sans Symbols"/>
              <a:buNone/>
            </a:pPr>
            <a:r>
              <a:rPr lang="en-US" sz="1100" u="sng">
                <a:solidFill>
                  <a:schemeClr val="hlink"/>
                </a:solidFill>
                <a:latin typeface="Arial"/>
                <a:ea typeface="Arial"/>
                <a:cs typeface="Arial"/>
                <a:sym typeface="Arial"/>
                <a:hlinkClick r:id="rId3"/>
              </a:rPr>
              <a:t>http://www.cast.org/our-work/publications/2003/ncac-differentiated-instruction-udl.html#.X05qVuhKg2w</a:t>
            </a:r>
            <a:endParaRPr lang="en-US" dirty="0"/>
          </a:p>
        </p:txBody>
      </p:sp>
    </p:spTree>
    <p:extLst>
      <p:ext uri="{BB962C8B-B14F-4D97-AF65-F5344CB8AC3E}">
        <p14:creationId xmlns:p14="http://schemas.microsoft.com/office/powerpoint/2010/main" val="4250022854"/>
      </p:ext>
    </p:extLst>
  </p:cSld>
  <p:clrMapOvr>
    <a:masterClrMapping/>
  </p:clrMapOvr>
  <p:transition spd="med">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2"/>
        <p:cNvGrpSpPr/>
        <p:nvPr/>
      </p:nvGrpSpPr>
      <p:grpSpPr>
        <a:xfrm>
          <a:off x="0" y="0"/>
          <a:ext cx="0" cy="0"/>
          <a:chOff x="0" y="0"/>
          <a:chExt cx="0" cy="0"/>
        </a:xfrm>
      </p:grpSpPr>
      <p:sp>
        <p:nvSpPr>
          <p:cNvPr id="653" name="Google Shape;653;p89"/>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400"/>
              <a:buNone/>
            </a:pPr>
            <a:r>
              <a:rPr lang="en-US" sz="4000" dirty="0"/>
              <a:t>Strategies for Differentiating Content</a:t>
            </a:r>
            <a:endParaRPr sz="4000" dirty="0"/>
          </a:p>
        </p:txBody>
      </p:sp>
      <p:sp>
        <p:nvSpPr>
          <p:cNvPr id="654" name="Google Shape;654;p89"/>
          <p:cNvSpPr txBox="1">
            <a:spLocks noGrp="1"/>
          </p:cNvSpPr>
          <p:nvPr>
            <p:ph type="body" idx="1"/>
          </p:nvPr>
        </p:nvSpPr>
        <p:spPr>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SzPts val="1087"/>
              <a:buNone/>
            </a:pPr>
            <a:endParaRPr sz="1812" dirty="0"/>
          </a:p>
          <a:p>
            <a:pPr lvl="0" indent="-457200" algn="l" rtl="0">
              <a:lnSpc>
                <a:spcPct val="80000"/>
              </a:lnSpc>
              <a:spcBef>
                <a:spcPts val="700"/>
              </a:spcBef>
              <a:spcAft>
                <a:spcPts val="0"/>
              </a:spcAft>
              <a:buClr>
                <a:srgbClr val="00800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Providing a variety of materials</a:t>
            </a:r>
            <a:endParaRPr sz="3200" dirty="0">
              <a:latin typeface="Calibri" panose="020F0502020204030204" pitchFamily="34" charset="0"/>
              <a:cs typeface="Calibri" panose="020F0502020204030204" pitchFamily="34" charset="0"/>
            </a:endParaRPr>
          </a:p>
          <a:p>
            <a:pPr lvl="0" indent="-457200" algn="l" rtl="0">
              <a:lnSpc>
                <a:spcPct val="80000"/>
              </a:lnSpc>
              <a:spcBef>
                <a:spcPts val="700"/>
              </a:spcBef>
              <a:spcAft>
                <a:spcPts val="0"/>
              </a:spcAft>
              <a:buClr>
                <a:srgbClr val="00800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Provide options for perception</a:t>
            </a:r>
            <a:endParaRPr sz="3200" dirty="0">
              <a:latin typeface="Calibri" panose="020F0502020204030204" pitchFamily="34" charset="0"/>
              <a:cs typeface="Calibri" panose="020F0502020204030204" pitchFamily="34" charset="0"/>
            </a:endParaRPr>
          </a:p>
          <a:p>
            <a:pPr lvl="0" indent="-457200" algn="l" rtl="0">
              <a:lnSpc>
                <a:spcPct val="80000"/>
              </a:lnSpc>
              <a:spcBef>
                <a:spcPts val="700"/>
              </a:spcBef>
              <a:spcAft>
                <a:spcPts val="0"/>
              </a:spcAft>
              <a:buClr>
                <a:srgbClr val="00800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Provide options for comprehension</a:t>
            </a:r>
            <a:endParaRPr sz="3200" dirty="0">
              <a:latin typeface="Calibri" panose="020F0502020204030204" pitchFamily="34" charset="0"/>
              <a:cs typeface="Calibri" panose="020F0502020204030204" pitchFamily="34" charset="0"/>
            </a:endParaRPr>
          </a:p>
          <a:p>
            <a:pPr lvl="0" indent="-457200" algn="l" rtl="0">
              <a:lnSpc>
                <a:spcPct val="80000"/>
              </a:lnSpc>
              <a:spcBef>
                <a:spcPts val="700"/>
              </a:spcBef>
              <a:spcAft>
                <a:spcPts val="0"/>
              </a:spcAft>
              <a:buClr>
                <a:srgbClr val="00800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Tiered Content </a:t>
            </a:r>
            <a:endParaRPr sz="3200" dirty="0">
              <a:latin typeface="Calibri" panose="020F0502020204030204" pitchFamily="34" charset="0"/>
              <a:cs typeface="Calibri" panose="020F0502020204030204" pitchFamily="34" charset="0"/>
            </a:endParaRPr>
          </a:p>
          <a:p>
            <a:pPr lvl="0" indent="-457200" algn="l" rtl="0">
              <a:lnSpc>
                <a:spcPct val="80000"/>
              </a:lnSpc>
              <a:spcBef>
                <a:spcPts val="700"/>
              </a:spcBef>
              <a:spcAft>
                <a:spcPts val="0"/>
              </a:spcAft>
              <a:buClr>
                <a:srgbClr val="00800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Compacting</a:t>
            </a:r>
            <a:endParaRPr sz="3200" dirty="0">
              <a:latin typeface="Calibri" panose="020F0502020204030204" pitchFamily="34" charset="0"/>
              <a:cs typeface="Calibri" panose="020F0502020204030204" pitchFamily="34" charset="0"/>
            </a:endParaRPr>
          </a:p>
          <a:p>
            <a:pPr lvl="0" indent="-457200" algn="l" rtl="0">
              <a:lnSpc>
                <a:spcPct val="80000"/>
              </a:lnSpc>
              <a:spcBef>
                <a:spcPts val="700"/>
              </a:spcBef>
              <a:spcAft>
                <a:spcPts val="0"/>
              </a:spcAft>
              <a:buClr>
                <a:srgbClr val="00800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Scaffolding</a:t>
            </a:r>
            <a:endParaRPr sz="3200" dirty="0">
              <a:latin typeface="Calibri" panose="020F0502020204030204" pitchFamily="34" charset="0"/>
              <a:cs typeface="Calibri" panose="020F0502020204030204" pitchFamily="34" charset="0"/>
            </a:endParaRPr>
          </a:p>
          <a:p>
            <a:pPr lvl="0" indent="-457200" algn="l" rtl="0">
              <a:lnSpc>
                <a:spcPct val="80000"/>
              </a:lnSpc>
              <a:spcBef>
                <a:spcPts val="700"/>
              </a:spcBef>
              <a:spcAft>
                <a:spcPts val="0"/>
              </a:spcAft>
              <a:buClr>
                <a:srgbClr val="00800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Presentation Styles</a:t>
            </a:r>
            <a:endParaRPr sz="3200" dirty="0">
              <a:latin typeface="Calibri" panose="020F0502020204030204" pitchFamily="34" charset="0"/>
              <a:cs typeface="Calibri" panose="020F0502020204030204" pitchFamily="34" charset="0"/>
            </a:endParaRPr>
          </a:p>
          <a:p>
            <a:pPr lvl="0" indent="-457200" algn="l" rtl="0">
              <a:lnSpc>
                <a:spcPct val="80000"/>
              </a:lnSpc>
              <a:spcBef>
                <a:spcPts val="700"/>
              </a:spcBef>
              <a:spcAft>
                <a:spcPts val="0"/>
              </a:spcAft>
              <a:buClr>
                <a:srgbClr val="00800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Mini Lessons</a:t>
            </a:r>
            <a:endParaRPr sz="3200" dirty="0">
              <a:latin typeface="Calibri" panose="020F0502020204030204" pitchFamily="34" charset="0"/>
              <a:cs typeface="Calibri" panose="020F0502020204030204" pitchFamily="34" charset="0"/>
            </a:endParaRPr>
          </a:p>
          <a:p>
            <a:pPr marL="0" lvl="0" indent="0" algn="l" rtl="0">
              <a:lnSpc>
                <a:spcPct val="80000"/>
              </a:lnSpc>
              <a:spcBef>
                <a:spcPts val="700"/>
              </a:spcBef>
              <a:spcAft>
                <a:spcPts val="0"/>
              </a:spcAft>
              <a:buSzPts val="1087"/>
              <a:buNone/>
            </a:pPr>
            <a:endParaRPr sz="1812" dirty="0"/>
          </a:p>
          <a:p>
            <a:pPr marL="0" lvl="0" indent="0" algn="l" rtl="0">
              <a:lnSpc>
                <a:spcPct val="80000"/>
              </a:lnSpc>
              <a:spcBef>
                <a:spcPts val="700"/>
              </a:spcBef>
              <a:spcAft>
                <a:spcPts val="0"/>
              </a:spcAft>
              <a:buSzPts val="1087"/>
              <a:buNone/>
            </a:pPr>
            <a:r>
              <a:rPr lang="en-US" sz="1812" dirty="0"/>
              <a:t> </a:t>
            </a:r>
            <a:endParaRPr dirty="0"/>
          </a:p>
          <a:p>
            <a:pPr marL="0" lvl="0" indent="0" algn="l" rtl="0">
              <a:lnSpc>
                <a:spcPct val="80000"/>
              </a:lnSpc>
              <a:spcBef>
                <a:spcPts val="700"/>
              </a:spcBef>
              <a:spcAft>
                <a:spcPts val="0"/>
              </a:spcAft>
              <a:buSzPts val="1087"/>
              <a:buNone/>
            </a:pPr>
            <a:endParaRPr sz="1812" dirty="0"/>
          </a:p>
          <a:p>
            <a:pPr marL="0" lvl="0" indent="0" algn="l" rtl="0">
              <a:lnSpc>
                <a:spcPct val="80000"/>
              </a:lnSpc>
              <a:spcBef>
                <a:spcPts val="700"/>
              </a:spcBef>
              <a:spcAft>
                <a:spcPts val="0"/>
              </a:spcAft>
              <a:buSzPts val="1087"/>
              <a:buNone/>
            </a:pPr>
            <a:endParaRPr sz="1812" dirty="0"/>
          </a:p>
        </p:txBody>
      </p:sp>
      <p:sp>
        <p:nvSpPr>
          <p:cNvPr id="655" name="Google Shape;655;p89"/>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63</a:t>
            </a:fld>
            <a:endParaRPr/>
          </a:p>
        </p:txBody>
      </p:sp>
    </p:spTree>
  </p:cSld>
  <p:clrMapOvr>
    <a:overrideClrMapping bg1="lt1" tx1="dk1" bg2="dk2" tx2="lt2" accent1="accent1" accent2="accent2" accent3="accent3" accent4="accent4" accent5="accent5" accent6="accent6" hlink="hlink" folHlink="folHlink"/>
  </p:clrMapOvr>
  <p:transition spd="med">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2"/>
        <p:cNvGrpSpPr/>
        <p:nvPr/>
      </p:nvGrpSpPr>
      <p:grpSpPr>
        <a:xfrm>
          <a:off x="0" y="0"/>
          <a:ext cx="0" cy="0"/>
          <a:chOff x="0" y="0"/>
          <a:chExt cx="0" cy="0"/>
        </a:xfrm>
      </p:grpSpPr>
      <p:sp>
        <p:nvSpPr>
          <p:cNvPr id="653" name="Google Shape;653;p89"/>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400"/>
              <a:buNone/>
            </a:pPr>
            <a:r>
              <a:rPr lang="en-US" sz="4000" dirty="0"/>
              <a:t>Strategies for Differentiating Content</a:t>
            </a:r>
            <a:endParaRPr sz="4000" dirty="0"/>
          </a:p>
        </p:txBody>
      </p:sp>
      <p:sp>
        <p:nvSpPr>
          <p:cNvPr id="655" name="Google Shape;655;p89"/>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64</a:t>
            </a:fld>
            <a:endParaRPr/>
          </a:p>
        </p:txBody>
      </p:sp>
      <p:sp>
        <p:nvSpPr>
          <p:cNvPr id="2" name="Text Placeholder 1"/>
          <p:cNvSpPr>
            <a:spLocks noGrp="1"/>
          </p:cNvSpPr>
          <p:nvPr>
            <p:ph type="body" idx="1"/>
          </p:nvPr>
        </p:nvSpPr>
        <p:spPr/>
        <p:txBody>
          <a:bodyPr/>
          <a:lstStyle/>
          <a:p>
            <a:pPr lvl="0" indent="-457200">
              <a:spcBef>
                <a:spcPts val="0"/>
              </a:spcBef>
              <a:buClr>
                <a:srgbClr val="008000"/>
              </a:buClr>
              <a:buSzPct val="100000"/>
              <a:buFont typeface="Arial" panose="020B0604020202020204" pitchFamily="34" charset="0"/>
              <a:buChar char="•"/>
            </a:pPr>
            <a:r>
              <a:rPr lang="en-US" sz="3600" dirty="0"/>
              <a:t>Use a variety of materials</a:t>
            </a:r>
          </a:p>
          <a:p>
            <a:pPr lvl="0" indent="-457200">
              <a:spcBef>
                <a:spcPts val="0"/>
              </a:spcBef>
              <a:buClr>
                <a:srgbClr val="008000"/>
              </a:buClr>
              <a:buSzPct val="100000"/>
              <a:buFont typeface="Arial" panose="020B0604020202020204" pitchFamily="34" charset="0"/>
              <a:buChar char="•"/>
            </a:pPr>
            <a:r>
              <a:rPr lang="en-US" sz="3600" dirty="0"/>
              <a:t>Use a variety of reading materials to keep information updated</a:t>
            </a:r>
          </a:p>
          <a:p>
            <a:pPr lvl="0" indent="-457200">
              <a:buClr>
                <a:srgbClr val="008000"/>
              </a:buClr>
              <a:buSzPct val="100000"/>
              <a:buFont typeface="Arial" panose="020B0604020202020204" pitchFamily="34" charset="0"/>
              <a:buChar char="•"/>
            </a:pPr>
            <a:r>
              <a:rPr lang="en-US" sz="3600" dirty="0"/>
              <a:t>Mix and match text reading with supplemental material</a:t>
            </a:r>
          </a:p>
          <a:p>
            <a:pPr lvl="0" indent="-457200">
              <a:buClr>
                <a:srgbClr val="008000"/>
              </a:buClr>
              <a:buSzPct val="100000"/>
              <a:buFont typeface="Arial" panose="020B0604020202020204" pitchFamily="34" charset="0"/>
              <a:buChar char="•"/>
            </a:pPr>
            <a:r>
              <a:rPr lang="en-US" sz="3600" dirty="0"/>
              <a:t>Use groups to ensure a variety of sources</a:t>
            </a:r>
          </a:p>
          <a:p>
            <a:pPr>
              <a:buClr>
                <a:srgbClr val="008000"/>
              </a:buClr>
            </a:pPr>
            <a:endParaRPr lang="en-US" sz="3600" dirty="0"/>
          </a:p>
        </p:txBody>
      </p:sp>
    </p:spTree>
    <p:extLst>
      <p:ext uri="{BB962C8B-B14F-4D97-AF65-F5344CB8AC3E}">
        <p14:creationId xmlns:p14="http://schemas.microsoft.com/office/powerpoint/2010/main" val="656394764"/>
      </p:ext>
    </p:extLst>
  </p:cSld>
  <p:clrMapOvr>
    <a:overrideClrMapping bg1="lt1" tx1="dk1" bg2="dk2" tx2="lt2" accent1="accent1" accent2="accent2" accent3="accent3" accent4="accent4" accent5="accent5" accent6="accent6" hlink="hlink" folHlink="folHlink"/>
  </p:clrMapOvr>
  <p:transition spd="med">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92"/>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Provide Options for Perception</a:t>
            </a:r>
            <a:endParaRPr sz="4000" dirty="0"/>
          </a:p>
        </p:txBody>
      </p:sp>
      <p:sp>
        <p:nvSpPr>
          <p:cNvPr id="670" name="Google Shape;670;p92"/>
          <p:cNvSpPr txBox="1">
            <a:spLocks noGrp="1"/>
          </p:cNvSpPr>
          <p:nvPr>
            <p:ph type="body" idx="1"/>
          </p:nvPr>
        </p:nvSpPr>
        <p:spPr>
          <a:xfrm>
            <a:off x="612648" y="1600200"/>
            <a:ext cx="8153400" cy="4647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20"/>
              <a:buNone/>
            </a:pPr>
            <a:r>
              <a:rPr lang="en-US" sz="3200" dirty="0">
                <a:solidFill>
                  <a:srgbClr val="008000"/>
                </a:solidFill>
              </a:rPr>
              <a:t>Say It! </a:t>
            </a:r>
            <a:r>
              <a:rPr lang="en-US" sz="3200" dirty="0"/>
              <a:t>– Lectures, discussions, questioning, read aloud, verbal description</a:t>
            </a:r>
            <a:endParaRPr sz="3200" dirty="0"/>
          </a:p>
          <a:p>
            <a:pPr marL="0" lvl="0" indent="0" algn="l" rtl="0">
              <a:lnSpc>
                <a:spcPct val="100000"/>
              </a:lnSpc>
              <a:spcBef>
                <a:spcPts val="700"/>
              </a:spcBef>
              <a:spcAft>
                <a:spcPts val="0"/>
              </a:spcAft>
              <a:buSzPts val="1920"/>
              <a:buNone/>
            </a:pPr>
            <a:r>
              <a:rPr lang="en-US" sz="3200" dirty="0">
                <a:solidFill>
                  <a:srgbClr val="008000"/>
                </a:solidFill>
              </a:rPr>
              <a:t>Show It! </a:t>
            </a:r>
            <a:r>
              <a:rPr lang="en-US" sz="3200" dirty="0"/>
              <a:t>- Pictures, graphics. transparencies, white boards, film, captions</a:t>
            </a:r>
            <a:endParaRPr sz="3200" dirty="0"/>
          </a:p>
          <a:p>
            <a:pPr marL="0" lvl="0" indent="0" algn="l" rtl="0">
              <a:lnSpc>
                <a:spcPct val="100000"/>
              </a:lnSpc>
              <a:spcBef>
                <a:spcPts val="700"/>
              </a:spcBef>
              <a:spcAft>
                <a:spcPts val="0"/>
              </a:spcAft>
              <a:buSzPts val="1920"/>
              <a:buNone/>
            </a:pPr>
            <a:r>
              <a:rPr lang="en-US" sz="3200" dirty="0">
                <a:solidFill>
                  <a:srgbClr val="008000"/>
                </a:solidFill>
              </a:rPr>
              <a:t>Model It! </a:t>
            </a:r>
            <a:r>
              <a:rPr lang="en-US" sz="3200" dirty="0"/>
              <a:t>– Demonstrate, think aloud, act out, build/construct/provide manipulatives</a:t>
            </a:r>
            <a:endParaRPr sz="3200" dirty="0">
              <a:solidFill>
                <a:srgbClr val="FF0000"/>
              </a:solidFill>
            </a:endParaRPr>
          </a:p>
          <a:p>
            <a:pPr marL="0" lvl="0" indent="0" algn="l" rtl="0">
              <a:lnSpc>
                <a:spcPct val="100000"/>
              </a:lnSpc>
              <a:spcBef>
                <a:spcPts val="700"/>
              </a:spcBef>
              <a:spcAft>
                <a:spcPts val="0"/>
              </a:spcAft>
              <a:buSzPts val="1920"/>
              <a:buNone/>
            </a:pPr>
            <a:r>
              <a:rPr lang="en-US" sz="3200" dirty="0">
                <a:solidFill>
                  <a:srgbClr val="008000"/>
                </a:solidFill>
              </a:rPr>
              <a:t>Media Options </a:t>
            </a:r>
            <a:r>
              <a:rPr lang="en-US" sz="3200" dirty="0"/>
              <a:t>– Video, audio, computer</a:t>
            </a:r>
            <a:endParaRPr sz="3200" dirty="0"/>
          </a:p>
        </p:txBody>
      </p:sp>
      <p:sp>
        <p:nvSpPr>
          <p:cNvPr id="671" name="Google Shape;671;p92"/>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65</a:t>
            </a:fld>
            <a:endParaRPr sz="1190"/>
          </a:p>
        </p:txBody>
      </p:sp>
    </p:spTree>
  </p:cSld>
  <p:clrMapOvr>
    <a:masterClrMapping/>
  </p:clrMapOvr>
  <p:transition spd="med">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92"/>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Options for Comprehension</a:t>
            </a:r>
            <a:endParaRPr sz="4000" dirty="0"/>
          </a:p>
        </p:txBody>
      </p:sp>
      <p:sp>
        <p:nvSpPr>
          <p:cNvPr id="671" name="Google Shape;671;p92"/>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66</a:t>
            </a:fld>
            <a:endParaRPr sz="1190"/>
          </a:p>
        </p:txBody>
      </p:sp>
      <p:sp>
        <p:nvSpPr>
          <p:cNvPr id="5" name="Google Shape;678;p93"/>
          <p:cNvSpPr txBox="1">
            <a:spLocks noGrp="1"/>
          </p:cNvSpPr>
          <p:nvPr>
            <p:ph type="body" idx="1"/>
          </p:nvPr>
        </p:nvSpPr>
        <p:spPr>
          <a:xfrm>
            <a:off x="612775" y="1600200"/>
            <a:ext cx="8153400" cy="4648200"/>
          </a:xfrm>
          <a:prstGeom prst="rect">
            <a:avLst/>
          </a:prstGeom>
          <a:noFill/>
          <a:ln>
            <a:noFill/>
          </a:ln>
        </p:spPr>
        <p:txBody>
          <a:bodyPr spcFirstLastPara="1" wrap="square" lIns="91425" tIns="45700" rIns="91425" bIns="45700" anchor="t" anchorCtr="0">
            <a:normAutofit/>
          </a:bodyPr>
          <a:lstStyle/>
          <a:p>
            <a:pPr lvl="0" indent="-457200" algn="l" rtl="0">
              <a:lnSpc>
                <a:spcPct val="100000"/>
              </a:lnSpc>
              <a:spcBef>
                <a:spcPts val="0"/>
              </a:spcBef>
              <a:spcAft>
                <a:spcPts val="0"/>
              </a:spcAft>
              <a:buClr>
                <a:srgbClr val="008000"/>
              </a:buClr>
              <a:buSzPct val="100000"/>
              <a:buFont typeface="Arial" panose="020B0604020202020204" pitchFamily="34" charset="0"/>
              <a:buChar char="•"/>
            </a:pPr>
            <a:r>
              <a:rPr lang="en-US" sz="3200" dirty="0">
                <a:latin typeface="Calibri"/>
                <a:ea typeface="Calibri"/>
                <a:cs typeface="Calibri"/>
                <a:sym typeface="Calibri"/>
              </a:rPr>
              <a:t>Activate or supply background knowledge</a:t>
            </a:r>
            <a:endParaRPr sz="3200" dirty="0">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200" dirty="0">
                <a:latin typeface="Calibri"/>
                <a:ea typeface="Calibri"/>
                <a:cs typeface="Calibri"/>
                <a:sym typeface="Calibri"/>
              </a:rPr>
              <a:t>Highlight patterns, critical features, big ideas, and relationships</a:t>
            </a:r>
            <a:endParaRPr sz="3200" dirty="0">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200" dirty="0">
                <a:latin typeface="Calibri"/>
                <a:ea typeface="Calibri"/>
                <a:cs typeface="Calibri"/>
                <a:sym typeface="Calibri"/>
              </a:rPr>
              <a:t>Guide information processing, visualization, and manipulation</a:t>
            </a:r>
            <a:endParaRPr sz="3200" dirty="0">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200" dirty="0">
                <a:latin typeface="Calibri"/>
                <a:ea typeface="Calibri"/>
                <a:cs typeface="Calibri"/>
                <a:sym typeface="Calibri"/>
              </a:rPr>
              <a:t>Maximize transfer and generalization</a:t>
            </a:r>
            <a:r>
              <a:rPr lang="en-US" sz="3000" dirty="0">
                <a:latin typeface="Calibri"/>
                <a:ea typeface="Calibri"/>
                <a:cs typeface="Calibri"/>
                <a:sym typeface="Calibri"/>
              </a:rPr>
              <a:t> </a:t>
            </a:r>
            <a:endParaRPr sz="3000" dirty="0">
              <a:latin typeface="Calibri"/>
              <a:ea typeface="Calibri"/>
              <a:cs typeface="Calibri"/>
              <a:sym typeface="Calibri"/>
            </a:endParaRPr>
          </a:p>
          <a:p>
            <a:pPr marL="0" lvl="0" indent="0" algn="l" rtl="0">
              <a:lnSpc>
                <a:spcPct val="100000"/>
              </a:lnSpc>
              <a:spcBef>
                <a:spcPts val="700"/>
              </a:spcBef>
              <a:spcAft>
                <a:spcPts val="0"/>
              </a:spcAft>
              <a:buSzPts val="1740"/>
              <a:buNone/>
            </a:pPr>
            <a:endParaRPr sz="3000" dirty="0">
              <a:latin typeface="Calibri"/>
              <a:ea typeface="Calibri"/>
              <a:cs typeface="Calibri"/>
              <a:sym typeface="Calibri"/>
            </a:endParaRPr>
          </a:p>
          <a:p>
            <a:pPr marL="0" lvl="0" indent="0" algn="l" rtl="0">
              <a:lnSpc>
                <a:spcPct val="100000"/>
              </a:lnSpc>
              <a:spcBef>
                <a:spcPts val="700"/>
              </a:spcBef>
              <a:spcAft>
                <a:spcPts val="0"/>
              </a:spcAft>
              <a:buSzPts val="1740"/>
              <a:buNone/>
            </a:pPr>
            <a:endParaRPr sz="3000" dirty="0">
              <a:latin typeface="Calibri"/>
              <a:ea typeface="Calibri"/>
              <a:cs typeface="Calibri"/>
              <a:sym typeface="Calibri"/>
            </a:endParaRPr>
          </a:p>
          <a:p>
            <a:pPr marL="319087" lvl="0" indent="0" algn="l" rtl="0">
              <a:lnSpc>
                <a:spcPct val="100000"/>
              </a:lnSpc>
              <a:spcBef>
                <a:spcPts val="0"/>
              </a:spcBef>
              <a:spcAft>
                <a:spcPts val="0"/>
              </a:spcAft>
              <a:buSzPts val="1740"/>
              <a:buNone/>
            </a:pPr>
            <a:r>
              <a:rPr lang="en-US" sz="1400" u="sng" dirty="0">
                <a:solidFill>
                  <a:schemeClr val="hlink"/>
                </a:solidFill>
                <a:latin typeface="Arial"/>
                <a:ea typeface="Arial"/>
                <a:cs typeface="Arial"/>
                <a:sym typeface="Arial"/>
                <a:hlinkClick r:id="rId3"/>
              </a:rPr>
              <a:t>http://udlguidelines.cast.org/representation/comprehension</a:t>
            </a:r>
            <a:endParaRPr sz="1400" dirty="0">
              <a:latin typeface="Arial"/>
              <a:ea typeface="Arial"/>
              <a:cs typeface="Arial"/>
              <a:sym typeface="Arial"/>
            </a:endParaRPr>
          </a:p>
          <a:p>
            <a:pPr marL="319087" lvl="0" indent="0" algn="l" rtl="0">
              <a:lnSpc>
                <a:spcPct val="100000"/>
              </a:lnSpc>
              <a:spcBef>
                <a:spcPts val="700"/>
              </a:spcBef>
              <a:spcAft>
                <a:spcPts val="0"/>
              </a:spcAft>
              <a:buSzPts val="1740"/>
              <a:buNone/>
            </a:pPr>
            <a:endParaRPr sz="1200" dirty="0">
              <a:latin typeface="Calibri"/>
              <a:ea typeface="Calibri"/>
              <a:cs typeface="Calibri"/>
              <a:sym typeface="Calibri"/>
            </a:endParaRPr>
          </a:p>
          <a:p>
            <a:pPr marL="0" lvl="0" indent="0" algn="l" rtl="0">
              <a:lnSpc>
                <a:spcPct val="100000"/>
              </a:lnSpc>
              <a:spcBef>
                <a:spcPts val="700"/>
              </a:spcBef>
              <a:spcAft>
                <a:spcPts val="0"/>
              </a:spcAft>
              <a:buSzPts val="900"/>
              <a:buNone/>
            </a:pPr>
            <a:endParaRPr sz="3200" dirty="0">
              <a:latin typeface="Calibri"/>
              <a:ea typeface="Calibri"/>
              <a:cs typeface="Calibri"/>
              <a:sym typeface="Calibri"/>
            </a:endParaRPr>
          </a:p>
          <a:p>
            <a:pPr marL="0" lvl="0" indent="0" algn="l" rtl="0">
              <a:lnSpc>
                <a:spcPct val="100000"/>
              </a:lnSpc>
              <a:spcBef>
                <a:spcPts val="700"/>
              </a:spcBef>
              <a:spcAft>
                <a:spcPts val="0"/>
              </a:spcAft>
              <a:buSzPts val="900"/>
              <a:buNone/>
            </a:pPr>
            <a:endParaRPr sz="1500" dirty="0"/>
          </a:p>
        </p:txBody>
      </p:sp>
    </p:spTree>
    <p:extLst>
      <p:ext uri="{BB962C8B-B14F-4D97-AF65-F5344CB8AC3E}">
        <p14:creationId xmlns:p14="http://schemas.microsoft.com/office/powerpoint/2010/main" val="383912453"/>
      </p:ext>
    </p:extLst>
  </p:cSld>
  <p:clrMapOvr>
    <a:masterClrMapping/>
  </p:clrMapOvr>
  <p:transition spd="med">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92"/>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Tiered Content</a:t>
            </a:r>
            <a:endParaRPr sz="4000" dirty="0"/>
          </a:p>
        </p:txBody>
      </p:sp>
      <p:sp>
        <p:nvSpPr>
          <p:cNvPr id="671" name="Google Shape;671;p92"/>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67</a:t>
            </a:fld>
            <a:endParaRPr sz="1190"/>
          </a:p>
        </p:txBody>
      </p:sp>
      <p:sp>
        <p:nvSpPr>
          <p:cNvPr id="2" name="Text Placeholder 1"/>
          <p:cNvSpPr>
            <a:spLocks noGrp="1"/>
          </p:cNvSpPr>
          <p:nvPr>
            <p:ph type="body" idx="1"/>
          </p:nvPr>
        </p:nvSpPr>
        <p:spPr/>
        <p:txBody>
          <a:bodyPr/>
          <a:lstStyle/>
          <a:p>
            <a:pPr marL="571500" lvl="0" indent="-571500">
              <a:buClr>
                <a:srgbClr val="008000"/>
              </a:buClr>
              <a:buSzPct val="100000"/>
              <a:buFont typeface="Arial" panose="020B0604020202020204" pitchFamily="34" charset="0"/>
              <a:buChar char="•"/>
            </a:pPr>
            <a:r>
              <a:rPr lang="en-US" sz="3200" dirty="0">
                <a:latin typeface="Calibri"/>
                <a:ea typeface="Calibri"/>
                <a:cs typeface="Calibri"/>
                <a:sym typeface="Calibri"/>
              </a:rPr>
              <a:t>Same activity but content varies in difficulty</a:t>
            </a:r>
          </a:p>
          <a:p>
            <a:pPr marL="571500" lvl="0" indent="-571500">
              <a:buClr>
                <a:srgbClr val="008000"/>
              </a:buClr>
              <a:buSzPct val="100000"/>
              <a:buFont typeface="Arial" panose="020B0604020202020204" pitchFamily="34" charset="0"/>
              <a:buChar char="•"/>
            </a:pPr>
            <a:r>
              <a:rPr lang="en-US" sz="3200" dirty="0">
                <a:latin typeface="Calibri"/>
                <a:ea typeface="Calibri"/>
                <a:cs typeface="Calibri"/>
                <a:sym typeface="Calibri"/>
              </a:rPr>
              <a:t>Blends assessment and instruction</a:t>
            </a:r>
          </a:p>
          <a:p>
            <a:pPr marL="571500" lvl="0" indent="-571500">
              <a:buClr>
                <a:srgbClr val="008000"/>
              </a:buClr>
              <a:buSzPct val="100000"/>
              <a:buFont typeface="Arial" panose="020B0604020202020204" pitchFamily="34" charset="0"/>
              <a:buChar char="•"/>
            </a:pPr>
            <a:r>
              <a:rPr lang="en-US" sz="3200" dirty="0">
                <a:latin typeface="Calibri"/>
                <a:ea typeface="Calibri"/>
                <a:cs typeface="Calibri"/>
                <a:sym typeface="Calibri"/>
              </a:rPr>
              <a:t>Students divided into three groups</a:t>
            </a:r>
          </a:p>
          <a:p>
            <a:endParaRPr lang="en-US" dirty="0"/>
          </a:p>
        </p:txBody>
      </p:sp>
      <p:sp>
        <p:nvSpPr>
          <p:cNvPr id="6" name="Google Shape;687;p94"/>
          <p:cNvSpPr txBox="1">
            <a:spLocks/>
          </p:cNvSpPr>
          <p:nvPr/>
        </p:nvSpPr>
        <p:spPr>
          <a:xfrm>
            <a:off x="765048" y="2667003"/>
            <a:ext cx="8153400" cy="4647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9090" algn="l" rtl="0">
              <a:lnSpc>
                <a:spcPct val="100000"/>
              </a:lnSpc>
              <a:spcBef>
                <a:spcPts val="700"/>
              </a:spcBef>
              <a:spcAft>
                <a:spcPts val="0"/>
              </a:spcAft>
              <a:buClr>
                <a:schemeClr val="accent2"/>
              </a:buClr>
              <a:buSzPts val="1740"/>
              <a:buFont typeface="Noto Sans Symbols"/>
              <a:buChar char="◻"/>
              <a:defRPr sz="2900" b="0" i="0" u="none" strike="noStrike" cap="none">
                <a:solidFill>
                  <a:schemeClr val="dk1"/>
                </a:solidFill>
                <a:latin typeface="Cambria"/>
                <a:ea typeface="Cambria"/>
                <a:cs typeface="Cambria"/>
                <a:sym typeface="Cambria"/>
              </a:defRPr>
            </a:lvl1pPr>
            <a:lvl2pPr marL="914400" marR="0" lvl="1" indent="-344169" algn="l" rtl="0">
              <a:lnSpc>
                <a:spcPct val="100000"/>
              </a:lnSpc>
              <a:spcBef>
                <a:spcPts val="550"/>
              </a:spcBef>
              <a:spcAft>
                <a:spcPts val="0"/>
              </a:spcAft>
              <a:buClr>
                <a:schemeClr val="accent1"/>
              </a:buClr>
              <a:buSzPts val="1820"/>
              <a:buFont typeface="Noto Sans Symbols"/>
              <a:buChar char="?"/>
              <a:defRPr sz="2600" b="0" i="0" u="none" strike="noStrike" cap="none">
                <a:solidFill>
                  <a:schemeClr val="dk1"/>
                </a:solidFill>
                <a:latin typeface="Cambria"/>
                <a:ea typeface="Cambria"/>
                <a:cs typeface="Cambria"/>
                <a:sym typeface="Cambria"/>
              </a:defRPr>
            </a:lvl2pPr>
            <a:lvl3pPr marL="1371600" marR="0" lvl="2" indent="-338137" algn="l" rtl="0">
              <a:lnSpc>
                <a:spcPct val="100000"/>
              </a:lnSpc>
              <a:spcBef>
                <a:spcPts val="500"/>
              </a:spcBef>
              <a:spcAft>
                <a:spcPts val="0"/>
              </a:spcAft>
              <a:buClr>
                <a:schemeClr val="accent2"/>
              </a:buClr>
              <a:buSzPts val="1725"/>
              <a:buFont typeface="Noto Sans Symbols"/>
              <a:buChar char="■"/>
              <a:defRPr sz="2300" b="0" i="0" u="none" strike="noStrike" cap="none">
                <a:solidFill>
                  <a:schemeClr val="dk1"/>
                </a:solidFill>
                <a:latin typeface="Cambria"/>
                <a:ea typeface="Cambria"/>
                <a:cs typeface="Cambria"/>
                <a:sym typeface="Cambria"/>
              </a:defRPr>
            </a:lvl3pPr>
            <a:lvl4pPr marL="1828800" marR="0" lvl="3" indent="-323850" algn="l" rtl="0">
              <a:lnSpc>
                <a:spcPct val="100000"/>
              </a:lnSpc>
              <a:spcBef>
                <a:spcPts val="400"/>
              </a:spcBef>
              <a:spcAft>
                <a:spcPts val="0"/>
              </a:spcAft>
              <a:buClr>
                <a:srgbClr val="A5AB81"/>
              </a:buClr>
              <a:buSzPts val="1500"/>
              <a:buFont typeface="Noto Sans Symbols"/>
              <a:buChar char="■"/>
              <a:defRPr sz="2000" b="0" i="0" u="none" strike="noStrike" cap="none">
                <a:solidFill>
                  <a:schemeClr val="dk1"/>
                </a:solidFill>
                <a:latin typeface="Cambria"/>
                <a:ea typeface="Cambria"/>
                <a:cs typeface="Cambria"/>
                <a:sym typeface="Cambria"/>
              </a:defRPr>
            </a:lvl4pPr>
            <a:lvl5pPr marL="2286000" marR="0" lvl="4" indent="-311150" algn="l" rtl="0">
              <a:lnSpc>
                <a:spcPct val="100000"/>
              </a:lnSpc>
              <a:spcBef>
                <a:spcPts val="400"/>
              </a:spcBef>
              <a:spcAft>
                <a:spcPts val="0"/>
              </a:spcAft>
              <a:buClr>
                <a:srgbClr val="D8B25C"/>
              </a:buClr>
              <a:buSzPts val="1300"/>
              <a:buFont typeface="Noto Sans Symbols"/>
              <a:buChar char="■"/>
              <a:defRPr sz="2000" b="0" i="0" u="none" strike="noStrike" cap="none">
                <a:solidFill>
                  <a:schemeClr val="dk1"/>
                </a:solidFill>
                <a:latin typeface="Cambria"/>
                <a:ea typeface="Cambria"/>
                <a:cs typeface="Cambria"/>
                <a:sym typeface="Cambria"/>
              </a:defRPr>
            </a:lvl5pPr>
            <a:lvl6pPr marL="2743200" marR="0" lvl="5"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accent3"/>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accent4"/>
              </a:buClr>
              <a:buSzPts val="1800"/>
              <a:buFont typeface="Noto Sans Symbols"/>
              <a:buChar char="▪"/>
              <a:defRPr sz="1800" b="0" i="0" u="none" strike="noStrike" cap="none">
                <a:solidFill>
                  <a:schemeClr val="dk1"/>
                </a:solidFill>
                <a:latin typeface="Calibri"/>
                <a:ea typeface="Calibri"/>
                <a:cs typeface="Calibri"/>
                <a:sym typeface="Calibri"/>
              </a:defRPr>
            </a:lvl9pPr>
          </a:lstStyle>
          <a:p>
            <a:pPr marL="319088" indent="-208598">
              <a:spcBef>
                <a:spcPts val="0"/>
              </a:spcBef>
              <a:buFont typeface="Noto Sans Symbols"/>
              <a:buNone/>
            </a:pPr>
            <a:endParaRPr lang="en-US" dirty="0">
              <a:latin typeface="Calibri"/>
              <a:ea typeface="Calibri"/>
              <a:cs typeface="Calibri"/>
              <a:sym typeface="Calibri"/>
            </a:endParaRPr>
          </a:p>
          <a:p>
            <a:pPr marL="319088" indent="-208598">
              <a:buFont typeface="Noto Sans Symbols"/>
              <a:buNone/>
            </a:pPr>
            <a:endParaRPr lang="en-US" dirty="0">
              <a:latin typeface="Calibri"/>
              <a:ea typeface="Calibri"/>
              <a:cs typeface="Calibri"/>
              <a:sym typeface="Calibri"/>
            </a:endParaRPr>
          </a:p>
          <a:p>
            <a:pPr marL="0" indent="0" algn="ctr">
              <a:buFont typeface="Noto Sans Symbols"/>
              <a:buNone/>
            </a:pPr>
            <a:endParaRPr lang="en-US" sz="1400" u="sng" dirty="0">
              <a:solidFill>
                <a:schemeClr val="hlink"/>
              </a:solidFill>
              <a:latin typeface="Calibri"/>
              <a:ea typeface="Calibri"/>
              <a:cs typeface="Calibri"/>
              <a:sym typeface="Calibri"/>
              <a:hlinkClick r:id="rId3"/>
            </a:endParaRPr>
          </a:p>
          <a:p>
            <a:pPr marL="0" indent="0" algn="ctr">
              <a:buFont typeface="Noto Sans Symbols"/>
              <a:buNone/>
            </a:pPr>
            <a:endParaRPr lang="en-US" sz="1400" u="sng" dirty="0">
              <a:solidFill>
                <a:schemeClr val="hlink"/>
              </a:solidFill>
              <a:latin typeface="Calibri"/>
              <a:ea typeface="Calibri"/>
              <a:cs typeface="Calibri"/>
              <a:sym typeface="Calibri"/>
              <a:hlinkClick r:id="rId3"/>
            </a:endParaRPr>
          </a:p>
          <a:p>
            <a:pPr marL="0" indent="0" algn="r">
              <a:buFont typeface="Noto Sans Symbols"/>
              <a:buNone/>
            </a:pPr>
            <a:r>
              <a:rPr lang="en-US" sz="1400" u="sng" dirty="0">
                <a:solidFill>
                  <a:schemeClr val="hlink"/>
                </a:solidFill>
                <a:latin typeface="Calibri"/>
                <a:ea typeface="Calibri"/>
                <a:cs typeface="Calibri"/>
                <a:sym typeface="Calibri"/>
                <a:hlinkClick r:id="rId3"/>
              </a:rPr>
              <a:t>http://iris.peabody.vanderbilt.edu/module/di/cresource/q2/p05/#content</a:t>
            </a:r>
            <a:endParaRPr lang="en-US" sz="1400" dirty="0">
              <a:latin typeface="Calibri"/>
              <a:ea typeface="Calibri"/>
              <a:cs typeface="Calibri"/>
              <a:sym typeface="Calibri"/>
            </a:endParaRPr>
          </a:p>
        </p:txBody>
      </p:sp>
      <p:pic>
        <p:nvPicPr>
          <p:cNvPr id="7" name="Google Shape;688;p94"/>
          <p:cNvPicPr preferRelativeResize="0"/>
          <p:nvPr/>
        </p:nvPicPr>
        <p:blipFill rotWithShape="1">
          <a:blip r:embed="rId4">
            <a:alphaModFix/>
          </a:blip>
          <a:srcRect/>
          <a:stretch/>
        </p:blipFill>
        <p:spPr>
          <a:xfrm>
            <a:off x="6653646" y="228600"/>
            <a:ext cx="985838" cy="985838"/>
          </a:xfrm>
          <a:prstGeom prst="rect">
            <a:avLst/>
          </a:prstGeom>
          <a:noFill/>
          <a:ln>
            <a:noFill/>
          </a:ln>
        </p:spPr>
      </p:pic>
    </p:spTree>
    <p:extLst>
      <p:ext uri="{BB962C8B-B14F-4D97-AF65-F5344CB8AC3E}">
        <p14:creationId xmlns:p14="http://schemas.microsoft.com/office/powerpoint/2010/main" val="1131541757"/>
      </p:ext>
    </p:extLst>
  </p:cSld>
  <p:clrMapOvr>
    <a:masterClrMapping/>
  </p:clrMapOvr>
  <p:transition spd="med">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92"/>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What Can Be Tiered</a:t>
            </a:r>
            <a:endParaRPr sz="4000" dirty="0"/>
          </a:p>
        </p:txBody>
      </p:sp>
      <p:sp>
        <p:nvSpPr>
          <p:cNvPr id="671" name="Google Shape;671;p92"/>
          <p:cNvSpPr txBox="1">
            <a:spLocks noGrp="1"/>
          </p:cNvSpPr>
          <p:nvPr>
            <p:ph type="sldNum" idx="12"/>
          </p:nvPr>
        </p:nvSpPr>
        <p:spPr>
          <a:xfrm>
            <a:off x="0" y="1279525"/>
            <a:ext cx="533400" cy="2445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68</a:t>
            </a:fld>
            <a:endParaRPr sz="1190"/>
          </a:p>
        </p:txBody>
      </p:sp>
      <p:sp>
        <p:nvSpPr>
          <p:cNvPr id="2" name="Text Placeholder 1"/>
          <p:cNvSpPr>
            <a:spLocks noGrp="1"/>
          </p:cNvSpPr>
          <p:nvPr>
            <p:ph type="body" idx="1"/>
          </p:nvPr>
        </p:nvSpPr>
        <p:spPr>
          <a:xfrm>
            <a:off x="612648" y="1506681"/>
            <a:ext cx="8153400" cy="4647900"/>
          </a:xfrm>
        </p:spPr>
        <p:txBody>
          <a:bodyPr/>
          <a:lstStyle/>
          <a:p>
            <a:pPr marL="463550" lvl="0" indent="-457200">
              <a:spcBef>
                <a:spcPts val="0"/>
              </a:spcBef>
              <a:buClr>
                <a:srgbClr val="00800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Assignments</a:t>
            </a:r>
          </a:p>
          <a:p>
            <a:pPr marL="463550" lvl="0" indent="-457200">
              <a:buClr>
                <a:srgbClr val="00800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Activities</a:t>
            </a:r>
          </a:p>
          <a:p>
            <a:pPr marL="463550" lvl="0" indent="-457200">
              <a:buClr>
                <a:srgbClr val="00800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Centers and Stations</a:t>
            </a:r>
          </a:p>
          <a:p>
            <a:pPr marL="463550" lvl="0" indent="-457200">
              <a:buClr>
                <a:srgbClr val="00800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Learning Contracts</a:t>
            </a:r>
          </a:p>
          <a:p>
            <a:pPr marL="463550" lvl="0" indent="-457200">
              <a:buClr>
                <a:srgbClr val="00800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Assessments</a:t>
            </a:r>
          </a:p>
          <a:p>
            <a:pPr marL="463550" lvl="0" indent="-457200">
              <a:buClr>
                <a:srgbClr val="00800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Materials</a:t>
            </a:r>
          </a:p>
          <a:p>
            <a:pPr marL="463550" lvl="0" indent="-457200">
              <a:buClr>
                <a:srgbClr val="00800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Experiments</a:t>
            </a:r>
          </a:p>
          <a:p>
            <a:pPr marL="463550" lvl="0" indent="-457200">
              <a:buClr>
                <a:srgbClr val="00800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Writing Prompts</a:t>
            </a:r>
          </a:p>
          <a:p>
            <a:pPr marL="463550" lvl="0" indent="-457200">
              <a:buClr>
                <a:srgbClr val="00800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Homework</a:t>
            </a:r>
          </a:p>
          <a:p>
            <a:endParaRPr lang="en-US" dirty="0"/>
          </a:p>
        </p:txBody>
      </p:sp>
    </p:spTree>
    <p:extLst>
      <p:ext uri="{BB962C8B-B14F-4D97-AF65-F5344CB8AC3E}">
        <p14:creationId xmlns:p14="http://schemas.microsoft.com/office/powerpoint/2010/main" val="2606913369"/>
      </p:ext>
    </p:extLst>
  </p:cSld>
  <p:clrMapOvr>
    <a:masterClrMapping/>
  </p:clrMapOvr>
  <p:transition spd="med">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pic>
        <p:nvPicPr>
          <p:cNvPr id="703" name="Google Shape;703;p96" descr="http://photos.ditd.org/gtcs_articles/14225_1.JPG"/>
          <p:cNvPicPr preferRelativeResize="0"/>
          <p:nvPr/>
        </p:nvPicPr>
        <p:blipFill rotWithShape="1">
          <a:blip r:embed="rId3">
            <a:alphaModFix/>
          </a:blip>
          <a:srcRect/>
          <a:stretch/>
        </p:blipFill>
        <p:spPr>
          <a:xfrm>
            <a:off x="397933" y="304800"/>
            <a:ext cx="8229599" cy="6000750"/>
          </a:xfrm>
          <a:prstGeom prst="rect">
            <a:avLst/>
          </a:prstGeom>
          <a:noFill/>
          <a:ln>
            <a:noFill/>
          </a:ln>
        </p:spPr>
      </p:pic>
      <p:sp>
        <p:nvSpPr>
          <p:cNvPr id="704" name="Google Shape;704;p96"/>
          <p:cNvSpPr/>
          <p:nvPr/>
        </p:nvSpPr>
        <p:spPr>
          <a:xfrm>
            <a:off x="3733800" y="6488668"/>
            <a:ext cx="4596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5" name="Google Shape;705;p96"/>
          <p:cNvSpPr txBox="1">
            <a:spLocks noGrp="1"/>
          </p:cNvSpPr>
          <p:nvPr>
            <p:ph type="sldNum" idx="12"/>
          </p:nvPr>
        </p:nvSpPr>
        <p:spPr>
          <a:xfrm>
            <a:off x="0" y="6248400"/>
            <a:ext cx="533400" cy="381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K – W – L </a:t>
            </a:r>
            <a:endParaRPr dirty="0"/>
          </a:p>
        </p:txBody>
      </p:sp>
      <p:sp>
        <p:nvSpPr>
          <p:cNvPr id="208" name="Google Shape;208;p10"/>
          <p:cNvSpPr txBox="1">
            <a:spLocks noGrp="1"/>
          </p:cNvSpPr>
          <p:nvPr>
            <p:ph type="body" idx="1"/>
          </p:nvPr>
        </p:nvSpPr>
        <p:spPr>
          <a:xfrm>
            <a:off x="238425" y="1610700"/>
            <a:ext cx="8572500" cy="514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Clr>
                <a:schemeClr val="dk1"/>
              </a:buClr>
              <a:buSzPts val="630"/>
              <a:buFont typeface="Arial"/>
              <a:buNone/>
            </a:pPr>
            <a:endParaRPr sz="1050"/>
          </a:p>
          <a:p>
            <a:pPr marL="0" lvl="0" indent="0" algn="l" rtl="0">
              <a:lnSpc>
                <a:spcPct val="100000"/>
              </a:lnSpc>
              <a:spcBef>
                <a:spcPts val="700"/>
              </a:spcBef>
              <a:spcAft>
                <a:spcPts val="0"/>
              </a:spcAft>
              <a:buSzPts val="630"/>
              <a:buNone/>
            </a:pPr>
            <a:endParaRPr sz="1050"/>
          </a:p>
        </p:txBody>
      </p:sp>
      <p:sp>
        <p:nvSpPr>
          <p:cNvPr id="210" name="Google Shape;210;p1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7</a:t>
            </a:fld>
            <a:endParaRPr/>
          </a:p>
        </p:txBody>
      </p:sp>
      <p:sp>
        <p:nvSpPr>
          <p:cNvPr id="6" name="Google Shape;184;g94567fe4e8_1_61"/>
          <p:cNvSpPr txBox="1">
            <a:spLocks/>
          </p:cNvSpPr>
          <p:nvPr/>
        </p:nvSpPr>
        <p:spPr>
          <a:xfrm>
            <a:off x="152400" y="1816097"/>
            <a:ext cx="8839200" cy="441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9090" algn="l" rtl="0">
              <a:lnSpc>
                <a:spcPct val="100000"/>
              </a:lnSpc>
              <a:spcBef>
                <a:spcPts val="700"/>
              </a:spcBef>
              <a:spcAft>
                <a:spcPts val="0"/>
              </a:spcAft>
              <a:buClr>
                <a:schemeClr val="accent2"/>
              </a:buClr>
              <a:buSzPts val="1740"/>
              <a:buFont typeface="Noto Sans Symbols"/>
              <a:buChar char="◻"/>
              <a:defRPr sz="2900" b="0" i="0" u="none" strike="noStrike" cap="none">
                <a:solidFill>
                  <a:schemeClr val="dk1"/>
                </a:solidFill>
                <a:latin typeface="Cambria"/>
                <a:ea typeface="Cambria"/>
                <a:cs typeface="Cambria"/>
                <a:sym typeface="Cambria"/>
              </a:defRPr>
            </a:lvl1pPr>
            <a:lvl2pPr marL="914400" marR="0" lvl="1" indent="-344169" algn="l" rtl="0">
              <a:lnSpc>
                <a:spcPct val="100000"/>
              </a:lnSpc>
              <a:spcBef>
                <a:spcPts val="550"/>
              </a:spcBef>
              <a:spcAft>
                <a:spcPts val="0"/>
              </a:spcAft>
              <a:buClr>
                <a:schemeClr val="accent1"/>
              </a:buClr>
              <a:buSzPts val="1820"/>
              <a:buFont typeface="Noto Sans Symbols"/>
              <a:buChar char="?"/>
              <a:defRPr sz="2600" b="0" i="0" u="none" strike="noStrike" cap="none">
                <a:solidFill>
                  <a:schemeClr val="dk1"/>
                </a:solidFill>
                <a:latin typeface="Cambria"/>
                <a:ea typeface="Cambria"/>
                <a:cs typeface="Cambria"/>
                <a:sym typeface="Cambria"/>
              </a:defRPr>
            </a:lvl2pPr>
            <a:lvl3pPr marL="1371600" marR="0" lvl="2" indent="-338137" algn="l" rtl="0">
              <a:lnSpc>
                <a:spcPct val="100000"/>
              </a:lnSpc>
              <a:spcBef>
                <a:spcPts val="500"/>
              </a:spcBef>
              <a:spcAft>
                <a:spcPts val="0"/>
              </a:spcAft>
              <a:buClr>
                <a:schemeClr val="accent2"/>
              </a:buClr>
              <a:buSzPts val="1725"/>
              <a:buFont typeface="Noto Sans Symbols"/>
              <a:buChar char="■"/>
              <a:defRPr sz="2300" b="0" i="0" u="none" strike="noStrike" cap="none">
                <a:solidFill>
                  <a:schemeClr val="dk1"/>
                </a:solidFill>
                <a:latin typeface="Cambria"/>
                <a:ea typeface="Cambria"/>
                <a:cs typeface="Cambria"/>
                <a:sym typeface="Cambria"/>
              </a:defRPr>
            </a:lvl3pPr>
            <a:lvl4pPr marL="1828800" marR="0" lvl="3" indent="-323850" algn="l" rtl="0">
              <a:lnSpc>
                <a:spcPct val="100000"/>
              </a:lnSpc>
              <a:spcBef>
                <a:spcPts val="400"/>
              </a:spcBef>
              <a:spcAft>
                <a:spcPts val="0"/>
              </a:spcAft>
              <a:buClr>
                <a:srgbClr val="A5AB81"/>
              </a:buClr>
              <a:buSzPts val="1500"/>
              <a:buFont typeface="Noto Sans Symbols"/>
              <a:buChar char="■"/>
              <a:defRPr sz="2000" b="0" i="0" u="none" strike="noStrike" cap="none">
                <a:solidFill>
                  <a:schemeClr val="dk1"/>
                </a:solidFill>
                <a:latin typeface="Cambria"/>
                <a:ea typeface="Cambria"/>
                <a:cs typeface="Cambria"/>
                <a:sym typeface="Cambria"/>
              </a:defRPr>
            </a:lvl4pPr>
            <a:lvl5pPr marL="2286000" marR="0" lvl="4" indent="-311150" algn="l" rtl="0">
              <a:lnSpc>
                <a:spcPct val="100000"/>
              </a:lnSpc>
              <a:spcBef>
                <a:spcPts val="400"/>
              </a:spcBef>
              <a:spcAft>
                <a:spcPts val="0"/>
              </a:spcAft>
              <a:buClr>
                <a:srgbClr val="D8B25C"/>
              </a:buClr>
              <a:buSzPts val="1300"/>
              <a:buFont typeface="Noto Sans Symbols"/>
              <a:buChar char="■"/>
              <a:defRPr sz="2000" b="0" i="0" u="none" strike="noStrike" cap="none">
                <a:solidFill>
                  <a:schemeClr val="dk1"/>
                </a:solidFill>
                <a:latin typeface="Cambria"/>
                <a:ea typeface="Cambria"/>
                <a:cs typeface="Cambria"/>
                <a:sym typeface="Cambria"/>
              </a:defRPr>
            </a:lvl5pPr>
            <a:lvl6pPr marL="2743200" marR="0" lvl="5"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accent3"/>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accent4"/>
              </a:buClr>
              <a:buSzPts val="1800"/>
              <a:buFont typeface="Noto Sans Symbols"/>
              <a:buChar char="▪"/>
              <a:defRPr sz="1800" b="0" i="0" u="none" strike="noStrike" cap="none">
                <a:solidFill>
                  <a:schemeClr val="dk1"/>
                </a:solidFill>
                <a:latin typeface="Calibri"/>
                <a:ea typeface="Calibri"/>
                <a:cs typeface="Calibri"/>
                <a:sym typeface="Calibri"/>
              </a:defRPr>
            </a:lvl9pPr>
          </a:lstStyle>
          <a:p>
            <a:pPr marL="114297" indent="0">
              <a:spcBef>
                <a:spcPts val="360"/>
              </a:spcBef>
              <a:buClrTx/>
              <a:buSzPts val="1800"/>
              <a:buFont typeface="Noto Sans Symbols"/>
              <a:buNone/>
            </a:pPr>
            <a:r>
              <a:rPr lang="en-US" sz="3600" dirty="0">
                <a:latin typeface="Calibri" panose="020F0502020204030204" pitchFamily="34" charset="0"/>
                <a:cs typeface="Calibri" panose="020F0502020204030204" pitchFamily="34" charset="0"/>
              </a:rPr>
              <a:t>In </a:t>
            </a:r>
            <a:r>
              <a:rPr lang="en-US" sz="3600" i="1" dirty="0">
                <a:latin typeface="Calibri" panose="020F0502020204030204" pitchFamily="34" charset="0"/>
                <a:cs typeface="Calibri" panose="020F0502020204030204" pitchFamily="34" charset="0"/>
              </a:rPr>
              <a:t>Breakout Rooms</a:t>
            </a:r>
          </a:p>
          <a:p>
            <a:pPr marL="914388" lvl="1" indent="-457200">
              <a:spcBef>
                <a:spcPts val="360"/>
              </a:spcBef>
              <a:buClr>
                <a:srgbClr val="00B05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Share what you already know about differentiated instruction</a:t>
            </a:r>
          </a:p>
          <a:p>
            <a:pPr marL="914388" lvl="1" indent="-457200">
              <a:spcBef>
                <a:spcPts val="360"/>
              </a:spcBef>
              <a:buClr>
                <a:srgbClr val="00B05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Share what you want to know about differentiated instruction</a:t>
            </a:r>
          </a:p>
          <a:p>
            <a:pPr marL="914388" lvl="1" indent="-457200">
              <a:spcBef>
                <a:spcPts val="360"/>
              </a:spcBef>
              <a:buClr>
                <a:srgbClr val="00B05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Post a know and a want to know in Chat</a:t>
            </a:r>
          </a:p>
        </p:txBody>
      </p:sp>
    </p:spTree>
    <p:extLst>
      <p:ext uri="{BB962C8B-B14F-4D97-AF65-F5344CB8AC3E}">
        <p14:creationId xmlns:p14="http://schemas.microsoft.com/office/powerpoint/2010/main" val="153323224"/>
      </p:ext>
    </p:extLst>
  </p:cSld>
  <p:clrMapOvr>
    <a:masterClrMapping/>
  </p:clrMapOvr>
  <p:transition spd="med">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0"/>
        <p:cNvGrpSpPr/>
        <p:nvPr/>
      </p:nvGrpSpPr>
      <p:grpSpPr>
        <a:xfrm>
          <a:off x="0" y="0"/>
          <a:ext cx="0" cy="0"/>
          <a:chOff x="0" y="0"/>
          <a:chExt cx="0" cy="0"/>
        </a:xfrm>
      </p:grpSpPr>
      <p:sp>
        <p:nvSpPr>
          <p:cNvPr id="711" name="Google Shape;711;p97"/>
          <p:cNvSpPr txBox="1">
            <a:spLocks noGrp="1"/>
          </p:cNvSpPr>
          <p:nvPr>
            <p:ph type="title"/>
          </p:nvPr>
        </p:nvSpPr>
        <p:spPr>
          <a:xfrm>
            <a:off x="685800" y="0"/>
            <a:ext cx="7772400" cy="1849582"/>
          </a:xfrm>
          <a:prstGeom prst="rect">
            <a:avLst/>
          </a:prstGeom>
          <a:noFill/>
          <a:ln>
            <a:noFill/>
          </a:ln>
        </p:spPr>
        <p:txBody>
          <a:bodyPr spcFirstLastPara="1" wrap="square" lIns="90475" tIns="44450" rIns="90475" bIns="44450" anchor="ctr" anchorCtr="0">
            <a:noAutofit/>
          </a:bodyPr>
          <a:lstStyle/>
          <a:p>
            <a:pPr marL="0" lvl="0" indent="0" algn="l" rtl="0">
              <a:lnSpc>
                <a:spcPct val="100000"/>
              </a:lnSpc>
              <a:spcBef>
                <a:spcPts val="0"/>
              </a:spcBef>
              <a:spcAft>
                <a:spcPts val="0"/>
              </a:spcAft>
              <a:buSzPts val="1400"/>
              <a:buNone/>
            </a:pPr>
            <a:r>
              <a:rPr lang="en-US" sz="4000" dirty="0"/>
              <a:t>When Implementing Tiers</a:t>
            </a:r>
            <a:endParaRPr sz="4000" dirty="0"/>
          </a:p>
        </p:txBody>
      </p:sp>
      <p:sp>
        <p:nvSpPr>
          <p:cNvPr id="713" name="Google Shape;713;p97"/>
          <p:cNvSpPr txBox="1">
            <a:spLocks noGrp="1"/>
          </p:cNvSpPr>
          <p:nvPr>
            <p:ph type="body" idx="1"/>
          </p:nvPr>
        </p:nvSpPr>
        <p:spPr>
          <a:xfrm>
            <a:off x="4667925" y="1771650"/>
            <a:ext cx="3962400" cy="4496100"/>
          </a:xfrm>
          <a:prstGeom prst="rect">
            <a:avLst/>
          </a:prstGeom>
          <a:noFill/>
          <a:ln>
            <a:noFill/>
          </a:ln>
        </p:spPr>
        <p:txBody>
          <a:bodyPr spcFirstLastPara="1" wrap="square" lIns="90475" tIns="44450" rIns="90475" bIns="44450" anchor="t" anchorCtr="0">
            <a:noAutofit/>
          </a:bodyPr>
          <a:lstStyle/>
          <a:p>
            <a:pPr marL="319088" lvl="0" indent="-319088" algn="l" rtl="0">
              <a:lnSpc>
                <a:spcPct val="100000"/>
              </a:lnSpc>
              <a:spcBef>
                <a:spcPts val="0"/>
              </a:spcBef>
              <a:spcAft>
                <a:spcPts val="0"/>
              </a:spcAft>
              <a:buSzPts val="2160"/>
              <a:buFont typeface="Calibri"/>
              <a:buNone/>
            </a:pPr>
            <a:r>
              <a:rPr lang="en-US" sz="3600" b="1" dirty="0">
                <a:solidFill>
                  <a:srgbClr val="008000"/>
                </a:solidFill>
              </a:rPr>
              <a:t>Adjust   </a:t>
            </a:r>
            <a:endParaRPr sz="3600" b="1" dirty="0">
              <a:solidFill>
                <a:srgbClr val="008000"/>
              </a:solidFill>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800" dirty="0"/>
              <a:t>L</a:t>
            </a:r>
            <a:r>
              <a:rPr lang="en-US" sz="2800" dirty="0">
                <a:solidFill>
                  <a:srgbClr val="000000"/>
                </a:solidFill>
              </a:rPr>
              <a:t>evel of Complexity</a:t>
            </a:r>
            <a:endParaRPr sz="2800" dirty="0">
              <a:solidFill>
                <a:srgbClr val="000000"/>
              </a:solidFill>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800" dirty="0">
                <a:solidFill>
                  <a:srgbClr val="000000"/>
                </a:solidFill>
              </a:rPr>
              <a:t>Amount of Structure</a:t>
            </a:r>
            <a:endParaRPr sz="2800" dirty="0">
              <a:solidFill>
                <a:srgbClr val="000000"/>
              </a:solidFill>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800" dirty="0">
                <a:solidFill>
                  <a:srgbClr val="000000"/>
                </a:solidFill>
              </a:rPr>
              <a:t>Materials</a:t>
            </a:r>
            <a:endParaRPr sz="2800" dirty="0">
              <a:solidFill>
                <a:srgbClr val="000000"/>
              </a:solidFill>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800" dirty="0">
                <a:solidFill>
                  <a:srgbClr val="000000"/>
                </a:solidFill>
              </a:rPr>
              <a:t>Time/Pace</a:t>
            </a:r>
            <a:endParaRPr sz="2800" dirty="0">
              <a:solidFill>
                <a:srgbClr val="000000"/>
              </a:solidFill>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800" dirty="0">
                <a:solidFill>
                  <a:srgbClr val="000000"/>
                </a:solidFill>
              </a:rPr>
              <a:t>Number of Steps</a:t>
            </a:r>
            <a:endParaRPr sz="2800" dirty="0">
              <a:solidFill>
                <a:srgbClr val="000000"/>
              </a:solidFill>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800" dirty="0">
                <a:solidFill>
                  <a:srgbClr val="000000"/>
                </a:solidFill>
              </a:rPr>
              <a:t>Form of Expression</a:t>
            </a:r>
            <a:endParaRPr sz="2800" dirty="0">
              <a:solidFill>
                <a:srgbClr val="000000"/>
              </a:solidFill>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800" dirty="0">
                <a:solidFill>
                  <a:srgbClr val="000000"/>
                </a:solidFill>
              </a:rPr>
              <a:t>Level of Dependence</a:t>
            </a:r>
            <a:endParaRPr dirty="0">
              <a:solidFill>
                <a:srgbClr val="000000"/>
              </a:solidFill>
            </a:endParaRPr>
          </a:p>
        </p:txBody>
      </p:sp>
      <p:sp>
        <p:nvSpPr>
          <p:cNvPr id="714" name="Google Shape;714;p97"/>
          <p:cNvSpPr txBox="1">
            <a:spLocks noGrp="1"/>
          </p:cNvSpPr>
          <p:nvPr>
            <p:ph type="sldNum" idx="12"/>
          </p:nvPr>
        </p:nvSpPr>
        <p:spPr>
          <a:xfrm>
            <a:off x="-653626" y="1134533"/>
            <a:ext cx="1905000" cy="457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70</a:t>
            </a:fld>
            <a:endParaRPr/>
          </a:p>
        </p:txBody>
      </p:sp>
      <p:graphicFrame>
        <p:nvGraphicFramePr>
          <p:cNvPr id="712" name="Google Shape;712;p97"/>
          <p:cNvGraphicFramePr/>
          <p:nvPr/>
        </p:nvGraphicFramePr>
        <p:xfrm>
          <a:off x="685800" y="1989138"/>
          <a:ext cx="2847976" cy="3064669"/>
        </p:xfrm>
        <a:graphic>
          <a:graphicData uri="http://schemas.openxmlformats.org/presentationml/2006/ole">
            <mc:AlternateContent xmlns:mc="http://schemas.openxmlformats.org/markup-compatibility/2006">
              <mc:Choice xmlns:v="urn:schemas-microsoft-com:vml" Requires="v">
                <p:oleObj spid="_x0000_s1428" r:id="rId5" imgW="2847976" imgH="3064669" progId="MS_ClipArt_Gallery">
                  <p:embed/>
                </p:oleObj>
              </mc:Choice>
              <mc:Fallback>
                <p:oleObj r:id="rId5" imgW="2847976" imgH="3064669" progId="MS_ClipArt_Gallery">
                  <p:embed/>
                  <p:pic>
                    <p:nvPicPr>
                      <p:cNvPr id="712" name="Google Shape;712;p97"/>
                      <p:cNvPicPr preferRelativeResize="0"/>
                      <p:nvPr/>
                    </p:nvPicPr>
                    <p:blipFill rotWithShape="1">
                      <a:blip r:embed="rId6">
                        <a:alphaModFix/>
                      </a:blip>
                      <a:srcRect/>
                      <a:stretch/>
                    </p:blipFill>
                    <p:spPr>
                      <a:xfrm>
                        <a:off x="685800" y="1989138"/>
                        <a:ext cx="2847976" cy="3064669"/>
                      </a:xfrm>
                      <a:prstGeom prst="rect">
                        <a:avLst/>
                      </a:prstGeom>
                      <a:noFill/>
                      <a:ln>
                        <a:noFill/>
                      </a:ln>
                    </p:spPr>
                  </p:pic>
                </p:oleObj>
              </mc:Fallback>
            </mc:AlternateContent>
          </a:graphicData>
        </a:graphic>
      </p:graphicFrame>
    </p:spTree>
  </p:cSld>
  <p:clrMapOvr>
    <a:overrideClrMapping bg1="lt1" tx1="dk1" bg2="dk2" tx2="lt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0"/>
        <p:cNvGrpSpPr/>
        <p:nvPr/>
      </p:nvGrpSpPr>
      <p:grpSpPr>
        <a:xfrm>
          <a:off x="0" y="0"/>
          <a:ext cx="0" cy="0"/>
          <a:chOff x="0" y="0"/>
          <a:chExt cx="0" cy="0"/>
        </a:xfrm>
      </p:grpSpPr>
      <p:sp>
        <p:nvSpPr>
          <p:cNvPr id="711" name="Google Shape;711;p97"/>
          <p:cNvSpPr txBox="1">
            <a:spLocks noGrp="1"/>
          </p:cNvSpPr>
          <p:nvPr>
            <p:ph type="title"/>
          </p:nvPr>
        </p:nvSpPr>
        <p:spPr>
          <a:xfrm>
            <a:off x="685800" y="0"/>
            <a:ext cx="7772400" cy="1849582"/>
          </a:xfrm>
          <a:prstGeom prst="rect">
            <a:avLst/>
          </a:prstGeom>
          <a:noFill/>
          <a:ln>
            <a:noFill/>
          </a:ln>
        </p:spPr>
        <p:txBody>
          <a:bodyPr spcFirstLastPara="1" wrap="square" lIns="90475" tIns="44450" rIns="90475" bIns="44450" anchor="ctr" anchorCtr="0">
            <a:noAutofit/>
          </a:bodyPr>
          <a:lstStyle/>
          <a:p>
            <a:pPr marL="0" lvl="0" indent="0" algn="l" rtl="0">
              <a:lnSpc>
                <a:spcPct val="100000"/>
              </a:lnSpc>
              <a:spcBef>
                <a:spcPts val="0"/>
              </a:spcBef>
              <a:spcAft>
                <a:spcPts val="0"/>
              </a:spcAft>
              <a:buSzPts val="1400"/>
              <a:buNone/>
            </a:pPr>
            <a:r>
              <a:rPr lang="en-US" sz="4000" dirty="0"/>
              <a:t>Compacting</a:t>
            </a:r>
            <a:endParaRPr sz="4000" dirty="0"/>
          </a:p>
        </p:txBody>
      </p:sp>
      <p:sp>
        <p:nvSpPr>
          <p:cNvPr id="714" name="Google Shape;714;p97"/>
          <p:cNvSpPr txBox="1">
            <a:spLocks noGrp="1"/>
          </p:cNvSpPr>
          <p:nvPr>
            <p:ph type="sldNum" idx="12"/>
          </p:nvPr>
        </p:nvSpPr>
        <p:spPr>
          <a:xfrm>
            <a:off x="-653626" y="1134533"/>
            <a:ext cx="1905000" cy="457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71</a:t>
            </a:fld>
            <a:endParaRPr/>
          </a:p>
        </p:txBody>
      </p:sp>
      <p:sp>
        <p:nvSpPr>
          <p:cNvPr id="7" name="Google Shape;721;p98"/>
          <p:cNvSpPr txBox="1">
            <a:spLocks noGrp="1"/>
          </p:cNvSpPr>
          <p:nvPr>
            <p:ph type="body" idx="1"/>
          </p:nvPr>
        </p:nvSpPr>
        <p:spPr>
          <a:xfrm>
            <a:off x="609603" y="1524024"/>
            <a:ext cx="7989994" cy="5120615"/>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0"/>
              </a:spcBef>
              <a:spcAft>
                <a:spcPts val="0"/>
              </a:spcAft>
              <a:buClr>
                <a:srgbClr val="008000"/>
              </a:buClr>
              <a:buSzPct val="100000"/>
              <a:buFont typeface="Arial" panose="020B0604020202020204" pitchFamily="34" charset="0"/>
              <a:buChar char="•"/>
            </a:pPr>
            <a:r>
              <a:rPr lang="en-US" sz="2800" dirty="0">
                <a:latin typeface="Calibri"/>
                <a:ea typeface="Calibri"/>
                <a:cs typeface="Calibri"/>
                <a:sym typeface="Calibri"/>
              </a:rPr>
              <a:t>Designed with advanced learners</a:t>
            </a:r>
            <a:endParaRPr sz="2800" dirty="0">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800" dirty="0">
                <a:latin typeface="Calibri"/>
                <a:ea typeface="Calibri"/>
                <a:cs typeface="Calibri"/>
                <a:sym typeface="Calibri"/>
              </a:rPr>
              <a:t>Allows students to skip content they know or to proceed quickly through content</a:t>
            </a:r>
            <a:endParaRPr sz="2800" dirty="0">
              <a:latin typeface="Calibri"/>
              <a:ea typeface="Calibri"/>
              <a:cs typeface="Calibri"/>
              <a:sym typeface="Calibri"/>
            </a:endParaRPr>
          </a:p>
          <a:p>
            <a:pPr marL="0" lvl="0" indent="0" algn="ctr" rtl="0">
              <a:lnSpc>
                <a:spcPct val="100000"/>
              </a:lnSpc>
              <a:spcBef>
                <a:spcPts val="700"/>
              </a:spcBef>
              <a:spcAft>
                <a:spcPts val="0"/>
              </a:spcAft>
              <a:buSzPts val="1740"/>
              <a:buNone/>
            </a:pPr>
            <a:r>
              <a:rPr lang="en-US" sz="3000" b="1" i="1" u="sng" dirty="0">
                <a:solidFill>
                  <a:srgbClr val="008000"/>
                </a:solidFill>
                <a:latin typeface="Calibri"/>
                <a:ea typeface="Calibri"/>
                <a:cs typeface="Calibri"/>
                <a:sym typeface="Calibri"/>
              </a:rPr>
              <a:t>3 Steps for Compacting Curriculum</a:t>
            </a:r>
            <a:endParaRPr sz="3000" b="1" i="1" u="sng" dirty="0">
              <a:solidFill>
                <a:srgbClr val="008000"/>
              </a:solidFill>
              <a:latin typeface="Calibri"/>
              <a:ea typeface="Calibri"/>
              <a:cs typeface="Calibri"/>
              <a:sym typeface="Calibri"/>
            </a:endParaRPr>
          </a:p>
          <a:p>
            <a:pPr marL="514350" lvl="0" indent="-514350" algn="l" rtl="0">
              <a:lnSpc>
                <a:spcPct val="100000"/>
              </a:lnSpc>
              <a:spcBef>
                <a:spcPts val="700"/>
              </a:spcBef>
              <a:spcAft>
                <a:spcPts val="0"/>
              </a:spcAft>
              <a:buClr>
                <a:srgbClr val="008000"/>
              </a:buClr>
              <a:buSzPct val="100000"/>
              <a:buFont typeface="+mj-lt"/>
              <a:buAutoNum type="arabicPeriod"/>
            </a:pPr>
            <a:r>
              <a:rPr lang="en-US" sz="3000" dirty="0">
                <a:latin typeface="Calibri"/>
                <a:ea typeface="Calibri"/>
                <a:cs typeface="Calibri"/>
                <a:sym typeface="Calibri"/>
              </a:rPr>
              <a:t>Assess students’ knowledge   (90% or higher)</a:t>
            </a:r>
            <a:endParaRPr sz="3000" dirty="0">
              <a:latin typeface="Calibri"/>
              <a:ea typeface="Calibri"/>
              <a:cs typeface="Calibri"/>
              <a:sym typeface="Calibri"/>
            </a:endParaRPr>
          </a:p>
          <a:p>
            <a:pPr marL="514350" lvl="0" indent="-514350" algn="l" rtl="0">
              <a:lnSpc>
                <a:spcPct val="100000"/>
              </a:lnSpc>
              <a:spcBef>
                <a:spcPts val="700"/>
              </a:spcBef>
              <a:spcAft>
                <a:spcPts val="0"/>
              </a:spcAft>
              <a:buClr>
                <a:srgbClr val="008000"/>
              </a:buClr>
              <a:buSzPct val="100000"/>
              <a:buFont typeface="+mj-lt"/>
              <a:buAutoNum type="arabicPeriod"/>
            </a:pPr>
            <a:r>
              <a:rPr lang="en-US" sz="3000" dirty="0">
                <a:latin typeface="Calibri"/>
                <a:ea typeface="Calibri"/>
                <a:cs typeface="Calibri"/>
                <a:sym typeface="Calibri"/>
              </a:rPr>
              <a:t>Create a plan with the student for mastering all parts of the curriculum</a:t>
            </a:r>
            <a:endParaRPr sz="3000" dirty="0">
              <a:latin typeface="Calibri"/>
              <a:ea typeface="Calibri"/>
              <a:cs typeface="Calibri"/>
              <a:sym typeface="Calibri"/>
            </a:endParaRPr>
          </a:p>
          <a:p>
            <a:pPr marL="514350" lvl="0" indent="-514350" algn="l" rtl="0">
              <a:lnSpc>
                <a:spcPct val="100000"/>
              </a:lnSpc>
              <a:spcBef>
                <a:spcPts val="700"/>
              </a:spcBef>
              <a:spcAft>
                <a:spcPts val="0"/>
              </a:spcAft>
              <a:buClr>
                <a:srgbClr val="008000"/>
              </a:buClr>
              <a:buSzPct val="100000"/>
              <a:buFont typeface="+mj-lt"/>
              <a:buAutoNum type="arabicPeriod"/>
            </a:pPr>
            <a:r>
              <a:rPr lang="en-US" sz="3000" dirty="0">
                <a:latin typeface="Calibri"/>
                <a:ea typeface="Calibri"/>
                <a:cs typeface="Calibri"/>
                <a:sym typeface="Calibri"/>
              </a:rPr>
              <a:t>Create plan for enrichment activities</a:t>
            </a:r>
            <a:endParaRPr sz="3000" dirty="0">
              <a:latin typeface="Calibri"/>
              <a:ea typeface="Calibri"/>
              <a:cs typeface="Calibri"/>
              <a:sym typeface="Calibri"/>
            </a:endParaRPr>
          </a:p>
          <a:p>
            <a:pPr marL="457200" lvl="0" indent="0" algn="l" rtl="0">
              <a:lnSpc>
                <a:spcPct val="100000"/>
              </a:lnSpc>
              <a:spcBef>
                <a:spcPts val="700"/>
              </a:spcBef>
              <a:spcAft>
                <a:spcPts val="0"/>
              </a:spcAft>
              <a:buNone/>
            </a:pPr>
            <a:endParaRPr dirty="0">
              <a:latin typeface="Calibri"/>
              <a:ea typeface="Calibri"/>
              <a:cs typeface="Calibri"/>
              <a:sym typeface="Calibri"/>
            </a:endParaRPr>
          </a:p>
          <a:p>
            <a:pPr marL="0" lvl="0" indent="0" algn="r" rtl="0">
              <a:lnSpc>
                <a:spcPct val="80000"/>
              </a:lnSpc>
              <a:spcBef>
                <a:spcPts val="306"/>
              </a:spcBef>
              <a:spcAft>
                <a:spcPts val="0"/>
              </a:spcAft>
              <a:buNone/>
            </a:pPr>
            <a:r>
              <a:rPr lang="en-US" sz="1100" u="sng" dirty="0">
                <a:solidFill>
                  <a:schemeClr val="hlink"/>
                </a:solidFill>
                <a:latin typeface="Arial"/>
                <a:ea typeface="Arial"/>
                <a:cs typeface="Arial"/>
                <a:sym typeface="Arial"/>
                <a:hlinkClick r:id="rId4"/>
              </a:rPr>
              <a:t>https://iris.peabody.vanderbilt.edu/module/di/cresource/q2/p05/#content</a:t>
            </a:r>
            <a:endParaRPr dirty="0">
              <a:latin typeface="Calibri"/>
              <a:ea typeface="Calibri"/>
              <a:cs typeface="Calibri"/>
              <a:sym typeface="Calibri"/>
            </a:endParaRPr>
          </a:p>
        </p:txBody>
      </p:sp>
    </p:spTree>
    <p:extLst>
      <p:ext uri="{BB962C8B-B14F-4D97-AF65-F5344CB8AC3E}">
        <p14:creationId xmlns:p14="http://schemas.microsoft.com/office/powerpoint/2010/main" val="1843899896"/>
      </p:ext>
    </p:extLst>
  </p:cSld>
  <p:clrMapOvr>
    <a:overrideClrMapping bg1="lt1" tx1="dk1" bg2="dk2" tx2="lt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7"/>
        <p:cNvGrpSpPr/>
        <p:nvPr/>
      </p:nvGrpSpPr>
      <p:grpSpPr>
        <a:xfrm>
          <a:off x="0" y="0"/>
          <a:ext cx="0" cy="0"/>
          <a:chOff x="0" y="0"/>
          <a:chExt cx="0" cy="0"/>
        </a:xfrm>
      </p:grpSpPr>
      <p:sp>
        <p:nvSpPr>
          <p:cNvPr id="728" name="Google Shape;728;p99"/>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Presentation Styles</a:t>
            </a:r>
            <a:endParaRPr sz="4000" dirty="0"/>
          </a:p>
        </p:txBody>
      </p:sp>
      <p:sp>
        <p:nvSpPr>
          <p:cNvPr id="729" name="Google Shape;729;p99"/>
          <p:cNvSpPr txBox="1">
            <a:spLocks noGrp="1"/>
          </p:cNvSpPr>
          <p:nvPr>
            <p:ph type="body" idx="1"/>
          </p:nvPr>
        </p:nvSpPr>
        <p:spPr>
          <a:xfrm>
            <a:off x="612648" y="2053388"/>
            <a:ext cx="8153400" cy="4194711"/>
          </a:xfrm>
          <a:prstGeom prst="rect">
            <a:avLst/>
          </a:prstGeom>
          <a:noFill/>
          <a:ln>
            <a:noFill/>
          </a:ln>
        </p:spPr>
        <p:txBody>
          <a:bodyPr spcFirstLastPara="1" wrap="square" lIns="91425" tIns="45700" rIns="91425" bIns="45700" anchor="t" anchorCtr="0">
            <a:noAutofit/>
          </a:bodyPr>
          <a:lstStyle/>
          <a:p>
            <a:pPr marL="571500" lvl="0" indent="-571500" algn="l" rtl="0">
              <a:lnSpc>
                <a:spcPct val="100000"/>
              </a:lnSpc>
              <a:spcBef>
                <a:spcPts val="0"/>
              </a:spcBef>
              <a:spcAft>
                <a:spcPts val="0"/>
              </a:spcAft>
              <a:buClr>
                <a:srgbClr val="008000"/>
              </a:buClr>
              <a:buSzPct val="100000"/>
              <a:buFont typeface="Arial" panose="020B0604020202020204" pitchFamily="34" charset="0"/>
              <a:buChar char="•"/>
            </a:pPr>
            <a:r>
              <a:rPr lang="en-US" sz="3600" dirty="0">
                <a:latin typeface="Calibri"/>
                <a:ea typeface="Calibri"/>
                <a:cs typeface="Calibri"/>
                <a:sym typeface="Calibri"/>
              </a:rPr>
              <a:t>Say It</a:t>
            </a:r>
            <a:endParaRPr sz="3600" dirty="0">
              <a:latin typeface="Calibri"/>
              <a:ea typeface="Calibri"/>
              <a:cs typeface="Calibri"/>
              <a:sym typeface="Calibri"/>
            </a:endParaRPr>
          </a:p>
          <a:p>
            <a:pPr marL="571500" lvl="0" indent="-5715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a:ea typeface="Calibri"/>
                <a:cs typeface="Calibri"/>
                <a:sym typeface="Calibri"/>
              </a:rPr>
              <a:t>Show It</a:t>
            </a:r>
            <a:endParaRPr sz="3600" dirty="0">
              <a:latin typeface="Calibri"/>
              <a:ea typeface="Calibri"/>
              <a:cs typeface="Calibri"/>
              <a:sym typeface="Calibri"/>
            </a:endParaRPr>
          </a:p>
          <a:p>
            <a:pPr marL="571500" lvl="0" indent="-5715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a:ea typeface="Calibri"/>
                <a:cs typeface="Calibri"/>
                <a:sym typeface="Calibri"/>
              </a:rPr>
              <a:t>Model It</a:t>
            </a:r>
            <a:endParaRPr sz="3600" dirty="0">
              <a:latin typeface="Calibri"/>
              <a:ea typeface="Calibri"/>
              <a:cs typeface="Calibri"/>
              <a:sym typeface="Calibri"/>
            </a:endParaRPr>
          </a:p>
        </p:txBody>
      </p:sp>
      <p:sp>
        <p:nvSpPr>
          <p:cNvPr id="730" name="Google Shape;730;p99"/>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72</a:t>
            </a:fld>
            <a:endParaRPr sz="1190"/>
          </a:p>
        </p:txBody>
      </p:sp>
      <p:pic>
        <p:nvPicPr>
          <p:cNvPr id="731" name="Google Shape;731;p99" descr="Douglass-Riverview News and Current Events: New Vision Kids Present Anti-Drug Message to Riverview"/>
          <p:cNvPicPr preferRelativeResize="0"/>
          <p:nvPr/>
        </p:nvPicPr>
        <p:blipFill rotWithShape="1">
          <a:blip r:embed="rId4">
            <a:alphaModFix/>
          </a:blip>
          <a:srcRect/>
          <a:stretch/>
        </p:blipFill>
        <p:spPr>
          <a:xfrm>
            <a:off x="4801984" y="2273969"/>
            <a:ext cx="2286000" cy="1714500"/>
          </a:xfrm>
          <a:prstGeom prst="rect">
            <a:avLst/>
          </a:prstGeom>
          <a:noFill/>
          <a:ln>
            <a:noFill/>
          </a:ln>
        </p:spPr>
      </p:pic>
    </p:spTree>
  </p:cSld>
  <p:clrMapOvr>
    <a:overrideClrMapping bg1="lt1" tx1="dk1" bg2="dk2" tx2="lt2" accent1="accent1" accent2="accent2" accent3="accent3" accent4="accent4" accent5="accent5" accent6="accent6" hlink="hlink" folHlink="folHlink"/>
  </p:clrMapOvr>
  <p:transition spd="med">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6"/>
        <p:cNvGrpSpPr/>
        <p:nvPr/>
      </p:nvGrpSpPr>
      <p:grpSpPr>
        <a:xfrm>
          <a:off x="0" y="0"/>
          <a:ext cx="0" cy="0"/>
          <a:chOff x="0" y="0"/>
          <a:chExt cx="0" cy="0"/>
        </a:xfrm>
      </p:grpSpPr>
      <p:pic>
        <p:nvPicPr>
          <p:cNvPr id="737" name="Google Shape;737;p100" descr="C:\Users\feeback\AppData\Local\Microsoft\Windows\Temporary Internet Files\Content.IE5\LTS8QJPX\MP900430804[1].jpg"/>
          <p:cNvPicPr preferRelativeResize="0"/>
          <p:nvPr/>
        </p:nvPicPr>
        <p:blipFill rotWithShape="1">
          <a:blip r:embed="rId4">
            <a:alphaModFix/>
          </a:blip>
          <a:srcRect/>
          <a:stretch/>
        </p:blipFill>
        <p:spPr>
          <a:xfrm>
            <a:off x="2488389" y="1600200"/>
            <a:ext cx="3018594" cy="1141176"/>
          </a:xfrm>
          <a:prstGeom prst="rect">
            <a:avLst/>
          </a:prstGeom>
          <a:noFill/>
          <a:ln>
            <a:noFill/>
          </a:ln>
        </p:spPr>
      </p:pic>
      <p:sp>
        <p:nvSpPr>
          <p:cNvPr id="738" name="Google Shape;738;p10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br>
              <a:rPr lang="en-US" dirty="0">
                <a:solidFill>
                  <a:srgbClr val="FFFF00"/>
                </a:solidFill>
              </a:rPr>
            </a:br>
            <a:br>
              <a:rPr lang="en-US" dirty="0">
                <a:solidFill>
                  <a:srgbClr val="FFFF00"/>
                </a:solidFill>
              </a:rPr>
            </a:br>
            <a:br>
              <a:rPr lang="en-US" dirty="0">
                <a:solidFill>
                  <a:srgbClr val="FFFF00"/>
                </a:solidFill>
              </a:rPr>
            </a:br>
            <a:br>
              <a:rPr lang="en-US" dirty="0">
                <a:solidFill>
                  <a:srgbClr val="FFFF00"/>
                </a:solidFill>
              </a:rPr>
            </a:br>
            <a:r>
              <a:rPr lang="en-US" sz="4000" dirty="0">
                <a:solidFill>
                  <a:srgbClr val="004B8E"/>
                </a:solidFill>
              </a:rPr>
              <a:t>Walk About</a:t>
            </a:r>
            <a:endParaRPr sz="4000" dirty="0">
              <a:solidFill>
                <a:srgbClr val="004B8E"/>
              </a:solidFill>
            </a:endParaRPr>
          </a:p>
        </p:txBody>
      </p:sp>
      <p:sp>
        <p:nvSpPr>
          <p:cNvPr id="739" name="Google Shape;739;p100"/>
          <p:cNvSpPr txBox="1">
            <a:spLocks noGrp="1"/>
          </p:cNvSpPr>
          <p:nvPr>
            <p:ph type="body" idx="1"/>
          </p:nvPr>
        </p:nvSpPr>
        <p:spPr>
          <a:xfrm>
            <a:off x="612648" y="2918022"/>
            <a:ext cx="8221002" cy="3659700"/>
          </a:xfrm>
          <a:prstGeom prst="rect">
            <a:avLst/>
          </a:prstGeom>
          <a:noFill/>
          <a:ln>
            <a:noFill/>
          </a:ln>
        </p:spPr>
        <p:txBody>
          <a:bodyPr spcFirstLastPara="1" wrap="square" lIns="91425" tIns="45700" rIns="91425" bIns="45700" anchor="t" anchorCtr="0">
            <a:noAutofit/>
          </a:bodyPr>
          <a:lstStyle/>
          <a:p>
            <a:pPr marL="742950" lvl="0" indent="-742950" algn="l" rtl="0">
              <a:lnSpc>
                <a:spcPct val="100000"/>
              </a:lnSpc>
              <a:spcBef>
                <a:spcPts val="0"/>
              </a:spcBef>
              <a:spcAft>
                <a:spcPts val="0"/>
              </a:spcAft>
              <a:buClr>
                <a:srgbClr val="008000"/>
              </a:buClr>
              <a:buSzPct val="100000"/>
              <a:buFont typeface="+mj-lt"/>
              <a:buAutoNum type="arabicPeriod"/>
            </a:pPr>
            <a:r>
              <a:rPr lang="en-US" sz="3200" dirty="0">
                <a:latin typeface="Calibri"/>
                <a:ea typeface="Calibri"/>
                <a:cs typeface="Calibri"/>
                <a:sym typeface="Calibri"/>
              </a:rPr>
              <a:t>Reflect about these strategies for differentiating content and the resources you have available to do them </a:t>
            </a:r>
            <a:endParaRPr sz="3200" dirty="0">
              <a:latin typeface="Calibri"/>
              <a:ea typeface="Calibri"/>
              <a:cs typeface="Calibri"/>
              <a:sym typeface="Calibri"/>
            </a:endParaRPr>
          </a:p>
          <a:p>
            <a:pPr marL="742950" lvl="0" indent="-742950" algn="l" rtl="0">
              <a:lnSpc>
                <a:spcPct val="100000"/>
              </a:lnSpc>
              <a:spcBef>
                <a:spcPts val="700"/>
              </a:spcBef>
              <a:spcAft>
                <a:spcPts val="0"/>
              </a:spcAft>
              <a:buClr>
                <a:srgbClr val="008000"/>
              </a:buClr>
              <a:buSzPct val="100000"/>
              <a:buFont typeface="+mj-lt"/>
              <a:buAutoNum type="arabicPeriod"/>
            </a:pPr>
            <a:r>
              <a:rPr lang="en-US" sz="3200" dirty="0">
                <a:latin typeface="Calibri"/>
                <a:ea typeface="Calibri"/>
                <a:cs typeface="Calibri"/>
                <a:sym typeface="Calibri"/>
              </a:rPr>
              <a:t>Walk about the room, meet someone new, and discuss how you could implement any of these strategies in your classroom</a:t>
            </a:r>
            <a:endParaRPr sz="3200" dirty="0">
              <a:latin typeface="Calibri"/>
              <a:ea typeface="Calibri"/>
              <a:cs typeface="Calibri"/>
              <a:sym typeface="Calibri"/>
            </a:endParaRPr>
          </a:p>
        </p:txBody>
      </p:sp>
      <p:sp>
        <p:nvSpPr>
          <p:cNvPr id="741" name="Google Shape;741;p100"/>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73</a:t>
            </a:fld>
            <a:endParaRPr/>
          </a:p>
        </p:txBody>
      </p:sp>
      <p:sp>
        <p:nvSpPr>
          <p:cNvPr id="740" name="Google Shape;740;p100"/>
          <p:cNvSpPr/>
          <p:nvPr/>
        </p:nvSpPr>
        <p:spPr>
          <a:xfrm>
            <a:off x="2488389" y="6096000"/>
            <a:ext cx="6485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overrideClrMapping bg1="lt1" tx1="dk1" bg2="dk2" tx2="lt2" accent1="accent1" accent2="accent2" accent3="accent3" accent4="accent4" accent5="accent5" accent6="accent6" hlink="hlink" folHlink="folHlink"/>
  </p:clrMapOvr>
  <p:transition spd="med">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01"/>
          <p:cNvSpPr txBox="1">
            <a:spLocks noGrp="1"/>
          </p:cNvSpPr>
          <p:nvPr>
            <p:ph type="title"/>
          </p:nvPr>
        </p:nvSpPr>
        <p:spPr>
          <a:xfrm>
            <a:off x="1371600" y="1600200"/>
            <a:ext cx="7620000" cy="990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4400"/>
              <a:buFont typeface="Calibri"/>
              <a:buNone/>
            </a:pPr>
            <a:r>
              <a:rPr lang="en-US" b="1" dirty="0"/>
              <a:t>Process</a:t>
            </a:r>
            <a:endParaRPr b="1" dirty="0"/>
          </a:p>
        </p:txBody>
      </p:sp>
      <p:sp>
        <p:nvSpPr>
          <p:cNvPr id="748" name="Google Shape;748;p101"/>
          <p:cNvSpPr txBox="1">
            <a:spLocks noGrp="1"/>
          </p:cNvSpPr>
          <p:nvPr>
            <p:ph type="sldNum" idx="4294967295"/>
          </p:nvPr>
        </p:nvSpPr>
        <p:spPr>
          <a:xfrm>
            <a:off x="311573" y="2011681"/>
            <a:ext cx="533400" cy="270958"/>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74</a:t>
            </a:fld>
            <a:endParaRPr sz="1190"/>
          </a:p>
        </p:txBody>
      </p:sp>
    </p:spTree>
  </p:cSld>
  <p:clrMapOvr>
    <a:masterClrMapping/>
  </p:clrMapOvr>
  <p:transition spd="med">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3"/>
        <p:cNvGrpSpPr/>
        <p:nvPr/>
      </p:nvGrpSpPr>
      <p:grpSpPr>
        <a:xfrm>
          <a:off x="0" y="0"/>
          <a:ext cx="0" cy="0"/>
          <a:chOff x="0" y="0"/>
          <a:chExt cx="0" cy="0"/>
        </a:xfrm>
      </p:grpSpPr>
      <p:sp>
        <p:nvSpPr>
          <p:cNvPr id="755" name="Google Shape;755;p103"/>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Process Differentiation</a:t>
            </a:r>
            <a:endParaRPr sz="4000" dirty="0"/>
          </a:p>
        </p:txBody>
      </p:sp>
      <p:sp>
        <p:nvSpPr>
          <p:cNvPr id="754" name="Google Shape;754;p103"/>
          <p:cNvSpPr txBox="1">
            <a:spLocks noGrp="1"/>
          </p:cNvSpPr>
          <p:nvPr>
            <p:ph type="body" idx="1"/>
          </p:nvPr>
        </p:nvSpPr>
        <p:spPr>
          <a:xfrm>
            <a:off x="457200" y="1524000"/>
            <a:ext cx="8229600" cy="4267200"/>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0"/>
              </a:spcBef>
              <a:spcAft>
                <a:spcPts val="0"/>
              </a:spcAft>
              <a:buClr>
                <a:srgbClr val="008000"/>
              </a:buClr>
              <a:buSzPct val="100000"/>
              <a:buFont typeface="Arial" panose="020B0604020202020204" pitchFamily="34" charset="0"/>
              <a:buChar char="•"/>
            </a:pPr>
            <a:r>
              <a:rPr lang="en-US" sz="3000" dirty="0">
                <a:latin typeface="Calibri"/>
                <a:ea typeface="Calibri"/>
                <a:cs typeface="Calibri"/>
                <a:sym typeface="Calibri"/>
              </a:rPr>
              <a:t>Teach the same concept or skill to each student; however, the manner in which each student makes sense of the topic or skill can vary. </a:t>
            </a:r>
            <a:endParaRPr sz="3000" dirty="0">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000" dirty="0">
                <a:latin typeface="Calibri"/>
                <a:ea typeface="Calibri"/>
                <a:cs typeface="Calibri"/>
                <a:sym typeface="Calibri"/>
              </a:rPr>
              <a:t>Vary the activities students use to master the concepts or skills (readiness, interests, learning profile)</a:t>
            </a:r>
            <a:endParaRPr sz="3000" dirty="0">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000" dirty="0">
                <a:latin typeface="Calibri"/>
                <a:ea typeface="Calibri"/>
                <a:cs typeface="Calibri"/>
                <a:sym typeface="Calibri"/>
              </a:rPr>
              <a:t>Break the students into groups or pairs to work on different activities or might assign individual tasks.</a:t>
            </a:r>
            <a:endParaRPr sz="3000" dirty="0">
              <a:latin typeface="Calibri"/>
              <a:ea typeface="Calibri"/>
              <a:cs typeface="Calibri"/>
              <a:sym typeface="Calibri"/>
            </a:endParaRPr>
          </a:p>
        </p:txBody>
      </p:sp>
      <p:sp>
        <p:nvSpPr>
          <p:cNvPr id="756" name="Google Shape;756;p103"/>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75</a:t>
            </a:fld>
            <a:endParaRPr/>
          </a:p>
        </p:txBody>
      </p:sp>
      <p:sp>
        <p:nvSpPr>
          <p:cNvPr id="757" name="Google Shape;757;p103"/>
          <p:cNvSpPr txBox="1"/>
          <p:nvPr/>
        </p:nvSpPr>
        <p:spPr>
          <a:xfrm>
            <a:off x="3314730" y="6218154"/>
            <a:ext cx="5734800" cy="438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1200" dirty="0">
                <a:solidFill>
                  <a:schemeClr val="dk1"/>
                </a:solidFill>
                <a:highlight>
                  <a:schemeClr val="lt1"/>
                </a:highlight>
                <a:latin typeface="Calibri"/>
                <a:ea typeface="Calibri"/>
                <a:cs typeface="Calibri"/>
                <a:sym typeface="Calibri"/>
              </a:rPr>
              <a:t> </a:t>
            </a:r>
            <a:r>
              <a:rPr lang="en-US" sz="1200" u="sng" dirty="0">
                <a:solidFill>
                  <a:schemeClr val="hlink"/>
                </a:solidFill>
                <a:hlinkClick r:id="rId4"/>
              </a:rPr>
              <a:t>https://iris.peabody.vanderbilt.edu/module/di/cresource/q2/p06/#content</a:t>
            </a:r>
            <a:endParaRPr sz="1200" dirty="0"/>
          </a:p>
        </p:txBody>
      </p:sp>
      <p:sp>
        <p:nvSpPr>
          <p:cNvPr id="2" name="TextBox 1"/>
          <p:cNvSpPr txBox="1"/>
          <p:nvPr/>
        </p:nvSpPr>
        <p:spPr>
          <a:xfrm>
            <a:off x="6969761" y="365760"/>
            <a:ext cx="704426" cy="277707"/>
          </a:xfrm>
          <a:prstGeom prst="rect">
            <a:avLst/>
          </a:prstGeom>
          <a:solidFill>
            <a:srgbClr val="FFFF00"/>
          </a:solidFill>
        </p:spPr>
        <p:txBody>
          <a:bodyPr wrap="square" rtlCol="0">
            <a:spAutoFit/>
          </a:bodyPr>
          <a:lstStyle/>
          <a:p>
            <a:r>
              <a:rPr lang="en-US" sz="1200" dirty="0"/>
              <a:t>HO #3</a:t>
            </a:r>
          </a:p>
        </p:txBody>
      </p:sp>
    </p:spTree>
  </p:cSld>
  <p:clrMapOvr>
    <a:overrideClrMapping bg1="lt1" tx1="dk1" bg2="dk2" tx2="lt2" accent1="accent1" accent2="accent2" accent3="accent3" accent4="accent4" accent5="accent5" accent6="accent6" hlink="hlink" folHlink="folHlink"/>
  </p:clrMapOvr>
  <p:transition spd="med">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3"/>
        <p:cNvGrpSpPr/>
        <p:nvPr/>
      </p:nvGrpSpPr>
      <p:grpSpPr>
        <a:xfrm>
          <a:off x="0" y="0"/>
          <a:ext cx="0" cy="0"/>
          <a:chOff x="0" y="0"/>
          <a:chExt cx="0" cy="0"/>
        </a:xfrm>
      </p:grpSpPr>
      <p:sp>
        <p:nvSpPr>
          <p:cNvPr id="755" name="Google Shape;755;p103"/>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Strategies for Differentiating Process</a:t>
            </a:r>
            <a:endParaRPr sz="4000" dirty="0"/>
          </a:p>
        </p:txBody>
      </p:sp>
      <p:sp>
        <p:nvSpPr>
          <p:cNvPr id="754" name="Google Shape;754;p103"/>
          <p:cNvSpPr txBox="1">
            <a:spLocks noGrp="1"/>
          </p:cNvSpPr>
          <p:nvPr>
            <p:ph type="body" idx="1"/>
          </p:nvPr>
        </p:nvSpPr>
        <p:spPr>
          <a:xfrm>
            <a:off x="457200" y="1524000"/>
            <a:ext cx="8229600" cy="4267200"/>
          </a:xfrm>
          <a:prstGeom prst="rect">
            <a:avLst/>
          </a:prstGeom>
          <a:noFill/>
          <a:ln>
            <a:noFill/>
          </a:ln>
        </p:spPr>
        <p:txBody>
          <a:bodyPr spcFirstLastPara="1" wrap="square" lIns="91425" tIns="45700" rIns="91425" bIns="45700" anchor="t" anchorCtr="0">
            <a:noAutofit/>
          </a:bodyPr>
          <a:lstStyle/>
          <a:p>
            <a:pPr marL="685800" lvl="0" indent="-685800">
              <a:spcBef>
                <a:spcPts val="0"/>
              </a:spcBef>
              <a:buClr>
                <a:srgbClr val="008000"/>
              </a:buClr>
              <a:buSzPct val="100000"/>
              <a:buFont typeface="Arial" panose="020B0604020202020204" pitchFamily="34" charset="0"/>
              <a:buChar char="•"/>
            </a:pPr>
            <a:r>
              <a:rPr lang="en-US" sz="3600" dirty="0">
                <a:latin typeface="Calibri"/>
                <a:ea typeface="Calibri"/>
                <a:cs typeface="Calibri"/>
                <a:sym typeface="Calibri"/>
              </a:rPr>
              <a:t>Tiered Activities       </a:t>
            </a:r>
          </a:p>
          <a:p>
            <a:pPr marL="685800" lvl="0" indent="-685800">
              <a:buClr>
                <a:srgbClr val="008000"/>
              </a:buClr>
              <a:buSzPct val="100000"/>
              <a:buFont typeface="Arial" panose="020B0604020202020204" pitchFamily="34" charset="0"/>
              <a:buChar char="•"/>
            </a:pPr>
            <a:r>
              <a:rPr lang="en-US" sz="3600" dirty="0">
                <a:latin typeface="Calibri"/>
                <a:ea typeface="Calibri"/>
                <a:cs typeface="Calibri"/>
                <a:sym typeface="Calibri"/>
              </a:rPr>
              <a:t>Learning Centers/Stations     </a:t>
            </a:r>
          </a:p>
          <a:p>
            <a:pPr marL="685800" lvl="0" indent="-685800">
              <a:buClr>
                <a:srgbClr val="008000"/>
              </a:buClr>
              <a:buSzPct val="100000"/>
              <a:buFont typeface="Arial" panose="020B0604020202020204" pitchFamily="34" charset="0"/>
              <a:buChar char="•"/>
            </a:pPr>
            <a:r>
              <a:rPr lang="en-US" sz="3600" dirty="0">
                <a:latin typeface="Calibri"/>
                <a:ea typeface="Calibri"/>
                <a:cs typeface="Calibri"/>
                <a:sym typeface="Calibri"/>
              </a:rPr>
              <a:t>Interactive Journals      </a:t>
            </a:r>
          </a:p>
          <a:p>
            <a:pPr marL="685800" lvl="0" indent="-685800">
              <a:buClr>
                <a:srgbClr val="008000"/>
              </a:buClr>
              <a:buSzPct val="100000"/>
              <a:buFont typeface="Arial" panose="020B0604020202020204" pitchFamily="34" charset="0"/>
              <a:buChar char="•"/>
            </a:pPr>
            <a:r>
              <a:rPr lang="en-US" sz="3600" dirty="0">
                <a:latin typeface="Calibri"/>
                <a:ea typeface="Calibri"/>
                <a:cs typeface="Calibri"/>
                <a:sym typeface="Calibri"/>
              </a:rPr>
              <a:t>Graphic Organizers      </a:t>
            </a:r>
          </a:p>
          <a:p>
            <a:pPr marL="685800" lvl="0" indent="-685800">
              <a:buClr>
                <a:srgbClr val="008000"/>
              </a:buClr>
              <a:buSzPct val="100000"/>
              <a:buFont typeface="Arial" panose="020B0604020202020204" pitchFamily="34" charset="0"/>
              <a:buChar char="•"/>
            </a:pPr>
            <a:r>
              <a:rPr lang="en-US" sz="3600" dirty="0">
                <a:latin typeface="Calibri"/>
                <a:ea typeface="Calibri"/>
                <a:cs typeface="Calibri"/>
                <a:sym typeface="Calibri"/>
              </a:rPr>
              <a:t>Jigsaw Activities      </a:t>
            </a:r>
          </a:p>
          <a:p>
            <a:pPr marL="685800" lvl="0" indent="-685800">
              <a:buClr>
                <a:srgbClr val="008000"/>
              </a:buClr>
              <a:buSzPct val="100000"/>
              <a:buFont typeface="Arial" panose="020B0604020202020204" pitchFamily="34" charset="0"/>
              <a:buChar char="•"/>
            </a:pPr>
            <a:r>
              <a:rPr lang="en-US" sz="3600" dirty="0">
                <a:latin typeface="Calibri"/>
                <a:ea typeface="Calibri"/>
                <a:cs typeface="Calibri"/>
                <a:sym typeface="Calibri"/>
              </a:rPr>
              <a:t>Manipulatives/Technology</a:t>
            </a:r>
          </a:p>
          <a:p>
            <a:pPr lvl="0" indent="-457200" algn="l" rtl="0">
              <a:lnSpc>
                <a:spcPct val="100000"/>
              </a:lnSpc>
              <a:spcBef>
                <a:spcPts val="0"/>
              </a:spcBef>
              <a:spcAft>
                <a:spcPts val="0"/>
              </a:spcAft>
              <a:buClr>
                <a:srgbClr val="008000"/>
              </a:buClr>
              <a:buSzPct val="100000"/>
              <a:buFont typeface="Arial" panose="020B0604020202020204" pitchFamily="34" charset="0"/>
              <a:buChar char="•"/>
            </a:pPr>
            <a:endParaRPr sz="3000" dirty="0">
              <a:latin typeface="Calibri"/>
              <a:ea typeface="Calibri"/>
              <a:cs typeface="Calibri"/>
              <a:sym typeface="Calibri"/>
            </a:endParaRPr>
          </a:p>
        </p:txBody>
      </p:sp>
      <p:sp>
        <p:nvSpPr>
          <p:cNvPr id="756" name="Google Shape;756;p103"/>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76</a:t>
            </a:fld>
            <a:endParaRPr/>
          </a:p>
        </p:txBody>
      </p:sp>
    </p:spTree>
    <p:extLst>
      <p:ext uri="{BB962C8B-B14F-4D97-AF65-F5344CB8AC3E}">
        <p14:creationId xmlns:p14="http://schemas.microsoft.com/office/powerpoint/2010/main" val="2829053829"/>
      </p:ext>
    </p:extLst>
  </p:cSld>
  <p:clrMapOvr>
    <a:overrideClrMapping bg1="lt1" tx1="dk1" bg2="dk2" tx2="lt2" accent1="accent1" accent2="accent2" accent3="accent3" accent4="accent4" accent5="accent5" accent6="accent6" hlink="hlink" folHlink="folHlink"/>
  </p:clrMapOvr>
  <p:transition spd="med">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104"/>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Flexible Instructional Arrangements</a:t>
            </a:r>
            <a:endParaRPr sz="4000" dirty="0"/>
          </a:p>
        </p:txBody>
      </p:sp>
      <p:pic>
        <p:nvPicPr>
          <p:cNvPr id="772" name="Google Shape;772;p104"/>
          <p:cNvPicPr preferRelativeResize="0">
            <a:picLocks noGrp="1"/>
          </p:cNvPicPr>
          <p:nvPr>
            <p:ph type="body" idx="1"/>
          </p:nvPr>
        </p:nvPicPr>
        <p:blipFill rotWithShape="1">
          <a:blip r:embed="rId3">
            <a:alphaModFix/>
          </a:blip>
          <a:srcRect/>
          <a:stretch/>
        </p:blipFill>
        <p:spPr>
          <a:xfrm>
            <a:off x="457200" y="1676213"/>
            <a:ext cx="2205600" cy="1981200"/>
          </a:xfrm>
          <a:prstGeom prst="rect">
            <a:avLst/>
          </a:prstGeom>
          <a:noFill/>
          <a:ln>
            <a:noFill/>
          </a:ln>
        </p:spPr>
      </p:pic>
      <p:pic>
        <p:nvPicPr>
          <p:cNvPr id="773" name="Google Shape;773;p104"/>
          <p:cNvPicPr preferRelativeResize="0"/>
          <p:nvPr/>
        </p:nvPicPr>
        <p:blipFill rotWithShape="1">
          <a:blip r:embed="rId4">
            <a:alphaModFix/>
          </a:blip>
          <a:srcRect/>
          <a:stretch/>
        </p:blipFill>
        <p:spPr>
          <a:xfrm>
            <a:off x="5900928" y="1748079"/>
            <a:ext cx="2148839" cy="1432001"/>
          </a:xfrm>
          <a:prstGeom prst="rect">
            <a:avLst/>
          </a:prstGeom>
          <a:noFill/>
          <a:ln>
            <a:noFill/>
          </a:ln>
        </p:spPr>
      </p:pic>
      <p:sp>
        <p:nvSpPr>
          <p:cNvPr id="774" name="Google Shape;774;p104"/>
          <p:cNvSpPr/>
          <p:nvPr/>
        </p:nvSpPr>
        <p:spPr>
          <a:xfrm>
            <a:off x="681940" y="5567034"/>
            <a:ext cx="77724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rgbClr val="000000"/>
                </a:solidFill>
                <a:latin typeface="Calibri" panose="020F0502020204030204" pitchFamily="34" charset="0"/>
                <a:ea typeface="Times New Roman"/>
                <a:cs typeface="Calibri" panose="020F0502020204030204" pitchFamily="34" charset="0"/>
                <a:sym typeface="Times New Roman"/>
              </a:rPr>
              <a:t>Tomlinson, Carol A. </a:t>
            </a:r>
            <a:r>
              <a:rPr lang="en-US" sz="2000" b="0" i="1" u="none" strike="noStrike" cap="none" dirty="0">
                <a:solidFill>
                  <a:srgbClr val="000000"/>
                </a:solidFill>
                <a:latin typeface="Calibri" panose="020F0502020204030204" pitchFamily="34" charset="0"/>
                <a:ea typeface="Times New Roman"/>
                <a:cs typeface="Calibri" panose="020F0502020204030204" pitchFamily="34" charset="0"/>
                <a:sym typeface="Times New Roman"/>
              </a:rPr>
              <a:t>How to Differentiate Instruction in Mixed-ability Classrooms</a:t>
            </a:r>
            <a:r>
              <a:rPr lang="en-US" sz="2000" b="0" i="0" u="none" strike="noStrike" cap="none" dirty="0">
                <a:solidFill>
                  <a:srgbClr val="000000"/>
                </a:solidFill>
                <a:latin typeface="Calibri" panose="020F0502020204030204" pitchFamily="34" charset="0"/>
                <a:ea typeface="Times New Roman"/>
                <a:cs typeface="Calibri" panose="020F0502020204030204" pitchFamily="34" charset="0"/>
                <a:sym typeface="Times New Roman"/>
              </a:rPr>
              <a:t>. Alexandria, VA: Association for Supervision and Curriculum Development, 2001. </a:t>
            </a:r>
            <a:endParaRPr sz="2000" b="0" i="0" u="none" strike="noStrike" cap="none" dirty="0">
              <a:solidFill>
                <a:schemeClr val="dk1"/>
              </a:solidFill>
              <a:latin typeface="Calibri" panose="020F0502020204030204" pitchFamily="34" charset="0"/>
              <a:cs typeface="Calibri" panose="020F0502020204030204" pitchFamily="34" charset="0"/>
              <a:sym typeface="Arial"/>
            </a:endParaRPr>
          </a:p>
        </p:txBody>
      </p:sp>
      <p:pic>
        <p:nvPicPr>
          <p:cNvPr id="775" name="Google Shape;775;p104" descr="Sociological Perspectives on Social Problems"/>
          <p:cNvPicPr preferRelativeResize="0"/>
          <p:nvPr/>
        </p:nvPicPr>
        <p:blipFill rotWithShape="1">
          <a:blip r:embed="rId5">
            <a:alphaModFix/>
          </a:blip>
          <a:srcRect/>
          <a:stretch/>
        </p:blipFill>
        <p:spPr>
          <a:xfrm>
            <a:off x="2994425" y="3360699"/>
            <a:ext cx="2405291" cy="1603526"/>
          </a:xfrm>
          <a:prstGeom prst="rect">
            <a:avLst/>
          </a:prstGeom>
          <a:noFill/>
          <a:ln>
            <a:noFill/>
          </a:ln>
        </p:spPr>
      </p:pic>
      <p:sp>
        <p:nvSpPr>
          <p:cNvPr id="776" name="Google Shape;776;p104"/>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77</a:t>
            </a:fld>
            <a:endParaRPr/>
          </a:p>
        </p:txBody>
      </p:sp>
    </p:spTree>
  </p:cSld>
  <p:clrMapOvr>
    <a:masterClrMapping/>
  </p:clrMapOvr>
  <p:transition spd="med">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3"/>
        <p:cNvGrpSpPr/>
        <p:nvPr/>
      </p:nvGrpSpPr>
      <p:grpSpPr>
        <a:xfrm>
          <a:off x="0" y="0"/>
          <a:ext cx="0" cy="0"/>
          <a:chOff x="0" y="0"/>
          <a:chExt cx="0" cy="0"/>
        </a:xfrm>
      </p:grpSpPr>
      <p:sp>
        <p:nvSpPr>
          <p:cNvPr id="755" name="Google Shape;755;p103"/>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Tiered Process</a:t>
            </a:r>
            <a:endParaRPr sz="4000" dirty="0"/>
          </a:p>
        </p:txBody>
      </p:sp>
      <p:sp>
        <p:nvSpPr>
          <p:cNvPr id="756" name="Google Shape;756;p103"/>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78</a:t>
            </a:fld>
            <a:endParaRPr/>
          </a:p>
        </p:txBody>
      </p:sp>
      <p:sp>
        <p:nvSpPr>
          <p:cNvPr id="5" name="Google Shape;782;p106"/>
          <p:cNvSpPr txBox="1">
            <a:spLocks noGrp="1"/>
          </p:cNvSpPr>
          <p:nvPr>
            <p:ph type="body" idx="1"/>
          </p:nvPr>
        </p:nvSpPr>
        <p:spPr>
          <a:xfrm>
            <a:off x="457200" y="1524000"/>
            <a:ext cx="8229600" cy="4267200"/>
          </a:xfrm>
          <a:prstGeom prst="rect">
            <a:avLst/>
          </a:prstGeom>
          <a:noFill/>
          <a:ln>
            <a:noFill/>
          </a:ln>
        </p:spPr>
        <p:txBody>
          <a:bodyPr spcFirstLastPara="1" wrap="square" lIns="91425" tIns="45700" rIns="91425" bIns="45700" anchor="t" anchorCtr="0">
            <a:noAutofit/>
          </a:bodyPr>
          <a:lstStyle/>
          <a:p>
            <a:pPr marL="319088" lvl="0" indent="-319088" algn="l" rtl="0">
              <a:lnSpc>
                <a:spcPct val="100000"/>
              </a:lnSpc>
              <a:spcBef>
                <a:spcPts val="0"/>
              </a:spcBef>
              <a:spcAft>
                <a:spcPts val="0"/>
              </a:spcAft>
              <a:buSzPts val="1920"/>
              <a:buFont typeface="Calibri"/>
              <a:buNone/>
            </a:pPr>
            <a:r>
              <a:rPr lang="en-US" sz="3600" dirty="0">
                <a:solidFill>
                  <a:srgbClr val="008000"/>
                </a:solidFill>
              </a:rPr>
              <a:t>Adjust   </a:t>
            </a:r>
            <a:endParaRPr sz="3600" dirty="0">
              <a:solidFill>
                <a:srgbClr val="008000"/>
              </a:solidFill>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200" dirty="0"/>
              <a:t>Level of Complexity</a:t>
            </a:r>
            <a:endParaRPr sz="3200" dirty="0"/>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200" dirty="0"/>
              <a:t>Amount of Structure</a:t>
            </a:r>
            <a:endParaRPr sz="3200" dirty="0"/>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200" dirty="0"/>
              <a:t>Materials</a:t>
            </a:r>
            <a:endParaRPr sz="3200" dirty="0"/>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200" dirty="0"/>
              <a:t>Time/Pace</a:t>
            </a:r>
            <a:endParaRPr sz="3200" dirty="0"/>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200" dirty="0"/>
              <a:t>Number of Steps</a:t>
            </a:r>
            <a:endParaRPr sz="3200" dirty="0"/>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200" dirty="0"/>
              <a:t>Form of Expression</a:t>
            </a:r>
            <a:endParaRPr sz="3200" dirty="0"/>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200" dirty="0"/>
              <a:t>Level of Dependence</a:t>
            </a:r>
            <a:endParaRPr sz="3200" dirty="0"/>
          </a:p>
          <a:p>
            <a:pPr marL="319088" lvl="0" indent="-208598" algn="l" rtl="0">
              <a:lnSpc>
                <a:spcPct val="100000"/>
              </a:lnSpc>
              <a:spcBef>
                <a:spcPts val="700"/>
              </a:spcBef>
              <a:spcAft>
                <a:spcPts val="0"/>
              </a:spcAft>
              <a:buSzPts val="1740"/>
              <a:buNone/>
            </a:pPr>
            <a:endParaRPr dirty="0"/>
          </a:p>
        </p:txBody>
      </p:sp>
    </p:spTree>
    <p:extLst>
      <p:ext uri="{BB962C8B-B14F-4D97-AF65-F5344CB8AC3E}">
        <p14:creationId xmlns:p14="http://schemas.microsoft.com/office/powerpoint/2010/main" val="2500631472"/>
      </p:ext>
    </p:extLst>
  </p:cSld>
  <p:clrMapOvr>
    <a:overrideClrMapping bg1="lt1" tx1="dk1" bg2="dk2" tx2="lt2" accent1="accent1" accent2="accent2" accent3="accent3" accent4="accent4" accent5="accent5" accent6="accent6" hlink="hlink" folHlink="folHlink"/>
  </p:clrMapOvr>
  <p:transition spd="med">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3"/>
        <p:cNvGrpSpPr/>
        <p:nvPr/>
      </p:nvGrpSpPr>
      <p:grpSpPr>
        <a:xfrm>
          <a:off x="0" y="0"/>
          <a:ext cx="0" cy="0"/>
          <a:chOff x="0" y="0"/>
          <a:chExt cx="0" cy="0"/>
        </a:xfrm>
      </p:grpSpPr>
      <p:sp>
        <p:nvSpPr>
          <p:cNvPr id="755" name="Google Shape;755;p103"/>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When Should I Tier an Assignment</a:t>
            </a:r>
            <a:endParaRPr sz="4000" dirty="0"/>
          </a:p>
        </p:txBody>
      </p:sp>
      <p:sp>
        <p:nvSpPr>
          <p:cNvPr id="756" name="Google Shape;756;p103"/>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79</a:t>
            </a:fld>
            <a:endParaRPr/>
          </a:p>
        </p:txBody>
      </p:sp>
      <p:sp>
        <p:nvSpPr>
          <p:cNvPr id="5" name="Google Shape;782;p106"/>
          <p:cNvSpPr txBox="1">
            <a:spLocks noGrp="1"/>
          </p:cNvSpPr>
          <p:nvPr>
            <p:ph type="body" idx="1"/>
          </p:nvPr>
        </p:nvSpPr>
        <p:spPr>
          <a:xfrm>
            <a:off x="623456" y="1524000"/>
            <a:ext cx="8229600" cy="4267200"/>
          </a:xfrm>
          <a:prstGeom prst="rect">
            <a:avLst/>
          </a:prstGeom>
          <a:noFill/>
          <a:ln>
            <a:noFill/>
          </a:ln>
        </p:spPr>
        <p:txBody>
          <a:bodyPr spcFirstLastPara="1" wrap="square" lIns="91425" tIns="45700" rIns="91425" bIns="45700" anchor="t" anchorCtr="0">
            <a:noAutofit/>
          </a:bodyPr>
          <a:lstStyle/>
          <a:p>
            <a:pPr marL="319088" lvl="0" indent="-319088" algn="l" rtl="0">
              <a:lnSpc>
                <a:spcPct val="100000"/>
              </a:lnSpc>
              <a:spcBef>
                <a:spcPts val="0"/>
              </a:spcBef>
              <a:spcAft>
                <a:spcPts val="0"/>
              </a:spcAft>
              <a:buSzPts val="1920"/>
              <a:buFont typeface="Calibri"/>
              <a:buNone/>
            </a:pPr>
            <a:r>
              <a:rPr lang="en-US" sz="3600" dirty="0">
                <a:solidFill>
                  <a:srgbClr val="008000"/>
                </a:solidFill>
                <a:latin typeface="Calibri" panose="020F0502020204030204" pitchFamily="34" charset="0"/>
                <a:cs typeface="Calibri" panose="020F0502020204030204" pitchFamily="34" charset="0"/>
              </a:rPr>
              <a:t>When students</a:t>
            </a:r>
            <a:endParaRPr sz="3600" dirty="0">
              <a:solidFill>
                <a:srgbClr val="008000"/>
              </a:solidFill>
              <a:latin typeface="Calibri" panose="020F0502020204030204" pitchFamily="34" charset="0"/>
              <a:cs typeface="Calibri" panose="020F0502020204030204" pitchFamily="34" charset="0"/>
            </a:endParaRPr>
          </a:p>
          <a:p>
            <a:pPr marL="488947" lvl="0" indent="-457200">
              <a:spcBef>
                <a:spcPts val="360"/>
              </a:spcBef>
              <a:buClr>
                <a:srgbClr val="00800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Are ready to move ahead and other students need more time</a:t>
            </a:r>
          </a:p>
          <a:p>
            <a:pPr marL="488947" lvl="0" indent="-457200">
              <a:spcBef>
                <a:spcPts val="360"/>
              </a:spcBef>
              <a:buClr>
                <a:srgbClr val="00800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Would benefit from using different resources, readings, or materials to understand basic concepts</a:t>
            </a:r>
          </a:p>
          <a:p>
            <a:pPr marL="488947" lvl="0" indent="-457200">
              <a:spcBef>
                <a:spcPts val="360"/>
              </a:spcBef>
              <a:buClr>
                <a:srgbClr val="00800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Need more modeling or direct instruction</a:t>
            </a:r>
          </a:p>
          <a:p>
            <a:pPr marL="488947" lvl="0" indent="-457200">
              <a:spcBef>
                <a:spcPts val="360"/>
              </a:spcBef>
              <a:buClr>
                <a:srgbClr val="008000"/>
              </a:buClr>
              <a:buSzPct val="100000"/>
              <a:buFont typeface="Arial" panose="020B0604020202020204" pitchFamily="34" charset="0"/>
              <a:buChar char="•"/>
            </a:pPr>
            <a:r>
              <a:rPr lang="en-US" sz="3200" dirty="0">
                <a:latin typeface="Calibri" panose="020F0502020204030204" pitchFamily="34" charset="0"/>
                <a:cs typeface="Calibri" panose="020F0502020204030204" pitchFamily="34" charset="0"/>
              </a:rPr>
              <a:t>Need more challenge, more independence, or more complexity</a:t>
            </a:r>
          </a:p>
          <a:p>
            <a:pPr marL="319088" lvl="0" indent="-208598" algn="l" rtl="0">
              <a:lnSpc>
                <a:spcPct val="100000"/>
              </a:lnSpc>
              <a:spcBef>
                <a:spcPts val="700"/>
              </a:spcBef>
              <a:spcAft>
                <a:spcPts val="0"/>
              </a:spcAft>
              <a:buSzPts val="1740"/>
              <a:buNone/>
            </a:pPr>
            <a:endParaRPr dirty="0"/>
          </a:p>
        </p:txBody>
      </p:sp>
    </p:spTree>
    <p:extLst>
      <p:ext uri="{BB962C8B-B14F-4D97-AF65-F5344CB8AC3E}">
        <p14:creationId xmlns:p14="http://schemas.microsoft.com/office/powerpoint/2010/main" val="3032728191"/>
      </p:ext>
    </p:extLst>
  </p:cSld>
  <p:clrMapOvr>
    <a:overrideClrMapping bg1="lt1" tx1="dk1" bg2="dk2" tx2="lt2" accent1="accent1" accent2="accent2" accent3="accent3" accent4="accent4" accent5="accent5" accent6="accent6" hlink="hlink" folHlink="folHlink"/>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K – W – L </a:t>
            </a:r>
            <a:endParaRPr dirty="0"/>
          </a:p>
        </p:txBody>
      </p:sp>
      <p:sp>
        <p:nvSpPr>
          <p:cNvPr id="208" name="Google Shape;208;p10"/>
          <p:cNvSpPr txBox="1">
            <a:spLocks noGrp="1"/>
          </p:cNvSpPr>
          <p:nvPr>
            <p:ph type="body" idx="1"/>
          </p:nvPr>
        </p:nvSpPr>
        <p:spPr>
          <a:xfrm>
            <a:off x="238425" y="1610700"/>
            <a:ext cx="8572500" cy="514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Clr>
                <a:schemeClr val="dk1"/>
              </a:buClr>
              <a:buSzPts val="630"/>
              <a:buFont typeface="Arial"/>
              <a:buNone/>
            </a:pPr>
            <a:endParaRPr sz="1050"/>
          </a:p>
          <a:p>
            <a:pPr marL="0" lvl="0" indent="0" algn="l" rtl="0">
              <a:lnSpc>
                <a:spcPct val="100000"/>
              </a:lnSpc>
              <a:spcBef>
                <a:spcPts val="700"/>
              </a:spcBef>
              <a:spcAft>
                <a:spcPts val="0"/>
              </a:spcAft>
              <a:buSzPts val="630"/>
              <a:buNone/>
            </a:pPr>
            <a:endParaRPr sz="1050"/>
          </a:p>
        </p:txBody>
      </p:sp>
      <p:sp>
        <p:nvSpPr>
          <p:cNvPr id="210" name="Google Shape;210;p1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8</a:t>
            </a:fld>
            <a:endParaRPr/>
          </a:p>
        </p:txBody>
      </p:sp>
      <p:sp>
        <p:nvSpPr>
          <p:cNvPr id="8" name="Google Shape;200;g94567fe4e8_1_76"/>
          <p:cNvSpPr txBox="1">
            <a:spLocks/>
          </p:cNvSpPr>
          <p:nvPr/>
        </p:nvSpPr>
        <p:spPr>
          <a:xfrm>
            <a:off x="238425" y="1610700"/>
            <a:ext cx="8839200" cy="441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9090" algn="l" rtl="0">
              <a:lnSpc>
                <a:spcPct val="100000"/>
              </a:lnSpc>
              <a:spcBef>
                <a:spcPts val="700"/>
              </a:spcBef>
              <a:spcAft>
                <a:spcPts val="0"/>
              </a:spcAft>
              <a:buClr>
                <a:schemeClr val="accent2"/>
              </a:buClr>
              <a:buSzPts val="1740"/>
              <a:buFont typeface="Noto Sans Symbols"/>
              <a:buChar char="◻"/>
              <a:defRPr sz="2900" b="0" i="0" u="none" strike="noStrike" cap="none">
                <a:solidFill>
                  <a:schemeClr val="dk1"/>
                </a:solidFill>
                <a:latin typeface="Cambria"/>
                <a:ea typeface="Cambria"/>
                <a:cs typeface="Cambria"/>
                <a:sym typeface="Cambria"/>
              </a:defRPr>
            </a:lvl1pPr>
            <a:lvl2pPr marL="914400" marR="0" lvl="1" indent="-344169" algn="l" rtl="0">
              <a:lnSpc>
                <a:spcPct val="100000"/>
              </a:lnSpc>
              <a:spcBef>
                <a:spcPts val="550"/>
              </a:spcBef>
              <a:spcAft>
                <a:spcPts val="0"/>
              </a:spcAft>
              <a:buClr>
                <a:schemeClr val="accent1"/>
              </a:buClr>
              <a:buSzPts val="1820"/>
              <a:buFont typeface="Noto Sans Symbols"/>
              <a:buChar char="?"/>
              <a:defRPr sz="2600" b="0" i="0" u="none" strike="noStrike" cap="none">
                <a:solidFill>
                  <a:schemeClr val="dk1"/>
                </a:solidFill>
                <a:latin typeface="Cambria"/>
                <a:ea typeface="Cambria"/>
                <a:cs typeface="Cambria"/>
                <a:sym typeface="Cambria"/>
              </a:defRPr>
            </a:lvl2pPr>
            <a:lvl3pPr marL="1371600" marR="0" lvl="2" indent="-338137" algn="l" rtl="0">
              <a:lnSpc>
                <a:spcPct val="100000"/>
              </a:lnSpc>
              <a:spcBef>
                <a:spcPts val="500"/>
              </a:spcBef>
              <a:spcAft>
                <a:spcPts val="0"/>
              </a:spcAft>
              <a:buClr>
                <a:schemeClr val="accent2"/>
              </a:buClr>
              <a:buSzPts val="1725"/>
              <a:buFont typeface="Noto Sans Symbols"/>
              <a:buChar char="■"/>
              <a:defRPr sz="2300" b="0" i="0" u="none" strike="noStrike" cap="none">
                <a:solidFill>
                  <a:schemeClr val="dk1"/>
                </a:solidFill>
                <a:latin typeface="Cambria"/>
                <a:ea typeface="Cambria"/>
                <a:cs typeface="Cambria"/>
                <a:sym typeface="Cambria"/>
              </a:defRPr>
            </a:lvl3pPr>
            <a:lvl4pPr marL="1828800" marR="0" lvl="3" indent="-323850" algn="l" rtl="0">
              <a:lnSpc>
                <a:spcPct val="100000"/>
              </a:lnSpc>
              <a:spcBef>
                <a:spcPts val="400"/>
              </a:spcBef>
              <a:spcAft>
                <a:spcPts val="0"/>
              </a:spcAft>
              <a:buClr>
                <a:srgbClr val="A5AB81"/>
              </a:buClr>
              <a:buSzPts val="1500"/>
              <a:buFont typeface="Noto Sans Symbols"/>
              <a:buChar char="■"/>
              <a:defRPr sz="2000" b="0" i="0" u="none" strike="noStrike" cap="none">
                <a:solidFill>
                  <a:schemeClr val="dk1"/>
                </a:solidFill>
                <a:latin typeface="Cambria"/>
                <a:ea typeface="Cambria"/>
                <a:cs typeface="Cambria"/>
                <a:sym typeface="Cambria"/>
              </a:defRPr>
            </a:lvl4pPr>
            <a:lvl5pPr marL="2286000" marR="0" lvl="4" indent="-311150" algn="l" rtl="0">
              <a:lnSpc>
                <a:spcPct val="100000"/>
              </a:lnSpc>
              <a:spcBef>
                <a:spcPts val="400"/>
              </a:spcBef>
              <a:spcAft>
                <a:spcPts val="0"/>
              </a:spcAft>
              <a:buClr>
                <a:srgbClr val="D8B25C"/>
              </a:buClr>
              <a:buSzPts val="1300"/>
              <a:buFont typeface="Noto Sans Symbols"/>
              <a:buChar char="■"/>
              <a:defRPr sz="2000" b="0" i="0" u="none" strike="noStrike" cap="none">
                <a:solidFill>
                  <a:schemeClr val="dk1"/>
                </a:solidFill>
                <a:latin typeface="Cambria"/>
                <a:ea typeface="Cambria"/>
                <a:cs typeface="Cambria"/>
                <a:sym typeface="Cambria"/>
              </a:defRPr>
            </a:lvl5pPr>
            <a:lvl6pPr marL="2743200" marR="0" lvl="5"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accent3"/>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accent4"/>
              </a:buClr>
              <a:buSzPts val="1800"/>
              <a:buFont typeface="Noto Sans Symbols"/>
              <a:buChar char="▪"/>
              <a:defRPr sz="1800" b="0" i="0" u="none" strike="noStrike" cap="none">
                <a:solidFill>
                  <a:schemeClr val="dk1"/>
                </a:solidFill>
                <a:latin typeface="Calibri"/>
                <a:ea typeface="Calibri"/>
                <a:cs typeface="Calibri"/>
                <a:sym typeface="Calibri"/>
              </a:defRPr>
            </a:lvl9pPr>
          </a:lstStyle>
          <a:p>
            <a:pPr marL="114297" indent="0">
              <a:spcBef>
                <a:spcPts val="360"/>
              </a:spcBef>
              <a:buClr>
                <a:schemeClr val="dk1"/>
              </a:buClr>
              <a:buSzPts val="1800"/>
              <a:buFont typeface="Arial"/>
              <a:buNone/>
            </a:pPr>
            <a:r>
              <a:rPr lang="en-US" sz="3600" dirty="0">
                <a:latin typeface="Calibri" panose="020F0502020204030204" pitchFamily="34" charset="0"/>
                <a:cs typeface="Calibri" panose="020F0502020204030204" pitchFamily="34" charset="0"/>
              </a:rPr>
              <a:t>Return to your </a:t>
            </a:r>
            <a:r>
              <a:rPr lang="en-US" sz="3600" i="1" dirty="0">
                <a:latin typeface="Calibri" panose="020F0502020204030204" pitchFamily="34" charset="0"/>
                <a:cs typeface="Calibri" panose="020F0502020204030204" pitchFamily="34" charset="0"/>
              </a:rPr>
              <a:t>Breakout Rooms</a:t>
            </a:r>
            <a:endParaRPr lang="en-US" sz="3600" dirty="0">
              <a:latin typeface="Calibri" panose="020F0502020204030204" pitchFamily="34" charset="0"/>
              <a:cs typeface="Calibri" panose="020F0502020204030204" pitchFamily="34" charset="0"/>
            </a:endParaRPr>
          </a:p>
          <a:p>
            <a:pPr marL="1028697" lvl="1" indent="-571500">
              <a:spcBef>
                <a:spcPts val="360"/>
              </a:spcBef>
              <a:buClr>
                <a:srgbClr val="008000"/>
              </a:buClr>
              <a:buSzPts val="3600"/>
              <a:buFont typeface="Arial" panose="020B0604020202020204" pitchFamily="34" charset="0"/>
              <a:buChar char="•"/>
            </a:pPr>
            <a:r>
              <a:rPr lang="en-US" sz="2900" dirty="0">
                <a:latin typeface="Calibri" panose="020F0502020204030204" pitchFamily="34" charset="0"/>
                <a:cs typeface="Calibri" panose="020F0502020204030204" pitchFamily="34" charset="0"/>
              </a:rPr>
              <a:t>Share what you learned about differentiated instruction</a:t>
            </a:r>
          </a:p>
          <a:p>
            <a:pPr marL="1028697" lvl="1" indent="-571500">
              <a:spcBef>
                <a:spcPts val="360"/>
              </a:spcBef>
              <a:buClr>
                <a:srgbClr val="008000"/>
              </a:buClr>
              <a:buSzPts val="3600"/>
              <a:buFont typeface="Arial" panose="020B0604020202020204" pitchFamily="34" charset="0"/>
              <a:buChar char="•"/>
            </a:pPr>
            <a:r>
              <a:rPr lang="en-US" sz="2900" dirty="0">
                <a:latin typeface="Calibri" panose="020F0502020204030204" pitchFamily="34" charset="0"/>
                <a:cs typeface="Calibri" panose="020F0502020204030204" pitchFamily="34" charset="0"/>
              </a:rPr>
              <a:t>Post one of your collective learnings in </a:t>
            </a:r>
            <a:r>
              <a:rPr lang="en-US" sz="2900" i="1" dirty="0">
                <a:latin typeface="Calibri" panose="020F0502020204030204" pitchFamily="34" charset="0"/>
                <a:cs typeface="Calibri" panose="020F0502020204030204" pitchFamily="34" charset="0"/>
              </a:rPr>
              <a:t>Chat</a:t>
            </a:r>
            <a:endParaRPr lang="en-US" sz="2900" dirty="0">
              <a:latin typeface="Calibri" panose="020F0502020204030204" pitchFamily="34" charset="0"/>
              <a:cs typeface="Calibri" panose="020F0502020204030204" pitchFamily="34" charset="0"/>
            </a:endParaRPr>
          </a:p>
          <a:p>
            <a:pPr marL="0" indent="0">
              <a:buFont typeface="Noto Sans Symbols"/>
              <a:buNone/>
            </a:pPr>
            <a:endParaRPr lang="en-US" sz="3600" dirty="0"/>
          </a:p>
        </p:txBody>
      </p:sp>
    </p:spTree>
    <p:extLst>
      <p:ext uri="{BB962C8B-B14F-4D97-AF65-F5344CB8AC3E}">
        <p14:creationId xmlns:p14="http://schemas.microsoft.com/office/powerpoint/2010/main" val="3586290131"/>
      </p:ext>
    </p:extLst>
  </p:cSld>
  <p:clrMapOvr>
    <a:masterClrMapping/>
  </p:clrMapOvr>
  <p:transition spd="med">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7"/>
        <p:cNvGrpSpPr/>
        <p:nvPr/>
      </p:nvGrpSpPr>
      <p:grpSpPr>
        <a:xfrm>
          <a:off x="0" y="0"/>
          <a:ext cx="0" cy="0"/>
          <a:chOff x="0" y="0"/>
          <a:chExt cx="0" cy="0"/>
        </a:xfrm>
      </p:grpSpPr>
      <p:sp>
        <p:nvSpPr>
          <p:cNvPr id="798" name="Google Shape;798;p108"/>
          <p:cNvSpPr txBox="1">
            <a:spLocks noGrp="1"/>
          </p:cNvSpPr>
          <p:nvPr>
            <p:ph type="title"/>
          </p:nvPr>
        </p:nvSpPr>
        <p:spPr>
          <a:xfrm>
            <a:off x="612648" y="228600"/>
            <a:ext cx="8417052"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3600" dirty="0"/>
              <a:t>Differentiating Process Using Manipulatives/Technology</a:t>
            </a:r>
            <a:endParaRPr sz="3600" dirty="0"/>
          </a:p>
        </p:txBody>
      </p:sp>
      <p:sp>
        <p:nvSpPr>
          <p:cNvPr id="799" name="Google Shape;799;p108"/>
          <p:cNvSpPr txBox="1">
            <a:spLocks noGrp="1"/>
          </p:cNvSpPr>
          <p:nvPr>
            <p:ph type="body" idx="1"/>
          </p:nvPr>
        </p:nvSpPr>
        <p:spPr>
          <a:xfrm>
            <a:off x="612648" y="1524000"/>
            <a:ext cx="8097859" cy="5334000"/>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0"/>
              </a:spcBef>
              <a:spcAft>
                <a:spcPts val="0"/>
              </a:spcAft>
              <a:buClr>
                <a:srgbClr val="008000"/>
              </a:buClr>
              <a:buSzPct val="100000"/>
              <a:buFont typeface="Arial" panose="020B0604020202020204" pitchFamily="34" charset="0"/>
              <a:buChar char="•"/>
            </a:pPr>
            <a:r>
              <a:rPr lang="en-US" sz="2800" b="1" dirty="0">
                <a:solidFill>
                  <a:srgbClr val="008000"/>
                </a:solidFill>
                <a:latin typeface="Calibri"/>
                <a:ea typeface="Calibri"/>
                <a:cs typeface="Calibri"/>
                <a:sym typeface="Calibri"/>
              </a:rPr>
              <a:t>Based on Readiness</a:t>
            </a:r>
            <a:endParaRPr sz="2800" b="1" dirty="0">
              <a:solidFill>
                <a:srgbClr val="008000"/>
              </a:solidFill>
              <a:latin typeface="Calibri"/>
              <a:ea typeface="Calibri"/>
              <a:cs typeface="Calibri"/>
              <a:sym typeface="Calibri"/>
            </a:endParaRPr>
          </a:p>
          <a:p>
            <a:pPr marL="823915" lvl="1" indent="-457200" algn="l" rtl="0">
              <a:lnSpc>
                <a:spcPct val="100000"/>
              </a:lnSpc>
              <a:spcBef>
                <a:spcPts val="550"/>
              </a:spcBef>
              <a:spcAft>
                <a:spcPts val="0"/>
              </a:spcAft>
              <a:buClr>
                <a:srgbClr val="008000"/>
              </a:buClr>
              <a:buSzPct val="100000"/>
              <a:buFont typeface="Wingdings" panose="05000000000000000000" pitchFamily="2" charset="2"/>
              <a:buChar char="q"/>
            </a:pPr>
            <a:r>
              <a:rPr lang="en-US" dirty="0">
                <a:latin typeface="Calibri"/>
                <a:ea typeface="Calibri"/>
                <a:cs typeface="Calibri"/>
                <a:sym typeface="Calibri"/>
              </a:rPr>
              <a:t>Use manipulatives to help students understand fractions</a:t>
            </a:r>
            <a:endParaRPr dirty="0">
              <a:latin typeface="Calibri"/>
              <a:ea typeface="Calibri"/>
              <a:cs typeface="Calibri"/>
              <a:sym typeface="Calibri"/>
            </a:endParaRPr>
          </a:p>
          <a:p>
            <a:pPr marL="823915" lvl="1" indent="-457200" algn="l" rtl="0">
              <a:lnSpc>
                <a:spcPct val="100000"/>
              </a:lnSpc>
              <a:spcBef>
                <a:spcPts val="550"/>
              </a:spcBef>
              <a:spcAft>
                <a:spcPts val="0"/>
              </a:spcAft>
              <a:buClr>
                <a:srgbClr val="008000"/>
              </a:buClr>
              <a:buSzPct val="100000"/>
              <a:buFont typeface="Wingdings" panose="05000000000000000000" pitchFamily="2" charset="2"/>
              <a:buChar char="q"/>
            </a:pPr>
            <a:r>
              <a:rPr lang="en-US" dirty="0">
                <a:latin typeface="Calibri"/>
                <a:ea typeface="Calibri"/>
                <a:cs typeface="Calibri"/>
                <a:sym typeface="Calibri"/>
              </a:rPr>
              <a:t>Use computer mathematics program or app that assesses student’s readiness and provides tasks and feedback at appropriate level</a:t>
            </a:r>
            <a:endParaRPr dirty="0">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800" b="1" dirty="0">
                <a:solidFill>
                  <a:srgbClr val="008000"/>
                </a:solidFill>
                <a:latin typeface="Calibri"/>
                <a:ea typeface="Calibri"/>
                <a:cs typeface="Calibri"/>
                <a:sym typeface="Calibri"/>
              </a:rPr>
              <a:t>Based on Interest</a:t>
            </a:r>
            <a:endParaRPr sz="2800" b="1" dirty="0">
              <a:solidFill>
                <a:srgbClr val="008000"/>
              </a:solidFill>
              <a:latin typeface="Calibri"/>
              <a:ea typeface="Calibri"/>
              <a:cs typeface="Calibri"/>
              <a:sym typeface="Calibri"/>
            </a:endParaRPr>
          </a:p>
          <a:p>
            <a:pPr marL="823915" lvl="1" indent="-457200" algn="l" rtl="0">
              <a:lnSpc>
                <a:spcPct val="100000"/>
              </a:lnSpc>
              <a:spcBef>
                <a:spcPts val="550"/>
              </a:spcBef>
              <a:spcAft>
                <a:spcPts val="0"/>
              </a:spcAft>
              <a:buClr>
                <a:srgbClr val="008000"/>
              </a:buClr>
              <a:buSzPct val="100000"/>
              <a:buFont typeface="Wingdings" panose="05000000000000000000" pitchFamily="2" charset="2"/>
              <a:buChar char="q"/>
            </a:pPr>
            <a:r>
              <a:rPr lang="en-US" dirty="0">
                <a:latin typeface="Calibri"/>
                <a:ea typeface="Calibri"/>
                <a:cs typeface="Calibri"/>
                <a:sym typeface="Calibri"/>
              </a:rPr>
              <a:t>Personalization: Find a place that holds personal meaning for students using maps.google.com</a:t>
            </a:r>
            <a:endParaRPr dirty="0">
              <a:latin typeface="Calibri"/>
              <a:ea typeface="Calibri"/>
              <a:cs typeface="Calibri"/>
              <a:sym typeface="Calibri"/>
            </a:endParaRPr>
          </a:p>
          <a:p>
            <a:pPr marL="823915" lvl="1" indent="-457200" algn="l" rtl="0">
              <a:lnSpc>
                <a:spcPct val="100000"/>
              </a:lnSpc>
              <a:spcBef>
                <a:spcPts val="550"/>
              </a:spcBef>
              <a:spcAft>
                <a:spcPts val="0"/>
              </a:spcAft>
              <a:buClr>
                <a:srgbClr val="008000"/>
              </a:buClr>
              <a:buSzPct val="100000"/>
              <a:buFont typeface="Wingdings" panose="05000000000000000000" pitchFamily="2" charset="2"/>
              <a:buChar char="q"/>
            </a:pPr>
            <a:r>
              <a:rPr lang="en-US" dirty="0">
                <a:latin typeface="Calibri"/>
                <a:ea typeface="Calibri"/>
                <a:cs typeface="Calibri"/>
                <a:sym typeface="Calibri"/>
              </a:rPr>
              <a:t>Controversy and Ambiguity: Engage students using speakers to peak student’s interest about a topic Ted Talks</a:t>
            </a:r>
            <a:endParaRPr dirty="0">
              <a:latin typeface="Calibri"/>
              <a:ea typeface="Calibri"/>
              <a:cs typeface="Calibri"/>
              <a:sym typeface="Calibri"/>
            </a:endParaRPr>
          </a:p>
        </p:txBody>
      </p:sp>
      <p:sp>
        <p:nvSpPr>
          <p:cNvPr id="800" name="Google Shape;800;p108"/>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80</a:t>
            </a:fld>
            <a:endParaRPr sz="1190"/>
          </a:p>
        </p:txBody>
      </p:sp>
    </p:spTree>
  </p:cSld>
  <p:clrMapOvr>
    <a:overrideClrMapping bg1="lt1" tx1="dk1" bg2="dk2" tx2="lt2" accent1="accent1" accent2="accent2" accent3="accent3" accent4="accent4" accent5="accent5" accent6="accent6" hlink="hlink" folHlink="folHlink"/>
  </p:clrMapOvr>
  <p:transition spd="med">
    <p:fade thruBlk="1"/>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5"/>
        <p:cNvGrpSpPr/>
        <p:nvPr/>
      </p:nvGrpSpPr>
      <p:grpSpPr>
        <a:xfrm>
          <a:off x="0" y="0"/>
          <a:ext cx="0" cy="0"/>
          <a:chOff x="0" y="0"/>
          <a:chExt cx="0" cy="0"/>
        </a:xfrm>
      </p:grpSpPr>
      <p:sp>
        <p:nvSpPr>
          <p:cNvPr id="807" name="Google Shape;807;p109"/>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Modified Jigsaw for Process</a:t>
            </a:r>
            <a:endParaRPr sz="4000" dirty="0"/>
          </a:p>
        </p:txBody>
      </p:sp>
      <p:sp>
        <p:nvSpPr>
          <p:cNvPr id="806" name="Google Shape;806;p109"/>
          <p:cNvSpPr txBox="1">
            <a:spLocks noGrp="1"/>
          </p:cNvSpPr>
          <p:nvPr>
            <p:ph type="body" idx="1"/>
          </p:nvPr>
        </p:nvSpPr>
        <p:spPr>
          <a:xfrm>
            <a:off x="612648" y="1659083"/>
            <a:ext cx="8357202" cy="4627418"/>
          </a:xfrm>
          <a:prstGeom prst="rect">
            <a:avLst/>
          </a:prstGeom>
          <a:noFill/>
          <a:ln>
            <a:noFill/>
          </a:ln>
        </p:spPr>
        <p:txBody>
          <a:bodyPr spcFirstLastPara="1" wrap="square" lIns="91425" tIns="45700" rIns="91425" bIns="45700" anchor="t" anchorCtr="0">
            <a:noAutofit/>
          </a:bodyPr>
          <a:lstStyle/>
          <a:p>
            <a:pPr marL="514350" lvl="0" indent="-514350" algn="l" rtl="0">
              <a:lnSpc>
                <a:spcPct val="100000"/>
              </a:lnSpc>
              <a:spcBef>
                <a:spcPts val="0"/>
              </a:spcBef>
              <a:spcAft>
                <a:spcPts val="0"/>
              </a:spcAft>
              <a:buClr>
                <a:srgbClr val="008000"/>
              </a:buClr>
              <a:buSzPct val="100000"/>
              <a:buFont typeface="+mj-lt"/>
              <a:buAutoNum type="arabicPeriod"/>
            </a:pPr>
            <a:r>
              <a:rPr lang="en-US" sz="2600" dirty="0">
                <a:latin typeface="Calibri"/>
                <a:ea typeface="Calibri"/>
                <a:cs typeface="Calibri"/>
                <a:sym typeface="Calibri"/>
              </a:rPr>
              <a:t>Divide group into five smaller groups</a:t>
            </a:r>
            <a:endParaRPr sz="2600" dirty="0">
              <a:latin typeface="Calibri"/>
              <a:ea typeface="Calibri"/>
              <a:cs typeface="Calibri"/>
              <a:sym typeface="Calibri"/>
            </a:endParaRPr>
          </a:p>
          <a:p>
            <a:pPr marL="514350" lvl="0" indent="-514350" algn="l" rtl="0">
              <a:lnSpc>
                <a:spcPct val="100000"/>
              </a:lnSpc>
              <a:spcBef>
                <a:spcPts val="700"/>
              </a:spcBef>
              <a:spcAft>
                <a:spcPts val="0"/>
              </a:spcAft>
              <a:buClr>
                <a:srgbClr val="008000"/>
              </a:buClr>
              <a:buSzPct val="100000"/>
              <a:buFont typeface="+mj-lt"/>
              <a:buAutoNum type="arabicPeriod"/>
            </a:pPr>
            <a:r>
              <a:rPr lang="en-US" sz="2600" dirty="0">
                <a:latin typeface="Calibri"/>
                <a:ea typeface="Calibri"/>
                <a:cs typeface="Calibri"/>
                <a:sym typeface="Calibri"/>
              </a:rPr>
              <a:t>Assign each person a strategy using the Note Taking for Differentiated Content, Process and Product handout </a:t>
            </a:r>
            <a:endParaRPr sz="2600" dirty="0">
              <a:latin typeface="Calibri"/>
              <a:ea typeface="Calibri"/>
              <a:cs typeface="Calibri"/>
              <a:sym typeface="Calibri"/>
            </a:endParaRPr>
          </a:p>
          <a:p>
            <a:pPr marL="514350" lvl="0" indent="-514350" algn="l" rtl="0">
              <a:lnSpc>
                <a:spcPct val="100000"/>
              </a:lnSpc>
              <a:spcBef>
                <a:spcPts val="700"/>
              </a:spcBef>
              <a:spcAft>
                <a:spcPts val="0"/>
              </a:spcAft>
              <a:buClr>
                <a:srgbClr val="008000"/>
              </a:buClr>
              <a:buSzPct val="100000"/>
              <a:buFont typeface="+mj-lt"/>
              <a:buAutoNum type="arabicPeriod"/>
            </a:pPr>
            <a:r>
              <a:rPr lang="en-US" sz="2600" dirty="0">
                <a:latin typeface="Calibri"/>
                <a:ea typeface="Calibri"/>
                <a:cs typeface="Calibri"/>
                <a:sym typeface="Calibri"/>
              </a:rPr>
              <a:t>Read and highlight key points about your strategy</a:t>
            </a:r>
            <a:endParaRPr sz="2600" dirty="0">
              <a:latin typeface="Calibri"/>
              <a:ea typeface="Calibri"/>
              <a:cs typeface="Calibri"/>
              <a:sym typeface="Calibri"/>
            </a:endParaRPr>
          </a:p>
          <a:p>
            <a:pPr marL="514350" lvl="0" indent="-514350" algn="l" rtl="0">
              <a:lnSpc>
                <a:spcPct val="100000"/>
              </a:lnSpc>
              <a:spcBef>
                <a:spcPts val="700"/>
              </a:spcBef>
              <a:spcAft>
                <a:spcPts val="0"/>
              </a:spcAft>
              <a:buClr>
                <a:srgbClr val="008000"/>
              </a:buClr>
              <a:buSzPct val="100000"/>
              <a:buFont typeface="+mj-lt"/>
              <a:buAutoNum type="arabicPeriod"/>
            </a:pPr>
            <a:r>
              <a:rPr lang="en-US" sz="2600" dirty="0">
                <a:latin typeface="Calibri"/>
                <a:ea typeface="Calibri"/>
                <a:cs typeface="Calibri"/>
                <a:sym typeface="Calibri"/>
              </a:rPr>
              <a:t>Reflect on how you could use this strategy in your classroom and write down ideas</a:t>
            </a:r>
            <a:endParaRPr sz="2600" dirty="0">
              <a:latin typeface="Calibri"/>
              <a:ea typeface="Calibri"/>
              <a:cs typeface="Calibri"/>
              <a:sym typeface="Calibri"/>
            </a:endParaRPr>
          </a:p>
          <a:p>
            <a:pPr marL="518160" lvl="0" indent="-514350" algn="l" rtl="0">
              <a:spcBef>
                <a:spcPts val="0"/>
              </a:spcBef>
              <a:spcAft>
                <a:spcPts val="0"/>
              </a:spcAft>
              <a:buClr>
                <a:srgbClr val="008000"/>
              </a:buClr>
              <a:buSzPct val="100000"/>
              <a:buFont typeface="+mj-lt"/>
              <a:buAutoNum type="arabicPeriod"/>
            </a:pPr>
            <a:r>
              <a:rPr lang="en-US" sz="2600" dirty="0">
                <a:latin typeface="Calibri"/>
                <a:ea typeface="Calibri"/>
                <a:cs typeface="Calibri"/>
                <a:sym typeface="Calibri"/>
              </a:rPr>
              <a:t>Discuss with your group and select the most important information to share about the strategy, plus two or three ways the strategy could be implemented in classrooms</a:t>
            </a:r>
            <a:endParaRPr sz="2600"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514350" lvl="0" indent="-403860" algn="l" rtl="0">
              <a:lnSpc>
                <a:spcPct val="100000"/>
              </a:lnSpc>
              <a:spcBef>
                <a:spcPts val="700"/>
              </a:spcBef>
              <a:spcAft>
                <a:spcPts val="0"/>
              </a:spcAft>
              <a:buSzPts val="1740"/>
              <a:buFont typeface="Calibri"/>
              <a:buNone/>
            </a:pPr>
            <a:endParaRPr dirty="0"/>
          </a:p>
          <a:p>
            <a:pPr marL="0" lvl="0" indent="0" algn="l" rtl="0">
              <a:lnSpc>
                <a:spcPct val="100000"/>
              </a:lnSpc>
              <a:spcBef>
                <a:spcPts val="0"/>
              </a:spcBef>
              <a:spcAft>
                <a:spcPts val="0"/>
              </a:spcAft>
              <a:buClr>
                <a:schemeClr val="dk1"/>
              </a:buClr>
              <a:buSzPts val="1740"/>
              <a:buFont typeface="Arial"/>
              <a:buNone/>
            </a:pPr>
            <a:r>
              <a:rPr lang="en-US" sz="2200" b="1" dirty="0">
                <a:latin typeface="Calibri"/>
                <a:ea typeface="Calibri"/>
                <a:cs typeface="Calibri"/>
                <a:sym typeface="Calibri"/>
              </a:rPr>
              <a:t> </a:t>
            </a:r>
            <a:endParaRPr dirty="0"/>
          </a:p>
          <a:p>
            <a:pPr marL="0" lvl="0" indent="0" algn="l" rtl="0">
              <a:lnSpc>
                <a:spcPct val="100000"/>
              </a:lnSpc>
              <a:spcBef>
                <a:spcPts val="700"/>
              </a:spcBef>
              <a:spcAft>
                <a:spcPts val="0"/>
              </a:spcAft>
              <a:buSzPts val="1740"/>
              <a:buNone/>
            </a:pPr>
            <a:endParaRPr dirty="0"/>
          </a:p>
        </p:txBody>
      </p:sp>
      <p:sp>
        <p:nvSpPr>
          <p:cNvPr id="808" name="Google Shape;808;p109"/>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81</a:t>
            </a:fld>
            <a:endParaRPr/>
          </a:p>
        </p:txBody>
      </p:sp>
    </p:spTree>
  </p:cSld>
  <p:clrMapOvr>
    <a:overrideClrMapping bg1="lt1" tx1="dk1" bg2="dk2" tx2="lt2" accent1="accent1" accent2="accent2" accent3="accent3" accent4="accent4" accent5="accent5" accent6="accent6" hlink="hlink" folHlink="folHlink"/>
  </p:clrMapOvr>
  <p:transition spd="med">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12"/>
          <p:cNvSpPr txBox="1">
            <a:spLocks noGrp="1"/>
          </p:cNvSpPr>
          <p:nvPr>
            <p:ph type="title"/>
          </p:nvPr>
        </p:nvSpPr>
        <p:spPr>
          <a:xfrm>
            <a:off x="1371600" y="1600200"/>
            <a:ext cx="7620000" cy="990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4400"/>
              <a:buFont typeface="Calibri"/>
              <a:buNone/>
            </a:pPr>
            <a:r>
              <a:rPr lang="en-US" b="1" dirty="0"/>
              <a:t>Product</a:t>
            </a:r>
            <a:endParaRPr b="1" dirty="0"/>
          </a:p>
        </p:txBody>
      </p:sp>
      <p:sp>
        <p:nvSpPr>
          <p:cNvPr id="815" name="Google Shape;815;p112"/>
          <p:cNvSpPr txBox="1">
            <a:spLocks noGrp="1"/>
          </p:cNvSpPr>
          <p:nvPr>
            <p:ph type="sldNum" idx="4294967295"/>
          </p:nvPr>
        </p:nvSpPr>
        <p:spPr>
          <a:xfrm>
            <a:off x="331893" y="1929391"/>
            <a:ext cx="533400" cy="331918"/>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82</a:t>
            </a:fld>
            <a:endParaRPr sz="1190" dirty="0"/>
          </a:p>
        </p:txBody>
      </p:sp>
    </p:spTree>
  </p:cSld>
  <p:clrMapOvr>
    <a:masterClrMapping/>
  </p:clrMapOvr>
  <p:transition spd="med">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0"/>
        <p:cNvGrpSpPr/>
        <p:nvPr/>
      </p:nvGrpSpPr>
      <p:grpSpPr>
        <a:xfrm>
          <a:off x="0" y="0"/>
          <a:ext cx="0" cy="0"/>
          <a:chOff x="0" y="0"/>
          <a:chExt cx="0" cy="0"/>
        </a:xfrm>
      </p:grpSpPr>
      <p:sp>
        <p:nvSpPr>
          <p:cNvPr id="821" name="Google Shape;821;p11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Product Differentiation</a:t>
            </a:r>
            <a:endParaRPr sz="4000" dirty="0"/>
          </a:p>
        </p:txBody>
      </p:sp>
      <p:sp>
        <p:nvSpPr>
          <p:cNvPr id="822" name="Google Shape;822;p11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0"/>
              </a:spcBef>
              <a:spcAft>
                <a:spcPts val="0"/>
              </a:spcAft>
              <a:buClr>
                <a:srgbClr val="008000"/>
              </a:buClr>
              <a:buSzPct val="100000"/>
              <a:buFont typeface="Arial" panose="020B0604020202020204" pitchFamily="34" charset="0"/>
              <a:buChar char="•"/>
            </a:pPr>
            <a:r>
              <a:rPr lang="en-US" sz="3200" dirty="0">
                <a:latin typeface="Calibri" panose="020F0502020204030204" pitchFamily="34" charset="0"/>
                <a:ea typeface="Calibri"/>
                <a:cs typeface="Calibri" panose="020F0502020204030204" pitchFamily="34" charset="0"/>
                <a:sym typeface="Calibri"/>
              </a:rPr>
              <a:t>Commit to a full range of assessment practices</a:t>
            </a:r>
            <a:endParaRPr sz="3200" dirty="0">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200" dirty="0">
                <a:latin typeface="Calibri" panose="020F0502020204030204" pitchFamily="34" charset="0"/>
                <a:ea typeface="Calibri"/>
                <a:cs typeface="Calibri" panose="020F0502020204030204" pitchFamily="34" charset="0"/>
                <a:sym typeface="Calibri"/>
              </a:rPr>
              <a:t>Determine a product that is acceptable evidence of mastery of concepts and/or skills</a:t>
            </a:r>
            <a:endParaRPr sz="3200" dirty="0">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200" dirty="0">
                <a:latin typeface="Calibri" panose="020F0502020204030204" pitchFamily="34" charset="0"/>
                <a:ea typeface="Calibri"/>
                <a:cs typeface="Calibri" panose="020F0502020204030204" pitchFamily="34" charset="0"/>
                <a:sym typeface="Calibri"/>
              </a:rPr>
              <a:t>Include visual, auditory, and kinesthetic (i.e. involving movement or hands-on activities) options as well as analytic, creative, and practical ones</a:t>
            </a:r>
            <a:endParaRPr sz="3200" dirty="0">
              <a:latin typeface="Calibri" panose="020F0502020204030204" pitchFamily="34" charset="0"/>
              <a:cs typeface="Calibri" panose="020F0502020204030204" pitchFamily="34" charset="0"/>
            </a:endParaRPr>
          </a:p>
        </p:txBody>
      </p:sp>
      <p:sp>
        <p:nvSpPr>
          <p:cNvPr id="823" name="Google Shape;823;p11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83</a:t>
            </a:fld>
            <a:endParaRPr sz="1190"/>
          </a:p>
        </p:txBody>
      </p:sp>
      <p:sp>
        <p:nvSpPr>
          <p:cNvPr id="2" name="TextBox 1"/>
          <p:cNvSpPr txBox="1"/>
          <p:nvPr/>
        </p:nvSpPr>
        <p:spPr>
          <a:xfrm>
            <a:off x="7261013" y="521547"/>
            <a:ext cx="738294" cy="307777"/>
          </a:xfrm>
          <a:prstGeom prst="rect">
            <a:avLst/>
          </a:prstGeom>
          <a:solidFill>
            <a:srgbClr val="FFFF00"/>
          </a:solidFill>
        </p:spPr>
        <p:txBody>
          <a:bodyPr wrap="square" rtlCol="0">
            <a:spAutoFit/>
          </a:bodyPr>
          <a:lstStyle/>
          <a:p>
            <a:r>
              <a:rPr lang="en-US" dirty="0"/>
              <a:t>HO #3</a:t>
            </a:r>
          </a:p>
        </p:txBody>
      </p:sp>
    </p:spTree>
  </p:cSld>
  <p:clrMapOvr>
    <a:overrideClrMapping bg1="lt1" tx1="dk1" bg2="dk2" tx2="lt2" accent1="accent1" accent2="accent2" accent3="accent3" accent4="accent4" accent5="accent5" accent6="accent6" hlink="hlink" folHlink="folHlink"/>
  </p:clrMapOvr>
  <p:transition spd="med">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8"/>
        <p:cNvGrpSpPr/>
        <p:nvPr/>
      </p:nvGrpSpPr>
      <p:grpSpPr>
        <a:xfrm>
          <a:off x="0" y="0"/>
          <a:ext cx="0" cy="0"/>
          <a:chOff x="0" y="0"/>
          <a:chExt cx="0" cy="0"/>
        </a:xfrm>
      </p:grpSpPr>
      <p:sp>
        <p:nvSpPr>
          <p:cNvPr id="830" name="Google Shape;830;p115"/>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Product Differentiation</a:t>
            </a:r>
            <a:endParaRPr sz="4000" dirty="0"/>
          </a:p>
        </p:txBody>
      </p:sp>
      <p:sp>
        <p:nvSpPr>
          <p:cNvPr id="829" name="Google Shape;829;p115"/>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lvl="0" indent="-457200" algn="l" rtl="0">
              <a:lnSpc>
                <a:spcPct val="100000"/>
              </a:lnSpc>
              <a:spcBef>
                <a:spcPts val="0"/>
              </a:spcBef>
              <a:spcAft>
                <a:spcPts val="0"/>
              </a:spcAft>
              <a:buClr>
                <a:srgbClr val="008000"/>
              </a:buClr>
              <a:buSzPct val="100000"/>
              <a:buFont typeface="Arial" panose="020B0604020202020204" pitchFamily="34" charset="0"/>
              <a:buChar char="•"/>
            </a:pPr>
            <a:r>
              <a:rPr lang="en-US" sz="3200" dirty="0">
                <a:latin typeface="Calibri" panose="020F0502020204030204" pitchFamily="34" charset="0"/>
                <a:ea typeface="Calibri"/>
                <a:cs typeface="Calibri" panose="020F0502020204030204" pitchFamily="34" charset="0"/>
                <a:sym typeface="Calibri"/>
              </a:rPr>
              <a:t>How students show what they know, understand, and can do</a:t>
            </a:r>
            <a:endParaRPr sz="3200" dirty="0">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200" dirty="0">
                <a:latin typeface="Calibri" panose="020F0502020204030204" pitchFamily="34" charset="0"/>
                <a:ea typeface="Calibri"/>
                <a:cs typeface="Calibri" panose="020F0502020204030204" pitchFamily="34" charset="0"/>
                <a:sym typeface="Calibri"/>
              </a:rPr>
              <a:t>Completed at the end of significant span of learning</a:t>
            </a:r>
            <a:endParaRPr sz="3200" dirty="0">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200" dirty="0">
                <a:latin typeface="Calibri" panose="020F0502020204030204" pitchFamily="34" charset="0"/>
                <a:ea typeface="Calibri"/>
                <a:cs typeface="Calibri" panose="020F0502020204030204" pitchFamily="34" charset="0"/>
                <a:sym typeface="Calibri"/>
              </a:rPr>
              <a:t>Demonstrate proficiency with essential knowledge, understanding, and skills</a:t>
            </a:r>
            <a:endParaRPr sz="3200" dirty="0">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200" dirty="0">
                <a:latin typeface="Calibri" panose="020F0502020204030204" pitchFamily="34" charset="0"/>
                <a:ea typeface="Calibri"/>
                <a:cs typeface="Calibri" panose="020F0502020204030204" pitchFamily="34" charset="0"/>
                <a:sym typeface="Calibri"/>
              </a:rPr>
              <a:t>Summative</a:t>
            </a:r>
            <a:endParaRPr sz="3200" dirty="0">
              <a:latin typeface="Calibri" panose="020F0502020204030204" pitchFamily="34" charset="0"/>
              <a:cs typeface="Calibri" panose="020F0502020204030204" pitchFamily="34" charset="0"/>
            </a:endParaRPr>
          </a:p>
        </p:txBody>
      </p:sp>
      <p:sp>
        <p:nvSpPr>
          <p:cNvPr id="831" name="Google Shape;831;p11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84</a:t>
            </a:fld>
            <a:endParaRPr/>
          </a:p>
        </p:txBody>
      </p:sp>
    </p:spTree>
  </p:cSld>
  <p:clrMapOvr>
    <a:overrideClrMapping bg1="lt1" tx1="dk1" bg2="dk2" tx2="lt2" accent1="accent1" accent2="accent2" accent3="accent3" accent4="accent4" accent5="accent5" accent6="accent6" hlink="hlink" folHlink="folHlink"/>
  </p:clrMapOvr>
  <p:transition spd="med">
    <p:fade thruBlk="1"/>
  </p:transition>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6"/>
        <p:cNvGrpSpPr/>
        <p:nvPr/>
      </p:nvGrpSpPr>
      <p:grpSpPr>
        <a:xfrm>
          <a:off x="0" y="0"/>
          <a:ext cx="0" cy="0"/>
          <a:chOff x="0" y="0"/>
          <a:chExt cx="0" cy="0"/>
        </a:xfrm>
      </p:grpSpPr>
      <p:sp>
        <p:nvSpPr>
          <p:cNvPr id="839" name="Google Shape;839;p116"/>
          <p:cNvSpPr txBox="1">
            <a:spLocks noGrp="1"/>
          </p:cNvSpPr>
          <p:nvPr>
            <p:ph type="title"/>
          </p:nvPr>
        </p:nvSpPr>
        <p:spPr>
          <a:xfrm>
            <a:off x="562842" y="639910"/>
            <a:ext cx="8153400" cy="637800"/>
          </a:xfrm>
          <a:prstGeom prst="rect">
            <a:avLst/>
          </a:prstGeom>
          <a:noFill/>
          <a:ln>
            <a:noFill/>
          </a:ln>
        </p:spPr>
        <p:txBody>
          <a:bodyPr spcFirstLastPara="1" wrap="square" lIns="91425" tIns="45700" rIns="91425" bIns="45700" anchor="b" anchorCtr="0">
            <a:noAutofit/>
          </a:bodyPr>
          <a:lstStyle/>
          <a:p>
            <a:pPr marL="0" lvl="0" indent="0" rtl="0">
              <a:lnSpc>
                <a:spcPct val="100000"/>
              </a:lnSpc>
              <a:spcBef>
                <a:spcPts val="0"/>
              </a:spcBef>
              <a:spcAft>
                <a:spcPts val="0"/>
              </a:spcAft>
              <a:buSzPts val="1400"/>
              <a:buNone/>
            </a:pPr>
            <a:r>
              <a:rPr lang="en-US" sz="4000" dirty="0"/>
              <a:t>Create a Powerful Product Assignment</a:t>
            </a:r>
            <a:endParaRPr sz="4000" dirty="0"/>
          </a:p>
        </p:txBody>
      </p:sp>
      <p:sp>
        <p:nvSpPr>
          <p:cNvPr id="837" name="Google Shape;837;p116"/>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14350" indent="-514350">
              <a:spcBef>
                <a:spcPts val="0"/>
              </a:spcBef>
              <a:buClr>
                <a:srgbClr val="008000"/>
              </a:buClr>
              <a:buSzPct val="100000"/>
              <a:buFont typeface="+mj-lt"/>
              <a:buAutoNum type="arabicPeriod"/>
            </a:pPr>
            <a:r>
              <a:rPr lang="en-US" sz="3200" dirty="0">
                <a:solidFill>
                  <a:srgbClr val="000000"/>
                </a:solidFill>
                <a:latin typeface="Calibri" panose="020F0502020204030204" pitchFamily="34" charset="0"/>
                <a:ea typeface="Calibri"/>
                <a:cs typeface="Calibri" panose="020F0502020204030204" pitchFamily="34" charset="0"/>
                <a:sym typeface="Calibri"/>
              </a:rPr>
              <a:t>Identify the essentials of the unit/study</a:t>
            </a:r>
            <a:endParaRPr sz="3200" dirty="0">
              <a:solidFill>
                <a:srgbClr val="000000"/>
              </a:solidFill>
              <a:latin typeface="Calibri" panose="020F0502020204030204" pitchFamily="34" charset="0"/>
              <a:cs typeface="Calibri" panose="020F0502020204030204" pitchFamily="34" charset="0"/>
            </a:endParaRPr>
          </a:p>
          <a:p>
            <a:pPr marL="514350" indent="-514350">
              <a:buClr>
                <a:srgbClr val="008000"/>
              </a:buClr>
              <a:buSzPct val="100000"/>
              <a:buFont typeface="+mj-lt"/>
              <a:buAutoNum type="arabicPeriod"/>
            </a:pPr>
            <a:r>
              <a:rPr lang="en-US" sz="3200" dirty="0">
                <a:solidFill>
                  <a:srgbClr val="000000"/>
                </a:solidFill>
                <a:latin typeface="Calibri" panose="020F0502020204030204" pitchFamily="34" charset="0"/>
                <a:ea typeface="Calibri"/>
                <a:cs typeface="Calibri" panose="020F0502020204030204" pitchFamily="34" charset="0"/>
                <a:sym typeface="Calibri"/>
              </a:rPr>
              <a:t>Identify one or more formats or “packaging options” for the product</a:t>
            </a:r>
            <a:endParaRPr sz="3200" dirty="0">
              <a:solidFill>
                <a:srgbClr val="000000"/>
              </a:solidFill>
              <a:latin typeface="Calibri" panose="020F0502020204030204" pitchFamily="34" charset="0"/>
              <a:cs typeface="Calibri" panose="020F0502020204030204" pitchFamily="34" charset="0"/>
            </a:endParaRPr>
          </a:p>
          <a:p>
            <a:pPr marL="514350" indent="-514350">
              <a:buClr>
                <a:srgbClr val="008000"/>
              </a:buClr>
              <a:buSzPct val="100000"/>
              <a:buFont typeface="+mj-lt"/>
              <a:buAutoNum type="arabicPeriod"/>
            </a:pPr>
            <a:r>
              <a:rPr lang="en-US" sz="3200" dirty="0">
                <a:solidFill>
                  <a:srgbClr val="000000"/>
                </a:solidFill>
                <a:latin typeface="Calibri" panose="020F0502020204030204" pitchFamily="34" charset="0"/>
                <a:ea typeface="Calibri"/>
                <a:cs typeface="Calibri" panose="020F0502020204030204" pitchFamily="34" charset="0"/>
                <a:sym typeface="Calibri"/>
              </a:rPr>
              <a:t>Determine expectations for quality in content, process, and product</a:t>
            </a:r>
            <a:endParaRPr sz="3200" dirty="0">
              <a:solidFill>
                <a:srgbClr val="000000"/>
              </a:solidFill>
              <a:latin typeface="Calibri" panose="020F0502020204030204" pitchFamily="34" charset="0"/>
              <a:cs typeface="Calibri" panose="020F0502020204030204" pitchFamily="34" charset="0"/>
            </a:endParaRPr>
          </a:p>
          <a:p>
            <a:pPr marL="514350" indent="-514350">
              <a:buClr>
                <a:srgbClr val="008000"/>
              </a:buClr>
              <a:buSzPct val="100000"/>
              <a:buFont typeface="+mj-lt"/>
              <a:buAutoNum type="arabicPeriod"/>
            </a:pPr>
            <a:r>
              <a:rPr lang="en-US" sz="3200" dirty="0">
                <a:solidFill>
                  <a:srgbClr val="000000"/>
                </a:solidFill>
                <a:latin typeface="Calibri" panose="020F0502020204030204" pitchFamily="34" charset="0"/>
                <a:ea typeface="Calibri"/>
                <a:cs typeface="Calibri" panose="020F0502020204030204" pitchFamily="34" charset="0"/>
                <a:sym typeface="Calibri"/>
              </a:rPr>
              <a:t>Determine ways to scaffold and assist learners so they may reach a new level of possibility</a:t>
            </a:r>
            <a:endParaRPr sz="3200" dirty="0">
              <a:solidFill>
                <a:srgbClr val="000000"/>
              </a:solidFill>
              <a:latin typeface="Calibri" panose="020F0502020204030204" pitchFamily="34" charset="0"/>
              <a:cs typeface="Calibri" panose="020F0502020204030204" pitchFamily="34" charset="0"/>
            </a:endParaRPr>
          </a:p>
        </p:txBody>
      </p:sp>
      <p:sp>
        <p:nvSpPr>
          <p:cNvPr id="840" name="Google Shape;840;p11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85</a:t>
            </a:fld>
            <a:endParaRPr/>
          </a:p>
        </p:txBody>
      </p:sp>
      <p:sp>
        <p:nvSpPr>
          <p:cNvPr id="838" name="Google Shape;838;p116"/>
          <p:cNvSpPr/>
          <p:nvPr/>
        </p:nvSpPr>
        <p:spPr>
          <a:xfrm>
            <a:off x="2959948" y="6113005"/>
            <a:ext cx="5350932" cy="5955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rgbClr val="000000"/>
                </a:solidFill>
                <a:latin typeface="Arial"/>
                <a:ea typeface="Arial"/>
                <a:cs typeface="Arial"/>
                <a:sym typeface="Arial"/>
              </a:rPr>
              <a:t>Tomlinson, Carol A.</a:t>
            </a:r>
            <a:r>
              <a:rPr lang="en-US" sz="1050" dirty="0"/>
              <a:t>, </a:t>
            </a:r>
            <a:r>
              <a:rPr lang="en-US" sz="1110" dirty="0">
                <a:solidFill>
                  <a:schemeClr val="dk1"/>
                </a:solidFill>
                <a:latin typeface="Calibri"/>
                <a:ea typeface="Calibri"/>
                <a:cs typeface="Calibri"/>
                <a:sym typeface="Calibri"/>
              </a:rPr>
              <a:t>How to </a:t>
            </a:r>
            <a:r>
              <a:rPr lang="en-US" sz="1110" i="1" dirty="0">
                <a:solidFill>
                  <a:schemeClr val="dk1"/>
                </a:solidFill>
                <a:latin typeface="Calibri"/>
                <a:ea typeface="Calibri"/>
                <a:cs typeface="Calibri"/>
                <a:sym typeface="Calibri"/>
              </a:rPr>
              <a:t>Differentiate Instruction in Mixed Ability Classroom</a:t>
            </a:r>
            <a:r>
              <a:rPr lang="en-US" sz="1110" dirty="0">
                <a:solidFill>
                  <a:schemeClr val="dk1"/>
                </a:solidFill>
                <a:latin typeface="Calibri"/>
                <a:ea typeface="Calibri"/>
                <a:cs typeface="Calibri"/>
                <a:sym typeface="Calibri"/>
              </a:rPr>
              <a:t>s, ASCD. Alexandria, Virginia. 2001</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50"/>
              <a:buFont typeface="Arial"/>
              <a:buNone/>
            </a:pPr>
            <a:endParaRPr sz="1050" i="1" dirty="0"/>
          </a:p>
        </p:txBody>
      </p:sp>
    </p:spTree>
  </p:cSld>
  <p:clrMapOvr>
    <a:overrideClrMapping bg1="lt1" tx1="dk1" bg2="dk2" tx2="lt2" accent1="accent1" accent2="accent2" accent3="accent3" accent4="accent4" accent5="accent5" accent6="accent6" hlink="hlink" folHlink="folHlink"/>
  </p:clrMapOvr>
  <p:transition spd="med">
    <p:fade thruBlk="1"/>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5"/>
        <p:cNvGrpSpPr/>
        <p:nvPr/>
      </p:nvGrpSpPr>
      <p:grpSpPr>
        <a:xfrm>
          <a:off x="0" y="0"/>
          <a:ext cx="0" cy="0"/>
          <a:chOff x="0" y="0"/>
          <a:chExt cx="0" cy="0"/>
        </a:xfrm>
      </p:grpSpPr>
      <p:sp>
        <p:nvSpPr>
          <p:cNvPr id="846" name="Google Shape;846;p117"/>
          <p:cNvSpPr txBox="1">
            <a:spLocks noGrp="1"/>
          </p:cNvSpPr>
          <p:nvPr>
            <p:ph type="title"/>
          </p:nvPr>
        </p:nvSpPr>
        <p:spPr>
          <a:xfrm>
            <a:off x="564573" y="288925"/>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Create a Powerful Product Assignment</a:t>
            </a:r>
            <a:endParaRPr sz="4000" dirty="0"/>
          </a:p>
        </p:txBody>
      </p:sp>
      <p:sp>
        <p:nvSpPr>
          <p:cNvPr id="847" name="Google Shape;847;p11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14350" lvl="0" indent="-514350" algn="l" rtl="0">
              <a:lnSpc>
                <a:spcPct val="100000"/>
              </a:lnSpc>
              <a:spcBef>
                <a:spcPts val="0"/>
              </a:spcBef>
              <a:spcAft>
                <a:spcPts val="0"/>
              </a:spcAft>
              <a:buClr>
                <a:srgbClr val="008000"/>
              </a:buClr>
              <a:buSzPct val="100000"/>
              <a:buFont typeface="+mj-lt"/>
              <a:buAutoNum type="arabicPeriod" startAt="5"/>
            </a:pPr>
            <a:r>
              <a:rPr lang="en-US" sz="3200" dirty="0">
                <a:solidFill>
                  <a:srgbClr val="000000"/>
                </a:solidFill>
                <a:latin typeface="Calibri" panose="020F0502020204030204" pitchFamily="34" charset="0"/>
                <a:ea typeface="Calibri"/>
                <a:cs typeface="Calibri" panose="020F0502020204030204" pitchFamily="34" charset="0"/>
                <a:sym typeface="Calibri"/>
              </a:rPr>
              <a:t>Develop a product assignment that helps students rethink, use, and extend what they have learned over a long period of time</a:t>
            </a:r>
            <a:endParaRPr sz="3200" dirty="0">
              <a:solidFill>
                <a:srgbClr val="000000"/>
              </a:solidFill>
              <a:latin typeface="Calibri" panose="020F0502020204030204" pitchFamily="34" charset="0"/>
              <a:cs typeface="Calibri" panose="020F0502020204030204" pitchFamily="34" charset="0"/>
            </a:endParaRPr>
          </a:p>
          <a:p>
            <a:pPr marL="514350" lvl="0" indent="-514350" algn="l" rtl="0">
              <a:lnSpc>
                <a:spcPct val="100000"/>
              </a:lnSpc>
              <a:spcBef>
                <a:spcPts val="700"/>
              </a:spcBef>
              <a:spcAft>
                <a:spcPts val="0"/>
              </a:spcAft>
              <a:buClr>
                <a:srgbClr val="008000"/>
              </a:buClr>
              <a:buSzPct val="100000"/>
              <a:buFont typeface="+mj-lt"/>
              <a:buAutoNum type="arabicPeriod" startAt="5"/>
            </a:pPr>
            <a:r>
              <a:rPr lang="en-US" sz="3200" dirty="0">
                <a:solidFill>
                  <a:srgbClr val="000000"/>
                </a:solidFill>
                <a:latin typeface="Calibri" panose="020F0502020204030204" pitchFamily="34" charset="0"/>
                <a:ea typeface="Calibri"/>
                <a:cs typeface="Calibri" panose="020F0502020204030204" pitchFamily="34" charset="0"/>
                <a:sym typeface="Calibri"/>
              </a:rPr>
              <a:t>Differentiate or modify versions of the assignment based on student readiness, interest, or learning profile</a:t>
            </a:r>
            <a:endParaRPr sz="3200" dirty="0">
              <a:solidFill>
                <a:srgbClr val="000000"/>
              </a:solidFill>
              <a:latin typeface="Calibri" panose="020F0502020204030204" pitchFamily="34" charset="0"/>
              <a:cs typeface="Calibri" panose="020F0502020204030204" pitchFamily="34" charset="0"/>
            </a:endParaRPr>
          </a:p>
          <a:p>
            <a:pPr marL="514350" lvl="0" indent="-514350" algn="l" rtl="0">
              <a:lnSpc>
                <a:spcPct val="100000"/>
              </a:lnSpc>
              <a:spcBef>
                <a:spcPts val="700"/>
              </a:spcBef>
              <a:spcAft>
                <a:spcPts val="0"/>
              </a:spcAft>
              <a:buClr>
                <a:srgbClr val="008000"/>
              </a:buClr>
              <a:buSzPct val="100000"/>
              <a:buFont typeface="+mj-lt"/>
              <a:buAutoNum type="arabicPeriod" startAt="5"/>
            </a:pPr>
            <a:r>
              <a:rPr lang="en-US" sz="3200" dirty="0">
                <a:solidFill>
                  <a:srgbClr val="000000"/>
                </a:solidFill>
                <a:latin typeface="Calibri" panose="020F0502020204030204" pitchFamily="34" charset="0"/>
                <a:ea typeface="Calibri"/>
                <a:cs typeface="Calibri" panose="020F0502020204030204" pitchFamily="34" charset="0"/>
                <a:sym typeface="Calibri"/>
              </a:rPr>
              <a:t>Coach for success</a:t>
            </a:r>
            <a:endParaRPr sz="3200" dirty="0">
              <a:solidFill>
                <a:srgbClr val="000000"/>
              </a:solidFill>
              <a:latin typeface="Calibri" panose="020F0502020204030204" pitchFamily="34" charset="0"/>
              <a:cs typeface="Calibri" panose="020F0502020204030204" pitchFamily="34" charset="0"/>
            </a:endParaRPr>
          </a:p>
          <a:p>
            <a:pPr marL="319088" lvl="0" indent="-208598" algn="l" rtl="0">
              <a:lnSpc>
                <a:spcPct val="100000"/>
              </a:lnSpc>
              <a:spcBef>
                <a:spcPts val="700"/>
              </a:spcBef>
              <a:spcAft>
                <a:spcPts val="0"/>
              </a:spcAft>
              <a:buSzPts val="1740"/>
              <a:buNone/>
            </a:pPr>
            <a:endParaRPr dirty="0"/>
          </a:p>
        </p:txBody>
      </p:sp>
      <p:sp>
        <p:nvSpPr>
          <p:cNvPr id="848" name="Google Shape;848;p117"/>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86</a:t>
            </a:fld>
            <a:endParaRPr sz="1190"/>
          </a:p>
        </p:txBody>
      </p:sp>
      <p:sp>
        <p:nvSpPr>
          <p:cNvPr id="849" name="Google Shape;849;p117"/>
          <p:cNvSpPr/>
          <p:nvPr/>
        </p:nvSpPr>
        <p:spPr>
          <a:xfrm>
            <a:off x="2965026" y="5924850"/>
            <a:ext cx="5638800" cy="43392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050"/>
              <a:buFont typeface="Arial"/>
              <a:buNone/>
            </a:pPr>
            <a:r>
              <a:rPr lang="en-US" sz="1050" dirty="0">
                <a:solidFill>
                  <a:schemeClr val="dk1"/>
                </a:solidFill>
              </a:rPr>
              <a:t>Tomlinson, Carol A., </a:t>
            </a:r>
            <a:r>
              <a:rPr lang="en-US" sz="1110" dirty="0">
                <a:solidFill>
                  <a:schemeClr val="dk1"/>
                </a:solidFill>
                <a:latin typeface="Calibri"/>
                <a:ea typeface="Calibri"/>
                <a:cs typeface="Calibri"/>
                <a:sym typeface="Calibri"/>
              </a:rPr>
              <a:t>How to </a:t>
            </a:r>
            <a:r>
              <a:rPr lang="en-US" sz="1110" i="1" dirty="0">
                <a:solidFill>
                  <a:schemeClr val="dk1"/>
                </a:solidFill>
                <a:latin typeface="Calibri"/>
                <a:ea typeface="Calibri"/>
                <a:cs typeface="Calibri"/>
                <a:sym typeface="Calibri"/>
              </a:rPr>
              <a:t>Differentiate Instruction in Mixed Ability Classroom</a:t>
            </a:r>
            <a:r>
              <a:rPr lang="en-US" sz="1110" dirty="0">
                <a:solidFill>
                  <a:schemeClr val="dk1"/>
                </a:solidFill>
                <a:latin typeface="Calibri"/>
                <a:ea typeface="Calibri"/>
                <a:cs typeface="Calibri"/>
                <a:sym typeface="Calibri"/>
              </a:rPr>
              <a:t>s, ASCD. Alexandria, Virginia. 2001</a:t>
            </a:r>
            <a:endParaRPr sz="1800" b="0" i="0" u="none" strike="noStrike" cap="none" dirty="0">
              <a:solidFill>
                <a:schemeClr val="dk1"/>
              </a:solidFill>
              <a:latin typeface="Arial"/>
              <a:ea typeface="Arial"/>
              <a:cs typeface="Arial"/>
              <a:sym typeface="Arial"/>
            </a:endParaRPr>
          </a:p>
        </p:txBody>
      </p:sp>
    </p:spTree>
  </p:cSld>
  <p:clrMapOvr>
    <a:overrideClrMapping bg1="lt1" tx1="dk1" bg2="dk2" tx2="lt2" accent1="accent1" accent2="accent2" accent3="accent3" accent4="accent4" accent5="accent5" accent6="accent6" hlink="hlink" folHlink="folHlink"/>
  </p:clrMapOvr>
  <p:transition spd="med">
    <p:fade thruBlk="1"/>
  </p:transition>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4"/>
        <p:cNvGrpSpPr/>
        <p:nvPr/>
      </p:nvGrpSpPr>
      <p:grpSpPr>
        <a:xfrm>
          <a:off x="0" y="0"/>
          <a:ext cx="0" cy="0"/>
          <a:chOff x="0" y="0"/>
          <a:chExt cx="0" cy="0"/>
        </a:xfrm>
      </p:grpSpPr>
      <p:sp>
        <p:nvSpPr>
          <p:cNvPr id="855" name="Google Shape;855;p118"/>
          <p:cNvSpPr txBox="1">
            <a:spLocks noGrp="1"/>
          </p:cNvSpPr>
          <p:nvPr>
            <p:ph type="title"/>
          </p:nvPr>
        </p:nvSpPr>
        <p:spPr>
          <a:xfrm>
            <a:off x="568040" y="349830"/>
            <a:ext cx="8492833" cy="914400"/>
          </a:xfrm>
          <a:prstGeom prst="rect">
            <a:avLst/>
          </a:prstGeom>
          <a:noFill/>
          <a:ln>
            <a:noFill/>
          </a:ln>
        </p:spPr>
        <p:txBody>
          <a:bodyPr spcFirstLastPara="1" wrap="square" lIns="91425" tIns="45700" rIns="91425" bIns="45700" anchor="b" anchorCtr="0">
            <a:noAutofit/>
          </a:bodyPr>
          <a:lstStyle/>
          <a:p>
            <a:pPr marL="0" lvl="0" indent="0" rtl="0">
              <a:lnSpc>
                <a:spcPct val="100000"/>
              </a:lnSpc>
              <a:spcBef>
                <a:spcPts val="0"/>
              </a:spcBef>
              <a:spcAft>
                <a:spcPts val="0"/>
              </a:spcAft>
              <a:buSzPts val="1400"/>
              <a:buNone/>
            </a:pPr>
            <a:r>
              <a:rPr lang="en-US" sz="4000" dirty="0"/>
              <a:t>Strategies for Differentiating Product</a:t>
            </a:r>
            <a:endParaRPr sz="4000" dirty="0"/>
          </a:p>
        </p:txBody>
      </p:sp>
      <p:sp>
        <p:nvSpPr>
          <p:cNvPr id="856" name="Google Shape;856;p11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71500" lvl="0" indent="-571500" algn="l" rtl="0">
              <a:lnSpc>
                <a:spcPct val="100000"/>
              </a:lnSpc>
              <a:spcBef>
                <a:spcPts val="0"/>
              </a:spcBef>
              <a:spcAft>
                <a:spcPts val="0"/>
              </a:spcAft>
              <a:buClr>
                <a:srgbClr val="008000"/>
              </a:buClr>
              <a:buSzPts val="3600"/>
              <a:buFont typeface="Arial" panose="020B0604020202020204" pitchFamily="34" charset="0"/>
              <a:buChar char="•"/>
            </a:pPr>
            <a:r>
              <a:rPr lang="en-US" sz="3600" dirty="0">
                <a:solidFill>
                  <a:srgbClr val="000000"/>
                </a:solidFill>
                <a:latin typeface="Calibri"/>
                <a:ea typeface="Calibri"/>
                <a:cs typeface="Calibri"/>
                <a:sym typeface="Calibri"/>
              </a:rPr>
              <a:t>Tiered Products       </a:t>
            </a:r>
            <a:endParaRPr sz="3600" dirty="0">
              <a:solidFill>
                <a:srgbClr val="000000"/>
              </a:solidFill>
              <a:latin typeface="Calibri"/>
              <a:ea typeface="Calibri"/>
              <a:cs typeface="Calibri"/>
              <a:sym typeface="Calibri"/>
            </a:endParaRPr>
          </a:p>
          <a:p>
            <a:pPr marL="571500" lvl="0" indent="-571500" algn="l" rtl="0">
              <a:lnSpc>
                <a:spcPct val="100000"/>
              </a:lnSpc>
              <a:spcBef>
                <a:spcPts val="700"/>
              </a:spcBef>
              <a:spcAft>
                <a:spcPts val="0"/>
              </a:spcAft>
              <a:buClr>
                <a:srgbClr val="008000"/>
              </a:buClr>
              <a:buSzPts val="3600"/>
              <a:buFont typeface="Arial" panose="020B0604020202020204" pitchFamily="34" charset="0"/>
              <a:buChar char="•"/>
            </a:pPr>
            <a:r>
              <a:rPr lang="en-US" sz="3600" dirty="0">
                <a:solidFill>
                  <a:srgbClr val="000000"/>
                </a:solidFill>
                <a:latin typeface="Calibri"/>
                <a:ea typeface="Calibri"/>
                <a:cs typeface="Calibri"/>
                <a:sym typeface="Calibri"/>
              </a:rPr>
              <a:t>Tic-Tac-Toe /Choice Boards   </a:t>
            </a:r>
            <a:endParaRPr sz="3600" dirty="0">
              <a:solidFill>
                <a:srgbClr val="000000"/>
              </a:solidFill>
              <a:latin typeface="Calibri"/>
              <a:ea typeface="Calibri"/>
              <a:cs typeface="Calibri"/>
              <a:sym typeface="Calibri"/>
            </a:endParaRPr>
          </a:p>
          <a:p>
            <a:pPr marL="571500" lvl="0" indent="-571500" algn="l" rtl="0">
              <a:lnSpc>
                <a:spcPct val="100000"/>
              </a:lnSpc>
              <a:spcBef>
                <a:spcPts val="700"/>
              </a:spcBef>
              <a:spcAft>
                <a:spcPts val="0"/>
              </a:spcAft>
              <a:buClr>
                <a:srgbClr val="008000"/>
              </a:buClr>
              <a:buSzPts val="3600"/>
              <a:buFont typeface="Arial" panose="020B0604020202020204" pitchFamily="34" charset="0"/>
              <a:buChar char="•"/>
            </a:pPr>
            <a:r>
              <a:rPr lang="en-US" sz="3600" dirty="0">
                <a:solidFill>
                  <a:srgbClr val="000000"/>
                </a:solidFill>
                <a:latin typeface="Calibri"/>
                <a:ea typeface="Calibri"/>
                <a:cs typeface="Calibri"/>
                <a:sym typeface="Calibri"/>
              </a:rPr>
              <a:t>Learning Menus     </a:t>
            </a:r>
            <a:endParaRPr sz="3600" dirty="0">
              <a:solidFill>
                <a:srgbClr val="000000"/>
              </a:solidFill>
              <a:latin typeface="Calibri"/>
              <a:ea typeface="Calibri"/>
              <a:cs typeface="Calibri"/>
              <a:sym typeface="Calibri"/>
            </a:endParaRPr>
          </a:p>
          <a:p>
            <a:pPr marL="571500" lvl="0" indent="-571500" algn="l" rtl="0">
              <a:lnSpc>
                <a:spcPct val="100000"/>
              </a:lnSpc>
              <a:spcBef>
                <a:spcPts val="700"/>
              </a:spcBef>
              <a:spcAft>
                <a:spcPts val="0"/>
              </a:spcAft>
              <a:buClr>
                <a:srgbClr val="008000"/>
              </a:buClr>
              <a:buSzPts val="3600"/>
              <a:buFont typeface="Arial" panose="020B0604020202020204" pitchFamily="34" charset="0"/>
              <a:buChar char="•"/>
            </a:pPr>
            <a:r>
              <a:rPr lang="en-US" sz="3600" dirty="0">
                <a:solidFill>
                  <a:srgbClr val="000000"/>
                </a:solidFill>
                <a:latin typeface="Calibri"/>
                <a:ea typeface="Calibri"/>
                <a:cs typeface="Calibri"/>
                <a:sym typeface="Calibri"/>
              </a:rPr>
              <a:t>R. A. F. T. S </a:t>
            </a:r>
            <a:endParaRPr sz="3600" dirty="0">
              <a:solidFill>
                <a:srgbClr val="000000"/>
              </a:solidFill>
              <a:latin typeface="Calibri"/>
              <a:ea typeface="Calibri"/>
              <a:cs typeface="Calibri"/>
              <a:sym typeface="Calibri"/>
            </a:endParaRPr>
          </a:p>
        </p:txBody>
      </p:sp>
      <p:sp>
        <p:nvSpPr>
          <p:cNvPr id="857" name="Google Shape;857;p118"/>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87</a:t>
            </a:fld>
            <a:endParaRPr/>
          </a:p>
        </p:txBody>
      </p:sp>
      <p:sp>
        <p:nvSpPr>
          <p:cNvPr id="2" name="TextBox 1"/>
          <p:cNvSpPr txBox="1"/>
          <p:nvPr/>
        </p:nvSpPr>
        <p:spPr>
          <a:xfrm>
            <a:off x="8249920" y="152401"/>
            <a:ext cx="697653" cy="307777"/>
          </a:xfrm>
          <a:prstGeom prst="rect">
            <a:avLst/>
          </a:prstGeom>
          <a:solidFill>
            <a:srgbClr val="FFFF00"/>
          </a:solidFill>
        </p:spPr>
        <p:txBody>
          <a:bodyPr wrap="square" rtlCol="0">
            <a:spAutoFit/>
          </a:bodyPr>
          <a:lstStyle/>
          <a:p>
            <a:r>
              <a:rPr lang="en-US"/>
              <a:t>HO #3</a:t>
            </a:r>
            <a:endParaRPr lang="en-US" dirty="0"/>
          </a:p>
        </p:txBody>
      </p:sp>
    </p:spTree>
  </p:cSld>
  <p:clrMapOvr>
    <a:overrideClrMapping bg1="lt1" tx1="dk1" bg2="dk2" tx2="lt2" accent1="accent1" accent2="accent2" accent3="accent3" accent4="accent4" accent5="accent5" accent6="accent6" hlink="hlink" folHlink="folHlink"/>
  </p:clrMapOvr>
  <p:transition spd="med">
    <p:fade thruBlk="1"/>
  </p:transition>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2"/>
        <p:cNvGrpSpPr/>
        <p:nvPr/>
      </p:nvGrpSpPr>
      <p:grpSpPr>
        <a:xfrm>
          <a:off x="0" y="0"/>
          <a:ext cx="0" cy="0"/>
          <a:chOff x="0" y="0"/>
          <a:chExt cx="0" cy="0"/>
        </a:xfrm>
      </p:grpSpPr>
      <p:sp>
        <p:nvSpPr>
          <p:cNvPr id="864" name="Google Shape;864;p119"/>
          <p:cNvSpPr txBox="1">
            <a:spLocks noGrp="1"/>
          </p:cNvSpPr>
          <p:nvPr>
            <p:ph type="title"/>
          </p:nvPr>
        </p:nvSpPr>
        <p:spPr>
          <a:xfrm>
            <a:off x="571084"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Tiered Products</a:t>
            </a:r>
            <a:endParaRPr sz="4000" dirty="0"/>
          </a:p>
        </p:txBody>
      </p:sp>
      <p:sp>
        <p:nvSpPr>
          <p:cNvPr id="863" name="Google Shape;863;p119"/>
          <p:cNvSpPr txBox="1">
            <a:spLocks noGrp="1"/>
          </p:cNvSpPr>
          <p:nvPr>
            <p:ph type="body" idx="1"/>
          </p:nvPr>
        </p:nvSpPr>
        <p:spPr>
          <a:xfrm>
            <a:off x="577390" y="1524000"/>
            <a:ext cx="7783500" cy="502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80"/>
              <a:buNone/>
            </a:pPr>
            <a:r>
              <a:rPr lang="en-US" sz="2800" dirty="0">
                <a:solidFill>
                  <a:srgbClr val="000000"/>
                </a:solidFill>
                <a:latin typeface="Calibri" panose="020F0502020204030204" pitchFamily="34" charset="0"/>
                <a:ea typeface="Calibri"/>
                <a:cs typeface="Calibri" panose="020F0502020204030204" pitchFamily="34" charset="0"/>
                <a:sym typeface="Calibri"/>
              </a:rPr>
              <a:t>Design a range of products that are challenging for students at different levels of readiness, such as</a:t>
            </a:r>
            <a:endParaRPr sz="2800" dirty="0">
              <a:solidFill>
                <a:srgbClr val="000000"/>
              </a:solidFill>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400" dirty="0">
                <a:solidFill>
                  <a:srgbClr val="000000"/>
                </a:solidFill>
                <a:latin typeface="Calibri" panose="020F0502020204030204" pitchFamily="34" charset="0"/>
                <a:ea typeface="Calibri"/>
                <a:cs typeface="Calibri" panose="020F0502020204030204" pitchFamily="34" charset="0"/>
                <a:sym typeface="Calibri"/>
              </a:rPr>
              <a:t>Design a webpage </a:t>
            </a:r>
            <a:endParaRPr sz="2400" dirty="0">
              <a:solidFill>
                <a:srgbClr val="000000"/>
              </a:solidFill>
              <a:latin typeface="Calibri" panose="020F0502020204030204" pitchFamily="34" charset="0"/>
              <a:ea typeface="Calibri"/>
              <a:cs typeface="Calibri" panose="020F0502020204030204" pitchFamily="34" charset="0"/>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400" dirty="0">
                <a:solidFill>
                  <a:srgbClr val="000000"/>
                </a:solidFill>
                <a:latin typeface="Calibri" panose="020F0502020204030204" pitchFamily="34" charset="0"/>
                <a:ea typeface="Calibri"/>
                <a:cs typeface="Calibri" panose="020F0502020204030204" pitchFamily="34" charset="0"/>
                <a:sym typeface="Calibri"/>
              </a:rPr>
              <a:t>Build a planetarium</a:t>
            </a:r>
            <a:endParaRPr sz="2400" dirty="0">
              <a:solidFill>
                <a:srgbClr val="000000"/>
              </a:solidFill>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400" dirty="0">
                <a:solidFill>
                  <a:srgbClr val="000000"/>
                </a:solidFill>
                <a:latin typeface="Calibri" panose="020F0502020204030204" pitchFamily="34" charset="0"/>
                <a:ea typeface="Calibri"/>
                <a:cs typeface="Calibri" panose="020F0502020204030204" pitchFamily="34" charset="0"/>
                <a:sym typeface="Calibri"/>
              </a:rPr>
              <a:t>Demonstration</a:t>
            </a:r>
            <a:endParaRPr sz="2400" dirty="0">
              <a:solidFill>
                <a:srgbClr val="000000"/>
              </a:solidFill>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400" dirty="0">
                <a:solidFill>
                  <a:srgbClr val="000000"/>
                </a:solidFill>
                <a:latin typeface="Calibri" panose="020F0502020204030204" pitchFamily="34" charset="0"/>
                <a:ea typeface="Calibri"/>
                <a:cs typeface="Calibri" panose="020F0502020204030204" pitchFamily="34" charset="0"/>
                <a:sym typeface="Calibri"/>
              </a:rPr>
              <a:t>Create authentic recipes</a:t>
            </a:r>
            <a:endParaRPr sz="2400" dirty="0">
              <a:solidFill>
                <a:srgbClr val="000000"/>
              </a:solidFill>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400" dirty="0">
                <a:solidFill>
                  <a:srgbClr val="000000"/>
                </a:solidFill>
                <a:latin typeface="Calibri" panose="020F0502020204030204" pitchFamily="34" charset="0"/>
                <a:ea typeface="Calibri"/>
                <a:cs typeface="Calibri" panose="020F0502020204030204" pitchFamily="34" charset="0"/>
                <a:sym typeface="Calibri"/>
              </a:rPr>
              <a:t>Write poems</a:t>
            </a:r>
            <a:endParaRPr sz="2400" dirty="0">
              <a:solidFill>
                <a:srgbClr val="000000"/>
              </a:solidFill>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400" dirty="0">
                <a:solidFill>
                  <a:srgbClr val="000000"/>
                </a:solidFill>
                <a:latin typeface="Calibri" panose="020F0502020204030204" pitchFamily="34" charset="0"/>
                <a:ea typeface="Calibri"/>
                <a:cs typeface="Calibri" panose="020F0502020204030204" pitchFamily="34" charset="0"/>
                <a:sym typeface="Calibri"/>
              </a:rPr>
              <a:t>Compile a brochure</a:t>
            </a:r>
            <a:endParaRPr sz="2400" dirty="0">
              <a:solidFill>
                <a:srgbClr val="000000"/>
              </a:solidFill>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400" dirty="0">
                <a:solidFill>
                  <a:srgbClr val="000000"/>
                </a:solidFill>
                <a:latin typeface="Calibri" panose="020F0502020204030204" pitchFamily="34" charset="0"/>
                <a:ea typeface="Calibri"/>
                <a:cs typeface="Calibri" panose="020F0502020204030204" pitchFamily="34" charset="0"/>
                <a:sym typeface="Calibri"/>
              </a:rPr>
              <a:t>Conduct a debate</a:t>
            </a:r>
            <a:endParaRPr sz="2400" dirty="0">
              <a:solidFill>
                <a:srgbClr val="000000"/>
              </a:solidFill>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2400" dirty="0">
                <a:solidFill>
                  <a:srgbClr val="000000"/>
                </a:solidFill>
                <a:latin typeface="Calibri" panose="020F0502020204030204" pitchFamily="34" charset="0"/>
                <a:ea typeface="Calibri"/>
                <a:cs typeface="Calibri" panose="020F0502020204030204" pitchFamily="34" charset="0"/>
                <a:sym typeface="Calibri"/>
              </a:rPr>
              <a:t>Generate charts to explain ideas</a:t>
            </a:r>
            <a:endParaRPr sz="240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865" name="Google Shape;865;p119"/>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88</a:t>
            </a:fld>
            <a:endParaRPr/>
          </a:p>
        </p:txBody>
      </p:sp>
    </p:spTree>
  </p:cSld>
  <p:clrMapOvr>
    <a:overrideClrMapping bg1="lt1" tx1="dk1" bg2="dk2" tx2="lt2" accent1="accent1" accent2="accent2" accent3="accent3" accent4="accent4" accent5="accent5" accent6="accent6" hlink="hlink" folHlink="folHlink"/>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3">
                                            <p:txEl>
                                              <p:pRg st="0" end="0"/>
                                            </p:txEl>
                                          </p:spTgt>
                                        </p:tgtEl>
                                        <p:attrNameLst>
                                          <p:attrName>style.visibility</p:attrName>
                                        </p:attrNameLst>
                                      </p:cBhvr>
                                      <p:to>
                                        <p:strVal val="visible"/>
                                      </p:to>
                                    </p:set>
                                    <p:anim calcmode="lin" valueType="num">
                                      <p:cBhvr additive="base">
                                        <p:cTn id="7" dur="500"/>
                                        <p:tgtEl>
                                          <p:spTgt spid="8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63">
                                            <p:txEl>
                                              <p:pRg st="1" end="1"/>
                                            </p:txEl>
                                          </p:spTgt>
                                        </p:tgtEl>
                                        <p:attrNameLst>
                                          <p:attrName>style.visibility</p:attrName>
                                        </p:attrNameLst>
                                      </p:cBhvr>
                                      <p:to>
                                        <p:strVal val="visible"/>
                                      </p:to>
                                    </p:set>
                                    <p:anim calcmode="lin" valueType="num">
                                      <p:cBhvr additive="base">
                                        <p:cTn id="12" dur="500"/>
                                        <p:tgtEl>
                                          <p:spTgt spid="8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63">
                                            <p:txEl>
                                              <p:pRg st="2" end="2"/>
                                            </p:txEl>
                                          </p:spTgt>
                                        </p:tgtEl>
                                        <p:attrNameLst>
                                          <p:attrName>style.visibility</p:attrName>
                                        </p:attrNameLst>
                                      </p:cBhvr>
                                      <p:to>
                                        <p:strVal val="visible"/>
                                      </p:to>
                                    </p:set>
                                    <p:anim calcmode="lin" valueType="num">
                                      <p:cBhvr additive="base">
                                        <p:cTn id="17" dur="500"/>
                                        <p:tgtEl>
                                          <p:spTgt spid="8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63">
                                            <p:txEl>
                                              <p:pRg st="3" end="3"/>
                                            </p:txEl>
                                          </p:spTgt>
                                        </p:tgtEl>
                                        <p:attrNameLst>
                                          <p:attrName>style.visibility</p:attrName>
                                        </p:attrNameLst>
                                      </p:cBhvr>
                                      <p:to>
                                        <p:strVal val="visible"/>
                                      </p:to>
                                    </p:set>
                                    <p:anim calcmode="lin" valueType="num">
                                      <p:cBhvr additive="base">
                                        <p:cTn id="22" dur="500"/>
                                        <p:tgtEl>
                                          <p:spTgt spid="8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63">
                                            <p:txEl>
                                              <p:pRg st="4" end="4"/>
                                            </p:txEl>
                                          </p:spTgt>
                                        </p:tgtEl>
                                        <p:attrNameLst>
                                          <p:attrName>style.visibility</p:attrName>
                                        </p:attrNameLst>
                                      </p:cBhvr>
                                      <p:to>
                                        <p:strVal val="visible"/>
                                      </p:to>
                                    </p:set>
                                    <p:anim calcmode="lin" valueType="num">
                                      <p:cBhvr additive="base">
                                        <p:cTn id="27" dur="500"/>
                                        <p:tgtEl>
                                          <p:spTgt spid="8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63">
                                            <p:txEl>
                                              <p:pRg st="5" end="5"/>
                                            </p:txEl>
                                          </p:spTgt>
                                        </p:tgtEl>
                                        <p:attrNameLst>
                                          <p:attrName>style.visibility</p:attrName>
                                        </p:attrNameLst>
                                      </p:cBhvr>
                                      <p:to>
                                        <p:strVal val="visible"/>
                                      </p:to>
                                    </p:set>
                                    <p:anim calcmode="lin" valueType="num">
                                      <p:cBhvr additive="base">
                                        <p:cTn id="32" dur="500"/>
                                        <p:tgtEl>
                                          <p:spTgt spid="8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63">
                                            <p:txEl>
                                              <p:pRg st="6" end="6"/>
                                            </p:txEl>
                                          </p:spTgt>
                                        </p:tgtEl>
                                        <p:attrNameLst>
                                          <p:attrName>style.visibility</p:attrName>
                                        </p:attrNameLst>
                                      </p:cBhvr>
                                      <p:to>
                                        <p:strVal val="visible"/>
                                      </p:to>
                                    </p:set>
                                    <p:anim calcmode="lin" valueType="num">
                                      <p:cBhvr additive="base">
                                        <p:cTn id="37" dur="500"/>
                                        <p:tgtEl>
                                          <p:spTgt spid="86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63">
                                            <p:txEl>
                                              <p:pRg st="7" end="7"/>
                                            </p:txEl>
                                          </p:spTgt>
                                        </p:tgtEl>
                                        <p:attrNameLst>
                                          <p:attrName>style.visibility</p:attrName>
                                        </p:attrNameLst>
                                      </p:cBhvr>
                                      <p:to>
                                        <p:strVal val="visible"/>
                                      </p:to>
                                    </p:set>
                                    <p:anim calcmode="lin" valueType="num">
                                      <p:cBhvr additive="base">
                                        <p:cTn id="42" dur="500"/>
                                        <p:tgtEl>
                                          <p:spTgt spid="86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63">
                                            <p:txEl>
                                              <p:pRg st="8" end="8"/>
                                            </p:txEl>
                                          </p:spTgt>
                                        </p:tgtEl>
                                        <p:attrNameLst>
                                          <p:attrName>style.visibility</p:attrName>
                                        </p:attrNameLst>
                                      </p:cBhvr>
                                      <p:to>
                                        <p:strVal val="visible"/>
                                      </p:to>
                                    </p:set>
                                    <p:anim calcmode="lin" valueType="num">
                                      <p:cBhvr additive="base">
                                        <p:cTn id="47" dur="500"/>
                                        <p:tgtEl>
                                          <p:spTgt spid="86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0"/>
        <p:cNvGrpSpPr/>
        <p:nvPr/>
      </p:nvGrpSpPr>
      <p:grpSpPr>
        <a:xfrm>
          <a:off x="0" y="0"/>
          <a:ext cx="0" cy="0"/>
          <a:chOff x="0" y="0"/>
          <a:chExt cx="0" cy="0"/>
        </a:xfrm>
      </p:grpSpPr>
      <p:sp>
        <p:nvSpPr>
          <p:cNvPr id="871" name="Google Shape;871;p120"/>
          <p:cNvSpPr txBox="1">
            <a:spLocks noGrp="1"/>
          </p:cNvSpPr>
          <p:nvPr>
            <p:ph type="title"/>
          </p:nvPr>
        </p:nvSpPr>
        <p:spPr>
          <a:xfrm>
            <a:off x="560693" y="280555"/>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Tic-Tac-Toe</a:t>
            </a:r>
            <a:endParaRPr sz="4000" dirty="0"/>
          </a:p>
        </p:txBody>
      </p:sp>
      <p:sp>
        <p:nvSpPr>
          <p:cNvPr id="872" name="Google Shape;872;p120"/>
          <p:cNvSpPr txBox="1">
            <a:spLocks noGrp="1"/>
          </p:cNvSpPr>
          <p:nvPr>
            <p:ph type="body" idx="1"/>
          </p:nvPr>
        </p:nvSpPr>
        <p:spPr>
          <a:xfrm>
            <a:off x="457200" y="1600199"/>
            <a:ext cx="8229600" cy="5060373"/>
          </a:xfrm>
          <a:prstGeom prst="rect">
            <a:avLst/>
          </a:prstGeom>
          <a:noFill/>
          <a:ln>
            <a:noFill/>
          </a:ln>
        </p:spPr>
        <p:txBody>
          <a:bodyPr spcFirstLastPara="1" wrap="square" lIns="91425" tIns="45700" rIns="91425" bIns="45700" anchor="t" anchorCtr="0">
            <a:normAutofit/>
          </a:bodyPr>
          <a:lstStyle/>
          <a:p>
            <a:pPr indent="-457200">
              <a:lnSpc>
                <a:spcPct val="80000"/>
              </a:lnSpc>
              <a:spcBef>
                <a:spcPts val="0"/>
              </a:spcBef>
              <a:buClr>
                <a:srgbClr val="008000"/>
              </a:buClr>
              <a:buSzPct val="100000"/>
              <a:buFont typeface="Arial" panose="020B0604020202020204" pitchFamily="34" charset="0"/>
              <a:buChar char="•"/>
            </a:pPr>
            <a:r>
              <a:rPr lang="en-US" sz="3000" dirty="0">
                <a:solidFill>
                  <a:srgbClr val="000000"/>
                </a:solidFill>
                <a:latin typeface="Calibri"/>
                <a:ea typeface="Calibri"/>
                <a:cs typeface="Calibri"/>
                <a:sym typeface="Calibri"/>
              </a:rPr>
              <a:t>A method of offering students choices in the type of products they complete to demonstrate their knowledge</a:t>
            </a:r>
            <a:endParaRPr sz="3000" dirty="0">
              <a:solidFill>
                <a:srgbClr val="000000"/>
              </a:solidFill>
              <a:latin typeface="Calibri"/>
              <a:ea typeface="Calibri"/>
              <a:cs typeface="Calibri"/>
              <a:sym typeface="Calibri"/>
            </a:endParaRPr>
          </a:p>
          <a:p>
            <a:pPr indent="-457200">
              <a:lnSpc>
                <a:spcPct val="80000"/>
              </a:lnSpc>
              <a:buClr>
                <a:srgbClr val="008000"/>
              </a:buClr>
              <a:buSzPct val="100000"/>
              <a:buFont typeface="Arial" panose="020B0604020202020204" pitchFamily="34" charset="0"/>
              <a:buChar char="•"/>
            </a:pPr>
            <a:r>
              <a:rPr lang="en-US" sz="3000" dirty="0">
                <a:solidFill>
                  <a:srgbClr val="000000"/>
                </a:solidFill>
                <a:latin typeface="Calibri"/>
                <a:ea typeface="Calibri"/>
                <a:cs typeface="Calibri"/>
                <a:sym typeface="Calibri"/>
              </a:rPr>
              <a:t>Usually a nine-cell table of options </a:t>
            </a:r>
            <a:endParaRPr sz="3000" dirty="0">
              <a:solidFill>
                <a:srgbClr val="000000"/>
              </a:solidFill>
              <a:latin typeface="Calibri"/>
              <a:ea typeface="Calibri"/>
              <a:cs typeface="Calibri"/>
              <a:sym typeface="Calibri"/>
            </a:endParaRPr>
          </a:p>
          <a:p>
            <a:pPr indent="-457200">
              <a:lnSpc>
                <a:spcPct val="80000"/>
              </a:lnSpc>
              <a:buClr>
                <a:srgbClr val="008000"/>
              </a:buClr>
              <a:buSzPct val="100000"/>
              <a:buFont typeface="Arial" panose="020B0604020202020204" pitchFamily="34" charset="0"/>
              <a:buChar char="•"/>
            </a:pPr>
            <a:r>
              <a:rPr lang="en-US" sz="3000" dirty="0">
                <a:solidFill>
                  <a:srgbClr val="000000"/>
                </a:solidFill>
                <a:latin typeface="Calibri"/>
                <a:ea typeface="Calibri"/>
                <a:cs typeface="Calibri"/>
                <a:sym typeface="Calibri"/>
              </a:rPr>
              <a:t>Several variations on this method</a:t>
            </a:r>
          </a:p>
          <a:p>
            <a:pPr lvl="1" indent="-457200">
              <a:lnSpc>
                <a:spcPct val="80000"/>
              </a:lnSpc>
              <a:buClr>
                <a:srgbClr val="008000"/>
              </a:buClr>
              <a:buSzPct val="100000"/>
              <a:buFont typeface="Wingdings" panose="05000000000000000000" pitchFamily="2" charset="2"/>
              <a:buChar char="q"/>
            </a:pPr>
            <a:r>
              <a:rPr lang="en-US" sz="2800" dirty="0">
                <a:solidFill>
                  <a:srgbClr val="000000"/>
                </a:solidFill>
                <a:latin typeface="Calibri"/>
                <a:ea typeface="Calibri"/>
                <a:cs typeface="Calibri"/>
                <a:sym typeface="Calibri"/>
              </a:rPr>
              <a:t>Students choose three product options that form a horizontal, vertical, or diagonal line</a:t>
            </a:r>
          </a:p>
          <a:p>
            <a:pPr lvl="1" indent="-457200">
              <a:lnSpc>
                <a:spcPct val="80000"/>
              </a:lnSpc>
              <a:buClr>
                <a:srgbClr val="008000"/>
              </a:buClr>
              <a:buSzPct val="100000"/>
              <a:buFont typeface="Wingdings" panose="05000000000000000000" pitchFamily="2" charset="2"/>
              <a:buChar char="q"/>
            </a:pPr>
            <a:r>
              <a:rPr lang="en-US" sz="2800" dirty="0">
                <a:solidFill>
                  <a:srgbClr val="000000"/>
                </a:solidFill>
                <a:latin typeface="Calibri"/>
                <a:ea typeface="Calibri"/>
                <a:cs typeface="Calibri"/>
                <a:sym typeface="Calibri"/>
              </a:rPr>
              <a:t>Students choose one product choice from each row or from each column (without forming a straight line)</a:t>
            </a:r>
          </a:p>
          <a:p>
            <a:pPr lvl="1" indent="-457200">
              <a:lnSpc>
                <a:spcPct val="80000"/>
              </a:lnSpc>
              <a:buClr>
                <a:srgbClr val="008000"/>
              </a:buClr>
              <a:buSzPct val="100000"/>
              <a:buFont typeface="Wingdings" panose="05000000000000000000" pitchFamily="2" charset="2"/>
              <a:buChar char="q"/>
            </a:pPr>
            <a:r>
              <a:rPr lang="en-US" sz="2800" dirty="0">
                <a:solidFill>
                  <a:srgbClr val="000000"/>
                </a:solidFill>
                <a:latin typeface="Calibri"/>
                <a:ea typeface="Calibri"/>
                <a:cs typeface="Calibri"/>
                <a:sym typeface="Calibri"/>
              </a:rPr>
              <a:t>The teacher can create two or more versions to address the different readiness levels</a:t>
            </a:r>
            <a:endParaRPr sz="2800" dirty="0">
              <a:solidFill>
                <a:srgbClr val="000000"/>
              </a:solidFill>
              <a:latin typeface="Calibri"/>
              <a:ea typeface="Calibri"/>
              <a:cs typeface="Calibri"/>
              <a:sym typeface="Calibri"/>
            </a:endParaRPr>
          </a:p>
          <a:p>
            <a:pPr marL="0" lvl="0" indent="0" algn="l" rtl="0">
              <a:lnSpc>
                <a:spcPct val="80000"/>
              </a:lnSpc>
              <a:spcBef>
                <a:spcPts val="700"/>
              </a:spcBef>
              <a:spcAft>
                <a:spcPts val="0"/>
              </a:spcAft>
              <a:buSzPts val="888"/>
              <a:buNone/>
            </a:pPr>
            <a:endParaRPr sz="1480" u="sng" dirty="0">
              <a:solidFill>
                <a:srgbClr val="000000"/>
              </a:solidFill>
              <a:hlinkClick r:id="rId4">
                <a:extLst>
                  <a:ext uri="{A12FA001-AC4F-418D-AE19-62706E023703}">
                    <ahyp:hlinkClr xmlns:ahyp="http://schemas.microsoft.com/office/drawing/2018/hyperlinkcolor" val="tx"/>
                  </a:ext>
                </a:extLst>
              </a:hlinkClick>
            </a:endParaRPr>
          </a:p>
        </p:txBody>
      </p:sp>
      <p:sp>
        <p:nvSpPr>
          <p:cNvPr id="873" name="Google Shape;873;p120"/>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89</a:t>
            </a:fld>
            <a:endParaRPr/>
          </a:p>
        </p:txBody>
      </p:sp>
    </p:spTree>
  </p:cSld>
  <p:clrMapOvr>
    <a:overrideClrMapping bg1="lt1" tx1="dk1" bg2="dk2" tx2="lt2" accent1="accent1" accent2="accent2" accent3="accent3" accent4="accent4" accent5="accent5" accent6="accent6" hlink="hlink" folHlink="folHlink"/>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txBox="1">
            <a:spLocks noGrp="1"/>
          </p:cNvSpPr>
          <p:nvPr>
            <p:ph type="title"/>
          </p:nvPr>
        </p:nvSpPr>
        <p:spPr>
          <a:xfrm>
            <a:off x="612648" y="228600"/>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Time to Stretch</a:t>
            </a:r>
            <a:r>
              <a:rPr lang="en-US" dirty="0"/>
              <a:t> </a:t>
            </a:r>
            <a:endParaRPr dirty="0"/>
          </a:p>
        </p:txBody>
      </p:sp>
      <p:sp>
        <p:nvSpPr>
          <p:cNvPr id="208" name="Google Shape;208;p10"/>
          <p:cNvSpPr txBox="1">
            <a:spLocks noGrp="1"/>
          </p:cNvSpPr>
          <p:nvPr>
            <p:ph type="body" idx="1"/>
          </p:nvPr>
        </p:nvSpPr>
        <p:spPr>
          <a:xfrm>
            <a:off x="238425" y="1610700"/>
            <a:ext cx="8572500" cy="514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Clr>
                <a:schemeClr val="dk1"/>
              </a:buClr>
              <a:buSzPts val="630"/>
              <a:buFont typeface="Arial"/>
              <a:buNone/>
            </a:pPr>
            <a:endParaRPr sz="1050"/>
          </a:p>
          <a:p>
            <a:pPr marL="0" lvl="0" indent="0" algn="l" rtl="0">
              <a:lnSpc>
                <a:spcPct val="100000"/>
              </a:lnSpc>
              <a:spcBef>
                <a:spcPts val="700"/>
              </a:spcBef>
              <a:spcAft>
                <a:spcPts val="0"/>
              </a:spcAft>
              <a:buSzPts val="630"/>
              <a:buNone/>
            </a:pPr>
            <a:endParaRPr sz="1050"/>
          </a:p>
        </p:txBody>
      </p:sp>
      <p:sp>
        <p:nvSpPr>
          <p:cNvPr id="210" name="Google Shape;210;p10"/>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9</a:t>
            </a:fld>
            <a:endParaRPr/>
          </a:p>
        </p:txBody>
      </p:sp>
      <p:sp>
        <p:nvSpPr>
          <p:cNvPr id="6" name="Google Shape;175;g94567fe4e8_1_54"/>
          <p:cNvSpPr txBox="1">
            <a:spLocks/>
          </p:cNvSpPr>
          <p:nvPr/>
        </p:nvSpPr>
        <p:spPr>
          <a:xfrm>
            <a:off x="152400" y="2159000"/>
            <a:ext cx="8839200" cy="441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9090" algn="l" rtl="0">
              <a:lnSpc>
                <a:spcPct val="100000"/>
              </a:lnSpc>
              <a:spcBef>
                <a:spcPts val="700"/>
              </a:spcBef>
              <a:spcAft>
                <a:spcPts val="0"/>
              </a:spcAft>
              <a:buClr>
                <a:schemeClr val="accent2"/>
              </a:buClr>
              <a:buSzPts val="1740"/>
              <a:buFont typeface="Noto Sans Symbols"/>
              <a:buChar char="◻"/>
              <a:defRPr sz="2900" b="0" i="0" u="none" strike="noStrike" cap="none">
                <a:solidFill>
                  <a:schemeClr val="dk1"/>
                </a:solidFill>
                <a:latin typeface="Cambria"/>
                <a:ea typeface="Cambria"/>
                <a:cs typeface="Cambria"/>
                <a:sym typeface="Cambria"/>
              </a:defRPr>
            </a:lvl1pPr>
            <a:lvl2pPr marL="914400" marR="0" lvl="1" indent="-344169" algn="l" rtl="0">
              <a:lnSpc>
                <a:spcPct val="100000"/>
              </a:lnSpc>
              <a:spcBef>
                <a:spcPts val="550"/>
              </a:spcBef>
              <a:spcAft>
                <a:spcPts val="0"/>
              </a:spcAft>
              <a:buClr>
                <a:schemeClr val="accent1"/>
              </a:buClr>
              <a:buSzPts val="1820"/>
              <a:buFont typeface="Noto Sans Symbols"/>
              <a:buChar char="?"/>
              <a:defRPr sz="2600" b="0" i="0" u="none" strike="noStrike" cap="none">
                <a:solidFill>
                  <a:schemeClr val="dk1"/>
                </a:solidFill>
                <a:latin typeface="Cambria"/>
                <a:ea typeface="Cambria"/>
                <a:cs typeface="Cambria"/>
                <a:sym typeface="Cambria"/>
              </a:defRPr>
            </a:lvl2pPr>
            <a:lvl3pPr marL="1371600" marR="0" lvl="2" indent="-338137" algn="l" rtl="0">
              <a:lnSpc>
                <a:spcPct val="100000"/>
              </a:lnSpc>
              <a:spcBef>
                <a:spcPts val="500"/>
              </a:spcBef>
              <a:spcAft>
                <a:spcPts val="0"/>
              </a:spcAft>
              <a:buClr>
                <a:schemeClr val="accent2"/>
              </a:buClr>
              <a:buSzPts val="1725"/>
              <a:buFont typeface="Noto Sans Symbols"/>
              <a:buChar char="■"/>
              <a:defRPr sz="2300" b="0" i="0" u="none" strike="noStrike" cap="none">
                <a:solidFill>
                  <a:schemeClr val="dk1"/>
                </a:solidFill>
                <a:latin typeface="Cambria"/>
                <a:ea typeface="Cambria"/>
                <a:cs typeface="Cambria"/>
                <a:sym typeface="Cambria"/>
              </a:defRPr>
            </a:lvl3pPr>
            <a:lvl4pPr marL="1828800" marR="0" lvl="3" indent="-323850" algn="l" rtl="0">
              <a:lnSpc>
                <a:spcPct val="100000"/>
              </a:lnSpc>
              <a:spcBef>
                <a:spcPts val="400"/>
              </a:spcBef>
              <a:spcAft>
                <a:spcPts val="0"/>
              </a:spcAft>
              <a:buClr>
                <a:srgbClr val="A5AB81"/>
              </a:buClr>
              <a:buSzPts val="1500"/>
              <a:buFont typeface="Noto Sans Symbols"/>
              <a:buChar char="■"/>
              <a:defRPr sz="2000" b="0" i="0" u="none" strike="noStrike" cap="none">
                <a:solidFill>
                  <a:schemeClr val="dk1"/>
                </a:solidFill>
                <a:latin typeface="Cambria"/>
                <a:ea typeface="Cambria"/>
                <a:cs typeface="Cambria"/>
                <a:sym typeface="Cambria"/>
              </a:defRPr>
            </a:lvl4pPr>
            <a:lvl5pPr marL="2286000" marR="0" lvl="4" indent="-311150" algn="l" rtl="0">
              <a:lnSpc>
                <a:spcPct val="100000"/>
              </a:lnSpc>
              <a:spcBef>
                <a:spcPts val="400"/>
              </a:spcBef>
              <a:spcAft>
                <a:spcPts val="0"/>
              </a:spcAft>
              <a:buClr>
                <a:srgbClr val="D8B25C"/>
              </a:buClr>
              <a:buSzPts val="1300"/>
              <a:buFont typeface="Noto Sans Symbols"/>
              <a:buChar char="■"/>
              <a:defRPr sz="2000" b="0" i="0" u="none" strike="noStrike" cap="none">
                <a:solidFill>
                  <a:schemeClr val="dk1"/>
                </a:solidFill>
                <a:latin typeface="Cambria"/>
                <a:ea typeface="Cambria"/>
                <a:cs typeface="Cambria"/>
                <a:sym typeface="Cambria"/>
              </a:defRPr>
            </a:lvl5pPr>
            <a:lvl6pPr marL="2743200" marR="0" lvl="5"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accent3"/>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accent4"/>
              </a:buClr>
              <a:buSzPts val="1800"/>
              <a:buFont typeface="Noto Sans Symbols"/>
              <a:buChar char="▪"/>
              <a:defRPr sz="1800" b="0" i="0" u="none" strike="noStrike" cap="none">
                <a:solidFill>
                  <a:schemeClr val="dk1"/>
                </a:solidFill>
                <a:latin typeface="Calibri"/>
                <a:ea typeface="Calibri"/>
                <a:cs typeface="Calibri"/>
                <a:sym typeface="Calibri"/>
              </a:defRPr>
            </a:lvl9pPr>
          </a:lstStyle>
          <a:p>
            <a:pPr marL="0" indent="0">
              <a:buFont typeface="Noto Sans Symbols"/>
              <a:buNone/>
            </a:pPr>
            <a:r>
              <a:rPr lang="en-US" sz="3600"/>
              <a:t>Time for a five minute break!</a:t>
            </a:r>
            <a:endParaRPr lang="en-US" sz="3600" dirty="0"/>
          </a:p>
        </p:txBody>
      </p:sp>
      <p:pic>
        <p:nvPicPr>
          <p:cNvPr id="7" name="Google Shape;177;g94567fe4e8_1_54" descr="See the source image"/>
          <p:cNvPicPr preferRelativeResize="0"/>
          <p:nvPr/>
        </p:nvPicPr>
        <p:blipFill rotWithShape="1">
          <a:blip r:embed="rId3">
            <a:alphaModFix/>
          </a:blip>
          <a:srcRect/>
          <a:stretch/>
        </p:blipFill>
        <p:spPr>
          <a:xfrm>
            <a:off x="2907800" y="3429000"/>
            <a:ext cx="4279375" cy="3206326"/>
          </a:xfrm>
          <a:prstGeom prst="rect">
            <a:avLst/>
          </a:prstGeom>
          <a:noFill/>
          <a:ln>
            <a:noFill/>
          </a:ln>
        </p:spPr>
      </p:pic>
    </p:spTree>
  </p:cSld>
  <p:clrMapOvr>
    <a:masterClrMapping/>
  </p:clrMapOvr>
  <p:transition spd="med">
    <p:fade thruBlk="1"/>
  </p:transition>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8"/>
        <p:cNvGrpSpPr/>
        <p:nvPr/>
      </p:nvGrpSpPr>
      <p:grpSpPr>
        <a:xfrm>
          <a:off x="0" y="0"/>
          <a:ext cx="0" cy="0"/>
          <a:chOff x="0" y="0"/>
          <a:chExt cx="0" cy="0"/>
        </a:xfrm>
      </p:grpSpPr>
      <p:sp>
        <p:nvSpPr>
          <p:cNvPr id="879" name="Google Shape;879;p121"/>
          <p:cNvSpPr txBox="1">
            <a:spLocks noGrp="1"/>
          </p:cNvSpPr>
          <p:nvPr>
            <p:ph type="title"/>
          </p:nvPr>
        </p:nvSpPr>
        <p:spPr>
          <a:xfrm>
            <a:off x="613064" y="280555"/>
            <a:ext cx="8152984" cy="990300"/>
          </a:xfrm>
          <a:prstGeom prst="rect">
            <a:avLst/>
          </a:prstGeom>
          <a:noFill/>
          <a:ln>
            <a:noFill/>
          </a:ln>
        </p:spPr>
        <p:txBody>
          <a:bodyPr spcFirstLastPara="1" wrap="square" lIns="91425" tIns="45700" rIns="91425" bIns="45700" anchor="b" anchorCtr="0">
            <a:noAutofit/>
          </a:bodyPr>
          <a:lstStyle/>
          <a:p>
            <a:pPr marL="0" lvl="0" indent="0" rtl="0">
              <a:lnSpc>
                <a:spcPct val="100000"/>
              </a:lnSpc>
              <a:spcBef>
                <a:spcPts val="0"/>
              </a:spcBef>
              <a:spcAft>
                <a:spcPts val="0"/>
              </a:spcAft>
              <a:buSzPts val="1400"/>
              <a:buNone/>
            </a:pPr>
            <a:r>
              <a:rPr lang="en-US" sz="4000" dirty="0"/>
              <a:t>Tic-Tac-Toe/Choice Board for a Book</a:t>
            </a:r>
            <a:br>
              <a:rPr lang="en-US" sz="4000" dirty="0"/>
            </a:br>
            <a:r>
              <a:rPr lang="en-US" sz="4000" dirty="0"/>
              <a:t>Report</a:t>
            </a:r>
            <a:endParaRPr sz="4000" dirty="0"/>
          </a:p>
        </p:txBody>
      </p:sp>
      <p:sp>
        <p:nvSpPr>
          <p:cNvPr id="886" name="Google Shape;886;p121"/>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90</a:t>
            </a:fld>
            <a:endParaRPr/>
          </a:p>
        </p:txBody>
      </p:sp>
      <p:graphicFrame>
        <p:nvGraphicFramePr>
          <p:cNvPr id="880" name="Google Shape;880;p121"/>
          <p:cNvGraphicFramePr/>
          <p:nvPr>
            <p:extLst>
              <p:ext uri="{D42A27DB-BD31-4B8C-83A1-F6EECF244321}">
                <p14:modId xmlns:p14="http://schemas.microsoft.com/office/powerpoint/2010/main" val="3894831140"/>
              </p:ext>
            </p:extLst>
          </p:nvPr>
        </p:nvGraphicFramePr>
        <p:xfrm>
          <a:off x="457200" y="1779639"/>
          <a:ext cx="8229600" cy="3931950"/>
        </p:xfrm>
        <a:graphic>
          <a:graphicData uri="http://schemas.openxmlformats.org/drawingml/2006/table">
            <a:tbl>
              <a:tblPr firstRow="1" bandRow="1">
                <a:noFill/>
                <a:tableStyleId>{7A86CF47-A50C-41E1-A39A-67A428AE87E8}</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7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Draw a picture of the main character</a:t>
                      </a: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Perform a play that shows the conclusion of the story</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Write a song about one of the main events</a:t>
                      </a:r>
                      <a:endParaRPr sz="1500" u="none" strike="noStrike" cap="none"/>
                    </a:p>
                  </a:txBody>
                  <a:tcPr marL="91450" marR="91450" marT="45725" marB="45725"/>
                </a:tc>
                <a:extLst>
                  <a:ext uri="{0D108BD9-81ED-4DB2-BD59-A6C34878D82A}">
                    <a16:rowId xmlns:a16="http://schemas.microsoft.com/office/drawing/2014/main" val="10000"/>
                  </a:ext>
                </a:extLst>
              </a:tr>
              <a:tr h="37087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a:t>Write a poem about two main events in the story</a:t>
                      </a:r>
                      <a:endParaRPr sz="15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t>Make a poster that shows the order of events in the story</a:t>
                      </a:r>
                      <a:endParaRPr sz="20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a:t>Dress up as your favorite character and perform a speech telling who you are</a:t>
                      </a:r>
                      <a:endParaRPr sz="2000" b="1" u="none" strike="noStrike" cap="none" dirty="0"/>
                    </a:p>
                  </a:txBody>
                  <a:tcPr marL="91450" marR="91450" marT="45725" marB="45725"/>
                </a:tc>
                <a:extLst>
                  <a:ext uri="{0D108BD9-81ED-4DB2-BD59-A6C34878D82A}">
                    <a16:rowId xmlns:a16="http://schemas.microsoft.com/office/drawing/2014/main" val="10001"/>
                  </a:ext>
                </a:extLst>
              </a:tr>
              <a:tr h="37087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a:t>Create a Venn diagram comparing and contrasting the introduction to the closing</a:t>
                      </a:r>
                      <a:endParaRPr sz="15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a:t>Write two paragraphs about the main character and the role they played in the plot of the story</a:t>
                      </a:r>
                      <a:endParaRPr sz="15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a:t>Write two paragraphs about the setting  and its importance to the story</a:t>
                      </a:r>
                      <a:endParaRPr sz="2000" b="1" u="none" strike="noStrike" cap="none" dirty="0"/>
                    </a:p>
                  </a:txBody>
                  <a:tcPr marL="91450" marR="91450" marT="45725" marB="45725"/>
                </a:tc>
                <a:extLst>
                  <a:ext uri="{0D108BD9-81ED-4DB2-BD59-A6C34878D82A}">
                    <a16:rowId xmlns:a16="http://schemas.microsoft.com/office/drawing/2014/main" val="10002"/>
                  </a:ext>
                </a:extLst>
              </a:tr>
            </a:tbl>
          </a:graphicData>
        </a:graphic>
      </p:graphicFrame>
      <p:sp>
        <p:nvSpPr>
          <p:cNvPr id="885" name="Google Shape;885;p121"/>
          <p:cNvSpPr/>
          <p:nvPr/>
        </p:nvSpPr>
        <p:spPr>
          <a:xfrm>
            <a:off x="4114800" y="6027003"/>
            <a:ext cx="45720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overrideClrMapping bg1="lt1" tx1="dk1" bg2="dk2" tx2="lt2" accent1="accent1" accent2="accent2" accent3="accent3" accent4="accent4" accent5="accent5" accent6="accent6" hlink="hlink" folHlink="folHlink"/>
  </p:clrMapOvr>
  <p:transition spd="med">
    <p:fade thruBlk="1"/>
  </p:transition>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1"/>
        <p:cNvGrpSpPr/>
        <p:nvPr/>
      </p:nvGrpSpPr>
      <p:grpSpPr>
        <a:xfrm>
          <a:off x="0" y="0"/>
          <a:ext cx="0" cy="0"/>
          <a:chOff x="0" y="0"/>
          <a:chExt cx="0" cy="0"/>
        </a:xfrm>
      </p:grpSpPr>
      <p:sp>
        <p:nvSpPr>
          <p:cNvPr id="892" name="Google Shape;892;p122"/>
          <p:cNvSpPr txBox="1">
            <a:spLocks noGrp="1"/>
          </p:cNvSpPr>
          <p:nvPr>
            <p:ph type="title"/>
          </p:nvPr>
        </p:nvSpPr>
        <p:spPr>
          <a:xfrm>
            <a:off x="581475" y="280555"/>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Learning Menu</a:t>
            </a:r>
            <a:endParaRPr sz="4000" dirty="0"/>
          </a:p>
        </p:txBody>
      </p:sp>
      <p:sp>
        <p:nvSpPr>
          <p:cNvPr id="893" name="Google Shape;893;p12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0"/>
              </a:spcBef>
              <a:spcAft>
                <a:spcPts val="0"/>
              </a:spcAft>
              <a:buClr>
                <a:srgbClr val="008000"/>
              </a:buClr>
              <a:buSzPct val="100000"/>
              <a:buFont typeface="Arial" panose="020B0604020202020204" pitchFamily="34" charset="0"/>
              <a:buChar char="•"/>
            </a:pPr>
            <a:r>
              <a:rPr lang="en-US" sz="3600" dirty="0">
                <a:latin typeface="Calibri"/>
                <a:ea typeface="Calibri"/>
                <a:cs typeface="Calibri"/>
                <a:sym typeface="Calibri"/>
              </a:rPr>
              <a:t>Learning Menu provides flexible ways to engage students, and can be adapted to various classroom environments</a:t>
            </a:r>
            <a:endParaRPr sz="3600" dirty="0">
              <a:latin typeface="Calibri"/>
              <a:ea typeface="Calibri"/>
              <a:cs typeface="Calibri"/>
              <a:sym typeface="Calibri"/>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a:ea typeface="Calibri"/>
                <a:cs typeface="Calibri"/>
                <a:sym typeface="Calibri"/>
              </a:rPr>
              <a:t>Students become familiar with different types of study methods that they can use to self-regulate learning in the future</a:t>
            </a:r>
            <a:endParaRPr sz="3600" dirty="0">
              <a:latin typeface="Calibri"/>
              <a:ea typeface="Calibri"/>
              <a:cs typeface="Calibri"/>
              <a:sym typeface="Calibri"/>
            </a:endParaRPr>
          </a:p>
        </p:txBody>
      </p:sp>
      <p:sp>
        <p:nvSpPr>
          <p:cNvPr id="894" name="Google Shape;894;p122"/>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91</a:t>
            </a:fld>
            <a:endParaRPr sz="1190"/>
          </a:p>
        </p:txBody>
      </p:sp>
    </p:spTree>
  </p:cSld>
  <p:clrMapOvr>
    <a:overrideClrMapping bg1="lt1" tx1="dk1" bg2="dk2" tx2="lt2" accent1="accent1" accent2="accent2" accent3="accent3" accent4="accent4" accent5="accent5" accent6="accent6" hlink="hlink" folHlink="folHlink"/>
  </p:clrMapOvr>
  <p:transition spd="med">
    <p:fade thruBlk="1"/>
  </p:transition>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9"/>
        <p:cNvGrpSpPr/>
        <p:nvPr/>
      </p:nvGrpSpPr>
      <p:grpSpPr>
        <a:xfrm>
          <a:off x="0" y="0"/>
          <a:ext cx="0" cy="0"/>
          <a:chOff x="0" y="0"/>
          <a:chExt cx="0" cy="0"/>
        </a:xfrm>
      </p:grpSpPr>
      <p:sp>
        <p:nvSpPr>
          <p:cNvPr id="901" name="Google Shape;901;p123"/>
          <p:cNvSpPr txBox="1">
            <a:spLocks noGrp="1"/>
          </p:cNvSpPr>
          <p:nvPr>
            <p:ph type="title"/>
          </p:nvPr>
        </p:nvSpPr>
        <p:spPr>
          <a:xfrm>
            <a:off x="571084" y="280555"/>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Learning Menu</a:t>
            </a:r>
            <a:endParaRPr sz="4000" dirty="0"/>
          </a:p>
        </p:txBody>
      </p:sp>
      <p:sp>
        <p:nvSpPr>
          <p:cNvPr id="900" name="Google Shape;900;p123"/>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71500" lvl="0" indent="-571500" algn="l" rtl="0">
              <a:lnSpc>
                <a:spcPct val="100000"/>
              </a:lnSpc>
              <a:spcBef>
                <a:spcPts val="0"/>
              </a:spcBef>
              <a:spcAft>
                <a:spcPts val="0"/>
              </a:spcAft>
              <a:buClr>
                <a:srgbClr val="008000"/>
              </a:buClr>
              <a:buSzPct val="100000"/>
              <a:buFont typeface="Arial" panose="020B0604020202020204" pitchFamily="34" charset="0"/>
              <a:buChar char="•"/>
            </a:pPr>
            <a:r>
              <a:rPr lang="en-US" sz="3600" dirty="0">
                <a:latin typeface="Calibri" panose="020F0502020204030204" pitchFamily="34" charset="0"/>
                <a:ea typeface="Calibri"/>
                <a:cs typeface="Calibri" panose="020F0502020204030204" pitchFamily="34" charset="0"/>
                <a:sym typeface="Calibri"/>
              </a:rPr>
              <a:t>Appetizer (You must do this)</a:t>
            </a:r>
            <a:endParaRPr sz="3600" dirty="0">
              <a:latin typeface="Calibri" panose="020F0502020204030204" pitchFamily="34" charset="0"/>
              <a:cs typeface="Calibri" panose="020F0502020204030204" pitchFamily="34" charset="0"/>
            </a:endParaRPr>
          </a:p>
          <a:p>
            <a:pPr marL="571500" lvl="0" indent="-5715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panose="020F0502020204030204" pitchFamily="34" charset="0"/>
                <a:ea typeface="Calibri"/>
                <a:cs typeface="Calibri" panose="020F0502020204030204" pitchFamily="34" charset="0"/>
                <a:sym typeface="Calibri"/>
              </a:rPr>
              <a:t>Entrees (You must do all)</a:t>
            </a:r>
            <a:endParaRPr sz="3600" dirty="0">
              <a:latin typeface="Calibri" panose="020F0502020204030204" pitchFamily="34" charset="0"/>
              <a:cs typeface="Calibri" panose="020F0502020204030204" pitchFamily="34" charset="0"/>
            </a:endParaRPr>
          </a:p>
          <a:p>
            <a:pPr marL="571500" lvl="0" indent="-5715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panose="020F0502020204030204" pitchFamily="34" charset="0"/>
                <a:ea typeface="Calibri"/>
                <a:cs typeface="Calibri" panose="020F0502020204030204" pitchFamily="34" charset="0"/>
                <a:sym typeface="Calibri"/>
              </a:rPr>
              <a:t>Side Dishes (Select at least two)</a:t>
            </a:r>
            <a:endParaRPr sz="3600" dirty="0">
              <a:latin typeface="Calibri" panose="020F0502020204030204" pitchFamily="34" charset="0"/>
              <a:cs typeface="Calibri" panose="020F0502020204030204" pitchFamily="34" charset="0"/>
            </a:endParaRPr>
          </a:p>
          <a:p>
            <a:pPr marL="571500" lvl="0" indent="-5715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panose="020F0502020204030204" pitchFamily="34" charset="0"/>
                <a:ea typeface="Calibri"/>
                <a:cs typeface="Calibri" panose="020F0502020204030204" pitchFamily="34" charset="0"/>
                <a:sym typeface="Calibri"/>
              </a:rPr>
              <a:t>Dessert (Optional)</a:t>
            </a:r>
            <a:endParaRPr sz="3600" dirty="0">
              <a:latin typeface="Calibri" panose="020F0502020204030204" pitchFamily="34" charset="0"/>
              <a:ea typeface="Calibri"/>
              <a:cs typeface="Calibri" panose="020F0502020204030204" pitchFamily="34" charset="0"/>
              <a:sym typeface="Calibri"/>
            </a:endParaRPr>
          </a:p>
        </p:txBody>
      </p:sp>
      <p:sp>
        <p:nvSpPr>
          <p:cNvPr id="902" name="Google Shape;902;p123"/>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92</a:t>
            </a:fld>
            <a:endParaRPr/>
          </a:p>
        </p:txBody>
      </p:sp>
    </p:spTree>
  </p:cSld>
  <p:clrMapOvr>
    <a:overrideClrMapping bg1="lt1" tx1="dk1" bg2="dk2" tx2="lt2" accent1="accent1" accent2="accent2" accent3="accent3" accent4="accent4" accent5="accent5" accent6="accent6" hlink="hlink" folHlink="folHlink"/>
  </p:clrMapOvr>
  <p:transition spd="med">
    <p:fade thruBlk="1"/>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7"/>
        <p:cNvGrpSpPr/>
        <p:nvPr/>
      </p:nvGrpSpPr>
      <p:grpSpPr>
        <a:xfrm>
          <a:off x="0" y="0"/>
          <a:ext cx="0" cy="0"/>
          <a:chOff x="0" y="0"/>
          <a:chExt cx="0" cy="0"/>
        </a:xfrm>
      </p:grpSpPr>
      <p:sp>
        <p:nvSpPr>
          <p:cNvPr id="908" name="Google Shape;908;p125"/>
          <p:cNvSpPr/>
          <p:nvPr/>
        </p:nvSpPr>
        <p:spPr>
          <a:xfrm>
            <a:off x="304800" y="5131760"/>
            <a:ext cx="8153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9" name="Google Shape;909;p125"/>
          <p:cNvSpPr txBox="1">
            <a:spLocks noGrp="1"/>
          </p:cNvSpPr>
          <p:nvPr>
            <p:ph type="title"/>
          </p:nvPr>
        </p:nvSpPr>
        <p:spPr>
          <a:xfrm>
            <a:off x="574964" y="280555"/>
            <a:ext cx="82326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Designing R.A.F.T.S. Writing Assignments</a:t>
            </a:r>
            <a:endParaRPr sz="4000" dirty="0"/>
          </a:p>
        </p:txBody>
      </p:sp>
      <p:sp>
        <p:nvSpPr>
          <p:cNvPr id="910" name="Google Shape;910;p125"/>
          <p:cNvSpPr txBox="1">
            <a:spLocks noGrp="1"/>
          </p:cNvSpPr>
          <p:nvPr>
            <p:ph type="body" idx="1"/>
          </p:nvPr>
        </p:nvSpPr>
        <p:spPr>
          <a:xfrm>
            <a:off x="454200" y="1743100"/>
            <a:ext cx="8004000" cy="445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3600" b="1" dirty="0">
                <a:solidFill>
                  <a:srgbClr val="008000"/>
                </a:solidFill>
                <a:latin typeface="Calibri" panose="020F0502020204030204" pitchFamily="34" charset="0"/>
                <a:ea typeface="Calibri"/>
                <a:cs typeface="Calibri" panose="020F0502020204030204" pitchFamily="34" charset="0"/>
                <a:sym typeface="Calibri"/>
              </a:rPr>
              <a:t>R</a:t>
            </a:r>
            <a:r>
              <a:rPr lang="en-US" sz="3600" dirty="0">
                <a:solidFill>
                  <a:srgbClr val="000000"/>
                </a:solidFill>
                <a:latin typeface="Calibri" panose="020F0502020204030204" pitchFamily="34" charset="0"/>
                <a:ea typeface="Calibri"/>
                <a:cs typeface="Calibri" panose="020F0502020204030204" pitchFamily="34" charset="0"/>
                <a:sym typeface="Calibri"/>
              </a:rPr>
              <a:t>ole of the writer</a:t>
            </a:r>
            <a:endParaRPr sz="3600" dirty="0">
              <a:solidFill>
                <a:srgbClr val="000000"/>
              </a:solidFill>
              <a:latin typeface="Calibri" panose="020F0502020204030204" pitchFamily="34" charset="0"/>
              <a:cs typeface="Calibri" panose="020F0502020204030204" pitchFamily="34" charset="0"/>
            </a:endParaRPr>
          </a:p>
          <a:p>
            <a:pPr marL="0" lvl="0" indent="0" algn="l" rtl="0">
              <a:lnSpc>
                <a:spcPct val="100000"/>
              </a:lnSpc>
              <a:spcBef>
                <a:spcPts val="700"/>
              </a:spcBef>
              <a:spcAft>
                <a:spcPts val="0"/>
              </a:spcAft>
              <a:buNone/>
            </a:pPr>
            <a:r>
              <a:rPr lang="en-US" sz="3600" b="1" dirty="0">
                <a:solidFill>
                  <a:srgbClr val="008000"/>
                </a:solidFill>
                <a:latin typeface="Calibri" panose="020F0502020204030204" pitchFamily="34" charset="0"/>
                <a:ea typeface="Calibri"/>
                <a:cs typeface="Calibri" panose="020F0502020204030204" pitchFamily="34" charset="0"/>
                <a:sym typeface="Calibri"/>
              </a:rPr>
              <a:t>A</a:t>
            </a:r>
            <a:r>
              <a:rPr lang="en-US" sz="3600" dirty="0">
                <a:solidFill>
                  <a:srgbClr val="000000"/>
                </a:solidFill>
                <a:latin typeface="Calibri" panose="020F0502020204030204" pitchFamily="34" charset="0"/>
                <a:ea typeface="Calibri"/>
                <a:cs typeface="Calibri" panose="020F0502020204030204" pitchFamily="34" charset="0"/>
                <a:sym typeface="Calibri"/>
              </a:rPr>
              <a:t>udience for the piece of writing</a:t>
            </a:r>
            <a:endParaRPr sz="3600" dirty="0">
              <a:solidFill>
                <a:srgbClr val="000000"/>
              </a:solidFill>
              <a:latin typeface="Calibri" panose="020F0502020204030204" pitchFamily="34" charset="0"/>
              <a:cs typeface="Calibri" panose="020F0502020204030204" pitchFamily="34" charset="0"/>
            </a:endParaRPr>
          </a:p>
          <a:p>
            <a:pPr marL="0" lvl="0" indent="0" algn="l" rtl="0">
              <a:lnSpc>
                <a:spcPct val="100000"/>
              </a:lnSpc>
              <a:spcBef>
                <a:spcPts val="700"/>
              </a:spcBef>
              <a:spcAft>
                <a:spcPts val="0"/>
              </a:spcAft>
              <a:buNone/>
            </a:pPr>
            <a:r>
              <a:rPr lang="en-US" sz="3600" b="1" dirty="0">
                <a:solidFill>
                  <a:srgbClr val="008000"/>
                </a:solidFill>
                <a:latin typeface="Calibri" panose="020F0502020204030204" pitchFamily="34" charset="0"/>
                <a:ea typeface="Calibri"/>
                <a:cs typeface="Calibri" panose="020F0502020204030204" pitchFamily="34" charset="0"/>
                <a:sym typeface="Calibri"/>
              </a:rPr>
              <a:t>F</a:t>
            </a:r>
            <a:r>
              <a:rPr lang="en-US" sz="3600" dirty="0">
                <a:solidFill>
                  <a:srgbClr val="000000"/>
                </a:solidFill>
                <a:latin typeface="Calibri" panose="020F0502020204030204" pitchFamily="34" charset="0"/>
                <a:ea typeface="Calibri"/>
                <a:cs typeface="Calibri" panose="020F0502020204030204" pitchFamily="34" charset="0"/>
                <a:sym typeface="Calibri"/>
              </a:rPr>
              <a:t>ormat of the material</a:t>
            </a:r>
            <a:endParaRPr sz="3600" dirty="0">
              <a:solidFill>
                <a:srgbClr val="000000"/>
              </a:solidFill>
              <a:latin typeface="Calibri" panose="020F0502020204030204" pitchFamily="34" charset="0"/>
              <a:cs typeface="Calibri" panose="020F0502020204030204" pitchFamily="34" charset="0"/>
            </a:endParaRPr>
          </a:p>
          <a:p>
            <a:pPr marL="0" lvl="0" indent="0" algn="l" rtl="0">
              <a:lnSpc>
                <a:spcPct val="100000"/>
              </a:lnSpc>
              <a:spcBef>
                <a:spcPts val="700"/>
              </a:spcBef>
              <a:spcAft>
                <a:spcPts val="0"/>
              </a:spcAft>
              <a:buNone/>
            </a:pPr>
            <a:r>
              <a:rPr lang="en-US" sz="3600" b="1" dirty="0">
                <a:solidFill>
                  <a:srgbClr val="008000"/>
                </a:solidFill>
                <a:latin typeface="Calibri" panose="020F0502020204030204" pitchFamily="34" charset="0"/>
                <a:ea typeface="Calibri"/>
                <a:cs typeface="Calibri" panose="020F0502020204030204" pitchFamily="34" charset="0"/>
                <a:sym typeface="Calibri"/>
              </a:rPr>
              <a:t>T</a:t>
            </a:r>
            <a:r>
              <a:rPr lang="en-US" sz="3600" dirty="0">
                <a:solidFill>
                  <a:srgbClr val="000000"/>
                </a:solidFill>
                <a:latin typeface="Calibri" panose="020F0502020204030204" pitchFamily="34" charset="0"/>
                <a:ea typeface="Calibri"/>
                <a:cs typeface="Calibri" panose="020F0502020204030204" pitchFamily="34" charset="0"/>
                <a:sym typeface="Calibri"/>
              </a:rPr>
              <a:t>opic or subject of the piece of writing</a:t>
            </a:r>
            <a:endParaRPr sz="3600" dirty="0">
              <a:solidFill>
                <a:srgbClr val="000000"/>
              </a:solidFill>
              <a:latin typeface="Calibri" panose="020F0502020204030204" pitchFamily="34" charset="0"/>
              <a:cs typeface="Calibri" panose="020F0502020204030204" pitchFamily="34" charset="0"/>
            </a:endParaRPr>
          </a:p>
          <a:p>
            <a:pPr marL="0" lvl="0" indent="0" algn="l" rtl="0">
              <a:lnSpc>
                <a:spcPct val="100000"/>
              </a:lnSpc>
              <a:spcBef>
                <a:spcPts val="700"/>
              </a:spcBef>
              <a:spcAft>
                <a:spcPts val="0"/>
              </a:spcAft>
              <a:buNone/>
            </a:pPr>
            <a:r>
              <a:rPr lang="en-US" sz="3600" b="1" dirty="0">
                <a:solidFill>
                  <a:srgbClr val="008000"/>
                </a:solidFill>
                <a:latin typeface="Calibri" panose="020F0502020204030204" pitchFamily="34" charset="0"/>
                <a:ea typeface="Calibri"/>
                <a:cs typeface="Calibri" panose="020F0502020204030204" pitchFamily="34" charset="0"/>
                <a:sym typeface="Calibri"/>
              </a:rPr>
              <a:t>S</a:t>
            </a:r>
            <a:r>
              <a:rPr lang="en-US" sz="3600" dirty="0">
                <a:solidFill>
                  <a:srgbClr val="000000"/>
                </a:solidFill>
                <a:latin typeface="Calibri" panose="020F0502020204030204" pitchFamily="34" charset="0"/>
                <a:ea typeface="Calibri"/>
                <a:cs typeface="Calibri" panose="020F0502020204030204" pitchFamily="34" charset="0"/>
                <a:sym typeface="Calibri"/>
              </a:rPr>
              <a:t>trong verb</a:t>
            </a:r>
            <a:endParaRPr sz="360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911" name="Google Shape;911;p12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93</a:t>
            </a:fld>
            <a:endParaRPr/>
          </a:p>
        </p:txBody>
      </p:sp>
    </p:spTree>
  </p:cSld>
  <p:clrMapOvr>
    <a:overrideClrMapping bg1="lt1" tx1="dk1" bg2="dk2" tx2="lt2" accent1="accent1" accent2="accent2" accent3="accent3" accent4="accent4" accent5="accent5" accent6="accent6" hlink="hlink" folHlink="folHlink"/>
  </p:clrMapOvr>
  <p:transition spd="med">
    <p:fade thruBlk="1"/>
  </p:transition>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6"/>
        <p:cNvGrpSpPr/>
        <p:nvPr/>
      </p:nvGrpSpPr>
      <p:grpSpPr>
        <a:xfrm>
          <a:off x="0" y="0"/>
          <a:ext cx="0" cy="0"/>
          <a:chOff x="0" y="0"/>
          <a:chExt cx="0" cy="0"/>
        </a:xfrm>
      </p:grpSpPr>
      <p:sp>
        <p:nvSpPr>
          <p:cNvPr id="917" name="Google Shape;917;p126"/>
          <p:cNvSpPr txBox="1">
            <a:spLocks noGrp="1"/>
          </p:cNvSpPr>
          <p:nvPr>
            <p:ph type="title"/>
          </p:nvPr>
        </p:nvSpPr>
        <p:spPr>
          <a:xfrm>
            <a:off x="571084" y="280555"/>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R.A.F.T.S. Activity</a:t>
            </a:r>
            <a:endParaRPr sz="4000" dirty="0"/>
          </a:p>
        </p:txBody>
      </p:sp>
      <p:sp>
        <p:nvSpPr>
          <p:cNvPr id="919" name="Google Shape;919;p12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94</a:t>
            </a:fld>
            <a:endParaRPr/>
          </a:p>
        </p:txBody>
      </p:sp>
      <p:graphicFrame>
        <p:nvGraphicFramePr>
          <p:cNvPr id="918" name="Google Shape;918;p126"/>
          <p:cNvGraphicFramePr/>
          <p:nvPr>
            <p:extLst>
              <p:ext uri="{D42A27DB-BD31-4B8C-83A1-F6EECF244321}">
                <p14:modId xmlns:p14="http://schemas.microsoft.com/office/powerpoint/2010/main" val="4204554848"/>
              </p:ext>
            </p:extLst>
          </p:nvPr>
        </p:nvGraphicFramePr>
        <p:xfrm>
          <a:off x="571501" y="1828800"/>
          <a:ext cx="8229625" cy="4511090"/>
        </p:xfrm>
        <a:graphic>
          <a:graphicData uri="http://schemas.openxmlformats.org/drawingml/2006/table">
            <a:tbl>
              <a:tblPr firstRow="1" bandRow="1">
                <a:noFill/>
                <a:tableStyleId>{7A86CF47-A50C-41E1-A39A-67A428AE87E8}</a:tableStyleId>
              </a:tblPr>
              <a:tblGrid>
                <a:gridCol w="1645925">
                  <a:extLst>
                    <a:ext uri="{9D8B030D-6E8A-4147-A177-3AD203B41FA5}">
                      <a16:colId xmlns:a16="http://schemas.microsoft.com/office/drawing/2014/main" val="20000"/>
                    </a:ext>
                  </a:extLst>
                </a:gridCol>
                <a:gridCol w="1645925">
                  <a:extLst>
                    <a:ext uri="{9D8B030D-6E8A-4147-A177-3AD203B41FA5}">
                      <a16:colId xmlns:a16="http://schemas.microsoft.com/office/drawing/2014/main" val="20001"/>
                    </a:ext>
                  </a:extLst>
                </a:gridCol>
                <a:gridCol w="1645925">
                  <a:extLst>
                    <a:ext uri="{9D8B030D-6E8A-4147-A177-3AD203B41FA5}">
                      <a16:colId xmlns:a16="http://schemas.microsoft.com/office/drawing/2014/main" val="20002"/>
                    </a:ext>
                  </a:extLst>
                </a:gridCol>
                <a:gridCol w="1645925">
                  <a:extLst>
                    <a:ext uri="{9D8B030D-6E8A-4147-A177-3AD203B41FA5}">
                      <a16:colId xmlns:a16="http://schemas.microsoft.com/office/drawing/2014/main" val="20003"/>
                    </a:ext>
                  </a:extLst>
                </a:gridCol>
                <a:gridCol w="1645925">
                  <a:extLst>
                    <a:ext uri="{9D8B030D-6E8A-4147-A177-3AD203B41FA5}">
                      <a16:colId xmlns:a16="http://schemas.microsoft.com/office/drawing/2014/main" val="20004"/>
                    </a:ext>
                  </a:extLst>
                </a:gridCol>
              </a:tblGrid>
              <a:tr h="370875">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Role</a:t>
                      </a:r>
                      <a:endParaRPr sz="15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Audience</a:t>
                      </a:r>
                      <a:endParaRPr sz="15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Format</a:t>
                      </a:r>
                      <a:endParaRPr sz="15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Topic</a:t>
                      </a:r>
                      <a:endParaRPr sz="15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Strong Verb</a:t>
                      </a:r>
                      <a:endParaRPr sz="1500" u="none" strike="noStrike" cap="none"/>
                    </a:p>
                  </a:txBody>
                  <a:tcPr marL="91450" marR="91450" marT="45725" marB="45725"/>
                </a:tc>
                <a:extLst>
                  <a:ext uri="{0D108BD9-81ED-4DB2-BD59-A6C34878D82A}">
                    <a16:rowId xmlns:a16="http://schemas.microsoft.com/office/drawing/2014/main" val="10000"/>
                  </a:ext>
                </a:extLst>
              </a:tr>
              <a:tr h="3708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Hard-to-reach student</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Teachers</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Advice column</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How to reach me</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Descriptive</a:t>
                      </a:r>
                      <a:endParaRPr sz="1500" u="none" strike="noStrike" cap="none"/>
                    </a:p>
                  </a:txBody>
                  <a:tcPr marL="91450" marR="91450" marT="45725" marB="45725"/>
                </a:tc>
                <a:extLst>
                  <a:ext uri="{0D108BD9-81ED-4DB2-BD59-A6C34878D82A}">
                    <a16:rowId xmlns:a16="http://schemas.microsoft.com/office/drawing/2014/main" val="10001"/>
                  </a:ext>
                </a:extLst>
              </a:tr>
              <a:tr h="3708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Parent of a struggling learner</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My child’s teacher</a:t>
                      </a:r>
                      <a:endParaRPr sz="19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Note</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Here’s what I want for my child</a:t>
                      </a:r>
                      <a:endParaRPr sz="19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Persuade</a:t>
                      </a:r>
                      <a:endParaRPr sz="1500" u="none" strike="noStrike" cap="none"/>
                    </a:p>
                  </a:txBody>
                  <a:tcPr marL="91450" marR="91450" marT="45725" marB="45725"/>
                </a:tc>
                <a:extLst>
                  <a:ext uri="{0D108BD9-81ED-4DB2-BD59-A6C34878D82A}">
                    <a16:rowId xmlns:a16="http://schemas.microsoft.com/office/drawing/2014/main" val="10002"/>
                  </a:ext>
                </a:extLst>
              </a:tr>
              <a:tr h="3708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Teacher who works to create a differentiated classroom</a:t>
                      </a:r>
                      <a:endParaRPr sz="19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Administrators and policymakers</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Formal request</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Is anybody out there listening?</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Inform</a:t>
                      </a:r>
                      <a:endParaRPr sz="1500" u="none" strike="noStrike" cap="none"/>
                    </a:p>
                  </a:txBody>
                  <a:tcPr marL="91450" marR="91450" marT="45725" marB="45725"/>
                </a:tc>
                <a:extLst>
                  <a:ext uri="{0D108BD9-81ED-4DB2-BD59-A6C34878D82A}">
                    <a16:rowId xmlns:a16="http://schemas.microsoft.com/office/drawing/2014/main" val="10003"/>
                  </a:ext>
                </a:extLst>
              </a:tr>
              <a:tr h="3708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New teacher</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Peers and administrators</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Plea</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Help me get to know my students</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dirty="0"/>
                        <a:t>Invite</a:t>
                      </a:r>
                      <a:endParaRPr sz="1500" u="none" strike="noStrike" cap="none" dirty="0"/>
                    </a:p>
                  </a:txBody>
                  <a:tcPr marL="91450" marR="91450" marT="45725" marB="45725"/>
                </a:tc>
                <a:extLst>
                  <a:ext uri="{0D108BD9-81ED-4DB2-BD59-A6C34878D82A}">
                    <a16:rowId xmlns:a16="http://schemas.microsoft.com/office/drawing/2014/main" val="10004"/>
                  </a:ext>
                </a:extLst>
              </a:tr>
            </a:tbl>
          </a:graphicData>
        </a:graphic>
      </p:graphicFrame>
    </p:spTree>
  </p:cSld>
  <p:clrMapOvr>
    <a:overrideClrMapping bg1="lt1" tx1="dk1" bg2="dk2" tx2="lt2" accent1="accent1" accent2="accent2" accent3="accent3" accent4="accent4" accent5="accent5" accent6="accent6" hlink="hlink" folHlink="folHlink"/>
  </p:clrMapOvr>
  <p:transition spd="med">
    <p:fade thruBlk="1"/>
  </p:transition>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4"/>
        <p:cNvGrpSpPr/>
        <p:nvPr/>
      </p:nvGrpSpPr>
      <p:grpSpPr>
        <a:xfrm>
          <a:off x="0" y="0"/>
          <a:ext cx="0" cy="0"/>
          <a:chOff x="0" y="0"/>
          <a:chExt cx="0" cy="0"/>
        </a:xfrm>
      </p:grpSpPr>
      <p:sp>
        <p:nvSpPr>
          <p:cNvPr id="925" name="Google Shape;925;p127"/>
          <p:cNvSpPr txBox="1">
            <a:spLocks noGrp="1"/>
          </p:cNvSpPr>
          <p:nvPr>
            <p:ph type="title"/>
          </p:nvPr>
        </p:nvSpPr>
        <p:spPr>
          <a:xfrm>
            <a:off x="560693" y="290946"/>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Think-Pair-Share</a:t>
            </a:r>
            <a:endParaRPr sz="4000" dirty="0"/>
          </a:p>
        </p:txBody>
      </p:sp>
      <p:sp>
        <p:nvSpPr>
          <p:cNvPr id="926" name="Google Shape;926;p127"/>
          <p:cNvSpPr txBox="1">
            <a:spLocks noGrp="1"/>
          </p:cNvSpPr>
          <p:nvPr>
            <p:ph type="body" idx="1"/>
          </p:nvPr>
        </p:nvSpPr>
        <p:spPr>
          <a:xfrm>
            <a:off x="560693" y="1600200"/>
            <a:ext cx="8153400" cy="4647900"/>
          </a:xfrm>
          <a:prstGeom prst="rect">
            <a:avLst/>
          </a:prstGeom>
          <a:noFill/>
          <a:ln>
            <a:noFill/>
          </a:ln>
        </p:spPr>
        <p:txBody>
          <a:bodyPr spcFirstLastPara="1" wrap="square" lIns="91425" tIns="45700" rIns="91425" bIns="45700" anchor="t" anchorCtr="0">
            <a:noAutofit/>
          </a:bodyPr>
          <a:lstStyle/>
          <a:p>
            <a:pPr indent="-457200">
              <a:spcBef>
                <a:spcPts val="0"/>
              </a:spcBef>
              <a:buClr>
                <a:srgbClr val="008000"/>
              </a:buClr>
              <a:buSzPct val="100000"/>
              <a:buFont typeface="Arial" panose="020B0604020202020204" pitchFamily="34" charset="0"/>
              <a:buChar char="•"/>
            </a:pPr>
            <a:r>
              <a:rPr lang="en-US" sz="3600" b="1" dirty="0">
                <a:solidFill>
                  <a:srgbClr val="008000"/>
                </a:solidFill>
                <a:latin typeface="Calibri"/>
                <a:ea typeface="Calibri"/>
                <a:cs typeface="Calibri"/>
                <a:sym typeface="Calibri"/>
              </a:rPr>
              <a:t>Think</a:t>
            </a:r>
            <a:r>
              <a:rPr lang="en-US" sz="3600" dirty="0">
                <a:solidFill>
                  <a:srgbClr val="000000"/>
                </a:solidFill>
                <a:latin typeface="Calibri"/>
                <a:ea typeface="Calibri"/>
                <a:cs typeface="Calibri"/>
                <a:sym typeface="Calibri"/>
              </a:rPr>
              <a:t> about which of these methods to differentiate products would work best for your students</a:t>
            </a:r>
            <a:endParaRPr sz="3600" dirty="0">
              <a:solidFill>
                <a:srgbClr val="000000"/>
              </a:solidFill>
              <a:latin typeface="Calibri"/>
              <a:ea typeface="Calibri"/>
              <a:cs typeface="Calibri"/>
              <a:sym typeface="Calibri"/>
            </a:endParaRPr>
          </a:p>
          <a:p>
            <a:pPr indent="-457200">
              <a:buClr>
                <a:srgbClr val="008000"/>
              </a:buClr>
              <a:buSzPct val="100000"/>
              <a:buFont typeface="Arial" panose="020B0604020202020204" pitchFamily="34" charset="0"/>
              <a:buChar char="•"/>
            </a:pPr>
            <a:r>
              <a:rPr lang="en-US" sz="3600" b="1" dirty="0">
                <a:solidFill>
                  <a:srgbClr val="008000"/>
                </a:solidFill>
                <a:latin typeface="Calibri"/>
                <a:ea typeface="Calibri"/>
                <a:cs typeface="Calibri"/>
                <a:sym typeface="Calibri"/>
              </a:rPr>
              <a:t>Pair</a:t>
            </a:r>
            <a:r>
              <a:rPr lang="en-US" sz="3600" dirty="0">
                <a:solidFill>
                  <a:srgbClr val="000000"/>
                </a:solidFill>
                <a:latin typeface="Calibri"/>
                <a:ea typeface="Calibri"/>
                <a:cs typeface="Calibri"/>
                <a:sym typeface="Calibri"/>
              </a:rPr>
              <a:t> with someone</a:t>
            </a:r>
            <a:endParaRPr sz="3600" dirty="0">
              <a:solidFill>
                <a:srgbClr val="000000"/>
              </a:solidFill>
              <a:latin typeface="Calibri"/>
              <a:ea typeface="Calibri"/>
              <a:cs typeface="Calibri"/>
              <a:sym typeface="Calibri"/>
            </a:endParaRPr>
          </a:p>
          <a:p>
            <a:pPr indent="-457200">
              <a:buClr>
                <a:srgbClr val="008000"/>
              </a:buClr>
              <a:buSzPct val="100000"/>
              <a:buFont typeface="Arial" panose="020B0604020202020204" pitchFamily="34" charset="0"/>
              <a:buChar char="•"/>
            </a:pPr>
            <a:r>
              <a:rPr lang="en-US" sz="3600" b="1" dirty="0">
                <a:solidFill>
                  <a:srgbClr val="008000"/>
                </a:solidFill>
                <a:latin typeface="Calibri"/>
                <a:ea typeface="Calibri"/>
                <a:cs typeface="Calibri"/>
                <a:sym typeface="Calibri"/>
              </a:rPr>
              <a:t>Share</a:t>
            </a:r>
            <a:r>
              <a:rPr lang="en-US" sz="3600" dirty="0">
                <a:solidFill>
                  <a:srgbClr val="000000"/>
                </a:solidFill>
                <a:latin typeface="Calibri"/>
                <a:ea typeface="Calibri"/>
                <a:cs typeface="Calibri"/>
                <a:sym typeface="Calibri"/>
              </a:rPr>
              <a:t> your ideas with each other </a:t>
            </a:r>
            <a:endParaRPr sz="3600" dirty="0">
              <a:solidFill>
                <a:srgbClr val="000000"/>
              </a:solidFill>
              <a:latin typeface="Calibri"/>
              <a:ea typeface="Calibri"/>
              <a:cs typeface="Calibri"/>
              <a:sym typeface="Calibri"/>
            </a:endParaRPr>
          </a:p>
          <a:p>
            <a:pPr marL="0" lvl="0" indent="0" algn="l" rtl="0">
              <a:lnSpc>
                <a:spcPct val="100000"/>
              </a:lnSpc>
              <a:spcBef>
                <a:spcPts val="700"/>
              </a:spcBef>
              <a:spcAft>
                <a:spcPts val="0"/>
              </a:spcAft>
              <a:buSzPts val="1740"/>
              <a:buNone/>
            </a:pPr>
            <a:endParaRPr b="1" dirty="0"/>
          </a:p>
        </p:txBody>
      </p:sp>
      <p:sp>
        <p:nvSpPr>
          <p:cNvPr id="927" name="Google Shape;927;p127"/>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1190"/>
              <a:buNone/>
            </a:pPr>
            <a:fld id="{00000000-1234-1234-1234-123412341234}" type="slidenum">
              <a:rPr lang="en-US" sz="1190"/>
              <a:t>95</a:t>
            </a:fld>
            <a:endParaRPr sz="1190"/>
          </a:p>
        </p:txBody>
      </p:sp>
      <p:pic>
        <p:nvPicPr>
          <p:cNvPr id="928" name="Google Shape;928;p127" descr="Pair programming - Wikipedia"/>
          <p:cNvPicPr preferRelativeResize="0"/>
          <p:nvPr/>
        </p:nvPicPr>
        <p:blipFill rotWithShape="1">
          <a:blip r:embed="rId4">
            <a:alphaModFix/>
          </a:blip>
          <a:srcRect/>
          <a:stretch/>
        </p:blipFill>
        <p:spPr>
          <a:xfrm>
            <a:off x="6341918" y="4842163"/>
            <a:ext cx="2372175" cy="1724891"/>
          </a:xfrm>
          <a:prstGeom prst="rect">
            <a:avLst/>
          </a:prstGeom>
          <a:noFill/>
          <a:ln>
            <a:noFill/>
          </a:ln>
        </p:spPr>
      </p:pic>
    </p:spTree>
  </p:cSld>
  <p:clrMapOvr>
    <a:overrideClrMapping bg1="lt1" tx1="dk1" bg2="dk2" tx2="lt2" accent1="accent1" accent2="accent2" accent3="accent3" accent4="accent4" accent5="accent5" accent6="accent6" hlink="hlink" folHlink="folHlink"/>
  </p:clrMapOvr>
  <p:transition spd="med">
    <p:fade thruBlk="1"/>
  </p:transition>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3"/>
        <p:cNvGrpSpPr/>
        <p:nvPr/>
      </p:nvGrpSpPr>
      <p:grpSpPr>
        <a:xfrm>
          <a:off x="0" y="0"/>
          <a:ext cx="0" cy="0"/>
          <a:chOff x="0" y="0"/>
          <a:chExt cx="0" cy="0"/>
        </a:xfrm>
      </p:grpSpPr>
      <p:sp>
        <p:nvSpPr>
          <p:cNvPr id="934" name="Google Shape;934;g94567fe4e8_1_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4400"/>
              <a:buFont typeface="Calibri"/>
              <a:buNone/>
            </a:pPr>
            <a:r>
              <a:rPr lang="en-US" b="1" dirty="0"/>
              <a:t>Putting It All Together</a:t>
            </a:r>
            <a:endParaRPr b="1" dirty="0"/>
          </a:p>
        </p:txBody>
      </p:sp>
      <p:sp>
        <p:nvSpPr>
          <p:cNvPr id="935" name="Google Shape;935;g94567fe4e8_1_7"/>
          <p:cNvSpPr txBox="1">
            <a:spLocks noGrp="1"/>
          </p:cNvSpPr>
          <p:nvPr>
            <p:ph type="sldNum" idx="12"/>
          </p:nvPr>
        </p:nvSpPr>
        <p:spPr>
          <a:xfrm>
            <a:off x="318347" y="1850850"/>
            <a:ext cx="533400" cy="2445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SzPts val="1190"/>
              <a:buNone/>
            </a:pPr>
            <a:fld id="{00000000-1234-1234-1234-123412341234}" type="slidenum">
              <a:rPr lang="en-US" sz="1190"/>
              <a:t>96</a:t>
            </a:fld>
            <a:endParaRPr sz="1190"/>
          </a:p>
        </p:txBody>
      </p:sp>
    </p:spTree>
  </p:cSld>
  <p:clrMapOvr>
    <a:overrideClrMapping bg1="lt1" tx1="dk1" bg2="dk2" tx2="lt2" accent1="accent1" accent2="accent2" accent3="accent3" accent4="accent4" accent5="accent5" accent6="accent6" hlink="hlink" folHlink="folHlink"/>
  </p:clrMapOvr>
  <p:transition spd="med">
    <p:fade thruBlk="1"/>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132"/>
          <p:cNvSpPr txBox="1">
            <a:spLocks noGrp="1"/>
          </p:cNvSpPr>
          <p:nvPr>
            <p:ph type="title"/>
          </p:nvPr>
        </p:nvSpPr>
        <p:spPr>
          <a:xfrm>
            <a:off x="557645" y="644240"/>
            <a:ext cx="8153400" cy="63384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ts val="1400"/>
              <a:buNone/>
            </a:pPr>
            <a:br>
              <a:rPr lang="en-US" sz="3959" dirty="0"/>
            </a:br>
            <a:br>
              <a:rPr lang="en-US" sz="3959" dirty="0"/>
            </a:br>
            <a:br>
              <a:rPr lang="en-US" sz="3959" dirty="0"/>
            </a:br>
            <a:br>
              <a:rPr lang="en-US" sz="3959" dirty="0"/>
            </a:br>
            <a:r>
              <a:rPr lang="en-US" dirty="0">
                <a:latin typeface="Calibri" panose="020F0502020204030204" pitchFamily="34" charset="0"/>
                <a:cs typeface="Calibri" panose="020F0502020204030204" pitchFamily="34" charset="0"/>
              </a:rPr>
              <a:t>Getting Started</a:t>
            </a:r>
            <a:br>
              <a:rPr lang="en-US" sz="3959" dirty="0"/>
            </a:br>
            <a:br>
              <a:rPr lang="en-US" sz="3959" dirty="0"/>
            </a:br>
            <a:br>
              <a:rPr lang="en-US" sz="3959" dirty="0"/>
            </a:br>
            <a:br>
              <a:rPr lang="en-US" sz="1890" dirty="0"/>
            </a:br>
            <a:br>
              <a:rPr lang="en-US" sz="1890" dirty="0">
                <a:solidFill>
                  <a:srgbClr val="000000"/>
                </a:solidFill>
              </a:rPr>
            </a:br>
            <a:endParaRPr sz="3959" dirty="0"/>
          </a:p>
        </p:txBody>
      </p:sp>
      <p:pic>
        <p:nvPicPr>
          <p:cNvPr id="942" name="Google Shape;942;p132"/>
          <p:cNvPicPr preferRelativeResize="0"/>
          <p:nvPr/>
        </p:nvPicPr>
        <p:blipFill rotWithShape="1">
          <a:blip r:embed="rId3">
            <a:alphaModFix/>
          </a:blip>
          <a:srcRect/>
          <a:stretch/>
        </p:blipFill>
        <p:spPr>
          <a:xfrm>
            <a:off x="1110762" y="2106856"/>
            <a:ext cx="6922477" cy="3893894"/>
          </a:xfrm>
          <a:prstGeom prst="rect">
            <a:avLst/>
          </a:prstGeom>
          <a:noFill/>
          <a:ln>
            <a:noFill/>
          </a:ln>
        </p:spPr>
      </p:pic>
      <p:sp>
        <p:nvSpPr>
          <p:cNvPr id="943" name="Google Shape;943;p132"/>
          <p:cNvSpPr/>
          <p:nvPr/>
        </p:nvSpPr>
        <p:spPr>
          <a:xfrm>
            <a:off x="1905000" y="6248400"/>
            <a:ext cx="6128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 </a:t>
            </a:r>
            <a:r>
              <a:rPr lang="en-US" sz="18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http://www.youtube.com/watch?v=LGYa6ZacUTM</a:t>
            </a:r>
            <a:endParaRPr sz="1800" b="0" i="0" u="none" strike="noStrike" cap="none" dirty="0">
              <a:solidFill>
                <a:schemeClr val="dk1"/>
              </a:solidFill>
              <a:latin typeface="Arial"/>
              <a:ea typeface="Arial"/>
              <a:cs typeface="Arial"/>
              <a:sym typeface="Arial"/>
            </a:endParaRPr>
          </a:p>
        </p:txBody>
      </p:sp>
      <p:sp>
        <p:nvSpPr>
          <p:cNvPr id="944" name="Google Shape;944;p132"/>
          <p:cNvSpPr txBox="1">
            <a:spLocks noGrp="1"/>
          </p:cNvSpPr>
          <p:nvPr>
            <p:ph type="sldNum" idx="12"/>
          </p:nvPr>
        </p:nvSpPr>
        <p:spPr>
          <a:xfrm>
            <a:off x="0" y="1279525"/>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97</a:t>
            </a:fld>
            <a:endParaRPr/>
          </a:p>
        </p:txBody>
      </p:sp>
    </p:spTree>
  </p:cSld>
  <p:clrMapOvr>
    <a:masterClrMapping/>
  </p:clrMapOvr>
  <p:transition spd="med">
    <p:fade thruBlk="1"/>
  </p:transition>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9"/>
        <p:cNvGrpSpPr/>
        <p:nvPr/>
      </p:nvGrpSpPr>
      <p:grpSpPr>
        <a:xfrm>
          <a:off x="0" y="0"/>
          <a:ext cx="0" cy="0"/>
          <a:chOff x="0" y="0"/>
          <a:chExt cx="0" cy="0"/>
        </a:xfrm>
      </p:grpSpPr>
      <p:sp>
        <p:nvSpPr>
          <p:cNvPr id="951" name="Google Shape;951;p133"/>
          <p:cNvSpPr txBox="1">
            <a:spLocks noGrp="1"/>
          </p:cNvSpPr>
          <p:nvPr>
            <p:ph type="title"/>
          </p:nvPr>
        </p:nvSpPr>
        <p:spPr>
          <a:xfrm>
            <a:off x="560693" y="280555"/>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dirty="0"/>
              <a:t>Low-Prep Differentiation</a:t>
            </a:r>
            <a:endParaRPr sz="4000" dirty="0"/>
          </a:p>
        </p:txBody>
      </p:sp>
      <p:sp>
        <p:nvSpPr>
          <p:cNvPr id="950" name="Google Shape;950;p133"/>
          <p:cNvSpPr txBox="1">
            <a:spLocks noGrp="1"/>
          </p:cNvSpPr>
          <p:nvPr>
            <p:ph type="body" idx="1"/>
          </p:nvPr>
        </p:nvSpPr>
        <p:spPr>
          <a:xfrm>
            <a:off x="561110" y="1524001"/>
            <a:ext cx="8229600" cy="4267200"/>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0"/>
              </a:spcBef>
              <a:spcAft>
                <a:spcPts val="0"/>
              </a:spcAft>
              <a:buClr>
                <a:srgbClr val="008000"/>
              </a:buClr>
              <a:buSzPct val="100000"/>
              <a:buFont typeface="Arial" panose="020B0604020202020204" pitchFamily="34" charset="0"/>
              <a:buChar char="•"/>
            </a:pPr>
            <a:r>
              <a:rPr lang="en-US" sz="3600" dirty="0">
                <a:latin typeface="Calibri" panose="020F0502020204030204" pitchFamily="34" charset="0"/>
                <a:ea typeface="Calibri"/>
                <a:cs typeface="Calibri" panose="020F0502020204030204" pitchFamily="34" charset="0"/>
                <a:sym typeface="Calibri"/>
              </a:rPr>
              <a:t>Choices of books</a:t>
            </a:r>
            <a:endParaRPr sz="3600" dirty="0">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panose="020F0502020204030204" pitchFamily="34" charset="0"/>
                <a:ea typeface="Calibri"/>
                <a:cs typeface="Calibri" panose="020F0502020204030204" pitchFamily="34" charset="0"/>
                <a:sym typeface="Calibri"/>
              </a:rPr>
              <a:t>Use of collaboration, independence, and cooperation</a:t>
            </a:r>
            <a:endParaRPr sz="3600" dirty="0">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panose="020F0502020204030204" pitchFamily="34" charset="0"/>
                <a:ea typeface="Calibri"/>
                <a:cs typeface="Calibri" panose="020F0502020204030204" pitchFamily="34" charset="0"/>
                <a:sym typeface="Calibri"/>
              </a:rPr>
              <a:t>Multiple levels of questions</a:t>
            </a:r>
            <a:endParaRPr sz="3600" dirty="0">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panose="020F0502020204030204" pitchFamily="34" charset="0"/>
                <a:ea typeface="Calibri"/>
                <a:cs typeface="Calibri" panose="020F0502020204030204" pitchFamily="34" charset="0"/>
                <a:sym typeface="Calibri"/>
              </a:rPr>
              <a:t>Reciprocal teaching</a:t>
            </a:r>
            <a:endParaRPr sz="3600" dirty="0">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panose="020F0502020204030204" pitchFamily="34" charset="0"/>
                <a:ea typeface="Calibri"/>
                <a:cs typeface="Calibri" panose="020F0502020204030204" pitchFamily="34" charset="0"/>
                <a:sym typeface="Calibri"/>
              </a:rPr>
              <a:t>Student-teacher goal setting</a:t>
            </a:r>
            <a:endParaRPr sz="3600" dirty="0">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panose="020F0502020204030204" pitchFamily="34" charset="0"/>
                <a:ea typeface="Calibri"/>
                <a:cs typeface="Calibri" panose="020F0502020204030204" pitchFamily="34" charset="0"/>
                <a:sym typeface="Calibri"/>
              </a:rPr>
              <a:t>Varied computer programs</a:t>
            </a:r>
            <a:endParaRPr sz="3600" dirty="0">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panose="020F0502020204030204" pitchFamily="34" charset="0"/>
                <a:ea typeface="Calibri"/>
                <a:cs typeface="Calibri" panose="020F0502020204030204" pitchFamily="34" charset="0"/>
                <a:sym typeface="Calibri"/>
              </a:rPr>
              <a:t>Use of reading buddies</a:t>
            </a:r>
            <a:endParaRPr lang="en-US" sz="3600" dirty="0">
              <a:latin typeface="Calibri" panose="020F0502020204030204" pitchFamily="34" charset="0"/>
              <a:cs typeface="Calibri" panose="020F0502020204030204" pitchFamily="34" charset="0"/>
            </a:endParaRPr>
          </a:p>
          <a:p>
            <a:pPr marL="0" lvl="0" indent="0" algn="r" rtl="0">
              <a:lnSpc>
                <a:spcPct val="100000"/>
              </a:lnSpc>
              <a:spcBef>
                <a:spcPts val="700"/>
              </a:spcBef>
              <a:spcAft>
                <a:spcPts val="0"/>
              </a:spcAft>
              <a:buClrTx/>
              <a:buSzPct val="100000"/>
              <a:buNone/>
            </a:pPr>
            <a:r>
              <a:rPr lang="en-US" sz="1400" dirty="0"/>
              <a:t>Adapted from Tomlinson, 2001, p. 34</a:t>
            </a:r>
            <a:endParaRPr sz="1400" dirty="0"/>
          </a:p>
        </p:txBody>
      </p:sp>
      <p:sp>
        <p:nvSpPr>
          <p:cNvPr id="952" name="Google Shape;952;p133"/>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98</a:t>
            </a:fld>
            <a:endParaRPr/>
          </a:p>
        </p:txBody>
      </p:sp>
    </p:spTree>
  </p:cSld>
  <p:clrMapOvr>
    <a:overrideClrMapping bg1="lt1" tx1="dk1" bg2="dk2" tx2="lt2" accent1="accent1" accent2="accent2" accent3="accent3" accent4="accent4" accent5="accent5" accent6="accent6" hlink="hlink" folHlink="folHlink"/>
  </p:clrMapOvr>
  <p:transition spd="med">
    <p:fade thruBlk="1"/>
  </p:transition>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7"/>
        <p:cNvGrpSpPr/>
        <p:nvPr/>
      </p:nvGrpSpPr>
      <p:grpSpPr>
        <a:xfrm>
          <a:off x="0" y="0"/>
          <a:ext cx="0" cy="0"/>
          <a:chOff x="0" y="0"/>
          <a:chExt cx="0" cy="0"/>
        </a:xfrm>
      </p:grpSpPr>
      <p:sp>
        <p:nvSpPr>
          <p:cNvPr id="958" name="Google Shape;958;p134"/>
          <p:cNvSpPr txBox="1">
            <a:spLocks noGrp="1"/>
          </p:cNvSpPr>
          <p:nvPr>
            <p:ph type="title"/>
          </p:nvPr>
        </p:nvSpPr>
        <p:spPr>
          <a:xfrm>
            <a:off x="571084" y="290946"/>
            <a:ext cx="8153400" cy="99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dirty="0"/>
              <a:t>High-Prep Differentiation</a:t>
            </a:r>
            <a:endParaRPr dirty="0"/>
          </a:p>
        </p:txBody>
      </p:sp>
      <p:sp>
        <p:nvSpPr>
          <p:cNvPr id="959" name="Google Shape;959;p13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0"/>
              </a:spcBef>
              <a:spcAft>
                <a:spcPts val="0"/>
              </a:spcAft>
              <a:buClr>
                <a:srgbClr val="008000"/>
              </a:buClr>
              <a:buSzPct val="100000"/>
              <a:buFont typeface="Arial" panose="020B0604020202020204" pitchFamily="34" charset="0"/>
              <a:buChar char="•"/>
            </a:pPr>
            <a:r>
              <a:rPr lang="en-US" sz="3600" dirty="0">
                <a:latin typeface="Calibri" panose="020F0502020204030204" pitchFamily="34" charset="0"/>
                <a:ea typeface="Calibri"/>
                <a:cs typeface="Calibri" panose="020F0502020204030204" pitchFamily="34" charset="0"/>
                <a:sym typeface="Calibri"/>
              </a:rPr>
              <a:t>Tiered activities/assignments </a:t>
            </a:r>
            <a:endParaRPr sz="3600" dirty="0">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panose="020F0502020204030204" pitchFamily="34" charset="0"/>
                <a:ea typeface="Calibri"/>
                <a:cs typeface="Calibri" panose="020F0502020204030204" pitchFamily="34" charset="0"/>
                <a:sym typeface="Calibri"/>
              </a:rPr>
              <a:t>Independent studies</a:t>
            </a:r>
            <a:endParaRPr sz="3600" dirty="0">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panose="020F0502020204030204" pitchFamily="34" charset="0"/>
                <a:ea typeface="Calibri"/>
                <a:cs typeface="Calibri" panose="020F0502020204030204" pitchFamily="34" charset="0"/>
                <a:sym typeface="Calibri"/>
              </a:rPr>
              <a:t>Multiple texts</a:t>
            </a:r>
            <a:endParaRPr sz="3600" dirty="0">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panose="020F0502020204030204" pitchFamily="34" charset="0"/>
                <a:ea typeface="Calibri"/>
                <a:cs typeface="Calibri" panose="020F0502020204030204" pitchFamily="34" charset="0"/>
                <a:sym typeface="Calibri"/>
              </a:rPr>
              <a:t>Compacting</a:t>
            </a:r>
            <a:endParaRPr sz="3600" dirty="0">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panose="020F0502020204030204" pitchFamily="34" charset="0"/>
                <a:ea typeface="Calibri"/>
                <a:cs typeface="Calibri" panose="020F0502020204030204" pitchFamily="34" charset="0"/>
                <a:sym typeface="Calibri"/>
              </a:rPr>
              <a:t>Literature Circles</a:t>
            </a:r>
            <a:endParaRPr sz="3600" dirty="0">
              <a:latin typeface="Calibri" panose="020F0502020204030204" pitchFamily="34" charset="0"/>
              <a:cs typeface="Calibri" panose="020F0502020204030204" pitchFamily="34" charset="0"/>
            </a:endParaRPr>
          </a:p>
          <a:p>
            <a:pPr lvl="0" indent="-457200" algn="l" rtl="0">
              <a:lnSpc>
                <a:spcPct val="100000"/>
              </a:lnSpc>
              <a:spcBef>
                <a:spcPts val="700"/>
              </a:spcBef>
              <a:spcAft>
                <a:spcPts val="0"/>
              </a:spcAft>
              <a:buClr>
                <a:srgbClr val="008000"/>
              </a:buClr>
              <a:buSzPct val="100000"/>
              <a:buFont typeface="Arial" panose="020B0604020202020204" pitchFamily="34" charset="0"/>
              <a:buChar char="•"/>
            </a:pPr>
            <a:r>
              <a:rPr lang="en-US" sz="3600" dirty="0">
                <a:latin typeface="Calibri" panose="020F0502020204030204" pitchFamily="34" charset="0"/>
                <a:ea typeface="Calibri"/>
                <a:cs typeface="Calibri" panose="020F0502020204030204" pitchFamily="34" charset="0"/>
                <a:sym typeface="Calibri"/>
              </a:rPr>
              <a:t>Choice Boards/Learning Menus</a:t>
            </a:r>
            <a:br>
              <a:rPr lang="en-US" sz="3600" dirty="0">
                <a:latin typeface="Calibri" panose="020F0502020204030204" pitchFamily="34" charset="0"/>
                <a:ea typeface="Calibri"/>
                <a:cs typeface="Calibri" panose="020F0502020204030204" pitchFamily="34" charset="0"/>
                <a:sym typeface="Calibri"/>
              </a:rPr>
            </a:br>
            <a:br>
              <a:rPr lang="en-US" sz="3600" dirty="0">
                <a:latin typeface="Calibri" panose="020F0502020204030204" pitchFamily="34" charset="0"/>
                <a:cs typeface="Calibri" panose="020F0502020204030204" pitchFamily="34" charset="0"/>
              </a:rPr>
            </a:br>
            <a:r>
              <a:rPr lang="en-US" sz="1800" dirty="0">
                <a:latin typeface="Calibri"/>
                <a:ea typeface="Calibri"/>
                <a:cs typeface="Calibri"/>
                <a:sym typeface="Calibri"/>
              </a:rPr>
              <a:t>Adapted from Tomlinson, 2001, p. 34</a:t>
            </a:r>
            <a:endParaRPr sz="1800" dirty="0"/>
          </a:p>
          <a:p>
            <a:pPr marL="0" lvl="0" indent="0" algn="r" rtl="0">
              <a:lnSpc>
                <a:spcPct val="100000"/>
              </a:lnSpc>
              <a:spcBef>
                <a:spcPts val="700"/>
              </a:spcBef>
              <a:spcAft>
                <a:spcPts val="0"/>
              </a:spcAft>
              <a:buSzPts val="1920"/>
              <a:buNone/>
            </a:pPr>
            <a:endParaRPr sz="3200" dirty="0">
              <a:latin typeface="Calibri"/>
              <a:ea typeface="Calibri"/>
              <a:cs typeface="Calibri"/>
              <a:sym typeface="Calibri"/>
            </a:endParaRPr>
          </a:p>
        </p:txBody>
      </p:sp>
      <p:sp>
        <p:nvSpPr>
          <p:cNvPr id="960" name="Google Shape;960;p134"/>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99</a:t>
            </a:fld>
            <a:endParaRPr/>
          </a:p>
        </p:txBody>
      </p:sp>
    </p:spTree>
  </p:cSld>
  <p:clrMapOvr>
    <a:overrideClrMapping bg1="lt1" tx1="dk1" bg2="dk2" tx2="lt2" accent1="accent1" accent2="accent2" accent3="accent3" accent4="accent4" accent5="accent5" accent6="accent6" hlink="hlink" folHlink="folHlink"/>
  </p:clrMapOvr>
  <p:transition spd="med">
    <p:fade thruBlk="1"/>
  </p:transition>
</p:sld>
</file>

<file path=ppt/theme/theme1.xml><?xml version="1.0" encoding="utf-8"?>
<a:theme xmlns:a="http://schemas.openxmlformats.org/drawingml/2006/main" name="DESE template.ashx">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SE template.ashx">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869</TotalTime>
  <Words>16935</Words>
  <Application>Microsoft Macintosh PowerPoint</Application>
  <PresentationFormat>On-screen Show (4:3)</PresentationFormat>
  <Paragraphs>1232</Paragraphs>
  <Slides>110</Slides>
  <Notes>110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110</vt:i4>
      </vt:variant>
    </vt:vector>
  </HeadingPairs>
  <TitlesOfParts>
    <vt:vector size="121" baseType="lpstr">
      <vt:lpstr>Arial</vt:lpstr>
      <vt:lpstr>Twentieth Century</vt:lpstr>
      <vt:lpstr>Wingdings</vt:lpstr>
      <vt:lpstr>Constantia</vt:lpstr>
      <vt:lpstr>Cambria</vt:lpstr>
      <vt:lpstr>Noto Sans Symbols</vt:lpstr>
      <vt:lpstr>Times New Roman</vt:lpstr>
      <vt:lpstr>Calibri</vt:lpstr>
      <vt:lpstr>DESE template.ashx</vt:lpstr>
      <vt:lpstr>DESE template.ashx</vt:lpstr>
      <vt:lpstr>MS_ClipArt_Gallery</vt:lpstr>
      <vt:lpstr>PowerPoint Presentation</vt:lpstr>
      <vt:lpstr>Virtual Structure</vt:lpstr>
      <vt:lpstr>Norms</vt:lpstr>
      <vt:lpstr>Zoom Features We Will Use Today</vt:lpstr>
      <vt:lpstr>Look For These Icons</vt:lpstr>
      <vt:lpstr>Main Theme</vt:lpstr>
      <vt:lpstr>K – W – L </vt:lpstr>
      <vt:lpstr>K – W – L </vt:lpstr>
      <vt:lpstr>Time to Stretch </vt:lpstr>
      <vt:lpstr>Resources </vt:lpstr>
      <vt:lpstr>Materials Needed</vt:lpstr>
      <vt:lpstr>Training Blocks</vt:lpstr>
      <vt:lpstr>Differentiated Instruction</vt:lpstr>
      <vt:lpstr>Opening and Introductions</vt:lpstr>
      <vt:lpstr>Pre-Assessment </vt:lpstr>
      <vt:lpstr>Learner Objectives</vt:lpstr>
      <vt:lpstr>Missouri Teacher Evaluation Standards</vt:lpstr>
      <vt:lpstr>Norms</vt:lpstr>
      <vt:lpstr>Why Differentiated Instruction is Important</vt:lpstr>
      <vt:lpstr>Indicators of a Need to Differentiate</vt:lpstr>
      <vt:lpstr>Indicators of a Need to Differentiate</vt:lpstr>
      <vt:lpstr>Evidence of Effectiveness as a Classroom Practice</vt:lpstr>
      <vt:lpstr>Why It Matters</vt:lpstr>
      <vt:lpstr>Did You Know</vt:lpstr>
      <vt:lpstr>Decision Makers in Society</vt:lpstr>
      <vt:lpstr>Why Differentiate</vt:lpstr>
      <vt:lpstr>What Is Differentiated Instruction?</vt:lpstr>
      <vt:lpstr>Differentiated Instruction</vt:lpstr>
      <vt:lpstr>    General Principles of Differentiation</vt:lpstr>
      <vt:lpstr>Differentiated Instruction</vt:lpstr>
      <vt:lpstr>Attributes of Traditional Classroom and Differentiated Classroom</vt:lpstr>
      <vt:lpstr>Ways to Differentiate Instruction</vt:lpstr>
      <vt:lpstr>Same Outcomes, Different Avenue for Success!</vt:lpstr>
      <vt:lpstr>One-Liners</vt:lpstr>
      <vt:lpstr>Five Key Elements</vt:lpstr>
      <vt:lpstr>Guiding Principles of Effective Differentiated Instruction</vt:lpstr>
      <vt:lpstr>CAROL ANN TOMLINSON</vt:lpstr>
      <vt:lpstr>High Quality Curriculum</vt:lpstr>
      <vt:lpstr>Knowledge, Understand, and Do (KUD)</vt:lpstr>
      <vt:lpstr>Key Elements of Curriculum</vt:lpstr>
      <vt:lpstr>Classroom Leadership and Management</vt:lpstr>
      <vt:lpstr>Flow of Instruction in a Differentiated Classroom</vt:lpstr>
      <vt:lpstr>Flexible Instruction Arrangements</vt:lpstr>
      <vt:lpstr>Assessments</vt:lpstr>
      <vt:lpstr>Assessments in a Differentiated Classroom</vt:lpstr>
      <vt:lpstr>Assessment Strategies</vt:lpstr>
      <vt:lpstr>Assessment Strategies</vt:lpstr>
      <vt:lpstr>Learning Environment</vt:lpstr>
      <vt:lpstr>Learning Quilt Activity</vt:lpstr>
      <vt:lpstr>Where Do I Begin?</vt:lpstr>
      <vt:lpstr> Visualize What You Want Students to Learn</vt:lpstr>
      <vt:lpstr> Attending to Who We Teach</vt:lpstr>
      <vt:lpstr> Readiness to Learn</vt:lpstr>
      <vt:lpstr> Interest</vt:lpstr>
      <vt:lpstr> Learning Profile</vt:lpstr>
      <vt:lpstr> Prior Knowledge</vt:lpstr>
      <vt:lpstr> Stand Up, Hand Up, Pair Up</vt:lpstr>
      <vt:lpstr>What Teachers Can Differentiate</vt:lpstr>
      <vt:lpstr> Planning and Implementing Differentiated Instruction</vt:lpstr>
      <vt:lpstr>Content</vt:lpstr>
      <vt:lpstr> Content</vt:lpstr>
      <vt:lpstr> Content Differentiation</vt:lpstr>
      <vt:lpstr>Strategies for Differentiating Content</vt:lpstr>
      <vt:lpstr>Strategies for Differentiating Content</vt:lpstr>
      <vt:lpstr>Provide Options for Perception</vt:lpstr>
      <vt:lpstr>Options for Comprehension</vt:lpstr>
      <vt:lpstr>Tiered Content</vt:lpstr>
      <vt:lpstr>What Can Be Tiered</vt:lpstr>
      <vt:lpstr>PowerPoint Presentation</vt:lpstr>
      <vt:lpstr>When Implementing Tiers</vt:lpstr>
      <vt:lpstr>Compacting</vt:lpstr>
      <vt:lpstr>Presentation Styles</vt:lpstr>
      <vt:lpstr>    Walk About</vt:lpstr>
      <vt:lpstr>Process</vt:lpstr>
      <vt:lpstr>Process Differentiation</vt:lpstr>
      <vt:lpstr>Strategies for Differentiating Process</vt:lpstr>
      <vt:lpstr>Flexible Instructional Arrangements</vt:lpstr>
      <vt:lpstr>Tiered Process</vt:lpstr>
      <vt:lpstr>When Should I Tier an Assignment</vt:lpstr>
      <vt:lpstr>Differentiating Process Using Manipulatives/Technology</vt:lpstr>
      <vt:lpstr>Modified Jigsaw for Process</vt:lpstr>
      <vt:lpstr>Product</vt:lpstr>
      <vt:lpstr>Product Differentiation</vt:lpstr>
      <vt:lpstr>Product Differentiation</vt:lpstr>
      <vt:lpstr>Create a Powerful Product Assignment</vt:lpstr>
      <vt:lpstr>Create a Powerful Product Assignment</vt:lpstr>
      <vt:lpstr>Strategies for Differentiating Product</vt:lpstr>
      <vt:lpstr>Tiered Products</vt:lpstr>
      <vt:lpstr>Tic-Tac-Toe</vt:lpstr>
      <vt:lpstr>Tic-Tac-Toe/Choice Board for a Book Report</vt:lpstr>
      <vt:lpstr>Learning Menu</vt:lpstr>
      <vt:lpstr>Learning Menu</vt:lpstr>
      <vt:lpstr>Designing R.A.F.T.S. Writing Assignments</vt:lpstr>
      <vt:lpstr>R.A.F.T.S. Activity</vt:lpstr>
      <vt:lpstr>Think-Pair-Share</vt:lpstr>
      <vt:lpstr>Putting It All Together</vt:lpstr>
      <vt:lpstr>    Getting Started     </vt:lpstr>
      <vt:lpstr>Low-Prep Differentiation</vt:lpstr>
      <vt:lpstr>High-Prep Differentiation</vt:lpstr>
      <vt:lpstr>Putting It All Together</vt:lpstr>
      <vt:lpstr>Closing</vt:lpstr>
      <vt:lpstr>Differentiated Instruction Review</vt:lpstr>
      <vt:lpstr>Post-Assessment</vt:lpstr>
      <vt:lpstr>Differentiated Instruction Review</vt:lpstr>
      <vt:lpstr>Differentiated Instruction Review</vt:lpstr>
      <vt:lpstr>Differentiated Instruction Review</vt:lpstr>
      <vt:lpstr>Differentiated Instruction Review</vt:lpstr>
      <vt:lpstr>Differentiated Instruction Review</vt:lpstr>
      <vt:lpstr>Practice Profile</vt:lpstr>
      <vt:lpstr>Differentiated Instruction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Sanders, Gary</dc:creator>
  <cp:lastModifiedBy>Chelie A Nelson</cp:lastModifiedBy>
  <cp:revision>368</cp:revision>
  <dcterms:created xsi:type="dcterms:W3CDTF">1601-01-01T00:00:00Z</dcterms:created>
  <dcterms:modified xsi:type="dcterms:W3CDTF">2021-04-29T17:42:00Z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TC010903011033</vt:lpwstr>
  </property>
  <property fmtid="{D5CDD505-2E9C-101B-9397-08002B2CF9AE}" pid="3" name="_NewReviewCycle">
    <vt:lpwstr/>
  </property>
</Properties>
</file>