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2"/>
  </p:notesMasterIdLst>
  <p:sldIdLst>
    <p:sldId id="460" r:id="rId2"/>
    <p:sldId id="532" r:id="rId3"/>
    <p:sldId id="539" r:id="rId4"/>
    <p:sldId id="270" r:id="rId5"/>
    <p:sldId id="436" r:id="rId6"/>
    <p:sldId id="535" r:id="rId7"/>
    <p:sldId id="585" r:id="rId8"/>
    <p:sldId id="545" r:id="rId9"/>
    <p:sldId id="546" r:id="rId10"/>
    <p:sldId id="547" r:id="rId11"/>
    <p:sldId id="548" r:id="rId12"/>
    <p:sldId id="549" r:id="rId13"/>
    <p:sldId id="550" r:id="rId14"/>
    <p:sldId id="551" r:id="rId15"/>
    <p:sldId id="552" r:id="rId16"/>
    <p:sldId id="553" r:id="rId17"/>
    <p:sldId id="554" r:id="rId18"/>
    <p:sldId id="555" r:id="rId19"/>
    <p:sldId id="556" r:id="rId20"/>
    <p:sldId id="557" r:id="rId21"/>
    <p:sldId id="558" r:id="rId22"/>
    <p:sldId id="559" r:id="rId23"/>
    <p:sldId id="560" r:id="rId24"/>
    <p:sldId id="561" r:id="rId25"/>
    <p:sldId id="562" r:id="rId26"/>
    <p:sldId id="563" r:id="rId27"/>
    <p:sldId id="449" r:id="rId28"/>
    <p:sldId id="564" r:id="rId29"/>
    <p:sldId id="565" r:id="rId30"/>
    <p:sldId id="566" r:id="rId31"/>
    <p:sldId id="567" r:id="rId32"/>
    <p:sldId id="568" r:id="rId33"/>
    <p:sldId id="569" r:id="rId34"/>
    <p:sldId id="570" r:id="rId35"/>
    <p:sldId id="571" r:id="rId36"/>
    <p:sldId id="572" r:id="rId37"/>
    <p:sldId id="573" r:id="rId38"/>
    <p:sldId id="575" r:id="rId39"/>
    <p:sldId id="584" r:id="rId40"/>
    <p:sldId id="58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ultant Notes - Delete or Hide this Section!" id="{6F781E8C-AD57-6E4D-808D-18755DC80649}">
          <p14:sldIdLst>
            <p14:sldId id="460"/>
            <p14:sldId id="532"/>
          </p14:sldIdLst>
        </p14:section>
        <p14:section name="Session Introduction" id="{AE9343CD-15A0-2848-8EF6-C403F9EF8294}">
          <p14:sldIdLst>
            <p14:sldId id="539"/>
            <p14:sldId id="270"/>
            <p14:sldId id="436"/>
            <p14:sldId id="535"/>
          </p14:sldIdLst>
        </p14:section>
        <p14:section name="Previous Session Review" id="{B45D7344-B1FD-9042-AD01-713D0F208BB8}">
          <p14:sldIdLst>
            <p14:sldId id="585"/>
          </p14:sldIdLst>
        </p14:section>
        <p14:section name="Session Outcomes" id="{FDCAFF20-6848-BB46-B6A7-17C1BF384961}">
          <p14:sldIdLst>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449"/>
            <p14:sldId id="564"/>
            <p14:sldId id="565"/>
            <p14:sldId id="566"/>
            <p14:sldId id="567"/>
            <p14:sldId id="568"/>
            <p14:sldId id="569"/>
            <p14:sldId id="570"/>
            <p14:sldId id="571"/>
            <p14:sldId id="572"/>
            <p14:sldId id="573"/>
            <p14:sldId id="575"/>
          </p14:sldIdLst>
        </p14:section>
        <p14:section name="Effective Action Planning" id="{BF00761E-8593-5349-96D4-0376F6941A5B}">
          <p14:sldIdLst>
            <p14:sldId id="584"/>
          </p14:sldIdLst>
        </p14:section>
        <p14:section name="Next Session &amp; Contact Information" id="{27507CCB-E540-1F4E-9A5C-261431AAE370}">
          <p14:sldIdLst>
            <p14:sldId id="5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69507" autoAdjust="0"/>
  </p:normalViewPr>
  <p:slideViewPr>
    <p:cSldViewPr snapToGrid="0" snapToObjects="1">
      <p:cViewPr varScale="1">
        <p:scale>
          <a:sx n="77" d="100"/>
          <a:sy n="77" d="100"/>
        </p:scale>
        <p:origin x="1648"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51" d="100"/>
          <a:sy n="51" d="100"/>
        </p:scale>
        <p:origin x="-22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55C07-20E6-3D4B-9B0E-9B0E4AD2835E}" type="datetimeFigureOut">
              <a:rPr lang="en-US" smtClean="0"/>
              <a:t>6/21/19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57270-1435-9749-8C75-F4C5FD1D1467}" type="slidenum">
              <a:rPr lang="en-US" smtClean="0"/>
              <a:t>‹#›</a:t>
            </a:fld>
            <a:endParaRPr lang="en-US"/>
          </a:p>
        </p:txBody>
      </p:sp>
    </p:spTree>
    <p:extLst>
      <p:ext uri="{BB962C8B-B14F-4D97-AF65-F5344CB8AC3E}">
        <p14:creationId xmlns:p14="http://schemas.microsoft.com/office/powerpoint/2010/main" val="1576651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a:t>
            </a:fld>
            <a:endParaRPr lang="en-US" dirty="0"/>
          </a:p>
        </p:txBody>
      </p:sp>
    </p:spTree>
    <p:extLst>
      <p:ext uri="{BB962C8B-B14F-4D97-AF65-F5344CB8AC3E}">
        <p14:creationId xmlns:p14="http://schemas.microsoft.com/office/powerpoint/2010/main" val="453139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say:  </a:t>
            </a:r>
            <a:r>
              <a:rPr lang="en-US" sz="1200" kern="1200" dirty="0">
                <a:solidFill>
                  <a:schemeClr val="tx1"/>
                </a:solidFill>
                <a:effectLst/>
                <a:latin typeface="+mn-lt"/>
                <a:ea typeface="+mn-ea"/>
                <a:cs typeface="+mn-cs"/>
              </a:rPr>
              <a:t>“Here is a continuum of strategies that provide additional teaching and practice required to help students who have a skill deficit or performance deficit learn the desired behaviors and when to appropriately use them</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12</a:t>
            </a:fld>
            <a:endParaRPr lang="en-US" dirty="0"/>
          </a:p>
        </p:txBody>
      </p:sp>
    </p:spTree>
    <p:extLst>
      <p:ext uri="{BB962C8B-B14F-4D97-AF65-F5344CB8AC3E}">
        <p14:creationId xmlns:p14="http://schemas.microsoft.com/office/powerpoint/2010/main" val="198738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a:t>
            </a:r>
            <a:r>
              <a:rPr lang="en-US" b="1" baseline="0" dirty="0"/>
              <a:t> participants to read the slide</a:t>
            </a:r>
          </a:p>
          <a:p>
            <a:r>
              <a:rPr lang="en-US" b="1" baseline="0" dirty="0"/>
              <a:t>To say: </a:t>
            </a:r>
          </a:p>
          <a:p>
            <a:r>
              <a:rPr lang="en-US" dirty="0"/>
              <a:t>“These three</a:t>
            </a:r>
            <a:r>
              <a:rPr lang="en-US" baseline="0" dirty="0"/>
              <a:t> strategies can be used by teachers to respond swiftly to minor misbehavior. A more thorough teaching of these strategies is provided on the following slides.”</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13</a:t>
            </a:fld>
            <a:endParaRPr lang="en-US" dirty="0"/>
          </a:p>
        </p:txBody>
      </p:sp>
    </p:spTree>
    <p:extLst>
      <p:ext uri="{BB962C8B-B14F-4D97-AF65-F5344CB8AC3E}">
        <p14:creationId xmlns:p14="http://schemas.microsoft.com/office/powerpoint/2010/main" val="165852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Model and demonstrate these as you teach</a:t>
            </a:r>
            <a:r>
              <a:rPr lang="en-US" dirty="0"/>
              <a:t>. </a:t>
            </a:r>
          </a:p>
          <a:p>
            <a:r>
              <a:rPr lang="en-US" b="0" dirty="0"/>
              <a:t>To say: </a:t>
            </a:r>
            <a:r>
              <a:rPr lang="en-US" dirty="0"/>
              <a:t>Here</a:t>
            </a:r>
            <a:r>
              <a:rPr lang="en-US" baseline="0" dirty="0"/>
              <a:t> are more examples of signals that can be used to nonverbally direct students to begin engaging in appropriate behavior:</a:t>
            </a:r>
          </a:p>
          <a:p>
            <a:pPr marL="228600" indent="-228600">
              <a:buAutoNum type="arabicParenR"/>
            </a:pPr>
            <a:r>
              <a:rPr lang="en-US" baseline="0" dirty="0"/>
              <a:t>Establish eye contact with the student, walk to the classroom expectations matrix and discreetly point to the rule the student should be following.</a:t>
            </a:r>
          </a:p>
          <a:p>
            <a:pPr marL="228600" indent="-228600">
              <a:buAutoNum type="arabicParenR"/>
            </a:pPr>
            <a:r>
              <a:rPr lang="en-US" baseline="0" dirty="0"/>
              <a:t>If rules are numbered, signal the number of the rule the student(s) should be following.</a:t>
            </a:r>
          </a:p>
          <a:p>
            <a:pPr marL="228600" indent="-228600">
              <a:buAutoNum type="arabicParenR"/>
            </a:pPr>
            <a:r>
              <a:rPr lang="en-US" baseline="0" dirty="0"/>
              <a:t>Refocus behavior by reemphasizing the instructional objective.  Point to the instructional objective, then pose a question to the class regarding the objective.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14</a:t>
            </a:fld>
            <a:endParaRPr lang="en-US" dirty="0"/>
          </a:p>
        </p:txBody>
      </p:sp>
    </p:spTree>
    <p:extLst>
      <p:ext uri="{BB962C8B-B14F-4D97-AF65-F5344CB8AC3E}">
        <p14:creationId xmlns:p14="http://schemas.microsoft.com/office/powerpoint/2010/main" val="146699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  </a:t>
            </a:r>
            <a:r>
              <a:rPr lang="en-US" b="0" baseline="0" dirty="0"/>
              <a:t>“Here are s</a:t>
            </a:r>
            <a:r>
              <a:rPr lang="en-US" dirty="0"/>
              <a:t>ome cautions</a:t>
            </a:r>
            <a:r>
              <a:rPr lang="en-US" baseline="0" dirty="0"/>
              <a:t> in using the basic indirect strategies,” </a:t>
            </a:r>
            <a:r>
              <a:rPr lang="en-US" b="1" baseline="0" dirty="0"/>
              <a:t>then direct participants to read the slide. </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15</a:t>
            </a:fld>
            <a:endParaRPr lang="en-US" dirty="0"/>
          </a:p>
        </p:txBody>
      </p:sp>
    </p:spTree>
    <p:extLst>
      <p:ext uri="{BB962C8B-B14F-4D97-AF65-F5344CB8AC3E}">
        <p14:creationId xmlns:p14="http://schemas.microsoft.com/office/powerpoint/2010/main" val="174967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directions, then say, </a:t>
            </a:r>
          </a:p>
          <a:p>
            <a:r>
              <a:rPr lang="en-US" b="1" dirty="0"/>
              <a:t>To say: </a:t>
            </a:r>
            <a:r>
              <a:rPr lang="en-US" b="0" dirty="0"/>
              <a:t>“There are 3 indirect strategies for discouraging inappropriate behavior described in your handout on page 200. </a:t>
            </a:r>
            <a:r>
              <a:rPr lang="en-US" b="0" baseline="0" dirty="0"/>
              <a:t>We are focusing only on the first three at this time...”</a:t>
            </a:r>
          </a:p>
          <a:p>
            <a:endParaRPr lang="en-US" b="1" dirty="0"/>
          </a:p>
          <a:p>
            <a:r>
              <a:rPr lang="en-US" b="1" dirty="0"/>
              <a:t>Provide approximately 10 minutes for this activity</a:t>
            </a:r>
            <a:r>
              <a:rPr lang="en-US" dirty="0"/>
              <a:t>. </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16</a:t>
            </a:fld>
            <a:endParaRPr lang="en-US" dirty="0"/>
          </a:p>
        </p:txBody>
      </p:sp>
    </p:spTree>
    <p:extLst>
      <p:ext uri="{BB962C8B-B14F-4D97-AF65-F5344CB8AC3E}">
        <p14:creationId xmlns:p14="http://schemas.microsoft.com/office/powerpoint/2010/main" val="151438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“The strategies presented earlier do not involve direct verbal interaction</a:t>
            </a:r>
            <a:r>
              <a:rPr lang="en-US" b="0" baseline="0" dirty="0"/>
              <a:t> as they are being utilized (although, they should be explicitly taught </a:t>
            </a:r>
            <a:r>
              <a:rPr lang="en-US" b="0" i="1" baseline="0" dirty="0"/>
              <a:t>prior</a:t>
            </a:r>
            <a:r>
              <a:rPr lang="en-US" b="0" baseline="0" dirty="0"/>
              <a:t> to use.)  The error correction strategies presented here do involve direct verbal interaction with the student(s) being addressed.  These strategies emphasize teaching appropriate behavior.”  Reminder that common language comes and we use the wording for re-directing, re-teaching etc. from our matrix.  </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17</a:t>
            </a:fld>
            <a:endParaRPr lang="en-US" dirty="0"/>
          </a:p>
        </p:txBody>
      </p:sp>
    </p:spTree>
    <p:extLst>
      <p:ext uri="{BB962C8B-B14F-4D97-AF65-F5344CB8AC3E}">
        <p14:creationId xmlns:p14="http://schemas.microsoft.com/office/powerpoint/2010/main" val="2065836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baseline="0" dirty="0"/>
              <a:t>“Each of these strategies requires direct interaction with the student(s),” </a:t>
            </a:r>
          </a:p>
          <a:p>
            <a:endParaRPr lang="en-US" b="0" baseline="0" dirty="0"/>
          </a:p>
          <a:p>
            <a:r>
              <a:rPr lang="en-US" b="0" baseline="0" dirty="0"/>
              <a:t>To do: </a:t>
            </a:r>
            <a:r>
              <a:rPr lang="en-US" b="1" baseline="0" dirty="0"/>
              <a:t>Direct participants to read the definitions of each strategy.  </a:t>
            </a:r>
          </a:p>
          <a:p>
            <a:endParaRPr lang="en-US" b="1" baseline="0" dirty="0"/>
          </a:p>
          <a:p>
            <a:r>
              <a:rPr lang="en-US" b="0" baseline="0" dirty="0"/>
              <a:t>Examples of each strategy are provided on the following slides and on p. 201 of the Workbook.</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18</a:t>
            </a:fld>
            <a:endParaRPr lang="en-US" dirty="0"/>
          </a:p>
        </p:txBody>
      </p:sp>
    </p:spTree>
    <p:extLst>
      <p:ext uri="{BB962C8B-B14F-4D97-AF65-F5344CB8AC3E}">
        <p14:creationId xmlns:p14="http://schemas.microsoft.com/office/powerpoint/2010/main" val="192771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 participants to read the examples of redirection</a:t>
            </a:r>
          </a:p>
          <a:p>
            <a:r>
              <a:rPr lang="en-US" b="1" baseline="0" dirty="0"/>
              <a:t>To say: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t>
            </a:r>
            <a:r>
              <a:rPr lang="en-US" sz="1200" b="0" i="0" u="none" strike="noStrike" kern="1200" baseline="0" dirty="0">
                <a:solidFill>
                  <a:schemeClr val="tx1"/>
                </a:solidFill>
                <a:latin typeface="+mn-lt"/>
                <a:ea typeface="+mn-ea"/>
                <a:cs typeface="+mn-cs"/>
              </a:rPr>
              <a:t>Each re-direct includes a specific restatement of the classroom rule.” 	</a:t>
            </a:r>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19</a:t>
            </a:fld>
            <a:endParaRPr lang="en-US" dirty="0"/>
          </a:p>
        </p:txBody>
      </p:sp>
    </p:spTree>
    <p:extLst>
      <p:ext uri="{BB962C8B-B14F-4D97-AF65-F5344CB8AC3E}">
        <p14:creationId xmlns:p14="http://schemas.microsoft.com/office/powerpoint/2010/main" val="142515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r>
              <a:rPr lang="en-US" b="0" baseline="0" dirty="0"/>
              <a:t>“The next step in the correction process is to re-teach.  In each interaction, the skill is labeled and the student is given an immediate opportunity to </a:t>
            </a:r>
            <a:r>
              <a:rPr lang="en-US" sz="1200" b="0" i="0" u="none" strike="noStrike" kern="1200" baseline="0" dirty="0">
                <a:solidFill>
                  <a:schemeClr val="tx1"/>
                </a:solidFill>
                <a:latin typeface="+mn-lt"/>
                <a:ea typeface="+mn-ea"/>
                <a:cs typeface="+mn-cs"/>
              </a:rPr>
              <a:t>practice demonstrating the behavior.  </a:t>
            </a:r>
            <a:r>
              <a:rPr lang="en-US" b="0" baseline="0" dirty="0"/>
              <a:t>Here are examples of re-teaching.”</a:t>
            </a:r>
          </a:p>
          <a:p>
            <a:r>
              <a:rPr lang="en-US" b="1" baseline="0" dirty="0"/>
              <a:t>To do: Direct participants to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20</a:t>
            </a:fld>
            <a:endParaRPr lang="en-US" dirty="0"/>
          </a:p>
        </p:txBody>
      </p:sp>
    </p:spTree>
    <p:extLst>
      <p:ext uri="{BB962C8B-B14F-4D97-AF65-F5344CB8AC3E}">
        <p14:creationId xmlns:p14="http://schemas.microsoft.com/office/powerpoint/2010/main" val="172621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 </a:t>
            </a:r>
            <a:r>
              <a:rPr lang="en-US" b="0" dirty="0"/>
              <a:t>“</a:t>
            </a:r>
            <a:r>
              <a:rPr lang="en-US" altLang="en-US" b="0" dirty="0">
                <a:latin typeface="Times New Roman" pitchFamily="-108" charset="0"/>
                <a:ea typeface="ＭＳ Ｐゴシック" pitchFamily="-108" charset="-128"/>
              </a:rPr>
              <a:t>Providing Choice </a:t>
            </a:r>
            <a:r>
              <a:rPr lang="en-US" altLang="en-US" dirty="0">
                <a:latin typeface="Times New Roman" pitchFamily="-108" charset="0"/>
                <a:ea typeface="ＭＳ Ｐゴシック" pitchFamily="-108" charset="-128"/>
              </a:rPr>
              <a:t>is frequently an effective strategy for managing inappropriate behavior</a:t>
            </a:r>
            <a:r>
              <a:rPr lang="en-US" altLang="en-US" b="1" dirty="0">
                <a:latin typeface="Times New Roman" pitchFamily="-108" charset="0"/>
                <a:ea typeface="ＭＳ Ｐゴシック" pitchFamily="-108" charset="-128"/>
              </a:rPr>
              <a:t>.  </a:t>
            </a:r>
            <a:r>
              <a:rPr lang="en-US" altLang="en-US" b="0" dirty="0">
                <a:latin typeface="Times New Roman" pitchFamily="-108" charset="0"/>
                <a:ea typeface="ＭＳ Ｐゴシック" pitchFamily="-108" charset="-128"/>
              </a:rPr>
              <a:t>C</a:t>
            </a:r>
            <a:r>
              <a:rPr lang="en-US" altLang="en-US" dirty="0">
                <a:latin typeface="Times New Roman" pitchFamily="-108" charset="0"/>
                <a:ea typeface="ＭＳ Ｐゴシック" pitchFamily="-108" charset="-128"/>
              </a:rPr>
              <a:t>hoice can address location, order of completion, type of tool or type</a:t>
            </a:r>
            <a:r>
              <a:rPr lang="en-US" altLang="en-US" baseline="0" dirty="0">
                <a:latin typeface="Times New Roman" pitchFamily="-108" charset="0"/>
                <a:ea typeface="ＭＳ Ｐゴシック" pitchFamily="-108" charset="-128"/>
              </a:rPr>
              <a:t> of </a:t>
            </a:r>
            <a:r>
              <a:rPr lang="en-US" altLang="en-US" dirty="0">
                <a:latin typeface="Times New Roman" pitchFamily="-108" charset="0"/>
                <a:ea typeface="ＭＳ Ｐゴシック" pitchFamily="-108" charset="-128"/>
              </a:rPr>
              <a:t>activity. </a:t>
            </a:r>
            <a:r>
              <a:rPr lang="en-US" b="0" dirty="0"/>
              <a:t>You must generate and teach the choices </a:t>
            </a:r>
            <a:r>
              <a:rPr lang="en-US" b="0" i="1" baseline="0" dirty="0"/>
              <a:t>before</a:t>
            </a:r>
            <a:r>
              <a:rPr lang="en-US" b="0" baseline="0" dirty="0"/>
              <a:t> students engage in inappropriate behavior,”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do: Read the examples of providing choice.</a:t>
            </a:r>
            <a:r>
              <a:rPr lang="en-US" b="0" baseline="0" dirty="0"/>
              <a:t>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21</a:t>
            </a:fld>
            <a:endParaRPr lang="en-US" dirty="0"/>
          </a:p>
        </p:txBody>
      </p:sp>
    </p:spTree>
    <p:extLst>
      <p:ext uri="{BB962C8B-B14F-4D97-AF65-F5344CB8AC3E}">
        <p14:creationId xmlns:p14="http://schemas.microsoft.com/office/powerpoint/2010/main" val="188193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 To say: </a:t>
            </a:r>
            <a:r>
              <a:rPr lang="en-US" dirty="0"/>
              <a:t>“These will be the Working Agreements for our time together.”</a:t>
            </a:r>
          </a:p>
          <a:p>
            <a:pPr eaLnBrk="1" hangingPunct="1"/>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8" indent="-285703" eaLnBrk="0" hangingPunct="0">
              <a:defRPr>
                <a:solidFill>
                  <a:schemeClr val="tx1"/>
                </a:solidFill>
                <a:latin typeface="Arial" panose="020B0604020202020204" pitchFamily="34" charset="0"/>
                <a:cs typeface="Arial" panose="020B0604020202020204" pitchFamily="34" charset="0"/>
              </a:defRPr>
            </a:lvl2pPr>
            <a:lvl3pPr marL="1142813" indent="-228562" eaLnBrk="0" hangingPunct="0">
              <a:defRPr>
                <a:solidFill>
                  <a:schemeClr val="tx1"/>
                </a:solidFill>
                <a:latin typeface="Arial" panose="020B0604020202020204" pitchFamily="34" charset="0"/>
                <a:cs typeface="Arial" panose="020B0604020202020204" pitchFamily="34" charset="0"/>
              </a:defRPr>
            </a:lvl3pPr>
            <a:lvl4pPr marL="1599937" indent="-228562" eaLnBrk="0" hangingPunct="0">
              <a:defRPr>
                <a:solidFill>
                  <a:schemeClr val="tx1"/>
                </a:solidFill>
                <a:latin typeface="Arial" panose="020B0604020202020204" pitchFamily="34" charset="0"/>
                <a:cs typeface="Arial" panose="020B0604020202020204" pitchFamily="34" charset="0"/>
              </a:defRPr>
            </a:lvl4pPr>
            <a:lvl5pPr marL="2057063" indent="-228562" eaLnBrk="0" hangingPunct="0">
              <a:defRPr>
                <a:solidFill>
                  <a:schemeClr val="tx1"/>
                </a:solidFill>
                <a:latin typeface="Arial" panose="020B0604020202020204" pitchFamily="34" charset="0"/>
                <a:cs typeface="Arial" panose="020B0604020202020204" pitchFamily="34" charset="0"/>
              </a:defRPr>
            </a:lvl5pPr>
            <a:lvl6pPr marL="2514187"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1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38"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6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10D49E-3F3A-4898-89D7-CFF810473561}" type="slidenum">
              <a:rPr lang="en-US">
                <a:solidFill>
                  <a:prstClr val="black"/>
                </a:solidFill>
                <a:latin typeface="Calibri" panose="020F0502020204030204" pitchFamily="34" charset="0"/>
              </a:rPr>
              <a:pPr eaLnBrk="1" hangingPunct="1"/>
              <a:t>4</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6832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r>
              <a:rPr lang="en-US" b="0" baseline="0" dirty="0"/>
              <a:t>“A student conference </a:t>
            </a:r>
            <a:r>
              <a:rPr lang="en-US" sz="1200" b="0" i="0" u="none" strike="noStrike" kern="1200" baseline="0" dirty="0">
                <a:solidFill>
                  <a:schemeClr val="tx1"/>
                </a:solidFill>
                <a:latin typeface="+mn-lt"/>
                <a:ea typeface="+mn-ea"/>
                <a:cs typeface="+mn-cs"/>
              </a:rPr>
              <a:t>is a lengthier re-teaching or problem solving opportunity that should occur when behavior is more frequent or intense. </a:t>
            </a:r>
            <a:r>
              <a:rPr lang="en-US" b="0" baseline="0" dirty="0"/>
              <a:t>Schedule the conference to occur as soon as possible so the student will have opportunities to problem solve and practice the appropriate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do: Direct participants to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22</a:t>
            </a:fld>
            <a:endParaRPr lang="en-US" dirty="0"/>
          </a:p>
        </p:txBody>
      </p:sp>
    </p:spTree>
    <p:extLst>
      <p:ext uri="{BB962C8B-B14F-4D97-AF65-F5344CB8AC3E}">
        <p14:creationId xmlns:p14="http://schemas.microsoft.com/office/powerpoint/2010/main" val="55804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a:t>
            </a:r>
            <a:r>
              <a:rPr lang="en-US" b="1" baseline="0" dirty="0"/>
              <a:t> participants to read the slide.  </a:t>
            </a:r>
          </a:p>
          <a:p>
            <a:r>
              <a:rPr lang="en-US" b="1" baseline="0" dirty="0"/>
              <a:t>To say: “</a:t>
            </a:r>
            <a:r>
              <a:rPr lang="en-US" b="0" baseline="0" dirty="0"/>
              <a:t>Remember this is done with a smile!  These are encouraging words and a positive interaction with your student!”</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23</a:t>
            </a:fld>
            <a:endParaRPr lang="en-US" dirty="0"/>
          </a:p>
        </p:txBody>
      </p:sp>
    </p:spTree>
    <p:extLst>
      <p:ext uri="{BB962C8B-B14F-4D97-AF65-F5344CB8AC3E}">
        <p14:creationId xmlns:p14="http://schemas.microsoft.com/office/powerpoint/2010/main" val="1154877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 participants to the continued conversation on the slide.  Read slide</a:t>
            </a:r>
          </a:p>
          <a:p>
            <a:r>
              <a:rPr lang="en-US" b="1" dirty="0"/>
              <a:t>To say: </a:t>
            </a:r>
            <a:r>
              <a:rPr lang="en-US" b="0" dirty="0"/>
              <a:t> (After reading) “Notice how the conversation ends with positive feedback and a prompt. The next interaction with Austin should be to provide positive specific feedback for on-task behavior.”</a:t>
            </a:r>
            <a:endParaRPr lang="en-US" b="1" dirty="0"/>
          </a:p>
        </p:txBody>
      </p:sp>
      <p:sp>
        <p:nvSpPr>
          <p:cNvPr id="4" name="Slide Number Placeholder 3"/>
          <p:cNvSpPr>
            <a:spLocks noGrp="1"/>
          </p:cNvSpPr>
          <p:nvPr>
            <p:ph type="sldNum" sz="quarter" idx="5"/>
          </p:nvPr>
        </p:nvSpPr>
        <p:spPr/>
        <p:txBody>
          <a:bodyPr/>
          <a:lstStyle/>
          <a:p>
            <a:fld id="{DDC57270-1435-9749-8C75-F4C5FD1D1467}" type="slidenum">
              <a:rPr lang="en-US" smtClean="0"/>
              <a:t>24</a:t>
            </a:fld>
            <a:endParaRPr lang="en-US"/>
          </a:p>
        </p:txBody>
      </p:sp>
    </p:spTree>
    <p:extLst>
      <p:ext uri="{BB962C8B-B14F-4D97-AF65-F5344CB8AC3E}">
        <p14:creationId xmlns:p14="http://schemas.microsoft.com/office/powerpoint/2010/main" val="660840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 teams to turn to p.</a:t>
            </a:r>
            <a:r>
              <a:rPr lang="en-US" b="1" baseline="0" dirty="0"/>
              <a:t> 201 in the Workbook, then complete the activity.</a:t>
            </a:r>
            <a:endParaRPr lang="en-US" b="1" dirty="0"/>
          </a:p>
          <a:p>
            <a:r>
              <a:rPr lang="en-US" b="1" dirty="0"/>
              <a:t>Provide approximately 15 minutes</a:t>
            </a:r>
            <a:r>
              <a:rPr lang="en-US" b="1" baseline="0" dirty="0"/>
              <a:t> for this activity.</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25</a:t>
            </a:fld>
            <a:endParaRPr lang="en-US" dirty="0"/>
          </a:p>
        </p:txBody>
      </p:sp>
    </p:spTree>
    <p:extLst>
      <p:ext uri="{BB962C8B-B14F-4D97-AF65-F5344CB8AC3E}">
        <p14:creationId xmlns:p14="http://schemas.microsoft.com/office/powerpoint/2010/main" val="681527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a:t>
            </a:r>
            <a:r>
              <a:rPr lang="en-US" b="1" baseline="0" dirty="0"/>
              <a:t> the slide</a:t>
            </a:r>
          </a:p>
          <a:p>
            <a:r>
              <a:rPr lang="en-US" b="1" baseline="0" dirty="0"/>
              <a:t>To say: </a:t>
            </a:r>
          </a:p>
          <a:p>
            <a:r>
              <a:rPr lang="en-US" b="1" baseline="0" dirty="0"/>
              <a:t> </a:t>
            </a:r>
            <a:r>
              <a:rPr lang="en-US" b="0" baseline="0" dirty="0"/>
              <a:t>“Please, remember these considerations when correcting inappropriate behavior and share them with your staff.”</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26</a:t>
            </a:fld>
            <a:endParaRPr lang="en-US" dirty="0"/>
          </a:p>
        </p:txBody>
      </p:sp>
    </p:spTree>
    <p:extLst>
      <p:ext uri="{BB962C8B-B14F-4D97-AF65-F5344CB8AC3E}">
        <p14:creationId xmlns:p14="http://schemas.microsoft.com/office/powerpoint/2010/main" val="4955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directions.  Provide approximately 5 minutes for this activity,</a:t>
            </a:r>
            <a:r>
              <a:rPr lang="en-US" b="1" baseline="0" dirty="0"/>
              <a:t> then ask participants to volunteer responses.</a:t>
            </a:r>
            <a:endParaRPr lang="en-US" b="1" dirty="0"/>
          </a:p>
          <a:p>
            <a:r>
              <a:rPr lang="en-US" dirty="0"/>
              <a:t>Possible Responses:</a:t>
            </a:r>
          </a:p>
          <a:p>
            <a:pPr marL="228600" indent="-228600">
              <a:buAutoNum type="arabicParenR"/>
            </a:pPr>
            <a:r>
              <a:rPr lang="en-US" dirty="0"/>
              <a:t>Conference with Deb or</a:t>
            </a:r>
            <a:r>
              <a:rPr lang="en-US" baseline="0" dirty="0"/>
              <a:t> p</a:t>
            </a:r>
            <a:r>
              <a:rPr lang="en-US" dirty="0"/>
              <a:t>rovide an additional consequence such as having Deb spend time with the teacher making a</a:t>
            </a:r>
            <a:r>
              <a:rPr lang="en-US" baseline="0" dirty="0"/>
              <a:t> plan to bring needed materials to class.</a:t>
            </a:r>
          </a:p>
          <a:p>
            <a:pPr marL="228600" indent="-228600">
              <a:buAutoNum type="arabicParenR"/>
            </a:pPr>
            <a:r>
              <a:rPr lang="en-US" baseline="0" dirty="0"/>
              <a:t>Use a low level of correction  such as nonverbal cue or Redirect.</a:t>
            </a:r>
          </a:p>
          <a:p>
            <a:pPr marL="228600" indent="-228600">
              <a:buAutoNum type="arabicParenR"/>
            </a:pPr>
            <a:r>
              <a:rPr lang="en-US" baseline="0" dirty="0"/>
              <a:t>Aubrey has received a redirect so the teacher may choose to re-teach following directions.</a:t>
            </a:r>
            <a:endParaRPr lang="en-US" dirty="0"/>
          </a:p>
        </p:txBody>
      </p:sp>
      <p:sp>
        <p:nvSpPr>
          <p:cNvPr id="4" name="Slide Number Placeholder 3"/>
          <p:cNvSpPr>
            <a:spLocks noGrp="1"/>
          </p:cNvSpPr>
          <p:nvPr>
            <p:ph type="sldNum" sz="quarter" idx="10"/>
          </p:nvPr>
        </p:nvSpPr>
        <p:spPr/>
        <p:txBody>
          <a:bodyPr/>
          <a:lstStyle/>
          <a:p>
            <a:fld id="{DDC57270-1435-9749-8C75-F4C5FD1D1467}" type="slidenum">
              <a:rPr lang="en-US" smtClean="0"/>
              <a:t>27</a:t>
            </a:fld>
            <a:endParaRPr lang="en-US"/>
          </a:p>
        </p:txBody>
      </p:sp>
    </p:spTree>
    <p:extLst>
      <p:ext uri="{BB962C8B-B14F-4D97-AF65-F5344CB8AC3E}">
        <p14:creationId xmlns:p14="http://schemas.microsoft.com/office/powerpoint/2010/main" val="119546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Provide access to p. 202 of the Workbook.</a:t>
            </a:r>
          </a:p>
          <a:p>
            <a:r>
              <a:rPr lang="en-US" b="1" dirty="0"/>
              <a:t>Provide approximately 15 minutes</a:t>
            </a:r>
            <a:r>
              <a:rPr lang="en-US" b="1" baseline="0" dirty="0"/>
              <a:t> to read, reflect and choose a technique or strategy for each scenario.</a:t>
            </a:r>
          </a:p>
          <a:p>
            <a:r>
              <a:rPr lang="en-US" b="1" baseline="0" dirty="0"/>
              <a:t>Provide an additional 5 minutes to prepare demonstrations and 5-10 minutes more for teams to demonstrate the use of a strategy. </a:t>
            </a:r>
          </a:p>
          <a:p>
            <a:r>
              <a:rPr lang="en-US" b="1" baseline="0" dirty="0"/>
              <a:t>Go through the 13 scenes on page 202 first, calling on volunteers to provide the strategy selected and the reason it was selected. Then ask each team to demonstrate the strategy selected to respond to one of the scenarios.</a:t>
            </a:r>
          </a:p>
          <a:p>
            <a:r>
              <a:rPr lang="en-US" b="0" baseline="0" dirty="0"/>
              <a:t>Possible Responses:</a:t>
            </a:r>
          </a:p>
          <a:p>
            <a:r>
              <a:rPr lang="en-US" sz="1200" kern="1200" dirty="0">
                <a:solidFill>
                  <a:schemeClr val="tx1"/>
                </a:solidFill>
                <a:effectLst/>
                <a:latin typeface="+mn-lt"/>
                <a:ea typeface="+mn-ea"/>
                <a:cs typeface="+mn-cs"/>
              </a:rPr>
              <a:t>1. Fred is blurting out answers during a review of yesterday’s lesson. REDIRECT</a:t>
            </a:r>
          </a:p>
          <a:p>
            <a:r>
              <a:rPr lang="en-US" sz="1200" kern="1200" dirty="0">
                <a:solidFill>
                  <a:schemeClr val="tx1"/>
                </a:solidFill>
                <a:effectLst/>
                <a:latin typeface="+mn-lt"/>
                <a:ea typeface="+mn-ea"/>
                <a:cs typeface="+mn-cs"/>
              </a:rPr>
              <a:t>2. Burke pushes the swing and almost hits Chloe. He had difficulty using the swings correctly at the last recess. CONFERENCE</a:t>
            </a:r>
          </a:p>
          <a:p>
            <a:r>
              <a:rPr lang="en-US" sz="1200" kern="1200" dirty="0">
                <a:solidFill>
                  <a:schemeClr val="tx1"/>
                </a:solidFill>
                <a:effectLst/>
                <a:latin typeface="+mn-lt"/>
                <a:ea typeface="+mn-ea"/>
                <a:cs typeface="+mn-cs"/>
              </a:rPr>
              <a:t>3. Betty is digging in her purse during an independent seatwork assignment.  SIGNAL OR NONVERBAL CLUE</a:t>
            </a:r>
          </a:p>
          <a:p>
            <a:r>
              <a:rPr lang="en-US" sz="1200" kern="1200" dirty="0">
                <a:solidFill>
                  <a:schemeClr val="tx1"/>
                </a:solidFill>
                <a:effectLst/>
                <a:latin typeface="+mn-lt"/>
                <a:ea typeface="+mn-ea"/>
                <a:cs typeface="+mn-cs"/>
              </a:rPr>
              <a:t>4. After re-directing Jake for being off-task, he is again turned around, trying to get Marc’s attention. RETEACH</a:t>
            </a:r>
          </a:p>
          <a:p>
            <a:r>
              <a:rPr lang="en-US" sz="1200" kern="1200" dirty="0">
                <a:solidFill>
                  <a:schemeClr val="tx1"/>
                </a:solidFill>
                <a:effectLst/>
                <a:latin typeface="+mn-lt"/>
                <a:ea typeface="+mn-ea"/>
                <a:cs typeface="+mn-cs"/>
              </a:rPr>
              <a:t>5. Jane barked at the cafeteria server, saying, “Yuk! I hate that!” RETEACH</a:t>
            </a:r>
          </a:p>
          <a:p>
            <a:r>
              <a:rPr lang="en-US" sz="1200" kern="1200" dirty="0">
                <a:solidFill>
                  <a:schemeClr val="tx1"/>
                </a:solidFill>
                <a:effectLst/>
                <a:latin typeface="+mn-lt"/>
                <a:ea typeface="+mn-ea"/>
                <a:cs typeface="+mn-cs"/>
              </a:rPr>
              <a:t>6. Amy is daydreaming and looking out the window during instruction. SIGNAL or NONVERBAL CLUE</a:t>
            </a:r>
          </a:p>
          <a:p>
            <a:r>
              <a:rPr lang="en-US" sz="1200" kern="1200" dirty="0">
                <a:solidFill>
                  <a:schemeClr val="tx1"/>
                </a:solidFill>
                <a:effectLst/>
                <a:latin typeface="+mn-lt"/>
                <a:ea typeface="+mn-ea"/>
                <a:cs typeface="+mn-cs"/>
              </a:rPr>
              <a:t>7. Wilma does not have a pencil again today to complete the class activity. CONFERENCE</a:t>
            </a:r>
          </a:p>
          <a:p>
            <a:r>
              <a:rPr lang="en-US" sz="1200" kern="1200" dirty="0">
                <a:solidFill>
                  <a:schemeClr val="tx1"/>
                </a:solidFill>
                <a:effectLst/>
                <a:latin typeface="+mn-lt"/>
                <a:ea typeface="+mn-ea"/>
                <a:cs typeface="+mn-cs"/>
              </a:rPr>
              <a:t>8. Aaron has been sighing, rolling his eyes, and complaining when he is assisted with his work for the last couple of days. CONFERENCE</a:t>
            </a:r>
          </a:p>
          <a:p>
            <a:r>
              <a:rPr lang="en-US" sz="1200" kern="1200" dirty="0">
                <a:solidFill>
                  <a:schemeClr val="tx1"/>
                </a:solidFill>
                <a:effectLst/>
                <a:latin typeface="+mn-lt"/>
                <a:ea typeface="+mn-ea"/>
                <a:cs typeface="+mn-cs"/>
              </a:rPr>
              <a:t>9. The class is getting loud during their paired group work activity. REDIRECT</a:t>
            </a:r>
          </a:p>
          <a:p>
            <a:r>
              <a:rPr lang="en-US" sz="1200" kern="1200" dirty="0">
                <a:solidFill>
                  <a:schemeClr val="tx1"/>
                </a:solidFill>
                <a:effectLst/>
                <a:latin typeface="+mn-lt"/>
                <a:ea typeface="+mn-ea"/>
                <a:cs typeface="+mn-cs"/>
              </a:rPr>
              <a:t>10. Jason walks into class after the bell has rung again today; he has been tardy three days this week. CONFERENCE</a:t>
            </a:r>
          </a:p>
          <a:p>
            <a:r>
              <a:rPr lang="en-US" sz="1200" kern="1200" dirty="0">
                <a:solidFill>
                  <a:schemeClr val="tx1"/>
                </a:solidFill>
                <a:effectLst/>
                <a:latin typeface="+mn-lt"/>
                <a:ea typeface="+mn-ea"/>
                <a:cs typeface="+mn-cs"/>
              </a:rPr>
              <a:t>11. During small group work, Talia calls out, “Hey, Jackson took my marker!”  RETEACH Jackson and Talia</a:t>
            </a:r>
          </a:p>
          <a:p>
            <a:r>
              <a:rPr lang="en-US" sz="1200" kern="1200" dirty="0">
                <a:solidFill>
                  <a:schemeClr val="tx1"/>
                </a:solidFill>
                <a:effectLst/>
                <a:latin typeface="+mn-lt"/>
                <a:ea typeface="+mn-ea"/>
                <a:cs typeface="+mn-cs"/>
              </a:rPr>
              <a:t>12. Fred and Jose run to line up at the door when the teacher announces time for lunch. RETEACH</a:t>
            </a:r>
          </a:p>
          <a:p>
            <a:r>
              <a:rPr lang="en-US" sz="1200" kern="1200" dirty="0">
                <a:solidFill>
                  <a:schemeClr val="tx1"/>
                </a:solidFill>
                <a:effectLst/>
                <a:latin typeface="+mn-lt"/>
                <a:ea typeface="+mn-ea"/>
                <a:cs typeface="+mn-cs"/>
              </a:rPr>
              <a:t>13. Zach has his cell phone out during class. The teacher re-directed Zach about his phone use several times recently. CHOICE OR CONFERENCE</a:t>
            </a:r>
          </a:p>
          <a:p>
            <a:endParaRPr lang="en-US" b="0" baseline="0" dirty="0"/>
          </a:p>
          <a:p>
            <a:endParaRPr lang="en-US" b="0"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28</a:t>
            </a:fld>
            <a:endParaRPr lang="en-US" dirty="0"/>
          </a:p>
        </p:txBody>
      </p:sp>
    </p:spTree>
    <p:extLst>
      <p:ext uri="{BB962C8B-B14F-4D97-AF65-F5344CB8AC3E}">
        <p14:creationId xmlns:p14="http://schemas.microsoft.com/office/powerpoint/2010/main" val="2059144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Use</a:t>
            </a:r>
            <a:r>
              <a:rPr lang="en-US" b="1" baseline="0" dirty="0"/>
              <a:t> handout</a:t>
            </a:r>
            <a:r>
              <a:rPr lang="en-US" sz="1200" b="1" baseline="0" dirty="0">
                <a:solidFill>
                  <a:srgbClr val="008000"/>
                </a:solidFill>
              </a:rPr>
              <a:t> </a:t>
            </a:r>
            <a:r>
              <a:rPr lang="en-US" sz="1200" b="1" i="1" dirty="0">
                <a:solidFill>
                  <a:srgbClr val="008000"/>
                </a:solidFill>
              </a:rPr>
              <a:t>Practice Selecting Techniques to Effectively Address Inappropriate Behavior</a:t>
            </a:r>
            <a:r>
              <a:rPr lang="en-US" sz="1200" b="1" i="0" baseline="0" dirty="0">
                <a:solidFill>
                  <a:srgbClr val="008000"/>
                </a:solidFill>
              </a:rPr>
              <a:t> f</a:t>
            </a:r>
            <a:endParaRPr lang="en-US" b="1" baseline="0" dirty="0"/>
          </a:p>
          <a:p>
            <a:r>
              <a:rPr lang="en-US" b="1" dirty="0"/>
              <a:t>Approximately 10 minutes</a:t>
            </a:r>
            <a:r>
              <a:rPr lang="en-US" b="1" baseline="0" dirty="0"/>
              <a:t> to reflect on scenes, choose a technique or strategy and discuss answers. </a:t>
            </a:r>
          </a:p>
          <a:p>
            <a:endParaRPr lang="en-US" baseline="0" dirty="0"/>
          </a:p>
          <a:p>
            <a:r>
              <a:rPr lang="en-US" b="1" baseline="0" dirty="0"/>
              <a:t>Note to presenter: </a:t>
            </a:r>
          </a:p>
          <a:p>
            <a:r>
              <a:rPr lang="en-US" b="0" baseline="0" dirty="0"/>
              <a:t>There is no one, right answer to the scenarios in this activity.  Accept all answers from participants that are instructional in nature.  If participants bring up instances when inappropriate behaviors are repetitive, redirect them and tell them we will look at that later in our presentation. </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t>29</a:t>
            </a:fld>
            <a:endParaRPr lang="en-US"/>
          </a:p>
        </p:txBody>
      </p:sp>
    </p:spTree>
    <p:extLst>
      <p:ext uri="{BB962C8B-B14F-4D97-AF65-F5344CB8AC3E}">
        <p14:creationId xmlns:p14="http://schemas.microsoft.com/office/powerpoint/2010/main" val="1297330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E4691FA-07E6-D941-83F0-0BC542FEC722}" type="slidenum">
              <a:rPr lang="en-US" sz="1200"/>
              <a:pPr/>
              <a:t>30</a:t>
            </a:fld>
            <a:endParaRPr lang="en-US" sz="1200"/>
          </a:p>
        </p:txBody>
      </p:sp>
      <p:sp>
        <p:nvSpPr>
          <p:cNvPr id="352258" name="Rectangle 2"/>
          <p:cNvSpPr>
            <a:spLocks noGrp="1" noRot="1" noChangeAspect="1" noChangeArrowheads="1"/>
          </p:cNvSpPr>
          <p:nvPr>
            <p:ph type="sldImg"/>
          </p:nvPr>
        </p:nvSpPr>
        <p:spPr>
          <a:solidFill>
            <a:srgbClr val="FFFFFF"/>
          </a:solidFill>
          <a:ln/>
        </p:spPr>
      </p:sp>
      <p:sp>
        <p:nvSpPr>
          <p:cNvPr id="352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charset="0"/>
                <a:ea typeface="ヒラギノ角ゴ Pro W3" charset="0"/>
                <a:cs typeface="ヒラギノ角ゴ Pro W3" charset="0"/>
              </a:rPr>
              <a:t>To do: Read the slide.</a:t>
            </a:r>
          </a:p>
        </p:txBody>
      </p:sp>
    </p:spTree>
    <p:extLst>
      <p:ext uri="{BB962C8B-B14F-4D97-AF65-F5344CB8AC3E}">
        <p14:creationId xmlns:p14="http://schemas.microsoft.com/office/powerpoint/2010/main" val="165311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BCF88B21-B6ED-B44F-9599-AAA27302C646}" type="slidenum">
              <a:rPr lang="en-US">
                <a:latin typeface="Arial" charset="0"/>
                <a:ea typeface="ヒラギノ角ゴ Pro W3" charset="0"/>
                <a:cs typeface="ヒラギノ角ゴ Pro W3" charset="0"/>
              </a:rPr>
              <a:pPr eaLnBrk="1" hangingPunct="1"/>
              <a:t>31</a:t>
            </a:fld>
            <a:endParaRPr lang="en-US" dirty="0">
              <a:latin typeface="Arial" charset="0"/>
              <a:ea typeface="ヒラギノ角ゴ Pro W3" charset="0"/>
              <a:cs typeface="ヒラギノ角ゴ Pro W3"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ヒラギノ角ゴ Pro W3" charset="0"/>
                <a:cs typeface="ヒラギノ角ゴ Pro W3" charset="0"/>
              </a:rPr>
              <a:t>To say:  </a:t>
            </a:r>
            <a:r>
              <a:rPr lang="en-US" b="0" dirty="0">
                <a:latin typeface="Calibri" charset="0"/>
                <a:ea typeface="ヒラギノ角ゴ Pro W3" charset="0"/>
                <a:cs typeface="ヒラギノ角ゴ Pro W3" charset="0"/>
              </a:rPr>
              <a:t>“</a:t>
            </a:r>
            <a:r>
              <a:rPr lang="en-US" sz="1200" kern="1200" dirty="0">
                <a:solidFill>
                  <a:schemeClr val="tx1"/>
                </a:solidFill>
                <a:effectLst/>
                <a:latin typeface="+mn-lt"/>
                <a:ea typeface="+mn-ea"/>
                <a:cs typeface="+mn-cs"/>
              </a:rPr>
              <a:t>Consequences paired with teaching of the alternative or desirable behavior can heighten behavior change. Effective consequences result in greater learning and should often involve learning tasks or opportunities directly related to the inappropriate behavior,” </a:t>
            </a:r>
          </a:p>
          <a:p>
            <a:pPr eaLnBrk="1" hangingPunct="1">
              <a:spcBef>
                <a:spcPct val="0"/>
              </a:spcBef>
            </a:pPr>
            <a:endParaRPr lang="en-US" sz="1200" b="1" kern="1200" dirty="0">
              <a:solidFill>
                <a:schemeClr val="tx1"/>
              </a:solidFill>
              <a:effectLst/>
              <a:latin typeface="+mn-lt"/>
              <a:ea typeface="+mn-ea"/>
              <a:cs typeface="+mn-cs"/>
            </a:endParaRPr>
          </a:p>
          <a:p>
            <a:pPr eaLnBrk="1" hangingPunct="1">
              <a:spcBef>
                <a:spcPct val="0"/>
              </a:spcBef>
            </a:pPr>
            <a:r>
              <a:rPr lang="en-US" sz="1200" b="1" kern="1200" dirty="0">
                <a:solidFill>
                  <a:schemeClr val="tx1"/>
                </a:solidFill>
                <a:effectLst/>
                <a:latin typeface="+mn-lt"/>
                <a:ea typeface="+mn-ea"/>
                <a:cs typeface="+mn-cs"/>
              </a:rPr>
              <a:t>To do: Then r</a:t>
            </a:r>
            <a:r>
              <a:rPr lang="en-US" b="1" dirty="0">
                <a:latin typeface="Calibri" charset="0"/>
                <a:ea typeface="ヒラギノ角ゴ Pro W3" charset="0"/>
                <a:cs typeface="ヒラギノ角ゴ Pro W3" charset="0"/>
              </a:rPr>
              <a:t>ead these key points for using additional consequences.  Emphasize the last concept by saying, </a:t>
            </a:r>
          </a:p>
          <a:p>
            <a:pPr eaLnBrk="1" hangingPunct="1">
              <a:spcBef>
                <a:spcPct val="0"/>
              </a:spcBef>
            </a:pPr>
            <a:r>
              <a:rPr lang="en-US" b="0" dirty="0">
                <a:latin typeface="Calibri" charset="0"/>
                <a:ea typeface="ヒラギノ角ゴ Pro W3" charset="0"/>
                <a:cs typeface="ヒラギノ角ゴ Pro W3" charset="0"/>
              </a:rPr>
              <a:t>“</a:t>
            </a:r>
            <a:r>
              <a:rPr lang="en-US" sz="1200" kern="1200" dirty="0">
                <a:solidFill>
                  <a:schemeClr val="tx1"/>
                </a:solidFill>
                <a:effectLst/>
                <a:latin typeface="+mn-lt"/>
                <a:ea typeface="+mn-ea"/>
                <a:cs typeface="+mn-cs"/>
              </a:rPr>
              <a:t>It is not the size of the consequence that promotes behavior change, but the certainty that something will be done.” </a:t>
            </a:r>
            <a:r>
              <a:rPr lang="en-US" b="1" dirty="0">
                <a:latin typeface="Calibri" charset="0"/>
                <a:ea typeface="ヒラギノ角ゴ Pro W3" charset="0"/>
                <a:cs typeface="ヒラギノ角ゴ Pro W3" charset="0"/>
              </a:rPr>
              <a:t> </a:t>
            </a:r>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58977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panose="020B0604020202020204" pitchFamily="34" charset="0"/>
              </a:rPr>
              <a:t>To say: </a:t>
            </a: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I </a:t>
            </a:r>
            <a:r>
              <a:rPr lang="en-US" u="none" dirty="0">
                <a:latin typeface="Arial" panose="020B0604020202020204" pitchFamily="34" charset="0"/>
              </a:rPr>
              <a:t>will 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dirty="0">
                <a:solidFill>
                  <a:srgbClr val="FF0000"/>
                </a:solidFill>
                <a:latin typeface="Arial" panose="020B0604020202020204" pitchFamily="34" charset="0"/>
              </a:rPr>
              <a:t>(</a:t>
            </a:r>
            <a:r>
              <a:rPr lang="en-US" b="1" u="none" dirty="0">
                <a:solidFill>
                  <a:srgbClr val="FF0000"/>
                </a:solidFill>
                <a:latin typeface="Arial" panose="020B0604020202020204" pitchFamily="34" charset="0"/>
              </a:rPr>
              <a:t>Insert your attention signal here.)</a:t>
            </a: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endParaRPr lang="en-US" b="1" dirty="0">
              <a:latin typeface="Arial" panose="020B0604020202020204" pitchFamily="34" charset="0"/>
            </a:endParaRPr>
          </a:p>
        </p:txBody>
      </p:sp>
      <p:sp>
        <p:nvSpPr>
          <p:cNvPr id="102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8" indent="-285703" eaLnBrk="0" hangingPunct="0">
              <a:defRPr>
                <a:solidFill>
                  <a:schemeClr val="tx1"/>
                </a:solidFill>
                <a:latin typeface="Arial" panose="020B0604020202020204" pitchFamily="34" charset="0"/>
                <a:cs typeface="Arial" panose="020B0604020202020204" pitchFamily="34" charset="0"/>
              </a:defRPr>
            </a:lvl2pPr>
            <a:lvl3pPr marL="1142813" indent="-228562" eaLnBrk="0" hangingPunct="0">
              <a:defRPr>
                <a:solidFill>
                  <a:schemeClr val="tx1"/>
                </a:solidFill>
                <a:latin typeface="Arial" panose="020B0604020202020204" pitchFamily="34" charset="0"/>
                <a:cs typeface="Arial" panose="020B0604020202020204" pitchFamily="34" charset="0"/>
              </a:defRPr>
            </a:lvl3pPr>
            <a:lvl4pPr marL="1599937" indent="-228562" eaLnBrk="0" hangingPunct="0">
              <a:defRPr>
                <a:solidFill>
                  <a:schemeClr val="tx1"/>
                </a:solidFill>
                <a:latin typeface="Arial" panose="020B0604020202020204" pitchFamily="34" charset="0"/>
                <a:cs typeface="Arial" panose="020B0604020202020204" pitchFamily="34" charset="0"/>
              </a:defRPr>
            </a:lvl4pPr>
            <a:lvl5pPr marL="2057063" indent="-228562" eaLnBrk="0" hangingPunct="0">
              <a:defRPr>
                <a:solidFill>
                  <a:schemeClr val="tx1"/>
                </a:solidFill>
                <a:latin typeface="Arial" panose="020B0604020202020204" pitchFamily="34" charset="0"/>
                <a:cs typeface="Arial" panose="020B0604020202020204" pitchFamily="34" charset="0"/>
              </a:defRPr>
            </a:lvl5pPr>
            <a:lvl6pPr marL="2514187"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1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38"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6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4B340-89DC-4CC2-AD75-2D4129CE8BFD}" type="slidenum">
              <a:rPr lang="en-US">
                <a:latin typeface="Calibri" panose="020F0502020204030204" pitchFamily="34" charset="0"/>
                <a:ea typeface="ＭＳ Ｐゴシック" panose="020B0600070205080204" pitchFamily="34" charset="-128"/>
              </a:rPr>
              <a:pPr eaLnBrk="1" hangingPunct="1"/>
              <a:t>5</a:t>
            </a:fld>
            <a:endParaRPr 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17510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say:  </a:t>
            </a:r>
            <a:r>
              <a:rPr lang="en-US" sz="1200" b="0" i="0" u="none" strike="noStrike" kern="1200" baseline="0" dirty="0">
                <a:solidFill>
                  <a:schemeClr val="tx1"/>
                </a:solidFill>
                <a:latin typeface="+mn-lt"/>
                <a:ea typeface="+mn-ea"/>
                <a:cs typeface="+mn-cs"/>
              </a:rPr>
              <a:t>“Remember, consequences are responses that occur following a behavior.  They can serve to increase the occurrence of a behavior or decrease the occurrence of a behavior.”</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32</a:t>
            </a:fld>
            <a:endParaRPr lang="en-US" dirty="0"/>
          </a:p>
        </p:txBody>
      </p:sp>
    </p:spTree>
    <p:extLst>
      <p:ext uri="{BB962C8B-B14F-4D97-AF65-F5344CB8AC3E}">
        <p14:creationId xmlns:p14="http://schemas.microsoft.com/office/powerpoint/2010/main" val="32212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This slide has animation.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To do: Advance the slide to reveal the information about additional consequences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To say: </a:t>
            </a: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“Additional consequences should be considered, </a:t>
            </a:r>
            <a:r>
              <a:rPr lang="en-US" sz="1200" b="0" i="0" u="none" strike="noStrike" kern="1200" baseline="0" dirty="0">
                <a:solidFill>
                  <a:schemeClr val="tx1"/>
                </a:solidFill>
                <a:latin typeface="+mn-lt"/>
                <a:ea typeface="+mn-ea"/>
                <a:cs typeface="+mn-cs"/>
              </a:rPr>
              <a:t>particularly when inappropriate behavior is repetitive or not responding to teaching strategies alone.”</a:t>
            </a:r>
            <a:endParaRPr lang="en-US" dirty="0"/>
          </a:p>
          <a:p>
            <a:endParaRPr lang="en-US" b="0" baseline="0" dirty="0"/>
          </a:p>
          <a:p>
            <a:endParaRPr lang="en-US" b="0" baseline="0" dirty="0"/>
          </a:p>
          <a:p>
            <a:endParaRPr lang="en-US" b="1" dirty="0"/>
          </a:p>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33</a:t>
            </a:fld>
            <a:endParaRPr lang="en-US" dirty="0"/>
          </a:p>
        </p:txBody>
      </p:sp>
    </p:spTree>
    <p:extLst>
      <p:ext uri="{BB962C8B-B14F-4D97-AF65-F5344CB8AC3E}">
        <p14:creationId xmlns:p14="http://schemas.microsoft.com/office/powerpoint/2010/main" val="1166553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64E6AF22-3A4B-7D45-98A0-75DD49672531}" type="slidenum">
              <a:rPr lang="en-US">
                <a:latin typeface="Arial" charset="0"/>
                <a:ea typeface="ヒラギノ角ゴ Pro W3" charset="0"/>
                <a:cs typeface="ヒラギノ角ゴ Pro W3" charset="0"/>
              </a:rPr>
              <a:pPr eaLnBrk="1" hangingPunct="1"/>
              <a:t>34</a:t>
            </a:fld>
            <a:endParaRPr lang="en-US" dirty="0">
              <a:latin typeface="Arial" charset="0"/>
              <a:ea typeface="ヒラギノ角ゴ Pro W3" charset="0"/>
              <a:cs typeface="ヒラギノ角ゴ Pro W3"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To say:  </a:t>
            </a:r>
            <a:r>
              <a:rPr lang="en-US" sz="1200" b="0" i="0" u="none" strike="noStrike" kern="1200" baseline="0" dirty="0">
                <a:solidFill>
                  <a:schemeClr val="tx1"/>
                </a:solidFill>
                <a:latin typeface="+mn-lt"/>
                <a:ea typeface="+mn-ea"/>
                <a:cs typeface="+mn-cs"/>
              </a:rPr>
              <a:t>“Developing a menu of consequences specific to each non-classroom area or for each classroom task will help you to avoid illogical consequences such as the removal of recess or detentions, which tend to be overused in many schools.  These additional consequences need to be logically connected to the infraction (e.g. a child who disrupts class and takes time from learning can pay back the time before school, a child who pushes other students can teach a lesson on how to start interaction by using  specific phrases rather than by using physical contact.”</a:t>
            </a:r>
          </a:p>
          <a:p>
            <a:pPr eaLnBrk="1" hangingPunct="1">
              <a:spcBef>
                <a:spcPct val="0"/>
              </a:spcBef>
            </a:pPr>
            <a:r>
              <a:rPr lang="en-US" sz="1200" b="1" i="0" u="none" strike="noStrike" kern="1200" baseline="0" dirty="0">
                <a:solidFill>
                  <a:schemeClr val="tx1"/>
                </a:solidFill>
                <a:latin typeface="+mn-lt"/>
                <a:ea typeface="+mn-ea"/>
                <a:cs typeface="+mn-cs"/>
              </a:rPr>
              <a:t>To do: Read the possible additional consequences, then say, </a:t>
            </a:r>
          </a:p>
          <a:p>
            <a:pPr eaLnBrk="1" hangingPunct="1">
              <a:spcBef>
                <a:spcPct val="0"/>
              </a:spcBef>
            </a:pPr>
            <a:r>
              <a:rPr lang="en-US" sz="1200" b="0" i="0" u="none" strike="noStrike" kern="1200" baseline="0" dirty="0">
                <a:solidFill>
                  <a:schemeClr val="tx1"/>
                </a:solidFill>
                <a:latin typeface="+mn-lt"/>
                <a:ea typeface="+mn-ea"/>
                <a:cs typeface="+mn-cs"/>
              </a:rPr>
              <a:t>“Restitution is a logical consequence, and is one that is a logical outcome of the student’s behavior, allowing the behavior and consequence to be easily linked.”</a:t>
            </a:r>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982712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To say:  </a:t>
            </a:r>
            <a:r>
              <a:rPr lang="en-US" sz="1200" b="0" i="0" u="none" strike="noStrike" kern="1200" baseline="0" dirty="0">
                <a:solidFill>
                  <a:schemeClr val="tx1"/>
                </a:solidFill>
                <a:latin typeface="+mn-lt"/>
                <a:ea typeface="+mn-ea"/>
                <a:cs typeface="+mn-cs"/>
              </a:rPr>
              <a:t>“Restitution is a practice most of us would choose for ourselves. For example, if you forgot to bring materials you needed to school and you needed to borrow those materials from a colleague, would you want your colleague to punish you or lecture you about being responsible or would you want your colleague to provide the materials with the understanding that you’d replace the materials used? This is an example of restitution we practice almost everyday.”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following resources were used to provide the definitions of restitution used on this slide.  You can provide participants with these research citations:</a:t>
            </a:r>
            <a:endParaRPr lang="en-US" sz="1200" b="1"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Lewis, S. (2009). Improving school climate: findings from schools implementing restorative practices. Bethlehem, Pennsylvania: International Institute on Restorative Practices.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Walker, H., Ramsey, E., &amp; Gresham, F. (2004). </a:t>
            </a:r>
            <a:r>
              <a:rPr lang="en-US" sz="1200" b="0" i="1" u="none" strike="noStrike" kern="1200" baseline="0" dirty="0">
                <a:solidFill>
                  <a:schemeClr val="tx1"/>
                </a:solidFill>
                <a:latin typeface="+mn-lt"/>
                <a:ea typeface="+mn-ea"/>
                <a:cs typeface="+mn-cs"/>
              </a:rPr>
              <a:t>Antisocial behavior in school: Evidenced-based practices</a:t>
            </a:r>
            <a:r>
              <a:rPr lang="en-US" sz="1200" b="0" i="0" u="none" strike="noStrike" kern="1200" baseline="0" dirty="0">
                <a:solidFill>
                  <a:schemeClr val="tx1"/>
                </a:solidFill>
                <a:latin typeface="+mn-lt"/>
                <a:ea typeface="+mn-ea"/>
                <a:cs typeface="+mn-cs"/>
              </a:rPr>
              <a:t>. Florence, KY: : Cengage.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Latimer, J. &amp; Dowden, C. (2005). The effectiveness of restorative justice practices: A meta-analysis. </a:t>
            </a:r>
            <a:r>
              <a:rPr lang="en-US" sz="1200" i="1" kern="1200" dirty="0">
                <a:solidFill>
                  <a:schemeClr val="tx1"/>
                </a:solidFill>
                <a:effectLst/>
                <a:latin typeface="+mn-lt"/>
                <a:ea typeface="+mn-ea"/>
                <a:cs typeface="+mn-cs"/>
              </a:rPr>
              <a:t>Danielle </a:t>
            </a:r>
            <a:r>
              <a:rPr lang="en-US" sz="1200" i="1" kern="1200" dirty="0" err="1">
                <a:solidFill>
                  <a:schemeClr val="tx1"/>
                </a:solidFill>
                <a:effectLst/>
                <a:latin typeface="+mn-lt"/>
                <a:ea typeface="+mn-ea"/>
                <a:cs typeface="+mn-cs"/>
              </a:rPr>
              <a:t>Muisethe</a:t>
            </a:r>
            <a:r>
              <a:rPr lang="en-US" sz="1200" i="1" kern="1200" dirty="0">
                <a:solidFill>
                  <a:schemeClr val="tx1"/>
                </a:solidFill>
                <a:effectLst/>
                <a:latin typeface="+mn-lt"/>
                <a:ea typeface="+mn-ea"/>
                <a:cs typeface="+mn-cs"/>
              </a:rPr>
              <a:t> Prison Journal,</a:t>
            </a:r>
            <a:r>
              <a:rPr lang="en-US" sz="1200" kern="1200" dirty="0">
                <a:solidFill>
                  <a:schemeClr val="tx1"/>
                </a:solidFill>
                <a:effectLst/>
                <a:latin typeface="+mn-lt"/>
                <a:ea typeface="+mn-ea"/>
                <a:cs typeface="+mn-cs"/>
              </a:rPr>
              <a:t> 85(2), 127-144.</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35</a:t>
            </a:fld>
            <a:endParaRPr lang="en-US" dirty="0"/>
          </a:p>
        </p:txBody>
      </p:sp>
    </p:spTree>
    <p:extLst>
      <p:ext uri="{BB962C8B-B14F-4D97-AF65-F5344CB8AC3E}">
        <p14:creationId xmlns:p14="http://schemas.microsoft.com/office/powerpoint/2010/main" val="1779314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Provide approximately 15 minutes</a:t>
            </a:r>
            <a:r>
              <a:rPr lang="en-US" b="1" baseline="0" dirty="0"/>
              <a:t> for this activity.</a:t>
            </a:r>
            <a:r>
              <a:rPr lang="en-US" b="1" dirty="0"/>
              <a:t> When done, possibly</a:t>
            </a:r>
            <a:r>
              <a:rPr lang="en-US" b="1" baseline="0" dirty="0"/>
              <a:t> do a gallery walk to view others’ work.</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36</a:t>
            </a:fld>
            <a:endParaRPr lang="en-US" dirty="0"/>
          </a:p>
        </p:txBody>
      </p:sp>
    </p:spTree>
    <p:extLst>
      <p:ext uri="{BB962C8B-B14F-4D97-AF65-F5344CB8AC3E}">
        <p14:creationId xmlns:p14="http://schemas.microsoft.com/office/powerpoint/2010/main" val="80162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Provide approximately</a:t>
            </a:r>
            <a:r>
              <a:rPr lang="en-US" b="1" baseline="0" dirty="0"/>
              <a:t> 10 minutes for this discussion. </a:t>
            </a:r>
            <a:r>
              <a:rPr lang="en-US" dirty="0"/>
              <a:t> </a:t>
            </a:r>
            <a:r>
              <a:rPr lang="en-US" b="1" dirty="0"/>
              <a:t>When teams are done discussing,</a:t>
            </a:r>
            <a:r>
              <a:rPr lang="en-US" b="1" baseline="0" dirty="0"/>
              <a:t> ask each of the questions one at a time and call on volunteers to share.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37</a:t>
            </a:fld>
            <a:endParaRPr lang="en-US" dirty="0"/>
          </a:p>
        </p:txBody>
      </p:sp>
    </p:spTree>
    <p:extLst>
      <p:ext uri="{BB962C8B-B14F-4D97-AF65-F5344CB8AC3E}">
        <p14:creationId xmlns:p14="http://schemas.microsoft.com/office/powerpoint/2010/main" val="1033013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a:t>
            </a:r>
            <a:r>
              <a:rPr lang="en-US" b="1" baseline="0" dirty="0"/>
              <a:t> participants to access the Next Steps Action Plan, then direct participants to read the guiding questions.  </a:t>
            </a:r>
          </a:p>
          <a:p>
            <a:r>
              <a:rPr lang="en-US" b="1" baseline="0" dirty="0"/>
              <a:t>To help guide the discussion they may ask themselves the following:  </a:t>
            </a:r>
          </a:p>
          <a:p>
            <a:pPr>
              <a:buClr>
                <a:srgbClr val="FF0000"/>
              </a:buClr>
            </a:pPr>
            <a:r>
              <a:rPr lang="en-US" sz="1200" dirty="0"/>
              <a:t>Which of the techniques to discourage inappropriate behavior do you already use and want to continue?</a:t>
            </a:r>
          </a:p>
          <a:p>
            <a:pPr>
              <a:buClr>
                <a:srgbClr val="FF0000"/>
              </a:buClr>
            </a:pPr>
            <a:r>
              <a:rPr lang="en-US" sz="1200" dirty="0"/>
              <a:t>What could you add to your repertoire?</a:t>
            </a:r>
          </a:p>
          <a:p>
            <a:pPr>
              <a:buClr>
                <a:srgbClr val="FF0000"/>
              </a:buClr>
            </a:pPr>
            <a:r>
              <a:rPr lang="en-US" sz="1200" dirty="0"/>
              <a:t>What behavior(s) might you need to eliminate when responding to inappropriate behavior?</a:t>
            </a:r>
          </a:p>
          <a:p>
            <a:pPr>
              <a:buClr>
                <a:srgbClr val="FF0000"/>
              </a:buClr>
            </a:pPr>
            <a:r>
              <a:rPr lang="en-US" sz="1200" dirty="0"/>
              <a:t>Which of these techniques are staff currently using?</a:t>
            </a:r>
          </a:p>
          <a:p>
            <a:endParaRPr lang="en-US" b="1" baseline="0" dirty="0"/>
          </a:p>
          <a:p>
            <a:r>
              <a:rPr lang="en-US" b="1" baseline="0" dirty="0"/>
              <a:t>Provide approximately 20 minutes for Action Planning.</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38</a:t>
            </a:fld>
            <a:endParaRPr lang="en-US" dirty="0"/>
          </a:p>
        </p:txBody>
      </p:sp>
    </p:spTree>
    <p:extLst>
      <p:ext uri="{BB962C8B-B14F-4D97-AF65-F5344CB8AC3E}">
        <p14:creationId xmlns:p14="http://schemas.microsoft.com/office/powerpoint/2010/main" val="535831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To say: </a:t>
            </a:r>
            <a:r>
              <a:rPr lang="en-US" b="0" dirty="0">
                <a:latin typeface="Calibri" charset="0"/>
              </a:rPr>
              <a:t>“Now that</a:t>
            </a:r>
            <a:r>
              <a:rPr lang="en-US" b="0" baseline="0" dirty="0">
                <a:latin typeface="Calibri" charset="0"/>
              </a:rPr>
              <a:t> we’ve studied the role of teaching in response to social errors, your </a:t>
            </a:r>
            <a:r>
              <a:rPr lang="en-US" b="0" dirty="0">
                <a:latin typeface="Calibri" charset="0"/>
              </a:rPr>
              <a:t>begin the</a:t>
            </a:r>
            <a:r>
              <a:rPr lang="en-US" b="0" baseline="0" dirty="0">
                <a:latin typeface="Calibri" charset="0"/>
              </a:rPr>
              <a:t> work of developing a </a:t>
            </a:r>
            <a:r>
              <a:rPr lang="en-US" b="0" i="1" baseline="0" dirty="0">
                <a:latin typeface="Calibri" charset="0"/>
              </a:rPr>
              <a:t>system</a:t>
            </a:r>
            <a:r>
              <a:rPr lang="en-US" b="0" baseline="0" dirty="0">
                <a:latin typeface="Calibri" charset="0"/>
              </a:rPr>
              <a:t> to discourage unexpected behavior in the classroom.”</a:t>
            </a:r>
            <a:r>
              <a:rPr lang="en-US" b="0" dirty="0">
                <a:latin typeface="Calibri" charset="0"/>
              </a:rPr>
              <a:t> </a:t>
            </a:r>
            <a:endParaRPr lang="en-US" b="1"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solidFill>
                  <a:prstClr val="black"/>
                </a:solidFill>
                <a:latin typeface="Calibri" charset="0"/>
              </a:rPr>
              <a:pPr eaLnBrk="1" hangingPunct="1"/>
              <a:t>39</a:t>
            </a:fld>
            <a:endParaRPr lang="en-US">
              <a:solidFill>
                <a:prstClr val="black"/>
              </a:solidFill>
              <a:latin typeface="Calibri" charset="0"/>
            </a:endParaRPr>
          </a:p>
        </p:txBody>
      </p:sp>
    </p:spTree>
    <p:extLst>
      <p:ext uri="{BB962C8B-B14F-4D97-AF65-F5344CB8AC3E}">
        <p14:creationId xmlns:p14="http://schemas.microsoft.com/office/powerpoint/2010/main" val="1784844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40</a:t>
            </a:fld>
            <a:endParaRPr lang="en-US" dirty="0"/>
          </a:p>
        </p:txBody>
      </p:sp>
    </p:spTree>
    <p:extLst>
      <p:ext uri="{BB962C8B-B14F-4D97-AF65-F5344CB8AC3E}">
        <p14:creationId xmlns:p14="http://schemas.microsoft.com/office/powerpoint/2010/main" val="23094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To do: Choose an Introductions Activity/Ice Breaker appropriate for your context and audience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5060" indent="-290408" eaLnBrk="0" hangingPunct="0">
              <a:defRPr>
                <a:solidFill>
                  <a:schemeClr val="tx1"/>
                </a:solidFill>
                <a:latin typeface="Arial" panose="020B0604020202020204" pitchFamily="34" charset="0"/>
                <a:cs typeface="Arial" panose="020B0604020202020204" pitchFamily="34" charset="0"/>
              </a:defRPr>
            </a:lvl2pPr>
            <a:lvl3pPr marL="1161631" indent="-232326" eaLnBrk="0" hangingPunct="0">
              <a:defRPr>
                <a:solidFill>
                  <a:schemeClr val="tx1"/>
                </a:solidFill>
                <a:latin typeface="Arial" panose="020B0604020202020204" pitchFamily="34" charset="0"/>
                <a:cs typeface="Arial" panose="020B0604020202020204" pitchFamily="34" charset="0"/>
              </a:defRPr>
            </a:lvl3pPr>
            <a:lvl4pPr marL="1626283" indent="-232326" eaLnBrk="0" hangingPunct="0">
              <a:defRPr>
                <a:solidFill>
                  <a:schemeClr val="tx1"/>
                </a:solidFill>
                <a:latin typeface="Arial" panose="020B0604020202020204" pitchFamily="34" charset="0"/>
                <a:cs typeface="Arial" panose="020B0604020202020204" pitchFamily="34" charset="0"/>
              </a:defRPr>
            </a:lvl4pPr>
            <a:lvl5pPr marL="2090936" indent="-232326" eaLnBrk="0" hangingPunct="0">
              <a:defRPr>
                <a:solidFill>
                  <a:schemeClr val="tx1"/>
                </a:solidFill>
                <a:latin typeface="Arial" panose="020B0604020202020204" pitchFamily="34" charset="0"/>
                <a:cs typeface="Arial" panose="020B0604020202020204" pitchFamily="34" charset="0"/>
              </a:defRPr>
            </a:lvl5pPr>
            <a:lvl6pPr marL="2555588"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0240"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893"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9545"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BBC2B5-81ED-4E13-9FCA-9302FB25B9DA}" type="slidenum">
              <a:rPr lang="en-US">
                <a:latin typeface="Calibri" panose="020F0502020204030204" pitchFamily="34" charset="0"/>
              </a:rPr>
              <a:pPr eaLnBrk="1" hangingPunct="1"/>
              <a:t>6</a:t>
            </a:fld>
            <a:endParaRPr lang="en-US" dirty="0">
              <a:latin typeface="Calibri" panose="020F0502020204030204" pitchFamily="34" charset="0"/>
            </a:endParaRPr>
          </a:p>
        </p:txBody>
      </p:sp>
    </p:spTree>
    <p:extLst>
      <p:ext uri="{BB962C8B-B14F-4D97-AF65-F5344CB8AC3E}">
        <p14:creationId xmlns:p14="http://schemas.microsoft.com/office/powerpoint/2010/main" val="196106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To say: </a:t>
            </a:r>
            <a:r>
              <a:rPr lang="en-US" b="0" dirty="0">
                <a:latin typeface="Calibri" charset="0"/>
              </a:rPr>
              <a:t>“Here are the outcomes for this session. </a:t>
            </a:r>
          </a:p>
          <a:p>
            <a:pPr eaLnBrk="1" hangingPunct="1">
              <a:spcBef>
                <a:spcPct val="0"/>
              </a:spcBef>
            </a:pPr>
            <a:r>
              <a:rPr lang="en-US" b="1" dirty="0">
                <a:latin typeface="Calibri" charset="0"/>
              </a:rPr>
              <a:t>To do: Read slide.</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solidFill>
                  <a:prstClr val="black"/>
                </a:solidFill>
                <a:latin typeface="Calibri" charset="0"/>
              </a:rPr>
              <a:pPr eaLnBrk="1" hangingPunct="1"/>
              <a:t>7</a:t>
            </a:fld>
            <a:endParaRPr lang="en-US">
              <a:solidFill>
                <a:prstClr val="black"/>
              </a:solidFill>
              <a:latin typeface="Calibri" charset="0"/>
            </a:endParaRPr>
          </a:p>
        </p:txBody>
      </p:sp>
    </p:spTree>
    <p:extLst>
      <p:ext uri="{BB962C8B-B14F-4D97-AF65-F5344CB8AC3E}">
        <p14:creationId xmlns:p14="http://schemas.microsoft.com/office/powerpoint/2010/main" val="31508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To do: Read the slide or direct</a:t>
            </a:r>
            <a:r>
              <a:rPr lang="en-US" b="1" baseline="0" dirty="0">
                <a:latin typeface="Calibri" charset="0"/>
              </a:rPr>
              <a:t> participants to read the slide.</a:t>
            </a:r>
          </a:p>
          <a:p>
            <a:pPr eaLnBrk="1" hangingPunct="1">
              <a:spcBef>
                <a:spcPct val="0"/>
              </a:spcBef>
            </a:pPr>
            <a:r>
              <a:rPr lang="en-US" b="1" baseline="0" dirty="0">
                <a:latin typeface="Calibri" charset="0"/>
              </a:rPr>
              <a:t>Provide time for participants to consider the information.</a:t>
            </a:r>
          </a:p>
          <a:p>
            <a:pPr eaLnBrk="1" hangingPunct="1">
              <a:spcBef>
                <a:spcPct val="0"/>
              </a:spcBef>
            </a:pPr>
            <a:endParaRPr lang="en-US" b="0" dirty="0">
              <a:latin typeface="Calibri" charset="0"/>
            </a:endParaRPr>
          </a:p>
        </p:txBody>
      </p:sp>
      <p:sp>
        <p:nvSpPr>
          <p:cNvPr id="31748" name="Slide Number Placeholder 3"/>
          <p:cNvSpPr>
            <a:spLocks noGrp="1"/>
          </p:cNvSpPr>
          <p:nvPr>
            <p:ph type="sldNum" sz="quarter" idx="5"/>
          </p:nvPr>
        </p:nvSpPr>
        <p:spPr bwMode="auto"/>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C3F929C-09D8-F64C-89D3-C62BFBBAEE11}" type="slidenum">
              <a:rPr lang="en-US"/>
              <a:pPr eaLnBrk="1" hangingPunct="1"/>
              <a:t>8</a:t>
            </a:fld>
            <a:endParaRPr lang="en-US" dirty="0"/>
          </a:p>
        </p:txBody>
      </p:sp>
    </p:spTree>
    <p:extLst>
      <p:ext uri="{BB962C8B-B14F-4D97-AF65-F5344CB8AC3E}">
        <p14:creationId xmlns:p14="http://schemas.microsoft.com/office/powerpoint/2010/main" val="8968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baseline="0" dirty="0"/>
              <a:t>To say: </a:t>
            </a:r>
          </a:p>
          <a:p>
            <a:r>
              <a:rPr lang="en-US" b="0" baseline="0" dirty="0"/>
              <a:t>“P</a:t>
            </a:r>
            <a:r>
              <a:rPr lang="en-US" baseline="0" dirty="0"/>
              <a:t>roviding more attention for inappropriate behavior than appropriate behavior contributes to </a:t>
            </a:r>
            <a:r>
              <a:rPr lang="en-US" i="1" baseline="0" dirty="0"/>
              <a:t>increased</a:t>
            </a:r>
            <a:r>
              <a:rPr lang="en-US" baseline="0" dirty="0"/>
              <a:t> incidences of problem behavior.  Remember, you get more of the behaviors you highlight.  Is your staff highlighting appropriate behavior or inappropriate behavior?”</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9</a:t>
            </a:fld>
            <a:endParaRPr lang="en-US" dirty="0"/>
          </a:p>
        </p:txBody>
      </p:sp>
    </p:spTree>
    <p:extLst>
      <p:ext uri="{BB962C8B-B14F-4D97-AF65-F5344CB8AC3E}">
        <p14:creationId xmlns:p14="http://schemas.microsoft.com/office/powerpoint/2010/main" val="185902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a:t>
            </a:r>
            <a:r>
              <a:rPr lang="en-US" b="1" baseline="0" dirty="0"/>
              <a:t> the slide or direct participants to read the slide</a:t>
            </a:r>
          </a:p>
          <a:p>
            <a:r>
              <a:rPr lang="en-US" b="1" baseline="0" dirty="0"/>
              <a:t>To say: </a:t>
            </a:r>
          </a:p>
          <a:p>
            <a:r>
              <a:rPr lang="en-US" b="0" baseline="0" dirty="0"/>
              <a:t>“Raise your hand if you have ever used one of these statements. Statements such as the ones included here do not change inappropriate behavior and may serve to </a:t>
            </a:r>
            <a:r>
              <a:rPr lang="en-US" b="0" i="1" baseline="0" dirty="0"/>
              <a:t>reduce</a:t>
            </a:r>
            <a:r>
              <a:rPr lang="en-US" b="0" baseline="0" dirty="0"/>
              <a:t> the effectiveness of our interactions with students.  So how should we interact with students to effectively respond to inappropriate behavior?” </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10</a:t>
            </a:fld>
            <a:endParaRPr lang="en-US" dirty="0"/>
          </a:p>
        </p:txBody>
      </p:sp>
    </p:spTree>
    <p:extLst>
      <p:ext uri="{BB962C8B-B14F-4D97-AF65-F5344CB8AC3E}">
        <p14:creationId xmlns:p14="http://schemas.microsoft.com/office/powerpoint/2010/main" val="108045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To say: </a:t>
            </a:r>
            <a:endParaRPr lang="en-US" sz="1200" b="0" i="0" u="none" strike="noStrike"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Calibri" panose="020F0502020204030204" pitchFamily="34" charset="0"/>
              </a:rPr>
              <a:t>“Active</a:t>
            </a:r>
            <a:r>
              <a:rPr lang="en-US" sz="1200" i="0" baseline="0" dirty="0">
                <a:latin typeface="Calibri" panose="020F0502020204030204" pitchFamily="34" charset="0"/>
              </a:rPr>
              <a:t> Supervision – Move, visually scan and interact so you can provide immediate encouragement or immediate discouragement.</a:t>
            </a:r>
            <a:endParaRPr lang="en-US" sz="1200" i="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Consistency</a:t>
            </a:r>
            <a:r>
              <a:rPr lang="en-US" sz="1200" i="0" kern="1200" baseline="0" dirty="0">
                <a:solidFill>
                  <a:schemeClr val="tx1"/>
                </a:solidFill>
                <a:effectLst/>
                <a:latin typeface="+mn-lt"/>
                <a:ea typeface="+mn-ea"/>
                <a:cs typeface="+mn-cs"/>
              </a:rPr>
              <a:t> – </a:t>
            </a:r>
            <a:r>
              <a:rPr lang="en-US" sz="1200" dirty="0">
                <a:latin typeface="Calibri" panose="020F0502020204030204" pitchFamily="34" charset="0"/>
              </a:rPr>
              <a:t>It is less important </a:t>
            </a:r>
            <a:r>
              <a:rPr lang="en-US" sz="1200" b="0" i="1" dirty="0">
                <a:solidFill>
                  <a:srgbClr val="00B050"/>
                </a:solidFill>
                <a:latin typeface="Calibri" panose="020F0502020204030204" pitchFamily="34" charset="0"/>
              </a:rPr>
              <a:t>what</a:t>
            </a:r>
            <a:r>
              <a:rPr lang="en-US" sz="1200" dirty="0">
                <a:latin typeface="Calibri" panose="020F0502020204030204" pitchFamily="34" charset="0"/>
              </a:rPr>
              <a:t> the consequence is; more important that the consequence is delivered </a:t>
            </a:r>
            <a:r>
              <a:rPr lang="en-US" sz="1200" i="1" dirty="0">
                <a:latin typeface="Calibri" panose="020F0502020204030204" pitchFamily="34" charset="0"/>
              </a:rPr>
              <a:t>consistently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Calm, Immediate response – Deliver the correction message </a:t>
            </a:r>
            <a:r>
              <a:rPr lang="en-US" sz="1200" b="0" i="1" kern="1200" dirty="0">
                <a:solidFill>
                  <a:schemeClr val="tx1"/>
                </a:solidFill>
                <a:effectLst/>
                <a:latin typeface="+mn-lt"/>
                <a:ea typeface="+mn-ea"/>
                <a:cs typeface="+mn-cs"/>
              </a:rPr>
              <a:t>calmly</a:t>
            </a:r>
            <a:r>
              <a:rPr lang="en-US" sz="1200" i="0" kern="1200" dirty="0">
                <a:solidFill>
                  <a:schemeClr val="tx1"/>
                </a:solidFill>
                <a:effectLst/>
                <a:latin typeface="+mn-lt"/>
                <a:ea typeface="+mn-ea"/>
                <a:cs typeface="+mn-cs"/>
              </a:rPr>
              <a:t> (body, hands, voice) and immediately after the error is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Specific, yet brief – Tell the person </a:t>
            </a:r>
            <a:r>
              <a:rPr lang="en-US" sz="1200" b="0" i="1" kern="1200" dirty="0">
                <a:solidFill>
                  <a:schemeClr val="tx1"/>
                </a:solidFill>
                <a:effectLst/>
                <a:latin typeface="+mn-lt"/>
                <a:ea typeface="+mn-ea"/>
                <a:cs typeface="+mn-cs"/>
              </a:rPr>
              <a:t>specifically</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quickly</a:t>
            </a:r>
            <a:r>
              <a:rPr lang="en-US" sz="1200" b="0" i="0" kern="1200" dirty="0">
                <a:solidFill>
                  <a:schemeClr val="tx1"/>
                </a:solidFill>
                <a:effectLst/>
                <a:latin typeface="+mn-lt"/>
                <a:ea typeface="+mn-ea"/>
                <a:cs typeface="+mn-cs"/>
              </a:rPr>
              <a:t> what he or she should be doing,</a:t>
            </a:r>
            <a:r>
              <a:rPr lang="en-US" sz="1200" b="0" i="0" kern="1200" baseline="0" dirty="0">
                <a:solidFill>
                  <a:schemeClr val="tx1"/>
                </a:solidFill>
                <a:effectLst/>
                <a:latin typeface="+mn-lt"/>
                <a:ea typeface="+mn-ea"/>
                <a:cs typeface="+mn-cs"/>
              </a:rPr>
              <a:t> then step away to give the person time to comply.</a:t>
            </a: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Quiet, respectful contact – Tell the person privately and respectfully what should be done.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Refocus</a:t>
            </a:r>
            <a:r>
              <a:rPr lang="en-US" sz="1200" b="0" i="0" kern="1200" baseline="0" dirty="0">
                <a:solidFill>
                  <a:schemeClr val="tx1"/>
                </a:solidFill>
                <a:effectLst/>
                <a:latin typeface="+mn-lt"/>
                <a:ea typeface="+mn-ea"/>
                <a:cs typeface="+mn-cs"/>
              </a:rPr>
              <a:t> the class on the instructional activity before delivering correction if the inappropriate behavior disrupted the instruction or if the correction will require more than a brief interaction.”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0BDB5B-8A69-DA49-B3FA-F9DE6EC936B5}" type="slidenum">
              <a:rPr lang="en-US" smtClean="0"/>
              <a:pPr/>
              <a:t>11</a:t>
            </a:fld>
            <a:endParaRPr lang="en-US" dirty="0"/>
          </a:p>
        </p:txBody>
      </p:sp>
    </p:spTree>
    <p:extLst>
      <p:ext uri="{BB962C8B-B14F-4D97-AF65-F5344CB8AC3E}">
        <p14:creationId xmlns:p14="http://schemas.microsoft.com/office/powerpoint/2010/main" val="1745550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1" descr="MO_SWPBS_Logo-20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userDrawn="1"/>
        </p:nvSpPr>
        <p:spPr bwMode="auto">
          <a:xfrm>
            <a:off x="950913" y="5519321"/>
            <a:ext cx="18716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prstClr val="black"/>
                </a:solidFill>
                <a:latin typeface="Calibri" panose="020F0502020204030204" pitchFamily="34" charset="0"/>
                <a:ea typeface="ＭＳ Ｐゴシック" panose="020B0600070205080204" pitchFamily="34" charset="-128"/>
              </a:rPr>
              <a:t>MU Center for SW-PBS</a:t>
            </a:r>
          </a:p>
          <a:p>
            <a:pPr eaLnBrk="1" hangingPunct="1"/>
            <a:r>
              <a:rPr lang="en-US" sz="1400" dirty="0">
                <a:solidFill>
                  <a:prstClr val="black"/>
                </a:solidFill>
                <a:latin typeface="Calibri" panose="020F0502020204030204" pitchFamily="34" charset="0"/>
                <a:ea typeface="ＭＳ Ｐゴシック" panose="020B0600070205080204" pitchFamily="34" charset="-128"/>
              </a:rPr>
              <a:t>College of Education</a:t>
            </a:r>
          </a:p>
          <a:p>
            <a:pPr eaLnBrk="1" hangingPunct="1"/>
            <a:r>
              <a:rPr lang="en-US" sz="1400" dirty="0">
                <a:solidFill>
                  <a:prstClr val="black"/>
                </a:solidFill>
                <a:latin typeface="Calibri" panose="020F0502020204030204" pitchFamily="34" charset="0"/>
                <a:ea typeface="ＭＳ Ｐゴシック" panose="020B0600070205080204" pitchFamily="34" charset="-128"/>
              </a:rPr>
              <a:t>University of Missouri</a:t>
            </a:r>
          </a:p>
          <a:p>
            <a:pPr eaLnBrk="1" hangingPunct="1"/>
            <a:endParaRPr lang="en-US" sz="1400" dirty="0">
              <a:solidFill>
                <a:prstClr val="black"/>
              </a:solidFill>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1430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367089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51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77130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userDrawn="1"/>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prstClr val="white"/>
                  </a:solidFill>
                </a:rPr>
                <a:t>MO SW-PBS</a:t>
              </a:r>
            </a:p>
          </p:txBody>
        </p:sp>
      </p:grpSp>
      <p:sp>
        <p:nvSpPr>
          <p:cNvPr id="13" name="Action Button: Movie 12">
            <a:hlinkClick r:id="" action="ppaction://noaction" highlightClick="1"/>
          </p:cNvPr>
          <p:cNvSpPr/>
          <p:nvPr userDrawn="1"/>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eaLnBrk="1" hangingPunct="1">
              <a:buClr>
                <a:srgbClr val="FF0000"/>
              </a:buClr>
            </a:pPr>
            <a:endParaRPr lang="en-US" dirty="0"/>
          </a:p>
        </p:txBody>
      </p:sp>
    </p:spTree>
    <p:extLst>
      <p:ext uri="{BB962C8B-B14F-4D97-AF65-F5344CB8AC3E}">
        <p14:creationId xmlns:p14="http://schemas.microsoft.com/office/powerpoint/2010/main" val="238389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userDrawn="1"/>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indent="0" algn="ctr">
              <a:buNone/>
            </a:pPr>
            <a:r>
              <a:rPr lang="en-US" sz="4400" dirty="0">
                <a:solidFill>
                  <a:srgbClr val="008000"/>
                </a:solidFill>
              </a:rPr>
              <a:t>Next Session:</a:t>
            </a:r>
          </a:p>
          <a:p>
            <a:pPr marL="0" indent="0" algn="ctr">
              <a:buNone/>
            </a:pPr>
            <a:r>
              <a:rPr lang="en-US" sz="4000" i="1" dirty="0">
                <a:solidFill>
                  <a:srgbClr val="FF0000"/>
                </a:solidFill>
              </a:rPr>
              <a:t>Title</a:t>
            </a:r>
          </a:p>
          <a:p>
            <a:pPr marL="0" indent="0" algn="ctr">
              <a:buNone/>
            </a:pPr>
            <a:r>
              <a:rPr lang="en-US" sz="3600" dirty="0">
                <a:solidFill>
                  <a:srgbClr val="000000"/>
                </a:solidFill>
              </a:rPr>
              <a:t>[Date, Location]</a:t>
            </a:r>
          </a:p>
          <a:p>
            <a:pPr marL="0" indent="0" algn="ctr">
              <a:buNone/>
            </a:pPr>
            <a:endParaRPr lang="en-US" sz="2800" dirty="0">
              <a:solidFill>
                <a:srgbClr val="000000"/>
              </a:solidFill>
            </a:endParaRPr>
          </a:p>
          <a:p>
            <a:pPr marL="0" indent="0" algn="ctr">
              <a:buNone/>
            </a:pPr>
            <a:r>
              <a:rPr lang="en-US" sz="3600" dirty="0">
                <a:solidFill>
                  <a:srgbClr val="008000"/>
                </a:solidFill>
              </a:rPr>
              <a:t>Things to Bring:</a:t>
            </a:r>
          </a:p>
          <a:p>
            <a:pPr marL="1260475">
              <a:buClr>
                <a:srgbClr val="FF0000"/>
              </a:buClr>
            </a:pPr>
            <a:r>
              <a:rPr lang="en-US" sz="3000" dirty="0">
                <a:solidFill>
                  <a:srgbClr val="000000"/>
                </a:solidFill>
              </a:rPr>
              <a:t> </a:t>
            </a:r>
          </a:p>
          <a:p>
            <a:pPr marL="0" indent="0">
              <a:buNone/>
            </a:pPr>
            <a:endParaRPr lang="en-US" sz="3600" dirty="0">
              <a:solidFill>
                <a:srgbClr val="008000"/>
              </a:solidFill>
            </a:endParaRPr>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8229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49994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dirty="0"/>
              <a:t>Working Agreements</a:t>
            </a:r>
          </a:p>
        </p:txBody>
      </p:sp>
      <p:sp>
        <p:nvSpPr>
          <p:cNvPr id="4"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330838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dirty="0"/>
              <a:t>Session Outcomes</a:t>
            </a:r>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userDrawn="1"/>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prstClr val="white"/>
                  </a:solidFill>
                </a:rPr>
                <a:t>MO SW-PBS</a:t>
              </a:r>
            </a:p>
          </p:txBody>
        </p:sp>
      </p:grpSp>
    </p:spTree>
    <p:extLst>
      <p:ext uri="{BB962C8B-B14F-4D97-AF65-F5344CB8AC3E}">
        <p14:creationId xmlns:p14="http://schemas.microsoft.com/office/powerpoint/2010/main" val="412519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dirty="0"/>
              <a:t>Click to edit Master title style</a:t>
            </a:r>
          </a:p>
        </p:txBody>
      </p:sp>
      <p:grpSp>
        <p:nvGrpSpPr>
          <p:cNvPr id="7" name="Group 6"/>
          <p:cNvGrpSpPr/>
          <p:nvPr userDrawn="1"/>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10" descr="SWPBSLogo-2011-highres-transbg-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318237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01202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109851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9047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81634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8706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image" Target="../media/image18.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dirty="0"/>
              <a:t>Delete this Slide.</a:t>
            </a:r>
          </a:p>
        </p:txBody>
      </p:sp>
      <p:sp>
        <p:nvSpPr>
          <p:cNvPr id="2051" name="Content Placeholder 4"/>
          <p:cNvSpPr>
            <a:spLocks noGrp="1"/>
          </p:cNvSpPr>
          <p:nvPr>
            <p:ph idx="1"/>
          </p:nvPr>
        </p:nvSpPr>
        <p:spPr>
          <a:xfrm>
            <a:off x="457200" y="1247775"/>
            <a:ext cx="8229600" cy="4826000"/>
          </a:xfrm>
        </p:spPr>
        <p:txBody>
          <a:bodyPr rtlCol="0">
            <a:normAutofit/>
          </a:bodyPr>
          <a:lstStyle/>
          <a:p>
            <a:pPr eaLnBrk="1" fontAlgn="auto" hangingPunct="1">
              <a:spcAft>
                <a:spcPts val="0"/>
              </a:spcAft>
              <a:buFont typeface="Arial" panose="020B0604020202020204" pitchFamily="34" charset="0"/>
              <a:buNone/>
              <a:defRPr/>
            </a:pPr>
            <a:r>
              <a:rPr lang="en-US" i="1" dirty="0"/>
              <a:t>Notes to Consultants</a:t>
            </a:r>
          </a:p>
          <a:p>
            <a:pPr eaLnBrk="1" fontAlgn="auto" hangingPunct="1">
              <a:spcAft>
                <a:spcPts val="0"/>
              </a:spcAft>
              <a:buFont typeface="Arial"/>
              <a:buChar char="•"/>
              <a:defRPr/>
            </a:pPr>
            <a:r>
              <a:rPr lang="en-US" sz="2700" dirty="0"/>
              <a:t>Slides with a </a:t>
            </a:r>
            <a:r>
              <a:rPr lang="en-US" sz="2700" dirty="0">
                <a:solidFill>
                  <a:srgbClr val="FF0000"/>
                </a:solidFill>
              </a:rPr>
              <a:t>red</a:t>
            </a:r>
            <a:r>
              <a:rPr lang="en-US" sz="2700" dirty="0"/>
              <a:t> </a:t>
            </a:r>
            <a:r>
              <a:rPr lang="en-US" sz="2700" dirty="0">
                <a:solidFill>
                  <a:srgbClr val="FF0000"/>
                </a:solidFill>
              </a:rPr>
              <a:t>background</a:t>
            </a:r>
            <a:r>
              <a:rPr lang="en-US" sz="2700" dirty="0"/>
              <a:t> indicate that you can select an activity that fits the session and audience</a:t>
            </a:r>
          </a:p>
          <a:p>
            <a:pPr eaLnBrk="1" fontAlgn="auto" hangingPunct="1">
              <a:spcAft>
                <a:spcPts val="0"/>
              </a:spcAft>
              <a:buFont typeface="Arial"/>
              <a:buChar char="•"/>
              <a:defRPr/>
            </a:pPr>
            <a:r>
              <a:rPr lang="en-US" sz="2700" dirty="0"/>
              <a:t>Slides with the pencil icon  	     denote an activity that may also include discussion.</a:t>
            </a:r>
          </a:p>
          <a:p>
            <a:pPr eaLnBrk="1" fontAlgn="auto" hangingPunct="1">
              <a:spcAft>
                <a:spcPts val="0"/>
              </a:spcAft>
              <a:buFont typeface="Arial"/>
              <a:buChar char="•"/>
              <a:defRPr/>
            </a:pPr>
            <a:r>
              <a:rPr lang="en-US" sz="2700" dirty="0"/>
              <a:t>Slides with the group icon 	     denote a discussion.</a:t>
            </a:r>
          </a:p>
          <a:p>
            <a:pPr eaLnBrk="1" fontAlgn="auto" hangingPunct="1">
              <a:spcAft>
                <a:spcPts val="0"/>
              </a:spcAft>
              <a:buFont typeface="Arial"/>
              <a:buChar char="•"/>
              <a:defRPr/>
            </a:pPr>
            <a:r>
              <a:rPr lang="en-US" sz="2700" dirty="0"/>
              <a:t>Slides with a yellow  star        denote accompanying materials must be accessed.</a:t>
            </a:r>
          </a:p>
          <a:p>
            <a:pPr eaLnBrk="1" fontAlgn="auto" hangingPunct="1">
              <a:spcAft>
                <a:spcPts val="0"/>
              </a:spcAft>
              <a:buFont typeface="Arial"/>
              <a:buChar char="•"/>
              <a:defRPr/>
            </a:pPr>
            <a:r>
              <a:rPr lang="en-US" sz="2700" dirty="0"/>
              <a:t>Slides with this icon  	       denote a video.</a:t>
            </a:r>
          </a:p>
          <a:p>
            <a:pPr eaLnBrk="1" fontAlgn="auto" hangingPunct="1">
              <a:spcAft>
                <a:spcPts val="0"/>
              </a:spcAft>
              <a:buFont typeface="Arial"/>
              <a:buChar char="•"/>
              <a:defRPr/>
            </a:pPr>
            <a:r>
              <a:rPr lang="en-US" sz="2700" dirty="0"/>
              <a:t>Slides with the check icon        denote action planning.</a:t>
            </a:r>
          </a:p>
        </p:txBody>
      </p:sp>
      <p:sp>
        <p:nvSpPr>
          <p:cNvPr id="6" name="Action Button: Movie 5">
            <a:hlinkClick r:id="" action="ppaction://noaction" highlightClick="1"/>
          </p:cNvPr>
          <p:cNvSpPr/>
          <p:nvPr/>
        </p:nvSpPr>
        <p:spPr>
          <a:xfrm>
            <a:off x="3815968" y="5111952"/>
            <a:ext cx="722231" cy="39609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8" name="Content Placeholder 5" descr="Macintosh HD:Users:wellspl:Desktop:6-Free-Teamwork-Clipart-Illustration-Showing-Diversity.jpg"/>
          <p:cNvPicPr>
            <a:picLocks/>
          </p:cNvPicPr>
          <p:nvPr/>
        </p:nvPicPr>
        <p:blipFill>
          <a:blip r:embed="rId3">
            <a:extLst>
              <a:ext uri="{28A0092B-C50C-407E-A947-70E740481C1C}">
                <a14:useLocalDpi xmlns:a14="http://schemas.microsoft.com/office/drawing/2010/main" val="0"/>
              </a:ext>
            </a:extLst>
          </a:blip>
          <a:srcRect r="25555"/>
          <a:stretch>
            <a:fillRect/>
          </a:stretch>
        </p:blipFill>
        <p:spPr bwMode="auto">
          <a:xfrm>
            <a:off x="4515608" y="3777153"/>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608" y="5529747"/>
            <a:ext cx="462032" cy="462032"/>
          </a:xfrm>
          <a:prstGeom prst="rect">
            <a:avLst/>
          </a:prstGeom>
        </p:spPr>
      </p:pic>
      <p:pic>
        <p:nvPicPr>
          <p:cNvPr id="15" name="Picture 3" descr="Green-Pencil-Icon-pencils-7151356-150-1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9016" y="2735898"/>
            <a:ext cx="428624" cy="428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1"/>
          <p:cNvSpPr>
            <a:spLocks noChangeArrowheads="1"/>
          </p:cNvSpPr>
          <p:nvPr/>
        </p:nvSpPr>
        <p:spPr bwMode="auto">
          <a:xfrm>
            <a:off x="4438650" y="4191490"/>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0832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294"/>
            <a:ext cx="8229600" cy="1098808"/>
          </a:xfrm>
        </p:spPr>
        <p:txBody>
          <a:bodyPr>
            <a:noAutofit/>
          </a:bodyPr>
          <a:lstStyle/>
          <a:p>
            <a:r>
              <a:rPr lang="en-US" sz="4000" dirty="0"/>
              <a:t>Instructional Strategies to Discourage Inappropriate Behavior:</a:t>
            </a:r>
            <a:endParaRPr lang="en-US" sz="4000" dirty="0">
              <a:solidFill>
                <a:srgbClr val="FF0000"/>
              </a:solidFill>
            </a:endParaRPr>
          </a:p>
        </p:txBody>
      </p:sp>
      <p:sp>
        <p:nvSpPr>
          <p:cNvPr id="3" name="Content Placeholder 2"/>
          <p:cNvSpPr>
            <a:spLocks noGrp="1"/>
          </p:cNvSpPr>
          <p:nvPr>
            <p:ph idx="1"/>
          </p:nvPr>
        </p:nvSpPr>
        <p:spPr>
          <a:xfrm>
            <a:off x="673596" y="1820333"/>
            <a:ext cx="8229600" cy="4023254"/>
          </a:xfrm>
        </p:spPr>
        <p:txBody>
          <a:bodyPr>
            <a:normAutofit/>
          </a:bodyPr>
          <a:lstStyle/>
          <a:p>
            <a:pPr marL="0" indent="0">
              <a:buClr>
                <a:srgbClr val="008000"/>
              </a:buClr>
              <a:buNone/>
            </a:pPr>
            <a:r>
              <a:rPr lang="en-US" sz="2800" dirty="0">
                <a:solidFill>
                  <a:srgbClr val="FF0000"/>
                </a:solidFill>
              </a:rPr>
              <a:t>Non-Examples</a:t>
            </a:r>
          </a:p>
          <a:p>
            <a:pPr>
              <a:buClr>
                <a:srgbClr val="008000"/>
              </a:buClr>
            </a:pPr>
            <a:r>
              <a:rPr lang="en-US" sz="2800" i="1" dirty="0"/>
              <a:t>How many times do I have to tell you to work quietly?</a:t>
            </a:r>
          </a:p>
          <a:p>
            <a:pPr>
              <a:buClr>
                <a:srgbClr val="008000"/>
              </a:buClr>
            </a:pPr>
            <a:r>
              <a:rPr lang="en-US" sz="2800" i="1" dirty="0"/>
              <a:t>Didn’t I just tell you to get started?</a:t>
            </a:r>
          </a:p>
          <a:p>
            <a:pPr>
              <a:buClr>
                <a:srgbClr val="008000"/>
              </a:buClr>
            </a:pPr>
            <a:r>
              <a:rPr lang="en-US" sz="2800" i="1" dirty="0"/>
              <a:t>Why are you talking while I‘m talking?</a:t>
            </a:r>
          </a:p>
          <a:p>
            <a:pPr>
              <a:buClr>
                <a:srgbClr val="008000"/>
              </a:buClr>
            </a:pPr>
            <a:r>
              <a:rPr lang="en-US" sz="2800" i="1" dirty="0"/>
              <a:t>Do you want me to send you to the office?</a:t>
            </a:r>
          </a:p>
          <a:p>
            <a:pPr>
              <a:buClr>
                <a:srgbClr val="008000"/>
              </a:buClr>
            </a:pPr>
            <a:r>
              <a:rPr lang="en-US" sz="2800" i="1" dirty="0"/>
              <a:t>What do you think you are doing?</a:t>
            </a:r>
          </a:p>
          <a:p>
            <a:pPr>
              <a:buClr>
                <a:srgbClr val="008000"/>
              </a:buClr>
            </a:pPr>
            <a:r>
              <a:rPr lang="en-US" sz="2800" i="1" dirty="0"/>
              <a:t>Quit it right now…stop being so antsy!</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84835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a:t>General Considerations: Discouraging Inappropriate Behavior</a:t>
            </a:r>
          </a:p>
        </p:txBody>
      </p:sp>
      <p:sp>
        <p:nvSpPr>
          <p:cNvPr id="3" name="Content Placeholder 2"/>
          <p:cNvSpPr>
            <a:spLocks noGrp="1"/>
          </p:cNvSpPr>
          <p:nvPr>
            <p:ph idx="1"/>
          </p:nvPr>
        </p:nvSpPr>
        <p:spPr>
          <a:xfrm>
            <a:off x="1079500" y="1841501"/>
            <a:ext cx="7327900" cy="3835400"/>
          </a:xfrm>
        </p:spPr>
        <p:txBody>
          <a:bodyPr>
            <a:normAutofit/>
          </a:bodyPr>
          <a:lstStyle/>
          <a:p>
            <a:r>
              <a:rPr lang="en-US" dirty="0"/>
              <a:t>Active supervision</a:t>
            </a:r>
          </a:p>
          <a:p>
            <a:pPr>
              <a:buClr>
                <a:srgbClr val="FF0000"/>
              </a:buClr>
            </a:pPr>
            <a:r>
              <a:rPr lang="en-US" dirty="0"/>
              <a:t>Consistency</a:t>
            </a:r>
          </a:p>
          <a:p>
            <a:pPr>
              <a:buClr>
                <a:srgbClr val="FF0000"/>
              </a:buClr>
            </a:pPr>
            <a:r>
              <a:rPr lang="en-US" dirty="0"/>
              <a:t>Calm, immediate response</a:t>
            </a:r>
          </a:p>
          <a:p>
            <a:pPr>
              <a:buClr>
                <a:srgbClr val="FF0000"/>
              </a:buClr>
            </a:pPr>
            <a:r>
              <a:rPr lang="en-US" dirty="0"/>
              <a:t>Specific, yet brief</a:t>
            </a:r>
          </a:p>
          <a:p>
            <a:pPr>
              <a:buClr>
                <a:srgbClr val="FF0000"/>
              </a:buClr>
            </a:pPr>
            <a:r>
              <a:rPr lang="en-US" dirty="0"/>
              <a:t>Quiet, respectful contact with student</a:t>
            </a:r>
          </a:p>
          <a:p>
            <a:pPr>
              <a:buClr>
                <a:srgbClr val="FF0000"/>
              </a:buClr>
            </a:pPr>
            <a:r>
              <a:rPr lang="en-US" dirty="0"/>
              <a:t>Refocus class, if needed</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879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alibri" panose="020F0502020204030204" pitchFamily="34" charset="0"/>
              </a:rPr>
              <a:t>Strategies for Staff to</a:t>
            </a:r>
            <a:br>
              <a:rPr lang="en-US" sz="4000" dirty="0">
                <a:latin typeface="Calibri" panose="020F0502020204030204" pitchFamily="34" charset="0"/>
              </a:rPr>
            </a:br>
            <a:r>
              <a:rPr lang="en-US" sz="4000" dirty="0">
                <a:latin typeface="Calibri" panose="020F0502020204030204" pitchFamily="34" charset="0"/>
              </a:rPr>
              <a:t>Discourage Inappropriate Behavior</a:t>
            </a:r>
            <a:endParaRPr lang="en-US" sz="4000" dirty="0"/>
          </a:p>
        </p:txBody>
      </p:sp>
      <p:graphicFrame>
        <p:nvGraphicFramePr>
          <p:cNvPr id="5" name="Content Placeholder 4"/>
          <p:cNvGraphicFramePr>
            <a:graphicFrameLocks noGrp="1"/>
          </p:cNvGraphicFramePr>
          <p:nvPr>
            <p:ph idx="1"/>
          </p:nvPr>
        </p:nvGraphicFramePr>
        <p:xfrm>
          <a:off x="685800" y="1638300"/>
          <a:ext cx="7772400" cy="4519439"/>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861839">
                <a:tc>
                  <a:txBody>
                    <a:bodyPr/>
                    <a:lstStyle/>
                    <a:p>
                      <a:pPr algn="ctr"/>
                      <a:r>
                        <a:rPr lang="en-US" sz="2400" dirty="0">
                          <a:solidFill>
                            <a:schemeClr val="tx1"/>
                          </a:solidFill>
                        </a:rPr>
                        <a:t>Indirect Strategies</a:t>
                      </a:r>
                    </a:p>
                  </a:txBody>
                  <a:tcPr>
                    <a:solidFill>
                      <a:schemeClr val="accent3"/>
                    </a:solidFill>
                  </a:tcPr>
                </a:tc>
                <a:tc>
                  <a:txBody>
                    <a:bodyPr/>
                    <a:lstStyle/>
                    <a:p>
                      <a:pPr algn="ctr"/>
                      <a:r>
                        <a:rPr lang="en-US" sz="2400" dirty="0">
                          <a:solidFill>
                            <a:schemeClr val="tx1"/>
                          </a:solidFill>
                        </a:rPr>
                        <a:t>Direct</a:t>
                      </a:r>
                      <a:r>
                        <a:rPr lang="en-US" sz="2400" baseline="0" dirty="0">
                          <a:solidFill>
                            <a:schemeClr val="tx1"/>
                          </a:solidFill>
                        </a:rPr>
                        <a:t> Strategies</a:t>
                      </a:r>
                      <a:endParaRPr lang="en-US" sz="2400" dirty="0">
                        <a:solidFill>
                          <a:schemeClr val="tx1"/>
                        </a:solidFill>
                      </a:endParaRPr>
                    </a:p>
                  </a:txBody>
                  <a:tcPr>
                    <a:solidFill>
                      <a:schemeClr val="accent3"/>
                    </a:solidFill>
                  </a:tcPr>
                </a:tc>
                <a:tc>
                  <a:txBody>
                    <a:bodyPr/>
                    <a:lstStyle/>
                    <a:p>
                      <a:pPr algn="ctr"/>
                      <a:r>
                        <a:rPr lang="en-US" sz="2400" dirty="0">
                          <a:solidFill>
                            <a:schemeClr val="tx1"/>
                          </a:solidFill>
                        </a:rPr>
                        <a:t>Additional Consequences</a:t>
                      </a:r>
                    </a:p>
                  </a:txBody>
                  <a:tcPr>
                    <a:solidFill>
                      <a:schemeClr val="accent3"/>
                    </a:solidFill>
                  </a:tcPr>
                </a:tc>
                <a:extLst>
                  <a:ext uri="{0D108BD9-81ED-4DB2-BD59-A6C34878D82A}">
                    <a16:rowId xmlns:a16="http://schemas.microsoft.com/office/drawing/2014/main" val="10000"/>
                  </a:ext>
                </a:extLst>
              </a:tr>
              <a:tr h="3329161">
                <a:tc>
                  <a:txBody>
                    <a:bodyPr/>
                    <a:lstStyle/>
                    <a:p>
                      <a:pPr marL="342900" indent="-342900">
                        <a:buClr>
                          <a:srgbClr val="FF0000"/>
                        </a:buClr>
                        <a:buFont typeface="Arial" panose="020B0604020202020204" pitchFamily="34" charset="0"/>
                        <a:buChar char="•"/>
                      </a:pPr>
                      <a:r>
                        <a:rPr lang="en-US" sz="2400" dirty="0"/>
                        <a:t>Proximity Control</a:t>
                      </a:r>
                    </a:p>
                    <a:p>
                      <a:pPr marL="0" indent="0">
                        <a:buClr>
                          <a:srgbClr val="FF0000"/>
                        </a:buClr>
                        <a:buFont typeface="Arial" panose="020B0604020202020204" pitchFamily="34" charset="0"/>
                        <a:buNone/>
                      </a:pPr>
                      <a:endParaRPr lang="en-US" sz="800" dirty="0"/>
                    </a:p>
                    <a:p>
                      <a:pPr marL="342900" indent="-342900">
                        <a:buClr>
                          <a:srgbClr val="FF0000"/>
                        </a:buClr>
                        <a:buFont typeface="Arial" panose="020B0604020202020204" pitchFamily="34" charset="0"/>
                        <a:buChar char="•"/>
                      </a:pPr>
                      <a:r>
                        <a:rPr lang="en-US" sz="2400" dirty="0"/>
                        <a:t>Signal/Non-Verbal Cue</a:t>
                      </a:r>
                    </a:p>
                    <a:p>
                      <a:pPr marL="0" indent="0">
                        <a:buClr>
                          <a:srgbClr val="FF0000"/>
                        </a:buClr>
                        <a:buFont typeface="Arial" panose="020B0604020202020204" pitchFamily="34" charset="0"/>
                        <a:buNone/>
                      </a:pPr>
                      <a:endParaRPr lang="en-US" sz="800" dirty="0"/>
                    </a:p>
                    <a:p>
                      <a:pPr marL="342900" indent="-342900">
                        <a:buClr>
                          <a:srgbClr val="FF0000"/>
                        </a:buClr>
                        <a:buFont typeface="Arial" panose="020B0604020202020204" pitchFamily="34" charset="0"/>
                        <a:buChar char="•"/>
                      </a:pPr>
                      <a:r>
                        <a:rPr lang="en-US" sz="2400" dirty="0"/>
                        <a:t>Ignore/Attend/</a:t>
                      </a:r>
                    </a:p>
                    <a:p>
                      <a:pPr marL="0" indent="0" defTabSz="341313">
                        <a:buClr>
                          <a:srgbClr val="FF0000"/>
                        </a:buClr>
                        <a:buFont typeface="Arial" panose="020B0604020202020204" pitchFamily="34" charset="0"/>
                        <a:buNone/>
                      </a:pPr>
                      <a:r>
                        <a:rPr lang="en-US" sz="2400" dirty="0"/>
                        <a:t>	Praise</a:t>
                      </a:r>
                    </a:p>
                    <a:p>
                      <a:endParaRPr lang="en-US" sz="2400" dirty="0">
                        <a:latin typeface="Calibri" panose="020F0502020204030204" pitchFamily="34" charset="0"/>
                      </a:endParaRPr>
                    </a:p>
                  </a:txBody>
                  <a:tcPr>
                    <a:solidFill>
                      <a:schemeClr val="accent3">
                        <a:lumMod val="40000"/>
                        <a:lumOff val="60000"/>
                      </a:schemeClr>
                    </a:solidFill>
                  </a:tcPr>
                </a:tc>
                <a:tc>
                  <a:txBody>
                    <a:bodyPr/>
                    <a:lstStyle/>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Redirect</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Reteach</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Provide Choice</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Student Conference</a:t>
                      </a:r>
                    </a:p>
                    <a:p>
                      <a:endParaRPr lang="en-US" dirty="0"/>
                    </a:p>
                  </a:txBody>
                  <a:tcPr>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400" kern="1200" dirty="0">
                          <a:solidFill>
                            <a:schemeClr val="dk1"/>
                          </a:solidFill>
                          <a:latin typeface="+mn-lt"/>
                          <a:ea typeface="+mn-ea"/>
                          <a:cs typeface="+mn-cs"/>
                        </a:rPr>
                        <a:t>A menu of mild educational responses that require student effort and leave little incentive to repeat the inappropriate</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behavior. </a:t>
                      </a:r>
                    </a:p>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881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
        <p:nvSpPr>
          <p:cNvPr id="3" name="Content Placeholder 2"/>
          <p:cNvSpPr>
            <a:spLocks noGrp="1"/>
          </p:cNvSpPr>
          <p:nvPr>
            <p:ph idx="1"/>
          </p:nvPr>
        </p:nvSpPr>
        <p:spPr>
          <a:xfrm>
            <a:off x="457200" y="1346200"/>
            <a:ext cx="8229600" cy="4779963"/>
          </a:xfrm>
        </p:spPr>
        <p:txBody>
          <a:bodyPr>
            <a:normAutofit lnSpcReduction="10000"/>
          </a:bodyPr>
          <a:lstStyle/>
          <a:p>
            <a:pPr marL="0" indent="0">
              <a:buNone/>
            </a:pPr>
            <a:r>
              <a:rPr lang="en-US" i="1" dirty="0"/>
              <a:t>Indirect Strategies</a:t>
            </a:r>
          </a:p>
          <a:p>
            <a:pPr marL="0" indent="0">
              <a:buNone/>
            </a:pPr>
            <a:r>
              <a:rPr lang="en-US" sz="2800" dirty="0"/>
              <a:t>Actions to minimize the misbehavior before it gets out of hand and requires more extensive intervention:</a:t>
            </a:r>
          </a:p>
          <a:p>
            <a:pPr marL="0" indent="0">
              <a:buNone/>
            </a:pPr>
            <a:endParaRPr lang="en-US" sz="2800" dirty="0"/>
          </a:p>
          <a:p>
            <a:pPr marL="685800">
              <a:buClr>
                <a:srgbClr val="FF0000"/>
              </a:buClr>
            </a:pPr>
            <a:r>
              <a:rPr lang="en-US" sz="2800" dirty="0"/>
              <a:t>Proximity Control</a:t>
            </a:r>
          </a:p>
          <a:p>
            <a:pPr marL="685800">
              <a:buClr>
                <a:srgbClr val="FF0000"/>
              </a:buClr>
            </a:pPr>
            <a:r>
              <a:rPr lang="en-US" sz="2800" dirty="0"/>
              <a:t>Signal or Non-Verbal Cue</a:t>
            </a:r>
          </a:p>
          <a:p>
            <a:pPr marL="685800">
              <a:buClr>
                <a:srgbClr val="FF0000"/>
              </a:buClr>
            </a:pPr>
            <a:r>
              <a:rPr lang="en-US" sz="2800" dirty="0"/>
              <a:t>Ignore/Attend/Praise</a:t>
            </a:r>
          </a:p>
          <a:p>
            <a:pPr marL="1143000">
              <a:buClr>
                <a:srgbClr val="FF0000"/>
              </a:buClr>
            </a:pPr>
            <a:endParaRPr lang="en-US" sz="2800" dirty="0"/>
          </a:p>
          <a:p>
            <a:pPr marL="0" indent="0" algn="ctr">
              <a:buNone/>
            </a:pPr>
            <a:endParaRPr lang="en-US" sz="2800" i="1" dirty="0"/>
          </a:p>
          <a:p>
            <a:pPr marL="0" indent="0" algn="ctr">
              <a:buNone/>
            </a:pPr>
            <a:r>
              <a:rPr lang="en-US" sz="2800" i="1" dirty="0"/>
              <a:t>Unobtrusive  </a:t>
            </a:r>
            <a:r>
              <a:rPr lang="en-US" sz="2800" i="1" dirty="0">
                <a:solidFill>
                  <a:srgbClr val="008000"/>
                </a:solidFill>
              </a:rPr>
              <a:t>•</a:t>
            </a:r>
            <a:r>
              <a:rPr lang="en-US" sz="2800" i="1" dirty="0"/>
              <a:t>  Carried out quickly during instruction</a:t>
            </a:r>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Teacher-Student.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010150" y="2776490"/>
            <a:ext cx="3568700" cy="2703560"/>
          </a:xfrm>
          <a:prstGeom prst="rect">
            <a:avLst/>
          </a:prstGeom>
        </p:spPr>
      </p:pic>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012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70142" y="2175289"/>
          <a:ext cx="7848600" cy="3840480"/>
        </p:xfrm>
        <a:graphic>
          <a:graphicData uri="http://schemas.openxmlformats.org/drawingml/2006/table">
            <a:tbl>
              <a:tblPr firstRow="1" bandRow="1">
                <a:tableStyleId>{2D5ABB26-0587-4C30-8999-92F81FD0307C}</a:tableStyleId>
              </a:tblPr>
              <a:tblGrid>
                <a:gridCol w="1985375">
                  <a:extLst>
                    <a:ext uri="{9D8B030D-6E8A-4147-A177-3AD203B41FA5}">
                      <a16:colId xmlns:a16="http://schemas.microsoft.com/office/drawing/2014/main" val="20000"/>
                    </a:ext>
                  </a:extLst>
                </a:gridCol>
                <a:gridCol w="5863225">
                  <a:extLst>
                    <a:ext uri="{9D8B030D-6E8A-4147-A177-3AD203B41FA5}">
                      <a16:colId xmlns:a16="http://schemas.microsoft.com/office/drawing/2014/main" val="20001"/>
                    </a:ext>
                  </a:extLst>
                </a:gridCol>
              </a:tblGrid>
              <a:tr h="1168400">
                <a:tc>
                  <a:txBody>
                    <a:bodyPr/>
                    <a:lstStyle/>
                    <a:p>
                      <a:pPr algn="ctr"/>
                      <a:r>
                        <a:rPr lang="en-US" sz="2400" dirty="0">
                          <a:solidFill>
                            <a:srgbClr val="008000"/>
                          </a:solidFill>
                        </a:rPr>
                        <a:t>Proximity Control</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114300" indent="0"/>
                      <a:r>
                        <a:rPr lang="en-US" dirty="0"/>
                        <a:t>The strategic placement/movement</a:t>
                      </a:r>
                      <a:r>
                        <a:rPr lang="en-US" baseline="0" dirty="0"/>
                        <a:t> by the teacher in order to encourage positive behavior. The teacher is a source of protection and strength, helping the student to control impulses.</a:t>
                      </a:r>
                      <a:endParaRPr lang="en-US"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168400">
                <a:tc>
                  <a:txBody>
                    <a:bodyPr/>
                    <a:lstStyle/>
                    <a:p>
                      <a:pPr algn="ctr"/>
                      <a:r>
                        <a:rPr lang="en-US" sz="2400" dirty="0">
                          <a:solidFill>
                            <a:srgbClr val="FF0000"/>
                          </a:solidFill>
                        </a:rPr>
                        <a:t>Signal or</a:t>
                      </a:r>
                      <a:br>
                        <a:rPr lang="en-US" sz="2400" dirty="0">
                          <a:solidFill>
                            <a:srgbClr val="FF0000"/>
                          </a:solidFill>
                        </a:rPr>
                      </a:br>
                      <a:r>
                        <a:rPr lang="en-US" sz="2400" dirty="0">
                          <a:solidFill>
                            <a:srgbClr val="FF0000"/>
                          </a:solidFill>
                        </a:rPr>
                        <a:t>Non-verbal Cue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dirty="0"/>
                        <a:t>Non-verbal</a:t>
                      </a:r>
                      <a:r>
                        <a:rPr lang="en-US" baseline="0" dirty="0"/>
                        <a:t> techniques such as sustained eye contact, hand gestures, picture cues, etc. suggesting that the teacher is aware of the behavior and prepared to intervene if it continues.  </a:t>
                      </a:r>
                      <a:endParaRPr lang="en-US"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168400">
                <a:tc>
                  <a:txBody>
                    <a:bodyPr/>
                    <a:lstStyle/>
                    <a:p>
                      <a:pPr algn="ctr"/>
                      <a:r>
                        <a:rPr lang="en-US" sz="2400" dirty="0">
                          <a:solidFill>
                            <a:srgbClr val="008000"/>
                          </a:solidFill>
                        </a:rPr>
                        <a:t>Ignore/Attend/Praise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14300" indent="0">
                        <a:tabLst/>
                      </a:pPr>
                      <a:r>
                        <a:rPr lang="en-US" dirty="0"/>
                        <a:t>Uses</a:t>
                      </a:r>
                      <a:r>
                        <a:rPr lang="en-US" baseline="0" dirty="0"/>
                        <a:t> t</a:t>
                      </a:r>
                      <a:r>
                        <a:rPr lang="en-US" dirty="0"/>
                        <a:t>he power of praise or positive feedback. The teacher praises an appropriately behaving student in the proximity of the inappropriately behaving student. The praise serves as a prompt. When the student exhibits the desired behavior, attention and praise are then provided.</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TextBox 1"/>
          <p:cNvSpPr txBox="1"/>
          <p:nvPr/>
        </p:nvSpPr>
        <p:spPr>
          <a:xfrm>
            <a:off x="457200" y="1388533"/>
            <a:ext cx="4064000" cy="861774"/>
          </a:xfrm>
          <a:prstGeom prst="rect">
            <a:avLst/>
          </a:prstGeom>
          <a:noFill/>
        </p:spPr>
        <p:txBody>
          <a:bodyPr wrap="square" rtlCol="0">
            <a:spAutoFit/>
          </a:bodyPr>
          <a:lstStyle/>
          <a:p>
            <a:r>
              <a:rPr lang="en-US" sz="3200" i="1" dirty="0"/>
              <a:t>Indirect Strategies</a:t>
            </a:r>
          </a:p>
          <a:p>
            <a:endParaRPr lang="en-US" dirty="0"/>
          </a:p>
        </p:txBody>
      </p:sp>
      <p:sp>
        <p:nvSpPr>
          <p:cNvPr id="8"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Tree>
    <p:extLst>
      <p:ext uri="{BB962C8B-B14F-4D97-AF65-F5344CB8AC3E}">
        <p14:creationId xmlns:p14="http://schemas.microsoft.com/office/powerpoint/2010/main" val="41765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i="1" dirty="0"/>
              <a:t>Things to remember . . . </a:t>
            </a:r>
          </a:p>
          <a:p>
            <a:r>
              <a:rPr lang="en-US" dirty="0"/>
              <a:t>Address behaviors quickly and calmly.</a:t>
            </a:r>
          </a:p>
          <a:p>
            <a:r>
              <a:rPr lang="en-US" dirty="0"/>
              <a:t>When the student demonstrates the desired behavior, always follow with praise or positive feedback.</a:t>
            </a:r>
          </a:p>
          <a:p>
            <a:r>
              <a:rPr lang="en-US" dirty="0"/>
              <a:t>Use strategically; these indirect techniques are basic stopgap measures and not a substitute for the more in-depth teaching strategies. Re-teach or conference when time permits.</a:t>
            </a:r>
          </a:p>
        </p:txBody>
      </p:sp>
      <p:grpSp>
        <p:nvGrpSpPr>
          <p:cNvPr id="9" name="Group 8"/>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4"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Tree>
    <p:extLst>
      <p:ext uri="{BB962C8B-B14F-4D97-AF65-F5344CB8AC3E}">
        <p14:creationId xmlns:p14="http://schemas.microsoft.com/office/powerpoint/2010/main" val="46813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8000"/>
                </a:solidFill>
              </a:rPr>
              <a:t>Activity: </a:t>
            </a:r>
            <a:r>
              <a:rPr lang="en-US" sz="3600" dirty="0">
                <a:solidFill>
                  <a:srgbClr val="FF0000"/>
                </a:solidFill>
              </a:rPr>
              <a:t>Discouraging Inappropriate  		       Behavior – Indirect Strategies</a:t>
            </a:r>
          </a:p>
        </p:txBody>
      </p:sp>
      <p:sp>
        <p:nvSpPr>
          <p:cNvPr id="3" name="Content Placeholder 2"/>
          <p:cNvSpPr>
            <a:spLocks noGrp="1"/>
          </p:cNvSpPr>
          <p:nvPr>
            <p:ph idx="1"/>
          </p:nvPr>
        </p:nvSpPr>
        <p:spPr>
          <a:xfrm>
            <a:off x="457200" y="1756833"/>
            <a:ext cx="8229600" cy="4369330"/>
          </a:xfrm>
        </p:spPr>
        <p:txBody>
          <a:bodyPr>
            <a:normAutofit fontScale="92500"/>
          </a:bodyPr>
          <a:lstStyle/>
          <a:p>
            <a:r>
              <a:rPr lang="en-US" i="1" dirty="0">
                <a:solidFill>
                  <a:srgbClr val="008000"/>
                </a:solidFill>
              </a:rPr>
              <a:t>Read-Reflect-Teach</a:t>
            </a:r>
            <a:endParaRPr lang="en-US" dirty="0">
              <a:solidFill>
                <a:srgbClr val="000000"/>
              </a:solidFill>
            </a:endParaRPr>
          </a:p>
          <a:p>
            <a:r>
              <a:rPr lang="en-US" dirty="0">
                <a:solidFill>
                  <a:srgbClr val="000000"/>
                </a:solidFill>
              </a:rPr>
              <a:t>Number off by 3s in your team. Read the technique associated with your number. Teach your team how to use the technique and offer examples of its use, sharing when it might be most appropriate.</a:t>
            </a:r>
          </a:p>
          <a:p>
            <a:pPr marL="685800"/>
            <a:r>
              <a:rPr lang="en-US" dirty="0">
                <a:solidFill>
                  <a:srgbClr val="008000"/>
                </a:solidFill>
              </a:rPr>
              <a:t>#1 – Proximity Control</a:t>
            </a:r>
          </a:p>
          <a:p>
            <a:pPr marL="685800"/>
            <a:r>
              <a:rPr lang="en-US" dirty="0">
                <a:solidFill>
                  <a:srgbClr val="008000"/>
                </a:solidFill>
              </a:rPr>
              <a:t>#2 – Signal or Non-verbal Cue</a:t>
            </a:r>
          </a:p>
          <a:p>
            <a:pPr marL="685800"/>
            <a:r>
              <a:rPr lang="en-US" dirty="0">
                <a:solidFill>
                  <a:srgbClr val="008000"/>
                </a:solidFill>
              </a:rPr>
              <a:t>#3 – Ignore/Attend/Praise</a:t>
            </a:r>
          </a:p>
          <a:p>
            <a:endParaRPr lang="en-US" dirty="0"/>
          </a:p>
        </p:txBody>
      </p:sp>
    </p:spTree>
    <p:extLst>
      <p:ext uri="{BB962C8B-B14F-4D97-AF65-F5344CB8AC3E}">
        <p14:creationId xmlns:p14="http://schemas.microsoft.com/office/powerpoint/2010/main" val="128382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Discouraging Inappropriate Behavior</a:t>
            </a:r>
            <a:endParaRPr lang="en-US" dirty="0"/>
          </a:p>
        </p:txBody>
      </p:sp>
      <p:sp>
        <p:nvSpPr>
          <p:cNvPr id="3" name="Content Placeholder 2"/>
          <p:cNvSpPr>
            <a:spLocks noGrp="1"/>
          </p:cNvSpPr>
          <p:nvPr>
            <p:ph idx="1"/>
          </p:nvPr>
        </p:nvSpPr>
        <p:spPr>
          <a:xfrm>
            <a:off x="330200" y="1417638"/>
            <a:ext cx="8483600" cy="4708525"/>
          </a:xfrm>
        </p:spPr>
        <p:txBody>
          <a:bodyPr>
            <a:normAutofit fontScale="85000" lnSpcReduction="10000"/>
          </a:bodyPr>
          <a:lstStyle/>
          <a:p>
            <a:pPr marL="0" indent="0">
              <a:buNone/>
            </a:pPr>
            <a:r>
              <a:rPr lang="en-US" i="1" dirty="0"/>
              <a:t>Direct Strategies</a:t>
            </a:r>
          </a:p>
          <a:p>
            <a:pPr marL="0" indent="0">
              <a:buNone/>
            </a:pPr>
            <a:r>
              <a:rPr lang="en-US" sz="2400" dirty="0"/>
              <a:t>A continuum of direct error correction strategies for inappropriate behaviors that continue or do not respond to basic management techniques.</a:t>
            </a:r>
          </a:p>
          <a:p>
            <a:pPr marL="800100">
              <a:buClr>
                <a:srgbClr val="FF0000"/>
              </a:buClr>
            </a:pPr>
            <a:r>
              <a:rPr lang="en-US" sz="2800" dirty="0"/>
              <a:t>Re-Direct</a:t>
            </a:r>
          </a:p>
          <a:p>
            <a:pPr marL="800100">
              <a:buClr>
                <a:srgbClr val="FF0000"/>
              </a:buClr>
            </a:pPr>
            <a:r>
              <a:rPr lang="en-US" sz="2800" dirty="0"/>
              <a:t>Re-Teach</a:t>
            </a:r>
          </a:p>
          <a:p>
            <a:pPr marL="800100">
              <a:buClr>
                <a:srgbClr val="FF0000"/>
              </a:buClr>
            </a:pPr>
            <a:r>
              <a:rPr lang="en-US" sz="2800" dirty="0"/>
              <a:t>Provide Choice</a:t>
            </a:r>
          </a:p>
          <a:p>
            <a:pPr marL="800100">
              <a:buClr>
                <a:srgbClr val="FF0000"/>
              </a:buClr>
            </a:pPr>
            <a:r>
              <a:rPr lang="en-US" sz="2800" dirty="0"/>
              <a:t>Student Conference</a:t>
            </a:r>
          </a:p>
          <a:p>
            <a:pPr marL="800100">
              <a:buClr>
                <a:srgbClr val="FF0000"/>
              </a:buClr>
            </a:pPr>
            <a:endParaRPr lang="en-US" sz="2800" dirty="0"/>
          </a:p>
          <a:p>
            <a:pPr marL="457200" indent="0">
              <a:buClr>
                <a:srgbClr val="FF0000"/>
              </a:buClr>
              <a:buNone/>
            </a:pPr>
            <a:endParaRPr lang="en-US" sz="2800" dirty="0"/>
          </a:p>
          <a:p>
            <a:pPr marL="0" indent="0" algn="ctr">
              <a:buClr>
                <a:srgbClr val="009E47"/>
              </a:buClr>
              <a:buNone/>
            </a:pPr>
            <a:r>
              <a:rPr lang="en-US" sz="2400" i="1" dirty="0">
                <a:solidFill>
                  <a:srgbClr val="008000"/>
                </a:solidFill>
              </a:rPr>
              <a:t>•   </a:t>
            </a:r>
            <a:r>
              <a:rPr lang="en-US" sz="2400" i="1" dirty="0"/>
              <a:t>Direct Interaction using language from the matrix </a:t>
            </a:r>
          </a:p>
          <a:p>
            <a:pPr marL="0" indent="0" algn="ctr">
              <a:buClr>
                <a:srgbClr val="009E47"/>
              </a:buClr>
              <a:buNone/>
            </a:pPr>
            <a:r>
              <a:rPr lang="en-US" sz="2400" i="1" dirty="0">
                <a:solidFill>
                  <a:srgbClr val="008000"/>
                </a:solidFill>
              </a:rPr>
              <a:t>•</a:t>
            </a:r>
            <a:r>
              <a:rPr lang="en-US" sz="2400" i="1" dirty="0"/>
              <a:t>  Match to frequency &amp; severity of behavior </a:t>
            </a:r>
            <a:r>
              <a:rPr lang="en-US" sz="2400" i="1" dirty="0">
                <a:solidFill>
                  <a:srgbClr val="008000"/>
                </a:solidFill>
              </a:rPr>
              <a:t> •  </a:t>
            </a:r>
            <a:r>
              <a:rPr lang="en-US" sz="2400" i="1" dirty="0"/>
              <a:t>Done privately</a:t>
            </a:r>
          </a:p>
          <a:p>
            <a:pPr marL="0" indent="0" algn="ctr">
              <a:buClr>
                <a:srgbClr val="009E47"/>
              </a:buClr>
              <a:buNone/>
            </a:pPr>
            <a:r>
              <a:rPr lang="en-US" sz="2400" i="1" dirty="0"/>
              <a:t> </a:t>
            </a:r>
            <a:r>
              <a:rPr lang="en-US" sz="2400" i="1" dirty="0">
                <a:solidFill>
                  <a:srgbClr val="008000"/>
                </a:solidFill>
              </a:rPr>
              <a:t>•  </a:t>
            </a:r>
            <a:r>
              <a:rPr lang="en-US" sz="2400" i="1" dirty="0"/>
              <a:t>Increase rates of teaching and praise</a:t>
            </a:r>
          </a:p>
          <a:p>
            <a:pPr>
              <a:buClr>
                <a:srgbClr val="009E47"/>
              </a:buClr>
            </a:pPr>
            <a:endParaRPr lang="en-US" sz="2600" i="1" dirty="0"/>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pcl_0001_0001_0_img00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407" y="2615507"/>
            <a:ext cx="2946793" cy="1956670"/>
          </a:xfrm>
          <a:prstGeom prst="rect">
            <a:avLst/>
          </a:prstGeom>
        </p:spPr>
      </p:pic>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6491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dirty="0"/>
              <a:t>Four Direct Error Correction Strategies</a:t>
            </a:r>
          </a:p>
        </p:txBody>
      </p:sp>
      <p:graphicFrame>
        <p:nvGraphicFramePr>
          <p:cNvPr id="9" name="Table 8"/>
          <p:cNvGraphicFramePr>
            <a:graphicFrameLocks noGrp="1"/>
          </p:cNvGraphicFramePr>
          <p:nvPr/>
        </p:nvGraphicFramePr>
        <p:xfrm>
          <a:off x="647700" y="1143001"/>
          <a:ext cx="7658100" cy="4917757"/>
        </p:xfrm>
        <a:graphic>
          <a:graphicData uri="http://schemas.openxmlformats.org/drawingml/2006/table">
            <a:tbl>
              <a:tblPr firstRow="1" bandRow="1">
                <a:tableStyleId>{2D5ABB26-0587-4C30-8999-92F81FD0307C}</a:tableStyleId>
              </a:tblPr>
              <a:tblGrid>
                <a:gridCol w="1803400">
                  <a:extLst>
                    <a:ext uri="{9D8B030D-6E8A-4147-A177-3AD203B41FA5}">
                      <a16:colId xmlns:a16="http://schemas.microsoft.com/office/drawing/2014/main" val="20000"/>
                    </a:ext>
                  </a:extLst>
                </a:gridCol>
                <a:gridCol w="5854700">
                  <a:extLst>
                    <a:ext uri="{9D8B030D-6E8A-4147-A177-3AD203B41FA5}">
                      <a16:colId xmlns:a16="http://schemas.microsoft.com/office/drawing/2014/main" val="20001"/>
                    </a:ext>
                  </a:extLst>
                </a:gridCol>
              </a:tblGrid>
              <a:tr h="1224117">
                <a:tc>
                  <a:txBody>
                    <a:bodyPr/>
                    <a:lstStyle/>
                    <a:p>
                      <a:pPr algn="ctr"/>
                      <a:r>
                        <a:rPr lang="en-US" sz="2400" dirty="0">
                          <a:solidFill>
                            <a:srgbClr val="008000"/>
                          </a:solidFill>
                        </a:rPr>
                        <a:t>Re-Direct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114300" indent="0"/>
                      <a:r>
                        <a:rPr lang="en-US" sz="1800" dirty="0"/>
                        <a:t>Brief, clear, private</a:t>
                      </a:r>
                      <a:r>
                        <a:rPr lang="en-US" sz="1800" baseline="0" dirty="0"/>
                        <a:t> verbal reminder of the expected behavior. A re-statement of school-wide and non-classroom behavior, or classroom procedure.</a:t>
                      </a:r>
                      <a:endParaRPr lang="en-US" sz="1800"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224117">
                <a:tc>
                  <a:txBody>
                    <a:bodyPr/>
                    <a:lstStyle/>
                    <a:p>
                      <a:pPr algn="ctr"/>
                      <a:r>
                        <a:rPr lang="en-US" sz="2400" dirty="0">
                          <a:solidFill>
                            <a:srgbClr val="FF0000"/>
                          </a:solidFill>
                        </a:rPr>
                        <a:t>Re-Teach</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sz="1800" dirty="0"/>
                        <a:t>Builds on the re-direct by specifically describing the steps required</a:t>
                      </a:r>
                      <a:r>
                        <a:rPr lang="en-US" sz="1800" baseline="0" dirty="0"/>
                        <a:t> to </a:t>
                      </a:r>
                      <a:r>
                        <a:rPr lang="en-US" sz="1800" dirty="0"/>
                        <a:t>instructing</a:t>
                      </a:r>
                      <a:r>
                        <a:rPr lang="en-US" sz="1800" baseline="0" dirty="0"/>
                        <a:t> the student on exactly what should be done.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224117">
                <a:tc>
                  <a:txBody>
                    <a:bodyPr/>
                    <a:lstStyle/>
                    <a:p>
                      <a:pPr algn="ctr"/>
                      <a:r>
                        <a:rPr lang="en-US" sz="2400" dirty="0">
                          <a:solidFill>
                            <a:srgbClr val="008000"/>
                          </a:solidFill>
                        </a:rPr>
                        <a:t>Provide Choice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sz="1800" dirty="0"/>
                        <a:t>Can be used when a re-direct or re-teaching have not worked. A statement of two alternatives–the</a:t>
                      </a:r>
                      <a:r>
                        <a:rPr lang="en-US" sz="1800" baseline="0" dirty="0"/>
                        <a:t> preferred or desired behavior or a less preferred choice.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245406">
                <a:tc>
                  <a:txBody>
                    <a:bodyPr/>
                    <a:lstStyle/>
                    <a:p>
                      <a:pPr algn="ctr"/>
                      <a:r>
                        <a:rPr lang="en-US" sz="2400" dirty="0">
                          <a:solidFill>
                            <a:srgbClr val="FF0000"/>
                          </a:solidFill>
                        </a:rPr>
                        <a:t>Student Conference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14300" indent="0">
                        <a:tabLst/>
                      </a:pPr>
                      <a:r>
                        <a:rPr lang="en-US" sz="1800" dirty="0"/>
                        <a:t>Lengthier</a:t>
                      </a:r>
                      <a:r>
                        <a:rPr lang="en-US" sz="1800" baseline="0" dirty="0"/>
                        <a:t> re-teaching or problem solving. Discusses the behavior of concern, teaches the desired behavior, provides reasons why it is important, and a plan is made for future use. Can include role-play or practice.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5" name="AutoShape 1">
            <a:extLst>
              <a:ext uri="{FF2B5EF4-FFF2-40B4-BE49-F238E27FC236}">
                <a16:creationId xmlns:a16="http://schemas.microsoft.com/office/drawing/2014/main" id="{C7CCA8F5-29BD-D740-BA39-7A9DE98BC955}"/>
              </a:ext>
            </a:extLst>
          </p:cNvPr>
          <p:cNvSpPr>
            <a:spLocks noChangeArrowheads="1"/>
          </p:cNvSpPr>
          <p:nvPr/>
        </p:nvSpPr>
        <p:spPr bwMode="auto">
          <a:xfrm>
            <a:off x="8420100" y="6236421"/>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Re-Direct</a:t>
            </a:r>
            <a:endParaRPr lang="en-US" dirty="0"/>
          </a:p>
        </p:txBody>
      </p:sp>
      <p:sp>
        <p:nvSpPr>
          <p:cNvPr id="8" name="Content Placeholder 7"/>
          <p:cNvSpPr>
            <a:spLocks noGrp="1"/>
          </p:cNvSpPr>
          <p:nvPr>
            <p:ph idx="1"/>
          </p:nvPr>
        </p:nvSpPr>
        <p:spPr/>
        <p:txBody>
          <a:bodyPr>
            <a:normAutofit fontScale="85000" lnSpcReduction="20000"/>
          </a:bodyPr>
          <a:lstStyle/>
          <a:p>
            <a:r>
              <a:rPr lang="en-US"/>
              <a:t>Julia is talking to the student beside her instead of working on an independent writing assignment. </a:t>
            </a:r>
          </a:p>
          <a:p>
            <a:r>
              <a:rPr lang="en-US"/>
              <a:t>Quietly walk to Julia and say, “Remember to be responsible by following directions and starting on your writing task.  Thank you.” Walk away to give Julia time to comply.</a:t>
            </a:r>
          </a:p>
          <a:p>
            <a:r>
              <a:rPr lang="en-US"/>
              <a:t>The teacher assigns work on p. 182 in the math book.  Austin takes out paper and begins drawing.  </a:t>
            </a:r>
          </a:p>
          <a:p>
            <a:r>
              <a:rPr lang="en-US"/>
              <a:t>Quietly walk to Austin and respectfully say, “Please, follow directions by getting out your math book and opening to p. 182. You can finish drawing at the end of the day.”  Walk away to give Austin time to comply.</a:t>
            </a:r>
          </a:p>
          <a:p>
            <a:endParaRPr lang="en-US"/>
          </a:p>
          <a:p>
            <a:endParaRPr lang="en-US" dirty="0"/>
          </a:p>
        </p:txBody>
      </p:sp>
    </p:spTree>
    <p:extLst>
      <p:ext uri="{BB962C8B-B14F-4D97-AF65-F5344CB8AC3E}">
        <p14:creationId xmlns:p14="http://schemas.microsoft.com/office/powerpoint/2010/main" val="212533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Users:wellspl:Desktop:Bloc notes.png"/>
          <p:cNvPicPr/>
          <p:nvPr/>
        </p:nvPicPr>
        <p:blipFill>
          <a:blip r:embed="rId2">
            <a:extLst>
              <a:ext uri="{28A0092B-C50C-407E-A947-70E740481C1C}">
                <a14:useLocalDpi xmlns:a14="http://schemas.microsoft.com/office/drawing/2010/main" val="0"/>
              </a:ext>
            </a:extLst>
          </a:blip>
          <a:srcRect/>
          <a:stretch>
            <a:fillRect/>
          </a:stretch>
        </p:blipFill>
        <p:spPr bwMode="auto">
          <a:xfrm>
            <a:off x="774700" y="205665"/>
            <a:ext cx="2136140" cy="1967865"/>
          </a:xfrm>
          <a:prstGeom prst="rect">
            <a:avLst/>
          </a:prstGeom>
          <a:noFill/>
          <a:ln>
            <a:noFill/>
          </a:ln>
          <a:extLst>
            <a:ext uri="{FAA26D3D-D897-4be2-8F04-BA451C77F1D7}">
              <ma14:placeholderFlag xmlns="" xmlns:ma14="http://schemas.microsoft.com/office/mac/drawingml/2011/main"/>
            </a:ext>
          </a:extLst>
        </p:spPr>
      </p:pic>
      <p:sp>
        <p:nvSpPr>
          <p:cNvPr id="7" name="Text Box 3"/>
          <p:cNvSpPr txBox="1"/>
          <p:nvPr/>
        </p:nvSpPr>
        <p:spPr>
          <a:xfrm>
            <a:off x="1409065" y="528245"/>
            <a:ext cx="6388735" cy="101028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effectLst/>
                <a:latin typeface="Calibri"/>
                <a:ea typeface="ＭＳ 明朝"/>
                <a:cs typeface="Times New Roman"/>
              </a:rPr>
              <a:t>Trainer Notes </a:t>
            </a:r>
            <a:r>
              <a:rPr lang="en-US" sz="2400" dirty="0">
                <a:effectLst/>
                <a:latin typeface="Calibri"/>
                <a:ea typeface="ＭＳ 明朝"/>
                <a:cs typeface="Times New Roman"/>
              </a:rPr>
              <a:t>(Remove before training.)</a:t>
            </a:r>
            <a:endParaRPr lang="en-US" sz="2400" dirty="0">
              <a:effectLst/>
              <a:ea typeface="ＭＳ 明朝"/>
              <a:cs typeface="Times New Roman"/>
            </a:endParaRPr>
          </a:p>
        </p:txBody>
      </p:sp>
      <p:sp>
        <p:nvSpPr>
          <p:cNvPr id="2" name="TextBox 1"/>
          <p:cNvSpPr txBox="1"/>
          <p:nvPr/>
        </p:nvSpPr>
        <p:spPr>
          <a:xfrm>
            <a:off x="673596" y="1886982"/>
            <a:ext cx="8137936" cy="2344231"/>
          </a:xfrm>
          <a:prstGeom prst="rect">
            <a:avLst/>
          </a:prstGeom>
          <a:noFill/>
        </p:spPr>
        <p:txBody>
          <a:bodyPr wrap="square" rtlCol="0">
            <a:spAutoFit/>
          </a:bodyPr>
          <a:lstStyle/>
          <a:p>
            <a:pPr algn="ctr" defTabSz="463550">
              <a:spcAft>
                <a:spcPts val="600"/>
              </a:spcAft>
              <a:tabLst>
                <a:tab pos="5033963" algn="l"/>
              </a:tabLst>
            </a:pPr>
            <a:r>
              <a:rPr lang="en-US" sz="2800" dirty="0">
                <a:solidFill>
                  <a:srgbClr val="008000"/>
                </a:solidFill>
              </a:rPr>
              <a:t>Approximate Time Estimates:</a:t>
            </a:r>
          </a:p>
          <a:p>
            <a:pPr defTabSz="463550">
              <a:spcAft>
                <a:spcPts val="400"/>
              </a:spcAft>
              <a:tabLst>
                <a:tab pos="2349500" algn="l"/>
                <a:tab pos="5889625" algn="l"/>
              </a:tabLst>
            </a:pPr>
            <a:r>
              <a:rPr lang="en-US" sz="2000" u="sng" dirty="0"/>
              <a:t>Discouraging Unexpected Behavior Session</a:t>
            </a:r>
            <a:r>
              <a:rPr lang="en-US" sz="2000" dirty="0"/>
              <a:t>: </a:t>
            </a:r>
            <a:r>
              <a:rPr lang="en-US" sz="2000" i="1" dirty="0"/>
              <a:t>		</a:t>
            </a:r>
          </a:p>
          <a:p>
            <a:pPr marL="342900" lvl="0" indent="-342900" defTabSz="463550">
              <a:spcAft>
                <a:spcPts val="400"/>
              </a:spcAft>
              <a:buClr>
                <a:srgbClr val="FF0000"/>
              </a:buClr>
              <a:buFont typeface="Arial" pitchFamily="34" charset="0"/>
              <a:buChar char="•"/>
              <a:tabLst>
                <a:tab pos="5889625" algn="l"/>
              </a:tabLst>
            </a:pPr>
            <a:r>
              <a:rPr lang="en-US" sz="2000" dirty="0"/>
              <a:t>Instructional Strategies for Responding to 	   120 minutes</a:t>
            </a:r>
          </a:p>
          <a:p>
            <a:pPr marL="342900" indent="-342900" defTabSz="463550">
              <a:spcAft>
                <a:spcPts val="400"/>
              </a:spcAft>
              <a:buClr>
                <a:srgbClr val="FF0000"/>
              </a:buClr>
              <a:buFont typeface="Arial" pitchFamily="34" charset="0"/>
              <a:buChar char="•"/>
              <a:tabLst>
                <a:tab pos="5889625" algn="l"/>
              </a:tabLst>
            </a:pPr>
            <a:r>
              <a:rPr lang="en-US" sz="2000" dirty="0"/>
              <a:t>Inappropriate Behavior</a:t>
            </a:r>
          </a:p>
          <a:p>
            <a:pPr marL="342900" indent="-342900" defTabSz="463550">
              <a:spcAft>
                <a:spcPts val="400"/>
              </a:spcAft>
              <a:buClr>
                <a:srgbClr val="FF0000"/>
              </a:buClr>
              <a:buFont typeface="Arial" pitchFamily="34" charset="0"/>
              <a:buChar char="•"/>
              <a:tabLst>
                <a:tab pos="5889625" algn="l"/>
              </a:tabLst>
            </a:pPr>
            <a:r>
              <a:rPr lang="en-US" sz="2000" dirty="0"/>
              <a:t>Action Planning	</a:t>
            </a:r>
            <a:r>
              <a:rPr lang="en-US" sz="2000" u="sng" dirty="0"/>
              <a:t>	   30 minutes</a:t>
            </a:r>
          </a:p>
          <a:p>
            <a:pPr defTabSz="463550">
              <a:spcAft>
                <a:spcPts val="400"/>
              </a:spcAft>
              <a:buClr>
                <a:srgbClr val="FF0000"/>
              </a:buClr>
              <a:tabLst>
                <a:tab pos="5889625" algn="l"/>
              </a:tabLst>
            </a:pPr>
            <a:r>
              <a:rPr lang="en-US" sz="2000" dirty="0"/>
              <a:t>	    2.5 Hours</a:t>
            </a:r>
          </a:p>
        </p:txBody>
      </p:sp>
      <p:grpSp>
        <p:nvGrpSpPr>
          <p:cNvPr id="5" name="Group 4"/>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79143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20195"/>
          </a:xfrm>
        </p:spPr>
        <p:txBody>
          <a:bodyPr>
            <a:normAutofit/>
          </a:bodyPr>
          <a:lstStyle/>
          <a:p>
            <a:r>
              <a:rPr lang="en-US" sz="4000" dirty="0"/>
              <a:t>Re-Teach</a:t>
            </a:r>
          </a:p>
        </p:txBody>
      </p:sp>
      <p:sp>
        <p:nvSpPr>
          <p:cNvPr id="8" name="Content Placeholder 7"/>
          <p:cNvSpPr>
            <a:spLocks noGrp="1"/>
          </p:cNvSpPr>
          <p:nvPr>
            <p:ph idx="1"/>
          </p:nvPr>
        </p:nvSpPr>
        <p:spPr>
          <a:xfrm>
            <a:off x="457200" y="994833"/>
            <a:ext cx="8229600" cy="5294063"/>
          </a:xfrm>
        </p:spPr>
        <p:txBody>
          <a:bodyPr>
            <a:normAutofit fontScale="85000" lnSpcReduction="20000"/>
          </a:bodyPr>
          <a:lstStyle/>
          <a:p>
            <a:r>
              <a:rPr lang="en-US" dirty="0"/>
              <a:t>Julia continues to talk after the teacher redirects her to begin working.</a:t>
            </a:r>
          </a:p>
          <a:p>
            <a:r>
              <a:rPr lang="en-US" dirty="0"/>
              <a:t>The teacher returns to Julia and quietly says, “Please show me how you will follow directions by first getting out your writing materials.   Now show me how you work quietly.  Please let me know if you need help.” Thank Julia after she begins working.</a:t>
            </a:r>
          </a:p>
          <a:p>
            <a:r>
              <a:rPr lang="en-US" dirty="0"/>
              <a:t>Austin gets out his book, but continues to draw.</a:t>
            </a:r>
          </a:p>
          <a:p>
            <a:r>
              <a:rPr lang="en-US" dirty="0"/>
              <a:t>The teacher returns to Austin and quietly says, “Thank you for getting out your book. Now remember, to complete your work, clear your desk of everything but the book and math notebook, begin working right away and continue working until done.  If you need help, raise your hand.” (Pause and look away to give Austin time to comply.) </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70549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Provide Choice</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“Julia, you are having difficulty working by _______. You can choose to work at the writing center or in the student office.  I’ll be back in a few seconds to hear your decision.”</a:t>
            </a:r>
          </a:p>
          <a:p>
            <a:r>
              <a:rPr lang="en-US" dirty="0"/>
              <a:t>“Austin, you are having difficulty starting your math work.  You can choose to work on the assignment or on an alternate math activity.  I’ll be back in a few seconds to hear your decision.”</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06543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31862"/>
          </a:xfrm>
        </p:spPr>
        <p:txBody>
          <a:bodyPr>
            <a:normAutofit/>
          </a:bodyPr>
          <a:lstStyle/>
          <a:p>
            <a:r>
              <a:rPr lang="en-US" sz="4000" dirty="0"/>
              <a:t>Student Conference</a:t>
            </a:r>
          </a:p>
        </p:txBody>
      </p:sp>
      <p:sp>
        <p:nvSpPr>
          <p:cNvPr id="8" name="Content Placeholder 7"/>
          <p:cNvSpPr>
            <a:spLocks noGrp="1"/>
          </p:cNvSpPr>
          <p:nvPr>
            <p:ph idx="1"/>
          </p:nvPr>
        </p:nvSpPr>
        <p:spPr>
          <a:xfrm>
            <a:off x="457200" y="1206500"/>
            <a:ext cx="8229600" cy="5004907"/>
          </a:xfrm>
        </p:spPr>
        <p:txBody>
          <a:bodyPr>
            <a:noAutofit/>
          </a:bodyPr>
          <a:lstStyle/>
          <a:p>
            <a:r>
              <a:rPr lang="en-US" sz="2200" dirty="0"/>
              <a:t>“Julia, can you please tell me what you need to do to start writing as directed?  (If Julia can tell you, provide specific positive feedback.  If not, restate the steps, one at a time: </a:t>
            </a:r>
          </a:p>
          <a:p>
            <a:pPr marL="914400" lvl="1" indent="-514350">
              <a:buFont typeface="+mj-lt"/>
              <a:buAutoNum type="arabicPeriod"/>
            </a:pPr>
            <a:r>
              <a:rPr lang="en-US" sz="2200" dirty="0"/>
              <a:t>Keep mouth and body quiet so you can hear the directions. </a:t>
            </a:r>
          </a:p>
          <a:p>
            <a:pPr marL="914400" lvl="1" indent="-514350">
              <a:buFont typeface="+mj-lt"/>
              <a:buAutoNum type="arabicPeriod"/>
            </a:pPr>
            <a:r>
              <a:rPr lang="en-US" sz="2200" dirty="0"/>
              <a:t>Get out needed materials. </a:t>
            </a:r>
          </a:p>
          <a:p>
            <a:pPr marL="914400" lvl="1" indent="-514350">
              <a:buFont typeface="+mj-lt"/>
              <a:buAutoNum type="arabicPeriod"/>
            </a:pPr>
            <a:r>
              <a:rPr lang="en-US" sz="2200" dirty="0"/>
              <a:t>Think about what you will write, and create a graphic organizer.</a:t>
            </a:r>
          </a:p>
          <a:p>
            <a:pPr marL="914400" lvl="1" indent="-514350">
              <a:buFont typeface="+mj-lt"/>
              <a:buAutoNum type="arabicPeriod"/>
            </a:pPr>
            <a:r>
              <a:rPr lang="en-US" sz="2200" dirty="0"/>
              <a:t>Ask for help if you need it to finish the work.)</a:t>
            </a:r>
          </a:p>
          <a:p>
            <a:r>
              <a:rPr lang="en-US" sz="2200" dirty="0"/>
              <a:t>“Julia, tell me what you’ll do the next time you’re directed to work on a writing assignment. “ (Julia responds.)</a:t>
            </a:r>
          </a:p>
          <a:p>
            <a:r>
              <a:rPr lang="en-US" sz="2200" dirty="0"/>
              <a:t>“Tell me what I can do to help you to follow directions to start and complete the writing assignment.  (Julia responds.)</a:t>
            </a:r>
          </a:p>
          <a:p>
            <a:r>
              <a:rPr lang="en-US" sz="2200" dirty="0"/>
              <a:t>“We’ll practice again after lunch.”</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60294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73667"/>
          </a:xfrm>
        </p:spPr>
        <p:txBody>
          <a:bodyPr>
            <a:normAutofit/>
          </a:bodyPr>
          <a:lstStyle/>
          <a:p>
            <a:r>
              <a:rPr lang="en-US" sz="4000" dirty="0"/>
              <a:t>Student Conference</a:t>
            </a:r>
          </a:p>
        </p:txBody>
      </p:sp>
      <p:sp>
        <p:nvSpPr>
          <p:cNvPr id="8" name="Content Placeholder 7"/>
          <p:cNvSpPr>
            <a:spLocks noGrp="1"/>
          </p:cNvSpPr>
          <p:nvPr>
            <p:ph idx="1"/>
          </p:nvPr>
        </p:nvSpPr>
        <p:spPr>
          <a:xfrm>
            <a:off x="457200" y="973667"/>
            <a:ext cx="8229600" cy="5237739"/>
          </a:xfrm>
        </p:spPr>
        <p:txBody>
          <a:bodyPr>
            <a:noAutofit/>
          </a:bodyPr>
          <a:lstStyle/>
          <a:p>
            <a:r>
              <a:rPr lang="en-US" sz="2800" dirty="0"/>
              <a:t>“Austin, several times today you have been drawing during work time.”</a:t>
            </a:r>
          </a:p>
          <a:p>
            <a:r>
              <a:rPr lang="en-US" sz="2800" dirty="0"/>
              <a:t>“Austin, can you tell me the steps you need to follow when you’re directed to work on an assignment?” (If Austin can tell you the steps, provide specific positive feedback.  If he cannot, restate the steps one at a time.) “When you follow directions to start and finish work, you can get done what you have to do quickly and then move on to things you enjoy. You may also have less homework.  Austin, tell me what you will do next time you are given an assignment.” (Austin responds</a:t>
            </a:r>
            <a:r>
              <a:rPr lang="en-US" sz="2200" dirty="0"/>
              <a:t>)</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01164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Student Conference cont.</a:t>
            </a:r>
          </a:p>
        </p:txBody>
      </p:sp>
      <p:sp>
        <p:nvSpPr>
          <p:cNvPr id="3" name="Content Placeholder 2"/>
          <p:cNvSpPr>
            <a:spLocks noGrp="1"/>
          </p:cNvSpPr>
          <p:nvPr>
            <p:ph idx="1"/>
          </p:nvPr>
        </p:nvSpPr>
        <p:spPr/>
        <p:txBody>
          <a:bodyPr/>
          <a:lstStyle/>
          <a:p>
            <a:r>
              <a:rPr lang="en-US" dirty="0"/>
              <a:t>“How can I help you to do that?” (Austin responds) “You’re going to have another opportunity to practice this later this afternoon.  Do I have your commitment to do what we’ve talked about?”</a:t>
            </a:r>
          </a:p>
          <a:p>
            <a:r>
              <a:rPr lang="en-US" dirty="0"/>
              <a:t>“Thanks for listening. You did a nice job accepting some feedback.  I’m going to be watching to see if I can catch you on-task.”</a:t>
            </a:r>
          </a:p>
          <a:p>
            <a:endParaRPr lang="en-US" dirty="0"/>
          </a:p>
        </p:txBody>
      </p:sp>
    </p:spTree>
    <p:extLst>
      <p:ext uri="{BB962C8B-B14F-4D97-AF65-F5344CB8AC3E}">
        <p14:creationId xmlns:p14="http://schemas.microsoft.com/office/powerpoint/2010/main" val="1072940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8000"/>
                </a:solidFill>
              </a:rPr>
              <a:t>Activity: </a:t>
            </a:r>
            <a:r>
              <a:rPr lang="en-US" sz="3600" dirty="0">
                <a:solidFill>
                  <a:srgbClr val="FF0000"/>
                </a:solidFill>
              </a:rPr>
              <a:t>Discouraging Inappropriate  		       Behavior – Direct Strategies</a:t>
            </a:r>
            <a:endParaRPr lang="en-US" sz="3600" dirty="0"/>
          </a:p>
        </p:txBody>
      </p:sp>
      <p:sp>
        <p:nvSpPr>
          <p:cNvPr id="3" name="Content Placeholder 2"/>
          <p:cNvSpPr>
            <a:spLocks noGrp="1"/>
          </p:cNvSpPr>
          <p:nvPr>
            <p:ph idx="1"/>
          </p:nvPr>
        </p:nvSpPr>
        <p:spPr>
          <a:xfrm>
            <a:off x="457200" y="1799167"/>
            <a:ext cx="8229600" cy="4326996"/>
          </a:xfrm>
        </p:spPr>
        <p:txBody>
          <a:bodyPr>
            <a:normAutofit fontScale="92500" lnSpcReduction="20000"/>
          </a:bodyPr>
          <a:lstStyle/>
          <a:p>
            <a:r>
              <a:rPr lang="en-US" sz="4000" i="1" dirty="0">
                <a:solidFill>
                  <a:srgbClr val="008000"/>
                </a:solidFill>
              </a:rPr>
              <a:t>Read-Reflect-Teach</a:t>
            </a:r>
            <a:endParaRPr lang="en-US" sz="4000" dirty="0"/>
          </a:p>
          <a:p>
            <a:r>
              <a:rPr lang="en-US" dirty="0">
                <a:solidFill>
                  <a:schemeClr val="tx1"/>
                </a:solidFill>
              </a:rPr>
              <a:t>Number off by 4s in your team. Read the strategy associated with your number. Teach your team how to use the strategy and offer examples of its best use. Be prepared to model your strategy with the larger group.</a:t>
            </a:r>
          </a:p>
          <a:p>
            <a:pPr marL="685800"/>
            <a:r>
              <a:rPr lang="en-US" dirty="0">
                <a:solidFill>
                  <a:srgbClr val="008000"/>
                </a:solidFill>
              </a:rPr>
              <a:t>#1 – Re-Direct</a:t>
            </a:r>
          </a:p>
          <a:p>
            <a:pPr marL="685800"/>
            <a:r>
              <a:rPr lang="en-US" dirty="0">
                <a:solidFill>
                  <a:srgbClr val="008000"/>
                </a:solidFill>
              </a:rPr>
              <a:t>#2 – Re-Teach</a:t>
            </a:r>
          </a:p>
          <a:p>
            <a:pPr marL="685800"/>
            <a:r>
              <a:rPr lang="en-US" dirty="0">
                <a:solidFill>
                  <a:srgbClr val="008000"/>
                </a:solidFill>
              </a:rPr>
              <a:t>#3 – Provide Choice</a:t>
            </a:r>
          </a:p>
          <a:p>
            <a:pPr marL="685800"/>
            <a:r>
              <a:rPr lang="en-US" dirty="0">
                <a:solidFill>
                  <a:srgbClr val="008000"/>
                </a:solidFill>
              </a:rPr>
              <a:t>#4 – Student Conference</a:t>
            </a:r>
          </a:p>
          <a:p>
            <a:endParaRPr lang="en-US" dirty="0"/>
          </a:p>
        </p:txBody>
      </p:sp>
      <p:sp>
        <p:nvSpPr>
          <p:cNvPr id="4" name="AutoShape 1">
            <a:extLst>
              <a:ext uri="{FF2B5EF4-FFF2-40B4-BE49-F238E27FC236}">
                <a16:creationId xmlns:a16="http://schemas.microsoft.com/office/drawing/2014/main" id="{55558A91-BD3C-CF4E-9F82-CBD12C7324F9}"/>
              </a:ext>
            </a:extLst>
          </p:cNvPr>
          <p:cNvSpPr>
            <a:spLocks noChangeArrowheads="1"/>
          </p:cNvSpPr>
          <p:nvPr/>
        </p:nvSpPr>
        <p:spPr bwMode="auto">
          <a:xfrm>
            <a:off x="8420100" y="6236421"/>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9886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Considerations for Corrective Feedback</a:t>
            </a:r>
          </a:p>
        </p:txBody>
      </p:sp>
      <p:sp>
        <p:nvSpPr>
          <p:cNvPr id="3" name="Content Placeholder 2"/>
          <p:cNvSpPr>
            <a:spLocks noGrp="1"/>
          </p:cNvSpPr>
          <p:nvPr>
            <p:ph idx="1"/>
          </p:nvPr>
        </p:nvSpPr>
        <p:spPr>
          <a:xfrm>
            <a:off x="470089" y="1417638"/>
            <a:ext cx="8229600" cy="4688697"/>
          </a:xfrm>
        </p:spPr>
        <p:txBody>
          <a:bodyPr>
            <a:normAutofit/>
          </a:bodyPr>
          <a:lstStyle/>
          <a:p>
            <a:r>
              <a:rPr lang="en-US" sz="2800" dirty="0"/>
              <a:t>Always correct privately; use preferred adult behaviors that maintain respect for the student.</a:t>
            </a:r>
          </a:p>
          <a:p>
            <a:r>
              <a:rPr lang="en-US" sz="2800" dirty="0"/>
              <a:t>Use the strategy that is the </a:t>
            </a:r>
            <a:r>
              <a:rPr lang="en-US" sz="2800" i="1" dirty="0"/>
              <a:t>least</a:t>
            </a:r>
            <a:r>
              <a:rPr lang="en-US" sz="2800" dirty="0"/>
              <a:t> intrusive for the behavior and its frequency or severity.</a:t>
            </a:r>
          </a:p>
          <a:p>
            <a:pPr>
              <a:buClr>
                <a:srgbClr val="FF0000"/>
              </a:buClr>
            </a:pPr>
            <a:r>
              <a:rPr lang="en-US" sz="2800" dirty="0"/>
              <a:t>Create an environment where corrective feedback is used to improve behavior in a positive manner.</a:t>
            </a:r>
          </a:p>
          <a:p>
            <a:r>
              <a:rPr lang="en-US" sz="2800" dirty="0"/>
              <a:t>When inappropriate behavior occurs, increase teaching (lessons, pre-corrects) and rates of encouragement (positive feedback).</a:t>
            </a:r>
          </a:p>
          <a:p>
            <a:pPr marL="0" indent="0">
              <a:buNone/>
            </a:pPr>
            <a:endParaRPr lang="en-US" sz="2800" dirty="0"/>
          </a:p>
          <a:p>
            <a:pPr>
              <a:buClr>
                <a:srgbClr val="FF0000"/>
              </a:buClr>
            </a:pPr>
            <a:endParaRPr lang="en-US" sz="2800" dirty="0"/>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90944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 Activity: </a:t>
            </a:r>
            <a:r>
              <a:rPr lang="en-US" dirty="0">
                <a:solidFill>
                  <a:srgbClr val="FF0000"/>
                </a:solidFill>
              </a:rPr>
              <a:t>How to Respond</a:t>
            </a:r>
          </a:p>
        </p:txBody>
      </p:sp>
      <p:sp>
        <p:nvSpPr>
          <p:cNvPr id="3" name="Content Placeholder 2"/>
          <p:cNvSpPr>
            <a:spLocks noGrp="1"/>
          </p:cNvSpPr>
          <p:nvPr>
            <p:ph idx="1"/>
          </p:nvPr>
        </p:nvSpPr>
        <p:spPr>
          <a:xfrm>
            <a:off x="457200" y="1799167"/>
            <a:ext cx="8378190" cy="4326996"/>
          </a:xfrm>
        </p:spPr>
        <p:txBody>
          <a:bodyPr>
            <a:normAutofit fontScale="92500" lnSpcReduction="20000"/>
          </a:bodyPr>
          <a:lstStyle/>
          <a:p>
            <a:r>
              <a:rPr lang="en-US" i="1" dirty="0">
                <a:solidFill>
                  <a:srgbClr val="008000"/>
                </a:solidFill>
              </a:rPr>
              <a:t>With a partner, select &amp; demonstrate one of the following strategies to respond to each scenario:</a:t>
            </a:r>
          </a:p>
          <a:p>
            <a:r>
              <a:rPr lang="en-US" i="1" dirty="0">
                <a:solidFill>
                  <a:srgbClr val="008000"/>
                </a:solidFill>
              </a:rPr>
              <a:t>	</a:t>
            </a:r>
            <a:r>
              <a:rPr lang="en-US" sz="3100" i="1" dirty="0">
                <a:solidFill>
                  <a:srgbClr val="008000"/>
                </a:solidFill>
              </a:rPr>
              <a:t>A) Indirect  B) Direct	C) Additional Consequence</a:t>
            </a:r>
          </a:p>
          <a:p>
            <a:endParaRPr lang="en-US" sz="3100" i="1" dirty="0">
              <a:solidFill>
                <a:srgbClr val="008000"/>
              </a:solidFill>
            </a:endParaRPr>
          </a:p>
          <a:p>
            <a:pPr marL="514350" indent="-514350">
              <a:buAutoNum type="arabicParenR"/>
            </a:pPr>
            <a:r>
              <a:rPr lang="en-US" sz="3000" dirty="0">
                <a:solidFill>
                  <a:schemeClr val="tx1"/>
                </a:solidFill>
              </a:rPr>
              <a:t>Deb did not bring needed materials to class.  This was the third time this week this occurred.</a:t>
            </a:r>
          </a:p>
          <a:p>
            <a:pPr marL="514350" indent="-514350">
              <a:buAutoNum type="arabicParenR"/>
            </a:pPr>
            <a:r>
              <a:rPr lang="en-US" sz="3000" dirty="0">
                <a:solidFill>
                  <a:schemeClr val="tx1"/>
                </a:solidFill>
              </a:rPr>
              <a:t>Jacob talked to the person seated next to him while the teacher gave directions.</a:t>
            </a:r>
          </a:p>
          <a:p>
            <a:pPr marL="514350" indent="-514350">
              <a:buAutoNum type="arabicParenR"/>
            </a:pPr>
            <a:r>
              <a:rPr lang="en-US" sz="3000" dirty="0">
                <a:solidFill>
                  <a:schemeClr val="tx1"/>
                </a:solidFill>
              </a:rPr>
              <a:t>Aubrey remained seated after being directed to line up. The teacher re-directed her to follow directions. </a:t>
            </a:r>
          </a:p>
          <a:p>
            <a:pPr marL="514350" indent="-514350">
              <a:buAutoNum type="arabicParenR"/>
            </a:pPr>
            <a:endParaRPr lang="en-US" sz="3000" dirty="0"/>
          </a:p>
        </p:txBody>
      </p:sp>
    </p:spTree>
    <p:extLst>
      <p:ext uri="{BB962C8B-B14F-4D97-AF65-F5344CB8AC3E}">
        <p14:creationId xmlns:p14="http://schemas.microsoft.com/office/powerpoint/2010/main" val="67633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2" y="491686"/>
            <a:ext cx="7363508" cy="925952"/>
          </a:xfrm>
        </p:spPr>
        <p:txBody>
          <a:bodyPr/>
          <a:lstStyle/>
          <a:p>
            <a:pPr algn="l"/>
            <a:r>
              <a:rPr lang="en-US" sz="3600" dirty="0">
                <a:solidFill>
                  <a:srgbClr val="008000"/>
                </a:solidFill>
              </a:rPr>
              <a:t>Activity: </a:t>
            </a:r>
            <a:r>
              <a:rPr lang="en-US" sz="3600" dirty="0">
                <a:solidFill>
                  <a:srgbClr val="FF0000"/>
                </a:solidFill>
              </a:rPr>
              <a:t>Discouraging Inappropriate  			  Behavior</a:t>
            </a:r>
          </a:p>
        </p:txBody>
      </p:sp>
      <p:sp>
        <p:nvSpPr>
          <p:cNvPr id="3" name="Content Placeholder 2"/>
          <p:cNvSpPr>
            <a:spLocks noGrp="1"/>
          </p:cNvSpPr>
          <p:nvPr>
            <p:ph idx="1"/>
          </p:nvPr>
        </p:nvSpPr>
        <p:spPr/>
        <p:txBody>
          <a:bodyPr>
            <a:normAutofit lnSpcReduction="10000"/>
          </a:bodyPr>
          <a:lstStyle/>
          <a:p>
            <a:r>
              <a:rPr lang="en-US" dirty="0">
                <a:solidFill>
                  <a:srgbClr val="008000"/>
                </a:solidFill>
              </a:rPr>
              <a:t>Read and reflect on each of the scenarios on page 202. </a:t>
            </a:r>
            <a:r>
              <a:rPr lang="en-US" i="1" dirty="0">
                <a:solidFill>
                  <a:srgbClr val="008000"/>
                </a:solidFill>
              </a:rPr>
              <a:t>As a team, respond to the following:  </a:t>
            </a:r>
          </a:p>
          <a:p>
            <a:pPr marL="457200" indent="-457200">
              <a:buFont typeface="Arial"/>
              <a:buChar char="•"/>
            </a:pPr>
            <a:r>
              <a:rPr lang="en-US" dirty="0">
                <a:solidFill>
                  <a:schemeClr val="tx1"/>
                </a:solidFill>
              </a:rPr>
              <a:t>Which technique or strategy is the best response for each scenario?</a:t>
            </a:r>
          </a:p>
          <a:p>
            <a:pPr marL="457200" indent="-457200">
              <a:buFont typeface="Arial"/>
              <a:buChar char="•"/>
            </a:pPr>
            <a:r>
              <a:rPr lang="en-US" dirty="0">
                <a:solidFill>
                  <a:schemeClr val="tx1"/>
                </a:solidFill>
              </a:rPr>
              <a:t>Explain the rationale for selecting the technique for each scenario.</a:t>
            </a:r>
          </a:p>
          <a:p>
            <a:pPr marL="457200" indent="-457200">
              <a:buFont typeface="Arial"/>
              <a:buChar char="•"/>
            </a:pPr>
            <a:r>
              <a:rPr lang="en-US" dirty="0">
                <a:solidFill>
                  <a:schemeClr val="tx1"/>
                </a:solidFill>
              </a:rPr>
              <a:t>Select four of the scenarios to demonstrate the strategy you selected using your school’s expectations or procedures.</a:t>
            </a:r>
          </a:p>
          <a:p>
            <a:endParaRPr lang="en-US" dirty="0"/>
          </a:p>
        </p:txBody>
      </p:sp>
      <p:sp>
        <p:nvSpPr>
          <p:cNvPr id="4" name="AutoShape 1">
            <a:extLst>
              <a:ext uri="{FF2B5EF4-FFF2-40B4-BE49-F238E27FC236}">
                <a16:creationId xmlns:a16="http://schemas.microsoft.com/office/drawing/2014/main" id="{74FE1BF9-CB3F-474A-8BA2-54E3A5C43111}"/>
              </a:ext>
            </a:extLst>
          </p:cNvPr>
          <p:cNvSpPr>
            <a:spLocks noChangeArrowheads="1"/>
          </p:cNvSpPr>
          <p:nvPr/>
        </p:nvSpPr>
        <p:spPr bwMode="auto">
          <a:xfrm>
            <a:off x="8420100" y="6236421"/>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2881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6122" y="440886"/>
            <a:ext cx="1234222" cy="1234222"/>
          </a:xfrm>
          <a:prstGeom prst="rect">
            <a:avLst/>
          </a:prstGeom>
        </p:spPr>
      </p:pic>
      <p:sp>
        <p:nvSpPr>
          <p:cNvPr id="3" name="Content Placeholder 2"/>
          <p:cNvSpPr>
            <a:spLocks noGrp="1"/>
          </p:cNvSpPr>
          <p:nvPr>
            <p:ph idx="1"/>
          </p:nvPr>
        </p:nvSpPr>
        <p:spPr>
          <a:xfrm>
            <a:off x="596900" y="1776708"/>
            <a:ext cx="8001000" cy="3836692"/>
          </a:xfrm>
        </p:spPr>
        <p:txBody>
          <a:bodyPr>
            <a:normAutofit/>
          </a:bodyPr>
          <a:lstStyle/>
          <a:p>
            <a:pPr marL="0" indent="0">
              <a:buNone/>
            </a:pPr>
            <a:r>
              <a:rPr lang="en-US" sz="2800" dirty="0">
                <a:solidFill>
                  <a:srgbClr val="008000"/>
                </a:solidFill>
              </a:rPr>
              <a:t>Using Handout entitled </a:t>
            </a:r>
            <a:r>
              <a:rPr lang="en-US" sz="2800" i="1" dirty="0">
                <a:solidFill>
                  <a:srgbClr val="008000"/>
                </a:solidFill>
              </a:rPr>
              <a:t>“Practice Selecting Techniques to Effectively Address Inappropriate Behavior”, </a:t>
            </a:r>
            <a:r>
              <a:rPr lang="en-US" sz="2800" dirty="0">
                <a:solidFill>
                  <a:srgbClr val="008000"/>
                </a:solidFill>
              </a:rPr>
              <a:t>answer the following questions for each scenario:</a:t>
            </a:r>
          </a:p>
          <a:p>
            <a:pPr>
              <a:buClr>
                <a:srgbClr val="FF0000"/>
              </a:buClr>
            </a:pPr>
            <a:r>
              <a:rPr lang="en-US" sz="2800" dirty="0"/>
              <a:t>Which technique or strategy is the best response for each scenario?</a:t>
            </a:r>
          </a:p>
          <a:p>
            <a:pPr>
              <a:buClr>
                <a:srgbClr val="FF0000"/>
              </a:buClr>
            </a:pPr>
            <a:r>
              <a:rPr lang="en-US" sz="2800" dirty="0"/>
              <a:t>Why?</a:t>
            </a:r>
          </a:p>
        </p:txBody>
      </p:sp>
      <p:sp>
        <p:nvSpPr>
          <p:cNvPr id="2" name="Title 1"/>
          <p:cNvSpPr>
            <a:spLocks noGrp="1"/>
          </p:cNvSpPr>
          <p:nvPr>
            <p:ph type="title"/>
          </p:nvPr>
        </p:nvSpPr>
        <p:spPr>
          <a:xfrm>
            <a:off x="1680344" y="440886"/>
            <a:ext cx="6549256" cy="925952"/>
          </a:xfrm>
        </p:spPr>
        <p:txBody>
          <a:bodyPr>
            <a:noAutofit/>
          </a:bodyPr>
          <a:lstStyle/>
          <a:p>
            <a:pPr algn="l"/>
            <a:r>
              <a:rPr lang="en-US" sz="3200" dirty="0">
                <a:solidFill>
                  <a:srgbClr val="008000"/>
                </a:solidFill>
                <a:cs typeface="Franklin Gothic Book"/>
              </a:rPr>
              <a:t>Activity: </a:t>
            </a:r>
            <a:r>
              <a:rPr lang="en-US" sz="3200" dirty="0">
                <a:solidFill>
                  <a:srgbClr val="FF0000"/>
                </a:solidFill>
                <a:cs typeface="Franklin Gothic Book"/>
              </a:rPr>
              <a:t>Practice Selecting Techniques </a:t>
            </a:r>
          </a:p>
        </p:txBody>
      </p:sp>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19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Grp="1" noChangeArrowheads="1"/>
          </p:cNvSpPr>
          <p:nvPr>
            <p:ph type="ctrTitle"/>
          </p:nvPr>
        </p:nvSpPr>
        <p:spPr>
          <a:xfrm>
            <a:off x="533400" y="1413164"/>
            <a:ext cx="7772400" cy="3387436"/>
          </a:xfrm>
        </p:spPr>
        <p:txBody>
          <a:bodyPr>
            <a:normAutofit fontScale="90000"/>
          </a:bodyPr>
          <a:lstStyle/>
          <a:p>
            <a:pPr eaLnBrk="1" hangingPunct="1"/>
            <a:r>
              <a:rPr lang="en-US" sz="3600"/>
              <a:t>Discouraging Unexpected </a:t>
            </a:r>
            <a:r>
              <a:rPr lang="en-US" sz="3600" dirty="0"/>
              <a:t>Behavior</a:t>
            </a:r>
            <a:br>
              <a:rPr lang="en-US" sz="3600" dirty="0"/>
            </a:br>
            <a:br>
              <a:rPr lang="en-US" sz="3600" dirty="0"/>
            </a:br>
            <a:br>
              <a:rPr lang="en-US" sz="3600" dirty="0">
                <a:solidFill>
                  <a:srgbClr val="FF0000"/>
                </a:solidFill>
              </a:rPr>
            </a:br>
            <a:br>
              <a:rPr lang="en-US" sz="3600" dirty="0"/>
            </a:br>
            <a:br>
              <a:rPr lang="en-US" sz="3600" dirty="0"/>
            </a:br>
            <a:br>
              <a:rPr lang="en-US" sz="2900" dirty="0"/>
            </a:br>
            <a:endParaRPr lang="en-US" sz="2900" dirty="0"/>
          </a:p>
        </p:txBody>
      </p:sp>
    </p:spTree>
    <p:extLst>
      <p:ext uri="{BB962C8B-B14F-4D97-AF65-F5344CB8AC3E}">
        <p14:creationId xmlns:p14="http://schemas.microsoft.com/office/powerpoint/2010/main" val="354602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219200"/>
            <a:ext cx="7467600" cy="2819400"/>
          </a:xfrm>
          <a:effectLst>
            <a:outerShdw blurRad="63500" dist="17961" dir="2700000" algn="ctr" rotWithShape="0">
              <a:schemeClr val="bg2">
                <a:alpha val="50000"/>
              </a:schemeClr>
            </a:outerShdw>
          </a:effectLst>
        </p:spPr>
        <p:txBody>
          <a:bodyPr/>
          <a:lstStyle/>
          <a:p>
            <a:pPr eaLnBrk="1" hangingPunct="1">
              <a:defRPr/>
            </a:pPr>
            <a:r>
              <a:rPr lang="en-US" sz="3200" i="1" dirty="0">
                <a:ea typeface="ヒラギノ角ゴ Pro W3" charset="0"/>
                <a:cs typeface="ヒラギノ角ゴ Pro W3" charset="0"/>
              </a:rPr>
              <a:t>“When everyone handles infractions with </a:t>
            </a:r>
            <a:r>
              <a:rPr lang="en-US" sz="3200" i="1" dirty="0">
                <a:solidFill>
                  <a:srgbClr val="008000"/>
                </a:solidFill>
                <a:ea typeface="ヒラギノ角ゴ Pro W3" charset="0"/>
                <a:cs typeface="ヒラギノ角ゴ Pro W3" charset="0"/>
              </a:rPr>
              <a:t>consistent feedback</a:t>
            </a:r>
            <a:r>
              <a:rPr lang="en-US" sz="3200" i="1" dirty="0">
                <a:ea typeface="ヒラギノ角ゴ Pro W3" charset="0"/>
                <a:cs typeface="ヒラギノ角ゴ Pro W3" charset="0"/>
              </a:rPr>
              <a:t>, students learn that what happens when they misbehave is </a:t>
            </a:r>
            <a:r>
              <a:rPr lang="en-US" sz="3200" i="1" dirty="0">
                <a:solidFill>
                  <a:srgbClr val="008000"/>
                </a:solidFill>
                <a:ea typeface="ヒラギノ角ゴ Pro W3" charset="0"/>
                <a:cs typeface="ヒラギノ角ゴ Pro W3" charset="0"/>
              </a:rPr>
              <a:t>procedure not personal</a:t>
            </a:r>
            <a:r>
              <a:rPr lang="en-US" sz="3200" i="1" dirty="0">
                <a:ea typeface="ヒラギノ角ゴ Pro W3" charset="0"/>
                <a:cs typeface="ヒラギノ角ゴ Pro W3" charset="0"/>
              </a:rPr>
              <a:t>.”</a:t>
            </a:r>
          </a:p>
        </p:txBody>
      </p:sp>
      <p:sp>
        <p:nvSpPr>
          <p:cNvPr id="351234" name="Text Box 3"/>
          <p:cNvSpPr txBox="1">
            <a:spLocks noChangeArrowheads="1"/>
          </p:cNvSpPr>
          <p:nvPr/>
        </p:nvSpPr>
        <p:spPr bwMode="auto">
          <a:xfrm>
            <a:off x="5486400" y="3961368"/>
            <a:ext cx="25781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r>
              <a:rPr lang="en-US" sz="1800" dirty="0">
                <a:latin typeface="+mj-lt"/>
              </a:rPr>
              <a:t>Bob </a:t>
            </a:r>
            <a:r>
              <a:rPr lang="en-US" sz="1800" dirty="0" err="1">
                <a:latin typeface="+mj-lt"/>
              </a:rPr>
              <a:t>Algozzine</a:t>
            </a:r>
            <a:r>
              <a:rPr lang="en-US" sz="1800" dirty="0">
                <a:latin typeface="+mj-lt"/>
              </a:rPr>
              <a:t>, 2000</a:t>
            </a:r>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8349682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330200"/>
            <a:ext cx="8432800" cy="1041400"/>
          </a:xfrm>
          <a:effectLst>
            <a:outerShdw blurRad="63500" dist="17961" dir="2700000" algn="ctr" rotWithShape="0">
              <a:schemeClr val="bg2">
                <a:alpha val="74998"/>
              </a:schemeClr>
            </a:outerShdw>
          </a:effectLst>
        </p:spPr>
        <p:txBody>
          <a:bodyPr rtlCol="0">
            <a:noAutofit/>
          </a:bodyPr>
          <a:lstStyle/>
          <a:p>
            <a:pPr fontAlgn="auto">
              <a:spcAft>
                <a:spcPts val="0"/>
              </a:spcAft>
              <a:defRPr/>
            </a:pPr>
            <a:r>
              <a:rPr lang="en-US" sz="4000" dirty="0">
                <a:ea typeface="ヒラギノ角ゴ Pro W3" charset="0"/>
                <a:cs typeface="ヒラギノ角ゴ Pro W3" charset="0"/>
              </a:rPr>
              <a:t>Discouraging Inappropriate Behavior: Additional Consequences</a:t>
            </a:r>
          </a:p>
        </p:txBody>
      </p:sp>
      <p:sp>
        <p:nvSpPr>
          <p:cNvPr id="34819" name="Rectangle 3"/>
          <p:cNvSpPr>
            <a:spLocks noGrp="1" noChangeArrowheads="1"/>
          </p:cNvSpPr>
          <p:nvPr>
            <p:ph idx="1"/>
          </p:nvPr>
        </p:nvSpPr>
        <p:spPr>
          <a:xfrm>
            <a:off x="452437" y="1562100"/>
            <a:ext cx="8297863" cy="3771900"/>
          </a:xfrm>
        </p:spPr>
        <p:txBody>
          <a:bodyPr>
            <a:noAutofit/>
          </a:bodyPr>
          <a:lstStyle/>
          <a:p>
            <a:pPr marL="285750" indent="-285750">
              <a:spcBef>
                <a:spcPts val="0"/>
              </a:spcBef>
              <a:spcAft>
                <a:spcPts val="600"/>
              </a:spcAft>
              <a:buClr>
                <a:srgbClr val="FF0000"/>
              </a:buClr>
              <a:buFont typeface="Times" charset="0"/>
              <a:buChar char="•"/>
            </a:pPr>
            <a:r>
              <a:rPr lang="en-US" sz="2800" dirty="0">
                <a:latin typeface="+mj-lt"/>
                <a:ea typeface="ヒラギノ角ゴ Pro W3" charset="0"/>
                <a:cs typeface="ヒラギノ角ゴ Pro W3" charset="0"/>
              </a:rPr>
              <a:t>A menu of mild responses that can be readily used</a:t>
            </a:r>
          </a:p>
          <a:p>
            <a:pPr>
              <a:spcBef>
                <a:spcPts val="0"/>
              </a:spcBef>
              <a:spcAft>
                <a:spcPts val="600"/>
              </a:spcAft>
              <a:buClr>
                <a:srgbClr val="FF0000"/>
              </a:buClr>
              <a:buFont typeface="Times" charset="0"/>
              <a:buChar char="•"/>
            </a:pPr>
            <a:r>
              <a:rPr lang="en-US" sz="2800" i="1" dirty="0">
                <a:latin typeface="+mj-lt"/>
                <a:ea typeface="ヒラギノ角ゴ Pro W3" charset="0"/>
                <a:cs typeface="ヒラギノ角ゴ Pro W3" charset="0"/>
              </a:rPr>
              <a:t>Instructional</a:t>
            </a:r>
            <a:r>
              <a:rPr lang="en-US" sz="2800" dirty="0">
                <a:latin typeface="+mj-lt"/>
                <a:ea typeface="ヒラギノ角ゴ Pro W3" charset="0"/>
                <a:cs typeface="ヒラギノ角ゴ Pro W3" charset="0"/>
              </a:rPr>
              <a:t>; help the student to learn and practice the desired behavior</a:t>
            </a:r>
          </a:p>
          <a:p>
            <a:pPr>
              <a:spcBef>
                <a:spcPts val="0"/>
              </a:spcBef>
              <a:spcAft>
                <a:spcPts val="600"/>
              </a:spcAft>
              <a:buClr>
                <a:srgbClr val="FF0000"/>
              </a:buClr>
              <a:buFont typeface="Times" charset="0"/>
              <a:buChar char="•"/>
            </a:pPr>
            <a:r>
              <a:rPr lang="en-US" sz="2800" dirty="0">
                <a:latin typeface="+mj-lt"/>
                <a:ea typeface="ヒラギノ角ゴ Pro W3" charset="0"/>
                <a:cs typeface="ヒラギノ角ゴ Pro W3" charset="0"/>
              </a:rPr>
              <a:t>Relevant/logically connected to infraction</a:t>
            </a:r>
          </a:p>
          <a:p>
            <a:pPr>
              <a:spcBef>
                <a:spcPts val="0"/>
              </a:spcBef>
              <a:spcAft>
                <a:spcPts val="600"/>
              </a:spcAft>
              <a:buClr>
                <a:srgbClr val="FF0000"/>
              </a:buClr>
              <a:buFont typeface="Times" charset="0"/>
              <a:buChar char="•"/>
            </a:pPr>
            <a:r>
              <a:rPr lang="en-US" sz="2800" dirty="0">
                <a:latin typeface="+mj-lt"/>
                <a:ea typeface="ヒラギノ角ゴ Pro W3" charset="0"/>
                <a:cs typeface="ヒラギノ角ゴ Pro W3" charset="0"/>
              </a:rPr>
              <a:t>Individually selected; matched to the frequency &amp; severity of the behavior</a:t>
            </a:r>
          </a:p>
          <a:p>
            <a:pPr>
              <a:spcBef>
                <a:spcPts val="0"/>
              </a:spcBef>
              <a:spcAft>
                <a:spcPts val="600"/>
              </a:spcAft>
              <a:buFont typeface="Times" charset="0"/>
              <a:buChar char="•"/>
            </a:pPr>
            <a:r>
              <a:rPr lang="en-US" sz="2800" dirty="0">
                <a:latin typeface="Calibri" panose="020F0502020204030204" pitchFamily="34" charset="0"/>
              </a:rPr>
              <a:t>It is not the </a:t>
            </a:r>
            <a:r>
              <a:rPr lang="en-US" sz="2800" b="1" i="1" dirty="0">
                <a:solidFill>
                  <a:srgbClr val="008000"/>
                </a:solidFill>
                <a:latin typeface="Calibri" panose="020F0502020204030204" pitchFamily="34" charset="0"/>
              </a:rPr>
              <a:t>severity</a:t>
            </a:r>
            <a:r>
              <a:rPr lang="en-US" sz="2800" dirty="0">
                <a:latin typeface="Calibri" panose="020F0502020204030204" pitchFamily="34" charset="0"/>
              </a:rPr>
              <a:t> of the consequence, but the </a:t>
            </a:r>
            <a:r>
              <a:rPr lang="en-US" sz="2800" b="1" i="1" dirty="0">
                <a:solidFill>
                  <a:srgbClr val="008000"/>
                </a:solidFill>
                <a:latin typeface="Calibri" panose="020F0502020204030204" pitchFamily="34" charset="0"/>
              </a:rPr>
              <a:t>inevitability</a:t>
            </a:r>
            <a:r>
              <a:rPr lang="en-US" sz="2800" dirty="0">
                <a:solidFill>
                  <a:srgbClr val="F30A0A"/>
                </a:solidFill>
                <a:latin typeface="Calibri" panose="020F0502020204030204" pitchFamily="34" charset="0"/>
              </a:rPr>
              <a:t> </a:t>
            </a:r>
            <a:r>
              <a:rPr lang="en-US" sz="2800" i="1" dirty="0">
                <a:latin typeface="Calibri" panose="020F0502020204030204" pitchFamily="34" charset="0"/>
              </a:rPr>
              <a:t>(consistency)</a:t>
            </a:r>
            <a:r>
              <a:rPr lang="en-US" sz="28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anose="020F0502020204030204" pitchFamily="34" charset="0"/>
              </a:rPr>
              <a:t> </a:t>
            </a:r>
            <a:r>
              <a:rPr lang="en-US" sz="2800" dirty="0">
                <a:latin typeface="Calibri" panose="020F0502020204030204" pitchFamily="34" charset="0"/>
              </a:rPr>
              <a:t>that a response will occur which affects behavior</a:t>
            </a:r>
          </a:p>
          <a:p>
            <a:pPr>
              <a:spcBef>
                <a:spcPts val="0"/>
              </a:spcBef>
              <a:spcAft>
                <a:spcPts val="600"/>
              </a:spcAft>
              <a:buClr>
                <a:srgbClr val="FF0000"/>
              </a:buClr>
              <a:buFont typeface="Times" charset="0"/>
              <a:buChar char="•"/>
            </a:pPr>
            <a:endParaRPr lang="en-US" sz="2800" dirty="0">
              <a:latin typeface="+mj-lt"/>
              <a:ea typeface="ヒラギノ角ゴ Pro W3" charset="0"/>
              <a:cs typeface="ヒラギノ角ゴ Pro W3" charset="0"/>
            </a:endParaRPr>
          </a:p>
        </p:txBody>
      </p:sp>
      <p:grpSp>
        <p:nvGrpSpPr>
          <p:cNvPr id="9" name="Group 8"/>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83396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fontScale="90000"/>
          </a:bodyPr>
          <a:lstStyle/>
          <a:p>
            <a:r>
              <a:rPr lang="en-US" dirty="0">
                <a:solidFill>
                  <a:srgbClr val="008000"/>
                </a:solidFill>
              </a:rPr>
              <a:t>Consequences: </a:t>
            </a:r>
            <a:r>
              <a:rPr lang="en-US" dirty="0"/>
              <a:t>Responses that Occur Following Behavior</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pPr marL="0" indent="0" algn="ctr">
              <a:buNone/>
            </a:pPr>
            <a:r>
              <a:rPr lang="en-US" sz="8000" dirty="0">
                <a:solidFill>
                  <a:srgbClr val="008000"/>
                </a:solidFill>
                <a:latin typeface="Copperplate Gothic Bold"/>
                <a:ea typeface="ＭＳ 明朝"/>
              </a:rPr>
              <a:t>A			 </a:t>
            </a:r>
            <a:r>
              <a:rPr lang="en-US" sz="8000" dirty="0">
                <a:solidFill>
                  <a:srgbClr val="FF0000"/>
                </a:solidFill>
                <a:latin typeface="Copperplate Gothic Bold"/>
                <a:ea typeface="ＭＳ 明朝"/>
              </a:rPr>
              <a:t>B			</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1117600" y="2628900"/>
          <a:ext cx="6908800" cy="231648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tblGrid>
              <a:tr h="370840">
                <a:tc>
                  <a:txBody>
                    <a:bodyPr/>
                    <a:lstStyle/>
                    <a:p>
                      <a:pPr algn="ctr"/>
                      <a:r>
                        <a:rPr lang="en-US" sz="2000" b="0"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0"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0"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0" dirty="0">
                          <a:solidFill>
                            <a:schemeClr val="tx1"/>
                          </a:solidFill>
                          <a:latin typeface="Franklin Gothic Book"/>
                          <a:ea typeface="ＭＳ 明朝"/>
                        </a:rPr>
                        <a:t>Conditions or circumstances that alter the probability of a behavior occurring.</a:t>
                      </a:r>
                      <a:endParaRPr lang="en-US" sz="2000" b="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latin typeface="Franklin Gothic Book"/>
                          <a:ea typeface="ＭＳ 明朝"/>
                        </a:rPr>
                        <a:t>An observable act. What the student does. The actions or reactions to the antecedents.</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a:solidFill>
                            <a:srgbClr val="000000"/>
                          </a:solidFill>
                          <a:latin typeface="Franklin Gothic Book"/>
                          <a:ea typeface="ＭＳ 明朝"/>
                        </a:rPr>
                        <a:t>The resulting event or outcome that occurs immediately following the behavior. Impacts future occurrence of the behavior.</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pic>
        <p:nvPicPr>
          <p:cNvPr id="16" name="Picture 1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3270762" y="3008985"/>
            <a:ext cx="1441728" cy="4596547"/>
          </a:xfrm>
          <a:prstGeom prst="rect">
            <a:avLst/>
          </a:prstGeom>
          <a:noFill/>
          <a:ln>
            <a:noFill/>
          </a:ln>
        </p:spPr>
      </p:pic>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1" name="Right Arrow 10"/>
          <p:cNvSpPr/>
          <p:nvPr/>
        </p:nvSpPr>
        <p:spPr>
          <a:xfrm>
            <a:off x="3356843" y="2060579"/>
            <a:ext cx="634783" cy="18415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5349872" y="2060579"/>
            <a:ext cx="634783" cy="18415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234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a:bodyPr>
          <a:lstStyle/>
          <a:p>
            <a:pPr>
              <a:defRPr/>
            </a:pPr>
            <a:r>
              <a:rPr lang="en-US" sz="6600" dirty="0">
                <a:solidFill>
                  <a:srgbClr val="008000"/>
                </a:solidFill>
                <a:latin typeface="Copperplate Gothic Bold"/>
                <a:ea typeface="ＭＳ 明朝"/>
              </a:rPr>
              <a:t>A        </a:t>
            </a:r>
            <a:r>
              <a:rPr lang="en-US" sz="6600" dirty="0">
                <a:solidFill>
                  <a:srgbClr val="FF0000"/>
                </a:solidFill>
                <a:latin typeface="Copperplate Gothic Bold"/>
                <a:ea typeface="ＭＳ 明朝"/>
              </a:rPr>
              <a:t>B        </a:t>
            </a:r>
            <a:r>
              <a:rPr lang="en-US" sz="6600" dirty="0">
                <a:solidFill>
                  <a:srgbClr val="008000"/>
                </a:solidFill>
                <a:latin typeface="Copperplate Gothic Bold"/>
                <a:ea typeface="ＭＳ 明朝"/>
              </a:rPr>
              <a:t>C</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338204" y="1489077"/>
          <a:ext cx="8505170" cy="4722330"/>
        </p:xfrm>
        <a:graphic>
          <a:graphicData uri="http://schemas.openxmlformats.org/drawingml/2006/table">
            <a:tbl>
              <a:tblPr firstRow="1" bandRow="1">
                <a:tableStyleId>{5C22544A-7EE6-4342-B048-85BDC9FD1C3A}</a:tableStyleId>
              </a:tblPr>
              <a:tblGrid>
                <a:gridCol w="3068875">
                  <a:extLst>
                    <a:ext uri="{9D8B030D-6E8A-4147-A177-3AD203B41FA5}">
                      <a16:colId xmlns:a16="http://schemas.microsoft.com/office/drawing/2014/main" val="20000"/>
                    </a:ext>
                  </a:extLst>
                </a:gridCol>
                <a:gridCol w="2467628">
                  <a:extLst>
                    <a:ext uri="{9D8B030D-6E8A-4147-A177-3AD203B41FA5}">
                      <a16:colId xmlns:a16="http://schemas.microsoft.com/office/drawing/2014/main" val="20001"/>
                    </a:ext>
                  </a:extLst>
                </a:gridCol>
                <a:gridCol w="2968667">
                  <a:extLst>
                    <a:ext uri="{9D8B030D-6E8A-4147-A177-3AD203B41FA5}">
                      <a16:colId xmlns:a16="http://schemas.microsoft.com/office/drawing/2014/main" val="20002"/>
                    </a:ext>
                  </a:extLst>
                </a:gridCol>
              </a:tblGrid>
              <a:tr h="480235">
                <a:tc>
                  <a:txBody>
                    <a:bodyPr/>
                    <a:lstStyle/>
                    <a:p>
                      <a:pPr algn="ctr"/>
                      <a:r>
                        <a:rPr lang="en-US" sz="2000" b="1"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1"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242095">
                <a:tc>
                  <a:txBody>
                    <a:bodyPr/>
                    <a:lstStyle/>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i="0" baseline="0" dirty="0"/>
                        <a:t>Establish positively stated rules to clarify expected behavior. </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i="0" baseline="0" dirty="0"/>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i="0" baseline="0" dirty="0"/>
                        <a:t>Establish procedures to increase structure to efficiently complete all tasks.</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b="0" i="0" baseline="0" dirty="0">
                        <a:solidFill>
                          <a:srgbClr val="000000"/>
                        </a:solidFill>
                      </a:endParaRPr>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b="0" i="0" baseline="0" dirty="0">
                          <a:solidFill>
                            <a:srgbClr val="000000"/>
                          </a:solidFill>
                        </a:rPr>
                        <a:t>Teach the rules and procedures and provide opportunities to practice the rule in all settings.</a:t>
                      </a:r>
                      <a:endParaRPr lang="en-US" sz="1800" i="1" baseline="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rPr>
                        <a:t>Engage</a:t>
                      </a:r>
                      <a:r>
                        <a:rPr lang="en-US" sz="2000" b="0" baseline="0" dirty="0">
                          <a:solidFill>
                            <a:srgbClr val="000000"/>
                          </a:solidFill>
                        </a:rPr>
                        <a:t> in appropriate behavior</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228600" indent="-228600" algn="l">
                        <a:buClr>
                          <a:srgbClr val="FF0000"/>
                        </a:buClr>
                        <a:buFont typeface="Arial" panose="020B0604020202020204" pitchFamily="34" charset="0"/>
                        <a:buChar char="•"/>
                      </a:pPr>
                      <a:r>
                        <a:rPr lang="en-US" sz="1800" b="0" baseline="0" dirty="0">
                          <a:solidFill>
                            <a:schemeClr val="tx1"/>
                          </a:solidFill>
                        </a:rPr>
                        <a:t>Use tangibles and specific positive feedback to recognize students who engage in appropriate behavior.</a:t>
                      </a:r>
                    </a:p>
                    <a:p>
                      <a:pPr marL="0" indent="0" algn="l">
                        <a:buClr>
                          <a:srgbClr val="FF0000"/>
                        </a:buClr>
                        <a:buFont typeface="Arial" panose="020B0604020202020204" pitchFamily="34" charset="0"/>
                        <a:buNone/>
                      </a:pPr>
                      <a:endParaRPr lang="en-US" sz="800" b="0" baseline="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6" name="Right Arrow 15"/>
          <p:cNvSpPr/>
          <p:nvPr/>
        </p:nvSpPr>
        <p:spPr>
          <a:xfrm>
            <a:off x="2738762"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146891"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923721" y="3644155"/>
            <a:ext cx="2584175" cy="1508105"/>
          </a:xfrm>
          <a:prstGeom prst="rect">
            <a:avLst/>
          </a:prstGeom>
          <a:noFill/>
        </p:spPr>
        <p:txBody>
          <a:bodyPr wrap="square" rtlCol="0">
            <a:spAutoFit/>
          </a:bodyPr>
          <a:lstStyle/>
          <a:p>
            <a:pPr marL="179388" indent="-179388">
              <a:buClr>
                <a:srgbClr val="FF0000"/>
              </a:buClr>
              <a:buFont typeface="Arial" panose="020B0604020202020204" pitchFamily="34" charset="0"/>
              <a:buChar char="•"/>
            </a:pPr>
            <a:r>
              <a:rPr lang="en-US" dirty="0"/>
              <a:t>Correct and re-teach students who  engage in inappropriate behavior</a:t>
            </a:r>
            <a:r>
              <a:rPr lang="en-US" sz="2000" dirty="0"/>
              <a:t>.</a:t>
            </a:r>
          </a:p>
          <a:p>
            <a:endParaRPr lang="en-US" dirty="0"/>
          </a:p>
        </p:txBody>
      </p:sp>
      <p:sp>
        <p:nvSpPr>
          <p:cNvPr id="3" name="TextBox 2"/>
          <p:cNvSpPr txBox="1"/>
          <p:nvPr/>
        </p:nvSpPr>
        <p:spPr>
          <a:xfrm>
            <a:off x="5923720" y="4902173"/>
            <a:ext cx="2584175" cy="1200329"/>
          </a:xfrm>
          <a:prstGeom prst="rect">
            <a:avLst/>
          </a:prstGeom>
          <a:noFill/>
        </p:spPr>
        <p:txBody>
          <a:bodyPr wrap="square" rtlCol="0">
            <a:spAutoFit/>
          </a:bodyPr>
          <a:lstStyle/>
          <a:p>
            <a:pPr marL="171450" indent="-171450">
              <a:buClr>
                <a:srgbClr val="FF0000"/>
              </a:buClr>
              <a:buFont typeface="Arial" panose="020B0604020202020204" pitchFamily="34" charset="0"/>
              <a:buChar char="•"/>
            </a:pPr>
            <a:r>
              <a:rPr lang="en-US" dirty="0"/>
              <a:t>Provide additional consequences for students who do not respond to re-teaching.</a:t>
            </a:r>
          </a:p>
        </p:txBody>
      </p:sp>
    </p:spTree>
    <p:extLst>
      <p:ext uri="{BB962C8B-B14F-4D97-AF65-F5344CB8AC3E}">
        <p14:creationId xmlns:p14="http://schemas.microsoft.com/office/powerpoint/2010/main" val="20846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88897"/>
            <a:ext cx="9144378" cy="581802"/>
            <a:chOff x="12700" y="6288897"/>
            <a:chExt cx="9144378" cy="58180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626" name="Rectangle 2"/>
          <p:cNvSpPr>
            <a:spLocks noGrp="1" noChangeArrowheads="1"/>
          </p:cNvSpPr>
          <p:nvPr>
            <p:ph type="title"/>
          </p:nvPr>
        </p:nvSpPr>
        <p:spPr/>
        <p:txBody>
          <a:bodyPr>
            <a:normAutofit fontScale="90000"/>
          </a:bodyPr>
          <a:lstStyle/>
          <a:p>
            <a:r>
              <a:rPr lang="en-US"/>
              <a:t>Some Possible Additional Consequences</a:t>
            </a:r>
            <a:endParaRPr lang="en-US" dirty="0"/>
          </a:p>
        </p:txBody>
      </p:sp>
      <p:sp>
        <p:nvSpPr>
          <p:cNvPr id="92163" name="Rectangle 3"/>
          <p:cNvSpPr>
            <a:spLocks noGrp="1" noChangeArrowheads="1"/>
          </p:cNvSpPr>
          <p:nvPr>
            <p:ph sz="half" idx="1"/>
          </p:nvPr>
        </p:nvSpPr>
        <p:spPr>
          <a:xfrm>
            <a:off x="457200" y="1863568"/>
            <a:ext cx="4038600" cy="4425329"/>
          </a:xfrm>
        </p:spPr>
        <p:txBody>
          <a:bodyPr/>
          <a:lstStyle/>
          <a:p>
            <a:r>
              <a:rPr lang="en-US" dirty="0"/>
              <a:t>Restitution</a:t>
            </a:r>
          </a:p>
          <a:p>
            <a:r>
              <a:rPr lang="en-US" dirty="0"/>
              <a:t>Make up missed work</a:t>
            </a:r>
          </a:p>
          <a:p>
            <a:r>
              <a:rPr lang="en-US" dirty="0"/>
              <a:t>Teach others</a:t>
            </a:r>
          </a:p>
          <a:p>
            <a:r>
              <a:rPr lang="en-US" dirty="0"/>
              <a:t>Mediation essay</a:t>
            </a:r>
          </a:p>
          <a:p>
            <a:r>
              <a:rPr lang="en-US" dirty="0"/>
              <a:t>Alter activity</a:t>
            </a:r>
          </a:p>
          <a:p>
            <a:r>
              <a:rPr lang="en-US" dirty="0"/>
              <a:t>Make amends to others</a:t>
            </a:r>
          </a:p>
          <a:p>
            <a:endParaRPr lang="en-US" dirty="0"/>
          </a:p>
          <a:p>
            <a:endParaRPr lang="en-US" dirty="0"/>
          </a:p>
          <a:p>
            <a:endParaRPr lang="en-US" dirty="0"/>
          </a:p>
        </p:txBody>
      </p:sp>
      <p:sp>
        <p:nvSpPr>
          <p:cNvPr id="4" name="Content Placeholder 3"/>
          <p:cNvSpPr>
            <a:spLocks noGrp="1"/>
          </p:cNvSpPr>
          <p:nvPr>
            <p:ph sz="half" idx="2"/>
          </p:nvPr>
        </p:nvSpPr>
        <p:spPr>
          <a:xfrm>
            <a:off x="4648200" y="1849902"/>
            <a:ext cx="4038600" cy="4425329"/>
          </a:xfrm>
        </p:spPr>
        <p:txBody>
          <a:bodyPr/>
          <a:lstStyle/>
          <a:p>
            <a:pPr>
              <a:spcAft>
                <a:spcPts val="600"/>
              </a:spcAft>
              <a:buFont typeface="Times" charset="0"/>
              <a:buChar char="•"/>
              <a:defRPr/>
            </a:pPr>
            <a:r>
              <a:rPr lang="en-US" dirty="0"/>
              <a:t>Phone call to parents</a:t>
            </a:r>
          </a:p>
          <a:p>
            <a:pPr>
              <a:spcAft>
                <a:spcPts val="600"/>
              </a:spcAft>
              <a:buFont typeface="Times" charset="0"/>
              <a:buChar char="•"/>
              <a:defRPr/>
            </a:pPr>
            <a:r>
              <a:rPr lang="en-US" dirty="0"/>
              <a:t>Loss of privilege</a:t>
            </a:r>
          </a:p>
          <a:p>
            <a:pPr>
              <a:spcAft>
                <a:spcPts val="600"/>
              </a:spcAft>
              <a:buFont typeface="Times" charset="0"/>
              <a:buChar char="•"/>
              <a:defRPr/>
            </a:pPr>
            <a:r>
              <a:rPr lang="en-US" dirty="0"/>
              <a:t>Contract</a:t>
            </a:r>
          </a:p>
          <a:p>
            <a:pPr>
              <a:spcAft>
                <a:spcPts val="600"/>
              </a:spcAft>
              <a:buFont typeface="Times" charset="0"/>
              <a:buChar char="•"/>
              <a:defRPr/>
            </a:pPr>
            <a:r>
              <a:rPr lang="en-US" dirty="0"/>
              <a:t>Office referral</a:t>
            </a:r>
          </a:p>
          <a:p>
            <a:pPr>
              <a:spcAft>
                <a:spcPts val="600"/>
              </a:spcAft>
              <a:buFont typeface="Times" charset="0"/>
              <a:buChar char="•"/>
              <a:defRPr/>
            </a:pPr>
            <a:r>
              <a:rPr lang="en-US" dirty="0"/>
              <a:t>Parent conferences</a:t>
            </a:r>
          </a:p>
          <a:p>
            <a:endParaRPr lang="en-US" dirty="0"/>
          </a:p>
        </p:txBody>
      </p:sp>
    </p:spTree>
    <p:extLst>
      <p:ext uri="{BB962C8B-B14F-4D97-AF65-F5344CB8AC3E}">
        <p14:creationId xmlns:p14="http://schemas.microsoft.com/office/powerpoint/2010/main" val="1885990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Restitution</a:t>
            </a:r>
          </a:p>
        </p:txBody>
      </p:sp>
      <p:sp>
        <p:nvSpPr>
          <p:cNvPr id="5" name="Content Placeholder 4"/>
          <p:cNvSpPr>
            <a:spLocks noGrp="1"/>
          </p:cNvSpPr>
          <p:nvPr>
            <p:ph idx="1"/>
          </p:nvPr>
        </p:nvSpPr>
        <p:spPr/>
        <p:txBody>
          <a:bodyPr>
            <a:normAutofit/>
          </a:bodyPr>
          <a:lstStyle/>
          <a:p>
            <a:r>
              <a:rPr lang="en-US" dirty="0"/>
              <a:t>Restitution permits the student to help to restore or improve the school environment by directly addressing the problems caused by the student’s inappropriate behavior.</a:t>
            </a:r>
          </a:p>
          <a:p>
            <a:r>
              <a:rPr lang="en-US" dirty="0"/>
              <a:t>Restorative practices work to address the needs of those </a:t>
            </a:r>
            <a:r>
              <a:rPr lang="en-US" i="1" dirty="0"/>
              <a:t>harmed </a:t>
            </a:r>
            <a:r>
              <a:rPr lang="en-US" dirty="0"/>
              <a:t>and works to </a:t>
            </a:r>
            <a:r>
              <a:rPr lang="en-US" i="1" dirty="0"/>
              <a:t>put right </a:t>
            </a:r>
            <a:r>
              <a:rPr lang="en-US" dirty="0"/>
              <a:t>the harm through restorative processes. </a:t>
            </a:r>
          </a:p>
        </p:txBody>
      </p:sp>
    </p:spTree>
    <p:extLst>
      <p:ext uri="{BB962C8B-B14F-4D97-AF65-F5344CB8AC3E}">
        <p14:creationId xmlns:p14="http://schemas.microsoft.com/office/powerpoint/2010/main" val="146661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Activity: </a:t>
            </a:r>
            <a:r>
              <a:rPr lang="en-US" dirty="0">
                <a:solidFill>
                  <a:srgbClr val="FF0000"/>
                </a:solidFill>
              </a:rPr>
              <a:t>Identifying Additional  			    Consequences</a:t>
            </a:r>
          </a:p>
        </p:txBody>
      </p:sp>
      <p:sp>
        <p:nvSpPr>
          <p:cNvPr id="3" name="Content Placeholder 2"/>
          <p:cNvSpPr>
            <a:spLocks noGrp="1"/>
          </p:cNvSpPr>
          <p:nvPr>
            <p:ph idx="1"/>
          </p:nvPr>
        </p:nvSpPr>
        <p:spPr>
          <a:xfrm>
            <a:off x="457200" y="1600201"/>
            <a:ext cx="8229600" cy="3416300"/>
          </a:xfrm>
        </p:spPr>
        <p:txBody>
          <a:bodyPr>
            <a:normAutofit fontScale="92500" lnSpcReduction="20000"/>
          </a:bodyPr>
          <a:lstStyle/>
          <a:p>
            <a:r>
              <a:rPr lang="en-US" i="1" dirty="0">
                <a:solidFill>
                  <a:srgbClr val="008000"/>
                </a:solidFill>
              </a:rPr>
              <a:t>Think-Write-Share</a:t>
            </a:r>
          </a:p>
          <a:p>
            <a:pPr marL="457200" indent="-457200">
              <a:buFont typeface="Arial"/>
              <a:buChar char="•"/>
            </a:pPr>
            <a:r>
              <a:rPr lang="en-US" dirty="0">
                <a:solidFill>
                  <a:schemeClr val="tx1"/>
                </a:solidFill>
              </a:rPr>
              <a:t>As a team, select a non-classroom area or classroom procedure from the list below. </a:t>
            </a:r>
          </a:p>
          <a:p>
            <a:pPr marL="457200" indent="-457200">
              <a:buFont typeface="Arial"/>
              <a:buChar char="•"/>
            </a:pPr>
            <a:r>
              <a:rPr lang="en-US" dirty="0">
                <a:solidFill>
                  <a:schemeClr val="tx1"/>
                </a:solidFill>
              </a:rPr>
              <a:t>Individually list possible additional consequences for inappropriate behavior in that setting. Be specific. List as many as you can.</a:t>
            </a:r>
          </a:p>
          <a:p>
            <a:pPr marL="457200" indent="-457200">
              <a:buFont typeface="Arial"/>
              <a:buChar char="•"/>
            </a:pPr>
            <a:r>
              <a:rPr lang="en-US" dirty="0">
                <a:solidFill>
                  <a:schemeClr val="tx1"/>
                </a:solidFill>
              </a:rPr>
              <a:t> Compile your ideas and post on chart paper for all to review.</a:t>
            </a:r>
          </a:p>
          <a:p>
            <a:endParaRPr lang="en-US" dirty="0"/>
          </a:p>
        </p:txBody>
      </p:sp>
      <p:sp>
        <p:nvSpPr>
          <p:cNvPr id="4" name="TextBox 1"/>
          <p:cNvSpPr txBox="1">
            <a:spLocks noChangeArrowheads="1"/>
          </p:cNvSpPr>
          <p:nvPr/>
        </p:nvSpPr>
        <p:spPr bwMode="auto">
          <a:xfrm>
            <a:off x="969434" y="4927607"/>
            <a:ext cx="746760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lnSpc>
                <a:spcPct val="120000"/>
              </a:lnSpc>
            </a:pPr>
            <a:r>
              <a:rPr lang="en-US" sz="2000" dirty="0">
                <a:latin typeface="+mj-lt"/>
                <a:ea typeface="ヒラギノ角ゴ Pro W3" charset="0"/>
                <a:cs typeface="ヒラギノ角ゴ Pro W3" charset="0"/>
              </a:rPr>
              <a:t>Large Group Instruction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Independent Seatwork</a:t>
            </a:r>
          </a:p>
          <a:p>
            <a:pPr algn="ctr" eaLnBrk="1" hangingPunct="1">
              <a:lnSpc>
                <a:spcPct val="120000"/>
              </a:lnSpc>
            </a:pPr>
            <a:r>
              <a:rPr lang="en-US" sz="2000" dirty="0">
                <a:latin typeface="+mj-lt"/>
                <a:ea typeface="ヒラギノ角ゴ Pro W3" charset="0"/>
                <a:cs typeface="ヒラギノ角ゴ Pro W3" charset="0"/>
              </a:rPr>
              <a:t>Small Work Groups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Cafeteria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Hallways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Being On Time, etc.</a:t>
            </a:r>
          </a:p>
          <a:p>
            <a:pPr algn="ctr" eaLnBrk="1" hangingPunct="1"/>
            <a:endParaRPr lang="en-US" sz="2000" dirty="0">
              <a:latin typeface="+mj-lt"/>
            </a:endParaRPr>
          </a:p>
        </p:txBody>
      </p:sp>
    </p:spTree>
    <p:extLst>
      <p:ext uri="{BB962C8B-B14F-4D97-AF65-F5344CB8AC3E}">
        <p14:creationId xmlns:p14="http://schemas.microsoft.com/office/powerpoint/2010/main" val="1226243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7" y="536575"/>
            <a:ext cx="7161213" cy="938213"/>
          </a:xfrm>
        </p:spPr>
        <p:txBody>
          <a:bodyPr>
            <a:noAutofit/>
          </a:bodyPr>
          <a:lstStyle/>
          <a:p>
            <a:pPr algn="l"/>
            <a:r>
              <a:rPr lang="en-US" sz="3600" dirty="0">
                <a:solidFill>
                  <a:srgbClr val="008000"/>
                </a:solidFill>
                <a:cs typeface="Franklin Gothic Book"/>
              </a:rPr>
              <a:t>Discussion: </a:t>
            </a:r>
            <a:r>
              <a:rPr lang="en-US" sz="3600" dirty="0">
                <a:solidFill>
                  <a:srgbClr val="FF0000"/>
                </a:solidFill>
                <a:cs typeface="Franklin Gothic Book"/>
              </a:rPr>
              <a:t>Using Additional  	 		   	    			        Consequences</a:t>
            </a:r>
          </a:p>
        </p:txBody>
      </p:sp>
      <p:sp>
        <p:nvSpPr>
          <p:cNvPr id="5" name="Content Placeholder 4"/>
          <p:cNvSpPr>
            <a:spLocks noGrp="1"/>
          </p:cNvSpPr>
          <p:nvPr>
            <p:ph idx="1"/>
          </p:nvPr>
        </p:nvSpPr>
        <p:spPr>
          <a:xfrm>
            <a:off x="457200" y="1968500"/>
            <a:ext cx="8229600" cy="4157663"/>
          </a:xfrm>
        </p:spPr>
        <p:txBody>
          <a:bodyPr>
            <a:normAutofit/>
          </a:bodyPr>
          <a:lstStyle/>
          <a:p>
            <a:pPr marL="0" indent="0">
              <a:spcBef>
                <a:spcPts val="0"/>
              </a:spcBef>
              <a:spcAft>
                <a:spcPts val="600"/>
              </a:spcAft>
              <a:buClr>
                <a:srgbClr val="FF0000"/>
              </a:buClr>
              <a:buNone/>
            </a:pPr>
            <a:r>
              <a:rPr lang="en-US" sz="2800" i="1" dirty="0">
                <a:solidFill>
                  <a:srgbClr val="008000"/>
                </a:solidFill>
              </a:rPr>
              <a:t>With your team, reflect on what you have heard:</a:t>
            </a:r>
          </a:p>
          <a:p>
            <a:pPr marL="457200" indent="-457200">
              <a:buFont typeface="Arial" panose="020B0604020202020204" pitchFamily="34" charset="0"/>
              <a:buChar char="•"/>
            </a:pPr>
            <a:r>
              <a:rPr lang="en-US" sz="2800" dirty="0">
                <a:solidFill>
                  <a:schemeClr val="tx1"/>
                </a:solidFill>
              </a:rPr>
              <a:t>How does this information change your thinking about the use of additional consequences?</a:t>
            </a:r>
          </a:p>
          <a:p>
            <a:pPr marL="457200" indent="-457200">
              <a:buFont typeface="Arial" panose="020B0604020202020204" pitchFamily="34" charset="0"/>
              <a:buChar char="•"/>
            </a:pPr>
            <a:r>
              <a:rPr lang="en-US" sz="2800" dirty="0">
                <a:solidFill>
                  <a:schemeClr val="tx1"/>
                </a:solidFill>
              </a:rPr>
              <a:t>What current practices used in your school need to be changed or adjusted?</a:t>
            </a:r>
          </a:p>
          <a:p>
            <a:pPr marL="457200" indent="-457200">
              <a:buFont typeface="Arial" panose="020B0604020202020204" pitchFamily="34" charset="0"/>
              <a:buChar char="•"/>
            </a:pPr>
            <a:r>
              <a:rPr lang="en-US" sz="2800" dirty="0">
                <a:solidFill>
                  <a:schemeClr val="tx1"/>
                </a:solidFill>
              </a:rPr>
              <a:t>How can you help staff to re-think their use of additional consequences?</a:t>
            </a:r>
          </a:p>
        </p:txBody>
      </p:sp>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824453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2" y="491686"/>
            <a:ext cx="7672118" cy="925952"/>
          </a:xfrm>
        </p:spPr>
        <p:txBody>
          <a:bodyPr/>
          <a:lstStyle/>
          <a:p>
            <a:pPr algn="l"/>
            <a:r>
              <a:rPr lang="en-US" sz="3600" dirty="0">
                <a:solidFill>
                  <a:srgbClr val="008000"/>
                </a:solidFill>
              </a:rPr>
              <a:t>Action Planning: </a:t>
            </a:r>
            <a:r>
              <a:rPr lang="en-US" sz="3600" dirty="0">
                <a:solidFill>
                  <a:srgbClr val="FF0000"/>
                </a:solidFill>
              </a:rPr>
              <a:t>Discouraging  		 						    Inappropriate Behavior</a:t>
            </a:r>
          </a:p>
        </p:txBody>
      </p:sp>
      <p:sp>
        <p:nvSpPr>
          <p:cNvPr id="4" name="Content Placeholder 5"/>
          <p:cNvSpPr txBox="1">
            <a:spLocks/>
          </p:cNvSpPr>
          <p:nvPr/>
        </p:nvSpPr>
        <p:spPr>
          <a:xfrm>
            <a:off x="353456" y="1697951"/>
            <a:ext cx="4073054" cy="4436842"/>
          </a:xfrm>
          <a:prstGeom prst="rect">
            <a:avLst/>
          </a:prstGeom>
        </p:spPr>
        <p:txBody>
          <a:bodyPr>
            <a:normAutofit fontScale="70000" lnSpcReduction="20000"/>
          </a:bodyPr>
          <a:lst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i="1" dirty="0">
                <a:solidFill>
                  <a:srgbClr val="008000"/>
                </a:solidFill>
              </a:rPr>
              <a:t>Guiding Questions:</a:t>
            </a:r>
          </a:p>
          <a:p>
            <a:r>
              <a:rPr lang="en-US" sz="3400" dirty="0"/>
              <a:t>How will techniques to discourage inappropriate behavior be shared with staff?</a:t>
            </a:r>
          </a:p>
          <a:p>
            <a:r>
              <a:rPr lang="en-US" sz="3400" dirty="0"/>
              <a:t>What current practices used in your school need to be changed or adjusted?</a:t>
            </a:r>
          </a:p>
          <a:p>
            <a:r>
              <a:rPr lang="en-US" sz="3400" dirty="0"/>
              <a:t>Do you need to adjust your document (e.g. flowchart) that defines schoolwide system to discourage inappropriate behavior?</a:t>
            </a:r>
          </a:p>
        </p:txBody>
      </p:sp>
      <p:pic>
        <p:nvPicPr>
          <p:cNvPr id="7" name="Picture 6">
            <a:extLst>
              <a:ext uri="{FF2B5EF4-FFF2-40B4-BE49-F238E27FC236}">
                <a16:creationId xmlns:a16="http://schemas.microsoft.com/office/drawing/2014/main" id="{A8852C83-90DD-E448-94EB-E1ED777636EF}"/>
              </a:ext>
            </a:extLst>
          </p:cNvPr>
          <p:cNvPicPr>
            <a:picLocks noChangeAspect="1"/>
          </p:cNvPicPr>
          <p:nvPr/>
        </p:nvPicPr>
        <p:blipFill>
          <a:blip r:embed="rId3"/>
          <a:stretch>
            <a:fillRect/>
          </a:stretch>
        </p:blipFill>
        <p:spPr>
          <a:xfrm>
            <a:off x="4717490" y="1749059"/>
            <a:ext cx="4073054" cy="2167313"/>
          </a:xfrm>
          <a:prstGeom prst="rect">
            <a:avLst/>
          </a:prstGeom>
        </p:spPr>
      </p:pic>
      <p:sp>
        <p:nvSpPr>
          <p:cNvPr id="8" name="Content Placeholder 5">
            <a:extLst>
              <a:ext uri="{FF2B5EF4-FFF2-40B4-BE49-F238E27FC236}">
                <a16:creationId xmlns:a16="http://schemas.microsoft.com/office/drawing/2014/main" id="{3D2AA262-393B-124D-B956-0D2175805C9E}"/>
              </a:ext>
            </a:extLst>
          </p:cNvPr>
          <p:cNvSpPr txBox="1">
            <a:spLocks/>
          </p:cNvSpPr>
          <p:nvPr/>
        </p:nvSpPr>
        <p:spPr>
          <a:xfrm>
            <a:off x="5070946" y="4062911"/>
            <a:ext cx="4073054" cy="925952"/>
          </a:xfrm>
          <a:prstGeom prst="rect">
            <a:avLst/>
          </a:prstGeom>
        </p:spPr>
        <p:txBody>
          <a:bodyPr>
            <a:normAutofit/>
          </a:bodyPr>
          <a:lst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sz="1800" i="1" dirty="0">
                <a:solidFill>
                  <a:srgbClr val="008000"/>
                </a:solidFill>
              </a:rPr>
              <a:t>Next Steps Action Plan</a:t>
            </a:r>
          </a:p>
          <a:p>
            <a:r>
              <a:rPr lang="en-US" sz="1800" dirty="0"/>
              <a:t>Access in the handouts</a:t>
            </a:r>
          </a:p>
          <a:p>
            <a:endParaRPr lang="en-US" sz="3400" dirty="0"/>
          </a:p>
        </p:txBody>
      </p:sp>
    </p:spTree>
    <p:extLst>
      <p:ext uri="{BB962C8B-B14F-4D97-AF65-F5344CB8AC3E}">
        <p14:creationId xmlns:p14="http://schemas.microsoft.com/office/powerpoint/2010/main" val="32230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a:bodyPr>
          <a:lstStyle/>
          <a:p>
            <a:pPr marL="0" indent="0" algn="ctr" eaLnBrk="1" hangingPunct="1">
              <a:spcBef>
                <a:spcPct val="0"/>
              </a:spcBef>
              <a:spcAft>
                <a:spcPts val="600"/>
              </a:spcAft>
              <a:buFont typeface="Arial" charset="0"/>
              <a:buNone/>
            </a:pPr>
            <a:r>
              <a:rPr lang="en-US"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i="1" dirty="0">
              <a:solidFill>
                <a:srgbClr val="008000"/>
              </a:solidFill>
              <a:latin typeface="Calibri" charset="0"/>
            </a:endParaRPr>
          </a:p>
          <a:p>
            <a:pPr lvl="0">
              <a:buFont typeface="Wingdings" charset="2"/>
              <a:buChar char="ü"/>
            </a:pPr>
            <a:r>
              <a:rPr lang="en-US" dirty="0"/>
              <a:t>Engage staff in developing instructional strategies for discouraging inappropriate behavior. </a:t>
            </a:r>
          </a:p>
        </p:txBody>
      </p:sp>
    </p:spTree>
    <p:extLst>
      <p:ext uri="{BB962C8B-B14F-4D97-AF65-F5344CB8AC3E}">
        <p14:creationId xmlns:p14="http://schemas.microsoft.com/office/powerpoint/2010/main" val="122417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a:t>Working Agreements</a:t>
            </a:r>
          </a:p>
        </p:txBody>
      </p:sp>
      <p:sp>
        <p:nvSpPr>
          <p:cNvPr id="16387"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spTree>
    <p:extLst>
      <p:ext uri="{BB962C8B-B14F-4D97-AF65-F5344CB8AC3E}">
        <p14:creationId xmlns:p14="http://schemas.microsoft.com/office/powerpoint/2010/main" val="380710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1" name="Title 1"/>
          <p:cNvSpPr txBox="1">
            <a:spLocks/>
          </p:cNvSpPr>
          <p:nvPr/>
        </p:nvSpPr>
        <p:spPr>
          <a:xfrm>
            <a:off x="1543648" y="456756"/>
            <a:ext cx="6082104" cy="6679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Contact Information</a:t>
            </a:r>
          </a:p>
        </p:txBody>
      </p:sp>
      <p:grpSp>
        <p:nvGrpSpPr>
          <p:cNvPr id="37" name="Group 36"/>
          <p:cNvGrpSpPr/>
          <p:nvPr/>
        </p:nvGrpSpPr>
        <p:grpSpPr>
          <a:xfrm>
            <a:off x="306591" y="2653923"/>
            <a:ext cx="4673440" cy="2550716"/>
            <a:chOff x="244548" y="1398759"/>
            <a:chExt cx="4673440" cy="2550716"/>
          </a:xfrm>
        </p:grpSpPr>
        <p:pic>
          <p:nvPicPr>
            <p:cNvPr id="38" name="Picture 37"/>
            <p:cNvPicPr>
              <a:picLocks noChangeAspect="1"/>
            </p:cNvPicPr>
            <p:nvPr/>
          </p:nvPicPr>
          <p:blipFill>
            <a:blip r:embed="rId3"/>
            <a:stretch>
              <a:fillRect/>
            </a:stretch>
          </p:blipFill>
          <p:spPr>
            <a:xfrm>
              <a:off x="244548" y="2200146"/>
              <a:ext cx="1051375" cy="1051375"/>
            </a:xfrm>
            <a:prstGeom prst="rect">
              <a:avLst/>
            </a:prstGeom>
          </p:spPr>
        </p:pic>
        <p:pic>
          <p:nvPicPr>
            <p:cNvPr id="39" name="Picture 38"/>
            <p:cNvPicPr>
              <a:picLocks noChangeAspect="1"/>
            </p:cNvPicPr>
            <p:nvPr/>
          </p:nvPicPr>
          <p:blipFill>
            <a:blip r:embed="rId4"/>
            <a:stretch>
              <a:fillRect/>
            </a:stretch>
          </p:blipFill>
          <p:spPr>
            <a:xfrm>
              <a:off x="399061" y="3345688"/>
              <a:ext cx="742351" cy="603787"/>
            </a:xfrm>
            <a:prstGeom prst="rect">
              <a:avLst/>
            </a:prstGeom>
          </p:spPr>
        </p:pic>
        <p:pic>
          <p:nvPicPr>
            <p:cNvPr id="40" name="Picture 39" descr="MO_SWPBS_Logo-20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591" y="1398759"/>
              <a:ext cx="927288" cy="80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p:nvPr/>
          </p:nvSpPr>
          <p:spPr>
            <a:xfrm>
              <a:off x="1233879" y="1614786"/>
              <a:ext cx="3140153" cy="369332"/>
            </a:xfrm>
            <a:prstGeom prst="rect">
              <a:avLst/>
            </a:prstGeom>
            <a:noFill/>
          </p:spPr>
          <p:txBody>
            <a:bodyPr wrap="square" rtlCol="0">
              <a:spAutoFit/>
            </a:bodyPr>
            <a:lstStyle/>
            <a:p>
              <a:r>
                <a:rPr lang="en-US" dirty="0" err="1"/>
                <a:t>pbismissouri.org</a:t>
              </a:r>
              <a:endParaRPr lang="en-US" dirty="0"/>
            </a:p>
          </p:txBody>
        </p:sp>
        <p:sp>
          <p:nvSpPr>
            <p:cNvPr id="42" name="TextBox 41"/>
            <p:cNvSpPr txBox="1"/>
            <p:nvPr/>
          </p:nvSpPr>
          <p:spPr>
            <a:xfrm>
              <a:off x="1233878" y="2541167"/>
              <a:ext cx="3684110" cy="369332"/>
            </a:xfrm>
            <a:prstGeom prst="rect">
              <a:avLst/>
            </a:prstGeom>
            <a:noFill/>
          </p:spPr>
          <p:txBody>
            <a:bodyPr wrap="square" rtlCol="0">
              <a:spAutoFit/>
            </a:bodyPr>
            <a:lstStyle/>
            <a:p>
              <a:r>
                <a:rPr lang="en-US" dirty="0" err="1"/>
                <a:t>facebook.com</a:t>
              </a:r>
              <a:r>
                <a:rPr lang="en-US" dirty="0"/>
                <a:t>/</a:t>
              </a:r>
              <a:r>
                <a:rPr lang="en-US" dirty="0" err="1"/>
                <a:t>moswpbs</a:t>
              </a:r>
              <a:endParaRPr lang="en-US" dirty="0"/>
            </a:p>
          </p:txBody>
        </p:sp>
        <p:sp>
          <p:nvSpPr>
            <p:cNvPr id="43" name="TextBox 42"/>
            <p:cNvSpPr txBox="1"/>
            <p:nvPr/>
          </p:nvSpPr>
          <p:spPr>
            <a:xfrm>
              <a:off x="1233878" y="3407876"/>
              <a:ext cx="3684110" cy="369332"/>
            </a:xfrm>
            <a:prstGeom prst="rect">
              <a:avLst/>
            </a:prstGeom>
            <a:noFill/>
          </p:spPr>
          <p:txBody>
            <a:bodyPr wrap="square" rtlCol="0">
              <a:spAutoFit/>
            </a:bodyPr>
            <a:lstStyle/>
            <a:p>
              <a:r>
                <a:rPr lang="en-US" dirty="0"/>
                <a:t>@MOSWPBS</a:t>
              </a:r>
            </a:p>
          </p:txBody>
        </p:sp>
      </p:grpSp>
      <p:sp>
        <p:nvSpPr>
          <p:cNvPr id="44" name="TextBox 43"/>
          <p:cNvSpPr txBox="1"/>
          <p:nvPr/>
        </p:nvSpPr>
        <p:spPr>
          <a:xfrm>
            <a:off x="4980031" y="1871794"/>
            <a:ext cx="5256261" cy="2308324"/>
          </a:xfrm>
          <a:prstGeom prst="rect">
            <a:avLst/>
          </a:prstGeom>
          <a:noFill/>
        </p:spPr>
        <p:txBody>
          <a:bodyPr wrap="square" rtlCol="0">
            <a:spAutoFit/>
          </a:bodyPr>
          <a:lstStyle/>
          <a:p>
            <a:r>
              <a:rPr lang="en-US" b="1" dirty="0">
                <a:solidFill>
                  <a:srgbClr val="FF0000"/>
                </a:solidFill>
              </a:rPr>
              <a:t>Facilitator Contact Information:</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Email:</a:t>
            </a:r>
          </a:p>
          <a:p>
            <a:endParaRPr lang="en-US" b="1" dirty="0">
              <a:solidFill>
                <a:srgbClr val="FF0000"/>
              </a:solidFill>
            </a:endParaRPr>
          </a:p>
          <a:p>
            <a:r>
              <a:rPr lang="en-US" b="1" dirty="0">
                <a:solidFill>
                  <a:srgbClr val="FF0000"/>
                </a:solidFill>
              </a:rPr>
              <a:t>Phone:</a:t>
            </a:r>
          </a:p>
          <a:p>
            <a:endParaRPr lang="en-US" b="1" dirty="0">
              <a:solidFill>
                <a:srgbClr val="FF0000"/>
              </a:solidFill>
            </a:endParaRPr>
          </a:p>
        </p:txBody>
      </p:sp>
      <p:sp>
        <p:nvSpPr>
          <p:cNvPr id="45" name="TextBox 44"/>
          <p:cNvSpPr txBox="1"/>
          <p:nvPr/>
        </p:nvSpPr>
        <p:spPr>
          <a:xfrm>
            <a:off x="306591" y="1897689"/>
            <a:ext cx="4673440" cy="646331"/>
          </a:xfrm>
          <a:prstGeom prst="rect">
            <a:avLst/>
          </a:prstGeom>
          <a:noFill/>
        </p:spPr>
        <p:txBody>
          <a:bodyPr wrap="square" rtlCol="0">
            <a:spAutoFit/>
          </a:bodyPr>
          <a:lstStyle/>
          <a:p>
            <a:r>
              <a:rPr lang="en-US" dirty="0"/>
              <a:t>Remember to follow MO SW-PBS on social media</a:t>
            </a:r>
          </a:p>
        </p:txBody>
      </p:sp>
    </p:spTree>
    <p:extLst>
      <p:ext uri="{BB962C8B-B14F-4D97-AF65-F5344CB8AC3E}">
        <p14:creationId xmlns:p14="http://schemas.microsoft.com/office/powerpoint/2010/main" val="45488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Attention Signal Practice</a:t>
            </a:r>
          </a:p>
        </p:txBody>
      </p:sp>
      <p:sp>
        <p:nvSpPr>
          <p:cNvPr id="17411" name="Content Placeholder 2"/>
          <p:cNvSpPr>
            <a:spLocks noGrp="1"/>
          </p:cNvSpPr>
          <p:nvPr>
            <p:ph idx="1"/>
          </p:nvPr>
        </p:nvSpPr>
        <p:spPr/>
        <p:txBody>
          <a:bodyPr/>
          <a:lstStyle/>
          <a:p>
            <a:pPr eaLnBrk="1" hangingPunct="1"/>
            <a:r>
              <a:rPr lang="en-US" dirty="0"/>
              <a:t>Select and teach an attention signal.</a:t>
            </a:r>
          </a:p>
        </p:txBody>
      </p:sp>
    </p:spTree>
    <p:extLst>
      <p:ext uri="{BB962C8B-B14F-4D97-AF65-F5344CB8AC3E}">
        <p14:creationId xmlns:p14="http://schemas.microsoft.com/office/powerpoint/2010/main" val="279343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Introductions</a:t>
            </a:r>
          </a:p>
        </p:txBody>
      </p:sp>
      <p:sp>
        <p:nvSpPr>
          <p:cNvPr id="18435" name="Content Placeholder 2"/>
          <p:cNvSpPr>
            <a:spLocks noGrp="1"/>
          </p:cNvSpPr>
          <p:nvPr>
            <p:ph idx="1"/>
          </p:nvPr>
        </p:nvSpPr>
        <p:spPr/>
        <p:txBody>
          <a:bodyPr/>
          <a:lstStyle/>
          <a:p>
            <a:pPr eaLnBrk="1" hangingPunct="1"/>
            <a:r>
              <a:rPr lang="en-US" dirty="0"/>
              <a:t>Insert an Introductions Activity.</a:t>
            </a:r>
          </a:p>
        </p:txBody>
      </p:sp>
    </p:spTree>
    <p:extLst>
      <p:ext uri="{BB962C8B-B14F-4D97-AF65-F5344CB8AC3E}">
        <p14:creationId xmlns:p14="http://schemas.microsoft.com/office/powerpoint/2010/main" val="126570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a:bodyPr>
          <a:lstStyle/>
          <a:p>
            <a:pPr marL="0" indent="0" algn="ctr" eaLnBrk="1" hangingPunct="1">
              <a:spcBef>
                <a:spcPct val="0"/>
              </a:spcBef>
              <a:spcAft>
                <a:spcPts val="600"/>
              </a:spcAft>
              <a:buFont typeface="Arial" charset="0"/>
              <a:buNone/>
            </a:pPr>
            <a:r>
              <a:rPr lang="en-US"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i="1" dirty="0">
              <a:solidFill>
                <a:srgbClr val="008000"/>
              </a:solidFill>
              <a:latin typeface="Calibri" charset="0"/>
            </a:endParaRPr>
          </a:p>
          <a:p>
            <a:pPr lvl="0"/>
            <a:r>
              <a:rPr lang="en-US" dirty="0"/>
              <a:t>Engage staff in developing instructional strategies for discouraging inappropriate behavior. </a:t>
            </a:r>
          </a:p>
        </p:txBody>
      </p:sp>
    </p:spTree>
    <p:extLst>
      <p:ext uri="{BB962C8B-B14F-4D97-AF65-F5344CB8AC3E}">
        <p14:creationId xmlns:p14="http://schemas.microsoft.com/office/powerpoint/2010/main" val="247656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98763" y="653078"/>
            <a:ext cx="7779919" cy="3884613"/>
          </a:xfrm>
          <a:prstGeom prst="rect">
            <a:avLst/>
          </a:prstGeom>
          <a:noFill/>
          <a:ln w="76200" cmpd="tri">
            <a:noFill/>
            <a:miter lim="800000"/>
            <a:headEnd/>
            <a:tailEnd/>
          </a:ln>
          <a:effec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spcBef>
                <a:spcPct val="50000"/>
              </a:spcBef>
            </a:pPr>
            <a:endParaRPr lang="en-US" sz="3200" i="1" dirty="0"/>
          </a:p>
          <a:p>
            <a:pPr algn="ctr" eaLnBrk="1" hangingPunct="1">
              <a:spcBef>
                <a:spcPct val="50000"/>
              </a:spcBef>
            </a:pPr>
            <a:r>
              <a:rPr lang="ja-JP" altLang="en-US" sz="3200" i="1" dirty="0">
                <a:solidFill>
                  <a:srgbClr val="008000"/>
                </a:solidFill>
                <a:latin typeface="Arial" charset="0"/>
                <a:cs typeface="ＭＳ Ｐゴシック" charset="0"/>
              </a:rPr>
              <a:t>“</a:t>
            </a:r>
            <a:r>
              <a:rPr lang="en-US" sz="3200" i="1" dirty="0">
                <a:solidFill>
                  <a:srgbClr val="008000"/>
                </a:solidFill>
              </a:rPr>
              <a:t>Unfortunately, most of the practical techniques used by teachers to respond to acting-out children are only of </a:t>
            </a:r>
            <a:r>
              <a:rPr lang="en-US" sz="3200" i="1" dirty="0">
                <a:solidFill>
                  <a:srgbClr val="008000"/>
                </a:solidFill>
                <a:effectLst>
                  <a:outerShdw blurRad="38100" dist="38100" dir="2700000" algn="tl">
                    <a:srgbClr val="DDDDDD"/>
                  </a:outerShdw>
                </a:effectLst>
              </a:rPr>
              <a:t>limited effectiveness</a:t>
            </a:r>
            <a:r>
              <a:rPr lang="en-US" sz="3200" i="1" dirty="0">
                <a:solidFill>
                  <a:srgbClr val="008000"/>
                </a:solidFill>
              </a:rPr>
              <a:t> and some, such as reprimands, arguing, and escalated hostile interactions, can actually </a:t>
            </a:r>
            <a:r>
              <a:rPr lang="en-US" sz="3200" i="1" dirty="0">
                <a:solidFill>
                  <a:srgbClr val="008000"/>
                </a:solidFill>
                <a:effectLst>
                  <a:outerShdw blurRad="38100" dist="38100" dir="2700000" algn="tl">
                    <a:srgbClr val="DDDDDD"/>
                  </a:outerShdw>
                </a:effectLst>
              </a:rPr>
              <a:t>strengthen </a:t>
            </a:r>
            <a:r>
              <a:rPr lang="en-US" sz="3200" i="1" dirty="0">
                <a:solidFill>
                  <a:srgbClr val="008000"/>
                </a:solidFill>
              </a:rPr>
              <a:t>the behaviors they are intended to suppress or terminate.</a:t>
            </a:r>
            <a:r>
              <a:rPr lang="ja-JP" altLang="en-US" sz="3200" i="1" dirty="0">
                <a:solidFill>
                  <a:srgbClr val="008000"/>
                </a:solidFill>
                <a:latin typeface="Arial" charset="0"/>
                <a:cs typeface="ＭＳ Ｐゴシック" charset="0"/>
              </a:rPr>
              <a:t>”</a:t>
            </a:r>
            <a:endParaRPr lang="en-US" sz="3200" i="1" dirty="0">
              <a:solidFill>
                <a:srgbClr val="008000"/>
              </a:solidFill>
            </a:endParaRPr>
          </a:p>
        </p:txBody>
      </p:sp>
      <p:sp>
        <p:nvSpPr>
          <p:cNvPr id="7171" name="Text Box 3"/>
          <p:cNvSpPr txBox="1">
            <a:spLocks noChangeArrowheads="1"/>
          </p:cNvSpPr>
          <p:nvPr/>
        </p:nvSpPr>
        <p:spPr bwMode="auto">
          <a:xfrm>
            <a:off x="1181100" y="5029200"/>
            <a:ext cx="6781800" cy="609600"/>
          </a:xfrm>
          <a:prstGeom prst="rect">
            <a:avLst/>
          </a:prstGeom>
          <a:noFill/>
          <a:ln>
            <a:noFill/>
          </a:ln>
          <a:effectLst/>
        </p:spPr>
        <p:txBody>
          <a:bodyPr>
            <a:spAutoFit/>
          </a:bodyPr>
          <a:lstStyle/>
          <a:p>
            <a:pPr algn="r" fontAlgn="auto">
              <a:lnSpc>
                <a:spcPct val="85000"/>
              </a:lnSpc>
              <a:spcBef>
                <a:spcPts val="0"/>
              </a:spcBef>
              <a:spcAft>
                <a:spcPts val="0"/>
              </a:spcAft>
              <a:defRPr/>
            </a:pPr>
            <a:r>
              <a:rPr lang="en-US" sz="2000" dirty="0">
                <a:latin typeface="+mn-lt"/>
                <a:ea typeface="+mn-ea"/>
                <a:cs typeface="+mn-cs"/>
              </a:rPr>
              <a:t>Hill Walker, 1995</a:t>
            </a:r>
          </a:p>
          <a:p>
            <a:pPr algn="r" fontAlgn="auto">
              <a:lnSpc>
                <a:spcPct val="85000"/>
              </a:lnSpc>
              <a:spcBef>
                <a:spcPts val="0"/>
              </a:spcBef>
              <a:spcAft>
                <a:spcPts val="0"/>
              </a:spcAft>
              <a:defRPr/>
            </a:pPr>
            <a:r>
              <a:rPr lang="en-US" sz="2000" i="1" dirty="0">
                <a:latin typeface="+mn-lt"/>
                <a:ea typeface="+mn-ea"/>
                <a:cs typeface="+mn-cs"/>
              </a:rPr>
              <a:t>The Acting-Out Child: Coping With Classroom Disruption</a:t>
            </a:r>
            <a:endParaRPr lang="en-US" sz="2000" dirty="0">
              <a:latin typeface="+mn-lt"/>
              <a:ea typeface="+mn-ea"/>
              <a:cs typeface="+mn-cs"/>
            </a:endParaRP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4822212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19274" y="3124200"/>
            <a:ext cx="8026400" cy="2412999"/>
          </a:xfrm>
        </p:spPr>
        <p:txBody>
          <a:bodyPr>
            <a:normAutofit/>
          </a:bodyPr>
          <a:lstStyle/>
          <a:p>
            <a:pPr marL="0" indent="0">
              <a:buNone/>
            </a:pPr>
            <a:r>
              <a:rPr lang="en-US" sz="2800" i="1" dirty="0">
                <a:solidFill>
                  <a:srgbClr val="008000"/>
                </a:solidFill>
              </a:rPr>
              <a:t>High rates of teacher attention to inappropriate behavior is prevalent in our schools. This attention for misbehavior exceeds attention to appropriate behavior, and contributes to the continuation of much problem behavior.</a:t>
            </a:r>
          </a:p>
        </p:txBody>
      </p:sp>
      <p:sp>
        <p:nvSpPr>
          <p:cNvPr id="8" name="TextBox 7"/>
          <p:cNvSpPr txBox="1"/>
          <p:nvPr/>
        </p:nvSpPr>
        <p:spPr>
          <a:xfrm>
            <a:off x="5626100" y="5046702"/>
            <a:ext cx="2082800" cy="369332"/>
          </a:xfrm>
          <a:prstGeom prst="rect">
            <a:avLst/>
          </a:prstGeom>
          <a:noFill/>
        </p:spPr>
        <p:txBody>
          <a:bodyPr wrap="square" rtlCol="0">
            <a:spAutoFit/>
          </a:bodyPr>
          <a:lstStyle/>
          <a:p>
            <a:pPr algn="r"/>
            <a:r>
              <a:rPr lang="en-US" dirty="0"/>
              <a:t>White, 1975</a:t>
            </a:r>
          </a:p>
        </p:txBody>
      </p:sp>
      <p:sp>
        <p:nvSpPr>
          <p:cNvPr id="9" name="TextBox 8"/>
          <p:cNvSpPr txBox="1"/>
          <p:nvPr/>
        </p:nvSpPr>
        <p:spPr>
          <a:xfrm>
            <a:off x="841012" y="831503"/>
            <a:ext cx="7581900" cy="1384995"/>
          </a:xfrm>
          <a:prstGeom prst="rect">
            <a:avLst/>
          </a:prstGeom>
          <a:noFill/>
        </p:spPr>
        <p:txBody>
          <a:bodyPr wrap="square" rtlCol="0">
            <a:spAutoFit/>
          </a:bodyPr>
          <a:lstStyle/>
          <a:p>
            <a:r>
              <a:rPr lang="en-US" sz="2800" i="1" dirty="0">
                <a:solidFill>
                  <a:srgbClr val="008000"/>
                </a:solidFill>
              </a:rPr>
              <a:t>“The single most commonly used but least effective method for addressing undesirable behavior is to verbally </a:t>
            </a:r>
            <a:r>
              <a:rPr lang="en-US" sz="2800" i="1" dirty="0">
                <a:solidFill>
                  <a:srgbClr val="009E47"/>
                </a:solidFill>
              </a:rPr>
              <a:t>scold</a:t>
            </a:r>
            <a:r>
              <a:rPr lang="en-US" sz="2800" i="1" dirty="0">
                <a:solidFill>
                  <a:srgbClr val="008000"/>
                </a:solidFill>
              </a:rPr>
              <a:t> and berate a student.”</a:t>
            </a:r>
          </a:p>
        </p:txBody>
      </p:sp>
      <p:sp>
        <p:nvSpPr>
          <p:cNvPr id="10" name="TextBox 9"/>
          <p:cNvSpPr txBox="1"/>
          <p:nvPr/>
        </p:nvSpPr>
        <p:spPr>
          <a:xfrm>
            <a:off x="6045200" y="2031832"/>
            <a:ext cx="2082800" cy="369332"/>
          </a:xfrm>
          <a:prstGeom prst="rect">
            <a:avLst/>
          </a:prstGeom>
          <a:noFill/>
        </p:spPr>
        <p:txBody>
          <a:bodyPr wrap="square" rtlCol="0">
            <a:spAutoFit/>
          </a:bodyPr>
          <a:lstStyle/>
          <a:p>
            <a:pPr algn="r"/>
            <a:r>
              <a:rPr lang="en-US" dirty="0"/>
              <a:t>Alberto &amp; Troutman</a:t>
            </a:r>
          </a:p>
        </p:txBody>
      </p:sp>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9522290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6409</TotalTime>
  <Words>4813</Words>
  <Application>Microsoft Macintosh PowerPoint</Application>
  <PresentationFormat>On-screen Show (4:3)</PresentationFormat>
  <Paragraphs>449</Paragraphs>
  <Slides>40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Copperplate Gothic Bold</vt:lpstr>
      <vt:lpstr>Franklin Gothic Book</vt:lpstr>
      <vt:lpstr>Times</vt:lpstr>
      <vt:lpstr>Times New Roman</vt:lpstr>
      <vt:lpstr>Wingdings</vt:lpstr>
      <vt:lpstr>1_Office Theme</vt:lpstr>
      <vt:lpstr>Delete this Slide.</vt:lpstr>
      <vt:lpstr>PowerPoint Presentation</vt:lpstr>
      <vt:lpstr>Discouraging Unexpected Behavior      </vt:lpstr>
      <vt:lpstr>Working Agreements</vt:lpstr>
      <vt:lpstr>Attention Signal Practice</vt:lpstr>
      <vt:lpstr>Introductions</vt:lpstr>
      <vt:lpstr>Session Outcomes</vt:lpstr>
      <vt:lpstr>PowerPoint Presentation</vt:lpstr>
      <vt:lpstr>PowerPoint Presentation</vt:lpstr>
      <vt:lpstr>Instructional Strategies to Discourage Inappropriate Behavior:</vt:lpstr>
      <vt:lpstr>General Considerations: Discouraging Inappropriate Behavior</vt:lpstr>
      <vt:lpstr>Strategies for Staff to Discourage Inappropriate Behavior</vt:lpstr>
      <vt:lpstr>Discouraging Inappropriate Behavior</vt:lpstr>
      <vt:lpstr>Discouraging Inappropriate Behavior</vt:lpstr>
      <vt:lpstr>Discouraging Inappropriate Behavior</vt:lpstr>
      <vt:lpstr>Activity: Discouraging Inappropriate           Behavior – Indirect Strategies</vt:lpstr>
      <vt:lpstr>Discouraging Inappropriate Behavior</vt:lpstr>
      <vt:lpstr>Four Direct Error Correction Strategies</vt:lpstr>
      <vt:lpstr>Re-Direct</vt:lpstr>
      <vt:lpstr>Re-Teach</vt:lpstr>
      <vt:lpstr>Provide Choice</vt:lpstr>
      <vt:lpstr>Student Conference</vt:lpstr>
      <vt:lpstr>Student Conference</vt:lpstr>
      <vt:lpstr>Student Conference cont.</vt:lpstr>
      <vt:lpstr>Activity: Discouraging Inappropriate           Behavior – Direct Strategies</vt:lpstr>
      <vt:lpstr>Considerations for Corrective Feedback</vt:lpstr>
      <vt:lpstr> Activity: How to Respond</vt:lpstr>
      <vt:lpstr>Activity: Discouraging Inappropriate       Behavior</vt:lpstr>
      <vt:lpstr>Activity: Practice Selecting Techniques </vt:lpstr>
      <vt:lpstr>“When everyone handles infractions with consistent feedback, students learn that what happens when they misbehave is procedure not personal.”</vt:lpstr>
      <vt:lpstr>Discouraging Inappropriate Behavior: Additional Consequences</vt:lpstr>
      <vt:lpstr>Consequences: Responses that Occur Following Behavior</vt:lpstr>
      <vt:lpstr>A        B        C</vt:lpstr>
      <vt:lpstr>Some Possible Additional Consequences</vt:lpstr>
      <vt:lpstr>Restitution</vt:lpstr>
      <vt:lpstr>Activity: Identifying Additional         Consequences</vt:lpstr>
      <vt:lpstr>Discussion: Using Additional                         Consequences</vt:lpstr>
      <vt:lpstr>Action Planning: Discouraging               Inappropriate Behavior</vt:lpstr>
      <vt:lpstr>Session Outcomes</vt:lpstr>
      <vt:lpstr>PowerPoint Presentation</vt:lpstr>
    </vt:vector>
  </TitlesOfParts>
  <Manager/>
  <Company>University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PS6: Developing a Continuum to Discourage Inappropriate Behavior</dc:title>
  <dc:subject/>
  <dc:creator>MO SW-PBS</dc:creator>
  <cp:keywords/>
  <dc:description/>
  <cp:lastModifiedBy>Deanna Maynard</cp:lastModifiedBy>
  <cp:revision>229</cp:revision>
  <dcterms:created xsi:type="dcterms:W3CDTF">2014-01-07T15:41:04Z</dcterms:created>
  <dcterms:modified xsi:type="dcterms:W3CDTF">2019-06-21T21:22:54Z</dcterms:modified>
  <cp:category/>
</cp:coreProperties>
</file>