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3" r:id="rId1"/>
    <p:sldMasterId id="2147484054" r:id="rId2"/>
  </p:sldMasterIdLst>
  <p:notesMasterIdLst>
    <p:notesMasterId r:id="rId128"/>
  </p:notesMasterIdLst>
  <p:handoutMasterIdLst>
    <p:handoutMasterId r:id="rId129"/>
  </p:handoutMasterIdLst>
  <p:sldIdLst>
    <p:sldId id="567" r:id="rId3"/>
    <p:sldId id="491" r:id="rId4"/>
    <p:sldId id="492" r:id="rId5"/>
    <p:sldId id="570" r:id="rId6"/>
    <p:sldId id="571" r:id="rId7"/>
    <p:sldId id="490" r:id="rId8"/>
    <p:sldId id="551" r:id="rId9"/>
    <p:sldId id="468" r:id="rId10"/>
    <p:sldId id="410" r:id="rId11"/>
    <p:sldId id="512" r:id="rId12"/>
    <p:sldId id="513" r:id="rId13"/>
    <p:sldId id="493" r:id="rId14"/>
    <p:sldId id="309" r:id="rId15"/>
    <p:sldId id="494" r:id="rId16"/>
    <p:sldId id="522" r:id="rId17"/>
    <p:sldId id="523" r:id="rId18"/>
    <p:sldId id="473" r:id="rId19"/>
    <p:sldId id="524" r:id="rId20"/>
    <p:sldId id="525" r:id="rId21"/>
    <p:sldId id="526" r:id="rId22"/>
    <p:sldId id="516" r:id="rId23"/>
    <p:sldId id="421" r:id="rId24"/>
    <p:sldId id="384" r:id="rId25"/>
    <p:sldId id="475" r:id="rId26"/>
    <p:sldId id="496" r:id="rId27"/>
    <p:sldId id="348" r:id="rId28"/>
    <p:sldId id="532" r:id="rId29"/>
    <p:sldId id="590" r:id="rId30"/>
    <p:sldId id="425" r:id="rId31"/>
    <p:sldId id="530" r:id="rId32"/>
    <p:sldId id="578" r:id="rId33"/>
    <p:sldId id="579" r:id="rId34"/>
    <p:sldId id="580" r:id="rId35"/>
    <p:sldId id="581" r:id="rId36"/>
    <p:sldId id="576" r:id="rId37"/>
    <p:sldId id="423" r:id="rId38"/>
    <p:sldId id="547" r:id="rId39"/>
    <p:sldId id="582" r:id="rId40"/>
    <p:sldId id="533" r:id="rId41"/>
    <p:sldId id="528" r:id="rId42"/>
    <p:sldId id="534" r:id="rId43"/>
    <p:sldId id="535" r:id="rId44"/>
    <p:sldId id="536" r:id="rId45"/>
    <p:sldId id="537" r:id="rId46"/>
    <p:sldId id="538" r:id="rId47"/>
    <p:sldId id="557" r:id="rId48"/>
    <p:sldId id="553" r:id="rId49"/>
    <p:sldId id="554" r:id="rId50"/>
    <p:sldId id="555" r:id="rId51"/>
    <p:sldId id="556" r:id="rId52"/>
    <p:sldId id="545" r:id="rId53"/>
    <p:sldId id="539" r:id="rId54"/>
    <p:sldId id="476" r:id="rId55"/>
    <p:sldId id="540" r:id="rId56"/>
    <p:sldId id="583" r:id="rId57"/>
    <p:sldId id="584" r:id="rId58"/>
    <p:sldId id="585" r:id="rId59"/>
    <p:sldId id="429" r:id="rId60"/>
    <p:sldId id="565" r:id="rId61"/>
    <p:sldId id="531" r:id="rId62"/>
    <p:sldId id="488" r:id="rId63"/>
    <p:sldId id="517" r:id="rId64"/>
    <p:sldId id="560" r:id="rId65"/>
    <p:sldId id="561" r:id="rId66"/>
    <p:sldId id="562" r:id="rId67"/>
    <p:sldId id="558" r:id="rId68"/>
    <p:sldId id="542" r:id="rId69"/>
    <p:sldId id="543" r:id="rId70"/>
    <p:sldId id="563" r:id="rId71"/>
    <p:sldId id="431" r:id="rId72"/>
    <p:sldId id="592" r:id="rId73"/>
    <p:sldId id="591" r:id="rId74"/>
    <p:sldId id="515" r:id="rId75"/>
    <p:sldId id="342" r:id="rId76"/>
    <p:sldId id="498" r:id="rId77"/>
    <p:sldId id="354" r:id="rId78"/>
    <p:sldId id="472" r:id="rId79"/>
    <p:sldId id="453" r:id="rId80"/>
    <p:sldId id="452" r:id="rId81"/>
    <p:sldId id="357" r:id="rId82"/>
    <p:sldId id="284" r:id="rId83"/>
    <p:sldId id="292" r:id="rId84"/>
    <p:sldId id="447" r:id="rId85"/>
    <p:sldId id="448" r:id="rId86"/>
    <p:sldId id="449" r:id="rId87"/>
    <p:sldId id="451" r:id="rId88"/>
    <p:sldId id="455" r:id="rId89"/>
    <p:sldId id="454" r:id="rId90"/>
    <p:sldId id="478" r:id="rId91"/>
    <p:sldId id="458" r:id="rId92"/>
    <p:sldId id="459" r:id="rId93"/>
    <p:sldId id="461" r:id="rId94"/>
    <p:sldId id="463" r:id="rId95"/>
    <p:sldId id="465" r:id="rId96"/>
    <p:sldId id="466" r:id="rId97"/>
    <p:sldId id="467" r:id="rId98"/>
    <p:sldId id="406" r:id="rId99"/>
    <p:sldId id="507" r:id="rId100"/>
    <p:sldId id="358" r:id="rId101"/>
    <p:sldId id="359" r:id="rId102"/>
    <p:sldId id="499" r:id="rId103"/>
    <p:sldId id="501" r:id="rId104"/>
    <p:sldId id="500" r:id="rId105"/>
    <p:sldId id="397" r:id="rId106"/>
    <p:sldId id="399" r:id="rId107"/>
    <p:sldId id="400" r:id="rId108"/>
    <p:sldId id="402" r:id="rId109"/>
    <p:sldId id="404" r:id="rId110"/>
    <p:sldId id="405" r:id="rId111"/>
    <p:sldId id="503" r:id="rId112"/>
    <p:sldId id="573" r:id="rId113"/>
    <p:sldId id="504" r:id="rId114"/>
    <p:sldId id="574" r:id="rId115"/>
    <p:sldId id="382" r:id="rId116"/>
    <p:sldId id="518" r:id="rId117"/>
    <p:sldId id="519" r:id="rId118"/>
    <p:sldId id="379" r:id="rId119"/>
    <p:sldId id="502" r:id="rId120"/>
    <p:sldId id="520" r:id="rId121"/>
    <p:sldId id="521" r:id="rId122"/>
    <p:sldId id="575" r:id="rId123"/>
    <p:sldId id="527" r:id="rId124"/>
    <p:sldId id="572" r:id="rId125"/>
    <p:sldId id="564" r:id="rId126"/>
    <p:sldId id="479" r:id="rId127"/>
  </p:sldIdLst>
  <p:sldSz cx="9144000" cy="6858000" type="screen4x3"/>
  <p:notesSz cx="7023100" cy="93091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2B1E4B73-D91C-4246-A612-6CA2A28885CA}">
          <p14:sldIdLst>
            <p14:sldId id="567"/>
            <p14:sldId id="491"/>
            <p14:sldId id="492"/>
            <p14:sldId id="570"/>
            <p14:sldId id="571"/>
          </p14:sldIdLst>
        </p14:section>
        <p14:section name="Introduction: Standards Based IEPs" id="{464D320C-6960-42E8-80D3-0C86E341BE43}">
          <p14:sldIdLst>
            <p14:sldId id="490"/>
            <p14:sldId id="551"/>
            <p14:sldId id="468"/>
            <p14:sldId id="410"/>
            <p14:sldId id="512"/>
            <p14:sldId id="513"/>
            <p14:sldId id="493"/>
            <p14:sldId id="309"/>
            <p14:sldId id="494"/>
            <p14:sldId id="522"/>
            <p14:sldId id="523"/>
            <p14:sldId id="473"/>
          </p14:sldIdLst>
        </p14:section>
        <p14:section name="The Process" id="{527C6DCF-AEE3-4398-B323-2BC9671180DE}">
          <p14:sldIdLst>
            <p14:sldId id="524"/>
            <p14:sldId id="525"/>
            <p14:sldId id="526"/>
            <p14:sldId id="516"/>
            <p14:sldId id="421"/>
            <p14:sldId id="384"/>
            <p14:sldId id="475"/>
          </p14:sldIdLst>
        </p14:section>
        <p14:section name="Step 1:Getting to Know Missouri Learning Standards" id="{0D6451C3-86F5-4F92-B7B4-DAE9288EB5BE}">
          <p14:sldIdLst>
            <p14:sldId id="496"/>
            <p14:sldId id="348"/>
            <p14:sldId id="532"/>
            <p14:sldId id="590"/>
          </p14:sldIdLst>
        </p14:section>
        <p14:section name="Missouri English Language Arts Standards" id="{6D4E2652-2C1F-4C6A-9DE8-BF5610A68B4C}">
          <p14:sldIdLst>
            <p14:sldId id="425"/>
            <p14:sldId id="530"/>
            <p14:sldId id="578"/>
            <p14:sldId id="579"/>
            <p14:sldId id="580"/>
            <p14:sldId id="581"/>
            <p14:sldId id="576"/>
            <p14:sldId id="423"/>
            <p14:sldId id="547"/>
            <p14:sldId id="582"/>
            <p14:sldId id="533"/>
            <p14:sldId id="528"/>
            <p14:sldId id="534"/>
            <p14:sldId id="535"/>
            <p14:sldId id="536"/>
            <p14:sldId id="537"/>
            <p14:sldId id="538"/>
            <p14:sldId id="557"/>
            <p14:sldId id="553"/>
            <p14:sldId id="554"/>
            <p14:sldId id="555"/>
            <p14:sldId id="556"/>
            <p14:sldId id="545"/>
            <p14:sldId id="539"/>
            <p14:sldId id="476"/>
            <p14:sldId id="540"/>
            <p14:sldId id="583"/>
            <p14:sldId id="584"/>
            <p14:sldId id="585"/>
          </p14:sldIdLst>
        </p14:section>
        <p14:section name="Missouri Math Standards" id="{0592E8B6-5586-43A8-94EC-25563EDF4B96}">
          <p14:sldIdLst>
            <p14:sldId id="429"/>
            <p14:sldId id="565"/>
            <p14:sldId id="531"/>
            <p14:sldId id="488"/>
            <p14:sldId id="517"/>
            <p14:sldId id="560"/>
            <p14:sldId id="561"/>
            <p14:sldId id="562"/>
            <p14:sldId id="558"/>
            <p14:sldId id="542"/>
            <p14:sldId id="543"/>
            <p14:sldId id="563"/>
            <p14:sldId id="431"/>
            <p14:sldId id="592"/>
            <p14:sldId id="591"/>
            <p14:sldId id="515"/>
            <p14:sldId id="342"/>
          </p14:sldIdLst>
        </p14:section>
        <p14:section name="Step 2: Student Functioning in Relation to the Standards" id="{0DEDAE4D-1BBC-4479-858A-71FB29873257}">
          <p14:sldIdLst>
            <p14:sldId id="498"/>
            <p14:sldId id="354"/>
          </p14:sldIdLst>
        </p14:section>
        <p14:section name="Step 3: Analyze Data to Develop the Present Level" id="{D75F100E-2285-41CA-B380-99198A38D9B6}">
          <p14:sldIdLst>
            <p14:sldId id="472"/>
            <p14:sldId id="453"/>
            <p14:sldId id="452"/>
            <p14:sldId id="357"/>
          </p14:sldIdLst>
        </p14:section>
        <p14:section name="Understanding the Student's Unique Educational Needs" id="{B33FE124-87DF-47AB-A5FE-E3BEE9365222}">
          <p14:sldIdLst>
            <p14:sldId id="284"/>
            <p14:sldId id="292"/>
            <p14:sldId id="447"/>
            <p14:sldId id="448"/>
            <p14:sldId id="449"/>
            <p14:sldId id="451"/>
            <p14:sldId id="455"/>
          </p14:sldIdLst>
        </p14:section>
        <p14:section name="Quality Measureable Terms for Present Level Statements" id="{E7219EB1-D9E0-4455-8DCC-A1D3037AEFC7}">
          <p14:sldIdLst>
            <p14:sldId id="454"/>
            <p14:sldId id="478"/>
            <p14:sldId id="458"/>
            <p14:sldId id="459"/>
            <p14:sldId id="461"/>
            <p14:sldId id="463"/>
            <p14:sldId id="465"/>
            <p14:sldId id="466"/>
            <p14:sldId id="467"/>
          </p14:sldIdLst>
        </p14:section>
        <p14:section name="Application of Learning" id="{7A6E6573-9A91-4514-B870-4373002A0AAE}">
          <p14:sldIdLst>
            <p14:sldId id="406"/>
            <p14:sldId id="507"/>
          </p14:sldIdLst>
        </p14:section>
        <p14:section name="Step 4: Developing Measureable Annual Goals" id="{124D773B-EE47-4D9E-9C0B-3C1E089AB269}">
          <p14:sldIdLst>
            <p14:sldId id="358"/>
            <p14:sldId id="359"/>
            <p14:sldId id="499"/>
            <p14:sldId id="501"/>
            <p14:sldId id="500"/>
          </p14:sldIdLst>
        </p14:section>
        <p14:section name="SMART Goals" id="{701F96FC-4412-4697-B379-7F60743AF8C5}">
          <p14:sldIdLst>
            <p14:sldId id="397"/>
            <p14:sldId id="399"/>
            <p14:sldId id="400"/>
            <p14:sldId id="402"/>
            <p14:sldId id="404"/>
            <p14:sldId id="405"/>
            <p14:sldId id="503"/>
            <p14:sldId id="573"/>
            <p14:sldId id="504"/>
            <p14:sldId id="574"/>
            <p14:sldId id="382"/>
          </p14:sldIdLst>
        </p14:section>
        <p14:section name="Step 5: Assess &amp; Report Progress" id="{2D4409F8-30D5-4D05-8653-3613E46FE544}">
          <p14:sldIdLst>
            <p14:sldId id="518"/>
            <p14:sldId id="519"/>
          </p14:sldIdLst>
        </p14:section>
        <p14:section name="Step 6: Identify Specially Designed Instructional Access Plans" id="{CE4DEDF9-2369-4020-92FE-8B26AC193AF1}">
          <p14:sldIdLst>
            <p14:sldId id="379"/>
            <p14:sldId id="502"/>
            <p14:sldId id="520"/>
            <p14:sldId id="521"/>
            <p14:sldId id="575"/>
            <p14:sldId id="527"/>
          </p14:sldIdLst>
        </p14:section>
        <p14:section name="Closing" id="{6BBFB628-ADC9-4865-93C2-0A57FFC6AC0F}">
          <p14:sldIdLst>
            <p14:sldId id="572"/>
            <p14:sldId id="564"/>
            <p14:sldId id="479"/>
          </p14:sldIdLst>
        </p14:section>
      </p14:sectionLst>
    </p:ext>
    <p:ext uri="{EFAFB233-063F-42B5-8137-9DF3F51BA10A}">
      <p15:sldGuideLst xmlns:p15="http://schemas.microsoft.com/office/powerpoint/2012/main">
        <p15:guide id="1" orient="horz" pos="19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914"/>
    <a:srgbClr val="95261F"/>
    <a:srgbClr val="800080"/>
    <a:srgbClr val="CC0099"/>
    <a:srgbClr val="FF00FF"/>
    <a:srgbClr val="3333FF"/>
    <a:srgbClr val="66FF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58348" autoAdjust="0"/>
  </p:normalViewPr>
  <p:slideViewPr>
    <p:cSldViewPr>
      <p:cViewPr varScale="1">
        <p:scale>
          <a:sx n="39" d="100"/>
          <a:sy n="39" d="100"/>
        </p:scale>
        <p:origin x="2044" y="24"/>
      </p:cViewPr>
      <p:guideLst>
        <p:guide orient="horz" pos="1920"/>
        <p:guide pos="2880"/>
      </p:guideLst>
    </p:cSldViewPr>
  </p:slideViewPr>
  <p:notesTextViewPr>
    <p:cViewPr>
      <p:scale>
        <a:sx n="3" d="2"/>
        <a:sy n="3" d="2"/>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A1A3B-CD14-47E3-80C4-D0C3E1C0CC0A}" type="doc">
      <dgm:prSet loTypeId="urn:microsoft.com/office/officeart/2005/8/layout/gear1" loCatId="relationship" qsTypeId="urn:microsoft.com/office/officeart/2005/8/quickstyle/simple1" qsCatId="simple" csTypeId="urn:microsoft.com/office/officeart/2005/8/colors/accent1_2" csCatId="accent1" phldr="1"/>
      <dgm:spPr/>
    </dgm:pt>
    <dgm:pt modelId="{09B5B912-F86F-4567-A308-2EF4FB5DBB3B}">
      <dgm:prSet phldrT="[Text]"/>
      <dgm:spPr/>
      <dgm:t>
        <a:bodyPr/>
        <a:lstStyle/>
        <a:p>
          <a:endParaRPr lang="en-US" dirty="0"/>
        </a:p>
      </dgm:t>
    </dgm:pt>
    <dgm:pt modelId="{9B9381BB-C345-4150-9919-D87FBB4C673E}" type="parTrans" cxnId="{241F3510-41AC-44B6-95A3-EA9212235900}">
      <dgm:prSet/>
      <dgm:spPr/>
      <dgm:t>
        <a:bodyPr/>
        <a:lstStyle/>
        <a:p>
          <a:endParaRPr lang="en-US"/>
        </a:p>
      </dgm:t>
    </dgm:pt>
    <dgm:pt modelId="{1F138887-A888-43A4-8208-ECF99419DC96}" type="sibTrans" cxnId="{241F3510-41AC-44B6-95A3-EA9212235900}">
      <dgm:prSet/>
      <dgm:spPr/>
      <dgm:t>
        <a:bodyPr/>
        <a:lstStyle/>
        <a:p>
          <a:endParaRPr lang="en-US"/>
        </a:p>
      </dgm:t>
    </dgm:pt>
    <dgm:pt modelId="{CB1B9649-D5BE-4BB6-8C31-A25BDFAF5955}">
      <dgm:prSet phldrT="[Text]"/>
      <dgm:spPr/>
      <dgm:t>
        <a:bodyPr/>
        <a:lstStyle/>
        <a:p>
          <a:endParaRPr lang="en-US" dirty="0"/>
        </a:p>
      </dgm:t>
    </dgm:pt>
    <dgm:pt modelId="{0FFB4BAD-B8A0-440E-BF8B-89397124585B}" type="parTrans" cxnId="{ADDFAA63-A058-42C7-83F5-5E0237273BD1}">
      <dgm:prSet/>
      <dgm:spPr/>
      <dgm:t>
        <a:bodyPr/>
        <a:lstStyle/>
        <a:p>
          <a:endParaRPr lang="en-US"/>
        </a:p>
      </dgm:t>
    </dgm:pt>
    <dgm:pt modelId="{382B2F61-7E48-4BEB-AD42-D72374B2C657}" type="sibTrans" cxnId="{ADDFAA63-A058-42C7-83F5-5E0237273BD1}">
      <dgm:prSet/>
      <dgm:spPr/>
      <dgm:t>
        <a:bodyPr/>
        <a:lstStyle/>
        <a:p>
          <a:endParaRPr lang="en-US"/>
        </a:p>
      </dgm:t>
    </dgm:pt>
    <dgm:pt modelId="{17E41266-B345-4044-A930-4CB18ACB166A}">
      <dgm:prSet phldrT="[Text]"/>
      <dgm:spPr/>
      <dgm:t>
        <a:bodyPr/>
        <a:lstStyle/>
        <a:p>
          <a:endParaRPr lang="en-US" dirty="0"/>
        </a:p>
      </dgm:t>
    </dgm:pt>
    <dgm:pt modelId="{7B4619EB-614D-49BB-8AAD-82DCE57153B6}" type="sibTrans" cxnId="{A8AC7E4A-40D2-4D76-8222-CEE69B563898}">
      <dgm:prSet/>
      <dgm:spPr/>
      <dgm:t>
        <a:bodyPr/>
        <a:lstStyle/>
        <a:p>
          <a:endParaRPr lang="en-US"/>
        </a:p>
      </dgm:t>
    </dgm:pt>
    <dgm:pt modelId="{29A92246-F367-4E4E-8091-EC14C6F47F59}" type="parTrans" cxnId="{A8AC7E4A-40D2-4D76-8222-CEE69B563898}">
      <dgm:prSet/>
      <dgm:spPr/>
      <dgm:t>
        <a:bodyPr/>
        <a:lstStyle/>
        <a:p>
          <a:endParaRPr lang="en-US"/>
        </a:p>
      </dgm:t>
    </dgm:pt>
    <dgm:pt modelId="{060B6809-9F11-4AB3-936A-A42BFB617285}" type="pres">
      <dgm:prSet presAssocID="{D9CA1A3B-CD14-47E3-80C4-D0C3E1C0CC0A}" presName="composite" presStyleCnt="0">
        <dgm:presLayoutVars>
          <dgm:chMax val="3"/>
          <dgm:animLvl val="lvl"/>
          <dgm:resizeHandles val="exact"/>
        </dgm:presLayoutVars>
      </dgm:prSet>
      <dgm:spPr/>
    </dgm:pt>
    <dgm:pt modelId="{BBE2A43B-B603-42A7-9638-89824D3BFB61}" type="pres">
      <dgm:prSet presAssocID="{09B5B912-F86F-4567-A308-2EF4FB5DBB3B}" presName="gear1" presStyleLbl="node1" presStyleIdx="0" presStyleCnt="3">
        <dgm:presLayoutVars>
          <dgm:chMax val="1"/>
          <dgm:bulletEnabled val="1"/>
        </dgm:presLayoutVars>
      </dgm:prSet>
      <dgm:spPr/>
    </dgm:pt>
    <dgm:pt modelId="{2F206F1E-157B-470B-BF9C-A271B296C263}" type="pres">
      <dgm:prSet presAssocID="{09B5B912-F86F-4567-A308-2EF4FB5DBB3B}" presName="gear1srcNode" presStyleLbl="node1" presStyleIdx="0" presStyleCnt="3"/>
      <dgm:spPr/>
    </dgm:pt>
    <dgm:pt modelId="{D55896E5-B15F-4BAC-8588-07F07AE7F906}" type="pres">
      <dgm:prSet presAssocID="{09B5B912-F86F-4567-A308-2EF4FB5DBB3B}" presName="gear1dstNode" presStyleLbl="node1" presStyleIdx="0" presStyleCnt="3"/>
      <dgm:spPr/>
    </dgm:pt>
    <dgm:pt modelId="{A3BBEBD5-40C6-4CFE-B118-5DB9CFE17E52}" type="pres">
      <dgm:prSet presAssocID="{17E41266-B345-4044-A930-4CB18ACB166A}" presName="gear2" presStyleLbl="node1" presStyleIdx="1" presStyleCnt="3">
        <dgm:presLayoutVars>
          <dgm:chMax val="1"/>
          <dgm:bulletEnabled val="1"/>
        </dgm:presLayoutVars>
      </dgm:prSet>
      <dgm:spPr/>
    </dgm:pt>
    <dgm:pt modelId="{D682223D-E6EB-47FB-91DC-E36A78404873}" type="pres">
      <dgm:prSet presAssocID="{17E41266-B345-4044-A930-4CB18ACB166A}" presName="gear2srcNode" presStyleLbl="node1" presStyleIdx="1" presStyleCnt="3"/>
      <dgm:spPr/>
    </dgm:pt>
    <dgm:pt modelId="{76FB19AF-65D0-460B-82B2-5F65008701BA}" type="pres">
      <dgm:prSet presAssocID="{17E41266-B345-4044-A930-4CB18ACB166A}" presName="gear2dstNode" presStyleLbl="node1" presStyleIdx="1" presStyleCnt="3"/>
      <dgm:spPr/>
    </dgm:pt>
    <dgm:pt modelId="{C67B67B8-2F67-443B-A594-045BC3DD4841}" type="pres">
      <dgm:prSet presAssocID="{CB1B9649-D5BE-4BB6-8C31-A25BDFAF5955}" presName="gear3" presStyleLbl="node1" presStyleIdx="2" presStyleCnt="3" custLinFactNeighborX="5193" custLinFactNeighborY="312"/>
      <dgm:spPr/>
    </dgm:pt>
    <dgm:pt modelId="{B8693BB2-BAFD-4714-AF2D-C50698D6BE74}" type="pres">
      <dgm:prSet presAssocID="{CB1B9649-D5BE-4BB6-8C31-A25BDFAF5955}" presName="gear3tx" presStyleLbl="node1" presStyleIdx="2" presStyleCnt="3">
        <dgm:presLayoutVars>
          <dgm:chMax val="1"/>
          <dgm:bulletEnabled val="1"/>
        </dgm:presLayoutVars>
      </dgm:prSet>
      <dgm:spPr/>
    </dgm:pt>
    <dgm:pt modelId="{86FDDC0C-B3A2-4F6C-B396-E532BE10A444}" type="pres">
      <dgm:prSet presAssocID="{CB1B9649-D5BE-4BB6-8C31-A25BDFAF5955}" presName="gear3srcNode" presStyleLbl="node1" presStyleIdx="2" presStyleCnt="3"/>
      <dgm:spPr/>
    </dgm:pt>
    <dgm:pt modelId="{D009E8CF-70E1-4B55-96BD-AF4124BE24E2}" type="pres">
      <dgm:prSet presAssocID="{CB1B9649-D5BE-4BB6-8C31-A25BDFAF5955}" presName="gear3dstNode" presStyleLbl="node1" presStyleIdx="2" presStyleCnt="3"/>
      <dgm:spPr/>
    </dgm:pt>
    <dgm:pt modelId="{CA7FABE3-5661-4D43-9494-8E4C92363685}" type="pres">
      <dgm:prSet presAssocID="{1F138887-A888-43A4-8208-ECF99419DC96}" presName="connector1" presStyleLbl="sibTrans2D1" presStyleIdx="0" presStyleCnt="3"/>
      <dgm:spPr/>
    </dgm:pt>
    <dgm:pt modelId="{DDB052CD-7C2A-46E4-A6C3-76DCA91F6871}" type="pres">
      <dgm:prSet presAssocID="{7B4619EB-614D-49BB-8AAD-82DCE57153B6}" presName="connector2" presStyleLbl="sibTrans2D1" presStyleIdx="1" presStyleCnt="3"/>
      <dgm:spPr/>
    </dgm:pt>
    <dgm:pt modelId="{C788630D-2D11-487B-BC95-2998CE9AC07B}" type="pres">
      <dgm:prSet presAssocID="{382B2F61-7E48-4BEB-AD42-D72374B2C657}" presName="connector3" presStyleLbl="sibTrans2D1" presStyleIdx="2" presStyleCnt="3" custLinFactNeighborX="5788" custLinFactNeighborY="-1823"/>
      <dgm:spPr/>
    </dgm:pt>
  </dgm:ptLst>
  <dgm:cxnLst>
    <dgm:cxn modelId="{62696A01-0B04-4C43-BE57-976279AB27D9}" type="presOf" srcId="{17E41266-B345-4044-A930-4CB18ACB166A}" destId="{76FB19AF-65D0-460B-82B2-5F65008701BA}" srcOrd="2" destOrd="0" presId="urn:microsoft.com/office/officeart/2005/8/layout/gear1"/>
    <dgm:cxn modelId="{241F3510-41AC-44B6-95A3-EA9212235900}" srcId="{D9CA1A3B-CD14-47E3-80C4-D0C3E1C0CC0A}" destId="{09B5B912-F86F-4567-A308-2EF4FB5DBB3B}" srcOrd="0" destOrd="0" parTransId="{9B9381BB-C345-4150-9919-D87FBB4C673E}" sibTransId="{1F138887-A888-43A4-8208-ECF99419DC96}"/>
    <dgm:cxn modelId="{B1ACE126-9E78-4923-8E51-67F979E884C7}" type="presOf" srcId="{CB1B9649-D5BE-4BB6-8C31-A25BDFAF5955}" destId="{B8693BB2-BAFD-4714-AF2D-C50698D6BE74}" srcOrd="1" destOrd="0" presId="urn:microsoft.com/office/officeart/2005/8/layout/gear1"/>
    <dgm:cxn modelId="{328EEF2A-0A39-46E0-869F-567B730413A9}" type="presOf" srcId="{CB1B9649-D5BE-4BB6-8C31-A25BDFAF5955}" destId="{C67B67B8-2F67-443B-A594-045BC3DD4841}" srcOrd="0" destOrd="0" presId="urn:microsoft.com/office/officeart/2005/8/layout/gear1"/>
    <dgm:cxn modelId="{BAAC302F-1EAC-4537-827A-3E1242256995}" type="presOf" srcId="{382B2F61-7E48-4BEB-AD42-D72374B2C657}" destId="{C788630D-2D11-487B-BC95-2998CE9AC07B}" srcOrd="0" destOrd="0" presId="urn:microsoft.com/office/officeart/2005/8/layout/gear1"/>
    <dgm:cxn modelId="{04C4053B-B293-4637-8D82-413D9C139579}" type="presOf" srcId="{D9CA1A3B-CD14-47E3-80C4-D0C3E1C0CC0A}" destId="{060B6809-9F11-4AB3-936A-A42BFB617285}" srcOrd="0" destOrd="0" presId="urn:microsoft.com/office/officeart/2005/8/layout/gear1"/>
    <dgm:cxn modelId="{2D874C61-26AD-4677-9D60-9A88032C628A}" type="presOf" srcId="{CB1B9649-D5BE-4BB6-8C31-A25BDFAF5955}" destId="{D009E8CF-70E1-4B55-96BD-AF4124BE24E2}" srcOrd="3" destOrd="0" presId="urn:microsoft.com/office/officeart/2005/8/layout/gear1"/>
    <dgm:cxn modelId="{ADDFAA63-A058-42C7-83F5-5E0237273BD1}" srcId="{D9CA1A3B-CD14-47E3-80C4-D0C3E1C0CC0A}" destId="{CB1B9649-D5BE-4BB6-8C31-A25BDFAF5955}" srcOrd="2" destOrd="0" parTransId="{0FFB4BAD-B8A0-440E-BF8B-89397124585B}" sibTransId="{382B2F61-7E48-4BEB-AD42-D72374B2C657}"/>
    <dgm:cxn modelId="{A8AC7E4A-40D2-4D76-8222-CEE69B563898}" srcId="{D9CA1A3B-CD14-47E3-80C4-D0C3E1C0CC0A}" destId="{17E41266-B345-4044-A930-4CB18ACB166A}" srcOrd="1" destOrd="0" parTransId="{29A92246-F367-4E4E-8091-EC14C6F47F59}" sibTransId="{7B4619EB-614D-49BB-8AAD-82DCE57153B6}"/>
    <dgm:cxn modelId="{7E8C5C51-7C34-4BA2-A5A1-6D99A8D8EECB}" type="presOf" srcId="{17E41266-B345-4044-A930-4CB18ACB166A}" destId="{A3BBEBD5-40C6-4CFE-B118-5DB9CFE17E52}" srcOrd="0" destOrd="0" presId="urn:microsoft.com/office/officeart/2005/8/layout/gear1"/>
    <dgm:cxn modelId="{3CAB1883-2CD8-4916-9EB7-5BEBF5F94C1C}" type="presOf" srcId="{09B5B912-F86F-4567-A308-2EF4FB5DBB3B}" destId="{2F206F1E-157B-470B-BF9C-A271B296C263}" srcOrd="1" destOrd="0" presId="urn:microsoft.com/office/officeart/2005/8/layout/gear1"/>
    <dgm:cxn modelId="{BAE74989-CA26-45B3-A667-B12C03EC0DC9}" type="presOf" srcId="{09B5B912-F86F-4567-A308-2EF4FB5DBB3B}" destId="{D55896E5-B15F-4BAC-8588-07F07AE7F906}" srcOrd="2" destOrd="0" presId="urn:microsoft.com/office/officeart/2005/8/layout/gear1"/>
    <dgm:cxn modelId="{D86E8AB4-0D11-452B-9A4D-74FB261B1D73}" type="presOf" srcId="{09B5B912-F86F-4567-A308-2EF4FB5DBB3B}" destId="{BBE2A43B-B603-42A7-9638-89824D3BFB61}" srcOrd="0" destOrd="0" presId="urn:microsoft.com/office/officeart/2005/8/layout/gear1"/>
    <dgm:cxn modelId="{ADBBE7D5-1B46-49CE-B6BC-E2E43C26E26E}" type="presOf" srcId="{1F138887-A888-43A4-8208-ECF99419DC96}" destId="{CA7FABE3-5661-4D43-9494-8E4C92363685}" srcOrd="0" destOrd="0" presId="urn:microsoft.com/office/officeart/2005/8/layout/gear1"/>
    <dgm:cxn modelId="{FAF3F8D6-D426-4B94-8759-6E813B87588C}" type="presOf" srcId="{CB1B9649-D5BE-4BB6-8C31-A25BDFAF5955}" destId="{86FDDC0C-B3A2-4F6C-B396-E532BE10A444}" srcOrd="2" destOrd="0" presId="urn:microsoft.com/office/officeart/2005/8/layout/gear1"/>
    <dgm:cxn modelId="{29E1E6F3-A2DC-416A-8EEA-22336A6307B6}" type="presOf" srcId="{7B4619EB-614D-49BB-8AAD-82DCE57153B6}" destId="{DDB052CD-7C2A-46E4-A6C3-76DCA91F6871}" srcOrd="0" destOrd="0" presId="urn:microsoft.com/office/officeart/2005/8/layout/gear1"/>
    <dgm:cxn modelId="{E5729EF6-7275-4B26-8198-F67F5BD043EF}" type="presOf" srcId="{17E41266-B345-4044-A930-4CB18ACB166A}" destId="{D682223D-E6EB-47FB-91DC-E36A78404873}" srcOrd="1" destOrd="0" presId="urn:microsoft.com/office/officeart/2005/8/layout/gear1"/>
    <dgm:cxn modelId="{DC7EAF16-FDD7-48B9-B00B-05A14F8D31C0}" type="presParOf" srcId="{060B6809-9F11-4AB3-936A-A42BFB617285}" destId="{BBE2A43B-B603-42A7-9638-89824D3BFB61}" srcOrd="0" destOrd="0" presId="urn:microsoft.com/office/officeart/2005/8/layout/gear1"/>
    <dgm:cxn modelId="{46A50F3A-397C-4A31-B244-B1857CD3F100}" type="presParOf" srcId="{060B6809-9F11-4AB3-936A-A42BFB617285}" destId="{2F206F1E-157B-470B-BF9C-A271B296C263}" srcOrd="1" destOrd="0" presId="urn:microsoft.com/office/officeart/2005/8/layout/gear1"/>
    <dgm:cxn modelId="{ECE07421-FDB2-412F-8EB1-1754BBBBF7D9}" type="presParOf" srcId="{060B6809-9F11-4AB3-936A-A42BFB617285}" destId="{D55896E5-B15F-4BAC-8588-07F07AE7F906}" srcOrd="2" destOrd="0" presId="urn:microsoft.com/office/officeart/2005/8/layout/gear1"/>
    <dgm:cxn modelId="{942D543D-DB5A-4169-9618-4CE9D9D00561}" type="presParOf" srcId="{060B6809-9F11-4AB3-936A-A42BFB617285}" destId="{A3BBEBD5-40C6-4CFE-B118-5DB9CFE17E52}" srcOrd="3" destOrd="0" presId="urn:microsoft.com/office/officeart/2005/8/layout/gear1"/>
    <dgm:cxn modelId="{4CBB608E-6F39-4B63-BCF9-5A6B060A559E}" type="presParOf" srcId="{060B6809-9F11-4AB3-936A-A42BFB617285}" destId="{D682223D-E6EB-47FB-91DC-E36A78404873}" srcOrd="4" destOrd="0" presId="urn:microsoft.com/office/officeart/2005/8/layout/gear1"/>
    <dgm:cxn modelId="{DE0D4207-F551-4CEF-99AF-6B6FE660BB1A}" type="presParOf" srcId="{060B6809-9F11-4AB3-936A-A42BFB617285}" destId="{76FB19AF-65D0-460B-82B2-5F65008701BA}" srcOrd="5" destOrd="0" presId="urn:microsoft.com/office/officeart/2005/8/layout/gear1"/>
    <dgm:cxn modelId="{A88D2335-074F-4505-B450-3B2B5DD855F6}" type="presParOf" srcId="{060B6809-9F11-4AB3-936A-A42BFB617285}" destId="{C67B67B8-2F67-443B-A594-045BC3DD4841}" srcOrd="6" destOrd="0" presId="urn:microsoft.com/office/officeart/2005/8/layout/gear1"/>
    <dgm:cxn modelId="{0FE139D6-430D-400B-AE37-CDF89B901CA7}" type="presParOf" srcId="{060B6809-9F11-4AB3-936A-A42BFB617285}" destId="{B8693BB2-BAFD-4714-AF2D-C50698D6BE74}" srcOrd="7" destOrd="0" presId="urn:microsoft.com/office/officeart/2005/8/layout/gear1"/>
    <dgm:cxn modelId="{E988A7D0-6CCA-4AB3-A5F0-20A955297AC6}" type="presParOf" srcId="{060B6809-9F11-4AB3-936A-A42BFB617285}" destId="{86FDDC0C-B3A2-4F6C-B396-E532BE10A444}" srcOrd="8" destOrd="0" presId="urn:microsoft.com/office/officeart/2005/8/layout/gear1"/>
    <dgm:cxn modelId="{6E2CD298-0BA0-4ADE-B44C-0DD3B96F363C}" type="presParOf" srcId="{060B6809-9F11-4AB3-936A-A42BFB617285}" destId="{D009E8CF-70E1-4B55-96BD-AF4124BE24E2}" srcOrd="9" destOrd="0" presId="urn:microsoft.com/office/officeart/2005/8/layout/gear1"/>
    <dgm:cxn modelId="{FDEE96F5-7DDF-47C2-A056-F0211548D066}" type="presParOf" srcId="{060B6809-9F11-4AB3-936A-A42BFB617285}" destId="{CA7FABE3-5661-4D43-9494-8E4C92363685}" srcOrd="10" destOrd="0" presId="urn:microsoft.com/office/officeart/2005/8/layout/gear1"/>
    <dgm:cxn modelId="{CB5FF464-90A4-43C2-B262-7504791C68B6}" type="presParOf" srcId="{060B6809-9F11-4AB3-936A-A42BFB617285}" destId="{DDB052CD-7C2A-46E4-A6C3-76DCA91F6871}" srcOrd="11" destOrd="0" presId="urn:microsoft.com/office/officeart/2005/8/layout/gear1"/>
    <dgm:cxn modelId="{48A80B90-CBD3-4704-8006-3747275CC1F5}" type="presParOf" srcId="{060B6809-9F11-4AB3-936A-A42BFB617285}" destId="{C788630D-2D11-487B-BC95-2998CE9AC07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FCE1F-77ED-4CE7-A3D0-1B88C66292A8}" type="doc">
      <dgm:prSet loTypeId="urn:microsoft.com/office/officeart/2005/8/layout/arrow6" loCatId="process" qsTypeId="urn:microsoft.com/office/officeart/2005/8/quickstyle/3d1" qsCatId="3D" csTypeId="urn:microsoft.com/office/officeart/2005/8/colors/accent1_2" csCatId="accent1" phldr="1"/>
      <dgm:spPr/>
      <dgm:t>
        <a:bodyPr/>
        <a:lstStyle/>
        <a:p>
          <a:endParaRPr lang="en-US"/>
        </a:p>
      </dgm:t>
    </dgm:pt>
    <dgm:pt modelId="{40A6898F-E4D8-48A7-9F4E-0C42342E4D58}">
      <dgm:prSet phldrT="[Text]"/>
      <dgm:spPr/>
      <dgm:t>
        <a:bodyPr/>
        <a:lstStyle/>
        <a:p>
          <a:r>
            <a:rPr lang="en-US" dirty="0"/>
            <a:t>Vision</a:t>
          </a:r>
        </a:p>
      </dgm:t>
    </dgm:pt>
    <dgm:pt modelId="{A5A81265-DCD6-40DC-BEEB-9A719D23884D}" type="parTrans" cxnId="{F538DEDD-5D70-4336-A1B2-CA57107DDB48}">
      <dgm:prSet/>
      <dgm:spPr/>
      <dgm:t>
        <a:bodyPr/>
        <a:lstStyle/>
        <a:p>
          <a:endParaRPr lang="en-US"/>
        </a:p>
      </dgm:t>
    </dgm:pt>
    <dgm:pt modelId="{D9B6C31F-1AF1-4168-A037-89B1711294ED}" type="sibTrans" cxnId="{F538DEDD-5D70-4336-A1B2-CA57107DDB48}">
      <dgm:prSet/>
      <dgm:spPr/>
      <dgm:t>
        <a:bodyPr/>
        <a:lstStyle/>
        <a:p>
          <a:endParaRPr lang="en-US"/>
        </a:p>
      </dgm:t>
    </dgm:pt>
    <dgm:pt modelId="{941EE8F9-01DC-4500-B951-02DBCA81ED09}">
      <dgm:prSet phldrT="[Text]"/>
      <dgm:spPr/>
      <dgm:t>
        <a:bodyPr/>
        <a:lstStyle/>
        <a:p>
          <a:r>
            <a:rPr lang="en-US" dirty="0"/>
            <a:t>Desired Outcome</a:t>
          </a:r>
        </a:p>
      </dgm:t>
    </dgm:pt>
    <dgm:pt modelId="{1096B0FE-22D6-46D4-AB9F-6A5CB57C4F15}" type="parTrans" cxnId="{3BACE3BE-F4CD-41B6-8DB8-4B9CB95B70FA}">
      <dgm:prSet/>
      <dgm:spPr/>
      <dgm:t>
        <a:bodyPr/>
        <a:lstStyle/>
        <a:p>
          <a:endParaRPr lang="en-US"/>
        </a:p>
      </dgm:t>
    </dgm:pt>
    <dgm:pt modelId="{1716FD11-5E8E-43EF-B08B-F54895037821}" type="sibTrans" cxnId="{3BACE3BE-F4CD-41B6-8DB8-4B9CB95B70FA}">
      <dgm:prSet/>
      <dgm:spPr/>
      <dgm:t>
        <a:bodyPr/>
        <a:lstStyle/>
        <a:p>
          <a:endParaRPr lang="en-US"/>
        </a:p>
      </dgm:t>
    </dgm:pt>
    <dgm:pt modelId="{98E24C6E-5B89-4B59-ABE5-C5A449159A04}" type="pres">
      <dgm:prSet presAssocID="{AD3FCE1F-77ED-4CE7-A3D0-1B88C66292A8}" presName="compositeShape" presStyleCnt="0">
        <dgm:presLayoutVars>
          <dgm:chMax val="2"/>
          <dgm:dir/>
          <dgm:resizeHandles val="exact"/>
        </dgm:presLayoutVars>
      </dgm:prSet>
      <dgm:spPr/>
    </dgm:pt>
    <dgm:pt modelId="{680E0C0C-0169-4793-ACE8-154545EA9876}" type="pres">
      <dgm:prSet presAssocID="{AD3FCE1F-77ED-4CE7-A3D0-1B88C66292A8}" presName="ribbon" presStyleLbl="node1" presStyleIdx="0" presStyleCnt="1" custScaleX="109091" custLinFactNeighborX="0" custLinFactNeighborY="37668"/>
      <dgm:spPr>
        <a:solidFill>
          <a:schemeClr val="accent1"/>
        </a:solidFill>
        <a:ln w="57150">
          <a:solidFill>
            <a:schemeClr val="tx1"/>
          </a:solidFill>
        </a:ln>
      </dgm:spPr>
    </dgm:pt>
    <dgm:pt modelId="{836F3C22-428B-46E2-8050-3139A6BFF63B}" type="pres">
      <dgm:prSet presAssocID="{AD3FCE1F-77ED-4CE7-A3D0-1B88C66292A8}" presName="leftArrowText" presStyleLbl="node1" presStyleIdx="0" presStyleCnt="1">
        <dgm:presLayoutVars>
          <dgm:chMax val="0"/>
          <dgm:bulletEnabled val="1"/>
        </dgm:presLayoutVars>
      </dgm:prSet>
      <dgm:spPr/>
    </dgm:pt>
    <dgm:pt modelId="{95B1E6B5-3C14-4A1A-9537-3E11D209B066}" type="pres">
      <dgm:prSet presAssocID="{AD3FCE1F-77ED-4CE7-A3D0-1B88C66292A8}" presName="rightArrowText" presStyleLbl="node1" presStyleIdx="0" presStyleCnt="1">
        <dgm:presLayoutVars>
          <dgm:chMax val="0"/>
          <dgm:bulletEnabled val="1"/>
        </dgm:presLayoutVars>
      </dgm:prSet>
      <dgm:spPr/>
    </dgm:pt>
  </dgm:ptLst>
  <dgm:cxnLst>
    <dgm:cxn modelId="{61E8BD02-B8E9-439B-9CA3-067EC88A022B}" type="presOf" srcId="{941EE8F9-01DC-4500-B951-02DBCA81ED09}" destId="{95B1E6B5-3C14-4A1A-9537-3E11D209B066}" srcOrd="0" destOrd="0" presId="urn:microsoft.com/office/officeart/2005/8/layout/arrow6"/>
    <dgm:cxn modelId="{3BACE3BE-F4CD-41B6-8DB8-4B9CB95B70FA}" srcId="{AD3FCE1F-77ED-4CE7-A3D0-1B88C66292A8}" destId="{941EE8F9-01DC-4500-B951-02DBCA81ED09}" srcOrd="1" destOrd="0" parTransId="{1096B0FE-22D6-46D4-AB9F-6A5CB57C4F15}" sibTransId="{1716FD11-5E8E-43EF-B08B-F54895037821}"/>
    <dgm:cxn modelId="{032099CD-6885-4746-AB93-2F19A9EC023D}" type="presOf" srcId="{AD3FCE1F-77ED-4CE7-A3D0-1B88C66292A8}" destId="{98E24C6E-5B89-4B59-ABE5-C5A449159A04}" srcOrd="0" destOrd="0" presId="urn:microsoft.com/office/officeart/2005/8/layout/arrow6"/>
    <dgm:cxn modelId="{F538DEDD-5D70-4336-A1B2-CA57107DDB48}" srcId="{AD3FCE1F-77ED-4CE7-A3D0-1B88C66292A8}" destId="{40A6898F-E4D8-48A7-9F4E-0C42342E4D58}" srcOrd="0" destOrd="0" parTransId="{A5A81265-DCD6-40DC-BEEB-9A719D23884D}" sibTransId="{D9B6C31F-1AF1-4168-A037-89B1711294ED}"/>
    <dgm:cxn modelId="{1F0C00F7-0EB6-45A5-9DB6-6C9598BA9949}" type="presOf" srcId="{40A6898F-E4D8-48A7-9F4E-0C42342E4D58}" destId="{836F3C22-428B-46E2-8050-3139A6BFF63B}" srcOrd="0" destOrd="0" presId="urn:microsoft.com/office/officeart/2005/8/layout/arrow6"/>
    <dgm:cxn modelId="{1CBCB4E3-0593-439D-914E-FE5CB9928B99}" type="presParOf" srcId="{98E24C6E-5B89-4B59-ABE5-C5A449159A04}" destId="{680E0C0C-0169-4793-ACE8-154545EA9876}" srcOrd="0" destOrd="0" presId="urn:microsoft.com/office/officeart/2005/8/layout/arrow6"/>
    <dgm:cxn modelId="{610033AA-5BE4-400F-AC1D-26FC90E0CA49}" type="presParOf" srcId="{98E24C6E-5B89-4B59-ABE5-C5A449159A04}" destId="{836F3C22-428B-46E2-8050-3139A6BFF63B}" srcOrd="1" destOrd="0" presId="urn:microsoft.com/office/officeart/2005/8/layout/arrow6"/>
    <dgm:cxn modelId="{632ABF3B-1389-4C47-98C5-317E713776A4}" type="presParOf" srcId="{98E24C6E-5B89-4B59-ABE5-C5A449159A04}" destId="{95B1E6B5-3C14-4A1A-9537-3E11D209B06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3ECF0-46E6-4483-9276-98AFF0FC733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45ACF3B-C298-4963-9F7D-116E0113C28E}">
      <dgm:prSet phldrT="[Text]" custT="1"/>
      <dgm:spPr/>
      <dgm:t>
        <a:bodyPr/>
        <a:lstStyle/>
        <a:p>
          <a:r>
            <a:rPr lang="en-US" sz="2000" dirty="0"/>
            <a:t>Knowing &amp; understanding the student</a:t>
          </a:r>
        </a:p>
      </dgm:t>
    </dgm:pt>
    <dgm:pt modelId="{590C8E80-E625-4A83-BCE4-0ED9E627C55A}" type="parTrans" cxnId="{68E77C27-5F84-4EE0-BDD6-7C26E9603A32}">
      <dgm:prSet/>
      <dgm:spPr/>
      <dgm:t>
        <a:bodyPr/>
        <a:lstStyle/>
        <a:p>
          <a:endParaRPr lang="en-US"/>
        </a:p>
      </dgm:t>
    </dgm:pt>
    <dgm:pt modelId="{7CAEB918-286D-4DB8-9F3E-355CC593B05A}" type="sibTrans" cxnId="{68E77C27-5F84-4EE0-BDD6-7C26E9603A32}">
      <dgm:prSet/>
      <dgm:spPr/>
      <dgm:t>
        <a:bodyPr/>
        <a:lstStyle/>
        <a:p>
          <a:endParaRPr lang="en-US"/>
        </a:p>
      </dgm:t>
    </dgm:pt>
    <dgm:pt modelId="{95EAD73C-6417-4E32-BBA4-E29DC04C6FBB}">
      <dgm:prSet phldrT="[Text]"/>
      <dgm:spPr/>
      <dgm:t>
        <a:bodyPr/>
        <a:lstStyle/>
        <a:p>
          <a:r>
            <a:rPr lang="en-US" dirty="0">
              <a:solidFill>
                <a:schemeClr val="bg1"/>
              </a:solidFill>
              <a:latin typeface="+mj-lt"/>
              <a:ea typeface="+mn-ea"/>
              <a:cs typeface="+mn-cs"/>
            </a:rPr>
            <a:t>Current  formative/summative assessment data</a:t>
          </a:r>
          <a:endParaRPr lang="en-US" dirty="0">
            <a:solidFill>
              <a:schemeClr val="bg1"/>
            </a:solidFill>
            <a:latin typeface="+mj-lt"/>
          </a:endParaRPr>
        </a:p>
      </dgm:t>
    </dgm:pt>
    <dgm:pt modelId="{D259C164-5A6D-4243-88D1-7C5011000C03}" type="parTrans" cxnId="{C459AEC2-ACA2-4AE1-ADB9-C8CD5CE1497F}">
      <dgm:prSet/>
      <dgm:spPr/>
      <dgm:t>
        <a:bodyPr/>
        <a:lstStyle/>
        <a:p>
          <a:endParaRPr lang="en-US"/>
        </a:p>
      </dgm:t>
    </dgm:pt>
    <dgm:pt modelId="{78C37973-C309-4E88-8539-8D7D7B08A5CA}" type="sibTrans" cxnId="{C459AEC2-ACA2-4AE1-ADB9-C8CD5CE1497F}">
      <dgm:prSet/>
      <dgm:spPr/>
      <dgm:t>
        <a:bodyPr/>
        <a:lstStyle/>
        <a:p>
          <a:endParaRPr lang="en-US"/>
        </a:p>
      </dgm:t>
    </dgm:pt>
    <dgm:pt modelId="{2CCD2470-2409-459C-90B7-9C2EEEDE73FB}">
      <dgm:prSet phldrT="[Text]"/>
      <dgm:spPr/>
      <dgm:t>
        <a:bodyPr/>
        <a:lstStyle/>
        <a:p>
          <a:r>
            <a:rPr lang="en-US" dirty="0">
              <a:solidFill>
                <a:schemeClr val="bg1"/>
              </a:solidFill>
              <a:latin typeface="+mj-lt"/>
              <a:ea typeface="+mn-ea"/>
              <a:cs typeface="+mn-cs"/>
            </a:rPr>
            <a:t>Student work samples  &amp; other information</a:t>
          </a:r>
          <a:endParaRPr lang="en-US" dirty="0">
            <a:solidFill>
              <a:schemeClr val="bg1"/>
            </a:solidFill>
            <a:latin typeface="+mj-lt"/>
          </a:endParaRPr>
        </a:p>
      </dgm:t>
    </dgm:pt>
    <dgm:pt modelId="{4EA38BA9-0519-4CC1-BEFC-BC75BCEB8B79}" type="parTrans" cxnId="{8E64FB05-23DB-4965-9661-A87B334275BC}">
      <dgm:prSet/>
      <dgm:spPr/>
      <dgm:t>
        <a:bodyPr/>
        <a:lstStyle/>
        <a:p>
          <a:endParaRPr lang="en-US"/>
        </a:p>
      </dgm:t>
    </dgm:pt>
    <dgm:pt modelId="{BC6EC0B7-AEF1-4C96-BECA-A164965F8480}" type="sibTrans" cxnId="{8E64FB05-23DB-4965-9661-A87B334275BC}">
      <dgm:prSet/>
      <dgm:spPr/>
      <dgm:t>
        <a:bodyPr/>
        <a:lstStyle/>
        <a:p>
          <a:endParaRPr lang="en-US"/>
        </a:p>
      </dgm:t>
    </dgm:pt>
    <dgm:pt modelId="{02AAB5BD-DEA1-42FF-BEF4-629CC8B70D9B}">
      <dgm:prSet phldrT="[Text]"/>
      <dgm:spPr/>
      <dgm:t>
        <a:bodyPr/>
        <a:lstStyle/>
        <a:p>
          <a:r>
            <a:rPr lang="en-US" dirty="0"/>
            <a:t>Team member observations &amp; input</a:t>
          </a:r>
        </a:p>
      </dgm:t>
    </dgm:pt>
    <dgm:pt modelId="{4A5C9A0B-6F21-4E10-BCB1-B3E6260EA117}" type="parTrans" cxnId="{B8B03B18-41D6-41B6-950A-916954DC6B9C}">
      <dgm:prSet/>
      <dgm:spPr/>
      <dgm:t>
        <a:bodyPr/>
        <a:lstStyle/>
        <a:p>
          <a:endParaRPr lang="en-US"/>
        </a:p>
      </dgm:t>
    </dgm:pt>
    <dgm:pt modelId="{23ED18DB-72D9-4201-BD18-D57F5D13F374}" type="sibTrans" cxnId="{B8B03B18-41D6-41B6-950A-916954DC6B9C}">
      <dgm:prSet/>
      <dgm:spPr/>
      <dgm:t>
        <a:bodyPr/>
        <a:lstStyle/>
        <a:p>
          <a:endParaRPr lang="en-US"/>
        </a:p>
      </dgm:t>
    </dgm:pt>
    <dgm:pt modelId="{812D08FB-E6C4-4365-A0A7-3F56D16E9539}" type="pres">
      <dgm:prSet presAssocID="{46E3ECF0-46E6-4483-9276-98AFF0FC733E}" presName="cycle" presStyleCnt="0">
        <dgm:presLayoutVars>
          <dgm:chMax val="1"/>
          <dgm:dir/>
          <dgm:animLvl val="ctr"/>
          <dgm:resizeHandles val="exact"/>
        </dgm:presLayoutVars>
      </dgm:prSet>
      <dgm:spPr/>
    </dgm:pt>
    <dgm:pt modelId="{DE04AED8-C411-43A2-9025-9F4CE85F9230}" type="pres">
      <dgm:prSet presAssocID="{F45ACF3B-C298-4963-9F7D-116E0113C28E}" presName="centerShape" presStyleLbl="node0" presStyleIdx="0" presStyleCnt="1"/>
      <dgm:spPr/>
    </dgm:pt>
    <dgm:pt modelId="{06827874-8308-47C6-BEAE-D5E73341D85D}" type="pres">
      <dgm:prSet presAssocID="{D259C164-5A6D-4243-88D1-7C5011000C03}" presName="parTrans" presStyleLbl="bgSibTrans2D1" presStyleIdx="0" presStyleCnt="3" custLinFactNeighborX="2071" custLinFactNeighborY="23606"/>
      <dgm:spPr/>
    </dgm:pt>
    <dgm:pt modelId="{58F01584-0B73-44EF-BF0E-E7389A93F13A}" type="pres">
      <dgm:prSet presAssocID="{95EAD73C-6417-4E32-BBA4-E29DC04C6FBB}" presName="node" presStyleLbl="node1" presStyleIdx="0" presStyleCnt="3" custScaleX="111809" custScaleY="108604" custRadScaleRad="112464" custRadScaleInc="4280">
        <dgm:presLayoutVars>
          <dgm:bulletEnabled val="1"/>
        </dgm:presLayoutVars>
      </dgm:prSet>
      <dgm:spPr/>
    </dgm:pt>
    <dgm:pt modelId="{C86FDD8A-EE18-4906-93A9-FD9C88A1B39A}" type="pres">
      <dgm:prSet presAssocID="{4EA38BA9-0519-4CC1-BEFC-BC75BCEB8B79}" presName="parTrans" presStyleLbl="bgSibTrans2D1" presStyleIdx="1" presStyleCnt="3" custLinFactNeighborX="924" custLinFactNeighborY="9436"/>
      <dgm:spPr/>
    </dgm:pt>
    <dgm:pt modelId="{3182B3F4-7873-4114-963C-E908208CBF97}" type="pres">
      <dgm:prSet presAssocID="{2CCD2470-2409-459C-90B7-9C2EEEDE73FB}" presName="node" presStyleLbl="node1" presStyleIdx="1" presStyleCnt="3" custRadScaleRad="95192" custRadScaleInc="-1976">
        <dgm:presLayoutVars>
          <dgm:bulletEnabled val="1"/>
        </dgm:presLayoutVars>
      </dgm:prSet>
      <dgm:spPr/>
    </dgm:pt>
    <dgm:pt modelId="{0D3808A4-5DE5-4B0D-8E8C-0D0C9F93D34F}" type="pres">
      <dgm:prSet presAssocID="{4A5C9A0B-6F21-4E10-BCB1-B3E6260EA117}" presName="parTrans" presStyleLbl="bgSibTrans2D1" presStyleIdx="2" presStyleCnt="3" custLinFactNeighborX="-3028" custLinFactNeighborY="13626"/>
      <dgm:spPr/>
    </dgm:pt>
    <dgm:pt modelId="{BDA69D7B-BCBC-467A-AC47-41D38304BDEA}" type="pres">
      <dgm:prSet presAssocID="{02AAB5BD-DEA1-42FF-BEF4-629CC8B70D9B}" presName="node" presStyleLbl="node1" presStyleIdx="2" presStyleCnt="3" custRadScaleRad="113636" custRadScaleInc="-1080">
        <dgm:presLayoutVars>
          <dgm:bulletEnabled val="1"/>
        </dgm:presLayoutVars>
      </dgm:prSet>
      <dgm:spPr/>
    </dgm:pt>
  </dgm:ptLst>
  <dgm:cxnLst>
    <dgm:cxn modelId="{FC63EF05-91D1-4E46-9392-BD6EA8B0CFFE}" type="presOf" srcId="{2CCD2470-2409-459C-90B7-9C2EEEDE73FB}" destId="{3182B3F4-7873-4114-963C-E908208CBF97}" srcOrd="0" destOrd="0" presId="urn:microsoft.com/office/officeart/2005/8/layout/radial4"/>
    <dgm:cxn modelId="{8E64FB05-23DB-4965-9661-A87B334275BC}" srcId="{F45ACF3B-C298-4963-9F7D-116E0113C28E}" destId="{2CCD2470-2409-459C-90B7-9C2EEEDE73FB}" srcOrd="1" destOrd="0" parTransId="{4EA38BA9-0519-4CC1-BEFC-BC75BCEB8B79}" sibTransId="{BC6EC0B7-AEF1-4C96-BECA-A164965F8480}"/>
    <dgm:cxn modelId="{B8B03B18-41D6-41B6-950A-916954DC6B9C}" srcId="{F45ACF3B-C298-4963-9F7D-116E0113C28E}" destId="{02AAB5BD-DEA1-42FF-BEF4-629CC8B70D9B}" srcOrd="2" destOrd="0" parTransId="{4A5C9A0B-6F21-4E10-BCB1-B3E6260EA117}" sibTransId="{23ED18DB-72D9-4201-BD18-D57F5D13F374}"/>
    <dgm:cxn modelId="{EB07621C-E3E7-435B-9ABF-55930F565D3E}" type="presOf" srcId="{95EAD73C-6417-4E32-BBA4-E29DC04C6FBB}" destId="{58F01584-0B73-44EF-BF0E-E7389A93F13A}" srcOrd="0" destOrd="0" presId="urn:microsoft.com/office/officeart/2005/8/layout/radial4"/>
    <dgm:cxn modelId="{D9503E1E-3C53-4757-9BF5-439FC4DFCD56}" type="presOf" srcId="{02AAB5BD-DEA1-42FF-BEF4-629CC8B70D9B}" destId="{BDA69D7B-BCBC-467A-AC47-41D38304BDEA}" srcOrd="0" destOrd="0" presId="urn:microsoft.com/office/officeart/2005/8/layout/radial4"/>
    <dgm:cxn modelId="{68E77C27-5F84-4EE0-BDD6-7C26E9603A32}" srcId="{46E3ECF0-46E6-4483-9276-98AFF0FC733E}" destId="{F45ACF3B-C298-4963-9F7D-116E0113C28E}" srcOrd="0" destOrd="0" parTransId="{590C8E80-E625-4A83-BCE4-0ED9E627C55A}" sibTransId="{7CAEB918-286D-4DB8-9F3E-355CC593B05A}"/>
    <dgm:cxn modelId="{F5CB0E32-2D36-43D6-95C8-C4B308A2004F}" type="presOf" srcId="{4EA38BA9-0519-4CC1-BEFC-BC75BCEB8B79}" destId="{C86FDD8A-EE18-4906-93A9-FD9C88A1B39A}" srcOrd="0" destOrd="0" presId="urn:microsoft.com/office/officeart/2005/8/layout/radial4"/>
    <dgm:cxn modelId="{7A9CC95B-8477-413A-8B02-0C3373720FEB}" type="presOf" srcId="{4A5C9A0B-6F21-4E10-BCB1-B3E6260EA117}" destId="{0D3808A4-5DE5-4B0D-8E8C-0D0C9F93D34F}" srcOrd="0" destOrd="0" presId="urn:microsoft.com/office/officeart/2005/8/layout/radial4"/>
    <dgm:cxn modelId="{5B735657-D8C0-4AC2-ADE1-361F7E6E315F}" type="presOf" srcId="{D259C164-5A6D-4243-88D1-7C5011000C03}" destId="{06827874-8308-47C6-BEAE-D5E73341D85D}" srcOrd="0" destOrd="0" presId="urn:microsoft.com/office/officeart/2005/8/layout/radial4"/>
    <dgm:cxn modelId="{14DC2778-3816-4A4B-A265-36E327CE39EB}" type="presOf" srcId="{F45ACF3B-C298-4963-9F7D-116E0113C28E}" destId="{DE04AED8-C411-43A2-9025-9F4CE85F9230}" srcOrd="0" destOrd="0" presId="urn:microsoft.com/office/officeart/2005/8/layout/radial4"/>
    <dgm:cxn modelId="{C459AEC2-ACA2-4AE1-ADB9-C8CD5CE1497F}" srcId="{F45ACF3B-C298-4963-9F7D-116E0113C28E}" destId="{95EAD73C-6417-4E32-BBA4-E29DC04C6FBB}" srcOrd="0" destOrd="0" parTransId="{D259C164-5A6D-4243-88D1-7C5011000C03}" sibTransId="{78C37973-C309-4E88-8539-8D7D7B08A5CA}"/>
    <dgm:cxn modelId="{9846CAF0-17BD-4140-9E00-AA027BA0D2F6}" type="presOf" srcId="{46E3ECF0-46E6-4483-9276-98AFF0FC733E}" destId="{812D08FB-E6C4-4365-A0A7-3F56D16E9539}" srcOrd="0" destOrd="0" presId="urn:microsoft.com/office/officeart/2005/8/layout/radial4"/>
    <dgm:cxn modelId="{3FEB4666-F390-4A7B-930B-BEAE9E09D797}" type="presParOf" srcId="{812D08FB-E6C4-4365-A0A7-3F56D16E9539}" destId="{DE04AED8-C411-43A2-9025-9F4CE85F9230}" srcOrd="0" destOrd="0" presId="urn:microsoft.com/office/officeart/2005/8/layout/radial4"/>
    <dgm:cxn modelId="{470C9466-158C-40C2-8368-707F5749D84F}" type="presParOf" srcId="{812D08FB-E6C4-4365-A0A7-3F56D16E9539}" destId="{06827874-8308-47C6-BEAE-D5E73341D85D}" srcOrd="1" destOrd="0" presId="urn:microsoft.com/office/officeart/2005/8/layout/radial4"/>
    <dgm:cxn modelId="{83CA6D46-0F62-4C36-95E3-81A93D9F8FA3}" type="presParOf" srcId="{812D08FB-E6C4-4365-A0A7-3F56D16E9539}" destId="{58F01584-0B73-44EF-BF0E-E7389A93F13A}" srcOrd="2" destOrd="0" presId="urn:microsoft.com/office/officeart/2005/8/layout/radial4"/>
    <dgm:cxn modelId="{E8B75151-C4AB-4294-9D9F-A5B9B9AEC9D7}" type="presParOf" srcId="{812D08FB-E6C4-4365-A0A7-3F56D16E9539}" destId="{C86FDD8A-EE18-4906-93A9-FD9C88A1B39A}" srcOrd="3" destOrd="0" presId="urn:microsoft.com/office/officeart/2005/8/layout/radial4"/>
    <dgm:cxn modelId="{276DB617-CDC5-4E59-BF3A-68302796736F}" type="presParOf" srcId="{812D08FB-E6C4-4365-A0A7-3F56D16E9539}" destId="{3182B3F4-7873-4114-963C-E908208CBF97}" srcOrd="4" destOrd="0" presId="urn:microsoft.com/office/officeart/2005/8/layout/radial4"/>
    <dgm:cxn modelId="{C3B365A0-72F5-46BE-AC34-C684C7E4E7EB}" type="presParOf" srcId="{812D08FB-E6C4-4365-A0A7-3F56D16E9539}" destId="{0D3808A4-5DE5-4B0D-8E8C-0D0C9F93D34F}" srcOrd="5" destOrd="0" presId="urn:microsoft.com/office/officeart/2005/8/layout/radial4"/>
    <dgm:cxn modelId="{651DD7F4-EC39-45C0-AB60-BEDB1255D90A}" type="presParOf" srcId="{812D08FB-E6C4-4365-A0A7-3F56D16E9539}" destId="{BDA69D7B-BCBC-467A-AC47-41D38304BDE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780DD-14CB-46EC-8FD9-D337E53F0F46}" type="doc">
      <dgm:prSet loTypeId="urn:microsoft.com/office/officeart/2005/8/layout/pyramid2" loCatId="list" qsTypeId="urn:microsoft.com/office/officeart/2005/8/quickstyle/simple1" qsCatId="simple" csTypeId="urn:microsoft.com/office/officeart/2005/8/colors/colorful1#1" csCatId="colorful" phldr="1"/>
      <dgm:spPr/>
    </dgm:pt>
    <dgm:pt modelId="{56374E09-9BFD-4424-83AA-0F534F430FCB}">
      <dgm:prSet phldrT="[Text]"/>
      <dgm:spPr/>
      <dgm:t>
        <a:bodyPr/>
        <a:lstStyle/>
        <a:p>
          <a:r>
            <a:rPr lang="en-US" dirty="0"/>
            <a:t>Strengths, needs, and involvement-progress in the general education curriculum</a:t>
          </a:r>
        </a:p>
      </dgm:t>
    </dgm:pt>
    <dgm:pt modelId="{353E6311-532A-427E-A39F-346E6A63AE51}" type="parTrans" cxnId="{1F39F858-80E3-46CF-AC3E-5169F2285730}">
      <dgm:prSet/>
      <dgm:spPr/>
      <dgm:t>
        <a:bodyPr/>
        <a:lstStyle/>
        <a:p>
          <a:endParaRPr lang="en-US"/>
        </a:p>
      </dgm:t>
    </dgm:pt>
    <dgm:pt modelId="{AC800E2E-DA2D-4818-94D5-F4E588D22B48}" type="sibTrans" cxnId="{1F39F858-80E3-46CF-AC3E-5169F2285730}">
      <dgm:prSet/>
      <dgm:spPr/>
      <dgm:t>
        <a:bodyPr/>
        <a:lstStyle/>
        <a:p>
          <a:endParaRPr lang="en-US"/>
        </a:p>
      </dgm:t>
    </dgm:pt>
    <dgm:pt modelId="{11EA8955-EAFD-4E39-B371-564C410AC23A}">
      <dgm:prSet phldrT="[Text]"/>
      <dgm:spPr/>
      <dgm:t>
        <a:bodyPr/>
        <a:lstStyle/>
        <a:p>
          <a:r>
            <a:rPr lang="en-US" dirty="0"/>
            <a:t>Supports required, assessment/evaluation, status of prior IEP goals</a:t>
          </a:r>
        </a:p>
      </dgm:t>
    </dgm:pt>
    <dgm:pt modelId="{3CD159FD-5F19-4293-825B-7CCA0836C51C}" type="parTrans" cxnId="{1774B221-7F5C-484C-B05D-6DE99C1F6121}">
      <dgm:prSet/>
      <dgm:spPr/>
      <dgm:t>
        <a:bodyPr/>
        <a:lstStyle/>
        <a:p>
          <a:endParaRPr lang="en-US"/>
        </a:p>
      </dgm:t>
    </dgm:pt>
    <dgm:pt modelId="{A6493BCA-4593-483D-9D3B-F2C22C078066}" type="sibTrans" cxnId="{1774B221-7F5C-484C-B05D-6DE99C1F6121}">
      <dgm:prSet/>
      <dgm:spPr/>
      <dgm:t>
        <a:bodyPr/>
        <a:lstStyle/>
        <a:p>
          <a:endParaRPr lang="en-US"/>
        </a:p>
      </dgm:t>
    </dgm:pt>
    <dgm:pt modelId="{43E88906-D5F1-4FD0-9E58-0531F04B442F}">
      <dgm:prSet phldrT="[Text]"/>
      <dgm:spPr/>
      <dgm:t>
        <a:bodyPr/>
        <a:lstStyle/>
        <a:p>
          <a:r>
            <a:rPr lang="en-US" dirty="0"/>
            <a:t>Student-parent-teacher input, &amp; transition needs by 16 </a:t>
          </a:r>
          <a:r>
            <a:rPr lang="en-US" dirty="0" err="1"/>
            <a:t>yr</a:t>
          </a:r>
          <a:endParaRPr lang="en-US" dirty="0"/>
        </a:p>
      </dgm:t>
    </dgm:pt>
    <dgm:pt modelId="{9220EAF5-2FC2-4832-812A-16BC8181442B}" type="parTrans" cxnId="{68604706-D7ED-4D90-9473-9FFB6C7A7DCD}">
      <dgm:prSet/>
      <dgm:spPr/>
      <dgm:t>
        <a:bodyPr/>
        <a:lstStyle/>
        <a:p>
          <a:endParaRPr lang="en-US"/>
        </a:p>
      </dgm:t>
    </dgm:pt>
    <dgm:pt modelId="{D9411170-0968-4707-8D66-0D87A9EE209A}" type="sibTrans" cxnId="{68604706-D7ED-4D90-9473-9FFB6C7A7DCD}">
      <dgm:prSet/>
      <dgm:spPr/>
      <dgm:t>
        <a:bodyPr/>
        <a:lstStyle/>
        <a:p>
          <a:endParaRPr lang="en-US"/>
        </a:p>
      </dgm:t>
    </dgm:pt>
    <dgm:pt modelId="{26DD2112-682F-42AF-B0F1-35267596E6DC}" type="pres">
      <dgm:prSet presAssocID="{771780DD-14CB-46EC-8FD9-D337E53F0F46}" presName="compositeShape" presStyleCnt="0">
        <dgm:presLayoutVars>
          <dgm:dir/>
          <dgm:resizeHandles/>
        </dgm:presLayoutVars>
      </dgm:prSet>
      <dgm:spPr/>
    </dgm:pt>
    <dgm:pt modelId="{59EF1996-37C1-4D2F-A04C-A642077C83B1}" type="pres">
      <dgm:prSet presAssocID="{771780DD-14CB-46EC-8FD9-D337E53F0F46}" presName="pyramid" presStyleLbl="node1" presStyleIdx="0" presStyleCnt="1"/>
      <dgm:spPr/>
    </dgm:pt>
    <dgm:pt modelId="{6F45A818-602A-4694-97F3-DAD2DABB4B58}" type="pres">
      <dgm:prSet presAssocID="{771780DD-14CB-46EC-8FD9-D337E53F0F46}" presName="theList" presStyleCnt="0"/>
      <dgm:spPr/>
    </dgm:pt>
    <dgm:pt modelId="{7647361C-2FDE-4386-AFD9-23E22F58C902}" type="pres">
      <dgm:prSet presAssocID="{56374E09-9BFD-4424-83AA-0F534F430FCB}" presName="aNode" presStyleLbl="fgAcc1" presStyleIdx="0" presStyleCnt="3">
        <dgm:presLayoutVars>
          <dgm:bulletEnabled val="1"/>
        </dgm:presLayoutVars>
      </dgm:prSet>
      <dgm:spPr/>
    </dgm:pt>
    <dgm:pt modelId="{3A95A055-3F6F-49C5-A33F-84DF4D48C45B}" type="pres">
      <dgm:prSet presAssocID="{56374E09-9BFD-4424-83AA-0F534F430FCB}" presName="aSpace" presStyleCnt="0"/>
      <dgm:spPr/>
    </dgm:pt>
    <dgm:pt modelId="{53CECE0C-BFEC-49B8-A6FB-D0B3A1674F62}" type="pres">
      <dgm:prSet presAssocID="{11EA8955-EAFD-4E39-B371-564C410AC23A}" presName="aNode" presStyleLbl="fgAcc1" presStyleIdx="1" presStyleCnt="3">
        <dgm:presLayoutVars>
          <dgm:bulletEnabled val="1"/>
        </dgm:presLayoutVars>
      </dgm:prSet>
      <dgm:spPr/>
    </dgm:pt>
    <dgm:pt modelId="{C97029BE-9C25-44FF-BD8E-EAB7CF312114}" type="pres">
      <dgm:prSet presAssocID="{11EA8955-EAFD-4E39-B371-564C410AC23A}" presName="aSpace" presStyleCnt="0"/>
      <dgm:spPr/>
    </dgm:pt>
    <dgm:pt modelId="{B8C100A2-43FA-4141-84EC-E9B58C237A67}" type="pres">
      <dgm:prSet presAssocID="{43E88906-D5F1-4FD0-9E58-0531F04B442F}" presName="aNode" presStyleLbl="fgAcc1" presStyleIdx="2" presStyleCnt="3">
        <dgm:presLayoutVars>
          <dgm:bulletEnabled val="1"/>
        </dgm:presLayoutVars>
      </dgm:prSet>
      <dgm:spPr/>
    </dgm:pt>
    <dgm:pt modelId="{B9B32A97-5607-4C21-AEF3-C43C32A5F50D}" type="pres">
      <dgm:prSet presAssocID="{43E88906-D5F1-4FD0-9E58-0531F04B442F}" presName="aSpace" presStyleCnt="0"/>
      <dgm:spPr/>
    </dgm:pt>
  </dgm:ptLst>
  <dgm:cxnLst>
    <dgm:cxn modelId="{68604706-D7ED-4D90-9473-9FFB6C7A7DCD}" srcId="{771780DD-14CB-46EC-8FD9-D337E53F0F46}" destId="{43E88906-D5F1-4FD0-9E58-0531F04B442F}" srcOrd="2" destOrd="0" parTransId="{9220EAF5-2FC2-4832-812A-16BC8181442B}" sibTransId="{D9411170-0968-4707-8D66-0D87A9EE209A}"/>
    <dgm:cxn modelId="{087DF41C-92DC-4343-B656-AB2FFEF2C08F}" type="presOf" srcId="{771780DD-14CB-46EC-8FD9-D337E53F0F46}" destId="{26DD2112-682F-42AF-B0F1-35267596E6DC}" srcOrd="0" destOrd="0" presId="urn:microsoft.com/office/officeart/2005/8/layout/pyramid2"/>
    <dgm:cxn modelId="{1774B221-7F5C-484C-B05D-6DE99C1F6121}" srcId="{771780DD-14CB-46EC-8FD9-D337E53F0F46}" destId="{11EA8955-EAFD-4E39-B371-564C410AC23A}" srcOrd="1" destOrd="0" parTransId="{3CD159FD-5F19-4293-825B-7CCA0836C51C}" sibTransId="{A6493BCA-4593-483D-9D3B-F2C22C078066}"/>
    <dgm:cxn modelId="{E5031F2B-A536-47D0-BA56-EE9D39F37770}" type="presOf" srcId="{43E88906-D5F1-4FD0-9E58-0531F04B442F}" destId="{B8C100A2-43FA-4141-84EC-E9B58C237A67}" srcOrd="0" destOrd="0" presId="urn:microsoft.com/office/officeart/2005/8/layout/pyramid2"/>
    <dgm:cxn modelId="{65396546-16BA-4EA0-96C8-B94DAF0985C5}" type="presOf" srcId="{11EA8955-EAFD-4E39-B371-564C410AC23A}" destId="{53CECE0C-BFEC-49B8-A6FB-D0B3A1674F62}" srcOrd="0" destOrd="0" presId="urn:microsoft.com/office/officeart/2005/8/layout/pyramid2"/>
    <dgm:cxn modelId="{82307450-B066-4A93-98E9-50C1DAFCC561}" type="presOf" srcId="{56374E09-9BFD-4424-83AA-0F534F430FCB}" destId="{7647361C-2FDE-4386-AFD9-23E22F58C902}" srcOrd="0" destOrd="0" presId="urn:microsoft.com/office/officeart/2005/8/layout/pyramid2"/>
    <dgm:cxn modelId="{1F39F858-80E3-46CF-AC3E-5169F2285730}" srcId="{771780DD-14CB-46EC-8FD9-D337E53F0F46}" destId="{56374E09-9BFD-4424-83AA-0F534F430FCB}" srcOrd="0" destOrd="0" parTransId="{353E6311-532A-427E-A39F-346E6A63AE51}" sibTransId="{AC800E2E-DA2D-4818-94D5-F4E588D22B48}"/>
    <dgm:cxn modelId="{FE033FAC-E65C-431C-ACC0-7C4AF47C62AF}" type="presParOf" srcId="{26DD2112-682F-42AF-B0F1-35267596E6DC}" destId="{59EF1996-37C1-4D2F-A04C-A642077C83B1}" srcOrd="0" destOrd="0" presId="urn:microsoft.com/office/officeart/2005/8/layout/pyramid2"/>
    <dgm:cxn modelId="{21A9A47D-5AE9-43F9-B6D7-3120F51D420A}" type="presParOf" srcId="{26DD2112-682F-42AF-B0F1-35267596E6DC}" destId="{6F45A818-602A-4694-97F3-DAD2DABB4B58}" srcOrd="1" destOrd="0" presId="urn:microsoft.com/office/officeart/2005/8/layout/pyramid2"/>
    <dgm:cxn modelId="{E20CAFAA-3C1D-4EF5-A0E7-469B60799FE0}" type="presParOf" srcId="{6F45A818-602A-4694-97F3-DAD2DABB4B58}" destId="{7647361C-2FDE-4386-AFD9-23E22F58C902}" srcOrd="0" destOrd="0" presId="urn:microsoft.com/office/officeart/2005/8/layout/pyramid2"/>
    <dgm:cxn modelId="{906675F2-0B2B-485A-8D4C-6DF7B066933B}" type="presParOf" srcId="{6F45A818-602A-4694-97F3-DAD2DABB4B58}" destId="{3A95A055-3F6F-49C5-A33F-84DF4D48C45B}" srcOrd="1" destOrd="0" presId="urn:microsoft.com/office/officeart/2005/8/layout/pyramid2"/>
    <dgm:cxn modelId="{EA27BC35-9181-4142-9537-A0718AFDA776}" type="presParOf" srcId="{6F45A818-602A-4694-97F3-DAD2DABB4B58}" destId="{53CECE0C-BFEC-49B8-A6FB-D0B3A1674F62}" srcOrd="2" destOrd="0" presId="urn:microsoft.com/office/officeart/2005/8/layout/pyramid2"/>
    <dgm:cxn modelId="{B0B093D4-E7EB-4522-B9EE-C14A8307E509}" type="presParOf" srcId="{6F45A818-602A-4694-97F3-DAD2DABB4B58}" destId="{C97029BE-9C25-44FF-BD8E-EAB7CF312114}" srcOrd="3" destOrd="0" presId="urn:microsoft.com/office/officeart/2005/8/layout/pyramid2"/>
    <dgm:cxn modelId="{990465D0-DE84-400A-BD22-7745F61BF3F0}" type="presParOf" srcId="{6F45A818-602A-4694-97F3-DAD2DABB4B58}" destId="{B8C100A2-43FA-4141-84EC-E9B58C237A67}" srcOrd="4" destOrd="0" presId="urn:microsoft.com/office/officeart/2005/8/layout/pyramid2"/>
    <dgm:cxn modelId="{F343033B-98C9-4839-9B82-D9F60603F184}" type="presParOf" srcId="{6F45A818-602A-4694-97F3-DAD2DABB4B58}" destId="{B9B32A97-5607-4C21-AEF3-C43C32A5F50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00C764-6B95-41E9-9CFF-D4ADBB67F1E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568604B-625C-4710-A413-C7DEFD8B5581}">
      <dgm:prSet custT="1"/>
      <dgm:spPr/>
      <dgm:t>
        <a:bodyPr/>
        <a:lstStyle/>
        <a:p>
          <a:pPr rtl="0"/>
          <a:r>
            <a:rPr lang="en-US" sz="1600" dirty="0"/>
            <a:t>The Present Level should include information that informs you about the student.</a:t>
          </a:r>
        </a:p>
      </dgm:t>
    </dgm:pt>
    <dgm:pt modelId="{B85D5BDF-8799-461D-B5EB-7D689138E82B}" type="parTrans" cxnId="{B72471DE-38CA-4B16-9E1C-69373D26F2CE}">
      <dgm:prSet/>
      <dgm:spPr/>
      <dgm:t>
        <a:bodyPr/>
        <a:lstStyle/>
        <a:p>
          <a:endParaRPr lang="en-US"/>
        </a:p>
      </dgm:t>
    </dgm:pt>
    <dgm:pt modelId="{0F25E458-CF46-4A0C-BA49-F05AF99CBF5E}" type="sibTrans" cxnId="{B72471DE-38CA-4B16-9E1C-69373D26F2CE}">
      <dgm:prSet/>
      <dgm:spPr/>
      <dgm:t>
        <a:bodyPr/>
        <a:lstStyle/>
        <a:p>
          <a:endParaRPr lang="en-US"/>
        </a:p>
      </dgm:t>
    </dgm:pt>
    <dgm:pt modelId="{A6F5A99D-990A-4BCD-8029-478E89F4FC76}" type="pres">
      <dgm:prSet presAssocID="{A600C764-6B95-41E9-9CFF-D4ADBB67F1E1}" presName="CompostProcess" presStyleCnt="0">
        <dgm:presLayoutVars>
          <dgm:dir/>
          <dgm:resizeHandles val="exact"/>
        </dgm:presLayoutVars>
      </dgm:prSet>
      <dgm:spPr/>
    </dgm:pt>
    <dgm:pt modelId="{E6DA7A05-1263-4F12-9CC3-92FFEF26BCEB}" type="pres">
      <dgm:prSet presAssocID="{A600C764-6B95-41E9-9CFF-D4ADBB67F1E1}" presName="arrow" presStyleLbl="bgShp" presStyleIdx="0" presStyleCnt="1"/>
      <dgm:spPr>
        <a:ln w="38100">
          <a:solidFill>
            <a:schemeClr val="tx1"/>
          </a:solidFill>
        </a:ln>
      </dgm:spPr>
    </dgm:pt>
    <dgm:pt modelId="{F69ADE7C-00B4-4890-B3FE-7279FDB92990}" type="pres">
      <dgm:prSet presAssocID="{A600C764-6B95-41E9-9CFF-D4ADBB67F1E1}" presName="linearProcess" presStyleCnt="0"/>
      <dgm:spPr/>
    </dgm:pt>
    <dgm:pt modelId="{39EF519F-606F-48E2-8A1F-ABD3479DF868}" type="pres">
      <dgm:prSet presAssocID="{0568604B-625C-4710-A413-C7DEFD8B5581}" presName="textNode" presStyleLbl="node1" presStyleIdx="0" presStyleCnt="1" custScaleY="100000" custLinFactNeighborX="-20158" custLinFactNeighborY="-1536">
        <dgm:presLayoutVars>
          <dgm:bulletEnabled val="1"/>
        </dgm:presLayoutVars>
      </dgm:prSet>
      <dgm:spPr/>
    </dgm:pt>
  </dgm:ptLst>
  <dgm:cxnLst>
    <dgm:cxn modelId="{2F98765E-CDC6-478C-A0C3-237B4A34EB58}" type="presOf" srcId="{0568604B-625C-4710-A413-C7DEFD8B5581}" destId="{39EF519F-606F-48E2-8A1F-ABD3479DF868}" srcOrd="0" destOrd="0" presId="urn:microsoft.com/office/officeart/2005/8/layout/hProcess9"/>
    <dgm:cxn modelId="{7B5FBEBA-249E-4E0B-93EE-21CD83267B1D}" type="presOf" srcId="{A600C764-6B95-41E9-9CFF-D4ADBB67F1E1}" destId="{A6F5A99D-990A-4BCD-8029-478E89F4FC76}" srcOrd="0" destOrd="0" presId="urn:microsoft.com/office/officeart/2005/8/layout/hProcess9"/>
    <dgm:cxn modelId="{B72471DE-38CA-4B16-9E1C-69373D26F2CE}" srcId="{A600C764-6B95-41E9-9CFF-D4ADBB67F1E1}" destId="{0568604B-625C-4710-A413-C7DEFD8B5581}" srcOrd="0" destOrd="0" parTransId="{B85D5BDF-8799-461D-B5EB-7D689138E82B}" sibTransId="{0F25E458-CF46-4A0C-BA49-F05AF99CBF5E}"/>
    <dgm:cxn modelId="{53FF9E71-CE13-4473-A711-EBF32AA159B8}" type="presParOf" srcId="{A6F5A99D-990A-4BCD-8029-478E89F4FC76}" destId="{E6DA7A05-1263-4F12-9CC3-92FFEF26BCEB}" srcOrd="0" destOrd="0" presId="urn:microsoft.com/office/officeart/2005/8/layout/hProcess9"/>
    <dgm:cxn modelId="{8F47BAB2-4434-4B31-A1D3-B8F4E00CE3EA}" type="presParOf" srcId="{A6F5A99D-990A-4BCD-8029-478E89F4FC76}" destId="{F69ADE7C-00B4-4890-B3FE-7279FDB92990}" srcOrd="1" destOrd="0" presId="urn:microsoft.com/office/officeart/2005/8/layout/hProcess9"/>
    <dgm:cxn modelId="{7EC7E273-819B-4D0F-A327-DCA8947B1CE9}" type="presParOf" srcId="{F69ADE7C-00B4-4890-B3FE-7279FDB92990}" destId="{39EF519F-606F-48E2-8A1F-ABD3479DF868}"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21DD80-BE14-454D-8971-0CA0E2A69B30}"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D12C4794-A07B-4B81-BB61-46502BBD7C9B}">
      <dgm:prSet phldrT="[Text]"/>
      <dgm:spPr/>
      <dgm:t>
        <a:bodyPr/>
        <a:lstStyle/>
        <a:p>
          <a:r>
            <a:rPr lang="en-US" b="1" dirty="0"/>
            <a:t>Present Level</a:t>
          </a:r>
        </a:p>
      </dgm:t>
    </dgm:pt>
    <dgm:pt modelId="{60E3D709-7C22-4F75-99FE-7F1879EE599D}" type="parTrans" cxnId="{7E5968E0-525A-4C5B-AE99-826A1D18C35A}">
      <dgm:prSet/>
      <dgm:spPr/>
      <dgm:t>
        <a:bodyPr/>
        <a:lstStyle/>
        <a:p>
          <a:endParaRPr lang="en-US"/>
        </a:p>
      </dgm:t>
    </dgm:pt>
    <dgm:pt modelId="{44DACF60-B395-4F4A-BF64-896DCF26229B}" type="sibTrans" cxnId="{7E5968E0-525A-4C5B-AE99-826A1D18C35A}">
      <dgm:prSet/>
      <dgm:spPr/>
      <dgm:t>
        <a:bodyPr/>
        <a:lstStyle/>
        <a:p>
          <a:endParaRPr lang="en-US"/>
        </a:p>
      </dgm:t>
    </dgm:pt>
    <dgm:pt modelId="{6137B6F5-7CA6-4AED-B21F-73A998A135CB}">
      <dgm:prSet phldrT="[Text]" custT="1"/>
      <dgm:spPr/>
      <dgm:t>
        <a:bodyPr/>
        <a:lstStyle/>
        <a:p>
          <a:endParaRPr lang="en-US" sz="2400" dirty="0"/>
        </a:p>
      </dgm:t>
    </dgm:pt>
    <dgm:pt modelId="{99EF2D50-0C4B-4CC8-9489-B3D39E4E20F5}" type="parTrans" cxnId="{BEECB307-A229-402A-A79A-AE984B9AE437}">
      <dgm:prSet/>
      <dgm:spPr/>
      <dgm:t>
        <a:bodyPr/>
        <a:lstStyle/>
        <a:p>
          <a:endParaRPr lang="en-US"/>
        </a:p>
      </dgm:t>
    </dgm:pt>
    <dgm:pt modelId="{D1C18F0B-9313-447D-ACD9-2DCD0C6353B4}" type="sibTrans" cxnId="{BEECB307-A229-402A-A79A-AE984B9AE437}">
      <dgm:prSet/>
      <dgm:spPr/>
      <dgm:t>
        <a:bodyPr/>
        <a:lstStyle/>
        <a:p>
          <a:endParaRPr lang="en-US"/>
        </a:p>
      </dgm:t>
    </dgm:pt>
    <dgm:pt modelId="{1F8DF9FC-45D9-42C7-ABD0-D99A6AD409C7}">
      <dgm:prSet phldrT="[Text]" custT="1"/>
      <dgm:spPr>
        <a:solidFill>
          <a:schemeClr val="accent5"/>
        </a:solidFill>
      </dgm:spPr>
      <dgm:t>
        <a:bodyPr/>
        <a:lstStyle/>
        <a:p>
          <a:pPr algn="ctr"/>
          <a:endParaRPr lang="en-US" sz="2400" dirty="0"/>
        </a:p>
      </dgm:t>
    </dgm:pt>
    <dgm:pt modelId="{E745AD6C-7560-499B-9F13-6445FC118A45}" type="parTrans" cxnId="{ADEFB1D6-CEF5-49C5-9BED-A8F6BE323CC4}">
      <dgm:prSet/>
      <dgm:spPr/>
      <dgm:t>
        <a:bodyPr/>
        <a:lstStyle/>
        <a:p>
          <a:endParaRPr lang="en-US"/>
        </a:p>
      </dgm:t>
    </dgm:pt>
    <dgm:pt modelId="{F47AE3C3-5391-4F31-B460-DC2DE5C89551}" type="sibTrans" cxnId="{ADEFB1D6-CEF5-49C5-9BED-A8F6BE323CC4}">
      <dgm:prSet/>
      <dgm:spPr/>
      <dgm:t>
        <a:bodyPr/>
        <a:lstStyle/>
        <a:p>
          <a:endParaRPr lang="en-US"/>
        </a:p>
      </dgm:t>
    </dgm:pt>
    <dgm:pt modelId="{34458565-AADB-4760-92E2-1F5940A9A7CC}">
      <dgm:prSet phldrT="[Text]" custT="1"/>
      <dgm:spPr/>
      <dgm:t>
        <a:bodyPr/>
        <a:lstStyle/>
        <a:p>
          <a:endParaRPr lang="en-US" sz="2400" dirty="0"/>
        </a:p>
      </dgm:t>
    </dgm:pt>
    <dgm:pt modelId="{075DAF96-B54C-40A7-A4AD-10006C3752DE}" type="parTrans" cxnId="{C405D55D-69BD-4CCF-B766-6B8E746E868B}">
      <dgm:prSet/>
      <dgm:spPr/>
      <dgm:t>
        <a:bodyPr/>
        <a:lstStyle/>
        <a:p>
          <a:endParaRPr lang="en-US"/>
        </a:p>
      </dgm:t>
    </dgm:pt>
    <dgm:pt modelId="{CBD636EE-E289-468F-ACF7-9AF36CB44917}" type="sibTrans" cxnId="{C405D55D-69BD-4CCF-B766-6B8E746E868B}">
      <dgm:prSet/>
      <dgm:spPr/>
      <dgm:t>
        <a:bodyPr/>
        <a:lstStyle/>
        <a:p>
          <a:endParaRPr lang="en-US"/>
        </a:p>
      </dgm:t>
    </dgm:pt>
    <dgm:pt modelId="{8D93B331-C0A9-4B8F-9AE3-D35E5FEA9D4E}">
      <dgm:prSet phldrT="[Text]" custT="1"/>
      <dgm:spPr/>
      <dgm:t>
        <a:bodyPr/>
        <a:lstStyle/>
        <a:p>
          <a:endParaRPr lang="en-US" sz="2400" dirty="0"/>
        </a:p>
      </dgm:t>
    </dgm:pt>
    <dgm:pt modelId="{2A4C6154-6C26-4E3C-AFB1-80AC389D6F16}" type="sibTrans" cxnId="{CA730043-DB94-462D-A4F8-2BB7D7988D19}">
      <dgm:prSet/>
      <dgm:spPr/>
      <dgm:t>
        <a:bodyPr/>
        <a:lstStyle/>
        <a:p>
          <a:endParaRPr lang="en-US"/>
        </a:p>
      </dgm:t>
    </dgm:pt>
    <dgm:pt modelId="{6ED99152-1EC9-4C43-86B2-8828C2EBB679}" type="parTrans" cxnId="{CA730043-DB94-462D-A4F8-2BB7D7988D19}">
      <dgm:prSet/>
      <dgm:spPr/>
      <dgm:t>
        <a:bodyPr/>
        <a:lstStyle/>
        <a:p>
          <a:endParaRPr lang="en-US"/>
        </a:p>
      </dgm:t>
    </dgm:pt>
    <dgm:pt modelId="{01CC2906-BC22-4BBF-8B6C-216B666E5801}" type="pres">
      <dgm:prSet presAssocID="{7D21DD80-BE14-454D-8971-0CA0E2A69B30}" presName="diagram" presStyleCnt="0">
        <dgm:presLayoutVars>
          <dgm:chMax val="1"/>
          <dgm:dir/>
          <dgm:animLvl val="ctr"/>
          <dgm:resizeHandles val="exact"/>
        </dgm:presLayoutVars>
      </dgm:prSet>
      <dgm:spPr/>
    </dgm:pt>
    <dgm:pt modelId="{302CF261-F42C-46D1-8E1E-C2A114F8CC18}" type="pres">
      <dgm:prSet presAssocID="{7D21DD80-BE14-454D-8971-0CA0E2A69B30}" presName="matrix" presStyleCnt="0"/>
      <dgm:spPr/>
    </dgm:pt>
    <dgm:pt modelId="{2D7F2FFF-B867-48BE-AE37-669EFC8426E6}" type="pres">
      <dgm:prSet presAssocID="{7D21DD80-BE14-454D-8971-0CA0E2A69B30}" presName="tile1" presStyleLbl="node1" presStyleIdx="0" presStyleCnt="4"/>
      <dgm:spPr/>
    </dgm:pt>
    <dgm:pt modelId="{F22F650B-FACF-4EDC-972C-029D9E4CB2E5}" type="pres">
      <dgm:prSet presAssocID="{7D21DD80-BE14-454D-8971-0CA0E2A69B30}" presName="tile1text" presStyleLbl="node1" presStyleIdx="0" presStyleCnt="4">
        <dgm:presLayoutVars>
          <dgm:chMax val="0"/>
          <dgm:chPref val="0"/>
          <dgm:bulletEnabled val="1"/>
        </dgm:presLayoutVars>
      </dgm:prSet>
      <dgm:spPr/>
    </dgm:pt>
    <dgm:pt modelId="{22ACE526-2134-4CEC-8306-E27204C4379B}" type="pres">
      <dgm:prSet presAssocID="{7D21DD80-BE14-454D-8971-0CA0E2A69B30}" presName="tile2" presStyleLbl="node1" presStyleIdx="1" presStyleCnt="4"/>
      <dgm:spPr/>
    </dgm:pt>
    <dgm:pt modelId="{3907E89D-5326-4877-8F42-E9C937C82029}" type="pres">
      <dgm:prSet presAssocID="{7D21DD80-BE14-454D-8971-0CA0E2A69B30}" presName="tile2text" presStyleLbl="node1" presStyleIdx="1" presStyleCnt="4">
        <dgm:presLayoutVars>
          <dgm:chMax val="0"/>
          <dgm:chPref val="0"/>
          <dgm:bulletEnabled val="1"/>
        </dgm:presLayoutVars>
      </dgm:prSet>
      <dgm:spPr/>
    </dgm:pt>
    <dgm:pt modelId="{75CE2807-C070-4BE4-9B9D-BE862AC1B6A3}" type="pres">
      <dgm:prSet presAssocID="{7D21DD80-BE14-454D-8971-0CA0E2A69B30}" presName="tile3" presStyleLbl="node1" presStyleIdx="2" presStyleCnt="4"/>
      <dgm:spPr/>
    </dgm:pt>
    <dgm:pt modelId="{5153DB6A-23D2-419A-A0A7-67EA6F4F6503}" type="pres">
      <dgm:prSet presAssocID="{7D21DD80-BE14-454D-8971-0CA0E2A69B30}" presName="tile3text" presStyleLbl="node1" presStyleIdx="2" presStyleCnt="4">
        <dgm:presLayoutVars>
          <dgm:chMax val="0"/>
          <dgm:chPref val="0"/>
          <dgm:bulletEnabled val="1"/>
        </dgm:presLayoutVars>
      </dgm:prSet>
      <dgm:spPr/>
    </dgm:pt>
    <dgm:pt modelId="{5FF275ED-154A-4C0D-AF69-647D46838CBF}" type="pres">
      <dgm:prSet presAssocID="{7D21DD80-BE14-454D-8971-0CA0E2A69B30}" presName="tile4" presStyleLbl="node1" presStyleIdx="3" presStyleCnt="4"/>
      <dgm:spPr/>
    </dgm:pt>
    <dgm:pt modelId="{23BC1768-2346-421F-9FB1-8C58273DBE69}" type="pres">
      <dgm:prSet presAssocID="{7D21DD80-BE14-454D-8971-0CA0E2A69B30}" presName="tile4text" presStyleLbl="node1" presStyleIdx="3" presStyleCnt="4">
        <dgm:presLayoutVars>
          <dgm:chMax val="0"/>
          <dgm:chPref val="0"/>
          <dgm:bulletEnabled val="1"/>
        </dgm:presLayoutVars>
      </dgm:prSet>
      <dgm:spPr/>
    </dgm:pt>
    <dgm:pt modelId="{1B63DF68-4420-42D1-AB84-14483F397AA5}" type="pres">
      <dgm:prSet presAssocID="{7D21DD80-BE14-454D-8971-0CA0E2A69B30}" presName="centerTile" presStyleLbl="fgShp" presStyleIdx="0" presStyleCnt="1" custScaleX="108696" custScaleY="118131" custLinFactNeighborX="0">
        <dgm:presLayoutVars>
          <dgm:chMax val="0"/>
          <dgm:chPref val="0"/>
        </dgm:presLayoutVars>
      </dgm:prSet>
      <dgm:spPr/>
    </dgm:pt>
  </dgm:ptLst>
  <dgm:cxnLst>
    <dgm:cxn modelId="{BEECB307-A229-402A-A79A-AE984B9AE437}" srcId="{D12C4794-A07B-4B81-BB61-46502BBD7C9B}" destId="{6137B6F5-7CA6-4AED-B21F-73A998A135CB}" srcOrd="0" destOrd="0" parTransId="{99EF2D50-0C4B-4CC8-9489-B3D39E4E20F5}" sibTransId="{D1C18F0B-9313-447D-ACD9-2DCD0C6353B4}"/>
    <dgm:cxn modelId="{2840B519-9BB2-4149-B166-1F4E61E6733A}" type="presOf" srcId="{6137B6F5-7CA6-4AED-B21F-73A998A135CB}" destId="{2D7F2FFF-B867-48BE-AE37-669EFC8426E6}" srcOrd="0" destOrd="0" presId="urn:microsoft.com/office/officeart/2005/8/layout/matrix1"/>
    <dgm:cxn modelId="{DEFC932B-3236-4D8C-AE27-5388248CC0B9}" type="presOf" srcId="{1F8DF9FC-45D9-42C7-ABD0-D99A6AD409C7}" destId="{75CE2807-C070-4BE4-9B9D-BE862AC1B6A3}" srcOrd="0" destOrd="0" presId="urn:microsoft.com/office/officeart/2005/8/layout/matrix1"/>
    <dgm:cxn modelId="{C405D55D-69BD-4CCF-B766-6B8E746E868B}" srcId="{D12C4794-A07B-4B81-BB61-46502BBD7C9B}" destId="{34458565-AADB-4760-92E2-1F5940A9A7CC}" srcOrd="3" destOrd="0" parTransId="{075DAF96-B54C-40A7-A4AD-10006C3752DE}" sibTransId="{CBD636EE-E289-468F-ACF7-9AF36CB44917}"/>
    <dgm:cxn modelId="{CA730043-DB94-462D-A4F8-2BB7D7988D19}" srcId="{D12C4794-A07B-4B81-BB61-46502BBD7C9B}" destId="{8D93B331-C0A9-4B8F-9AE3-D35E5FEA9D4E}" srcOrd="1" destOrd="0" parTransId="{6ED99152-1EC9-4C43-86B2-8828C2EBB679}" sibTransId="{2A4C6154-6C26-4E3C-AFB1-80AC389D6F16}"/>
    <dgm:cxn modelId="{31C73443-0864-4CCA-B8D1-1A33877E15FD}" type="presOf" srcId="{1F8DF9FC-45D9-42C7-ABD0-D99A6AD409C7}" destId="{5153DB6A-23D2-419A-A0A7-67EA6F4F6503}" srcOrd="1" destOrd="0" presId="urn:microsoft.com/office/officeart/2005/8/layout/matrix1"/>
    <dgm:cxn modelId="{2F7E6644-39DB-45FA-A882-41664FEBF4E2}" type="presOf" srcId="{34458565-AADB-4760-92E2-1F5940A9A7CC}" destId="{5FF275ED-154A-4C0D-AF69-647D46838CBF}" srcOrd="0" destOrd="0" presId="urn:microsoft.com/office/officeart/2005/8/layout/matrix1"/>
    <dgm:cxn modelId="{0C9BE956-3DD7-457B-B230-20195254CFFF}" type="presOf" srcId="{7D21DD80-BE14-454D-8971-0CA0E2A69B30}" destId="{01CC2906-BC22-4BBF-8B6C-216B666E5801}" srcOrd="0" destOrd="0" presId="urn:microsoft.com/office/officeart/2005/8/layout/matrix1"/>
    <dgm:cxn modelId="{5C715695-6422-408B-B59B-AA79119E3480}" type="presOf" srcId="{6137B6F5-7CA6-4AED-B21F-73A998A135CB}" destId="{F22F650B-FACF-4EDC-972C-029D9E4CB2E5}" srcOrd="1" destOrd="0" presId="urn:microsoft.com/office/officeart/2005/8/layout/matrix1"/>
    <dgm:cxn modelId="{16A3BC9F-C097-4BFB-BC0E-10E50C12FBD8}" type="presOf" srcId="{34458565-AADB-4760-92E2-1F5940A9A7CC}" destId="{23BC1768-2346-421F-9FB1-8C58273DBE69}" srcOrd="1" destOrd="0" presId="urn:microsoft.com/office/officeart/2005/8/layout/matrix1"/>
    <dgm:cxn modelId="{ED0B7CB9-0332-4810-B717-0FAB9756A11E}" type="presOf" srcId="{8D93B331-C0A9-4B8F-9AE3-D35E5FEA9D4E}" destId="{3907E89D-5326-4877-8F42-E9C937C82029}" srcOrd="1" destOrd="0" presId="urn:microsoft.com/office/officeart/2005/8/layout/matrix1"/>
    <dgm:cxn modelId="{AA0FA0CA-2A50-41A0-A16C-350CF14B9112}" type="presOf" srcId="{8D93B331-C0A9-4B8F-9AE3-D35E5FEA9D4E}" destId="{22ACE526-2134-4CEC-8306-E27204C4379B}" srcOrd="0" destOrd="0" presId="urn:microsoft.com/office/officeart/2005/8/layout/matrix1"/>
    <dgm:cxn modelId="{ADEFB1D6-CEF5-49C5-9BED-A8F6BE323CC4}" srcId="{D12C4794-A07B-4B81-BB61-46502BBD7C9B}" destId="{1F8DF9FC-45D9-42C7-ABD0-D99A6AD409C7}" srcOrd="2" destOrd="0" parTransId="{E745AD6C-7560-499B-9F13-6445FC118A45}" sibTransId="{F47AE3C3-5391-4F31-B460-DC2DE5C89551}"/>
    <dgm:cxn modelId="{7E5968E0-525A-4C5B-AE99-826A1D18C35A}" srcId="{7D21DD80-BE14-454D-8971-0CA0E2A69B30}" destId="{D12C4794-A07B-4B81-BB61-46502BBD7C9B}" srcOrd="0" destOrd="0" parTransId="{60E3D709-7C22-4F75-99FE-7F1879EE599D}" sibTransId="{44DACF60-B395-4F4A-BF64-896DCF26229B}"/>
    <dgm:cxn modelId="{F704B8F1-8E09-4CF5-8DDD-AA3699BE5E82}" type="presOf" srcId="{D12C4794-A07B-4B81-BB61-46502BBD7C9B}" destId="{1B63DF68-4420-42D1-AB84-14483F397AA5}" srcOrd="0" destOrd="0" presId="urn:microsoft.com/office/officeart/2005/8/layout/matrix1"/>
    <dgm:cxn modelId="{22E1BB68-D969-4026-96FD-DC03BAF26F48}" type="presParOf" srcId="{01CC2906-BC22-4BBF-8B6C-216B666E5801}" destId="{302CF261-F42C-46D1-8E1E-C2A114F8CC18}" srcOrd="0" destOrd="0" presId="urn:microsoft.com/office/officeart/2005/8/layout/matrix1"/>
    <dgm:cxn modelId="{0A24964E-B0AF-4F0E-B416-ADA45BF9DE7A}" type="presParOf" srcId="{302CF261-F42C-46D1-8E1E-C2A114F8CC18}" destId="{2D7F2FFF-B867-48BE-AE37-669EFC8426E6}" srcOrd="0" destOrd="0" presId="urn:microsoft.com/office/officeart/2005/8/layout/matrix1"/>
    <dgm:cxn modelId="{DA479190-92F0-4671-8B06-5DF379127F30}" type="presParOf" srcId="{302CF261-F42C-46D1-8E1E-C2A114F8CC18}" destId="{F22F650B-FACF-4EDC-972C-029D9E4CB2E5}" srcOrd="1" destOrd="0" presId="urn:microsoft.com/office/officeart/2005/8/layout/matrix1"/>
    <dgm:cxn modelId="{17F77481-55A9-45D6-AA6D-569538D587B0}" type="presParOf" srcId="{302CF261-F42C-46D1-8E1E-C2A114F8CC18}" destId="{22ACE526-2134-4CEC-8306-E27204C4379B}" srcOrd="2" destOrd="0" presId="urn:microsoft.com/office/officeart/2005/8/layout/matrix1"/>
    <dgm:cxn modelId="{CD479463-306C-457B-A604-A3A5ABBAA293}" type="presParOf" srcId="{302CF261-F42C-46D1-8E1E-C2A114F8CC18}" destId="{3907E89D-5326-4877-8F42-E9C937C82029}" srcOrd="3" destOrd="0" presId="urn:microsoft.com/office/officeart/2005/8/layout/matrix1"/>
    <dgm:cxn modelId="{77623C9B-BCCB-46D2-AFFE-4BAF9FD0F99E}" type="presParOf" srcId="{302CF261-F42C-46D1-8E1E-C2A114F8CC18}" destId="{75CE2807-C070-4BE4-9B9D-BE862AC1B6A3}" srcOrd="4" destOrd="0" presId="urn:microsoft.com/office/officeart/2005/8/layout/matrix1"/>
    <dgm:cxn modelId="{9B2FE516-FDF4-4806-AB39-BDD8DFFAA956}" type="presParOf" srcId="{302CF261-F42C-46D1-8E1E-C2A114F8CC18}" destId="{5153DB6A-23D2-419A-A0A7-67EA6F4F6503}" srcOrd="5" destOrd="0" presId="urn:microsoft.com/office/officeart/2005/8/layout/matrix1"/>
    <dgm:cxn modelId="{66030E9B-C701-45A3-8592-BD71E04BC227}" type="presParOf" srcId="{302CF261-F42C-46D1-8E1E-C2A114F8CC18}" destId="{5FF275ED-154A-4C0D-AF69-647D46838CBF}" srcOrd="6" destOrd="0" presId="urn:microsoft.com/office/officeart/2005/8/layout/matrix1"/>
    <dgm:cxn modelId="{E0078D40-FA3A-4F94-BC00-0100F96BC8FF}" type="presParOf" srcId="{302CF261-F42C-46D1-8E1E-C2A114F8CC18}" destId="{23BC1768-2346-421F-9FB1-8C58273DBE69}" srcOrd="7" destOrd="0" presId="urn:microsoft.com/office/officeart/2005/8/layout/matrix1"/>
    <dgm:cxn modelId="{FC470AFC-E63C-46FA-9A82-D1174377A6CB}" type="presParOf" srcId="{01CC2906-BC22-4BBF-8B6C-216B666E5801}" destId="{1B63DF68-4420-42D1-AB84-14483F397AA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2A43B-B603-42A7-9638-89824D3BFB61}">
      <dsp:nvSpPr>
        <dsp:cNvPr id="0" name=""/>
        <dsp:cNvSpPr/>
      </dsp:nvSpPr>
      <dsp:spPr>
        <a:xfrm>
          <a:off x="3300953" y="2181122"/>
          <a:ext cx="2665816" cy="266581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836901" y="2805577"/>
        <a:ext cx="1593920" cy="1370284"/>
      </dsp:txXfrm>
    </dsp:sp>
    <dsp:sp modelId="{A3BBEBD5-40C6-4CFE-B118-5DB9CFE17E52}">
      <dsp:nvSpPr>
        <dsp:cNvPr id="0" name=""/>
        <dsp:cNvSpPr/>
      </dsp:nvSpPr>
      <dsp:spPr>
        <a:xfrm>
          <a:off x="1749932" y="1551020"/>
          <a:ext cx="1938775" cy="193877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2238024" y="2042062"/>
        <a:ext cx="962591" cy="956691"/>
      </dsp:txXfrm>
    </dsp:sp>
    <dsp:sp modelId="{C67B67B8-2F67-443B-A594-045BC3DD4841}">
      <dsp:nvSpPr>
        <dsp:cNvPr id="0" name=""/>
        <dsp:cNvSpPr/>
      </dsp:nvSpPr>
      <dsp:spPr>
        <a:xfrm rot="20700000">
          <a:off x="2956661" y="220721"/>
          <a:ext cx="1899604" cy="18996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rot="-20700000">
        <a:off x="3373300" y="637360"/>
        <a:ext cx="1066326" cy="1066326"/>
      </dsp:txXfrm>
    </dsp:sp>
    <dsp:sp modelId="{CA7FABE3-5661-4D43-9494-8E4C92363685}">
      <dsp:nvSpPr>
        <dsp:cNvPr id="0" name=""/>
        <dsp:cNvSpPr/>
      </dsp:nvSpPr>
      <dsp:spPr>
        <a:xfrm>
          <a:off x="3103198" y="1774731"/>
          <a:ext cx="3412245" cy="3412245"/>
        </a:xfrm>
        <a:prstGeom prst="circularArrow">
          <a:avLst>
            <a:gd name="adj1" fmla="val 4688"/>
            <a:gd name="adj2" fmla="val 299029"/>
            <a:gd name="adj3" fmla="val 2529817"/>
            <a:gd name="adj4" fmla="val 1583217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B052CD-7C2A-46E4-A6C3-76DCA91F6871}">
      <dsp:nvSpPr>
        <dsp:cNvPr id="0" name=""/>
        <dsp:cNvSpPr/>
      </dsp:nvSpPr>
      <dsp:spPr>
        <a:xfrm>
          <a:off x="1406579" y="1119241"/>
          <a:ext cx="2479209" cy="247920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88630D-2D11-487B-BC95-2998CE9AC07B}">
      <dsp:nvSpPr>
        <dsp:cNvPr id="0" name=""/>
        <dsp:cNvSpPr/>
      </dsp:nvSpPr>
      <dsp:spPr>
        <a:xfrm>
          <a:off x="2551164" y="-254152"/>
          <a:ext cx="2673086" cy="267308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E0C0C-0169-4793-ACE8-154545EA9876}">
      <dsp:nvSpPr>
        <dsp:cNvPr id="0" name=""/>
        <dsp:cNvSpPr/>
      </dsp:nvSpPr>
      <dsp:spPr>
        <a:xfrm>
          <a:off x="928581" y="0"/>
          <a:ext cx="6234550" cy="2286000"/>
        </a:xfrm>
        <a:prstGeom prst="leftRightRibbon">
          <a:avLst/>
        </a:prstGeom>
        <a:solidFill>
          <a:schemeClr val="accent1"/>
        </a:solidFill>
        <a:ln w="57150">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6F3C22-428B-46E2-8050-3139A6BFF63B}">
      <dsp:nvSpPr>
        <dsp:cNvPr id="0" name=""/>
        <dsp:cNvSpPr/>
      </dsp:nvSpPr>
      <dsp:spPr>
        <a:xfrm>
          <a:off x="1874157" y="400049"/>
          <a:ext cx="1885950" cy="112014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Vision</a:t>
          </a:r>
        </a:p>
      </dsp:txBody>
      <dsp:txXfrm>
        <a:off x="1874157" y="400049"/>
        <a:ext cx="1885950" cy="1120140"/>
      </dsp:txXfrm>
    </dsp:sp>
    <dsp:sp modelId="{95B1E6B5-3C14-4A1A-9537-3E11D209B066}">
      <dsp:nvSpPr>
        <dsp:cNvPr id="0" name=""/>
        <dsp:cNvSpPr/>
      </dsp:nvSpPr>
      <dsp:spPr>
        <a:xfrm>
          <a:off x="4045857" y="765809"/>
          <a:ext cx="2228850" cy="1120140"/>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Desired Outcome</a:t>
          </a:r>
        </a:p>
      </dsp:txBody>
      <dsp:txXfrm>
        <a:off x="4045857" y="765809"/>
        <a:ext cx="2228850" cy="1120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AED8-C411-43A2-9025-9F4CE85F9230}">
      <dsp:nvSpPr>
        <dsp:cNvPr id="0" name=""/>
        <dsp:cNvSpPr/>
      </dsp:nvSpPr>
      <dsp:spPr>
        <a:xfrm>
          <a:off x="3122902" y="2886931"/>
          <a:ext cx="2263140" cy="22631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Knowing &amp; understanding the student</a:t>
          </a:r>
        </a:p>
      </dsp:txBody>
      <dsp:txXfrm>
        <a:off x="3454331" y="3218360"/>
        <a:ext cx="1600282" cy="1600282"/>
      </dsp:txXfrm>
    </dsp:sp>
    <dsp:sp modelId="{06827874-8308-47C6-BEAE-D5E73341D85D}">
      <dsp:nvSpPr>
        <dsp:cNvPr id="0" name=""/>
        <dsp:cNvSpPr/>
      </dsp:nvSpPr>
      <dsp:spPr>
        <a:xfrm rot="13054080">
          <a:off x="1249214" y="2379868"/>
          <a:ext cx="2287356" cy="6449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01584-0B73-44EF-BF0E-E7389A93F13A}">
      <dsp:nvSpPr>
        <dsp:cNvPr id="0" name=""/>
        <dsp:cNvSpPr/>
      </dsp:nvSpPr>
      <dsp:spPr>
        <a:xfrm>
          <a:off x="237070" y="918818"/>
          <a:ext cx="2403874" cy="18679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latin typeface="+mj-lt"/>
              <a:ea typeface="+mn-ea"/>
              <a:cs typeface="+mn-cs"/>
            </a:rPr>
            <a:t>Current  formative/summative assessment data</a:t>
          </a:r>
          <a:endParaRPr lang="en-US" sz="1900" kern="1200" dirty="0">
            <a:solidFill>
              <a:schemeClr val="bg1"/>
            </a:solidFill>
            <a:latin typeface="+mj-lt"/>
          </a:endParaRPr>
        </a:p>
      </dsp:txBody>
      <dsp:txXfrm>
        <a:off x="291781" y="973529"/>
        <a:ext cx="2294452" cy="1758552"/>
      </dsp:txXfrm>
    </dsp:sp>
    <dsp:sp modelId="{C86FDD8A-EE18-4906-93A9-FD9C88A1B39A}">
      <dsp:nvSpPr>
        <dsp:cNvPr id="0" name=""/>
        <dsp:cNvSpPr/>
      </dsp:nvSpPr>
      <dsp:spPr>
        <a:xfrm rot="16128864">
          <a:off x="3341045" y="1636705"/>
          <a:ext cx="1771842" cy="6449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2B3F4-7873-4114-963C-E908208CBF97}">
      <dsp:nvSpPr>
        <dsp:cNvPr id="0" name=""/>
        <dsp:cNvSpPr/>
      </dsp:nvSpPr>
      <dsp:spPr>
        <a:xfrm>
          <a:off x="3117272" y="152615"/>
          <a:ext cx="2149983" cy="1719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latin typeface="+mj-lt"/>
              <a:ea typeface="+mn-ea"/>
              <a:cs typeface="+mn-cs"/>
            </a:rPr>
            <a:t>Student work samples  &amp; other information</a:t>
          </a:r>
          <a:endParaRPr lang="en-US" sz="1900" kern="1200" dirty="0">
            <a:solidFill>
              <a:schemeClr val="bg1"/>
            </a:solidFill>
            <a:latin typeface="+mj-lt"/>
          </a:endParaRPr>
        </a:p>
      </dsp:txBody>
      <dsp:txXfrm>
        <a:off x="3167649" y="202992"/>
        <a:ext cx="2049229" cy="1619232"/>
      </dsp:txXfrm>
    </dsp:sp>
    <dsp:sp modelId="{0D3808A4-5DE5-4B0D-8E8C-0D0C9F93D34F}">
      <dsp:nvSpPr>
        <dsp:cNvPr id="0" name=""/>
        <dsp:cNvSpPr/>
      </dsp:nvSpPr>
      <dsp:spPr>
        <a:xfrm rot="19461120">
          <a:off x="4995927" y="2368900"/>
          <a:ext cx="2322337" cy="6449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A69D7B-BCBC-467A-AC47-41D38304BDEA}">
      <dsp:nvSpPr>
        <dsp:cNvPr id="0" name=""/>
        <dsp:cNvSpPr/>
      </dsp:nvSpPr>
      <dsp:spPr>
        <a:xfrm>
          <a:off x="6096005" y="1066784"/>
          <a:ext cx="2149983" cy="1719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Team member observations &amp; input</a:t>
          </a:r>
        </a:p>
      </dsp:txBody>
      <dsp:txXfrm>
        <a:off x="6146382" y="1117161"/>
        <a:ext cx="2049229" cy="1619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F1996-37C1-4D2F-A04C-A642077C83B1}">
      <dsp:nvSpPr>
        <dsp:cNvPr id="0" name=""/>
        <dsp:cNvSpPr/>
      </dsp:nvSpPr>
      <dsp:spPr>
        <a:xfrm>
          <a:off x="265026" y="0"/>
          <a:ext cx="5019893" cy="5019893"/>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7361C-2FDE-4386-AFD9-23E22F58C902}">
      <dsp:nvSpPr>
        <dsp:cNvPr id="0" name=""/>
        <dsp:cNvSpPr/>
      </dsp:nvSpPr>
      <dsp:spPr>
        <a:xfrm>
          <a:off x="2774973" y="504685"/>
          <a:ext cx="3262930" cy="1188302"/>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Strengths, needs, and involvement-progress in the general education curriculum</a:t>
          </a:r>
        </a:p>
      </dsp:txBody>
      <dsp:txXfrm>
        <a:off x="2832981" y="562693"/>
        <a:ext cx="3146914" cy="1072286"/>
      </dsp:txXfrm>
    </dsp:sp>
    <dsp:sp modelId="{53CECE0C-BFEC-49B8-A6FB-D0B3A1674F62}">
      <dsp:nvSpPr>
        <dsp:cNvPr id="0" name=""/>
        <dsp:cNvSpPr/>
      </dsp:nvSpPr>
      <dsp:spPr>
        <a:xfrm>
          <a:off x="2774973" y="1841526"/>
          <a:ext cx="3262930" cy="1188302"/>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Supports required, assessment/evaluation, status of prior IEP goals</a:t>
          </a:r>
        </a:p>
      </dsp:txBody>
      <dsp:txXfrm>
        <a:off x="2832981" y="1899534"/>
        <a:ext cx="3146914" cy="1072286"/>
      </dsp:txXfrm>
    </dsp:sp>
    <dsp:sp modelId="{B8C100A2-43FA-4141-84EC-E9B58C237A67}">
      <dsp:nvSpPr>
        <dsp:cNvPr id="0" name=""/>
        <dsp:cNvSpPr/>
      </dsp:nvSpPr>
      <dsp:spPr>
        <a:xfrm>
          <a:off x="2774973" y="3178366"/>
          <a:ext cx="3262930" cy="1188302"/>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Student-parent-teacher input, &amp; transition needs by 16 </a:t>
          </a:r>
          <a:r>
            <a:rPr lang="en-US" sz="1900" kern="1200" dirty="0" err="1"/>
            <a:t>yr</a:t>
          </a:r>
          <a:endParaRPr lang="en-US" sz="1900" kern="1200" dirty="0"/>
        </a:p>
      </dsp:txBody>
      <dsp:txXfrm>
        <a:off x="2832981" y="3236374"/>
        <a:ext cx="3146914" cy="10722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A7A05-1263-4F12-9CC3-92FFEF26BCEB}">
      <dsp:nvSpPr>
        <dsp:cNvPr id="0" name=""/>
        <dsp:cNvSpPr/>
      </dsp:nvSpPr>
      <dsp:spPr>
        <a:xfrm>
          <a:off x="299389" y="0"/>
          <a:ext cx="3393077" cy="3151465"/>
        </a:xfrm>
        <a:prstGeom prst="rightArrow">
          <a:avLst/>
        </a:prstGeom>
        <a:solidFill>
          <a:schemeClr val="accent1">
            <a:tint val="40000"/>
            <a:hueOff val="0"/>
            <a:satOff val="0"/>
            <a:lumOff val="0"/>
            <a:alphaOff val="0"/>
          </a:schemeClr>
        </a:solidFill>
        <a:ln w="38100">
          <a:solidFill>
            <a:schemeClr val="tx1"/>
          </a:solidFill>
        </a:ln>
        <a:effectLst/>
      </dsp:spPr>
      <dsp:style>
        <a:lnRef idx="0">
          <a:scrgbClr r="0" g="0" b="0"/>
        </a:lnRef>
        <a:fillRef idx="1">
          <a:scrgbClr r="0" g="0" b="0"/>
        </a:fillRef>
        <a:effectRef idx="0">
          <a:scrgbClr r="0" g="0" b="0"/>
        </a:effectRef>
        <a:fontRef idx="minor"/>
      </dsp:style>
    </dsp:sp>
    <dsp:sp modelId="{39EF519F-606F-48E2-8A1F-ABD3479DF868}">
      <dsp:nvSpPr>
        <dsp:cNvPr id="0" name=""/>
        <dsp:cNvSpPr/>
      </dsp:nvSpPr>
      <dsp:spPr>
        <a:xfrm>
          <a:off x="359323" y="926076"/>
          <a:ext cx="2332740" cy="1260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 Present Level should include information that informs you about the student.</a:t>
          </a:r>
        </a:p>
      </dsp:txBody>
      <dsp:txXfrm>
        <a:off x="420860" y="987613"/>
        <a:ext cx="2209666" cy="1137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F2FFF-B867-48BE-AE37-669EFC8426E6}">
      <dsp:nvSpPr>
        <dsp:cNvPr id="0" name=""/>
        <dsp:cNvSpPr/>
      </dsp:nvSpPr>
      <dsp:spPr>
        <a:xfrm rot="16200000">
          <a:off x="474386" y="-474386"/>
          <a:ext cx="2365927" cy="33147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0" y="0"/>
        <a:ext cx="3314700" cy="1774445"/>
      </dsp:txXfrm>
    </dsp:sp>
    <dsp:sp modelId="{22ACE526-2134-4CEC-8306-E27204C4379B}">
      <dsp:nvSpPr>
        <dsp:cNvPr id="0" name=""/>
        <dsp:cNvSpPr/>
      </dsp:nvSpPr>
      <dsp:spPr>
        <a:xfrm>
          <a:off x="3314700" y="0"/>
          <a:ext cx="3314700" cy="2365927"/>
        </a:xfrm>
        <a:prstGeom prst="round1Rect">
          <a:avLst/>
        </a:prstGeom>
        <a:solidFill>
          <a:schemeClr val="accent2">
            <a:hueOff val="-4098440"/>
            <a:satOff val="-4554"/>
            <a:lumOff val="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314700" y="0"/>
        <a:ext cx="3314700" cy="1774445"/>
      </dsp:txXfrm>
    </dsp:sp>
    <dsp:sp modelId="{75CE2807-C070-4BE4-9B9D-BE862AC1B6A3}">
      <dsp:nvSpPr>
        <dsp:cNvPr id="0" name=""/>
        <dsp:cNvSpPr/>
      </dsp:nvSpPr>
      <dsp:spPr>
        <a:xfrm rot="10800000">
          <a:off x="0" y="2365927"/>
          <a:ext cx="3314700" cy="2365927"/>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10800000">
        <a:off x="0" y="2957408"/>
        <a:ext cx="3314700" cy="1774445"/>
      </dsp:txXfrm>
    </dsp:sp>
    <dsp:sp modelId="{5FF275ED-154A-4C0D-AF69-647D46838CBF}">
      <dsp:nvSpPr>
        <dsp:cNvPr id="0" name=""/>
        <dsp:cNvSpPr/>
      </dsp:nvSpPr>
      <dsp:spPr>
        <a:xfrm rot="5400000">
          <a:off x="3789086" y="1891540"/>
          <a:ext cx="2365927" cy="3314700"/>
        </a:xfrm>
        <a:prstGeom prst="round1Rect">
          <a:avLst/>
        </a:prstGeom>
        <a:solidFill>
          <a:schemeClr val="accent2">
            <a:hueOff val="-12295320"/>
            <a:satOff val="-13661"/>
            <a:lumOff val="10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5400000">
        <a:off x="3314700" y="2957408"/>
        <a:ext cx="3314700" cy="1774445"/>
      </dsp:txXfrm>
    </dsp:sp>
    <dsp:sp modelId="{1B63DF68-4420-42D1-AB84-14483F397AA5}">
      <dsp:nvSpPr>
        <dsp:cNvPr id="0" name=""/>
        <dsp:cNvSpPr/>
      </dsp:nvSpPr>
      <dsp:spPr>
        <a:xfrm>
          <a:off x="2233816" y="1667203"/>
          <a:ext cx="2161767" cy="1397446"/>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Present Level</a:t>
          </a:r>
        </a:p>
      </dsp:txBody>
      <dsp:txXfrm>
        <a:off x="2302034" y="1735421"/>
        <a:ext cx="2025331" cy="126101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89738" tIns="44868" rIns="89738" bIns="44868"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8132" y="0"/>
            <a:ext cx="3043344" cy="465455"/>
          </a:xfrm>
          <a:prstGeom prst="rect">
            <a:avLst/>
          </a:prstGeom>
        </p:spPr>
        <p:txBody>
          <a:bodyPr vert="horz" lIns="89738" tIns="44868" rIns="89738" bIns="44868" rtlCol="0"/>
          <a:lstStyle>
            <a:lvl1pPr algn="r" eaLnBrk="1" hangingPunct="1">
              <a:defRPr sz="1200">
                <a:latin typeface="Arial" charset="0"/>
                <a:cs typeface="Arial" charset="0"/>
              </a:defRPr>
            </a:lvl1pPr>
          </a:lstStyle>
          <a:p>
            <a:pPr>
              <a:defRPr/>
            </a:pPr>
            <a:fld id="{E94A1F5A-B48D-4C3D-B25F-DD40C2DD8E47}" type="datetimeFigureOut">
              <a:rPr lang="en-US"/>
              <a:pPr>
                <a:defRPr/>
              </a:pPr>
              <a:t>7/26/2021</a:t>
            </a:fld>
            <a:endParaRPr lang="en-US" dirty="0"/>
          </a:p>
        </p:txBody>
      </p:sp>
      <p:sp>
        <p:nvSpPr>
          <p:cNvPr id="4" name="Footer Placeholder 3"/>
          <p:cNvSpPr>
            <a:spLocks noGrp="1"/>
          </p:cNvSpPr>
          <p:nvPr>
            <p:ph type="ftr" sz="quarter" idx="2"/>
          </p:nvPr>
        </p:nvSpPr>
        <p:spPr>
          <a:xfrm>
            <a:off x="0" y="8842029"/>
            <a:ext cx="3043344" cy="465455"/>
          </a:xfrm>
          <a:prstGeom prst="rect">
            <a:avLst/>
          </a:prstGeom>
        </p:spPr>
        <p:txBody>
          <a:bodyPr vert="horz" lIns="89738" tIns="44868" rIns="89738" bIns="44868"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8132" y="8842029"/>
            <a:ext cx="3043344" cy="465455"/>
          </a:xfrm>
          <a:prstGeom prst="rect">
            <a:avLst/>
          </a:prstGeom>
        </p:spPr>
        <p:txBody>
          <a:bodyPr vert="horz" wrap="square" lIns="89738" tIns="44868" rIns="89738" bIns="44868" numCol="1" anchor="b" anchorCtr="0" compatLnSpc="1">
            <a:prstTxWarp prst="textNoShape">
              <a:avLst/>
            </a:prstTxWarp>
          </a:bodyPr>
          <a:lstStyle>
            <a:lvl1pPr algn="r" eaLnBrk="1" hangingPunct="1">
              <a:defRPr sz="1200"/>
            </a:lvl1pPr>
          </a:lstStyle>
          <a:p>
            <a:pPr>
              <a:defRPr/>
            </a:pPr>
            <a:fld id="{9BC4A06B-2C30-4A9D-9DFD-8B0396ACDD4B}" type="slidenum">
              <a:rPr lang="en-US" altLang="en-US"/>
              <a:pPr>
                <a:defRPr/>
              </a:pPr>
              <a:t>‹#›</a:t>
            </a:fld>
            <a:endParaRPr lang="en-US" altLang="en-US"/>
          </a:p>
        </p:txBody>
      </p:sp>
    </p:spTree>
    <p:extLst>
      <p:ext uri="{BB962C8B-B14F-4D97-AF65-F5344CB8AC3E}">
        <p14:creationId xmlns:p14="http://schemas.microsoft.com/office/powerpoint/2010/main" val="403838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3344" cy="465455"/>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lvl1pPr defTabSz="906720" eaLnBrk="1" hangingPunct="1">
              <a:defRPr sz="12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3978132" y="0"/>
            <a:ext cx="3043344" cy="465455"/>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lvl1pPr algn="r" defTabSz="906720" eaLnBrk="1" hangingPunct="1">
              <a:defRPr sz="1200">
                <a:latin typeface="Arial" charset="0"/>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2310" y="4421823"/>
            <a:ext cx="5620106" cy="4189095"/>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42029"/>
            <a:ext cx="3043344" cy="465455"/>
          </a:xfrm>
          <a:prstGeom prst="rect">
            <a:avLst/>
          </a:prstGeom>
          <a:noFill/>
          <a:ln w="9525">
            <a:noFill/>
            <a:miter lim="800000"/>
            <a:headEnd/>
            <a:tailEnd/>
          </a:ln>
          <a:effectLst/>
        </p:spPr>
        <p:txBody>
          <a:bodyPr vert="horz" wrap="square" lIns="90724" tIns="45363" rIns="90724" bIns="45363" numCol="1" anchor="b" anchorCtr="0" compatLnSpc="1">
            <a:prstTxWarp prst="textNoShape">
              <a:avLst/>
            </a:prstTxWarp>
          </a:bodyPr>
          <a:lstStyle>
            <a:lvl1pPr defTabSz="906720" eaLnBrk="1" hangingPunct="1">
              <a:defRPr sz="12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78132" y="8842029"/>
            <a:ext cx="3043344" cy="465455"/>
          </a:xfrm>
          <a:prstGeom prst="rect">
            <a:avLst/>
          </a:prstGeom>
          <a:noFill/>
          <a:ln w="9525">
            <a:noFill/>
            <a:miter lim="800000"/>
            <a:headEnd/>
            <a:tailEnd/>
          </a:ln>
          <a:effectLst/>
        </p:spPr>
        <p:txBody>
          <a:bodyPr vert="horz" wrap="square" lIns="90724" tIns="45363" rIns="90724" bIns="45363" numCol="1" anchor="b" anchorCtr="0" compatLnSpc="1">
            <a:prstTxWarp prst="textNoShape">
              <a:avLst/>
            </a:prstTxWarp>
          </a:bodyPr>
          <a:lstStyle>
            <a:lvl1pPr algn="r" defTabSz="906463" eaLnBrk="1" hangingPunct="1">
              <a:defRPr sz="1200"/>
            </a:lvl1pPr>
          </a:lstStyle>
          <a:p>
            <a:pPr>
              <a:defRPr/>
            </a:pPr>
            <a:fld id="{4921F544-0C79-463D-BE4E-37C9CC5E243A}" type="slidenum">
              <a:rPr lang="en-US" altLang="en-US"/>
              <a:pPr>
                <a:defRPr/>
              </a:pPr>
              <a:t>‹#›</a:t>
            </a:fld>
            <a:endParaRPr lang="en-US" altLang="en-US"/>
          </a:p>
        </p:txBody>
      </p:sp>
    </p:spTree>
    <p:extLst>
      <p:ext uri="{BB962C8B-B14F-4D97-AF65-F5344CB8AC3E}">
        <p14:creationId xmlns:p14="http://schemas.microsoft.com/office/powerpoint/2010/main" val="3052160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Consultant</a:t>
            </a:r>
            <a:r>
              <a:rPr lang="en-US" sz="1200" b="1" kern="1200" baseline="0" dirty="0">
                <a:solidFill>
                  <a:schemeClr val="tx1"/>
                </a:solidFill>
                <a:effectLst/>
                <a:latin typeface="+mn-lt"/>
                <a:ea typeface="+mn-ea"/>
                <a:cs typeface="+mn-cs"/>
              </a:rPr>
              <a:t> Preparation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Provide opportunity for learners to engage in the content prior to the formal training</a:t>
            </a:r>
          </a:p>
          <a:p>
            <a:pPr lvl="0"/>
            <a:r>
              <a:rPr lang="en-US" sz="1200" b="1" kern="1200" dirty="0">
                <a:solidFill>
                  <a:schemeClr val="tx1"/>
                </a:solidFill>
                <a:effectLst/>
                <a:latin typeface="+mn-lt"/>
                <a:ea typeface="+mn-ea"/>
                <a:cs typeface="+mn-cs"/>
              </a:rPr>
              <a:t>Content: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Learning objectives; Expectations for the training; Preparatory reading Reflection exercise </a:t>
            </a:r>
          </a:p>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THIS SLIDE SHOULD BE HIDDEN</a:t>
            </a:r>
            <a:r>
              <a:rPr lang="en-US" sz="1200" b="1" kern="1200" baseline="0" dirty="0">
                <a:solidFill>
                  <a:schemeClr val="tx1"/>
                </a:solidFill>
                <a:effectLst/>
                <a:latin typeface="+mn-lt"/>
                <a:ea typeface="+mn-ea"/>
                <a:cs typeface="+mn-cs"/>
              </a:rPr>
              <a:t> PRIOR TO PRESENTATION</a:t>
            </a:r>
          </a:p>
          <a:p>
            <a:pPr lvl="0"/>
            <a:endParaRPr lang="en-US" b="0" dirty="0"/>
          </a:p>
          <a:p>
            <a:endParaRPr lang="en-US" dirty="0"/>
          </a:p>
        </p:txBody>
      </p:sp>
    </p:spTree>
    <p:extLst>
      <p:ext uri="{BB962C8B-B14F-4D97-AF65-F5344CB8AC3E}">
        <p14:creationId xmlns:p14="http://schemas.microsoft.com/office/powerpoint/2010/main" val="379003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a:t>
            </a:r>
          </a:p>
          <a:p>
            <a:r>
              <a:rPr lang="en-US" altLang="en-US" b="0" dirty="0">
                <a:latin typeface="Arial" panose="020B0604020202020204" pitchFamily="34" charset="0"/>
                <a:cs typeface="Arial" panose="020B0604020202020204" pitchFamily="34" charset="0"/>
              </a:rPr>
              <a:t>These are the Essential</a:t>
            </a:r>
            <a:r>
              <a:rPr lang="en-US" altLang="en-US" b="0" baseline="0" dirty="0">
                <a:latin typeface="Arial" panose="020B0604020202020204" pitchFamily="34" charset="0"/>
                <a:cs typeface="Arial" panose="020B0604020202020204" pitchFamily="34" charset="0"/>
              </a:rPr>
              <a:t> Questions we should all be able to answer when we finish this training.</a:t>
            </a:r>
          </a:p>
          <a:p>
            <a:r>
              <a:rPr lang="en-US" altLang="en-US" b="0" baseline="0" dirty="0">
                <a:latin typeface="Arial" panose="020B0604020202020204" pitchFamily="34" charset="0"/>
                <a:cs typeface="Arial" panose="020B0604020202020204" pitchFamily="34" charset="0"/>
              </a:rPr>
              <a:t>Essential Questions not only help participants stay focused in but provide a structure for us to remember to stay true to the essential learnings. There could be many other trainings that this one presentation of learning could inspire. Teachers or districts may find they need more help with writing good present level statements, writing goals, collecting data for educational or behavioral goals, determining good supports/accommodations, communicating with parents concerning educational goals in transition, writing a transition IEP, or several other options.</a:t>
            </a:r>
          </a:p>
          <a:p>
            <a:endParaRPr lang="en-US" altLang="en-US" b="0" baseline="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r>
              <a:rPr lang="en-US" altLang="en-US" b="0" dirty="0">
                <a:latin typeface="Arial" panose="020B0604020202020204" pitchFamily="34" charset="0"/>
                <a:cs typeface="Arial" panose="020B0604020202020204" pitchFamily="34" charset="0"/>
              </a:rPr>
              <a:t>These are the Essential</a:t>
            </a:r>
            <a:r>
              <a:rPr lang="en-US" altLang="en-US" b="0" baseline="0" dirty="0">
                <a:latin typeface="Arial" panose="020B0604020202020204" pitchFamily="34" charset="0"/>
                <a:cs typeface="Arial" panose="020B0604020202020204" pitchFamily="34" charset="0"/>
              </a:rPr>
              <a:t> Questions we should all be able to answer when we finish this training.</a:t>
            </a:r>
          </a:p>
          <a:p>
            <a:endParaRPr lang="en-US" altLang="en-US" b="0"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Do: </a:t>
            </a:r>
          </a:p>
          <a:p>
            <a:r>
              <a:rPr lang="en-US" altLang="en-US" b="0" baseline="0" dirty="0">
                <a:latin typeface="Arial" panose="020B0604020202020204" pitchFamily="34" charset="0"/>
                <a:cs typeface="Arial" panose="020B0604020202020204" pitchFamily="34" charset="0"/>
              </a:rPr>
              <a:t>Pause for participants to read over the questions. </a:t>
            </a:r>
            <a:endParaRPr lang="en-US" altLang="en-US" b="1" dirty="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000">
                <a:solidFill>
                  <a:schemeClr val="tx1"/>
                </a:solidFill>
                <a:latin typeface="Arial" panose="020B0604020202020204" pitchFamily="34" charset="0"/>
                <a:cs typeface="Arial" panose="020B0604020202020204" pitchFamily="34" charset="0"/>
              </a:defRPr>
            </a:lvl1pPr>
            <a:lvl2pPr marL="742950" indent="-285750" defTabSz="906463">
              <a:defRPr sz="2000">
                <a:solidFill>
                  <a:schemeClr val="tx1"/>
                </a:solidFill>
                <a:latin typeface="Arial" panose="020B0604020202020204" pitchFamily="34" charset="0"/>
                <a:cs typeface="Arial" panose="020B0604020202020204" pitchFamily="34" charset="0"/>
              </a:defRPr>
            </a:lvl2pPr>
            <a:lvl3pPr marL="1143000" indent="-228600" defTabSz="906463">
              <a:defRPr sz="2000">
                <a:solidFill>
                  <a:schemeClr val="tx1"/>
                </a:solidFill>
                <a:latin typeface="Arial" panose="020B0604020202020204" pitchFamily="34" charset="0"/>
                <a:cs typeface="Arial" panose="020B0604020202020204" pitchFamily="34" charset="0"/>
              </a:defRPr>
            </a:lvl3pPr>
            <a:lvl4pPr marL="1600200" indent="-228600" defTabSz="906463">
              <a:defRPr sz="2000">
                <a:solidFill>
                  <a:schemeClr val="tx1"/>
                </a:solidFill>
                <a:latin typeface="Arial" panose="020B0604020202020204" pitchFamily="34" charset="0"/>
                <a:cs typeface="Arial" panose="020B0604020202020204" pitchFamily="34" charset="0"/>
              </a:defRPr>
            </a:lvl4pPr>
            <a:lvl5pPr marL="2057400" indent="-228600" defTabSz="906463">
              <a:defRPr sz="20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7DE7AE8A-A9D2-4F6A-8A28-74EB8D834A70}" type="slidenum">
              <a:rPr lang="en-US" altLang="en-US" sz="1200" smtClean="0"/>
              <a:pPr/>
              <a:t>10</a:t>
            </a:fld>
            <a:endParaRPr lang="en-US" altLang="en-US" sz="1200" dirty="0"/>
          </a:p>
        </p:txBody>
      </p:sp>
    </p:spTree>
    <p:extLst>
      <p:ext uri="{BB962C8B-B14F-4D97-AF65-F5344CB8AC3E}">
        <p14:creationId xmlns:p14="http://schemas.microsoft.com/office/powerpoint/2010/main" val="33067534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none" dirty="0">
                <a:latin typeface="Arial" panose="020B0604020202020204" pitchFamily="34" charset="0"/>
                <a:cs typeface="Arial" panose="020B0604020202020204" pitchFamily="34" charset="0"/>
              </a:rPr>
              <a:t>To Know:</a:t>
            </a:r>
          </a:p>
          <a:p>
            <a:r>
              <a:rPr lang="en-US" altLang="en-US" u="none" dirty="0">
                <a:latin typeface="Arial" panose="020B0604020202020204" pitchFamily="34" charset="0"/>
                <a:cs typeface="Arial" panose="020B0604020202020204" pitchFamily="34" charset="0"/>
              </a:rPr>
              <a:t>These are examples of quantifiable data. </a:t>
            </a:r>
          </a:p>
          <a:p>
            <a:endParaRPr lang="en-US" altLang="en-US" u="sng" dirty="0">
              <a:latin typeface="Arial" panose="020B0604020202020204" pitchFamily="34" charset="0"/>
              <a:cs typeface="Arial" panose="020B0604020202020204" pitchFamily="34" charset="0"/>
            </a:endParaRPr>
          </a:p>
          <a:p>
            <a:r>
              <a:rPr lang="en-US" altLang="en-US" b="1" u="none" dirty="0">
                <a:latin typeface="Arial" panose="020B0604020202020204" pitchFamily="34" charset="0"/>
                <a:cs typeface="Arial" panose="020B0604020202020204" pitchFamily="34" charset="0"/>
              </a:rPr>
              <a:t>To Say:</a:t>
            </a:r>
          </a:p>
          <a:p>
            <a:r>
              <a:rPr lang="en-US" altLang="en-US" u="none" dirty="0">
                <a:latin typeface="Arial" panose="020B0604020202020204" pitchFamily="34" charset="0"/>
                <a:cs typeface="Arial" panose="020B0604020202020204" pitchFamily="34" charset="0"/>
              </a:rPr>
              <a:t>Can you think of any other data you use?</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66CF9D-7661-4BE0-BA62-5D66D3181DC3}" type="slidenum">
              <a:rPr lang="en-US" altLang="en-US" smtClean="0"/>
              <a:pPr>
                <a:spcBef>
                  <a:spcPct val="0"/>
                </a:spcBef>
              </a:pPr>
              <a:t>101</a:t>
            </a:fld>
            <a:endParaRPr lang="en-US" altLang="en-US"/>
          </a:p>
        </p:txBody>
      </p:sp>
    </p:spTree>
    <p:extLst>
      <p:ext uri="{BB962C8B-B14F-4D97-AF65-F5344CB8AC3E}">
        <p14:creationId xmlns:p14="http://schemas.microsoft.com/office/powerpoint/2010/main" val="7957147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Some standardized assessments used in progress monitoring (AIMSWEB (Academic Improvement Measurement System based on the Web) or DIBELS (Dynamic Indicators of Basic Early Literacy Skills) can give you a rate of improvement.</a:t>
            </a:r>
          </a:p>
          <a:p>
            <a:r>
              <a:rPr lang="en-US" altLang="en-US" dirty="0">
                <a:latin typeface="Arial" panose="020B0604020202020204" pitchFamily="34" charset="0"/>
                <a:cs typeface="Arial" panose="020B0604020202020204" pitchFamily="34" charset="0"/>
              </a:rPr>
              <a:t> Be cautious about rate of improvement. We are wanting to close the gap. The rate allows us to see if the student is processing more efficiently</a:t>
            </a:r>
            <a:r>
              <a:rPr lang="en-US" altLang="en-US" baseline="0" dirty="0">
                <a:latin typeface="Arial" panose="020B0604020202020204" pitchFamily="34" charset="0"/>
                <a:cs typeface="Arial" panose="020B0604020202020204" pitchFamily="34" charset="0"/>
              </a:rPr>
              <a:t> and making the needed growth towards target.</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endParaRPr lang="en-US" altLang="en-US" b="0"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But,</a:t>
            </a:r>
            <a:r>
              <a:rPr lang="en-US" altLang="en-US" b="0" baseline="0" dirty="0">
                <a:latin typeface="Arial" panose="020B0604020202020204" pitchFamily="34" charset="0"/>
                <a:cs typeface="Arial" panose="020B0604020202020204" pitchFamily="34" charset="0"/>
              </a:rPr>
              <a:t> w</a:t>
            </a:r>
            <a:r>
              <a:rPr lang="en-US" altLang="en-US" b="0" dirty="0">
                <a:latin typeface="Arial" panose="020B0604020202020204" pitchFamily="34" charset="0"/>
                <a:cs typeface="Arial" panose="020B0604020202020204" pitchFamily="34" charset="0"/>
              </a:rPr>
              <a:t>e MUST look at error analysis to target specific instruction using research based practices </a:t>
            </a:r>
            <a:r>
              <a:rPr lang="en-US" altLang="en-US" dirty="0">
                <a:latin typeface="Arial" panose="020B0604020202020204" pitchFamily="34" charset="0"/>
                <a:cs typeface="Arial" panose="020B0604020202020204" pitchFamily="34" charset="0"/>
              </a:rPr>
              <a:t>or a student’s rate of improvement will never get stronger and then we only add to the slow growth instead of use our information to develop a plan for success.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E66E2B-CE90-41D5-8DAD-326DEC7885BD}" type="slidenum">
              <a:rPr lang="en-US" altLang="en-US" smtClean="0"/>
              <a:pPr>
                <a:spcBef>
                  <a:spcPct val="0"/>
                </a:spcBef>
              </a:pPr>
              <a:t>102</a:t>
            </a:fld>
            <a:endParaRPr lang="en-US" altLang="en-US"/>
          </a:p>
        </p:txBody>
      </p:sp>
    </p:spTree>
    <p:extLst>
      <p:ext uri="{BB962C8B-B14F-4D97-AF65-F5344CB8AC3E}">
        <p14:creationId xmlns:p14="http://schemas.microsoft.com/office/powerpoint/2010/main" val="20501040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These are other factors to consider when developing compliant IEP goals.</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23228E-3E23-4001-9204-3CD99D95401C}" type="slidenum">
              <a:rPr lang="en-US" altLang="en-US" smtClean="0"/>
              <a:pPr>
                <a:spcBef>
                  <a:spcPct val="0"/>
                </a:spcBef>
              </a:pPr>
              <a:t>103</a:t>
            </a:fld>
            <a:endParaRPr lang="en-US" altLang="en-US"/>
          </a:p>
        </p:txBody>
      </p:sp>
    </p:spTree>
    <p:extLst>
      <p:ext uri="{BB962C8B-B14F-4D97-AF65-F5344CB8AC3E}">
        <p14:creationId xmlns:p14="http://schemas.microsoft.com/office/powerpoint/2010/main" val="14282442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598AEC-95CC-4C27-9ABF-04BD43108C6A}" type="slidenum">
              <a:rPr lang="en-US" altLang="en-US" smtClean="0"/>
              <a:pPr>
                <a:spcBef>
                  <a:spcPct val="0"/>
                </a:spcBef>
              </a:pPr>
              <a:t>104</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For this professional development, here are the ways we will be defining the SMART Goals. These are the ways we define SMART according to the Missouri State Plan: Standards and Indicators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(Transition to next slide)</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2996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FCB2B6-8B51-4E60-BF7A-36AEB7BAE8C1}" type="slidenum">
              <a:rPr lang="en-US" altLang="en-US" smtClean="0"/>
              <a:pPr>
                <a:spcBef>
                  <a:spcPct val="0"/>
                </a:spcBef>
              </a:pPr>
              <a:t>105</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 </a:t>
            </a:r>
          </a:p>
          <a:p>
            <a:r>
              <a:rPr lang="en-US" altLang="en-US" dirty="0">
                <a:latin typeface="Arial" panose="020B0604020202020204" pitchFamily="34" charset="0"/>
                <a:cs typeface="Arial" panose="020B0604020202020204" pitchFamily="34" charset="0"/>
              </a:rPr>
              <a:t>HO #10 SMART Goals Template</a:t>
            </a:r>
            <a:endParaRPr lang="en-US" altLang="en-US" b="1"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r>
              <a:rPr lang="en-US" altLang="en-US" b="0" dirty="0">
                <a:latin typeface="Arial" panose="020B0604020202020204" pitchFamily="34" charset="0"/>
                <a:cs typeface="Arial" panose="020B0604020202020204" pitchFamily="34" charset="0"/>
              </a:rPr>
              <a:t>As we read through these we must be sure to understand that Missouri does</a:t>
            </a:r>
            <a:r>
              <a:rPr lang="en-US" altLang="en-US" b="0" baseline="0" dirty="0">
                <a:latin typeface="Arial" panose="020B0604020202020204" pitchFamily="34" charset="0"/>
                <a:cs typeface="Arial" panose="020B0604020202020204" pitchFamily="34" charset="0"/>
              </a:rPr>
              <a:t> not require that you put in a timeframe. We assume the time will be the life of the IEP unless otherwise stated. It is just best practice to know and understand the timeframe you are considering. Many forget this IEP might last into another school year or grade level. We have added the timeframe here to the beginning of this template to remind us of the timeframe we are needing to consider as we write the goal.  Check this slide against the template. The template makes us focus on the parts and then what the information will look like as a goal.</a:t>
            </a:r>
          </a:p>
          <a:p>
            <a:endParaRPr lang="en-US" altLang="en-US" b="0" baseline="0" dirty="0">
              <a:latin typeface="Arial" panose="020B0604020202020204" pitchFamily="34" charset="0"/>
              <a:cs typeface="Arial" panose="020B0604020202020204" pitchFamily="34" charset="0"/>
            </a:endParaRPr>
          </a:p>
          <a:p>
            <a:r>
              <a:rPr lang="en-US" altLang="en-US" b="0" baseline="0" dirty="0">
                <a:latin typeface="Arial" panose="020B0604020202020204" pitchFamily="34" charset="0"/>
                <a:cs typeface="Arial" panose="020B0604020202020204" pitchFamily="34" charset="0"/>
              </a:rPr>
              <a:t>The back side of the template can be used as the frame for a good IEP SMART goal.</a:t>
            </a:r>
          </a:p>
          <a:p>
            <a:endParaRPr lang="en-US" altLang="en-US" b="1"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Know:</a:t>
            </a:r>
          </a:p>
          <a:p>
            <a:r>
              <a:rPr lang="en-US" altLang="en-US" b="0" dirty="0">
                <a:latin typeface="Arial" panose="020B0604020202020204" pitchFamily="34" charset="0"/>
                <a:cs typeface="Arial" panose="020B0604020202020204" pitchFamily="34" charset="0"/>
              </a:rPr>
              <a:t>This portion</a:t>
            </a:r>
            <a:r>
              <a:rPr lang="en-US" altLang="en-US" b="0" baseline="0" dirty="0">
                <a:latin typeface="Arial" panose="020B0604020202020204" pitchFamily="34" charset="0"/>
                <a:cs typeface="Arial" panose="020B0604020202020204" pitchFamily="34" charset="0"/>
              </a:rPr>
              <a:t> of the training also has pivotal places to see where follow-up or extension of this training is needed. For example other training might be needed to go deeper in:</a:t>
            </a:r>
          </a:p>
          <a:p>
            <a:r>
              <a:rPr lang="en-US" altLang="en-US" b="0" baseline="0" dirty="0">
                <a:latin typeface="Arial" panose="020B0604020202020204" pitchFamily="34" charset="0"/>
                <a:cs typeface="Arial" panose="020B0604020202020204" pitchFamily="34" charset="0"/>
              </a:rPr>
              <a:t>Writing goals</a:t>
            </a:r>
          </a:p>
          <a:p>
            <a:r>
              <a:rPr lang="en-US" altLang="en-US" b="0" baseline="0" dirty="0">
                <a:latin typeface="Arial" panose="020B0604020202020204" pitchFamily="34" charset="0"/>
                <a:cs typeface="Arial" panose="020B0604020202020204" pitchFamily="34" charset="0"/>
              </a:rPr>
              <a:t>Understanding how to connect goals to standards</a:t>
            </a:r>
          </a:p>
          <a:p>
            <a:r>
              <a:rPr lang="en-US" altLang="en-US" b="0" baseline="0" dirty="0">
                <a:latin typeface="Arial" panose="020B0604020202020204" pitchFamily="34" charset="0"/>
                <a:cs typeface="Arial" panose="020B0604020202020204" pitchFamily="34" charset="0"/>
              </a:rPr>
              <a:t>Imbedding self –determination or ‘soft’ skills</a:t>
            </a:r>
          </a:p>
          <a:p>
            <a:r>
              <a:rPr lang="en-US" altLang="en-US" b="0" baseline="0" dirty="0">
                <a:latin typeface="Arial" panose="020B0604020202020204" pitchFamily="34" charset="0"/>
                <a:cs typeface="Arial" panose="020B0604020202020204" pitchFamily="34" charset="0"/>
              </a:rPr>
              <a:t>Continuing to teach reading but increasing listening skills to keep up with grade level content</a:t>
            </a:r>
          </a:p>
          <a:p>
            <a:endParaRPr lang="en-US" alt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2708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43D128-CD20-4876-8868-8E54AAFD805E}" type="slidenum">
              <a:rPr lang="en-US" altLang="en-US" smtClean="0"/>
              <a:pPr>
                <a:spcBef>
                  <a:spcPct val="0"/>
                </a:spcBef>
              </a:pPr>
              <a:t>106</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 </a:t>
            </a:r>
          </a:p>
          <a:p>
            <a:r>
              <a:rPr lang="en-US" altLang="en-US" dirty="0">
                <a:latin typeface="Arial" panose="020B0604020202020204" pitchFamily="34" charset="0"/>
                <a:cs typeface="Arial" panose="020B0604020202020204" pitchFamily="34" charset="0"/>
              </a:rPr>
              <a:t>HO #10 SMART Goals Template</a:t>
            </a:r>
          </a:p>
          <a:p>
            <a:pPr defTabSz="915988">
              <a:lnSpc>
                <a:spcPct val="90000"/>
              </a:lnSpc>
            </a:pPr>
            <a:endParaRPr lang="en-US" altLang="en-US" b="1" dirty="0">
              <a:solidFill>
                <a:srgbClr val="3399FF"/>
              </a:solidFill>
              <a:latin typeface="Arial" panose="020B0604020202020204" pitchFamily="34" charset="0"/>
              <a:cs typeface="Arial" panose="020B0604020202020204" pitchFamily="34" charset="0"/>
            </a:endParaRPr>
          </a:p>
          <a:p>
            <a:pPr defTabSz="915988">
              <a:lnSpc>
                <a:spcPct val="90000"/>
              </a:lnSpc>
            </a:pPr>
            <a:r>
              <a:rPr lang="en-US" altLang="en-US" b="1" dirty="0">
                <a:solidFill>
                  <a:schemeClr val="tx1"/>
                </a:solidFill>
                <a:latin typeface="Arial" panose="020B0604020202020204" pitchFamily="34" charset="0"/>
                <a:cs typeface="Arial" panose="020B0604020202020204" pitchFamily="34" charset="0"/>
              </a:rPr>
              <a:t>To Say:</a:t>
            </a:r>
          </a:p>
          <a:p>
            <a:pPr defTabSz="915988">
              <a:lnSpc>
                <a:spcPct val="90000"/>
              </a:lnSpc>
            </a:pPr>
            <a:r>
              <a:rPr lang="en-US" altLang="en-US" dirty="0">
                <a:solidFill>
                  <a:schemeClr val="tx1"/>
                </a:solidFill>
                <a:latin typeface="Arial" panose="020B0604020202020204" pitchFamily="34" charset="0"/>
                <a:cs typeface="Arial" panose="020B0604020202020204" pitchFamily="34" charset="0"/>
              </a:rPr>
              <a:t>First, the IEP team needs to address fluency. Why?  Fluency is a 90-95% indicator if a student can </a:t>
            </a:r>
            <a:r>
              <a:rPr lang="en-US" altLang="en-US" u="sng" dirty="0">
                <a:solidFill>
                  <a:schemeClr val="tx1"/>
                </a:solidFill>
                <a:latin typeface="Arial" panose="020B0604020202020204" pitchFamily="34" charset="0"/>
                <a:cs typeface="Arial" panose="020B0604020202020204" pitchFamily="34" charset="0"/>
              </a:rPr>
              <a:t>comprehend </a:t>
            </a:r>
            <a:r>
              <a:rPr lang="en-US" altLang="en-US" dirty="0">
                <a:solidFill>
                  <a:schemeClr val="tx1"/>
                </a:solidFill>
                <a:latin typeface="Arial" panose="020B0604020202020204" pitchFamily="34" charset="0"/>
                <a:cs typeface="Arial" panose="020B0604020202020204" pitchFamily="34" charset="0"/>
              </a:rPr>
              <a:t>and it’s a CONCEPT in the standard. Standard 4 across grades K-5 in the Foundations.</a:t>
            </a:r>
          </a:p>
          <a:p>
            <a:pPr defTabSz="915988">
              <a:lnSpc>
                <a:spcPct val="90000"/>
              </a:lnSpc>
            </a:pPr>
            <a:endParaRPr lang="en-US" altLang="en-US" dirty="0">
              <a:solidFill>
                <a:schemeClr val="tx1"/>
              </a:solidFill>
              <a:latin typeface="Arial" panose="020B0604020202020204" pitchFamily="34" charset="0"/>
              <a:cs typeface="Arial" panose="020B0604020202020204" pitchFamily="34" charset="0"/>
            </a:endParaRPr>
          </a:p>
          <a:p>
            <a:pPr defTabSz="915988">
              <a:lnSpc>
                <a:spcPct val="90000"/>
              </a:lnSpc>
            </a:pPr>
            <a:r>
              <a:rPr lang="en-US" altLang="en-US" dirty="0">
                <a:solidFill>
                  <a:schemeClr val="tx1"/>
                </a:solidFill>
                <a:latin typeface="Arial" panose="020B0604020202020204" pitchFamily="34" charset="0"/>
                <a:cs typeface="Arial" panose="020B0604020202020204" pitchFamily="34" charset="0"/>
              </a:rPr>
              <a:t>Fluency impacts all academic areas. Therefore we must address it.</a:t>
            </a:r>
          </a:p>
          <a:p>
            <a:pPr defTabSz="915988">
              <a:lnSpc>
                <a:spcPct val="90000"/>
              </a:lnSpc>
            </a:pPr>
            <a:r>
              <a:rPr lang="en-US" altLang="en-US" dirty="0">
                <a:solidFill>
                  <a:schemeClr val="tx1"/>
                </a:solidFill>
                <a:latin typeface="Arial" panose="020B0604020202020204" pitchFamily="34" charset="0"/>
                <a:cs typeface="Arial" panose="020B0604020202020204" pitchFamily="34" charset="0"/>
              </a:rPr>
              <a:t>Let us read this</a:t>
            </a:r>
            <a:r>
              <a:rPr lang="en-US" altLang="en-US" baseline="0" dirty="0">
                <a:solidFill>
                  <a:schemeClr val="tx1"/>
                </a:solidFill>
                <a:latin typeface="Arial" panose="020B0604020202020204" pitchFamily="34" charset="0"/>
                <a:cs typeface="Arial" panose="020B0604020202020204" pitchFamily="34" charset="0"/>
              </a:rPr>
              <a:t> and consider what skills Jackie needs in order to read/decode complex passages.</a:t>
            </a:r>
            <a:endParaRPr lang="en-US" altLang="en-US" dirty="0">
              <a:solidFill>
                <a:schemeClr val="tx1"/>
              </a:solidFill>
              <a:latin typeface="Arial" panose="020B0604020202020204" pitchFamily="34" charset="0"/>
              <a:cs typeface="Arial" panose="020B0604020202020204" pitchFamily="34" charset="0"/>
            </a:endParaRPr>
          </a:p>
          <a:p>
            <a:pPr defTabSz="915988">
              <a:lnSpc>
                <a:spcPct val="90000"/>
              </a:lnSpc>
            </a:pPr>
            <a:endParaRPr lang="en-US" altLang="en-US" dirty="0">
              <a:solidFill>
                <a:schemeClr val="tx1"/>
              </a:solidFill>
              <a:latin typeface="Arial" panose="020B0604020202020204" pitchFamily="34" charset="0"/>
              <a:cs typeface="Arial" panose="020B0604020202020204" pitchFamily="34" charset="0"/>
            </a:endParaRPr>
          </a:p>
          <a:p>
            <a:pPr defTabSz="915988"/>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7229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820980-2B32-441A-97AE-BE53A2A0CD94}" type="slidenum">
              <a:rPr lang="en-US" altLang="en-US" smtClean="0"/>
              <a:pPr>
                <a:spcBef>
                  <a:spcPct val="0"/>
                </a:spcBef>
              </a:pPr>
              <a:t>107</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Let’s move to a second example for Jackie.</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skill does Jackie need to fluently read connected text?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Answer:  Decoding and phrasing.  In the next slides we will only address the decoding needs.</a:t>
            </a:r>
          </a:p>
          <a:p>
            <a:r>
              <a:rPr lang="en-US" altLang="en-US" baseline="0" dirty="0">
                <a:latin typeface="Arial" panose="020B0604020202020204" pitchFamily="34" charset="0"/>
                <a:cs typeface="Arial" panose="020B0604020202020204" pitchFamily="34" charset="0"/>
              </a:rPr>
              <a:t>These are also found in Reading Foundations.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0075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E796D6-B0F7-4E01-95BC-96AED0803CDA}" type="slidenum">
              <a:rPr lang="en-US" altLang="en-US" smtClean="0"/>
              <a:pPr>
                <a:spcBef>
                  <a:spcPct val="0"/>
                </a:spcBef>
              </a:pPr>
              <a:t>108</a:t>
            </a:fld>
            <a:endParaRPr lang="en-US" altLang="en-US"/>
          </a:p>
        </p:txBody>
      </p:sp>
      <p:sp>
        <p:nvSpPr>
          <p:cNvPr id="157699"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pPr marL="344261" indent="-344261" eaLnBrk="1" hangingPunct="1">
              <a:defRPr/>
            </a:pPr>
            <a:r>
              <a:rPr lang="en-US" b="1" dirty="0"/>
              <a:t>To Say:</a:t>
            </a:r>
          </a:p>
          <a:p>
            <a:pPr marL="344261" indent="-344261" eaLnBrk="1" hangingPunct="1">
              <a:defRPr/>
            </a:pPr>
            <a:r>
              <a:rPr lang="en-US" dirty="0"/>
              <a:t>This is the annual SMART Goal for decoding broken into the 5 Components. For</a:t>
            </a:r>
            <a:r>
              <a:rPr lang="en-US" baseline="0" dirty="0"/>
              <a:t> the state of Missouri the timeframe for a SMART goal is automatically considered as “the life of the IEP.” </a:t>
            </a:r>
            <a:endParaRPr lang="en-US" dirty="0"/>
          </a:p>
          <a:p>
            <a:pPr marL="344261" indent="-344261" eaLnBrk="1" hangingPunct="1">
              <a:defRPr/>
            </a:pPr>
            <a:endParaRPr lang="en-US" dirty="0"/>
          </a:p>
          <a:p>
            <a:pPr marL="344261" indent="-344261" eaLnBrk="1" hangingPunct="1">
              <a:defRPr/>
            </a:pPr>
            <a:r>
              <a:rPr lang="en-US" baseline="0" dirty="0"/>
              <a:t>Remember --  DESE does not consider a school out of Compliance if there is no timeframe listed within the goals. </a:t>
            </a:r>
          </a:p>
          <a:p>
            <a:pPr marL="344261" indent="-344261" eaLnBrk="1" hangingPunct="1">
              <a:defRPr/>
            </a:pPr>
            <a:r>
              <a:rPr lang="en-US" baseline="0" dirty="0"/>
              <a:t>When we look at this SMART goal we are looking at the standards called Reading Foundational Skills. Standard 4 states to “read with sufficient accuracy and fluency to support comprehension.”</a:t>
            </a:r>
          </a:p>
          <a:p>
            <a:pPr marL="344261" indent="-344261" eaLnBrk="1" hangingPunct="1">
              <a:defRPr/>
            </a:pPr>
            <a:endParaRPr lang="en-US" baseline="0" dirty="0"/>
          </a:p>
          <a:p>
            <a:pPr marL="344261" indent="-344261" eaLnBrk="1" hangingPunct="1">
              <a:defRPr/>
            </a:pPr>
            <a:endParaRPr lang="en-US" baseline="0" dirty="0"/>
          </a:p>
          <a:p>
            <a:pPr marL="344261" indent="-344261" eaLnBrk="1" hangingPunct="1">
              <a:defRPr/>
            </a:pPr>
            <a:r>
              <a:rPr lang="en-US" dirty="0"/>
              <a:t>Now let’s look at the annual SMART Goal with decoding benchmarks. </a:t>
            </a:r>
          </a:p>
          <a:p>
            <a:pPr marL="344261" indent="-344261" eaLnBrk="1" hangingPunct="1">
              <a:defRPr/>
            </a:pPr>
            <a:endParaRPr lang="en-US" dirty="0"/>
          </a:p>
          <a:p>
            <a:pPr marL="344261" indent="-344261" eaLnBrk="1" hangingPunct="1">
              <a:defRPr/>
            </a:pPr>
            <a:endParaRPr lang="en-US" dirty="0"/>
          </a:p>
          <a:p>
            <a:pPr>
              <a:defRPr/>
            </a:pPr>
            <a:endParaRPr lang="en-US" dirty="0"/>
          </a:p>
        </p:txBody>
      </p:sp>
    </p:spTree>
    <p:extLst>
      <p:ext uri="{BB962C8B-B14F-4D97-AF65-F5344CB8AC3E}">
        <p14:creationId xmlns:p14="http://schemas.microsoft.com/office/powerpoint/2010/main" val="38480901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F2831AD-DBF2-484B-9492-8553986E0A5F}" type="slidenum">
              <a:rPr lang="en-US" altLang="en-US" smtClean="0"/>
              <a:pPr>
                <a:spcBef>
                  <a:spcPct val="0"/>
                </a:spcBef>
              </a:pPr>
              <a:t>109</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b="0" dirty="0">
                <a:latin typeface="Arial" panose="020B0604020202020204" pitchFamily="34" charset="0"/>
                <a:cs typeface="Arial" panose="020B0604020202020204" pitchFamily="34" charset="0"/>
              </a:rPr>
              <a:t>If you look at Reading Foundation</a:t>
            </a:r>
            <a:r>
              <a:rPr lang="en-US" altLang="en-US" b="0" baseline="0" dirty="0">
                <a:latin typeface="Arial" panose="020B0604020202020204" pitchFamily="34" charset="0"/>
                <a:cs typeface="Arial" panose="020B0604020202020204" pitchFamily="34" charset="0"/>
              </a:rPr>
              <a:t>s, you will find these are also needed in reading and addressed in Standards. Phonics and Word Recognition for reading – look at what skills the student still needs because they are not yet at a third grade reading. Error analysis will show us the skills Jackie still needs that are below grade level according to the standards but will help us reach grade level.</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Benchmarks/objectives are not required unless the student participates on MAP-A.  We do suggest them as best practice.</a:t>
            </a:r>
          </a:p>
          <a:p>
            <a:r>
              <a:rPr lang="en-US" altLang="en-US" dirty="0">
                <a:latin typeface="Arial" panose="020B0604020202020204" pitchFamily="34" charset="0"/>
                <a:cs typeface="Arial" panose="020B0604020202020204" pitchFamily="34" charset="0"/>
              </a:rPr>
              <a:t>Do we need more training on how to connect</a:t>
            </a:r>
            <a:r>
              <a:rPr lang="en-US" altLang="en-US" baseline="0" dirty="0">
                <a:latin typeface="Arial" panose="020B0604020202020204" pitchFamily="34" charset="0"/>
                <a:cs typeface="Arial" panose="020B0604020202020204" pitchFamily="34" charset="0"/>
              </a:rPr>
              <a:t> understanding of reading instruction across grade levels from where a student can read on their own to the demands that the grade level reading includes? Those could be addressed in a different training.</a:t>
            </a:r>
            <a:endParaRPr lang="en-US" altLang="en-US" dirty="0">
              <a:latin typeface="Arial" panose="020B0604020202020204" pitchFamily="34" charset="0"/>
              <a:cs typeface="Arial" panose="020B0604020202020204" pitchFamily="34" charset="0"/>
            </a:endParaRPr>
          </a:p>
          <a:p>
            <a:endParaRPr lang="en-US" altLang="en-US" b="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Know:</a:t>
            </a:r>
          </a:p>
          <a:p>
            <a:r>
              <a:rPr lang="en-US" altLang="en-US" dirty="0">
                <a:latin typeface="Arial" panose="020B0604020202020204" pitchFamily="34" charset="0"/>
                <a:cs typeface="Arial" panose="020B0604020202020204" pitchFamily="34" charset="0"/>
              </a:rPr>
              <a:t>Benchmarks = time</a:t>
            </a:r>
          </a:p>
          <a:p>
            <a:r>
              <a:rPr lang="en-US" altLang="en-US" dirty="0">
                <a:latin typeface="Arial" panose="020B0604020202020204" pitchFamily="34" charset="0"/>
                <a:cs typeface="Arial" panose="020B0604020202020204" pitchFamily="34" charset="0"/>
              </a:rPr>
              <a:t>Objectives = skills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Benchmarks/objectives are not required unless the student participates on MAP-A.  We do suggest them as best practice.</a:t>
            </a:r>
          </a:p>
          <a:p>
            <a:r>
              <a:rPr lang="en-US" altLang="en-US" dirty="0">
                <a:latin typeface="Arial" panose="020B0604020202020204" pitchFamily="34" charset="0"/>
                <a:cs typeface="Arial" panose="020B0604020202020204" pitchFamily="34" charset="0"/>
              </a:rPr>
              <a:t>Do we need more training on how to connect</a:t>
            </a:r>
            <a:r>
              <a:rPr lang="en-US" altLang="en-US" baseline="0" dirty="0">
                <a:latin typeface="Arial" panose="020B0604020202020204" pitchFamily="34" charset="0"/>
                <a:cs typeface="Arial" panose="020B0604020202020204" pitchFamily="34" charset="0"/>
              </a:rPr>
              <a:t> understanding of reading instruction across grade levels from where a student can read on their own to the demands that the grade level reading includes?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1048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 </a:t>
            </a:r>
          </a:p>
          <a:p>
            <a:r>
              <a:rPr lang="en-US" altLang="en-US" dirty="0">
                <a:latin typeface="Arial" panose="020B0604020202020204" pitchFamily="34" charset="0"/>
                <a:cs typeface="Arial" panose="020B0604020202020204" pitchFamily="34" charset="0"/>
              </a:rPr>
              <a:t>HO # 11  Examples of Goals Linked to Standards</a:t>
            </a:r>
          </a:p>
          <a:p>
            <a:r>
              <a:rPr lang="en-US" altLang="en-US" i="1" dirty="0">
                <a:latin typeface="Arial" panose="020B0604020202020204" pitchFamily="34" charset="0"/>
                <a:cs typeface="Arial" panose="020B0604020202020204" pitchFamily="34" charset="0"/>
              </a:rPr>
              <a:t>Adapted from Aligning IEPs Standards: Standards-Based Individualized Education Program Examples,</a:t>
            </a:r>
            <a:r>
              <a:rPr lang="en-US" altLang="en-US" dirty="0">
                <a:latin typeface="Arial" panose="020B0604020202020204" pitchFamily="34" charset="0"/>
                <a:cs typeface="Arial" panose="020B0604020202020204" pitchFamily="34" charset="0"/>
              </a:rPr>
              <a:t> Project Forum at NASDE, August 2007, p. 5 &amp; 8.</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r>
              <a:rPr lang="en-US" altLang="en-US" b="0" dirty="0">
                <a:latin typeface="Arial" panose="020B0604020202020204" pitchFamily="34" charset="0"/>
                <a:cs typeface="Arial" panose="020B0604020202020204" pitchFamily="34" charset="0"/>
              </a:rPr>
              <a:t>Take a moment</a:t>
            </a:r>
            <a:r>
              <a:rPr lang="en-US" altLang="en-US" b="0" baseline="0" dirty="0">
                <a:latin typeface="Arial" panose="020B0604020202020204" pitchFamily="34" charset="0"/>
                <a:cs typeface="Arial" panose="020B0604020202020204" pitchFamily="34" charset="0"/>
              </a:rPr>
              <a:t> to read this slide to yourself. (pause for participants to read the slide)</a:t>
            </a:r>
          </a:p>
          <a:p>
            <a:endParaRPr lang="en-US" altLang="en-US" b="0"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Here</a:t>
            </a:r>
            <a:r>
              <a:rPr lang="en-US" altLang="en-US" b="0" baseline="0" dirty="0">
                <a:latin typeface="Arial" panose="020B0604020202020204" pitchFamily="34" charset="0"/>
                <a:cs typeface="Arial" panose="020B0604020202020204" pitchFamily="34" charset="0"/>
              </a:rPr>
              <a:t> is a 7</a:t>
            </a:r>
            <a:r>
              <a:rPr lang="en-US" altLang="en-US" b="0" baseline="30000" dirty="0">
                <a:latin typeface="Arial" panose="020B0604020202020204" pitchFamily="34" charset="0"/>
                <a:cs typeface="Arial" panose="020B0604020202020204" pitchFamily="34" charset="0"/>
              </a:rPr>
              <a:t>th</a:t>
            </a:r>
            <a:r>
              <a:rPr lang="en-US" altLang="en-US" b="0" baseline="0" dirty="0">
                <a:latin typeface="Arial" panose="020B0604020202020204" pitchFamily="34" charset="0"/>
                <a:cs typeface="Arial" panose="020B0604020202020204" pitchFamily="34" charset="0"/>
              </a:rPr>
              <a:t> grade example of how reading might look for a student who can access grade level text when it is read to her but cannot independently read grade level text. Students like Camilla here, will be working on grade level standards using a lower instructional level text. But, at the same time we might want to focus on Camilla’s listening comprehension ability. Camilla is a 7</a:t>
            </a:r>
            <a:r>
              <a:rPr lang="en-US" altLang="en-US" b="0" baseline="30000" dirty="0">
                <a:latin typeface="Arial" panose="020B0604020202020204" pitchFamily="34" charset="0"/>
                <a:cs typeface="Arial" panose="020B0604020202020204" pitchFamily="34" charset="0"/>
              </a:rPr>
              <a:t>th</a:t>
            </a:r>
            <a:r>
              <a:rPr lang="en-US" altLang="en-US" b="0" baseline="0" dirty="0">
                <a:latin typeface="Arial" panose="020B0604020202020204" pitchFamily="34" charset="0"/>
                <a:cs typeface="Arial" panose="020B0604020202020204" pitchFamily="34" charset="0"/>
              </a:rPr>
              <a:t> grader but independently reads at a 3</a:t>
            </a:r>
            <a:r>
              <a:rPr lang="en-US" altLang="en-US" b="0" baseline="30000" dirty="0">
                <a:latin typeface="Arial" panose="020B0604020202020204" pitchFamily="34" charset="0"/>
                <a:cs typeface="Arial" panose="020B0604020202020204" pitchFamily="34" charset="0"/>
              </a:rPr>
              <a:t>rd</a:t>
            </a:r>
            <a:r>
              <a:rPr lang="en-US" altLang="en-US" b="0" baseline="0" dirty="0">
                <a:latin typeface="Arial" panose="020B0604020202020204" pitchFamily="34" charset="0"/>
                <a:cs typeface="Arial" panose="020B0604020202020204" pitchFamily="34" charset="0"/>
              </a:rPr>
              <a:t> grade level. Since she must access all grade level texts for Science and Social Studies besides math word problems, we need to consider spending time on her listening abilities.</a:t>
            </a:r>
          </a:p>
          <a:p>
            <a:endParaRPr lang="en-US" altLang="en-US" b="0"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Is this really reading?</a:t>
            </a:r>
          </a:p>
          <a:p>
            <a:r>
              <a:rPr lang="en-US" altLang="en-US" dirty="0">
                <a:latin typeface="Arial" panose="020B0604020202020204" pitchFamily="34" charset="0"/>
                <a:cs typeface="Arial" panose="020B0604020202020204" pitchFamily="34" charset="0"/>
              </a:rPr>
              <a:t>Yes, it is listening comprehension.  Camilla cannot read 7</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grade passages, but she can access age appropriate literature by listening to stories or story summaries read to her by peers.  This task also links to the 7</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grade focus on characterization, plot, and setting. You will also</a:t>
            </a:r>
            <a:r>
              <a:rPr lang="en-US" altLang="en-US" baseline="0" dirty="0">
                <a:latin typeface="Arial" panose="020B0604020202020204" pitchFamily="34" charset="0"/>
                <a:cs typeface="Arial" panose="020B0604020202020204" pitchFamily="34" charset="0"/>
              </a:rPr>
              <a:t> have found it true that some students cannot read independently at grade level but with support and vocabulary instruction, they can listen and respond to grade level text.</a:t>
            </a:r>
            <a:endParaRPr lang="en-US" altLang="en-US"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Know:</a:t>
            </a:r>
          </a:p>
          <a:p>
            <a:r>
              <a:rPr lang="en-US" altLang="en-US" dirty="0">
                <a:latin typeface="Arial" panose="020B0604020202020204" pitchFamily="34" charset="0"/>
                <a:cs typeface="Arial" panose="020B0604020202020204" pitchFamily="34" charset="0"/>
              </a:rPr>
              <a:t>This conversation leads to an understanding of the level of support teachers might need to write goals linked to standards. This might be a follow-up training in some districts providing work time to practice and apply goal writing. </a:t>
            </a:r>
          </a:p>
          <a:p>
            <a:r>
              <a:rPr lang="en-US"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843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b="0" dirty="0">
                <a:latin typeface="Arial" panose="020B0604020202020204" pitchFamily="34" charset="0"/>
                <a:cs typeface="Arial" panose="020B0604020202020204" pitchFamily="34" charset="0"/>
              </a:rPr>
              <a:t>Our training will align to the following Missouri Teacher</a:t>
            </a:r>
            <a:r>
              <a:rPr lang="en-US" altLang="en-US" b="0" baseline="0" dirty="0">
                <a:latin typeface="Arial" panose="020B0604020202020204" pitchFamily="34" charset="0"/>
                <a:cs typeface="Arial" panose="020B0604020202020204" pitchFamily="34" charset="0"/>
              </a:rPr>
              <a:t> Standards</a:t>
            </a:r>
            <a:endParaRPr lang="en-US" altLang="en-US" b="0" dirty="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000">
                <a:solidFill>
                  <a:schemeClr val="tx1"/>
                </a:solidFill>
                <a:latin typeface="Arial" panose="020B0604020202020204" pitchFamily="34" charset="0"/>
                <a:cs typeface="Arial" panose="020B0604020202020204" pitchFamily="34" charset="0"/>
              </a:defRPr>
            </a:lvl1pPr>
            <a:lvl2pPr marL="742950" indent="-285750" defTabSz="906463">
              <a:defRPr sz="2000">
                <a:solidFill>
                  <a:schemeClr val="tx1"/>
                </a:solidFill>
                <a:latin typeface="Arial" panose="020B0604020202020204" pitchFamily="34" charset="0"/>
                <a:cs typeface="Arial" panose="020B0604020202020204" pitchFamily="34" charset="0"/>
              </a:defRPr>
            </a:lvl2pPr>
            <a:lvl3pPr marL="1143000" indent="-228600" defTabSz="906463">
              <a:defRPr sz="2000">
                <a:solidFill>
                  <a:schemeClr val="tx1"/>
                </a:solidFill>
                <a:latin typeface="Arial" panose="020B0604020202020204" pitchFamily="34" charset="0"/>
                <a:cs typeface="Arial" panose="020B0604020202020204" pitchFamily="34" charset="0"/>
              </a:defRPr>
            </a:lvl3pPr>
            <a:lvl4pPr marL="1600200" indent="-228600" defTabSz="906463">
              <a:defRPr sz="2000">
                <a:solidFill>
                  <a:schemeClr val="tx1"/>
                </a:solidFill>
                <a:latin typeface="Arial" panose="020B0604020202020204" pitchFamily="34" charset="0"/>
                <a:cs typeface="Arial" panose="020B0604020202020204" pitchFamily="34" charset="0"/>
              </a:defRPr>
            </a:lvl4pPr>
            <a:lvl5pPr marL="2057400" indent="-228600" defTabSz="906463">
              <a:defRPr sz="20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6112685-CF3C-4745-A6BB-EAA68974E1ED}" type="slidenum">
              <a:rPr lang="en-US" altLang="en-US" sz="1200" smtClean="0"/>
              <a:pPr/>
              <a:t>11</a:t>
            </a:fld>
            <a:endParaRPr lang="en-US" altLang="en-US" sz="1200" dirty="0"/>
          </a:p>
        </p:txBody>
      </p:sp>
    </p:spTree>
    <p:extLst>
      <p:ext uri="{BB962C8B-B14F-4D97-AF65-F5344CB8AC3E}">
        <p14:creationId xmlns:p14="http://schemas.microsoft.com/office/powerpoint/2010/main" val="33074340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r>
              <a:rPr lang="en-US" b="0" dirty="0"/>
              <a:t>This</a:t>
            </a:r>
            <a:r>
              <a:rPr lang="en-US" b="0" baseline="0" dirty="0"/>
              <a:t> next slide </a:t>
            </a:r>
            <a:r>
              <a:rPr lang="en-US" b="0" dirty="0"/>
              <a:t>might be used with a coaching companion. It can</a:t>
            </a:r>
            <a:r>
              <a:rPr lang="en-US" b="0" baseline="0" dirty="0"/>
              <a:t> be considered optional but often schools ask if these types of goals can be used in a standards based IEP. These skills are necessary for the appropriate success in school while working with others and preparing for life.</a:t>
            </a:r>
          </a:p>
          <a:p>
            <a:endParaRPr lang="en-US" b="0" baseline="0" dirty="0"/>
          </a:p>
          <a:p>
            <a:r>
              <a:rPr lang="en-US" b="1" baseline="0" dirty="0"/>
              <a:t>To Say:</a:t>
            </a:r>
          </a:p>
          <a:p>
            <a:r>
              <a:rPr lang="en-US" b="0" baseline="0" dirty="0"/>
              <a:t>There are students who need more than just academic standards on their IEPs. They need the skills necessary to collaborate with others, control their own actions, ask for appropriate help, make good choices, and the list can go even farther. Let’s look on the next slide at different ideas of self-determination.</a:t>
            </a:r>
            <a:endParaRPr lang="en-US" b="0"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111</a:t>
            </a:fld>
            <a:endParaRPr lang="en-US" altLang="en-US"/>
          </a:p>
        </p:txBody>
      </p:sp>
    </p:spTree>
    <p:extLst>
      <p:ext uri="{BB962C8B-B14F-4D97-AF65-F5344CB8AC3E}">
        <p14:creationId xmlns:p14="http://schemas.microsoft.com/office/powerpoint/2010/main" val="7945889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Optional</a:t>
            </a:r>
            <a:r>
              <a:rPr lang="en-US" altLang="en-US" b="1" baseline="0" dirty="0">
                <a:latin typeface="Arial" panose="020B0604020202020204" pitchFamily="34" charset="0"/>
                <a:cs typeface="Arial" panose="020B0604020202020204" pitchFamily="34" charset="0"/>
              </a:rPr>
              <a:t>  Slide</a:t>
            </a:r>
          </a:p>
          <a:p>
            <a:endParaRPr lang="en-US" altLang="en-US" b="1" baseline="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Imbedded Self-Determination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  </a:t>
            </a:r>
          </a:p>
          <a:p>
            <a:r>
              <a:rPr lang="en-US" altLang="en-US" dirty="0">
                <a:latin typeface="Arial" panose="020B0604020202020204" pitchFamily="34" charset="0"/>
                <a:cs typeface="Arial" panose="020B0604020202020204" pitchFamily="34" charset="0"/>
              </a:rPr>
              <a:t>When we include self-determination and </a:t>
            </a:r>
            <a:r>
              <a:rPr lang="en-US" altLang="en-US" i="1" dirty="0">
                <a:latin typeface="Arial" panose="020B0604020202020204" pitchFamily="34" charset="0"/>
                <a:cs typeface="Arial" panose="020B0604020202020204" pitchFamily="34" charset="0"/>
              </a:rPr>
              <a:t>soft-skills </a:t>
            </a:r>
            <a:r>
              <a:rPr lang="en-US" altLang="en-US" dirty="0">
                <a:latin typeface="Arial" panose="020B0604020202020204" pitchFamily="34" charset="0"/>
                <a:cs typeface="Arial" panose="020B0604020202020204" pitchFamily="34" charset="0"/>
              </a:rPr>
              <a:t>on the IEP; we are preparing for functional and social success in life. Let us be mindful of all aspects a student needs for taking care of self and for communication to others in the real world. Some students need self-determination skills training and goals to effectively prepare for life</a:t>
            </a:r>
            <a:r>
              <a:rPr lang="en-US" altLang="en-US" baseline="0" dirty="0">
                <a:latin typeface="Arial" panose="020B0604020202020204" pitchFamily="34" charset="0"/>
                <a:cs typeface="Arial" panose="020B0604020202020204" pitchFamily="34" charset="0"/>
              </a:rPr>
              <a:t>, besides the daily movement/involvement in our classrooms.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What are ways you imbed</a:t>
            </a:r>
            <a:r>
              <a:rPr lang="en-US" altLang="en-US" baseline="0" dirty="0">
                <a:latin typeface="Arial" panose="020B0604020202020204" pitchFamily="34" charset="0"/>
                <a:cs typeface="Arial" panose="020B0604020202020204" pitchFamily="34" charset="0"/>
              </a:rPr>
              <a:t> self-determination? Allow time for participants to scan through and suggest. </a:t>
            </a:r>
          </a:p>
          <a:p>
            <a:endParaRPr lang="en-US" altLang="en-US"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Know:</a:t>
            </a:r>
          </a:p>
          <a:p>
            <a:r>
              <a:rPr lang="en-US" altLang="en-US" b="0" baseline="0" dirty="0">
                <a:latin typeface="Arial" panose="020B0604020202020204" pitchFamily="34" charset="0"/>
                <a:cs typeface="Arial" panose="020B0604020202020204" pitchFamily="34" charset="0"/>
              </a:rPr>
              <a:t>Do you see of hear evidence of self-determination among the participants or is this a future need for training to go deeper? This can be included in transition planning and writing IEPs for transition students or students with functional behavior that requires we address these behaviors in students.</a:t>
            </a:r>
            <a:endParaRPr lang="en-US" alt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693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Here are some examples of ways to embed self-determination into goals and objectives</a:t>
            </a:r>
            <a:r>
              <a:rPr lang="en-US" altLang="en-US" baseline="0" dirty="0">
                <a:latin typeface="Arial" panose="020B0604020202020204" pitchFamily="34" charset="0"/>
                <a:cs typeface="Arial" panose="020B0604020202020204" pitchFamily="34" charset="0"/>
              </a:rPr>
              <a:t> and connect Camilla to real-world application.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7502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Say: </a:t>
            </a:r>
          </a:p>
          <a:p>
            <a:r>
              <a:rPr lang="en-US" altLang="en-US" baseline="0" dirty="0">
                <a:latin typeface="Arial" panose="020B0604020202020204" pitchFamily="34" charset="0"/>
                <a:cs typeface="Arial" panose="020B0604020202020204" pitchFamily="34" charset="0"/>
              </a:rPr>
              <a:t>Let us r</a:t>
            </a:r>
            <a:r>
              <a:rPr lang="en-US" altLang="en-US" dirty="0">
                <a:latin typeface="Arial" panose="020B0604020202020204" pitchFamily="34" charset="0"/>
                <a:cs typeface="Arial" panose="020B0604020202020204" pitchFamily="34" charset="0"/>
              </a:rPr>
              <a:t>ead this slide together.</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C0DCBB-C764-4A7F-84AA-63ECBED50139}" type="slidenum">
              <a:rPr lang="en-US" altLang="en-US" smtClean="0"/>
              <a:pPr>
                <a:spcBef>
                  <a:spcPct val="0"/>
                </a:spcBef>
              </a:pPr>
              <a:t>114</a:t>
            </a:fld>
            <a:endParaRPr lang="en-US" altLang="en-US"/>
          </a:p>
        </p:txBody>
      </p:sp>
    </p:spTree>
    <p:extLst>
      <p:ext uri="{BB962C8B-B14F-4D97-AF65-F5344CB8AC3E}">
        <p14:creationId xmlns:p14="http://schemas.microsoft.com/office/powerpoint/2010/main" val="8670597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b="1" dirty="0">
                <a:latin typeface="Arial" panose="020B0604020202020204" pitchFamily="34" charset="0"/>
                <a:cs typeface="Arial" panose="020B0604020202020204" pitchFamily="34" charset="0"/>
              </a:rPr>
              <a:t>Need: </a:t>
            </a:r>
          </a:p>
          <a:p>
            <a:pPr>
              <a:defRPr/>
            </a:pPr>
            <a:r>
              <a:rPr lang="en-US" altLang="en-US" sz="1100" b="0" dirty="0">
                <a:latin typeface="Arial" panose="020B0604020202020204" pitchFamily="34" charset="0"/>
                <a:cs typeface="Arial" panose="020B0604020202020204" pitchFamily="34" charset="0"/>
              </a:rPr>
              <a:t>Handout</a:t>
            </a:r>
            <a:r>
              <a:rPr lang="en-US" altLang="en-US" sz="1100" b="0" baseline="0" dirty="0">
                <a:latin typeface="Arial" panose="020B0604020202020204" pitchFamily="34" charset="0"/>
                <a:cs typeface="Arial" panose="020B0604020202020204" pitchFamily="34" charset="0"/>
              </a:rPr>
              <a:t> #2 Step 5</a:t>
            </a:r>
          </a:p>
          <a:p>
            <a:pPr>
              <a:defRPr/>
            </a:pPr>
            <a:endParaRPr lang="en-US" altLang="en-US" sz="1100" b="0" dirty="0">
              <a:latin typeface="Arial" panose="020B0604020202020204" pitchFamily="34" charset="0"/>
              <a:cs typeface="Arial" panose="020B0604020202020204" pitchFamily="34" charset="0"/>
            </a:endParaRPr>
          </a:p>
          <a:p>
            <a:pPr>
              <a:defRPr/>
            </a:pPr>
            <a:r>
              <a:rPr lang="en-US" altLang="en-US" sz="1100" b="1" dirty="0">
                <a:latin typeface="Arial" panose="020B0604020202020204" pitchFamily="34" charset="0"/>
                <a:cs typeface="Arial" panose="020B0604020202020204" pitchFamily="34" charset="0"/>
              </a:rPr>
              <a:t>To Say:</a:t>
            </a:r>
          </a:p>
          <a:p>
            <a:pPr>
              <a:defRPr/>
            </a:pPr>
            <a:r>
              <a:rPr lang="en-US" altLang="en-US" sz="1100" dirty="0">
                <a:latin typeface="Arial" panose="020B0604020202020204" pitchFamily="34" charset="0"/>
                <a:cs typeface="Arial" panose="020B0604020202020204" pitchFamily="34" charset="0"/>
              </a:rPr>
              <a:t>The purpose of the IEP is to develop </a:t>
            </a:r>
            <a:r>
              <a:rPr lang="en-US" altLang="en-US" sz="1100" b="1" dirty="0">
                <a:latin typeface="Arial" panose="020B0604020202020204" pitchFamily="34" charset="0"/>
                <a:cs typeface="Arial" panose="020B0604020202020204" pitchFamily="34" charset="0"/>
              </a:rPr>
              <a:t>a plan that ensures access to the general education curriculum.  </a:t>
            </a:r>
          </a:p>
          <a:p>
            <a:pPr>
              <a:defRPr/>
            </a:pPr>
            <a:endParaRPr lang="en-US" altLang="en-US" sz="1100" b="1" dirty="0">
              <a:latin typeface="Arial" panose="020B0604020202020204" pitchFamily="34" charset="0"/>
              <a:cs typeface="Arial" panose="020B0604020202020204" pitchFamily="34" charset="0"/>
            </a:endParaRPr>
          </a:p>
          <a:p>
            <a:pPr>
              <a:defRPr/>
            </a:pPr>
            <a:r>
              <a:rPr lang="en-US" altLang="en-US" sz="1100" b="1" dirty="0">
                <a:latin typeface="Arial" panose="020B0604020202020204" pitchFamily="34" charset="0"/>
                <a:cs typeface="Arial" panose="020B0604020202020204" pitchFamily="34" charset="0"/>
              </a:rPr>
              <a:t>Communication with all staff who work with this student is critical. </a:t>
            </a:r>
          </a:p>
          <a:p>
            <a:pPr>
              <a:defRPr/>
            </a:pPr>
            <a:endParaRPr lang="en-US" altLang="en-US"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100" dirty="0">
                <a:latin typeface="Arial" panose="020B0604020202020204" pitchFamily="34" charset="0"/>
                <a:cs typeface="Arial" panose="020B0604020202020204" pitchFamily="34" charset="0"/>
              </a:rPr>
              <a:t>Review these questions</a:t>
            </a:r>
            <a:r>
              <a:rPr lang="en-US" altLang="en-US" sz="1100" baseline="0" dirty="0">
                <a:latin typeface="Arial" panose="020B0604020202020204" pitchFamily="34" charset="0"/>
                <a:cs typeface="Arial" panose="020B0604020202020204" pitchFamily="34" charset="0"/>
              </a:rPr>
              <a:t> as you consider student need and progress. Pause for participants to read the slide then continue with questions below:</a:t>
            </a:r>
            <a:endParaRPr lang="en-US" altLang="en-US" sz="1100" dirty="0">
              <a:latin typeface="Arial" panose="020B0604020202020204" pitchFamily="34" charset="0"/>
              <a:cs typeface="Arial" panose="020B0604020202020204" pitchFamily="34" charset="0"/>
            </a:endParaRPr>
          </a:p>
          <a:p>
            <a:pPr>
              <a:defRPr/>
            </a:pPr>
            <a:endParaRPr lang="en-US" altLang="en-US" sz="11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How does the student demonstrate what he/she knows on classroom, district and state</a:t>
            </a:r>
          </a:p>
          <a:p>
            <a:pPr>
              <a:defRPr/>
            </a:pPr>
            <a:r>
              <a:rPr lang="en-US" altLang="en-US" sz="1100" dirty="0">
                <a:latin typeface="Arial" panose="020B0604020202020204" pitchFamily="34" charset="0"/>
                <a:cs typeface="Arial" panose="020B0604020202020204" pitchFamily="34" charset="0"/>
              </a:rPr>
              <a:t>   assessments?</a:t>
            </a:r>
          </a:p>
          <a:p>
            <a:pPr marL="171450" indent="-171450">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Are a variety of assessments used to measure progress?</a:t>
            </a:r>
          </a:p>
          <a:p>
            <a:pPr marL="171450" indent="-171450">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How will progress be reported to parents?</a:t>
            </a:r>
          </a:p>
          <a:p>
            <a:pPr>
              <a:defRPr/>
            </a:pPr>
            <a:endParaRPr lang="en-US" altLang="en-US" sz="1100" dirty="0">
              <a:latin typeface="Arial" panose="020B0604020202020204" pitchFamily="34" charset="0"/>
              <a:cs typeface="Arial" panose="020B0604020202020204" pitchFamily="34" charset="0"/>
            </a:endParaRPr>
          </a:p>
          <a:p>
            <a:pPr>
              <a:defRPr/>
            </a:pPr>
            <a:r>
              <a:rPr lang="en-US" altLang="en-US" sz="1100" dirty="0">
                <a:latin typeface="Arial" panose="020B0604020202020204" pitchFamily="34" charset="0"/>
                <a:cs typeface="Arial" panose="020B0604020202020204" pitchFamily="34" charset="0"/>
              </a:rPr>
              <a:t>We should also consider past growth rate from formative assessments.  (General Education or Special Education classroom progress  monitoring)  IEP assessment decisions should be based on previous progress monitoring data regarding </a:t>
            </a:r>
            <a:r>
              <a:rPr lang="en-US" altLang="en-US" sz="1100" u="none" dirty="0">
                <a:latin typeface="Arial" panose="020B0604020202020204" pitchFamily="34" charset="0"/>
                <a:cs typeface="Arial" panose="020B0604020202020204" pitchFamily="34" charset="0"/>
              </a:rPr>
              <a:t>rate of improvement,</a:t>
            </a:r>
            <a:r>
              <a:rPr lang="en-US" altLang="en-US" sz="1100" u="none" baseline="0" dirty="0">
                <a:latin typeface="Arial" panose="020B0604020202020204" pitchFamily="34" charset="0"/>
                <a:cs typeface="Arial" panose="020B0604020202020204" pitchFamily="34" charset="0"/>
              </a:rPr>
              <a:t> </a:t>
            </a:r>
            <a:r>
              <a:rPr lang="en-US" altLang="en-US" sz="1100" u="none" dirty="0">
                <a:latin typeface="Arial" panose="020B0604020202020204" pitchFamily="34" charset="0"/>
                <a:cs typeface="Arial" panose="020B0604020202020204" pitchFamily="34" charset="0"/>
              </a:rPr>
              <a:t>individual level of difficulty, and expected level attainment.  </a:t>
            </a:r>
          </a:p>
          <a:p>
            <a:pPr>
              <a:defRPr/>
            </a:pPr>
            <a:endParaRPr lang="en-US" altLang="en-US" u="none" dirty="0">
              <a:latin typeface="Arial" panose="020B0604020202020204" pitchFamily="34" charset="0"/>
              <a:cs typeface="Arial" panose="020B0604020202020204" pitchFamily="34" charset="0"/>
            </a:endParaRPr>
          </a:p>
          <a:p>
            <a:pPr>
              <a:defRPr/>
            </a:pPr>
            <a:endParaRPr lang="en-US" altLang="en-US" u="none" dirty="0">
              <a:latin typeface="Arial" panose="020B0604020202020204" pitchFamily="34" charset="0"/>
              <a:cs typeface="Arial" panose="020B0604020202020204"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E2A618-1A57-4134-B359-3726BE6266DE}" type="slidenum">
              <a:rPr lang="en-US" altLang="en-US" smtClean="0"/>
              <a:pPr>
                <a:spcBef>
                  <a:spcPct val="0"/>
                </a:spcBef>
              </a:pPr>
              <a:t>115</a:t>
            </a:fld>
            <a:endParaRPr lang="en-US" altLang="en-US"/>
          </a:p>
        </p:txBody>
      </p:sp>
    </p:spTree>
    <p:extLst>
      <p:ext uri="{BB962C8B-B14F-4D97-AF65-F5344CB8AC3E}">
        <p14:creationId xmlns:p14="http://schemas.microsoft.com/office/powerpoint/2010/main" val="32390559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What is the deficit between typical students and current progress of the student?</a:t>
            </a:r>
          </a:p>
          <a:p>
            <a:r>
              <a:rPr lang="en-US" altLang="en-US" dirty="0">
                <a:latin typeface="Arial" panose="020B0604020202020204" pitchFamily="34" charset="0"/>
                <a:cs typeface="Arial" panose="020B0604020202020204" pitchFamily="34" charset="0"/>
              </a:rPr>
              <a:t>What will it take?</a:t>
            </a:r>
          </a:p>
          <a:p>
            <a:r>
              <a:rPr lang="en-US" altLang="en-US" dirty="0">
                <a:latin typeface="Arial" panose="020B0604020202020204" pitchFamily="34" charset="0"/>
                <a:cs typeface="Arial" panose="020B0604020202020204" pitchFamily="34" charset="0"/>
              </a:rPr>
              <a:t>Remember:</a:t>
            </a:r>
          </a:p>
          <a:p>
            <a:r>
              <a:rPr lang="en-US" altLang="en-US" dirty="0">
                <a:latin typeface="Arial" panose="020B0604020202020204" pitchFamily="34" charset="0"/>
                <a:cs typeface="Arial" panose="020B0604020202020204" pitchFamily="34" charset="0"/>
              </a:rPr>
              <a:t>Look at the student in the ‘bigger picture’ as they move through the system each day. We write the IEP on selected standards but sensitivity is needed to what skills (academically, functionally and socially) for the student to find success in school.</a:t>
            </a:r>
          </a:p>
          <a:p>
            <a:r>
              <a:rPr lang="en-US" altLang="en-US" dirty="0">
                <a:latin typeface="Arial" panose="020B0604020202020204" pitchFamily="34" charset="0"/>
                <a:cs typeface="Arial" panose="020B0604020202020204" pitchFamily="34" charset="0"/>
              </a:rPr>
              <a:t>I will pause for</a:t>
            </a:r>
            <a:r>
              <a:rPr lang="en-US" altLang="en-US" baseline="0" dirty="0">
                <a:latin typeface="Arial" panose="020B0604020202020204" pitchFamily="34" charset="0"/>
                <a:cs typeface="Arial" panose="020B0604020202020204" pitchFamily="34" charset="0"/>
              </a:rPr>
              <a:t> a bit so you may read and consider those on the slide.</a:t>
            </a:r>
            <a:endParaRPr lang="en-US" altLang="en-US" dirty="0">
              <a:latin typeface="Arial" panose="020B0604020202020204" pitchFamily="34" charset="0"/>
              <a:cs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000">
                <a:solidFill>
                  <a:schemeClr val="tx1"/>
                </a:solidFill>
                <a:latin typeface="Arial" panose="020B0604020202020204" pitchFamily="34" charset="0"/>
                <a:cs typeface="Arial" panose="020B0604020202020204" pitchFamily="34" charset="0"/>
              </a:defRPr>
            </a:lvl1pPr>
            <a:lvl2pPr marL="742950" indent="-285750" defTabSz="906463">
              <a:defRPr sz="2000">
                <a:solidFill>
                  <a:schemeClr val="tx1"/>
                </a:solidFill>
                <a:latin typeface="Arial" panose="020B0604020202020204" pitchFamily="34" charset="0"/>
                <a:cs typeface="Arial" panose="020B0604020202020204" pitchFamily="34" charset="0"/>
              </a:defRPr>
            </a:lvl2pPr>
            <a:lvl3pPr marL="1143000" indent="-228600" defTabSz="906463">
              <a:defRPr sz="2000">
                <a:solidFill>
                  <a:schemeClr val="tx1"/>
                </a:solidFill>
                <a:latin typeface="Arial" panose="020B0604020202020204" pitchFamily="34" charset="0"/>
                <a:cs typeface="Arial" panose="020B0604020202020204" pitchFamily="34" charset="0"/>
              </a:defRPr>
            </a:lvl3pPr>
            <a:lvl4pPr marL="1600200" indent="-228600" defTabSz="906463">
              <a:defRPr sz="2000">
                <a:solidFill>
                  <a:schemeClr val="tx1"/>
                </a:solidFill>
                <a:latin typeface="Arial" panose="020B0604020202020204" pitchFamily="34" charset="0"/>
                <a:cs typeface="Arial" panose="020B0604020202020204" pitchFamily="34" charset="0"/>
              </a:defRPr>
            </a:lvl4pPr>
            <a:lvl5pPr marL="2057400" indent="-228600" defTabSz="906463">
              <a:defRPr sz="20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C5F5A14-EFE5-491B-AD19-CB5E8243141F}" type="slidenum">
              <a:rPr lang="en-US" altLang="en-US" sz="1200" smtClean="0"/>
              <a:pPr/>
              <a:t>116</a:t>
            </a:fld>
            <a:endParaRPr lang="en-US" altLang="en-US" sz="1200"/>
          </a:p>
        </p:txBody>
      </p:sp>
    </p:spTree>
    <p:extLst>
      <p:ext uri="{BB962C8B-B14F-4D97-AF65-F5344CB8AC3E}">
        <p14:creationId xmlns:p14="http://schemas.microsoft.com/office/powerpoint/2010/main" val="37196583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a:t>
            </a:r>
          </a:p>
          <a:p>
            <a:r>
              <a:rPr lang="en-US" altLang="en-US" b="0" dirty="0">
                <a:latin typeface="Arial" panose="020B0604020202020204" pitchFamily="34" charset="0"/>
                <a:cs typeface="Arial" panose="020B0604020202020204" pitchFamily="34" charset="0"/>
              </a:rPr>
              <a:t>Step 6 questions on HO #2.</a:t>
            </a:r>
          </a:p>
          <a:p>
            <a:endParaRPr lang="en-US" altLang="en-US" b="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accommodations are needed to enable the student to access the knowledge in the general education curriculum?</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accommodations have been used with the student and were they effective?</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Has the complexity of the material been changed in such a way that the content has been modified?</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Why would it be important to use a program or process that has research behind it? Yes, for consistency of effort</a:t>
            </a:r>
            <a:r>
              <a:rPr lang="en-US" altLang="en-US" baseline="0" dirty="0">
                <a:latin typeface="Arial" panose="020B0604020202020204" pitchFamily="34" charset="0"/>
                <a:cs typeface="Arial" panose="020B0604020202020204" pitchFamily="34" charset="0"/>
              </a:rPr>
              <a:t> and focus on results using specific skills, resources and strategies that have proven to work. Sometimes we see efforts as ‘willy- </a:t>
            </a:r>
            <a:r>
              <a:rPr lang="en-US" altLang="en-US" baseline="0" dirty="0" err="1">
                <a:latin typeface="Arial" panose="020B0604020202020204" pitchFamily="34" charset="0"/>
                <a:cs typeface="Arial" panose="020B0604020202020204" pitchFamily="34" charset="0"/>
              </a:rPr>
              <a:t>nilly</a:t>
            </a:r>
            <a:r>
              <a:rPr lang="en-US" altLang="en-US" baseline="0" dirty="0">
                <a:latin typeface="Arial" panose="020B0604020202020204" pitchFamily="34" charset="0"/>
                <a:cs typeface="Arial" panose="020B0604020202020204" pitchFamily="34" charset="0"/>
              </a:rPr>
              <a:t>’. There was no driven effort to focus with things that show evidence of working or even diving into specifically designed instruction. </a:t>
            </a:r>
          </a:p>
          <a:p>
            <a:endParaRPr lang="en-US" altLang="en-US"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Note</a:t>
            </a:r>
            <a:r>
              <a:rPr lang="en-US" altLang="en-US" baseline="0" dirty="0">
                <a:latin typeface="Arial" panose="020B0604020202020204" pitchFamily="34" charset="0"/>
                <a:cs typeface="Arial" panose="020B0604020202020204" pitchFamily="34" charset="0"/>
              </a:rPr>
              <a:t>** Be sure to take time to reflect on these.</a:t>
            </a:r>
            <a:endParaRPr lang="en-US" altLang="en-US" dirty="0">
              <a:latin typeface="Arial" panose="020B0604020202020204" pitchFamily="34" charset="0"/>
              <a:cs typeface="Arial" panose="020B0604020202020204"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A222B7-F6A4-4D38-A5E0-B465F3F8E25D}" type="slidenum">
              <a:rPr lang="en-US" altLang="en-US" smtClean="0"/>
              <a:pPr>
                <a:spcBef>
                  <a:spcPct val="0"/>
                </a:spcBef>
              </a:pPr>
              <a:t>117</a:t>
            </a:fld>
            <a:endParaRPr lang="en-US" altLang="en-US"/>
          </a:p>
        </p:txBody>
      </p:sp>
    </p:spTree>
    <p:extLst>
      <p:ext uri="{BB962C8B-B14F-4D97-AF65-F5344CB8AC3E}">
        <p14:creationId xmlns:p14="http://schemas.microsoft.com/office/powerpoint/2010/main" val="180372550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Form D was changed October,</a:t>
            </a:r>
            <a:r>
              <a:rPr lang="en-US" altLang="en-US" baseline="0" dirty="0">
                <a:latin typeface="Arial" panose="020B0604020202020204" pitchFamily="34" charset="0"/>
                <a:cs typeface="Arial" panose="020B0604020202020204" pitchFamily="34" charset="0"/>
              </a:rPr>
              <a:t> 2017 ( please ensure you check most current form changes)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Test formats now include multiple imbedded accessibility features. </a:t>
            </a:r>
          </a:p>
          <a:p>
            <a:r>
              <a:rPr lang="en-US" altLang="en-US" dirty="0">
                <a:latin typeface="Arial" panose="020B0604020202020204" pitchFamily="34" charset="0"/>
                <a:cs typeface="Arial" panose="020B0604020202020204" pitchFamily="34" charset="0"/>
              </a:rPr>
              <a:t>Remember that DESE has Accommodation and Modifications</a:t>
            </a:r>
            <a:r>
              <a:rPr lang="en-US" altLang="en-US" baseline="0" dirty="0">
                <a:latin typeface="Arial" panose="020B0604020202020204" pitchFamily="34" charset="0"/>
                <a:cs typeface="Arial" panose="020B0604020202020204" pitchFamily="34" charset="0"/>
              </a:rPr>
              <a:t> directions for understanding the linkage to state assessments and the impact on access and scoring. Check DESE Assessment section on the web for instructions in understanding Accommodation and Modifications. </a:t>
            </a:r>
          </a:p>
          <a:p>
            <a:endParaRPr lang="en-US" altLang="en-US"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Say:</a:t>
            </a:r>
          </a:p>
          <a:p>
            <a:r>
              <a:rPr lang="en-US" altLang="en-US" b="0" baseline="0" dirty="0">
                <a:latin typeface="Arial" panose="020B0604020202020204" pitchFamily="34" charset="0"/>
                <a:cs typeface="Arial" panose="020B0604020202020204" pitchFamily="34" charset="0"/>
              </a:rPr>
              <a:t>We know we need to make sure Forms F and D match, and that we have selected accommodations for access that match daily needs to what we use during assessment. As assessment might change from year to year, take time to look at Guidance documents and also to review what is being used with the student as reflected in the IEP. </a:t>
            </a:r>
            <a:endParaRPr lang="en-US" altLang="en-US" b="0" dirty="0">
              <a:latin typeface="Arial" panose="020B0604020202020204" pitchFamily="34" charset="0"/>
              <a:cs typeface="Arial" panose="020B0604020202020204" pitchFamily="34"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000">
                <a:solidFill>
                  <a:schemeClr val="tx1"/>
                </a:solidFill>
                <a:latin typeface="Arial" panose="020B0604020202020204" pitchFamily="34" charset="0"/>
                <a:cs typeface="Arial" panose="020B0604020202020204" pitchFamily="34" charset="0"/>
              </a:defRPr>
            </a:lvl1pPr>
            <a:lvl2pPr marL="742950" indent="-285750" defTabSz="906463">
              <a:defRPr sz="2000">
                <a:solidFill>
                  <a:schemeClr val="tx1"/>
                </a:solidFill>
                <a:latin typeface="Arial" panose="020B0604020202020204" pitchFamily="34" charset="0"/>
                <a:cs typeface="Arial" panose="020B0604020202020204" pitchFamily="34" charset="0"/>
              </a:defRPr>
            </a:lvl2pPr>
            <a:lvl3pPr marL="1143000" indent="-228600" defTabSz="906463">
              <a:defRPr sz="2000">
                <a:solidFill>
                  <a:schemeClr val="tx1"/>
                </a:solidFill>
                <a:latin typeface="Arial" panose="020B0604020202020204" pitchFamily="34" charset="0"/>
                <a:cs typeface="Arial" panose="020B0604020202020204" pitchFamily="34" charset="0"/>
              </a:defRPr>
            </a:lvl3pPr>
            <a:lvl4pPr marL="1600200" indent="-228600" defTabSz="906463">
              <a:defRPr sz="2000">
                <a:solidFill>
                  <a:schemeClr val="tx1"/>
                </a:solidFill>
                <a:latin typeface="Arial" panose="020B0604020202020204" pitchFamily="34" charset="0"/>
                <a:cs typeface="Arial" panose="020B0604020202020204" pitchFamily="34" charset="0"/>
              </a:defRPr>
            </a:lvl4pPr>
            <a:lvl5pPr marL="2057400" indent="-228600" defTabSz="906463">
              <a:defRPr sz="20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5EAB6CF-669E-4EC5-A2BF-9CBB382D843A}" type="slidenum">
              <a:rPr lang="en-US" altLang="en-US" sz="1200" smtClean="0"/>
              <a:pPr/>
              <a:t>118</a:t>
            </a:fld>
            <a:endParaRPr lang="en-US" altLang="en-US" sz="1200"/>
          </a:p>
        </p:txBody>
      </p:sp>
    </p:spTree>
    <p:extLst>
      <p:ext uri="{BB962C8B-B14F-4D97-AF65-F5344CB8AC3E}">
        <p14:creationId xmlns:p14="http://schemas.microsoft.com/office/powerpoint/2010/main" val="38419623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Need:</a:t>
            </a:r>
          </a:p>
          <a:p>
            <a:r>
              <a:rPr lang="en-US" b="0" dirty="0"/>
              <a:t>HO</a:t>
            </a:r>
            <a:r>
              <a:rPr lang="en-US" b="0" baseline="0" dirty="0"/>
              <a:t> #2 Step 7</a:t>
            </a:r>
          </a:p>
          <a:p>
            <a:endParaRPr lang="en-US" b="0" baseline="0" dirty="0"/>
          </a:p>
          <a:p>
            <a:r>
              <a:rPr lang="en-US" b="1" baseline="0" dirty="0"/>
              <a:t>To Say:</a:t>
            </a:r>
          </a:p>
          <a:p>
            <a:r>
              <a:rPr lang="en-US" b="0" baseline="0" dirty="0"/>
              <a:t>The entire process leads us to the success of the student in accessing grade level instruction and assessment. Everything we did in the process ensures the student is given what they need through this plan. </a:t>
            </a:r>
          </a:p>
          <a:p>
            <a:r>
              <a:rPr lang="en-US" b="0" baseline="0" dirty="0"/>
              <a:t>Do we practice through our daily work and assessment providing what the student needed through their strengths and weaknesses? </a:t>
            </a:r>
          </a:p>
          <a:p>
            <a:r>
              <a:rPr lang="en-US" b="0" baseline="0" dirty="0"/>
              <a:t>Do we look at the released assessment items and review what standards require so we know the journey our students must take for understanding and strengthening their future success?</a:t>
            </a:r>
          </a:p>
          <a:p>
            <a:r>
              <a:rPr lang="en-US" b="0" baseline="0" dirty="0"/>
              <a:t>Review these questions and consider – did we align to standards and plan from a student centered position?</a:t>
            </a:r>
          </a:p>
          <a:p>
            <a:endParaRPr lang="en-US" b="0"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119</a:t>
            </a:fld>
            <a:endParaRPr lang="en-US" altLang="en-US"/>
          </a:p>
        </p:txBody>
      </p:sp>
    </p:spTree>
    <p:extLst>
      <p:ext uri="{BB962C8B-B14F-4D97-AF65-F5344CB8AC3E}">
        <p14:creationId xmlns:p14="http://schemas.microsoft.com/office/powerpoint/2010/main" val="30579639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t>To Know:</a:t>
            </a:r>
            <a:endParaRPr lang="en-US" u="none" baseline="0" dirty="0"/>
          </a:p>
          <a:p>
            <a:r>
              <a:rPr lang="en-US" u="none" dirty="0"/>
              <a:t>Continue review of questions.</a:t>
            </a:r>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120</a:t>
            </a:fld>
            <a:endParaRPr lang="en-US" altLang="en-US"/>
          </a:p>
        </p:txBody>
      </p:sp>
    </p:spTree>
    <p:extLst>
      <p:ext uri="{BB962C8B-B14F-4D97-AF65-F5344CB8AC3E}">
        <p14:creationId xmlns:p14="http://schemas.microsoft.com/office/powerpoint/2010/main" val="20331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cs typeface="Arial" panose="020B0604020202020204" pitchFamily="34" charset="0"/>
              </a:rPr>
              <a:t>To Know:</a:t>
            </a:r>
            <a:endParaRPr lang="en-US" altLang="en-US"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 It</a:t>
            </a:r>
            <a:r>
              <a:rPr lang="en-US" altLang="en-US" baseline="0" dirty="0">
                <a:latin typeface="Arial" panose="020B0604020202020204" pitchFamily="34" charset="0"/>
                <a:cs typeface="Arial" panose="020B0604020202020204" pitchFamily="34" charset="0"/>
              </a:rPr>
              <a:t> might be most beneficial to have those using Essential Elements to attend the process through a different training using the Essential Elements if they are only teaching students who are eligible for MAPA. </a:t>
            </a:r>
          </a:p>
          <a:p>
            <a:r>
              <a:rPr lang="en-US" altLang="en-US" dirty="0">
                <a:latin typeface="Arial" panose="020B0604020202020204" pitchFamily="34" charset="0"/>
                <a:cs typeface="Arial" panose="020B0604020202020204" pitchFamily="34" charset="0"/>
              </a:rPr>
              <a:t>All Students with Disabilities (SWD) who do not qualify for the MAP-A must take the same assessments the other students are taking.</a:t>
            </a:r>
          </a:p>
          <a:p>
            <a:r>
              <a:rPr lang="en-US" altLang="en-US" dirty="0">
                <a:latin typeface="Arial" panose="020B0604020202020204" pitchFamily="34" charset="0"/>
                <a:cs typeface="Arial" panose="020B0604020202020204" pitchFamily="34" charset="0"/>
              </a:rPr>
              <a:t>Therefore, we are taking a close look at how we are preparing students to perform and be successful on state assessment and for life which means – Are they college or career ready?</a:t>
            </a:r>
          </a:p>
          <a:p>
            <a:r>
              <a:rPr lang="en-US" altLang="en-US" dirty="0">
                <a:latin typeface="Arial" panose="020B0604020202020204" pitchFamily="34" charset="0"/>
                <a:cs typeface="Arial" panose="020B0604020202020204" pitchFamily="34" charset="0"/>
              </a:rPr>
              <a:t>Participants who are writing IEPs for students who are eligible for MAP-A will be led to use the Essential Elements of the Dynamic Learning Maps. The process is very similar but the Essential Elements are used instead of the Missouri Learning Standards. When  completing a training within</a:t>
            </a:r>
            <a:r>
              <a:rPr lang="en-US" altLang="en-US" baseline="0" dirty="0">
                <a:latin typeface="Arial" panose="020B0604020202020204" pitchFamily="34" charset="0"/>
                <a:cs typeface="Arial" panose="020B0604020202020204" pitchFamily="34" charset="0"/>
              </a:rPr>
              <a:t> a district, you should be able to find out if there are teachers who only teach the most severe students who did not take MAP tests. But when holding a regional training, you might not know until they arrive unless you post the training as one for teachers who must prepare students for the state tests using Missouri Learning Standards.</a:t>
            </a:r>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This</a:t>
            </a:r>
            <a:r>
              <a:rPr lang="en-US" altLang="en-US" baseline="0" dirty="0">
                <a:latin typeface="Arial" panose="020B0604020202020204" pitchFamily="34" charset="0"/>
                <a:cs typeface="Arial" panose="020B0604020202020204" pitchFamily="34" charset="0"/>
              </a:rPr>
              <a:t> is the R</a:t>
            </a:r>
            <a:r>
              <a:rPr lang="en-US" altLang="en-US" dirty="0">
                <a:latin typeface="Arial" panose="020B0604020202020204" pitchFamily="34" charset="0"/>
                <a:cs typeface="Arial" panose="020B0604020202020204" pitchFamily="34" charset="0"/>
              </a:rPr>
              <a:t>ationale for Standards-Based IEPs.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All Students with Disabilities (SWD) who do not qualify for the MAP-A must take the same assessments the other students are taking.</a:t>
            </a:r>
          </a:p>
          <a:p>
            <a:r>
              <a:rPr lang="en-US" altLang="en-US" dirty="0">
                <a:latin typeface="Arial" panose="020B0604020202020204" pitchFamily="34" charset="0"/>
                <a:cs typeface="Arial" panose="020B0604020202020204" pitchFamily="34" charset="0"/>
              </a:rPr>
              <a:t>Therefore, we are taking a close look at how we are preparing students to perform and be successful on state assessment and for life which means – Are they college or career ready?</a:t>
            </a:r>
          </a:p>
          <a:p>
            <a:r>
              <a:rPr lang="en-US" altLang="en-US" dirty="0">
                <a:latin typeface="Arial" panose="020B0604020202020204" pitchFamily="34" charset="0"/>
                <a:cs typeface="Arial" panose="020B0604020202020204" pitchFamily="34" charset="0"/>
              </a:rPr>
              <a:t>Participants who are writing IEPs for students who are eligible for MAP-A will be led to use the Essential Elements of the Dynamic Learning Maps. The process is very similar but the Essential Elements are used instead of the Missouri Learning Standards. </a:t>
            </a:r>
          </a:p>
          <a:p>
            <a:endParaRPr lang="en-US" altLang="en-US"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Do: </a:t>
            </a:r>
          </a:p>
          <a:p>
            <a:r>
              <a:rPr lang="en-US" altLang="en-US" b="0" baseline="0" dirty="0">
                <a:latin typeface="Arial" panose="020B0604020202020204" pitchFamily="34" charset="0"/>
                <a:cs typeface="Arial" panose="020B0604020202020204" pitchFamily="34" charset="0"/>
              </a:rPr>
              <a:t>Do a quick check to see if there are any individuals that only have MAP-A students. They will want to look at the Essential Elements instead of the Missouri Learning Standards when the portion of the training takes time to look at the learning standards. The process would be the same just different standards.</a:t>
            </a:r>
          </a:p>
          <a:p>
            <a:endParaRPr lang="en-US" altLang="en-US" b="1" dirty="0">
              <a:latin typeface="Arial" panose="020B0604020202020204" pitchFamily="34" charset="0"/>
              <a:cs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B34FA5-6473-4B29-B384-00A24CF3A472}"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169133788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Show this slide and allow time for participants</a:t>
            </a:r>
            <a:r>
              <a:rPr lang="en-US" baseline="0" dirty="0"/>
              <a:t> to check themselves against the answer key and what they know now. You may use the answer key to go over with participants.</a:t>
            </a:r>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121</a:t>
            </a:fld>
            <a:endParaRPr lang="en-US" altLang="en-US"/>
          </a:p>
        </p:txBody>
      </p:sp>
    </p:spTree>
    <p:extLst>
      <p:ext uri="{BB962C8B-B14F-4D97-AF65-F5344CB8AC3E}">
        <p14:creationId xmlns:p14="http://schemas.microsoft.com/office/powerpoint/2010/main" val="29011705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dirty="0"/>
              <a:t>Are there</a:t>
            </a:r>
            <a:r>
              <a:rPr lang="en-US" baseline="0" dirty="0"/>
              <a:t> any other questions that can wrap us up or move us forward?</a:t>
            </a:r>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122</a:t>
            </a:fld>
            <a:endParaRPr lang="en-US" altLang="en-US"/>
          </a:p>
        </p:txBody>
      </p:sp>
    </p:spTree>
    <p:extLst>
      <p:ext uri="{BB962C8B-B14F-4D97-AF65-F5344CB8AC3E}">
        <p14:creationId xmlns:p14="http://schemas.microsoft.com/office/powerpoint/2010/main" val="42350425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1" i="0" u="none" dirty="0"/>
              <a:t>To</a:t>
            </a:r>
            <a:r>
              <a:rPr lang="en-US" b="1" i="0" u="none" baseline="0" dirty="0"/>
              <a:t> Know: </a:t>
            </a:r>
          </a:p>
          <a:p>
            <a:pPr>
              <a:buFont typeface="Wingdings" panose="05000000000000000000" pitchFamily="2" charset="2"/>
              <a:buNone/>
            </a:pPr>
            <a:r>
              <a:rPr lang="en-US" b="0" i="0" u="none" baseline="0" dirty="0"/>
              <a:t>Depending on the audience and their experience levels some teachers may want a deeper training in writing present levels, setting goals, differentiation on instruction to meet grade level standards. Ask participants to share at their tables what they feel are their next steps or needs.</a:t>
            </a:r>
          </a:p>
          <a:p>
            <a:pPr>
              <a:buFont typeface="Wingdings" panose="05000000000000000000" pitchFamily="2" charset="2"/>
              <a:buNone/>
            </a:pPr>
            <a:endParaRPr lang="en-US" b="1" i="0" dirty="0"/>
          </a:p>
          <a:p>
            <a:pPr>
              <a:buFont typeface="Wingdings" panose="05000000000000000000" pitchFamily="2" charset="2"/>
              <a:buNone/>
            </a:pPr>
            <a:r>
              <a:rPr lang="en-US" b="1" i="0" dirty="0"/>
              <a:t>To Say:</a:t>
            </a:r>
          </a:p>
          <a:p>
            <a:pPr>
              <a:buFont typeface="Wingdings" panose="05000000000000000000" pitchFamily="2" charset="2"/>
              <a:buNone/>
            </a:pPr>
            <a:r>
              <a:rPr lang="en-US" i="0" dirty="0"/>
              <a:t>Take a few minutes</a:t>
            </a:r>
            <a:r>
              <a:rPr lang="en-US" i="0" baseline="0" dirty="0"/>
              <a:t> to make note of how you plan to use this learning.</a:t>
            </a:r>
          </a:p>
          <a:p>
            <a:pPr>
              <a:buFont typeface="Wingdings" panose="05000000000000000000" pitchFamily="2" charset="2"/>
              <a:buNone/>
            </a:pPr>
            <a:endParaRPr lang="en-US" i="0" baseline="0" dirty="0"/>
          </a:p>
          <a:p>
            <a:pPr>
              <a:buFont typeface="Wingdings" panose="05000000000000000000" pitchFamily="2" charset="2"/>
              <a:buNone/>
            </a:pPr>
            <a:r>
              <a:rPr lang="en-US" b="0" i="0" baseline="0" dirty="0"/>
              <a:t>How will you apply this learning? There are a few things you might consider:</a:t>
            </a:r>
            <a:endParaRPr lang="en-US" b="0" i="0" dirty="0"/>
          </a:p>
          <a:p>
            <a:pPr>
              <a:buFont typeface="Wingdings" panose="05000000000000000000" pitchFamily="2" charset="2"/>
              <a:buChar char="ü"/>
            </a:pPr>
            <a:r>
              <a:rPr lang="en-US" i="1" dirty="0"/>
              <a:t>What this learning confirmed you have in place.</a:t>
            </a:r>
          </a:p>
          <a:p>
            <a:pPr>
              <a:buFont typeface="Wingdings" panose="05000000000000000000" pitchFamily="2" charset="2"/>
              <a:buChar char="ü"/>
            </a:pPr>
            <a:r>
              <a:rPr lang="en-US" i="1" dirty="0"/>
              <a:t>What might you need to tweak?</a:t>
            </a:r>
          </a:p>
          <a:p>
            <a:pPr>
              <a:buFont typeface="Wingdings" panose="05000000000000000000" pitchFamily="2" charset="2"/>
              <a:buChar char="ü"/>
            </a:pPr>
            <a:r>
              <a:rPr lang="en-US" i="1" dirty="0"/>
              <a:t>Where might you begin?</a:t>
            </a:r>
          </a:p>
          <a:p>
            <a:pPr>
              <a:buFont typeface="Wingdings" panose="05000000000000000000" pitchFamily="2" charset="2"/>
              <a:buChar char="ü"/>
            </a:pPr>
            <a:r>
              <a:rPr lang="en-US" i="1" dirty="0"/>
              <a:t>Do I need to share this with colleagues?</a:t>
            </a:r>
          </a:p>
          <a:p>
            <a:pPr>
              <a:buFont typeface="Wingdings" panose="05000000000000000000" pitchFamily="2" charset="2"/>
              <a:buNone/>
            </a:pPr>
            <a:endParaRPr lang="en-US" i="0" baseline="0" dirty="0"/>
          </a:p>
          <a:p>
            <a:pPr>
              <a:buFont typeface="Wingdings" panose="05000000000000000000" pitchFamily="2" charset="2"/>
              <a:buNone/>
            </a:pPr>
            <a:endParaRPr lang="en-US" i="1" baseline="0" dirty="0"/>
          </a:p>
          <a:p>
            <a:pPr>
              <a:buFont typeface="Wingdings" panose="05000000000000000000" pitchFamily="2" charset="2"/>
              <a:buNone/>
            </a:pPr>
            <a:r>
              <a:rPr lang="en-US" b="1" i="0" baseline="0" dirty="0"/>
              <a:t>To Do:</a:t>
            </a:r>
          </a:p>
          <a:p>
            <a:pPr>
              <a:buFont typeface="Wingdings" panose="05000000000000000000" pitchFamily="2" charset="2"/>
              <a:buNone/>
            </a:pPr>
            <a:r>
              <a:rPr lang="en-US" b="0" i="1" baseline="0" dirty="0"/>
              <a:t>Allow a few minutes for participants to make plans and share.</a:t>
            </a:r>
          </a:p>
          <a:p>
            <a:pPr>
              <a:buFont typeface="Wingdings" panose="05000000000000000000" pitchFamily="2" charset="2"/>
              <a:buNone/>
            </a:pPr>
            <a:r>
              <a:rPr lang="en-US" b="0" i="1" baseline="0" dirty="0"/>
              <a:t>Optional: You may consider having teachers place their name and email on an index card. Participants then find a partner somewhere in the room to share what their first personal goal is for applying this learning. As they meet with that partner, they trade emails (cards) and set a date in which they will touch base with each other and see how the application of the new learning </a:t>
            </a:r>
            <a:r>
              <a:rPr lang="en-US" b="0" i="1" baseline="0"/>
              <a:t>is going for them. </a:t>
            </a:r>
            <a:endParaRPr lang="en-US" b="0" i="1" dirty="0"/>
          </a:p>
          <a:p>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123</a:t>
            </a:fld>
            <a:endParaRPr lang="en-US" altLang="en-US"/>
          </a:p>
        </p:txBody>
      </p:sp>
    </p:spTree>
    <p:extLst>
      <p:ext uri="{BB962C8B-B14F-4D97-AF65-F5344CB8AC3E}">
        <p14:creationId xmlns:p14="http://schemas.microsoft.com/office/powerpoint/2010/main" val="40648245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b="1" dirty="0"/>
              <a:t> </a:t>
            </a:r>
            <a:r>
              <a:rPr lang="en-US" dirty="0"/>
              <a:t>May you and your work in developing a PLAN for the future</a:t>
            </a:r>
            <a:r>
              <a:rPr lang="en-US" baseline="0" dirty="0"/>
              <a:t> success of your students truly impact our young people in wonderful, positive ways.</a:t>
            </a:r>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124</a:t>
            </a:fld>
            <a:endParaRPr lang="en-US" altLang="en-US"/>
          </a:p>
        </p:txBody>
      </p:sp>
    </p:spTree>
    <p:extLst>
      <p:ext uri="{BB962C8B-B14F-4D97-AF65-F5344CB8AC3E}">
        <p14:creationId xmlns:p14="http://schemas.microsoft.com/office/powerpoint/2010/main" val="13763495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Explain the process of the development of the Standards-Based IEP training.  Review list of contributors on slide.  OSEP funded North Central Regional Resource Center, three Missouri Regional Professional Development Centers, NASDSE. </a:t>
            </a:r>
          </a:p>
          <a:p>
            <a:r>
              <a:rPr lang="en-US" altLang="en-US" dirty="0">
                <a:latin typeface="Arial" panose="020B0604020202020204" pitchFamily="34" charset="0"/>
                <a:cs typeface="Arial" panose="020B0604020202020204" pitchFamily="34" charset="0"/>
              </a:rPr>
              <a:t>Caution to be sure to follow MO Standards and Indicators.</a:t>
            </a:r>
          </a:p>
          <a:p>
            <a:r>
              <a:rPr lang="en-US" altLang="en-US" b="1" dirty="0">
                <a:latin typeface="Arial" panose="020B0604020202020204" pitchFamily="34" charset="0"/>
                <a:cs typeface="Arial" panose="020B0604020202020204" pitchFamily="34" charset="0"/>
              </a:rPr>
              <a:t>MLS</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4F663E7-7953-40F1-94DF-CB8B60C12F2C}" type="slidenum">
              <a:rPr lang="en-US" altLang="en-US" smtClean="0"/>
              <a:pPr>
                <a:spcBef>
                  <a:spcPct val="0"/>
                </a:spcBef>
              </a:pPr>
              <a:t>125</a:t>
            </a:fld>
            <a:endParaRPr lang="en-US" altLang="en-US"/>
          </a:p>
        </p:txBody>
      </p:sp>
    </p:spTree>
    <p:extLst>
      <p:ext uri="{BB962C8B-B14F-4D97-AF65-F5344CB8AC3E}">
        <p14:creationId xmlns:p14="http://schemas.microsoft.com/office/powerpoint/2010/main" val="97285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4E41AF-2728-4311-AA35-94A7650E2EE6}" type="slidenum">
              <a:rPr lang="en-US" altLang="en-US" smtClean="0"/>
              <a:pPr>
                <a:spcBef>
                  <a:spcPct val="0"/>
                </a:spcBef>
              </a:pPr>
              <a:t>13</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none" dirty="0">
                <a:latin typeface="Arial" panose="020B0604020202020204" pitchFamily="34" charset="0"/>
                <a:cs typeface="Arial" panose="020B0604020202020204" pitchFamily="34" charset="0"/>
              </a:rPr>
              <a:t>To Know: </a:t>
            </a:r>
            <a:endParaRPr lang="en-US" altLang="en-US" u="none" dirty="0">
              <a:latin typeface="Arial" panose="020B0604020202020204" pitchFamily="34" charset="0"/>
              <a:cs typeface="Arial" panose="020B0604020202020204" pitchFamily="34" charset="0"/>
            </a:endParaRPr>
          </a:p>
          <a:p>
            <a:pPr eaLnBrk="1" hangingPunct="1"/>
            <a:r>
              <a:rPr lang="en-US" altLang="en-US" u="none" dirty="0">
                <a:latin typeface="Arial" panose="020B0604020202020204" pitchFamily="34" charset="0"/>
                <a:cs typeface="Arial" panose="020B0604020202020204" pitchFamily="34" charset="0"/>
              </a:rPr>
              <a:t>Don’t let forms drive us.  Let planning drive us to the forms. Following</a:t>
            </a:r>
            <a:r>
              <a:rPr lang="en-US" altLang="en-US" u="none" baseline="0" dirty="0">
                <a:latin typeface="Arial" panose="020B0604020202020204" pitchFamily="34" charset="0"/>
                <a:cs typeface="Arial" panose="020B0604020202020204" pitchFamily="34" charset="0"/>
              </a:rPr>
              <a:t> this process not only ensures quality in planning but increases the success of educational goals and the environment created from the use of the plan.</a:t>
            </a:r>
            <a:endParaRPr lang="en-US" altLang="en-US" u="none" dirty="0">
              <a:latin typeface="Arial" panose="020B0604020202020204" pitchFamily="34" charset="0"/>
              <a:cs typeface="Arial" panose="020B0604020202020204" pitchFamily="34" charset="0"/>
            </a:endParaRP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To Say:</a:t>
            </a:r>
          </a:p>
          <a:p>
            <a:pPr eaLnBrk="1" hangingPunct="1"/>
            <a:r>
              <a:rPr lang="en-US" altLang="en-US" dirty="0">
                <a:latin typeface="Arial" panose="020B0604020202020204" pitchFamily="34" charset="0"/>
                <a:cs typeface="Arial" panose="020B0604020202020204" pitchFamily="34" charset="0"/>
              </a:rPr>
              <a:t>Instead of thinking about WRITING an IEP, think of DEVEOLPING a PLANNING PROCESS. It is the PROCESS of PLANNING that improves the development of the IEP and helps the IEP TEAM participants see the importance of connecting instructional goals to the general curriculum and grade-level standards. </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73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a:t>
            </a:r>
          </a:p>
          <a:p>
            <a:r>
              <a:rPr lang="en-US" altLang="en-US" dirty="0">
                <a:latin typeface="Arial" panose="020B0604020202020204" pitchFamily="34" charset="0"/>
                <a:cs typeface="Arial" panose="020B0604020202020204" pitchFamily="34" charset="0"/>
              </a:rPr>
              <a:t>There is not a state requirement to write the number of the standard on the IEP.  However, some districts are using the procedure.  The decision is left to the Special Education Director.  </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   </a:t>
            </a:r>
          </a:p>
          <a:p>
            <a:r>
              <a:rPr lang="en-US" altLang="en-US" b="0" dirty="0">
                <a:latin typeface="Arial" panose="020B0604020202020204" pitchFamily="34" charset="0"/>
                <a:cs typeface="Arial" panose="020B0604020202020204" pitchFamily="34" charset="0"/>
              </a:rPr>
              <a:t>T</a:t>
            </a:r>
            <a:r>
              <a:rPr lang="en-US" altLang="en-US" dirty="0">
                <a:latin typeface="Arial" panose="020B0604020202020204" pitchFamily="34" charset="0"/>
                <a:cs typeface="Arial" panose="020B0604020202020204" pitchFamily="34" charset="0"/>
              </a:rPr>
              <a:t>he IEP is individualized</a:t>
            </a:r>
            <a:r>
              <a:rPr lang="en-US" altLang="en-US" baseline="0" dirty="0">
                <a:latin typeface="Arial" panose="020B0604020202020204" pitchFamily="34" charset="0"/>
                <a:cs typeface="Arial" panose="020B0604020202020204" pitchFamily="34" charset="0"/>
              </a:rPr>
              <a:t> for the student.</a:t>
            </a:r>
            <a:r>
              <a:rPr lang="en-US" altLang="en-US" dirty="0">
                <a:latin typeface="Arial" panose="020B0604020202020204" pitchFamily="34" charset="0"/>
                <a:cs typeface="Arial" panose="020B0604020202020204" pitchFamily="34" charset="0"/>
              </a:rPr>
              <a:t>  Not all goals will align with the standards.  Where they align use the standards.  Some</a:t>
            </a:r>
            <a:r>
              <a:rPr lang="en-US" altLang="en-US" baseline="0" dirty="0">
                <a:latin typeface="Arial" panose="020B0604020202020204" pitchFamily="34" charset="0"/>
                <a:cs typeface="Arial" panose="020B0604020202020204" pitchFamily="34" charset="0"/>
              </a:rPr>
              <a:t> goals will be behavioral or occupational. </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9532A1-FC18-475E-B25D-0D9B6C9AC773}" type="slidenum">
              <a:rPr lang="en-US" altLang="en-US" smtClean="0"/>
              <a:pPr>
                <a:spcBef>
                  <a:spcPct val="0"/>
                </a:spcBef>
              </a:pPr>
              <a:t>14</a:t>
            </a:fld>
            <a:endParaRPr lang="en-US" altLang="en-US"/>
          </a:p>
        </p:txBody>
      </p:sp>
    </p:spTree>
    <p:extLst>
      <p:ext uri="{BB962C8B-B14F-4D97-AF65-F5344CB8AC3E}">
        <p14:creationId xmlns:p14="http://schemas.microsoft.com/office/powerpoint/2010/main" val="423845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r>
              <a:rPr lang="en-US" b="0" dirty="0"/>
              <a:t>The IEP is the plan to address student needs in reference to successfully</a:t>
            </a:r>
            <a:r>
              <a:rPr lang="en-US" b="0" baseline="0" dirty="0"/>
              <a:t> learning what is needed  per grade level. Teachers will want to know the standards that are essential to learn per grade level and subject. The plan should be the best recipe based on the standards but driven to meet the student need to access those standards.</a:t>
            </a:r>
            <a:endParaRPr lang="en-US" b="1" dirty="0"/>
          </a:p>
          <a:p>
            <a:r>
              <a:rPr lang="en-US" b="1" dirty="0"/>
              <a:t>To Say:</a:t>
            </a:r>
          </a:p>
          <a:p>
            <a:r>
              <a:rPr lang="en-US" b="0" dirty="0"/>
              <a:t>We have told you what Standards</a:t>
            </a:r>
            <a:r>
              <a:rPr lang="en-US" b="0" baseline="0" dirty="0"/>
              <a:t>-Based IEPs are NOT so here is what you will find in a Standards-Based IEP. </a:t>
            </a:r>
          </a:p>
          <a:p>
            <a:pPr marL="228600" indent="-228600">
              <a:buAutoNum type="arabicPeriod"/>
            </a:pPr>
            <a:r>
              <a:rPr lang="en-US" b="0" baseline="0" dirty="0"/>
              <a:t>A Present Level or  some call it a PLAAFP Present Level of Academic Achievement and Functional Performance with clear academic statements about the students performance towards the Missouri Learning Standards – From this Present Level (PL) you would be able to tell what the student can do as a baseline in their academic subjects. Reading level – what math skills – writing – access to other subjects.</a:t>
            </a:r>
          </a:p>
          <a:p>
            <a:pPr marL="228600" indent="-228600">
              <a:buAutoNum type="arabicPeriod"/>
            </a:pPr>
            <a:r>
              <a:rPr lang="en-US" b="0" baseline="0" dirty="0"/>
              <a:t>SMART goals are written based on the baseline written in the PL for areas that are in need of goals for functional, academic or social/behavioral needs.</a:t>
            </a:r>
          </a:p>
          <a:p>
            <a:pPr marL="228600" indent="-228600">
              <a:buAutoNum type="arabicPeriod"/>
            </a:pPr>
            <a:r>
              <a:rPr lang="en-US" b="0" baseline="0" dirty="0"/>
              <a:t>The PL identifies accommodations and modifications needed for access to receive instruction, complete assignments and how assessment will be completed.</a:t>
            </a:r>
            <a:endParaRPr lang="en-US" b="0"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15</a:t>
            </a:fld>
            <a:endParaRPr lang="en-US" altLang="en-US"/>
          </a:p>
        </p:txBody>
      </p:sp>
    </p:spTree>
    <p:extLst>
      <p:ext uri="{BB962C8B-B14F-4D97-AF65-F5344CB8AC3E}">
        <p14:creationId xmlns:p14="http://schemas.microsoft.com/office/powerpoint/2010/main" val="247233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To</a:t>
            </a:r>
            <a:r>
              <a:rPr lang="en-US" b="1" baseline="0" dirty="0"/>
              <a:t> </a:t>
            </a:r>
            <a:r>
              <a:rPr lang="en-US" b="1" dirty="0"/>
              <a:t>Say:</a:t>
            </a:r>
          </a:p>
          <a:p>
            <a:pPr marL="0" indent="0">
              <a:buNone/>
            </a:pPr>
            <a:r>
              <a:rPr lang="en-US" b="0" baseline="0" dirty="0"/>
              <a:t>  4.  Strengths and needs are defined based on data in the same areas we mentioned: functionally, academically,  </a:t>
            </a:r>
          </a:p>
          <a:p>
            <a:pPr marL="0" indent="0">
              <a:buNone/>
            </a:pPr>
            <a:r>
              <a:rPr lang="en-US" b="0" baseline="0" dirty="0"/>
              <a:t>        socially/behaviorally.</a:t>
            </a:r>
          </a:p>
          <a:p>
            <a:pPr marL="228600" indent="-228600">
              <a:buAutoNum type="arabicPeriod" startAt="5"/>
            </a:pPr>
            <a:r>
              <a:rPr lang="en-US" b="0" baseline="0" dirty="0"/>
              <a:t>The PL specifically provides statements that lead to an understanding of how the student’s needs impacts </a:t>
            </a:r>
          </a:p>
          <a:p>
            <a:pPr marL="0" indent="0">
              <a:buNone/>
            </a:pPr>
            <a:r>
              <a:rPr lang="en-US" b="0" baseline="0" dirty="0"/>
              <a:t>      their involvement and progress in the general education curriculum. It does not just say their disability   </a:t>
            </a:r>
          </a:p>
          <a:p>
            <a:pPr marL="0" indent="0">
              <a:buNone/>
            </a:pPr>
            <a:r>
              <a:rPr lang="en-US" b="0" baseline="0" dirty="0"/>
              <a:t>      impacts involvement and progress in the general education curriculum but  ‘what specifically’ keeps them </a:t>
            </a:r>
          </a:p>
          <a:p>
            <a:pPr marL="0" indent="0">
              <a:buNone/>
            </a:pPr>
            <a:r>
              <a:rPr lang="en-US" b="0" baseline="0" dirty="0"/>
              <a:t>      from progressing like the other students.</a:t>
            </a:r>
          </a:p>
          <a:p>
            <a:pPr marL="228600" indent="-228600">
              <a:buAutoNum type="arabicPeriod" startAt="4"/>
            </a:pPr>
            <a:endParaRPr lang="en-US" b="0"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16</a:t>
            </a:fld>
            <a:endParaRPr lang="en-US" altLang="en-US"/>
          </a:p>
        </p:txBody>
      </p:sp>
    </p:spTree>
    <p:extLst>
      <p:ext uri="{BB962C8B-B14F-4D97-AF65-F5344CB8AC3E}">
        <p14:creationId xmlns:p14="http://schemas.microsoft.com/office/powerpoint/2010/main" val="173921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The overall goal of the day is to provide you with what you need at a state level to help students be successful and to give you what you need for instruction.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If a student arrived in your classroom today, what would you want to see in</a:t>
            </a:r>
            <a:r>
              <a:rPr lang="en-US" altLang="en-US" baseline="0" dirty="0">
                <a:latin typeface="Arial" panose="020B0604020202020204" pitchFamily="34" charset="0"/>
                <a:cs typeface="Arial" panose="020B0604020202020204" pitchFamily="34" charset="0"/>
              </a:rPr>
              <a:t> the</a:t>
            </a:r>
            <a:r>
              <a:rPr lang="en-US" altLang="en-US" dirty="0">
                <a:latin typeface="Arial" panose="020B0604020202020204" pitchFamily="34" charset="0"/>
                <a:cs typeface="Arial" panose="020B0604020202020204" pitchFamily="34" charset="0"/>
              </a:rPr>
              <a:t> IEP </a:t>
            </a:r>
            <a:r>
              <a:rPr lang="en-US" altLang="en-US" b="1" dirty="0">
                <a:latin typeface="Arial" panose="020B0604020202020204" pitchFamily="34" charset="0"/>
                <a:cs typeface="Arial" panose="020B0604020202020204" pitchFamily="34" charset="0"/>
              </a:rPr>
              <a:t>Present Level</a:t>
            </a:r>
            <a:r>
              <a:rPr lang="en-US" altLang="en-US" dirty="0">
                <a:latin typeface="Arial" panose="020B0604020202020204" pitchFamily="34" charset="0"/>
                <a:cs typeface="Arial" panose="020B0604020202020204" pitchFamily="34" charset="0"/>
              </a:rPr>
              <a:t> that allows you to start instruction immediately?</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Do:</a:t>
            </a:r>
          </a:p>
          <a:p>
            <a:r>
              <a:rPr lang="en-US" altLang="en-US" dirty="0">
                <a:latin typeface="Arial" panose="020B0604020202020204" pitchFamily="34" charset="0"/>
                <a:cs typeface="Arial" panose="020B0604020202020204" pitchFamily="34" charset="0"/>
              </a:rPr>
              <a:t>Divide participants into groups. Ask participants to brainstorm a list of what they would need if a new student walked into their room and they needed to start instruction. </a:t>
            </a:r>
          </a:p>
          <a:p>
            <a:r>
              <a:rPr lang="en-US" altLang="en-US" dirty="0">
                <a:latin typeface="Arial" panose="020B0604020202020204" pitchFamily="34" charset="0"/>
                <a:cs typeface="Arial" panose="020B0604020202020204" pitchFamily="34" charset="0"/>
              </a:rPr>
              <a:t>Participants may need 8-10 minutes to complete this activity.</a:t>
            </a:r>
          </a:p>
          <a:p>
            <a:r>
              <a:rPr lang="en-US" altLang="en-US" dirty="0">
                <a:latin typeface="Arial" panose="020B0604020202020204" pitchFamily="34" charset="0"/>
                <a:cs typeface="Arial" panose="020B0604020202020204" pitchFamily="34" charset="0"/>
              </a:rPr>
              <a:t>You</a:t>
            </a:r>
            <a:r>
              <a:rPr lang="en-US" altLang="en-US" baseline="0" dirty="0">
                <a:latin typeface="Arial" panose="020B0604020202020204" pitchFamily="34" charset="0"/>
                <a:cs typeface="Arial" panose="020B0604020202020204" pitchFamily="34" charset="0"/>
              </a:rPr>
              <a:t> m</a:t>
            </a:r>
            <a:r>
              <a:rPr lang="en-US" altLang="en-US" dirty="0">
                <a:latin typeface="Arial" panose="020B0604020202020204" pitchFamily="34" charset="0"/>
                <a:cs typeface="Arial" panose="020B0604020202020204" pitchFamily="34" charset="0"/>
              </a:rPr>
              <a:t>ay share out or post for the group to refer back to through the training as you hit upon ideas listed.</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86FE357-4664-4592-A272-256DBB6BE934}"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80579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HO #2 Steps in the Process. . .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Know: </a:t>
            </a:r>
            <a:r>
              <a:rPr lang="en-US" altLang="en-US" b="0" dirty="0">
                <a:latin typeface="Arial" panose="020B0604020202020204" pitchFamily="34" charset="0"/>
                <a:cs typeface="Arial" panose="020B0604020202020204" pitchFamily="34" charset="0"/>
              </a:rPr>
              <a:t>We</a:t>
            </a:r>
            <a:r>
              <a:rPr lang="en-US" altLang="en-US" b="0" baseline="0" dirty="0">
                <a:latin typeface="Arial" panose="020B0604020202020204" pitchFamily="34" charset="0"/>
                <a:cs typeface="Arial" panose="020B0604020202020204" pitchFamily="34" charset="0"/>
              </a:rPr>
              <a:t> suggest you </a:t>
            </a:r>
            <a:r>
              <a:rPr lang="en-US" altLang="en-US" b="0" dirty="0">
                <a:latin typeface="Arial" panose="020B0604020202020204" pitchFamily="34" charset="0"/>
                <a:cs typeface="Arial" panose="020B0604020202020204" pitchFamily="34" charset="0"/>
              </a:rPr>
              <a:t>have all handouts in a folder, </a:t>
            </a:r>
            <a:r>
              <a:rPr lang="en-US" altLang="en-US" b="0" baseline="0" dirty="0">
                <a:latin typeface="Arial" panose="020B0604020202020204" pitchFamily="34" charset="0"/>
                <a:cs typeface="Arial" panose="020B0604020202020204" pitchFamily="34" charset="0"/>
              </a:rPr>
              <a:t>reference the handouts allowing the participants to get handouts one at a time out of a table folder as the training addresses each. HO#2 has all the </a:t>
            </a:r>
            <a:r>
              <a:rPr lang="en-US" altLang="en-US" b="0" u="sng" baseline="0" dirty="0">
                <a:latin typeface="Arial" panose="020B0604020202020204" pitchFamily="34" charset="0"/>
                <a:cs typeface="Arial" panose="020B0604020202020204" pitchFamily="34" charset="0"/>
              </a:rPr>
              <a:t>Steps of the Process </a:t>
            </a:r>
            <a:r>
              <a:rPr lang="en-US" altLang="en-US" b="0" baseline="0" dirty="0">
                <a:latin typeface="Arial" panose="020B0604020202020204" pitchFamily="34" charset="0"/>
                <a:cs typeface="Arial" panose="020B0604020202020204" pitchFamily="34" charset="0"/>
              </a:rPr>
              <a:t>that you will cover during your training. You will continue to refer to this handout throughout the training.</a:t>
            </a:r>
            <a:endParaRPr lang="en-US" altLang="en-US" b="0"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Do:</a:t>
            </a:r>
          </a:p>
          <a:p>
            <a:r>
              <a:rPr lang="en-US" altLang="en-US" b="1" dirty="0">
                <a:latin typeface="Arial" panose="020B0604020202020204" pitchFamily="34" charset="0"/>
                <a:cs typeface="Arial" panose="020B0604020202020204" pitchFamily="34" charset="0"/>
              </a:rPr>
              <a:t>Direct</a:t>
            </a:r>
            <a:r>
              <a:rPr lang="en-US" altLang="en-US" b="1" baseline="0" dirty="0">
                <a:latin typeface="Arial" panose="020B0604020202020204" pitchFamily="34" charset="0"/>
                <a:cs typeface="Arial" panose="020B0604020202020204" pitchFamily="34" charset="0"/>
              </a:rPr>
              <a:t> attention to</a:t>
            </a:r>
            <a:r>
              <a:rPr lang="en-US" altLang="en-US" b="1" dirty="0">
                <a:latin typeface="Arial" panose="020B0604020202020204" pitchFamily="34" charset="0"/>
                <a:cs typeface="Arial" panose="020B0604020202020204" pitchFamily="34" charset="0"/>
              </a:rPr>
              <a:t> Handout</a:t>
            </a:r>
            <a:r>
              <a:rPr lang="en-US" altLang="en-US" b="1" baseline="0" dirty="0">
                <a:latin typeface="Arial" panose="020B0604020202020204" pitchFamily="34" charset="0"/>
                <a:cs typeface="Arial" panose="020B0604020202020204" pitchFamily="34" charset="0"/>
              </a:rPr>
              <a:t> #2. Allowing time for participants to get the handout and be ready to move on with their learning.</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Have participants refer to HO # 2 </a:t>
            </a:r>
            <a:r>
              <a:rPr lang="en-US" altLang="en-US" u="sng" dirty="0">
                <a:latin typeface="Arial" panose="020B0604020202020204" pitchFamily="34" charset="0"/>
                <a:cs typeface="Arial" panose="020B0604020202020204" pitchFamily="34" charset="0"/>
              </a:rPr>
              <a:t>Steps in the Process</a:t>
            </a:r>
            <a:r>
              <a:rPr lang="en-US" altLang="en-US" u="sng" baseline="0" dirty="0">
                <a:latin typeface="Arial" panose="020B0604020202020204" pitchFamily="34" charset="0"/>
                <a:cs typeface="Arial" panose="020B0604020202020204" pitchFamily="34" charset="0"/>
              </a:rPr>
              <a:t> </a:t>
            </a:r>
            <a:r>
              <a:rPr lang="en-US" altLang="en-US" baseline="0" dirty="0">
                <a:latin typeface="Arial" panose="020B0604020202020204" pitchFamily="34" charset="0"/>
                <a:cs typeface="Arial" panose="020B0604020202020204" pitchFamily="34" charset="0"/>
              </a:rPr>
              <a:t>as you transition to the next slide and name the steps.</a:t>
            </a:r>
            <a:endParaRPr lang="en-US" altLang="en-US"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 </a:t>
            </a:r>
          </a:p>
          <a:p>
            <a:r>
              <a:rPr lang="en-US" altLang="en-US" b="0" dirty="0">
                <a:latin typeface="Arial" panose="020B0604020202020204" pitchFamily="34" charset="0"/>
                <a:cs typeface="Arial" panose="020B0604020202020204" pitchFamily="34" charset="0"/>
              </a:rPr>
              <a:t>We will be using HO #2 as we move through our learning today. We will</a:t>
            </a:r>
            <a:r>
              <a:rPr lang="en-US" altLang="en-US" b="0" baseline="0" dirty="0">
                <a:latin typeface="Arial" panose="020B0604020202020204" pitchFamily="34" charset="0"/>
                <a:cs typeface="Arial" panose="020B0604020202020204" pitchFamily="34" charset="0"/>
              </a:rPr>
              <a:t> use this handout as the guiding </a:t>
            </a:r>
            <a:r>
              <a:rPr lang="en-US" altLang="en-US" b="0" u="sng" baseline="0" dirty="0">
                <a:latin typeface="Arial" panose="020B0604020202020204" pitchFamily="34" charset="0"/>
                <a:cs typeface="Arial" panose="020B0604020202020204" pitchFamily="34" charset="0"/>
              </a:rPr>
              <a:t>Steps in the Process</a:t>
            </a:r>
            <a:r>
              <a:rPr lang="en-US" altLang="en-US" b="0" baseline="0" dirty="0">
                <a:latin typeface="Arial" panose="020B0604020202020204" pitchFamily="34" charset="0"/>
                <a:cs typeface="Arial" panose="020B0604020202020204" pitchFamily="34" charset="0"/>
              </a:rPr>
              <a:t>. As we address each step with information and learning applications we will use this to keep us focused on the process steps needed.</a:t>
            </a:r>
            <a:endParaRPr lang="en-US" altLang="en-US" b="1" dirty="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000">
                <a:solidFill>
                  <a:schemeClr val="tx1"/>
                </a:solidFill>
                <a:latin typeface="Arial" panose="020B0604020202020204" pitchFamily="34" charset="0"/>
                <a:cs typeface="Arial" panose="020B0604020202020204" pitchFamily="34" charset="0"/>
              </a:defRPr>
            </a:lvl1pPr>
            <a:lvl2pPr marL="742950" indent="-285750" defTabSz="906463">
              <a:defRPr sz="2000">
                <a:solidFill>
                  <a:schemeClr val="tx1"/>
                </a:solidFill>
                <a:latin typeface="Arial" panose="020B0604020202020204" pitchFamily="34" charset="0"/>
                <a:cs typeface="Arial" panose="020B0604020202020204" pitchFamily="34" charset="0"/>
              </a:defRPr>
            </a:lvl2pPr>
            <a:lvl3pPr marL="1143000" indent="-228600" defTabSz="906463">
              <a:defRPr sz="2000">
                <a:solidFill>
                  <a:schemeClr val="tx1"/>
                </a:solidFill>
                <a:latin typeface="Arial" panose="020B0604020202020204" pitchFamily="34" charset="0"/>
                <a:cs typeface="Arial" panose="020B0604020202020204" pitchFamily="34" charset="0"/>
              </a:defRPr>
            </a:lvl3pPr>
            <a:lvl4pPr marL="1600200" indent="-228600" defTabSz="906463">
              <a:defRPr sz="2000">
                <a:solidFill>
                  <a:schemeClr val="tx1"/>
                </a:solidFill>
                <a:latin typeface="Arial" panose="020B0604020202020204" pitchFamily="34" charset="0"/>
                <a:cs typeface="Arial" panose="020B0604020202020204" pitchFamily="34" charset="0"/>
              </a:defRPr>
            </a:lvl4pPr>
            <a:lvl5pPr marL="2057400" indent="-228600" defTabSz="906463">
              <a:defRPr sz="20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687802D4-766B-4019-A836-4DCDD2458670}" type="slidenum">
              <a:rPr lang="en-US" altLang="en-US" sz="1200" smtClean="0"/>
              <a:pPr/>
              <a:t>18</a:t>
            </a:fld>
            <a:endParaRPr lang="en-US" altLang="en-US" sz="1200"/>
          </a:p>
        </p:txBody>
      </p:sp>
    </p:spTree>
    <p:extLst>
      <p:ext uri="{BB962C8B-B14F-4D97-AF65-F5344CB8AC3E}">
        <p14:creationId xmlns:p14="http://schemas.microsoft.com/office/powerpoint/2010/main" val="414389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r>
              <a:rPr lang="en-US" b="1" baseline="0" dirty="0"/>
              <a:t> </a:t>
            </a:r>
          </a:p>
          <a:p>
            <a:r>
              <a:rPr lang="en-US" b="0" baseline="0" dirty="0"/>
              <a:t>This process helps participants to create a quality IEP which is a complete plan for implementation. </a:t>
            </a:r>
          </a:p>
          <a:p>
            <a:endParaRPr lang="en-US" b="0" baseline="0" dirty="0"/>
          </a:p>
          <a:p>
            <a:r>
              <a:rPr lang="en-US" b="1" dirty="0"/>
              <a:t>To Say:</a:t>
            </a:r>
          </a:p>
          <a:p>
            <a:r>
              <a:rPr lang="en-US" dirty="0"/>
              <a:t>Here are the Steps in the Process for a Standards-Based IEP. We will spend time on each step and discuss the questions to ask, information to seek and development of each step towards a quality educational plan that is centered</a:t>
            </a:r>
            <a:r>
              <a:rPr lang="en-US" baseline="0" dirty="0"/>
              <a:t> around the unique needs of the individual student.</a:t>
            </a:r>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19</a:t>
            </a:fld>
            <a:endParaRPr lang="en-US" altLang="en-US"/>
          </a:p>
        </p:txBody>
      </p:sp>
    </p:spTree>
    <p:extLst>
      <p:ext uri="{BB962C8B-B14F-4D97-AF65-F5344CB8AC3E}">
        <p14:creationId xmlns:p14="http://schemas.microsoft.com/office/powerpoint/2010/main" val="319099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a:t>
            </a:r>
          </a:p>
          <a:p>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above resources are available for preparation to this training. You may choose to use what works best for yourself and your participants.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Your selection may be based on the prior experience and understanding of the audience</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 With large crowds it</a:t>
            </a:r>
            <a:r>
              <a:rPr lang="en-US" altLang="en-US" baseline="0" dirty="0">
                <a:latin typeface="Arial" panose="020B0604020202020204" pitchFamily="34" charset="0"/>
                <a:cs typeface="Arial" panose="020B0604020202020204" pitchFamily="34" charset="0"/>
              </a:rPr>
              <a:t> has proven more efficient to use the sample student examples inside this training to ensure the learning of the process and keep participants focused. Smaller crowds from the same school district or those who already have spent time working within the standards enjoy applying the learning to their own specific learning.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cs typeface="Arial" panose="020B0604020202020204" pitchFamily="34" charset="0"/>
              </a:rPr>
              <a:t>This slide</a:t>
            </a:r>
            <a:r>
              <a:rPr lang="en-US" altLang="en-US" b="1" baseline="0" dirty="0">
                <a:latin typeface="Arial" panose="020B0604020202020204" pitchFamily="34" charset="0"/>
                <a:cs typeface="Arial" panose="020B0604020202020204" pitchFamily="34" charset="0"/>
              </a:rPr>
              <a:t> should be hidden during presentation. This slide is for your preparation and how to prepare the participants. </a:t>
            </a:r>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solidFill>
                <a:srgbClr val="FF0000"/>
              </a:solidFill>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1831E9-156A-46C4-8053-0F318B367DA7}"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4161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b="0" dirty="0"/>
              <a:t>As</a:t>
            </a:r>
            <a:r>
              <a:rPr lang="en-US" b="0" baseline="0" dirty="0"/>
              <a:t> we develop goals and determine the most appropriate ways to measure these goals we will keep in mind the strengths and needs of the student in relation to the standards. Always begin with the student.</a:t>
            </a:r>
            <a:endParaRPr lang="en-US" b="0"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20</a:t>
            </a:fld>
            <a:endParaRPr lang="en-US" altLang="en-US"/>
          </a:p>
        </p:txBody>
      </p:sp>
    </p:spTree>
    <p:extLst>
      <p:ext uri="{BB962C8B-B14F-4D97-AF65-F5344CB8AC3E}">
        <p14:creationId xmlns:p14="http://schemas.microsoft.com/office/powerpoint/2010/main" val="500912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Handout #2 Steps in</a:t>
            </a:r>
            <a:r>
              <a:rPr lang="en-US" altLang="en-US" b="1" baseline="0" dirty="0">
                <a:latin typeface="Arial" panose="020B0604020202020204" pitchFamily="34" charset="0"/>
                <a:cs typeface="Arial" panose="020B0604020202020204" pitchFamily="34" charset="0"/>
              </a:rPr>
              <a:t> the Process and Handout the Info Graphic</a:t>
            </a:r>
          </a:p>
          <a:p>
            <a:endParaRPr lang="en-US" altLang="en-US"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cs typeface="Arial" panose="020B0604020202020204" pitchFamily="34" charset="0"/>
              </a:rPr>
              <a:t>To Say: Let</a:t>
            </a:r>
            <a:r>
              <a:rPr lang="en-US" altLang="en-US" b="1" baseline="0" dirty="0">
                <a:latin typeface="Arial" panose="020B0604020202020204" pitchFamily="34" charset="0"/>
                <a:cs typeface="Arial" panose="020B0604020202020204" pitchFamily="34" charset="0"/>
              </a:rPr>
              <a:t> us look at the info graphic:</a:t>
            </a:r>
            <a:endParaRPr lang="en-US" altLang="en-US" b="1"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The Vision is to look at the</a:t>
            </a:r>
            <a:r>
              <a:rPr lang="en-US" altLang="en-US" b="0" baseline="0" dirty="0">
                <a:latin typeface="Arial" panose="020B0604020202020204" pitchFamily="34" charset="0"/>
                <a:cs typeface="Arial" panose="020B0604020202020204" pitchFamily="34" charset="0"/>
              </a:rPr>
              <a:t> connection between the student/parent vision for adulthood as a Desired Outcome. </a:t>
            </a:r>
            <a:r>
              <a:rPr lang="en-US" altLang="en-US" b="0" dirty="0">
                <a:latin typeface="Arial" panose="020B0604020202020204" pitchFamily="34" charset="0"/>
                <a:cs typeface="Arial" panose="020B0604020202020204" pitchFamily="34" charset="0"/>
              </a:rPr>
              <a:t>We</a:t>
            </a:r>
            <a:r>
              <a:rPr lang="en-US" altLang="en-US" b="0" baseline="0" dirty="0">
                <a:latin typeface="Arial" panose="020B0604020202020204" pitchFamily="34" charset="0"/>
                <a:cs typeface="Arial" panose="020B0604020202020204" pitchFamily="34" charset="0"/>
              </a:rPr>
              <a:t> Think Student First – as a person, what are the student’s strengths, needs, and visions for the future. It does not matter how old the student is, we are thinking about who they are and where they want to be many years from now. That ‘End in Mind’ vision is what will keep us focused on what we need to help the student acquire so they can become as independent as possible for the future.</a:t>
            </a:r>
            <a:r>
              <a:rPr lang="en-US" altLang="en-US" dirty="0">
                <a:latin typeface="Arial" panose="020B0604020202020204" pitchFamily="34" charset="0"/>
                <a:cs typeface="Arial" panose="020B0604020202020204" pitchFamily="34" charset="0"/>
              </a:rPr>
              <a:t>  </a:t>
            </a:r>
          </a:p>
          <a:p>
            <a:endParaRPr lang="en-US" dirty="0">
              <a:solidFill>
                <a:schemeClr val="accent3"/>
              </a:solidFill>
            </a:endParaRPr>
          </a:p>
          <a:p>
            <a:endParaRPr lang="en-US" b="1" dirty="0"/>
          </a:p>
          <a:p>
            <a:r>
              <a:rPr lang="en-US" b="1" dirty="0"/>
              <a:t>To Know:  </a:t>
            </a:r>
          </a:p>
          <a:p>
            <a:r>
              <a:rPr lang="en-US" b="0" dirty="0"/>
              <a:t>Getting to know and understand the student is a theme that recurs throughout</a:t>
            </a:r>
            <a:r>
              <a:rPr lang="en-US" b="0" baseline="0" dirty="0"/>
              <a:t> the entire Standards Based-IEP Process.  This can be a helpful reference point as participants move through the different steps presented in this module.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solidFill>
                  <a:schemeClr val="accent3"/>
                </a:solidFill>
              </a:rPr>
              <a:t>To Do: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chemeClr val="accent3"/>
                </a:solidFill>
              </a:rPr>
              <a:t>R</a:t>
            </a:r>
            <a:r>
              <a:rPr lang="en-US" baseline="0" dirty="0">
                <a:solidFill>
                  <a:schemeClr val="accent3"/>
                </a:solidFill>
              </a:rPr>
              <a:t>eference the info graphic with the student in the center of this process</a:t>
            </a:r>
            <a:r>
              <a:rPr lang="en-US" baseline="0" dirty="0"/>
              <a:t>.</a:t>
            </a:r>
            <a:endParaRPr lang="en-US" dirty="0"/>
          </a:p>
          <a:p>
            <a:endParaRPr lang="en-US" altLang="en-US" dirty="0">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21</a:t>
            </a:fld>
            <a:endParaRPr lang="en-US" altLang="en-US"/>
          </a:p>
        </p:txBody>
      </p:sp>
    </p:spTree>
    <p:extLst>
      <p:ext uri="{BB962C8B-B14F-4D97-AF65-F5344CB8AC3E}">
        <p14:creationId xmlns:p14="http://schemas.microsoft.com/office/powerpoint/2010/main" val="1457944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9FF641-AC0D-4D0E-B8A5-2643080186F7}" type="slidenum">
              <a:rPr lang="en-US" altLang="en-US" smtClean="0"/>
              <a:pPr>
                <a:spcBef>
                  <a:spcPct val="0"/>
                </a:spcBef>
              </a:pPr>
              <a:t>22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r>
              <a:rPr lang="en-US" altLang="en-US" dirty="0">
                <a:latin typeface="Arial" panose="020B0604020202020204" pitchFamily="34" charset="0"/>
                <a:cs typeface="Arial" panose="020B0604020202020204" pitchFamily="34" charset="0"/>
              </a:rPr>
              <a:t> </a:t>
            </a:r>
            <a:endParaRPr lang="en-US" altLang="en-US" sz="1100" dirty="0">
              <a:latin typeface="Arial" panose="020B0604020202020204" pitchFamily="34" charset="0"/>
              <a:cs typeface="Arial" panose="020B0604020202020204" pitchFamily="34" charset="0"/>
            </a:endParaRPr>
          </a:p>
          <a:p>
            <a:r>
              <a:rPr lang="en-US" altLang="en-US" sz="1100" dirty="0">
                <a:latin typeface="Arial" panose="020B0604020202020204" pitchFamily="34" charset="0"/>
                <a:cs typeface="Arial" panose="020B0604020202020204" pitchFamily="34" charset="0"/>
              </a:rPr>
              <a:t>Start by analyzing the information you have and information you need.</a:t>
            </a:r>
          </a:p>
          <a:p>
            <a:r>
              <a:rPr lang="en-US" altLang="en-US" sz="1100" dirty="0">
                <a:latin typeface="Arial" panose="020B0604020202020204" pitchFamily="34" charset="0"/>
                <a:cs typeface="Arial" panose="020B0604020202020204" pitchFamily="34" charset="0"/>
              </a:rPr>
              <a:t>--Collect and examine materials for making data-based IEP decisions.</a:t>
            </a:r>
          </a:p>
          <a:p>
            <a:r>
              <a:rPr lang="en-US" altLang="en-US" sz="1100" dirty="0">
                <a:latin typeface="Arial" panose="020B0604020202020204" pitchFamily="34" charset="0"/>
                <a:cs typeface="Arial" panose="020B0604020202020204" pitchFamily="34" charset="0"/>
              </a:rPr>
              <a:t>--Other:  </a:t>
            </a:r>
          </a:p>
          <a:p>
            <a:r>
              <a:rPr lang="en-US" altLang="en-US" sz="1100" dirty="0">
                <a:latin typeface="Arial" panose="020B0604020202020204" pitchFamily="34" charset="0"/>
                <a:cs typeface="Arial" panose="020B0604020202020204" pitchFamily="34" charset="0"/>
              </a:rPr>
              <a:t>     --Eligibility data (if current and related to learning the standards)</a:t>
            </a:r>
          </a:p>
          <a:p>
            <a:r>
              <a:rPr lang="en-US" altLang="en-US" sz="1100" dirty="0">
                <a:latin typeface="Arial" panose="020B0604020202020204" pitchFamily="34" charset="0"/>
                <a:cs typeface="Arial" panose="020B0604020202020204" pitchFamily="34" charset="0"/>
              </a:rPr>
              <a:t>     --Transition Assessments (at least by age 16) formal or informal required annually</a:t>
            </a:r>
          </a:p>
          <a:p>
            <a:r>
              <a:rPr lang="en-US" altLang="en-US" sz="1100" dirty="0">
                <a:latin typeface="Arial" panose="020B0604020202020204" pitchFamily="34" charset="0"/>
                <a:cs typeface="Arial" panose="020B0604020202020204" pitchFamily="34" charset="0"/>
              </a:rPr>
              <a:t>     --Grades, Discipline Referrals, Attendance Reports</a:t>
            </a:r>
          </a:p>
          <a:p>
            <a:r>
              <a:rPr lang="en-US" altLang="en-US" sz="1100" dirty="0">
                <a:latin typeface="Arial" panose="020B0604020202020204" pitchFamily="34" charset="0"/>
                <a:cs typeface="Arial" panose="020B0604020202020204" pitchFamily="34" charset="0"/>
              </a:rPr>
              <a:t>--Analyze data to develop the student profile (before writing the present level)</a:t>
            </a:r>
          </a:p>
          <a:p>
            <a:r>
              <a:rPr lang="en-US" altLang="en-US" sz="1100" dirty="0">
                <a:latin typeface="Arial" panose="020B0604020202020204" pitchFamily="34" charset="0"/>
                <a:cs typeface="Arial" panose="020B0604020202020204" pitchFamily="34" charset="0"/>
              </a:rPr>
              <a:t>--From all the data sources the profile should include:</a:t>
            </a:r>
          </a:p>
          <a:p>
            <a:r>
              <a:rPr lang="en-US" altLang="en-US" sz="1100" dirty="0">
                <a:latin typeface="Arial" panose="020B0604020202020204" pitchFamily="34" charset="0"/>
                <a:cs typeface="Arial" panose="020B0604020202020204" pitchFamily="34" charset="0"/>
              </a:rPr>
              <a:t>     --Strengths-include learning and/or behavior strengths from which to build</a:t>
            </a:r>
          </a:p>
          <a:p>
            <a:r>
              <a:rPr lang="en-US" altLang="en-US" sz="1100" dirty="0">
                <a:latin typeface="Arial" panose="020B0604020202020204" pitchFamily="34" charset="0"/>
                <a:cs typeface="Arial" panose="020B0604020202020204" pitchFamily="34" charset="0"/>
              </a:rPr>
              <a:t>     --Needs</a:t>
            </a:r>
          </a:p>
          <a:p>
            <a:r>
              <a:rPr lang="en-US" altLang="en-US" sz="1100" dirty="0">
                <a:latin typeface="Arial" panose="020B0604020202020204" pitchFamily="34" charset="0"/>
                <a:cs typeface="Arial" panose="020B0604020202020204" pitchFamily="34" charset="0"/>
              </a:rPr>
              <a:t>     --How the disability affects involvement/progress in the general education curriculum (great info on which to base accommodations/modifications, and supplementary aids and services)</a:t>
            </a:r>
          </a:p>
          <a:p>
            <a:r>
              <a:rPr lang="en-US" altLang="en-US" sz="1100" dirty="0">
                <a:latin typeface="Arial" panose="020B0604020202020204" pitchFamily="34" charset="0"/>
                <a:cs typeface="Arial" panose="020B0604020202020204" pitchFamily="34" charset="0"/>
              </a:rPr>
              <a:t>     --Assessment/Evaluation</a:t>
            </a:r>
          </a:p>
          <a:p>
            <a:r>
              <a:rPr lang="en-US" altLang="en-US" sz="1100" dirty="0">
                <a:latin typeface="Arial" panose="020B0604020202020204" pitchFamily="34" charset="0"/>
                <a:cs typeface="Arial" panose="020B0604020202020204" pitchFamily="34" charset="0"/>
              </a:rPr>
              <a:t>     --Status of the prior IEP goals (serves as baseline data for this IEP; essential to write new goals)</a:t>
            </a:r>
          </a:p>
          <a:p>
            <a:r>
              <a:rPr lang="en-US" altLang="en-US" sz="1100" dirty="0">
                <a:latin typeface="Arial" panose="020B0604020202020204" pitchFamily="34" charset="0"/>
                <a:cs typeface="Arial" panose="020B0604020202020204" pitchFamily="34" charset="0"/>
              </a:rPr>
              <a:t>     --Teacher/Parent/Student input</a:t>
            </a:r>
          </a:p>
          <a:p>
            <a:r>
              <a:rPr lang="en-US" altLang="en-US" sz="1100" dirty="0">
                <a:latin typeface="Arial" panose="020B0604020202020204" pitchFamily="34" charset="0"/>
                <a:cs typeface="Arial" panose="020B0604020202020204" pitchFamily="34" charset="0"/>
              </a:rPr>
              <a:t>     --Transition Needs (at least by age 16)</a:t>
            </a:r>
          </a:p>
          <a:p>
            <a:endParaRPr lang="en-US" altLang="en-US" sz="1100" b="1" dirty="0">
              <a:latin typeface="Arial" panose="020B0604020202020204" pitchFamily="34" charset="0"/>
              <a:cs typeface="Arial" panose="020B0604020202020204" pitchFamily="34" charset="0"/>
            </a:endParaRPr>
          </a:p>
          <a:p>
            <a:r>
              <a:rPr lang="en-US" altLang="en-US" sz="1100" b="0" dirty="0">
                <a:latin typeface="Arial" panose="020B0604020202020204" pitchFamily="34" charset="0"/>
                <a:cs typeface="Arial" panose="020B0604020202020204" pitchFamily="34" charset="0"/>
              </a:rPr>
              <a:t>As we go through the process</a:t>
            </a:r>
            <a:r>
              <a:rPr lang="en-US" altLang="en-US" sz="1100" b="0" baseline="0" dirty="0">
                <a:latin typeface="Arial" panose="020B0604020202020204" pitchFamily="34" charset="0"/>
                <a:cs typeface="Arial" panose="020B0604020202020204" pitchFamily="34" charset="0"/>
              </a:rPr>
              <a:t> today, we are asking you to look through the eyes of the student. Look at the whole student and the vision of the future for that child. The plan we are building is based on ‘who they are and who they can become’.</a:t>
            </a:r>
            <a:endParaRPr lang="en-US" altLang="en-US" sz="1100" b="0" dirty="0">
              <a:latin typeface="Arial" panose="020B0604020202020204" pitchFamily="34" charset="0"/>
              <a:cs typeface="Arial" panose="020B0604020202020204" pitchFamily="34" charset="0"/>
            </a:endParaRPr>
          </a:p>
          <a:p>
            <a:r>
              <a:rPr lang="en-US" altLang="en-US" sz="1100" dirty="0">
                <a:latin typeface="Arial" panose="020B0604020202020204" pitchFamily="34" charset="0"/>
                <a:cs typeface="Arial" panose="020B0604020202020204" pitchFamily="34" charset="0"/>
              </a:rPr>
              <a:t>What valuable information might a student provide; even students as young as third grade?</a:t>
            </a:r>
          </a:p>
          <a:p>
            <a:r>
              <a:rPr lang="en-US" altLang="en-US" sz="1100" dirty="0">
                <a:latin typeface="Arial" panose="020B0604020202020204" pitchFamily="34" charset="0"/>
                <a:cs typeface="Arial" panose="020B0604020202020204" pitchFamily="34" charset="0"/>
              </a:rPr>
              <a:t>What could be other sources? </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638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Do: Reference</a:t>
            </a:r>
            <a:r>
              <a:rPr lang="en-US" altLang="en-US" b="1" baseline="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HO# 2:  </a:t>
            </a:r>
            <a:r>
              <a:rPr lang="en-US" altLang="en-US" dirty="0">
                <a:latin typeface="Arial" panose="020B0604020202020204" pitchFamily="34" charset="0"/>
                <a:cs typeface="Arial" panose="020B0604020202020204" pitchFamily="34" charset="0"/>
              </a:rPr>
              <a:t>These questions are on HO# 2.  </a:t>
            </a:r>
          </a:p>
          <a:p>
            <a:pPr marL="0" indent="0">
              <a:buFont typeface="Arial" panose="020B0604020202020204" pitchFamily="34" charset="0"/>
              <a:buNone/>
            </a:pPr>
            <a:r>
              <a:rPr lang="en-US" altLang="en-US" b="1" baseline="0" dirty="0">
                <a:latin typeface="Arial" panose="020B0604020202020204" pitchFamily="34" charset="0"/>
                <a:cs typeface="Arial" panose="020B0604020202020204" pitchFamily="34" charset="0"/>
              </a:rPr>
              <a:t>To Say:</a:t>
            </a:r>
          </a:p>
          <a:p>
            <a:pPr marL="0" indent="0">
              <a:buFont typeface="Arial" panose="020B0604020202020204" pitchFamily="34" charset="0"/>
              <a:buNone/>
            </a:pPr>
            <a:r>
              <a:rPr lang="en-US" altLang="en-US" b="0" baseline="0" dirty="0">
                <a:latin typeface="Arial" panose="020B0604020202020204" pitchFamily="34" charset="0"/>
                <a:cs typeface="Arial" panose="020B0604020202020204" pitchFamily="34" charset="0"/>
              </a:rPr>
              <a:t>This information helps in many ways. They can be thought of as </a:t>
            </a:r>
            <a:r>
              <a:rPr lang="en-US" altLang="en-US" b="0" i="1" baseline="0" dirty="0">
                <a:latin typeface="Arial" panose="020B0604020202020204" pitchFamily="34" charset="0"/>
                <a:cs typeface="Arial" panose="020B0604020202020204" pitchFamily="34" charset="0"/>
              </a:rPr>
              <a:t>keys to the child</a:t>
            </a:r>
            <a:r>
              <a:rPr lang="en-US" altLang="en-US" b="0" baseline="0" dirty="0">
                <a:latin typeface="Arial" panose="020B0604020202020204" pitchFamily="34" charset="0"/>
                <a:cs typeface="Arial" panose="020B0604020202020204" pitchFamily="34" charset="0"/>
              </a:rPr>
              <a:t>. It helps us to connect new learning to their schema or background interest. When students struggle with learning, trying to find connections to what is important to the student makes the connections easier and sometimes helps the learning to ‘stick’. This information also guides us in selecting options for reinforcement, brain breaks, and motivation at school. It might also give us an insight into their learning style or preferences to keep them engaged in learning. </a:t>
            </a:r>
            <a:endParaRPr lang="en-US" altLang="en-US" b="0"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are the family’s/student’s dreams and goals for the future?</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 does the family/student see the student doing 3-5 years from now?</a:t>
            </a:r>
          </a:p>
          <a:p>
            <a:pPr marL="0" indent="0">
              <a:buFont typeface="Arial" panose="020B0604020202020204" pitchFamily="34" charset="0"/>
              <a:buNone/>
            </a:pPr>
            <a:r>
              <a:rPr lang="en-US" altLang="en-US" dirty="0">
                <a:latin typeface="Arial" panose="020B0604020202020204" pitchFamily="34" charset="0"/>
                <a:cs typeface="Arial" panose="020B0604020202020204" pitchFamily="34" charset="0"/>
              </a:rPr>
              <a:t>Consider this… As</a:t>
            </a:r>
            <a:r>
              <a:rPr lang="en-US" altLang="en-US" baseline="0" dirty="0">
                <a:latin typeface="Arial" panose="020B0604020202020204" pitchFamily="34" charset="0"/>
                <a:cs typeface="Arial" panose="020B0604020202020204" pitchFamily="34" charset="0"/>
              </a:rPr>
              <a:t> the teacher:</a:t>
            </a: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Why</a:t>
            </a:r>
            <a:r>
              <a:rPr lang="en-US" altLang="en-US" baseline="0" dirty="0">
                <a:latin typeface="Arial" panose="020B0604020202020204" pitchFamily="34" charset="0"/>
                <a:cs typeface="Arial" panose="020B0604020202020204" pitchFamily="34" charset="0"/>
              </a:rPr>
              <a:t> might I want to know this information?</a:t>
            </a:r>
          </a:p>
          <a:p>
            <a:pPr marL="171450" indent="-171450">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How might this information help?</a:t>
            </a:r>
          </a:p>
          <a:p>
            <a:pPr marL="171450" indent="-171450">
              <a:buFont typeface="Arial" panose="020B0604020202020204" pitchFamily="34" charset="0"/>
              <a:buChar char="•"/>
            </a:pPr>
            <a:endParaRPr lang="en-US" altLang="en-US" baseline="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27391A-6E09-4405-9432-4ECDC741668C}"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99683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chemeClr val="tx1"/>
                </a:solidFill>
                <a:latin typeface="Arial" panose="020B0604020202020204" pitchFamily="34" charset="0"/>
                <a:cs typeface="Arial" panose="020B0604020202020204" pitchFamily="34" charset="0"/>
              </a:rPr>
              <a:t>To Do: </a:t>
            </a:r>
          </a:p>
          <a:p>
            <a:r>
              <a:rPr lang="en-US" altLang="en-US" b="0" dirty="0">
                <a:solidFill>
                  <a:schemeClr val="tx1"/>
                </a:solidFill>
                <a:latin typeface="Arial" panose="020B0604020202020204" pitchFamily="34" charset="0"/>
                <a:cs typeface="Arial" panose="020B0604020202020204" pitchFamily="34" charset="0"/>
              </a:rPr>
              <a:t>Allow think time and honor the voices in the room by allowing them to add any</a:t>
            </a:r>
            <a:r>
              <a:rPr lang="en-US" altLang="en-US" b="0" baseline="0" dirty="0">
                <a:solidFill>
                  <a:schemeClr val="tx1"/>
                </a:solidFill>
                <a:latin typeface="Arial" panose="020B0604020202020204" pitchFamily="34" charset="0"/>
                <a:cs typeface="Arial" panose="020B0604020202020204" pitchFamily="34" charset="0"/>
              </a:rPr>
              <a:t> other information which might be helpful.</a:t>
            </a:r>
          </a:p>
          <a:p>
            <a:endParaRPr lang="en-US" altLang="en-US" b="1" dirty="0">
              <a:solidFill>
                <a:schemeClr val="tx1"/>
              </a:solidFill>
              <a:latin typeface="Arial" panose="020B0604020202020204" pitchFamily="34" charset="0"/>
              <a:cs typeface="Arial" panose="020B0604020202020204" pitchFamily="34" charset="0"/>
            </a:endParaRPr>
          </a:p>
          <a:p>
            <a:r>
              <a:rPr lang="en-US" altLang="en-US" b="1" dirty="0">
                <a:solidFill>
                  <a:schemeClr val="tx1"/>
                </a:solidFill>
                <a:latin typeface="Arial" panose="020B0604020202020204" pitchFamily="34" charset="0"/>
                <a:cs typeface="Arial" panose="020B0604020202020204" pitchFamily="34" charset="0"/>
              </a:rPr>
              <a:t>To</a:t>
            </a:r>
            <a:r>
              <a:rPr lang="en-US" altLang="en-US" b="1" baseline="0" dirty="0">
                <a:solidFill>
                  <a:schemeClr val="tx1"/>
                </a:solidFill>
                <a:latin typeface="Arial" panose="020B0604020202020204" pitchFamily="34" charset="0"/>
                <a:cs typeface="Arial" panose="020B0604020202020204" pitchFamily="34" charset="0"/>
              </a:rPr>
              <a:t> Say:</a:t>
            </a:r>
            <a:endParaRPr lang="en-US" altLang="en-US" b="1"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Look over the preparation questions in HO #2 -- What other questions might you ask?</a:t>
            </a:r>
          </a:p>
          <a:p>
            <a:r>
              <a:rPr lang="en-US" altLang="en-US" dirty="0">
                <a:solidFill>
                  <a:schemeClr val="tx1"/>
                </a:solidFill>
                <a:latin typeface="Arial" panose="020B0604020202020204" pitchFamily="34" charset="0"/>
                <a:cs typeface="Arial" panose="020B0604020202020204" pitchFamily="34" charset="0"/>
              </a:rPr>
              <a:t>Participants may need 2-3 minutes to review in their minds what other questions might they ask</a:t>
            </a:r>
            <a:r>
              <a:rPr lang="en-US" altLang="en-US" baseline="0" dirty="0">
                <a:solidFill>
                  <a:schemeClr val="tx1"/>
                </a:solidFill>
                <a:latin typeface="Arial" panose="020B0604020202020204" pitchFamily="34" charset="0"/>
                <a:cs typeface="Arial" panose="020B0604020202020204" pitchFamily="34" charset="0"/>
              </a:rPr>
              <a:t> and add those to the group’s knowledge if applicable.</a:t>
            </a:r>
            <a:endParaRPr lang="en-US" altLang="en-US" dirty="0">
              <a:solidFill>
                <a:schemeClr val="tx1"/>
              </a:solidFill>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54E341-A063-483D-BCCC-0A0D6A6198F5}"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02806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baseline="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To Say:</a:t>
            </a:r>
          </a:p>
          <a:p>
            <a:r>
              <a:rPr lang="en-US" altLang="en-US" b="0" dirty="0">
                <a:latin typeface="Arial" panose="020B0604020202020204" pitchFamily="34" charset="0"/>
                <a:cs typeface="Arial" panose="020B0604020202020204" pitchFamily="34" charset="0"/>
              </a:rPr>
              <a:t>With the student in mind, in</a:t>
            </a:r>
            <a:r>
              <a:rPr lang="en-US" altLang="en-US" b="0" baseline="0" dirty="0">
                <a:latin typeface="Arial" panose="020B0604020202020204" pitchFamily="34" charset="0"/>
                <a:cs typeface="Arial" panose="020B0604020202020204" pitchFamily="34" charset="0"/>
              </a:rPr>
              <a:t> order to create a standards based IEP, it is essential to become familiar with the Missouri Learning Standards and how they link to the curriculum being implemented within your district.</a:t>
            </a:r>
          </a:p>
          <a:p>
            <a:endParaRPr lang="en-US" altLang="en-US" b="0" baseline="0" dirty="0">
              <a:latin typeface="Arial" panose="020B0604020202020204" pitchFamily="34" charset="0"/>
              <a:cs typeface="Arial" panose="020B0604020202020204" pitchFamily="34" charset="0"/>
            </a:endParaRPr>
          </a:p>
          <a:p>
            <a:r>
              <a:rPr lang="en-US" altLang="en-US" b="0" baseline="0" dirty="0">
                <a:latin typeface="Arial" panose="020B0604020202020204" pitchFamily="34" charset="0"/>
                <a:cs typeface="Arial" panose="020B0604020202020204" pitchFamily="34" charset="0"/>
              </a:rPr>
              <a:t>Questions to ask while you get to know the Missouri Learning Standards may include:</a:t>
            </a:r>
          </a:p>
          <a:p>
            <a:pPr marL="228600" lvl="0" indent="-228600">
              <a:buFont typeface="+mj-lt"/>
              <a:buAutoNum type="arabicPeriod"/>
            </a:pPr>
            <a:r>
              <a:rPr lang="en-US" sz="1200" kern="1200" dirty="0">
                <a:solidFill>
                  <a:schemeClr val="tx1"/>
                </a:solidFill>
                <a:effectLst/>
                <a:latin typeface="Arial" charset="0"/>
                <a:ea typeface="+mn-ea"/>
                <a:cs typeface="Arial" charset="0"/>
              </a:rPr>
              <a:t>What is the intent of the content standard relative</a:t>
            </a:r>
            <a:r>
              <a:rPr lang="en-US" sz="1200" kern="1200" baseline="0" dirty="0">
                <a:solidFill>
                  <a:schemeClr val="tx1"/>
                </a:solidFill>
                <a:effectLst/>
                <a:latin typeface="Arial" charset="0"/>
                <a:ea typeface="+mn-ea"/>
                <a:cs typeface="Arial" charset="0"/>
              </a:rPr>
              <a:t> to</a:t>
            </a:r>
            <a:r>
              <a:rPr lang="en-US" sz="1200" kern="1200" dirty="0">
                <a:solidFill>
                  <a:schemeClr val="tx1"/>
                </a:solidFill>
                <a:effectLst/>
                <a:latin typeface="Arial" charset="0"/>
                <a:ea typeface="+mn-ea"/>
                <a:cs typeface="Arial" charset="0"/>
              </a:rPr>
              <a:t> district curriculum?</a:t>
            </a:r>
          </a:p>
          <a:p>
            <a:pPr marL="228600" lvl="0" indent="-228600">
              <a:buFont typeface="+mj-lt"/>
              <a:buAutoNum type="arabicPeriod"/>
            </a:pPr>
            <a:r>
              <a:rPr lang="en-US" sz="1200" kern="1200" dirty="0">
                <a:solidFill>
                  <a:schemeClr val="tx1"/>
                </a:solidFill>
                <a:effectLst/>
                <a:latin typeface="Arial" charset="0"/>
                <a:ea typeface="+mn-ea"/>
                <a:cs typeface="Arial" charset="0"/>
              </a:rPr>
              <a:t>What does the content standard say that the student must know and be able to do?</a:t>
            </a:r>
          </a:p>
          <a:p>
            <a:pPr marL="228600" lvl="0" indent="-228600">
              <a:buFont typeface="+mj-lt"/>
              <a:buAutoNum type="arabicPeriod"/>
            </a:pPr>
            <a:r>
              <a:rPr lang="en-US" sz="1200" kern="1200" dirty="0">
                <a:solidFill>
                  <a:schemeClr val="tx1"/>
                </a:solidFill>
                <a:effectLst/>
                <a:latin typeface="Arial" charset="0"/>
                <a:ea typeface="+mn-ea"/>
                <a:cs typeface="Arial" charset="0"/>
              </a:rPr>
              <a:t>What skills does the student need in order to meet the standard?</a:t>
            </a:r>
          </a:p>
          <a:p>
            <a:pPr marL="228600" lvl="0" indent="-228600">
              <a:buFont typeface="+mj-lt"/>
              <a:buAutoNum type="arabicPeriod"/>
            </a:pPr>
            <a:r>
              <a:rPr lang="en-US" sz="1200" kern="1200" dirty="0">
                <a:solidFill>
                  <a:schemeClr val="tx1"/>
                </a:solidFill>
                <a:effectLst/>
                <a:latin typeface="Arial" charset="0"/>
                <a:ea typeface="+mn-ea"/>
                <a:cs typeface="Arial" charset="0"/>
              </a:rPr>
              <a:t>Do I know which standards are the priority for</a:t>
            </a:r>
            <a:r>
              <a:rPr lang="en-US" sz="1200" kern="1200" baseline="0" dirty="0">
                <a:solidFill>
                  <a:schemeClr val="tx1"/>
                </a:solidFill>
                <a:effectLst/>
                <a:latin typeface="Arial" charset="0"/>
                <a:ea typeface="+mn-ea"/>
                <a:cs typeface="Arial" charset="0"/>
              </a:rPr>
              <a:t> that content or grade level?</a:t>
            </a:r>
            <a:endParaRPr lang="en-US" sz="1200" kern="1200" dirty="0">
              <a:solidFill>
                <a:schemeClr val="tx1"/>
              </a:solidFill>
              <a:effectLst/>
              <a:latin typeface="Arial" charset="0"/>
              <a:ea typeface="+mn-ea"/>
              <a:cs typeface="Arial" charset="0"/>
            </a:endParaRPr>
          </a:p>
          <a:p>
            <a:endParaRPr lang="en-US" altLang="en-US" b="0" baseline="0"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C1D4AA-9238-4C69-B258-71474B7BF1BF}" type="slidenum">
              <a:rPr lang="en-US" altLang="en-US" smtClean="0"/>
              <a:pPr>
                <a:spcBef>
                  <a:spcPct val="0"/>
                </a:spcBef>
              </a:pPr>
              <a:t>25</a:t>
            </a:fld>
            <a:endParaRPr lang="en-US" altLang="en-US"/>
          </a:p>
        </p:txBody>
      </p:sp>
    </p:spTree>
    <p:extLst>
      <p:ext uri="{BB962C8B-B14F-4D97-AF65-F5344CB8AC3E}">
        <p14:creationId xmlns:p14="http://schemas.microsoft.com/office/powerpoint/2010/main" val="327450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E6BBA42-0C00-48B2-92AE-67D038A1372E}" type="slidenum">
              <a:rPr lang="en-US" altLang="en-US" smtClean="0"/>
              <a:pPr>
                <a:spcBef>
                  <a:spcPct val="0"/>
                </a:spcBef>
              </a:pPr>
              <a:t>26</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This is a Transition Slide</a:t>
            </a:r>
          </a:p>
          <a:p>
            <a:r>
              <a:rPr lang="en-US" altLang="en-US" b="1" dirty="0">
                <a:latin typeface="Arial" panose="020B0604020202020204" pitchFamily="34" charset="0"/>
                <a:cs typeface="Arial" panose="020B0604020202020204" pitchFamily="34" charset="0"/>
              </a:rPr>
              <a:t>To Know: </a:t>
            </a:r>
          </a:p>
          <a:p>
            <a:r>
              <a:rPr lang="en-US" altLang="en-US" dirty="0">
                <a:latin typeface="Arial" panose="020B0604020202020204" pitchFamily="34" charset="0"/>
                <a:cs typeface="Arial" panose="020B0604020202020204" pitchFamily="34" charset="0"/>
              </a:rPr>
              <a:t>Participants will need to have the Missouri Learning Standards</a:t>
            </a:r>
            <a:r>
              <a:rPr lang="en-US" altLang="en-US" baseline="0" dirty="0">
                <a:latin typeface="Arial" panose="020B0604020202020204" pitchFamily="34" charset="0"/>
                <a:cs typeface="Arial" panose="020B0604020202020204" pitchFamily="34" charset="0"/>
              </a:rPr>
              <a:t> in electronic or paper form for this next section. </a:t>
            </a:r>
            <a:r>
              <a:rPr lang="en-US" altLang="en-US" dirty="0">
                <a:latin typeface="Arial" panose="020B0604020202020204" pitchFamily="34" charset="0"/>
                <a:cs typeface="Arial" panose="020B0604020202020204" pitchFamily="34" charset="0"/>
              </a:rPr>
              <a:t>This section also</a:t>
            </a:r>
            <a:r>
              <a:rPr lang="en-US" altLang="en-US" baseline="0" dirty="0">
                <a:latin typeface="Arial" panose="020B0604020202020204" pitchFamily="34" charset="0"/>
                <a:cs typeface="Arial" panose="020B0604020202020204" pitchFamily="34" charset="0"/>
              </a:rPr>
              <a:t> uses</a:t>
            </a:r>
            <a:r>
              <a:rPr lang="en-US" altLang="en-US" dirty="0">
                <a:latin typeface="Arial" panose="020B0604020202020204" pitchFamily="34" charset="0"/>
                <a:cs typeface="Arial" panose="020B0604020202020204" pitchFamily="34" charset="0"/>
              </a:rPr>
              <a:t> HO #3</a:t>
            </a:r>
            <a:r>
              <a:rPr lang="en-US" altLang="en-US" baseline="0" dirty="0">
                <a:latin typeface="Arial" panose="020B0604020202020204" pitchFamily="34" charset="0"/>
                <a:cs typeface="Arial" panose="020B0604020202020204" pitchFamily="34" charset="0"/>
              </a:rPr>
              <a:t> Call out Boxes to read ELA standards and the HO #3a  </a:t>
            </a:r>
            <a:r>
              <a:rPr lang="en-US" altLang="en-US" dirty="0">
                <a:latin typeface="Arial" panose="020B0604020202020204" pitchFamily="34" charset="0"/>
                <a:cs typeface="Arial" panose="020B0604020202020204" pitchFamily="34" charset="0"/>
              </a:rPr>
              <a:t>ELA Treasure Hunt. </a:t>
            </a:r>
            <a:r>
              <a:rPr lang="en-US" altLang="en-US" baseline="0" dirty="0">
                <a:latin typeface="Arial" panose="020B0604020202020204" pitchFamily="34" charset="0"/>
                <a:cs typeface="Arial" panose="020B0604020202020204" pitchFamily="34" charset="0"/>
              </a:rPr>
              <a:t>(Handout #3b ELA Treasure Hunt Answer Key provides the trainer with the answers)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b="1" u="none" dirty="0">
                <a:latin typeface="Arial" panose="020B0604020202020204" pitchFamily="34" charset="0"/>
                <a:cs typeface="Arial" panose="020B0604020202020204" pitchFamily="34" charset="0"/>
              </a:rPr>
              <a:t>To Say:  </a:t>
            </a:r>
          </a:p>
          <a:p>
            <a:r>
              <a:rPr lang="en-US" altLang="en-US" u="none" baseline="0" dirty="0">
                <a:latin typeface="Arial" panose="020B0604020202020204" pitchFamily="34" charset="0"/>
                <a:cs typeface="Arial" panose="020B0604020202020204" pitchFamily="34" charset="0"/>
              </a:rPr>
              <a:t>Let’s take a look at our Missouri Learning Standards.</a:t>
            </a:r>
          </a:p>
          <a:p>
            <a:endParaRPr lang="en-US" altLang="en-US" dirty="0">
              <a:latin typeface="Arial" panose="020B0604020202020204" pitchFamily="34" charset="0"/>
              <a:cs typeface="Arial" panose="020B0604020202020204" pitchFamily="34" charset="0"/>
            </a:endParaRPr>
          </a:p>
          <a:p>
            <a:r>
              <a:rPr lang="en-US" altLang="en-US" b="1" u="none" dirty="0">
                <a:latin typeface="Arial" panose="020B0604020202020204" pitchFamily="34" charset="0"/>
                <a:cs typeface="Arial" panose="020B0604020202020204" pitchFamily="34" charset="0"/>
              </a:rPr>
              <a:t>To Do: </a:t>
            </a:r>
          </a:p>
          <a:p>
            <a:r>
              <a:rPr lang="en-US" altLang="en-US" b="1" u="none" dirty="0">
                <a:latin typeface="Arial" panose="020B0604020202020204" pitchFamily="34" charset="0"/>
                <a:cs typeface="Arial" panose="020B0604020202020204" pitchFamily="34" charset="0"/>
              </a:rPr>
              <a:t> </a:t>
            </a:r>
            <a:r>
              <a:rPr lang="en-US" altLang="en-US" b="0" u="none" dirty="0">
                <a:latin typeface="Arial" panose="020B0604020202020204" pitchFamily="34" charset="0"/>
                <a:cs typeface="Arial" panose="020B0604020202020204" pitchFamily="34" charset="0"/>
              </a:rPr>
              <a:t>Transition</a:t>
            </a:r>
            <a:r>
              <a:rPr lang="en-US" altLang="en-US" b="0" u="none" baseline="0" dirty="0">
                <a:latin typeface="Arial" panose="020B0604020202020204" pitchFamily="34" charset="0"/>
                <a:cs typeface="Arial" panose="020B0604020202020204" pitchFamily="34" charset="0"/>
              </a:rPr>
              <a:t> to the next slide if participants have the standards. </a:t>
            </a:r>
            <a:endParaRPr lang="en-US" altLang="en-US" b="0" u="none" dirty="0">
              <a:latin typeface="Arial" panose="020B0604020202020204" pitchFamily="34" charset="0"/>
              <a:cs typeface="Arial" panose="020B0604020202020204" pitchFamily="34" charset="0"/>
            </a:endParaRPr>
          </a:p>
          <a:p>
            <a:endParaRPr lang="en-US" altLang="en-US" b="0" i="0" dirty="0">
              <a:latin typeface="Arial" panose="020B0604020202020204" pitchFamily="34" charset="0"/>
              <a:cs typeface="Arial" panose="020B0604020202020204" pitchFamily="34" charset="0"/>
            </a:endParaRPr>
          </a:p>
          <a:p>
            <a:endParaRPr lang="en-US" altLang="en-US" b="1" i="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Note:</a:t>
            </a:r>
          </a:p>
          <a:p>
            <a:pPr eaLnBrk="1" hangingPunct="1"/>
            <a:r>
              <a:rPr lang="en-US" altLang="en-US" b="0" dirty="0">
                <a:latin typeface="Arial" panose="020B0604020202020204" pitchFamily="34" charset="0"/>
                <a:cs typeface="Arial" panose="020B0604020202020204" pitchFamily="34" charset="0"/>
              </a:rPr>
              <a:t>Missouri</a:t>
            </a:r>
            <a:r>
              <a:rPr lang="en-US" altLang="en-US" b="0" baseline="0" dirty="0">
                <a:latin typeface="Arial" panose="020B0604020202020204" pitchFamily="34" charset="0"/>
                <a:cs typeface="Arial" panose="020B0604020202020204" pitchFamily="34" charset="0"/>
              </a:rPr>
              <a:t> Learning Standards are located:</a:t>
            </a:r>
          </a:p>
          <a:p>
            <a:pPr eaLnBrk="1" hangingPunct="1"/>
            <a:r>
              <a:rPr lang="en-US" altLang="en-US" b="0" baseline="0" dirty="0">
                <a:latin typeface="Arial" panose="020B0604020202020204" pitchFamily="34" charset="0"/>
                <a:cs typeface="Arial" panose="020B0604020202020204" pitchFamily="34" charset="0"/>
              </a:rPr>
              <a:t>https://dese.mo.gov/college-career-readiness/curriculum/missouri-learning-standards#mini-panel-mls-standards1</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790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p>
          <a:p>
            <a:r>
              <a:rPr lang="en-US" b="0" dirty="0"/>
              <a:t>Missouri has operated</a:t>
            </a:r>
            <a:r>
              <a:rPr lang="en-US" b="0" baseline="0" dirty="0"/>
              <a:t> under the Show-Me Standards for many years.</a:t>
            </a:r>
          </a:p>
          <a:p>
            <a:endParaRPr lang="en-US" b="1" baseline="0" dirty="0"/>
          </a:p>
          <a:p>
            <a:r>
              <a:rPr lang="en-US" b="1" baseline="0" dirty="0"/>
              <a:t>To Say: </a:t>
            </a:r>
          </a:p>
          <a:p>
            <a:r>
              <a:rPr lang="en-US" b="0" baseline="0" dirty="0"/>
              <a:t>All Missouri Grade Level and Course Level Expectations are a part of the Missouri Show-Me Standards for Knowledge and Performance. We will only highlight a few standards in our process today. Please ask or look for opportunities to learn more about specific standards if you would like to go deeper into Missouri Learning Standards Grade Level Expectations.</a:t>
            </a:r>
          </a:p>
          <a:p>
            <a:endParaRPr lang="en-US" b="1" baseline="0" dirty="0"/>
          </a:p>
          <a:p>
            <a:r>
              <a:rPr lang="en-US" b="1" baseline="0" dirty="0"/>
              <a:t>To Do: </a:t>
            </a:r>
            <a:r>
              <a:rPr lang="en-US" b="0" baseline="0" dirty="0"/>
              <a:t>Have access to MLS on-line or in paper form.</a:t>
            </a:r>
            <a:endParaRPr lang="en-US" b="1"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27</a:t>
            </a:fld>
            <a:endParaRPr lang="en-US"/>
          </a:p>
        </p:txBody>
      </p:sp>
    </p:spTree>
    <p:extLst>
      <p:ext uri="{BB962C8B-B14F-4D97-AF65-F5344CB8AC3E}">
        <p14:creationId xmlns:p14="http://schemas.microsoft.com/office/powerpoint/2010/main" val="171589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dirty="0"/>
              <a:t> As a special education teacher,</a:t>
            </a:r>
            <a:r>
              <a:rPr lang="en-US" baseline="0" dirty="0"/>
              <a:t> your role is to provide access to standards. You will not have time to address all the standards per grade or course level because you are the one providing the specialized instruction needed per student. Which means that you will need to prioritize with the general education teachers what they need the most support in accessing. General education teachers have the expertise at one grade level or one content level to identify what would be their priority learning needed.</a:t>
            </a:r>
          </a:p>
          <a:p>
            <a:pPr marL="0" lvl="0" indent="0" algn="l" rtl="0">
              <a:spcBef>
                <a:spcPts val="0"/>
              </a:spcBef>
              <a:spcAft>
                <a:spcPts val="0"/>
              </a:spcAft>
              <a:buNone/>
            </a:pPr>
            <a:r>
              <a:rPr lang="en-US" dirty="0"/>
              <a:t>What are the priority standards for each grade or class? That should be a number 1 priority upon entering the work with each student. The general education teachers are responsible</a:t>
            </a:r>
            <a:r>
              <a:rPr lang="en-US" baseline="0" dirty="0"/>
              <a:t> for knowing their content and grade level to the deepest extent. As a part of the IEP team, that is one of the greatest gifts they bring to the table. </a:t>
            </a:r>
            <a:r>
              <a:rPr lang="en-US" dirty="0"/>
              <a:t>Then the instruction can be differentiated or specialized to meet the students needs.</a:t>
            </a:r>
            <a:endParaRPr dirty="0"/>
          </a:p>
          <a:p>
            <a:pPr marL="0" lvl="0" indent="0" algn="l" rtl="0">
              <a:spcBef>
                <a:spcPts val="0"/>
              </a:spcBef>
              <a:spcAft>
                <a:spcPts val="0"/>
              </a:spcAft>
              <a:buNone/>
            </a:pPr>
            <a:endParaRPr dirty="0"/>
          </a:p>
        </p:txBody>
      </p:sp>
      <p:sp>
        <p:nvSpPr>
          <p:cNvPr id="536" name="Google Shape;5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982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In</a:t>
            </a:r>
            <a:r>
              <a:rPr lang="en-US" altLang="en-US" b="0" baseline="0" dirty="0">
                <a:latin typeface="Arial" panose="020B0604020202020204" pitchFamily="34" charset="0"/>
                <a:cs typeface="Arial" panose="020B0604020202020204" pitchFamily="34" charset="0"/>
              </a:rPr>
              <a:t> order to read the format and code the MLS, we must understand the terminology.</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Strand = Five major divisions of the ELA  Reading, Writing, Speaking and Listening, Foundations and Language  Big Ideas = Provide the focus direction.</a:t>
            </a:r>
          </a:p>
          <a:p>
            <a:r>
              <a:rPr lang="en-US" altLang="en-US" dirty="0">
                <a:latin typeface="Arial" panose="020B0604020202020204" pitchFamily="34" charset="0"/>
                <a:cs typeface="Arial" panose="020B0604020202020204" pitchFamily="34" charset="0"/>
              </a:rPr>
              <a:t>Concepts = Specific</a:t>
            </a:r>
            <a:r>
              <a:rPr lang="en-US" altLang="en-US" baseline="0" dirty="0">
                <a:latin typeface="Arial" panose="020B0604020202020204" pitchFamily="34" charset="0"/>
                <a:cs typeface="Arial" panose="020B0604020202020204" pitchFamily="34" charset="0"/>
              </a:rPr>
              <a:t> understandings of the expectation.</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Grade-specific</a:t>
            </a:r>
            <a:r>
              <a:rPr lang="en-US" altLang="en-US" baseline="0" dirty="0">
                <a:latin typeface="Arial" panose="020B0604020202020204" pitchFamily="34" charset="0"/>
                <a:cs typeface="Arial" panose="020B0604020202020204" pitchFamily="34" charset="0"/>
              </a:rPr>
              <a:t> expectation</a:t>
            </a:r>
            <a:r>
              <a:rPr lang="en-US" altLang="en-US" dirty="0">
                <a:latin typeface="Arial" panose="020B0604020202020204" pitchFamily="34" charset="0"/>
                <a:cs typeface="Arial" panose="020B0604020202020204" pitchFamily="34" charset="0"/>
              </a:rPr>
              <a:t> – From kindergarten through eighth grade, there is a specific standard aligned to each grade.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Grade</a:t>
            </a:r>
            <a:r>
              <a:rPr lang="en-US" altLang="en-US" baseline="0" dirty="0">
                <a:latin typeface="Arial" panose="020B0604020202020204" pitchFamily="34" charset="0"/>
                <a:cs typeface="Arial" panose="020B0604020202020204" pitchFamily="34" charset="0"/>
              </a:rPr>
              <a:t> level expectation stems</a:t>
            </a:r>
            <a:r>
              <a:rPr lang="en-US" altLang="en-US" dirty="0">
                <a:latin typeface="Arial" panose="020B0604020202020204" pitchFamily="34" charset="0"/>
                <a:cs typeface="Arial" panose="020B0604020202020204" pitchFamily="34" charset="0"/>
              </a:rPr>
              <a:t>– Some grade-specific expectations are further broken down into more specific skills referred to as stems.</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Know: </a:t>
            </a:r>
            <a:r>
              <a:rPr lang="en-US" altLang="en-US" dirty="0">
                <a:latin typeface="Arial" panose="020B0604020202020204" pitchFamily="34" charset="0"/>
                <a:cs typeface="Arial" panose="020B0604020202020204" pitchFamily="34" charset="0"/>
              </a:rPr>
              <a:t>Missouri is currently referring to the smallest distinguishable standard as a micro standard; other entities may be referring to them by other names, including indicators or sub standards.</a:t>
            </a:r>
          </a:p>
          <a:p>
            <a:endParaRPr lang="en-US" altLang="en-US"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477B2F-6F28-47D3-8787-DCA0658D3506}" type="slidenum">
              <a:rPr lang="en-US" altLang="en-US" smtClean="0"/>
              <a:pPr>
                <a:spcBef>
                  <a:spcPct val="0"/>
                </a:spcBef>
              </a:pPr>
              <a:t>29</a:t>
            </a:fld>
            <a:endParaRPr lang="en-US" altLang="en-US"/>
          </a:p>
        </p:txBody>
      </p:sp>
    </p:spTree>
    <p:extLst>
      <p:ext uri="{BB962C8B-B14F-4D97-AF65-F5344CB8AC3E}">
        <p14:creationId xmlns:p14="http://schemas.microsoft.com/office/powerpoint/2010/main" val="181837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Materials needed are listed in the Table of Contents</a:t>
            </a:r>
          </a:p>
          <a:p>
            <a:r>
              <a:rPr lang="en-US" altLang="en-US" dirty="0">
                <a:latin typeface="Arial" panose="020B0604020202020204" pitchFamily="34" charset="0"/>
                <a:cs typeface="Arial" panose="020B0604020202020204" pitchFamily="34" charset="0"/>
              </a:rPr>
              <a:t>Presenters need to decide ahead of time if participants bring information on a current student for application and practice activities on present level formulation and goal writing.</a:t>
            </a:r>
          </a:p>
          <a:p>
            <a:r>
              <a:rPr lang="en-US" altLang="en-US" dirty="0">
                <a:latin typeface="Arial" panose="020B0604020202020204" pitchFamily="34" charset="0"/>
                <a:cs typeface="Arial" panose="020B0604020202020204" pitchFamily="34" charset="0"/>
              </a:rPr>
              <a:t>Case studies of students are provided for reflection and application of learning towards a standards based IEP with goals aligned to standards.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Pre-post test is written for assessment of participant knowledge and growth.</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Timing thoughts for short version:</a:t>
            </a:r>
          </a:p>
          <a:p>
            <a:r>
              <a:rPr lang="en-US" altLang="en-US" dirty="0">
                <a:latin typeface="Arial" panose="020B0604020202020204" pitchFamily="34" charset="0"/>
                <a:cs typeface="Arial" panose="020B0604020202020204" pitchFamily="34" charset="0"/>
              </a:rPr>
              <a:t>Sections</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Step 1  Address Understanding Missouri Learning Standards.  This portion can be left off if the participants</a:t>
            </a:r>
            <a:r>
              <a:rPr lang="en-US" altLang="en-US" baseline="0" dirty="0">
                <a:latin typeface="Arial" panose="020B0604020202020204" pitchFamily="34" charset="0"/>
                <a:cs typeface="Arial" panose="020B0604020202020204" pitchFamily="34" charset="0"/>
              </a:rPr>
              <a:t> are well versed in the standards.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Understanding Student Functioning and Writing a Good Present Level with Goals  </a:t>
            </a:r>
          </a:p>
          <a:p>
            <a:r>
              <a:rPr lang="en-US" altLang="en-US" dirty="0">
                <a:latin typeface="Arial" panose="020B0604020202020204" pitchFamily="34" charset="0"/>
                <a:cs typeface="Arial" panose="020B0604020202020204" pitchFamily="34" charset="0"/>
              </a:rPr>
              <a:t>Steps  2, 3, and 4 are Essential</a:t>
            </a:r>
          </a:p>
          <a:p>
            <a:r>
              <a:rPr lang="en-US" altLang="en-US" dirty="0">
                <a:latin typeface="Arial" panose="020B0604020202020204" pitchFamily="34" charset="0"/>
                <a:cs typeface="Arial" panose="020B0604020202020204" pitchFamily="34" charset="0"/>
              </a:rPr>
              <a:t> (Handout #2) can be given and used as a short form for reference.</a:t>
            </a:r>
          </a:p>
          <a:p>
            <a:r>
              <a:rPr lang="en-US" altLang="en-US" dirty="0">
                <a:latin typeface="Arial" panose="020B0604020202020204" pitchFamily="34" charset="0"/>
                <a:cs typeface="Arial" panose="020B0604020202020204" pitchFamily="34" charset="0"/>
              </a:rPr>
              <a:t>Missouri Learning</a:t>
            </a:r>
            <a:r>
              <a:rPr lang="en-US" altLang="en-US" baseline="0" dirty="0">
                <a:latin typeface="Arial" panose="020B0604020202020204" pitchFamily="34" charset="0"/>
                <a:cs typeface="Arial" panose="020B0604020202020204" pitchFamily="34" charset="0"/>
              </a:rPr>
              <a:t> Standards will be accessed during this training. There are a few options for easy access to the documents:</a:t>
            </a:r>
          </a:p>
          <a:p>
            <a:r>
              <a:rPr lang="en-US" altLang="en-US" baseline="0" dirty="0">
                <a:latin typeface="Arial" panose="020B0604020202020204" pitchFamily="34" charset="0"/>
                <a:cs typeface="Arial" panose="020B0604020202020204" pitchFamily="34" charset="0"/>
              </a:rPr>
              <a:t>1.  The presenter may copy off the Missouri Learning Standards bound with a sign to “LEAVE ON THE TABLES AT    </a:t>
            </a:r>
          </a:p>
          <a:p>
            <a:r>
              <a:rPr lang="en-US" altLang="en-US" baseline="0" dirty="0">
                <a:latin typeface="Arial" panose="020B0604020202020204" pitchFamily="34" charset="0"/>
                <a:cs typeface="Arial" panose="020B0604020202020204" pitchFamily="34" charset="0"/>
              </a:rPr>
              <a:t>THE END OF THE TRAINING” to be shared by participants.</a:t>
            </a:r>
          </a:p>
          <a:p>
            <a:r>
              <a:rPr lang="en-US" altLang="en-US" baseline="0" dirty="0">
                <a:latin typeface="Arial" panose="020B0604020202020204" pitchFamily="34" charset="0"/>
                <a:cs typeface="Arial" panose="020B0604020202020204" pitchFamily="34" charset="0"/>
              </a:rPr>
              <a:t>2. Participants may be requested to bring the Missouri Learning Standards to the training. (Electronic copies already loaded on their computers especially if there is no real good internet access)</a:t>
            </a:r>
          </a:p>
          <a:p>
            <a:r>
              <a:rPr lang="en-US" altLang="en-US" baseline="0" dirty="0">
                <a:latin typeface="Arial" panose="020B0604020202020204" pitchFamily="34" charset="0"/>
                <a:cs typeface="Arial" panose="020B0604020202020204" pitchFamily="34" charset="0"/>
              </a:rPr>
              <a:t>3. Participants may be asked to bring their own paper copies of the standards.</a:t>
            </a:r>
          </a:p>
          <a:p>
            <a:endParaRPr lang="en-US" altLang="en-US"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This slide will be hidden during presentation.</a:t>
            </a:r>
          </a:p>
          <a:p>
            <a:endParaRPr lang="en-US" altLang="en-US" dirty="0">
              <a:latin typeface="Arial" panose="020B0604020202020204" pitchFamily="34" charset="0"/>
              <a:cs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7C6AE1-A34D-4848-A45A-F91AEEE41CEB}"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2547210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This</a:t>
            </a:r>
            <a:r>
              <a:rPr lang="en-US" b="0" baseline="0" dirty="0"/>
              <a:t> slide shows how to read the ELA Grade Level Expectations. Use Handout #3  for participants to complete the ‘call out’ boxes for a handy reference in understanding the format for the ELA expectations.</a:t>
            </a:r>
          </a:p>
          <a:p>
            <a:endParaRPr lang="en-US" b="1" baseline="0" dirty="0"/>
          </a:p>
          <a:p>
            <a:r>
              <a:rPr lang="en-US" b="1" baseline="0" dirty="0"/>
              <a:t>To Do: </a:t>
            </a:r>
          </a:p>
          <a:p>
            <a:r>
              <a:rPr lang="en-US" b="1" baseline="0" dirty="0"/>
              <a:t> </a:t>
            </a:r>
            <a:r>
              <a:rPr lang="en-US" b="0" baseline="0" dirty="0"/>
              <a:t>Provide HO#3  How to Read ELA Expectations for participants to complete using the slide. HO #3a will have the answers that are also on Slide 29.</a:t>
            </a:r>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30</a:t>
            </a:fld>
            <a:endParaRPr lang="en-US" altLang="en-US"/>
          </a:p>
        </p:txBody>
      </p:sp>
    </p:spTree>
    <p:extLst>
      <p:ext uri="{BB962C8B-B14F-4D97-AF65-F5344CB8AC3E}">
        <p14:creationId xmlns:p14="http://schemas.microsoft.com/office/powerpoint/2010/main" val="339599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and to Say: </a:t>
            </a:r>
            <a:r>
              <a:rPr lang="en-US" dirty="0"/>
              <a:t>The link</a:t>
            </a:r>
            <a:r>
              <a:rPr lang="en-US" baseline="0" dirty="0"/>
              <a:t> will take you to the ELA Missouri Learning Standards  for Elementary or Middle School/ High School. You can download these are PDF or as work if you someone who likes to cut and paste the standards into your work.</a:t>
            </a:r>
          </a:p>
          <a:p>
            <a:r>
              <a:rPr lang="en-US" baseline="0" dirty="0"/>
              <a:t>This section is from our Elementary Reading Standards</a:t>
            </a:r>
            <a:endParaRPr lang="en-US" dirty="0"/>
          </a:p>
          <a:p>
            <a:r>
              <a:rPr lang="en-US" dirty="0"/>
              <a:t>What does this little box say?  (advance to the next</a:t>
            </a:r>
            <a:r>
              <a:rPr lang="en-US" baseline="0" dirty="0"/>
              <a:t> slide to clarify)</a:t>
            </a:r>
            <a:endParaRPr lang="en-US" dirty="0"/>
          </a:p>
        </p:txBody>
      </p:sp>
      <p:sp>
        <p:nvSpPr>
          <p:cNvPr id="4" name="Slide Number Placeholder 3"/>
          <p:cNvSpPr>
            <a:spLocks noGrp="1"/>
          </p:cNvSpPr>
          <p:nvPr>
            <p:ph type="sldNum" sz="quarter" idx="10"/>
          </p:nvPr>
        </p:nvSpPr>
        <p:spPr/>
        <p:txBody>
          <a:bodyPr/>
          <a:lstStyle/>
          <a:p>
            <a:fld id="{B21C8837-7238-4BCE-A9EB-785E41B18A8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46096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Have you seen this before? </a:t>
            </a:r>
          </a:p>
          <a:p>
            <a:r>
              <a:rPr lang="en-US" dirty="0"/>
              <a:t>Have</a:t>
            </a:r>
            <a:r>
              <a:rPr lang="en-US" baseline="0" dirty="0"/>
              <a:t> your teachers?</a:t>
            </a:r>
          </a:p>
          <a:p>
            <a:r>
              <a:rPr lang="en-US" baseline="0" dirty="0"/>
              <a:t>This little box reminds us of the importance of knowing underlying standards across grades in efforts to create learning for students that address their needs. This box helps us when considering what students might need support or instruction for when trying to access grade level standards. </a:t>
            </a:r>
          </a:p>
          <a:p>
            <a:endParaRPr lang="en-US" dirty="0"/>
          </a:p>
        </p:txBody>
      </p:sp>
      <p:sp>
        <p:nvSpPr>
          <p:cNvPr id="4" name="Slide Number Placeholder 3"/>
          <p:cNvSpPr>
            <a:spLocks noGrp="1"/>
          </p:cNvSpPr>
          <p:nvPr>
            <p:ph type="sldNum" sz="quarter" idx="10"/>
          </p:nvPr>
        </p:nvSpPr>
        <p:spPr/>
        <p:txBody>
          <a:bodyPr/>
          <a:lstStyle/>
          <a:p>
            <a:fld id="{B21C8837-7238-4BCE-A9EB-785E41B18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46182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To Say: </a:t>
            </a:r>
            <a:r>
              <a:rPr lang="en-US" dirty="0"/>
              <a:t>Which standards are these? They are our Reading Foundations.</a:t>
            </a:r>
            <a:r>
              <a:rPr lang="en-US" baseline="0" dirty="0"/>
              <a:t> The foundations that must be in place for reading instruction to be successful for students. Do you see that same box?</a:t>
            </a:r>
            <a:endParaRPr lang="en-US" dirty="0"/>
          </a:p>
          <a:p>
            <a:r>
              <a:rPr lang="en-US" dirty="0"/>
              <a:t> What does this have to do with reading and what</a:t>
            </a:r>
            <a:r>
              <a:rPr lang="en-US" baseline="0" dirty="0"/>
              <a:t> my teachers need to understand about reading development?</a:t>
            </a:r>
            <a:endParaRPr lang="en-US" dirty="0"/>
          </a:p>
        </p:txBody>
      </p:sp>
      <p:sp>
        <p:nvSpPr>
          <p:cNvPr id="4" name="Slide Number Placeholder 3"/>
          <p:cNvSpPr>
            <a:spLocks noGrp="1"/>
          </p:cNvSpPr>
          <p:nvPr>
            <p:ph type="sldNum" sz="quarter" idx="10"/>
          </p:nvPr>
        </p:nvSpPr>
        <p:spPr/>
        <p:txBody>
          <a:bodyPr/>
          <a:lstStyle/>
          <a:p>
            <a:fld id="{B21C8837-7238-4BCE-A9EB-785E41B18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623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This same little box directs</a:t>
            </a:r>
            <a:r>
              <a:rPr lang="en-US" baseline="0" dirty="0"/>
              <a:t> us in our general education classrooms, in our title classrooms or in special education classrooms – to be mindful of the learning that might need to be scaffolded for students if there are gaps or standards that might be foundational for others. This box provides us with affirmation in teaching skills that have not been mastered for some groups of students or individuals that might need re-teaching whether through small group or MTSS systems. </a:t>
            </a:r>
            <a:endParaRPr lang="en-US" dirty="0"/>
          </a:p>
        </p:txBody>
      </p:sp>
      <p:sp>
        <p:nvSpPr>
          <p:cNvPr id="4" name="Slide Number Placeholder 3"/>
          <p:cNvSpPr>
            <a:spLocks noGrp="1"/>
          </p:cNvSpPr>
          <p:nvPr>
            <p:ph type="sldNum" sz="quarter" idx="10"/>
          </p:nvPr>
        </p:nvSpPr>
        <p:spPr/>
        <p:txBody>
          <a:bodyPr/>
          <a:lstStyle/>
          <a:p>
            <a:fld id="{B21C8837-7238-4BCE-A9EB-785E41B18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102499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Pause for participants to consider the question. </a:t>
            </a:r>
          </a:p>
          <a:p>
            <a:r>
              <a:rPr lang="en-US" dirty="0"/>
              <a:t>Have participants every noticed the small box and/or consider what they means to them?</a:t>
            </a:r>
          </a:p>
        </p:txBody>
      </p:sp>
      <p:sp>
        <p:nvSpPr>
          <p:cNvPr id="4" name="Slide Number Placeholder 3"/>
          <p:cNvSpPr>
            <a:spLocks noGrp="1"/>
          </p:cNvSpPr>
          <p:nvPr>
            <p:ph type="sldNum" sz="quarter" idx="5"/>
          </p:nvPr>
        </p:nvSpPr>
        <p:spPr/>
        <p:txBody>
          <a:bodyPr/>
          <a:lstStyle/>
          <a:p>
            <a:pPr>
              <a:defRPr/>
            </a:pPr>
            <a:fld id="{4921F544-0C79-463D-BE4E-37C9CC5E243A}" type="slidenum">
              <a:rPr lang="en-US" altLang="en-US" smtClean="0"/>
              <a:pPr>
                <a:defRPr/>
              </a:pPr>
              <a:t>35</a:t>
            </a:fld>
            <a:endParaRPr lang="en-US" altLang="en-US"/>
          </a:p>
        </p:txBody>
      </p:sp>
    </p:spTree>
    <p:extLst>
      <p:ext uri="{BB962C8B-B14F-4D97-AF65-F5344CB8AC3E}">
        <p14:creationId xmlns:p14="http://schemas.microsoft.com/office/powerpoint/2010/main" val="2447174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Treasure Hunt:</a:t>
            </a:r>
          </a:p>
          <a:p>
            <a:pPr eaLnBrk="1" hangingPunct="1"/>
            <a:r>
              <a:rPr lang="en-US" altLang="en-US" b="1" dirty="0">
                <a:latin typeface="Arial" panose="020B0604020202020204" pitchFamily="34" charset="0"/>
                <a:cs typeface="Arial" panose="020B0604020202020204" pitchFamily="34" charset="0"/>
              </a:rPr>
              <a:t>To Do:</a:t>
            </a:r>
          </a:p>
          <a:p>
            <a:pPr eaLnBrk="1" hangingPunct="1"/>
            <a:r>
              <a:rPr lang="en-US" altLang="en-US" dirty="0">
                <a:latin typeface="Arial" panose="020B0604020202020204" pitchFamily="34" charset="0"/>
                <a:cs typeface="Arial" panose="020B0604020202020204" pitchFamily="34" charset="0"/>
              </a:rPr>
              <a:t> Break into groups or pairs to read</a:t>
            </a:r>
            <a:r>
              <a:rPr lang="en-US" altLang="en-US" baseline="0" dirty="0">
                <a:latin typeface="Arial" panose="020B0604020202020204" pitchFamily="34" charset="0"/>
                <a:cs typeface="Arial" panose="020B0604020202020204" pitchFamily="34" charset="0"/>
              </a:rPr>
              <a:t> and </a:t>
            </a:r>
            <a:r>
              <a:rPr lang="en-US" altLang="en-US" dirty="0">
                <a:latin typeface="Arial" panose="020B0604020202020204" pitchFamily="34" charset="0"/>
                <a:cs typeface="Arial" panose="020B0604020202020204" pitchFamily="34" charset="0"/>
              </a:rPr>
              <a:t>find the answers</a:t>
            </a:r>
            <a:r>
              <a:rPr lang="en-US" altLang="en-US" baseline="0" dirty="0">
                <a:latin typeface="Arial" panose="020B0604020202020204" pitchFamily="34" charset="0"/>
                <a:cs typeface="Arial" panose="020B0604020202020204" pitchFamily="34" charset="0"/>
              </a:rPr>
              <a:t> to the ELA </a:t>
            </a:r>
            <a:r>
              <a:rPr lang="en-US" altLang="en-US" dirty="0">
                <a:latin typeface="Arial" panose="020B0604020202020204" pitchFamily="34" charset="0"/>
                <a:cs typeface="Arial" panose="020B0604020202020204" pitchFamily="34" charset="0"/>
              </a:rPr>
              <a:t>Treasure Hunt Questions.</a:t>
            </a:r>
          </a:p>
          <a:p>
            <a:r>
              <a:rPr lang="en-US" altLang="en-US" dirty="0">
                <a:latin typeface="Arial" panose="020B0604020202020204" pitchFamily="34" charset="0"/>
                <a:cs typeface="Arial" panose="020B0604020202020204" pitchFamily="34" charset="0"/>
              </a:rPr>
              <a:t>Participants will need to use the Missouri Learning Standards with HO</a:t>
            </a:r>
            <a:r>
              <a:rPr lang="en-US" altLang="en-US" baseline="0" dirty="0">
                <a:latin typeface="Arial" panose="020B0604020202020204" pitchFamily="34" charset="0"/>
                <a:cs typeface="Arial" panose="020B0604020202020204" pitchFamily="34" charset="0"/>
              </a:rPr>
              <a:t> #3b</a:t>
            </a:r>
            <a:r>
              <a:rPr lang="en-US" altLang="en-US" dirty="0">
                <a:latin typeface="Arial" panose="020B0604020202020204" pitchFamily="34" charset="0"/>
                <a:cs typeface="Arial" panose="020B0604020202020204" pitchFamily="34" charset="0"/>
              </a:rPr>
              <a:t> to complete the ELA Treasure Hunt. (HO#</a:t>
            </a:r>
            <a:r>
              <a:rPr lang="en-US" altLang="en-US" baseline="0" dirty="0">
                <a:latin typeface="Arial" panose="020B0604020202020204" pitchFamily="34" charset="0"/>
                <a:cs typeface="Arial" panose="020B0604020202020204" pitchFamily="34" charset="0"/>
              </a:rPr>
              <a:t> 3c</a:t>
            </a:r>
            <a:r>
              <a:rPr lang="en-US" altLang="en-US" dirty="0">
                <a:latin typeface="Arial" panose="020B0604020202020204" pitchFamily="34" charset="0"/>
                <a:cs typeface="Arial" panose="020B0604020202020204" pitchFamily="34" charset="0"/>
              </a:rPr>
              <a:t> is the Answer Key).</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Allow 10-15 minutes depending on the expertise of the audience. The timer is on the next slide.</a:t>
            </a:r>
          </a:p>
          <a:p>
            <a:pPr eaLnBrk="1" hangingPunct="1"/>
            <a:endParaRPr lang="en-US" altLang="en-US" baseline="0" dirty="0">
              <a:latin typeface="Arial" panose="020B0604020202020204" pitchFamily="34" charset="0"/>
              <a:cs typeface="Arial" panose="020B0604020202020204" pitchFamily="34" charset="0"/>
            </a:endParaRPr>
          </a:p>
          <a:p>
            <a:pPr eaLnBrk="1" hangingPunct="1"/>
            <a:r>
              <a:rPr lang="en-US" altLang="en-US" baseline="0" dirty="0">
                <a:latin typeface="Arial" panose="020B0604020202020204" pitchFamily="34" charset="0"/>
                <a:cs typeface="Arial" panose="020B0604020202020204" pitchFamily="34" charset="0"/>
              </a:rPr>
              <a:t>** Move around the room checking for understanding with the participants. Some staffs have used the standards documents and could use this as a quiz (Presenter Preference based on staff knowledge) to see if they remember these things about the standards.</a:t>
            </a:r>
            <a:endParaRPr lang="en-US" altLang="en-US"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BBF88AE-1A68-425C-91C9-F4C8AA568119}" type="slidenum">
              <a:rPr lang="en-US" altLang="en-US" smtClean="0"/>
              <a:pPr>
                <a:spcBef>
                  <a:spcPct val="0"/>
                </a:spcBef>
              </a:pPr>
              <a:t>36</a:t>
            </a:fld>
            <a:endParaRPr lang="en-US" altLang="en-US"/>
          </a:p>
        </p:txBody>
      </p:sp>
    </p:spTree>
    <p:extLst>
      <p:ext uri="{BB962C8B-B14F-4D97-AF65-F5344CB8AC3E}">
        <p14:creationId xmlns:p14="http://schemas.microsoft.com/office/powerpoint/2010/main" val="2011988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t>To Know: </a:t>
            </a:r>
          </a:p>
          <a:p>
            <a:r>
              <a:rPr lang="en-GB" b="0" dirty="0"/>
              <a:t>Use this timer as participants</a:t>
            </a:r>
            <a:r>
              <a:rPr lang="en-GB" b="0" baseline="0" dirty="0"/>
              <a:t> complete the Treasure Hunt.</a:t>
            </a:r>
            <a:endParaRPr lang="en-GB" b="0" dirty="0"/>
          </a:p>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p>
          <a:p>
            <a:endParaRPr lang="en-GB" baseline="0" dirty="0"/>
          </a:p>
          <a:p>
            <a:r>
              <a:rPr lang="en-GB" b="1" baseline="0" dirty="0"/>
              <a:t>To Do:</a:t>
            </a:r>
          </a:p>
          <a:p>
            <a:r>
              <a:rPr lang="en-US" altLang="en-US" dirty="0">
                <a:latin typeface="Arial" panose="020B0604020202020204" pitchFamily="34" charset="0"/>
                <a:cs typeface="Arial" panose="020B0604020202020204" pitchFamily="34" charset="0"/>
              </a:rPr>
              <a:t>Provide 10 minutes to complete this. If participants</a:t>
            </a:r>
            <a:r>
              <a:rPr lang="en-US" altLang="en-US" baseline="0" dirty="0">
                <a:latin typeface="Arial" panose="020B0604020202020204" pitchFamily="34" charset="0"/>
                <a:cs typeface="Arial" panose="020B0604020202020204" pitchFamily="34" charset="0"/>
              </a:rPr>
              <a:t> are familiar with the standards this activity can be a short quiz or shorten time needed based on the knowledge level.</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r>
              <a:rPr lang="en-US" altLang="en-US" u="sng" dirty="0">
                <a:latin typeface="Arial" panose="020B0604020202020204" pitchFamily="34" charset="0"/>
                <a:cs typeface="Arial" panose="020B0604020202020204" pitchFamily="34" charset="0"/>
              </a:rPr>
              <a:t>Presenter moves through the participants</a:t>
            </a:r>
            <a:r>
              <a:rPr lang="en-US" altLang="en-US" u="sng" baseline="0" dirty="0">
                <a:latin typeface="Arial" panose="020B0604020202020204" pitchFamily="34" charset="0"/>
                <a:cs typeface="Arial" panose="020B0604020202020204" pitchFamily="34" charset="0"/>
              </a:rPr>
              <a:t> during this activity to keep their ears open to the learners and their needs. This allows for the presenter to hear the knowledge level of participants in working with the standards.</a:t>
            </a:r>
            <a:endParaRPr lang="en-US" altLang="en-US" u="sng" dirty="0">
              <a:latin typeface="Arial" panose="020B0604020202020204" pitchFamily="34" charset="0"/>
              <a:cs typeface="Arial" panose="020B0604020202020204" pitchFamily="34" charset="0"/>
            </a:endParaRPr>
          </a:p>
          <a:p>
            <a:endParaRPr lang="en-GB" b="1" baseline="0" dirty="0"/>
          </a:p>
          <a:p>
            <a:r>
              <a:rPr lang="en-GB" b="0" dirty="0"/>
              <a:t>Upon</a:t>
            </a:r>
            <a:r>
              <a:rPr lang="en-GB" b="0" baseline="0" dirty="0"/>
              <a:t> the completion of the Treasure Hunt – report out answers using the audience. Presenter will have the answers on HO #3a.</a:t>
            </a:r>
            <a:endParaRPr lang="en-GB" b="0"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37</a:t>
            </a:fld>
            <a:endParaRPr lang="en-US"/>
          </a:p>
        </p:txBody>
      </p:sp>
    </p:spTree>
    <p:extLst>
      <p:ext uri="{BB962C8B-B14F-4D97-AF65-F5344CB8AC3E}">
        <p14:creationId xmlns:p14="http://schemas.microsoft.com/office/powerpoint/2010/main" val="4094854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students</a:t>
            </a:r>
            <a:r>
              <a:rPr lang="en-US" baseline="0" dirty="0"/>
              <a:t> who qualify for  special education need more intense targeted instruction. Since they usually need more time – we need to know which skills and standards are a priority for us to focus our attention on.  </a:t>
            </a:r>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38</a:t>
            </a:fld>
            <a:endParaRPr lang="en-US" altLang="en-US"/>
          </a:p>
        </p:txBody>
      </p:sp>
    </p:spTree>
    <p:extLst>
      <p:ext uri="{BB962C8B-B14F-4D97-AF65-F5344CB8AC3E}">
        <p14:creationId xmlns:p14="http://schemas.microsoft.com/office/powerpoint/2010/main" val="3332084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1" dirty="0"/>
              <a:t> </a:t>
            </a:r>
            <a:r>
              <a:rPr lang="en-US" b="0" dirty="0"/>
              <a:t>When looking at grade level and course level expectations you will</a:t>
            </a:r>
            <a:r>
              <a:rPr lang="en-US" b="0" baseline="0" dirty="0"/>
              <a:t> find some expectations have several parts </a:t>
            </a:r>
          </a:p>
          <a:p>
            <a:r>
              <a:rPr lang="en-US" b="0" baseline="0" dirty="0"/>
              <a:t>listed as: a, b, c, d, etc.</a:t>
            </a:r>
          </a:p>
          <a:p>
            <a:endParaRPr lang="en-US" b="1" baseline="0" dirty="0"/>
          </a:p>
          <a:p>
            <a:r>
              <a:rPr lang="en-US" b="1" baseline="0" dirty="0"/>
              <a:t>To Say: </a:t>
            </a:r>
          </a:p>
          <a:p>
            <a:r>
              <a:rPr lang="en-US" b="0" baseline="0" dirty="0"/>
              <a:t>Some grade level or course level expectations have several components listed under them and labeled with an a, b, c, d, etc…It is important to understand that each component needs to be looked at through the stem in order to address the essential rigor needed for the standard.</a:t>
            </a:r>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39</a:t>
            </a:fld>
            <a:endParaRPr lang="en-US" altLang="en-US"/>
          </a:p>
        </p:txBody>
      </p:sp>
    </p:spTree>
    <p:extLst>
      <p:ext uri="{BB962C8B-B14F-4D97-AF65-F5344CB8AC3E}">
        <p14:creationId xmlns:p14="http://schemas.microsoft.com/office/powerpoint/2010/main" val="330526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Know: </a:t>
            </a:r>
            <a:r>
              <a:rPr lang="en-US" dirty="0"/>
              <a:t>This will be the first slide in your presentation</a:t>
            </a:r>
            <a:r>
              <a:rPr lang="en-US" baseline="0" dirty="0"/>
              <a:t>. You will need to edit with your personal information.</a:t>
            </a:r>
            <a:endParaRPr lang="en-US" dirty="0"/>
          </a:p>
          <a:p>
            <a:endParaRPr lang="en-US" dirty="0"/>
          </a:p>
          <a:p>
            <a:r>
              <a:rPr lang="en-US" b="1" dirty="0"/>
              <a:t>To</a:t>
            </a:r>
            <a:r>
              <a:rPr lang="en-US" b="1" baseline="0" dirty="0"/>
              <a:t> Do: </a:t>
            </a:r>
            <a:r>
              <a:rPr lang="en-US" b="0" dirty="0"/>
              <a:t>Place </a:t>
            </a:r>
            <a:r>
              <a:rPr lang="en-US" dirty="0"/>
              <a:t>consultant name and information on the top of the slide </a:t>
            </a:r>
          </a:p>
        </p:txBody>
      </p:sp>
    </p:spTree>
    <p:extLst>
      <p:ext uri="{BB962C8B-B14F-4D97-AF65-F5344CB8AC3E}">
        <p14:creationId xmlns:p14="http://schemas.microsoft.com/office/powerpoint/2010/main" val="2074674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To Say:</a:t>
            </a:r>
            <a:r>
              <a:rPr lang="en-US" b="0" dirty="0"/>
              <a:t> </a:t>
            </a:r>
          </a:p>
          <a:p>
            <a:r>
              <a:rPr lang="en-US" b="0" dirty="0"/>
              <a:t>There are five strands in which the elementary grade level expectations are built</a:t>
            </a:r>
            <a:r>
              <a:rPr lang="en-US" b="0" baseline="0" dirty="0"/>
              <a:t> around. </a:t>
            </a:r>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40</a:t>
            </a:fld>
            <a:endParaRPr lang="en-US" altLang="en-US"/>
          </a:p>
        </p:txBody>
      </p:sp>
    </p:spTree>
    <p:extLst>
      <p:ext uri="{BB962C8B-B14F-4D97-AF65-F5344CB8AC3E}">
        <p14:creationId xmlns:p14="http://schemas.microsoft.com/office/powerpoint/2010/main" val="2915664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Here are the</a:t>
            </a:r>
            <a:r>
              <a:rPr lang="en-US" b="0" baseline="0" dirty="0"/>
              <a:t> Big Ideas and Concepts you will find in the Reading Strand Grades K-5.</a:t>
            </a:r>
          </a:p>
          <a:p>
            <a:endParaRPr lang="en-US" b="1" baseline="0" dirty="0"/>
          </a:p>
          <a:p>
            <a:r>
              <a:rPr lang="en-US" b="1" baseline="0" dirty="0"/>
              <a:t>To Do: </a:t>
            </a:r>
          </a:p>
          <a:p>
            <a:r>
              <a:rPr lang="en-US" b="0" baseline="0" dirty="0"/>
              <a:t>Pause a moment for participants to review the content.</a:t>
            </a:r>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41</a:t>
            </a:fld>
            <a:endParaRPr lang="en-US" altLang="en-US"/>
          </a:p>
        </p:txBody>
      </p:sp>
    </p:spTree>
    <p:extLst>
      <p:ext uri="{BB962C8B-B14F-4D97-AF65-F5344CB8AC3E}">
        <p14:creationId xmlns:p14="http://schemas.microsoft.com/office/powerpoint/2010/main" val="1349137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Here are the Reading</a:t>
            </a:r>
            <a:r>
              <a:rPr lang="en-US" b="0" baseline="0" dirty="0"/>
              <a:t> Foundations Big Ideas and Concepts for Grades K-5.</a:t>
            </a:r>
          </a:p>
          <a:p>
            <a:endParaRPr lang="en-US" b="1" baseline="0" dirty="0"/>
          </a:p>
          <a:p>
            <a:r>
              <a:rPr lang="en-US" b="1" baseline="0" dirty="0"/>
              <a:t>To Do: </a:t>
            </a:r>
          </a:p>
          <a:p>
            <a:r>
              <a:rPr lang="en-US" b="0" baseline="0" dirty="0"/>
              <a:t>Pause a moment for participants to review the content.</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42</a:t>
            </a:fld>
            <a:endParaRPr lang="en-US" altLang="en-US"/>
          </a:p>
        </p:txBody>
      </p:sp>
    </p:spTree>
    <p:extLst>
      <p:ext uri="{BB962C8B-B14F-4D97-AF65-F5344CB8AC3E}">
        <p14:creationId xmlns:p14="http://schemas.microsoft.com/office/powerpoint/2010/main" val="1094614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Here are the</a:t>
            </a:r>
            <a:r>
              <a:rPr lang="en-US" b="0" baseline="0" dirty="0"/>
              <a:t> Big Ideas and Concepts you will find in Writing Grades K-5.</a:t>
            </a:r>
          </a:p>
          <a:p>
            <a:endParaRPr lang="en-US" b="1" baseline="0" dirty="0"/>
          </a:p>
          <a:p>
            <a:r>
              <a:rPr lang="en-US" b="1" baseline="0" dirty="0"/>
              <a:t>To Do: </a:t>
            </a:r>
          </a:p>
          <a:p>
            <a:r>
              <a:rPr lang="en-US" b="0" baseline="0" dirty="0"/>
              <a:t>Pause a moment for participants to review the content.</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43</a:t>
            </a:fld>
            <a:endParaRPr lang="en-US" altLang="en-US"/>
          </a:p>
        </p:txBody>
      </p:sp>
    </p:spTree>
    <p:extLst>
      <p:ext uri="{BB962C8B-B14F-4D97-AF65-F5344CB8AC3E}">
        <p14:creationId xmlns:p14="http://schemas.microsoft.com/office/powerpoint/2010/main" val="790778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These</a:t>
            </a:r>
            <a:r>
              <a:rPr lang="en-US" b="0" baseline="0" dirty="0"/>
              <a:t> are the Big Ideas and Concepts you will find in Language for Grades K-5.</a:t>
            </a:r>
          </a:p>
          <a:p>
            <a:endParaRPr lang="en-US" b="1" baseline="0" dirty="0"/>
          </a:p>
          <a:p>
            <a:r>
              <a:rPr lang="en-US" b="1" baseline="0" dirty="0"/>
              <a:t>To Do: </a:t>
            </a:r>
          </a:p>
          <a:p>
            <a:r>
              <a:rPr lang="en-US" b="0" baseline="0" dirty="0"/>
              <a:t>Pause a moment for participants to review the content.</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44</a:t>
            </a:fld>
            <a:endParaRPr lang="en-US" altLang="en-US"/>
          </a:p>
        </p:txBody>
      </p:sp>
    </p:spTree>
    <p:extLst>
      <p:ext uri="{BB962C8B-B14F-4D97-AF65-F5344CB8AC3E}">
        <p14:creationId xmlns:p14="http://schemas.microsoft.com/office/powerpoint/2010/main" val="3025957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Speaking</a:t>
            </a:r>
            <a:r>
              <a:rPr lang="en-US" b="0" baseline="0" dirty="0"/>
              <a:t> and Listening have these Big Ideas and Concepts for Grades K-5.</a:t>
            </a:r>
          </a:p>
          <a:p>
            <a:endParaRPr lang="en-US" b="1" baseline="0" dirty="0"/>
          </a:p>
          <a:p>
            <a:r>
              <a:rPr lang="en-US" b="1" baseline="0" dirty="0"/>
              <a:t>To Do: </a:t>
            </a:r>
          </a:p>
          <a:p>
            <a:r>
              <a:rPr lang="en-US" b="0" baseline="0" dirty="0"/>
              <a:t>Pause a moment for participants to review the content.</a:t>
            </a:r>
            <a:endParaRPr lang="en-US" b="1" dirty="0"/>
          </a:p>
          <a:p>
            <a:endParaRPr lang="en-US"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45</a:t>
            </a:fld>
            <a:endParaRPr lang="en-US"/>
          </a:p>
        </p:txBody>
      </p:sp>
    </p:spTree>
    <p:extLst>
      <p:ext uri="{BB962C8B-B14F-4D97-AF65-F5344CB8AC3E}">
        <p14:creationId xmlns:p14="http://schemas.microsoft.com/office/powerpoint/2010/main" val="4276057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p>
          <a:p>
            <a:r>
              <a:rPr lang="en-US" b="0" dirty="0"/>
              <a:t>Grades 6-12 have only four strands</a:t>
            </a:r>
            <a:r>
              <a:rPr lang="en-US" b="0" baseline="0" dirty="0"/>
              <a:t> for ELA: </a:t>
            </a:r>
          </a:p>
          <a:p>
            <a:pPr marL="228600" indent="-228600">
              <a:buAutoNum type="arabicPeriod"/>
            </a:pPr>
            <a:r>
              <a:rPr lang="en-US" baseline="0" dirty="0"/>
              <a:t>Reading Literary Text</a:t>
            </a:r>
          </a:p>
          <a:p>
            <a:pPr marL="228600" indent="-228600">
              <a:buAutoNum type="arabicPeriod"/>
            </a:pPr>
            <a:r>
              <a:rPr lang="en-US" baseline="0" dirty="0"/>
              <a:t>Reading Informational Text </a:t>
            </a:r>
          </a:p>
          <a:p>
            <a:pPr marL="228600" indent="-228600">
              <a:buAutoNum type="arabicPeriod"/>
            </a:pPr>
            <a:r>
              <a:rPr lang="en-US" baseline="0" dirty="0"/>
              <a:t>Writing</a:t>
            </a:r>
          </a:p>
          <a:p>
            <a:pPr marL="228600" indent="-228600">
              <a:buAutoNum type="arabicPeriod"/>
            </a:pPr>
            <a:r>
              <a:rPr lang="en-US" baseline="0" dirty="0"/>
              <a:t>Speaking and Listening</a:t>
            </a:r>
          </a:p>
          <a:p>
            <a:pPr marL="0" indent="0">
              <a:buNone/>
            </a:pPr>
            <a:endParaRPr lang="en-US" b="0" baseline="0" dirty="0"/>
          </a:p>
          <a:p>
            <a:r>
              <a:rPr lang="en-US" b="1" baseline="0" dirty="0"/>
              <a:t>To Do:</a:t>
            </a:r>
          </a:p>
          <a:p>
            <a:r>
              <a:rPr lang="en-US" b="0" baseline="0" dirty="0"/>
              <a:t>Pause a moment for participants to review the content of the slide.</a:t>
            </a:r>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46</a:t>
            </a:fld>
            <a:endParaRPr lang="en-US" altLang="en-US"/>
          </a:p>
        </p:txBody>
      </p:sp>
    </p:spTree>
    <p:extLst>
      <p:ext uri="{BB962C8B-B14F-4D97-AF65-F5344CB8AC3E}">
        <p14:creationId xmlns:p14="http://schemas.microsoft.com/office/powerpoint/2010/main" val="3675063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704850"/>
            <a:ext cx="4702175" cy="3527425"/>
          </a:xfrm>
        </p:spPr>
      </p:sp>
      <p:sp>
        <p:nvSpPr>
          <p:cNvPr id="3" name="Notes Placeholder 2"/>
          <p:cNvSpPr>
            <a:spLocks noGrp="1"/>
          </p:cNvSpPr>
          <p:nvPr>
            <p:ph type="body" idx="1"/>
          </p:nvPr>
        </p:nvSpPr>
        <p:spPr/>
        <p:txBody>
          <a:bodyPr/>
          <a:lstStyle/>
          <a:p>
            <a:r>
              <a:rPr lang="en-US" b="1" dirty="0"/>
              <a:t>To Say:</a:t>
            </a:r>
            <a:r>
              <a:rPr lang="en-US" b="1" baseline="0" dirty="0"/>
              <a:t> </a:t>
            </a:r>
          </a:p>
          <a:p>
            <a:r>
              <a:rPr lang="en-US" b="0" baseline="0" dirty="0"/>
              <a:t>Reading Literary Text focuses on these Big Ideas and Concepts for Grades 6-12.</a:t>
            </a:r>
          </a:p>
          <a:p>
            <a:endParaRPr lang="en-US" b="1" baseline="0" dirty="0"/>
          </a:p>
          <a:p>
            <a:r>
              <a:rPr lang="en-US" b="1" baseline="0" dirty="0"/>
              <a:t>To Do:</a:t>
            </a:r>
          </a:p>
          <a:p>
            <a:r>
              <a:rPr lang="en-US" b="1" baseline="0" dirty="0"/>
              <a:t> </a:t>
            </a:r>
            <a:r>
              <a:rPr lang="en-US" b="0" baseline="0" dirty="0"/>
              <a:t>Pause a moment for participants to review the screen.</a:t>
            </a:r>
            <a:endParaRPr lang="en-US" b="1" dirty="0"/>
          </a:p>
        </p:txBody>
      </p:sp>
      <p:sp>
        <p:nvSpPr>
          <p:cNvPr id="4" name="Slide Number Placeholder 3"/>
          <p:cNvSpPr>
            <a:spLocks noGrp="1"/>
          </p:cNvSpPr>
          <p:nvPr>
            <p:ph type="sldNum" sz="quarter" idx="10"/>
          </p:nvPr>
        </p:nvSpPr>
        <p:spPr/>
        <p:txBody>
          <a:bodyPr/>
          <a:lstStyle/>
          <a:p>
            <a:fld id="{8BB480DC-9B2F-4FDA-BF5C-C18A331D37DC}"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488560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b="0" baseline="0" dirty="0"/>
              <a:t>Reading Informational Text focuses on three Big Ideas and twelve Concepts for Grades 6-12.</a:t>
            </a:r>
          </a:p>
          <a:p>
            <a:endParaRPr lang="en-US" b="1" baseline="0" dirty="0"/>
          </a:p>
          <a:p>
            <a:r>
              <a:rPr lang="en-US" b="1" baseline="0" dirty="0"/>
              <a:t>To Do: </a:t>
            </a:r>
          </a:p>
          <a:p>
            <a:r>
              <a:rPr lang="en-US" b="0" baseline="0" dirty="0"/>
              <a:t>Pause a moment for participants to review the screen.</a:t>
            </a:r>
            <a:endParaRPr lang="en-US" b="1" dirty="0"/>
          </a:p>
          <a:p>
            <a:endParaRPr lang="en-US"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48</a:t>
            </a:fld>
            <a:endParaRPr lang="en-US"/>
          </a:p>
        </p:txBody>
      </p:sp>
    </p:spTree>
    <p:extLst>
      <p:ext uri="{BB962C8B-B14F-4D97-AF65-F5344CB8AC3E}">
        <p14:creationId xmlns:p14="http://schemas.microsoft.com/office/powerpoint/2010/main" val="3886588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1" baseline="0" dirty="0"/>
              <a:t> </a:t>
            </a:r>
          </a:p>
          <a:p>
            <a:r>
              <a:rPr lang="en-US" b="0" baseline="0" dirty="0"/>
              <a:t>Writing focuses on three Big Ideas approaching the task as a Researcher, a Writer, and a Reader while the Concepts for Grades 6-12 deepen research and developing the task of writing for readers.</a:t>
            </a:r>
          </a:p>
          <a:p>
            <a:endParaRPr lang="en-US" b="1" baseline="0" dirty="0"/>
          </a:p>
          <a:p>
            <a:r>
              <a:rPr lang="en-US" b="1" baseline="0" dirty="0"/>
              <a:t>To Do:</a:t>
            </a:r>
          </a:p>
          <a:p>
            <a:r>
              <a:rPr lang="en-US" b="1" baseline="0" dirty="0"/>
              <a:t> </a:t>
            </a:r>
            <a:r>
              <a:rPr lang="en-US" b="0" baseline="0" dirty="0"/>
              <a:t>Pause a moment for participants to review the screen.</a:t>
            </a:r>
            <a:endParaRPr lang="en-US" b="1" dirty="0"/>
          </a:p>
          <a:p>
            <a:endParaRPr lang="en-US"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49</a:t>
            </a:fld>
            <a:endParaRPr lang="en-US"/>
          </a:p>
        </p:txBody>
      </p:sp>
    </p:spTree>
    <p:extLst>
      <p:ext uri="{BB962C8B-B14F-4D97-AF65-F5344CB8AC3E}">
        <p14:creationId xmlns:p14="http://schemas.microsoft.com/office/powerpoint/2010/main" val="98435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  </a:t>
            </a:r>
            <a:endParaRPr lang="en-US" altLang="en-US" b="0"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Introduce</a:t>
            </a:r>
            <a:r>
              <a:rPr lang="en-US" altLang="en-US" b="0" baseline="0" dirty="0">
                <a:latin typeface="Arial" panose="020B0604020202020204" pitchFamily="34" charset="0"/>
                <a:cs typeface="Arial" panose="020B0604020202020204" pitchFamily="34" charset="0"/>
              </a:rPr>
              <a:t> yourself to the participants.</a:t>
            </a:r>
          </a:p>
          <a:p>
            <a:endParaRPr lang="en-US" altLang="en-US" b="0"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cs typeface="Arial" panose="020B0604020202020204" pitchFamily="34" charset="0"/>
              </a:rPr>
              <a:t>Introductory</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activities may be applied at trainer discretion to set a culture of 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solidFill>
                <a:srgbClr val="FF0000"/>
              </a:solidFill>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Some examples:</a:t>
            </a:r>
            <a:endParaRPr lang="en-US" altLang="en-US" dirty="0">
              <a:solidFill>
                <a:srgbClr val="FF0000"/>
              </a:solidFill>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Have you met my friend? Introduce at your table – you – something about you, personal/professional = 3 things about you, plus name and where you teach</a:t>
            </a:r>
          </a:p>
          <a:p>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Some presenters like to have participants write their name, email and three things about themselves which includes where they teach on an index card.  After everyone meets and greets, the cards are collected and then the cards are randomly selected throughout the workshop to use as “talking sticks” to designate a person who is asked to give a personal response or answer to a question given.</a:t>
            </a:r>
          </a:p>
        </p:txBody>
      </p:sp>
    </p:spTree>
    <p:extLst>
      <p:ext uri="{BB962C8B-B14F-4D97-AF65-F5344CB8AC3E}">
        <p14:creationId xmlns:p14="http://schemas.microsoft.com/office/powerpoint/2010/main" val="1584021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1" baseline="0" dirty="0"/>
              <a:t> </a:t>
            </a:r>
          </a:p>
          <a:p>
            <a:r>
              <a:rPr lang="en-US" b="0" baseline="0" dirty="0"/>
              <a:t>Speaking and Listening focuses on two Big Ideas with these Concepts for Grades 6-12.</a:t>
            </a:r>
          </a:p>
          <a:p>
            <a:endParaRPr lang="en-US" b="1" baseline="0" dirty="0"/>
          </a:p>
          <a:p>
            <a:r>
              <a:rPr lang="en-US" b="1" baseline="0" dirty="0"/>
              <a:t>To Do: </a:t>
            </a:r>
          </a:p>
          <a:p>
            <a:r>
              <a:rPr lang="en-US" b="0" baseline="0" dirty="0"/>
              <a:t>Pause a moment for participants to review the screen.</a:t>
            </a:r>
            <a:endParaRPr lang="en-US" b="1" dirty="0"/>
          </a:p>
          <a:p>
            <a:endParaRPr lang="en-US"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50</a:t>
            </a:fld>
            <a:endParaRPr lang="en-US"/>
          </a:p>
        </p:txBody>
      </p:sp>
    </p:spTree>
    <p:extLst>
      <p:ext uri="{BB962C8B-B14F-4D97-AF65-F5344CB8AC3E}">
        <p14:creationId xmlns:p14="http://schemas.microsoft.com/office/powerpoint/2010/main" val="2871362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 </a:t>
            </a:r>
            <a:endParaRPr lang="en-US" altLang="en-US" b="0"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The order in which to read and code the ELA Expectations is as follows: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Strand = Five major divisions of the ELA  Reading, Writing, Speaking and Listening, Foundations and Language  Big Ideas</a:t>
            </a:r>
          </a:p>
          <a:p>
            <a:r>
              <a:rPr lang="en-US" altLang="en-US" dirty="0">
                <a:latin typeface="Arial" panose="020B0604020202020204" pitchFamily="34" charset="0"/>
                <a:cs typeface="Arial" panose="020B0604020202020204" pitchFamily="34" charset="0"/>
              </a:rPr>
              <a:t>Concepts  </a:t>
            </a:r>
          </a:p>
          <a:p>
            <a:r>
              <a:rPr lang="en-US" altLang="en-US" dirty="0">
                <a:latin typeface="Arial" panose="020B0604020202020204" pitchFamily="34" charset="0"/>
                <a:cs typeface="Arial" panose="020B0604020202020204" pitchFamily="34" charset="0"/>
              </a:rPr>
              <a:t>Grade-specific</a:t>
            </a:r>
            <a:r>
              <a:rPr lang="en-US" altLang="en-US" baseline="0" dirty="0">
                <a:latin typeface="Arial" panose="020B0604020202020204" pitchFamily="34" charset="0"/>
                <a:cs typeface="Arial" panose="020B0604020202020204" pitchFamily="34" charset="0"/>
              </a:rPr>
              <a:t> expectation</a:t>
            </a:r>
            <a:r>
              <a:rPr lang="en-US" altLang="en-US" dirty="0">
                <a:latin typeface="Arial" panose="020B0604020202020204" pitchFamily="34" charset="0"/>
                <a:cs typeface="Arial" panose="020B0604020202020204" pitchFamily="34" charset="0"/>
              </a:rPr>
              <a:t> – From kindergarten through eighth grade, there is a specific standard assigned within</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each grade.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There are also some grade-specific expectations broken down into more specific skills referred to as stems.</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Know: </a:t>
            </a:r>
          </a:p>
          <a:p>
            <a:r>
              <a:rPr lang="en-US" altLang="en-US" dirty="0">
                <a:latin typeface="Arial" panose="020B0604020202020204" pitchFamily="34" charset="0"/>
                <a:cs typeface="Arial" panose="020B0604020202020204" pitchFamily="34" charset="0"/>
              </a:rPr>
              <a:t>Missouri is currently referring to the smallest distinguishable standard as a micro standard; other entities may be referring to them by other names, including indicators or sub standards.</a:t>
            </a:r>
          </a:p>
          <a:p>
            <a:endParaRPr lang="en-US" altLang="en-US"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477B2F-6F28-47D3-8787-DCA0658D3506}" type="slidenum">
              <a:rPr lang="en-US" altLang="en-US" smtClean="0"/>
              <a:pPr>
                <a:spcBef>
                  <a:spcPct val="0"/>
                </a:spcBef>
              </a:pPr>
              <a:t>51</a:t>
            </a:fld>
            <a:endParaRPr lang="en-US" altLang="en-US"/>
          </a:p>
        </p:txBody>
      </p:sp>
    </p:spTree>
    <p:extLst>
      <p:ext uri="{BB962C8B-B14F-4D97-AF65-F5344CB8AC3E}">
        <p14:creationId xmlns:p14="http://schemas.microsoft.com/office/powerpoint/2010/main" val="23055120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709613"/>
            <a:ext cx="4730750" cy="3548062"/>
          </a:xfrm>
        </p:spPr>
      </p:sp>
      <p:sp>
        <p:nvSpPr>
          <p:cNvPr id="3" name="Notes Placeholder 2"/>
          <p:cNvSpPr>
            <a:spLocks noGrp="1"/>
          </p:cNvSpPr>
          <p:nvPr>
            <p:ph type="body" idx="1"/>
          </p:nvPr>
        </p:nvSpPr>
        <p:spPr/>
        <p:txBody>
          <a:bodyPr/>
          <a:lstStyle/>
          <a:p>
            <a:r>
              <a:rPr lang="en-US" b="1" dirty="0"/>
              <a:t>To </a:t>
            </a:r>
            <a:r>
              <a:rPr lang="en-US" b="1" baseline="0" dirty="0"/>
              <a:t>Say:</a:t>
            </a:r>
          </a:p>
          <a:p>
            <a:r>
              <a:rPr lang="en-US" b="1" baseline="0" dirty="0"/>
              <a:t> </a:t>
            </a:r>
            <a:r>
              <a:rPr lang="en-US" b="0" baseline="0" dirty="0"/>
              <a:t>Let us practice a moment to identify which grade level expectations these coding examples represent. </a:t>
            </a:r>
            <a:r>
              <a:rPr lang="en-US" dirty="0"/>
              <a:t>Participants look up expectations and</a:t>
            </a:r>
            <a:r>
              <a:rPr lang="en-US" baseline="0" dirty="0"/>
              <a:t> volunteer to read coding. </a:t>
            </a:r>
          </a:p>
          <a:p>
            <a:endParaRPr lang="en-US" b="1" baseline="0" dirty="0"/>
          </a:p>
          <a:p>
            <a:r>
              <a:rPr lang="en-US" b="1" baseline="0" dirty="0"/>
              <a:t>To Know: </a:t>
            </a:r>
          </a:p>
          <a:p>
            <a:r>
              <a:rPr lang="en-US" b="0" baseline="0" dirty="0"/>
              <a:t>There is a timer on the next slide that may be activated to keep track of time.</a:t>
            </a:r>
            <a:endParaRPr lang="en-US" b="1" baseline="0" dirty="0"/>
          </a:p>
          <a:p>
            <a:endParaRPr lang="en-US"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52</a:t>
            </a:fld>
            <a:endParaRPr lang="en-US"/>
          </a:p>
        </p:txBody>
      </p:sp>
    </p:spTree>
    <p:extLst>
      <p:ext uri="{BB962C8B-B14F-4D97-AF65-F5344CB8AC3E}">
        <p14:creationId xmlns:p14="http://schemas.microsoft.com/office/powerpoint/2010/main" val="2656377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  </a:t>
            </a:r>
          </a:p>
          <a:p>
            <a:r>
              <a:rPr lang="en-US" altLang="en-US" b="0" dirty="0">
                <a:latin typeface="Arial" panose="020B0604020202020204" pitchFamily="34" charset="0"/>
                <a:cs typeface="Arial" panose="020B0604020202020204" pitchFamily="34" charset="0"/>
              </a:rPr>
              <a:t>A</a:t>
            </a:r>
            <a:r>
              <a:rPr lang="en-US" altLang="en-US" b="0" baseline="0" dirty="0">
                <a:latin typeface="Arial" panose="020B0604020202020204" pitchFamily="34" charset="0"/>
                <a:cs typeface="Arial" panose="020B0604020202020204" pitchFamily="34" charset="0"/>
              </a:rPr>
              <a:t> 5 minute timer is embedded in this slide. </a:t>
            </a:r>
            <a:r>
              <a:rPr lang="en-GB" dirty="0"/>
              <a:t>This timer appears initially as a cream-colored circle. The timer is initiated by clicking on, at which point the circle will fill up in a clockwise direction with the </a:t>
            </a:r>
            <a:r>
              <a:rPr lang="en-GB" dirty="0" err="1"/>
              <a:t>color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1" baseline="0" dirty="0"/>
          </a:p>
          <a:p>
            <a:r>
              <a:rPr lang="en-GB" b="1" baseline="0" dirty="0"/>
              <a:t>To Say: </a:t>
            </a:r>
          </a:p>
          <a:p>
            <a:r>
              <a:rPr lang="en-GB" b="0" baseline="0" dirty="0"/>
              <a:t>Take about 5 minutes to review specific standards for a grade level of a student you have in mind today. Consider the standards which would be essential for the student to access.</a:t>
            </a:r>
          </a:p>
          <a:p>
            <a:endParaRPr lang="en-GB" b="0" baseline="0" dirty="0"/>
          </a:p>
          <a:p>
            <a:r>
              <a:rPr lang="en-GB" b="1" baseline="0" dirty="0"/>
              <a:t>To Do: </a:t>
            </a:r>
          </a:p>
          <a:p>
            <a:r>
              <a:rPr lang="en-GB" b="0" baseline="0" dirty="0"/>
              <a:t>Allow participants time to read through some standards/expectations. If participants seem to be finished prior to the timer sounding be sure to move forward with teaching the process.</a:t>
            </a:r>
            <a:endParaRPr lang="en-GB" b="1" baseline="0" dirty="0"/>
          </a:p>
          <a:p>
            <a:endParaRPr lang="en-US" altLang="en-US" b="0" dirty="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9A8D68-148F-4E27-8712-0163DDCE749C}" type="slidenum">
              <a:rPr lang="en-US" altLang="en-US" smtClean="0"/>
              <a:pPr>
                <a:spcBef>
                  <a:spcPct val="0"/>
                </a:spcBef>
              </a:pPr>
              <a:t>53</a:t>
            </a:fld>
            <a:endParaRPr lang="en-US" altLang="en-US"/>
          </a:p>
        </p:txBody>
      </p:sp>
    </p:spTree>
    <p:extLst>
      <p:ext uri="{BB962C8B-B14F-4D97-AF65-F5344CB8AC3E}">
        <p14:creationId xmlns:p14="http://schemas.microsoft.com/office/powerpoint/2010/main" val="2816925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709613"/>
            <a:ext cx="4730750" cy="3548062"/>
          </a:xfrm>
        </p:spPr>
      </p:sp>
      <p:sp>
        <p:nvSpPr>
          <p:cNvPr id="3" name="Notes Placeholder 2"/>
          <p:cNvSpPr>
            <a:spLocks noGrp="1"/>
          </p:cNvSpPr>
          <p:nvPr>
            <p:ph type="body" idx="1"/>
          </p:nvPr>
        </p:nvSpPr>
        <p:spPr/>
        <p:txBody>
          <a:bodyPr/>
          <a:lstStyle/>
          <a:p>
            <a:r>
              <a:rPr lang="en-US" b="1" baseline="0" dirty="0"/>
              <a:t>To Say: </a:t>
            </a:r>
          </a:p>
          <a:p>
            <a:r>
              <a:rPr lang="en-US" b="0" baseline="0" dirty="0"/>
              <a:t>Here are two answers to our coding. What did the L stand for in the grade level expectation for 5</a:t>
            </a:r>
            <a:r>
              <a:rPr lang="en-US" b="0" baseline="30000" dirty="0"/>
              <a:t>th</a:t>
            </a:r>
            <a:r>
              <a:rPr lang="en-US" b="0" baseline="0" dirty="0"/>
              <a:t> grade? </a:t>
            </a:r>
          </a:p>
          <a:p>
            <a:r>
              <a:rPr lang="en-US" b="0" baseline="0" dirty="0"/>
              <a:t>Yes, it was Language. </a:t>
            </a:r>
            <a:endParaRPr lang="en-US" b="0" dirty="0"/>
          </a:p>
        </p:txBody>
      </p:sp>
      <p:sp>
        <p:nvSpPr>
          <p:cNvPr id="4" name="Slide Number Placeholder 3"/>
          <p:cNvSpPr>
            <a:spLocks noGrp="1"/>
          </p:cNvSpPr>
          <p:nvPr>
            <p:ph type="sldNum" sz="quarter" idx="10"/>
          </p:nvPr>
        </p:nvSpPr>
        <p:spPr/>
        <p:txBody>
          <a:bodyPr/>
          <a:lstStyle/>
          <a:p>
            <a:fld id="{8BB480DC-9B2F-4FDA-BF5C-C18A331D37DC}" type="slidenum">
              <a:rPr lang="en-US" smtClean="0"/>
              <a:pPr/>
              <a:t>54</a:t>
            </a:fld>
            <a:endParaRPr lang="en-US"/>
          </a:p>
        </p:txBody>
      </p:sp>
    </p:spTree>
    <p:extLst>
      <p:ext uri="{BB962C8B-B14F-4D97-AF65-F5344CB8AC3E}">
        <p14:creationId xmlns:p14="http://schemas.microsoft.com/office/powerpoint/2010/main" val="2285721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a7cc86358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5a7cc86358_0_0: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r>
              <a:rPr lang="en-US" b="1" dirty="0"/>
              <a:t>To Say: </a:t>
            </a:r>
            <a:r>
              <a:rPr lang="en" dirty="0"/>
              <a:t>Let us look at how to read the Item Specifications</a:t>
            </a:r>
            <a:endParaRPr dirty="0"/>
          </a:p>
          <a:p>
            <a:r>
              <a:rPr lang="en" dirty="0"/>
              <a:t>The standards is referenced at the top of each in coding for the grade and content.</a:t>
            </a:r>
            <a:endParaRPr dirty="0"/>
          </a:p>
          <a:p>
            <a:r>
              <a:rPr lang="en" dirty="0"/>
              <a:t>The expectations are “Unwrapped “ or separated out as individual subskills in more user friendly terms. (click to bring in the red box for each section as you address it.</a:t>
            </a:r>
            <a:endParaRPr dirty="0"/>
          </a:p>
          <a:p>
            <a:r>
              <a:rPr lang="en" dirty="0"/>
              <a:t>The DOK Ceiling tells us what is the highest level of DOK that this will be asked.</a:t>
            </a:r>
            <a:endParaRPr dirty="0"/>
          </a:p>
          <a:p>
            <a:r>
              <a:rPr lang="en" dirty="0"/>
              <a:t>Item Format defines how the items will be represented in the assessment. This one will always be selected response.</a:t>
            </a:r>
            <a:endParaRPr dirty="0"/>
          </a:p>
          <a:p>
            <a:endParaRPr dirty="0"/>
          </a:p>
          <a:p>
            <a:r>
              <a:rPr lang="en" dirty="0"/>
              <a:t>Text Types – defines which types of texts are fair game for this type of question. This reminds us that we might want to look at the texts in which we ask these types of questions. Do we access these standards across other types of texts or are our students only asked to answer this type of question in one type of text?</a:t>
            </a:r>
            <a:endParaRPr dirty="0"/>
          </a:p>
          <a:p>
            <a:endParaRPr dirty="0"/>
          </a:p>
          <a:p>
            <a:endParaRPr dirty="0"/>
          </a:p>
        </p:txBody>
      </p:sp>
      <p:sp>
        <p:nvSpPr>
          <p:cNvPr id="93" name="Google Shape;93;g5a7cc86358_0_0: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fld id="{00000000-1234-1234-1234-123412341234}" type="slidenum">
              <a:rPr lang="en">
                <a:solidFill>
                  <a:prstClr val="black"/>
                </a:solidFill>
              </a:rPr>
              <a:pPr/>
              <a:t>56</a:t>
            </a:fld>
            <a:endParaRPr>
              <a:solidFill>
                <a:prstClr val="black"/>
              </a:solidFill>
            </a:endParaRPr>
          </a:p>
        </p:txBody>
      </p:sp>
    </p:spTree>
    <p:extLst>
      <p:ext uri="{BB962C8B-B14F-4D97-AF65-F5344CB8AC3E}">
        <p14:creationId xmlns:p14="http://schemas.microsoft.com/office/powerpoint/2010/main" val="81670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a7cc86358_0_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5a7cc86358_0_9: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r>
              <a:rPr lang="en-US" b="1" dirty="0"/>
              <a:t>To Say</a:t>
            </a:r>
            <a:r>
              <a:rPr lang="en-US" dirty="0"/>
              <a:t>: </a:t>
            </a:r>
            <a:r>
              <a:rPr lang="en" dirty="0"/>
              <a:t>There are two other portions in this document that can help us in our goal setting and assessment of access to the standards. </a:t>
            </a:r>
            <a:endParaRPr dirty="0"/>
          </a:p>
          <a:p>
            <a:r>
              <a:rPr lang="en" dirty="0"/>
              <a:t>Content Limits/Assessment Boundaries help us to focus in.</a:t>
            </a:r>
            <a:endParaRPr dirty="0"/>
          </a:p>
          <a:p>
            <a:r>
              <a:rPr lang="en" dirty="0"/>
              <a:t>And in the far right corner are the sample question stems that are on the MAP tests… We must be using these verbally and in writing if we are developing a standards based quality IEP..</a:t>
            </a:r>
            <a:endParaRPr dirty="0"/>
          </a:p>
          <a:p>
            <a:r>
              <a:rPr lang="en" dirty="0"/>
              <a:t>This will help us provide access. Even if a student orally reads at a third grade reading level, is my teacher asking questions that are on the grade level in which they will be tested.</a:t>
            </a:r>
            <a:endParaRPr dirty="0"/>
          </a:p>
        </p:txBody>
      </p:sp>
      <p:sp>
        <p:nvSpPr>
          <p:cNvPr id="103" name="Google Shape;103;g5a7cc86358_0_9: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fld id="{00000000-1234-1234-1234-123412341234}" type="slidenum">
              <a:rPr lang="en">
                <a:solidFill>
                  <a:prstClr val="black"/>
                </a:solidFill>
              </a:rPr>
              <a:pPr/>
              <a:t>57</a:t>
            </a:fld>
            <a:endParaRPr>
              <a:solidFill>
                <a:prstClr val="black"/>
              </a:solidFill>
            </a:endParaRPr>
          </a:p>
        </p:txBody>
      </p:sp>
    </p:spTree>
    <p:extLst>
      <p:ext uri="{BB962C8B-B14F-4D97-AF65-F5344CB8AC3E}">
        <p14:creationId xmlns:p14="http://schemas.microsoft.com/office/powerpoint/2010/main" val="3286437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This is a Transition slide:</a:t>
            </a:r>
          </a:p>
          <a:p>
            <a:r>
              <a:rPr lang="en-US" altLang="en-US" baseline="0" dirty="0">
                <a:latin typeface="Arial" panose="020B0604020202020204" pitchFamily="34" charset="0"/>
                <a:cs typeface="Arial" panose="020B0604020202020204" pitchFamily="34" charset="0"/>
              </a:rPr>
              <a:t>Participants need the</a:t>
            </a:r>
            <a:r>
              <a:rPr lang="en-US" altLang="en-US" dirty="0">
                <a:latin typeface="Arial" panose="020B0604020202020204" pitchFamily="34" charset="0"/>
                <a:cs typeface="Arial" panose="020B0604020202020204" pitchFamily="34" charset="0"/>
              </a:rPr>
              <a:t> math portion from the Missouri Learning Standards</a:t>
            </a:r>
            <a:r>
              <a:rPr lang="en-US" altLang="en-US" baseline="0" dirty="0">
                <a:latin typeface="Arial" panose="020B0604020202020204" pitchFamily="34" charset="0"/>
                <a:cs typeface="Arial" panose="020B0604020202020204" pitchFamily="34" charset="0"/>
              </a:rPr>
              <a:t> – electronically or paper copies.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Material Needed for this section will be: </a:t>
            </a:r>
            <a:r>
              <a:rPr lang="en-US" altLang="en-US" dirty="0">
                <a:latin typeface="Arial" panose="020B0604020202020204" pitchFamily="34" charset="0"/>
                <a:cs typeface="Arial" panose="020B0604020202020204" pitchFamily="34" charset="0"/>
              </a:rPr>
              <a:t>HO #4 </a:t>
            </a:r>
            <a:r>
              <a:rPr lang="en-US" altLang="en-US" b="0" dirty="0">
                <a:latin typeface="Arial" panose="020B0604020202020204" pitchFamily="34" charset="0"/>
                <a:cs typeface="Arial" panose="020B0604020202020204" pitchFamily="34" charset="0"/>
              </a:rPr>
              <a:t>Math </a:t>
            </a:r>
            <a:r>
              <a:rPr lang="en-US" altLang="en-US" dirty="0">
                <a:latin typeface="Arial" panose="020B0604020202020204" pitchFamily="34" charset="0"/>
                <a:cs typeface="Arial" panose="020B0604020202020204" pitchFamily="34" charset="0"/>
              </a:rPr>
              <a:t>Treasure Hunt through</a:t>
            </a:r>
            <a:r>
              <a:rPr lang="en-US" altLang="en-US" baseline="0" dirty="0">
                <a:latin typeface="Arial" panose="020B0604020202020204" pitchFamily="34" charset="0"/>
                <a:cs typeface="Arial" panose="020B0604020202020204" pitchFamily="34" charset="0"/>
              </a:rPr>
              <a:t> MLS </a:t>
            </a:r>
            <a:r>
              <a:rPr lang="en-US" altLang="en-US" dirty="0">
                <a:latin typeface="Arial" panose="020B0604020202020204" pitchFamily="34" charset="0"/>
                <a:cs typeface="Arial" panose="020B0604020202020204" pitchFamily="34" charset="0"/>
              </a:rPr>
              <a:t>and the math portion of the Missouri Learning Standards</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 </a:t>
            </a:r>
            <a:r>
              <a:rPr lang="en-US" altLang="en-US" b="0" i="1" u="sng" baseline="0" dirty="0">
                <a:latin typeface="Arial" panose="020B0604020202020204" pitchFamily="34" charset="0"/>
                <a:cs typeface="Arial" panose="020B0604020202020204" pitchFamily="34" charset="0"/>
              </a:rPr>
              <a:t>The Math Missouri Learning Standards are located on:</a:t>
            </a:r>
          </a:p>
          <a:p>
            <a:r>
              <a:rPr lang="en-US" altLang="en-US" b="1" dirty="0">
                <a:latin typeface="Arial" panose="020B0604020202020204" pitchFamily="34" charset="0"/>
                <a:cs typeface="Arial" panose="020B0604020202020204" pitchFamily="34" charset="0"/>
              </a:rPr>
              <a:t>https://dese.mo.gov/college-career-readiness/curriculum/missouri-learning-standards#mini-panel-mls-standards2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none"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kern="1200" dirty="0">
                <a:solidFill>
                  <a:schemeClr val="tx1"/>
                </a:solidFill>
                <a:effectLst/>
                <a:latin typeface="Arial" charset="0"/>
                <a:ea typeface="+mn-ea"/>
                <a:cs typeface="Arial" charset="0"/>
              </a:rPr>
              <a:t>To Say:</a:t>
            </a:r>
            <a:r>
              <a:rPr lang="en-US" sz="1200" u="none" kern="1200" dirty="0">
                <a:solidFill>
                  <a:schemeClr val="tx1"/>
                </a:solidFill>
                <a:effectLst/>
                <a:latin typeface="Arial" charset="0"/>
                <a:ea typeface="+mn-ea"/>
                <a:cs typeface="Arial"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Arial" charset="0"/>
                <a:ea typeface="+mn-ea"/>
                <a:cs typeface="Arial" charset="0"/>
              </a:rPr>
              <a:t>We will now look at the math section of the Missouri Learning Standards</a:t>
            </a:r>
            <a:r>
              <a:rPr lang="en-US" sz="1200" u="sng" kern="1200" dirty="0">
                <a:solidFill>
                  <a:schemeClr val="tx1"/>
                </a:solidFill>
                <a:effectLst/>
                <a:latin typeface="Arial" charset="0"/>
                <a:ea typeface="+mn-ea"/>
                <a:cs typeface="Arial" charset="0"/>
              </a:rPr>
              <a:t>.</a:t>
            </a:r>
            <a:endParaRPr lang="en-US" sz="1200" kern="1200" dirty="0">
              <a:solidFill>
                <a:schemeClr val="tx1"/>
              </a:solidFill>
              <a:effectLst/>
              <a:latin typeface="Arial" charset="0"/>
              <a:ea typeface="+mn-ea"/>
              <a:cs typeface="Arial" charset="0"/>
            </a:endParaRPr>
          </a:p>
          <a:p>
            <a:endParaRPr lang="en-US" altLang="en-US" baseline="0" dirty="0">
              <a:latin typeface="Arial" panose="020B0604020202020204" pitchFamily="34" charset="0"/>
              <a:cs typeface="Arial" panose="020B0604020202020204" pitchFamily="34" charset="0"/>
            </a:endParaRPr>
          </a:p>
          <a:p>
            <a:r>
              <a:rPr lang="en-US" altLang="en-US" b="1" u="none" baseline="0" dirty="0">
                <a:latin typeface="Arial" panose="020B0604020202020204" pitchFamily="34" charset="0"/>
                <a:cs typeface="Arial" panose="020B0604020202020204" pitchFamily="34" charset="0"/>
              </a:rPr>
              <a:t>To Do:  </a:t>
            </a:r>
            <a:r>
              <a:rPr lang="en-US" altLang="en-US" u="none" baseline="0" dirty="0">
                <a:latin typeface="Arial" panose="020B0604020202020204" pitchFamily="34" charset="0"/>
                <a:cs typeface="Arial" panose="020B0604020202020204" pitchFamily="34" charset="0"/>
              </a:rPr>
              <a:t>Give participants a few minutes to locate the Math Standards.</a:t>
            </a:r>
            <a:endParaRPr lang="en-US" altLang="en-US" u="none" dirty="0">
              <a:latin typeface="Arial" panose="020B0604020202020204" pitchFamily="34" charset="0"/>
              <a:cs typeface="Arial" panose="020B0604020202020204" pitchFamily="34" charset="0"/>
            </a:endParaRPr>
          </a:p>
          <a:p>
            <a:endParaRPr lang="en-US" altLang="en-US" b="1" u="none" dirty="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000">
                <a:solidFill>
                  <a:schemeClr val="tx1"/>
                </a:solidFill>
                <a:latin typeface="Arial" panose="020B0604020202020204" pitchFamily="34" charset="0"/>
                <a:cs typeface="Arial" panose="020B0604020202020204" pitchFamily="34" charset="0"/>
              </a:defRPr>
            </a:lvl1pPr>
            <a:lvl2pPr marL="742950" indent="-285750" defTabSz="906463">
              <a:defRPr sz="2000">
                <a:solidFill>
                  <a:schemeClr val="tx1"/>
                </a:solidFill>
                <a:latin typeface="Arial" panose="020B0604020202020204" pitchFamily="34" charset="0"/>
                <a:cs typeface="Arial" panose="020B0604020202020204" pitchFamily="34" charset="0"/>
              </a:defRPr>
            </a:lvl2pPr>
            <a:lvl3pPr marL="1143000" indent="-228600" defTabSz="906463">
              <a:defRPr sz="2000">
                <a:solidFill>
                  <a:schemeClr val="tx1"/>
                </a:solidFill>
                <a:latin typeface="Arial" panose="020B0604020202020204" pitchFamily="34" charset="0"/>
                <a:cs typeface="Arial" panose="020B0604020202020204" pitchFamily="34" charset="0"/>
              </a:defRPr>
            </a:lvl3pPr>
            <a:lvl4pPr marL="1600200" indent="-228600" defTabSz="906463">
              <a:defRPr sz="2000">
                <a:solidFill>
                  <a:schemeClr val="tx1"/>
                </a:solidFill>
                <a:latin typeface="Arial" panose="020B0604020202020204" pitchFamily="34" charset="0"/>
                <a:cs typeface="Arial" panose="020B0604020202020204" pitchFamily="34" charset="0"/>
              </a:defRPr>
            </a:lvl4pPr>
            <a:lvl5pPr marL="2057400" indent="-228600" defTabSz="906463">
              <a:defRPr sz="2000">
                <a:solidFill>
                  <a:schemeClr val="tx1"/>
                </a:solidFill>
                <a:latin typeface="Arial" panose="020B0604020202020204" pitchFamily="34" charset="0"/>
                <a:cs typeface="Arial" panose="020B0604020202020204" pitchFamily="34" charset="0"/>
              </a:defRPr>
            </a:lvl5pPr>
            <a:lvl6pPr marL="25146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06463"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23E80510-1B86-464B-B40D-E38052A99FF6}" type="slidenum">
              <a:rPr lang="en-US" altLang="en-US" sz="1200" smtClean="0"/>
              <a:pPr/>
              <a:t>58</a:t>
            </a:fld>
            <a:endParaRPr lang="en-US" altLang="en-US" sz="1200"/>
          </a:p>
        </p:txBody>
      </p:sp>
    </p:spTree>
    <p:extLst>
      <p:ext uri="{BB962C8B-B14F-4D97-AF65-F5344CB8AC3E}">
        <p14:creationId xmlns:p14="http://schemas.microsoft.com/office/powerpoint/2010/main" val="2070441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p>
          <a:p>
            <a:r>
              <a:rPr lang="en-US" b="0" baseline="0" dirty="0"/>
              <a:t>Math is formatted in much the same way as ELA yet the terminology is different. Math is also coded in the same order as ELA. You read Math Standards in this order;  Grade or Course Level, then Domain, Cluster and Expectation.</a:t>
            </a:r>
          </a:p>
          <a:p>
            <a:r>
              <a:rPr lang="en-US" b="0" baseline="0" dirty="0"/>
              <a:t>The Domain is the same as the strand in ELA.</a:t>
            </a:r>
          </a:p>
          <a:p>
            <a:r>
              <a:rPr lang="en-US" b="0" baseline="0" dirty="0"/>
              <a:t>The Cluster is essentially the “Big Idea’ in ELA standards and then you have the expectation for the grade or course. </a:t>
            </a:r>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59</a:t>
            </a:fld>
            <a:endParaRPr lang="en-US" altLang="en-US"/>
          </a:p>
        </p:txBody>
      </p:sp>
    </p:spTree>
    <p:extLst>
      <p:ext uri="{BB962C8B-B14F-4D97-AF65-F5344CB8AC3E}">
        <p14:creationId xmlns:p14="http://schemas.microsoft.com/office/powerpoint/2010/main" val="3015015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a:t>
            </a:r>
            <a:r>
              <a:rPr lang="en-US" b="1" baseline="0" dirty="0"/>
              <a:t>Say:</a:t>
            </a:r>
            <a:r>
              <a:rPr lang="en-US" b="0" baseline="0" dirty="0"/>
              <a:t> </a:t>
            </a:r>
          </a:p>
          <a:p>
            <a:r>
              <a:rPr lang="en-US" b="0" baseline="0" dirty="0"/>
              <a:t>By appearance, the grade level and course level format looks the same but they are named differently. Here is how we look at Math. Use the back of HO #3 to fill in the call out boxes as a quick reference.</a:t>
            </a:r>
          </a:p>
          <a:p>
            <a:endParaRPr lang="en-US" b="1" baseline="0" dirty="0"/>
          </a:p>
          <a:p>
            <a:r>
              <a:rPr lang="en-US" b="1" baseline="0" dirty="0"/>
              <a:t>To Do: </a:t>
            </a:r>
          </a:p>
          <a:p>
            <a:r>
              <a:rPr lang="en-US" b="0" baseline="0" dirty="0"/>
              <a:t>Ensure participants are using the back of HO# 3 for participants to fill in for handy reference.</a:t>
            </a:r>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60</a:t>
            </a:fld>
            <a:endParaRPr lang="en-US" altLang="en-US"/>
          </a:p>
        </p:txBody>
      </p:sp>
    </p:spTree>
    <p:extLst>
      <p:ext uri="{BB962C8B-B14F-4D97-AF65-F5344CB8AC3E}">
        <p14:creationId xmlns:p14="http://schemas.microsoft.com/office/powerpoint/2010/main" val="250779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 </a:t>
            </a:r>
          </a:p>
          <a:p>
            <a:r>
              <a:rPr lang="en-US" altLang="en-US" b="0" dirty="0">
                <a:latin typeface="Arial" panose="020B0604020202020204" pitchFamily="34" charset="0"/>
                <a:cs typeface="Arial" panose="020B0604020202020204" pitchFamily="34" charset="0"/>
              </a:rPr>
              <a:t>Please feel free to use a set of norms which works best with the participants.</a:t>
            </a:r>
            <a:r>
              <a:rPr lang="en-US" altLang="en-US" b="0" baseline="0" dirty="0">
                <a:latin typeface="Arial" panose="020B0604020202020204" pitchFamily="34" charset="0"/>
                <a:cs typeface="Arial" panose="020B0604020202020204" pitchFamily="34" charset="0"/>
              </a:rPr>
              <a:t> Here you will find our most common norms but there are times when a district training group will be accustomed to having their district-wide norms so you may wish to check on that ahead of time. If there are training norms which is normal procedure within your region/RPDC feel free to change this slide to fit that set of norms. You may ask the participants if there is anything else they need to have a good learning day.</a:t>
            </a:r>
          </a:p>
          <a:p>
            <a:endParaRPr lang="en-US" altLang="en-US" b="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Say:</a:t>
            </a:r>
            <a:endParaRPr lang="en-US" altLang="en-US" b="1" dirty="0">
              <a:latin typeface="Arial" panose="020B0604020202020204" pitchFamily="34" charset="0"/>
              <a:cs typeface="Arial" panose="020B0604020202020204" pitchFamily="34" charset="0"/>
              <a:sym typeface="Wingdings" panose="05000000000000000000" pitchFamily="2" charset="2"/>
            </a:endParaRP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This training will take the entire time allotted to complete all of the information and activities.  To get the full benefit, you will need to “Be a Learner” by “Being Present” at all times.  </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No questions are too big or too small, if you are questioning something, there are probably others wondering the same thing.  We would like you to ask any questions that pertain to the subject matter of this training.</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goal is not to find fault with the process but to benefit students.  </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process may be confusing in the beginning, but please “Pay attention to the heart and meaning” of what is being said.  </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There are steps that will be discussed in order to make the process more understandable, so it will help if you “Seek outcome with  detachment.”  </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In the end you will have a clear picture of what will be needed to write Standards-based IEPs.</a:t>
            </a:r>
          </a:p>
          <a:p>
            <a:pPr marL="171450" indent="-171450"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US" altLang="en-US" b="1" u="none" baseline="0" dirty="0">
                <a:solidFill>
                  <a:srgbClr val="FF0000"/>
                </a:solidFill>
              </a:rPr>
              <a:t>To Do:</a:t>
            </a:r>
            <a:endParaRPr lang="en-US" altLang="en-US" u="sng" baseline="0" dirty="0">
              <a:solidFill>
                <a:srgbClr val="FF0000"/>
              </a:solidFill>
            </a:endParaRPr>
          </a:p>
          <a:p>
            <a:pPr marL="0" indent="0" eaLnBrk="1" hangingPunct="1">
              <a:buFont typeface="Arial" panose="020B0604020202020204" pitchFamily="34" charset="0"/>
              <a:buNone/>
            </a:pPr>
            <a:r>
              <a:rPr lang="en-US" altLang="en-US" u="none" dirty="0"/>
              <a:t>If your RPDC has a specific set of norms that are typically used for their training, they can be substituted on this slide. Make this work for you and your participants.</a:t>
            </a:r>
          </a:p>
          <a:p>
            <a:pPr marL="0" indent="0" eaLnBrk="1" hangingPunct="1">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B38E69-4FDD-462D-9EDC-D5AFFE9BC1B0}"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2478047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a:t>
            </a:r>
            <a:r>
              <a:rPr lang="en-US" altLang="en-US" dirty="0">
                <a:latin typeface="Arial" panose="020B0604020202020204" pitchFamily="34" charset="0"/>
                <a:cs typeface="Arial" panose="020B0604020202020204" pitchFamily="34" charset="0"/>
              </a:rPr>
              <a:t> Participants will need the MLS and HO #4.</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Do:</a:t>
            </a:r>
          </a:p>
          <a:p>
            <a:r>
              <a:rPr lang="en-US" altLang="en-US" dirty="0">
                <a:latin typeface="Arial" panose="020B0604020202020204" pitchFamily="34" charset="0"/>
                <a:cs typeface="Arial" panose="020B0604020202020204" pitchFamily="34" charset="0"/>
              </a:rPr>
              <a:t>Ask</a:t>
            </a:r>
            <a:r>
              <a:rPr lang="en-US" altLang="en-US" baseline="0" dirty="0">
                <a:latin typeface="Arial" panose="020B0604020202020204" pitchFamily="34" charset="0"/>
                <a:cs typeface="Arial" panose="020B0604020202020204" pitchFamily="34" charset="0"/>
              </a:rPr>
              <a:t> participants to ensure they have </a:t>
            </a:r>
            <a:r>
              <a:rPr lang="en-US" altLang="en-US" dirty="0">
                <a:latin typeface="Arial" panose="020B0604020202020204" pitchFamily="34" charset="0"/>
                <a:cs typeface="Arial" panose="020B0604020202020204" pitchFamily="34" charset="0"/>
              </a:rPr>
              <a:t>the Treasure Hunt HO #4 (HO# 4a provides Answer Key). Participants will read through</a:t>
            </a:r>
            <a:r>
              <a:rPr lang="en-US" altLang="en-US" baseline="0" dirty="0">
                <a:latin typeface="Arial" panose="020B0604020202020204" pitchFamily="34" charset="0"/>
                <a:cs typeface="Arial" panose="020B0604020202020204" pitchFamily="34" charset="0"/>
              </a:rPr>
              <a:t> the</a:t>
            </a:r>
            <a:r>
              <a:rPr lang="en-US" altLang="en-US" dirty="0">
                <a:latin typeface="Arial" panose="020B0604020202020204" pitchFamily="34" charset="0"/>
                <a:cs typeface="Arial" panose="020B0604020202020204" pitchFamily="34" charset="0"/>
              </a:rPr>
              <a:t> Math Missouri</a:t>
            </a:r>
            <a:r>
              <a:rPr lang="en-US" altLang="en-US" baseline="0" dirty="0">
                <a:latin typeface="Arial" panose="020B0604020202020204" pitchFamily="34" charset="0"/>
                <a:cs typeface="Arial" panose="020B0604020202020204" pitchFamily="34" charset="0"/>
              </a:rPr>
              <a:t> Learning Standards</a:t>
            </a:r>
            <a:r>
              <a:rPr lang="en-US" altLang="en-US" dirty="0">
                <a:latin typeface="Arial" panose="020B0604020202020204" pitchFamily="34" charset="0"/>
                <a:cs typeface="Arial" panose="020B0604020202020204" pitchFamily="34" charset="0"/>
              </a:rPr>
              <a:t> and fill in the blanks on the Treasure Hunt.  You will have participants</a:t>
            </a:r>
            <a:r>
              <a:rPr lang="en-US" altLang="en-US" baseline="0" dirty="0">
                <a:latin typeface="Arial" panose="020B0604020202020204" pitchFamily="34" charset="0"/>
                <a:cs typeface="Arial" panose="020B0604020202020204" pitchFamily="34" charset="0"/>
              </a:rPr>
              <a:t>  report out on the answers as the groups are finished</a:t>
            </a:r>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 </a:t>
            </a:r>
            <a:r>
              <a:rPr lang="en-US" altLang="en-US" b="1" i="1" u="sng" dirty="0">
                <a:latin typeface="Arial" panose="020B0604020202020204" pitchFamily="34" charset="0"/>
                <a:cs typeface="Arial" panose="020B0604020202020204" pitchFamily="34" charset="0"/>
              </a:rPr>
              <a:t>The next slide may be used as your timer</a:t>
            </a:r>
            <a:r>
              <a:rPr lang="en-US" altLang="en-US" b="1"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Provide 10 minutes to complete this. If participants</a:t>
            </a:r>
            <a:r>
              <a:rPr lang="en-US" altLang="en-US" baseline="0" dirty="0">
                <a:latin typeface="Arial" panose="020B0604020202020204" pitchFamily="34" charset="0"/>
                <a:cs typeface="Arial" panose="020B0604020202020204" pitchFamily="34" charset="0"/>
              </a:rPr>
              <a:t> are familiar with the standards this activity can be a short quiz or shorten time needed based on the knowledge level.</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r>
              <a:rPr lang="en-US" altLang="en-US" u="sng" dirty="0">
                <a:latin typeface="Arial" panose="020B0604020202020204" pitchFamily="34" charset="0"/>
                <a:cs typeface="Arial" panose="020B0604020202020204" pitchFamily="34" charset="0"/>
              </a:rPr>
              <a:t>Presenter moves through the participants</a:t>
            </a:r>
            <a:r>
              <a:rPr lang="en-US" altLang="en-US" u="sng" baseline="0" dirty="0">
                <a:latin typeface="Arial" panose="020B0604020202020204" pitchFamily="34" charset="0"/>
                <a:cs typeface="Arial" panose="020B0604020202020204" pitchFamily="34" charset="0"/>
              </a:rPr>
              <a:t> during this activity to keep their ears open to the learners and their needs. This allows for the presenter to hear the knowledge level of participants in working with the standards.</a:t>
            </a:r>
            <a:endParaRPr lang="en-US" altLang="en-US" u="sng" dirty="0">
              <a:latin typeface="Arial" panose="020B0604020202020204" pitchFamily="34" charset="0"/>
              <a:cs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C2BB260-F792-434D-BE90-554237783771}" type="slidenum">
              <a:rPr lang="en-US" altLang="en-US" smtClean="0"/>
              <a:pPr>
                <a:spcBef>
                  <a:spcPct val="0"/>
                </a:spcBef>
              </a:pPr>
              <a:t>61</a:t>
            </a:fld>
            <a:endParaRPr lang="en-US" altLang="en-US"/>
          </a:p>
        </p:txBody>
      </p:sp>
    </p:spTree>
    <p:extLst>
      <p:ext uri="{BB962C8B-B14F-4D97-AF65-F5344CB8AC3E}">
        <p14:creationId xmlns:p14="http://schemas.microsoft.com/office/powerpoint/2010/main" val="27728172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dirty="0"/>
              <a:t>To Know: Use this timer for participants</a:t>
            </a:r>
            <a:r>
              <a:rPr lang="en-GB" b="1" baseline="0" dirty="0"/>
              <a:t> to look through the Math Expectations.</a:t>
            </a:r>
            <a:endParaRPr lang="en-GB" b="1" dirty="0"/>
          </a:p>
          <a:p>
            <a:r>
              <a:rPr lang="en-GB" dirty="0"/>
              <a:t>This ‘sand</a:t>
            </a:r>
            <a:r>
              <a:rPr lang="en-GB" baseline="0" dirty="0"/>
              <a:t> timer’ will start on a mouse click anywhere on the slide. The </a:t>
            </a:r>
            <a:r>
              <a:rPr lang="en-GB" i="1" baseline="0" dirty="0"/>
              <a:t>sand</a:t>
            </a:r>
            <a:r>
              <a:rPr lang="en-GB" baseline="0" dirty="0"/>
              <a:t>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p>
          <a:p>
            <a:endParaRPr lang="en-GB" baseline="0" dirty="0"/>
          </a:p>
          <a:p>
            <a:r>
              <a:rPr lang="en-GB" b="1" baseline="0" dirty="0"/>
              <a:t>To Do:</a:t>
            </a:r>
          </a:p>
          <a:p>
            <a:r>
              <a:rPr lang="en-US" altLang="en-US" dirty="0">
                <a:latin typeface="Arial" panose="020B0604020202020204" pitchFamily="34" charset="0"/>
                <a:cs typeface="Arial" panose="020B0604020202020204" pitchFamily="34" charset="0"/>
              </a:rPr>
              <a:t>Provide 10 minutes to complete this. If participants</a:t>
            </a:r>
            <a:r>
              <a:rPr lang="en-US" altLang="en-US" baseline="0" dirty="0">
                <a:latin typeface="Arial" panose="020B0604020202020204" pitchFamily="34" charset="0"/>
                <a:cs typeface="Arial" panose="020B0604020202020204" pitchFamily="34" charset="0"/>
              </a:rPr>
              <a:t> are familiar with the standards this activity can be a short quiz or shorten time needed based on the knowledge level.</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r>
              <a:rPr lang="en-US" altLang="en-US" u="sng" dirty="0">
                <a:latin typeface="Arial" panose="020B0604020202020204" pitchFamily="34" charset="0"/>
                <a:cs typeface="Arial" panose="020B0604020202020204" pitchFamily="34" charset="0"/>
              </a:rPr>
              <a:t>Presenter moves through the participants</a:t>
            </a:r>
            <a:r>
              <a:rPr lang="en-US" altLang="en-US" u="sng" baseline="0" dirty="0">
                <a:latin typeface="Arial" panose="020B0604020202020204" pitchFamily="34" charset="0"/>
                <a:cs typeface="Arial" panose="020B0604020202020204" pitchFamily="34" charset="0"/>
              </a:rPr>
              <a:t> during this activity to keep their ears open to the learners and their needs. This allows for the presenter to hear the knowledge level of participants in working with the standards.</a:t>
            </a:r>
            <a:endParaRPr lang="en-US" altLang="en-US" u="sng" dirty="0">
              <a:latin typeface="Arial" panose="020B0604020202020204" pitchFamily="34" charset="0"/>
              <a:cs typeface="Arial" panose="020B0604020202020204" pitchFamily="34" charset="0"/>
            </a:endParaRPr>
          </a:p>
          <a:p>
            <a:endParaRPr lang="en-GB" b="1" baseline="0" dirty="0"/>
          </a:p>
          <a:p>
            <a:r>
              <a:rPr lang="en-GB" b="0" dirty="0"/>
              <a:t>Upon</a:t>
            </a:r>
            <a:r>
              <a:rPr lang="en-GB" b="0" baseline="0" dirty="0"/>
              <a:t> the completion of the treasure hunt, report out answers.</a:t>
            </a:r>
            <a:endParaRPr lang="en-GB" b="0"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62</a:t>
            </a:fld>
            <a:endParaRPr lang="en-US"/>
          </a:p>
        </p:txBody>
      </p:sp>
    </p:spTree>
    <p:extLst>
      <p:ext uri="{BB962C8B-B14F-4D97-AF65-F5344CB8AC3E}">
        <p14:creationId xmlns:p14="http://schemas.microsoft.com/office/powerpoint/2010/main" val="67094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Elementary Math Grade</a:t>
            </a:r>
            <a:r>
              <a:rPr lang="en-US" b="0" baseline="0" dirty="0"/>
              <a:t> Level Domains are listed on the screen. Notice the large focus on Number Sense. </a:t>
            </a:r>
          </a:p>
          <a:p>
            <a:endParaRPr lang="en-US" b="1" baseline="0" dirty="0"/>
          </a:p>
          <a:p>
            <a:r>
              <a:rPr lang="en-US" b="1" baseline="0" dirty="0"/>
              <a:t>To Do: </a:t>
            </a:r>
          </a:p>
          <a:p>
            <a:r>
              <a:rPr lang="en-US" b="0" baseline="0" dirty="0"/>
              <a:t>Pause for participants to review the screen.</a:t>
            </a:r>
            <a:endParaRPr lang="en-US" b="1" dirty="0"/>
          </a:p>
        </p:txBody>
      </p:sp>
      <p:sp>
        <p:nvSpPr>
          <p:cNvPr id="4" name="Slide Number Placeholder 3"/>
          <p:cNvSpPr>
            <a:spLocks noGrp="1"/>
          </p:cNvSpPr>
          <p:nvPr>
            <p:ph type="sldNum" sz="quarter" idx="10"/>
          </p:nvPr>
        </p:nvSpPr>
        <p:spPr/>
        <p:txBody>
          <a:bodyPr/>
          <a:lstStyle/>
          <a:p>
            <a:fld id="{7FB667E1-E601-4AAF-B95C-B25720D70A60}" type="slidenum">
              <a:rPr lang="en-US" smtClean="0"/>
              <a:t>63</a:t>
            </a:fld>
            <a:endParaRPr lang="en-US"/>
          </a:p>
        </p:txBody>
      </p:sp>
    </p:spTree>
    <p:extLst>
      <p:ext uri="{BB962C8B-B14F-4D97-AF65-F5344CB8AC3E}">
        <p14:creationId xmlns:p14="http://schemas.microsoft.com/office/powerpoint/2010/main" val="1390376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0" dirty="0"/>
              <a:t> </a:t>
            </a:r>
          </a:p>
          <a:p>
            <a:r>
              <a:rPr lang="en-US" b="0" dirty="0"/>
              <a:t>Here</a:t>
            </a:r>
            <a:r>
              <a:rPr lang="en-US" b="0" baseline="0" dirty="0"/>
              <a:t> are </a:t>
            </a:r>
            <a:r>
              <a:rPr lang="en-US" b="0" dirty="0"/>
              <a:t>Grades 6-8</a:t>
            </a:r>
            <a:r>
              <a:rPr lang="en-US" b="0" baseline="0" dirty="0"/>
              <a:t>  Math Grade Level Domains.</a:t>
            </a:r>
          </a:p>
          <a:p>
            <a:endParaRPr lang="en-US" b="1" baseline="0" dirty="0"/>
          </a:p>
          <a:p>
            <a:r>
              <a:rPr lang="en-US" b="1" baseline="0" dirty="0"/>
              <a:t>To Do: </a:t>
            </a:r>
          </a:p>
          <a:p>
            <a:r>
              <a:rPr lang="en-US" b="0" baseline="0" dirty="0"/>
              <a:t>Pause for participants to review the screen.</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64</a:t>
            </a:fld>
            <a:endParaRPr lang="en-US" altLang="en-US"/>
          </a:p>
        </p:txBody>
      </p:sp>
    </p:spTree>
    <p:extLst>
      <p:ext uri="{BB962C8B-B14F-4D97-AF65-F5344CB8AC3E}">
        <p14:creationId xmlns:p14="http://schemas.microsoft.com/office/powerpoint/2010/main" val="2206673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To Say: </a:t>
            </a:r>
            <a:r>
              <a:rPr lang="en-US" sz="1200" b="0" kern="1200" dirty="0">
                <a:solidFill>
                  <a:schemeClr val="tx1"/>
                </a:solidFill>
                <a:effectLst/>
                <a:latin typeface="+mn-lt"/>
                <a:ea typeface="+mn-ea"/>
                <a:cs typeface="+mn-cs"/>
              </a:rPr>
              <a:t>High School course levels fall under these</a:t>
            </a:r>
            <a:r>
              <a:rPr lang="en-US" sz="1200" b="0" kern="1200" baseline="0" dirty="0">
                <a:solidFill>
                  <a:schemeClr val="tx1"/>
                </a:solidFill>
                <a:effectLst/>
                <a:latin typeface="+mn-lt"/>
                <a:ea typeface="+mn-ea"/>
                <a:cs typeface="+mn-cs"/>
              </a:rPr>
              <a:t> listed above. Each course has different Domains of expectations.</a:t>
            </a:r>
          </a:p>
          <a:p>
            <a:pPr lvl="1"/>
            <a:r>
              <a:rPr lang="en-US" sz="1200" b="0" kern="1200" dirty="0">
                <a:solidFill>
                  <a:schemeClr val="tx1"/>
                </a:solidFill>
                <a:effectLst/>
                <a:latin typeface="+mn-lt"/>
                <a:ea typeface="+mn-ea"/>
                <a:cs typeface="+mn-cs"/>
              </a:rPr>
              <a:t>Algebra</a:t>
            </a:r>
            <a:r>
              <a:rPr lang="en-US" sz="1200" b="0" kern="1200" baseline="0" dirty="0">
                <a:solidFill>
                  <a:schemeClr val="tx1"/>
                </a:solidFill>
                <a:effectLst/>
                <a:latin typeface="+mn-lt"/>
                <a:ea typeface="+mn-ea"/>
                <a:cs typeface="+mn-cs"/>
              </a:rPr>
              <a:t> I and II has these 10 Domains</a:t>
            </a:r>
          </a:p>
          <a:p>
            <a:pPr marL="685800" lvl="1" indent="-228600">
              <a:buAutoNum type="arabicParenR"/>
            </a:pPr>
            <a:r>
              <a:rPr lang="en-US" sz="1200" b="0" kern="1200" dirty="0">
                <a:solidFill>
                  <a:schemeClr val="tx1"/>
                </a:solidFill>
                <a:effectLst/>
                <a:latin typeface="+mn-lt"/>
                <a:ea typeface="+mn-ea"/>
                <a:cs typeface="+mn-cs"/>
              </a:rPr>
              <a:t>Number and Quantity</a:t>
            </a:r>
          </a:p>
          <a:p>
            <a:pPr marL="685800" lvl="1" indent="-228600">
              <a:buAutoNum type="arabicParenR"/>
            </a:pPr>
            <a:r>
              <a:rPr lang="en-US" sz="1200" b="0" kern="1200" dirty="0">
                <a:solidFill>
                  <a:schemeClr val="tx1"/>
                </a:solidFill>
                <a:effectLst/>
                <a:latin typeface="+mn-lt"/>
                <a:ea typeface="+mn-ea"/>
                <a:cs typeface="+mn-cs"/>
              </a:rPr>
              <a:t>Seeing Structure in Expressions</a:t>
            </a:r>
          </a:p>
          <a:p>
            <a:pPr marL="685800" lvl="1" indent="-228600">
              <a:buAutoNum type="arabicParenR"/>
            </a:pPr>
            <a:r>
              <a:rPr lang="en-US" sz="1200" b="0" kern="1200" dirty="0">
                <a:solidFill>
                  <a:schemeClr val="tx1"/>
                </a:solidFill>
                <a:effectLst/>
                <a:latin typeface="+mn-lt"/>
                <a:ea typeface="+mn-ea"/>
                <a:cs typeface="+mn-cs"/>
              </a:rPr>
              <a:t>Creating Equations</a:t>
            </a:r>
          </a:p>
          <a:p>
            <a:pPr marL="685800" lvl="1" indent="-228600">
              <a:buAutoNum type="arabicParenR"/>
            </a:pPr>
            <a:r>
              <a:rPr lang="en-US" sz="1200" b="0" kern="1200" dirty="0">
                <a:solidFill>
                  <a:schemeClr val="tx1"/>
                </a:solidFill>
                <a:effectLst/>
                <a:latin typeface="+mn-lt"/>
                <a:ea typeface="+mn-ea"/>
                <a:cs typeface="+mn-cs"/>
              </a:rPr>
              <a:t>Reasoning with Equations and Inequalities</a:t>
            </a:r>
          </a:p>
          <a:p>
            <a:pPr marL="685800" lvl="1" indent="-228600">
              <a:buAutoNum type="arabicParenR"/>
            </a:pPr>
            <a:r>
              <a:rPr lang="en-US" sz="1200" b="0" kern="1200" dirty="0">
                <a:solidFill>
                  <a:schemeClr val="tx1"/>
                </a:solidFill>
                <a:effectLst/>
                <a:latin typeface="+mn-lt"/>
                <a:ea typeface="+mn-ea"/>
                <a:cs typeface="+mn-cs"/>
              </a:rPr>
              <a:t>Arithmetic with Polynomials and  Rational Expressions</a:t>
            </a:r>
          </a:p>
          <a:p>
            <a:pPr marL="685800" lvl="1" indent="-228600">
              <a:buAutoNum type="arabicParenR"/>
            </a:pPr>
            <a:r>
              <a:rPr lang="en-US" sz="1200" b="0" kern="1200" dirty="0">
                <a:solidFill>
                  <a:schemeClr val="tx1"/>
                </a:solidFill>
                <a:effectLst/>
                <a:latin typeface="+mn-lt"/>
                <a:ea typeface="+mn-ea"/>
                <a:cs typeface="+mn-cs"/>
              </a:rPr>
              <a:t>Interpreting Functions </a:t>
            </a:r>
          </a:p>
          <a:p>
            <a:pPr marL="685800" lvl="1" indent="-228600">
              <a:buAutoNum type="arabicParenR"/>
            </a:pPr>
            <a:r>
              <a:rPr lang="en-US" sz="1200" b="0" kern="1200" dirty="0">
                <a:solidFill>
                  <a:schemeClr val="tx1"/>
                </a:solidFill>
                <a:effectLst/>
                <a:latin typeface="+mn-lt"/>
                <a:ea typeface="+mn-ea"/>
                <a:cs typeface="+mn-cs"/>
              </a:rPr>
              <a:t>Building Functions</a:t>
            </a:r>
          </a:p>
          <a:p>
            <a:pPr marL="685800" lvl="1" indent="-228600">
              <a:buAutoNum type="arabicParenR"/>
            </a:pPr>
            <a:r>
              <a:rPr lang="en-US" sz="1200" b="0" kern="1200" dirty="0">
                <a:solidFill>
                  <a:schemeClr val="tx1"/>
                </a:solidFill>
                <a:effectLst/>
                <a:latin typeface="+mn-lt"/>
                <a:ea typeface="+mn-ea"/>
                <a:cs typeface="+mn-cs"/>
              </a:rPr>
              <a:t>Modeling</a:t>
            </a:r>
          </a:p>
          <a:p>
            <a:pPr marL="685800" lvl="1" indent="-228600">
              <a:buAutoNum type="arabicParenR"/>
            </a:pPr>
            <a:r>
              <a:rPr lang="en-US" sz="1200" b="0" kern="1200" dirty="0">
                <a:solidFill>
                  <a:schemeClr val="tx1"/>
                </a:solidFill>
                <a:effectLst/>
                <a:latin typeface="+mn-lt"/>
                <a:ea typeface="+mn-ea"/>
                <a:cs typeface="+mn-cs"/>
              </a:rPr>
              <a:t>Linear, Quadratic  and Exponential Models</a:t>
            </a:r>
          </a:p>
          <a:p>
            <a:pPr marL="685800" lvl="1" indent="-228600">
              <a:buAutoNum type="arabicParenR"/>
            </a:pPr>
            <a:r>
              <a:rPr lang="en-US" sz="1200" b="0" kern="1200" dirty="0">
                <a:solidFill>
                  <a:schemeClr val="tx1"/>
                </a:solidFill>
                <a:effectLst/>
                <a:latin typeface="+mn-lt"/>
                <a:ea typeface="+mn-ea"/>
                <a:cs typeface="+mn-cs"/>
              </a:rPr>
              <a:t>Data and Statistical Analysis</a:t>
            </a:r>
          </a:p>
          <a:p>
            <a:pPr lvl="1"/>
            <a:endParaRPr lang="en-US" sz="1200" b="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Geometry has 7 Domains:</a:t>
            </a:r>
          </a:p>
          <a:p>
            <a:r>
              <a:rPr lang="en-US" sz="1200" b="0" kern="1200" dirty="0">
                <a:solidFill>
                  <a:schemeClr val="tx1"/>
                </a:solidFill>
                <a:effectLst/>
                <a:latin typeface="+mn-lt"/>
                <a:ea typeface="+mn-ea"/>
                <a:cs typeface="+mn-cs"/>
              </a:rPr>
              <a:t>	1)  Congruence</a:t>
            </a:r>
          </a:p>
          <a:p>
            <a:r>
              <a:rPr lang="en-US" sz="1200" b="0" kern="1200" dirty="0">
                <a:solidFill>
                  <a:schemeClr val="tx1"/>
                </a:solidFill>
                <a:effectLst/>
                <a:latin typeface="+mn-lt"/>
                <a:ea typeface="+mn-ea"/>
                <a:cs typeface="+mn-cs"/>
              </a:rPr>
              <a:t>	2)   Similarity, Right Triangles and Trigonometry </a:t>
            </a:r>
          </a:p>
          <a:p>
            <a:r>
              <a:rPr lang="en-US" sz="1200" b="0" kern="1200" dirty="0">
                <a:solidFill>
                  <a:schemeClr val="tx1"/>
                </a:solidFill>
                <a:effectLst/>
                <a:latin typeface="+mn-lt"/>
                <a:ea typeface="+mn-ea"/>
                <a:cs typeface="+mn-cs"/>
              </a:rPr>
              <a:t>	3)  Circles</a:t>
            </a:r>
          </a:p>
          <a:p>
            <a:r>
              <a:rPr lang="en-US" sz="1200" b="0" kern="1200" dirty="0">
                <a:solidFill>
                  <a:schemeClr val="tx1"/>
                </a:solidFill>
                <a:effectLst/>
                <a:latin typeface="+mn-lt"/>
                <a:ea typeface="+mn-ea"/>
                <a:cs typeface="+mn-cs"/>
              </a:rPr>
              <a:t>	4)  Exploring Geometric Properties with Equations</a:t>
            </a:r>
          </a:p>
          <a:p>
            <a:r>
              <a:rPr lang="en-US" sz="1200" b="0" kern="1200" dirty="0">
                <a:solidFill>
                  <a:schemeClr val="tx1"/>
                </a:solidFill>
                <a:effectLst/>
                <a:latin typeface="+mn-lt"/>
                <a:ea typeface="+mn-ea"/>
                <a:cs typeface="+mn-cs"/>
              </a:rPr>
              <a:t>	5)  Geometric Measurement and Dimension</a:t>
            </a:r>
          </a:p>
          <a:p>
            <a:r>
              <a:rPr lang="en-US" sz="1200" b="0" kern="1200" dirty="0">
                <a:solidFill>
                  <a:schemeClr val="tx1"/>
                </a:solidFill>
                <a:effectLst/>
                <a:latin typeface="+mn-lt"/>
                <a:ea typeface="+mn-ea"/>
                <a:cs typeface="+mn-cs"/>
              </a:rPr>
              <a:t>	6)  Modeling with Geometry</a:t>
            </a:r>
          </a:p>
          <a:p>
            <a:r>
              <a:rPr lang="en-US" sz="1200" b="0" kern="1200" dirty="0">
                <a:solidFill>
                  <a:schemeClr val="tx1"/>
                </a:solidFill>
                <a:effectLst/>
                <a:latin typeface="+mn-lt"/>
                <a:ea typeface="+mn-ea"/>
                <a:cs typeface="+mn-cs"/>
              </a:rPr>
              <a:t>	7)  Conditional Probability and Rules of Probability</a:t>
            </a:r>
          </a:p>
          <a:p>
            <a:pPr lvl="1"/>
            <a:endParaRPr lang="en-US"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FB667E1-E601-4AAF-B95C-B25720D70A60}" type="slidenum">
              <a:rPr lang="en-US" smtClean="0"/>
              <a:t>65</a:t>
            </a:fld>
            <a:endParaRPr lang="en-US"/>
          </a:p>
        </p:txBody>
      </p:sp>
    </p:spTree>
    <p:extLst>
      <p:ext uri="{BB962C8B-B14F-4D97-AF65-F5344CB8AC3E}">
        <p14:creationId xmlns:p14="http://schemas.microsoft.com/office/powerpoint/2010/main" val="3637368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a:t>
            </a:r>
            <a:r>
              <a:rPr lang="en-US" b="1" baseline="0" dirty="0"/>
              <a:t>Say: </a:t>
            </a:r>
          </a:p>
          <a:p>
            <a:r>
              <a:rPr lang="en-US" b="0" baseline="0" dirty="0"/>
              <a:t>Math is coded in the same order as ELA so you read them in this order; Grade or Course Level, then Domain, Cluster and Expectation.</a:t>
            </a:r>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66</a:t>
            </a:fld>
            <a:endParaRPr lang="en-US" altLang="en-US"/>
          </a:p>
        </p:txBody>
      </p:sp>
    </p:spTree>
    <p:extLst>
      <p:ext uri="{BB962C8B-B14F-4D97-AF65-F5344CB8AC3E}">
        <p14:creationId xmlns:p14="http://schemas.microsoft.com/office/powerpoint/2010/main" val="1713138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a:t>
            </a:r>
            <a:r>
              <a:rPr lang="en-US" b="1" baseline="0" dirty="0"/>
              <a:t>Say: </a:t>
            </a:r>
          </a:p>
          <a:p>
            <a:r>
              <a:rPr lang="en-US" b="0" baseline="0" dirty="0"/>
              <a:t>Here is</a:t>
            </a:r>
            <a:r>
              <a:rPr lang="en-US" b="1" baseline="0" dirty="0"/>
              <a:t> </a:t>
            </a:r>
            <a:r>
              <a:rPr lang="en-US" b="0" baseline="0" dirty="0"/>
              <a:t>math grade level expectation 5.NBT.A. 1.</a:t>
            </a:r>
          </a:p>
          <a:p>
            <a:r>
              <a:rPr lang="en-US" b="0" baseline="0" dirty="0"/>
              <a:t>How we would interpret the coding is that this is grade 5 -Number Sense and Operations in Base Ten (NBT), Cluster A and Expectation 1.</a:t>
            </a:r>
          </a:p>
          <a:p>
            <a:r>
              <a:rPr lang="en-US" b="0" baseline="0" dirty="0"/>
              <a:t> </a:t>
            </a:r>
          </a:p>
          <a:p>
            <a:r>
              <a:rPr lang="en-US" b="0" baseline="0" dirty="0"/>
              <a:t>Can someone tell us what the cluster says about the learning by finding it in the standards? </a:t>
            </a:r>
          </a:p>
          <a:p>
            <a:endParaRPr lang="en-US" b="0" baseline="0" dirty="0"/>
          </a:p>
          <a:p>
            <a:r>
              <a:rPr lang="en-US" dirty="0"/>
              <a:t>Code an</a:t>
            </a:r>
            <a:r>
              <a:rPr lang="en-US" baseline="0" dirty="0"/>
              <a:t> expectation and then find someone who can determine what you coded. (presenter may ask participants to move through the room to find others who can find their coded expectation or just whip around the table depending on the need for engagement of the participants)</a:t>
            </a:r>
            <a:endParaRPr lang="en-US"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67</a:t>
            </a:fld>
            <a:endParaRPr lang="en-US" altLang="en-US"/>
          </a:p>
        </p:txBody>
      </p:sp>
    </p:spTree>
    <p:extLst>
      <p:ext uri="{BB962C8B-B14F-4D97-AF65-F5344CB8AC3E}">
        <p14:creationId xmlns:p14="http://schemas.microsoft.com/office/powerpoint/2010/main" val="22427275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To</a:t>
            </a:r>
            <a:r>
              <a:rPr lang="en-US" b="1" u="none" baseline="0" dirty="0"/>
              <a:t> Know: </a:t>
            </a:r>
            <a:r>
              <a:rPr lang="en-US" b="0" u="none" baseline="0" dirty="0"/>
              <a:t>The expectations are NOT chronological. </a:t>
            </a:r>
          </a:p>
          <a:p>
            <a:endParaRPr lang="en-US" b="0" u="none" baseline="0" dirty="0"/>
          </a:p>
          <a:p>
            <a:r>
              <a:rPr lang="en-US" b="1" u="none" baseline="0" dirty="0"/>
              <a:t>To Say:</a:t>
            </a:r>
            <a:r>
              <a:rPr lang="en-US" b="0" u="none" baseline="0" dirty="0"/>
              <a:t>  You can and will teach more than just these standards/expectations as part of your curriculum to form a complete plan for any and all students to become knowledgeable, employable citizens.</a:t>
            </a:r>
            <a:endParaRPr lang="en-US" b="1" u="none"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68</a:t>
            </a:fld>
            <a:endParaRPr lang="en-US" altLang="en-US"/>
          </a:p>
        </p:txBody>
      </p:sp>
    </p:spTree>
    <p:extLst>
      <p:ext uri="{BB962C8B-B14F-4D97-AF65-F5344CB8AC3E}">
        <p14:creationId xmlns:p14="http://schemas.microsoft.com/office/powerpoint/2010/main" val="7731491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t>To Know: </a:t>
            </a:r>
            <a:r>
              <a:rPr lang="en-US" b="0" u="none" baseline="0" dirty="0"/>
              <a:t>There are also other resources available to understand assessment of such standards, as well as clarify vocabulary terms.</a:t>
            </a:r>
          </a:p>
          <a:p>
            <a:r>
              <a:rPr lang="en-US" b="1" u="sng" dirty="0"/>
              <a:t>https://dese.mo.gov/college-career-readiness/curriculum/mathematics</a:t>
            </a:r>
          </a:p>
          <a:p>
            <a:endParaRPr lang="en-US" b="1" dirty="0"/>
          </a:p>
          <a:p>
            <a:endParaRPr lang="en-US" b="1" dirty="0"/>
          </a:p>
          <a:p>
            <a:endParaRPr lang="en-US" b="1" dirty="0"/>
          </a:p>
          <a:p>
            <a:r>
              <a:rPr lang="en-US" b="1" dirty="0"/>
              <a:t>To</a:t>
            </a:r>
            <a:r>
              <a:rPr lang="en-US" b="1" baseline="0" dirty="0"/>
              <a:t> Say: </a:t>
            </a:r>
            <a:r>
              <a:rPr lang="en-US" b="0" baseline="0" dirty="0"/>
              <a:t>There are resources on the DESE website to help us understand all the expectations to a greater depth. Many teachers have stated that they feel the Expanded Expectations helped to clarify what was needed from a standard. </a:t>
            </a:r>
          </a:p>
          <a:p>
            <a:r>
              <a:rPr lang="en-US" b="0" baseline="0" dirty="0"/>
              <a:t>You will find those resources at:</a:t>
            </a:r>
          </a:p>
          <a:p>
            <a:r>
              <a:rPr lang="en-US" b="1" u="sng" dirty="0"/>
              <a:t>https://dese.mo.gov/college-career-readiness/curriculum/mathematics</a:t>
            </a:r>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69</a:t>
            </a:fld>
            <a:endParaRPr lang="en-US" altLang="en-US"/>
          </a:p>
        </p:txBody>
      </p:sp>
    </p:spTree>
    <p:extLst>
      <p:ext uri="{BB962C8B-B14F-4D97-AF65-F5344CB8AC3E}">
        <p14:creationId xmlns:p14="http://schemas.microsoft.com/office/powerpoint/2010/main" val="29118345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Read through Standards 1-8. Every Math standard will be connected to a Standard of Mathematical Practice. These practices describe varieties of expertise that mathematics educators should seek to develop in their students. </a:t>
            </a:r>
          </a:p>
          <a:p>
            <a:endParaRPr lang="en-US" altLang="en-US" b="1"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For</a:t>
            </a:r>
            <a:r>
              <a:rPr lang="en-US" altLang="en-US" b="0" baseline="0" dirty="0">
                <a:latin typeface="Arial" panose="020B0604020202020204" pitchFamily="34" charset="0"/>
                <a:cs typeface="Arial" panose="020B0604020202020204" pitchFamily="34" charset="0"/>
              </a:rPr>
              <a:t> those of us who like to think like a mathematician these are the ‘metacognitive strategies’  for math that should be used and linked to all the math standards. All standards we teach in math will and should be connected to these Eight Standards of Mathematical Practice. Many math teachers use these standards as opportunities to teach ‘how to think and what to use in completing all math daily practice”. There are videos to show what these might look like on the </a:t>
            </a:r>
            <a:r>
              <a:rPr lang="en-US" altLang="en-US" b="0" u="sng" baseline="0" dirty="0">
                <a:latin typeface="Arial" panose="020B0604020202020204" pitchFamily="34" charset="0"/>
                <a:cs typeface="Arial" panose="020B0604020202020204" pitchFamily="34" charset="0"/>
              </a:rPr>
              <a:t>Teaching Channel.</a:t>
            </a:r>
            <a:endParaRPr lang="en-US" altLang="en-US" b="0" u="sng" dirty="0">
              <a:latin typeface="Arial" panose="020B0604020202020204" pitchFamily="34" charset="0"/>
              <a:cs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D2ADAC-345E-41A6-A075-352F98AB47B2}" type="slidenum">
              <a:rPr lang="en-US" altLang="en-US" smtClean="0"/>
              <a:pPr>
                <a:spcBef>
                  <a:spcPct val="0"/>
                </a:spcBef>
              </a:pPr>
              <a:t>70</a:t>
            </a:fld>
            <a:endParaRPr lang="en-US" altLang="en-US"/>
          </a:p>
        </p:txBody>
      </p:sp>
    </p:spTree>
    <p:extLst>
      <p:ext uri="{BB962C8B-B14F-4D97-AF65-F5344CB8AC3E}">
        <p14:creationId xmlns:p14="http://schemas.microsoft.com/office/powerpoint/2010/main" val="55753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22313"/>
            <a:ext cx="4813300" cy="3609975"/>
          </a:xfrm>
        </p:spPr>
      </p:sp>
      <p:sp>
        <p:nvSpPr>
          <p:cNvPr id="3" name="Notes Placeholder 2"/>
          <p:cNvSpPr>
            <a:spLocks noGrp="1"/>
          </p:cNvSpPr>
          <p:nvPr>
            <p:ph type="body" idx="1"/>
          </p:nvPr>
        </p:nvSpPr>
        <p:spPr/>
        <p:txBody>
          <a:bodyPr/>
          <a:lstStyle/>
          <a:p>
            <a:r>
              <a:rPr lang="en-US" b="1" dirty="0"/>
              <a:t>To</a:t>
            </a:r>
            <a:r>
              <a:rPr lang="en-US" b="1" baseline="0" dirty="0"/>
              <a:t> Know: </a:t>
            </a:r>
          </a:p>
          <a:p>
            <a:r>
              <a:rPr lang="en-US" b="0" baseline="0" dirty="0"/>
              <a:t>For ease in addressing questions you will need to have P</a:t>
            </a:r>
            <a:r>
              <a:rPr lang="en-US" baseline="0" dirty="0"/>
              <a:t>ost-it notes in the center of the table to </a:t>
            </a:r>
            <a:r>
              <a:rPr lang="en-US" dirty="0"/>
              <a:t>record any questions participants</a:t>
            </a:r>
            <a:r>
              <a:rPr lang="en-US" baseline="0" dirty="0"/>
              <a:t> may have as you travel through the learning. As you move through the training you can ask participants to please place stickie notes with the questions right on the end of the table nearest of the front of the room. You can decide to address questions right as they come up or ask your learners to only post on the notes and you will collect those as you move around the room throughout the day to ensure questions are addressed.</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r>
              <a:rPr 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Post-it notes in the center of the table to </a:t>
            </a:r>
            <a:r>
              <a:rPr lang="en-US" dirty="0"/>
              <a:t>record any questions you</a:t>
            </a:r>
            <a:r>
              <a:rPr lang="en-US" baseline="0" dirty="0"/>
              <a:t> may have as we travel in our learning. As you think of different questions, please place them right on the end of the table nearest of the front of the room. We will collect those as we move around the room throughout the day to ensure we clarify all questions. </a:t>
            </a:r>
          </a:p>
          <a:p>
            <a:endParaRPr lang="en-US" baseline="0" dirty="0"/>
          </a:p>
          <a:p>
            <a:r>
              <a:rPr lang="en-US" b="1" baseline="0" dirty="0"/>
              <a:t>To Do: </a:t>
            </a:r>
          </a:p>
          <a:p>
            <a:r>
              <a:rPr lang="en-US" b="0" baseline="0" dirty="0"/>
              <a:t>Ensure each table has Post-It notes available to jot questions down on as you cover content. </a:t>
            </a:r>
            <a:endParaRPr lang="en-US" b="1"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41237005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a:t>
            </a:r>
            <a:r>
              <a:rPr lang="en-US" b="1" baseline="0" dirty="0"/>
              <a:t> Say:  </a:t>
            </a:r>
            <a:r>
              <a:rPr lang="en-US" b="0" baseline="0" dirty="0"/>
              <a:t>So let’s remind ourselves of the tools that help us in making standards accessible for our students. Working with standards not only means we write the IEP towards the standards but as we look at our tools we know what needs to be addressed per standard after we know the priority and how we address the unique needs of the student to access </a:t>
            </a:r>
            <a:r>
              <a:rPr lang="en-US" b="0" baseline="0"/>
              <a:t>those standards. </a:t>
            </a:r>
            <a:endParaRPr lang="en-US" b="0" baseline="0" dirty="0"/>
          </a:p>
          <a:p>
            <a:r>
              <a:rPr lang="en-US" b="0" baseline="0" dirty="0"/>
              <a:t>Move to the next slide.</a:t>
            </a:r>
            <a:endParaRPr lang="en-US" b="0" dirty="0"/>
          </a:p>
        </p:txBody>
      </p:sp>
      <p:sp>
        <p:nvSpPr>
          <p:cNvPr id="4" name="Slide Number Placeholder 3"/>
          <p:cNvSpPr>
            <a:spLocks noGrp="1"/>
          </p:cNvSpPr>
          <p:nvPr>
            <p:ph type="sldNum" sz="quarter" idx="10"/>
          </p:nvPr>
        </p:nvSpPr>
        <p:spPr/>
        <p:txBody>
          <a:bodyPr/>
          <a:lstStyle/>
          <a:p>
            <a:pPr>
              <a:defRPr/>
            </a:pPr>
            <a:fld id="{4921F544-0C79-463D-BE4E-37C9CC5E243A}" type="slidenum">
              <a:rPr lang="en-US" altLang="en-US" smtClean="0"/>
              <a:pPr>
                <a:defRPr/>
              </a:pPr>
              <a:t>71</a:t>
            </a:fld>
            <a:endParaRPr lang="en-US" altLang="en-US"/>
          </a:p>
        </p:txBody>
      </p:sp>
    </p:spTree>
    <p:extLst>
      <p:ext uri="{BB962C8B-B14F-4D97-AF65-F5344CB8AC3E}">
        <p14:creationId xmlns:p14="http://schemas.microsoft.com/office/powerpoint/2010/main" val="2121439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b="0" dirty="0"/>
              <a:t>Math</a:t>
            </a:r>
            <a:r>
              <a:rPr lang="en-US" b="0" baseline="0" dirty="0"/>
              <a:t> also has Item Specifications just as ELA and Science. </a:t>
            </a:r>
            <a:r>
              <a:rPr lang="en-US" dirty="0"/>
              <a:t>Here is high school Algebra 1 and you see the same format</a:t>
            </a:r>
            <a:r>
              <a:rPr lang="en-US" baseline="0" dirty="0"/>
              <a:t> yet in a slightly different  spot as ELA. </a:t>
            </a:r>
            <a:r>
              <a:rPr lang="en-US" dirty="0"/>
              <a:t>Every grade and high school EOC have Item specifications for us to use in goal setting and the assessments with which we will define success. </a:t>
            </a:r>
            <a:endParaRPr dirty="0"/>
          </a:p>
          <a:p>
            <a:pPr marL="0" lvl="0" indent="0" algn="l" rtl="0">
              <a:spcBef>
                <a:spcPts val="0"/>
              </a:spcBef>
              <a:spcAft>
                <a:spcPts val="0"/>
              </a:spcAft>
              <a:buNone/>
            </a:pPr>
            <a:r>
              <a:rPr lang="en-US" dirty="0"/>
              <a:t>Do our teachers know about these?</a:t>
            </a:r>
          </a:p>
          <a:p>
            <a:pPr marL="0" lvl="0" indent="0" algn="l" rtl="0">
              <a:spcBef>
                <a:spcPts val="0"/>
              </a:spcBef>
              <a:spcAft>
                <a:spcPts val="0"/>
              </a:spcAft>
              <a:buNone/>
            </a:pPr>
            <a:endParaRPr dirty="0"/>
          </a:p>
          <a:p>
            <a:pPr marL="0" lvl="0" indent="0" algn="l" rtl="0">
              <a:spcBef>
                <a:spcPts val="0"/>
              </a:spcBef>
              <a:spcAft>
                <a:spcPts val="0"/>
              </a:spcAft>
              <a:buNone/>
            </a:pPr>
            <a:r>
              <a:rPr lang="en-US" dirty="0"/>
              <a:t>This is one way to ensure that we are asking questions that access grade level questions that they will see on the MAP tests. This tool will help guide us to be asking grade</a:t>
            </a:r>
            <a:r>
              <a:rPr lang="en-US" baseline="0" dirty="0"/>
              <a:t> level and course level content questioning as we provide access. </a:t>
            </a:r>
            <a:endParaRPr dirty="0"/>
          </a:p>
        </p:txBody>
      </p:sp>
      <p:sp>
        <p:nvSpPr>
          <p:cNvPr id="615" name="Google Shape;61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21845007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 </a:t>
            </a:r>
          </a:p>
          <a:p>
            <a:r>
              <a:rPr lang="en-US" altLang="en-US" b="0" dirty="0">
                <a:latin typeface="Arial" panose="020B0604020202020204" pitchFamily="34" charset="0"/>
                <a:cs typeface="Arial" panose="020B0604020202020204" pitchFamily="34" charset="0"/>
              </a:rPr>
              <a:t>Take a couple of minutes</a:t>
            </a:r>
            <a:r>
              <a:rPr lang="en-US" altLang="en-US" b="0" baseline="0" dirty="0">
                <a:latin typeface="Arial" panose="020B0604020202020204" pitchFamily="34" charset="0"/>
                <a:cs typeface="Arial" panose="020B0604020202020204" pitchFamily="34" charset="0"/>
              </a:rPr>
              <a:t> with your table to discuss what you want to remember from this portion of our learning.</a:t>
            </a:r>
            <a:endParaRPr lang="en-US" altLang="en-US" b="1"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1C74EF-1D36-4782-8437-111FA940990B}" type="slidenum">
              <a:rPr lang="en-US" altLang="en-US" smtClean="0"/>
              <a:pPr>
                <a:spcBef>
                  <a:spcPct val="0"/>
                </a:spcBef>
              </a:pPr>
              <a:t>73</a:t>
            </a:fld>
            <a:endParaRPr lang="en-US" altLang="en-US"/>
          </a:p>
        </p:txBody>
      </p:sp>
    </p:spTree>
    <p:extLst>
      <p:ext uri="{BB962C8B-B14F-4D97-AF65-F5344CB8AC3E}">
        <p14:creationId xmlns:p14="http://schemas.microsoft.com/office/powerpoint/2010/main" val="3863555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C3DAB46-3422-46DA-89E5-DA75791828FE}" type="slidenum">
              <a:rPr lang="en-US" altLang="en-US" smtClean="0"/>
              <a:pPr>
                <a:spcBef>
                  <a:spcPct val="0"/>
                </a:spcBef>
              </a:pPr>
              <a:t>74</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200" b="1" u="sng" dirty="0">
              <a:solidFill>
                <a:srgbClr val="3333FF"/>
              </a:solidFill>
            </a:endParaRPr>
          </a:p>
          <a:p>
            <a:pPr eaLnBrk="1" hangingPunct="1"/>
            <a:r>
              <a:rPr lang="en-US" sz="1200" b="1" u="none" dirty="0">
                <a:solidFill>
                  <a:schemeClr val="tx1"/>
                </a:solidFill>
              </a:rPr>
              <a:t>To</a:t>
            </a:r>
            <a:r>
              <a:rPr lang="en-US" sz="1200" b="1" u="none" baseline="0" dirty="0">
                <a:solidFill>
                  <a:schemeClr val="tx1"/>
                </a:solidFill>
              </a:rPr>
              <a:t> Say: </a:t>
            </a:r>
          </a:p>
          <a:p>
            <a:pPr eaLnBrk="1" hangingPunct="1"/>
            <a:r>
              <a:rPr lang="en-US" sz="1200" b="0" u="none" baseline="0" dirty="0">
                <a:solidFill>
                  <a:schemeClr val="tx1"/>
                </a:solidFill>
              </a:rPr>
              <a:t>Here are the website addresses to the Missouri Learning Standards. You will find them on your HO# 2 Steps in the Process. If you have a student who is eligible for MAP-A, you will use the Essential Elements that are linked to the Missouri Learning Standards on the Dynamic Learning Maps website.</a:t>
            </a:r>
          </a:p>
          <a:p>
            <a:pPr eaLnBrk="1" hangingPunct="1"/>
            <a:endParaRPr lang="en-US" sz="1200" b="1" u="sng" baseline="0" dirty="0">
              <a:solidFill>
                <a:schemeClr val="tx1"/>
              </a:solidFill>
            </a:endParaRPr>
          </a:p>
          <a:p>
            <a:pPr eaLnBrk="1" hangingPunct="1"/>
            <a:r>
              <a:rPr lang="en-US" sz="1200" b="1" u="none" baseline="0" dirty="0">
                <a:solidFill>
                  <a:schemeClr val="tx1"/>
                </a:solidFill>
              </a:rPr>
              <a:t>To Do: </a:t>
            </a:r>
          </a:p>
          <a:p>
            <a:pPr eaLnBrk="1" hangingPunct="1"/>
            <a:r>
              <a:rPr lang="en-US" sz="1200" b="0" u="none" baseline="0" dirty="0">
                <a:solidFill>
                  <a:schemeClr val="tx1"/>
                </a:solidFill>
              </a:rPr>
              <a:t>Show participants where the links are located on their handout.</a:t>
            </a:r>
            <a:endParaRPr lang="en-US" sz="1200" b="1" u="sng" dirty="0">
              <a:solidFill>
                <a:schemeClr val="tx1"/>
              </a:solidFill>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0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2403F7-E0F2-4F62-B3A4-9550DC081B07}" type="slidenum">
              <a:rPr lang="en-US" altLang="en-US" smtClean="0"/>
              <a:pPr>
                <a:spcBef>
                  <a:spcPct val="0"/>
                </a:spcBef>
              </a:pPr>
              <a:t>75</a:t>
            </a:fld>
            <a:endParaRPr lang="en-US" altLang="en-US"/>
          </a:p>
        </p:txBody>
      </p:sp>
      <p:sp>
        <p:nvSpPr>
          <p:cNvPr id="86019"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cs typeface="Arial" panose="020B0604020202020204" pitchFamily="34" charset="0"/>
              </a:rPr>
              <a:t>To Say: </a:t>
            </a:r>
          </a:p>
          <a:p>
            <a:pPr>
              <a:defRPr/>
            </a:pPr>
            <a:r>
              <a:rPr lang="en-US" altLang="en-US" b="0" dirty="0">
                <a:latin typeface="Arial" panose="020B0604020202020204" pitchFamily="34" charset="0"/>
                <a:cs typeface="Arial" panose="020B0604020202020204" pitchFamily="34" charset="0"/>
              </a:rPr>
              <a:t>Let</a:t>
            </a:r>
            <a:r>
              <a:rPr lang="en-US" altLang="en-US" b="0" baseline="0" dirty="0">
                <a:latin typeface="Arial" panose="020B0604020202020204" pitchFamily="34" charset="0"/>
                <a:cs typeface="Arial" panose="020B0604020202020204" pitchFamily="34" charset="0"/>
              </a:rPr>
              <a:t> us r</a:t>
            </a:r>
            <a:r>
              <a:rPr lang="en-US" altLang="en-US" b="0" dirty="0">
                <a:latin typeface="Arial" panose="020B0604020202020204" pitchFamily="34" charset="0"/>
                <a:cs typeface="Arial" panose="020B0604020202020204" pitchFamily="34" charset="0"/>
              </a:rPr>
              <a:t>eview what</a:t>
            </a:r>
            <a:r>
              <a:rPr lang="en-US" altLang="en-US" b="0" baseline="0" dirty="0">
                <a:latin typeface="Arial" panose="020B0604020202020204" pitchFamily="34" charset="0"/>
                <a:cs typeface="Arial" panose="020B0604020202020204" pitchFamily="34" charset="0"/>
              </a:rPr>
              <a:t> we covered so far.</a:t>
            </a:r>
            <a:endParaRPr lang="en-US" altLang="en-US" b="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 Follow the bullet points in the process to ensure understanding by:</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putting student needs first</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looking</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the standards in relation to the priorities within a grade or course in their district. Ask participants to think of which standards are ‘essential/priority’ or most important for the particular grade or course level. </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thinking </a:t>
            </a:r>
            <a:r>
              <a:rPr lang="en-US" altLang="en-US" i="1" dirty="0">
                <a:latin typeface="Arial" panose="020B0604020202020204" pitchFamily="34" charset="0"/>
                <a:cs typeface="Arial" panose="020B0604020202020204" pitchFamily="34" charset="0"/>
              </a:rPr>
              <a:t>LONG term </a:t>
            </a:r>
            <a:r>
              <a:rPr lang="en-US" altLang="en-US" dirty="0">
                <a:latin typeface="Arial" panose="020B0604020202020204" pitchFamily="34" charset="0"/>
                <a:cs typeface="Arial" panose="020B0604020202020204" pitchFamily="34" charset="0"/>
              </a:rPr>
              <a:t>what the student will need for success over time</a:t>
            </a:r>
          </a:p>
          <a:p>
            <a:pPr marL="171450" indent="-171450">
              <a:buFontTx/>
              <a:buChar cha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*Consider mentioning the use of released items (from GLE /</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CLE and NAEP) as a</a:t>
            </a:r>
            <a:r>
              <a:rPr lang="en-US" altLang="en-US" baseline="0" dirty="0">
                <a:latin typeface="Arial" panose="020B0604020202020204" pitchFamily="34" charset="0"/>
                <a:cs typeface="Arial" panose="020B0604020202020204" pitchFamily="34" charset="0"/>
              </a:rPr>
              <a:t> part of</a:t>
            </a:r>
            <a:r>
              <a:rPr lang="en-US" altLang="en-US" dirty="0">
                <a:latin typeface="Arial" panose="020B0604020202020204" pitchFamily="34" charset="0"/>
                <a:cs typeface="Arial" panose="020B0604020202020204" pitchFamily="34" charset="0"/>
              </a:rPr>
              <a:t> teacher understanding of how to connect their curriculum with planned goals for individual students. </a:t>
            </a:r>
          </a:p>
          <a:p>
            <a:pPr>
              <a:defRPr/>
            </a:pPr>
            <a:endParaRPr lang="en-US" altLang="en-US" b="1" i="1" dirty="0">
              <a:latin typeface="Arial" panose="020B0604020202020204" pitchFamily="34" charset="0"/>
              <a:cs typeface="Arial" panose="020B0604020202020204" pitchFamily="34" charset="0"/>
            </a:endParaRPr>
          </a:p>
          <a:p>
            <a:pPr>
              <a:defRPr/>
            </a:pPr>
            <a:r>
              <a:rPr lang="en-US" altLang="en-US" b="1" i="1" dirty="0">
                <a:latin typeface="Arial" panose="020B0604020202020204" pitchFamily="34" charset="0"/>
                <a:cs typeface="Arial" panose="020B0604020202020204" pitchFamily="34" charset="0"/>
              </a:rPr>
              <a:t>For MAP-A</a:t>
            </a: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Use DLM Claims and Conceptual Areas to help set priorities through the Essential Elements.</a:t>
            </a:r>
          </a:p>
          <a:p>
            <a:pPr marL="171450" indent="-171450">
              <a:buFontTx/>
              <a:buChar char="-"/>
              <a:defRPr/>
            </a:pPr>
            <a:endParaRPr lang="en-US" altLang="en-US" dirty="0">
              <a:latin typeface="Arial" panose="020B0604020202020204" pitchFamily="34" charset="0"/>
              <a:cs typeface="Arial" panose="020B0604020202020204" pitchFamily="34" charset="0"/>
            </a:endParaRPr>
          </a:p>
          <a:p>
            <a:pPr marL="171450" indent="-171450">
              <a:buFontTx/>
              <a:buChar char="-"/>
              <a:defRPr/>
            </a:pPr>
            <a:endParaRPr lang="en-US" altLang="en-US" dirty="0">
              <a:latin typeface="Arial" panose="020B0604020202020204" pitchFamily="34" charset="0"/>
              <a:cs typeface="Arial" panose="020B0604020202020204" pitchFamily="34" charset="0"/>
            </a:endParaRPr>
          </a:p>
          <a:p>
            <a:pPr marL="171450" indent="-171450">
              <a:buFontTx/>
              <a:buChar char="-"/>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7869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FF5F92D-C287-4E4D-AA30-9A12FDA89DD5}" type="slidenum">
              <a:rPr lang="en-US" altLang="en-US" smtClean="0"/>
              <a:pPr>
                <a:spcBef>
                  <a:spcPct val="0"/>
                </a:spcBef>
              </a:pPr>
              <a:t>76</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cs typeface="Arial" panose="020B0604020202020204" pitchFamily="34" charset="0"/>
              </a:rPr>
              <a:t>To Say: </a:t>
            </a:r>
          </a:p>
          <a:p>
            <a:pPr eaLnBrk="1" hangingPunct="1"/>
            <a:r>
              <a:rPr lang="en-US" altLang="en-US" dirty="0">
                <a:latin typeface="Arial" panose="020B0604020202020204" pitchFamily="34" charset="0"/>
                <a:cs typeface="Arial" panose="020B0604020202020204" pitchFamily="34" charset="0"/>
              </a:rPr>
              <a:t>Refer to HO #2: Step 2</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Determine what the student can</a:t>
            </a:r>
            <a:r>
              <a:rPr lang="en-US" altLang="en-US" baseline="0" dirty="0">
                <a:latin typeface="Arial" panose="020B0604020202020204" pitchFamily="34" charset="0"/>
                <a:cs typeface="Arial" panose="020B0604020202020204" pitchFamily="34" charset="0"/>
              </a:rPr>
              <a:t> do</a:t>
            </a:r>
            <a:r>
              <a:rPr lang="en-US" altLang="en-US" dirty="0">
                <a:latin typeface="Arial" panose="020B0604020202020204" pitchFamily="34" charset="0"/>
                <a:cs typeface="Arial" panose="020B0604020202020204" pitchFamily="34" charset="0"/>
              </a:rPr>
              <a:t> now</a:t>
            </a:r>
            <a:r>
              <a:rPr lang="en-US" altLang="en-US" baseline="0" dirty="0">
                <a:latin typeface="Arial" panose="020B0604020202020204" pitchFamily="34" charset="0"/>
                <a:cs typeface="Arial" panose="020B0604020202020204" pitchFamily="34" charset="0"/>
              </a:rPr>
              <a:t> using classroom data all available student data.</a:t>
            </a: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Consider: </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vision or desired outcomes</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what we know about the expectations of the general curriculum (and specifically the</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standards)</a:t>
            </a:r>
          </a:p>
          <a:p>
            <a:pPr marL="171450" indent="-171450"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process involved in Step 2 folds into Step 3, Present Level.</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Description of what the student CAN do (in the context of what is expected).</a:t>
            </a:r>
          </a:p>
          <a:p>
            <a:pPr marL="171450" indent="-1714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Conversation to identify the gaps between skills/knowledge essential to the vision/desired</a:t>
            </a:r>
          </a:p>
          <a:p>
            <a:pPr eaLnBrk="1" hangingPunct="1"/>
            <a:r>
              <a:rPr lang="en-US" altLang="en-US" dirty="0">
                <a:latin typeface="Arial" panose="020B0604020202020204" pitchFamily="34" charset="0"/>
                <a:cs typeface="Arial" panose="020B0604020202020204" pitchFamily="34" charset="0"/>
              </a:rPr>
              <a:t>   outcome and what the student can do (in context of what is expected).</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6773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CCEB91-20DA-4A93-B5A5-BF7A3D13047A}" type="slidenum">
              <a:rPr lang="en-US" altLang="en-US" smtClean="0"/>
              <a:pPr>
                <a:spcBef>
                  <a:spcPct val="0"/>
                </a:spcBef>
              </a:pPr>
              <a:t>77</a:t>
            </a:fld>
            <a:endParaRPr lang="en-US" altLang="en-US"/>
          </a:p>
        </p:txBody>
      </p:sp>
      <p:sp>
        <p:nvSpPr>
          <p:cNvPr id="92163"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454258" indent="-454258">
              <a:spcBef>
                <a:spcPct val="20000"/>
              </a:spcBef>
              <a:defRPr/>
            </a:pPr>
            <a:r>
              <a:rPr lang="en-US" sz="1400" b="1" dirty="0"/>
              <a:t>To Say:</a:t>
            </a:r>
          </a:p>
          <a:p>
            <a:pPr marL="454258" indent="-454258">
              <a:spcBef>
                <a:spcPct val="20000"/>
              </a:spcBef>
              <a:defRPr/>
            </a:pPr>
            <a:r>
              <a:rPr lang="en-US" sz="1400" b="0" dirty="0"/>
              <a:t>Refer</a:t>
            </a:r>
            <a:r>
              <a:rPr lang="en-US" sz="1400" b="0" baseline="0" dirty="0"/>
              <a:t> to HO #2: STEP 3</a:t>
            </a:r>
            <a:endParaRPr lang="en-US" sz="1400" b="0" dirty="0"/>
          </a:p>
          <a:p>
            <a:pPr marL="454258" indent="-454258">
              <a:spcBef>
                <a:spcPct val="20000"/>
              </a:spcBef>
              <a:defRPr/>
            </a:pPr>
            <a:endParaRPr lang="en-US" sz="1400" b="1" dirty="0"/>
          </a:p>
          <a:p>
            <a:pPr marL="454258" indent="-454258">
              <a:spcBef>
                <a:spcPct val="20000"/>
              </a:spcBef>
              <a:defRPr/>
            </a:pPr>
            <a:r>
              <a:rPr lang="en-US" sz="1400" dirty="0"/>
              <a:t>Present Level of Academic Achievement and Functional Performance (PLAAFP) is where we identify what the </a:t>
            </a:r>
            <a:r>
              <a:rPr lang="en-US" sz="1400" u="sng" dirty="0"/>
              <a:t>student can do and</a:t>
            </a:r>
            <a:r>
              <a:rPr lang="en-US" sz="1400" u="sng" baseline="0" dirty="0"/>
              <a:t> help the student make</a:t>
            </a:r>
            <a:r>
              <a:rPr lang="en-US" sz="1400" u="sng" dirty="0"/>
              <a:t> plans for future.</a:t>
            </a:r>
            <a:r>
              <a:rPr lang="en-US" sz="1400" dirty="0"/>
              <a:t> Some call this the Present Level (PL).</a:t>
            </a:r>
          </a:p>
          <a:p>
            <a:pPr marL="454258" indent="-454258">
              <a:spcBef>
                <a:spcPct val="20000"/>
              </a:spcBef>
              <a:defRPr/>
            </a:pPr>
            <a:r>
              <a:rPr lang="en-US" sz="1400" dirty="0"/>
              <a:t>The Present Level should include information that allows you to complete the following:</a:t>
            </a:r>
          </a:p>
          <a:p>
            <a:pPr marL="454258" indent="-454258">
              <a:spcBef>
                <a:spcPct val="20000"/>
              </a:spcBef>
              <a:buFont typeface="Arial" panose="020B0604020202020204" pitchFamily="34" charset="0"/>
              <a:buChar char="•"/>
              <a:defRPr/>
            </a:pPr>
            <a:r>
              <a:rPr lang="en-US" sz="1400" dirty="0"/>
              <a:t>How the disability affects involvement/progress in the general education curriculum</a:t>
            </a:r>
          </a:p>
          <a:p>
            <a:pPr marL="454258" indent="-454258">
              <a:spcBef>
                <a:spcPct val="20000"/>
              </a:spcBef>
              <a:buFont typeface="Arial" panose="020B0604020202020204" pitchFamily="34" charset="0"/>
              <a:buChar char="•"/>
              <a:defRPr/>
            </a:pPr>
            <a:r>
              <a:rPr lang="en-US" sz="1400" dirty="0"/>
              <a:t>Strengths</a:t>
            </a:r>
          </a:p>
          <a:p>
            <a:pPr marL="454258" indent="-454258">
              <a:spcBef>
                <a:spcPct val="20000"/>
              </a:spcBef>
              <a:buFont typeface="Arial" panose="020B0604020202020204" pitchFamily="34" charset="0"/>
              <a:buChar char="•"/>
              <a:defRPr/>
            </a:pPr>
            <a:r>
              <a:rPr lang="en-US" sz="1400" dirty="0"/>
              <a:t>Needs</a:t>
            </a:r>
          </a:p>
          <a:p>
            <a:pPr marL="454258" indent="-454258">
              <a:spcBef>
                <a:spcPct val="20000"/>
              </a:spcBef>
              <a:buFont typeface="Arial" panose="020B0604020202020204" pitchFamily="34" charset="0"/>
              <a:buChar char="•"/>
              <a:defRPr/>
            </a:pPr>
            <a:r>
              <a:rPr lang="en-US" sz="1400" dirty="0"/>
              <a:t>Assessment/evaluation</a:t>
            </a:r>
          </a:p>
          <a:p>
            <a:pPr marL="454258" indent="-454258">
              <a:spcBef>
                <a:spcPct val="20000"/>
              </a:spcBef>
              <a:buFont typeface="Arial" panose="020B0604020202020204" pitchFamily="34" charset="0"/>
              <a:buChar char="•"/>
              <a:defRPr/>
            </a:pPr>
            <a:r>
              <a:rPr lang="en-US" sz="1400" dirty="0"/>
              <a:t>Status of prior IEP goals</a:t>
            </a:r>
          </a:p>
          <a:p>
            <a:pPr marL="454258" indent="-454258">
              <a:spcBef>
                <a:spcPct val="20000"/>
              </a:spcBef>
              <a:buFont typeface="Arial" panose="020B0604020202020204" pitchFamily="34" charset="0"/>
              <a:buChar char="•"/>
              <a:defRPr/>
            </a:pPr>
            <a:r>
              <a:rPr lang="en-US" sz="1400" dirty="0"/>
              <a:t>Teacher/parent/student input</a:t>
            </a:r>
          </a:p>
          <a:p>
            <a:pPr marL="454258" indent="-454258">
              <a:spcBef>
                <a:spcPct val="20000"/>
              </a:spcBef>
              <a:buFont typeface="Arial" panose="020B0604020202020204" pitchFamily="34" charset="0"/>
              <a:buChar char="•"/>
              <a:defRPr/>
            </a:pPr>
            <a:r>
              <a:rPr lang="en-US" sz="1400" dirty="0"/>
              <a:t>Transition needs (at least by age 16)</a:t>
            </a:r>
          </a:p>
          <a:p>
            <a:pPr marL="109023">
              <a:buClr>
                <a:srgbClr val="C00000"/>
              </a:buClr>
              <a:buFont typeface="+mj-lt"/>
              <a:buNone/>
              <a:defRPr/>
            </a:pPr>
            <a:endParaRPr lang="en-US" sz="1400" b="1" dirty="0"/>
          </a:p>
          <a:p>
            <a:pPr marL="109023">
              <a:buClr>
                <a:srgbClr val="C00000"/>
              </a:buClr>
              <a:buFont typeface="+mj-lt"/>
              <a:buNone/>
              <a:defRPr/>
            </a:pPr>
            <a:r>
              <a:rPr lang="en-US" sz="1400" b="1" u="sng" dirty="0"/>
              <a:t>To</a:t>
            </a:r>
            <a:r>
              <a:rPr lang="en-US" sz="1400" b="1" u="sng" baseline="0" dirty="0"/>
              <a:t> Know:</a:t>
            </a:r>
          </a:p>
          <a:p>
            <a:pPr marL="109023">
              <a:buClr>
                <a:srgbClr val="C00000"/>
              </a:buClr>
              <a:buFont typeface="+mj-lt"/>
              <a:buNone/>
              <a:defRPr/>
            </a:pPr>
            <a:r>
              <a:rPr lang="en-US" sz="1400" b="0" baseline="0" dirty="0"/>
              <a:t>Transition is addressed in full through another training. We address specific steps, resources and how to write the sections needed for compliance in the IEP when addressing transition plans and paperwork towards student post-secondary goals. Depending on your audience, this might be important to note. There are resources and compliance efforts which need to be shared but through a more focused training on Transition for post-secondary.</a:t>
            </a:r>
            <a:endParaRPr lang="en-US" sz="1400" b="0" dirty="0"/>
          </a:p>
          <a:p>
            <a:pPr marL="0" indent="0">
              <a:spcBef>
                <a:spcPct val="20000"/>
              </a:spcBef>
              <a:buFont typeface="Arial" panose="020B0604020202020204" pitchFamily="34" charset="0"/>
              <a:buNone/>
              <a:defRPr/>
            </a:pPr>
            <a:endParaRPr lang="en-US" sz="1400" dirty="0"/>
          </a:p>
          <a:p>
            <a:pPr>
              <a:defRPr/>
            </a:pPr>
            <a:endParaRPr lang="en-US" dirty="0"/>
          </a:p>
        </p:txBody>
      </p:sp>
    </p:spTree>
    <p:extLst>
      <p:ext uri="{BB962C8B-B14F-4D97-AF65-F5344CB8AC3E}">
        <p14:creationId xmlns:p14="http://schemas.microsoft.com/office/powerpoint/2010/main" val="19284565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D7C96E-1169-46A5-9DD0-9720569E4DF4}" type="slidenum">
              <a:rPr lang="en-US" altLang="en-US" smtClean="0"/>
              <a:pPr>
                <a:spcBef>
                  <a:spcPct val="0"/>
                </a:spcBef>
              </a:pPr>
              <a:t>78</a:t>
            </a:fld>
            <a:endParaRPr lang="en-US" altLang="en-US" dirty="0"/>
          </a:p>
        </p:txBody>
      </p:sp>
      <p:sp>
        <p:nvSpPr>
          <p:cNvPr id="112643"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spcBef>
                <a:spcPct val="20000"/>
              </a:spcBef>
              <a:defRPr/>
            </a:pPr>
            <a:r>
              <a:rPr lang="en-US" sz="1100" b="1" dirty="0"/>
              <a:t>To Say:</a:t>
            </a:r>
          </a:p>
          <a:p>
            <a:pPr>
              <a:spcBef>
                <a:spcPct val="20000"/>
              </a:spcBef>
              <a:defRPr/>
            </a:pPr>
            <a:r>
              <a:rPr lang="en-US" sz="1100" b="1" i="1" dirty="0"/>
              <a:t>Characteristics of quality present</a:t>
            </a:r>
            <a:r>
              <a:rPr lang="en-US" sz="1100" b="1" i="1" baseline="0" dirty="0"/>
              <a:t> levels:</a:t>
            </a:r>
            <a:endParaRPr lang="en-US" sz="1100" b="1" i="1" dirty="0"/>
          </a:p>
          <a:p>
            <a:pPr marL="738170" lvl="1" indent="-283912">
              <a:spcBef>
                <a:spcPct val="20000"/>
              </a:spcBef>
              <a:buFontTx/>
              <a:buChar char="–"/>
              <a:defRPr/>
            </a:pPr>
            <a:r>
              <a:rPr lang="en-US" sz="1100" u="sng" dirty="0"/>
              <a:t>Standards driven</a:t>
            </a:r>
            <a:r>
              <a:rPr lang="en-US" sz="1100" u="sng" baseline="0" dirty="0"/>
              <a:t> </a:t>
            </a:r>
          </a:p>
          <a:p>
            <a:pPr marL="738170" lvl="1" indent="-283912">
              <a:spcBef>
                <a:spcPct val="20000"/>
              </a:spcBef>
              <a:buFontTx/>
              <a:buChar char="–"/>
              <a:defRPr/>
            </a:pPr>
            <a:r>
              <a:rPr lang="en-US" sz="1100" u="sng" baseline="0" dirty="0"/>
              <a:t>A</a:t>
            </a:r>
            <a:r>
              <a:rPr lang="en-US" sz="1100" dirty="0"/>
              <a:t>ddresses the general education curriculum (knowledge &amp;  performance standards). </a:t>
            </a:r>
          </a:p>
          <a:p>
            <a:pPr marL="1135647" lvl="2" indent="-227130">
              <a:spcBef>
                <a:spcPct val="20000"/>
              </a:spcBef>
              <a:buFontTx/>
              <a:buChar char="•"/>
              <a:defRPr/>
            </a:pPr>
            <a:r>
              <a:rPr lang="en-US" sz="1100" dirty="0"/>
              <a:t>Consider the challenges required to achieve the content standard (knowledge &amp; skills, including prerequisites)—taken from Marla Davis Holbrook presentation on 7-29-2010.</a:t>
            </a:r>
          </a:p>
          <a:p>
            <a:pPr marL="1135647" lvl="2" indent="-227130">
              <a:spcBef>
                <a:spcPct val="20000"/>
              </a:spcBef>
              <a:buFontTx/>
              <a:buChar char="•"/>
              <a:defRPr/>
            </a:pPr>
            <a:endParaRPr lang="en-US" sz="1100" dirty="0"/>
          </a:p>
          <a:p>
            <a:pPr marL="738170" lvl="1" indent="-283912">
              <a:spcBef>
                <a:spcPct val="20000"/>
              </a:spcBef>
              <a:buFontTx/>
              <a:buChar char="–"/>
              <a:defRPr/>
            </a:pPr>
            <a:r>
              <a:rPr lang="en-US" sz="1100" u="sng" dirty="0"/>
              <a:t>Data-driven </a:t>
            </a:r>
            <a:r>
              <a:rPr lang="en-US" sz="1100" dirty="0"/>
              <a:t>	</a:t>
            </a:r>
          </a:p>
          <a:p>
            <a:pPr marL="1135647" lvl="2" indent="-227130">
              <a:spcBef>
                <a:spcPct val="20000"/>
              </a:spcBef>
              <a:buFontTx/>
              <a:buChar char="•"/>
              <a:defRPr/>
            </a:pPr>
            <a:r>
              <a:rPr lang="en-US" sz="1100" dirty="0"/>
              <a:t>Includes formal and informal data.</a:t>
            </a:r>
          </a:p>
          <a:p>
            <a:pPr marL="1135647" lvl="2" indent="-227130">
              <a:spcBef>
                <a:spcPct val="20000"/>
              </a:spcBef>
              <a:buFontTx/>
              <a:buChar char="•"/>
              <a:defRPr/>
            </a:pPr>
            <a:r>
              <a:rPr lang="en-US" sz="1100" dirty="0"/>
              <a:t>Examine data related to learning problems the student has experienced in the past.  </a:t>
            </a:r>
          </a:p>
          <a:p>
            <a:pPr marL="1135647" lvl="2" indent="-227130">
              <a:spcBef>
                <a:spcPct val="20000"/>
              </a:spcBef>
              <a:buFontTx/>
              <a:buChar char="•"/>
              <a:defRPr/>
            </a:pPr>
            <a:r>
              <a:rPr lang="en-US" sz="1100" dirty="0"/>
              <a:t>Look at patterns in assessment data, information from eligibility reports, and family/teacher reports.—taken from Marla Davis Holbrook presentation on 7-29-2010.</a:t>
            </a:r>
          </a:p>
          <a:p>
            <a:pPr marL="1135647" lvl="2" indent="-227130">
              <a:spcBef>
                <a:spcPct val="20000"/>
              </a:spcBef>
              <a:buFontTx/>
              <a:buChar char="•"/>
              <a:defRPr/>
            </a:pPr>
            <a:endParaRPr lang="en-US" sz="1100" dirty="0"/>
          </a:p>
          <a:p>
            <a:pPr marL="738170" lvl="1" indent="-283912">
              <a:spcBef>
                <a:spcPct val="20000"/>
              </a:spcBef>
              <a:buFontTx/>
              <a:buChar char="–"/>
              <a:defRPr/>
            </a:pPr>
            <a:r>
              <a:rPr lang="en-US" sz="1100" u="sng" dirty="0"/>
              <a:t>Understandable Language</a:t>
            </a:r>
            <a:r>
              <a:rPr lang="en-US" sz="1100" dirty="0"/>
              <a:t> </a:t>
            </a:r>
          </a:p>
          <a:p>
            <a:pPr marL="1192429" lvl="2" indent="-283912">
              <a:spcBef>
                <a:spcPct val="20000"/>
              </a:spcBef>
              <a:buFont typeface="Arial" pitchFamily="34" charset="0"/>
              <a:buChar char="•"/>
              <a:defRPr/>
            </a:pPr>
            <a:r>
              <a:rPr lang="en-US" sz="1100" dirty="0"/>
              <a:t>Uses clear, easily understood language that provides a snapshot of the student’s needs and strengths INCLUDING SUPPORTS!</a:t>
            </a:r>
          </a:p>
          <a:p>
            <a:pPr marL="1192429" lvl="2" indent="-283912">
              <a:spcBef>
                <a:spcPct val="20000"/>
              </a:spcBef>
              <a:buFont typeface="Arial" pitchFamily="34" charset="0"/>
              <a:buChar char="•"/>
              <a:defRPr/>
            </a:pPr>
            <a:endParaRPr lang="en-US" sz="1100" dirty="0"/>
          </a:p>
          <a:p>
            <a:pPr marL="738170" lvl="1" indent="-283912">
              <a:spcBef>
                <a:spcPct val="20000"/>
              </a:spcBef>
              <a:buFontTx/>
              <a:buChar char="–"/>
              <a:defRPr/>
            </a:pPr>
            <a:r>
              <a:rPr lang="en-US" sz="1100" u="sng" dirty="0"/>
              <a:t>Measurable</a:t>
            </a:r>
            <a:r>
              <a:rPr lang="en-US" sz="1100" dirty="0"/>
              <a:t> </a:t>
            </a:r>
          </a:p>
          <a:p>
            <a:pPr marL="1192429" lvl="2" indent="-283912">
              <a:spcBef>
                <a:spcPct val="20000"/>
              </a:spcBef>
              <a:buFont typeface="Arial" pitchFamily="34" charset="0"/>
              <a:buChar char="•"/>
              <a:defRPr/>
            </a:pPr>
            <a:r>
              <a:rPr lang="en-US" sz="1100" dirty="0"/>
              <a:t>Written in terms that are observable, specific, and </a:t>
            </a:r>
            <a:r>
              <a:rPr lang="en-US" sz="1100" b="1" dirty="0"/>
              <a:t>based on evidence</a:t>
            </a:r>
          </a:p>
          <a:p>
            <a:pPr>
              <a:defRPr/>
            </a:pPr>
            <a:endParaRPr lang="en-US" sz="1100" dirty="0"/>
          </a:p>
        </p:txBody>
      </p:sp>
    </p:spTree>
    <p:extLst>
      <p:ext uri="{BB962C8B-B14F-4D97-AF65-F5344CB8AC3E}">
        <p14:creationId xmlns:p14="http://schemas.microsoft.com/office/powerpoint/2010/main" val="25761595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39403C-BEBA-4063-B417-653D9DE99545}" type="slidenum">
              <a:rPr lang="en-US" altLang="en-US" smtClean="0"/>
              <a:pPr>
                <a:spcBef>
                  <a:spcPct val="0"/>
                </a:spcBef>
              </a:pPr>
              <a:t>79</a:t>
            </a:fld>
            <a:endParaRPr lang="en-US" alt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1400" b="1" dirty="0">
                <a:solidFill>
                  <a:schemeClr val="tx1"/>
                </a:solidFill>
                <a:latin typeface="+mj-lt"/>
                <a:cs typeface="Arial" panose="020B0604020202020204" pitchFamily="34" charset="0"/>
              </a:rPr>
              <a:t>To Say: </a:t>
            </a:r>
          </a:p>
          <a:p>
            <a:pPr marL="0" lvl="1"/>
            <a:r>
              <a:rPr lang="en-US" altLang="en-US" sz="1400" dirty="0">
                <a:solidFill>
                  <a:schemeClr val="tx1"/>
                </a:solidFill>
                <a:latin typeface="+mj-lt"/>
                <a:cs typeface="Arial" panose="020B0604020202020204" pitchFamily="34" charset="0"/>
              </a:rPr>
              <a:t>Does the Present Level (PL) help a teacher to know where to begin and move forward?</a:t>
            </a:r>
          </a:p>
          <a:p>
            <a:pPr eaLnBrk="1" hangingPunct="1"/>
            <a:endParaRPr lang="en-US" altLang="en-US" sz="1400" b="1" dirty="0">
              <a:solidFill>
                <a:schemeClr val="tx1"/>
              </a:solidFill>
              <a:latin typeface="+mj-lt"/>
              <a:cs typeface="Arial" panose="020B0604020202020204" pitchFamily="34" charset="0"/>
            </a:endParaRPr>
          </a:p>
          <a:p>
            <a:pPr eaLnBrk="1" hangingPunct="1"/>
            <a:r>
              <a:rPr lang="en-US" altLang="en-US" sz="1400" b="1" dirty="0">
                <a:solidFill>
                  <a:schemeClr val="tx1"/>
                </a:solidFill>
                <a:latin typeface="+mj-lt"/>
                <a:cs typeface="Arial" panose="020B0604020202020204" pitchFamily="34" charset="0"/>
              </a:rPr>
              <a:t>Think in terms of essential characteristics:</a:t>
            </a:r>
            <a:endParaRPr lang="en-US" altLang="en-US" sz="1400" dirty="0">
              <a:solidFill>
                <a:schemeClr val="tx1"/>
              </a:solidFill>
              <a:latin typeface="+mj-lt"/>
              <a:cs typeface="Arial" panose="020B0604020202020204" pitchFamily="34" charset="0"/>
            </a:endParaRPr>
          </a:p>
          <a:p>
            <a:pPr eaLnBrk="1" hangingPunct="1"/>
            <a:r>
              <a:rPr lang="en-US" altLang="en-US" sz="1400" dirty="0">
                <a:solidFill>
                  <a:schemeClr val="tx1"/>
                </a:solidFill>
                <a:latin typeface="+mj-lt"/>
                <a:cs typeface="Arial" panose="020B0604020202020204" pitchFamily="34" charset="0"/>
              </a:rPr>
              <a:t> Imagine you are describing the student to a new teacher.  </a:t>
            </a:r>
          </a:p>
          <a:p>
            <a:pPr eaLnBrk="1" hangingPunct="1"/>
            <a:r>
              <a:rPr lang="en-US" altLang="en-US" sz="1400" dirty="0">
                <a:solidFill>
                  <a:schemeClr val="tx1"/>
                </a:solidFill>
                <a:latin typeface="+mj-lt"/>
                <a:cs typeface="Arial" panose="020B0604020202020204" pitchFamily="34" charset="0"/>
              </a:rPr>
              <a:t>     --What does the new teacher need to know to be prepared to teach the student?  </a:t>
            </a:r>
          </a:p>
          <a:p>
            <a:pPr eaLnBrk="1" hangingPunct="1"/>
            <a:r>
              <a:rPr lang="en-US" altLang="en-US" sz="1400" dirty="0">
                <a:solidFill>
                  <a:schemeClr val="tx1"/>
                </a:solidFill>
                <a:latin typeface="+mj-lt"/>
                <a:cs typeface="Arial" panose="020B0604020202020204" pitchFamily="34" charset="0"/>
              </a:rPr>
              <a:t>     --The present level should describe the essential characteristics through the Unique Educational Needs (UENs) of the student so clearly that the teacher would know what materials to pull from the shelf the first time the student and the teacher interact.</a:t>
            </a:r>
          </a:p>
          <a:p>
            <a:pPr eaLnBrk="1" hangingPunct="1"/>
            <a:r>
              <a:rPr lang="en-US" altLang="en-US" sz="1400" dirty="0">
                <a:solidFill>
                  <a:schemeClr val="tx1"/>
                </a:solidFill>
                <a:latin typeface="+mj-lt"/>
                <a:cs typeface="Arial" panose="020B0604020202020204" pitchFamily="34" charset="0"/>
              </a:rPr>
              <a:t>     --Essential Characteristics should be addressed using clear, easily understood language that provides a snapshot of the student’s needs and strengths.  </a:t>
            </a:r>
          </a:p>
          <a:p>
            <a:pPr eaLnBrk="1" hangingPunct="1"/>
            <a:r>
              <a:rPr lang="en-US" altLang="en-US" sz="1400" dirty="0">
                <a:solidFill>
                  <a:schemeClr val="tx1"/>
                </a:solidFill>
                <a:latin typeface="+mj-lt"/>
                <a:cs typeface="Arial" panose="020B0604020202020204" pitchFamily="34" charset="0"/>
              </a:rPr>
              <a:t>     --Essential Characteristics must be written in terms that are observable, specific, and based on evidence.  </a:t>
            </a:r>
          </a:p>
          <a:p>
            <a:pPr eaLnBrk="1" hangingPunct="1"/>
            <a:r>
              <a:rPr lang="en-US" altLang="en-US" sz="1400" dirty="0">
                <a:solidFill>
                  <a:schemeClr val="tx1"/>
                </a:solidFill>
                <a:latin typeface="+mj-lt"/>
                <a:cs typeface="Arial" panose="020B0604020202020204" pitchFamily="34" charset="0"/>
              </a:rPr>
              <a:t>Baseline is not required in the PL, however, it is best practice because you must know the current performance level of your student. </a:t>
            </a:r>
          </a:p>
          <a:p>
            <a:pPr eaLnBrk="1" hangingPunct="1"/>
            <a:r>
              <a:rPr lang="en-US" altLang="en-US" sz="1400" dirty="0">
                <a:solidFill>
                  <a:schemeClr val="tx1"/>
                </a:solidFill>
                <a:latin typeface="+mj-lt"/>
                <a:cs typeface="Arial" panose="020B0604020202020204" pitchFamily="34" charset="0"/>
              </a:rPr>
              <a:t>Ask</a:t>
            </a:r>
            <a:r>
              <a:rPr lang="en-US" altLang="en-US" sz="1400" baseline="0" dirty="0">
                <a:solidFill>
                  <a:schemeClr val="tx1"/>
                </a:solidFill>
                <a:latin typeface="+mj-lt"/>
                <a:cs typeface="Arial" panose="020B0604020202020204" pitchFamily="34" charset="0"/>
              </a:rPr>
              <a:t> yourself if you have provided an explanation of how the disability affects the student’s involvement and progress in the general education curriculum. ‘What needs are different than those who are in the general education system without special supports?’</a:t>
            </a:r>
            <a:endParaRPr lang="en-US" altLang="en-US" sz="1400" dirty="0">
              <a:solidFill>
                <a:schemeClr val="tx1"/>
              </a:solidFill>
              <a:latin typeface="+mj-lt"/>
              <a:cs typeface="Arial" panose="020B0604020202020204" pitchFamily="34" charset="0"/>
            </a:endParaRPr>
          </a:p>
          <a:p>
            <a:pPr marL="0" lvl="1"/>
            <a:endParaRPr lang="en-US" altLang="en-US" sz="1400" dirty="0">
              <a:solidFill>
                <a:schemeClr val="tx1"/>
              </a:solidFill>
              <a:latin typeface="Arial" panose="020B0604020202020204" pitchFamily="34" charset="0"/>
              <a:cs typeface="Arial" panose="020B0604020202020204" pitchFamily="34" charset="0"/>
            </a:endParaRPr>
          </a:p>
          <a:p>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1889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2A4FBA-8903-4697-81CA-93DB6F97B7B8}" type="slidenum">
              <a:rPr lang="en-US" altLang="en-US" smtClean="0"/>
              <a:pPr>
                <a:spcBef>
                  <a:spcPct val="0"/>
                </a:spcBef>
              </a:pPr>
              <a:t>80</a:t>
            </a:fld>
            <a:endParaRPr lang="en-US" altLang="en-US" dirty="0"/>
          </a:p>
        </p:txBody>
      </p:sp>
      <p:sp>
        <p:nvSpPr>
          <p:cNvPr id="96259"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400" b="1" u="none" dirty="0">
                <a:latin typeface="+mn-lt"/>
                <a:cs typeface="Arial" pitchFamily="34" charset="0"/>
              </a:rPr>
              <a:t>Material Needed:  </a:t>
            </a:r>
          </a:p>
          <a:p>
            <a:pPr eaLnBrk="1" hangingPunct="1">
              <a:defRPr/>
            </a:pPr>
            <a:r>
              <a:rPr lang="en-US" altLang="en-US" sz="1400" u="none" dirty="0">
                <a:latin typeface="+mn-lt"/>
                <a:cs typeface="Arial" pitchFamily="34" charset="0"/>
              </a:rPr>
              <a:t>HO 2, Step 3</a:t>
            </a:r>
            <a:r>
              <a:rPr lang="en-US" altLang="en-US" sz="1400" b="1" u="none" dirty="0">
                <a:latin typeface="+mn-lt"/>
                <a:cs typeface="Arial" pitchFamily="34" charset="0"/>
              </a:rPr>
              <a:t>:</a:t>
            </a:r>
            <a:r>
              <a:rPr lang="en-US" altLang="en-US" sz="1400" u="none" dirty="0">
                <a:latin typeface="+mn-lt"/>
                <a:cs typeface="Arial" pitchFamily="34" charset="0"/>
              </a:rPr>
              <a:t> The Present Level answers the question:  </a:t>
            </a:r>
            <a:r>
              <a:rPr lang="en-US" altLang="en-US" sz="1400" b="1" i="1" u="none" dirty="0">
                <a:latin typeface="+mn-lt"/>
                <a:cs typeface="Arial" pitchFamily="34" charset="0"/>
              </a:rPr>
              <a:t>What is the student doing now?</a:t>
            </a:r>
            <a:r>
              <a:rPr lang="en-US" altLang="en-US" sz="1400" b="1" i="1" u="none" baseline="0" dirty="0">
                <a:latin typeface="+mn-lt"/>
                <a:cs typeface="Arial" pitchFamily="34" charset="0"/>
              </a:rPr>
              <a:t> </a:t>
            </a:r>
            <a:r>
              <a:rPr lang="en-US" altLang="en-US" sz="1400" b="1" i="1" u="none" dirty="0">
                <a:latin typeface="+mn-lt"/>
                <a:cs typeface="Arial" pitchFamily="34" charset="0"/>
              </a:rPr>
              <a:t>or What can the student do right now?</a:t>
            </a:r>
          </a:p>
          <a:p>
            <a:pPr eaLnBrk="1" hangingPunct="1">
              <a:defRPr/>
            </a:pPr>
            <a:endParaRPr lang="en-US" altLang="en-US" sz="1400" b="1" i="1" dirty="0">
              <a:latin typeface="+mn-lt"/>
              <a:cs typeface="Arial" pitchFamily="34" charset="0"/>
            </a:endParaRPr>
          </a:p>
          <a:p>
            <a:pPr eaLnBrk="1" hangingPunct="1">
              <a:defRPr/>
            </a:pPr>
            <a:r>
              <a:rPr lang="en-US" altLang="en-US" sz="1400" b="1" dirty="0">
                <a:latin typeface="+mn-lt"/>
                <a:cs typeface="Arial" pitchFamily="34" charset="0"/>
              </a:rPr>
              <a:t>To Say: </a:t>
            </a:r>
          </a:p>
          <a:p>
            <a:pPr eaLnBrk="1" hangingPunct="1">
              <a:defRPr/>
            </a:pPr>
            <a:r>
              <a:rPr lang="en-US" altLang="en-US" sz="1400" u="none" kern="1200" dirty="0">
                <a:solidFill>
                  <a:schemeClr val="tx1"/>
                </a:solidFill>
                <a:latin typeface="+mn-lt"/>
                <a:ea typeface="+mn-ea"/>
                <a:cs typeface="Arial" pitchFamily="34" charset="0"/>
              </a:rPr>
              <a:t>Use data to summarize the Present Level. </a:t>
            </a:r>
            <a:endParaRPr lang="en-US" altLang="en-US" sz="1400" b="1" u="none" dirty="0">
              <a:latin typeface="+mn-lt"/>
              <a:cs typeface="Arial" pitchFamily="34" charset="0"/>
            </a:endParaRPr>
          </a:p>
          <a:p>
            <a:pPr eaLnBrk="1" hangingPunct="1">
              <a:defRPr/>
            </a:pPr>
            <a:r>
              <a:rPr lang="en-US" altLang="en-US" sz="1400" dirty="0">
                <a:latin typeface="+mn-lt"/>
                <a:cs typeface="Arial" pitchFamily="34" charset="0"/>
              </a:rPr>
              <a:t>This is the foundation – what is unique to the child?</a:t>
            </a:r>
          </a:p>
          <a:p>
            <a:pPr eaLnBrk="1" hangingPunct="1">
              <a:defRPr/>
            </a:pPr>
            <a:r>
              <a:rPr lang="en-US" altLang="en-US" sz="1400" dirty="0">
                <a:latin typeface="+mn-lt"/>
                <a:cs typeface="Arial" pitchFamily="34" charset="0"/>
              </a:rPr>
              <a:t>What is needed to keep them learning and accessing what other students access in public education?</a:t>
            </a:r>
          </a:p>
          <a:p>
            <a:pPr marL="171450" indent="-171450" eaLnBrk="1" hangingPunct="1">
              <a:buFont typeface="Arial" panose="020B0604020202020204" pitchFamily="34" charset="0"/>
              <a:buChar char="•"/>
              <a:defRPr/>
            </a:pPr>
            <a:r>
              <a:rPr lang="en-US" altLang="en-US" sz="1400" dirty="0">
                <a:latin typeface="+mn-lt"/>
                <a:cs typeface="Arial" pitchFamily="34" charset="0"/>
              </a:rPr>
              <a:t>Directs the Goals and objectives</a:t>
            </a:r>
          </a:p>
          <a:p>
            <a:pPr marL="171450" indent="-171450" eaLnBrk="1" hangingPunct="1">
              <a:buFont typeface="Arial" panose="020B0604020202020204" pitchFamily="34" charset="0"/>
              <a:buChar char="•"/>
              <a:defRPr/>
            </a:pPr>
            <a:r>
              <a:rPr lang="en-US" altLang="en-US" sz="1400" dirty="0">
                <a:latin typeface="+mn-lt"/>
                <a:cs typeface="Arial" pitchFamily="34" charset="0"/>
              </a:rPr>
              <a:t>Allows an understanding for Accommodations or validates Modifications</a:t>
            </a:r>
          </a:p>
          <a:p>
            <a:pPr marL="171450" indent="-171450" eaLnBrk="1" hangingPunct="1">
              <a:buFont typeface="Arial" panose="020B0604020202020204" pitchFamily="34" charset="0"/>
              <a:buChar char="•"/>
              <a:defRPr/>
            </a:pPr>
            <a:r>
              <a:rPr lang="en-US" altLang="en-US" sz="1400" dirty="0">
                <a:latin typeface="+mn-lt"/>
                <a:cs typeface="Arial" pitchFamily="34" charset="0"/>
              </a:rPr>
              <a:t>Indicates what is unique that might need other services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u="none" kern="1200" dirty="0">
                <a:solidFill>
                  <a:schemeClr val="tx1"/>
                </a:solidFill>
                <a:latin typeface="+mn-lt"/>
                <a:ea typeface="+mn-ea"/>
                <a:cs typeface="Arial" pitchFamily="34" charset="0"/>
              </a:rPr>
              <a:t>The Present Level answers the question</a:t>
            </a:r>
            <a:r>
              <a:rPr lang="en-US" altLang="en-US" sz="1100" b="0" u="none" kern="1200" dirty="0">
                <a:solidFill>
                  <a:schemeClr val="tx1"/>
                </a:solidFill>
                <a:latin typeface="+mn-lt"/>
                <a:ea typeface="+mn-ea"/>
                <a:cs typeface="Arial" pitchFamily="34" charset="0"/>
              </a:rPr>
              <a:t>:  </a:t>
            </a:r>
            <a:r>
              <a:rPr lang="en-US" altLang="en-US" sz="1100" b="0" i="1" u="none" kern="1200" dirty="0">
                <a:solidFill>
                  <a:schemeClr val="tx1"/>
                </a:solidFill>
                <a:latin typeface="+mn-lt"/>
                <a:ea typeface="+mn-ea"/>
                <a:cs typeface="Arial" pitchFamily="34" charset="0"/>
              </a:rPr>
              <a:t>“What is the student doing now?” or “What can the student do right now?”</a:t>
            </a:r>
          </a:p>
          <a:p>
            <a:pPr marL="171450" indent="-171450" eaLnBrk="1" hangingPunct="1">
              <a:buFont typeface="Arial" panose="020B0604020202020204" pitchFamily="34" charset="0"/>
              <a:buChar char="•"/>
              <a:defRPr/>
            </a:pPr>
            <a:endParaRPr lang="en-US" altLang="en-US" sz="1100" i="1" dirty="0">
              <a:latin typeface="+mn-lt"/>
              <a:cs typeface="Arial" pitchFamily="34" charset="0"/>
            </a:endParaRPr>
          </a:p>
          <a:p>
            <a:pPr marL="171450" indent="-171450" eaLnBrk="1" hangingPunct="1">
              <a:buFont typeface="Arial" panose="020B0604020202020204" pitchFamily="34" charset="0"/>
              <a:buChar char="•"/>
              <a:defRPr/>
            </a:pPr>
            <a:endParaRPr lang="en-US" altLang="en-US" i="1" dirty="0">
              <a:latin typeface="+mn-lt"/>
              <a:cs typeface="Arial" pitchFamily="34" charset="0"/>
            </a:endParaRPr>
          </a:p>
        </p:txBody>
      </p:sp>
    </p:spTree>
    <p:extLst>
      <p:ext uri="{BB962C8B-B14F-4D97-AF65-F5344CB8AC3E}">
        <p14:creationId xmlns:p14="http://schemas.microsoft.com/office/powerpoint/2010/main" val="198754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F014A1-2CCC-4B8D-B8EC-4436D8AE059E}" type="slidenum">
              <a:rPr lang="en-US" altLang="en-US" smtClean="0"/>
              <a:pPr>
                <a:spcBef>
                  <a:spcPct val="0"/>
                </a:spcBef>
              </a:pPr>
              <a:t>8</a:t>
            </a:fld>
            <a:endParaRPr lang="en-US" altLang="en-US" dirty="0"/>
          </a:p>
        </p:txBody>
      </p:sp>
      <p:sp>
        <p:nvSpPr>
          <p:cNvPr id="18435" name="Rectangle 2"/>
          <p:cNvSpPr>
            <a:spLocks noGrp="1" noRot="1" noChangeAspect="1" noChangeArrowheads="1" noTextEdit="1"/>
          </p:cNvSpPr>
          <p:nvPr>
            <p:ph type="sldImg"/>
          </p:nvPr>
        </p:nvSpPr>
        <p:spPr>
          <a:xfrm>
            <a:off x="1184275" y="698500"/>
            <a:ext cx="4656138" cy="34925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cs typeface="Arial" panose="020B0604020202020204" pitchFamily="34" charset="0"/>
              </a:rPr>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Here is where we are planning to</a:t>
            </a:r>
            <a:r>
              <a:rPr lang="en-US" altLang="en-US" b="0" baseline="0" dirty="0">
                <a:latin typeface="Arial" panose="020B0604020202020204" pitchFamily="34" charset="0"/>
                <a:cs typeface="Arial" panose="020B0604020202020204" pitchFamily="34" charset="0"/>
              </a:rPr>
              <a:t> head today. We will try to take a break mid-morning and mid-afternoon but we are all adults so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u="none"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none" dirty="0">
                <a:latin typeface="Arial" panose="020B0604020202020204" pitchFamily="34" charset="0"/>
                <a:cs typeface="Arial" panose="020B0604020202020204" pitchFamily="34" charset="0"/>
              </a:rPr>
              <a:t>To Do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dirty="0">
                <a:latin typeface="Arial" panose="020B0604020202020204" pitchFamily="34" charset="0"/>
                <a:cs typeface="Arial" panose="020B0604020202020204" pitchFamily="34" charset="0"/>
              </a:rPr>
              <a:t>You</a:t>
            </a:r>
            <a:r>
              <a:rPr lang="en-US" altLang="en-US" b="0" u="none" baseline="0" dirty="0">
                <a:latin typeface="Arial" panose="020B0604020202020204" pitchFamily="34" charset="0"/>
                <a:cs typeface="Arial" panose="020B0604020202020204" pitchFamily="34" charset="0"/>
              </a:rPr>
              <a:t> may a</a:t>
            </a:r>
            <a:r>
              <a:rPr lang="en-US" altLang="en-US" b="0" u="none" dirty="0">
                <a:latin typeface="Arial" panose="020B0604020202020204" pitchFamily="34" charset="0"/>
                <a:cs typeface="Arial" panose="020B0604020202020204" pitchFamily="34" charset="0"/>
              </a:rPr>
              <a:t>djust times to fit your schedule. You may also just post the schedule without the</a:t>
            </a:r>
            <a:r>
              <a:rPr lang="en-US" altLang="en-US" b="0" u="none" baseline="0" dirty="0">
                <a:latin typeface="Arial" panose="020B0604020202020204" pitchFamily="34" charset="0"/>
                <a:cs typeface="Arial" panose="020B0604020202020204" pitchFamily="34" charset="0"/>
              </a:rPr>
              <a:t> ‘time’ attached. </a:t>
            </a:r>
            <a:endParaRPr lang="en-US" altLang="en-US" b="0" u="none" dirty="0">
              <a:latin typeface="Arial" panose="020B0604020202020204" pitchFamily="34" charset="0"/>
              <a:cs typeface="Arial" panose="020B0604020202020204" pitchFamily="34" charset="0"/>
            </a:endParaRPr>
          </a:p>
          <a:p>
            <a:endParaRPr lang="en-US" altLang="en-US" b="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6271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  </a:t>
            </a:r>
          </a:p>
          <a:p>
            <a:r>
              <a:rPr lang="en-US" altLang="en-US" dirty="0">
                <a:latin typeface="Arial" panose="020B0604020202020204" pitchFamily="34" charset="0"/>
                <a:cs typeface="Arial" panose="020B0604020202020204" pitchFamily="34" charset="0"/>
              </a:rPr>
              <a:t>HO #5   Unique Educational Needs (UEN)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Determining the UENs is the </a:t>
            </a:r>
            <a:r>
              <a:rPr lang="en-US" altLang="en-US" b="0" i="0" u="none" dirty="0">
                <a:latin typeface="Arial" panose="020B0604020202020204" pitchFamily="34" charset="0"/>
                <a:cs typeface="Arial" panose="020B0604020202020204" pitchFamily="34" charset="0"/>
              </a:rPr>
              <a:t>precursor</a:t>
            </a:r>
            <a:r>
              <a:rPr lang="en-US" altLang="en-US" b="0" i="0" u="none" baseline="0" dirty="0">
                <a:latin typeface="Arial" panose="020B0604020202020204" pitchFamily="34" charset="0"/>
                <a:cs typeface="Arial" panose="020B0604020202020204" pitchFamily="34" charset="0"/>
              </a:rPr>
              <a:t> t</a:t>
            </a:r>
            <a:r>
              <a:rPr lang="en-US" altLang="en-US" b="0" i="0" u="none" dirty="0">
                <a:latin typeface="Arial" panose="020B0604020202020204" pitchFamily="34" charset="0"/>
                <a:cs typeface="Arial" panose="020B0604020202020204" pitchFamily="34" charset="0"/>
              </a:rPr>
              <a:t>o</a:t>
            </a:r>
            <a:r>
              <a:rPr lang="en-US" altLang="en-US" dirty="0">
                <a:latin typeface="Arial" panose="020B0604020202020204" pitchFamily="34" charset="0"/>
                <a:cs typeface="Arial" panose="020B0604020202020204" pitchFamily="34" charset="0"/>
              </a:rPr>
              <a:t> writing PL statements.  After determining the UENs related to conditions of learning and skills and/or behavior, you are ready to address them in the present level.</a:t>
            </a:r>
          </a:p>
          <a:p>
            <a:r>
              <a:rPr lang="en-US" altLang="en-US" dirty="0">
                <a:latin typeface="Arial" panose="020B0604020202020204" pitchFamily="34" charset="0"/>
                <a:cs typeface="Arial" panose="020B0604020202020204" pitchFamily="34" charset="0"/>
              </a:rPr>
              <a:t>Do not just think of what they need to learn but do it with a vision of what steps will need to be taken towards </a:t>
            </a:r>
            <a:r>
              <a:rPr lang="en-US" altLang="en-US" b="0" i="1" dirty="0">
                <a:latin typeface="Arial" panose="020B0604020202020204" pitchFamily="34" charset="0"/>
                <a:cs typeface="Arial" panose="020B0604020202020204" pitchFamily="34" charset="0"/>
              </a:rPr>
              <a:t>more independence </a:t>
            </a:r>
            <a:r>
              <a:rPr lang="en-US" altLang="en-US" dirty="0">
                <a:latin typeface="Arial" panose="020B0604020202020204" pitchFamily="34" charset="0"/>
                <a:cs typeface="Arial" panose="020B0604020202020204" pitchFamily="34" charset="0"/>
              </a:rPr>
              <a:t>on the part of the student.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Never start an accommodation without being mindful of how you will target skills which develop self regulation and determination.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UENs explain what needs to be addressed in the IEP so the student’s disability will have the least possible effect on their involvement and progress in the general education curriculum.</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Conditions for </a:t>
            </a:r>
            <a:r>
              <a:rPr lang="en-US" altLang="en-US" dirty="0">
                <a:latin typeface="Arial" panose="020B0604020202020204" pitchFamily="34" charset="0"/>
                <a:cs typeface="Arial" panose="020B0604020202020204" pitchFamily="34" charset="0"/>
              </a:rPr>
              <a:t>learning, as determined through unique educational needs, are most often addressed through accommodations/modifications.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Conditions of </a:t>
            </a:r>
            <a:r>
              <a:rPr lang="en-US" altLang="en-US" dirty="0">
                <a:latin typeface="Arial" panose="020B0604020202020204" pitchFamily="34" charset="0"/>
                <a:cs typeface="Arial" panose="020B0604020202020204" pitchFamily="34" charset="0"/>
              </a:rPr>
              <a:t>learning are generally the type of environment and/or circumstances the student needs in order to learn.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do we know about the student’s response to:</a:t>
            </a:r>
          </a:p>
          <a:p>
            <a:r>
              <a:rPr lang="en-US" altLang="en-US" dirty="0">
                <a:latin typeface="Arial" panose="020B0604020202020204" pitchFamily="34" charset="0"/>
                <a:cs typeface="Arial" panose="020B0604020202020204" pitchFamily="34" charset="0"/>
              </a:rPr>
              <a:t>     --Learning/Teaching strategies</a:t>
            </a:r>
          </a:p>
          <a:p>
            <a:r>
              <a:rPr lang="en-US" altLang="en-US" dirty="0">
                <a:latin typeface="Arial" panose="020B0604020202020204" pitchFamily="34" charset="0"/>
                <a:cs typeface="Arial" panose="020B0604020202020204" pitchFamily="34" charset="0"/>
              </a:rPr>
              <a:t>     --Accommodations</a:t>
            </a:r>
          </a:p>
          <a:p>
            <a:r>
              <a:rPr lang="en-US" altLang="en-US" dirty="0">
                <a:latin typeface="Arial" panose="020B0604020202020204" pitchFamily="34" charset="0"/>
                <a:cs typeface="Arial" panose="020B0604020202020204" pitchFamily="34" charset="0"/>
              </a:rPr>
              <a:t>     --Interventions</a:t>
            </a:r>
          </a:p>
          <a:p>
            <a:r>
              <a:rPr lang="en-US" altLang="en-US" dirty="0">
                <a:latin typeface="Arial" panose="020B0604020202020204" pitchFamily="34" charset="0"/>
                <a:cs typeface="Arial" panose="020B0604020202020204" pitchFamily="34" charset="0"/>
              </a:rPr>
              <a:t>     --Standards/Curriculum Instruction</a:t>
            </a:r>
          </a:p>
          <a:p>
            <a:r>
              <a:rPr lang="en-US" altLang="en-US" b="1" dirty="0">
                <a:latin typeface="Arial" panose="020B0604020202020204" pitchFamily="34" charset="0"/>
                <a:cs typeface="Arial" panose="020B0604020202020204" pitchFamily="34" charset="0"/>
              </a:rPr>
              <a:t>ASK</a:t>
            </a:r>
            <a:r>
              <a:rPr lang="en-US" altLang="en-US" dirty="0">
                <a:latin typeface="Arial" panose="020B0604020202020204" pitchFamily="34" charset="0"/>
                <a:cs typeface="Arial" panose="020B0604020202020204" pitchFamily="34" charset="0"/>
              </a:rPr>
              <a:t> . . </a:t>
            </a:r>
            <a:r>
              <a:rPr lang="en-US" altLang="en-US" b="1" i="1" dirty="0">
                <a:latin typeface="Arial" panose="020B0604020202020204" pitchFamily="34" charset="0"/>
                <a:cs typeface="Arial" panose="020B0604020202020204" pitchFamily="34" charset="0"/>
              </a:rPr>
              <a:t>. “What have we learned about this student’s strengths?”</a:t>
            </a:r>
          </a:p>
          <a:p>
            <a:endParaRPr lang="en-US" altLang="en-US" b="1" i="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--Needs are prioritized in relation to how they affect involvement and progress in the</a:t>
            </a:r>
          </a:p>
          <a:p>
            <a:r>
              <a:rPr lang="en-US" altLang="en-US" dirty="0">
                <a:latin typeface="Arial" panose="020B0604020202020204" pitchFamily="34" charset="0"/>
                <a:cs typeface="Arial" panose="020B0604020202020204" pitchFamily="34" charset="0"/>
              </a:rPr>
              <a:t>       general education curriculum.  </a:t>
            </a:r>
          </a:p>
          <a:p>
            <a:r>
              <a:rPr lang="en-US" altLang="en-US" b="1" dirty="0">
                <a:latin typeface="Arial" panose="020B0604020202020204" pitchFamily="34" charset="0"/>
                <a:cs typeface="Arial" panose="020B0604020202020204" pitchFamily="34" charset="0"/>
              </a:rPr>
              <a:t>To know:</a:t>
            </a:r>
          </a:p>
          <a:p>
            <a:r>
              <a:rPr lang="en-US" altLang="en-US" b="0" dirty="0">
                <a:latin typeface="Arial" panose="020B0604020202020204" pitchFamily="34" charset="0"/>
                <a:cs typeface="Arial" panose="020B0604020202020204" pitchFamily="34" charset="0"/>
              </a:rPr>
              <a:t>The</a:t>
            </a:r>
            <a:r>
              <a:rPr lang="en-US" altLang="en-US" b="0" baseline="0" dirty="0">
                <a:latin typeface="Arial" panose="020B0604020202020204" pitchFamily="34" charset="0"/>
                <a:cs typeface="Arial" panose="020B0604020202020204" pitchFamily="34" charset="0"/>
              </a:rPr>
              <a:t> back side of this document can be used to </a:t>
            </a:r>
            <a:r>
              <a:rPr lang="en-US" altLang="en-US" b="0" i="1" baseline="0" dirty="0">
                <a:latin typeface="Arial" panose="020B0604020202020204" pitchFamily="34" charset="0"/>
                <a:cs typeface="Arial" panose="020B0604020202020204" pitchFamily="34" charset="0"/>
              </a:rPr>
              <a:t>think </a:t>
            </a:r>
            <a:r>
              <a:rPr lang="en-US" altLang="en-US" b="0" baseline="0" dirty="0">
                <a:latin typeface="Arial" panose="020B0604020202020204" pitchFamily="34" charset="0"/>
                <a:cs typeface="Arial" panose="020B0604020202020204" pitchFamily="34" charset="0"/>
              </a:rPr>
              <a:t>student specific when presenting to a group using their own student IEP. For the groups who are using the students you provide – the reverse side is what we want them to go back to their own student and consider. (This is optional. Larger groups may take this back to apply to their own IEP.)</a:t>
            </a:r>
            <a:endParaRPr lang="en-US" altLang="en-US" b="0" dirty="0">
              <a:latin typeface="Arial" panose="020B0604020202020204" pitchFamily="34" charset="0"/>
              <a:cs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EC4AA8-44AD-48D3-A4FD-C933042E3EF5}" type="slidenum">
              <a:rPr lang="en-US" altLang="en-US" smtClean="0"/>
              <a:pPr>
                <a:spcBef>
                  <a:spcPct val="0"/>
                </a:spcBef>
              </a:pPr>
              <a:t>81</a:t>
            </a:fld>
            <a:endParaRPr lang="en-US" altLang="en-US" dirty="0"/>
          </a:p>
        </p:txBody>
      </p:sp>
    </p:spTree>
    <p:extLst>
      <p:ext uri="{BB962C8B-B14F-4D97-AF65-F5344CB8AC3E}">
        <p14:creationId xmlns:p14="http://schemas.microsoft.com/office/powerpoint/2010/main" val="36749819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Description of Skills/Behaviors should be </a:t>
            </a:r>
            <a:r>
              <a:rPr lang="en-US" altLang="en-US" b="1" dirty="0">
                <a:latin typeface="Arial" panose="020B0604020202020204" pitchFamily="34" charset="0"/>
                <a:cs typeface="Arial" panose="020B0604020202020204" pitchFamily="34" charset="0"/>
              </a:rPr>
              <a:t>data driven </a:t>
            </a:r>
            <a:r>
              <a:rPr lang="en-US" altLang="en-US" dirty="0">
                <a:latin typeface="Arial" panose="020B0604020202020204" pitchFamily="34" charset="0"/>
                <a:cs typeface="Arial" panose="020B0604020202020204" pitchFamily="34" charset="0"/>
              </a:rPr>
              <a:t>based on formal and/or informal data.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Learning skills should be </a:t>
            </a:r>
            <a:r>
              <a:rPr lang="en-US" altLang="en-US" b="1" dirty="0">
                <a:latin typeface="Arial" panose="020B0604020202020204" pitchFamily="34" charset="0"/>
                <a:cs typeface="Arial" panose="020B0604020202020204" pitchFamily="34" charset="0"/>
              </a:rPr>
              <a:t>Standard Centered—</a:t>
            </a:r>
            <a:r>
              <a:rPr lang="en-US" altLang="en-US" dirty="0">
                <a:latin typeface="Arial" panose="020B0604020202020204" pitchFamily="34" charset="0"/>
                <a:cs typeface="Arial" panose="020B0604020202020204" pitchFamily="34" charset="0"/>
              </a:rPr>
              <a:t>address the general education curriculum</a:t>
            </a:r>
          </a:p>
          <a:p>
            <a:r>
              <a:rPr lang="en-US" altLang="en-US" dirty="0">
                <a:latin typeface="Arial" panose="020B0604020202020204" pitchFamily="34" charset="0"/>
                <a:cs typeface="Arial" panose="020B0604020202020204" pitchFamily="34" charset="0"/>
              </a:rPr>
              <a:t>   (knowledge and performance standards).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Prioritize needs in relation to how they affect involvement and progress in the general</a:t>
            </a:r>
          </a:p>
          <a:p>
            <a:r>
              <a:rPr lang="en-US" altLang="en-US" dirty="0">
                <a:latin typeface="Arial" panose="020B0604020202020204" pitchFamily="34" charset="0"/>
                <a:cs typeface="Arial" panose="020B0604020202020204" pitchFamily="34" charset="0"/>
              </a:rPr>
              <a:t>  education curriculum.</a:t>
            </a:r>
            <a:endParaRPr lang="en-US" altLang="en-US" b="1" dirty="0">
              <a:latin typeface="Arial" panose="020B0604020202020204" pitchFamily="34" charset="0"/>
              <a:cs typeface="Arial" panose="020B0604020202020204" pitchFamily="34" charset="0"/>
            </a:endParaRPr>
          </a:p>
          <a:p>
            <a:r>
              <a:rPr lang="en-US" altLang="en-US" b="1" u="none" dirty="0">
                <a:latin typeface="Arial" panose="020B0604020202020204" pitchFamily="34" charset="0"/>
                <a:cs typeface="Arial" panose="020B0604020202020204" pitchFamily="34" charset="0"/>
              </a:rPr>
              <a:t>.</a:t>
            </a:r>
            <a:r>
              <a:rPr lang="en-US" altLang="en-US" b="1" u="none" baseline="0" dirty="0">
                <a:latin typeface="Arial" panose="020B0604020202020204" pitchFamily="34" charset="0"/>
                <a:cs typeface="Arial" panose="020B0604020202020204" pitchFamily="34" charset="0"/>
              </a:rPr>
              <a:t> </a:t>
            </a:r>
            <a:r>
              <a:rPr lang="en-US" altLang="en-US" u="none" dirty="0">
                <a:latin typeface="Arial" panose="020B0604020202020204" pitchFamily="34" charset="0"/>
                <a:cs typeface="Arial" panose="020B0604020202020204" pitchFamily="34" charset="0"/>
              </a:rPr>
              <a:t>Fluency is the overall measure.  What are other measures that impact fluency?  </a:t>
            </a:r>
          </a:p>
          <a:p>
            <a:r>
              <a:rPr lang="en-US" altLang="en-US" u="none" dirty="0">
                <a:latin typeface="Arial" panose="020B0604020202020204" pitchFamily="34" charset="0"/>
                <a:cs typeface="Arial" panose="020B0604020202020204" pitchFamily="34" charset="0"/>
              </a:rPr>
              <a:t>What skills lead to improved fluency?  </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CA13636-FEE0-4349-9087-9E890E82C17F}" type="slidenum">
              <a:rPr lang="en-US" altLang="en-US" smtClean="0"/>
              <a:pPr>
                <a:spcBef>
                  <a:spcPct val="0"/>
                </a:spcBef>
              </a:pPr>
              <a:t>82</a:t>
            </a:fld>
            <a:endParaRPr lang="en-US" altLang="en-US" dirty="0"/>
          </a:p>
        </p:txBody>
      </p:sp>
    </p:spTree>
    <p:extLst>
      <p:ext uri="{BB962C8B-B14F-4D97-AF65-F5344CB8AC3E}">
        <p14:creationId xmlns:p14="http://schemas.microsoft.com/office/powerpoint/2010/main" val="5728100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Think of the student and what strengths they have in relation to the curriculum needs. This list of question is not all inclusive rather a guide or process to identify student strengths. They guide us to consider all aspects of the student in our planning not just the standards.</a:t>
            </a:r>
          </a:p>
          <a:p>
            <a:r>
              <a:rPr lang="en-US" altLang="en-US" dirty="0">
                <a:latin typeface="Arial" panose="020B0604020202020204" pitchFamily="34" charset="0"/>
                <a:cs typeface="Arial" panose="020B0604020202020204" pitchFamily="34" charset="0"/>
              </a:rPr>
              <a:t>Review the questions on the Handout #2 – Step</a:t>
            </a:r>
            <a:r>
              <a:rPr lang="en-US" altLang="en-US" baseline="0" dirty="0">
                <a:latin typeface="Arial" panose="020B0604020202020204" pitchFamily="34" charset="0"/>
                <a:cs typeface="Arial" panose="020B0604020202020204" pitchFamily="34" charset="0"/>
              </a:rPr>
              <a:t> 3- connect the questions here with the ones on the document – how can these help us see the strengths of the student?</a:t>
            </a:r>
          </a:p>
          <a:p>
            <a:endParaRPr lang="en-US" altLang="en-US"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Know:</a:t>
            </a:r>
          </a:p>
          <a:p>
            <a:r>
              <a:rPr lang="en-US" altLang="en-US" b="0" baseline="0" dirty="0">
                <a:latin typeface="Arial" panose="020B0604020202020204" pitchFamily="34" charset="0"/>
                <a:cs typeface="Arial" panose="020B0604020202020204" pitchFamily="34" charset="0"/>
              </a:rPr>
              <a:t>The questions are different on the handout than on the slide – have participants tell you how they find strengths of the student. Step 3 questions 1 and 2</a:t>
            </a:r>
            <a:endParaRPr lang="en-US" altLang="en-US" b="0" dirty="0">
              <a:latin typeface="Arial" panose="020B0604020202020204" pitchFamily="34" charset="0"/>
              <a:cs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76D83D-894E-4FDE-946C-0DA8ACB2633E}" type="slidenum">
              <a:rPr lang="en-US" altLang="en-US" smtClean="0"/>
              <a:pPr>
                <a:spcBef>
                  <a:spcPct val="0"/>
                </a:spcBef>
              </a:pPr>
              <a:t>83</a:t>
            </a:fld>
            <a:endParaRPr lang="en-US" altLang="en-US" dirty="0"/>
          </a:p>
        </p:txBody>
      </p:sp>
    </p:spTree>
    <p:extLst>
      <p:ext uri="{BB962C8B-B14F-4D97-AF65-F5344CB8AC3E}">
        <p14:creationId xmlns:p14="http://schemas.microsoft.com/office/powerpoint/2010/main" val="12069489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Again, we do not consider these questions as all inclusive, rather a guide of considerations in determining current functioning in relation to future needs. Look at the questions 3-4 for Step 3 and also “Consider</a:t>
            </a:r>
            <a:r>
              <a:rPr lang="en-US" altLang="en-US" baseline="0" dirty="0">
                <a:latin typeface="Arial" panose="020B0604020202020204" pitchFamily="34" charset="0"/>
                <a:cs typeface="Arial" panose="020B0604020202020204" pitchFamily="34" charset="0"/>
              </a:rPr>
              <a:t> the factors related to the student’s disability and how the student learns and demonstrates what he or she knows” through the next 2 questions in that section.</a:t>
            </a:r>
          </a:p>
          <a:p>
            <a:endParaRPr lang="en-US" altLang="en-US" dirty="0">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F849DC-DDE5-48FC-A94A-AEC76DE27EFD}" type="slidenum">
              <a:rPr lang="en-US" altLang="en-US" smtClean="0"/>
              <a:pPr>
                <a:spcBef>
                  <a:spcPct val="0"/>
                </a:spcBef>
              </a:pPr>
              <a:t>84</a:t>
            </a:fld>
            <a:endParaRPr lang="en-US" altLang="en-US"/>
          </a:p>
        </p:txBody>
      </p:sp>
    </p:spTree>
    <p:extLst>
      <p:ext uri="{BB962C8B-B14F-4D97-AF65-F5344CB8AC3E}">
        <p14:creationId xmlns:p14="http://schemas.microsoft.com/office/powerpoint/2010/main" val="38658785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Material Needed:</a:t>
            </a:r>
          </a:p>
          <a:p>
            <a:r>
              <a:rPr lang="en-US" altLang="en-US" dirty="0">
                <a:latin typeface="Arial" panose="020B0604020202020204" pitchFamily="34" charset="0"/>
                <a:cs typeface="Arial" panose="020B0604020202020204" pitchFamily="34" charset="0"/>
              </a:rPr>
              <a:t>HO #2 Develop the Present Level of Academic</a:t>
            </a:r>
            <a:r>
              <a:rPr lang="en-US" altLang="en-US" baseline="0" dirty="0">
                <a:latin typeface="Arial" panose="020B0604020202020204" pitchFamily="34" charset="0"/>
                <a:cs typeface="Arial" panose="020B0604020202020204" pitchFamily="34" charset="0"/>
              </a:rPr>
              <a:t> Achievement and Functional Performance.</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Do:</a:t>
            </a:r>
          </a:p>
          <a:p>
            <a:r>
              <a:rPr lang="en-US" altLang="en-US" dirty="0">
                <a:latin typeface="Arial" panose="020B0604020202020204" pitchFamily="34" charset="0"/>
                <a:cs typeface="Arial" panose="020B0604020202020204" pitchFamily="34" charset="0"/>
              </a:rPr>
              <a:t> Continue discussion of different questions from Handout #2 which address the student need against standards and future mastery.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Say:</a:t>
            </a:r>
          </a:p>
          <a:p>
            <a:r>
              <a:rPr lang="en-US" altLang="en-US" b="0" baseline="0" dirty="0">
                <a:latin typeface="Arial" panose="020B0604020202020204" pitchFamily="34" charset="0"/>
                <a:cs typeface="Arial" panose="020B0604020202020204" pitchFamily="34" charset="0"/>
              </a:rPr>
              <a:t>Are </a:t>
            </a:r>
            <a:r>
              <a:rPr lang="en-US" altLang="en-US" dirty="0">
                <a:latin typeface="Arial" panose="020B0604020202020204" pitchFamily="34" charset="0"/>
                <a:cs typeface="Arial" panose="020B0604020202020204" pitchFamily="34" charset="0"/>
              </a:rPr>
              <a:t>there any other questions or data we</a:t>
            </a:r>
            <a:r>
              <a:rPr lang="en-US" altLang="en-US" baseline="0" dirty="0">
                <a:latin typeface="Arial" panose="020B0604020202020204" pitchFamily="34" charset="0"/>
                <a:cs typeface="Arial" panose="020B0604020202020204" pitchFamily="34" charset="0"/>
              </a:rPr>
              <a:t> might want to </a:t>
            </a:r>
            <a:r>
              <a:rPr lang="en-US" altLang="en-US" dirty="0">
                <a:latin typeface="Arial" panose="020B0604020202020204" pitchFamily="34" charset="0"/>
                <a:cs typeface="Arial" panose="020B0604020202020204" pitchFamily="34" charset="0"/>
              </a:rPr>
              <a:t>consider?</a:t>
            </a:r>
          </a:p>
          <a:p>
            <a:r>
              <a:rPr lang="en-US" altLang="en-US" dirty="0">
                <a:latin typeface="Arial" panose="020B0604020202020204" pitchFamily="34" charset="0"/>
                <a:cs typeface="Arial" panose="020B0604020202020204" pitchFamily="34" charset="0"/>
              </a:rPr>
              <a:t>Have we been clear to make this a student centered customized</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document</a:t>
            </a:r>
            <a:r>
              <a:rPr lang="en-US" altLang="en-US" baseline="0" dirty="0">
                <a:latin typeface="Arial" panose="020B0604020202020204" pitchFamily="34" charset="0"/>
                <a:cs typeface="Arial" panose="020B0604020202020204" pitchFamily="34" charset="0"/>
              </a:rPr>
              <a:t> specific to the student and their strengths and needs? </a:t>
            </a:r>
          </a:p>
          <a:p>
            <a:r>
              <a:rPr lang="en-US" altLang="en-US" baseline="0" dirty="0">
                <a:latin typeface="Arial" panose="020B0604020202020204" pitchFamily="34" charset="0"/>
                <a:cs typeface="Arial" panose="020B0604020202020204" pitchFamily="34" charset="0"/>
              </a:rPr>
              <a:t>These questions guide us as we try to be clear to the readers who will address the learning needs of this student.</a:t>
            </a:r>
            <a:endParaRPr lang="en-US" altLang="en-US" dirty="0">
              <a:latin typeface="Arial" panose="020B0604020202020204" pitchFamily="34" charset="0"/>
              <a:cs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ABC6A4-91EF-4A4D-89A4-0625A5DC2DC2}" type="slidenum">
              <a:rPr lang="en-US" altLang="en-US" smtClean="0"/>
              <a:pPr>
                <a:spcBef>
                  <a:spcPct val="0"/>
                </a:spcBef>
              </a:pPr>
              <a:t>85</a:t>
            </a:fld>
            <a:endParaRPr lang="en-US" altLang="en-US"/>
          </a:p>
        </p:txBody>
      </p:sp>
    </p:spTree>
    <p:extLst>
      <p:ext uri="{BB962C8B-B14F-4D97-AF65-F5344CB8AC3E}">
        <p14:creationId xmlns:p14="http://schemas.microsoft.com/office/powerpoint/2010/main" val="503615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Remember, when considering accommodations, these could be more than just checking items off a list.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Team members should have a discussion about what works and what has not worked for the student.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cs typeface="Arial" panose="020B0604020202020204" pitchFamily="34" charset="0"/>
              </a:rPr>
              <a:t>We must address the idea that this document will  address a time span that might include time within the next grade level when we are writing an IEP that lasts for one year. You might be looking</a:t>
            </a:r>
            <a:r>
              <a:rPr lang="en-US" altLang="en-US" b="0" baseline="0" dirty="0">
                <a:latin typeface="Arial" panose="020B0604020202020204" pitchFamily="34" charset="0"/>
                <a:cs typeface="Arial" panose="020B0604020202020204" pitchFamily="34" charset="0"/>
              </a:rPr>
              <a:t> at standards from one grade level to the next. We know that sometimes we must amend an IEP because of growth or differences of needs when a student moves within the IEP year to another grade level with different demands and schedules. But be cautious in noting what might be needed within the timeframe you are writing the IEP.</a:t>
            </a:r>
            <a:endParaRPr lang="en-US" altLang="en-US" b="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For example, when using something like </a:t>
            </a:r>
            <a:r>
              <a:rPr lang="en-US" altLang="en-US" u="sng" dirty="0">
                <a:latin typeface="Arial" panose="020B0604020202020204" pitchFamily="34" charset="0"/>
                <a:cs typeface="Arial" panose="020B0604020202020204" pitchFamily="34" charset="0"/>
              </a:rPr>
              <a:t>extended time</a:t>
            </a:r>
            <a:r>
              <a:rPr lang="en-US" altLang="en-US" dirty="0">
                <a:latin typeface="Arial" panose="020B0604020202020204" pitchFamily="34" charset="0"/>
                <a:cs typeface="Arial" panose="020B0604020202020204" pitchFamily="34" charset="0"/>
              </a:rPr>
              <a:t>, what does providing additional time for the student look like?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Writing as needed and non-specific descriptors of accommodations do not meet the level of detail required to provide information for both the teacher and the student.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Students must know what they need in order to not only access the curriculum, but to also self-advocate.</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2C75E3-A85C-4A11-B4EC-6B5DA1142C85}" type="slidenum">
              <a:rPr lang="en-US" altLang="en-US" smtClean="0"/>
              <a:pPr>
                <a:spcBef>
                  <a:spcPct val="0"/>
                </a:spcBef>
              </a:pPr>
              <a:t>86</a:t>
            </a:fld>
            <a:endParaRPr lang="en-US" altLang="en-US"/>
          </a:p>
        </p:txBody>
      </p:sp>
    </p:spTree>
    <p:extLst>
      <p:ext uri="{BB962C8B-B14F-4D97-AF65-F5344CB8AC3E}">
        <p14:creationId xmlns:p14="http://schemas.microsoft.com/office/powerpoint/2010/main" val="4643968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833290-FC8E-46B1-8996-59A9A68857FB}" type="slidenum">
              <a:rPr lang="en-US" altLang="en-US" smtClean="0"/>
              <a:pPr>
                <a:spcBef>
                  <a:spcPct val="0"/>
                </a:spcBef>
              </a:pPr>
              <a:t>87</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latin typeface="Arial" panose="020B0604020202020204" pitchFamily="34" charset="0"/>
                <a:cs typeface="Arial" panose="020B0604020202020204" pitchFamily="34" charset="0"/>
              </a:rPr>
              <a:t>To Say:</a:t>
            </a:r>
          </a:p>
          <a:p>
            <a:r>
              <a:rPr lang="en-US" altLang="en-US" sz="1400" dirty="0">
                <a:latin typeface="Arial" panose="020B0604020202020204" pitchFamily="34" charset="0"/>
                <a:cs typeface="Arial" panose="020B0604020202020204" pitchFamily="34" charset="0"/>
              </a:rPr>
              <a:t>Take a moment to read this slide. </a:t>
            </a:r>
          </a:p>
          <a:p>
            <a:r>
              <a:rPr lang="en-US" altLang="en-US" sz="1400" dirty="0">
                <a:latin typeface="Arial" panose="020B0604020202020204" pitchFamily="34" charset="0"/>
                <a:cs typeface="Arial" panose="020B0604020202020204" pitchFamily="34" charset="0"/>
              </a:rPr>
              <a:t>What do you see as different in these two statements?</a:t>
            </a:r>
          </a:p>
          <a:p>
            <a:r>
              <a:rPr lang="en-US" altLang="en-US" sz="1400" dirty="0">
                <a:latin typeface="Arial" panose="020B0604020202020204" pitchFamily="34" charset="0"/>
                <a:cs typeface="Arial" panose="020B0604020202020204" pitchFamily="34" charset="0"/>
              </a:rPr>
              <a:t>Be specific in identifying which skills limit the students ability to make progress in the general education curriculum without specialized instruction. What keeps the student from accessing the curriculum at the same rate/level as peers without support?</a:t>
            </a:r>
          </a:p>
          <a:p>
            <a:endParaRPr lang="en-US" altLang="en-US" sz="1400"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To Know:</a:t>
            </a:r>
          </a:p>
          <a:p>
            <a:r>
              <a:rPr lang="en-US" altLang="en-US" sz="1400" b="0" dirty="0">
                <a:latin typeface="Arial" panose="020B0604020202020204" pitchFamily="34" charset="0"/>
                <a:cs typeface="Arial" panose="020B0604020202020204" pitchFamily="34" charset="0"/>
              </a:rPr>
              <a:t>Refer to the bottom of page 2 HO #2.</a:t>
            </a:r>
            <a:r>
              <a:rPr lang="en-US" altLang="en-US" sz="1400" b="0" baseline="0" dirty="0">
                <a:latin typeface="Arial" panose="020B0604020202020204" pitchFamily="34" charset="0"/>
                <a:cs typeface="Arial" panose="020B0604020202020204" pitchFamily="34" charset="0"/>
              </a:rPr>
              <a:t> </a:t>
            </a:r>
            <a:endParaRPr lang="en-US" alt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2123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0A869A-C44D-4598-8A79-041091DA8822}" type="slidenum">
              <a:rPr lang="en-US" altLang="en-US" smtClean="0"/>
              <a:pPr>
                <a:spcBef>
                  <a:spcPct val="0"/>
                </a:spcBef>
              </a:pPr>
              <a:t>88</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sz="1400" b="1" dirty="0">
                <a:latin typeface="+mn-lt"/>
                <a:cs typeface="Arial" panose="020B0604020202020204" pitchFamily="34" charset="0"/>
              </a:rPr>
              <a:t>Material Needed:</a:t>
            </a:r>
            <a:endParaRPr lang="en-US" altLang="en-US" sz="1400" dirty="0">
              <a:latin typeface="+mn-lt"/>
              <a:cs typeface="Arial" panose="020B0604020202020204" pitchFamily="34" charset="0"/>
            </a:endParaRPr>
          </a:p>
          <a:p>
            <a:pPr defTabSz="908050"/>
            <a:r>
              <a:rPr lang="en-US" altLang="en-US" sz="1400" b="1" dirty="0">
                <a:latin typeface="+mn-lt"/>
                <a:cs typeface="Arial" panose="020B0604020202020204" pitchFamily="34" charset="0"/>
              </a:rPr>
              <a:t>HO #6 </a:t>
            </a:r>
            <a:r>
              <a:rPr lang="en-US" altLang="en-US" sz="1400" dirty="0">
                <a:latin typeface="+mn-lt"/>
                <a:cs typeface="Arial" panose="020B0604020202020204" pitchFamily="34" charset="0"/>
              </a:rPr>
              <a:t>Goldman’s</a:t>
            </a:r>
            <a:r>
              <a:rPr lang="en-US" altLang="en-US" sz="1400" b="1" dirty="0">
                <a:latin typeface="+mn-lt"/>
                <a:cs typeface="Arial" panose="020B0604020202020204" pitchFamily="34" charset="0"/>
              </a:rPr>
              <a:t> </a:t>
            </a:r>
            <a:r>
              <a:rPr lang="en-US" altLang="en-US" sz="1400" b="0" i="1" u="sng" dirty="0">
                <a:latin typeface="+mn-lt"/>
                <a:cs typeface="Arial" panose="020B0604020202020204" pitchFamily="34" charset="0"/>
              </a:rPr>
              <a:t>IEP Extreme Makeover        </a:t>
            </a:r>
          </a:p>
          <a:p>
            <a:pPr defTabSz="908050"/>
            <a:endParaRPr lang="en-US" altLang="en-US" sz="1400" b="0" dirty="0">
              <a:latin typeface="+mn-lt"/>
              <a:cs typeface="Arial" panose="020B0604020202020204" pitchFamily="34" charset="0"/>
            </a:endParaRPr>
          </a:p>
          <a:p>
            <a:pPr defTabSz="908050"/>
            <a:r>
              <a:rPr lang="en-US" altLang="en-US" sz="1400" b="1" dirty="0">
                <a:latin typeface="+mn-lt"/>
                <a:cs typeface="Arial" panose="020B0604020202020204" pitchFamily="34" charset="0"/>
              </a:rPr>
              <a:t>To Say:</a:t>
            </a:r>
          </a:p>
          <a:p>
            <a:pPr defTabSz="908050"/>
            <a:r>
              <a:rPr lang="en-US" altLang="en-US" sz="1400" dirty="0">
                <a:latin typeface="+mn-lt"/>
                <a:cs typeface="Arial" panose="020B0604020202020204" pitchFamily="34" charset="0"/>
              </a:rPr>
              <a:t>Let’s take a look at Olivia’s example</a:t>
            </a:r>
            <a:r>
              <a:rPr lang="en-US" altLang="en-US" sz="1400" baseline="0" dirty="0">
                <a:latin typeface="+mn-lt"/>
                <a:cs typeface="Arial" panose="020B0604020202020204" pitchFamily="34" charset="0"/>
              </a:rPr>
              <a:t> Present Level Statement which specifies how her vocabulary knowledge impacts reading comprehension and vocabulary. Take a few minutes to read HO#6. Highlight statements which impact performance and discuss those with a shoulder partner.  </a:t>
            </a:r>
            <a:endParaRPr lang="en-US" altLang="en-US" sz="1400" dirty="0">
              <a:latin typeface="+mn-lt"/>
              <a:cs typeface="Arial" panose="020B0604020202020204" pitchFamily="34" charset="0"/>
            </a:endParaRPr>
          </a:p>
          <a:p>
            <a:pPr defTabSz="908050"/>
            <a:endParaRPr lang="en-US" altLang="en-US" sz="1400" dirty="0">
              <a:latin typeface="+mn-lt"/>
              <a:cs typeface="Arial" panose="020B0604020202020204" pitchFamily="34" charset="0"/>
            </a:endParaRPr>
          </a:p>
          <a:p>
            <a:pPr defTabSz="908050"/>
            <a:r>
              <a:rPr lang="en-US" altLang="en-US" sz="1400" b="1" dirty="0">
                <a:latin typeface="+mn-lt"/>
                <a:cs typeface="Arial" panose="020B0604020202020204" pitchFamily="34" charset="0"/>
              </a:rPr>
              <a:t>To Do:</a:t>
            </a:r>
          </a:p>
          <a:p>
            <a:pPr defTabSz="908050"/>
            <a:r>
              <a:rPr lang="en-US" altLang="en-US" sz="1400" dirty="0">
                <a:latin typeface="+mn-lt"/>
                <a:cs typeface="Arial" panose="020B0604020202020204" pitchFamily="34" charset="0"/>
              </a:rPr>
              <a:t>Participants will need time to Pair Share the article highlighting important considerations which impacts performance. (8-10 minutes</a:t>
            </a:r>
            <a:r>
              <a:rPr lang="en-US" altLang="en-US" sz="1100" dirty="0">
                <a:latin typeface="+mn-lt"/>
                <a:cs typeface="Arial" panose="020B0604020202020204" pitchFamily="34" charset="0"/>
              </a:rPr>
              <a:t>)</a:t>
            </a:r>
          </a:p>
        </p:txBody>
      </p:sp>
    </p:spTree>
    <p:extLst>
      <p:ext uri="{BB962C8B-B14F-4D97-AF65-F5344CB8AC3E}">
        <p14:creationId xmlns:p14="http://schemas.microsoft.com/office/powerpoint/2010/main" val="26139496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050"/>
            <a:r>
              <a:rPr lang="en-US" altLang="en-US" b="1" dirty="0">
                <a:latin typeface="Arial" panose="020B0604020202020204" pitchFamily="34" charset="0"/>
                <a:cs typeface="Arial" panose="020B0604020202020204" pitchFamily="34" charset="0"/>
              </a:rPr>
              <a:t>Material Needed:</a:t>
            </a:r>
          </a:p>
          <a:p>
            <a:pPr defTabSz="908050"/>
            <a:r>
              <a:rPr lang="en-US" altLang="en-US" dirty="0">
                <a:latin typeface="Arial" panose="020B0604020202020204" pitchFamily="34" charset="0"/>
                <a:cs typeface="Arial" panose="020B0604020202020204" pitchFamily="34" charset="0"/>
              </a:rPr>
              <a:t>HO #7  </a:t>
            </a:r>
            <a:r>
              <a:rPr lang="en-US" altLang="en-US" i="1" u="none" dirty="0">
                <a:latin typeface="Arial" panose="020B0604020202020204" pitchFamily="34" charset="0"/>
                <a:cs typeface="Arial" panose="020B0604020202020204" pitchFamily="34" charset="0"/>
              </a:rPr>
              <a:t>Present Level of Academic Achievement and Functional Performance</a:t>
            </a:r>
          </a:p>
          <a:p>
            <a:pPr defTabSz="908050"/>
            <a:endParaRPr lang="en-US" altLang="en-US" dirty="0">
              <a:latin typeface="Arial" panose="020B0604020202020204" pitchFamily="34" charset="0"/>
              <a:cs typeface="Arial" panose="020B0604020202020204" pitchFamily="34" charset="0"/>
            </a:endParaRPr>
          </a:p>
          <a:p>
            <a:pPr defTabSz="908050"/>
            <a:r>
              <a:rPr lang="en-US" altLang="en-US" b="1" dirty="0">
                <a:latin typeface="Arial" panose="020B0604020202020204" pitchFamily="34" charset="0"/>
                <a:cs typeface="Arial" panose="020B0604020202020204" pitchFamily="34" charset="0"/>
              </a:rPr>
              <a:t>To Know:</a:t>
            </a:r>
          </a:p>
          <a:p>
            <a:pPr defTabSz="908050"/>
            <a:r>
              <a:rPr lang="en-US" altLang="en-US" dirty="0">
                <a:latin typeface="Arial" panose="020B0604020202020204" pitchFamily="34" charset="0"/>
                <a:cs typeface="Arial" panose="020B0604020202020204" pitchFamily="34" charset="0"/>
              </a:rPr>
              <a:t>This handout is an example of Present Level statements as compared to vague terms often seen in IEPs. Use the handout as a guide to complete the following activity.</a:t>
            </a:r>
          </a:p>
          <a:p>
            <a:pPr defTabSz="908050"/>
            <a:endParaRPr lang="en-US" altLang="en-US" dirty="0">
              <a:latin typeface="Arial" panose="020B0604020202020204" pitchFamily="34" charset="0"/>
              <a:cs typeface="Arial" panose="020B0604020202020204" pitchFamily="34" charset="0"/>
            </a:endParaRPr>
          </a:p>
          <a:p>
            <a:pPr defTabSz="908050"/>
            <a:r>
              <a:rPr lang="en-US" altLang="en-US" b="1" dirty="0">
                <a:latin typeface="Arial" panose="020B0604020202020204" pitchFamily="34" charset="0"/>
                <a:cs typeface="Arial" panose="020B0604020202020204" pitchFamily="34" charset="0"/>
              </a:rPr>
              <a:t>To Do:</a:t>
            </a:r>
          </a:p>
          <a:p>
            <a:pPr defTabSz="908050"/>
            <a:r>
              <a:rPr lang="en-US" altLang="en-US" dirty="0">
                <a:latin typeface="Arial" panose="020B0604020202020204" pitchFamily="34" charset="0"/>
                <a:cs typeface="Arial" panose="020B0604020202020204" pitchFamily="34" charset="0"/>
              </a:rPr>
              <a:t>Tables are given words that have been seen on IEPs and participants brainstorm ways to write the words in observable, measureable terms: lazy, disrespectful, appropriate, inappropriate, friendly, hard worker, challenging, happy, participates, demonstrates, etc… (include any words the trainer feels are seen often in IEPs which allows each table a different word to define in measureable terms).</a:t>
            </a:r>
          </a:p>
          <a:p>
            <a:pPr defTabSz="908050"/>
            <a:r>
              <a:rPr lang="en-US" altLang="en-US" dirty="0">
                <a:latin typeface="Arial" panose="020B0604020202020204" pitchFamily="34" charset="0"/>
                <a:cs typeface="Arial" panose="020B0604020202020204" pitchFamily="34" charset="0"/>
              </a:rPr>
              <a:t>Each table is given a different term on charts or word cards. The tables work as a team to define the word(s) in observable, measureable terms specific to the individual student.</a:t>
            </a:r>
          </a:p>
          <a:p>
            <a:pPr defTabSz="908050"/>
            <a:endParaRPr lang="en-US" altLang="en-US" dirty="0">
              <a:latin typeface="Arial" panose="020B0604020202020204" pitchFamily="34" charset="0"/>
              <a:cs typeface="Arial" panose="020B0604020202020204" pitchFamily="34" charset="0"/>
            </a:endParaRPr>
          </a:p>
          <a:p>
            <a:pPr defTabSz="908050"/>
            <a:r>
              <a:rPr lang="en-US" altLang="en-US" dirty="0">
                <a:latin typeface="Arial" panose="020B0604020202020204" pitchFamily="34" charset="0"/>
                <a:cs typeface="Arial" panose="020B0604020202020204" pitchFamily="34" charset="0"/>
              </a:rPr>
              <a:t>Provide 5-8 minutes.</a:t>
            </a:r>
          </a:p>
          <a:p>
            <a:pPr defTabSz="908050"/>
            <a:endParaRPr lang="en-US" altLang="en-US" b="1" dirty="0">
              <a:latin typeface="Arial" panose="020B0604020202020204" pitchFamily="34" charset="0"/>
              <a:cs typeface="Arial" panose="020B0604020202020204" pitchFamily="34" charset="0"/>
            </a:endParaRPr>
          </a:p>
          <a:p>
            <a:pPr defTabSz="908050"/>
            <a:r>
              <a:rPr lang="en-US" altLang="en-US" b="1" dirty="0">
                <a:latin typeface="Arial" panose="020B0604020202020204" pitchFamily="34" charset="0"/>
                <a:cs typeface="Arial" panose="020B0604020202020204" pitchFamily="34" charset="0"/>
              </a:rPr>
              <a:t>To Say:</a:t>
            </a:r>
          </a:p>
          <a:p>
            <a:pPr defTabSz="908050"/>
            <a:r>
              <a:rPr lang="en-US" altLang="en-US" b="0" dirty="0">
                <a:latin typeface="Arial" panose="020B0604020202020204" pitchFamily="34" charset="0"/>
                <a:cs typeface="Arial" panose="020B0604020202020204" pitchFamily="34" charset="0"/>
              </a:rPr>
              <a:t>Take a few minutes</a:t>
            </a:r>
            <a:r>
              <a:rPr lang="en-US" altLang="en-US" b="0" baseline="0" dirty="0">
                <a:latin typeface="Arial" panose="020B0604020202020204" pitchFamily="34" charset="0"/>
                <a:cs typeface="Arial" panose="020B0604020202020204" pitchFamily="34" charset="0"/>
              </a:rPr>
              <a:t> as a table group and discuss the Present Level Statements on HO #7. Are they clear and specific? As you read and discuss I will pass out a few common words seen on IEPs which are not specifically observable or measureable. If we believe a student is friendly– define  friendly. What would friendly look like? Greets people first? Or does it mean the student carries on a conversation without a peer or adult directing a conversation?</a:t>
            </a:r>
            <a:endParaRPr lang="en-US" altLang="en-US" b="0" dirty="0">
              <a:latin typeface="Arial" panose="020B0604020202020204" pitchFamily="34" charset="0"/>
              <a:cs typeface="Arial" panose="020B0604020202020204" pitchFamily="34" charset="0"/>
            </a:endParaRPr>
          </a:p>
          <a:p>
            <a:pPr defTabSz="908050"/>
            <a:endParaRPr lang="en-US" altLang="en-US" dirty="0">
              <a:latin typeface="Arial" panose="020B0604020202020204" pitchFamily="34" charset="0"/>
              <a:cs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FE9A67-71E2-4CE1-AEFE-B907300D4CF6}" type="slidenum">
              <a:rPr lang="en-US" altLang="en-US" smtClean="0"/>
              <a:pPr>
                <a:spcBef>
                  <a:spcPct val="0"/>
                </a:spcBef>
              </a:pPr>
              <a:t>89</a:t>
            </a:fld>
            <a:endParaRPr lang="en-US" altLang="en-US"/>
          </a:p>
        </p:txBody>
      </p:sp>
    </p:spTree>
    <p:extLst>
      <p:ext uri="{BB962C8B-B14F-4D97-AF65-F5344CB8AC3E}">
        <p14:creationId xmlns:p14="http://schemas.microsoft.com/office/powerpoint/2010/main" val="30011986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906D8F-40F0-439A-A54F-DFE5A8BB350B}" type="slidenum">
              <a:rPr lang="en-US" altLang="en-US" smtClean="0"/>
              <a:pPr>
                <a:spcBef>
                  <a:spcPct val="0"/>
                </a:spcBef>
              </a:pPr>
              <a:t>90</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following slides present the information given on </a:t>
            </a:r>
            <a:r>
              <a:rPr lang="en-US" altLang="en-US" b="1" dirty="0">
                <a:latin typeface="Arial" panose="020B0604020202020204" pitchFamily="34" charset="0"/>
                <a:cs typeface="Arial" panose="020B0604020202020204" pitchFamily="34" charset="0"/>
              </a:rPr>
              <a:t>Handout #8. </a:t>
            </a:r>
            <a:r>
              <a:rPr lang="en-US" altLang="en-US" dirty="0">
                <a:latin typeface="Arial" panose="020B0604020202020204" pitchFamily="34" charset="0"/>
                <a:cs typeface="Arial" panose="020B0604020202020204" pitchFamily="34" charset="0"/>
              </a:rPr>
              <a:t>The presenter may decide to use the handout only or go slide by slide discussing the words found in each section. Whe</a:t>
            </a:r>
            <a:r>
              <a:rPr lang="en-US" altLang="en-US" baseline="0" dirty="0">
                <a:latin typeface="Arial" panose="020B0604020202020204" pitchFamily="34" charset="0"/>
                <a:cs typeface="Arial" panose="020B0604020202020204" pitchFamily="34" charset="0"/>
              </a:rPr>
              <a:t>n using a SMART board – presenters are able to highlight the words and phrases the participants highlight. </a:t>
            </a:r>
            <a:endParaRPr lang="en-US" altLang="en-US" dirty="0">
              <a:latin typeface="Arial" panose="020B0604020202020204" pitchFamily="34" charset="0"/>
              <a:cs typeface="Arial" panose="020B0604020202020204" pitchFamily="34" charset="0"/>
            </a:endParaRPr>
          </a:p>
          <a:p>
            <a:pPr>
              <a:lnSpc>
                <a:spcPct val="110000"/>
              </a:lnSpc>
            </a:pPr>
            <a:endParaRPr lang="en-US" altLang="en-US" b="1" dirty="0">
              <a:latin typeface="Arial" panose="020B0604020202020204" pitchFamily="34" charset="0"/>
              <a:cs typeface="Arial" panose="020B0604020202020204" pitchFamily="34" charset="0"/>
            </a:endParaRPr>
          </a:p>
          <a:p>
            <a:pPr>
              <a:lnSpc>
                <a:spcPct val="110000"/>
              </a:lnSpc>
            </a:pPr>
            <a:r>
              <a:rPr lang="en-US" altLang="en-US" b="1" dirty="0">
                <a:latin typeface="Arial" panose="020B0604020202020204" pitchFamily="34" charset="0"/>
                <a:cs typeface="Arial" panose="020B0604020202020204" pitchFamily="34" charset="0"/>
              </a:rPr>
              <a:t>HO #8</a:t>
            </a:r>
            <a:r>
              <a:rPr lang="en-US" altLang="en-US" dirty="0">
                <a:latin typeface="Arial" panose="020B0604020202020204" pitchFamily="34" charset="0"/>
                <a:cs typeface="Arial" panose="020B0604020202020204" pitchFamily="34" charset="0"/>
              </a:rPr>
              <a:t>:  Use the handout to discuss the information given noting what is important for the teachers who will work with Jackie. Jackie is a 5th grade student who is experiencing difficulty achieving grade level academic content standards in math, communication arts, science, health, and social studies.</a:t>
            </a:r>
          </a:p>
          <a:p>
            <a:pPr>
              <a:lnSpc>
                <a:spcPct val="110000"/>
              </a:lnSpc>
            </a:pPr>
            <a:r>
              <a:rPr lang="en-US" altLang="en-US" dirty="0">
                <a:latin typeface="Arial" panose="020B0604020202020204" pitchFamily="34" charset="0"/>
                <a:cs typeface="Arial" panose="020B0604020202020204" pitchFamily="34" charset="0"/>
              </a:rPr>
              <a:t> </a:t>
            </a:r>
          </a:p>
          <a:p>
            <a:pPr>
              <a:lnSpc>
                <a:spcPct val="110000"/>
              </a:lnSpc>
            </a:pPr>
            <a:r>
              <a:rPr lang="en-US" altLang="en-US" b="1" dirty="0">
                <a:latin typeface="Arial" panose="020B0604020202020204" pitchFamily="34" charset="0"/>
                <a:cs typeface="Arial" panose="020B0604020202020204" pitchFamily="34" charset="0"/>
              </a:rPr>
              <a:t>To Say:</a:t>
            </a:r>
          </a:p>
          <a:p>
            <a:pPr>
              <a:lnSpc>
                <a:spcPct val="110000"/>
              </a:lnSpc>
            </a:pPr>
            <a:r>
              <a:rPr lang="en-US" altLang="en-US" b="1" dirty="0">
                <a:latin typeface="Arial" panose="020B0604020202020204" pitchFamily="34" charset="0"/>
                <a:cs typeface="Arial" panose="020B0604020202020204" pitchFamily="34" charset="0"/>
              </a:rPr>
              <a:t>Let’s look to see if we have good information that will guide an instructional plan for Jackie. What is her baseline academically and functionally?</a:t>
            </a:r>
          </a:p>
          <a:p>
            <a:pPr>
              <a:lnSpc>
                <a:spcPct val="110000"/>
              </a:lnSpc>
            </a:pPr>
            <a:endParaRPr lang="en-US" altLang="en-US" dirty="0">
              <a:latin typeface="Arial" panose="020B0604020202020204" pitchFamily="34" charset="0"/>
              <a:cs typeface="Arial" panose="020B0604020202020204" pitchFamily="34" charset="0"/>
            </a:endParaRPr>
          </a:p>
          <a:p>
            <a:r>
              <a:rPr lang="en-US" altLang="en-US" u="sng" dirty="0">
                <a:latin typeface="Arial" panose="020B0604020202020204" pitchFamily="34" charset="0"/>
                <a:cs typeface="Arial" panose="020B0604020202020204" pitchFamily="34" charset="0"/>
              </a:rPr>
              <a:t>Please</a:t>
            </a:r>
            <a:r>
              <a:rPr lang="en-US" altLang="en-US" u="sng" baseline="0" dirty="0">
                <a:latin typeface="Arial" panose="020B0604020202020204" pitchFamily="34" charset="0"/>
                <a:cs typeface="Arial" panose="020B0604020202020204" pitchFamily="34" charset="0"/>
              </a:rPr>
              <a:t> read over this section, </a:t>
            </a:r>
            <a:r>
              <a:rPr lang="en-US" altLang="en-US" dirty="0">
                <a:latin typeface="Arial" panose="020B0604020202020204" pitchFamily="34" charset="0"/>
                <a:cs typeface="Arial" panose="020B0604020202020204" pitchFamily="34" charset="0"/>
              </a:rPr>
              <a:t>highlighting statements or phrases which align to the standards and student needs.</a:t>
            </a:r>
          </a:p>
          <a:p>
            <a:r>
              <a:rPr lang="en-US" altLang="en-US" dirty="0">
                <a:latin typeface="Arial" panose="020B0604020202020204" pitchFamily="34" charset="0"/>
                <a:cs typeface="Arial" panose="020B0604020202020204" pitchFamily="34" charset="0"/>
              </a:rPr>
              <a:t> Look for any wording that might need clarification or words which give you a clear idea of appropriate information needed to move forward with instruction. </a:t>
            </a:r>
          </a:p>
          <a:p>
            <a:r>
              <a:rPr lang="en-US"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922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Know</a:t>
            </a:r>
            <a:r>
              <a:rPr lang="en-US" altLang="en-US" b="0" dirty="0">
                <a:latin typeface="Arial" panose="020B0604020202020204" pitchFamily="34" charset="0"/>
                <a:cs typeface="Arial" panose="020B0604020202020204" pitchFamily="34" charset="0"/>
              </a:rPr>
              <a:t>:  </a:t>
            </a:r>
          </a:p>
          <a:p>
            <a:r>
              <a:rPr lang="en-US" altLang="en-US" b="0" dirty="0">
                <a:latin typeface="Arial" panose="020B0604020202020204" pitchFamily="34" charset="0"/>
                <a:cs typeface="Arial" panose="020B0604020202020204" pitchFamily="34" charset="0"/>
              </a:rPr>
              <a:t>For</a:t>
            </a:r>
            <a:r>
              <a:rPr lang="en-US" altLang="en-US" b="0" baseline="0" dirty="0">
                <a:latin typeface="Arial" panose="020B0604020202020204" pitchFamily="34" charset="0"/>
                <a:cs typeface="Arial" panose="020B0604020202020204" pitchFamily="34" charset="0"/>
              </a:rPr>
              <a:t> our training a</a:t>
            </a:r>
            <a:r>
              <a:rPr lang="en-US" altLang="en-US" b="0" dirty="0">
                <a:latin typeface="Arial" panose="020B0604020202020204" pitchFamily="34" charset="0"/>
                <a:cs typeface="Arial" panose="020B0604020202020204" pitchFamily="34" charset="0"/>
              </a:rPr>
              <a:t>lignment </a:t>
            </a:r>
            <a:r>
              <a:rPr lang="en-US" altLang="en-US" dirty="0">
                <a:latin typeface="Arial" panose="020B0604020202020204" pitchFamily="34" charset="0"/>
                <a:cs typeface="Arial" panose="020B0604020202020204" pitchFamily="34" charset="0"/>
              </a:rPr>
              <a:t>means that we will use the knowledge and terms within the standards to define student needs. This is about </a:t>
            </a:r>
            <a:r>
              <a:rPr lang="en-US" altLang="en-US" i="1" u="sng" dirty="0">
                <a:latin typeface="Arial" panose="020B0604020202020204" pitchFamily="34" charset="0"/>
                <a:cs typeface="Arial" panose="020B0604020202020204" pitchFamily="34" charset="0"/>
              </a:rPr>
              <a:t>the planning process – not compliance.</a:t>
            </a:r>
          </a:p>
          <a:p>
            <a:r>
              <a:rPr lang="en-US" altLang="en-US" dirty="0">
                <a:latin typeface="Arial" panose="020B0604020202020204" pitchFamily="34" charset="0"/>
                <a:cs typeface="Arial" panose="020B0604020202020204" pitchFamily="34" charset="0"/>
              </a:rPr>
              <a:t>Understanding how to align the present level and goals to standards through these 7 Step</a:t>
            </a:r>
            <a:r>
              <a:rPr lang="en-US" altLang="en-US" baseline="0" dirty="0">
                <a:latin typeface="Arial" panose="020B0604020202020204" pitchFamily="34" charset="0"/>
                <a:cs typeface="Arial" panose="020B0604020202020204" pitchFamily="34" charset="0"/>
              </a:rPr>
              <a:t>s</a:t>
            </a:r>
            <a:r>
              <a:rPr lang="en-US" altLang="en-US" dirty="0">
                <a:latin typeface="Arial" panose="020B0604020202020204" pitchFamily="34" charset="0"/>
                <a:cs typeface="Arial" panose="020B0604020202020204" pitchFamily="34" charset="0"/>
              </a:rPr>
              <a:t> provides a quality IEP which will provide the student with the skills, accommodations and support needed for success. You do not need to read the slide allow the participants time to read after you tell them what</a:t>
            </a:r>
            <a:r>
              <a:rPr lang="en-US" altLang="en-US" baseline="0" dirty="0">
                <a:latin typeface="Arial" panose="020B0604020202020204" pitchFamily="34" charset="0"/>
                <a:cs typeface="Arial" panose="020B0604020202020204" pitchFamily="34" charset="0"/>
              </a:rPr>
              <a:t> alignment will be for this training.</a:t>
            </a:r>
          </a:p>
          <a:p>
            <a:endParaRPr lang="en-US" altLang="en-US" baseline="0"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Say:</a:t>
            </a:r>
          </a:p>
          <a:p>
            <a:r>
              <a:rPr lang="en-US" altLang="en-US" dirty="0">
                <a:latin typeface="Arial" panose="020B0604020202020204" pitchFamily="34" charset="0"/>
                <a:cs typeface="Arial" panose="020B0604020202020204" pitchFamily="34" charset="0"/>
              </a:rPr>
              <a:t>Alignment means that we will use the knowledge and terms within the standards to define student needs. This is about </a:t>
            </a:r>
            <a:r>
              <a:rPr lang="en-US" altLang="en-US" i="1" u="sng" dirty="0">
                <a:latin typeface="Arial" panose="020B0604020202020204" pitchFamily="34" charset="0"/>
                <a:cs typeface="Arial" panose="020B0604020202020204" pitchFamily="34" charset="0"/>
              </a:rPr>
              <a:t>the planning process – not compliance.</a:t>
            </a:r>
          </a:p>
          <a:p>
            <a:r>
              <a:rPr lang="en-US" altLang="en-US" dirty="0">
                <a:latin typeface="Arial" panose="020B0604020202020204" pitchFamily="34" charset="0"/>
                <a:cs typeface="Arial" panose="020B0604020202020204" pitchFamily="34" charset="0"/>
              </a:rPr>
              <a:t>Understanding how to align the present level and goals to standards through these 7 Step</a:t>
            </a:r>
            <a:r>
              <a:rPr lang="en-US" altLang="en-US" baseline="0" dirty="0">
                <a:latin typeface="Arial" panose="020B0604020202020204" pitchFamily="34" charset="0"/>
                <a:cs typeface="Arial" panose="020B0604020202020204" pitchFamily="34" charset="0"/>
              </a:rPr>
              <a:t>s</a:t>
            </a:r>
            <a:r>
              <a:rPr lang="en-US" altLang="en-US" dirty="0">
                <a:latin typeface="Arial" panose="020B0604020202020204" pitchFamily="34" charset="0"/>
                <a:cs typeface="Arial" panose="020B0604020202020204" pitchFamily="34" charset="0"/>
              </a:rPr>
              <a:t> provides a quality IEP</a:t>
            </a:r>
            <a:r>
              <a:rPr lang="en-US" altLang="en-US" baseline="0" dirty="0">
                <a:latin typeface="Arial" panose="020B0604020202020204" pitchFamily="34" charset="0"/>
                <a:cs typeface="Arial" panose="020B0604020202020204" pitchFamily="34" charset="0"/>
              </a:rPr>
              <a:t>.</a:t>
            </a:r>
          </a:p>
          <a:p>
            <a:endParaRPr lang="en-US" altLang="en-US" baseline="0" dirty="0">
              <a:latin typeface="Arial" panose="020B0604020202020204" pitchFamily="34" charset="0"/>
              <a:cs typeface="Arial" panose="020B0604020202020204" pitchFamily="34" charset="0"/>
            </a:endParaRPr>
          </a:p>
          <a:p>
            <a:r>
              <a:rPr lang="en-US" altLang="en-US" b="1" baseline="0" dirty="0">
                <a:latin typeface="Arial" panose="020B0604020202020204" pitchFamily="34" charset="0"/>
                <a:cs typeface="Arial" panose="020B0604020202020204" pitchFamily="34" charset="0"/>
              </a:rPr>
              <a:t>To Do: </a:t>
            </a:r>
          </a:p>
          <a:p>
            <a:r>
              <a:rPr lang="en-US" altLang="en-US" b="0" baseline="0" dirty="0">
                <a:latin typeface="Arial" panose="020B0604020202020204" pitchFamily="34" charset="0"/>
                <a:cs typeface="Arial" panose="020B0604020202020204" pitchFamily="34" charset="0"/>
              </a:rPr>
              <a:t>Allow a few minutes for participants to review the slide.</a:t>
            </a:r>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4E9425-48CA-4DF4-A1CF-BC6B3E0EE27D}"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2177758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A4434E-C3E7-4E7D-85E9-E57099289F88}" type="slidenum">
              <a:rPr lang="en-US" altLang="en-US" smtClean="0"/>
              <a:pPr>
                <a:spcBef>
                  <a:spcPct val="0"/>
                </a:spcBef>
              </a:pPr>
              <a:t>91</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Arial" panose="020B0604020202020204" pitchFamily="34" charset="0"/>
                <a:cs typeface="Arial" panose="020B0604020202020204" pitchFamily="34" charset="0"/>
              </a:rPr>
              <a:t>To</a:t>
            </a:r>
            <a:r>
              <a:rPr lang="en-US" altLang="en-US" sz="1100" b="1" baseline="0" dirty="0">
                <a:latin typeface="Arial" panose="020B0604020202020204" pitchFamily="34" charset="0"/>
                <a:cs typeface="Arial" panose="020B0604020202020204" pitchFamily="34" charset="0"/>
              </a:rPr>
              <a:t> Know:</a:t>
            </a:r>
            <a:endParaRPr lang="en-US" altLang="en-US" sz="1100" b="1" dirty="0">
              <a:latin typeface="Arial" panose="020B0604020202020204" pitchFamily="34" charset="0"/>
              <a:cs typeface="Arial" panose="020B0604020202020204" pitchFamily="34" charset="0"/>
            </a:endParaRPr>
          </a:p>
          <a:p>
            <a:r>
              <a:rPr lang="en-US" altLang="en-US" b="0" dirty="0">
                <a:latin typeface="Arial" panose="020B0604020202020204" pitchFamily="34" charset="0"/>
                <a:cs typeface="Arial" panose="020B0604020202020204" pitchFamily="34" charset="0"/>
              </a:rPr>
              <a:t>Handout #8 Continued</a:t>
            </a:r>
            <a:r>
              <a:rPr lang="en-US" altLang="en-US" dirty="0">
                <a:latin typeface="Arial" panose="020B0604020202020204" pitchFamily="34" charset="0"/>
                <a:cs typeface="Arial" panose="020B0604020202020204" pitchFamily="34" charset="0"/>
              </a:rPr>
              <a:t>. The following slides provide the participants the opportunity to see the handout as a group.</a:t>
            </a:r>
            <a:r>
              <a:rPr lang="en-US" altLang="en-US" baseline="0" dirty="0">
                <a:latin typeface="Arial" panose="020B0604020202020204" pitchFamily="34" charset="0"/>
                <a:cs typeface="Arial" panose="020B0604020202020204" pitchFamily="34" charset="0"/>
              </a:rPr>
              <a:t>  P</a:t>
            </a:r>
            <a:r>
              <a:rPr lang="en-US" altLang="en-US" dirty="0">
                <a:latin typeface="Arial" panose="020B0604020202020204" pitchFamily="34" charset="0"/>
                <a:cs typeface="Arial" panose="020B0604020202020204" pitchFamily="34" charset="0"/>
              </a:rPr>
              <a:t>oint out specific wording found.</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Say:</a:t>
            </a:r>
            <a:br>
              <a:rPr lang="en-US" altLang="en-US" b="1" baseline="0" dirty="0">
                <a:latin typeface="Arial" panose="020B0604020202020204" pitchFamily="34" charset="0"/>
                <a:cs typeface="Arial" panose="020B0604020202020204" pitchFamily="34" charset="0"/>
              </a:rPr>
            </a:br>
            <a:r>
              <a:rPr lang="en-US" altLang="en-US" b="0" baseline="0" dirty="0">
                <a:latin typeface="Arial" panose="020B0604020202020204" pitchFamily="34" charset="0"/>
                <a:cs typeface="Arial" panose="020B0604020202020204" pitchFamily="34" charset="0"/>
              </a:rPr>
              <a:t>What do we see here that aligns to a standard or student need?</a:t>
            </a:r>
            <a:endParaRPr lang="en-US" alt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3067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Arial" panose="020B0604020202020204" pitchFamily="34" charset="0"/>
                <a:cs typeface="Arial" panose="020B0604020202020204" pitchFamily="34" charset="0"/>
              </a:rPr>
              <a:t>To</a:t>
            </a:r>
            <a:r>
              <a:rPr lang="en-US" altLang="en-US" sz="1100" b="1" baseline="0" dirty="0">
                <a:latin typeface="Arial" panose="020B0604020202020204" pitchFamily="34" charset="0"/>
                <a:cs typeface="Arial" panose="020B0604020202020204" pitchFamily="34" charset="0"/>
              </a:rPr>
              <a:t> Do:</a:t>
            </a:r>
            <a:endParaRPr lang="en-US" altLang="en-US" sz="1100" b="1" dirty="0">
              <a:latin typeface="Arial" panose="020B0604020202020204" pitchFamily="34" charset="0"/>
              <a:cs typeface="Arial" panose="020B0604020202020204" pitchFamily="34" charset="0"/>
            </a:endParaRPr>
          </a:p>
          <a:p>
            <a:r>
              <a:rPr lang="en-US" altLang="en-US" sz="1100" dirty="0">
                <a:latin typeface="Arial" panose="020B0604020202020204" pitchFamily="34" charset="0"/>
                <a:cs typeface="Arial" panose="020B0604020202020204" pitchFamily="34" charset="0"/>
              </a:rPr>
              <a:t>When possible, briefly and concisely provide some information about specific concepts that most accurately predict performance or behavior.</a:t>
            </a:r>
          </a:p>
          <a:p>
            <a:endParaRPr lang="en-US" altLang="en-US" dirty="0">
              <a:latin typeface="Arial" panose="020B0604020202020204" pitchFamily="34" charset="0"/>
              <a:cs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2B1AB4-24F6-42CA-94E9-BB842A6456BD}" type="slidenum">
              <a:rPr lang="en-US" altLang="en-US" smtClean="0"/>
              <a:pPr>
                <a:spcBef>
                  <a:spcPct val="0"/>
                </a:spcBef>
              </a:pPr>
              <a:t>92</a:t>
            </a:fld>
            <a:endParaRPr lang="en-US" altLang="en-US"/>
          </a:p>
        </p:txBody>
      </p:sp>
    </p:spTree>
    <p:extLst>
      <p:ext uri="{BB962C8B-B14F-4D97-AF65-F5344CB8AC3E}">
        <p14:creationId xmlns:p14="http://schemas.microsoft.com/office/powerpoint/2010/main" val="27175473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Handout #8 Continued discussion.</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F874B4-7EDC-4F28-AD5A-0D5652FCA236}" type="slidenum">
              <a:rPr lang="en-US" altLang="en-US" smtClean="0"/>
              <a:pPr>
                <a:spcBef>
                  <a:spcPct val="0"/>
                </a:spcBef>
              </a:pPr>
              <a:t>93</a:t>
            </a:fld>
            <a:endParaRPr lang="en-US" altLang="en-US"/>
          </a:p>
        </p:txBody>
      </p:sp>
    </p:spTree>
    <p:extLst>
      <p:ext uri="{BB962C8B-B14F-4D97-AF65-F5344CB8AC3E}">
        <p14:creationId xmlns:p14="http://schemas.microsoft.com/office/powerpoint/2010/main" val="35410953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Handout #8 Discussion continued</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4AB25C-9B70-4960-8BE0-8B262C1F9509}" type="slidenum">
              <a:rPr lang="en-US" altLang="en-US" smtClean="0"/>
              <a:pPr>
                <a:spcBef>
                  <a:spcPct val="0"/>
                </a:spcBef>
              </a:pPr>
              <a:t>94</a:t>
            </a:fld>
            <a:endParaRPr lang="en-US" altLang="en-US"/>
          </a:p>
        </p:txBody>
      </p:sp>
    </p:spTree>
    <p:extLst>
      <p:ext uri="{BB962C8B-B14F-4D97-AF65-F5344CB8AC3E}">
        <p14:creationId xmlns:p14="http://schemas.microsoft.com/office/powerpoint/2010/main" val="1057488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 </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Handout #8 Discussion continued</a:t>
            </a:r>
          </a:p>
          <a:p>
            <a:endParaRPr lang="en-US" altLang="en-US" dirty="0">
              <a:latin typeface="Arial" panose="020B0604020202020204" pitchFamily="34" charset="0"/>
              <a:cs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CF77A1-CE2B-4B6E-898F-D94BC04A05FB}" type="slidenum">
              <a:rPr lang="en-US" altLang="en-US" smtClean="0"/>
              <a:pPr>
                <a:spcBef>
                  <a:spcPct val="0"/>
                </a:spcBef>
              </a:pPr>
              <a:t>95</a:t>
            </a:fld>
            <a:endParaRPr lang="en-US" altLang="en-US"/>
          </a:p>
        </p:txBody>
      </p:sp>
    </p:spTree>
    <p:extLst>
      <p:ext uri="{BB962C8B-B14F-4D97-AF65-F5344CB8AC3E}">
        <p14:creationId xmlns:p14="http://schemas.microsoft.com/office/powerpoint/2010/main" val="7748846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52B30C-B542-4793-A064-66E4AFFD8D2D}" type="slidenum">
              <a:rPr lang="en-US" altLang="en-US" smtClean="0"/>
              <a:pPr>
                <a:spcBef>
                  <a:spcPct val="0"/>
                </a:spcBef>
              </a:pPr>
              <a:t>96</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200" b="1" dirty="0">
                <a:latin typeface="Times New Roman" panose="02020603050405020304" pitchFamily="18" charset="0"/>
                <a:cs typeface="Arial" panose="020B0604020202020204" pitchFamily="34" charset="0"/>
              </a:rPr>
              <a:t>To</a:t>
            </a:r>
            <a:r>
              <a:rPr lang="en-US" altLang="en-US" sz="200" b="1" baseline="0" dirty="0">
                <a:latin typeface="Times New Roman" panose="02020603050405020304" pitchFamily="18" charset="0"/>
                <a:cs typeface="Arial" panose="020B0604020202020204" pitchFamily="34" charset="0"/>
              </a:rPr>
              <a:t> Know:</a:t>
            </a:r>
            <a:endParaRPr lang="en-US" altLang="en-US" sz="200" b="1" dirty="0">
              <a:latin typeface="Times New Roman" panose="02020603050405020304" pitchFamily="18"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Handout #8 Discussion continued</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1059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Application of Learning Activity – Case Studies are included </a:t>
            </a:r>
            <a:r>
              <a:rPr lang="en-US" altLang="en-US" u="sng" dirty="0">
                <a:latin typeface="Arial" panose="020B0604020202020204" pitchFamily="34" charset="0"/>
                <a:cs typeface="Arial" panose="020B0604020202020204" pitchFamily="34" charset="0"/>
              </a:rPr>
              <a:t>OR</a:t>
            </a:r>
            <a:r>
              <a:rPr lang="en-US" altLang="en-US" dirty="0">
                <a:latin typeface="Arial" panose="020B0604020202020204" pitchFamily="34" charset="0"/>
                <a:cs typeface="Arial" panose="020B0604020202020204" pitchFamily="34" charset="0"/>
              </a:rPr>
              <a:t> allow applicants to use their own students to apply the process. Case studies are missing some information which allow participants to include information that might fit the student or information that would fit one of their students and develop the process.</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Observation by the trainer during the activities</a:t>
            </a:r>
            <a:r>
              <a:rPr lang="en-US" altLang="en-US" baseline="0" dirty="0">
                <a:latin typeface="Arial" panose="020B0604020202020204" pitchFamily="34" charset="0"/>
                <a:cs typeface="Arial" panose="020B0604020202020204" pitchFamily="34" charset="0"/>
              </a:rPr>
              <a:t> may</a:t>
            </a:r>
            <a:r>
              <a:rPr lang="en-US" altLang="en-US" dirty="0">
                <a:latin typeface="Arial" panose="020B0604020202020204" pitchFamily="34" charset="0"/>
                <a:cs typeface="Arial" panose="020B0604020202020204" pitchFamily="34" charset="0"/>
              </a:rPr>
              <a:t> indicate the need for in-district follow up or another date to be set up in the future for support and application of the learning.</a:t>
            </a:r>
          </a:p>
          <a:p>
            <a:endParaRPr lang="en-US" altLang="en-US" dirty="0">
              <a:latin typeface="Arial" panose="020B0604020202020204" pitchFamily="34" charset="0"/>
              <a:cs typeface="Arial" panose="020B0604020202020204" pitchFamily="34" charset="0"/>
            </a:endParaRPr>
          </a:p>
          <a:p>
            <a:r>
              <a:rPr lang="en-US" altLang="en-US" u="sng" dirty="0">
                <a:latin typeface="Arial" panose="020B0604020202020204" pitchFamily="34" charset="0"/>
                <a:cs typeface="Arial" panose="020B0604020202020204" pitchFamily="34" charset="0"/>
              </a:rPr>
              <a:t>Please note that UEN stands for Unique</a:t>
            </a:r>
            <a:r>
              <a:rPr lang="en-US" altLang="en-US" u="sng" baseline="0" dirty="0">
                <a:latin typeface="Arial" panose="020B0604020202020204" pitchFamily="34" charset="0"/>
                <a:cs typeface="Arial" panose="020B0604020202020204" pitchFamily="34" charset="0"/>
              </a:rPr>
              <a:t> Educational Needs.</a:t>
            </a:r>
            <a:endParaRPr lang="en-US" altLang="en-US" u="sng"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Material Needed:</a:t>
            </a:r>
          </a:p>
          <a:p>
            <a:r>
              <a:rPr lang="en-US" altLang="en-US" dirty="0">
                <a:latin typeface="Arial" panose="020B0604020202020204" pitchFamily="34" charset="0"/>
                <a:cs typeface="Arial" panose="020B0604020202020204" pitchFamily="34" charset="0"/>
              </a:rPr>
              <a:t>HO #9 A B C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 Do:</a:t>
            </a:r>
          </a:p>
          <a:p>
            <a:r>
              <a:rPr lang="en-US" altLang="en-US" dirty="0">
                <a:latin typeface="Arial" panose="020B0604020202020204" pitchFamily="34" charset="0"/>
                <a:cs typeface="Arial" panose="020B0604020202020204" pitchFamily="34" charset="0"/>
              </a:rPr>
              <a:t>Refer participants to the UENs that address Conditions of learning and Skills/Behaviors.</a:t>
            </a:r>
          </a:p>
          <a:p>
            <a:endParaRPr lang="en-US" altLang="en-US"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Say:</a:t>
            </a:r>
          </a:p>
          <a:p>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Use these case studies as a team or individually and write some statements that we would find in the Present Level of Performance.</a:t>
            </a:r>
            <a:r>
              <a:rPr lang="en-US" altLang="en-US" baseline="0" dirty="0">
                <a:latin typeface="Arial" panose="020B0604020202020204" pitchFamily="34" charset="0"/>
                <a:cs typeface="Arial" panose="020B0604020202020204" pitchFamily="34" charset="0"/>
              </a:rPr>
              <a:t> You can make up any information that is not given based on their grade or the grade level the team decides to make the student. This will not be a full Present Level but some statements that show direction and link to standards. Add some present level statements which would reveal impact of performance in measureable terms.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OR </a:t>
            </a:r>
          </a:p>
          <a:p>
            <a:r>
              <a:rPr lang="en-US" altLang="en-US" dirty="0">
                <a:latin typeface="Arial" panose="020B0604020202020204" pitchFamily="34" charset="0"/>
                <a:cs typeface="Arial" panose="020B0604020202020204" pitchFamily="34" charset="0"/>
              </a:rPr>
              <a:t>have participants bring their own to review what UENs were addressed to complete this application.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**If participants bring their own student info you may hide this slide and use slide 88 in it’s place.</a:t>
            </a:r>
          </a:p>
          <a:p>
            <a:endParaRPr lang="en-US" altLang="en-US" dirty="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D39C0A-3A9D-4B1E-8D12-2B61A882905E}" type="slidenum">
              <a:rPr lang="en-US" altLang="en-US" smtClean="0"/>
              <a:pPr>
                <a:spcBef>
                  <a:spcPct val="0"/>
                </a:spcBef>
              </a:pPr>
              <a:t>97</a:t>
            </a:fld>
            <a:endParaRPr lang="en-US" altLang="en-US"/>
          </a:p>
        </p:txBody>
      </p:sp>
    </p:spTree>
    <p:extLst>
      <p:ext uri="{BB962C8B-B14F-4D97-AF65-F5344CB8AC3E}">
        <p14:creationId xmlns:p14="http://schemas.microsoft.com/office/powerpoint/2010/main" val="8471143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To Do:</a:t>
            </a:r>
          </a:p>
          <a:p>
            <a:r>
              <a:rPr lang="en-US" altLang="en-US" dirty="0">
                <a:latin typeface="Arial" panose="020B0604020202020204" pitchFamily="34" charset="0"/>
                <a:cs typeface="Arial" panose="020B0604020202020204" pitchFamily="34" charset="0"/>
              </a:rPr>
              <a:t>Look for UENs in student info to write present level statements.</a:t>
            </a:r>
          </a:p>
          <a:p>
            <a:r>
              <a:rPr lang="en-US" altLang="en-US" dirty="0">
                <a:latin typeface="Arial" panose="020B0604020202020204" pitchFamily="34" charset="0"/>
                <a:cs typeface="Arial" panose="020B0604020202020204" pitchFamily="34" charset="0"/>
              </a:rPr>
              <a:t>This may be done individually or as a team. </a:t>
            </a:r>
          </a:p>
          <a:p>
            <a:r>
              <a:rPr lang="en-US" altLang="en-US" dirty="0">
                <a:latin typeface="Arial" panose="020B0604020202020204" pitchFamily="34" charset="0"/>
                <a:cs typeface="Arial" panose="020B0604020202020204" pitchFamily="34" charset="0"/>
              </a:rPr>
              <a:t>Set a timer to keep time focused but sensitive to teacher/participant needs.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To</a:t>
            </a:r>
            <a:r>
              <a:rPr lang="en-US" altLang="en-US" b="1" baseline="0" dirty="0">
                <a:latin typeface="Arial" panose="020B0604020202020204" pitchFamily="34" charset="0"/>
                <a:cs typeface="Arial" panose="020B0604020202020204" pitchFamily="34" charset="0"/>
              </a:rPr>
              <a:t> Know:</a:t>
            </a:r>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Observation by the trainer at this point during the activities</a:t>
            </a:r>
            <a:r>
              <a:rPr lang="en-US" altLang="en-US" baseline="0" dirty="0">
                <a:latin typeface="Arial" panose="020B0604020202020204" pitchFamily="34" charset="0"/>
                <a:cs typeface="Arial" panose="020B0604020202020204" pitchFamily="34" charset="0"/>
              </a:rPr>
              <a:t> may</a:t>
            </a:r>
            <a:r>
              <a:rPr lang="en-US" altLang="en-US" dirty="0">
                <a:latin typeface="Arial" panose="020B0604020202020204" pitchFamily="34" charset="0"/>
                <a:cs typeface="Arial" panose="020B0604020202020204" pitchFamily="34" charset="0"/>
              </a:rPr>
              <a:t> indicate the need for in-district follow up or another date to be set up in the future for support and application of the learning.</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63242A-E960-4BA2-9220-3B09527437B3}" type="slidenum">
              <a:rPr lang="en-US" altLang="en-US" smtClean="0"/>
              <a:pPr>
                <a:spcBef>
                  <a:spcPct val="0"/>
                </a:spcBef>
              </a:pPr>
              <a:t>98</a:t>
            </a:fld>
            <a:endParaRPr lang="en-US" altLang="en-US"/>
          </a:p>
        </p:txBody>
      </p:sp>
    </p:spTree>
    <p:extLst>
      <p:ext uri="{BB962C8B-B14F-4D97-AF65-F5344CB8AC3E}">
        <p14:creationId xmlns:p14="http://schemas.microsoft.com/office/powerpoint/2010/main" val="25752071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cs typeface="Arial" panose="020B0604020202020204" pitchFamily="34" charset="0"/>
              </a:rPr>
              <a:t>Material Needed: </a:t>
            </a:r>
          </a:p>
          <a:p>
            <a:pPr>
              <a:defRPr/>
            </a:pPr>
            <a:r>
              <a:rPr lang="en-US" altLang="en-US" dirty="0">
                <a:latin typeface="Arial" panose="020B0604020202020204" pitchFamily="34" charset="0"/>
                <a:cs typeface="Arial" panose="020B0604020202020204" pitchFamily="34" charset="0"/>
              </a:rPr>
              <a:t>HO #2 Step 4:  Purpose</a:t>
            </a:r>
          </a:p>
          <a:p>
            <a:pPr>
              <a:defRPr/>
            </a:pPr>
            <a:endParaRPr lang="en-US" altLang="en-US" dirty="0">
              <a:latin typeface="Arial" panose="020B0604020202020204" pitchFamily="34" charset="0"/>
              <a:cs typeface="Arial" panose="020B0604020202020204" pitchFamily="34" charset="0"/>
            </a:endParaRPr>
          </a:p>
          <a:p>
            <a:pPr>
              <a:defRPr/>
            </a:pPr>
            <a:r>
              <a:rPr lang="en-US" altLang="en-US" b="1" dirty="0">
                <a:latin typeface="Arial" panose="020B0604020202020204" pitchFamily="34" charset="0"/>
                <a:cs typeface="Arial" panose="020B0604020202020204" pitchFamily="34" charset="0"/>
              </a:rPr>
              <a:t>To Say:</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To describe what a student can reasonably expect to accomplish in one school year</a:t>
            </a:r>
          </a:p>
          <a:p>
            <a:pPr>
              <a:defRPr/>
            </a:pP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Annual Goals answer the question</a:t>
            </a:r>
            <a:r>
              <a:rPr lang="en-US" altLang="en-US" b="1" i="1" dirty="0">
                <a:latin typeface="Arial" panose="020B0604020202020204" pitchFamily="34" charset="0"/>
                <a:cs typeface="Arial" panose="020B0604020202020204" pitchFamily="34" charset="0"/>
              </a:rPr>
              <a:t>, “What should the student be doing?”</a:t>
            </a:r>
          </a:p>
          <a:p>
            <a:pPr>
              <a:defRPr/>
            </a:pPr>
            <a:endParaRPr lang="en-US" altLang="en-US" b="1"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Annual goals are related to needs resulting from the characteristics of the student’s disability </a:t>
            </a:r>
            <a:r>
              <a:rPr lang="en-US" altLang="en-US" u="sng" dirty="0">
                <a:latin typeface="Arial" panose="020B0604020202020204" pitchFamily="34" charset="0"/>
                <a:cs typeface="Arial" panose="020B0604020202020204" pitchFamily="34" charset="0"/>
              </a:rPr>
              <a:t>that directly affect </a:t>
            </a:r>
            <a:r>
              <a:rPr lang="en-US" altLang="en-US" dirty="0">
                <a:latin typeface="Arial" panose="020B0604020202020204" pitchFamily="34" charset="0"/>
                <a:cs typeface="Arial" panose="020B0604020202020204" pitchFamily="34" charset="0"/>
              </a:rPr>
              <a:t>involvement and progress in the general education curriculum.</a:t>
            </a:r>
          </a:p>
          <a:p>
            <a:pPr>
              <a:defRPr/>
            </a:pPr>
            <a:r>
              <a:rPr lang="en-US" altLang="en-US"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For preschool children, as appropriate, to participate in age-appropriate activities.</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CF4886-4D17-450A-9114-F2D65C18581E}" type="slidenum">
              <a:rPr lang="en-US" altLang="en-US" smtClean="0"/>
              <a:pPr>
                <a:spcBef>
                  <a:spcPct val="0"/>
                </a:spcBef>
              </a:pPr>
              <a:t>99</a:t>
            </a:fld>
            <a:endParaRPr lang="en-US" altLang="en-US"/>
          </a:p>
        </p:txBody>
      </p:sp>
    </p:spTree>
    <p:extLst>
      <p:ext uri="{BB962C8B-B14F-4D97-AF65-F5344CB8AC3E}">
        <p14:creationId xmlns:p14="http://schemas.microsoft.com/office/powerpoint/2010/main" val="3432954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064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064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064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064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064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59273A-AEB6-48F0-8F0E-97FE8C60BB4C}" type="slidenum">
              <a:rPr lang="en-US" altLang="en-US" smtClean="0"/>
              <a:pPr>
                <a:spcBef>
                  <a:spcPct val="0"/>
                </a:spcBef>
              </a:pPr>
              <a:t>100</a:t>
            </a:fld>
            <a:endParaRPr lang="en-US" altLang="en-US"/>
          </a:p>
        </p:txBody>
      </p:sp>
      <p:sp>
        <p:nvSpPr>
          <p:cNvPr id="141315"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728" eaLnBrk="1" fontAlgn="auto" hangingPunct="1">
              <a:spcBef>
                <a:spcPts val="0"/>
              </a:spcBef>
              <a:spcAft>
                <a:spcPts val="0"/>
              </a:spcAft>
              <a:buFont typeface="Arial" panose="020B0604020202020204" pitchFamily="34" charset="0"/>
              <a:buNone/>
              <a:defRPr/>
            </a:pPr>
            <a:endParaRPr lang="en-US" sz="2000" b="1" i="1" dirty="0"/>
          </a:p>
          <a:p>
            <a:pPr marL="109728" eaLnBrk="1" fontAlgn="auto" hangingPunct="1">
              <a:spcBef>
                <a:spcPts val="0"/>
              </a:spcBef>
              <a:spcAft>
                <a:spcPts val="0"/>
              </a:spcAft>
              <a:buFont typeface="Arial" panose="020B0604020202020204" pitchFamily="34" charset="0"/>
              <a:buNone/>
              <a:defRPr/>
            </a:pPr>
            <a:r>
              <a:rPr lang="en-US" b="1" dirty="0"/>
              <a:t>Note: </a:t>
            </a:r>
            <a:r>
              <a:rPr lang="en-US" b="0" i="1" dirty="0"/>
              <a:t>Standards-Based IEPs </a:t>
            </a:r>
            <a:r>
              <a:rPr lang="en-US" b="0" dirty="0"/>
              <a:t> </a:t>
            </a:r>
            <a:r>
              <a:rPr lang="en-US" b="0" dirty="0" err="1"/>
              <a:t>Huisken</a:t>
            </a:r>
            <a:r>
              <a:rPr lang="en-US" b="0" dirty="0"/>
              <a:t>, &amp; </a:t>
            </a:r>
            <a:r>
              <a:rPr lang="en-US" b="0" dirty="0" err="1"/>
              <a:t>Massanari</a:t>
            </a:r>
            <a:r>
              <a:rPr lang="en-US" b="0" dirty="0"/>
              <a:t>, 2008</a:t>
            </a:r>
          </a:p>
          <a:p>
            <a:pPr eaLnBrk="1" hangingPunct="1">
              <a:defRPr/>
            </a:pPr>
            <a:endParaRPr lang="en-US" altLang="en-US" b="1" i="1" u="sng" dirty="0">
              <a:latin typeface="Arial" panose="020B0604020202020204" pitchFamily="34" charset="0"/>
              <a:cs typeface="Arial" panose="020B0604020202020204" pitchFamily="34" charset="0"/>
            </a:endParaRPr>
          </a:p>
          <a:p>
            <a:pPr eaLnBrk="1" hangingPunct="1">
              <a:defRPr/>
            </a:pPr>
            <a:r>
              <a:rPr lang="en-US" altLang="en-US" b="1" dirty="0">
                <a:latin typeface="Arial" panose="020B0604020202020204" pitchFamily="34" charset="0"/>
                <a:cs typeface="Arial" panose="020B0604020202020204" pitchFamily="34" charset="0"/>
              </a:rPr>
              <a:t>To Say:</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Select the need that has the greatest impact on progress and develop a goal to address that need.</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Which of the critical academic or functional skills are essential to meeting the desired outcomes?</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What is challenging yet attainable?</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What is essential for the student to participant in the general curriculum?</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IEP Team must consider how each need impacts the student’s progress in the general curriculum.  </a:t>
            </a:r>
          </a:p>
          <a:p>
            <a:pPr marL="171450" indent="-17145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If an alternative or “functional” curriculum is the best match for the student’s UEN, consider “alternate” content standards? (MAP-A).</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The gap between what a student knows and is able to do may be narrowed by accommodations related to the disability.  Such as, if a student’s disability is reading, when not a standardized test, accommodate the disability by reading to the student; if the disability is writing, use a scribe.  Change the response mode so the student can successfully express what they know.  </a:t>
            </a:r>
          </a:p>
          <a:p>
            <a:pPr>
              <a:buFontTx/>
              <a:buChar cha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The same accommodations do not have to be used in all classes.  You make accommodations decisions based on the students disability and how it affects access to general education for specific classes or subjects.  When assessment accommodations are determined to be appropriate for classroom assessments, the same accommodations must be used for standardized assessment.  </a:t>
            </a:r>
          </a:p>
          <a:p>
            <a:pPr eaLnBrk="1" hangingPunct="1">
              <a:defRPr/>
            </a:pPr>
            <a:endParaRPr lang="en-US" altLang="en-US" b="1"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970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575" y="6173788"/>
            <a:ext cx="6715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defRPr/>
            </a:pPr>
            <a:r>
              <a:rPr lang="en-US" altLang="en-US" sz="800" i="1">
                <a:latin typeface="Tw Cen MT" panose="020B0602020104020603"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6173788"/>
            <a:ext cx="7143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dese.mo.gov/comm/images/DESE-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172200"/>
            <a:ext cx="16557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0" name="Rectangle 9"/>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157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342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898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457200" y="274637"/>
            <a:ext cx="8229600" cy="1143200"/>
          </a:xfrm>
          <a:prstGeom prst="rect">
            <a:avLst/>
          </a:prstGeom>
        </p:spPr>
        <p:txBody>
          <a:bodyPr lIns="121897" tIns="121897" rIns="121897" bIns="121897"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2"/>
            <a:ext cx="8229600" cy="4967599"/>
          </a:xfrm>
          <a:prstGeom prst="rect">
            <a:avLst/>
          </a:prstGeom>
        </p:spPr>
        <p:txBody>
          <a:bodyPr lIns="121897" tIns="121897" rIns="121897" bIns="121897"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70122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3352800" y="1498600"/>
            <a:ext cx="5715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3000"/>
            </a:lvl1pPr>
          </a:lstStyle>
          <a:p>
            <a:r>
              <a:rPr lang="en-US" dirty="0"/>
              <a:t>Click to enter Title</a:t>
            </a:r>
          </a:p>
        </p:txBody>
      </p:sp>
      <p:sp>
        <p:nvSpPr>
          <p:cNvPr id="5" name="Text Placeholder 4"/>
          <p:cNvSpPr>
            <a:spLocks noGrp="1"/>
          </p:cNvSpPr>
          <p:nvPr>
            <p:ph type="body" sz="quarter" idx="10" hasCustomPrompt="1"/>
          </p:nvPr>
        </p:nvSpPr>
        <p:spPr>
          <a:xfrm>
            <a:off x="304800" y="4038600"/>
            <a:ext cx="1676400" cy="457200"/>
          </a:xfrm>
          <a:prstGeom prst="rect">
            <a:avLst/>
          </a:prstGeom>
        </p:spPr>
        <p:txBody>
          <a:bodyPr/>
          <a:lstStyle>
            <a:lvl1pPr marL="0" indent="0" algn="ctr">
              <a:buFont typeface="Arial" panose="020B0604020202020204" pitchFamily="34" charset="0"/>
              <a:buNone/>
              <a:defRPr sz="1500" b="1">
                <a:solidFill>
                  <a:schemeClr val="bg1"/>
                </a:solidFill>
              </a:defRPr>
            </a:lvl1pPr>
          </a:lstStyle>
          <a:p>
            <a:pPr lvl="0"/>
            <a:r>
              <a:rPr lang="en-US" dirty="0"/>
              <a:t>Date</a:t>
            </a:r>
          </a:p>
        </p:txBody>
      </p:sp>
      <p:sp>
        <p:nvSpPr>
          <p:cNvPr id="3" name="Text Placeholder 2"/>
          <p:cNvSpPr>
            <a:spLocks noGrp="1"/>
          </p:cNvSpPr>
          <p:nvPr>
            <p:ph type="body" sz="quarter" idx="11" hasCustomPrompt="1"/>
          </p:nvPr>
        </p:nvSpPr>
        <p:spPr>
          <a:xfrm>
            <a:off x="4486275" y="76200"/>
            <a:ext cx="4629150" cy="1219200"/>
          </a:xfrm>
          <a:prstGeom prst="rect">
            <a:avLst/>
          </a:prstGeom>
        </p:spPr>
        <p:txBody>
          <a:bodyPr anchor="ctr" anchorCtr="0">
            <a:normAutofit/>
          </a:bodyPr>
          <a:lstStyle>
            <a:lvl1pPr marL="0" indent="0" algn="ctr">
              <a:buNone/>
              <a:defRPr sz="1500" i="1"/>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 Name/Section</a:t>
            </a:r>
          </a:p>
        </p:txBody>
      </p:sp>
    </p:spTree>
    <p:extLst>
      <p:ext uri="{BB962C8B-B14F-4D97-AF65-F5344CB8AC3E}">
        <p14:creationId xmlns:p14="http://schemas.microsoft.com/office/powerpoint/2010/main" val="259460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6" cy="6864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152400" y="177802"/>
            <a:ext cx="762000" cy="365125"/>
          </a:xfrm>
          <a:prstGeom prst="rect">
            <a:avLst/>
          </a:prstGeom>
        </p:spPr>
        <p:txBody>
          <a:bodyPr vert="horz" lIns="91440" tIns="45720" rIns="91440" bIns="45720" rtlCol="0" anchor="ctr"/>
          <a:lstStyle>
            <a:lvl1pPr algn="l">
              <a:defRPr sz="9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152400" y="2159000"/>
            <a:ext cx="88392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152400" y="990600"/>
            <a:ext cx="8839200" cy="1066800"/>
          </a:xfrm>
          <a:prstGeom prst="rect">
            <a:avLst/>
          </a:prstGeom>
        </p:spPr>
        <p:txBody>
          <a:bodyPr vert="horz" lIns="91440" tIns="45720" rIns="91440" bIns="45720" rtlCol="0" anchor="ctr">
            <a:normAutofit/>
          </a:bodyPr>
          <a:lstStyle>
            <a:lvl1pPr>
              <a:defRPr sz="3000" b="1">
                <a:effectLst/>
              </a:defRPr>
            </a:lvl1pPr>
          </a:lstStyle>
          <a:p>
            <a:r>
              <a:rPr lang="en-US" dirty="0"/>
              <a:t>Title</a:t>
            </a:r>
          </a:p>
        </p:txBody>
      </p:sp>
    </p:spTree>
    <p:extLst>
      <p:ext uri="{BB962C8B-B14F-4D97-AF65-F5344CB8AC3E}">
        <p14:creationId xmlns:p14="http://schemas.microsoft.com/office/powerpoint/2010/main" val="213751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52400" y="3910772"/>
            <a:ext cx="8763000" cy="507831"/>
          </a:xfrm>
          <a:prstGeom prst="rect">
            <a:avLst/>
          </a:prstGeom>
        </p:spPr>
        <p:txBody>
          <a:bodyPr wrap="square" anchor="ctr">
            <a:spAutoFit/>
          </a:bodyPr>
          <a:lstStyle>
            <a:lvl1pPr marL="0" indent="0" algn="ctr">
              <a:buNone/>
              <a:defRPr sz="27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8229600" y="6324602"/>
            <a:ext cx="762000" cy="365125"/>
          </a:xfrm>
          <a:prstGeom prst="rect">
            <a:avLst/>
          </a:prstGeom>
        </p:spPr>
        <p:txBody>
          <a:bodyPr vert="horz" lIns="91440" tIns="45720" rIns="91440" bIns="45720" rtlCol="0" anchor="ctr"/>
          <a:lstStyle>
            <a:lvl1pPr algn="r">
              <a:defRPr sz="9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8229600" y="279401"/>
            <a:ext cx="7620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45311-16E5-4BEF-BFE6-36758A3427EB}" type="slidenum">
              <a:rPr lang="en-US" sz="900" smtClean="0"/>
              <a:pPr/>
              <a:t>‹#›</a:t>
            </a:fld>
            <a:endParaRPr lang="en-US" sz="900" dirty="0"/>
          </a:p>
        </p:txBody>
      </p:sp>
    </p:spTree>
    <p:extLst>
      <p:ext uri="{BB962C8B-B14F-4D97-AF65-F5344CB8AC3E}">
        <p14:creationId xmlns:p14="http://schemas.microsoft.com/office/powerpoint/2010/main" val="4150043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313"/>
        <p:cNvGrpSpPr/>
        <p:nvPr/>
      </p:nvGrpSpPr>
      <p:grpSpPr>
        <a:xfrm>
          <a:off x="0" y="0"/>
          <a:ext cx="0" cy="0"/>
          <a:chOff x="0" y="0"/>
          <a:chExt cx="0" cy="0"/>
        </a:xfrm>
      </p:grpSpPr>
      <p:pic>
        <p:nvPicPr>
          <p:cNvPr id="314" name="Google Shape;314;p51" descr="R:\COM\COMM\Branding\PPT Templates\widescreen\Widescreen Powerpoint 7.jpg"/>
          <p:cNvPicPr preferRelativeResize="0"/>
          <p:nvPr/>
        </p:nvPicPr>
        <p:blipFill rotWithShape="1">
          <a:blip r:embed="rId2">
            <a:alphaModFix/>
          </a:blip>
          <a:srcRect/>
          <a:stretch/>
        </p:blipFill>
        <p:spPr>
          <a:xfrm>
            <a:off x="1" y="0"/>
            <a:ext cx="9148767" cy="6864096"/>
          </a:xfrm>
          <a:prstGeom prst="rect">
            <a:avLst/>
          </a:prstGeom>
          <a:noFill/>
          <a:ln>
            <a:noFill/>
          </a:ln>
        </p:spPr>
      </p:pic>
      <p:sp>
        <p:nvSpPr>
          <p:cNvPr id="315" name="Google Shape;315;p51"/>
          <p:cNvSpPr txBox="1">
            <a:spLocks noGrp="1"/>
          </p:cNvSpPr>
          <p:nvPr>
            <p:ph type="body" idx="1"/>
          </p:nvPr>
        </p:nvSpPr>
        <p:spPr>
          <a:xfrm>
            <a:off x="1600200" y="914400"/>
            <a:ext cx="5334000" cy="914400"/>
          </a:xfrm>
          <a:prstGeom prst="rect">
            <a:avLst/>
          </a:prstGeom>
          <a:noFill/>
          <a:ln>
            <a:noFill/>
          </a:ln>
        </p:spPr>
        <p:txBody>
          <a:bodyPr spcFirstLastPara="1" wrap="square" lIns="91425" tIns="45700" rIns="91425" bIns="45700" anchor="ctr" anchorCtr="0"/>
          <a:lstStyle>
            <a:lvl1pPr marL="457200" lvl="0" indent="-228600" algn="l">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480"/>
              </a:spcBef>
              <a:spcAft>
                <a:spcPts val="0"/>
              </a:spcAft>
              <a:buSzPts val="2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51"/>
          <p:cNvSpPr txBox="1">
            <a:spLocks noGrp="1"/>
          </p:cNvSpPr>
          <p:nvPr>
            <p:ph type="body" idx="2"/>
          </p:nvPr>
        </p:nvSpPr>
        <p:spPr>
          <a:xfrm>
            <a:off x="1600200" y="1981200"/>
            <a:ext cx="7315200" cy="4597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7" name="Google Shape;317;p51"/>
          <p:cNvSpPr txBox="1">
            <a:spLocks noGrp="1"/>
          </p:cNvSpPr>
          <p:nvPr>
            <p:ph type="sldNum" idx="12"/>
          </p:nvPr>
        </p:nvSpPr>
        <p:spPr>
          <a:xfrm>
            <a:off x="8229600" y="279400"/>
            <a:ext cx="762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3626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4745"/>
            <a:ext cx="7772400" cy="818521"/>
          </a:xfrm>
        </p:spPr>
        <p:txBody>
          <a:bodyPr/>
          <a:lstStyle>
            <a:lvl1pPr>
              <a:defRPr baseline="0">
                <a:solidFill>
                  <a:schemeClr val="bg1"/>
                </a:solidFill>
              </a:defRPr>
            </a:lvl1pPr>
          </a:lstStyle>
          <a:p>
            <a:r>
              <a:rPr lang="fr-CA" dirty="0"/>
              <a:t>NAME OF PRESENTATION</a:t>
            </a:r>
            <a:endParaRPr lang="en-US" dirty="0"/>
          </a:p>
        </p:txBody>
      </p:sp>
      <p:sp>
        <p:nvSpPr>
          <p:cNvPr id="3" name="Subtitle 2"/>
          <p:cNvSpPr>
            <a:spLocks noGrp="1"/>
          </p:cNvSpPr>
          <p:nvPr>
            <p:ph type="subTitle" idx="1" hasCustomPrompt="1"/>
          </p:nvPr>
        </p:nvSpPr>
        <p:spPr>
          <a:xfrm>
            <a:off x="1371600" y="1847255"/>
            <a:ext cx="6400800" cy="69492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a:xfrm>
            <a:off x="457200" y="6310777"/>
            <a:ext cx="2133600" cy="366183"/>
          </a:xfrm>
        </p:spPr>
        <p:txBody>
          <a:bodyPr/>
          <a:lstStyle>
            <a:lvl1pPr>
              <a:defRPr>
                <a:solidFill>
                  <a:schemeClr val="bg1"/>
                </a:solidFill>
              </a:defRPr>
            </a:lvl1pPr>
          </a:lstStyle>
          <a:p>
            <a:pPr>
              <a:defRPr/>
            </a:pPr>
            <a:fld id="{02FDD92A-7063-4EAF-A621-EE427D67788C}" type="datetimeFigureOut">
              <a:rPr lang="en-US" smtClean="0">
                <a:solidFill>
                  <a:prstClr val="white"/>
                </a:solidFill>
              </a:rPr>
              <a:pPr>
                <a:defRPr/>
              </a:pPr>
              <a:t>7/26/2021</a:t>
            </a:fld>
            <a:endParaRPr lang="en-US">
              <a:solidFill>
                <a:prstClr val="white"/>
              </a:solidFill>
            </a:endParaRPr>
          </a:p>
        </p:txBody>
      </p:sp>
      <p:sp>
        <p:nvSpPr>
          <p:cNvPr id="5" name="Footer Placeholder 4"/>
          <p:cNvSpPr>
            <a:spLocks noGrp="1"/>
          </p:cNvSpPr>
          <p:nvPr>
            <p:ph type="ftr" sz="quarter" idx="11"/>
          </p:nvPr>
        </p:nvSpPr>
        <p:spPr>
          <a:xfrm>
            <a:off x="3124200" y="6310777"/>
            <a:ext cx="2895600" cy="366183"/>
          </a:xfrm>
        </p:spPr>
        <p:txBody>
          <a:bodyPr/>
          <a:lstStyle>
            <a:lvl1pPr>
              <a:defRPr>
                <a:solidFill>
                  <a:schemeClr val="bg1"/>
                </a:solidFill>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a:xfrm>
            <a:off x="6553200" y="6310777"/>
            <a:ext cx="2133600" cy="366183"/>
          </a:xfrm>
        </p:spPr>
        <p:txBody>
          <a:bodyPr/>
          <a:lstStyle>
            <a:lvl1pPr>
              <a:defRPr>
                <a:solidFill>
                  <a:schemeClr val="bg1"/>
                </a:solidFill>
              </a:defRPr>
            </a:lvl1pPr>
          </a:lstStyle>
          <a:p>
            <a:pPr>
              <a:defRPr/>
            </a:pPr>
            <a:fld id="{A56A599E-94AB-43BC-B268-16036F087CF3}"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3162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501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50" y="6313488"/>
            <a:ext cx="654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192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14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032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32251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6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57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098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18" descr="X:\IHD General Shared\DESE Projects\SPDG\EduSAIL Website\Images\Logos\SAIL logo\header.png"/>
          <p:cNvPicPr>
            <a:picLocks noChangeAspect="1" noChangeArrowheads="1"/>
          </p:cNvPicPr>
          <p:nvPr/>
        </p:nvPicPr>
        <p:blipFill>
          <a:blip r:embed="rId18">
            <a:extLst>
              <a:ext uri="{28A0092B-C50C-407E-A947-70E740481C1C}">
                <a14:useLocalDpi xmlns:a14="http://schemas.microsoft.com/office/drawing/2010/main" val="0"/>
              </a:ext>
            </a:extLst>
          </a:blip>
          <a:srcRect t="31007" r="34380"/>
          <a:stretch>
            <a:fillRect/>
          </a:stretch>
        </p:blipFill>
        <p:spPr bwMode="auto">
          <a:xfrm>
            <a:off x="53975" y="6080125"/>
            <a:ext cx="28416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3" r:id="rId12"/>
    <p:sldLayoutId id="2147484056" r:id="rId13"/>
    <p:sldLayoutId id="2147484057" r:id="rId14"/>
    <p:sldLayoutId id="2147484058" r:id="rId15"/>
    <p:sldLayoutId id="2147484059" r:id="rId16"/>
  </p:sldLayoutIdLst>
  <p:hf hdr="0" ftr="0" dt="0"/>
  <p:txStyles>
    <p:titleStyle>
      <a:lvl1pPr algn="ctr" rtl="0" eaLnBrk="0" fontAlgn="base" hangingPunct="0">
        <a:spcBef>
          <a:spcPct val="0"/>
        </a:spcBef>
        <a:spcAft>
          <a:spcPct val="0"/>
        </a:spcAft>
        <a:defRPr sz="4400" kern="1200">
          <a:solidFill>
            <a:schemeClr val="accent2"/>
          </a:solidFill>
          <a:latin typeface="Tw Cen MT" pitchFamily="34" charset="0"/>
          <a:ea typeface="+mj-ea"/>
          <a:cs typeface="+mj-cs"/>
        </a:defRPr>
      </a:lvl1pPr>
      <a:lvl2pPr algn="ctr" rtl="0" eaLnBrk="0" fontAlgn="base" hangingPunct="0">
        <a:spcBef>
          <a:spcPct val="0"/>
        </a:spcBef>
        <a:spcAft>
          <a:spcPct val="0"/>
        </a:spcAft>
        <a:defRPr sz="4400">
          <a:solidFill>
            <a:schemeClr val="accent2"/>
          </a:solidFill>
          <a:latin typeface="Tw Cen MT" pitchFamily="34" charset="0"/>
        </a:defRPr>
      </a:lvl2pPr>
      <a:lvl3pPr algn="ctr" rtl="0" eaLnBrk="0" fontAlgn="base" hangingPunct="0">
        <a:spcBef>
          <a:spcPct val="0"/>
        </a:spcBef>
        <a:spcAft>
          <a:spcPct val="0"/>
        </a:spcAft>
        <a:defRPr sz="4400">
          <a:solidFill>
            <a:schemeClr val="accent2"/>
          </a:solidFill>
          <a:latin typeface="Tw Cen MT" pitchFamily="34" charset="0"/>
        </a:defRPr>
      </a:lvl3pPr>
      <a:lvl4pPr algn="ctr" rtl="0" eaLnBrk="0" fontAlgn="base" hangingPunct="0">
        <a:spcBef>
          <a:spcPct val="0"/>
        </a:spcBef>
        <a:spcAft>
          <a:spcPct val="0"/>
        </a:spcAft>
        <a:defRPr sz="4400">
          <a:solidFill>
            <a:schemeClr val="accent2"/>
          </a:solidFill>
          <a:latin typeface="Tw Cen MT" pitchFamily="34" charset="0"/>
        </a:defRPr>
      </a:lvl4pPr>
      <a:lvl5pPr algn="ctr" rtl="0" eaLnBrk="0" fontAlgn="base" hangingPunct="0">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q"/>
        <a:defRPr sz="3200" kern="12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q"/>
        <a:defRPr sz="2800" kern="1200">
          <a:solidFill>
            <a:schemeClr val="tx1"/>
          </a:solidFill>
          <a:latin typeface="Tw Cen MT" pitchFamily="34" charset="0"/>
          <a:ea typeface="+mn-ea"/>
          <a:cs typeface="+mn-cs"/>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q"/>
        <a:defRPr sz="2400" kern="1200">
          <a:solidFill>
            <a:schemeClr val="tx1"/>
          </a:solidFill>
          <a:latin typeface="Tw Cen MT" pitchFamily="34" charset="0"/>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q"/>
        <a:defRPr sz="2000" kern="1200">
          <a:solidFill>
            <a:schemeClr val="tx1"/>
          </a:solidFill>
          <a:latin typeface="Tw Cen MT" pitchFamily="34" charset="0"/>
          <a:ea typeface="+mn-ea"/>
          <a:cs typeface="+mn-cs"/>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7FA65847-C2D8-4006-B2A6-53E6AFCB3C44}" type="datetimeFigureOut">
              <a:rPr lang="en-US">
                <a:solidFill>
                  <a:srgbClr val="2F7F95">
                    <a:tint val="75000"/>
                  </a:srgbClr>
                </a:solidFill>
              </a:rPr>
              <a:pPr eaLnBrk="1" hangingPunct="1">
                <a:defRPr/>
              </a:pPr>
              <a:t>7/26/2021</a:t>
            </a:fld>
            <a:endParaRPr lang="en-US">
              <a:solidFill>
                <a:srgbClr val="2F7F95">
                  <a:tint val="75000"/>
                </a:srgbClr>
              </a:solidFill>
            </a:endParaRPr>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eaLnBrk="1" hangingPunct="1">
              <a:defRPr/>
            </a:pPr>
            <a:endParaRPr lang="en-US">
              <a:solidFill>
                <a:srgbClr val="2F7F95">
                  <a:tint val="75000"/>
                </a:srgbClr>
              </a:solidFill>
            </a:endParaRPr>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15CB547-BD98-48D3-A116-E92DB10987EE}" type="slidenum">
              <a:rPr lang="en-US">
                <a:solidFill>
                  <a:srgbClr val="2F7F95">
                    <a:tint val="75000"/>
                  </a:srgbClr>
                </a:solidFill>
              </a:rPr>
              <a:pPr eaLnBrk="1" hangingPunct="1">
                <a:defRPr/>
              </a:pPr>
              <a:t>‹#›</a:t>
            </a:fld>
            <a:endParaRPr lang="en-US">
              <a:solidFill>
                <a:srgbClr val="2F7F95">
                  <a:tint val="75000"/>
                </a:srgbClr>
              </a:solidFill>
            </a:endParaRPr>
          </a:p>
        </p:txBody>
      </p:sp>
    </p:spTree>
    <p:extLst>
      <p:ext uri="{BB962C8B-B14F-4D97-AF65-F5344CB8AC3E}">
        <p14:creationId xmlns:p14="http://schemas.microsoft.com/office/powerpoint/2010/main" val="886638636"/>
      </p:ext>
    </p:extLst>
  </p:cSld>
  <p:clrMap bg1="lt1" tx1="dk1" bg2="lt2" tx2="dk2" accent1="accent1" accent2="accent2" accent3="accent3" accent4="accent4" accent5="accent5" accent6="accent6" hlink="hlink" folHlink="folHlink"/>
  <p:sldLayoutIdLst>
    <p:sldLayoutId id="214748405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6.png"/><Relationship Id="rId5" Type="http://schemas.openxmlformats.org/officeDocument/2006/relationships/notesSlide" Target="../notesSlides/notesSlide109.xml"/><Relationship Id="rId4"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11.xml"/></Relationships>
</file>

<file path=ppt/slides/_rels/slide1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12.xml"/><Relationship Id="rId5" Type="http://schemas.openxmlformats.org/officeDocument/2006/relationships/slideLayout" Target="../slideLayouts/slideLayout14.xml"/><Relationship Id="rId4" Type="http://schemas.openxmlformats.org/officeDocument/2006/relationships/tags" Target="../tags/tag12.xml"/></Relationships>
</file>

<file path=ppt/slides/_rels/slide11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calstat.org/publications/article_detail.php?a_id=1&amp;nl_id=17"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https://dese.mo.gov/college-career-readiness/curriculum/english-language-art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hyperlink" Target="https://dese.mo.gov/college-career-readiness/curriculum/missouri-learning-standards" TargetMode="External"/><Relationship Id="rId2" Type="http://schemas.openxmlformats.org/officeDocument/2006/relationships/notesSlide" Target="../notesSlides/notesSlide73.xml"/><Relationship Id="rId1" Type="http://schemas.openxmlformats.org/officeDocument/2006/relationships/slideLayout" Target="../slideLayouts/slideLayout14.xml"/><Relationship Id="rId4" Type="http://schemas.openxmlformats.org/officeDocument/2006/relationships/hyperlink" Target="http://dynamiclearningmaps.org/about/model#essential-elements"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41.gi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6.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586" y="1485900"/>
            <a:ext cx="6547757" cy="1970314"/>
          </a:xfrm>
        </p:spPr>
        <p:txBody>
          <a:bodyPr>
            <a:noAutofit/>
          </a:bodyPr>
          <a:lstStyle/>
          <a:p>
            <a:r>
              <a:rPr lang="en-US" sz="4000" b="1" dirty="0"/>
              <a:t>Developing Standards-Based IEPs Linked to Missouri Learning Standards</a:t>
            </a:r>
          </a:p>
        </p:txBody>
      </p:sp>
      <p:sp>
        <p:nvSpPr>
          <p:cNvPr id="3" name="Text Placeholder 2"/>
          <p:cNvSpPr>
            <a:spLocks noGrp="1"/>
          </p:cNvSpPr>
          <p:nvPr>
            <p:ph type="body" sz="quarter" idx="10"/>
          </p:nvPr>
        </p:nvSpPr>
        <p:spPr/>
        <p:txBody>
          <a:bodyPr/>
          <a:lstStyle/>
          <a:p>
            <a:r>
              <a:rPr lang="en-US" dirty="0"/>
              <a:t> 2019</a:t>
            </a:r>
          </a:p>
        </p:txBody>
      </p:sp>
      <p:sp>
        <p:nvSpPr>
          <p:cNvPr id="4" name="Text Placeholder 3"/>
          <p:cNvSpPr>
            <a:spLocks noGrp="1"/>
          </p:cNvSpPr>
          <p:nvPr>
            <p:ph type="body" sz="quarter" idx="11"/>
          </p:nvPr>
        </p:nvSpPr>
        <p:spPr/>
        <p:txBody>
          <a:bodyPr>
            <a:noAutofit/>
          </a:bodyPr>
          <a:lstStyle/>
          <a:p>
            <a:endParaRPr lang="en-US" sz="4000" dirty="0"/>
          </a:p>
        </p:txBody>
      </p:sp>
    </p:spTree>
    <p:extLst>
      <p:ext uri="{BB962C8B-B14F-4D97-AF65-F5344CB8AC3E}">
        <p14:creationId xmlns:p14="http://schemas.microsoft.com/office/powerpoint/2010/main" val="32429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138D3598-7A35-4CA3-99D0-F16E15691732}" type="slidenum">
              <a:rPr lang="en-US" altLang="en-US" sz="1800">
                <a:solidFill>
                  <a:srgbClr val="FFFFFF"/>
                </a:solidFill>
                <a:latin typeface="Arial" panose="020B0604020202020204" pitchFamily="34" charset="0"/>
              </a:rPr>
              <a:pPr>
                <a:spcBef>
                  <a:spcPct val="0"/>
                </a:spcBef>
                <a:buClrTx/>
                <a:buFontTx/>
                <a:buNone/>
              </a:pPr>
              <a:t>10</a:t>
            </a:fld>
            <a:endParaRPr lang="en-US" altLang="en-US" sz="1800" dirty="0">
              <a:solidFill>
                <a:srgbClr val="FFFFFF"/>
              </a:solidFill>
              <a:latin typeface="Arial" panose="020B0604020202020204" pitchFamily="34" charset="0"/>
            </a:endParaRPr>
          </a:p>
        </p:txBody>
      </p:sp>
      <p:sp>
        <p:nvSpPr>
          <p:cNvPr id="21507" name="Content Placeholder 6"/>
          <p:cNvSpPr>
            <a:spLocks noGrp="1"/>
          </p:cNvSpPr>
          <p:nvPr>
            <p:ph sz="quarter" idx="10"/>
          </p:nvPr>
        </p:nvSpPr>
        <p:spPr>
          <a:xfrm>
            <a:off x="381000" y="1244602"/>
            <a:ext cx="8229600" cy="5333998"/>
          </a:xfrm>
        </p:spPr>
        <p:txBody>
          <a:bodyPr/>
          <a:lstStyle/>
          <a:p>
            <a:pPr eaLnBrk="1" hangingPunct="1">
              <a:buFont typeface="Wingdings" panose="05000000000000000000" pitchFamily="2" charset="2"/>
              <a:buChar char="§"/>
            </a:pPr>
            <a:r>
              <a:rPr lang="en-US" altLang="en-US" sz="3600" dirty="0"/>
              <a:t>What does alignment with standards look like?</a:t>
            </a:r>
          </a:p>
          <a:p>
            <a:pPr eaLnBrk="1" hangingPunct="1">
              <a:buFont typeface="Wingdings" panose="05000000000000000000" pitchFamily="2" charset="2"/>
              <a:buChar char="§"/>
            </a:pPr>
            <a:r>
              <a:rPr lang="en-US" altLang="en-US" sz="3600" dirty="0"/>
              <a:t>What are the 7 Steps in the Standards-Based IEP Process?</a:t>
            </a:r>
          </a:p>
          <a:p>
            <a:pPr eaLnBrk="1" hangingPunct="1">
              <a:buFont typeface="Wingdings" panose="05000000000000000000" pitchFamily="2" charset="2"/>
              <a:buChar char="§"/>
            </a:pPr>
            <a:r>
              <a:rPr lang="en-US" altLang="en-US" sz="3600" dirty="0"/>
              <a:t>What are the components required to construct a quality present level?</a:t>
            </a:r>
          </a:p>
          <a:p>
            <a:pPr eaLnBrk="1" hangingPunct="1">
              <a:buFont typeface="Wingdings" panose="05000000000000000000" pitchFamily="2" charset="2"/>
              <a:buChar char="§"/>
            </a:pPr>
            <a:r>
              <a:rPr lang="en-US" altLang="en-US" sz="3600" dirty="0"/>
              <a:t>What do SMART Standard- Based IEP goals look like?</a:t>
            </a:r>
          </a:p>
        </p:txBody>
      </p:sp>
      <p:sp>
        <p:nvSpPr>
          <p:cNvPr id="21506" name="Title 5"/>
          <p:cNvSpPr>
            <a:spLocks noGrp="1"/>
          </p:cNvSpPr>
          <p:nvPr>
            <p:ph type="title"/>
          </p:nvPr>
        </p:nvSpPr>
        <p:spPr>
          <a:xfrm>
            <a:off x="0" y="-173036"/>
            <a:ext cx="8839200" cy="1066800"/>
          </a:xfrm>
        </p:spPr>
        <p:txBody>
          <a:bodyPr>
            <a:normAutofit/>
          </a:bodyPr>
          <a:lstStyle/>
          <a:p>
            <a:pPr eaLnBrk="1" hangingPunct="1"/>
            <a:r>
              <a:rPr lang="en-US" altLang="en-US" sz="4000" b="1" dirty="0">
                <a:solidFill>
                  <a:schemeClr val="bg1"/>
                </a:solidFill>
              </a:rPr>
              <a:t>Essential Questions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2"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D66128B6-C1DF-4C8F-A0F5-77BCF6356DBE}" type="slidenum">
              <a:rPr lang="en-US" altLang="en-US" sz="1800">
                <a:solidFill>
                  <a:srgbClr val="FFFFFF"/>
                </a:solidFill>
                <a:latin typeface="Arial" panose="020B0604020202020204" pitchFamily="34" charset="0"/>
              </a:rPr>
              <a:pPr>
                <a:spcBef>
                  <a:spcPct val="0"/>
                </a:spcBef>
                <a:buClrTx/>
                <a:buFontTx/>
                <a:buNone/>
              </a:pPr>
              <a:t>100</a:t>
            </a:fld>
            <a:endParaRPr lang="en-US" altLang="en-US" sz="1800">
              <a:solidFill>
                <a:srgbClr val="FFFFFF"/>
              </a:solidFill>
              <a:latin typeface="Arial" panose="020B0604020202020204" pitchFamily="34" charset="0"/>
            </a:endParaRPr>
          </a:p>
        </p:txBody>
      </p:sp>
      <p:sp>
        <p:nvSpPr>
          <p:cNvPr id="147459" name="Rectangle 3"/>
          <p:cNvSpPr>
            <a:spLocks noGrp="1" noChangeArrowheads="1"/>
          </p:cNvSpPr>
          <p:nvPr>
            <p:ph sz="quarter" idx="10"/>
          </p:nvPr>
        </p:nvSpPr>
        <p:spPr>
          <a:xfrm>
            <a:off x="152400" y="1244602"/>
            <a:ext cx="8839200" cy="5333998"/>
          </a:xfrm>
        </p:spPr>
        <p:txBody>
          <a:bodyPr rtlCol="0">
            <a:normAutofit fontScale="92500" lnSpcReduction="20000"/>
          </a:bodyPr>
          <a:lstStyle/>
          <a:p>
            <a:pPr marL="566928" indent="-457200" eaLnBrk="1" fontAlgn="auto" hangingPunct="1">
              <a:spcBef>
                <a:spcPts val="0"/>
              </a:spcBef>
              <a:spcAft>
                <a:spcPts val="0"/>
              </a:spcAft>
              <a:buFont typeface="Wingdings" panose="05000000000000000000" pitchFamily="2" charset="2"/>
              <a:buChar char="§"/>
              <a:defRPr/>
            </a:pPr>
            <a:r>
              <a:rPr lang="en-US" sz="3500" dirty="0"/>
              <a:t>Review area(s) of instructional need.</a:t>
            </a:r>
          </a:p>
          <a:p>
            <a:pPr marL="566928" indent="-457200" eaLnBrk="1" fontAlgn="auto" hangingPunct="1">
              <a:spcBef>
                <a:spcPts val="0"/>
              </a:spcBef>
              <a:spcAft>
                <a:spcPts val="0"/>
              </a:spcAft>
              <a:buFont typeface="Wingdings" panose="05000000000000000000" pitchFamily="2" charset="2"/>
              <a:buChar char="§"/>
              <a:defRPr/>
            </a:pPr>
            <a:r>
              <a:rPr lang="en-US" sz="3500" dirty="0"/>
              <a:t>Determine where the need fits within the 	standards and the general classroom 	expectations.</a:t>
            </a:r>
          </a:p>
          <a:p>
            <a:pPr marL="566928" indent="-457200" eaLnBrk="1" fontAlgn="auto" hangingPunct="1">
              <a:spcBef>
                <a:spcPts val="0"/>
              </a:spcBef>
              <a:spcAft>
                <a:spcPts val="0"/>
              </a:spcAft>
              <a:buFont typeface="Wingdings" panose="05000000000000000000" pitchFamily="2" charset="2"/>
              <a:buChar char="§"/>
              <a:defRPr/>
            </a:pPr>
            <a:r>
              <a:rPr lang="en-US" sz="3500" dirty="0"/>
              <a:t>Consider the difference between actual 	performance and benchmarks (indicators 	for grade).</a:t>
            </a:r>
          </a:p>
          <a:p>
            <a:pPr marL="566928" indent="-457200" eaLnBrk="1" fontAlgn="auto" hangingPunct="1">
              <a:spcBef>
                <a:spcPts val="0"/>
              </a:spcBef>
              <a:spcAft>
                <a:spcPts val="0"/>
              </a:spcAft>
              <a:buFont typeface="Wingdings" panose="05000000000000000000" pitchFamily="2" charset="2"/>
              <a:buChar char="§"/>
              <a:defRPr/>
            </a:pPr>
            <a:r>
              <a:rPr lang="en-US" sz="3500" dirty="0"/>
              <a:t> Identify the critical academic or functional 	skills the student will need to learn in order to 	demonstrate “proficient” or “applying” 	performance.</a:t>
            </a:r>
          </a:p>
          <a:p>
            <a:pPr marL="109728" indent="0" eaLnBrk="1" fontAlgn="auto" hangingPunct="1">
              <a:spcBef>
                <a:spcPts val="0"/>
              </a:spcBef>
              <a:spcAft>
                <a:spcPts val="0"/>
              </a:spcAft>
              <a:buFont typeface="Arial" panose="020B0604020202020204" pitchFamily="34" charset="0"/>
              <a:buNone/>
              <a:defRPr/>
            </a:pPr>
            <a:endParaRPr lang="en-US" sz="3500" b="1" i="1" dirty="0"/>
          </a:p>
          <a:p>
            <a:pPr marL="109728" indent="0" eaLnBrk="1" fontAlgn="auto" hangingPunct="1">
              <a:spcBef>
                <a:spcPts val="0"/>
              </a:spcBef>
              <a:spcAft>
                <a:spcPts val="0"/>
              </a:spcAft>
              <a:buFont typeface="Arial" panose="020B0604020202020204" pitchFamily="34" charset="0"/>
              <a:buNone/>
              <a:defRPr/>
            </a:pPr>
            <a:r>
              <a:rPr lang="en-US" sz="1900" b="1" i="1" dirty="0"/>
              <a:t>Standards-Based IEPs </a:t>
            </a:r>
            <a:r>
              <a:rPr lang="en-US" sz="1900" dirty="0"/>
              <a:t> Huisken, &amp; </a:t>
            </a:r>
            <a:r>
              <a:rPr lang="en-US" sz="1900" dirty="0" err="1"/>
              <a:t>Massanari</a:t>
            </a:r>
            <a:r>
              <a:rPr lang="en-US" sz="1900" dirty="0"/>
              <a:t> (2008) </a:t>
            </a:r>
          </a:p>
          <a:p>
            <a:pPr marL="365760" indent="-256032" algn="r" eaLnBrk="1" fontAlgn="auto" hangingPunct="1">
              <a:spcBef>
                <a:spcPts val="0"/>
              </a:spcBef>
              <a:spcAft>
                <a:spcPts val="0"/>
              </a:spcAft>
              <a:defRPr/>
            </a:pPr>
            <a:endParaRPr lang="en-US" sz="1400" dirty="0"/>
          </a:p>
        </p:txBody>
      </p:sp>
      <p:sp>
        <p:nvSpPr>
          <p:cNvPr id="140290" name="Title 1"/>
          <p:cNvSpPr>
            <a:spLocks noGrp="1"/>
          </p:cNvSpPr>
          <p:nvPr>
            <p:ph type="title"/>
          </p:nvPr>
        </p:nvSpPr>
        <p:spPr>
          <a:xfrm>
            <a:off x="533400" y="19878"/>
            <a:ext cx="8839200" cy="1066800"/>
          </a:xfrm>
        </p:spPr>
        <p:txBody>
          <a:bodyPr/>
          <a:lstStyle/>
          <a:p>
            <a:pPr algn="l" eaLnBrk="1" hangingPunct="1"/>
            <a:r>
              <a:rPr lang="en-US" altLang="en-US" sz="3200" b="1" u="sng" dirty="0">
                <a:solidFill>
                  <a:schemeClr val="bg1"/>
                </a:solidFill>
              </a:rPr>
              <a:t>Step 4</a:t>
            </a:r>
            <a:r>
              <a:rPr lang="en-US" altLang="en-US" sz="3200" b="1" dirty="0">
                <a:solidFill>
                  <a:schemeClr val="bg1"/>
                </a:solidFill>
              </a:rPr>
              <a:t>: (cont.)</a:t>
            </a:r>
          </a:p>
        </p:txBody>
      </p:sp>
      <p:pic>
        <p:nvPicPr>
          <p:cNvPr id="140293" name="Picture 6" descr="C:\Users\jjackso\AppData\Local\Microsoft\Windows\Temporary Internet Files\Content.IE5\M6W0U5M9\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7295">
            <a:off x="6922858" y="5154888"/>
            <a:ext cx="1524597" cy="15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597663" y="6351974"/>
            <a:ext cx="1079989"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20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fade">
                                      <p:cBhvr>
                                        <p:cTn id="12" dur="20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fade">
                                      <p:cBhvr>
                                        <p:cTn id="17" dur="2000"/>
                                        <p:tgtEl>
                                          <p:spTgt spid="147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Effect transition="in" filter="fade">
                                      <p:cBhvr>
                                        <p:cTn id="22" dur="2000"/>
                                        <p:tgtEl>
                                          <p:spTgt spid="147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7459">
                                            <p:txEl>
                                              <p:pRg st="5" end="5"/>
                                            </p:txEl>
                                          </p:spTgt>
                                        </p:tgtEl>
                                        <p:attrNameLst>
                                          <p:attrName>style.visibility</p:attrName>
                                        </p:attrNameLst>
                                      </p:cBhvr>
                                      <p:to>
                                        <p:strVal val="visible"/>
                                      </p:to>
                                    </p:set>
                                    <p:animEffect transition="in" filter="fade">
                                      <p:cBhvr>
                                        <p:cTn id="27" dur="2000"/>
                                        <p:tgtEl>
                                          <p:spTgt spid="147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8410E68-4CBC-4D77-8ACC-783F1A45AD44}" type="slidenum">
              <a:rPr lang="en-US" altLang="en-US" sz="1800">
                <a:solidFill>
                  <a:srgbClr val="FFFFFF"/>
                </a:solidFill>
                <a:latin typeface="Arial" panose="020B0604020202020204" pitchFamily="34" charset="0"/>
              </a:rPr>
              <a:pPr>
                <a:spcBef>
                  <a:spcPct val="0"/>
                </a:spcBef>
                <a:buClrTx/>
                <a:buFontTx/>
                <a:buNone/>
              </a:pPr>
              <a:t>101</a:t>
            </a:fld>
            <a:endParaRPr lang="en-US" altLang="en-US" sz="1800">
              <a:solidFill>
                <a:srgbClr val="FFFFFF"/>
              </a:solidFill>
              <a:latin typeface="Arial" panose="020B0604020202020204" pitchFamily="34" charset="0"/>
            </a:endParaRPr>
          </a:p>
        </p:txBody>
      </p:sp>
      <p:sp>
        <p:nvSpPr>
          <p:cNvPr id="142339" name="Content Placeholder 2"/>
          <p:cNvSpPr>
            <a:spLocks noGrp="1"/>
          </p:cNvSpPr>
          <p:nvPr>
            <p:ph sz="quarter" idx="10"/>
          </p:nvPr>
        </p:nvSpPr>
        <p:spPr>
          <a:xfrm>
            <a:off x="533400" y="2159000"/>
            <a:ext cx="8458200" cy="4419600"/>
          </a:xfrm>
        </p:spPr>
        <p:txBody>
          <a:bodyPr/>
          <a:lstStyle/>
          <a:p>
            <a:pPr eaLnBrk="1" hangingPunct="1">
              <a:buFont typeface="Wingdings" panose="05000000000000000000" pitchFamily="2" charset="2"/>
              <a:buChar char="§"/>
            </a:pPr>
            <a:r>
              <a:rPr lang="en-US" altLang="en-US" sz="4400" dirty="0"/>
              <a:t>Work Sample</a:t>
            </a:r>
          </a:p>
          <a:p>
            <a:pPr eaLnBrk="1" hangingPunct="1">
              <a:buFont typeface="Wingdings" panose="05000000000000000000" pitchFamily="2" charset="2"/>
              <a:buChar char="§"/>
            </a:pPr>
            <a:r>
              <a:rPr lang="en-US" altLang="en-US" sz="4400" dirty="0"/>
              <a:t>End of Unit Product</a:t>
            </a:r>
          </a:p>
          <a:p>
            <a:pPr eaLnBrk="1" hangingPunct="1">
              <a:buFont typeface="Wingdings" panose="05000000000000000000" pitchFamily="2" charset="2"/>
              <a:buChar char="§"/>
            </a:pPr>
            <a:r>
              <a:rPr lang="en-US" altLang="en-US" sz="4400" dirty="0"/>
              <a:t>Observation Checklist</a:t>
            </a:r>
          </a:p>
          <a:p>
            <a:pPr eaLnBrk="1" hangingPunct="1">
              <a:buFont typeface="Wingdings" panose="05000000000000000000" pitchFamily="2" charset="2"/>
              <a:buChar char="§"/>
            </a:pPr>
            <a:r>
              <a:rPr lang="en-US" altLang="en-US" sz="4400" dirty="0"/>
              <a:t>Standardized Test</a:t>
            </a:r>
          </a:p>
        </p:txBody>
      </p:sp>
      <p:sp>
        <p:nvSpPr>
          <p:cNvPr id="142338" name="Title 1"/>
          <p:cNvSpPr>
            <a:spLocks noGrp="1"/>
          </p:cNvSpPr>
          <p:nvPr>
            <p:ph type="title"/>
          </p:nvPr>
        </p:nvSpPr>
        <p:spPr/>
        <p:txBody>
          <a:bodyPr/>
          <a:lstStyle/>
          <a:p>
            <a:pPr eaLnBrk="1" hangingPunct="1"/>
            <a:r>
              <a:rPr lang="en-US" altLang="en-US" sz="4000" b="1"/>
              <a:t>Quantifiable Data</a:t>
            </a:r>
          </a:p>
        </p:txBody>
      </p:sp>
      <p:pic>
        <p:nvPicPr>
          <p:cNvPr id="142341" name="Picture 5" descr="C:\Users\jjackso\AppData\Local\Microsoft\Windows\Temporary Internet Files\Content.IE5\M6W0U5M9\MC9002971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505073"/>
            <a:ext cx="24082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BAABEAF1-93D9-4213-8A2D-F18BF67462B0}" type="slidenum">
              <a:rPr lang="en-US" altLang="en-US" sz="1800">
                <a:solidFill>
                  <a:srgbClr val="FFFFFF"/>
                </a:solidFill>
                <a:latin typeface="Arial" panose="020B0604020202020204" pitchFamily="34" charset="0"/>
              </a:rPr>
              <a:pPr>
                <a:spcBef>
                  <a:spcPct val="0"/>
                </a:spcBef>
                <a:buClrTx/>
                <a:buFontTx/>
                <a:buNone/>
              </a:pPr>
              <a:t>102</a:t>
            </a:fld>
            <a:endParaRPr lang="en-US" altLang="en-US" sz="1800">
              <a:solidFill>
                <a:srgbClr val="FFFFFF"/>
              </a:solidFill>
              <a:latin typeface="Arial" panose="020B0604020202020204" pitchFamily="34" charset="0"/>
            </a:endParaRPr>
          </a:p>
        </p:txBody>
      </p:sp>
      <p:sp>
        <p:nvSpPr>
          <p:cNvPr id="144387" name="Content Placeholder 2"/>
          <p:cNvSpPr>
            <a:spLocks noGrp="1"/>
          </p:cNvSpPr>
          <p:nvPr>
            <p:ph sz="quarter" idx="10"/>
          </p:nvPr>
        </p:nvSpPr>
        <p:spPr/>
        <p:txBody>
          <a:bodyPr/>
          <a:lstStyle/>
          <a:p>
            <a:pPr eaLnBrk="1" hangingPunct="1">
              <a:buFont typeface="Wingdings" panose="05000000000000000000" pitchFamily="2" charset="2"/>
              <a:buChar char="§"/>
            </a:pPr>
            <a:r>
              <a:rPr lang="en-US" altLang="en-US" sz="4000" dirty="0"/>
              <a:t>Rate of improvement</a:t>
            </a:r>
          </a:p>
          <a:p>
            <a:pPr eaLnBrk="1" hangingPunct="1">
              <a:buFont typeface="Wingdings" panose="05000000000000000000" pitchFamily="2" charset="2"/>
              <a:buChar char="§"/>
            </a:pPr>
            <a:r>
              <a:rPr lang="en-US" altLang="en-US" sz="4000" dirty="0"/>
              <a:t>Determine instructional variables</a:t>
            </a:r>
          </a:p>
          <a:p>
            <a:pPr eaLnBrk="1" hangingPunct="1">
              <a:buFont typeface="Wingdings" panose="05000000000000000000" pitchFamily="2" charset="2"/>
              <a:buChar char="§"/>
            </a:pPr>
            <a:r>
              <a:rPr lang="en-US" altLang="en-US" sz="4000" dirty="0"/>
              <a:t>Analyze progress across time</a:t>
            </a:r>
          </a:p>
          <a:p>
            <a:pPr eaLnBrk="1" hangingPunct="1">
              <a:buFont typeface="Wingdings" panose="05000000000000000000" pitchFamily="2" charset="2"/>
              <a:buChar char="§"/>
            </a:pPr>
            <a:r>
              <a:rPr lang="en-US" altLang="en-US" sz="4000" dirty="0"/>
              <a:t>IEP development, revisions and/or priority of needs</a:t>
            </a:r>
          </a:p>
        </p:txBody>
      </p:sp>
      <p:sp>
        <p:nvSpPr>
          <p:cNvPr id="144386" name="Title 1"/>
          <p:cNvSpPr>
            <a:spLocks noGrp="1"/>
          </p:cNvSpPr>
          <p:nvPr>
            <p:ph type="title"/>
          </p:nvPr>
        </p:nvSpPr>
        <p:spPr/>
        <p:txBody>
          <a:bodyPr/>
          <a:lstStyle/>
          <a:p>
            <a:pPr eaLnBrk="1" hangingPunct="1"/>
            <a:r>
              <a:rPr lang="en-US" altLang="en-US" sz="4000" b="1"/>
              <a:t>Purpose of Quantifiable Data</a:t>
            </a:r>
          </a:p>
        </p:txBody>
      </p:sp>
      <p:pic>
        <p:nvPicPr>
          <p:cNvPr id="144389" name="Picture 5" descr="C:\Users\jjackso\AppData\Local\Microsoft\Windows\Temporary Internet Files\Content.IE5\3Z4CGXML\MC9003108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8916">
            <a:off x="7704904" y="1855598"/>
            <a:ext cx="1127596" cy="159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6E850D1-7CB2-4CF3-97AF-A04CC84ABA89}" type="slidenum">
              <a:rPr lang="en-US" altLang="en-US" sz="1800">
                <a:solidFill>
                  <a:srgbClr val="FFFFFF"/>
                </a:solidFill>
                <a:latin typeface="Arial" panose="020B0604020202020204" pitchFamily="34" charset="0"/>
              </a:rPr>
              <a:pPr>
                <a:spcBef>
                  <a:spcPct val="0"/>
                </a:spcBef>
                <a:buClrTx/>
                <a:buFontTx/>
                <a:buNone/>
              </a:pPr>
              <a:t>103</a:t>
            </a:fld>
            <a:endParaRPr lang="en-US" altLang="en-US" sz="1800">
              <a:solidFill>
                <a:srgbClr val="FFFFFF"/>
              </a:solidFill>
              <a:latin typeface="Arial" panose="020B0604020202020204" pitchFamily="34" charset="0"/>
            </a:endParaRPr>
          </a:p>
        </p:txBody>
      </p:sp>
      <p:sp>
        <p:nvSpPr>
          <p:cNvPr id="143363" name="Content Placeholder 2"/>
          <p:cNvSpPr>
            <a:spLocks noGrp="1"/>
          </p:cNvSpPr>
          <p:nvPr>
            <p:ph sz="quarter" idx="10"/>
          </p:nvPr>
        </p:nvSpPr>
        <p:spPr>
          <a:xfrm>
            <a:off x="341243" y="1524000"/>
            <a:ext cx="8839200" cy="4419600"/>
          </a:xfrm>
        </p:spPr>
        <p:txBody>
          <a:bodyPr/>
          <a:lstStyle/>
          <a:p>
            <a:pPr marL="0" indent="0" eaLnBrk="1" hangingPunct="1">
              <a:buNone/>
              <a:defRPr/>
            </a:pPr>
            <a:r>
              <a:rPr lang="en-US" altLang="en-US" b="1" dirty="0"/>
              <a:t>How well</a:t>
            </a:r>
          </a:p>
          <a:p>
            <a:pPr lvl="1" eaLnBrk="1" hangingPunct="1">
              <a:buFont typeface="Wingdings" panose="05000000000000000000" pitchFamily="2" charset="2"/>
              <a:buChar char="§"/>
              <a:defRPr/>
            </a:pPr>
            <a:r>
              <a:rPr lang="en-US" altLang="en-US" sz="3200" dirty="0"/>
              <a:t>Frequency</a:t>
            </a:r>
          </a:p>
          <a:p>
            <a:pPr lvl="1" eaLnBrk="1" hangingPunct="1">
              <a:buFont typeface="Wingdings" panose="05000000000000000000" pitchFamily="2" charset="2"/>
              <a:buChar char="§"/>
              <a:defRPr/>
            </a:pPr>
            <a:r>
              <a:rPr lang="en-US" altLang="en-US" sz="3200" dirty="0"/>
              <a:t>Duration</a:t>
            </a:r>
          </a:p>
          <a:p>
            <a:pPr lvl="1" eaLnBrk="1" hangingPunct="1">
              <a:buFont typeface="Wingdings" panose="05000000000000000000" pitchFamily="2" charset="2"/>
              <a:buChar char="§"/>
              <a:defRPr/>
            </a:pPr>
            <a:r>
              <a:rPr lang="en-US" altLang="en-US" sz="3200" dirty="0"/>
              <a:t>Distance</a:t>
            </a:r>
          </a:p>
          <a:p>
            <a:pPr lvl="1" eaLnBrk="1" hangingPunct="1">
              <a:buFont typeface="Wingdings" panose="05000000000000000000" pitchFamily="2" charset="2"/>
              <a:buChar char="§"/>
              <a:defRPr/>
            </a:pPr>
            <a:r>
              <a:rPr lang="en-US" altLang="en-US" sz="3200" dirty="0"/>
              <a:t>Accuracy</a:t>
            </a:r>
          </a:p>
          <a:p>
            <a:pPr marL="0" indent="0" eaLnBrk="1" hangingPunct="1">
              <a:buNone/>
              <a:defRPr/>
            </a:pPr>
            <a:r>
              <a:rPr lang="en-US" altLang="en-US" b="1" dirty="0"/>
              <a:t>Period of Time</a:t>
            </a:r>
          </a:p>
          <a:p>
            <a:pPr lvl="1" eaLnBrk="1" hangingPunct="1">
              <a:buFont typeface="Wingdings" panose="05000000000000000000" pitchFamily="2" charset="2"/>
              <a:buChar char="§"/>
              <a:defRPr/>
            </a:pPr>
            <a:r>
              <a:rPr lang="en-US" altLang="en-US" sz="3200" dirty="0"/>
              <a:t>Number of Days</a:t>
            </a:r>
          </a:p>
          <a:p>
            <a:pPr lvl="1" eaLnBrk="1" hangingPunct="1">
              <a:buFont typeface="Wingdings" panose="05000000000000000000" pitchFamily="2" charset="2"/>
              <a:buChar char="§"/>
              <a:defRPr/>
            </a:pPr>
            <a:r>
              <a:rPr lang="en-US" altLang="en-US" sz="3200" dirty="0"/>
              <a:t>Number of Weeks</a:t>
            </a:r>
          </a:p>
          <a:p>
            <a:pPr lvl="1" eaLnBrk="1" hangingPunct="1">
              <a:buFont typeface="Wingdings" panose="05000000000000000000" pitchFamily="2" charset="2"/>
              <a:buChar char="§"/>
              <a:defRPr/>
            </a:pPr>
            <a:r>
              <a:rPr lang="en-US" altLang="en-US" sz="3200" dirty="0"/>
              <a:t>Occasions</a:t>
            </a:r>
          </a:p>
        </p:txBody>
      </p:sp>
      <p:sp>
        <p:nvSpPr>
          <p:cNvPr id="146434" name="Title 1"/>
          <p:cNvSpPr>
            <a:spLocks noGrp="1"/>
          </p:cNvSpPr>
          <p:nvPr>
            <p:ph type="title"/>
          </p:nvPr>
        </p:nvSpPr>
        <p:spPr>
          <a:xfrm>
            <a:off x="182217" y="800100"/>
            <a:ext cx="8839200" cy="1066800"/>
          </a:xfrm>
        </p:spPr>
        <p:txBody>
          <a:bodyPr/>
          <a:lstStyle/>
          <a:p>
            <a:pPr eaLnBrk="1" hangingPunct="1"/>
            <a:r>
              <a:rPr lang="en-US" altLang="en-US" sz="4000" b="1" dirty="0"/>
              <a:t>Evaluative Criteria</a:t>
            </a:r>
          </a:p>
        </p:txBody>
      </p:sp>
      <p:pic>
        <p:nvPicPr>
          <p:cNvPr id="146437" name="Picture 5" descr="C:\Users\jjackso\AppData\Local\Microsoft\Windows\Temporary Internet Files\Content.IE5\8AG99Z0E\MC9002133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5908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516835" y="542927"/>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charset="0"/>
              <a:buChar char="•"/>
              <a:defRPr>
                <a:solidFill>
                  <a:schemeClr val="tx1"/>
                </a:solidFill>
                <a:latin typeface="Calibri" pitchFamily="34" charset="0"/>
              </a:defRPr>
            </a:lvl3pPr>
            <a:lvl4pPr marL="1600200" indent="-228600" eaLnBrk="0" hangingPunct="0">
              <a:spcBef>
                <a:spcPct val="20000"/>
              </a:spcBef>
              <a:buClr>
                <a:srgbClr val="8064A2"/>
              </a:buClr>
              <a:buFont typeface="Arial"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9pPr>
          </a:lstStyle>
          <a:p>
            <a:pPr algn="ctr" eaLnBrk="1" hangingPunct="1">
              <a:spcBef>
                <a:spcPct val="0"/>
              </a:spcBef>
              <a:buClrTx/>
              <a:buFontTx/>
              <a:buNone/>
              <a:defRPr/>
            </a:pPr>
            <a:r>
              <a:rPr lang="en-US" altLang="en-US" sz="4000" b="1" dirty="0">
                <a:solidFill>
                  <a:schemeClr val="accent2"/>
                </a:solidFill>
                <a:latin typeface="+mj-lt"/>
                <a:cs typeface="Arial" charset="0"/>
              </a:rPr>
              <a:t>SMART IEP Goals</a:t>
            </a:r>
          </a:p>
        </p:txBody>
      </p:sp>
      <p:sp>
        <p:nvSpPr>
          <p:cNvPr id="72707" name="Rectangle 5"/>
          <p:cNvSpPr>
            <a:spLocks noChangeArrowheads="1"/>
          </p:cNvSpPr>
          <p:nvPr/>
        </p:nvSpPr>
        <p:spPr bwMode="auto">
          <a:xfrm>
            <a:off x="304800" y="12192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hangingPunct="1">
              <a:lnSpc>
                <a:spcPct val="90000"/>
              </a:lnSpc>
              <a:buClrTx/>
              <a:buFontTx/>
              <a:buNone/>
              <a:defRPr/>
            </a:pPr>
            <a:endParaRPr lang="en-US" altLang="en-US" sz="2000" b="1" u="sng" dirty="0">
              <a:latin typeface="Arial" pitchFamily="34" charset="0"/>
            </a:endParaRPr>
          </a:p>
          <a:p>
            <a:pPr marL="0" indent="0" eaLnBrk="1" hangingPunct="1">
              <a:lnSpc>
                <a:spcPct val="90000"/>
              </a:lnSpc>
              <a:buClr>
                <a:srgbClr val="C00000"/>
              </a:buClr>
              <a:buSzPct val="68000"/>
              <a:buFont typeface="Arial" pitchFamily="34" charset="0"/>
              <a:buNone/>
              <a:defRPr/>
            </a:pPr>
            <a:r>
              <a:rPr lang="en-US" altLang="en-US" sz="2800" b="1" u="sng" dirty="0">
                <a:latin typeface="Arial" pitchFamily="34" charset="0"/>
              </a:rPr>
              <a:t>S</a:t>
            </a:r>
            <a:r>
              <a:rPr lang="en-US" altLang="en-US" sz="2800" b="1" dirty="0">
                <a:latin typeface="Arial" pitchFamily="34" charset="0"/>
              </a:rPr>
              <a:t>pecific</a:t>
            </a:r>
            <a:r>
              <a:rPr lang="en-US" altLang="en-US" sz="2800" dirty="0">
                <a:latin typeface="Arial" pitchFamily="34" charset="0"/>
              </a:rPr>
              <a:t> – based on the student’s Present Level of Academic Achievement/Functional Performance</a:t>
            </a:r>
          </a:p>
          <a:p>
            <a:pPr eaLnBrk="1" hangingPunct="1">
              <a:lnSpc>
                <a:spcPct val="90000"/>
              </a:lnSpc>
              <a:buClr>
                <a:srgbClr val="C00000"/>
              </a:buClr>
              <a:buSzPct val="68000"/>
              <a:buFontTx/>
              <a:buChar char="•"/>
              <a:defRPr/>
            </a:pPr>
            <a:endParaRPr lang="en-US" altLang="en-US" sz="1100" dirty="0">
              <a:latin typeface="Arial" pitchFamily="34" charset="0"/>
            </a:endParaRPr>
          </a:p>
          <a:p>
            <a:pPr marL="0" indent="0" eaLnBrk="1" hangingPunct="1">
              <a:lnSpc>
                <a:spcPct val="90000"/>
              </a:lnSpc>
              <a:buClr>
                <a:srgbClr val="C00000"/>
              </a:buClr>
              <a:buSzPct val="68000"/>
              <a:buFont typeface="Arial" pitchFamily="34" charset="0"/>
              <a:buNone/>
              <a:defRPr/>
            </a:pPr>
            <a:r>
              <a:rPr lang="en-US" altLang="en-US" sz="2800" b="1" u="sng" dirty="0">
                <a:latin typeface="Arial" pitchFamily="34" charset="0"/>
              </a:rPr>
              <a:t>M</a:t>
            </a:r>
            <a:r>
              <a:rPr lang="en-US" altLang="en-US" sz="2800" b="1" dirty="0">
                <a:latin typeface="Arial" pitchFamily="34" charset="0"/>
              </a:rPr>
              <a:t>easurable</a:t>
            </a:r>
            <a:r>
              <a:rPr lang="en-US" altLang="en-US" sz="2800" dirty="0">
                <a:latin typeface="Arial" pitchFamily="34" charset="0"/>
              </a:rPr>
              <a:t> – progress is objectively determined at frequent data points  </a:t>
            </a:r>
          </a:p>
          <a:p>
            <a:pPr eaLnBrk="1" hangingPunct="1">
              <a:lnSpc>
                <a:spcPct val="90000"/>
              </a:lnSpc>
              <a:buClr>
                <a:srgbClr val="C00000"/>
              </a:buClr>
              <a:buSzPct val="68000"/>
              <a:buFontTx/>
              <a:buChar char="•"/>
              <a:defRPr/>
            </a:pPr>
            <a:endParaRPr lang="en-US" altLang="en-US" sz="1100" dirty="0">
              <a:latin typeface="Arial" pitchFamily="34" charset="0"/>
            </a:endParaRPr>
          </a:p>
          <a:p>
            <a:pPr marL="0" indent="0" eaLnBrk="1" hangingPunct="1">
              <a:lnSpc>
                <a:spcPct val="90000"/>
              </a:lnSpc>
              <a:buClr>
                <a:srgbClr val="C00000"/>
              </a:buClr>
              <a:buSzPct val="68000"/>
              <a:buFont typeface="Arial" pitchFamily="34" charset="0"/>
              <a:buNone/>
              <a:defRPr/>
            </a:pPr>
            <a:r>
              <a:rPr lang="en-US" altLang="en-US" sz="2800" b="1" u="sng" dirty="0">
                <a:latin typeface="Arial" pitchFamily="34" charset="0"/>
              </a:rPr>
              <a:t>A</a:t>
            </a:r>
            <a:r>
              <a:rPr lang="en-US" altLang="en-US" sz="2800" b="1" dirty="0">
                <a:latin typeface="Arial" pitchFamily="34" charset="0"/>
              </a:rPr>
              <a:t>chievable</a:t>
            </a:r>
            <a:r>
              <a:rPr lang="en-US" altLang="en-US" sz="2800" u="sng" dirty="0">
                <a:latin typeface="Arial" pitchFamily="34" charset="0"/>
              </a:rPr>
              <a:t> </a:t>
            </a:r>
            <a:r>
              <a:rPr lang="en-US" altLang="en-US" sz="2800" dirty="0">
                <a:latin typeface="Arial" pitchFamily="34" charset="0"/>
              </a:rPr>
              <a:t>– realistic, related to the most critical needs </a:t>
            </a:r>
          </a:p>
          <a:p>
            <a:pPr eaLnBrk="1" hangingPunct="1">
              <a:lnSpc>
                <a:spcPct val="90000"/>
              </a:lnSpc>
              <a:buClr>
                <a:srgbClr val="C00000"/>
              </a:buClr>
              <a:buSzPct val="68000"/>
              <a:buFontTx/>
              <a:buChar char="•"/>
              <a:defRPr/>
            </a:pPr>
            <a:endParaRPr lang="en-US" altLang="en-US" sz="1100" dirty="0">
              <a:latin typeface="Arial" pitchFamily="34" charset="0"/>
            </a:endParaRPr>
          </a:p>
          <a:p>
            <a:pPr marL="0" indent="0" eaLnBrk="1" hangingPunct="1">
              <a:lnSpc>
                <a:spcPct val="90000"/>
              </a:lnSpc>
              <a:buClr>
                <a:srgbClr val="C00000"/>
              </a:buClr>
              <a:buSzPct val="68000"/>
              <a:buFont typeface="Arial" pitchFamily="34" charset="0"/>
              <a:buNone/>
              <a:defRPr/>
            </a:pPr>
            <a:r>
              <a:rPr lang="en-US" altLang="en-US" sz="2800" b="1" u="sng" dirty="0">
                <a:latin typeface="Arial" pitchFamily="34" charset="0"/>
              </a:rPr>
              <a:t>R</a:t>
            </a:r>
            <a:r>
              <a:rPr lang="en-US" altLang="en-US" sz="2800" b="1" dirty="0">
                <a:latin typeface="Arial" pitchFamily="34" charset="0"/>
              </a:rPr>
              <a:t>esults-oriented</a:t>
            </a:r>
            <a:r>
              <a:rPr lang="en-US" altLang="en-US" sz="2800" dirty="0">
                <a:latin typeface="Arial" pitchFamily="34" charset="0"/>
              </a:rPr>
              <a:t> –developed with a standards’ outcome in mind </a:t>
            </a:r>
          </a:p>
          <a:p>
            <a:pPr eaLnBrk="1" hangingPunct="1">
              <a:lnSpc>
                <a:spcPct val="90000"/>
              </a:lnSpc>
              <a:buClr>
                <a:srgbClr val="C00000"/>
              </a:buClr>
              <a:buSzPct val="68000"/>
              <a:buFontTx/>
              <a:buChar char="•"/>
              <a:defRPr/>
            </a:pPr>
            <a:endParaRPr lang="en-US" altLang="en-US" sz="1100" dirty="0">
              <a:latin typeface="Arial" pitchFamily="34" charset="0"/>
            </a:endParaRPr>
          </a:p>
          <a:p>
            <a:pPr marL="0" indent="0" eaLnBrk="1" hangingPunct="1">
              <a:lnSpc>
                <a:spcPct val="90000"/>
              </a:lnSpc>
              <a:buClr>
                <a:srgbClr val="C00000"/>
              </a:buClr>
              <a:buSzPct val="68000"/>
              <a:buFont typeface="Arial" pitchFamily="34" charset="0"/>
              <a:buNone/>
              <a:defRPr/>
            </a:pPr>
            <a:r>
              <a:rPr lang="en-US" altLang="en-US" sz="2800" b="1" u="sng" dirty="0">
                <a:latin typeface="Arial" pitchFamily="34" charset="0"/>
              </a:rPr>
              <a:t>T</a:t>
            </a:r>
            <a:r>
              <a:rPr lang="en-US" altLang="en-US" sz="2800" b="1" dirty="0">
                <a:latin typeface="Arial" pitchFamily="34" charset="0"/>
              </a:rPr>
              <a:t>ime-bound </a:t>
            </a:r>
            <a:r>
              <a:rPr lang="en-US" altLang="en-US" sz="2800" dirty="0">
                <a:latin typeface="Arial" pitchFamily="34" charset="0"/>
              </a:rPr>
              <a:t>– clearly defined beginning and ending dates</a:t>
            </a:r>
          </a:p>
        </p:txBody>
      </p:sp>
      <p:sp>
        <p:nvSpPr>
          <p:cNvPr id="14848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F147196-B288-4BF7-84E5-822D71AA623D}" type="slidenum">
              <a:rPr lang="en-US" altLang="en-US" sz="1800">
                <a:solidFill>
                  <a:srgbClr val="FFFFFF"/>
                </a:solidFill>
                <a:latin typeface="Arial" panose="020B0604020202020204" pitchFamily="34" charset="0"/>
              </a:rPr>
              <a:pPr>
                <a:spcBef>
                  <a:spcPct val="0"/>
                </a:spcBef>
                <a:buClrTx/>
                <a:buFontTx/>
                <a:buNone/>
              </a:pPr>
              <a:t>104</a:t>
            </a:fld>
            <a:endParaRPr lang="en-US" altLang="en-US" sz="1800">
              <a:solidFill>
                <a:srgbClr val="FFFFFF"/>
              </a:solidFill>
              <a:latin typeface="Arial" panose="020B0604020202020204" pitchFamily="34"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765313" y="871675"/>
            <a:ext cx="701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charset="0"/>
              <a:buChar char="•"/>
              <a:defRPr>
                <a:solidFill>
                  <a:schemeClr val="tx1"/>
                </a:solidFill>
                <a:latin typeface="Calibri" pitchFamily="34" charset="0"/>
              </a:defRPr>
            </a:lvl3pPr>
            <a:lvl4pPr marL="1600200" indent="-228600" eaLnBrk="0" hangingPunct="0">
              <a:spcBef>
                <a:spcPct val="20000"/>
              </a:spcBef>
              <a:buClr>
                <a:srgbClr val="8064A2"/>
              </a:buClr>
              <a:buFont typeface="Arial"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9pPr>
          </a:lstStyle>
          <a:p>
            <a:pPr algn="ctr" eaLnBrk="1" hangingPunct="1">
              <a:spcBef>
                <a:spcPct val="0"/>
              </a:spcBef>
              <a:buClrTx/>
              <a:buFontTx/>
              <a:buNone/>
              <a:defRPr/>
            </a:pPr>
            <a:r>
              <a:rPr lang="en-US" altLang="en-US" sz="4000" b="1" dirty="0">
                <a:solidFill>
                  <a:schemeClr val="accent2"/>
                </a:solidFill>
                <a:latin typeface="+mj-lt"/>
                <a:cs typeface="Arial" charset="0"/>
              </a:rPr>
              <a:t>SMART Annual Goals</a:t>
            </a:r>
          </a:p>
        </p:txBody>
      </p:sp>
      <p:sp>
        <p:nvSpPr>
          <p:cNvPr id="150531" name="Rectangle 5"/>
          <p:cNvSpPr>
            <a:spLocks noChangeArrowheads="1"/>
          </p:cNvSpPr>
          <p:nvPr/>
        </p:nvSpPr>
        <p:spPr bwMode="auto">
          <a:xfrm>
            <a:off x="384313" y="1949654"/>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indent="-57150">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lnSpc>
                <a:spcPct val="90000"/>
              </a:lnSpc>
              <a:buClrTx/>
              <a:buFontTx/>
              <a:buNone/>
            </a:pPr>
            <a:r>
              <a:rPr lang="en-US" altLang="en-US" b="1" dirty="0">
                <a:latin typeface="Arial" panose="020B0604020202020204" pitchFamily="34" charset="0"/>
              </a:rPr>
              <a:t>Must include the following:</a:t>
            </a:r>
          </a:p>
          <a:p>
            <a:pPr eaLnBrk="1" hangingPunct="1">
              <a:lnSpc>
                <a:spcPct val="90000"/>
              </a:lnSpc>
              <a:buClrTx/>
              <a:buFontTx/>
              <a:buNone/>
            </a:pPr>
            <a:endParaRPr lang="en-US" altLang="en-US" sz="1400" b="1" dirty="0">
              <a:latin typeface="Arial" panose="020B0604020202020204" pitchFamily="34" charset="0"/>
            </a:endParaRPr>
          </a:p>
          <a:p>
            <a:pPr eaLnBrk="1" hangingPunct="1">
              <a:lnSpc>
                <a:spcPct val="90000"/>
              </a:lnSpc>
              <a:buClrTx/>
              <a:buFontTx/>
              <a:buNone/>
            </a:pPr>
            <a:r>
              <a:rPr lang="en-US" altLang="en-US" sz="2800" dirty="0">
                <a:latin typeface="Arial" panose="020B0604020202020204" pitchFamily="34" charset="0"/>
              </a:rPr>
              <a:t> </a:t>
            </a:r>
            <a:r>
              <a:rPr lang="en-US" altLang="en-US" dirty="0">
                <a:latin typeface="Arial" panose="020B0604020202020204" pitchFamily="34" charset="0"/>
              </a:rPr>
              <a:t>The student …(WHO)</a:t>
            </a:r>
          </a:p>
          <a:p>
            <a:pPr eaLnBrk="1" hangingPunct="1">
              <a:lnSpc>
                <a:spcPct val="90000"/>
              </a:lnSpc>
              <a:buClrTx/>
              <a:buFontTx/>
              <a:buNone/>
            </a:pPr>
            <a:r>
              <a:rPr lang="en-US" altLang="en-US" dirty="0">
                <a:latin typeface="Arial" panose="020B0604020202020204" pitchFamily="34" charset="0"/>
              </a:rPr>
              <a:t> Will do what …(BEHAVIOR)</a:t>
            </a:r>
          </a:p>
          <a:p>
            <a:pPr eaLnBrk="1" hangingPunct="1">
              <a:lnSpc>
                <a:spcPct val="90000"/>
              </a:lnSpc>
              <a:buClrTx/>
              <a:buFontTx/>
              <a:buNone/>
            </a:pPr>
            <a:r>
              <a:rPr lang="en-US" altLang="en-US" dirty="0">
                <a:latin typeface="Arial" panose="020B0604020202020204" pitchFamily="34" charset="0"/>
              </a:rPr>
              <a:t> Under what  conditions…(CONDITIONS)</a:t>
            </a:r>
          </a:p>
          <a:p>
            <a:pPr eaLnBrk="1" hangingPunct="1">
              <a:lnSpc>
                <a:spcPct val="90000"/>
              </a:lnSpc>
              <a:buClrTx/>
              <a:buNone/>
            </a:pPr>
            <a:r>
              <a:rPr lang="en-US" altLang="en-US" dirty="0">
                <a:latin typeface="Arial" panose="020B0604020202020204" pitchFamily="34" charset="0"/>
              </a:rPr>
              <a:t>To what level or degree…(CRITERION)</a:t>
            </a:r>
          </a:p>
          <a:p>
            <a:pPr eaLnBrk="1" hangingPunct="1">
              <a:lnSpc>
                <a:spcPct val="90000"/>
              </a:lnSpc>
              <a:buClrTx/>
              <a:buFontTx/>
              <a:buNone/>
            </a:pPr>
            <a:r>
              <a:rPr lang="en-US" altLang="en-US" dirty="0">
                <a:latin typeface="Arial" panose="020B0604020202020204" pitchFamily="34" charset="0"/>
              </a:rPr>
              <a:t> In what length of time…(TIMEFRAME)</a:t>
            </a:r>
          </a:p>
        </p:txBody>
      </p:sp>
      <p:sp>
        <p:nvSpPr>
          <p:cNvPr id="15053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E7901C73-37BF-45BF-914A-B92A215C6F1F}" type="slidenum">
              <a:rPr lang="en-US" altLang="en-US" sz="1800">
                <a:solidFill>
                  <a:srgbClr val="FFFFFF"/>
                </a:solidFill>
                <a:latin typeface="Arial" panose="020B0604020202020204" pitchFamily="34" charset="0"/>
              </a:rPr>
              <a:pPr>
                <a:spcBef>
                  <a:spcPct val="0"/>
                </a:spcBef>
                <a:buClrTx/>
                <a:buFontTx/>
                <a:buNone/>
              </a:pPr>
              <a:t>105</a:t>
            </a:fld>
            <a:endParaRPr lang="en-US" altLang="en-US" sz="1800">
              <a:solidFill>
                <a:srgbClr val="FFFFFF"/>
              </a:solidFill>
              <a:latin typeface="Arial" panose="020B0604020202020204" pitchFamily="34" charset="0"/>
            </a:endParaRPr>
          </a:p>
        </p:txBody>
      </p:sp>
      <p:pic>
        <p:nvPicPr>
          <p:cNvPr id="150533" name="Picture 6" descr="C:\Users\jjackso\AppData\Local\Microsoft\Windows\Temporary Internet Files\Content.IE5\3Z4CGXML\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92602"/>
            <a:ext cx="25638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9000" y="6185904"/>
            <a:ext cx="1447800" cy="400110"/>
          </a:xfrm>
          <a:prstGeom prst="rect">
            <a:avLst/>
          </a:prstGeom>
          <a:solidFill>
            <a:srgbClr val="FFFF00"/>
          </a:solidFill>
          <a:ln w="38100">
            <a:solidFill>
              <a:schemeClr val="tx1"/>
            </a:solidFill>
          </a:ln>
        </p:spPr>
        <p:txBody>
          <a:bodyPr wrap="square" rtlCol="0">
            <a:spAutoFit/>
          </a:bodyPr>
          <a:lstStyle/>
          <a:p>
            <a:r>
              <a:rPr lang="en-US" dirty="0"/>
              <a:t>HO #10a</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D56DC1C-40A3-4E0F-94AD-EE79DB7E10AF}" type="slidenum">
              <a:rPr lang="en-US" altLang="en-US" sz="1800">
                <a:solidFill>
                  <a:srgbClr val="FFFFFF"/>
                </a:solidFill>
                <a:latin typeface="Arial" panose="020B0604020202020204" pitchFamily="34" charset="0"/>
              </a:rPr>
              <a:pPr>
                <a:spcBef>
                  <a:spcPct val="0"/>
                </a:spcBef>
                <a:buClrTx/>
                <a:buFontTx/>
                <a:buNone/>
              </a:pPr>
              <a:t>106</a:t>
            </a:fld>
            <a:endParaRPr lang="en-US" altLang="en-US" sz="1800">
              <a:solidFill>
                <a:srgbClr val="FFFFFF"/>
              </a:solidFill>
              <a:latin typeface="Arial" panose="020B0604020202020204" pitchFamily="34" charset="0"/>
            </a:endParaRPr>
          </a:p>
        </p:txBody>
      </p:sp>
      <p:sp>
        <p:nvSpPr>
          <p:cNvPr id="152578" name="Rectangle 4"/>
          <p:cNvSpPr>
            <a:spLocks noGrp="1" noChangeArrowheads="1"/>
          </p:cNvSpPr>
          <p:nvPr>
            <p:ph type="title"/>
          </p:nvPr>
        </p:nvSpPr>
        <p:spPr>
          <a:xfrm>
            <a:off x="152400" y="681038"/>
            <a:ext cx="8839200" cy="1066800"/>
          </a:xfrm>
        </p:spPr>
        <p:txBody>
          <a:bodyPr/>
          <a:lstStyle/>
          <a:p>
            <a:pPr eaLnBrk="1" hangingPunct="1"/>
            <a:r>
              <a:rPr lang="en-US" altLang="en-US" sz="4000" b="1" dirty="0"/>
              <a:t>SMART Goal Writing Exercise</a:t>
            </a:r>
          </a:p>
        </p:txBody>
      </p:sp>
      <p:sp>
        <p:nvSpPr>
          <p:cNvPr id="152580" name="Rectangle 5"/>
          <p:cNvSpPr>
            <a:spLocks noChangeArrowheads="1"/>
          </p:cNvSpPr>
          <p:nvPr/>
        </p:nvSpPr>
        <p:spPr bwMode="auto">
          <a:xfrm>
            <a:off x="192157" y="1747838"/>
            <a:ext cx="81534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2800" dirty="0">
                <a:latin typeface="Arial" panose="020B0604020202020204" pitchFamily="34" charset="0"/>
              </a:rPr>
              <a:t>Jackie has difficulties with </a:t>
            </a:r>
            <a:r>
              <a:rPr lang="en-US" altLang="en-US" sz="2800" i="1" u="sng" dirty="0">
                <a:latin typeface="Arial" panose="020B0604020202020204" pitchFamily="34" charset="0"/>
              </a:rPr>
              <a:t>reading passages containing complex sentences</a:t>
            </a:r>
            <a:r>
              <a:rPr lang="en-US" altLang="en-US" sz="2800" dirty="0">
                <a:latin typeface="Arial" panose="020B0604020202020204" pitchFamily="34" charset="0"/>
              </a:rPr>
              <a:t> and her lack of </a:t>
            </a:r>
            <a:r>
              <a:rPr lang="en-US" altLang="en-US" sz="2800" i="1" u="sng" dirty="0">
                <a:latin typeface="Arial" panose="020B0604020202020204" pitchFamily="34" charset="0"/>
              </a:rPr>
              <a:t>reading fluency</a:t>
            </a:r>
            <a:r>
              <a:rPr lang="en-US" altLang="en-US" sz="2800" dirty="0">
                <a:latin typeface="Arial" panose="020B0604020202020204" pitchFamily="34" charset="0"/>
              </a:rPr>
              <a:t> negatively affect her progress in solving math word problems </a:t>
            </a:r>
            <a:r>
              <a:rPr lang="en-US" altLang="en-US" sz="2800" u="sng" dirty="0">
                <a:latin typeface="Arial" panose="020B0604020202020204" pitchFamily="34" charset="0"/>
              </a:rPr>
              <a:t>within time limits</a:t>
            </a:r>
            <a:r>
              <a:rPr lang="en-US" altLang="en-US" sz="2800" dirty="0">
                <a:latin typeface="Arial" panose="020B0604020202020204" pitchFamily="34" charset="0"/>
              </a:rPr>
              <a:t> specified for fifth-grade classroom assessments. It also impacts her reading efficiency in all subject areas.</a:t>
            </a:r>
          </a:p>
          <a:p>
            <a:pPr eaLnBrk="1" hangingPunct="1">
              <a:spcBef>
                <a:spcPct val="50000"/>
              </a:spcBef>
              <a:buClrTx/>
              <a:buFontTx/>
              <a:buNone/>
            </a:pPr>
            <a:endParaRPr lang="en-US" altLang="en-US" sz="1100" b="1" dirty="0">
              <a:solidFill>
                <a:srgbClr val="7030A0"/>
              </a:solidFill>
              <a:latin typeface="Arial" panose="020B0604020202020204" pitchFamily="34" charset="0"/>
            </a:endParaRPr>
          </a:p>
          <a:p>
            <a:pPr eaLnBrk="1" hangingPunct="1">
              <a:spcBef>
                <a:spcPct val="50000"/>
              </a:spcBef>
              <a:buClrTx/>
              <a:buFontTx/>
              <a:buNone/>
            </a:pPr>
            <a:r>
              <a:rPr lang="en-US" altLang="en-US" sz="2800" b="1" dirty="0">
                <a:solidFill>
                  <a:srgbClr val="7030A0"/>
                </a:solidFill>
                <a:latin typeface="Arial" panose="020B0604020202020204" pitchFamily="34" charset="0"/>
              </a:rPr>
              <a:t>What skills does Jackie need in order to read (decode) complex passages and improve fluency?</a:t>
            </a:r>
          </a:p>
        </p:txBody>
      </p:sp>
      <p:pic>
        <p:nvPicPr>
          <p:cNvPr id="152581" name="Picture 5" descr="C:\Users\jjackso\AppData\Local\Microsoft\Windows\Temporary Internet Files\Content.IE5\EVAOBL6I\MC9004348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6597">
            <a:off x="7452464" y="3886593"/>
            <a:ext cx="1548448" cy="12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9000" y="6185904"/>
            <a:ext cx="1447800" cy="400110"/>
          </a:xfrm>
          <a:prstGeom prst="rect">
            <a:avLst/>
          </a:prstGeom>
          <a:solidFill>
            <a:srgbClr val="FFFF00"/>
          </a:solidFill>
          <a:ln w="38100">
            <a:solidFill>
              <a:schemeClr val="tx1"/>
            </a:solidFill>
          </a:ln>
        </p:spPr>
        <p:txBody>
          <a:bodyPr wrap="square" rtlCol="0">
            <a:spAutoFit/>
          </a:bodyPr>
          <a:lstStyle/>
          <a:p>
            <a:r>
              <a:rPr lang="en-US" dirty="0"/>
              <a:t>HO #10a</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9F22044-BACF-4DCB-A6CC-09E78964AEE0}" type="slidenum">
              <a:rPr lang="en-US" altLang="en-US" sz="1800">
                <a:solidFill>
                  <a:srgbClr val="FFFFFF"/>
                </a:solidFill>
                <a:latin typeface="Arial" panose="020B0604020202020204" pitchFamily="34" charset="0"/>
              </a:rPr>
              <a:pPr>
                <a:spcBef>
                  <a:spcPct val="0"/>
                </a:spcBef>
                <a:buClrTx/>
                <a:buFontTx/>
                <a:buNone/>
              </a:pPr>
              <a:t>107</a:t>
            </a:fld>
            <a:endParaRPr lang="en-US" altLang="en-US" sz="1800">
              <a:solidFill>
                <a:srgbClr val="FFFFFF"/>
              </a:solidFill>
              <a:latin typeface="Arial" panose="020B0604020202020204" pitchFamily="34" charset="0"/>
            </a:endParaRPr>
          </a:p>
        </p:txBody>
      </p:sp>
      <p:sp>
        <p:nvSpPr>
          <p:cNvPr id="154626" name="Rectangle 4"/>
          <p:cNvSpPr>
            <a:spLocks noGrp="1" noChangeArrowheads="1"/>
          </p:cNvSpPr>
          <p:nvPr>
            <p:ph type="title"/>
          </p:nvPr>
        </p:nvSpPr>
        <p:spPr/>
        <p:txBody>
          <a:bodyPr>
            <a:normAutofit fontScale="90000"/>
          </a:bodyPr>
          <a:lstStyle/>
          <a:p>
            <a:pPr eaLnBrk="1" hangingPunct="1"/>
            <a:r>
              <a:rPr lang="en-US" altLang="en-US" sz="3200" b="1"/>
              <a:t>Writing a SMART Goal with Five Components</a:t>
            </a:r>
            <a:br>
              <a:rPr lang="en-US" altLang="en-US" sz="4000" b="1"/>
            </a:br>
            <a:endParaRPr lang="en-US" altLang="en-US" sz="4000" b="1"/>
          </a:p>
        </p:txBody>
      </p:sp>
      <p:sp>
        <p:nvSpPr>
          <p:cNvPr id="154628" name="Rectangle 5"/>
          <p:cNvSpPr>
            <a:spLocks noChangeArrowheads="1"/>
          </p:cNvSpPr>
          <p:nvPr/>
        </p:nvSpPr>
        <p:spPr bwMode="auto">
          <a:xfrm>
            <a:off x="366713" y="1524000"/>
            <a:ext cx="8001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800" dirty="0">
                <a:latin typeface="Arial" panose="020B0604020202020204" pitchFamily="34" charset="0"/>
              </a:rPr>
              <a:t>The student (Jackie)</a:t>
            </a:r>
          </a:p>
          <a:p>
            <a:pPr eaLnBrk="1" hangingPunct="1">
              <a:spcBef>
                <a:spcPct val="0"/>
              </a:spcBef>
              <a:buClrTx/>
              <a:buFontTx/>
              <a:buNone/>
            </a:pPr>
            <a:r>
              <a:rPr lang="en-US" altLang="en-US" sz="2800" dirty="0">
                <a:latin typeface="Arial" panose="020B0604020202020204" pitchFamily="34" charset="0"/>
              </a:rPr>
              <a:t>Will do what (read 90-110 words per minute)</a:t>
            </a:r>
          </a:p>
          <a:p>
            <a:pPr eaLnBrk="1" hangingPunct="1">
              <a:spcBef>
                <a:spcPct val="0"/>
              </a:spcBef>
              <a:buClrTx/>
              <a:buFontTx/>
              <a:buNone/>
            </a:pPr>
            <a:r>
              <a:rPr lang="en-US" altLang="en-US" sz="2800" dirty="0">
                <a:latin typeface="Arial" panose="020B0604020202020204" pitchFamily="34" charset="0"/>
              </a:rPr>
              <a:t>To what level or degree (94% accuracy)</a:t>
            </a:r>
          </a:p>
          <a:p>
            <a:pPr eaLnBrk="1" hangingPunct="1">
              <a:spcBef>
                <a:spcPct val="0"/>
              </a:spcBef>
              <a:buClrTx/>
              <a:buFontTx/>
              <a:buNone/>
            </a:pPr>
            <a:r>
              <a:rPr lang="en-US" altLang="en-US" sz="2800" dirty="0">
                <a:latin typeface="Arial" panose="020B0604020202020204" pitchFamily="34" charset="0"/>
              </a:rPr>
              <a:t>Under what conditions (3</a:t>
            </a:r>
            <a:r>
              <a:rPr lang="en-US" altLang="en-US" sz="2800" baseline="30000" dirty="0">
                <a:latin typeface="Arial" panose="020B0604020202020204" pitchFamily="34" charset="0"/>
              </a:rPr>
              <a:t>rd</a:t>
            </a:r>
            <a:r>
              <a:rPr lang="en-US" altLang="en-US" sz="2800" dirty="0">
                <a:latin typeface="Arial" panose="020B0604020202020204" pitchFamily="34" charset="0"/>
              </a:rPr>
              <a:t> grade connected text)</a:t>
            </a:r>
          </a:p>
          <a:p>
            <a:pPr eaLnBrk="1" hangingPunct="1">
              <a:spcBef>
                <a:spcPct val="0"/>
              </a:spcBef>
              <a:buClrTx/>
              <a:buFontTx/>
              <a:buNone/>
            </a:pPr>
            <a:r>
              <a:rPr lang="en-US" altLang="en-US" sz="2800" dirty="0">
                <a:latin typeface="Arial" panose="020B0604020202020204" pitchFamily="34" charset="0"/>
              </a:rPr>
              <a:t>In what time frame (end of 36 weeks)</a:t>
            </a:r>
          </a:p>
        </p:txBody>
      </p:sp>
      <p:sp>
        <p:nvSpPr>
          <p:cNvPr id="154629" name="Rectangle 6"/>
          <p:cNvSpPr>
            <a:spLocks noChangeArrowheads="1"/>
          </p:cNvSpPr>
          <p:nvPr/>
        </p:nvSpPr>
        <p:spPr bwMode="auto">
          <a:xfrm>
            <a:off x="366713" y="4024313"/>
            <a:ext cx="8458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lgn="ctr" eaLnBrk="1" hangingPunct="1">
              <a:spcBef>
                <a:spcPct val="0"/>
              </a:spcBef>
              <a:buClrTx/>
              <a:buFontTx/>
              <a:buNone/>
            </a:pPr>
            <a:r>
              <a:rPr lang="en-US" altLang="en-US" sz="2800" b="1" dirty="0">
                <a:solidFill>
                  <a:srgbClr val="7030A0"/>
                </a:solidFill>
                <a:latin typeface="Arial" panose="020B0604020202020204" pitchFamily="34" charset="0"/>
              </a:rPr>
              <a:t>The Goal:</a:t>
            </a:r>
          </a:p>
          <a:p>
            <a:pPr eaLnBrk="1" hangingPunct="1">
              <a:spcBef>
                <a:spcPct val="0"/>
              </a:spcBef>
              <a:buClrTx/>
              <a:buFontTx/>
              <a:buNone/>
            </a:pPr>
            <a:r>
              <a:rPr lang="en-US" altLang="en-US" sz="2800" b="1" dirty="0">
                <a:solidFill>
                  <a:srgbClr val="7030A0"/>
                </a:solidFill>
                <a:latin typeface="Arial" panose="020B0604020202020204" pitchFamily="34" charset="0"/>
              </a:rPr>
              <a:t>Jackie will read 90-110 words of connected text per minute [using 3-4 word phrasing] at 3</a:t>
            </a:r>
            <a:r>
              <a:rPr lang="en-US" altLang="en-US" sz="2800" b="1" baseline="30000" dirty="0">
                <a:solidFill>
                  <a:srgbClr val="7030A0"/>
                </a:solidFill>
                <a:latin typeface="Arial" panose="020B0604020202020204" pitchFamily="34" charset="0"/>
              </a:rPr>
              <a:t>rd</a:t>
            </a:r>
            <a:r>
              <a:rPr lang="en-US" altLang="en-US" sz="2800" b="1" dirty="0">
                <a:solidFill>
                  <a:srgbClr val="7030A0"/>
                </a:solidFill>
                <a:latin typeface="Arial" panose="020B0604020202020204" pitchFamily="34" charset="0"/>
              </a:rPr>
              <a:t> grade reading level with 94% accuracy on 4 out of 5 data collection days by the end of 36 weeks.</a:t>
            </a:r>
          </a:p>
        </p:txBody>
      </p:sp>
      <p:pic>
        <p:nvPicPr>
          <p:cNvPr id="154630" name="Picture 7" descr="C:\Users\jjackso\AppData\Local\Microsoft\Windows\Temporary Internet Files\Content.IE5\EVAOBL6I\MC9004348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1" y="3148806"/>
            <a:ext cx="19335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377113" y="6272213"/>
            <a:ext cx="1447800" cy="400110"/>
          </a:xfrm>
          <a:prstGeom prst="rect">
            <a:avLst/>
          </a:prstGeom>
          <a:solidFill>
            <a:srgbClr val="FFFF00"/>
          </a:solidFill>
          <a:ln w="38100">
            <a:solidFill>
              <a:schemeClr val="tx1"/>
            </a:solidFill>
          </a:ln>
        </p:spPr>
        <p:txBody>
          <a:bodyPr wrap="square" rtlCol="0">
            <a:spAutoFit/>
          </a:bodyPr>
          <a:lstStyle/>
          <a:p>
            <a:r>
              <a:rPr lang="en-US" dirty="0"/>
              <a:t>HO #10a</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482D0F60-5EA3-4219-B708-1D7B2E7EEF11}" type="slidenum">
              <a:rPr lang="en-US" altLang="en-US" sz="1800">
                <a:solidFill>
                  <a:srgbClr val="FFFFFF"/>
                </a:solidFill>
                <a:latin typeface="Arial" panose="020B0604020202020204" pitchFamily="34" charset="0"/>
              </a:rPr>
              <a:pPr>
                <a:spcBef>
                  <a:spcPct val="0"/>
                </a:spcBef>
                <a:buClrTx/>
                <a:buFontTx/>
                <a:buNone/>
              </a:pPr>
              <a:t>108</a:t>
            </a:fld>
            <a:endParaRPr lang="en-US" altLang="en-US" sz="1800">
              <a:solidFill>
                <a:srgbClr val="FFFFFF"/>
              </a:solidFill>
              <a:latin typeface="Arial" panose="020B0604020202020204" pitchFamily="34" charset="0"/>
            </a:endParaRPr>
          </a:p>
        </p:txBody>
      </p:sp>
      <p:sp>
        <p:nvSpPr>
          <p:cNvPr id="156674" name="Rectangle 4"/>
          <p:cNvSpPr>
            <a:spLocks noGrp="1" noChangeArrowheads="1"/>
          </p:cNvSpPr>
          <p:nvPr>
            <p:ph type="title"/>
          </p:nvPr>
        </p:nvSpPr>
        <p:spPr/>
        <p:txBody>
          <a:bodyPr/>
          <a:lstStyle/>
          <a:p>
            <a:pPr eaLnBrk="1" hangingPunct="1"/>
            <a:r>
              <a:rPr lang="en-US" altLang="en-US" sz="3200" b="1" dirty="0"/>
              <a:t>Writing a SMART Goal with Five Components</a:t>
            </a:r>
            <a:br>
              <a:rPr lang="en-US" altLang="en-US" sz="3200" b="1" dirty="0"/>
            </a:br>
            <a:endParaRPr lang="en-US" altLang="en-US" sz="3200" b="1" dirty="0"/>
          </a:p>
        </p:txBody>
      </p:sp>
      <p:sp>
        <p:nvSpPr>
          <p:cNvPr id="156676" name="Text Box 5"/>
          <p:cNvSpPr txBox="1">
            <a:spLocks noChangeArrowheads="1"/>
          </p:cNvSpPr>
          <p:nvPr/>
        </p:nvSpPr>
        <p:spPr bwMode="auto">
          <a:xfrm>
            <a:off x="533400" y="4586288"/>
            <a:ext cx="7543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endParaRPr lang="en-US" altLang="en-US" sz="2400" b="1" dirty="0">
              <a:latin typeface="Arial" panose="020B0604020202020204" pitchFamily="34" charset="0"/>
            </a:endParaRPr>
          </a:p>
          <a:p>
            <a:pPr eaLnBrk="1" hangingPunct="1">
              <a:spcBef>
                <a:spcPct val="0"/>
              </a:spcBef>
              <a:buClrTx/>
              <a:buFontTx/>
              <a:buNone/>
            </a:pPr>
            <a:r>
              <a:rPr lang="en-US" altLang="en-US" sz="2800" b="1" dirty="0">
                <a:solidFill>
                  <a:srgbClr val="7030A0"/>
                </a:solidFill>
                <a:latin typeface="Arial" panose="020B0604020202020204" pitchFamily="34" charset="0"/>
              </a:rPr>
              <a:t>In this instance, Jackie needs to do several things for decoding based on the MLS Reading Foundations. </a:t>
            </a:r>
            <a:endParaRPr lang="en-US" altLang="en-US" sz="1600" dirty="0">
              <a:latin typeface="Arial" panose="020B0604020202020204" pitchFamily="34" charset="0"/>
            </a:endParaRPr>
          </a:p>
          <a:p>
            <a:pPr eaLnBrk="1" hangingPunct="1">
              <a:spcBef>
                <a:spcPct val="0"/>
              </a:spcBef>
              <a:buClrTx/>
              <a:buFontTx/>
              <a:buNone/>
            </a:pPr>
            <a:endParaRPr lang="en-US" altLang="en-US" sz="1600" b="1" dirty="0">
              <a:latin typeface="Arial" panose="020B0604020202020204" pitchFamily="34" charset="0"/>
            </a:endParaRPr>
          </a:p>
          <a:p>
            <a:pPr eaLnBrk="1" hangingPunct="1">
              <a:spcBef>
                <a:spcPct val="0"/>
              </a:spcBef>
              <a:buClrTx/>
              <a:buFontTx/>
              <a:buNone/>
            </a:pPr>
            <a:endParaRPr lang="en-US" altLang="en-US" sz="1600" dirty="0">
              <a:latin typeface="Arial" panose="020B0604020202020204" pitchFamily="34" charset="0"/>
            </a:endParaRPr>
          </a:p>
          <a:p>
            <a:pPr eaLnBrk="1" hangingPunct="1">
              <a:spcBef>
                <a:spcPct val="0"/>
              </a:spcBef>
              <a:buClrTx/>
              <a:buFontTx/>
              <a:buNone/>
            </a:pPr>
            <a:endParaRPr lang="en-US" altLang="en-US" sz="1600" dirty="0">
              <a:latin typeface="Arial" panose="020B0604020202020204" pitchFamily="34" charset="0"/>
            </a:endParaRPr>
          </a:p>
          <a:p>
            <a:pPr eaLnBrk="1" hangingPunct="1">
              <a:spcBef>
                <a:spcPct val="0"/>
              </a:spcBef>
              <a:buClrTx/>
              <a:buFontTx/>
              <a:buNone/>
            </a:pPr>
            <a:endParaRPr lang="en-US" altLang="en-US" sz="1600" dirty="0">
              <a:latin typeface="Arial" panose="020B0604020202020204" pitchFamily="34" charset="0"/>
            </a:endParaRPr>
          </a:p>
        </p:txBody>
      </p:sp>
      <p:sp>
        <p:nvSpPr>
          <p:cNvPr id="156677" name="Rectangle 6"/>
          <p:cNvSpPr>
            <a:spLocks noChangeArrowheads="1"/>
          </p:cNvSpPr>
          <p:nvPr/>
        </p:nvSpPr>
        <p:spPr bwMode="auto">
          <a:xfrm>
            <a:off x="457200" y="1744252"/>
            <a:ext cx="7696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800" dirty="0">
                <a:latin typeface="Arial" panose="020B0604020202020204" pitchFamily="34" charset="0"/>
              </a:rPr>
              <a:t>The student (Jackie)</a:t>
            </a:r>
          </a:p>
          <a:p>
            <a:pPr eaLnBrk="1" hangingPunct="1">
              <a:spcBef>
                <a:spcPct val="0"/>
              </a:spcBef>
              <a:buClrTx/>
              <a:buFontTx/>
              <a:buNone/>
            </a:pPr>
            <a:r>
              <a:rPr lang="en-US" altLang="en-US" sz="2800" dirty="0">
                <a:latin typeface="Arial" panose="020B0604020202020204" pitchFamily="34" charset="0"/>
              </a:rPr>
              <a:t>Will do what (Decode a passage)</a:t>
            </a:r>
          </a:p>
          <a:p>
            <a:pPr eaLnBrk="1" hangingPunct="1">
              <a:spcBef>
                <a:spcPct val="0"/>
              </a:spcBef>
              <a:buClrTx/>
              <a:buFontTx/>
              <a:buNone/>
            </a:pPr>
            <a:r>
              <a:rPr lang="en-US" altLang="en-US" sz="2800" dirty="0">
                <a:latin typeface="Arial" panose="020B0604020202020204" pitchFamily="34" charset="0"/>
              </a:rPr>
              <a:t>Under what conditions (3</a:t>
            </a:r>
            <a:r>
              <a:rPr lang="en-US" altLang="en-US" sz="2800" baseline="30000" dirty="0">
                <a:latin typeface="Arial" panose="020B0604020202020204" pitchFamily="34" charset="0"/>
              </a:rPr>
              <a:t>rd</a:t>
            </a:r>
            <a:r>
              <a:rPr lang="en-US" altLang="en-US" sz="2800" dirty="0">
                <a:latin typeface="Arial" panose="020B0604020202020204" pitchFamily="34" charset="0"/>
              </a:rPr>
              <a:t> grade connected text)</a:t>
            </a:r>
          </a:p>
          <a:p>
            <a:pPr eaLnBrk="1" hangingPunct="1">
              <a:spcBef>
                <a:spcPct val="0"/>
              </a:spcBef>
              <a:buClrTx/>
              <a:buNone/>
            </a:pPr>
            <a:r>
              <a:rPr lang="en-US" altLang="en-US" sz="2800" dirty="0">
                <a:latin typeface="Arial" panose="020B0604020202020204" pitchFamily="34" charset="0"/>
              </a:rPr>
              <a:t>To what level or degree (90% accuracy on</a:t>
            </a:r>
          </a:p>
          <a:p>
            <a:pPr eaLnBrk="1" hangingPunct="1">
              <a:spcBef>
                <a:spcPct val="0"/>
              </a:spcBef>
              <a:buClrTx/>
              <a:buNone/>
            </a:pPr>
            <a:r>
              <a:rPr lang="en-US" altLang="en-US" sz="2800" dirty="0">
                <a:latin typeface="Arial" panose="020B0604020202020204" pitchFamily="34" charset="0"/>
              </a:rPr>
              <a:t> 4 out of 5 data collection days)</a:t>
            </a:r>
          </a:p>
          <a:p>
            <a:pPr eaLnBrk="1" hangingPunct="1">
              <a:spcBef>
                <a:spcPct val="0"/>
              </a:spcBef>
              <a:buClrTx/>
              <a:buFontTx/>
              <a:buNone/>
            </a:pPr>
            <a:r>
              <a:rPr lang="en-US" altLang="en-US" sz="2800" dirty="0">
                <a:latin typeface="Arial" panose="020B0604020202020204" pitchFamily="34" charset="0"/>
              </a:rPr>
              <a:t>In what time frame (end of 36 weeks)</a:t>
            </a:r>
          </a:p>
        </p:txBody>
      </p:sp>
      <p:pic>
        <p:nvPicPr>
          <p:cNvPr id="156678" name="Picture 6" descr="C:\Users\jjackso\AppData\Local\Microsoft\Windows\Temporary Internet Files\Content.IE5\EVAOBL6I\MC9004348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28973">
            <a:off x="6885520" y="1948251"/>
            <a:ext cx="2535760" cy="17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377113" y="6272213"/>
            <a:ext cx="1447800" cy="400110"/>
          </a:xfrm>
          <a:prstGeom prst="rect">
            <a:avLst/>
          </a:prstGeom>
          <a:solidFill>
            <a:srgbClr val="FFFF00"/>
          </a:solidFill>
          <a:ln w="38100">
            <a:solidFill>
              <a:schemeClr val="tx1"/>
            </a:solidFill>
          </a:ln>
        </p:spPr>
        <p:txBody>
          <a:bodyPr wrap="square" rtlCol="0">
            <a:spAutoFit/>
          </a:bodyPr>
          <a:lstStyle/>
          <a:p>
            <a:r>
              <a:rPr lang="en-US" dirty="0"/>
              <a:t>HO #10a</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9"/>
          <p:cNvSpPr>
            <a:spLocks noGrp="1" noChangeArrowheads="1"/>
          </p:cNvSpPr>
          <p:nvPr>
            <p:ph sz="quarter" idx="10"/>
          </p:nvPr>
        </p:nvSpPr>
        <p:spPr>
          <a:xfrm>
            <a:off x="234778" y="1622080"/>
            <a:ext cx="8839200" cy="4419600"/>
          </a:xfrm>
        </p:spPr>
        <p:txBody>
          <a:bodyPr/>
          <a:lstStyle/>
          <a:p>
            <a:pPr marL="0" indent="0" eaLnBrk="1" hangingPunct="1">
              <a:buNone/>
            </a:pPr>
            <a:r>
              <a:rPr lang="en-US" altLang="en-US" sz="2800" dirty="0">
                <a:solidFill>
                  <a:schemeClr val="folHlink"/>
                </a:solidFill>
                <a:latin typeface="Arial" panose="020B0604020202020204" pitchFamily="34" charset="0"/>
                <a:cs typeface="Arial" panose="020B0604020202020204" pitchFamily="34" charset="0"/>
              </a:rPr>
              <a:t>Jackie will decode a passage with 90% accuracy from third grade text on 4 out of 5 data collection days by the end of 36 weeks.</a:t>
            </a:r>
          </a:p>
        </p:txBody>
      </p:sp>
      <p:sp>
        <p:nvSpPr>
          <p:cNvPr id="158722" name="Rectangle 8"/>
          <p:cNvSpPr>
            <a:spLocks noGrp="1" noChangeArrowheads="1"/>
          </p:cNvSpPr>
          <p:nvPr>
            <p:ph type="title"/>
          </p:nvPr>
        </p:nvSpPr>
        <p:spPr>
          <a:xfrm>
            <a:off x="215900" y="801273"/>
            <a:ext cx="8839200" cy="1066800"/>
          </a:xfrm>
        </p:spPr>
        <p:txBody>
          <a:bodyPr/>
          <a:lstStyle/>
          <a:p>
            <a:pPr eaLnBrk="1" hangingPunct="1"/>
            <a:r>
              <a:rPr lang="en-US" altLang="en-US" sz="3200" b="1" dirty="0"/>
              <a:t>Writing a SMART Goal with Five Components</a:t>
            </a:r>
          </a:p>
        </p:txBody>
      </p:sp>
      <p:sp>
        <p:nvSpPr>
          <p:cNvPr id="158724" name="Text Box 10"/>
          <p:cNvSpPr txBox="1">
            <a:spLocks noChangeArrowheads="1"/>
          </p:cNvSpPr>
          <p:nvPr/>
        </p:nvSpPr>
        <p:spPr bwMode="auto">
          <a:xfrm>
            <a:off x="234778" y="2971800"/>
            <a:ext cx="8712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400" b="1" u="sng" dirty="0">
                <a:solidFill>
                  <a:schemeClr val="accent2"/>
                </a:solidFill>
                <a:latin typeface="Arial" panose="020B0604020202020204" pitchFamily="34" charset="0"/>
              </a:rPr>
              <a:t>Objectives:</a:t>
            </a:r>
          </a:p>
          <a:p>
            <a:pPr eaLnBrk="1" hangingPunct="1">
              <a:spcBef>
                <a:spcPct val="0"/>
              </a:spcBef>
              <a:buClrTx/>
              <a:buFontTx/>
              <a:buAutoNum type="alphaLcPeriod"/>
            </a:pPr>
            <a:r>
              <a:rPr lang="en-US" altLang="en-US" sz="2400" dirty="0">
                <a:latin typeface="Arial" panose="020B0604020202020204" pitchFamily="34" charset="0"/>
              </a:rPr>
              <a:t>Jackie will break third grade text words into syllables.</a:t>
            </a:r>
          </a:p>
          <a:p>
            <a:pPr eaLnBrk="1" hangingPunct="1">
              <a:spcBef>
                <a:spcPct val="0"/>
              </a:spcBef>
              <a:buClrTx/>
              <a:buFontTx/>
              <a:buAutoNum type="alphaLcPeriod"/>
            </a:pPr>
            <a:r>
              <a:rPr lang="en-US" altLang="en-US" sz="2400" dirty="0">
                <a:latin typeface="Arial" panose="020B0604020202020204" pitchFamily="34" charset="0"/>
              </a:rPr>
              <a:t>Jackie will identify and pronounce vowel  patterns using third grade text.</a:t>
            </a:r>
          </a:p>
          <a:p>
            <a:pPr eaLnBrk="1" hangingPunct="1">
              <a:spcBef>
                <a:spcPct val="0"/>
              </a:spcBef>
              <a:buClrTx/>
              <a:buFontTx/>
              <a:buAutoNum type="alphaLcPeriod"/>
            </a:pPr>
            <a:r>
              <a:rPr lang="en-US" altLang="en-US" sz="2400" dirty="0">
                <a:latin typeface="Arial" panose="020B0604020202020204" pitchFamily="34" charset="0"/>
              </a:rPr>
              <a:t>Jackie will pronounce the first sound and last sound of words (onset &amp; rime) using third grade text.</a:t>
            </a:r>
          </a:p>
          <a:p>
            <a:pPr eaLnBrk="1" hangingPunct="1">
              <a:spcBef>
                <a:spcPct val="0"/>
              </a:spcBef>
              <a:buClrTx/>
              <a:buFontTx/>
              <a:buAutoNum type="alphaLcPeriod"/>
            </a:pPr>
            <a:r>
              <a:rPr lang="en-US" altLang="en-US" sz="2400" dirty="0">
                <a:latin typeface="Arial" panose="020B0604020202020204" pitchFamily="34" charset="0"/>
              </a:rPr>
              <a:t>Jackie will identify and pronounce word families using third grade text.</a:t>
            </a:r>
          </a:p>
          <a:p>
            <a:pPr eaLnBrk="1" hangingPunct="1">
              <a:spcBef>
                <a:spcPct val="0"/>
              </a:spcBef>
              <a:buClrTx/>
              <a:buFontTx/>
              <a:buAutoNum type="alphaLcPeriod"/>
            </a:pPr>
            <a:r>
              <a:rPr lang="en-US" altLang="en-US" sz="2400" dirty="0">
                <a:latin typeface="Arial" panose="020B0604020202020204" pitchFamily="34" charset="0"/>
              </a:rPr>
              <a:t>Jackie will pronounce letter sounds using third grade text.</a:t>
            </a:r>
          </a:p>
          <a:p>
            <a:pPr eaLnBrk="1" hangingPunct="1">
              <a:spcBef>
                <a:spcPct val="0"/>
              </a:spcBef>
              <a:buClrTx/>
              <a:buFontTx/>
              <a:buAutoNum type="alphaLcPeriod"/>
            </a:pPr>
            <a:endParaRPr lang="en-US" altLang="en-US" sz="2400" dirty="0">
              <a:latin typeface="Arial" panose="020B0604020202020204" pitchFamily="34" charset="0"/>
            </a:endParaRPr>
          </a:p>
          <a:p>
            <a:pPr eaLnBrk="1" hangingPunct="1">
              <a:spcBef>
                <a:spcPct val="0"/>
              </a:spcBef>
              <a:buClrTx/>
              <a:buFontTx/>
              <a:buNone/>
            </a:pPr>
            <a:endParaRPr lang="en-US" altLang="en-US" sz="2000" dirty="0">
              <a:latin typeface="Arial" panose="020B0604020202020204" pitchFamily="34" charset="0"/>
            </a:endParaRPr>
          </a:p>
        </p:txBody>
      </p:sp>
      <p:sp>
        <p:nvSpPr>
          <p:cNvPr id="158725" name="TextBox 1"/>
          <p:cNvSpPr txBox="1">
            <a:spLocks noChangeArrowheads="1"/>
          </p:cNvSpPr>
          <p:nvPr/>
        </p:nvSpPr>
        <p:spPr bwMode="auto">
          <a:xfrm>
            <a:off x="8528050" y="556260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r>
              <a:rPr lang="en-US" altLang="en-US" sz="2000">
                <a:solidFill>
                  <a:schemeClr val="bg1"/>
                </a:solidFill>
                <a:latin typeface="Arial" panose="020B0604020202020204" pitchFamily="34" charset="0"/>
              </a:rPr>
              <a:t>[75]</a:t>
            </a:r>
          </a:p>
        </p:txBody>
      </p:sp>
      <p:sp>
        <p:nvSpPr>
          <p:cNvPr id="6" name="TextBox 5"/>
          <p:cNvSpPr txBox="1"/>
          <p:nvPr/>
        </p:nvSpPr>
        <p:spPr>
          <a:xfrm>
            <a:off x="7385844" y="6352972"/>
            <a:ext cx="1447800" cy="400110"/>
          </a:xfrm>
          <a:prstGeom prst="rect">
            <a:avLst/>
          </a:prstGeom>
          <a:solidFill>
            <a:srgbClr val="FFFF00"/>
          </a:solidFill>
          <a:ln w="38100">
            <a:solidFill>
              <a:schemeClr val="tx1"/>
            </a:solidFill>
          </a:ln>
        </p:spPr>
        <p:txBody>
          <a:bodyPr wrap="square" rtlCol="0">
            <a:spAutoFit/>
          </a:bodyPr>
          <a:lstStyle/>
          <a:p>
            <a:r>
              <a:rPr lang="en-US" dirty="0"/>
              <a:t>HO #10b</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6689C03-FD9B-483D-A140-1B94CF418447}" type="slidenum">
              <a:rPr lang="en-US" altLang="en-US" sz="1800">
                <a:solidFill>
                  <a:srgbClr val="FFFFFF"/>
                </a:solidFill>
                <a:latin typeface="Arial" panose="020B0604020202020204" pitchFamily="34" charset="0"/>
              </a:rPr>
              <a:pPr>
                <a:spcBef>
                  <a:spcPct val="0"/>
                </a:spcBef>
                <a:buClrTx/>
                <a:buFontTx/>
                <a:buNone/>
              </a:pPr>
              <a:t>11</a:t>
            </a:fld>
            <a:endParaRPr lang="en-US" altLang="en-US" sz="1800" dirty="0">
              <a:solidFill>
                <a:srgbClr val="FFFFFF"/>
              </a:solidFill>
              <a:latin typeface="Arial" panose="020B0604020202020204" pitchFamily="34" charset="0"/>
            </a:endParaRPr>
          </a:p>
        </p:txBody>
      </p:sp>
      <p:sp>
        <p:nvSpPr>
          <p:cNvPr id="3" name="Content Placeholder 2"/>
          <p:cNvSpPr>
            <a:spLocks noGrp="1"/>
          </p:cNvSpPr>
          <p:nvPr>
            <p:ph sz="quarter" idx="10"/>
          </p:nvPr>
        </p:nvSpPr>
        <p:spPr>
          <a:xfrm>
            <a:off x="152400" y="1244602"/>
            <a:ext cx="8839200" cy="5333998"/>
          </a:xfrm>
        </p:spPr>
        <p:txBody>
          <a:bodyPr/>
          <a:lstStyle/>
          <a:p>
            <a:pPr marL="114300" indent="0" eaLnBrk="1" hangingPunct="1">
              <a:buFont typeface="Arial" panose="020B0604020202020204" pitchFamily="34" charset="0"/>
              <a:buNone/>
              <a:defRPr/>
            </a:pPr>
            <a:r>
              <a:rPr lang="en-US" sz="3600" dirty="0"/>
              <a:t>Standards-Based IEPs address the following Missouri Teacher Standards:</a:t>
            </a:r>
          </a:p>
          <a:p>
            <a:pPr marL="685800" indent="-571500" eaLnBrk="1" hangingPunct="1">
              <a:buFont typeface="Wingdings" panose="05000000000000000000" pitchFamily="2" charset="2"/>
              <a:buChar char="§"/>
              <a:defRPr/>
            </a:pPr>
            <a:r>
              <a:rPr lang="en-US" sz="3600" dirty="0"/>
              <a:t>Standard #2:  Student Learning, Growth and Development</a:t>
            </a:r>
          </a:p>
          <a:p>
            <a:pPr marL="685800" indent="-571500" eaLnBrk="1" hangingPunct="1">
              <a:buFont typeface="Wingdings" panose="05000000000000000000" pitchFamily="2" charset="2"/>
              <a:buChar char="§"/>
              <a:defRPr/>
            </a:pPr>
            <a:r>
              <a:rPr lang="en-US" sz="3600" dirty="0"/>
              <a:t>Standard #3: Curriculum Implementation</a:t>
            </a:r>
          </a:p>
          <a:p>
            <a:pPr marL="685800" indent="-571500" eaLnBrk="1" hangingPunct="1">
              <a:buFont typeface="Wingdings" panose="05000000000000000000" pitchFamily="2" charset="2"/>
              <a:buChar char="§"/>
              <a:defRPr/>
            </a:pPr>
            <a:r>
              <a:rPr lang="en-US" sz="3600" dirty="0"/>
              <a:t>Standard #7: Student Assessment and Data Analysis</a:t>
            </a:r>
          </a:p>
          <a:p>
            <a:pPr marL="114300" indent="0" eaLnBrk="1" hangingPunct="1">
              <a:buFont typeface="Arial" panose="020B0604020202020204" pitchFamily="34" charset="0"/>
              <a:buNone/>
              <a:defRPr/>
            </a:pPr>
            <a:endParaRPr lang="en-US" dirty="0"/>
          </a:p>
          <a:p>
            <a:pPr eaLnBrk="1" hangingPunct="1">
              <a:defRPr/>
            </a:pPr>
            <a:endParaRPr lang="en-US" dirty="0"/>
          </a:p>
        </p:txBody>
      </p:sp>
      <p:sp>
        <p:nvSpPr>
          <p:cNvPr id="23554" name="Title 1"/>
          <p:cNvSpPr>
            <a:spLocks noGrp="1"/>
          </p:cNvSpPr>
          <p:nvPr>
            <p:ph type="title"/>
          </p:nvPr>
        </p:nvSpPr>
        <p:spPr>
          <a:xfrm>
            <a:off x="152400" y="32657"/>
            <a:ext cx="8839200" cy="1066800"/>
          </a:xfrm>
        </p:spPr>
        <p:txBody>
          <a:bodyPr>
            <a:normAutofit/>
          </a:bodyPr>
          <a:lstStyle/>
          <a:p>
            <a:pPr eaLnBrk="1" hangingPunct="1"/>
            <a:r>
              <a:rPr lang="en-US" altLang="en-US" sz="3600" b="1" dirty="0">
                <a:solidFill>
                  <a:schemeClr val="bg1"/>
                </a:solidFill>
              </a:rPr>
              <a:t>Missouri Teacher Standards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41F1F6B-8C9F-4ED7-950B-68AAE8C3934F}" type="slidenum">
              <a:rPr lang="en-US" altLang="en-US" sz="1800">
                <a:solidFill>
                  <a:srgbClr val="FFFFFF"/>
                </a:solidFill>
                <a:latin typeface="Arial" panose="020B0604020202020204" pitchFamily="34" charset="0"/>
              </a:rPr>
              <a:pPr>
                <a:spcBef>
                  <a:spcPct val="0"/>
                </a:spcBef>
                <a:buClrTx/>
                <a:buFontTx/>
                <a:buNone/>
              </a:pPr>
              <a:t>110</a:t>
            </a:fld>
            <a:endParaRPr lang="en-US" altLang="en-US" sz="1800">
              <a:solidFill>
                <a:srgbClr val="FFFFFF"/>
              </a:solidFill>
              <a:latin typeface="Arial" panose="020B0604020202020204" pitchFamily="34" charset="0"/>
            </a:endParaRPr>
          </a:p>
        </p:txBody>
      </p:sp>
      <p:sp>
        <p:nvSpPr>
          <p:cNvPr id="160770" name="Rectangle 2"/>
          <p:cNvSpPr>
            <a:spLocks noGrp="1" noChangeArrowheads="1"/>
          </p:cNvSpPr>
          <p:nvPr>
            <p:ph type="title"/>
            <p:custDataLst>
              <p:tags r:id="rId1"/>
            </p:custDataLst>
          </p:nvPr>
        </p:nvSpPr>
        <p:spPr>
          <a:xfrm>
            <a:off x="152400" y="731700"/>
            <a:ext cx="8839200" cy="1066800"/>
          </a:xfrm>
        </p:spPr>
        <p:txBody>
          <a:bodyPr anchorCtr="1"/>
          <a:lstStyle/>
          <a:p>
            <a:pPr eaLnBrk="1" hangingPunct="1"/>
            <a:r>
              <a:rPr lang="en-US" altLang="en-US" sz="4000" dirty="0"/>
              <a:t>What about this student?</a:t>
            </a:r>
            <a:r>
              <a:rPr lang="en-US" altLang="en-US" sz="4000" b="1" dirty="0"/>
              <a:t> </a:t>
            </a:r>
          </a:p>
        </p:txBody>
      </p:sp>
      <p:sp>
        <p:nvSpPr>
          <p:cNvPr id="160772" name="Text Box 4"/>
          <p:cNvSpPr txBox="1">
            <a:spLocks noChangeArrowheads="1"/>
          </p:cNvSpPr>
          <p:nvPr>
            <p:custDataLst>
              <p:tags r:id="rId2"/>
            </p:custDataLst>
          </p:nvPr>
        </p:nvSpPr>
        <p:spPr bwMode="auto">
          <a:xfrm>
            <a:off x="419100" y="6290195"/>
            <a:ext cx="8305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200" dirty="0">
                <a:latin typeface="Arial" panose="020B0604020202020204" pitchFamily="34" charset="0"/>
              </a:rPr>
              <a:t>Adapted from Aligning IEPs to Academic Standards, Ginevra </a:t>
            </a:r>
            <a:r>
              <a:rPr lang="en-US" altLang="en-US" sz="1200" dirty="0" err="1">
                <a:latin typeface="Arial" panose="020B0604020202020204" pitchFamily="34" charset="0"/>
              </a:rPr>
              <a:t>Courtade</a:t>
            </a:r>
            <a:r>
              <a:rPr lang="en-US" altLang="en-US" sz="1200" dirty="0">
                <a:latin typeface="Arial" panose="020B0604020202020204" pitchFamily="34" charset="0"/>
              </a:rPr>
              <a:t>-Little, M.Ed. &amp; Diane M. Browder, Ph.D. </a:t>
            </a:r>
          </a:p>
        </p:txBody>
      </p:sp>
      <p:sp>
        <p:nvSpPr>
          <p:cNvPr id="200709" name="Text Box 5"/>
          <p:cNvSpPr txBox="1">
            <a:spLocks noChangeArrowheads="1"/>
          </p:cNvSpPr>
          <p:nvPr>
            <p:custDataLst>
              <p:tags r:id="rId3"/>
            </p:custDataLst>
          </p:nvPr>
        </p:nvSpPr>
        <p:spPr bwMode="auto">
          <a:xfrm>
            <a:off x="302177" y="1622601"/>
            <a:ext cx="8305800" cy="4924425"/>
          </a:xfrm>
          <a:prstGeom prst="rect">
            <a:avLst/>
          </a:prstGeom>
          <a:noFill/>
          <a:ln w="9525">
            <a:noFill/>
            <a:miter lim="800000"/>
            <a:headEnd/>
            <a:tailEnd/>
          </a:ln>
          <a:effectLst/>
        </p:spPr>
        <p:txBody>
          <a:bodyPr>
            <a:spAutoFit/>
          </a:bodyPr>
          <a:lstStyle/>
          <a:p>
            <a:pPr eaLnBrk="1" hangingPunct="1">
              <a:defRPr/>
            </a:pPr>
            <a:r>
              <a:rPr lang="en-US" sz="3600" dirty="0">
                <a:solidFill>
                  <a:srgbClr val="800080"/>
                </a:solidFill>
                <a:effectLst>
                  <a:outerShdw blurRad="38100" dist="38100" dir="2700000" algn="tl">
                    <a:srgbClr val="C0C0C0"/>
                  </a:outerShdw>
                </a:effectLst>
              </a:rPr>
              <a:t>Camilla will increase her listening comprehension skills by selecting pictures to represent the main ideas, setting, or characters of a grade level text 4/5 data days with 90% accuracy by the end of her IEP.</a:t>
            </a:r>
          </a:p>
          <a:p>
            <a:pPr eaLnBrk="1" hangingPunct="1">
              <a:defRPr/>
            </a:pPr>
            <a:endParaRPr lang="en-US" sz="2800" dirty="0">
              <a:solidFill>
                <a:srgbClr val="800080"/>
              </a:solidFill>
              <a:effectLst>
                <a:outerShdw blurRad="38100" dist="38100" dir="2700000" algn="tl">
                  <a:srgbClr val="C0C0C0"/>
                </a:outerShdw>
              </a:effectLst>
            </a:endParaRPr>
          </a:p>
          <a:p>
            <a:pPr eaLnBrk="1" hangingPunct="1">
              <a:defRPr/>
            </a:pPr>
            <a:r>
              <a:rPr lang="en-US" sz="2800" b="1" dirty="0">
                <a:solidFill>
                  <a:srgbClr val="800080"/>
                </a:solidFill>
                <a:effectLst>
                  <a:outerShdw blurRad="38100" dist="38100" dir="2700000" algn="tl">
                    <a:srgbClr val="C0C0C0"/>
                  </a:outerShdw>
                </a:effectLst>
              </a:rPr>
              <a:t>	</a:t>
            </a:r>
            <a:r>
              <a:rPr lang="en-US" sz="2800" b="1" dirty="0">
                <a:solidFill>
                  <a:schemeClr val="accent2"/>
                </a:solidFill>
                <a:effectLst>
                  <a:outerShdw blurRad="38100" dist="38100" dir="2700000" algn="tl">
                    <a:srgbClr val="C0C0C0"/>
                  </a:outerShdw>
                </a:effectLst>
              </a:rPr>
              <a:t>Is this really reading?</a:t>
            </a:r>
          </a:p>
          <a:p>
            <a:pPr eaLnBrk="1" hangingPunct="1">
              <a:spcBef>
                <a:spcPct val="50000"/>
              </a:spcBef>
              <a:defRPr/>
            </a:pPr>
            <a:endParaRPr lang="en-US" sz="2800" b="1" dirty="0">
              <a:solidFill>
                <a:schemeClr val="tx2"/>
              </a:solidFill>
            </a:endParaRPr>
          </a:p>
        </p:txBody>
      </p:sp>
      <p:pic>
        <p:nvPicPr>
          <p:cNvPr id="160774" name="Picture 7" descr="C:\Users\jjackso\AppData\Local\Microsoft\Windows\Temporary Internet Files\Content.IE5\TRT6JR32\MC9004339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034" y="4392614"/>
            <a:ext cx="17145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71902" y="5890085"/>
            <a:ext cx="1081087" cy="400110"/>
          </a:xfrm>
          <a:prstGeom prst="rect">
            <a:avLst/>
          </a:prstGeom>
          <a:solidFill>
            <a:srgbClr val="FFFF00"/>
          </a:solidFill>
          <a:ln w="38100">
            <a:solidFill>
              <a:schemeClr val="tx1"/>
            </a:solidFill>
          </a:ln>
        </p:spPr>
        <p:txBody>
          <a:bodyPr wrap="square" rtlCol="0">
            <a:spAutoFit/>
          </a:bodyPr>
          <a:lstStyle/>
          <a:p>
            <a:r>
              <a:rPr lang="en-US" dirty="0"/>
              <a:t>HO #11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09"/>
                                        </p:tgtEl>
                                        <p:attrNameLst>
                                          <p:attrName>style.visibility</p:attrName>
                                        </p:attrNameLst>
                                      </p:cBhvr>
                                      <p:to>
                                        <p:strVal val="visible"/>
                                      </p:to>
                                    </p:set>
                                    <p:animEffect transition="in" filter="blinds(horizontal)">
                                      <p:cBhvr>
                                        <p:cTn id="7" dur="500"/>
                                        <p:tgtEl>
                                          <p:spTgt spid="20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111</a:t>
            </a:fld>
            <a:endParaRPr lang="en-US"/>
          </a:p>
        </p:txBody>
      </p:sp>
      <p:sp>
        <p:nvSpPr>
          <p:cNvPr id="3" name="Content Placeholder 2"/>
          <p:cNvSpPr>
            <a:spLocks noGrp="1"/>
          </p:cNvSpPr>
          <p:nvPr>
            <p:ph sz="quarter" idx="10"/>
          </p:nvPr>
        </p:nvSpPr>
        <p:spPr/>
        <p:txBody>
          <a:bodyPr/>
          <a:lstStyle/>
          <a:p>
            <a:pPr>
              <a:buFont typeface="Wingdings" panose="05000000000000000000" pitchFamily="2" charset="2"/>
              <a:buChar char="§"/>
            </a:pPr>
            <a:r>
              <a:rPr lang="en-US" sz="4400" dirty="0"/>
              <a:t>Behavioral</a:t>
            </a:r>
          </a:p>
          <a:p>
            <a:pPr>
              <a:buFont typeface="Wingdings" panose="05000000000000000000" pitchFamily="2" charset="2"/>
              <a:buChar char="§"/>
            </a:pPr>
            <a:r>
              <a:rPr lang="en-US" sz="4400" dirty="0"/>
              <a:t>Functional life skills</a:t>
            </a:r>
          </a:p>
          <a:p>
            <a:pPr>
              <a:buFont typeface="Wingdings" panose="05000000000000000000" pitchFamily="2" charset="2"/>
              <a:buChar char="§"/>
            </a:pPr>
            <a:r>
              <a:rPr lang="en-US" sz="4400" dirty="0"/>
              <a:t>Work or employability skills</a:t>
            </a:r>
          </a:p>
          <a:p>
            <a:pPr>
              <a:buFont typeface="Wingdings" panose="05000000000000000000" pitchFamily="2" charset="2"/>
              <a:buChar char="§"/>
            </a:pPr>
            <a:r>
              <a:rPr lang="en-US" sz="4400" dirty="0"/>
              <a:t>Self determination</a:t>
            </a:r>
          </a:p>
        </p:txBody>
      </p:sp>
      <p:sp>
        <p:nvSpPr>
          <p:cNvPr id="4" name="Title 3"/>
          <p:cNvSpPr>
            <a:spLocks noGrp="1"/>
          </p:cNvSpPr>
          <p:nvPr>
            <p:ph type="title"/>
          </p:nvPr>
        </p:nvSpPr>
        <p:spPr/>
        <p:txBody>
          <a:bodyPr>
            <a:normAutofit/>
          </a:bodyPr>
          <a:lstStyle/>
          <a:p>
            <a:r>
              <a:rPr lang="en-US" sz="5400" dirty="0"/>
              <a:t>Non-academic skills?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05073"/>
            <a:ext cx="1812465" cy="3819527"/>
          </a:xfrm>
          <a:prstGeom prst="rect">
            <a:avLst/>
          </a:prstGeom>
        </p:spPr>
      </p:pic>
    </p:spTree>
    <p:extLst>
      <p:ext uri="{BB962C8B-B14F-4D97-AF65-F5344CB8AC3E}">
        <p14:creationId xmlns:p14="http://schemas.microsoft.com/office/powerpoint/2010/main" val="7943205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44"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514ACAFC-3B04-4D76-9258-D2D094A34FAB}" type="slidenum">
              <a:rPr lang="en-US" altLang="en-US" sz="1800">
                <a:solidFill>
                  <a:srgbClr val="FFFFFF"/>
                </a:solidFill>
                <a:latin typeface="Arial" panose="020B0604020202020204" pitchFamily="34" charset="0"/>
              </a:rPr>
              <a:pPr>
                <a:spcBef>
                  <a:spcPct val="0"/>
                </a:spcBef>
                <a:buClrTx/>
                <a:buFontTx/>
                <a:buNone/>
              </a:pPr>
              <a:t>112</a:t>
            </a:fld>
            <a:endParaRPr lang="en-US" altLang="en-US" sz="1800">
              <a:solidFill>
                <a:srgbClr val="FFFFFF"/>
              </a:solidFill>
              <a:latin typeface="Arial" panose="020B0604020202020204" pitchFamily="34" charset="0"/>
            </a:endParaRPr>
          </a:p>
        </p:txBody>
      </p:sp>
      <p:graphicFrame>
        <p:nvGraphicFramePr>
          <p:cNvPr id="67620" name="Group 36"/>
          <p:cNvGraphicFramePr>
            <a:graphicFrameLocks noGrp="1"/>
          </p:cNvGraphicFramePr>
          <p:nvPr>
            <p:ph sz="quarter" idx="10"/>
            <p:custDataLst>
              <p:tags r:id="rId1"/>
            </p:custDataLst>
            <p:extLst>
              <p:ext uri="{D42A27DB-BD31-4B8C-83A1-F6EECF244321}">
                <p14:modId xmlns:p14="http://schemas.microsoft.com/office/powerpoint/2010/main" val="1278045308"/>
              </p:ext>
            </p:extLst>
          </p:nvPr>
        </p:nvGraphicFramePr>
        <p:xfrm>
          <a:off x="381000" y="330545"/>
          <a:ext cx="8382000" cy="5917854"/>
        </p:xfrm>
        <a:graphic>
          <a:graphicData uri="http://schemas.openxmlformats.org/drawingml/2006/table">
            <a:tbl>
              <a:tblPr/>
              <a:tblGrid>
                <a:gridCol w="1925532">
                  <a:extLst>
                    <a:ext uri="{9D8B030D-6E8A-4147-A177-3AD203B41FA5}">
                      <a16:colId xmlns:a16="http://schemas.microsoft.com/office/drawing/2014/main" val="20000"/>
                    </a:ext>
                  </a:extLst>
                </a:gridCol>
                <a:gridCol w="6456468">
                  <a:extLst>
                    <a:ext uri="{9D8B030D-6E8A-4147-A177-3AD203B41FA5}">
                      <a16:colId xmlns:a16="http://schemas.microsoft.com/office/drawing/2014/main" val="20001"/>
                    </a:ext>
                  </a:extLst>
                </a:gridCol>
              </a:tblGrid>
              <a:tr h="38426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1" u="none" strike="noStrike" cap="none" normalizeH="0" baseline="0" dirty="0">
                          <a:ln>
                            <a:noFill/>
                          </a:ln>
                          <a:solidFill>
                            <a:schemeClr val="tx1"/>
                          </a:solidFill>
                          <a:effectLst/>
                          <a:latin typeface="Tahoma" pitchFamily="34" charset="0"/>
                        </a:rPr>
                        <a:t>Component</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1" u="none" strike="noStrike" cap="none" normalizeH="0" baseline="0" dirty="0">
                          <a:ln>
                            <a:noFill/>
                          </a:ln>
                          <a:solidFill>
                            <a:schemeClr val="tx1"/>
                          </a:solidFill>
                          <a:effectLst/>
                          <a:latin typeface="Tahoma" pitchFamily="34" charset="0"/>
                        </a:rPr>
                        <a:t>Example</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01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Arial" panose="020B0604020202020204" pitchFamily="34" charset="0"/>
                        <a:buNone/>
                        <a:tabLst/>
                      </a:pPr>
                      <a:r>
                        <a:rPr kumimoji="0" lang="en-US" sz="1800" b="1" i="0" u="none" strike="noStrike" cap="none" normalizeH="0" baseline="0" dirty="0">
                          <a:ln>
                            <a:noFill/>
                          </a:ln>
                          <a:solidFill>
                            <a:schemeClr val="tx1"/>
                          </a:solidFill>
                          <a:effectLst/>
                          <a:latin typeface="Tahoma" pitchFamily="34" charset="0"/>
                        </a:rPr>
                        <a:t>Choice-Making</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Make choices within an activity</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Choose between two or more activities</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01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None/>
                        <a:tabLst/>
                      </a:pPr>
                      <a:r>
                        <a:rPr kumimoji="0" lang="en-US" sz="1800" b="1" i="0" u="none" strike="noStrike" cap="none" normalizeH="0" baseline="0" dirty="0">
                          <a:ln>
                            <a:noFill/>
                          </a:ln>
                          <a:solidFill>
                            <a:schemeClr val="tx1"/>
                          </a:solidFill>
                          <a:effectLst/>
                          <a:latin typeface="Tahoma" pitchFamily="34" charset="0"/>
                        </a:rPr>
                        <a:t>Decision-Making</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Decide topic for class project</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Determine best resource to use to get information</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65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None/>
                        <a:tabLst/>
                      </a:pPr>
                      <a:r>
                        <a:rPr kumimoji="0" lang="en-US" sz="1800" b="1" i="0" u="none" strike="noStrike" cap="none" normalizeH="0" baseline="0" dirty="0">
                          <a:ln>
                            <a:noFill/>
                          </a:ln>
                          <a:solidFill>
                            <a:schemeClr val="tx1"/>
                          </a:solidFill>
                          <a:effectLst/>
                          <a:latin typeface="Tahoma" pitchFamily="34" charset="0"/>
                        </a:rPr>
                        <a:t>Problem-Solving</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Look at a picture to determine why DVD player is not working</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Identify three alternative ways character in story could resolve a conflict</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01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None/>
                        <a:tabLst/>
                      </a:pPr>
                      <a:r>
                        <a:rPr kumimoji="0" lang="en-US" sz="1800" b="1" i="0" u="none" strike="noStrike" cap="none" normalizeH="0" baseline="0" dirty="0">
                          <a:ln>
                            <a:noFill/>
                          </a:ln>
                          <a:solidFill>
                            <a:schemeClr val="tx1"/>
                          </a:solidFill>
                          <a:effectLst/>
                          <a:latin typeface="Tahoma" pitchFamily="34" charset="0"/>
                        </a:rPr>
                        <a:t>Goal Setting</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Set a goal for number of books to be read in a month</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Identify and communicate </a:t>
                      </a:r>
                      <a:r>
                        <a:rPr kumimoji="0" lang="en-US" sz="1800" b="1" i="0" u="none" strike="noStrike" cap="none" normalizeH="0" baseline="0" dirty="0" err="1">
                          <a:ln>
                            <a:noFill/>
                          </a:ln>
                          <a:solidFill>
                            <a:schemeClr val="tx1"/>
                          </a:solidFill>
                          <a:effectLst/>
                          <a:latin typeface="Tahoma" pitchFamily="34" charset="0"/>
                        </a:rPr>
                        <a:t>IEP</a:t>
                      </a:r>
                      <a:r>
                        <a:rPr kumimoji="0" lang="en-US" sz="1800" b="1" i="0" u="none" strike="noStrike" cap="none" normalizeH="0" baseline="0" dirty="0">
                          <a:ln>
                            <a:noFill/>
                          </a:ln>
                          <a:solidFill>
                            <a:schemeClr val="tx1"/>
                          </a:solidFill>
                          <a:effectLst/>
                          <a:latin typeface="Tahoma" pitchFamily="34" charset="0"/>
                        </a:rPr>
                        <a:t> goals</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065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None/>
                        <a:tabLst/>
                      </a:pPr>
                      <a:r>
                        <a:rPr kumimoji="0" lang="en-US" sz="1800" b="1" i="0" u="none" strike="noStrike" cap="none" normalizeH="0" baseline="0" dirty="0">
                          <a:ln>
                            <a:noFill/>
                          </a:ln>
                          <a:solidFill>
                            <a:schemeClr val="tx1"/>
                          </a:solidFill>
                          <a:effectLst/>
                          <a:latin typeface="Tahoma" pitchFamily="34" charset="0"/>
                        </a:rPr>
                        <a:t>Self- Management/ Self Evaluation</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Use a bar graph to track number of assignments completed</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Rate self on how well performed on given assignment</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01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Tx/>
                        <a:buNone/>
                        <a:tabLst/>
                      </a:pPr>
                      <a:r>
                        <a:rPr kumimoji="0" lang="en-US" sz="1800" b="1" i="0" u="none" strike="noStrike" cap="none" normalizeH="0" baseline="0" dirty="0">
                          <a:ln>
                            <a:noFill/>
                          </a:ln>
                          <a:solidFill>
                            <a:schemeClr val="tx1"/>
                          </a:solidFill>
                          <a:effectLst/>
                          <a:latin typeface="Tahoma" pitchFamily="34" charset="0"/>
                        </a:rPr>
                        <a:t>Self-Awareness</a:t>
                      </a:r>
                    </a:p>
                  </a:txBody>
                  <a:tcPr marL="88392" marR="88392"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Develop picture/word list of likes and dislikes</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1800" b="1" i="0" u="none" strike="noStrike" cap="none" normalizeH="0" baseline="0" dirty="0">
                          <a:ln>
                            <a:noFill/>
                          </a:ln>
                          <a:solidFill>
                            <a:schemeClr val="tx1"/>
                          </a:solidFill>
                          <a:effectLst/>
                          <a:latin typeface="Tahoma" pitchFamily="34" charset="0"/>
                        </a:rPr>
                        <a:t> Develop &amp; learn to read a list of “facts about me”</a:t>
                      </a:r>
                    </a:p>
                  </a:txBody>
                  <a:tcPr marL="88392" marR="88392"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2845" name="Text Box 29"/>
          <p:cNvSpPr txBox="1">
            <a:spLocks noChangeArrowheads="1"/>
          </p:cNvSpPr>
          <p:nvPr>
            <p:custDataLst>
              <p:tags r:id="rId2"/>
            </p:custDataLst>
          </p:nvPr>
        </p:nvSpPr>
        <p:spPr bwMode="auto">
          <a:xfrm>
            <a:off x="2895600" y="6400800"/>
            <a:ext cx="830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100">
                <a:latin typeface="Arial" panose="020B0604020202020204" pitchFamily="34" charset="0"/>
              </a:rPr>
              <a:t>Aligning IEPs to Academic Standards, Ginevra Courtade-Little, M.Ed. &amp; Diane M. Browder, Ph.D. </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E86E473-E035-4AB5-AC4A-2997EF702537}" type="slidenum">
              <a:rPr lang="en-US" altLang="en-US" sz="1800">
                <a:solidFill>
                  <a:srgbClr val="FFFFFF"/>
                </a:solidFill>
                <a:latin typeface="Arial" panose="020B0604020202020204" pitchFamily="34" charset="0"/>
              </a:rPr>
              <a:pPr>
                <a:spcBef>
                  <a:spcPct val="0"/>
                </a:spcBef>
                <a:buClrTx/>
                <a:buFontTx/>
                <a:buNone/>
              </a:pPr>
              <a:t>113</a:t>
            </a:fld>
            <a:endParaRPr lang="en-US" altLang="en-US" sz="1800">
              <a:solidFill>
                <a:srgbClr val="FFFFFF"/>
              </a:solidFill>
              <a:latin typeface="Arial" panose="020B0604020202020204" pitchFamily="34" charset="0"/>
            </a:endParaRPr>
          </a:p>
        </p:txBody>
      </p:sp>
      <p:sp>
        <p:nvSpPr>
          <p:cNvPr id="228355" name="Rectangle 3"/>
          <p:cNvSpPr>
            <a:spLocks noGrp="1" noChangeArrowheads="1"/>
          </p:cNvSpPr>
          <p:nvPr>
            <p:ph sz="quarter" idx="10"/>
            <p:custDataLst>
              <p:tags r:id="rId1"/>
            </p:custDataLst>
          </p:nvPr>
        </p:nvSpPr>
        <p:spPr/>
        <p:txBody>
          <a:bodyPr/>
          <a:lstStyle/>
          <a:p>
            <a:pPr marL="0" indent="0" eaLnBrk="1" hangingPunct="1">
              <a:lnSpc>
                <a:spcPct val="80000"/>
              </a:lnSpc>
              <a:buFont typeface="Wingdings" panose="05000000000000000000" pitchFamily="2" charset="2"/>
              <a:buNone/>
            </a:pPr>
            <a:r>
              <a:rPr lang="en-US" altLang="en-US" b="1"/>
              <a:t>.</a:t>
            </a:r>
          </a:p>
        </p:txBody>
      </p:sp>
      <p:sp>
        <p:nvSpPr>
          <p:cNvPr id="164866" name="Rectangle 2"/>
          <p:cNvSpPr>
            <a:spLocks noGrp="1" noChangeArrowheads="1"/>
          </p:cNvSpPr>
          <p:nvPr>
            <p:ph type="title"/>
            <p:custDataLst>
              <p:tags r:id="rId2"/>
            </p:custDataLst>
          </p:nvPr>
        </p:nvSpPr>
        <p:spPr>
          <a:xfrm>
            <a:off x="152400" y="649289"/>
            <a:ext cx="8839200" cy="1066800"/>
          </a:xfrm>
        </p:spPr>
        <p:txBody>
          <a:bodyPr anchorCtr="1"/>
          <a:lstStyle/>
          <a:p>
            <a:pPr eaLnBrk="1" hangingPunct="1"/>
            <a:r>
              <a:rPr lang="en-US" altLang="en-US" sz="4000" b="1" dirty="0"/>
              <a:t>Example with Self-Determination</a:t>
            </a:r>
          </a:p>
        </p:txBody>
      </p:sp>
      <p:sp>
        <p:nvSpPr>
          <p:cNvPr id="164869" name="Text Box 4"/>
          <p:cNvSpPr txBox="1">
            <a:spLocks noChangeArrowheads="1"/>
          </p:cNvSpPr>
          <p:nvPr>
            <p:custDataLst>
              <p:tags r:id="rId3"/>
            </p:custDataLst>
          </p:nvPr>
        </p:nvSpPr>
        <p:spPr bwMode="auto">
          <a:xfrm>
            <a:off x="1447800" y="6323738"/>
            <a:ext cx="830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100" dirty="0">
                <a:latin typeface="Arial" panose="020B0604020202020204" pitchFamily="34" charset="0"/>
              </a:rPr>
              <a:t>Adapted from Aligning IEPs to Academic Standards, Ginevra </a:t>
            </a:r>
            <a:r>
              <a:rPr lang="en-US" altLang="en-US" sz="1100" dirty="0" err="1">
                <a:latin typeface="Arial" panose="020B0604020202020204" pitchFamily="34" charset="0"/>
              </a:rPr>
              <a:t>Courtade</a:t>
            </a:r>
            <a:r>
              <a:rPr lang="en-US" altLang="en-US" sz="1100" dirty="0">
                <a:latin typeface="Arial" panose="020B0604020202020204" pitchFamily="34" charset="0"/>
              </a:rPr>
              <a:t>-Little, M.Ed. &amp; Diane M. Browder, Ph.D. </a:t>
            </a:r>
          </a:p>
        </p:txBody>
      </p:sp>
      <p:sp>
        <p:nvSpPr>
          <p:cNvPr id="228357" name="Text Box 5"/>
          <p:cNvSpPr txBox="1">
            <a:spLocks noChangeArrowheads="1"/>
          </p:cNvSpPr>
          <p:nvPr>
            <p:custDataLst>
              <p:tags r:id="rId4"/>
            </p:custDataLst>
          </p:nvPr>
        </p:nvSpPr>
        <p:spPr bwMode="auto">
          <a:xfrm>
            <a:off x="381000" y="1590537"/>
            <a:ext cx="8077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800" dirty="0">
                <a:latin typeface="Arial" panose="020B0604020202020204" pitchFamily="34" charset="0"/>
              </a:rPr>
              <a:t>Camilla will increase her basic reading skills by identifying initial consonant and vowel sounds 4/5 times with 80% accuracy by the end of her IEP. </a:t>
            </a:r>
          </a:p>
          <a:p>
            <a:pPr eaLnBrk="1" hangingPunct="1">
              <a:spcBef>
                <a:spcPct val="0"/>
              </a:spcBef>
              <a:buClrTx/>
              <a:buFontTx/>
              <a:buNone/>
            </a:pPr>
            <a:endParaRPr lang="en-US" altLang="en-US" sz="2800" dirty="0">
              <a:latin typeface="Arial" panose="020B0604020202020204" pitchFamily="34" charset="0"/>
            </a:endParaRPr>
          </a:p>
          <a:p>
            <a:pPr eaLnBrk="1" hangingPunct="1">
              <a:spcBef>
                <a:spcPct val="0"/>
              </a:spcBef>
              <a:buClrTx/>
              <a:buFontTx/>
              <a:buNone/>
            </a:pPr>
            <a:r>
              <a:rPr lang="en-US" altLang="en-US" sz="2800" b="1" i="1" dirty="0">
                <a:latin typeface="Arial" panose="020B0604020202020204" pitchFamily="34" charset="0"/>
              </a:rPr>
              <a:t>Objective</a:t>
            </a:r>
            <a:r>
              <a:rPr lang="en-US" altLang="en-US" sz="2800" dirty="0">
                <a:latin typeface="Arial" panose="020B0604020202020204" pitchFamily="34" charset="0"/>
              </a:rPr>
              <a:t>: Camilla will increase basic reading skills in writing words with software that anticipates the spelling from the first letters.</a:t>
            </a:r>
          </a:p>
          <a:p>
            <a:pPr eaLnBrk="1" hangingPunct="1">
              <a:spcBef>
                <a:spcPct val="0"/>
              </a:spcBef>
              <a:buClrTx/>
              <a:buFontTx/>
              <a:buNone/>
            </a:pPr>
            <a:endParaRPr lang="en-US" altLang="en-US" sz="1400" dirty="0">
              <a:latin typeface="Arial" panose="020B0604020202020204" pitchFamily="34" charset="0"/>
            </a:endParaRPr>
          </a:p>
          <a:p>
            <a:pPr eaLnBrk="1" hangingPunct="1">
              <a:spcBef>
                <a:spcPct val="0"/>
              </a:spcBef>
              <a:buClrTx/>
              <a:buFontTx/>
              <a:buNone/>
            </a:pPr>
            <a:r>
              <a:rPr lang="en-US" altLang="en-US" sz="2800" b="1" i="1" dirty="0">
                <a:latin typeface="Arial" panose="020B0604020202020204" pitchFamily="34" charset="0"/>
              </a:rPr>
              <a:t>Objective:</a:t>
            </a:r>
            <a:r>
              <a:rPr lang="en-US" altLang="en-US" sz="2800" dirty="0">
                <a:latin typeface="Arial" panose="020B0604020202020204" pitchFamily="34" charset="0"/>
              </a:rPr>
              <a:t> Camilla will identify fiction books, choose a selection of them, and set a goal of how many of those books she will read each week. </a:t>
            </a:r>
          </a:p>
          <a:p>
            <a:pPr eaLnBrk="1" hangingPunct="1">
              <a:spcBef>
                <a:spcPct val="50000"/>
              </a:spcBef>
              <a:buClrTx/>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24724708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blinds(horizontal)">
                                      <p:cBhvr>
                                        <p:cTn id="7" dur="500"/>
                                        <p:tgtEl>
                                          <p:spTgt spid="228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8355">
                                            <p:txEl>
                                              <p:pRg st="0" end="0"/>
                                            </p:txEl>
                                          </p:spTgt>
                                        </p:tgtEl>
                                        <p:attrNameLst>
                                          <p:attrName>style.visibility</p:attrName>
                                        </p:attrNameLst>
                                      </p:cBhvr>
                                      <p:to>
                                        <p:strVal val="visible"/>
                                      </p:to>
                                    </p:set>
                                    <p:anim calcmode="lin" valueType="num">
                                      <p:cBhvr additive="base">
                                        <p:cTn id="12" dur="5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83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DAF032B9-4658-4CB9-8564-67C416B3CEBD}" type="slidenum">
              <a:rPr lang="en-US" altLang="en-US" sz="1800">
                <a:solidFill>
                  <a:srgbClr val="FFFFFF"/>
                </a:solidFill>
                <a:latin typeface="Arial" panose="020B0604020202020204" pitchFamily="34" charset="0"/>
              </a:rPr>
              <a:pPr>
                <a:spcBef>
                  <a:spcPct val="0"/>
                </a:spcBef>
                <a:buClrTx/>
                <a:buFontTx/>
                <a:buNone/>
              </a:pPr>
              <a:t>114</a:t>
            </a:fld>
            <a:endParaRPr lang="en-US" altLang="en-US" sz="1800">
              <a:solidFill>
                <a:srgbClr val="FFFFFF"/>
              </a:solidFill>
              <a:latin typeface="Arial" panose="020B0604020202020204" pitchFamily="34" charset="0"/>
            </a:endParaRPr>
          </a:p>
        </p:txBody>
      </p:sp>
      <p:sp>
        <p:nvSpPr>
          <p:cNvPr id="166914" name="Content Placeholder 1"/>
          <p:cNvSpPr>
            <a:spLocks noGrp="1"/>
          </p:cNvSpPr>
          <p:nvPr>
            <p:ph sz="quarter" idx="10"/>
          </p:nvPr>
        </p:nvSpPr>
        <p:spPr>
          <a:xfrm>
            <a:off x="381000" y="1320802"/>
            <a:ext cx="8382000" cy="5003798"/>
          </a:xfrm>
        </p:spPr>
        <p:txBody>
          <a:bodyPr/>
          <a:lstStyle/>
          <a:p>
            <a:pPr marL="365125" indent="-255588" algn="ctr" eaLnBrk="1" hangingPunct="1">
              <a:spcBef>
                <a:spcPct val="0"/>
              </a:spcBef>
              <a:buFont typeface="Wingdings 3" panose="05040102010807070707" pitchFamily="18" charset="2"/>
              <a:buNone/>
            </a:pPr>
            <a:r>
              <a:rPr lang="en-US" altLang="en-US" sz="6600" b="1" dirty="0">
                <a:solidFill>
                  <a:srgbClr val="C00000"/>
                </a:solidFill>
              </a:rPr>
              <a:t>Reminder!  </a:t>
            </a:r>
          </a:p>
          <a:p>
            <a:pPr marL="365125" indent="-255588" algn="ctr" eaLnBrk="1" hangingPunct="1">
              <a:spcBef>
                <a:spcPct val="0"/>
              </a:spcBef>
              <a:buFont typeface="Wingdings 3" panose="05040102010807070707" pitchFamily="18" charset="2"/>
              <a:buNone/>
            </a:pPr>
            <a:endParaRPr lang="en-US" altLang="en-US" sz="2000" dirty="0"/>
          </a:p>
          <a:p>
            <a:pPr marL="365125" indent="-255588" algn="ctr" eaLnBrk="1" hangingPunct="1">
              <a:spcBef>
                <a:spcPct val="0"/>
              </a:spcBef>
              <a:buFont typeface="Wingdings 3" panose="05040102010807070707" pitchFamily="18" charset="2"/>
              <a:buNone/>
            </a:pPr>
            <a:r>
              <a:rPr lang="en-US" altLang="en-US" sz="4000" dirty="0"/>
              <a:t>The IEP goal is </a:t>
            </a:r>
            <a:r>
              <a:rPr lang="en-US" altLang="en-US" sz="4000" b="1" dirty="0"/>
              <a:t>NOT</a:t>
            </a:r>
            <a:r>
              <a:rPr lang="en-US" altLang="en-US" sz="4000" dirty="0"/>
              <a:t> the content standard.</a:t>
            </a:r>
          </a:p>
          <a:p>
            <a:pPr marL="365125" indent="-255588" algn="ctr" eaLnBrk="1" hangingPunct="1">
              <a:spcBef>
                <a:spcPct val="0"/>
              </a:spcBef>
              <a:buFont typeface="Wingdings 3" panose="05040102010807070707" pitchFamily="18" charset="2"/>
              <a:buNone/>
            </a:pPr>
            <a:endParaRPr lang="en-US" altLang="en-US" sz="2000" dirty="0"/>
          </a:p>
          <a:p>
            <a:pPr marL="365125" indent="-255588" algn="ctr" eaLnBrk="1" hangingPunct="1">
              <a:spcBef>
                <a:spcPct val="0"/>
              </a:spcBef>
              <a:buFont typeface="Wingdings 3" panose="05040102010807070707" pitchFamily="18" charset="2"/>
              <a:buNone/>
            </a:pPr>
            <a:r>
              <a:rPr lang="en-US" altLang="en-US" sz="4000" dirty="0"/>
              <a:t>The IEP goal is part of a plan to make the content standards immediate and specific for the student.  </a:t>
            </a:r>
          </a:p>
          <a:p>
            <a:pPr marL="365125" indent="-255588" eaLnBrk="1" hangingPunct="1">
              <a:spcBef>
                <a:spcPct val="0"/>
              </a:spcBef>
              <a:buFont typeface="Wingdings 3" panose="05040102010807070707" pitchFamily="18" charset="2"/>
              <a:buNone/>
            </a:pPr>
            <a:endParaRPr lang="en-US" altLang="en-US" sz="4000" dirty="0"/>
          </a:p>
        </p:txBody>
      </p:sp>
      <p:sp>
        <p:nvSpPr>
          <p:cNvPr id="4" name="Title 1"/>
          <p:cNvSpPr txBox="1">
            <a:spLocks/>
          </p:cNvSpPr>
          <p:nvPr/>
        </p:nvSpPr>
        <p:spPr>
          <a:xfrm>
            <a:off x="762000" y="-33130"/>
            <a:ext cx="7620000" cy="11430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defRPr/>
            </a:pPr>
            <a:r>
              <a:rPr lang="en-US" sz="3200" b="1" u="sng" dirty="0">
                <a:solidFill>
                  <a:schemeClr val="bg1"/>
                </a:solidFill>
              </a:rPr>
              <a:t>Step 4</a:t>
            </a:r>
            <a:r>
              <a:rPr lang="en-US" sz="3200" b="1" dirty="0">
                <a:solidFill>
                  <a:schemeClr val="bg1"/>
                </a:solidFill>
              </a:rPr>
              <a:t>: (cont.)</a:t>
            </a:r>
          </a:p>
        </p:txBody>
      </p:sp>
      <p:pic>
        <p:nvPicPr>
          <p:cNvPr id="166917" name="Picture 5" descr="C:\Users\jjackso\AppData\Local\Microsoft\Windows\Temporary Internet Files\Content.IE5\3Z4CGXML\MC9002403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675" y="1089992"/>
            <a:ext cx="2092325" cy="154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162DB16-58F3-4A0D-9A57-D2C4DD6ECC52}" type="slidenum">
              <a:rPr lang="en-US" altLang="en-US" sz="1800">
                <a:solidFill>
                  <a:srgbClr val="FFFFFF"/>
                </a:solidFill>
                <a:latin typeface="Arial" panose="020B0604020202020204" pitchFamily="34" charset="0"/>
              </a:rPr>
              <a:pPr>
                <a:spcBef>
                  <a:spcPct val="0"/>
                </a:spcBef>
                <a:buClrTx/>
                <a:buFontTx/>
                <a:buNone/>
              </a:pPr>
              <a:t>115</a:t>
            </a:fld>
            <a:endParaRPr lang="en-US" altLang="en-US" sz="1800">
              <a:solidFill>
                <a:srgbClr val="FFFFFF"/>
              </a:solidFill>
              <a:latin typeface="Arial" panose="020B0604020202020204" pitchFamily="34" charset="0"/>
            </a:endParaRPr>
          </a:p>
        </p:txBody>
      </p:sp>
      <p:sp>
        <p:nvSpPr>
          <p:cNvPr id="173059" name="Content Placeholder 1"/>
          <p:cNvSpPr>
            <a:spLocks noGrp="1"/>
          </p:cNvSpPr>
          <p:nvPr>
            <p:ph sz="quarter" idx="10"/>
          </p:nvPr>
        </p:nvSpPr>
        <p:spPr>
          <a:xfrm>
            <a:off x="152400" y="1752600"/>
            <a:ext cx="8839200" cy="4826000"/>
          </a:xfrm>
        </p:spPr>
        <p:txBody>
          <a:bodyPr/>
          <a:lstStyle/>
          <a:p>
            <a:pPr eaLnBrk="1" hangingPunct="1">
              <a:buClr>
                <a:srgbClr val="C00000"/>
              </a:buClr>
              <a:buFont typeface="Wingdings" panose="05000000000000000000" pitchFamily="2" charset="2"/>
              <a:buChar char="Ø"/>
            </a:pPr>
            <a:r>
              <a:rPr lang="en-US" altLang="en-US" sz="2800" dirty="0"/>
              <a:t>How are the </a:t>
            </a:r>
            <a:r>
              <a:rPr lang="en-US" altLang="en-US" sz="2800" u="sng" dirty="0"/>
              <a:t>performance standards </a:t>
            </a:r>
            <a:r>
              <a:rPr lang="en-US" altLang="en-US" sz="2800" dirty="0"/>
              <a:t>used in the general classroom? In the state standards?</a:t>
            </a:r>
          </a:p>
          <a:p>
            <a:pPr eaLnBrk="1" hangingPunct="1">
              <a:buClr>
                <a:srgbClr val="C00000"/>
              </a:buClr>
              <a:buFont typeface="Wingdings" panose="05000000000000000000" pitchFamily="2" charset="2"/>
              <a:buChar char="Ø"/>
            </a:pPr>
            <a:r>
              <a:rPr lang="en-US" altLang="en-US" sz="2800" dirty="0"/>
              <a:t>What has been the rate of growth for this student in the past?</a:t>
            </a:r>
          </a:p>
          <a:p>
            <a:pPr eaLnBrk="1" hangingPunct="1">
              <a:buClr>
                <a:srgbClr val="C00000"/>
              </a:buClr>
              <a:buFont typeface="Wingdings" panose="05000000000000000000" pitchFamily="2" charset="2"/>
              <a:buChar char="Ø"/>
            </a:pPr>
            <a:r>
              <a:rPr lang="en-US" altLang="en-US" sz="2800" dirty="0"/>
              <a:t>What will it take for this student to be able to be successful in the general classroom?</a:t>
            </a:r>
          </a:p>
          <a:p>
            <a:pPr eaLnBrk="1" hangingPunct="1">
              <a:buClr>
                <a:srgbClr val="C00000"/>
              </a:buClr>
              <a:buFont typeface="Wingdings" panose="05000000000000000000" pitchFamily="2" charset="2"/>
              <a:buChar char="Ø"/>
            </a:pPr>
            <a:r>
              <a:rPr lang="en-US" altLang="en-US" sz="2800" dirty="0"/>
              <a:t>What is the actual deficit between current skill and desired skill?</a:t>
            </a:r>
          </a:p>
          <a:p>
            <a:pPr eaLnBrk="1" hangingPunct="1">
              <a:buClr>
                <a:srgbClr val="C00000"/>
              </a:buClr>
              <a:buFont typeface="Wingdings" panose="05000000000000000000" pitchFamily="2" charset="2"/>
              <a:buChar char="Ø"/>
            </a:pPr>
            <a:r>
              <a:rPr lang="en-US" altLang="en-US" sz="2800" dirty="0"/>
              <a:t>What will it take to have confidence that the skill is at a mastery level?</a:t>
            </a:r>
          </a:p>
          <a:p>
            <a:pPr eaLnBrk="1" hangingPunct="1">
              <a:buFont typeface="Wingdings" panose="05000000000000000000" pitchFamily="2" charset="2"/>
              <a:buChar char="ü"/>
            </a:pPr>
            <a:endParaRPr lang="en-US" altLang="en-US" dirty="0"/>
          </a:p>
        </p:txBody>
      </p:sp>
      <p:sp>
        <p:nvSpPr>
          <p:cNvPr id="173058" name="Title 2"/>
          <p:cNvSpPr>
            <a:spLocks noGrp="1"/>
          </p:cNvSpPr>
          <p:nvPr>
            <p:ph type="title"/>
          </p:nvPr>
        </p:nvSpPr>
        <p:spPr>
          <a:xfrm>
            <a:off x="152400" y="817563"/>
            <a:ext cx="8839200" cy="1066800"/>
          </a:xfrm>
        </p:spPr>
        <p:txBody>
          <a:bodyPr/>
          <a:lstStyle/>
          <a:p>
            <a:pPr algn="l" eaLnBrk="1" hangingPunct="1"/>
            <a:r>
              <a:rPr lang="en-US" altLang="en-US" sz="3000" b="1" u="sng" dirty="0">
                <a:cs typeface="Tahoma" panose="020B0604030504040204" pitchFamily="34" charset="0"/>
              </a:rPr>
              <a:t>Step 5</a:t>
            </a:r>
            <a:r>
              <a:rPr lang="en-US" altLang="en-US" sz="3000" b="1" dirty="0">
                <a:cs typeface="Tahoma" panose="020B0604030504040204" pitchFamily="34" charset="0"/>
              </a:rPr>
              <a:t>:  Assess &amp; Report Progress throughout the Year  </a:t>
            </a:r>
          </a:p>
        </p:txBody>
      </p:sp>
      <p:pic>
        <p:nvPicPr>
          <p:cNvPr id="173061" name="Picture 5" descr="C:\Users\jjackso\AppData\Local\Microsoft\Windows\Temporary Internet Files\Content.IE5\M6W0U5M9\MC900441510[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3800" y="3545114"/>
            <a:ext cx="1447800" cy="124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77113" y="6272213"/>
            <a:ext cx="1081087"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extLst>
      <p:ext uri="{BB962C8B-B14F-4D97-AF65-F5344CB8AC3E}">
        <p14:creationId xmlns:p14="http://schemas.microsoft.com/office/powerpoint/2010/main" val="28679372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004F62D-942E-467E-A5D1-B4AF16797315}" type="slidenum">
              <a:rPr lang="en-US" altLang="en-US" sz="1800">
                <a:solidFill>
                  <a:srgbClr val="FFFFFF"/>
                </a:solidFill>
                <a:latin typeface="Arial" panose="020B0604020202020204" pitchFamily="34" charset="0"/>
              </a:rPr>
              <a:pPr>
                <a:spcBef>
                  <a:spcPct val="0"/>
                </a:spcBef>
                <a:buClrTx/>
                <a:buFontTx/>
                <a:buNone/>
              </a:pPr>
              <a:t>116</a:t>
            </a:fld>
            <a:endParaRPr lang="en-US" altLang="en-US" sz="1800">
              <a:solidFill>
                <a:srgbClr val="FFFFFF"/>
              </a:solidFill>
              <a:latin typeface="Arial" panose="020B0604020202020204" pitchFamily="34" charset="0"/>
            </a:endParaRPr>
          </a:p>
        </p:txBody>
      </p:sp>
      <p:sp>
        <p:nvSpPr>
          <p:cNvPr id="175107" name="Content Placeholder 2"/>
          <p:cNvSpPr>
            <a:spLocks noGrp="1"/>
          </p:cNvSpPr>
          <p:nvPr>
            <p:ph sz="quarter" idx="10"/>
          </p:nvPr>
        </p:nvSpPr>
        <p:spPr>
          <a:xfrm>
            <a:off x="152400" y="1920806"/>
            <a:ext cx="8839200" cy="4657794"/>
          </a:xfrm>
        </p:spPr>
        <p:txBody>
          <a:bodyPr/>
          <a:lstStyle/>
          <a:p>
            <a:pPr eaLnBrk="1" hangingPunct="1">
              <a:buFont typeface="Wingdings" panose="05000000000000000000" pitchFamily="2" charset="2"/>
              <a:buChar char="Ø"/>
            </a:pPr>
            <a:r>
              <a:rPr lang="en-US" altLang="en-US" dirty="0"/>
              <a:t>Look at the standards that relate to the goals written for this student.</a:t>
            </a:r>
          </a:p>
          <a:p>
            <a:pPr eaLnBrk="1" hangingPunct="1">
              <a:buFont typeface="Wingdings" panose="05000000000000000000" pitchFamily="2" charset="2"/>
              <a:buChar char="Ø"/>
            </a:pPr>
            <a:r>
              <a:rPr lang="en-US" altLang="en-US" dirty="0"/>
              <a:t>Consider how these standards were assessed within the regular classroom.</a:t>
            </a:r>
          </a:p>
          <a:p>
            <a:pPr eaLnBrk="1" hangingPunct="1">
              <a:buFont typeface="Wingdings" panose="05000000000000000000" pitchFamily="2" charset="2"/>
              <a:buChar char="Ø"/>
            </a:pPr>
            <a:r>
              <a:rPr lang="en-US" altLang="en-US" dirty="0"/>
              <a:t>What kind of progress did the student make toward the standard(s)?</a:t>
            </a:r>
          </a:p>
          <a:p>
            <a:pPr eaLnBrk="1" hangingPunct="1">
              <a:buFont typeface="Wingdings" panose="05000000000000000000" pitchFamily="2" charset="2"/>
              <a:buChar char="Ø"/>
            </a:pPr>
            <a:r>
              <a:rPr lang="en-US" altLang="en-US" dirty="0"/>
              <a:t>What will it take for the student to make progress and access the standard and close the gap?</a:t>
            </a:r>
          </a:p>
        </p:txBody>
      </p:sp>
      <p:sp>
        <p:nvSpPr>
          <p:cNvPr id="175106" name="Title 1"/>
          <p:cNvSpPr>
            <a:spLocks noGrp="1"/>
          </p:cNvSpPr>
          <p:nvPr>
            <p:ph type="title"/>
          </p:nvPr>
        </p:nvSpPr>
        <p:spPr>
          <a:xfrm>
            <a:off x="152400" y="854006"/>
            <a:ext cx="8839200" cy="1066800"/>
          </a:xfrm>
        </p:spPr>
        <p:txBody>
          <a:bodyPr/>
          <a:lstStyle/>
          <a:p>
            <a:pPr eaLnBrk="1" hangingPunct="1"/>
            <a:r>
              <a:rPr lang="en-US" altLang="en-US" sz="3000" b="1" u="sng" dirty="0">
                <a:cs typeface="Tahoma" panose="020B0604030504040204" pitchFamily="34" charset="0"/>
              </a:rPr>
              <a:t>Step 5</a:t>
            </a:r>
            <a:r>
              <a:rPr lang="en-US" altLang="en-US" sz="3000" b="1" dirty="0">
                <a:cs typeface="Tahoma" panose="020B0604030504040204" pitchFamily="34" charset="0"/>
              </a:rPr>
              <a:t>:  Assess &amp; Report Progress throughout the Year </a:t>
            </a:r>
            <a:endParaRPr lang="en-US" altLang="en-US" sz="3000" dirty="0"/>
          </a:p>
        </p:txBody>
      </p:sp>
      <p:sp>
        <p:nvSpPr>
          <p:cNvPr id="5" name="TextBox 4"/>
          <p:cNvSpPr txBox="1"/>
          <p:nvPr/>
        </p:nvSpPr>
        <p:spPr>
          <a:xfrm>
            <a:off x="7377113" y="6272213"/>
            <a:ext cx="1081087"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extLst>
      <p:ext uri="{BB962C8B-B14F-4D97-AF65-F5344CB8AC3E}">
        <p14:creationId xmlns:p14="http://schemas.microsoft.com/office/powerpoint/2010/main" val="31965817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C1C81DF-AA50-4C40-A42A-F8ADBE75AAB1}" type="slidenum">
              <a:rPr lang="en-US" altLang="en-US" sz="1800">
                <a:solidFill>
                  <a:srgbClr val="FFFFFF"/>
                </a:solidFill>
                <a:latin typeface="Arial" panose="020B0604020202020204" pitchFamily="34" charset="0"/>
              </a:rPr>
              <a:pPr>
                <a:spcBef>
                  <a:spcPct val="0"/>
                </a:spcBef>
                <a:buClrTx/>
                <a:buFontTx/>
                <a:buNone/>
              </a:pPr>
              <a:t>117</a:t>
            </a:fld>
            <a:endParaRPr lang="en-US" altLang="en-US" sz="1800">
              <a:solidFill>
                <a:srgbClr val="FFFFFF"/>
              </a:solidFill>
              <a:latin typeface="Arial" panose="020B0604020202020204" pitchFamily="34" charset="0"/>
            </a:endParaRPr>
          </a:p>
        </p:txBody>
      </p:sp>
      <p:sp>
        <p:nvSpPr>
          <p:cNvPr id="168963" name="Content Placeholder 1"/>
          <p:cNvSpPr>
            <a:spLocks noGrp="1"/>
          </p:cNvSpPr>
          <p:nvPr>
            <p:ph sz="quarter" idx="10"/>
          </p:nvPr>
        </p:nvSpPr>
        <p:spPr>
          <a:xfrm>
            <a:off x="162339" y="2971800"/>
            <a:ext cx="8839200" cy="4419600"/>
          </a:xfrm>
        </p:spPr>
        <p:txBody>
          <a:bodyPr/>
          <a:lstStyle/>
          <a:p>
            <a:pPr eaLnBrk="1" hangingPunct="1">
              <a:buClr>
                <a:srgbClr val="C00000"/>
              </a:buClr>
              <a:buFont typeface="Wingdings" panose="05000000000000000000" pitchFamily="2" charset="2"/>
              <a:buChar char="Ø"/>
            </a:pPr>
            <a:r>
              <a:rPr lang="en-US" altLang="en-US" dirty="0"/>
              <a:t>Is the service or program research-based, or have evidence that it is effective?</a:t>
            </a:r>
          </a:p>
          <a:p>
            <a:pPr eaLnBrk="1" hangingPunct="1">
              <a:buClr>
                <a:srgbClr val="C00000"/>
              </a:buClr>
              <a:buFont typeface="Wingdings" panose="05000000000000000000" pitchFamily="2" charset="2"/>
              <a:buChar char="Ø"/>
            </a:pPr>
            <a:r>
              <a:rPr lang="en-US" altLang="en-US" dirty="0"/>
              <a:t>Is it matched with the needs of this student, including is it culturally appropriate?</a:t>
            </a:r>
          </a:p>
          <a:p>
            <a:pPr eaLnBrk="1" hangingPunct="1">
              <a:buClr>
                <a:srgbClr val="C00000"/>
              </a:buClr>
              <a:buFont typeface="Wingdings" panose="05000000000000000000" pitchFamily="2" charset="2"/>
              <a:buChar char="Ø"/>
            </a:pPr>
            <a:r>
              <a:rPr lang="en-US" altLang="en-US" dirty="0"/>
              <a:t>Does it increase access to instruction and assessment at grade level?</a:t>
            </a:r>
          </a:p>
        </p:txBody>
      </p:sp>
      <p:sp>
        <p:nvSpPr>
          <p:cNvPr id="168962" name="Title 2"/>
          <p:cNvSpPr>
            <a:spLocks noGrp="1"/>
          </p:cNvSpPr>
          <p:nvPr>
            <p:ph type="title"/>
          </p:nvPr>
        </p:nvSpPr>
        <p:spPr>
          <a:xfrm>
            <a:off x="125896" y="1498946"/>
            <a:ext cx="8839200" cy="1066800"/>
          </a:xfrm>
        </p:spPr>
        <p:txBody>
          <a:bodyPr>
            <a:noAutofit/>
          </a:bodyPr>
          <a:lstStyle/>
          <a:p>
            <a:pPr eaLnBrk="1" hangingPunct="1"/>
            <a:r>
              <a:rPr lang="en-US" altLang="en-US" sz="3200" b="1" u="sng" dirty="0">
                <a:cs typeface="Tahoma" panose="020B0604030504040204" pitchFamily="34" charset="0"/>
              </a:rPr>
              <a:t>Step 6</a:t>
            </a:r>
            <a:r>
              <a:rPr lang="en-US" altLang="en-US" sz="3200" b="1" dirty="0">
                <a:cs typeface="Tahoma" panose="020B0604030504040204" pitchFamily="34" charset="0"/>
              </a:rPr>
              <a:t>: Identify Specially Designed Instruction including Accommodations and/or Modifications Needed to Access and Progress in the General Education Curriculum</a:t>
            </a:r>
            <a:endParaRPr lang="en-US" altLang="en-US" sz="3200" b="1" dirty="0"/>
          </a:p>
        </p:txBody>
      </p:sp>
      <p:pic>
        <p:nvPicPr>
          <p:cNvPr id="168965" name="Picture 6" descr="C:\Users\jjackso\AppData\Local\Microsoft\Windows\Temporary Internet Files\Content.IE5\9Z121NOA\MM90023624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86400"/>
            <a:ext cx="99536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15113" y="6210240"/>
            <a:ext cx="1081087"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8AF7BCF-33BB-44FB-AB09-302623830C04}" type="slidenum">
              <a:rPr lang="en-US" altLang="en-US" sz="1800">
                <a:solidFill>
                  <a:srgbClr val="FFFFFF"/>
                </a:solidFill>
                <a:latin typeface="Arial" panose="020B0604020202020204" pitchFamily="34" charset="0"/>
              </a:rPr>
              <a:pPr>
                <a:spcBef>
                  <a:spcPct val="0"/>
                </a:spcBef>
                <a:buClrTx/>
                <a:buFontTx/>
                <a:buNone/>
              </a:pPr>
              <a:t>118</a:t>
            </a:fld>
            <a:endParaRPr lang="en-US" altLang="en-US" sz="1800">
              <a:solidFill>
                <a:srgbClr val="FFFFFF"/>
              </a:solidFill>
              <a:latin typeface="Arial" panose="020B0604020202020204" pitchFamily="34" charset="0"/>
            </a:endParaRPr>
          </a:p>
        </p:txBody>
      </p:sp>
      <p:sp>
        <p:nvSpPr>
          <p:cNvPr id="83970" name="Content Placeholder 2"/>
          <p:cNvSpPr>
            <a:spLocks noGrp="1"/>
          </p:cNvSpPr>
          <p:nvPr>
            <p:ph sz="quarter" idx="10"/>
          </p:nvPr>
        </p:nvSpPr>
        <p:spPr>
          <a:xfrm>
            <a:off x="152400" y="1905000"/>
            <a:ext cx="8839200" cy="4673600"/>
          </a:xfrm>
        </p:spPr>
        <p:txBody>
          <a:bodyPr/>
          <a:lstStyle/>
          <a:p>
            <a:pPr eaLnBrk="1" hangingPunct="1">
              <a:buFont typeface="Wingdings" panose="05000000000000000000" pitchFamily="2" charset="2"/>
              <a:buChar char="Ø"/>
              <a:defRPr/>
            </a:pPr>
            <a:r>
              <a:rPr lang="en-US" altLang="en-US" sz="3600" dirty="0"/>
              <a:t>Will it require accommodations or modifications within the general classroom?</a:t>
            </a:r>
          </a:p>
          <a:p>
            <a:pPr marL="571500" indent="-457200" eaLnBrk="1" hangingPunct="1">
              <a:buFont typeface="Wingdings" panose="05000000000000000000" pitchFamily="2" charset="2"/>
              <a:buChar char="Ø"/>
              <a:defRPr/>
            </a:pPr>
            <a:endParaRPr lang="en-US" altLang="en-US" sz="1100" dirty="0"/>
          </a:p>
          <a:p>
            <a:pPr eaLnBrk="1" hangingPunct="1">
              <a:buFont typeface="Wingdings" panose="05000000000000000000" pitchFamily="2" charset="2"/>
              <a:buChar char="Ø"/>
              <a:defRPr/>
            </a:pPr>
            <a:r>
              <a:rPr lang="en-US" altLang="en-US" sz="3600" dirty="0"/>
              <a:t>What implications does this service or program have for participation in the state or district-wide assessment? </a:t>
            </a:r>
          </a:p>
          <a:p>
            <a:pPr eaLnBrk="1" hangingPunct="1">
              <a:buFont typeface="Wingdings" panose="05000000000000000000" pitchFamily="2" charset="2"/>
              <a:buChar char="Ø"/>
              <a:defRPr/>
            </a:pPr>
            <a:endParaRPr lang="en-US" altLang="en-US" dirty="0"/>
          </a:p>
        </p:txBody>
      </p:sp>
      <p:sp>
        <p:nvSpPr>
          <p:cNvPr id="171010" name="Title 2"/>
          <p:cNvSpPr>
            <a:spLocks noGrp="1"/>
          </p:cNvSpPr>
          <p:nvPr>
            <p:ph type="title"/>
          </p:nvPr>
        </p:nvSpPr>
        <p:spPr/>
        <p:txBody>
          <a:bodyPr/>
          <a:lstStyle/>
          <a:p>
            <a:pPr eaLnBrk="1" hangingPunct="1"/>
            <a:r>
              <a:rPr lang="en-US" altLang="en-US" sz="3200" b="1" u="sng" dirty="0">
                <a:cs typeface="Tahoma" panose="020B0604030504040204" pitchFamily="34" charset="0"/>
              </a:rPr>
              <a:t>Step 6</a:t>
            </a:r>
            <a:r>
              <a:rPr lang="en-US" altLang="en-US" sz="3200" b="1" dirty="0">
                <a:cs typeface="Tahoma" panose="020B0604030504040204" pitchFamily="34" charset="0"/>
              </a:rPr>
              <a:t>:(cont.) Accommodations/Modifications</a:t>
            </a:r>
            <a:endParaRPr lang="en-US" altLang="en-US" sz="3200" b="1" dirty="0"/>
          </a:p>
        </p:txBody>
      </p:sp>
      <p:pic>
        <p:nvPicPr>
          <p:cNvPr id="171013" name="Picture 5" descr="C:\Users\jjackso\AppData\Local\Microsoft\Windows\Temporary Internet Files\Content.IE5\UHVFLTQT\MC9000480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800600"/>
            <a:ext cx="1708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77113" y="6272213"/>
            <a:ext cx="1081087"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7088" y="1940646"/>
            <a:ext cx="8839200" cy="4521200"/>
          </a:xfrm>
        </p:spPr>
        <p:txBody>
          <a:bodyPr/>
          <a:lstStyle/>
          <a:p>
            <a:pPr marL="0" lvl="0" indent="0">
              <a:buNone/>
            </a:pPr>
            <a:r>
              <a:rPr lang="en-US" sz="2800" b="1" u="sng" dirty="0">
                <a:solidFill>
                  <a:schemeClr val="accent2"/>
                </a:solidFill>
              </a:rPr>
              <a:t>Questions to ask:</a:t>
            </a:r>
          </a:p>
          <a:p>
            <a:pPr marL="514350" lvl="0" indent="-514350">
              <a:buFont typeface="+mj-lt"/>
              <a:buAutoNum type="arabicPeriod"/>
            </a:pPr>
            <a:endParaRPr lang="en-US" sz="1100" dirty="0"/>
          </a:p>
          <a:p>
            <a:pPr marL="514350" lvl="0" indent="-514350">
              <a:buFont typeface="+mj-lt"/>
              <a:buAutoNum type="arabicPeriod"/>
            </a:pPr>
            <a:r>
              <a:rPr lang="en-US" dirty="0"/>
              <a:t>What types of assessment options are available in Missouri?</a:t>
            </a:r>
          </a:p>
          <a:p>
            <a:pPr marL="514350" lvl="0" indent="-514350">
              <a:buFont typeface="+mj-lt"/>
              <a:buAutoNum type="arabicPeriod"/>
            </a:pPr>
            <a:r>
              <a:rPr lang="en-US" dirty="0"/>
              <a:t>What assessment responses are required?</a:t>
            </a:r>
          </a:p>
          <a:p>
            <a:pPr marL="514350" lvl="0" indent="-514350">
              <a:buFont typeface="+mj-lt"/>
              <a:buAutoNum type="arabicPeriod"/>
            </a:pPr>
            <a:r>
              <a:rPr lang="en-US" dirty="0"/>
              <a:t>How are the assessments to be administered?</a:t>
            </a:r>
          </a:p>
          <a:p>
            <a:pPr marL="514350" lvl="0" indent="-514350">
              <a:buFont typeface="+mj-lt"/>
              <a:buAutoNum type="arabicPeriod"/>
            </a:pPr>
            <a:r>
              <a:rPr lang="en-US" dirty="0"/>
              <a:t>What assessment accommodations can be made?</a:t>
            </a:r>
          </a:p>
          <a:p>
            <a:pPr marL="514350" lvl="0" indent="-514350">
              <a:buFont typeface="+mj-lt"/>
              <a:buAutoNum type="arabicPeriod"/>
            </a:pPr>
            <a:r>
              <a:rPr lang="en-US" dirty="0"/>
              <a:t>Can the accommodations also be used in the classroom?</a:t>
            </a:r>
          </a:p>
          <a:p>
            <a:pPr marL="514350" indent="-514350">
              <a:buFont typeface="+mj-lt"/>
              <a:buAutoNum type="arabicPeriod"/>
            </a:pPr>
            <a:endParaRPr lang="en-US" sz="2800" dirty="0"/>
          </a:p>
        </p:txBody>
      </p:sp>
      <p:sp>
        <p:nvSpPr>
          <p:cNvPr id="2" name="Title 1"/>
          <p:cNvSpPr>
            <a:spLocks noGrp="1"/>
          </p:cNvSpPr>
          <p:nvPr>
            <p:ph type="title"/>
          </p:nvPr>
        </p:nvSpPr>
        <p:spPr/>
        <p:txBody>
          <a:bodyPr>
            <a:noAutofit/>
          </a:bodyPr>
          <a:lstStyle/>
          <a:p>
            <a:r>
              <a:rPr lang="en-US" sz="3600" b="1" u="sng" dirty="0"/>
              <a:t>Step 7</a:t>
            </a:r>
            <a:r>
              <a:rPr lang="en-US" sz="3600" b="1" dirty="0"/>
              <a:t>: Determine the Most Appropriate Assessment Options</a:t>
            </a:r>
          </a:p>
        </p:txBody>
      </p:sp>
      <p:sp>
        <p:nvSpPr>
          <p:cNvPr id="4" name="TextBox 3"/>
          <p:cNvSpPr txBox="1"/>
          <p:nvPr/>
        </p:nvSpPr>
        <p:spPr>
          <a:xfrm>
            <a:off x="7315200" y="6378545"/>
            <a:ext cx="1081087"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extLst>
      <p:ext uri="{BB962C8B-B14F-4D97-AF65-F5344CB8AC3E}">
        <p14:creationId xmlns:p14="http://schemas.microsoft.com/office/powerpoint/2010/main" val="182728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67DA8F5D-051A-4A10-8D2C-D962B11E3FF7}" type="slidenum">
              <a:rPr lang="en-US" altLang="en-US" sz="1800">
                <a:solidFill>
                  <a:srgbClr val="FFFFFF"/>
                </a:solidFill>
                <a:latin typeface="Arial" panose="020B0604020202020204" pitchFamily="34" charset="0"/>
              </a:rPr>
              <a:pPr>
                <a:spcBef>
                  <a:spcPct val="0"/>
                </a:spcBef>
                <a:buClrTx/>
                <a:buFontTx/>
                <a:buNone/>
              </a:pPr>
              <a:t>12</a:t>
            </a:fld>
            <a:endParaRPr lang="en-US" altLang="en-US" sz="1800" dirty="0">
              <a:solidFill>
                <a:srgbClr val="FFFFFF"/>
              </a:solidFill>
              <a:latin typeface="Arial" panose="020B0604020202020204" pitchFamily="34" charset="0"/>
            </a:endParaRPr>
          </a:p>
        </p:txBody>
      </p:sp>
      <p:sp>
        <p:nvSpPr>
          <p:cNvPr id="25603" name="Content Placeholder 2"/>
          <p:cNvSpPr>
            <a:spLocks noGrp="1"/>
          </p:cNvSpPr>
          <p:nvPr>
            <p:ph sz="quarter" idx="10"/>
          </p:nvPr>
        </p:nvSpPr>
        <p:spPr>
          <a:xfrm>
            <a:off x="152400" y="1244602"/>
            <a:ext cx="8839200" cy="5333998"/>
          </a:xfrm>
        </p:spPr>
        <p:txBody>
          <a:bodyPr/>
          <a:lstStyle/>
          <a:p>
            <a:pPr eaLnBrk="1" hangingPunct="1">
              <a:buFont typeface="Wingdings" panose="05000000000000000000" pitchFamily="2" charset="2"/>
              <a:buChar char="§"/>
            </a:pPr>
            <a:r>
              <a:rPr lang="en-US" altLang="en-US" sz="3600" dirty="0"/>
              <a:t>Help Students With Disabilities (SWD) move toward grade level academic standards.</a:t>
            </a:r>
          </a:p>
          <a:p>
            <a:pPr eaLnBrk="1" hangingPunct="1">
              <a:buFont typeface="Wingdings" panose="05000000000000000000" pitchFamily="2" charset="2"/>
              <a:buChar char="§"/>
            </a:pPr>
            <a:r>
              <a:rPr lang="en-US" altLang="en-US" sz="3600" dirty="0"/>
              <a:t>Challenge SWD to excel in the general education curriculum.</a:t>
            </a:r>
          </a:p>
          <a:p>
            <a:pPr eaLnBrk="1" hangingPunct="1">
              <a:buFont typeface="Wingdings" panose="05000000000000000000" pitchFamily="2" charset="2"/>
              <a:buChar char="§"/>
            </a:pPr>
            <a:r>
              <a:rPr lang="en-US" altLang="en-US" sz="3600" dirty="0"/>
              <a:t>Prepare SWD for success in their post-school lives.</a:t>
            </a:r>
          </a:p>
          <a:p>
            <a:pPr eaLnBrk="1" hangingPunct="1">
              <a:buFont typeface="Wingdings" panose="05000000000000000000" pitchFamily="2" charset="2"/>
              <a:buChar char="§"/>
            </a:pPr>
            <a:r>
              <a:rPr lang="en-US" altLang="en-US" sz="3600" dirty="0"/>
              <a:t>Fulfill the mandate of IDEIA for SWD to access the general education curriculum.</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endParaRPr lang="en-US" altLang="en-US" sz="2800" dirty="0"/>
          </a:p>
        </p:txBody>
      </p:sp>
      <p:sp>
        <p:nvSpPr>
          <p:cNvPr id="25602" name="Rectangle 2"/>
          <p:cNvSpPr>
            <a:spLocks noGrp="1" noChangeArrowheads="1"/>
          </p:cNvSpPr>
          <p:nvPr>
            <p:ph type="title"/>
          </p:nvPr>
        </p:nvSpPr>
        <p:spPr>
          <a:xfrm>
            <a:off x="18143" y="0"/>
            <a:ext cx="8839200" cy="914400"/>
          </a:xfrm>
        </p:spPr>
        <p:txBody>
          <a:bodyPr>
            <a:normAutofit/>
          </a:bodyPr>
          <a:lstStyle/>
          <a:p>
            <a:pPr eaLnBrk="1" hangingPunct="1"/>
            <a:r>
              <a:rPr lang="en-US" altLang="en-US" sz="4800" b="1" dirty="0">
                <a:solidFill>
                  <a:schemeClr val="bg1"/>
                </a:solidFill>
              </a:rPr>
              <a:t>The Why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9571" y="1353015"/>
            <a:ext cx="8839200" cy="4902200"/>
          </a:xfrm>
        </p:spPr>
        <p:txBody>
          <a:bodyPr/>
          <a:lstStyle/>
          <a:p>
            <a:pPr marL="0" lvl="0" indent="0">
              <a:buNone/>
            </a:pPr>
            <a:r>
              <a:rPr lang="en-US" sz="2400" b="1" u="sng" dirty="0">
                <a:solidFill>
                  <a:schemeClr val="accent2"/>
                </a:solidFill>
              </a:rPr>
              <a:t>Questions to ask (cont.):</a:t>
            </a:r>
          </a:p>
          <a:p>
            <a:pPr marL="0" lvl="0" indent="0">
              <a:buNone/>
            </a:pPr>
            <a:endParaRPr lang="en-US" sz="1000" b="1" u="sng" dirty="0">
              <a:solidFill>
                <a:schemeClr val="accent2"/>
              </a:solidFill>
            </a:endParaRPr>
          </a:p>
          <a:p>
            <a:pPr marL="514350" lvl="0" indent="-514350">
              <a:buFont typeface="+mj-lt"/>
              <a:buAutoNum type="arabicPeriod" startAt="6"/>
            </a:pPr>
            <a:r>
              <a:rPr lang="en-US" sz="3600" dirty="0"/>
              <a:t>Has the student received standards based, grade level instruction?</a:t>
            </a:r>
          </a:p>
          <a:p>
            <a:pPr marL="514350" lvl="0" indent="-514350">
              <a:buFont typeface="+mj-lt"/>
              <a:buAutoNum type="arabicPeriod" startAt="6"/>
            </a:pPr>
            <a:r>
              <a:rPr lang="en-US" sz="3600" dirty="0"/>
              <a:t>Can the student make progress toward grade level standards in the same timeframe as peers? </a:t>
            </a:r>
          </a:p>
          <a:p>
            <a:pPr marL="514350" lvl="0" indent="-514350">
              <a:buFont typeface="+mj-lt"/>
              <a:buAutoNum type="arabicPeriod" startAt="6"/>
            </a:pPr>
            <a:r>
              <a:rPr lang="en-US" sz="3600" dirty="0"/>
              <a:t>Can the student demonstrate what he/she knows on the assessment under consideration?</a:t>
            </a:r>
          </a:p>
          <a:p>
            <a:pPr marL="514350" indent="-514350">
              <a:buFont typeface="+mj-lt"/>
              <a:buAutoNum type="arabicPeriod" startAt="6"/>
            </a:pPr>
            <a:endParaRPr lang="en-US" sz="2400" dirty="0"/>
          </a:p>
        </p:txBody>
      </p:sp>
      <p:sp>
        <p:nvSpPr>
          <p:cNvPr id="2" name="Title 1"/>
          <p:cNvSpPr>
            <a:spLocks noGrp="1"/>
          </p:cNvSpPr>
          <p:nvPr>
            <p:ph type="title"/>
          </p:nvPr>
        </p:nvSpPr>
        <p:spPr>
          <a:xfrm>
            <a:off x="152400" y="533400"/>
            <a:ext cx="8839200" cy="1066800"/>
          </a:xfrm>
        </p:spPr>
        <p:txBody>
          <a:bodyPr/>
          <a:lstStyle/>
          <a:p>
            <a:r>
              <a:rPr lang="en-US" sz="2400" b="1" u="sng" dirty="0"/>
              <a:t>Step 7</a:t>
            </a:r>
            <a:r>
              <a:rPr lang="en-US" sz="2400" b="1" dirty="0"/>
              <a:t>: (cont.) Determine the Most Appropriate Assessment Option</a:t>
            </a:r>
          </a:p>
        </p:txBody>
      </p:sp>
      <p:sp>
        <p:nvSpPr>
          <p:cNvPr id="4" name="TextBox 3"/>
          <p:cNvSpPr txBox="1"/>
          <p:nvPr/>
        </p:nvSpPr>
        <p:spPr>
          <a:xfrm>
            <a:off x="7543800" y="6255215"/>
            <a:ext cx="1081087"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extLst>
      <p:ext uri="{BB962C8B-B14F-4D97-AF65-F5344CB8AC3E}">
        <p14:creationId xmlns:p14="http://schemas.microsoft.com/office/powerpoint/2010/main" val="33074764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121</a:t>
            </a:fld>
            <a:endParaRPr lang="en-US"/>
          </a:p>
        </p:txBody>
      </p:sp>
      <p:sp>
        <p:nvSpPr>
          <p:cNvPr id="3" name="Content Placeholder 2"/>
          <p:cNvSpPr>
            <a:spLocks noGrp="1"/>
          </p:cNvSpPr>
          <p:nvPr>
            <p:ph sz="quarter" idx="10"/>
          </p:nvPr>
        </p:nvSpPr>
        <p:spPr/>
        <p:txBody>
          <a:bodyPr/>
          <a:lstStyle/>
          <a:p>
            <a:pPr marL="0" indent="0">
              <a:buNone/>
            </a:pPr>
            <a:r>
              <a:rPr lang="en-US" sz="5400" dirty="0"/>
              <a:t>Take a few moments to check yourself on today’s learning.</a:t>
            </a:r>
          </a:p>
        </p:txBody>
      </p:sp>
      <p:sp>
        <p:nvSpPr>
          <p:cNvPr id="4" name="Title 3"/>
          <p:cNvSpPr>
            <a:spLocks noGrp="1"/>
          </p:cNvSpPr>
          <p:nvPr>
            <p:ph type="title"/>
          </p:nvPr>
        </p:nvSpPr>
        <p:spPr/>
        <p:txBody>
          <a:bodyPr>
            <a:normAutofit/>
          </a:bodyPr>
          <a:lstStyle/>
          <a:p>
            <a:r>
              <a:rPr lang="en-US" sz="4800" dirty="0"/>
              <a:t>Post-Test</a:t>
            </a:r>
          </a:p>
        </p:txBody>
      </p:sp>
    </p:spTree>
    <p:extLst>
      <p:ext uri="{BB962C8B-B14F-4D97-AF65-F5344CB8AC3E}">
        <p14:creationId xmlns:p14="http://schemas.microsoft.com/office/powerpoint/2010/main" val="9388976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804160" y="2159000"/>
            <a:ext cx="3535680" cy="4419600"/>
          </a:xfrm>
        </p:spPr>
      </p:pic>
      <p:sp>
        <p:nvSpPr>
          <p:cNvPr id="2" name="Title 1"/>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27435388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123</a:t>
            </a:fld>
            <a:endParaRPr lang="en-US"/>
          </a:p>
        </p:txBody>
      </p:sp>
      <p:sp>
        <p:nvSpPr>
          <p:cNvPr id="3" name="Content Placeholder 2"/>
          <p:cNvSpPr>
            <a:spLocks noGrp="1"/>
          </p:cNvSpPr>
          <p:nvPr>
            <p:ph sz="quarter" idx="10"/>
          </p:nvPr>
        </p:nvSpPr>
        <p:spPr/>
        <p:txBody>
          <a:bodyPr/>
          <a:lstStyle/>
          <a:p>
            <a:pPr marL="0" indent="0" algn="ctr">
              <a:buNone/>
            </a:pPr>
            <a:r>
              <a:rPr lang="en-US" sz="3600" b="1" dirty="0"/>
              <a:t>How will you apply this new learning?</a:t>
            </a:r>
          </a:p>
          <a:p>
            <a:pPr marL="0" indent="0">
              <a:buNone/>
            </a:pPr>
            <a:endParaRPr lang="en-US" sz="1100" b="1" dirty="0"/>
          </a:p>
          <a:p>
            <a:pPr>
              <a:buFont typeface="Wingdings" panose="05000000000000000000" pitchFamily="2" charset="2"/>
              <a:buChar char="ü"/>
            </a:pPr>
            <a:endParaRPr lang="en-US" b="1" i="1" dirty="0"/>
          </a:p>
        </p:txBody>
      </p:sp>
      <p:sp>
        <p:nvSpPr>
          <p:cNvPr id="4" name="Title 3"/>
          <p:cNvSpPr>
            <a:spLocks noGrp="1"/>
          </p:cNvSpPr>
          <p:nvPr>
            <p:ph type="title"/>
          </p:nvPr>
        </p:nvSpPr>
        <p:spPr/>
        <p:txBody>
          <a:bodyPr>
            <a:normAutofit/>
          </a:bodyPr>
          <a:lstStyle/>
          <a:p>
            <a:r>
              <a:rPr lang="en-US" sz="6000" dirty="0"/>
              <a:t>Next Steps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956" y="3048000"/>
            <a:ext cx="5272087" cy="3352800"/>
          </a:xfrm>
          <a:prstGeom prst="rect">
            <a:avLst/>
          </a:prstGeom>
        </p:spPr>
      </p:pic>
    </p:spTree>
    <p:extLst>
      <p:ext uri="{BB962C8B-B14F-4D97-AF65-F5344CB8AC3E}">
        <p14:creationId xmlns:p14="http://schemas.microsoft.com/office/powerpoint/2010/main" val="3002308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sz="4000" dirty="0">
                <a:latin typeface="Gabriola" panose="04040605051002020D02" pitchFamily="82" charset="0"/>
              </a:rPr>
              <a:t>Education is the key to success in life,</a:t>
            </a:r>
          </a:p>
          <a:p>
            <a:pPr marL="0" indent="0">
              <a:buNone/>
            </a:pPr>
            <a:r>
              <a:rPr lang="en-US" sz="4000" dirty="0">
                <a:latin typeface="Gabriola" panose="04040605051002020D02" pitchFamily="82" charset="0"/>
              </a:rPr>
              <a:t>and teachers make a lasting impact </a:t>
            </a:r>
          </a:p>
          <a:p>
            <a:pPr marL="0" indent="0">
              <a:buNone/>
            </a:pPr>
            <a:r>
              <a:rPr lang="en-US" sz="4000" dirty="0">
                <a:latin typeface="Gabriola" panose="04040605051002020D02" pitchFamily="82" charset="0"/>
              </a:rPr>
              <a:t>on the lives of their students.</a:t>
            </a:r>
          </a:p>
          <a:p>
            <a:pPr marL="0" indent="0">
              <a:buNone/>
            </a:pPr>
            <a:endParaRPr lang="en-US" dirty="0"/>
          </a:p>
          <a:p>
            <a:pPr marL="0" indent="0">
              <a:buNone/>
            </a:pPr>
            <a:r>
              <a:rPr lang="en-US" sz="1600" dirty="0">
                <a:latin typeface="Tempus Sans ITC" panose="04020404030D07020202" pitchFamily="82" charset="0"/>
              </a:rPr>
              <a:t>Solomon Ortiz</a:t>
            </a:r>
          </a:p>
        </p:txBody>
      </p:sp>
      <p:sp>
        <p:nvSpPr>
          <p:cNvPr id="2" name="Title 1"/>
          <p:cNvSpPr>
            <a:spLocks noGrp="1"/>
          </p:cNvSpPr>
          <p:nvPr>
            <p:ph type="title"/>
          </p:nvPr>
        </p:nvSpPr>
        <p:spPr/>
        <p:txBody>
          <a:bodyPr/>
          <a:lstStyle/>
          <a:p>
            <a:r>
              <a:rPr lang="en-US" dirty="0">
                <a:solidFill>
                  <a:schemeClr val="bg1"/>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114800"/>
            <a:ext cx="2854795" cy="1914525"/>
          </a:xfrm>
          <a:prstGeom prst="rect">
            <a:avLst/>
          </a:prstGeom>
        </p:spPr>
      </p:pic>
    </p:spTree>
    <p:extLst>
      <p:ext uri="{BB962C8B-B14F-4D97-AF65-F5344CB8AC3E}">
        <p14:creationId xmlns:p14="http://schemas.microsoft.com/office/powerpoint/2010/main" val="29222741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2" name="Slide Number Placeholder 4"/>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CC8480E-9A3D-47B0-BD56-E84C52E5DC9E}" type="slidenum">
              <a:rPr lang="en-US" altLang="en-US" sz="1800">
                <a:solidFill>
                  <a:srgbClr val="FFFFFF"/>
                </a:solidFill>
                <a:latin typeface="Arial" panose="020B0604020202020204" pitchFamily="34" charset="0"/>
              </a:rPr>
              <a:pPr>
                <a:spcBef>
                  <a:spcPct val="0"/>
                </a:spcBef>
                <a:buClrTx/>
                <a:buFontTx/>
                <a:buNone/>
              </a:pPr>
              <a:t>125</a:t>
            </a:fld>
            <a:endParaRPr lang="en-US" altLang="en-US" sz="1800">
              <a:solidFill>
                <a:srgbClr val="FFFFFF"/>
              </a:solidFill>
              <a:latin typeface="Arial" panose="020B0604020202020204" pitchFamily="34" charset="0"/>
            </a:endParaRPr>
          </a:p>
        </p:txBody>
      </p:sp>
      <p:sp>
        <p:nvSpPr>
          <p:cNvPr id="2" name="Content Placeholder 1"/>
          <p:cNvSpPr>
            <a:spLocks noGrp="1"/>
          </p:cNvSpPr>
          <p:nvPr>
            <p:ph sz="quarter" idx="10"/>
          </p:nvPr>
        </p:nvSpPr>
        <p:spPr>
          <a:xfrm>
            <a:off x="152400" y="1143000"/>
            <a:ext cx="8839200" cy="5435600"/>
          </a:xfrm>
        </p:spPr>
        <p:txBody>
          <a:bodyPr rtlCol="0">
            <a:normAutofit/>
          </a:bodyPr>
          <a:lstStyle/>
          <a:p>
            <a:pPr marL="365760" indent="-256032" eaLnBrk="1" fontAlgn="auto" hangingPunct="1">
              <a:spcBef>
                <a:spcPts val="0"/>
              </a:spcBef>
              <a:spcAft>
                <a:spcPts val="0"/>
              </a:spcAft>
              <a:buFont typeface="Wingdings 3"/>
              <a:buNone/>
              <a:defRPr/>
            </a:pPr>
            <a:r>
              <a:rPr lang="en-US" sz="3000" dirty="0"/>
              <a:t>Presentation Resources:</a:t>
            </a:r>
          </a:p>
          <a:p>
            <a:pPr marL="365760" lvl="1" indent="-256032" eaLnBrk="1" fontAlgn="auto" hangingPunct="1">
              <a:spcBef>
                <a:spcPts val="400"/>
              </a:spcBef>
              <a:spcAft>
                <a:spcPts val="0"/>
              </a:spcAft>
              <a:buSzPct val="68000"/>
              <a:buFont typeface="Verdana"/>
              <a:buNone/>
              <a:defRPr/>
            </a:pPr>
            <a:r>
              <a:rPr lang="en-US" sz="2200" b="1" i="1" dirty="0"/>
              <a:t>	Standards-Based IEPs Form Following Process</a:t>
            </a:r>
            <a:r>
              <a:rPr lang="en-US" sz="2200" dirty="0"/>
              <a:t>. </a:t>
            </a:r>
            <a:r>
              <a:rPr lang="en-US" sz="1800" dirty="0"/>
              <a:t>Jennifer S. Huisken, NCRRC &amp; Carol B. Massanari, MPRRC.2008 </a:t>
            </a:r>
          </a:p>
          <a:p>
            <a:pPr marL="365760" lvl="1" indent="-256032" eaLnBrk="1" fontAlgn="auto" hangingPunct="1">
              <a:spcBef>
                <a:spcPts val="400"/>
              </a:spcBef>
              <a:spcAft>
                <a:spcPts val="0"/>
              </a:spcAft>
              <a:buSzPct val="68000"/>
              <a:buFont typeface="Verdana"/>
              <a:buNone/>
              <a:defRPr/>
            </a:pPr>
            <a:r>
              <a:rPr lang="en-US" sz="1800" dirty="0"/>
              <a:t>	</a:t>
            </a:r>
            <a:r>
              <a:rPr lang="en-US" sz="2200" b="1" i="1" dirty="0"/>
              <a:t>Standards-Based IEPs A Step-By-Step Process. </a:t>
            </a:r>
            <a:r>
              <a:rPr lang="en-US" sz="1800" dirty="0"/>
              <a:t>Mary Gage &amp; Regina Higgins, Central RPDC. 2013.</a:t>
            </a:r>
          </a:p>
          <a:p>
            <a:pPr marL="365760" indent="-256032" eaLnBrk="1" fontAlgn="auto" hangingPunct="1">
              <a:spcBef>
                <a:spcPts val="0"/>
              </a:spcBef>
              <a:spcAft>
                <a:spcPts val="0"/>
              </a:spcAft>
              <a:buFont typeface="Wingdings 3"/>
              <a:buNone/>
              <a:defRPr/>
            </a:pPr>
            <a:r>
              <a:rPr lang="en-US" b="1" i="1" dirty="0"/>
              <a:t>	</a:t>
            </a:r>
            <a:r>
              <a:rPr lang="en-US" sz="2200" b="1" i="1" dirty="0"/>
              <a:t>Standards-Based IEPs</a:t>
            </a:r>
            <a:r>
              <a:rPr lang="en-US" sz="2200" dirty="0"/>
              <a:t>. </a:t>
            </a:r>
            <a:r>
              <a:rPr lang="en-US" sz="1800" dirty="0"/>
              <a:t>Deb Drury and Susan See, NE RPDC. 2014.</a:t>
            </a:r>
          </a:p>
          <a:p>
            <a:pPr marL="365760" indent="-256032" eaLnBrk="1" fontAlgn="auto" hangingPunct="1">
              <a:spcBef>
                <a:spcPts val="0"/>
              </a:spcBef>
              <a:spcAft>
                <a:spcPts val="0"/>
              </a:spcAft>
              <a:buFont typeface="Wingdings 3"/>
              <a:buNone/>
              <a:defRPr/>
            </a:pPr>
            <a:r>
              <a:rPr lang="en-US" b="1" i="1" dirty="0"/>
              <a:t>	</a:t>
            </a:r>
            <a:r>
              <a:rPr lang="en-US" sz="2200" b="1" i="1" dirty="0"/>
              <a:t>Standards-Based IEP Development. </a:t>
            </a:r>
            <a:r>
              <a:rPr lang="en-US" sz="1800" dirty="0"/>
              <a:t>Rodney Cook, Jeanne </a:t>
            </a:r>
            <a:r>
              <a:rPr lang="en-US" sz="1800" dirty="0" err="1"/>
              <a:t>Rothermel</a:t>
            </a:r>
            <a:r>
              <a:rPr lang="en-US" sz="1800" dirty="0"/>
              <a:t>, CSD / RPDC. 2014.</a:t>
            </a:r>
            <a:endParaRPr lang="en-US" sz="1800" b="1" i="1" dirty="0"/>
          </a:p>
          <a:p>
            <a:pPr marL="621792" lvl="1" indent="-274320" eaLnBrk="1" fontAlgn="auto" hangingPunct="1">
              <a:spcBef>
                <a:spcPts val="324"/>
              </a:spcBef>
              <a:spcAft>
                <a:spcPts val="0"/>
              </a:spcAft>
              <a:buFont typeface="Verdana"/>
              <a:buNone/>
              <a:defRPr/>
            </a:pPr>
            <a:r>
              <a:rPr lang="en-US" sz="2200" b="1" i="1" dirty="0"/>
              <a:t>A Seven-Step Process to Creating Standards-Based IEPs</a:t>
            </a:r>
            <a:r>
              <a:rPr lang="en-US" sz="2200" dirty="0"/>
              <a:t>.</a:t>
            </a:r>
          </a:p>
          <a:p>
            <a:pPr marL="621792" lvl="1" indent="-274320" eaLnBrk="1" fontAlgn="auto" hangingPunct="1">
              <a:spcBef>
                <a:spcPts val="324"/>
              </a:spcBef>
              <a:spcAft>
                <a:spcPts val="0"/>
              </a:spcAft>
              <a:buFont typeface="Verdana"/>
              <a:buNone/>
              <a:defRPr/>
            </a:pPr>
            <a:r>
              <a:rPr lang="en-US" sz="1800" dirty="0"/>
              <a:t>Project Forum, NASDSE. </a:t>
            </a:r>
          </a:p>
          <a:p>
            <a:pPr marL="621792" lvl="1" indent="-274320" eaLnBrk="1" fontAlgn="auto" hangingPunct="1">
              <a:spcBef>
                <a:spcPts val="324"/>
              </a:spcBef>
              <a:spcAft>
                <a:spcPts val="0"/>
              </a:spcAft>
              <a:buFont typeface="Verdana"/>
              <a:buNone/>
              <a:defRPr/>
            </a:pPr>
            <a:r>
              <a:rPr lang="en-US" sz="2200" b="1" dirty="0"/>
              <a:t>Creating Standards Based IEPs</a:t>
            </a:r>
            <a:r>
              <a:rPr lang="en-US" sz="2200" dirty="0"/>
              <a:t>. </a:t>
            </a:r>
            <a:r>
              <a:rPr lang="en-US" sz="1800" dirty="0"/>
              <a:t>Marla Davis Holbrook</a:t>
            </a:r>
          </a:p>
          <a:p>
            <a:pPr marL="621792" lvl="1" indent="-274320" eaLnBrk="1" fontAlgn="auto" hangingPunct="1">
              <a:spcBef>
                <a:spcPts val="324"/>
              </a:spcBef>
              <a:spcAft>
                <a:spcPts val="0"/>
              </a:spcAft>
              <a:buFont typeface="Verdana"/>
              <a:buNone/>
              <a:defRPr/>
            </a:pPr>
            <a:r>
              <a:rPr lang="en-US" sz="2200" b="1" dirty="0"/>
              <a:t>Standards-Based IEPs Form Following Process Module</a:t>
            </a:r>
            <a:r>
              <a:rPr lang="en-US" sz="2200" dirty="0"/>
              <a:t>: </a:t>
            </a:r>
            <a:r>
              <a:rPr lang="en-US" sz="1800" dirty="0"/>
              <a:t>Ginger Henry, </a:t>
            </a:r>
            <a:r>
              <a:rPr lang="en-US" sz="1800" i="1" dirty="0"/>
              <a:t>Missouri Department of Elementary and Secondary Education</a:t>
            </a:r>
            <a:r>
              <a:rPr lang="en-US" sz="1800" dirty="0"/>
              <a:t>, Jeanne </a:t>
            </a:r>
            <a:r>
              <a:rPr lang="en-US" sz="1800" dirty="0" err="1"/>
              <a:t>Rothermel</a:t>
            </a:r>
            <a:r>
              <a:rPr lang="en-US" sz="1800" dirty="0"/>
              <a:t>, Susan See, Sandy </a:t>
            </a:r>
            <a:r>
              <a:rPr lang="en-US" sz="1800" dirty="0" err="1"/>
              <a:t>Majchrzak</a:t>
            </a:r>
            <a:r>
              <a:rPr lang="en-US" sz="1800" dirty="0"/>
              <a:t>, Jane Jackson, </a:t>
            </a:r>
            <a:r>
              <a:rPr lang="en-US" sz="1800" i="1" dirty="0"/>
              <a:t>Regional Professional Development Centers</a:t>
            </a:r>
            <a:r>
              <a:rPr lang="en-US" sz="1800" dirty="0"/>
              <a:t>. 2015.</a:t>
            </a:r>
          </a:p>
          <a:p>
            <a:pPr marL="621792" lvl="1" indent="-274320" eaLnBrk="1" fontAlgn="auto" hangingPunct="1">
              <a:spcBef>
                <a:spcPts val="324"/>
              </a:spcBef>
              <a:spcAft>
                <a:spcPts val="0"/>
              </a:spcAft>
              <a:buFont typeface="Verdana"/>
              <a:buNone/>
              <a:defRPr/>
            </a:pPr>
            <a:endParaRPr lang="en-US" dirty="0"/>
          </a:p>
          <a:p>
            <a:pPr marL="621792" lvl="1" indent="-274320" eaLnBrk="1" fontAlgn="auto" hangingPunct="1">
              <a:spcBef>
                <a:spcPts val="324"/>
              </a:spcBef>
              <a:spcAft>
                <a:spcPts val="0"/>
              </a:spcAft>
              <a:buFont typeface="Verdana"/>
              <a:buChar char="◦"/>
              <a:defRPr/>
            </a:pPr>
            <a:endParaRPr lang="en-US" dirty="0"/>
          </a:p>
        </p:txBody>
      </p:sp>
      <p:sp>
        <p:nvSpPr>
          <p:cNvPr id="3" name="Title 2"/>
          <p:cNvSpPr>
            <a:spLocks noGrp="1"/>
          </p:cNvSpPr>
          <p:nvPr>
            <p:ph type="title"/>
          </p:nvPr>
        </p:nvSpPr>
        <p:spPr/>
        <p:txBody>
          <a:bodyPr/>
          <a:lstStyle/>
          <a:p>
            <a:r>
              <a:rPr lang="en-US" dirty="0">
                <a:solidFill>
                  <a:schemeClr val="bg1"/>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5824BED0-43C1-4225-A9AC-DBD4B906C1E9}" type="slidenum">
              <a:rPr lang="en-US" altLang="en-US" sz="1800">
                <a:solidFill>
                  <a:srgbClr val="FFFFFF"/>
                </a:solidFill>
                <a:latin typeface="Arial" panose="020B0604020202020204" pitchFamily="34" charset="0"/>
              </a:rPr>
              <a:pPr>
                <a:spcBef>
                  <a:spcPct val="0"/>
                </a:spcBef>
                <a:buClrTx/>
                <a:buFontTx/>
                <a:buNone/>
              </a:pPr>
              <a:t>13</a:t>
            </a:fld>
            <a:endParaRPr lang="en-US" altLang="en-US" sz="1800" dirty="0">
              <a:solidFill>
                <a:srgbClr val="FFFFFF"/>
              </a:solidFill>
              <a:latin typeface="Arial" panose="020B0604020202020204" pitchFamily="34" charset="0"/>
            </a:endParaRPr>
          </a:p>
        </p:txBody>
      </p:sp>
      <p:sp>
        <p:nvSpPr>
          <p:cNvPr id="27651" name="Rectangle 3"/>
          <p:cNvSpPr>
            <a:spLocks noGrp="1" noChangeArrowheads="1"/>
          </p:cNvSpPr>
          <p:nvPr>
            <p:ph sz="quarter" idx="10"/>
          </p:nvPr>
        </p:nvSpPr>
        <p:spPr>
          <a:xfrm>
            <a:off x="152400" y="914400"/>
            <a:ext cx="8839200" cy="5791200"/>
          </a:xfrm>
        </p:spPr>
        <p:txBody>
          <a:bodyPr/>
          <a:lstStyle/>
          <a:p>
            <a:pPr eaLnBrk="1" hangingPunct="1">
              <a:buFont typeface="Wingdings" panose="05000000000000000000" pitchFamily="2" charset="2"/>
              <a:buChar char="§"/>
            </a:pPr>
            <a:r>
              <a:rPr lang="en-US" altLang="en-US" dirty="0"/>
              <a:t>IEP development is a planning process – It is more than filling out a form.</a:t>
            </a:r>
          </a:p>
          <a:p>
            <a:pPr eaLnBrk="1" hangingPunct="1">
              <a:buFont typeface="Wingdings" panose="05000000000000000000" pitchFamily="2" charset="2"/>
              <a:buChar char="§"/>
            </a:pPr>
            <a:r>
              <a:rPr lang="en-US" altLang="en-US" dirty="0"/>
              <a:t>Connecting IEPs to State Standards and the general curriculum requires a student-centered focus. </a:t>
            </a:r>
          </a:p>
          <a:p>
            <a:pPr eaLnBrk="1" hangingPunct="1">
              <a:buFont typeface="Wingdings" panose="05000000000000000000" pitchFamily="2" charset="2"/>
              <a:buChar char="§"/>
            </a:pPr>
            <a:r>
              <a:rPr lang="en-US" altLang="en-US" dirty="0"/>
              <a:t>Standards-Based IEPs clarify the path to close the achievement gap.</a:t>
            </a:r>
          </a:p>
          <a:p>
            <a:pPr eaLnBrk="1" hangingPunct="1">
              <a:buFont typeface="Wingdings" panose="05000000000000000000" pitchFamily="2" charset="2"/>
              <a:buChar char="§"/>
            </a:pPr>
            <a:r>
              <a:rPr lang="en-US" altLang="en-US" dirty="0"/>
              <a:t>Special Education teachers will acquire a better understanding of the Standards and where students are in relation to grade-level standards.</a:t>
            </a:r>
            <a:r>
              <a:rPr lang="en-US" altLang="en-US" sz="2800" dirty="0"/>
              <a:t>		</a:t>
            </a:r>
          </a:p>
        </p:txBody>
      </p:sp>
      <p:sp>
        <p:nvSpPr>
          <p:cNvPr id="27650" name="Rectangle 2"/>
          <p:cNvSpPr>
            <a:spLocks noGrp="1" noChangeArrowheads="1"/>
          </p:cNvSpPr>
          <p:nvPr>
            <p:ph type="title"/>
          </p:nvPr>
        </p:nvSpPr>
        <p:spPr>
          <a:xfrm>
            <a:off x="36286" y="-10886"/>
            <a:ext cx="8839200" cy="925286"/>
          </a:xfrm>
        </p:spPr>
        <p:txBody>
          <a:bodyPr>
            <a:normAutofit/>
          </a:bodyPr>
          <a:lstStyle/>
          <a:p>
            <a:pPr eaLnBrk="1" hangingPunct="1"/>
            <a:r>
              <a:rPr lang="en-US" altLang="en-US" sz="5400" b="1" dirty="0">
                <a:solidFill>
                  <a:schemeClr val="bg1"/>
                </a:solidFill>
              </a:rPr>
              <a:t>The What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4"/>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9E4F4BE-9238-4164-B7BE-34023FA48D02}" type="slidenum">
              <a:rPr lang="en-US" altLang="en-US" sz="1800">
                <a:solidFill>
                  <a:srgbClr val="FFFFFF"/>
                </a:solidFill>
                <a:latin typeface="Arial" panose="020B0604020202020204" pitchFamily="34" charset="0"/>
              </a:rPr>
              <a:pPr>
                <a:spcBef>
                  <a:spcPct val="0"/>
                </a:spcBef>
                <a:buClrTx/>
                <a:buFontTx/>
                <a:buNone/>
              </a:pPr>
              <a:t>14</a:t>
            </a:fld>
            <a:endParaRPr lang="en-US" altLang="en-US" sz="1800" dirty="0">
              <a:solidFill>
                <a:srgbClr val="FFFFFF"/>
              </a:solidFill>
              <a:latin typeface="Arial" panose="020B0604020202020204" pitchFamily="34" charset="0"/>
            </a:endParaRPr>
          </a:p>
        </p:txBody>
      </p:sp>
      <p:sp>
        <p:nvSpPr>
          <p:cNvPr id="29698" name="Content Placeholder 1"/>
          <p:cNvSpPr>
            <a:spLocks noGrp="1"/>
          </p:cNvSpPr>
          <p:nvPr>
            <p:ph sz="quarter" idx="10"/>
          </p:nvPr>
        </p:nvSpPr>
        <p:spPr>
          <a:xfrm>
            <a:off x="152400" y="1524002"/>
            <a:ext cx="8839200" cy="5333998"/>
          </a:xfrm>
        </p:spPr>
        <p:txBody>
          <a:bodyPr/>
          <a:lstStyle/>
          <a:p>
            <a:pPr eaLnBrk="1" hangingPunct="1">
              <a:buFont typeface="Wingdings" panose="05000000000000000000" pitchFamily="2" charset="2"/>
              <a:buChar char="§"/>
            </a:pPr>
            <a:r>
              <a:rPr lang="en-US" altLang="en-US" sz="3600" dirty="0"/>
              <a:t>Writing goals that restate the standards</a:t>
            </a:r>
          </a:p>
          <a:p>
            <a:pPr eaLnBrk="1" hangingPunct="1">
              <a:buFont typeface="Wingdings" panose="05000000000000000000" pitchFamily="2" charset="2"/>
              <a:buChar char="§"/>
            </a:pPr>
            <a:endParaRPr lang="en-US" altLang="en-US" sz="3600" dirty="0"/>
          </a:p>
          <a:p>
            <a:pPr eaLnBrk="1" hangingPunct="1">
              <a:buFont typeface="Wingdings" panose="05000000000000000000" pitchFamily="2" charset="2"/>
              <a:buChar char="§"/>
            </a:pPr>
            <a:r>
              <a:rPr lang="en-US" altLang="en-US" sz="3600" dirty="0"/>
              <a:t>Using the standards alone to determine goals</a:t>
            </a:r>
          </a:p>
          <a:p>
            <a:pPr eaLnBrk="1" hangingPunct="1">
              <a:buFont typeface="Wingdings" panose="05000000000000000000" pitchFamily="2" charset="2"/>
              <a:buChar char="Ø"/>
            </a:pPr>
            <a:endParaRPr lang="en-US" altLang="en-US" dirty="0"/>
          </a:p>
          <a:p>
            <a:pPr eaLnBrk="1" hangingPunct="1">
              <a:buFont typeface="Wingdings" panose="05000000000000000000" pitchFamily="2" charset="2"/>
              <a:buChar char="§"/>
            </a:pPr>
            <a:r>
              <a:rPr lang="en-US" altLang="en-US" sz="3600" dirty="0"/>
              <a:t>Assuming that every student will work only on grade-level standards</a:t>
            </a:r>
          </a:p>
          <a:p>
            <a:pPr eaLnBrk="1" hangingPunct="1">
              <a:buClr>
                <a:schemeClr val="tx2"/>
              </a:buClr>
              <a:buFont typeface="Wingdings" panose="05000000000000000000" pitchFamily="2" charset="2"/>
              <a:buChar char="Ø"/>
            </a:pPr>
            <a:endParaRPr lang="en-US" altLang="en-US" sz="2800" dirty="0"/>
          </a:p>
          <a:p>
            <a:pPr algn="r" eaLnBrk="1" hangingPunct="1">
              <a:buClr>
                <a:schemeClr val="tx2"/>
              </a:buClr>
              <a:buFont typeface="Wingdings" panose="05000000000000000000" pitchFamily="2" charset="2"/>
              <a:buChar char="Ø"/>
            </a:pPr>
            <a:r>
              <a:rPr lang="en-US" altLang="en-US" sz="1600" b="1" i="1" dirty="0"/>
              <a:t>Standards-Based IEPs Form Following Process</a:t>
            </a:r>
            <a:r>
              <a:rPr lang="en-US" altLang="en-US" sz="1600" dirty="0"/>
              <a:t>. Jennifer </a:t>
            </a:r>
            <a:r>
              <a:rPr lang="en-US" altLang="en-US" sz="1600" dirty="0" err="1"/>
              <a:t>Huisken</a:t>
            </a:r>
            <a:r>
              <a:rPr lang="en-US" altLang="en-US" sz="1600" dirty="0"/>
              <a:t>, &amp; Carol </a:t>
            </a:r>
            <a:r>
              <a:rPr lang="en-US" altLang="en-US" sz="1600" dirty="0" err="1"/>
              <a:t>Massanari</a:t>
            </a:r>
            <a:endParaRPr lang="en-US" altLang="en-US" sz="1600" dirty="0"/>
          </a:p>
          <a:p>
            <a:pPr algn="r" eaLnBrk="1" hangingPunct="1">
              <a:buClr>
                <a:schemeClr val="tx2"/>
              </a:buClr>
              <a:buFont typeface="Wingdings" panose="05000000000000000000" pitchFamily="2" charset="2"/>
              <a:buChar char="Ø"/>
            </a:pPr>
            <a:endParaRPr lang="en-US" altLang="en-US" sz="1600" dirty="0"/>
          </a:p>
        </p:txBody>
      </p:sp>
      <p:sp>
        <p:nvSpPr>
          <p:cNvPr id="29699" name="Title 2"/>
          <p:cNvSpPr>
            <a:spLocks noGrp="1"/>
          </p:cNvSpPr>
          <p:nvPr>
            <p:ph type="title"/>
          </p:nvPr>
        </p:nvSpPr>
        <p:spPr>
          <a:xfrm>
            <a:off x="-381000" y="0"/>
            <a:ext cx="8839200" cy="1066800"/>
          </a:xfrm>
        </p:spPr>
        <p:txBody>
          <a:bodyPr/>
          <a:lstStyle/>
          <a:p>
            <a:pPr eaLnBrk="1" hangingPunct="1"/>
            <a:r>
              <a:rPr lang="en-US" altLang="en-US" sz="4000" b="1" dirty="0"/>
              <a:t>  </a:t>
            </a:r>
            <a:r>
              <a:rPr lang="en-US" altLang="en-US" sz="4000" b="1" dirty="0">
                <a:solidFill>
                  <a:schemeClr val="bg1"/>
                </a:solidFill>
              </a:rPr>
              <a:t>Standards-Based IEPs are NOT…</a:t>
            </a:r>
          </a:p>
        </p:txBody>
      </p:sp>
      <p:sp>
        <p:nvSpPr>
          <p:cNvPr id="4" name="&quot;No&quot; Symbol 3"/>
          <p:cNvSpPr>
            <a:spLocks noChangeAspect="1"/>
          </p:cNvSpPr>
          <p:nvPr/>
        </p:nvSpPr>
        <p:spPr>
          <a:xfrm>
            <a:off x="2743200" y="1981200"/>
            <a:ext cx="3657600" cy="3657600"/>
          </a:xfrm>
          <a:prstGeom prst="noSmoking">
            <a:avLst/>
          </a:prstGeom>
          <a:solidFill>
            <a:srgbClr val="95261F">
              <a:alpha val="20000"/>
            </a:srgbClr>
          </a:solidFill>
          <a:ln>
            <a:solidFill>
              <a:srgbClr val="6C1914">
                <a:alpha val="69804"/>
              </a:srgb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092200"/>
            <a:ext cx="8839200" cy="5486400"/>
          </a:xfrm>
        </p:spPr>
        <p:txBody>
          <a:bodyPr/>
          <a:lstStyle/>
          <a:p>
            <a:pPr>
              <a:buFont typeface="Wingdings" panose="05000000000000000000" pitchFamily="2" charset="2"/>
              <a:buChar char="§"/>
            </a:pPr>
            <a:r>
              <a:rPr lang="en-US" sz="3600" dirty="0"/>
              <a:t>Include a Present Level with clear academic statements of student performance towards Missouri Learning Standards (MLS)</a:t>
            </a:r>
          </a:p>
          <a:p>
            <a:pPr>
              <a:buFont typeface="Wingdings" panose="05000000000000000000" pitchFamily="2" charset="2"/>
              <a:buChar char="§"/>
            </a:pPr>
            <a:r>
              <a:rPr lang="en-US" sz="3600" dirty="0"/>
              <a:t>Include SMART goals based on the student’s functional, academic and/or behavioral needs </a:t>
            </a:r>
          </a:p>
          <a:p>
            <a:pPr>
              <a:buFont typeface="Wingdings" panose="05000000000000000000" pitchFamily="2" charset="2"/>
              <a:buChar char="§"/>
            </a:pPr>
            <a:r>
              <a:rPr lang="en-US" sz="3600" dirty="0"/>
              <a:t>Identify accommodations or modifications necessary for the student to access grade level instruction and assessment </a:t>
            </a:r>
          </a:p>
          <a:p>
            <a:pPr marL="0" indent="0">
              <a:buNone/>
            </a:pPr>
            <a:endParaRPr lang="en-US" dirty="0"/>
          </a:p>
        </p:txBody>
      </p:sp>
      <p:sp>
        <p:nvSpPr>
          <p:cNvPr id="2" name="Title 1"/>
          <p:cNvSpPr>
            <a:spLocks noGrp="1"/>
          </p:cNvSpPr>
          <p:nvPr>
            <p:ph type="title"/>
          </p:nvPr>
        </p:nvSpPr>
        <p:spPr>
          <a:xfrm>
            <a:off x="116114" y="25400"/>
            <a:ext cx="8839200" cy="1066800"/>
          </a:xfrm>
        </p:spPr>
        <p:txBody>
          <a:bodyPr>
            <a:normAutofit/>
          </a:bodyPr>
          <a:lstStyle/>
          <a:p>
            <a:r>
              <a:rPr lang="en-US" sz="4400" dirty="0">
                <a:solidFill>
                  <a:schemeClr val="bg1"/>
                </a:solidFill>
              </a:rPr>
              <a:t>Standards-Based IEPs</a:t>
            </a:r>
          </a:p>
        </p:txBody>
      </p:sp>
    </p:spTree>
    <p:extLst>
      <p:ext uri="{BB962C8B-B14F-4D97-AF65-F5344CB8AC3E}">
        <p14:creationId xmlns:p14="http://schemas.microsoft.com/office/powerpoint/2010/main" val="21793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52400" y="1295400"/>
            <a:ext cx="8839200" cy="5283200"/>
          </a:xfrm>
        </p:spPr>
        <p:txBody>
          <a:bodyPr/>
          <a:lstStyle/>
          <a:p>
            <a:pPr marL="0" indent="0" algn="ctr">
              <a:buNone/>
            </a:pPr>
            <a:r>
              <a:rPr lang="en-US" sz="4000" b="1" dirty="0"/>
              <a:t>A Standards-Based IEP is the plan for the student to achieve academic success. </a:t>
            </a:r>
          </a:p>
          <a:p>
            <a:pPr>
              <a:buFont typeface="Wingdings" panose="05000000000000000000" pitchFamily="2" charset="2"/>
              <a:buChar char="§"/>
            </a:pPr>
            <a:r>
              <a:rPr lang="en-US" sz="3600" dirty="0"/>
              <a:t>Define the student’s strengths and needs based on data</a:t>
            </a:r>
          </a:p>
          <a:p>
            <a:pPr>
              <a:buFont typeface="Wingdings" panose="05000000000000000000" pitchFamily="2" charset="2"/>
              <a:buChar char="§"/>
            </a:pPr>
            <a:r>
              <a:rPr lang="en-US" sz="3600" dirty="0"/>
              <a:t>Provide understanding of how the student’s needs impacts involvement and progress in the general education curriculum</a:t>
            </a:r>
          </a:p>
          <a:p>
            <a:pPr marL="0" indent="0">
              <a:buNone/>
            </a:pPr>
            <a:endParaRPr lang="en-US" dirty="0"/>
          </a:p>
        </p:txBody>
      </p:sp>
      <p:sp>
        <p:nvSpPr>
          <p:cNvPr id="4" name="Title 3"/>
          <p:cNvSpPr>
            <a:spLocks noGrp="1"/>
          </p:cNvSpPr>
          <p:nvPr>
            <p:ph type="title"/>
          </p:nvPr>
        </p:nvSpPr>
        <p:spPr>
          <a:xfrm>
            <a:off x="152400" y="0"/>
            <a:ext cx="8839200" cy="1066800"/>
          </a:xfrm>
        </p:spPr>
        <p:txBody>
          <a:bodyPr>
            <a:normAutofit/>
          </a:bodyPr>
          <a:lstStyle/>
          <a:p>
            <a:r>
              <a:rPr lang="en-US" sz="4400" dirty="0">
                <a:solidFill>
                  <a:schemeClr val="bg1"/>
                </a:solidFill>
              </a:rPr>
              <a:t>Standards-Based IEPs </a:t>
            </a:r>
          </a:p>
        </p:txBody>
      </p:sp>
    </p:spTree>
    <p:extLst>
      <p:ext uri="{BB962C8B-B14F-4D97-AF65-F5344CB8AC3E}">
        <p14:creationId xmlns:p14="http://schemas.microsoft.com/office/powerpoint/2010/main" val="156280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F1E2B57-CE81-44F6-8811-5BEA176581BF}" type="slidenum">
              <a:rPr lang="en-US" altLang="en-US" sz="1800">
                <a:solidFill>
                  <a:srgbClr val="FFFFFF"/>
                </a:solidFill>
                <a:latin typeface="Arial" panose="020B0604020202020204" pitchFamily="34" charset="0"/>
              </a:rPr>
              <a:pPr>
                <a:spcBef>
                  <a:spcPct val="0"/>
                </a:spcBef>
                <a:buClrTx/>
                <a:buFontTx/>
                <a:buNone/>
              </a:pPr>
              <a:t>17</a:t>
            </a:fld>
            <a:endParaRPr lang="en-US" altLang="en-US" sz="1800">
              <a:solidFill>
                <a:srgbClr val="FFFFFF"/>
              </a:solidFill>
              <a:latin typeface="Arial" panose="020B0604020202020204" pitchFamily="34" charset="0"/>
            </a:endParaRPr>
          </a:p>
        </p:txBody>
      </p:sp>
      <p:sp>
        <p:nvSpPr>
          <p:cNvPr id="31746" name="Title 1"/>
          <p:cNvSpPr>
            <a:spLocks noGrp="1"/>
          </p:cNvSpPr>
          <p:nvPr>
            <p:ph type="title"/>
          </p:nvPr>
        </p:nvSpPr>
        <p:spPr>
          <a:xfrm>
            <a:off x="137886" y="-173036"/>
            <a:ext cx="8839200" cy="1066800"/>
          </a:xfrm>
        </p:spPr>
        <p:txBody>
          <a:bodyPr>
            <a:normAutofit/>
          </a:bodyPr>
          <a:lstStyle/>
          <a:p>
            <a:pPr eaLnBrk="1" hangingPunct="1"/>
            <a:r>
              <a:rPr lang="en-US" altLang="en-US" sz="4800" b="1" dirty="0">
                <a:solidFill>
                  <a:schemeClr val="bg1"/>
                </a:solidFill>
              </a:rPr>
              <a:t>Reflection</a:t>
            </a:r>
          </a:p>
        </p:txBody>
      </p:sp>
      <p:pic>
        <p:nvPicPr>
          <p:cNvPr id="31748" name="Picture 6" descr="C:\Users\jjackso\AppData\Local\Microsoft\Windows\Temporary Internet Files\Content.IE5\C4LT660Z\MP9003029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 y="-42673"/>
            <a:ext cx="8839200" cy="1066800"/>
          </a:xfrm>
        </p:spPr>
        <p:txBody>
          <a:bodyPr/>
          <a:lstStyle/>
          <a:p>
            <a:pPr eaLnBrk="1" hangingPunct="1"/>
            <a:r>
              <a:rPr lang="en-US" altLang="en-US" sz="5400" b="1" dirty="0">
                <a:solidFill>
                  <a:schemeClr val="bg1"/>
                </a:solidFill>
              </a:rPr>
              <a:t>The Process</a:t>
            </a:r>
            <a:r>
              <a:rPr lang="en-US" altLang="en-US" b="1" dirty="0">
                <a:solidFill>
                  <a:schemeClr val="bg1"/>
                </a:solidFill>
              </a:rPr>
              <a:t>…</a:t>
            </a:r>
          </a:p>
        </p:txBody>
      </p:sp>
      <p:graphicFrame>
        <p:nvGraphicFramePr>
          <p:cNvPr id="4" name="Diagram 3"/>
          <p:cNvGraphicFramePr/>
          <p:nvPr>
            <p:extLst>
              <p:ext uri="{D42A27DB-BD31-4B8C-83A1-F6EECF244321}">
                <p14:modId xmlns:p14="http://schemas.microsoft.com/office/powerpoint/2010/main" val="3561356491"/>
              </p:ext>
            </p:extLst>
          </p:nvPr>
        </p:nvGraphicFramePr>
        <p:xfrm>
          <a:off x="1066800" y="909299"/>
          <a:ext cx="7086600" cy="4846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TextBox 2"/>
          <p:cNvSpPr txBox="1">
            <a:spLocks noChangeArrowheads="1"/>
          </p:cNvSpPr>
          <p:nvPr/>
        </p:nvSpPr>
        <p:spPr bwMode="auto">
          <a:xfrm>
            <a:off x="8458200" y="5562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r>
              <a:rPr lang="en-US" altLang="en-US" sz="2000">
                <a:solidFill>
                  <a:schemeClr val="bg1"/>
                </a:solidFill>
                <a:latin typeface="Arial" panose="020B0604020202020204" pitchFamily="34" charset="0"/>
              </a:rPr>
              <a:t>[14]</a:t>
            </a:r>
          </a:p>
        </p:txBody>
      </p:sp>
      <p:sp>
        <p:nvSpPr>
          <p:cNvPr id="2" name="TextBox 1"/>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extLst>
      <p:ext uri="{BB962C8B-B14F-4D97-AF65-F5344CB8AC3E}">
        <p14:creationId xmlns:p14="http://schemas.microsoft.com/office/powerpoint/2010/main" val="293979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52400" y="1371600"/>
            <a:ext cx="8839200" cy="5207000"/>
          </a:xfrm>
        </p:spPr>
        <p:txBody>
          <a:bodyPr/>
          <a:lstStyle/>
          <a:p>
            <a:pPr marL="514350" indent="-514350">
              <a:buFont typeface="+mj-lt"/>
              <a:buAutoNum type="arabicPeriod"/>
            </a:pPr>
            <a:r>
              <a:rPr lang="en-US" sz="3600" b="1" dirty="0"/>
              <a:t>Getting to know and understand the standards and the process of linking district curriculum with state standards.</a:t>
            </a:r>
          </a:p>
          <a:p>
            <a:pPr marL="514350" indent="-514350">
              <a:buFont typeface="+mj-lt"/>
              <a:buAutoNum type="arabicPeriod"/>
            </a:pPr>
            <a:r>
              <a:rPr lang="en-US" sz="3600" b="1" dirty="0"/>
              <a:t>Determine where the student is functioning in relation to the grade-level standards.</a:t>
            </a:r>
          </a:p>
          <a:p>
            <a:pPr marL="514350" indent="-514350">
              <a:buFont typeface="+mj-lt"/>
              <a:buAutoNum type="arabicPeriod"/>
            </a:pPr>
            <a:r>
              <a:rPr lang="en-US" sz="3600" b="1" dirty="0"/>
              <a:t>Develop the present level of achievement and functional performance.</a:t>
            </a:r>
          </a:p>
        </p:txBody>
      </p:sp>
      <p:sp>
        <p:nvSpPr>
          <p:cNvPr id="4" name="Title 3"/>
          <p:cNvSpPr>
            <a:spLocks noGrp="1"/>
          </p:cNvSpPr>
          <p:nvPr>
            <p:ph type="title"/>
          </p:nvPr>
        </p:nvSpPr>
        <p:spPr>
          <a:xfrm>
            <a:off x="-304800" y="-76200"/>
            <a:ext cx="8839200" cy="1066800"/>
          </a:xfrm>
        </p:spPr>
        <p:txBody>
          <a:bodyPr/>
          <a:lstStyle/>
          <a:p>
            <a:r>
              <a:rPr lang="en-US" b="1" dirty="0"/>
              <a:t> </a:t>
            </a:r>
            <a:r>
              <a:rPr lang="en-US" sz="4400" b="1" dirty="0">
                <a:solidFill>
                  <a:schemeClr val="bg1"/>
                </a:solidFill>
              </a:rPr>
              <a:t>7 </a:t>
            </a:r>
            <a:r>
              <a:rPr lang="en-US" sz="4000" b="1" dirty="0">
                <a:solidFill>
                  <a:schemeClr val="bg1"/>
                </a:solidFill>
              </a:rPr>
              <a:t>Step Standards-Based Process</a:t>
            </a:r>
          </a:p>
        </p:txBody>
      </p:sp>
    </p:spTree>
    <p:extLst>
      <p:ext uri="{BB962C8B-B14F-4D97-AF65-F5344CB8AC3E}">
        <p14:creationId xmlns:p14="http://schemas.microsoft.com/office/powerpoint/2010/main" val="215652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59D9584-66DA-4817-8739-F9B3FD9397EB}" type="slidenum">
              <a:rPr lang="en-US" altLang="en-US" sz="1800">
                <a:solidFill>
                  <a:srgbClr val="FFFFFF"/>
                </a:solidFill>
                <a:latin typeface="Arial" panose="020B0604020202020204" pitchFamily="34" charset="0"/>
              </a:rPr>
              <a:pPr>
                <a:spcBef>
                  <a:spcPct val="0"/>
                </a:spcBef>
                <a:buClrTx/>
                <a:buFontTx/>
                <a:buNone/>
              </a:pPr>
              <a:t>2</a:t>
            </a:fld>
            <a:endParaRPr lang="en-US" altLang="en-US" sz="1800" dirty="0">
              <a:solidFill>
                <a:srgbClr val="FFFFFF"/>
              </a:solidFill>
              <a:latin typeface="Arial" panose="020B0604020202020204" pitchFamily="34" charset="0"/>
            </a:endParaRPr>
          </a:p>
        </p:txBody>
      </p:sp>
      <p:sp>
        <p:nvSpPr>
          <p:cNvPr id="2051" name="Content Placeholder 7"/>
          <p:cNvSpPr>
            <a:spLocks noGrp="1"/>
          </p:cNvSpPr>
          <p:nvPr>
            <p:ph sz="quarter" idx="10"/>
          </p:nvPr>
        </p:nvSpPr>
        <p:spPr>
          <a:xfrm>
            <a:off x="152400" y="1624967"/>
            <a:ext cx="8839200" cy="4953633"/>
          </a:xfrm>
        </p:spPr>
        <p:txBody>
          <a:bodyPr/>
          <a:lstStyle/>
          <a:p>
            <a:pPr marL="114300" indent="0" eaLnBrk="1" hangingPunct="1">
              <a:buFont typeface="Arial" panose="020B0604020202020204" pitchFamily="34" charset="0"/>
              <a:buNone/>
              <a:defRPr/>
            </a:pPr>
            <a:r>
              <a:rPr lang="en-US" altLang="en-US" sz="2400" dirty="0"/>
              <a:t>Keys to Creating Standards Based IEPs</a:t>
            </a:r>
          </a:p>
          <a:p>
            <a:pPr marL="114300" indent="0" eaLnBrk="1" hangingPunct="1">
              <a:buFont typeface="Arial" panose="020B0604020202020204" pitchFamily="34" charset="0"/>
              <a:buNone/>
              <a:defRPr/>
            </a:pPr>
            <a:r>
              <a:rPr lang="en-US" altLang="en-US" sz="2400" dirty="0">
                <a:hlinkClick r:id="rId3"/>
              </a:rPr>
              <a:t>http://www.calstat.org/publications/article_detail.php?a_id=1&amp;nl_id=17</a:t>
            </a:r>
            <a:r>
              <a:rPr lang="en-US" altLang="en-US" sz="2400" dirty="0"/>
              <a:t> </a:t>
            </a:r>
          </a:p>
          <a:p>
            <a:pPr eaLnBrk="1" hangingPunct="1">
              <a:defRPr/>
            </a:pPr>
            <a:r>
              <a:rPr lang="en-US" altLang="en-US" sz="2400" dirty="0"/>
              <a:t>Participants will be asked to read the article above and highlight information or ideas that are different from their current reality (Resource 1).</a:t>
            </a:r>
          </a:p>
          <a:p>
            <a:pPr eaLnBrk="1" hangingPunct="1">
              <a:defRPr/>
            </a:pPr>
            <a:r>
              <a:rPr lang="en-US" altLang="en-US" sz="2400" dirty="0"/>
              <a:t>Sample email can be used to invite participants to bring their own student Present Level and goals PLUS access to Missouri Learning Standards (Resource 2).</a:t>
            </a:r>
          </a:p>
        </p:txBody>
      </p:sp>
      <p:sp>
        <p:nvSpPr>
          <p:cNvPr id="7170" name="Title 6"/>
          <p:cNvSpPr>
            <a:spLocks noGrp="1"/>
          </p:cNvSpPr>
          <p:nvPr>
            <p:ph type="title"/>
          </p:nvPr>
        </p:nvSpPr>
        <p:spPr>
          <a:xfrm>
            <a:off x="152400" y="558167"/>
            <a:ext cx="8839200" cy="1066800"/>
          </a:xfrm>
        </p:spPr>
        <p:txBody>
          <a:bodyPr/>
          <a:lstStyle/>
          <a:p>
            <a:pPr eaLnBrk="1" hangingPunct="1"/>
            <a:r>
              <a:rPr lang="en-US" altLang="en-US" sz="4000" b="1" dirty="0"/>
              <a:t>Preparation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52400" y="1143000"/>
            <a:ext cx="8839200" cy="4953000"/>
          </a:xfrm>
        </p:spPr>
        <p:txBody>
          <a:bodyPr/>
          <a:lstStyle/>
          <a:p>
            <a:pPr marL="514350" indent="-514350">
              <a:buAutoNum type="arabicPeriod" startAt="4"/>
            </a:pPr>
            <a:r>
              <a:rPr lang="en-US" b="1" dirty="0"/>
              <a:t>Develop measurable annual goals aligned with grade level academic standards.</a:t>
            </a:r>
          </a:p>
          <a:p>
            <a:pPr marL="514350" indent="-514350">
              <a:buAutoNum type="arabicPeriod" startAt="4"/>
            </a:pPr>
            <a:r>
              <a:rPr lang="en-US" b="1" dirty="0"/>
              <a:t>Assess and Report Progress throughout the year.</a:t>
            </a:r>
          </a:p>
          <a:p>
            <a:pPr marL="514350" indent="-514350">
              <a:buAutoNum type="arabicPeriod" startAt="4"/>
            </a:pPr>
            <a:r>
              <a:rPr lang="en-US" b="1" dirty="0"/>
              <a:t>Identify specially designed instruction including accommodations and/or modifications needed to access and progress in the general education curriculum.</a:t>
            </a:r>
          </a:p>
          <a:p>
            <a:pPr marL="514350" indent="-514350">
              <a:buAutoNum type="arabicPeriod" startAt="4"/>
            </a:pPr>
            <a:r>
              <a:rPr lang="en-US" b="1" dirty="0"/>
              <a:t>Determine the most appropriate assessment option.</a:t>
            </a:r>
          </a:p>
        </p:txBody>
      </p:sp>
      <p:sp>
        <p:nvSpPr>
          <p:cNvPr id="4" name="Title 3"/>
          <p:cNvSpPr>
            <a:spLocks noGrp="1"/>
          </p:cNvSpPr>
          <p:nvPr>
            <p:ph type="title"/>
          </p:nvPr>
        </p:nvSpPr>
        <p:spPr>
          <a:xfrm>
            <a:off x="0" y="-29029"/>
            <a:ext cx="8839200" cy="1066800"/>
          </a:xfrm>
        </p:spPr>
        <p:txBody>
          <a:bodyPr/>
          <a:lstStyle/>
          <a:p>
            <a:pPr algn="l"/>
            <a:r>
              <a:rPr lang="en-US" sz="2000" dirty="0">
                <a:solidFill>
                  <a:schemeClr val="bg1"/>
                </a:solidFill>
              </a:rPr>
              <a:t>Steps (cont.)</a:t>
            </a:r>
          </a:p>
        </p:txBody>
      </p:sp>
    </p:spTree>
    <p:extLst>
      <p:ext uri="{BB962C8B-B14F-4D97-AF65-F5344CB8AC3E}">
        <p14:creationId xmlns:p14="http://schemas.microsoft.com/office/powerpoint/2010/main" val="242288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371600"/>
            <a:ext cx="8839200" cy="5207000"/>
          </a:xfrm>
        </p:spPr>
        <p:txBody>
          <a:bodyPr/>
          <a:lstStyle/>
          <a:p>
            <a:pPr marL="0" indent="0">
              <a:buNone/>
            </a:pPr>
            <a:r>
              <a:rPr lang="en-US" altLang="en-US" sz="4000" b="1" dirty="0">
                <a:solidFill>
                  <a:srgbClr val="0D4170"/>
                </a:solidFill>
                <a:ea typeface="+mj-ea"/>
                <a:cs typeface="+mj-cs"/>
              </a:rPr>
              <a:t>Move through the process with the student’s strengths, needs, and visions for the future</a:t>
            </a:r>
            <a:endParaRPr lang="en-US" sz="4000" dirty="0"/>
          </a:p>
        </p:txBody>
      </p:sp>
      <p:sp>
        <p:nvSpPr>
          <p:cNvPr id="2" name="Title 1"/>
          <p:cNvSpPr>
            <a:spLocks noGrp="1"/>
          </p:cNvSpPr>
          <p:nvPr>
            <p:ph type="title"/>
          </p:nvPr>
        </p:nvSpPr>
        <p:spPr>
          <a:xfrm>
            <a:off x="14514" y="-152400"/>
            <a:ext cx="8839200" cy="1066800"/>
          </a:xfrm>
        </p:spPr>
        <p:txBody>
          <a:bodyPr/>
          <a:lstStyle/>
          <a:p>
            <a:r>
              <a:rPr lang="en-US" b="1" dirty="0">
                <a:solidFill>
                  <a:schemeClr val="bg1"/>
                </a:solidFill>
              </a:rPr>
              <a:t>The Foundation:</a:t>
            </a:r>
            <a:br>
              <a:rPr lang="en-US" b="1" dirty="0">
                <a:solidFill>
                  <a:schemeClr val="bg1"/>
                </a:solidFill>
              </a:rPr>
            </a:br>
            <a:r>
              <a:rPr lang="en-US" b="1" dirty="0">
                <a:solidFill>
                  <a:schemeClr val="bg1"/>
                </a:solidFill>
              </a:rPr>
              <a:t> Think Student First</a:t>
            </a:r>
          </a:p>
        </p:txBody>
      </p:sp>
      <p:graphicFrame>
        <p:nvGraphicFramePr>
          <p:cNvPr id="7" name="Diagram 6"/>
          <p:cNvGraphicFramePr/>
          <p:nvPr>
            <p:extLst>
              <p:ext uri="{D42A27DB-BD31-4B8C-83A1-F6EECF244321}">
                <p14:modId xmlns:p14="http://schemas.microsoft.com/office/powerpoint/2010/main" val="916370393"/>
              </p:ext>
            </p:extLst>
          </p:nvPr>
        </p:nvGraphicFramePr>
        <p:xfrm>
          <a:off x="762000" y="4137699"/>
          <a:ext cx="8091714"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1057" y="2974299"/>
            <a:ext cx="2133600" cy="1412399"/>
          </a:xfrm>
          <a:prstGeom prst="rect">
            <a:avLst/>
          </a:prstGeom>
        </p:spPr>
      </p:pic>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extLst>
      <p:ext uri="{BB962C8B-B14F-4D97-AF65-F5344CB8AC3E}">
        <p14:creationId xmlns:p14="http://schemas.microsoft.com/office/powerpoint/2010/main" val="106049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228600" y="381000"/>
            <a:ext cx="2667000" cy="1066800"/>
          </a:xfrm>
          <a:prstGeom prst="rect">
            <a:avLst/>
          </a:prstGeom>
          <a:noFill/>
          <a:ln w="9525">
            <a:noFill/>
            <a:miter lim="800000"/>
            <a:headEnd/>
            <a:tailEnd/>
          </a:ln>
          <a:effectLst/>
        </p:spPr>
        <p:txBody>
          <a:bodyPr anchor="ctr"/>
          <a:lstStyle/>
          <a:p>
            <a:pPr eaLnBrk="1" hangingPunct="1">
              <a:defRPr/>
            </a:pPr>
            <a:r>
              <a:rPr lang="en-US" sz="3200" b="1" u="sng" dirty="0">
                <a:solidFill>
                  <a:schemeClr val="accent2"/>
                </a:solidFill>
                <a:latin typeface="Tw Cen MT" pitchFamily="34" charset="0"/>
                <a:ea typeface="+mj-ea"/>
                <a:cs typeface="+mj-cs"/>
              </a:rPr>
              <a:t> </a:t>
            </a:r>
          </a:p>
        </p:txBody>
      </p:sp>
      <p:graphicFrame>
        <p:nvGraphicFramePr>
          <p:cNvPr id="5" name="Diagram 4"/>
          <p:cNvGraphicFramePr/>
          <p:nvPr>
            <p:extLst>
              <p:ext uri="{D42A27DB-BD31-4B8C-83A1-F6EECF244321}">
                <p14:modId xmlns:p14="http://schemas.microsoft.com/office/powerpoint/2010/main" val="3467898665"/>
              </p:ext>
            </p:extLst>
          </p:nvPr>
        </p:nvGraphicFramePr>
        <p:xfrm>
          <a:off x="457200" y="762000"/>
          <a:ext cx="8382000" cy="515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86D83B84-6873-49C8-907A-55B1D491CA30}" type="slidenum">
              <a:rPr lang="en-US" altLang="en-US" sz="1800">
                <a:solidFill>
                  <a:srgbClr val="FFFFFF"/>
                </a:solidFill>
                <a:latin typeface="Arial" panose="020B0604020202020204" pitchFamily="34" charset="0"/>
              </a:rPr>
              <a:pPr>
                <a:spcBef>
                  <a:spcPct val="0"/>
                </a:spcBef>
                <a:buClrTx/>
                <a:buFontTx/>
                <a:buNone/>
              </a:pPr>
              <a:t>22</a:t>
            </a:fld>
            <a:endParaRPr lang="en-US" altLang="en-US" sz="1800">
              <a:solidFill>
                <a:srgbClr val="FFFFFF"/>
              </a:solidFill>
              <a:latin typeface="Arial" panose="020B0604020202020204" pitchFamily="34" charset="0"/>
            </a:endParaRPr>
          </a:p>
        </p:txBody>
      </p:sp>
      <p:sp>
        <p:nvSpPr>
          <p:cNvPr id="2" name="TextBox 1"/>
          <p:cNvSpPr txBox="1"/>
          <p:nvPr/>
        </p:nvSpPr>
        <p:spPr>
          <a:xfrm rot="20379153">
            <a:off x="5507111" y="4728079"/>
            <a:ext cx="3472425" cy="400110"/>
          </a:xfrm>
          <a:prstGeom prst="rect">
            <a:avLst/>
          </a:prstGeom>
          <a:noFill/>
        </p:spPr>
        <p:txBody>
          <a:bodyPr wrap="none" rtlCol="0">
            <a:spAutoFit/>
          </a:bodyPr>
          <a:lstStyle/>
          <a:p>
            <a:r>
              <a:rPr lang="en-US" b="1" dirty="0"/>
              <a:t>Looking at the </a:t>
            </a:r>
            <a:r>
              <a:rPr lang="en-US" b="1" i="1" dirty="0"/>
              <a:t>whole</a:t>
            </a:r>
            <a:r>
              <a:rPr lang="en-US" b="1" dirty="0"/>
              <a:t> child.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6410B79D-06E6-4859-958B-3ECB014E0411}" type="slidenum">
              <a:rPr lang="en-US" altLang="en-US" sz="1800">
                <a:solidFill>
                  <a:srgbClr val="FFFFFF"/>
                </a:solidFill>
                <a:latin typeface="Arial" panose="020B0604020202020204" pitchFamily="34" charset="0"/>
              </a:rPr>
              <a:pPr>
                <a:spcBef>
                  <a:spcPct val="0"/>
                </a:spcBef>
                <a:buClrTx/>
                <a:buFontTx/>
                <a:buNone/>
              </a:pPr>
              <a:t>23</a:t>
            </a:fld>
            <a:endParaRPr lang="en-US" altLang="en-US" sz="1800">
              <a:solidFill>
                <a:srgbClr val="FFFFFF"/>
              </a:solidFill>
              <a:latin typeface="Arial" panose="020B0604020202020204" pitchFamily="34" charset="0"/>
            </a:endParaRPr>
          </a:p>
        </p:txBody>
      </p:sp>
      <p:sp>
        <p:nvSpPr>
          <p:cNvPr id="34819" name="Content Placeholder 1"/>
          <p:cNvSpPr>
            <a:spLocks noGrp="1"/>
          </p:cNvSpPr>
          <p:nvPr>
            <p:ph sz="quarter" idx="10"/>
          </p:nvPr>
        </p:nvSpPr>
        <p:spPr>
          <a:xfrm>
            <a:off x="152400" y="893764"/>
            <a:ext cx="8839200" cy="5964236"/>
          </a:xfrm>
        </p:spPr>
        <p:txBody>
          <a:bodyPr rtlCol="0">
            <a:normAutofit/>
          </a:bodyPr>
          <a:lstStyle/>
          <a:p>
            <a:pPr eaLnBrk="1" fontAlgn="auto" hangingPunct="1">
              <a:spcAft>
                <a:spcPts val="0"/>
              </a:spcAft>
              <a:buClr>
                <a:srgbClr val="C00000"/>
              </a:buClr>
              <a:buSzPct val="68000"/>
              <a:buFont typeface="Wingdings" panose="05000000000000000000" pitchFamily="2" charset="2"/>
              <a:buChar char="Ø"/>
              <a:defRPr/>
            </a:pPr>
            <a:r>
              <a:rPr lang="en-US" dirty="0"/>
              <a:t>What does the child learn most easily at home? </a:t>
            </a:r>
          </a:p>
          <a:p>
            <a:pPr marL="114300" indent="0" eaLnBrk="1" fontAlgn="auto" hangingPunct="1">
              <a:spcAft>
                <a:spcPts val="0"/>
              </a:spcAft>
              <a:buClr>
                <a:srgbClr val="C00000"/>
              </a:buClr>
              <a:buSzPct val="68000"/>
              <a:buFont typeface="Arial" panose="020B0604020202020204" pitchFamily="34" charset="0"/>
              <a:buNone/>
              <a:defRPr/>
            </a:pPr>
            <a:r>
              <a:rPr lang="en-US" dirty="0"/>
              <a:t>	At school?</a:t>
            </a:r>
          </a:p>
          <a:p>
            <a:pPr eaLnBrk="1" fontAlgn="auto" hangingPunct="1">
              <a:spcAft>
                <a:spcPts val="0"/>
              </a:spcAft>
              <a:buClr>
                <a:srgbClr val="C00000"/>
              </a:buClr>
              <a:buSzPct val="68000"/>
              <a:buFont typeface="Wingdings" panose="05000000000000000000" pitchFamily="2" charset="2"/>
              <a:buChar char="Ø"/>
              <a:defRPr/>
            </a:pPr>
            <a:r>
              <a:rPr lang="en-US" dirty="0"/>
              <a:t>What does the child most like to do at home? </a:t>
            </a:r>
          </a:p>
          <a:p>
            <a:pPr marL="114300" indent="0" eaLnBrk="1" fontAlgn="auto" hangingPunct="1">
              <a:spcAft>
                <a:spcPts val="0"/>
              </a:spcAft>
              <a:buClr>
                <a:srgbClr val="C00000"/>
              </a:buClr>
              <a:buSzPct val="68000"/>
              <a:buFont typeface="Arial" panose="020B0604020202020204" pitchFamily="34" charset="0"/>
              <a:buNone/>
              <a:defRPr/>
            </a:pPr>
            <a:r>
              <a:rPr lang="en-US" dirty="0"/>
              <a:t> 	In school?</a:t>
            </a:r>
          </a:p>
          <a:p>
            <a:pPr eaLnBrk="1" fontAlgn="auto" hangingPunct="1">
              <a:spcAft>
                <a:spcPts val="0"/>
              </a:spcAft>
              <a:buClr>
                <a:srgbClr val="C00000"/>
              </a:buClr>
              <a:buSzPct val="68000"/>
              <a:buFont typeface="Wingdings" panose="05000000000000000000" pitchFamily="2" charset="2"/>
              <a:buChar char="Ø"/>
              <a:defRPr/>
            </a:pPr>
            <a:r>
              <a:rPr lang="en-US" dirty="0"/>
              <a:t>What most motivates the child at home? </a:t>
            </a:r>
          </a:p>
          <a:p>
            <a:pPr marL="114300" indent="0" eaLnBrk="1" fontAlgn="auto" hangingPunct="1">
              <a:spcAft>
                <a:spcPts val="0"/>
              </a:spcAft>
              <a:buClr>
                <a:srgbClr val="C00000"/>
              </a:buClr>
              <a:buSzPct val="68000"/>
              <a:buFont typeface="Arial" panose="020B0604020202020204" pitchFamily="34" charset="0"/>
              <a:buNone/>
              <a:defRPr/>
            </a:pPr>
            <a:r>
              <a:rPr lang="en-US" dirty="0"/>
              <a:t>	At school?</a:t>
            </a:r>
          </a:p>
          <a:p>
            <a:pPr eaLnBrk="1" fontAlgn="auto" hangingPunct="1">
              <a:spcAft>
                <a:spcPts val="0"/>
              </a:spcAft>
              <a:buClr>
                <a:srgbClr val="C00000"/>
              </a:buClr>
              <a:buSzPct val="68000"/>
              <a:buFont typeface="Wingdings" panose="05000000000000000000" pitchFamily="2" charset="2"/>
              <a:buChar char="Ø"/>
              <a:defRPr/>
            </a:pPr>
            <a:r>
              <a:rPr lang="en-US" dirty="0"/>
              <a:t>What is the child curious about at home? </a:t>
            </a:r>
          </a:p>
          <a:p>
            <a:pPr marL="114300" indent="0" eaLnBrk="1" fontAlgn="auto" hangingPunct="1">
              <a:spcAft>
                <a:spcPts val="0"/>
              </a:spcAft>
              <a:buClr>
                <a:srgbClr val="C00000"/>
              </a:buClr>
              <a:buSzPct val="68000"/>
              <a:buFont typeface="Arial" panose="020B0604020202020204" pitchFamily="34" charset="0"/>
              <a:buNone/>
              <a:defRPr/>
            </a:pPr>
            <a:r>
              <a:rPr lang="en-US" dirty="0"/>
              <a:t>	At school?</a:t>
            </a:r>
          </a:p>
          <a:p>
            <a:pPr eaLnBrk="1" fontAlgn="auto" hangingPunct="1">
              <a:spcAft>
                <a:spcPts val="0"/>
              </a:spcAft>
              <a:buClr>
                <a:srgbClr val="C00000"/>
              </a:buClr>
              <a:buSzPct val="68000"/>
              <a:buFont typeface="Wingdings" panose="05000000000000000000" pitchFamily="2" charset="2"/>
              <a:buChar char="Ø"/>
              <a:defRPr/>
            </a:pPr>
            <a:r>
              <a:rPr lang="en-US" dirty="0"/>
              <a:t>What does the child most often choose to do during free time at home? At school?</a:t>
            </a:r>
          </a:p>
          <a:p>
            <a:pPr eaLnBrk="1" fontAlgn="auto" hangingPunct="1">
              <a:spcAft>
                <a:spcPts val="0"/>
              </a:spcAft>
              <a:defRPr/>
            </a:pPr>
            <a:endParaRPr lang="en-US" dirty="0"/>
          </a:p>
        </p:txBody>
      </p:sp>
      <p:sp>
        <p:nvSpPr>
          <p:cNvPr id="39938" name="Title 2"/>
          <p:cNvSpPr>
            <a:spLocks noGrp="1"/>
          </p:cNvSpPr>
          <p:nvPr>
            <p:ph type="title"/>
          </p:nvPr>
        </p:nvSpPr>
        <p:spPr>
          <a:xfrm>
            <a:off x="0" y="-173036"/>
            <a:ext cx="8839200" cy="1066800"/>
          </a:xfrm>
        </p:spPr>
        <p:txBody>
          <a:bodyPr>
            <a:normAutofit/>
          </a:bodyPr>
          <a:lstStyle/>
          <a:p>
            <a:pPr eaLnBrk="1" hangingPunct="1"/>
            <a:r>
              <a:rPr lang="en-US" altLang="en-US" sz="4800" b="1" i="1" u="sng" dirty="0">
                <a:solidFill>
                  <a:schemeClr val="bg1"/>
                </a:solidFill>
              </a:rPr>
              <a:t>Questions to Ask:</a:t>
            </a:r>
          </a:p>
        </p:txBody>
      </p:sp>
      <p:pic>
        <p:nvPicPr>
          <p:cNvPr id="39941" name="Picture 5" descr="C:\Users\jjackso\AppData\Local\Microsoft\Windows\Temporary Internet Files\Content.IE5\C57R4O0X\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362200"/>
            <a:ext cx="142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98A36ED-148E-4AF2-AE05-CFD6D8403AB3}" type="slidenum">
              <a:rPr lang="en-US" altLang="en-US" sz="1800">
                <a:solidFill>
                  <a:srgbClr val="FFFFFF"/>
                </a:solidFill>
                <a:latin typeface="Arial" panose="020B0604020202020204" pitchFamily="34" charset="0"/>
              </a:rPr>
              <a:pPr>
                <a:spcBef>
                  <a:spcPct val="0"/>
                </a:spcBef>
                <a:buClrTx/>
                <a:buFontTx/>
                <a:buNone/>
              </a:pPr>
              <a:t>24</a:t>
            </a:fld>
            <a:endParaRPr lang="en-US" altLang="en-US" sz="1800">
              <a:solidFill>
                <a:srgbClr val="FFFFFF"/>
              </a:solidFill>
              <a:latin typeface="Arial" panose="020B0604020202020204" pitchFamily="34" charset="0"/>
            </a:endParaRPr>
          </a:p>
        </p:txBody>
      </p:sp>
      <p:sp>
        <p:nvSpPr>
          <p:cNvPr id="41986" name="Title 1"/>
          <p:cNvSpPr>
            <a:spLocks noGrp="1"/>
          </p:cNvSpPr>
          <p:nvPr>
            <p:ph type="title"/>
          </p:nvPr>
        </p:nvSpPr>
        <p:spPr>
          <a:xfrm>
            <a:off x="152400" y="762000"/>
            <a:ext cx="8839200" cy="1066800"/>
          </a:xfrm>
        </p:spPr>
        <p:txBody>
          <a:bodyPr/>
          <a:lstStyle/>
          <a:p>
            <a:pPr eaLnBrk="1" hangingPunct="1"/>
            <a:r>
              <a:rPr lang="en-US" altLang="en-US" sz="5400" b="1" dirty="0"/>
              <a:t>Reflection</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40616"/>
            <a:ext cx="3032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54389B9-9B84-401B-B281-7CB09DD815FE}" type="slidenum">
              <a:rPr lang="en-US" altLang="en-US" sz="1800">
                <a:solidFill>
                  <a:srgbClr val="FFFFFF"/>
                </a:solidFill>
                <a:latin typeface="Arial" panose="020B0604020202020204" pitchFamily="34" charset="0"/>
              </a:rPr>
              <a:pPr>
                <a:spcBef>
                  <a:spcPct val="0"/>
                </a:spcBef>
                <a:buClrTx/>
                <a:buFontTx/>
                <a:buNone/>
              </a:pPr>
              <a:t>25</a:t>
            </a:fld>
            <a:endParaRPr lang="en-US" altLang="en-US" sz="1800">
              <a:solidFill>
                <a:srgbClr val="FFFFFF"/>
              </a:solidFill>
              <a:latin typeface="Arial" panose="020B0604020202020204" pitchFamily="34" charset="0"/>
            </a:endParaRPr>
          </a:p>
        </p:txBody>
      </p:sp>
      <p:sp>
        <p:nvSpPr>
          <p:cNvPr id="44035" name="Content Placeholder 3"/>
          <p:cNvSpPr>
            <a:spLocks noGrp="1"/>
          </p:cNvSpPr>
          <p:nvPr>
            <p:ph sz="quarter" idx="10"/>
          </p:nvPr>
        </p:nvSpPr>
        <p:spPr/>
        <p:txBody>
          <a:bodyPr/>
          <a:lstStyle/>
          <a:p>
            <a:pPr marL="68263" indent="0" eaLnBrk="1" hangingPunct="1">
              <a:buFont typeface="Arial" panose="020B0604020202020204" pitchFamily="34" charset="0"/>
              <a:buNone/>
            </a:pPr>
            <a:endParaRPr lang="en-US" altLang="en-US" sz="3600" i="1" dirty="0"/>
          </a:p>
          <a:p>
            <a:pPr marL="68263" indent="0" eaLnBrk="1" hangingPunct="1">
              <a:buFont typeface="Arial" panose="020B0604020202020204" pitchFamily="34" charset="0"/>
              <a:buNone/>
            </a:pPr>
            <a:endParaRPr lang="en-US" altLang="en-US" sz="3600" i="1" dirty="0"/>
          </a:p>
        </p:txBody>
      </p:sp>
      <p:sp>
        <p:nvSpPr>
          <p:cNvPr id="44034" name="Title 2"/>
          <p:cNvSpPr>
            <a:spLocks noGrp="1"/>
          </p:cNvSpPr>
          <p:nvPr>
            <p:ph type="title"/>
          </p:nvPr>
        </p:nvSpPr>
        <p:spPr>
          <a:xfrm>
            <a:off x="130629" y="1752600"/>
            <a:ext cx="8839200" cy="1066800"/>
          </a:xfrm>
        </p:spPr>
        <p:txBody>
          <a:bodyPr>
            <a:normAutofit fontScale="90000"/>
          </a:bodyPr>
          <a:lstStyle/>
          <a:p>
            <a:pPr eaLnBrk="1" hangingPunct="1"/>
            <a:r>
              <a:rPr lang="en-US" altLang="en-US" sz="4000" b="1" u="sng" dirty="0"/>
              <a:t>Step 1</a:t>
            </a:r>
            <a:r>
              <a:rPr lang="en-US" altLang="en-US" sz="4000" b="1" dirty="0"/>
              <a:t>: Getting to know and understand the Missouri Learning Standards (MLS) Grade Level Expectations and the process of linking district curriculum with state standards. </a:t>
            </a:r>
          </a:p>
        </p:txBody>
      </p:sp>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05333" y="3730405"/>
            <a:ext cx="2133333" cy="1879365"/>
          </a:xfrm>
          <a:prstGeom prst="rect">
            <a:avLst/>
          </a:prstGeom>
        </p:spPr>
      </p:pic>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FA2D1531-E4E3-4569-BC64-00EE7B21EAB3}" type="slidenum">
              <a:rPr lang="en-US" altLang="en-US" sz="1800">
                <a:solidFill>
                  <a:srgbClr val="FFFFFF"/>
                </a:solidFill>
                <a:latin typeface="Arial" panose="020B0604020202020204" pitchFamily="34" charset="0"/>
              </a:rPr>
              <a:pPr>
                <a:spcBef>
                  <a:spcPct val="0"/>
                </a:spcBef>
                <a:buClrTx/>
                <a:buFontTx/>
                <a:buNone/>
              </a:pPr>
              <a:t>26</a:t>
            </a:fld>
            <a:endParaRPr lang="en-US" altLang="en-US" sz="1800">
              <a:solidFill>
                <a:srgbClr val="FFFFFF"/>
              </a:solidFill>
              <a:latin typeface="Arial" panose="020B0604020202020204" pitchFamily="34" charset="0"/>
            </a:endParaRPr>
          </a:p>
        </p:txBody>
      </p:sp>
      <p:sp>
        <p:nvSpPr>
          <p:cNvPr id="46083" name="Rectangle 3"/>
          <p:cNvSpPr>
            <a:spLocks noGrp="1" noChangeArrowheads="1"/>
          </p:cNvSpPr>
          <p:nvPr>
            <p:ph sz="quarter" idx="10"/>
          </p:nvPr>
        </p:nvSpPr>
        <p:spPr>
          <a:xfrm>
            <a:off x="152400" y="1837871"/>
            <a:ext cx="8839200" cy="4419600"/>
          </a:xfrm>
        </p:spPr>
        <p:txBody>
          <a:bodyPr/>
          <a:lstStyle/>
          <a:p>
            <a:pPr marL="114300" indent="0" eaLnBrk="1" hangingPunct="1">
              <a:lnSpc>
                <a:spcPct val="90000"/>
              </a:lnSpc>
              <a:buFont typeface="Arial" panose="020B0604020202020204" pitchFamily="34" charset="0"/>
              <a:buNone/>
            </a:pPr>
            <a:endParaRPr lang="en-US" altLang="en-US" sz="1600" dirty="0"/>
          </a:p>
          <a:p>
            <a:pPr marL="114300" indent="0" eaLnBrk="1" hangingPunct="1">
              <a:lnSpc>
                <a:spcPct val="90000"/>
              </a:lnSpc>
              <a:buFont typeface="Arial" panose="020B0604020202020204" pitchFamily="34" charset="0"/>
              <a:buNone/>
            </a:pPr>
            <a:r>
              <a:rPr lang="en-US" altLang="en-US" sz="4400" dirty="0"/>
              <a:t>Let’s take a look at what we have.</a:t>
            </a:r>
          </a:p>
        </p:txBody>
      </p:sp>
      <p:sp>
        <p:nvSpPr>
          <p:cNvPr id="129026" name="Rectangle 2"/>
          <p:cNvSpPr>
            <a:spLocks noGrp="1" noChangeArrowheads="1"/>
          </p:cNvSpPr>
          <p:nvPr>
            <p:ph type="title"/>
          </p:nvPr>
        </p:nvSpPr>
        <p:spPr/>
        <p:txBody>
          <a:bodyPr>
            <a:normAutofit fontScale="90000"/>
          </a:bodyPr>
          <a:lstStyle/>
          <a:p>
            <a:pPr eaLnBrk="1" hangingPunct="1"/>
            <a:r>
              <a:rPr lang="en-US" altLang="en-US" sz="4000" b="1" dirty="0"/>
              <a:t>Missouri Learning Standards (MLS)</a:t>
            </a:r>
            <a:br>
              <a:rPr lang="en-US" altLang="en-US" sz="4000" b="1" dirty="0"/>
            </a:br>
            <a:r>
              <a:rPr lang="en-US" altLang="en-US" sz="4000" b="1" dirty="0"/>
              <a:t>Grade Level Expectations</a:t>
            </a:r>
          </a:p>
        </p:txBody>
      </p:sp>
      <p:pic>
        <p:nvPicPr>
          <p:cNvPr id="46085" name="Picture 4" descr="C:\Users\jjackso\AppData\Local\Microsoft\Windows\Temporary Internet Files\Content.IE5\3JYN5QSK\MC9004326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3962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2000"/>
                                        <p:tgtEl>
                                          <p:spTgt spid="12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762000" y="1066800"/>
            <a:ext cx="7696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39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0"/>
          <p:cNvSpPr txBox="1">
            <a:spLocks noGrp="1"/>
          </p:cNvSpPr>
          <p:nvPr>
            <p:ph type="body" idx="1"/>
          </p:nvPr>
        </p:nvSpPr>
        <p:spPr>
          <a:xfrm>
            <a:off x="1600200" y="1543050"/>
            <a:ext cx="5334000" cy="6858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gn="ctr">
              <a:spcBef>
                <a:spcPts val="0"/>
              </a:spcBef>
            </a:pPr>
            <a:r>
              <a:rPr lang="en-US" sz="4000"/>
              <a:t>Access to Standards</a:t>
            </a:r>
            <a:endParaRPr/>
          </a:p>
        </p:txBody>
      </p:sp>
      <p:sp>
        <p:nvSpPr>
          <p:cNvPr id="539" name="Google Shape;539;p90"/>
          <p:cNvSpPr txBox="1">
            <a:spLocks noGrp="1"/>
          </p:cNvSpPr>
          <p:nvPr>
            <p:ph type="body" idx="2"/>
          </p:nvPr>
        </p:nvSpPr>
        <p:spPr>
          <a:xfrm>
            <a:off x="1600200" y="2228850"/>
            <a:ext cx="7315200" cy="3448200"/>
          </a:xfrm>
          <a:prstGeom prst="rect">
            <a:avLst/>
          </a:prstGeom>
        </p:spPr>
        <p:txBody>
          <a:bodyPr spcFirstLastPara="1" vert="horz" wrap="square" lIns="91425" tIns="45700" rIns="91425" bIns="45700" numCol="1" anchor="t" anchorCtr="0" compatLnSpc="1">
            <a:prstTxWarp prst="textNoShape">
              <a:avLst/>
            </a:prstTxWarp>
            <a:noAutofit/>
          </a:bodyPr>
          <a:lstStyle/>
          <a:p>
            <a:pPr marL="0" indent="0">
              <a:lnSpc>
                <a:spcPct val="115000"/>
              </a:lnSpc>
              <a:spcBef>
                <a:spcPts val="0"/>
              </a:spcBef>
              <a:buNone/>
            </a:pPr>
            <a:r>
              <a:rPr lang="en-US" sz="3000">
                <a:solidFill>
                  <a:srgbClr val="000000"/>
                </a:solidFill>
              </a:rPr>
              <a:t>Special Education teachers cannot teach the entire set of standards for every subject and grade. Therefore, it is imperative for the classroom teacher to communicate what is the priority for the grade/subject. That is where the focus for specialized instruction is needed.</a:t>
            </a:r>
            <a:endParaRPr sz="3000">
              <a:solidFill>
                <a:srgbClr val="000000"/>
              </a:solidFill>
            </a:endParaRPr>
          </a:p>
          <a:p>
            <a:pPr marL="0" indent="0">
              <a:spcBef>
                <a:spcPts val="1600"/>
              </a:spcBef>
              <a:buNone/>
            </a:pPr>
            <a:endParaRPr/>
          </a:p>
        </p:txBody>
      </p:sp>
    </p:spTree>
    <p:extLst>
      <p:ext uri="{BB962C8B-B14F-4D97-AF65-F5344CB8AC3E}">
        <p14:creationId xmlns:p14="http://schemas.microsoft.com/office/powerpoint/2010/main" val="2885069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D3E3691-B75E-4A59-80C3-7104CC8632C2}" type="slidenum">
              <a:rPr lang="en-US" altLang="en-US" sz="1800">
                <a:solidFill>
                  <a:srgbClr val="FFFFFF"/>
                </a:solidFill>
                <a:latin typeface="Arial" panose="020B0604020202020204" pitchFamily="34" charset="0"/>
              </a:rPr>
              <a:pPr>
                <a:spcBef>
                  <a:spcPct val="0"/>
                </a:spcBef>
                <a:buClrTx/>
                <a:buFontTx/>
                <a:buNone/>
              </a:pPr>
              <a:t>29</a:t>
            </a:fld>
            <a:endParaRPr lang="en-US" altLang="en-US" sz="1800">
              <a:solidFill>
                <a:srgbClr val="FFFFFF"/>
              </a:solidFill>
              <a:latin typeface="Arial" panose="020B0604020202020204" pitchFamily="34" charset="0"/>
            </a:endParaRPr>
          </a:p>
        </p:txBody>
      </p:sp>
      <p:sp>
        <p:nvSpPr>
          <p:cNvPr id="52227" name="Content Placeholder 2"/>
          <p:cNvSpPr>
            <a:spLocks noGrp="1"/>
          </p:cNvSpPr>
          <p:nvPr>
            <p:ph sz="quarter" idx="10"/>
          </p:nvPr>
        </p:nvSpPr>
        <p:spPr>
          <a:xfrm>
            <a:off x="1143000" y="2159000"/>
            <a:ext cx="7848600" cy="4419600"/>
          </a:xfrm>
        </p:spPr>
        <p:txBody>
          <a:bodyPr/>
          <a:lstStyle/>
          <a:p>
            <a:pPr eaLnBrk="1" hangingPunct="1">
              <a:buFont typeface="Wingdings" panose="05000000000000000000" pitchFamily="2" charset="2"/>
              <a:buChar char="§"/>
            </a:pPr>
            <a:r>
              <a:rPr lang="en-US" altLang="en-US" sz="4400" dirty="0"/>
              <a:t>Grade Level</a:t>
            </a:r>
          </a:p>
          <a:p>
            <a:pPr eaLnBrk="1" hangingPunct="1">
              <a:buFont typeface="Wingdings" panose="05000000000000000000" pitchFamily="2" charset="2"/>
              <a:buChar char="§"/>
            </a:pPr>
            <a:r>
              <a:rPr lang="en-US" altLang="en-US" sz="4400" dirty="0"/>
              <a:t>Strand</a:t>
            </a:r>
          </a:p>
          <a:p>
            <a:pPr eaLnBrk="1" hangingPunct="1">
              <a:buFont typeface="Wingdings" panose="05000000000000000000" pitchFamily="2" charset="2"/>
              <a:buChar char="§"/>
            </a:pPr>
            <a:r>
              <a:rPr lang="en-US" altLang="en-US" sz="4400" dirty="0"/>
              <a:t>Big Idea</a:t>
            </a:r>
          </a:p>
          <a:p>
            <a:pPr eaLnBrk="1" hangingPunct="1">
              <a:buFont typeface="Wingdings" panose="05000000000000000000" pitchFamily="2" charset="2"/>
              <a:buChar char="§"/>
            </a:pPr>
            <a:r>
              <a:rPr lang="en-US" altLang="en-US" sz="4400" dirty="0"/>
              <a:t>Concept</a:t>
            </a:r>
          </a:p>
          <a:p>
            <a:pPr eaLnBrk="1" hangingPunct="1">
              <a:buFont typeface="Wingdings" panose="05000000000000000000" pitchFamily="2" charset="2"/>
              <a:buChar char="§"/>
            </a:pPr>
            <a:r>
              <a:rPr lang="en-US" altLang="en-US" sz="4400" dirty="0"/>
              <a:t>Expectation</a:t>
            </a:r>
          </a:p>
        </p:txBody>
      </p:sp>
      <p:sp>
        <p:nvSpPr>
          <p:cNvPr id="52226" name="Title 1"/>
          <p:cNvSpPr>
            <a:spLocks noGrp="1"/>
          </p:cNvSpPr>
          <p:nvPr>
            <p:ph type="title"/>
          </p:nvPr>
        </p:nvSpPr>
        <p:spPr/>
        <p:txBody>
          <a:bodyPr>
            <a:normAutofit fontScale="90000"/>
          </a:bodyPr>
          <a:lstStyle/>
          <a:p>
            <a:pPr eaLnBrk="1" hangingPunct="1"/>
            <a:r>
              <a:rPr lang="en-US" altLang="en-US" sz="4000" b="1" dirty="0"/>
              <a:t>Terminology to Read the ELA Expectations</a:t>
            </a:r>
          </a:p>
        </p:txBody>
      </p:sp>
      <p:pic>
        <p:nvPicPr>
          <p:cNvPr id="52229" name="Picture 4" descr="C:\Users\jjackso\AppData\Local\Microsoft\Windows\Temporary Internet Files\Content.IE5\IKEUALCL\MC900019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590800"/>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A63CDCB0-4917-4C07-B130-AF2FFD4A15EB}" type="slidenum">
              <a:rPr lang="en-US" altLang="en-US" sz="1800">
                <a:solidFill>
                  <a:srgbClr val="FFFFFF"/>
                </a:solidFill>
                <a:latin typeface="Arial" panose="020B0604020202020204" pitchFamily="34" charset="0"/>
              </a:rPr>
              <a:pPr>
                <a:spcBef>
                  <a:spcPct val="0"/>
                </a:spcBef>
                <a:buClrTx/>
                <a:buFontTx/>
                <a:buNone/>
              </a:pPr>
              <a:t>3</a:t>
            </a:fld>
            <a:endParaRPr lang="en-US" altLang="en-US" sz="1800" dirty="0">
              <a:solidFill>
                <a:srgbClr val="FFFFFF"/>
              </a:solidFill>
              <a:latin typeface="Arial" panose="020B0604020202020204" pitchFamily="34" charset="0"/>
            </a:endParaRPr>
          </a:p>
        </p:txBody>
      </p:sp>
      <p:sp>
        <p:nvSpPr>
          <p:cNvPr id="9219" name="Content Placeholder 2"/>
          <p:cNvSpPr>
            <a:spLocks noGrp="1"/>
          </p:cNvSpPr>
          <p:nvPr>
            <p:ph sz="quarter" idx="10"/>
          </p:nvPr>
        </p:nvSpPr>
        <p:spPr>
          <a:xfrm>
            <a:off x="152400" y="1600200"/>
            <a:ext cx="8839200" cy="4978400"/>
          </a:xfrm>
        </p:spPr>
        <p:txBody>
          <a:bodyPr/>
          <a:lstStyle/>
          <a:p>
            <a:pPr eaLnBrk="1" hangingPunct="1"/>
            <a:r>
              <a:rPr lang="en-US" altLang="en-US" sz="2800" dirty="0"/>
              <a:t>Handouts for Standards-Based IEPs #1-11</a:t>
            </a:r>
          </a:p>
          <a:p>
            <a:pPr eaLnBrk="1" hangingPunct="1"/>
            <a:r>
              <a:rPr lang="en-US" altLang="en-US" sz="2800" dirty="0"/>
              <a:t>Missouri Learning Standards </a:t>
            </a:r>
          </a:p>
          <a:p>
            <a:pPr eaLnBrk="1" hangingPunct="1"/>
            <a:r>
              <a:rPr lang="en-US" altLang="en-US" sz="2800" dirty="0"/>
              <a:t>Participants may bring a student’s IEP to reflect upon instead of the case studies provided within. </a:t>
            </a:r>
          </a:p>
          <a:p>
            <a:pPr eaLnBrk="1" hangingPunct="1"/>
            <a:r>
              <a:rPr lang="en-US" altLang="en-US" sz="2800" dirty="0"/>
              <a:t>During application activities participants may wish to apply their learning to actual students instead of provided case studies</a:t>
            </a:r>
          </a:p>
          <a:p>
            <a:pPr eaLnBrk="1" hangingPunct="1"/>
            <a:r>
              <a:rPr lang="en-US" altLang="en-US" sz="2800" i="1" dirty="0"/>
              <a:t>Pre-assessment document has been written to assess prior knowledge</a:t>
            </a:r>
            <a:r>
              <a:rPr lang="en-US" altLang="en-US" sz="2800" dirty="0"/>
              <a:t> and can be used as a Post –test for growth.</a:t>
            </a:r>
          </a:p>
          <a:p>
            <a:pPr eaLnBrk="1" hangingPunct="1"/>
            <a:endParaRPr lang="en-US" altLang="en-US" sz="2400" dirty="0"/>
          </a:p>
          <a:p>
            <a:pPr eaLnBrk="1" hangingPunct="1"/>
            <a:endParaRPr lang="en-US" altLang="en-US" sz="2400" dirty="0"/>
          </a:p>
        </p:txBody>
      </p:sp>
      <p:sp>
        <p:nvSpPr>
          <p:cNvPr id="9218" name="Title 1"/>
          <p:cNvSpPr>
            <a:spLocks noGrp="1"/>
          </p:cNvSpPr>
          <p:nvPr>
            <p:ph type="title"/>
          </p:nvPr>
        </p:nvSpPr>
        <p:spPr>
          <a:xfrm>
            <a:off x="152400" y="792163"/>
            <a:ext cx="8839200" cy="1066800"/>
          </a:xfrm>
        </p:spPr>
        <p:txBody>
          <a:bodyPr/>
          <a:lstStyle/>
          <a:p>
            <a:pPr eaLnBrk="1" hangingPunct="1"/>
            <a:r>
              <a:rPr lang="en-US" altLang="en-US" sz="4000" b="1" dirty="0"/>
              <a:t>Materials Needed</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6749" y="899041"/>
            <a:ext cx="7007357" cy="5679559"/>
          </a:xfrm>
          <a:prstGeom prst="rect">
            <a:avLst/>
          </a:prstGeom>
        </p:spPr>
      </p:pic>
      <p:sp>
        <p:nvSpPr>
          <p:cNvPr id="5" name="Oval 4"/>
          <p:cNvSpPr/>
          <p:nvPr/>
        </p:nvSpPr>
        <p:spPr>
          <a:xfrm>
            <a:off x="3086647" y="989104"/>
            <a:ext cx="1387366" cy="226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10" idx="1"/>
          </p:cNvCxnSpPr>
          <p:nvPr/>
        </p:nvCxnSpPr>
        <p:spPr>
          <a:xfrm>
            <a:off x="4474013" y="1102255"/>
            <a:ext cx="2992493" cy="11796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7466506" y="1035557"/>
            <a:ext cx="1525094" cy="369332"/>
          </a:xfrm>
          <a:prstGeom prst="rect">
            <a:avLst/>
          </a:prstGeom>
          <a:noFill/>
        </p:spPr>
        <p:txBody>
          <a:bodyPr wrap="square">
            <a:spAutoFit/>
          </a:bodyPr>
          <a:lstStyle/>
          <a:p>
            <a:pPr eaLnBrk="1" hangingPunct="1">
              <a:defRPr/>
            </a:pPr>
            <a:r>
              <a:rPr lang="en-US" sz="1800" b="1" dirty="0">
                <a:solidFill>
                  <a:srgbClr val="FF0000"/>
                </a:solidFill>
                <a:effectLst>
                  <a:outerShdw blurRad="38100" dist="38100" dir="2700000" algn="tl">
                    <a:srgbClr val="000000">
                      <a:alpha val="43137"/>
                    </a:srgbClr>
                  </a:outerShdw>
                </a:effectLst>
                <a:latin typeface="Arial" charset="0"/>
                <a:cs typeface="Arial" charset="0"/>
              </a:rPr>
              <a:t>STRAND</a:t>
            </a:r>
          </a:p>
        </p:txBody>
      </p:sp>
      <p:sp>
        <p:nvSpPr>
          <p:cNvPr id="11" name="TextBox 10"/>
          <p:cNvSpPr txBox="1"/>
          <p:nvPr/>
        </p:nvSpPr>
        <p:spPr>
          <a:xfrm>
            <a:off x="7176162" y="1962807"/>
            <a:ext cx="2057400" cy="369887"/>
          </a:xfrm>
          <a:prstGeom prst="rect">
            <a:avLst/>
          </a:prstGeom>
          <a:noFill/>
        </p:spPr>
        <p:txBody>
          <a:bodyPr>
            <a:spAutoFit/>
          </a:bodyPr>
          <a:lstStyle/>
          <a:p>
            <a:pPr eaLnBrk="1" hangingPunct="1">
              <a:defRPr/>
            </a:pPr>
            <a:r>
              <a:rPr lang="en-US" sz="1800" b="1" dirty="0">
                <a:solidFill>
                  <a:srgbClr val="FF0000"/>
                </a:solidFill>
                <a:effectLst>
                  <a:outerShdw blurRad="38100" dist="38100" dir="2700000" algn="tl">
                    <a:srgbClr val="000000">
                      <a:alpha val="43137"/>
                    </a:srgbClr>
                  </a:outerShdw>
                </a:effectLst>
                <a:latin typeface="Arial" charset="0"/>
                <a:cs typeface="Arial" charset="0"/>
              </a:rPr>
              <a:t>GRADE LEVEL</a:t>
            </a:r>
          </a:p>
        </p:txBody>
      </p:sp>
      <p:sp>
        <p:nvSpPr>
          <p:cNvPr id="12" name="Oval 11"/>
          <p:cNvSpPr/>
          <p:nvPr/>
        </p:nvSpPr>
        <p:spPr>
          <a:xfrm>
            <a:off x="4474013" y="1381962"/>
            <a:ext cx="1371600" cy="357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6"/>
            <a:endCxn id="11" idx="1"/>
          </p:cNvCxnSpPr>
          <p:nvPr/>
        </p:nvCxnSpPr>
        <p:spPr>
          <a:xfrm>
            <a:off x="5845613" y="1560638"/>
            <a:ext cx="1330549" cy="5871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13954" y="3200400"/>
            <a:ext cx="1606648" cy="400110"/>
          </a:xfrm>
          <a:prstGeom prst="rect">
            <a:avLst/>
          </a:prstGeom>
          <a:noFill/>
        </p:spPr>
        <p:txBody>
          <a:bodyPr wrap="square" rtlCol="0">
            <a:spAutoFit/>
          </a:bodyPr>
          <a:lstStyle/>
          <a:p>
            <a:r>
              <a:rPr lang="en-US" b="1" dirty="0">
                <a:solidFill>
                  <a:srgbClr val="FF0000"/>
                </a:solidFill>
                <a:effectLst>
                  <a:outerShdw blurRad="38100" dist="38100" dir="2700000" algn="tl">
                    <a:srgbClr val="000000">
                      <a:alpha val="43137"/>
                    </a:srgbClr>
                  </a:outerShdw>
                </a:effectLst>
              </a:rPr>
              <a:t>BIG IDEA</a:t>
            </a:r>
          </a:p>
        </p:txBody>
      </p:sp>
      <p:sp>
        <p:nvSpPr>
          <p:cNvPr id="3" name="TextBox 2"/>
          <p:cNvSpPr txBox="1"/>
          <p:nvPr/>
        </p:nvSpPr>
        <p:spPr>
          <a:xfrm>
            <a:off x="7448332" y="4468216"/>
            <a:ext cx="1313180" cy="369332"/>
          </a:xfrm>
          <a:prstGeom prst="rect">
            <a:avLst/>
          </a:prstGeom>
          <a:noFill/>
        </p:spPr>
        <p:txBody>
          <a:bodyPr wrap="none" rtlCol="0">
            <a:spAutoFit/>
          </a:bodyPr>
          <a:lstStyle/>
          <a:p>
            <a:r>
              <a:rPr lang="en-US" sz="1800" b="1" dirty="0">
                <a:solidFill>
                  <a:srgbClr val="FF0000"/>
                </a:solidFill>
                <a:effectLst>
                  <a:outerShdw blurRad="38100" dist="38100" dir="2700000" algn="tl">
                    <a:srgbClr val="000000">
                      <a:alpha val="43137"/>
                    </a:srgbClr>
                  </a:outerShdw>
                </a:effectLst>
              </a:rPr>
              <a:t>CONCEPT</a:t>
            </a:r>
          </a:p>
        </p:txBody>
      </p:sp>
      <p:sp>
        <p:nvSpPr>
          <p:cNvPr id="13" name="Oval 12"/>
          <p:cNvSpPr/>
          <p:nvPr/>
        </p:nvSpPr>
        <p:spPr>
          <a:xfrm rot="16200000">
            <a:off x="-143912" y="3613961"/>
            <a:ext cx="1364314" cy="4629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6748" y="1208104"/>
            <a:ext cx="3083249" cy="357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5" idx="4"/>
            <a:endCxn id="2" idx="1"/>
          </p:cNvCxnSpPr>
          <p:nvPr/>
        </p:nvCxnSpPr>
        <p:spPr>
          <a:xfrm>
            <a:off x="1848373" y="1565456"/>
            <a:ext cx="5565581" cy="18349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4"/>
            <a:endCxn id="3" idx="1"/>
          </p:cNvCxnSpPr>
          <p:nvPr/>
        </p:nvCxnSpPr>
        <p:spPr>
          <a:xfrm>
            <a:off x="769742" y="3845458"/>
            <a:ext cx="6678590" cy="8074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16200000">
            <a:off x="792936" y="4661497"/>
            <a:ext cx="822732" cy="12953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076418" y="5335922"/>
            <a:ext cx="2152869" cy="923330"/>
          </a:xfrm>
          <a:prstGeom prst="rect">
            <a:avLst/>
          </a:prstGeom>
          <a:noFill/>
        </p:spPr>
        <p:txBody>
          <a:bodyPr wrap="square" rtlCol="0">
            <a:spAutoFit/>
          </a:bodyPr>
          <a:lstStyle/>
          <a:p>
            <a:pPr algn="ctr"/>
            <a:r>
              <a:rPr lang="en-US" sz="1800" b="1" dirty="0">
                <a:solidFill>
                  <a:srgbClr val="FF0000"/>
                </a:solidFill>
                <a:effectLst>
                  <a:outerShdw blurRad="38100" dist="38100" dir="2700000" algn="tl">
                    <a:srgbClr val="000000">
                      <a:alpha val="43137"/>
                    </a:srgbClr>
                  </a:outerShdw>
                </a:effectLst>
              </a:rPr>
              <a:t>GRADE </a:t>
            </a:r>
          </a:p>
          <a:p>
            <a:pPr algn="ctr"/>
            <a:r>
              <a:rPr lang="en-US" sz="1800" b="1" dirty="0">
                <a:solidFill>
                  <a:srgbClr val="FF0000"/>
                </a:solidFill>
                <a:effectLst>
                  <a:outerShdw blurRad="38100" dist="38100" dir="2700000" algn="tl">
                    <a:srgbClr val="000000">
                      <a:alpha val="43137"/>
                    </a:srgbClr>
                  </a:outerShdw>
                </a:effectLst>
              </a:rPr>
              <a:t>SPECIFIC</a:t>
            </a:r>
          </a:p>
          <a:p>
            <a:pPr algn="ctr"/>
            <a:r>
              <a:rPr lang="en-US" sz="1800" b="1" dirty="0">
                <a:solidFill>
                  <a:srgbClr val="FF0000"/>
                </a:solidFill>
                <a:effectLst>
                  <a:outerShdw blurRad="38100" dist="38100" dir="2700000" algn="tl">
                    <a:srgbClr val="000000">
                      <a:alpha val="43137"/>
                    </a:srgbClr>
                  </a:outerShdw>
                </a:effectLst>
              </a:rPr>
              <a:t>EXPECTATION</a:t>
            </a:r>
          </a:p>
        </p:txBody>
      </p:sp>
      <p:cxnSp>
        <p:nvCxnSpPr>
          <p:cNvPr id="23" name="Straight Arrow Connector 22"/>
          <p:cNvCxnSpPr>
            <a:stCxn id="20" idx="4"/>
            <a:endCxn id="21" idx="1"/>
          </p:cNvCxnSpPr>
          <p:nvPr/>
        </p:nvCxnSpPr>
        <p:spPr>
          <a:xfrm>
            <a:off x="1852001" y="5309196"/>
            <a:ext cx="5224417" cy="488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6506" y="6324600"/>
            <a:ext cx="1295006" cy="400110"/>
          </a:xfrm>
          <a:prstGeom prst="rect">
            <a:avLst/>
          </a:prstGeom>
          <a:solidFill>
            <a:srgbClr val="FFFF00"/>
          </a:solidFill>
          <a:ln w="38100">
            <a:solidFill>
              <a:schemeClr val="tx1"/>
            </a:solidFill>
          </a:ln>
        </p:spPr>
        <p:txBody>
          <a:bodyPr wrap="square" rtlCol="0">
            <a:spAutoFit/>
          </a:bodyPr>
          <a:lstStyle/>
          <a:p>
            <a:r>
              <a:rPr lang="en-US" dirty="0"/>
              <a:t>HO #3</a:t>
            </a:r>
          </a:p>
        </p:txBody>
      </p:sp>
    </p:spTree>
    <p:extLst>
      <p:ext uri="{BB962C8B-B14F-4D97-AF65-F5344CB8AC3E}">
        <p14:creationId xmlns:p14="http://schemas.microsoft.com/office/powerpoint/2010/main" val="341834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789364"/>
            <a:ext cx="8591320" cy="4922933"/>
          </a:xfrm>
          <a:prstGeom prst="rect">
            <a:avLst/>
          </a:prstGeom>
        </p:spPr>
      </p:pic>
      <p:sp>
        <p:nvSpPr>
          <p:cNvPr id="5" name="Rectangle 4"/>
          <p:cNvSpPr/>
          <p:nvPr/>
        </p:nvSpPr>
        <p:spPr>
          <a:xfrm>
            <a:off x="4800600" y="6019800"/>
            <a:ext cx="25908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500">
              <a:solidFill>
                <a:prstClr val="white"/>
              </a:solidFill>
            </a:endParaRPr>
          </a:p>
        </p:txBody>
      </p:sp>
      <p:sp>
        <p:nvSpPr>
          <p:cNvPr id="2" name="TextBox 1"/>
          <p:cNvSpPr txBox="1"/>
          <p:nvPr/>
        </p:nvSpPr>
        <p:spPr>
          <a:xfrm>
            <a:off x="396608" y="1096867"/>
            <a:ext cx="8212505" cy="692497"/>
          </a:xfrm>
          <a:prstGeom prst="rect">
            <a:avLst/>
          </a:prstGeom>
          <a:noFill/>
        </p:spPr>
        <p:txBody>
          <a:bodyPr wrap="none" rtlCol="0">
            <a:spAutoFit/>
          </a:bodyPr>
          <a:lstStyle/>
          <a:p>
            <a:pPr defTabSz="342900"/>
            <a:r>
              <a:rPr lang="en-US" sz="2100" b="1" dirty="0">
                <a:solidFill>
                  <a:srgbClr val="297FD5"/>
                </a:solidFill>
              </a:rPr>
              <a:t>English Languages Arts Missouri Learning Standards</a:t>
            </a:r>
          </a:p>
          <a:p>
            <a:pPr defTabSz="342900"/>
            <a:r>
              <a:rPr lang="en-US" sz="1800" dirty="0">
                <a:solidFill>
                  <a:prstClr val="black"/>
                </a:solidFill>
                <a:hlinkClick r:id="rId4"/>
              </a:rPr>
              <a:t>https://dese.mo.gov/college-career-readiness/curriculum/english-language-arts</a:t>
            </a:r>
            <a:endParaRPr lang="en-US" sz="1800" b="1" dirty="0">
              <a:solidFill>
                <a:srgbClr val="297FD5"/>
              </a:solidFill>
            </a:endParaRPr>
          </a:p>
        </p:txBody>
      </p:sp>
    </p:spTree>
    <p:extLst>
      <p:ext uri="{BB962C8B-B14F-4D97-AF65-F5344CB8AC3E}">
        <p14:creationId xmlns:p14="http://schemas.microsoft.com/office/powerpoint/2010/main" val="3037513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little box says…</a:t>
            </a:r>
          </a:p>
        </p:txBody>
      </p:sp>
      <p:sp>
        <p:nvSpPr>
          <p:cNvPr id="4" name="Rectangle 3"/>
          <p:cNvSpPr/>
          <p:nvPr/>
        </p:nvSpPr>
        <p:spPr>
          <a:xfrm>
            <a:off x="857250" y="2867354"/>
            <a:ext cx="7289581" cy="20928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500">
              <a:solidFill>
                <a:prstClr val="white"/>
              </a:solidFill>
            </a:endParaRPr>
          </a:p>
        </p:txBody>
      </p:sp>
      <p:sp>
        <p:nvSpPr>
          <p:cNvPr id="5" name="TextBox 4"/>
          <p:cNvSpPr txBox="1"/>
          <p:nvPr/>
        </p:nvSpPr>
        <p:spPr>
          <a:xfrm>
            <a:off x="1037566" y="3269374"/>
            <a:ext cx="6928946" cy="923330"/>
          </a:xfrm>
          <a:prstGeom prst="rect">
            <a:avLst/>
          </a:prstGeom>
          <a:noFill/>
        </p:spPr>
        <p:txBody>
          <a:bodyPr wrap="square" rtlCol="0">
            <a:spAutoFit/>
          </a:bodyPr>
          <a:lstStyle/>
          <a:p>
            <a:pPr defTabSz="342900"/>
            <a:r>
              <a:rPr lang="en-US" sz="2700" dirty="0">
                <a:solidFill>
                  <a:prstClr val="black"/>
                </a:solidFill>
              </a:rPr>
              <a:t>Continue to address earlier standards as needed and as applies to more difficult text.</a:t>
            </a:r>
            <a:r>
              <a:rPr lang="en-US" sz="1500" dirty="0">
                <a:solidFill>
                  <a:prstClr val="black"/>
                </a:solidFill>
              </a:rPr>
              <a:t> </a:t>
            </a:r>
          </a:p>
        </p:txBody>
      </p:sp>
    </p:spTree>
    <p:extLst>
      <p:ext uri="{BB962C8B-B14F-4D97-AF65-F5344CB8AC3E}">
        <p14:creationId xmlns:p14="http://schemas.microsoft.com/office/powerpoint/2010/main" val="1471269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1066800"/>
          </a:xfrm>
        </p:spPr>
        <p:txBody>
          <a:bodyPr>
            <a:normAutofit/>
          </a:bodyPr>
          <a:lstStyle/>
          <a:p>
            <a:r>
              <a:rPr lang="en-US" sz="4400" dirty="0"/>
              <a:t>Which standards are these?</a:t>
            </a:r>
          </a:p>
        </p:txBody>
      </p:sp>
      <p:pic>
        <p:nvPicPr>
          <p:cNvPr id="4" name="Content Placeholder 3"/>
          <p:cNvPicPr>
            <a:picLocks noGrp="1" noChangeAspect="1"/>
          </p:cNvPicPr>
          <p:nvPr>
            <p:ph idx="4294967295"/>
          </p:nvPr>
        </p:nvPicPr>
        <p:blipFill>
          <a:blip r:embed="rId3"/>
          <a:stretch>
            <a:fillRect/>
          </a:stretch>
        </p:blipFill>
        <p:spPr>
          <a:xfrm>
            <a:off x="293710" y="1676401"/>
            <a:ext cx="8697890" cy="4844776"/>
          </a:xfrm>
          <a:prstGeom prst="rect">
            <a:avLst/>
          </a:prstGeom>
        </p:spPr>
      </p:pic>
      <p:sp>
        <p:nvSpPr>
          <p:cNvPr id="5" name="TextBox 4"/>
          <p:cNvSpPr txBox="1"/>
          <p:nvPr/>
        </p:nvSpPr>
        <p:spPr>
          <a:xfrm>
            <a:off x="5185645" y="5486400"/>
            <a:ext cx="3326552" cy="461665"/>
          </a:xfrm>
          <a:prstGeom prst="rect">
            <a:avLst/>
          </a:prstGeom>
          <a:noFill/>
          <a:ln w="57150">
            <a:solidFill>
              <a:srgbClr val="FF0000"/>
            </a:solidFill>
          </a:ln>
        </p:spPr>
        <p:txBody>
          <a:bodyPr wrap="none" rtlCol="0">
            <a:spAutoFit/>
          </a:bodyPr>
          <a:lstStyle/>
          <a:p>
            <a:pPr defTabSz="342900"/>
            <a:r>
              <a:rPr lang="en-US" sz="2400" b="1" dirty="0">
                <a:solidFill>
                  <a:srgbClr val="FF0000"/>
                </a:solidFill>
              </a:rPr>
              <a:t>Reading Foundations</a:t>
            </a:r>
          </a:p>
        </p:txBody>
      </p:sp>
      <p:sp>
        <p:nvSpPr>
          <p:cNvPr id="6" name="Rectangle 5"/>
          <p:cNvSpPr/>
          <p:nvPr/>
        </p:nvSpPr>
        <p:spPr>
          <a:xfrm>
            <a:off x="6477000" y="4567885"/>
            <a:ext cx="2291387" cy="34540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500">
              <a:solidFill>
                <a:prstClr val="white"/>
              </a:solidFill>
            </a:endParaRPr>
          </a:p>
        </p:txBody>
      </p:sp>
    </p:spTree>
    <p:extLst>
      <p:ext uri="{BB962C8B-B14F-4D97-AF65-F5344CB8AC3E}">
        <p14:creationId xmlns:p14="http://schemas.microsoft.com/office/powerpoint/2010/main" val="12352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The same little box…</a:t>
            </a:r>
          </a:p>
        </p:txBody>
      </p:sp>
      <p:sp>
        <p:nvSpPr>
          <p:cNvPr id="4" name="Rectangle 3"/>
          <p:cNvSpPr/>
          <p:nvPr/>
        </p:nvSpPr>
        <p:spPr>
          <a:xfrm>
            <a:off x="857250" y="2867354"/>
            <a:ext cx="7289581" cy="20928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500">
              <a:solidFill>
                <a:prstClr val="white"/>
              </a:solidFill>
            </a:endParaRPr>
          </a:p>
        </p:txBody>
      </p:sp>
      <p:sp>
        <p:nvSpPr>
          <p:cNvPr id="5" name="TextBox 4"/>
          <p:cNvSpPr txBox="1"/>
          <p:nvPr/>
        </p:nvSpPr>
        <p:spPr>
          <a:xfrm>
            <a:off x="1037566" y="3269374"/>
            <a:ext cx="6928946" cy="923330"/>
          </a:xfrm>
          <a:prstGeom prst="rect">
            <a:avLst/>
          </a:prstGeom>
          <a:noFill/>
        </p:spPr>
        <p:txBody>
          <a:bodyPr wrap="square" rtlCol="0">
            <a:spAutoFit/>
          </a:bodyPr>
          <a:lstStyle/>
          <a:p>
            <a:pPr defTabSz="342900"/>
            <a:r>
              <a:rPr lang="en-US" sz="2700" dirty="0">
                <a:solidFill>
                  <a:prstClr val="black"/>
                </a:solidFill>
              </a:rPr>
              <a:t>Continue to address earlier standards as needed and as applies to more difficult text.</a:t>
            </a:r>
            <a:r>
              <a:rPr lang="en-US" sz="1500" dirty="0">
                <a:solidFill>
                  <a:prstClr val="black"/>
                </a:solidFill>
              </a:rPr>
              <a:t> </a:t>
            </a:r>
          </a:p>
        </p:txBody>
      </p:sp>
    </p:spTree>
    <p:extLst>
      <p:ext uri="{BB962C8B-B14F-4D97-AF65-F5344CB8AC3E}">
        <p14:creationId xmlns:p14="http://schemas.microsoft.com/office/powerpoint/2010/main" val="4227202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35</a:t>
            </a:fld>
            <a:endParaRPr lang="en-US"/>
          </a:p>
        </p:txBody>
      </p:sp>
      <p:pic>
        <p:nvPicPr>
          <p:cNvPr id="5" name="Content Placeholder 4" descr="301 Moved Permanently"/>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74900" y="2171700"/>
            <a:ext cx="4394200" cy="4394200"/>
          </a:xfrm>
        </p:spPr>
      </p:pic>
      <p:sp>
        <p:nvSpPr>
          <p:cNvPr id="4" name="Title 3"/>
          <p:cNvSpPr>
            <a:spLocks noGrp="1"/>
          </p:cNvSpPr>
          <p:nvPr>
            <p:ph type="title"/>
          </p:nvPr>
        </p:nvSpPr>
        <p:spPr/>
        <p:txBody>
          <a:bodyPr>
            <a:normAutofit/>
          </a:bodyPr>
          <a:lstStyle/>
          <a:p>
            <a:r>
              <a:rPr lang="en-US" sz="4000" dirty="0"/>
              <a:t>So what does that mean to me?</a:t>
            </a:r>
          </a:p>
        </p:txBody>
      </p:sp>
    </p:spTree>
    <p:extLst>
      <p:ext uri="{BB962C8B-B14F-4D97-AF65-F5344CB8AC3E}">
        <p14:creationId xmlns:p14="http://schemas.microsoft.com/office/powerpoint/2010/main" val="4151266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44C1584D-6184-4932-8AA7-D227D1F36790}" type="slidenum">
              <a:rPr lang="en-US" altLang="en-US" sz="1800">
                <a:solidFill>
                  <a:srgbClr val="FFFFFF"/>
                </a:solidFill>
                <a:latin typeface="Arial" panose="020B0604020202020204" pitchFamily="34" charset="0"/>
              </a:rPr>
              <a:pPr>
                <a:spcBef>
                  <a:spcPct val="0"/>
                </a:spcBef>
                <a:buClrTx/>
                <a:buFontTx/>
                <a:buNone/>
              </a:pPr>
              <a:t>36</a:t>
            </a:fld>
            <a:endParaRPr lang="en-US" altLang="en-US" sz="1800">
              <a:solidFill>
                <a:srgbClr val="FFFFFF"/>
              </a:solidFill>
              <a:latin typeface="Arial" panose="020B0604020202020204" pitchFamily="34" charset="0"/>
            </a:endParaRPr>
          </a:p>
        </p:txBody>
      </p:sp>
      <p:sp>
        <p:nvSpPr>
          <p:cNvPr id="4" name="Content Placeholder 3"/>
          <p:cNvSpPr>
            <a:spLocks noGrp="1"/>
          </p:cNvSpPr>
          <p:nvPr>
            <p:ph sz="quarter" idx="10"/>
          </p:nvPr>
        </p:nvSpPr>
        <p:spPr/>
        <p:txBody>
          <a:bodyPr rtlCol="0">
            <a:normAutofit/>
          </a:bodyPr>
          <a:lstStyle/>
          <a:p>
            <a:pPr marL="365760" indent="-256032" eaLnBrk="1" fontAlgn="auto" hangingPunct="1">
              <a:spcBef>
                <a:spcPts val="0"/>
              </a:spcBef>
              <a:spcAft>
                <a:spcPts val="0"/>
              </a:spcAft>
              <a:buFont typeface="Wingdings 3"/>
              <a:buChar char=""/>
              <a:defRPr/>
            </a:pPr>
            <a:endParaRPr lang="en-US" dirty="0"/>
          </a:p>
          <a:p>
            <a:pPr marL="365760" indent="-256032" eaLnBrk="1" fontAlgn="auto" hangingPunct="1">
              <a:spcBef>
                <a:spcPts val="0"/>
              </a:spcBef>
              <a:spcAft>
                <a:spcPts val="0"/>
              </a:spcAft>
              <a:buFont typeface="Wingdings 3"/>
              <a:buChar char=""/>
              <a:defRPr/>
            </a:pPr>
            <a:endParaRPr lang="en-US" sz="3600" i="1" dirty="0"/>
          </a:p>
          <a:p>
            <a:pPr marL="68580" indent="0" eaLnBrk="1" fontAlgn="auto" hangingPunct="1">
              <a:spcBef>
                <a:spcPts val="0"/>
              </a:spcBef>
              <a:spcAft>
                <a:spcPts val="0"/>
              </a:spcAft>
              <a:buFont typeface="Wingdings 3"/>
              <a:buNone/>
              <a:defRPr/>
            </a:pPr>
            <a:endParaRPr lang="en-US" sz="3600" i="1" dirty="0"/>
          </a:p>
          <a:p>
            <a:pPr marL="68580" indent="0" eaLnBrk="1" fontAlgn="auto" hangingPunct="1">
              <a:spcBef>
                <a:spcPts val="0"/>
              </a:spcBef>
              <a:spcAft>
                <a:spcPts val="0"/>
              </a:spcAft>
              <a:buFont typeface="Wingdings 3"/>
              <a:buNone/>
              <a:defRPr/>
            </a:pPr>
            <a:endParaRPr lang="en-US" sz="3600" i="1" dirty="0"/>
          </a:p>
        </p:txBody>
      </p:sp>
      <p:sp>
        <p:nvSpPr>
          <p:cNvPr id="48130" name="Title 2"/>
          <p:cNvSpPr>
            <a:spLocks noGrp="1"/>
          </p:cNvSpPr>
          <p:nvPr>
            <p:ph type="title"/>
          </p:nvPr>
        </p:nvSpPr>
        <p:spPr>
          <a:xfrm>
            <a:off x="152400" y="1533939"/>
            <a:ext cx="8839200" cy="1066800"/>
          </a:xfrm>
        </p:spPr>
        <p:txBody>
          <a:bodyPr>
            <a:noAutofit/>
          </a:bodyPr>
          <a:lstStyle/>
          <a:p>
            <a:pPr eaLnBrk="1" hangingPunct="1"/>
            <a:r>
              <a:rPr lang="en-US" altLang="en-US" sz="4800" b="1" i="1" dirty="0"/>
              <a:t>Small Group Treasure Hunt</a:t>
            </a:r>
            <a:br>
              <a:rPr lang="en-US" altLang="en-US" sz="4800" b="1" i="1" dirty="0"/>
            </a:br>
            <a:r>
              <a:rPr lang="en-US" altLang="en-US" sz="4800" b="1" i="1" dirty="0"/>
              <a:t>English Language Arts (ELA)</a:t>
            </a:r>
            <a:endParaRPr lang="en-US" altLang="en-US" sz="4800" b="1" dirty="0"/>
          </a:p>
        </p:txBody>
      </p:sp>
      <p:pic>
        <p:nvPicPr>
          <p:cNvPr id="48133"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3012661"/>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67600" y="6196280"/>
            <a:ext cx="1219200" cy="400110"/>
          </a:xfrm>
          <a:prstGeom prst="rect">
            <a:avLst/>
          </a:prstGeom>
          <a:solidFill>
            <a:srgbClr val="FFFF00"/>
          </a:solidFill>
          <a:ln w="38100">
            <a:solidFill>
              <a:schemeClr val="tx1"/>
            </a:solidFill>
          </a:ln>
        </p:spPr>
        <p:txBody>
          <a:bodyPr wrap="square" rtlCol="0">
            <a:spAutoFit/>
          </a:bodyPr>
          <a:lstStyle/>
          <a:p>
            <a:r>
              <a:rPr lang="en-US" dirty="0"/>
              <a:t>HO #3b</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sz="quarter" idx="10"/>
          </p:nvPr>
        </p:nvSpPr>
        <p:spPr/>
        <p:txBody>
          <a:bodyPr/>
          <a:lstStyle/>
          <a:p>
            <a:pPr marL="0" indent="0">
              <a:buNone/>
            </a:pPr>
            <a:r>
              <a:rPr lang="en-US" dirty="0">
                <a:solidFill>
                  <a:schemeClr val="bg1"/>
                </a:solidFill>
              </a:rPr>
              <a:t>.</a:t>
            </a:r>
          </a:p>
        </p:txBody>
      </p:sp>
      <p:sp>
        <p:nvSpPr>
          <p:cNvPr id="2" name="Title 1"/>
          <p:cNvSpPr>
            <a:spLocks noGrp="1"/>
          </p:cNvSpPr>
          <p:nvPr>
            <p:ph type="title"/>
          </p:nvPr>
        </p:nvSpPr>
        <p:spPr/>
        <p:txBody>
          <a:bodyPr>
            <a:normAutofit/>
          </a:bodyPr>
          <a:lstStyle/>
          <a:p>
            <a:r>
              <a:rPr lang="en-GB" sz="5400" dirty="0"/>
              <a:t>10 minutes</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470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a:t>10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extLst>
      <p:ext uri="{BB962C8B-B14F-4D97-AF65-F5344CB8AC3E}">
        <p14:creationId xmlns:p14="http://schemas.microsoft.com/office/powerpoint/2010/main" val="32338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38</a:t>
            </a:fld>
            <a:endParaRPr lang="en-US"/>
          </a:p>
        </p:txBody>
      </p:sp>
      <p:sp>
        <p:nvSpPr>
          <p:cNvPr id="3" name="Content Placeholder 2"/>
          <p:cNvSpPr>
            <a:spLocks noGrp="1"/>
          </p:cNvSpPr>
          <p:nvPr>
            <p:ph sz="quarter" idx="10"/>
          </p:nvPr>
        </p:nvSpPr>
        <p:spPr/>
        <p:txBody>
          <a:bodyPr/>
          <a:lstStyle/>
          <a:p>
            <a:pPr marL="0" indent="0">
              <a:buNone/>
            </a:pPr>
            <a:r>
              <a:rPr lang="en-US" sz="4400" dirty="0"/>
              <a:t>Special education needs to know which standards are the priority for each grade level or content.</a:t>
            </a:r>
          </a:p>
        </p:txBody>
      </p:sp>
      <p:sp>
        <p:nvSpPr>
          <p:cNvPr id="4" name="Title 3"/>
          <p:cNvSpPr>
            <a:spLocks noGrp="1"/>
          </p:cNvSpPr>
          <p:nvPr>
            <p:ph type="title"/>
          </p:nvPr>
        </p:nvSpPr>
        <p:spPr/>
        <p:txBody>
          <a:bodyPr>
            <a:normAutofit/>
          </a:bodyPr>
          <a:lstStyle/>
          <a:p>
            <a:r>
              <a:rPr lang="en-US" sz="4000" dirty="0"/>
              <a:t>Not enough time…</a:t>
            </a:r>
          </a:p>
        </p:txBody>
      </p:sp>
      <p:pic>
        <p:nvPicPr>
          <p:cNvPr id="5" name="Picture 4" descr="Enjoy the Process – Finding Freedom Series, Strategies #33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345737"/>
            <a:ext cx="3409950" cy="2055063"/>
          </a:xfrm>
          <a:prstGeom prst="rect">
            <a:avLst/>
          </a:prstGeom>
        </p:spPr>
      </p:pic>
    </p:spTree>
    <p:extLst>
      <p:ext uri="{BB962C8B-B14F-4D97-AF65-F5344CB8AC3E}">
        <p14:creationId xmlns:p14="http://schemas.microsoft.com/office/powerpoint/2010/main" val="111648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1" y="1093624"/>
            <a:ext cx="7543800" cy="526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1345217" y="719466"/>
            <a:ext cx="457200" cy="6090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2814176" y="5273189"/>
            <a:ext cx="61377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189337" y="143085"/>
            <a:ext cx="2441501" cy="646331"/>
          </a:xfrm>
          <a:prstGeom prst="rect">
            <a:avLst/>
          </a:prstGeom>
          <a:noFill/>
        </p:spPr>
        <p:txBody>
          <a:bodyPr wrap="square" rtlCol="0">
            <a:spAutoFit/>
          </a:bodyPr>
          <a:lstStyle/>
          <a:p>
            <a:r>
              <a:rPr lang="en-US" sz="3600" dirty="0">
                <a:solidFill>
                  <a:schemeClr val="bg1"/>
                </a:solidFill>
              </a:rPr>
              <a:t>Reading</a:t>
            </a:r>
          </a:p>
        </p:txBody>
      </p:sp>
      <p:sp>
        <p:nvSpPr>
          <p:cNvPr id="10" name="Left Arrow 9"/>
          <p:cNvSpPr/>
          <p:nvPr/>
        </p:nvSpPr>
        <p:spPr>
          <a:xfrm rot="1764830">
            <a:off x="5206476" y="618284"/>
            <a:ext cx="629741" cy="49398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16931" y="887604"/>
            <a:ext cx="2895599" cy="369332"/>
          </a:xfrm>
          <a:prstGeom prst="rect">
            <a:avLst/>
          </a:prstGeom>
          <a:noFill/>
        </p:spPr>
        <p:txBody>
          <a:bodyPr wrap="square" rtlCol="0">
            <a:spAutoFit/>
          </a:bodyPr>
          <a:lstStyle/>
          <a:p>
            <a:r>
              <a:rPr lang="en-US" sz="1800" b="1" dirty="0">
                <a:solidFill>
                  <a:srgbClr val="FF0000"/>
                </a:solidFill>
                <a:effectLst>
                  <a:outerShdw blurRad="38100" dist="38100" dir="2700000" algn="tl">
                    <a:srgbClr val="000000">
                      <a:alpha val="43137"/>
                    </a:srgbClr>
                  </a:outerShdw>
                </a:effectLst>
              </a:rPr>
              <a:t>1 of 5 Strands in ELA</a:t>
            </a:r>
          </a:p>
        </p:txBody>
      </p:sp>
      <p:sp>
        <p:nvSpPr>
          <p:cNvPr id="15" name="TextBox 14"/>
          <p:cNvSpPr txBox="1"/>
          <p:nvPr/>
        </p:nvSpPr>
        <p:spPr>
          <a:xfrm>
            <a:off x="1345217" y="5239430"/>
            <a:ext cx="1529224" cy="646331"/>
          </a:xfrm>
          <a:prstGeom prst="rect">
            <a:avLst/>
          </a:prstGeom>
          <a:noFill/>
        </p:spPr>
        <p:txBody>
          <a:bodyPr wrap="square" rtlCol="0">
            <a:spAutoFit/>
          </a:bodyPr>
          <a:lstStyle/>
          <a:p>
            <a:pPr algn="ctr"/>
            <a:r>
              <a:rPr lang="en-US" sz="1800" b="1" dirty="0">
                <a:solidFill>
                  <a:srgbClr val="FF0000"/>
                </a:solidFill>
                <a:effectLst>
                  <a:outerShdw blurRad="38100" dist="38100" dir="2700000" algn="tl">
                    <a:srgbClr val="000000">
                      <a:alpha val="43137"/>
                    </a:srgbClr>
                  </a:outerShdw>
                </a:effectLst>
              </a:rPr>
              <a:t>Grade-Level Expectation</a:t>
            </a:r>
          </a:p>
        </p:txBody>
      </p:sp>
      <p:sp>
        <p:nvSpPr>
          <p:cNvPr id="16" name="TextBox 15"/>
          <p:cNvSpPr txBox="1"/>
          <p:nvPr/>
        </p:nvSpPr>
        <p:spPr>
          <a:xfrm>
            <a:off x="1811628" y="928410"/>
            <a:ext cx="1266146" cy="400110"/>
          </a:xfrm>
          <a:prstGeom prst="rect">
            <a:avLst/>
          </a:prstGeom>
          <a:noFill/>
        </p:spPr>
        <p:txBody>
          <a:bodyPr wrap="square" rtlCol="0">
            <a:spAutoFit/>
          </a:bodyPr>
          <a:lstStyle/>
          <a:p>
            <a:r>
              <a:rPr lang="en-US" b="1" dirty="0">
                <a:solidFill>
                  <a:srgbClr val="FF0000"/>
                </a:solidFill>
                <a:effectLst>
                  <a:outerShdw blurRad="38100" dist="38100" dir="2700000" algn="tl">
                    <a:srgbClr val="000000">
                      <a:alpha val="43137"/>
                    </a:srgbClr>
                  </a:outerShdw>
                </a:effectLst>
              </a:rPr>
              <a:t>Big Idea</a:t>
            </a:r>
          </a:p>
        </p:txBody>
      </p:sp>
      <p:sp>
        <p:nvSpPr>
          <p:cNvPr id="17" name="Up-Down Arrow 16"/>
          <p:cNvSpPr/>
          <p:nvPr/>
        </p:nvSpPr>
        <p:spPr>
          <a:xfrm>
            <a:off x="402221" y="2028889"/>
            <a:ext cx="496608" cy="121615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85276" y="2364653"/>
            <a:ext cx="1295400" cy="369332"/>
          </a:xfrm>
          <a:prstGeom prst="rect">
            <a:avLst/>
          </a:prstGeom>
          <a:noFill/>
        </p:spPr>
        <p:txBody>
          <a:bodyPr wrap="square" rtlCol="0">
            <a:spAutoFit/>
          </a:bodyPr>
          <a:lstStyle/>
          <a:p>
            <a:r>
              <a:rPr lang="en-US" sz="1800" b="1" dirty="0">
                <a:solidFill>
                  <a:srgbClr val="FF0000"/>
                </a:solidFill>
                <a:effectLst>
                  <a:outerShdw blurRad="38100" dist="38100" dir="2700000" algn="tl">
                    <a:srgbClr val="000000">
                      <a:alpha val="43137"/>
                    </a:srgbClr>
                  </a:outerShdw>
                </a:effectLst>
              </a:rPr>
              <a:t>Concept</a:t>
            </a:r>
          </a:p>
        </p:txBody>
      </p:sp>
      <p:sp>
        <p:nvSpPr>
          <p:cNvPr id="2" name="Oval 1"/>
          <p:cNvSpPr/>
          <p:nvPr/>
        </p:nvSpPr>
        <p:spPr>
          <a:xfrm>
            <a:off x="5486400" y="1557099"/>
            <a:ext cx="1219200" cy="6527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 idx="6"/>
            <a:endCxn id="8" idx="0"/>
          </p:cNvCxnSpPr>
          <p:nvPr/>
        </p:nvCxnSpPr>
        <p:spPr>
          <a:xfrm>
            <a:off x="6705600" y="1883450"/>
            <a:ext cx="1714500" cy="451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72400" y="2334782"/>
            <a:ext cx="1295400" cy="1200329"/>
          </a:xfrm>
          <a:prstGeom prst="rect">
            <a:avLst/>
          </a:prstGeom>
          <a:noFill/>
        </p:spPr>
        <p:txBody>
          <a:bodyPr wrap="square" rtlCol="0">
            <a:spAutoFit/>
          </a:bodyPr>
          <a:lstStyle/>
          <a:p>
            <a:r>
              <a:rPr lang="en-US" sz="1800" b="1" dirty="0">
                <a:solidFill>
                  <a:srgbClr val="FF0000"/>
                </a:solidFill>
                <a:effectLst>
                  <a:outerShdw blurRad="38100" dist="38100" dir="2700000" algn="tl">
                    <a:srgbClr val="000000">
                      <a:alpha val="43137"/>
                    </a:srgbClr>
                  </a:outerShdw>
                </a:effectLst>
              </a:rPr>
              <a:t>STEM</a:t>
            </a:r>
          </a:p>
          <a:p>
            <a:r>
              <a:rPr lang="en-US" sz="1800" b="1" dirty="0">
                <a:solidFill>
                  <a:srgbClr val="FF0000"/>
                </a:solidFill>
                <a:effectLst>
                  <a:outerShdw blurRad="38100" dist="38100" dir="2700000" algn="tl">
                    <a:srgbClr val="000000">
                      <a:alpha val="43137"/>
                    </a:srgbClr>
                  </a:outerShdw>
                </a:effectLst>
              </a:rPr>
              <a:t>Top part </a:t>
            </a:r>
          </a:p>
          <a:p>
            <a:r>
              <a:rPr lang="en-US" sz="1800" b="1" dirty="0">
                <a:solidFill>
                  <a:srgbClr val="FF0000"/>
                </a:solidFill>
                <a:effectLst>
                  <a:outerShdw blurRad="38100" dist="38100" dir="2700000" algn="tl">
                    <a:srgbClr val="000000">
                      <a:alpha val="43137"/>
                    </a:srgbClr>
                  </a:outerShdw>
                </a:effectLst>
              </a:rPr>
              <a:t> essential</a:t>
            </a:r>
          </a:p>
          <a:p>
            <a:r>
              <a:rPr lang="en-US" sz="1800" b="1" dirty="0">
                <a:solidFill>
                  <a:srgbClr val="FF0000"/>
                </a:solidFill>
                <a:effectLst>
                  <a:outerShdw blurRad="38100" dist="38100" dir="2700000" algn="tl">
                    <a:srgbClr val="000000">
                      <a:alpha val="43137"/>
                    </a:srgbClr>
                  </a:outerShdw>
                </a:effectLst>
              </a:rPr>
              <a:t> for rigor</a:t>
            </a:r>
            <a:endParaRPr lang="en-US" sz="1800" b="1" dirty="0">
              <a:solidFill>
                <a:srgbClr val="FF0000"/>
              </a:solidFill>
            </a:endParaRPr>
          </a:p>
        </p:txBody>
      </p:sp>
    </p:spTree>
    <p:extLst>
      <p:ext uri="{BB962C8B-B14F-4D97-AF65-F5344CB8AC3E}">
        <p14:creationId xmlns:p14="http://schemas.microsoft.com/office/powerpoint/2010/main" val="325306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5" y="1676400"/>
            <a:ext cx="5638800" cy="1219200"/>
          </a:xfrm>
        </p:spPr>
        <p:txBody>
          <a:bodyPr>
            <a:noAutofit/>
          </a:bodyPr>
          <a:lstStyle/>
          <a:p>
            <a:r>
              <a:rPr lang="en-US" sz="4000" dirty="0"/>
              <a:t>Developing Standards-Based IEPs Linked to Missouri Learning Standards</a:t>
            </a:r>
          </a:p>
        </p:txBody>
      </p:sp>
      <p:sp>
        <p:nvSpPr>
          <p:cNvPr id="3" name="Text Placeholder 2"/>
          <p:cNvSpPr>
            <a:spLocks noGrp="1"/>
          </p:cNvSpPr>
          <p:nvPr>
            <p:ph type="body" sz="quarter" idx="10"/>
          </p:nvPr>
        </p:nvSpPr>
        <p:spPr/>
        <p:txBody>
          <a:bodyPr/>
          <a:lstStyle/>
          <a:p>
            <a:r>
              <a:rPr lang="en-US"/>
              <a:t> </a:t>
            </a:r>
            <a:r>
              <a:rPr lang="en-US" dirty="0"/>
              <a:t>2018</a:t>
            </a:r>
          </a:p>
        </p:txBody>
      </p:sp>
      <p:sp>
        <p:nvSpPr>
          <p:cNvPr id="4" name="Text Placeholder 3"/>
          <p:cNvSpPr>
            <a:spLocks noGrp="1"/>
          </p:cNvSpPr>
          <p:nvPr>
            <p:ph type="body" sz="quarter" idx="11"/>
          </p:nvPr>
        </p:nvSpPr>
        <p:spPr/>
        <p:txBody>
          <a:bodyPr/>
          <a:lstStyle/>
          <a:p>
            <a:r>
              <a:rPr lang="en-US" dirty="0"/>
              <a:t>Consultant Name/Info</a:t>
            </a:r>
          </a:p>
        </p:txBody>
      </p:sp>
    </p:spTree>
    <p:extLst>
      <p:ext uri="{BB962C8B-B14F-4D97-AF65-F5344CB8AC3E}">
        <p14:creationId xmlns:p14="http://schemas.microsoft.com/office/powerpoint/2010/main" val="3089948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81000" y="2362200"/>
            <a:ext cx="8382000" cy="4114800"/>
          </a:xfrm>
        </p:spPr>
      </p:pic>
      <p:sp>
        <p:nvSpPr>
          <p:cNvPr id="2" name="Title 1"/>
          <p:cNvSpPr>
            <a:spLocks noGrp="1"/>
          </p:cNvSpPr>
          <p:nvPr>
            <p:ph type="title"/>
          </p:nvPr>
        </p:nvSpPr>
        <p:spPr/>
        <p:txBody>
          <a:bodyPr>
            <a:normAutofit/>
          </a:bodyPr>
          <a:lstStyle/>
          <a:p>
            <a:r>
              <a:rPr lang="en-US" sz="4800" dirty="0"/>
              <a:t>Five Strands in Elementary</a:t>
            </a:r>
          </a:p>
        </p:txBody>
      </p:sp>
      <p:sp>
        <p:nvSpPr>
          <p:cNvPr id="5" name="TextBox 4"/>
          <p:cNvSpPr txBox="1"/>
          <p:nvPr/>
        </p:nvSpPr>
        <p:spPr>
          <a:xfrm>
            <a:off x="839541" y="3476302"/>
            <a:ext cx="1141659" cy="400110"/>
          </a:xfrm>
          <a:prstGeom prst="rect">
            <a:avLst/>
          </a:prstGeom>
          <a:noFill/>
        </p:spPr>
        <p:txBody>
          <a:bodyPr wrap="none" rtlCol="0">
            <a:spAutoFit/>
          </a:bodyPr>
          <a:lstStyle/>
          <a:p>
            <a:r>
              <a:rPr lang="en-US" dirty="0"/>
              <a:t>Reading</a:t>
            </a:r>
          </a:p>
        </p:txBody>
      </p:sp>
      <p:sp>
        <p:nvSpPr>
          <p:cNvPr id="6" name="TextBox 5"/>
          <p:cNvSpPr txBox="1"/>
          <p:nvPr/>
        </p:nvSpPr>
        <p:spPr>
          <a:xfrm>
            <a:off x="3908998" y="3417624"/>
            <a:ext cx="1326004" cy="400110"/>
          </a:xfrm>
          <a:prstGeom prst="rect">
            <a:avLst/>
          </a:prstGeom>
          <a:noFill/>
        </p:spPr>
        <p:txBody>
          <a:bodyPr wrap="none" rtlCol="0">
            <a:spAutoFit/>
          </a:bodyPr>
          <a:lstStyle/>
          <a:p>
            <a:r>
              <a:rPr lang="en-US" dirty="0"/>
              <a:t>Language</a:t>
            </a:r>
          </a:p>
        </p:txBody>
      </p:sp>
      <p:sp>
        <p:nvSpPr>
          <p:cNvPr id="7" name="TextBox 6"/>
          <p:cNvSpPr txBox="1"/>
          <p:nvPr/>
        </p:nvSpPr>
        <p:spPr>
          <a:xfrm>
            <a:off x="7162800" y="3417624"/>
            <a:ext cx="978345" cy="400110"/>
          </a:xfrm>
          <a:prstGeom prst="rect">
            <a:avLst/>
          </a:prstGeom>
          <a:noFill/>
        </p:spPr>
        <p:txBody>
          <a:bodyPr wrap="none" rtlCol="0">
            <a:spAutoFit/>
          </a:bodyPr>
          <a:lstStyle/>
          <a:p>
            <a:r>
              <a:rPr lang="en-US" dirty="0"/>
              <a:t>Writing</a:t>
            </a:r>
          </a:p>
        </p:txBody>
      </p:sp>
      <p:sp>
        <p:nvSpPr>
          <p:cNvPr id="8" name="TextBox 7"/>
          <p:cNvSpPr txBox="1"/>
          <p:nvPr/>
        </p:nvSpPr>
        <p:spPr>
          <a:xfrm>
            <a:off x="2312086" y="4756116"/>
            <a:ext cx="1596912" cy="646331"/>
          </a:xfrm>
          <a:prstGeom prst="rect">
            <a:avLst/>
          </a:prstGeom>
          <a:noFill/>
        </p:spPr>
        <p:txBody>
          <a:bodyPr wrap="square" rtlCol="0">
            <a:spAutoFit/>
          </a:bodyPr>
          <a:lstStyle/>
          <a:p>
            <a:r>
              <a:rPr lang="en-US" sz="1800" dirty="0"/>
              <a:t>Reading </a:t>
            </a:r>
          </a:p>
          <a:p>
            <a:r>
              <a:rPr lang="en-US" sz="1800" dirty="0"/>
              <a:t>Foundations</a:t>
            </a:r>
          </a:p>
        </p:txBody>
      </p:sp>
      <p:sp>
        <p:nvSpPr>
          <p:cNvPr id="9" name="TextBox 8"/>
          <p:cNvSpPr txBox="1"/>
          <p:nvPr/>
        </p:nvSpPr>
        <p:spPr>
          <a:xfrm>
            <a:off x="5410200" y="4756116"/>
            <a:ext cx="1371600" cy="1015663"/>
          </a:xfrm>
          <a:prstGeom prst="rect">
            <a:avLst/>
          </a:prstGeom>
          <a:noFill/>
        </p:spPr>
        <p:txBody>
          <a:bodyPr wrap="square" rtlCol="0">
            <a:spAutoFit/>
          </a:bodyPr>
          <a:lstStyle/>
          <a:p>
            <a:pPr algn="ctr"/>
            <a:r>
              <a:rPr lang="en-US" dirty="0"/>
              <a:t>Speaking</a:t>
            </a:r>
          </a:p>
          <a:p>
            <a:pPr algn="ctr"/>
            <a:r>
              <a:rPr lang="en-US" dirty="0"/>
              <a:t>And </a:t>
            </a:r>
          </a:p>
          <a:p>
            <a:pPr algn="ctr"/>
            <a:r>
              <a:rPr lang="en-US" dirty="0"/>
              <a:t>Listening</a:t>
            </a:r>
          </a:p>
        </p:txBody>
      </p:sp>
    </p:spTree>
    <p:extLst>
      <p:ext uri="{BB962C8B-B14F-4D97-AF65-F5344CB8AC3E}">
        <p14:creationId xmlns:p14="http://schemas.microsoft.com/office/powerpoint/2010/main" val="412366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9667884"/>
              </p:ext>
            </p:extLst>
          </p:nvPr>
        </p:nvGraphicFramePr>
        <p:xfrm>
          <a:off x="609600" y="960120"/>
          <a:ext cx="8001000" cy="5212080"/>
        </p:xfrm>
        <a:graphic>
          <a:graphicData uri="http://schemas.openxmlformats.org/drawingml/2006/table">
            <a:tbl>
              <a:tblPr firstRow="1" bandRow="1">
                <a:tableStyleId>{9DCAF9ED-07DC-4A11-8D7F-57B35C25682E}</a:tableStyleId>
              </a:tblPr>
              <a:tblGrid>
                <a:gridCol w="3294529">
                  <a:extLst>
                    <a:ext uri="{9D8B030D-6E8A-4147-A177-3AD203B41FA5}">
                      <a16:colId xmlns:a16="http://schemas.microsoft.com/office/drawing/2014/main" val="20000"/>
                    </a:ext>
                  </a:extLst>
                </a:gridCol>
                <a:gridCol w="4706471">
                  <a:extLst>
                    <a:ext uri="{9D8B030D-6E8A-4147-A177-3AD203B41FA5}">
                      <a16:colId xmlns:a16="http://schemas.microsoft.com/office/drawing/2014/main" val="20001"/>
                    </a:ext>
                  </a:extLst>
                </a:gridCol>
              </a:tblGrid>
              <a:tr h="638968">
                <a:tc gridSpan="2">
                  <a:txBody>
                    <a:bodyPr/>
                    <a:lstStyle/>
                    <a:p>
                      <a:pPr algn="ctr"/>
                      <a:r>
                        <a:rPr lang="en-US" sz="5400" dirty="0"/>
                        <a:t>Reading</a:t>
                      </a:r>
                    </a:p>
                  </a:txBody>
                  <a:tcPr/>
                </a:tc>
                <a:tc hMerge="1">
                  <a:txBody>
                    <a:bodyPr/>
                    <a:lstStyle/>
                    <a:p>
                      <a:endParaRPr lang="en-US"/>
                    </a:p>
                  </a:txBody>
                  <a:tcPr/>
                </a:tc>
                <a:extLst>
                  <a:ext uri="{0D108BD9-81ED-4DB2-BD59-A6C34878D82A}">
                    <a16:rowId xmlns:a16="http://schemas.microsoft.com/office/drawing/2014/main" val="10000"/>
                  </a:ext>
                </a:extLst>
              </a:tr>
              <a:tr h="293149">
                <a:tc>
                  <a:txBody>
                    <a:bodyPr/>
                    <a:lstStyle/>
                    <a:p>
                      <a:pPr algn="ctr"/>
                      <a:r>
                        <a:rPr lang="en-US" sz="1400" dirty="0"/>
                        <a:t>BIG</a:t>
                      </a:r>
                      <a:r>
                        <a:rPr lang="en-US" sz="1400" baseline="0" dirty="0"/>
                        <a:t> IDEA</a:t>
                      </a:r>
                      <a:endParaRPr lang="en-US" sz="1400" dirty="0"/>
                    </a:p>
                  </a:txBody>
                  <a:tcPr/>
                </a:tc>
                <a:tc>
                  <a:txBody>
                    <a:bodyPr/>
                    <a:lstStyle/>
                    <a:p>
                      <a:pPr marL="0" indent="0" algn="ctr">
                        <a:buNone/>
                      </a:pPr>
                      <a:r>
                        <a:rPr lang="en-US" sz="1400" dirty="0"/>
                        <a:t>CONCEPT</a:t>
                      </a:r>
                    </a:p>
                  </a:txBody>
                  <a:tcPr/>
                </a:tc>
                <a:extLst>
                  <a:ext uri="{0D108BD9-81ED-4DB2-BD59-A6C34878D82A}">
                    <a16:rowId xmlns:a16="http://schemas.microsoft.com/office/drawing/2014/main" val="10001"/>
                  </a:ext>
                </a:extLst>
              </a:tr>
              <a:tr h="908762">
                <a:tc>
                  <a:txBody>
                    <a:bodyPr/>
                    <a:lstStyle/>
                    <a:p>
                      <a:pPr algn="ctr"/>
                      <a:r>
                        <a:rPr lang="en-US" sz="1400" dirty="0"/>
                        <a:t>1.</a:t>
                      </a:r>
                      <a:r>
                        <a:rPr lang="en-US" sz="1400" baseline="0" dirty="0"/>
                        <a:t> Develop and apply skills to the reading process. </a:t>
                      </a:r>
                      <a:endParaRPr lang="en-US" sz="1400" dirty="0"/>
                    </a:p>
                  </a:txBody>
                  <a:tcPr/>
                </a:tc>
                <a:tc>
                  <a:txBody>
                    <a:bodyPr/>
                    <a:lstStyle/>
                    <a:p>
                      <a:pPr marL="342900" indent="-342900">
                        <a:buAutoNum type="alphaUcPeriod"/>
                      </a:pPr>
                      <a:r>
                        <a:rPr lang="en-US" sz="1400" dirty="0"/>
                        <a:t>Comprehension</a:t>
                      </a:r>
                    </a:p>
                    <a:p>
                      <a:pPr marL="342900" indent="-342900">
                        <a:buAutoNum type="alphaUcPeriod"/>
                      </a:pPr>
                      <a:r>
                        <a:rPr lang="en-US" sz="1400" dirty="0"/>
                        <a:t> Vocabulary</a:t>
                      </a:r>
                    </a:p>
                    <a:p>
                      <a:pPr marL="342900" indent="-342900">
                        <a:buAutoNum type="alphaUcPeriod"/>
                      </a:pPr>
                      <a:r>
                        <a:rPr lang="en-US" sz="1400" dirty="0"/>
                        <a:t>Making</a:t>
                      </a:r>
                      <a:r>
                        <a:rPr lang="en-US" sz="1400" baseline="0" dirty="0"/>
                        <a:t> Connections</a:t>
                      </a:r>
                    </a:p>
                    <a:p>
                      <a:pPr marL="342900" indent="-342900">
                        <a:buAutoNum type="alphaUcPeriod"/>
                      </a:pPr>
                      <a:r>
                        <a:rPr lang="en-US" sz="1400" baseline="0" dirty="0"/>
                        <a:t>Independent Text</a:t>
                      </a:r>
                      <a:endParaRPr lang="en-US" sz="1400" dirty="0"/>
                    </a:p>
                  </a:txBody>
                  <a:tcPr/>
                </a:tc>
                <a:extLst>
                  <a:ext uri="{0D108BD9-81ED-4DB2-BD59-A6C34878D82A}">
                    <a16:rowId xmlns:a16="http://schemas.microsoft.com/office/drawing/2014/main" val="10002"/>
                  </a:ext>
                </a:extLst>
              </a:tr>
              <a:tr h="908762">
                <a:tc>
                  <a:txBody>
                    <a:bodyPr/>
                    <a:lstStyle/>
                    <a:p>
                      <a:pPr algn="ctr"/>
                      <a:r>
                        <a:rPr lang="en-US" sz="1400" dirty="0"/>
                        <a:t>2. Develop and</a:t>
                      </a:r>
                      <a:r>
                        <a:rPr lang="en-US" sz="1400" baseline="0" dirty="0"/>
                        <a:t> apply skills and strategies to comprehend, analyze and evaluate fiction, poetry and drama from a variety of cultures and times. </a:t>
                      </a:r>
                      <a:endParaRPr lang="en-US" sz="1400" dirty="0"/>
                    </a:p>
                  </a:txBody>
                  <a:tcPr/>
                </a:tc>
                <a:tc>
                  <a:txBody>
                    <a:bodyPr/>
                    <a:lstStyle/>
                    <a:p>
                      <a:pPr marL="342900" indent="-342900">
                        <a:buAutoNum type="alphaUcPeriod"/>
                      </a:pPr>
                      <a:endParaRPr lang="en-US" sz="1400" dirty="0"/>
                    </a:p>
                    <a:p>
                      <a:pPr marL="342900" indent="-342900">
                        <a:buAutoNum type="alphaUcPeriod"/>
                      </a:pPr>
                      <a:r>
                        <a:rPr lang="en-US" sz="1400" dirty="0"/>
                        <a:t>Fiction</a:t>
                      </a:r>
                    </a:p>
                    <a:p>
                      <a:pPr marL="342900" indent="-342900">
                        <a:buAutoNum type="alphaUcPeriod"/>
                      </a:pPr>
                      <a:r>
                        <a:rPr lang="en-US" sz="1400" dirty="0"/>
                        <a:t>Poetry</a:t>
                      </a:r>
                    </a:p>
                    <a:p>
                      <a:pPr marL="342900" indent="-342900">
                        <a:buAutoNum type="alphaUcPeriod"/>
                      </a:pPr>
                      <a:r>
                        <a:rPr lang="en-US" sz="1400" dirty="0"/>
                        <a:t>Drama</a:t>
                      </a:r>
                    </a:p>
                  </a:txBody>
                  <a:tcPr/>
                </a:tc>
                <a:extLst>
                  <a:ext uri="{0D108BD9-81ED-4DB2-BD59-A6C34878D82A}">
                    <a16:rowId xmlns:a16="http://schemas.microsoft.com/office/drawing/2014/main" val="10003"/>
                  </a:ext>
                </a:extLst>
              </a:tr>
              <a:tr h="1319171">
                <a:tc>
                  <a:txBody>
                    <a:bodyPr/>
                    <a:lstStyle/>
                    <a:p>
                      <a:pPr algn="ctr"/>
                      <a:r>
                        <a:rPr lang="en-US" sz="1400" dirty="0"/>
                        <a:t>3.</a:t>
                      </a:r>
                      <a:r>
                        <a:rPr lang="en-US" sz="1400" baseline="0" dirty="0"/>
                        <a:t> Develop and apply skills and strategies to comprehend, analyze and evaluate nonfiction (e.g. narrative, information/explanatory, opinion, persuasive, argumentative) from a variety of cultures and times. </a:t>
                      </a:r>
                      <a:endParaRPr lang="en-US" sz="1400" dirty="0"/>
                    </a:p>
                  </a:txBody>
                  <a:tcPr/>
                </a:tc>
                <a:tc>
                  <a:txBody>
                    <a:bodyPr/>
                    <a:lstStyle/>
                    <a:p>
                      <a:pPr marL="342900" indent="-342900">
                        <a:buAutoNum type="alphaUcPeriod"/>
                      </a:pPr>
                      <a:endParaRPr lang="en-US" sz="1400" baseline="0" dirty="0"/>
                    </a:p>
                    <a:p>
                      <a:pPr marL="342900" indent="-342900">
                        <a:buAutoNum type="alphaUcPeriod"/>
                      </a:pPr>
                      <a:r>
                        <a:rPr lang="en-US" sz="1400" baseline="0" dirty="0"/>
                        <a:t>Text Features</a:t>
                      </a:r>
                    </a:p>
                    <a:p>
                      <a:pPr marL="342900" indent="-342900">
                        <a:buAutoNum type="alphaUcPeriod"/>
                      </a:pPr>
                      <a:r>
                        <a:rPr lang="en-US" sz="1400" baseline="0" dirty="0"/>
                        <a:t>Literary Techniques</a:t>
                      </a:r>
                    </a:p>
                    <a:p>
                      <a:pPr marL="342900" indent="-342900">
                        <a:buAutoNum type="alphaUcPeriod"/>
                      </a:pPr>
                      <a:r>
                        <a:rPr lang="en-US" sz="1400" baseline="0" dirty="0"/>
                        <a:t>Text Structures</a:t>
                      </a:r>
                      <a:endParaRPr lang="en-US" sz="1400" b="0" dirty="0"/>
                    </a:p>
                  </a:txBody>
                  <a:tcPr/>
                </a:tc>
                <a:extLst>
                  <a:ext uri="{0D108BD9-81ED-4DB2-BD59-A6C34878D82A}">
                    <a16:rowId xmlns:a16="http://schemas.microsoft.com/office/drawing/2014/main" val="10004"/>
                  </a:ext>
                </a:extLst>
              </a:tr>
              <a:tr h="703558">
                <a:tc>
                  <a:txBody>
                    <a:bodyPr/>
                    <a:lstStyle/>
                    <a:p>
                      <a:pPr algn="ctr"/>
                      <a:r>
                        <a:rPr lang="en-US" sz="1400" dirty="0"/>
                        <a:t>4. Comprehend</a:t>
                      </a:r>
                      <a:r>
                        <a:rPr lang="en-US" sz="1400" baseline="0" dirty="0"/>
                        <a:t> and analyze words, images, graphics, and sounds in various media an digital forms to impact meaning.</a:t>
                      </a:r>
                      <a:endParaRPr lang="en-US" sz="1400" dirty="0"/>
                    </a:p>
                  </a:txBody>
                  <a:tcPr/>
                </a:tc>
                <a:tc>
                  <a:txBody>
                    <a:bodyPr/>
                    <a:lstStyle/>
                    <a:p>
                      <a:endParaRPr lang="en-US" sz="1400" dirty="0"/>
                    </a:p>
                    <a:p>
                      <a:r>
                        <a:rPr lang="en-US" sz="1400" dirty="0"/>
                        <a:t>A. Digital and Media Literacy</a:t>
                      </a:r>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5943600" y="6172200"/>
            <a:ext cx="2667000" cy="523220"/>
          </a:xfrm>
          <a:prstGeom prst="rect">
            <a:avLst/>
          </a:prstGeom>
          <a:noFill/>
        </p:spPr>
        <p:txBody>
          <a:bodyPr wrap="square" rtlCol="0">
            <a:spAutoFit/>
          </a:bodyPr>
          <a:lstStyle/>
          <a:p>
            <a:r>
              <a:rPr lang="en-US" sz="2800" b="1" dirty="0"/>
              <a:t>Grades K-5 </a:t>
            </a:r>
          </a:p>
        </p:txBody>
      </p:sp>
    </p:spTree>
    <p:extLst>
      <p:ext uri="{BB962C8B-B14F-4D97-AF65-F5344CB8AC3E}">
        <p14:creationId xmlns:p14="http://schemas.microsoft.com/office/powerpoint/2010/main" val="295315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189349235"/>
              </p:ext>
            </p:extLst>
          </p:nvPr>
        </p:nvGraphicFramePr>
        <p:xfrm>
          <a:off x="526447" y="990600"/>
          <a:ext cx="7772400" cy="5032599"/>
        </p:xfrm>
        <a:graphic>
          <a:graphicData uri="http://schemas.openxmlformats.org/drawingml/2006/table">
            <a:tbl>
              <a:tblPr firstRow="1" bandRow="1">
                <a:tableStyleId>{9DCAF9ED-07DC-4A11-8D7F-57B35C25682E}</a:tableStyleId>
              </a:tblPr>
              <a:tblGrid>
                <a:gridCol w="3200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972113">
                <a:tc gridSpan="2">
                  <a:txBody>
                    <a:bodyPr/>
                    <a:lstStyle/>
                    <a:p>
                      <a:pPr algn="ctr"/>
                      <a:r>
                        <a:rPr lang="en-US" sz="4800" dirty="0"/>
                        <a:t>Reading Foundations</a:t>
                      </a:r>
                    </a:p>
                  </a:txBody>
                  <a:tcPr/>
                </a:tc>
                <a:tc hMerge="1">
                  <a:txBody>
                    <a:bodyPr/>
                    <a:lstStyle/>
                    <a:p>
                      <a:endParaRPr lang="en-US"/>
                    </a:p>
                  </a:txBody>
                  <a:tcPr/>
                </a:tc>
                <a:extLst>
                  <a:ext uri="{0D108BD9-81ED-4DB2-BD59-A6C34878D82A}">
                    <a16:rowId xmlns:a16="http://schemas.microsoft.com/office/drawing/2014/main" val="10000"/>
                  </a:ext>
                </a:extLst>
              </a:tr>
              <a:tr h="399130">
                <a:tc>
                  <a:txBody>
                    <a:bodyPr/>
                    <a:lstStyle/>
                    <a:p>
                      <a:pPr algn="ctr"/>
                      <a:r>
                        <a:rPr lang="en-US" sz="1800" dirty="0"/>
                        <a:t>BIG IDEA</a:t>
                      </a:r>
                      <a:endParaRPr lang="en-US" sz="1800" b="1" dirty="0"/>
                    </a:p>
                  </a:txBody>
                  <a:tcPr/>
                </a:tc>
                <a:tc>
                  <a:txBody>
                    <a:bodyPr/>
                    <a:lstStyle/>
                    <a:p>
                      <a:pPr marL="0" indent="0" algn="ctr">
                        <a:buNone/>
                      </a:pPr>
                      <a:r>
                        <a:rPr lang="en-US" sz="1800" baseline="0" dirty="0"/>
                        <a:t>CONCEPT</a:t>
                      </a:r>
                      <a:endParaRPr lang="en-US" sz="1800" b="1" baseline="0" dirty="0"/>
                    </a:p>
                  </a:txBody>
                  <a:tcPr/>
                </a:tc>
                <a:extLst>
                  <a:ext uri="{0D108BD9-81ED-4DB2-BD59-A6C34878D82A}">
                    <a16:rowId xmlns:a16="http://schemas.microsoft.com/office/drawing/2014/main" val="10001"/>
                  </a:ext>
                </a:extLst>
              </a:tr>
              <a:tr h="915339">
                <a:tc>
                  <a:txBody>
                    <a:bodyPr/>
                    <a:lstStyle/>
                    <a:p>
                      <a:pPr algn="ctr"/>
                      <a:r>
                        <a:rPr lang="en-US" sz="1400" dirty="0"/>
                        <a:t>1</a:t>
                      </a:r>
                      <a:r>
                        <a:rPr lang="en-US" sz="1800" dirty="0"/>
                        <a:t>. Understand how English is written and read.</a:t>
                      </a:r>
                      <a:r>
                        <a:rPr lang="en-US" sz="1800" baseline="0" dirty="0"/>
                        <a:t> </a:t>
                      </a:r>
                      <a:endParaRPr lang="en-US" sz="1800" dirty="0"/>
                    </a:p>
                  </a:txBody>
                  <a:tcPr/>
                </a:tc>
                <a:tc>
                  <a:txBody>
                    <a:bodyPr/>
                    <a:lstStyle/>
                    <a:p>
                      <a:pPr marL="342900" indent="-342900">
                        <a:buAutoNum type="alphaUcPeriod"/>
                      </a:pPr>
                      <a:r>
                        <a:rPr lang="en-US" sz="1600" dirty="0"/>
                        <a:t>Print</a:t>
                      </a:r>
                      <a:r>
                        <a:rPr lang="en-US" sz="1600" baseline="0" dirty="0"/>
                        <a:t> Awareness</a:t>
                      </a:r>
                    </a:p>
                  </a:txBody>
                  <a:tcPr/>
                </a:tc>
                <a:extLst>
                  <a:ext uri="{0D108BD9-81ED-4DB2-BD59-A6C34878D82A}">
                    <a16:rowId xmlns:a16="http://schemas.microsoft.com/office/drawing/2014/main" val="10002"/>
                  </a:ext>
                </a:extLst>
              </a:tr>
              <a:tr h="915339">
                <a:tc>
                  <a:txBody>
                    <a:bodyPr/>
                    <a:lstStyle/>
                    <a:p>
                      <a:pPr algn="ctr"/>
                      <a:r>
                        <a:rPr lang="en-US" sz="1400" dirty="0"/>
                        <a:t>2</a:t>
                      </a:r>
                      <a:r>
                        <a:rPr lang="en-US" sz="1800" dirty="0"/>
                        <a:t>. Understand how English is written and read.  </a:t>
                      </a:r>
                    </a:p>
                  </a:txBody>
                  <a:tcPr/>
                </a:tc>
                <a:tc>
                  <a:txBody>
                    <a:bodyPr/>
                    <a:lstStyle/>
                    <a:p>
                      <a:pPr marL="342900" indent="-342900">
                        <a:buAutoNum type="alphaUcPeriod"/>
                      </a:pPr>
                      <a:r>
                        <a:rPr lang="en-US" sz="1600" dirty="0"/>
                        <a:t>Phonemic</a:t>
                      </a:r>
                      <a:r>
                        <a:rPr lang="en-US" sz="1600" baseline="0" dirty="0"/>
                        <a:t> Awareness</a:t>
                      </a:r>
                      <a:endParaRPr lang="en-US" sz="1600" dirty="0"/>
                    </a:p>
                  </a:txBody>
                  <a:tcPr/>
                </a:tc>
                <a:extLst>
                  <a:ext uri="{0D108BD9-81ED-4DB2-BD59-A6C34878D82A}">
                    <a16:rowId xmlns:a16="http://schemas.microsoft.com/office/drawing/2014/main" val="10003"/>
                  </a:ext>
                </a:extLst>
              </a:tr>
              <a:tr h="915339">
                <a:tc>
                  <a:txBody>
                    <a:bodyPr/>
                    <a:lstStyle/>
                    <a:p>
                      <a:pPr algn="ctr"/>
                      <a:r>
                        <a:rPr lang="en-US" sz="1400" dirty="0"/>
                        <a:t>3. </a:t>
                      </a:r>
                      <a:r>
                        <a:rPr lang="en-US" sz="1800" dirty="0"/>
                        <a:t>Understand how English is written and read. </a:t>
                      </a:r>
                    </a:p>
                    <a:p>
                      <a:pPr algn="ctr"/>
                      <a:endParaRPr lang="en-US" sz="1400" dirty="0"/>
                    </a:p>
                  </a:txBody>
                  <a:tcPr/>
                </a:tc>
                <a:tc>
                  <a:txBody>
                    <a:bodyPr/>
                    <a:lstStyle/>
                    <a:p>
                      <a:pPr marL="342900" indent="-342900">
                        <a:buAutoNum type="alphaUcPeriod"/>
                      </a:pPr>
                      <a:r>
                        <a:rPr lang="en-US" sz="1600" dirty="0"/>
                        <a:t>Phonics</a:t>
                      </a:r>
                    </a:p>
                    <a:p>
                      <a:pPr marL="0" indent="0">
                        <a:buNone/>
                      </a:pPr>
                      <a:endParaRPr lang="en-US" sz="1600" dirty="0"/>
                    </a:p>
                    <a:p>
                      <a:pPr marL="0" indent="0">
                        <a:buNone/>
                      </a:pPr>
                      <a:endParaRPr lang="en-US" sz="1600" b="0" dirty="0"/>
                    </a:p>
                  </a:txBody>
                  <a:tcPr/>
                </a:tc>
                <a:extLst>
                  <a:ext uri="{0D108BD9-81ED-4DB2-BD59-A6C34878D82A}">
                    <a16:rowId xmlns:a16="http://schemas.microsoft.com/office/drawing/2014/main" val="10004"/>
                  </a:ext>
                </a:extLst>
              </a:tr>
              <a:tr h="915339">
                <a:tc>
                  <a:txBody>
                    <a:bodyPr/>
                    <a:lstStyle/>
                    <a:p>
                      <a:pPr algn="ctr"/>
                      <a:r>
                        <a:rPr lang="en-US" sz="1400" dirty="0"/>
                        <a:t>4. </a:t>
                      </a:r>
                      <a:r>
                        <a:rPr lang="en-US" sz="1800" dirty="0"/>
                        <a:t>Understand how English is written and read. </a:t>
                      </a:r>
                    </a:p>
                    <a:p>
                      <a:pPr algn="ctr"/>
                      <a:endParaRPr lang="en-US" sz="1400" dirty="0"/>
                    </a:p>
                  </a:txBody>
                  <a:tcPr/>
                </a:tc>
                <a:tc>
                  <a:txBody>
                    <a:bodyPr/>
                    <a:lstStyle/>
                    <a:p>
                      <a:r>
                        <a:rPr lang="en-US" sz="1400" dirty="0"/>
                        <a:t>A</a:t>
                      </a:r>
                      <a:r>
                        <a:rPr lang="en-US" sz="1600" dirty="0"/>
                        <a:t>.   Fluency</a:t>
                      </a:r>
                    </a:p>
                  </a:txBody>
                  <a:tcPr/>
                </a:tc>
                <a:extLst>
                  <a:ext uri="{0D108BD9-81ED-4DB2-BD59-A6C34878D82A}">
                    <a16:rowId xmlns:a16="http://schemas.microsoft.com/office/drawing/2014/main" val="10005"/>
                  </a:ext>
                </a:extLst>
              </a:tr>
            </a:tbl>
          </a:graphicData>
        </a:graphic>
      </p:graphicFrame>
      <p:sp>
        <p:nvSpPr>
          <p:cNvPr id="2" name="Rectangle 1"/>
          <p:cNvSpPr/>
          <p:nvPr/>
        </p:nvSpPr>
        <p:spPr>
          <a:xfrm>
            <a:off x="6096000" y="6172200"/>
            <a:ext cx="2202847" cy="523220"/>
          </a:xfrm>
          <a:prstGeom prst="rect">
            <a:avLst/>
          </a:prstGeom>
        </p:spPr>
        <p:txBody>
          <a:bodyPr wrap="none">
            <a:spAutoFit/>
          </a:bodyPr>
          <a:lstStyle/>
          <a:p>
            <a:r>
              <a:rPr lang="en-US" sz="2800" b="1" dirty="0"/>
              <a:t>Grades K-5 </a:t>
            </a:r>
          </a:p>
        </p:txBody>
      </p:sp>
    </p:spTree>
    <p:extLst>
      <p:ext uri="{BB962C8B-B14F-4D97-AF65-F5344CB8AC3E}">
        <p14:creationId xmlns:p14="http://schemas.microsoft.com/office/powerpoint/2010/main" val="3382047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36050452"/>
              </p:ext>
            </p:extLst>
          </p:nvPr>
        </p:nvGraphicFramePr>
        <p:xfrm>
          <a:off x="381000" y="937574"/>
          <a:ext cx="8153400" cy="5234626"/>
        </p:xfrm>
        <a:graphic>
          <a:graphicData uri="http://schemas.openxmlformats.org/drawingml/2006/table">
            <a:tbl>
              <a:tblPr firstRow="1" bandRow="1">
                <a:tableStyleId>{9DCAF9ED-07DC-4A11-8D7F-57B35C25682E}</a:tableStyleId>
              </a:tblPr>
              <a:tblGrid>
                <a:gridCol w="3357282">
                  <a:extLst>
                    <a:ext uri="{9D8B030D-6E8A-4147-A177-3AD203B41FA5}">
                      <a16:colId xmlns:a16="http://schemas.microsoft.com/office/drawing/2014/main" val="20000"/>
                    </a:ext>
                  </a:extLst>
                </a:gridCol>
                <a:gridCol w="4796118">
                  <a:extLst>
                    <a:ext uri="{9D8B030D-6E8A-4147-A177-3AD203B41FA5}">
                      <a16:colId xmlns:a16="http://schemas.microsoft.com/office/drawing/2014/main" val="20001"/>
                    </a:ext>
                  </a:extLst>
                </a:gridCol>
              </a:tblGrid>
              <a:tr h="780789">
                <a:tc gridSpan="2">
                  <a:txBody>
                    <a:bodyPr/>
                    <a:lstStyle/>
                    <a:p>
                      <a:pPr algn="ctr"/>
                      <a:r>
                        <a:rPr lang="en-US" sz="4800" dirty="0"/>
                        <a:t>Writing</a:t>
                      </a:r>
                    </a:p>
                  </a:txBody>
                  <a:tcPr/>
                </a:tc>
                <a:tc hMerge="1">
                  <a:txBody>
                    <a:bodyPr/>
                    <a:lstStyle/>
                    <a:p>
                      <a:endParaRPr lang="en-US"/>
                    </a:p>
                  </a:txBody>
                  <a:tcPr/>
                </a:tc>
                <a:extLst>
                  <a:ext uri="{0D108BD9-81ED-4DB2-BD59-A6C34878D82A}">
                    <a16:rowId xmlns:a16="http://schemas.microsoft.com/office/drawing/2014/main" val="10000"/>
                  </a:ext>
                </a:extLst>
              </a:tr>
              <a:tr h="354904">
                <a:tc>
                  <a:txBody>
                    <a:bodyPr/>
                    <a:lstStyle/>
                    <a:p>
                      <a:pPr algn="ctr"/>
                      <a:r>
                        <a:rPr lang="en-US" sz="1800" dirty="0"/>
                        <a:t>BIG</a:t>
                      </a:r>
                      <a:r>
                        <a:rPr lang="en-US" sz="1800" baseline="0" dirty="0"/>
                        <a:t> IDEA</a:t>
                      </a:r>
                      <a:endParaRPr lang="en-US" sz="1800" b="1" dirty="0"/>
                    </a:p>
                  </a:txBody>
                  <a:tcPr/>
                </a:tc>
                <a:tc>
                  <a:txBody>
                    <a:bodyPr/>
                    <a:lstStyle/>
                    <a:p>
                      <a:pPr marL="0" indent="0" algn="ctr">
                        <a:buNone/>
                      </a:pPr>
                      <a:r>
                        <a:rPr lang="en-US" sz="1800" dirty="0"/>
                        <a:t>CONCEPT</a:t>
                      </a:r>
                      <a:endParaRPr lang="en-US" sz="1800" b="1" dirty="0"/>
                    </a:p>
                  </a:txBody>
                  <a:tcPr/>
                </a:tc>
                <a:extLst>
                  <a:ext uri="{0D108BD9-81ED-4DB2-BD59-A6C34878D82A}">
                    <a16:rowId xmlns:a16="http://schemas.microsoft.com/office/drawing/2014/main" val="10001"/>
                  </a:ext>
                </a:extLst>
              </a:tr>
              <a:tr h="1419616">
                <a:tc>
                  <a:txBody>
                    <a:bodyPr/>
                    <a:lstStyle/>
                    <a:p>
                      <a:pPr algn="ctr"/>
                      <a:endParaRPr lang="en-US" sz="1800" dirty="0"/>
                    </a:p>
                    <a:p>
                      <a:pPr algn="ctr"/>
                      <a:r>
                        <a:rPr lang="en-US" sz="1800" dirty="0"/>
                        <a:t>1. Apply a writing process to develop a text for audience and purpose.</a:t>
                      </a:r>
                    </a:p>
                  </a:txBody>
                  <a:tcPr/>
                </a:tc>
                <a:tc>
                  <a:txBody>
                    <a:bodyPr/>
                    <a:lstStyle/>
                    <a:p>
                      <a:pPr marL="0" indent="0">
                        <a:buNone/>
                      </a:pPr>
                      <a:endParaRPr lang="en-US" sz="1400" dirty="0"/>
                    </a:p>
                    <a:p>
                      <a:pPr marL="342900" indent="-342900">
                        <a:buAutoNum type="alphaUcPeriod"/>
                      </a:pPr>
                      <a:r>
                        <a:rPr lang="en-US" sz="1600" dirty="0"/>
                        <a:t>Prewriting</a:t>
                      </a:r>
                    </a:p>
                    <a:p>
                      <a:pPr marL="342900" indent="-342900">
                        <a:buAutoNum type="alphaUcPeriod"/>
                      </a:pPr>
                      <a:r>
                        <a:rPr lang="en-US" sz="1600" dirty="0"/>
                        <a:t>Draft</a:t>
                      </a:r>
                    </a:p>
                    <a:p>
                      <a:pPr marL="342900" indent="-342900">
                        <a:buAutoNum type="alphaUcPeriod"/>
                      </a:pPr>
                      <a:r>
                        <a:rPr lang="en-US" sz="1600" dirty="0"/>
                        <a:t>Revise/Edit</a:t>
                      </a:r>
                    </a:p>
                    <a:p>
                      <a:pPr marL="342900" indent="-342900">
                        <a:buAutoNum type="alphaUcPeriod"/>
                      </a:pPr>
                      <a:r>
                        <a:rPr lang="en-US" sz="1600" dirty="0"/>
                        <a:t>Produce/Publish</a:t>
                      </a:r>
                      <a:r>
                        <a:rPr lang="en-US" sz="1600" baseline="0" dirty="0"/>
                        <a:t> and Share Writing</a:t>
                      </a:r>
                      <a:endParaRPr lang="en-US" sz="1600" dirty="0"/>
                    </a:p>
                  </a:txBody>
                  <a:tcPr/>
                </a:tc>
                <a:extLst>
                  <a:ext uri="{0D108BD9-81ED-4DB2-BD59-A6C34878D82A}">
                    <a16:rowId xmlns:a16="http://schemas.microsoft.com/office/drawing/2014/main" val="10002"/>
                  </a:ext>
                </a:extLst>
              </a:tr>
              <a:tr h="1419616">
                <a:tc>
                  <a:txBody>
                    <a:bodyPr/>
                    <a:lstStyle/>
                    <a:p>
                      <a:pPr algn="ctr"/>
                      <a:endParaRPr lang="en-US" sz="1400" dirty="0"/>
                    </a:p>
                    <a:p>
                      <a:pPr algn="ctr"/>
                      <a:r>
                        <a:rPr lang="en-US" sz="1800" dirty="0"/>
                        <a:t>2. Compose well-developed</a:t>
                      </a:r>
                      <a:r>
                        <a:rPr lang="en-US" sz="1800" baseline="0" dirty="0"/>
                        <a:t> writing texts for audience and purpose. </a:t>
                      </a:r>
                      <a:endParaRPr lang="en-US" sz="1800" dirty="0"/>
                    </a:p>
                  </a:txBody>
                  <a:tcPr/>
                </a:tc>
                <a:tc>
                  <a:txBody>
                    <a:bodyPr/>
                    <a:lstStyle/>
                    <a:p>
                      <a:pPr marL="342900" indent="-342900">
                        <a:buAutoNum type="alphaUcPeriod"/>
                      </a:pPr>
                      <a:endParaRPr lang="en-US" sz="1600" dirty="0"/>
                    </a:p>
                    <a:p>
                      <a:pPr marL="342900" indent="-342900">
                        <a:buAutoNum type="alphaUcPeriod"/>
                      </a:pPr>
                      <a:r>
                        <a:rPr lang="en-US" sz="1600" dirty="0"/>
                        <a:t>Opinion/Argumentative</a:t>
                      </a:r>
                    </a:p>
                    <a:p>
                      <a:pPr marL="342900" indent="-342900">
                        <a:buAutoNum type="alphaUcPeriod"/>
                      </a:pPr>
                      <a:r>
                        <a:rPr lang="en-US" sz="1600" dirty="0"/>
                        <a:t>Informative/Explanatory</a:t>
                      </a:r>
                    </a:p>
                    <a:p>
                      <a:pPr marL="342900" indent="-342900">
                        <a:buAutoNum type="alphaUcPeriod"/>
                      </a:pPr>
                      <a:r>
                        <a:rPr lang="en-US" sz="1600" dirty="0"/>
                        <a:t>Narrative</a:t>
                      </a:r>
                    </a:p>
                  </a:txBody>
                  <a:tcPr/>
                </a:tc>
                <a:extLst>
                  <a:ext uri="{0D108BD9-81ED-4DB2-BD59-A6C34878D82A}">
                    <a16:rowId xmlns:a16="http://schemas.microsoft.com/office/drawing/2014/main" val="10003"/>
                  </a:ext>
                </a:extLst>
              </a:tr>
              <a:tr h="1206674">
                <a:tc>
                  <a:txBody>
                    <a:bodyPr/>
                    <a:lstStyle/>
                    <a:p>
                      <a:pPr algn="ctr"/>
                      <a:r>
                        <a:rPr lang="en-US" sz="1400" dirty="0"/>
                        <a:t>3. </a:t>
                      </a:r>
                      <a:r>
                        <a:rPr lang="en-US" sz="1800" dirty="0"/>
                        <a:t>Gather,</a:t>
                      </a:r>
                      <a:r>
                        <a:rPr lang="en-US" sz="1800" baseline="0" dirty="0"/>
                        <a:t> analyze, evaluate and use information from a variety of sources</a:t>
                      </a:r>
                      <a:r>
                        <a:rPr lang="en-US" sz="1400" baseline="0" dirty="0"/>
                        <a:t>. </a:t>
                      </a:r>
                      <a:endParaRPr lang="en-US" sz="1400" dirty="0"/>
                    </a:p>
                  </a:txBody>
                  <a:tcPr/>
                </a:tc>
                <a:tc>
                  <a:txBody>
                    <a:bodyPr/>
                    <a:lstStyle/>
                    <a:p>
                      <a:pPr marL="342900" indent="-342900">
                        <a:buAutoNum type="alphaUcPeriod"/>
                      </a:pPr>
                      <a:endParaRPr lang="en-US" sz="1600" dirty="0"/>
                    </a:p>
                    <a:p>
                      <a:pPr marL="342900" indent="-342900">
                        <a:buAutoNum type="alphaUcPeriod"/>
                      </a:pPr>
                      <a:r>
                        <a:rPr lang="en-US" sz="1600" dirty="0"/>
                        <a:t>Research</a:t>
                      </a:r>
                      <a:r>
                        <a:rPr lang="en-US" sz="1600" baseline="0" dirty="0"/>
                        <a:t> Process</a:t>
                      </a:r>
                    </a:p>
                    <a:p>
                      <a:pPr marL="0" indent="0">
                        <a:buNone/>
                      </a:pPr>
                      <a:endParaRPr lang="en-US" sz="1400" b="0" dirty="0"/>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6019800" y="6172200"/>
            <a:ext cx="2202847" cy="523220"/>
          </a:xfrm>
          <a:prstGeom prst="rect">
            <a:avLst/>
          </a:prstGeom>
        </p:spPr>
        <p:txBody>
          <a:bodyPr wrap="none">
            <a:spAutoFit/>
          </a:bodyPr>
          <a:lstStyle/>
          <a:p>
            <a:r>
              <a:rPr lang="en-US" sz="2800" b="1" dirty="0"/>
              <a:t>Grades K-5 </a:t>
            </a:r>
          </a:p>
        </p:txBody>
      </p:sp>
    </p:spTree>
    <p:extLst>
      <p:ext uri="{BB962C8B-B14F-4D97-AF65-F5344CB8AC3E}">
        <p14:creationId xmlns:p14="http://schemas.microsoft.com/office/powerpoint/2010/main" val="3505816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87806079"/>
              </p:ext>
            </p:extLst>
          </p:nvPr>
        </p:nvGraphicFramePr>
        <p:xfrm>
          <a:off x="685800" y="1676400"/>
          <a:ext cx="7772400" cy="2971800"/>
        </p:xfrm>
        <a:graphic>
          <a:graphicData uri="http://schemas.openxmlformats.org/drawingml/2006/table">
            <a:tbl>
              <a:tblPr firstRow="1" bandRow="1">
                <a:tableStyleId>{9DCAF9ED-07DC-4A11-8D7F-57B35C25682E}</a:tableStyleId>
              </a:tblPr>
              <a:tblGrid>
                <a:gridCol w="3200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38200">
                <a:tc gridSpan="2">
                  <a:txBody>
                    <a:bodyPr/>
                    <a:lstStyle/>
                    <a:p>
                      <a:pPr algn="ctr"/>
                      <a:r>
                        <a:rPr lang="en-US" sz="4800" dirty="0"/>
                        <a:t>Language</a:t>
                      </a:r>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algn="ctr"/>
                      <a:r>
                        <a:rPr lang="en-US" sz="1800" dirty="0"/>
                        <a:t>BIG</a:t>
                      </a:r>
                      <a:r>
                        <a:rPr lang="en-US" sz="1800" baseline="0" dirty="0"/>
                        <a:t> IDEA</a:t>
                      </a:r>
                      <a:endParaRPr lang="en-US" sz="1800" b="1" dirty="0"/>
                    </a:p>
                  </a:txBody>
                  <a:tcPr/>
                </a:tc>
                <a:tc>
                  <a:txBody>
                    <a:bodyPr/>
                    <a:lstStyle/>
                    <a:p>
                      <a:pPr marL="0" indent="0" algn="ctr">
                        <a:buNone/>
                      </a:pPr>
                      <a:r>
                        <a:rPr lang="en-US" sz="1800" dirty="0"/>
                        <a:t>CONCEPT</a:t>
                      </a:r>
                      <a:endParaRPr lang="en-US" sz="1800" b="1" dirty="0"/>
                    </a:p>
                  </a:txBody>
                  <a:tcPr/>
                </a:tc>
                <a:extLst>
                  <a:ext uri="{0D108BD9-81ED-4DB2-BD59-A6C34878D82A}">
                    <a16:rowId xmlns:a16="http://schemas.microsoft.com/office/drawing/2014/main" val="10001"/>
                  </a:ext>
                </a:extLst>
              </a:tr>
              <a:tr h="1752600">
                <a:tc>
                  <a:txBody>
                    <a:bodyPr/>
                    <a:lstStyle/>
                    <a:p>
                      <a:pPr algn="ctr"/>
                      <a:endParaRPr lang="en-US" sz="1800" dirty="0"/>
                    </a:p>
                    <a:p>
                      <a:pPr algn="ctr"/>
                      <a:r>
                        <a:rPr lang="en-US" sz="1800" dirty="0"/>
                        <a:t>1. Communicate using conventions of English language.</a:t>
                      </a:r>
                    </a:p>
                  </a:txBody>
                  <a:tcPr/>
                </a:tc>
                <a:tc>
                  <a:txBody>
                    <a:bodyPr/>
                    <a:lstStyle/>
                    <a:p>
                      <a:pPr marL="0" indent="0">
                        <a:buNone/>
                      </a:pPr>
                      <a:endParaRPr lang="en-US" sz="1400" dirty="0"/>
                    </a:p>
                    <a:p>
                      <a:pPr marL="342900" indent="-342900">
                        <a:buAutoNum type="alphaUcPeriod"/>
                      </a:pPr>
                      <a:r>
                        <a:rPr lang="en-US" sz="1600" dirty="0"/>
                        <a:t>Grammar</a:t>
                      </a:r>
                    </a:p>
                    <a:p>
                      <a:pPr marL="342900" indent="-342900">
                        <a:buAutoNum type="alphaUcPeriod"/>
                      </a:pPr>
                      <a:r>
                        <a:rPr lang="en-US" sz="1600" dirty="0"/>
                        <a:t>Punctuation,</a:t>
                      </a:r>
                      <a:r>
                        <a:rPr lang="en-US" sz="1600" baseline="0" dirty="0"/>
                        <a:t> Capitalization, Spelling</a:t>
                      </a:r>
                      <a:endParaRPr lang="en-US" sz="1600" dirty="0"/>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6096000" y="5943600"/>
            <a:ext cx="2202847" cy="523220"/>
          </a:xfrm>
          <a:prstGeom prst="rect">
            <a:avLst/>
          </a:prstGeom>
        </p:spPr>
        <p:txBody>
          <a:bodyPr wrap="none">
            <a:spAutoFit/>
          </a:bodyPr>
          <a:lstStyle/>
          <a:p>
            <a:r>
              <a:rPr lang="en-US" sz="2800" b="1" dirty="0"/>
              <a:t>Grades K-5 </a:t>
            </a:r>
          </a:p>
        </p:txBody>
      </p:sp>
    </p:spTree>
    <p:extLst>
      <p:ext uri="{BB962C8B-B14F-4D97-AF65-F5344CB8AC3E}">
        <p14:creationId xmlns:p14="http://schemas.microsoft.com/office/powerpoint/2010/main" val="4074242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356967102"/>
              </p:ext>
            </p:extLst>
          </p:nvPr>
        </p:nvGraphicFramePr>
        <p:xfrm>
          <a:off x="762000" y="1069279"/>
          <a:ext cx="7772400" cy="5084778"/>
        </p:xfrm>
        <a:graphic>
          <a:graphicData uri="http://schemas.openxmlformats.org/drawingml/2006/table">
            <a:tbl>
              <a:tblPr firstRow="1" bandRow="1">
                <a:tableStyleId>{9DCAF9ED-07DC-4A11-8D7F-57B35C25682E}</a:tableStyleId>
              </a:tblPr>
              <a:tblGrid>
                <a:gridCol w="3200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37492">
                <a:tc gridSpan="2">
                  <a:txBody>
                    <a:bodyPr/>
                    <a:lstStyle/>
                    <a:p>
                      <a:pPr algn="ctr"/>
                      <a:r>
                        <a:rPr lang="en-US" sz="4800" dirty="0"/>
                        <a:t>Speaking/Listening</a:t>
                      </a:r>
                    </a:p>
                  </a:txBody>
                  <a:tcPr/>
                </a:tc>
                <a:tc hMerge="1">
                  <a:txBody>
                    <a:bodyPr/>
                    <a:lstStyle/>
                    <a:p>
                      <a:endParaRPr lang="en-US"/>
                    </a:p>
                  </a:txBody>
                  <a:tcPr/>
                </a:tc>
                <a:extLst>
                  <a:ext uri="{0D108BD9-81ED-4DB2-BD59-A6C34878D82A}">
                    <a16:rowId xmlns:a16="http://schemas.microsoft.com/office/drawing/2014/main" val="10000"/>
                  </a:ext>
                </a:extLst>
              </a:tr>
              <a:tr h="310182">
                <a:tc>
                  <a:txBody>
                    <a:bodyPr/>
                    <a:lstStyle/>
                    <a:p>
                      <a:pPr algn="ctr"/>
                      <a:r>
                        <a:rPr lang="en-US" sz="1800" dirty="0"/>
                        <a:t>BIG</a:t>
                      </a:r>
                      <a:r>
                        <a:rPr lang="en-US" sz="1800" baseline="0" dirty="0"/>
                        <a:t> IDEA</a:t>
                      </a:r>
                      <a:endParaRPr lang="en-US" sz="1800" b="1" dirty="0"/>
                    </a:p>
                  </a:txBody>
                  <a:tcPr/>
                </a:tc>
                <a:tc>
                  <a:txBody>
                    <a:bodyPr/>
                    <a:lstStyle/>
                    <a:p>
                      <a:pPr marL="0" indent="0" algn="ctr">
                        <a:buNone/>
                      </a:pPr>
                      <a:r>
                        <a:rPr lang="en-US" sz="1800" dirty="0"/>
                        <a:t>CONCEPT</a:t>
                      </a:r>
                      <a:endParaRPr lang="en-US" sz="1800" b="1" dirty="0"/>
                    </a:p>
                  </a:txBody>
                  <a:tcPr/>
                </a:tc>
                <a:extLst>
                  <a:ext uri="{0D108BD9-81ED-4DB2-BD59-A6C34878D82A}">
                    <a16:rowId xmlns:a16="http://schemas.microsoft.com/office/drawing/2014/main" val="10001"/>
                  </a:ext>
                </a:extLst>
              </a:tr>
              <a:tr h="1003843">
                <a:tc>
                  <a:txBody>
                    <a:bodyPr/>
                    <a:lstStyle/>
                    <a:p>
                      <a:pPr algn="ctr"/>
                      <a:endParaRPr lang="en-US" sz="1400" dirty="0"/>
                    </a:p>
                    <a:p>
                      <a:pPr algn="ctr"/>
                      <a:r>
                        <a:rPr lang="en-US" sz="1400" dirty="0"/>
                        <a:t>1. </a:t>
                      </a:r>
                      <a:r>
                        <a:rPr lang="en-US" sz="1800" dirty="0"/>
                        <a:t>Listen for a purpose.</a:t>
                      </a:r>
                    </a:p>
                  </a:txBody>
                  <a:tcPr/>
                </a:tc>
                <a:tc>
                  <a:txBody>
                    <a:bodyPr/>
                    <a:lstStyle/>
                    <a:p>
                      <a:pPr marL="0" indent="0">
                        <a:buNone/>
                      </a:pPr>
                      <a:endParaRPr lang="en-US" sz="1400" dirty="0"/>
                    </a:p>
                    <a:p>
                      <a:pPr marL="342900" indent="-342900">
                        <a:buAutoNum type="alphaUcPeriod"/>
                      </a:pPr>
                      <a:r>
                        <a:rPr lang="en-US" sz="1600" dirty="0"/>
                        <a:t>Purpose</a:t>
                      </a:r>
                    </a:p>
                  </a:txBody>
                  <a:tcPr/>
                </a:tc>
                <a:extLst>
                  <a:ext uri="{0D108BD9-81ED-4DB2-BD59-A6C34878D82A}">
                    <a16:rowId xmlns:a16="http://schemas.microsoft.com/office/drawing/2014/main" val="10002"/>
                  </a:ext>
                </a:extLst>
              </a:tr>
              <a:tr h="869997">
                <a:tc>
                  <a:txBody>
                    <a:bodyPr/>
                    <a:lstStyle/>
                    <a:p>
                      <a:pPr algn="ctr"/>
                      <a:endParaRPr lang="en-US" sz="1400" dirty="0"/>
                    </a:p>
                    <a:p>
                      <a:pPr algn="ctr"/>
                      <a:r>
                        <a:rPr lang="en-US" sz="1400" dirty="0"/>
                        <a:t>.2.  </a:t>
                      </a:r>
                      <a:r>
                        <a:rPr lang="en-US" sz="1800" dirty="0"/>
                        <a:t>Listen for entertainment. </a:t>
                      </a:r>
                    </a:p>
                  </a:txBody>
                  <a:tcPr/>
                </a:tc>
                <a:tc>
                  <a:txBody>
                    <a:bodyPr/>
                    <a:lstStyle/>
                    <a:p>
                      <a:pPr marL="342900" indent="-342900">
                        <a:buAutoNum type="alphaUcPeriod"/>
                      </a:pPr>
                      <a:endParaRPr lang="en-US" sz="1600" dirty="0"/>
                    </a:p>
                    <a:p>
                      <a:pPr marL="342900" indent="-342900">
                        <a:buAutoNum type="alphaUcPeriod"/>
                      </a:pPr>
                      <a:r>
                        <a:rPr lang="en-US" sz="1600" dirty="0"/>
                        <a:t>Entertainment</a:t>
                      </a:r>
                    </a:p>
                  </a:txBody>
                  <a:tcPr/>
                </a:tc>
                <a:extLst>
                  <a:ext uri="{0D108BD9-81ED-4DB2-BD59-A6C34878D82A}">
                    <a16:rowId xmlns:a16="http://schemas.microsoft.com/office/drawing/2014/main" val="10003"/>
                  </a:ext>
                </a:extLst>
              </a:tr>
              <a:tr h="1003843">
                <a:tc>
                  <a:txBody>
                    <a:bodyPr/>
                    <a:lstStyle/>
                    <a:p>
                      <a:pPr algn="ctr"/>
                      <a:endParaRPr lang="en-US" sz="1400" dirty="0"/>
                    </a:p>
                    <a:p>
                      <a:pPr algn="ctr"/>
                      <a:r>
                        <a:rPr lang="en-US" sz="1400" dirty="0"/>
                        <a:t>3. </a:t>
                      </a:r>
                      <a:r>
                        <a:rPr lang="en-US" sz="1800" dirty="0"/>
                        <a:t>Spea</a:t>
                      </a:r>
                      <a:r>
                        <a:rPr lang="en-US" sz="1800" baseline="0" dirty="0"/>
                        <a:t>k effectively in collaborative discussions</a:t>
                      </a:r>
                      <a:r>
                        <a:rPr lang="en-US" sz="1400" baseline="0" dirty="0"/>
                        <a:t>. </a:t>
                      </a:r>
                      <a:endParaRPr lang="en-US" sz="1400" dirty="0"/>
                    </a:p>
                  </a:txBody>
                  <a:tcPr/>
                </a:tc>
                <a:tc>
                  <a:txBody>
                    <a:bodyPr/>
                    <a:lstStyle/>
                    <a:p>
                      <a:pPr marL="0" indent="0">
                        <a:buNone/>
                      </a:pPr>
                      <a:endParaRPr lang="en-US" sz="1400" dirty="0"/>
                    </a:p>
                    <a:p>
                      <a:pPr marL="0" indent="0">
                        <a:buNone/>
                      </a:pPr>
                      <a:r>
                        <a:rPr lang="en-US" sz="1400" dirty="0"/>
                        <a:t>A. </a:t>
                      </a:r>
                      <a:r>
                        <a:rPr lang="en-US" sz="1600" dirty="0"/>
                        <a:t>Collaborative Discussions</a:t>
                      </a:r>
                      <a:endParaRPr lang="en-US" sz="1600" b="0" dirty="0"/>
                    </a:p>
                  </a:txBody>
                  <a:tcPr/>
                </a:tc>
                <a:extLst>
                  <a:ext uri="{0D108BD9-81ED-4DB2-BD59-A6C34878D82A}">
                    <a16:rowId xmlns:a16="http://schemas.microsoft.com/office/drawing/2014/main" val="10004"/>
                  </a:ext>
                </a:extLst>
              </a:tr>
              <a:tr h="1003843">
                <a:tc>
                  <a:txBody>
                    <a:bodyPr/>
                    <a:lstStyle/>
                    <a:p>
                      <a:pPr algn="ctr"/>
                      <a:endParaRPr lang="en-US" sz="1400" dirty="0"/>
                    </a:p>
                    <a:p>
                      <a:pPr algn="ctr"/>
                      <a:r>
                        <a:rPr lang="en-US" sz="1400" dirty="0"/>
                        <a:t>4</a:t>
                      </a:r>
                      <a:r>
                        <a:rPr lang="en-US" sz="1800" dirty="0"/>
                        <a:t>. Speak effectively</a:t>
                      </a:r>
                      <a:r>
                        <a:rPr lang="en-US" sz="1800" baseline="0" dirty="0"/>
                        <a:t> when presenting.</a:t>
                      </a:r>
                      <a:endParaRPr lang="en-US" sz="1800" dirty="0"/>
                    </a:p>
                  </a:txBody>
                  <a:tcPr/>
                </a:tc>
                <a:tc>
                  <a:txBody>
                    <a:bodyPr/>
                    <a:lstStyle/>
                    <a:p>
                      <a:pPr marL="0" indent="0">
                        <a:buNone/>
                      </a:pPr>
                      <a:endParaRPr lang="en-US" sz="1400" dirty="0"/>
                    </a:p>
                    <a:p>
                      <a:pPr marL="0" indent="0">
                        <a:buNone/>
                      </a:pPr>
                      <a:r>
                        <a:rPr lang="en-US" sz="1600" dirty="0"/>
                        <a:t>A.</a:t>
                      </a:r>
                      <a:r>
                        <a:rPr lang="en-US" sz="1600" baseline="0" dirty="0"/>
                        <a:t>  Presenting</a:t>
                      </a:r>
                      <a:endParaRPr lang="en-US" sz="1600" b="0" dirty="0"/>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6096000" y="6172200"/>
            <a:ext cx="2202847" cy="523220"/>
          </a:xfrm>
          <a:prstGeom prst="rect">
            <a:avLst/>
          </a:prstGeom>
        </p:spPr>
        <p:txBody>
          <a:bodyPr wrap="none">
            <a:spAutoFit/>
          </a:bodyPr>
          <a:lstStyle/>
          <a:p>
            <a:r>
              <a:rPr lang="en-US" sz="2800" b="1" dirty="0"/>
              <a:t>Grades K-5 </a:t>
            </a:r>
          </a:p>
        </p:txBody>
      </p:sp>
    </p:spTree>
    <p:extLst>
      <p:ext uri="{BB962C8B-B14F-4D97-AF65-F5344CB8AC3E}">
        <p14:creationId xmlns:p14="http://schemas.microsoft.com/office/powerpoint/2010/main" val="590812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20121">
            <a:off x="411143" y="3940438"/>
            <a:ext cx="2514600" cy="24993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3952">
            <a:off x="1891506" y="2208455"/>
            <a:ext cx="2514600" cy="2209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96064">
            <a:off x="3857335" y="3809729"/>
            <a:ext cx="2514600" cy="2209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435" y="2844115"/>
            <a:ext cx="2514600" cy="2209800"/>
          </a:xfrm>
          <a:prstGeom prst="rect">
            <a:avLst/>
          </a:prstGeom>
        </p:spPr>
      </p:pic>
      <p:sp>
        <p:nvSpPr>
          <p:cNvPr id="10" name="Content Placeholder 9"/>
          <p:cNvSpPr>
            <a:spLocks noGrp="1"/>
          </p:cNvSpPr>
          <p:nvPr>
            <p:ph sz="quarter" idx="10"/>
          </p:nvPr>
        </p:nvSpPr>
        <p:spPr>
          <a:xfrm>
            <a:off x="152400" y="2533016"/>
            <a:ext cx="8839200" cy="4419600"/>
          </a:xfrm>
        </p:spPr>
        <p:txBody>
          <a:bodyPr/>
          <a:lstStyle/>
          <a:p>
            <a:pPr marL="0" indent="0">
              <a:buNone/>
            </a:pPr>
            <a:r>
              <a:rPr lang="en-US" dirty="0">
                <a:solidFill>
                  <a:schemeClr val="bg1"/>
                </a:solidFill>
              </a:rPr>
              <a:t>.</a:t>
            </a:r>
          </a:p>
        </p:txBody>
      </p:sp>
      <p:sp>
        <p:nvSpPr>
          <p:cNvPr id="9" name="Title 8"/>
          <p:cNvSpPr>
            <a:spLocks noGrp="1"/>
          </p:cNvSpPr>
          <p:nvPr>
            <p:ph type="title"/>
          </p:nvPr>
        </p:nvSpPr>
        <p:spPr>
          <a:xfrm>
            <a:off x="268180" y="1115567"/>
            <a:ext cx="8839200" cy="1066800"/>
          </a:xfrm>
        </p:spPr>
        <p:txBody>
          <a:bodyPr>
            <a:normAutofit/>
          </a:bodyPr>
          <a:lstStyle/>
          <a:p>
            <a:r>
              <a:rPr lang="en-US" sz="4400" dirty="0"/>
              <a:t>Grades 6-12 Four Strands</a:t>
            </a:r>
          </a:p>
        </p:txBody>
      </p:sp>
      <p:sp>
        <p:nvSpPr>
          <p:cNvPr id="11" name="TextBox 10"/>
          <p:cNvSpPr txBox="1"/>
          <p:nvPr/>
        </p:nvSpPr>
        <p:spPr>
          <a:xfrm>
            <a:off x="2542710" y="2839872"/>
            <a:ext cx="1212191" cy="1015663"/>
          </a:xfrm>
          <a:prstGeom prst="rect">
            <a:avLst/>
          </a:prstGeom>
          <a:noFill/>
        </p:spPr>
        <p:txBody>
          <a:bodyPr wrap="none" rtlCol="0">
            <a:spAutoFit/>
          </a:bodyPr>
          <a:lstStyle/>
          <a:p>
            <a:r>
              <a:rPr lang="en-US" dirty="0"/>
              <a:t>Reading </a:t>
            </a:r>
          </a:p>
          <a:p>
            <a:r>
              <a:rPr lang="en-US" dirty="0"/>
              <a:t>Literary</a:t>
            </a:r>
          </a:p>
          <a:p>
            <a:r>
              <a:rPr lang="en-US" dirty="0"/>
              <a:t> Text</a:t>
            </a:r>
          </a:p>
        </p:txBody>
      </p:sp>
      <p:sp>
        <p:nvSpPr>
          <p:cNvPr id="12" name="TextBox 11"/>
          <p:cNvSpPr txBox="1"/>
          <p:nvPr/>
        </p:nvSpPr>
        <p:spPr>
          <a:xfrm>
            <a:off x="892245" y="4659973"/>
            <a:ext cx="1752600" cy="1323439"/>
          </a:xfrm>
          <a:prstGeom prst="rect">
            <a:avLst/>
          </a:prstGeom>
          <a:noFill/>
        </p:spPr>
        <p:txBody>
          <a:bodyPr wrap="square" rtlCol="0">
            <a:spAutoFit/>
          </a:bodyPr>
          <a:lstStyle/>
          <a:p>
            <a:r>
              <a:rPr lang="en-US" dirty="0"/>
              <a:t>Reading</a:t>
            </a:r>
          </a:p>
          <a:p>
            <a:r>
              <a:rPr lang="en-US" dirty="0"/>
              <a:t>Informational Text</a:t>
            </a:r>
          </a:p>
          <a:p>
            <a:r>
              <a:rPr lang="en-US" dirty="0"/>
              <a:t> </a:t>
            </a:r>
          </a:p>
        </p:txBody>
      </p:sp>
      <p:sp>
        <p:nvSpPr>
          <p:cNvPr id="13" name="TextBox 12"/>
          <p:cNvSpPr txBox="1"/>
          <p:nvPr/>
        </p:nvSpPr>
        <p:spPr>
          <a:xfrm>
            <a:off x="4625462" y="4653805"/>
            <a:ext cx="978345" cy="400110"/>
          </a:xfrm>
          <a:prstGeom prst="rect">
            <a:avLst/>
          </a:prstGeom>
          <a:noFill/>
        </p:spPr>
        <p:txBody>
          <a:bodyPr wrap="none" rtlCol="0">
            <a:spAutoFit/>
          </a:bodyPr>
          <a:lstStyle/>
          <a:p>
            <a:r>
              <a:rPr lang="en-US" dirty="0"/>
              <a:t>Writing</a:t>
            </a:r>
          </a:p>
        </p:txBody>
      </p:sp>
      <p:sp>
        <p:nvSpPr>
          <p:cNvPr id="14" name="TextBox 13"/>
          <p:cNvSpPr txBox="1"/>
          <p:nvPr/>
        </p:nvSpPr>
        <p:spPr>
          <a:xfrm flipH="1">
            <a:off x="6569050" y="3392687"/>
            <a:ext cx="1481369" cy="1015663"/>
          </a:xfrm>
          <a:prstGeom prst="rect">
            <a:avLst/>
          </a:prstGeom>
          <a:noFill/>
        </p:spPr>
        <p:txBody>
          <a:bodyPr wrap="square" rtlCol="0">
            <a:spAutoFit/>
          </a:bodyPr>
          <a:lstStyle/>
          <a:p>
            <a:pPr algn="ctr"/>
            <a:r>
              <a:rPr lang="en-US" dirty="0"/>
              <a:t>Speaking and Listening</a:t>
            </a:r>
          </a:p>
        </p:txBody>
      </p:sp>
    </p:spTree>
    <p:extLst>
      <p:ext uri="{BB962C8B-B14F-4D97-AF65-F5344CB8AC3E}">
        <p14:creationId xmlns:p14="http://schemas.microsoft.com/office/powerpoint/2010/main" val="2893015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2017368"/>
              </p:ext>
            </p:extLst>
          </p:nvPr>
        </p:nvGraphicFramePr>
        <p:xfrm>
          <a:off x="381000" y="1066800"/>
          <a:ext cx="8515351" cy="4952372"/>
        </p:xfrm>
        <a:graphic>
          <a:graphicData uri="http://schemas.openxmlformats.org/drawingml/2006/table">
            <a:tbl>
              <a:tblPr firstRow="1" bandRow="1">
                <a:tableStyleId>{9DCAF9ED-07DC-4A11-8D7F-57B35C25682E}</a:tableStyleId>
              </a:tblPr>
              <a:tblGrid>
                <a:gridCol w="3506321">
                  <a:extLst>
                    <a:ext uri="{9D8B030D-6E8A-4147-A177-3AD203B41FA5}">
                      <a16:colId xmlns:a16="http://schemas.microsoft.com/office/drawing/2014/main" val="20000"/>
                    </a:ext>
                  </a:extLst>
                </a:gridCol>
                <a:gridCol w="5009030">
                  <a:extLst>
                    <a:ext uri="{9D8B030D-6E8A-4147-A177-3AD203B41FA5}">
                      <a16:colId xmlns:a16="http://schemas.microsoft.com/office/drawing/2014/main" val="20001"/>
                    </a:ext>
                  </a:extLst>
                </a:gridCol>
              </a:tblGrid>
              <a:tr h="1023987">
                <a:tc gridSpan="2">
                  <a:txBody>
                    <a:bodyPr/>
                    <a:lstStyle/>
                    <a:p>
                      <a:pPr algn="ctr"/>
                      <a:r>
                        <a:rPr lang="en-US" sz="4800" dirty="0"/>
                        <a:t>Reading Literary Text</a:t>
                      </a:r>
                    </a:p>
                  </a:txBody>
                  <a:tcPr marL="68580" marR="68580"/>
                </a:tc>
                <a:tc hMerge="1">
                  <a:txBody>
                    <a:bodyPr/>
                    <a:lstStyle/>
                    <a:p>
                      <a:endParaRPr lang="en-US"/>
                    </a:p>
                  </a:txBody>
                  <a:tcPr/>
                </a:tc>
                <a:extLst>
                  <a:ext uri="{0D108BD9-81ED-4DB2-BD59-A6C34878D82A}">
                    <a16:rowId xmlns:a16="http://schemas.microsoft.com/office/drawing/2014/main" val="10000"/>
                  </a:ext>
                </a:extLst>
              </a:tr>
              <a:tr h="465449">
                <a:tc>
                  <a:txBody>
                    <a:bodyPr/>
                    <a:lstStyle/>
                    <a:p>
                      <a:pPr algn="ctr"/>
                      <a:r>
                        <a:rPr lang="en-US" sz="1800" dirty="0"/>
                        <a:t>BIG</a:t>
                      </a:r>
                      <a:r>
                        <a:rPr lang="en-US" sz="1800" baseline="0" dirty="0"/>
                        <a:t> IDEA</a:t>
                      </a:r>
                      <a:endParaRPr lang="en-US" sz="1800" b="1" dirty="0"/>
                    </a:p>
                  </a:txBody>
                  <a:tcPr marL="68580" marR="68580"/>
                </a:tc>
                <a:tc>
                  <a:txBody>
                    <a:bodyPr/>
                    <a:lstStyle/>
                    <a:p>
                      <a:pPr marL="0" indent="0" algn="ctr">
                        <a:buNone/>
                      </a:pPr>
                      <a:r>
                        <a:rPr lang="en-US" sz="1800" dirty="0"/>
                        <a:t>CONCEPT</a:t>
                      </a:r>
                      <a:endParaRPr lang="en-US" sz="1800" b="1" dirty="0"/>
                    </a:p>
                  </a:txBody>
                  <a:tcPr marL="68580" marR="68580"/>
                </a:tc>
                <a:extLst>
                  <a:ext uri="{0D108BD9-81ED-4DB2-BD59-A6C34878D82A}">
                    <a16:rowId xmlns:a16="http://schemas.microsoft.com/office/drawing/2014/main" val="10001"/>
                  </a:ext>
                </a:extLst>
              </a:tr>
              <a:tr h="1154312">
                <a:tc>
                  <a:txBody>
                    <a:bodyPr/>
                    <a:lstStyle/>
                    <a:p>
                      <a:pPr algn="l"/>
                      <a:r>
                        <a:rPr lang="en-US" sz="1400" dirty="0"/>
                        <a:t>1</a:t>
                      </a:r>
                      <a:r>
                        <a:rPr lang="en-US" sz="1800" dirty="0"/>
                        <a:t>.</a:t>
                      </a:r>
                      <a:r>
                        <a:rPr lang="en-US" sz="1800" baseline="0" dirty="0"/>
                        <a:t> Comprehend and Interpret Texts (Approaching the Texts as a Reader)</a:t>
                      </a:r>
                      <a:endParaRPr lang="en-US" sz="1800" dirty="0"/>
                    </a:p>
                  </a:txBody>
                  <a:tcPr marL="68580" marR="68580"/>
                </a:tc>
                <a:tc>
                  <a:txBody>
                    <a:bodyPr/>
                    <a:lstStyle/>
                    <a:p>
                      <a:pPr marL="342900" indent="-342900">
                        <a:buAutoNum type="alphaUcPeriod"/>
                      </a:pPr>
                      <a:r>
                        <a:rPr lang="en-US" sz="1600" dirty="0"/>
                        <a:t>Evidence/Inference</a:t>
                      </a:r>
                    </a:p>
                    <a:p>
                      <a:pPr marL="342900" indent="-342900">
                        <a:buAutoNum type="alphaUcPeriod"/>
                      </a:pPr>
                      <a:r>
                        <a:rPr lang="en-US" sz="1600" dirty="0"/>
                        <a:t>Word Meanings</a:t>
                      </a:r>
                    </a:p>
                    <a:p>
                      <a:pPr marL="342900" indent="-342900">
                        <a:buAutoNum type="alphaUcPeriod"/>
                      </a:pPr>
                      <a:r>
                        <a:rPr lang="en-US" sz="1600" dirty="0"/>
                        <a:t>Text Features</a:t>
                      </a:r>
                      <a:endParaRPr lang="en-US" sz="1600" baseline="0" dirty="0"/>
                    </a:p>
                    <a:p>
                      <a:pPr marL="342900" indent="-342900">
                        <a:buAutoNum type="alphaUcPeriod"/>
                      </a:pPr>
                      <a:r>
                        <a:rPr lang="en-US" sz="1600" baseline="0" dirty="0"/>
                        <a:t>Summarize/Theme</a:t>
                      </a:r>
                      <a:endParaRPr lang="en-US" sz="1600" dirty="0"/>
                    </a:p>
                  </a:txBody>
                  <a:tcPr marL="68580" marR="68580"/>
                </a:tc>
                <a:extLst>
                  <a:ext uri="{0D108BD9-81ED-4DB2-BD59-A6C34878D82A}">
                    <a16:rowId xmlns:a16="http://schemas.microsoft.com/office/drawing/2014/main" val="10002"/>
                  </a:ext>
                </a:extLst>
              </a:tr>
              <a:tr h="1154312">
                <a:tc>
                  <a:txBody>
                    <a:bodyPr/>
                    <a:lstStyle/>
                    <a:p>
                      <a:pPr algn="l"/>
                      <a:r>
                        <a:rPr lang="en-US" sz="1400" dirty="0"/>
                        <a:t>2</a:t>
                      </a:r>
                      <a:r>
                        <a:rPr lang="en-US" sz="1800" dirty="0"/>
                        <a:t>. Analyze Craft and Structure (Approaching Texts as a Writer)</a:t>
                      </a:r>
                      <a:r>
                        <a:rPr lang="en-US" sz="1800" baseline="0" dirty="0"/>
                        <a:t> </a:t>
                      </a:r>
                      <a:endParaRPr lang="en-US" sz="1800" dirty="0"/>
                    </a:p>
                  </a:txBody>
                  <a:tcPr marL="68580" marR="68580"/>
                </a:tc>
                <a:tc>
                  <a:txBody>
                    <a:bodyPr/>
                    <a:lstStyle/>
                    <a:p>
                      <a:pPr marL="342900" indent="-342900">
                        <a:buAutoNum type="alphaUcPeriod"/>
                      </a:pPr>
                      <a:r>
                        <a:rPr lang="en-US" sz="1600" dirty="0"/>
                        <a:t>Structure</a:t>
                      </a:r>
                    </a:p>
                    <a:p>
                      <a:pPr marL="342900" indent="-342900">
                        <a:buAutoNum type="alphaUcPeriod"/>
                      </a:pPr>
                      <a:r>
                        <a:rPr lang="en-US" sz="1600" dirty="0"/>
                        <a:t>Point of View</a:t>
                      </a:r>
                    </a:p>
                    <a:p>
                      <a:pPr marL="342900" indent="-342900">
                        <a:buAutoNum type="alphaUcPeriod"/>
                      </a:pPr>
                      <a:r>
                        <a:rPr lang="en-US" sz="1600" dirty="0"/>
                        <a:t>Craft and Meaning</a:t>
                      </a:r>
                    </a:p>
                    <a:p>
                      <a:pPr marL="342900" indent="-342900">
                        <a:buAutoNum type="alphaUcPeriod"/>
                      </a:pPr>
                      <a:r>
                        <a:rPr lang="en-US" sz="1600" dirty="0"/>
                        <a:t>Interaction and Meaning</a:t>
                      </a:r>
                    </a:p>
                  </a:txBody>
                  <a:tcPr marL="68580" marR="68580"/>
                </a:tc>
                <a:extLst>
                  <a:ext uri="{0D108BD9-81ED-4DB2-BD59-A6C34878D82A}">
                    <a16:rowId xmlns:a16="http://schemas.microsoft.com/office/drawing/2014/main" val="10003"/>
                  </a:ext>
                </a:extLst>
              </a:tr>
              <a:tr h="1154312">
                <a:tc>
                  <a:txBody>
                    <a:bodyPr/>
                    <a:lstStyle/>
                    <a:p>
                      <a:pPr algn="l"/>
                      <a:r>
                        <a:rPr lang="en-US" sz="1400" dirty="0"/>
                        <a:t>3</a:t>
                      </a:r>
                      <a:r>
                        <a:rPr lang="en-US" sz="1800" dirty="0"/>
                        <a:t>.</a:t>
                      </a:r>
                      <a:r>
                        <a:rPr lang="en-US" sz="1800" baseline="0" dirty="0"/>
                        <a:t> Synthesize Ideas from Multiple Texts (Approaching Texts as a Researcher)</a:t>
                      </a:r>
                      <a:endParaRPr lang="en-US" sz="1800" dirty="0"/>
                    </a:p>
                  </a:txBody>
                  <a:tcPr marL="68580" marR="68580"/>
                </a:tc>
                <a:tc>
                  <a:txBody>
                    <a:bodyPr/>
                    <a:lstStyle/>
                    <a:p>
                      <a:pPr marL="342900" indent="-342900">
                        <a:buAutoNum type="alphaUcPeriod"/>
                      </a:pPr>
                      <a:r>
                        <a:rPr lang="en-US" sz="1600" baseline="0" dirty="0"/>
                        <a:t>Texts in Forms</a:t>
                      </a:r>
                    </a:p>
                    <a:p>
                      <a:pPr marL="342900" indent="-342900">
                        <a:buAutoNum type="alphaUcPeriod"/>
                      </a:pPr>
                      <a:r>
                        <a:rPr lang="en-US" sz="1600" baseline="0" dirty="0"/>
                        <a:t>Relationships in Texts</a:t>
                      </a:r>
                    </a:p>
                    <a:p>
                      <a:pPr marL="342900" indent="-342900">
                        <a:buAutoNum type="alphaUcPeriod"/>
                      </a:pPr>
                      <a:r>
                        <a:rPr lang="en-US" sz="1600" baseline="0" dirty="0"/>
                        <a:t>Historical Context</a:t>
                      </a:r>
                    </a:p>
                    <a:p>
                      <a:pPr marL="342900" indent="-342900">
                        <a:buAutoNum type="alphaUcPeriod"/>
                      </a:pPr>
                      <a:r>
                        <a:rPr lang="en-US" sz="1600" baseline="0" dirty="0"/>
                        <a:t>Comprehension</a:t>
                      </a:r>
                      <a:endParaRPr lang="en-US" sz="1600" b="0" dirty="0"/>
                    </a:p>
                  </a:txBody>
                  <a:tcPr marL="68580" marR="68580"/>
                </a:tc>
                <a:extLst>
                  <a:ext uri="{0D108BD9-81ED-4DB2-BD59-A6C34878D82A}">
                    <a16:rowId xmlns:a16="http://schemas.microsoft.com/office/drawing/2014/main" val="10004"/>
                  </a:ext>
                </a:extLst>
              </a:tr>
            </a:tbl>
          </a:graphicData>
        </a:graphic>
      </p:graphicFrame>
      <p:sp>
        <p:nvSpPr>
          <p:cNvPr id="3" name="TextBox 2"/>
          <p:cNvSpPr txBox="1"/>
          <p:nvPr/>
        </p:nvSpPr>
        <p:spPr>
          <a:xfrm>
            <a:off x="6651826" y="6096000"/>
            <a:ext cx="2244525" cy="523220"/>
          </a:xfrm>
          <a:prstGeom prst="rect">
            <a:avLst/>
          </a:prstGeom>
          <a:noFill/>
        </p:spPr>
        <p:txBody>
          <a:bodyPr wrap="none" rtlCol="0">
            <a:spAutoFit/>
          </a:bodyPr>
          <a:lstStyle/>
          <a:p>
            <a:r>
              <a:rPr lang="en-US" sz="2800" b="1" dirty="0">
                <a:solidFill>
                  <a:srgbClr val="404040"/>
                </a:solidFill>
              </a:rPr>
              <a:t>Grades 6-12</a:t>
            </a:r>
          </a:p>
        </p:txBody>
      </p:sp>
    </p:spTree>
    <p:extLst>
      <p:ext uri="{BB962C8B-B14F-4D97-AF65-F5344CB8AC3E}">
        <p14:creationId xmlns:p14="http://schemas.microsoft.com/office/powerpoint/2010/main" val="3032011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845237051"/>
              </p:ext>
            </p:extLst>
          </p:nvPr>
        </p:nvGraphicFramePr>
        <p:xfrm>
          <a:off x="285750" y="1028392"/>
          <a:ext cx="8572500" cy="5067608"/>
        </p:xfrm>
        <a:graphic>
          <a:graphicData uri="http://schemas.openxmlformats.org/drawingml/2006/table">
            <a:tbl>
              <a:tblPr firstRow="1" bandRow="1">
                <a:tableStyleId>{9DCAF9ED-07DC-4A11-8D7F-57B35C25682E}</a:tableStyleId>
              </a:tblPr>
              <a:tblGrid>
                <a:gridCol w="3529852">
                  <a:extLst>
                    <a:ext uri="{9D8B030D-6E8A-4147-A177-3AD203B41FA5}">
                      <a16:colId xmlns:a16="http://schemas.microsoft.com/office/drawing/2014/main" val="20000"/>
                    </a:ext>
                  </a:extLst>
                </a:gridCol>
                <a:gridCol w="5042648">
                  <a:extLst>
                    <a:ext uri="{9D8B030D-6E8A-4147-A177-3AD203B41FA5}">
                      <a16:colId xmlns:a16="http://schemas.microsoft.com/office/drawing/2014/main" val="20001"/>
                    </a:ext>
                  </a:extLst>
                </a:gridCol>
              </a:tblGrid>
              <a:tr h="1010432">
                <a:tc gridSpan="2">
                  <a:txBody>
                    <a:bodyPr/>
                    <a:lstStyle/>
                    <a:p>
                      <a:pPr algn="ctr"/>
                      <a:r>
                        <a:rPr lang="en-US" sz="4800" dirty="0"/>
                        <a:t>Reading Informational Text</a:t>
                      </a:r>
                    </a:p>
                  </a:txBody>
                  <a:tcPr marL="68580" marR="68580"/>
                </a:tc>
                <a:tc hMerge="1">
                  <a:txBody>
                    <a:bodyPr/>
                    <a:lstStyle/>
                    <a:p>
                      <a:endParaRPr lang="en-US"/>
                    </a:p>
                  </a:txBody>
                  <a:tcPr/>
                </a:tc>
                <a:extLst>
                  <a:ext uri="{0D108BD9-81ED-4DB2-BD59-A6C34878D82A}">
                    <a16:rowId xmlns:a16="http://schemas.microsoft.com/office/drawing/2014/main" val="10000"/>
                  </a:ext>
                </a:extLst>
              </a:tr>
              <a:tr h="601673">
                <a:tc>
                  <a:txBody>
                    <a:bodyPr/>
                    <a:lstStyle/>
                    <a:p>
                      <a:pPr algn="ctr"/>
                      <a:endParaRPr lang="en-US" sz="1800" dirty="0"/>
                    </a:p>
                    <a:p>
                      <a:pPr algn="ctr"/>
                      <a:r>
                        <a:rPr lang="en-US" sz="1800" dirty="0"/>
                        <a:t>BIG</a:t>
                      </a:r>
                      <a:r>
                        <a:rPr lang="en-US" sz="1800" baseline="0" dirty="0"/>
                        <a:t> IDEA</a:t>
                      </a:r>
                      <a:endParaRPr lang="en-US" sz="1800" b="1" dirty="0"/>
                    </a:p>
                  </a:txBody>
                  <a:tcPr marL="68580" marR="68580">
                    <a:lnR w="12700" cap="flat" cmpd="sng" algn="ctr">
                      <a:solidFill>
                        <a:schemeClr val="tx1"/>
                      </a:solidFill>
                      <a:prstDash val="solid"/>
                      <a:round/>
                      <a:headEnd type="none" w="med" len="med"/>
                      <a:tailEnd type="none" w="med" len="med"/>
                    </a:lnR>
                  </a:tcPr>
                </a:tc>
                <a:tc>
                  <a:txBody>
                    <a:bodyPr/>
                    <a:lstStyle/>
                    <a:p>
                      <a:pPr marL="0" indent="0" algn="ctr">
                        <a:buNone/>
                      </a:pPr>
                      <a:endParaRPr lang="en-US" sz="1800" dirty="0"/>
                    </a:p>
                    <a:p>
                      <a:pPr marL="0" indent="0" algn="ctr">
                        <a:buNone/>
                      </a:pPr>
                      <a:r>
                        <a:rPr lang="en-US" sz="1800" dirty="0"/>
                        <a:t>CONCEPT</a:t>
                      </a:r>
                      <a:endParaRPr lang="en-US" sz="1800" b="1" dirty="0"/>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139032">
                <a:tc>
                  <a:txBody>
                    <a:bodyPr/>
                    <a:lstStyle/>
                    <a:p>
                      <a:pPr algn="l"/>
                      <a:r>
                        <a:rPr lang="en-US" sz="1400" dirty="0"/>
                        <a:t>1.</a:t>
                      </a:r>
                      <a:r>
                        <a:rPr lang="en-US" sz="1400" baseline="0" dirty="0"/>
                        <a:t> </a:t>
                      </a:r>
                      <a:r>
                        <a:rPr lang="en-US" sz="1800" baseline="0" dirty="0"/>
                        <a:t>Comprehend and Interpret Texts (Approaching the Texts as a Reader)</a:t>
                      </a:r>
                      <a:endParaRPr lang="en-US" sz="18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r>
                        <a:rPr lang="en-US" sz="1600" dirty="0"/>
                        <a:t>Evidence/Inference</a:t>
                      </a:r>
                    </a:p>
                    <a:p>
                      <a:pPr marL="342900" indent="-342900">
                        <a:buAutoNum type="alphaUcPeriod"/>
                      </a:pPr>
                      <a:r>
                        <a:rPr lang="en-US" sz="1600" dirty="0"/>
                        <a:t>Word Meanings</a:t>
                      </a:r>
                    </a:p>
                    <a:p>
                      <a:pPr marL="342900" indent="-342900">
                        <a:buAutoNum type="alphaUcPeriod"/>
                      </a:pPr>
                      <a:r>
                        <a:rPr lang="en-US" sz="1600" dirty="0"/>
                        <a:t>Text Features</a:t>
                      </a:r>
                      <a:endParaRPr lang="en-US" sz="1600" baseline="0" dirty="0"/>
                    </a:p>
                    <a:p>
                      <a:pPr marL="342900" indent="-342900">
                        <a:buAutoNum type="alphaUcPeriod"/>
                      </a:pPr>
                      <a:r>
                        <a:rPr lang="en-US" sz="1600" baseline="0" dirty="0"/>
                        <a:t>Summarize/Claim</a:t>
                      </a:r>
                      <a:endParaRPr lang="en-US" sz="1600" dirty="0"/>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39032">
                <a:tc>
                  <a:txBody>
                    <a:bodyPr/>
                    <a:lstStyle/>
                    <a:p>
                      <a:pPr algn="l"/>
                      <a:r>
                        <a:rPr lang="en-US" sz="1400" dirty="0"/>
                        <a:t>2</a:t>
                      </a:r>
                      <a:r>
                        <a:rPr lang="en-US" sz="1800" dirty="0"/>
                        <a:t>. Analyze Craft and Structure (Approaching Texts as a Writer)</a:t>
                      </a:r>
                      <a:r>
                        <a:rPr lang="en-US" sz="1800" baseline="0" dirty="0"/>
                        <a:t> </a:t>
                      </a:r>
                      <a:endParaRPr lang="en-US" sz="18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r>
                        <a:rPr lang="en-US" sz="1600" dirty="0"/>
                        <a:t>Structure</a:t>
                      </a:r>
                    </a:p>
                    <a:p>
                      <a:pPr marL="342900" indent="-342900">
                        <a:buAutoNum type="alphaUcPeriod"/>
                      </a:pPr>
                      <a:r>
                        <a:rPr lang="en-US" sz="1600" dirty="0"/>
                        <a:t>Point of View</a:t>
                      </a:r>
                    </a:p>
                    <a:p>
                      <a:pPr marL="342900" indent="-342900">
                        <a:buAutoNum type="alphaUcPeriod"/>
                      </a:pPr>
                      <a:r>
                        <a:rPr lang="en-US" sz="1600" dirty="0"/>
                        <a:t>Craft and Meaning</a:t>
                      </a:r>
                    </a:p>
                    <a:p>
                      <a:pPr marL="342900" indent="-342900">
                        <a:buAutoNum type="alphaUcPeriod"/>
                      </a:pPr>
                      <a:r>
                        <a:rPr lang="en-US" sz="1600" dirty="0"/>
                        <a:t>Argument/Evidence</a:t>
                      </a:r>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139032">
                <a:tc>
                  <a:txBody>
                    <a:bodyPr/>
                    <a:lstStyle/>
                    <a:p>
                      <a:pPr algn="l"/>
                      <a:r>
                        <a:rPr lang="en-US" sz="1400" dirty="0"/>
                        <a:t>3.</a:t>
                      </a:r>
                      <a:r>
                        <a:rPr lang="en-US" sz="1400" baseline="0" dirty="0"/>
                        <a:t> </a:t>
                      </a:r>
                      <a:r>
                        <a:rPr lang="en-US" sz="1800" baseline="0" dirty="0"/>
                        <a:t>Synthesize Ideas from Multiple Texts (Approaching Texts as a Researcher</a:t>
                      </a:r>
                      <a:r>
                        <a:rPr lang="en-US" sz="1400" baseline="0" dirty="0"/>
                        <a:t>)</a:t>
                      </a:r>
                      <a:endParaRPr lang="en-US" sz="14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r>
                        <a:rPr lang="en-US" sz="1600" baseline="0" dirty="0"/>
                        <a:t>Texts/Forms</a:t>
                      </a:r>
                    </a:p>
                    <a:p>
                      <a:pPr marL="342900" indent="-342900">
                        <a:buAutoNum type="alphaUcPeriod"/>
                      </a:pPr>
                      <a:r>
                        <a:rPr lang="en-US" sz="1600" baseline="0" dirty="0"/>
                        <a:t>Relationships/Texts</a:t>
                      </a:r>
                    </a:p>
                    <a:p>
                      <a:pPr marL="342900" indent="-342900">
                        <a:buAutoNum type="alphaUcPeriod"/>
                      </a:pPr>
                      <a:r>
                        <a:rPr lang="en-US" sz="1600" baseline="0" dirty="0"/>
                        <a:t>Historical Content</a:t>
                      </a:r>
                    </a:p>
                    <a:p>
                      <a:pPr marL="342900" indent="-342900">
                        <a:buAutoNum type="alphaUcPeriod"/>
                      </a:pPr>
                      <a:r>
                        <a:rPr lang="en-US" sz="1600" baseline="0" dirty="0"/>
                        <a:t>Comprehension</a:t>
                      </a:r>
                      <a:endParaRPr lang="en-US" sz="1600" b="0" dirty="0"/>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4" name="TextBox 3"/>
          <p:cNvSpPr txBox="1"/>
          <p:nvPr/>
        </p:nvSpPr>
        <p:spPr>
          <a:xfrm>
            <a:off x="6651826" y="6096000"/>
            <a:ext cx="2244525" cy="523220"/>
          </a:xfrm>
          <a:prstGeom prst="rect">
            <a:avLst/>
          </a:prstGeom>
          <a:noFill/>
        </p:spPr>
        <p:txBody>
          <a:bodyPr wrap="none" rtlCol="0">
            <a:spAutoFit/>
          </a:bodyPr>
          <a:lstStyle/>
          <a:p>
            <a:r>
              <a:rPr lang="en-US" sz="2800" b="1" dirty="0">
                <a:solidFill>
                  <a:srgbClr val="404040"/>
                </a:solidFill>
              </a:rPr>
              <a:t>Grades 6-12</a:t>
            </a:r>
          </a:p>
        </p:txBody>
      </p:sp>
    </p:spTree>
    <p:extLst>
      <p:ext uri="{BB962C8B-B14F-4D97-AF65-F5344CB8AC3E}">
        <p14:creationId xmlns:p14="http://schemas.microsoft.com/office/powerpoint/2010/main" val="46849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2852974"/>
              </p:ext>
            </p:extLst>
          </p:nvPr>
        </p:nvGraphicFramePr>
        <p:xfrm>
          <a:off x="381000" y="1143000"/>
          <a:ext cx="8343900" cy="4956530"/>
        </p:xfrm>
        <a:graphic>
          <a:graphicData uri="http://schemas.openxmlformats.org/drawingml/2006/table">
            <a:tbl>
              <a:tblPr firstRow="1" bandRow="1">
                <a:tableStyleId>{9DCAF9ED-07DC-4A11-8D7F-57B35C25682E}</a:tableStyleId>
              </a:tblPr>
              <a:tblGrid>
                <a:gridCol w="3733800">
                  <a:extLst>
                    <a:ext uri="{9D8B030D-6E8A-4147-A177-3AD203B41FA5}">
                      <a16:colId xmlns:a16="http://schemas.microsoft.com/office/drawing/2014/main" val="20000"/>
                    </a:ext>
                  </a:extLst>
                </a:gridCol>
                <a:gridCol w="4610100">
                  <a:extLst>
                    <a:ext uri="{9D8B030D-6E8A-4147-A177-3AD203B41FA5}">
                      <a16:colId xmlns:a16="http://schemas.microsoft.com/office/drawing/2014/main" val="20001"/>
                    </a:ext>
                  </a:extLst>
                </a:gridCol>
              </a:tblGrid>
              <a:tr h="841730">
                <a:tc gridSpan="2">
                  <a:txBody>
                    <a:bodyPr/>
                    <a:lstStyle/>
                    <a:p>
                      <a:pPr algn="ctr"/>
                      <a:r>
                        <a:rPr lang="en-US" sz="4800" dirty="0"/>
                        <a:t>Writing</a:t>
                      </a:r>
                    </a:p>
                  </a:txBody>
                  <a:tcPr marL="68580" marR="68580"/>
                </a:tc>
                <a:tc hMerge="1">
                  <a:txBody>
                    <a:bodyPr/>
                    <a:lstStyle/>
                    <a:p>
                      <a:endParaRPr lang="en-US"/>
                    </a:p>
                  </a:txBody>
                  <a:tcPr/>
                </a:tc>
                <a:extLst>
                  <a:ext uri="{0D108BD9-81ED-4DB2-BD59-A6C34878D82A}">
                    <a16:rowId xmlns:a16="http://schemas.microsoft.com/office/drawing/2014/main" val="10000"/>
                  </a:ext>
                </a:extLst>
              </a:tr>
              <a:tr h="606070">
                <a:tc>
                  <a:txBody>
                    <a:bodyPr/>
                    <a:lstStyle/>
                    <a:p>
                      <a:pPr algn="ctr"/>
                      <a:endParaRPr lang="en-US" sz="1800" dirty="0"/>
                    </a:p>
                    <a:p>
                      <a:pPr algn="ctr"/>
                      <a:r>
                        <a:rPr lang="en-US" sz="1800" dirty="0"/>
                        <a:t>BIG</a:t>
                      </a:r>
                      <a:r>
                        <a:rPr lang="en-US" sz="1800" baseline="0" dirty="0"/>
                        <a:t> IDEA</a:t>
                      </a:r>
                      <a:endParaRPr lang="en-US" sz="1800" b="1" dirty="0"/>
                    </a:p>
                  </a:txBody>
                  <a:tcPr marL="68580" marR="68580">
                    <a:lnR w="12700" cap="flat" cmpd="sng" algn="ctr">
                      <a:solidFill>
                        <a:schemeClr val="tx1"/>
                      </a:solidFill>
                      <a:prstDash val="solid"/>
                      <a:round/>
                      <a:headEnd type="none" w="med" len="med"/>
                      <a:tailEnd type="none" w="med" len="med"/>
                    </a:lnR>
                  </a:tcPr>
                </a:tc>
                <a:tc>
                  <a:txBody>
                    <a:bodyPr/>
                    <a:lstStyle/>
                    <a:p>
                      <a:pPr marL="0" indent="0" algn="ctr">
                        <a:buNone/>
                      </a:pPr>
                      <a:endParaRPr lang="en-US" sz="1800" dirty="0"/>
                    </a:p>
                    <a:p>
                      <a:pPr marL="0" indent="0" algn="ctr">
                        <a:buNone/>
                      </a:pPr>
                      <a:r>
                        <a:rPr lang="en-US" sz="1800" dirty="0"/>
                        <a:t>CONCEPT</a:t>
                      </a:r>
                      <a:endParaRPr lang="en-US" sz="1800" b="1" dirty="0"/>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115738">
                <a:tc>
                  <a:txBody>
                    <a:bodyPr/>
                    <a:lstStyle/>
                    <a:p>
                      <a:pPr algn="l"/>
                      <a:endParaRPr lang="en-US" sz="1400" dirty="0"/>
                    </a:p>
                    <a:p>
                      <a:pPr algn="l"/>
                      <a:r>
                        <a:rPr lang="en-US" sz="1400" dirty="0"/>
                        <a:t>1.</a:t>
                      </a:r>
                      <a:r>
                        <a:rPr lang="en-US" sz="1400" baseline="0" dirty="0"/>
                        <a:t> </a:t>
                      </a:r>
                      <a:r>
                        <a:rPr lang="en-US" sz="2800" baseline="0" dirty="0"/>
                        <a:t>Approaching the Task as a Researcher</a:t>
                      </a:r>
                      <a:endParaRPr lang="en-US" sz="28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endParaRPr lang="en-US" sz="1800" dirty="0"/>
                    </a:p>
                    <a:p>
                      <a:pPr marL="342900" indent="-342900">
                        <a:buAutoNum type="alphaUcPeriod"/>
                      </a:pPr>
                      <a:r>
                        <a:rPr lang="en-US" sz="2800" dirty="0"/>
                        <a:t>Research</a:t>
                      </a:r>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15738">
                <a:tc>
                  <a:txBody>
                    <a:bodyPr/>
                    <a:lstStyle/>
                    <a:p>
                      <a:pPr algn="l"/>
                      <a:endParaRPr lang="en-US" sz="1400" dirty="0"/>
                    </a:p>
                    <a:p>
                      <a:pPr algn="l"/>
                      <a:r>
                        <a:rPr lang="en-US" sz="1400" dirty="0"/>
                        <a:t>2</a:t>
                      </a:r>
                      <a:r>
                        <a:rPr lang="en-US" sz="1800" dirty="0"/>
                        <a:t>. </a:t>
                      </a:r>
                      <a:r>
                        <a:rPr lang="en-US" sz="2800" dirty="0"/>
                        <a:t>Approaching the Task as a Writer</a:t>
                      </a:r>
                      <a:r>
                        <a:rPr lang="en-US" sz="2800" baseline="0" dirty="0"/>
                        <a:t> </a:t>
                      </a:r>
                      <a:endParaRPr lang="en-US" sz="28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endParaRPr lang="en-US" sz="1800" dirty="0"/>
                    </a:p>
                    <a:p>
                      <a:pPr marL="342900" indent="-342900">
                        <a:buAutoNum type="alphaUcPeriod"/>
                      </a:pPr>
                      <a:r>
                        <a:rPr lang="en-US" sz="2800" dirty="0"/>
                        <a:t>Development</a:t>
                      </a:r>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115738">
                <a:tc>
                  <a:txBody>
                    <a:bodyPr/>
                    <a:lstStyle/>
                    <a:p>
                      <a:pPr algn="l"/>
                      <a:endParaRPr lang="en-US" sz="1400" dirty="0"/>
                    </a:p>
                    <a:p>
                      <a:pPr algn="l"/>
                      <a:r>
                        <a:rPr lang="en-US" sz="1400" dirty="0"/>
                        <a:t>3</a:t>
                      </a:r>
                      <a:r>
                        <a:rPr lang="en-US" sz="1800" dirty="0"/>
                        <a:t>.</a:t>
                      </a:r>
                      <a:r>
                        <a:rPr lang="en-US" sz="1800" baseline="0" dirty="0"/>
                        <a:t> </a:t>
                      </a:r>
                      <a:r>
                        <a:rPr lang="en-US" sz="2800" baseline="0" dirty="0"/>
                        <a:t>Approaching the Task as a Reader</a:t>
                      </a:r>
                      <a:endParaRPr lang="en-US" sz="28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endParaRPr lang="en-US" sz="1800" baseline="0" dirty="0"/>
                    </a:p>
                    <a:p>
                      <a:pPr marL="342900" indent="-342900">
                        <a:buAutoNum type="alphaUcPeriod"/>
                      </a:pPr>
                      <a:r>
                        <a:rPr lang="en-US" sz="2800" baseline="0" dirty="0"/>
                        <a:t>Revise and Edit</a:t>
                      </a:r>
                      <a:endParaRPr lang="en-US" sz="2800" b="0" baseline="0" dirty="0"/>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4" name="TextBox 3"/>
          <p:cNvSpPr txBox="1"/>
          <p:nvPr/>
        </p:nvSpPr>
        <p:spPr>
          <a:xfrm>
            <a:off x="6651826" y="6096000"/>
            <a:ext cx="2244525" cy="523220"/>
          </a:xfrm>
          <a:prstGeom prst="rect">
            <a:avLst/>
          </a:prstGeom>
          <a:noFill/>
        </p:spPr>
        <p:txBody>
          <a:bodyPr wrap="none" rtlCol="0">
            <a:spAutoFit/>
          </a:bodyPr>
          <a:lstStyle/>
          <a:p>
            <a:r>
              <a:rPr lang="en-US" sz="2800" b="1" dirty="0">
                <a:solidFill>
                  <a:srgbClr val="404040"/>
                </a:solidFill>
              </a:rPr>
              <a:t>Grades 6-12</a:t>
            </a:r>
          </a:p>
        </p:txBody>
      </p:sp>
    </p:spTree>
    <p:extLst>
      <p:ext uri="{BB962C8B-B14F-4D97-AF65-F5344CB8AC3E}">
        <p14:creationId xmlns:p14="http://schemas.microsoft.com/office/powerpoint/2010/main" val="186606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3749189"/>
            <a:ext cx="8763000" cy="830997"/>
          </a:xfrm>
        </p:spPr>
        <p:txBody>
          <a:bodyPr/>
          <a:lstStyle/>
          <a:p>
            <a:r>
              <a:rPr lang="en-US" sz="4800" dirty="0"/>
              <a:t>Opening and Introductions</a:t>
            </a:r>
          </a:p>
        </p:txBody>
      </p:sp>
    </p:spTree>
    <p:extLst>
      <p:ext uri="{BB962C8B-B14F-4D97-AF65-F5344CB8AC3E}">
        <p14:creationId xmlns:p14="http://schemas.microsoft.com/office/powerpoint/2010/main" val="2819900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4304638"/>
              </p:ext>
            </p:extLst>
          </p:nvPr>
        </p:nvGraphicFramePr>
        <p:xfrm>
          <a:off x="381000" y="1143000"/>
          <a:ext cx="8515351" cy="4800599"/>
        </p:xfrm>
        <a:graphic>
          <a:graphicData uri="http://schemas.openxmlformats.org/drawingml/2006/table">
            <a:tbl>
              <a:tblPr firstRow="1" bandRow="1">
                <a:tableStyleId>{9DCAF9ED-07DC-4A11-8D7F-57B35C25682E}</a:tableStyleId>
              </a:tblPr>
              <a:tblGrid>
                <a:gridCol w="3506321">
                  <a:extLst>
                    <a:ext uri="{9D8B030D-6E8A-4147-A177-3AD203B41FA5}">
                      <a16:colId xmlns:a16="http://schemas.microsoft.com/office/drawing/2014/main" val="20000"/>
                    </a:ext>
                  </a:extLst>
                </a:gridCol>
                <a:gridCol w="5009030">
                  <a:extLst>
                    <a:ext uri="{9D8B030D-6E8A-4147-A177-3AD203B41FA5}">
                      <a16:colId xmlns:a16="http://schemas.microsoft.com/office/drawing/2014/main" val="20001"/>
                    </a:ext>
                  </a:extLst>
                </a:gridCol>
              </a:tblGrid>
              <a:tr h="1356333">
                <a:tc gridSpan="2">
                  <a:txBody>
                    <a:bodyPr/>
                    <a:lstStyle/>
                    <a:p>
                      <a:pPr algn="ctr"/>
                      <a:r>
                        <a:rPr lang="en-US" sz="4800" dirty="0"/>
                        <a:t>Speaking and Listening</a:t>
                      </a:r>
                    </a:p>
                  </a:txBody>
                  <a:tcPr marL="68580" marR="68580"/>
                </a:tc>
                <a:tc hMerge="1">
                  <a:txBody>
                    <a:bodyPr/>
                    <a:lstStyle/>
                    <a:p>
                      <a:endParaRPr lang="en-US"/>
                    </a:p>
                  </a:txBody>
                  <a:tcPr/>
                </a:tc>
                <a:extLst>
                  <a:ext uri="{0D108BD9-81ED-4DB2-BD59-A6C34878D82A}">
                    <a16:rowId xmlns:a16="http://schemas.microsoft.com/office/drawing/2014/main" val="10000"/>
                  </a:ext>
                </a:extLst>
              </a:tr>
              <a:tr h="616516">
                <a:tc>
                  <a:txBody>
                    <a:bodyPr/>
                    <a:lstStyle/>
                    <a:p>
                      <a:pPr algn="ctr"/>
                      <a:r>
                        <a:rPr lang="en-US" sz="1800" dirty="0"/>
                        <a:t>BIG</a:t>
                      </a:r>
                      <a:r>
                        <a:rPr lang="en-US" sz="1800" baseline="0" dirty="0"/>
                        <a:t> IDEA</a:t>
                      </a:r>
                      <a:endParaRPr lang="en-US" sz="1800" b="1" dirty="0"/>
                    </a:p>
                  </a:txBody>
                  <a:tcPr marL="68580" marR="68580">
                    <a:lnR w="12700" cap="flat" cmpd="sng" algn="ctr">
                      <a:solidFill>
                        <a:schemeClr val="tx1"/>
                      </a:solidFill>
                      <a:prstDash val="solid"/>
                      <a:round/>
                      <a:headEnd type="none" w="med" len="med"/>
                      <a:tailEnd type="none" w="med" len="med"/>
                    </a:lnR>
                  </a:tcPr>
                </a:tc>
                <a:tc>
                  <a:txBody>
                    <a:bodyPr/>
                    <a:lstStyle/>
                    <a:p>
                      <a:pPr marL="0" indent="0" algn="ctr">
                        <a:buNone/>
                      </a:pPr>
                      <a:r>
                        <a:rPr lang="en-US" sz="1800" dirty="0"/>
                        <a:t>CONCEPT</a:t>
                      </a:r>
                      <a:endParaRPr lang="en-US" sz="1800" b="1" dirty="0"/>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413875">
                <a:tc>
                  <a:txBody>
                    <a:bodyPr/>
                    <a:lstStyle/>
                    <a:p>
                      <a:pPr algn="l"/>
                      <a:r>
                        <a:rPr lang="en-US" sz="1800" dirty="0"/>
                        <a:t>1</a:t>
                      </a:r>
                      <a:r>
                        <a:rPr lang="en-US" sz="3200" dirty="0"/>
                        <a:t>.</a:t>
                      </a:r>
                      <a:r>
                        <a:rPr lang="en-US" sz="3200" baseline="0" dirty="0"/>
                        <a:t> Collaborating</a:t>
                      </a:r>
                      <a:endParaRPr lang="en-US" sz="3200" dirty="0"/>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r>
                        <a:rPr lang="en-US" sz="2400" dirty="0"/>
                        <a:t>Conversations</a:t>
                      </a:r>
                    </a:p>
                    <a:p>
                      <a:pPr marL="342900" indent="-342900">
                        <a:buAutoNum type="alphaUcPeriod"/>
                      </a:pPr>
                      <a:r>
                        <a:rPr lang="en-US" sz="2400" dirty="0"/>
                        <a:t>Questioning</a:t>
                      </a:r>
                    </a:p>
                    <a:p>
                      <a:pPr marL="342900" indent="-342900">
                        <a:buAutoNum type="alphaUcPeriod"/>
                      </a:pPr>
                      <a:r>
                        <a:rPr lang="en-US" sz="2400" dirty="0"/>
                        <a:t>Viewpoints of Others</a:t>
                      </a:r>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413875">
                <a:tc>
                  <a:txBody>
                    <a:bodyPr/>
                    <a:lstStyle/>
                    <a:p>
                      <a:pPr algn="l"/>
                      <a:r>
                        <a:rPr lang="en-US" sz="1800" dirty="0"/>
                        <a:t>2. </a:t>
                      </a:r>
                      <a:r>
                        <a:rPr lang="en-US" sz="3200" dirty="0"/>
                        <a:t>Presenting</a:t>
                      </a:r>
                    </a:p>
                  </a:txBody>
                  <a:tcPr marL="68580" marR="68580">
                    <a:lnR w="12700" cap="flat" cmpd="sng" algn="ctr">
                      <a:solidFill>
                        <a:schemeClr val="tx1"/>
                      </a:solidFill>
                      <a:prstDash val="solid"/>
                      <a:round/>
                      <a:headEnd type="none" w="med" len="med"/>
                      <a:tailEnd type="none" w="med" len="med"/>
                    </a:lnR>
                  </a:tcPr>
                </a:tc>
                <a:tc>
                  <a:txBody>
                    <a:bodyPr/>
                    <a:lstStyle/>
                    <a:p>
                      <a:pPr marL="342900" indent="-342900">
                        <a:buAutoNum type="alphaUcPeriod"/>
                      </a:pPr>
                      <a:r>
                        <a:rPr lang="en-US" sz="2400" dirty="0"/>
                        <a:t>Verbal Delivery</a:t>
                      </a:r>
                    </a:p>
                    <a:p>
                      <a:pPr marL="342900" indent="-342900">
                        <a:buAutoNum type="alphaUcPeriod"/>
                      </a:pPr>
                      <a:r>
                        <a:rPr lang="en-US" sz="2400" dirty="0"/>
                        <a:t>Nonverbal</a:t>
                      </a:r>
                    </a:p>
                    <a:p>
                      <a:pPr marL="342900" indent="-342900">
                        <a:buAutoNum type="alphaUcPeriod"/>
                      </a:pPr>
                      <a:r>
                        <a:rPr lang="en-US" sz="2400" dirty="0"/>
                        <a:t>Multimedia</a:t>
                      </a:r>
                    </a:p>
                  </a:txBody>
                  <a:tcPr marL="68580" marR="6858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4" name="TextBox 3"/>
          <p:cNvSpPr txBox="1"/>
          <p:nvPr/>
        </p:nvSpPr>
        <p:spPr>
          <a:xfrm>
            <a:off x="6651826" y="5943600"/>
            <a:ext cx="2244525" cy="523220"/>
          </a:xfrm>
          <a:prstGeom prst="rect">
            <a:avLst/>
          </a:prstGeom>
          <a:noFill/>
        </p:spPr>
        <p:txBody>
          <a:bodyPr wrap="none" rtlCol="0">
            <a:spAutoFit/>
          </a:bodyPr>
          <a:lstStyle/>
          <a:p>
            <a:r>
              <a:rPr lang="en-US" sz="2800" b="1" dirty="0">
                <a:solidFill>
                  <a:srgbClr val="404040"/>
                </a:solidFill>
              </a:rPr>
              <a:t>Grades 6-12</a:t>
            </a:r>
          </a:p>
        </p:txBody>
      </p:sp>
    </p:spTree>
    <p:extLst>
      <p:ext uri="{BB962C8B-B14F-4D97-AF65-F5344CB8AC3E}">
        <p14:creationId xmlns:p14="http://schemas.microsoft.com/office/powerpoint/2010/main" val="3050074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D3E3691-B75E-4A59-80C3-7104CC8632C2}" type="slidenum">
              <a:rPr lang="en-US" altLang="en-US" sz="1800">
                <a:solidFill>
                  <a:srgbClr val="FFFFFF"/>
                </a:solidFill>
                <a:latin typeface="Arial" panose="020B0604020202020204" pitchFamily="34" charset="0"/>
              </a:rPr>
              <a:pPr>
                <a:spcBef>
                  <a:spcPct val="0"/>
                </a:spcBef>
                <a:buClrTx/>
                <a:buFontTx/>
                <a:buNone/>
              </a:pPr>
              <a:t>51</a:t>
            </a:fld>
            <a:endParaRPr lang="en-US" altLang="en-US" sz="1800">
              <a:solidFill>
                <a:srgbClr val="FFFFFF"/>
              </a:solidFill>
              <a:latin typeface="Arial" panose="020B0604020202020204" pitchFamily="34" charset="0"/>
            </a:endParaRPr>
          </a:p>
        </p:txBody>
      </p:sp>
      <p:sp>
        <p:nvSpPr>
          <p:cNvPr id="52227" name="Content Placeholder 2"/>
          <p:cNvSpPr>
            <a:spLocks noGrp="1"/>
          </p:cNvSpPr>
          <p:nvPr>
            <p:ph sz="quarter" idx="10"/>
          </p:nvPr>
        </p:nvSpPr>
        <p:spPr>
          <a:xfrm>
            <a:off x="177800" y="2286000"/>
            <a:ext cx="8839200" cy="4419600"/>
          </a:xfrm>
        </p:spPr>
        <p:txBody>
          <a:bodyPr/>
          <a:lstStyle/>
          <a:p>
            <a:pPr eaLnBrk="1" hangingPunct="1">
              <a:buFont typeface="Wingdings" panose="05000000000000000000" pitchFamily="2" charset="2"/>
              <a:buChar char="§"/>
            </a:pPr>
            <a:r>
              <a:rPr lang="en-US" altLang="en-US" sz="4000" dirty="0"/>
              <a:t>Grade Level</a:t>
            </a:r>
          </a:p>
          <a:p>
            <a:pPr eaLnBrk="1" hangingPunct="1">
              <a:buFont typeface="Wingdings" panose="05000000000000000000" pitchFamily="2" charset="2"/>
              <a:buChar char="§"/>
            </a:pPr>
            <a:r>
              <a:rPr lang="en-US" altLang="en-US" sz="4000" dirty="0"/>
              <a:t>Strand</a:t>
            </a:r>
          </a:p>
          <a:p>
            <a:pPr eaLnBrk="1" hangingPunct="1">
              <a:buFont typeface="Wingdings" panose="05000000000000000000" pitchFamily="2" charset="2"/>
              <a:buChar char="§"/>
            </a:pPr>
            <a:r>
              <a:rPr lang="en-US" altLang="en-US" sz="4000" dirty="0"/>
              <a:t>Big Idea</a:t>
            </a:r>
          </a:p>
          <a:p>
            <a:pPr eaLnBrk="1" hangingPunct="1">
              <a:buFont typeface="Wingdings" panose="05000000000000000000" pitchFamily="2" charset="2"/>
              <a:buChar char="§"/>
            </a:pPr>
            <a:r>
              <a:rPr lang="en-US" altLang="en-US" sz="4000" dirty="0"/>
              <a:t>Concept</a:t>
            </a:r>
          </a:p>
          <a:p>
            <a:pPr eaLnBrk="1" hangingPunct="1">
              <a:buFont typeface="Wingdings" panose="05000000000000000000" pitchFamily="2" charset="2"/>
              <a:buChar char="§"/>
            </a:pPr>
            <a:r>
              <a:rPr lang="en-US" altLang="en-US" sz="4000" dirty="0"/>
              <a:t>Expectation</a:t>
            </a:r>
          </a:p>
        </p:txBody>
      </p:sp>
      <p:sp>
        <p:nvSpPr>
          <p:cNvPr id="52226" name="Title 1"/>
          <p:cNvSpPr>
            <a:spLocks noGrp="1"/>
          </p:cNvSpPr>
          <p:nvPr>
            <p:ph type="title"/>
          </p:nvPr>
        </p:nvSpPr>
        <p:spPr/>
        <p:txBody>
          <a:bodyPr>
            <a:noAutofit/>
          </a:bodyPr>
          <a:lstStyle/>
          <a:p>
            <a:pPr eaLnBrk="1" hangingPunct="1"/>
            <a:r>
              <a:rPr lang="en-US" altLang="en-US" sz="4400" b="1" dirty="0"/>
              <a:t>Terminology Order to Read the ELA Expectations</a:t>
            </a:r>
          </a:p>
        </p:txBody>
      </p:sp>
      <p:pic>
        <p:nvPicPr>
          <p:cNvPr id="52229" name="Picture 4" descr="C:\Users\jjackso\AppData\Local\Microsoft\Windows\Temporary Internet Files\Content.IE5\IKEUALCL\MC900019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74320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0730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lgn="ctr">
              <a:buNone/>
            </a:pPr>
            <a:r>
              <a:rPr lang="en-US" dirty="0"/>
              <a:t>Grade Level, Strand, Big Idea, Concept, Expectation</a:t>
            </a:r>
          </a:p>
          <a:p>
            <a:pPr marL="0" indent="0" algn="ctr">
              <a:buNone/>
            </a:pPr>
            <a:r>
              <a:rPr lang="en-US" sz="5400" dirty="0"/>
              <a:t>2.W.3.A.c</a:t>
            </a:r>
          </a:p>
          <a:p>
            <a:pPr marL="0" indent="0" algn="ctr">
              <a:buNone/>
            </a:pPr>
            <a:r>
              <a:rPr lang="en-US" sz="5400" dirty="0"/>
              <a:t>5.L.1.A.e</a:t>
            </a:r>
          </a:p>
          <a:p>
            <a:pPr marL="0" indent="0" algn="ctr">
              <a:buNone/>
            </a:pPr>
            <a:r>
              <a:rPr lang="en-US" sz="5400" dirty="0"/>
              <a:t> 7.W.3.A.d</a:t>
            </a:r>
          </a:p>
          <a:p>
            <a:pPr marL="0" indent="0" algn="ctr">
              <a:buNone/>
            </a:pPr>
            <a:endParaRPr lang="en-US" sz="5400" dirty="0"/>
          </a:p>
        </p:txBody>
      </p:sp>
      <p:sp>
        <p:nvSpPr>
          <p:cNvPr id="2" name="Title 1"/>
          <p:cNvSpPr>
            <a:spLocks noGrp="1"/>
          </p:cNvSpPr>
          <p:nvPr>
            <p:ph type="title"/>
          </p:nvPr>
        </p:nvSpPr>
        <p:spPr>
          <a:xfrm>
            <a:off x="0" y="838200"/>
            <a:ext cx="8839200" cy="1066800"/>
          </a:xfrm>
        </p:spPr>
        <p:txBody>
          <a:bodyPr>
            <a:normAutofit/>
          </a:bodyPr>
          <a:lstStyle/>
          <a:p>
            <a:r>
              <a:rPr lang="en-US" sz="3200" b="1" dirty="0"/>
              <a:t>How to Code Grade/Course Level Expectations</a:t>
            </a:r>
          </a:p>
        </p:txBody>
      </p:sp>
    </p:spTree>
    <p:extLst>
      <p:ext uri="{BB962C8B-B14F-4D97-AF65-F5344CB8AC3E}">
        <p14:creationId xmlns:p14="http://schemas.microsoft.com/office/powerpoint/2010/main" val="168465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44B849A6-FA14-472E-BF18-B0A00D477B66}" type="slidenum">
              <a:rPr lang="en-US" altLang="en-US" sz="1800">
                <a:solidFill>
                  <a:srgbClr val="FFFFFF"/>
                </a:solidFill>
                <a:latin typeface="Arial" panose="020B0604020202020204" pitchFamily="34" charset="0"/>
              </a:rPr>
              <a:pPr>
                <a:spcBef>
                  <a:spcPct val="0"/>
                </a:spcBef>
                <a:buClrTx/>
                <a:buFontTx/>
                <a:buNone/>
              </a:pPr>
              <a:t>53</a:t>
            </a:fld>
            <a:endParaRPr lang="en-US" altLang="en-US" sz="1800">
              <a:solidFill>
                <a:srgbClr val="FFFFFF"/>
              </a:solidFill>
              <a:latin typeface="Arial" panose="020B0604020202020204" pitchFamily="34" charset="0"/>
            </a:endParaRPr>
          </a:p>
        </p:txBody>
      </p:sp>
      <p:sp>
        <p:nvSpPr>
          <p:cNvPr id="58370" name="Title 1"/>
          <p:cNvSpPr>
            <a:spLocks noGrp="1"/>
          </p:cNvSpPr>
          <p:nvPr>
            <p:ph type="title"/>
          </p:nvPr>
        </p:nvSpPr>
        <p:spPr>
          <a:xfrm>
            <a:off x="152400" y="-71232"/>
            <a:ext cx="8839200" cy="1066800"/>
          </a:xfrm>
        </p:spPr>
        <p:txBody>
          <a:bodyPr/>
          <a:lstStyle/>
          <a:p>
            <a:pPr eaLnBrk="1" hangingPunct="1"/>
            <a:r>
              <a:rPr lang="en-US" altLang="en-US" sz="5400" b="1" dirty="0">
                <a:solidFill>
                  <a:schemeClr val="bg1"/>
                </a:solidFill>
              </a:rPr>
              <a:t>Reflection</a:t>
            </a:r>
          </a:p>
        </p:txBody>
      </p:sp>
      <p:sp>
        <p:nvSpPr>
          <p:cNvPr id="5" name="Oval 4"/>
          <p:cNvSpPr/>
          <p:nvPr/>
        </p:nvSpPr>
        <p:spPr>
          <a:xfrm>
            <a:off x="3434761" y="2778740"/>
            <a:ext cx="2052228" cy="2052228"/>
          </a:xfrm>
          <a:prstGeom prst="ellipse">
            <a:avLst/>
          </a:prstGeom>
          <a:solidFill>
            <a:srgbClr val="3333CC"/>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Arial"/>
              <a:ea typeface="+mn-ea"/>
              <a:cs typeface="Arial"/>
            </a:endParaRPr>
          </a:p>
        </p:txBody>
      </p:sp>
      <p:sp>
        <p:nvSpPr>
          <p:cNvPr id="2" name="Rectangle 1"/>
          <p:cNvSpPr/>
          <p:nvPr/>
        </p:nvSpPr>
        <p:spPr>
          <a:xfrm>
            <a:off x="3588681" y="1625544"/>
            <a:ext cx="1744388" cy="523220"/>
          </a:xfrm>
          <a:prstGeom prst="rect">
            <a:avLst/>
          </a:prstGeom>
        </p:spPr>
        <p:txBody>
          <a:bodyPr wrap="none">
            <a:spAutoFit/>
          </a:bodyPr>
          <a:lstStyle/>
          <a:p>
            <a:pPr algn="ctr"/>
            <a:r>
              <a:rPr lang="en-GB" sz="2800" dirty="0"/>
              <a:t>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066800"/>
            <a:ext cx="8839200" cy="5511800"/>
          </a:xfrm>
        </p:spPr>
        <p:txBody>
          <a:bodyPr>
            <a:normAutofit fontScale="70000" lnSpcReduction="20000"/>
          </a:bodyPr>
          <a:lstStyle/>
          <a:p>
            <a:pPr marL="0" indent="0" algn="ctr">
              <a:spcBef>
                <a:spcPts val="0"/>
              </a:spcBef>
              <a:buNone/>
            </a:pPr>
            <a:endParaRPr lang="en-US" sz="4000" b="1" dirty="0"/>
          </a:p>
          <a:p>
            <a:pPr marL="0" indent="0" algn="ctr">
              <a:spcBef>
                <a:spcPts val="0"/>
              </a:spcBef>
              <a:buNone/>
            </a:pPr>
            <a:r>
              <a:rPr lang="en-US" sz="4000" b="1" dirty="0"/>
              <a:t>2.W.3.A.c</a:t>
            </a:r>
          </a:p>
          <a:p>
            <a:pPr marL="0" indent="0" algn="ctr">
              <a:spcBef>
                <a:spcPts val="0"/>
              </a:spcBef>
              <a:buNone/>
            </a:pPr>
            <a:r>
              <a:rPr lang="en-US" sz="4000" b="1" dirty="0"/>
              <a:t>Grade Level, Strand, Big Idea, Concept, Expectation</a:t>
            </a:r>
          </a:p>
          <a:p>
            <a:pPr marL="0" indent="0" algn="ctr">
              <a:buNone/>
            </a:pPr>
            <a:r>
              <a:rPr lang="en-US" sz="4000" dirty="0"/>
              <a:t> 2</a:t>
            </a:r>
            <a:r>
              <a:rPr lang="en-US" sz="4000" baseline="30000" dirty="0"/>
              <a:t>nd</a:t>
            </a:r>
            <a:r>
              <a:rPr lang="en-US" sz="4000" dirty="0"/>
              <a:t> grade – Writing - Gather, analyze, evaluate and use information from a variety of sources -Research Process – </a:t>
            </a:r>
            <a:r>
              <a:rPr lang="en-US" sz="4000" u="sng" dirty="0"/>
              <a:t>Apply research process to</a:t>
            </a:r>
            <a:r>
              <a:rPr lang="en-US" sz="4000" dirty="0"/>
              <a:t>: use their own questions to find information on their topic.</a:t>
            </a:r>
          </a:p>
          <a:p>
            <a:pPr marL="0" indent="0" algn="ctr">
              <a:buNone/>
            </a:pPr>
            <a:endParaRPr lang="en-US" sz="4000" dirty="0"/>
          </a:p>
          <a:p>
            <a:pPr marL="0" indent="0" algn="ctr">
              <a:spcBef>
                <a:spcPts val="0"/>
              </a:spcBef>
              <a:buNone/>
            </a:pPr>
            <a:r>
              <a:rPr lang="en-US" sz="4000" dirty="0"/>
              <a:t> </a:t>
            </a:r>
            <a:r>
              <a:rPr lang="en-US" sz="4000" b="1" dirty="0"/>
              <a:t>7.W.3.A.d</a:t>
            </a:r>
          </a:p>
          <a:p>
            <a:pPr marL="0" indent="0" algn="ctr">
              <a:spcBef>
                <a:spcPts val="0"/>
              </a:spcBef>
              <a:buNone/>
            </a:pPr>
            <a:r>
              <a:rPr lang="en-US" sz="4000" b="1" dirty="0"/>
              <a:t>Grade Level, Strand, Big Idea, Concept, Expectation</a:t>
            </a:r>
          </a:p>
          <a:p>
            <a:pPr marL="0" indent="0" algn="ctr">
              <a:buNone/>
            </a:pPr>
            <a:r>
              <a:rPr lang="en-US" sz="4000" dirty="0"/>
              <a:t> Grade 7 – Writing – Approaching the Task as a Reader – Revise and Edit – </a:t>
            </a:r>
            <a:r>
              <a:rPr lang="en-US" sz="4000" u="sng" dirty="0"/>
              <a:t>Review, revise and edit writing with consideration for the task, purpose and audience.</a:t>
            </a:r>
            <a:r>
              <a:rPr lang="en-US" sz="4000" dirty="0"/>
              <a:t> Use effective transitions to clarify relationships and connect ideas, claims and signal time shifts.</a:t>
            </a:r>
          </a:p>
          <a:p>
            <a:pPr marL="0" indent="0" algn="ctr">
              <a:buNone/>
            </a:pPr>
            <a:endParaRPr lang="en-US" sz="4000" dirty="0"/>
          </a:p>
          <a:p>
            <a:pPr marL="0" indent="0" algn="ctr">
              <a:buNone/>
            </a:pPr>
            <a:endParaRPr lang="en-US" sz="4000" dirty="0"/>
          </a:p>
        </p:txBody>
      </p:sp>
      <p:sp>
        <p:nvSpPr>
          <p:cNvPr id="2" name="Title 1"/>
          <p:cNvSpPr>
            <a:spLocks noGrp="1"/>
          </p:cNvSpPr>
          <p:nvPr>
            <p:ph type="title"/>
          </p:nvPr>
        </p:nvSpPr>
        <p:spPr>
          <a:xfrm>
            <a:off x="-152400" y="0"/>
            <a:ext cx="8839200" cy="1066800"/>
          </a:xfrm>
        </p:spPr>
        <p:txBody>
          <a:bodyPr>
            <a:normAutofit/>
          </a:bodyPr>
          <a:lstStyle/>
          <a:p>
            <a:r>
              <a:rPr lang="en-US" sz="4400" b="1" dirty="0">
                <a:solidFill>
                  <a:schemeClr val="bg1"/>
                </a:solidFill>
              </a:rPr>
              <a:t>Coding of MLS Expectations</a:t>
            </a:r>
          </a:p>
        </p:txBody>
      </p:sp>
      <p:pic>
        <p:nvPicPr>
          <p:cNvPr id="2050" name="Picture 2" descr="C:\Users\jamesd2\AppData\Local\Microsoft\Windows\Temporary Internet Files\Content.IE5\2OG4FZ6M\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mesd2\AppData\Local\Microsoft\Windows\Temporary Internet Files\Content.IE5\NBQ1CGZ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25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55</a:t>
            </a:fld>
            <a:endParaRPr lang="en-US"/>
          </a:p>
        </p:txBody>
      </p:sp>
      <p:sp>
        <p:nvSpPr>
          <p:cNvPr id="4" name="Title 3"/>
          <p:cNvSpPr>
            <a:spLocks noGrp="1"/>
          </p:cNvSpPr>
          <p:nvPr>
            <p:ph type="title"/>
          </p:nvPr>
        </p:nvSpPr>
        <p:spPr/>
        <p:txBody>
          <a:bodyPr/>
          <a:lstStyle/>
          <a:p>
            <a:r>
              <a:rPr lang="en-US" dirty="0"/>
              <a:t>Based on Standards and Standard Resources</a:t>
            </a:r>
          </a:p>
        </p:txBody>
      </p:sp>
      <p:pic>
        <p:nvPicPr>
          <p:cNvPr id="5" name="Content Placeholder 2"/>
          <p:cNvPicPr>
            <a:picLocks noGrp="1" noChangeAspect="1"/>
          </p:cNvPicPr>
          <p:nvPr>
            <p:ph sz="quarter" idx="10"/>
          </p:nvPr>
        </p:nvPicPr>
        <p:blipFill>
          <a:blip r:embed="rId2"/>
          <a:stretch>
            <a:fillRect/>
          </a:stretch>
        </p:blipFill>
        <p:spPr>
          <a:xfrm>
            <a:off x="1295400" y="2668587"/>
            <a:ext cx="6553200" cy="3400425"/>
          </a:xfrm>
          <a:prstGeom prst="rect">
            <a:avLst/>
          </a:prstGeom>
        </p:spPr>
      </p:pic>
    </p:spTree>
    <p:extLst>
      <p:ext uri="{BB962C8B-B14F-4D97-AF65-F5344CB8AC3E}">
        <p14:creationId xmlns:p14="http://schemas.microsoft.com/office/powerpoint/2010/main" val="1072907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1"/>
          <p:cNvPicPr preferRelativeResize="0">
            <a:picLocks noGrp="1"/>
          </p:cNvPicPr>
          <p:nvPr>
            <p:ph type="body" idx="4294967295"/>
          </p:nvPr>
        </p:nvPicPr>
        <p:blipFill rotWithShape="1">
          <a:blip r:embed="rId3">
            <a:alphaModFix/>
          </a:blip>
          <a:srcRect/>
          <a:stretch/>
        </p:blipFill>
        <p:spPr>
          <a:xfrm>
            <a:off x="273844" y="762000"/>
            <a:ext cx="8596312" cy="6096000"/>
          </a:xfrm>
          <a:prstGeom prst="rect">
            <a:avLst/>
          </a:prstGeom>
          <a:noFill/>
          <a:ln>
            <a:noFill/>
          </a:ln>
        </p:spPr>
      </p:pic>
      <p:sp>
        <p:nvSpPr>
          <p:cNvPr id="96" name="Google Shape;96;p21"/>
          <p:cNvSpPr/>
          <p:nvPr/>
        </p:nvSpPr>
        <p:spPr>
          <a:xfrm>
            <a:off x="2613134" y="2098785"/>
            <a:ext cx="1466100" cy="2247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500">
              <a:solidFill>
                <a:prstClr val="white"/>
              </a:solidFill>
              <a:latin typeface="Calibri"/>
              <a:ea typeface="Calibri"/>
              <a:cs typeface="Calibri"/>
              <a:sym typeface="Calibri"/>
            </a:endParaRPr>
          </a:p>
        </p:txBody>
      </p:sp>
      <p:sp>
        <p:nvSpPr>
          <p:cNvPr id="97" name="Google Shape;97;p21"/>
          <p:cNvSpPr/>
          <p:nvPr/>
        </p:nvSpPr>
        <p:spPr>
          <a:xfrm>
            <a:off x="6934199" y="2098785"/>
            <a:ext cx="1219200" cy="3396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500">
              <a:solidFill>
                <a:prstClr val="white"/>
              </a:solidFill>
              <a:latin typeface="Calibri"/>
              <a:ea typeface="Calibri"/>
              <a:cs typeface="Calibri"/>
              <a:sym typeface="Calibri"/>
            </a:endParaRPr>
          </a:p>
        </p:txBody>
      </p:sp>
      <p:sp>
        <p:nvSpPr>
          <p:cNvPr id="98" name="Google Shape;98;p21"/>
          <p:cNvSpPr/>
          <p:nvPr/>
        </p:nvSpPr>
        <p:spPr>
          <a:xfrm>
            <a:off x="6302249" y="2441928"/>
            <a:ext cx="2483115" cy="682272"/>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500">
              <a:solidFill>
                <a:prstClr val="white"/>
              </a:solidFill>
              <a:latin typeface="Calibri"/>
              <a:ea typeface="Calibri"/>
              <a:cs typeface="Calibri"/>
              <a:sym typeface="Calibri"/>
            </a:endParaRPr>
          </a:p>
        </p:txBody>
      </p:sp>
      <p:sp>
        <p:nvSpPr>
          <p:cNvPr id="99" name="Google Shape;99;p21"/>
          <p:cNvSpPr/>
          <p:nvPr/>
        </p:nvSpPr>
        <p:spPr>
          <a:xfrm>
            <a:off x="6302249" y="3552564"/>
            <a:ext cx="2483100" cy="1324236"/>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800">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12054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p:tgtEl>
                                          <p:spTgt spid="9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 calcmode="lin" valueType="num">
                                      <p:cBhvr additive="base">
                                        <p:cTn id="17" dur="500"/>
                                        <p:tgtEl>
                                          <p:spTgt spid="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500"/>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05" name="Google Shape;105;p22"/>
          <p:cNvPicPr preferRelativeResize="0">
            <a:picLocks noGrp="1"/>
          </p:cNvPicPr>
          <p:nvPr>
            <p:ph type="body" idx="4294967295"/>
          </p:nvPr>
        </p:nvPicPr>
        <p:blipFill rotWithShape="1">
          <a:blip r:embed="rId3">
            <a:alphaModFix/>
          </a:blip>
          <a:srcRect/>
          <a:stretch/>
        </p:blipFill>
        <p:spPr>
          <a:xfrm>
            <a:off x="0" y="1104900"/>
            <a:ext cx="8991600" cy="5600700"/>
          </a:xfrm>
          <a:prstGeom prst="rect">
            <a:avLst/>
          </a:prstGeom>
          <a:noFill/>
          <a:ln>
            <a:noFill/>
          </a:ln>
        </p:spPr>
      </p:pic>
      <p:sp>
        <p:nvSpPr>
          <p:cNvPr id="106" name="Google Shape;106;p22"/>
          <p:cNvSpPr/>
          <p:nvPr/>
        </p:nvSpPr>
        <p:spPr>
          <a:xfrm>
            <a:off x="6324600" y="4800600"/>
            <a:ext cx="2537700" cy="1905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500">
              <a:solidFill>
                <a:prstClr val="white"/>
              </a:solidFill>
              <a:latin typeface="Calibri"/>
              <a:ea typeface="Calibri"/>
              <a:cs typeface="Calibri"/>
              <a:sym typeface="Calibri"/>
            </a:endParaRPr>
          </a:p>
        </p:txBody>
      </p:sp>
      <p:sp>
        <p:nvSpPr>
          <p:cNvPr id="107" name="Google Shape;107;p22"/>
          <p:cNvSpPr/>
          <p:nvPr/>
        </p:nvSpPr>
        <p:spPr>
          <a:xfrm rot="1442271">
            <a:off x="4502556" y="4187027"/>
            <a:ext cx="1551775" cy="363545"/>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500">
              <a:solidFill>
                <a:prstClr val="white"/>
              </a:solidFill>
              <a:latin typeface="Calibri"/>
              <a:ea typeface="Calibri"/>
              <a:cs typeface="Calibri"/>
              <a:sym typeface="Calibri"/>
            </a:endParaRPr>
          </a:p>
        </p:txBody>
      </p:sp>
      <p:sp>
        <p:nvSpPr>
          <p:cNvPr id="108" name="Google Shape;108;p22"/>
          <p:cNvSpPr/>
          <p:nvPr/>
        </p:nvSpPr>
        <p:spPr>
          <a:xfrm>
            <a:off x="1935797" y="4800600"/>
            <a:ext cx="2412900" cy="345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342900"/>
            <a:endParaRPr sz="1800">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6817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500"/>
                                        <p:tgtEl>
                                          <p:spTgt spid="10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FAE4C911-B352-40F0-888F-F8C47EDEF10B}" type="slidenum">
              <a:rPr lang="en-US" altLang="en-US" sz="1800">
                <a:solidFill>
                  <a:srgbClr val="FFFFFF"/>
                </a:solidFill>
                <a:latin typeface="Arial" panose="020B0604020202020204" pitchFamily="34" charset="0"/>
              </a:rPr>
              <a:pPr>
                <a:spcBef>
                  <a:spcPct val="0"/>
                </a:spcBef>
                <a:buClrTx/>
                <a:buFontTx/>
                <a:buNone/>
              </a:pPr>
              <a:t>58</a:t>
            </a:fld>
            <a:endParaRPr lang="en-US" altLang="en-US" sz="1800">
              <a:solidFill>
                <a:srgbClr val="FFFFFF"/>
              </a:solidFill>
              <a:latin typeface="Arial" panose="020B0604020202020204" pitchFamily="34" charset="0"/>
            </a:endParaRPr>
          </a:p>
        </p:txBody>
      </p:sp>
      <p:pic>
        <p:nvPicPr>
          <p:cNvPr id="60419" name="Picture 2" descr="C:\Users\jjackso\AppData\Local\Microsoft\Windows\Temporary Internet Files\Content.IE5\V8DTWBJ0\MC900445732[1].wmf"/>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a:xfrm>
            <a:off x="2057400" y="2505073"/>
            <a:ext cx="4419600" cy="3209927"/>
          </a:xfrm>
          <a:noFill/>
        </p:spPr>
      </p:pic>
      <p:sp>
        <p:nvSpPr>
          <p:cNvPr id="60418" name="Title 2"/>
          <p:cNvSpPr>
            <a:spLocks noGrp="1"/>
          </p:cNvSpPr>
          <p:nvPr>
            <p:ph type="title"/>
          </p:nvPr>
        </p:nvSpPr>
        <p:spPr>
          <a:xfrm>
            <a:off x="127000" y="-173036"/>
            <a:ext cx="8839200" cy="1066800"/>
          </a:xfrm>
        </p:spPr>
        <p:txBody>
          <a:bodyPr/>
          <a:lstStyle/>
          <a:p>
            <a:pPr eaLnBrk="1" hangingPunct="1"/>
            <a:r>
              <a:rPr lang="en-US" altLang="en-US" sz="4800" b="1" dirty="0">
                <a:solidFill>
                  <a:schemeClr val="bg1"/>
                </a:solidFill>
              </a:rPr>
              <a:t>Math Thoughts</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5245" y="1371600"/>
            <a:ext cx="8839200" cy="4827122"/>
          </a:xfrm>
        </p:spPr>
        <p:txBody>
          <a:bodyPr/>
          <a:lstStyle/>
          <a:p>
            <a:pPr marL="0" indent="0">
              <a:buNone/>
            </a:pPr>
            <a:endParaRPr lang="en-US" dirty="0"/>
          </a:p>
          <a:p>
            <a:pPr lvl="1">
              <a:buFont typeface="Wingdings" panose="05000000000000000000" pitchFamily="2" charset="2"/>
              <a:buChar char="§"/>
            </a:pPr>
            <a:r>
              <a:rPr lang="en-US" sz="4800" dirty="0"/>
              <a:t>Grade/Course Level</a:t>
            </a:r>
          </a:p>
          <a:p>
            <a:pPr lvl="1">
              <a:buFont typeface="Wingdings" panose="05000000000000000000" pitchFamily="2" charset="2"/>
              <a:buChar char="§"/>
            </a:pPr>
            <a:r>
              <a:rPr lang="en-US" sz="4800" dirty="0"/>
              <a:t>Domain</a:t>
            </a:r>
          </a:p>
          <a:p>
            <a:pPr lvl="1">
              <a:buFont typeface="Wingdings" panose="05000000000000000000" pitchFamily="2" charset="2"/>
              <a:buChar char="§"/>
            </a:pPr>
            <a:r>
              <a:rPr lang="en-US" sz="4800" dirty="0"/>
              <a:t>Cluster</a:t>
            </a:r>
          </a:p>
          <a:p>
            <a:pPr lvl="1">
              <a:buFont typeface="Wingdings" panose="05000000000000000000" pitchFamily="2" charset="2"/>
              <a:buChar char="§"/>
            </a:pPr>
            <a:r>
              <a:rPr lang="en-US" sz="4800" dirty="0"/>
              <a:t>Expectation</a:t>
            </a:r>
          </a:p>
          <a:p>
            <a:endParaRPr lang="en-US" dirty="0"/>
          </a:p>
          <a:p>
            <a:endParaRPr lang="en-US" dirty="0"/>
          </a:p>
          <a:p>
            <a:endParaRPr lang="en-US" dirty="0"/>
          </a:p>
        </p:txBody>
      </p:sp>
      <p:sp>
        <p:nvSpPr>
          <p:cNvPr id="2" name="Title 1"/>
          <p:cNvSpPr>
            <a:spLocks noGrp="1"/>
          </p:cNvSpPr>
          <p:nvPr>
            <p:ph type="title"/>
          </p:nvPr>
        </p:nvSpPr>
        <p:spPr>
          <a:xfrm>
            <a:off x="-304800" y="0"/>
            <a:ext cx="8839200" cy="1066800"/>
          </a:xfrm>
        </p:spPr>
        <p:txBody>
          <a:bodyPr>
            <a:normAutofit/>
          </a:bodyPr>
          <a:lstStyle/>
          <a:p>
            <a:r>
              <a:rPr lang="en-US" sz="4400" b="1" dirty="0">
                <a:solidFill>
                  <a:schemeClr val="bg1"/>
                </a:solidFill>
              </a:rPr>
              <a:t>Reading the Math Standards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183" y="2971800"/>
            <a:ext cx="3365474" cy="3074522"/>
          </a:xfrm>
          <a:prstGeom prst="rect">
            <a:avLst/>
          </a:prstGeom>
        </p:spPr>
      </p:pic>
    </p:spTree>
    <p:extLst>
      <p:ext uri="{BB962C8B-B14F-4D97-AF65-F5344CB8AC3E}">
        <p14:creationId xmlns:p14="http://schemas.microsoft.com/office/powerpoint/2010/main" val="5699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r>
              <a:rPr lang="en-US" altLang="en-US" sz="1800" dirty="0">
                <a:solidFill>
                  <a:srgbClr val="FFFFFF"/>
                </a:solidFill>
                <a:latin typeface="Arial" panose="020B0604020202020204" pitchFamily="34" charset="0"/>
              </a:rPr>
              <a:t>5</a:t>
            </a:r>
          </a:p>
        </p:txBody>
      </p:sp>
      <p:sp>
        <p:nvSpPr>
          <p:cNvPr id="15363" name="Content Placeholder 2"/>
          <p:cNvSpPr>
            <a:spLocks noGrp="1"/>
          </p:cNvSpPr>
          <p:nvPr>
            <p:ph sz="quarter" idx="10"/>
          </p:nvPr>
        </p:nvSpPr>
        <p:spPr>
          <a:xfrm>
            <a:off x="1959429" y="1270000"/>
            <a:ext cx="6879771" cy="4445000"/>
          </a:xfrm>
        </p:spPr>
        <p:txBody>
          <a:bodyPr/>
          <a:lstStyle/>
          <a:p>
            <a:pPr eaLnBrk="1" hangingPunct="1">
              <a:lnSpc>
                <a:spcPct val="150000"/>
              </a:lnSpc>
              <a:buFont typeface="Wingdings" panose="05000000000000000000" pitchFamily="2" charset="2"/>
              <a:buChar char="§"/>
            </a:pPr>
            <a:r>
              <a:rPr lang="en-US" altLang="en-US" sz="4000" dirty="0"/>
              <a:t>Be Respectful</a:t>
            </a:r>
          </a:p>
          <a:p>
            <a:pPr eaLnBrk="1" hangingPunct="1">
              <a:lnSpc>
                <a:spcPct val="150000"/>
              </a:lnSpc>
              <a:buFont typeface="Wingdings" panose="05000000000000000000" pitchFamily="2" charset="2"/>
              <a:buChar char="§"/>
            </a:pPr>
            <a:r>
              <a:rPr lang="en-US" altLang="en-US" sz="4000" dirty="0"/>
              <a:t>Be Responsible</a:t>
            </a:r>
          </a:p>
          <a:p>
            <a:pPr eaLnBrk="1" hangingPunct="1">
              <a:lnSpc>
                <a:spcPct val="150000"/>
              </a:lnSpc>
              <a:buFont typeface="Wingdings" panose="05000000000000000000" pitchFamily="2" charset="2"/>
              <a:buChar char="§"/>
            </a:pPr>
            <a:r>
              <a:rPr lang="en-US" altLang="en-US" sz="4000" dirty="0"/>
              <a:t>Be a Learner</a:t>
            </a:r>
          </a:p>
          <a:p>
            <a:pPr eaLnBrk="1" hangingPunct="1">
              <a:lnSpc>
                <a:spcPct val="150000"/>
              </a:lnSpc>
              <a:buFont typeface="Wingdings" panose="05000000000000000000" pitchFamily="2" charset="2"/>
              <a:buChar char="§"/>
            </a:pPr>
            <a:r>
              <a:rPr lang="en-US" altLang="en-US" sz="4000" dirty="0"/>
              <a:t> Enjoy the day!</a:t>
            </a:r>
          </a:p>
          <a:p>
            <a:pPr marL="0" indent="0" eaLnBrk="1" hangingPunct="1">
              <a:lnSpc>
                <a:spcPct val="150000"/>
              </a:lnSpc>
              <a:spcBef>
                <a:spcPct val="0"/>
              </a:spcBef>
              <a:buNone/>
            </a:pPr>
            <a:endParaRPr lang="en-US" altLang="en-US" sz="2800" dirty="0">
              <a:solidFill>
                <a:schemeClr val="tx2"/>
              </a:solidFill>
            </a:endParaRPr>
          </a:p>
          <a:p>
            <a:pPr eaLnBrk="1" hangingPunct="1">
              <a:lnSpc>
                <a:spcPct val="150000"/>
              </a:lnSpc>
              <a:spcBef>
                <a:spcPct val="0"/>
              </a:spcBef>
            </a:pPr>
            <a:endParaRPr lang="en-US" altLang="en-US" sz="2800" dirty="0">
              <a:solidFill>
                <a:schemeClr val="tx2"/>
              </a:solidFill>
            </a:endParaRPr>
          </a:p>
        </p:txBody>
      </p:sp>
      <p:sp>
        <p:nvSpPr>
          <p:cNvPr id="15362" name="Title 1"/>
          <p:cNvSpPr>
            <a:spLocks noGrp="1"/>
          </p:cNvSpPr>
          <p:nvPr>
            <p:ph type="title"/>
          </p:nvPr>
        </p:nvSpPr>
        <p:spPr>
          <a:xfrm>
            <a:off x="0" y="-14514"/>
            <a:ext cx="8839200" cy="1066800"/>
          </a:xfrm>
        </p:spPr>
        <p:txBody>
          <a:bodyPr/>
          <a:lstStyle/>
          <a:p>
            <a:pPr eaLnBrk="1" hangingPunct="1"/>
            <a:r>
              <a:rPr lang="en-US" altLang="en-US" sz="4000" b="1" dirty="0">
                <a:solidFill>
                  <a:schemeClr val="bg1"/>
                </a:solidFill>
              </a:rPr>
              <a:t>Norms</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99" y="533400"/>
            <a:ext cx="7080683" cy="6095999"/>
          </a:xfrm>
          <a:prstGeom prst="rect">
            <a:avLst/>
          </a:prstGeom>
        </p:spPr>
      </p:pic>
      <p:sp>
        <p:nvSpPr>
          <p:cNvPr id="5" name="Oval 4"/>
          <p:cNvSpPr/>
          <p:nvPr/>
        </p:nvSpPr>
        <p:spPr>
          <a:xfrm>
            <a:off x="3089840" y="816234"/>
            <a:ext cx="1524000" cy="5334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10" idx="1"/>
          </p:cNvCxnSpPr>
          <p:nvPr/>
        </p:nvCxnSpPr>
        <p:spPr>
          <a:xfrm>
            <a:off x="4613840" y="1082935"/>
            <a:ext cx="2853760" cy="600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67600" y="958335"/>
            <a:ext cx="1219200" cy="369332"/>
          </a:xfrm>
          <a:prstGeom prst="rect">
            <a:avLst/>
          </a:prstGeom>
          <a:noFill/>
        </p:spPr>
        <p:txBody>
          <a:bodyPr wrap="square" rtlCol="0">
            <a:spAutoFit/>
          </a:bodyPr>
          <a:lstStyle/>
          <a:p>
            <a:r>
              <a:rPr lang="en-US" sz="1800" b="1" dirty="0">
                <a:solidFill>
                  <a:srgbClr val="FF0000"/>
                </a:solidFill>
                <a:effectLst>
                  <a:outerShdw blurRad="38100" dist="38100" dir="2700000" algn="tl">
                    <a:srgbClr val="000000">
                      <a:alpha val="43137"/>
                    </a:srgbClr>
                  </a:outerShdw>
                </a:effectLst>
              </a:rPr>
              <a:t>DOMAIN</a:t>
            </a:r>
          </a:p>
        </p:txBody>
      </p:sp>
      <p:sp>
        <p:nvSpPr>
          <p:cNvPr id="12" name="Oval 11"/>
          <p:cNvSpPr/>
          <p:nvPr/>
        </p:nvSpPr>
        <p:spPr>
          <a:xfrm>
            <a:off x="1582051" y="1671153"/>
            <a:ext cx="1257300" cy="3487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6"/>
            <a:endCxn id="17" idx="1"/>
          </p:cNvCxnSpPr>
          <p:nvPr/>
        </p:nvCxnSpPr>
        <p:spPr>
          <a:xfrm>
            <a:off x="2839351" y="1845520"/>
            <a:ext cx="4454078" cy="248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93429" y="1909021"/>
            <a:ext cx="1826141" cy="369332"/>
          </a:xfrm>
          <a:prstGeom prst="rect">
            <a:avLst/>
          </a:prstGeom>
          <a:noFill/>
        </p:spPr>
        <p:txBody>
          <a:bodyPr wrap="none" rtlCol="0">
            <a:spAutoFit/>
          </a:bodyPr>
          <a:lstStyle/>
          <a:p>
            <a:r>
              <a:rPr lang="en-US" sz="1800" b="1" dirty="0">
                <a:solidFill>
                  <a:srgbClr val="FF0000"/>
                </a:solidFill>
                <a:effectLst>
                  <a:outerShdw blurRad="38100" dist="38100" dir="2700000" algn="tl">
                    <a:srgbClr val="000000">
                      <a:alpha val="43137"/>
                    </a:srgbClr>
                  </a:outerShdw>
                </a:effectLst>
              </a:rPr>
              <a:t>GRADE LEVEL</a:t>
            </a:r>
          </a:p>
        </p:txBody>
      </p:sp>
      <p:sp>
        <p:nvSpPr>
          <p:cNvPr id="19" name="Oval 18"/>
          <p:cNvSpPr/>
          <p:nvPr/>
        </p:nvSpPr>
        <p:spPr>
          <a:xfrm>
            <a:off x="502363" y="1909021"/>
            <a:ext cx="1219200" cy="7914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9" idx="6"/>
            <a:endCxn id="24" idx="1"/>
          </p:cNvCxnSpPr>
          <p:nvPr/>
        </p:nvCxnSpPr>
        <p:spPr>
          <a:xfrm>
            <a:off x="1721563" y="2304730"/>
            <a:ext cx="5746037" cy="878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67600" y="2859707"/>
            <a:ext cx="1338828" cy="646331"/>
          </a:xfrm>
          <a:prstGeom prst="rect">
            <a:avLst/>
          </a:prstGeom>
          <a:noFill/>
        </p:spPr>
        <p:txBody>
          <a:bodyPr wrap="none" rtlCol="0">
            <a:spAutoFit/>
          </a:bodyPr>
          <a:lstStyle/>
          <a:p>
            <a:r>
              <a:rPr lang="en-US" sz="1800" b="1" dirty="0">
                <a:solidFill>
                  <a:srgbClr val="FF0000"/>
                </a:solidFill>
                <a:effectLst>
                  <a:outerShdw blurRad="38100" dist="38100" dir="2700000" algn="tl">
                    <a:srgbClr val="000000">
                      <a:alpha val="43137"/>
                    </a:srgbClr>
                  </a:outerShdw>
                </a:effectLst>
              </a:rPr>
              <a:t>CLUSTER </a:t>
            </a:r>
          </a:p>
          <a:p>
            <a:r>
              <a:rPr lang="en-US" sz="1800" b="1" dirty="0">
                <a:solidFill>
                  <a:srgbClr val="FF0000"/>
                </a:solidFill>
                <a:effectLst>
                  <a:outerShdw blurRad="38100" dist="38100" dir="2700000" algn="tl">
                    <a:srgbClr val="000000">
                      <a:alpha val="43137"/>
                    </a:srgbClr>
                  </a:outerShdw>
                </a:effectLst>
              </a:rPr>
              <a:t>HEADING</a:t>
            </a:r>
          </a:p>
        </p:txBody>
      </p:sp>
      <p:sp>
        <p:nvSpPr>
          <p:cNvPr id="27" name="Oval 26"/>
          <p:cNvSpPr/>
          <p:nvPr/>
        </p:nvSpPr>
        <p:spPr>
          <a:xfrm>
            <a:off x="4964432" y="4898421"/>
            <a:ext cx="1145299" cy="968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6"/>
          </p:cNvCxnSpPr>
          <p:nvPr/>
        </p:nvCxnSpPr>
        <p:spPr>
          <a:xfrm flipV="1">
            <a:off x="6109731" y="5287909"/>
            <a:ext cx="1282451" cy="950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41063" y="4826242"/>
            <a:ext cx="1791901" cy="923330"/>
          </a:xfrm>
          <a:prstGeom prst="rect">
            <a:avLst/>
          </a:prstGeom>
          <a:noFill/>
        </p:spPr>
        <p:txBody>
          <a:bodyPr wrap="none" rtlCol="0">
            <a:spAutoFit/>
          </a:bodyPr>
          <a:lstStyle/>
          <a:p>
            <a:pPr algn="ctr"/>
            <a:r>
              <a:rPr lang="en-US" sz="1800" b="1" dirty="0">
                <a:solidFill>
                  <a:srgbClr val="FF0000"/>
                </a:solidFill>
                <a:effectLst>
                  <a:outerShdw blurRad="38100" dist="38100" dir="2700000" algn="tl">
                    <a:srgbClr val="000000">
                      <a:alpha val="43137"/>
                    </a:srgbClr>
                  </a:outerShdw>
                </a:effectLst>
              </a:rPr>
              <a:t>GRADE </a:t>
            </a:r>
          </a:p>
          <a:p>
            <a:pPr algn="ctr"/>
            <a:r>
              <a:rPr lang="en-US" sz="1800" b="1" dirty="0">
                <a:solidFill>
                  <a:srgbClr val="FF0000"/>
                </a:solidFill>
                <a:effectLst>
                  <a:outerShdw blurRad="38100" dist="38100" dir="2700000" algn="tl">
                    <a:srgbClr val="000000">
                      <a:alpha val="43137"/>
                    </a:srgbClr>
                  </a:outerShdw>
                </a:effectLst>
              </a:rPr>
              <a:t>LEVEL</a:t>
            </a:r>
          </a:p>
          <a:p>
            <a:pPr algn="ctr"/>
            <a:r>
              <a:rPr lang="en-US" sz="1800" b="1" dirty="0">
                <a:solidFill>
                  <a:srgbClr val="FF0000"/>
                </a:solidFill>
                <a:effectLst>
                  <a:outerShdw blurRad="38100" dist="38100" dir="2700000" algn="tl">
                    <a:srgbClr val="000000">
                      <a:alpha val="43137"/>
                    </a:srgbClr>
                  </a:outerShdw>
                </a:effectLst>
              </a:rPr>
              <a:t>EXPECTATION</a:t>
            </a:r>
          </a:p>
        </p:txBody>
      </p:sp>
      <p:sp>
        <p:nvSpPr>
          <p:cNvPr id="3" name="Oval 2"/>
          <p:cNvSpPr/>
          <p:nvPr/>
        </p:nvSpPr>
        <p:spPr>
          <a:xfrm>
            <a:off x="2590800" y="2553285"/>
            <a:ext cx="1447800" cy="22729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166570" y="3700769"/>
            <a:ext cx="3263321" cy="3594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20152" y="3875556"/>
            <a:ext cx="1274708" cy="369332"/>
          </a:xfrm>
          <a:prstGeom prst="rect">
            <a:avLst/>
          </a:prstGeom>
          <a:noFill/>
        </p:spPr>
        <p:txBody>
          <a:bodyPr wrap="none" rtlCol="0">
            <a:spAutoFit/>
          </a:bodyPr>
          <a:lstStyle/>
          <a:p>
            <a:r>
              <a:rPr lang="en-US" sz="1800" b="1" dirty="0">
                <a:solidFill>
                  <a:srgbClr val="FF0000"/>
                </a:solidFill>
                <a:effectLst>
                  <a:outerShdw blurRad="38100" dist="38100" dir="2700000" algn="tl">
                    <a:srgbClr val="000000">
                      <a:alpha val="43137"/>
                    </a:srgbClr>
                  </a:outerShdw>
                </a:effectLst>
              </a:rPr>
              <a:t>CLUSTER</a:t>
            </a:r>
          </a:p>
        </p:txBody>
      </p:sp>
      <p:sp>
        <p:nvSpPr>
          <p:cNvPr id="2" name="Title 1"/>
          <p:cNvSpPr>
            <a:spLocks noGrp="1"/>
          </p:cNvSpPr>
          <p:nvPr>
            <p:ph type="title"/>
          </p:nvPr>
        </p:nvSpPr>
        <p:spPr/>
        <p:txBody>
          <a:bodyPr/>
          <a:lstStyle/>
          <a:p>
            <a:r>
              <a:rPr lang="en-US" dirty="0">
                <a:solidFill>
                  <a:schemeClr val="bg1"/>
                </a:solidFill>
              </a:rPr>
              <a:t>.</a:t>
            </a:r>
          </a:p>
        </p:txBody>
      </p:sp>
      <p:sp>
        <p:nvSpPr>
          <p:cNvPr id="20" name="TextBox 19"/>
          <p:cNvSpPr txBox="1"/>
          <p:nvPr/>
        </p:nvSpPr>
        <p:spPr>
          <a:xfrm>
            <a:off x="7467600" y="6196280"/>
            <a:ext cx="1338828" cy="400110"/>
          </a:xfrm>
          <a:prstGeom prst="rect">
            <a:avLst/>
          </a:prstGeom>
          <a:solidFill>
            <a:srgbClr val="FFFF00"/>
          </a:solidFill>
          <a:ln w="38100">
            <a:solidFill>
              <a:schemeClr val="tx1"/>
            </a:solidFill>
          </a:ln>
        </p:spPr>
        <p:txBody>
          <a:bodyPr wrap="square" rtlCol="0">
            <a:spAutoFit/>
          </a:bodyPr>
          <a:lstStyle/>
          <a:p>
            <a:r>
              <a:rPr lang="en-US" dirty="0"/>
              <a:t>HO #3</a:t>
            </a:r>
          </a:p>
        </p:txBody>
      </p:sp>
    </p:spTree>
    <p:extLst>
      <p:ext uri="{BB962C8B-B14F-4D97-AF65-F5344CB8AC3E}">
        <p14:creationId xmlns:p14="http://schemas.microsoft.com/office/powerpoint/2010/main" val="1338437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Slide Number Placeholder 1"/>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1216ED39-17D9-4C71-8B6D-2219D382EF0C}" type="slidenum">
              <a:rPr lang="en-US" altLang="en-US" sz="1800">
                <a:solidFill>
                  <a:srgbClr val="FFFFFF"/>
                </a:solidFill>
                <a:latin typeface="Arial" panose="020B0604020202020204" pitchFamily="34" charset="0"/>
              </a:rPr>
              <a:pPr>
                <a:spcBef>
                  <a:spcPct val="0"/>
                </a:spcBef>
                <a:buClrTx/>
                <a:buFontTx/>
                <a:buNone/>
              </a:pPr>
              <a:t>61</a:t>
            </a:fld>
            <a:endParaRPr lang="en-US" altLang="en-US" sz="1800">
              <a:solidFill>
                <a:srgbClr val="FFFFFF"/>
              </a:solidFill>
              <a:latin typeface="Arial" panose="020B0604020202020204" pitchFamily="34" charset="0"/>
            </a:endParaRPr>
          </a:p>
        </p:txBody>
      </p:sp>
      <p:sp>
        <p:nvSpPr>
          <p:cNvPr id="4" name="Content Placeholder 3"/>
          <p:cNvSpPr>
            <a:spLocks noGrp="1"/>
          </p:cNvSpPr>
          <p:nvPr>
            <p:ph sz="quarter" idx="10"/>
          </p:nvPr>
        </p:nvSpPr>
        <p:spPr/>
        <p:txBody>
          <a:bodyPr rtlCol="0">
            <a:normAutofit/>
          </a:bodyPr>
          <a:lstStyle/>
          <a:p>
            <a:pPr marL="365760" indent="-256032" eaLnBrk="1" fontAlgn="auto" hangingPunct="1">
              <a:spcBef>
                <a:spcPts val="0"/>
              </a:spcBef>
              <a:spcAft>
                <a:spcPts val="0"/>
              </a:spcAft>
              <a:buFont typeface="Wingdings 3"/>
              <a:buChar char=""/>
              <a:defRPr/>
            </a:pPr>
            <a:endParaRPr lang="en-US" dirty="0"/>
          </a:p>
          <a:p>
            <a:pPr marL="365760" indent="-256032" eaLnBrk="1" fontAlgn="auto" hangingPunct="1">
              <a:spcBef>
                <a:spcPts val="0"/>
              </a:spcBef>
              <a:spcAft>
                <a:spcPts val="0"/>
              </a:spcAft>
              <a:buFont typeface="Wingdings 3"/>
              <a:buChar char=""/>
              <a:defRPr/>
            </a:pPr>
            <a:endParaRPr lang="en-US" sz="3600" i="1" dirty="0"/>
          </a:p>
          <a:p>
            <a:pPr marL="68580" indent="0" eaLnBrk="1" fontAlgn="auto" hangingPunct="1">
              <a:spcBef>
                <a:spcPts val="0"/>
              </a:spcBef>
              <a:spcAft>
                <a:spcPts val="0"/>
              </a:spcAft>
              <a:buFont typeface="Wingdings 3"/>
              <a:buNone/>
              <a:defRPr/>
            </a:pPr>
            <a:endParaRPr lang="en-US" sz="3600" i="1" dirty="0"/>
          </a:p>
          <a:p>
            <a:pPr marL="68580" indent="0" eaLnBrk="1" fontAlgn="auto" hangingPunct="1">
              <a:spcBef>
                <a:spcPts val="0"/>
              </a:spcBef>
              <a:spcAft>
                <a:spcPts val="0"/>
              </a:spcAft>
              <a:buFont typeface="Wingdings 3"/>
              <a:buNone/>
              <a:defRPr/>
            </a:pPr>
            <a:endParaRPr lang="en-US" sz="3600" i="1" dirty="0"/>
          </a:p>
        </p:txBody>
      </p:sp>
      <p:sp>
        <p:nvSpPr>
          <p:cNvPr id="62466" name="Title 2"/>
          <p:cNvSpPr>
            <a:spLocks noGrp="1"/>
          </p:cNvSpPr>
          <p:nvPr>
            <p:ph type="title"/>
          </p:nvPr>
        </p:nvSpPr>
        <p:spPr/>
        <p:txBody>
          <a:bodyPr>
            <a:normAutofit fontScale="90000"/>
          </a:bodyPr>
          <a:lstStyle/>
          <a:p>
            <a:pPr eaLnBrk="1" hangingPunct="1"/>
            <a:r>
              <a:rPr lang="en-US" altLang="en-US" sz="4000" b="1" i="1" dirty="0"/>
              <a:t>Small Group Treasure Hunt</a:t>
            </a:r>
            <a:br>
              <a:rPr lang="en-US" altLang="en-US" sz="4000" b="1" i="1" dirty="0"/>
            </a:br>
            <a:r>
              <a:rPr lang="en-US" altLang="en-US" sz="4000" b="1" i="1" dirty="0"/>
              <a:t>Math Grade Level Expectations</a:t>
            </a:r>
            <a:endParaRPr lang="en-US" altLang="en-US" sz="4000" b="1" dirty="0"/>
          </a:p>
        </p:txBody>
      </p:sp>
      <p:pic>
        <p:nvPicPr>
          <p:cNvPr id="62469"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381" y="2362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#4</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sz="quarter" idx="10"/>
          </p:nvPr>
        </p:nvSpPr>
        <p:spPr/>
        <p:txBody>
          <a:bodyPr/>
          <a:lstStyle/>
          <a:p>
            <a:pPr marL="0" indent="0">
              <a:buNone/>
            </a:pPr>
            <a:r>
              <a:rPr lang="en-US" dirty="0">
                <a:solidFill>
                  <a:schemeClr val="bg1"/>
                </a:solidFill>
              </a:rPr>
              <a:t>.</a:t>
            </a:r>
          </a:p>
        </p:txBody>
      </p:sp>
      <p:sp>
        <p:nvSpPr>
          <p:cNvPr id="2" name="Title 1"/>
          <p:cNvSpPr>
            <a:spLocks noGrp="1"/>
          </p:cNvSpPr>
          <p:nvPr>
            <p:ph type="title"/>
          </p:nvPr>
        </p:nvSpPr>
        <p:spPr/>
        <p:txBody>
          <a:bodyPr>
            <a:normAutofit/>
          </a:bodyPr>
          <a:lstStyle/>
          <a:p>
            <a:r>
              <a:rPr lang="en-GB" sz="5400" dirty="0"/>
              <a:t>10 minutes</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470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a:t>10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extLst>
      <p:ext uri="{BB962C8B-B14F-4D97-AF65-F5344CB8AC3E}">
        <p14:creationId xmlns:p14="http://schemas.microsoft.com/office/powerpoint/2010/main" val="11399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1967948"/>
            <a:ext cx="8839200" cy="4419600"/>
          </a:xfrm>
        </p:spPr>
        <p:txBody>
          <a:bodyPr/>
          <a:lstStyle/>
          <a:p>
            <a:pPr marL="34290" indent="0">
              <a:buNone/>
            </a:pPr>
            <a:r>
              <a:rPr lang="en-US" sz="3600" b="1" dirty="0"/>
              <a:t>1)  Number Sense</a:t>
            </a:r>
            <a:endParaRPr lang="en-US" sz="3600" dirty="0"/>
          </a:p>
          <a:p>
            <a:pPr marL="34290" indent="0">
              <a:buNone/>
            </a:pPr>
            <a:r>
              <a:rPr lang="en-US" sz="3600" b="1" dirty="0"/>
              <a:t>2)  Number Sense Operations Base Ten</a:t>
            </a:r>
            <a:endParaRPr lang="en-US" sz="3600" dirty="0"/>
          </a:p>
          <a:p>
            <a:pPr marL="777240" indent="-742950">
              <a:buAutoNum type="arabicParenR" startAt="3"/>
            </a:pPr>
            <a:r>
              <a:rPr lang="en-US" sz="3600" b="1" dirty="0"/>
              <a:t>Number Sense and Operations in </a:t>
            </a:r>
          </a:p>
          <a:p>
            <a:pPr marL="34290" indent="0">
              <a:buNone/>
            </a:pPr>
            <a:r>
              <a:rPr lang="en-US" sz="3600" b="1" dirty="0"/>
              <a:t>	Fractions</a:t>
            </a:r>
            <a:endParaRPr lang="en-US" sz="3600" dirty="0"/>
          </a:p>
          <a:p>
            <a:pPr marL="34290" indent="0">
              <a:buNone/>
            </a:pPr>
            <a:r>
              <a:rPr lang="en-US" sz="3600" b="1" dirty="0"/>
              <a:t>4)  Relationships and Algebraic Thinking</a:t>
            </a:r>
            <a:endParaRPr lang="en-US" sz="3600" dirty="0"/>
          </a:p>
          <a:p>
            <a:pPr marL="34290" indent="0">
              <a:buNone/>
            </a:pPr>
            <a:r>
              <a:rPr lang="en-US" sz="3600" b="1" dirty="0"/>
              <a:t>5)  Geometry and Measurement</a:t>
            </a:r>
            <a:endParaRPr lang="en-US" sz="3600" dirty="0"/>
          </a:p>
          <a:p>
            <a:pPr marL="34290" indent="0">
              <a:buNone/>
            </a:pPr>
            <a:r>
              <a:rPr lang="en-US" sz="3600" b="1" dirty="0"/>
              <a:t>6)  Data and Statistics</a:t>
            </a:r>
            <a:endParaRPr lang="en-US" sz="3600" dirty="0"/>
          </a:p>
          <a:p>
            <a:endParaRPr lang="en-US" dirty="0"/>
          </a:p>
        </p:txBody>
      </p:sp>
      <p:sp>
        <p:nvSpPr>
          <p:cNvPr id="2" name="Title 1"/>
          <p:cNvSpPr>
            <a:spLocks noGrp="1"/>
          </p:cNvSpPr>
          <p:nvPr>
            <p:ph type="title"/>
          </p:nvPr>
        </p:nvSpPr>
        <p:spPr/>
        <p:txBody>
          <a:bodyPr>
            <a:normAutofit/>
          </a:bodyPr>
          <a:lstStyle/>
          <a:p>
            <a:r>
              <a:rPr lang="en-US" sz="4050" b="1" dirty="0"/>
              <a:t>Elementary Math Domains</a:t>
            </a:r>
          </a:p>
        </p:txBody>
      </p:sp>
      <p:pic>
        <p:nvPicPr>
          <p:cNvPr id="4" name="Picture 4" descr="C:\Users\jjackso\AppData\Local\Microsoft\Windows\Temporary Internet Files\Content.IE5\ST8WSM6K\MC90043598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05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10200" y="6187493"/>
            <a:ext cx="990600" cy="400110"/>
          </a:xfrm>
          <a:prstGeom prst="rect">
            <a:avLst/>
          </a:prstGeom>
          <a:solidFill>
            <a:srgbClr val="FFFF00"/>
          </a:solidFill>
          <a:ln w="38100">
            <a:solidFill>
              <a:schemeClr val="tx1"/>
            </a:solidFill>
          </a:ln>
        </p:spPr>
        <p:txBody>
          <a:bodyPr wrap="square" rtlCol="0">
            <a:spAutoFit/>
          </a:bodyPr>
          <a:lstStyle/>
          <a:p>
            <a:r>
              <a:rPr lang="en-US" dirty="0"/>
              <a:t>HO #4</a:t>
            </a:r>
          </a:p>
        </p:txBody>
      </p:sp>
    </p:spTree>
    <p:extLst>
      <p:ext uri="{BB962C8B-B14F-4D97-AF65-F5344CB8AC3E}">
        <p14:creationId xmlns:p14="http://schemas.microsoft.com/office/powerpoint/2010/main" val="1365439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Autofit/>
          </a:bodyPr>
          <a:lstStyle/>
          <a:p>
            <a:pPr marL="34290" indent="0">
              <a:buNone/>
            </a:pPr>
            <a:r>
              <a:rPr lang="en-US" sz="3600" b="1" dirty="0"/>
              <a:t>1)  Ratios and Proportional Relationships</a:t>
            </a:r>
            <a:endParaRPr lang="en-US" sz="3600" dirty="0"/>
          </a:p>
          <a:p>
            <a:pPr marL="34290" indent="0">
              <a:buNone/>
            </a:pPr>
            <a:r>
              <a:rPr lang="en-US" sz="3600" b="1" dirty="0"/>
              <a:t>2)  Number Sense and Operations</a:t>
            </a:r>
            <a:endParaRPr lang="en-US" sz="3600" dirty="0"/>
          </a:p>
          <a:p>
            <a:pPr marL="34290" indent="0">
              <a:buNone/>
            </a:pPr>
            <a:r>
              <a:rPr lang="en-US" sz="3600" b="1" dirty="0"/>
              <a:t>3)  Expressions, Equations and Inequalities</a:t>
            </a:r>
            <a:endParaRPr lang="en-US" sz="3600" dirty="0"/>
          </a:p>
          <a:p>
            <a:pPr marL="34290" indent="0">
              <a:buNone/>
            </a:pPr>
            <a:r>
              <a:rPr lang="en-US" sz="3600" b="1" dirty="0"/>
              <a:t>4)  Geometry and Measurement</a:t>
            </a:r>
            <a:endParaRPr lang="en-US" sz="3600" dirty="0"/>
          </a:p>
          <a:p>
            <a:pPr marL="34290" indent="0">
              <a:buNone/>
            </a:pPr>
            <a:r>
              <a:rPr lang="en-US" sz="3600" b="1" dirty="0"/>
              <a:t>5)  Data Analysis, Statistics and Probability  </a:t>
            </a:r>
            <a:endParaRPr lang="en-US" sz="3600" dirty="0"/>
          </a:p>
          <a:p>
            <a:pPr marL="34290" indent="0">
              <a:buNone/>
            </a:pPr>
            <a:r>
              <a:rPr lang="en-US" sz="3600" b="1" dirty="0"/>
              <a:t>6)  Functions</a:t>
            </a:r>
            <a:endParaRPr lang="en-US" sz="3600" dirty="0"/>
          </a:p>
        </p:txBody>
      </p:sp>
      <p:sp>
        <p:nvSpPr>
          <p:cNvPr id="2" name="Title 1"/>
          <p:cNvSpPr>
            <a:spLocks noGrp="1"/>
          </p:cNvSpPr>
          <p:nvPr>
            <p:ph type="title"/>
          </p:nvPr>
        </p:nvSpPr>
        <p:spPr/>
        <p:txBody>
          <a:bodyPr>
            <a:normAutofit/>
          </a:bodyPr>
          <a:lstStyle/>
          <a:p>
            <a:r>
              <a:rPr lang="en-US" sz="4400" b="1" dirty="0"/>
              <a:t>Grades 6-8 </a:t>
            </a:r>
            <a:r>
              <a:rPr lang="en-US" sz="4400" dirty="0"/>
              <a:t>Domains</a:t>
            </a:r>
            <a:r>
              <a:rPr lang="en-US" sz="4400" b="1" dirty="0"/>
              <a:t> in Math</a:t>
            </a:r>
          </a:p>
        </p:txBody>
      </p:sp>
      <p:sp>
        <p:nvSpPr>
          <p:cNvPr id="4" name="TextBox 3"/>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#4</a:t>
            </a:r>
          </a:p>
        </p:txBody>
      </p:sp>
    </p:spTree>
    <p:extLst>
      <p:ext uri="{BB962C8B-B14F-4D97-AF65-F5344CB8AC3E}">
        <p14:creationId xmlns:p14="http://schemas.microsoft.com/office/powerpoint/2010/main" val="3033922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2159000"/>
            <a:ext cx="8382000" cy="4419600"/>
          </a:xfrm>
        </p:spPr>
        <p:txBody>
          <a:bodyPr>
            <a:normAutofit/>
          </a:bodyPr>
          <a:lstStyle/>
          <a:p>
            <a:pPr marL="777240" indent="-742950">
              <a:buAutoNum type="arabicParenR"/>
            </a:pPr>
            <a:r>
              <a:rPr lang="en-US" sz="4000" b="1" dirty="0"/>
              <a:t>Algebra I</a:t>
            </a:r>
            <a:endParaRPr lang="en-US" sz="4000" dirty="0"/>
          </a:p>
          <a:p>
            <a:pPr marL="777240" indent="-742950">
              <a:buAutoNum type="arabicParenR"/>
            </a:pPr>
            <a:r>
              <a:rPr lang="en-US" sz="4000" b="1" dirty="0"/>
              <a:t>Algebra II</a:t>
            </a:r>
            <a:endParaRPr lang="en-US" sz="4000" dirty="0"/>
          </a:p>
          <a:p>
            <a:pPr marL="777240" indent="-742950">
              <a:buAutoNum type="arabicParenR"/>
            </a:pPr>
            <a:r>
              <a:rPr lang="en-US" sz="4000" b="1" dirty="0"/>
              <a:t>Geometry</a:t>
            </a:r>
          </a:p>
          <a:p>
            <a:pPr marL="34290" indent="0">
              <a:buNone/>
            </a:pPr>
            <a:r>
              <a:rPr lang="en-US" sz="4000" b="1" dirty="0"/>
              <a:t>Algebra I and II has 10 Domains</a:t>
            </a:r>
          </a:p>
          <a:p>
            <a:pPr marL="34290" indent="0">
              <a:buNone/>
            </a:pPr>
            <a:r>
              <a:rPr lang="en-US" sz="4000" b="1" dirty="0"/>
              <a:t>Geometry has 7 Domains.</a:t>
            </a:r>
          </a:p>
          <a:p>
            <a:pPr marL="34290" indent="0">
              <a:buNone/>
            </a:pPr>
            <a:endParaRPr lang="en-US" sz="2400" dirty="0"/>
          </a:p>
        </p:txBody>
      </p:sp>
      <p:sp>
        <p:nvSpPr>
          <p:cNvPr id="2" name="Title 1"/>
          <p:cNvSpPr>
            <a:spLocks noGrp="1"/>
          </p:cNvSpPr>
          <p:nvPr>
            <p:ph type="title"/>
          </p:nvPr>
        </p:nvSpPr>
        <p:spPr/>
        <p:txBody>
          <a:bodyPr>
            <a:normAutofit/>
          </a:bodyPr>
          <a:lstStyle/>
          <a:p>
            <a:r>
              <a:rPr lang="en-US" sz="4800" b="1" dirty="0"/>
              <a:t>High School Math Courses</a:t>
            </a:r>
          </a:p>
        </p:txBody>
      </p:sp>
      <p:sp>
        <p:nvSpPr>
          <p:cNvPr id="4" name="TextBox 3"/>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#4</a:t>
            </a:r>
          </a:p>
        </p:txBody>
      </p:sp>
    </p:spTree>
    <p:extLst>
      <p:ext uri="{BB962C8B-B14F-4D97-AF65-F5344CB8AC3E}">
        <p14:creationId xmlns:p14="http://schemas.microsoft.com/office/powerpoint/2010/main" val="3670910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normAutofit/>
          </a:bodyPr>
          <a:lstStyle/>
          <a:p>
            <a:pPr>
              <a:defRPr/>
            </a:pPr>
            <a:fld id="{537AB22E-65E3-4BAE-9A57-C6FEE8DC93E2}" type="slidenum">
              <a:rPr lang="en-US" smtClean="0"/>
              <a:pPr>
                <a:defRPr/>
              </a:pPr>
              <a:t>66</a:t>
            </a:fld>
            <a:endParaRPr lang="en-US" dirty="0"/>
          </a:p>
        </p:txBody>
      </p:sp>
      <p:sp>
        <p:nvSpPr>
          <p:cNvPr id="3" name="Content Placeholder 2"/>
          <p:cNvSpPr>
            <a:spLocks noGrp="1"/>
          </p:cNvSpPr>
          <p:nvPr>
            <p:ph sz="quarter" idx="10"/>
          </p:nvPr>
        </p:nvSpPr>
        <p:spPr>
          <a:xfrm>
            <a:off x="546652" y="1997783"/>
            <a:ext cx="8839200" cy="4419600"/>
          </a:xfrm>
        </p:spPr>
        <p:txBody>
          <a:bodyPr/>
          <a:lstStyle/>
          <a:p>
            <a:pPr marL="0" indent="0">
              <a:buNone/>
            </a:pPr>
            <a:endParaRPr lang="en-US" dirty="0"/>
          </a:p>
          <a:p>
            <a:pPr lvl="1">
              <a:buFont typeface="Wingdings" panose="05000000000000000000" pitchFamily="2" charset="2"/>
              <a:buChar char="§"/>
            </a:pPr>
            <a:r>
              <a:rPr lang="en-US" sz="4400" dirty="0"/>
              <a:t>Grade/Course Level</a:t>
            </a:r>
          </a:p>
          <a:p>
            <a:pPr lvl="1">
              <a:buFont typeface="Wingdings" panose="05000000000000000000" pitchFamily="2" charset="2"/>
              <a:buChar char="§"/>
            </a:pPr>
            <a:r>
              <a:rPr lang="en-US" sz="4400" dirty="0"/>
              <a:t>Domain</a:t>
            </a:r>
          </a:p>
          <a:p>
            <a:pPr lvl="1">
              <a:buFont typeface="Wingdings" panose="05000000000000000000" pitchFamily="2" charset="2"/>
              <a:buChar char="§"/>
            </a:pPr>
            <a:r>
              <a:rPr lang="en-US" sz="4400" dirty="0"/>
              <a:t>Cluster</a:t>
            </a:r>
          </a:p>
          <a:p>
            <a:pPr lvl="1">
              <a:buFont typeface="Wingdings" panose="05000000000000000000" pitchFamily="2" charset="2"/>
              <a:buChar char="§"/>
            </a:pPr>
            <a:r>
              <a:rPr lang="en-US" sz="4400" dirty="0"/>
              <a:t>Expectation</a:t>
            </a:r>
          </a:p>
          <a:p>
            <a:endParaRPr lang="en-US" dirty="0"/>
          </a:p>
          <a:p>
            <a:endParaRPr lang="en-US" dirty="0"/>
          </a:p>
          <a:p>
            <a:endParaRPr lang="en-US" dirty="0"/>
          </a:p>
        </p:txBody>
      </p:sp>
      <p:sp>
        <p:nvSpPr>
          <p:cNvPr id="2" name="Title 1"/>
          <p:cNvSpPr>
            <a:spLocks noGrp="1"/>
          </p:cNvSpPr>
          <p:nvPr>
            <p:ph type="title"/>
          </p:nvPr>
        </p:nvSpPr>
        <p:spPr/>
        <p:txBody>
          <a:bodyPr/>
          <a:lstStyle/>
          <a:p>
            <a:r>
              <a:rPr lang="en-US" sz="6000" b="1" dirty="0"/>
              <a:t>How to Code Math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33800"/>
            <a:ext cx="4356074" cy="2693522"/>
          </a:xfrm>
          <a:prstGeom prst="rect">
            <a:avLst/>
          </a:prstGeom>
        </p:spPr>
      </p:pic>
    </p:spTree>
    <p:extLst>
      <p:ext uri="{BB962C8B-B14F-4D97-AF65-F5344CB8AC3E}">
        <p14:creationId xmlns:p14="http://schemas.microsoft.com/office/powerpoint/2010/main" val="27436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sz="3600" dirty="0"/>
              <a:t>5.NBT.A.1 Read, write, and identify numbers…</a:t>
            </a:r>
          </a:p>
          <a:p>
            <a:pPr lvl="1">
              <a:buFont typeface="Wingdings" panose="05000000000000000000" pitchFamily="2" charset="2"/>
              <a:buChar char="§"/>
            </a:pPr>
            <a:r>
              <a:rPr lang="en-US" sz="3600" dirty="0"/>
              <a:t>Grade/Course Level: (Grade 5)</a:t>
            </a:r>
          </a:p>
          <a:p>
            <a:pPr lvl="1">
              <a:buFont typeface="Wingdings" panose="05000000000000000000" pitchFamily="2" charset="2"/>
              <a:buChar char="§"/>
            </a:pPr>
            <a:r>
              <a:rPr lang="en-US" sz="3600" dirty="0"/>
              <a:t>Domain: (Number Sense and Operations in Base Ten (NBT)</a:t>
            </a:r>
          </a:p>
          <a:p>
            <a:pPr lvl="1">
              <a:buFont typeface="Wingdings" panose="05000000000000000000" pitchFamily="2" charset="2"/>
              <a:buChar char="§"/>
            </a:pPr>
            <a:r>
              <a:rPr lang="en-US" sz="3600" dirty="0"/>
              <a:t>Cluster: (A)</a:t>
            </a:r>
          </a:p>
          <a:p>
            <a:pPr lvl="1">
              <a:buFont typeface="Wingdings" panose="05000000000000000000" pitchFamily="2" charset="2"/>
              <a:buChar char="§"/>
            </a:pPr>
            <a:r>
              <a:rPr lang="en-US" sz="3600" dirty="0"/>
              <a:t>Expectation: (1)</a:t>
            </a:r>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sz="4800" b="1" dirty="0"/>
              <a:t>Coding Math Check</a:t>
            </a:r>
          </a:p>
        </p:txBody>
      </p:sp>
    </p:spTree>
    <p:extLst>
      <p:ext uri="{BB962C8B-B14F-4D97-AF65-F5344CB8AC3E}">
        <p14:creationId xmlns:p14="http://schemas.microsoft.com/office/powerpoint/2010/main" val="4406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38200" y="2159000"/>
            <a:ext cx="8153400" cy="4419600"/>
          </a:xfrm>
        </p:spPr>
        <p:txBody>
          <a:bodyPr/>
          <a:lstStyle/>
          <a:p>
            <a:pPr marL="0" indent="0">
              <a:buNone/>
            </a:pPr>
            <a:r>
              <a:rPr lang="en-US" sz="5400" dirty="0"/>
              <a:t>The Expectations are not…</a:t>
            </a:r>
          </a:p>
          <a:p>
            <a:pPr lvl="1">
              <a:buFont typeface="Wingdings" panose="05000000000000000000" pitchFamily="2" charset="2"/>
              <a:buChar char="§"/>
            </a:pPr>
            <a:r>
              <a:rPr lang="en-US" sz="5400" dirty="0"/>
              <a:t>Chronological</a:t>
            </a:r>
          </a:p>
          <a:p>
            <a:pPr lvl="1">
              <a:buFont typeface="Wingdings" panose="05000000000000000000" pitchFamily="2" charset="2"/>
              <a:buChar char="§"/>
            </a:pPr>
            <a:r>
              <a:rPr lang="en-US" sz="5400" dirty="0"/>
              <a:t>Curriculum</a:t>
            </a:r>
          </a:p>
          <a:p>
            <a:pPr lvl="1">
              <a:buFont typeface="Wingdings" panose="05000000000000000000" pitchFamily="2" charset="2"/>
              <a:buChar char="§"/>
            </a:pPr>
            <a:r>
              <a:rPr lang="en-US" sz="5400" dirty="0"/>
              <a:t>Complete</a:t>
            </a:r>
          </a:p>
          <a:p>
            <a:endParaRPr lang="en-US" dirty="0"/>
          </a:p>
        </p:txBody>
      </p:sp>
      <p:sp>
        <p:nvSpPr>
          <p:cNvPr id="2" name="Title 1"/>
          <p:cNvSpPr>
            <a:spLocks noGrp="1"/>
          </p:cNvSpPr>
          <p:nvPr>
            <p:ph type="title"/>
          </p:nvPr>
        </p:nvSpPr>
        <p:spPr/>
        <p:txBody>
          <a:bodyPr>
            <a:normAutofit/>
          </a:bodyPr>
          <a:lstStyle/>
          <a:p>
            <a:r>
              <a:rPr lang="en-US" sz="5400" dirty="0"/>
              <a:t>Remember!</a:t>
            </a:r>
          </a:p>
        </p:txBody>
      </p:sp>
    </p:spTree>
    <p:extLst>
      <p:ext uri="{BB962C8B-B14F-4D97-AF65-F5344CB8AC3E}">
        <p14:creationId xmlns:p14="http://schemas.microsoft.com/office/powerpoint/2010/main" val="1533583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a:stretch>
            <a:fillRect/>
          </a:stretch>
        </p:blipFill>
        <p:spPr>
          <a:xfrm>
            <a:off x="609600" y="2057400"/>
            <a:ext cx="7772400" cy="4191000"/>
          </a:xfrm>
          <a:prstGeom prst="rect">
            <a:avLst/>
          </a:prstGeom>
          <a:ln>
            <a:solidFill>
              <a:schemeClr val="accent1"/>
            </a:solidFill>
          </a:ln>
        </p:spPr>
      </p:pic>
      <p:sp>
        <p:nvSpPr>
          <p:cNvPr id="2" name="Title 1"/>
          <p:cNvSpPr>
            <a:spLocks noGrp="1"/>
          </p:cNvSpPr>
          <p:nvPr>
            <p:ph type="title"/>
          </p:nvPr>
        </p:nvSpPr>
        <p:spPr/>
        <p:txBody>
          <a:bodyPr>
            <a:normAutofit/>
          </a:bodyPr>
          <a:lstStyle/>
          <a:p>
            <a:r>
              <a:rPr lang="en-US" sz="4800" dirty="0"/>
              <a:t>Math Expanded Expectations</a:t>
            </a:r>
          </a:p>
        </p:txBody>
      </p:sp>
    </p:spTree>
    <p:extLst>
      <p:ext uri="{BB962C8B-B14F-4D97-AF65-F5344CB8AC3E}">
        <p14:creationId xmlns:p14="http://schemas.microsoft.com/office/powerpoint/2010/main" val="162028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Table Top Parking Lot</a:t>
            </a:r>
          </a:p>
        </p:txBody>
      </p:sp>
      <p:sp>
        <p:nvSpPr>
          <p:cNvPr id="4" name="Rectangle 3"/>
          <p:cNvSpPr/>
          <p:nvPr/>
        </p:nvSpPr>
        <p:spPr>
          <a:xfrm>
            <a:off x="2514600" y="5974081"/>
            <a:ext cx="4267200" cy="185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t;strong&gt;parking lot&lt;/strong&gt; with a &lt;strong&gt;parking&lt;/strong&gt; sign by loveandr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57401"/>
            <a:ext cx="6705600" cy="4419600"/>
          </a:xfrm>
          <a:prstGeom prst="rect">
            <a:avLst/>
          </a:prstGeom>
        </p:spPr>
      </p:pic>
    </p:spTree>
    <p:extLst>
      <p:ext uri="{BB962C8B-B14F-4D97-AF65-F5344CB8AC3E}">
        <p14:creationId xmlns:p14="http://schemas.microsoft.com/office/powerpoint/2010/main" val="1325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690EA4C-B40D-442B-A4E8-1D30E9FAB4D6}" type="slidenum">
              <a:rPr lang="en-US" altLang="en-US" sz="1800">
                <a:solidFill>
                  <a:srgbClr val="FFFFFF"/>
                </a:solidFill>
                <a:latin typeface="Arial" panose="020B0604020202020204" pitchFamily="34" charset="0"/>
              </a:rPr>
              <a:pPr>
                <a:spcBef>
                  <a:spcPct val="0"/>
                </a:spcBef>
                <a:buClrTx/>
                <a:buFontTx/>
                <a:buNone/>
              </a:pPr>
              <a:t>70</a:t>
            </a:fld>
            <a:endParaRPr lang="en-US" altLang="en-US" sz="1800">
              <a:solidFill>
                <a:srgbClr val="FFFFFF"/>
              </a:solidFill>
              <a:latin typeface="Arial" panose="020B0604020202020204" pitchFamily="34" charset="0"/>
            </a:endParaRPr>
          </a:p>
        </p:txBody>
      </p:sp>
      <p:sp>
        <p:nvSpPr>
          <p:cNvPr id="66563" name="Content Placeholder 2"/>
          <p:cNvSpPr>
            <a:spLocks noGrp="1"/>
          </p:cNvSpPr>
          <p:nvPr>
            <p:ph sz="quarter" idx="10"/>
          </p:nvPr>
        </p:nvSpPr>
        <p:spPr/>
        <p:txBody>
          <a:bodyPr/>
          <a:lstStyle/>
          <a:p>
            <a:pPr marL="514350" indent="-514350" eaLnBrk="1" hangingPunct="1">
              <a:spcBef>
                <a:spcPct val="0"/>
              </a:spcBef>
              <a:buFont typeface="Georgia" panose="02040502050405020303" pitchFamily="18" charset="0"/>
              <a:buAutoNum type="arabicPeriod"/>
            </a:pPr>
            <a:r>
              <a:rPr lang="en-US" altLang="en-US" sz="2800" dirty="0"/>
              <a:t>Make sense of problems and persevere in solving them.</a:t>
            </a:r>
          </a:p>
          <a:p>
            <a:pPr marL="514350" indent="-514350" eaLnBrk="1" hangingPunct="1">
              <a:spcBef>
                <a:spcPct val="0"/>
              </a:spcBef>
              <a:buFont typeface="Georgia" panose="02040502050405020303" pitchFamily="18" charset="0"/>
              <a:buAutoNum type="arabicPeriod"/>
            </a:pPr>
            <a:r>
              <a:rPr lang="en-US" altLang="en-US" sz="2800" dirty="0"/>
              <a:t>Reason abstractly and quantitatively.</a:t>
            </a:r>
          </a:p>
          <a:p>
            <a:pPr marL="514350" indent="-514350" eaLnBrk="1" hangingPunct="1">
              <a:spcBef>
                <a:spcPct val="0"/>
              </a:spcBef>
              <a:buFont typeface="Georgia" panose="02040502050405020303" pitchFamily="18" charset="0"/>
              <a:buAutoNum type="arabicPeriod"/>
            </a:pPr>
            <a:r>
              <a:rPr lang="en-US" altLang="en-US" sz="2800" dirty="0"/>
              <a:t>Construct viable arguments and critique the reasoning of others.</a:t>
            </a:r>
          </a:p>
          <a:p>
            <a:pPr marL="514350" indent="-514350" eaLnBrk="1" hangingPunct="1">
              <a:spcBef>
                <a:spcPct val="0"/>
              </a:spcBef>
              <a:buFont typeface="Georgia" panose="02040502050405020303" pitchFamily="18" charset="0"/>
              <a:buAutoNum type="arabicPeriod"/>
            </a:pPr>
            <a:r>
              <a:rPr lang="en-US" altLang="en-US" sz="2800" dirty="0"/>
              <a:t>Model with mathematics.</a:t>
            </a:r>
          </a:p>
          <a:p>
            <a:pPr marL="514350" indent="-514350" eaLnBrk="1" hangingPunct="1">
              <a:spcBef>
                <a:spcPct val="0"/>
              </a:spcBef>
              <a:buFont typeface="Georgia" panose="02040502050405020303" pitchFamily="18" charset="0"/>
              <a:buAutoNum type="arabicPeriod"/>
            </a:pPr>
            <a:r>
              <a:rPr lang="en-US" altLang="en-US" sz="2800" dirty="0"/>
              <a:t>Use appropriate tools strategically.</a:t>
            </a:r>
          </a:p>
          <a:p>
            <a:pPr marL="514350" indent="-514350" eaLnBrk="1" hangingPunct="1">
              <a:spcBef>
                <a:spcPct val="0"/>
              </a:spcBef>
              <a:buFont typeface="Georgia" panose="02040502050405020303" pitchFamily="18" charset="0"/>
              <a:buAutoNum type="arabicPeriod"/>
            </a:pPr>
            <a:r>
              <a:rPr lang="en-US" altLang="en-US" sz="2800" dirty="0"/>
              <a:t>Attend to precision.</a:t>
            </a:r>
          </a:p>
          <a:p>
            <a:pPr marL="514350" indent="-514350" eaLnBrk="1" hangingPunct="1">
              <a:spcBef>
                <a:spcPct val="0"/>
              </a:spcBef>
              <a:buFont typeface="Georgia" panose="02040502050405020303" pitchFamily="18" charset="0"/>
              <a:buAutoNum type="arabicPeriod"/>
            </a:pPr>
            <a:r>
              <a:rPr lang="en-US" altLang="en-US" sz="2800" dirty="0"/>
              <a:t>Look for and make use of structure.</a:t>
            </a:r>
          </a:p>
          <a:p>
            <a:pPr marL="514350" indent="-514350" eaLnBrk="1" hangingPunct="1">
              <a:spcBef>
                <a:spcPct val="0"/>
              </a:spcBef>
              <a:buFont typeface="Georgia" panose="02040502050405020303" pitchFamily="18" charset="0"/>
              <a:buAutoNum type="arabicPeriod"/>
            </a:pPr>
            <a:r>
              <a:rPr lang="en-US" altLang="en-US" sz="2800" dirty="0"/>
              <a:t>Look for and express regularity in repeated reasoning.</a:t>
            </a:r>
          </a:p>
        </p:txBody>
      </p:sp>
      <p:sp>
        <p:nvSpPr>
          <p:cNvPr id="66562" name="Title 1"/>
          <p:cNvSpPr>
            <a:spLocks noGrp="1"/>
          </p:cNvSpPr>
          <p:nvPr>
            <p:ph type="title"/>
          </p:nvPr>
        </p:nvSpPr>
        <p:spPr/>
        <p:txBody>
          <a:bodyPr/>
          <a:lstStyle/>
          <a:p>
            <a:pPr eaLnBrk="1" hangingPunct="1"/>
            <a:r>
              <a:rPr lang="en-US" altLang="en-US" sz="4000" b="1"/>
              <a:t>Standards of Mathematical Practice</a:t>
            </a:r>
          </a:p>
        </p:txBody>
      </p:sp>
      <p:sp>
        <p:nvSpPr>
          <p:cNvPr id="66565" name="TextBox 2"/>
          <p:cNvSpPr txBox="1">
            <a:spLocks noChangeArrowheads="1"/>
          </p:cNvSpPr>
          <p:nvPr/>
        </p:nvSpPr>
        <p:spPr bwMode="auto">
          <a:xfrm>
            <a:off x="6400800" y="6305550"/>
            <a:ext cx="160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r>
              <a:rPr lang="en-US" altLang="en-US" sz="800">
                <a:latin typeface="Arial" panose="020B0604020202020204" pitchFamily="34" charset="0"/>
              </a:rPr>
              <a:t>CCSS: Mathematics, (pgs. 6-7)</a:t>
            </a:r>
          </a:p>
        </p:txBody>
      </p:sp>
      <p:pic>
        <p:nvPicPr>
          <p:cNvPr id="6" name="Picture 4" descr="C:\Users\jjackso\AppData\Local\Microsoft\Windows\Temporary Internet Files\Content.IE5\4WSE5FZ8\MC9001953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244" y="3614931"/>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71</a:t>
            </a:fld>
            <a:endParaRPr lang="en-US"/>
          </a:p>
        </p:txBody>
      </p:sp>
      <p:pic>
        <p:nvPicPr>
          <p:cNvPr id="5" name="Content Placeholder 4"/>
          <p:cNvPicPr>
            <a:picLocks noGrp="1" noChangeAspect="1"/>
          </p:cNvPicPr>
          <p:nvPr>
            <p:ph sz="quarter" idx="10"/>
          </p:nvPr>
        </p:nvPicPr>
        <p:blipFill>
          <a:blip r:embed="rId3"/>
          <a:stretch>
            <a:fillRect/>
          </a:stretch>
        </p:blipFill>
        <p:spPr>
          <a:xfrm>
            <a:off x="914400" y="1905000"/>
            <a:ext cx="7772400" cy="4188127"/>
          </a:xfrm>
          <a:prstGeom prst="rect">
            <a:avLst/>
          </a:prstGeom>
        </p:spPr>
      </p:pic>
    </p:spTree>
    <p:extLst>
      <p:ext uri="{BB962C8B-B14F-4D97-AF65-F5344CB8AC3E}">
        <p14:creationId xmlns:p14="http://schemas.microsoft.com/office/powerpoint/2010/main" val="1938939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100"/>
          <p:cNvPicPr preferRelativeResize="0"/>
          <p:nvPr/>
        </p:nvPicPr>
        <p:blipFill rotWithShape="1">
          <a:blip r:embed="rId3">
            <a:alphaModFix/>
          </a:blip>
          <a:srcRect/>
          <a:stretch/>
        </p:blipFill>
        <p:spPr>
          <a:xfrm>
            <a:off x="304800" y="990600"/>
            <a:ext cx="8534400" cy="5010150"/>
          </a:xfrm>
          <a:prstGeom prst="rect">
            <a:avLst/>
          </a:prstGeom>
          <a:noFill/>
          <a:ln>
            <a:noFill/>
          </a:ln>
        </p:spPr>
      </p:pic>
      <p:sp>
        <p:nvSpPr>
          <p:cNvPr id="618" name="Google Shape;618;p100"/>
          <p:cNvSpPr/>
          <p:nvPr/>
        </p:nvSpPr>
        <p:spPr>
          <a:xfrm rot="1442163">
            <a:off x="4973368" y="3295353"/>
            <a:ext cx="1551775" cy="363474"/>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619" name="Google Shape;619;p100"/>
          <p:cNvSpPr/>
          <p:nvPr/>
        </p:nvSpPr>
        <p:spPr>
          <a:xfrm>
            <a:off x="6705601" y="2971800"/>
            <a:ext cx="1926021" cy="19812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2" name="Title 1"/>
          <p:cNvSpPr>
            <a:spLocks noGrp="1"/>
          </p:cNvSpPr>
          <p:nvPr>
            <p:ph type="title"/>
          </p:nvPr>
        </p:nvSpPr>
        <p:spPr>
          <a:xfrm>
            <a:off x="0" y="0"/>
            <a:ext cx="8839200" cy="1066800"/>
          </a:xfrm>
        </p:spPr>
        <p:txBody>
          <a:bodyPr>
            <a:normAutofit/>
          </a:bodyPr>
          <a:lstStyle/>
          <a:p>
            <a:r>
              <a:rPr lang="en-US" sz="4400" dirty="0">
                <a:solidFill>
                  <a:schemeClr val="bg1"/>
                </a:solidFill>
              </a:rPr>
              <a:t>Math Item Specifications</a:t>
            </a:r>
          </a:p>
        </p:txBody>
      </p:sp>
    </p:spTree>
    <p:extLst>
      <p:ext uri="{BB962C8B-B14F-4D97-AF65-F5344CB8AC3E}">
        <p14:creationId xmlns:p14="http://schemas.microsoft.com/office/powerpoint/2010/main" val="2907000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485E6AA-EC78-4F22-9AD2-C7CB2F03FBBF}" type="slidenum">
              <a:rPr lang="en-US" altLang="en-US" sz="1800">
                <a:solidFill>
                  <a:srgbClr val="FFFFFF"/>
                </a:solidFill>
                <a:latin typeface="Arial" panose="020B0604020202020204" pitchFamily="34" charset="0"/>
              </a:rPr>
              <a:pPr>
                <a:spcBef>
                  <a:spcPct val="0"/>
                </a:spcBef>
                <a:buClrTx/>
                <a:buFontTx/>
                <a:buNone/>
              </a:pPr>
              <a:t>73</a:t>
            </a:fld>
            <a:endParaRPr lang="en-US" altLang="en-US" sz="1800">
              <a:solidFill>
                <a:srgbClr val="FFFFFF"/>
              </a:solidFill>
              <a:latin typeface="Arial" panose="020B0604020202020204" pitchFamily="34" charset="0"/>
            </a:endParaRPr>
          </a:p>
        </p:txBody>
      </p:sp>
      <p:sp>
        <p:nvSpPr>
          <p:cNvPr id="2" name="Content Placeholder 1"/>
          <p:cNvSpPr>
            <a:spLocks noGrp="1"/>
          </p:cNvSpPr>
          <p:nvPr>
            <p:ph sz="quarter" idx="10"/>
          </p:nvPr>
        </p:nvSpPr>
        <p:spPr/>
        <p:txBody>
          <a:bodyPr/>
          <a:lstStyle/>
          <a:p>
            <a:pPr marL="0" indent="0">
              <a:buNone/>
            </a:pPr>
            <a:r>
              <a:rPr lang="en-US" dirty="0">
                <a:solidFill>
                  <a:schemeClr val="bg1"/>
                </a:solidFill>
              </a:rPr>
              <a:t>.</a:t>
            </a:r>
          </a:p>
        </p:txBody>
      </p:sp>
      <p:sp>
        <p:nvSpPr>
          <p:cNvPr id="82946" name="Title 1"/>
          <p:cNvSpPr>
            <a:spLocks noGrp="1"/>
          </p:cNvSpPr>
          <p:nvPr>
            <p:ph type="title"/>
          </p:nvPr>
        </p:nvSpPr>
        <p:spPr/>
        <p:txBody>
          <a:bodyPr/>
          <a:lstStyle/>
          <a:p>
            <a:pPr eaLnBrk="1" hangingPunct="1"/>
            <a:r>
              <a:rPr lang="en-US" altLang="en-US" sz="5400" b="1"/>
              <a:t>Reflection</a:t>
            </a:r>
          </a:p>
        </p:txBody>
      </p:sp>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3030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A19F229B-C561-4721-8FF8-F5F07A1FF398}" type="slidenum">
              <a:rPr lang="en-US" altLang="en-US" sz="1800">
                <a:solidFill>
                  <a:srgbClr val="FFFFFF"/>
                </a:solidFill>
                <a:latin typeface="Arial" panose="020B0604020202020204" pitchFamily="34" charset="0"/>
              </a:rPr>
              <a:pPr>
                <a:spcBef>
                  <a:spcPct val="0"/>
                </a:spcBef>
                <a:buClrTx/>
                <a:buFontTx/>
                <a:buNone/>
              </a:pPr>
              <a:t>74</a:t>
            </a:fld>
            <a:endParaRPr lang="en-US" altLang="en-US" sz="1800">
              <a:solidFill>
                <a:srgbClr val="FFFFFF"/>
              </a:solidFill>
              <a:latin typeface="Arial" panose="020B0604020202020204" pitchFamily="34" charset="0"/>
            </a:endParaRPr>
          </a:p>
        </p:txBody>
      </p:sp>
      <p:sp>
        <p:nvSpPr>
          <p:cNvPr id="18435" name="Rectangle 3"/>
          <p:cNvSpPr>
            <a:spLocks noGrp="1" noChangeArrowheads="1"/>
          </p:cNvSpPr>
          <p:nvPr>
            <p:ph sz="quarter" idx="10"/>
          </p:nvPr>
        </p:nvSpPr>
        <p:spPr>
          <a:xfrm>
            <a:off x="250323" y="2286000"/>
            <a:ext cx="8839200" cy="4419600"/>
          </a:xfrm>
        </p:spPr>
        <p:txBody>
          <a:bodyPr rtlCol="0">
            <a:normAutofit/>
          </a:bodyPr>
          <a:lstStyle/>
          <a:p>
            <a:pPr marL="0" indent="0" algn="ctr" eaLnBrk="1" fontAlgn="auto" hangingPunct="1">
              <a:spcBef>
                <a:spcPts val="0"/>
              </a:spcBef>
              <a:spcAft>
                <a:spcPts val="0"/>
              </a:spcAft>
              <a:buClr>
                <a:srgbClr val="C00000"/>
              </a:buClr>
              <a:buFont typeface="Wingdings 3"/>
              <a:buNone/>
              <a:defRPr/>
            </a:pPr>
            <a:endParaRPr lang="en-US" sz="1000" b="1" dirty="0"/>
          </a:p>
          <a:p>
            <a:pPr marL="0" eaLnBrk="1" fontAlgn="auto" hangingPunct="1">
              <a:spcBef>
                <a:spcPts val="0"/>
              </a:spcBef>
              <a:spcAft>
                <a:spcPts val="0"/>
              </a:spcAft>
              <a:buClr>
                <a:schemeClr val="tx2"/>
              </a:buClr>
              <a:buFont typeface="Wingdings" panose="05000000000000000000" pitchFamily="2" charset="2"/>
              <a:buChar char="Ø"/>
              <a:defRPr/>
            </a:pPr>
            <a:endParaRPr lang="en-US" sz="1100" dirty="0"/>
          </a:p>
          <a:p>
            <a:pPr marL="0" indent="0" eaLnBrk="1" fontAlgn="auto" hangingPunct="1">
              <a:spcBef>
                <a:spcPts val="0"/>
              </a:spcBef>
              <a:spcAft>
                <a:spcPts val="0"/>
              </a:spcAft>
              <a:buClr>
                <a:schemeClr val="tx2"/>
              </a:buClr>
              <a:buFont typeface="Arial" charset="0"/>
              <a:buNone/>
              <a:defRPr/>
            </a:pPr>
            <a:r>
              <a:rPr lang="en-US" sz="4000" b="1" dirty="0"/>
              <a:t>Missouri Learning Standards </a:t>
            </a:r>
          </a:p>
          <a:p>
            <a:pPr marL="0" indent="0" eaLnBrk="1" fontAlgn="auto" hangingPunct="1">
              <a:spcBef>
                <a:spcPts val="0"/>
              </a:spcBef>
              <a:spcAft>
                <a:spcPts val="0"/>
              </a:spcAft>
              <a:buClr>
                <a:schemeClr val="tx2"/>
              </a:buClr>
              <a:buNone/>
              <a:defRPr/>
            </a:pPr>
            <a:endParaRPr lang="en-US" sz="1800" dirty="0"/>
          </a:p>
          <a:p>
            <a:pPr marL="0" indent="0" eaLnBrk="1" fontAlgn="auto" hangingPunct="1">
              <a:spcBef>
                <a:spcPts val="0"/>
              </a:spcBef>
              <a:spcAft>
                <a:spcPts val="0"/>
              </a:spcAft>
              <a:buClr>
                <a:schemeClr val="tx2"/>
              </a:buClr>
              <a:buNone/>
              <a:defRPr/>
            </a:pPr>
            <a:r>
              <a:rPr lang="en-US" sz="1800" b="1" dirty="0">
                <a:solidFill>
                  <a:schemeClr val="accent2">
                    <a:lumMod val="60000"/>
                    <a:lumOff val="40000"/>
                  </a:schemeClr>
                </a:solidFill>
                <a:hlinkClick r:id="rId3"/>
              </a:rPr>
              <a:t>https://dese.mo.gov/college-career-readiness/curriculum/missouri-learning-standards</a:t>
            </a:r>
            <a:endParaRPr lang="en-US" sz="1800" b="1" dirty="0">
              <a:solidFill>
                <a:schemeClr val="accent2">
                  <a:lumMod val="60000"/>
                  <a:lumOff val="40000"/>
                </a:schemeClr>
              </a:solidFill>
            </a:endParaRPr>
          </a:p>
          <a:p>
            <a:pPr marL="0" indent="0" eaLnBrk="1" fontAlgn="auto" hangingPunct="1">
              <a:spcBef>
                <a:spcPts val="0"/>
              </a:spcBef>
              <a:spcAft>
                <a:spcPts val="0"/>
              </a:spcAft>
              <a:buClr>
                <a:schemeClr val="tx2"/>
              </a:buClr>
              <a:buFont typeface="Arial" panose="020B0604020202020204" pitchFamily="34" charset="0"/>
              <a:buNone/>
              <a:defRPr/>
            </a:pPr>
            <a:endParaRPr lang="en-US" sz="1800" b="1" dirty="0">
              <a:solidFill>
                <a:srgbClr val="3333FF"/>
              </a:solidFill>
            </a:endParaRPr>
          </a:p>
          <a:p>
            <a:pPr marL="0" indent="0" eaLnBrk="1" fontAlgn="auto" hangingPunct="1">
              <a:spcBef>
                <a:spcPts val="0"/>
              </a:spcBef>
              <a:spcAft>
                <a:spcPts val="0"/>
              </a:spcAft>
              <a:buClr>
                <a:schemeClr val="tx2"/>
              </a:buClr>
              <a:buFont typeface="Arial" panose="020B0604020202020204" pitchFamily="34" charset="0"/>
              <a:buNone/>
              <a:defRPr/>
            </a:pPr>
            <a:r>
              <a:rPr lang="en-US" sz="4000" b="1" dirty="0"/>
              <a:t>MAP-A Dynamic Learning Maps (DLM)  Essential Elements</a:t>
            </a:r>
          </a:p>
          <a:p>
            <a:pPr marL="0" indent="0" eaLnBrk="1" fontAlgn="auto" hangingPunct="1">
              <a:spcBef>
                <a:spcPts val="0"/>
              </a:spcBef>
              <a:spcAft>
                <a:spcPts val="0"/>
              </a:spcAft>
              <a:buClr>
                <a:schemeClr val="tx2"/>
              </a:buClr>
              <a:buNone/>
              <a:defRPr/>
            </a:pPr>
            <a:r>
              <a:rPr lang="en-US" sz="1800" b="1" dirty="0">
                <a:hlinkClick r:id="rId4"/>
              </a:rPr>
              <a:t>http://dynamiclearningmaps.org/about/model#essential-elements</a:t>
            </a:r>
            <a:endParaRPr lang="en-US" sz="1800" b="1" dirty="0"/>
          </a:p>
          <a:p>
            <a:pPr marL="0" indent="0" eaLnBrk="1" fontAlgn="auto" hangingPunct="1">
              <a:spcBef>
                <a:spcPts val="0"/>
              </a:spcBef>
              <a:spcAft>
                <a:spcPts val="0"/>
              </a:spcAft>
              <a:buClr>
                <a:schemeClr val="tx2"/>
              </a:buClr>
              <a:buNone/>
              <a:defRPr/>
            </a:pPr>
            <a:endParaRPr lang="en-US" sz="1800" b="1" dirty="0"/>
          </a:p>
          <a:p>
            <a:pPr marL="0" indent="0" eaLnBrk="1" fontAlgn="auto" hangingPunct="1">
              <a:spcBef>
                <a:spcPts val="0"/>
              </a:spcBef>
              <a:spcAft>
                <a:spcPts val="0"/>
              </a:spcAft>
              <a:buClr>
                <a:schemeClr val="tx2"/>
              </a:buClr>
              <a:buNone/>
              <a:defRPr/>
            </a:pPr>
            <a:endParaRPr lang="en-US" sz="1800" b="1" dirty="0"/>
          </a:p>
          <a:p>
            <a:pPr eaLnBrk="1" fontAlgn="auto" hangingPunct="1">
              <a:spcBef>
                <a:spcPts val="0"/>
              </a:spcBef>
              <a:spcAft>
                <a:spcPts val="0"/>
              </a:spcAft>
              <a:buClr>
                <a:schemeClr val="tx2"/>
              </a:buClr>
              <a:buFont typeface="Wingdings" panose="05000000000000000000" pitchFamily="2" charset="2"/>
              <a:buChar char="Ø"/>
              <a:defRPr/>
            </a:pPr>
            <a:endParaRPr lang="en-US" sz="1800" b="1" dirty="0"/>
          </a:p>
          <a:p>
            <a:pPr marL="0" indent="0" eaLnBrk="1" fontAlgn="auto" hangingPunct="1">
              <a:spcBef>
                <a:spcPts val="0"/>
              </a:spcBef>
              <a:spcAft>
                <a:spcPts val="0"/>
              </a:spcAft>
              <a:buClr>
                <a:schemeClr val="tx2"/>
              </a:buClr>
              <a:buFont typeface="Arial" panose="020B0604020202020204" pitchFamily="34" charset="0"/>
              <a:buNone/>
              <a:defRPr/>
            </a:pPr>
            <a:endParaRPr lang="en-US" sz="1800" b="1" dirty="0"/>
          </a:p>
          <a:p>
            <a:pPr marL="0" indent="0" eaLnBrk="1" fontAlgn="auto" hangingPunct="1">
              <a:spcBef>
                <a:spcPts val="0"/>
              </a:spcBef>
              <a:spcAft>
                <a:spcPts val="0"/>
              </a:spcAft>
              <a:buClr>
                <a:schemeClr val="tx2"/>
              </a:buClr>
              <a:buFont typeface="Arial" panose="020B0604020202020204" pitchFamily="34" charset="0"/>
              <a:buNone/>
              <a:defRPr/>
            </a:pPr>
            <a:endParaRPr lang="en-US" sz="1800" dirty="0">
              <a:solidFill>
                <a:srgbClr val="3333FF"/>
              </a:solidFill>
            </a:endParaRPr>
          </a:p>
          <a:p>
            <a:pPr marL="0" indent="0" eaLnBrk="1" fontAlgn="auto" hangingPunct="1">
              <a:spcBef>
                <a:spcPts val="0"/>
              </a:spcBef>
              <a:spcAft>
                <a:spcPts val="0"/>
              </a:spcAft>
              <a:buClr>
                <a:srgbClr val="C00000"/>
              </a:buClr>
              <a:buFont typeface="Arial" panose="020B0604020202020204" pitchFamily="34" charset="0"/>
              <a:buNone/>
              <a:defRPr/>
            </a:pPr>
            <a:endParaRPr lang="en-US" sz="1800" dirty="0"/>
          </a:p>
        </p:txBody>
      </p:sp>
      <p:sp>
        <p:nvSpPr>
          <p:cNvPr id="80898" name="Rectangle 2"/>
          <p:cNvSpPr>
            <a:spLocks noGrp="1" noChangeArrowheads="1"/>
          </p:cNvSpPr>
          <p:nvPr>
            <p:ph type="title"/>
          </p:nvPr>
        </p:nvSpPr>
        <p:spPr>
          <a:xfrm>
            <a:off x="152400" y="1344394"/>
            <a:ext cx="8839200" cy="1066800"/>
          </a:xfrm>
        </p:spPr>
        <p:txBody>
          <a:bodyPr>
            <a:normAutofit fontScale="90000"/>
          </a:bodyPr>
          <a:lstStyle/>
          <a:p>
            <a:pPr eaLnBrk="1" hangingPunct="1"/>
            <a:r>
              <a:rPr lang="en-US" altLang="en-US" sz="3600" b="1" dirty="0"/>
              <a:t>  </a:t>
            </a:r>
            <a:r>
              <a:rPr lang="en-US" altLang="en-US" sz="4400" b="1" dirty="0"/>
              <a:t>Getting to Know and Understand Grade Level Expectations (MLS/EE)</a:t>
            </a:r>
          </a:p>
        </p:txBody>
      </p:sp>
      <p:sp>
        <p:nvSpPr>
          <p:cNvPr id="2" name="Rectangle 1"/>
          <p:cNvSpPr/>
          <p:nvPr/>
        </p:nvSpPr>
        <p:spPr>
          <a:xfrm>
            <a:off x="2205019" y="177802"/>
            <a:ext cx="3638817" cy="646331"/>
          </a:xfrm>
          <a:prstGeom prst="rect">
            <a:avLst/>
          </a:prstGeom>
        </p:spPr>
        <p:txBody>
          <a:bodyPr wrap="none">
            <a:spAutoFit/>
          </a:bodyPr>
          <a:lstStyle/>
          <a:p>
            <a:pPr marL="0" indent="0" algn="ctr" eaLnBrk="1" fontAlgn="auto" hangingPunct="1">
              <a:spcBef>
                <a:spcPts val="0"/>
              </a:spcBef>
              <a:spcAft>
                <a:spcPts val="0"/>
              </a:spcAft>
              <a:buClr>
                <a:srgbClr val="C00000"/>
              </a:buClr>
              <a:buFont typeface="Wingdings 3"/>
              <a:buNone/>
              <a:defRPr/>
            </a:pPr>
            <a:r>
              <a:rPr lang="en-US" sz="3600" b="1" i="1" dirty="0">
                <a:solidFill>
                  <a:schemeClr val="bg1"/>
                </a:solidFill>
              </a:rPr>
              <a:t>Web Resources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D1F27115-35AC-4A4B-AE3E-207D7BDDCD35}" type="slidenum">
              <a:rPr lang="en-US" altLang="en-US" sz="1800">
                <a:solidFill>
                  <a:srgbClr val="FFFFFF"/>
                </a:solidFill>
                <a:latin typeface="Arial" panose="020B0604020202020204" pitchFamily="34" charset="0"/>
              </a:rPr>
              <a:pPr>
                <a:spcBef>
                  <a:spcPct val="0"/>
                </a:spcBef>
                <a:buClrTx/>
                <a:buFontTx/>
                <a:buNone/>
              </a:pPr>
              <a:t>75</a:t>
            </a:fld>
            <a:endParaRPr lang="en-US" altLang="en-US" sz="1800">
              <a:solidFill>
                <a:srgbClr val="FFFFFF"/>
              </a:solidFill>
              <a:latin typeface="Arial" panose="020B0604020202020204" pitchFamily="34" charset="0"/>
            </a:endParaRPr>
          </a:p>
        </p:txBody>
      </p:sp>
      <p:sp>
        <p:nvSpPr>
          <p:cNvPr id="39939" name="Rectangle 3"/>
          <p:cNvSpPr>
            <a:spLocks noGrp="1" noChangeArrowheads="1"/>
          </p:cNvSpPr>
          <p:nvPr>
            <p:ph sz="quarter" idx="10"/>
            <p:custDataLst>
              <p:tags r:id="rId1"/>
            </p:custDataLst>
          </p:nvPr>
        </p:nvSpPr>
        <p:spPr/>
        <p:txBody>
          <a:bodyPr/>
          <a:lstStyle/>
          <a:p>
            <a:pPr eaLnBrk="1" hangingPunct="1">
              <a:lnSpc>
                <a:spcPct val="90000"/>
              </a:lnSpc>
              <a:buFont typeface="Wingdings" panose="05000000000000000000" pitchFamily="2" charset="2"/>
              <a:buChar char="§"/>
              <a:defRPr/>
            </a:pPr>
            <a:r>
              <a:rPr lang="en-US" altLang="en-US" dirty="0"/>
              <a:t>Think in terms of what the student must know and be able to do.</a:t>
            </a:r>
          </a:p>
          <a:p>
            <a:pPr eaLnBrk="1" hangingPunct="1">
              <a:lnSpc>
                <a:spcPct val="90000"/>
              </a:lnSpc>
              <a:buFont typeface="Wingdings" panose="05000000000000000000" pitchFamily="2" charset="2"/>
              <a:buChar char="§"/>
              <a:defRPr/>
            </a:pPr>
            <a:r>
              <a:rPr lang="en-US" altLang="en-US" dirty="0"/>
              <a:t>Know the intent of the content standards relative to your district’s curriculum.</a:t>
            </a:r>
            <a:endParaRPr lang="en-US" altLang="en-US" b="1" i="1" dirty="0"/>
          </a:p>
          <a:p>
            <a:pPr eaLnBrk="1" hangingPunct="1">
              <a:lnSpc>
                <a:spcPct val="90000"/>
              </a:lnSpc>
              <a:buFont typeface="Wingdings" panose="05000000000000000000" pitchFamily="2" charset="2"/>
              <a:buChar char="§"/>
              <a:defRPr/>
            </a:pPr>
            <a:r>
              <a:rPr lang="en-US" altLang="en-US" i="1" dirty="0"/>
              <a:t>MAP-A</a:t>
            </a:r>
            <a:r>
              <a:rPr lang="en-US" altLang="en-US" dirty="0"/>
              <a:t> uses Claims and Conceptual Areas to set priorities with Essential Elements.</a:t>
            </a:r>
            <a:endParaRPr lang="en-US" altLang="en-US" b="1" i="1" dirty="0"/>
          </a:p>
          <a:p>
            <a:pPr eaLnBrk="1" hangingPunct="1">
              <a:lnSpc>
                <a:spcPct val="90000"/>
              </a:lnSpc>
              <a:buFont typeface="Wingdings" panose="05000000000000000000" pitchFamily="2" charset="2"/>
              <a:buChar char="§"/>
              <a:defRPr/>
            </a:pPr>
            <a:r>
              <a:rPr lang="en-US" altLang="en-US" b="1" i="1" dirty="0"/>
              <a:t>Which standards are priority for your student’s long term success?</a:t>
            </a:r>
          </a:p>
          <a:p>
            <a:pPr eaLnBrk="1" hangingPunct="1">
              <a:lnSpc>
                <a:spcPct val="90000"/>
              </a:lnSpc>
              <a:defRPr/>
            </a:pPr>
            <a:endParaRPr lang="en-US" altLang="en-US" sz="2800" b="1" i="1" dirty="0"/>
          </a:p>
          <a:p>
            <a:pPr marL="0" indent="0" eaLnBrk="1" hangingPunct="1">
              <a:lnSpc>
                <a:spcPct val="90000"/>
              </a:lnSpc>
              <a:buFont typeface="Wingdings" panose="05000000000000000000" pitchFamily="2" charset="2"/>
              <a:buNone/>
              <a:defRPr/>
            </a:pPr>
            <a:endParaRPr lang="en-US" altLang="en-US" sz="2800" b="1" i="1" dirty="0"/>
          </a:p>
        </p:txBody>
      </p:sp>
      <p:sp>
        <p:nvSpPr>
          <p:cNvPr id="84994" name="Title 1"/>
          <p:cNvSpPr>
            <a:spLocks noGrp="1"/>
          </p:cNvSpPr>
          <p:nvPr>
            <p:ph type="title"/>
          </p:nvPr>
        </p:nvSpPr>
        <p:spPr/>
        <p:txBody>
          <a:bodyPr>
            <a:normAutofit fontScale="90000"/>
          </a:bodyPr>
          <a:lstStyle/>
          <a:p>
            <a:pPr eaLnBrk="1" hangingPunct="1"/>
            <a:r>
              <a:rPr lang="en-US" altLang="en-US" sz="3200" b="1" dirty="0"/>
              <a:t> </a:t>
            </a:r>
            <a:r>
              <a:rPr lang="en-US" altLang="en-US" sz="3600" b="1" dirty="0"/>
              <a:t>Getting to Know the Process of Linking Curriculum to Standards</a:t>
            </a:r>
          </a:p>
        </p:txBody>
      </p:sp>
      <p:pic>
        <p:nvPicPr>
          <p:cNvPr id="84997" name="Picture 4" descr="C:\Users\jjackso\AppData\Local\Microsoft\Windows\Temporary Internet Files\Content.IE5\3JYN5QSK\MM900223755[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638800"/>
            <a:ext cx="9747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232525" y="622929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6F729700-9B76-4428-91EC-09AFE39869CD}" type="slidenum">
              <a:rPr lang="en-US" altLang="en-US" sz="1800">
                <a:solidFill>
                  <a:srgbClr val="FFFFFF"/>
                </a:solidFill>
                <a:latin typeface="Arial" panose="020B0604020202020204" pitchFamily="34" charset="0"/>
              </a:rPr>
              <a:pPr>
                <a:spcBef>
                  <a:spcPct val="0"/>
                </a:spcBef>
                <a:buClrTx/>
                <a:buFontTx/>
                <a:buNone/>
              </a:pPr>
              <a:t>76</a:t>
            </a:fld>
            <a:endParaRPr lang="en-US" altLang="en-US" sz="1800">
              <a:solidFill>
                <a:srgbClr val="FFFFFF"/>
              </a:solidFill>
              <a:latin typeface="Arial" panose="020B0604020202020204" pitchFamily="34" charset="0"/>
            </a:endParaRPr>
          </a:p>
        </p:txBody>
      </p:sp>
      <p:sp>
        <p:nvSpPr>
          <p:cNvPr id="87043" name="Rectangle 3"/>
          <p:cNvSpPr>
            <a:spLocks noGrp="1" noChangeArrowheads="1"/>
          </p:cNvSpPr>
          <p:nvPr>
            <p:ph sz="quarter" idx="10"/>
          </p:nvPr>
        </p:nvSpPr>
        <p:spPr>
          <a:xfrm>
            <a:off x="155713" y="2329070"/>
            <a:ext cx="8839200" cy="4419600"/>
          </a:xfrm>
        </p:spPr>
        <p:txBody>
          <a:bodyPr/>
          <a:lstStyle/>
          <a:p>
            <a:pPr marL="609600" indent="-609600" eaLnBrk="1" hangingPunct="1">
              <a:buFont typeface="Calibri" panose="020F0502020204030204" pitchFamily="34" charset="0"/>
              <a:buAutoNum type="arabicPeriod"/>
            </a:pPr>
            <a:r>
              <a:rPr lang="en-US" altLang="en-US" dirty="0"/>
              <a:t>What is expected within the regular classroom?</a:t>
            </a:r>
          </a:p>
          <a:p>
            <a:pPr marL="609600" indent="-609600" eaLnBrk="1" hangingPunct="1">
              <a:buFont typeface="Calibri" panose="020F0502020204030204" pitchFamily="34" charset="0"/>
              <a:buAutoNum type="arabicPeriod"/>
            </a:pPr>
            <a:r>
              <a:rPr lang="en-US" altLang="en-US" dirty="0"/>
              <a:t>What instructional strategies or approaches have     been or are being used in the general classroom?</a:t>
            </a:r>
          </a:p>
          <a:p>
            <a:pPr marL="609600" indent="-609600" eaLnBrk="1" hangingPunct="1">
              <a:buFont typeface="Calibri" panose="020F0502020204030204" pitchFamily="34" charset="0"/>
              <a:buAutoNum type="arabicPeriod"/>
            </a:pPr>
            <a:r>
              <a:rPr lang="en-US" altLang="en-US" dirty="0"/>
              <a:t>Has the student been provided appropriate instructional scaffolding to attain grade-level     expectations?</a:t>
            </a:r>
          </a:p>
          <a:p>
            <a:pPr marL="609600" indent="-609600" eaLnBrk="1" hangingPunct="1">
              <a:buFont typeface="Calibri" panose="020F0502020204030204" pitchFamily="34" charset="0"/>
              <a:buAutoNum type="arabicPeriod"/>
            </a:pPr>
            <a:r>
              <a:rPr lang="en-US" altLang="en-US" dirty="0"/>
              <a:t>What results have been documented for this     student?</a:t>
            </a:r>
            <a:endParaRPr lang="en-US" altLang="en-US" b="1" dirty="0"/>
          </a:p>
        </p:txBody>
      </p:sp>
      <p:sp>
        <p:nvSpPr>
          <p:cNvPr id="87042" name="Rectangle 2"/>
          <p:cNvSpPr>
            <a:spLocks noGrp="1" noChangeArrowheads="1"/>
          </p:cNvSpPr>
          <p:nvPr>
            <p:ph type="title"/>
          </p:nvPr>
        </p:nvSpPr>
        <p:spPr/>
        <p:txBody>
          <a:bodyPr>
            <a:normAutofit fontScale="90000"/>
          </a:bodyPr>
          <a:lstStyle/>
          <a:p>
            <a:pPr eaLnBrk="1" hangingPunct="1"/>
            <a:r>
              <a:rPr lang="en-US" altLang="en-US" sz="3600" b="1" u="sng" dirty="0"/>
              <a:t>Step 2</a:t>
            </a:r>
            <a:r>
              <a:rPr lang="en-US" altLang="en-US" sz="3600" b="1" dirty="0"/>
              <a:t>:  </a:t>
            </a:r>
            <a:r>
              <a:rPr lang="en-US" altLang="en-US" sz="3400" b="1" dirty="0"/>
              <a:t>Examine Classroom Data to Determine Where the Student is Functioning in Relation to the Standards</a:t>
            </a:r>
          </a:p>
        </p:txBody>
      </p:sp>
      <p:sp>
        <p:nvSpPr>
          <p:cNvPr id="5" name="TextBox 4"/>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85800" y="1295400"/>
            <a:ext cx="7696200" cy="4572000"/>
          </a:xfrm>
          <a:prstGeom prst="rect">
            <a:avLst/>
          </a:prstGeom>
          <a:noFill/>
          <a:ln w="9525">
            <a:noFill/>
            <a:miter lim="800000"/>
            <a:headEnd/>
            <a:tailEnd/>
          </a:ln>
          <a:effectLst/>
        </p:spPr>
        <p:txBody>
          <a:bodyPr/>
          <a:lstStyle/>
          <a:p>
            <a:pPr marL="457200" indent="-457200" eaLnBrk="1" hangingPunct="1">
              <a:spcBef>
                <a:spcPct val="20000"/>
              </a:spcBef>
              <a:defRPr/>
            </a:pPr>
            <a:r>
              <a:rPr lang="en-US" sz="1200" dirty="0">
                <a:solidFill>
                  <a:schemeClr val="bg1"/>
                </a:solidFill>
              </a:rPr>
              <a:t>    </a:t>
            </a:r>
          </a:p>
          <a:p>
            <a:pPr marL="457200" indent="-457200" eaLnBrk="1" hangingPunct="1">
              <a:spcBef>
                <a:spcPct val="20000"/>
              </a:spcBef>
              <a:defRPr/>
            </a:pPr>
            <a:r>
              <a:rPr lang="en-US" sz="2400" dirty="0">
                <a:solidFill>
                  <a:schemeClr val="bg1"/>
                </a:solidFill>
                <a:latin typeface="+mn-lt"/>
              </a:rPr>
              <a:t>     </a:t>
            </a:r>
            <a:endParaRPr lang="en-US" sz="2800" dirty="0"/>
          </a:p>
        </p:txBody>
      </p:sp>
      <p:sp>
        <p:nvSpPr>
          <p:cNvPr id="15365" name="Rectangle 5"/>
          <p:cNvSpPr>
            <a:spLocks noChangeArrowheads="1"/>
          </p:cNvSpPr>
          <p:nvPr/>
        </p:nvSpPr>
        <p:spPr bwMode="auto">
          <a:xfrm>
            <a:off x="-535102" y="665932"/>
            <a:ext cx="8305800" cy="1219200"/>
          </a:xfrm>
          <a:prstGeom prst="rect">
            <a:avLst/>
          </a:prstGeom>
          <a:noFill/>
          <a:ln w="9525">
            <a:noFill/>
            <a:miter lim="800000"/>
            <a:headEnd/>
            <a:tailEnd/>
          </a:ln>
          <a:effectLst/>
        </p:spPr>
        <p:txBody>
          <a:bodyPr anchor="ctr"/>
          <a:lstStyle/>
          <a:p>
            <a:pPr marL="762000" eaLnBrk="1" hangingPunct="1">
              <a:defRPr/>
            </a:pPr>
            <a:r>
              <a:rPr lang="en-US" sz="4000" b="1" u="sng" dirty="0">
                <a:solidFill>
                  <a:schemeClr val="accent2"/>
                </a:solidFill>
                <a:latin typeface="+mj-lt"/>
              </a:rPr>
              <a:t>Step 3</a:t>
            </a:r>
            <a:r>
              <a:rPr lang="en-US" sz="4000" b="1" dirty="0">
                <a:solidFill>
                  <a:schemeClr val="accent2"/>
                </a:solidFill>
                <a:latin typeface="+mj-lt"/>
              </a:rPr>
              <a:t>:  Develop the PLAAFP</a:t>
            </a:r>
          </a:p>
        </p:txBody>
      </p:sp>
      <p:graphicFrame>
        <p:nvGraphicFramePr>
          <p:cNvPr id="5" name="Diagram 4"/>
          <p:cNvGraphicFramePr/>
          <p:nvPr>
            <p:extLst>
              <p:ext uri="{D42A27DB-BD31-4B8C-83A1-F6EECF244321}">
                <p14:modId xmlns:p14="http://schemas.microsoft.com/office/powerpoint/2010/main" val="1368435757"/>
              </p:ext>
            </p:extLst>
          </p:nvPr>
        </p:nvGraphicFramePr>
        <p:xfrm>
          <a:off x="2688670" y="1558706"/>
          <a:ext cx="6302930" cy="5019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121922325"/>
              </p:ext>
            </p:extLst>
          </p:nvPr>
        </p:nvGraphicFramePr>
        <p:xfrm>
          <a:off x="1621870" y="2128050"/>
          <a:ext cx="3991856" cy="31514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114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85AF78F7-C60F-4BCC-960E-A79F45BFA80E}" type="slidenum">
              <a:rPr lang="en-US" altLang="en-US" sz="1800">
                <a:solidFill>
                  <a:srgbClr val="FFFFFF"/>
                </a:solidFill>
                <a:latin typeface="Arial" panose="020B0604020202020204" pitchFamily="34" charset="0"/>
              </a:rPr>
              <a:pPr>
                <a:spcBef>
                  <a:spcPct val="0"/>
                </a:spcBef>
                <a:buClrTx/>
                <a:buFontTx/>
                <a:buNone/>
              </a:pPr>
              <a:t>77</a:t>
            </a:fld>
            <a:endParaRPr lang="en-US" altLang="en-US" sz="1800">
              <a:solidFill>
                <a:srgbClr val="FFFFFF"/>
              </a:solidFill>
              <a:latin typeface="Arial" panose="020B0604020202020204" pitchFamily="34" charset="0"/>
            </a:endParaRPr>
          </a:p>
        </p:txBody>
      </p:sp>
      <p:sp>
        <p:nvSpPr>
          <p:cNvPr id="3" name="Content Placeholder 2"/>
          <p:cNvSpPr>
            <a:spLocks noGrp="1"/>
          </p:cNvSpPr>
          <p:nvPr>
            <p:ph sz="quarter" idx="10"/>
          </p:nvPr>
        </p:nvSpPr>
        <p:spPr/>
        <p:txBody>
          <a:bodyPr/>
          <a:lstStyle/>
          <a:p>
            <a:pPr marL="0" indent="0">
              <a:buNone/>
            </a:pPr>
            <a:r>
              <a:rPr lang="en-US" dirty="0">
                <a:solidFill>
                  <a:schemeClr val="bg1"/>
                </a:solidFill>
              </a:rPr>
              <a:t>.</a:t>
            </a:r>
          </a:p>
        </p:txBody>
      </p:sp>
      <p:sp>
        <p:nvSpPr>
          <p:cNvPr id="8" name="TextBox 7"/>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animEffect transition="in" filter="wipe(down)">
                                      <p:cBhvr>
                                        <p:cTn id="7" dur="580">
                                          <p:stCondLst>
                                            <p:cond delay="0"/>
                                          </p:stCondLst>
                                        </p:cTn>
                                        <p:tgtEl>
                                          <p:spTgt spid="15364">
                                            <p:txEl>
                                              <p:pRg st="1" end="1"/>
                                            </p:txEl>
                                          </p:spTgt>
                                        </p:tgtEl>
                                      </p:cBhvr>
                                    </p:animEffect>
                                    <p:anim calcmode="lin" valueType="num">
                                      <p:cBhvr>
                                        <p:cTn id="8" dur="1822" tmFilter="0,0; 0.14,0.36; 0.43,0.73; 0.71,0.91; 1.0,1.0">
                                          <p:stCondLst>
                                            <p:cond delay="0"/>
                                          </p:stCondLst>
                                        </p:cTn>
                                        <p:tgtEl>
                                          <p:spTgt spid="1536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4">
                                            <p:txEl>
                                              <p:pRg st="1" end="1"/>
                                            </p:txEl>
                                          </p:spTgt>
                                        </p:tgtEl>
                                      </p:cBhvr>
                                      <p:to x="100000" y="60000"/>
                                    </p:animScale>
                                    <p:animScale>
                                      <p:cBhvr>
                                        <p:cTn id="14" dur="166" decel="50000">
                                          <p:stCondLst>
                                            <p:cond delay="676"/>
                                          </p:stCondLst>
                                        </p:cTn>
                                        <p:tgtEl>
                                          <p:spTgt spid="15364">
                                            <p:txEl>
                                              <p:pRg st="1" end="1"/>
                                            </p:txEl>
                                          </p:spTgt>
                                        </p:tgtEl>
                                      </p:cBhvr>
                                      <p:to x="100000" y="100000"/>
                                    </p:animScale>
                                    <p:animScale>
                                      <p:cBhvr>
                                        <p:cTn id="15" dur="26">
                                          <p:stCondLst>
                                            <p:cond delay="1312"/>
                                          </p:stCondLst>
                                        </p:cTn>
                                        <p:tgtEl>
                                          <p:spTgt spid="15364">
                                            <p:txEl>
                                              <p:pRg st="1" end="1"/>
                                            </p:txEl>
                                          </p:spTgt>
                                        </p:tgtEl>
                                      </p:cBhvr>
                                      <p:to x="100000" y="80000"/>
                                    </p:animScale>
                                    <p:animScale>
                                      <p:cBhvr>
                                        <p:cTn id="16" dur="166" decel="50000">
                                          <p:stCondLst>
                                            <p:cond delay="1338"/>
                                          </p:stCondLst>
                                        </p:cTn>
                                        <p:tgtEl>
                                          <p:spTgt spid="15364">
                                            <p:txEl>
                                              <p:pRg st="1" end="1"/>
                                            </p:txEl>
                                          </p:spTgt>
                                        </p:tgtEl>
                                      </p:cBhvr>
                                      <p:to x="100000" y="100000"/>
                                    </p:animScale>
                                    <p:animScale>
                                      <p:cBhvr>
                                        <p:cTn id="17" dur="26">
                                          <p:stCondLst>
                                            <p:cond delay="1642"/>
                                          </p:stCondLst>
                                        </p:cTn>
                                        <p:tgtEl>
                                          <p:spTgt spid="15364">
                                            <p:txEl>
                                              <p:pRg st="1" end="1"/>
                                            </p:txEl>
                                          </p:spTgt>
                                        </p:tgtEl>
                                      </p:cBhvr>
                                      <p:to x="100000" y="90000"/>
                                    </p:animScale>
                                    <p:animScale>
                                      <p:cBhvr>
                                        <p:cTn id="18" dur="166" decel="50000">
                                          <p:stCondLst>
                                            <p:cond delay="1668"/>
                                          </p:stCondLst>
                                        </p:cTn>
                                        <p:tgtEl>
                                          <p:spTgt spid="15364">
                                            <p:txEl>
                                              <p:pRg st="1" end="1"/>
                                            </p:txEl>
                                          </p:spTgt>
                                        </p:tgtEl>
                                      </p:cBhvr>
                                      <p:to x="100000" y="100000"/>
                                    </p:animScale>
                                    <p:animScale>
                                      <p:cBhvr>
                                        <p:cTn id="19" dur="26">
                                          <p:stCondLst>
                                            <p:cond delay="1808"/>
                                          </p:stCondLst>
                                        </p:cTn>
                                        <p:tgtEl>
                                          <p:spTgt spid="15364">
                                            <p:txEl>
                                              <p:pRg st="1" end="1"/>
                                            </p:txEl>
                                          </p:spTgt>
                                        </p:tgtEl>
                                      </p:cBhvr>
                                      <p:to x="100000" y="95000"/>
                                    </p:animScale>
                                    <p:animScale>
                                      <p:cBhvr>
                                        <p:cTn id="20" dur="166" decel="50000">
                                          <p:stCondLst>
                                            <p:cond delay="1834"/>
                                          </p:stCondLst>
                                        </p:cTn>
                                        <p:tgtEl>
                                          <p:spTgt spid="1536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304800" y="1962150"/>
            <a:ext cx="8458200" cy="4572000"/>
          </a:xfrm>
          <a:prstGeom prst="rect">
            <a:avLst/>
          </a:prstGeom>
          <a:noFill/>
          <a:ln w="9525">
            <a:noFill/>
            <a:miter lim="800000"/>
            <a:headEnd/>
            <a:tailEnd/>
          </a:ln>
          <a:effectLst/>
        </p:spPr>
        <p:txBody>
          <a:bodyPr/>
          <a:lstStyle/>
          <a:p>
            <a:pPr marL="1143000" lvl="2" indent="-228600" eaLnBrk="1" hangingPunct="1">
              <a:spcBef>
                <a:spcPct val="20000"/>
              </a:spcBef>
              <a:buFontTx/>
              <a:buChar char="•"/>
              <a:defRPr/>
            </a:pPr>
            <a:endParaRPr lang="en-US" sz="2800" dirty="0">
              <a:latin typeface="+mn-lt"/>
              <a:cs typeface="Arial" charset="0"/>
            </a:endParaRPr>
          </a:p>
        </p:txBody>
      </p:sp>
      <p:graphicFrame>
        <p:nvGraphicFramePr>
          <p:cNvPr id="4" name="Diagram 3"/>
          <p:cNvGraphicFramePr/>
          <p:nvPr/>
        </p:nvGraphicFramePr>
        <p:xfrm>
          <a:off x="1295400" y="1128225"/>
          <a:ext cx="6629400" cy="4731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1620" name="TextBox 1"/>
          <p:cNvSpPr txBox="1">
            <a:spLocks noChangeArrowheads="1"/>
          </p:cNvSpPr>
          <p:nvPr/>
        </p:nvSpPr>
        <p:spPr bwMode="auto">
          <a:xfrm>
            <a:off x="1606550" y="1676400"/>
            <a:ext cx="243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lgn="ctr" eaLnBrk="1" hangingPunct="1">
              <a:spcBef>
                <a:spcPct val="0"/>
              </a:spcBef>
              <a:buClrTx/>
              <a:buFontTx/>
              <a:buNone/>
            </a:pPr>
            <a:r>
              <a:rPr lang="en-US" altLang="en-US" b="1" dirty="0">
                <a:solidFill>
                  <a:schemeClr val="bg1"/>
                </a:solidFill>
                <a:latin typeface="Arial" panose="020B0604020202020204" pitchFamily="34" charset="0"/>
              </a:rPr>
              <a:t>Standards</a:t>
            </a:r>
          </a:p>
          <a:p>
            <a:pPr algn="ctr" eaLnBrk="1" hangingPunct="1">
              <a:spcBef>
                <a:spcPct val="0"/>
              </a:spcBef>
              <a:buClrTx/>
              <a:buFontTx/>
              <a:buNone/>
            </a:pPr>
            <a:r>
              <a:rPr lang="en-US" altLang="en-US" b="1" dirty="0">
                <a:solidFill>
                  <a:schemeClr val="bg1"/>
                </a:solidFill>
                <a:latin typeface="Arial" panose="020B0604020202020204" pitchFamily="34" charset="0"/>
              </a:rPr>
              <a:t>Driven</a:t>
            </a:r>
          </a:p>
        </p:txBody>
      </p:sp>
      <p:sp>
        <p:nvSpPr>
          <p:cNvPr id="111621" name="TextBox 5"/>
          <p:cNvSpPr txBox="1">
            <a:spLocks noChangeArrowheads="1"/>
          </p:cNvSpPr>
          <p:nvPr/>
        </p:nvSpPr>
        <p:spPr bwMode="auto">
          <a:xfrm>
            <a:off x="5094288" y="1654175"/>
            <a:ext cx="243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lgn="ctr" eaLnBrk="1" hangingPunct="1">
              <a:spcBef>
                <a:spcPct val="0"/>
              </a:spcBef>
              <a:buClrTx/>
              <a:buFontTx/>
              <a:buNone/>
            </a:pPr>
            <a:r>
              <a:rPr lang="en-US" altLang="en-US" b="1" dirty="0">
                <a:solidFill>
                  <a:schemeClr val="bg1"/>
                </a:solidFill>
                <a:latin typeface="Arial" panose="020B0604020202020204" pitchFamily="34" charset="0"/>
              </a:rPr>
              <a:t>Data-Driven</a:t>
            </a:r>
          </a:p>
        </p:txBody>
      </p:sp>
      <p:sp>
        <p:nvSpPr>
          <p:cNvPr id="111622" name="TextBox 6"/>
          <p:cNvSpPr txBox="1">
            <a:spLocks noChangeArrowheads="1"/>
          </p:cNvSpPr>
          <p:nvPr/>
        </p:nvSpPr>
        <p:spPr bwMode="auto">
          <a:xfrm>
            <a:off x="1301750" y="4248150"/>
            <a:ext cx="327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lgn="ctr" eaLnBrk="1" hangingPunct="1">
              <a:spcBef>
                <a:spcPct val="0"/>
              </a:spcBef>
              <a:buClrTx/>
              <a:buFontTx/>
              <a:buNone/>
            </a:pPr>
            <a:r>
              <a:rPr lang="en-US" altLang="en-US" b="1" dirty="0">
                <a:solidFill>
                  <a:schemeClr val="bg1"/>
                </a:solidFill>
                <a:latin typeface="Arial" panose="020B0604020202020204" pitchFamily="34" charset="0"/>
              </a:rPr>
              <a:t>Understandable</a:t>
            </a:r>
          </a:p>
          <a:p>
            <a:pPr algn="ctr" eaLnBrk="1" hangingPunct="1">
              <a:spcBef>
                <a:spcPct val="0"/>
              </a:spcBef>
              <a:buClrTx/>
              <a:buFontTx/>
              <a:buNone/>
            </a:pPr>
            <a:r>
              <a:rPr lang="en-US" altLang="en-US" b="1" dirty="0">
                <a:solidFill>
                  <a:schemeClr val="bg1"/>
                </a:solidFill>
                <a:latin typeface="Arial" panose="020B0604020202020204" pitchFamily="34" charset="0"/>
              </a:rPr>
              <a:t>Language</a:t>
            </a:r>
          </a:p>
        </p:txBody>
      </p:sp>
      <p:sp>
        <p:nvSpPr>
          <p:cNvPr id="111623" name="TextBox 7"/>
          <p:cNvSpPr txBox="1">
            <a:spLocks noChangeArrowheads="1"/>
          </p:cNvSpPr>
          <p:nvPr/>
        </p:nvSpPr>
        <p:spPr bwMode="auto">
          <a:xfrm>
            <a:off x="5187950" y="44958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lgn="ctr" eaLnBrk="1" hangingPunct="1">
              <a:spcBef>
                <a:spcPct val="0"/>
              </a:spcBef>
              <a:buClrTx/>
              <a:buFontTx/>
              <a:buNone/>
            </a:pPr>
            <a:r>
              <a:rPr lang="en-US" altLang="en-US" b="1" dirty="0">
                <a:solidFill>
                  <a:schemeClr val="bg1"/>
                </a:solidFill>
                <a:latin typeface="Arial" panose="020B0604020202020204" pitchFamily="34" charset="0"/>
              </a:rPr>
              <a:t>Measurable</a:t>
            </a:r>
          </a:p>
        </p:txBody>
      </p:sp>
      <p:sp>
        <p:nvSpPr>
          <p:cNvPr id="9" name="Title 2"/>
          <p:cNvSpPr txBox="1">
            <a:spLocks/>
          </p:cNvSpPr>
          <p:nvPr/>
        </p:nvSpPr>
        <p:spPr>
          <a:xfrm>
            <a:off x="1066800" y="165894"/>
            <a:ext cx="2644775" cy="735012"/>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3200" b="1" u="sng" dirty="0">
                <a:solidFill>
                  <a:schemeClr val="bg1"/>
                </a:solidFill>
              </a:rPr>
              <a:t>Step 3</a:t>
            </a:r>
            <a:r>
              <a:rPr lang="en-US" sz="3200" b="1" dirty="0">
                <a:solidFill>
                  <a:schemeClr val="bg1"/>
                </a:solidFill>
              </a:rPr>
              <a:t>: (cont.)</a:t>
            </a:r>
          </a:p>
        </p:txBody>
      </p:sp>
      <p:sp>
        <p:nvSpPr>
          <p:cNvPr id="111625"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3496CB81-2813-4B54-BDAA-2817D44B784B}" type="slidenum">
              <a:rPr lang="en-US" altLang="en-US" sz="1800">
                <a:solidFill>
                  <a:srgbClr val="FFFFFF"/>
                </a:solidFill>
                <a:latin typeface="Arial" panose="020B0604020202020204" pitchFamily="34" charset="0"/>
              </a:rPr>
              <a:pPr>
                <a:spcBef>
                  <a:spcPct val="0"/>
                </a:spcBef>
                <a:buClrTx/>
                <a:buFontTx/>
                <a:buNone/>
              </a:pPr>
              <a:t>78</a:t>
            </a:fld>
            <a:endParaRPr lang="en-US" altLang="en-US" sz="1800" dirty="0">
              <a:solidFill>
                <a:srgbClr val="FFFFFF"/>
              </a:solidFill>
              <a:latin typeface="Arial" panose="020B0604020202020204" pitchFamily="34" charset="0"/>
            </a:endParaRPr>
          </a:p>
        </p:txBody>
      </p:sp>
    </p:spTree>
  </p:cSld>
  <p:clrMapOvr>
    <a:masterClrMapping/>
  </p:clrMapOvr>
  <p:transition>
    <p:wheel spokes="2"/>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1143000"/>
            <a:ext cx="7772400" cy="838200"/>
          </a:xfrm>
          <a:prstGeom prst="rect">
            <a:avLst/>
          </a:prstGeom>
          <a:noFill/>
          <a:ln w="9525">
            <a:noFill/>
            <a:miter lim="800000"/>
            <a:headEnd/>
            <a:tailEnd/>
          </a:ln>
          <a:effectLst/>
        </p:spPr>
        <p:txBody>
          <a:bodyPr anchor="ctr"/>
          <a:lstStyle/>
          <a:p>
            <a:pPr algn="ctr" eaLnBrk="1" hangingPunct="1">
              <a:defRPr/>
            </a:pPr>
            <a:r>
              <a:rPr lang="en-US" sz="3200" b="1" dirty="0">
                <a:solidFill>
                  <a:schemeClr val="accent4"/>
                </a:solidFill>
                <a:latin typeface="Tahoma" pitchFamily="34" charset="0"/>
                <a:cs typeface="Arial" charset="0"/>
              </a:rPr>
              <a:t>Overall Purposes of Present Level</a:t>
            </a:r>
            <a:endParaRPr lang="en-US" sz="3200" b="1" dirty="0">
              <a:solidFill>
                <a:schemeClr val="accent4"/>
              </a:solidFill>
              <a:latin typeface="+mn-lt"/>
              <a:cs typeface="Arial" charset="0"/>
            </a:endParaRPr>
          </a:p>
        </p:txBody>
      </p:sp>
      <p:sp>
        <p:nvSpPr>
          <p:cNvPr id="21509" name="Rectangle 5"/>
          <p:cNvSpPr>
            <a:spLocks noChangeArrowheads="1"/>
          </p:cNvSpPr>
          <p:nvPr/>
        </p:nvSpPr>
        <p:spPr bwMode="auto">
          <a:xfrm>
            <a:off x="152400" y="1981200"/>
            <a:ext cx="8686800" cy="4876800"/>
          </a:xfrm>
          <a:prstGeom prst="rect">
            <a:avLst/>
          </a:prstGeom>
          <a:noFill/>
          <a:ln w="9525">
            <a:noFill/>
            <a:miter lim="800000"/>
            <a:headEnd/>
            <a:tailEnd/>
          </a:ln>
          <a:effectLst/>
        </p:spPr>
        <p:txBody>
          <a:bodyPr/>
          <a:lstStyle/>
          <a:p>
            <a:pPr marL="914400" lvl="1" indent="-457200" eaLnBrk="1" hangingPunct="1">
              <a:lnSpc>
                <a:spcPct val="90000"/>
              </a:lnSpc>
              <a:spcBef>
                <a:spcPct val="20000"/>
              </a:spcBef>
              <a:buClr>
                <a:schemeClr val="accent2"/>
              </a:buClr>
              <a:buFont typeface="Wingdings" panose="05000000000000000000" pitchFamily="2" charset="2"/>
              <a:buChar char="§"/>
              <a:defRPr/>
            </a:pPr>
            <a:r>
              <a:rPr lang="en-US" sz="3200" dirty="0">
                <a:latin typeface="+mn-lt"/>
                <a:cs typeface="Arial" charset="0"/>
              </a:rPr>
              <a:t>To provide a </a:t>
            </a:r>
            <a:r>
              <a:rPr lang="en-US" sz="3200" u="sng" dirty="0">
                <a:latin typeface="+mn-lt"/>
                <a:cs typeface="Arial" charset="0"/>
              </a:rPr>
              <a:t>summary of baseline information</a:t>
            </a:r>
            <a:r>
              <a:rPr lang="en-US" sz="3200" dirty="0">
                <a:latin typeface="+mn-lt"/>
                <a:cs typeface="Arial" charset="0"/>
              </a:rPr>
              <a:t> that indicates the student’s academic achievement and</a:t>
            </a:r>
          </a:p>
          <a:p>
            <a:pPr marL="914400" lvl="1" indent="-457200" eaLnBrk="1" hangingPunct="1">
              <a:lnSpc>
                <a:spcPct val="90000"/>
              </a:lnSpc>
              <a:spcBef>
                <a:spcPct val="20000"/>
              </a:spcBef>
              <a:buClr>
                <a:schemeClr val="accent2"/>
              </a:buClr>
              <a:buFont typeface="Wingdings" panose="05000000000000000000" pitchFamily="2" charset="2"/>
              <a:buChar char="§"/>
              <a:defRPr/>
            </a:pPr>
            <a:r>
              <a:rPr lang="en-US" sz="3200" dirty="0">
                <a:latin typeface="+mn-lt"/>
                <a:cs typeface="Arial" charset="0"/>
              </a:rPr>
              <a:t>To identify </a:t>
            </a:r>
            <a:r>
              <a:rPr lang="en-US" sz="3200" u="sng" dirty="0">
                <a:latin typeface="+mn-lt"/>
                <a:cs typeface="Arial" charset="0"/>
              </a:rPr>
              <a:t>current functional performance </a:t>
            </a:r>
            <a:r>
              <a:rPr lang="en-US" sz="3200" dirty="0">
                <a:latin typeface="+mn-lt"/>
                <a:cs typeface="Arial" charset="0"/>
              </a:rPr>
              <a:t>and</a:t>
            </a:r>
          </a:p>
          <a:p>
            <a:pPr marL="914400" lvl="1" indent="-457200" eaLnBrk="1" hangingPunct="1">
              <a:lnSpc>
                <a:spcPct val="90000"/>
              </a:lnSpc>
              <a:spcBef>
                <a:spcPct val="20000"/>
              </a:spcBef>
              <a:buClr>
                <a:schemeClr val="accent2"/>
              </a:buClr>
              <a:buFont typeface="Wingdings" panose="05000000000000000000" pitchFamily="2" charset="2"/>
              <a:buChar char="§"/>
              <a:defRPr/>
            </a:pPr>
            <a:r>
              <a:rPr lang="en-US" sz="3200" b="1" dirty="0">
                <a:solidFill>
                  <a:schemeClr val="accent4"/>
                </a:solidFill>
                <a:latin typeface="+mn-lt"/>
                <a:cs typeface="Arial" charset="0"/>
              </a:rPr>
              <a:t>To provide </a:t>
            </a:r>
            <a:r>
              <a:rPr lang="en-US" sz="3200" b="1" u="sng" dirty="0">
                <a:solidFill>
                  <a:schemeClr val="accent4"/>
                </a:solidFill>
                <a:latin typeface="+mn-lt"/>
                <a:cs typeface="Arial" charset="0"/>
              </a:rPr>
              <a:t>an explanation of </a:t>
            </a:r>
            <a:r>
              <a:rPr lang="en-US" sz="3200" b="1" dirty="0">
                <a:solidFill>
                  <a:schemeClr val="accent4"/>
                </a:solidFill>
                <a:latin typeface="+mn-lt"/>
                <a:cs typeface="Arial" charset="0"/>
              </a:rPr>
              <a:t>how the disability affects </a:t>
            </a:r>
            <a:r>
              <a:rPr lang="en-US" sz="3200" b="1" u="sng" dirty="0">
                <a:solidFill>
                  <a:schemeClr val="accent4"/>
                </a:solidFill>
                <a:latin typeface="+mn-lt"/>
                <a:cs typeface="Arial" charset="0"/>
              </a:rPr>
              <a:t>the student’s involvement/progress in the general curriculum </a:t>
            </a:r>
            <a:r>
              <a:rPr lang="en-US" sz="3200" b="1" dirty="0">
                <a:latin typeface="+mn-lt"/>
                <a:cs typeface="Arial" charset="0"/>
                <a:sym typeface="Wingdings" pitchFamily="2" charset="2"/>
              </a:rPr>
              <a:t></a:t>
            </a:r>
            <a:r>
              <a:rPr lang="en-US" sz="3200" b="1" u="sng" dirty="0">
                <a:latin typeface="+mn-lt"/>
                <a:cs typeface="Arial" charset="0"/>
                <a:sym typeface="Wingdings" pitchFamily="2" charset="2"/>
              </a:rPr>
              <a:t>VERY IMPORTANT!</a:t>
            </a:r>
            <a:r>
              <a:rPr lang="en-US" sz="3200" b="1" dirty="0">
                <a:latin typeface="+mn-lt"/>
                <a:cs typeface="Arial" charset="0"/>
                <a:sym typeface="Wingdings" pitchFamily="2" charset="2"/>
              </a:rPr>
              <a:t> </a:t>
            </a:r>
            <a:endParaRPr lang="en-US" sz="3200" b="1" dirty="0">
              <a:latin typeface="+mn-lt"/>
              <a:cs typeface="Arial" charset="0"/>
            </a:endParaRPr>
          </a:p>
        </p:txBody>
      </p:sp>
      <p:sp>
        <p:nvSpPr>
          <p:cNvPr id="5" name="Rectangle 4"/>
          <p:cNvSpPr>
            <a:spLocks noChangeArrowheads="1"/>
          </p:cNvSpPr>
          <p:nvPr/>
        </p:nvSpPr>
        <p:spPr bwMode="auto">
          <a:xfrm>
            <a:off x="685800" y="84625"/>
            <a:ext cx="7772400" cy="838200"/>
          </a:xfrm>
          <a:prstGeom prst="rect">
            <a:avLst/>
          </a:prstGeom>
          <a:noFill/>
          <a:ln w="9525">
            <a:noFill/>
            <a:miter lim="800000"/>
            <a:headEnd/>
            <a:tailEnd/>
          </a:ln>
          <a:effectLst/>
        </p:spPr>
        <p:txBody>
          <a:bodyPr anchor="ctr"/>
          <a:lstStyle/>
          <a:p>
            <a:pPr eaLnBrk="1" hangingPunct="1">
              <a:defRPr/>
            </a:pPr>
            <a:r>
              <a:rPr lang="en-US" sz="3200" b="1" u="sng" dirty="0">
                <a:solidFill>
                  <a:schemeClr val="bg1"/>
                </a:solidFill>
                <a:latin typeface="+mj-lt"/>
                <a:cs typeface="Arial" charset="0"/>
              </a:rPr>
              <a:t>Step 3</a:t>
            </a:r>
            <a:r>
              <a:rPr lang="en-US" sz="3200" b="1" dirty="0">
                <a:solidFill>
                  <a:schemeClr val="bg1"/>
                </a:solidFill>
                <a:latin typeface="+mj-lt"/>
                <a:cs typeface="Arial" charset="0"/>
              </a:rPr>
              <a:t>: (cont.)</a:t>
            </a:r>
          </a:p>
        </p:txBody>
      </p:sp>
      <p:sp>
        <p:nvSpPr>
          <p:cNvPr id="93190"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FECBA7CD-096E-431B-8159-782AAA36FDB6}" type="slidenum">
              <a:rPr lang="en-US" altLang="en-US" sz="1800">
                <a:solidFill>
                  <a:srgbClr val="FFFFFF"/>
                </a:solidFill>
                <a:latin typeface="Arial" panose="020B0604020202020204" pitchFamily="34" charset="0"/>
              </a:rPr>
              <a:pPr>
                <a:spcBef>
                  <a:spcPct val="0"/>
                </a:spcBef>
                <a:buClrTx/>
                <a:buFontTx/>
                <a:buNone/>
              </a:pPr>
              <a:t>79</a:t>
            </a:fld>
            <a:endParaRPr lang="en-US" altLang="en-US" sz="1800" dirty="0">
              <a:solidFill>
                <a:srgbClr val="FFFFFF"/>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fade">
                                      <p:cBhvr>
                                        <p:cTn id="7" dur="1000"/>
                                        <p:tgtEl>
                                          <p:spTgt spid="21509">
                                            <p:txEl>
                                              <p:pRg st="0" end="0"/>
                                            </p:txEl>
                                          </p:spTgt>
                                        </p:tgtEl>
                                      </p:cBhvr>
                                    </p:animEffect>
                                    <p:anim calcmode="lin" valueType="num">
                                      <p:cBhvr>
                                        <p:cTn id="8" dur="10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Effect transition="in" filter="fade">
                                      <p:cBhvr>
                                        <p:cTn id="13" dur="1000"/>
                                        <p:tgtEl>
                                          <p:spTgt spid="21509">
                                            <p:txEl>
                                              <p:pRg st="1" end="1"/>
                                            </p:txEl>
                                          </p:spTgt>
                                        </p:tgtEl>
                                      </p:cBhvr>
                                    </p:animEffect>
                                    <p:anim calcmode="lin" valueType="num">
                                      <p:cBhvr>
                                        <p:cTn id="14" dur="10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150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1509">
                                            <p:txEl>
                                              <p:pRg st="2" end="2"/>
                                            </p:txEl>
                                          </p:spTgt>
                                        </p:tgtEl>
                                        <p:attrNameLst>
                                          <p:attrName>style.visibility</p:attrName>
                                        </p:attrNameLst>
                                      </p:cBhvr>
                                      <p:to>
                                        <p:strVal val="visible"/>
                                      </p:to>
                                    </p:set>
                                    <p:animEffect transition="in" filter="fade">
                                      <p:cBhvr>
                                        <p:cTn id="19" dur="1000"/>
                                        <p:tgtEl>
                                          <p:spTgt spid="21509">
                                            <p:txEl>
                                              <p:pRg st="2" end="2"/>
                                            </p:txEl>
                                          </p:spTgt>
                                        </p:tgtEl>
                                      </p:cBhvr>
                                    </p:animEffect>
                                    <p:anim calcmode="lin" valueType="num">
                                      <p:cBhvr>
                                        <p:cTn id="20" dur="10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r>
              <a:rPr lang="en-US" altLang="en-US" sz="1800" dirty="0">
                <a:solidFill>
                  <a:srgbClr val="FFFFFF"/>
                </a:solidFill>
                <a:latin typeface="Arial" panose="020B0604020202020204" pitchFamily="34" charset="0"/>
              </a:rPr>
              <a:t>6</a:t>
            </a:r>
          </a:p>
        </p:txBody>
      </p:sp>
      <p:sp>
        <p:nvSpPr>
          <p:cNvPr id="17411" name="Rectangle 3"/>
          <p:cNvSpPr>
            <a:spLocks noGrp="1" noChangeArrowheads="1"/>
          </p:cNvSpPr>
          <p:nvPr>
            <p:ph sz="quarter" idx="10"/>
          </p:nvPr>
        </p:nvSpPr>
        <p:spPr>
          <a:xfrm>
            <a:off x="152400" y="1244602"/>
            <a:ext cx="8839200" cy="5333998"/>
          </a:xfrm>
        </p:spPr>
        <p:txBody>
          <a:bodyPr/>
          <a:lstStyle/>
          <a:p>
            <a:pPr eaLnBrk="1" hangingPunct="1">
              <a:buFont typeface="Wingdings" panose="05000000000000000000" pitchFamily="2" charset="2"/>
              <a:buChar char="§"/>
            </a:pPr>
            <a:r>
              <a:rPr lang="en-US" altLang="en-US" dirty="0"/>
              <a:t>8:00 -9:45 The Journey</a:t>
            </a:r>
          </a:p>
          <a:p>
            <a:pPr eaLnBrk="1" hangingPunct="1">
              <a:buFont typeface="Wingdings" panose="05000000000000000000" pitchFamily="2" charset="2"/>
              <a:buChar char="§"/>
            </a:pPr>
            <a:r>
              <a:rPr lang="en-US" altLang="en-US" dirty="0"/>
              <a:t>9:45 – 10:00 AM BREAK</a:t>
            </a:r>
          </a:p>
          <a:p>
            <a:pPr eaLnBrk="1" hangingPunct="1">
              <a:buFont typeface="Wingdings" panose="05000000000000000000" pitchFamily="2" charset="2"/>
              <a:buChar char="§"/>
            </a:pPr>
            <a:r>
              <a:rPr lang="en-US" altLang="en-US" dirty="0"/>
              <a:t>10:00 – 11:15 AM Investigations  </a:t>
            </a:r>
          </a:p>
          <a:p>
            <a:pPr eaLnBrk="1" hangingPunct="1">
              <a:buFont typeface="Wingdings" panose="05000000000000000000" pitchFamily="2" charset="2"/>
              <a:buChar char="§"/>
            </a:pPr>
            <a:r>
              <a:rPr lang="en-US" altLang="en-US" dirty="0"/>
              <a:t>11:15 – 12:30 PM-Lunch</a:t>
            </a:r>
          </a:p>
          <a:p>
            <a:pPr eaLnBrk="1" hangingPunct="1">
              <a:buFont typeface="Wingdings" panose="05000000000000000000" pitchFamily="2" charset="2"/>
              <a:buChar char="§"/>
            </a:pPr>
            <a:r>
              <a:rPr lang="en-US" altLang="en-US" dirty="0"/>
              <a:t>12:30 – 1:45 PM-Return to the Adventure</a:t>
            </a:r>
          </a:p>
          <a:p>
            <a:pPr eaLnBrk="1" hangingPunct="1">
              <a:buFont typeface="Wingdings" panose="05000000000000000000" pitchFamily="2" charset="2"/>
              <a:buChar char="§"/>
            </a:pPr>
            <a:r>
              <a:rPr lang="en-US" altLang="en-US" dirty="0"/>
              <a:t>1:45-2:00 PM BREAK </a:t>
            </a:r>
          </a:p>
          <a:p>
            <a:pPr eaLnBrk="1" hangingPunct="1">
              <a:buFont typeface="Wingdings" panose="05000000000000000000" pitchFamily="2" charset="2"/>
              <a:buChar char="§"/>
            </a:pPr>
            <a:r>
              <a:rPr lang="en-US" altLang="en-US" dirty="0"/>
              <a:t>2:00 – 3:30 PM-Conclusion!</a:t>
            </a:r>
          </a:p>
          <a:p>
            <a:pPr eaLnBrk="1" hangingPunct="1">
              <a:buFontTx/>
              <a:buNone/>
            </a:pPr>
            <a:endParaRPr lang="en-US" altLang="en-US" sz="2800" dirty="0"/>
          </a:p>
          <a:p>
            <a:pPr eaLnBrk="1" hangingPunct="1"/>
            <a:endParaRPr lang="en-US" altLang="en-US" sz="4000" dirty="0"/>
          </a:p>
        </p:txBody>
      </p:sp>
      <p:sp>
        <p:nvSpPr>
          <p:cNvPr id="17410" name="Rectangle 2"/>
          <p:cNvSpPr>
            <a:spLocks noGrp="1" noChangeArrowheads="1"/>
          </p:cNvSpPr>
          <p:nvPr>
            <p:ph type="title"/>
          </p:nvPr>
        </p:nvSpPr>
        <p:spPr>
          <a:xfrm>
            <a:off x="-228600" y="-101600"/>
            <a:ext cx="8839200" cy="1066800"/>
          </a:xfrm>
        </p:spPr>
        <p:txBody>
          <a:bodyPr/>
          <a:lstStyle/>
          <a:p>
            <a:pPr eaLnBrk="1" hangingPunct="1"/>
            <a:r>
              <a:rPr lang="en-US" altLang="en-US" sz="4000" b="1" dirty="0">
                <a:solidFill>
                  <a:schemeClr val="bg1"/>
                </a:solidFill>
              </a:rPr>
              <a:t>Today’s Schedule</a:t>
            </a:r>
          </a:p>
        </p:txBody>
      </p:sp>
      <p:pic>
        <p:nvPicPr>
          <p:cNvPr id="17413" name="Picture 4" descr="C:\Users\jjackso\AppData\Local\Microsoft\Windows\Temporary Internet Files\Content.IE5\3KP4J6Y0\MP9004464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4118431"/>
            <a:ext cx="27368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964736A-68B9-4BD6-B9C9-ED31EBC231E5}" type="slidenum">
              <a:rPr lang="en-US" altLang="en-US" sz="1800">
                <a:solidFill>
                  <a:srgbClr val="FFFFFF"/>
                </a:solidFill>
                <a:latin typeface="Arial" panose="020B0604020202020204" pitchFamily="34" charset="0"/>
              </a:rPr>
              <a:pPr>
                <a:spcBef>
                  <a:spcPct val="0"/>
                </a:spcBef>
                <a:buClrTx/>
                <a:buFontTx/>
                <a:buNone/>
              </a:pPr>
              <a:t>80</a:t>
            </a:fld>
            <a:endParaRPr lang="en-US" altLang="en-US" sz="1800" dirty="0">
              <a:solidFill>
                <a:srgbClr val="FFFFFF"/>
              </a:solidFill>
              <a:latin typeface="Arial" panose="020B0604020202020204" pitchFamily="34" charset="0"/>
            </a:endParaRPr>
          </a:p>
        </p:txBody>
      </p:sp>
      <p:sp>
        <p:nvSpPr>
          <p:cNvPr id="95235" name="Rectangle 3"/>
          <p:cNvSpPr>
            <a:spLocks noGrp="1" noChangeArrowheads="1"/>
          </p:cNvSpPr>
          <p:nvPr>
            <p:ph sz="quarter" idx="10"/>
          </p:nvPr>
        </p:nvSpPr>
        <p:spPr>
          <a:xfrm>
            <a:off x="152400" y="1524000"/>
            <a:ext cx="8839200" cy="5054600"/>
          </a:xfrm>
        </p:spPr>
        <p:txBody>
          <a:bodyPr/>
          <a:lstStyle/>
          <a:p>
            <a:pPr marL="365125" indent="-255588" eaLnBrk="1" hangingPunct="1">
              <a:lnSpc>
                <a:spcPct val="90000"/>
              </a:lnSpc>
              <a:spcBef>
                <a:spcPct val="0"/>
              </a:spcBef>
              <a:buClr>
                <a:srgbClr val="CEB966"/>
              </a:buClr>
              <a:buFont typeface="Wingdings 3" panose="05040102010807070707" pitchFamily="18" charset="2"/>
              <a:buNone/>
            </a:pPr>
            <a:r>
              <a:rPr lang="en-US" altLang="en-US" sz="3600" dirty="0">
                <a:solidFill>
                  <a:srgbClr val="000000"/>
                </a:solidFill>
              </a:rPr>
              <a:t>Critical to aligning an IEP with the standards is determining the ‘Student’s Unique Educational Needs’ (UEN)</a:t>
            </a:r>
          </a:p>
          <a:p>
            <a:pPr marL="365125" indent="-255588" eaLnBrk="1" hangingPunct="1">
              <a:lnSpc>
                <a:spcPct val="90000"/>
              </a:lnSpc>
              <a:spcBef>
                <a:spcPct val="0"/>
              </a:spcBef>
              <a:buClr>
                <a:srgbClr val="CEB966"/>
              </a:buClr>
              <a:buFont typeface="Wingdings 3" panose="05040102010807070707" pitchFamily="18" charset="2"/>
              <a:buNone/>
            </a:pPr>
            <a:endParaRPr lang="en-US" altLang="en-US" dirty="0">
              <a:solidFill>
                <a:srgbClr val="000000"/>
              </a:solidFill>
            </a:endParaRPr>
          </a:p>
          <a:p>
            <a:pPr marL="365125" indent="-255588" eaLnBrk="1" hangingPunct="1">
              <a:lnSpc>
                <a:spcPct val="90000"/>
              </a:lnSpc>
              <a:spcBef>
                <a:spcPct val="0"/>
              </a:spcBef>
              <a:buClr>
                <a:srgbClr val="CEB966"/>
              </a:buClr>
              <a:buFont typeface="Wingdings 3" panose="05040102010807070707" pitchFamily="18" charset="2"/>
              <a:buNone/>
            </a:pPr>
            <a:r>
              <a:rPr lang="en-US" altLang="en-US" sz="3600" dirty="0">
                <a:solidFill>
                  <a:srgbClr val="000000"/>
                </a:solidFill>
              </a:rPr>
              <a:t>UENs are the foundation of the present level, goals and objective, accommodations and modifications (supplementary aids, services and LRE).</a:t>
            </a:r>
            <a:endParaRPr lang="en-US" altLang="en-US" sz="3600" dirty="0">
              <a:latin typeface="Tahoma" panose="020B0604030504040204" pitchFamily="34" charset="0"/>
            </a:endParaRPr>
          </a:p>
        </p:txBody>
      </p:sp>
      <p:sp>
        <p:nvSpPr>
          <p:cNvPr id="95234" name="Rectangle 2"/>
          <p:cNvSpPr>
            <a:spLocks noGrp="1" noChangeArrowheads="1"/>
          </p:cNvSpPr>
          <p:nvPr>
            <p:ph type="title"/>
          </p:nvPr>
        </p:nvSpPr>
        <p:spPr>
          <a:xfrm>
            <a:off x="685800" y="0"/>
            <a:ext cx="6019800" cy="1066800"/>
          </a:xfrm>
        </p:spPr>
        <p:txBody>
          <a:bodyPr/>
          <a:lstStyle/>
          <a:p>
            <a:pPr algn="l" eaLnBrk="1" hangingPunct="1"/>
            <a:r>
              <a:rPr lang="en-US" altLang="en-US" sz="3200" b="1" u="sng" dirty="0">
                <a:solidFill>
                  <a:schemeClr val="bg1"/>
                </a:solidFill>
              </a:rPr>
              <a:t>Step 3</a:t>
            </a:r>
            <a:r>
              <a:rPr lang="en-US" altLang="en-US" sz="3200" b="1" dirty="0">
                <a:solidFill>
                  <a:schemeClr val="bg1"/>
                </a:solidFill>
              </a:rPr>
              <a:t>: (cont.)</a:t>
            </a:r>
          </a:p>
        </p:txBody>
      </p:sp>
      <p:pic>
        <p:nvPicPr>
          <p:cNvPr id="5" name="Picture 4" descr="C:\Users\jjackso\AppData\Local\Microsoft\Windows\Temporary Internet Files\Content.IE5\3KP4J6Y0\MP900410128[1].jpg"/>
          <p:cNvPicPr>
            <a:picLocks noChangeAspect="1" noChangeArrowheads="1"/>
          </p:cNvPicPr>
          <p:nvPr/>
        </p:nvPicPr>
        <p:blipFill>
          <a:blip r:embed="rId3" cstate="print">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3200400" y="5257799"/>
            <a:ext cx="3124200" cy="135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8481275-2AF2-47B8-8FC9-788389B0BCB2}" type="slidenum">
              <a:rPr lang="en-US" altLang="en-US" sz="1800">
                <a:solidFill>
                  <a:srgbClr val="FFFFFF"/>
                </a:solidFill>
                <a:latin typeface="Arial" panose="020B0604020202020204" pitchFamily="34" charset="0"/>
              </a:rPr>
              <a:pPr>
                <a:spcBef>
                  <a:spcPct val="0"/>
                </a:spcBef>
                <a:buClrTx/>
                <a:buFontTx/>
                <a:buNone/>
              </a:pPr>
              <a:t>81</a:t>
            </a:fld>
            <a:endParaRPr lang="en-US" altLang="en-US" sz="1800" dirty="0">
              <a:solidFill>
                <a:srgbClr val="FFFFFF"/>
              </a:solidFill>
              <a:latin typeface="Arial" panose="020B0604020202020204" pitchFamily="34" charset="0"/>
            </a:endParaRPr>
          </a:p>
        </p:txBody>
      </p:sp>
      <p:sp>
        <p:nvSpPr>
          <p:cNvPr id="94211" name="Rectangle 3"/>
          <p:cNvSpPr>
            <a:spLocks noGrp="1" noChangeArrowheads="1"/>
          </p:cNvSpPr>
          <p:nvPr>
            <p:ph sz="quarter" idx="10"/>
          </p:nvPr>
        </p:nvSpPr>
        <p:spPr>
          <a:xfrm>
            <a:off x="152400" y="1524000"/>
            <a:ext cx="8839200" cy="5054600"/>
          </a:xfrm>
        </p:spPr>
        <p:txBody>
          <a:bodyPr/>
          <a:lstStyle/>
          <a:p>
            <a:pPr eaLnBrk="1" hangingPunct="1">
              <a:buFontTx/>
              <a:buNone/>
              <a:defRPr/>
            </a:pPr>
            <a:r>
              <a:rPr lang="en-US" altLang="en-US" b="1" u="sng" dirty="0">
                <a:solidFill>
                  <a:schemeClr val="accent4"/>
                </a:solidFill>
              </a:rPr>
              <a:t>Types of Educational Need</a:t>
            </a:r>
          </a:p>
          <a:p>
            <a:pPr marL="514350" indent="-514350" eaLnBrk="1" hangingPunct="1">
              <a:buFont typeface="+mj-lt"/>
              <a:buAutoNum type="arabicPeriod"/>
              <a:defRPr/>
            </a:pPr>
            <a:r>
              <a:rPr lang="en-US" altLang="en-US" dirty="0"/>
              <a:t>Certain </a:t>
            </a:r>
            <a:r>
              <a:rPr lang="en-US" altLang="en-US" b="1" dirty="0"/>
              <a:t>conditions</a:t>
            </a:r>
            <a:r>
              <a:rPr lang="en-US" altLang="en-US" dirty="0"/>
              <a:t> in order to learn that may be addressed by accommodations and modifications</a:t>
            </a:r>
          </a:p>
          <a:p>
            <a:pPr lvl="2" eaLnBrk="1" hangingPunct="1">
              <a:buSzPct val="68000"/>
              <a:buFont typeface="Wingdings" panose="05000000000000000000" pitchFamily="2" charset="2"/>
              <a:buChar char="v"/>
              <a:defRPr/>
            </a:pPr>
            <a:r>
              <a:rPr lang="en-US" altLang="en-US" sz="3200" b="1" dirty="0"/>
              <a:t>Examples</a:t>
            </a:r>
            <a:r>
              <a:rPr lang="en-US" altLang="en-US" sz="3200" dirty="0"/>
              <a:t>:  distraction-reduced environment, 1-1 introductions to new materials, immediate corrective feedback, tangible, frequent reinforcement, small group instruction, consistency in behavior plan implementation, close supervision during unstructured time with other children</a:t>
            </a:r>
          </a:p>
        </p:txBody>
      </p:sp>
      <p:sp>
        <p:nvSpPr>
          <p:cNvPr id="97282" name="Rectangle 2"/>
          <p:cNvSpPr>
            <a:spLocks noGrp="1" noChangeArrowheads="1"/>
          </p:cNvSpPr>
          <p:nvPr>
            <p:ph type="title"/>
          </p:nvPr>
        </p:nvSpPr>
        <p:spPr>
          <a:xfrm>
            <a:off x="-3313" y="672341"/>
            <a:ext cx="8839200" cy="1066800"/>
          </a:xfrm>
        </p:spPr>
        <p:txBody>
          <a:bodyPr/>
          <a:lstStyle/>
          <a:p>
            <a:pPr eaLnBrk="1" hangingPunct="1"/>
            <a:r>
              <a:rPr lang="en-US" altLang="en-US" sz="4000" b="1" dirty="0"/>
              <a:t>Unique Educational Need (UEN)</a:t>
            </a:r>
          </a:p>
        </p:txBody>
      </p:sp>
      <p:sp>
        <p:nvSpPr>
          <p:cNvPr id="5" name="TextBox 4"/>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30FD096-78BE-4C5A-9BE8-A45BF1A1EA38}" type="slidenum">
              <a:rPr lang="en-US" altLang="en-US" sz="1800">
                <a:solidFill>
                  <a:srgbClr val="FFFFFF"/>
                </a:solidFill>
                <a:latin typeface="Arial" panose="020B0604020202020204" pitchFamily="34" charset="0"/>
              </a:rPr>
              <a:pPr>
                <a:spcBef>
                  <a:spcPct val="0"/>
                </a:spcBef>
                <a:buClrTx/>
                <a:buFontTx/>
                <a:buNone/>
              </a:pPr>
              <a:t>82</a:t>
            </a:fld>
            <a:endParaRPr lang="en-US" altLang="en-US" sz="1800" dirty="0">
              <a:solidFill>
                <a:srgbClr val="FFFFFF"/>
              </a:solidFill>
              <a:latin typeface="Arial" panose="020B0604020202020204" pitchFamily="34" charset="0"/>
            </a:endParaRPr>
          </a:p>
        </p:txBody>
      </p:sp>
      <p:sp>
        <p:nvSpPr>
          <p:cNvPr id="99331" name="Rectangle 3"/>
          <p:cNvSpPr>
            <a:spLocks noGrp="1" noChangeArrowheads="1"/>
          </p:cNvSpPr>
          <p:nvPr>
            <p:ph sz="quarter" idx="10"/>
          </p:nvPr>
        </p:nvSpPr>
        <p:spPr>
          <a:xfrm>
            <a:off x="149087" y="1955800"/>
            <a:ext cx="8839200" cy="4902200"/>
          </a:xfrm>
        </p:spPr>
        <p:txBody>
          <a:bodyPr/>
          <a:lstStyle/>
          <a:p>
            <a:pPr marL="514350" indent="-514350" eaLnBrk="1" hangingPunct="1">
              <a:buFont typeface="Calibri" panose="020F0502020204030204" pitchFamily="34" charset="0"/>
              <a:buAutoNum type="arabicPeriod" startAt="2"/>
            </a:pPr>
            <a:r>
              <a:rPr lang="en-US" altLang="en-US" sz="3600" dirty="0"/>
              <a:t> </a:t>
            </a:r>
            <a:r>
              <a:rPr lang="en-US" altLang="en-US" sz="3600" b="1" dirty="0"/>
              <a:t>Skills</a:t>
            </a:r>
            <a:r>
              <a:rPr lang="en-US" altLang="en-US" sz="3600" dirty="0"/>
              <a:t> </a:t>
            </a:r>
            <a:r>
              <a:rPr lang="en-US" altLang="en-US" sz="3600" b="1" dirty="0"/>
              <a:t>or behavior </a:t>
            </a:r>
            <a:r>
              <a:rPr lang="en-US" altLang="en-US" sz="3600" dirty="0"/>
              <a:t>to improve performance</a:t>
            </a:r>
          </a:p>
          <a:p>
            <a:pPr marL="457200" lvl="1" indent="0" eaLnBrk="1" hangingPunct="1">
              <a:buClr>
                <a:srgbClr val="C00000"/>
              </a:buClr>
              <a:buSzPct val="68000"/>
              <a:buFont typeface="Arial" panose="020B0604020202020204" pitchFamily="34" charset="0"/>
              <a:buNone/>
            </a:pPr>
            <a:r>
              <a:rPr lang="en-US" altLang="en-US" sz="3200" b="1" i="1" dirty="0"/>
              <a:t>Example</a:t>
            </a:r>
            <a:r>
              <a:rPr lang="en-US" altLang="en-US" sz="3200" i="1" dirty="0"/>
              <a:t>:</a:t>
            </a:r>
            <a:r>
              <a:rPr lang="en-US" altLang="en-US" sz="3200" dirty="0"/>
              <a:t> The child needs to learn accurate decoding skills to replace his or her present excessive guessing at unknown words.  The PL might say that the child reads second grade materials at 20-30 words per minute with five to eight errors and seldom, if ever, self-corrects. </a:t>
            </a:r>
          </a:p>
          <a:p>
            <a:pPr marL="1371600" lvl="2" indent="-457200" eaLnBrk="1" hangingPunct="1"/>
            <a:endParaRPr lang="en-US" altLang="en-US" sz="3200" dirty="0"/>
          </a:p>
        </p:txBody>
      </p:sp>
      <p:sp>
        <p:nvSpPr>
          <p:cNvPr id="99330" name="Rectangle 2"/>
          <p:cNvSpPr>
            <a:spLocks noGrp="1" noChangeArrowheads="1"/>
          </p:cNvSpPr>
          <p:nvPr>
            <p:ph type="title"/>
          </p:nvPr>
        </p:nvSpPr>
        <p:spPr>
          <a:xfrm>
            <a:off x="149087" y="794372"/>
            <a:ext cx="8839200" cy="1066800"/>
          </a:xfrm>
        </p:spPr>
        <p:txBody>
          <a:bodyPr/>
          <a:lstStyle/>
          <a:p>
            <a:pPr eaLnBrk="1" hangingPunct="1"/>
            <a:r>
              <a:rPr lang="en-US" altLang="en-US" sz="4000" b="1" dirty="0"/>
              <a:t>Unique Educational Need (UEN)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Slide Number Placeholder 4"/>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05AFDCC-C069-4A6E-A6D2-12D448AD05BA}" type="slidenum">
              <a:rPr lang="en-US" altLang="en-US" sz="1800">
                <a:solidFill>
                  <a:srgbClr val="FFFFFF"/>
                </a:solidFill>
                <a:latin typeface="Arial" panose="020B0604020202020204" pitchFamily="34" charset="0"/>
              </a:rPr>
              <a:pPr>
                <a:spcBef>
                  <a:spcPct val="0"/>
                </a:spcBef>
                <a:buClrTx/>
                <a:buFontTx/>
                <a:buNone/>
              </a:pPr>
              <a:t>83</a:t>
            </a:fld>
            <a:endParaRPr lang="en-US" altLang="en-US" sz="1800" dirty="0">
              <a:solidFill>
                <a:srgbClr val="FFFFFF"/>
              </a:solidFill>
              <a:latin typeface="Arial" panose="020B0604020202020204" pitchFamily="34" charset="0"/>
            </a:endParaRPr>
          </a:p>
        </p:txBody>
      </p:sp>
      <p:sp>
        <p:nvSpPr>
          <p:cNvPr id="2" name="Content Placeholder 1"/>
          <p:cNvSpPr>
            <a:spLocks noGrp="1"/>
          </p:cNvSpPr>
          <p:nvPr>
            <p:ph sz="quarter" idx="10"/>
          </p:nvPr>
        </p:nvSpPr>
        <p:spPr>
          <a:xfrm>
            <a:off x="152400" y="1244602"/>
            <a:ext cx="8839200" cy="5333998"/>
          </a:xfrm>
        </p:spPr>
        <p:txBody>
          <a:bodyPr rtlCol="0">
            <a:normAutofit/>
          </a:bodyPr>
          <a:lstStyle/>
          <a:p>
            <a:pPr marL="365760" indent="0" eaLnBrk="1" fontAlgn="auto" hangingPunct="1">
              <a:spcBef>
                <a:spcPts val="0"/>
              </a:spcBef>
              <a:spcAft>
                <a:spcPts val="0"/>
              </a:spcAft>
              <a:buFont typeface="Wingdings 3"/>
              <a:buNone/>
              <a:defRPr/>
            </a:pPr>
            <a:r>
              <a:rPr lang="en-US" b="1" dirty="0">
                <a:solidFill>
                  <a:schemeClr val="accent4"/>
                </a:solidFill>
              </a:rPr>
              <a:t>Determine the individual </a:t>
            </a:r>
            <a:r>
              <a:rPr lang="en-US" b="1" u="sng" dirty="0">
                <a:solidFill>
                  <a:schemeClr val="accent4"/>
                </a:solidFill>
              </a:rPr>
              <a:t>strengths</a:t>
            </a:r>
            <a:r>
              <a:rPr lang="en-US" b="1" dirty="0">
                <a:solidFill>
                  <a:schemeClr val="accent4"/>
                </a:solidFill>
              </a:rPr>
              <a:t> in relation to assessing and mastering the curriculum.</a:t>
            </a:r>
          </a:p>
          <a:p>
            <a:pPr marL="624078" indent="-514350" eaLnBrk="1" fontAlgn="auto" hangingPunct="1">
              <a:spcBef>
                <a:spcPts val="0"/>
              </a:spcBef>
              <a:spcAft>
                <a:spcPts val="0"/>
              </a:spcAft>
              <a:buClr>
                <a:srgbClr val="C00000"/>
              </a:buClr>
              <a:buSzPct val="75000"/>
              <a:buFont typeface="+mj-lt"/>
              <a:buAutoNum type="arabicPeriod"/>
              <a:defRPr/>
            </a:pPr>
            <a:endParaRPr lang="en-US" sz="1200" dirty="0"/>
          </a:p>
          <a:p>
            <a:pPr marL="109728" indent="0" eaLnBrk="1" fontAlgn="auto" hangingPunct="1">
              <a:spcBef>
                <a:spcPts val="0"/>
              </a:spcBef>
              <a:spcAft>
                <a:spcPts val="0"/>
              </a:spcAft>
              <a:buSzPct val="75000"/>
              <a:buNone/>
              <a:defRPr/>
            </a:pPr>
            <a:r>
              <a:rPr lang="en-US" sz="2800" dirty="0"/>
              <a:t>1.  What programs, accommodations (i.e., classroom and 	testing) and/or interventions have been successful 	with the student?</a:t>
            </a:r>
          </a:p>
          <a:p>
            <a:pPr marL="109728" indent="0" eaLnBrk="1" fontAlgn="auto" hangingPunct="1">
              <a:spcBef>
                <a:spcPts val="0"/>
              </a:spcBef>
              <a:spcAft>
                <a:spcPts val="0"/>
              </a:spcAft>
              <a:buSzPct val="75000"/>
              <a:buNone/>
              <a:defRPr/>
            </a:pPr>
            <a:r>
              <a:rPr lang="en-US" sz="2800" dirty="0"/>
              <a:t>2.  What types of mastery or emerging mastery of 	standards does the student demonstrate?</a:t>
            </a:r>
          </a:p>
          <a:p>
            <a:pPr marL="109728" indent="0" eaLnBrk="1" fontAlgn="auto" hangingPunct="1">
              <a:spcBef>
                <a:spcPts val="0"/>
              </a:spcBef>
              <a:spcAft>
                <a:spcPts val="0"/>
              </a:spcAft>
              <a:buSzPct val="75000"/>
              <a:buNone/>
              <a:defRPr/>
            </a:pPr>
            <a:r>
              <a:rPr lang="en-US" sz="2800" dirty="0"/>
              <a:t>3.  What functional/adaptive strengths does the student 	demonstrate?</a:t>
            </a:r>
          </a:p>
          <a:p>
            <a:pPr marL="109728" indent="0" eaLnBrk="1" fontAlgn="auto" hangingPunct="1">
              <a:spcBef>
                <a:spcPts val="0"/>
              </a:spcBef>
              <a:spcAft>
                <a:spcPts val="0"/>
              </a:spcAft>
              <a:buSzPct val="75000"/>
              <a:buNone/>
              <a:defRPr/>
            </a:pPr>
            <a:r>
              <a:rPr lang="en-US" sz="2800" dirty="0"/>
              <a:t>4.  For purposes of transition, what pre-vocational/work 	readiness strengths does the student exhibit?</a:t>
            </a:r>
          </a:p>
          <a:p>
            <a:pPr marL="624078" indent="-514350" eaLnBrk="1" fontAlgn="auto" hangingPunct="1">
              <a:spcBef>
                <a:spcPts val="0"/>
              </a:spcBef>
              <a:spcAft>
                <a:spcPts val="0"/>
              </a:spcAft>
              <a:buClr>
                <a:srgbClr val="C00000"/>
              </a:buClr>
              <a:buSzPct val="75000"/>
              <a:buFont typeface="+mj-lt"/>
              <a:buAutoNum type="arabicPeriod"/>
              <a:defRPr/>
            </a:pPr>
            <a:endParaRPr lang="en-US" dirty="0"/>
          </a:p>
        </p:txBody>
      </p:sp>
      <p:sp>
        <p:nvSpPr>
          <p:cNvPr id="101378" name="Title 2"/>
          <p:cNvSpPr>
            <a:spLocks noGrp="1"/>
          </p:cNvSpPr>
          <p:nvPr>
            <p:ph type="title"/>
          </p:nvPr>
        </p:nvSpPr>
        <p:spPr>
          <a:xfrm>
            <a:off x="622852" y="-79513"/>
            <a:ext cx="8276327" cy="1066800"/>
          </a:xfrm>
        </p:spPr>
        <p:txBody>
          <a:bodyPr/>
          <a:lstStyle/>
          <a:p>
            <a:pPr algn="l" eaLnBrk="1" hangingPunct="1"/>
            <a:r>
              <a:rPr lang="en-US" altLang="en-US" sz="3200" b="1" u="sng" dirty="0">
                <a:solidFill>
                  <a:schemeClr val="bg1"/>
                </a:solidFill>
              </a:rPr>
              <a:t>Step 3</a:t>
            </a:r>
            <a:r>
              <a:rPr lang="en-US" altLang="en-US" sz="3200" b="1" dirty="0">
                <a:solidFill>
                  <a:schemeClr val="bg1"/>
                </a:solidFill>
              </a:rPr>
              <a:t>: (cont.)</a:t>
            </a:r>
          </a:p>
        </p:txBody>
      </p:sp>
      <p:pic>
        <p:nvPicPr>
          <p:cNvPr id="101381" name="Picture 5" descr="C:\Users\jjackso\AppData\Local\Microsoft\Windows\Temporary Internet Files\Content.IE5\EVAOBL6I\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481" y="3128170"/>
            <a:ext cx="700881" cy="104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Slide Number Placeholder 4"/>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B66A544E-38EE-41E7-8970-9A688836C0C3}" type="slidenum">
              <a:rPr lang="en-US" altLang="en-US" sz="1800">
                <a:solidFill>
                  <a:srgbClr val="FFFFFF"/>
                </a:solidFill>
                <a:latin typeface="Arial" panose="020B0604020202020204" pitchFamily="34" charset="0"/>
              </a:rPr>
              <a:pPr>
                <a:spcBef>
                  <a:spcPct val="0"/>
                </a:spcBef>
                <a:buClrTx/>
                <a:buFontTx/>
                <a:buNone/>
              </a:pPr>
              <a:t>84</a:t>
            </a:fld>
            <a:endParaRPr lang="en-US" altLang="en-US" sz="1800" dirty="0">
              <a:solidFill>
                <a:srgbClr val="FFFFFF"/>
              </a:solidFill>
              <a:latin typeface="Arial" panose="020B0604020202020204" pitchFamily="34" charset="0"/>
            </a:endParaRPr>
          </a:p>
        </p:txBody>
      </p:sp>
      <p:sp>
        <p:nvSpPr>
          <p:cNvPr id="2" name="Content Placeholder 1"/>
          <p:cNvSpPr>
            <a:spLocks noGrp="1"/>
          </p:cNvSpPr>
          <p:nvPr>
            <p:ph sz="quarter" idx="10"/>
          </p:nvPr>
        </p:nvSpPr>
        <p:spPr>
          <a:xfrm>
            <a:off x="152400" y="1083365"/>
            <a:ext cx="8839200" cy="5495235"/>
          </a:xfrm>
        </p:spPr>
        <p:txBody>
          <a:bodyPr rtlCol="0">
            <a:normAutofit/>
          </a:bodyPr>
          <a:lstStyle/>
          <a:p>
            <a:pPr marL="365760" indent="0" eaLnBrk="1" fontAlgn="auto" hangingPunct="1">
              <a:spcBef>
                <a:spcPts val="0"/>
              </a:spcBef>
              <a:spcAft>
                <a:spcPts val="0"/>
              </a:spcAft>
              <a:buFont typeface="Wingdings" panose="05000000000000000000" pitchFamily="2" charset="2"/>
              <a:buNone/>
              <a:defRPr/>
            </a:pPr>
            <a:r>
              <a:rPr lang="en-US" b="1" dirty="0">
                <a:solidFill>
                  <a:schemeClr val="accent4"/>
                </a:solidFill>
              </a:rPr>
              <a:t>Determine the individual </a:t>
            </a:r>
            <a:r>
              <a:rPr lang="en-US" b="1" u="sng" dirty="0">
                <a:solidFill>
                  <a:schemeClr val="accent4"/>
                </a:solidFill>
              </a:rPr>
              <a:t>needs</a:t>
            </a:r>
            <a:r>
              <a:rPr lang="en-US" b="1" dirty="0">
                <a:solidFill>
                  <a:schemeClr val="accent4"/>
                </a:solidFill>
              </a:rPr>
              <a:t> (</a:t>
            </a:r>
            <a:r>
              <a:rPr lang="en-US" b="1" dirty="0" err="1">
                <a:solidFill>
                  <a:schemeClr val="accent4"/>
                </a:solidFill>
              </a:rPr>
              <a:t>ie</a:t>
            </a:r>
            <a:r>
              <a:rPr lang="en-US" b="1" dirty="0">
                <a:solidFill>
                  <a:schemeClr val="accent4"/>
                </a:solidFill>
              </a:rPr>
              <a:t>. changes in current functioning) in relation to assessing and mastering the curriculum.</a:t>
            </a:r>
          </a:p>
          <a:p>
            <a:pPr marL="109728" indent="0" eaLnBrk="1" fontAlgn="auto" hangingPunct="1">
              <a:spcBef>
                <a:spcPts val="0"/>
              </a:spcBef>
              <a:spcAft>
                <a:spcPts val="0"/>
              </a:spcAft>
              <a:buSzPct val="75000"/>
              <a:buNone/>
              <a:defRPr/>
            </a:pPr>
            <a:r>
              <a:rPr lang="en-US" sz="2700" dirty="0"/>
              <a:t>5.   What have we learned from previous IEPs and student 	data that can inform decision making for need?</a:t>
            </a:r>
          </a:p>
          <a:p>
            <a:pPr marL="109728" indent="0" eaLnBrk="1" fontAlgn="auto" hangingPunct="1">
              <a:spcBef>
                <a:spcPts val="0"/>
              </a:spcBef>
              <a:spcAft>
                <a:spcPts val="0"/>
              </a:spcAft>
              <a:buSzPct val="75000"/>
              <a:buNone/>
              <a:defRPr/>
            </a:pPr>
            <a:r>
              <a:rPr lang="en-US" sz="2700" dirty="0"/>
              <a:t>6.   Are there assessment data (i.e., state, district and/or 	classroom) that can provide useful information for 	making decisions about the student’s strengths and 	needs (e.g., patterns in the data)?</a:t>
            </a:r>
          </a:p>
          <a:p>
            <a:pPr marL="109728" indent="0" eaLnBrk="1" fontAlgn="auto" hangingPunct="1">
              <a:spcBef>
                <a:spcPts val="0"/>
              </a:spcBef>
              <a:spcAft>
                <a:spcPts val="0"/>
              </a:spcAft>
              <a:buSzPct val="75000"/>
              <a:buNone/>
              <a:defRPr/>
            </a:pPr>
            <a:r>
              <a:rPr lang="en-US" sz="2800" dirty="0"/>
              <a:t>7.   What supports does the student need </a:t>
            </a:r>
            <a:r>
              <a:rPr lang="en-US" sz="2800" u="sng" dirty="0"/>
              <a:t>to learn </a:t>
            </a:r>
            <a:r>
              <a:rPr lang="en-US" sz="2800" dirty="0"/>
              <a:t>the 	knowledge and </a:t>
            </a:r>
            <a:r>
              <a:rPr lang="en-US" sz="2800" u="sng" dirty="0"/>
              <a:t>attain the skills </a:t>
            </a:r>
            <a:r>
              <a:rPr lang="en-US" sz="2800" dirty="0"/>
              <a:t>to progress in the 	general curriculum?</a:t>
            </a:r>
            <a:endParaRPr lang="en-US" sz="2800" b="1" dirty="0"/>
          </a:p>
        </p:txBody>
      </p:sp>
      <p:sp>
        <p:nvSpPr>
          <p:cNvPr id="103426" name="Title 2"/>
          <p:cNvSpPr>
            <a:spLocks noGrp="1"/>
          </p:cNvSpPr>
          <p:nvPr>
            <p:ph type="title"/>
          </p:nvPr>
        </p:nvSpPr>
        <p:spPr>
          <a:xfrm>
            <a:off x="533400" y="16565"/>
            <a:ext cx="8839200" cy="1066800"/>
          </a:xfrm>
        </p:spPr>
        <p:txBody>
          <a:bodyPr/>
          <a:lstStyle/>
          <a:p>
            <a:pPr algn="l" eaLnBrk="1" hangingPunct="1"/>
            <a:r>
              <a:rPr lang="en-US" altLang="en-US" sz="4000" b="1" u="sng" dirty="0">
                <a:solidFill>
                  <a:schemeClr val="bg1"/>
                </a:solidFill>
              </a:rPr>
              <a:t>Step 3</a:t>
            </a:r>
            <a:r>
              <a:rPr lang="en-US" altLang="en-US" sz="4000" b="1" dirty="0">
                <a:solidFill>
                  <a:schemeClr val="bg1"/>
                </a:solidFill>
              </a:rPr>
              <a:t>: (cont.)</a:t>
            </a:r>
          </a:p>
        </p:txBody>
      </p:sp>
      <p:pic>
        <p:nvPicPr>
          <p:cNvPr id="103429" name="Picture 5" descr="C:\Users\jjackso\AppData\Local\Microsoft\Windows\Temporary Internet Files\Content.IE5\63B2TRUJ\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75" y="5010150"/>
            <a:ext cx="6921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92719" y="6195217"/>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Slide Number Placeholder 5"/>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26347D2-1BB9-48A1-A167-1847C36FFAB1}" type="slidenum">
              <a:rPr lang="en-US" altLang="en-US" sz="1800">
                <a:solidFill>
                  <a:srgbClr val="FFFFFF"/>
                </a:solidFill>
                <a:latin typeface="Arial" panose="020B0604020202020204" pitchFamily="34" charset="0"/>
              </a:rPr>
              <a:pPr>
                <a:spcBef>
                  <a:spcPct val="0"/>
                </a:spcBef>
                <a:buClrTx/>
                <a:buFontTx/>
                <a:buNone/>
              </a:pPr>
              <a:t>85</a:t>
            </a:fld>
            <a:endParaRPr lang="en-US" altLang="en-US" sz="1800">
              <a:solidFill>
                <a:srgbClr val="FFFFFF"/>
              </a:solidFill>
              <a:latin typeface="Arial" panose="020B0604020202020204" pitchFamily="34" charset="0"/>
            </a:endParaRPr>
          </a:p>
        </p:txBody>
      </p:sp>
      <p:sp>
        <p:nvSpPr>
          <p:cNvPr id="2" name="Content Placeholder 1"/>
          <p:cNvSpPr>
            <a:spLocks noGrp="1"/>
          </p:cNvSpPr>
          <p:nvPr>
            <p:ph sz="quarter" idx="10"/>
          </p:nvPr>
        </p:nvSpPr>
        <p:spPr>
          <a:xfrm>
            <a:off x="152400" y="1117572"/>
            <a:ext cx="8839200" cy="4419600"/>
          </a:xfrm>
        </p:spPr>
        <p:txBody>
          <a:bodyPr rtlCol="0">
            <a:normAutofit/>
          </a:bodyPr>
          <a:lstStyle/>
          <a:p>
            <a:pPr marL="365760" indent="0" eaLnBrk="1" fontAlgn="auto" hangingPunct="1">
              <a:spcBef>
                <a:spcPts val="0"/>
              </a:spcBef>
              <a:spcAft>
                <a:spcPts val="0"/>
              </a:spcAft>
              <a:buFont typeface="Wingdings" panose="05000000000000000000" pitchFamily="2" charset="2"/>
              <a:buNone/>
              <a:defRPr/>
            </a:pPr>
            <a:r>
              <a:rPr lang="en-US" b="1" dirty="0">
                <a:solidFill>
                  <a:schemeClr val="accent4"/>
                </a:solidFill>
              </a:rPr>
              <a:t>Determine the individual </a:t>
            </a:r>
            <a:r>
              <a:rPr lang="en-US" b="1" u="sng" dirty="0">
                <a:solidFill>
                  <a:schemeClr val="accent4"/>
                </a:solidFill>
              </a:rPr>
              <a:t>needs</a:t>
            </a:r>
            <a:r>
              <a:rPr lang="en-US" b="1" dirty="0">
                <a:solidFill>
                  <a:schemeClr val="accent4"/>
                </a:solidFill>
              </a:rPr>
              <a:t> (i.e., changes in current functioning) in relation to assessing and mastering the curriculum (continued).</a:t>
            </a:r>
          </a:p>
          <a:p>
            <a:pPr marL="365760" indent="-256032" eaLnBrk="1" fontAlgn="auto" hangingPunct="1">
              <a:spcBef>
                <a:spcPts val="0"/>
              </a:spcBef>
              <a:spcAft>
                <a:spcPts val="0"/>
              </a:spcAft>
              <a:buFont typeface="Wingdings 3"/>
              <a:buNone/>
              <a:defRPr/>
            </a:pPr>
            <a:endParaRPr lang="en-US" b="1" dirty="0"/>
          </a:p>
          <a:p>
            <a:pPr marL="365760" indent="-256032" eaLnBrk="1" fontAlgn="auto" hangingPunct="1">
              <a:spcBef>
                <a:spcPts val="0"/>
              </a:spcBef>
              <a:spcAft>
                <a:spcPts val="0"/>
              </a:spcAft>
              <a:buFont typeface="Wingdings 3"/>
              <a:buNone/>
              <a:defRPr/>
            </a:pPr>
            <a:endParaRPr lang="en-US" b="1" dirty="0"/>
          </a:p>
          <a:p>
            <a:pPr marL="624078" indent="-514350" eaLnBrk="1" fontAlgn="auto" hangingPunct="1">
              <a:spcBef>
                <a:spcPts val="0"/>
              </a:spcBef>
              <a:spcAft>
                <a:spcPts val="0"/>
              </a:spcAft>
              <a:buClr>
                <a:srgbClr val="C00000"/>
              </a:buClr>
              <a:buSzPct val="75000"/>
              <a:buFont typeface="+mj-lt"/>
              <a:buAutoNum type="arabicPeriod"/>
              <a:defRPr/>
            </a:pPr>
            <a:endParaRPr lang="en-US" dirty="0"/>
          </a:p>
        </p:txBody>
      </p:sp>
      <p:sp>
        <p:nvSpPr>
          <p:cNvPr id="105474" name="Title 2"/>
          <p:cNvSpPr>
            <a:spLocks noGrp="1"/>
          </p:cNvSpPr>
          <p:nvPr>
            <p:ph type="title"/>
          </p:nvPr>
        </p:nvSpPr>
        <p:spPr>
          <a:xfrm>
            <a:off x="549965" y="0"/>
            <a:ext cx="8839200" cy="1066800"/>
          </a:xfrm>
        </p:spPr>
        <p:txBody>
          <a:bodyPr/>
          <a:lstStyle/>
          <a:p>
            <a:pPr algn="l" eaLnBrk="1" hangingPunct="1"/>
            <a:r>
              <a:rPr lang="en-US" altLang="en-US" sz="4000" b="1" u="sng" dirty="0">
                <a:solidFill>
                  <a:schemeClr val="bg1"/>
                </a:solidFill>
              </a:rPr>
              <a:t>Step 3</a:t>
            </a:r>
            <a:r>
              <a:rPr lang="en-US" altLang="en-US" sz="4000" b="1" dirty="0">
                <a:solidFill>
                  <a:schemeClr val="bg1"/>
                </a:solidFill>
              </a:rPr>
              <a:t>: (cont.)</a:t>
            </a:r>
          </a:p>
        </p:txBody>
      </p:sp>
      <p:sp>
        <p:nvSpPr>
          <p:cNvPr id="105477" name="Rectangle 3"/>
          <p:cNvSpPr>
            <a:spLocks noChangeArrowheads="1"/>
          </p:cNvSpPr>
          <p:nvPr/>
        </p:nvSpPr>
        <p:spPr bwMode="auto">
          <a:xfrm>
            <a:off x="511243" y="2579906"/>
            <a:ext cx="83026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3888" indent="-514350">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marL="109538" indent="0" eaLnBrk="1" hangingPunct="1">
              <a:spcBef>
                <a:spcPct val="0"/>
              </a:spcBef>
              <a:buSzPct val="75000"/>
              <a:buNone/>
            </a:pPr>
            <a:r>
              <a:rPr lang="en-US" altLang="en-US" sz="2600" dirty="0"/>
              <a:t>8.  </a:t>
            </a:r>
            <a:r>
              <a:rPr lang="en-US" altLang="en-US" sz="2400" dirty="0"/>
              <a:t>What prerequisite skills/knowledge does the student need to 	close the gap between his/her present level and the 	Standards?</a:t>
            </a:r>
          </a:p>
          <a:p>
            <a:pPr marL="109538" indent="0" eaLnBrk="1" hangingPunct="1">
              <a:spcBef>
                <a:spcPct val="0"/>
              </a:spcBef>
              <a:buSzPct val="75000"/>
              <a:buNone/>
            </a:pPr>
            <a:r>
              <a:rPr lang="en-US" altLang="en-US" sz="2400" dirty="0"/>
              <a:t>9.  How will instruction be designed and customized so that 	this student meets the selected and individualized (e.g., 	team-based learning, problem-based learning, 	differentiated instruction, technology, etc…)?</a:t>
            </a:r>
          </a:p>
          <a:p>
            <a:pPr marL="109538" indent="0" eaLnBrk="1" hangingPunct="1">
              <a:spcBef>
                <a:spcPct val="0"/>
              </a:spcBef>
              <a:buSzPct val="75000"/>
              <a:buNone/>
            </a:pPr>
            <a:r>
              <a:rPr lang="en-US" altLang="en-US" sz="2400" dirty="0"/>
              <a:t>10. For purposes of transition, what do the transition 	assessments tell us about the student’s areas of 	work/post-secondary readiness?</a:t>
            </a:r>
          </a:p>
        </p:txBody>
      </p:sp>
      <p:pic>
        <p:nvPicPr>
          <p:cNvPr id="105478" name="Picture 6" descr="C:\Users\jjackso\AppData\Local\Microsoft\Windows\Temporary Internet Files\Content.IE5\XUAYZ1N8\MC9002327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2483">
            <a:off x="7104671" y="5021282"/>
            <a:ext cx="204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1B0671CD-B4C0-4DA1-B077-3AE911DB5532}" type="slidenum">
              <a:rPr lang="en-US" altLang="en-US" sz="1800">
                <a:solidFill>
                  <a:srgbClr val="FFFFFF"/>
                </a:solidFill>
                <a:latin typeface="Arial" panose="020B0604020202020204" pitchFamily="34" charset="0"/>
              </a:rPr>
              <a:pPr>
                <a:spcBef>
                  <a:spcPct val="0"/>
                </a:spcBef>
                <a:buClrTx/>
                <a:buFontTx/>
                <a:buNone/>
              </a:pPr>
              <a:t>86</a:t>
            </a:fld>
            <a:endParaRPr lang="en-US" altLang="en-US" sz="1800">
              <a:solidFill>
                <a:srgbClr val="FFFFFF"/>
              </a:solidFill>
              <a:latin typeface="Arial" panose="020B0604020202020204" pitchFamily="34" charset="0"/>
            </a:endParaRPr>
          </a:p>
        </p:txBody>
      </p:sp>
      <p:sp>
        <p:nvSpPr>
          <p:cNvPr id="8" name="Content Placeholder 1"/>
          <p:cNvSpPr>
            <a:spLocks noGrp="1"/>
          </p:cNvSpPr>
          <p:nvPr>
            <p:ph sz="quarter" idx="10"/>
          </p:nvPr>
        </p:nvSpPr>
        <p:spPr>
          <a:xfrm>
            <a:off x="155713" y="1088334"/>
            <a:ext cx="8839200" cy="4419600"/>
          </a:xfrm>
        </p:spPr>
        <p:txBody>
          <a:bodyPr rtlCol="0">
            <a:normAutofit/>
          </a:bodyPr>
          <a:lstStyle/>
          <a:p>
            <a:pPr marL="365760" indent="0" eaLnBrk="1" fontAlgn="auto" hangingPunct="1">
              <a:spcBef>
                <a:spcPts val="0"/>
              </a:spcBef>
              <a:spcAft>
                <a:spcPts val="0"/>
              </a:spcAft>
              <a:buFont typeface="Wingdings" panose="05000000000000000000" pitchFamily="2" charset="2"/>
              <a:buNone/>
              <a:defRPr/>
            </a:pPr>
            <a:r>
              <a:rPr lang="en-US" b="1" dirty="0">
                <a:solidFill>
                  <a:schemeClr val="accent4"/>
                </a:solidFill>
              </a:rPr>
              <a:t>Determine the individual </a:t>
            </a:r>
            <a:r>
              <a:rPr lang="en-US" b="1" u="sng" dirty="0">
                <a:solidFill>
                  <a:schemeClr val="accent4"/>
                </a:solidFill>
              </a:rPr>
              <a:t>needs</a:t>
            </a:r>
            <a:r>
              <a:rPr lang="en-US" b="1" dirty="0">
                <a:solidFill>
                  <a:schemeClr val="accent4"/>
                </a:solidFill>
              </a:rPr>
              <a:t> (i.e., changes in current functioning) in relation to assessing and mastering the curriculum (continued).</a:t>
            </a:r>
            <a:endParaRPr lang="en-US" b="1" dirty="0">
              <a:latin typeface="+mn-lt"/>
              <a:cs typeface="Arial" panose="020B0604020202020204" pitchFamily="34" charset="0"/>
            </a:endParaRPr>
          </a:p>
        </p:txBody>
      </p:sp>
      <p:sp>
        <p:nvSpPr>
          <p:cNvPr id="109570" name="Title 2"/>
          <p:cNvSpPr>
            <a:spLocks noGrp="1"/>
          </p:cNvSpPr>
          <p:nvPr>
            <p:ph type="title"/>
          </p:nvPr>
        </p:nvSpPr>
        <p:spPr>
          <a:xfrm>
            <a:off x="533400" y="-1657"/>
            <a:ext cx="8839200" cy="1066800"/>
          </a:xfrm>
        </p:spPr>
        <p:txBody>
          <a:bodyPr/>
          <a:lstStyle/>
          <a:p>
            <a:pPr algn="l" eaLnBrk="1" hangingPunct="1"/>
            <a:r>
              <a:rPr lang="en-US" altLang="en-US" sz="3200" b="1" u="sng" dirty="0">
                <a:solidFill>
                  <a:schemeClr val="bg1"/>
                </a:solidFill>
              </a:rPr>
              <a:t>Step 3</a:t>
            </a:r>
            <a:r>
              <a:rPr lang="en-US" altLang="en-US" sz="3200" b="1" dirty="0">
                <a:solidFill>
                  <a:schemeClr val="bg1"/>
                </a:solidFill>
              </a:rPr>
              <a:t>: (cont.)</a:t>
            </a:r>
          </a:p>
        </p:txBody>
      </p:sp>
      <p:sp>
        <p:nvSpPr>
          <p:cNvPr id="52227" name="Rectangle 3"/>
          <p:cNvSpPr>
            <a:spLocks noChangeArrowheads="1"/>
          </p:cNvSpPr>
          <p:nvPr/>
        </p:nvSpPr>
        <p:spPr bwMode="auto">
          <a:xfrm>
            <a:off x="168965" y="2241826"/>
            <a:ext cx="85566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3888" indent="-51435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1081088" indent="-5143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hangingPunct="1">
              <a:spcBef>
                <a:spcPct val="0"/>
              </a:spcBef>
              <a:buClr>
                <a:srgbClr val="C00000"/>
              </a:buClr>
              <a:buSzPct val="75000"/>
              <a:buFont typeface="Lucida Sans Unicode" pitchFamily="34" charset="0"/>
              <a:buAutoNum type="arabicPeriod" startAt="4"/>
              <a:defRPr/>
            </a:pPr>
            <a:endParaRPr lang="en-US" altLang="en-US" sz="2800" dirty="0">
              <a:latin typeface="Arial" pitchFamily="34" charset="0"/>
            </a:endParaRPr>
          </a:p>
          <a:p>
            <a:pPr eaLnBrk="1" hangingPunct="1">
              <a:spcBef>
                <a:spcPct val="0"/>
              </a:spcBef>
              <a:buClr>
                <a:schemeClr val="accent2"/>
              </a:buClr>
              <a:buSzPct val="75000"/>
              <a:buFont typeface="+mj-lt"/>
              <a:buAutoNum type="arabicPeriod" startAt="11"/>
              <a:defRPr/>
            </a:pPr>
            <a:r>
              <a:rPr lang="en-US" altLang="en-US" sz="2800" dirty="0">
                <a:latin typeface="+mn-lt"/>
              </a:rPr>
              <a:t>What accommodations are needed to enable the student to access the knowledge and skills in	the general curriculum?</a:t>
            </a:r>
          </a:p>
          <a:p>
            <a:pPr eaLnBrk="1" hangingPunct="1">
              <a:spcBef>
                <a:spcPct val="0"/>
              </a:spcBef>
              <a:buClr>
                <a:schemeClr val="accent2"/>
              </a:buClr>
              <a:buSzPct val="75000"/>
              <a:buFont typeface="+mj-lt"/>
              <a:buAutoNum type="arabicPeriod" startAt="11"/>
              <a:defRPr/>
            </a:pPr>
            <a:r>
              <a:rPr lang="en-US" altLang="en-US" sz="2800" dirty="0">
                <a:latin typeface="+mn-lt"/>
              </a:rPr>
              <a:t>What other items do we need to learn about the 	student:</a:t>
            </a:r>
          </a:p>
          <a:p>
            <a:pPr lvl="1" eaLnBrk="1" hangingPunct="1">
              <a:spcBef>
                <a:spcPct val="0"/>
              </a:spcBef>
              <a:buClr>
                <a:srgbClr val="C00000"/>
              </a:buClr>
              <a:buSzPct val="75000"/>
              <a:buFont typeface="Wingdings" panose="05000000000000000000" pitchFamily="2" charset="2"/>
              <a:buChar char="Ø"/>
              <a:defRPr/>
            </a:pPr>
            <a:r>
              <a:rPr lang="en-US" altLang="en-US" sz="2800" dirty="0">
                <a:latin typeface="+mn-lt"/>
              </a:rPr>
              <a:t>motivators, learning styles, sensory issues, etc.</a:t>
            </a:r>
          </a:p>
          <a:p>
            <a:pPr lvl="1" eaLnBrk="1" hangingPunct="1">
              <a:spcBef>
                <a:spcPct val="0"/>
              </a:spcBef>
              <a:buClr>
                <a:srgbClr val="C00000"/>
              </a:buClr>
              <a:buSzPct val="75000"/>
              <a:buFont typeface="Wingdings" panose="05000000000000000000" pitchFamily="2" charset="2"/>
              <a:buChar char="Ø"/>
              <a:defRPr/>
            </a:pPr>
            <a:r>
              <a:rPr lang="en-US" altLang="en-US" sz="2800" dirty="0">
                <a:latin typeface="+mn-lt"/>
              </a:rPr>
              <a:t>student response to interventions: socially, academically, behaviorally</a:t>
            </a:r>
          </a:p>
          <a:p>
            <a:pPr lvl="1" eaLnBrk="1" hangingPunct="1">
              <a:spcBef>
                <a:spcPct val="0"/>
              </a:spcBef>
              <a:buClr>
                <a:srgbClr val="C00000"/>
              </a:buClr>
              <a:buSzPct val="75000"/>
              <a:buFont typeface="Lucida Sans Unicode" pitchFamily="34" charset="0"/>
              <a:buAutoNum type="arabicPeriod" startAt="10"/>
              <a:defRPr/>
            </a:pPr>
            <a:endParaRPr lang="en-US" altLang="en-US" sz="2800" dirty="0">
              <a:latin typeface="Arial" pitchFamily="34" charset="0"/>
            </a:endParaRPr>
          </a:p>
        </p:txBody>
      </p:sp>
      <p:sp>
        <p:nvSpPr>
          <p:cNvPr id="109573" name="TextBox 4"/>
          <p:cNvSpPr txBox="1">
            <a:spLocks noChangeArrowheads="1"/>
          </p:cNvSpPr>
          <p:nvPr/>
        </p:nvSpPr>
        <p:spPr bwMode="auto">
          <a:xfrm>
            <a:off x="3048000" y="6173788"/>
            <a:ext cx="548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lgn="r" eaLnBrk="1" hangingPunct="1">
              <a:spcBef>
                <a:spcPct val="0"/>
              </a:spcBef>
              <a:buClrTx/>
              <a:buFontTx/>
              <a:buNone/>
            </a:pPr>
            <a:r>
              <a:rPr lang="en-US" altLang="en-US" sz="1200">
                <a:latin typeface="Arial Narrow" panose="020B0606020202030204" pitchFamily="34" charset="0"/>
              </a:rPr>
              <a:t>Holbrook’s 2010</a:t>
            </a:r>
          </a:p>
        </p:txBody>
      </p:sp>
      <p:sp>
        <p:nvSpPr>
          <p:cNvPr id="7" name="TextBox 6"/>
          <p:cNvSpPr txBox="1"/>
          <p:nvPr/>
        </p:nvSpPr>
        <p:spPr>
          <a:xfrm>
            <a:off x="6324600" y="6173788"/>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ChangeArrowheads="1"/>
          </p:cNvSpPr>
          <p:nvPr/>
        </p:nvSpPr>
        <p:spPr bwMode="auto">
          <a:xfrm>
            <a:off x="53009" y="9906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indent="-57150">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lvl="1" eaLnBrk="1" hangingPunct="1">
              <a:lnSpc>
                <a:spcPct val="90000"/>
              </a:lnSpc>
              <a:spcBef>
                <a:spcPct val="0"/>
              </a:spcBef>
              <a:spcAft>
                <a:spcPts val="1800"/>
              </a:spcAft>
              <a:buClrTx/>
              <a:buFontTx/>
              <a:buNone/>
            </a:pPr>
            <a:r>
              <a:rPr lang="en-US" altLang="en-US" sz="3200" b="1" dirty="0"/>
              <a:t>DO</a:t>
            </a:r>
            <a:r>
              <a:rPr lang="en-US" altLang="en-US" b="1" dirty="0"/>
              <a:t> NOT </a:t>
            </a:r>
            <a:r>
              <a:rPr lang="en-US" altLang="en-US" dirty="0"/>
              <a:t>use the student’s exceptionality to explain how the disability affects involvement/progress in the general curriculum!</a:t>
            </a:r>
          </a:p>
          <a:p>
            <a:pPr lvl="1" eaLnBrk="1" hangingPunct="1">
              <a:lnSpc>
                <a:spcPct val="90000"/>
              </a:lnSpc>
              <a:spcBef>
                <a:spcPct val="0"/>
              </a:spcBef>
              <a:spcAft>
                <a:spcPts val="1800"/>
              </a:spcAft>
              <a:buClrTx/>
              <a:buFontTx/>
              <a:buChar char="–"/>
            </a:pPr>
            <a:r>
              <a:rPr lang="en-US" altLang="en-US" sz="3200" b="1" i="1" u="sng" dirty="0"/>
              <a:t>Example of what NOT to write</a:t>
            </a:r>
            <a:r>
              <a:rPr lang="en-US" altLang="en-US" sz="3200" b="1" i="1" dirty="0"/>
              <a:t>: </a:t>
            </a:r>
          </a:p>
          <a:p>
            <a:pPr lvl="1" eaLnBrk="1" hangingPunct="1">
              <a:lnSpc>
                <a:spcPct val="90000"/>
              </a:lnSpc>
              <a:spcBef>
                <a:spcPct val="0"/>
              </a:spcBef>
              <a:spcAft>
                <a:spcPts val="1800"/>
              </a:spcAft>
              <a:buClrTx/>
              <a:buFontTx/>
              <a:buNone/>
            </a:pPr>
            <a:r>
              <a:rPr lang="en-US" altLang="en-US" sz="3200" b="1" i="1" dirty="0"/>
              <a:t>Mason’s learning disability affects his progress in the general curriculum.</a:t>
            </a:r>
          </a:p>
          <a:p>
            <a:pPr lvl="1" eaLnBrk="1" hangingPunct="1">
              <a:lnSpc>
                <a:spcPct val="90000"/>
              </a:lnSpc>
              <a:spcBef>
                <a:spcPct val="0"/>
              </a:spcBef>
              <a:spcAft>
                <a:spcPts val="1800"/>
              </a:spcAft>
              <a:buClrTx/>
              <a:buFontTx/>
              <a:buChar char="–"/>
            </a:pPr>
            <a:r>
              <a:rPr lang="en-US" altLang="en-US" sz="3200" b="1" i="1" u="sng" dirty="0"/>
              <a:t>Example of what to write</a:t>
            </a:r>
            <a:r>
              <a:rPr lang="en-US" altLang="en-US" sz="3200" b="1" i="1" dirty="0"/>
              <a:t>:</a:t>
            </a:r>
          </a:p>
          <a:p>
            <a:pPr lvl="1" eaLnBrk="1" hangingPunct="1">
              <a:lnSpc>
                <a:spcPct val="90000"/>
              </a:lnSpc>
              <a:spcBef>
                <a:spcPct val="0"/>
              </a:spcBef>
              <a:spcAft>
                <a:spcPts val="1800"/>
              </a:spcAft>
              <a:buClrTx/>
              <a:buFontTx/>
              <a:buChar char="–"/>
            </a:pPr>
            <a:r>
              <a:rPr lang="en-US" altLang="en-US" sz="3200" b="1" i="1" dirty="0"/>
              <a:t>Mason’s weakness in applying strategies, such as making inferences and making complex predictions, affect his progress in comprehending sixth grade literary materials.</a:t>
            </a:r>
          </a:p>
          <a:p>
            <a:pPr eaLnBrk="1" hangingPunct="1">
              <a:lnSpc>
                <a:spcPct val="90000"/>
              </a:lnSpc>
              <a:spcBef>
                <a:spcPct val="0"/>
              </a:spcBef>
              <a:spcAft>
                <a:spcPts val="1800"/>
              </a:spcAft>
              <a:buClrTx/>
              <a:buFontTx/>
              <a:buChar char="•"/>
            </a:pPr>
            <a:endParaRPr lang="en-US" altLang="en-US" sz="2600" b="1" i="1" dirty="0"/>
          </a:p>
        </p:txBody>
      </p:sp>
      <p:sp>
        <p:nvSpPr>
          <p:cNvPr id="4" name="Title 2"/>
          <p:cNvSpPr txBox="1">
            <a:spLocks/>
          </p:cNvSpPr>
          <p:nvPr/>
        </p:nvSpPr>
        <p:spPr>
          <a:xfrm>
            <a:off x="894522" y="157164"/>
            <a:ext cx="2743200" cy="6858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3200" b="1" u="sng" dirty="0">
                <a:solidFill>
                  <a:schemeClr val="bg1"/>
                </a:solidFill>
              </a:rPr>
              <a:t>Step 3</a:t>
            </a:r>
            <a:r>
              <a:rPr lang="en-US" sz="3200" b="1" dirty="0">
                <a:solidFill>
                  <a:schemeClr val="bg1"/>
                </a:solidFill>
              </a:rPr>
              <a:t>: (cont.)</a:t>
            </a:r>
          </a:p>
        </p:txBody>
      </p:sp>
      <p:sp>
        <p:nvSpPr>
          <p:cNvPr id="113668"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105DB5EB-6802-4AEC-BBE3-5EA837A53FDC}" type="slidenum">
              <a:rPr lang="en-US" altLang="en-US" sz="1800">
                <a:solidFill>
                  <a:srgbClr val="FFFFFF"/>
                </a:solidFill>
                <a:latin typeface="Arial" panose="020B0604020202020204" pitchFamily="34" charset="0"/>
              </a:rPr>
              <a:pPr>
                <a:spcBef>
                  <a:spcPct val="0"/>
                </a:spcBef>
                <a:buClrTx/>
                <a:buFontTx/>
                <a:buNone/>
              </a:pPr>
              <a:t>87</a:t>
            </a:fld>
            <a:endParaRPr lang="en-US" altLang="en-US" sz="1800">
              <a:solidFill>
                <a:srgbClr val="FFFFFF"/>
              </a:solidFill>
              <a:latin typeface="Arial" panose="020B0604020202020204" pitchFamily="34" charset="0"/>
            </a:endParaRPr>
          </a:p>
        </p:txBody>
      </p:sp>
      <p:pic>
        <p:nvPicPr>
          <p:cNvPr id="113669" name="Picture 6" descr="C:\Users\jjackso\AppData\Local\Microsoft\Windows\Temporary Internet Files\Content.IE5\TGQP5X7E\MC9001964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638" y="1964531"/>
            <a:ext cx="1219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5" descr="C:\Users\jjackso\AppData\Local\Microsoft\Windows\Temporary Internet Files\Content.IE5\XUAYZ1N8\MC90043253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131" y="2249090"/>
            <a:ext cx="938213" cy="6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41414" y="6248400"/>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304800" y="706438"/>
            <a:ext cx="8381999" cy="5618162"/>
          </a:xfrm>
          <a:prstGeom prst="rect">
            <a:avLst/>
          </a:prstGeom>
          <a:noFill/>
          <a:ln w="9525">
            <a:noFill/>
            <a:miter lim="800000"/>
            <a:headEnd/>
            <a:tailEnd/>
          </a:ln>
          <a:effectLst/>
        </p:spPr>
        <p:txBody>
          <a:bodyPr/>
          <a:lstStyle/>
          <a:p>
            <a:pPr lvl="1" eaLnBrk="1" hangingPunct="1">
              <a:spcBef>
                <a:spcPct val="20000"/>
              </a:spcBef>
              <a:defRPr/>
            </a:pPr>
            <a:endParaRPr lang="en-US" dirty="0">
              <a:latin typeface="+mn-lt"/>
            </a:endParaRPr>
          </a:p>
          <a:p>
            <a:pPr lvl="1" eaLnBrk="1" hangingPunct="1">
              <a:spcBef>
                <a:spcPct val="20000"/>
              </a:spcBef>
              <a:defRPr/>
            </a:pPr>
            <a:r>
              <a:rPr lang="en-US" sz="3600" dirty="0">
                <a:latin typeface="Tw Cen MT" panose="020B0602020104020603" pitchFamily="34" charset="0"/>
              </a:rPr>
              <a:t>Example </a:t>
            </a:r>
            <a:r>
              <a:rPr lang="en-US" sz="3600" b="1" dirty="0">
                <a:latin typeface="Tw Cen MT" panose="020B0602020104020603" pitchFamily="34" charset="0"/>
              </a:rPr>
              <a:t>Impacts Performance </a:t>
            </a:r>
            <a:r>
              <a:rPr lang="en-US" sz="3600" dirty="0">
                <a:latin typeface="Tw Cen MT" panose="020B0602020104020603" pitchFamily="34" charset="0"/>
              </a:rPr>
              <a:t>Statement: </a:t>
            </a:r>
          </a:p>
          <a:p>
            <a:pPr lvl="1" eaLnBrk="1" hangingPunct="1">
              <a:spcBef>
                <a:spcPct val="20000"/>
              </a:spcBef>
              <a:defRPr/>
            </a:pPr>
            <a:r>
              <a:rPr lang="en-US" sz="3600" i="1" dirty="0">
                <a:latin typeface="Tw Cen MT" panose="020B0602020104020603" pitchFamily="34" charset="0"/>
              </a:rPr>
              <a:t>Olivia’s limited vocabulary knowledge is  affecting her progress in achieving reading standards that include synonyms, antonyms, and multiple-meaning words.</a:t>
            </a:r>
            <a:r>
              <a:rPr lang="en-US" sz="3600" i="1" dirty="0">
                <a:solidFill>
                  <a:schemeClr val="bg1"/>
                </a:solidFill>
                <a:latin typeface="Tw Cen MT" panose="020B0602020104020603" pitchFamily="34" charset="0"/>
              </a:rPr>
              <a:t> </a:t>
            </a:r>
          </a:p>
        </p:txBody>
      </p:sp>
      <p:sp>
        <p:nvSpPr>
          <p:cNvPr id="6" name="Flowchart: Punched Tape 5"/>
          <p:cNvSpPr/>
          <p:nvPr/>
        </p:nvSpPr>
        <p:spPr>
          <a:xfrm rot="20984456">
            <a:off x="3047746" y="4292018"/>
            <a:ext cx="3886200" cy="2057400"/>
          </a:xfrm>
          <a:prstGeom prst="flowChartPunchedTap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chemeClr val="bg1"/>
                </a:solidFill>
                <a:latin typeface="Tw Cen MT" panose="020B0602020104020603" pitchFamily="34" charset="0"/>
              </a:rPr>
              <a:t>Impacts</a:t>
            </a:r>
          </a:p>
          <a:p>
            <a:pPr algn="ctr" eaLnBrk="1" hangingPunct="1">
              <a:defRPr/>
            </a:pPr>
            <a:r>
              <a:rPr lang="en-US" sz="3200" dirty="0">
                <a:solidFill>
                  <a:schemeClr val="bg1"/>
                </a:solidFill>
                <a:latin typeface="Tw Cen MT" panose="020B0602020104020603" pitchFamily="34" charset="0"/>
              </a:rPr>
              <a:t> Performance!</a:t>
            </a:r>
          </a:p>
        </p:txBody>
      </p:sp>
      <p:sp>
        <p:nvSpPr>
          <p:cNvPr id="5" name="Title 2"/>
          <p:cNvSpPr txBox="1">
            <a:spLocks/>
          </p:cNvSpPr>
          <p:nvPr/>
        </p:nvSpPr>
        <p:spPr>
          <a:xfrm>
            <a:off x="1066800" y="153092"/>
            <a:ext cx="3200400" cy="7620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4000" b="1" u="sng" dirty="0">
                <a:solidFill>
                  <a:schemeClr val="bg1"/>
                </a:solidFill>
              </a:rPr>
              <a:t>Step 3</a:t>
            </a:r>
            <a:r>
              <a:rPr lang="en-US" sz="4000" b="1" dirty="0">
                <a:solidFill>
                  <a:schemeClr val="bg1"/>
                </a:solidFill>
              </a:rPr>
              <a:t>: (cont.)</a:t>
            </a:r>
          </a:p>
        </p:txBody>
      </p:sp>
      <p:sp>
        <p:nvSpPr>
          <p:cNvPr id="115717"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C2AA457B-C88C-464E-8BD0-3FDBAABE15D3}" type="slidenum">
              <a:rPr lang="en-US" altLang="en-US" sz="1800">
                <a:solidFill>
                  <a:srgbClr val="FFFFFF"/>
                </a:solidFill>
                <a:latin typeface="Arial" panose="020B0604020202020204" pitchFamily="34" charset="0"/>
              </a:rPr>
              <a:pPr>
                <a:spcBef>
                  <a:spcPct val="0"/>
                </a:spcBef>
                <a:buClrTx/>
                <a:buFontTx/>
                <a:buNone/>
              </a:pPr>
              <a:t>88</a:t>
            </a:fld>
            <a:endParaRPr lang="en-US" altLang="en-US" sz="1800">
              <a:solidFill>
                <a:srgbClr val="FFFFFF"/>
              </a:solidFill>
              <a:latin typeface="Arial" panose="020B0604020202020204" pitchFamily="34" charset="0"/>
            </a:endParaRPr>
          </a:p>
        </p:txBody>
      </p:sp>
      <p:sp>
        <p:nvSpPr>
          <p:cNvPr id="7" name="TextBox 6"/>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#6</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B779A3B1-5FDD-4F9D-A80F-FCF2F3A1E02C}" type="slidenum">
              <a:rPr lang="en-US" altLang="en-US" sz="1800">
                <a:solidFill>
                  <a:srgbClr val="FFFFFF"/>
                </a:solidFill>
                <a:latin typeface="Arial" panose="020B0604020202020204" pitchFamily="34" charset="0"/>
              </a:rPr>
              <a:pPr>
                <a:spcBef>
                  <a:spcPct val="0"/>
                </a:spcBef>
                <a:buClrTx/>
                <a:buFontTx/>
                <a:buNone/>
              </a:pPr>
              <a:t>89</a:t>
            </a:fld>
            <a:endParaRPr lang="en-US" altLang="en-US" sz="1800">
              <a:solidFill>
                <a:srgbClr val="FFFFFF"/>
              </a:solidFill>
              <a:latin typeface="Arial" panose="020B0604020202020204" pitchFamily="34" charset="0"/>
            </a:endParaRPr>
          </a:p>
        </p:txBody>
      </p:sp>
      <p:sp>
        <p:nvSpPr>
          <p:cNvPr id="117762" name="Title 1"/>
          <p:cNvSpPr>
            <a:spLocks noGrp="1"/>
          </p:cNvSpPr>
          <p:nvPr>
            <p:ph type="title"/>
          </p:nvPr>
        </p:nvSpPr>
        <p:spPr/>
        <p:txBody>
          <a:bodyPr>
            <a:normAutofit/>
          </a:bodyPr>
          <a:lstStyle/>
          <a:p>
            <a:pPr eaLnBrk="1" hangingPunct="1"/>
            <a:r>
              <a:rPr lang="en-US" altLang="en-US" sz="5400" b="1" dirty="0"/>
              <a:t>Measurable Terms Activity</a:t>
            </a:r>
          </a:p>
        </p:txBody>
      </p:sp>
      <p:pic>
        <p:nvPicPr>
          <p:cNvPr id="117764" name="Picture 5" descr="C:\Users\jjackso\AppData\Local\Microsoft\Windows\Temporary Internet Files\Content.IE5\3JYN5QSK\MC9000788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505073"/>
            <a:ext cx="31813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3EE8E52-C606-4BD3-B14B-EEF9461A6112}" type="slidenum">
              <a:rPr lang="en-US" altLang="en-US" sz="1800">
                <a:solidFill>
                  <a:srgbClr val="FFFFFF"/>
                </a:solidFill>
                <a:latin typeface="Arial" panose="020B0604020202020204" pitchFamily="34" charset="0"/>
              </a:rPr>
              <a:pPr>
                <a:spcBef>
                  <a:spcPct val="0"/>
                </a:spcBef>
                <a:buClrTx/>
                <a:buFontTx/>
                <a:buNone/>
              </a:pPr>
              <a:t>9</a:t>
            </a:fld>
            <a:endParaRPr lang="en-US" altLang="en-US" sz="1800" dirty="0">
              <a:solidFill>
                <a:srgbClr val="FFFFFF"/>
              </a:solidFill>
              <a:latin typeface="Arial" panose="020B0604020202020204" pitchFamily="34" charset="0"/>
            </a:endParaRPr>
          </a:p>
        </p:txBody>
      </p:sp>
      <p:sp>
        <p:nvSpPr>
          <p:cNvPr id="11266" name="Content Placeholder 1"/>
          <p:cNvSpPr>
            <a:spLocks noGrp="1"/>
          </p:cNvSpPr>
          <p:nvPr>
            <p:ph sz="quarter" idx="10"/>
          </p:nvPr>
        </p:nvSpPr>
        <p:spPr>
          <a:xfrm>
            <a:off x="159026" y="1244602"/>
            <a:ext cx="8713304" cy="5207000"/>
          </a:xfrm>
        </p:spPr>
        <p:txBody>
          <a:bodyPr rtlCol="0">
            <a:noAutofit/>
          </a:bodyPr>
          <a:lstStyle/>
          <a:p>
            <a:pPr marL="118872" indent="0" eaLnBrk="1" fontAlgn="auto" hangingPunct="1">
              <a:spcBef>
                <a:spcPts val="0"/>
              </a:spcBef>
              <a:spcAft>
                <a:spcPts val="0"/>
              </a:spcAft>
              <a:buFont typeface="Arial" panose="020B0604020202020204" pitchFamily="34" charset="0"/>
              <a:buNone/>
              <a:defRPr/>
            </a:pPr>
            <a:r>
              <a:rPr lang="en-US" sz="3600" dirty="0"/>
              <a:t>Participants will…</a:t>
            </a:r>
          </a:p>
          <a:p>
            <a:pPr marL="690372" indent="-571500" eaLnBrk="1" fontAlgn="auto" hangingPunct="1">
              <a:spcBef>
                <a:spcPts val="0"/>
              </a:spcBef>
              <a:spcAft>
                <a:spcPts val="0"/>
              </a:spcAft>
              <a:buFont typeface="Wingdings" panose="05000000000000000000" pitchFamily="2" charset="2"/>
              <a:buChar char="§"/>
              <a:defRPr/>
            </a:pPr>
            <a:r>
              <a:rPr lang="en-US" sz="3600" dirty="0"/>
              <a:t>understand alignment and its benefits.</a:t>
            </a:r>
          </a:p>
          <a:p>
            <a:pPr marL="690372" indent="-571500" eaLnBrk="1" fontAlgn="auto" hangingPunct="1">
              <a:spcBef>
                <a:spcPts val="0"/>
              </a:spcBef>
              <a:spcAft>
                <a:spcPts val="0"/>
              </a:spcAft>
              <a:buFont typeface="Wingdings" panose="05000000000000000000" pitchFamily="2" charset="2"/>
              <a:buChar char="§"/>
              <a:defRPr/>
            </a:pPr>
            <a:r>
              <a:rPr lang="en-US" sz="3600" dirty="0"/>
              <a:t>understand the </a:t>
            </a:r>
            <a:r>
              <a:rPr lang="en-US" sz="3600" u="sng" dirty="0"/>
              <a:t>7-Step</a:t>
            </a:r>
            <a:r>
              <a:rPr lang="en-US" sz="3600" dirty="0"/>
              <a:t> Standards-Based IEP Process.</a:t>
            </a:r>
          </a:p>
          <a:p>
            <a:pPr marL="690372" indent="-571500" eaLnBrk="1" fontAlgn="auto" hangingPunct="1">
              <a:spcBef>
                <a:spcPts val="0"/>
              </a:spcBef>
              <a:spcAft>
                <a:spcPts val="0"/>
              </a:spcAft>
              <a:buFont typeface="Wingdings" panose="05000000000000000000" pitchFamily="2" charset="2"/>
              <a:buChar char="§"/>
              <a:defRPr/>
            </a:pPr>
            <a:r>
              <a:rPr lang="en-US" sz="3600" dirty="0"/>
              <a:t>develop awareness of the components required to construct a present level using the Standards-Based IEP process.</a:t>
            </a:r>
          </a:p>
          <a:p>
            <a:pPr marL="690372" indent="-571500" eaLnBrk="1" fontAlgn="auto" hangingPunct="1">
              <a:spcBef>
                <a:spcPts val="0"/>
              </a:spcBef>
              <a:spcAft>
                <a:spcPts val="0"/>
              </a:spcAft>
              <a:buFont typeface="Wingdings" panose="05000000000000000000" pitchFamily="2" charset="2"/>
              <a:buChar char="§"/>
              <a:defRPr/>
            </a:pPr>
            <a:r>
              <a:rPr lang="en-US" sz="3600" dirty="0"/>
              <a:t>develop SMART Standards-Based IEP goals.</a:t>
            </a:r>
          </a:p>
        </p:txBody>
      </p:sp>
      <p:sp>
        <p:nvSpPr>
          <p:cNvPr id="19458" name="Title 2"/>
          <p:cNvSpPr>
            <a:spLocks noGrp="1"/>
          </p:cNvSpPr>
          <p:nvPr>
            <p:ph type="title"/>
          </p:nvPr>
        </p:nvSpPr>
        <p:spPr>
          <a:xfrm>
            <a:off x="-152400" y="-119402"/>
            <a:ext cx="8839200" cy="1066800"/>
          </a:xfrm>
        </p:spPr>
        <p:txBody>
          <a:bodyPr/>
          <a:lstStyle/>
          <a:p>
            <a:pPr eaLnBrk="1" hangingPunct="1"/>
            <a:r>
              <a:rPr lang="en-US" altLang="en-US" sz="4000" b="1" dirty="0">
                <a:solidFill>
                  <a:schemeClr val="bg1"/>
                </a:solidFill>
              </a:rPr>
              <a:t>Our Learning </a:t>
            </a:r>
            <a:r>
              <a:rPr lang="en-US" altLang="en-US" sz="4000" dirty="0">
                <a:solidFill>
                  <a:schemeClr val="bg1"/>
                </a:solidFill>
              </a:rPr>
              <a:t>Intentions</a:t>
            </a:r>
            <a:endParaRPr lang="en-US" altLang="en-US" sz="4000" b="1" dirty="0">
              <a:solidFill>
                <a:schemeClr val="bg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D34E3FD7-4CB6-4868-956A-E1BAAC0F1CB6}" type="slidenum">
              <a:rPr lang="en-US" altLang="en-US" sz="1800">
                <a:solidFill>
                  <a:srgbClr val="FFFFFF"/>
                </a:solidFill>
                <a:latin typeface="Arial" panose="020B0604020202020204" pitchFamily="34" charset="0"/>
              </a:rPr>
              <a:pPr>
                <a:spcBef>
                  <a:spcPct val="0"/>
                </a:spcBef>
                <a:buClrTx/>
                <a:buFontTx/>
                <a:buNone/>
              </a:pPr>
              <a:t>90</a:t>
            </a:fld>
            <a:endParaRPr lang="en-US" altLang="en-US" sz="1800">
              <a:solidFill>
                <a:srgbClr val="FFFFFF"/>
              </a:solidFill>
              <a:latin typeface="Arial" panose="020B0604020202020204" pitchFamily="34" charset="0"/>
            </a:endParaRPr>
          </a:p>
        </p:txBody>
      </p:sp>
      <p:sp>
        <p:nvSpPr>
          <p:cNvPr id="119811" name="Text Box 12"/>
          <p:cNvSpPr txBox="1">
            <a:spLocks noChangeArrowheads="1"/>
          </p:cNvSpPr>
          <p:nvPr/>
        </p:nvSpPr>
        <p:spPr bwMode="auto">
          <a:xfrm>
            <a:off x="1752600" y="996607"/>
            <a:ext cx="6705600"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lnSpc>
                <a:spcPct val="110000"/>
              </a:lnSpc>
              <a:spcBef>
                <a:spcPct val="0"/>
              </a:spcBef>
              <a:buClrTx/>
              <a:buFontTx/>
              <a:buNone/>
            </a:pPr>
            <a:r>
              <a:rPr lang="en-US" altLang="en-US" sz="2000" dirty="0">
                <a:latin typeface="Times New Roman" panose="02020603050405020304" pitchFamily="18" charset="0"/>
              </a:rPr>
              <a:t> </a:t>
            </a:r>
            <a:r>
              <a:rPr lang="en-US" altLang="en-US" sz="2000" dirty="0">
                <a:latin typeface="Arial" panose="020B0604020202020204" pitchFamily="34" charset="0"/>
              </a:rPr>
              <a:t>Jackie is a 5th grade student who is experiencing difficulty achieving grade level academic content standards in math, communication arts, science, health, and social studies. </a:t>
            </a:r>
          </a:p>
          <a:p>
            <a:pPr eaLnBrk="1" hangingPunct="1">
              <a:lnSpc>
                <a:spcPct val="110000"/>
              </a:lnSpc>
              <a:spcBef>
                <a:spcPct val="0"/>
              </a:spcBef>
              <a:buClrTx/>
              <a:buFontTx/>
              <a:buNone/>
            </a:pPr>
            <a:r>
              <a:rPr lang="en-US" altLang="en-US" sz="2000" dirty="0">
                <a:latin typeface="Arial" panose="020B0604020202020204" pitchFamily="34" charset="0"/>
              </a:rPr>
              <a:t>Based on classroom assessments, Jackie is meeting basic grade level expectations in art, music and physical education, achieving a mastery of 75% and 65% of concepts* taught thus far in art and music, respectively; 85% of skills taught thus far in physical education. </a:t>
            </a:r>
          </a:p>
          <a:p>
            <a:pPr eaLnBrk="1" hangingPunct="1">
              <a:lnSpc>
                <a:spcPct val="110000"/>
              </a:lnSpc>
              <a:spcBef>
                <a:spcPct val="0"/>
              </a:spcBef>
              <a:buClrTx/>
              <a:buFontTx/>
              <a:buNone/>
            </a:pPr>
            <a:endParaRPr lang="en-US" altLang="en-US" sz="2000" dirty="0">
              <a:latin typeface="Arial" panose="020B0604020202020204" pitchFamily="34" charset="0"/>
            </a:endParaRPr>
          </a:p>
          <a:p>
            <a:pPr eaLnBrk="1" hangingPunct="1">
              <a:lnSpc>
                <a:spcPct val="110000"/>
              </a:lnSpc>
              <a:spcBef>
                <a:spcPct val="0"/>
              </a:spcBef>
              <a:buClrTx/>
              <a:buFontTx/>
              <a:buNone/>
            </a:pPr>
            <a:r>
              <a:rPr lang="en-US" altLang="en-US" sz="2000" dirty="0">
                <a:latin typeface="Arial" panose="020B0604020202020204" pitchFamily="34" charset="0"/>
              </a:rPr>
              <a:t>With the infrequent usage of a graphic prompt, Jackie has shown progress in identifying and drawing lines and angles with a protractor.  Jackie has demonstrated, with 1-2 prompts, per activity , that she can factor numbers 1-40. Jackie is working toward factoring numbers 1-80 by year’s end.</a:t>
            </a:r>
          </a:p>
          <a:p>
            <a:pPr eaLnBrk="1" hangingPunct="1">
              <a:lnSpc>
                <a:spcPct val="110000"/>
              </a:lnSpc>
              <a:spcBef>
                <a:spcPct val="0"/>
              </a:spcBef>
              <a:buClrTx/>
              <a:buFontTx/>
              <a:buNone/>
            </a:pPr>
            <a:endParaRPr lang="en-US" altLang="en-US" sz="2000" dirty="0">
              <a:latin typeface="Times New Roman" panose="02020603050405020304" pitchFamily="18" charset="0"/>
            </a:endParaRPr>
          </a:p>
          <a:p>
            <a:pPr eaLnBrk="1" hangingPunct="1">
              <a:lnSpc>
                <a:spcPct val="110000"/>
              </a:lnSpc>
              <a:spcBef>
                <a:spcPct val="0"/>
              </a:spcBef>
              <a:buClrTx/>
              <a:buFontTx/>
              <a:buNone/>
            </a:pPr>
            <a:r>
              <a:rPr lang="en-US" altLang="en-US" sz="1400" dirty="0">
                <a:latin typeface="Times New Roman" panose="02020603050405020304" pitchFamily="18" charset="0"/>
              </a:rPr>
              <a:t>     </a:t>
            </a:r>
          </a:p>
        </p:txBody>
      </p:sp>
      <p:sp>
        <p:nvSpPr>
          <p:cNvPr id="119812" name="Text Box 16"/>
          <p:cNvSpPr txBox="1">
            <a:spLocks noChangeArrowheads="1"/>
          </p:cNvSpPr>
          <p:nvPr/>
        </p:nvSpPr>
        <p:spPr bwMode="auto">
          <a:xfrm>
            <a:off x="152400" y="4267200"/>
            <a:ext cx="1600200" cy="6413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800" b="1">
                <a:latin typeface="Arial" panose="020B0604020202020204" pitchFamily="34" charset="0"/>
              </a:rPr>
              <a:t>Impacts performance</a:t>
            </a:r>
          </a:p>
        </p:txBody>
      </p:sp>
      <p:sp>
        <p:nvSpPr>
          <p:cNvPr id="2" name="TextBox 1"/>
          <p:cNvSpPr txBox="1"/>
          <p:nvPr/>
        </p:nvSpPr>
        <p:spPr>
          <a:xfrm>
            <a:off x="152400" y="1109663"/>
            <a:ext cx="1600200" cy="1938337"/>
          </a:xfrm>
          <a:prstGeom prst="rect">
            <a:avLst/>
          </a:prstGeom>
          <a:solidFill>
            <a:schemeClr val="tx2">
              <a:lumMod val="20000"/>
              <a:lumOff val="80000"/>
            </a:schemeClr>
          </a:solidFill>
        </p:spPr>
        <p:txBody>
          <a:bodyPr>
            <a:spAutoFit/>
          </a:bodyPr>
          <a:lstStyle/>
          <a:p>
            <a:pPr algn="ctr" eaLnBrk="1" hangingPunct="1">
              <a:defRPr/>
            </a:pPr>
            <a:r>
              <a:rPr lang="en-US" dirty="0">
                <a:latin typeface="Arial" charset="0"/>
                <a:cs typeface="Arial" charset="0"/>
              </a:rPr>
              <a:t>The first section addresses: HOW THE DISABILITY AFFECTS…</a:t>
            </a:r>
          </a:p>
        </p:txBody>
      </p:sp>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2"/>
          <p:cNvSpPr txBox="1">
            <a:spLocks noChangeArrowheads="1"/>
          </p:cNvSpPr>
          <p:nvPr/>
        </p:nvSpPr>
        <p:spPr bwMode="auto">
          <a:xfrm>
            <a:off x="1600200" y="1143000"/>
            <a:ext cx="7086600" cy="77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400" dirty="0">
                <a:latin typeface="Times New Roman" panose="02020603050405020304" pitchFamily="18" charset="0"/>
              </a:rPr>
              <a:t> </a:t>
            </a:r>
            <a:r>
              <a:rPr lang="en-US" altLang="en-US" sz="2100" dirty="0">
                <a:latin typeface="Arial" panose="020B0604020202020204" pitchFamily="34" charset="0"/>
              </a:rPr>
              <a:t>Jackie demonstrates difficulty with 5th grade level curriculum in science and health with understanding new and especially unique words found in grade-level text. </a:t>
            </a:r>
          </a:p>
          <a:p>
            <a:pPr eaLnBrk="1" hangingPunct="1">
              <a:spcBef>
                <a:spcPct val="0"/>
              </a:spcBef>
              <a:buClrTx/>
              <a:buFontTx/>
              <a:buNone/>
            </a:pPr>
            <a:r>
              <a:rPr lang="en-US" altLang="en-US" sz="2100" dirty="0">
                <a:latin typeface="Arial" panose="020B0604020202020204" pitchFamily="34" charset="0"/>
              </a:rPr>
              <a:t>She struggles to work independently on new material without adult verbal and non-verbal prompts. Jackie’s performance improves when partnered or part of a small cooperative group for work. Jackie’s scores on achievement tests indicate that she falls in the below-average range in mathematics and reading*.</a:t>
            </a:r>
          </a:p>
          <a:p>
            <a:pPr eaLnBrk="1" hangingPunct="1">
              <a:spcBef>
                <a:spcPct val="0"/>
              </a:spcBef>
              <a:buClrTx/>
              <a:buFontTx/>
              <a:buNone/>
            </a:pPr>
            <a:r>
              <a:rPr lang="en-US" altLang="en-US" sz="2100" dirty="0">
                <a:latin typeface="Arial" panose="020B0604020202020204" pitchFamily="34" charset="0"/>
              </a:rPr>
              <a:t>Jackie shows difficulty with the meaning and usage of figurative language such as metaphors and similes.  Jackie is challenged with quoting accurately from text when explaining what the text says as well as attempting to draw inferences.  Through the use of graphic organizers, Jackie has shown progress in comparing and contrasting elements from different texts concerning the same topic.</a:t>
            </a:r>
          </a:p>
          <a:p>
            <a:pPr eaLnBrk="1" hangingPunct="1">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endParaRPr lang="en-US" altLang="en-US" sz="1400" dirty="0">
              <a:latin typeface="Times New Roman" panose="02020603050405020304" pitchFamily="18" charset="0"/>
            </a:endParaRPr>
          </a:p>
          <a:p>
            <a:pPr eaLnBrk="1" hangingPunct="1">
              <a:lnSpc>
                <a:spcPct val="110000"/>
              </a:lnSpc>
              <a:spcBef>
                <a:spcPct val="0"/>
              </a:spcBef>
              <a:buClrTx/>
              <a:buFontTx/>
              <a:buNone/>
            </a:pPr>
            <a:r>
              <a:rPr lang="en-US" altLang="en-US" sz="1400" dirty="0">
                <a:latin typeface="Times New Roman" panose="02020603050405020304" pitchFamily="18" charset="0"/>
              </a:rPr>
              <a:t>          </a:t>
            </a:r>
          </a:p>
        </p:txBody>
      </p:sp>
      <p:sp>
        <p:nvSpPr>
          <p:cNvPr id="121859" name="Text Box 16"/>
          <p:cNvSpPr txBox="1">
            <a:spLocks noChangeArrowheads="1"/>
          </p:cNvSpPr>
          <p:nvPr/>
        </p:nvSpPr>
        <p:spPr bwMode="auto">
          <a:xfrm>
            <a:off x="152400" y="1524000"/>
            <a:ext cx="1447800" cy="9540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600" b="1">
                <a:latin typeface="Arial" panose="020B0604020202020204" pitchFamily="34" charset="0"/>
              </a:rPr>
              <a:t>Impacts performance</a:t>
            </a:r>
          </a:p>
          <a:p>
            <a:pPr eaLnBrk="1" hangingPunct="1">
              <a:spcBef>
                <a:spcPct val="50000"/>
              </a:spcBef>
              <a:buClrTx/>
              <a:buFontTx/>
              <a:buNone/>
            </a:pPr>
            <a:r>
              <a:rPr lang="en-US" altLang="en-US" sz="1600" b="1">
                <a:latin typeface="Arial" panose="020B0604020202020204" pitchFamily="34" charset="0"/>
              </a:rPr>
              <a:t>(continued)</a:t>
            </a:r>
          </a:p>
        </p:txBody>
      </p:sp>
      <p:sp>
        <p:nvSpPr>
          <p:cNvPr id="121860"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0844469E-9B51-4882-A86E-080F98F2C646}" type="slidenum">
              <a:rPr lang="en-US" altLang="en-US" sz="1800">
                <a:solidFill>
                  <a:srgbClr val="FFFFFF"/>
                </a:solidFill>
                <a:latin typeface="Arial" panose="020B0604020202020204" pitchFamily="34" charset="0"/>
              </a:rPr>
              <a:pPr>
                <a:spcBef>
                  <a:spcPct val="0"/>
                </a:spcBef>
                <a:buClrTx/>
                <a:buFontTx/>
                <a:buNone/>
              </a:pPr>
              <a:t>91</a:t>
            </a:fld>
            <a:endParaRPr lang="en-US" altLang="en-US" sz="1800">
              <a:solidFill>
                <a:srgbClr val="FFFFFF"/>
              </a:solidFill>
              <a:latin typeface="Arial" panose="020B0604020202020204" pitchFamily="34" charset="0"/>
            </a:endParaRPr>
          </a:p>
        </p:txBody>
      </p:sp>
      <p:sp>
        <p:nvSpPr>
          <p:cNvPr id="5" name="TextBox 4"/>
          <p:cNvSpPr txBox="1"/>
          <p:nvPr/>
        </p:nvSpPr>
        <p:spPr>
          <a:xfrm>
            <a:off x="7675756" y="6430012"/>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4"/>
          <p:cNvSpPr txBox="1">
            <a:spLocks noChangeArrowheads="1"/>
          </p:cNvSpPr>
          <p:nvPr/>
        </p:nvSpPr>
        <p:spPr bwMode="auto">
          <a:xfrm>
            <a:off x="228600" y="1752600"/>
            <a:ext cx="1447800" cy="3381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600" b="1">
                <a:latin typeface="Arial" panose="020B0604020202020204" pitchFamily="34" charset="0"/>
              </a:rPr>
              <a:t>Strengths</a:t>
            </a:r>
          </a:p>
        </p:txBody>
      </p:sp>
      <p:sp>
        <p:nvSpPr>
          <p:cNvPr id="123907" name="Rectangle 3"/>
          <p:cNvSpPr>
            <a:spLocks noChangeArrowheads="1"/>
          </p:cNvSpPr>
          <p:nvPr/>
        </p:nvSpPr>
        <p:spPr bwMode="auto">
          <a:xfrm>
            <a:off x="1752600" y="1295400"/>
            <a:ext cx="68580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100" dirty="0">
                <a:latin typeface="Arial" panose="020B0604020202020204" pitchFamily="34" charset="0"/>
              </a:rPr>
              <a:t>Her fourth-grade state assessment results showed math calculation as a relative strength.  Once Jackie has mastered new material, she is able to apply learned concepts to grade-level material in many curriculum areas with infrequent verbal and non-verbal prompts.  </a:t>
            </a:r>
          </a:p>
          <a:p>
            <a:pPr eaLnBrk="1" hangingPunct="1">
              <a:spcBef>
                <a:spcPct val="0"/>
              </a:spcBef>
              <a:buClrTx/>
              <a:buFontTx/>
              <a:buNone/>
            </a:pPr>
            <a:r>
              <a:rPr lang="en-US" altLang="en-US" sz="2100" dirty="0">
                <a:latin typeface="Arial" panose="020B0604020202020204" pitchFamily="34" charset="0"/>
              </a:rPr>
              <a:t>Even when Jackie becomes frustrated with some grade-level concepts*, she will self-regulate to ask for assistance from a familiar adult and persist on difficult tasks with verbal and non-verbal prompting.  Jackie takes pride in finishing her work and frequently requests more time to complete her assignments. </a:t>
            </a:r>
          </a:p>
          <a:p>
            <a:pPr eaLnBrk="1" hangingPunct="1">
              <a:spcBef>
                <a:spcPct val="0"/>
              </a:spcBef>
              <a:buClrTx/>
              <a:buFontTx/>
              <a:buNone/>
            </a:pPr>
            <a:r>
              <a:rPr lang="en-US" altLang="en-US" sz="2100" dirty="0">
                <a:latin typeface="Arial" panose="020B0604020202020204" pitchFamily="34" charset="0"/>
              </a:rPr>
              <a:t>When given an accommodation of additional time, Jackie will continue to work until she is told that time is up. As her skills improve, Jackie will work to decrease the time it takes for her to complete her assignments. </a:t>
            </a:r>
          </a:p>
          <a:p>
            <a:pPr eaLnBrk="1" hangingPunct="1">
              <a:spcBef>
                <a:spcPct val="0"/>
              </a:spcBef>
              <a:buClrTx/>
              <a:buFontTx/>
              <a:buNone/>
            </a:pPr>
            <a:endParaRPr lang="en-US" altLang="en-US" sz="2000" dirty="0">
              <a:latin typeface="Arial" panose="020B0604020202020204" pitchFamily="34" charset="0"/>
            </a:endParaRPr>
          </a:p>
          <a:p>
            <a:pPr eaLnBrk="1" hangingPunct="1">
              <a:spcBef>
                <a:spcPct val="0"/>
              </a:spcBef>
              <a:buClrTx/>
              <a:buFontTx/>
              <a:buNone/>
            </a:pPr>
            <a:endParaRPr lang="en-US" altLang="en-US" sz="1600" b="1" dirty="0">
              <a:latin typeface="Arial" panose="020B0604020202020204" pitchFamily="34" charset="0"/>
            </a:endParaRPr>
          </a:p>
        </p:txBody>
      </p:sp>
      <p:sp>
        <p:nvSpPr>
          <p:cNvPr id="123908"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23BB959B-5751-4314-94A6-03E6B5552E6E}" type="slidenum">
              <a:rPr lang="en-US" altLang="en-US" sz="1800">
                <a:solidFill>
                  <a:srgbClr val="FFFFFF"/>
                </a:solidFill>
                <a:latin typeface="Arial" panose="020B0604020202020204" pitchFamily="34" charset="0"/>
              </a:rPr>
              <a:pPr>
                <a:spcBef>
                  <a:spcPct val="0"/>
                </a:spcBef>
                <a:buClrTx/>
                <a:buFontTx/>
                <a:buNone/>
              </a:pPr>
              <a:t>92</a:t>
            </a:fld>
            <a:endParaRPr lang="en-US" altLang="en-US" sz="1800">
              <a:solidFill>
                <a:srgbClr val="FFFFFF"/>
              </a:solidFill>
              <a:latin typeface="Arial" panose="020B0604020202020204" pitchFamily="34" charset="0"/>
            </a:endParaRPr>
          </a:p>
        </p:txBody>
      </p:sp>
      <p:sp>
        <p:nvSpPr>
          <p:cNvPr id="5" name="TextBox 4"/>
          <p:cNvSpPr txBox="1"/>
          <p:nvPr/>
        </p:nvSpPr>
        <p:spPr>
          <a:xfrm>
            <a:off x="7651595" y="6248400"/>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5"/>
          <p:cNvSpPr txBox="1">
            <a:spLocks noChangeArrowheads="1"/>
          </p:cNvSpPr>
          <p:nvPr/>
        </p:nvSpPr>
        <p:spPr bwMode="auto">
          <a:xfrm>
            <a:off x="304800" y="1600200"/>
            <a:ext cx="1219200" cy="8302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50000"/>
              </a:spcBef>
              <a:buClrTx/>
              <a:buFontTx/>
              <a:buNone/>
            </a:pPr>
            <a:r>
              <a:rPr lang="en-US" altLang="en-US" sz="1600" b="1">
                <a:latin typeface="Arial" panose="020B0604020202020204" pitchFamily="34" charset="0"/>
              </a:rPr>
              <a:t>Parent/ Student Concerns</a:t>
            </a:r>
          </a:p>
        </p:txBody>
      </p:sp>
      <p:sp>
        <p:nvSpPr>
          <p:cNvPr id="125955" name="Rectangle 5"/>
          <p:cNvSpPr>
            <a:spLocks noChangeArrowheads="1"/>
          </p:cNvSpPr>
          <p:nvPr/>
        </p:nvSpPr>
        <p:spPr bwMode="auto">
          <a:xfrm>
            <a:off x="1981200" y="1371600"/>
            <a:ext cx="6477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200" dirty="0">
                <a:latin typeface="Arial" panose="020B0604020202020204" pitchFamily="34" charset="0"/>
              </a:rPr>
              <a:t>Home and school rating scales reveal significant difficulty in the areas of social interaction and communication skills. Teachers report that Jackie is quiet in class and rarely volunteers answers.  </a:t>
            </a:r>
          </a:p>
          <a:p>
            <a:pPr eaLnBrk="1" hangingPunct="1">
              <a:spcBef>
                <a:spcPct val="0"/>
              </a:spcBef>
              <a:buClrTx/>
              <a:buFontTx/>
              <a:buNone/>
            </a:pPr>
            <a:endParaRPr lang="en-US" altLang="en-US" sz="2200" dirty="0">
              <a:latin typeface="Arial" panose="020B0604020202020204" pitchFamily="34" charset="0"/>
            </a:endParaRPr>
          </a:p>
          <a:p>
            <a:pPr eaLnBrk="1" hangingPunct="1">
              <a:spcBef>
                <a:spcPct val="0"/>
              </a:spcBef>
              <a:buClrTx/>
              <a:buFontTx/>
              <a:buNone/>
            </a:pPr>
            <a:r>
              <a:rPr lang="en-US" altLang="en-US" sz="2200" dirty="0">
                <a:latin typeface="Arial" panose="020B0604020202020204" pitchFamily="34" charset="0"/>
              </a:rPr>
              <a:t>She does not often initiate interaction with peers or adults who she is not very familiar. Jackie’s parents state that she does not frequently interact with others in church/community activities, but she likes to play with her younger sister and younger children. Jackie loves music and has recently begun to take dance lessons. Her mother hopes that dance will help Jackie feel more comfortable with children her age and improve communication skills.</a:t>
            </a:r>
          </a:p>
        </p:txBody>
      </p:sp>
      <p:sp>
        <p:nvSpPr>
          <p:cNvPr id="125956"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5A8C161C-37EC-49DB-989D-4DA011CAD903}" type="slidenum">
              <a:rPr lang="en-US" altLang="en-US" sz="1800">
                <a:solidFill>
                  <a:srgbClr val="FFFFFF"/>
                </a:solidFill>
                <a:latin typeface="Arial" panose="020B0604020202020204" pitchFamily="34" charset="0"/>
              </a:rPr>
              <a:pPr>
                <a:spcBef>
                  <a:spcPct val="0"/>
                </a:spcBef>
                <a:buClrTx/>
                <a:buFontTx/>
                <a:buNone/>
              </a:pPr>
              <a:t>93</a:t>
            </a:fld>
            <a:endParaRPr lang="en-US" altLang="en-US" sz="1800">
              <a:solidFill>
                <a:srgbClr val="FFFFFF"/>
              </a:solidFill>
              <a:latin typeface="Arial" panose="020B0604020202020204" pitchFamily="34" charset="0"/>
            </a:endParaRPr>
          </a:p>
        </p:txBody>
      </p:sp>
      <p:sp>
        <p:nvSpPr>
          <p:cNvPr id="5" name="TextBox 4"/>
          <p:cNvSpPr txBox="1"/>
          <p:nvPr/>
        </p:nvSpPr>
        <p:spPr>
          <a:xfrm>
            <a:off x="7606990" y="6168156"/>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ChangeArrowheads="1"/>
          </p:cNvSpPr>
          <p:nvPr/>
        </p:nvSpPr>
        <p:spPr bwMode="auto">
          <a:xfrm>
            <a:off x="1600200" y="1219200"/>
            <a:ext cx="6934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000" dirty="0">
                <a:latin typeface="Arial" panose="020B0604020202020204" pitchFamily="34" charset="0"/>
              </a:rPr>
              <a:t>Jackie is working on fourth grade academic content standards in math. Results from state and classroom-based assessments, indicate that Jackie has learned math third-grade content standards with the exception of word problems. Progress monitoring data support the need for additional instruction in solving word problems at the third-and fourth-grade levels. </a:t>
            </a:r>
          </a:p>
          <a:p>
            <a:pPr eaLnBrk="1" hangingPunct="1">
              <a:spcBef>
                <a:spcPct val="0"/>
              </a:spcBef>
              <a:buClrTx/>
              <a:buFontTx/>
              <a:buNone/>
            </a:pPr>
            <a:r>
              <a:rPr lang="en-US" altLang="en-US" sz="2000" dirty="0">
                <a:latin typeface="Arial" panose="020B0604020202020204" pitchFamily="34" charset="0"/>
              </a:rPr>
              <a:t>Jackie is making significant grade-level progress with using the four operations with whole numbers (+, -, /, x), but is having difficulty with mastering the building of fractions from equivalent fractions.  Jackie has benefited from the usage of manipulatives to understand this process.</a:t>
            </a:r>
          </a:p>
          <a:p>
            <a:pPr eaLnBrk="1" hangingPunct="1">
              <a:spcBef>
                <a:spcPct val="0"/>
              </a:spcBef>
              <a:buClrTx/>
              <a:buFontTx/>
              <a:buNone/>
            </a:pPr>
            <a:r>
              <a:rPr lang="en-US" altLang="en-US" sz="2000" dirty="0">
                <a:latin typeface="Arial" panose="020B0604020202020204" pitchFamily="34" charset="0"/>
              </a:rPr>
              <a:t>Jackie has problems with oral reading fluency and comprehension. She scored in the at risk range on the fifth grade DIBELS Oral Reading Fluency spring benchmark. Jackie can read 85-90 words per minute using  3</a:t>
            </a:r>
            <a:r>
              <a:rPr lang="en-US" altLang="en-US" sz="2000" baseline="30000" dirty="0">
                <a:latin typeface="Arial" panose="020B0604020202020204" pitchFamily="34" charset="0"/>
              </a:rPr>
              <a:t>rd</a:t>
            </a:r>
            <a:r>
              <a:rPr lang="en-US" altLang="en-US" sz="2000" dirty="0">
                <a:latin typeface="Arial" panose="020B0604020202020204" pitchFamily="34" charset="0"/>
              </a:rPr>
              <a:t> grade connected text with 100% accuracy.  </a:t>
            </a:r>
          </a:p>
        </p:txBody>
      </p:sp>
      <p:sp>
        <p:nvSpPr>
          <p:cNvPr id="5" name="TextBox 4"/>
          <p:cNvSpPr txBox="1"/>
          <p:nvPr/>
        </p:nvSpPr>
        <p:spPr>
          <a:xfrm rot="16200000">
            <a:off x="-1250156" y="3231356"/>
            <a:ext cx="4079875" cy="969963"/>
          </a:xfrm>
          <a:prstGeom prst="rect">
            <a:avLst/>
          </a:prstGeom>
          <a:solidFill>
            <a:schemeClr val="tx2">
              <a:lumMod val="20000"/>
              <a:lumOff val="80000"/>
            </a:schemeClr>
          </a:solidFill>
        </p:spPr>
        <p:txBody>
          <a:bodyPr>
            <a:spAutoFit/>
          </a:bodyPr>
          <a:lstStyle/>
          <a:p>
            <a:pPr algn="ctr" eaLnBrk="1" hangingPunct="1">
              <a:defRPr/>
            </a:pPr>
            <a:r>
              <a:rPr lang="en-US" sz="1900" dirty="0">
                <a:latin typeface="Arial" charset="0"/>
                <a:cs typeface="Arial" charset="0"/>
              </a:rPr>
              <a:t>The next section addresses: CHANGES IN CURRENT FUNCTIONING - NEEDS</a:t>
            </a:r>
          </a:p>
        </p:txBody>
      </p:sp>
      <p:sp>
        <p:nvSpPr>
          <p:cNvPr id="12800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7FD88D60-7FE4-43EE-A194-3C8DA9FE87BD}" type="slidenum">
              <a:rPr lang="en-US" altLang="en-US" sz="1800">
                <a:solidFill>
                  <a:srgbClr val="FFFFFF"/>
                </a:solidFill>
                <a:latin typeface="Arial" panose="020B0604020202020204" pitchFamily="34" charset="0"/>
              </a:rPr>
              <a:pPr>
                <a:spcBef>
                  <a:spcPct val="0"/>
                </a:spcBef>
                <a:buClrTx/>
                <a:buFontTx/>
                <a:buNone/>
              </a:pPr>
              <a:t>94</a:t>
            </a:fld>
            <a:endParaRPr lang="en-US" altLang="en-US" sz="1800">
              <a:solidFill>
                <a:srgbClr val="FFFFFF"/>
              </a:solidFill>
              <a:latin typeface="Arial" panose="020B0604020202020204" pitchFamily="34" charset="0"/>
            </a:endParaRPr>
          </a:p>
        </p:txBody>
      </p:sp>
      <p:sp>
        <p:nvSpPr>
          <p:cNvPr id="6" name="TextBox 5"/>
          <p:cNvSpPr txBox="1"/>
          <p:nvPr/>
        </p:nvSpPr>
        <p:spPr>
          <a:xfrm>
            <a:off x="7450873" y="6343620"/>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transition>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ChangeArrowheads="1"/>
          </p:cNvSpPr>
          <p:nvPr/>
        </p:nvSpPr>
        <p:spPr bwMode="auto">
          <a:xfrm>
            <a:off x="1600200" y="1054099"/>
            <a:ext cx="6553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spcBef>
                <a:spcPct val="0"/>
              </a:spcBef>
              <a:buClrTx/>
              <a:buFontTx/>
              <a:buNone/>
            </a:pPr>
            <a:r>
              <a:rPr lang="en-US" altLang="en-US" sz="2000" dirty="0">
                <a:latin typeface="Arial" panose="020B0604020202020204" pitchFamily="34" charset="0"/>
              </a:rPr>
              <a:t>Her performance is consistent with the expectations for a student at the end of third grade. Jackie’s problems with oral reading fluency affect comprehension skills in all academic areas of the general curriculum. She is improving in the areas of reading with expression and in self-correcting when she misses a word. </a:t>
            </a:r>
          </a:p>
          <a:p>
            <a:pPr eaLnBrk="1" hangingPunct="1">
              <a:spcBef>
                <a:spcPct val="0"/>
              </a:spcBef>
              <a:buClrTx/>
              <a:buFontTx/>
              <a:buNone/>
            </a:pPr>
            <a:r>
              <a:rPr lang="en-US" altLang="en-US" sz="2000" dirty="0">
                <a:latin typeface="Arial" panose="020B0604020202020204" pitchFamily="34" charset="0"/>
              </a:rPr>
              <a:t>Due to difficulties with reading fluency and comprehension, Jackie has difficulty understanding the science, health and social studies content and regularly struggles with the introduction of new and unique words.  In science, Jackie can identify objects based on different physical properties, but struggles with utilizing measurement tools. </a:t>
            </a:r>
          </a:p>
          <a:p>
            <a:pPr eaLnBrk="1" hangingPunct="1">
              <a:spcBef>
                <a:spcPct val="0"/>
              </a:spcBef>
              <a:buClrTx/>
              <a:buFontTx/>
              <a:buNone/>
            </a:pPr>
            <a:r>
              <a:rPr lang="en-US" altLang="en-US" sz="2000" dirty="0">
                <a:latin typeface="Arial" panose="020B0604020202020204" pitchFamily="34" charset="0"/>
              </a:rPr>
              <a:t>In social studies, Jackie struggles with identifying the basic roles of the three branches of government, but her performance overall improves with the use of graphics &amp; graphic organizers.</a:t>
            </a:r>
          </a:p>
        </p:txBody>
      </p:sp>
      <p:sp>
        <p:nvSpPr>
          <p:cNvPr id="5" name="TextBox 4"/>
          <p:cNvSpPr txBox="1"/>
          <p:nvPr/>
        </p:nvSpPr>
        <p:spPr>
          <a:xfrm rot="16200000">
            <a:off x="-1250156" y="3377406"/>
            <a:ext cx="4079875" cy="677863"/>
          </a:xfrm>
          <a:prstGeom prst="rect">
            <a:avLst/>
          </a:prstGeom>
          <a:solidFill>
            <a:schemeClr val="tx2">
              <a:lumMod val="20000"/>
              <a:lumOff val="80000"/>
            </a:schemeClr>
          </a:solidFill>
        </p:spPr>
        <p:txBody>
          <a:bodyPr>
            <a:spAutoFit/>
          </a:bodyPr>
          <a:lstStyle/>
          <a:p>
            <a:pPr algn="ctr" eaLnBrk="1" hangingPunct="1">
              <a:defRPr/>
            </a:pPr>
            <a:r>
              <a:rPr lang="en-US" sz="1900" dirty="0">
                <a:latin typeface="Arial" charset="0"/>
                <a:cs typeface="Arial" charset="0"/>
              </a:rPr>
              <a:t>CHANGES IN CURRENT FUNCTIONING – NEEDS (cont.)</a:t>
            </a:r>
          </a:p>
        </p:txBody>
      </p:sp>
      <p:sp>
        <p:nvSpPr>
          <p:cNvPr id="130052"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D903C41-60A9-4C88-A165-D597A4554C24}" type="slidenum">
              <a:rPr lang="en-US" altLang="en-US" sz="1800">
                <a:solidFill>
                  <a:srgbClr val="FFFFFF"/>
                </a:solidFill>
                <a:latin typeface="Arial" panose="020B0604020202020204" pitchFamily="34" charset="0"/>
              </a:rPr>
              <a:pPr>
                <a:spcBef>
                  <a:spcPct val="0"/>
                </a:spcBef>
                <a:buClrTx/>
                <a:buFontTx/>
                <a:buNone/>
              </a:pPr>
              <a:t>95</a:t>
            </a:fld>
            <a:endParaRPr lang="en-US" altLang="en-US" sz="1800">
              <a:solidFill>
                <a:srgbClr val="FFFFFF"/>
              </a:solidFill>
              <a:latin typeface="Arial" panose="020B0604020202020204" pitchFamily="34" charset="0"/>
            </a:endParaRPr>
          </a:p>
        </p:txBody>
      </p:sp>
      <p:sp>
        <p:nvSpPr>
          <p:cNvPr id="6" name="TextBox 5"/>
          <p:cNvSpPr txBox="1"/>
          <p:nvPr/>
        </p:nvSpPr>
        <p:spPr>
          <a:xfrm>
            <a:off x="7467600" y="6196280"/>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9D1EC123-962C-42F1-8981-4E6D3F2D2608}" type="slidenum">
              <a:rPr lang="en-US" altLang="en-US" sz="1800">
                <a:solidFill>
                  <a:srgbClr val="FFFFFF"/>
                </a:solidFill>
                <a:latin typeface="Arial" panose="020B0604020202020204" pitchFamily="34" charset="0"/>
              </a:rPr>
              <a:pPr>
                <a:spcBef>
                  <a:spcPct val="0"/>
                </a:spcBef>
                <a:buClrTx/>
                <a:buFontTx/>
                <a:buNone/>
              </a:pPr>
              <a:t>96</a:t>
            </a:fld>
            <a:endParaRPr lang="en-US" altLang="en-US" sz="1800">
              <a:solidFill>
                <a:srgbClr val="FFFFFF"/>
              </a:solidFill>
              <a:latin typeface="Arial" panose="020B0604020202020204" pitchFamily="34" charset="0"/>
            </a:endParaRPr>
          </a:p>
        </p:txBody>
      </p:sp>
      <p:sp>
        <p:nvSpPr>
          <p:cNvPr id="9223" name="Rectangle 7"/>
          <p:cNvSpPr>
            <a:spLocks noGrp="1" noChangeArrowheads="1"/>
          </p:cNvSpPr>
          <p:nvPr>
            <p:ph sz="quarter" idx="10"/>
          </p:nvPr>
        </p:nvSpPr>
        <p:spPr>
          <a:xfrm>
            <a:off x="830264" y="1066800"/>
            <a:ext cx="8161336" cy="4419600"/>
          </a:xfrm>
        </p:spPr>
        <p:txBody>
          <a:bodyPr rtlCol="0">
            <a:noAutofit/>
          </a:bodyPr>
          <a:lstStyle/>
          <a:p>
            <a:pPr marL="438912" indent="-320040" eaLnBrk="1" fontAlgn="auto" hangingPunct="1">
              <a:spcBef>
                <a:spcPts val="0"/>
              </a:spcBef>
              <a:spcAft>
                <a:spcPts val="0"/>
              </a:spcAft>
              <a:buFont typeface="Wingdings 2"/>
              <a:buChar char=""/>
              <a:defRPr/>
            </a:pPr>
            <a:r>
              <a:rPr lang="en-US" sz="2000" dirty="0"/>
              <a:t>Jackie’s progress on previous goals is as follows: Jackie surpassed her reading fluency goal as she consistently reads 85 to 90 words per minute from 70 to 75 words per minute on 3</a:t>
            </a:r>
            <a:r>
              <a:rPr lang="en-US" sz="2000" baseline="30000" dirty="0"/>
              <a:t>rd</a:t>
            </a:r>
            <a:r>
              <a:rPr lang="en-US" sz="2000" dirty="0"/>
              <a:t> Grade level texts.  </a:t>
            </a:r>
          </a:p>
          <a:p>
            <a:pPr marL="438912" indent="-320040" eaLnBrk="1" fontAlgn="auto" hangingPunct="1">
              <a:spcBef>
                <a:spcPts val="0"/>
              </a:spcBef>
              <a:spcAft>
                <a:spcPts val="0"/>
              </a:spcAft>
              <a:buFont typeface="Wingdings 2"/>
              <a:buChar char=""/>
              <a:defRPr/>
            </a:pPr>
            <a:endParaRPr lang="en-US" sz="800" dirty="0"/>
          </a:p>
          <a:p>
            <a:pPr marL="438912" indent="-320040" eaLnBrk="1" fontAlgn="auto" hangingPunct="1">
              <a:spcBef>
                <a:spcPts val="0"/>
              </a:spcBef>
              <a:spcAft>
                <a:spcPts val="0"/>
              </a:spcAft>
              <a:buFont typeface="Wingdings 2"/>
              <a:buChar char=""/>
              <a:defRPr/>
            </a:pPr>
            <a:r>
              <a:rPr lang="en-US" sz="2000" dirty="0"/>
              <a:t>Jackie achieved her math calculation goals by multiplying and dividing whole numbers in 4</a:t>
            </a:r>
            <a:r>
              <a:rPr lang="en-US" sz="2000" baseline="30000" dirty="0"/>
              <a:t>th</a:t>
            </a:r>
            <a:r>
              <a:rPr lang="en-US" sz="2000" dirty="0"/>
              <a:t> grade level content as well as utilizing models including properties of organizations and graphic organizers.</a:t>
            </a:r>
          </a:p>
          <a:p>
            <a:pPr marL="118872" indent="0" eaLnBrk="1" fontAlgn="auto" hangingPunct="1">
              <a:spcBef>
                <a:spcPts val="0"/>
              </a:spcBef>
              <a:spcAft>
                <a:spcPts val="0"/>
              </a:spcAft>
              <a:buFont typeface="Arial" charset="0"/>
              <a:buNone/>
              <a:defRPr/>
            </a:pPr>
            <a:r>
              <a:rPr lang="en-US" sz="800" dirty="0"/>
              <a:t> </a:t>
            </a:r>
          </a:p>
          <a:p>
            <a:pPr marL="438912" indent="-320040" eaLnBrk="1" fontAlgn="auto" hangingPunct="1">
              <a:spcBef>
                <a:spcPts val="0"/>
              </a:spcBef>
              <a:spcAft>
                <a:spcPts val="0"/>
              </a:spcAft>
              <a:buFont typeface="Wingdings 2"/>
              <a:buChar char=""/>
              <a:defRPr/>
            </a:pPr>
            <a:r>
              <a:rPr lang="en-US" sz="2000" dirty="0"/>
              <a:t>Jackie’s math problem solving goals had to be amended to reintroduce 3</a:t>
            </a:r>
            <a:r>
              <a:rPr lang="en-US" sz="2000" baseline="30000" dirty="0"/>
              <a:t>rd</a:t>
            </a:r>
            <a:r>
              <a:rPr lang="en-US" sz="2000" dirty="0"/>
              <a:t> grade content simple word problems, which she mastered. </a:t>
            </a:r>
          </a:p>
          <a:p>
            <a:pPr marL="438912" indent="-320040" eaLnBrk="1" fontAlgn="auto" hangingPunct="1">
              <a:spcBef>
                <a:spcPts val="0"/>
              </a:spcBef>
              <a:spcAft>
                <a:spcPts val="0"/>
              </a:spcAft>
              <a:buFont typeface="Wingdings 2"/>
              <a:buChar char=""/>
              <a:defRPr/>
            </a:pPr>
            <a:endParaRPr lang="en-US" sz="800" dirty="0"/>
          </a:p>
          <a:p>
            <a:pPr marL="438912" indent="-320040" eaLnBrk="1" fontAlgn="auto" hangingPunct="1">
              <a:spcBef>
                <a:spcPts val="0"/>
              </a:spcBef>
              <a:spcAft>
                <a:spcPts val="0"/>
              </a:spcAft>
              <a:buFont typeface="Wingdings 2"/>
              <a:buChar char=""/>
              <a:defRPr/>
            </a:pPr>
            <a:r>
              <a:rPr lang="en-US" sz="2000" dirty="0"/>
              <a:t>Jackie’s behavior goal was achieved as she demonstrated ability to self-regulate through the usage of a personal visual &amp; print schedule.  </a:t>
            </a:r>
          </a:p>
          <a:p>
            <a:pPr marL="438912" indent="-320040" eaLnBrk="1" fontAlgn="auto" hangingPunct="1">
              <a:spcBef>
                <a:spcPts val="0"/>
              </a:spcBef>
              <a:spcAft>
                <a:spcPts val="0"/>
              </a:spcAft>
              <a:buFont typeface="Wingdings 2"/>
              <a:buChar char=""/>
              <a:defRPr/>
            </a:pPr>
            <a:endParaRPr lang="en-US" sz="800" dirty="0"/>
          </a:p>
          <a:p>
            <a:pPr marL="438912" indent="-320040" eaLnBrk="1" fontAlgn="auto" hangingPunct="1">
              <a:spcBef>
                <a:spcPts val="0"/>
              </a:spcBef>
              <a:spcAft>
                <a:spcPts val="0"/>
              </a:spcAft>
              <a:buFont typeface="Wingdings 2"/>
              <a:buChar char=""/>
              <a:defRPr/>
            </a:pPr>
            <a:r>
              <a:rPr lang="en-US" sz="2000" dirty="0"/>
              <a:t>Jackie’s communication goal addressing spontaneous conversations with familiar persons had to be amended to decrease the number of exchanges between Jackie and a familiar person from 4 to 2 in formal settings such as the classroom, cafeteria, or hallway, to include mastery of pragmatic phrases such as “hello, thank you, please, bless you, excuse me, goodbye, and you’re welcome.”</a:t>
            </a:r>
          </a:p>
          <a:p>
            <a:pPr marL="0" indent="0" eaLnBrk="1" fontAlgn="auto" hangingPunct="1">
              <a:lnSpc>
                <a:spcPct val="80000"/>
              </a:lnSpc>
              <a:spcBef>
                <a:spcPts val="0"/>
              </a:spcBef>
              <a:spcAft>
                <a:spcPts val="0"/>
              </a:spcAft>
              <a:buFontTx/>
              <a:buNone/>
              <a:defRPr/>
            </a:pPr>
            <a:endParaRPr lang="en-US" sz="2000" dirty="0">
              <a:latin typeface="Times New Roman" pitchFamily="18" charset="0"/>
            </a:endParaRPr>
          </a:p>
          <a:p>
            <a:pPr marL="0" indent="0" eaLnBrk="1" fontAlgn="auto" hangingPunct="1">
              <a:lnSpc>
                <a:spcPct val="80000"/>
              </a:lnSpc>
              <a:spcBef>
                <a:spcPts val="0"/>
              </a:spcBef>
              <a:spcAft>
                <a:spcPts val="0"/>
              </a:spcAft>
              <a:buFontTx/>
              <a:buNone/>
              <a:defRPr/>
            </a:pPr>
            <a:endParaRPr lang="en-US" sz="2000" dirty="0">
              <a:latin typeface="Times New Roman" pitchFamily="18" charset="0"/>
            </a:endParaRPr>
          </a:p>
        </p:txBody>
      </p:sp>
      <p:sp>
        <p:nvSpPr>
          <p:cNvPr id="5" name="TextBox 4"/>
          <p:cNvSpPr txBox="1"/>
          <p:nvPr/>
        </p:nvSpPr>
        <p:spPr>
          <a:xfrm rot="16200000">
            <a:off x="-1548606" y="2463006"/>
            <a:ext cx="4079875" cy="677863"/>
          </a:xfrm>
          <a:prstGeom prst="rect">
            <a:avLst/>
          </a:prstGeom>
          <a:solidFill>
            <a:schemeClr val="tx2">
              <a:lumMod val="20000"/>
              <a:lumOff val="80000"/>
            </a:schemeClr>
          </a:solidFill>
        </p:spPr>
        <p:txBody>
          <a:bodyPr>
            <a:spAutoFit/>
          </a:bodyPr>
          <a:lstStyle/>
          <a:p>
            <a:pPr algn="ctr" eaLnBrk="1" hangingPunct="1">
              <a:defRPr/>
            </a:pPr>
            <a:r>
              <a:rPr lang="en-US" sz="1900" dirty="0">
                <a:latin typeface="Arial" charset="0"/>
                <a:cs typeface="Arial" charset="0"/>
              </a:rPr>
              <a:t> CHANGES IN CURRENT FUNCTIONING – NEEDS (cont.)</a:t>
            </a:r>
          </a:p>
        </p:txBody>
      </p:sp>
      <p:sp>
        <p:nvSpPr>
          <p:cNvPr id="6" name="TextBox 5"/>
          <p:cNvSpPr txBox="1"/>
          <p:nvPr/>
        </p:nvSpPr>
        <p:spPr>
          <a:xfrm>
            <a:off x="7467600" y="6248400"/>
            <a:ext cx="990600" cy="400110"/>
          </a:xfrm>
          <a:prstGeom prst="rect">
            <a:avLst/>
          </a:prstGeom>
          <a:solidFill>
            <a:srgbClr val="FFFF00"/>
          </a:solidFill>
          <a:ln w="38100">
            <a:solidFill>
              <a:schemeClr val="tx1"/>
            </a:solidFill>
          </a:ln>
        </p:spPr>
        <p:txBody>
          <a:bodyPr wrap="square" rtlCol="0">
            <a:spAutoFit/>
          </a:bodyPr>
          <a:lstStyle/>
          <a:p>
            <a:r>
              <a:rPr lang="en-US" dirty="0"/>
              <a:t>HO #8</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4"/>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4800E01E-5097-429B-85F7-E79B99BE00C7}" type="slidenum">
              <a:rPr lang="en-US" altLang="en-US" sz="1800">
                <a:solidFill>
                  <a:srgbClr val="FFFFFF"/>
                </a:solidFill>
                <a:latin typeface="Arial" panose="020B0604020202020204" pitchFamily="34" charset="0"/>
              </a:rPr>
              <a:pPr>
                <a:spcBef>
                  <a:spcPct val="0"/>
                </a:spcBef>
                <a:buClrTx/>
                <a:buFontTx/>
                <a:buNone/>
              </a:pPr>
              <a:t>97</a:t>
            </a:fld>
            <a:endParaRPr lang="en-US" altLang="en-US" sz="1800">
              <a:solidFill>
                <a:srgbClr val="FFFFFF"/>
              </a:solidFill>
              <a:latin typeface="Arial" panose="020B0604020202020204" pitchFamily="34" charset="0"/>
            </a:endParaRPr>
          </a:p>
        </p:txBody>
      </p:sp>
      <p:sp>
        <p:nvSpPr>
          <p:cNvPr id="2" name="Content Placeholder 1"/>
          <p:cNvSpPr>
            <a:spLocks noGrp="1"/>
          </p:cNvSpPr>
          <p:nvPr>
            <p:ph sz="quarter" idx="10"/>
          </p:nvPr>
        </p:nvSpPr>
        <p:spPr>
          <a:xfrm>
            <a:off x="342900" y="1447800"/>
            <a:ext cx="8458200" cy="4749800"/>
          </a:xfrm>
        </p:spPr>
        <p:txBody>
          <a:bodyPr rtlCol="0">
            <a:normAutofit fontScale="92500"/>
          </a:bodyPr>
          <a:lstStyle/>
          <a:p>
            <a:pPr marL="624078" indent="-514350" eaLnBrk="1" fontAlgn="auto" hangingPunct="1">
              <a:spcBef>
                <a:spcPts val="0"/>
              </a:spcBef>
              <a:spcAft>
                <a:spcPts val="600"/>
              </a:spcAft>
              <a:buClr>
                <a:srgbClr val="C00000"/>
              </a:buClr>
              <a:buSzPct val="75000"/>
              <a:buFont typeface="Wingdings 3"/>
              <a:buNone/>
              <a:defRPr/>
            </a:pPr>
            <a:r>
              <a:rPr lang="en-US" dirty="0">
                <a:solidFill>
                  <a:schemeClr val="accent2"/>
                </a:solidFill>
              </a:rPr>
              <a:t>1.  </a:t>
            </a:r>
            <a:r>
              <a:rPr lang="en-US" dirty="0"/>
              <a:t>Choose a case study. (Max, grade 4 LD;  </a:t>
            </a:r>
          </a:p>
          <a:p>
            <a:pPr marL="624078" indent="-514350" eaLnBrk="1" fontAlgn="auto" hangingPunct="1">
              <a:spcBef>
                <a:spcPts val="0"/>
              </a:spcBef>
              <a:spcAft>
                <a:spcPts val="600"/>
              </a:spcAft>
              <a:buClr>
                <a:srgbClr val="C00000"/>
              </a:buClr>
              <a:buSzPct val="75000"/>
              <a:buFont typeface="Wingdings 3"/>
              <a:buNone/>
              <a:defRPr/>
            </a:pPr>
            <a:r>
              <a:rPr lang="en-US" dirty="0"/>
              <a:t>        Jack, grade 5, ED; </a:t>
            </a:r>
            <a:r>
              <a:rPr lang="en-US" dirty="0" err="1"/>
              <a:t>Rosey</a:t>
            </a:r>
            <a:r>
              <a:rPr lang="en-US" dirty="0"/>
              <a:t>, grade 10, LD)</a:t>
            </a:r>
          </a:p>
          <a:p>
            <a:pPr marL="109728" indent="0" eaLnBrk="1" fontAlgn="auto" hangingPunct="1">
              <a:spcBef>
                <a:spcPts val="0"/>
              </a:spcBef>
              <a:spcAft>
                <a:spcPts val="600"/>
              </a:spcAft>
              <a:buClr>
                <a:srgbClr val="C00000"/>
              </a:buClr>
              <a:buSzPct val="75000"/>
              <a:buFont typeface="Arial" panose="020B0604020202020204" pitchFamily="34" charset="0"/>
              <a:buNone/>
              <a:defRPr/>
            </a:pPr>
            <a:r>
              <a:rPr lang="en-US" dirty="0">
                <a:solidFill>
                  <a:schemeClr val="accent2"/>
                </a:solidFill>
              </a:rPr>
              <a:t>2.</a:t>
            </a:r>
            <a:r>
              <a:rPr lang="en-US" dirty="0">
                <a:solidFill>
                  <a:schemeClr val="tx2"/>
                </a:solidFill>
              </a:rPr>
              <a:t>  </a:t>
            </a:r>
            <a:r>
              <a:rPr lang="en-US" dirty="0"/>
              <a:t>Determine UEN in the area of</a:t>
            </a:r>
          </a:p>
          <a:p>
            <a:pPr marL="624078" indent="-514350" eaLnBrk="1" fontAlgn="auto" hangingPunct="1">
              <a:spcBef>
                <a:spcPts val="0"/>
              </a:spcBef>
              <a:spcAft>
                <a:spcPts val="600"/>
              </a:spcAft>
              <a:buClr>
                <a:srgbClr val="C00000"/>
              </a:buClr>
              <a:buSzPct val="75000"/>
              <a:buFont typeface="Wingdings 3"/>
              <a:buNone/>
              <a:defRPr/>
            </a:pPr>
            <a:r>
              <a:rPr lang="en-US" dirty="0"/>
              <a:t>        English Language Arts.</a:t>
            </a:r>
          </a:p>
          <a:p>
            <a:pPr marL="109728" indent="0" eaLnBrk="1" fontAlgn="auto" hangingPunct="1">
              <a:spcBef>
                <a:spcPts val="0"/>
              </a:spcBef>
              <a:spcAft>
                <a:spcPts val="600"/>
              </a:spcAft>
              <a:buClr>
                <a:srgbClr val="C00000"/>
              </a:buClr>
              <a:buSzPct val="75000"/>
              <a:buFont typeface="Arial" panose="020B0604020202020204" pitchFamily="34" charset="0"/>
              <a:buNone/>
              <a:defRPr/>
            </a:pPr>
            <a:r>
              <a:rPr lang="en-US" dirty="0">
                <a:solidFill>
                  <a:schemeClr val="accent2"/>
                </a:solidFill>
              </a:rPr>
              <a:t>3.</a:t>
            </a:r>
            <a:r>
              <a:rPr lang="en-US" dirty="0">
                <a:solidFill>
                  <a:schemeClr val="tx2"/>
                </a:solidFill>
              </a:rPr>
              <a:t>  </a:t>
            </a:r>
            <a:r>
              <a:rPr lang="en-US" dirty="0"/>
              <a:t>Write Present Level statements based on</a:t>
            </a:r>
          </a:p>
          <a:p>
            <a:pPr marL="624078" indent="-514350" eaLnBrk="1" fontAlgn="auto" hangingPunct="1">
              <a:spcBef>
                <a:spcPts val="0"/>
              </a:spcBef>
              <a:spcAft>
                <a:spcPts val="600"/>
              </a:spcAft>
              <a:buClr>
                <a:srgbClr val="C00000"/>
              </a:buClr>
              <a:buSzPct val="75000"/>
              <a:buFont typeface="Wingdings 3"/>
              <a:buNone/>
              <a:defRPr/>
            </a:pPr>
            <a:r>
              <a:rPr lang="en-US" dirty="0"/>
              <a:t>        </a:t>
            </a:r>
            <a:r>
              <a:rPr lang="en-US" u="sng" dirty="0"/>
              <a:t>the Unique Educational Needs (UEN)</a:t>
            </a:r>
            <a:r>
              <a:rPr lang="en-US" dirty="0"/>
              <a:t> for English Language Arts</a:t>
            </a:r>
          </a:p>
          <a:p>
            <a:pPr marL="514350" indent="-514350" eaLnBrk="1" fontAlgn="auto" hangingPunct="1">
              <a:spcBef>
                <a:spcPts val="0"/>
              </a:spcBef>
              <a:spcAft>
                <a:spcPts val="600"/>
              </a:spcAft>
              <a:buClr>
                <a:srgbClr val="C00000"/>
              </a:buClr>
              <a:buSzPct val="75000"/>
              <a:buFont typeface="Wingdings 3"/>
              <a:buNone/>
              <a:defRPr/>
            </a:pPr>
            <a:r>
              <a:rPr lang="en-US" dirty="0"/>
              <a:t> </a:t>
            </a:r>
            <a:r>
              <a:rPr lang="en-US" dirty="0">
                <a:solidFill>
                  <a:schemeClr val="accent2"/>
                </a:solidFill>
              </a:rPr>
              <a:t>**</a:t>
            </a:r>
            <a:r>
              <a:rPr lang="en-US" dirty="0">
                <a:solidFill>
                  <a:schemeClr val="tx2"/>
                </a:solidFill>
              </a:rPr>
              <a:t> </a:t>
            </a:r>
            <a:r>
              <a:rPr lang="en-US" dirty="0">
                <a:solidFill>
                  <a:srgbClr val="C00000"/>
                </a:solidFill>
              </a:rPr>
              <a:t> </a:t>
            </a:r>
            <a:r>
              <a:rPr lang="en-US" dirty="0"/>
              <a:t>Create baseline data (if not provided in the sample) according to standards per grade level.</a:t>
            </a:r>
          </a:p>
          <a:p>
            <a:pPr marL="365760" indent="-256032" eaLnBrk="1" fontAlgn="auto" hangingPunct="1">
              <a:spcBef>
                <a:spcPts val="0"/>
              </a:spcBef>
              <a:spcAft>
                <a:spcPts val="600"/>
              </a:spcAft>
              <a:buFont typeface="Wingdings 3"/>
              <a:buChar char=""/>
              <a:defRPr/>
            </a:pPr>
            <a:endParaRPr lang="en-US" dirty="0"/>
          </a:p>
        </p:txBody>
      </p:sp>
      <p:sp>
        <p:nvSpPr>
          <p:cNvPr id="134146" name="Title 2"/>
          <p:cNvSpPr>
            <a:spLocks noGrp="1"/>
          </p:cNvSpPr>
          <p:nvPr>
            <p:ph type="title"/>
          </p:nvPr>
        </p:nvSpPr>
        <p:spPr>
          <a:xfrm>
            <a:off x="152400" y="661756"/>
            <a:ext cx="8839200" cy="1066800"/>
          </a:xfrm>
        </p:spPr>
        <p:txBody>
          <a:bodyPr/>
          <a:lstStyle/>
          <a:p>
            <a:pPr eaLnBrk="1" hangingPunct="1"/>
            <a:r>
              <a:rPr lang="en-US" altLang="en-US" sz="4000" b="1" dirty="0"/>
              <a:t>Case Study Activity</a:t>
            </a:r>
          </a:p>
        </p:txBody>
      </p:sp>
      <p:sp>
        <p:nvSpPr>
          <p:cNvPr id="5" name="TextBox 4"/>
          <p:cNvSpPr txBox="1"/>
          <p:nvPr/>
        </p:nvSpPr>
        <p:spPr>
          <a:xfrm>
            <a:off x="7239000" y="6196280"/>
            <a:ext cx="1562100" cy="400110"/>
          </a:xfrm>
          <a:prstGeom prst="rect">
            <a:avLst/>
          </a:prstGeom>
          <a:solidFill>
            <a:srgbClr val="FFFF00"/>
          </a:solidFill>
          <a:ln w="38100">
            <a:solidFill>
              <a:schemeClr val="tx1"/>
            </a:solidFill>
          </a:ln>
        </p:spPr>
        <p:txBody>
          <a:bodyPr wrap="square" rtlCol="0">
            <a:spAutoFit/>
          </a:bodyPr>
          <a:lstStyle/>
          <a:p>
            <a:r>
              <a:rPr lang="en-US" dirty="0"/>
              <a:t>HO #9 </a:t>
            </a:r>
            <a:r>
              <a:rPr lang="en-US" dirty="0" err="1"/>
              <a:t>a,b,c</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Slide Number Placeholder 3"/>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6BE4B6AA-CB15-4F03-A9BD-BCA6F28E2880}" type="slidenum">
              <a:rPr lang="en-US" altLang="en-US" sz="1800">
                <a:solidFill>
                  <a:srgbClr val="FFFFFF"/>
                </a:solidFill>
                <a:latin typeface="Arial" panose="020B0604020202020204" pitchFamily="34" charset="0"/>
              </a:rPr>
              <a:pPr>
                <a:spcBef>
                  <a:spcPct val="0"/>
                </a:spcBef>
                <a:buClrTx/>
                <a:buFontTx/>
                <a:buNone/>
              </a:pPr>
              <a:t>98</a:t>
            </a:fld>
            <a:endParaRPr lang="en-US" altLang="en-US" sz="1800">
              <a:solidFill>
                <a:srgbClr val="FFFFFF"/>
              </a:solidFill>
              <a:latin typeface="Arial" panose="020B0604020202020204" pitchFamily="34" charset="0"/>
            </a:endParaRPr>
          </a:p>
        </p:txBody>
      </p:sp>
      <p:sp>
        <p:nvSpPr>
          <p:cNvPr id="136195" name="Content Placeholder 2"/>
          <p:cNvSpPr>
            <a:spLocks noGrp="1"/>
          </p:cNvSpPr>
          <p:nvPr>
            <p:ph sz="quarter" idx="10"/>
          </p:nvPr>
        </p:nvSpPr>
        <p:spPr>
          <a:xfrm>
            <a:off x="152400" y="2057400"/>
            <a:ext cx="8839200" cy="4521200"/>
          </a:xfrm>
        </p:spPr>
        <p:txBody>
          <a:bodyPr/>
          <a:lstStyle/>
          <a:p>
            <a:pPr marL="114300" indent="0" eaLnBrk="1" hangingPunct="1">
              <a:buFont typeface="Arial" panose="020B0604020202020204" pitchFamily="34" charset="0"/>
              <a:buNone/>
            </a:pPr>
            <a:r>
              <a:rPr lang="en-US" altLang="en-US" sz="3600" dirty="0"/>
              <a:t>Use your student information to write present level statements based on your student’s UENs</a:t>
            </a:r>
            <a:r>
              <a:rPr lang="en-US" altLang="en-US" dirty="0"/>
              <a:t>.</a:t>
            </a:r>
          </a:p>
        </p:txBody>
      </p:sp>
      <p:sp>
        <p:nvSpPr>
          <p:cNvPr id="136194" name="Title 1"/>
          <p:cNvSpPr>
            <a:spLocks noGrp="1"/>
          </p:cNvSpPr>
          <p:nvPr>
            <p:ph type="title"/>
          </p:nvPr>
        </p:nvSpPr>
        <p:spPr/>
        <p:txBody>
          <a:bodyPr/>
          <a:lstStyle/>
          <a:p>
            <a:pPr eaLnBrk="1" hangingPunct="1"/>
            <a:r>
              <a:rPr lang="en-US" altLang="en-US" sz="4000" b="1"/>
              <a:t>Reflection and Application</a:t>
            </a:r>
          </a:p>
        </p:txBody>
      </p:sp>
      <p:pic>
        <p:nvPicPr>
          <p:cNvPr id="136197" name="Picture 2" descr="C:\Users\jjackso\AppData\Local\Microsoft\Windows\Temporary Internet Files\Content.IE5\TRT6JR32\MC9000890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839" y="3581400"/>
            <a:ext cx="3650321"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9000" y="6196280"/>
            <a:ext cx="1562100" cy="400110"/>
          </a:xfrm>
          <a:prstGeom prst="rect">
            <a:avLst/>
          </a:prstGeom>
          <a:solidFill>
            <a:srgbClr val="FFFF00"/>
          </a:solidFill>
          <a:ln w="38100">
            <a:solidFill>
              <a:schemeClr val="tx1"/>
            </a:solidFill>
          </a:ln>
        </p:spPr>
        <p:txBody>
          <a:bodyPr wrap="square" rtlCol="0">
            <a:spAutoFit/>
          </a:bodyPr>
          <a:lstStyle/>
          <a:p>
            <a:r>
              <a:rPr lang="en-US" dirty="0"/>
              <a:t>HO #9 </a:t>
            </a:r>
            <a:r>
              <a:rPr lang="en-US" dirty="0" err="1"/>
              <a:t>a,b,c</a:t>
            </a:r>
            <a:endParaRPr lang="en-US" dirty="0"/>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Slide Number Placeholder 2"/>
          <p:cNvSpPr>
            <a:spLocks noGrp="1"/>
          </p:cNvSpPr>
          <p:nvPr>
            <p:ph type="sldNum" sz="quarter" idx="4"/>
          </p:nvPr>
        </p:nvSpPr>
        <p:spPr bwMode="auto">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F88E902C-62FD-499B-B81A-587575DDF8A6}" type="slidenum">
              <a:rPr lang="en-US" altLang="en-US" sz="1800">
                <a:solidFill>
                  <a:srgbClr val="FFFFFF"/>
                </a:solidFill>
                <a:latin typeface="Arial" panose="020B0604020202020204" pitchFamily="34" charset="0"/>
              </a:rPr>
              <a:pPr>
                <a:spcBef>
                  <a:spcPct val="0"/>
                </a:spcBef>
                <a:buClrTx/>
                <a:buFontTx/>
                <a:buNone/>
              </a:pPr>
              <a:t>99</a:t>
            </a:fld>
            <a:endParaRPr lang="en-US" altLang="en-US" sz="1800">
              <a:solidFill>
                <a:srgbClr val="FFFFFF"/>
              </a:solidFill>
              <a:latin typeface="Arial" panose="020B0604020202020204" pitchFamily="34" charset="0"/>
            </a:endParaRPr>
          </a:p>
        </p:txBody>
      </p:sp>
      <p:sp>
        <p:nvSpPr>
          <p:cNvPr id="138243" name="Rectangle 3"/>
          <p:cNvSpPr>
            <a:spLocks noGrp="1" noChangeArrowheads="1"/>
          </p:cNvSpPr>
          <p:nvPr>
            <p:ph sz="quarter" idx="10"/>
          </p:nvPr>
        </p:nvSpPr>
        <p:spPr>
          <a:xfrm>
            <a:off x="162339" y="2415621"/>
            <a:ext cx="8839200" cy="4419600"/>
          </a:xfrm>
        </p:spPr>
        <p:txBody>
          <a:bodyPr/>
          <a:lstStyle/>
          <a:p>
            <a:pPr eaLnBrk="1" hangingPunct="1">
              <a:buFontTx/>
              <a:buNone/>
            </a:pPr>
            <a:endParaRPr lang="en-US" altLang="en-US"/>
          </a:p>
          <a:p>
            <a:pPr eaLnBrk="1" hangingPunct="1">
              <a:buFontTx/>
              <a:buNone/>
            </a:pPr>
            <a:endParaRPr lang="en-US" altLang="en-US"/>
          </a:p>
        </p:txBody>
      </p:sp>
      <p:sp>
        <p:nvSpPr>
          <p:cNvPr id="138242" name="Rectangle 2"/>
          <p:cNvSpPr>
            <a:spLocks noGrp="1" noChangeArrowheads="1"/>
          </p:cNvSpPr>
          <p:nvPr>
            <p:ph type="title"/>
          </p:nvPr>
        </p:nvSpPr>
        <p:spPr>
          <a:xfrm>
            <a:off x="152400" y="762001"/>
            <a:ext cx="8839200" cy="1653620"/>
          </a:xfrm>
        </p:spPr>
        <p:txBody>
          <a:bodyPr>
            <a:normAutofit fontScale="90000"/>
          </a:bodyPr>
          <a:lstStyle/>
          <a:p>
            <a:pPr eaLnBrk="1" hangingPunct="1"/>
            <a:r>
              <a:rPr lang="en-US" altLang="en-US" sz="3200" b="1" u="sng" dirty="0"/>
              <a:t>Step 4</a:t>
            </a:r>
            <a:r>
              <a:rPr lang="en-US" altLang="en-US" sz="3200" b="1" dirty="0"/>
              <a:t>: </a:t>
            </a:r>
            <a:r>
              <a:rPr lang="en-US" altLang="en-US" sz="3600" b="1" dirty="0"/>
              <a:t>Develop Measurable Annual Goals Aligned with Grade-level Academic Content Standards</a:t>
            </a:r>
          </a:p>
        </p:txBody>
      </p:sp>
      <p:sp>
        <p:nvSpPr>
          <p:cNvPr id="138245" name="Text Box 4"/>
          <p:cNvSpPr txBox="1">
            <a:spLocks noChangeArrowheads="1"/>
          </p:cNvSpPr>
          <p:nvPr/>
        </p:nvSpPr>
        <p:spPr bwMode="auto">
          <a:xfrm>
            <a:off x="685800" y="2311400"/>
            <a:ext cx="777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eaLnBrk="1" hangingPunct="1">
              <a:lnSpc>
                <a:spcPct val="150000"/>
              </a:lnSpc>
              <a:spcBef>
                <a:spcPct val="0"/>
              </a:spcBef>
              <a:buClrTx/>
              <a:buFontTx/>
              <a:buNone/>
            </a:pPr>
            <a:r>
              <a:rPr lang="en-US" altLang="en-US" sz="2800" dirty="0">
                <a:latin typeface="Arial" panose="020B0604020202020204" pitchFamily="34" charset="0"/>
              </a:rPr>
              <a:t>Measurable annual goals are statements that describe what a student </a:t>
            </a:r>
            <a:r>
              <a:rPr lang="en-US" altLang="en-US" sz="2800" b="1" dirty="0">
                <a:latin typeface="Arial" panose="020B0604020202020204" pitchFamily="34" charset="0"/>
              </a:rPr>
              <a:t>reasonably</a:t>
            </a:r>
            <a:r>
              <a:rPr lang="en-US" altLang="en-US" sz="2800" dirty="0">
                <a:latin typeface="Arial" panose="020B0604020202020204" pitchFamily="34" charset="0"/>
              </a:rPr>
              <a:t> can be expected to </a:t>
            </a:r>
            <a:r>
              <a:rPr lang="en-US" altLang="en-US" sz="2800" b="1" dirty="0">
                <a:latin typeface="Arial" panose="020B0604020202020204" pitchFamily="34" charset="0"/>
              </a:rPr>
              <a:t>accomplish in one school year </a:t>
            </a:r>
            <a:r>
              <a:rPr lang="en-US" altLang="en-US" sz="2800" dirty="0">
                <a:latin typeface="Arial" panose="020B0604020202020204" pitchFamily="34" charset="0"/>
              </a:rPr>
              <a:t>in the student’s special education program.</a:t>
            </a:r>
          </a:p>
          <a:p>
            <a:pPr eaLnBrk="1" hangingPunct="1">
              <a:lnSpc>
                <a:spcPct val="150000"/>
              </a:lnSpc>
              <a:spcBef>
                <a:spcPct val="0"/>
              </a:spcBef>
              <a:buClrTx/>
              <a:buFontTx/>
              <a:buNone/>
            </a:pPr>
            <a:r>
              <a:rPr lang="en-US" altLang="en-US" sz="2800" b="1" i="1" dirty="0">
                <a:latin typeface="Arial" panose="020B0604020202020204" pitchFamily="34" charset="0"/>
              </a:rPr>
              <a:t>	</a:t>
            </a:r>
          </a:p>
          <a:p>
            <a:pPr eaLnBrk="1" hangingPunct="1">
              <a:lnSpc>
                <a:spcPct val="150000"/>
              </a:lnSpc>
              <a:spcBef>
                <a:spcPct val="0"/>
              </a:spcBef>
              <a:buClrTx/>
              <a:buFontTx/>
              <a:buNone/>
            </a:pPr>
            <a:r>
              <a:rPr lang="en-US" altLang="en-US" sz="2800" b="1" i="1" dirty="0">
                <a:latin typeface="Arial" panose="020B0604020202020204" pitchFamily="34" charset="0"/>
              </a:rPr>
              <a:t>	</a:t>
            </a:r>
            <a:endParaRPr lang="en-US" altLang="en-US" sz="2800" dirty="0">
              <a:latin typeface="Arial" panose="020B0604020202020204" pitchFamily="34" charset="0"/>
            </a:endParaRPr>
          </a:p>
        </p:txBody>
      </p:sp>
      <p:sp>
        <p:nvSpPr>
          <p:cNvPr id="6" name="TextBox 5"/>
          <p:cNvSpPr txBox="1"/>
          <p:nvPr/>
        </p:nvSpPr>
        <p:spPr>
          <a:xfrm>
            <a:off x="7239000" y="6185904"/>
            <a:ext cx="990600" cy="400110"/>
          </a:xfrm>
          <a:prstGeom prst="rect">
            <a:avLst/>
          </a:prstGeom>
          <a:solidFill>
            <a:srgbClr val="FFFF00"/>
          </a:solidFill>
          <a:ln w="38100">
            <a:solidFill>
              <a:schemeClr val="tx1"/>
            </a:solidFill>
          </a:ln>
        </p:spPr>
        <p:txBody>
          <a:bodyPr wrap="square" rtlCol="0">
            <a:spAutoFit/>
          </a:bodyPr>
          <a:lstStyle/>
          <a:p>
            <a:r>
              <a:rPr lang="en-US" dirty="0"/>
              <a:t>HO #2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PDG PPT">
  <a:themeElements>
    <a:clrScheme name="spdg w/sand">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DG PPT" id="{573069FC-69BE-4564-9CD3-641FAB1871C7}" vid="{74FB9632-70DD-4BFE-93CD-96E552E75921}"/>
    </a:ext>
  </a:extLst>
</a:theme>
</file>

<file path=ppt/theme/theme2.xml><?xml version="1.0" encoding="utf-8"?>
<a:theme xmlns:a="http://schemas.openxmlformats.org/drawingml/2006/main" name="198">
  <a:themeElements>
    <a:clrScheme name="Spring Field PowerPoint Template">
      <a:dk1>
        <a:srgbClr val="2F7F9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SPDG PPT</Template>
  <TotalTime>18369</TotalTime>
  <Words>19258</Words>
  <Application>Microsoft Office PowerPoint</Application>
  <PresentationFormat>On-screen Show (4:3)</PresentationFormat>
  <Paragraphs>1925</Paragraphs>
  <Slides>125</Slides>
  <Notes>124</Notes>
  <HiddenSlides>1</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125</vt:i4>
      </vt:variant>
    </vt:vector>
  </HeadingPairs>
  <TitlesOfParts>
    <vt:vector size="141" baseType="lpstr">
      <vt:lpstr>Arial</vt:lpstr>
      <vt:lpstr>Arial Narrow</vt:lpstr>
      <vt:lpstr>Calibri</vt:lpstr>
      <vt:lpstr>Gabriola</vt:lpstr>
      <vt:lpstr>Georgia</vt:lpstr>
      <vt:lpstr>Lucida Sans Unicode</vt:lpstr>
      <vt:lpstr>Tahoma</vt:lpstr>
      <vt:lpstr>Tempus Sans ITC</vt:lpstr>
      <vt:lpstr>Times New Roman</vt:lpstr>
      <vt:lpstr>Tw Cen MT</vt:lpstr>
      <vt:lpstr>Verdana</vt:lpstr>
      <vt:lpstr>Wingdings</vt:lpstr>
      <vt:lpstr>Wingdings 2</vt:lpstr>
      <vt:lpstr>Wingdings 3</vt:lpstr>
      <vt:lpstr>SPDG PPT</vt:lpstr>
      <vt:lpstr>198</vt:lpstr>
      <vt:lpstr>Developing Standards-Based IEPs Linked to Missouri Learning Standards</vt:lpstr>
      <vt:lpstr>Preparation</vt:lpstr>
      <vt:lpstr>Materials Needed</vt:lpstr>
      <vt:lpstr>Developing Standards-Based IEPs Linked to Missouri Learning Standards</vt:lpstr>
      <vt:lpstr>PowerPoint Presentation</vt:lpstr>
      <vt:lpstr>Norms</vt:lpstr>
      <vt:lpstr>Table Top Parking Lot</vt:lpstr>
      <vt:lpstr>Today’s Schedule</vt:lpstr>
      <vt:lpstr>Our Learning Intentions</vt:lpstr>
      <vt:lpstr>Essential Questions</vt:lpstr>
      <vt:lpstr>Missouri Teacher Standards</vt:lpstr>
      <vt:lpstr>The Why</vt:lpstr>
      <vt:lpstr>The What</vt:lpstr>
      <vt:lpstr>  Standards-Based IEPs are NOT…</vt:lpstr>
      <vt:lpstr>Standards-Based IEPs</vt:lpstr>
      <vt:lpstr>Standards-Based IEPs </vt:lpstr>
      <vt:lpstr>Reflection</vt:lpstr>
      <vt:lpstr>The Process…</vt:lpstr>
      <vt:lpstr> 7 Step Standards-Based Process</vt:lpstr>
      <vt:lpstr>Steps (cont.)</vt:lpstr>
      <vt:lpstr>The Foundation:  Think Student First</vt:lpstr>
      <vt:lpstr>PowerPoint Presentation</vt:lpstr>
      <vt:lpstr>Questions to Ask:</vt:lpstr>
      <vt:lpstr>Reflection</vt:lpstr>
      <vt:lpstr>Step 1: Getting to know and understand the Missouri Learning Standards (MLS) Grade Level Expectations and the process of linking district curriculum with state standards. </vt:lpstr>
      <vt:lpstr>Missouri Learning Standards (MLS) Grade Level Expectations</vt:lpstr>
      <vt:lpstr>PowerPoint Presentation</vt:lpstr>
      <vt:lpstr>PowerPoint Presentation</vt:lpstr>
      <vt:lpstr>Terminology to Read the ELA Expectations</vt:lpstr>
      <vt:lpstr>PowerPoint Presentation</vt:lpstr>
      <vt:lpstr>PowerPoint Presentation</vt:lpstr>
      <vt:lpstr>The little box says…</vt:lpstr>
      <vt:lpstr>Which standards are these?</vt:lpstr>
      <vt:lpstr>The same little box…</vt:lpstr>
      <vt:lpstr>So what does that mean to me?</vt:lpstr>
      <vt:lpstr>Small Group Treasure Hunt English Language Arts (ELA)</vt:lpstr>
      <vt:lpstr>10 minutes</vt:lpstr>
      <vt:lpstr>Not enough time…</vt:lpstr>
      <vt:lpstr>PowerPoint Presentation</vt:lpstr>
      <vt:lpstr>Five Strands in Elementary</vt:lpstr>
      <vt:lpstr>PowerPoint Presentation</vt:lpstr>
      <vt:lpstr>PowerPoint Presentation</vt:lpstr>
      <vt:lpstr>PowerPoint Presentation</vt:lpstr>
      <vt:lpstr>PowerPoint Presentation</vt:lpstr>
      <vt:lpstr>PowerPoint Presentation</vt:lpstr>
      <vt:lpstr>Grades 6-12 Four Strands</vt:lpstr>
      <vt:lpstr>PowerPoint Presentation</vt:lpstr>
      <vt:lpstr>PowerPoint Presentation</vt:lpstr>
      <vt:lpstr>PowerPoint Presentation</vt:lpstr>
      <vt:lpstr>PowerPoint Presentation</vt:lpstr>
      <vt:lpstr>Terminology Order to Read the ELA Expectations</vt:lpstr>
      <vt:lpstr>How to Code Grade/Course Level Expectations</vt:lpstr>
      <vt:lpstr>Reflection</vt:lpstr>
      <vt:lpstr>Coding of MLS Expectations</vt:lpstr>
      <vt:lpstr>Based on Standards and Standard Resources</vt:lpstr>
      <vt:lpstr>PowerPoint Presentation</vt:lpstr>
      <vt:lpstr>PowerPoint Presentation</vt:lpstr>
      <vt:lpstr>Math Thoughts</vt:lpstr>
      <vt:lpstr>Reading the Math Standards</vt:lpstr>
      <vt:lpstr>.</vt:lpstr>
      <vt:lpstr>Small Group Treasure Hunt Math Grade Level Expectations</vt:lpstr>
      <vt:lpstr>10 minutes</vt:lpstr>
      <vt:lpstr>Elementary Math Domains</vt:lpstr>
      <vt:lpstr>Grades 6-8 Domains in Math</vt:lpstr>
      <vt:lpstr>High School Math Courses</vt:lpstr>
      <vt:lpstr>How to Code Math</vt:lpstr>
      <vt:lpstr>Coding Math Check</vt:lpstr>
      <vt:lpstr>Remember!</vt:lpstr>
      <vt:lpstr>Math Expanded Expectations</vt:lpstr>
      <vt:lpstr>Standards of Mathematical Practice</vt:lpstr>
      <vt:lpstr>PowerPoint Presentation</vt:lpstr>
      <vt:lpstr>Math Item Specifications</vt:lpstr>
      <vt:lpstr>Reflection</vt:lpstr>
      <vt:lpstr>  Getting to Know and Understand Grade Level Expectations (MLS/EE)</vt:lpstr>
      <vt:lpstr> Getting to Know the Process of Linking Curriculum to Standards</vt:lpstr>
      <vt:lpstr>Step 2:  Examine Classroom Data to Determine Where the Student is Functioning in Relation to the Standards</vt:lpstr>
      <vt:lpstr>PowerPoint Presentation</vt:lpstr>
      <vt:lpstr>PowerPoint Presentation</vt:lpstr>
      <vt:lpstr>PowerPoint Presentation</vt:lpstr>
      <vt:lpstr>Step 3: (cont.)</vt:lpstr>
      <vt:lpstr>Unique Educational Need (UEN)</vt:lpstr>
      <vt:lpstr>Unique Educational Need (UEN)</vt:lpstr>
      <vt:lpstr>Step 3: (cont.)</vt:lpstr>
      <vt:lpstr>Step 3: (cont.)</vt:lpstr>
      <vt:lpstr>Step 3: (cont.)</vt:lpstr>
      <vt:lpstr>Step 3: (cont.)</vt:lpstr>
      <vt:lpstr>PowerPoint Presentation</vt:lpstr>
      <vt:lpstr>PowerPoint Presentation</vt:lpstr>
      <vt:lpstr>Measurable Terms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Activity</vt:lpstr>
      <vt:lpstr>Reflection and Application</vt:lpstr>
      <vt:lpstr>Step 4: Develop Measurable Annual Goals Aligned with Grade-level Academic Content Standards</vt:lpstr>
      <vt:lpstr>Step 4: (cont.)</vt:lpstr>
      <vt:lpstr>Quantifiable Data</vt:lpstr>
      <vt:lpstr>Purpose of Quantifiable Data</vt:lpstr>
      <vt:lpstr>Evaluative Criteria</vt:lpstr>
      <vt:lpstr>PowerPoint Presentation</vt:lpstr>
      <vt:lpstr>PowerPoint Presentation</vt:lpstr>
      <vt:lpstr>SMART Goal Writing Exercise</vt:lpstr>
      <vt:lpstr>Writing a SMART Goal with Five Components </vt:lpstr>
      <vt:lpstr>Writing a SMART Goal with Five Components </vt:lpstr>
      <vt:lpstr>Writing a SMART Goal with Five Components</vt:lpstr>
      <vt:lpstr>What about this student? </vt:lpstr>
      <vt:lpstr>Non-academic skills?</vt:lpstr>
      <vt:lpstr>PowerPoint Presentation</vt:lpstr>
      <vt:lpstr>Example with Self-Determination</vt:lpstr>
      <vt:lpstr>PowerPoint Presentation</vt:lpstr>
      <vt:lpstr>Step 5:  Assess &amp; Report Progress throughout the Year  </vt:lpstr>
      <vt:lpstr>Step 5:  Assess &amp; Report Progress throughout the Year </vt:lpstr>
      <vt:lpstr>Step 6: Identify Specially Designed Instruction including Accommodations and/or Modifications Needed to Access and Progress in the General Education Curriculum</vt:lpstr>
      <vt:lpstr>Step 6:(cont.) Accommodations/Modifications</vt:lpstr>
      <vt:lpstr>Step 7: Determine the Most Appropriate Assessment Options</vt:lpstr>
      <vt:lpstr>Step 7: (cont.) Determine the Most Appropriate Assessment Option</vt:lpstr>
      <vt:lpstr>Post-Test</vt:lpstr>
      <vt:lpstr>Q &amp; A</vt:lpstr>
      <vt:lpstr>Next Steps</vt:lpstr>
      <vt:lpstr>.</vt:lpstr>
      <vt:lpstr>.</vt:lpstr>
    </vt:vector>
  </TitlesOfParts>
  <Company>CMSU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CMSU</dc:creator>
  <cp:lastModifiedBy>Cheryl Wrinkle</cp:lastModifiedBy>
  <cp:revision>1082</cp:revision>
  <cp:lastPrinted>2017-05-01T15:17:20Z</cp:lastPrinted>
  <dcterms:created xsi:type="dcterms:W3CDTF">2007-03-06T22:57:36Z</dcterms:created>
  <dcterms:modified xsi:type="dcterms:W3CDTF">2021-07-26T13:51:50Z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