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12" r:id="rId19"/>
    <p:sldId id="274" r:id="rId20"/>
    <p:sldId id="313" r:id="rId21"/>
    <p:sldId id="314" r:id="rId22"/>
    <p:sldId id="315" r:id="rId23"/>
    <p:sldId id="316" r:id="rId24"/>
    <p:sldId id="317" r:id="rId25"/>
    <p:sldId id="318" r:id="rId26"/>
    <p:sldId id="281" r:id="rId27"/>
    <p:sldId id="282" r:id="rId28"/>
    <p:sldId id="319"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20" r:id="rId46"/>
    <p:sldId id="301" r:id="rId47"/>
    <p:sldId id="302" r:id="rId48"/>
    <p:sldId id="303" r:id="rId49"/>
    <p:sldId id="304" r:id="rId50"/>
    <p:sldId id="305" r:id="rId51"/>
    <p:sldId id="306" r:id="rId52"/>
    <p:sldId id="307" r:id="rId53"/>
    <p:sldId id="308" r:id="rId54"/>
    <p:sldId id="309" r:id="rId55"/>
    <p:sldId id="310" r:id="rId56"/>
    <p:sldId id="311"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Roboto" panose="02000000000000000000" pitchFamily="2" charset="0"/>
      <p:regular r:id="rId63"/>
      <p:bold r:id="rId64"/>
      <p:italic r:id="rId65"/>
      <p:boldItalic r:id="rId66"/>
    </p:embeddedFont>
    <p:embeddedFont>
      <p:font typeface="Rockwell" panose="02060603020205020403" pitchFamily="18" charset="0"/>
      <p:regular r:id="rId67"/>
      <p:bold r:id="rId68"/>
      <p:italic r:id="rId69"/>
      <p:boldItalic r:id="rId70"/>
    </p:embeddedFont>
    <p:embeddedFont>
      <p:font typeface="Verdana" panose="020B060403050404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g7fA/nM/gZI+zZLAXRV2v8CTvp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E"/>
    <a:srgbClr val="429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A2F3A0-E658-4A99-BD8D-BD2AC994B016}">
  <a:tblStyle styleId="{D7A2F3A0-E658-4A99-BD8D-BD2AC994B01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101C57B-5A79-4FC5-A036-9A764D28D4C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47" autoAdjust="0"/>
  </p:normalViewPr>
  <p:slideViewPr>
    <p:cSldViewPr snapToGrid="0">
      <p:cViewPr varScale="1">
        <p:scale>
          <a:sx n="41" d="100"/>
          <a:sy n="41" d="100"/>
        </p:scale>
        <p:origin x="16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adingrockets.org/article/choosing-words-teac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readingrockets.org/article/four-practical-principles-enhancing-vocabulary-instructi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xplicitinstruction.org/video-elementary/elementary-video-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eadingrockets.org/article/five-key-principles-effective-vocabulary-instruction"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lexico.com/" TargetMode="External"/><Relationship Id="rId5" Type="http://schemas.openxmlformats.org/officeDocument/2006/relationships/hyperlink" Target="https://kids.wordsmyth.net/we/" TargetMode="External"/><Relationship Id="rId4" Type="http://schemas.openxmlformats.org/officeDocument/2006/relationships/hyperlink" Target="https://www.collinsdictionary.com/dictionary/english"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jamboard.google.com/d/151HdKrHbfeFM5vhUz4RrNxNCmr5ibVQw5au-77t7RAw/viewer?f=1"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K731qicwYcY&amp;list=RDCMUCOoz4dVWq0WGJZMhkPzsWq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readingrockets.org/article/10-ways-use-technology-build-vocabular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dc12d7a1a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dc12d7a1a1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list of what you will need for this presentation.</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Handout #1 Targeted Literacy Decision Making Flowchart</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Handout #2 Frayer Directions</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Handout #2a Frayer Sample with Four Sections</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Handout #3 Common Prefixes Chart Reading Rockets</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Handout #4 Common Suffixes Chart Reading Rockets</a:t>
            </a:r>
            <a:endParaRPr dirty="0"/>
          </a:p>
          <a:p>
            <a:pPr marL="171450" lvl="0" indent="-171450" algn="l" rtl="0">
              <a:spcBef>
                <a:spcPts val="360"/>
              </a:spcBef>
              <a:spcAft>
                <a:spcPts val="0"/>
              </a:spcAft>
              <a:buClr>
                <a:srgbClr val="004B8D"/>
              </a:buClr>
              <a:buSzPts val="1100"/>
              <a:buFont typeface="Arial" panose="020B0604020202020204" pitchFamily="34" charset="0"/>
              <a:buChar char="•"/>
            </a:pPr>
            <a:r>
              <a:rPr lang="en-US" dirty="0"/>
              <a:t>Handout #5 Latin Roots Charts Reading Rockets</a:t>
            </a:r>
            <a:endParaRPr dirty="0"/>
          </a:p>
          <a:p>
            <a:pPr marL="171450" lvl="0" indent="-171450" algn="l" rtl="0">
              <a:spcBef>
                <a:spcPts val="360"/>
              </a:spcBef>
              <a:spcAft>
                <a:spcPts val="0"/>
              </a:spcAft>
              <a:buClr>
                <a:srgbClr val="004B8D"/>
              </a:buClr>
              <a:buSzPts val="1100"/>
              <a:buFont typeface="Arial" panose="020B0604020202020204" pitchFamily="34" charset="0"/>
              <a:buChar char="•"/>
            </a:pPr>
            <a:r>
              <a:rPr lang="en-US" dirty="0"/>
              <a:t>Handout #6 Greek Roots Chart Reading Rockets</a:t>
            </a:r>
            <a:endParaRPr dirty="0"/>
          </a:p>
          <a:p>
            <a:pPr marL="0" lvl="0" indent="0" algn="l" rtl="0">
              <a:spcBef>
                <a:spcPts val="360"/>
              </a:spcBef>
              <a:spcAft>
                <a:spcPts val="0"/>
              </a:spcAft>
              <a:buClr>
                <a:schemeClr val="dk1"/>
              </a:buClr>
              <a:buSzPts val="1100"/>
              <a:buFont typeface="Arial" panose="020B0604020202020204" pitchFamily="34" charset="0"/>
              <a:buNone/>
            </a:pPr>
            <a:r>
              <a:rPr lang="en-US" dirty="0"/>
              <a:t>Paper for Notetaking</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Resource #1 - Vocabulary Engagement Games - this handout has several games to engage students in practice and can be provided to participants after the training instead of during the training or you may swap out the activities that are in the presentation with any of these on the handout.</a:t>
            </a:r>
            <a:endParaRPr dirty="0"/>
          </a:p>
          <a:p>
            <a:pPr marL="171450" lvl="0" indent="-171450" algn="l" rtl="0">
              <a:spcBef>
                <a:spcPts val="360"/>
              </a:spcBef>
              <a:spcAft>
                <a:spcPts val="0"/>
              </a:spcAft>
              <a:buClr>
                <a:schemeClr val="dk1"/>
              </a:buClr>
              <a:buSzPts val="1100"/>
              <a:buFont typeface="Arial" panose="020B0604020202020204" pitchFamily="34" charset="0"/>
              <a:buChar char="•"/>
            </a:pPr>
            <a:r>
              <a:rPr lang="en-US" dirty="0"/>
              <a:t>Resource #2 – Vocabulary</a:t>
            </a:r>
            <a:r>
              <a:rPr lang="en-US" baseline="0" dirty="0"/>
              <a:t> Resource Links</a:t>
            </a:r>
          </a:p>
          <a:p>
            <a:pPr marL="171450" lvl="0" indent="-171450" algn="l" rtl="0">
              <a:spcBef>
                <a:spcPts val="360"/>
              </a:spcBef>
              <a:spcAft>
                <a:spcPts val="0"/>
              </a:spcAft>
              <a:buClr>
                <a:schemeClr val="dk1"/>
              </a:buClr>
              <a:buSzPts val="1100"/>
              <a:buFont typeface="Arial" panose="020B0604020202020204" pitchFamily="34" charset="0"/>
              <a:buChar char="•"/>
            </a:pPr>
            <a:r>
              <a:rPr lang="en-US" baseline="0" dirty="0"/>
              <a:t>Resource #3 – Vocabulary Glossary</a:t>
            </a:r>
            <a:endParaRPr dirty="0"/>
          </a:p>
          <a:p>
            <a:pPr marL="0" lvl="0" indent="0" algn="l" rtl="0">
              <a:spcBef>
                <a:spcPts val="360"/>
              </a:spcBef>
              <a:spcAft>
                <a:spcPts val="0"/>
              </a:spcAft>
              <a:buClr>
                <a:schemeClr val="dk1"/>
              </a:buClr>
              <a:buSzPts val="1100"/>
              <a:buFont typeface="Arial"/>
              <a:buNone/>
            </a:pPr>
            <a:r>
              <a:rPr lang="en-US" dirty="0"/>
              <a:t>** There are several engagement activities throughout and at the end of this module. Please feel free to use whichever activities provide the most impact for your participants. </a:t>
            </a:r>
            <a:endParaRPr dirty="0"/>
          </a:p>
        </p:txBody>
      </p:sp>
      <p:sp>
        <p:nvSpPr>
          <p:cNvPr id="47" name="Google Shape;47;gdc12d7a1a1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0e491ed59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This is a Targeted Literacy Decision Making Flowchart that can be used per individual student data and in consideration of small groups needs for classroom instruction, intervention, special education or title.</a:t>
            </a:r>
            <a:endParaRPr lang="en-US"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 </a:t>
            </a: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a:t>
            </a:r>
            <a:r>
              <a:rPr lang="en-US" dirty="0">
                <a:solidFill>
                  <a:srgbClr val="000000"/>
                </a:solidFill>
              </a:rPr>
              <a:t> Reference Handout #1</a:t>
            </a:r>
            <a:r>
              <a:rPr lang="en-US" baseline="0" dirty="0">
                <a:solidFill>
                  <a:srgbClr val="000000"/>
                </a:solidFill>
              </a:rPr>
              <a:t> and ensure participants have this on hand. </a:t>
            </a:r>
            <a:r>
              <a:rPr lang="en-US" dirty="0">
                <a:solidFill>
                  <a:srgbClr val="000000"/>
                </a:solidFill>
              </a:rPr>
              <a:t> </a:t>
            </a: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a:t>
            </a:r>
            <a:r>
              <a:rPr lang="en-US" dirty="0">
                <a:solidFill>
                  <a:srgbClr val="000000"/>
                </a:solidFill>
              </a:rPr>
              <a:t> Remember the goal of reading is for a student to have strong reading comprehension.</a:t>
            </a:r>
            <a:r>
              <a:rPr lang="en-US" baseline="0" dirty="0">
                <a:solidFill>
                  <a:srgbClr val="000000"/>
                </a:solidFill>
              </a:rPr>
              <a:t> To know, understand, and process through text as if watching a movie or documentary in their heads. </a:t>
            </a:r>
            <a:r>
              <a:rPr lang="en-US" dirty="0">
                <a:solidFill>
                  <a:srgbClr val="000000"/>
                </a:solidFill>
              </a:rPr>
              <a:t>We want to look today at how vocabulary impacts the decisions you make in instruction to create strong readers with deep comprehension.</a:t>
            </a:r>
            <a:endParaRPr dirty="0">
              <a:solidFill>
                <a:srgbClr val="000000"/>
              </a:solidFill>
            </a:endParaRPr>
          </a:p>
        </p:txBody>
      </p:sp>
      <p:sp>
        <p:nvSpPr>
          <p:cNvPr id="121" name="Google Shape;121;ge0e491ed59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e0e491ed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e0e491ed5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Say: </a:t>
            </a:r>
            <a:r>
              <a:rPr lang="en-US" dirty="0"/>
              <a:t>When comprehension is low, you look at the students ability to read orally using an Oral Reading Fluency Test. During this assessment, you consider if a student is ‘word calling’. In other words, are they just reading word-by-word or are they reading with phrasing and intonation. Overall, you are looking for a specific benchmark ‘rate’, exploring how many words per minute a student can read. If it is determined that their oral reading fluency rate is on grade level, you will target deepening vocabulary and comprehension, understanding that the module we are looking at will increase the student’s ability in literacy. When a student’s oral fluency is low, you will look deeper into word reading to examine what is keeping a student from reading at a grade level benchmark. </a:t>
            </a:r>
          </a:p>
          <a:p>
            <a:pPr marL="0" lvl="0" indent="0" algn="l" rtl="0">
              <a:spcBef>
                <a:spcPts val="0"/>
              </a:spcBef>
              <a:spcAft>
                <a:spcPts val="0"/>
              </a:spcAft>
              <a:buNone/>
            </a:pPr>
            <a:endParaRPr dirty="0"/>
          </a:p>
          <a:p>
            <a:pPr marL="0" lvl="0" indent="0" algn="l" rtl="0">
              <a:spcBef>
                <a:spcPts val="0"/>
              </a:spcBef>
              <a:spcAft>
                <a:spcPts val="0"/>
              </a:spcAft>
              <a:buNone/>
            </a:pPr>
            <a:r>
              <a:rPr lang="en-US" b="1" dirty="0"/>
              <a:t>To Do</a:t>
            </a:r>
            <a:r>
              <a:rPr lang="en-US" dirty="0"/>
              <a:t>: Click to go to the next slide.</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dirty="0"/>
          </a:p>
        </p:txBody>
      </p:sp>
      <p:sp>
        <p:nvSpPr>
          <p:cNvPr id="134" name="Google Shape;134;ge0e491ed5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0e491ed5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0e491ed59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Say: </a:t>
            </a:r>
            <a:r>
              <a:rPr lang="en-US" dirty="0"/>
              <a:t>When a student is not able to process at the needed rate as they orally read, we move into checking the ability to read vocabulary word lists. We check the ability of the student to read words that follow phonetically regular phonics patterns and check word lists with irregular pattern. In other words, we begin to see if it is a vocabulary issue or a decoding concern. You can see on the flowchart that great ways to check this is by using word lists from CORE or CBMs (Curriculum Based Measures like AIMSweb, Acadience, etc.). Also, consider checking the students ability to use phonics when meeting unknown words. The most valuable proven tool is to use Nonsense Words. Our focus within this module is on the word level instruction of vocabulary. </a:t>
            </a:r>
          </a:p>
          <a:p>
            <a:pPr marL="0" lvl="0" indent="0" algn="l" rtl="0">
              <a:spcBef>
                <a:spcPts val="0"/>
              </a:spcBef>
              <a:spcAft>
                <a:spcPts val="0"/>
              </a:spcAft>
              <a:buNone/>
            </a:pPr>
            <a:endParaRPr dirty="0"/>
          </a:p>
          <a:p>
            <a:pPr marL="0" lvl="0" indent="0" algn="l" rtl="0">
              <a:spcBef>
                <a:spcPts val="0"/>
              </a:spcBef>
              <a:spcAft>
                <a:spcPts val="0"/>
              </a:spcAft>
              <a:buNone/>
            </a:pPr>
            <a:r>
              <a:rPr lang="en-US" b="1" dirty="0"/>
              <a:t>To Do:</a:t>
            </a:r>
            <a:r>
              <a:rPr lang="en-US" dirty="0"/>
              <a:t> Move to the next slide</a:t>
            </a:r>
            <a:endParaRPr dirty="0"/>
          </a:p>
        </p:txBody>
      </p:sp>
      <p:sp>
        <p:nvSpPr>
          <p:cNvPr id="150" name="Google Shape;150;ge0e491ed59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d7f90085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d7f900853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Directions for making the Frayer are on Handout #2.</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a:t>
            </a:r>
            <a:r>
              <a:rPr lang="en-US" dirty="0"/>
              <a:t> Provide Handout #2 for participants to make a Frayer or model how to create one.</a:t>
            </a:r>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b="1" dirty="0"/>
              <a:t>To Say: </a:t>
            </a:r>
            <a:r>
              <a:rPr lang="en-US" dirty="0"/>
              <a:t>Please select a sheet of paper and follow the directions to make a Frayer. I will model this one step at a time.</a:t>
            </a:r>
            <a:endParaRPr dirty="0"/>
          </a:p>
          <a:p>
            <a:pPr marL="457200" lvl="0" indent="-292100" algn="l" rtl="0">
              <a:lnSpc>
                <a:spcPct val="115000"/>
              </a:lnSpc>
              <a:spcBef>
                <a:spcPts val="0"/>
              </a:spcBef>
              <a:spcAft>
                <a:spcPts val="0"/>
              </a:spcAft>
              <a:buSzPts val="1000"/>
              <a:buFont typeface="Calibri"/>
              <a:buAutoNum type="arabicPeriod"/>
            </a:pPr>
            <a:r>
              <a:rPr lang="en-US" dirty="0"/>
              <a:t>Hold a sheet of 8 ½ x 11 inch paper like a portrait. Fold the sheet in half horizontally.</a:t>
            </a:r>
            <a:endParaRPr dirty="0"/>
          </a:p>
          <a:p>
            <a:pPr marL="457200" lvl="0" indent="-304800" algn="l" rtl="0">
              <a:lnSpc>
                <a:spcPct val="115000"/>
              </a:lnSpc>
              <a:spcBef>
                <a:spcPts val="0"/>
              </a:spcBef>
              <a:spcAft>
                <a:spcPts val="0"/>
              </a:spcAft>
              <a:buSzPts val="1200"/>
              <a:buFont typeface="Calibri"/>
              <a:buAutoNum type="arabicPeriod"/>
            </a:pPr>
            <a:r>
              <a:rPr lang="en-US" dirty="0"/>
              <a:t>Fold the paper in half vertically to create four sections when you open it up.</a:t>
            </a:r>
            <a:endParaRPr dirty="0"/>
          </a:p>
          <a:p>
            <a:pPr marL="457200" lvl="0" indent="-304800" algn="l" rtl="0">
              <a:lnSpc>
                <a:spcPct val="115000"/>
              </a:lnSpc>
              <a:spcBef>
                <a:spcPts val="1000"/>
              </a:spcBef>
              <a:spcAft>
                <a:spcPts val="0"/>
              </a:spcAft>
              <a:buSzPts val="1200"/>
              <a:buFont typeface="Calibri"/>
              <a:buAutoNum type="arabicPeriod"/>
            </a:pPr>
            <a:r>
              <a:rPr lang="en-US" dirty="0"/>
              <a:t>On the corner where the folds meet, fold a right triangle with the bottom edge of the triangle parallel to the bottom edge of the paper.</a:t>
            </a:r>
            <a:endParaRPr dirty="0"/>
          </a:p>
          <a:p>
            <a:pPr marL="457200" lvl="0" indent="-304800" algn="l" rtl="0">
              <a:lnSpc>
                <a:spcPct val="115000"/>
              </a:lnSpc>
              <a:spcBef>
                <a:spcPts val="1000"/>
              </a:spcBef>
              <a:spcAft>
                <a:spcPts val="0"/>
              </a:spcAft>
              <a:buSzPts val="1200"/>
              <a:buFont typeface="Calibri"/>
              <a:buAutoNum type="arabicPeriod"/>
            </a:pPr>
            <a:r>
              <a:rPr lang="en-US" dirty="0"/>
              <a:t>Open the paper flat, put the word in the center diamond, and label the four sections with us as we travel through our learning. We will use this Frayer for our notes.</a:t>
            </a:r>
            <a:endParaRPr dirty="0"/>
          </a:p>
          <a:p>
            <a:pPr marL="0" lvl="0" indent="0" algn="l" rtl="0">
              <a:lnSpc>
                <a:spcPct val="100000"/>
              </a:lnSpc>
              <a:spcBef>
                <a:spcPts val="1000"/>
              </a:spcBef>
              <a:spcAft>
                <a:spcPts val="0"/>
              </a:spcAft>
              <a:buSzPts val="1400"/>
              <a:buNone/>
            </a:pPr>
            <a:endParaRPr dirty="0"/>
          </a:p>
        </p:txBody>
      </p:sp>
      <p:sp>
        <p:nvSpPr>
          <p:cNvPr id="162" name="Google Shape;162;gd7f900853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7f900853e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Participants will add the focus of vocabulary for today in the center of their Frayer.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a:t>
            </a:r>
            <a:r>
              <a:rPr lang="en-US" dirty="0"/>
              <a:t> Read the slide or allow time for participants to read the slide.</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b="1" dirty="0"/>
              <a:t>To Say: </a:t>
            </a:r>
            <a:r>
              <a:rPr lang="en-US" dirty="0"/>
              <a:t>Oral vocabulary refers to words that we use in speaking or comprehend in listening. Reading vocabulary refers to words we comprehend or use in print. Vocabulary plays an important part in learning to read. Beginning readers must use the words they hear orally to make sense of the words they see in print. Vocabulary is also very important to reading comprehension. Readers cannot understand what they are reading without knowing what most of the words mean. As children learn to read more advanced texts, they must learn the meaning of new words that are not part of their oral vocabulary.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Place the focus of our learning</a:t>
            </a:r>
            <a:r>
              <a:rPr lang="en-US" baseline="0" dirty="0"/>
              <a:t> on </a:t>
            </a:r>
            <a:r>
              <a:rPr lang="en-US" dirty="0"/>
              <a:t>‘ vocabulary ‘ in the center of the Frayer. </a:t>
            </a:r>
            <a:endParaRPr dirty="0"/>
          </a:p>
        </p:txBody>
      </p:sp>
      <p:sp>
        <p:nvSpPr>
          <p:cNvPr id="172" name="Google Shape;172;gd7f900853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7f900853e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d7f900853e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This will be added to the first box on the left hand side of the Frayer Note Catcher. </a:t>
            </a:r>
            <a:br>
              <a:rPr lang="en-US" dirty="0"/>
            </a:br>
            <a:endParaRPr dirty="0"/>
          </a:p>
          <a:p>
            <a:pPr marL="0" lvl="0" indent="0" algn="l" rtl="0">
              <a:lnSpc>
                <a:spcPct val="100000"/>
              </a:lnSpc>
              <a:spcBef>
                <a:spcPts val="0"/>
              </a:spcBef>
              <a:spcAft>
                <a:spcPts val="0"/>
              </a:spcAft>
              <a:buSzPts val="1400"/>
              <a:buNone/>
            </a:pPr>
            <a:r>
              <a:rPr lang="en-US" b="1" dirty="0"/>
              <a:t>To Do:</a:t>
            </a:r>
            <a:r>
              <a:rPr lang="en-US" dirty="0"/>
              <a:t> Ensure participants know where to put this information.</a:t>
            </a:r>
            <a:br>
              <a:rPr lang="en-US" dirty="0"/>
            </a:br>
            <a:endParaRPr dirty="0"/>
          </a:p>
          <a:p>
            <a:pPr marL="0" lvl="0" indent="0" algn="l" rtl="0">
              <a:lnSpc>
                <a:spcPct val="100000"/>
              </a:lnSpc>
              <a:spcBef>
                <a:spcPts val="0"/>
              </a:spcBef>
              <a:spcAft>
                <a:spcPts val="0"/>
              </a:spcAft>
              <a:buSzPts val="1400"/>
              <a:buNone/>
            </a:pPr>
            <a:r>
              <a:rPr lang="en-US" b="1" dirty="0"/>
              <a:t>To Say:</a:t>
            </a:r>
            <a:r>
              <a:rPr lang="en-US" dirty="0"/>
              <a:t> Let’s look at the Simple View of Reading and how vocabulary is a part of reading. Place this in the top left box on your Frayer. We find it fits in two places.</a:t>
            </a:r>
            <a:endParaRPr dirty="0"/>
          </a:p>
          <a:p>
            <a:pPr marL="0" lvl="0" indent="0" algn="l" rtl="0">
              <a:lnSpc>
                <a:spcPct val="100000"/>
              </a:lnSpc>
              <a:spcBef>
                <a:spcPts val="0"/>
              </a:spcBef>
              <a:spcAft>
                <a:spcPts val="0"/>
              </a:spcAft>
              <a:buSzPts val="1400"/>
              <a:buNone/>
            </a:pPr>
            <a:r>
              <a:rPr lang="en-US" dirty="0"/>
              <a:t>The first box of the Simple View reminds us of the foundational part of reading that begins the process with letters and written words. Word Recognition is the decoding piece of reading - learning the letters and patterns of letters to represent the sounds in words. We learned that the science or reading tells us that sound comes before letters. We also learned that letters will not attach to sounds without the phonological memory for those sounds. Some students will need explicit instruction in phonemic awareness while some students will automatically develop phonemic awareness. So, the Word Recognition side is the Decoding, Phonemic Awareness, and sight word recognition side. The Language Comprehension (red box) includes understanding, background knowledge, vocabulary depth and breadth, language structures, and literacy knowledge. Phonics lessons made and built words through the decoding side and today’s look at vocabulary deepens rich language for multi-meaning words. This equation has a multiplicative factor. It is not an addition factor. We discussed this in our first session. The influence these two components have on each other multiplies the different aspects of instruction. Both sides of this must be addressed to be a skilled reader. Comprehension will be our final result, if both develop well. But look what happens when one side is not complete or there is very little development of the other. Can you complete the equation at the bottom of the number sentences?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final goal of reading is to have good reading comprehension. This graphic reminds us that it takes instruction in both and we cannot rely only on one side of this. We often find that we rely frequently more on the comprehension of language as students get older and forget that decoding skills are needed and can be developed no matter the age and grade. </a:t>
            </a:r>
            <a:endParaRPr dirty="0"/>
          </a:p>
        </p:txBody>
      </p:sp>
      <p:sp>
        <p:nvSpPr>
          <p:cNvPr id="183" name="Google Shape;183;gd7f900853e_0_1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7f900853e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d7f900853e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dirty="0"/>
              <a:t>To Know and To Say: </a:t>
            </a:r>
            <a:r>
              <a:rPr lang="en-US" dirty="0"/>
              <a:t>There are four types of vocabulary. Listening vocabulary are the words we need to know to understand what we hear. Speaking vocabulary are the words we use when we speak. Reading vocabulary are the words we need to know to understand what we read, and writing vocabulary are the words we use in writing. You may place those types around the four sides of the term ‘Vocabulary’ in the middle of your Frayer models. You will want to remember your instruction will impact all of these, but today we are going to focus only on reading vocabulary. </a:t>
            </a:r>
            <a:endParaRPr dirty="0"/>
          </a:p>
        </p:txBody>
      </p:sp>
      <p:sp>
        <p:nvSpPr>
          <p:cNvPr id="205" name="Google Shape;205;gd7f900853e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7f900853e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d7f900853e_0_3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Vocabulary plays an important part in learning to read. Beginning readers must use the words they hear orally to make sense of the words they see in print. Vocabulary is also very important to reading comprehension. Readers cannot understand what they are reading without knowing what most of the words mean. As children learn to read more advanced texts, they must learn the meaning of new words that are not part of their oral vocabulary.</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Indirect</a:t>
            </a:r>
            <a:r>
              <a:rPr lang="en-US" sz="1200" b="0" i="0" u="none" strike="noStrike" cap="none" dirty="0">
                <a:solidFill>
                  <a:schemeClr val="dk1"/>
                </a:solidFill>
                <a:effectLst/>
                <a:latin typeface="Calibri"/>
                <a:ea typeface="Calibri"/>
                <a:cs typeface="Calibri"/>
                <a:sym typeface="Calibri"/>
              </a:rPr>
              <a:t> instruction is when the students are exposed to a wide variety of literary sources. This type of instruction typically occurs throughout the student's day from the vocabulary they hear and see in their surrounding environments or conversations.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Direct</a:t>
            </a:r>
            <a:r>
              <a:rPr lang="en-US" sz="1200" b="0" i="0" u="none" strike="noStrike" cap="none" dirty="0">
                <a:solidFill>
                  <a:schemeClr val="dk1"/>
                </a:solidFill>
                <a:effectLst/>
                <a:latin typeface="Calibri"/>
                <a:ea typeface="Calibri"/>
                <a:cs typeface="Calibri"/>
                <a:sym typeface="Calibri"/>
              </a:rPr>
              <a:t> instruction helps students learn difficult words, such as words that represent complex concepts that are not part of the students' everyday experiences. Direct instruction of vocabulary relevant to a given text leads to better reading comprehension.</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According to the National Reading Panel Report in 2000, explicit instruction of vocabulary is highly effective. To develop vocabulary intentionally, students should be explicitly taught both specific words and word-learning strategies. To deepen students' knowledge of word meanings, specific word instruction should be robust. Seeing vocabulary in rich contexts provided by authentic texts, rather than in isolated vocabulary drills, produces robust vocabulary learning.  </a:t>
            </a:r>
          </a:p>
          <a:p>
            <a:pPr marL="0" indent="0"/>
            <a:r>
              <a:rPr lang="en-US" sz="1200" b="0" i="0" u="none" strike="noStrike" cap="none" dirty="0">
                <a:solidFill>
                  <a:schemeClr val="dk1"/>
                </a:solidFill>
                <a:effectLst/>
                <a:latin typeface="Calibri"/>
                <a:ea typeface="Calibri"/>
                <a:cs typeface="Calibri"/>
                <a:sym typeface="Calibri"/>
              </a:rPr>
              <a:t>Vocabulary is acquired incidentally through indirect exposure to words and intentionally through explicit instruction in specific words and word-learning strategies.</a:t>
            </a:r>
          </a:p>
          <a:p>
            <a:pPr marL="0" indent="0"/>
            <a:r>
              <a:rPr lang="en-US" sz="1200" b="0" i="0" u="none" strike="noStrike" cap="none" dirty="0">
                <a:solidFill>
                  <a:schemeClr val="dk1"/>
                </a:solidFill>
                <a:effectLst/>
                <a:latin typeface="Calibri"/>
                <a:ea typeface="Calibri"/>
                <a:cs typeface="Calibri"/>
                <a:sym typeface="Calibri"/>
              </a:rPr>
              <a:t>(Beck et al., 2002)  (National Reading Panel, 2000)</a:t>
            </a:r>
          </a:p>
          <a:p>
            <a:pPr marL="0" lvl="0" indent="0" algn="l" rtl="0">
              <a:spcBef>
                <a:spcPts val="0"/>
              </a:spcBef>
              <a:spcAft>
                <a:spcPts val="0"/>
              </a:spcAft>
              <a:buNone/>
            </a:pPr>
            <a:endParaRPr dirty="0">
              <a:solidFill>
                <a:srgbClr val="FF0000"/>
              </a:solidFill>
              <a:highlight>
                <a:srgbClr val="FFFFFF"/>
              </a:highlight>
            </a:endParaRPr>
          </a:p>
        </p:txBody>
      </p:sp>
      <p:sp>
        <p:nvSpPr>
          <p:cNvPr id="218" name="Google Shape;218;gd7f900853e_0_3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d7f900853e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d7f900853e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Children learn the meanings of most words indirectly, through everyday experiences with oral and written language. Children learn word meanings indirectly in three ways:</a:t>
            </a:r>
          </a:p>
          <a:p>
            <a:pPr marL="0" indent="0"/>
            <a:r>
              <a:rPr lang="en-US" sz="1200" b="0" i="0" u="none" strike="noStrike" cap="none" dirty="0">
                <a:solidFill>
                  <a:schemeClr val="dk1"/>
                </a:solidFill>
                <a:effectLst/>
                <a:latin typeface="Calibri"/>
                <a:ea typeface="Calibri"/>
                <a:cs typeface="Calibri"/>
                <a:sym typeface="Calibri"/>
              </a:rPr>
              <a:t>First, students engage in daily oral language. Young children learn word meanings through conversations with other people, especially adults. As they engage in these conversations, children often hear adults repeat words several times. They also may hear adults use new and interesting words. The more oral language experiences children have, the more word meanings they learn.</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Researchers have found that new words stick better when used in the flow of conversation, rather than studied as part of a list. When choosing new terms for study, teachers should look ahead to see what students will be reading about and discussing in the coming weeks, and after teaching the words' meanings, they should reinforce the new vocabulary by using it often and encouraging students to use it themselves.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Second, students listen to adults read to them. Children learn word meanings from listening to adults read to them. Reading aloud is particularly helpful when the reader pauses during reading to define an unfamiliar word and, during and after reading, engages the child in a conversation about the book. Conversations about books help children to learn new words and concepts and to relate them to their prior knowledge and experience.</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Third, students read extensively on their own. Children learn many new words by reading extensively on their own. The more children read on their own, the more words they encounter and the more word meanings they learn. Unfortunately, the children who often need vocabulary development the most (struggling readers) tend to be those who read the least, because of limitations in their skills or because they have had so many failure experiences with reading that they lack motivation to read. This is one reason why it’s important to combine direct teaching methods with indirect vocabulary learning.</a:t>
            </a:r>
          </a:p>
          <a:p>
            <a:pPr marL="0" marR="0" lvl="0" indent="0" algn="l" rtl="0">
              <a:lnSpc>
                <a:spcPct val="100000"/>
              </a:lnSpc>
              <a:spcBef>
                <a:spcPts val="0"/>
              </a:spcBef>
              <a:spcAft>
                <a:spcPts val="0"/>
              </a:spcAft>
              <a:buSzPts val="1400"/>
              <a:buNone/>
            </a:pPr>
            <a:endParaRPr dirty="0"/>
          </a:p>
        </p:txBody>
      </p:sp>
      <p:sp>
        <p:nvSpPr>
          <p:cNvPr id="205" name="Google Shape;205;gd7f900853e_0_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2586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alibri"/>
                <a:ea typeface="Calibri"/>
                <a:cs typeface="Calibri"/>
                <a:sym typeface="Calibri"/>
              </a:rPr>
              <a:t>To Know and To Say: </a:t>
            </a:r>
            <a:r>
              <a:rPr lang="en-US" sz="1200" b="0" i="0" u="none" strike="noStrike" cap="none" dirty="0">
                <a:solidFill>
                  <a:schemeClr val="dk1"/>
                </a:solidFill>
                <a:effectLst/>
                <a:latin typeface="Calibri"/>
                <a:ea typeface="Calibri"/>
                <a:cs typeface="Calibri"/>
                <a:sym typeface="Calibri"/>
              </a:rPr>
              <a:t>Daily Oral Language is not having students correct a sentence on the board or on a handout. DOL is having rich conversations in your class and looking for ways to bring new vocabulary into your classroom. Researchers have found that it usually takes 12-24 exposures for new words to stick in people's minds. Those words stick better when used in the flow of conversation, rather than studied as part of a list. When choosing new terms for study, teachers should look ahead to see what students will be reading about and discussing in the coming weeks. After teaching the words' meanings, they should reinforce the new vocabulary by using it often and encouraging students to use it themselves.</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To Know: </a:t>
            </a:r>
            <a:r>
              <a:rPr lang="en-US" dirty="0"/>
              <a:t>This is the fourth module in the series titled Components of Effective Literacy.</a:t>
            </a:r>
            <a:endParaRPr dirty="0"/>
          </a:p>
          <a:p>
            <a:pPr marL="0" marR="0" lvl="0" indent="0" algn="l" rtl="0">
              <a:lnSpc>
                <a:spcPct val="100000"/>
              </a:lnSpc>
              <a:spcBef>
                <a:spcPts val="0"/>
              </a:spcBef>
              <a:spcAft>
                <a:spcPts val="0"/>
              </a:spcAft>
              <a:buClr>
                <a:schemeClr val="dk1"/>
              </a:buClr>
              <a:buSzPts val="1200"/>
              <a:buFont typeface="Calibri"/>
              <a:buNone/>
            </a:pPr>
            <a:r>
              <a:rPr lang="en-US" b="1" dirty="0"/>
              <a:t>To Say:</a:t>
            </a:r>
            <a:r>
              <a:rPr lang="en-US" b="0" dirty="0"/>
              <a:t> Welcome to </a:t>
            </a:r>
            <a:r>
              <a:rPr lang="en-US" dirty="0"/>
              <a:t>Vocabulary Development. This is Module 4 of the Components of Effective Literacy.</a:t>
            </a:r>
            <a:endParaRPr b="1"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a:t>
            </a:r>
            <a:r>
              <a:rPr lang="en-US" sz="1200" b="0" i="0" u="none" strike="noStrike" cap="none" dirty="0">
                <a:solidFill>
                  <a:schemeClr val="dk1"/>
                </a:solidFill>
                <a:effectLst/>
                <a:latin typeface="Calibri"/>
                <a:ea typeface="Calibri"/>
                <a:cs typeface="Calibri"/>
                <a:sym typeface="Calibri"/>
              </a:rPr>
              <a:t> Word walls are a collection of words which are displayed in large visible letters on a wall, bulletin board, or other display surface in a classroom. These walls are designed to be an interactive tool for students and contains an array of words that can be used during writing and reading. These organized displays of words provide an always-available visual reference for students. </a:t>
            </a:r>
          </a:p>
          <a:p>
            <a:pPr marL="0" indent="0"/>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Sound walls are where teachers place the phonics patterns that make specific sounds on the wall adding words that contain the sound. For example, the word “the”</a:t>
            </a:r>
            <a:r>
              <a:rPr lang="en-US" sz="1200" b="0" i="1"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will not be placed under the letter ‘t’.</a:t>
            </a:r>
            <a:r>
              <a:rPr lang="en-US" sz="1200" b="0" i="0" u="none" strike="noStrike" cap="none" baseline="0" dirty="0">
                <a:solidFill>
                  <a:schemeClr val="dk1"/>
                </a:solidFill>
                <a:effectLst/>
                <a:latin typeface="Calibri"/>
                <a:ea typeface="Calibri"/>
                <a:cs typeface="Calibri"/>
                <a:sym typeface="Calibri"/>
              </a:rPr>
              <a:t> I</a:t>
            </a:r>
            <a:r>
              <a:rPr lang="en-US" sz="1200" b="0" i="0" u="none" strike="noStrike" cap="none" dirty="0">
                <a:solidFill>
                  <a:schemeClr val="dk1"/>
                </a:solidFill>
                <a:effectLst/>
                <a:latin typeface="Calibri"/>
                <a:ea typeface="Calibri"/>
                <a:cs typeface="Calibri"/>
                <a:sym typeface="Calibri"/>
              </a:rPr>
              <a:t>t would be placed under the  phonics pattern ’th’ and</a:t>
            </a:r>
            <a:r>
              <a:rPr lang="en-US" sz="1200" b="0" i="1"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“phone” would be spelled correctly and placed under the letter ‘f’’ spelled with ‘ph’ not under the letter ‘p’. Sound walls are more efficient for early readers who are grasping phonics concepts, to find words stored together by common sounds but with different spellings. There is an example of a Sound Wall on this slide.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These walls are a great support for struggling readers and ELLs, and may be organized around a number of concepts, including the alphabet and phonetic sounds, new vocabulary words, sight words, grammar rules, conversational phrases, and writing structures. Words can also be organized by category (for example, academic content words, words used often in your classroom, new words students have come across and love). Students can create their own word walls and keep them in a word notebook. Word Walls can also be an effective strategy through high school after students have mastered phonics skills and are ready to connect vocabulary to meaning.</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https://www.google.com/search?q=mary+dahlgren+sound+walls&amp;rlz=1C1CHBF_enUS816US816&amp;oq=mary+dalg&amp;aqs=chrome.2.69i57j0i10l3j46i10j0i512j0i10j0i512l2j0i10i22i30.6141j0j7&amp;sourceid=chrome&amp;ie=UTF-8</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2434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a:t>
            </a:r>
            <a:r>
              <a:rPr lang="en-US" sz="1200" b="0" i="0" u="none" strike="noStrike" cap="none" dirty="0">
                <a:solidFill>
                  <a:schemeClr val="dk1"/>
                </a:solidFill>
                <a:effectLst/>
                <a:latin typeface="Calibri"/>
                <a:ea typeface="Calibri"/>
                <a:cs typeface="Calibri"/>
                <a:sym typeface="Calibri"/>
              </a:rPr>
              <a:t>: An </a:t>
            </a:r>
            <a:r>
              <a:rPr lang="en-US" sz="1200" b="1" i="0" u="none" strike="noStrike" cap="none" dirty="0">
                <a:solidFill>
                  <a:schemeClr val="dk1"/>
                </a:solidFill>
                <a:effectLst/>
                <a:latin typeface="Calibri"/>
                <a:ea typeface="Calibri"/>
                <a:cs typeface="Calibri"/>
                <a:sym typeface="Calibri"/>
              </a:rPr>
              <a:t>Anchor Chart</a:t>
            </a:r>
            <a:r>
              <a:rPr lang="en-US" sz="1200" b="0" i="0" u="none" strike="noStrike" cap="none" dirty="0">
                <a:solidFill>
                  <a:schemeClr val="dk1"/>
                </a:solidFill>
                <a:effectLst/>
                <a:latin typeface="Calibri"/>
                <a:ea typeface="Calibri"/>
                <a:cs typeface="Calibri"/>
                <a:sym typeface="Calibri"/>
              </a:rPr>
              <a:t> is a tool used to support instruction (i.e. “</a:t>
            </a:r>
            <a:r>
              <a:rPr lang="en-US" sz="1200" b="1" i="0" u="none" strike="noStrike" cap="none" dirty="0">
                <a:solidFill>
                  <a:schemeClr val="dk1"/>
                </a:solidFill>
                <a:effectLst/>
                <a:latin typeface="Calibri"/>
                <a:ea typeface="Calibri"/>
                <a:cs typeface="Calibri"/>
                <a:sym typeface="Calibri"/>
              </a:rPr>
              <a:t>anchor</a:t>
            </a:r>
            <a:r>
              <a:rPr lang="en-US" sz="1200" b="0" i="0" u="none" strike="noStrike" cap="none" dirty="0">
                <a:solidFill>
                  <a:schemeClr val="dk1"/>
                </a:solidFill>
                <a:effectLst/>
                <a:latin typeface="Calibri"/>
                <a:ea typeface="Calibri"/>
                <a:cs typeface="Calibri"/>
                <a:sym typeface="Calibri"/>
              </a:rPr>
              <a:t>” the learning for students). As you teach a lesson, you create a </a:t>
            </a:r>
            <a:r>
              <a:rPr lang="en-US" sz="1200" b="1" i="0" u="none" strike="noStrike" cap="none" dirty="0">
                <a:solidFill>
                  <a:schemeClr val="dk1"/>
                </a:solidFill>
                <a:effectLst/>
                <a:latin typeface="Calibri"/>
                <a:ea typeface="Calibri"/>
                <a:cs typeface="Calibri"/>
                <a:sym typeface="Calibri"/>
              </a:rPr>
              <a:t>chart</a:t>
            </a:r>
            <a:r>
              <a:rPr lang="en-US" sz="1200" b="0" i="0" u="none" strike="noStrike" cap="none" dirty="0">
                <a:solidFill>
                  <a:schemeClr val="dk1"/>
                </a:solidFill>
                <a:effectLst/>
                <a:latin typeface="Calibri"/>
                <a:ea typeface="Calibri"/>
                <a:cs typeface="Calibri"/>
                <a:sym typeface="Calibri"/>
              </a:rPr>
              <a:t>, together with your students, that captures the most important content and relevant strategies.</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Anchor charts are an effective way of encouraging student engagement. Not only do they increase student confidence when engaged in tasks, but they help to keep students on task by offering support in the form of visual prompts that help unstick the stuck. When helping to produce the anchor charts, students will have opportunities to reconstruct their learning and thereby deepen their comprehension of the material in the process.</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More resource understanding: (The following is information if you feel you need more understanding)</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These organized displays of words provide an always-available visual reference for students. Research by Robert Marzano (2004) indicates that, ". . . s</a:t>
            </a:r>
            <a:r>
              <a:rPr lang="en-US" sz="1200" b="0" i="1" u="none" strike="noStrike" cap="none" dirty="0">
                <a:solidFill>
                  <a:schemeClr val="dk1"/>
                </a:solidFill>
                <a:effectLst/>
                <a:latin typeface="Calibri"/>
                <a:ea typeface="Calibri"/>
                <a:cs typeface="Calibri"/>
                <a:sym typeface="Calibri"/>
              </a:rPr>
              <a:t>tudents' comprehension will increase by 33 percentile points when vocabulary instruction focuses on specific words important to the content they are reading as opposed to words from high-frequency lists [teaching frequently-occurring words out of context]."</a:t>
            </a:r>
            <a:r>
              <a:rPr lang="en-US" sz="1200" b="0" i="0" u="none" strike="noStrike" cap="none" dirty="0">
                <a:solidFill>
                  <a:schemeClr val="dk1"/>
                </a:solidFill>
                <a:effectLst/>
                <a:latin typeface="Calibri"/>
                <a:ea typeface="Calibri"/>
                <a:cs typeface="Calibri"/>
                <a:sym typeface="Calibri"/>
              </a:rPr>
              <a:t> Students can have a say in determining the words for the word wall and/or students can make their own personal word wall in vocabulary notebooks.</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More research to support this:</a:t>
            </a:r>
          </a:p>
          <a:p>
            <a:pPr marL="0" indent="0"/>
            <a:r>
              <a:rPr lang="en-US" sz="1200" b="0" i="0" u="none" strike="noStrike" cap="none" dirty="0">
                <a:solidFill>
                  <a:schemeClr val="dk1"/>
                </a:solidFill>
                <a:effectLst/>
                <a:latin typeface="Calibri"/>
                <a:ea typeface="Calibri"/>
                <a:cs typeface="Calibri"/>
                <a:sym typeface="Calibri"/>
              </a:rPr>
              <a:t>High-quality Classroom Language (Dickinson, Cote, &amp; Smith, 1993)</a:t>
            </a:r>
          </a:p>
          <a:p>
            <a:pPr marL="0" indent="0"/>
            <a:r>
              <a:rPr lang="en-US" sz="1200" b="0" i="0" u="none" strike="noStrike" cap="none" dirty="0">
                <a:solidFill>
                  <a:schemeClr val="dk1"/>
                </a:solidFill>
                <a:effectLst/>
                <a:latin typeface="Calibri"/>
                <a:ea typeface="Calibri"/>
                <a:cs typeface="Calibri"/>
                <a:sym typeface="Calibri"/>
              </a:rPr>
              <a:t>Reading Aloud to Students (Elley, 1989; Senechal, 1997)</a:t>
            </a:r>
          </a:p>
          <a:p>
            <a:pPr marL="0" indent="0"/>
            <a:r>
              <a:rPr lang="en-US" sz="1200" b="0" i="0" u="none" strike="noStrike" cap="none" dirty="0">
                <a:solidFill>
                  <a:schemeClr val="dk1"/>
                </a:solidFill>
                <a:effectLst/>
                <a:latin typeface="Calibri"/>
                <a:ea typeface="Calibri"/>
                <a:cs typeface="Calibri"/>
                <a:sym typeface="Calibri"/>
              </a:rPr>
              <a:t>(Scott and Nagy, 2004).</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dirty="0"/>
          </a:p>
        </p:txBody>
      </p:sp>
    </p:spTree>
    <p:extLst>
      <p:ext uri="{BB962C8B-B14F-4D97-AF65-F5344CB8AC3E}">
        <p14:creationId xmlns:p14="http://schemas.microsoft.com/office/powerpoint/2010/main" val="810363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 </a:t>
            </a:r>
            <a:r>
              <a:rPr lang="en-US" sz="1200" b="0" i="0" u="none" strike="noStrike" cap="none" dirty="0">
                <a:solidFill>
                  <a:schemeClr val="dk1"/>
                </a:solidFill>
                <a:effectLst/>
                <a:latin typeface="Calibri"/>
                <a:ea typeface="Calibri"/>
                <a:cs typeface="Calibri"/>
                <a:sym typeface="Calibri"/>
              </a:rPr>
              <a:t>Young children learn word meanings through conversations with other people, especially adults. As they engage in these conversations, children often hear adults repeat words several times. They also may hear adults use new and interesting words. The more oral language experiences children have, the more word meanings they learn. Look for ways to say common things using uncommon words. For example, instead of saying, “Remember to raise your hand“,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say “Elevate your right, upper extremity when you wish to vocalize your thoughts.” Not only will kids find it fun, you are enriching their vocabulary. It make take some time to transition from one statement to the other and you may have to start with one word at a time.</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First, simply talking to your students increases the amount of vocabulary words they are exposed to on a daily basis. Interpersonal communication requires students to use all the language you have been working to help them acquire in a natural, unstructured manner. Building time for students to have short exchanges with each other, practicing skills you’ve modeled like making eye contact, talking </a:t>
            </a:r>
            <a:r>
              <a:rPr lang="en-US" sz="1200" b="1" i="0" u="none" strike="noStrike" cap="none" dirty="0">
                <a:solidFill>
                  <a:schemeClr val="dk1"/>
                </a:solidFill>
                <a:effectLst/>
                <a:latin typeface="Calibri"/>
                <a:ea typeface="Calibri"/>
                <a:cs typeface="Calibri"/>
                <a:sym typeface="Calibri"/>
              </a:rPr>
              <a:t>with</a:t>
            </a:r>
            <a:r>
              <a:rPr lang="en-US" sz="1200" b="0" i="0" u="none" strike="noStrike" cap="none" dirty="0">
                <a:solidFill>
                  <a:schemeClr val="dk1"/>
                </a:solidFill>
                <a:effectLst/>
                <a:latin typeface="Calibri"/>
                <a:ea typeface="Calibri"/>
                <a:cs typeface="Calibri"/>
                <a:sym typeface="Calibri"/>
              </a:rPr>
              <a:t> and not </a:t>
            </a:r>
            <a:r>
              <a:rPr lang="en-US" sz="1200" b="1" i="0" u="none" strike="noStrike" cap="none" dirty="0">
                <a:solidFill>
                  <a:schemeClr val="dk1"/>
                </a:solidFill>
                <a:effectLst/>
                <a:latin typeface="Calibri"/>
                <a:ea typeface="Calibri"/>
                <a:cs typeface="Calibri"/>
                <a:sym typeface="Calibri"/>
              </a:rPr>
              <a:t>at </a:t>
            </a:r>
            <a:r>
              <a:rPr lang="en-US" sz="1200" b="0" i="0" u="none" strike="noStrike" cap="none" dirty="0">
                <a:solidFill>
                  <a:schemeClr val="dk1"/>
                </a:solidFill>
                <a:effectLst/>
                <a:latin typeface="Calibri"/>
                <a:ea typeface="Calibri"/>
                <a:cs typeface="Calibri"/>
                <a:sym typeface="Calibri"/>
              </a:rPr>
              <a:t>someone, appropriate responses, etc. Have them discuss what they read, their reaction to it, the steps to solving a problem, or what they already know about a topic you have introduced in science or social studies.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Second, students listen to adults read to them. Children learn word meanings from listening to adults read to them. Reading aloud is particularly helpful when the reader pauses during reading to define an unfamiliar word and during and after reading, engages the child in a conversation about the book. Conversations about books help children to learn new words and concepts and to relate them to their prior knowledge and experience.</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Third, students read extensively on their own: Children learn many new words by reading extensively on their own. The more children read on their own, the more words they encounter and the more word meanings they learn. Unfortunately, the children who often need vocabulary development the most (struggling readers) tend to be those who read the least, because of limitations in their skills or because they have had so many failure experiences with reading that they lack motivation to read. This is one reason why it’s important to combine direct teaching methods with indirect vocabulary learning.</a:t>
            </a:r>
          </a:p>
          <a:p>
            <a:pPr marL="0" lvl="0" indent="0" algn="l" rtl="0">
              <a:lnSpc>
                <a:spcPct val="100000"/>
              </a:lnSpc>
              <a:spcBef>
                <a:spcPts val="0"/>
              </a:spcBef>
              <a:spcAft>
                <a:spcPts val="0"/>
              </a:spcAft>
              <a:buSzPts val="1400"/>
              <a:buNone/>
            </a:pP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dirty="0"/>
          </a:p>
        </p:txBody>
      </p:sp>
    </p:spTree>
    <p:extLst>
      <p:ext uri="{BB962C8B-B14F-4D97-AF65-F5344CB8AC3E}">
        <p14:creationId xmlns:p14="http://schemas.microsoft.com/office/powerpoint/2010/main" val="4100115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 </a:t>
            </a:r>
            <a:r>
              <a:rPr lang="en-US" sz="1200" b="0" i="0" u="none" strike="noStrike" cap="none" dirty="0">
                <a:solidFill>
                  <a:schemeClr val="dk1"/>
                </a:solidFill>
                <a:effectLst/>
                <a:latin typeface="Calibri"/>
                <a:ea typeface="Calibri"/>
                <a:cs typeface="Calibri"/>
                <a:sym typeface="Calibri"/>
              </a:rPr>
              <a:t>According to a research study conducted by Pennsylvania State University, a poster is immediately in the student’s view on the classroom wall. Unconscious learning can take place through exposure to the information on the poster. The use of posters create a more stimulating and interesting environment for learning and expose students to new learning that will take place. On the slide are the main types of learning posters.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Inspirational quotes on the white board and posters can also provide additional vocabulary development. Students can develop quote quilts and talk about why a specific quote resonates with them. Because of daily exposure to the words, new words become a normal part of their everyday language. Posters can be used for choral reading or to introduce new vocabulary to the classroom.</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Another way to help students develop vocabulary is by fostering word consciousness or an awareness of and interest in words. Word consciousness is not an isolated component of vocabulary instruction; it needs to be taken into account each and every day. It can be developed at all times and in several ways: through encouraging adept diction, through word play, and through research on word origins or histories.</a:t>
            </a:r>
          </a:p>
          <a:p>
            <a:pPr marL="0" indent="0"/>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(Education Libraries Volume 27, No. 1 Summer 2004) </a:t>
            </a: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2560520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a:t>
            </a:r>
            <a:r>
              <a:rPr lang="en-US" sz="1200" b="0" i="0" u="none" strike="noStrike" cap="none" dirty="0">
                <a:solidFill>
                  <a:schemeClr val="dk1"/>
                </a:solidFill>
                <a:effectLst/>
                <a:latin typeface="Calibri"/>
                <a:ea typeface="Calibri"/>
                <a:cs typeface="Calibri"/>
                <a:sym typeface="Calibri"/>
              </a:rPr>
              <a:t>: Reading aloud is the foundation for literacy development. It is the single most important activity for reading success. There are several benefits of reading to your students even in upper elementary school.</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It provides children with a demonstration of phrased, fluent reading. Reading aloud provides children with a model of confident and expert reading. It reveals the rewards of reading, and develops the listener's interest in books and desire to be a reader. Listening to others read develops key understanding and skills, such as an appreciation for how a story is written and familiarity with book conventions, such as "once upon a time" and "happily ever after.”</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Children can listen on a higher language level than they can read. Reading</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aloud makes complex ideas more accessible and exposes children to vocabulary and language patterns that are not part of everyday speech. This, in turn, helps them understand the structure of books when they read independently. It exposes less able readers to the same rich and engaging books that fluent readers read on their own and entices them to become better readers.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Since beginning readers are limited in their independent reading to simple decodable or familiar texts, exposure to novel vocabulary is unlikely to come from this source. Read-alouds fill the gap by exposing children to book language, which is rich in unusual words and descriptive language. During read-aloud interactions, word learning occurs both incidentally and as the teacher stops and elaborates on particular words to provide an explanation, demonstration, or example. Even brief explanations of one or two sentences, when presented in the context of a supportive text, can be sufficient for children to make initial connections between novel words and their meanings.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Children need to be exposed to a wide range of stories and books. They need to see themselves as well as other people, cultures, communities, and issues in the books we read to them. They need to see how characters in books handle the same fears, interests, and concerns that they experience. Selecting a wide range of culturally diverse books will help all children find and make connections to their own life experiences, other books they have read, and universal concepts.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Helping children find and make connections to stories and books requires them to relate the unfamiliar text to their relevant prior knowledge. Helping children discover these connections requires planning and modeling. Teachers can encourage and support thinking, listening, and discussion, and model "think-alouds" which reveal the inner conversation readers have with the text as they read. Teachers can point out connections between their prior experiences and the story, similarities between books they have read, and any relationship between the books and the larger community.</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More Research to Support This:</a:t>
            </a:r>
            <a:r>
              <a:rPr lang="en-US" sz="1200" b="0" i="0" u="none" strike="noStrike" cap="none" dirty="0">
                <a:solidFill>
                  <a:schemeClr val="dk1"/>
                </a:solidFill>
                <a:effectLst/>
                <a:latin typeface="Calibri"/>
                <a:ea typeface="Calibri"/>
                <a:cs typeface="Calibri"/>
                <a:sym typeface="Calibri"/>
              </a:rPr>
              <a:t> (Bredekamp, Copple, &amp; Neuman, 2000) (Fountas &amp; Pinnell, 1996) (Mooney, 1990) (Bredekamp et al., 2000) (Beck &amp; McKeown, 2007) (Carey, 1978) (Bravo et al., 2007) (Biemiller &amp; Boote, 2006) (Barton &amp; Booth, 1990) (Dyson &amp; Genishi, 1994) (Harvey &amp; Goudvis, 2000)</a:t>
            </a:r>
          </a:p>
          <a:p>
            <a:pPr marL="0" indent="0"/>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dirty="0"/>
          </a:p>
        </p:txBody>
      </p:sp>
    </p:spTree>
    <p:extLst>
      <p:ext uri="{BB962C8B-B14F-4D97-AF65-F5344CB8AC3E}">
        <p14:creationId xmlns:p14="http://schemas.microsoft.com/office/powerpoint/2010/main" val="2885088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a:t>
            </a:r>
            <a:r>
              <a:rPr lang="en-US" sz="1200" b="0" i="0" u="none" strike="noStrike" cap="none" dirty="0">
                <a:solidFill>
                  <a:schemeClr val="dk1"/>
                </a:solidFill>
                <a:effectLst/>
                <a:latin typeface="Calibri"/>
                <a:ea typeface="Calibri"/>
                <a:cs typeface="Calibri"/>
                <a:sym typeface="Calibri"/>
              </a:rPr>
              <a:t> Children learn many new words by reading extensively on their own. The more children read on their own, the more words they encounter and the more word meanings they learn.</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Unfortunately, the children who often need vocabulary development the most — struggling readers — tend to be those who read the least, because of limitations in their skills or because they have had so many failure experiences with reading that they lack motivation to read. One of the keys to helping struggling readers is to provide books they can and want to read. High Interest Low Vocabulary books have controlled vocabulary and reading difficulty levels, but with topics and plots appropriate for the students.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They need to have illustrations that support the text, carefully chosen vocabulary, simple sentences, and completing stories and characters that interest the reader. Mysteries and classics do not make good books for struggling readers. Those genres require skills such as reading for specific detail, recalling various clues, making inferences and connections, as well as sustaining interest until the end; all of which are problematic for struggling readers.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Graphic novels are similar to comic books in that they weave rich lively visuals with a limited amount of text to drive the narrative. Graphic novels can be found in a wide range of genres in both fiction and non-fiction. They can help struggling readers strengthen their vocabulary, build reading confidence and stamina, and develop an appreciation for stories.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Most of us can read material well beyond our measured instructional level if we are interested in the topic and motivated to read. For boys especially, non-fiction has considerable appeal, particularly when titles can be found that match their interests and hobbies. The key is linking reading material to the things that interest the students, from extreme sports to World War II fighter jets to NHL hockey. Non-fiction text, especially, provides a number of supports for the struggling reader: headings and subheadings, graphics and illustrations, introductions, and summaries. A further advantage to non-fiction text is that the reader does not need to read the entire book in order to get benefit from it; the reader can gain information and pleasure from reading short segments. There is a wide variety of magazines related to all sorts of topics of student interest. Magazines can be good sources of short, interesting pieces of expository text with vocabulary that a student may already be familiar with due to their interest.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More Research to Support This</a:t>
            </a: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Wide Independent Reading (Anderson &amp; Nagy, 1992; Cunningham &amp; Stanovich, 1998; Nagy, Anderson, &amp; Herman, 1987; Sternberg, 1987)</a:t>
            </a:r>
            <a:br>
              <a:rPr lang="en-US" sz="1200" b="0" i="0" u="none" strike="noStrike" cap="none" dirty="0">
                <a:solidFill>
                  <a:schemeClr val="dk1"/>
                </a:solidFill>
                <a:effectLst/>
                <a:latin typeface="Calibri"/>
                <a:ea typeface="Calibri"/>
                <a:cs typeface="Calibri"/>
                <a:sym typeface="Calibri"/>
              </a:rPr>
            </a:br>
            <a:endParaRPr lang="en-US" sz="1050" dirty="0">
              <a:effectLst/>
            </a:endParaRPr>
          </a:p>
          <a:p>
            <a:pPr marL="0" indent="0"/>
            <a:r>
              <a:rPr lang="en-US" sz="1200" b="0" i="0" u="none" strike="noStrike" cap="none" dirty="0">
                <a:solidFill>
                  <a:schemeClr val="dk1"/>
                </a:solidFill>
                <a:effectLst/>
                <a:latin typeface="Calibri"/>
                <a:ea typeface="Calibri"/>
                <a:cs typeface="Calibri"/>
                <a:sym typeface="Calibri"/>
              </a:rPr>
              <a:t>https://www.readingrockets.org/blogs/aiming-access/19-graphic-novels-engage-students-and-keep-them-readingi</a:t>
            </a:r>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dirty="0"/>
          </a:p>
        </p:txBody>
      </p:sp>
    </p:spTree>
    <p:extLst>
      <p:ext uri="{BB962C8B-B14F-4D97-AF65-F5344CB8AC3E}">
        <p14:creationId xmlns:p14="http://schemas.microsoft.com/office/powerpoint/2010/main" val="1186539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7f900853e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d7f900853e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a:t>
            </a:r>
            <a:r>
              <a:rPr lang="en-US" sz="1200" b="0" i="0" u="none" strike="noStrike" cap="none" dirty="0">
                <a:solidFill>
                  <a:schemeClr val="dk1"/>
                </a:solidFill>
                <a:effectLst/>
                <a:latin typeface="Calibri"/>
                <a:ea typeface="Calibri"/>
                <a:cs typeface="Calibri"/>
                <a:sym typeface="Calibri"/>
              </a:rPr>
              <a:t> Although a great deal of vocabulary is learned indirectly, some vocabulary should be taught directly. </a:t>
            </a:r>
            <a:endParaRPr lang="en-US" sz="11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a:t>
            </a:r>
            <a:endParaRPr lang="en-US" sz="11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Direct instruction helps students learn difficult words, such as words that represent complex concepts that are not part of the students' everyday experiences. </a:t>
            </a:r>
          </a:p>
          <a:p>
            <a:pPr marL="0" indent="0"/>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Direct instruction of vocabulary relevant to a given text leads to better reading comprehension. Before students read a text, it is helpful to teach them specific words that they will see in the text and that are particularly important to understanding the text. Teaching important vocabulary before reading can help students both learn new words and comprehend the text.</a:t>
            </a:r>
            <a:endParaRPr lang="en-US" sz="11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a:t>
            </a:r>
            <a:endParaRPr lang="en-US" sz="11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Children learn words best when they are provided with instruction over an extended period of time and when that instruction has them work actively with the words – for example, using new words in their writing. The more students use new words and the more they use them in different contexts, the more likely they are to learn the words. Students learn new words better when they encounter them often and in various contexts. The more children see, hear, and work with specific words, the better they seem to learn them. </a:t>
            </a:r>
            <a:endParaRPr lang="en-US" sz="11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a:t>
            </a:r>
            <a:endParaRPr lang="en-US" sz="1100" b="0" i="0" u="none" strike="noStrike" cap="none" dirty="0">
              <a:solidFill>
                <a:schemeClr val="dk1"/>
              </a:solidFill>
              <a:effectLst/>
              <a:latin typeface="Calibri"/>
              <a:ea typeface="Calibri"/>
              <a:cs typeface="Calibri"/>
              <a:sym typeface="Calibri"/>
            </a:endParaRPr>
          </a:p>
          <a:p>
            <a:pPr marL="0" lvl="0" indent="0"/>
            <a:r>
              <a:rPr lang="en-US" sz="1200" b="0" i="0" u="none" strike="noStrike" cap="none" dirty="0">
                <a:solidFill>
                  <a:schemeClr val="dk1"/>
                </a:solidFill>
                <a:effectLst/>
                <a:latin typeface="Calibri"/>
                <a:ea typeface="Calibri"/>
                <a:cs typeface="Calibri"/>
                <a:sym typeface="Calibri"/>
              </a:rPr>
              <a:t>Research shows that there are more words to be learned than can be directly taught in even the most ambitious program of vocabulary instruction. Therefore a limited number of words for in-depth explicit vocabulary instruction should be used.   </a:t>
            </a:r>
          </a:p>
          <a:p>
            <a:pPr marL="1714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might instruct three to five words per chapter in a chapter book, but at the end of the book the goal is to have students demonstrate their masterly through reading, writing, and speaking of approximately 10-12 of the words they were explicitly taught. </a:t>
            </a:r>
          </a:p>
          <a:p>
            <a:pPr marL="1714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Most unfamiliar words require a brief definition, not for retention, but to aid comprehension.</a:t>
            </a:r>
          </a:p>
          <a:p>
            <a:pPr marL="1714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With one exposure in context, only 10-15 percent of the words are remembered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More Research to Support This:</a:t>
            </a:r>
            <a:r>
              <a:rPr lang="en-US" sz="1200" b="0" i="0" u="none" strike="noStrike" cap="none" dirty="0">
                <a:solidFill>
                  <a:schemeClr val="dk1"/>
                </a:solidFill>
                <a:effectLst/>
                <a:latin typeface="Calibri"/>
                <a:ea typeface="Calibri"/>
                <a:cs typeface="Calibri"/>
                <a:sym typeface="Calibri"/>
              </a:rPr>
              <a:t> Explicit Vocabulary Instruction (Baker, Kame’enui, &amp; Simmons, 1998; Baumann, Kame’enui, &amp; Ash, 2003; Beck &amp; McKeown, 1991; Beck,  McKeown, &amp; Kucan, 2002; Biemiller, 2004; Marzano, 2004; Paribakht &amp; Wesche, 1997)</a:t>
            </a:r>
            <a:endParaRPr lang="en-US" sz="11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Word-Learning Strategies (Buikima &amp; Graves, 1993); Edwards, Font, Baumann, &amp; Boland, 2004; Graves, 2004; White, Sowell, &amp; Yanagihara, 1989)</a:t>
            </a:r>
            <a:endParaRPr lang="en-US" sz="1100" b="0" i="0" u="none" strike="noStrike" cap="none" dirty="0">
              <a:solidFill>
                <a:schemeClr val="dk1"/>
              </a:solidFill>
              <a:effectLst/>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p:txBody>
      </p:sp>
      <p:sp>
        <p:nvSpPr>
          <p:cNvPr id="315" name="Google Shape;315;gd7f900853e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d7f900853e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d7f900853e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a:t>
            </a:r>
            <a:r>
              <a:rPr lang="en-US" sz="1200" b="0" i="0" u="none" strike="noStrike" cap="none" dirty="0">
                <a:solidFill>
                  <a:schemeClr val="dk1"/>
                </a:solidFill>
                <a:effectLst/>
                <a:latin typeface="Calibri"/>
                <a:ea typeface="Calibri"/>
                <a:cs typeface="Calibri"/>
                <a:sym typeface="Calibri"/>
              </a:rPr>
              <a:t> You may reference: </a:t>
            </a:r>
            <a:r>
              <a:rPr lang="en-US" sz="1200" b="0" i="0" u="sng" strike="noStrike" cap="none" dirty="0">
                <a:solidFill>
                  <a:schemeClr val="dk1"/>
                </a:solidFill>
                <a:effectLst/>
                <a:latin typeface="Calibri"/>
                <a:ea typeface="Calibri"/>
                <a:cs typeface="Calibri"/>
                <a:sym typeface="Calibri"/>
                <a:hlinkClick r:id="rId3"/>
              </a:rPr>
              <a:t>https://www.readingrockets.org/article/choosing-words-teach</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Beck, Isabel L. McKeown, M., &amp; Kucan, L. (2002). Choosing Words to Teach. In Bringing Words to Life: Robust Vocabulary Instruction (15-30). New York, NY: Guilford Press.</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Marzano, R., Pickering D. (2005) Building Academic Vocabulary. ASCD.</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Biemiller A. (2009) Words Worth Teaching: Closing the Vocabulary Gap. SRA</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Say:</a:t>
            </a:r>
            <a:r>
              <a:rPr lang="en-US" sz="1200" b="0" i="0" u="none" strike="noStrike" cap="none" dirty="0">
                <a:solidFill>
                  <a:schemeClr val="dk1"/>
                </a:solidFill>
                <a:effectLst/>
                <a:latin typeface="Calibri"/>
                <a:ea typeface="Calibri"/>
                <a:cs typeface="Calibri"/>
                <a:sym typeface="Calibri"/>
              </a:rPr>
              <a:t> There are three types of vocabulary words which presents a logical opportunity for explicit instruction. Explicit instruction is especially important for struggling readers and English language learners.</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sng" strike="noStrike" cap="none" dirty="0">
                <a:solidFill>
                  <a:schemeClr val="dk1"/>
                </a:solidFill>
                <a:effectLst/>
                <a:latin typeface="Calibri"/>
                <a:ea typeface="Calibri"/>
                <a:cs typeface="Calibri"/>
                <a:sym typeface="Calibri"/>
              </a:rPr>
              <a:t>Tier 1</a:t>
            </a:r>
            <a:r>
              <a:rPr lang="en-US" sz="1200" b="1" i="0" u="none" strike="noStrike" cap="none" dirty="0">
                <a:solidFill>
                  <a:schemeClr val="dk1"/>
                </a:solidFill>
                <a:effectLst/>
                <a:latin typeface="Calibri"/>
                <a:ea typeface="Calibri"/>
                <a:cs typeface="Calibri"/>
                <a:sym typeface="Calibri"/>
              </a:rPr>
              <a:t> </a:t>
            </a:r>
            <a:r>
              <a:rPr lang="en-US" sz="1200" b="1" i="0" u="sng" strike="noStrike" cap="none" dirty="0">
                <a:solidFill>
                  <a:schemeClr val="dk1"/>
                </a:solidFill>
                <a:effectLst/>
                <a:latin typeface="Calibri"/>
                <a:ea typeface="Calibri"/>
                <a:cs typeface="Calibri"/>
                <a:sym typeface="Calibri"/>
              </a:rPr>
              <a:t>Conversational words</a:t>
            </a:r>
            <a:endParaRPr lang="en-US" sz="1200" b="1" i="0" u="none" strike="noStrike" cap="none" dirty="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Basic, everyday words that students already know (cat, mom, dad etc.)</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No instruction required, although struggling learners may need these taught</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sng" strike="noStrike" cap="none" dirty="0">
                <a:solidFill>
                  <a:schemeClr val="dk1"/>
                </a:solidFill>
                <a:effectLst/>
                <a:latin typeface="Calibri"/>
                <a:ea typeface="Calibri"/>
                <a:cs typeface="Calibri"/>
                <a:sym typeface="Calibri"/>
              </a:rPr>
              <a:t>Tier 2</a:t>
            </a:r>
            <a:r>
              <a:rPr lang="en-US" sz="1200" b="1" i="0" u="none" strike="noStrike" cap="none" dirty="0">
                <a:solidFill>
                  <a:schemeClr val="dk1"/>
                </a:solidFill>
                <a:effectLst/>
                <a:latin typeface="Calibri"/>
                <a:ea typeface="Calibri"/>
                <a:cs typeface="Calibri"/>
                <a:sym typeface="Calibri"/>
              </a:rPr>
              <a:t> </a:t>
            </a:r>
            <a:r>
              <a:rPr lang="en-US" sz="1200" b="1" i="0" u="sng" strike="noStrike" cap="none" dirty="0">
                <a:solidFill>
                  <a:schemeClr val="dk1"/>
                </a:solidFill>
                <a:effectLst/>
                <a:latin typeface="Calibri"/>
                <a:ea typeface="Calibri"/>
                <a:cs typeface="Calibri"/>
                <a:sym typeface="Calibri"/>
              </a:rPr>
              <a:t>General academic vocabulary/ “suitcase” words (they are called suitcase because you can move them from one discipline to another)</a:t>
            </a:r>
            <a:endParaRPr lang="en-US" sz="1200" b="1" i="0" u="none" strike="noStrike" cap="none" dirty="0">
              <a:solidFill>
                <a:schemeClr val="dk1"/>
              </a:solidFill>
              <a:effectLst/>
              <a:latin typeface="Calibri"/>
              <a:ea typeface="Calibri"/>
              <a:cs typeface="Calibri"/>
              <a:sym typeface="Calibri"/>
            </a:endParaRP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Are common enough that most mature readers are familiar with them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They can be found across various contexts and topics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Understanding the meaning of these words promotes everyday reading and listening comprehension</a:t>
            </a:r>
          </a:p>
          <a:p>
            <a:pPr marL="171450" lvl="0" indent="-171450">
              <a:buFont typeface="Arial" panose="020B0604020202020204" pitchFamily="34" charset="0"/>
              <a:buChar char="•"/>
            </a:pPr>
            <a:r>
              <a:rPr lang="en-US" sz="1200" b="1" i="1" u="none" strike="noStrike" cap="none" dirty="0">
                <a:solidFill>
                  <a:schemeClr val="dk1"/>
                </a:solidFill>
                <a:effectLst/>
                <a:latin typeface="Calibri"/>
                <a:ea typeface="Calibri"/>
                <a:cs typeface="Calibri"/>
                <a:sym typeface="Calibri"/>
              </a:rPr>
              <a:t>Teach these words explicitly</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1" u="none" strike="noStrike" cap="none" dirty="0">
                <a:solidFill>
                  <a:schemeClr val="dk1"/>
                </a:solidFill>
                <a:effectLst/>
                <a:latin typeface="Calibri"/>
                <a:ea typeface="Calibri"/>
                <a:cs typeface="Calibri"/>
                <a:sym typeface="Calibri"/>
              </a:rPr>
              <a:t> </a:t>
            </a:r>
            <a:r>
              <a:rPr lang="en-US" sz="1200" b="0" i="0" u="sng" strike="noStrike" cap="none" dirty="0">
                <a:solidFill>
                  <a:schemeClr val="dk1"/>
                </a:solidFill>
                <a:effectLst/>
                <a:latin typeface="Calibri"/>
                <a:ea typeface="Calibri"/>
                <a:cs typeface="Calibri"/>
                <a:sym typeface="Calibri"/>
              </a:rPr>
              <a:t>Tier 3</a:t>
            </a:r>
            <a:r>
              <a:rPr lang="en-US" sz="1200" b="0" i="0" u="none" strike="noStrike" cap="none" dirty="0">
                <a:solidFill>
                  <a:schemeClr val="dk1"/>
                </a:solidFill>
                <a:effectLst/>
                <a:latin typeface="Calibri"/>
                <a:ea typeface="Calibri"/>
                <a:cs typeface="Calibri"/>
                <a:sym typeface="Calibri"/>
              </a:rPr>
              <a:t> </a:t>
            </a:r>
            <a:r>
              <a:rPr lang="en-US" sz="1200" b="0" i="0" u="sng" strike="noStrike" cap="none" dirty="0">
                <a:solidFill>
                  <a:schemeClr val="dk1"/>
                </a:solidFill>
                <a:effectLst/>
                <a:latin typeface="Calibri"/>
                <a:ea typeface="Calibri"/>
                <a:cs typeface="Calibri"/>
                <a:sym typeface="Calibri"/>
              </a:rPr>
              <a:t>Domain specific academic vocabulary</a:t>
            </a:r>
            <a:endParaRPr lang="en-US" sz="1200" b="0" i="0" u="none" strike="noStrike" cap="none" dirty="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Low-frequency words; many of which are domain specific; not high utility use for most learners</a:t>
            </a:r>
            <a:endParaRPr lang="en-US" sz="1000" dirty="0">
              <a:effectLst/>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Often defined within text and taught when a specific need arises </a:t>
            </a:r>
            <a:endParaRPr lang="en-US" sz="1000" dirty="0">
              <a:effectLst/>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Language Arts: setting, characters, Math: square, circumference,/Science: precipitation</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endParaRPr lang="en-US" sz="1000" dirty="0">
              <a:effectLst/>
            </a:endParaRPr>
          </a:p>
          <a:p>
            <a:pPr marL="0" indent="0"/>
            <a:r>
              <a:rPr lang="en-US" sz="1200" b="1" i="0" u="none" strike="noStrike" cap="none" dirty="0">
                <a:solidFill>
                  <a:schemeClr val="dk1"/>
                </a:solidFill>
                <a:effectLst/>
                <a:latin typeface="Calibri"/>
                <a:ea typeface="Calibri"/>
                <a:cs typeface="Calibri"/>
                <a:sym typeface="Calibri"/>
              </a:rPr>
              <a:t>We are not advocating for the purchase of specific products. We are acknowledging products that place words into Tiers according to research.</a:t>
            </a:r>
            <a:r>
              <a:rPr lang="en-US" sz="1200" b="0" i="0" u="none" strike="noStrike" cap="none" dirty="0">
                <a:solidFill>
                  <a:schemeClr val="dk1"/>
                </a:solidFill>
                <a:effectLst/>
                <a:latin typeface="Calibri"/>
                <a:ea typeface="Calibri"/>
                <a:cs typeface="Calibri"/>
                <a:sym typeface="Calibri"/>
              </a:rPr>
              <a:t> </a:t>
            </a:r>
          </a:p>
          <a:p>
            <a:pPr marL="0" lvl="0" indent="0" algn="l" rtl="0">
              <a:lnSpc>
                <a:spcPct val="100000"/>
              </a:lnSpc>
              <a:spcBef>
                <a:spcPts val="0"/>
              </a:spcBef>
              <a:spcAft>
                <a:spcPts val="0"/>
              </a:spcAft>
              <a:buSzPts val="1400"/>
              <a:buNone/>
            </a:pPr>
            <a:endParaRPr sz="950" dirty="0">
              <a:highlight>
                <a:srgbClr val="FFFFFF"/>
              </a:highlight>
              <a:latin typeface="Verdana"/>
              <a:ea typeface="Verdana"/>
              <a:cs typeface="Verdana"/>
              <a:sym typeface="Verdana"/>
            </a:endParaRPr>
          </a:p>
        </p:txBody>
      </p:sp>
      <p:sp>
        <p:nvSpPr>
          <p:cNvPr id="329" name="Google Shape;329;gd7f900853e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d7f900853e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d7f900853e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50" b="1" dirty="0"/>
              <a:t>To Know and To Say: </a:t>
            </a:r>
            <a:r>
              <a:rPr lang="en-US" sz="1050" dirty="0"/>
              <a:t>Tier 2 words are not always agreed upon by individuals and cannot be a set list required by all because of the differences of a students place in life. (location, future, background and life). But, we can all come close in our decisions and be better able to make choices by knowing our own students and the use of specific words by considering some criteria.</a:t>
            </a:r>
          </a:p>
          <a:p>
            <a:pPr marL="0" lvl="0" indent="0" algn="l" rtl="0">
              <a:lnSpc>
                <a:spcPct val="100000"/>
              </a:lnSpc>
              <a:spcBef>
                <a:spcPts val="0"/>
              </a:spcBef>
              <a:spcAft>
                <a:spcPts val="0"/>
              </a:spcAft>
              <a:buSzPts val="1400"/>
              <a:buNone/>
            </a:pPr>
            <a:r>
              <a:rPr lang="en-US" sz="1050" dirty="0"/>
              <a:t> </a:t>
            </a:r>
          </a:p>
          <a:p>
            <a:pPr marL="0" lvl="0" indent="0" algn="l" rtl="0">
              <a:lnSpc>
                <a:spcPct val="100000"/>
              </a:lnSpc>
              <a:spcBef>
                <a:spcPts val="0"/>
              </a:spcBef>
              <a:spcAft>
                <a:spcPts val="0"/>
              </a:spcAft>
              <a:buSzPts val="1400"/>
              <a:buNone/>
            </a:pPr>
            <a:r>
              <a:rPr lang="en-US" sz="1050" dirty="0"/>
              <a:t>Some words will be learned easily and can just be given a nod to during the reading of our text; others need before, during, and after instructional intent for the words to become vocabulary that the learner can ‘own’ and apply independently. (‘Own’ meaning they have a deep understanding of the word allowing them to use the word correctly in conversation, in their writing, and understanding it in their reading without hesitation.)</a:t>
            </a:r>
          </a:p>
          <a:p>
            <a:pPr marL="0" lvl="0" indent="0" algn="l" rtl="0">
              <a:lnSpc>
                <a:spcPct val="100000"/>
              </a:lnSpc>
              <a:spcBef>
                <a:spcPts val="0"/>
              </a:spcBef>
              <a:spcAft>
                <a:spcPts val="0"/>
              </a:spcAft>
              <a:buSzPts val="1400"/>
              <a:buNone/>
            </a:pPr>
            <a:endParaRPr lang="en-US" sz="1050" dirty="0"/>
          </a:p>
          <a:p>
            <a:pPr marL="0" lvl="0" indent="0" algn="l" rtl="0">
              <a:lnSpc>
                <a:spcPct val="100000"/>
              </a:lnSpc>
              <a:spcBef>
                <a:spcPts val="0"/>
              </a:spcBef>
              <a:spcAft>
                <a:spcPts val="0"/>
              </a:spcAft>
              <a:buSzPts val="1400"/>
              <a:buNone/>
            </a:pPr>
            <a:r>
              <a:rPr lang="en-US" sz="1050" dirty="0"/>
              <a:t>Consider: </a:t>
            </a:r>
          </a:p>
          <a:p>
            <a:pPr marL="0" lvl="0" indent="0" algn="l" rtl="0">
              <a:lnSpc>
                <a:spcPct val="100000"/>
              </a:lnSpc>
              <a:spcBef>
                <a:spcPts val="0"/>
              </a:spcBef>
              <a:spcAft>
                <a:spcPts val="0"/>
              </a:spcAft>
              <a:buSzPts val="1400"/>
              <a:buNone/>
            </a:pPr>
            <a:r>
              <a:rPr lang="en-US" sz="1050" b="1" dirty="0"/>
              <a:t>Importance and utility:</a:t>
            </a:r>
            <a:r>
              <a:rPr lang="en-US" sz="1050" dirty="0"/>
              <a:t> Words of mature language users and appear frequently across a variety of domains in content and context.</a:t>
            </a:r>
          </a:p>
          <a:p>
            <a:pPr marL="0" lvl="0" indent="0" algn="l" rtl="0">
              <a:lnSpc>
                <a:spcPct val="100000"/>
              </a:lnSpc>
              <a:spcBef>
                <a:spcPts val="0"/>
              </a:spcBef>
              <a:spcAft>
                <a:spcPts val="0"/>
              </a:spcAft>
              <a:buSzPts val="1400"/>
              <a:buNone/>
            </a:pPr>
            <a:r>
              <a:rPr lang="en-US" sz="1050" b="1" dirty="0"/>
              <a:t>Instructional potential: </a:t>
            </a:r>
            <a:r>
              <a:rPr lang="en-US" sz="1050" dirty="0"/>
              <a:t>Words that can be worked within a variety of ways so that students can build rich representations of them and their connections to other words and concepts. Ask yourself- will this word be used in life in many different ways?</a:t>
            </a:r>
          </a:p>
          <a:p>
            <a:pPr marL="0" lvl="0" indent="0" algn="l" rtl="0">
              <a:lnSpc>
                <a:spcPct val="100000"/>
              </a:lnSpc>
              <a:spcBef>
                <a:spcPts val="0"/>
              </a:spcBef>
              <a:spcAft>
                <a:spcPts val="0"/>
              </a:spcAft>
              <a:buSzPts val="1400"/>
              <a:buNone/>
            </a:pPr>
            <a:r>
              <a:rPr lang="en-US" sz="1050" b="1" dirty="0"/>
              <a:t>Conceptual understanding: </a:t>
            </a:r>
            <a:r>
              <a:rPr lang="en-US" sz="1050" dirty="0"/>
              <a:t>Words which students not only understand the general concept but also can describe the concept(s) with specificity. Understanding the word clarifies the concept and is pivotal understanding the content, mood, theme, or implications of the subject being studied.</a:t>
            </a:r>
          </a:p>
          <a:p>
            <a:pPr marL="0" indent="0"/>
            <a:endParaRPr sz="1050" dirty="0">
              <a:solidFill>
                <a:srgbClr val="333333"/>
              </a:solidFill>
              <a:highlight>
                <a:srgbClr val="FFFFFF"/>
              </a:highlight>
              <a:latin typeface="Arial"/>
              <a:ea typeface="Arial"/>
              <a:cs typeface="Arial"/>
              <a:sym typeface="Arial"/>
            </a:endParaRPr>
          </a:p>
        </p:txBody>
      </p:sp>
      <p:sp>
        <p:nvSpPr>
          <p:cNvPr id="247" name="Google Shape;247;gd7f900853e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3503896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d7f900853e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d7f900853e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t>
            </a:r>
            <a:r>
              <a:rPr lang="en-US" sz="1200" b="0" i="0" u="none" strike="noStrike" cap="none" dirty="0">
                <a:solidFill>
                  <a:schemeClr val="dk1"/>
                </a:solidFill>
                <a:effectLst/>
                <a:latin typeface="Calibri"/>
                <a:ea typeface="Calibri"/>
                <a:cs typeface="Calibri"/>
                <a:sym typeface="Calibri"/>
              </a:rPr>
              <a:t>This is a fact from research studies. Lists can help us find the most commonly needed vocabulary words by our content or grade but cannot ensure students at a different level might need them during their journey in the text and/or world.</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Let me pause as you read this fact from Beck and McKeown. There are only two things that make a word inappropriate for a certain level. One is not being able to </a:t>
            </a:r>
            <a:r>
              <a:rPr lang="en-US" sz="1200" b="1" i="0" u="none" strike="noStrike" cap="none" dirty="0">
                <a:solidFill>
                  <a:schemeClr val="dk1"/>
                </a:solidFill>
                <a:effectLst/>
                <a:latin typeface="Calibri"/>
                <a:ea typeface="Calibri"/>
                <a:cs typeface="Calibri"/>
                <a:sym typeface="Calibri"/>
              </a:rPr>
              <a:t>explain the meaning of a word in known terms</a:t>
            </a:r>
            <a:r>
              <a:rPr lang="en-US" sz="1200" b="0" i="0" u="none" strike="noStrike" cap="none" dirty="0">
                <a:solidFill>
                  <a:schemeClr val="dk1"/>
                </a:solidFill>
                <a:effectLst/>
                <a:latin typeface="Calibri"/>
                <a:ea typeface="Calibri"/>
                <a:cs typeface="Calibri"/>
                <a:sym typeface="Calibri"/>
              </a:rPr>
              <a:t>. If the words used to explain a target word are likely unknown to the students, then the word is </a:t>
            </a:r>
            <a:r>
              <a:rPr lang="en-US" sz="1200" b="1" i="0" u="sng" strike="noStrike" cap="none" dirty="0">
                <a:solidFill>
                  <a:schemeClr val="dk1"/>
                </a:solidFill>
                <a:effectLst/>
                <a:latin typeface="Calibri"/>
                <a:ea typeface="Calibri"/>
                <a:cs typeface="Calibri"/>
                <a:sym typeface="Calibri"/>
              </a:rPr>
              <a:t>too hard</a:t>
            </a:r>
            <a:r>
              <a:rPr lang="en-US" sz="1200" b="0" i="0" u="none" strike="noStrike" cap="none" dirty="0">
                <a:solidFill>
                  <a:schemeClr val="dk1"/>
                </a:solidFill>
                <a:effectLst/>
                <a:latin typeface="Calibri"/>
                <a:ea typeface="Calibri"/>
                <a:cs typeface="Calibri"/>
                <a:sym typeface="Calibri"/>
              </a:rPr>
              <a:t>. The other consideration for word selection is that the words be </a:t>
            </a:r>
            <a:r>
              <a:rPr lang="en-US" sz="1200" b="1" i="0" u="sng" strike="noStrike" cap="none" dirty="0">
                <a:solidFill>
                  <a:schemeClr val="dk1"/>
                </a:solidFill>
                <a:effectLst/>
                <a:latin typeface="Calibri"/>
                <a:ea typeface="Calibri"/>
                <a:cs typeface="Calibri"/>
                <a:sym typeface="Calibri"/>
              </a:rPr>
              <a:t>useful and interesting</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 ones that students will be able to find uses for in their everyday lives.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It is good to have resources for lists of vocabulary but, these are ONLY a resource. Whatever you are using must be used, practiced, and applied in the learning for vocabulary to impact overall comprehension.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Resource site:</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https://www.readingrockets.org/article/choosing-words-teach</a:t>
            </a:r>
            <a:endParaRPr dirty="0"/>
          </a:p>
        </p:txBody>
      </p:sp>
      <p:sp>
        <p:nvSpPr>
          <p:cNvPr id="358" name="Google Shape;358;gd7f900853e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d7f900853e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gd7f900853e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Say: </a:t>
            </a:r>
            <a:r>
              <a:rPr lang="en-US" dirty="0"/>
              <a:t>This is the overview of our training today. As we focus on vocabulary, we would like for you to see the power of words for increasing comprehension through intentional practice.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Explicit of Scaffolded Independence is how we instruct starting with direct explicit instruction then scaffolding to students being able to define the words in their own terms.  We use the </a:t>
            </a:r>
            <a:r>
              <a:rPr lang="en-US" i="1" dirty="0"/>
              <a:t>I do, We do, You do </a:t>
            </a:r>
            <a:r>
              <a:rPr lang="en-US" dirty="0"/>
              <a:t>model. Understanding the hierarchy of intentional selection refers to being intentional about the words you select for instruction and focusing on words that are the most important. </a:t>
            </a: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b="1" dirty="0"/>
              <a:t>To Do: </a:t>
            </a:r>
            <a:r>
              <a:rPr lang="en-US" dirty="0"/>
              <a:t>Allow time for participants digest the agenda. </a:t>
            </a:r>
            <a:endParaRPr b="1" dirty="0"/>
          </a:p>
        </p:txBody>
      </p:sp>
      <p:sp>
        <p:nvSpPr>
          <p:cNvPr id="63" name="Google Shape;63;gd7f900853e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c12d7a1a1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Some teacher practice does not fit with what research tells us about good vocabulary instruction.</a:t>
            </a:r>
            <a:br>
              <a:rPr lang="en-US" dirty="0"/>
            </a:br>
            <a:endParaRPr dirty="0"/>
          </a:p>
          <a:p>
            <a:pPr marL="0" lvl="0" indent="0" algn="l" rtl="0">
              <a:lnSpc>
                <a:spcPct val="100000"/>
              </a:lnSpc>
              <a:spcBef>
                <a:spcPts val="0"/>
              </a:spcBef>
              <a:spcAft>
                <a:spcPts val="0"/>
              </a:spcAft>
              <a:buSzPts val="1400"/>
              <a:buNone/>
            </a:pPr>
            <a:r>
              <a:rPr lang="en-US" b="1" dirty="0"/>
              <a:t>To Do:</a:t>
            </a:r>
            <a:r>
              <a:rPr lang="en-US" dirty="0"/>
              <a:t> Point out that participants may want to note the non-examples of teaching vocabulary in the lower right side of the Frayer.</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This slide reminds us of practice that does not engage the student in learning vocabulary for retention and application. Students who are asked to ‘copy’ definitions will not remember what they copied and neither will writing it over and over. Words need to be attached to meaning with examples or illustrations in the students’ language for a connection to be made. Context of a passage is a great tool to confirm word meaning after a word is decoded but, if we do not have students use their phonics to decode the word, we are only teaching students to ‘guess at a word’. Reading does expose students to lots of vocabulary. But, if a student is not actively thinking as they read, and reading with intent, then some students will read and not remember what they read when complete. </a:t>
            </a:r>
            <a:endParaRPr dirty="0"/>
          </a:p>
        </p:txBody>
      </p:sp>
      <p:sp>
        <p:nvSpPr>
          <p:cNvPr id="365" name="Google Shape;365;gdc12d7a1a1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dc12d7a1a1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dc12d7a1a1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Say:</a:t>
            </a:r>
            <a:r>
              <a:rPr lang="en-US" dirty="0"/>
              <a:t> Let’s add more notes to the back with the focus on how to add repeated exposure without it becoming rote drill. In this section we will look at Repeated Exposure.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a:t>
            </a:r>
            <a:r>
              <a:rPr lang="en-US" dirty="0"/>
              <a:t> Pause for participants to prepare their notes.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77" name="Google Shape;377;gdc12d7a1a1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c12d7a1a1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dc12d7a1a1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a:t>
            </a:r>
            <a:r>
              <a:rPr lang="en-US" sz="1200" b="0" i="0" u="none" strike="noStrike" cap="none" dirty="0">
                <a:solidFill>
                  <a:schemeClr val="dk1"/>
                </a:solidFill>
                <a:effectLst/>
                <a:latin typeface="Calibri"/>
                <a:ea typeface="Calibri"/>
                <a:cs typeface="Calibri"/>
                <a:sym typeface="Calibri"/>
              </a:rPr>
              <a:t> One of the major principles for enhancing vocabulary instruction is the establishment of an efficient yet rich routine for the introduction of new words. Effective vocabulary instruction includes a series of implicit steps. Reviews of research on vocabulary instruction stress the limited effectiveness of instruction that focuses narrowly on dictionary definitions and support instruction that presents words in a variety of contexts. This instructional routine was first brought to our attention through the work of Beck, McKeown and Kucas, Anita Archer, as well as Marzano and others. We will take a look at one example of this routine in the next slide.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sng" strike="noStrike" cap="none" dirty="0">
                <a:solidFill>
                  <a:schemeClr val="dk1"/>
                </a:solidFill>
                <a:effectLst/>
                <a:latin typeface="Calibri"/>
                <a:ea typeface="Calibri"/>
                <a:cs typeface="Calibri"/>
                <a:sym typeface="Calibri"/>
                <a:hlinkClick r:id="rId3"/>
              </a:rPr>
              <a:t>https://www.readingrockets.org/article/four-practical-principles-enhancing-vocabulary-instruction</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More Research to Support This:</a:t>
            </a:r>
            <a:r>
              <a:rPr lang="en-US" sz="1200" b="0" i="0" u="none" strike="noStrike" cap="none" dirty="0">
                <a:solidFill>
                  <a:schemeClr val="dk1"/>
                </a:solidFill>
                <a:effectLst/>
                <a:latin typeface="Calibri"/>
                <a:ea typeface="Calibri"/>
                <a:cs typeface="Calibri"/>
                <a:sym typeface="Calibri"/>
              </a:rPr>
              <a:t> (Beck, McKeown, &amp; Kucan, 2013; Stahl &amp; Fairbanks, 1986)</a:t>
            </a:r>
          </a:p>
          <a:p>
            <a:pPr marL="0" lvl="0" indent="0" algn="l" rtl="0">
              <a:lnSpc>
                <a:spcPct val="100000"/>
              </a:lnSpc>
              <a:spcBef>
                <a:spcPts val="0"/>
              </a:spcBef>
              <a:spcAft>
                <a:spcPts val="0"/>
              </a:spcAft>
              <a:buSzPts val="1400"/>
              <a:buNone/>
            </a:pPr>
            <a:endParaRPr dirty="0"/>
          </a:p>
        </p:txBody>
      </p:sp>
      <p:sp>
        <p:nvSpPr>
          <p:cNvPr id="387" name="Google Shape;387;gdc12d7a1a1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c12d7a1a1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dc12d7a1a1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a:t>
            </a:r>
            <a:r>
              <a:rPr lang="en-US" sz="1200" b="0" i="0" u="none" strike="noStrike" cap="none" dirty="0">
                <a:solidFill>
                  <a:schemeClr val="dk1"/>
                </a:solidFill>
                <a:effectLst/>
                <a:latin typeface="Calibri"/>
                <a:ea typeface="Calibri"/>
                <a:cs typeface="Calibri"/>
                <a:sym typeface="Calibri"/>
              </a:rPr>
              <a:t>: Research shows that there are more words to be learned than can be directly taught in even the most ambitious program of vocabulary instruction. Therefore, a limited number of words for in-depth explicit vocabulary instruction should be used. As teachers, we must prioritize our time and the student’s ability to utilize what is introduced.</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hlinkClick r:id="rId3"/>
              </a:rPr>
              <a:t>https://explicitinstruction.org/video-elementary/elementary-video-4/</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Archer, A. L., Hughes, C.A. Explicit Instruction: Effective and Efficient Teaching.  (2010) Guilford Press.</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Do: </a:t>
            </a:r>
            <a:r>
              <a:rPr lang="en-US" sz="1200" b="0" i="0" u="none" strike="noStrike" cap="none" dirty="0">
                <a:solidFill>
                  <a:schemeClr val="dk1"/>
                </a:solidFill>
                <a:effectLst/>
                <a:latin typeface="Calibri"/>
                <a:ea typeface="Calibri"/>
                <a:cs typeface="Calibri"/>
                <a:sym typeface="Calibri"/>
              </a:rPr>
              <a:t>Go</a:t>
            </a:r>
            <a:r>
              <a:rPr lang="en-US" sz="1200" b="0" i="0" u="none" strike="noStrike" cap="none" baseline="0" dirty="0">
                <a:solidFill>
                  <a:schemeClr val="dk1"/>
                </a:solidFill>
                <a:effectLst/>
                <a:latin typeface="Calibri"/>
                <a:ea typeface="Calibri"/>
                <a:cs typeface="Calibri"/>
                <a:sym typeface="Calibri"/>
              </a:rPr>
              <a:t> to </a:t>
            </a:r>
            <a:r>
              <a:rPr lang="en-US" sz="1200" b="0" i="0" u="none" strike="noStrike" cap="none" dirty="0">
                <a:solidFill>
                  <a:schemeClr val="dk1"/>
                </a:solidFill>
                <a:effectLst/>
                <a:latin typeface="Calibri"/>
                <a:ea typeface="Calibri"/>
                <a:cs typeface="Calibri"/>
                <a:sym typeface="Calibri"/>
                <a:hlinkClick r:id="rId3"/>
              </a:rPr>
              <a:t>https://explicitinstruction.org/video-elementary/elementary-video-4/</a:t>
            </a:r>
            <a:r>
              <a:rPr lang="en-US" sz="1200" b="0" i="0" u="none" strike="noStrike" cap="none" dirty="0">
                <a:solidFill>
                  <a:schemeClr val="dk1"/>
                </a:solidFill>
                <a:effectLst/>
                <a:latin typeface="Calibri"/>
                <a:ea typeface="Calibri"/>
                <a:cs typeface="Calibri"/>
                <a:sym typeface="Calibri"/>
              </a:rPr>
              <a:t>. Once there, click play</a:t>
            </a:r>
            <a:r>
              <a:rPr lang="en-US" sz="1200" b="0" i="0" u="none" strike="noStrike" cap="none" baseline="0" dirty="0">
                <a:solidFill>
                  <a:schemeClr val="dk1"/>
                </a:solidFill>
                <a:effectLst/>
                <a:latin typeface="Calibri"/>
                <a:ea typeface="Calibri"/>
                <a:cs typeface="Calibri"/>
                <a:sym typeface="Calibri"/>
              </a:rPr>
              <a:t> found at the bottom of the image under 4. Vocabulary Instruction – 2</a:t>
            </a:r>
            <a:r>
              <a:rPr lang="en-US" sz="1200" b="0" i="0" u="none" strike="noStrike" cap="none" baseline="30000" dirty="0">
                <a:solidFill>
                  <a:schemeClr val="dk1"/>
                </a:solidFill>
                <a:effectLst/>
                <a:latin typeface="Calibri"/>
                <a:ea typeface="Calibri"/>
                <a:cs typeface="Calibri"/>
                <a:sym typeface="Calibri"/>
              </a:rPr>
              <a:t>nd</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You can stop the presentation at 5:15 after the first two words or watch the entire video. Debrief after the video.</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Say:</a:t>
            </a:r>
            <a:r>
              <a:rPr lang="en-US" sz="1200" b="0" i="0" u="none" strike="noStrike" cap="none" dirty="0">
                <a:solidFill>
                  <a:schemeClr val="dk1"/>
                </a:solidFill>
                <a:effectLst/>
                <a:latin typeface="Calibri"/>
                <a:ea typeface="Calibri"/>
                <a:cs typeface="Calibri"/>
                <a:sym typeface="Calibri"/>
              </a:rPr>
              <a:t> This video was recorded after the students had read the story. She is taking time after the reading to go deeper. A teacher needs to develop a consistent vocabulary routine. This routine helps the students get a solid grasp of the meaning and application of the word as well as the definition of the word. This is just one example of a vocabulary instruction routine. Let’s see what this looks like with a video from reading expert Anita Archer. Look for a scaffold from teacher model to student engagement. (You may want to have teachers tally how many times Anita says the word ‘concentrate’ while teaching and what the progression of her instruction looks like).</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sng" strike="noStrike" cap="none" dirty="0">
                <a:solidFill>
                  <a:schemeClr val="dk1"/>
                </a:solidFill>
                <a:effectLst/>
                <a:latin typeface="Calibri"/>
                <a:ea typeface="Calibri"/>
                <a:cs typeface="Calibri"/>
                <a:sym typeface="Calibri"/>
              </a:rPr>
              <a:t>Debrief after the video with the participants by asking them how she did the steps.</a:t>
            </a:r>
            <a:br>
              <a:rPr lang="en-US" sz="1200" b="0" i="0" u="sng" strike="noStrike" cap="none" dirty="0">
                <a:solidFill>
                  <a:schemeClr val="dk1"/>
                </a:solidFill>
                <a:effectLst/>
                <a:latin typeface="Calibri"/>
                <a:ea typeface="Calibri"/>
                <a:cs typeface="Calibri"/>
                <a:sym typeface="Calibri"/>
              </a:rPr>
            </a:br>
            <a:r>
              <a:rPr lang="en-US" sz="1200" b="0" i="0" u="sng"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Introduced the word</a:t>
            </a:r>
            <a:endParaRPr lang="en-US" sz="1200" b="0" i="0" u="none" strike="noStrike" cap="none" dirty="0">
              <a:solidFill>
                <a:schemeClr val="dk1"/>
              </a:solidFill>
              <a:effectLst/>
              <a:latin typeface="Calibri"/>
              <a:ea typeface="Calibri"/>
              <a:cs typeface="Calibri"/>
              <a:sym typeface="Calibri"/>
            </a:endParaRPr>
          </a:p>
          <a:p>
            <a:pPr marL="0" lvl="0" indent="0"/>
            <a:r>
              <a:rPr lang="en-US" sz="1200" b="0" i="0" u="none" strike="noStrike" cap="none" dirty="0">
                <a:solidFill>
                  <a:schemeClr val="dk1"/>
                </a:solidFill>
                <a:effectLst/>
                <a:latin typeface="Calibri"/>
                <a:ea typeface="Calibri"/>
                <a:cs typeface="Calibri"/>
                <a:sym typeface="Calibri"/>
              </a:rPr>
              <a:t>Word is printed for students to see.</a:t>
            </a:r>
          </a:p>
          <a:p>
            <a:pPr marL="0" lvl="0" indent="0"/>
            <a:r>
              <a:rPr lang="en-US" sz="1200" b="0" i="0" u="none" strike="noStrike" cap="none" dirty="0">
                <a:solidFill>
                  <a:schemeClr val="dk1"/>
                </a:solidFill>
                <a:effectLst/>
                <a:latin typeface="Calibri"/>
                <a:ea typeface="Calibri"/>
                <a:cs typeface="Calibri"/>
                <a:sym typeface="Calibri"/>
              </a:rPr>
              <a:t>They hear how the word is pronounced. </a:t>
            </a:r>
          </a:p>
          <a:p>
            <a:pPr marL="0" lvl="0" indent="0"/>
            <a:r>
              <a:rPr lang="en-US" sz="1200" b="0" i="0" u="none" strike="noStrike" cap="none" dirty="0">
                <a:solidFill>
                  <a:schemeClr val="dk1"/>
                </a:solidFill>
                <a:effectLst/>
                <a:latin typeface="Calibri"/>
                <a:ea typeface="Calibri"/>
                <a:cs typeface="Calibri"/>
                <a:sym typeface="Calibri"/>
              </a:rPr>
              <a:t>The word is broken into syllables both auditorily and visually using index finger to sweep under each syllable as it was pronounced.</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Introduced the meaning</a:t>
            </a:r>
            <a:endParaRPr lang="en-US" sz="1200" b="0" i="0" u="none" strike="noStrike" cap="none" dirty="0">
              <a:solidFill>
                <a:schemeClr val="dk1"/>
              </a:solidFill>
              <a:effectLst/>
              <a:latin typeface="Calibri"/>
              <a:ea typeface="Calibri"/>
              <a:cs typeface="Calibri"/>
              <a:sym typeface="Calibri"/>
            </a:endParaRPr>
          </a:p>
          <a:p>
            <a:pPr marL="0" lvl="0" indent="0"/>
            <a:r>
              <a:rPr lang="en-US" sz="1200" b="0" i="0" u="none" strike="noStrike" cap="none" dirty="0">
                <a:solidFill>
                  <a:schemeClr val="dk1"/>
                </a:solidFill>
                <a:effectLst/>
                <a:latin typeface="Calibri"/>
                <a:ea typeface="Calibri"/>
                <a:cs typeface="Calibri"/>
                <a:sym typeface="Calibri"/>
              </a:rPr>
              <a:t>Talked about how they were able to think about the meaning and she used hand gestures. She placed the word into a student-friendly definition</a:t>
            </a:r>
          </a:p>
          <a:p>
            <a:pPr marL="0" lvl="0" indent="0"/>
            <a:r>
              <a:rPr lang="en-US" sz="1200" b="0" i="0" u="none" strike="noStrike" cap="none" dirty="0">
                <a:solidFill>
                  <a:schemeClr val="dk1"/>
                </a:solidFill>
                <a:effectLst/>
                <a:latin typeface="Calibri"/>
                <a:ea typeface="Calibri"/>
                <a:cs typeface="Calibri"/>
                <a:sym typeface="Calibri"/>
              </a:rPr>
              <a:t>Pointed to the word as she repeated it</a:t>
            </a:r>
          </a:p>
          <a:p>
            <a:pPr marL="0" lvl="0" indent="0"/>
            <a:r>
              <a:rPr lang="en-US" sz="1200" b="0" i="0" u="sng" strike="noStrike" cap="none" dirty="0">
                <a:solidFill>
                  <a:schemeClr val="dk1"/>
                </a:solidFill>
                <a:effectLst/>
                <a:latin typeface="Calibri"/>
                <a:ea typeface="Calibri"/>
                <a:cs typeface="Calibri"/>
                <a:sym typeface="Calibri"/>
              </a:rPr>
              <a:t>Examples:</a:t>
            </a:r>
            <a:r>
              <a:rPr lang="en-US" sz="1200" b="0" i="0" u="none" strike="noStrike" cap="none" dirty="0">
                <a:solidFill>
                  <a:schemeClr val="dk1"/>
                </a:solidFill>
                <a:effectLst/>
                <a:latin typeface="Calibri"/>
                <a:ea typeface="Calibri"/>
                <a:cs typeface="Calibri"/>
                <a:sym typeface="Calibri"/>
              </a:rPr>
              <a:t> Used doing math and coming to the libraries as examples</a:t>
            </a:r>
          </a:p>
          <a:p>
            <a:pPr marL="0" lvl="0" indent="0"/>
            <a:r>
              <a:rPr lang="en-US" sz="1200" b="0" i="0" u="sng" strike="noStrike" cap="none" dirty="0">
                <a:solidFill>
                  <a:schemeClr val="dk1"/>
                </a:solidFill>
                <a:effectLst/>
                <a:latin typeface="Calibri"/>
                <a:ea typeface="Calibri"/>
                <a:cs typeface="Calibri"/>
                <a:sym typeface="Calibri"/>
              </a:rPr>
              <a:t>Non-examples</a:t>
            </a:r>
            <a:r>
              <a:rPr lang="en-US" sz="1200" b="0" i="0" u="none" strike="noStrike" cap="none" dirty="0">
                <a:solidFill>
                  <a:schemeClr val="dk1"/>
                </a:solidFill>
                <a:effectLst/>
                <a:latin typeface="Calibri"/>
                <a:ea typeface="Calibri"/>
                <a:cs typeface="Calibri"/>
                <a:sym typeface="Calibri"/>
              </a:rPr>
              <a:t>: Looking around</a:t>
            </a:r>
          </a:p>
          <a:p>
            <a:pPr marL="0" lvl="0" indent="0"/>
            <a:r>
              <a:rPr lang="en-US" sz="1200" b="0" i="0" u="sng" strike="noStrike" cap="none" dirty="0">
                <a:solidFill>
                  <a:schemeClr val="dk1"/>
                </a:solidFill>
                <a:effectLst/>
                <a:latin typeface="Calibri"/>
                <a:ea typeface="Calibri"/>
                <a:cs typeface="Calibri"/>
                <a:sym typeface="Calibri"/>
              </a:rPr>
              <a:t>Gave situations </a:t>
            </a:r>
            <a:r>
              <a:rPr lang="en-US" sz="1200" b="0" i="0" u="none" strike="noStrike" cap="none" dirty="0">
                <a:solidFill>
                  <a:schemeClr val="dk1"/>
                </a:solidFill>
                <a:effectLst/>
                <a:latin typeface="Calibri"/>
                <a:ea typeface="Calibri"/>
                <a:cs typeface="Calibri"/>
                <a:sym typeface="Calibri"/>
              </a:rPr>
              <a:t>and students responded with yes or no</a:t>
            </a:r>
          </a:p>
          <a:p>
            <a:pPr marL="0" lvl="0" indent="0"/>
            <a:r>
              <a:rPr lang="en-US" sz="1200" b="0" i="0" u="sng" strike="noStrike" cap="none" dirty="0">
                <a:solidFill>
                  <a:schemeClr val="dk1"/>
                </a:solidFill>
                <a:effectLst/>
                <a:latin typeface="Calibri"/>
                <a:ea typeface="Calibri"/>
                <a:cs typeface="Calibri"/>
                <a:sym typeface="Calibri"/>
              </a:rPr>
              <a:t>Elicit student use</a:t>
            </a:r>
            <a:r>
              <a:rPr lang="en-US" sz="1200" b="0" i="0" u="none" strike="noStrike" cap="none" dirty="0">
                <a:solidFill>
                  <a:schemeClr val="dk1"/>
                </a:solidFill>
                <a:effectLst/>
                <a:latin typeface="Calibri"/>
                <a:ea typeface="Calibri"/>
                <a:cs typeface="Calibri"/>
                <a:sym typeface="Calibri"/>
              </a:rPr>
              <a:t>: Had them to repeat the words with her. “I was impressed because…”</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We are not specifically advocating to purchase this book. We are providing a resource that aligns to research-based practice. </a:t>
            </a:r>
          </a:p>
          <a:p>
            <a:pPr marL="0" lvl="0" indent="0" algn="l" rtl="0">
              <a:lnSpc>
                <a:spcPct val="100000"/>
              </a:lnSpc>
              <a:spcBef>
                <a:spcPts val="0"/>
              </a:spcBef>
              <a:spcAft>
                <a:spcPts val="0"/>
              </a:spcAft>
              <a:buSzPts val="1400"/>
              <a:buNone/>
            </a:pPr>
            <a:endParaRPr dirty="0">
              <a:solidFill>
                <a:srgbClr val="000000"/>
              </a:solidFill>
            </a:endParaRPr>
          </a:p>
        </p:txBody>
      </p:sp>
      <p:sp>
        <p:nvSpPr>
          <p:cNvPr id="400" name="Google Shape;400;gdc12d7a1a1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dc12d7a1a1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dc12d7a1a1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dirty="0"/>
              <a:t>To Know: </a:t>
            </a:r>
            <a:r>
              <a:rPr lang="en-US" dirty="0"/>
              <a:t>You may want to read and reference: </a:t>
            </a:r>
            <a:r>
              <a:rPr lang="en-US" u="sng" dirty="0">
                <a:hlinkClick r:id="rId3"/>
              </a:rPr>
              <a:t>https://www.readingrockets.org/article/five-key-principles-effective-vocabulary-instruction</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Collins Cobuild. e Learn Aid. January, 2005 or online: </a:t>
            </a:r>
            <a:r>
              <a:rPr lang="en-US" u="sng" dirty="0">
                <a:solidFill>
                  <a:schemeClr val="hlink"/>
                </a:solidFill>
                <a:hlinkClick r:id="rId4"/>
              </a:rPr>
              <a:t>https://www.collinsdictionary.com/dictionary/english</a:t>
            </a:r>
            <a:endParaRPr dirty="0"/>
          </a:p>
          <a:p>
            <a:pPr marL="0" marR="0" lvl="0" indent="0" algn="l" rtl="0">
              <a:lnSpc>
                <a:spcPct val="100000"/>
              </a:lnSpc>
              <a:spcBef>
                <a:spcPts val="0"/>
              </a:spcBef>
              <a:spcAft>
                <a:spcPts val="0"/>
              </a:spcAft>
              <a:buSzPts val="1400"/>
              <a:buNone/>
            </a:pPr>
            <a:r>
              <a:rPr lang="en-US" dirty="0"/>
              <a:t>Children’s Dictionary: Scholastic. (September, 2019)</a:t>
            </a:r>
            <a:endParaRPr dirty="0"/>
          </a:p>
          <a:p>
            <a:pPr marL="0" marR="0" lvl="0" indent="0" algn="l" rtl="0">
              <a:lnSpc>
                <a:spcPct val="100000"/>
              </a:lnSpc>
              <a:spcBef>
                <a:spcPts val="0"/>
              </a:spcBef>
              <a:spcAft>
                <a:spcPts val="0"/>
              </a:spcAft>
              <a:buSzPts val="1400"/>
              <a:buNone/>
            </a:pPr>
            <a:r>
              <a:rPr lang="en-US" u="sng" dirty="0">
                <a:solidFill>
                  <a:schemeClr val="hlink"/>
                </a:solidFill>
                <a:hlinkClick r:id="rId5"/>
              </a:rPr>
              <a:t>https://kids.wordsmyth.net/we/</a:t>
            </a:r>
            <a:endParaRPr dirty="0"/>
          </a:p>
          <a:p>
            <a:pPr marL="0" marR="0" lvl="0" indent="0" algn="l" rtl="0">
              <a:lnSpc>
                <a:spcPct val="100000"/>
              </a:lnSpc>
              <a:spcBef>
                <a:spcPts val="0"/>
              </a:spcBef>
              <a:spcAft>
                <a:spcPts val="0"/>
              </a:spcAft>
              <a:buSzPts val="1400"/>
              <a:buNone/>
            </a:pPr>
            <a:r>
              <a:rPr lang="en-US" u="sng" dirty="0">
                <a:solidFill>
                  <a:schemeClr val="hlink"/>
                </a:solidFill>
                <a:hlinkClick r:id="rId6"/>
              </a:rPr>
              <a:t>https://www.lexico.com/</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b="1" dirty="0"/>
              <a:t>To Say: </a:t>
            </a:r>
            <a:r>
              <a:rPr lang="en-US" dirty="0"/>
              <a:t>Students must learn how to use dictionaries, glossaries, and thesauruses to help broaden and deepen their knowledge of words, even though these resources can be difficult to use. The most helpful dictionaries include sentences providing clear examples of word meanings in context in what is referred to as Student Friendly Definitions. </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r>
              <a:rPr lang="en-US" dirty="0"/>
              <a:t>Too often vocabulary instruction is no more than kids copying definitions from the dictionary. But researchers have identified a number of instructional approaches that outdo any learning that may accrue from copying definitions. One of those key principles is that students work with more extensive or complex definitions or explanations of word meanings. </a:t>
            </a:r>
            <a:endParaRPr dirty="0"/>
          </a:p>
          <a:p>
            <a:pPr marL="0" lvl="0" indent="0" algn="l" rtl="0">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Of course, it is not possible to provide specific instruction for all the words that students do not know. Students also need to be able to determine the meaning of words that are new to them but not taught directly. They need to develop effective word-learning strategies. Word-learning strategies include</a:t>
            </a:r>
            <a:endParaRPr dirty="0"/>
          </a:p>
          <a:p>
            <a:pPr marL="0" marR="0" lvl="0" indent="0" algn="l" rtl="0">
              <a:lnSpc>
                <a:spcPct val="100000"/>
              </a:lnSpc>
              <a:spcBef>
                <a:spcPts val="0"/>
              </a:spcBef>
              <a:spcAft>
                <a:spcPts val="0"/>
              </a:spcAft>
              <a:buSzPts val="1400"/>
              <a:buNone/>
            </a:pPr>
            <a:endParaRPr b="1" dirty="0"/>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a:t>Using multimodal and multisensory engagement through play</a:t>
            </a:r>
            <a:r>
              <a:rPr lang="en-US" b="0" dirty="0"/>
              <a:t>. An example of that would be to say the word, use the word in a sentence, use the word in an illustration - in short read it, write it, say it, use it. What you are doing with your Frayer model is multimodal and multisensory engagement. Have students find antonyms and synonyms for the word. Have them use it in a sentence, determine the part of speech, illustrate the word or act it out or use gestures. </a:t>
            </a:r>
            <a:endParaRPr b="0" dirty="0"/>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a:t>Another strategy is to teach how to use information about meaningful word parts. </a:t>
            </a:r>
            <a:r>
              <a:rPr lang="en-US" b="0" dirty="0"/>
              <a:t>This is called morphology. This helps students figure out the meanings of words in text. Etymology is the origin of the word. Understanding the origin can also help a student figure out the meaning of words in text. </a:t>
            </a:r>
            <a:endParaRPr b="0" dirty="0"/>
          </a:p>
          <a:p>
            <a:pPr marL="0" marR="0" lvl="0" indent="0" algn="l" rtl="0">
              <a:lnSpc>
                <a:spcPct val="100000"/>
              </a:lnSpc>
              <a:spcBef>
                <a:spcPts val="0"/>
              </a:spcBef>
              <a:spcAft>
                <a:spcPts val="0"/>
              </a:spcAft>
              <a:buSzPts val="1400"/>
              <a:buNone/>
            </a:pPr>
            <a:endParaRPr b="1" dirty="0"/>
          </a:p>
          <a:p>
            <a:pPr marL="0" marR="0" lvl="0" indent="0" algn="l" rtl="0">
              <a:lnSpc>
                <a:spcPct val="100000"/>
              </a:lnSpc>
              <a:spcBef>
                <a:spcPts val="0"/>
              </a:spcBef>
              <a:spcAft>
                <a:spcPts val="0"/>
              </a:spcAft>
              <a:buSzPts val="1400"/>
              <a:buNone/>
            </a:pPr>
            <a:r>
              <a:rPr lang="en-US" b="1" dirty="0"/>
              <a:t>This page also shows some common resources for word learning</a:t>
            </a:r>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a:t>A Children’s Dictionary - </a:t>
            </a:r>
            <a:r>
              <a:rPr lang="en-US" b="0" dirty="0"/>
              <a:t>Collins </a:t>
            </a:r>
            <a:r>
              <a:rPr lang="en-US" b="0" dirty="0" err="1"/>
              <a:t>Cobuild</a:t>
            </a:r>
            <a:r>
              <a:rPr lang="en-US" b="0" dirty="0"/>
              <a:t> - a dictionary that provides definitions in full sentences, rather than phrases so it is easier for students to understand.</a:t>
            </a:r>
            <a:r>
              <a:rPr lang="en-US" b="1" dirty="0"/>
              <a:t> </a:t>
            </a:r>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a:t>Lexico - </a:t>
            </a:r>
            <a:r>
              <a:rPr lang="en-US" b="0" dirty="0"/>
              <a:t>A website with free English and Spanish dictionaries using student-friendly definitions and examples of the words in sentences</a:t>
            </a:r>
          </a:p>
          <a:p>
            <a:pPr marL="171450" marR="0" lvl="0" indent="-171450" algn="l" rtl="0">
              <a:lnSpc>
                <a:spcPct val="100000"/>
              </a:lnSpc>
              <a:spcBef>
                <a:spcPts val="0"/>
              </a:spcBef>
              <a:spcAft>
                <a:spcPts val="0"/>
              </a:spcAft>
              <a:buSzPts val="1400"/>
              <a:buFont typeface="Arial" panose="020B0604020202020204" pitchFamily="34" charset="0"/>
              <a:buChar char="•"/>
            </a:pPr>
            <a:r>
              <a:rPr lang="en-US" b="1" dirty="0"/>
              <a:t>Kids Wordsmyth - </a:t>
            </a:r>
            <a:r>
              <a:rPr lang="en-US" b="0" dirty="0"/>
              <a:t>a children’s dictionary app that, after it is downloaded, the internet is not required.  </a:t>
            </a:r>
            <a:endParaRPr b="0" dirty="0"/>
          </a:p>
          <a:p>
            <a:pPr marL="0" marR="0" lvl="0" indent="0" algn="l" rtl="0">
              <a:lnSpc>
                <a:spcPct val="100000"/>
              </a:lnSpc>
              <a:spcBef>
                <a:spcPts val="0"/>
              </a:spcBef>
              <a:spcAft>
                <a:spcPts val="0"/>
              </a:spcAft>
              <a:buSzPts val="1400"/>
              <a:buNone/>
            </a:pPr>
            <a:endParaRPr b="1" dirty="0"/>
          </a:p>
          <a:p>
            <a:pPr marL="0" lvl="0" indent="0" algn="l" rtl="0">
              <a:spcBef>
                <a:spcPts val="0"/>
              </a:spcBef>
              <a:spcAft>
                <a:spcPts val="0"/>
              </a:spcAft>
              <a:buSzPts val="1400"/>
              <a:buNone/>
            </a:pPr>
            <a:endParaRPr b="1" dirty="0"/>
          </a:p>
          <a:p>
            <a:pPr marL="0" marR="0" lvl="0" indent="0" algn="l" rtl="0">
              <a:lnSpc>
                <a:spcPct val="100000"/>
              </a:lnSpc>
              <a:spcBef>
                <a:spcPts val="0"/>
              </a:spcBef>
              <a:spcAft>
                <a:spcPts val="0"/>
              </a:spcAft>
              <a:buSzPts val="1400"/>
              <a:buNone/>
            </a:pPr>
            <a:endParaRPr b="1" dirty="0"/>
          </a:p>
        </p:txBody>
      </p:sp>
      <p:sp>
        <p:nvSpPr>
          <p:cNvPr id="409" name="Google Shape;409;gdc12d7a1a1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26b5bd2c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26b5bd2c9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Say: </a:t>
            </a:r>
            <a:r>
              <a:rPr lang="en-US" sz="1200" b="0" i="0" u="none" strike="noStrike" cap="none" dirty="0">
                <a:solidFill>
                  <a:schemeClr val="dk1"/>
                </a:solidFill>
                <a:effectLst/>
                <a:latin typeface="Calibri"/>
                <a:ea typeface="Calibri"/>
                <a:cs typeface="Calibri"/>
                <a:sym typeface="Calibri"/>
              </a:rPr>
              <a:t>When we provide extended instruction that promotes active engagement, we give our students repeated exposure to new words. When our students read those same words in their texts, use those words in their writing, or when they play games with those words, they increase their exposure to the new words. Seeing vocabulary in rich contexts provided by authentic texts, rather than in isolated vocabulary drills, produces robust vocabulary learning.</a:t>
            </a:r>
            <a:br>
              <a:rPr lang="en-US" sz="1200" b="0" i="0" u="none" strike="noStrike" cap="none" dirty="0">
                <a:solidFill>
                  <a:schemeClr val="dk1"/>
                </a:solidFill>
                <a:effectLst/>
                <a:latin typeface="Calibri"/>
                <a:ea typeface="Calibri"/>
                <a:cs typeface="Calibri"/>
                <a:sym typeface="Calibri"/>
              </a:rPr>
            </a:b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There is great improvement in vocabulary when students encounter vocabulary words often. It is important that vocabulary instruction provide students with opportunities to encounter words repeatedly and in more than one context.</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Exposure to words in many contexts also gives students a deeper understanding of the meaning of a word and how it is likely to be used</a:t>
            </a:r>
            <a:r>
              <a:rPr lang="en-US" sz="1200" b="0" i="0" u="none" strike="noStrike" cap="none" baseline="0" dirty="0">
                <a:solidFill>
                  <a:schemeClr val="dk1"/>
                </a:solidFill>
                <a:effectLst/>
                <a:latin typeface="Calibri"/>
                <a:ea typeface="Calibri"/>
                <a:cs typeface="Calibri"/>
                <a:sym typeface="Calibri"/>
              </a:rPr>
              <a:t> and understand differences between similar words, how some words may have negative connotations and others more positive. </a:t>
            </a:r>
            <a:r>
              <a:rPr lang="en-US" sz="1200" b="0" i="0" u="sng" strike="noStrike" cap="none" dirty="0">
                <a:solidFill>
                  <a:schemeClr val="dk1"/>
                </a:solidFill>
                <a:effectLst/>
                <a:latin typeface="Calibri"/>
                <a:ea typeface="Calibri"/>
                <a:cs typeface="Calibri"/>
                <a:sym typeface="Calibri"/>
              </a:rPr>
              <a:t>Remember, a child may need to use the words 12-24 times before it becomes familiar enough they can recognize it in reading, use it in conversation, and then in their writing.</a:t>
            </a:r>
            <a:br>
              <a:rPr lang="en-US" sz="1200" b="0" i="0" u="sng"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Research to support this</a:t>
            </a:r>
            <a:r>
              <a:rPr lang="en-US" sz="1200" b="0" i="0" u="none" strike="noStrike" cap="none" dirty="0">
                <a:solidFill>
                  <a:schemeClr val="dk1"/>
                </a:solidFill>
                <a:effectLst/>
                <a:latin typeface="Calibri"/>
                <a:ea typeface="Calibri"/>
                <a:cs typeface="Calibri"/>
                <a:sym typeface="Calibri"/>
              </a:rPr>
              <a:t>: (National Reading Panel, 2000)</a:t>
            </a:r>
          </a:p>
          <a:p>
            <a:pPr marL="0" lvl="0" indent="0" algn="l" rtl="0">
              <a:spcBef>
                <a:spcPts val="1000"/>
              </a:spcBef>
              <a:spcAft>
                <a:spcPts val="0"/>
              </a:spcAft>
              <a:buNone/>
            </a:pPr>
            <a:endParaRPr dirty="0"/>
          </a:p>
        </p:txBody>
      </p:sp>
      <p:sp>
        <p:nvSpPr>
          <p:cNvPr id="421" name="Google Shape;421;ge26b5bd2c9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d7f900853e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d7f900853e_0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There are directions for sample Frayer Models in your handouts.</a:t>
            </a:r>
            <a:br>
              <a:rPr lang="en-US" dirty="0"/>
            </a:br>
            <a:endParaRPr dirty="0"/>
          </a:p>
          <a:p>
            <a:pPr marL="0" lvl="0" indent="0" algn="l" rtl="0">
              <a:lnSpc>
                <a:spcPct val="100000"/>
              </a:lnSpc>
              <a:spcBef>
                <a:spcPts val="0"/>
              </a:spcBef>
              <a:spcAft>
                <a:spcPts val="0"/>
              </a:spcAft>
              <a:buSzPts val="1400"/>
              <a:buNone/>
            </a:pPr>
            <a:r>
              <a:rPr lang="en-US" b="1" dirty="0"/>
              <a:t>To Do: </a:t>
            </a:r>
            <a:r>
              <a:rPr lang="en-US" dirty="0"/>
              <a:t>Direct attention to the handouts with a variety of examples for the Frayer Model. (Handout #2a)</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Here is an example of the most common way a Frayer is used for learning vocabulary. You do not always fill in the sections of the Frayer in one class period. The intention for best retention of vocabulary is to revisit the words over time and add the elements for deeper learning. Handout #2a allows you to choose how you would want to build your Vocabulary Frayer for practice with students.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Remind if needed - every good vocabulary routine includes</a:t>
            </a:r>
            <a:endParaRPr dirty="0"/>
          </a:p>
          <a:p>
            <a:pPr marL="457200" lvl="0" indent="-304800" algn="l" rtl="0">
              <a:spcBef>
                <a:spcPts val="360"/>
              </a:spcBef>
              <a:spcAft>
                <a:spcPts val="0"/>
              </a:spcAft>
              <a:buClr>
                <a:schemeClr val="dk1"/>
              </a:buClr>
              <a:buSzPts val="1200"/>
              <a:buAutoNum type="arabicPeriod"/>
            </a:pPr>
            <a:r>
              <a:rPr lang="en-US" dirty="0"/>
              <a:t>Introducing the word’s pronunciation and spelling</a:t>
            </a:r>
            <a:endParaRPr dirty="0"/>
          </a:p>
          <a:p>
            <a:pPr marL="457200" lvl="0" indent="-304800" algn="l" rtl="0">
              <a:spcBef>
                <a:spcPts val="0"/>
              </a:spcBef>
              <a:spcAft>
                <a:spcPts val="0"/>
              </a:spcAft>
              <a:buClr>
                <a:schemeClr val="dk1"/>
              </a:buClr>
              <a:buSzPts val="1200"/>
              <a:buAutoNum type="arabicPeriod"/>
            </a:pPr>
            <a:r>
              <a:rPr lang="en-US" dirty="0"/>
              <a:t>Introducing the word’s meaning - using characteristics, sentences, or pictures</a:t>
            </a:r>
            <a:endParaRPr dirty="0"/>
          </a:p>
          <a:p>
            <a:pPr marL="457200" lvl="0" indent="-304800" algn="l" rtl="0">
              <a:spcBef>
                <a:spcPts val="0"/>
              </a:spcBef>
              <a:spcAft>
                <a:spcPts val="0"/>
              </a:spcAft>
              <a:buClr>
                <a:schemeClr val="dk1"/>
              </a:buClr>
              <a:buSzPts val="1200"/>
              <a:buAutoNum type="arabicPeriod"/>
            </a:pPr>
            <a:r>
              <a:rPr lang="en-US" dirty="0"/>
              <a:t>Illustrating the word with examples/non-examples</a:t>
            </a:r>
            <a:endParaRPr dirty="0"/>
          </a:p>
          <a:p>
            <a:pPr marL="457200" lvl="0" indent="-304800" algn="l" rtl="0">
              <a:spcBef>
                <a:spcPts val="0"/>
              </a:spcBef>
              <a:spcAft>
                <a:spcPts val="0"/>
              </a:spcAft>
              <a:buClr>
                <a:schemeClr val="dk1"/>
              </a:buClr>
              <a:buSzPts val="1200"/>
              <a:buAutoNum type="arabicPeriod"/>
            </a:pPr>
            <a:r>
              <a:rPr lang="en-US" dirty="0"/>
              <a:t>Checking the student’s understanding </a:t>
            </a:r>
            <a:endParaRPr dirty="0"/>
          </a:p>
          <a:p>
            <a:pPr marL="457200" lvl="0" indent="-304800" algn="l" rtl="0">
              <a:spcBef>
                <a:spcPts val="0"/>
              </a:spcBef>
              <a:spcAft>
                <a:spcPts val="0"/>
              </a:spcAft>
              <a:buClr>
                <a:schemeClr val="dk1"/>
              </a:buClr>
              <a:buSzPts val="1200"/>
              <a:buAutoNum type="arabicPeriod"/>
            </a:pPr>
            <a:r>
              <a:rPr lang="en-US" dirty="0"/>
              <a:t>Read it, write it, say it, and use it</a:t>
            </a:r>
            <a:endParaRPr dirty="0"/>
          </a:p>
          <a:p>
            <a:pPr marL="457200" lvl="0" indent="-304800" algn="l" rtl="0">
              <a:spcBef>
                <a:spcPts val="0"/>
              </a:spcBef>
              <a:spcAft>
                <a:spcPts val="0"/>
              </a:spcAft>
              <a:buClr>
                <a:schemeClr val="dk1"/>
              </a:buClr>
              <a:buSzPts val="1200"/>
              <a:buAutoNum type="arabicPeriod"/>
            </a:pPr>
            <a:r>
              <a:rPr lang="en-US" dirty="0"/>
              <a:t>Elicit student word uses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u="sng" dirty="0"/>
              <a:t>Categories for a Frayer Model </a:t>
            </a:r>
            <a:endParaRPr dirty="0"/>
          </a:p>
          <a:p>
            <a:pPr marL="171450" lvl="0" indent="-171450" algn="l" rtl="0">
              <a:spcBef>
                <a:spcPts val="0"/>
              </a:spcBef>
              <a:spcAft>
                <a:spcPts val="0"/>
              </a:spcAft>
              <a:buFont typeface="Arial" panose="020B0604020202020204" pitchFamily="34" charset="0"/>
              <a:buChar char="•"/>
            </a:pPr>
            <a:r>
              <a:rPr lang="en-US" dirty="0"/>
              <a:t>The Word</a:t>
            </a:r>
            <a:endParaRPr dirty="0"/>
          </a:p>
          <a:p>
            <a:pPr marL="171450" lvl="0" indent="-171450" algn="l" rtl="0">
              <a:spcBef>
                <a:spcPts val="0"/>
              </a:spcBef>
              <a:spcAft>
                <a:spcPts val="0"/>
              </a:spcAft>
              <a:buFont typeface="Arial" panose="020B0604020202020204" pitchFamily="34" charset="0"/>
              <a:buChar char="•"/>
            </a:pPr>
            <a:r>
              <a:rPr lang="en-US" dirty="0"/>
              <a:t>Definition of the Word</a:t>
            </a:r>
            <a:endParaRPr dirty="0"/>
          </a:p>
          <a:p>
            <a:pPr marL="171450" lvl="0" indent="-171450" algn="l" rtl="0">
              <a:spcBef>
                <a:spcPts val="0"/>
              </a:spcBef>
              <a:spcAft>
                <a:spcPts val="0"/>
              </a:spcAft>
              <a:buFont typeface="Arial" panose="020B0604020202020204" pitchFamily="34" charset="0"/>
              <a:buChar char="•"/>
            </a:pPr>
            <a:r>
              <a:rPr lang="en-US" dirty="0"/>
              <a:t>The Word in a Sentence</a:t>
            </a:r>
            <a:endParaRPr dirty="0"/>
          </a:p>
          <a:p>
            <a:pPr marL="171450" lvl="0" indent="-171450" algn="l" rtl="0">
              <a:spcBef>
                <a:spcPts val="0"/>
              </a:spcBef>
              <a:spcAft>
                <a:spcPts val="0"/>
              </a:spcAft>
              <a:buFont typeface="Arial" panose="020B0604020202020204" pitchFamily="34" charset="0"/>
              <a:buChar char="•"/>
            </a:pPr>
            <a:r>
              <a:rPr lang="en-US" dirty="0"/>
              <a:t>The Part of Speech of the Word</a:t>
            </a:r>
            <a:endParaRPr dirty="0"/>
          </a:p>
          <a:p>
            <a:pPr marL="171450" lvl="0" indent="-171450" algn="l" rtl="0">
              <a:spcBef>
                <a:spcPts val="0"/>
              </a:spcBef>
              <a:spcAft>
                <a:spcPts val="0"/>
              </a:spcAft>
              <a:buFont typeface="Arial" panose="020B0604020202020204" pitchFamily="34" charset="0"/>
              <a:buChar char="•"/>
            </a:pPr>
            <a:r>
              <a:rPr lang="en-US" dirty="0"/>
              <a:t>A Picture of the Word (Students cut out and place in a section or illustration made by the student)</a:t>
            </a:r>
            <a:endParaRPr dirty="0"/>
          </a:p>
          <a:p>
            <a:pPr marL="171450" lvl="0" indent="-171450" algn="l" rtl="0">
              <a:spcBef>
                <a:spcPts val="0"/>
              </a:spcBef>
              <a:spcAft>
                <a:spcPts val="0"/>
              </a:spcAft>
              <a:buFont typeface="Arial" panose="020B0604020202020204" pitchFamily="34" charset="0"/>
              <a:buChar char="•"/>
            </a:pPr>
            <a:r>
              <a:rPr lang="en-US" dirty="0"/>
              <a:t>An Example of the Word</a:t>
            </a:r>
            <a:endParaRPr dirty="0"/>
          </a:p>
          <a:p>
            <a:pPr marL="171450" lvl="0" indent="-171450" algn="l" rtl="0">
              <a:spcBef>
                <a:spcPts val="0"/>
              </a:spcBef>
              <a:spcAft>
                <a:spcPts val="0"/>
              </a:spcAft>
              <a:buFont typeface="Arial" panose="020B0604020202020204" pitchFamily="34" charset="0"/>
              <a:buChar char="•"/>
            </a:pPr>
            <a:r>
              <a:rPr lang="en-US" dirty="0"/>
              <a:t>A Non-example of the Word</a:t>
            </a:r>
            <a:endParaRPr dirty="0"/>
          </a:p>
          <a:p>
            <a:pPr marL="171450" lvl="0" indent="-171450" algn="l" rtl="0">
              <a:spcBef>
                <a:spcPts val="0"/>
              </a:spcBef>
              <a:spcAft>
                <a:spcPts val="0"/>
              </a:spcAft>
              <a:buFont typeface="Arial" panose="020B0604020202020204" pitchFamily="34" charset="0"/>
              <a:buChar char="•"/>
            </a:pPr>
            <a:r>
              <a:rPr lang="en-US" dirty="0"/>
              <a:t>Characteristics of the Word</a:t>
            </a:r>
            <a:endParaRPr dirty="0"/>
          </a:p>
          <a:p>
            <a:pPr marL="171450" lvl="0" indent="-171450" algn="l" rtl="0">
              <a:spcBef>
                <a:spcPts val="0"/>
              </a:spcBef>
              <a:spcAft>
                <a:spcPts val="0"/>
              </a:spcAft>
              <a:buFont typeface="Arial" panose="020B0604020202020204" pitchFamily="34" charset="0"/>
              <a:buChar char="•"/>
            </a:pPr>
            <a:r>
              <a:rPr lang="en-US" dirty="0"/>
              <a:t>Attributes of the Word</a:t>
            </a:r>
            <a:endParaRPr dirty="0"/>
          </a:p>
          <a:p>
            <a:pPr marL="171450" lvl="0" indent="-171450" algn="l" rtl="0">
              <a:spcBef>
                <a:spcPts val="0"/>
              </a:spcBef>
              <a:spcAft>
                <a:spcPts val="0"/>
              </a:spcAft>
              <a:buFont typeface="Arial" panose="020B0604020202020204" pitchFamily="34" charset="0"/>
              <a:buChar char="•"/>
            </a:pPr>
            <a:r>
              <a:rPr lang="en-US" dirty="0"/>
              <a:t>Synonyms of the Word</a:t>
            </a:r>
            <a:endParaRPr dirty="0"/>
          </a:p>
          <a:p>
            <a:pPr marL="171450" lvl="0" indent="-171450" algn="l" rtl="0">
              <a:spcBef>
                <a:spcPts val="0"/>
              </a:spcBef>
              <a:spcAft>
                <a:spcPts val="0"/>
              </a:spcAft>
              <a:buFont typeface="Arial" panose="020B0604020202020204" pitchFamily="34" charset="0"/>
              <a:buChar char="•"/>
            </a:pPr>
            <a:r>
              <a:rPr lang="en-US" dirty="0"/>
              <a:t>Antonyms of the Word</a:t>
            </a:r>
            <a:endParaRPr dirty="0"/>
          </a:p>
          <a:p>
            <a:pPr marL="171450" lvl="0" indent="-171450" algn="l" rtl="0">
              <a:spcBef>
                <a:spcPts val="0"/>
              </a:spcBef>
              <a:spcAft>
                <a:spcPts val="0"/>
              </a:spcAft>
              <a:buFont typeface="Arial" panose="020B0604020202020204" pitchFamily="34" charset="0"/>
              <a:buChar char="•"/>
            </a:pPr>
            <a:r>
              <a:rPr lang="en-US" dirty="0"/>
              <a:t>Etymology of the Word </a:t>
            </a:r>
            <a:endParaRPr dirty="0"/>
          </a:p>
        </p:txBody>
      </p:sp>
      <p:sp>
        <p:nvSpPr>
          <p:cNvPr id="431" name="Google Shape;431;gd7f900853e_0_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d7f900853e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d7f900853e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t>
            </a:r>
            <a:r>
              <a:rPr lang="en-US" sz="1200" b="0" i="0" u="none" strike="noStrike" cap="none" dirty="0">
                <a:solidFill>
                  <a:schemeClr val="dk1"/>
                </a:solidFill>
                <a:effectLst/>
                <a:latin typeface="Calibri"/>
                <a:ea typeface="Calibri"/>
                <a:cs typeface="Calibri"/>
                <a:sym typeface="Calibri"/>
              </a:rPr>
              <a:t>You may use a Jamboard, if virtual, or have participants place words on sticky notes to line up words in order of the different shades of meaning. The Jamboard has two different sets of words. The odd numbered boards have words of different shades of meaning that range from small to large. The even numbered boards have the words (Went is Gone) and are different ways to say someone went away or has gone away, thus the name “Went is Gone”. Participants can click on any box to move it into a lineup showing a gradual difference in words according to their meaning.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sng" strike="noStrike" cap="none" dirty="0">
                <a:solidFill>
                  <a:schemeClr val="dk1"/>
                </a:solidFill>
                <a:effectLst/>
                <a:latin typeface="Calibri"/>
                <a:ea typeface="Calibri"/>
                <a:cs typeface="Calibri"/>
                <a:sym typeface="Calibri"/>
              </a:rPr>
              <a:t>Select which process works best for your presentation.</a:t>
            </a:r>
            <a:endParaRPr lang="en-US" sz="1200" b="0" i="0" u="none" strike="noStrike" cap="none" dirty="0">
              <a:solidFill>
                <a:schemeClr val="dk1"/>
              </a:solidFill>
              <a:effectLst/>
              <a:latin typeface="Calibri"/>
              <a:ea typeface="Calibri"/>
              <a:cs typeface="Calibri"/>
              <a:sym typeface="Calibri"/>
            </a:endParaRPr>
          </a:p>
          <a:p>
            <a:pPr marL="0" indent="0"/>
            <a:r>
              <a:rPr lang="en-US" sz="1200" b="1" i="0" u="sng"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0" indent="0"/>
            <a:r>
              <a:rPr lang="en-US" sz="1200" b="1" i="0" u="sng" strike="noStrike" cap="none" dirty="0">
                <a:solidFill>
                  <a:schemeClr val="dk1"/>
                </a:solidFill>
                <a:effectLst/>
                <a:latin typeface="Calibri"/>
                <a:ea typeface="Calibri"/>
                <a:cs typeface="Calibri"/>
                <a:sym typeface="Calibri"/>
              </a:rPr>
              <a:t>You may want to use Slide 38, if in-person. </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Semantic gradients are a way to broaden and deepen students' understanding of related words. Students consider a continuum of words by order of degree. Semantic gradients often begin with antonyms, or opposites, at each end of the continuum. This strategy helps students distinguish between shades of meaning.</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By enhancing their vocabulary, students can be more precise and imaginative in their writing. It helps them understand how words are related to each other. It can be used before, during, or after reading and can be done with the whole class, small groups, or individually.</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To use semantic gradients  </a:t>
            </a:r>
          </a:p>
          <a:p>
            <a:pPr marL="0" indent="0"/>
            <a:r>
              <a:rPr lang="en-US" sz="1200" b="0" i="0" u="none" strike="noStrike" cap="none" dirty="0">
                <a:solidFill>
                  <a:schemeClr val="dk1"/>
                </a:solidFill>
                <a:effectLst/>
                <a:latin typeface="Calibri"/>
                <a:ea typeface="Calibri"/>
                <a:cs typeface="Calibri"/>
                <a:sym typeface="Calibri"/>
              </a:rPr>
              <a:t>1. Select a pair of polar opposite words</a:t>
            </a:r>
          </a:p>
          <a:p>
            <a:pPr marL="0" indent="0"/>
            <a:r>
              <a:rPr lang="en-US" sz="1200" b="0" i="0" u="none" strike="noStrike" cap="none" dirty="0">
                <a:solidFill>
                  <a:schemeClr val="dk1"/>
                </a:solidFill>
                <a:effectLst/>
                <a:latin typeface="Calibri"/>
                <a:ea typeface="Calibri"/>
                <a:cs typeface="Calibri"/>
                <a:sym typeface="Calibri"/>
              </a:rPr>
              <a:t>2. Generate at least four to five synonyms for each of the opposite words</a:t>
            </a:r>
          </a:p>
          <a:p>
            <a:pPr marL="0" indent="0"/>
            <a:r>
              <a:rPr lang="en-US" sz="1200" b="0" i="0" u="none" strike="noStrike" cap="none" dirty="0">
                <a:solidFill>
                  <a:schemeClr val="dk1"/>
                </a:solidFill>
                <a:effectLst/>
                <a:latin typeface="Calibri"/>
                <a:ea typeface="Calibri"/>
                <a:cs typeface="Calibri"/>
                <a:sym typeface="Calibri"/>
              </a:rPr>
              <a:t>3. Arrange the words in a way that makes a bridge from one opposite word to the other Continuums can be done horizontal or vertical - in a ladder-like fashion. Have students discuss their rationale for placing certain words in certain locations. Encourage a conversation about the subtle differences among the words.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The conversation students have about the words can be interesting and even more important than the order itself. Because students are playing with words and thinking about how they are related, do not do this activity unless you plan to have students explain their reason for placing the words in a specific order. They can do this individually and then in small groups. Have them come up with an order they all agree upon based on discussion.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Do: </a:t>
            </a:r>
            <a:r>
              <a:rPr lang="en-US" sz="1200" b="0" i="0" u="none" strike="noStrike" cap="none" dirty="0">
                <a:solidFill>
                  <a:schemeClr val="dk1"/>
                </a:solidFill>
                <a:effectLst/>
                <a:latin typeface="Calibri"/>
                <a:ea typeface="Calibri"/>
                <a:cs typeface="Calibri"/>
                <a:sym typeface="Calibri"/>
              </a:rPr>
              <a:t>Place the link in the chat for participants to move the words into a gradient.</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a:solidFill>
                  <a:schemeClr val="dk1"/>
                </a:solidFill>
                <a:effectLst/>
                <a:latin typeface="Calibri"/>
                <a:ea typeface="Calibri"/>
                <a:cs typeface="Calibri"/>
                <a:sym typeface="Calibri"/>
              </a:rPr>
              <a:t> </a:t>
            </a:r>
            <a:br>
              <a:rPr lang="en-US" sz="1200" b="1"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hlinkClick r:id="rId3"/>
              </a:rPr>
              <a:t>https://jamboard.google.com/d/151HdKrHbfeFM5vhUz4RrNxNCmr5ibVQw5au-77t7RAw/viewer?f=1</a:t>
            </a:r>
            <a:endParaRPr lang="en-US" sz="1200" b="0" i="0" u="none" strike="noStrike" cap="none" dirty="0">
              <a:solidFill>
                <a:schemeClr val="dk1"/>
              </a:solidFill>
              <a:effectLst/>
              <a:latin typeface="Calibri"/>
              <a:ea typeface="Calibri"/>
              <a:cs typeface="Calibri"/>
              <a:sym typeface="Calibri"/>
            </a:endParaRPr>
          </a:p>
          <a:p>
            <a:pPr marL="457200" lvl="0" indent="-228600" algn="l" rtl="0">
              <a:spcBef>
                <a:spcPts val="0"/>
              </a:spcBef>
              <a:spcAft>
                <a:spcPts val="0"/>
              </a:spcAft>
              <a:buClr>
                <a:schemeClr val="dk1"/>
              </a:buClr>
              <a:buSzPts val="1400"/>
              <a:buFont typeface="Arial"/>
              <a:buNone/>
            </a:pPr>
            <a:endParaRPr dirty="0">
              <a:solidFill>
                <a:srgbClr val="004B8D"/>
              </a:solidFill>
            </a:endParaRPr>
          </a:p>
          <a:p>
            <a:pPr marL="457200" lvl="0" indent="-228600" algn="l" rtl="0">
              <a:spcBef>
                <a:spcPts val="0"/>
              </a:spcBef>
              <a:spcAft>
                <a:spcPts val="0"/>
              </a:spcAft>
              <a:buClr>
                <a:schemeClr val="dk1"/>
              </a:buClr>
              <a:buSzPts val="1400"/>
              <a:buFont typeface="Arial"/>
              <a:buNone/>
            </a:pPr>
            <a:endParaRPr b="1" dirty="0">
              <a:solidFill>
                <a:srgbClr val="004B8D"/>
              </a:solidFill>
            </a:endParaRP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b="1" dirty="0"/>
          </a:p>
        </p:txBody>
      </p:sp>
      <p:sp>
        <p:nvSpPr>
          <p:cNvPr id="440" name="Google Shape;440;gd7f900853e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c12d7a1a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dc12d7a1a1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a:t>
            </a:r>
            <a:r>
              <a:rPr lang="en-US" sz="1200" b="0" i="0" u="none" strike="noStrike" cap="none" dirty="0">
                <a:solidFill>
                  <a:schemeClr val="dk1"/>
                </a:solidFill>
                <a:effectLst/>
                <a:latin typeface="Calibri"/>
                <a:ea typeface="Calibri"/>
                <a:cs typeface="Calibri"/>
                <a:sym typeface="Calibri"/>
              </a:rPr>
              <a:t> You may use this slide or the previous slide to practice Semantic Gradients.</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Do:</a:t>
            </a:r>
            <a:r>
              <a:rPr lang="en-US" sz="1200" b="0" i="0" u="none" strike="noStrike" cap="none" dirty="0">
                <a:solidFill>
                  <a:schemeClr val="dk1"/>
                </a:solidFill>
                <a:effectLst/>
                <a:latin typeface="Calibri"/>
                <a:ea typeface="Calibri"/>
                <a:cs typeface="Calibri"/>
                <a:sym typeface="Calibri"/>
              </a:rPr>
              <a:t> You can have the words on cards, use sticky notes, or write them and place them in order. You can give the students blank cards and have them write the words themselves. This can be done in small groups or individually. You may want to put them in a breakout room if you are virtual.</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Semantic gradients are a way to broaden and deepen students' understanding of related words. Students consider a continuum of words by order of degree. Semantic gradients often begin with antonyms, or opposites, at each end of the continuum. This strategy helps students distinguish between shades of meaning.</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By enhancing their vocabulary, students can be more precise and imaginative in their writing. It helps them understand how words are related to each other. It can be used before, during or after reading and can be done with the whole class, small groups, or individually.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To use semantic gradients  </a:t>
            </a:r>
          </a:p>
          <a:p>
            <a:pPr marL="0" indent="0"/>
            <a:r>
              <a:rPr lang="en-US" sz="1200" b="0" i="0" u="none" strike="noStrike" cap="none" dirty="0">
                <a:solidFill>
                  <a:schemeClr val="dk1"/>
                </a:solidFill>
                <a:effectLst/>
                <a:latin typeface="Calibri"/>
                <a:ea typeface="Calibri"/>
                <a:cs typeface="Calibri"/>
                <a:sym typeface="Calibri"/>
              </a:rPr>
              <a:t>1. Select a pair of polar opposite words</a:t>
            </a:r>
          </a:p>
          <a:p>
            <a:pPr marL="0" indent="0"/>
            <a:r>
              <a:rPr lang="en-US" sz="1200" b="0" i="0" u="none" strike="noStrike" cap="none" dirty="0">
                <a:solidFill>
                  <a:schemeClr val="dk1"/>
                </a:solidFill>
                <a:effectLst/>
                <a:latin typeface="Calibri"/>
                <a:ea typeface="Calibri"/>
                <a:cs typeface="Calibri"/>
                <a:sym typeface="Calibri"/>
              </a:rPr>
              <a:t>2. Generate at least four to five synonyms for each of the opposite words</a:t>
            </a:r>
          </a:p>
          <a:p>
            <a:pPr marL="0" indent="0"/>
            <a:r>
              <a:rPr lang="en-US" sz="1200" b="0" i="0" u="none" strike="noStrike" cap="none" dirty="0">
                <a:solidFill>
                  <a:schemeClr val="dk1"/>
                </a:solidFill>
                <a:effectLst/>
                <a:latin typeface="Calibri"/>
                <a:ea typeface="Calibri"/>
                <a:cs typeface="Calibri"/>
                <a:sym typeface="Calibri"/>
              </a:rPr>
              <a:t>3. Arrange the words in a way that makes a bridge from one opposite word to the other.</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Continuums can be done horizontal or vertical - in a ladder-like fashion. Have students discuss their rationale for placing certain words in certain locations. Encourage a conversation about the subtle differences among the words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sng" strike="noStrike" cap="none" dirty="0">
                <a:solidFill>
                  <a:schemeClr val="dk1"/>
                </a:solidFill>
                <a:effectLst/>
                <a:latin typeface="Calibri"/>
                <a:ea typeface="Calibri"/>
                <a:cs typeface="Calibri"/>
                <a:sym typeface="Calibri"/>
              </a:rPr>
              <a:t>For this activity:</a:t>
            </a:r>
            <a:r>
              <a:rPr lang="en-US" sz="1200" b="0" i="0" u="none" strike="noStrike" cap="none" dirty="0">
                <a:solidFill>
                  <a:schemeClr val="dk1"/>
                </a:solidFill>
                <a:effectLst/>
                <a:latin typeface="Calibri"/>
                <a:ea typeface="Calibri"/>
                <a:cs typeface="Calibri"/>
                <a:sym typeface="Calibri"/>
              </a:rPr>
              <a:t> You have three choices for gradients. You have hot to cold, small to large, and slow to fast. You have eight words that represent different gradients for those opposites. Choose which one of the gradients you want to work with and write the words on a stack of cards/sticky notes that you have been given. Then, with your table/partner, put the words in order from either hot to cold, small to large, or slow to fast. Be prepared to explain your reasoning.</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The conversation students have about the words can be interesting and even more important than the order itself because students are playing with words and thinking about how they are related. Do not do this activity unless you plan to have students explain their reason for placing the words in a specific order. They can do this individually and then in small groups to come up with an order they all agree upon based on discussion.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1" u="none" strike="noStrike" cap="none" dirty="0">
                <a:solidFill>
                  <a:schemeClr val="dk1"/>
                </a:solidFill>
                <a:effectLst/>
                <a:latin typeface="Calibri"/>
                <a:ea typeface="Calibri"/>
                <a:cs typeface="Calibri"/>
                <a:sym typeface="Calibri"/>
              </a:rPr>
              <a:t>Keep in mind that you can choose specific words and brainstorm different gradients of that word instead of starting with total opposites.</a:t>
            </a:r>
            <a:r>
              <a:rPr lang="en-US" sz="1200" b="0" i="0" u="none" strike="noStrike" cap="none" dirty="0">
                <a:solidFill>
                  <a:schemeClr val="dk1"/>
                </a:solidFill>
                <a:effectLst/>
                <a:latin typeface="Calibri"/>
                <a:ea typeface="Calibri"/>
                <a:cs typeface="Calibri"/>
                <a:sym typeface="Calibri"/>
              </a:rPr>
              <a:t> </a:t>
            </a:r>
            <a:endParaRPr dirty="0">
              <a:highlight>
                <a:schemeClr val="lt1"/>
              </a:highlight>
            </a:endParaRPr>
          </a:p>
        </p:txBody>
      </p:sp>
      <p:sp>
        <p:nvSpPr>
          <p:cNvPr id="452" name="Google Shape;452;gdc12d7a1a1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ddb1d9180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ddb1d9180c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Say:</a:t>
            </a:r>
            <a:r>
              <a:rPr lang="en-US" sz="1200" b="0" i="0" u="none" strike="noStrike" cap="none" dirty="0">
                <a:solidFill>
                  <a:schemeClr val="dk1"/>
                </a:solidFill>
                <a:effectLst/>
                <a:latin typeface="Calibri"/>
                <a:ea typeface="Calibri"/>
                <a:cs typeface="Calibri"/>
                <a:sym typeface="Calibri"/>
              </a:rPr>
              <a:t> The List-Group-Label strategy is an effective vocabulary strategy.</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It helps students organize their understanding of specific vocabulary and concepts.</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It builds on students' prior knowledge about a topic.</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It actively engages students in learning new vocabulary and content by activating their critical thinking skills.</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It teaches categorizing and labeling skills.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Teachers will need to select a concept to explore. It could be something from a story that was read or a unit of study. The teacher will name the topic and begin listing some words and then ask students to add related words. The words will be displayed visually. Once the words have been listed, they begin to think about how to group the words. The teacher will demonstrate by grouping some words together and explaining why he/she grouped them that way. There is really no right or wrong answer in step two. If the student can explain why the words go together, it is correct. Then the teacher and students will write a title which relates to why they grouped the particular words together. Students can do this activity as a group, break into small groups, or individually. For example, they can brainstorm together in a large class and then work in small groups. The teacher can come up with the words and have the students put them in their groups. It is important that the student focuses on the grouping of words before they label the groupings. The activity ends with a discussion about why the words and the knowledge of word meanings are important. When students are talking about words and putting them in categories, that is the multimodal activities that we talked about on a previous slide. One of the nice things about this activity is that it can be done in so many different ways based on the age and ability of the students and the content that is being taught. </a:t>
            </a:r>
          </a:p>
          <a:p>
            <a:pPr marL="0" indent="0"/>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(You might want to provide a set of words for an example.)</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Model as a whole group, then have students group words together. The most important part of the grouping is the discussion about why words are placed together.</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sng" strike="noStrike" cap="none" dirty="0">
                <a:solidFill>
                  <a:schemeClr val="dk1"/>
                </a:solidFill>
                <a:effectLst/>
                <a:latin typeface="Calibri"/>
                <a:ea typeface="Calibri"/>
                <a:cs typeface="Calibri"/>
                <a:sym typeface="Calibri"/>
                <a:hlinkClick r:id="rId3"/>
              </a:rPr>
              <a:t>https://www.youtube.com/watch?v=K731qicwYcY&amp;list=RDCMUCOoz4dVWq0WGJZMhkPzsWqg</a:t>
            </a:r>
            <a:endParaRPr dirty="0"/>
          </a:p>
        </p:txBody>
      </p:sp>
      <p:sp>
        <p:nvSpPr>
          <p:cNvPr id="466" name="Google Shape;466;gddb1d9180c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7f900853e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d7f900853e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Learner intentions help us to stay focused on the outcomes.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t>
            </a:r>
            <a:r>
              <a:rPr lang="en-US" dirty="0"/>
              <a:t>Direct attention to the slide and allow time for participants to read the slide.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Here are our learning intentions for the day. We will look at the impact of vocabulary instruction to consider before, during, and after reading practices for retention and take time to develop practical strategies for application. There will be times you find confirmation in your current instructional routines. We hope you take a look at how intentional vocabulary instruction can improve language and comprehension. </a:t>
            </a:r>
            <a:endParaRPr dirty="0"/>
          </a:p>
        </p:txBody>
      </p:sp>
      <p:sp>
        <p:nvSpPr>
          <p:cNvPr id="72" name="Google Shape;72;gd7f900853e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d7f900853e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d7f900853e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US" sz="1100" b="1" dirty="0"/>
              <a:t>To Know: </a:t>
            </a:r>
            <a:r>
              <a:rPr lang="en-US" sz="1100" dirty="0"/>
              <a:t>Vocabulary Word Swat is a fun and interactive way to review vocabulary. </a:t>
            </a:r>
            <a:br>
              <a:rPr lang="en-US" sz="1100" dirty="0"/>
            </a:br>
            <a:endParaRPr sz="1100" dirty="0"/>
          </a:p>
          <a:p>
            <a:pPr marL="0" lvl="0" indent="0" algn="l" rtl="0">
              <a:lnSpc>
                <a:spcPct val="115000"/>
              </a:lnSpc>
              <a:spcBef>
                <a:spcPts val="1200"/>
              </a:spcBef>
              <a:spcAft>
                <a:spcPts val="0"/>
              </a:spcAft>
              <a:buSzPts val="1100"/>
              <a:buNone/>
            </a:pPr>
            <a:r>
              <a:rPr lang="en-US" sz="1100" b="1" dirty="0"/>
              <a:t>To Do: </a:t>
            </a:r>
            <a:r>
              <a:rPr lang="en-US" sz="1100" dirty="0"/>
              <a:t>Have participants prepare to play a Vocabulary Word Swat game. Take a piece of paper (8 ½  X 11) folded twice. They will also need another piece of paper or a file folder with words splashed on the paper (see next slide).</a:t>
            </a:r>
            <a:br>
              <a:rPr lang="en-US" sz="1100" dirty="0"/>
            </a:br>
            <a:r>
              <a:rPr lang="en-US" sz="1100" dirty="0"/>
              <a:t> </a:t>
            </a:r>
            <a:endParaRPr sz="1100" dirty="0"/>
          </a:p>
          <a:p>
            <a:pPr marL="0" lvl="0" indent="0" algn="l" rtl="0">
              <a:lnSpc>
                <a:spcPct val="115000"/>
              </a:lnSpc>
              <a:spcBef>
                <a:spcPts val="1200"/>
              </a:spcBef>
              <a:spcAft>
                <a:spcPts val="0"/>
              </a:spcAft>
              <a:buSzPts val="1100"/>
              <a:buNone/>
            </a:pPr>
            <a:r>
              <a:rPr lang="en-US" sz="1100" b="1" dirty="0"/>
              <a:t>To Say: </a:t>
            </a:r>
            <a:r>
              <a:rPr lang="en-US" sz="1100" dirty="0"/>
              <a:t>We are going to look at different ways to practice vocabulary that is relevant and necessary for your content or story. These activities provide the opportunity for you to keep practice relevant. </a:t>
            </a:r>
          </a:p>
          <a:p>
            <a:pPr marL="0" lvl="0" indent="0" algn="l" rtl="0">
              <a:lnSpc>
                <a:spcPct val="115000"/>
              </a:lnSpc>
              <a:spcBef>
                <a:spcPts val="1200"/>
              </a:spcBef>
              <a:spcAft>
                <a:spcPts val="0"/>
              </a:spcAft>
              <a:buSzPts val="1100"/>
              <a:buNone/>
            </a:pPr>
            <a:endParaRPr lang="en-US" sz="1100" b="1" dirty="0"/>
          </a:p>
          <a:p>
            <a:pPr marL="0" lvl="0" indent="0" algn="l" rtl="0">
              <a:lnSpc>
                <a:spcPct val="115000"/>
              </a:lnSpc>
              <a:spcBef>
                <a:spcPts val="1200"/>
              </a:spcBef>
              <a:spcAft>
                <a:spcPts val="0"/>
              </a:spcAft>
              <a:buSzPts val="1100"/>
              <a:buNone/>
            </a:pPr>
            <a:r>
              <a:rPr lang="en-US" sz="1100" b="1" dirty="0"/>
              <a:t>These activities provide variety for spaced massed practice with vocabulary in your curriculum. Many times we ask ourselves how we can put more repetition in the classroom in a productive yet fun way so that repetition is not a boring drill.</a:t>
            </a:r>
            <a:endParaRPr sz="1100" b="1" dirty="0"/>
          </a:p>
          <a:p>
            <a:pPr marL="0" lvl="0" indent="0" algn="l" rtl="0">
              <a:lnSpc>
                <a:spcPct val="115000"/>
              </a:lnSpc>
              <a:spcBef>
                <a:spcPts val="1200"/>
              </a:spcBef>
              <a:spcAft>
                <a:spcPts val="0"/>
              </a:spcAft>
              <a:buSzPts val="1100"/>
              <a:buNone/>
            </a:pPr>
            <a:endParaRPr sz="1100" dirty="0"/>
          </a:p>
          <a:p>
            <a:pPr marL="0" lvl="0" indent="0" algn="l" rtl="0">
              <a:lnSpc>
                <a:spcPct val="115000"/>
              </a:lnSpc>
              <a:spcBef>
                <a:spcPts val="1200"/>
              </a:spcBef>
              <a:spcAft>
                <a:spcPts val="0"/>
              </a:spcAft>
              <a:buClr>
                <a:schemeClr val="dk1"/>
              </a:buClr>
              <a:buSzPts val="1100"/>
              <a:buFont typeface="Arial"/>
              <a:buNone/>
            </a:pPr>
            <a:endParaRPr sz="1100" dirty="0"/>
          </a:p>
          <a:p>
            <a:pPr marL="0" lvl="0" indent="0" algn="l" rtl="0">
              <a:lnSpc>
                <a:spcPct val="100000"/>
              </a:lnSpc>
              <a:spcBef>
                <a:spcPts val="1200"/>
              </a:spcBef>
              <a:spcAft>
                <a:spcPts val="0"/>
              </a:spcAft>
              <a:buSzPts val="1400"/>
              <a:buNone/>
            </a:pPr>
            <a:endParaRPr dirty="0"/>
          </a:p>
        </p:txBody>
      </p:sp>
      <p:sp>
        <p:nvSpPr>
          <p:cNvPr id="475" name="Google Shape;475;gd7f900853e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d7f900853e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d7f900853e_0_4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Participants (in groups of two) will need these words written on their paper (unless you print the slide out for them) to use as a Word Splash for the Vocabulary Swat Game. </a:t>
            </a:r>
            <a:br>
              <a:rPr lang="en-US" dirty="0"/>
            </a:br>
            <a:endParaRPr dirty="0">
              <a:solidFill>
                <a:srgbClr val="CC0000"/>
              </a:solidFill>
              <a:highlight>
                <a:srgbClr val="FFFF00"/>
              </a:highlight>
            </a:endParaRPr>
          </a:p>
          <a:p>
            <a:pPr marL="0" lvl="0" indent="0" algn="l" rtl="0">
              <a:lnSpc>
                <a:spcPct val="100000"/>
              </a:lnSpc>
              <a:spcBef>
                <a:spcPts val="0"/>
              </a:spcBef>
              <a:spcAft>
                <a:spcPts val="0"/>
              </a:spcAft>
              <a:buSzPts val="1400"/>
              <a:buNone/>
            </a:pPr>
            <a:r>
              <a:rPr lang="en-US" b="1" dirty="0"/>
              <a:t>To Do: </a:t>
            </a:r>
            <a:r>
              <a:rPr lang="en-US" b="0" dirty="0"/>
              <a:t>If</a:t>
            </a:r>
            <a:r>
              <a:rPr lang="en-US" b="0" baseline="0" dirty="0"/>
              <a:t> you didn’t already print this out for them, p</a:t>
            </a:r>
            <a:r>
              <a:rPr lang="en-US" dirty="0"/>
              <a:t>ause for participants to put these words on paper.</a:t>
            </a:r>
            <a:br>
              <a:rPr lang="en-US" dirty="0"/>
            </a:br>
            <a:endParaRPr dirty="0"/>
          </a:p>
          <a:p>
            <a:pPr marL="0" lvl="0" indent="0" algn="l" rtl="0">
              <a:lnSpc>
                <a:spcPct val="100000"/>
              </a:lnSpc>
              <a:spcBef>
                <a:spcPts val="0"/>
              </a:spcBef>
              <a:spcAft>
                <a:spcPts val="0"/>
              </a:spcAft>
              <a:buSzPts val="1400"/>
              <a:buNone/>
            </a:pPr>
            <a:r>
              <a:rPr lang="en-US" b="1" dirty="0"/>
              <a:t>To Say: </a:t>
            </a:r>
            <a:r>
              <a:rPr lang="en-US" dirty="0"/>
              <a:t>I am going to give you a clue, definition, or sentence that refers to one of these words. If you see the word, try to ‘swat’ the word before your partner does.</a:t>
            </a:r>
            <a:br>
              <a:rPr lang="en-US" dirty="0"/>
            </a:b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1:</a:t>
            </a:r>
            <a:r>
              <a:rPr lang="en-US" dirty="0"/>
              <a:t> What is another word for sounding out words? (You will ___________ the word.) </a:t>
            </a:r>
            <a:r>
              <a:rPr lang="en-US" i="1" dirty="0"/>
              <a:t>Answer:</a:t>
            </a:r>
            <a:r>
              <a:rPr lang="en-US" dirty="0"/>
              <a:t> </a:t>
            </a:r>
            <a:r>
              <a:rPr lang="en-US" b="1" i="1" u="sng" dirty="0"/>
              <a:t>decode</a:t>
            </a:r>
            <a:endParaRPr b="1" i="1" u="sng"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2:</a:t>
            </a:r>
            <a:r>
              <a:rPr lang="en-US" dirty="0"/>
              <a:t> Swat the letter/grapheme that names the sound of /m/. </a:t>
            </a:r>
            <a:r>
              <a:rPr lang="en-US" i="1" dirty="0"/>
              <a:t>Answer:</a:t>
            </a:r>
            <a:r>
              <a:rPr lang="en-US" dirty="0"/>
              <a:t> </a:t>
            </a:r>
            <a:r>
              <a:rPr lang="en-US" b="1" i="1" u="sng" dirty="0"/>
              <a:t>m</a:t>
            </a:r>
            <a:endParaRPr b="1" i="1" u="sng"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3:</a:t>
            </a:r>
            <a:r>
              <a:rPr lang="en-US" dirty="0"/>
              <a:t> If you are very clear and precise in explaining something you are ______________. </a:t>
            </a:r>
            <a:r>
              <a:rPr lang="en-US" i="1" dirty="0"/>
              <a:t>Answer: </a:t>
            </a:r>
            <a:r>
              <a:rPr lang="en-US" b="1" i="1" u="sng" dirty="0"/>
              <a:t>explicit</a:t>
            </a:r>
            <a:endParaRPr b="1" i="1" u="sng" dirty="0"/>
          </a:p>
          <a:p>
            <a:pPr marL="171450" lvl="0" indent="-171450" algn="l" rtl="0">
              <a:lnSpc>
                <a:spcPct val="100000"/>
              </a:lnSpc>
              <a:spcBef>
                <a:spcPts val="0"/>
              </a:spcBef>
              <a:spcAft>
                <a:spcPts val="0"/>
              </a:spcAft>
              <a:buSzPts val="1400"/>
              <a:buFont typeface="Arial" panose="020B0604020202020204" pitchFamily="34" charset="0"/>
              <a:buChar char="•"/>
            </a:pPr>
            <a:r>
              <a:rPr lang="en-US" b="1" dirty="0"/>
              <a:t>Clue 4:</a:t>
            </a:r>
            <a:r>
              <a:rPr lang="en-US" dirty="0"/>
              <a:t> What do we call the equation that is word recognition times language comprehension equals comprehension? </a:t>
            </a:r>
            <a:r>
              <a:rPr lang="en-US" i="1" dirty="0"/>
              <a:t>Answer: </a:t>
            </a:r>
            <a:r>
              <a:rPr lang="en-US" b="1" i="1" u="sng" dirty="0"/>
              <a:t>Simple View.</a:t>
            </a:r>
            <a:endParaRPr b="1" i="1" u="sng"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Take a moment to talk about this activity and how this engaging way might be used for repeated practice. Could you alter this to fit your needs and how?</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Here are some examples to get the conversation started:</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Write them on chart paper and have student team relays or competitions. </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Write them in chalk on the playground and have them run and swat the word where ever it is on the playground.</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Place words on cards and place them on top of the table or tablecloth and have students break into teams of three to five per team. Ask</a:t>
            </a:r>
            <a:r>
              <a:rPr lang="en-US" baseline="0" dirty="0"/>
              <a:t> the students to</a:t>
            </a:r>
            <a:r>
              <a:rPr lang="en-US" dirty="0"/>
              <a:t> swat the words as the clues or definitions are given. </a:t>
            </a:r>
            <a:endParaRPr dirty="0"/>
          </a:p>
        </p:txBody>
      </p:sp>
      <p:sp>
        <p:nvSpPr>
          <p:cNvPr id="490" name="Google Shape;490;gd7f900853e_0_4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d7f900853e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d7f900853e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t>
            </a:r>
            <a:r>
              <a:rPr lang="en-US" sz="1200" b="0" i="0" u="none" strike="noStrike" cap="none" dirty="0">
                <a:solidFill>
                  <a:schemeClr val="dk1"/>
                </a:solidFill>
                <a:effectLst/>
                <a:latin typeface="Calibri"/>
                <a:ea typeface="Calibri"/>
                <a:cs typeface="Calibri"/>
                <a:sym typeface="Calibri"/>
              </a:rPr>
              <a:t>Learning the meaningful parts of words is a combination of phonics and vocabulary.</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The Vocabulary Engagement Games found in Resource #1 can be used to increase student vocabulary by focusing on meaningful word parts including affixes (prefixes and suffixes), base words, and word roots. Handouts #3 and #4 provide the most common word parts. </a:t>
            </a:r>
            <a:r>
              <a:rPr lang="en-US" sz="1200" b="1" i="0" u="none" strike="noStrike" cap="none" dirty="0">
                <a:solidFill>
                  <a:schemeClr val="dk1"/>
                </a:solidFill>
                <a:effectLst/>
                <a:latin typeface="Calibri"/>
                <a:ea typeface="Calibri"/>
                <a:cs typeface="Calibri"/>
                <a:sym typeface="Calibri"/>
              </a:rPr>
              <a:t>Affixes</a:t>
            </a:r>
            <a:r>
              <a:rPr lang="en-US" sz="1200" b="0" i="0" u="none" strike="noStrike" cap="none" dirty="0">
                <a:solidFill>
                  <a:schemeClr val="dk1"/>
                </a:solidFill>
                <a:effectLst/>
                <a:latin typeface="Calibri"/>
                <a:ea typeface="Calibri"/>
                <a:cs typeface="Calibri"/>
                <a:sym typeface="Calibri"/>
              </a:rPr>
              <a:t> are word parts that are "fixed to" either the beginnings of words (prefixes) or the ending of words (suffixes). The word </a:t>
            </a:r>
            <a:r>
              <a:rPr lang="en-US" sz="1200" b="0" i="0" u="sng" strike="noStrike" cap="none" dirty="0">
                <a:solidFill>
                  <a:schemeClr val="dk1"/>
                </a:solidFill>
                <a:effectLst/>
                <a:latin typeface="Calibri"/>
                <a:ea typeface="Calibri"/>
                <a:cs typeface="Calibri"/>
                <a:sym typeface="Calibri"/>
              </a:rPr>
              <a:t>disrespectful </a:t>
            </a:r>
            <a:r>
              <a:rPr lang="en-US" sz="1200" b="0" i="0" u="none" strike="noStrike" cap="none" dirty="0">
                <a:solidFill>
                  <a:schemeClr val="dk1"/>
                </a:solidFill>
                <a:effectLst/>
                <a:latin typeface="Calibri"/>
                <a:ea typeface="Calibri"/>
                <a:cs typeface="Calibri"/>
                <a:sym typeface="Calibri"/>
              </a:rPr>
              <a:t>has two affixes, a prefix (</a:t>
            </a:r>
            <a:r>
              <a:rPr lang="en-US" sz="1200" b="0" i="1" u="none" strike="noStrike" cap="none" dirty="0">
                <a:solidFill>
                  <a:schemeClr val="dk1"/>
                </a:solidFill>
                <a:effectLst/>
                <a:latin typeface="Calibri"/>
                <a:ea typeface="Calibri"/>
                <a:cs typeface="Calibri"/>
                <a:sym typeface="Calibri"/>
              </a:rPr>
              <a:t>dis-</a:t>
            </a:r>
            <a:r>
              <a:rPr lang="en-US" sz="1200" b="0" i="0" u="none" strike="noStrike" cap="none" dirty="0">
                <a:solidFill>
                  <a:schemeClr val="dk1"/>
                </a:solidFill>
                <a:effectLst/>
                <a:latin typeface="Calibri"/>
                <a:ea typeface="Calibri"/>
                <a:cs typeface="Calibri"/>
                <a:sym typeface="Calibri"/>
              </a:rPr>
              <a:t>) and a suffix (</a:t>
            </a:r>
            <a:r>
              <a:rPr lang="en-US" sz="1200" b="0" i="1" u="none" strike="noStrike" cap="none" dirty="0">
                <a:solidFill>
                  <a:schemeClr val="dk1"/>
                </a:solidFill>
                <a:effectLst/>
                <a:latin typeface="Calibri"/>
                <a:ea typeface="Calibri"/>
                <a:cs typeface="Calibri"/>
                <a:sym typeface="Calibri"/>
              </a:rPr>
              <a:t>-ful).</a:t>
            </a:r>
            <a:br>
              <a:rPr lang="en-US" sz="1200" b="0" i="1"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Explicitly teaching the definitions and parts of speech for affixes dramatically enhances a student’s vocabulary. For example, teaching that </a:t>
            </a:r>
            <a:r>
              <a:rPr lang="en-US" sz="1200" b="0" i="1" u="none" strike="noStrike" cap="none" dirty="0">
                <a:solidFill>
                  <a:schemeClr val="dk1"/>
                </a:solidFill>
                <a:effectLst/>
                <a:latin typeface="Calibri"/>
                <a:ea typeface="Calibri"/>
                <a:cs typeface="Calibri"/>
                <a:sym typeface="Calibri"/>
              </a:rPr>
              <a:t>dis</a:t>
            </a:r>
            <a:r>
              <a:rPr lang="en-US" sz="1200" b="0" i="0" u="none" strike="noStrike" cap="none" dirty="0">
                <a:solidFill>
                  <a:schemeClr val="dk1"/>
                </a:solidFill>
                <a:effectLst/>
                <a:latin typeface="Calibri"/>
                <a:ea typeface="Calibri"/>
                <a:cs typeface="Calibri"/>
                <a:sym typeface="Calibri"/>
              </a:rPr>
              <a:t>- can mean "not" or "opposite of" makes it easier to remember the meanings of </a:t>
            </a:r>
            <a:r>
              <a:rPr lang="en-US" sz="1200" b="0" i="1" u="none" strike="noStrike" cap="none" dirty="0">
                <a:solidFill>
                  <a:schemeClr val="dk1"/>
                </a:solidFill>
                <a:effectLst/>
                <a:latin typeface="Calibri"/>
                <a:ea typeface="Calibri"/>
                <a:cs typeface="Calibri"/>
                <a:sym typeface="Calibri"/>
              </a:rPr>
              <a:t>disrespect, disinterest, </a:t>
            </a:r>
            <a:r>
              <a:rPr lang="en-US" sz="1200" b="0" i="0" u="none" strike="noStrike" cap="none" dirty="0">
                <a:solidFill>
                  <a:schemeClr val="dk1"/>
                </a:solidFill>
                <a:effectLst/>
                <a:latin typeface="Calibri"/>
                <a:ea typeface="Calibri"/>
                <a:cs typeface="Calibri"/>
                <a:sym typeface="Calibri"/>
              </a:rPr>
              <a:t>and even </a:t>
            </a:r>
            <a:r>
              <a:rPr lang="en-US" sz="1200" b="0" i="1" u="none" strike="noStrike" cap="none" dirty="0">
                <a:solidFill>
                  <a:schemeClr val="dk1"/>
                </a:solidFill>
                <a:effectLst/>
                <a:latin typeface="Calibri"/>
                <a:ea typeface="Calibri"/>
                <a:cs typeface="Calibri"/>
                <a:sym typeface="Calibri"/>
              </a:rPr>
              <a:t>disgust</a:t>
            </a:r>
            <a:r>
              <a:rPr lang="en-US" sz="1200" b="0" i="0" u="none" strike="noStrike" cap="none" dirty="0">
                <a:solidFill>
                  <a:schemeClr val="dk1"/>
                </a:solidFill>
                <a:effectLst/>
                <a:latin typeface="Calibri"/>
                <a:ea typeface="Calibri"/>
                <a:cs typeface="Calibri"/>
                <a:sym typeface="Calibri"/>
              </a:rPr>
              <a:t>.</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Base words</a:t>
            </a:r>
            <a:r>
              <a:rPr lang="en-US" sz="1200" b="0" i="0" u="none" strike="noStrike" cap="none" dirty="0">
                <a:solidFill>
                  <a:schemeClr val="dk1"/>
                </a:solidFill>
                <a:effectLst/>
                <a:latin typeface="Calibri"/>
                <a:ea typeface="Calibri"/>
                <a:cs typeface="Calibri"/>
                <a:sym typeface="Calibri"/>
              </a:rPr>
              <a:t> are words that are not derived from other words. They are the word from which many other words are formed. For example, many words can be formed from the base word ‘</a:t>
            </a:r>
            <a:r>
              <a:rPr lang="en-US" sz="1200" b="0" i="1" u="none" strike="noStrike" cap="none" dirty="0">
                <a:solidFill>
                  <a:schemeClr val="dk1"/>
                </a:solidFill>
                <a:effectLst/>
                <a:latin typeface="Calibri"/>
                <a:ea typeface="Calibri"/>
                <a:cs typeface="Calibri"/>
                <a:sym typeface="Calibri"/>
              </a:rPr>
              <a:t>migrate’ (migration</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migrant</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immigration</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immigrant</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migrating</a:t>
            </a:r>
            <a:r>
              <a:rPr lang="en-US" sz="1200" b="0" i="0" u="none" strike="noStrike" cap="none" dirty="0">
                <a:solidFill>
                  <a:schemeClr val="dk1"/>
                </a:solidFill>
                <a:effectLst/>
                <a:latin typeface="Calibri"/>
                <a:ea typeface="Calibri"/>
                <a:cs typeface="Calibri"/>
                <a:sym typeface="Calibri"/>
              </a:rPr>
              <a:t>, and </a:t>
            </a:r>
            <a:r>
              <a:rPr lang="en-US" sz="1200" b="0" i="1" u="none" strike="noStrike" cap="none" dirty="0">
                <a:solidFill>
                  <a:schemeClr val="dk1"/>
                </a:solidFill>
                <a:effectLst/>
                <a:latin typeface="Calibri"/>
                <a:ea typeface="Calibri"/>
                <a:cs typeface="Calibri"/>
                <a:sym typeface="Calibri"/>
              </a:rPr>
              <a:t>migratory)</a:t>
            </a:r>
            <a:r>
              <a:rPr lang="en-US" sz="1200" b="0" i="0" u="none" strike="noStrike" cap="none" dirty="0">
                <a:solidFill>
                  <a:schemeClr val="dk1"/>
                </a:solidFill>
                <a:effectLst/>
                <a:latin typeface="Calibri"/>
                <a:ea typeface="Calibri"/>
                <a:cs typeface="Calibri"/>
                <a:sym typeface="Calibri"/>
              </a:rPr>
              <a:t>. Base words can stand on their own.</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Root Words</a:t>
            </a:r>
            <a:r>
              <a:rPr lang="en-US" sz="1200" b="0" i="0" u="none" strike="noStrike" cap="none" dirty="0">
                <a:solidFill>
                  <a:schemeClr val="dk1"/>
                </a:solidFill>
                <a:effectLst/>
                <a:latin typeface="Calibri"/>
                <a:ea typeface="Calibri"/>
                <a:cs typeface="Calibri"/>
                <a:sym typeface="Calibri"/>
              </a:rPr>
              <a:t> are the words from other languages that are the origin of many English words. About 60 percent of all English words have Latin or Greek origins. A root word cannot stand alone. It is always part of another word. Latin and Greek word roots are found commonly in content-area school subjects, especially in the subjects of science and social studies. As a result, Latin and Greek word parts form a large proportion of the new vocabulary that students encounter in their content-area textbooks. Teachers should teach the word roots as they occur in the texts students read. Furthermore, teachers should teach primarily those root words that students are likely to see often. </a:t>
            </a:r>
          </a:p>
          <a:p>
            <a:pPr marL="0" indent="0"/>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We have included handouts from Reading Rockets regarding common prefixes and suffixes and their meanings.</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Nice to Know:</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Knowing some common prefixes and suffixes (affixes), base words, and root words can help students learn the meanings of many new words. For example, if students learn just the four most common prefixes in English (</a:t>
            </a:r>
            <a:r>
              <a:rPr lang="en-US" sz="1200" b="0" i="1" u="none" strike="noStrike" cap="none" dirty="0">
                <a:solidFill>
                  <a:schemeClr val="dk1"/>
                </a:solidFill>
                <a:effectLst/>
                <a:latin typeface="Calibri"/>
                <a:ea typeface="Calibri"/>
                <a:cs typeface="Calibri"/>
                <a:sym typeface="Calibri"/>
              </a:rPr>
              <a:t>un-</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re-</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in-</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dis-</a:t>
            </a:r>
            <a:r>
              <a:rPr lang="en-US" sz="1200" b="0" i="0" u="none" strike="noStrike" cap="none" dirty="0">
                <a:solidFill>
                  <a:schemeClr val="dk1"/>
                </a:solidFill>
                <a:effectLst/>
                <a:latin typeface="Calibri"/>
                <a:ea typeface="Calibri"/>
                <a:cs typeface="Calibri"/>
                <a:sym typeface="Calibri"/>
              </a:rPr>
              <a:t>), they will have important clues about the meaning of about two-thirds of all English words that have prefixes. Prefixes are relatively easy to learn because they have clear meanings. For example, ‘</a:t>
            </a:r>
            <a:r>
              <a:rPr lang="en-US" sz="1200" b="0" i="1" u="none" strike="noStrike" cap="none" dirty="0">
                <a:solidFill>
                  <a:schemeClr val="dk1"/>
                </a:solidFill>
                <a:effectLst/>
                <a:latin typeface="Calibri"/>
                <a:ea typeface="Calibri"/>
                <a:cs typeface="Calibri"/>
                <a:sym typeface="Calibri"/>
              </a:rPr>
              <a:t>un’-</a:t>
            </a:r>
            <a:r>
              <a:rPr lang="en-US" sz="1200" b="0" i="0" u="none" strike="noStrike" cap="none" dirty="0">
                <a:solidFill>
                  <a:schemeClr val="dk1"/>
                </a:solidFill>
                <a:effectLst/>
                <a:latin typeface="Calibri"/>
                <a:ea typeface="Calibri"/>
                <a:cs typeface="Calibri"/>
                <a:sym typeface="Calibri"/>
              </a:rPr>
              <a:t> means "not" and ‘</a:t>
            </a:r>
            <a:r>
              <a:rPr lang="en-US" sz="1200" b="0" i="1" u="none" strike="noStrike" cap="none" dirty="0">
                <a:solidFill>
                  <a:schemeClr val="dk1"/>
                </a:solidFill>
                <a:effectLst/>
                <a:latin typeface="Calibri"/>
                <a:ea typeface="Calibri"/>
                <a:cs typeface="Calibri"/>
                <a:sym typeface="Calibri"/>
              </a:rPr>
              <a:t>re’-</a:t>
            </a:r>
            <a:r>
              <a:rPr lang="en-US" sz="1200" b="0" i="0" u="none" strike="noStrike" cap="none" dirty="0">
                <a:solidFill>
                  <a:schemeClr val="dk1"/>
                </a:solidFill>
                <a:effectLst/>
                <a:latin typeface="Calibri"/>
                <a:ea typeface="Calibri"/>
                <a:cs typeface="Calibri"/>
                <a:sym typeface="Calibri"/>
              </a:rPr>
              <a:t> means "again". They are usually spelled the same way from word to word, and, of course, they always occur at the beginnings of words.</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Learning suffixes can be more challenging than learning prefixes. This is because some suffixes have more abstract meanings than do prefixes. For example, learning that the suffix </a:t>
            </a:r>
            <a:r>
              <a:rPr lang="en-US" sz="1200" b="0" i="1" u="none" strike="noStrike" cap="none" dirty="0">
                <a:solidFill>
                  <a:schemeClr val="dk1"/>
                </a:solidFill>
                <a:effectLst/>
                <a:latin typeface="Calibri"/>
                <a:ea typeface="Calibri"/>
                <a:cs typeface="Calibri"/>
                <a:sym typeface="Calibri"/>
              </a:rPr>
              <a:t>–‘ness’</a:t>
            </a:r>
            <a:r>
              <a:rPr lang="en-US" sz="1200" b="0" i="0" u="none" strike="noStrike" cap="none" dirty="0">
                <a:solidFill>
                  <a:schemeClr val="dk1"/>
                </a:solidFill>
                <a:effectLst/>
                <a:latin typeface="Calibri"/>
                <a:ea typeface="Calibri"/>
                <a:cs typeface="Calibri"/>
                <a:sym typeface="Calibri"/>
              </a:rPr>
              <a:t> means "the state or quality of" might not help students figure out the meaning of kindness. Other suffixes, however, are more helpful. For example, ‘-</a:t>
            </a:r>
            <a:r>
              <a:rPr lang="en-US" sz="1200" b="0" i="1" u="none" strike="noStrike" cap="none" dirty="0">
                <a:solidFill>
                  <a:schemeClr val="dk1"/>
                </a:solidFill>
                <a:effectLst/>
                <a:latin typeface="Calibri"/>
                <a:ea typeface="Calibri"/>
                <a:cs typeface="Calibri"/>
                <a:sym typeface="Calibri"/>
              </a:rPr>
              <a:t>less’</a:t>
            </a:r>
            <a:r>
              <a:rPr lang="en-US" sz="1200" b="0" i="0" u="none" strike="noStrike" cap="none" dirty="0">
                <a:solidFill>
                  <a:schemeClr val="dk1"/>
                </a:solidFill>
                <a:effectLst/>
                <a:latin typeface="Calibri"/>
                <a:ea typeface="Calibri"/>
                <a:cs typeface="Calibri"/>
                <a:sym typeface="Calibri"/>
              </a:rPr>
              <a:t>, which means "without" (</a:t>
            </a:r>
            <a:r>
              <a:rPr lang="en-US" sz="1200" b="0" i="1" u="none" strike="noStrike" cap="none" dirty="0">
                <a:solidFill>
                  <a:schemeClr val="dk1"/>
                </a:solidFill>
                <a:effectLst/>
                <a:latin typeface="Calibri"/>
                <a:ea typeface="Calibri"/>
                <a:cs typeface="Calibri"/>
                <a:sym typeface="Calibri"/>
              </a:rPr>
              <a:t>hopeless, thoughtless</a:t>
            </a:r>
            <a:r>
              <a:rPr lang="en-US" sz="1200" b="0" i="0" u="none" strike="noStrike" cap="none" dirty="0">
                <a:solidFill>
                  <a:schemeClr val="dk1"/>
                </a:solidFill>
                <a:effectLst/>
                <a:latin typeface="Calibri"/>
                <a:ea typeface="Calibri"/>
                <a:cs typeface="Calibri"/>
                <a:sym typeface="Calibri"/>
              </a:rPr>
              <a:t>)</a:t>
            </a:r>
            <a:r>
              <a:rPr lang="en-US" sz="1200" b="0" i="1"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and,</a:t>
            </a:r>
            <a:r>
              <a:rPr lang="en-US" sz="1200" b="0" i="1" u="none" strike="noStrike" cap="none" dirty="0">
                <a:solidFill>
                  <a:schemeClr val="dk1"/>
                </a:solidFill>
                <a:effectLst/>
                <a:latin typeface="Calibri"/>
                <a:ea typeface="Calibri"/>
                <a:cs typeface="Calibri"/>
                <a:sym typeface="Calibri"/>
              </a:rPr>
              <a:t> -ful-</a:t>
            </a:r>
            <a:r>
              <a:rPr lang="en-US" sz="1200" b="0" i="0" u="none" strike="noStrike" cap="none" dirty="0">
                <a:solidFill>
                  <a:schemeClr val="dk1"/>
                </a:solidFill>
                <a:effectLst/>
                <a:latin typeface="Calibri"/>
                <a:ea typeface="Calibri"/>
                <a:cs typeface="Calibri"/>
                <a:sym typeface="Calibri"/>
              </a:rPr>
              <a:t>, which means "full of" (</a:t>
            </a:r>
            <a:r>
              <a:rPr lang="en-US" sz="1200" b="0" i="1" u="none" strike="noStrike" cap="none" dirty="0">
                <a:solidFill>
                  <a:schemeClr val="dk1"/>
                </a:solidFill>
                <a:effectLst/>
                <a:latin typeface="Calibri"/>
                <a:ea typeface="Calibri"/>
                <a:cs typeface="Calibri"/>
                <a:sym typeface="Calibri"/>
              </a:rPr>
              <a:t>hopeful</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thoughtful</a:t>
            </a:r>
            <a:r>
              <a:rPr lang="en-US" sz="1200" b="0" i="0" u="none" strike="noStrike" cap="none" dirty="0">
                <a:solidFill>
                  <a:schemeClr val="dk1"/>
                </a:solidFill>
                <a:effectLst/>
                <a:latin typeface="Calibri"/>
                <a:ea typeface="Calibri"/>
                <a:cs typeface="Calibri"/>
                <a:sym typeface="Calibri"/>
              </a:rPr>
              <a:t>).</a:t>
            </a: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505" name="Google Shape;505;gd7f900853e_0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d7f900853e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d7f900853e_0_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and To Say: </a:t>
            </a:r>
            <a:r>
              <a:rPr lang="en-US" sz="1200" b="0" i="0" u="none" strike="noStrike" cap="none" dirty="0">
                <a:solidFill>
                  <a:schemeClr val="dk1"/>
                </a:solidFill>
                <a:effectLst/>
                <a:latin typeface="Calibri"/>
                <a:ea typeface="Calibri"/>
                <a:cs typeface="Calibri"/>
                <a:sym typeface="Calibri"/>
              </a:rPr>
              <a:t>Morphology is the study of words, how they are formed, and their relationship to other words in the same language. It analyzes the structure of the word and parts of words, such as stems, root word, prefixes and suffixes. Direct instruction in morphology is an effective means to help with understanding and applying word structure for decoding, spelling, and vocabulary study. As early as second grade, students can be taught to recognize and spell morpheme suffixes that indicate: Numbers - such as (s) or (es); possession – using  (‘s), and tense - such as (ed). Orthographic mapping is similar in that it involves the formation of letter-sound connections to bond the spellings, pronunciations, and meanings of specific words in memory.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Using the root word “struct” and the different affixes, how many words can you make in 60 seconds?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Please do NOT place root words on a matrix that have not been taught to students. Only use the words that have been introduced and will be applied to content for application.</a:t>
            </a:r>
          </a:p>
          <a:p>
            <a:pPr marL="0" lvl="0" indent="0" algn="l" rtl="0">
              <a:lnSpc>
                <a:spcPct val="100000"/>
              </a:lnSpc>
              <a:spcBef>
                <a:spcPts val="0"/>
              </a:spcBef>
              <a:spcAft>
                <a:spcPts val="0"/>
              </a:spcAft>
              <a:buClr>
                <a:srgbClr val="004B8D"/>
              </a:buClr>
              <a:buSzPts val="1100"/>
              <a:buFont typeface="Arial"/>
              <a:buNone/>
            </a:pPr>
            <a:endParaRPr dirty="0">
              <a:solidFill>
                <a:srgbClr val="363940"/>
              </a:solidFill>
              <a:highlight>
                <a:schemeClr val="lt1"/>
              </a:highlight>
            </a:endParaRPr>
          </a:p>
          <a:p>
            <a:pPr marL="0" lvl="0" indent="0" algn="l" rtl="0">
              <a:lnSpc>
                <a:spcPct val="100000"/>
              </a:lnSpc>
              <a:spcBef>
                <a:spcPts val="0"/>
              </a:spcBef>
              <a:spcAft>
                <a:spcPts val="0"/>
              </a:spcAft>
              <a:buSzPts val="1400"/>
              <a:buNone/>
            </a:pPr>
            <a:endParaRPr b="1" dirty="0">
              <a:solidFill>
                <a:srgbClr val="004B8D"/>
              </a:solidFill>
            </a:endParaRPr>
          </a:p>
          <a:p>
            <a:pPr marL="0" lvl="0" indent="0" algn="l" rtl="0">
              <a:lnSpc>
                <a:spcPct val="100000"/>
              </a:lnSpc>
              <a:spcBef>
                <a:spcPts val="0"/>
              </a:spcBef>
              <a:spcAft>
                <a:spcPts val="0"/>
              </a:spcAft>
              <a:buSzPts val="1400"/>
              <a:buNone/>
            </a:pPr>
            <a:endParaRPr dirty="0"/>
          </a:p>
        </p:txBody>
      </p:sp>
      <p:sp>
        <p:nvSpPr>
          <p:cNvPr id="516" name="Google Shape;516;gd7f900853e_0_4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bce472f29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bce472f29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Etymology is the study of the origin of words and the way in which their meanings have changed throughout history. While English is a Germanic language, it shares many roots and prefixes from both Latin and Greek. Etymology is like a master key. When students learn the meanings of common prefixes, suffixes, and Latin and Greek roots, they can unlock many words. Etymology helps students understand words in a more complete and lasting way. The following words are examples that show, when you know the word parts, that you fully understand the word. When your brain understands all the pieces of a word, it gives it many more opportunities to create neural pathways.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Biography</a:t>
            </a:r>
            <a:r>
              <a:rPr lang="en-US" sz="1200" b="0" i="0" u="none" strike="noStrike" cap="none" dirty="0">
                <a:solidFill>
                  <a:schemeClr val="dk1"/>
                </a:solidFill>
                <a:effectLst/>
                <a:latin typeface="Calibri"/>
                <a:ea typeface="Calibri"/>
                <a:cs typeface="Calibri"/>
                <a:sym typeface="Calibri"/>
              </a:rPr>
              <a:t>: The Greek word ‘</a:t>
            </a:r>
            <a:r>
              <a:rPr lang="en-US" sz="1200" b="0" i="1" u="none" strike="noStrike" cap="none" dirty="0">
                <a:solidFill>
                  <a:schemeClr val="dk1"/>
                </a:solidFill>
                <a:effectLst/>
                <a:latin typeface="Calibri"/>
                <a:ea typeface="Calibri"/>
                <a:cs typeface="Calibri"/>
                <a:sym typeface="Calibri"/>
              </a:rPr>
              <a:t>bio’</a:t>
            </a:r>
            <a:r>
              <a:rPr lang="en-US" sz="1200" b="0" i="0" u="none" strike="noStrike" cap="none" dirty="0">
                <a:solidFill>
                  <a:schemeClr val="dk1"/>
                </a:solidFill>
                <a:effectLst/>
                <a:latin typeface="Calibri"/>
                <a:ea typeface="Calibri"/>
                <a:cs typeface="Calibri"/>
                <a:sym typeface="Calibri"/>
              </a:rPr>
              <a:t> means “life” and ‘g</a:t>
            </a:r>
            <a:r>
              <a:rPr lang="en-US" sz="1200" b="0" i="1" u="none" strike="noStrike" cap="none" dirty="0">
                <a:solidFill>
                  <a:schemeClr val="dk1"/>
                </a:solidFill>
                <a:effectLst/>
                <a:latin typeface="Calibri"/>
                <a:ea typeface="Calibri"/>
                <a:cs typeface="Calibri"/>
                <a:sym typeface="Calibri"/>
              </a:rPr>
              <a:t>raph’</a:t>
            </a:r>
            <a:r>
              <a:rPr lang="en-US" sz="1200" b="0" i="0" u="none" strike="noStrike" cap="none" dirty="0">
                <a:solidFill>
                  <a:schemeClr val="dk1"/>
                </a:solidFill>
                <a:effectLst/>
                <a:latin typeface="Calibri"/>
                <a:ea typeface="Calibri"/>
                <a:cs typeface="Calibri"/>
                <a:sym typeface="Calibri"/>
              </a:rPr>
              <a:t> means “to write”. So, biography means “to write one’s life”. Another ‘bio’ word is “biology”. Biology is the study of life and microbiology is the study of small living things.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Aquarium</a:t>
            </a:r>
            <a:r>
              <a:rPr lang="en-US" sz="1200" b="0" i="0" u="none" strike="noStrike" cap="none" dirty="0">
                <a:solidFill>
                  <a:schemeClr val="dk1"/>
                </a:solidFill>
                <a:effectLst/>
                <a:latin typeface="Calibri"/>
                <a:ea typeface="Calibri"/>
                <a:cs typeface="Calibri"/>
                <a:sym typeface="Calibri"/>
              </a:rPr>
              <a:t>: The Greek word ‘</a:t>
            </a:r>
            <a:r>
              <a:rPr lang="en-US" sz="1200" b="0" i="1" u="none" strike="noStrike" cap="none" dirty="0">
                <a:solidFill>
                  <a:schemeClr val="dk1"/>
                </a:solidFill>
                <a:effectLst/>
                <a:latin typeface="Calibri"/>
                <a:ea typeface="Calibri"/>
                <a:cs typeface="Calibri"/>
                <a:sym typeface="Calibri"/>
              </a:rPr>
              <a:t>aqua’ </a:t>
            </a:r>
            <a:r>
              <a:rPr lang="en-US" sz="1200" b="0" i="0" u="none" strike="noStrike" cap="none" dirty="0">
                <a:solidFill>
                  <a:schemeClr val="dk1"/>
                </a:solidFill>
                <a:effectLst/>
                <a:latin typeface="Calibri"/>
                <a:ea typeface="Calibri"/>
                <a:cs typeface="Calibri"/>
                <a:sym typeface="Calibri"/>
              </a:rPr>
              <a:t>means “water” and ‘</a:t>
            </a:r>
            <a:r>
              <a:rPr lang="en-US" sz="1200" b="0" i="1" u="none" strike="noStrike" cap="none" dirty="0">
                <a:solidFill>
                  <a:schemeClr val="dk1"/>
                </a:solidFill>
                <a:effectLst/>
                <a:latin typeface="Calibri"/>
                <a:ea typeface="Calibri"/>
                <a:cs typeface="Calibri"/>
                <a:sym typeface="Calibri"/>
              </a:rPr>
              <a:t>rium’</a:t>
            </a:r>
            <a:r>
              <a:rPr lang="en-US" sz="1200" b="0" i="0" u="none" strike="noStrike" cap="none" dirty="0">
                <a:solidFill>
                  <a:schemeClr val="dk1"/>
                </a:solidFill>
                <a:effectLst/>
                <a:latin typeface="Calibri"/>
                <a:ea typeface="Calibri"/>
                <a:cs typeface="Calibri"/>
                <a:sym typeface="Calibri"/>
              </a:rPr>
              <a:t> is a Latin word meaning “place”. So, the word means “the place where we keep water”. Other ‘aqua’ words are aquaplane meaning a plane that can land on water and </a:t>
            </a:r>
            <a:r>
              <a:rPr lang="en-US" sz="1200" b="0" i="0" u="none" strike="noStrike" cap="none" dirty="0" err="1">
                <a:solidFill>
                  <a:schemeClr val="dk1"/>
                </a:solidFill>
                <a:effectLst/>
                <a:latin typeface="Calibri"/>
                <a:ea typeface="Calibri"/>
                <a:cs typeface="Calibri"/>
                <a:sym typeface="Calibri"/>
              </a:rPr>
              <a:t>aquafilter</a:t>
            </a:r>
            <a:r>
              <a:rPr lang="en-US" sz="1200" b="0" i="0" u="none" strike="noStrike" cap="none" dirty="0">
                <a:solidFill>
                  <a:schemeClr val="dk1"/>
                </a:solidFill>
                <a:effectLst/>
                <a:latin typeface="Calibri"/>
                <a:ea typeface="Calibri"/>
                <a:cs typeface="Calibri"/>
                <a:sym typeface="Calibri"/>
              </a:rPr>
              <a:t> or a filter for water.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Geography:</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Geo</a:t>
            </a:r>
            <a:r>
              <a:rPr lang="en-US" sz="1200" b="0" i="0" u="none" strike="noStrike" cap="none" dirty="0">
                <a:solidFill>
                  <a:schemeClr val="dk1"/>
                </a:solidFill>
                <a:effectLst/>
                <a:latin typeface="Calibri"/>
                <a:ea typeface="Calibri"/>
                <a:cs typeface="Calibri"/>
                <a:sym typeface="Calibri"/>
              </a:rPr>
              <a:t>’ means “the earth” and ‘</a:t>
            </a:r>
            <a:r>
              <a:rPr lang="en-US" sz="1200" b="0" i="1" u="none" strike="noStrike" cap="none" dirty="0">
                <a:solidFill>
                  <a:schemeClr val="dk1"/>
                </a:solidFill>
                <a:effectLst/>
                <a:latin typeface="Calibri"/>
                <a:ea typeface="Calibri"/>
                <a:cs typeface="Calibri"/>
                <a:sym typeface="Calibri"/>
              </a:rPr>
              <a:t>graph’</a:t>
            </a:r>
            <a:r>
              <a:rPr lang="en-US" sz="1200" b="0" i="0" u="none" strike="noStrike" cap="none" dirty="0">
                <a:solidFill>
                  <a:schemeClr val="dk1"/>
                </a:solidFill>
                <a:effectLst/>
                <a:latin typeface="Calibri"/>
                <a:ea typeface="Calibri"/>
                <a:cs typeface="Calibri"/>
                <a:sym typeface="Calibri"/>
              </a:rPr>
              <a:t> means “to write”. So, the word geography means to write about the earth. Another ‘geo’ word is geology meaning study of the earth.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Unicycle:</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Uni</a:t>
            </a:r>
            <a:r>
              <a:rPr lang="en-US" sz="1200" b="0" i="0" u="none" strike="noStrike" cap="none" dirty="0">
                <a:solidFill>
                  <a:schemeClr val="dk1"/>
                </a:solidFill>
                <a:effectLst/>
                <a:latin typeface="Calibri"/>
                <a:ea typeface="Calibri"/>
                <a:cs typeface="Calibri"/>
                <a:sym typeface="Calibri"/>
              </a:rPr>
              <a:t>” means “one” and</a:t>
            </a:r>
            <a:r>
              <a:rPr lang="en-US" sz="1200" b="0" i="1" u="none" strike="noStrike" cap="none" dirty="0">
                <a:solidFill>
                  <a:schemeClr val="dk1"/>
                </a:solidFill>
                <a:effectLst/>
                <a:latin typeface="Calibri"/>
                <a:ea typeface="Calibri"/>
                <a:cs typeface="Calibri"/>
                <a:sym typeface="Calibri"/>
              </a:rPr>
              <a:t> ‘cycle,</a:t>
            </a:r>
            <a:r>
              <a:rPr lang="en-US" sz="1200" b="0" i="0" u="none" strike="noStrike" cap="none" dirty="0">
                <a:solidFill>
                  <a:schemeClr val="dk1"/>
                </a:solidFill>
                <a:effectLst/>
                <a:latin typeface="Calibri"/>
                <a:ea typeface="Calibri"/>
                <a:cs typeface="Calibri"/>
                <a:sym typeface="Calibri"/>
              </a:rPr>
              <a:t> means “wheel”. So, unicycle means “one wheel”. Other ‘uni’ words are uniform (</a:t>
            </a:r>
            <a:r>
              <a:rPr lang="en-US" sz="1200" b="0" i="1" u="none" strike="noStrike" cap="none" dirty="0">
                <a:solidFill>
                  <a:schemeClr val="dk1"/>
                </a:solidFill>
                <a:effectLst/>
                <a:latin typeface="Calibri"/>
                <a:ea typeface="Calibri"/>
                <a:cs typeface="Calibri"/>
                <a:sym typeface="Calibri"/>
              </a:rPr>
              <a:t>uni</a:t>
            </a:r>
            <a:r>
              <a:rPr lang="en-US" sz="1200" b="0" i="0" u="none" strike="noStrike" cap="none" dirty="0">
                <a:solidFill>
                  <a:schemeClr val="dk1"/>
                </a:solidFill>
                <a:effectLst/>
                <a:latin typeface="Calibri"/>
                <a:ea typeface="Calibri"/>
                <a:cs typeface="Calibri"/>
                <a:sym typeface="Calibri"/>
              </a:rPr>
              <a:t> meaning one and </a:t>
            </a:r>
            <a:r>
              <a:rPr lang="en-US" sz="1200" b="0" i="1" u="none" strike="noStrike" cap="none" dirty="0">
                <a:solidFill>
                  <a:schemeClr val="dk1"/>
                </a:solidFill>
                <a:effectLst/>
                <a:latin typeface="Calibri"/>
                <a:ea typeface="Calibri"/>
                <a:cs typeface="Calibri"/>
                <a:sym typeface="Calibri"/>
              </a:rPr>
              <a:t>form</a:t>
            </a:r>
            <a:r>
              <a:rPr lang="en-US" sz="1200" b="0" i="0" u="none" strike="noStrike" cap="none" dirty="0">
                <a:solidFill>
                  <a:schemeClr val="dk1"/>
                </a:solidFill>
                <a:effectLst/>
                <a:latin typeface="Calibri"/>
                <a:ea typeface="Calibri"/>
                <a:cs typeface="Calibri"/>
                <a:sym typeface="Calibri"/>
              </a:rPr>
              <a:t> - form or shape). So uniform means having only one form or shape.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Latin Words:</a:t>
            </a:r>
            <a:r>
              <a:rPr lang="en-US" sz="1200" b="0" i="0" u="none" strike="noStrike" cap="none" dirty="0">
                <a:solidFill>
                  <a:schemeClr val="dk1"/>
                </a:solidFill>
                <a:effectLst/>
                <a:latin typeface="Calibri"/>
                <a:ea typeface="Calibri"/>
                <a:cs typeface="Calibri"/>
                <a:sym typeface="Calibri"/>
              </a:rPr>
              <a:t> Fifty to Fifty-five percent of all English words have Latin roots, especially found in literature and social studies.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Greek Words</a:t>
            </a:r>
            <a:r>
              <a:rPr lang="en-US" sz="1200" b="0" i="0" u="none" strike="noStrike" cap="none" dirty="0">
                <a:solidFill>
                  <a:schemeClr val="dk1"/>
                </a:solidFill>
                <a:effectLst/>
                <a:latin typeface="Calibri"/>
                <a:ea typeface="Calibri"/>
                <a:cs typeface="Calibri"/>
                <a:sym typeface="Calibri"/>
              </a:rPr>
              <a:t>: Always technical vocabulary used in science and math beginning in third grade. </a:t>
            </a:r>
          </a:p>
          <a:p>
            <a:pPr marL="0" lvl="0" indent="0" algn="l" rtl="0">
              <a:spcBef>
                <a:spcPts val="0"/>
              </a:spcBef>
              <a:spcAft>
                <a:spcPts val="0"/>
              </a:spcAft>
              <a:buClr>
                <a:schemeClr val="dk1"/>
              </a:buClr>
              <a:buSzPts val="1100"/>
              <a:buFont typeface="Arial"/>
              <a:buNone/>
            </a:pPr>
            <a:endParaRPr dirty="0">
              <a:solidFill>
                <a:srgbClr val="363940"/>
              </a:solidFill>
              <a:highlight>
                <a:schemeClr val="lt1"/>
              </a:highlight>
            </a:endParaRPr>
          </a:p>
          <a:p>
            <a:pPr marL="0" lvl="0" indent="0" algn="l" rtl="0">
              <a:spcBef>
                <a:spcPts val="0"/>
              </a:spcBef>
              <a:spcAft>
                <a:spcPts val="0"/>
              </a:spcAft>
              <a:buNone/>
            </a:pPr>
            <a:endParaRPr dirty="0"/>
          </a:p>
        </p:txBody>
      </p:sp>
      <p:sp>
        <p:nvSpPr>
          <p:cNvPr id="526" name="Google Shape;526;gbce472f29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dc12d7a1a1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dc12d7a1a1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Say:</a:t>
            </a:r>
            <a:r>
              <a:rPr lang="en-US" dirty="0"/>
              <a:t> These are games found in your resource packet. We are not going to be practicing these today. We offer these as ways to input intentional practice to hit 12-24 repetitions over time in different context. </a:t>
            </a:r>
          </a:p>
          <a:p>
            <a:pPr marL="0" indent="0"/>
            <a:endParaRPr dirty="0">
              <a:highlight>
                <a:schemeClr val="lt1"/>
              </a:highlight>
            </a:endParaRPr>
          </a:p>
        </p:txBody>
      </p:sp>
      <p:sp>
        <p:nvSpPr>
          <p:cNvPr id="452" name="Google Shape;452;gdc12d7a1a1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45</a:t>
            </a:fld>
            <a:endParaRPr dirty="0"/>
          </a:p>
        </p:txBody>
      </p:sp>
    </p:spTree>
    <p:extLst>
      <p:ext uri="{BB962C8B-B14F-4D97-AF65-F5344CB8AC3E}">
        <p14:creationId xmlns:p14="http://schemas.microsoft.com/office/powerpoint/2010/main" val="244499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d7f900853e_0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a:t>
            </a:r>
            <a:r>
              <a:rPr lang="en-US" b="1"/>
              <a:t>Say: </a:t>
            </a:r>
            <a:r>
              <a:rPr lang="en-US" dirty="0"/>
              <a:t>What are some games you play with your students for engagement to memory?</a:t>
            </a:r>
            <a:endParaRPr dirty="0"/>
          </a:p>
        </p:txBody>
      </p:sp>
      <p:sp>
        <p:nvSpPr>
          <p:cNvPr id="545" name="Google Shape;545;gd7f900853e_0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dff1ebcdd2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dff1ebcdd2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t>
            </a:r>
            <a:r>
              <a:rPr lang="en-US" sz="1200" b="0" i="0" u="none" strike="noStrike" cap="none" dirty="0">
                <a:solidFill>
                  <a:schemeClr val="dk1"/>
                </a:solidFill>
                <a:effectLst/>
                <a:latin typeface="Calibri"/>
                <a:ea typeface="Calibri"/>
                <a:cs typeface="Calibri"/>
                <a:sym typeface="Calibri"/>
              </a:rPr>
              <a:t>Here is a link to some resources to support the use of technology to teach vocabulary.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sng" strike="noStrike" cap="none" dirty="0">
                <a:solidFill>
                  <a:schemeClr val="dk1"/>
                </a:solidFill>
                <a:effectLst/>
                <a:latin typeface="Calibri"/>
                <a:ea typeface="Calibri"/>
                <a:cs typeface="Calibri"/>
                <a:sym typeface="Calibri"/>
                <a:hlinkClick r:id="rId3"/>
              </a:rPr>
              <a:t>https://www.readingrockets.org/article/10-ways-use-technology-build-vocabulary</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In</a:t>
            </a:r>
            <a:r>
              <a:rPr lang="en-US" sz="1200" b="0" i="0" u="none" strike="noStrike" cap="none" baseline="0" dirty="0">
                <a:solidFill>
                  <a:schemeClr val="dk1"/>
                </a:solidFill>
                <a:effectLst/>
                <a:latin typeface="Calibri"/>
                <a:ea typeface="Calibri"/>
                <a:cs typeface="Calibri"/>
                <a:sym typeface="Calibri"/>
              </a:rPr>
              <a:t> most schools, digital </a:t>
            </a:r>
            <a:r>
              <a:rPr lang="en-US" sz="1200" b="0" i="0" u="none" strike="noStrike" cap="none" dirty="0">
                <a:solidFill>
                  <a:schemeClr val="dk1"/>
                </a:solidFill>
                <a:effectLst/>
                <a:latin typeface="Calibri"/>
                <a:ea typeface="Calibri"/>
                <a:cs typeface="Calibri"/>
                <a:sym typeface="Calibri"/>
              </a:rPr>
              <a:t>tools and media are available that teachers can harness to improve vocabulary learning, provide tools that will capture the interest of students, and provide scaffolds and contexts with which to learn about words. Given the fast pace of technology innovation, not all of these strategies have direct research evidence. However, they are all supported by research on effective vocabulary instruction, much of it carried out with printed materials and multimedia learning.</a:t>
            </a:r>
          </a:p>
          <a:p>
            <a:pPr marL="0" lvl="0" indent="0" algn="l" rtl="0">
              <a:spcBef>
                <a:spcPts val="0"/>
              </a:spcBef>
              <a:spcAft>
                <a:spcPts val="0"/>
              </a:spcAft>
              <a:buNone/>
            </a:pPr>
            <a:endParaRPr sz="950" dirty="0">
              <a:highlight>
                <a:srgbClr val="FFFFFF"/>
              </a:highlight>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53" name="Google Shape;553;gdff1ebcdd2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a:t>
            </a:r>
            <a:r>
              <a:rPr lang="en-US" sz="1200" b="0" i="0" u="none" strike="noStrike" cap="none" dirty="0">
                <a:solidFill>
                  <a:schemeClr val="dk1"/>
                </a:solidFill>
                <a:effectLst/>
                <a:latin typeface="Calibri"/>
                <a:ea typeface="Calibri"/>
                <a:cs typeface="Calibri"/>
                <a:sym typeface="Calibri"/>
              </a:rPr>
              <a:t> Context clues affirm the meaning of a word </a:t>
            </a:r>
            <a:r>
              <a:rPr lang="en-US" sz="1200" b="1" i="1" u="sng" strike="noStrike" cap="none" dirty="0">
                <a:solidFill>
                  <a:schemeClr val="dk1"/>
                </a:solidFill>
                <a:effectLst/>
                <a:latin typeface="Calibri"/>
                <a:ea typeface="Calibri"/>
                <a:cs typeface="Calibri"/>
                <a:sym typeface="Calibri"/>
              </a:rPr>
              <a:t>after it has been decoded or sounded out.</a:t>
            </a: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Starting in second grade, the MLS includes the use of context clues for students to gain vocabulary knowledge. Instruction in using context clues as a word-learning strategy should include the idea that some contexts are more helpful than others. Teachers can use context clues all through a reading lesson. Before reading, the teacher can review how to utilize context clues to confirm the meaning of a word. They can explain the purpose of the lesson so students can use what they already know to help understand the meaning of new words. During reading, they can have students highlight unfamiliar words and the surrounding context clues that might help them understand what the new word means. They can share their thinking of the meaning of the word and search for the word in a dictionary to see if they are accurate. After reading, they can record these new words using the </a:t>
            </a:r>
            <a:r>
              <a:rPr lang="en-US" sz="1200" b="0" i="0" u="none" strike="noStrike" cap="none" dirty="0" err="1">
                <a:solidFill>
                  <a:schemeClr val="dk1"/>
                </a:solidFill>
                <a:effectLst/>
                <a:latin typeface="Calibri"/>
                <a:ea typeface="Calibri"/>
                <a:cs typeface="Calibri"/>
                <a:sym typeface="Calibri"/>
              </a:rPr>
              <a:t>Frayer</a:t>
            </a:r>
            <a:r>
              <a:rPr lang="en-US" sz="1200" b="0" i="0" u="none" strike="noStrike" cap="none" dirty="0">
                <a:solidFill>
                  <a:schemeClr val="dk1"/>
                </a:solidFill>
                <a:effectLst/>
                <a:latin typeface="Calibri"/>
                <a:ea typeface="Calibri"/>
                <a:cs typeface="Calibri"/>
                <a:sym typeface="Calibri"/>
              </a:rPr>
              <a:t> method and talk about how they confirmed the meaning of the new words.  </a:t>
            </a:r>
          </a:p>
          <a:p>
            <a:pPr marL="0" lvl="0" indent="0" algn="l" rtl="0">
              <a:lnSpc>
                <a:spcPct val="100000"/>
              </a:lnSpc>
              <a:spcBef>
                <a:spcPts val="0"/>
              </a:spcBef>
              <a:spcAft>
                <a:spcPts val="0"/>
              </a:spcAft>
              <a:buSzPts val="1400"/>
              <a:buNone/>
            </a:pPr>
            <a:endParaRPr b="1" dirty="0"/>
          </a:p>
        </p:txBody>
      </p:sp>
      <p:sp>
        <p:nvSpPr>
          <p:cNvPr id="562" name="Google Shape;562;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Networking is a benefit and much is to be gained from sharing what they have and noticing what is effective in their products or how to use their products with greater effectiveness.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t>
            </a:r>
            <a:r>
              <a:rPr lang="en-US" dirty="0"/>
              <a:t>Allow about five minutes to explore their products and share out.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 </a:t>
            </a:r>
            <a:r>
              <a:rPr lang="en-US" dirty="0"/>
              <a:t>Does your program or practice allow for targeted exposure and play with vocabulary? Do you become intentional about the selection of words by not just using the ones they list but, ensuring those words are the best for long-term retention and mastery to build moving forward? Do you ensure the vocabulary you are teaching is allowing time to practice using and applying the words orally and in writing? </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In addition to all the ideas we have presented</a:t>
            </a:r>
            <a:r>
              <a:rPr lang="en-US" baseline="0" dirty="0"/>
              <a:t> </a:t>
            </a:r>
            <a:r>
              <a:rPr lang="en-US" dirty="0"/>
              <a:t>you today</a:t>
            </a:r>
            <a:endParaRPr dirty="0"/>
          </a:p>
          <a:p>
            <a:pPr marL="457200" lvl="0" indent="-317500" algn="l" rtl="0">
              <a:lnSpc>
                <a:spcPct val="100000"/>
              </a:lnSpc>
              <a:spcBef>
                <a:spcPts val="0"/>
              </a:spcBef>
              <a:spcAft>
                <a:spcPts val="0"/>
              </a:spcAft>
              <a:buSzPts val="1400"/>
              <a:buAutoNum type="arabicPeriod"/>
            </a:pPr>
            <a:r>
              <a:rPr lang="en-US" dirty="0"/>
              <a:t>Be intentional about selection of words.</a:t>
            </a:r>
            <a:endParaRPr dirty="0"/>
          </a:p>
          <a:p>
            <a:pPr marL="457200" lvl="0" indent="-317500" algn="l" rtl="0">
              <a:lnSpc>
                <a:spcPct val="100000"/>
              </a:lnSpc>
              <a:spcBef>
                <a:spcPts val="0"/>
              </a:spcBef>
              <a:spcAft>
                <a:spcPts val="0"/>
              </a:spcAft>
              <a:buSzPts val="1400"/>
              <a:buAutoNum type="arabicPeriod"/>
            </a:pPr>
            <a:r>
              <a:rPr lang="en-US" dirty="0"/>
              <a:t>Provide student-friendly definitions for vocabulary </a:t>
            </a:r>
            <a:endParaRPr dirty="0"/>
          </a:p>
          <a:p>
            <a:pPr marL="457200" lvl="0" indent="-317500" algn="l" rtl="0">
              <a:lnSpc>
                <a:spcPct val="100000"/>
              </a:lnSpc>
              <a:spcBef>
                <a:spcPts val="0"/>
              </a:spcBef>
              <a:spcAft>
                <a:spcPts val="0"/>
              </a:spcAft>
              <a:buSzPts val="1400"/>
              <a:buAutoNum type="arabicPeriod"/>
            </a:pPr>
            <a:r>
              <a:rPr lang="en-US" dirty="0"/>
              <a:t>Remember, we all learn words in a variety of ways that are not explicit. So, what we take time on for instruction needs to be of value and relevant to your content.</a:t>
            </a:r>
            <a:endParaRPr dirty="0"/>
          </a:p>
          <a:p>
            <a:pPr marL="457200" lvl="0" indent="-317500" algn="l" rtl="0">
              <a:lnSpc>
                <a:spcPct val="100000"/>
              </a:lnSpc>
              <a:spcBef>
                <a:spcPts val="0"/>
              </a:spcBef>
              <a:spcAft>
                <a:spcPts val="0"/>
              </a:spcAft>
              <a:buSzPts val="1400"/>
              <a:buAutoNum type="arabicPeriod"/>
            </a:pPr>
            <a:r>
              <a:rPr lang="en-US" dirty="0"/>
              <a:t>Stop having students just worksheet words by copying definitions from a dictionary or glossary.</a:t>
            </a:r>
            <a:endParaRPr dirty="0"/>
          </a:p>
          <a:p>
            <a:pPr marL="457200" lvl="0" indent="-317500" algn="l" rtl="0">
              <a:lnSpc>
                <a:spcPct val="100000"/>
              </a:lnSpc>
              <a:spcBef>
                <a:spcPts val="0"/>
              </a:spcBef>
              <a:spcAft>
                <a:spcPts val="0"/>
              </a:spcAft>
              <a:buSzPts val="1400"/>
              <a:buAutoNum type="arabicPeriod"/>
            </a:pPr>
            <a:r>
              <a:rPr lang="en-US" dirty="0"/>
              <a:t>Make repetition of vocabulary engaging and spaced out over time with application so students can ‘own’ the words and use them.</a:t>
            </a:r>
            <a:endParaRPr dirty="0"/>
          </a:p>
        </p:txBody>
      </p:sp>
      <p:sp>
        <p:nvSpPr>
          <p:cNvPr id="570" name="Google Shape;57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400"/>
              <a:buFont typeface="Arial"/>
              <a:buNone/>
            </a:pPr>
            <a:r>
              <a:rPr lang="en-US" b="1" dirty="0"/>
              <a:t>To Know: </a:t>
            </a:r>
            <a:r>
              <a:rPr lang="en-US" dirty="0"/>
              <a:t>These are the Teacher Standards</a:t>
            </a:r>
            <a:r>
              <a:rPr lang="en-US" baseline="0" dirty="0"/>
              <a:t> </a:t>
            </a:r>
            <a:r>
              <a:rPr lang="en-US" dirty="0"/>
              <a:t>we will address today.</a:t>
            </a:r>
            <a:br>
              <a:rPr lang="en-US" dirty="0"/>
            </a:br>
            <a:endParaRPr dirty="0"/>
          </a:p>
          <a:p>
            <a:pPr marL="0" lvl="0" indent="0" algn="l" rtl="0">
              <a:spcBef>
                <a:spcPts val="0"/>
              </a:spcBef>
              <a:spcAft>
                <a:spcPts val="0"/>
              </a:spcAft>
              <a:buClr>
                <a:srgbClr val="004B8D"/>
              </a:buClr>
              <a:buSzPts val="1400"/>
              <a:buFont typeface="Arial"/>
              <a:buNone/>
            </a:pPr>
            <a:r>
              <a:rPr lang="en-US" b="1" dirty="0"/>
              <a:t>To Do: </a:t>
            </a:r>
            <a:r>
              <a:rPr lang="en-US" dirty="0"/>
              <a:t>Direct participants to the slide.</a:t>
            </a:r>
            <a:br>
              <a:rPr lang="en-US" dirty="0"/>
            </a:br>
            <a:endParaRPr dirty="0"/>
          </a:p>
          <a:p>
            <a:pPr marL="0" lvl="0" indent="0" algn="l" rtl="0">
              <a:spcBef>
                <a:spcPts val="0"/>
              </a:spcBef>
              <a:spcAft>
                <a:spcPts val="0"/>
              </a:spcAft>
              <a:buClr>
                <a:srgbClr val="004B8D"/>
              </a:buClr>
              <a:buSzPts val="1400"/>
              <a:buFont typeface="Arial"/>
              <a:buNone/>
            </a:pPr>
            <a:r>
              <a:rPr lang="en-US" b="1" dirty="0"/>
              <a:t>To Say:</a:t>
            </a:r>
            <a:r>
              <a:rPr lang="en-US" dirty="0"/>
              <a:t> If you need to document for your professional development reference, here are the Missouri Teacher Standards that we will be addressing today. I will pause a moment while you note these. We will address Standards #1, #2, #3, and #7.</a:t>
            </a:r>
            <a:endParaRPr dirty="0"/>
          </a:p>
          <a:p>
            <a:pPr marL="0" lvl="0" indent="0" algn="l" rtl="0">
              <a:spcBef>
                <a:spcPts val="0"/>
              </a:spcBef>
              <a:spcAft>
                <a:spcPts val="0"/>
              </a:spcAft>
              <a:buClr>
                <a:srgbClr val="004B8D"/>
              </a:buClr>
              <a:buSzPts val="1100"/>
              <a:buFont typeface="Arial"/>
              <a:buNone/>
            </a:pPr>
            <a:endParaRPr b="1" dirty="0"/>
          </a:p>
          <a:p>
            <a:pPr marL="0" lvl="0" indent="0" algn="l" rtl="0">
              <a:lnSpc>
                <a:spcPct val="100000"/>
              </a:lnSpc>
              <a:spcBef>
                <a:spcPts val="0"/>
              </a:spcBef>
              <a:spcAft>
                <a:spcPts val="0"/>
              </a:spcAft>
              <a:buClr>
                <a:schemeClr val="dk1"/>
              </a:buClr>
              <a:buSzPts val="1100"/>
              <a:buFont typeface="Arial"/>
              <a:buNone/>
            </a:pPr>
            <a:endParaRPr b="1" dirty="0">
              <a:solidFill>
                <a:srgbClr val="004B8D"/>
              </a:solidFill>
            </a:endParaRPr>
          </a:p>
        </p:txBody>
      </p:sp>
      <p:sp>
        <p:nvSpPr>
          <p:cNvPr id="80" name="Google Shape;8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ba24e4f2c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ba24e4f2c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You may use this as an activity during your training or as a review at the end to sum up the learning for the day.</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Do: </a:t>
            </a:r>
            <a:r>
              <a:rPr lang="en-US" dirty="0"/>
              <a:t>Have an ABC chart or Handout #7 for participants to jot down some ideas from today. The first word of each thought must begin with the letter in the top left corner of the box.</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To Say: </a:t>
            </a:r>
            <a:r>
              <a:rPr lang="en-US" dirty="0"/>
              <a:t>Another fun way to engage students in repetitive practice is to use the ABC Graffiti Chart. Students can review material by starting the first thought written in each box with the letter of the alphabet posted in the top left corner. Encourage participants to use key vocabulary from today or any of the prior trainings in the Components of Effective Literacy. Place individual words or short phrases to review.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578" name="Google Shape;578;gba24e4f2c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Know: </a:t>
            </a:r>
            <a:r>
              <a:rPr lang="en-US" sz="1200" b="0" i="0" u="none" strike="noStrike" cap="none" dirty="0">
                <a:solidFill>
                  <a:schemeClr val="dk1"/>
                </a:solidFill>
                <a:effectLst/>
                <a:latin typeface="Calibri"/>
                <a:ea typeface="Calibri"/>
                <a:cs typeface="Calibri"/>
                <a:sym typeface="Calibri"/>
              </a:rPr>
              <a:t>There are many resources for vocabulary.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Do: </a:t>
            </a:r>
            <a:r>
              <a:rPr lang="en-US" sz="1200" b="0" i="0" u="none" strike="noStrike" cap="none" dirty="0">
                <a:solidFill>
                  <a:schemeClr val="dk1"/>
                </a:solidFill>
                <a:effectLst/>
                <a:latin typeface="Calibri"/>
                <a:ea typeface="Calibri"/>
                <a:cs typeface="Calibri"/>
                <a:sym typeface="Calibri"/>
              </a:rPr>
              <a:t>Provide the Resource Handout #2 for participants to take with them for extra support and practice. </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Say: </a:t>
            </a:r>
            <a:r>
              <a:rPr lang="en-US" sz="1200" b="0" i="0" u="none" strike="noStrike" cap="none" dirty="0">
                <a:solidFill>
                  <a:schemeClr val="dk1"/>
                </a:solidFill>
                <a:effectLst/>
                <a:latin typeface="Calibri"/>
                <a:ea typeface="Calibri"/>
                <a:cs typeface="Calibri"/>
                <a:sym typeface="Calibri"/>
              </a:rPr>
              <a:t>To begin instruction, you might consider using the academic word lists through the</a:t>
            </a:r>
            <a:r>
              <a:rPr lang="en-US" sz="1200" b="0" i="0" u="none" strike="noStrike" cap="none" baseline="0" dirty="0">
                <a:solidFill>
                  <a:schemeClr val="dk1"/>
                </a:solidFill>
                <a:effectLst/>
                <a:latin typeface="Calibri"/>
                <a:ea typeface="Calibri"/>
                <a:cs typeface="Calibri"/>
                <a:sym typeface="Calibri"/>
              </a:rPr>
              <a:t> links above or the books. </a:t>
            </a:r>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Words Worth Teaching</a:t>
            </a:r>
            <a:endParaRPr lang="en-US" sz="1200" b="0" i="0" u="none" strike="noStrike" cap="none" dirty="0">
              <a:solidFill>
                <a:schemeClr val="dk1"/>
              </a:solidFill>
              <a:effectLst/>
              <a:latin typeface="Calibri"/>
              <a:ea typeface="Calibri"/>
              <a:cs typeface="Calibri"/>
              <a:sym typeface="Calibri"/>
            </a:endParaRPr>
          </a:p>
          <a:p>
            <a:pPr marL="0" indent="0"/>
            <a:r>
              <a:rPr lang="en-US" sz="1200" b="0" i="0" u="none" strike="noStrike" cap="none" dirty="0">
                <a:solidFill>
                  <a:schemeClr val="dk1"/>
                </a:solidFill>
                <a:effectLst/>
                <a:latin typeface="Calibri"/>
                <a:ea typeface="Calibri"/>
                <a:cs typeface="Calibri"/>
                <a:sym typeface="Calibri"/>
              </a:rPr>
              <a:t>Words Worth Teaching contains text about the importance of vocabulary for elementary students, suggestions for teaching vocabulary with primary and upper-elementary students, and how a listing of root words likely to be encountered in elementary education was established. The remainder of the book contains a listing of 11,000 root word meanings. Over 6000 word meanings were tested directly with elementary students. The 11,000 meanings were prioritized as "easy by second grade", useful to teach during the primary grades (K-2), useful to teach during the upper elementary grades (3-6), and difficult for elementary children at grade 6 or earlier. Sample sentences are provided for each meaning. In many cases, there is more than one meaning for a specific root word form (e.g., </a:t>
            </a:r>
            <a:r>
              <a:rPr lang="en-US" sz="1200" b="1" i="0" u="none" strike="noStrike" cap="none" dirty="0">
                <a:solidFill>
                  <a:schemeClr val="dk1"/>
                </a:solidFill>
                <a:effectLst/>
                <a:latin typeface="Calibri"/>
                <a:ea typeface="Calibri"/>
                <a:cs typeface="Calibri"/>
                <a:sym typeface="Calibri"/>
              </a:rPr>
              <a:t>lean</a:t>
            </a:r>
            <a:r>
              <a:rPr lang="en-US" sz="1200" b="0" i="0" u="none" strike="noStrike" cap="none" dirty="0">
                <a:solidFill>
                  <a:schemeClr val="dk1"/>
                </a:solidFill>
                <a:effectLst/>
                <a:latin typeface="Calibri"/>
                <a:ea typeface="Calibri"/>
                <a:cs typeface="Calibri"/>
                <a:sym typeface="Calibri"/>
              </a:rPr>
              <a:t>). The book comes with a CD which has the word list in Excel form. This listing allows teachers and publishers to select lists of word meanings they need to emphasize.</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There are also many resources for play and engagement through PBS kids, </a:t>
            </a:r>
            <a:r>
              <a:rPr lang="en-US" sz="1200" b="0" i="0" u="none" strike="noStrike" cap="none" dirty="0" err="1">
                <a:solidFill>
                  <a:schemeClr val="dk1"/>
                </a:solidFill>
                <a:effectLst/>
                <a:latin typeface="Calibri"/>
                <a:ea typeface="Calibri"/>
                <a:cs typeface="Calibri"/>
                <a:sym typeface="Calibri"/>
              </a:rPr>
              <a:t>Marzano</a:t>
            </a:r>
            <a:r>
              <a:rPr lang="en-US" sz="1200" b="0" i="0" u="none" strike="noStrike" cap="none" dirty="0">
                <a:solidFill>
                  <a:schemeClr val="dk1"/>
                </a:solidFill>
                <a:effectLst/>
                <a:latin typeface="Calibri"/>
                <a:ea typeface="Calibri"/>
                <a:cs typeface="Calibri"/>
                <a:sym typeface="Calibri"/>
              </a:rPr>
              <a:t> Resources, and </a:t>
            </a:r>
            <a:r>
              <a:rPr lang="en-US" sz="1200" b="0" i="0" u="none" strike="noStrike" cap="none" dirty="0" err="1">
                <a:solidFill>
                  <a:schemeClr val="dk1"/>
                </a:solidFill>
                <a:effectLst/>
                <a:latin typeface="Calibri"/>
                <a:ea typeface="Calibri"/>
                <a:cs typeface="Calibri"/>
                <a:sym typeface="Calibri"/>
              </a:rPr>
              <a:t>Reproducibles</a:t>
            </a:r>
            <a:r>
              <a:rPr lang="en-US" sz="1200" b="0" i="0" u="none" strike="noStrike" cap="none" dirty="0">
                <a:solidFill>
                  <a:schemeClr val="dk1"/>
                </a:solidFill>
                <a:effectLst/>
                <a:latin typeface="Calibri"/>
                <a:ea typeface="Calibri"/>
                <a:cs typeface="Calibri"/>
                <a:sym typeface="Calibri"/>
              </a:rPr>
              <a:t>.</a:t>
            </a:r>
          </a:p>
          <a:p>
            <a:pPr marL="0" lvl="0" indent="0" algn="l" rtl="0">
              <a:lnSpc>
                <a:spcPct val="100000"/>
              </a:lnSpc>
              <a:spcBef>
                <a:spcPts val="0"/>
              </a:spcBef>
              <a:spcAft>
                <a:spcPts val="0"/>
              </a:spcAft>
              <a:buClr>
                <a:schemeClr val="dk1"/>
              </a:buClr>
              <a:buSzPts val="1100"/>
              <a:buFont typeface="Arial"/>
              <a:buNone/>
            </a:pPr>
            <a:endParaRPr b="1" dirty="0">
              <a:solidFill>
                <a:srgbClr val="000000"/>
              </a:solidFill>
            </a:endParaRPr>
          </a:p>
        </p:txBody>
      </p:sp>
      <p:sp>
        <p:nvSpPr>
          <p:cNvPr id="586" name="Google Shape;5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dfce78a5b7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dfce78a5b7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95" name="Google Shape;595;gdfce78a5b7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e2e37dbe3d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e2e37dbe3d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03" name="Google Shape;603;ge2e37dbe3d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d8e053bfd6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d8e053bfd6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Do:</a:t>
            </a:r>
            <a:r>
              <a:rPr lang="en-US" sz="1200" b="0" i="0" u="none" strike="noStrike" cap="none" dirty="0">
                <a:solidFill>
                  <a:schemeClr val="dk1"/>
                </a:solidFill>
                <a:effectLst/>
                <a:latin typeface="Calibri"/>
                <a:ea typeface="Calibri"/>
                <a:cs typeface="Calibri"/>
                <a:sym typeface="Calibri"/>
              </a:rPr>
              <a:t> The participants can write words on a piece of paper. (If virtual, participants can write words on a piece of paper, share them in the chat box, unmute the mic and share, or annotate them on the slide.)</a:t>
            </a:r>
            <a:br>
              <a:rPr lang="en-US" sz="1200" b="0" i="0" u="none" strike="noStrike" cap="none" dirty="0">
                <a:solidFill>
                  <a:schemeClr val="dk1"/>
                </a:solidFill>
                <a:effectLst/>
                <a:latin typeface="Calibri"/>
                <a:ea typeface="Calibri"/>
                <a:cs typeface="Calibri"/>
                <a:sym typeface="Calibri"/>
              </a:rPr>
            </a:b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To Say:</a:t>
            </a:r>
            <a:r>
              <a:rPr lang="en-US" sz="1200" b="0" i="0" u="none" strike="noStrike" cap="none" dirty="0">
                <a:solidFill>
                  <a:schemeClr val="dk1"/>
                </a:solidFill>
                <a:effectLst/>
                <a:latin typeface="Calibri"/>
                <a:ea typeface="Calibri"/>
                <a:cs typeface="Calibri"/>
                <a:sym typeface="Calibri"/>
              </a:rPr>
              <a:t> We are going to play with the word ‘</a:t>
            </a:r>
            <a:r>
              <a:rPr lang="en-US" sz="1200" b="0" i="1" u="none" strike="noStrike" cap="none" dirty="0">
                <a:solidFill>
                  <a:schemeClr val="dk1"/>
                </a:solidFill>
                <a:effectLst/>
                <a:latin typeface="Calibri"/>
                <a:ea typeface="Calibri"/>
                <a:cs typeface="Calibri"/>
                <a:sym typeface="Calibri"/>
              </a:rPr>
              <a:t>play’</a:t>
            </a:r>
            <a:r>
              <a:rPr lang="en-US" sz="1200" b="0" i="0" u="none" strike="noStrike" cap="none" dirty="0">
                <a:solidFill>
                  <a:schemeClr val="dk1"/>
                </a:solidFill>
                <a:effectLst/>
                <a:latin typeface="Calibri"/>
                <a:ea typeface="Calibri"/>
                <a:cs typeface="Calibri"/>
                <a:sym typeface="Calibri"/>
              </a:rPr>
              <a:t>. I want you to think of all the words you can that have the word ‘</a:t>
            </a:r>
            <a:r>
              <a:rPr lang="en-US" sz="1200" b="0" i="1" u="none" strike="noStrike" cap="none" dirty="0">
                <a:solidFill>
                  <a:schemeClr val="dk1"/>
                </a:solidFill>
                <a:effectLst/>
                <a:latin typeface="Calibri"/>
                <a:ea typeface="Calibri"/>
                <a:cs typeface="Calibri"/>
                <a:sym typeface="Calibri"/>
              </a:rPr>
              <a:t>play’</a:t>
            </a:r>
            <a:r>
              <a:rPr lang="en-US" sz="1200" b="0" i="0" u="none" strike="noStrike" cap="none" dirty="0">
                <a:solidFill>
                  <a:schemeClr val="dk1"/>
                </a:solidFill>
                <a:effectLst/>
                <a:latin typeface="Calibri"/>
                <a:ea typeface="Calibri"/>
                <a:cs typeface="Calibri"/>
                <a:sym typeface="Calibri"/>
              </a:rPr>
              <a:t> in them. Think of adding a prefix, a suffix or even another word to ‘</a:t>
            </a:r>
            <a:r>
              <a:rPr lang="en-US" sz="1200" b="0" i="1" u="none" strike="noStrike" cap="none" dirty="0">
                <a:solidFill>
                  <a:schemeClr val="dk1"/>
                </a:solidFill>
                <a:effectLst/>
                <a:latin typeface="Calibri"/>
                <a:ea typeface="Calibri"/>
                <a:cs typeface="Calibri"/>
                <a:sym typeface="Calibri"/>
              </a:rPr>
              <a:t>play’</a:t>
            </a:r>
            <a:r>
              <a:rPr lang="en-US" sz="1200" b="0" i="0" u="none" strike="noStrike" cap="none" dirty="0">
                <a:solidFill>
                  <a:schemeClr val="dk1"/>
                </a:solidFill>
                <a:effectLst/>
                <a:latin typeface="Calibri"/>
                <a:ea typeface="Calibri"/>
                <a:cs typeface="Calibri"/>
                <a:sym typeface="Calibri"/>
              </a:rPr>
              <a:t> and come up with a compound word. You have 30 seconds to come up with as many words as you can that have the word</a:t>
            </a:r>
            <a:r>
              <a:rPr lang="en-US" sz="1200" b="0" i="1" u="none" strike="noStrike" cap="none" dirty="0">
                <a:solidFill>
                  <a:schemeClr val="dk1"/>
                </a:solidFill>
                <a:effectLst/>
                <a:latin typeface="Calibri"/>
                <a:ea typeface="Calibri"/>
                <a:cs typeface="Calibri"/>
                <a:sym typeface="Calibri"/>
              </a:rPr>
              <a:t> ‘play’</a:t>
            </a:r>
            <a:r>
              <a:rPr lang="en-US" sz="1200" b="0" i="0" u="none" strike="noStrike" cap="none" dirty="0">
                <a:solidFill>
                  <a:schemeClr val="dk1"/>
                </a:solidFill>
                <a:effectLst/>
                <a:latin typeface="Calibri"/>
                <a:ea typeface="Calibri"/>
                <a:cs typeface="Calibri"/>
                <a:sym typeface="Calibri"/>
              </a:rPr>
              <a:t> in them. Put them in the appropriate column. Does your new ‘</a:t>
            </a:r>
            <a:r>
              <a:rPr lang="en-US" sz="1200" b="0" i="1" u="none" strike="noStrike" cap="none" dirty="0">
                <a:solidFill>
                  <a:schemeClr val="dk1"/>
                </a:solidFill>
                <a:effectLst/>
                <a:latin typeface="Calibri"/>
                <a:ea typeface="Calibri"/>
                <a:cs typeface="Calibri"/>
                <a:sym typeface="Calibri"/>
              </a:rPr>
              <a:t>play’</a:t>
            </a:r>
            <a:r>
              <a:rPr lang="en-US" sz="1200" b="0" i="0" u="none" strike="noStrike" cap="none" dirty="0">
                <a:solidFill>
                  <a:schemeClr val="dk1"/>
                </a:solidFill>
                <a:effectLst/>
                <a:latin typeface="Calibri"/>
                <a:ea typeface="Calibri"/>
                <a:cs typeface="Calibri"/>
                <a:sym typeface="Calibri"/>
              </a:rPr>
              <a:t> word have a prefix, a suffix, or is it a compound word, or a word that is made up of two complete words? In this case, one will play.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Examples  </a:t>
            </a:r>
            <a:endParaRPr lang="en-US" sz="1200" b="0" i="0" u="none" strike="noStrike" cap="none" dirty="0">
              <a:solidFill>
                <a:schemeClr val="dk1"/>
              </a:solidFill>
              <a:effectLst/>
              <a:latin typeface="Calibri"/>
              <a:ea typeface="Calibri"/>
              <a:cs typeface="Calibri"/>
              <a:sym typeface="Calibri"/>
            </a:endParaRPr>
          </a:p>
          <a:p>
            <a:pPr marL="0" indent="0"/>
            <a:r>
              <a:rPr lang="en-US" sz="1200" b="1" i="0" u="none" strike="noStrike" cap="none" dirty="0">
                <a:solidFill>
                  <a:schemeClr val="dk1"/>
                </a:solidFill>
                <a:effectLst/>
                <a:latin typeface="Calibri"/>
                <a:ea typeface="Calibri"/>
                <a:cs typeface="Calibri"/>
                <a:sym typeface="Calibri"/>
              </a:rPr>
              <a:t>Prefix:</a:t>
            </a:r>
            <a:r>
              <a:rPr lang="en-US" sz="1200" b="0" i="0" u="none" strike="noStrike" cap="none" dirty="0">
                <a:solidFill>
                  <a:schemeClr val="dk1"/>
                </a:solidFill>
                <a:effectLst/>
                <a:latin typeface="Calibri"/>
                <a:ea typeface="Calibri"/>
                <a:cs typeface="Calibri"/>
                <a:sym typeface="Calibri"/>
              </a:rPr>
              <a:t> Replay, interplay, misplay, teleplay, multiplayer </a:t>
            </a:r>
          </a:p>
          <a:p>
            <a:pPr marL="0" indent="0"/>
            <a:r>
              <a:rPr lang="en-US" sz="1200" b="1" i="0" u="none" strike="noStrike" cap="none" dirty="0">
                <a:solidFill>
                  <a:schemeClr val="dk1"/>
                </a:solidFill>
                <a:effectLst/>
                <a:latin typeface="Calibri"/>
                <a:ea typeface="Calibri"/>
                <a:cs typeface="Calibri"/>
                <a:sym typeface="Calibri"/>
              </a:rPr>
              <a:t>Suffix:</a:t>
            </a:r>
            <a:r>
              <a:rPr lang="en-US" sz="1200" b="0" i="0" u="none" strike="noStrike" cap="none" dirty="0">
                <a:solidFill>
                  <a:schemeClr val="dk1"/>
                </a:solidFill>
                <a:effectLst/>
                <a:latin typeface="Calibri"/>
                <a:ea typeface="Calibri"/>
                <a:cs typeface="Calibri"/>
                <a:sym typeface="Calibri"/>
              </a:rPr>
              <a:t> Player, players, played, playful, playable, playing, plays, playfulness </a:t>
            </a:r>
          </a:p>
          <a:p>
            <a:pPr marL="0" indent="0"/>
            <a:r>
              <a:rPr lang="en-US" sz="1200" b="1" i="0" u="none" strike="noStrike" cap="none" dirty="0">
                <a:solidFill>
                  <a:schemeClr val="dk1"/>
                </a:solidFill>
                <a:effectLst/>
                <a:latin typeface="Calibri"/>
                <a:ea typeface="Calibri"/>
                <a:cs typeface="Calibri"/>
                <a:sym typeface="Calibri"/>
              </a:rPr>
              <a:t>Compound:</a:t>
            </a:r>
            <a:r>
              <a:rPr lang="en-US" sz="1200" b="0" i="0" u="none" strike="noStrike" cap="none" dirty="0">
                <a:solidFill>
                  <a:schemeClr val="dk1"/>
                </a:solidFill>
                <a:effectLst/>
                <a:latin typeface="Calibri"/>
                <a:ea typeface="Calibri"/>
                <a:cs typeface="Calibri"/>
                <a:sym typeface="Calibri"/>
              </a:rPr>
              <a:t> Playpen, playback, downplay, playbook, playroom, playtime, playmate, playlist, playwright, horseplay, screenplay</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Have the class discuss the meaning of each of their proposed words and how it relates to ‘</a:t>
            </a:r>
            <a:r>
              <a:rPr lang="en-US" sz="1200" b="0" i="1" u="none" strike="noStrike" cap="none" dirty="0">
                <a:solidFill>
                  <a:schemeClr val="dk1"/>
                </a:solidFill>
                <a:effectLst/>
                <a:latin typeface="Calibri"/>
                <a:ea typeface="Calibri"/>
                <a:cs typeface="Calibri"/>
                <a:sym typeface="Calibri"/>
              </a:rPr>
              <a:t>play’</a:t>
            </a:r>
            <a:r>
              <a:rPr lang="en-US" sz="1200" b="0" i="0" u="none" strike="noStrike" cap="none" dirty="0">
                <a:solidFill>
                  <a:schemeClr val="dk1"/>
                </a:solidFill>
                <a:effectLst/>
                <a:latin typeface="Calibri"/>
                <a:ea typeface="Calibri"/>
                <a:cs typeface="Calibri"/>
                <a:sym typeface="Calibri"/>
              </a:rPr>
              <a:t>.</a:t>
            </a:r>
            <a:endParaRPr dirty="0"/>
          </a:p>
          <a:p>
            <a:pPr marL="457200" lvl="0" indent="0" algn="l" rtl="0">
              <a:lnSpc>
                <a:spcPct val="115000"/>
              </a:lnSpc>
              <a:spcBef>
                <a:spcPts val="0"/>
              </a:spcBef>
              <a:spcAft>
                <a:spcPts val="0"/>
              </a:spcAft>
              <a:buNone/>
            </a:pPr>
            <a:endParaRPr dirty="0">
              <a:solidFill>
                <a:srgbClr val="202124"/>
              </a:solidFill>
              <a:highlight>
                <a:srgbClr val="FFFFFF"/>
              </a:highlight>
              <a:latin typeface="Roboto"/>
              <a:ea typeface="Roboto"/>
              <a:cs typeface="Roboto"/>
              <a:sym typeface="Roboto"/>
            </a:endParaRPr>
          </a:p>
          <a:p>
            <a:pPr marL="0" lvl="0" indent="0" algn="l" rtl="0">
              <a:spcBef>
                <a:spcPts val="300"/>
              </a:spcBef>
              <a:spcAft>
                <a:spcPts val="0"/>
              </a:spcAft>
              <a:buNone/>
            </a:pPr>
            <a:endParaRPr dirty="0">
              <a:solidFill>
                <a:srgbClr val="202124"/>
              </a:solidFill>
              <a:highlight>
                <a:srgbClr val="FFFFFF"/>
              </a:highlight>
            </a:endParaRPr>
          </a:p>
          <a:p>
            <a:pPr marL="0" lvl="0" indent="0" algn="l" rtl="0">
              <a:spcBef>
                <a:spcPts val="0"/>
              </a:spcBef>
              <a:spcAft>
                <a:spcPts val="0"/>
              </a:spcAft>
              <a:buNone/>
            </a:pPr>
            <a:r>
              <a:rPr lang="en-US" dirty="0"/>
              <a:t>,  </a:t>
            </a:r>
            <a:endParaRPr dirty="0"/>
          </a:p>
        </p:txBody>
      </p:sp>
      <p:sp>
        <p:nvSpPr>
          <p:cNvPr id="611" name="Google Shape;611;gd8e053bfd6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dc12d7a1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dc12d7a1a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This is an example for participants to practice making a Frayer. </a:t>
            </a:r>
            <a:br>
              <a:rPr lang="en-US" dirty="0"/>
            </a:br>
            <a:endParaRPr dirty="0"/>
          </a:p>
          <a:p>
            <a:pPr marL="0" lvl="0" indent="0" algn="l" rtl="0">
              <a:spcBef>
                <a:spcPts val="0"/>
              </a:spcBef>
              <a:spcAft>
                <a:spcPts val="0"/>
              </a:spcAft>
              <a:buNone/>
            </a:pPr>
            <a:r>
              <a:rPr lang="en-US" b="1" dirty="0"/>
              <a:t>To Do: </a:t>
            </a:r>
            <a:r>
              <a:rPr lang="en-US" dirty="0"/>
              <a:t>Have participants practice a Frayer Chart. </a:t>
            </a:r>
            <a:r>
              <a:rPr lang="en-US" u="sng" dirty="0"/>
              <a:t>If in-person</a:t>
            </a:r>
            <a:r>
              <a:rPr lang="en-US" u="none" dirty="0"/>
              <a:t>,</a:t>
            </a:r>
            <a:r>
              <a:rPr lang="en-US" dirty="0"/>
              <a:t> you can pass out a blank frayer chart. You can provide words for them to use or have them all do the same word and see the differences with one word. Participants can do it individually, in pairs, or by table.  </a:t>
            </a:r>
            <a:br>
              <a:rPr lang="en-US" dirty="0"/>
            </a:br>
            <a:endParaRPr dirty="0"/>
          </a:p>
          <a:p>
            <a:pPr marL="0" lvl="0" indent="0" algn="l" rtl="0">
              <a:spcBef>
                <a:spcPts val="0"/>
              </a:spcBef>
              <a:spcAft>
                <a:spcPts val="0"/>
              </a:spcAft>
              <a:buNone/>
            </a:pPr>
            <a:r>
              <a:rPr lang="en-US" u="none" dirty="0"/>
              <a:t> If virtual,</a:t>
            </a:r>
            <a:r>
              <a:rPr lang="en-US" u="none" baseline="0" dirty="0"/>
              <a:t> t</a:t>
            </a:r>
            <a:r>
              <a:rPr lang="en-US" u="none" dirty="0"/>
              <a:t>hey</a:t>
            </a:r>
            <a:r>
              <a:rPr lang="en-US" dirty="0"/>
              <a:t> can simply draw the model and share by unmuting their mic or showing their picture (you can switch the screen so the one talking appears largest on the screen).  </a:t>
            </a:r>
          </a:p>
          <a:p>
            <a:pPr marL="0" lvl="0" indent="0" algn="l" rtl="0">
              <a:spcBef>
                <a:spcPts val="0"/>
              </a:spcBef>
              <a:spcAft>
                <a:spcPts val="0"/>
              </a:spcAft>
              <a:buNone/>
            </a:pPr>
            <a:endParaRPr dirty="0"/>
          </a:p>
          <a:p>
            <a:pPr marL="0" lvl="0" indent="0" algn="l" rtl="0">
              <a:spcBef>
                <a:spcPts val="0"/>
              </a:spcBef>
              <a:spcAft>
                <a:spcPts val="0"/>
              </a:spcAft>
              <a:buNone/>
            </a:pPr>
            <a:r>
              <a:rPr lang="en-US" b="1" dirty="0"/>
              <a:t>To Say: </a:t>
            </a:r>
            <a:r>
              <a:rPr lang="en-US" dirty="0"/>
              <a:t>Often it is much easier to teach something once we have experienced it. So, we are going to do the Frayer Model. Take out handout #______ (or draw a picture like this on a piece of scrap paper). You can use one of the words on the slide or think of one of your own. The type of word you chose helps determine what categories you pick to fill out your model. On the right are some possible headings for your four boxes. You can chose the four you want to add.</a:t>
            </a:r>
            <a:endParaRPr dirty="0"/>
          </a:p>
          <a:p>
            <a:pPr marL="0" lvl="0" indent="0" algn="l" rtl="0">
              <a:spcBef>
                <a:spcPts val="0"/>
              </a:spcBef>
              <a:spcAft>
                <a:spcPts val="0"/>
              </a:spcAft>
              <a:buNone/>
            </a:pPr>
            <a:endParaRPr dirty="0"/>
          </a:p>
          <a:p>
            <a:pPr marL="171450" lvl="0" indent="-171450" algn="l" rtl="0">
              <a:spcBef>
                <a:spcPts val="0"/>
              </a:spcBef>
              <a:spcAft>
                <a:spcPts val="0"/>
              </a:spcAft>
              <a:buFont typeface="Arial" panose="020B0604020202020204" pitchFamily="34" charset="0"/>
              <a:buChar char="•"/>
            </a:pPr>
            <a:r>
              <a:rPr lang="en-US" dirty="0"/>
              <a:t>A picture of the word</a:t>
            </a:r>
            <a:endParaRPr dirty="0"/>
          </a:p>
          <a:p>
            <a:pPr marL="171450" lvl="0" indent="-171450" algn="l" rtl="0">
              <a:spcBef>
                <a:spcPts val="0"/>
              </a:spcBef>
              <a:spcAft>
                <a:spcPts val="0"/>
              </a:spcAft>
              <a:buFont typeface="Arial" panose="020B0604020202020204" pitchFamily="34" charset="0"/>
              <a:buChar char="•"/>
            </a:pPr>
            <a:r>
              <a:rPr lang="en-US" dirty="0"/>
              <a:t>The definition of the word in your own words</a:t>
            </a:r>
            <a:endParaRPr dirty="0"/>
          </a:p>
          <a:p>
            <a:pPr marL="171450" lvl="0" indent="-171450" algn="l" rtl="0">
              <a:spcBef>
                <a:spcPts val="0"/>
              </a:spcBef>
              <a:spcAft>
                <a:spcPts val="0"/>
              </a:spcAft>
              <a:buFont typeface="Arial" panose="020B0604020202020204" pitchFamily="34" charset="0"/>
              <a:buChar char="•"/>
            </a:pPr>
            <a:r>
              <a:rPr lang="en-US" dirty="0"/>
              <a:t>Use the word in a sentence</a:t>
            </a:r>
            <a:endParaRPr dirty="0"/>
          </a:p>
          <a:p>
            <a:pPr marL="171450" lvl="0" indent="-171450" algn="l" rtl="0">
              <a:spcBef>
                <a:spcPts val="0"/>
              </a:spcBef>
              <a:spcAft>
                <a:spcPts val="0"/>
              </a:spcAft>
              <a:buFont typeface="Arial" panose="020B0604020202020204" pitchFamily="34" charset="0"/>
              <a:buChar char="•"/>
            </a:pPr>
            <a:r>
              <a:rPr lang="en-US" dirty="0"/>
              <a:t>Synonyms of the word</a:t>
            </a:r>
            <a:endParaRPr dirty="0"/>
          </a:p>
          <a:p>
            <a:pPr marL="171450" lvl="0" indent="-171450" algn="l" rtl="0">
              <a:spcBef>
                <a:spcPts val="0"/>
              </a:spcBef>
              <a:spcAft>
                <a:spcPts val="0"/>
              </a:spcAft>
              <a:buFont typeface="Arial" panose="020B0604020202020204" pitchFamily="34" charset="0"/>
              <a:buChar char="•"/>
            </a:pPr>
            <a:r>
              <a:rPr lang="en-US" dirty="0"/>
              <a:t>Antonyms of the word </a:t>
            </a:r>
            <a:endParaRPr dirty="0"/>
          </a:p>
          <a:p>
            <a:pPr marL="171450" lvl="0" indent="-171450" algn="l" rtl="0">
              <a:spcBef>
                <a:spcPts val="0"/>
              </a:spcBef>
              <a:spcAft>
                <a:spcPts val="0"/>
              </a:spcAft>
              <a:buFont typeface="Arial" panose="020B0604020202020204" pitchFamily="34" charset="0"/>
              <a:buChar char="•"/>
            </a:pPr>
            <a:r>
              <a:rPr lang="en-US" dirty="0"/>
              <a:t>Part of speech</a:t>
            </a:r>
            <a:endParaRPr dirty="0"/>
          </a:p>
          <a:p>
            <a:pPr marL="171450" lvl="0" indent="-171450" algn="l" rtl="0">
              <a:spcBef>
                <a:spcPts val="0"/>
              </a:spcBef>
              <a:spcAft>
                <a:spcPts val="0"/>
              </a:spcAft>
              <a:buFont typeface="Arial" panose="020B0604020202020204" pitchFamily="34" charset="0"/>
              <a:buChar char="•"/>
            </a:pPr>
            <a:r>
              <a:rPr lang="en-US" dirty="0"/>
              <a:t>Attributes</a:t>
            </a:r>
            <a:endParaRPr dirty="0"/>
          </a:p>
          <a:p>
            <a:pPr marL="171450" lvl="0" indent="-171450" algn="l" rtl="0">
              <a:spcBef>
                <a:spcPts val="0"/>
              </a:spcBef>
              <a:spcAft>
                <a:spcPts val="0"/>
              </a:spcAft>
              <a:buFont typeface="Arial" panose="020B0604020202020204" pitchFamily="34" charset="0"/>
              <a:buChar char="•"/>
            </a:pPr>
            <a:r>
              <a:rPr lang="en-US" dirty="0"/>
              <a:t>Examples</a:t>
            </a:r>
            <a:endParaRPr dirty="0"/>
          </a:p>
          <a:p>
            <a:pPr marL="171450" lvl="0" indent="-171450" algn="l" rtl="0">
              <a:spcBef>
                <a:spcPts val="0"/>
              </a:spcBef>
              <a:spcAft>
                <a:spcPts val="0"/>
              </a:spcAft>
              <a:buFont typeface="Arial" panose="020B0604020202020204" pitchFamily="34" charset="0"/>
              <a:buChar char="•"/>
            </a:pPr>
            <a:r>
              <a:rPr lang="en-US" dirty="0"/>
              <a:t>Non-examples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 </a:t>
            </a:r>
            <a:endParaRPr b="1" dirty="0"/>
          </a:p>
        </p:txBody>
      </p:sp>
      <p:sp>
        <p:nvSpPr>
          <p:cNvPr id="620" name="Google Shape;620;gdc12d7a1a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c12d7a1a1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dc12d7a1a1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b="1" i="0" u="none" strike="noStrike" cap="none" dirty="0">
                <a:solidFill>
                  <a:schemeClr val="dk1"/>
                </a:solidFill>
                <a:effectLst/>
                <a:latin typeface="Calibri"/>
                <a:ea typeface="Calibri"/>
                <a:cs typeface="Calibri"/>
                <a:sym typeface="Calibri"/>
              </a:rPr>
              <a:t>To Do:</a:t>
            </a:r>
            <a:r>
              <a:rPr lang="en-US" sz="1200" b="0" i="0" u="none" strike="noStrike" cap="none" dirty="0">
                <a:solidFill>
                  <a:schemeClr val="dk1"/>
                </a:solidFill>
                <a:effectLst/>
                <a:latin typeface="Calibri"/>
                <a:ea typeface="Calibri"/>
                <a:cs typeface="Calibri"/>
                <a:sym typeface="Calibri"/>
              </a:rPr>
              <a:t> If in person, you can have the phrases on index cards and have them write down their restating of the phrase and have the group guess what phrase it was.</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 </a:t>
            </a:r>
          </a:p>
          <a:p>
            <a:pPr marL="0" indent="0"/>
            <a:r>
              <a:rPr lang="en-US" sz="1200" b="1" i="0" u="none" strike="noStrike" cap="none" dirty="0">
                <a:solidFill>
                  <a:schemeClr val="dk1"/>
                </a:solidFill>
                <a:effectLst/>
                <a:latin typeface="Calibri"/>
                <a:ea typeface="Calibri"/>
                <a:cs typeface="Calibri"/>
                <a:sym typeface="Calibri"/>
              </a:rPr>
              <a:t>To Say:</a:t>
            </a:r>
            <a:r>
              <a:rPr lang="en-US" sz="1200" b="0" i="0" u="none" strike="noStrike" cap="none" dirty="0">
                <a:solidFill>
                  <a:schemeClr val="dk1"/>
                </a:solidFill>
                <a:effectLst/>
                <a:latin typeface="Calibri"/>
                <a:ea typeface="Calibri"/>
                <a:cs typeface="Calibri"/>
                <a:sym typeface="Calibri"/>
              </a:rPr>
              <a:t> In creating language rich environments, you can take familiar phrases and restate them using different vocabulary or you can say the phrase that you made up and see if they can figure out what common phrase you are referring to. For instance, “One cannot educate an elderly canine on more current methods of antics”, might be, “You can’t teach an old dog new tricks. Correct?</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Working in groups: Assign a familiar phrase to see if you can produce another way of stating or communicating the concept and meaning of the phrase. </a:t>
            </a:r>
          </a:p>
          <a:p>
            <a:pPr marL="0" indent="0"/>
            <a:r>
              <a:rPr lang="en-US" sz="1200" b="0" i="0" u="none" strike="noStrike" cap="none" dirty="0">
                <a:solidFill>
                  <a:schemeClr val="dk1"/>
                </a:solidFill>
                <a:effectLst/>
                <a:latin typeface="Calibri"/>
                <a:ea typeface="Calibri"/>
                <a:cs typeface="Calibri"/>
                <a:sym typeface="Calibri"/>
              </a:rPr>
              <a:t>  </a:t>
            </a:r>
          </a:p>
          <a:p>
            <a:pPr marL="0" indent="0"/>
            <a:r>
              <a:rPr lang="en-US" sz="1200" b="0" i="0" u="none" strike="noStrike" cap="none" dirty="0">
                <a:solidFill>
                  <a:schemeClr val="dk1"/>
                </a:solidFill>
                <a:effectLst/>
                <a:latin typeface="Calibri"/>
                <a:ea typeface="Calibri"/>
                <a:cs typeface="Calibri"/>
                <a:sym typeface="Calibri"/>
              </a:rPr>
              <a:t>Here are a few examples: https://knowyourphrase.com/r</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 fool and his money are soon parted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Actions speak louder than words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Beating around the bush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Between a rock and a hard place</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Birds of a feather flock together</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Dropping like flies</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Fit as a fiddle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Kill two birds with one stone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Let the cat out of the bag</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Like shooting fish in a barrel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Open a can of worms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Pot calling the kettle black</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Raining cats and dogs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Roll with the punches </a:t>
            </a:r>
          </a:p>
          <a:p>
            <a:pPr marL="171450" lvl="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Spill the beans  </a:t>
            </a:r>
          </a:p>
          <a:p>
            <a:pPr marL="0" lvl="0" indent="0" algn="l" rtl="0">
              <a:spcBef>
                <a:spcPts val="0"/>
              </a:spcBef>
              <a:spcAft>
                <a:spcPts val="0"/>
              </a:spcAft>
              <a:buNone/>
            </a:pPr>
            <a:endParaRPr dirty="0"/>
          </a:p>
        </p:txBody>
      </p:sp>
      <p:sp>
        <p:nvSpPr>
          <p:cNvPr id="630" name="Google Shape;630;gdc12d7a1a1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b="1" dirty="0"/>
              <a:t>To Know: </a:t>
            </a:r>
            <a:r>
              <a:rPr lang="en-US" b="0" dirty="0"/>
              <a:t>Pl</a:t>
            </a:r>
            <a:r>
              <a:rPr lang="en-US" dirty="0"/>
              <a:t>ease use norms that fit your audience and needs.</a:t>
            </a:r>
            <a:br>
              <a:rPr lang="en-US" dirty="0"/>
            </a:br>
            <a:endParaRPr dirty="0"/>
          </a:p>
          <a:p>
            <a:pPr marL="0" lvl="0" indent="0" algn="l" rtl="0">
              <a:spcBef>
                <a:spcPts val="0"/>
              </a:spcBef>
              <a:spcAft>
                <a:spcPts val="0"/>
              </a:spcAft>
              <a:buClr>
                <a:srgbClr val="004B8D"/>
              </a:buClr>
              <a:buSzPts val="1100"/>
              <a:buFont typeface="Arial"/>
              <a:buNone/>
            </a:pPr>
            <a:r>
              <a:rPr lang="en-US" b="1" dirty="0"/>
              <a:t>To Do:  </a:t>
            </a:r>
            <a:r>
              <a:rPr lang="en-US" dirty="0"/>
              <a:t>Change norms to fit your audience needs or usual norms. Explain break times and where to take care of personal needs, if not within the immediate learning space.</a:t>
            </a:r>
            <a:br>
              <a:rPr lang="en-US" dirty="0"/>
            </a:br>
            <a:endParaRPr dirty="0"/>
          </a:p>
          <a:p>
            <a:pPr marL="0" lvl="0" indent="0" algn="l" rtl="0">
              <a:spcBef>
                <a:spcPts val="0"/>
              </a:spcBef>
              <a:spcAft>
                <a:spcPts val="0"/>
              </a:spcAft>
              <a:buClr>
                <a:srgbClr val="004B8D"/>
              </a:buClr>
              <a:buSzPts val="1100"/>
              <a:buFont typeface="Arial"/>
              <a:buNone/>
            </a:pPr>
            <a:r>
              <a:rPr lang="en-US" b="1" dirty="0"/>
              <a:t>To Say:  </a:t>
            </a:r>
            <a:r>
              <a:rPr lang="en-US" dirty="0"/>
              <a:t>Here are what you</a:t>
            </a:r>
            <a:r>
              <a:rPr lang="en-US" baseline="0" dirty="0"/>
              <a:t> can expect as norms for our session. </a:t>
            </a:r>
            <a:r>
              <a:rPr lang="en-US" dirty="0"/>
              <a:t>We expect you to listen and interact with understanding.</a:t>
            </a:r>
            <a:r>
              <a:rPr lang="en-US" baseline="0" dirty="0"/>
              <a:t> Questions are welcome. </a:t>
            </a:r>
            <a:r>
              <a:rPr lang="en-US" dirty="0"/>
              <a:t>We will take formal breaks. Please take care of personal needs with minimal distractions and</a:t>
            </a:r>
            <a:r>
              <a:rPr lang="en-US" baseline="0" dirty="0"/>
              <a:t> with respect for those around you. </a:t>
            </a:r>
            <a:r>
              <a:rPr lang="en-US" dirty="0"/>
              <a:t>When we provide opportunities for you to learn, we do</a:t>
            </a:r>
            <a:r>
              <a:rPr lang="en-US" baseline="0" dirty="0"/>
              <a:t> it with intention and believe that </a:t>
            </a:r>
            <a:r>
              <a:rPr lang="en-US" dirty="0"/>
              <a:t>your engagement and thoughtful reflection for application is what will make this day productive for all. </a:t>
            </a:r>
          </a:p>
          <a:p>
            <a:pPr marL="0" lvl="0" indent="0" algn="l" rtl="0">
              <a:spcBef>
                <a:spcPts val="0"/>
              </a:spcBef>
              <a:spcAft>
                <a:spcPts val="0"/>
              </a:spcAft>
              <a:buClr>
                <a:srgbClr val="004B8D"/>
              </a:buClr>
              <a:buSzPts val="1100"/>
              <a:buFont typeface="Arial"/>
              <a:buNone/>
            </a:pPr>
            <a:endParaRPr lang="en-US" dirty="0"/>
          </a:p>
          <a:p>
            <a:pPr marL="0" lvl="0" indent="0" algn="l" rtl="0">
              <a:spcBef>
                <a:spcPts val="0"/>
              </a:spcBef>
              <a:spcAft>
                <a:spcPts val="0"/>
              </a:spcAft>
              <a:buClr>
                <a:srgbClr val="004B8D"/>
              </a:buClr>
              <a:buSzPts val="1100"/>
              <a:buFont typeface="Arial"/>
              <a:buNone/>
            </a:pPr>
            <a:r>
              <a:rPr lang="en-US" dirty="0"/>
              <a:t>Is there anything else you might want or need for this to be a good day?</a:t>
            </a:r>
            <a:r>
              <a:rPr lang="en-US" baseline="0" dirty="0"/>
              <a:t> </a:t>
            </a:r>
            <a:endParaRPr b="1" dirty="0">
              <a:solidFill>
                <a:srgbClr val="004B8D"/>
              </a:solidFill>
            </a:endParaRPr>
          </a:p>
        </p:txBody>
      </p:sp>
      <p:sp>
        <p:nvSpPr>
          <p:cNvPr id="88" name="Google Shape;88;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d353d021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d353d021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4B8D"/>
              </a:buClr>
              <a:buSzPts val="1100"/>
              <a:buFont typeface="Arial"/>
              <a:buNone/>
            </a:pPr>
            <a:r>
              <a:rPr lang="en-US" sz="1500" b="1" dirty="0"/>
              <a:t>To Know: </a:t>
            </a:r>
            <a:r>
              <a:rPr lang="en-US" sz="1500" dirty="0"/>
              <a:t>Please use the norms you would use as you train. </a:t>
            </a:r>
            <a:br>
              <a:rPr lang="en-US" sz="1500" dirty="0"/>
            </a:br>
            <a:endParaRPr sz="1500" dirty="0"/>
          </a:p>
          <a:p>
            <a:pPr marL="0" lvl="0" indent="0" algn="l" rtl="0">
              <a:spcBef>
                <a:spcPts val="0"/>
              </a:spcBef>
              <a:spcAft>
                <a:spcPts val="0"/>
              </a:spcAft>
              <a:buClr>
                <a:srgbClr val="004B8D"/>
              </a:buClr>
              <a:buSzPts val="1100"/>
              <a:buFont typeface="Arial"/>
              <a:buNone/>
            </a:pPr>
            <a:r>
              <a:rPr lang="en-US" sz="1500" b="1" dirty="0"/>
              <a:t>To Say: </a:t>
            </a:r>
            <a:r>
              <a:rPr lang="en-US" sz="1500" dirty="0"/>
              <a:t>Here are our norms during our time together. Are there additional norms you would like to add</a:t>
            </a:r>
            <a:r>
              <a:rPr lang="en-US" sz="1500" baseline="0" dirty="0"/>
              <a:t> for the sake of the group?</a:t>
            </a:r>
            <a:r>
              <a:rPr lang="en-US" sz="1500" dirty="0"/>
              <a:t> </a:t>
            </a:r>
            <a:endParaRPr dirty="0"/>
          </a:p>
          <a:p>
            <a:pPr marL="0" lvl="0" indent="0" algn="l" rtl="0">
              <a:spcBef>
                <a:spcPts val="0"/>
              </a:spcBef>
              <a:spcAft>
                <a:spcPts val="0"/>
              </a:spcAft>
              <a:buNone/>
            </a:pPr>
            <a:endParaRPr dirty="0"/>
          </a:p>
        </p:txBody>
      </p:sp>
      <p:sp>
        <p:nvSpPr>
          <p:cNvPr id="96" name="Google Shape;96;gd353d021a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7f900853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gd7f900853e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Please use the norms that fit you and the group you are training.</a:t>
            </a:r>
            <a:br>
              <a:rPr lang="en-US" dirty="0"/>
            </a:br>
            <a:endParaRPr dirty="0"/>
          </a:p>
          <a:p>
            <a:pPr marL="0" lvl="0" indent="0" algn="l" rtl="0">
              <a:lnSpc>
                <a:spcPct val="100000"/>
              </a:lnSpc>
              <a:spcBef>
                <a:spcPts val="0"/>
              </a:spcBef>
              <a:spcAft>
                <a:spcPts val="0"/>
              </a:spcAft>
              <a:buSzPts val="1400"/>
              <a:buNone/>
            </a:pPr>
            <a:r>
              <a:rPr lang="en-US" b="1" dirty="0"/>
              <a:t>To Say:</a:t>
            </a:r>
            <a:r>
              <a:rPr lang="en-US" dirty="0"/>
              <a:t> These are the expectations set for our time together. “Here to learn” means you are looking at whether this makes sense to you. WE LOVE QUESTIONS! They ensure we are clear and it makes us better able to apply things to your classroom or district. “Eager to share” means we will ask you to discuss some learning with a partner or two. We ask that you be open to that opportunity. “Respectfully gathered” means we do not know your situation and we want to see and hear you. If your situation causes an unexpected distraction, we know you will mute or make sure it does not interfere with others learning. As we gather in person, consider your needs along with others in respect to the bathroom or needing to leave the room for phone calls.</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Enjoy time with professional friends and share a laugh or two!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d7f900853e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d7f900853e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You may use this slide to connect with the group you are training and allow them to voice their confidence in vocabulary instruction or select something that allows the group to introduce themselves to each other.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a:t>
            </a:r>
            <a:r>
              <a:rPr lang="en-US" dirty="0"/>
              <a:t> Select a picture that relates to you in your day or where you are with vocabulary instruction. You may annotate if virtual. Go to the top of the screen and select annotate and then select a stamp. Mark under the picture that best represents you as you consider vocabulary instruction. Place your number and reasoning in the ‘chat’.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In person: Introduce yourself to your table group. Select a picture that represents you and your thoughts as it relates to vocabulary instruction affirming why you chose the picture.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3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3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Arial"/>
              <a:buNone/>
              <a:defRPr sz="5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33"/>
              </a:spcBef>
              <a:spcAft>
                <a:spcPts val="0"/>
              </a:spcAft>
              <a:buSzPts val="2667"/>
              <a:buFont typeface="Arial"/>
              <a:buNone/>
              <a:defRPr sz="2667" b="1">
                <a:solidFill>
                  <a:schemeClr val="lt1"/>
                </a:solidFill>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3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533"/>
              </a:spcBef>
              <a:spcAft>
                <a:spcPts val="0"/>
              </a:spcAft>
              <a:buSzPts val="2667"/>
              <a:buNone/>
              <a:defRPr sz="2667" i="1"/>
            </a:lvl1pPr>
            <a:lvl2pPr marL="914400" lvl="1" indent="-228600" algn="l">
              <a:lnSpc>
                <a:spcPct val="100000"/>
              </a:lnSpc>
              <a:spcBef>
                <a:spcPts val="853"/>
              </a:spcBef>
              <a:spcAft>
                <a:spcPts val="0"/>
              </a:spcAft>
              <a:buSzPts val="2560"/>
              <a:buNone/>
              <a:defRPr/>
            </a:lvl2pPr>
            <a:lvl3pPr marL="1371600" lvl="2" indent="-228600" algn="l">
              <a:lnSpc>
                <a:spcPct val="100000"/>
              </a:lnSpc>
              <a:spcBef>
                <a:spcPts val="747"/>
              </a:spcBef>
              <a:spcAft>
                <a:spcPts val="0"/>
              </a:spcAft>
              <a:buSzPts val="3173"/>
              <a:buNone/>
              <a:defRPr/>
            </a:lvl3pPr>
            <a:lvl4pPr marL="1828800" lvl="3" indent="-228600" algn="l">
              <a:lnSpc>
                <a:spcPct val="100000"/>
              </a:lnSpc>
              <a:spcBef>
                <a:spcPts val="640"/>
              </a:spcBef>
              <a:spcAft>
                <a:spcPts val="0"/>
              </a:spcAft>
              <a:buSzPts val="2560"/>
              <a:buNone/>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dirty="0"/>
          </a:p>
        </p:txBody>
      </p:sp>
      <p:sp>
        <p:nvSpPr>
          <p:cNvPr id="21" name="Google Shape;21;p3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23"/>
        <p:cNvGrpSpPr/>
        <p:nvPr/>
      </p:nvGrpSpPr>
      <p:grpSpPr>
        <a:xfrm>
          <a:off x="0" y="0"/>
          <a:ext cx="0" cy="0"/>
          <a:chOff x="0" y="0"/>
          <a:chExt cx="0" cy="0"/>
        </a:xfrm>
      </p:grpSpPr>
      <p:pic>
        <p:nvPicPr>
          <p:cNvPr id="24" name="Google Shape;24;p34"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25" name="Google Shape;25;p34"/>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173"/>
              </a:spcBef>
              <a:spcAft>
                <a:spcPts val="0"/>
              </a:spcAft>
              <a:buSzPts val="5867"/>
              <a:buNone/>
              <a:defRPr sz="5867" b="1">
                <a:solidFill>
                  <a:schemeClr val="dk1"/>
                </a:solidFill>
                <a:latin typeface="Calibri"/>
                <a:ea typeface="Calibri"/>
                <a:cs typeface="Calibri"/>
                <a:sym typeface="Calibri"/>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34"/>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3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3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3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 name="Google Shape;32;p3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33"/>
        <p:cNvGrpSpPr/>
        <p:nvPr/>
      </p:nvGrpSpPr>
      <p:grpSpPr>
        <a:xfrm>
          <a:off x="0" y="0"/>
          <a:ext cx="0" cy="0"/>
          <a:chOff x="0" y="0"/>
          <a:chExt cx="0" cy="0"/>
        </a:xfrm>
      </p:grpSpPr>
      <p:pic>
        <p:nvPicPr>
          <p:cNvPr id="34" name="Google Shape;34;p36"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35" name="Google Shape;35;p36"/>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36"/>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gd7f900853e_0_553"/>
          <p:cNvSpPr txBox="1">
            <a:spLocks noGrp="1"/>
          </p:cNvSpPr>
          <p:nvPr>
            <p:ph type="title"/>
          </p:nvPr>
        </p:nvSpPr>
        <p:spPr>
          <a:xfrm>
            <a:off x="1069848" y="484632"/>
            <a:ext cx="10058400" cy="160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 name="Google Shape;40;gd7f900853e_0_553"/>
          <p:cNvSpPr txBox="1">
            <a:spLocks noGrp="1"/>
          </p:cNvSpPr>
          <p:nvPr>
            <p:ph type="body" idx="1"/>
          </p:nvPr>
        </p:nvSpPr>
        <p:spPr>
          <a:xfrm>
            <a:off x="1069848" y="2121408"/>
            <a:ext cx="10058400" cy="4050900"/>
          </a:xfrm>
          <a:prstGeom prst="rect">
            <a:avLst/>
          </a:prstGeom>
          <a:noFill/>
          <a:ln>
            <a:noFill/>
          </a:ln>
        </p:spPr>
        <p:txBody>
          <a:bodyPr spcFirstLastPara="1" wrap="square" lIns="91425" tIns="45700" rIns="91425" bIns="45700" anchor="t" anchorCtr="0">
            <a:normAutofit/>
          </a:bodyPr>
          <a:lstStyle>
            <a:lvl1pPr marL="457200" lvl="0" indent="-325755" algn="l" rtl="0">
              <a:lnSpc>
                <a:spcPct val="90000"/>
              </a:lnSpc>
              <a:spcBef>
                <a:spcPts val="1200"/>
              </a:spcBef>
              <a:spcAft>
                <a:spcPts val="0"/>
              </a:spcAft>
              <a:buSzPts val="1530"/>
              <a:buChar char="▪"/>
              <a:defRPr/>
            </a:lvl1pPr>
            <a:lvl2pPr marL="914400" lvl="1" indent="-325755" algn="l" rtl="0">
              <a:lnSpc>
                <a:spcPct val="90000"/>
              </a:lnSpc>
              <a:spcBef>
                <a:spcPts val="400"/>
              </a:spcBef>
              <a:spcAft>
                <a:spcPts val="0"/>
              </a:spcAft>
              <a:buSzPts val="1530"/>
              <a:buChar char="▪"/>
              <a:defRPr/>
            </a:lvl2pPr>
            <a:lvl3pPr marL="1371600" lvl="2" indent="-325755" algn="l" rtl="0">
              <a:lnSpc>
                <a:spcPct val="90000"/>
              </a:lnSpc>
              <a:spcBef>
                <a:spcPts val="400"/>
              </a:spcBef>
              <a:spcAft>
                <a:spcPts val="0"/>
              </a:spcAft>
              <a:buSzPts val="1530"/>
              <a:buChar char="▪"/>
              <a:defRPr/>
            </a:lvl3pPr>
            <a:lvl4pPr marL="1828800" lvl="3" indent="-325755" algn="l" rtl="0">
              <a:lnSpc>
                <a:spcPct val="90000"/>
              </a:lnSpc>
              <a:spcBef>
                <a:spcPts val="400"/>
              </a:spcBef>
              <a:spcAft>
                <a:spcPts val="0"/>
              </a:spcAft>
              <a:buSzPts val="1530"/>
              <a:buChar char="▪"/>
              <a:defRPr/>
            </a:lvl4pPr>
            <a:lvl5pPr marL="2286000" lvl="4" indent="-325754" algn="l" rtl="0">
              <a:lnSpc>
                <a:spcPct val="90000"/>
              </a:lnSpc>
              <a:spcBef>
                <a:spcPts val="400"/>
              </a:spcBef>
              <a:spcAft>
                <a:spcPts val="0"/>
              </a:spcAft>
              <a:buSzPts val="1530"/>
              <a:buChar char="▪"/>
              <a:defRPr/>
            </a:lvl5pPr>
            <a:lvl6pPr marL="2743200" lvl="5" indent="-325754" algn="l" rtl="0">
              <a:lnSpc>
                <a:spcPct val="90000"/>
              </a:lnSpc>
              <a:spcBef>
                <a:spcPts val="400"/>
              </a:spcBef>
              <a:spcAft>
                <a:spcPts val="0"/>
              </a:spcAft>
              <a:buSzPts val="1530"/>
              <a:buChar char="▪"/>
              <a:defRPr/>
            </a:lvl6pPr>
            <a:lvl7pPr marL="3200400" lvl="6" indent="-325754" algn="l" rtl="0">
              <a:lnSpc>
                <a:spcPct val="90000"/>
              </a:lnSpc>
              <a:spcBef>
                <a:spcPts val="400"/>
              </a:spcBef>
              <a:spcAft>
                <a:spcPts val="0"/>
              </a:spcAft>
              <a:buSzPts val="1530"/>
              <a:buChar char="▪"/>
              <a:defRPr/>
            </a:lvl7pPr>
            <a:lvl8pPr marL="3657600" lvl="7" indent="-325754" algn="l" rtl="0">
              <a:lnSpc>
                <a:spcPct val="90000"/>
              </a:lnSpc>
              <a:spcBef>
                <a:spcPts val="400"/>
              </a:spcBef>
              <a:spcAft>
                <a:spcPts val="0"/>
              </a:spcAft>
              <a:buSzPts val="1530"/>
              <a:buChar char="▪"/>
              <a:defRPr/>
            </a:lvl8pPr>
            <a:lvl9pPr marL="4114800" lvl="8" indent="-325754" algn="l" rtl="0">
              <a:lnSpc>
                <a:spcPct val="90000"/>
              </a:lnSpc>
              <a:spcBef>
                <a:spcPts val="400"/>
              </a:spcBef>
              <a:spcAft>
                <a:spcPts val="200"/>
              </a:spcAft>
              <a:buSzPts val="1530"/>
              <a:buChar char="▪"/>
              <a:defRPr/>
            </a:lvl9pPr>
          </a:lstStyle>
          <a:p>
            <a:endParaRPr/>
          </a:p>
        </p:txBody>
      </p:sp>
      <p:sp>
        <p:nvSpPr>
          <p:cNvPr id="41" name="Google Shape;41;gd7f900853e_0_553"/>
          <p:cNvSpPr txBox="1">
            <a:spLocks noGrp="1"/>
          </p:cNvSpPr>
          <p:nvPr>
            <p:ph type="dt" idx="10"/>
          </p:nvPr>
        </p:nvSpPr>
        <p:spPr>
          <a:xfrm>
            <a:off x="7964424" y="6272784"/>
            <a:ext cx="3273600" cy="3651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42" name="Google Shape;42;gd7f900853e_0_553"/>
          <p:cNvSpPr txBox="1">
            <a:spLocks noGrp="1"/>
          </p:cNvSpPr>
          <p:nvPr>
            <p:ph type="ftr" idx="11"/>
          </p:nvPr>
        </p:nvSpPr>
        <p:spPr>
          <a:xfrm>
            <a:off x="1088136" y="6272784"/>
            <a:ext cx="6327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43" name="Google Shape;43;gd7f900853e_0_553"/>
          <p:cNvSpPr txBox="1">
            <a:spLocks noGrp="1"/>
          </p:cNvSpPr>
          <p:nvPr>
            <p:ph type="sldNum" idx="12"/>
          </p:nvPr>
        </p:nvSpPr>
        <p:spPr>
          <a:xfrm>
            <a:off x="11311128" y="6272784"/>
            <a:ext cx="6402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lnSpc>
                <a:spcPct val="100000"/>
              </a:lnSpc>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60" algn="l" rtl="0">
              <a:lnSpc>
                <a:spcPct val="100000"/>
              </a:lnSpc>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5" algn="l" rtl="0">
              <a:lnSpc>
                <a:spcPct val="100000"/>
              </a:lnSpc>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lnSpc>
                <a:spcPct val="100000"/>
              </a:lnSpc>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94B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hyperlink" Target="http://lincs.ed.gov/publications/pdf/PRFbooklet.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xplicitinstruction.org/video-elementary/elementary-video-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uefap.com/vocab/select/awl.htm" TargetMode="External"/><Relationship Id="rId7"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www.marzanoresources.com/reproducibles/vocab-common-core/" TargetMode="External"/><Relationship Id="rId5" Type="http://schemas.openxmlformats.org/officeDocument/2006/relationships/hyperlink" Target="https://www.flocabulary.com/vocabulary-mini-game" TargetMode="External"/><Relationship Id="rId4" Type="http://schemas.openxmlformats.org/officeDocument/2006/relationships/hyperlink" Target="https://pbskids.org/games/vocabulary"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gdc12d7a1a1_0_2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a:t>
            </a:fld>
            <a:endParaRPr dirty="0"/>
          </a:p>
        </p:txBody>
      </p:sp>
      <p:sp>
        <p:nvSpPr>
          <p:cNvPr id="50" name="Google Shape;50;gdc12d7a1a1_0_20"/>
          <p:cNvSpPr txBox="1">
            <a:spLocks noGrp="1"/>
          </p:cNvSpPr>
          <p:nvPr>
            <p:ph type="body" idx="1"/>
          </p:nvPr>
        </p:nvSpPr>
        <p:spPr>
          <a:xfrm>
            <a:off x="381000" y="1868214"/>
            <a:ext cx="11430000" cy="4989786"/>
          </a:xfrm>
          <a:prstGeom prst="rect">
            <a:avLst/>
          </a:prstGeom>
        </p:spPr>
        <p:txBody>
          <a:bodyPr spcFirstLastPara="1" wrap="square" lIns="91425" tIns="45700" rIns="91425" bIns="45700" anchor="t" anchorCtr="0">
            <a:noAutofit/>
          </a:bodyPr>
          <a:lstStyle/>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#1</a:t>
            </a:r>
            <a:r>
              <a:rPr lang="en-US" sz="2000" dirty="0"/>
              <a:t> - Targeted Literacy Decision Making Flowchart</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#2</a:t>
            </a:r>
            <a:r>
              <a:rPr lang="en-US" sz="2000" dirty="0"/>
              <a:t> - Frayer Directions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#2a </a:t>
            </a:r>
            <a:r>
              <a:rPr lang="en-US" sz="2000" dirty="0"/>
              <a:t>- Frayer Sample with Four Sections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#3</a:t>
            </a:r>
            <a:r>
              <a:rPr lang="en-US" sz="2000" dirty="0"/>
              <a:t> - Common Prefixes Chart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#4</a:t>
            </a:r>
            <a:r>
              <a:rPr lang="en-US" sz="2000" dirty="0"/>
              <a:t> - Common Suffixes Chart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#5</a:t>
            </a:r>
            <a:r>
              <a:rPr lang="en-US" sz="2000" dirty="0"/>
              <a:t> - Latin Roots Charts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#6</a:t>
            </a:r>
            <a:r>
              <a:rPr lang="en-US" sz="2000" dirty="0"/>
              <a:t> - Greek Roots Chart Reading Rockets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Handout #7</a:t>
            </a:r>
            <a:r>
              <a:rPr lang="en-US" sz="2000" dirty="0"/>
              <a:t> - ABC Chart</a:t>
            </a:r>
          </a:p>
          <a:p>
            <a:pPr marL="0" lvl="0" indent="0" algn="l" rtl="0">
              <a:spcBef>
                <a:spcPts val="360"/>
              </a:spcBef>
              <a:spcAft>
                <a:spcPts val="0"/>
              </a:spcAft>
              <a:buClr>
                <a:srgbClr val="439639"/>
              </a:buClr>
              <a:buSzPct val="100000"/>
              <a:buNone/>
            </a:pPr>
            <a:r>
              <a:rPr lang="en-US" sz="2000" dirty="0"/>
              <a:t>Paper for Notetaking</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Resource #1</a:t>
            </a:r>
            <a:r>
              <a:rPr lang="en-US" sz="2000" dirty="0"/>
              <a:t> - Vocabulary Engagement Games</a:t>
            </a:r>
            <a:endParaRPr sz="2000" dirty="0"/>
          </a:p>
          <a:p>
            <a:pPr marL="342900" lvl="0" algn="l" rtl="0">
              <a:spcBef>
                <a:spcPts val="360"/>
              </a:spcBef>
              <a:spcAft>
                <a:spcPts val="0"/>
              </a:spcAft>
              <a:buClr>
                <a:srgbClr val="439639"/>
              </a:buClr>
              <a:buSzPct val="100000"/>
              <a:buFont typeface="Arial" panose="020B0604020202020204" pitchFamily="34" charset="0"/>
              <a:buChar char="•"/>
            </a:pPr>
            <a:r>
              <a:rPr lang="en-US" sz="2000" b="1" dirty="0"/>
              <a:t>Resource #2</a:t>
            </a:r>
            <a:r>
              <a:rPr lang="en-US" sz="2000" dirty="0"/>
              <a:t> - Vocabulary Resource Links</a:t>
            </a:r>
          </a:p>
          <a:p>
            <a:pPr marL="342900" lvl="0" algn="l" rtl="0">
              <a:spcBef>
                <a:spcPts val="360"/>
              </a:spcBef>
              <a:spcAft>
                <a:spcPts val="0"/>
              </a:spcAft>
              <a:buClr>
                <a:srgbClr val="439639"/>
              </a:buClr>
              <a:buSzPct val="100000"/>
              <a:buFont typeface="Arial" panose="020B0604020202020204" pitchFamily="34" charset="0"/>
              <a:buChar char="•"/>
            </a:pPr>
            <a:r>
              <a:rPr lang="en-US" sz="2000" b="1" dirty="0"/>
              <a:t>Resource #3</a:t>
            </a:r>
            <a:r>
              <a:rPr lang="en-US" sz="2000" dirty="0"/>
              <a:t> – Vocabulary Glossary</a:t>
            </a:r>
          </a:p>
          <a:p>
            <a:pPr marL="0" lvl="0" indent="0" algn="l" rtl="0">
              <a:spcBef>
                <a:spcPts val="360"/>
              </a:spcBef>
              <a:spcAft>
                <a:spcPts val="0"/>
              </a:spcAft>
              <a:buNone/>
            </a:pPr>
            <a:endParaRPr dirty="0"/>
          </a:p>
        </p:txBody>
      </p:sp>
      <p:sp>
        <p:nvSpPr>
          <p:cNvPr id="51" name="Google Shape;51;gdc12d7a1a1_0_20"/>
          <p:cNvSpPr txBox="1">
            <a:spLocks noGrp="1"/>
          </p:cNvSpPr>
          <p:nvPr>
            <p:ph type="title"/>
          </p:nvPr>
        </p:nvSpPr>
        <p:spPr>
          <a:xfrm>
            <a:off x="381000" y="1070298"/>
            <a:ext cx="11430000" cy="860977"/>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What You Will Need</a:t>
            </a:r>
            <a:endParaRPr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e0e491ed59_0_87"/>
          <p:cNvSpPr txBox="1">
            <a:spLocks noGrp="1"/>
          </p:cNvSpPr>
          <p:nvPr>
            <p:ph type="sldNum" idx="12"/>
          </p:nvPr>
        </p:nvSpPr>
        <p:spPr>
          <a:xfrm>
            <a:off x="381000" y="249989"/>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10</a:t>
            </a:fld>
            <a:endParaRPr dirty="0"/>
          </a:p>
        </p:txBody>
      </p:sp>
      <p:sp>
        <p:nvSpPr>
          <p:cNvPr id="124" name="Google Shape;124;ge0e491ed59_0_87"/>
          <p:cNvSpPr txBox="1">
            <a:spLocks noGrp="1"/>
          </p:cNvSpPr>
          <p:nvPr>
            <p:ph type="title"/>
          </p:nvPr>
        </p:nvSpPr>
        <p:spPr>
          <a:xfrm>
            <a:off x="381000" y="1011989"/>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Calibri"/>
              <a:buNone/>
            </a:pPr>
            <a:r>
              <a:rPr lang="en-US" sz="4400" dirty="0">
                <a:solidFill>
                  <a:schemeClr val="accent1"/>
                </a:solidFill>
              </a:rPr>
              <a:t>Developing Fluency for Strong Comprehension </a:t>
            </a:r>
            <a:endParaRPr sz="4400" dirty="0">
              <a:solidFill>
                <a:schemeClr val="accent1"/>
              </a:solidFill>
            </a:endParaRPr>
          </a:p>
          <a:p>
            <a:pPr marL="0" lvl="0" indent="0" algn="ctr" rtl="0">
              <a:lnSpc>
                <a:spcPct val="100000"/>
              </a:lnSpc>
              <a:spcBef>
                <a:spcPts val="0"/>
              </a:spcBef>
              <a:spcAft>
                <a:spcPts val="0"/>
              </a:spcAft>
              <a:buClr>
                <a:schemeClr val="dk1"/>
              </a:buClr>
              <a:buSzPts val="5300"/>
              <a:buFont typeface="Calibri"/>
              <a:buNone/>
            </a:pPr>
            <a:endParaRPr sz="4533" dirty="0"/>
          </a:p>
        </p:txBody>
      </p:sp>
      <p:sp>
        <p:nvSpPr>
          <p:cNvPr id="125" name="Google Shape;125;ge0e491ed59_0_87"/>
          <p:cNvSpPr txBox="1"/>
          <p:nvPr/>
        </p:nvSpPr>
        <p:spPr>
          <a:xfrm>
            <a:off x="381000" y="2431645"/>
            <a:ext cx="2859505" cy="2893069"/>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Clr>
                <a:schemeClr val="dk1"/>
              </a:buClr>
              <a:buSzPts val="5300"/>
              <a:buFont typeface="Calibri"/>
              <a:buNone/>
            </a:pPr>
            <a:r>
              <a:rPr lang="en-US" sz="4400" b="1" dirty="0">
                <a:solidFill>
                  <a:srgbClr val="42953B"/>
                </a:solidFill>
                <a:latin typeface="Calibri"/>
                <a:ea typeface="Calibri"/>
                <a:cs typeface="Calibri"/>
                <a:sym typeface="Calibri"/>
              </a:rPr>
              <a:t>Targeted Literacy Decision Making</a:t>
            </a:r>
            <a:endParaRPr sz="4400" dirty="0">
              <a:solidFill>
                <a:srgbClr val="42953B"/>
              </a:solidFill>
              <a:latin typeface="Calibri"/>
              <a:ea typeface="Calibri"/>
              <a:cs typeface="Calibri"/>
              <a:sym typeface="Calibri"/>
            </a:endParaRPr>
          </a:p>
        </p:txBody>
      </p:sp>
      <p:sp>
        <p:nvSpPr>
          <p:cNvPr id="126" name="Google Shape;126;ge0e491ed59_0_87"/>
          <p:cNvSpPr txBox="1"/>
          <p:nvPr/>
        </p:nvSpPr>
        <p:spPr>
          <a:xfrm>
            <a:off x="10631055" y="5772121"/>
            <a:ext cx="1179945" cy="400079"/>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#1</a:t>
            </a:r>
            <a:endParaRPr b="1" dirty="0">
              <a:latin typeface="Calibri"/>
              <a:ea typeface="Calibri"/>
              <a:cs typeface="Calibri"/>
              <a:sym typeface="Calibri"/>
            </a:endParaRPr>
          </a:p>
        </p:txBody>
      </p:sp>
      <p:pic>
        <p:nvPicPr>
          <p:cNvPr id="127" name="Google Shape;127;ge0e491ed59_0_87"/>
          <p:cNvPicPr preferRelativeResize="0"/>
          <p:nvPr/>
        </p:nvPicPr>
        <p:blipFill>
          <a:blip r:embed="rId3">
            <a:alphaModFix/>
          </a:blip>
          <a:stretch>
            <a:fillRect/>
          </a:stretch>
        </p:blipFill>
        <p:spPr>
          <a:xfrm>
            <a:off x="3595625" y="1494950"/>
            <a:ext cx="7571126" cy="3188075"/>
          </a:xfrm>
          <a:prstGeom prst="rect">
            <a:avLst/>
          </a:prstGeom>
          <a:noFill/>
          <a:ln>
            <a:noFill/>
          </a:ln>
        </p:spPr>
      </p:pic>
      <p:sp>
        <p:nvSpPr>
          <p:cNvPr id="128" name="Google Shape;128;ge0e491ed59_0_87"/>
          <p:cNvSpPr/>
          <p:nvPr/>
        </p:nvSpPr>
        <p:spPr>
          <a:xfrm>
            <a:off x="4291175" y="4821081"/>
            <a:ext cx="1822200" cy="1881000"/>
          </a:xfrm>
          <a:prstGeom prst="down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ge0e491ed59_0_87"/>
          <p:cNvSpPr txBox="1"/>
          <p:nvPr/>
        </p:nvSpPr>
        <p:spPr>
          <a:xfrm>
            <a:off x="4211053" y="5677408"/>
            <a:ext cx="1997242" cy="5693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dirty="0">
                <a:latin typeface="Calibri"/>
                <a:ea typeface="Calibri"/>
                <a:cs typeface="Calibri"/>
                <a:sym typeface="Calibri"/>
              </a:rPr>
              <a:t>If Low</a:t>
            </a:r>
            <a:endParaRPr sz="2500" dirty="0">
              <a:latin typeface="Calibri"/>
              <a:ea typeface="Calibri"/>
              <a:cs typeface="Calibri"/>
              <a:sym typeface="Calibri"/>
            </a:endParaRPr>
          </a:p>
        </p:txBody>
      </p:sp>
      <p:sp>
        <p:nvSpPr>
          <p:cNvPr id="130" name="Google Shape;130;ge0e491ed59_0_87"/>
          <p:cNvSpPr/>
          <p:nvPr/>
        </p:nvSpPr>
        <p:spPr>
          <a:xfrm rot="-861092">
            <a:off x="3468232" y="4134984"/>
            <a:ext cx="528905" cy="744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e0e491ed59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11</a:t>
            </a:fld>
            <a:endParaRPr dirty="0"/>
          </a:p>
        </p:txBody>
      </p:sp>
      <p:sp>
        <p:nvSpPr>
          <p:cNvPr id="137" name="Google Shape;137;ge0e491ed59_0_0"/>
          <p:cNvSpPr txBox="1">
            <a:spLocks noGrp="1"/>
          </p:cNvSpPr>
          <p:nvPr>
            <p:ph type="title"/>
          </p:nvPr>
        </p:nvSpPr>
        <p:spPr>
          <a:xfrm>
            <a:off x="381000" y="1143000"/>
            <a:ext cx="11430000" cy="57350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When Reading Comprehension is Low</a:t>
            </a:r>
            <a:endParaRPr sz="4400" dirty="0"/>
          </a:p>
        </p:txBody>
      </p:sp>
      <p:grpSp>
        <p:nvGrpSpPr>
          <p:cNvPr id="3" name="Group 2"/>
          <p:cNvGrpSpPr/>
          <p:nvPr/>
        </p:nvGrpSpPr>
        <p:grpSpPr>
          <a:xfrm>
            <a:off x="1699218" y="1955407"/>
            <a:ext cx="9154900" cy="4557725"/>
            <a:chOff x="720650" y="2123850"/>
            <a:chExt cx="9154900" cy="4557725"/>
          </a:xfrm>
        </p:grpSpPr>
        <p:pic>
          <p:nvPicPr>
            <p:cNvPr id="138" name="Google Shape;138;ge0e491ed59_0_0"/>
            <p:cNvPicPr preferRelativeResize="0"/>
            <p:nvPr/>
          </p:nvPicPr>
          <p:blipFill>
            <a:blip r:embed="rId3">
              <a:alphaModFix/>
            </a:blip>
            <a:stretch>
              <a:fillRect/>
            </a:stretch>
          </p:blipFill>
          <p:spPr>
            <a:xfrm>
              <a:off x="720650" y="2372500"/>
              <a:ext cx="5216425" cy="2610400"/>
            </a:xfrm>
            <a:prstGeom prst="rect">
              <a:avLst/>
            </a:prstGeom>
            <a:noFill/>
            <a:ln>
              <a:noFill/>
            </a:ln>
          </p:spPr>
        </p:pic>
        <p:sp>
          <p:nvSpPr>
            <p:cNvPr id="139" name="Google Shape;139;ge0e491ed59_0_0"/>
            <p:cNvSpPr txBox="1"/>
            <p:nvPr/>
          </p:nvSpPr>
          <p:spPr>
            <a:xfrm>
              <a:off x="1024280" y="2717518"/>
              <a:ext cx="2738700" cy="187279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2100" b="1" dirty="0"/>
                <a:t>Below Grade Level/Benchmark</a:t>
              </a:r>
              <a:endParaRPr sz="2100" b="1" dirty="0"/>
            </a:p>
            <a:p>
              <a:pPr marL="0" lvl="0" indent="0" algn="l" rtl="0">
                <a:lnSpc>
                  <a:spcPct val="115000"/>
                </a:lnSpc>
                <a:spcBef>
                  <a:spcPts val="1200"/>
                </a:spcBef>
                <a:spcAft>
                  <a:spcPts val="0"/>
                </a:spcAft>
                <a:buNone/>
              </a:pPr>
              <a:r>
                <a:rPr lang="en-US" sz="1800" i="1" dirty="0"/>
                <a:t>Check Oral Reading Fluency</a:t>
              </a:r>
              <a:endParaRPr sz="1800" i="1" dirty="0"/>
            </a:p>
          </p:txBody>
        </p:sp>
        <p:sp>
          <p:nvSpPr>
            <p:cNvPr id="140" name="Google Shape;140;ge0e491ed59_0_0"/>
            <p:cNvSpPr/>
            <p:nvPr/>
          </p:nvSpPr>
          <p:spPr>
            <a:xfrm>
              <a:off x="6387750" y="2123850"/>
              <a:ext cx="3487800" cy="2174400"/>
            </a:xfrm>
            <a:prstGeom prst="hexagon">
              <a:avLst>
                <a:gd name="adj" fmla="val 25000"/>
                <a:gd name="vf" fmla="val 115470"/>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ge0e491ed59_0_0"/>
            <p:cNvSpPr txBox="1"/>
            <p:nvPr/>
          </p:nvSpPr>
          <p:spPr>
            <a:xfrm>
              <a:off x="6603300" y="2505150"/>
              <a:ext cx="30567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b="1" dirty="0">
                  <a:latin typeface="Calibri"/>
                  <a:ea typeface="Calibri"/>
                  <a:cs typeface="Calibri"/>
                  <a:sym typeface="Calibri"/>
                </a:rPr>
                <a:t>Reading </a:t>
              </a:r>
              <a:endParaRPr sz="3200" b="1" dirty="0">
                <a:latin typeface="Calibri"/>
                <a:ea typeface="Calibri"/>
                <a:cs typeface="Calibri"/>
                <a:sym typeface="Calibri"/>
              </a:endParaRPr>
            </a:p>
            <a:p>
              <a:pPr marL="0" lvl="0" indent="0" algn="ctr" rtl="0">
                <a:spcBef>
                  <a:spcPts val="0"/>
                </a:spcBef>
                <a:spcAft>
                  <a:spcPts val="0"/>
                </a:spcAft>
                <a:buNone/>
              </a:pPr>
              <a:r>
                <a:rPr lang="en-US" sz="3200" b="1" dirty="0">
                  <a:latin typeface="Calibri"/>
                  <a:ea typeface="Calibri"/>
                  <a:cs typeface="Calibri"/>
                  <a:sym typeface="Calibri"/>
                </a:rPr>
                <a:t>Comprehension</a:t>
              </a:r>
              <a:endParaRPr sz="3200" b="1" dirty="0">
                <a:latin typeface="Calibri"/>
                <a:ea typeface="Calibri"/>
                <a:cs typeface="Calibri"/>
                <a:sym typeface="Calibri"/>
              </a:endParaRPr>
            </a:p>
          </p:txBody>
        </p:sp>
        <p:sp>
          <p:nvSpPr>
            <p:cNvPr id="142" name="Google Shape;142;ge0e491ed59_0_0"/>
            <p:cNvSpPr/>
            <p:nvPr/>
          </p:nvSpPr>
          <p:spPr>
            <a:xfrm>
              <a:off x="1219300" y="5133575"/>
              <a:ext cx="2072400" cy="1548000"/>
            </a:xfrm>
            <a:prstGeom prst="downArrow">
              <a:avLst>
                <a:gd name="adj1" fmla="val 50000"/>
                <a:gd name="adj2" fmla="val 50000"/>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143;ge0e491ed59_0_0"/>
            <p:cNvSpPr txBox="1"/>
            <p:nvPr/>
          </p:nvSpPr>
          <p:spPr>
            <a:xfrm>
              <a:off x="1122947" y="5752174"/>
              <a:ext cx="2261937"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latin typeface="Calibri"/>
                  <a:ea typeface="Calibri"/>
                  <a:cs typeface="Calibri"/>
                  <a:sym typeface="Calibri"/>
                </a:rPr>
                <a:t>If low</a:t>
              </a:r>
              <a:endParaRPr sz="2800" dirty="0">
                <a:latin typeface="Calibri"/>
                <a:ea typeface="Calibri"/>
                <a:cs typeface="Calibri"/>
                <a:sym typeface="Calibri"/>
              </a:endParaRPr>
            </a:p>
          </p:txBody>
        </p:sp>
        <p:sp>
          <p:nvSpPr>
            <p:cNvPr id="144" name="Google Shape;144;ge0e491ed59_0_0"/>
            <p:cNvSpPr/>
            <p:nvPr/>
          </p:nvSpPr>
          <p:spPr>
            <a:xfrm rot="1296377">
              <a:off x="3407221" y="4846932"/>
              <a:ext cx="3416096" cy="468587"/>
            </a:xfrm>
            <a:prstGeom prst="rightArrow">
              <a:avLst>
                <a:gd name="adj1" fmla="val 50000"/>
                <a:gd name="adj2" fmla="val 13189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ge0e491ed59_0_0"/>
            <p:cNvSpPr txBox="1"/>
            <p:nvPr/>
          </p:nvSpPr>
          <p:spPr>
            <a:xfrm>
              <a:off x="6897200" y="4683025"/>
              <a:ext cx="2673600" cy="1662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dirty="0">
                  <a:latin typeface="Calibri"/>
                  <a:ea typeface="Calibri"/>
                  <a:cs typeface="Calibri"/>
                  <a:sym typeface="Calibri"/>
                </a:rPr>
                <a:t>On Grade Level</a:t>
              </a:r>
              <a:endParaRPr sz="2400" b="1" dirty="0">
                <a:latin typeface="Calibri"/>
                <a:ea typeface="Calibri"/>
                <a:cs typeface="Calibri"/>
                <a:sym typeface="Calibri"/>
              </a:endParaRPr>
            </a:p>
            <a:p>
              <a:pPr marL="0" lvl="0" indent="0" algn="l" rtl="0">
                <a:spcBef>
                  <a:spcPts val="0"/>
                </a:spcBef>
                <a:spcAft>
                  <a:spcPts val="0"/>
                </a:spcAft>
                <a:buNone/>
              </a:pPr>
              <a:r>
                <a:rPr lang="en-US" sz="2400" dirty="0">
                  <a:latin typeface="Calibri"/>
                  <a:ea typeface="Calibri"/>
                  <a:cs typeface="Calibri"/>
                  <a:sym typeface="Calibri"/>
                </a:rPr>
                <a:t>Focus on </a:t>
              </a:r>
              <a:endParaRPr sz="2400" dirty="0">
                <a:latin typeface="Calibri"/>
                <a:ea typeface="Calibri"/>
                <a:cs typeface="Calibri"/>
                <a:sym typeface="Calibri"/>
              </a:endParaRPr>
            </a:p>
            <a:p>
              <a:pPr marL="0" lvl="0" indent="0" algn="l" rtl="0">
                <a:spcBef>
                  <a:spcPts val="0"/>
                </a:spcBef>
                <a:spcAft>
                  <a:spcPts val="0"/>
                </a:spcAft>
                <a:buNone/>
              </a:pPr>
              <a:r>
                <a:rPr lang="en-US" sz="2400" b="1" dirty="0">
                  <a:solidFill>
                    <a:schemeClr val="accent1"/>
                  </a:solidFill>
                  <a:latin typeface="Calibri"/>
                  <a:ea typeface="Calibri"/>
                  <a:cs typeface="Calibri"/>
                  <a:sym typeface="Calibri"/>
                </a:rPr>
                <a:t>Vocabulary </a:t>
              </a:r>
              <a:endParaRPr sz="2400" b="1" dirty="0">
                <a:solidFill>
                  <a:schemeClr val="accent1"/>
                </a:solidFill>
                <a:latin typeface="Calibri"/>
                <a:ea typeface="Calibri"/>
                <a:cs typeface="Calibri"/>
                <a:sym typeface="Calibri"/>
              </a:endParaRPr>
            </a:p>
            <a:p>
              <a:pPr marL="0" lvl="0" indent="0" algn="l" rtl="0">
                <a:spcBef>
                  <a:spcPts val="0"/>
                </a:spcBef>
                <a:spcAft>
                  <a:spcPts val="0"/>
                </a:spcAft>
                <a:buNone/>
              </a:pPr>
              <a:r>
                <a:rPr lang="en-US" sz="2400" dirty="0">
                  <a:latin typeface="Calibri"/>
                  <a:ea typeface="Calibri"/>
                  <a:cs typeface="Calibri"/>
                  <a:sym typeface="Calibri"/>
                </a:rPr>
                <a:t> Comprehension</a:t>
              </a:r>
              <a:endParaRPr sz="2400" dirty="0">
                <a:latin typeface="Calibri"/>
                <a:ea typeface="Calibri"/>
                <a:cs typeface="Calibri"/>
                <a:sym typeface="Calibri"/>
              </a:endParaRPr>
            </a:p>
          </p:txBody>
        </p:sp>
      </p:grpSp>
      <p:sp>
        <p:nvSpPr>
          <p:cNvPr id="146" name="Google Shape;146;ge0e491ed59_0_0"/>
          <p:cNvSpPr txBox="1"/>
          <p:nvPr/>
        </p:nvSpPr>
        <p:spPr>
          <a:xfrm>
            <a:off x="10684042" y="933421"/>
            <a:ext cx="1126958" cy="400079"/>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Handout #1</a:t>
            </a:r>
            <a:endParaRPr b="1" dirty="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e0e491ed59_0_14"/>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12</a:t>
            </a:fld>
            <a:endParaRPr dirty="0"/>
          </a:p>
        </p:txBody>
      </p:sp>
      <p:sp>
        <p:nvSpPr>
          <p:cNvPr id="153" name="Google Shape;153;ge0e491ed59_0_14"/>
          <p:cNvSpPr txBox="1">
            <a:spLocks noGrp="1"/>
          </p:cNvSpPr>
          <p:nvPr>
            <p:ph type="title"/>
          </p:nvPr>
        </p:nvSpPr>
        <p:spPr>
          <a:xfrm>
            <a:off x="381000" y="8001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Oral Reading Rate: Vocabulary</a:t>
            </a:r>
            <a:endParaRPr sz="4400" dirty="0"/>
          </a:p>
        </p:txBody>
      </p:sp>
      <p:grpSp>
        <p:nvGrpSpPr>
          <p:cNvPr id="3" name="Group 2"/>
          <p:cNvGrpSpPr/>
          <p:nvPr/>
        </p:nvGrpSpPr>
        <p:grpSpPr>
          <a:xfrm>
            <a:off x="670550" y="1840992"/>
            <a:ext cx="10772450" cy="4354691"/>
            <a:chOff x="670550" y="2647050"/>
            <a:chExt cx="10772450" cy="3548633"/>
          </a:xfrm>
        </p:grpSpPr>
        <p:sp>
          <p:nvSpPr>
            <p:cNvPr id="154" name="Google Shape;154;ge0e491ed59_0_14"/>
            <p:cNvSpPr txBox="1"/>
            <p:nvPr/>
          </p:nvSpPr>
          <p:spPr>
            <a:xfrm>
              <a:off x="6995200" y="2647050"/>
              <a:ext cx="4447800" cy="354863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sz="3600" b="1" dirty="0">
                  <a:latin typeface="Calibri"/>
                  <a:ea typeface="Calibri"/>
                  <a:cs typeface="Calibri"/>
                  <a:sym typeface="Calibri"/>
                </a:rPr>
                <a:t>On Grade Level</a:t>
              </a:r>
              <a:endParaRPr sz="3600" b="1" dirty="0">
                <a:latin typeface="Calibri"/>
                <a:ea typeface="Calibri"/>
                <a:cs typeface="Calibri"/>
                <a:sym typeface="Calibri"/>
              </a:endParaRPr>
            </a:p>
            <a:p>
              <a:pPr marL="0" lvl="0" indent="0" algn="ctr" rtl="0">
                <a:lnSpc>
                  <a:spcPct val="115000"/>
                </a:lnSpc>
                <a:spcBef>
                  <a:spcPts val="1200"/>
                </a:spcBef>
                <a:spcAft>
                  <a:spcPts val="0"/>
                </a:spcAft>
                <a:buNone/>
              </a:pPr>
              <a:r>
                <a:rPr lang="en-US" sz="3200" dirty="0">
                  <a:latin typeface="Calibri"/>
                  <a:ea typeface="Calibri"/>
                  <a:cs typeface="Calibri"/>
                  <a:sym typeface="Calibri"/>
                </a:rPr>
                <a:t>Focus on </a:t>
              </a:r>
              <a:r>
                <a:rPr lang="en-US" sz="3200" i="1" dirty="0">
                  <a:latin typeface="Calibri"/>
                  <a:ea typeface="Calibri"/>
                  <a:cs typeface="Calibri"/>
                  <a:sym typeface="Calibri"/>
                </a:rPr>
                <a:t>Fluency, Spelling,</a:t>
              </a:r>
              <a:endParaRPr sz="3200" i="1" dirty="0">
                <a:latin typeface="Calibri"/>
                <a:ea typeface="Calibri"/>
                <a:cs typeface="Calibri"/>
                <a:sym typeface="Calibri"/>
              </a:endParaRPr>
            </a:p>
            <a:p>
              <a:pPr marL="0" lvl="0" indent="0" algn="ctr" rtl="0">
                <a:lnSpc>
                  <a:spcPct val="115000"/>
                </a:lnSpc>
                <a:spcBef>
                  <a:spcPts val="1200"/>
                </a:spcBef>
                <a:spcAft>
                  <a:spcPts val="0"/>
                </a:spcAft>
                <a:buNone/>
              </a:pPr>
              <a:r>
                <a:rPr lang="en-US" sz="3200" b="1" dirty="0">
                  <a:solidFill>
                    <a:schemeClr val="accent1"/>
                  </a:solidFill>
                  <a:latin typeface="Calibri"/>
                  <a:ea typeface="Calibri"/>
                  <a:cs typeface="Calibri"/>
                  <a:sym typeface="Calibri"/>
                </a:rPr>
                <a:t>Vocabulary</a:t>
              </a:r>
              <a:r>
                <a:rPr lang="en-US" sz="3200" dirty="0">
                  <a:solidFill>
                    <a:schemeClr val="accent1"/>
                  </a:solidFill>
                  <a:latin typeface="Calibri"/>
                  <a:ea typeface="Calibri"/>
                  <a:cs typeface="Calibri"/>
                  <a:sym typeface="Calibri"/>
                </a:rPr>
                <a:t>, </a:t>
              </a:r>
              <a:r>
                <a:rPr lang="en-US" sz="3200" dirty="0">
                  <a:latin typeface="Calibri"/>
                  <a:ea typeface="Calibri"/>
                  <a:cs typeface="Calibri"/>
                  <a:sym typeface="Calibri"/>
                </a:rPr>
                <a:t>Comprehension</a:t>
              </a:r>
              <a:endParaRPr sz="3200" dirty="0">
                <a:latin typeface="Calibri"/>
                <a:ea typeface="Calibri"/>
                <a:cs typeface="Calibri"/>
                <a:sym typeface="Calibri"/>
              </a:endParaRPr>
            </a:p>
          </p:txBody>
        </p:sp>
        <p:grpSp>
          <p:nvGrpSpPr>
            <p:cNvPr id="2" name="Group 1"/>
            <p:cNvGrpSpPr/>
            <p:nvPr/>
          </p:nvGrpSpPr>
          <p:grpSpPr>
            <a:xfrm>
              <a:off x="670550" y="2647050"/>
              <a:ext cx="3679500" cy="3205200"/>
              <a:chOff x="670550" y="2647050"/>
              <a:chExt cx="3679500" cy="3205200"/>
            </a:xfrm>
          </p:grpSpPr>
          <p:sp>
            <p:nvSpPr>
              <p:cNvPr id="155" name="Google Shape;155;ge0e491ed59_0_14"/>
              <p:cNvSpPr/>
              <p:nvPr/>
            </p:nvSpPr>
            <p:spPr>
              <a:xfrm>
                <a:off x="670550" y="2647050"/>
                <a:ext cx="3679500" cy="3205200"/>
              </a:xfrm>
              <a:prstGeom prst="rect">
                <a:avLst/>
              </a:prstGeom>
              <a:solidFill>
                <a:schemeClr val="lt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ge0e491ed59_0_14"/>
              <p:cNvSpPr txBox="1"/>
              <p:nvPr/>
            </p:nvSpPr>
            <p:spPr>
              <a:xfrm>
                <a:off x="780585" y="2906301"/>
                <a:ext cx="3505034" cy="283151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dirty="0">
                    <a:latin typeface="Calibri"/>
                    <a:ea typeface="Calibri"/>
                    <a:cs typeface="Calibri"/>
                    <a:sym typeface="Calibri"/>
                  </a:rPr>
                  <a:t>Check Word Reading Lists</a:t>
                </a:r>
                <a:endParaRPr sz="3600" b="1" dirty="0">
                  <a:latin typeface="Calibri"/>
                  <a:ea typeface="Calibri"/>
                  <a:cs typeface="Calibri"/>
                  <a:sym typeface="Calibri"/>
                </a:endParaRPr>
              </a:p>
              <a:p>
                <a:pPr marL="0" lvl="0" indent="0" algn="ctr" rtl="0">
                  <a:spcBef>
                    <a:spcPts val="0"/>
                  </a:spcBef>
                  <a:spcAft>
                    <a:spcPts val="0"/>
                  </a:spcAft>
                  <a:buNone/>
                </a:pPr>
                <a:endParaRPr sz="1800" b="1" dirty="0">
                  <a:latin typeface="Calibri"/>
                  <a:ea typeface="Calibri"/>
                  <a:cs typeface="Calibri"/>
                  <a:sym typeface="Calibri"/>
                </a:endParaRPr>
              </a:p>
              <a:p>
                <a:pPr marL="0" lvl="0" indent="0" algn="ctr" rtl="0">
                  <a:spcBef>
                    <a:spcPts val="0"/>
                  </a:spcBef>
                  <a:spcAft>
                    <a:spcPts val="0"/>
                  </a:spcAft>
                  <a:buNone/>
                </a:pPr>
                <a:r>
                  <a:rPr lang="en-US" sz="3200" b="1" dirty="0">
                    <a:solidFill>
                      <a:schemeClr val="accent1"/>
                    </a:solidFill>
                    <a:latin typeface="Calibri"/>
                    <a:ea typeface="Calibri"/>
                    <a:cs typeface="Calibri"/>
                    <a:sym typeface="Calibri"/>
                  </a:rPr>
                  <a:t>Vocabulary</a:t>
                </a:r>
                <a:endParaRPr sz="3200" b="1" dirty="0">
                  <a:solidFill>
                    <a:schemeClr val="accent1"/>
                  </a:solidFill>
                  <a:latin typeface="Calibri"/>
                  <a:ea typeface="Calibri"/>
                  <a:cs typeface="Calibri"/>
                  <a:sym typeface="Calibri"/>
                </a:endParaRPr>
              </a:p>
              <a:p>
                <a:pPr marL="0" lvl="0" indent="0" algn="ctr" rtl="0">
                  <a:spcBef>
                    <a:spcPts val="0"/>
                  </a:spcBef>
                  <a:spcAft>
                    <a:spcPts val="0"/>
                  </a:spcAft>
                  <a:buNone/>
                </a:pPr>
                <a:endParaRPr sz="1800" dirty="0">
                  <a:latin typeface="Calibri"/>
                  <a:ea typeface="Calibri"/>
                  <a:cs typeface="Calibri"/>
                  <a:sym typeface="Calibri"/>
                </a:endParaRPr>
              </a:p>
              <a:p>
                <a:pPr marL="0" lvl="0" indent="0" algn="ctr" rtl="0">
                  <a:spcBef>
                    <a:spcPts val="0"/>
                  </a:spcBef>
                  <a:spcAft>
                    <a:spcPts val="0"/>
                  </a:spcAft>
                  <a:buNone/>
                </a:pPr>
                <a:r>
                  <a:rPr lang="en-US" sz="3200" dirty="0">
                    <a:latin typeface="Calibri"/>
                    <a:ea typeface="Calibri"/>
                    <a:cs typeface="Calibri"/>
                    <a:sym typeface="Calibri"/>
                  </a:rPr>
                  <a:t>Phonics/Decoding</a:t>
                </a:r>
                <a:endParaRPr sz="3200" dirty="0">
                  <a:latin typeface="Calibri"/>
                  <a:ea typeface="Calibri"/>
                  <a:cs typeface="Calibri"/>
                  <a:sym typeface="Calibri"/>
                </a:endParaRPr>
              </a:p>
            </p:txBody>
          </p:sp>
        </p:grpSp>
        <p:sp>
          <p:nvSpPr>
            <p:cNvPr id="157" name="Google Shape;157;ge0e491ed59_0_14"/>
            <p:cNvSpPr/>
            <p:nvPr/>
          </p:nvSpPr>
          <p:spPr>
            <a:xfrm>
              <a:off x="4624275" y="4080106"/>
              <a:ext cx="2096700" cy="450600"/>
            </a:xfrm>
            <a:prstGeom prst="rightArrow">
              <a:avLst>
                <a:gd name="adj1" fmla="val 50000"/>
                <a:gd name="adj2" fmla="val 86995"/>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8" name="Google Shape;158;ge0e491ed59_0_14"/>
          <p:cNvSpPr txBox="1"/>
          <p:nvPr/>
        </p:nvSpPr>
        <p:spPr>
          <a:xfrm>
            <a:off x="10615961" y="891474"/>
            <a:ext cx="1195039" cy="400079"/>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#1</a:t>
            </a:r>
            <a:endParaRPr b="1"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d7f900853e_0_0"/>
          <p:cNvSpPr txBox="1">
            <a:spLocks noGrp="1"/>
          </p:cNvSpPr>
          <p:nvPr>
            <p:ph type="body" idx="1"/>
          </p:nvPr>
        </p:nvSpPr>
        <p:spPr>
          <a:xfrm>
            <a:off x="381000" y="914400"/>
            <a:ext cx="114300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1173"/>
              </a:spcBef>
              <a:spcAft>
                <a:spcPts val="0"/>
              </a:spcAft>
              <a:buSzPts val="5867"/>
              <a:buNone/>
            </a:pPr>
            <a:r>
              <a:rPr lang="en-US" sz="4400" dirty="0"/>
              <a:t>Frayer for Notes</a:t>
            </a:r>
            <a:endParaRPr sz="4400" dirty="0"/>
          </a:p>
        </p:txBody>
      </p:sp>
      <p:sp>
        <p:nvSpPr>
          <p:cNvPr id="165" name="Google Shape;165;gd7f900853e_0_0"/>
          <p:cNvSpPr txBox="1">
            <a:spLocks noGrp="1"/>
          </p:cNvSpPr>
          <p:nvPr>
            <p:ph type="sldNum" idx="12"/>
          </p:nvPr>
        </p:nvSpPr>
        <p:spPr>
          <a:xfrm>
            <a:off x="10972800" y="279400"/>
            <a:ext cx="1016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13</a:t>
            </a:fld>
            <a:endParaRPr dirty="0"/>
          </a:p>
        </p:txBody>
      </p:sp>
      <p:grpSp>
        <p:nvGrpSpPr>
          <p:cNvPr id="3" name="Group 2"/>
          <p:cNvGrpSpPr/>
          <p:nvPr/>
        </p:nvGrpSpPr>
        <p:grpSpPr>
          <a:xfrm>
            <a:off x="2520427" y="2254450"/>
            <a:ext cx="8653095" cy="3917750"/>
            <a:chOff x="2520427" y="2254450"/>
            <a:chExt cx="8653095" cy="3917750"/>
          </a:xfrm>
        </p:grpSpPr>
        <p:graphicFrame>
          <p:nvGraphicFramePr>
            <p:cNvPr id="166" name="Google Shape;166;gd7f900853e_0_0"/>
            <p:cNvGraphicFramePr/>
            <p:nvPr>
              <p:extLst>
                <p:ext uri="{D42A27DB-BD31-4B8C-83A1-F6EECF244321}">
                  <p14:modId xmlns:p14="http://schemas.microsoft.com/office/powerpoint/2010/main" val="2540637962"/>
                </p:ext>
              </p:extLst>
            </p:nvPr>
          </p:nvGraphicFramePr>
          <p:xfrm>
            <a:off x="2520427" y="2254450"/>
            <a:ext cx="8653095" cy="3917750"/>
          </p:xfrm>
          <a:graphic>
            <a:graphicData uri="http://schemas.openxmlformats.org/drawingml/2006/table">
              <a:tbl>
                <a:tblPr>
                  <a:noFill/>
                  <a:tableStyleId>{D7A2F3A0-E658-4A99-BD8D-BD2AC994B016}</a:tableStyleId>
                </a:tblPr>
                <a:tblGrid>
                  <a:gridCol w="4307628">
                    <a:extLst>
                      <a:ext uri="{9D8B030D-6E8A-4147-A177-3AD203B41FA5}">
                        <a16:colId xmlns:a16="http://schemas.microsoft.com/office/drawing/2014/main" val="20000"/>
                      </a:ext>
                    </a:extLst>
                  </a:gridCol>
                  <a:gridCol w="4345467">
                    <a:extLst>
                      <a:ext uri="{9D8B030D-6E8A-4147-A177-3AD203B41FA5}">
                        <a16:colId xmlns:a16="http://schemas.microsoft.com/office/drawing/2014/main" val="20001"/>
                      </a:ext>
                    </a:extLst>
                  </a:gridCol>
                </a:tblGrid>
                <a:tr h="19588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9588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67" name="Google Shape;167;gd7f900853e_0_0"/>
            <p:cNvSpPr/>
            <p:nvPr/>
          </p:nvSpPr>
          <p:spPr>
            <a:xfrm>
              <a:off x="5576434" y="3384396"/>
              <a:ext cx="2495550" cy="1645900"/>
            </a:xfrm>
            <a:prstGeom prst="flowChartDecision">
              <a:avLst/>
            </a:prstGeom>
            <a:solidFill>
              <a:schemeClr val="lt2"/>
            </a:solidFill>
            <a:ln w="762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68" name="Google Shape;168;gd7f900853e_0_0"/>
            <p:cNvSpPr txBox="1"/>
            <p:nvPr/>
          </p:nvSpPr>
          <p:spPr>
            <a:xfrm>
              <a:off x="5542156" y="3880343"/>
              <a:ext cx="2553629" cy="6155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800" b="1" i="0" u="none" strike="noStrike" cap="none" dirty="0">
                  <a:solidFill>
                    <a:srgbClr val="004B8E"/>
                  </a:solidFill>
                  <a:latin typeface="Calibri"/>
                  <a:ea typeface="Calibri"/>
                  <a:cs typeface="Calibri"/>
                  <a:sym typeface="Calibri"/>
                </a:rPr>
                <a:t>Vocabulary</a:t>
              </a:r>
              <a:endParaRPr sz="2800" b="1" i="0" u="none" strike="noStrike" cap="none" dirty="0">
                <a:solidFill>
                  <a:srgbClr val="004B8E"/>
                </a:solidFill>
                <a:latin typeface="Calibri"/>
                <a:ea typeface="Calibri"/>
                <a:cs typeface="Calibri"/>
                <a:sym typeface="Calibri"/>
              </a:endParaRPr>
            </a:p>
          </p:txBody>
        </p:sp>
      </p:grpSp>
      <p:sp>
        <p:nvSpPr>
          <p:cNvPr id="169" name="Google Shape;169;gd7f900853e_0_0"/>
          <p:cNvSpPr txBox="1"/>
          <p:nvPr/>
        </p:nvSpPr>
        <p:spPr>
          <a:xfrm>
            <a:off x="10247971" y="6457921"/>
            <a:ext cx="1563029" cy="400079"/>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Hand-out #2 &amp; 2a</a:t>
            </a:r>
            <a:endParaRPr b="1" dirty="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d7f900853e_0_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14</a:t>
            </a:fld>
            <a:endParaRPr dirty="0"/>
          </a:p>
        </p:txBody>
      </p:sp>
      <p:sp>
        <p:nvSpPr>
          <p:cNvPr id="175" name="Google Shape;175;gd7f900853e_0_9"/>
          <p:cNvSpPr txBox="1">
            <a:spLocks noGrp="1"/>
          </p:cNvSpPr>
          <p:nvPr>
            <p:ph type="body" idx="1"/>
          </p:nvPr>
        </p:nvSpPr>
        <p:spPr>
          <a:xfrm>
            <a:off x="381000" y="3262184"/>
            <a:ext cx="11430000" cy="291001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dirty="0">
                <a:solidFill>
                  <a:srgbClr val="004B8E"/>
                </a:solidFill>
                <a:highlight>
                  <a:schemeClr val="lt1"/>
                </a:highlight>
              </a:rPr>
              <a:t>Vocabulary refers to the words children must know to communicate effectively and understand in written form.</a:t>
            </a:r>
            <a:endParaRPr sz="2800" b="1" dirty="0">
              <a:solidFill>
                <a:srgbClr val="004B8E"/>
              </a:solidFill>
              <a:highlight>
                <a:srgbClr val="FFFFFF"/>
              </a:highlight>
              <a:latin typeface="Verdana"/>
              <a:ea typeface="Verdana"/>
              <a:cs typeface="Verdana"/>
              <a:sym typeface="Verdana"/>
            </a:endParaRPr>
          </a:p>
        </p:txBody>
      </p:sp>
      <p:pic>
        <p:nvPicPr>
          <p:cNvPr id="177" name="Google Shape;177;gd7f900853e_0_9" descr="Boy, Laughing, Reading, Kid, Child"/>
          <p:cNvPicPr preferRelativeResize="0"/>
          <p:nvPr/>
        </p:nvPicPr>
        <p:blipFill rotWithShape="1">
          <a:blip r:embed="rId3">
            <a:alphaModFix/>
          </a:blip>
          <a:srcRect/>
          <a:stretch/>
        </p:blipFill>
        <p:spPr>
          <a:xfrm>
            <a:off x="402311" y="4301790"/>
            <a:ext cx="2450592" cy="1883664"/>
          </a:xfrm>
          <a:prstGeom prst="rect">
            <a:avLst/>
          </a:prstGeom>
          <a:noFill/>
          <a:ln>
            <a:noFill/>
          </a:ln>
        </p:spPr>
      </p:pic>
      <p:pic>
        <p:nvPicPr>
          <p:cNvPr id="178" name="Google Shape;178;gd7f900853e_0_9"/>
          <p:cNvPicPr preferRelativeResize="0"/>
          <p:nvPr/>
        </p:nvPicPr>
        <p:blipFill rotWithShape="1">
          <a:blip r:embed="rId4">
            <a:alphaModFix/>
          </a:blip>
          <a:srcRect/>
          <a:stretch/>
        </p:blipFill>
        <p:spPr>
          <a:xfrm>
            <a:off x="9360408" y="4288536"/>
            <a:ext cx="2450592" cy="1883664"/>
          </a:xfrm>
          <a:prstGeom prst="rect">
            <a:avLst/>
          </a:prstGeom>
          <a:noFill/>
          <a:ln>
            <a:noFill/>
          </a:ln>
        </p:spPr>
      </p:pic>
      <p:pic>
        <p:nvPicPr>
          <p:cNvPr id="3" name="Picture 2"/>
          <p:cNvPicPr>
            <a:picLocks noChangeAspect="1"/>
          </p:cNvPicPr>
          <p:nvPr/>
        </p:nvPicPr>
        <p:blipFill>
          <a:blip r:embed="rId5"/>
          <a:stretch>
            <a:fillRect/>
          </a:stretch>
        </p:blipFill>
        <p:spPr>
          <a:xfrm>
            <a:off x="4881360" y="4287585"/>
            <a:ext cx="2450592" cy="1887273"/>
          </a:xfrm>
          <a:prstGeom prst="rect">
            <a:avLst/>
          </a:prstGeom>
        </p:spPr>
      </p:pic>
      <p:grpSp>
        <p:nvGrpSpPr>
          <p:cNvPr id="10" name="Group 9"/>
          <p:cNvGrpSpPr/>
          <p:nvPr/>
        </p:nvGrpSpPr>
        <p:grpSpPr>
          <a:xfrm>
            <a:off x="3945924" y="956980"/>
            <a:ext cx="4300152" cy="2161093"/>
            <a:chOff x="6508149" y="995080"/>
            <a:chExt cx="4300152" cy="2161093"/>
          </a:xfrm>
        </p:grpSpPr>
        <p:sp>
          <p:nvSpPr>
            <p:cNvPr id="11" name="Google Shape;176;gd7f900853e_0_9"/>
            <p:cNvSpPr txBox="1">
              <a:spLocks/>
            </p:cNvSpPr>
            <p:nvPr/>
          </p:nvSpPr>
          <p:spPr>
            <a:xfrm>
              <a:off x="6508149" y="1488668"/>
              <a:ext cx="4300152" cy="10600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a:solidFill>
                    <a:srgbClr val="004B8E"/>
                  </a:solidFill>
                </a:rPr>
                <a:t>Vocabulary</a:t>
              </a:r>
              <a:r>
                <a:rPr lang="en-US" dirty="0">
                  <a:solidFill>
                    <a:srgbClr val="42953B"/>
                  </a:solidFill>
                </a:rPr>
                <a:t> </a:t>
              </a:r>
            </a:p>
          </p:txBody>
        </p:sp>
        <p:sp>
          <p:nvSpPr>
            <p:cNvPr id="12" name="Google Shape;179;gd7f900853e_0_9"/>
            <p:cNvSpPr/>
            <p:nvPr/>
          </p:nvSpPr>
          <p:spPr>
            <a:xfrm>
              <a:off x="6542545" y="995080"/>
              <a:ext cx="4231359" cy="2161093"/>
            </a:xfrm>
            <a:prstGeom prst="flowChartDecision">
              <a:avLst/>
            </a:prstGeom>
            <a:noFill/>
            <a:ln w="381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d7f900853e_0_17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dirty="0"/>
          </a:p>
        </p:txBody>
      </p:sp>
      <p:sp>
        <p:nvSpPr>
          <p:cNvPr id="186" name="Google Shape;186;gd7f900853e_0_175"/>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Simple View of Reading</a:t>
            </a:r>
            <a:endParaRPr sz="4400" dirty="0"/>
          </a:p>
        </p:txBody>
      </p:sp>
      <p:pic>
        <p:nvPicPr>
          <p:cNvPr id="187" name="Google Shape;187;gd7f900853e_0_175"/>
          <p:cNvPicPr preferRelativeResize="0"/>
          <p:nvPr/>
        </p:nvPicPr>
        <p:blipFill rotWithShape="1">
          <a:blip r:embed="rId3">
            <a:alphaModFix/>
          </a:blip>
          <a:srcRect/>
          <a:stretch/>
        </p:blipFill>
        <p:spPr>
          <a:xfrm>
            <a:off x="1062113" y="4045772"/>
            <a:ext cx="8243776" cy="2114550"/>
          </a:xfrm>
          <a:prstGeom prst="rect">
            <a:avLst/>
          </a:prstGeom>
          <a:noFill/>
          <a:ln>
            <a:noFill/>
          </a:ln>
        </p:spPr>
      </p:pic>
      <p:sp>
        <p:nvSpPr>
          <p:cNvPr id="188" name="Google Shape;188;gd7f900853e_0_175"/>
          <p:cNvSpPr txBox="1"/>
          <p:nvPr/>
        </p:nvSpPr>
        <p:spPr>
          <a:xfrm>
            <a:off x="1528375" y="6328950"/>
            <a:ext cx="9781500" cy="8634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(Gough &amp; Tunmer, 1986; Hoover &amp; Gough, 1990)</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189" name="Google Shape;189;gd7f900853e_0_175"/>
          <p:cNvSpPr/>
          <p:nvPr/>
        </p:nvSpPr>
        <p:spPr>
          <a:xfrm>
            <a:off x="472727" y="2111016"/>
            <a:ext cx="3035808" cy="1289304"/>
          </a:xfrm>
          <a:prstGeom prst="rect">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0" name="Google Shape;190;gd7f900853e_0_175"/>
          <p:cNvSpPr txBox="1"/>
          <p:nvPr/>
        </p:nvSpPr>
        <p:spPr>
          <a:xfrm>
            <a:off x="557038" y="2111016"/>
            <a:ext cx="2902854"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Word</a:t>
            </a:r>
            <a:endParaRPr sz="32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Recognition</a:t>
            </a:r>
            <a:endParaRPr sz="3200" b="1" i="0" u="none" strike="noStrike" cap="none" dirty="0">
              <a:solidFill>
                <a:srgbClr val="000000"/>
              </a:solidFill>
              <a:latin typeface="Calibri"/>
              <a:ea typeface="Calibri"/>
              <a:cs typeface="Calibri"/>
              <a:sym typeface="Calibri"/>
            </a:endParaRPr>
          </a:p>
        </p:txBody>
      </p:sp>
      <p:sp>
        <p:nvSpPr>
          <p:cNvPr id="191" name="Google Shape;191;gd7f900853e_0_175"/>
          <p:cNvSpPr txBox="1"/>
          <p:nvPr/>
        </p:nvSpPr>
        <p:spPr>
          <a:xfrm>
            <a:off x="3646187" y="2172800"/>
            <a:ext cx="7251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a:solidFill>
                  <a:srgbClr val="000000"/>
                </a:solidFill>
                <a:latin typeface="Calibri"/>
                <a:ea typeface="Calibri"/>
                <a:cs typeface="Calibri"/>
                <a:sym typeface="Calibri"/>
              </a:rPr>
              <a:t>X</a:t>
            </a:r>
            <a:endParaRPr sz="5000" b="1" i="0" u="none" strike="noStrike" cap="none" dirty="0">
              <a:solidFill>
                <a:srgbClr val="000000"/>
              </a:solidFill>
              <a:latin typeface="Calibri"/>
              <a:ea typeface="Calibri"/>
              <a:cs typeface="Calibri"/>
              <a:sym typeface="Calibri"/>
            </a:endParaRPr>
          </a:p>
        </p:txBody>
      </p:sp>
      <p:sp>
        <p:nvSpPr>
          <p:cNvPr id="192" name="Google Shape;192;gd7f900853e_0_175"/>
          <p:cNvSpPr/>
          <p:nvPr/>
        </p:nvSpPr>
        <p:spPr>
          <a:xfrm>
            <a:off x="4508939" y="2111016"/>
            <a:ext cx="3035808" cy="1289304"/>
          </a:xfrm>
          <a:prstGeom prst="rect">
            <a:avLst/>
          </a:prstGeom>
          <a:solidFill>
            <a:schemeClr val="lt2"/>
          </a:solid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3" name="Google Shape;193;gd7f900853e_0_175"/>
          <p:cNvSpPr txBox="1"/>
          <p:nvPr/>
        </p:nvSpPr>
        <p:spPr>
          <a:xfrm>
            <a:off x="4453341" y="2111016"/>
            <a:ext cx="3125077"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Language </a:t>
            </a:r>
            <a:endParaRPr sz="32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Comprehension</a:t>
            </a:r>
            <a:endParaRPr sz="3200" b="1" i="0" u="none" strike="noStrike" cap="none" dirty="0">
              <a:solidFill>
                <a:srgbClr val="000000"/>
              </a:solidFill>
              <a:latin typeface="Calibri"/>
              <a:ea typeface="Calibri"/>
              <a:cs typeface="Calibri"/>
              <a:sym typeface="Calibri"/>
            </a:endParaRPr>
          </a:p>
        </p:txBody>
      </p:sp>
      <p:sp>
        <p:nvSpPr>
          <p:cNvPr id="194" name="Google Shape;194;gd7f900853e_0_175"/>
          <p:cNvSpPr txBox="1"/>
          <p:nvPr/>
        </p:nvSpPr>
        <p:spPr>
          <a:xfrm>
            <a:off x="7682399" y="2111016"/>
            <a:ext cx="8994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6300"/>
              <a:buFont typeface="Arial"/>
              <a:buNone/>
            </a:pPr>
            <a:r>
              <a:rPr lang="en-US" sz="6300" b="1" i="0" u="none" strike="noStrike" cap="none" dirty="0">
                <a:solidFill>
                  <a:srgbClr val="000000"/>
                </a:solidFill>
                <a:latin typeface="Calibri"/>
                <a:ea typeface="Calibri"/>
                <a:cs typeface="Calibri"/>
                <a:sym typeface="Calibri"/>
              </a:rPr>
              <a:t>=</a:t>
            </a:r>
            <a:endParaRPr sz="6300" b="1" i="0" u="none" strike="noStrike" cap="none" dirty="0">
              <a:solidFill>
                <a:srgbClr val="000000"/>
              </a:solidFill>
              <a:latin typeface="Calibri"/>
              <a:ea typeface="Calibri"/>
              <a:cs typeface="Calibri"/>
              <a:sym typeface="Calibri"/>
            </a:endParaRPr>
          </a:p>
        </p:txBody>
      </p:sp>
      <p:sp>
        <p:nvSpPr>
          <p:cNvPr id="195" name="Google Shape;195;gd7f900853e_0_175"/>
          <p:cNvSpPr/>
          <p:nvPr/>
        </p:nvSpPr>
        <p:spPr>
          <a:xfrm>
            <a:off x="8719450" y="2111016"/>
            <a:ext cx="3035808" cy="1289304"/>
          </a:xfrm>
          <a:prstGeom prst="rect">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6" name="Google Shape;196;gd7f900853e_0_175"/>
          <p:cNvSpPr txBox="1"/>
          <p:nvPr/>
        </p:nvSpPr>
        <p:spPr>
          <a:xfrm>
            <a:off x="989525" y="990600"/>
            <a:ext cx="166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197" name="Google Shape;197;gd7f900853e_0_175"/>
          <p:cNvSpPr txBox="1"/>
          <p:nvPr/>
        </p:nvSpPr>
        <p:spPr>
          <a:xfrm>
            <a:off x="8738275" y="2111016"/>
            <a:ext cx="3125077" cy="1169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Reading</a:t>
            </a:r>
            <a:endParaRPr sz="32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Calibri"/>
                <a:cs typeface="Calibri"/>
                <a:sym typeface="Calibri"/>
              </a:rPr>
              <a:t>Comprehension</a:t>
            </a:r>
            <a:endParaRPr sz="3200" b="1" i="0" u="none" strike="noStrike" cap="none" dirty="0">
              <a:solidFill>
                <a:srgbClr val="000000"/>
              </a:solidFill>
              <a:latin typeface="Calibri"/>
              <a:ea typeface="Calibri"/>
              <a:cs typeface="Calibri"/>
              <a:sym typeface="Calibri"/>
            </a:endParaRPr>
          </a:p>
        </p:txBody>
      </p:sp>
      <p:pic>
        <p:nvPicPr>
          <p:cNvPr id="18" name="Google Shape;198;gd7f900853e_0_175"/>
          <p:cNvPicPr preferRelativeResize="0"/>
          <p:nvPr/>
        </p:nvPicPr>
        <p:blipFill rotWithShape="1">
          <a:blip r:embed="rId4">
            <a:alphaModFix/>
          </a:blip>
          <a:srcRect/>
          <a:stretch/>
        </p:blipFill>
        <p:spPr>
          <a:xfrm rot="4900765">
            <a:off x="9548341" y="3923575"/>
            <a:ext cx="1948796" cy="2573904"/>
          </a:xfrm>
          <a:prstGeom prst="rect">
            <a:avLst/>
          </a:prstGeom>
          <a:noFill/>
          <a:ln>
            <a:noFill/>
          </a:ln>
        </p:spPr>
      </p:pic>
      <p:sp>
        <p:nvSpPr>
          <p:cNvPr id="19" name="Google Shape;199;gd7f900853e_0_175"/>
          <p:cNvSpPr/>
          <p:nvPr/>
        </p:nvSpPr>
        <p:spPr>
          <a:xfrm>
            <a:off x="10073025" y="4955788"/>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0;gd7f900853e_0_175"/>
          <p:cNvSpPr/>
          <p:nvPr/>
        </p:nvSpPr>
        <p:spPr>
          <a:xfrm>
            <a:off x="9699175" y="4565475"/>
            <a:ext cx="249300" cy="19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 name="Google Shape;201;gd7f900853e_0_175"/>
          <p:cNvCxnSpPr>
            <a:endCxn id="20" idx="1"/>
          </p:cNvCxnSpPr>
          <p:nvPr/>
        </p:nvCxnSpPr>
        <p:spPr>
          <a:xfrm>
            <a:off x="8228575" y="3807825"/>
            <a:ext cx="1470600" cy="8556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d7f900853e_0_19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16</a:t>
            </a:fld>
            <a:endParaRPr dirty="0"/>
          </a:p>
        </p:txBody>
      </p:sp>
      <p:sp>
        <p:nvSpPr>
          <p:cNvPr id="208" name="Google Shape;208;gd7f900853e_0_196"/>
          <p:cNvSpPr txBox="1">
            <a:spLocks noGrp="1"/>
          </p:cNvSpPr>
          <p:nvPr>
            <p:ph type="body" idx="1"/>
          </p:nvPr>
        </p:nvSpPr>
        <p:spPr>
          <a:xfrm>
            <a:off x="406509" y="2651572"/>
            <a:ext cx="11404491" cy="3520628"/>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Listening Vocabulary </a:t>
            </a:r>
            <a:endParaRPr sz="40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Speaking Vocabulary </a:t>
            </a:r>
            <a:endParaRPr sz="40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Reading Vocabulary </a:t>
            </a:r>
            <a:endParaRPr sz="40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4000" dirty="0"/>
              <a:t>Writing Vocabulary </a:t>
            </a:r>
            <a:endParaRPr sz="4000" dirty="0"/>
          </a:p>
        </p:txBody>
      </p:sp>
      <p:sp>
        <p:nvSpPr>
          <p:cNvPr id="209" name="Google Shape;209;gd7f900853e_0_196"/>
          <p:cNvSpPr txBox="1">
            <a:spLocks noGrp="1"/>
          </p:cNvSpPr>
          <p:nvPr>
            <p:ph type="title"/>
          </p:nvPr>
        </p:nvSpPr>
        <p:spPr>
          <a:xfrm>
            <a:off x="628650" y="1557984"/>
            <a:ext cx="4042719"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dirty="0"/>
              <a:t>4 Types of</a:t>
            </a:r>
            <a:endParaRPr dirty="0"/>
          </a:p>
        </p:txBody>
      </p:sp>
      <p:pic>
        <p:nvPicPr>
          <p:cNvPr id="210" name="Google Shape;210;gd7f900853e_0_196" descr="Girl, Child, Schoolboy, Student"/>
          <p:cNvPicPr preferRelativeResize="0"/>
          <p:nvPr/>
        </p:nvPicPr>
        <p:blipFill rotWithShape="1">
          <a:blip r:embed="rId3">
            <a:alphaModFix/>
          </a:blip>
          <a:srcRect/>
          <a:stretch/>
        </p:blipFill>
        <p:spPr>
          <a:xfrm>
            <a:off x="10079844" y="4276200"/>
            <a:ext cx="1704675" cy="1534925"/>
          </a:xfrm>
          <a:prstGeom prst="rect">
            <a:avLst/>
          </a:prstGeom>
          <a:noFill/>
          <a:ln>
            <a:noFill/>
          </a:ln>
        </p:spPr>
      </p:pic>
      <p:sp>
        <p:nvSpPr>
          <p:cNvPr id="211" name="Google Shape;211;gd7f900853e_0_196"/>
          <p:cNvSpPr/>
          <p:nvPr/>
        </p:nvSpPr>
        <p:spPr>
          <a:xfrm>
            <a:off x="381000" y="6172200"/>
            <a:ext cx="11430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rgbClr val="000000"/>
                </a:solidFill>
                <a:latin typeface="Verdana"/>
                <a:ea typeface="Verdana"/>
                <a:cs typeface="Verdana"/>
                <a:sym typeface="Verdana"/>
              </a:rPr>
              <a:t>Adapted from: </a:t>
            </a:r>
            <a:r>
              <a:rPr lang="en-US" sz="1400" b="0" i="1" u="sng" strike="noStrike" cap="none" dirty="0">
                <a:solidFill>
                  <a:srgbClr val="D05527"/>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Put Reading First: The Research Building Blocks for Teaching Children to Read, Kindergarten Through Grade 3</a:t>
            </a:r>
            <a:r>
              <a:rPr lang="en-US" sz="1400" b="0" i="1" u="none" strike="noStrike" cap="none" dirty="0">
                <a:solidFill>
                  <a:srgbClr val="000000"/>
                </a:solidFill>
                <a:latin typeface="Verdana"/>
                <a:ea typeface="Verdana"/>
                <a:cs typeface="Verdana"/>
                <a:sym typeface="Verdana"/>
              </a:rPr>
              <a:t>, a publication of The Partnership for Reading.</a:t>
            </a:r>
            <a:endParaRPr sz="1400" b="0" i="0" u="none" strike="noStrike" cap="none" dirty="0">
              <a:solidFill>
                <a:srgbClr val="000000"/>
              </a:solidFill>
              <a:latin typeface="Arial"/>
              <a:ea typeface="Arial"/>
              <a:cs typeface="Arial"/>
              <a:sym typeface="Arial"/>
            </a:endParaRPr>
          </a:p>
        </p:txBody>
      </p:sp>
      <p:pic>
        <p:nvPicPr>
          <p:cNvPr id="212" name="Google Shape;212;gd7f900853e_0_196"/>
          <p:cNvPicPr preferRelativeResize="0"/>
          <p:nvPr/>
        </p:nvPicPr>
        <p:blipFill>
          <a:blip r:embed="rId5">
            <a:alphaModFix/>
          </a:blip>
          <a:stretch>
            <a:fillRect/>
          </a:stretch>
        </p:blipFill>
        <p:spPr>
          <a:xfrm>
            <a:off x="8893993" y="1333500"/>
            <a:ext cx="2911923" cy="2720074"/>
          </a:xfrm>
          <a:prstGeom prst="rect">
            <a:avLst/>
          </a:prstGeom>
          <a:noFill/>
          <a:ln>
            <a:noFill/>
          </a:ln>
        </p:spPr>
      </p:pic>
      <p:pic>
        <p:nvPicPr>
          <p:cNvPr id="213" name="Google Shape;213;gd7f900853e_0_196"/>
          <p:cNvPicPr preferRelativeResize="0"/>
          <p:nvPr/>
        </p:nvPicPr>
        <p:blipFill>
          <a:blip r:embed="rId6">
            <a:alphaModFix/>
          </a:blip>
          <a:stretch>
            <a:fillRect/>
          </a:stretch>
        </p:blipFill>
        <p:spPr>
          <a:xfrm>
            <a:off x="7508594" y="4276200"/>
            <a:ext cx="2159700" cy="1534925"/>
          </a:xfrm>
          <a:prstGeom prst="rect">
            <a:avLst/>
          </a:prstGeom>
          <a:noFill/>
          <a:ln>
            <a:noFill/>
          </a:ln>
        </p:spPr>
      </p:pic>
      <p:grpSp>
        <p:nvGrpSpPr>
          <p:cNvPr id="12" name="Group 11"/>
          <p:cNvGrpSpPr/>
          <p:nvPr/>
        </p:nvGrpSpPr>
        <p:grpSpPr>
          <a:xfrm>
            <a:off x="4203099" y="976030"/>
            <a:ext cx="4300152" cy="2161093"/>
            <a:chOff x="6508149" y="995080"/>
            <a:chExt cx="4300152" cy="2161093"/>
          </a:xfrm>
        </p:grpSpPr>
        <p:sp>
          <p:nvSpPr>
            <p:cNvPr id="13" name="Google Shape;176;gd7f900853e_0_9"/>
            <p:cNvSpPr txBox="1">
              <a:spLocks/>
            </p:cNvSpPr>
            <p:nvPr/>
          </p:nvSpPr>
          <p:spPr>
            <a:xfrm>
              <a:off x="6508149" y="1488668"/>
              <a:ext cx="4300152" cy="10600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a:solidFill>
                    <a:srgbClr val="004B8E"/>
                  </a:solidFill>
                </a:rPr>
                <a:t>Vocabulary</a:t>
              </a:r>
              <a:r>
                <a:rPr lang="en-US" dirty="0">
                  <a:solidFill>
                    <a:srgbClr val="42953B"/>
                  </a:solidFill>
                </a:rPr>
                <a:t> </a:t>
              </a:r>
            </a:p>
          </p:txBody>
        </p:sp>
        <p:sp>
          <p:nvSpPr>
            <p:cNvPr id="14" name="Google Shape;179;gd7f900853e_0_9"/>
            <p:cNvSpPr/>
            <p:nvPr/>
          </p:nvSpPr>
          <p:spPr>
            <a:xfrm>
              <a:off x="6542545" y="995080"/>
              <a:ext cx="4231359" cy="2161093"/>
            </a:xfrm>
            <a:prstGeom prst="flowChartDecision">
              <a:avLst/>
            </a:prstGeom>
            <a:noFill/>
            <a:ln w="381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d7f900853e_0_362"/>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17</a:t>
            </a:fld>
            <a:endParaRPr dirty="0"/>
          </a:p>
        </p:txBody>
      </p:sp>
      <p:sp>
        <p:nvSpPr>
          <p:cNvPr id="221" name="Google Shape;221;gd7f900853e_0_362"/>
          <p:cNvSpPr txBox="1">
            <a:spLocks noGrp="1"/>
          </p:cNvSpPr>
          <p:nvPr>
            <p:ph type="body" idx="1"/>
          </p:nvPr>
        </p:nvSpPr>
        <p:spPr>
          <a:xfrm>
            <a:off x="406500" y="2057400"/>
            <a:ext cx="5689500" cy="4114800"/>
          </a:xfrm>
          <a:prstGeom prst="rect">
            <a:avLst/>
          </a:prstGeom>
        </p:spPr>
        <p:txBody>
          <a:bodyPr spcFirstLastPara="1" wrap="square" lIns="91425" tIns="45700" rIns="91425" bIns="45700" anchor="t" anchorCtr="0">
            <a:noAutofit/>
          </a:bodyPr>
          <a:lstStyle/>
          <a:p>
            <a:pPr marL="742950" lvl="0" indent="-742950" algn="l" rtl="0">
              <a:spcBef>
                <a:spcPts val="360"/>
              </a:spcBef>
              <a:spcAft>
                <a:spcPts val="0"/>
              </a:spcAft>
              <a:buClr>
                <a:schemeClr val="dk1"/>
              </a:buClr>
              <a:buSzPts val="3800"/>
              <a:buFont typeface="+mj-lt"/>
              <a:buAutoNum type="arabicPeriod"/>
            </a:pPr>
            <a:r>
              <a:rPr lang="en-US" sz="3800" b="1" dirty="0">
                <a:solidFill>
                  <a:srgbClr val="42953B"/>
                </a:solidFill>
                <a:highlight>
                  <a:srgbClr val="FFFFFF"/>
                </a:highlight>
              </a:rPr>
              <a:t>Indirect</a:t>
            </a:r>
            <a:r>
              <a:rPr lang="en-US" sz="3800" dirty="0">
                <a:highlight>
                  <a:srgbClr val="FFFFFF"/>
                </a:highlight>
              </a:rPr>
              <a:t> - through everyday experiences with oral and written language.</a:t>
            </a:r>
            <a:endParaRPr sz="3800" dirty="0">
              <a:highlight>
                <a:srgbClr val="FFFFFF"/>
              </a:highlight>
            </a:endParaRPr>
          </a:p>
          <a:p>
            <a:pPr marL="1200150" lvl="0" indent="-742950" algn="l" rtl="0">
              <a:spcBef>
                <a:spcPts val="360"/>
              </a:spcBef>
              <a:spcAft>
                <a:spcPts val="0"/>
              </a:spcAft>
              <a:buFont typeface="+mj-lt"/>
              <a:buAutoNum type="arabicPeriod"/>
            </a:pPr>
            <a:endParaRPr sz="3800" dirty="0">
              <a:highlight>
                <a:srgbClr val="FFFFFF"/>
              </a:highlight>
            </a:endParaRPr>
          </a:p>
          <a:p>
            <a:pPr marL="742950" lvl="0" indent="-742950" algn="l" rtl="0">
              <a:spcBef>
                <a:spcPts val="360"/>
              </a:spcBef>
              <a:spcAft>
                <a:spcPts val="0"/>
              </a:spcAft>
              <a:buClr>
                <a:schemeClr val="dk1"/>
              </a:buClr>
              <a:buSzPts val="3800"/>
              <a:buFont typeface="+mj-lt"/>
              <a:buAutoNum type="arabicPeriod"/>
            </a:pPr>
            <a:r>
              <a:rPr lang="en-US" sz="3800" b="1" dirty="0">
                <a:solidFill>
                  <a:srgbClr val="42953B"/>
                </a:solidFill>
                <a:highlight>
                  <a:srgbClr val="FFFFFF"/>
                </a:highlight>
              </a:rPr>
              <a:t>Direct</a:t>
            </a:r>
            <a:r>
              <a:rPr lang="en-US" sz="3800" dirty="0">
                <a:highlight>
                  <a:srgbClr val="FFFFFF"/>
                </a:highlight>
              </a:rPr>
              <a:t> instruction</a:t>
            </a:r>
            <a:endParaRPr sz="3800" dirty="0">
              <a:highlight>
                <a:srgbClr val="FFFFFF"/>
              </a:highlight>
            </a:endParaRPr>
          </a:p>
        </p:txBody>
      </p:sp>
      <p:sp>
        <p:nvSpPr>
          <p:cNvPr id="222" name="Google Shape;222;gd7f900853e_0_362"/>
          <p:cNvSpPr txBox="1">
            <a:spLocks noGrp="1"/>
          </p:cNvSpPr>
          <p:nvPr>
            <p:ph type="title"/>
          </p:nvPr>
        </p:nvSpPr>
        <p:spPr>
          <a:xfrm>
            <a:off x="381000" y="1027671"/>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Two Ways We Learn Vocabulary </a:t>
            </a:r>
            <a:endParaRPr dirty="0"/>
          </a:p>
        </p:txBody>
      </p:sp>
      <p:cxnSp>
        <p:nvCxnSpPr>
          <p:cNvPr id="227" name="Google Shape;227;gd7f900853e_0_362"/>
          <p:cNvCxnSpPr>
            <a:stCxn id="228" idx="1"/>
            <a:endCxn id="228" idx="1"/>
          </p:cNvCxnSpPr>
          <p:nvPr/>
        </p:nvCxnSpPr>
        <p:spPr>
          <a:xfrm>
            <a:off x="9911654" y="4902912"/>
            <a:ext cx="0" cy="0"/>
          </a:xfrm>
          <a:prstGeom prst="straightConnector1">
            <a:avLst/>
          </a:prstGeom>
          <a:noFill/>
          <a:ln w="28575" cap="flat" cmpd="sng">
            <a:solidFill>
              <a:schemeClr val="dk2"/>
            </a:solidFill>
            <a:prstDash val="solid"/>
            <a:round/>
            <a:headEnd type="none" w="med" len="med"/>
            <a:tailEnd type="none" w="med" len="med"/>
          </a:ln>
        </p:spPr>
      </p:cxnSp>
      <p:grpSp>
        <p:nvGrpSpPr>
          <p:cNvPr id="2" name="Group 1"/>
          <p:cNvGrpSpPr/>
          <p:nvPr/>
        </p:nvGrpSpPr>
        <p:grpSpPr>
          <a:xfrm>
            <a:off x="6264876" y="2503063"/>
            <a:ext cx="5443045" cy="3669136"/>
            <a:chOff x="5509386" y="3668555"/>
            <a:chExt cx="5481830" cy="2878613"/>
          </a:xfrm>
        </p:grpSpPr>
        <p:pic>
          <p:nvPicPr>
            <p:cNvPr id="223" name="Google Shape;223;gd7f900853e_0_362"/>
            <p:cNvPicPr preferRelativeResize="0"/>
            <p:nvPr/>
          </p:nvPicPr>
          <p:blipFill rotWithShape="1">
            <a:blip r:embed="rId3">
              <a:alphaModFix/>
            </a:blip>
            <a:srcRect/>
            <a:stretch/>
          </p:blipFill>
          <p:spPr>
            <a:xfrm rot="4900762">
              <a:off x="8324070" y="3880022"/>
              <a:ext cx="2760386" cy="2573906"/>
            </a:xfrm>
            <a:prstGeom prst="rect">
              <a:avLst/>
            </a:prstGeom>
            <a:noFill/>
            <a:ln>
              <a:noFill/>
            </a:ln>
          </p:spPr>
        </p:pic>
        <p:sp>
          <p:nvSpPr>
            <p:cNvPr id="224" name="Google Shape;224;gd7f900853e_0_362"/>
            <p:cNvSpPr/>
            <p:nvPr/>
          </p:nvSpPr>
          <p:spPr>
            <a:xfrm rot="186131">
              <a:off x="9254563" y="4912250"/>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225" name="Google Shape;225;gd7f900853e_0_362"/>
            <p:cNvCxnSpPr/>
            <p:nvPr/>
          </p:nvCxnSpPr>
          <p:spPr>
            <a:xfrm>
              <a:off x="7254864" y="4331972"/>
              <a:ext cx="1545224" cy="1089728"/>
            </a:xfrm>
            <a:prstGeom prst="straightConnector1">
              <a:avLst/>
            </a:prstGeom>
            <a:noFill/>
            <a:ln w="38100" cap="flat" cmpd="sng">
              <a:solidFill>
                <a:schemeClr val="dk2"/>
              </a:solidFill>
              <a:prstDash val="solid"/>
              <a:round/>
              <a:headEnd type="none" w="sm" len="sm"/>
              <a:tailEnd type="triangle" w="med" len="med"/>
            </a:ln>
          </p:spPr>
        </p:cxnSp>
        <p:sp>
          <p:nvSpPr>
            <p:cNvPr id="229" name="Google Shape;229;gd7f900853e_0_362"/>
            <p:cNvSpPr txBox="1"/>
            <p:nvPr/>
          </p:nvSpPr>
          <p:spPr>
            <a:xfrm>
              <a:off x="8800100" y="5178550"/>
              <a:ext cx="4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1</a:t>
              </a:r>
              <a:endParaRPr dirty="0">
                <a:latin typeface="Calibri"/>
                <a:ea typeface="Calibri"/>
                <a:cs typeface="Calibri"/>
                <a:sym typeface="Calibri"/>
              </a:endParaRPr>
            </a:p>
          </p:txBody>
        </p:sp>
        <p:sp>
          <p:nvSpPr>
            <p:cNvPr id="228" name="Google Shape;228;gd7f900853e_0_362"/>
            <p:cNvSpPr txBox="1"/>
            <p:nvPr/>
          </p:nvSpPr>
          <p:spPr>
            <a:xfrm>
              <a:off x="9182150" y="5351250"/>
              <a:ext cx="133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2</a:t>
              </a:r>
              <a:endParaRPr dirty="0">
                <a:latin typeface="Calibri"/>
                <a:ea typeface="Calibri"/>
                <a:cs typeface="Calibri"/>
                <a:sym typeface="Calibri"/>
              </a:endParaRPr>
            </a:p>
          </p:txBody>
        </p:sp>
        <p:cxnSp>
          <p:nvCxnSpPr>
            <p:cNvPr id="230" name="Google Shape;230;gd7f900853e_0_362"/>
            <p:cNvCxnSpPr/>
            <p:nvPr/>
          </p:nvCxnSpPr>
          <p:spPr>
            <a:xfrm>
              <a:off x="9064050" y="5276400"/>
              <a:ext cx="2100" cy="549900"/>
            </a:xfrm>
            <a:prstGeom prst="straightConnector1">
              <a:avLst/>
            </a:prstGeom>
            <a:noFill/>
            <a:ln w="28575" cap="flat" cmpd="sng">
              <a:solidFill>
                <a:schemeClr val="dk2"/>
              </a:solidFill>
              <a:prstDash val="solid"/>
              <a:round/>
              <a:headEnd type="none" w="med" len="med"/>
              <a:tailEnd type="none" w="med" len="med"/>
            </a:ln>
          </p:spPr>
        </p:cxnSp>
        <p:sp>
          <p:nvSpPr>
            <p:cNvPr id="226" name="Google Shape;226;gd7f900853e_0_362"/>
            <p:cNvSpPr txBox="1"/>
            <p:nvPr/>
          </p:nvSpPr>
          <p:spPr>
            <a:xfrm rot="20150829">
              <a:off x="5509386" y="3668555"/>
              <a:ext cx="2624572" cy="676079"/>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dirty="0">
                  <a:solidFill>
                    <a:srgbClr val="42953B"/>
                  </a:solidFill>
                  <a:latin typeface="Calibri"/>
                  <a:ea typeface="Calibri"/>
                  <a:cs typeface="Calibri"/>
                  <a:sym typeface="Calibri"/>
                </a:rPr>
                <a:t>Ways We Learn Vocabulary</a:t>
              </a:r>
              <a:endParaRPr sz="2200" b="1" i="0" u="none" strike="noStrike" cap="none" dirty="0">
                <a:solidFill>
                  <a:srgbClr val="42953B"/>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d7f900853e_0_19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18</a:t>
            </a:fld>
            <a:endParaRPr dirty="0"/>
          </a:p>
        </p:txBody>
      </p:sp>
      <p:sp>
        <p:nvSpPr>
          <p:cNvPr id="208" name="Google Shape;208;gd7f900853e_0_196"/>
          <p:cNvSpPr txBox="1">
            <a:spLocks noGrp="1"/>
          </p:cNvSpPr>
          <p:nvPr>
            <p:ph type="body" idx="1"/>
          </p:nvPr>
        </p:nvSpPr>
        <p:spPr>
          <a:xfrm>
            <a:off x="406509" y="2886075"/>
            <a:ext cx="11404491" cy="27432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Engage daily in oral language</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Listen to adults read to them </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Read extensively on their own</a:t>
            </a:r>
            <a:endParaRPr sz="3600" dirty="0"/>
          </a:p>
        </p:txBody>
      </p:sp>
      <p:sp>
        <p:nvSpPr>
          <p:cNvPr id="209" name="Google Shape;209;gd7f900853e_0_196"/>
          <p:cNvSpPr txBox="1">
            <a:spLocks noGrp="1"/>
          </p:cNvSpPr>
          <p:nvPr>
            <p:ph type="title"/>
          </p:nvPr>
        </p:nvSpPr>
        <p:spPr>
          <a:xfrm>
            <a:off x="1752600" y="1481784"/>
            <a:ext cx="5715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Ways We Learn</a:t>
            </a:r>
            <a:endParaRPr sz="4400" dirty="0"/>
          </a:p>
        </p:txBody>
      </p:sp>
      <p:grpSp>
        <p:nvGrpSpPr>
          <p:cNvPr id="5" name="Group 4"/>
          <p:cNvGrpSpPr/>
          <p:nvPr/>
        </p:nvGrpSpPr>
        <p:grpSpPr>
          <a:xfrm>
            <a:off x="6508149" y="995080"/>
            <a:ext cx="4300152" cy="2161093"/>
            <a:chOff x="6508149" y="995080"/>
            <a:chExt cx="4300152" cy="2161093"/>
          </a:xfrm>
        </p:grpSpPr>
        <p:sp>
          <p:nvSpPr>
            <p:cNvPr id="10" name="Google Shape;176;gd7f900853e_0_9"/>
            <p:cNvSpPr txBox="1">
              <a:spLocks/>
            </p:cNvSpPr>
            <p:nvPr/>
          </p:nvSpPr>
          <p:spPr>
            <a:xfrm>
              <a:off x="6508149" y="1488668"/>
              <a:ext cx="4300152" cy="10600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dirty="0">
                  <a:solidFill>
                    <a:srgbClr val="004B8E"/>
                  </a:solidFill>
                </a:rPr>
                <a:t>Vocabulary</a:t>
              </a:r>
              <a:r>
                <a:rPr lang="en-US" dirty="0">
                  <a:solidFill>
                    <a:srgbClr val="42953B"/>
                  </a:solidFill>
                </a:rPr>
                <a:t> </a:t>
              </a:r>
            </a:p>
          </p:txBody>
        </p:sp>
        <p:sp>
          <p:nvSpPr>
            <p:cNvPr id="11" name="Google Shape;179;gd7f900853e_0_9"/>
            <p:cNvSpPr/>
            <p:nvPr/>
          </p:nvSpPr>
          <p:spPr>
            <a:xfrm>
              <a:off x="6542545" y="995080"/>
              <a:ext cx="4231359" cy="2161093"/>
            </a:xfrm>
            <a:prstGeom prst="flowChartDecision">
              <a:avLst/>
            </a:prstGeom>
            <a:noFill/>
            <a:ln w="381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3" name="TextBox 2"/>
          <p:cNvSpPr txBox="1"/>
          <p:nvPr/>
        </p:nvSpPr>
        <p:spPr>
          <a:xfrm>
            <a:off x="381001" y="2314575"/>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3" name="Google Shape;243;gd7f900853e_0_243"/>
          <p:cNvSpPr txBox="1"/>
          <p:nvPr/>
        </p:nvSpPr>
        <p:spPr>
          <a:xfrm>
            <a:off x="10736100" y="933300"/>
            <a:ext cx="10749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Handout #2</a:t>
            </a:r>
            <a:endParaRPr b="1" dirty="0">
              <a:latin typeface="Calibri"/>
              <a:ea typeface="Calibri"/>
              <a:cs typeface="Calibri"/>
              <a:sym typeface="Calibri"/>
            </a:endParaRPr>
          </a:p>
        </p:txBody>
      </p:sp>
      <p:grpSp>
        <p:nvGrpSpPr>
          <p:cNvPr id="14" name="Group 13"/>
          <p:cNvGrpSpPr/>
          <p:nvPr/>
        </p:nvGrpSpPr>
        <p:grpSpPr>
          <a:xfrm>
            <a:off x="932168" y="4848225"/>
            <a:ext cx="5068582" cy="1852850"/>
            <a:chOff x="431759" y="4733229"/>
            <a:chExt cx="5068582" cy="1948796"/>
          </a:xfrm>
        </p:grpSpPr>
        <p:pic>
          <p:nvPicPr>
            <p:cNvPr id="15" name="Google Shape;238;gd7f900853e_0_243"/>
            <p:cNvPicPr preferRelativeResize="0"/>
            <p:nvPr/>
          </p:nvPicPr>
          <p:blipFill rotWithShape="1">
            <a:blip r:embed="rId3">
              <a:alphaModFix/>
            </a:blip>
            <a:srcRect/>
            <a:stretch/>
          </p:blipFill>
          <p:spPr>
            <a:xfrm rot="4900765">
              <a:off x="3238991" y="4420675"/>
              <a:ext cx="1948796" cy="2573904"/>
            </a:xfrm>
            <a:prstGeom prst="rect">
              <a:avLst/>
            </a:prstGeom>
            <a:noFill/>
            <a:ln>
              <a:noFill/>
            </a:ln>
          </p:spPr>
        </p:pic>
        <p:sp>
          <p:nvSpPr>
            <p:cNvPr id="16" name="Google Shape;240;gd7f900853e_0_243"/>
            <p:cNvSpPr/>
            <p:nvPr/>
          </p:nvSpPr>
          <p:spPr>
            <a:xfrm>
              <a:off x="3763688" y="5452888"/>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17" name="Google Shape;241;gd7f900853e_0_243"/>
            <p:cNvCxnSpPr/>
            <p:nvPr/>
          </p:nvCxnSpPr>
          <p:spPr>
            <a:xfrm>
              <a:off x="1909416" y="5343525"/>
              <a:ext cx="1407484" cy="791900"/>
            </a:xfrm>
            <a:prstGeom prst="straightConnector1">
              <a:avLst/>
            </a:prstGeom>
            <a:noFill/>
            <a:ln w="38100" cap="flat" cmpd="sng">
              <a:solidFill>
                <a:schemeClr val="dk2"/>
              </a:solidFill>
              <a:prstDash val="solid"/>
              <a:round/>
              <a:headEnd type="none" w="sm" len="sm"/>
              <a:tailEnd type="triangle" w="med" len="med"/>
            </a:ln>
          </p:spPr>
        </p:cxnSp>
        <p:sp>
          <p:nvSpPr>
            <p:cNvPr id="18" name="Google Shape;242;gd7f900853e_0_243"/>
            <p:cNvSpPr txBox="1"/>
            <p:nvPr/>
          </p:nvSpPr>
          <p:spPr>
            <a:xfrm rot="20150829">
              <a:off x="431759" y="4966955"/>
              <a:ext cx="1998669" cy="55028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dirty="0">
                  <a:solidFill>
                    <a:srgbClr val="42953B"/>
                  </a:solidFill>
                  <a:latin typeface="Calibri"/>
                  <a:ea typeface="Calibri"/>
                  <a:cs typeface="Calibri"/>
                  <a:sym typeface="Calibri"/>
                </a:rPr>
                <a:t>Indirect</a:t>
              </a:r>
              <a:endParaRPr sz="2200" b="1" i="0" u="none" strike="noStrike" cap="none" dirty="0">
                <a:solidFill>
                  <a:srgbClr val="42953B"/>
                </a:solidFill>
                <a:latin typeface="Calibri"/>
                <a:ea typeface="Calibri"/>
                <a:cs typeface="Calibri"/>
                <a:sym typeface="Calibri"/>
              </a:endParaRPr>
            </a:p>
          </p:txBody>
        </p:sp>
      </p:grpSp>
      <p:pic>
        <p:nvPicPr>
          <p:cNvPr id="20" name="Google Shape;239;gd7f900853e_0_243" descr="eGFI – For Teachers » A Dearth of African-American Teachers"/>
          <p:cNvPicPr preferRelativeResize="0"/>
          <p:nvPr/>
        </p:nvPicPr>
        <p:blipFill rotWithShape="1">
          <a:blip r:embed="rId4">
            <a:alphaModFix/>
          </a:blip>
          <a:srcRect/>
          <a:stretch/>
        </p:blipFill>
        <p:spPr>
          <a:xfrm>
            <a:off x="7981591" y="3429000"/>
            <a:ext cx="3829409" cy="2743200"/>
          </a:xfrm>
          <a:prstGeom prst="rect">
            <a:avLst/>
          </a:prstGeom>
          <a:noFill/>
          <a:ln>
            <a:noFill/>
          </a:ln>
        </p:spPr>
      </p:pic>
    </p:spTree>
    <p:extLst>
      <p:ext uri="{BB962C8B-B14F-4D97-AF65-F5344CB8AC3E}">
        <p14:creationId xmlns:p14="http://schemas.microsoft.com/office/powerpoint/2010/main" val="93221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19</a:t>
            </a:fld>
            <a:endParaRPr dirty="0"/>
          </a:p>
        </p:txBody>
      </p:sp>
      <p:sp>
        <p:nvSpPr>
          <p:cNvPr id="251" name="Google Shape;251;gd7f900853e_0_254"/>
          <p:cNvSpPr txBox="1">
            <a:spLocks noGrp="1"/>
          </p:cNvSpPr>
          <p:nvPr>
            <p:ph type="title"/>
          </p:nvPr>
        </p:nvSpPr>
        <p:spPr>
          <a:xfrm>
            <a:off x="381000" y="133350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a. Daily Oral Language </a:t>
            </a:r>
            <a:endParaRPr sz="4400" dirty="0"/>
          </a:p>
        </p:txBody>
      </p:sp>
      <p:sp>
        <p:nvSpPr>
          <p:cNvPr id="252" name="Google Shape;252;gd7f900853e_0_254"/>
          <p:cNvSpPr txBox="1"/>
          <p:nvPr/>
        </p:nvSpPr>
        <p:spPr>
          <a:xfrm>
            <a:off x="8201200" y="6178400"/>
            <a:ext cx="3787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http://www.adlit.org/article/40345/</a:t>
            </a:r>
            <a:endParaRPr sz="1400" b="0" i="0" u="none" strike="noStrike" cap="none" dirty="0">
              <a:solidFill>
                <a:srgbClr val="000000"/>
              </a:solidFill>
              <a:latin typeface="Calibri"/>
              <a:ea typeface="Calibri"/>
              <a:cs typeface="Calibri"/>
              <a:sym typeface="Calibri"/>
            </a:endParaRPr>
          </a:p>
        </p:txBody>
      </p:sp>
      <p:pic>
        <p:nvPicPr>
          <p:cNvPr id="253" name="Google Shape;253;gd7f900853e_0_254"/>
          <p:cNvPicPr preferRelativeResize="0"/>
          <p:nvPr/>
        </p:nvPicPr>
        <p:blipFill rotWithShape="1">
          <a:blip r:embed="rId3">
            <a:alphaModFix/>
          </a:blip>
          <a:srcRect/>
          <a:stretch/>
        </p:blipFill>
        <p:spPr>
          <a:xfrm>
            <a:off x="7504734" y="2942501"/>
            <a:ext cx="4306266" cy="3229699"/>
          </a:xfrm>
          <a:prstGeom prst="rect">
            <a:avLst/>
          </a:prstGeom>
          <a:noFill/>
          <a:ln>
            <a:noFill/>
          </a:ln>
        </p:spPr>
      </p:pic>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 </a:t>
            </a:r>
          </a:p>
        </p:txBody>
      </p:sp>
      <p:sp>
        <p:nvSpPr>
          <p:cNvPr id="10" name="Google Shape;208;gd7f900853e_0_196"/>
          <p:cNvSpPr txBox="1">
            <a:spLocks noGrp="1"/>
          </p:cNvSpPr>
          <p:nvPr>
            <p:ph type="body" idx="1"/>
          </p:nvPr>
        </p:nvSpPr>
        <p:spPr>
          <a:xfrm>
            <a:off x="393755" y="2152650"/>
            <a:ext cx="7130996" cy="356235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Word or Sound Walls</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Anchor Charts</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Put Language in unexpected places</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Engage students in daily conversation</a:t>
            </a:r>
            <a:endParaRPr sz="3600" dirty="0"/>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Games and repetition</a:t>
            </a:r>
            <a:endParaRPr sz="3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Arial"/>
              <a:buNone/>
            </a:pPr>
            <a:r>
              <a:rPr lang="en-US" dirty="0"/>
              <a:t>Vocabulary Development </a:t>
            </a:r>
            <a:endParaRPr dirty="0"/>
          </a:p>
        </p:txBody>
      </p:sp>
      <p:sp>
        <p:nvSpPr>
          <p:cNvPr id="57" name="Google Shape;57;p1"/>
          <p:cNvSpPr txBox="1">
            <a:spLocks noGrp="1"/>
          </p:cNvSpPr>
          <p:nvPr>
            <p:ph type="body" idx="1"/>
          </p:nvPr>
        </p:nvSpPr>
        <p:spPr>
          <a:xfrm>
            <a:off x="482050" y="4643725"/>
            <a:ext cx="2235300" cy="457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466"/>
              <a:buFont typeface="Arial"/>
              <a:buNone/>
            </a:pPr>
            <a:r>
              <a:rPr lang="en-US" sz="3266" b="0" dirty="0"/>
              <a:t>2021</a:t>
            </a:r>
            <a:endParaRPr sz="3266" b="0" dirty="0"/>
          </a:p>
        </p:txBody>
      </p:sp>
      <p:sp>
        <p:nvSpPr>
          <p:cNvPr id="58" name="Google Shape;58;p1"/>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p>
            <a:r>
              <a:rPr lang="en-US" sz="2800" b="1" i="0" dirty="0">
                <a:solidFill>
                  <a:schemeClr val="accent1"/>
                </a:solidFill>
              </a:rPr>
              <a:t>Components of Effective Literacy</a:t>
            </a:r>
          </a:p>
          <a:p>
            <a:r>
              <a:rPr lang="en-US" sz="2800" b="1" i="0" dirty="0">
                <a:solidFill>
                  <a:schemeClr val="accent1"/>
                </a:solidFill>
              </a:rPr>
              <a:t>Module 4  </a:t>
            </a:r>
          </a:p>
        </p:txBody>
      </p:sp>
      <p:sp>
        <p:nvSpPr>
          <p:cNvPr id="59" name="Google Shape;59;p1"/>
          <p:cNvSpPr txBox="1">
            <a:spLocks noGrp="1"/>
          </p:cNvSpPr>
          <p:nvPr>
            <p:ph type="sldNum" idx="12"/>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4B8D"/>
                </a:solidFill>
                <a:latin typeface="Calibri"/>
                <a:ea typeface="Calibri"/>
                <a:cs typeface="Calibri"/>
                <a:sym typeface="Calibri"/>
              </a:rPr>
              <a:t>2</a:t>
            </a:fld>
            <a:endParaRPr sz="1800" b="0" i="0" u="none" strike="noStrike" cap="none" dirty="0">
              <a:solidFill>
                <a:srgbClr val="004B8D"/>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20</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Word or Sound Walls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a:t>Provide a permanent model for high frequency words</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a:t>Help students see patterns and relationship in words, thus building phonics and spelling skills</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a:t>Provide reference support for students during reading and writing activities</a:t>
            </a:r>
            <a:endParaRPr sz="3200" dirty="0"/>
          </a:p>
        </p:txBody>
      </p:sp>
      <p:pic>
        <p:nvPicPr>
          <p:cNvPr id="9" name="Google Shape;264;gd7f900853e_0_377"/>
          <p:cNvPicPr preferRelativeResize="0"/>
          <p:nvPr/>
        </p:nvPicPr>
        <p:blipFill>
          <a:blip r:embed="rId3">
            <a:alphaModFix/>
          </a:blip>
          <a:stretch>
            <a:fillRect/>
          </a:stretch>
        </p:blipFill>
        <p:spPr>
          <a:xfrm>
            <a:off x="7515224" y="2952750"/>
            <a:ext cx="4295776" cy="3219450"/>
          </a:xfrm>
          <a:prstGeom prst="rect">
            <a:avLst/>
          </a:prstGeom>
          <a:noFill/>
          <a:ln>
            <a:noFill/>
          </a:ln>
        </p:spPr>
      </p:pic>
    </p:spTree>
    <p:extLst>
      <p:ext uri="{BB962C8B-B14F-4D97-AF65-F5344CB8AC3E}">
        <p14:creationId xmlns:p14="http://schemas.microsoft.com/office/powerpoint/2010/main" val="556569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21</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Anchor Charts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a:t>Visual prompts that provide students with information regarding their prior learning on a given topic.</a:t>
            </a:r>
          </a:p>
          <a:p>
            <a:pPr lvl="0" algn="l" rtl="0">
              <a:lnSpc>
                <a:spcPct val="100000"/>
              </a:lnSpc>
              <a:spcBef>
                <a:spcPts val="360"/>
              </a:spcBef>
              <a:spcAft>
                <a:spcPts val="0"/>
              </a:spcAft>
              <a:buClr>
                <a:srgbClr val="439639"/>
              </a:buClr>
              <a:buSzPct val="100000"/>
              <a:buFont typeface="Arial" panose="020B0604020202020204" pitchFamily="34" charset="0"/>
              <a:buChar char="•"/>
            </a:pPr>
            <a:r>
              <a:rPr lang="en-US" sz="3200" dirty="0"/>
              <a:t>Provide a scaffold to support the students during guided practice and independent work.</a:t>
            </a:r>
            <a:endParaRPr sz="3200" dirty="0"/>
          </a:p>
        </p:txBody>
      </p:sp>
      <p:pic>
        <p:nvPicPr>
          <p:cNvPr id="7" name="Google Shape;273;gd7f900853e_0_385"/>
          <p:cNvPicPr preferRelativeResize="0"/>
          <p:nvPr/>
        </p:nvPicPr>
        <p:blipFill>
          <a:blip r:embed="rId3">
            <a:alphaModFix/>
          </a:blip>
          <a:stretch>
            <a:fillRect/>
          </a:stretch>
        </p:blipFill>
        <p:spPr>
          <a:xfrm>
            <a:off x="7515226" y="2981326"/>
            <a:ext cx="4295774" cy="3190874"/>
          </a:xfrm>
          <a:prstGeom prst="rect">
            <a:avLst/>
          </a:prstGeom>
          <a:noFill/>
          <a:ln>
            <a:noFill/>
          </a:ln>
        </p:spPr>
      </p:pic>
    </p:spTree>
    <p:extLst>
      <p:ext uri="{BB962C8B-B14F-4D97-AF65-F5344CB8AC3E}">
        <p14:creationId xmlns:p14="http://schemas.microsoft.com/office/powerpoint/2010/main" val="1299626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22</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Daily Conversations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marL="114300" lvl="0" indent="0" algn="ctr" rtl="0">
              <a:lnSpc>
                <a:spcPct val="100000"/>
              </a:lnSpc>
              <a:spcBef>
                <a:spcPts val="360"/>
              </a:spcBef>
              <a:spcAft>
                <a:spcPts val="0"/>
              </a:spcAft>
              <a:buClr>
                <a:srgbClr val="439639"/>
              </a:buClr>
              <a:buSzPct val="100000"/>
              <a:buNone/>
            </a:pPr>
            <a:r>
              <a:rPr lang="en-US" sz="3600" dirty="0"/>
              <a:t>Words are the currency of communication. A robust vocabulary improves all areas of </a:t>
            </a:r>
            <a:r>
              <a:rPr lang="en-US" sz="3600" b="1" dirty="0"/>
              <a:t>communication</a:t>
            </a:r>
            <a:r>
              <a:rPr lang="en-US" sz="3600" dirty="0"/>
              <a:t> – listening, speaking, reading and writing.</a:t>
            </a:r>
          </a:p>
        </p:txBody>
      </p:sp>
      <p:pic>
        <p:nvPicPr>
          <p:cNvPr id="7" name="Google Shape;273;gd7f900853e_0_385"/>
          <p:cNvPicPr preferRelativeResize="0"/>
          <p:nvPr/>
        </p:nvPicPr>
        <p:blipFill>
          <a:blip r:embed="rId3">
            <a:extLst>
              <a:ext uri="{28A0092B-C50C-407E-A947-70E740481C1C}">
                <a14:useLocalDpi xmlns:a14="http://schemas.microsoft.com/office/drawing/2010/main" val="0"/>
              </a:ext>
            </a:extLst>
          </a:blip>
          <a:stretch>
            <a:fillRect/>
          </a:stretch>
        </p:blipFill>
        <p:spPr>
          <a:xfrm>
            <a:off x="7515226" y="2733675"/>
            <a:ext cx="4295774" cy="3276001"/>
          </a:xfrm>
          <a:prstGeom prst="rect">
            <a:avLst/>
          </a:prstGeom>
          <a:noFill/>
          <a:ln>
            <a:noFill/>
          </a:ln>
        </p:spPr>
      </p:pic>
    </p:spTree>
    <p:extLst>
      <p:ext uri="{BB962C8B-B14F-4D97-AF65-F5344CB8AC3E}">
        <p14:creationId xmlns:p14="http://schemas.microsoft.com/office/powerpoint/2010/main" val="3039158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23</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Language in Unexpected Places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marL="114300" lvl="0" indent="0" rtl="0">
              <a:lnSpc>
                <a:spcPct val="100000"/>
              </a:lnSpc>
              <a:spcBef>
                <a:spcPts val="360"/>
              </a:spcBef>
              <a:spcAft>
                <a:spcPts val="0"/>
              </a:spcAft>
              <a:buClr>
                <a:srgbClr val="439639"/>
              </a:buClr>
              <a:buSzPct val="100000"/>
              <a:buNone/>
            </a:pPr>
            <a:r>
              <a:rPr lang="en-US" sz="3200" dirty="0"/>
              <a:t>Learning posters can be grouped into four categories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a:t>Illustrate a concept or thinking</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a:t>Demonstrate a process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a:t>Differentiate between similar things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2800" dirty="0"/>
              <a:t>Capture interest and stimulate emotion</a:t>
            </a:r>
          </a:p>
        </p:txBody>
      </p:sp>
      <p:pic>
        <p:nvPicPr>
          <p:cNvPr id="9" name="Google Shape;292;g7acdf1fab9_0_41"/>
          <p:cNvPicPr preferRelativeResize="0"/>
          <p:nvPr/>
        </p:nvPicPr>
        <p:blipFill>
          <a:blip r:embed="rId3">
            <a:alphaModFix/>
          </a:blip>
          <a:stretch>
            <a:fillRect/>
          </a:stretch>
        </p:blipFill>
        <p:spPr>
          <a:xfrm>
            <a:off x="7505700" y="2871950"/>
            <a:ext cx="4305300" cy="3300250"/>
          </a:xfrm>
          <a:prstGeom prst="rect">
            <a:avLst/>
          </a:prstGeom>
          <a:noFill/>
          <a:ln>
            <a:noFill/>
          </a:ln>
        </p:spPr>
      </p:pic>
    </p:spTree>
    <p:extLst>
      <p:ext uri="{BB962C8B-B14F-4D97-AF65-F5344CB8AC3E}">
        <p14:creationId xmlns:p14="http://schemas.microsoft.com/office/powerpoint/2010/main" val="2470021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24</a:t>
            </a:fld>
            <a:endParaRPr dirty="0"/>
          </a:p>
        </p:txBody>
      </p:sp>
      <p:sp>
        <p:nvSpPr>
          <p:cNvPr id="251" name="Google Shape;251;gd7f900853e_0_254"/>
          <p:cNvSpPr txBox="1">
            <a:spLocks noGrp="1"/>
          </p:cNvSpPr>
          <p:nvPr>
            <p:ph type="title"/>
          </p:nvPr>
        </p:nvSpPr>
        <p:spPr>
          <a:xfrm>
            <a:off x="381000" y="169545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b. Reading to Students</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Models good reading</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Makes complex ideas more accessible</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Exposes students to more vocabulary words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Helps students make connections</a:t>
            </a:r>
          </a:p>
        </p:txBody>
      </p:sp>
      <p:pic>
        <p:nvPicPr>
          <p:cNvPr id="9" name="Google Shape;292;g7acdf1fab9_0_41"/>
          <p:cNvPicPr preferRelativeResize="0"/>
          <p:nvPr/>
        </p:nvPicPr>
        <p:blipFill>
          <a:blip r:embed="rId3">
            <a:extLst>
              <a:ext uri="{28A0092B-C50C-407E-A947-70E740481C1C}">
                <a14:useLocalDpi xmlns:a14="http://schemas.microsoft.com/office/drawing/2010/main" val="0"/>
              </a:ext>
            </a:extLst>
          </a:blip>
          <a:stretch>
            <a:fillRect/>
          </a:stretch>
        </p:blipFill>
        <p:spPr>
          <a:xfrm>
            <a:off x="7505700" y="3107515"/>
            <a:ext cx="4305300" cy="3064685"/>
          </a:xfrm>
          <a:prstGeom prst="rect">
            <a:avLst/>
          </a:prstGeom>
          <a:noFill/>
          <a:ln>
            <a:noFill/>
          </a:ln>
        </p:spPr>
      </p:pic>
    </p:spTree>
    <p:extLst>
      <p:ext uri="{BB962C8B-B14F-4D97-AF65-F5344CB8AC3E}">
        <p14:creationId xmlns:p14="http://schemas.microsoft.com/office/powerpoint/2010/main" val="291610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25</a:t>
            </a:fld>
            <a:endParaRPr dirty="0"/>
          </a:p>
        </p:txBody>
      </p:sp>
      <p:sp>
        <p:nvSpPr>
          <p:cNvPr id="251" name="Google Shape;251;gd7f900853e_0_254"/>
          <p:cNvSpPr txBox="1">
            <a:spLocks noGrp="1"/>
          </p:cNvSpPr>
          <p:nvPr>
            <p:ph type="title"/>
          </p:nvPr>
        </p:nvSpPr>
        <p:spPr>
          <a:xfrm>
            <a:off x="381000" y="1538287"/>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c. Reading on Their Own</a:t>
            </a:r>
            <a:endParaRPr sz="4400" dirty="0"/>
          </a:p>
        </p:txBody>
      </p:sp>
      <p:sp>
        <p:nvSpPr>
          <p:cNvPr id="8" name="TextBox 7"/>
          <p:cNvSpPr txBox="1"/>
          <p:nvPr/>
        </p:nvSpPr>
        <p:spPr>
          <a:xfrm>
            <a:off x="381000" y="781050"/>
            <a:ext cx="5715000" cy="646331"/>
          </a:xfrm>
          <a:prstGeom prst="rect">
            <a:avLst/>
          </a:prstGeom>
          <a:noFill/>
        </p:spPr>
        <p:txBody>
          <a:bodyPr wrap="square" rtlCol="0">
            <a:spAutoFit/>
          </a:bodyPr>
          <a:lstStyle/>
          <a:p>
            <a:pPr marL="342900" indent="-342900">
              <a:buClr>
                <a:srgbClr val="42953B"/>
              </a:buClr>
              <a:buFont typeface="+mj-lt"/>
              <a:buAutoNum type="arabicPeriod"/>
            </a:pPr>
            <a:r>
              <a:rPr lang="en-US" sz="3600" b="1" dirty="0">
                <a:solidFill>
                  <a:srgbClr val="42953B"/>
                </a:solidFill>
                <a:latin typeface="Calibri" panose="020F0502020204030204" pitchFamily="34" charset="0"/>
                <a:cs typeface="Calibri" panose="020F0502020204030204" pitchFamily="34" charset="0"/>
              </a:rPr>
              <a:t> Indirect Learning</a:t>
            </a:r>
          </a:p>
        </p:txBody>
      </p:sp>
      <p:sp>
        <p:nvSpPr>
          <p:cNvPr id="10" name="Google Shape;208;gd7f900853e_0_196"/>
          <p:cNvSpPr txBox="1">
            <a:spLocks noGrp="1"/>
          </p:cNvSpPr>
          <p:nvPr>
            <p:ph type="body" idx="1"/>
          </p:nvPr>
        </p:nvSpPr>
        <p:spPr>
          <a:xfrm>
            <a:off x="393755" y="2628900"/>
            <a:ext cx="7130996" cy="3086100"/>
          </a:xfrm>
          <a:prstGeom prst="rect">
            <a:avLst/>
          </a:prstGeom>
          <a:noFill/>
          <a:ln>
            <a:noFill/>
          </a:ln>
        </p:spPr>
        <p:txBody>
          <a:bodyPr spcFirstLastPara="1" wrap="square" lIns="91425" tIns="45700" rIns="91425" bIns="45700" anchor="t" anchorCtr="0">
            <a:noAutofit/>
          </a:bodyPr>
          <a:lstStyle/>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High Interest Low Vocabulary books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Graphic Novels/Comic Books</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600" dirty="0"/>
              <a:t>Areas of student interest</a:t>
            </a:r>
            <a:br>
              <a:rPr lang="en-US" sz="3600" dirty="0"/>
            </a:br>
            <a:r>
              <a:rPr lang="en-US" sz="3600" dirty="0"/>
              <a:t>Non-fiction/Magazines</a:t>
            </a:r>
          </a:p>
        </p:txBody>
      </p:sp>
      <p:pic>
        <p:nvPicPr>
          <p:cNvPr id="7" name="Google Shape;310;gba24e4f2ce_0_29"/>
          <p:cNvPicPr preferRelativeResize="0"/>
          <p:nvPr/>
        </p:nvPicPr>
        <p:blipFill>
          <a:blip r:embed="rId3">
            <a:alphaModFix/>
          </a:blip>
          <a:stretch>
            <a:fillRect/>
          </a:stretch>
        </p:blipFill>
        <p:spPr>
          <a:xfrm>
            <a:off x="7515225" y="2628901"/>
            <a:ext cx="4295775" cy="3543300"/>
          </a:xfrm>
          <a:prstGeom prst="rect">
            <a:avLst/>
          </a:prstGeom>
          <a:noFill/>
          <a:ln>
            <a:noFill/>
          </a:ln>
        </p:spPr>
      </p:pic>
    </p:spTree>
    <p:extLst>
      <p:ext uri="{BB962C8B-B14F-4D97-AF65-F5344CB8AC3E}">
        <p14:creationId xmlns:p14="http://schemas.microsoft.com/office/powerpoint/2010/main" val="1179808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d7f900853e_0_26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26</a:t>
            </a:fld>
            <a:endParaRPr dirty="0"/>
          </a:p>
        </p:txBody>
      </p:sp>
      <p:sp>
        <p:nvSpPr>
          <p:cNvPr id="318" name="Google Shape;318;gd7f900853e_0_263"/>
          <p:cNvSpPr txBox="1">
            <a:spLocks noGrp="1"/>
          </p:cNvSpPr>
          <p:nvPr>
            <p:ph type="body" idx="1"/>
          </p:nvPr>
        </p:nvSpPr>
        <p:spPr>
          <a:xfrm>
            <a:off x="381000" y="1979025"/>
            <a:ext cx="7329616" cy="4193175"/>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360"/>
              </a:spcBef>
              <a:spcAft>
                <a:spcPts val="0"/>
              </a:spcAft>
              <a:buClr>
                <a:schemeClr val="accent1"/>
              </a:buClr>
              <a:buSzPts val="3200"/>
              <a:buAutoNum type="alphaLcPeriod"/>
            </a:pPr>
            <a:r>
              <a:rPr lang="en-US" sz="3200" dirty="0">
                <a:solidFill>
                  <a:schemeClr val="accent1"/>
                </a:solidFill>
              </a:rPr>
              <a:t>Teach specific words before reading</a:t>
            </a:r>
            <a:endParaRPr sz="3200" dirty="0">
              <a:solidFill>
                <a:schemeClr val="accent1"/>
              </a:solidFill>
            </a:endParaRPr>
          </a:p>
          <a:p>
            <a:pPr marL="457200" lvl="0" indent="-431800" algn="l" rtl="0">
              <a:lnSpc>
                <a:spcPct val="100000"/>
              </a:lnSpc>
              <a:spcBef>
                <a:spcPts val="0"/>
              </a:spcBef>
              <a:spcAft>
                <a:spcPts val="0"/>
              </a:spcAft>
              <a:buClr>
                <a:schemeClr val="accent1"/>
              </a:buClr>
              <a:buSzPts val="3200"/>
              <a:buAutoNum type="alphaLcPeriod"/>
            </a:pPr>
            <a:r>
              <a:rPr lang="en-US" sz="3200" dirty="0">
                <a:solidFill>
                  <a:schemeClr val="accent1"/>
                </a:solidFill>
              </a:rPr>
              <a:t>Teaching students more general word-learning strategies </a:t>
            </a:r>
            <a:endParaRPr sz="3200" dirty="0">
              <a:solidFill>
                <a:schemeClr val="accent1"/>
              </a:solidFill>
            </a:endParaRPr>
          </a:p>
          <a:p>
            <a:pPr marL="457200" lvl="0" indent="-431800" algn="l" rtl="0">
              <a:lnSpc>
                <a:spcPct val="100000"/>
              </a:lnSpc>
              <a:spcBef>
                <a:spcPts val="0"/>
              </a:spcBef>
              <a:spcAft>
                <a:spcPts val="0"/>
              </a:spcAft>
              <a:buClr>
                <a:schemeClr val="accent1"/>
              </a:buClr>
              <a:buSzPts val="3200"/>
              <a:buAutoNum type="alphaLcPeriod"/>
            </a:pPr>
            <a:r>
              <a:rPr lang="en-US" sz="3200" dirty="0">
                <a:solidFill>
                  <a:schemeClr val="accent1"/>
                </a:solidFill>
              </a:rPr>
              <a:t>Use vocabulary in different contexts over time (reading, speaking and writing)</a:t>
            </a:r>
            <a:endParaRPr sz="3200" dirty="0">
              <a:solidFill>
                <a:schemeClr val="accent1"/>
              </a:solidFill>
            </a:endParaRPr>
          </a:p>
          <a:p>
            <a:pPr marL="457200" lvl="0" indent="-431800" algn="l" rtl="0">
              <a:lnSpc>
                <a:spcPct val="100000"/>
              </a:lnSpc>
              <a:spcBef>
                <a:spcPts val="0"/>
              </a:spcBef>
              <a:spcAft>
                <a:spcPts val="0"/>
              </a:spcAft>
              <a:buClr>
                <a:schemeClr val="accent1"/>
              </a:buClr>
              <a:buSzPts val="3200"/>
              <a:buAutoNum type="alphaLcPeriod"/>
            </a:pPr>
            <a:r>
              <a:rPr lang="en-US" sz="3200" dirty="0">
                <a:solidFill>
                  <a:schemeClr val="accent1"/>
                </a:solidFill>
              </a:rPr>
              <a:t>Reinforce before, during and after (</a:t>
            </a:r>
            <a:r>
              <a:rPr lang="en-US" sz="3200" i="1" dirty="0">
                <a:solidFill>
                  <a:schemeClr val="accent1"/>
                </a:solidFill>
              </a:rPr>
              <a:t>Repetition/Play)</a:t>
            </a:r>
            <a:endParaRPr sz="3200" i="1" dirty="0">
              <a:solidFill>
                <a:schemeClr val="accent1"/>
              </a:solidFill>
            </a:endParaRPr>
          </a:p>
        </p:txBody>
      </p:sp>
      <p:sp>
        <p:nvSpPr>
          <p:cNvPr id="319" name="Google Shape;319;gd7f900853e_0_263"/>
          <p:cNvSpPr txBox="1">
            <a:spLocks noGrp="1"/>
          </p:cNvSpPr>
          <p:nvPr>
            <p:ph type="title"/>
          </p:nvPr>
        </p:nvSpPr>
        <p:spPr>
          <a:xfrm>
            <a:off x="381000" y="912225"/>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2. Direct Vocabulary Learning </a:t>
            </a:r>
            <a:endParaRPr sz="4400" dirty="0"/>
          </a:p>
        </p:txBody>
      </p:sp>
      <p:grpSp>
        <p:nvGrpSpPr>
          <p:cNvPr id="2" name="Group 1"/>
          <p:cNvGrpSpPr/>
          <p:nvPr/>
        </p:nvGrpSpPr>
        <p:grpSpPr>
          <a:xfrm>
            <a:off x="7430697" y="3942024"/>
            <a:ext cx="4486663" cy="2359889"/>
            <a:chOff x="7409845" y="4127375"/>
            <a:chExt cx="4486663" cy="2359889"/>
          </a:xfrm>
        </p:grpSpPr>
        <p:pic>
          <p:nvPicPr>
            <p:cNvPr id="320" name="Google Shape;320;gd7f900853e_0_263"/>
            <p:cNvPicPr preferRelativeResize="0"/>
            <p:nvPr/>
          </p:nvPicPr>
          <p:blipFill rotWithShape="1">
            <a:blip r:embed="rId3">
              <a:alphaModFix/>
            </a:blip>
            <a:srcRect/>
            <a:stretch/>
          </p:blipFill>
          <p:spPr>
            <a:xfrm rot="4900765">
              <a:off x="9158146" y="3748902"/>
              <a:ext cx="2359889" cy="3116835"/>
            </a:xfrm>
            <a:prstGeom prst="rect">
              <a:avLst/>
            </a:prstGeom>
            <a:noFill/>
            <a:ln>
              <a:noFill/>
            </a:ln>
          </p:spPr>
        </p:pic>
        <p:sp>
          <p:nvSpPr>
            <p:cNvPr id="321" name="Google Shape;321;gd7f900853e_0_263"/>
            <p:cNvSpPr/>
            <p:nvPr/>
          </p:nvSpPr>
          <p:spPr>
            <a:xfrm>
              <a:off x="9869338" y="5052575"/>
              <a:ext cx="899400" cy="50945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gd7f900853e_0_263"/>
            <p:cNvSpPr txBox="1"/>
            <p:nvPr/>
          </p:nvSpPr>
          <p:spPr>
            <a:xfrm rot="-1449600">
              <a:off x="7409845" y="4698051"/>
              <a:ext cx="1272460" cy="631142"/>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900" b="1" dirty="0">
                  <a:solidFill>
                    <a:srgbClr val="42953B"/>
                  </a:solidFill>
                  <a:latin typeface="Calibri"/>
                  <a:ea typeface="Calibri"/>
                  <a:cs typeface="Calibri"/>
                  <a:sym typeface="Calibri"/>
                </a:rPr>
                <a:t>Direct</a:t>
              </a:r>
              <a:endParaRPr sz="2900" b="1" i="0" u="none" strike="noStrike" cap="none" dirty="0">
                <a:solidFill>
                  <a:srgbClr val="42953B"/>
                </a:solidFill>
                <a:latin typeface="Calibri"/>
                <a:ea typeface="Calibri"/>
                <a:cs typeface="Calibri"/>
                <a:sym typeface="Calibri"/>
              </a:endParaRPr>
            </a:p>
          </p:txBody>
        </p:sp>
        <p:cxnSp>
          <p:nvCxnSpPr>
            <p:cNvPr id="323" name="Google Shape;323;gd7f900853e_0_263"/>
            <p:cNvCxnSpPr/>
            <p:nvPr/>
          </p:nvCxnSpPr>
          <p:spPr>
            <a:xfrm flipH="1">
              <a:off x="9465975" y="5562025"/>
              <a:ext cx="27300" cy="405300"/>
            </a:xfrm>
            <a:prstGeom prst="straightConnector1">
              <a:avLst/>
            </a:prstGeom>
            <a:noFill/>
            <a:ln w="19050" cap="flat" cmpd="sng">
              <a:solidFill>
                <a:schemeClr val="dk2"/>
              </a:solidFill>
              <a:prstDash val="solid"/>
              <a:round/>
              <a:headEnd type="none" w="med" len="med"/>
              <a:tailEnd type="none" w="med" len="med"/>
            </a:ln>
          </p:spPr>
        </p:cxnSp>
        <p:sp>
          <p:nvSpPr>
            <p:cNvPr id="325" name="Google Shape;325;gd7f900853e_0_263"/>
            <p:cNvSpPr txBox="1"/>
            <p:nvPr/>
          </p:nvSpPr>
          <p:spPr>
            <a:xfrm>
              <a:off x="9671625" y="5645525"/>
              <a:ext cx="1332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latin typeface="Calibri"/>
                  <a:ea typeface="Calibri"/>
                  <a:cs typeface="Calibri"/>
                  <a:sym typeface="Calibri"/>
                </a:rPr>
                <a:t>2</a:t>
              </a:r>
              <a:endParaRPr sz="1800" dirty="0">
                <a:latin typeface="Calibri"/>
                <a:ea typeface="Calibri"/>
                <a:cs typeface="Calibri"/>
                <a:sym typeface="Calibri"/>
              </a:endParaRPr>
            </a:p>
          </p:txBody>
        </p:sp>
      </p:grpSp>
      <p:cxnSp>
        <p:nvCxnSpPr>
          <p:cNvPr id="324" name="Google Shape;324;gd7f900853e_0_263"/>
          <p:cNvCxnSpPr>
            <a:endCxn id="325" idx="1"/>
          </p:cNvCxnSpPr>
          <p:nvPr/>
        </p:nvCxnSpPr>
        <p:spPr>
          <a:xfrm>
            <a:off x="8282275" y="5128627"/>
            <a:ext cx="1410202" cy="562397"/>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d7f900853e_0_27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27</a:t>
            </a:fld>
            <a:endParaRPr dirty="0"/>
          </a:p>
        </p:txBody>
      </p:sp>
      <p:sp>
        <p:nvSpPr>
          <p:cNvPr id="332" name="Google Shape;332;gd7f900853e_0_270"/>
          <p:cNvSpPr txBox="1">
            <a:spLocks noGrp="1"/>
          </p:cNvSpPr>
          <p:nvPr>
            <p:ph type="title"/>
          </p:nvPr>
        </p:nvSpPr>
        <p:spPr>
          <a:xfrm>
            <a:off x="1828799" y="990600"/>
            <a:ext cx="9982201"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Choosing Importance</a:t>
            </a:r>
            <a:endParaRPr sz="4400" dirty="0"/>
          </a:p>
        </p:txBody>
      </p:sp>
      <p:pic>
        <p:nvPicPr>
          <p:cNvPr id="333" name="Google Shape;333;gd7f900853e_0_270"/>
          <p:cNvPicPr preferRelativeResize="0"/>
          <p:nvPr/>
        </p:nvPicPr>
        <p:blipFill rotWithShape="1">
          <a:blip r:embed="rId3">
            <a:alphaModFix/>
          </a:blip>
          <a:srcRect/>
          <a:stretch/>
        </p:blipFill>
        <p:spPr>
          <a:xfrm>
            <a:off x="9801350" y="1950650"/>
            <a:ext cx="1876850" cy="2536450"/>
          </a:xfrm>
          <a:prstGeom prst="rect">
            <a:avLst/>
          </a:prstGeom>
          <a:noFill/>
          <a:ln>
            <a:noFill/>
          </a:ln>
        </p:spPr>
      </p:pic>
      <p:pic>
        <p:nvPicPr>
          <p:cNvPr id="334" name="Google Shape;334;gd7f900853e_0_270"/>
          <p:cNvPicPr preferRelativeResize="0"/>
          <p:nvPr/>
        </p:nvPicPr>
        <p:blipFill rotWithShape="1">
          <a:blip r:embed="rId4">
            <a:alphaModFix/>
          </a:blip>
          <a:srcRect/>
          <a:stretch/>
        </p:blipFill>
        <p:spPr>
          <a:xfrm>
            <a:off x="5556775" y="2064625"/>
            <a:ext cx="1769918" cy="2247925"/>
          </a:xfrm>
          <a:prstGeom prst="rect">
            <a:avLst/>
          </a:prstGeom>
          <a:noFill/>
          <a:ln>
            <a:noFill/>
          </a:ln>
        </p:spPr>
      </p:pic>
      <p:sp>
        <p:nvSpPr>
          <p:cNvPr id="335" name="Google Shape;335;gd7f900853e_0_270"/>
          <p:cNvSpPr/>
          <p:nvPr/>
        </p:nvSpPr>
        <p:spPr>
          <a:xfrm>
            <a:off x="293925" y="990600"/>
            <a:ext cx="5410200" cy="5588000"/>
          </a:xfrm>
          <a:prstGeom prst="flowChartExtract">
            <a:avLst/>
          </a:prstGeom>
          <a:solidFill>
            <a:schemeClr val="lt2"/>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36" name="Google Shape;336;gd7f900853e_0_270"/>
          <p:cNvCxnSpPr/>
          <p:nvPr/>
        </p:nvCxnSpPr>
        <p:spPr>
          <a:xfrm>
            <a:off x="921975" y="5349250"/>
            <a:ext cx="4094100" cy="0"/>
          </a:xfrm>
          <a:prstGeom prst="straightConnector1">
            <a:avLst/>
          </a:prstGeom>
          <a:noFill/>
          <a:ln w="38100" cap="flat" cmpd="sng">
            <a:solidFill>
              <a:schemeClr val="dk2"/>
            </a:solidFill>
            <a:prstDash val="solid"/>
            <a:round/>
            <a:headEnd type="none" w="sm" len="sm"/>
            <a:tailEnd type="none" w="sm" len="sm"/>
          </a:ln>
        </p:spPr>
      </p:cxnSp>
      <p:cxnSp>
        <p:nvCxnSpPr>
          <p:cNvPr id="337" name="Google Shape;337;gd7f900853e_0_270"/>
          <p:cNvCxnSpPr/>
          <p:nvPr/>
        </p:nvCxnSpPr>
        <p:spPr>
          <a:xfrm>
            <a:off x="1861450" y="3311425"/>
            <a:ext cx="2273100" cy="0"/>
          </a:xfrm>
          <a:prstGeom prst="straightConnector1">
            <a:avLst/>
          </a:prstGeom>
          <a:noFill/>
          <a:ln w="38100" cap="flat" cmpd="sng">
            <a:solidFill>
              <a:schemeClr val="dk2"/>
            </a:solidFill>
            <a:prstDash val="solid"/>
            <a:round/>
            <a:headEnd type="none" w="sm" len="sm"/>
            <a:tailEnd type="none" w="sm" len="sm"/>
          </a:ln>
        </p:spPr>
      </p:cxnSp>
      <p:sp>
        <p:nvSpPr>
          <p:cNvPr id="338" name="Google Shape;338;gd7f900853e_0_270"/>
          <p:cNvSpPr txBox="1"/>
          <p:nvPr/>
        </p:nvSpPr>
        <p:spPr>
          <a:xfrm>
            <a:off x="1234450" y="5584375"/>
            <a:ext cx="35073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1" i="0" u="none" strike="noStrike" cap="none" dirty="0">
                <a:solidFill>
                  <a:srgbClr val="000000"/>
                </a:solidFill>
                <a:latin typeface="Calibri"/>
                <a:ea typeface="Calibri"/>
                <a:cs typeface="Calibri"/>
                <a:sym typeface="Calibri"/>
              </a:rPr>
              <a:t>Tier I</a:t>
            </a:r>
            <a:r>
              <a:rPr lang="en-US" sz="2400" b="1" i="0" u="none" strike="noStrike" cap="none" dirty="0">
                <a:solidFill>
                  <a:srgbClr val="000000"/>
                </a:solidFill>
                <a:latin typeface="Calibri"/>
                <a:ea typeface="Calibri"/>
                <a:cs typeface="Calibri"/>
                <a:sym typeface="Calibri"/>
              </a:rPr>
              <a:t> = Basic Vocabulary</a:t>
            </a:r>
            <a:endParaRPr sz="2400" b="1" i="0" u="none" strike="noStrike" cap="none" dirty="0">
              <a:solidFill>
                <a:srgbClr val="000000"/>
              </a:solidFill>
              <a:latin typeface="Calibri"/>
              <a:ea typeface="Calibri"/>
              <a:cs typeface="Calibri"/>
              <a:sym typeface="Calibri"/>
            </a:endParaRPr>
          </a:p>
        </p:txBody>
      </p:sp>
      <p:sp>
        <p:nvSpPr>
          <p:cNvPr id="339" name="Google Shape;339;gd7f900853e_0_270"/>
          <p:cNvSpPr txBox="1"/>
          <p:nvPr/>
        </p:nvSpPr>
        <p:spPr>
          <a:xfrm>
            <a:off x="1245375" y="3647488"/>
            <a:ext cx="3507300" cy="1647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0000"/>
                </a:solidFill>
                <a:latin typeface="Calibri"/>
                <a:ea typeface="Calibri"/>
                <a:cs typeface="Calibri"/>
                <a:sym typeface="Calibri"/>
              </a:rPr>
              <a:t>Tier 2</a:t>
            </a:r>
            <a:endParaRPr sz="26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Calibri"/>
                <a:ea typeface="Calibri"/>
                <a:cs typeface="Calibri"/>
                <a:sym typeface="Calibri"/>
              </a:rPr>
              <a:t> Multiple Meaning, High Frequency across several context or content</a:t>
            </a:r>
            <a:endParaRPr sz="2300" b="1" i="0" u="none" strike="noStrike" cap="none" dirty="0">
              <a:solidFill>
                <a:srgbClr val="000000"/>
              </a:solidFill>
              <a:latin typeface="Calibri"/>
              <a:ea typeface="Calibri"/>
              <a:cs typeface="Calibri"/>
              <a:sym typeface="Calibri"/>
            </a:endParaRPr>
          </a:p>
        </p:txBody>
      </p:sp>
      <p:sp>
        <p:nvSpPr>
          <p:cNvPr id="340" name="Google Shape;340;gd7f900853e_0_270"/>
          <p:cNvSpPr txBox="1"/>
          <p:nvPr/>
        </p:nvSpPr>
        <p:spPr>
          <a:xfrm>
            <a:off x="1726450" y="2064613"/>
            <a:ext cx="25431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a:solidFill>
                  <a:srgbClr val="000000"/>
                </a:solidFill>
                <a:latin typeface="Calibri"/>
                <a:ea typeface="Calibri"/>
                <a:cs typeface="Calibri"/>
                <a:sym typeface="Calibri"/>
              </a:rPr>
              <a:t>Tier 3 </a:t>
            </a:r>
            <a:endParaRPr sz="26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Calibri"/>
                <a:ea typeface="Calibri"/>
                <a:cs typeface="Calibri"/>
                <a:sym typeface="Calibri"/>
              </a:rPr>
              <a:t>Content </a:t>
            </a:r>
            <a:endParaRPr sz="23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dirty="0">
                <a:solidFill>
                  <a:srgbClr val="000000"/>
                </a:solidFill>
                <a:latin typeface="Calibri"/>
                <a:ea typeface="Calibri"/>
                <a:cs typeface="Calibri"/>
                <a:sym typeface="Calibri"/>
              </a:rPr>
              <a:t>Specific</a:t>
            </a:r>
            <a:endParaRPr sz="2300" b="1" i="0" u="none" strike="noStrike" cap="none" dirty="0">
              <a:solidFill>
                <a:srgbClr val="000000"/>
              </a:solidFill>
              <a:latin typeface="Calibri"/>
              <a:ea typeface="Calibri"/>
              <a:cs typeface="Calibri"/>
              <a:sym typeface="Calibri"/>
            </a:endParaRPr>
          </a:p>
        </p:txBody>
      </p:sp>
      <p:pic>
        <p:nvPicPr>
          <p:cNvPr id="341" name="Google Shape;341;gd7f900853e_0_270"/>
          <p:cNvPicPr preferRelativeResize="0"/>
          <p:nvPr/>
        </p:nvPicPr>
        <p:blipFill rotWithShape="1">
          <a:blip r:embed="rId5">
            <a:alphaModFix/>
          </a:blip>
          <a:srcRect/>
          <a:stretch/>
        </p:blipFill>
        <p:spPr>
          <a:xfrm rot="4900773">
            <a:off x="405378" y="1001856"/>
            <a:ext cx="1401193" cy="1850614"/>
          </a:xfrm>
          <a:prstGeom prst="rect">
            <a:avLst/>
          </a:prstGeom>
          <a:noFill/>
          <a:ln>
            <a:noFill/>
          </a:ln>
        </p:spPr>
      </p:pic>
      <p:sp>
        <p:nvSpPr>
          <p:cNvPr id="342" name="Google Shape;342;gd7f900853e_0_270"/>
          <p:cNvSpPr/>
          <p:nvPr/>
        </p:nvSpPr>
        <p:spPr>
          <a:xfrm>
            <a:off x="770388" y="1744625"/>
            <a:ext cx="671175" cy="3651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43" name="Google Shape;343;gd7f900853e_0_270"/>
          <p:cNvCxnSpPr/>
          <p:nvPr/>
        </p:nvCxnSpPr>
        <p:spPr>
          <a:xfrm rot="10800000">
            <a:off x="1726450" y="1664950"/>
            <a:ext cx="2253300" cy="19500"/>
          </a:xfrm>
          <a:prstGeom prst="straightConnector1">
            <a:avLst/>
          </a:prstGeom>
          <a:noFill/>
          <a:ln w="38100" cap="flat" cmpd="sng">
            <a:solidFill>
              <a:schemeClr val="dk2"/>
            </a:solidFill>
            <a:prstDash val="solid"/>
            <a:round/>
            <a:headEnd type="none" w="sm" len="sm"/>
            <a:tailEnd type="triangle" w="med" len="med"/>
          </a:ln>
        </p:spPr>
      </p:cxnSp>
      <p:pic>
        <p:nvPicPr>
          <p:cNvPr id="344" name="Google Shape;344;gd7f900853e_0_270"/>
          <p:cNvPicPr preferRelativeResize="0"/>
          <p:nvPr/>
        </p:nvPicPr>
        <p:blipFill rotWithShape="1">
          <a:blip r:embed="rId6">
            <a:alphaModFix/>
          </a:blip>
          <a:srcRect/>
          <a:stretch/>
        </p:blipFill>
        <p:spPr>
          <a:xfrm>
            <a:off x="7720750" y="4365263"/>
            <a:ext cx="1582925" cy="2247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d7f900853e_0_25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28</a:t>
            </a:fld>
            <a:endParaRPr dirty="0"/>
          </a:p>
        </p:txBody>
      </p:sp>
      <p:sp>
        <p:nvSpPr>
          <p:cNvPr id="251" name="Google Shape;251;gd7f900853e_0_254"/>
          <p:cNvSpPr txBox="1">
            <a:spLocks noGrp="1"/>
          </p:cNvSpPr>
          <p:nvPr>
            <p:ph type="title"/>
          </p:nvPr>
        </p:nvSpPr>
        <p:spPr>
          <a:xfrm>
            <a:off x="381000" y="1333500"/>
            <a:ext cx="11430000" cy="838200"/>
          </a:xfrm>
          <a:prstGeom prst="rect">
            <a:avLst/>
          </a:prstGeom>
          <a:noFill/>
          <a:ln>
            <a:noFill/>
          </a:ln>
        </p:spPr>
        <p:txBody>
          <a:bodyPr spcFirstLastPara="1" wrap="square" lIns="91425" tIns="45700" rIns="91425" bIns="45700" anchor="ctr" anchorCtr="0">
            <a:noAutofit/>
          </a:bodyPr>
          <a:lstStyle/>
          <a:p>
            <a:pPr marL="38100" lvl="0" algn="ctr" rtl="0">
              <a:lnSpc>
                <a:spcPct val="100000"/>
              </a:lnSpc>
              <a:spcBef>
                <a:spcPts val="0"/>
              </a:spcBef>
              <a:spcAft>
                <a:spcPts val="0"/>
              </a:spcAft>
              <a:buSzPts val="3000"/>
            </a:pPr>
            <a:r>
              <a:rPr lang="en-US" sz="4400" dirty="0"/>
              <a:t>Intensity of Instruction</a:t>
            </a:r>
            <a:endParaRPr sz="4400" dirty="0"/>
          </a:p>
        </p:txBody>
      </p:sp>
      <p:sp>
        <p:nvSpPr>
          <p:cNvPr id="10" name="Google Shape;208;gd7f900853e_0_196"/>
          <p:cNvSpPr txBox="1">
            <a:spLocks noGrp="1"/>
          </p:cNvSpPr>
          <p:nvPr>
            <p:ph type="body" idx="1"/>
          </p:nvPr>
        </p:nvSpPr>
        <p:spPr>
          <a:xfrm>
            <a:off x="381000" y="2676525"/>
            <a:ext cx="7130996" cy="3495675"/>
          </a:xfrm>
          <a:prstGeom prst="rect">
            <a:avLst/>
          </a:prstGeom>
          <a:noFill/>
          <a:ln>
            <a:noFill/>
          </a:ln>
        </p:spPr>
        <p:txBody>
          <a:bodyPr spcFirstLastPara="1" wrap="square" lIns="91425" tIns="45700" rIns="91425" bIns="45700" anchor="t" anchorCtr="0">
            <a:noAutofit/>
          </a:bodyPr>
          <a:lstStyle/>
          <a:p>
            <a:pPr marL="114300" lvl="0" indent="0" rtl="0">
              <a:lnSpc>
                <a:spcPct val="100000"/>
              </a:lnSpc>
              <a:spcBef>
                <a:spcPts val="360"/>
              </a:spcBef>
              <a:spcAft>
                <a:spcPts val="0"/>
              </a:spcAft>
              <a:buClr>
                <a:srgbClr val="439639"/>
              </a:buClr>
              <a:buSzPct val="100000"/>
              <a:buNone/>
            </a:pPr>
            <a:r>
              <a:rPr lang="en-US" sz="3600" b="1" dirty="0"/>
              <a:t>Criteria for instructional time</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200" dirty="0"/>
              <a:t>Importance and utility</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200" dirty="0"/>
              <a:t>Instructional potential</a:t>
            </a:r>
          </a:p>
          <a:p>
            <a:pPr lvl="0" rtl="0">
              <a:lnSpc>
                <a:spcPct val="100000"/>
              </a:lnSpc>
              <a:spcBef>
                <a:spcPts val="360"/>
              </a:spcBef>
              <a:spcAft>
                <a:spcPts val="0"/>
              </a:spcAft>
              <a:buClr>
                <a:srgbClr val="439639"/>
              </a:buClr>
              <a:buSzPct val="100000"/>
              <a:buFont typeface="Arial" panose="020B0604020202020204" pitchFamily="34" charset="0"/>
              <a:buChar char="•"/>
            </a:pPr>
            <a:r>
              <a:rPr lang="en-US" sz="3200" dirty="0"/>
              <a:t>Conceptual understanding</a:t>
            </a:r>
          </a:p>
        </p:txBody>
      </p:sp>
      <p:pic>
        <p:nvPicPr>
          <p:cNvPr id="9" name="Google Shape;354;gd7f900853e_0_288"/>
          <p:cNvPicPr preferRelativeResize="0"/>
          <p:nvPr/>
        </p:nvPicPr>
        <p:blipFill rotWithShape="1">
          <a:blip r:embed="rId3">
            <a:alphaModFix/>
          </a:blip>
          <a:srcRect/>
          <a:stretch/>
        </p:blipFill>
        <p:spPr>
          <a:xfrm>
            <a:off x="7534275" y="3114675"/>
            <a:ext cx="4276725" cy="3057525"/>
          </a:xfrm>
          <a:prstGeom prst="rect">
            <a:avLst/>
          </a:prstGeom>
          <a:noFill/>
          <a:ln>
            <a:noFill/>
          </a:ln>
        </p:spPr>
      </p:pic>
      <p:sp>
        <p:nvSpPr>
          <p:cNvPr id="11" name="Google Shape;353;gd7f900853e_0_288"/>
          <p:cNvSpPr txBox="1"/>
          <p:nvPr/>
        </p:nvSpPr>
        <p:spPr>
          <a:xfrm>
            <a:off x="842550" y="6289775"/>
            <a:ext cx="107169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50"/>
              <a:buFont typeface="Arial"/>
              <a:buNone/>
            </a:pPr>
            <a:r>
              <a:rPr lang="en-US" sz="750" b="0" i="1" u="none" strike="noStrike" cap="none" dirty="0">
                <a:solidFill>
                  <a:schemeClr val="dk1"/>
                </a:solidFill>
                <a:highlight>
                  <a:srgbClr val="FFFFFF"/>
                </a:highlight>
                <a:latin typeface="Verdana"/>
                <a:ea typeface="Verdana"/>
                <a:cs typeface="Verdana"/>
                <a:sym typeface="Verdana"/>
              </a:rPr>
              <a:t>B</a:t>
            </a:r>
            <a:r>
              <a:rPr lang="en-US" sz="900" b="0" i="1" u="none" strike="noStrike" cap="none" dirty="0">
                <a:solidFill>
                  <a:schemeClr val="dk1"/>
                </a:solidFill>
                <a:highlight>
                  <a:srgbClr val="FFFFFF"/>
                </a:highlight>
                <a:latin typeface="Verdana"/>
                <a:ea typeface="Verdana"/>
                <a:cs typeface="Verdana"/>
                <a:sym typeface="Verdana"/>
              </a:rPr>
              <a:t>eck, Isabel L. McKeown, M., &amp; Kucan, L. (2002). Choosing Words to Teach. In Bringing Words to Life: Robust Vocabulary Instruction (15-30). New York, NY: Guilford Press. </a:t>
            </a:r>
            <a:endParaRPr sz="9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88020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d7f900853e_0_29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29</a:t>
            </a:fld>
            <a:endParaRPr dirty="0"/>
          </a:p>
        </p:txBody>
      </p:sp>
      <p:sp>
        <p:nvSpPr>
          <p:cNvPr id="361" name="Google Shape;361;gd7f900853e_0_297"/>
          <p:cNvSpPr txBox="1">
            <a:spLocks noGrp="1"/>
          </p:cNvSpPr>
          <p:nvPr>
            <p:ph type="body" idx="1"/>
          </p:nvPr>
        </p:nvSpPr>
        <p:spPr>
          <a:xfrm>
            <a:off x="381000" y="2079625"/>
            <a:ext cx="11430000" cy="4092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600" b="1" dirty="0">
                <a:solidFill>
                  <a:schemeClr val="accent1"/>
                </a:solidFill>
                <a:highlight>
                  <a:srgbClr val="FFFFFF"/>
                </a:highlight>
              </a:rPr>
              <a:t>There is no formula for selecting age-appropriate vocabulary words despite lists that identify "fifth-grade words" or "seventh-grade words." As long as the word </a:t>
            </a:r>
            <a:r>
              <a:rPr lang="en-US" sz="3600" b="1" u="sng" dirty="0">
                <a:solidFill>
                  <a:schemeClr val="accent1"/>
                </a:solidFill>
                <a:highlight>
                  <a:srgbClr val="FFFFFF"/>
                </a:highlight>
              </a:rPr>
              <a:t>can be explained in known words and can apply to what students might talk or write about</a:t>
            </a:r>
            <a:r>
              <a:rPr lang="en-US" sz="3600" b="1" dirty="0">
                <a:solidFill>
                  <a:schemeClr val="accent1"/>
                </a:solidFill>
                <a:highlight>
                  <a:srgbClr val="FFFFFF"/>
                </a:highlight>
              </a:rPr>
              <a:t>, it is an appropriate word to teach.</a:t>
            </a:r>
            <a:endParaRPr sz="3600" b="1" dirty="0">
              <a:solidFill>
                <a:schemeClr val="accent1"/>
              </a:solidFill>
            </a:endParaRPr>
          </a:p>
        </p:txBody>
      </p:sp>
      <p:sp>
        <p:nvSpPr>
          <p:cNvPr id="362" name="Google Shape;362;gd7f900853e_0_297"/>
          <p:cNvSpPr txBox="1">
            <a:spLocks noGrp="1"/>
          </p:cNvSpPr>
          <p:nvPr>
            <p:ph type="title"/>
          </p:nvPr>
        </p:nvSpPr>
        <p:spPr>
          <a:xfrm>
            <a:off x="381000" y="979200"/>
            <a:ext cx="11430000" cy="1066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360"/>
              </a:spcBef>
              <a:spcAft>
                <a:spcPts val="0"/>
              </a:spcAft>
              <a:buClr>
                <a:srgbClr val="000000"/>
              </a:buClr>
              <a:buSzPts val="1800"/>
              <a:buFont typeface="Arial"/>
              <a:buNone/>
            </a:pPr>
            <a:r>
              <a:rPr lang="en-US" sz="4400" dirty="0">
                <a:solidFill>
                  <a:srgbClr val="42953B"/>
                </a:solidFill>
                <a:highlight>
                  <a:srgbClr val="FFFFFF"/>
                </a:highlight>
              </a:rPr>
              <a:t>Keep in Mind</a:t>
            </a:r>
            <a:endParaRPr sz="4400" dirty="0">
              <a:solidFill>
                <a:srgbClr val="42953B"/>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gd7f900853e_0_5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a:t>
            </a:fld>
            <a:endParaRPr dirty="0"/>
          </a:p>
        </p:txBody>
      </p:sp>
      <p:sp>
        <p:nvSpPr>
          <p:cNvPr id="66" name="Google Shape;66;gd7f900853e_0_53"/>
          <p:cNvSpPr txBox="1">
            <a:spLocks noGrp="1"/>
          </p:cNvSpPr>
          <p:nvPr>
            <p:ph type="body" idx="1"/>
          </p:nvPr>
        </p:nvSpPr>
        <p:spPr>
          <a:xfrm>
            <a:off x="381000" y="2340864"/>
            <a:ext cx="11628120" cy="4080986"/>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360"/>
              </a:spcBef>
              <a:spcAft>
                <a:spcPts val="0"/>
              </a:spcAft>
              <a:buClr>
                <a:srgbClr val="439639"/>
              </a:buClr>
              <a:buSzPct val="100000"/>
              <a:buFont typeface="Arial" panose="020B0604020202020204" pitchFamily="34" charset="0"/>
              <a:buChar char="•"/>
            </a:pPr>
            <a:r>
              <a:rPr lang="en-US" sz="3600" dirty="0"/>
              <a:t>Vocabulary Connections for Language and Comprehension</a:t>
            </a:r>
            <a:endParaRPr sz="3600" dirty="0"/>
          </a:p>
          <a:p>
            <a:pPr marL="571500" lvl="0" indent="-571500" algn="l" rtl="0">
              <a:lnSpc>
                <a:spcPct val="100000"/>
              </a:lnSpc>
              <a:spcBef>
                <a:spcPts val="0"/>
              </a:spcBef>
              <a:spcAft>
                <a:spcPts val="0"/>
              </a:spcAft>
              <a:buClr>
                <a:srgbClr val="439639"/>
              </a:buClr>
              <a:buSzPct val="100000"/>
              <a:buFont typeface="Arial" panose="020B0604020202020204" pitchFamily="34" charset="0"/>
              <a:buChar char="•"/>
            </a:pPr>
            <a:r>
              <a:rPr lang="en-US" sz="3600" dirty="0"/>
              <a:t>Power in Words - Explicit to Scaffolded Independence</a:t>
            </a:r>
            <a:endParaRPr sz="3600" dirty="0"/>
          </a:p>
          <a:p>
            <a:pPr marL="571500" lvl="0" indent="-571500" algn="l" rtl="0">
              <a:lnSpc>
                <a:spcPct val="100000"/>
              </a:lnSpc>
              <a:spcBef>
                <a:spcPts val="0"/>
              </a:spcBef>
              <a:spcAft>
                <a:spcPts val="0"/>
              </a:spcAft>
              <a:buClr>
                <a:srgbClr val="439639"/>
              </a:buClr>
              <a:buSzPct val="100000"/>
              <a:buFont typeface="Arial" panose="020B0604020202020204" pitchFamily="34" charset="0"/>
              <a:buChar char="•"/>
            </a:pPr>
            <a:r>
              <a:rPr lang="en-US" sz="3600" dirty="0"/>
              <a:t>Understanding the Hierarchy of Intentional Selection</a:t>
            </a:r>
            <a:endParaRPr sz="3600" dirty="0"/>
          </a:p>
          <a:p>
            <a:pPr marL="571500" lvl="0" indent="-571500" algn="l" rtl="0">
              <a:lnSpc>
                <a:spcPct val="100000"/>
              </a:lnSpc>
              <a:spcBef>
                <a:spcPts val="0"/>
              </a:spcBef>
              <a:spcAft>
                <a:spcPts val="0"/>
              </a:spcAft>
              <a:buClr>
                <a:srgbClr val="439639"/>
              </a:buClr>
              <a:buSzPct val="100000"/>
              <a:buFont typeface="Arial" panose="020B0604020202020204" pitchFamily="34" charset="0"/>
              <a:buChar char="•"/>
            </a:pPr>
            <a:r>
              <a:rPr lang="en-US" sz="3600" dirty="0"/>
              <a:t>Practice for Application</a:t>
            </a:r>
            <a:endParaRPr sz="3600" dirty="0"/>
          </a:p>
        </p:txBody>
      </p:sp>
      <p:sp>
        <p:nvSpPr>
          <p:cNvPr id="67" name="Google Shape;67;gd7f900853e_0_53"/>
          <p:cNvSpPr txBox="1">
            <a:spLocks noGrp="1"/>
          </p:cNvSpPr>
          <p:nvPr>
            <p:ph type="title"/>
          </p:nvPr>
        </p:nvSpPr>
        <p:spPr>
          <a:xfrm>
            <a:off x="381000" y="833592"/>
            <a:ext cx="11430000" cy="145268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Today’s Training </a:t>
            </a:r>
            <a:endParaRPr dirty="0"/>
          </a:p>
        </p:txBody>
      </p:sp>
      <p:pic>
        <p:nvPicPr>
          <p:cNvPr id="68" name="Google Shape;68;gd7f900853e_0_53"/>
          <p:cNvPicPr preferRelativeResize="0"/>
          <p:nvPr/>
        </p:nvPicPr>
        <p:blipFill rotWithShape="1">
          <a:blip r:embed="rId3">
            <a:alphaModFix/>
          </a:blip>
          <a:srcRect/>
          <a:stretch/>
        </p:blipFill>
        <p:spPr>
          <a:xfrm>
            <a:off x="8796200" y="4491347"/>
            <a:ext cx="3014800" cy="15345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dc12d7a1a1_0_3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30</a:t>
            </a:fld>
            <a:endParaRPr dirty="0"/>
          </a:p>
        </p:txBody>
      </p:sp>
      <p:sp>
        <p:nvSpPr>
          <p:cNvPr id="368" name="Google Shape;368;gdc12d7a1a1_0_39"/>
          <p:cNvSpPr txBox="1">
            <a:spLocks noGrp="1"/>
          </p:cNvSpPr>
          <p:nvPr>
            <p:ph type="body" idx="1"/>
          </p:nvPr>
        </p:nvSpPr>
        <p:spPr>
          <a:xfrm>
            <a:off x="381000" y="2140375"/>
            <a:ext cx="9115425" cy="4031825"/>
          </a:xfrm>
          <a:prstGeom prst="rect">
            <a:avLst/>
          </a:prstGeom>
          <a:noFill/>
          <a:ln>
            <a:noFill/>
          </a:ln>
        </p:spPr>
        <p:txBody>
          <a:bodyPr spcFirstLastPara="1" wrap="square" lIns="91425" tIns="45700" rIns="91425" bIns="45700" anchor="t" anchorCtr="0">
            <a:noAutofit/>
          </a:bodyPr>
          <a:lstStyle/>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Copying definitions from the dictionary or glossary</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Copying the same word over and over</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Rote memorization without context</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Telling students to use “context” to figure the word out or guess</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Passive reading like SSR</a:t>
            </a:r>
            <a:endParaRPr sz="3200" dirty="0"/>
          </a:p>
          <a:p>
            <a:pPr marL="539750" lvl="0" indent="-457200" algn="l" rtl="0">
              <a:lnSpc>
                <a:spcPct val="100000"/>
              </a:lnSpc>
              <a:spcBef>
                <a:spcPts val="0"/>
              </a:spcBef>
              <a:spcAft>
                <a:spcPts val="0"/>
              </a:spcAft>
              <a:buClr>
                <a:srgbClr val="42953B"/>
              </a:buClr>
              <a:buSzPct val="100000"/>
              <a:buFont typeface="Arial" panose="020B0604020202020204" pitchFamily="34" charset="0"/>
              <a:buChar char="•"/>
            </a:pPr>
            <a:r>
              <a:rPr lang="en-US" sz="3200" dirty="0"/>
              <a:t>Isolated vocabulary practice not connected to content</a:t>
            </a:r>
            <a:endParaRPr sz="3200" dirty="0"/>
          </a:p>
          <a:p>
            <a:pPr marL="457200" lvl="0" indent="-228600" algn="l" rtl="0">
              <a:lnSpc>
                <a:spcPct val="100000"/>
              </a:lnSpc>
              <a:spcBef>
                <a:spcPts val="1000"/>
              </a:spcBef>
              <a:spcAft>
                <a:spcPts val="0"/>
              </a:spcAft>
              <a:buSzPts val="1800"/>
              <a:buNone/>
            </a:pPr>
            <a:endParaRPr dirty="0"/>
          </a:p>
        </p:txBody>
      </p:sp>
      <p:sp>
        <p:nvSpPr>
          <p:cNvPr id="369" name="Google Shape;369;gdc12d7a1a1_0_39"/>
          <p:cNvSpPr txBox="1">
            <a:spLocks noGrp="1"/>
          </p:cNvSpPr>
          <p:nvPr>
            <p:ph type="title"/>
          </p:nvPr>
        </p:nvSpPr>
        <p:spPr>
          <a:xfrm>
            <a:off x="381000" y="9514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How NOT to Teach Vocabulary</a:t>
            </a:r>
            <a:endParaRPr sz="4400" dirty="0"/>
          </a:p>
        </p:txBody>
      </p:sp>
      <p:pic>
        <p:nvPicPr>
          <p:cNvPr id="370" name="Google Shape;370;gdc12d7a1a1_0_39"/>
          <p:cNvPicPr preferRelativeResize="0"/>
          <p:nvPr/>
        </p:nvPicPr>
        <p:blipFill rotWithShape="1">
          <a:blip r:embed="rId3">
            <a:alphaModFix/>
          </a:blip>
          <a:srcRect/>
          <a:stretch/>
        </p:blipFill>
        <p:spPr>
          <a:xfrm rot="4900765">
            <a:off x="9709003" y="2142050"/>
            <a:ext cx="1948796" cy="2573904"/>
          </a:xfrm>
          <a:prstGeom prst="rect">
            <a:avLst/>
          </a:prstGeom>
          <a:noFill/>
          <a:ln>
            <a:noFill/>
          </a:ln>
        </p:spPr>
      </p:pic>
      <p:sp>
        <p:nvSpPr>
          <p:cNvPr id="371" name="Google Shape;371;gdc12d7a1a1_0_39"/>
          <p:cNvSpPr/>
          <p:nvPr/>
        </p:nvSpPr>
        <p:spPr>
          <a:xfrm>
            <a:off x="10347813" y="3246450"/>
            <a:ext cx="671175" cy="3651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72" name="Google Shape;372;gdc12d7a1a1_0_39"/>
          <p:cNvCxnSpPr/>
          <p:nvPr/>
        </p:nvCxnSpPr>
        <p:spPr>
          <a:xfrm>
            <a:off x="11071655" y="1826869"/>
            <a:ext cx="137184" cy="1920518"/>
          </a:xfrm>
          <a:prstGeom prst="straightConnector1">
            <a:avLst/>
          </a:prstGeom>
          <a:noFill/>
          <a:ln w="76200" cap="flat" cmpd="sng">
            <a:solidFill>
              <a:schemeClr val="dk2"/>
            </a:solidFill>
            <a:prstDash val="solid"/>
            <a:round/>
            <a:headEnd type="none" w="sm" len="sm"/>
            <a:tailEnd type="triangle" w="med" len="med"/>
          </a:ln>
        </p:spPr>
      </p:cxnSp>
      <p:cxnSp>
        <p:nvCxnSpPr>
          <p:cNvPr id="373" name="Google Shape;373;gdc12d7a1a1_0_39"/>
          <p:cNvCxnSpPr/>
          <p:nvPr/>
        </p:nvCxnSpPr>
        <p:spPr>
          <a:xfrm flipH="1" flipV="1">
            <a:off x="2614613" y="1757363"/>
            <a:ext cx="8494111" cy="46723"/>
          </a:xfrm>
          <a:prstGeom prst="straightConnector1">
            <a:avLst/>
          </a:prstGeom>
          <a:noFill/>
          <a:ln w="76200" cap="flat" cmpd="sng">
            <a:solidFill>
              <a:schemeClr val="dk2"/>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dc12d7a1a1_0_49"/>
          <p:cNvSpPr txBox="1">
            <a:spLocks noGrp="1"/>
          </p:cNvSpPr>
          <p:nvPr>
            <p:ph type="body" idx="1"/>
          </p:nvPr>
        </p:nvSpPr>
        <p:spPr>
          <a:xfrm>
            <a:off x="381000" y="914400"/>
            <a:ext cx="114300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1173"/>
              </a:spcBef>
              <a:spcAft>
                <a:spcPts val="0"/>
              </a:spcAft>
              <a:buSzPts val="5867"/>
              <a:buNone/>
            </a:pPr>
            <a:r>
              <a:rPr lang="en-US" sz="4400" dirty="0"/>
              <a:t>Notes on the Back</a:t>
            </a:r>
            <a:endParaRPr sz="4400" dirty="0"/>
          </a:p>
        </p:txBody>
      </p:sp>
      <p:sp>
        <p:nvSpPr>
          <p:cNvPr id="380" name="Google Shape;380;gdc12d7a1a1_0_49"/>
          <p:cNvSpPr txBox="1">
            <a:spLocks noGrp="1"/>
          </p:cNvSpPr>
          <p:nvPr>
            <p:ph type="sldNum" idx="12"/>
          </p:nvPr>
        </p:nvSpPr>
        <p:spPr>
          <a:xfrm>
            <a:off x="10972800" y="279400"/>
            <a:ext cx="10161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31</a:t>
            </a:fld>
            <a:endParaRPr dirty="0"/>
          </a:p>
        </p:txBody>
      </p:sp>
      <p:graphicFrame>
        <p:nvGraphicFramePr>
          <p:cNvPr id="381" name="Google Shape;381;gdc12d7a1a1_0_49"/>
          <p:cNvGraphicFramePr/>
          <p:nvPr/>
        </p:nvGraphicFramePr>
        <p:xfrm>
          <a:off x="2275100" y="2254450"/>
          <a:ext cx="8964400" cy="4324250"/>
        </p:xfrm>
        <a:graphic>
          <a:graphicData uri="http://schemas.openxmlformats.org/drawingml/2006/table">
            <a:tbl>
              <a:tblPr>
                <a:noFill/>
                <a:tableStyleId>{D7A2F3A0-E658-4A99-BD8D-BD2AC994B016}</a:tableStyleId>
              </a:tblPr>
              <a:tblGrid>
                <a:gridCol w="4462600">
                  <a:extLst>
                    <a:ext uri="{9D8B030D-6E8A-4147-A177-3AD203B41FA5}">
                      <a16:colId xmlns:a16="http://schemas.microsoft.com/office/drawing/2014/main" val="20000"/>
                    </a:ext>
                  </a:extLst>
                </a:gridCol>
                <a:gridCol w="4501800">
                  <a:extLst>
                    <a:ext uri="{9D8B030D-6E8A-4147-A177-3AD203B41FA5}">
                      <a16:colId xmlns:a16="http://schemas.microsoft.com/office/drawing/2014/main" val="20001"/>
                    </a:ext>
                  </a:extLst>
                </a:gridCol>
              </a:tblGrid>
              <a:tr h="2162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162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82" name="Google Shape;382;gdc12d7a1a1_0_49"/>
          <p:cNvSpPr/>
          <p:nvPr/>
        </p:nvSpPr>
        <p:spPr>
          <a:xfrm>
            <a:off x="5509525" y="3593625"/>
            <a:ext cx="2495550" cy="1645900"/>
          </a:xfrm>
          <a:prstGeom prst="flowChartDecision">
            <a:avLst/>
          </a:prstGeom>
          <a:solidFill>
            <a:schemeClr val="lt2"/>
          </a:solidFill>
          <a:ln w="76200" cap="flat" cmpd="sng">
            <a:solidFill>
              <a:srgbClr val="42953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3" name="Google Shape;383;gdc12d7a1a1_0_49"/>
          <p:cNvSpPr txBox="1"/>
          <p:nvPr/>
        </p:nvSpPr>
        <p:spPr>
          <a:xfrm>
            <a:off x="6045250" y="3954875"/>
            <a:ext cx="14241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42953B"/>
                </a:solidFill>
                <a:latin typeface="Calibri"/>
                <a:ea typeface="Calibri"/>
                <a:cs typeface="Calibri"/>
                <a:sym typeface="Calibri"/>
              </a:rPr>
              <a:t>Repeated Exposure</a:t>
            </a:r>
            <a:endParaRPr sz="2400" b="1" i="0" u="none" strike="noStrike" cap="none" dirty="0">
              <a:solidFill>
                <a:srgbClr val="42953B"/>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dc12d7a1a1_0_12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32</a:t>
            </a:fld>
            <a:endParaRPr dirty="0"/>
          </a:p>
        </p:txBody>
      </p:sp>
      <p:sp>
        <p:nvSpPr>
          <p:cNvPr id="390" name="Google Shape;390;gdc12d7a1a1_0_125"/>
          <p:cNvSpPr txBox="1">
            <a:spLocks noGrp="1"/>
          </p:cNvSpPr>
          <p:nvPr>
            <p:ph type="body" idx="1"/>
          </p:nvPr>
        </p:nvSpPr>
        <p:spPr>
          <a:xfrm>
            <a:off x="381000" y="2309325"/>
            <a:ext cx="11430000" cy="3862875"/>
          </a:xfrm>
          <a:prstGeom prst="rect">
            <a:avLst/>
          </a:prstGeom>
          <a:noFill/>
          <a:ln>
            <a:noFill/>
          </a:ln>
        </p:spPr>
        <p:txBody>
          <a:bodyPr spcFirstLastPara="1" wrap="square" lIns="91425" tIns="45700" rIns="91425" bIns="45700" anchor="t" anchorCtr="0">
            <a:noAutofit/>
          </a:bodyPr>
          <a:lstStyle/>
          <a:p>
            <a:pPr marL="742950" lvl="0" indent="-742950" algn="l" rtl="0">
              <a:lnSpc>
                <a:spcPct val="100000"/>
              </a:lnSpc>
              <a:spcBef>
                <a:spcPts val="360"/>
              </a:spcBef>
              <a:spcAft>
                <a:spcPts val="0"/>
              </a:spcAft>
              <a:buSzPts val="4000"/>
              <a:buFont typeface="+mj-lt"/>
              <a:buAutoNum type="arabicPeriod"/>
            </a:pPr>
            <a:r>
              <a:rPr lang="en-US" sz="4000" dirty="0"/>
              <a:t>Introduce the word’s pronunciation and spelling</a:t>
            </a:r>
            <a:endParaRPr sz="4000" dirty="0"/>
          </a:p>
          <a:p>
            <a:pPr marL="742950" lvl="0" indent="-742950" algn="l" rtl="0">
              <a:lnSpc>
                <a:spcPct val="100000"/>
              </a:lnSpc>
              <a:spcBef>
                <a:spcPts val="0"/>
              </a:spcBef>
              <a:spcAft>
                <a:spcPts val="0"/>
              </a:spcAft>
              <a:buSzPts val="4000"/>
              <a:buFont typeface="+mj-lt"/>
              <a:buAutoNum type="arabicPeriod"/>
            </a:pPr>
            <a:r>
              <a:rPr lang="en-US" sz="4000" dirty="0"/>
              <a:t>Provide a student-friendly meaning of the words </a:t>
            </a:r>
            <a:endParaRPr sz="4000" dirty="0"/>
          </a:p>
          <a:p>
            <a:pPr marL="742950" lvl="0" indent="-742950" algn="l" rtl="0">
              <a:lnSpc>
                <a:spcPct val="100000"/>
              </a:lnSpc>
              <a:spcBef>
                <a:spcPts val="0"/>
              </a:spcBef>
              <a:spcAft>
                <a:spcPts val="0"/>
              </a:spcAft>
              <a:buSzPts val="4000"/>
              <a:buFont typeface="+mj-lt"/>
              <a:buAutoNum type="arabicPeriod"/>
            </a:pPr>
            <a:r>
              <a:rPr lang="en-US" sz="4000" dirty="0"/>
              <a:t>Illustrate the word with examples/non-example</a:t>
            </a:r>
            <a:endParaRPr sz="4000" dirty="0"/>
          </a:p>
          <a:p>
            <a:pPr marL="742950" lvl="0" indent="-742950" algn="l" rtl="0">
              <a:lnSpc>
                <a:spcPct val="100000"/>
              </a:lnSpc>
              <a:spcBef>
                <a:spcPts val="0"/>
              </a:spcBef>
              <a:spcAft>
                <a:spcPts val="0"/>
              </a:spcAft>
              <a:buSzPts val="4000"/>
              <a:buFont typeface="+mj-lt"/>
              <a:buAutoNum type="arabicPeriod"/>
            </a:pPr>
            <a:r>
              <a:rPr lang="en-US" sz="4000" dirty="0"/>
              <a:t>Check student’s understanding </a:t>
            </a:r>
            <a:endParaRPr sz="4000" dirty="0"/>
          </a:p>
          <a:p>
            <a:pPr marL="742950" lvl="0" indent="-742950" algn="l" rtl="0">
              <a:lnSpc>
                <a:spcPct val="100000"/>
              </a:lnSpc>
              <a:spcBef>
                <a:spcPts val="0"/>
              </a:spcBef>
              <a:spcAft>
                <a:spcPts val="0"/>
              </a:spcAft>
              <a:buSzPts val="4000"/>
              <a:buFont typeface="+mj-lt"/>
              <a:buAutoNum type="arabicPeriod"/>
            </a:pPr>
            <a:r>
              <a:rPr lang="en-US" sz="4000" i="1" dirty="0"/>
              <a:t>(Read it, Say it, Use it, and Write it)</a:t>
            </a:r>
            <a:endParaRPr sz="4000" i="1" dirty="0"/>
          </a:p>
          <a:p>
            <a:pPr marL="742950" lvl="0" indent="-742950" algn="l" rtl="0">
              <a:lnSpc>
                <a:spcPct val="100000"/>
              </a:lnSpc>
              <a:spcBef>
                <a:spcPts val="0"/>
              </a:spcBef>
              <a:spcAft>
                <a:spcPts val="0"/>
              </a:spcAft>
              <a:buSzPts val="4000"/>
              <a:buFont typeface="+mj-lt"/>
              <a:buAutoNum type="arabicPeriod"/>
            </a:pPr>
            <a:r>
              <a:rPr lang="en-US" sz="4000" dirty="0"/>
              <a:t>Elicit student word uses</a:t>
            </a:r>
            <a:r>
              <a:rPr lang="en-US" dirty="0"/>
              <a:t> </a:t>
            </a:r>
            <a:endParaRPr dirty="0"/>
          </a:p>
        </p:txBody>
      </p:sp>
      <p:sp>
        <p:nvSpPr>
          <p:cNvPr id="391" name="Google Shape;391;gdc12d7a1a1_0_125"/>
          <p:cNvSpPr txBox="1">
            <a:spLocks noGrp="1"/>
          </p:cNvSpPr>
          <p:nvPr>
            <p:ph type="title"/>
          </p:nvPr>
        </p:nvSpPr>
        <p:spPr>
          <a:xfrm>
            <a:off x="89825" y="982200"/>
            <a:ext cx="11299800" cy="1066800"/>
          </a:xfrm>
          <a:prstGeom prst="rect">
            <a:avLst/>
          </a:prstGeom>
          <a:noFill/>
          <a:ln>
            <a:noFill/>
          </a:ln>
        </p:spPr>
        <p:txBody>
          <a:bodyPr spcFirstLastPara="1" wrap="square" lIns="91425" tIns="45700" rIns="91425" bIns="45700" anchor="ctr" anchorCtr="0">
            <a:noAutofit/>
          </a:bodyPr>
          <a:lstStyle/>
          <a:p>
            <a:pPr marL="1371600" lvl="0" indent="457200" algn="l" rtl="0">
              <a:lnSpc>
                <a:spcPct val="100000"/>
              </a:lnSpc>
              <a:spcBef>
                <a:spcPts val="0"/>
              </a:spcBef>
              <a:spcAft>
                <a:spcPts val="0"/>
              </a:spcAft>
              <a:buNone/>
            </a:pPr>
            <a:r>
              <a:rPr lang="en-US" dirty="0"/>
              <a:t>Vocabulary Instructional Routine </a:t>
            </a:r>
            <a:endParaRPr dirty="0"/>
          </a:p>
        </p:txBody>
      </p:sp>
      <p:grpSp>
        <p:nvGrpSpPr>
          <p:cNvPr id="10" name="Group 9"/>
          <p:cNvGrpSpPr/>
          <p:nvPr/>
        </p:nvGrpSpPr>
        <p:grpSpPr>
          <a:xfrm>
            <a:off x="2064919" y="1911086"/>
            <a:ext cx="9560348" cy="4437300"/>
            <a:chOff x="1936327" y="1911086"/>
            <a:chExt cx="9560348" cy="4437300"/>
          </a:xfrm>
        </p:grpSpPr>
        <p:pic>
          <p:nvPicPr>
            <p:cNvPr id="392" name="Google Shape;392;gdc12d7a1a1_0_125"/>
            <p:cNvPicPr preferRelativeResize="0"/>
            <p:nvPr/>
          </p:nvPicPr>
          <p:blipFill rotWithShape="1">
            <a:blip r:embed="rId3">
              <a:alphaModFix/>
            </a:blip>
            <a:srcRect/>
            <a:stretch/>
          </p:blipFill>
          <p:spPr>
            <a:xfrm rot="4900765">
              <a:off x="8744966" y="4087036"/>
              <a:ext cx="1948796" cy="2573904"/>
            </a:xfrm>
            <a:prstGeom prst="rect">
              <a:avLst/>
            </a:prstGeom>
            <a:noFill/>
            <a:ln>
              <a:noFill/>
            </a:ln>
          </p:spPr>
        </p:pic>
        <p:sp>
          <p:nvSpPr>
            <p:cNvPr id="393" name="Google Shape;393;gdc12d7a1a1_0_125"/>
            <p:cNvSpPr/>
            <p:nvPr/>
          </p:nvSpPr>
          <p:spPr>
            <a:xfrm>
              <a:off x="9383763" y="5204567"/>
              <a:ext cx="671175" cy="365100"/>
            </a:xfrm>
            <a:prstGeom prst="flowChartDecision">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394" name="Google Shape;394;gdc12d7a1a1_0_125"/>
            <p:cNvCxnSpPr/>
            <p:nvPr/>
          </p:nvCxnSpPr>
          <p:spPr>
            <a:xfrm>
              <a:off x="1936327" y="1911365"/>
              <a:ext cx="9560348" cy="31735"/>
            </a:xfrm>
            <a:prstGeom prst="straightConnector1">
              <a:avLst/>
            </a:prstGeom>
            <a:noFill/>
            <a:ln w="76200" cap="flat" cmpd="sng">
              <a:solidFill>
                <a:schemeClr val="dk2"/>
              </a:solidFill>
              <a:prstDash val="solid"/>
              <a:round/>
              <a:headEnd type="none" w="med" len="med"/>
              <a:tailEnd type="none" w="med" len="med"/>
            </a:ln>
          </p:spPr>
        </p:cxnSp>
        <p:cxnSp>
          <p:nvCxnSpPr>
            <p:cNvPr id="395" name="Google Shape;395;gdc12d7a1a1_0_125"/>
            <p:cNvCxnSpPr/>
            <p:nvPr/>
          </p:nvCxnSpPr>
          <p:spPr>
            <a:xfrm rot="5400000">
              <a:off x="9116156" y="2596155"/>
              <a:ext cx="3060964" cy="1690826"/>
            </a:xfrm>
            <a:prstGeom prst="curvedConnector3">
              <a:avLst>
                <a:gd name="adj1" fmla="val 99477"/>
              </a:avLst>
            </a:prstGeom>
            <a:noFill/>
            <a:ln w="76200" cap="flat" cmpd="sng">
              <a:solidFill>
                <a:schemeClr val="dk2"/>
              </a:solidFill>
              <a:prstDash val="solid"/>
              <a:round/>
              <a:headEnd type="none" w="med" len="med"/>
              <a:tailEnd type="none" w="med" len="med"/>
            </a:ln>
          </p:spPr>
        </p:cxnSp>
        <p:cxnSp>
          <p:nvCxnSpPr>
            <p:cNvPr id="396" name="Google Shape;396;gdc12d7a1a1_0_125"/>
            <p:cNvCxnSpPr/>
            <p:nvPr/>
          </p:nvCxnSpPr>
          <p:spPr>
            <a:xfrm flipH="1" flipV="1">
              <a:off x="9291300" y="4946411"/>
              <a:ext cx="528975" cy="25639"/>
            </a:xfrm>
            <a:prstGeom prst="straightConnector1">
              <a:avLst/>
            </a:prstGeom>
            <a:noFill/>
            <a:ln w="76200" cap="flat" cmpd="sng">
              <a:solidFill>
                <a:schemeClr val="dk2"/>
              </a:solidFill>
              <a:prstDash val="solid"/>
              <a:round/>
              <a:headEnd type="none" w="med" len="med"/>
              <a:tailEnd type="triangle" w="med" len="me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dc12d7a1a1_0_13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33</a:t>
            </a:fld>
            <a:endParaRPr dirty="0"/>
          </a:p>
        </p:txBody>
      </p:sp>
      <p:sp>
        <p:nvSpPr>
          <p:cNvPr id="403" name="Google Shape;403;gdc12d7a1a1_0_132">
            <a:hlinkClick r:id="rId3"/>
          </p:cNvPr>
          <p:cNvSpPr txBox="1">
            <a:spLocks noGrp="1"/>
          </p:cNvSpPr>
          <p:nvPr>
            <p:ph type="body" idx="1"/>
          </p:nvPr>
        </p:nvSpPr>
        <p:spPr>
          <a:xfrm>
            <a:off x="381001" y="1333500"/>
            <a:ext cx="11430000" cy="8477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4400" b="1" u="sng" dirty="0"/>
              <a:t>Explicit to Scaffold</a:t>
            </a:r>
            <a:r>
              <a:rPr lang="en-US" sz="4400" b="1" dirty="0"/>
              <a:t>: I Do, You Do, We Do</a:t>
            </a:r>
            <a:endParaRPr sz="4400" b="1" dirty="0"/>
          </a:p>
          <a:p>
            <a:pPr marL="0" lvl="0" indent="0" algn="l" rtl="0">
              <a:lnSpc>
                <a:spcPct val="100000"/>
              </a:lnSpc>
              <a:spcBef>
                <a:spcPts val="360"/>
              </a:spcBef>
              <a:spcAft>
                <a:spcPts val="0"/>
              </a:spcAft>
              <a:buSzPts val="1800"/>
              <a:buNone/>
            </a:pPr>
            <a:endParaRPr b="1" dirty="0"/>
          </a:p>
          <a:p>
            <a:pPr marL="0" lvl="0" indent="0" algn="l" rtl="0">
              <a:lnSpc>
                <a:spcPct val="100000"/>
              </a:lnSpc>
              <a:spcBef>
                <a:spcPts val="360"/>
              </a:spcBef>
              <a:spcAft>
                <a:spcPts val="0"/>
              </a:spcAft>
              <a:buSzPts val="1800"/>
              <a:buNone/>
            </a:pPr>
            <a:endParaRPr b="1" dirty="0"/>
          </a:p>
        </p:txBody>
      </p:sp>
      <p:pic>
        <p:nvPicPr>
          <p:cNvPr id="404" name="Google Shape;404;gdc12d7a1a1_0_132"/>
          <p:cNvPicPr preferRelativeResize="0"/>
          <p:nvPr/>
        </p:nvPicPr>
        <p:blipFill rotWithShape="1">
          <a:blip r:embed="rId4">
            <a:alphaModFix/>
          </a:blip>
          <a:srcRect/>
          <a:stretch/>
        </p:blipFill>
        <p:spPr>
          <a:xfrm>
            <a:off x="7572375" y="2276475"/>
            <a:ext cx="2981325" cy="3895725"/>
          </a:xfrm>
          <a:prstGeom prst="rect">
            <a:avLst/>
          </a:prstGeom>
          <a:noFill/>
          <a:ln>
            <a:noFill/>
          </a:ln>
        </p:spPr>
      </p:pic>
      <p:pic>
        <p:nvPicPr>
          <p:cNvPr id="405" name="Google Shape;405;gdc12d7a1a1_0_132"/>
          <p:cNvPicPr preferRelativeResize="0"/>
          <p:nvPr/>
        </p:nvPicPr>
        <p:blipFill rotWithShape="1">
          <a:blip r:embed="rId5">
            <a:alphaModFix/>
          </a:blip>
          <a:srcRect/>
          <a:stretch/>
        </p:blipFill>
        <p:spPr>
          <a:xfrm>
            <a:off x="1665073" y="2326950"/>
            <a:ext cx="5470502" cy="3845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dc12d7a1a1_0_5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34</a:t>
            </a:fld>
            <a:endParaRPr dirty="0"/>
          </a:p>
        </p:txBody>
      </p:sp>
      <p:sp>
        <p:nvSpPr>
          <p:cNvPr id="412" name="Google Shape;412;gdc12d7a1a1_0_58"/>
          <p:cNvSpPr txBox="1">
            <a:spLocks noGrp="1"/>
          </p:cNvSpPr>
          <p:nvPr>
            <p:ph type="body" idx="1"/>
          </p:nvPr>
        </p:nvSpPr>
        <p:spPr>
          <a:xfrm>
            <a:off x="419874" y="2159000"/>
            <a:ext cx="6957109" cy="3138600"/>
          </a:xfrm>
          <a:prstGeom prst="rect">
            <a:avLst/>
          </a:prstGeom>
          <a:noFill/>
          <a:ln>
            <a:noFill/>
          </a:ln>
        </p:spPr>
        <p:txBody>
          <a:bodyPr spcFirstLastPara="1" wrap="square" lIns="91425" tIns="45700" rIns="91425" bIns="45700" anchor="t" anchorCtr="0">
            <a:noAutofit/>
          </a:bodyPr>
          <a:lstStyle/>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Student Friendly Definitions</a:t>
            </a:r>
            <a:endParaRPr sz="3500" dirty="0"/>
          </a:p>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Using Multimodal and Multisensory Engagement</a:t>
            </a:r>
            <a:endParaRPr sz="3500" dirty="0"/>
          </a:p>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Morphology and Etymology </a:t>
            </a:r>
            <a:endParaRPr sz="3500" dirty="0"/>
          </a:p>
          <a:p>
            <a:pPr lvl="0" indent="-457200" algn="l" rtl="0">
              <a:lnSpc>
                <a:spcPct val="100000"/>
              </a:lnSpc>
              <a:spcBef>
                <a:spcPts val="0"/>
              </a:spcBef>
              <a:spcAft>
                <a:spcPts val="0"/>
              </a:spcAft>
              <a:buClr>
                <a:srgbClr val="439639"/>
              </a:buClr>
              <a:buSzPct val="100000"/>
              <a:buFont typeface="Arial" panose="020B0604020202020204" pitchFamily="34" charset="0"/>
              <a:buChar char="•"/>
            </a:pPr>
            <a:r>
              <a:rPr lang="en-US" sz="3500" dirty="0"/>
              <a:t>Games for Repetition</a:t>
            </a:r>
            <a:endParaRPr sz="3500" dirty="0"/>
          </a:p>
        </p:txBody>
      </p:sp>
      <p:sp>
        <p:nvSpPr>
          <p:cNvPr id="413" name="Google Shape;413;gdc12d7a1a1_0_58"/>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Word Learning Strategies </a:t>
            </a:r>
            <a:endParaRPr sz="4400" dirty="0"/>
          </a:p>
        </p:txBody>
      </p:sp>
      <p:pic>
        <p:nvPicPr>
          <p:cNvPr id="414" name="Google Shape;414;gdc12d7a1a1_0_58"/>
          <p:cNvPicPr preferRelativeResize="0"/>
          <p:nvPr/>
        </p:nvPicPr>
        <p:blipFill rotWithShape="1">
          <a:blip r:embed="rId3">
            <a:alphaModFix/>
          </a:blip>
          <a:srcRect/>
          <a:stretch/>
        </p:blipFill>
        <p:spPr>
          <a:xfrm rot="-402771">
            <a:off x="10046342" y="2604452"/>
            <a:ext cx="1573134" cy="2145948"/>
          </a:xfrm>
          <a:prstGeom prst="rect">
            <a:avLst/>
          </a:prstGeom>
          <a:noFill/>
          <a:ln>
            <a:noFill/>
          </a:ln>
        </p:spPr>
      </p:pic>
      <p:pic>
        <p:nvPicPr>
          <p:cNvPr id="415" name="Google Shape;415;gdc12d7a1a1_0_58"/>
          <p:cNvPicPr preferRelativeResize="0"/>
          <p:nvPr/>
        </p:nvPicPr>
        <p:blipFill rotWithShape="1">
          <a:blip r:embed="rId4">
            <a:alphaModFix/>
          </a:blip>
          <a:srcRect/>
          <a:stretch/>
        </p:blipFill>
        <p:spPr>
          <a:xfrm>
            <a:off x="7121200" y="5112095"/>
            <a:ext cx="3257550" cy="1066800"/>
          </a:xfrm>
          <a:prstGeom prst="rect">
            <a:avLst/>
          </a:prstGeom>
          <a:noFill/>
          <a:ln>
            <a:noFill/>
          </a:ln>
        </p:spPr>
      </p:pic>
      <p:pic>
        <p:nvPicPr>
          <p:cNvPr id="416" name="Google Shape;416;gdc12d7a1a1_0_58"/>
          <p:cNvPicPr preferRelativeResize="0"/>
          <p:nvPr/>
        </p:nvPicPr>
        <p:blipFill rotWithShape="1">
          <a:blip r:embed="rId5">
            <a:alphaModFix/>
          </a:blip>
          <a:srcRect/>
          <a:stretch/>
        </p:blipFill>
        <p:spPr>
          <a:xfrm>
            <a:off x="3376525" y="5276475"/>
            <a:ext cx="2443275" cy="906625"/>
          </a:xfrm>
          <a:prstGeom prst="rect">
            <a:avLst/>
          </a:prstGeom>
          <a:noFill/>
          <a:ln>
            <a:noFill/>
          </a:ln>
        </p:spPr>
      </p:pic>
      <p:pic>
        <p:nvPicPr>
          <p:cNvPr id="417" name="Google Shape;417;gdc12d7a1a1_0_58" descr="School Tools and Brain Ticklers | List of Books : The ..."/>
          <p:cNvPicPr preferRelativeResize="0"/>
          <p:nvPr/>
        </p:nvPicPr>
        <p:blipFill rotWithShape="1">
          <a:blip r:embed="rId6">
            <a:alphaModFix/>
          </a:blip>
          <a:srcRect/>
          <a:stretch/>
        </p:blipFill>
        <p:spPr>
          <a:xfrm>
            <a:off x="7581983" y="2232363"/>
            <a:ext cx="1522725" cy="1903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e26b5bd2c9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35</a:t>
            </a:fld>
            <a:endParaRPr dirty="0"/>
          </a:p>
        </p:txBody>
      </p:sp>
      <p:sp>
        <p:nvSpPr>
          <p:cNvPr id="424" name="Google Shape;424;ge26b5bd2c9_0_7"/>
          <p:cNvSpPr txBox="1">
            <a:spLocks noGrp="1"/>
          </p:cNvSpPr>
          <p:nvPr>
            <p:ph type="title"/>
          </p:nvPr>
        </p:nvSpPr>
        <p:spPr>
          <a:xfrm>
            <a:off x="381000" y="994559"/>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Using Vocabulary in Different Contexts</a:t>
            </a:r>
            <a:endParaRPr sz="4400" dirty="0"/>
          </a:p>
        </p:txBody>
      </p:sp>
      <p:graphicFrame>
        <p:nvGraphicFramePr>
          <p:cNvPr id="425" name="Google Shape;425;ge26b5bd2c9_0_7"/>
          <p:cNvGraphicFramePr/>
          <p:nvPr>
            <p:extLst>
              <p:ext uri="{D42A27DB-BD31-4B8C-83A1-F6EECF244321}">
                <p14:modId xmlns:p14="http://schemas.microsoft.com/office/powerpoint/2010/main" val="1611087620"/>
              </p:ext>
            </p:extLst>
          </p:nvPr>
        </p:nvGraphicFramePr>
        <p:xfrm>
          <a:off x="381000" y="2216455"/>
          <a:ext cx="11430000" cy="4058800"/>
        </p:xfrm>
        <a:graphic>
          <a:graphicData uri="http://schemas.openxmlformats.org/drawingml/2006/table">
            <a:tbl>
              <a:tblPr>
                <a:noFill/>
                <a:tableStyleId>{7101C57B-5A79-4FC5-A036-9A764D28D4C4}</a:tableStyleId>
              </a:tblPr>
              <a:tblGrid>
                <a:gridCol w="57150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889000">
                <a:tc>
                  <a:txBody>
                    <a:bodyPr/>
                    <a:lstStyle/>
                    <a:p>
                      <a:pPr marL="0" lvl="0" indent="0" algn="ctr" rtl="0">
                        <a:spcBef>
                          <a:spcPts val="0"/>
                        </a:spcBef>
                        <a:spcAft>
                          <a:spcPts val="0"/>
                        </a:spcAft>
                        <a:buNone/>
                      </a:pPr>
                      <a:r>
                        <a:rPr lang="en-US" sz="4000" b="1" dirty="0">
                          <a:solidFill>
                            <a:srgbClr val="42953B"/>
                          </a:solidFill>
                        </a:rPr>
                        <a:t>Positive Connotation </a:t>
                      </a:r>
                      <a:endParaRPr sz="4000" b="1" dirty="0">
                        <a:solidFill>
                          <a:srgbClr val="42953B"/>
                        </a:solidFill>
                      </a:endParaRPr>
                    </a:p>
                  </a:txBody>
                  <a:tcPr marL="91425" marR="91425" marT="91425" marB="91425"/>
                </a:tc>
                <a:tc>
                  <a:txBody>
                    <a:bodyPr/>
                    <a:lstStyle/>
                    <a:p>
                      <a:pPr marL="0" lvl="0" indent="0" algn="ctr" rtl="0">
                        <a:spcBef>
                          <a:spcPts val="0"/>
                        </a:spcBef>
                        <a:spcAft>
                          <a:spcPts val="0"/>
                        </a:spcAft>
                        <a:buNone/>
                      </a:pPr>
                      <a:r>
                        <a:rPr lang="en-US" sz="4000" b="1" dirty="0">
                          <a:solidFill>
                            <a:srgbClr val="42953B"/>
                          </a:solidFill>
                        </a:rPr>
                        <a:t>Negative Connotation </a:t>
                      </a:r>
                      <a:endParaRPr sz="4000" b="1" dirty="0">
                        <a:solidFill>
                          <a:srgbClr val="42953B"/>
                        </a:solidFill>
                      </a:endParaRPr>
                    </a:p>
                  </a:txBody>
                  <a:tcPr marL="91425" marR="91425" marT="91425" marB="91425"/>
                </a:tc>
                <a:extLst>
                  <a:ext uri="{0D108BD9-81ED-4DB2-BD59-A6C34878D82A}">
                    <a16:rowId xmlns:a16="http://schemas.microsoft.com/office/drawing/2014/main" val="10000"/>
                  </a:ext>
                </a:extLst>
              </a:tr>
              <a:tr h="666700">
                <a:tc>
                  <a:txBody>
                    <a:bodyPr/>
                    <a:lstStyle/>
                    <a:p>
                      <a:pPr marL="0" lvl="0" indent="0" algn="l" rtl="0">
                        <a:spcBef>
                          <a:spcPts val="0"/>
                        </a:spcBef>
                        <a:spcAft>
                          <a:spcPts val="0"/>
                        </a:spcAft>
                        <a:buNone/>
                      </a:pPr>
                      <a:r>
                        <a:rPr lang="en-US" sz="4000" dirty="0">
                          <a:solidFill>
                            <a:srgbClr val="004B8E"/>
                          </a:solidFill>
                        </a:rPr>
                        <a:t>Thrifty</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Miserly</a:t>
                      </a:r>
                      <a:endParaRPr sz="4000" dirty="0">
                        <a:solidFill>
                          <a:srgbClr val="004B8E"/>
                        </a:solidFill>
                      </a:endParaRPr>
                    </a:p>
                  </a:txBody>
                  <a:tcPr marL="91425" marR="91425" marT="91425" marB="91425"/>
                </a:tc>
                <a:extLst>
                  <a:ext uri="{0D108BD9-81ED-4DB2-BD59-A6C34878D82A}">
                    <a16:rowId xmlns:a16="http://schemas.microsoft.com/office/drawing/2014/main" val="10001"/>
                  </a:ext>
                </a:extLst>
              </a:tr>
              <a:tr h="666700">
                <a:tc>
                  <a:txBody>
                    <a:bodyPr/>
                    <a:lstStyle/>
                    <a:p>
                      <a:pPr marL="0" lvl="0" indent="0" algn="l" rtl="0">
                        <a:spcBef>
                          <a:spcPts val="0"/>
                        </a:spcBef>
                        <a:spcAft>
                          <a:spcPts val="0"/>
                        </a:spcAft>
                        <a:buNone/>
                      </a:pPr>
                      <a:r>
                        <a:rPr lang="en-US" sz="4000" dirty="0">
                          <a:solidFill>
                            <a:srgbClr val="004B8E"/>
                          </a:solidFill>
                        </a:rPr>
                        <a:t>Unique</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Peculiar </a:t>
                      </a:r>
                      <a:endParaRPr sz="4000" dirty="0">
                        <a:solidFill>
                          <a:srgbClr val="004B8E"/>
                        </a:solidFill>
                      </a:endParaRPr>
                    </a:p>
                  </a:txBody>
                  <a:tcPr marL="91425" marR="91425" marT="91425" marB="91425"/>
                </a:tc>
                <a:extLst>
                  <a:ext uri="{0D108BD9-81ED-4DB2-BD59-A6C34878D82A}">
                    <a16:rowId xmlns:a16="http://schemas.microsoft.com/office/drawing/2014/main" val="10002"/>
                  </a:ext>
                </a:extLst>
              </a:tr>
              <a:tr h="666700">
                <a:tc>
                  <a:txBody>
                    <a:bodyPr/>
                    <a:lstStyle/>
                    <a:p>
                      <a:pPr marL="0" lvl="0" indent="0" algn="l" rtl="0">
                        <a:spcBef>
                          <a:spcPts val="0"/>
                        </a:spcBef>
                        <a:spcAft>
                          <a:spcPts val="0"/>
                        </a:spcAft>
                        <a:buNone/>
                      </a:pPr>
                      <a:r>
                        <a:rPr lang="en-US" sz="4000" dirty="0">
                          <a:solidFill>
                            <a:srgbClr val="004B8E"/>
                          </a:solidFill>
                        </a:rPr>
                        <a:t>Club</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Gang</a:t>
                      </a:r>
                      <a:endParaRPr sz="4000" dirty="0">
                        <a:solidFill>
                          <a:srgbClr val="004B8E"/>
                        </a:solidFill>
                      </a:endParaRPr>
                    </a:p>
                  </a:txBody>
                  <a:tcPr marL="91425" marR="91425" marT="91425" marB="91425"/>
                </a:tc>
                <a:extLst>
                  <a:ext uri="{0D108BD9-81ED-4DB2-BD59-A6C34878D82A}">
                    <a16:rowId xmlns:a16="http://schemas.microsoft.com/office/drawing/2014/main" val="10003"/>
                  </a:ext>
                </a:extLst>
              </a:tr>
              <a:tr h="666700">
                <a:tc>
                  <a:txBody>
                    <a:bodyPr/>
                    <a:lstStyle/>
                    <a:p>
                      <a:pPr marL="0" lvl="0" indent="0" algn="l" rtl="0">
                        <a:spcBef>
                          <a:spcPts val="0"/>
                        </a:spcBef>
                        <a:spcAft>
                          <a:spcPts val="0"/>
                        </a:spcAft>
                        <a:buNone/>
                      </a:pPr>
                      <a:r>
                        <a:rPr lang="en-US" sz="4000" dirty="0">
                          <a:solidFill>
                            <a:srgbClr val="004B8E"/>
                          </a:solidFill>
                        </a:rPr>
                        <a:t>Vintage</a:t>
                      </a:r>
                      <a:endParaRPr sz="4000" dirty="0">
                        <a:solidFill>
                          <a:srgbClr val="004B8E"/>
                        </a:solidFill>
                      </a:endParaRPr>
                    </a:p>
                  </a:txBody>
                  <a:tcPr marL="91425" marR="91425" marT="91425" marB="91425"/>
                </a:tc>
                <a:tc>
                  <a:txBody>
                    <a:bodyPr/>
                    <a:lstStyle/>
                    <a:p>
                      <a:pPr marL="0" lvl="0" indent="0" algn="l" rtl="0">
                        <a:spcBef>
                          <a:spcPts val="0"/>
                        </a:spcBef>
                        <a:spcAft>
                          <a:spcPts val="0"/>
                        </a:spcAft>
                        <a:buNone/>
                      </a:pPr>
                      <a:r>
                        <a:rPr lang="en-US" sz="4000" dirty="0">
                          <a:solidFill>
                            <a:srgbClr val="004B8E"/>
                          </a:solidFill>
                        </a:rPr>
                        <a:t>Decrepit</a:t>
                      </a:r>
                      <a:endParaRPr sz="4000" dirty="0">
                        <a:solidFill>
                          <a:srgbClr val="004B8E"/>
                        </a:solidFill>
                      </a:endParaRPr>
                    </a:p>
                  </a:txBody>
                  <a:tcPr marL="91425" marR="91425" marT="91425" marB="91425"/>
                </a:tc>
                <a:extLst>
                  <a:ext uri="{0D108BD9-81ED-4DB2-BD59-A6C34878D82A}">
                    <a16:rowId xmlns:a16="http://schemas.microsoft.com/office/drawing/2014/main" val="10004"/>
                  </a:ext>
                </a:extLst>
              </a:tr>
            </a:tbl>
          </a:graphicData>
        </a:graphic>
      </p:graphicFrame>
      <p:pic>
        <p:nvPicPr>
          <p:cNvPr id="426" name="Google Shape;426;ge26b5bd2c9_0_7"/>
          <p:cNvPicPr preferRelativeResize="0"/>
          <p:nvPr/>
        </p:nvPicPr>
        <p:blipFill>
          <a:blip r:embed="rId3">
            <a:alphaModFix/>
          </a:blip>
          <a:stretch>
            <a:fillRect/>
          </a:stretch>
        </p:blipFill>
        <p:spPr>
          <a:xfrm>
            <a:off x="8239125" y="3105150"/>
            <a:ext cx="3571875" cy="3171825"/>
          </a:xfrm>
          <a:prstGeom prst="rect">
            <a:avLst/>
          </a:prstGeom>
          <a:noFill/>
          <a:ln>
            <a:noFill/>
          </a:ln>
        </p:spPr>
      </p:pic>
      <p:pic>
        <p:nvPicPr>
          <p:cNvPr id="427" name="Google Shape;427;ge26b5bd2c9_0_7"/>
          <p:cNvPicPr preferRelativeResize="0"/>
          <p:nvPr/>
        </p:nvPicPr>
        <p:blipFill>
          <a:blip r:embed="rId4">
            <a:alphaModFix/>
          </a:blip>
          <a:stretch>
            <a:fillRect/>
          </a:stretch>
        </p:blipFill>
        <p:spPr>
          <a:xfrm>
            <a:off x="2695575" y="3114675"/>
            <a:ext cx="3400425" cy="3057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d7f900853e_0_32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36</a:t>
            </a:fld>
            <a:endParaRPr dirty="0"/>
          </a:p>
        </p:txBody>
      </p:sp>
      <p:sp>
        <p:nvSpPr>
          <p:cNvPr id="434" name="Google Shape;434;gd7f900853e_0_320"/>
          <p:cNvSpPr txBox="1">
            <a:spLocks noGrp="1"/>
          </p:cNvSpPr>
          <p:nvPr>
            <p:ph type="title"/>
          </p:nvPr>
        </p:nvSpPr>
        <p:spPr>
          <a:xfrm>
            <a:off x="381000" y="1182386"/>
            <a:ext cx="11430000" cy="6629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Frayer Model </a:t>
            </a:r>
            <a:endParaRPr sz="4400" dirty="0"/>
          </a:p>
        </p:txBody>
      </p:sp>
      <p:pic>
        <p:nvPicPr>
          <p:cNvPr id="435" name="Google Shape;435;gd7f900853e_0_320"/>
          <p:cNvPicPr preferRelativeResize="0"/>
          <p:nvPr/>
        </p:nvPicPr>
        <p:blipFill rotWithShape="1">
          <a:blip r:embed="rId3">
            <a:alphaModFix/>
          </a:blip>
          <a:srcRect/>
          <a:stretch/>
        </p:blipFill>
        <p:spPr>
          <a:xfrm>
            <a:off x="2055374" y="1826576"/>
            <a:ext cx="8081251" cy="4840924"/>
          </a:xfrm>
          <a:prstGeom prst="rect">
            <a:avLst/>
          </a:prstGeom>
          <a:noFill/>
          <a:ln>
            <a:noFill/>
          </a:ln>
        </p:spPr>
      </p:pic>
      <p:sp>
        <p:nvSpPr>
          <p:cNvPr id="436" name="Google Shape;436;gd7f900853e_0_320"/>
          <p:cNvSpPr txBox="1"/>
          <p:nvPr/>
        </p:nvSpPr>
        <p:spPr>
          <a:xfrm>
            <a:off x="10382250" y="933421"/>
            <a:ext cx="1428750"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#2a</a:t>
            </a:r>
            <a:endParaRPr b="1" dirty="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d7f900853e_0_43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37</a:t>
            </a:fld>
            <a:endParaRPr dirty="0"/>
          </a:p>
        </p:txBody>
      </p:sp>
      <p:sp>
        <p:nvSpPr>
          <p:cNvPr id="443" name="Google Shape;443;gd7f900853e_0_435"/>
          <p:cNvSpPr txBox="1">
            <a:spLocks noGrp="1"/>
          </p:cNvSpPr>
          <p:nvPr>
            <p:ph type="body" idx="1"/>
          </p:nvPr>
        </p:nvSpPr>
        <p:spPr>
          <a:xfrm>
            <a:off x="381000" y="2159000"/>
            <a:ext cx="11430000" cy="40132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800"/>
              <a:buNone/>
            </a:pPr>
            <a:r>
              <a:rPr lang="en-US" sz="3600" dirty="0"/>
              <a:t>Semantic gradients are a way to broaden and deepen students’ understanding of related words.</a:t>
            </a:r>
            <a:endParaRPr sz="3600" dirty="0"/>
          </a:p>
          <a:p>
            <a:pPr marL="114300" lvl="0" indent="0" algn="l" rtl="0">
              <a:lnSpc>
                <a:spcPct val="100000"/>
              </a:lnSpc>
              <a:spcBef>
                <a:spcPts val="360"/>
              </a:spcBef>
              <a:spcAft>
                <a:spcPts val="0"/>
              </a:spcAft>
              <a:buSzPts val="1800"/>
              <a:buNone/>
            </a:pPr>
            <a:r>
              <a:rPr lang="en-US" dirty="0"/>
              <a:t> </a:t>
            </a:r>
            <a:endParaRPr dirty="0"/>
          </a:p>
        </p:txBody>
      </p:sp>
      <p:sp>
        <p:nvSpPr>
          <p:cNvPr id="444" name="Google Shape;444;gd7f900853e_0_435"/>
          <p:cNvSpPr txBox="1">
            <a:spLocks noGrp="1"/>
          </p:cNvSpPr>
          <p:nvPr>
            <p:ph type="title"/>
          </p:nvPr>
        </p:nvSpPr>
        <p:spPr>
          <a:xfrm>
            <a:off x="381000" y="988541"/>
            <a:ext cx="11404600" cy="102968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sz="4400" dirty="0"/>
              <a:t>Semantic Gradients </a:t>
            </a:r>
            <a:endParaRPr sz="4400" dirty="0"/>
          </a:p>
        </p:txBody>
      </p:sp>
      <p:pic>
        <p:nvPicPr>
          <p:cNvPr id="445" name="Google Shape;445;gd7f900853e_0_435"/>
          <p:cNvPicPr preferRelativeResize="0"/>
          <p:nvPr/>
        </p:nvPicPr>
        <p:blipFill rotWithShape="1">
          <a:blip r:embed="rId3">
            <a:alphaModFix/>
          </a:blip>
          <a:srcRect/>
          <a:stretch/>
        </p:blipFill>
        <p:spPr>
          <a:xfrm>
            <a:off x="2393577" y="3402106"/>
            <a:ext cx="6788174" cy="3455894"/>
          </a:xfrm>
          <a:prstGeom prst="rect">
            <a:avLst/>
          </a:prstGeom>
          <a:noFill/>
          <a:ln>
            <a:noFill/>
          </a:ln>
        </p:spPr>
      </p:pic>
      <p:pic>
        <p:nvPicPr>
          <p:cNvPr id="446" name="Google Shape;446;gd7f900853e_0_435"/>
          <p:cNvPicPr preferRelativeResize="0"/>
          <p:nvPr/>
        </p:nvPicPr>
        <p:blipFill rotWithShape="1">
          <a:blip r:embed="rId4">
            <a:alphaModFix/>
          </a:blip>
          <a:srcRect/>
          <a:stretch/>
        </p:blipFill>
        <p:spPr>
          <a:xfrm>
            <a:off x="9238975" y="4984751"/>
            <a:ext cx="1238250" cy="1190625"/>
          </a:xfrm>
          <a:prstGeom prst="rect">
            <a:avLst/>
          </a:prstGeom>
          <a:noFill/>
          <a:ln>
            <a:noFill/>
          </a:ln>
        </p:spPr>
      </p:pic>
      <p:sp>
        <p:nvSpPr>
          <p:cNvPr id="447" name="Google Shape;447;gd7f900853e_0_435"/>
          <p:cNvSpPr/>
          <p:nvPr/>
        </p:nvSpPr>
        <p:spPr>
          <a:xfrm>
            <a:off x="10737675" y="5120818"/>
            <a:ext cx="1016100" cy="1066800"/>
          </a:xfrm>
          <a:prstGeom prst="octagon">
            <a:avLst>
              <a:gd name="adj" fmla="val 29289"/>
            </a:avLst>
          </a:prstGeom>
          <a:solidFill>
            <a:schemeClr val="accent5"/>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48" name="Google Shape;448;gd7f900853e_0_435"/>
          <p:cNvSpPr txBox="1"/>
          <p:nvPr/>
        </p:nvSpPr>
        <p:spPr>
          <a:xfrm>
            <a:off x="10268465" y="884365"/>
            <a:ext cx="1429714"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Resource #1</a:t>
            </a:r>
            <a:endParaRPr b="1" dirty="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dc12d7a1a1_0_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38</a:t>
            </a:fld>
            <a:endParaRPr dirty="0"/>
          </a:p>
        </p:txBody>
      </p:sp>
      <p:sp>
        <p:nvSpPr>
          <p:cNvPr id="455" name="Google Shape;455;gdc12d7a1a1_0_9"/>
          <p:cNvSpPr txBox="1">
            <a:spLocks noGrp="1"/>
          </p:cNvSpPr>
          <p:nvPr>
            <p:ph type="title"/>
          </p:nvPr>
        </p:nvSpPr>
        <p:spPr>
          <a:xfrm>
            <a:off x="381000" y="1099750"/>
            <a:ext cx="11430000" cy="95764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Semantic Gradients   </a:t>
            </a:r>
            <a:endParaRPr sz="4400" dirty="0"/>
          </a:p>
        </p:txBody>
      </p:sp>
      <p:sp>
        <p:nvSpPr>
          <p:cNvPr id="456" name="Google Shape;456;gdc12d7a1a1_0_9"/>
          <p:cNvSpPr txBox="1"/>
          <p:nvPr/>
        </p:nvSpPr>
        <p:spPr>
          <a:xfrm>
            <a:off x="1225046" y="1944156"/>
            <a:ext cx="1667400" cy="40635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800" dirty="0">
                <a:solidFill>
                  <a:srgbClr val="42953B"/>
                </a:solidFill>
                <a:latin typeface="Calibri"/>
                <a:ea typeface="Calibri"/>
                <a:cs typeface="Calibri"/>
                <a:sym typeface="Calibri"/>
              </a:rPr>
              <a:t>cool</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tropical</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chilly</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blazing</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frigid</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warm</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crisp</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balmy </a:t>
            </a:r>
            <a:endParaRPr sz="2800" dirty="0">
              <a:solidFill>
                <a:srgbClr val="42953B"/>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pic>
        <p:nvPicPr>
          <p:cNvPr id="458" name="Google Shape;458;gdc12d7a1a1_0_9"/>
          <p:cNvPicPr preferRelativeResize="0"/>
          <p:nvPr/>
        </p:nvPicPr>
        <p:blipFill>
          <a:blip r:embed="rId3">
            <a:alphaModFix/>
          </a:blip>
          <a:stretch>
            <a:fillRect/>
          </a:stretch>
        </p:blipFill>
        <p:spPr>
          <a:xfrm>
            <a:off x="682574" y="5564524"/>
            <a:ext cx="2752344" cy="1298448"/>
          </a:xfrm>
          <a:prstGeom prst="rect">
            <a:avLst/>
          </a:prstGeom>
          <a:noFill/>
          <a:ln>
            <a:noFill/>
          </a:ln>
        </p:spPr>
      </p:pic>
      <p:sp>
        <p:nvSpPr>
          <p:cNvPr id="459" name="Google Shape;459;gdc12d7a1a1_0_9"/>
          <p:cNvSpPr txBox="1"/>
          <p:nvPr/>
        </p:nvSpPr>
        <p:spPr>
          <a:xfrm>
            <a:off x="5163973" y="1944156"/>
            <a:ext cx="1928700" cy="363173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800" dirty="0">
                <a:solidFill>
                  <a:srgbClr val="42953B"/>
                </a:solidFill>
                <a:latin typeface="Calibri"/>
                <a:ea typeface="Calibri"/>
                <a:cs typeface="Calibri"/>
                <a:sym typeface="Calibri"/>
              </a:rPr>
              <a:t>immense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massive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microscopic</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large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small</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average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petite</a:t>
            </a:r>
            <a:endParaRPr sz="2800" dirty="0">
              <a:solidFill>
                <a:srgbClr val="42953B"/>
              </a:solidFill>
              <a:latin typeface="Calibri"/>
              <a:ea typeface="Calibri"/>
              <a:cs typeface="Calibri"/>
              <a:sym typeface="Calibri"/>
            </a:endParaRPr>
          </a:p>
          <a:p>
            <a:pPr marL="0" lvl="0" indent="0" rtl="0">
              <a:spcBef>
                <a:spcPts val="0"/>
              </a:spcBef>
              <a:spcAft>
                <a:spcPts val="0"/>
              </a:spcAft>
              <a:buNone/>
            </a:pPr>
            <a:r>
              <a:rPr lang="en-US" sz="2800" dirty="0">
                <a:solidFill>
                  <a:srgbClr val="42953B"/>
                </a:solidFill>
                <a:latin typeface="Calibri"/>
                <a:ea typeface="Calibri"/>
                <a:cs typeface="Calibri"/>
                <a:sym typeface="Calibri"/>
              </a:rPr>
              <a:t>teeny</a:t>
            </a:r>
            <a:endParaRPr sz="2800" dirty="0">
              <a:solidFill>
                <a:srgbClr val="42953B"/>
              </a:solidFill>
              <a:latin typeface="Calibri"/>
              <a:ea typeface="Calibri"/>
              <a:cs typeface="Calibri"/>
              <a:sym typeface="Calibri"/>
            </a:endParaRPr>
          </a:p>
        </p:txBody>
      </p:sp>
      <p:sp>
        <p:nvSpPr>
          <p:cNvPr id="460" name="Google Shape;460;gdc12d7a1a1_0_9"/>
          <p:cNvSpPr txBox="1"/>
          <p:nvPr/>
        </p:nvSpPr>
        <p:spPr>
          <a:xfrm>
            <a:off x="9364200" y="1944156"/>
            <a:ext cx="2446800" cy="42021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900" dirty="0">
                <a:solidFill>
                  <a:srgbClr val="42953B"/>
                </a:solidFill>
                <a:latin typeface="Calibri"/>
                <a:ea typeface="Calibri"/>
                <a:cs typeface="Calibri"/>
                <a:sym typeface="Calibri"/>
              </a:rPr>
              <a:t>stroll</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rush</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skip</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saunter</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wander</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scoot</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skeedaddle</a:t>
            </a:r>
            <a:endParaRPr sz="2900" dirty="0">
              <a:solidFill>
                <a:srgbClr val="42953B"/>
              </a:solidFill>
              <a:latin typeface="Calibri"/>
              <a:ea typeface="Calibri"/>
              <a:cs typeface="Calibri"/>
              <a:sym typeface="Calibri"/>
            </a:endParaRPr>
          </a:p>
          <a:p>
            <a:pPr marL="0" lvl="0" indent="0" rtl="0">
              <a:spcBef>
                <a:spcPts val="0"/>
              </a:spcBef>
              <a:spcAft>
                <a:spcPts val="0"/>
              </a:spcAft>
              <a:buNone/>
            </a:pPr>
            <a:r>
              <a:rPr lang="en-US" sz="2900" dirty="0">
                <a:solidFill>
                  <a:srgbClr val="42953B"/>
                </a:solidFill>
                <a:latin typeface="Calibri"/>
                <a:ea typeface="Calibri"/>
                <a:cs typeface="Calibri"/>
                <a:sym typeface="Calibri"/>
              </a:rPr>
              <a:t>amble </a:t>
            </a:r>
            <a:endParaRPr sz="2900" dirty="0">
              <a:solidFill>
                <a:srgbClr val="42953B"/>
              </a:solidFill>
              <a:latin typeface="Calibri"/>
              <a:ea typeface="Calibri"/>
              <a:cs typeface="Calibri"/>
              <a:sym typeface="Calibri"/>
            </a:endParaRPr>
          </a:p>
          <a:p>
            <a:pPr marL="0" lvl="0" indent="0" algn="l" rtl="0">
              <a:spcBef>
                <a:spcPts val="0"/>
              </a:spcBef>
              <a:spcAft>
                <a:spcPts val="0"/>
              </a:spcAft>
              <a:buNone/>
            </a:pPr>
            <a:endParaRPr sz="2900" dirty="0">
              <a:latin typeface="Calibri"/>
              <a:ea typeface="Calibri"/>
              <a:cs typeface="Calibri"/>
              <a:sym typeface="Calibri"/>
            </a:endParaRPr>
          </a:p>
        </p:txBody>
      </p:sp>
      <p:pic>
        <p:nvPicPr>
          <p:cNvPr id="461" name="Google Shape;461;gdc12d7a1a1_0_9"/>
          <p:cNvPicPr preferRelativeResize="0"/>
          <p:nvPr/>
        </p:nvPicPr>
        <p:blipFill>
          <a:blip r:embed="rId4">
            <a:alphaModFix/>
          </a:blip>
          <a:stretch>
            <a:fillRect/>
          </a:stretch>
        </p:blipFill>
        <p:spPr>
          <a:xfrm>
            <a:off x="4528761" y="5574364"/>
            <a:ext cx="2752344" cy="1288607"/>
          </a:xfrm>
          <a:prstGeom prst="rect">
            <a:avLst/>
          </a:prstGeom>
          <a:noFill/>
          <a:ln>
            <a:noFill/>
          </a:ln>
        </p:spPr>
      </p:pic>
      <p:pic>
        <p:nvPicPr>
          <p:cNvPr id="462" name="Google Shape;462;gdc12d7a1a1_0_9"/>
          <p:cNvPicPr preferRelativeResize="0"/>
          <p:nvPr/>
        </p:nvPicPr>
        <p:blipFill>
          <a:blip r:embed="rId5">
            <a:alphaModFix/>
          </a:blip>
          <a:stretch>
            <a:fillRect/>
          </a:stretch>
        </p:blipFill>
        <p:spPr>
          <a:xfrm>
            <a:off x="8519175" y="5564525"/>
            <a:ext cx="2756051" cy="1293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ddb1d9180c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39</a:t>
            </a:fld>
            <a:endParaRPr dirty="0"/>
          </a:p>
        </p:txBody>
      </p:sp>
      <p:sp>
        <p:nvSpPr>
          <p:cNvPr id="469" name="Google Shape;469;gddb1d9180c_0_7"/>
          <p:cNvSpPr txBox="1">
            <a:spLocks noGrp="1"/>
          </p:cNvSpPr>
          <p:nvPr>
            <p:ph type="body" idx="1"/>
          </p:nvPr>
        </p:nvSpPr>
        <p:spPr>
          <a:xfrm>
            <a:off x="381000" y="2171700"/>
            <a:ext cx="8524875" cy="4000500"/>
          </a:xfrm>
          <a:prstGeom prst="rect">
            <a:avLst/>
          </a:prstGeom>
        </p:spPr>
        <p:txBody>
          <a:bodyPr spcFirstLastPara="1" wrap="square" lIns="91425" tIns="45700" rIns="91425" bIns="45700" anchor="t" anchorCtr="0">
            <a:noAutofit/>
          </a:bodyPr>
          <a:lstStyle/>
          <a:p>
            <a:pPr marL="742950" lvl="0" indent="-742950" algn="l" rtl="0">
              <a:spcBef>
                <a:spcPts val="360"/>
              </a:spcBef>
              <a:spcAft>
                <a:spcPts val="0"/>
              </a:spcAft>
              <a:buClr>
                <a:srgbClr val="439639"/>
              </a:buClr>
              <a:buSzPct val="100000"/>
              <a:buFont typeface="+mj-lt"/>
              <a:buAutoNum type="arabicPeriod"/>
            </a:pPr>
            <a:r>
              <a:rPr lang="en-US" sz="4000" dirty="0"/>
              <a:t>Brainstorm a list of related words</a:t>
            </a:r>
            <a:endParaRPr sz="4000" dirty="0"/>
          </a:p>
          <a:p>
            <a:pPr marL="742950" lvl="0" indent="-742950" algn="l" rtl="0">
              <a:spcBef>
                <a:spcPts val="0"/>
              </a:spcBef>
              <a:spcAft>
                <a:spcPts val="0"/>
              </a:spcAft>
              <a:buClr>
                <a:srgbClr val="439639"/>
              </a:buClr>
              <a:buSzPct val="100000"/>
              <a:buFont typeface="+mj-lt"/>
              <a:buAutoNum type="arabicPeriod"/>
            </a:pPr>
            <a:r>
              <a:rPr lang="en-US" sz="4000" dirty="0"/>
              <a:t>Group the words into subcategories</a:t>
            </a:r>
            <a:endParaRPr sz="4000" dirty="0"/>
          </a:p>
          <a:p>
            <a:pPr marL="742950" lvl="0" indent="-742950" algn="l" rtl="0">
              <a:spcBef>
                <a:spcPts val="0"/>
              </a:spcBef>
              <a:spcAft>
                <a:spcPts val="0"/>
              </a:spcAft>
              <a:buClr>
                <a:srgbClr val="439639"/>
              </a:buClr>
              <a:buSzPct val="100000"/>
              <a:buFont typeface="+mj-lt"/>
              <a:buAutoNum type="arabicPeriod"/>
            </a:pPr>
            <a:r>
              <a:rPr lang="en-US" sz="4000" dirty="0"/>
              <a:t>Label the groupings with descriptive titles</a:t>
            </a:r>
            <a:endParaRPr sz="4000" dirty="0"/>
          </a:p>
          <a:p>
            <a:pPr marL="457200" lvl="0" indent="0" algn="l" rtl="0">
              <a:spcBef>
                <a:spcPts val="360"/>
              </a:spcBef>
              <a:spcAft>
                <a:spcPts val="0"/>
              </a:spcAft>
              <a:buNone/>
            </a:pPr>
            <a:r>
              <a:rPr lang="en-US" dirty="0"/>
              <a:t> </a:t>
            </a:r>
            <a:endParaRPr dirty="0"/>
          </a:p>
        </p:txBody>
      </p:sp>
      <p:sp>
        <p:nvSpPr>
          <p:cNvPr id="470" name="Google Shape;470;gddb1d9180c_0_7"/>
          <p:cNvSpPr txBox="1">
            <a:spLocks noGrp="1"/>
          </p:cNvSpPr>
          <p:nvPr>
            <p:ph type="title"/>
          </p:nvPr>
        </p:nvSpPr>
        <p:spPr>
          <a:xfrm>
            <a:off x="381000" y="1087394"/>
            <a:ext cx="11430000" cy="97000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solidFill>
                  <a:schemeClr val="accent1"/>
                </a:solidFill>
              </a:rPr>
              <a:t>List-Group-Label Strategy</a:t>
            </a:r>
            <a:r>
              <a:rPr lang="en-US" sz="4400" dirty="0">
                <a:solidFill>
                  <a:srgbClr val="FF0000"/>
                </a:solidFill>
              </a:rPr>
              <a:t> </a:t>
            </a:r>
            <a:endParaRPr sz="4400" dirty="0">
              <a:solidFill>
                <a:srgbClr val="FF0000"/>
              </a:solidFill>
            </a:endParaRPr>
          </a:p>
        </p:txBody>
      </p:sp>
      <p:pic>
        <p:nvPicPr>
          <p:cNvPr id="471" name="Google Shape;471;gddb1d9180c_0_7"/>
          <p:cNvPicPr preferRelativeResize="0"/>
          <p:nvPr/>
        </p:nvPicPr>
        <p:blipFill>
          <a:blip r:embed="rId3">
            <a:alphaModFix/>
          </a:blip>
          <a:stretch>
            <a:fillRect/>
          </a:stretch>
        </p:blipFill>
        <p:spPr>
          <a:xfrm>
            <a:off x="9096375" y="3429001"/>
            <a:ext cx="2714625" cy="274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7f900853e_0_6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a:t>
            </a:fld>
            <a:endParaRPr dirty="0"/>
          </a:p>
        </p:txBody>
      </p:sp>
      <p:sp>
        <p:nvSpPr>
          <p:cNvPr id="75" name="Google Shape;75;gd7f900853e_0_61"/>
          <p:cNvSpPr txBox="1">
            <a:spLocks noGrp="1"/>
          </p:cNvSpPr>
          <p:nvPr>
            <p:ph type="body" idx="1"/>
          </p:nvPr>
        </p:nvSpPr>
        <p:spPr>
          <a:xfrm>
            <a:off x="381000" y="1783075"/>
            <a:ext cx="11430000" cy="4389125"/>
          </a:xfrm>
          <a:prstGeom prst="rect">
            <a:avLst/>
          </a:prstGeom>
          <a:noFill/>
          <a:ln>
            <a:noFill/>
          </a:ln>
        </p:spPr>
        <p:txBody>
          <a:bodyPr spcFirstLastPara="1" wrap="square" lIns="91425" tIns="45700" rIns="91425" bIns="45700" anchor="t" anchorCtr="0">
            <a:noAutofit/>
          </a:bodyPr>
          <a:lstStyle/>
          <a:p>
            <a:pPr marL="457200" lvl="0" indent="0" algn="ctr" rtl="0">
              <a:lnSpc>
                <a:spcPct val="100000"/>
              </a:lnSpc>
              <a:spcBef>
                <a:spcPts val="360"/>
              </a:spcBef>
              <a:spcAft>
                <a:spcPts val="0"/>
              </a:spcAft>
              <a:buSzPts val="1800"/>
              <a:buNone/>
            </a:pPr>
            <a:r>
              <a:rPr lang="en-US" sz="3600" dirty="0"/>
              <a:t>Participants Will </a:t>
            </a:r>
            <a:endParaRPr sz="3600" dirty="0"/>
          </a:p>
          <a:p>
            <a:pPr marL="1028700" lvl="1" indent="-571500" algn="l" rtl="0">
              <a:lnSpc>
                <a:spcPct val="100000"/>
              </a:lnSpc>
              <a:spcBef>
                <a:spcPts val="360"/>
              </a:spcBef>
              <a:spcAft>
                <a:spcPts val="0"/>
              </a:spcAft>
              <a:buClr>
                <a:srgbClr val="439639"/>
              </a:buClr>
              <a:buSzPts val="3600"/>
              <a:buFont typeface="Arial" panose="020B0604020202020204" pitchFamily="34" charset="0"/>
              <a:buChar char="•"/>
            </a:pPr>
            <a:r>
              <a:rPr lang="en-US" sz="3600" dirty="0"/>
              <a:t>Consider impact of vocabulary for comprehension</a:t>
            </a:r>
            <a:endParaRPr sz="3600" dirty="0"/>
          </a:p>
          <a:p>
            <a:pPr marL="1028700" lvl="1" indent="-571500" algn="l" rtl="0">
              <a:lnSpc>
                <a:spcPct val="100000"/>
              </a:lnSpc>
              <a:spcBef>
                <a:spcPts val="0"/>
              </a:spcBef>
              <a:spcAft>
                <a:spcPts val="0"/>
              </a:spcAft>
              <a:buClr>
                <a:srgbClr val="439639"/>
              </a:buClr>
              <a:buSzPts val="3600"/>
              <a:buFont typeface="Arial" panose="020B0604020202020204" pitchFamily="34" charset="0"/>
              <a:buChar char="•"/>
            </a:pPr>
            <a:r>
              <a:rPr lang="en-US" sz="3600" dirty="0"/>
              <a:t>Identify the power in words and language</a:t>
            </a:r>
            <a:endParaRPr sz="3600" dirty="0"/>
          </a:p>
          <a:p>
            <a:pPr marL="1028700" lvl="1" indent="-571500" algn="l" rtl="0">
              <a:lnSpc>
                <a:spcPct val="100000"/>
              </a:lnSpc>
              <a:spcBef>
                <a:spcPts val="0"/>
              </a:spcBef>
              <a:spcAft>
                <a:spcPts val="0"/>
              </a:spcAft>
              <a:buClr>
                <a:srgbClr val="439639"/>
              </a:buClr>
              <a:buSzPts val="3600"/>
              <a:buFont typeface="Arial" panose="020B0604020202020204" pitchFamily="34" charset="0"/>
              <a:buChar char="•"/>
            </a:pPr>
            <a:r>
              <a:rPr lang="en-US" sz="3600" dirty="0"/>
              <a:t>Practice activities for vocabulary retention</a:t>
            </a:r>
            <a:endParaRPr sz="3600" dirty="0"/>
          </a:p>
          <a:p>
            <a:pPr marL="1028700" lvl="1" indent="-571500" algn="l" rtl="0">
              <a:spcBef>
                <a:spcPts val="0"/>
              </a:spcBef>
              <a:spcAft>
                <a:spcPts val="0"/>
              </a:spcAft>
              <a:buClr>
                <a:srgbClr val="439639"/>
              </a:buClr>
              <a:buSzPts val="3600"/>
              <a:buFont typeface="Arial" panose="020B0604020202020204" pitchFamily="34" charset="0"/>
              <a:buChar char="•"/>
            </a:pPr>
            <a:r>
              <a:rPr lang="en-US" sz="3600" dirty="0"/>
              <a:t>Discuss before, during, and after reading instruction</a:t>
            </a:r>
            <a:endParaRPr sz="3600" dirty="0"/>
          </a:p>
          <a:p>
            <a:pPr marL="1028700" lvl="1" indent="-571500" algn="l" rtl="0">
              <a:lnSpc>
                <a:spcPct val="100000"/>
              </a:lnSpc>
              <a:spcBef>
                <a:spcPts val="0"/>
              </a:spcBef>
              <a:spcAft>
                <a:spcPts val="0"/>
              </a:spcAft>
              <a:buClr>
                <a:srgbClr val="439639"/>
              </a:buClr>
              <a:buSzPts val="3600"/>
              <a:buFont typeface="Arial" panose="020B0604020202020204" pitchFamily="34" charset="0"/>
              <a:buChar char="•"/>
            </a:pPr>
            <a:r>
              <a:rPr lang="en-US" sz="3600" dirty="0"/>
              <a:t>Take next steps for application and confirmation in current instruction</a:t>
            </a:r>
            <a:endParaRPr sz="3600" dirty="0"/>
          </a:p>
        </p:txBody>
      </p:sp>
      <p:sp>
        <p:nvSpPr>
          <p:cNvPr id="76" name="Google Shape;76;gd7f900853e_0_61"/>
          <p:cNvSpPr txBox="1">
            <a:spLocks noGrp="1"/>
          </p:cNvSpPr>
          <p:nvPr>
            <p:ph type="title"/>
          </p:nvPr>
        </p:nvSpPr>
        <p:spPr>
          <a:xfrm>
            <a:off x="381000" y="1032640"/>
            <a:ext cx="11430000" cy="9695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Learner Intentions</a:t>
            </a:r>
            <a:endParaRPr sz="4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d7f900853e_0_44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40</a:t>
            </a:fld>
            <a:endParaRPr dirty="0"/>
          </a:p>
        </p:txBody>
      </p:sp>
      <p:sp>
        <p:nvSpPr>
          <p:cNvPr id="478" name="Google Shape;478;gd7f900853e_0_445"/>
          <p:cNvSpPr txBox="1">
            <a:spLocks noGrp="1"/>
          </p:cNvSpPr>
          <p:nvPr>
            <p:ph type="title"/>
          </p:nvPr>
        </p:nvSpPr>
        <p:spPr>
          <a:xfrm>
            <a:off x="381000" y="101531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Vocabulary Word Swat</a:t>
            </a:r>
            <a:endParaRPr sz="4400" dirty="0"/>
          </a:p>
        </p:txBody>
      </p:sp>
      <p:pic>
        <p:nvPicPr>
          <p:cNvPr id="479" name="Google Shape;479;gd7f900853e_0_445"/>
          <p:cNvPicPr preferRelativeResize="0"/>
          <p:nvPr/>
        </p:nvPicPr>
        <p:blipFill rotWithShape="1">
          <a:blip r:embed="rId3">
            <a:alphaModFix/>
          </a:blip>
          <a:srcRect/>
          <a:stretch/>
        </p:blipFill>
        <p:spPr>
          <a:xfrm rot="-1087548">
            <a:off x="726773" y="2997551"/>
            <a:ext cx="1963498" cy="2802098"/>
          </a:xfrm>
          <a:prstGeom prst="rect">
            <a:avLst/>
          </a:prstGeom>
          <a:noFill/>
          <a:ln>
            <a:noFill/>
          </a:ln>
        </p:spPr>
      </p:pic>
      <p:pic>
        <p:nvPicPr>
          <p:cNvPr id="480" name="Google Shape;480;gd7f900853e_0_445"/>
          <p:cNvPicPr preferRelativeResize="0"/>
          <p:nvPr/>
        </p:nvPicPr>
        <p:blipFill rotWithShape="1">
          <a:blip r:embed="rId4">
            <a:alphaModFix/>
          </a:blip>
          <a:srcRect/>
          <a:stretch/>
        </p:blipFill>
        <p:spPr>
          <a:xfrm>
            <a:off x="7228557" y="4348325"/>
            <a:ext cx="2594401" cy="1823875"/>
          </a:xfrm>
          <a:prstGeom prst="rect">
            <a:avLst/>
          </a:prstGeom>
          <a:noFill/>
          <a:ln>
            <a:noFill/>
          </a:ln>
        </p:spPr>
      </p:pic>
      <p:pic>
        <p:nvPicPr>
          <p:cNvPr id="481" name="Google Shape;481;gd7f900853e_0_445"/>
          <p:cNvPicPr preferRelativeResize="0"/>
          <p:nvPr/>
        </p:nvPicPr>
        <p:blipFill rotWithShape="1">
          <a:blip r:embed="rId5">
            <a:alphaModFix/>
          </a:blip>
          <a:srcRect/>
          <a:stretch/>
        </p:blipFill>
        <p:spPr>
          <a:xfrm>
            <a:off x="9181901" y="2057400"/>
            <a:ext cx="2629100" cy="1814950"/>
          </a:xfrm>
          <a:prstGeom prst="rect">
            <a:avLst/>
          </a:prstGeom>
          <a:noFill/>
          <a:ln>
            <a:noFill/>
          </a:ln>
        </p:spPr>
      </p:pic>
      <p:pic>
        <p:nvPicPr>
          <p:cNvPr id="482" name="Google Shape;482;gd7f900853e_0_445"/>
          <p:cNvPicPr preferRelativeResize="0"/>
          <p:nvPr/>
        </p:nvPicPr>
        <p:blipFill rotWithShape="1">
          <a:blip r:embed="rId6">
            <a:alphaModFix/>
          </a:blip>
          <a:srcRect/>
          <a:stretch/>
        </p:blipFill>
        <p:spPr>
          <a:xfrm>
            <a:off x="381000" y="1333500"/>
            <a:ext cx="3223132" cy="1549600"/>
          </a:xfrm>
          <a:prstGeom prst="rect">
            <a:avLst/>
          </a:prstGeom>
          <a:noFill/>
          <a:ln>
            <a:noFill/>
          </a:ln>
        </p:spPr>
      </p:pic>
      <p:pic>
        <p:nvPicPr>
          <p:cNvPr id="483" name="Google Shape;483;gd7f900853e_0_445"/>
          <p:cNvPicPr preferRelativeResize="0"/>
          <p:nvPr/>
        </p:nvPicPr>
        <p:blipFill rotWithShape="1">
          <a:blip r:embed="rId7">
            <a:alphaModFix/>
          </a:blip>
          <a:srcRect/>
          <a:stretch/>
        </p:blipFill>
        <p:spPr>
          <a:xfrm>
            <a:off x="6652914" y="2057400"/>
            <a:ext cx="1372683" cy="2055800"/>
          </a:xfrm>
          <a:prstGeom prst="rect">
            <a:avLst/>
          </a:prstGeom>
          <a:noFill/>
          <a:ln>
            <a:noFill/>
          </a:ln>
        </p:spPr>
      </p:pic>
      <p:pic>
        <p:nvPicPr>
          <p:cNvPr id="484" name="Google Shape;484;gd7f900853e_0_445"/>
          <p:cNvPicPr preferRelativeResize="0"/>
          <p:nvPr/>
        </p:nvPicPr>
        <p:blipFill rotWithShape="1">
          <a:blip r:embed="rId8">
            <a:alphaModFix/>
          </a:blip>
          <a:srcRect/>
          <a:stretch/>
        </p:blipFill>
        <p:spPr>
          <a:xfrm>
            <a:off x="3662214" y="4096609"/>
            <a:ext cx="2594400" cy="2446301"/>
          </a:xfrm>
          <a:prstGeom prst="rect">
            <a:avLst/>
          </a:prstGeom>
          <a:noFill/>
          <a:ln>
            <a:noFill/>
          </a:ln>
        </p:spPr>
      </p:pic>
      <p:pic>
        <p:nvPicPr>
          <p:cNvPr id="485" name="Google Shape;485;gd7f900853e_0_445"/>
          <p:cNvPicPr preferRelativeResize="0"/>
          <p:nvPr/>
        </p:nvPicPr>
        <p:blipFill rotWithShape="1">
          <a:blip r:embed="rId9">
            <a:alphaModFix/>
          </a:blip>
          <a:srcRect/>
          <a:stretch/>
        </p:blipFill>
        <p:spPr>
          <a:xfrm rot="-1093970">
            <a:off x="4760436" y="2057693"/>
            <a:ext cx="736174" cy="1814363"/>
          </a:xfrm>
          <a:prstGeom prst="rect">
            <a:avLst/>
          </a:prstGeom>
          <a:noFill/>
          <a:ln>
            <a:noFill/>
          </a:ln>
        </p:spPr>
      </p:pic>
      <p:sp>
        <p:nvSpPr>
          <p:cNvPr id="486" name="Google Shape;486;gd7f900853e_0_445"/>
          <p:cNvSpPr/>
          <p:nvPr/>
        </p:nvSpPr>
        <p:spPr>
          <a:xfrm>
            <a:off x="10794900" y="5105400"/>
            <a:ext cx="1016100" cy="1066800"/>
          </a:xfrm>
          <a:prstGeom prst="octagon">
            <a:avLst>
              <a:gd name="adj" fmla="val 29289"/>
            </a:avLst>
          </a:prstGeom>
          <a:solidFill>
            <a:schemeClr val="accent5"/>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d7f900853e_0_458"/>
          <p:cNvSpPr txBox="1">
            <a:spLocks noGrp="1"/>
          </p:cNvSpPr>
          <p:nvPr>
            <p:ph type="sldNum" idx="12"/>
          </p:nvPr>
        </p:nvSpPr>
        <p:spPr>
          <a:xfrm>
            <a:off x="11311128" y="6272784"/>
            <a:ext cx="6402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US" sz="1400">
                <a:solidFill>
                  <a:srgbClr val="FFFFFF"/>
                </a:solidFill>
                <a:latin typeface="Rockwell"/>
                <a:ea typeface="Rockwell"/>
                <a:cs typeface="Rockwell"/>
                <a:sym typeface="Rockwell"/>
              </a:rPr>
              <a:t>41</a:t>
            </a:fld>
            <a:endParaRPr sz="1400" dirty="0">
              <a:solidFill>
                <a:srgbClr val="FFFFFF"/>
              </a:solidFill>
              <a:latin typeface="Rockwell"/>
              <a:ea typeface="Rockwell"/>
              <a:cs typeface="Rockwell"/>
              <a:sym typeface="Rockwell"/>
            </a:endParaRPr>
          </a:p>
        </p:txBody>
      </p:sp>
      <p:grpSp>
        <p:nvGrpSpPr>
          <p:cNvPr id="2" name="Group 1"/>
          <p:cNvGrpSpPr/>
          <p:nvPr/>
        </p:nvGrpSpPr>
        <p:grpSpPr>
          <a:xfrm>
            <a:off x="469557" y="370703"/>
            <a:ext cx="11341443" cy="5801497"/>
            <a:chOff x="594444" y="919350"/>
            <a:chExt cx="10232957" cy="5562825"/>
          </a:xfrm>
        </p:grpSpPr>
        <p:sp>
          <p:nvSpPr>
            <p:cNvPr id="493" name="Google Shape;493;gd7f900853e_0_458"/>
            <p:cNvSpPr txBox="1"/>
            <p:nvPr/>
          </p:nvSpPr>
          <p:spPr>
            <a:xfrm rot="-665053">
              <a:off x="594444" y="919350"/>
              <a:ext cx="2957062" cy="862055"/>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latin typeface="Calibri"/>
                  <a:ea typeface="Calibri"/>
                  <a:cs typeface="Calibri"/>
                  <a:sym typeface="Calibri"/>
                </a:rPr>
                <a:t> </a:t>
              </a:r>
              <a:r>
                <a:rPr lang="en-US" sz="4400" dirty="0">
                  <a:latin typeface="Calibri"/>
                  <a:ea typeface="Calibri"/>
                  <a:cs typeface="Calibri"/>
                  <a:sym typeface="Calibri"/>
                </a:rPr>
                <a:t>intentional</a:t>
              </a:r>
              <a:endParaRPr sz="4400" dirty="0">
                <a:latin typeface="Calibri"/>
                <a:ea typeface="Calibri"/>
                <a:cs typeface="Calibri"/>
                <a:sym typeface="Calibri"/>
              </a:endParaRPr>
            </a:p>
          </p:txBody>
        </p:sp>
        <p:sp>
          <p:nvSpPr>
            <p:cNvPr id="495" name="Google Shape;495;gd7f900853e_0_458"/>
            <p:cNvSpPr txBox="1"/>
            <p:nvPr/>
          </p:nvSpPr>
          <p:spPr>
            <a:xfrm rot="364733">
              <a:off x="7943485" y="919409"/>
              <a:ext cx="2883916" cy="861938"/>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a:latin typeface="Calibri"/>
                  <a:ea typeface="Calibri"/>
                  <a:cs typeface="Calibri"/>
                  <a:sym typeface="Calibri"/>
                </a:rPr>
                <a:t> </a:t>
              </a:r>
              <a:r>
                <a:rPr lang="en-US" sz="4400" dirty="0">
                  <a:latin typeface="Calibri"/>
                  <a:ea typeface="Calibri"/>
                  <a:cs typeface="Calibri"/>
                  <a:sym typeface="Calibri"/>
                </a:rPr>
                <a:t>vocabulary</a:t>
              </a:r>
              <a:endParaRPr sz="4400" dirty="0">
                <a:latin typeface="Calibri"/>
                <a:ea typeface="Calibri"/>
                <a:cs typeface="Calibri"/>
                <a:sym typeface="Calibri"/>
              </a:endParaRPr>
            </a:p>
          </p:txBody>
        </p:sp>
        <p:sp>
          <p:nvSpPr>
            <p:cNvPr id="496" name="Google Shape;496;gd7f900853e_0_458"/>
            <p:cNvSpPr txBox="1"/>
            <p:nvPr/>
          </p:nvSpPr>
          <p:spPr>
            <a:xfrm>
              <a:off x="3697575" y="2057625"/>
              <a:ext cx="31791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Simple View</a:t>
              </a:r>
              <a:endParaRPr sz="4400" dirty="0">
                <a:latin typeface="Calibri"/>
                <a:ea typeface="Calibri"/>
                <a:cs typeface="Calibri"/>
                <a:sym typeface="Calibri"/>
              </a:endParaRPr>
            </a:p>
          </p:txBody>
        </p:sp>
        <p:sp>
          <p:nvSpPr>
            <p:cNvPr id="497" name="Google Shape;497;gd7f900853e_0_458"/>
            <p:cNvSpPr txBox="1"/>
            <p:nvPr/>
          </p:nvSpPr>
          <p:spPr>
            <a:xfrm rot="1398424">
              <a:off x="898359" y="3795823"/>
              <a:ext cx="4015581" cy="862055"/>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comprehension</a:t>
              </a:r>
              <a:endParaRPr sz="4400" dirty="0">
                <a:latin typeface="Calibri"/>
                <a:ea typeface="Calibri"/>
                <a:cs typeface="Calibri"/>
                <a:sym typeface="Calibri"/>
              </a:endParaRPr>
            </a:p>
          </p:txBody>
        </p:sp>
        <p:sp>
          <p:nvSpPr>
            <p:cNvPr id="498" name="Google Shape;498;gd7f900853e_0_458"/>
            <p:cNvSpPr txBox="1"/>
            <p:nvPr/>
          </p:nvSpPr>
          <p:spPr>
            <a:xfrm rot="-1082526">
              <a:off x="8488473" y="2998000"/>
              <a:ext cx="2089334" cy="861994"/>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decode</a:t>
              </a:r>
              <a:endParaRPr sz="4400" dirty="0">
                <a:latin typeface="Calibri"/>
                <a:ea typeface="Calibri"/>
                <a:cs typeface="Calibri"/>
                <a:sym typeface="Calibri"/>
              </a:endParaRPr>
            </a:p>
          </p:txBody>
        </p:sp>
        <p:sp>
          <p:nvSpPr>
            <p:cNvPr id="499" name="Google Shape;499;gd7f900853e_0_458"/>
            <p:cNvSpPr txBox="1"/>
            <p:nvPr/>
          </p:nvSpPr>
          <p:spPr>
            <a:xfrm>
              <a:off x="6175250" y="3844650"/>
              <a:ext cx="9765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m</a:t>
              </a:r>
              <a:endParaRPr sz="4400" dirty="0">
                <a:latin typeface="Calibri"/>
                <a:ea typeface="Calibri"/>
                <a:cs typeface="Calibri"/>
                <a:sym typeface="Calibri"/>
              </a:endParaRPr>
            </a:p>
          </p:txBody>
        </p:sp>
        <p:sp>
          <p:nvSpPr>
            <p:cNvPr id="500" name="Google Shape;500;gd7f900853e_0_458"/>
            <p:cNvSpPr txBox="1"/>
            <p:nvPr/>
          </p:nvSpPr>
          <p:spPr>
            <a:xfrm>
              <a:off x="1357975" y="5620275"/>
              <a:ext cx="2089200" cy="861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explicit</a:t>
              </a:r>
              <a:endParaRPr sz="4400" dirty="0">
                <a:latin typeface="Calibri"/>
                <a:ea typeface="Calibri"/>
                <a:cs typeface="Calibri"/>
                <a:sym typeface="Calibri"/>
              </a:endParaRPr>
            </a:p>
          </p:txBody>
        </p:sp>
        <p:sp>
          <p:nvSpPr>
            <p:cNvPr id="501" name="Google Shape;501;gd7f900853e_0_458"/>
            <p:cNvSpPr txBox="1"/>
            <p:nvPr/>
          </p:nvSpPr>
          <p:spPr>
            <a:xfrm rot="-606454">
              <a:off x="6791444" y="5273253"/>
              <a:ext cx="4029132" cy="86206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4400" dirty="0">
                  <a:latin typeface="Calibri"/>
                  <a:ea typeface="Calibri"/>
                  <a:cs typeface="Calibri"/>
                  <a:sym typeface="Calibri"/>
                </a:rPr>
                <a:t> student friendly</a:t>
              </a:r>
              <a:endParaRPr sz="4400" dirty="0">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d7f900853e_0_46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42</a:t>
            </a:fld>
            <a:endParaRPr dirty="0"/>
          </a:p>
        </p:txBody>
      </p:sp>
      <p:sp>
        <p:nvSpPr>
          <p:cNvPr id="508" name="Google Shape;508;gd7f900853e_0_465"/>
          <p:cNvSpPr txBox="1">
            <a:spLocks noGrp="1"/>
          </p:cNvSpPr>
          <p:nvPr>
            <p:ph type="body" idx="1"/>
          </p:nvPr>
        </p:nvSpPr>
        <p:spPr>
          <a:xfrm>
            <a:off x="381000" y="2270850"/>
            <a:ext cx="11430000" cy="3875700"/>
          </a:xfrm>
          <a:prstGeom prst="rect">
            <a:avLst/>
          </a:prstGeom>
          <a:noFill/>
          <a:ln>
            <a:noFill/>
          </a:ln>
        </p:spPr>
        <p:txBody>
          <a:bodyPr spcFirstLastPara="1" wrap="square" lIns="91425" tIns="45700" rIns="91425" bIns="45700" anchor="t" anchorCtr="0">
            <a:noAutofit/>
          </a:bodyPr>
          <a:lstStyle/>
          <a:p>
            <a:pPr marL="577850" indent="-571500">
              <a:buClr>
                <a:srgbClr val="439639"/>
              </a:buClr>
              <a:buSzPct val="100000"/>
            </a:pPr>
            <a:r>
              <a:rPr lang="en-US" sz="4167" dirty="0"/>
              <a:t>Affixes</a:t>
            </a:r>
            <a:endParaRPr sz="4167" dirty="0"/>
          </a:p>
          <a:p>
            <a:pPr marL="577850" indent="-571500">
              <a:buClr>
                <a:srgbClr val="439639"/>
              </a:buClr>
              <a:buSzPct val="100000"/>
            </a:pPr>
            <a:r>
              <a:rPr lang="en-US" sz="4167" dirty="0"/>
              <a:t>Base Words </a:t>
            </a:r>
            <a:endParaRPr sz="4167" dirty="0"/>
          </a:p>
          <a:p>
            <a:pPr marL="577850" indent="-571500">
              <a:buClr>
                <a:srgbClr val="439639"/>
              </a:buClr>
              <a:buSzPct val="100000"/>
            </a:pPr>
            <a:r>
              <a:rPr lang="en-US" sz="4167" dirty="0"/>
              <a:t>Root Words (Latin and Greek)</a:t>
            </a:r>
            <a:endParaRPr sz="4167" dirty="0"/>
          </a:p>
          <a:p>
            <a:pPr marL="457200" lvl="0" indent="0" algn="l" rtl="0">
              <a:lnSpc>
                <a:spcPct val="100000"/>
              </a:lnSpc>
              <a:spcBef>
                <a:spcPts val="360"/>
              </a:spcBef>
              <a:spcAft>
                <a:spcPts val="0"/>
              </a:spcAft>
              <a:buNone/>
            </a:pPr>
            <a:r>
              <a:rPr lang="en-US" sz="4567" dirty="0"/>
              <a:t> </a:t>
            </a:r>
            <a:endParaRPr sz="4567" dirty="0"/>
          </a:p>
        </p:txBody>
      </p:sp>
      <p:sp>
        <p:nvSpPr>
          <p:cNvPr id="509" name="Google Shape;509;gd7f900853e_0_465"/>
          <p:cNvSpPr txBox="1">
            <a:spLocks noGrp="1"/>
          </p:cNvSpPr>
          <p:nvPr>
            <p:ph type="title"/>
          </p:nvPr>
        </p:nvSpPr>
        <p:spPr>
          <a:xfrm>
            <a:off x="381000" y="1087394"/>
            <a:ext cx="11430000" cy="97000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Meaningful Word Parts </a:t>
            </a:r>
            <a:endParaRPr sz="4400" dirty="0"/>
          </a:p>
        </p:txBody>
      </p:sp>
      <p:sp>
        <p:nvSpPr>
          <p:cNvPr id="510" name="Google Shape;510;gd7f900853e_0_465"/>
          <p:cNvSpPr txBox="1"/>
          <p:nvPr/>
        </p:nvSpPr>
        <p:spPr>
          <a:xfrm>
            <a:off x="10172701" y="933421"/>
            <a:ext cx="1638300"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Handouts #3 &amp; #4 </a:t>
            </a:r>
            <a:endParaRPr b="1" dirty="0">
              <a:latin typeface="Calibri"/>
              <a:ea typeface="Calibri"/>
              <a:cs typeface="Calibri"/>
              <a:sym typeface="Calibri"/>
            </a:endParaRPr>
          </a:p>
        </p:txBody>
      </p:sp>
      <p:grpSp>
        <p:nvGrpSpPr>
          <p:cNvPr id="3" name="Group 2"/>
          <p:cNvGrpSpPr/>
          <p:nvPr/>
        </p:nvGrpSpPr>
        <p:grpSpPr>
          <a:xfrm>
            <a:off x="6907426" y="4188941"/>
            <a:ext cx="4804717" cy="1896760"/>
            <a:chOff x="6761468" y="4201297"/>
            <a:chExt cx="5049532" cy="1970903"/>
          </a:xfrm>
        </p:grpSpPr>
        <p:pic>
          <p:nvPicPr>
            <p:cNvPr id="511" name="Google Shape;511;gd7f900853e_0_465"/>
            <p:cNvPicPr preferRelativeResize="0"/>
            <p:nvPr/>
          </p:nvPicPr>
          <p:blipFill>
            <a:blip r:embed="rId3">
              <a:alphaModFix/>
            </a:blip>
            <a:stretch>
              <a:fillRect/>
            </a:stretch>
          </p:blipFill>
          <p:spPr>
            <a:xfrm>
              <a:off x="6761468" y="4269725"/>
              <a:ext cx="5049532" cy="1902475"/>
            </a:xfrm>
            <a:prstGeom prst="rect">
              <a:avLst/>
            </a:prstGeom>
            <a:noFill/>
            <a:ln>
              <a:noFill/>
            </a:ln>
          </p:spPr>
        </p:pic>
        <p:sp>
          <p:nvSpPr>
            <p:cNvPr id="2" name="TextBox 1"/>
            <p:cNvSpPr txBox="1"/>
            <p:nvPr/>
          </p:nvSpPr>
          <p:spPr>
            <a:xfrm>
              <a:off x="11380573" y="4201297"/>
              <a:ext cx="430427" cy="1346887"/>
            </a:xfrm>
            <a:prstGeom prst="rect">
              <a:avLst/>
            </a:prstGeom>
            <a:solidFill>
              <a:schemeClr val="lt1"/>
            </a:solidFill>
          </p:spPr>
          <p:txBody>
            <a:bodyPr wrap="square" rtlCol="0">
              <a:spAutoFit/>
            </a:bodyPr>
            <a:lstStyle/>
            <a:p>
              <a:endParaRPr lang="en-US" dirty="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d7f900853e_0_49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43</a:t>
            </a:fld>
            <a:endParaRPr dirty="0"/>
          </a:p>
        </p:txBody>
      </p:sp>
      <p:pic>
        <p:nvPicPr>
          <p:cNvPr id="519" name="Google Shape;519;gd7f900853e_0_496"/>
          <p:cNvPicPr preferRelativeResize="0"/>
          <p:nvPr/>
        </p:nvPicPr>
        <p:blipFill rotWithShape="1">
          <a:blip r:embed="rId3">
            <a:alphaModFix/>
          </a:blip>
          <a:srcRect/>
          <a:stretch/>
        </p:blipFill>
        <p:spPr>
          <a:xfrm>
            <a:off x="380999" y="1957031"/>
            <a:ext cx="8837141" cy="4215170"/>
          </a:xfrm>
          <a:prstGeom prst="rect">
            <a:avLst/>
          </a:prstGeom>
          <a:noFill/>
          <a:ln>
            <a:noFill/>
          </a:ln>
        </p:spPr>
      </p:pic>
      <p:sp>
        <p:nvSpPr>
          <p:cNvPr id="520" name="Google Shape;520;gd7f900853e_0_496"/>
          <p:cNvSpPr txBox="1"/>
          <p:nvPr/>
        </p:nvSpPr>
        <p:spPr>
          <a:xfrm>
            <a:off x="9318759" y="2513527"/>
            <a:ext cx="2331600" cy="18471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1" u="none" strike="noStrike" cap="none" dirty="0">
                <a:solidFill>
                  <a:srgbClr val="000000"/>
                </a:solidFill>
                <a:latin typeface="Calibri"/>
                <a:ea typeface="Calibri"/>
                <a:cs typeface="Calibri"/>
                <a:sym typeface="Calibri"/>
              </a:rPr>
              <a:t>How many words can you make?</a:t>
            </a:r>
            <a:endParaRPr sz="3600" b="1" i="1" u="none" strike="noStrike" cap="none" dirty="0">
              <a:solidFill>
                <a:srgbClr val="000000"/>
              </a:solidFill>
              <a:latin typeface="Calibri"/>
              <a:ea typeface="Calibri"/>
              <a:cs typeface="Calibri"/>
              <a:sym typeface="Calibri"/>
            </a:endParaRPr>
          </a:p>
        </p:txBody>
      </p:sp>
      <p:sp>
        <p:nvSpPr>
          <p:cNvPr id="521" name="Google Shape;521;gd7f900853e_0_496"/>
          <p:cNvSpPr/>
          <p:nvPr/>
        </p:nvSpPr>
        <p:spPr>
          <a:xfrm>
            <a:off x="10713600" y="5094600"/>
            <a:ext cx="1097400" cy="1077600"/>
          </a:xfrm>
          <a:prstGeom prst="octagon">
            <a:avLst>
              <a:gd name="adj" fmla="val 29289"/>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2" name="Google Shape;522;gd7f900853e_0_496"/>
          <p:cNvSpPr txBox="1"/>
          <p:nvPr/>
        </p:nvSpPr>
        <p:spPr>
          <a:xfrm>
            <a:off x="381000" y="1101022"/>
            <a:ext cx="11430000" cy="86174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dirty="0">
                <a:solidFill>
                  <a:schemeClr val="dk1"/>
                </a:solidFill>
                <a:latin typeface="Calibri"/>
                <a:ea typeface="Calibri"/>
                <a:cs typeface="Calibri"/>
                <a:sym typeface="Calibri"/>
              </a:rPr>
              <a:t>Morphology </a:t>
            </a:r>
            <a:endParaRPr sz="4400" b="1" dirty="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bce472f296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44</a:t>
            </a:fld>
            <a:endParaRPr dirty="0"/>
          </a:p>
        </p:txBody>
      </p:sp>
      <p:sp>
        <p:nvSpPr>
          <p:cNvPr id="529" name="Google Shape;529;gbce472f296_0_7"/>
          <p:cNvSpPr txBox="1">
            <a:spLocks noGrp="1"/>
          </p:cNvSpPr>
          <p:nvPr>
            <p:ph type="title"/>
          </p:nvPr>
        </p:nvSpPr>
        <p:spPr>
          <a:xfrm>
            <a:off x="381000" y="1099750"/>
            <a:ext cx="11430000" cy="957649"/>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Etymology </a:t>
            </a:r>
            <a:endParaRPr sz="4400" dirty="0"/>
          </a:p>
        </p:txBody>
      </p:sp>
      <p:graphicFrame>
        <p:nvGraphicFramePr>
          <p:cNvPr id="530" name="Google Shape;530;gbce472f296_0_7"/>
          <p:cNvGraphicFramePr/>
          <p:nvPr>
            <p:extLst>
              <p:ext uri="{D42A27DB-BD31-4B8C-83A1-F6EECF244321}">
                <p14:modId xmlns:p14="http://schemas.microsoft.com/office/powerpoint/2010/main" val="443351872"/>
              </p:ext>
            </p:extLst>
          </p:nvPr>
        </p:nvGraphicFramePr>
        <p:xfrm>
          <a:off x="380998" y="2007458"/>
          <a:ext cx="11430001" cy="4164740"/>
        </p:xfrm>
        <a:graphic>
          <a:graphicData uri="http://schemas.openxmlformats.org/drawingml/2006/table">
            <a:tbl>
              <a:tblPr>
                <a:noFill/>
                <a:tableStyleId>{7101C57B-5A79-4FC5-A036-9A764D28D4C4}</a:tableStyleId>
              </a:tblPr>
              <a:tblGrid>
                <a:gridCol w="2873866">
                  <a:extLst>
                    <a:ext uri="{9D8B030D-6E8A-4147-A177-3AD203B41FA5}">
                      <a16:colId xmlns:a16="http://schemas.microsoft.com/office/drawing/2014/main" val="20000"/>
                    </a:ext>
                  </a:extLst>
                </a:gridCol>
                <a:gridCol w="2852045">
                  <a:extLst>
                    <a:ext uri="{9D8B030D-6E8A-4147-A177-3AD203B41FA5}">
                      <a16:colId xmlns:a16="http://schemas.microsoft.com/office/drawing/2014/main" val="20001"/>
                    </a:ext>
                  </a:extLst>
                </a:gridCol>
                <a:gridCol w="2852045">
                  <a:extLst>
                    <a:ext uri="{9D8B030D-6E8A-4147-A177-3AD203B41FA5}">
                      <a16:colId xmlns:a16="http://schemas.microsoft.com/office/drawing/2014/main" val="20002"/>
                    </a:ext>
                  </a:extLst>
                </a:gridCol>
                <a:gridCol w="2852045">
                  <a:extLst>
                    <a:ext uri="{9D8B030D-6E8A-4147-A177-3AD203B41FA5}">
                      <a16:colId xmlns:a16="http://schemas.microsoft.com/office/drawing/2014/main" val="20003"/>
                    </a:ext>
                  </a:extLst>
                </a:gridCol>
              </a:tblGrid>
              <a:tr h="832948">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Word Root</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Origin</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Meaning </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tc>
                  <a:txBody>
                    <a:bodyPr/>
                    <a:lstStyle/>
                    <a:p>
                      <a:pPr marL="0" lvl="0" indent="0" algn="ctr" rtl="0">
                        <a:spcBef>
                          <a:spcPts val="0"/>
                        </a:spcBef>
                        <a:spcAft>
                          <a:spcPts val="0"/>
                        </a:spcAft>
                        <a:buNone/>
                      </a:pPr>
                      <a:r>
                        <a:rPr lang="en-US" sz="3600" b="1" dirty="0">
                          <a:solidFill>
                            <a:srgbClr val="004B8E"/>
                          </a:solidFill>
                          <a:latin typeface="Calibri" panose="020F0502020204030204" pitchFamily="34" charset="0"/>
                          <a:cs typeface="Calibri" panose="020F0502020204030204" pitchFamily="34" charset="0"/>
                        </a:rPr>
                        <a:t>Example </a:t>
                      </a:r>
                      <a:endParaRPr sz="3600" b="1" dirty="0">
                        <a:solidFill>
                          <a:srgbClr val="004B8E"/>
                        </a:solidFill>
                        <a:latin typeface="Calibri" panose="020F0502020204030204" pitchFamily="34" charset="0"/>
                        <a:cs typeface="Calibri" panose="020F0502020204030204" pitchFamily="34" charset="0"/>
                      </a:endParaRPr>
                    </a:p>
                  </a:txBody>
                  <a:tcPr marL="91425" marR="91425" marT="91425" marB="91425" anchor="ctr"/>
                </a:tc>
                <a:extLst>
                  <a:ext uri="{0D108BD9-81ED-4DB2-BD59-A6C34878D82A}">
                    <a16:rowId xmlns:a16="http://schemas.microsoft.com/office/drawing/2014/main" val="10000"/>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Bio</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Greek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Life</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Biography</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Aqua</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Latin</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Water</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Aquarium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2"/>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Geo</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Greek</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The earth</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Geography</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3"/>
                  </a:ext>
                </a:extLst>
              </a:tr>
              <a:tr h="832948">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Uni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Latin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One</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tc>
                  <a:txBody>
                    <a:bodyPr/>
                    <a:lstStyle/>
                    <a:p>
                      <a:pPr marL="0" lvl="0" indent="0" algn="l" rtl="0">
                        <a:spcBef>
                          <a:spcPts val="0"/>
                        </a:spcBef>
                        <a:spcAft>
                          <a:spcPts val="0"/>
                        </a:spcAft>
                        <a:buNone/>
                      </a:pPr>
                      <a:r>
                        <a:rPr lang="en-US" sz="3200" dirty="0">
                          <a:solidFill>
                            <a:srgbClr val="42953B"/>
                          </a:solidFill>
                          <a:latin typeface="Calibri" panose="020F0502020204030204" pitchFamily="34" charset="0"/>
                          <a:cs typeface="Calibri" panose="020F0502020204030204" pitchFamily="34" charset="0"/>
                        </a:rPr>
                        <a:t>Unicycle </a:t>
                      </a:r>
                      <a:endParaRPr sz="3200" dirty="0">
                        <a:solidFill>
                          <a:srgbClr val="42953B"/>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4"/>
                  </a:ext>
                </a:extLst>
              </a:tr>
            </a:tbl>
          </a:graphicData>
        </a:graphic>
      </p:graphicFrame>
      <p:sp>
        <p:nvSpPr>
          <p:cNvPr id="531" name="Google Shape;531;gbce472f296_0_7"/>
          <p:cNvSpPr txBox="1"/>
          <p:nvPr/>
        </p:nvSpPr>
        <p:spPr>
          <a:xfrm>
            <a:off x="9984259" y="877345"/>
            <a:ext cx="1826741"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Handouts #5 and #6</a:t>
            </a:r>
            <a:endParaRPr b="1" dirty="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dc12d7a1a1_0_9"/>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45</a:t>
            </a:fld>
            <a:endParaRPr dirty="0"/>
          </a:p>
        </p:txBody>
      </p:sp>
      <p:sp>
        <p:nvSpPr>
          <p:cNvPr id="455" name="Google Shape;455;gdc12d7a1a1_0_9"/>
          <p:cNvSpPr txBox="1">
            <a:spLocks noGrp="1"/>
          </p:cNvSpPr>
          <p:nvPr>
            <p:ph type="title"/>
          </p:nvPr>
        </p:nvSpPr>
        <p:spPr>
          <a:xfrm>
            <a:off x="381000" y="1099751"/>
            <a:ext cx="11430000" cy="862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Engaging Games for Retention</a:t>
            </a:r>
            <a:endParaRPr sz="4400" dirty="0"/>
          </a:p>
        </p:txBody>
      </p:sp>
      <p:sp>
        <p:nvSpPr>
          <p:cNvPr id="456" name="Google Shape;456;gdc12d7a1a1_0_9"/>
          <p:cNvSpPr txBox="1"/>
          <p:nvPr/>
        </p:nvSpPr>
        <p:spPr>
          <a:xfrm>
            <a:off x="703047" y="2500261"/>
            <a:ext cx="2762249"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solidFill>
                  <a:srgbClr val="42953B"/>
                </a:solidFill>
                <a:latin typeface="Calibri"/>
                <a:ea typeface="Calibri"/>
                <a:cs typeface="Calibri"/>
                <a:sym typeface="Calibri"/>
              </a:rPr>
              <a:t>Word Sorts</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SWAT!</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Concentration</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OOPS!</a:t>
            </a:r>
            <a:endParaRPr sz="2800" dirty="0">
              <a:latin typeface="Calibri"/>
              <a:ea typeface="Calibri"/>
              <a:cs typeface="Calibri"/>
              <a:sym typeface="Calibri"/>
            </a:endParaRPr>
          </a:p>
        </p:txBody>
      </p:sp>
      <p:pic>
        <p:nvPicPr>
          <p:cNvPr id="458" name="Google Shape;458;gdc12d7a1a1_0_9"/>
          <p:cNvPicPr preferRelativeResize="0"/>
          <p:nvPr/>
        </p:nvPicPr>
        <p:blipFill>
          <a:blip r:embed="rId3">
            <a:extLst>
              <a:ext uri="{28A0092B-C50C-407E-A947-70E740481C1C}">
                <a14:useLocalDpi xmlns:a14="http://schemas.microsoft.com/office/drawing/2010/main" val="0"/>
              </a:ext>
            </a:extLst>
          </a:blip>
          <a:stretch>
            <a:fillRect/>
          </a:stretch>
        </p:blipFill>
        <p:spPr>
          <a:xfrm>
            <a:off x="775580" y="4429125"/>
            <a:ext cx="2617183" cy="1743075"/>
          </a:xfrm>
          <a:prstGeom prst="rect">
            <a:avLst/>
          </a:prstGeom>
          <a:noFill/>
          <a:ln>
            <a:noFill/>
          </a:ln>
        </p:spPr>
      </p:pic>
      <p:sp>
        <p:nvSpPr>
          <p:cNvPr id="459" name="Google Shape;459;gdc12d7a1a1_0_9"/>
          <p:cNvSpPr txBox="1"/>
          <p:nvPr/>
        </p:nvSpPr>
        <p:spPr>
          <a:xfrm>
            <a:off x="4276725" y="2509786"/>
            <a:ext cx="3638550"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solidFill>
                  <a:srgbClr val="42953B"/>
                </a:solidFill>
                <a:latin typeface="Calibri"/>
                <a:ea typeface="Calibri"/>
                <a:cs typeface="Calibri"/>
                <a:sym typeface="Calibri"/>
              </a:rPr>
              <a:t>Old Maid</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Bingo</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Classroom Baseball</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Connect Two</a:t>
            </a:r>
            <a:endParaRPr sz="2800" dirty="0">
              <a:solidFill>
                <a:srgbClr val="42953B"/>
              </a:solidFill>
              <a:latin typeface="Calibri"/>
              <a:ea typeface="Calibri"/>
              <a:cs typeface="Calibri"/>
              <a:sym typeface="Calibri"/>
            </a:endParaRPr>
          </a:p>
        </p:txBody>
      </p:sp>
      <p:sp>
        <p:nvSpPr>
          <p:cNvPr id="460" name="Google Shape;460;gdc12d7a1a1_0_9"/>
          <p:cNvSpPr txBox="1"/>
          <p:nvPr/>
        </p:nvSpPr>
        <p:spPr>
          <a:xfrm>
            <a:off x="8458200" y="2509786"/>
            <a:ext cx="3076575" cy="190818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solidFill>
                  <a:srgbClr val="42953B"/>
                </a:solidFill>
                <a:latin typeface="Calibri"/>
                <a:ea typeface="Calibri"/>
                <a:cs typeface="Calibri"/>
                <a:sym typeface="Calibri"/>
              </a:rPr>
              <a:t>Any Board Game</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Word Cards</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Hot and Cold</a:t>
            </a:r>
          </a:p>
          <a:p>
            <a:pPr marL="0" lvl="0" indent="0" algn="ctr" rtl="0">
              <a:spcBef>
                <a:spcPts val="0"/>
              </a:spcBef>
              <a:spcAft>
                <a:spcPts val="0"/>
              </a:spcAft>
              <a:buNone/>
            </a:pPr>
            <a:r>
              <a:rPr lang="en-US" sz="2800" dirty="0">
                <a:solidFill>
                  <a:srgbClr val="42953B"/>
                </a:solidFill>
                <a:latin typeface="Calibri"/>
                <a:ea typeface="Calibri"/>
                <a:cs typeface="Calibri"/>
                <a:sym typeface="Calibri"/>
              </a:rPr>
              <a:t>ABC Graffiti</a:t>
            </a:r>
            <a:endParaRPr sz="2800" dirty="0">
              <a:latin typeface="Calibri"/>
              <a:ea typeface="Calibri"/>
              <a:cs typeface="Calibri"/>
              <a:sym typeface="Calibri"/>
            </a:endParaRPr>
          </a:p>
        </p:txBody>
      </p:sp>
      <p:pic>
        <p:nvPicPr>
          <p:cNvPr id="461" name="Google Shape;461;gdc12d7a1a1_0_9"/>
          <p:cNvPicPr preferRelativeResize="0"/>
          <p:nvPr/>
        </p:nvPicPr>
        <p:blipFill>
          <a:blip r:embed="rId4">
            <a:extLst>
              <a:ext uri="{28A0092B-C50C-407E-A947-70E740481C1C}">
                <a14:useLocalDpi xmlns:a14="http://schemas.microsoft.com/office/drawing/2010/main" val="0"/>
              </a:ext>
            </a:extLst>
          </a:blip>
          <a:stretch>
            <a:fillRect/>
          </a:stretch>
        </p:blipFill>
        <p:spPr>
          <a:xfrm>
            <a:off x="4933141" y="4429124"/>
            <a:ext cx="2325718" cy="1743075"/>
          </a:xfrm>
          <a:prstGeom prst="rect">
            <a:avLst/>
          </a:prstGeom>
          <a:noFill/>
          <a:ln>
            <a:noFill/>
          </a:ln>
        </p:spPr>
      </p:pic>
      <p:pic>
        <p:nvPicPr>
          <p:cNvPr id="462" name="Google Shape;462;gdc12d7a1a1_0_9"/>
          <p:cNvPicPr preferRelativeResize="0"/>
          <p:nvPr/>
        </p:nvPicPr>
        <p:blipFill>
          <a:blip r:embed="rId5">
            <a:extLst>
              <a:ext uri="{28A0092B-C50C-407E-A947-70E740481C1C}">
                <a14:useLocalDpi xmlns:a14="http://schemas.microsoft.com/office/drawing/2010/main" val="0"/>
              </a:ext>
            </a:extLst>
          </a:blip>
          <a:stretch>
            <a:fillRect/>
          </a:stretch>
        </p:blipFill>
        <p:spPr>
          <a:xfrm>
            <a:off x="8689181" y="4429124"/>
            <a:ext cx="2614612" cy="1743075"/>
          </a:xfrm>
          <a:prstGeom prst="rect">
            <a:avLst/>
          </a:prstGeom>
          <a:noFill/>
          <a:ln>
            <a:noFill/>
          </a:ln>
        </p:spPr>
      </p:pic>
      <p:sp>
        <p:nvSpPr>
          <p:cNvPr id="10" name="Google Shape;541;gd7f900853e_0_504"/>
          <p:cNvSpPr txBox="1"/>
          <p:nvPr/>
        </p:nvSpPr>
        <p:spPr>
          <a:xfrm>
            <a:off x="10353675" y="903975"/>
            <a:ext cx="1457325" cy="400079"/>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Resource #1</a:t>
            </a:r>
            <a:endParaRPr b="1" dirty="0">
              <a:latin typeface="Calibri"/>
              <a:ea typeface="Calibri"/>
              <a:cs typeface="Calibri"/>
              <a:sym typeface="Calibri"/>
            </a:endParaRPr>
          </a:p>
        </p:txBody>
      </p:sp>
      <p:sp>
        <p:nvSpPr>
          <p:cNvPr id="11" name="Google Shape;455;gdc12d7a1a1_0_9"/>
          <p:cNvSpPr txBox="1">
            <a:spLocks/>
          </p:cNvSpPr>
          <p:nvPr/>
        </p:nvSpPr>
        <p:spPr>
          <a:xfrm>
            <a:off x="381000" y="1766501"/>
            <a:ext cx="11430000" cy="862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333"/>
              <a:buFont typeface="Calibri"/>
              <a:buNone/>
              <a:defRPr sz="5333"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2800" b="0" dirty="0">
                <a:solidFill>
                  <a:srgbClr val="004B8E"/>
                </a:solidFill>
                <a:sym typeface="Arial"/>
              </a:rPr>
              <a:t>Engaged and meaningful ‘play’ enhances repetition and retention to memory.</a:t>
            </a:r>
          </a:p>
        </p:txBody>
      </p:sp>
    </p:spTree>
    <p:extLst>
      <p:ext uri="{BB962C8B-B14F-4D97-AF65-F5344CB8AC3E}">
        <p14:creationId xmlns:p14="http://schemas.microsoft.com/office/powerpoint/2010/main" val="2741429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d7f900853e_0_5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46</a:t>
            </a:fld>
            <a:endParaRPr dirty="0"/>
          </a:p>
        </p:txBody>
      </p:sp>
      <p:sp>
        <p:nvSpPr>
          <p:cNvPr id="548" name="Google Shape;548;gd7f900853e_0_512"/>
          <p:cNvSpPr txBox="1">
            <a:spLocks noGrp="1"/>
          </p:cNvSpPr>
          <p:nvPr>
            <p:ph type="title"/>
          </p:nvPr>
        </p:nvSpPr>
        <p:spPr>
          <a:xfrm>
            <a:off x="381000" y="1092200"/>
            <a:ext cx="11430000" cy="1066800"/>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Clr>
                <a:schemeClr val="dk1"/>
              </a:buClr>
              <a:buSzPts val="5333"/>
              <a:buFont typeface="Calibri"/>
              <a:buNone/>
            </a:pPr>
            <a:r>
              <a:rPr lang="en-US" sz="4400" dirty="0"/>
              <a:t>What Are Some of Your Favorite Games?</a:t>
            </a:r>
            <a:endParaRPr sz="4400" dirty="0"/>
          </a:p>
        </p:txBody>
      </p:sp>
      <p:pic>
        <p:nvPicPr>
          <p:cNvPr id="549" name="Google Shape;549;gd7f900853e_0_512"/>
          <p:cNvPicPr preferRelativeResize="0"/>
          <p:nvPr/>
        </p:nvPicPr>
        <p:blipFill rotWithShape="1">
          <a:blip r:embed="rId3">
            <a:alphaModFix/>
          </a:blip>
          <a:srcRect/>
          <a:stretch/>
        </p:blipFill>
        <p:spPr>
          <a:xfrm>
            <a:off x="3835777" y="2370252"/>
            <a:ext cx="4520445" cy="38019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dff1ebcdd2_1_1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47</a:t>
            </a:fld>
            <a:endParaRPr dirty="0"/>
          </a:p>
        </p:txBody>
      </p:sp>
      <p:sp>
        <p:nvSpPr>
          <p:cNvPr id="556" name="Google Shape;556;gdff1ebcdd2_1_16"/>
          <p:cNvSpPr txBox="1">
            <a:spLocks noGrp="1"/>
          </p:cNvSpPr>
          <p:nvPr>
            <p:ph type="body" idx="1"/>
          </p:nvPr>
        </p:nvSpPr>
        <p:spPr>
          <a:xfrm>
            <a:off x="342050" y="2159000"/>
            <a:ext cx="11468950" cy="4013200"/>
          </a:xfrm>
          <a:prstGeom prst="rect">
            <a:avLst/>
          </a:prstGeom>
        </p:spPr>
        <p:txBody>
          <a:bodyPr spcFirstLastPara="1" wrap="square" lIns="91425" tIns="45700" rIns="91425" bIns="45700" anchor="t" anchorCtr="0">
            <a:noAutofit/>
          </a:bodyPr>
          <a:lstStyle/>
          <a:p>
            <a:pPr marL="457200" lvl="0" indent="-425450" algn="l" rtl="0">
              <a:spcBef>
                <a:spcPts val="360"/>
              </a:spcBef>
              <a:spcAft>
                <a:spcPts val="0"/>
              </a:spcAft>
              <a:buSzPts val="3100"/>
              <a:buAutoNum type="arabicPeriod"/>
            </a:pPr>
            <a:r>
              <a:rPr lang="en-US" sz="3000" dirty="0"/>
              <a:t>Learn from visual displays of word relationships - Word Clouds </a:t>
            </a:r>
            <a:endParaRPr sz="3000" dirty="0"/>
          </a:p>
          <a:p>
            <a:pPr marL="457200" lvl="0" indent="-425450" algn="l" rtl="0">
              <a:spcBef>
                <a:spcPts val="0"/>
              </a:spcBef>
              <a:spcAft>
                <a:spcPts val="0"/>
              </a:spcAft>
              <a:buSzPts val="3100"/>
              <a:buAutoNum type="arabicPeriod"/>
            </a:pPr>
            <a:r>
              <a:rPr lang="en-US" sz="3000" dirty="0"/>
              <a:t>Take a digital vocabulary field trip - TrackStar4teachers.org</a:t>
            </a:r>
            <a:endParaRPr sz="3000" dirty="0"/>
          </a:p>
          <a:p>
            <a:pPr marL="457200" lvl="0" indent="-425450" algn="l" rtl="0">
              <a:spcBef>
                <a:spcPts val="0"/>
              </a:spcBef>
              <a:spcAft>
                <a:spcPts val="0"/>
              </a:spcAft>
              <a:buSzPts val="3100"/>
              <a:buAutoNum type="arabicPeriod"/>
            </a:pPr>
            <a:r>
              <a:rPr lang="en-US" sz="3000" dirty="0"/>
              <a:t>Connect fun and learning with online vocabulary games </a:t>
            </a:r>
            <a:endParaRPr sz="3000" dirty="0"/>
          </a:p>
          <a:p>
            <a:pPr marL="457200" lvl="0" indent="-425450" algn="l" rtl="0">
              <a:spcBef>
                <a:spcPts val="0"/>
              </a:spcBef>
              <a:spcAft>
                <a:spcPts val="0"/>
              </a:spcAft>
              <a:buSzPts val="3100"/>
              <a:buAutoNum type="arabicPeriod"/>
            </a:pPr>
            <a:r>
              <a:rPr lang="en-US" sz="3000" dirty="0"/>
              <a:t>Use media to express vocabulary knowledge </a:t>
            </a:r>
            <a:endParaRPr sz="3000" dirty="0"/>
          </a:p>
          <a:p>
            <a:pPr marL="457200" lvl="0" indent="-425450" algn="l" rtl="0">
              <a:spcBef>
                <a:spcPts val="0"/>
              </a:spcBef>
              <a:spcAft>
                <a:spcPts val="0"/>
              </a:spcAft>
              <a:buSzPts val="3100"/>
              <a:buAutoNum type="arabicPeriod"/>
            </a:pPr>
            <a:r>
              <a:rPr lang="en-US" sz="3000" dirty="0"/>
              <a:t>Use online word reference tools </a:t>
            </a:r>
            <a:endParaRPr sz="3000" dirty="0"/>
          </a:p>
          <a:p>
            <a:pPr marL="457200" lvl="0" indent="-425450" algn="l" rtl="0">
              <a:spcBef>
                <a:spcPts val="0"/>
              </a:spcBef>
              <a:spcAft>
                <a:spcPts val="0"/>
              </a:spcAft>
              <a:buSzPts val="3100"/>
              <a:buAutoNum type="arabicPeriod"/>
            </a:pPr>
            <a:r>
              <a:rPr lang="en-US" sz="3000" dirty="0"/>
              <a:t>Increase reading volume by reading digital texts </a:t>
            </a:r>
            <a:endParaRPr sz="3000" dirty="0"/>
          </a:p>
          <a:p>
            <a:pPr marL="457200" lvl="0" indent="-425450" algn="l" rtl="0">
              <a:spcBef>
                <a:spcPts val="0"/>
              </a:spcBef>
              <a:spcAft>
                <a:spcPts val="0"/>
              </a:spcAft>
              <a:buSzPts val="3100"/>
              <a:buAutoNum type="arabicPeriod"/>
            </a:pPr>
            <a:r>
              <a:rPr lang="en-US" sz="3000" dirty="0"/>
              <a:t>Increase reading volume by utilizing text-to-speech tools and audio books </a:t>
            </a:r>
            <a:endParaRPr sz="3000" dirty="0"/>
          </a:p>
        </p:txBody>
      </p:sp>
      <p:sp>
        <p:nvSpPr>
          <p:cNvPr id="557" name="Google Shape;557;gdff1ebcdd2_1_16"/>
          <p:cNvSpPr txBox="1">
            <a:spLocks noGrp="1"/>
          </p:cNvSpPr>
          <p:nvPr>
            <p:ph type="title"/>
          </p:nvPr>
        </p:nvSpPr>
        <p:spPr>
          <a:xfrm>
            <a:off x="381000" y="1015314"/>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Using Technology to Teach Vocabulary</a:t>
            </a:r>
            <a:r>
              <a:rPr lang="en-US" sz="4400" dirty="0">
                <a:solidFill>
                  <a:srgbClr val="FF0000"/>
                </a:solidFill>
              </a:rPr>
              <a:t> </a:t>
            </a:r>
            <a:endParaRPr sz="4400" dirty="0">
              <a:solidFill>
                <a:srgbClr val="FF0000"/>
              </a:solidFill>
            </a:endParaRPr>
          </a:p>
        </p:txBody>
      </p:sp>
      <p:pic>
        <p:nvPicPr>
          <p:cNvPr id="558" name="Google Shape;558;gdff1ebcdd2_1_16"/>
          <p:cNvPicPr preferRelativeResize="0"/>
          <p:nvPr/>
        </p:nvPicPr>
        <p:blipFill>
          <a:blip r:embed="rId3">
            <a:alphaModFix/>
          </a:blip>
          <a:stretch>
            <a:fillRect/>
          </a:stretch>
        </p:blipFill>
        <p:spPr>
          <a:xfrm>
            <a:off x="9542649" y="3278121"/>
            <a:ext cx="2268351" cy="1757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48</a:t>
            </a:fld>
            <a:endParaRPr dirty="0"/>
          </a:p>
        </p:txBody>
      </p:sp>
      <p:sp>
        <p:nvSpPr>
          <p:cNvPr id="565" name="Google Shape;565;p17"/>
          <p:cNvSpPr txBox="1">
            <a:spLocks noGrp="1"/>
          </p:cNvSpPr>
          <p:nvPr>
            <p:ph type="body" idx="1"/>
          </p:nvPr>
        </p:nvSpPr>
        <p:spPr>
          <a:xfrm>
            <a:off x="381001" y="2838975"/>
            <a:ext cx="11430000" cy="3333225"/>
          </a:xfrm>
          <a:prstGeom prst="rect">
            <a:avLst/>
          </a:prstGeom>
          <a:noFill/>
          <a:ln>
            <a:noFill/>
          </a:ln>
        </p:spPr>
        <p:txBody>
          <a:bodyPr spcFirstLastPara="1" wrap="square" lIns="91425" tIns="45700" rIns="91425" bIns="45700" anchor="t" anchorCtr="0">
            <a:noAutofit/>
          </a:bodyPr>
          <a:lstStyle/>
          <a:p>
            <a:pPr marL="596900" indent="-571500">
              <a:lnSpc>
                <a:spcPct val="115000"/>
              </a:lnSpc>
              <a:spcBef>
                <a:spcPts val="1000"/>
              </a:spcBef>
              <a:buClr>
                <a:srgbClr val="42953B"/>
              </a:buClr>
              <a:buSzPct val="100000"/>
            </a:pPr>
            <a:r>
              <a:rPr lang="en-US" dirty="0"/>
              <a:t>Before Reading</a:t>
            </a:r>
            <a:endParaRPr dirty="0"/>
          </a:p>
          <a:p>
            <a:pPr marL="596900" indent="-571500">
              <a:lnSpc>
                <a:spcPct val="115000"/>
              </a:lnSpc>
              <a:spcBef>
                <a:spcPts val="1000"/>
              </a:spcBef>
              <a:buClr>
                <a:srgbClr val="42953B"/>
              </a:buClr>
              <a:buSzPct val="100000"/>
            </a:pPr>
            <a:r>
              <a:rPr lang="en-US" dirty="0"/>
              <a:t>During Reading </a:t>
            </a:r>
            <a:endParaRPr dirty="0"/>
          </a:p>
          <a:p>
            <a:pPr marL="596900" indent="-571500">
              <a:lnSpc>
                <a:spcPct val="115000"/>
              </a:lnSpc>
              <a:spcBef>
                <a:spcPts val="1000"/>
              </a:spcBef>
              <a:buClr>
                <a:srgbClr val="42953B"/>
              </a:buClr>
              <a:buSzPct val="100000"/>
            </a:pPr>
            <a:r>
              <a:rPr lang="en-US" dirty="0"/>
              <a:t>After Reading </a:t>
            </a:r>
            <a:endParaRPr dirty="0"/>
          </a:p>
        </p:txBody>
      </p:sp>
      <p:sp>
        <p:nvSpPr>
          <p:cNvPr id="566" name="Google Shape;566;p17"/>
          <p:cNvSpPr txBox="1">
            <a:spLocks noGrp="1"/>
          </p:cNvSpPr>
          <p:nvPr>
            <p:ph type="title"/>
          </p:nvPr>
        </p:nvSpPr>
        <p:spPr>
          <a:xfrm>
            <a:off x="381000" y="1052383"/>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Context Clues Affirm Meaning </a:t>
            </a:r>
            <a:endParaRPr sz="4400" dirty="0"/>
          </a:p>
        </p:txBody>
      </p:sp>
      <p:pic>
        <p:nvPicPr>
          <p:cNvPr id="567" name="Google Shape;567;p17" descr="Preschool Teachers at My Next Move"/>
          <p:cNvPicPr preferRelativeResize="0"/>
          <p:nvPr/>
        </p:nvPicPr>
        <p:blipFill rotWithShape="1">
          <a:blip r:embed="rId3">
            <a:alphaModFix/>
          </a:blip>
          <a:srcRect/>
          <a:stretch/>
        </p:blipFill>
        <p:spPr>
          <a:xfrm>
            <a:off x="6351374" y="2298357"/>
            <a:ext cx="5023418" cy="34768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6"/>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49</a:t>
            </a:fld>
            <a:endParaRPr dirty="0"/>
          </a:p>
        </p:txBody>
      </p:sp>
      <p:sp>
        <p:nvSpPr>
          <p:cNvPr id="573" name="Google Shape;573;p26"/>
          <p:cNvSpPr txBox="1">
            <a:spLocks noGrp="1"/>
          </p:cNvSpPr>
          <p:nvPr>
            <p:ph type="title"/>
          </p:nvPr>
        </p:nvSpPr>
        <p:spPr>
          <a:xfrm>
            <a:off x="381001"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799"/>
              <a:buFont typeface="Calibri"/>
              <a:buNone/>
            </a:pPr>
            <a:r>
              <a:rPr lang="en-US" sz="4400" dirty="0"/>
              <a:t>How is This the Same or Different From Your Series or Practice?</a:t>
            </a:r>
            <a:endParaRPr sz="4400" dirty="0"/>
          </a:p>
        </p:txBody>
      </p:sp>
      <p:pic>
        <p:nvPicPr>
          <p:cNvPr id="574" name="Google Shape;574;p26"/>
          <p:cNvPicPr preferRelativeResize="0"/>
          <p:nvPr/>
        </p:nvPicPr>
        <p:blipFill rotWithShape="1">
          <a:blip r:embed="rId3">
            <a:alphaModFix/>
          </a:blip>
          <a:srcRect/>
          <a:stretch/>
        </p:blipFill>
        <p:spPr>
          <a:xfrm>
            <a:off x="3746499" y="2326975"/>
            <a:ext cx="4699001" cy="3845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dirty="0"/>
          </a:p>
        </p:txBody>
      </p:sp>
      <p:sp>
        <p:nvSpPr>
          <p:cNvPr id="83" name="Google Shape;83;p4"/>
          <p:cNvSpPr txBox="1">
            <a:spLocks noGrp="1"/>
          </p:cNvSpPr>
          <p:nvPr>
            <p:ph type="body" idx="1"/>
          </p:nvPr>
        </p:nvSpPr>
        <p:spPr>
          <a:xfrm>
            <a:off x="381000" y="2159000"/>
            <a:ext cx="11430000" cy="401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800"/>
              <a:buNone/>
            </a:pPr>
            <a:r>
              <a:rPr lang="en-US" sz="3000" b="1" dirty="0">
                <a:solidFill>
                  <a:schemeClr val="accent1"/>
                </a:solidFill>
              </a:rPr>
              <a:t>The following Missouri Teacher Standards will be addressed today</a:t>
            </a:r>
            <a:endParaRPr sz="3000" b="1"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#1:</a:t>
            </a:r>
            <a:r>
              <a:rPr lang="en-US" sz="3000" dirty="0">
                <a:solidFill>
                  <a:schemeClr val="accent1"/>
                </a:solidFill>
              </a:rPr>
              <a:t> Content Knowledge Aligned with Appropriate Instruction</a:t>
            </a:r>
            <a:endParaRPr sz="3000"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#2:</a:t>
            </a:r>
            <a:r>
              <a:rPr lang="en-US" sz="3000" dirty="0">
                <a:solidFill>
                  <a:schemeClr val="accent1"/>
                </a:solidFill>
              </a:rPr>
              <a:t> Student Learning, Growth and Development</a:t>
            </a:r>
            <a:endParaRPr sz="3000"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#3:</a:t>
            </a:r>
            <a:r>
              <a:rPr lang="en-US" sz="3000" dirty="0">
                <a:solidFill>
                  <a:schemeClr val="accent1"/>
                </a:solidFill>
              </a:rPr>
              <a:t> Curriculum Implementation</a:t>
            </a:r>
            <a:endParaRPr sz="3000" dirty="0">
              <a:solidFill>
                <a:schemeClr val="accent1"/>
              </a:solidFill>
            </a:endParaRPr>
          </a:p>
          <a:p>
            <a:pPr lvl="0" indent="-457200" algn="l" rtl="0">
              <a:lnSpc>
                <a:spcPct val="115000"/>
              </a:lnSpc>
              <a:spcBef>
                <a:spcPts val="900"/>
              </a:spcBef>
              <a:spcAft>
                <a:spcPts val="0"/>
              </a:spcAft>
              <a:buClr>
                <a:srgbClr val="439639"/>
              </a:buClr>
              <a:buSzPct val="100000"/>
              <a:buFont typeface="Arial" panose="020B0604020202020204" pitchFamily="34" charset="0"/>
              <a:buChar char="•"/>
            </a:pPr>
            <a:r>
              <a:rPr lang="en-US" sz="3000" b="1" dirty="0">
                <a:solidFill>
                  <a:schemeClr val="accent1"/>
                </a:solidFill>
              </a:rPr>
              <a:t>Standard #7:</a:t>
            </a:r>
            <a:r>
              <a:rPr lang="en-US" sz="3000" dirty="0">
                <a:solidFill>
                  <a:schemeClr val="accent1"/>
                </a:solidFill>
              </a:rPr>
              <a:t> Student Assessment and Data Analysis</a:t>
            </a:r>
            <a:endParaRPr sz="3000" dirty="0">
              <a:solidFill>
                <a:schemeClr val="accent1"/>
              </a:solidFill>
            </a:endParaRPr>
          </a:p>
          <a:p>
            <a:pPr marL="0" lvl="0" indent="0" algn="l" rtl="0">
              <a:lnSpc>
                <a:spcPct val="100000"/>
              </a:lnSpc>
              <a:spcBef>
                <a:spcPts val="360"/>
              </a:spcBef>
              <a:spcAft>
                <a:spcPts val="0"/>
              </a:spcAft>
              <a:buSzPts val="1800"/>
              <a:buNone/>
            </a:pPr>
            <a:endParaRPr dirty="0">
              <a:solidFill>
                <a:schemeClr val="accent1"/>
              </a:solidFill>
            </a:endParaRPr>
          </a:p>
        </p:txBody>
      </p:sp>
      <p:sp>
        <p:nvSpPr>
          <p:cNvPr id="84" name="Google Shape;84;p4"/>
          <p:cNvSpPr txBox="1">
            <a:spLocks noGrp="1"/>
          </p:cNvSpPr>
          <p:nvPr>
            <p:ph type="title"/>
          </p:nvPr>
        </p:nvSpPr>
        <p:spPr>
          <a:xfrm>
            <a:off x="381000" y="1040524"/>
            <a:ext cx="11430000" cy="94593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Missouri Teacher Standards</a:t>
            </a:r>
            <a:endParaRPr sz="4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ba24e4f2ce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50</a:t>
            </a:fld>
            <a:endParaRPr dirty="0"/>
          </a:p>
        </p:txBody>
      </p:sp>
      <p:sp>
        <p:nvSpPr>
          <p:cNvPr id="581" name="Google Shape;581;gba24e4f2ce_0_0"/>
          <p:cNvSpPr txBox="1">
            <a:spLocks noGrp="1"/>
          </p:cNvSpPr>
          <p:nvPr>
            <p:ph type="title"/>
          </p:nvPr>
        </p:nvSpPr>
        <p:spPr>
          <a:xfrm>
            <a:off x="381000" y="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solidFill>
                  <a:schemeClr val="lt1"/>
                </a:solidFill>
              </a:rPr>
              <a:t>ABC Graffiti</a:t>
            </a:r>
            <a:r>
              <a:rPr lang="en-US" sz="4400" dirty="0"/>
              <a:t> </a:t>
            </a:r>
            <a:endParaRPr sz="4400" dirty="0"/>
          </a:p>
        </p:txBody>
      </p:sp>
      <p:graphicFrame>
        <p:nvGraphicFramePr>
          <p:cNvPr id="582" name="Google Shape;582;gba24e4f2ce_0_0"/>
          <p:cNvGraphicFramePr/>
          <p:nvPr>
            <p:extLst>
              <p:ext uri="{D42A27DB-BD31-4B8C-83A1-F6EECF244321}">
                <p14:modId xmlns:p14="http://schemas.microsoft.com/office/powerpoint/2010/main" val="4019612915"/>
              </p:ext>
            </p:extLst>
          </p:nvPr>
        </p:nvGraphicFramePr>
        <p:xfrm>
          <a:off x="380998" y="1333500"/>
          <a:ext cx="11430000" cy="4838700"/>
        </p:xfrm>
        <a:graphic>
          <a:graphicData uri="http://schemas.openxmlformats.org/drawingml/2006/table">
            <a:tbl>
              <a:tblPr>
                <a:noFill/>
                <a:tableStyleId>{7101C57B-5A79-4FC5-A036-9A764D28D4C4}</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905000">
                  <a:extLst>
                    <a:ext uri="{9D8B030D-6E8A-4147-A177-3AD203B41FA5}">
                      <a16:colId xmlns:a16="http://schemas.microsoft.com/office/drawing/2014/main" val="20005"/>
                    </a:ext>
                  </a:extLst>
                </a:gridCol>
              </a:tblGrid>
              <a:tr h="1209675">
                <a:tc>
                  <a:txBody>
                    <a:bodyPr/>
                    <a:lstStyle/>
                    <a:p>
                      <a:pPr marL="0" lvl="0" indent="0" algn="l" rtl="0">
                        <a:spcBef>
                          <a:spcPts val="0"/>
                        </a:spcBef>
                        <a:spcAft>
                          <a:spcPts val="0"/>
                        </a:spcAft>
                        <a:buNone/>
                      </a:pPr>
                      <a:r>
                        <a:rPr lang="en-US" sz="2700" dirty="0"/>
                        <a:t>A</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B</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C</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D</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E</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F</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209675">
                <a:tc>
                  <a:txBody>
                    <a:bodyPr/>
                    <a:lstStyle/>
                    <a:p>
                      <a:pPr marL="0" lvl="0" indent="0" algn="l" rtl="0">
                        <a:spcBef>
                          <a:spcPts val="0"/>
                        </a:spcBef>
                        <a:spcAft>
                          <a:spcPts val="0"/>
                        </a:spcAft>
                        <a:buNone/>
                      </a:pPr>
                      <a:r>
                        <a:rPr lang="en-US" sz="2700" dirty="0"/>
                        <a:t>G</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H</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I</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J</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K</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L</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209675">
                <a:tc>
                  <a:txBody>
                    <a:bodyPr/>
                    <a:lstStyle/>
                    <a:p>
                      <a:pPr marL="0" lvl="0" indent="0" algn="l" rtl="0">
                        <a:spcBef>
                          <a:spcPts val="0"/>
                        </a:spcBef>
                        <a:spcAft>
                          <a:spcPts val="0"/>
                        </a:spcAft>
                        <a:buNone/>
                      </a:pPr>
                      <a:r>
                        <a:rPr lang="en-US" sz="2700" dirty="0"/>
                        <a:t>M</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N</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O</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P</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Q</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R</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209675">
                <a:tc>
                  <a:txBody>
                    <a:bodyPr/>
                    <a:lstStyle/>
                    <a:p>
                      <a:pPr marL="0" lvl="0" indent="0" algn="l" rtl="0">
                        <a:spcBef>
                          <a:spcPts val="0"/>
                        </a:spcBef>
                        <a:spcAft>
                          <a:spcPts val="0"/>
                        </a:spcAft>
                        <a:buNone/>
                      </a:pPr>
                      <a:r>
                        <a:rPr lang="en-US" sz="2700" dirty="0"/>
                        <a:t>S</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T</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U</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V</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W</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2700" dirty="0"/>
                        <a:t>X-Y-Z</a:t>
                      </a:r>
                      <a:endParaRPr sz="2700" dirty="0"/>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83" name="Google Shape;583;gba24e4f2ce_0_0"/>
          <p:cNvSpPr txBox="1"/>
          <p:nvPr/>
        </p:nvSpPr>
        <p:spPr>
          <a:xfrm>
            <a:off x="10462054" y="933421"/>
            <a:ext cx="1348946" cy="400079"/>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Handout #7</a:t>
            </a:r>
            <a:endParaRPr b="1" dirty="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7"/>
          <p:cNvSpPr txBox="1">
            <a:spLocks noGrp="1"/>
          </p:cNvSpPr>
          <p:nvPr>
            <p:ph type="body" idx="1"/>
          </p:nvPr>
        </p:nvSpPr>
        <p:spPr>
          <a:xfrm>
            <a:off x="381000" y="1223318"/>
            <a:ext cx="11430000" cy="6054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5800"/>
              <a:buFont typeface="Calibri"/>
              <a:buNone/>
            </a:pPr>
            <a:r>
              <a:rPr lang="en-US" sz="4400" dirty="0"/>
              <a:t>Examples for Practice</a:t>
            </a:r>
            <a:endParaRPr sz="4400" dirty="0"/>
          </a:p>
        </p:txBody>
      </p:sp>
      <p:sp>
        <p:nvSpPr>
          <p:cNvPr id="589" name="Google Shape;589;p27"/>
          <p:cNvSpPr txBox="1">
            <a:spLocks noGrp="1"/>
          </p:cNvSpPr>
          <p:nvPr>
            <p:ph type="body" idx="2"/>
          </p:nvPr>
        </p:nvSpPr>
        <p:spPr>
          <a:xfrm>
            <a:off x="1815350" y="1981200"/>
            <a:ext cx="9995650" cy="4191000"/>
          </a:xfrm>
          <a:prstGeom prst="rect">
            <a:avLst/>
          </a:prstGeom>
          <a:noFill/>
          <a:ln>
            <a:noFill/>
          </a:ln>
        </p:spPr>
        <p:txBody>
          <a:bodyPr spcFirstLastPara="1" wrap="square" lIns="91425" tIns="45700" rIns="91425" bIns="45700" anchor="t" anchorCtr="0">
            <a:noAutofit/>
          </a:bodyPr>
          <a:lstStyle/>
          <a:p>
            <a:pPr marL="878433" lvl="0" indent="-457200" algn="l" rtl="0">
              <a:lnSpc>
                <a:spcPct val="100000"/>
              </a:lnSpc>
              <a:spcBef>
                <a:spcPts val="0"/>
              </a:spcBef>
              <a:spcAft>
                <a:spcPts val="0"/>
              </a:spcAft>
              <a:buSzPct val="100000"/>
              <a:buFont typeface="Arial" panose="020B0604020202020204" pitchFamily="34" charset="0"/>
              <a:buChar char="•"/>
            </a:pPr>
            <a:r>
              <a:rPr lang="en-US" sz="3200" b="1" dirty="0"/>
              <a:t>Academic Word List</a:t>
            </a:r>
            <a:endParaRPr sz="3200" b="1" dirty="0"/>
          </a:p>
          <a:p>
            <a:pPr marL="609584" lvl="0" indent="-188351" algn="l" rtl="0">
              <a:lnSpc>
                <a:spcPct val="100000"/>
              </a:lnSpc>
              <a:spcBef>
                <a:spcPts val="0"/>
              </a:spcBef>
              <a:spcAft>
                <a:spcPts val="0"/>
              </a:spcAft>
              <a:buSzPts val="4267"/>
              <a:buNone/>
            </a:pPr>
            <a:r>
              <a:rPr lang="en-US" sz="2800" u="sng" dirty="0">
                <a:solidFill>
                  <a:schemeClr val="hlink"/>
                </a:solidFill>
                <a:hlinkClick r:id="rId3"/>
              </a:rPr>
              <a:t>http://www.uefap.com/vocab/select/awl.htm</a:t>
            </a:r>
            <a:endParaRPr sz="2800" dirty="0"/>
          </a:p>
          <a:p>
            <a:pPr marL="609584" lvl="0" indent="-188351" algn="l" rtl="0">
              <a:lnSpc>
                <a:spcPct val="100000"/>
              </a:lnSpc>
              <a:spcBef>
                <a:spcPts val="0"/>
              </a:spcBef>
              <a:spcAft>
                <a:spcPts val="0"/>
              </a:spcAft>
              <a:buSzPts val="4267"/>
              <a:buNone/>
            </a:pPr>
            <a:r>
              <a:rPr lang="en-US" sz="2800" b="1" u="sng" dirty="0"/>
              <a:t>Words Worth Teaching</a:t>
            </a:r>
            <a:r>
              <a:rPr lang="en-US" sz="2800" dirty="0"/>
              <a:t> by Andrew Biemiller</a:t>
            </a:r>
            <a:endParaRPr sz="2800" dirty="0"/>
          </a:p>
          <a:p>
            <a:pPr marL="878433" lvl="0" indent="-457200" algn="l" rtl="0">
              <a:lnSpc>
                <a:spcPct val="100000"/>
              </a:lnSpc>
              <a:spcBef>
                <a:spcPts val="0"/>
              </a:spcBef>
              <a:spcAft>
                <a:spcPts val="0"/>
              </a:spcAft>
              <a:buSzPct val="100000"/>
              <a:buFont typeface="Arial" panose="020B0604020202020204" pitchFamily="34" charset="0"/>
              <a:buChar char="•"/>
            </a:pPr>
            <a:r>
              <a:rPr lang="en-US" sz="3200" b="1" dirty="0"/>
              <a:t>Games</a:t>
            </a:r>
            <a:r>
              <a:rPr lang="en-US" sz="3200" dirty="0"/>
              <a:t> </a:t>
            </a:r>
            <a:r>
              <a:rPr lang="en-US" sz="3266" dirty="0"/>
              <a:t> </a:t>
            </a:r>
            <a:endParaRPr sz="3266" dirty="0"/>
          </a:p>
          <a:p>
            <a:pPr marL="609584" lvl="0" indent="-188351" algn="l" rtl="0">
              <a:lnSpc>
                <a:spcPct val="100000"/>
              </a:lnSpc>
              <a:spcBef>
                <a:spcPts val="0"/>
              </a:spcBef>
              <a:spcAft>
                <a:spcPts val="0"/>
              </a:spcAft>
              <a:buSzPts val="4267"/>
              <a:buNone/>
            </a:pPr>
            <a:r>
              <a:rPr lang="en-US" sz="2800" u="sng" dirty="0">
                <a:solidFill>
                  <a:schemeClr val="hlink"/>
                </a:solidFill>
                <a:hlinkClick r:id="rId4"/>
              </a:rPr>
              <a:t>https://pbskids.org/games/vocabulary</a:t>
            </a:r>
            <a:endParaRPr sz="2800" dirty="0"/>
          </a:p>
          <a:p>
            <a:pPr marL="457200" lvl="1" indent="0">
              <a:spcBef>
                <a:spcPts val="0"/>
              </a:spcBef>
              <a:buSzPts val="4267"/>
              <a:buNone/>
            </a:pPr>
            <a:r>
              <a:rPr lang="en-US" sz="2800" u="sng" dirty="0">
                <a:highlight>
                  <a:schemeClr val="lt1"/>
                </a:highlight>
                <a:hlinkClick r:id="rId5"/>
              </a:rPr>
              <a:t>https://www.flocabulary.com/vocabulary-mini-game</a:t>
            </a:r>
            <a:r>
              <a:rPr lang="en-US" sz="2800" u="sng" dirty="0">
                <a:highlight>
                  <a:schemeClr val="lt1"/>
                </a:highlight>
              </a:rPr>
              <a:t>s/</a:t>
            </a:r>
            <a:endParaRPr sz="2800" u="sng" dirty="0">
              <a:highlight>
                <a:schemeClr val="lt1"/>
              </a:highlight>
            </a:endParaRPr>
          </a:p>
          <a:p>
            <a:pPr lvl="1" indent="-457200">
              <a:spcBef>
                <a:spcPts val="0"/>
              </a:spcBef>
              <a:buSzPct val="100000"/>
              <a:buFont typeface="Arial" panose="020B0604020202020204" pitchFamily="34" charset="0"/>
              <a:buChar char="•"/>
            </a:pPr>
            <a:r>
              <a:rPr lang="en-US" sz="3200" b="1" dirty="0"/>
              <a:t>Resources</a:t>
            </a:r>
            <a:r>
              <a:rPr lang="en-US" sz="3600" b="1" i="1" dirty="0"/>
              <a:t> </a:t>
            </a:r>
            <a:endParaRPr sz="3600" b="1" i="1" dirty="0"/>
          </a:p>
          <a:p>
            <a:pPr marL="457200" lvl="0" indent="0" algn="l" rtl="0">
              <a:lnSpc>
                <a:spcPct val="100000"/>
              </a:lnSpc>
              <a:spcBef>
                <a:spcPts val="0"/>
              </a:spcBef>
              <a:spcAft>
                <a:spcPts val="0"/>
              </a:spcAft>
              <a:buSzPts val="4267"/>
              <a:buNone/>
            </a:pPr>
            <a:r>
              <a:rPr lang="en-US" sz="2800" u="sng" dirty="0">
                <a:solidFill>
                  <a:schemeClr val="hlink"/>
                </a:solidFill>
                <a:hlinkClick r:id="rId6"/>
              </a:rPr>
              <a:t>https://www.marzanoresources.com/reproducibles/vocab-common-core/#</a:t>
            </a:r>
            <a:endParaRPr sz="2800" dirty="0"/>
          </a:p>
          <a:p>
            <a:pPr marL="0" lvl="0" indent="0" algn="l" rtl="0">
              <a:lnSpc>
                <a:spcPct val="100000"/>
              </a:lnSpc>
              <a:spcBef>
                <a:spcPts val="0"/>
              </a:spcBef>
              <a:spcAft>
                <a:spcPts val="0"/>
              </a:spcAft>
              <a:buSzPts val="4267"/>
              <a:buNone/>
            </a:pPr>
            <a:r>
              <a:rPr lang="en-US" sz="3266" dirty="0"/>
              <a:t>     </a:t>
            </a:r>
            <a:endParaRPr sz="3266" dirty="0"/>
          </a:p>
        </p:txBody>
      </p:sp>
      <p:sp>
        <p:nvSpPr>
          <p:cNvPr id="590" name="Google Shape;590;p27"/>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51</a:t>
            </a:fld>
            <a:endParaRPr dirty="0"/>
          </a:p>
        </p:txBody>
      </p:sp>
      <p:pic>
        <p:nvPicPr>
          <p:cNvPr id="591" name="Google Shape;591;p27"/>
          <p:cNvPicPr preferRelativeResize="0"/>
          <p:nvPr/>
        </p:nvPicPr>
        <p:blipFill>
          <a:blip r:embed="rId7">
            <a:alphaModFix/>
          </a:blip>
          <a:stretch>
            <a:fillRect/>
          </a:stretch>
        </p:blipFill>
        <p:spPr>
          <a:xfrm>
            <a:off x="10147531" y="2243524"/>
            <a:ext cx="1370425" cy="1678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dfce78a5b7_0_10"/>
          <p:cNvSpPr txBox="1">
            <a:spLocks noGrp="1"/>
          </p:cNvSpPr>
          <p:nvPr>
            <p:ph type="body" idx="1"/>
          </p:nvPr>
        </p:nvSpPr>
        <p:spPr>
          <a:xfrm>
            <a:off x="406400" y="4038600"/>
            <a:ext cx="2235300" cy="457200"/>
          </a:xfrm>
          <a:prstGeom prst="rect">
            <a:avLst/>
          </a:prstGeom>
        </p:spPr>
        <p:txBody>
          <a:bodyPr spcFirstLastPara="1" wrap="square" lIns="91425" tIns="45700" rIns="91425" bIns="45700" anchor="t" anchorCtr="0">
            <a:noAutofit/>
          </a:bodyPr>
          <a:lstStyle/>
          <a:p>
            <a:pPr marL="0" lvl="0" indent="0" algn="ctr" rtl="0">
              <a:spcBef>
                <a:spcPts val="533"/>
              </a:spcBef>
              <a:spcAft>
                <a:spcPts val="0"/>
              </a:spcAft>
              <a:buNone/>
            </a:pPr>
            <a:r>
              <a:rPr lang="en-US" dirty="0"/>
              <a:t>2021</a:t>
            </a:r>
            <a:endParaRPr dirty="0"/>
          </a:p>
        </p:txBody>
      </p:sp>
      <p:sp>
        <p:nvSpPr>
          <p:cNvPr id="598" name="Google Shape;598;gdfce78a5b7_0_10"/>
          <p:cNvSpPr txBox="1">
            <a:spLocks noGrp="1"/>
          </p:cNvSpPr>
          <p:nvPr>
            <p:ph type="title"/>
          </p:nvPr>
        </p:nvSpPr>
        <p:spPr>
          <a:xfrm>
            <a:off x="4164227" y="1333500"/>
            <a:ext cx="7646773" cy="199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Thank You for Your Professional Attention </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6" name="Google Shape;606;ge2e37dbe3d_1_9"/>
          <p:cNvSpPr txBox="1">
            <a:spLocks noGrp="1"/>
          </p:cNvSpPr>
          <p:nvPr>
            <p:ph type="body" idx="2"/>
          </p:nvPr>
        </p:nvSpPr>
        <p:spPr>
          <a:xfrm>
            <a:off x="1977081" y="1981200"/>
            <a:ext cx="9833919" cy="4191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4400" dirty="0"/>
              <a:t>There are other optional resource activities in the following slides for you to use during your presentation if you prefer. </a:t>
            </a:r>
            <a:endParaRPr sz="4400" dirty="0"/>
          </a:p>
        </p:txBody>
      </p:sp>
      <p:sp>
        <p:nvSpPr>
          <p:cNvPr id="607" name="Google Shape;607;ge2e37dbe3d_1_9"/>
          <p:cNvSpPr txBox="1">
            <a:spLocks noGrp="1"/>
          </p:cNvSpPr>
          <p:nvPr>
            <p:ph type="sldNum" idx="12"/>
          </p:nvPr>
        </p:nvSpPr>
        <p:spPr>
          <a:xfrm>
            <a:off x="10972800" y="279400"/>
            <a:ext cx="101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53</a:t>
            </a:fld>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Shape 612"/>
        <p:cNvGrpSpPr/>
        <p:nvPr/>
      </p:nvGrpSpPr>
      <p:grpSpPr>
        <a:xfrm>
          <a:off x="0" y="0"/>
          <a:ext cx="0" cy="0"/>
          <a:chOff x="0" y="0"/>
          <a:chExt cx="0" cy="0"/>
        </a:xfrm>
      </p:grpSpPr>
      <p:sp>
        <p:nvSpPr>
          <p:cNvPr id="613" name="Google Shape;613;gd8e053bfd6_0_7"/>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54</a:t>
            </a:fld>
            <a:endParaRPr dirty="0"/>
          </a:p>
        </p:txBody>
      </p:sp>
      <p:sp>
        <p:nvSpPr>
          <p:cNvPr id="614" name="Google Shape;614;gd8e053bfd6_0_7"/>
          <p:cNvSpPr txBox="1">
            <a:spLocks noGrp="1"/>
          </p:cNvSpPr>
          <p:nvPr>
            <p:ph type="body" idx="1"/>
          </p:nvPr>
        </p:nvSpPr>
        <p:spPr>
          <a:xfrm>
            <a:off x="381000" y="2159000"/>
            <a:ext cx="11430000" cy="4013200"/>
          </a:xfrm>
          <a:prstGeom prst="rect">
            <a:avLst/>
          </a:prstGeom>
        </p:spPr>
        <p:txBody>
          <a:bodyPr spcFirstLastPara="1" wrap="square" lIns="91425" tIns="45700" rIns="91425" bIns="45700" anchor="t" anchorCtr="0">
            <a:noAutofit/>
          </a:bodyPr>
          <a:lstStyle/>
          <a:p>
            <a:pPr marL="571500" lvl="0" indent="-571500" algn="l" rtl="0">
              <a:spcBef>
                <a:spcPts val="360"/>
              </a:spcBef>
              <a:spcAft>
                <a:spcPts val="0"/>
              </a:spcAft>
              <a:buClr>
                <a:srgbClr val="439639"/>
              </a:buClr>
              <a:buSzPct val="100000"/>
              <a:buFont typeface="Arial" panose="020B0604020202020204" pitchFamily="34" charset="0"/>
              <a:buChar char="•"/>
            </a:pPr>
            <a:r>
              <a:rPr lang="en-US" sz="4400" dirty="0"/>
              <a:t>Prefixes	</a:t>
            </a:r>
          </a:p>
          <a:p>
            <a:pPr marL="571500" lvl="0" indent="-571500" algn="l" rtl="0">
              <a:spcBef>
                <a:spcPts val="360"/>
              </a:spcBef>
              <a:spcAft>
                <a:spcPts val="0"/>
              </a:spcAft>
              <a:buClr>
                <a:srgbClr val="439639"/>
              </a:buClr>
              <a:buSzPct val="100000"/>
              <a:buFont typeface="Arial" panose="020B0604020202020204" pitchFamily="34" charset="0"/>
              <a:buChar char="•"/>
            </a:pPr>
            <a:r>
              <a:rPr lang="en-US" sz="4400" dirty="0"/>
              <a:t>Suffixes	</a:t>
            </a:r>
          </a:p>
          <a:p>
            <a:pPr marL="571500" lvl="0" indent="-571500" algn="l" rtl="0">
              <a:spcBef>
                <a:spcPts val="360"/>
              </a:spcBef>
              <a:spcAft>
                <a:spcPts val="0"/>
              </a:spcAft>
              <a:buClr>
                <a:srgbClr val="439639"/>
              </a:buClr>
              <a:buSzPct val="100000"/>
              <a:buFont typeface="Arial" panose="020B0604020202020204" pitchFamily="34" charset="0"/>
              <a:buChar char="•"/>
            </a:pPr>
            <a:r>
              <a:rPr lang="en-US" sz="4400" dirty="0"/>
              <a:t>Compound Words 	</a:t>
            </a:r>
            <a:r>
              <a:rPr lang="en-US" dirty="0"/>
              <a:t>				</a:t>
            </a:r>
            <a:endParaRPr dirty="0"/>
          </a:p>
        </p:txBody>
      </p:sp>
      <p:sp>
        <p:nvSpPr>
          <p:cNvPr id="615" name="Google Shape;615;gd8e053bfd6_0_7"/>
          <p:cNvSpPr txBox="1">
            <a:spLocks noGrp="1"/>
          </p:cNvSpPr>
          <p:nvPr>
            <p:ph type="title"/>
          </p:nvPr>
        </p:nvSpPr>
        <p:spPr>
          <a:xfrm>
            <a:off x="381000" y="1023869"/>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Playing with ‘Play’ </a:t>
            </a:r>
            <a:endParaRPr sz="4400" dirty="0"/>
          </a:p>
        </p:txBody>
      </p:sp>
      <p:pic>
        <p:nvPicPr>
          <p:cNvPr id="616" name="Google Shape;616;gd8e053bfd6_0_7"/>
          <p:cNvPicPr preferRelativeResize="0"/>
          <p:nvPr/>
        </p:nvPicPr>
        <p:blipFill>
          <a:blip r:embed="rId3">
            <a:alphaModFix/>
          </a:blip>
          <a:stretch>
            <a:fillRect/>
          </a:stretch>
        </p:blipFill>
        <p:spPr>
          <a:xfrm>
            <a:off x="7807226" y="3627995"/>
            <a:ext cx="3759398" cy="247753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621"/>
        <p:cNvGrpSpPr/>
        <p:nvPr/>
      </p:nvGrpSpPr>
      <p:grpSpPr>
        <a:xfrm>
          <a:off x="0" y="0"/>
          <a:ext cx="0" cy="0"/>
          <a:chOff x="0" y="0"/>
          <a:chExt cx="0" cy="0"/>
        </a:xfrm>
      </p:grpSpPr>
      <p:sp>
        <p:nvSpPr>
          <p:cNvPr id="622" name="Google Shape;622;gdc12d7a1a1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55</a:t>
            </a:fld>
            <a:endParaRPr dirty="0"/>
          </a:p>
        </p:txBody>
      </p:sp>
      <p:sp>
        <p:nvSpPr>
          <p:cNvPr id="623" name="Google Shape;623;gdc12d7a1a1_0_0"/>
          <p:cNvSpPr txBox="1">
            <a:spLocks noGrp="1"/>
          </p:cNvSpPr>
          <p:nvPr>
            <p:ph type="title"/>
          </p:nvPr>
        </p:nvSpPr>
        <p:spPr>
          <a:xfrm>
            <a:off x="381000" y="1333499"/>
            <a:ext cx="11430000" cy="46981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Your Turn </a:t>
            </a:r>
            <a:endParaRPr sz="4400" dirty="0"/>
          </a:p>
        </p:txBody>
      </p:sp>
      <p:pic>
        <p:nvPicPr>
          <p:cNvPr id="624" name="Google Shape;624;gdc12d7a1a1_0_0"/>
          <p:cNvPicPr preferRelativeResize="0"/>
          <p:nvPr/>
        </p:nvPicPr>
        <p:blipFill>
          <a:blip r:embed="rId3">
            <a:alphaModFix/>
          </a:blip>
          <a:stretch>
            <a:fillRect/>
          </a:stretch>
        </p:blipFill>
        <p:spPr>
          <a:xfrm>
            <a:off x="3301700" y="2249734"/>
            <a:ext cx="4733326" cy="3453712"/>
          </a:xfrm>
          <a:prstGeom prst="rect">
            <a:avLst/>
          </a:prstGeom>
          <a:noFill/>
          <a:ln>
            <a:noFill/>
          </a:ln>
        </p:spPr>
      </p:pic>
      <p:sp>
        <p:nvSpPr>
          <p:cNvPr id="625" name="Google Shape;625;gdc12d7a1a1_0_0"/>
          <p:cNvSpPr txBox="1"/>
          <p:nvPr/>
        </p:nvSpPr>
        <p:spPr>
          <a:xfrm>
            <a:off x="630775" y="1359430"/>
            <a:ext cx="2516100" cy="46166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u="sng" dirty="0">
                <a:solidFill>
                  <a:schemeClr val="dk1"/>
                </a:solidFill>
                <a:latin typeface="Calibri"/>
                <a:ea typeface="Calibri"/>
                <a:cs typeface="Calibri"/>
                <a:sym typeface="Calibri"/>
              </a:rPr>
              <a:t>Words</a:t>
            </a:r>
            <a:endParaRPr sz="3200" b="1"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reptiles</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ugly</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rectangle</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precipitation</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turtle</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Orbit</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birds</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r>
              <a:rPr lang="en-US" sz="3200" dirty="0">
                <a:solidFill>
                  <a:schemeClr val="dk1"/>
                </a:solidFill>
                <a:latin typeface="Calibri"/>
                <a:ea typeface="Calibri"/>
                <a:cs typeface="Calibri"/>
                <a:sym typeface="Calibri"/>
              </a:rPr>
              <a:t>Missouri</a:t>
            </a:r>
            <a:endParaRPr sz="3200" dirty="0">
              <a:latin typeface="Calibri"/>
              <a:ea typeface="Calibri"/>
              <a:cs typeface="Calibri"/>
              <a:sym typeface="Calibri"/>
            </a:endParaRPr>
          </a:p>
        </p:txBody>
      </p:sp>
      <p:sp>
        <p:nvSpPr>
          <p:cNvPr id="626" name="Google Shape;626;gdc12d7a1a1_0_0"/>
          <p:cNvSpPr txBox="1"/>
          <p:nvPr/>
        </p:nvSpPr>
        <p:spPr>
          <a:xfrm>
            <a:off x="8189850" y="1359442"/>
            <a:ext cx="3621150" cy="477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u="sng" dirty="0">
                <a:solidFill>
                  <a:schemeClr val="dk1"/>
                </a:solidFill>
                <a:latin typeface="Calibri"/>
                <a:ea typeface="Calibri"/>
                <a:cs typeface="Calibri"/>
                <a:sym typeface="Calibri"/>
              </a:rPr>
              <a:t>Headings </a:t>
            </a:r>
            <a:endParaRPr sz="3200" b="1" u="sng" dirty="0">
              <a:solidFill>
                <a:schemeClr val="dk1"/>
              </a:solidFill>
              <a:latin typeface="Calibri"/>
              <a:ea typeface="Calibri"/>
              <a:cs typeface="Calibri"/>
              <a:sym typeface="Calibri"/>
            </a:endParaRPr>
          </a:p>
          <a:p>
            <a:pPr marL="0" lvl="0" indent="0" algn="l" rtl="0">
              <a:spcBef>
                <a:spcPts val="0"/>
              </a:spcBef>
              <a:spcAft>
                <a:spcPts val="0"/>
              </a:spcAft>
              <a:buNone/>
            </a:pPr>
            <a:endParaRPr sz="700" b="1"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i="1" u="sng" dirty="0">
                <a:solidFill>
                  <a:schemeClr val="dk1"/>
                </a:solidFill>
                <a:latin typeface="Calibri"/>
                <a:ea typeface="Calibri"/>
                <a:cs typeface="Calibri"/>
                <a:sym typeface="Calibri"/>
              </a:rPr>
              <a:t>Picture</a:t>
            </a:r>
            <a:r>
              <a:rPr lang="en-US" sz="2500" dirty="0">
                <a:solidFill>
                  <a:schemeClr val="dk1"/>
                </a:solidFill>
                <a:latin typeface="Calibri"/>
                <a:ea typeface="Calibri"/>
                <a:cs typeface="Calibri"/>
                <a:sym typeface="Calibri"/>
              </a:rPr>
              <a:t> of the Word</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5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i="1" u="sng" dirty="0">
                <a:solidFill>
                  <a:schemeClr val="dk1"/>
                </a:solidFill>
                <a:latin typeface="Calibri"/>
                <a:ea typeface="Calibri"/>
                <a:cs typeface="Calibri"/>
                <a:sym typeface="Calibri"/>
              </a:rPr>
              <a:t>Definition</a:t>
            </a:r>
            <a:r>
              <a:rPr lang="en-US" sz="2500" dirty="0">
                <a:solidFill>
                  <a:schemeClr val="dk1"/>
                </a:solidFill>
                <a:latin typeface="Calibri"/>
                <a:ea typeface="Calibri"/>
                <a:cs typeface="Calibri"/>
                <a:sym typeface="Calibri"/>
              </a:rPr>
              <a:t> </a:t>
            </a:r>
            <a:r>
              <a:rPr lang="en-US" sz="2500" dirty="0">
                <a:solidFill>
                  <a:srgbClr val="CC0000"/>
                </a:solidFill>
                <a:latin typeface="Calibri"/>
                <a:ea typeface="Calibri"/>
                <a:cs typeface="Calibri"/>
                <a:sym typeface="Calibri"/>
              </a:rPr>
              <a:t> </a:t>
            </a:r>
            <a:r>
              <a:rPr lang="en-US" sz="2500" dirty="0">
                <a:solidFill>
                  <a:schemeClr val="dk1"/>
                </a:solidFill>
                <a:latin typeface="Calibri"/>
                <a:ea typeface="Calibri"/>
                <a:cs typeface="Calibri"/>
                <a:sym typeface="Calibri"/>
              </a:rPr>
              <a:t>stated in</a:t>
            </a:r>
            <a:r>
              <a:rPr lang="en-US" sz="2500" dirty="0">
                <a:solidFill>
                  <a:srgbClr val="CC0000"/>
                </a:solidFill>
                <a:latin typeface="Calibri"/>
                <a:ea typeface="Calibri"/>
                <a:cs typeface="Calibri"/>
                <a:sym typeface="Calibri"/>
              </a:rPr>
              <a:t> </a:t>
            </a:r>
            <a:r>
              <a:rPr lang="en-US" sz="2500" dirty="0">
                <a:solidFill>
                  <a:schemeClr val="dk1"/>
                </a:solidFill>
                <a:latin typeface="Calibri"/>
                <a:ea typeface="Calibri"/>
                <a:cs typeface="Calibri"/>
                <a:sym typeface="Calibri"/>
              </a:rPr>
              <a:t>your own words</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The word in a </a:t>
            </a:r>
            <a:r>
              <a:rPr lang="en-US" sz="2500" i="1" u="sng" dirty="0">
                <a:solidFill>
                  <a:schemeClr val="dk1"/>
                </a:solidFill>
                <a:latin typeface="Calibri"/>
                <a:ea typeface="Calibri"/>
                <a:cs typeface="Calibri"/>
                <a:sym typeface="Calibri"/>
              </a:rPr>
              <a:t>sentence</a:t>
            </a:r>
            <a:endParaRPr sz="2500" i="1" u="sng" dirty="0">
              <a:solidFill>
                <a:schemeClr val="dk1"/>
              </a:solidFill>
              <a:latin typeface="Calibri"/>
              <a:ea typeface="Calibri"/>
              <a:cs typeface="Calibri"/>
              <a:sym typeface="Calibri"/>
            </a:endParaRPr>
          </a:p>
          <a:p>
            <a:pPr marL="0" lvl="0" indent="0" algn="l" rtl="0">
              <a:spcBef>
                <a:spcPts val="0"/>
              </a:spcBef>
              <a:spcAft>
                <a:spcPts val="0"/>
              </a:spcAft>
              <a:buNone/>
            </a:pPr>
            <a:endParaRPr sz="600" i="1"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Synonyms - Antonyms</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Part of Speech</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Attributes/characteristics</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600" dirty="0">
              <a:solidFill>
                <a:schemeClr val="dk1"/>
              </a:solidFill>
              <a:latin typeface="Calibri"/>
              <a:ea typeface="Calibri"/>
              <a:cs typeface="Calibri"/>
              <a:sym typeface="Calibri"/>
            </a:endParaRPr>
          </a:p>
          <a:p>
            <a:pPr marL="0" lvl="0" indent="0" algn="l" rtl="0">
              <a:spcBef>
                <a:spcPts val="0"/>
              </a:spcBef>
              <a:spcAft>
                <a:spcPts val="0"/>
              </a:spcAft>
              <a:buNone/>
            </a:pPr>
            <a:r>
              <a:rPr lang="en-US" sz="2500" dirty="0">
                <a:solidFill>
                  <a:schemeClr val="dk1"/>
                </a:solidFill>
                <a:latin typeface="Calibri"/>
                <a:ea typeface="Calibri"/>
                <a:cs typeface="Calibri"/>
                <a:sym typeface="Calibri"/>
              </a:rPr>
              <a:t>Examples -Non-examples </a:t>
            </a:r>
            <a:endParaRPr sz="2500" dirty="0">
              <a:solidFill>
                <a:schemeClr val="dk1"/>
              </a:solidFill>
              <a:latin typeface="Calibri"/>
              <a:ea typeface="Calibri"/>
              <a:cs typeface="Calibri"/>
              <a:sym typeface="Calibri"/>
            </a:endParaRPr>
          </a:p>
          <a:p>
            <a:pPr marL="0" lvl="0" indent="0" algn="l" rtl="0">
              <a:spcBef>
                <a:spcPts val="0"/>
              </a:spcBef>
              <a:spcAft>
                <a:spcPts val="0"/>
              </a:spcAft>
              <a:buNone/>
            </a:pPr>
            <a:endParaRPr sz="2400" dirty="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631"/>
        <p:cNvGrpSpPr/>
        <p:nvPr/>
      </p:nvGrpSpPr>
      <p:grpSpPr>
        <a:xfrm>
          <a:off x="0" y="0"/>
          <a:ext cx="0" cy="0"/>
          <a:chOff x="0" y="0"/>
          <a:chExt cx="0" cy="0"/>
        </a:xfrm>
      </p:grpSpPr>
      <p:sp>
        <p:nvSpPr>
          <p:cNvPr id="632" name="Google Shape;632;gdc12d7a1a1_0_116"/>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56</a:t>
            </a:fld>
            <a:endParaRPr dirty="0"/>
          </a:p>
        </p:txBody>
      </p:sp>
      <p:sp>
        <p:nvSpPr>
          <p:cNvPr id="633" name="Google Shape;633;gdc12d7a1a1_0_116"/>
          <p:cNvSpPr txBox="1">
            <a:spLocks noGrp="1"/>
          </p:cNvSpPr>
          <p:nvPr>
            <p:ph type="body" idx="1"/>
          </p:nvPr>
        </p:nvSpPr>
        <p:spPr>
          <a:xfrm>
            <a:off x="381000" y="1880925"/>
            <a:ext cx="11430000" cy="4291275"/>
          </a:xfrm>
          <a:prstGeom prst="rect">
            <a:avLst/>
          </a:prstGeom>
        </p:spPr>
        <p:txBody>
          <a:bodyPr spcFirstLastPara="1" wrap="square" lIns="91425" tIns="45700" rIns="91425" bIns="45700" anchor="t" anchorCtr="0">
            <a:noAutofit/>
          </a:bodyPr>
          <a:lstStyle/>
          <a:p>
            <a:pPr marL="457200" lvl="0" indent="-438150" algn="l" rtl="0">
              <a:spcBef>
                <a:spcPts val="360"/>
              </a:spcBef>
              <a:spcAft>
                <a:spcPts val="0"/>
              </a:spcAft>
              <a:buSzPts val="3300"/>
              <a:buChar char="•"/>
            </a:pPr>
            <a:r>
              <a:rPr lang="en-US" sz="4066" dirty="0"/>
              <a:t>Y</a:t>
            </a:r>
            <a:r>
              <a:rPr lang="en-US" sz="3400" dirty="0"/>
              <a:t>ou can’t teach an old dog new tricks </a:t>
            </a:r>
            <a:endParaRPr sz="3400" dirty="0"/>
          </a:p>
          <a:p>
            <a:pPr marL="457200" lvl="0" indent="-425450" algn="l" rtl="0">
              <a:spcBef>
                <a:spcPts val="0"/>
              </a:spcBef>
              <a:spcAft>
                <a:spcPts val="0"/>
              </a:spcAft>
              <a:buSzPts val="3100"/>
              <a:buChar char="•"/>
            </a:pPr>
            <a:r>
              <a:rPr lang="en-US" sz="3400" dirty="0"/>
              <a:t>Not my cup of tea</a:t>
            </a:r>
            <a:endParaRPr sz="3400" dirty="0"/>
          </a:p>
          <a:p>
            <a:pPr marL="457200" lvl="0" indent="-425450" algn="l" rtl="0">
              <a:spcBef>
                <a:spcPts val="0"/>
              </a:spcBef>
              <a:spcAft>
                <a:spcPts val="0"/>
              </a:spcAft>
              <a:buSzPts val="3100"/>
              <a:buChar char="•"/>
            </a:pPr>
            <a:r>
              <a:rPr lang="en-US" sz="3400" dirty="0"/>
              <a:t>Hold your horses </a:t>
            </a:r>
            <a:endParaRPr sz="3400" dirty="0"/>
          </a:p>
          <a:p>
            <a:pPr marL="457200" lvl="0" indent="-425450" algn="l" rtl="0">
              <a:spcBef>
                <a:spcPts val="0"/>
              </a:spcBef>
              <a:spcAft>
                <a:spcPts val="0"/>
              </a:spcAft>
              <a:buSzPts val="3100"/>
              <a:buChar char="•"/>
            </a:pPr>
            <a:r>
              <a:rPr lang="en-US" sz="3400" dirty="0"/>
              <a:t>Short end of the stick </a:t>
            </a:r>
            <a:endParaRPr sz="3400" dirty="0"/>
          </a:p>
          <a:p>
            <a:pPr marL="457200" lvl="0" indent="-425450" algn="l" rtl="0">
              <a:spcBef>
                <a:spcPts val="0"/>
              </a:spcBef>
              <a:spcAft>
                <a:spcPts val="0"/>
              </a:spcAft>
              <a:buSzPts val="3100"/>
              <a:buChar char="•"/>
            </a:pPr>
            <a:r>
              <a:rPr lang="en-US" sz="3400" dirty="0"/>
              <a:t>Two ships passing in the night </a:t>
            </a:r>
            <a:endParaRPr sz="3400" dirty="0"/>
          </a:p>
          <a:p>
            <a:pPr marL="457200" lvl="0" indent="-425450" algn="l" rtl="0">
              <a:spcBef>
                <a:spcPts val="0"/>
              </a:spcBef>
              <a:spcAft>
                <a:spcPts val="0"/>
              </a:spcAft>
              <a:buSzPts val="3100"/>
              <a:buChar char="•"/>
            </a:pPr>
            <a:r>
              <a:rPr lang="en-US" sz="3400" dirty="0"/>
              <a:t>Hit the nail on the head  </a:t>
            </a:r>
            <a:endParaRPr sz="3400" dirty="0"/>
          </a:p>
          <a:p>
            <a:pPr marL="457200" lvl="0" indent="-425450" algn="l" rtl="0">
              <a:spcBef>
                <a:spcPts val="0"/>
              </a:spcBef>
              <a:spcAft>
                <a:spcPts val="0"/>
              </a:spcAft>
              <a:buSzPts val="3100"/>
              <a:buChar char="•"/>
            </a:pPr>
            <a:r>
              <a:rPr lang="en-US" sz="3400" dirty="0"/>
              <a:t>Money does not grow on trees</a:t>
            </a:r>
            <a:endParaRPr sz="3400" dirty="0"/>
          </a:p>
          <a:p>
            <a:pPr marL="457200" lvl="0" indent="-438150" algn="l" rtl="0">
              <a:spcBef>
                <a:spcPts val="0"/>
              </a:spcBef>
              <a:spcAft>
                <a:spcPts val="0"/>
              </a:spcAft>
              <a:buSzPts val="3300"/>
              <a:buChar char="•"/>
            </a:pPr>
            <a:r>
              <a:rPr lang="en-US" sz="3400" dirty="0"/>
              <a:t>Don’t count your chickens before they are hatched</a:t>
            </a:r>
            <a:r>
              <a:rPr lang="en-US" sz="3600" dirty="0"/>
              <a:t>  </a:t>
            </a:r>
            <a:endParaRPr sz="3600" dirty="0"/>
          </a:p>
        </p:txBody>
      </p:sp>
      <p:sp>
        <p:nvSpPr>
          <p:cNvPr id="634" name="Google Shape;634;gdc12d7a1a1_0_116"/>
          <p:cNvSpPr txBox="1">
            <a:spLocks noGrp="1"/>
          </p:cNvSpPr>
          <p:nvPr>
            <p:ph type="title"/>
          </p:nvPr>
        </p:nvSpPr>
        <p:spPr>
          <a:xfrm>
            <a:off x="381000" y="1136822"/>
            <a:ext cx="11430000" cy="92057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Vocabulary Activity </a:t>
            </a:r>
            <a:endParaRPr dirty="0"/>
          </a:p>
        </p:txBody>
      </p:sp>
      <p:pic>
        <p:nvPicPr>
          <p:cNvPr id="635" name="Google Shape;635;gdc12d7a1a1_0_116"/>
          <p:cNvPicPr preferRelativeResize="0"/>
          <p:nvPr/>
        </p:nvPicPr>
        <p:blipFill>
          <a:blip r:embed="rId3">
            <a:alphaModFix/>
          </a:blip>
          <a:stretch>
            <a:fillRect/>
          </a:stretch>
        </p:blipFill>
        <p:spPr>
          <a:xfrm>
            <a:off x="8410575" y="2446456"/>
            <a:ext cx="3400425" cy="2792294"/>
          </a:xfrm>
          <a:prstGeom prst="rect">
            <a:avLst/>
          </a:prstGeom>
          <a:noFill/>
          <a:ln>
            <a:noFill/>
          </a:ln>
        </p:spPr>
      </p:pic>
      <p:sp>
        <p:nvSpPr>
          <p:cNvPr id="636" name="Google Shape;636;gdc12d7a1a1_0_116"/>
          <p:cNvSpPr txBox="1"/>
          <p:nvPr/>
        </p:nvSpPr>
        <p:spPr>
          <a:xfrm>
            <a:off x="1475350" y="67275"/>
            <a:ext cx="56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dirty="0"/>
          </a:p>
        </p:txBody>
      </p:sp>
      <p:sp>
        <p:nvSpPr>
          <p:cNvPr id="91" name="Google Shape;91;p5"/>
          <p:cNvSpPr txBox="1">
            <a:spLocks noGrp="1"/>
          </p:cNvSpPr>
          <p:nvPr>
            <p:ph type="body" idx="1"/>
          </p:nvPr>
        </p:nvSpPr>
        <p:spPr>
          <a:xfrm>
            <a:off x="381000" y="2159000"/>
            <a:ext cx="11430000" cy="4013200"/>
          </a:xfrm>
          <a:prstGeom prst="rect">
            <a:avLst/>
          </a:prstGeom>
          <a:noFill/>
          <a:ln>
            <a:noFill/>
          </a:ln>
        </p:spPr>
        <p:txBody>
          <a:bodyPr spcFirstLastPara="1" wrap="square" lIns="91425" tIns="45700" rIns="91425" bIns="45700" anchor="t" anchorCtr="0">
            <a:noAutofit/>
          </a:bodyPr>
          <a:lstStyle/>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Be Present</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Turn cell phone off or silence</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Minimize sidebar conversations</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Ask questions</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Take care of personal needs with minimal distractions</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Have an open heart and an open mind</a:t>
            </a:r>
            <a:endParaRPr sz="3000" dirty="0">
              <a:solidFill>
                <a:srgbClr val="004B8D"/>
              </a:solidFill>
            </a:endParaRPr>
          </a:p>
          <a:p>
            <a:pPr lvl="0" indent="-457200" algn="l" rtl="0">
              <a:lnSpc>
                <a:spcPct val="115000"/>
              </a:lnSpc>
              <a:spcBef>
                <a:spcPts val="0"/>
              </a:spcBef>
              <a:spcAft>
                <a:spcPts val="0"/>
              </a:spcAft>
              <a:buClr>
                <a:srgbClr val="439639"/>
              </a:buClr>
              <a:buSzPct val="100000"/>
              <a:buFont typeface="Arial" panose="020B0604020202020204" pitchFamily="34" charset="0"/>
              <a:buChar char="•"/>
            </a:pPr>
            <a:r>
              <a:rPr lang="en-US" sz="3000" dirty="0">
                <a:solidFill>
                  <a:srgbClr val="004B8D"/>
                </a:solidFill>
              </a:rPr>
              <a:t>Be patient</a:t>
            </a:r>
            <a:endParaRPr sz="3000" dirty="0">
              <a:solidFill>
                <a:srgbClr val="004B8D"/>
              </a:solidFill>
            </a:endParaRPr>
          </a:p>
          <a:p>
            <a:pPr marL="0" lvl="0" indent="0" algn="l" rtl="0">
              <a:lnSpc>
                <a:spcPct val="100000"/>
              </a:lnSpc>
              <a:spcBef>
                <a:spcPts val="360"/>
              </a:spcBef>
              <a:spcAft>
                <a:spcPts val="0"/>
              </a:spcAft>
              <a:buSzPts val="1800"/>
              <a:buNone/>
            </a:pPr>
            <a:endParaRPr sz="3000" dirty="0"/>
          </a:p>
        </p:txBody>
      </p:sp>
      <p:sp>
        <p:nvSpPr>
          <p:cNvPr id="92" name="Google Shape;92;p5"/>
          <p:cNvSpPr txBox="1">
            <a:spLocks noGrp="1"/>
          </p:cNvSpPr>
          <p:nvPr>
            <p:ph type="title"/>
          </p:nvPr>
        </p:nvSpPr>
        <p:spPr>
          <a:xfrm>
            <a:off x="381000" y="952430"/>
            <a:ext cx="11430000" cy="102475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Norms</a:t>
            </a:r>
            <a:r>
              <a:rPr lang="en-US" dirty="0"/>
              <a:t>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97"/>
        <p:cNvGrpSpPr/>
        <p:nvPr/>
      </p:nvGrpSpPr>
      <p:grpSpPr>
        <a:xfrm>
          <a:off x="0" y="0"/>
          <a:ext cx="0" cy="0"/>
          <a:chOff x="0" y="0"/>
          <a:chExt cx="0" cy="0"/>
        </a:xfrm>
      </p:grpSpPr>
      <p:sp>
        <p:nvSpPr>
          <p:cNvPr id="98" name="Google Shape;98;gd353d021aa_0_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7</a:t>
            </a:fld>
            <a:endParaRPr dirty="0"/>
          </a:p>
        </p:txBody>
      </p:sp>
      <p:sp>
        <p:nvSpPr>
          <p:cNvPr id="99" name="Google Shape;99;gd353d021aa_0_0"/>
          <p:cNvSpPr txBox="1">
            <a:spLocks noGrp="1"/>
          </p:cNvSpPr>
          <p:nvPr>
            <p:ph type="body" idx="1"/>
          </p:nvPr>
        </p:nvSpPr>
        <p:spPr>
          <a:xfrm>
            <a:off x="381000" y="2159000"/>
            <a:ext cx="11430000" cy="4013200"/>
          </a:xfrm>
          <a:prstGeom prst="rect">
            <a:avLst/>
          </a:prstGeom>
        </p:spPr>
        <p:txBody>
          <a:bodyPr spcFirstLastPara="1" wrap="square" lIns="91425" tIns="45700" rIns="91425" bIns="45700" anchor="t" anchorCtr="0">
            <a:noAutofit/>
          </a:bodyPr>
          <a:lstStyle/>
          <a:p>
            <a:pPr lvl="0" indent="-457200" algn="l" rtl="0">
              <a:spcBef>
                <a:spcPts val="0"/>
              </a:spcBef>
              <a:spcAft>
                <a:spcPts val="0"/>
              </a:spcAft>
              <a:buClr>
                <a:srgbClr val="439639"/>
              </a:buClr>
              <a:buSzPct val="100000"/>
              <a:buFont typeface="Arial" panose="020B0604020202020204" pitchFamily="34" charset="0"/>
              <a:buChar char="•"/>
            </a:pPr>
            <a:r>
              <a:rPr lang="en-US" sz="3200" b="1" u="sng" dirty="0"/>
              <a:t>A</a:t>
            </a:r>
            <a:r>
              <a:rPr lang="en-US" sz="3200" dirty="0"/>
              <a:t>sk questions (chat box, raise hand, unmute)</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E</a:t>
            </a:r>
            <a:r>
              <a:rPr lang="en-US" sz="3200" dirty="0"/>
              <a:t>ngage fully (clock icon when you step away)</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I</a:t>
            </a:r>
            <a:r>
              <a:rPr lang="en-US" sz="3200" dirty="0"/>
              <a:t>ntegrate new information</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O</a:t>
            </a:r>
            <a:r>
              <a:rPr lang="en-US" sz="3200" dirty="0"/>
              <a:t>pen your mind to diverse views</a:t>
            </a:r>
            <a:endParaRPr sz="3200" dirty="0"/>
          </a:p>
          <a:p>
            <a:pPr lvl="0" indent="-457200" algn="l" rtl="0">
              <a:spcBef>
                <a:spcPts val="600"/>
              </a:spcBef>
              <a:spcAft>
                <a:spcPts val="0"/>
              </a:spcAft>
              <a:buClr>
                <a:srgbClr val="439639"/>
              </a:buClr>
              <a:buSzPct val="100000"/>
              <a:buFont typeface="Arial" panose="020B0604020202020204" pitchFamily="34" charset="0"/>
              <a:buChar char="•"/>
            </a:pPr>
            <a:r>
              <a:rPr lang="en-US" sz="3200" b="1" u="sng" dirty="0"/>
              <a:t>U</a:t>
            </a:r>
            <a:r>
              <a:rPr lang="en-US" sz="3200" dirty="0"/>
              <a:t>tilize what you learn</a:t>
            </a:r>
          </a:p>
          <a:p>
            <a:pPr marL="0" lvl="0" indent="0" algn="l" rtl="0">
              <a:spcBef>
                <a:spcPts val="600"/>
              </a:spcBef>
              <a:spcAft>
                <a:spcPts val="0"/>
              </a:spcAft>
              <a:buClr>
                <a:srgbClr val="439639"/>
              </a:buClr>
              <a:buSzPct val="100000"/>
              <a:buNone/>
            </a:pPr>
            <a:endParaRPr sz="3200" dirty="0"/>
          </a:p>
          <a:p>
            <a:pPr marL="44450" lvl="0" indent="0" algn="l" rtl="0">
              <a:spcBef>
                <a:spcPts val="1350"/>
              </a:spcBef>
              <a:spcAft>
                <a:spcPts val="0"/>
              </a:spcAft>
              <a:buClr>
                <a:srgbClr val="000000"/>
              </a:buClr>
              <a:buSzPts val="2900"/>
              <a:buFont typeface="Arial"/>
              <a:buNone/>
            </a:pPr>
            <a:r>
              <a:rPr lang="en-US" sz="2000" dirty="0"/>
              <a:t>Adapted from: Mallia, G. (2013). The social classroom: Integrating social network use in education.</a:t>
            </a:r>
            <a:endParaRPr sz="3200" dirty="0"/>
          </a:p>
          <a:p>
            <a:pPr marL="0" lvl="0" indent="0" algn="l" rtl="0">
              <a:spcBef>
                <a:spcPts val="360"/>
              </a:spcBef>
              <a:spcAft>
                <a:spcPts val="0"/>
              </a:spcAft>
              <a:buNone/>
            </a:pPr>
            <a:endParaRPr dirty="0"/>
          </a:p>
        </p:txBody>
      </p:sp>
      <p:sp>
        <p:nvSpPr>
          <p:cNvPr id="100" name="Google Shape;100;gd353d021aa_0_0"/>
          <p:cNvSpPr txBox="1">
            <a:spLocks noGrp="1"/>
          </p:cNvSpPr>
          <p:nvPr>
            <p:ph type="title"/>
          </p:nvPr>
        </p:nvSpPr>
        <p:spPr>
          <a:xfrm>
            <a:off x="381000" y="1008440"/>
            <a:ext cx="11430000" cy="1016876"/>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Virtual Norms</a:t>
            </a:r>
            <a:endParaRPr sz="4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d7f900853e_0_103"/>
          <p:cNvSpPr txBox="1">
            <a:spLocks noGrp="1"/>
          </p:cNvSpPr>
          <p:nvPr>
            <p:ph type="title"/>
          </p:nvPr>
        </p:nvSpPr>
        <p:spPr>
          <a:xfrm>
            <a:off x="381000" y="986589"/>
            <a:ext cx="11430000" cy="10467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sz="4400" dirty="0"/>
              <a:t>Expectations Between Us</a:t>
            </a:r>
            <a:endParaRPr sz="4400" dirty="0"/>
          </a:p>
        </p:txBody>
      </p:sp>
      <p:sp>
        <p:nvSpPr>
          <p:cNvPr id="106" name="Google Shape;106;gd7f900853e_0_103"/>
          <p:cNvSpPr txBox="1">
            <a:spLocks noGrp="1"/>
          </p:cNvSpPr>
          <p:nvPr>
            <p:ph type="body" idx="1"/>
          </p:nvPr>
        </p:nvSpPr>
        <p:spPr>
          <a:xfrm>
            <a:off x="381001" y="2159000"/>
            <a:ext cx="11430000" cy="4013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5330" b="1" dirty="0">
                <a:solidFill>
                  <a:srgbClr val="42953B"/>
                </a:solidFill>
              </a:rPr>
              <a:t>H</a:t>
            </a:r>
            <a:r>
              <a:rPr lang="en-US" sz="4400" b="1" dirty="0"/>
              <a:t>ere to Learn</a:t>
            </a:r>
            <a:endParaRPr sz="4400" b="1" dirty="0"/>
          </a:p>
          <a:p>
            <a:pPr marL="0" lvl="0" indent="0" algn="l" rtl="0">
              <a:lnSpc>
                <a:spcPct val="100000"/>
              </a:lnSpc>
              <a:spcBef>
                <a:spcPts val="360"/>
              </a:spcBef>
              <a:spcAft>
                <a:spcPts val="0"/>
              </a:spcAft>
              <a:buSzPts val="1800"/>
              <a:buNone/>
            </a:pPr>
            <a:r>
              <a:rPr lang="en-US" sz="5330" b="1" dirty="0">
                <a:solidFill>
                  <a:srgbClr val="42953B"/>
                </a:solidFill>
              </a:rPr>
              <a:t>E</a:t>
            </a:r>
            <a:r>
              <a:rPr lang="en-US" sz="4400" b="1" dirty="0"/>
              <a:t>ager to Share</a:t>
            </a:r>
            <a:endParaRPr sz="4400" b="1" dirty="0"/>
          </a:p>
          <a:p>
            <a:pPr marL="0" lvl="0" indent="0" algn="l" rtl="0">
              <a:lnSpc>
                <a:spcPct val="100000"/>
              </a:lnSpc>
              <a:spcBef>
                <a:spcPts val="360"/>
              </a:spcBef>
              <a:spcAft>
                <a:spcPts val="0"/>
              </a:spcAft>
              <a:buSzPts val="1800"/>
              <a:buNone/>
            </a:pPr>
            <a:r>
              <a:rPr lang="en-US" sz="5330" b="1" dirty="0">
                <a:solidFill>
                  <a:srgbClr val="42953B"/>
                </a:solidFill>
              </a:rPr>
              <a:t>R</a:t>
            </a:r>
            <a:r>
              <a:rPr lang="en-US" sz="4400" b="1" dirty="0"/>
              <a:t>espectfully Gathered</a:t>
            </a:r>
            <a:endParaRPr sz="4400" b="1" dirty="0"/>
          </a:p>
          <a:p>
            <a:pPr marL="0" lvl="0" indent="0" algn="l" rtl="0">
              <a:lnSpc>
                <a:spcPct val="100000"/>
              </a:lnSpc>
              <a:spcBef>
                <a:spcPts val="360"/>
              </a:spcBef>
              <a:spcAft>
                <a:spcPts val="0"/>
              </a:spcAft>
              <a:buSzPts val="1800"/>
              <a:buNone/>
            </a:pPr>
            <a:r>
              <a:rPr lang="en-US" sz="5330" b="1" dirty="0">
                <a:solidFill>
                  <a:srgbClr val="42953B"/>
                </a:solidFill>
              </a:rPr>
              <a:t>E</a:t>
            </a:r>
            <a:r>
              <a:rPr lang="en-US" sz="4400" b="1" dirty="0"/>
              <a:t>njoy Professional Friends</a:t>
            </a:r>
            <a:endParaRPr sz="4400" b="1" dirty="0"/>
          </a:p>
        </p:txBody>
      </p:sp>
      <p:pic>
        <p:nvPicPr>
          <p:cNvPr id="107" name="Google Shape;107;gd7f900853e_0_103"/>
          <p:cNvPicPr preferRelativeResize="0"/>
          <p:nvPr/>
        </p:nvPicPr>
        <p:blipFill rotWithShape="1">
          <a:blip r:embed="rId3">
            <a:alphaModFix/>
          </a:blip>
          <a:srcRect/>
          <a:stretch/>
        </p:blipFill>
        <p:spPr>
          <a:xfrm>
            <a:off x="7363968" y="1767840"/>
            <a:ext cx="4447032" cy="4404360"/>
          </a:xfrm>
          <a:prstGeom prst="rect">
            <a:avLst/>
          </a:prstGeom>
          <a:noFill/>
          <a:ln>
            <a:noFill/>
          </a:ln>
        </p:spPr>
      </p:pic>
      <p:sp>
        <p:nvSpPr>
          <p:cNvPr id="108" name="Google Shape;108;gd7f900853e_0_10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8</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3" name="Group 2"/>
          <p:cNvGrpSpPr/>
          <p:nvPr/>
        </p:nvGrpSpPr>
        <p:grpSpPr>
          <a:xfrm>
            <a:off x="381000" y="886691"/>
            <a:ext cx="11430000" cy="5902036"/>
            <a:chOff x="277092" y="265550"/>
            <a:chExt cx="11733260" cy="7670687"/>
          </a:xfrm>
        </p:grpSpPr>
        <p:graphicFrame>
          <p:nvGraphicFramePr>
            <p:cNvPr id="113" name="Google Shape;113;gd7f900853e_0_110"/>
            <p:cNvGraphicFramePr/>
            <p:nvPr>
              <p:extLst>
                <p:ext uri="{D42A27DB-BD31-4B8C-83A1-F6EECF244321}">
                  <p14:modId xmlns:p14="http://schemas.microsoft.com/office/powerpoint/2010/main" val="3056879507"/>
                </p:ext>
              </p:extLst>
            </p:nvPr>
          </p:nvGraphicFramePr>
          <p:xfrm>
            <a:off x="295563" y="265550"/>
            <a:ext cx="11714789" cy="7670687"/>
          </p:xfrm>
          <a:graphic>
            <a:graphicData uri="http://schemas.openxmlformats.org/drawingml/2006/table">
              <a:tbl>
                <a:tblPr>
                  <a:noFill/>
                  <a:tableStyleId>{D7A2F3A0-E658-4A99-BD8D-BD2AC994B016}</a:tableStyleId>
                </a:tblPr>
                <a:tblGrid>
                  <a:gridCol w="2728282">
                    <a:extLst>
                      <a:ext uri="{9D8B030D-6E8A-4147-A177-3AD203B41FA5}">
                        <a16:colId xmlns:a16="http://schemas.microsoft.com/office/drawing/2014/main" val="20000"/>
                      </a:ext>
                    </a:extLst>
                  </a:gridCol>
                  <a:gridCol w="2686713">
                    <a:extLst>
                      <a:ext uri="{9D8B030D-6E8A-4147-A177-3AD203B41FA5}">
                        <a16:colId xmlns:a16="http://schemas.microsoft.com/office/drawing/2014/main" val="20001"/>
                      </a:ext>
                    </a:extLst>
                  </a:gridCol>
                  <a:gridCol w="3044136">
                    <a:extLst>
                      <a:ext uri="{9D8B030D-6E8A-4147-A177-3AD203B41FA5}">
                        <a16:colId xmlns:a16="http://schemas.microsoft.com/office/drawing/2014/main" val="20002"/>
                      </a:ext>
                    </a:extLst>
                  </a:gridCol>
                  <a:gridCol w="2952875">
                    <a:extLst>
                      <a:ext uri="{9D8B030D-6E8A-4147-A177-3AD203B41FA5}">
                        <a16:colId xmlns:a16="http://schemas.microsoft.com/office/drawing/2014/main" val="20003"/>
                      </a:ext>
                    </a:extLst>
                  </a:gridCol>
                </a:tblGrid>
                <a:tr h="266729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3234741">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1</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2</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3</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600"/>
                          <a:buFont typeface="Arial"/>
                          <a:buNone/>
                        </a:pPr>
                        <a:r>
                          <a:rPr lang="en-US" sz="2600" b="1" u="none" strike="noStrike" cap="none" dirty="0"/>
                          <a:t>4</a:t>
                        </a:r>
                        <a:endParaRPr sz="2600" b="1"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2" name="Group 1"/>
            <p:cNvGrpSpPr/>
            <p:nvPr/>
          </p:nvGrpSpPr>
          <p:grpSpPr>
            <a:xfrm>
              <a:off x="277092" y="267854"/>
              <a:ext cx="11733260" cy="3301853"/>
              <a:chOff x="277092" y="258617"/>
              <a:chExt cx="11733260" cy="3301853"/>
            </a:xfrm>
          </p:grpSpPr>
          <p:pic>
            <p:nvPicPr>
              <p:cNvPr id="115" name="Google Shape;115;gd7f900853e_0_110"/>
              <p:cNvPicPr preferRelativeResize="0"/>
              <p:nvPr/>
            </p:nvPicPr>
            <p:blipFill rotWithShape="1">
              <a:blip r:embed="rId3">
                <a:alphaModFix/>
              </a:blip>
              <a:srcRect/>
              <a:stretch/>
            </p:blipFill>
            <p:spPr>
              <a:xfrm>
                <a:off x="8836446" y="258617"/>
                <a:ext cx="3173906" cy="3301852"/>
              </a:xfrm>
              <a:prstGeom prst="rect">
                <a:avLst/>
              </a:prstGeom>
              <a:noFill/>
              <a:ln>
                <a:noFill/>
              </a:ln>
            </p:spPr>
          </p:pic>
          <p:pic>
            <p:nvPicPr>
              <p:cNvPr id="116" name="Google Shape;116;gd7f900853e_0_110"/>
              <p:cNvPicPr preferRelativeResize="0"/>
              <p:nvPr/>
            </p:nvPicPr>
            <p:blipFill rotWithShape="1">
              <a:blip r:embed="rId4">
                <a:alphaModFix/>
              </a:blip>
              <a:srcRect/>
              <a:stretch/>
            </p:blipFill>
            <p:spPr>
              <a:xfrm>
                <a:off x="5792910" y="267852"/>
                <a:ext cx="3185758" cy="3292618"/>
              </a:xfrm>
              <a:prstGeom prst="rect">
                <a:avLst/>
              </a:prstGeom>
              <a:noFill/>
              <a:ln>
                <a:noFill/>
              </a:ln>
            </p:spPr>
          </p:pic>
          <p:pic>
            <p:nvPicPr>
              <p:cNvPr id="117" name="Google Shape;117;gd7f900853e_0_110"/>
              <p:cNvPicPr preferRelativeResize="0"/>
              <p:nvPr/>
            </p:nvPicPr>
            <p:blipFill rotWithShape="1">
              <a:blip r:embed="rId5">
                <a:alphaModFix/>
              </a:blip>
              <a:srcRect/>
              <a:stretch/>
            </p:blipFill>
            <p:spPr>
              <a:xfrm>
                <a:off x="277092" y="267852"/>
                <a:ext cx="2817090" cy="3292616"/>
              </a:xfrm>
              <a:prstGeom prst="rect">
                <a:avLst/>
              </a:prstGeom>
              <a:noFill/>
              <a:ln>
                <a:noFill/>
              </a:ln>
            </p:spPr>
          </p:pic>
          <p:pic>
            <p:nvPicPr>
              <p:cNvPr id="118" name="Google Shape;118;gd7f900853e_0_110"/>
              <p:cNvPicPr preferRelativeResize="0"/>
              <p:nvPr/>
            </p:nvPicPr>
            <p:blipFill rotWithShape="1">
              <a:blip r:embed="rId6">
                <a:alphaModFix/>
              </a:blip>
              <a:srcRect/>
              <a:stretch/>
            </p:blipFill>
            <p:spPr>
              <a:xfrm>
                <a:off x="3094184" y="277090"/>
                <a:ext cx="2774576" cy="3283380"/>
              </a:xfrm>
              <a:prstGeom prst="rect">
                <a:avLst/>
              </a:prstGeom>
              <a:noFill/>
              <a:ln>
                <a:noFill/>
              </a:ln>
            </p:spPr>
          </p:pic>
        </p:grpSp>
      </p:grpSp>
    </p:spTree>
  </p:cSld>
  <p:clrMapOvr>
    <a:masterClrMapping/>
  </p:clrMapOvr>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1812</TotalTime>
  <Words>14930</Words>
  <Application>Microsoft Office PowerPoint</Application>
  <PresentationFormat>Widescreen</PresentationFormat>
  <Paragraphs>959</Paragraphs>
  <Slides>56</Slides>
  <Notes>56</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Verdana</vt:lpstr>
      <vt:lpstr>Calibri</vt:lpstr>
      <vt:lpstr>Noto Sans Symbols</vt:lpstr>
      <vt:lpstr>Arial</vt:lpstr>
      <vt:lpstr>Courier New</vt:lpstr>
      <vt:lpstr>Rockwell</vt:lpstr>
      <vt:lpstr>Roboto</vt:lpstr>
      <vt:lpstr>Content Layouts</vt:lpstr>
      <vt:lpstr>What You Will Need</vt:lpstr>
      <vt:lpstr>Vocabulary Development </vt:lpstr>
      <vt:lpstr>Today’s Training </vt:lpstr>
      <vt:lpstr>Learner Intentions</vt:lpstr>
      <vt:lpstr>Missouri Teacher Standards</vt:lpstr>
      <vt:lpstr>Norms </vt:lpstr>
      <vt:lpstr>Virtual Norms</vt:lpstr>
      <vt:lpstr>Expectations Between Us</vt:lpstr>
      <vt:lpstr>PowerPoint Presentation</vt:lpstr>
      <vt:lpstr>Developing Fluency for Strong Comprehension  </vt:lpstr>
      <vt:lpstr>When Reading Comprehension is Low</vt:lpstr>
      <vt:lpstr>Oral Reading Rate: Vocabulary</vt:lpstr>
      <vt:lpstr>PowerPoint Presentation</vt:lpstr>
      <vt:lpstr>PowerPoint Presentation</vt:lpstr>
      <vt:lpstr>Simple View of Reading</vt:lpstr>
      <vt:lpstr>4 Types of</vt:lpstr>
      <vt:lpstr>Two Ways We Learn Vocabulary </vt:lpstr>
      <vt:lpstr>Ways We Learn</vt:lpstr>
      <vt:lpstr>a. Daily Oral Language </vt:lpstr>
      <vt:lpstr>Word or Sound Walls</vt:lpstr>
      <vt:lpstr>Anchor Charts</vt:lpstr>
      <vt:lpstr>Daily Conversations</vt:lpstr>
      <vt:lpstr>Language in Unexpected Places</vt:lpstr>
      <vt:lpstr>b. Reading to Students</vt:lpstr>
      <vt:lpstr>c. Reading on Their Own</vt:lpstr>
      <vt:lpstr>2. Direct Vocabulary Learning </vt:lpstr>
      <vt:lpstr>Choosing Importance</vt:lpstr>
      <vt:lpstr>Intensity of Instruction</vt:lpstr>
      <vt:lpstr>Keep in Mind</vt:lpstr>
      <vt:lpstr>How NOT to Teach Vocabulary</vt:lpstr>
      <vt:lpstr>PowerPoint Presentation</vt:lpstr>
      <vt:lpstr>Vocabulary Instructional Routine </vt:lpstr>
      <vt:lpstr>PowerPoint Presentation</vt:lpstr>
      <vt:lpstr>Word Learning Strategies </vt:lpstr>
      <vt:lpstr>Using Vocabulary in Different Contexts</vt:lpstr>
      <vt:lpstr>Frayer Model </vt:lpstr>
      <vt:lpstr>Semantic Gradients </vt:lpstr>
      <vt:lpstr>Semantic Gradients   </vt:lpstr>
      <vt:lpstr>List-Group-Label Strategy </vt:lpstr>
      <vt:lpstr>Vocabulary Word Swat</vt:lpstr>
      <vt:lpstr>PowerPoint Presentation</vt:lpstr>
      <vt:lpstr>Meaningful Word Parts </vt:lpstr>
      <vt:lpstr>PowerPoint Presentation</vt:lpstr>
      <vt:lpstr>Etymology </vt:lpstr>
      <vt:lpstr>Engaging Games for Retention</vt:lpstr>
      <vt:lpstr>What Are Some of Your Favorite Games?</vt:lpstr>
      <vt:lpstr>Using Technology to Teach Vocabulary </vt:lpstr>
      <vt:lpstr>Context Clues Affirm Meaning </vt:lpstr>
      <vt:lpstr>How is This the Same or Different From Your Series or Practice?</vt:lpstr>
      <vt:lpstr>ABC Graffiti </vt:lpstr>
      <vt:lpstr>PowerPoint Presentation</vt:lpstr>
      <vt:lpstr>Thank You for Your Professional Attention </vt:lpstr>
      <vt:lpstr>PowerPoint Presentation</vt:lpstr>
      <vt:lpstr>Playing with ‘Play’ </vt:lpstr>
      <vt:lpstr>Your Turn </vt:lpstr>
      <vt:lpstr>Vocabulary Activity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will Need</dc:title>
  <dc:creator>Mary Beth Scherer</dc:creator>
  <cp:lastModifiedBy>cherylawrinkle@gmail.com</cp:lastModifiedBy>
  <cp:revision>327</cp:revision>
  <dcterms:modified xsi:type="dcterms:W3CDTF">2022-04-19T14:35:29Z</dcterms:modified>
</cp:coreProperties>
</file>