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69"/>
  </p:notesMasterIdLst>
  <p:sldIdLst>
    <p:sldId id="304" r:id="rId2"/>
    <p:sldId id="305" r:id="rId3"/>
    <p:sldId id="307" r:id="rId4"/>
    <p:sldId id="301" r:id="rId5"/>
    <p:sldId id="306" r:id="rId6"/>
    <p:sldId id="303" r:id="rId7"/>
    <p:sldId id="308" r:id="rId8"/>
    <p:sldId id="315" r:id="rId9"/>
    <p:sldId id="316" r:id="rId10"/>
    <p:sldId id="317" r:id="rId11"/>
    <p:sldId id="318" r:id="rId12"/>
    <p:sldId id="319" r:id="rId13"/>
    <p:sldId id="320" r:id="rId14"/>
    <p:sldId id="375" r:id="rId15"/>
    <p:sldId id="322" r:id="rId16"/>
    <p:sldId id="376"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69" r:id="rId63"/>
    <p:sldId id="370" r:id="rId64"/>
    <p:sldId id="371" r:id="rId65"/>
    <p:sldId id="372" r:id="rId66"/>
    <p:sldId id="373" r:id="rId67"/>
    <p:sldId id="374" r:id="rId68"/>
  </p:sldIdLst>
  <p:sldSz cx="12192000" cy="6858000"/>
  <p:notesSz cx="6858000" cy="9144000"/>
  <p:embeddedFontLst>
    <p:embeddedFont>
      <p:font typeface="Calibri" panose="020F0502020204030204" pitchFamily="34" charset="0"/>
      <p:regular r:id="rId70"/>
      <p:bold r:id="rId71"/>
      <p:italic r:id="rId72"/>
      <p:boldItalic r:id="rId73"/>
    </p:embeddedFont>
    <p:embeddedFont>
      <p:font typeface="Caveat" panose="020B0604020202020204" charset="0"/>
      <p:regular r:id="rId74"/>
      <p:bold r:id="rId75"/>
    </p:embeddedFont>
    <p:embeddedFont>
      <p:font typeface="Century Gothic" panose="020B0502020202020204" pitchFamily="34" charset="0"/>
      <p:regular r:id="rId76"/>
      <p:bold r:id="rId77"/>
      <p:italic r:id="rId78"/>
      <p:boldItalic r:id="rId79"/>
    </p:embeddedFont>
    <p:embeddedFont>
      <p:font typeface="Pangolin" panose="020B0604020202020204" charset="0"/>
      <p:regular r:id="rId80"/>
    </p:embeddedFont>
    <p:embeddedFont>
      <p:font typeface="Verdana" panose="020B060403050404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8C"/>
    <a:srgbClr val="004B8E"/>
    <a:srgbClr val="024B89"/>
    <a:srgbClr val="004C8E"/>
    <a:srgbClr val="004C8F"/>
    <a:srgbClr val="429539"/>
    <a:srgbClr val="009900"/>
    <a:srgbClr val="CC0000"/>
    <a:srgbClr val="42953B"/>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627" autoAdjust="0"/>
  </p:normalViewPr>
  <p:slideViewPr>
    <p:cSldViewPr snapToGrid="0">
      <p:cViewPr varScale="1">
        <p:scale>
          <a:sx n="38" d="100"/>
          <a:sy n="38" d="100"/>
        </p:scale>
        <p:origin x="1740"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readingrockets.org/strategies/inferenc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youtube.com/watch?v=8XGQGhli0I0"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da0a00a93e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da0a00a93e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To Do: </a:t>
            </a:r>
            <a:r>
              <a:rPr lang="en-US" dirty="0"/>
              <a:t>Hide this slide when presenting. This is the list of needed supplies.</a:t>
            </a:r>
            <a:br>
              <a:rPr lang="en-US" dirty="0"/>
            </a:br>
            <a:endParaRPr lang="en-US" dirty="0"/>
          </a:p>
          <a:p>
            <a:pPr marL="0" lvl="0" indent="0" algn="l" rtl="0">
              <a:spcBef>
                <a:spcPts val="0"/>
              </a:spcBef>
              <a:spcAft>
                <a:spcPts val="0"/>
              </a:spcAft>
              <a:buNone/>
            </a:pPr>
            <a:r>
              <a:rPr lang="en-US" dirty="0"/>
              <a:t>Here are the different handouts which might be accessed for this presentation. You will refer to the Decision Making Flowchart as you have in each module before, but it will not be provided as a handout in this module. </a:t>
            </a:r>
          </a:p>
          <a:p>
            <a:pPr lvl="0" indent="-228600">
              <a:spcBef>
                <a:spcPts val="0"/>
              </a:spcBef>
              <a:buSzPct val="100000"/>
              <a:buFont typeface="Arial" panose="020B0604020202020204" pitchFamily="34" charset="0"/>
              <a:buChar char="•"/>
            </a:pPr>
            <a:r>
              <a:rPr lang="en-US" sz="1200" b="1" dirty="0"/>
              <a:t>Handout #1</a:t>
            </a:r>
            <a:r>
              <a:rPr lang="en-US" sz="1200" dirty="0"/>
              <a:t> – Glossary</a:t>
            </a:r>
          </a:p>
          <a:p>
            <a:pPr lvl="0" indent="-228600">
              <a:spcBef>
                <a:spcPts val="0"/>
              </a:spcBef>
              <a:buSzPct val="100000"/>
              <a:buFont typeface="Arial" panose="020B0604020202020204" pitchFamily="34" charset="0"/>
              <a:buChar char="•"/>
            </a:pPr>
            <a:r>
              <a:rPr lang="en-US" sz="1200" b="1" dirty="0"/>
              <a:t>Handout #2, 2a </a:t>
            </a:r>
            <a:r>
              <a:rPr lang="en-US" sz="1200" dirty="0"/>
              <a:t>– Product/Process Phrase Strips or Matching</a:t>
            </a:r>
          </a:p>
          <a:p>
            <a:pPr lvl="0" indent="-228600">
              <a:spcBef>
                <a:spcPts val="0"/>
              </a:spcBef>
              <a:buSzPct val="100000"/>
              <a:buFont typeface="Arial" panose="020B0604020202020204" pitchFamily="34" charset="0"/>
              <a:buChar char="•"/>
            </a:pPr>
            <a:r>
              <a:rPr lang="en-US" sz="1200" b="1" dirty="0"/>
              <a:t>Handout #3</a:t>
            </a:r>
            <a:r>
              <a:rPr lang="en-US" sz="1200" dirty="0"/>
              <a:t> – It Says, I Say &amp; So</a:t>
            </a:r>
          </a:p>
          <a:p>
            <a:pPr lvl="0" indent="-228600">
              <a:spcBef>
                <a:spcPts val="0"/>
              </a:spcBef>
              <a:buSzPct val="100000"/>
              <a:buFont typeface="Arial" panose="020B0604020202020204" pitchFamily="34" charset="0"/>
              <a:buChar char="•"/>
            </a:pPr>
            <a:r>
              <a:rPr lang="en-US" sz="1200" b="1" dirty="0"/>
              <a:t>Handout #4</a:t>
            </a:r>
            <a:r>
              <a:rPr lang="en-US" sz="1200" dirty="0"/>
              <a:t> – Text Structures</a:t>
            </a:r>
          </a:p>
          <a:p>
            <a:pPr lvl="0" indent="-228600">
              <a:spcBef>
                <a:spcPts val="0"/>
              </a:spcBef>
              <a:buSzPct val="100000"/>
              <a:buFont typeface="Arial" panose="020B0604020202020204" pitchFamily="34" charset="0"/>
              <a:buChar char="•"/>
            </a:pPr>
            <a:r>
              <a:rPr lang="en-US" sz="1200" b="1" dirty="0"/>
              <a:t>Handout #5, 5a, 5b, 5c </a:t>
            </a:r>
            <a:r>
              <a:rPr lang="en-US" sz="1200" dirty="0"/>
              <a:t>– Storyboards/maps (3 pages)</a:t>
            </a:r>
          </a:p>
          <a:p>
            <a:pPr lvl="0" indent="-228600">
              <a:spcBef>
                <a:spcPts val="0"/>
              </a:spcBef>
              <a:buSzPct val="100000"/>
              <a:buFont typeface="Arial" panose="020B0604020202020204" pitchFamily="34" charset="0"/>
              <a:buChar char="•"/>
            </a:pPr>
            <a:r>
              <a:rPr lang="en-US" sz="1200" b="1" dirty="0"/>
              <a:t>Handout #6, 6a </a:t>
            </a:r>
            <a:r>
              <a:rPr lang="en-US" sz="1200" dirty="0"/>
              <a:t>– Visualization (2 forms)</a:t>
            </a:r>
          </a:p>
          <a:p>
            <a:pPr lvl="0" indent="-228600">
              <a:spcBef>
                <a:spcPts val="0"/>
              </a:spcBef>
              <a:buSzPct val="100000"/>
              <a:buFont typeface="Arial" panose="020B0604020202020204" pitchFamily="34" charset="0"/>
              <a:buChar char="•"/>
            </a:pPr>
            <a:r>
              <a:rPr lang="en-US" sz="1200" b="1" dirty="0"/>
              <a:t>Handout #7</a:t>
            </a:r>
            <a:r>
              <a:rPr lang="en-US" sz="1200" dirty="0"/>
              <a:t> – Paragraph Shrinking</a:t>
            </a:r>
          </a:p>
          <a:p>
            <a:pPr lvl="0" indent="-228600">
              <a:spcBef>
                <a:spcPts val="0"/>
              </a:spcBef>
              <a:buSzPct val="100000"/>
              <a:buFont typeface="Arial" panose="020B0604020202020204" pitchFamily="34" charset="0"/>
              <a:buChar char="•"/>
            </a:pPr>
            <a:r>
              <a:rPr lang="en-US" sz="1200" b="1" dirty="0"/>
              <a:t>Handout #8</a:t>
            </a:r>
            <a:r>
              <a:rPr lang="en-US" sz="1200" dirty="0"/>
              <a:t> – Story Wheel (2 pages)</a:t>
            </a:r>
          </a:p>
          <a:p>
            <a:pPr lvl="0" indent="-228600">
              <a:spcBef>
                <a:spcPts val="0"/>
              </a:spcBef>
              <a:buSzPct val="100000"/>
              <a:buFont typeface="Arial" panose="020B0604020202020204" pitchFamily="34" charset="0"/>
              <a:buChar char="•"/>
            </a:pPr>
            <a:r>
              <a:rPr lang="en-US" sz="1200" b="1" dirty="0"/>
              <a:t>Handout #9</a:t>
            </a:r>
            <a:r>
              <a:rPr lang="en-US" sz="1200" dirty="0"/>
              <a:t> – Summarization (Deep &amp; Quick)</a:t>
            </a:r>
          </a:p>
          <a:p>
            <a:pPr lvl="0" indent="-228600">
              <a:spcBef>
                <a:spcPts val="0"/>
              </a:spcBef>
              <a:buSzPct val="100000"/>
              <a:buFont typeface="Arial" panose="020B0604020202020204" pitchFamily="34" charset="0"/>
              <a:buChar char="•"/>
            </a:pPr>
            <a:r>
              <a:rPr lang="en-US" sz="1200" b="1" dirty="0"/>
              <a:t>Handout #10 </a:t>
            </a:r>
            <a:r>
              <a:rPr lang="en-US" sz="1200" dirty="0"/>
              <a:t>– Something Old, Something New</a:t>
            </a:r>
          </a:p>
          <a:p>
            <a:pPr lvl="0" indent="-228600">
              <a:spcBef>
                <a:spcPts val="0"/>
              </a:spcBef>
              <a:buSzPct val="100000"/>
              <a:buFont typeface="Arial" panose="020B0604020202020204" pitchFamily="34" charset="0"/>
              <a:buChar char="•"/>
            </a:pPr>
            <a:r>
              <a:rPr lang="en-US" sz="1200" dirty="0"/>
              <a:t>Post-It Notes</a:t>
            </a:r>
          </a:p>
          <a:p>
            <a:pPr lvl="0" indent="-228600">
              <a:spcBef>
                <a:spcPts val="0"/>
              </a:spcBef>
              <a:buSzPct val="100000"/>
              <a:buFont typeface="Arial" panose="020B0604020202020204" pitchFamily="34" charset="0"/>
              <a:buChar char="•"/>
            </a:pPr>
            <a:endParaRPr lang="en-US" sz="1200" dirty="0"/>
          </a:p>
          <a:p>
            <a:pPr marL="0" lvl="0" indent="0">
              <a:spcBef>
                <a:spcPts val="0"/>
              </a:spcBef>
              <a:buSzPct val="100000"/>
              <a:buFont typeface="Arial" panose="020B0604020202020204" pitchFamily="34" charset="0"/>
              <a:buNone/>
            </a:pPr>
            <a:r>
              <a:rPr lang="en-US" sz="1200" dirty="0"/>
              <a:t>There</a:t>
            </a:r>
            <a:r>
              <a:rPr lang="en-US" sz="1200" baseline="0" dirty="0"/>
              <a:t> is a folder with five possible stories which may be used with this module to practice comprehension. Select one or provide a choice during this training for slides 28-29 and Handout #3. Consider using any graphic organizer with a story to model the I Do, We Do, You Do for intentional teaching of PROCESS THINKING for trainings that will expand in a longer session. Or, you may want to have participants bring their different organizers to compare with this presentation or prepare lessons in how to scaffold intentional instruction and application for comprehension.</a:t>
            </a:r>
          </a:p>
          <a:p>
            <a:pPr marL="0" lvl="0" indent="0">
              <a:spcBef>
                <a:spcPts val="0"/>
              </a:spcBef>
              <a:buSzPct val="100000"/>
              <a:buFont typeface="Arial" panose="020B0604020202020204" pitchFamily="34" charset="0"/>
              <a:buNone/>
            </a:pPr>
            <a:endParaRPr lang="en-US" sz="1200" baseline="0" dirty="0"/>
          </a:p>
          <a:p>
            <a:pPr marL="0" lvl="0" indent="0">
              <a:spcBef>
                <a:spcPts val="0"/>
              </a:spcBef>
              <a:buSzPct val="100000"/>
              <a:buFont typeface="Arial" panose="020B0604020202020204" pitchFamily="34" charset="0"/>
              <a:buNone/>
            </a:pPr>
            <a:r>
              <a:rPr lang="en-US" sz="1200" baseline="0" dirty="0"/>
              <a:t>There are more resources added as slides after the end of the presentation with accompanying documents as resources listed below.</a:t>
            </a:r>
          </a:p>
          <a:p>
            <a:pPr marL="0" lvl="0" indent="0">
              <a:spcBef>
                <a:spcPts val="0"/>
              </a:spcBef>
              <a:buSzPct val="100000"/>
              <a:buFont typeface="Arial" panose="020B0604020202020204" pitchFamily="34" charset="0"/>
              <a:buNone/>
            </a:pPr>
            <a:endParaRPr lang="en-US" sz="1200" baseline="0" dirty="0"/>
          </a:p>
          <a:p>
            <a:pPr marL="0" lvl="0" indent="0">
              <a:spcBef>
                <a:spcPts val="0"/>
              </a:spcBef>
              <a:buSzPct val="100000"/>
              <a:buFont typeface="Arial" panose="020B0604020202020204" pitchFamily="34" charset="0"/>
              <a:buNone/>
            </a:pPr>
            <a:r>
              <a:rPr lang="en-US" sz="1200" b="1" baseline="0" dirty="0"/>
              <a:t>Resource Handouts</a:t>
            </a:r>
          </a:p>
          <a:p>
            <a:pPr marL="171450" lvl="0" indent="-171450">
              <a:spcBef>
                <a:spcPts val="0"/>
              </a:spcBef>
              <a:buSzPct val="100000"/>
              <a:buFont typeface="Arial" panose="020B0604020202020204" pitchFamily="34" charset="0"/>
              <a:buChar char="•"/>
            </a:pPr>
            <a:r>
              <a:rPr lang="en-US" sz="1200" b="0" baseline="0" dirty="0"/>
              <a:t>Resource #1 – Directed Reading and Thinking Activity (4 pages)</a:t>
            </a:r>
          </a:p>
          <a:p>
            <a:pPr marL="171450" lvl="0" indent="-171450">
              <a:spcBef>
                <a:spcPts val="0"/>
              </a:spcBef>
              <a:buSzPct val="100000"/>
              <a:buFont typeface="Arial" panose="020B0604020202020204" pitchFamily="34" charset="0"/>
              <a:buChar char="•"/>
            </a:pPr>
            <a:r>
              <a:rPr lang="en-US" sz="1200" b="0" baseline="0" dirty="0"/>
              <a:t>Resource #2 – Question/Answer Relationship (3 pages)</a:t>
            </a:r>
          </a:p>
          <a:p>
            <a:pPr marL="171450" lvl="0" indent="-171450">
              <a:spcBef>
                <a:spcPts val="0"/>
              </a:spcBef>
              <a:buSzPct val="100000"/>
              <a:buFont typeface="Arial" panose="020B0604020202020204" pitchFamily="34" charset="0"/>
              <a:buChar char="•"/>
            </a:pPr>
            <a:r>
              <a:rPr lang="en-US" sz="1200" b="0" baseline="0" dirty="0"/>
              <a:t>Resource #3 – Concept Map – Reading Thought Web</a:t>
            </a:r>
            <a:endParaRPr lang="en-US" sz="1200" b="0" dirty="0"/>
          </a:p>
        </p:txBody>
      </p:sp>
      <p:sp>
        <p:nvSpPr>
          <p:cNvPr id="57" name="Google Shape;57;gda0a00a93e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dirty="0"/>
          </a:p>
        </p:txBody>
      </p:sp>
    </p:spTree>
    <p:extLst>
      <p:ext uri="{BB962C8B-B14F-4D97-AF65-F5344CB8AC3E}">
        <p14:creationId xmlns:p14="http://schemas.microsoft.com/office/powerpoint/2010/main" val="22812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b35e2ce9d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b35e2ce9d_0_1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We have anchored all our work in the Simple View of Reading. Take time to connect to the overall reason we are focusing on the end product of reading called comprehension.</a:t>
            </a:r>
            <a:br>
              <a:rPr lang="en-US" dirty="0"/>
            </a:br>
            <a:endParaRPr dirty="0"/>
          </a:p>
          <a:p>
            <a:pPr marL="0" lvl="0" indent="0" algn="l" rtl="0">
              <a:spcBef>
                <a:spcPts val="0"/>
              </a:spcBef>
              <a:spcAft>
                <a:spcPts val="0"/>
              </a:spcAft>
              <a:buNone/>
            </a:pPr>
            <a:r>
              <a:rPr lang="en-US" b="1" dirty="0"/>
              <a:t>To Do: </a:t>
            </a:r>
            <a:r>
              <a:rPr lang="en-US" dirty="0"/>
              <a:t>Take a moment to allow participants to respond in writing before asking them to share.</a:t>
            </a:r>
            <a:br>
              <a:rPr lang="en-US" dirty="0"/>
            </a:br>
            <a:r>
              <a:rPr lang="en-US" dirty="0"/>
              <a:t> </a:t>
            </a:r>
            <a:endParaRPr b="1" dirty="0"/>
          </a:p>
          <a:p>
            <a:pPr marL="0" lvl="0" indent="0" algn="l" rtl="0">
              <a:spcBef>
                <a:spcPts val="0"/>
              </a:spcBef>
              <a:spcAft>
                <a:spcPts val="0"/>
              </a:spcAft>
              <a:buNone/>
            </a:pPr>
            <a:r>
              <a:rPr lang="en-US" b="1" dirty="0"/>
              <a:t>To Say:</a:t>
            </a:r>
            <a:r>
              <a:rPr lang="en-US" dirty="0"/>
              <a:t> By now this should look very familiar to you. We started off the training series with the simple view of reading. When you work on word recognition or decoding skills, language comprehension and vocabulary skills then a student develops reading comprehension skills. But, what exactly is reading comprehension? On a piece of paper, write your own definition of reading comprehension. I will give you a minute or two to write and then ask a few of you to share your definitions.   </a:t>
            </a:r>
            <a:endParaRPr dirty="0"/>
          </a:p>
          <a:p>
            <a:pPr marL="0" lvl="0" indent="0" algn="l" rtl="0">
              <a:spcBef>
                <a:spcPts val="0"/>
              </a:spcBef>
              <a:spcAft>
                <a:spcPts val="0"/>
              </a:spcAft>
              <a:buNone/>
            </a:pPr>
            <a:endParaRPr dirty="0"/>
          </a:p>
        </p:txBody>
      </p:sp>
      <p:sp>
        <p:nvSpPr>
          <p:cNvPr id="194" name="Google Shape;194;geb35e2ce9d_0_17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extLst>
      <p:ext uri="{BB962C8B-B14F-4D97-AF65-F5344CB8AC3E}">
        <p14:creationId xmlns:p14="http://schemas.microsoft.com/office/powerpoint/2010/main" val="211453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b35e2ce9d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eb35e2ce9d_0_1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Comprehension, simply stated, is the act of understanding and interpreting what we read. What happens in our students’ brains as they read is anything but simple! </a:t>
            </a:r>
          </a:p>
          <a:p>
            <a:pPr marL="0"/>
            <a:r>
              <a:rPr lang="en-US" sz="1200" b="0" i="0" u="none" strike="noStrike" cap="none" dirty="0">
                <a:solidFill>
                  <a:schemeClr val="dk1"/>
                </a:solidFill>
                <a:effectLst/>
                <a:latin typeface="Calibri"/>
                <a:ea typeface="Calibri"/>
                <a:cs typeface="Calibri"/>
                <a:sym typeface="Calibri"/>
              </a:rPr>
              <a:t> </a:t>
            </a:r>
          </a:p>
          <a:p>
            <a:pPr marL="0"/>
            <a:r>
              <a:rPr lang="en-US" sz="1200" b="0" i="0" u="none" strike="noStrike" cap="none" dirty="0">
                <a:solidFill>
                  <a:schemeClr val="dk1"/>
                </a:solidFill>
                <a:effectLst/>
                <a:latin typeface="Calibri"/>
                <a:ea typeface="Calibri"/>
                <a:cs typeface="Calibri"/>
                <a:sym typeface="Calibri"/>
              </a:rPr>
              <a:t>Skilled reading depends on a wide range of abilities — everything from concrete, masterable skills like decoding to complex, hard-to-pin-down thinking skills like making inferences. In order to change reading comprehension we need to explicitly ‘teach’ students how to think as they read. This begins at the sentence level. </a:t>
            </a:r>
          </a:p>
          <a:p>
            <a:pPr marL="0" lvl="0" indent="0" algn="l" rtl="0">
              <a:spcBef>
                <a:spcPts val="0"/>
              </a:spcBef>
              <a:spcAft>
                <a:spcPts val="0"/>
              </a:spcAft>
              <a:buNone/>
            </a:pPr>
            <a:endParaRPr dirty="0">
              <a:highlight>
                <a:srgbClr val="FFFFFF"/>
              </a:highlight>
            </a:endParaRPr>
          </a:p>
          <a:p>
            <a:pPr marL="0" lvl="0" indent="0" algn="l" rtl="0">
              <a:spcBef>
                <a:spcPts val="0"/>
              </a:spcBef>
              <a:spcAft>
                <a:spcPts val="0"/>
              </a:spcAft>
              <a:buNone/>
            </a:pPr>
            <a:endParaRPr dirty="0">
              <a:highlight>
                <a:srgbClr val="B6D7A8"/>
              </a:highlight>
            </a:endParaRPr>
          </a:p>
          <a:p>
            <a:pPr marL="0" lvl="0" indent="0" algn="l" rtl="0">
              <a:spcBef>
                <a:spcPts val="0"/>
              </a:spcBef>
              <a:spcAft>
                <a:spcPts val="0"/>
              </a:spcAft>
              <a:buNone/>
            </a:pPr>
            <a:endParaRPr dirty="0">
              <a:highlight>
                <a:srgbClr val="FFFFFF"/>
              </a:highlight>
            </a:endParaRPr>
          </a:p>
        </p:txBody>
      </p:sp>
      <p:sp>
        <p:nvSpPr>
          <p:cNvPr id="201" name="Google Shape;201;geb35e2ce9d_0_1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extLst>
      <p:ext uri="{BB962C8B-B14F-4D97-AF65-F5344CB8AC3E}">
        <p14:creationId xmlns:p14="http://schemas.microsoft.com/office/powerpoint/2010/main" val="3027696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fa69de2c0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fa69de2c01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b="0" dirty="0"/>
              <a:t>Read this with intention and allow participants time to absorb each bullet below.</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a:t>
            </a:r>
            <a:r>
              <a:rPr lang="en-US" dirty="0"/>
              <a:t> Reading comprehension is an </a:t>
            </a:r>
            <a:r>
              <a:rPr lang="en-US" b="1" u="sng" dirty="0"/>
              <a:t>ongoing process</a:t>
            </a:r>
            <a:r>
              <a:rPr lang="en-US" dirty="0"/>
              <a:t>. The skills students need to be able to master for good comprehension include</a:t>
            </a:r>
            <a:endParaRPr dirty="0"/>
          </a:p>
          <a:p>
            <a:pPr marL="457200" lvl="0" indent="-228600" algn="l" rtl="0">
              <a:spcBef>
                <a:spcPts val="0"/>
              </a:spcBef>
              <a:spcAft>
                <a:spcPts val="0"/>
              </a:spcAft>
              <a:buSzPts val="1400"/>
              <a:buChar char="●"/>
            </a:pPr>
            <a:r>
              <a:rPr lang="en-US" dirty="0"/>
              <a:t>The ability to make sense of what they read</a:t>
            </a:r>
            <a:endParaRPr dirty="0"/>
          </a:p>
          <a:p>
            <a:pPr marL="457200" lvl="0" indent="-228600" algn="l" rtl="0">
              <a:spcBef>
                <a:spcPts val="0"/>
              </a:spcBef>
              <a:spcAft>
                <a:spcPts val="0"/>
              </a:spcAft>
              <a:buSzPts val="1400"/>
              <a:buChar char="●"/>
            </a:pPr>
            <a:r>
              <a:rPr lang="en-US" dirty="0"/>
              <a:t>Being able to think about and actively engage with a text</a:t>
            </a:r>
            <a:endParaRPr dirty="0"/>
          </a:p>
          <a:p>
            <a:pPr marL="457200" lvl="0" indent="-228600" algn="l" rtl="0">
              <a:spcBef>
                <a:spcPts val="0"/>
              </a:spcBef>
              <a:spcAft>
                <a:spcPts val="0"/>
              </a:spcAft>
              <a:buSzPts val="1400"/>
              <a:buChar char="●"/>
            </a:pPr>
            <a:r>
              <a:rPr lang="en-US" dirty="0"/>
              <a:t>Talking about their reading with others to help promote comprehension through questioning; connecting ideas or challenging themselves through what they believe the author means   </a:t>
            </a:r>
            <a:endParaRPr dirty="0"/>
          </a:p>
          <a:p>
            <a:pPr marL="457200" lvl="0" indent="0" algn="l" rtl="0">
              <a:spcBef>
                <a:spcPts val="0"/>
              </a:spcBef>
              <a:spcAft>
                <a:spcPts val="0"/>
              </a:spcAft>
              <a:buNone/>
            </a:pPr>
            <a:endParaRPr dirty="0"/>
          </a:p>
          <a:p>
            <a:pPr marL="0" lvl="0" indent="0" algn="l" rtl="0">
              <a:spcBef>
                <a:spcPts val="0"/>
              </a:spcBef>
              <a:spcAft>
                <a:spcPts val="0"/>
              </a:spcAft>
              <a:buNone/>
            </a:pPr>
            <a:r>
              <a:rPr lang="en-US" dirty="0"/>
              <a:t>Think of the strategies and skills as we go over the recipe for reading comprehension. When our students have successfully combined all the skills/ingredients together in their minds, they are able to understand and interpret what they read; which is comprehension.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highlight>
                <a:srgbClr val="FFFF00"/>
              </a:highlight>
            </a:endParaRPr>
          </a:p>
        </p:txBody>
      </p:sp>
      <p:sp>
        <p:nvSpPr>
          <p:cNvPr id="209" name="Google Shape;209;gfa69de2c01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extLst>
      <p:ext uri="{BB962C8B-B14F-4D97-AF65-F5344CB8AC3E}">
        <p14:creationId xmlns:p14="http://schemas.microsoft.com/office/powerpoint/2010/main" val="3128606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c8df43880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c8df43880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a:t>
            </a:r>
            <a:r>
              <a:rPr lang="en-US" dirty="0"/>
              <a:t> To understand comprehension we must know the difference in what we are teaching as a product of comprehension or a process to increase comprehension. You may want to allow participants to sort the actual stems, then you will use the optional handout to cut apart and physically sort or use the handout for teachers to note which is a process or product.</a:t>
            </a:r>
            <a:endParaRPr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Do: </a:t>
            </a:r>
            <a:r>
              <a:rPr lang="en-US" dirty="0"/>
              <a:t>Provide the phrase strips for teachers to sort the different comprehension tasks. Handout Process Strips (HO #2) or Process vs. Product Matching</a:t>
            </a:r>
            <a:r>
              <a:rPr lang="en-US" baseline="0" dirty="0"/>
              <a:t> (HO #2a). </a:t>
            </a:r>
            <a:r>
              <a:rPr lang="en-US" dirty="0"/>
              <a:t>The Answer Key is on the next slide or use Handout #2b as the Answer Key for this processing activity.</a:t>
            </a:r>
            <a:endParaRPr dirty="0"/>
          </a:p>
          <a:p>
            <a:pPr marL="0" lvl="0" indent="0" algn="l" rtl="0">
              <a:spcBef>
                <a:spcPts val="0"/>
              </a:spcBef>
              <a:spcAft>
                <a:spcPts val="0"/>
              </a:spcAft>
              <a:buClr>
                <a:schemeClr val="dk1"/>
              </a:buClr>
              <a:buSzPts val="1100"/>
              <a:buFont typeface="Arial"/>
              <a:buNone/>
            </a:pPr>
            <a:endParaRPr lang="en-US" b="1" dirty="0"/>
          </a:p>
          <a:p>
            <a:pPr marL="0" lvl="0" indent="0" algn="l" rtl="0">
              <a:lnSpc>
                <a:spcPct val="100000"/>
              </a:lnSpc>
              <a:spcBef>
                <a:spcPts val="0"/>
              </a:spcBef>
              <a:spcAft>
                <a:spcPts val="0"/>
              </a:spcAft>
              <a:buSzPts val="1400"/>
              <a:buNone/>
            </a:pPr>
            <a:r>
              <a:rPr lang="en-US" b="1" dirty="0"/>
              <a:t>To Say:</a:t>
            </a:r>
            <a:r>
              <a:rPr lang="en-US" dirty="0"/>
              <a:t> To understand comprehension </a:t>
            </a:r>
            <a:r>
              <a:rPr lang="en-US" b="1" u="none" dirty="0"/>
              <a:t>we must know the difference in what we are teaching as a product of comprehension or a process to increase comprehension</a:t>
            </a:r>
            <a:r>
              <a:rPr lang="en-US" u="none" dirty="0"/>
              <a:t>. </a:t>
            </a:r>
            <a:r>
              <a:rPr lang="en-US" b="1" u="none" dirty="0"/>
              <a:t>The product is what we assess, but the process is what is going on in their head as they understand and interpret what they are reading. Know how to teach comprehension and know how to test comprehension. There is a difference!</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 Read through the different comprehension activities and sort the different phrases into which are a product of comprehension and which are a process of thinking.</a:t>
            </a:r>
          </a:p>
          <a:p>
            <a:pPr marL="0" lvl="0" indent="0" algn="l" rtl="0">
              <a:spcBef>
                <a:spcPts val="0"/>
              </a:spcBef>
              <a:spcAft>
                <a:spcPts val="0"/>
              </a:spcAft>
              <a:buClr>
                <a:schemeClr val="dk1"/>
              </a:buClr>
              <a:buSzPts val="1100"/>
              <a:buFont typeface="Arial"/>
              <a:buNone/>
            </a:pPr>
            <a:endParaRPr dirty="0"/>
          </a:p>
        </p:txBody>
      </p:sp>
      <p:sp>
        <p:nvSpPr>
          <p:cNvPr id="216" name="Google Shape;216;gfc8df43880_0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dirty="0"/>
          </a:p>
        </p:txBody>
      </p:sp>
    </p:spTree>
    <p:extLst>
      <p:ext uri="{BB962C8B-B14F-4D97-AF65-F5344CB8AC3E}">
        <p14:creationId xmlns:p14="http://schemas.microsoft.com/office/powerpoint/2010/main" val="3056989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c8df43880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c8df43880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 </a:t>
            </a:r>
            <a:r>
              <a:rPr lang="en-US" dirty="0"/>
              <a:t>These are the answers for the Process and Product sort. Each of these activities are used by teachers working on comprehension. </a:t>
            </a:r>
            <a:br>
              <a:rPr lang="en-US" dirty="0"/>
            </a:br>
            <a:endParaRPr lang="en-US" b="1" dirty="0"/>
          </a:p>
          <a:p>
            <a:pPr marL="0" lvl="0" indent="0" algn="l" rtl="0">
              <a:spcBef>
                <a:spcPts val="0"/>
              </a:spcBef>
              <a:spcAft>
                <a:spcPts val="0"/>
              </a:spcAft>
              <a:buClr>
                <a:schemeClr val="dk1"/>
              </a:buClr>
              <a:buSzPts val="1100"/>
              <a:buFont typeface="Arial"/>
              <a:buNone/>
            </a:pPr>
            <a:r>
              <a:rPr lang="en-US" b="1" dirty="0"/>
              <a:t>To Do: </a:t>
            </a:r>
            <a:r>
              <a:rPr lang="en-US" dirty="0"/>
              <a:t>Show the answers and have the participants check their answers.</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Say:</a:t>
            </a:r>
            <a:r>
              <a:rPr lang="en-US" dirty="0">
                <a:solidFill>
                  <a:srgbClr val="004B8D"/>
                </a:solidFill>
              </a:rPr>
              <a:t> </a:t>
            </a:r>
            <a:r>
              <a:rPr lang="en-US" dirty="0"/>
              <a:t>We don’t teach reading comprehension in and of itself.  We teach students specific skills and when they are able to master these skills, they are able to comprehend what they read. </a:t>
            </a:r>
            <a:r>
              <a:rPr lang="en-US" b="1" u="sng" dirty="0"/>
              <a:t>The product is what we assess, but the process is what is going on as they understand and interpret what they are reading. Know how to teach comprehension and know how to test comprehension. There is a difference!</a:t>
            </a:r>
          </a:p>
          <a:p>
            <a:pPr marL="0" lvl="0" indent="0" algn="l" rtl="0">
              <a:spcBef>
                <a:spcPts val="0"/>
              </a:spcBef>
              <a:spcAft>
                <a:spcPts val="0"/>
              </a:spcAft>
              <a:buClr>
                <a:schemeClr val="dk1"/>
              </a:buClr>
              <a:buSzPts val="1100"/>
              <a:buFont typeface="Arial"/>
              <a:buNone/>
            </a:pPr>
            <a:endParaRPr lang="en-US" b="1" dirty="0"/>
          </a:p>
        </p:txBody>
      </p:sp>
      <p:sp>
        <p:nvSpPr>
          <p:cNvPr id="216" name="Google Shape;216;gfc8df43880_0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dirty="0"/>
          </a:p>
        </p:txBody>
      </p:sp>
    </p:spTree>
    <p:extLst>
      <p:ext uri="{BB962C8B-B14F-4D97-AF65-F5344CB8AC3E}">
        <p14:creationId xmlns:p14="http://schemas.microsoft.com/office/powerpoint/2010/main" val="2907103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a69de2c01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a69de2c01_1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300" b="1" dirty="0"/>
              <a:t>To Know:</a:t>
            </a:r>
            <a:r>
              <a:rPr lang="en-US" dirty="0"/>
              <a:t> It is our goal for our students to become strategic readers. In doing so, they are able to construct meaning from text.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Say</a:t>
            </a:r>
            <a:r>
              <a:rPr lang="en-US" dirty="0"/>
              <a:t>: Comprehension starts as soon as students begin to understand and use language. Reading comprehension instruction begins with teachers using predictable books that are read aloud to students. As students begin reading a book on their own,  the book has a simple text structure highly connected to a visual picture. As students get older, the language structure becomes more complex, and students need to be able to continue to construct meaning from various types of texts, including narrative text and expository text. These text structures are very different and are not as simple directly connected to a visual  or even written as we normally speak. Across the years of school, their awareness of text structures must increase as they progressively shift from reading a story line or casual text to reading for information (Lorch &amp; Lorch,1996). By the third grade, and obviously by the fourth, there is a noticeable shift to reading texts for information, information that is often dense and written in long passages (Gillet, Temple, &amp; Crawford, 2004; RAND Reading Study Group, 2002).</a:t>
            </a:r>
            <a:endParaRPr dirty="0"/>
          </a:p>
          <a:p>
            <a:pPr marL="0" lvl="0" indent="0" algn="l" rtl="0">
              <a:spcBef>
                <a:spcPts val="0"/>
              </a:spcBef>
              <a:spcAft>
                <a:spcPts val="0"/>
              </a:spcAft>
              <a:buNone/>
            </a:pPr>
            <a:endParaRPr dirty="0">
              <a:highlight>
                <a:srgbClr val="FFFFFF"/>
              </a:highlight>
            </a:endParaRPr>
          </a:p>
          <a:p>
            <a:pPr marL="0" indent="0"/>
            <a:r>
              <a:rPr lang="en-US" sz="1200" b="0" i="0" u="none" strike="noStrike" cap="none" dirty="0">
                <a:solidFill>
                  <a:schemeClr val="dk1"/>
                </a:solidFill>
                <a:effectLst/>
                <a:latin typeface="Calibri"/>
                <a:ea typeface="Calibri"/>
                <a:cs typeface="Calibri"/>
                <a:sym typeface="Calibri"/>
              </a:rPr>
              <a:t>The act of constructing meaning is</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Interactive — it involves not just the reader but also the text and the context in which reading takes place</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Strategic — readers have purposes for their reading and use a variety of strategies and skills as they construct meaning</a:t>
            </a: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Adaptable — readers change the strategies they use as they read different kinds of text or as they read for different purposes</a:t>
            </a:r>
          </a:p>
          <a:p>
            <a:pPr marL="0" lvl="0" indent="0" algn="l" rtl="0">
              <a:lnSpc>
                <a:spcPct val="115000"/>
              </a:lnSpc>
              <a:spcBef>
                <a:spcPts val="2800"/>
              </a:spcBef>
              <a:spcAft>
                <a:spcPts val="0"/>
              </a:spcAft>
              <a:buNone/>
            </a:pPr>
            <a:endParaRPr dirty="0">
              <a:solidFill>
                <a:srgbClr val="004B8D"/>
              </a:solidFill>
              <a:highlight>
                <a:schemeClr val="lt1"/>
              </a:highlight>
            </a:endParaRPr>
          </a:p>
          <a:p>
            <a:pPr marL="0" lvl="0" indent="0" algn="l" rtl="0">
              <a:lnSpc>
                <a:spcPct val="115000"/>
              </a:lnSpc>
              <a:spcBef>
                <a:spcPts val="2800"/>
              </a:spcBef>
              <a:spcAft>
                <a:spcPts val="0"/>
              </a:spcAft>
              <a:buNone/>
            </a:pPr>
            <a:endParaRPr dirty="0">
              <a:highlight>
                <a:srgbClr val="FFFF00"/>
              </a:highlight>
            </a:endParaRPr>
          </a:p>
          <a:p>
            <a:pPr marL="0" lvl="0" indent="0" algn="l" rtl="0">
              <a:spcBef>
                <a:spcPts val="2800"/>
              </a:spcBef>
              <a:spcAft>
                <a:spcPts val="0"/>
              </a:spcAft>
              <a:buNone/>
            </a:pPr>
            <a:endParaRPr dirty="0">
              <a:highlight>
                <a:srgbClr val="FFFF00"/>
              </a:highlight>
            </a:endParaRPr>
          </a:p>
        </p:txBody>
      </p:sp>
      <p:sp>
        <p:nvSpPr>
          <p:cNvPr id="233" name="Google Shape;233;gfa69de2c01_1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extLst>
      <p:ext uri="{BB962C8B-B14F-4D97-AF65-F5344CB8AC3E}">
        <p14:creationId xmlns:p14="http://schemas.microsoft.com/office/powerpoint/2010/main" val="205841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a69de2c01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a69de2c01_1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rgbClr val="000000"/>
                </a:solidFill>
              </a:rPr>
              <a:t>To Know: This is a Targeted Literacy Decision Making Flowchart referred to in every module.</a:t>
            </a:r>
            <a:br>
              <a:rPr lang="en-US" b="1" dirty="0">
                <a:solidFill>
                  <a:srgbClr val="000000"/>
                </a:solidFill>
              </a:rPr>
            </a:br>
            <a:endParaRPr lang="en-US" b="1" dirty="0">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b="1" dirty="0">
                <a:solidFill>
                  <a:srgbClr val="000000"/>
                </a:solidFill>
              </a:rPr>
              <a:t>To Do:</a:t>
            </a:r>
            <a:r>
              <a:rPr lang="en-US" dirty="0">
                <a:solidFill>
                  <a:srgbClr val="000000"/>
                </a:solidFill>
              </a:rPr>
              <a:t> </a:t>
            </a:r>
            <a:r>
              <a:rPr lang="en-US" dirty="0"/>
              <a:t>Let’s remember where we are for comprehension. Weak comprehension is often a first trigger for teachers that something might not be fully developed for the reader. No matter what a district uses to show that a student has low comprehension, remember the first drill down data we recommended in the assessment module was to give an Oral Reading Fluency Assessment. </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Our task in the other modules was to drill down to the most foundational parts of reading to find the missing link in development. </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b="1" dirty="0">
                <a:solidFill>
                  <a:srgbClr val="000000"/>
                </a:solidFill>
              </a:rPr>
              <a:t>To Say: </a:t>
            </a:r>
            <a:r>
              <a:rPr lang="en-US" dirty="0">
                <a:solidFill>
                  <a:srgbClr val="000000"/>
                </a:solidFill>
              </a:rPr>
              <a:t>Today we are going to revisit where we are in the process of reading. For strong literacy, students must be able to comprehend or understand and apply what they read silently. Comprehension is the ‘end’ goal of instruction. Some students can read or say the words on the page well and without hesitation, but are at different levels of understanding. Today we will look at how our instruction impacts the depth of comprehension and confirm what you know or use for comprehension to develop deeper thinking.</a:t>
            </a:r>
          </a:p>
          <a:p>
            <a:pPr marL="0" lvl="0" indent="0" algn="l" rtl="0">
              <a:lnSpc>
                <a:spcPct val="100000"/>
              </a:lnSpc>
              <a:spcBef>
                <a:spcPts val="0"/>
              </a:spcBef>
              <a:spcAft>
                <a:spcPts val="0"/>
              </a:spcAft>
              <a:buClr>
                <a:schemeClr val="dk1"/>
              </a:buClr>
              <a:buSzPts val="1100"/>
              <a:buFont typeface="Arial"/>
              <a:buNone/>
            </a:pPr>
            <a:endParaRPr lang="en-US" dirty="0">
              <a:solidFill>
                <a:srgbClr val="000000"/>
              </a:solidFill>
              <a:highlight>
                <a:srgbClr val="FFFF00"/>
              </a:highlight>
            </a:endParaRPr>
          </a:p>
          <a:p>
            <a:pPr marL="0" lvl="0" indent="0" algn="l" rtl="0">
              <a:spcBef>
                <a:spcPts val="2800"/>
              </a:spcBef>
              <a:spcAft>
                <a:spcPts val="0"/>
              </a:spcAft>
              <a:buNone/>
            </a:pPr>
            <a:endParaRPr dirty="0">
              <a:highlight>
                <a:srgbClr val="FFFF00"/>
              </a:highlight>
            </a:endParaRPr>
          </a:p>
        </p:txBody>
      </p:sp>
      <p:sp>
        <p:nvSpPr>
          <p:cNvPr id="233" name="Google Shape;233;gfa69de2c01_1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Tree>
    <p:extLst>
      <p:ext uri="{BB962C8B-B14F-4D97-AF65-F5344CB8AC3E}">
        <p14:creationId xmlns:p14="http://schemas.microsoft.com/office/powerpoint/2010/main" val="2285184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fc8df43880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fc8df43880_0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4B8D"/>
              </a:buClr>
              <a:buSzPts val="1100"/>
              <a:buFont typeface="Arial"/>
              <a:buNone/>
            </a:pPr>
            <a:r>
              <a:rPr lang="en-US" b="1" dirty="0"/>
              <a:t>To Know: </a:t>
            </a:r>
            <a:r>
              <a:rPr lang="en-US" dirty="0"/>
              <a:t>This Data Flowchart for Effective Literacy was introduced in Module 1. Participants are asked to bring this back to each training to connect the new learning to where we are in the reading process. </a:t>
            </a:r>
            <a:br>
              <a:rPr lang="en-US" dirty="0"/>
            </a:br>
            <a:endParaRPr dirty="0"/>
          </a:p>
          <a:p>
            <a:pPr marL="0" lvl="0" indent="0" algn="l" rtl="0">
              <a:spcBef>
                <a:spcPts val="0"/>
              </a:spcBef>
              <a:spcAft>
                <a:spcPts val="0"/>
              </a:spcAft>
              <a:buClr>
                <a:srgbClr val="004B8D"/>
              </a:buClr>
              <a:buSzPts val="1100"/>
              <a:buFont typeface="Arial"/>
              <a:buNone/>
            </a:pPr>
            <a:r>
              <a:rPr lang="en-US" b="1" dirty="0"/>
              <a:t>To Do: </a:t>
            </a:r>
            <a:r>
              <a:rPr lang="en-US" dirty="0"/>
              <a:t>Link participants to the Data Flowchart for Effective Literacy.</a:t>
            </a:r>
            <a:br>
              <a:rPr lang="en-US" dirty="0"/>
            </a:br>
            <a:endParaRPr dirty="0"/>
          </a:p>
          <a:p>
            <a:pPr marL="0" lvl="0" indent="0" algn="l" rtl="0">
              <a:spcBef>
                <a:spcPts val="0"/>
              </a:spcBef>
              <a:spcAft>
                <a:spcPts val="0"/>
              </a:spcAft>
              <a:buClr>
                <a:srgbClr val="004B8D"/>
              </a:buClr>
              <a:buSzPts val="1100"/>
              <a:buFont typeface="Arial"/>
              <a:buNone/>
            </a:pPr>
            <a:r>
              <a:rPr lang="en-US" b="1" dirty="0"/>
              <a:t>To Say: </a:t>
            </a:r>
            <a:r>
              <a:rPr lang="en-US" dirty="0"/>
              <a:t>The strategies discussed will increase comprehension for any reader however, if a reader is low in comprehension the first decision is to follow the arrows downward to match the instruction to the underlying skill need.</a:t>
            </a:r>
          </a:p>
          <a:p>
            <a:pPr marL="0" lvl="0" indent="0" algn="l" rtl="0">
              <a:spcBef>
                <a:spcPts val="0"/>
              </a:spcBef>
              <a:spcAft>
                <a:spcPts val="0"/>
              </a:spcAft>
              <a:buClr>
                <a:srgbClr val="004B8D"/>
              </a:buClr>
              <a:buSzPts val="1100"/>
              <a:buFont typeface="Arial"/>
              <a:buNone/>
            </a:pPr>
            <a:endParaRPr dirty="0"/>
          </a:p>
          <a:p>
            <a:pPr marL="0" lvl="0" indent="0" algn="l" rtl="0">
              <a:spcBef>
                <a:spcPts val="0"/>
              </a:spcBef>
              <a:spcAft>
                <a:spcPts val="0"/>
              </a:spcAft>
              <a:buClr>
                <a:srgbClr val="004B8D"/>
              </a:buClr>
              <a:buSzPts val="1100"/>
              <a:buFont typeface="Arial"/>
              <a:buNone/>
            </a:pPr>
            <a:r>
              <a:rPr lang="en-US" dirty="0"/>
              <a:t>When a student is not at grade level and we have determined that fluency (not rate or phrasing and intonation), vocabulary, phonics, and phonemic awareness are not the issue; then, we truly know the student just needs more targeted instruction in specific strategies to increase the thinking processes needed for comprehension. Today, we will intentionally focus on the strategies to increase thinking for strong comprehension. As we move forward, we will ask that you consider the ‘how’ in using these strategic thinking processes. We hope it will confirm some understandings you have with the tools you use, but we definitely ask that you consider ‘how’ you use these tools and intentionally scaffold their use bringing higher scores on product comprehension assignments or assessments.</a:t>
            </a:r>
            <a:endParaRPr dirty="0"/>
          </a:p>
          <a:p>
            <a:pPr marL="0" lvl="0" indent="0" algn="l" rtl="0">
              <a:spcBef>
                <a:spcPts val="0"/>
              </a:spcBef>
              <a:spcAft>
                <a:spcPts val="0"/>
              </a:spcAft>
              <a:buClr>
                <a:srgbClr val="004B8D"/>
              </a:buClr>
              <a:buSzPts val="1100"/>
              <a:buFont typeface="Arial"/>
              <a:buNone/>
            </a:pPr>
            <a:endParaRPr dirty="0"/>
          </a:p>
          <a:p>
            <a:pPr marL="0" lvl="0" indent="0" algn="l" rtl="0">
              <a:spcBef>
                <a:spcPts val="0"/>
              </a:spcBef>
              <a:spcAft>
                <a:spcPts val="0"/>
              </a:spcAft>
              <a:buClr>
                <a:srgbClr val="004B8D"/>
              </a:buClr>
              <a:buSzPts val="1100"/>
              <a:buFont typeface="Arial"/>
              <a:buNone/>
            </a:pPr>
            <a:r>
              <a:rPr lang="en-US" dirty="0"/>
              <a:t>If a student has no difficulties with oral reading fluency, continue to focus on vocabulary and use the strategies within this module scaffolded to mastery with feedback on silent reading before focusing heavily on activities that are not process focused in thinking. </a:t>
            </a:r>
            <a:endParaRPr dirty="0"/>
          </a:p>
          <a:p>
            <a:pPr marL="0" lvl="0" indent="0" algn="l" rtl="0">
              <a:spcBef>
                <a:spcPts val="0"/>
              </a:spcBef>
              <a:spcAft>
                <a:spcPts val="0"/>
              </a:spcAft>
              <a:buClr>
                <a:srgbClr val="004B8D"/>
              </a:buClr>
              <a:buSzPts val="1100"/>
              <a:buFont typeface="Arial"/>
              <a:buNone/>
            </a:pPr>
            <a:endParaRPr dirty="0"/>
          </a:p>
          <a:p>
            <a:pPr marL="0" lvl="0" indent="0" algn="l" rtl="0">
              <a:spcBef>
                <a:spcPts val="0"/>
              </a:spcBef>
              <a:spcAft>
                <a:spcPts val="0"/>
              </a:spcAft>
              <a:buNone/>
            </a:pPr>
            <a:endParaRPr dirty="0">
              <a:highlight>
                <a:srgbClr val="FFFF00"/>
              </a:highlight>
            </a:endParaRPr>
          </a:p>
        </p:txBody>
      </p:sp>
      <p:sp>
        <p:nvSpPr>
          <p:cNvPr id="252" name="Google Shape;252;gfc8df43880_0_1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dirty="0"/>
          </a:p>
        </p:txBody>
      </p:sp>
    </p:spTree>
    <p:extLst>
      <p:ext uri="{BB962C8B-B14F-4D97-AF65-F5344CB8AC3E}">
        <p14:creationId xmlns:p14="http://schemas.microsoft.com/office/powerpoint/2010/main" val="772167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c8df4388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fc8df4388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To Know and to Say: </a:t>
            </a:r>
            <a:r>
              <a:rPr lang="en-US" dirty="0"/>
              <a:t>To recap in short form what our modules have taught us, we have to consider the complete process. With each student we will need to consider where the problem actually lies and many times it is not in comprehension but in the other skills needed for a skilled reader. </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dirty="0"/>
              <a:t>I would like to ask you to read the bold print and I will read the underlying problem to check in italics.</a:t>
            </a:r>
            <a:endParaRPr dirty="0"/>
          </a:p>
          <a:p>
            <a:pPr marL="0" lvl="0" indent="0" algn="l" rtl="0">
              <a:lnSpc>
                <a:spcPct val="100000"/>
              </a:lnSpc>
              <a:spcBef>
                <a:spcPts val="0"/>
              </a:spcBef>
              <a:spcAft>
                <a:spcPts val="0"/>
              </a:spcAft>
              <a:buClr>
                <a:schemeClr val="dk1"/>
              </a:buClr>
              <a:buSzPts val="1100"/>
              <a:buFont typeface="Arial"/>
              <a:buNone/>
            </a:pPr>
            <a:r>
              <a:rPr lang="en-US" dirty="0"/>
              <a:t>Poor Comprehension</a:t>
            </a:r>
            <a:r>
              <a:rPr lang="en-US" dirty="0">
                <a:solidFill>
                  <a:srgbClr val="004B8D"/>
                </a:solidFill>
              </a:rPr>
              <a:t> -</a:t>
            </a:r>
            <a:r>
              <a:rPr lang="en-US" i="1" u="sng" dirty="0">
                <a:solidFill>
                  <a:srgbClr val="004B8D"/>
                </a:solidFill>
              </a:rPr>
              <a:t> </a:t>
            </a:r>
            <a:r>
              <a:rPr lang="en-US" i="1" u="sng" dirty="0"/>
              <a:t>goes back to fluency</a:t>
            </a:r>
            <a:endParaRPr i="1" u="sng" dirty="0"/>
          </a:p>
          <a:p>
            <a:pPr marL="0" lvl="0" indent="0" algn="l" rtl="0">
              <a:lnSpc>
                <a:spcPct val="100000"/>
              </a:lnSpc>
              <a:spcBef>
                <a:spcPts val="0"/>
              </a:spcBef>
              <a:spcAft>
                <a:spcPts val="0"/>
              </a:spcAft>
              <a:buClr>
                <a:schemeClr val="dk1"/>
              </a:buClr>
              <a:buSzPts val="1100"/>
              <a:buFont typeface="Arial"/>
              <a:buNone/>
            </a:pPr>
            <a:r>
              <a:rPr lang="en-US" dirty="0"/>
              <a:t>Poor Fluency - </a:t>
            </a:r>
            <a:r>
              <a:rPr lang="en-US" i="1" u="sng" dirty="0"/>
              <a:t>goes back to word recognition</a:t>
            </a:r>
            <a:endParaRPr i="1" u="sng" dirty="0"/>
          </a:p>
          <a:p>
            <a:pPr marL="0" lvl="0" indent="0" algn="l" rtl="0">
              <a:lnSpc>
                <a:spcPct val="100000"/>
              </a:lnSpc>
              <a:spcBef>
                <a:spcPts val="0"/>
              </a:spcBef>
              <a:spcAft>
                <a:spcPts val="0"/>
              </a:spcAft>
              <a:buClr>
                <a:schemeClr val="dk1"/>
              </a:buClr>
              <a:buSzPts val="1100"/>
              <a:buFont typeface="Arial"/>
              <a:buNone/>
            </a:pPr>
            <a:r>
              <a:rPr lang="en-US" dirty="0"/>
              <a:t>Poor Word Recognition - </a:t>
            </a:r>
            <a:r>
              <a:rPr lang="en-US" i="1" u="sng" dirty="0"/>
              <a:t>goes back to phonics and decoding</a:t>
            </a:r>
            <a:endParaRPr i="1" u="sng" dirty="0"/>
          </a:p>
          <a:p>
            <a:pPr marL="0" lvl="0" indent="0" algn="l" rtl="0">
              <a:lnSpc>
                <a:spcPct val="100000"/>
              </a:lnSpc>
              <a:spcBef>
                <a:spcPts val="0"/>
              </a:spcBef>
              <a:spcAft>
                <a:spcPts val="0"/>
              </a:spcAft>
              <a:buClr>
                <a:schemeClr val="dk1"/>
              </a:buClr>
              <a:buSzPts val="1100"/>
              <a:buFont typeface="Arial"/>
              <a:buNone/>
            </a:pPr>
            <a:r>
              <a:rPr lang="en-US" dirty="0"/>
              <a:t>Poor Phonics &amp; Decoding - </a:t>
            </a:r>
            <a:r>
              <a:rPr lang="en-US" i="1" u="sng" dirty="0"/>
              <a:t>goes back to phonemic awareness</a:t>
            </a:r>
            <a:endParaRPr i="1" u="sng"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67" name="Google Shape;267;gfc8df43880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dirty="0"/>
          </a:p>
        </p:txBody>
      </p:sp>
    </p:spTree>
    <p:extLst>
      <p:ext uri="{BB962C8B-B14F-4D97-AF65-F5344CB8AC3E}">
        <p14:creationId xmlns:p14="http://schemas.microsoft.com/office/powerpoint/2010/main" val="149732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b35e2ce9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eb35e2ce9d_0_1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b="0" dirty="0"/>
              <a:t>Click to have each bullet to appear.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Do:  </a:t>
            </a:r>
            <a:r>
              <a:rPr lang="en-US" dirty="0"/>
              <a:t>Take time for participants to share their thinking about the skills a good reader uses as they read which results in strong comprehension. </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 </a:t>
            </a:r>
            <a:r>
              <a:rPr lang="en-US" dirty="0"/>
              <a:t>Let’s think for a minute about what good or skilled  readers do to ensure they comprehend what is being read. </a:t>
            </a:r>
            <a:endParaRPr dirty="0"/>
          </a:p>
          <a:p>
            <a:pPr marL="0" lvl="0" indent="0" algn="l" rtl="0">
              <a:spcBef>
                <a:spcPts val="0"/>
              </a:spcBef>
              <a:spcAft>
                <a:spcPts val="0"/>
              </a:spcAft>
              <a:buNone/>
            </a:pPr>
            <a:r>
              <a:rPr lang="en-US" i="1" u="sng" dirty="0"/>
              <a:t>(Allow time for participants to share out a few of their ideas (click to make words fly in)</a:t>
            </a:r>
          </a:p>
          <a:p>
            <a:pPr marL="0" lvl="0" indent="0" algn="l" rtl="0">
              <a:spcBef>
                <a:spcPts val="0"/>
              </a:spcBef>
              <a:spcAft>
                <a:spcPts val="0"/>
              </a:spcAft>
              <a:buNone/>
            </a:pPr>
            <a:endParaRPr i="1" u="sng" dirty="0"/>
          </a:p>
          <a:p>
            <a:pPr marL="0" indent="0"/>
            <a:r>
              <a:rPr lang="en-US" sz="1200" b="0" i="0" u="none" strike="noStrike" cap="none" dirty="0">
                <a:solidFill>
                  <a:schemeClr val="dk1"/>
                </a:solidFill>
                <a:effectLst/>
                <a:latin typeface="Calibri"/>
                <a:ea typeface="Calibri"/>
                <a:cs typeface="Calibri"/>
                <a:sym typeface="Calibri"/>
              </a:rPr>
              <a:t>Reading Researchers have described various skills that most skilled readers seem to have in common:</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 clear purpose for reading and an ability to monitor and adjust their reading to serve that purpose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Word attack skills that allow them to accurately, automatically decode words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Vocabulary knowledge and oral language skills that help them understand the meaning of words and sentences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Background knowledge, including content knowledge and literacy knowledge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Thinking and verbal reasoning skills such as drawing inferences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Strategies for constructing and revising meaning as they read, such as making predictions and asking questions about the text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motivation to read and to apply what they learn</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Provide a thumbs up for each time your thoughts aligned with what research says skilled readers do.  </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Research: (Duke, Pearson, Strachan &amp; Billman, 2009; Sedita, 2006; National Reading Panel, 2000)</a:t>
            </a:r>
          </a:p>
          <a:p>
            <a:pPr marL="0" lvl="0" indent="0" algn="l" rtl="0">
              <a:spcBef>
                <a:spcPts val="0"/>
              </a:spcBef>
              <a:spcAft>
                <a:spcPts val="0"/>
              </a:spcAft>
              <a:buNone/>
            </a:pPr>
            <a:endParaRPr dirty="0"/>
          </a:p>
        </p:txBody>
      </p:sp>
      <p:sp>
        <p:nvSpPr>
          <p:cNvPr id="274" name="Google Shape;274;geb35e2ce9d_0_1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extLst>
      <p:ext uri="{BB962C8B-B14F-4D97-AF65-F5344CB8AC3E}">
        <p14:creationId xmlns:p14="http://schemas.microsoft.com/office/powerpoint/2010/main" val="40670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b="0" dirty="0"/>
              <a:t>This module</a:t>
            </a:r>
            <a:r>
              <a:rPr lang="en-US" b="0" baseline="0" dirty="0"/>
              <a:t> will be the sixth in a series of the research-based modules that will address phonological and phonemic awareness, phonics/spelling connections, vocabulary, comprehension, writing and assessment.</a:t>
            </a:r>
          </a:p>
          <a:p>
            <a:pPr marL="0" lvl="0" indent="0" algn="l" rtl="0">
              <a:lnSpc>
                <a:spcPct val="100000"/>
              </a:lnSpc>
              <a:spcBef>
                <a:spcPts val="0"/>
              </a:spcBef>
              <a:spcAft>
                <a:spcPts val="0"/>
              </a:spcAft>
              <a:buSzPts val="1400"/>
              <a:buNone/>
            </a:pPr>
            <a:endParaRPr lang="en-US" b="0" baseline="0" dirty="0"/>
          </a:p>
          <a:p>
            <a:pPr marL="0" lvl="0" indent="0" algn="l" rtl="0">
              <a:lnSpc>
                <a:spcPct val="100000"/>
              </a:lnSpc>
              <a:spcBef>
                <a:spcPts val="0"/>
              </a:spcBef>
              <a:spcAft>
                <a:spcPts val="0"/>
              </a:spcAft>
              <a:buSzPts val="1400"/>
              <a:buNone/>
            </a:pPr>
            <a:r>
              <a:rPr lang="en-US" b="1" baseline="0" dirty="0"/>
              <a:t>To Do: </a:t>
            </a:r>
            <a:r>
              <a:rPr lang="en-US" b="0" baseline="0" dirty="0"/>
              <a:t>Ensure you read the background information needed and accessed the learning from Reading Rockets before beginning this training. Have ready the handouts for this training for attendees to download or have paper copies available.</a:t>
            </a:r>
          </a:p>
          <a:p>
            <a:pPr marL="0" lvl="0" indent="0" algn="l" rtl="0">
              <a:lnSpc>
                <a:spcPct val="100000"/>
              </a:lnSpc>
              <a:spcBef>
                <a:spcPts val="0"/>
              </a:spcBef>
              <a:spcAft>
                <a:spcPts val="0"/>
              </a:spcAft>
              <a:buSzPts val="1400"/>
              <a:buNone/>
            </a:pPr>
            <a:endParaRPr lang="en-US" b="0" baseline="0" dirty="0"/>
          </a:p>
          <a:p>
            <a:pPr marL="0" lvl="0" indent="0" algn="l" rtl="0">
              <a:lnSpc>
                <a:spcPct val="100000"/>
              </a:lnSpc>
              <a:spcBef>
                <a:spcPts val="0"/>
              </a:spcBef>
              <a:spcAft>
                <a:spcPts val="0"/>
              </a:spcAft>
              <a:buSzPts val="1400"/>
              <a:buNone/>
            </a:pPr>
            <a:r>
              <a:rPr lang="en-US" b="1" baseline="0" dirty="0"/>
              <a:t>To Say: </a:t>
            </a:r>
            <a:r>
              <a:rPr lang="en-US" b="0" baseline="0" dirty="0"/>
              <a:t>Welcome to Module 6, Reading Comprehension. This module is the sixth in a series of the research-based modules that will address phonological and phonemic awareness, phonics/spelling connections, vocabulary, comprehension, writing and assessment. We are pleased you can join us today. This training is meant to confirm some of your practices and understanding in literacy. Our focus will be anchored in the Science of Reading and information that research has proven to be most effective for successful reading instruction.</a:t>
            </a:r>
            <a:endParaRPr b="1" dirty="0"/>
          </a:p>
        </p:txBody>
      </p:sp>
    </p:spTree>
    <p:extLst>
      <p:ext uri="{BB962C8B-B14F-4D97-AF65-F5344CB8AC3E}">
        <p14:creationId xmlns:p14="http://schemas.microsoft.com/office/powerpoint/2010/main" val="3657523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b35e2ce9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eb35e2ce9d_0_1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To Say: </a:t>
            </a:r>
            <a:r>
              <a:rPr lang="en-US" dirty="0"/>
              <a:t>The skills we see in a skilled reader are found woven in the Reading Rope.</a:t>
            </a:r>
            <a:r>
              <a:rPr lang="en-US" b="1" dirty="0"/>
              <a:t> </a:t>
            </a:r>
            <a:r>
              <a:rPr lang="en-US" dirty="0"/>
              <a:t>Scarborough stated, “Reading comprehension is skilled reading; fluent coordination of word reading and comprehension process.” The skills we focus on today will be in the Language Comprehension portion of the rope. </a:t>
            </a:r>
            <a:endParaRPr dirty="0"/>
          </a:p>
        </p:txBody>
      </p:sp>
      <p:sp>
        <p:nvSpPr>
          <p:cNvPr id="282" name="Google Shape;282;geb35e2ce9d_0_1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extLst>
      <p:ext uri="{BB962C8B-B14F-4D97-AF65-F5344CB8AC3E}">
        <p14:creationId xmlns:p14="http://schemas.microsoft.com/office/powerpoint/2010/main" val="4106985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fc8df43880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fc8df43880_0_2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We are moving from research into practice. This is a transitional slide.</a:t>
            </a:r>
            <a:endParaRPr dirty="0"/>
          </a:p>
        </p:txBody>
      </p:sp>
      <p:sp>
        <p:nvSpPr>
          <p:cNvPr id="290" name="Google Shape;290;gfc8df43880_0_2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spTree>
    <p:extLst>
      <p:ext uri="{BB962C8B-B14F-4D97-AF65-F5344CB8AC3E}">
        <p14:creationId xmlns:p14="http://schemas.microsoft.com/office/powerpoint/2010/main" val="1617112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0983bb89d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10983bb89d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a:t>
            </a:r>
            <a:r>
              <a:rPr lang="en-US" dirty="0"/>
              <a:t>: Another way to increase comprehension starts at sentence level</a:t>
            </a:r>
            <a:endParaRPr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Do</a:t>
            </a:r>
            <a:r>
              <a:rPr lang="en-US" dirty="0"/>
              <a:t>: Use the sentences on the slide to answer both questions (</a:t>
            </a:r>
            <a:r>
              <a:rPr lang="en-US" b="1" dirty="0"/>
              <a:t>Who? Did What?)</a:t>
            </a:r>
            <a:r>
              <a:rPr lang="en-US" dirty="0"/>
              <a:t>.</a:t>
            </a:r>
            <a:endParaRPr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Say</a:t>
            </a:r>
            <a:r>
              <a:rPr lang="en-US" dirty="0"/>
              <a:t>: Comprehension starts at the sentence level. Begin with simple sentences and use the terminology per grade level. Pre-K will begin with ‘who? - did what?”. Use the sentences on the slide to answer both questions (</a:t>
            </a:r>
            <a:r>
              <a:rPr lang="en-US" b="1" dirty="0"/>
              <a:t>Who? Did What?)</a:t>
            </a:r>
            <a:r>
              <a:rPr lang="en-US" dirty="0"/>
              <a:t>.</a:t>
            </a:r>
            <a:r>
              <a:rPr lang="en-US" i="1" dirty="0"/>
              <a:t> Pause for participants to respond.</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Upper grades will begin to use the grammar terms for the role words play inside of the sentence. </a:t>
            </a:r>
            <a:r>
              <a:rPr lang="en-US" i="1" dirty="0"/>
              <a:t>‘Who’</a:t>
            </a:r>
            <a:r>
              <a:rPr lang="en-US" dirty="0"/>
              <a:t> is the subject or noun.</a:t>
            </a:r>
            <a:endParaRPr dirty="0"/>
          </a:p>
          <a:p>
            <a:pPr marL="0" lvl="0" indent="0" algn="l" rtl="0">
              <a:lnSpc>
                <a:spcPct val="100000"/>
              </a:lnSpc>
              <a:spcBef>
                <a:spcPts val="0"/>
              </a:spcBef>
              <a:spcAft>
                <a:spcPts val="0"/>
              </a:spcAft>
              <a:buSzPts val="1400"/>
              <a:buNone/>
            </a:pPr>
            <a:r>
              <a:rPr lang="en-US" i="1" dirty="0"/>
              <a:t>‘Did what</a:t>
            </a:r>
            <a:r>
              <a:rPr lang="en-US" dirty="0"/>
              <a:t>’ is the predicate or do you wish to find the action verb? </a:t>
            </a:r>
            <a:endParaRPr dirty="0"/>
          </a:p>
        </p:txBody>
      </p:sp>
      <p:sp>
        <p:nvSpPr>
          <p:cNvPr id="296" name="Google Shape;296;g10983bb89d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dirty="0"/>
          </a:p>
        </p:txBody>
      </p:sp>
    </p:spTree>
    <p:extLst>
      <p:ext uri="{BB962C8B-B14F-4D97-AF65-F5344CB8AC3E}">
        <p14:creationId xmlns:p14="http://schemas.microsoft.com/office/powerpoint/2010/main" val="3856437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983bb89d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10983bb89d3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Do</a:t>
            </a:r>
            <a:r>
              <a:rPr lang="en-US" dirty="0"/>
              <a:t>: Have participants locate some sentences in the text you provided to identify the ‘role’ each word plays in the sentence.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Know and To Say</a:t>
            </a:r>
            <a:r>
              <a:rPr lang="en-US" dirty="0"/>
              <a:t>: As students begin to move to more complex text in first grade, sentences begin to contain words that answer more of the </a:t>
            </a:r>
            <a:r>
              <a:rPr lang="en-US" i="1" dirty="0"/>
              <a:t>‘who-what-where-when-how-why’</a:t>
            </a:r>
            <a:r>
              <a:rPr lang="en-US" dirty="0"/>
              <a:t>. Sentence Level comprehension can be done as early as kindergarten but still has great value no matter the age or grade. </a:t>
            </a:r>
            <a:br>
              <a:rPr lang="en-US" dirty="0"/>
            </a:b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All MAP assessments or standards assessments use sentences from passages the students have read to answer/ask grammar type questions. Placing this intentional instruction in your literacy groups will develop more skilled readers and writers. Students begin to identify the role words play in sentences for our language structures, but also increase their writing and comprehension as the text becomes more complex.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Locate some sentences in the text provided and label the ‘role’ each word plays in the sentence. </a:t>
            </a:r>
            <a:r>
              <a:rPr lang="en-US" i="1" dirty="0"/>
              <a:t>Pause for participants to complete the task.</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dirty="0"/>
              <a:t>More to Know: </a:t>
            </a:r>
            <a:r>
              <a:rPr lang="en-US" u="sng" dirty="0"/>
              <a:t>Note that the order of who, did what, when, where, how, and why are not always in the order of the words in the sentence frame above</a:t>
            </a:r>
            <a:r>
              <a:rPr lang="en-US" u="none" dirty="0"/>
              <a:t>. </a:t>
            </a:r>
            <a:r>
              <a:rPr lang="en-US" dirty="0"/>
              <a:t>Some sentences do not answer all questions. However, the higher readability texts do contain sentences with far more than seven</a:t>
            </a:r>
            <a:r>
              <a:rPr lang="en-US" baseline="0" dirty="0"/>
              <a:t> to ten</a:t>
            </a:r>
            <a:r>
              <a:rPr lang="en-US" dirty="0"/>
              <a:t> words per sentence. These sentences require us to have students understand what each portion of those sentences are telling us. Several sentences in rich text can exceed 15 words.</a:t>
            </a:r>
            <a:endParaRPr dirty="0"/>
          </a:p>
          <a:p>
            <a:pPr marL="0" lvl="0" indent="0" algn="l" rtl="0">
              <a:lnSpc>
                <a:spcPct val="100000"/>
              </a:lnSpc>
              <a:spcBef>
                <a:spcPts val="0"/>
              </a:spcBef>
              <a:spcAft>
                <a:spcPts val="0"/>
              </a:spcAft>
              <a:buSzPts val="1400"/>
              <a:buNone/>
            </a:pPr>
            <a:endParaRPr dirty="0"/>
          </a:p>
        </p:txBody>
      </p:sp>
      <p:sp>
        <p:nvSpPr>
          <p:cNvPr id="305" name="Google Shape;305;g10983bb89d3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dirty="0"/>
          </a:p>
        </p:txBody>
      </p:sp>
    </p:spTree>
    <p:extLst>
      <p:ext uri="{BB962C8B-B14F-4D97-AF65-F5344CB8AC3E}">
        <p14:creationId xmlns:p14="http://schemas.microsoft.com/office/powerpoint/2010/main" val="837108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cf02ac1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cf02ac19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 and To Say: </a:t>
            </a:r>
            <a:r>
              <a:rPr lang="en-US" sz="1200" b="0" i="0" u="none" strike="noStrike" cap="none" dirty="0">
                <a:solidFill>
                  <a:schemeClr val="dk1"/>
                </a:solidFill>
                <a:effectLst/>
                <a:latin typeface="Calibri"/>
                <a:ea typeface="Calibri"/>
                <a:cs typeface="Calibri"/>
                <a:sym typeface="Calibri"/>
              </a:rPr>
              <a:t>Comprehension “strategies” are behaviors that researchers have consistently observed in skilled readers. We explicitly teach these behaviors so that </a:t>
            </a:r>
            <a:r>
              <a:rPr lang="en-US" sz="1200" b="1" i="1" u="sng" strike="noStrike" cap="none" dirty="0">
                <a:solidFill>
                  <a:schemeClr val="dk1"/>
                </a:solidFill>
                <a:effectLst/>
                <a:latin typeface="Calibri"/>
                <a:ea typeface="Calibri"/>
                <a:cs typeface="Calibri"/>
                <a:sym typeface="Calibri"/>
              </a:rPr>
              <a:t>all</a:t>
            </a:r>
            <a:r>
              <a:rPr lang="en-US" sz="1200" b="1" i="0" u="sng"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of our students can benefit from them. Strategic readers understand what they read, but their comprehension doesn’t stop there. They also notice and reflect on their own reading. By teaching comprehension strategies, we help our students to be aware of their own thinking — to be </a:t>
            </a:r>
            <a:r>
              <a:rPr lang="en-US" sz="1200" b="0" i="1" u="none" strike="noStrike" cap="none" dirty="0">
                <a:solidFill>
                  <a:schemeClr val="dk1"/>
                </a:solidFill>
                <a:effectLst/>
                <a:latin typeface="Calibri"/>
                <a:ea typeface="Calibri"/>
                <a:cs typeface="Calibri"/>
                <a:sym typeface="Calibri"/>
              </a:rPr>
              <a:t>metacognitive</a:t>
            </a:r>
            <a:r>
              <a:rPr lang="en-US" sz="1200" b="0" i="0" u="none" strike="noStrike" cap="none" dirty="0">
                <a:solidFill>
                  <a:schemeClr val="dk1"/>
                </a:solidFill>
                <a:effectLst/>
                <a:latin typeface="Calibri"/>
                <a:ea typeface="Calibri"/>
                <a:cs typeface="Calibri"/>
                <a:sym typeface="Calibri"/>
              </a:rPr>
              <a:t> — as they read.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 We will talk about each of these strategies. (Read the strategies)</a:t>
            </a:r>
            <a:endParaRPr dirty="0">
              <a:highlight>
                <a:srgbClr val="FFFF00"/>
              </a:highlight>
            </a:endParaRPr>
          </a:p>
          <a:p>
            <a:pPr marL="0" lvl="0" indent="0" algn="l" rtl="0">
              <a:spcBef>
                <a:spcPts val="0"/>
              </a:spcBef>
              <a:spcAft>
                <a:spcPts val="0"/>
              </a:spcAft>
              <a:buNone/>
            </a:pPr>
            <a:endParaRPr dirty="0">
              <a:highlight>
                <a:srgbClr val="FFFF00"/>
              </a:highlight>
            </a:endParaRPr>
          </a:p>
          <a:p>
            <a:pPr marL="0" lvl="0" indent="0" algn="l" rtl="0">
              <a:spcBef>
                <a:spcPts val="0"/>
              </a:spcBef>
              <a:spcAft>
                <a:spcPts val="0"/>
              </a:spcAft>
              <a:buNone/>
            </a:pPr>
            <a:endParaRPr dirty="0">
              <a:highlight>
                <a:srgbClr val="FFFF00"/>
              </a:highlight>
            </a:endParaRPr>
          </a:p>
        </p:txBody>
      </p:sp>
      <p:sp>
        <p:nvSpPr>
          <p:cNvPr id="313" name="Google Shape;313;gecf02ac19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dirty="0"/>
          </a:p>
        </p:txBody>
      </p:sp>
    </p:spTree>
    <p:extLst>
      <p:ext uri="{BB962C8B-B14F-4D97-AF65-F5344CB8AC3E}">
        <p14:creationId xmlns:p14="http://schemas.microsoft.com/office/powerpoint/2010/main" val="194952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cf02ac19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ecf02ac19a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Image Brainstorming is when an image is displayed and students are asked to tell you everything they can about the picture. Learning is activated best when teachers select images which can form connections to the new content and/or concepts students will be learning.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Say and Do: </a:t>
            </a:r>
            <a:r>
              <a:rPr lang="en-US" sz="1200" b="0" i="0" u="none" strike="noStrike" cap="none" dirty="0">
                <a:solidFill>
                  <a:schemeClr val="dk1"/>
                </a:solidFill>
                <a:effectLst/>
                <a:latin typeface="Calibri"/>
                <a:ea typeface="Calibri"/>
                <a:cs typeface="Calibri"/>
                <a:sym typeface="Calibri"/>
              </a:rPr>
              <a:t>Let’s Brainstorm! Tell me what this image brings to your mind. (Pause for participants to shout out their thoughts.)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We’ve just completed an Image Brainstorm. There are many ways we activate prior knowledge before beginning any type of reading.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Now, with a small group, brainstorm ways you activate students’ prior knowledge. Use Post-It notes for this activity.</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We will use “Cover the Table” as our form of brainstorming following these steps: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Turn to your table partners to collaborate and brainstorm.</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Have multiple Post-It notes in your hand.</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Consider ways you activate prior knowledge before beginning any new learning.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Write one idea on a sticky note and place in the center of the table.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Repeat this process until you are asked to stop.</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Cover the table with all your team ideas.</a:t>
            </a:r>
            <a:br>
              <a:rPr lang="en-US" sz="1200" b="0" i="0" u="none" strike="noStrike" cap="none" dirty="0">
                <a:solidFill>
                  <a:schemeClr val="dk1"/>
                </a:solidFill>
                <a:effectLst/>
                <a:latin typeface="Calibri"/>
                <a:ea typeface="Calibri"/>
                <a:cs typeface="Calibri"/>
                <a:sym typeface="Calibri"/>
              </a:rPr>
            </a:br>
            <a:r>
              <a:rPr lang="en-US" sz="1200" b="1" i="1" u="none" strike="noStrike" cap="none" dirty="0">
                <a:solidFill>
                  <a:schemeClr val="dk1"/>
                </a:solidFill>
                <a:effectLst/>
                <a:latin typeface="Calibri"/>
                <a:ea typeface="Calibri"/>
                <a:cs typeface="Calibri"/>
                <a:sym typeface="Calibri"/>
              </a:rPr>
              <a:t>(Provide four minutes for participants to write or call “stop” when the teams seem to have exhausted most of their ideas.)</a:t>
            </a: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Now we will organize our notes by stacking the ideas that are the same on top of each other and sort different ideas separately. </a:t>
            </a:r>
            <a:r>
              <a:rPr lang="en-US" sz="1200" b="1" i="1" u="none" strike="noStrike" cap="none" dirty="0">
                <a:solidFill>
                  <a:schemeClr val="dk1"/>
                </a:solidFill>
                <a:effectLst/>
                <a:latin typeface="Calibri"/>
                <a:ea typeface="Calibri"/>
                <a:cs typeface="Calibri"/>
                <a:sym typeface="Calibri"/>
              </a:rPr>
              <a:t>(Allow the teams time to sort)</a:t>
            </a:r>
          </a:p>
          <a:p>
            <a:pPr marL="0" lvl="0" indent="0">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pPr marL="0" lvl="0" indent="0"/>
            <a:r>
              <a:rPr lang="en-US" sz="1200" b="0" i="0" u="none" strike="noStrike" cap="none" dirty="0">
                <a:solidFill>
                  <a:schemeClr val="dk1"/>
                </a:solidFill>
                <a:effectLst/>
                <a:latin typeface="Calibri"/>
                <a:ea typeface="Calibri"/>
                <a:cs typeface="Calibri"/>
                <a:sym typeface="Calibri"/>
              </a:rPr>
              <a:t>Activating prior knowledge impacts the following</a:t>
            </a:r>
          </a:p>
          <a:p>
            <a:pPr marL="171450" lvl="1" indent="-171450">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rPr>
              <a:t>confidence booster for students that tend to give up before even trying</a:t>
            </a:r>
            <a:endParaRPr lang="en-US" sz="1200" b="0" i="0" u="none" strike="noStrike" cap="none" dirty="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rPr>
              <a:t>motivates student connections to the content</a:t>
            </a:r>
            <a:endParaRPr lang="en-US" sz="1200" b="0" i="0" u="none" strike="noStrike" cap="none" dirty="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rPr>
              <a:t>opens up a stronger base for students with limited background knowledge or experience</a:t>
            </a:r>
            <a:endParaRPr lang="en-US" sz="1200" b="0" i="0" u="none" strike="noStrike" cap="none" dirty="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rPr>
              <a:t>helps you identify what your students already know about the topic </a:t>
            </a: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 </a:t>
            </a:r>
            <a:endParaRPr lang="en-US" sz="11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More to know </a:t>
            </a:r>
            <a:endParaRPr lang="en-US" sz="1200" b="0" i="0" u="none" strike="noStrike" cap="none" dirty="0">
              <a:solidFill>
                <a:schemeClr val="dk1"/>
              </a:solidFill>
              <a:effectLst/>
              <a:latin typeface="Calibri"/>
              <a:ea typeface="Calibri"/>
              <a:cs typeface="Calibri"/>
              <a:sym typeface="Calibri"/>
            </a:endParaRPr>
          </a:p>
          <a:p>
            <a:pPr marL="0" lvl="0" indent="0"/>
            <a:r>
              <a:rPr lang="en-US" sz="1200" b="0" i="0" u="none" strike="noStrike" cap="none" dirty="0">
                <a:solidFill>
                  <a:schemeClr val="dk1"/>
                </a:solidFill>
                <a:effectLst/>
                <a:latin typeface="Calibri"/>
                <a:ea typeface="Calibri"/>
                <a:cs typeface="Calibri"/>
                <a:sym typeface="Calibri"/>
              </a:rPr>
              <a:t>Image Brainstorming is described above.</a:t>
            </a:r>
          </a:p>
          <a:p>
            <a:pPr marL="0" lvl="0" indent="0"/>
            <a:r>
              <a:rPr lang="en-US" sz="1200" b="0" i="0" u="none" strike="noStrike" cap="none" dirty="0">
                <a:solidFill>
                  <a:schemeClr val="dk1"/>
                </a:solidFill>
                <a:effectLst/>
                <a:latin typeface="Calibri"/>
                <a:ea typeface="Calibri"/>
                <a:cs typeface="Calibri"/>
                <a:sym typeface="Calibri"/>
              </a:rPr>
              <a:t>KWL – Know, Want to Know, Learned</a:t>
            </a:r>
          </a:p>
          <a:p>
            <a:pPr marL="0" lvl="0" indent="0"/>
            <a:r>
              <a:rPr lang="en-US" sz="1200" b="0" i="0" u="none" strike="noStrike" cap="none" dirty="0">
                <a:solidFill>
                  <a:schemeClr val="dk1"/>
                </a:solidFill>
                <a:effectLst/>
                <a:latin typeface="Calibri"/>
                <a:ea typeface="Calibri"/>
                <a:cs typeface="Calibri"/>
                <a:sym typeface="Calibri"/>
              </a:rPr>
              <a:t>ABC Brainstorming is provided at the end of the vocabulary module #4</a:t>
            </a:r>
          </a:p>
          <a:p>
            <a:pPr marL="0" lvl="0" indent="0"/>
            <a:r>
              <a:rPr lang="en-US" sz="1200" b="0" i="0" u="none" strike="noStrike" cap="none" dirty="0">
                <a:solidFill>
                  <a:schemeClr val="dk1"/>
                </a:solidFill>
                <a:effectLst/>
                <a:latin typeface="Calibri"/>
                <a:ea typeface="Calibri"/>
                <a:cs typeface="Calibri"/>
                <a:sym typeface="Calibri"/>
              </a:rPr>
              <a:t>Class Brainstorm Web – Teacher creates a web based on student responses</a:t>
            </a:r>
          </a:p>
          <a:p>
            <a:pPr marL="0" lvl="0" indent="0" algn="l" rtl="0">
              <a:spcBef>
                <a:spcPts val="0"/>
              </a:spcBef>
              <a:spcAft>
                <a:spcPts val="0"/>
              </a:spcAft>
              <a:buFont typeface="Arial" panose="020B0604020202020204" pitchFamily="34" charset="0"/>
              <a:buNone/>
            </a:pPr>
            <a:endParaRPr b="1" dirty="0">
              <a:highlight>
                <a:schemeClr val="lt1"/>
              </a:highlight>
            </a:endParaRPr>
          </a:p>
          <a:p>
            <a:pPr marL="0" lvl="0" indent="0" algn="l" rtl="0">
              <a:spcBef>
                <a:spcPts val="0"/>
              </a:spcBef>
              <a:spcAft>
                <a:spcPts val="0"/>
              </a:spcAft>
              <a:buNone/>
            </a:pPr>
            <a:endParaRPr dirty="0">
              <a:highlight>
                <a:schemeClr val="lt1"/>
              </a:highlight>
            </a:endParaRPr>
          </a:p>
          <a:p>
            <a:pPr marL="0" lvl="0" indent="0" algn="l" rtl="0">
              <a:spcBef>
                <a:spcPts val="0"/>
              </a:spcBef>
              <a:spcAft>
                <a:spcPts val="0"/>
              </a:spcAft>
              <a:buClr>
                <a:schemeClr val="dk1"/>
              </a:buClr>
              <a:buSzPts val="1100"/>
              <a:buFont typeface="Arial"/>
              <a:buNone/>
            </a:pPr>
            <a:endParaRPr i="1" dirty="0">
              <a:highlight>
                <a:schemeClr val="lt1"/>
              </a:highlight>
            </a:endParaRPr>
          </a:p>
          <a:p>
            <a:pPr marL="0" lvl="0" indent="0" algn="l" rtl="0">
              <a:spcBef>
                <a:spcPts val="0"/>
              </a:spcBef>
              <a:spcAft>
                <a:spcPts val="0"/>
              </a:spcAft>
              <a:buNone/>
            </a:pPr>
            <a:endParaRPr dirty="0">
              <a:highlight>
                <a:schemeClr val="lt1"/>
              </a:highlight>
            </a:endParaRPr>
          </a:p>
          <a:p>
            <a:pPr marL="0" lvl="0" indent="0" algn="l" rtl="0">
              <a:spcBef>
                <a:spcPts val="0"/>
              </a:spcBef>
              <a:spcAft>
                <a:spcPts val="0"/>
              </a:spcAft>
              <a:buNone/>
            </a:pPr>
            <a:endParaRPr dirty="0">
              <a:solidFill>
                <a:srgbClr val="333333"/>
              </a:solidFill>
              <a:highlight>
                <a:srgbClr val="FFFFFF"/>
              </a:highlight>
            </a:endParaRPr>
          </a:p>
          <a:p>
            <a:pPr marL="0" lvl="0" indent="0" algn="l" rtl="0">
              <a:spcBef>
                <a:spcPts val="0"/>
              </a:spcBef>
              <a:spcAft>
                <a:spcPts val="0"/>
              </a:spcAft>
              <a:buNone/>
            </a:pPr>
            <a:endParaRPr dirty="0">
              <a:highlight>
                <a:schemeClr val="lt1"/>
              </a:highlight>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solidFill>
                <a:srgbClr val="333333"/>
              </a:solidFill>
              <a:highlight>
                <a:srgbClr val="FFFFFF"/>
              </a:highlight>
            </a:endParaRPr>
          </a:p>
          <a:p>
            <a:pPr marL="0" lvl="0" indent="0" algn="l" rtl="0">
              <a:spcBef>
                <a:spcPts val="0"/>
              </a:spcBef>
              <a:spcAft>
                <a:spcPts val="0"/>
              </a:spcAft>
              <a:buNone/>
            </a:pPr>
            <a:endParaRPr dirty="0">
              <a:solidFill>
                <a:srgbClr val="333333"/>
              </a:solidFill>
              <a:highlight>
                <a:srgbClr val="FFFFFF"/>
              </a:highlight>
            </a:endParaRPr>
          </a:p>
          <a:p>
            <a:pPr marL="0" lvl="0" indent="0" algn="l" rtl="0">
              <a:spcBef>
                <a:spcPts val="0"/>
              </a:spcBef>
              <a:spcAft>
                <a:spcPts val="0"/>
              </a:spcAft>
              <a:buNone/>
            </a:pPr>
            <a:endParaRPr dirty="0">
              <a:solidFill>
                <a:srgbClr val="333333"/>
              </a:solidFill>
              <a:highlight>
                <a:srgbClr val="FFFFFF"/>
              </a:highlight>
            </a:endParaRPr>
          </a:p>
        </p:txBody>
      </p:sp>
      <p:sp>
        <p:nvSpPr>
          <p:cNvPr id="321" name="Google Shape;321;gecf02ac19a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dirty="0"/>
          </a:p>
        </p:txBody>
      </p:sp>
    </p:spTree>
    <p:extLst>
      <p:ext uri="{BB962C8B-B14F-4D97-AF65-F5344CB8AC3E}">
        <p14:creationId xmlns:p14="http://schemas.microsoft.com/office/powerpoint/2010/main" val="1534551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cf02ac19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ecf02ac19a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Students learn and remember more from a text when they have some familiarity with the content. When we connect what students already know with new content to be introduced, we spark their interest and curiosity and give them a sense of purpose for learning and reading.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Intentional activation of prior knowledge helps us</a:t>
            </a:r>
          </a:p>
          <a:p>
            <a:pPr marL="171450" lvl="0" indent="-171450">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rPr>
              <a:t>Gauge</a:t>
            </a:r>
            <a:r>
              <a:rPr lang="en-US" sz="1200" b="0" i="0" u="none" strike="noStrike" cap="none" dirty="0">
                <a:solidFill>
                  <a:schemeClr val="dk1"/>
                </a:solidFill>
                <a:effectLst/>
                <a:latin typeface="Calibri"/>
                <a:ea typeface="Calibri"/>
                <a:cs typeface="Calibri"/>
                <a:sym typeface="Calibri"/>
              </a:rPr>
              <a:t> where students are prior to instruction so we can engage students in different ways according to their range of knowledge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Ask questions which will enable us to </a:t>
            </a:r>
            <a:r>
              <a:rPr lang="en-US" sz="1200" b="0" i="0" u="sng" strike="noStrike" cap="none" dirty="0">
                <a:solidFill>
                  <a:schemeClr val="dk1"/>
                </a:solidFill>
                <a:effectLst/>
                <a:latin typeface="Calibri"/>
                <a:ea typeface="Calibri"/>
                <a:cs typeface="Calibri"/>
                <a:sym typeface="Calibri"/>
              </a:rPr>
              <a:t>anchor</a:t>
            </a:r>
            <a:r>
              <a:rPr lang="en-US" sz="1200" b="0" i="0" u="none" strike="noStrike" cap="none" dirty="0">
                <a:solidFill>
                  <a:schemeClr val="dk1"/>
                </a:solidFill>
                <a:effectLst/>
                <a:latin typeface="Calibri"/>
                <a:ea typeface="Calibri"/>
                <a:cs typeface="Calibri"/>
                <a:sym typeface="Calibri"/>
              </a:rPr>
              <a:t> the new learning based on the terminology or concepts the students reveal</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 students map out their knowledge, we effectively can </a:t>
            </a:r>
            <a:r>
              <a:rPr lang="en-US" sz="1200" b="0" i="0" u="sng" strike="noStrike" cap="none" dirty="0">
                <a:solidFill>
                  <a:schemeClr val="dk1"/>
                </a:solidFill>
                <a:effectLst/>
                <a:latin typeface="Calibri"/>
                <a:ea typeface="Calibri"/>
                <a:cs typeface="Calibri"/>
                <a:sym typeface="Calibri"/>
              </a:rPr>
              <a:t>check-in</a:t>
            </a:r>
            <a:r>
              <a:rPr lang="en-US" sz="1200" b="0" i="0" u="none" strike="noStrike" cap="none" dirty="0">
                <a:solidFill>
                  <a:schemeClr val="dk1"/>
                </a:solidFill>
                <a:effectLst/>
                <a:latin typeface="Calibri"/>
                <a:ea typeface="Calibri"/>
                <a:cs typeface="Calibri"/>
                <a:sym typeface="Calibri"/>
              </a:rPr>
              <a:t> on which learning gaps we might need to address on the journey forward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can then sequence the instruction to </a:t>
            </a:r>
            <a:r>
              <a:rPr lang="en-US" sz="1200" b="0" i="0" u="sng" strike="noStrike" cap="none" dirty="0">
                <a:solidFill>
                  <a:schemeClr val="dk1"/>
                </a:solidFill>
                <a:effectLst/>
                <a:latin typeface="Calibri"/>
                <a:ea typeface="Calibri"/>
                <a:cs typeface="Calibri"/>
                <a:sym typeface="Calibri"/>
              </a:rPr>
              <a:t>scaffold</a:t>
            </a:r>
            <a:r>
              <a:rPr lang="en-US" sz="1200" b="0" i="0" u="none" strike="noStrike" cap="none" dirty="0">
                <a:solidFill>
                  <a:schemeClr val="dk1"/>
                </a:solidFill>
                <a:effectLst/>
                <a:latin typeface="Calibri"/>
                <a:ea typeface="Calibri"/>
                <a:cs typeface="Calibri"/>
                <a:sym typeface="Calibri"/>
              </a:rPr>
              <a:t> students from their prior understanding to a new deeper learning or concept building from one lesson to the next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Intentional activation of prior knowledge means to </a:t>
            </a:r>
            <a:r>
              <a:rPr lang="en-US" sz="1200" b="0" i="0" u="sng" strike="noStrike" cap="none" dirty="0">
                <a:solidFill>
                  <a:schemeClr val="dk1"/>
                </a:solidFill>
                <a:effectLst/>
                <a:latin typeface="Calibri"/>
                <a:ea typeface="Calibri"/>
                <a:cs typeface="Calibri"/>
                <a:sym typeface="Calibri"/>
              </a:rPr>
              <a:t>gauge, anchor, check in, and scaffold. </a:t>
            </a:r>
            <a:r>
              <a:rPr lang="en-US" dirty="0">
                <a:highlight>
                  <a:srgbClr val="FFFFFF"/>
                </a:highlight>
                <a:latin typeface="Verdana"/>
                <a:ea typeface="Verdana"/>
                <a:cs typeface="Verdana"/>
                <a:sym typeface="Verdana"/>
              </a:rPr>
              <a:t>    </a:t>
            </a:r>
            <a:endParaRPr dirty="0">
              <a:highlight>
                <a:srgbClr val="FFFFFF"/>
              </a:highlight>
              <a:latin typeface="Verdana"/>
              <a:ea typeface="Verdana"/>
              <a:cs typeface="Verdana"/>
              <a:sym typeface="Verdana"/>
            </a:endParaRPr>
          </a:p>
        </p:txBody>
      </p:sp>
      <p:sp>
        <p:nvSpPr>
          <p:cNvPr id="329" name="Google Shape;329;gecf02ac19a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extLst>
      <p:ext uri="{BB962C8B-B14F-4D97-AF65-F5344CB8AC3E}">
        <p14:creationId xmlns:p14="http://schemas.microsoft.com/office/powerpoint/2010/main" val="680946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f8e45da3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f8e45da3e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You will need to click forward to reveal the thought bubble.</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Many of us did not know that when we work on inferences, we are teaching and engaging students in activities which will increase comprehension. Research has proven when we have students make inferences and </a:t>
            </a:r>
            <a:r>
              <a:rPr lang="en-US" sz="1200" b="0" i="0" u="sng" strike="noStrike" cap="none" dirty="0">
                <a:solidFill>
                  <a:schemeClr val="dk1"/>
                </a:solidFill>
                <a:effectLst/>
                <a:latin typeface="Calibri"/>
                <a:ea typeface="Calibri"/>
                <a:cs typeface="Calibri"/>
                <a:sym typeface="Calibri"/>
              </a:rPr>
              <a:t>validate their inference using evidence from a text to support their thinking, we are increasing comprehension.</a:t>
            </a:r>
            <a:br>
              <a:rPr lang="en-US" sz="1200" b="0" i="0" u="sng"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Inferences are what we figure out based on an experience. Helping your child understand when information is implied (or not directly stated) will improve the skill in </a:t>
            </a:r>
            <a:r>
              <a:rPr lang="en-US" sz="1200" b="0" i="0" u="sng" strike="noStrike" cap="none" dirty="0">
                <a:solidFill>
                  <a:schemeClr val="dk1"/>
                </a:solidFill>
                <a:effectLst/>
                <a:latin typeface="Calibri"/>
                <a:ea typeface="Calibri"/>
                <a:cs typeface="Calibri"/>
                <a:sym typeface="Calibri"/>
              </a:rPr>
              <a:t>drawing conclusions and making inferences</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rPr>
              <a:t>Inferential thinking is a complex skill that will develop over time and with experience.</a:t>
            </a: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More to Know: </a:t>
            </a:r>
            <a:r>
              <a:rPr lang="en-US" sz="1200" b="0" i="0" u="none" strike="noStrike" cap="none" dirty="0">
                <a:solidFill>
                  <a:schemeClr val="dk1"/>
                </a:solidFill>
                <a:effectLst/>
                <a:latin typeface="Calibri"/>
                <a:ea typeface="Calibri"/>
                <a:cs typeface="Calibri"/>
                <a:sym typeface="Calibri"/>
              </a:rPr>
              <a:t>Marzano (2010) suggests teachers pose four questions to students to facilitate a discussion about inferences.</a:t>
            </a:r>
          </a:p>
          <a:p>
            <a:pPr marL="228600" lvl="0" indent="-228600">
              <a:buFont typeface="+mj-lt"/>
              <a:buAutoNum type="arabicPeriod"/>
            </a:pPr>
            <a:r>
              <a:rPr lang="en-US" sz="1200" b="1" i="0" u="none" strike="noStrike" cap="none" dirty="0">
                <a:solidFill>
                  <a:schemeClr val="dk1"/>
                </a:solidFill>
                <a:effectLst/>
                <a:latin typeface="Calibri"/>
                <a:ea typeface="Calibri"/>
                <a:cs typeface="Calibri"/>
                <a:sym typeface="Calibri"/>
              </a:rPr>
              <a:t>What is my inference?</a:t>
            </a:r>
            <a:br>
              <a:rPr lang="en-US" sz="1200" b="1"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This question helps students become aware that they may have just made an inference by filling in information that wasn't directly presented.</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228600" lvl="0" indent="-228600">
              <a:buFont typeface="+mj-lt"/>
              <a:buAutoNum type="arabicPeriod"/>
            </a:pPr>
            <a:r>
              <a:rPr lang="en-US" sz="1200" b="1" i="0" u="none" strike="noStrike" cap="none" dirty="0">
                <a:solidFill>
                  <a:schemeClr val="dk1"/>
                </a:solidFill>
                <a:effectLst/>
                <a:latin typeface="Calibri"/>
                <a:ea typeface="Calibri"/>
                <a:cs typeface="Calibri"/>
                <a:sym typeface="Calibri"/>
              </a:rPr>
              <a:t>What information did I use to make this inference? (specifically stating the evidence from the text)</a:t>
            </a:r>
            <a:br>
              <a:rPr lang="en-US" sz="1200" b="1"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It's important for students to understand the various types of information they use to make inferences. This may include information presented in the text, or it may be background knowledge that a student brings to the learning setting. This is the greatest gift and anchor in the </a:t>
            </a:r>
            <a:r>
              <a:rPr lang="en-US" sz="1200" b="0" i="0" u="sng" strike="noStrike" cap="none" dirty="0">
                <a:solidFill>
                  <a:schemeClr val="dk1"/>
                </a:solidFill>
                <a:effectLst/>
                <a:latin typeface="Calibri"/>
                <a:ea typeface="Calibri"/>
                <a:cs typeface="Calibri"/>
                <a:sym typeface="Calibri"/>
              </a:rPr>
              <a:t>thinking process for comprehension</a:t>
            </a:r>
            <a:r>
              <a:rPr lang="en-US" sz="1200" b="0" i="0" u="none" strike="noStrike" cap="none" dirty="0">
                <a:solidFill>
                  <a:schemeClr val="dk1"/>
                </a:solidFill>
                <a:effectLst/>
                <a:latin typeface="Calibri"/>
                <a:ea typeface="Calibri"/>
                <a:cs typeface="Calibri"/>
                <a:sym typeface="Calibri"/>
              </a:rPr>
              <a:t> which is repeatedly found in many of our assessments. Remember how impactful the ‘process’ instruction is within intentional instruction, but the result of this thinking is found in our ‘products/ assessments’.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228600" lvl="0" indent="-228600">
              <a:buFont typeface="+mj-lt"/>
              <a:buAutoNum type="arabicPeriod"/>
            </a:pPr>
            <a:r>
              <a:rPr lang="en-US" sz="1200" b="1" i="0" u="none" strike="noStrike" cap="none" dirty="0">
                <a:solidFill>
                  <a:schemeClr val="dk1"/>
                </a:solidFill>
                <a:effectLst/>
                <a:latin typeface="Calibri"/>
                <a:ea typeface="Calibri"/>
                <a:cs typeface="Calibri"/>
                <a:sym typeface="Calibri"/>
              </a:rPr>
              <a:t>How good was my thinking?</a:t>
            </a:r>
            <a:br>
              <a:rPr lang="en-US" sz="1200" b="1"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According to Marzano, once students have identified the premises on which they've based their inferences, they can engage in the most powerful part of the process</a:t>
            </a:r>
            <a:r>
              <a:rPr lang="en-US" sz="1200" b="0" i="0" u="none" strike="noStrike" cap="none" baseline="0" dirty="0">
                <a:solidFill>
                  <a:schemeClr val="dk1"/>
                </a:solidFill>
                <a:effectLst/>
                <a:latin typeface="Calibri"/>
                <a:ea typeface="Calibri"/>
                <a:cs typeface="Calibri"/>
                <a:sym typeface="Calibri"/>
              </a:rPr>
              <a:t> - </a:t>
            </a:r>
            <a:r>
              <a:rPr lang="en-US" sz="1200" b="0" i="0" u="none" strike="noStrike" cap="none" dirty="0">
                <a:solidFill>
                  <a:schemeClr val="dk1"/>
                </a:solidFill>
                <a:effectLst/>
                <a:latin typeface="Calibri"/>
                <a:ea typeface="Calibri"/>
                <a:cs typeface="Calibri"/>
                <a:sym typeface="Calibri"/>
              </a:rPr>
              <a:t>examining the validity of their thinking.</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228600" lvl="0" indent="-228600">
              <a:buFont typeface="+mj-lt"/>
              <a:buAutoNum type="arabicPeriod"/>
            </a:pPr>
            <a:r>
              <a:rPr lang="en-US" sz="1200" b="1" i="0" u="none" strike="noStrike" cap="none" dirty="0">
                <a:solidFill>
                  <a:schemeClr val="dk1"/>
                </a:solidFill>
                <a:effectLst/>
                <a:latin typeface="Calibri"/>
                <a:ea typeface="Calibri"/>
                <a:cs typeface="Calibri"/>
                <a:sym typeface="Calibri"/>
              </a:rPr>
              <a:t>Do I need to change my thinking?</a:t>
            </a:r>
            <a:br>
              <a:rPr lang="en-US" sz="1200" b="1"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The final step in the process is for students to consider possible changes in their thinking. The point here is not to invalidate students' original inferences, but rather to help them develop the habit of continually updating their thinking as they gather new information.</a:t>
            </a:r>
            <a:br>
              <a:rPr lang="en-US" sz="1200" b="0" i="0" u="none" strike="noStrike" cap="none" dirty="0">
                <a:solidFill>
                  <a:schemeClr val="dk1"/>
                </a:solidFill>
                <a:effectLst/>
                <a:latin typeface="Calibri"/>
                <a:ea typeface="Calibri"/>
                <a:cs typeface="Calibri"/>
                <a:sym typeface="Calibri"/>
              </a:rPr>
            </a:b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Resource:  </a:t>
            </a:r>
            <a:r>
              <a:rPr lang="en-US" sz="1200" b="0" i="0" u="sng" strike="noStrike" cap="none" dirty="0">
                <a:solidFill>
                  <a:schemeClr val="dk1"/>
                </a:solidFill>
                <a:effectLst/>
                <a:latin typeface="Calibri"/>
                <a:ea typeface="Calibri"/>
                <a:cs typeface="Calibri"/>
                <a:sym typeface="Calibri"/>
                <a:hlinkClick r:id="rId3"/>
              </a:rPr>
              <a:t>https://www.readingrockets.org/strategies/inference</a:t>
            </a:r>
            <a:r>
              <a:rPr lang="en-US" sz="1200" b="0" i="0" u="none" strike="noStrike" cap="none" dirty="0">
                <a:solidFill>
                  <a:schemeClr val="dk1"/>
                </a:solidFill>
                <a:effectLst/>
                <a:latin typeface="Calibri"/>
                <a:ea typeface="Calibri"/>
                <a:cs typeface="Calibri"/>
                <a:sym typeface="Calibri"/>
              </a:rPr>
              <a:t> The Art and Science of Teaching: Robert Marzano</a:t>
            </a:r>
          </a:p>
          <a:p>
            <a:pPr marL="0" lvl="0" indent="0" algn="l" rtl="0">
              <a:spcBef>
                <a:spcPts val="2800"/>
              </a:spcBef>
              <a:spcAft>
                <a:spcPts val="0"/>
              </a:spcAft>
              <a:buNone/>
            </a:pPr>
            <a:endParaRPr sz="950" dirty="0">
              <a:highlight>
                <a:srgbClr val="FFFFFF"/>
              </a:highlight>
              <a:latin typeface="Verdana"/>
              <a:ea typeface="Verdana"/>
              <a:cs typeface="Verdana"/>
              <a:sym typeface="Verdana"/>
            </a:endParaRPr>
          </a:p>
        </p:txBody>
      </p:sp>
      <p:sp>
        <p:nvSpPr>
          <p:cNvPr id="337" name="Google Shape;337;gf8e45da3e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dirty="0"/>
          </a:p>
        </p:txBody>
      </p:sp>
    </p:spTree>
    <p:extLst>
      <p:ext uri="{BB962C8B-B14F-4D97-AF65-F5344CB8AC3E}">
        <p14:creationId xmlns:p14="http://schemas.microsoft.com/office/powerpoint/2010/main" val="3522308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f8e45da3e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f8e45da3e6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Access Handout #3 - </a:t>
            </a:r>
            <a:r>
              <a:rPr lang="en-US" sz="1200" b="0" i="1" u="none" strike="noStrike" cap="none" dirty="0">
                <a:solidFill>
                  <a:schemeClr val="dk1"/>
                </a:solidFill>
                <a:effectLst/>
                <a:latin typeface="Calibri"/>
                <a:ea typeface="Calibri"/>
                <a:cs typeface="Calibri"/>
                <a:sym typeface="Calibri"/>
              </a:rPr>
              <a:t>It Says, I Say, and So</a:t>
            </a: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Know and To Say: </a:t>
            </a:r>
            <a:r>
              <a:rPr lang="en-US" sz="1200" b="0" i="1" u="none" strike="noStrike" cap="none" dirty="0">
                <a:solidFill>
                  <a:schemeClr val="dk1"/>
                </a:solidFill>
                <a:effectLst/>
                <a:latin typeface="Calibri"/>
                <a:ea typeface="Calibri"/>
                <a:cs typeface="Calibri"/>
                <a:sym typeface="Calibri"/>
              </a:rPr>
              <a:t>It Says, I Say and So</a:t>
            </a:r>
            <a:r>
              <a:rPr lang="en-US" sz="1200" b="0" i="0" u="none" strike="noStrike" cap="none" dirty="0">
                <a:solidFill>
                  <a:schemeClr val="dk1"/>
                </a:solidFill>
                <a:effectLst/>
                <a:latin typeface="Calibri"/>
                <a:ea typeface="Calibri"/>
                <a:cs typeface="Calibri"/>
                <a:sym typeface="Calibri"/>
              </a:rPr>
              <a:t> is a model that helps students understand how to make inferences. We will practice this example for deepening comprehension through text evidence by completing a listening activity using an excerpt from the </a:t>
            </a:r>
            <a:r>
              <a:rPr lang="en-US" sz="1200" b="0" i="1" u="none" strike="noStrike" cap="none" dirty="0">
                <a:solidFill>
                  <a:schemeClr val="dk1"/>
                </a:solidFill>
                <a:effectLst/>
                <a:latin typeface="Calibri"/>
                <a:ea typeface="Calibri"/>
                <a:cs typeface="Calibri"/>
                <a:sym typeface="Calibri"/>
              </a:rPr>
              <a:t>Goldilocks and the 3 Bears</a:t>
            </a:r>
            <a:r>
              <a:rPr lang="en-US" sz="1200" b="0" i="0" u="none" strike="noStrike" cap="none" dirty="0">
                <a:solidFill>
                  <a:schemeClr val="dk1"/>
                </a:solidFill>
                <a:effectLst/>
                <a:latin typeface="Calibri"/>
                <a:ea typeface="Calibri"/>
                <a:cs typeface="Calibri"/>
                <a:sym typeface="Calibri"/>
              </a:rPr>
              <a:t>. You will need the </a:t>
            </a:r>
            <a:r>
              <a:rPr lang="en-US" sz="1200" b="0" i="1" u="none" strike="noStrike" cap="none" dirty="0">
                <a:solidFill>
                  <a:schemeClr val="dk1"/>
                </a:solidFill>
                <a:effectLst/>
                <a:latin typeface="Calibri"/>
                <a:ea typeface="Calibri"/>
                <a:cs typeface="Calibri"/>
                <a:sym typeface="Calibri"/>
              </a:rPr>
              <a:t>It Says, I Say and So</a:t>
            </a:r>
            <a:r>
              <a:rPr lang="en-US" sz="1200" b="0" i="0" u="none" strike="noStrike" cap="none" dirty="0">
                <a:solidFill>
                  <a:schemeClr val="dk1"/>
                </a:solidFill>
                <a:effectLst/>
                <a:latin typeface="Calibri"/>
                <a:ea typeface="Calibri"/>
                <a:cs typeface="Calibri"/>
                <a:sym typeface="Calibri"/>
              </a:rPr>
              <a:t> Handout #3.</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Ready listeners?</a:t>
            </a:r>
          </a:p>
          <a:p>
            <a:pPr marL="0" indent="0"/>
            <a:r>
              <a:rPr lang="en-US" sz="1200" b="0" i="0" u="none" strike="noStrike" cap="none" dirty="0">
                <a:solidFill>
                  <a:schemeClr val="dk1"/>
                </a:solidFill>
                <a:effectLst/>
                <a:latin typeface="Calibri"/>
                <a:ea typeface="Calibri"/>
                <a:cs typeface="Calibri"/>
                <a:sym typeface="Calibri"/>
              </a:rPr>
              <a:t>“Once upon a time, there was a little girl named Goldilocks. She went for a walk in the forest. Pretty soon, she came upon a house. She knocked, and when no one answered, she walked right in.</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“After she'd eaten the three bears' breakfasts, she decided she was feeling a little tired. So, she walked into the living room where she saw three chairs. Goldilocks sat in the first chair to rest.</a:t>
            </a:r>
            <a:br>
              <a:rPr lang="en-US" sz="1200" b="0" i="0" u="none" strike="noStrike" cap="none" dirty="0">
                <a:solidFill>
                  <a:schemeClr val="dk1"/>
                </a:solidFill>
                <a:effectLst/>
                <a:latin typeface="Calibri"/>
                <a:ea typeface="Calibri"/>
                <a:cs typeface="Calibri"/>
                <a:sym typeface="Calibri"/>
              </a:rPr>
            </a:b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"This chair is too big!" she exclaimed. So she sat in the second chair.</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"This chair is too big, too!" she whined. So she tried the last and smallest chair.</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"Ah, this chair is just right," she sighed. But just as she settled down into the chair to rest, it broke into pieces!</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0" i="0" u="sng" strike="noStrike" cap="none" dirty="0">
                <a:solidFill>
                  <a:schemeClr val="dk1"/>
                </a:solidFill>
                <a:effectLst/>
                <a:latin typeface="Calibri"/>
                <a:ea typeface="Calibri"/>
                <a:cs typeface="Calibri"/>
                <a:sym typeface="Calibri"/>
              </a:rPr>
              <a:t>Follow along with me as we go through the handout. </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Step 1</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is the </a:t>
            </a:r>
            <a:r>
              <a:rPr lang="en-US" sz="1200" b="1" i="0" u="none" strike="noStrike" cap="none" dirty="0">
                <a:solidFill>
                  <a:schemeClr val="dk1"/>
                </a:solidFill>
                <a:effectLst/>
                <a:latin typeface="Calibri"/>
                <a:ea typeface="Calibri"/>
                <a:cs typeface="Calibri"/>
                <a:sym typeface="Calibri"/>
              </a:rPr>
              <a:t>question</a:t>
            </a:r>
            <a:r>
              <a:rPr lang="en-US" sz="1200" b="0" i="0" u="none" strike="noStrike" cap="none" dirty="0">
                <a:solidFill>
                  <a:schemeClr val="dk1"/>
                </a:solidFill>
                <a:effectLst/>
                <a:latin typeface="Calibri"/>
                <a:ea typeface="Calibri"/>
                <a:cs typeface="Calibri"/>
                <a:sym typeface="Calibri"/>
              </a:rPr>
              <a:t>. This is the question we will be doing this activity with. </a:t>
            </a:r>
            <a:r>
              <a:rPr lang="en-US" sz="1200" b="1" i="0" u="none" strike="noStrike" cap="none" dirty="0">
                <a:solidFill>
                  <a:schemeClr val="dk1"/>
                </a:solidFill>
                <a:effectLst/>
                <a:latin typeface="Calibri"/>
                <a:ea typeface="Calibri"/>
                <a:cs typeface="Calibri"/>
                <a:sym typeface="Calibri"/>
              </a:rPr>
              <a:t>“Why did Goldilocks break the baby bear’s chair?” </a:t>
            </a:r>
            <a:br>
              <a:rPr lang="en-US" sz="1200" b="1"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Looking at Step 2, </a:t>
            </a:r>
            <a:r>
              <a:rPr lang="en-US" sz="1200" b="1" i="0" u="none" strike="noStrike" cap="none" dirty="0">
                <a:solidFill>
                  <a:schemeClr val="dk1"/>
                </a:solidFill>
                <a:effectLst/>
                <a:latin typeface="Calibri"/>
                <a:ea typeface="Calibri"/>
                <a:cs typeface="Calibri"/>
                <a:sym typeface="Calibri"/>
              </a:rPr>
              <a:t>“It Says”</a:t>
            </a:r>
            <a:r>
              <a:rPr lang="en-US" sz="1200" b="0" i="0" u="none" strike="noStrike" cap="none" dirty="0">
                <a:solidFill>
                  <a:schemeClr val="dk1"/>
                </a:solidFill>
                <a:effectLst/>
                <a:latin typeface="Calibri"/>
                <a:ea typeface="Calibri"/>
                <a:cs typeface="Calibri"/>
                <a:sym typeface="Calibri"/>
              </a:rPr>
              <a:t>.</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Find the information from the text that answers the question. </a:t>
            </a:r>
            <a:r>
              <a:rPr lang="en-US" sz="1200" b="1" i="0" u="none" strike="noStrike" cap="none" dirty="0">
                <a:solidFill>
                  <a:schemeClr val="dk1"/>
                </a:solidFill>
                <a:effectLst/>
                <a:latin typeface="Calibri"/>
                <a:ea typeface="Calibri"/>
                <a:cs typeface="Calibri"/>
                <a:sym typeface="Calibri"/>
              </a:rPr>
              <a:t>”What information do we know from the text about what happened?”</a:t>
            </a:r>
            <a:r>
              <a:rPr lang="en-US" sz="1200" b="0" i="0" u="none" strike="noStrike" cap="none" dirty="0">
                <a:solidFill>
                  <a:schemeClr val="dk1"/>
                </a:solidFill>
                <a:effectLst/>
                <a:latin typeface="Calibri"/>
                <a:ea typeface="Calibri"/>
                <a:cs typeface="Calibri"/>
                <a:sym typeface="Calibri"/>
              </a:rPr>
              <a:t> (Goldilocks sat in the baby bear’s chair and broke it.) </a:t>
            </a:r>
            <a:r>
              <a:rPr lang="en-US" sz="1200" b="1" i="0" u="none" strike="noStrike" cap="none" dirty="0">
                <a:solidFill>
                  <a:schemeClr val="dk1"/>
                </a:solidFill>
                <a:effectLst/>
                <a:latin typeface="Calibri"/>
                <a:ea typeface="Calibri"/>
                <a:cs typeface="Calibri"/>
                <a:sym typeface="Calibri"/>
              </a:rPr>
              <a:t>“What do we know about Goldilocks?”</a:t>
            </a:r>
            <a:r>
              <a:rPr lang="en-US" sz="1200" b="0" i="0" u="none" strike="noStrike" cap="none" dirty="0">
                <a:solidFill>
                  <a:schemeClr val="dk1"/>
                </a:solidFill>
                <a:effectLst/>
                <a:latin typeface="Calibri"/>
                <a:ea typeface="Calibri"/>
                <a:cs typeface="Calibri"/>
                <a:sym typeface="Calibri"/>
              </a:rPr>
              <a:t> (Goldilocks was a little girl; not a baby.)</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Step 3, </a:t>
            </a:r>
            <a:r>
              <a:rPr lang="en-US" sz="1200" b="1" i="0" u="none" strike="noStrike" cap="none" dirty="0">
                <a:solidFill>
                  <a:schemeClr val="dk1"/>
                </a:solidFill>
                <a:effectLst/>
                <a:latin typeface="Calibri"/>
                <a:ea typeface="Calibri"/>
                <a:cs typeface="Calibri"/>
                <a:sym typeface="Calibri"/>
              </a:rPr>
              <a:t>“I Say” </a:t>
            </a:r>
            <a:r>
              <a:rPr lang="en-US" sz="1200" b="0" i="0" u="none" strike="noStrike" cap="none" dirty="0">
                <a:solidFill>
                  <a:schemeClr val="dk1"/>
                </a:solidFill>
                <a:effectLst/>
                <a:latin typeface="Calibri"/>
                <a:ea typeface="Calibri"/>
                <a:cs typeface="Calibri"/>
                <a:sym typeface="Calibri"/>
              </a:rPr>
              <a:t>asks, </a:t>
            </a:r>
            <a:r>
              <a:rPr lang="en-US" sz="1200" b="1" i="0" u="none" strike="noStrike" cap="none" dirty="0">
                <a:solidFill>
                  <a:schemeClr val="dk1"/>
                </a:solidFill>
                <a:effectLst/>
                <a:latin typeface="Calibri"/>
                <a:ea typeface="Calibri"/>
                <a:cs typeface="Calibri"/>
                <a:sym typeface="Calibri"/>
              </a:rPr>
              <a:t>“What information do we know about the chairs and about Goldilocks?” </a:t>
            </a:r>
            <a:r>
              <a:rPr lang="en-US" sz="1200" b="0" i="0" u="none" strike="noStrike" cap="none" dirty="0">
                <a:solidFill>
                  <a:schemeClr val="dk1"/>
                </a:solidFill>
                <a:effectLst/>
                <a:latin typeface="Calibri"/>
                <a:ea typeface="Calibri"/>
                <a:cs typeface="Calibri"/>
                <a:sym typeface="Calibri"/>
              </a:rPr>
              <a:t>Baby stuff is small and is not made for really heavy things. Girls</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weigh more and are bigger than babies and do not fit well into baby sized furniture.)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And “So”</a:t>
            </a:r>
            <a:r>
              <a:rPr lang="en-US" sz="1200" b="0" i="0" u="none" strike="noStrike" cap="none" dirty="0">
                <a:solidFill>
                  <a:schemeClr val="dk1"/>
                </a:solidFill>
                <a:effectLst/>
                <a:latin typeface="Calibri"/>
                <a:ea typeface="Calibri"/>
                <a:cs typeface="Calibri"/>
                <a:sym typeface="Calibri"/>
              </a:rPr>
              <a:t>, what is our “why” question? </a:t>
            </a:r>
            <a:r>
              <a:rPr lang="en-US" sz="1200" b="1" i="0" u="none" strike="noStrike" cap="none" dirty="0">
                <a:solidFill>
                  <a:schemeClr val="dk1"/>
                </a:solidFill>
                <a:effectLst/>
                <a:latin typeface="Calibri"/>
                <a:ea typeface="Calibri"/>
                <a:cs typeface="Calibri"/>
                <a:sym typeface="Calibri"/>
              </a:rPr>
              <a:t>Why did Goldilocks break baby bear’s chair?</a:t>
            </a:r>
            <a:r>
              <a:rPr lang="en-US" sz="1200" b="0" i="0" u="none" strike="noStrike" cap="none" dirty="0">
                <a:solidFill>
                  <a:schemeClr val="dk1"/>
                </a:solidFill>
                <a:effectLst/>
                <a:latin typeface="Calibri"/>
                <a:ea typeface="Calibri"/>
                <a:cs typeface="Calibri"/>
                <a:sym typeface="Calibri"/>
              </a:rPr>
              <a:t> (Because the furniture was small and because it was not made for the weight and size of an older child, it broke.) </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We worked through the process of drawing inferences from the text through listening. This strategy also provides an opportunity to synthesize information with prior knowledge. </a:t>
            </a:r>
            <a:endParaRPr dirty="0"/>
          </a:p>
        </p:txBody>
      </p:sp>
      <p:sp>
        <p:nvSpPr>
          <p:cNvPr id="346" name="Google Shape;346;gf8e45da3e6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dirty="0"/>
          </a:p>
        </p:txBody>
      </p:sp>
    </p:spTree>
    <p:extLst>
      <p:ext uri="{BB962C8B-B14F-4D97-AF65-F5344CB8AC3E}">
        <p14:creationId xmlns:p14="http://schemas.microsoft.com/office/powerpoint/2010/main" val="293231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0430d74f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0430d74f6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There are five different classic children’s stories in the resources for this activity. You can use all five or every group can have the same story. Please select one that you will use for this activity and have it ready for participants to share.</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Let’s use another familiar children’s story. Read through the story and come up with a question to address and complete the organizer, “It Says, I Say, And So.”</a:t>
            </a:r>
            <a:endParaRPr dirty="0"/>
          </a:p>
        </p:txBody>
      </p:sp>
      <p:sp>
        <p:nvSpPr>
          <p:cNvPr id="354" name="Google Shape;354;g10430d74f6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dirty="0"/>
          </a:p>
        </p:txBody>
      </p:sp>
    </p:spTree>
    <p:extLst>
      <p:ext uri="{BB962C8B-B14F-4D97-AF65-F5344CB8AC3E}">
        <p14:creationId xmlns:p14="http://schemas.microsoft.com/office/powerpoint/2010/main" val="206443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4ad1e40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4ad1e404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To Do: </a:t>
            </a:r>
            <a:r>
              <a:rPr lang="en-US" dirty="0"/>
              <a:t>Please add introductory information here to introduce yourself to the group. You may remove this slide</a:t>
            </a:r>
            <a:r>
              <a:rPr lang="en-US" baseline="0" dirty="0"/>
              <a:t> if you do not need to introduce yourself to the group.</a:t>
            </a:r>
            <a:endParaRPr dirty="0"/>
          </a:p>
        </p:txBody>
      </p:sp>
      <p:sp>
        <p:nvSpPr>
          <p:cNvPr id="72" name="Google Shape;72;gc4ad1e404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dirty="0"/>
          </a:p>
        </p:txBody>
      </p:sp>
    </p:spTree>
    <p:extLst>
      <p:ext uri="{BB962C8B-B14F-4D97-AF65-F5344CB8AC3E}">
        <p14:creationId xmlns:p14="http://schemas.microsoft.com/office/powerpoint/2010/main" val="2964202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0983bb89d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0983bb89d3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There are many teachers in the room with a variety of strategies in their toolbox. This opportunity allows voice in the room to confirm their strategies and consider how the strategies they are using are aligned to a research-based process. If participants used different stories, you have the opportunity to process their ideas as well. </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Do</a:t>
            </a:r>
            <a:r>
              <a:rPr lang="en-US" dirty="0"/>
              <a:t>: Allow time for participants to share their work product and discuss.</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a:t>
            </a:r>
            <a:r>
              <a:rPr lang="en-US" dirty="0"/>
              <a:t>: What did you learn? Share your answers from ‘It Says, I Say, And So’ independent practice. (Pause for sharing)</a:t>
            </a:r>
            <a:endParaRPr dirty="0"/>
          </a:p>
          <a:p>
            <a:pPr marL="0" lvl="0" indent="0" algn="l" rtl="0">
              <a:spcBef>
                <a:spcPts val="0"/>
              </a:spcBef>
              <a:spcAft>
                <a:spcPts val="0"/>
              </a:spcAft>
              <a:buNone/>
            </a:pPr>
            <a:r>
              <a:rPr lang="en-US" dirty="0"/>
              <a:t>Now, let’s reflect on how this research-based practice is the same or different than what you use. (Allow time to share, confirm, and question.)</a:t>
            </a:r>
            <a:endParaRPr dirty="0"/>
          </a:p>
        </p:txBody>
      </p:sp>
      <p:sp>
        <p:nvSpPr>
          <p:cNvPr id="363" name="Google Shape;363;g10983bb89d3_0_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dirty="0"/>
          </a:p>
        </p:txBody>
      </p:sp>
    </p:spTree>
    <p:extLst>
      <p:ext uri="{BB962C8B-B14F-4D97-AF65-F5344CB8AC3E}">
        <p14:creationId xmlns:p14="http://schemas.microsoft.com/office/powerpoint/2010/main" val="555933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fa69de2c01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fa69de2c01_2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 and To Say</a:t>
            </a:r>
            <a:r>
              <a:rPr lang="en-US" sz="1200" b="0" i="0" u="none" strike="noStrike" cap="none" dirty="0">
                <a:solidFill>
                  <a:schemeClr val="dk1"/>
                </a:solidFill>
                <a:effectLst/>
                <a:latin typeface="Calibri"/>
                <a:ea typeface="Calibri"/>
                <a:cs typeface="Calibri"/>
                <a:sym typeface="Calibri"/>
              </a:rPr>
              <a:t>: Text structures </a:t>
            </a:r>
            <a:r>
              <a:rPr lang="en-US" sz="1200" b="1" i="0" u="none" strike="noStrike" cap="none" dirty="0">
                <a:solidFill>
                  <a:schemeClr val="dk1"/>
                </a:solidFill>
                <a:effectLst/>
                <a:latin typeface="Calibri"/>
                <a:ea typeface="Calibri"/>
                <a:cs typeface="Calibri"/>
                <a:sym typeface="Calibri"/>
              </a:rPr>
              <a:t>refer to the way authors organize information in text</a:t>
            </a:r>
            <a:r>
              <a:rPr lang="en-US" sz="1200" b="0" i="0" u="none" strike="noStrike" cap="none" dirty="0">
                <a:solidFill>
                  <a:schemeClr val="dk1"/>
                </a:solidFill>
                <a:effectLst/>
                <a:latin typeface="Calibri"/>
                <a:ea typeface="Calibri"/>
                <a:cs typeface="Calibri"/>
                <a:sym typeface="Calibri"/>
              </a:rPr>
              <a:t>. Recognizing the underlying structure of texts can help students focus attention on key concepts and relationships, anticipate what is to come, and monitor their comprehension as they read. Narrative text (stories) and expository or informational text follow predictable patterns and include common elements. No two books are exactly the same, of course, but having a sense of what to expect in a text based on its genre gives our students a framework for comprehension.  The structure of texts fit into one or a combination of two or more of the five most common text structures</a:t>
            </a:r>
            <a:r>
              <a:rPr lang="en-US" sz="1200" b="0" i="1"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Sequence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Problem and Solution</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Comparison</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Cause and effect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Description</a:t>
            </a:r>
          </a:p>
          <a:p>
            <a:pPr marL="0" lvl="0" indent="0" algn="l" rtl="0">
              <a:spcBef>
                <a:spcPts val="2800"/>
              </a:spcBef>
              <a:spcAft>
                <a:spcPts val="0"/>
              </a:spcAft>
              <a:buNone/>
            </a:pPr>
            <a:endParaRPr dirty="0"/>
          </a:p>
        </p:txBody>
      </p:sp>
      <p:sp>
        <p:nvSpPr>
          <p:cNvPr id="370" name="Google Shape;370;gfa69de2c01_2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dirty="0"/>
          </a:p>
        </p:txBody>
      </p:sp>
    </p:spTree>
    <p:extLst>
      <p:ext uri="{BB962C8B-B14F-4D97-AF65-F5344CB8AC3E}">
        <p14:creationId xmlns:p14="http://schemas.microsoft.com/office/powerpoint/2010/main" val="1726555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0983bb89d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0983bb89d3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Did you know or realize the power in helping students to identify text structures that are found in the different genre we read? Teaching these structures and having students practice with common organizers will increase the students’ ability to outline what they remember while reading.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In expository texts such as history, events can be studied using a </a:t>
            </a:r>
            <a:r>
              <a:rPr lang="en-US" sz="1200" b="1" i="0" u="none" strike="noStrike" cap="none" dirty="0">
                <a:solidFill>
                  <a:schemeClr val="dk1"/>
                </a:solidFill>
                <a:effectLst/>
                <a:latin typeface="Calibri"/>
                <a:ea typeface="Calibri"/>
                <a:cs typeface="Calibri"/>
                <a:sym typeface="Calibri"/>
              </a:rPr>
              <a:t>cause and effect</a:t>
            </a:r>
            <a:r>
              <a:rPr lang="en-US" sz="1200" b="0" i="0" u="none" strike="noStrike" cap="none" dirty="0">
                <a:solidFill>
                  <a:schemeClr val="dk1"/>
                </a:solidFill>
                <a:effectLst/>
                <a:latin typeface="Calibri"/>
                <a:ea typeface="Calibri"/>
                <a:cs typeface="Calibri"/>
                <a:sym typeface="Calibri"/>
              </a:rPr>
              <a:t> structure nested within a </a:t>
            </a:r>
            <a:r>
              <a:rPr lang="en-US" sz="1200" b="1" i="0" u="none" strike="noStrike" cap="none" dirty="0">
                <a:solidFill>
                  <a:schemeClr val="dk1"/>
                </a:solidFill>
                <a:effectLst/>
                <a:latin typeface="Calibri"/>
                <a:ea typeface="Calibri"/>
                <a:cs typeface="Calibri"/>
                <a:sym typeface="Calibri"/>
              </a:rPr>
              <a:t>sequence</a:t>
            </a:r>
            <a:r>
              <a:rPr lang="en-US" sz="1200" b="0" i="0" u="none" strike="noStrike" cap="none" dirty="0">
                <a:solidFill>
                  <a:schemeClr val="dk1"/>
                </a:solidFill>
                <a:effectLst/>
                <a:latin typeface="Calibri"/>
                <a:ea typeface="Calibri"/>
                <a:cs typeface="Calibri"/>
                <a:sym typeface="Calibri"/>
              </a:rPr>
              <a:t> of events.</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When reading a narrative text, students are often asked about the moral of the story or the actions of the main characters. These ideas can be studied using a </a:t>
            </a:r>
            <a:r>
              <a:rPr lang="en-US" sz="1200" b="1" i="0" u="none" strike="noStrike" cap="none" dirty="0">
                <a:solidFill>
                  <a:schemeClr val="dk1"/>
                </a:solidFill>
                <a:effectLst/>
                <a:latin typeface="Calibri"/>
                <a:ea typeface="Calibri"/>
                <a:cs typeface="Calibri"/>
                <a:sym typeface="Calibri"/>
              </a:rPr>
              <a:t>problem and solution</a:t>
            </a:r>
            <a:r>
              <a:rPr lang="en-US" sz="1200" b="0" i="0" u="none" strike="noStrike" cap="none" dirty="0">
                <a:solidFill>
                  <a:schemeClr val="dk1"/>
                </a:solidFill>
                <a:effectLst/>
                <a:latin typeface="Calibri"/>
                <a:ea typeface="Calibri"/>
                <a:cs typeface="Calibri"/>
                <a:sym typeface="Calibri"/>
              </a:rPr>
              <a:t> and/or a </a:t>
            </a:r>
            <a:r>
              <a:rPr lang="en-US" sz="1200" b="1" i="0" u="none" strike="noStrike" cap="none" dirty="0">
                <a:solidFill>
                  <a:schemeClr val="dk1"/>
                </a:solidFill>
                <a:effectLst/>
                <a:latin typeface="Calibri"/>
                <a:ea typeface="Calibri"/>
                <a:cs typeface="Calibri"/>
                <a:sym typeface="Calibri"/>
              </a:rPr>
              <a:t>cause and effect</a:t>
            </a:r>
            <a:r>
              <a:rPr lang="en-US" sz="1200" b="0" i="0" u="none" strike="noStrike" cap="none" dirty="0">
                <a:solidFill>
                  <a:schemeClr val="dk1"/>
                </a:solidFill>
                <a:effectLst/>
                <a:latin typeface="Calibri"/>
                <a:ea typeface="Calibri"/>
                <a:cs typeface="Calibri"/>
                <a:sym typeface="Calibri"/>
              </a:rPr>
              <a:t> lens.</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 Most novels, textbook passages, and short reading pieces may contain </a:t>
            </a:r>
            <a:r>
              <a:rPr lang="en-US" sz="1200" b="1" i="0" u="none" strike="noStrike" cap="none" dirty="0">
                <a:solidFill>
                  <a:schemeClr val="dk1"/>
                </a:solidFill>
                <a:effectLst/>
                <a:latin typeface="Calibri"/>
                <a:ea typeface="Calibri"/>
                <a:cs typeface="Calibri"/>
                <a:sym typeface="Calibri"/>
              </a:rPr>
              <a:t>descriptions</a:t>
            </a:r>
            <a:r>
              <a:rPr lang="en-US" sz="1200" b="0" i="1"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of events and </a:t>
            </a:r>
            <a:r>
              <a:rPr lang="en-US" sz="1200" b="1" i="0" u="none" strike="noStrike" cap="none" dirty="0">
                <a:solidFill>
                  <a:schemeClr val="dk1"/>
                </a:solidFill>
                <a:effectLst/>
                <a:latin typeface="Calibri"/>
                <a:ea typeface="Calibri"/>
                <a:cs typeface="Calibri"/>
                <a:sym typeface="Calibri"/>
              </a:rPr>
              <a:t>sequences</a:t>
            </a:r>
            <a:r>
              <a:rPr lang="en-US" sz="1200" b="0" i="1"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nested within the </a:t>
            </a:r>
            <a:r>
              <a:rPr lang="en-US" sz="1200" b="1" i="0" u="none" strike="noStrike" cap="none" dirty="0">
                <a:solidFill>
                  <a:schemeClr val="dk1"/>
                </a:solidFill>
                <a:effectLst/>
                <a:latin typeface="Calibri"/>
                <a:ea typeface="Calibri"/>
                <a:cs typeface="Calibri"/>
                <a:sym typeface="Calibri"/>
              </a:rPr>
              <a:t>causes and effects</a:t>
            </a:r>
            <a:r>
              <a:rPr lang="en-US" sz="1200" b="0" i="0" u="none" strike="noStrike" cap="none" dirty="0">
                <a:solidFill>
                  <a:schemeClr val="dk1"/>
                </a:solidFill>
                <a:effectLst/>
                <a:latin typeface="Calibri"/>
                <a:ea typeface="Calibri"/>
                <a:cs typeface="Calibri"/>
                <a:sym typeface="Calibri"/>
              </a:rPr>
              <a:t> of the event.</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These text structures are used to organize every text regardless of genre (e.g., expository, narrative) or content (e.g., science, social studies, current events, sports).</a:t>
            </a:r>
          </a:p>
        </p:txBody>
      </p:sp>
      <p:sp>
        <p:nvSpPr>
          <p:cNvPr id="378" name="Google Shape;378;g10983bb89d3_0_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dirty="0"/>
          </a:p>
        </p:txBody>
      </p:sp>
    </p:spTree>
    <p:extLst>
      <p:ext uri="{BB962C8B-B14F-4D97-AF65-F5344CB8AC3E}">
        <p14:creationId xmlns:p14="http://schemas.microsoft.com/office/powerpoint/2010/main" val="1340014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fc8df43880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fc8df43880_0_3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and Say:</a:t>
            </a:r>
            <a:r>
              <a:rPr lang="en-US" dirty="0"/>
              <a:t> Graphic organizers that follow text structures must be </a:t>
            </a:r>
            <a:r>
              <a:rPr lang="en-US" b="1" u="sng" dirty="0"/>
              <a:t>taught</a:t>
            </a:r>
            <a:r>
              <a:rPr lang="en-US" dirty="0"/>
              <a:t> as a ‘thinking process’. As students begin to recognize and </a:t>
            </a:r>
            <a:r>
              <a:rPr lang="en-US" b="1" u="sng" dirty="0"/>
              <a:t>use</a:t>
            </a:r>
            <a:r>
              <a:rPr lang="en-US" dirty="0"/>
              <a:t> these aligned to text structures, practice will become automatic and independently </a:t>
            </a:r>
            <a:r>
              <a:rPr lang="en-US" b="1" u="sng" dirty="0"/>
              <a:t>applied</a:t>
            </a:r>
            <a:r>
              <a:rPr lang="en-US" dirty="0"/>
              <a:t> to any text structure.</a:t>
            </a: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US" dirty="0"/>
              <a:t>The strongest results in research on using text structures and graphic organizers was found in student application using the same processes </a:t>
            </a:r>
            <a:r>
              <a:rPr lang="en-US" b="1" i="1" dirty="0"/>
              <a:t>(click to bring in the final four words)</a:t>
            </a:r>
            <a:r>
              <a:rPr lang="en-US" dirty="0"/>
              <a:t> for reading text and to organize ideas for writing.</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dirty="0"/>
              <a:t>To Do:  </a:t>
            </a:r>
            <a:r>
              <a:rPr lang="en-US" dirty="0"/>
              <a:t>Ensure access to Handout #4</a:t>
            </a:r>
            <a:endParaRPr dirty="0"/>
          </a:p>
        </p:txBody>
      </p:sp>
      <p:sp>
        <p:nvSpPr>
          <p:cNvPr id="385" name="Google Shape;385;gfc8df43880_0_3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dirty="0"/>
          </a:p>
        </p:txBody>
      </p:sp>
    </p:spTree>
    <p:extLst>
      <p:ext uri="{BB962C8B-B14F-4D97-AF65-F5344CB8AC3E}">
        <p14:creationId xmlns:p14="http://schemas.microsoft.com/office/powerpoint/2010/main" val="1791428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fc8df43880_0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fc8df43880_0_3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Do: </a:t>
            </a:r>
            <a:r>
              <a:rPr lang="en-US" dirty="0"/>
              <a:t>Provide a few organizers for participants to consider.</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To Know and To Say: </a:t>
            </a:r>
            <a:r>
              <a:rPr lang="en-US" dirty="0"/>
              <a:t>As we click through the next slides, consider what you use for taking notes or to outline a story after reading. Do you connect students to the most efficient organizers for comprehending and remembering importance ideas?</a:t>
            </a:r>
            <a:endParaRPr dirty="0"/>
          </a:p>
          <a:p>
            <a:pPr marL="0" lvl="0" indent="0" algn="l" rtl="0">
              <a:lnSpc>
                <a:spcPct val="100000"/>
              </a:lnSpc>
              <a:spcBef>
                <a:spcPts val="0"/>
              </a:spcBef>
              <a:spcAft>
                <a:spcPts val="0"/>
              </a:spcAft>
              <a:buSzPts val="1400"/>
              <a:buNone/>
            </a:pPr>
            <a:r>
              <a:rPr lang="en-US" dirty="0"/>
              <a:t>Some students need explicit instruction to recognize and use these structures for reading and writing. Continue to model and scaffold until students are able to identify and use the most effective structure for their comprehension.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More to know:</a:t>
            </a:r>
            <a:r>
              <a:rPr lang="en-US" dirty="0"/>
              <a:t> First organizer is a detailed reasoning of the Problem &amp; Solution for an individual character. The second</a:t>
            </a:r>
            <a:r>
              <a:rPr lang="en-US" baseline="0" dirty="0"/>
              <a:t> organizer i</a:t>
            </a:r>
            <a:r>
              <a:rPr lang="en-US" dirty="0"/>
              <a:t>s a chain of events story board.</a:t>
            </a:r>
            <a:endParaRPr dirty="0"/>
          </a:p>
        </p:txBody>
      </p:sp>
      <p:sp>
        <p:nvSpPr>
          <p:cNvPr id="398" name="Google Shape;398;gfc8df43880_0_3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dirty="0"/>
          </a:p>
        </p:txBody>
      </p:sp>
    </p:spTree>
    <p:extLst>
      <p:ext uri="{BB962C8B-B14F-4D97-AF65-F5344CB8AC3E}">
        <p14:creationId xmlns:p14="http://schemas.microsoft.com/office/powerpoint/2010/main" val="1015552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fc8df43880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fc8df43880_0_3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Do: </a:t>
            </a:r>
            <a:r>
              <a:rPr lang="en-US" dirty="0"/>
              <a:t>Continue to pause for participants to consider the type of structure/organizer on the screen. Then click forward to the next screen. </a:t>
            </a: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SzPts val="1400"/>
              <a:buNone/>
            </a:pPr>
            <a:r>
              <a:rPr lang="en-US" b="1" dirty="0"/>
              <a:t>To Say:</a:t>
            </a:r>
            <a:r>
              <a:rPr lang="en-US" dirty="0"/>
              <a:t> These are story maps. The difference is the vocabulary used. (Plot, events, climax, resolution, solution).</a:t>
            </a:r>
            <a:endParaRPr dirty="0"/>
          </a:p>
          <a:p>
            <a:pPr marL="0" lvl="0" indent="0" algn="l" rtl="0">
              <a:spcBef>
                <a:spcPts val="0"/>
              </a:spcBef>
              <a:spcAft>
                <a:spcPts val="0"/>
              </a:spcAft>
              <a:buClr>
                <a:schemeClr val="dk1"/>
              </a:buClr>
              <a:buSzPts val="1400"/>
              <a:buFont typeface="Arial"/>
              <a:buNone/>
            </a:pPr>
            <a:r>
              <a:rPr lang="en-US" dirty="0"/>
              <a:t> The organizer on the right allows for multiple ways of solving the problem with a final solution. It could be used to allow students the opportunity to apply the process to their own book or text independently. (C</a:t>
            </a:r>
            <a:r>
              <a:rPr lang="en-US" sz="1500" i="1" dirty="0"/>
              <a:t>lick forward for a third story map) </a:t>
            </a:r>
            <a:r>
              <a:rPr lang="en-US" dirty="0"/>
              <a:t>When selecting a story map ensure the vocabulary matches grade level terminology.</a:t>
            </a:r>
            <a:endParaRPr dirty="0"/>
          </a:p>
        </p:txBody>
      </p:sp>
      <p:sp>
        <p:nvSpPr>
          <p:cNvPr id="408" name="Google Shape;408;gfc8df43880_0_3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dirty="0"/>
          </a:p>
        </p:txBody>
      </p:sp>
    </p:spTree>
    <p:extLst>
      <p:ext uri="{BB962C8B-B14F-4D97-AF65-F5344CB8AC3E}">
        <p14:creationId xmlns:p14="http://schemas.microsoft.com/office/powerpoint/2010/main" val="2192652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fc8df43880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fc8df43880_0_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Do</a:t>
            </a:r>
            <a:r>
              <a:rPr lang="en-US" dirty="0"/>
              <a:t>: Continue to pause for participants to consider the type of structure/ organizers on the screen. Ensure participants also have a text you selected from the resources provided.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To Say: </a:t>
            </a:r>
            <a:r>
              <a:rPr lang="en-US" b="0" dirty="0"/>
              <a:t>Graphic organizers are to develop ‘process thinking’ for students to be able to summarize key details from a text. Please take a few minutes to review these organizers and select one to orally retell or summarize </a:t>
            </a:r>
            <a:r>
              <a:rPr lang="en-US" b="0" i="0" u="none" dirty="0"/>
              <a:t>the text provided. (</a:t>
            </a:r>
            <a:r>
              <a:rPr lang="en-US" b="0" i="1" u="none" dirty="0"/>
              <a:t>Pause and encourage participants to orally summarize the text you provided. Ask if any participants wish to share their work.)</a:t>
            </a:r>
            <a:endParaRPr b="0" i="0" u="none"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dirty="0"/>
              <a:t>More to Know: </a:t>
            </a:r>
            <a:r>
              <a:rPr lang="en-US" dirty="0"/>
              <a:t>Skill levels of students scaffold from “</a:t>
            </a:r>
            <a:r>
              <a:rPr lang="en-US" u="sng" dirty="0"/>
              <a:t>why did</a:t>
            </a:r>
            <a:r>
              <a:rPr lang="en-US" dirty="0"/>
              <a:t> something happen” to the word “cause” and the “</a:t>
            </a:r>
            <a:r>
              <a:rPr lang="en-US" u="sng" dirty="0"/>
              <a:t>what </a:t>
            </a:r>
            <a:r>
              <a:rPr lang="en-US" dirty="0"/>
              <a:t>happened” is now the “effect”. Teachers can increase comprehension by carefully selecting the way questioning words are linked to the vocabulary. </a:t>
            </a:r>
            <a:endParaRPr dirty="0"/>
          </a:p>
        </p:txBody>
      </p:sp>
      <p:sp>
        <p:nvSpPr>
          <p:cNvPr id="417" name="Google Shape;417;gfc8df43880_0_3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dirty="0"/>
          </a:p>
        </p:txBody>
      </p:sp>
    </p:spTree>
    <p:extLst>
      <p:ext uri="{BB962C8B-B14F-4D97-AF65-F5344CB8AC3E}">
        <p14:creationId xmlns:p14="http://schemas.microsoft.com/office/powerpoint/2010/main" val="372413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a69de2c01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fa69de2c01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Student comprehend text structures more easily when teachers take time to teach students signal or cue words. This is especially useful in comprehending expository text. Expository text uses clear, focused language which moves from facts that are general to specific and abstract to concrete.</a:t>
            </a:r>
            <a:endParaRPr dirty="0">
              <a:highlight>
                <a:srgbClr val="FFFFFF"/>
              </a:highlight>
            </a:endParaRPr>
          </a:p>
          <a:p>
            <a:pPr marL="0" lvl="0" indent="0" algn="l" rtl="0">
              <a:spcBef>
                <a:spcPts val="0"/>
              </a:spcBef>
              <a:spcAft>
                <a:spcPts val="0"/>
              </a:spcAft>
              <a:buNone/>
            </a:pPr>
            <a:r>
              <a:rPr lang="en-US" dirty="0">
                <a:highlight>
                  <a:srgbClr val="FFFFFF"/>
                </a:highlight>
              </a:rPr>
              <a:t> </a:t>
            </a:r>
            <a:endParaRPr dirty="0">
              <a:highlight>
                <a:srgbClr val="FFFFFF"/>
              </a:highlight>
            </a:endParaRPr>
          </a:p>
        </p:txBody>
      </p:sp>
      <p:sp>
        <p:nvSpPr>
          <p:cNvPr id="426" name="Google Shape;426;gfa69de2c01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dirty="0"/>
          </a:p>
        </p:txBody>
      </p:sp>
    </p:spTree>
    <p:extLst>
      <p:ext uri="{BB962C8B-B14F-4D97-AF65-F5344CB8AC3E}">
        <p14:creationId xmlns:p14="http://schemas.microsoft.com/office/powerpoint/2010/main" val="3884724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fc8df43880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fc8df43880_0_3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t>To Do: </a:t>
            </a:r>
            <a:r>
              <a:rPr lang="en-US" dirty="0"/>
              <a:t>Click forward to reveal the speech bubble.</a:t>
            </a:r>
          </a:p>
          <a:p>
            <a:pPr marL="0" lvl="0" indent="0" algn="l" rtl="0">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SzPts val="1400"/>
              <a:buNone/>
            </a:pPr>
            <a:r>
              <a:rPr lang="en-US" b="1" dirty="0"/>
              <a:t>To Know and To Say:</a:t>
            </a:r>
            <a:r>
              <a:rPr lang="en-US" dirty="0"/>
              <a:t> It is common in many grade levels to teach text features as seen on the left side of the screen. From our presentation today, we hope to help you realize teaching the text structures when using graphic organizers is just as important to comprehension as instruction on text features. </a:t>
            </a:r>
            <a:endParaRPr dirty="0"/>
          </a:p>
          <a:p>
            <a:pPr marL="0" lvl="0" indent="0" algn="l" rtl="0">
              <a:lnSpc>
                <a:spcPct val="100000"/>
              </a:lnSpc>
              <a:spcBef>
                <a:spcPts val="0"/>
              </a:spcBef>
              <a:spcAft>
                <a:spcPts val="0"/>
              </a:spcAft>
              <a:buSzPts val="1400"/>
              <a:buNone/>
            </a:pPr>
            <a:endParaRPr dirty="0"/>
          </a:p>
        </p:txBody>
      </p:sp>
      <p:sp>
        <p:nvSpPr>
          <p:cNvPr id="434" name="Google Shape;434;gfc8df43880_0_3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dirty="0"/>
          </a:p>
        </p:txBody>
      </p:sp>
    </p:spTree>
    <p:extLst>
      <p:ext uri="{BB962C8B-B14F-4D97-AF65-F5344CB8AC3E}">
        <p14:creationId xmlns:p14="http://schemas.microsoft.com/office/powerpoint/2010/main" val="1600133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f4ca089b2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f4ca089b29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You will use the story to model, support and scaffold the participants learning with visualization.</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Clicking to the next slide will display the words from E.B. White’s Charlotte's Web.</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One way to help a child comprehend what he is reading is to encourage him to visualize parts of the story in his mind. These "mind movies" help clarify information and increase understanding. The images can include any of the five senses. Which are? </a:t>
            </a:r>
            <a:r>
              <a:rPr lang="en-US" sz="1200" b="0" i="1" u="none" strike="noStrike" cap="none" dirty="0">
                <a:solidFill>
                  <a:schemeClr val="dk1"/>
                </a:solidFill>
                <a:effectLst/>
                <a:latin typeface="Calibri"/>
                <a:ea typeface="Calibri"/>
                <a:cs typeface="Calibri"/>
                <a:sym typeface="Calibri"/>
              </a:rPr>
              <a:t>(Pause for participants to respond: see, hear, smell, taste, and feel.)</a:t>
            </a: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To teach visualization, select a passage with good descriptive words.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Begin reading. Pause after a few sentences.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Share the image you've created in your mind, and talk about which words from the book helped you "draw" your picture. Your picture can relate to the setting, the characters, or the actions.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Remember to target what you see, feel, hear, smell or taste. By doing this, you are modeling the kind of picture making/visualization you want your students to do.</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Let’s try this with a passage from Charlotte’s Web from E. B. White. It is one that students in grades K-2 could not read on their own, but could comprehend if it was read aloud to them.</a:t>
            </a:r>
            <a:endParaRPr dirty="0"/>
          </a:p>
        </p:txBody>
      </p:sp>
      <p:sp>
        <p:nvSpPr>
          <p:cNvPr id="444" name="Google Shape;444;gf4ca089b29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dirty="0"/>
          </a:p>
        </p:txBody>
      </p:sp>
    </p:spTree>
    <p:extLst>
      <p:ext uri="{BB962C8B-B14F-4D97-AF65-F5344CB8AC3E}">
        <p14:creationId xmlns:p14="http://schemas.microsoft.com/office/powerpoint/2010/main" val="338147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These are the intentions for the day.</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Do: </a:t>
            </a:r>
            <a:r>
              <a:rPr lang="en-US" dirty="0"/>
              <a:t>Allow time for the participants to consider the learning ahead for them.</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To Say: </a:t>
            </a:r>
            <a:r>
              <a:rPr lang="en-US" b="0" dirty="0"/>
              <a:t>Here are our intentions for the day. We will examine how our instruction for comprehension impacts student growth and application of learning as we read.</a:t>
            </a:r>
          </a:p>
          <a:p>
            <a:pPr marL="171450" lvl="0" indent="-171450" algn="l" rtl="0">
              <a:spcBef>
                <a:spcPts val="0"/>
              </a:spcBef>
              <a:spcAft>
                <a:spcPts val="0"/>
              </a:spcAft>
              <a:buFont typeface="Arial" panose="020B0604020202020204" pitchFamily="34" charset="0"/>
              <a:buChar char="•"/>
            </a:pPr>
            <a:r>
              <a:rPr lang="en-US" b="0" dirty="0"/>
              <a:t>Sometimes we get caught up in the</a:t>
            </a:r>
            <a:r>
              <a:rPr lang="en-US" b="0" baseline="0" dirty="0"/>
              <a:t> product, the fun games, and activities when it should be the process. Teaching process thinking is the way to increase comprehension.</a:t>
            </a:r>
          </a:p>
          <a:p>
            <a:pPr marL="171450" lvl="0" indent="-171450" algn="l" rtl="0">
              <a:spcBef>
                <a:spcPts val="0"/>
              </a:spcBef>
              <a:spcAft>
                <a:spcPts val="0"/>
              </a:spcAft>
              <a:buFont typeface="Arial" panose="020B0604020202020204" pitchFamily="34" charset="0"/>
              <a:buChar char="•"/>
            </a:pPr>
            <a:r>
              <a:rPr lang="en-US" b="0" baseline="0" dirty="0"/>
              <a:t>Comprehension starts at the sentence level.</a:t>
            </a:r>
          </a:p>
          <a:p>
            <a:pPr marL="171450" lvl="0" indent="-171450" algn="l" rtl="0">
              <a:spcBef>
                <a:spcPts val="0"/>
              </a:spcBef>
              <a:spcAft>
                <a:spcPts val="0"/>
              </a:spcAft>
              <a:buFont typeface="Arial" panose="020B0604020202020204" pitchFamily="34" charset="0"/>
              <a:buChar char="•"/>
            </a:pPr>
            <a:r>
              <a:rPr lang="en-US" b="0" baseline="0" dirty="0"/>
              <a:t>The intent is to connect listening and reading comprehension.</a:t>
            </a:r>
          </a:p>
          <a:p>
            <a:pPr marL="171450" lvl="0" indent="-171450" algn="l" rtl="0">
              <a:spcBef>
                <a:spcPts val="0"/>
              </a:spcBef>
              <a:spcAft>
                <a:spcPts val="0"/>
              </a:spcAft>
              <a:buFont typeface="Arial" panose="020B0604020202020204" pitchFamily="34" charset="0"/>
              <a:buChar char="•"/>
            </a:pPr>
            <a:r>
              <a:rPr lang="en-US" b="0" baseline="0" dirty="0"/>
              <a:t>Text structure impacts comprehension through the application of graphic organizers for processing.</a:t>
            </a:r>
          </a:p>
          <a:p>
            <a:pPr marL="171450" lvl="0" indent="-171450" algn="l" rtl="0">
              <a:spcBef>
                <a:spcPts val="0"/>
              </a:spcBef>
              <a:spcAft>
                <a:spcPts val="0"/>
              </a:spcAft>
              <a:buFont typeface="Arial" panose="020B0604020202020204" pitchFamily="34" charset="0"/>
              <a:buChar char="•"/>
            </a:pPr>
            <a:r>
              <a:rPr lang="en-US" b="0" baseline="0" dirty="0"/>
              <a:t>You should walk away today with many examples of intentional strategy instruction which research proves will increase comprehension.</a:t>
            </a:r>
          </a:p>
          <a:p>
            <a:pPr marL="171450" lvl="0" indent="-171450" algn="l" rtl="0">
              <a:spcBef>
                <a:spcPts val="0"/>
              </a:spcBef>
              <a:spcAft>
                <a:spcPts val="0"/>
              </a:spcAft>
              <a:buFont typeface="Arial" panose="020B0604020202020204" pitchFamily="34" charset="0"/>
              <a:buChar char="•"/>
            </a:pPr>
            <a:endParaRPr lang="en-US" b="0" baseline="0" dirty="0"/>
          </a:p>
          <a:p>
            <a:pPr marL="0" lvl="0" indent="0" algn="l" rtl="0">
              <a:spcBef>
                <a:spcPts val="0"/>
              </a:spcBef>
              <a:spcAft>
                <a:spcPts val="0"/>
              </a:spcAft>
              <a:buFont typeface="Arial" panose="020B0604020202020204" pitchFamily="34" charset="0"/>
              <a:buNone/>
            </a:pPr>
            <a:r>
              <a:rPr lang="en-US" b="0" baseline="0" dirty="0"/>
              <a:t>I will now pause for you to wrap your mind around what is ahead for you in this session.</a:t>
            </a:r>
            <a:endParaRPr dirty="0"/>
          </a:p>
        </p:txBody>
      </p:sp>
      <p:sp>
        <p:nvSpPr>
          <p:cNvPr id="80" name="Google Shape;8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extLst>
      <p:ext uri="{BB962C8B-B14F-4D97-AF65-F5344CB8AC3E}">
        <p14:creationId xmlns:p14="http://schemas.microsoft.com/office/powerpoint/2010/main" val="171848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0e9f7329dd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0e9f7329dd_1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“The barn was very large. It was very old. It smelled of hay and it smelled of manure. It smelled of the perspiration of tired horses and the wonderful sweet breath of patient cows. There was always hay in the great loft up overhead. And there was always hay being pitched down to the cows and the horses and the sheep.”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As I was reading, here are a few words that stood out to help me form a picture in my head. (Click forward to reveal the “Words from the Text”). I visualized a large, old barn, horses, cows, hay and a loft. I might draw a picture to show you what I see.</a:t>
            </a:r>
          </a:p>
          <a:p>
            <a:pPr marL="0" lvl="0" indent="0" algn="l" rtl="0">
              <a:spcBef>
                <a:spcPts val="2800"/>
              </a:spcBef>
              <a:spcAft>
                <a:spcPts val="0"/>
              </a:spcAft>
              <a:buNone/>
            </a:pPr>
            <a:endParaRPr dirty="0"/>
          </a:p>
        </p:txBody>
      </p:sp>
      <p:sp>
        <p:nvSpPr>
          <p:cNvPr id="453" name="Google Shape;453;g10e9f7329dd_1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dirty="0"/>
          </a:p>
        </p:txBody>
      </p:sp>
    </p:spTree>
    <p:extLst>
      <p:ext uri="{BB962C8B-B14F-4D97-AF65-F5344CB8AC3E}">
        <p14:creationId xmlns:p14="http://schemas.microsoft.com/office/powerpoint/2010/main" val="2009162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0983bb8a8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0983bb8a89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Provide Handout #6 for Visualization. You may want to pause after every one or two sentences for participants to write the words which ‘draw’ a picture in their mind.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The next step would be to continue reading. Please read the text along with me on the screen.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Use the handout to write the words which create your mental image/emotions. As I reread this passage, I will pause after a few sentences to allow you time to place your thoughts on paper. Then draw what you visualized. </a:t>
            </a:r>
            <a:r>
              <a:rPr lang="en-US" sz="1200" b="0" i="1" u="none" strike="noStrike" cap="none" dirty="0">
                <a:solidFill>
                  <a:schemeClr val="dk1"/>
                </a:solidFill>
                <a:effectLst/>
                <a:latin typeface="Calibri"/>
                <a:ea typeface="Calibri"/>
                <a:cs typeface="Calibri"/>
                <a:sym typeface="Calibri"/>
              </a:rPr>
              <a:t>Allow time for participants to write words from the text and illustrate their mental picture.</a:t>
            </a: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Place your work on your table for others to see. Did everyone visualize the same? Probably not! This is a great time to talk about why the images might be different. As students are better able to visualize, you can read a longer portion of text and continue the sharing process. Once students have mastered this skill, encourage the use of mental imagery when they are reading independently. Visualization/mental images help students understand the story in a clearer way.</a:t>
            </a:r>
          </a:p>
          <a:p>
            <a:pPr marL="0" lvl="0" indent="0" algn="l" rtl="0">
              <a:spcBef>
                <a:spcPts val="0"/>
              </a:spcBef>
              <a:spcAft>
                <a:spcPts val="0"/>
              </a:spcAft>
              <a:buNone/>
            </a:pPr>
            <a:endParaRPr dirty="0"/>
          </a:p>
        </p:txBody>
      </p:sp>
      <p:sp>
        <p:nvSpPr>
          <p:cNvPr id="466" name="Google Shape;466;g10983bb8a89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dirty="0"/>
          </a:p>
        </p:txBody>
      </p:sp>
    </p:spTree>
    <p:extLst>
      <p:ext uri="{BB962C8B-B14F-4D97-AF65-F5344CB8AC3E}">
        <p14:creationId xmlns:p14="http://schemas.microsoft.com/office/powerpoint/2010/main" val="3938008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0e9f7329dd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0e9f7329dd_1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 and To Say: </a:t>
            </a:r>
            <a:r>
              <a:rPr lang="en-US" sz="1200" b="0" i="0" u="none" strike="noStrike" cap="none" dirty="0">
                <a:solidFill>
                  <a:schemeClr val="dk1"/>
                </a:solidFill>
                <a:effectLst/>
                <a:latin typeface="Calibri"/>
                <a:ea typeface="Calibri"/>
                <a:cs typeface="Calibri"/>
                <a:sym typeface="Calibri"/>
              </a:rPr>
              <a:t>Retelling involves having students orally reconstruct a story that they have read.</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Retelling requires students to activate their knowledge of how stories work and apply it to the new reading. As part of retelling, students engage in ordering and summarizing information and in making inferences. The teacher can use retelling as a way to assess how well students comprehend a story, then use this information to help students develop a deeper understanding of what they have read. Students' retellings should become more detailed as they become better readers. The power of teachers using common graphic organizers for retelling is in guiding/leading students to retell the most important portions of the text based on the type of text genre. </a:t>
            </a:r>
          </a:p>
          <a:p>
            <a:pPr marL="0" lvl="0" indent="0" algn="l" rtl="0">
              <a:lnSpc>
                <a:spcPct val="115000"/>
              </a:lnSpc>
              <a:spcBef>
                <a:spcPts val="1000"/>
              </a:spcBef>
              <a:spcAft>
                <a:spcPts val="0"/>
              </a:spcAft>
              <a:buClr>
                <a:schemeClr val="dk1"/>
              </a:buClr>
              <a:buSzPts val="1100"/>
              <a:buFont typeface="Arial"/>
              <a:buNone/>
            </a:pPr>
            <a:endParaRPr dirty="0">
              <a:highlight>
                <a:schemeClr val="lt1"/>
              </a:highlight>
            </a:endParaRPr>
          </a:p>
          <a:p>
            <a:pPr marL="0" lvl="0" indent="0" algn="l" rtl="0">
              <a:spcBef>
                <a:spcPts val="1000"/>
              </a:spcBef>
              <a:spcAft>
                <a:spcPts val="0"/>
              </a:spcAft>
              <a:buNone/>
            </a:pPr>
            <a:endParaRPr dirty="0"/>
          </a:p>
        </p:txBody>
      </p:sp>
      <p:sp>
        <p:nvSpPr>
          <p:cNvPr id="473" name="Google Shape;473;g10e9f7329dd_1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dirty="0"/>
          </a:p>
        </p:txBody>
      </p:sp>
    </p:spTree>
    <p:extLst>
      <p:ext uri="{BB962C8B-B14F-4D97-AF65-F5344CB8AC3E}">
        <p14:creationId xmlns:p14="http://schemas.microsoft.com/office/powerpoint/2010/main" val="3718790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0e9f7329dd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0e9f7329dd_1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800"/>
              </a:spcBef>
              <a:spcAft>
                <a:spcPts val="0"/>
              </a:spcAft>
              <a:buNone/>
            </a:pPr>
            <a:r>
              <a:rPr lang="en-US" dirty="0"/>
              <a:t>To Say: With Simple Retelling, we will start with the listening comprehension and our modeling before students are able to do these skills on their own when reading silently. Teacher selection of graphic organizers for simple retelling should help</a:t>
            </a:r>
            <a:r>
              <a:rPr lang="en-US" baseline="0" dirty="0"/>
              <a:t> structure student thinking around the following ideas:</a:t>
            </a:r>
          </a:p>
          <a:p>
            <a:pPr marL="171450" lvl="0" indent="-171450" algn="l" rtl="0">
              <a:spcBef>
                <a:spcPts val="2800"/>
              </a:spcBef>
              <a:spcAft>
                <a:spcPts val="0"/>
              </a:spcAft>
              <a:buFont typeface="Arial" panose="020B0604020202020204" pitchFamily="34" charset="0"/>
              <a:buChar char="•"/>
            </a:pPr>
            <a:r>
              <a:rPr lang="en-US" baseline="0" dirty="0"/>
              <a:t>Identify to retell the beginning, middle, and end of the story in order</a:t>
            </a:r>
          </a:p>
          <a:p>
            <a:pPr marL="171450" lvl="0" indent="-171450" algn="l" rtl="0">
              <a:spcBef>
                <a:spcPts val="2800"/>
              </a:spcBef>
              <a:spcAft>
                <a:spcPts val="0"/>
              </a:spcAft>
              <a:buFont typeface="Arial" panose="020B0604020202020204" pitchFamily="34" charset="0"/>
              <a:buChar char="•"/>
            </a:pPr>
            <a:r>
              <a:rPr lang="en-US" baseline="0" dirty="0"/>
              <a:t>Describe the setting</a:t>
            </a:r>
          </a:p>
          <a:p>
            <a:pPr marL="171450" lvl="0" indent="-171450" algn="l" rtl="0">
              <a:spcBef>
                <a:spcPts val="2800"/>
              </a:spcBef>
              <a:spcAft>
                <a:spcPts val="0"/>
              </a:spcAft>
              <a:buFont typeface="Arial" panose="020B0604020202020204" pitchFamily="34" charset="0"/>
              <a:buChar char="•"/>
            </a:pPr>
            <a:r>
              <a:rPr lang="en-US" baseline="0" dirty="0"/>
              <a:t>Identify the problem and the resolution of a problem</a:t>
            </a:r>
          </a:p>
          <a:p>
            <a:pPr marL="171450" lvl="0" indent="-171450" algn="l" rtl="0">
              <a:spcBef>
                <a:spcPts val="2800"/>
              </a:spcBef>
              <a:spcAft>
                <a:spcPts val="0"/>
              </a:spcAft>
              <a:buFont typeface="Arial" panose="020B0604020202020204" pitchFamily="34" charset="0"/>
              <a:buChar char="•"/>
            </a:pPr>
            <a:endParaRPr lang="en-US" baseline="0" dirty="0"/>
          </a:p>
          <a:p>
            <a:pPr marL="0" lvl="0" indent="0" algn="l" rtl="0">
              <a:spcBef>
                <a:spcPts val="2800"/>
              </a:spcBef>
              <a:spcAft>
                <a:spcPts val="0"/>
              </a:spcAft>
              <a:buFontTx/>
              <a:buNone/>
            </a:pPr>
            <a:r>
              <a:rPr lang="en-US" baseline="0" dirty="0"/>
              <a:t>Teachers will model the use of the organizer and scaffold with ‘We Do’ until students can perform the “You Do” independently. Some students will need more practice in </a:t>
            </a:r>
            <a:r>
              <a:rPr lang="en-US" u="sng" baseline="0" dirty="0"/>
              <a:t>small groups </a:t>
            </a:r>
            <a:r>
              <a:rPr lang="en-US" baseline="0" dirty="0"/>
              <a:t>before they can apply to their own silent reading of a text.</a:t>
            </a:r>
            <a:endParaRPr dirty="0"/>
          </a:p>
        </p:txBody>
      </p:sp>
      <p:sp>
        <p:nvSpPr>
          <p:cNvPr id="481" name="Google Shape;481;g10e9f7329dd_1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dirty="0"/>
          </a:p>
        </p:txBody>
      </p:sp>
    </p:spTree>
    <p:extLst>
      <p:ext uri="{BB962C8B-B14F-4D97-AF65-F5344CB8AC3E}">
        <p14:creationId xmlns:p14="http://schemas.microsoft.com/office/powerpoint/2010/main" val="395340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0e9f7329dd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0e9f7329dd_1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For more complete retelling we begin to select more complex metacognitive organizers. Teachers who are intentional with instruction, selection, and application of graphic organizers will develop students who can comprehend text more deeply. I probably do not need to remind you that a student must be able to read the text they are reading with more than 94 percent accuracy to focus on the ‘thinking’ involved with this level of comprehension when reading silently.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To reiterate, comprehension develops across a continuum of skills. This progression begins with the teacher orally reading and student listening before being asked to retell from their independent silent reading.</a:t>
            </a:r>
          </a:p>
          <a:p>
            <a:pPr marL="0" indent="0"/>
            <a:r>
              <a:rPr lang="en-US" sz="1200" b="0" i="0" u="none" strike="noStrike" cap="none" dirty="0">
                <a:solidFill>
                  <a:schemeClr val="dk1"/>
                </a:solidFill>
                <a:effectLst/>
                <a:latin typeface="Calibri"/>
                <a:ea typeface="Calibri"/>
                <a:cs typeface="Calibri"/>
                <a:sym typeface="Calibri"/>
              </a:rPr>
              <a:t>In addition to all the simple retelling activities, the student needs be able to</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Identify and retell events and facts in a sequence</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Make inferences to fill in missing information</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Identify and retell causes of actions or events and their effects</a:t>
            </a:r>
          </a:p>
          <a:p>
            <a:pPr marL="0" lvl="0" indent="0" algn="l" rtl="0">
              <a:lnSpc>
                <a:spcPct val="115000"/>
              </a:lnSpc>
              <a:spcBef>
                <a:spcPts val="2800"/>
              </a:spcBef>
              <a:spcAft>
                <a:spcPts val="2800"/>
              </a:spcAft>
              <a:buNone/>
            </a:pPr>
            <a:endParaRPr dirty="0">
              <a:highlight>
                <a:schemeClr val="lt1"/>
              </a:highlight>
            </a:endParaRPr>
          </a:p>
        </p:txBody>
      </p:sp>
      <p:sp>
        <p:nvSpPr>
          <p:cNvPr id="489" name="Google Shape;489;g10e9f7329dd_1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dirty="0"/>
          </a:p>
        </p:txBody>
      </p:sp>
    </p:spTree>
    <p:extLst>
      <p:ext uri="{BB962C8B-B14F-4D97-AF65-F5344CB8AC3E}">
        <p14:creationId xmlns:p14="http://schemas.microsoft.com/office/powerpoint/2010/main" val="30715350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0e9f7329dd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0e9f7329dd_1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For the </a:t>
            </a:r>
            <a:r>
              <a:rPr lang="en-US" sz="1200" b="0" i="1" u="none" strike="noStrike" cap="none" dirty="0">
                <a:solidFill>
                  <a:schemeClr val="dk1"/>
                </a:solidFill>
                <a:effectLst/>
                <a:latin typeface="Calibri"/>
                <a:ea typeface="Calibri"/>
                <a:cs typeface="Calibri"/>
                <a:sym typeface="Calibri"/>
              </a:rPr>
              <a:t>most complete or complex retelling</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The student can</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Identify and retell a sequence of actions or events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Make inferences to account for events or actions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Offer an evaluation of the story</a:t>
            </a:r>
          </a:p>
          <a:p>
            <a:r>
              <a:rPr lang="en-US" sz="1200" b="0" i="0" u="none" strike="noStrike" cap="none" dirty="0">
                <a:solidFill>
                  <a:schemeClr val="dk1"/>
                </a:solidFill>
                <a:effectLst/>
                <a:latin typeface="Calibri"/>
                <a:ea typeface="Calibri"/>
                <a:cs typeface="Calibri"/>
                <a:sym typeface="Calibri"/>
              </a:rPr>
              <a:t>What does the last bullet mean to you? </a:t>
            </a:r>
            <a:r>
              <a:rPr lang="en-US" sz="1200" b="0" i="1" u="none" strike="noStrike" cap="none" dirty="0">
                <a:solidFill>
                  <a:schemeClr val="dk1"/>
                </a:solidFill>
                <a:effectLst/>
                <a:latin typeface="Calibri"/>
                <a:ea typeface="Calibri"/>
                <a:cs typeface="Calibri"/>
                <a:sym typeface="Calibri"/>
              </a:rPr>
              <a:t>Allow participants to share their thoughts.</a:t>
            </a:r>
            <a:endParaRPr lang="en-US" sz="1200" b="0" i="0" u="none" strike="noStrike" cap="none" dirty="0">
              <a:solidFill>
                <a:schemeClr val="dk1"/>
              </a:solidFill>
              <a:effectLst/>
              <a:latin typeface="Calibri"/>
              <a:ea typeface="Calibri"/>
              <a:cs typeface="Calibri"/>
              <a:sym typeface="Calibri"/>
            </a:endParaRPr>
          </a:p>
          <a:p>
            <a:r>
              <a:rPr lang="en-US" sz="1200" b="0" i="1" u="none" strike="noStrike" cap="none" dirty="0">
                <a:solidFill>
                  <a:schemeClr val="dk1"/>
                </a:solidFill>
                <a:effectLst/>
                <a:latin typeface="Calibri"/>
                <a:ea typeface="Calibri"/>
                <a:cs typeface="Calibri"/>
                <a:sym typeface="Calibri"/>
              </a:rPr>
              <a:t>Example Answers might include</a:t>
            </a:r>
            <a:endParaRPr lang="en-US"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1" u="none" strike="noStrike" cap="none" dirty="0">
                <a:solidFill>
                  <a:schemeClr val="dk1"/>
                </a:solidFill>
                <a:effectLst/>
                <a:latin typeface="Calibri"/>
                <a:ea typeface="Calibri"/>
                <a:cs typeface="Calibri"/>
                <a:sym typeface="Calibri"/>
              </a:rPr>
              <a:t>Offer opinion</a:t>
            </a:r>
            <a:endParaRPr lang="en-US"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1" u="none" strike="noStrike" cap="none" dirty="0">
                <a:solidFill>
                  <a:schemeClr val="dk1"/>
                </a:solidFill>
                <a:effectLst/>
                <a:latin typeface="Calibri"/>
                <a:ea typeface="Calibri"/>
                <a:cs typeface="Calibri"/>
                <a:sym typeface="Calibri"/>
              </a:rPr>
              <a:t>Connect text to self</a:t>
            </a:r>
            <a:endParaRPr lang="en-US"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1" u="none" strike="noStrike" cap="none" dirty="0">
                <a:solidFill>
                  <a:schemeClr val="dk1"/>
                </a:solidFill>
                <a:effectLst/>
                <a:latin typeface="Calibri"/>
                <a:ea typeface="Calibri"/>
                <a:cs typeface="Calibri"/>
                <a:sym typeface="Calibri"/>
              </a:rPr>
              <a:t>Evaluate character actions</a:t>
            </a:r>
            <a:endParaRPr lang="en-US"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1" u="none" strike="noStrike" cap="none" dirty="0">
                <a:solidFill>
                  <a:schemeClr val="dk1"/>
                </a:solidFill>
                <a:effectLst/>
                <a:latin typeface="Calibri"/>
                <a:ea typeface="Calibri"/>
                <a:cs typeface="Calibri"/>
                <a:sym typeface="Calibri"/>
              </a:rPr>
              <a:t>Provide plausible outcomes </a:t>
            </a:r>
            <a:endParaRPr lang="en-US"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1" u="none" strike="noStrike" cap="none" dirty="0">
                <a:solidFill>
                  <a:schemeClr val="dk1"/>
                </a:solidFill>
                <a:effectLst/>
                <a:latin typeface="Calibri"/>
                <a:ea typeface="Calibri"/>
                <a:cs typeface="Calibri"/>
                <a:sym typeface="Calibri"/>
              </a:rPr>
              <a:t>Evaluate factual evidence	</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i="1" dirty="0">
                <a:highlight>
                  <a:schemeClr val="lt1"/>
                </a:highlight>
              </a:rPr>
              <a:t>	</a:t>
            </a:r>
            <a:endParaRPr dirty="0">
              <a:highlight>
                <a:schemeClr val="lt1"/>
              </a:highlight>
            </a:endParaRPr>
          </a:p>
          <a:p>
            <a:pPr marL="0" lvl="0" indent="0" algn="l" rtl="0">
              <a:spcBef>
                <a:spcPts val="2800"/>
              </a:spcBef>
              <a:spcAft>
                <a:spcPts val="0"/>
              </a:spcAft>
              <a:buNone/>
            </a:pPr>
            <a:endParaRPr dirty="0"/>
          </a:p>
        </p:txBody>
      </p:sp>
      <p:sp>
        <p:nvSpPr>
          <p:cNvPr id="497" name="Google Shape;497;g10e9f7329dd_1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dirty="0"/>
          </a:p>
        </p:txBody>
      </p:sp>
    </p:spTree>
    <p:extLst>
      <p:ext uri="{BB962C8B-B14F-4D97-AF65-F5344CB8AC3E}">
        <p14:creationId xmlns:p14="http://schemas.microsoft.com/office/powerpoint/2010/main" val="2221775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0e9f7329d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0e9f7329dd_1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Do: </a:t>
            </a:r>
            <a:r>
              <a:rPr lang="en-US" dirty="0"/>
              <a:t>Allow wait time for discussion. </a:t>
            </a:r>
            <a:br>
              <a:rPr lang="en-US" dirty="0"/>
            </a:br>
            <a:endParaRPr lang="en-US" dirty="0"/>
          </a:p>
          <a:p>
            <a:pPr marL="0" lvl="0" indent="0" algn="l" rtl="0">
              <a:spcBef>
                <a:spcPts val="0"/>
              </a:spcBef>
              <a:spcAft>
                <a:spcPts val="0"/>
              </a:spcAft>
              <a:buNone/>
            </a:pPr>
            <a:r>
              <a:rPr lang="en-US" b="1" dirty="0"/>
              <a:t>To Know and Say</a:t>
            </a:r>
            <a:r>
              <a:rPr lang="en-US" dirty="0"/>
              <a:t>: Using what we have discussed about the different complexity levels of comprehension and retelling, what would be the level of comprehension if a student silently reads a text and makes inferences about the setting? Is that a simple, more complete, or complex level of comprehension? </a:t>
            </a:r>
            <a:r>
              <a:rPr lang="en-US" b="1" i="1" dirty="0"/>
              <a:t>(It is more complete) </a:t>
            </a:r>
            <a:r>
              <a:rPr lang="en-US" b="0" i="0" dirty="0"/>
              <a:t>What makes this example more complete?</a:t>
            </a:r>
            <a:endParaRPr b="0" i="0"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Which level is the second option? When a teacher reads aloud and asks student to help her jot down the beginning, middle, and end of the story? </a:t>
            </a:r>
            <a:r>
              <a:rPr lang="en-US" b="1" i="1" dirty="0"/>
              <a:t>(Simple)</a:t>
            </a:r>
            <a:endParaRPr b="1" dirty="0"/>
          </a:p>
        </p:txBody>
      </p:sp>
      <p:sp>
        <p:nvSpPr>
          <p:cNvPr id="506" name="Google Shape;506;g10e9f7329dd_1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dirty="0"/>
          </a:p>
        </p:txBody>
      </p:sp>
    </p:spTree>
    <p:extLst>
      <p:ext uri="{BB962C8B-B14F-4D97-AF65-F5344CB8AC3E}">
        <p14:creationId xmlns:p14="http://schemas.microsoft.com/office/powerpoint/2010/main" val="40613942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0ceb1abb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0ceb1abb03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The National Reading Panel (NICHD, 2000) reviewed more than 200 studies on comprehension strategies and that analysis attributed the largest learning effects to summarizing. Summarizing teaches students how to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Discern the most important ideas in a text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How to ignore irrelevant information</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How to integrate the central ideas in a meaningful way</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We have talked about Dr. John Hattie’s research before in the Phonological and Phonemic Awareness module. John Hattie is an educational researcher who conducted meta-analysis of over 300 million students around the world. Hattie has determined the .4 effect size = one year growth.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The skill of being able to summarize has an effect size of .79, which means nearly two years of academic growth in one year. </a:t>
            </a:r>
            <a:endParaRPr dirty="0"/>
          </a:p>
        </p:txBody>
      </p:sp>
      <p:sp>
        <p:nvSpPr>
          <p:cNvPr id="513" name="Google Shape;513;g10ceb1abb03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dirty="0"/>
          </a:p>
        </p:txBody>
      </p:sp>
    </p:spTree>
    <p:extLst>
      <p:ext uri="{BB962C8B-B14F-4D97-AF65-F5344CB8AC3E}">
        <p14:creationId xmlns:p14="http://schemas.microsoft.com/office/powerpoint/2010/main" val="2746150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0ceb1abb03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0ceb1abb03_1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 and To Say: </a:t>
            </a:r>
            <a:r>
              <a:rPr lang="en-US" sz="1200" b="0" i="0" u="none" strike="noStrike" cap="none" dirty="0">
                <a:solidFill>
                  <a:schemeClr val="dk1"/>
                </a:solidFill>
                <a:effectLst/>
                <a:latin typeface="Calibri"/>
                <a:ea typeface="Calibri"/>
                <a:cs typeface="Calibri"/>
                <a:sym typeface="Calibri"/>
              </a:rPr>
              <a:t>There are many benefits to teaching strategies which result in strong comprehension: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It helps students learn to determine essential ideas and consolidate important details that support them.</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It enables students to focus on key words and phrases of an assigned text that are worth noting and remembering.</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It teaches students how to take a large section of text and reduce it to the main points for more concise understanding.</a:t>
            </a:r>
          </a:p>
          <a:p>
            <a:pPr marL="0" lvl="0" indent="0" algn="l" rtl="0">
              <a:lnSpc>
                <a:spcPct val="120000"/>
              </a:lnSpc>
              <a:spcBef>
                <a:spcPts val="2800"/>
              </a:spcBef>
              <a:spcAft>
                <a:spcPts val="2800"/>
              </a:spcAft>
              <a:buNone/>
            </a:pPr>
            <a:endParaRPr dirty="0">
              <a:highlight>
                <a:schemeClr val="lt1"/>
              </a:highlight>
            </a:endParaRPr>
          </a:p>
        </p:txBody>
      </p:sp>
      <p:sp>
        <p:nvSpPr>
          <p:cNvPr id="522" name="Google Shape;522;g10ceb1abb03_1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dirty="0"/>
          </a:p>
        </p:txBody>
      </p:sp>
    </p:spTree>
    <p:extLst>
      <p:ext uri="{BB962C8B-B14F-4D97-AF65-F5344CB8AC3E}">
        <p14:creationId xmlns:p14="http://schemas.microsoft.com/office/powerpoint/2010/main" val="33627302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f9605adbf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f9605adbf1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Provide Handout #7: Paragraph Shrinking</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Paragraph shrinking was developed at Vanderbilt University as one of the Peer Assisted Learning Strategies known as PALS. Paragraph shrinking allows each student to take turns reading, pausing, and summarizing the main points of each paragraph. Students provide each other with feedback as a way to monitor comprehension.</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There are two roles needed for paragraph shrinking: a coach and a reader. Both roles read the paragraph. The coach will then ask the reader the following: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Who or what is the paragraph about?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Can you determine the most important thing about the who or the what?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What is the main idea in ten words or less?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If a reader is not sure of the who, what, or the most important thing, they can ask the coach. Coaches are encouraged to not tell the partner the answer, but to try and help them find the answer. Responses that a coach could include are: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“That is too many who’s. Chose the most important who or what.”</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“That is not quite right. Let’s try again. Let’s go back to the previous step and see if that will help.”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If the main idea is more than ten words, the coach can tell the reader to “shrink it.”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If neither the reader nor coach knows the answer, the coach should raise their hand and keep working until the teacher can help the reader.</a:t>
            </a:r>
          </a:p>
          <a:p>
            <a:pPr marL="0" lvl="0" indent="0" algn="l" rtl="0">
              <a:spcBef>
                <a:spcPts val="0"/>
              </a:spcBef>
              <a:spcAft>
                <a:spcPts val="0"/>
              </a:spcAft>
              <a:buNone/>
            </a:pPr>
            <a:endParaRPr lang="en-US" dirty="0">
              <a:highlight>
                <a:srgbClr val="FFFFFF"/>
              </a:highlight>
            </a:endParaRPr>
          </a:p>
          <a:p>
            <a:pPr marL="0" lvl="0" indent="0" algn="l" rtl="0">
              <a:spcBef>
                <a:spcPts val="0"/>
              </a:spcBef>
              <a:spcAft>
                <a:spcPts val="0"/>
              </a:spcAft>
              <a:buNone/>
            </a:pPr>
            <a:endParaRPr lang="en-US" dirty="0">
              <a:highlight>
                <a:srgbClr val="FFFFFF"/>
              </a:highlight>
            </a:endParaRPr>
          </a:p>
          <a:p>
            <a:pPr marL="0" lvl="0" indent="0" algn="l" rtl="0">
              <a:lnSpc>
                <a:spcPct val="115000"/>
              </a:lnSpc>
              <a:spcBef>
                <a:spcPts val="2800"/>
              </a:spcBef>
              <a:spcAft>
                <a:spcPts val="0"/>
              </a:spcAft>
              <a:buNone/>
            </a:pPr>
            <a:endParaRPr lang="en-US" b="1" dirty="0">
              <a:highlight>
                <a:srgbClr val="FFFFFF"/>
              </a:highlight>
            </a:endParaRPr>
          </a:p>
          <a:p>
            <a:pPr marL="0" lvl="0" indent="0" algn="l" rtl="0">
              <a:lnSpc>
                <a:spcPct val="110000"/>
              </a:lnSpc>
              <a:spcBef>
                <a:spcPts val="1000"/>
              </a:spcBef>
              <a:spcAft>
                <a:spcPts val="0"/>
              </a:spcAft>
              <a:buNone/>
            </a:pPr>
            <a:endParaRPr dirty="0">
              <a:highlight>
                <a:srgbClr val="FFFFFF"/>
              </a:highlight>
            </a:endParaRPr>
          </a:p>
          <a:p>
            <a:pPr marL="0" lvl="0" indent="0" algn="l" rtl="0">
              <a:lnSpc>
                <a:spcPct val="115000"/>
              </a:lnSpc>
              <a:spcBef>
                <a:spcPts val="2400"/>
              </a:spcBef>
              <a:spcAft>
                <a:spcPts val="0"/>
              </a:spcAft>
              <a:buNone/>
            </a:pPr>
            <a:endParaRPr dirty="0">
              <a:highlight>
                <a:srgbClr val="FFFFFF"/>
              </a:highlight>
            </a:endParaRPr>
          </a:p>
          <a:p>
            <a:pPr marL="0" lvl="0" indent="0" algn="l" rtl="0">
              <a:lnSpc>
                <a:spcPct val="115000"/>
              </a:lnSpc>
              <a:spcBef>
                <a:spcPts val="1000"/>
              </a:spcBef>
              <a:spcAft>
                <a:spcPts val="0"/>
              </a:spcAft>
              <a:buClr>
                <a:schemeClr val="dk1"/>
              </a:buClr>
              <a:buSzPts val="1100"/>
              <a:buFont typeface="Arial"/>
              <a:buNone/>
            </a:pPr>
            <a:endParaRPr dirty="0">
              <a:highlight>
                <a:srgbClr val="FFFFFF"/>
              </a:highlight>
              <a:latin typeface="Verdana"/>
              <a:ea typeface="Verdana"/>
              <a:cs typeface="Verdana"/>
              <a:sym typeface="Verdana"/>
            </a:endParaRPr>
          </a:p>
          <a:p>
            <a:pPr marL="0" lvl="0" indent="0" algn="l" rtl="0">
              <a:spcBef>
                <a:spcPts val="1000"/>
              </a:spcBef>
              <a:spcAft>
                <a:spcPts val="0"/>
              </a:spcAft>
              <a:buNone/>
            </a:pPr>
            <a:endParaRPr dirty="0">
              <a:highlight>
                <a:srgbClr val="FFFFFF"/>
              </a:highlight>
              <a:latin typeface="Verdana"/>
              <a:ea typeface="Verdana"/>
              <a:cs typeface="Verdana"/>
              <a:sym typeface="Verdana"/>
            </a:endParaRPr>
          </a:p>
          <a:p>
            <a:pPr marL="0" lvl="0" indent="0" algn="l" rtl="0">
              <a:spcBef>
                <a:spcPts val="0"/>
              </a:spcBef>
              <a:spcAft>
                <a:spcPts val="0"/>
              </a:spcAft>
              <a:buNone/>
            </a:pPr>
            <a:endParaRPr dirty="0"/>
          </a:p>
        </p:txBody>
      </p:sp>
      <p:sp>
        <p:nvSpPr>
          <p:cNvPr id="529" name="Google Shape;529;gf9605adbf1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dirty="0"/>
          </a:p>
        </p:txBody>
      </p:sp>
    </p:spTree>
    <p:extLst>
      <p:ext uri="{BB962C8B-B14F-4D97-AF65-F5344CB8AC3E}">
        <p14:creationId xmlns:p14="http://schemas.microsoft.com/office/powerpoint/2010/main" val="258695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dirty="0"/>
              <a:t>These are the teacher standards we will address today.</a:t>
            </a:r>
            <a:br>
              <a:rPr lang="en-US" dirty="0"/>
            </a:br>
            <a:endParaRPr dirty="0"/>
          </a:p>
          <a:p>
            <a:pPr marL="0" lvl="0" indent="0" algn="l" rtl="0">
              <a:lnSpc>
                <a:spcPct val="100000"/>
              </a:lnSpc>
              <a:spcBef>
                <a:spcPts val="0"/>
              </a:spcBef>
              <a:spcAft>
                <a:spcPts val="0"/>
              </a:spcAft>
              <a:buSzPts val="1400"/>
              <a:buNone/>
            </a:pPr>
            <a:r>
              <a:rPr lang="en-US" b="1" dirty="0"/>
              <a:t>To Do: </a:t>
            </a:r>
            <a:r>
              <a:rPr lang="en-US" dirty="0"/>
              <a:t>Direct participants to the slide.</a:t>
            </a:r>
            <a:br>
              <a:rPr lang="en-US" dirty="0"/>
            </a:br>
            <a:endParaRPr dirty="0"/>
          </a:p>
          <a:p>
            <a:pPr marL="0" lvl="0" indent="0" algn="l" rtl="0">
              <a:lnSpc>
                <a:spcPct val="100000"/>
              </a:lnSpc>
              <a:spcBef>
                <a:spcPts val="0"/>
              </a:spcBef>
              <a:spcAft>
                <a:spcPts val="0"/>
              </a:spcAft>
              <a:buSzPts val="1400"/>
              <a:buNone/>
            </a:pPr>
            <a:r>
              <a:rPr lang="en-US" b="1" dirty="0"/>
              <a:t>To Say:</a:t>
            </a:r>
            <a:r>
              <a:rPr lang="en-US" dirty="0"/>
              <a:t> If you need to document for your professional development reference, here are the Missouri Teacher Standards that we will be addressing today. I will pause a moment while you note these. We will address Standards #1, #2, #3, and #7.</a:t>
            </a:r>
            <a:endParaRPr dirty="0"/>
          </a:p>
        </p:txBody>
      </p:sp>
      <p:sp>
        <p:nvSpPr>
          <p:cNvPr id="88" name="Google Shape;88;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dirty="0"/>
          </a:p>
        </p:txBody>
      </p:sp>
    </p:spTree>
    <p:extLst>
      <p:ext uri="{BB962C8B-B14F-4D97-AF65-F5344CB8AC3E}">
        <p14:creationId xmlns:p14="http://schemas.microsoft.com/office/powerpoint/2010/main" val="660132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f9605adb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f9605adbf1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Access the handout for Paragraph Shrinking</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Teachers should use the I Do, We Do, You Do model before putting students in groups to work on this skill. </a:t>
            </a:r>
          </a:p>
          <a:p>
            <a:pPr marL="0" indent="0"/>
            <a:r>
              <a:rPr lang="en-US" sz="1200" b="0" i="0" u="none" strike="noStrike" cap="none" dirty="0">
                <a:solidFill>
                  <a:schemeClr val="dk1"/>
                </a:solidFill>
                <a:effectLst/>
                <a:latin typeface="Calibri"/>
                <a:ea typeface="Calibri"/>
                <a:cs typeface="Calibri"/>
                <a:sym typeface="Calibri"/>
              </a:rPr>
              <a:t> </a:t>
            </a:r>
          </a:p>
          <a:p>
            <a:pPr marL="0" lvl="0" indent="0"/>
            <a:r>
              <a:rPr lang="en-US" sz="1200" b="0" i="0" u="none" strike="noStrike" cap="none" dirty="0">
                <a:solidFill>
                  <a:schemeClr val="dk1"/>
                </a:solidFill>
                <a:effectLst/>
                <a:latin typeface="Calibri"/>
                <a:ea typeface="Calibri"/>
                <a:cs typeface="Calibri"/>
                <a:sym typeface="Calibri"/>
              </a:rPr>
              <a:t>I will model the thinking process for this paragraph:</a:t>
            </a:r>
          </a:p>
          <a:p>
            <a:pPr marL="228600" lvl="0" indent="-228600">
              <a:buFont typeface="+mj-lt"/>
              <a:buAutoNum type="arabicPeriod"/>
            </a:pPr>
            <a:r>
              <a:rPr lang="en-US" sz="1200" b="0" i="0" u="none" strike="noStrike" cap="none" dirty="0">
                <a:solidFill>
                  <a:schemeClr val="dk1"/>
                </a:solidFill>
                <a:effectLst/>
                <a:latin typeface="Calibri"/>
                <a:ea typeface="Calibri"/>
                <a:cs typeface="Calibri"/>
                <a:sym typeface="Calibri"/>
              </a:rPr>
              <a:t>First, I read the paragraph. (Read the paragraph above to model the process)</a:t>
            </a:r>
          </a:p>
          <a:p>
            <a:pPr marL="228600" lvl="0" indent="-228600">
              <a:buFont typeface="+mj-lt"/>
              <a:buAutoNum type="arabicPeriod"/>
            </a:pPr>
            <a:r>
              <a:rPr lang="en-US" sz="1200" b="0" i="0" u="none" strike="noStrike" cap="none" dirty="0">
                <a:solidFill>
                  <a:schemeClr val="dk1"/>
                </a:solidFill>
                <a:effectLst/>
                <a:latin typeface="Calibri"/>
                <a:ea typeface="Calibri"/>
                <a:cs typeface="Calibri"/>
                <a:sym typeface="Calibri"/>
              </a:rPr>
              <a:t>Next, I identify the who or the what of the paragraph.</a:t>
            </a:r>
            <a:r>
              <a:rPr lang="en-US" sz="1200" b="1" i="1" u="none" strike="noStrike" cap="none" dirty="0">
                <a:solidFill>
                  <a:schemeClr val="dk1"/>
                </a:solidFill>
                <a:effectLst/>
                <a:latin typeface="Calibri"/>
                <a:ea typeface="Calibri"/>
                <a:cs typeface="Calibri"/>
                <a:sym typeface="Calibri"/>
              </a:rPr>
              <a:t> (Mel and her mom)</a:t>
            </a:r>
            <a:endParaRPr lang="en-US" sz="1200" b="0" i="0" u="none" strike="noStrike" cap="none" dirty="0">
              <a:solidFill>
                <a:schemeClr val="dk1"/>
              </a:solidFill>
              <a:effectLst/>
              <a:latin typeface="Calibri"/>
              <a:ea typeface="Calibri"/>
              <a:cs typeface="Calibri"/>
              <a:sym typeface="Calibri"/>
            </a:endParaRPr>
          </a:p>
          <a:p>
            <a:pPr marL="228600" lvl="0" indent="-228600">
              <a:buFont typeface="+mj-lt"/>
              <a:buAutoNum type="arabicPeriod"/>
            </a:pPr>
            <a:r>
              <a:rPr lang="en-US" sz="1200" b="0" i="0" u="none" strike="noStrike" cap="none" dirty="0">
                <a:solidFill>
                  <a:schemeClr val="dk1"/>
                </a:solidFill>
                <a:effectLst/>
                <a:latin typeface="Calibri"/>
                <a:ea typeface="Calibri"/>
                <a:cs typeface="Calibri"/>
                <a:sym typeface="Calibri"/>
              </a:rPr>
              <a:t>Then, I identify the most important thing about the who or the what. (</a:t>
            </a:r>
            <a:r>
              <a:rPr lang="en-US" sz="1200" b="1" i="1" u="none" strike="noStrike" cap="none" dirty="0">
                <a:solidFill>
                  <a:schemeClr val="dk1"/>
                </a:solidFill>
                <a:effectLst/>
                <a:latin typeface="Calibri"/>
                <a:ea typeface="Calibri"/>
                <a:cs typeface="Calibri"/>
                <a:sym typeface="Calibri"/>
              </a:rPr>
              <a:t>made soup)</a:t>
            </a:r>
            <a:endParaRPr lang="en-US" sz="1200" b="0" i="0" u="none" strike="noStrike" cap="none" dirty="0">
              <a:solidFill>
                <a:schemeClr val="dk1"/>
              </a:solidFill>
              <a:effectLst/>
              <a:latin typeface="Calibri"/>
              <a:ea typeface="Calibri"/>
              <a:cs typeface="Calibri"/>
              <a:sym typeface="Calibri"/>
            </a:endParaRPr>
          </a:p>
          <a:p>
            <a:pPr marL="228600" lvl="0" indent="-228600">
              <a:buFont typeface="+mj-lt"/>
              <a:buAutoNum type="arabicPeriod"/>
            </a:pPr>
            <a:r>
              <a:rPr lang="en-US" sz="1200" b="0" i="0" u="none" strike="noStrike" cap="none" dirty="0">
                <a:solidFill>
                  <a:schemeClr val="dk1"/>
                </a:solidFill>
                <a:effectLst/>
                <a:latin typeface="Calibri"/>
                <a:ea typeface="Calibri"/>
                <a:cs typeface="Calibri"/>
                <a:sym typeface="Calibri"/>
              </a:rPr>
              <a:t>Finally, I state the main idea in ten words or less. (</a:t>
            </a:r>
            <a:r>
              <a:rPr lang="en-US" sz="1200" b="1" i="1" u="none" strike="noStrike" cap="none" dirty="0">
                <a:solidFill>
                  <a:schemeClr val="dk1"/>
                </a:solidFill>
                <a:effectLst/>
                <a:latin typeface="Calibri"/>
                <a:ea typeface="Calibri"/>
                <a:cs typeface="Calibri"/>
                <a:sym typeface="Calibri"/>
              </a:rPr>
              <a:t>Mel and her mom made soup with many ingredients, or Mel and her mom made a mixed up soup).</a:t>
            </a:r>
            <a:endParaRPr lang="en-US" sz="1200" b="0" i="0" u="none" strike="noStrike" cap="none" dirty="0">
              <a:solidFill>
                <a:schemeClr val="dk1"/>
              </a:solidFill>
              <a:effectLst/>
              <a:latin typeface="Calibri"/>
              <a:ea typeface="Calibri"/>
              <a:cs typeface="Calibri"/>
              <a:sym typeface="Calibri"/>
            </a:endParaRPr>
          </a:p>
          <a:p>
            <a:pPr marL="0" indent="0"/>
            <a:r>
              <a:rPr lang="en-US" sz="1200" b="1" i="1"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More to Know:</a:t>
            </a:r>
            <a:endParaRPr lang="en-US" sz="1200" b="0" i="0" u="none" strike="noStrike" cap="none" dirty="0">
              <a:solidFill>
                <a:schemeClr val="dk1"/>
              </a:solidFill>
              <a:effectLst/>
              <a:latin typeface="Calibri"/>
              <a:ea typeface="Calibri"/>
              <a:cs typeface="Calibri"/>
              <a:sym typeface="Calibri"/>
            </a:endParaRPr>
          </a:p>
          <a:p>
            <a:pPr marL="0" indent="0"/>
            <a:r>
              <a:rPr lang="en-US" sz="1200" b="1" i="0" u="sng" strike="noStrike" cap="none" dirty="0">
                <a:solidFill>
                  <a:schemeClr val="dk1"/>
                </a:solidFill>
                <a:effectLst/>
                <a:latin typeface="Calibri"/>
                <a:ea typeface="Calibri"/>
                <a:cs typeface="Calibri"/>
                <a:sym typeface="Calibri"/>
              </a:rPr>
              <a:t>How to use paragraph shrinking</a:t>
            </a: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Choose the assigned reading and introduce the text to the students.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Create pairs within the classroom by identifying which children require help on specific skills and who the most appropriate children are to help other children learn those skills.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Model the procedure to ensure that students understand how to use the strategy.</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Have each member of the teacher-assigned pair take turns being "Coach" and "Player."</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Ask each student to read aloud for five minutes without rereading a text. After each paragraph, students should stop to summarize the main points of the reading. Ask students to then summarize the following information:</a:t>
            </a:r>
          </a:p>
          <a:p>
            <a:pPr marL="628650" lvl="2"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who or the what of the paragraph</a:t>
            </a:r>
          </a:p>
          <a:p>
            <a:pPr marL="628650" lvl="2"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most important thing about the who or the what</a:t>
            </a:r>
          </a:p>
          <a:p>
            <a:pPr marL="628650" lvl="2"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main idea</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Note:</a:t>
            </a:r>
            <a:r>
              <a:rPr lang="en-US" sz="1200" b="0" i="0" u="none" strike="noStrike" cap="none" dirty="0">
                <a:solidFill>
                  <a:schemeClr val="dk1"/>
                </a:solidFill>
                <a:effectLst/>
                <a:latin typeface="Calibri"/>
                <a:ea typeface="Calibri"/>
                <a:cs typeface="Calibri"/>
                <a:sym typeface="Calibri"/>
              </a:rPr>
              <a:t> If a "Player" gives a wrong answer, the "Coach" asks the "Player" to</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Skim the paragraph again and answer the questions a second time</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State the main idea in ten words or less, which will encourage them to monitor comprehension while taking turns reading</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Award each pair points when the above goals of the strategy are met</a:t>
            </a:r>
          </a:p>
          <a:p>
            <a:pPr marL="0" lvl="0" indent="0" algn="l" rtl="0">
              <a:spcBef>
                <a:spcPts val="0"/>
              </a:spcBef>
              <a:spcAft>
                <a:spcPts val="0"/>
              </a:spcAft>
              <a:buNone/>
            </a:pPr>
            <a:endParaRPr dirty="0"/>
          </a:p>
        </p:txBody>
      </p:sp>
      <p:sp>
        <p:nvSpPr>
          <p:cNvPr id="538" name="Google Shape;538;gf9605adbf1_0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dirty="0"/>
          </a:p>
        </p:txBody>
      </p:sp>
    </p:spTree>
    <p:extLst>
      <p:ext uri="{BB962C8B-B14F-4D97-AF65-F5344CB8AC3E}">
        <p14:creationId xmlns:p14="http://schemas.microsoft.com/office/powerpoint/2010/main" val="37545764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0ceb1abb03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0ceb1abb03_2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 </a:t>
            </a:r>
            <a:r>
              <a:rPr lang="en-US" dirty="0"/>
              <a:t>Let us try one together in teams of two. Decide who is the coach and who is the reader. You will both need to read the paragraph. Now the reader will identify</a:t>
            </a:r>
            <a:endParaRPr dirty="0"/>
          </a:p>
          <a:p>
            <a:pPr marL="0" lvl="0" indent="0" algn="l" rtl="0">
              <a:spcBef>
                <a:spcPts val="0"/>
              </a:spcBef>
              <a:spcAft>
                <a:spcPts val="0"/>
              </a:spcAft>
              <a:buClr>
                <a:schemeClr val="dk1"/>
              </a:buClr>
              <a:buSzPts val="1100"/>
              <a:buFont typeface="Arial"/>
              <a:buNone/>
            </a:pPr>
            <a:endParaRPr dirty="0"/>
          </a:p>
          <a:p>
            <a:pPr marL="457200" lvl="0" indent="-304800" algn="l" rtl="0">
              <a:spcBef>
                <a:spcPts val="0"/>
              </a:spcBef>
              <a:spcAft>
                <a:spcPts val="0"/>
              </a:spcAft>
              <a:buClr>
                <a:schemeClr val="dk1"/>
              </a:buClr>
              <a:buSzPts val="1200"/>
              <a:buFont typeface="Calibri"/>
              <a:buAutoNum type="arabicPeriod"/>
            </a:pPr>
            <a:r>
              <a:rPr lang="en-US" dirty="0"/>
              <a:t>The who or what the paragraph is about? (</a:t>
            </a:r>
            <a:r>
              <a:rPr lang="en-US" b="1" dirty="0"/>
              <a:t>the hungry wolf</a:t>
            </a:r>
            <a:r>
              <a:rPr lang="en-US" dirty="0"/>
              <a:t>)  </a:t>
            </a:r>
            <a:endParaRPr dirty="0"/>
          </a:p>
          <a:p>
            <a:pPr marL="457200" lvl="0" indent="-304800" algn="l" rtl="0">
              <a:spcBef>
                <a:spcPts val="0"/>
              </a:spcBef>
              <a:spcAft>
                <a:spcPts val="0"/>
              </a:spcAft>
              <a:buClr>
                <a:schemeClr val="dk1"/>
              </a:buClr>
              <a:buSzPts val="1200"/>
              <a:buFont typeface="Calibri"/>
              <a:buAutoNum type="arabicPeriod"/>
            </a:pPr>
            <a:r>
              <a:rPr lang="en-US" dirty="0"/>
              <a:t>The most important thing about the who or what? (</a:t>
            </a:r>
            <a:r>
              <a:rPr lang="en-US" b="1" i="1" dirty="0"/>
              <a:t>He chased the frightened pigs into a house.)</a:t>
            </a:r>
            <a:endParaRPr dirty="0"/>
          </a:p>
          <a:p>
            <a:pPr marL="457200" lvl="0" indent="-304800" algn="l" rtl="0">
              <a:spcBef>
                <a:spcPts val="0"/>
              </a:spcBef>
              <a:spcAft>
                <a:spcPts val="0"/>
              </a:spcAft>
              <a:buClr>
                <a:schemeClr val="dk1"/>
              </a:buClr>
              <a:buSzPts val="1200"/>
              <a:buFont typeface="Calibri"/>
              <a:buAutoNum type="arabicPeriod"/>
            </a:pPr>
            <a:r>
              <a:rPr lang="en-US" dirty="0"/>
              <a:t>Say the main idea in ten words or less. (</a:t>
            </a:r>
            <a:r>
              <a:rPr lang="en-US" b="1" dirty="0"/>
              <a:t>The hungry wolf chased frightened pigs into a brick house.)</a:t>
            </a:r>
          </a:p>
          <a:p>
            <a:pPr marL="457200" lvl="0" indent="-304800" algn="l" rtl="0">
              <a:spcBef>
                <a:spcPts val="0"/>
              </a:spcBef>
              <a:spcAft>
                <a:spcPts val="0"/>
              </a:spcAft>
              <a:buClr>
                <a:schemeClr val="dk1"/>
              </a:buClr>
              <a:buSzPts val="1200"/>
              <a:buFont typeface="Calibri"/>
              <a:buAutoNum type="arabicPeriod"/>
            </a:pPr>
            <a:endParaRPr lang="en-US" b="0" dirty="0"/>
          </a:p>
          <a:p>
            <a:pPr marL="152400" lvl="0" indent="0" algn="l" rtl="0">
              <a:spcBef>
                <a:spcPts val="0"/>
              </a:spcBef>
              <a:spcAft>
                <a:spcPts val="0"/>
              </a:spcAft>
              <a:buClr>
                <a:schemeClr val="dk1"/>
              </a:buClr>
              <a:buSzPts val="1200"/>
              <a:buFont typeface="Calibri"/>
              <a:buNone/>
            </a:pPr>
            <a:r>
              <a:rPr lang="en-US" b="0" dirty="0"/>
              <a:t>If the reader at any step answers incorrectly, go back to the previous step and reinforce the correct answer.</a:t>
            </a:r>
            <a:endParaRPr b="0"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b="1" dirty="0"/>
          </a:p>
          <a:p>
            <a:pPr marL="457200" lvl="0" indent="0" algn="l" rtl="0">
              <a:spcBef>
                <a:spcPts val="0"/>
              </a:spcBef>
              <a:spcAft>
                <a:spcPts val="0"/>
              </a:spcAft>
              <a:buNone/>
            </a:pPr>
            <a:endParaRPr b="1" dirty="0"/>
          </a:p>
        </p:txBody>
      </p:sp>
      <p:sp>
        <p:nvSpPr>
          <p:cNvPr id="549" name="Google Shape;549;g10ceb1abb03_2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dirty="0"/>
          </a:p>
        </p:txBody>
      </p:sp>
    </p:spTree>
    <p:extLst>
      <p:ext uri="{BB962C8B-B14F-4D97-AF65-F5344CB8AC3E}">
        <p14:creationId xmlns:p14="http://schemas.microsoft.com/office/powerpoint/2010/main" val="3273351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0ceb1abb03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0ceb1abb03_2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 </a:t>
            </a:r>
            <a:r>
              <a:rPr lang="en-US" dirty="0"/>
              <a:t>Now we will move to a ‘You Do’ with a partner. Partners have three minutes to read through this paragraph and shrink it down to the ten words that summarize the most important detail in the paragraph.</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Do: </a:t>
            </a:r>
            <a:r>
              <a:rPr lang="en-US" dirty="0"/>
              <a:t>Give three minutes for participants to work through the process in partners. Then, ask a group or groups to share out.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Answers:</a:t>
            </a:r>
            <a:endParaRPr b="1" dirty="0"/>
          </a:p>
          <a:p>
            <a:pPr marL="0" lvl="0" indent="0" algn="l" rtl="0">
              <a:spcBef>
                <a:spcPts val="0"/>
              </a:spcBef>
              <a:spcAft>
                <a:spcPts val="0"/>
              </a:spcAft>
              <a:buNone/>
            </a:pPr>
            <a:r>
              <a:rPr lang="en-US" dirty="0"/>
              <a:t>Who or what is the story about? (</a:t>
            </a:r>
            <a:r>
              <a:rPr lang="en-US" b="1" i="0" dirty="0"/>
              <a:t>The wolf</a:t>
            </a:r>
            <a:r>
              <a:rPr lang="en-US" b="0" i="0" dirty="0"/>
              <a:t>)</a:t>
            </a:r>
            <a:endParaRPr b="0" i="0" dirty="0"/>
          </a:p>
          <a:p>
            <a:pPr marL="0" lvl="0" indent="0" algn="l" rtl="0">
              <a:spcBef>
                <a:spcPts val="0"/>
              </a:spcBef>
              <a:spcAft>
                <a:spcPts val="0"/>
              </a:spcAft>
              <a:buNone/>
            </a:pPr>
            <a:r>
              <a:rPr lang="en-US" dirty="0"/>
              <a:t>Most important thing? </a:t>
            </a:r>
            <a:r>
              <a:rPr lang="en-US" b="1" dirty="0"/>
              <a:t>(</a:t>
            </a:r>
            <a:r>
              <a:rPr lang="en-US" b="1" i="1" dirty="0"/>
              <a:t>The</a:t>
            </a:r>
            <a:r>
              <a:rPr lang="en-US" b="1" i="1" baseline="0" dirty="0"/>
              <a:t> wolf</a:t>
            </a:r>
            <a:r>
              <a:rPr lang="en-US" b="1" i="1" dirty="0"/>
              <a:t> was mad he could not blow the house down)</a:t>
            </a:r>
            <a:endParaRPr dirty="0"/>
          </a:p>
          <a:p>
            <a:pPr marL="0" lvl="0" indent="0" algn="l" rtl="0">
              <a:spcBef>
                <a:spcPts val="0"/>
              </a:spcBef>
              <a:spcAft>
                <a:spcPts val="0"/>
              </a:spcAft>
              <a:buNone/>
            </a:pPr>
            <a:r>
              <a:rPr lang="en-US" dirty="0"/>
              <a:t>Example: </a:t>
            </a:r>
            <a:r>
              <a:rPr lang="en-US" b="1" dirty="0"/>
              <a:t>The wolf was mad he couldn’t blow down the house. </a:t>
            </a:r>
            <a:r>
              <a:rPr lang="en-US" dirty="0"/>
              <a:t>  </a:t>
            </a:r>
            <a:endParaRPr dirty="0"/>
          </a:p>
          <a:p>
            <a:pPr marL="0" lvl="0" indent="0" algn="l" rtl="0">
              <a:spcBef>
                <a:spcPts val="0"/>
              </a:spcBef>
              <a:spcAft>
                <a:spcPts val="0"/>
              </a:spcAft>
              <a:buClr>
                <a:schemeClr val="dk1"/>
              </a:buClr>
              <a:buSzPts val="1100"/>
              <a:buFont typeface="Arial"/>
              <a:buNone/>
            </a:pPr>
            <a:endParaRPr dirty="0">
              <a:highlight>
                <a:srgbClr val="FFF2CC"/>
              </a:highlight>
            </a:endParaRPr>
          </a:p>
          <a:p>
            <a:pPr marL="0" lvl="0" indent="0" algn="l" rtl="0">
              <a:spcBef>
                <a:spcPts val="0"/>
              </a:spcBef>
              <a:spcAft>
                <a:spcPts val="0"/>
              </a:spcAft>
              <a:buClr>
                <a:schemeClr val="dk1"/>
              </a:buClr>
              <a:buSzPts val="1100"/>
              <a:buFont typeface="Arial"/>
              <a:buNone/>
            </a:pPr>
            <a:r>
              <a:rPr lang="en-US" b="1" dirty="0"/>
              <a:t>More to Know: </a:t>
            </a:r>
            <a:endParaRPr b="1" dirty="0"/>
          </a:p>
          <a:p>
            <a:pPr marL="0" lvl="0" indent="0" algn="l" rtl="0">
              <a:spcBef>
                <a:spcPts val="0"/>
              </a:spcBef>
              <a:spcAft>
                <a:spcPts val="0"/>
              </a:spcAft>
              <a:buClr>
                <a:schemeClr val="dk1"/>
              </a:buClr>
              <a:buSzPts val="1100"/>
              <a:buFont typeface="Arial"/>
              <a:buNone/>
            </a:pPr>
            <a:r>
              <a:rPr lang="en-US" dirty="0"/>
              <a:t>Vanderbilt PALS uses this strategy with partners to strengthen the ability to independently summarize and increase comprehension. </a:t>
            </a:r>
            <a:endParaRPr dirty="0"/>
          </a:p>
          <a:p>
            <a:pPr marL="0" lvl="0" indent="0" algn="l" rtl="0">
              <a:spcBef>
                <a:spcPts val="0"/>
              </a:spcBef>
              <a:spcAft>
                <a:spcPts val="0"/>
              </a:spcAft>
              <a:buClr>
                <a:schemeClr val="dk1"/>
              </a:buClr>
              <a:buSzPts val="1100"/>
              <a:buFont typeface="Arial"/>
              <a:buNone/>
            </a:pPr>
            <a:endParaRPr dirty="0"/>
          </a:p>
        </p:txBody>
      </p:sp>
      <p:sp>
        <p:nvSpPr>
          <p:cNvPr id="557" name="Google Shape;557;g10ceb1abb03_2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dirty="0"/>
          </a:p>
        </p:txBody>
      </p:sp>
    </p:spTree>
    <p:extLst>
      <p:ext uri="{BB962C8B-B14F-4D97-AF65-F5344CB8AC3E}">
        <p14:creationId xmlns:p14="http://schemas.microsoft.com/office/powerpoint/2010/main" val="604794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f9605adbf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f9605adbf1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Handout #8 is a template for a story wheel. </a:t>
            </a:r>
            <a:endParaRPr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Do: </a:t>
            </a:r>
            <a:r>
              <a:rPr lang="en-US" dirty="0"/>
              <a:t>Provide Handout #8</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 </a:t>
            </a:r>
            <a:r>
              <a:rPr lang="en-US" dirty="0"/>
              <a:t>A story wheel is another way students can summarize and retell a story. In addition to summarizing the story, it helps students practice sequencing skills, visualize story elements, and recognize story structure. Follow these steps to create a story wheel: </a:t>
            </a:r>
            <a:endParaRPr dirty="0"/>
          </a:p>
          <a:p>
            <a:pPr marL="228600" lvl="0" indent="-228600" algn="l" rtl="0">
              <a:spcBef>
                <a:spcPts val="0"/>
              </a:spcBef>
              <a:spcAft>
                <a:spcPts val="0"/>
              </a:spcAft>
              <a:buSzPts val="1200"/>
              <a:buFont typeface="+mj-lt"/>
              <a:buAutoNum type="arabicPeriod"/>
            </a:pPr>
            <a:r>
              <a:rPr lang="en-US" dirty="0"/>
              <a:t>Ask students to list the important events in the story. Emphasize that the events should be from the beginning, the middle, and the end of the selection. </a:t>
            </a:r>
            <a:endParaRPr dirty="0"/>
          </a:p>
          <a:p>
            <a:pPr marL="228600" lvl="0" indent="-228600" algn="l" rtl="0">
              <a:spcBef>
                <a:spcPts val="0"/>
              </a:spcBef>
              <a:spcAft>
                <a:spcPts val="0"/>
              </a:spcAft>
              <a:buSzPts val="1200"/>
              <a:buFont typeface="+mj-lt"/>
              <a:buAutoNum type="arabicPeriod"/>
            </a:pPr>
            <a:r>
              <a:rPr lang="en-US" dirty="0"/>
              <a:t>Next, have the students narrow the list of events to the most important depending on the age of the student and the complexity of the story. </a:t>
            </a:r>
            <a:endParaRPr dirty="0"/>
          </a:p>
          <a:p>
            <a:pPr marL="228600" lvl="0" indent="-228600" algn="l" rtl="0">
              <a:spcBef>
                <a:spcPts val="0"/>
              </a:spcBef>
              <a:spcAft>
                <a:spcPts val="0"/>
              </a:spcAft>
              <a:buSzPts val="1200"/>
              <a:buFont typeface="+mj-lt"/>
              <a:buAutoNum type="arabicPeriod"/>
            </a:pPr>
            <a:r>
              <a:rPr lang="en-US" dirty="0"/>
              <a:t>Provide students with a blank story wheel. </a:t>
            </a:r>
            <a:endParaRPr dirty="0"/>
          </a:p>
          <a:p>
            <a:pPr marL="228600" lvl="0" indent="-228600" algn="l" rtl="0">
              <a:spcBef>
                <a:spcPts val="0"/>
              </a:spcBef>
              <a:spcAft>
                <a:spcPts val="0"/>
              </a:spcAft>
              <a:buSzPts val="1200"/>
              <a:buFont typeface="+mj-lt"/>
              <a:buAutoNum type="arabicPeriod"/>
            </a:pPr>
            <a:r>
              <a:rPr lang="en-US" dirty="0"/>
              <a:t>Students are to write the story title and author’s name in a wedge on the story wheel. </a:t>
            </a:r>
            <a:endParaRPr dirty="0"/>
          </a:p>
          <a:p>
            <a:pPr marL="228600" lvl="0" indent="-228600" algn="l" rtl="0">
              <a:spcBef>
                <a:spcPts val="0"/>
              </a:spcBef>
              <a:spcAft>
                <a:spcPts val="0"/>
              </a:spcAft>
              <a:buSzPts val="1200"/>
              <a:buFont typeface="+mj-lt"/>
              <a:buAutoNum type="arabicPeriod"/>
            </a:pPr>
            <a:r>
              <a:rPr lang="en-US" dirty="0"/>
              <a:t>Students should then illustrate a story event in each of the story wheel wedges so that when the story wheel is completed, they have a summary of the story. Students can also include the written event in each of the story wheel wedges. </a:t>
            </a:r>
            <a:endParaRPr dirty="0"/>
          </a:p>
          <a:p>
            <a:pPr marL="228600" lvl="0" indent="-228600" algn="l" rtl="0">
              <a:spcBef>
                <a:spcPts val="0"/>
              </a:spcBef>
              <a:spcAft>
                <a:spcPts val="0"/>
              </a:spcAft>
              <a:buSzPts val="1200"/>
              <a:buFont typeface="+mj-lt"/>
              <a:buAutoNum type="arabicPeriod"/>
            </a:pPr>
            <a:r>
              <a:rPr lang="en-US" dirty="0"/>
              <a:t>Have students share their story wheels with their classmates.</a:t>
            </a:r>
            <a:endParaRPr dirty="0"/>
          </a:p>
          <a:p>
            <a:pPr marL="0" lvl="0" indent="0" algn="l" rtl="0">
              <a:spcBef>
                <a:spcPts val="0"/>
              </a:spcBef>
              <a:spcAft>
                <a:spcPts val="0"/>
              </a:spcAft>
              <a:buNone/>
            </a:pPr>
            <a:endParaRPr dirty="0"/>
          </a:p>
        </p:txBody>
      </p:sp>
      <p:sp>
        <p:nvSpPr>
          <p:cNvPr id="564" name="Google Shape;564;gf9605adbf1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dirty="0"/>
          </a:p>
        </p:txBody>
      </p:sp>
    </p:spTree>
    <p:extLst>
      <p:ext uri="{BB962C8B-B14F-4D97-AF65-F5344CB8AC3E}">
        <p14:creationId xmlns:p14="http://schemas.microsoft.com/office/powerpoint/2010/main" val="2550252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0ceb1abb0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0ceb1abb03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Do:</a:t>
            </a:r>
            <a:r>
              <a:rPr lang="en-US" sz="1200" b="0" i="0" u="none" strike="noStrike" cap="none" dirty="0">
                <a:solidFill>
                  <a:schemeClr val="dk1"/>
                </a:solidFill>
                <a:effectLst/>
                <a:latin typeface="Calibri"/>
                <a:ea typeface="Calibri"/>
                <a:cs typeface="Calibri"/>
                <a:sym typeface="Calibri"/>
              </a:rPr>
              <a:t> Pass out Handout #9 and allow participants the necessary time to review individually and have a robust discussion at their table. Provide at least five to seven minutes for them to discuss.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Know and To Say:</a:t>
            </a:r>
            <a:r>
              <a:rPr lang="en-US" sz="1200" b="0" i="0" u="none" strike="noStrike" cap="none" dirty="0">
                <a:solidFill>
                  <a:schemeClr val="dk1"/>
                </a:solidFill>
                <a:effectLst/>
                <a:latin typeface="Calibri"/>
                <a:ea typeface="Calibri"/>
                <a:cs typeface="Calibri"/>
                <a:sym typeface="Calibri"/>
              </a:rPr>
              <a:t> Let’s think about what we just talked about with paragraph shrinking and story wheels. One of those was a </a:t>
            </a:r>
            <a:r>
              <a:rPr lang="en-US" sz="1200" b="1" i="0" u="sng" strike="noStrike" cap="none" dirty="0">
                <a:solidFill>
                  <a:schemeClr val="dk1"/>
                </a:solidFill>
                <a:effectLst/>
                <a:latin typeface="Calibri"/>
                <a:ea typeface="Calibri"/>
                <a:cs typeface="Calibri"/>
                <a:sym typeface="Calibri"/>
              </a:rPr>
              <a:t>PROCESS</a:t>
            </a:r>
            <a:r>
              <a:rPr lang="en-US" sz="1200" b="0" i="0" u="none" strike="noStrike" cap="none" dirty="0">
                <a:solidFill>
                  <a:schemeClr val="dk1"/>
                </a:solidFill>
                <a:effectLst/>
                <a:latin typeface="Calibri"/>
                <a:ea typeface="Calibri"/>
                <a:cs typeface="Calibri"/>
                <a:sym typeface="Calibri"/>
              </a:rPr>
              <a:t> for developing reading comprehension and one of them was a </a:t>
            </a:r>
            <a:r>
              <a:rPr lang="en-US" sz="1200" b="1" i="0" u="sng" strike="noStrike" cap="none" dirty="0">
                <a:solidFill>
                  <a:schemeClr val="dk1"/>
                </a:solidFill>
                <a:effectLst/>
                <a:latin typeface="Calibri"/>
                <a:ea typeface="Calibri"/>
                <a:cs typeface="Calibri"/>
                <a:sym typeface="Calibri"/>
              </a:rPr>
              <a:t>PRODUCT</a:t>
            </a:r>
            <a:r>
              <a:rPr lang="en-US" sz="1200" b="0" i="0" u="none" strike="noStrike" cap="none" dirty="0">
                <a:solidFill>
                  <a:schemeClr val="dk1"/>
                </a:solidFill>
                <a:effectLst/>
                <a:latin typeface="Calibri"/>
                <a:ea typeface="Calibri"/>
                <a:cs typeface="Calibri"/>
                <a:sym typeface="Calibri"/>
              </a:rPr>
              <a:t> demonstrating their ability to comprehend what they read.</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sng" strike="noStrike" cap="none" dirty="0">
                <a:solidFill>
                  <a:schemeClr val="dk1"/>
                </a:solidFill>
                <a:effectLst/>
                <a:latin typeface="Calibri"/>
                <a:ea typeface="Calibri"/>
                <a:cs typeface="Calibri"/>
                <a:sym typeface="Calibri"/>
              </a:rPr>
              <a:t>Which one was the process?</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a:t>
            </a:r>
            <a:r>
              <a:rPr lang="en-US" sz="1200" b="0" i="1" u="none" strike="noStrike" cap="none" dirty="0">
                <a:solidFill>
                  <a:schemeClr val="dk1"/>
                </a:solidFill>
                <a:effectLst/>
                <a:latin typeface="Calibri"/>
                <a:ea typeface="Calibri"/>
                <a:cs typeface="Calibri"/>
                <a:sym typeface="Calibri"/>
              </a:rPr>
              <a:t>Paragraph Shrinking</a:t>
            </a:r>
            <a:r>
              <a:rPr lang="en-US" sz="1200" b="0" i="0" u="none" strike="noStrike" cap="none" dirty="0">
                <a:solidFill>
                  <a:schemeClr val="dk1"/>
                </a:solidFill>
                <a:effectLst/>
                <a:latin typeface="Calibri"/>
                <a:ea typeface="Calibri"/>
                <a:cs typeface="Calibri"/>
                <a:sym typeface="Calibri"/>
              </a:rPr>
              <a:t>) </a:t>
            </a:r>
            <a:r>
              <a:rPr lang="en-US" sz="1200" b="1" i="0" u="sng" strike="noStrike" cap="none" dirty="0">
                <a:solidFill>
                  <a:schemeClr val="dk1"/>
                </a:solidFill>
                <a:effectLst/>
                <a:latin typeface="Calibri"/>
                <a:ea typeface="Calibri"/>
                <a:cs typeface="Calibri"/>
                <a:sym typeface="Calibri"/>
              </a:rPr>
              <a:t>Why?</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It outlines a process that a student goes through to learn how to summarize. It can be replicated in other content areas)</a:t>
            </a:r>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sng" strike="noStrike" cap="none" dirty="0">
                <a:solidFill>
                  <a:schemeClr val="dk1"/>
                </a:solidFill>
                <a:effectLst/>
                <a:latin typeface="Calibri"/>
                <a:ea typeface="Calibri"/>
                <a:cs typeface="Calibri"/>
                <a:sym typeface="Calibri"/>
              </a:rPr>
              <a:t>This means that the story wheel is considered a what? </a:t>
            </a:r>
            <a:r>
              <a:rPr lang="en-US" sz="1200" b="0" i="1" u="none" strike="noStrike" cap="none" dirty="0">
                <a:solidFill>
                  <a:schemeClr val="dk1"/>
                </a:solidFill>
                <a:effectLst/>
                <a:latin typeface="Calibri"/>
                <a:ea typeface="Calibri"/>
                <a:cs typeface="Calibri"/>
                <a:sym typeface="Calibri"/>
              </a:rPr>
              <a:t>(Product). </a:t>
            </a:r>
            <a:r>
              <a:rPr lang="en-US" sz="1200" b="1" i="0" u="sng" strike="noStrike" cap="none" dirty="0">
                <a:solidFill>
                  <a:schemeClr val="dk1"/>
                </a:solidFill>
                <a:effectLst/>
                <a:latin typeface="Calibri"/>
                <a:ea typeface="Calibri"/>
                <a:cs typeface="Calibri"/>
                <a:sym typeface="Calibri"/>
              </a:rPr>
              <a:t>What makes it a product? </a:t>
            </a:r>
            <a:r>
              <a:rPr lang="en-US" sz="1200" b="0" i="1" u="none" strike="noStrike" cap="none" dirty="0">
                <a:solidFill>
                  <a:schemeClr val="dk1"/>
                </a:solidFill>
                <a:effectLst/>
                <a:latin typeface="Calibri"/>
                <a:ea typeface="Calibri"/>
                <a:cs typeface="Calibri"/>
                <a:sym typeface="Calibri"/>
              </a:rPr>
              <a:t>(It is a way that students can demonstrate that they comprehend what they are reading.)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I am going to share Handout #9, ‘Summarization for Deeper Comprehension’. Take a moment to review Handout #9. (</a:t>
            </a:r>
            <a:r>
              <a:rPr lang="en-US" sz="1200" b="0" i="1" u="none" strike="noStrike" cap="none" dirty="0">
                <a:solidFill>
                  <a:schemeClr val="dk1"/>
                </a:solidFill>
                <a:effectLst/>
                <a:latin typeface="Calibri"/>
                <a:ea typeface="Calibri"/>
                <a:cs typeface="Calibri"/>
                <a:sym typeface="Calibri"/>
              </a:rPr>
              <a:t>Pause for participants to read.)</a:t>
            </a:r>
            <a:br>
              <a:rPr lang="en-US" sz="1200" b="0" i="1" u="none" strike="noStrike" cap="none" dirty="0">
                <a:solidFill>
                  <a:schemeClr val="dk1"/>
                </a:solidFill>
                <a:effectLst/>
                <a:latin typeface="Calibri"/>
                <a:ea typeface="Calibri"/>
                <a:cs typeface="Calibri"/>
                <a:sym typeface="Calibri"/>
              </a:rPr>
            </a:br>
            <a:r>
              <a:rPr lang="en-US" sz="1200" b="0" i="1"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indent="0"/>
            <a:r>
              <a:rPr lang="en-US" sz="1200" b="1" i="0" u="sng" strike="noStrike" cap="none" dirty="0">
                <a:solidFill>
                  <a:schemeClr val="dk1"/>
                </a:solidFill>
                <a:effectLst/>
                <a:latin typeface="Calibri"/>
                <a:ea typeface="Calibri"/>
                <a:cs typeface="Calibri"/>
                <a:sym typeface="Calibri"/>
              </a:rPr>
              <a:t>Do you see the reference to Graphic Organizers?</a:t>
            </a:r>
            <a:r>
              <a:rPr lang="en-US" sz="1200" b="1"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(Yes) </a:t>
            </a:r>
            <a:r>
              <a:rPr lang="en-US" sz="1200" b="1" i="0" u="sng" strike="noStrike" cap="none" dirty="0">
                <a:solidFill>
                  <a:schemeClr val="dk1"/>
                </a:solidFill>
                <a:effectLst/>
                <a:latin typeface="Calibri"/>
                <a:ea typeface="Calibri"/>
                <a:cs typeface="Calibri"/>
                <a:sym typeface="Calibri"/>
              </a:rPr>
              <a:t>What do you notice? </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The graphic organizers listed on that sheet will produce greater comprehension when taught using direct, explicit instruction through a teacher ‘Think Aloud’ then scaffolded to independence using the ‘I Do, We Do, You Do’ process.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sng" strike="noStrike" cap="none" dirty="0">
                <a:solidFill>
                  <a:schemeClr val="dk1"/>
                </a:solidFill>
                <a:effectLst/>
                <a:latin typeface="Calibri"/>
                <a:ea typeface="Calibri"/>
                <a:cs typeface="Calibri"/>
                <a:sym typeface="Calibri"/>
              </a:rPr>
              <a:t>These can teach PROCESS thinking and will result in connecting a text structure to a ‘way of thinking’ thus greater ability to summarize producing significant growth in comprehension. </a:t>
            </a:r>
            <a:r>
              <a:rPr lang="en-US" sz="1200" b="0" i="0" u="none" strike="noStrike" cap="none" dirty="0">
                <a:solidFill>
                  <a:schemeClr val="dk1"/>
                </a:solidFill>
                <a:effectLst/>
                <a:latin typeface="Calibri"/>
                <a:ea typeface="Calibri"/>
                <a:cs typeface="Calibri"/>
                <a:sym typeface="Calibri"/>
              </a:rPr>
              <a:t>Some teachers use these as assignments or activities, </a:t>
            </a:r>
            <a:r>
              <a:rPr lang="en-US" sz="1200" b="1" i="0" u="none" strike="noStrike" cap="none" dirty="0">
                <a:solidFill>
                  <a:schemeClr val="dk1"/>
                </a:solidFill>
                <a:effectLst/>
                <a:latin typeface="Calibri"/>
                <a:ea typeface="Calibri"/>
                <a:cs typeface="Calibri"/>
                <a:sym typeface="Calibri"/>
              </a:rPr>
              <a:t>INSTEAD</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a:solidFill>
                  <a:schemeClr val="dk1"/>
                </a:solidFill>
                <a:effectLst/>
                <a:latin typeface="Calibri"/>
                <a:ea typeface="Calibri"/>
                <a:cs typeface="Calibri"/>
                <a:sym typeface="Calibri"/>
              </a:rPr>
              <a:t>be intentional in your instruction and application of these organizers. Modeling and practicing their use with the appropriate type of text</a:t>
            </a:r>
            <a:r>
              <a:rPr lang="en-US" sz="1200" b="0" i="0" u="none" strike="noStrike" cap="none" dirty="0">
                <a:solidFill>
                  <a:schemeClr val="dk1"/>
                </a:solidFill>
                <a:effectLst/>
                <a:latin typeface="Calibri"/>
                <a:ea typeface="Calibri"/>
                <a:cs typeface="Calibri"/>
                <a:sym typeface="Calibri"/>
              </a:rPr>
              <a:t>.</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Do you see other ideas on here that you use or have used that can produce summarization ability? (</a:t>
            </a:r>
            <a:r>
              <a:rPr lang="en-US" sz="1200" b="0" i="1" u="none" strike="noStrike" cap="none" dirty="0">
                <a:solidFill>
                  <a:schemeClr val="dk1"/>
                </a:solidFill>
                <a:effectLst/>
                <a:latin typeface="Calibri"/>
                <a:ea typeface="Calibri"/>
                <a:cs typeface="Calibri"/>
                <a:sym typeface="Calibri"/>
              </a:rPr>
              <a:t>Pause for them to review and discuss.)</a:t>
            </a: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These are a great ‘quick check’ to see if the students have the comprehension needed or you need to continue to spend instructional time on the strategies for ‘process thinking’. Remember, different genre of reading may need more time on ‘process strategies’. They are also fun engagement activities to help keep students engaged in the learning process, but </a:t>
            </a:r>
            <a:r>
              <a:rPr lang="en-US" sz="1200" b="1" i="0" u="none" strike="noStrike" cap="none" dirty="0">
                <a:solidFill>
                  <a:schemeClr val="dk1"/>
                </a:solidFill>
                <a:effectLst/>
                <a:latin typeface="Calibri"/>
                <a:ea typeface="Calibri"/>
                <a:cs typeface="Calibri"/>
                <a:sym typeface="Calibri"/>
              </a:rPr>
              <a:t>they do not teach comprehension on their own. </a:t>
            </a:r>
            <a:endParaRPr b="1" u="none" dirty="0">
              <a:highlight>
                <a:schemeClr val="lt1"/>
              </a:highlight>
            </a:endParaRPr>
          </a:p>
        </p:txBody>
      </p:sp>
      <p:sp>
        <p:nvSpPr>
          <p:cNvPr id="572" name="Google Shape;572;g10ceb1abb03_0_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dirty="0"/>
          </a:p>
        </p:txBody>
      </p:sp>
    </p:spTree>
    <p:extLst>
      <p:ext uri="{BB962C8B-B14F-4D97-AF65-F5344CB8AC3E}">
        <p14:creationId xmlns:p14="http://schemas.microsoft.com/office/powerpoint/2010/main" val="42571265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0ceb1abb03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0ceb1abb03_2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Do: </a:t>
            </a:r>
            <a:r>
              <a:rPr lang="en-US" dirty="0"/>
              <a:t>Provide Handout #10 for participants to share their learning.</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 </a:t>
            </a:r>
            <a:r>
              <a:rPr lang="en-US" dirty="0"/>
              <a:t>Who does not love a wedding, a royal one at that. We are going to summarize the comprehension module with a wedding tradition of something old, something new, something borrowed, something blue.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Here is what I want you to do. (</a:t>
            </a:r>
            <a:r>
              <a:rPr lang="en-US" i="1" dirty="0"/>
              <a:t>Pause after making each statement below for participants to respond on their handout.) </a:t>
            </a:r>
            <a:endParaRPr lang="en-US" dirty="0"/>
          </a:p>
          <a:p>
            <a:pPr marL="171450" lvl="0" indent="-171450" algn="l" rtl="0">
              <a:spcBef>
                <a:spcPts val="0"/>
              </a:spcBef>
              <a:spcAft>
                <a:spcPts val="0"/>
              </a:spcAft>
              <a:buFont typeface="Arial" panose="020B0604020202020204" pitchFamily="34" charset="0"/>
              <a:buChar char="•"/>
            </a:pPr>
            <a:r>
              <a:rPr lang="en-US" dirty="0"/>
              <a:t>On the handout for something old, list something that you already knew about reading comprehension before we started this module.</a:t>
            </a:r>
          </a:p>
          <a:p>
            <a:pPr marL="171450" lvl="0" indent="-171450" algn="l" rtl="0">
              <a:spcBef>
                <a:spcPts val="0"/>
              </a:spcBef>
              <a:spcAft>
                <a:spcPts val="0"/>
              </a:spcAft>
              <a:buFont typeface="Arial" panose="020B0604020202020204" pitchFamily="34" charset="0"/>
              <a:buChar char="•"/>
            </a:pPr>
            <a:r>
              <a:rPr lang="en-US" dirty="0"/>
              <a:t>For something new, list something that you learned today.</a:t>
            </a:r>
          </a:p>
          <a:p>
            <a:pPr marL="171450" lvl="0" indent="-171450" algn="l" rtl="0">
              <a:spcBef>
                <a:spcPts val="0"/>
              </a:spcBef>
              <a:spcAft>
                <a:spcPts val="0"/>
              </a:spcAft>
              <a:buFont typeface="Arial" panose="020B0604020202020204" pitchFamily="34" charset="0"/>
              <a:buChar char="•"/>
            </a:pPr>
            <a:r>
              <a:rPr lang="en-US" dirty="0"/>
              <a:t>For something borrowed, note something that you learned from someone here today.</a:t>
            </a:r>
          </a:p>
          <a:p>
            <a:pPr marL="171450" lvl="0" indent="-171450" algn="l" rtl="0">
              <a:spcBef>
                <a:spcPts val="0"/>
              </a:spcBef>
              <a:spcAft>
                <a:spcPts val="0"/>
              </a:spcAft>
              <a:buFont typeface="Arial" panose="020B0604020202020204" pitchFamily="34" charset="0"/>
              <a:buChar char="•"/>
            </a:pPr>
            <a:r>
              <a:rPr lang="en-US" dirty="0"/>
              <a:t>For something blue, think about something colorful and interesting that you are going to try to help your students gain reading comprehension skills.  </a:t>
            </a:r>
            <a:endParaRPr dirty="0"/>
          </a:p>
        </p:txBody>
      </p:sp>
      <p:sp>
        <p:nvSpPr>
          <p:cNvPr id="580" name="Google Shape;580;g10ceb1abb03_2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dirty="0"/>
          </a:p>
        </p:txBody>
      </p:sp>
    </p:spTree>
    <p:extLst>
      <p:ext uri="{BB962C8B-B14F-4D97-AF65-F5344CB8AC3E}">
        <p14:creationId xmlns:p14="http://schemas.microsoft.com/office/powerpoint/2010/main" val="1729121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0ceb1abb03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0ceb1abb03_2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8" name="Google Shape;588;g10ceb1abb03_2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dirty="0"/>
          </a:p>
        </p:txBody>
      </p:sp>
    </p:spTree>
    <p:extLst>
      <p:ext uri="{BB962C8B-B14F-4D97-AF65-F5344CB8AC3E}">
        <p14:creationId xmlns:p14="http://schemas.microsoft.com/office/powerpoint/2010/main" val="26992716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0ceb1abb03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10ceb1abb03_2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1071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0e9f7329dd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0e9f7329dd_1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1" name="Google Shape;601;g10e9f7329dd_1_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dirty="0"/>
          </a:p>
        </p:txBody>
      </p:sp>
    </p:spTree>
    <p:extLst>
      <p:ext uri="{BB962C8B-B14F-4D97-AF65-F5344CB8AC3E}">
        <p14:creationId xmlns:p14="http://schemas.microsoft.com/office/powerpoint/2010/main" val="25694745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f9605adbf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f9605adbf1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nSpc>
                <a:spcPct val="100000"/>
              </a:lnSpc>
              <a:spcBef>
                <a:spcPts val="0"/>
              </a:spcBef>
            </a:pPr>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This strategy involves readers asking themselves questions throughout the reading of a text. The ability of readers to ask themselves relevant questions as they read is especially valuable in helping them to integrate information, identify main ideas, and summarize information. Asking the right questions allows good readers to focus on the most important information in a text.</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lnSpc>
                <a:spcPct val="100000"/>
              </a:lnSpc>
              <a:spcBef>
                <a:spcPts val="0"/>
              </a:spcBef>
            </a:pPr>
            <a:r>
              <a:rPr lang="en-US" sz="1200" b="0" i="0" u="none" strike="noStrike" cap="none" dirty="0">
                <a:solidFill>
                  <a:schemeClr val="dk1"/>
                </a:solidFill>
                <a:effectLst/>
                <a:latin typeface="Calibri"/>
                <a:ea typeface="Calibri"/>
                <a:cs typeface="Calibri"/>
                <a:sym typeface="Calibri"/>
              </a:rPr>
              <a:t>Questions can be effective because they</a:t>
            </a:r>
          </a:p>
          <a:p>
            <a:pPr marL="171450" lvl="0" indent="-171450">
              <a:lnSpc>
                <a:spcPct val="100000"/>
              </a:lnSpc>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Give students a purpose for reading</a:t>
            </a:r>
          </a:p>
          <a:p>
            <a:pPr marL="171450" lvl="0" indent="-171450">
              <a:lnSpc>
                <a:spcPct val="100000"/>
              </a:lnSpc>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Focus students' attention on what they are to learn</a:t>
            </a:r>
          </a:p>
          <a:p>
            <a:pPr marL="171450" lvl="0" indent="-171450">
              <a:lnSpc>
                <a:spcPct val="100000"/>
              </a:lnSpc>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Help students to think actively as they read</a:t>
            </a:r>
          </a:p>
          <a:p>
            <a:pPr marL="171450" lvl="0" indent="-171450">
              <a:lnSpc>
                <a:spcPct val="100000"/>
              </a:lnSpc>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Encourage students to monitor their comprehension</a:t>
            </a:r>
          </a:p>
          <a:p>
            <a:pPr marL="171450" lvl="0" indent="-171450">
              <a:lnSpc>
                <a:spcPct val="100000"/>
              </a:lnSpc>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Help students to review content and relate what they have learned to what they already know</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lnSpc>
                <a:spcPct val="100000"/>
              </a:lnSpc>
              <a:spcBef>
                <a:spcPts val="0"/>
              </a:spcBef>
            </a:pPr>
            <a:r>
              <a:rPr lang="en-US" sz="1200" b="0" i="0" u="none" strike="noStrike" cap="none" dirty="0">
                <a:solidFill>
                  <a:schemeClr val="dk1"/>
                </a:solidFill>
                <a:effectLst/>
                <a:latin typeface="Calibri"/>
                <a:ea typeface="Calibri"/>
                <a:cs typeface="Calibri"/>
                <a:sym typeface="Calibri"/>
              </a:rPr>
              <a:t>We will review the three questioning strategies on the next few slides.  </a:t>
            </a:r>
            <a:endParaRPr dirty="0">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dirty="0">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dirty="0">
              <a:solidFill>
                <a:srgbClr val="2581BC"/>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endParaRPr b="1" dirty="0"/>
          </a:p>
        </p:txBody>
      </p:sp>
      <p:sp>
        <p:nvSpPr>
          <p:cNvPr id="608" name="Google Shape;608;gf9605adbf1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dirty="0"/>
          </a:p>
        </p:txBody>
      </p:sp>
    </p:spTree>
    <p:extLst>
      <p:ext uri="{BB962C8B-B14F-4D97-AF65-F5344CB8AC3E}">
        <p14:creationId xmlns:p14="http://schemas.microsoft.com/office/powerpoint/2010/main" val="401207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There are norms for virtual or face-to-face, so please place the norms that fit your group into the slides so that all attending are comfortable and ready to learn the expectations needed for their building or district.</a:t>
            </a:r>
            <a:br>
              <a:rPr lang="en-US" dirty="0"/>
            </a:br>
            <a:endParaRPr lang="en-US" dirty="0"/>
          </a:p>
          <a:p>
            <a:pPr marL="0" lvl="0" indent="0" algn="l" rtl="0">
              <a:spcBef>
                <a:spcPts val="0"/>
              </a:spcBef>
              <a:spcAft>
                <a:spcPts val="0"/>
              </a:spcAft>
              <a:buNone/>
            </a:pPr>
            <a:r>
              <a:rPr lang="en-US" b="1" dirty="0"/>
              <a:t>To Do: </a:t>
            </a:r>
            <a:r>
              <a:rPr lang="en-US" dirty="0"/>
              <a:t>Use norms and expectations that fit the group and situation.</a:t>
            </a:r>
          </a:p>
          <a:p>
            <a:pPr marL="0" lvl="0" indent="0" algn="l" rtl="0">
              <a:spcBef>
                <a:spcPts val="0"/>
              </a:spcBef>
              <a:spcAft>
                <a:spcPts val="0"/>
              </a:spcAft>
              <a:buNone/>
            </a:pPr>
            <a:endParaRPr lang="en-US" dirty="0"/>
          </a:p>
          <a:p>
            <a:pPr marL="0" lvl="0" indent="0" algn="l" rtl="0">
              <a:lnSpc>
                <a:spcPct val="100000"/>
              </a:lnSpc>
              <a:spcBef>
                <a:spcPts val="0"/>
              </a:spcBef>
              <a:spcAft>
                <a:spcPts val="0"/>
              </a:spcAft>
              <a:buSzPts val="1400"/>
              <a:buNone/>
            </a:pPr>
            <a:r>
              <a:rPr lang="en-US" b="1" dirty="0"/>
              <a:t>To Say: </a:t>
            </a:r>
            <a:r>
              <a:rPr lang="en-US" dirty="0"/>
              <a:t>Today, we are going to ask that you be present with us by considering how this learning fits into what you already do. It will either confirm some things you are already doing or it might push you to consider what might be different, according to research, on what works in the world of literacy development. We would ask that you have cell phones on silent</a:t>
            </a:r>
            <a:r>
              <a:rPr lang="en-US" baseline="0" dirty="0"/>
              <a:t> and </a:t>
            </a:r>
            <a:r>
              <a:rPr lang="en-US" dirty="0"/>
              <a:t>minimize sidebar conversations or distractions. We will take formal breaks. So, please take care of personal needs with minimal distraction.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Since our goal is to apply the content to you and your students, we hope you will ask questions to clarify the content and how it relates to you and your students. As you open your mind to confirm your practices or align your practices with research, we know it takes patience and a heart for doing what is best for students. We deeply appreciate your professional passion and drive to share, learn, and apply for student success. Is there anything else you might</a:t>
            </a:r>
            <a:r>
              <a:rPr lang="en-US" baseline="0" dirty="0"/>
              <a:t> want or need for this to be a good day?</a:t>
            </a:r>
            <a:endParaRPr lang="en-US" dirty="0">
              <a:solidFill>
                <a:srgbClr val="000000"/>
              </a:solidFill>
            </a:endParaRPr>
          </a:p>
        </p:txBody>
      </p:sp>
      <p:sp>
        <p:nvSpPr>
          <p:cNvPr id="96" name="Google Shape;9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dirty="0"/>
          </a:p>
        </p:txBody>
      </p:sp>
    </p:spTree>
    <p:extLst>
      <p:ext uri="{BB962C8B-B14F-4D97-AF65-F5344CB8AC3E}">
        <p14:creationId xmlns:p14="http://schemas.microsoft.com/office/powerpoint/2010/main" val="8726076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0227080cc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0227080ccc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t>To Say: </a:t>
            </a:r>
            <a:r>
              <a:rPr lang="en-US" dirty="0"/>
              <a:t>Question the Author (</a:t>
            </a:r>
            <a:r>
              <a:rPr lang="en-US" dirty="0" err="1"/>
              <a:t>QtA</a:t>
            </a:r>
            <a:r>
              <a:rPr lang="en-US" dirty="0"/>
              <a:t>) is a strategy that engages students actively with a text. Rather than reading and taking information from a text, the QtA strategy encourages students to ask questions of the author and the text. Through forming their own questions, students learn more about the text.</a:t>
            </a:r>
          </a:p>
          <a:p>
            <a:pPr marL="0" lvl="0" indent="0" algn="l" rtl="0">
              <a:lnSpc>
                <a:spcPct val="115000"/>
              </a:lnSpc>
              <a:spcBef>
                <a:spcPts val="0"/>
              </a:spcBef>
              <a:spcAft>
                <a:spcPts val="0"/>
              </a:spcAft>
              <a:buNone/>
            </a:pPr>
            <a:r>
              <a:rPr lang="en-US" dirty="0"/>
              <a:t> </a:t>
            </a:r>
            <a:endParaRPr dirty="0"/>
          </a:p>
          <a:p>
            <a:pPr marL="0" lvl="0" indent="0" algn="l" rtl="0">
              <a:lnSpc>
                <a:spcPct val="115000"/>
              </a:lnSpc>
              <a:spcBef>
                <a:spcPts val="0"/>
              </a:spcBef>
              <a:spcAft>
                <a:spcPts val="0"/>
              </a:spcAft>
              <a:buNone/>
            </a:pPr>
            <a:r>
              <a:rPr lang="en-US" dirty="0"/>
              <a:t>Students learn to ask questions such as: What is the author's message? Does the author explain this clearly? How does this connect to what the author said earlier? This strategy is best suited for nonfiction.</a:t>
            </a:r>
          </a:p>
          <a:p>
            <a:pPr marL="0" lvl="0" indent="0" algn="l" rtl="0">
              <a:lnSpc>
                <a:spcPct val="115000"/>
              </a:lnSpc>
              <a:spcBef>
                <a:spcPts val="0"/>
              </a:spcBef>
              <a:spcAft>
                <a:spcPts val="0"/>
              </a:spcAft>
              <a:buNone/>
            </a:pPr>
            <a:r>
              <a:rPr lang="en-US" dirty="0"/>
              <a:t> </a:t>
            </a:r>
            <a:endParaRPr dirty="0"/>
          </a:p>
          <a:p>
            <a:pPr marL="0" lvl="0" indent="0" algn="l" rtl="0">
              <a:lnSpc>
                <a:spcPct val="115000"/>
              </a:lnSpc>
              <a:spcBef>
                <a:spcPts val="0"/>
              </a:spcBef>
              <a:spcAft>
                <a:spcPts val="0"/>
              </a:spcAft>
              <a:buNone/>
            </a:pPr>
            <a:r>
              <a:rPr lang="en-US" dirty="0"/>
              <a:t>The steps you should follow during a </a:t>
            </a:r>
            <a:r>
              <a:rPr lang="en-US" b="1" u="sng" dirty="0"/>
              <a:t>Question the Author</a:t>
            </a:r>
            <a:r>
              <a:rPr lang="en-US" dirty="0"/>
              <a:t> lesson include  </a:t>
            </a:r>
            <a:endParaRPr dirty="0"/>
          </a:p>
          <a:p>
            <a:pPr marL="0" lvl="0" indent="0" algn="l" rtl="0">
              <a:lnSpc>
                <a:spcPct val="115000"/>
              </a:lnSpc>
              <a:spcBef>
                <a:spcPts val="0"/>
              </a:spcBef>
              <a:spcAft>
                <a:spcPts val="0"/>
              </a:spcAft>
              <a:buNone/>
            </a:pPr>
            <a:endParaRPr dirty="0"/>
          </a:p>
          <a:p>
            <a:pPr marL="381000" lvl="0" indent="-228600" algn="l" rtl="0">
              <a:lnSpc>
                <a:spcPct val="115000"/>
              </a:lnSpc>
              <a:spcBef>
                <a:spcPts val="0"/>
              </a:spcBef>
              <a:spcAft>
                <a:spcPts val="0"/>
              </a:spcAft>
              <a:buSzPts val="1200"/>
              <a:buFont typeface="+mj-lt"/>
              <a:buAutoNum type="arabicPeriod"/>
            </a:pPr>
            <a:r>
              <a:rPr lang="en-US" dirty="0"/>
              <a:t>Selecting a passage that is both interesting and can spur a good conversation</a:t>
            </a:r>
            <a:endParaRPr dirty="0"/>
          </a:p>
          <a:p>
            <a:pPr marL="381000" lvl="0" indent="-228600" algn="l" rtl="0">
              <a:lnSpc>
                <a:spcPct val="115000"/>
              </a:lnSpc>
              <a:spcBef>
                <a:spcPts val="0"/>
              </a:spcBef>
              <a:spcAft>
                <a:spcPts val="0"/>
              </a:spcAft>
              <a:buSzPts val="1200"/>
              <a:buFont typeface="+mj-lt"/>
              <a:buAutoNum type="arabicPeriod"/>
            </a:pPr>
            <a:r>
              <a:rPr lang="en-US" dirty="0"/>
              <a:t>Deciding</a:t>
            </a:r>
            <a:r>
              <a:rPr lang="en-US" baseline="0" dirty="0"/>
              <a:t> </a:t>
            </a:r>
            <a:r>
              <a:rPr lang="en-US" dirty="0"/>
              <a:t>appropriate stopping points where you think your students need to obtain a greater understanding</a:t>
            </a:r>
            <a:endParaRPr dirty="0"/>
          </a:p>
          <a:p>
            <a:pPr marL="381000" lvl="0" indent="-228600" algn="l" rtl="0">
              <a:lnSpc>
                <a:spcPct val="115000"/>
              </a:lnSpc>
              <a:spcBef>
                <a:spcPts val="0"/>
              </a:spcBef>
              <a:spcAft>
                <a:spcPts val="0"/>
              </a:spcAft>
              <a:buSzPts val="1200"/>
              <a:buFont typeface="+mj-lt"/>
              <a:buAutoNum type="arabicPeriod"/>
            </a:pPr>
            <a:r>
              <a:rPr lang="en-US" dirty="0"/>
              <a:t>Creating queries or questions for each stopping point</a:t>
            </a:r>
          </a:p>
          <a:p>
            <a:pPr marL="838200" lvl="1" indent="-228600" algn="l" rtl="0">
              <a:lnSpc>
                <a:spcPct val="115000"/>
              </a:lnSpc>
              <a:spcBef>
                <a:spcPts val="0"/>
              </a:spcBef>
              <a:spcAft>
                <a:spcPts val="0"/>
              </a:spcAft>
              <a:buSzPts val="1200"/>
              <a:buFont typeface="Arial" panose="020B0604020202020204" pitchFamily="34" charset="0"/>
              <a:buChar char="•"/>
            </a:pPr>
            <a:r>
              <a:rPr lang="en-US" dirty="0"/>
              <a:t>What is the author trying to say?</a:t>
            </a:r>
          </a:p>
          <a:p>
            <a:pPr marL="838200" lvl="1" indent="-228600" algn="l" rtl="0">
              <a:lnSpc>
                <a:spcPct val="115000"/>
              </a:lnSpc>
              <a:spcBef>
                <a:spcPts val="0"/>
              </a:spcBef>
              <a:spcAft>
                <a:spcPts val="0"/>
              </a:spcAft>
              <a:buSzPts val="1200"/>
              <a:buFont typeface="Arial" panose="020B0604020202020204" pitchFamily="34" charset="0"/>
              <a:buChar char="•"/>
            </a:pPr>
            <a:r>
              <a:rPr lang="en-US" dirty="0"/>
              <a:t>Why do you think the author used the following phrase?</a:t>
            </a:r>
          </a:p>
          <a:p>
            <a:pPr marL="781050" lvl="1" indent="-171450" algn="l" rtl="0">
              <a:lnSpc>
                <a:spcPct val="115000"/>
              </a:lnSpc>
              <a:spcBef>
                <a:spcPts val="0"/>
              </a:spcBef>
              <a:spcAft>
                <a:spcPts val="0"/>
              </a:spcAft>
              <a:buSzPts val="1200"/>
              <a:buFont typeface="Arial" panose="020B0604020202020204" pitchFamily="34" charset="0"/>
              <a:buChar char="•"/>
            </a:pPr>
            <a:r>
              <a:rPr lang="en-US" dirty="0"/>
              <a:t>Does this make sense to you?</a:t>
            </a:r>
            <a:endParaRPr dirty="0"/>
          </a:p>
          <a:p>
            <a:pPr marL="381000" lvl="0" indent="-228600" algn="l" rtl="0">
              <a:lnSpc>
                <a:spcPct val="115000"/>
              </a:lnSpc>
              <a:spcBef>
                <a:spcPts val="0"/>
              </a:spcBef>
              <a:spcAft>
                <a:spcPts val="0"/>
              </a:spcAft>
              <a:buSzPts val="1200"/>
              <a:buFont typeface="+mj-lt"/>
              <a:buAutoNum type="arabicPeriod"/>
            </a:pPr>
            <a:r>
              <a:rPr lang="en-US" dirty="0"/>
              <a:t>Display a short passage to your students along with one or two queries you have designed ahead of time.</a:t>
            </a:r>
            <a:endParaRPr dirty="0"/>
          </a:p>
          <a:p>
            <a:pPr marL="381000" lvl="0" indent="-228600" algn="l" rtl="0">
              <a:lnSpc>
                <a:spcPct val="115000"/>
              </a:lnSpc>
              <a:spcBef>
                <a:spcPts val="0"/>
              </a:spcBef>
              <a:spcAft>
                <a:spcPts val="0"/>
              </a:spcAft>
              <a:buSzPts val="1200"/>
              <a:buFont typeface="+mj-lt"/>
              <a:buAutoNum type="arabicPeriod"/>
            </a:pPr>
            <a:r>
              <a:rPr lang="en-US" dirty="0"/>
              <a:t>Model for your students how to think through the queries. </a:t>
            </a:r>
            <a:endParaRPr dirty="0"/>
          </a:p>
          <a:p>
            <a:pPr marL="381000" lvl="0" indent="-228600" algn="l" rtl="0">
              <a:lnSpc>
                <a:spcPct val="115000"/>
              </a:lnSpc>
              <a:spcBef>
                <a:spcPts val="0"/>
              </a:spcBef>
              <a:spcAft>
                <a:spcPts val="0"/>
              </a:spcAft>
              <a:buSzPts val="1200"/>
              <a:buFont typeface="+mj-lt"/>
              <a:buAutoNum type="arabicPeriod"/>
            </a:pPr>
            <a:r>
              <a:rPr lang="en-US" dirty="0"/>
              <a:t>Ask students to read and work through the queries you have prepared for their readings.</a:t>
            </a:r>
            <a:endParaRPr dirty="0">
              <a:solidFill>
                <a:srgbClr val="004B8D"/>
              </a:solidFill>
              <a:highlight>
                <a:schemeClr val="lt1"/>
              </a:highlight>
              <a:latin typeface="Verdana"/>
              <a:ea typeface="Verdana"/>
              <a:cs typeface="Verdana"/>
              <a:sym typeface="Verdana"/>
            </a:endParaRPr>
          </a:p>
        </p:txBody>
      </p:sp>
      <p:sp>
        <p:nvSpPr>
          <p:cNvPr id="616" name="Google Shape;616;g10227080ccc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dirty="0"/>
          </a:p>
        </p:txBody>
      </p:sp>
    </p:spTree>
    <p:extLst>
      <p:ext uri="{BB962C8B-B14F-4D97-AF65-F5344CB8AC3E}">
        <p14:creationId xmlns:p14="http://schemas.microsoft.com/office/powerpoint/2010/main" val="8273088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077161d37a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1077161d37a_2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a:t>
            </a:r>
            <a:r>
              <a:rPr lang="en-US" dirty="0"/>
              <a:t> We are going to practice a QtA using a passage from Charlotte’s web. Some students with a farming background may make an instant connection with the passage. You may have to help other students understand, but, it can lead to rich comprehension discussions.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'Where’s Papa going with that axe?’ said Fern to her mother as they were setting the table for breakfast. ‘Out to the hoghouse,’ replied Mrs. Arable. ‘Some pigs were born last night.’ ‘I don’t see why he needs an axe,’ continued Fern, who was only eight. ‘Well,’ said her mother, ‘one of the pigs is a runt. It’s very small and weak, and it will never amount to anything. So your father has decided to do away with it.’ ‘Do away with it?’ shrieked Fern. ‘You mean kill it? Just because it’s smaller than the others?’ Mrs. Arable put a pitcher of cream on the table. ‘Don’t yell, Fern!’ she said. ‘Your father is right. The pig would probably die anyway.’ Fern pushed a chair out of the way and ran outdoors. The grass was wet and the earth smelled of springtime. Fern’s sneakers were sopping by the time she caught up with her father. ‘Please don’t kill it!’ she sobbed. ‘It’s unfair.’ Mr.</a:t>
            </a:r>
            <a:r>
              <a:rPr lang="en-US" baseline="0" dirty="0"/>
              <a:t> </a:t>
            </a:r>
            <a:r>
              <a:rPr lang="en-US" dirty="0"/>
              <a:t>Arable stopped walking. ‘Fern,’ he said gently, ‘you will have to learn to control yourself.’ ‘Control myself?’ yelled Fern. ‘This is a matter of life and death, and you talk about controlling myself.’ Tears ran down her cheeks and she took hold of the axe and tried to pull it out of her father’s hand. ‘Fern,’ said Mr. Arable, ‘I know more about raising a litter of pigs than you do. A weakling makes trouble. Now run along!’  </a:t>
            </a:r>
            <a:endParaRPr dirty="0"/>
          </a:p>
          <a:p>
            <a:pPr marL="0" lvl="0" indent="0" algn="l" rtl="0">
              <a:spcBef>
                <a:spcPts val="0"/>
              </a:spcBef>
              <a:spcAft>
                <a:spcPts val="0"/>
              </a:spcAft>
              <a:buNone/>
            </a:pPr>
            <a:endParaRPr dirty="0"/>
          </a:p>
          <a:p>
            <a:pPr marL="368300" lvl="0" indent="-228600" algn="l" rtl="0">
              <a:spcBef>
                <a:spcPts val="0"/>
              </a:spcBef>
              <a:spcAft>
                <a:spcPts val="0"/>
              </a:spcAft>
              <a:buSzPts val="1400"/>
              <a:buFont typeface="+mj-lt"/>
              <a:buAutoNum type="arabicPeriod"/>
            </a:pPr>
            <a:r>
              <a:rPr lang="en-US" dirty="0"/>
              <a:t>What do you think the author is trying to say? </a:t>
            </a:r>
            <a:endParaRPr dirty="0"/>
          </a:p>
          <a:p>
            <a:pPr marL="368300" lvl="0" indent="-228600" algn="l" rtl="0">
              <a:spcBef>
                <a:spcPts val="0"/>
              </a:spcBef>
              <a:spcAft>
                <a:spcPts val="0"/>
              </a:spcAft>
              <a:buSzPts val="1400"/>
              <a:buFont typeface="+mj-lt"/>
              <a:buAutoNum type="arabicPeriod"/>
            </a:pPr>
            <a:r>
              <a:rPr lang="en-US" dirty="0"/>
              <a:t>Why do you think used the following phrase “Fern,” said Mr Arable, ‘I know more about raising a litter of pigs than you do. A weakling makes trouble. Now run along!”</a:t>
            </a:r>
          </a:p>
          <a:p>
            <a:pPr marL="368300" lvl="0" indent="-228600" algn="l" rtl="0">
              <a:spcBef>
                <a:spcPts val="0"/>
              </a:spcBef>
              <a:spcAft>
                <a:spcPts val="0"/>
              </a:spcAft>
              <a:buSzPts val="1400"/>
              <a:buFont typeface="+mj-lt"/>
              <a:buAutoNum type="arabicPeriod"/>
            </a:pPr>
            <a:r>
              <a:rPr lang="en-US" dirty="0"/>
              <a:t>Does this make sense to you?   </a:t>
            </a:r>
            <a:endParaRPr dirty="0"/>
          </a:p>
        </p:txBody>
      </p:sp>
      <p:sp>
        <p:nvSpPr>
          <p:cNvPr id="624" name="Google Shape;624;g1077161d37a_2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dirty="0"/>
          </a:p>
        </p:txBody>
      </p:sp>
    </p:spTree>
    <p:extLst>
      <p:ext uri="{BB962C8B-B14F-4D97-AF65-F5344CB8AC3E}">
        <p14:creationId xmlns:p14="http://schemas.microsoft.com/office/powerpoint/2010/main" val="3989163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227080cc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0227080ccc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The Directed Reading Thinking Activity (DRTA) is a comprehension strategy that guides students in asking questions about a text, making predictions, and then reading to confirm or refute their predictions. The DRTA process encourages students to be active and thoughtful readers, enhancing their comprehension.</a:t>
            </a:r>
          </a:p>
          <a:p>
            <a:pPr marL="228600" lvl="0" indent="-228600">
              <a:buFont typeface="+mj-lt"/>
              <a:buAutoNum type="arabicPeriod"/>
            </a:pPr>
            <a:r>
              <a:rPr lang="en-US" sz="1200" b="0" i="0" u="none" strike="noStrike" cap="none" dirty="0">
                <a:solidFill>
                  <a:schemeClr val="dk1"/>
                </a:solidFill>
                <a:effectLst/>
                <a:latin typeface="Calibri"/>
                <a:ea typeface="Calibri"/>
                <a:cs typeface="Calibri"/>
                <a:sym typeface="Calibri"/>
              </a:rPr>
              <a:t>Directed reading and thinking activities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Encourage students to be active and thoughtful readers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Activates their previous knowledge</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Teaches students to monitor their understanding of the text as they’re reading</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Helps strengthen reading and critical thinking skills </a:t>
            </a:r>
          </a:p>
          <a:p>
            <a:pPr marL="228600" lvl="0" indent="-228600">
              <a:buFont typeface="+mj-lt"/>
              <a:buAutoNum type="arabicPeriod"/>
            </a:pPr>
            <a:r>
              <a:rPr lang="en-US" sz="1200" b="0" i="0" u="none" strike="noStrike" cap="none" dirty="0">
                <a:solidFill>
                  <a:schemeClr val="dk1"/>
                </a:solidFill>
                <a:effectLst/>
                <a:latin typeface="Calibri"/>
                <a:ea typeface="Calibri"/>
                <a:cs typeface="Calibri"/>
                <a:sym typeface="Calibri"/>
              </a:rPr>
              <a:t>Teachers should follow the steps below when creating a DRTA.</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Determine the text to be used and pre-select points for students to pause during the reading process.</a:t>
            </a:r>
          </a:p>
          <a:p>
            <a:pPr marL="6286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Introduce the text, the purpose of the DRTA, and provide examples of how to make predictions.</a:t>
            </a:r>
          </a:p>
          <a:p>
            <a:pPr marL="0" indent="0"/>
            <a:r>
              <a:rPr lang="en-US" sz="1200" b="0" i="0" u="none" strike="noStrike" cap="none" dirty="0">
                <a:solidFill>
                  <a:schemeClr val="dk1"/>
                </a:solidFill>
                <a:effectLst/>
                <a:latin typeface="Calibri"/>
                <a:ea typeface="Calibri"/>
                <a:cs typeface="Calibri"/>
                <a:sym typeface="Calibri"/>
              </a:rPr>
              <a:t>Note: Be aware of the reading levels of each student, and be prepared to provide appropriate questions, prompts, and support as needed.</a:t>
            </a:r>
          </a:p>
          <a:p>
            <a:pPr marL="0" indent="0"/>
            <a:r>
              <a:rPr lang="en-US" sz="1200" b="0" i="0" u="none" strike="noStrike" cap="none" dirty="0">
                <a:solidFill>
                  <a:schemeClr val="dk1"/>
                </a:solidFill>
                <a:effectLst/>
                <a:latin typeface="Calibri"/>
                <a:ea typeface="Calibri"/>
                <a:cs typeface="Calibri"/>
                <a:sym typeface="Calibri"/>
              </a:rPr>
              <a:t> </a:t>
            </a:r>
          </a:p>
          <a:p>
            <a:pPr marL="0" lvl="0" indent="0"/>
            <a:r>
              <a:rPr lang="en-US" sz="1200" b="0" i="0" u="none" strike="noStrike" cap="none" dirty="0">
                <a:solidFill>
                  <a:schemeClr val="dk1"/>
                </a:solidFill>
                <a:effectLst/>
                <a:latin typeface="Calibri"/>
                <a:ea typeface="Calibri"/>
                <a:cs typeface="Calibri"/>
                <a:sym typeface="Calibri"/>
              </a:rPr>
              <a:t>Use the following outline to guide the procedure</a:t>
            </a: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D = DIRECT</a:t>
            </a:r>
            <a:r>
              <a:rPr lang="en-US" sz="1200" b="0" i="0" u="none" strike="noStrike" cap="none" dirty="0">
                <a:solidFill>
                  <a:schemeClr val="dk1"/>
                </a:solidFill>
                <a:effectLst/>
                <a:latin typeface="Calibri"/>
                <a:ea typeface="Calibri"/>
                <a:cs typeface="Calibri"/>
                <a:sym typeface="Calibri"/>
              </a:rPr>
              <a:t> - Teachers direct and activate students' thinking prior to reading a passage by scanning the title, chapter headings, illustrations, and other materials. Teachers should use open-ended questions to direct students as they make predictions about the content or perspective of the text (e.g., "Given this title, what do you think the passage will be about?"). </a:t>
            </a: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R = READING</a:t>
            </a:r>
            <a:r>
              <a:rPr lang="en-US" sz="1200" b="0" i="0" u="none" strike="noStrike" cap="none" dirty="0">
                <a:solidFill>
                  <a:schemeClr val="dk1"/>
                </a:solidFill>
                <a:effectLst/>
                <a:latin typeface="Calibri"/>
                <a:ea typeface="Calibri"/>
                <a:cs typeface="Calibri"/>
                <a:sym typeface="Calibri"/>
              </a:rPr>
              <a:t> - Students read up to the first pre-selected stopping point. The teacher then prompts the students with questions about specific information and asks them to evaluate their predictions and refine them if necessary. This process should be continued until students have read each section of the passage.</a:t>
            </a: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T = THINKING</a:t>
            </a:r>
            <a:r>
              <a:rPr lang="en-US" sz="1200" b="0" i="0" u="none" strike="noStrike" cap="none" dirty="0">
                <a:solidFill>
                  <a:schemeClr val="dk1"/>
                </a:solidFill>
                <a:effectLst/>
                <a:latin typeface="Calibri"/>
                <a:ea typeface="Calibri"/>
                <a:cs typeface="Calibri"/>
                <a:sym typeface="Calibri"/>
              </a:rPr>
              <a:t> - At the end of each section, students go back through the text and think about their predictions. Students should verify or modify their predictions by finding supporting statements in the text. </a:t>
            </a:r>
          </a:p>
          <a:p>
            <a:pPr marL="0" indent="0"/>
            <a:r>
              <a:rPr lang="en-US" sz="1200" b="0" i="0" u="none" strike="noStrike" cap="none" dirty="0">
                <a:solidFill>
                  <a:schemeClr val="dk1"/>
                </a:solidFill>
                <a:effectLst/>
                <a:latin typeface="Calibri"/>
                <a:ea typeface="Calibri"/>
                <a:cs typeface="Calibri"/>
                <a:sym typeface="Calibri"/>
              </a:rPr>
              <a:t>The teacher asks questions such as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What do you think about your predictions now?</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What did you find in the text to prove your predictions?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What did you read in the text that made you change your predictions?</a:t>
            </a:r>
          </a:p>
          <a:p>
            <a:pPr marL="0" marR="762000" lvl="0" indent="0" algn="l" rtl="0">
              <a:lnSpc>
                <a:spcPct val="115000"/>
              </a:lnSpc>
              <a:spcBef>
                <a:spcPts val="3100"/>
              </a:spcBef>
              <a:spcAft>
                <a:spcPts val="0"/>
              </a:spcAft>
              <a:buNone/>
            </a:pPr>
            <a:endParaRPr dirty="0">
              <a:highlight>
                <a:schemeClr val="lt1"/>
              </a:highlight>
            </a:endParaRPr>
          </a:p>
          <a:p>
            <a:pPr marL="0" marR="762000" lvl="0" indent="0" algn="l" rtl="0">
              <a:lnSpc>
                <a:spcPct val="115000"/>
              </a:lnSpc>
              <a:spcBef>
                <a:spcPts val="3800"/>
              </a:spcBef>
              <a:spcAft>
                <a:spcPts val="0"/>
              </a:spcAft>
              <a:buNone/>
            </a:pPr>
            <a:endParaRPr b="1" dirty="0">
              <a:highlight>
                <a:schemeClr val="lt1"/>
              </a:highlight>
            </a:endParaRPr>
          </a:p>
          <a:p>
            <a:pPr marL="0" marR="762000" lvl="0" indent="0" algn="l" rtl="0">
              <a:lnSpc>
                <a:spcPct val="115000"/>
              </a:lnSpc>
              <a:spcBef>
                <a:spcPts val="3800"/>
              </a:spcBef>
              <a:spcAft>
                <a:spcPts val="0"/>
              </a:spcAft>
              <a:buNone/>
            </a:pPr>
            <a:endParaRPr b="1" dirty="0">
              <a:highlight>
                <a:schemeClr val="lt1"/>
              </a:highlight>
            </a:endParaRPr>
          </a:p>
          <a:p>
            <a:pPr marL="0" marR="762000" lvl="0" indent="0" algn="l" rtl="0">
              <a:lnSpc>
                <a:spcPct val="115000"/>
              </a:lnSpc>
              <a:spcBef>
                <a:spcPts val="3800"/>
              </a:spcBef>
              <a:spcAft>
                <a:spcPts val="0"/>
              </a:spcAft>
              <a:buNone/>
            </a:pPr>
            <a:endParaRPr b="1" dirty="0">
              <a:highlight>
                <a:schemeClr val="lt1"/>
              </a:highlight>
            </a:endParaRPr>
          </a:p>
          <a:p>
            <a:pPr marL="0" marR="762000" lvl="0" indent="0" algn="l" rtl="0">
              <a:lnSpc>
                <a:spcPct val="120000"/>
              </a:lnSpc>
              <a:spcBef>
                <a:spcPts val="3800"/>
              </a:spcBef>
              <a:spcAft>
                <a:spcPts val="0"/>
              </a:spcAft>
              <a:buNone/>
            </a:pPr>
            <a:endParaRPr dirty="0">
              <a:solidFill>
                <a:srgbClr val="004B8D"/>
              </a:solidFill>
              <a:highlight>
                <a:schemeClr val="lt1"/>
              </a:highlight>
              <a:latin typeface="Verdana"/>
              <a:ea typeface="Verdana"/>
              <a:cs typeface="Verdana"/>
              <a:sym typeface="Verdana"/>
            </a:endParaRPr>
          </a:p>
          <a:p>
            <a:pPr marL="0" marR="762000" lvl="0" indent="0" algn="l" rtl="0">
              <a:lnSpc>
                <a:spcPct val="120000"/>
              </a:lnSpc>
              <a:spcBef>
                <a:spcPts val="3800"/>
              </a:spcBef>
              <a:spcAft>
                <a:spcPts val="0"/>
              </a:spcAft>
              <a:buNone/>
            </a:pPr>
            <a:br>
              <a:rPr lang="en-US" dirty="0">
                <a:solidFill>
                  <a:srgbClr val="004B8D"/>
                </a:solidFill>
                <a:highlight>
                  <a:schemeClr val="lt1"/>
                </a:highlight>
                <a:latin typeface="Verdana"/>
                <a:ea typeface="Verdana"/>
                <a:cs typeface="Verdana"/>
                <a:sym typeface="Verdana"/>
              </a:rPr>
            </a:br>
            <a:endParaRPr dirty="0">
              <a:solidFill>
                <a:srgbClr val="004B8D"/>
              </a:solidFill>
              <a:highlight>
                <a:schemeClr val="lt1"/>
              </a:highlight>
              <a:latin typeface="Verdana"/>
              <a:ea typeface="Verdana"/>
              <a:cs typeface="Verdana"/>
              <a:sym typeface="Verdana"/>
            </a:endParaRPr>
          </a:p>
          <a:p>
            <a:pPr marL="457200" lvl="0" indent="0" algn="l" rtl="0">
              <a:lnSpc>
                <a:spcPct val="120000"/>
              </a:lnSpc>
              <a:spcBef>
                <a:spcPts val="3800"/>
              </a:spcBef>
              <a:spcAft>
                <a:spcPts val="0"/>
              </a:spcAft>
              <a:buNone/>
            </a:pPr>
            <a:endParaRPr dirty="0">
              <a:solidFill>
                <a:srgbClr val="004B8D"/>
              </a:solidFill>
              <a:highlight>
                <a:schemeClr val="lt1"/>
              </a:highlight>
              <a:latin typeface="Verdana"/>
              <a:ea typeface="Verdana"/>
              <a:cs typeface="Verdana"/>
              <a:sym typeface="Verdana"/>
            </a:endParaRPr>
          </a:p>
          <a:p>
            <a:pPr marL="0" lvl="0" indent="0" algn="l" rtl="0">
              <a:lnSpc>
                <a:spcPct val="120000"/>
              </a:lnSpc>
              <a:spcBef>
                <a:spcPts val="2800"/>
              </a:spcBef>
              <a:spcAft>
                <a:spcPts val="0"/>
              </a:spcAft>
              <a:buNone/>
            </a:pPr>
            <a:endParaRPr dirty="0">
              <a:solidFill>
                <a:srgbClr val="004B8D"/>
              </a:solidFill>
              <a:highlight>
                <a:schemeClr val="lt1"/>
              </a:highlight>
              <a:latin typeface="Verdana"/>
              <a:ea typeface="Verdana"/>
              <a:cs typeface="Verdana"/>
              <a:sym typeface="Verdana"/>
            </a:endParaRPr>
          </a:p>
          <a:p>
            <a:pPr marL="0" lvl="0" indent="0" algn="l" rtl="0">
              <a:spcBef>
                <a:spcPts val="2800"/>
              </a:spcBef>
              <a:spcAft>
                <a:spcPts val="0"/>
              </a:spcAft>
              <a:buNone/>
            </a:pPr>
            <a:endParaRPr dirty="0"/>
          </a:p>
        </p:txBody>
      </p:sp>
      <p:sp>
        <p:nvSpPr>
          <p:cNvPr id="631" name="Google Shape;631;g10227080ccc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dirty="0"/>
          </a:p>
        </p:txBody>
      </p:sp>
    </p:spTree>
    <p:extLst>
      <p:ext uri="{BB962C8B-B14F-4D97-AF65-F5344CB8AC3E}">
        <p14:creationId xmlns:p14="http://schemas.microsoft.com/office/powerpoint/2010/main" val="42892743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f904bd9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f904bd9be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The question–answer relationship (QAR) strategy helps students understand the different types of questions. By learning that the answers to some questions are "Right There" in the text, that some answers require a reader to "Think and Search," and that some answers can only be answered "On My Own," students recognize that they must first consider the question before developing an answer.</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The QAR Strategy can</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Improve students' reading comprehension</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Teach students how to ask questions about their reading and where to find the answers to them</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Help students to think about the text they are reading and beyond it, too</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Inspire them to think creatively and work cooperatively while challenging them to use higher-level thinking skills</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Explain to students that there are four types of questions they will encounter. Define each type of question and give an example.</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Four types of questions are examined in the QAR:</a:t>
            </a:r>
          </a:p>
          <a:p>
            <a:pPr marL="228600" lvl="0" indent="-228600">
              <a:buFont typeface="+mj-lt"/>
              <a:buAutoNum type="arabicPeriod"/>
            </a:pPr>
            <a:r>
              <a:rPr lang="en-US" sz="1200" b="1" i="0" u="none" strike="noStrike" cap="none" dirty="0">
                <a:solidFill>
                  <a:schemeClr val="dk1"/>
                </a:solidFill>
                <a:effectLst/>
                <a:latin typeface="Calibri"/>
                <a:ea typeface="Calibri"/>
                <a:cs typeface="Calibri"/>
                <a:sym typeface="Calibri"/>
              </a:rPr>
              <a:t>Right There Questions:</a:t>
            </a:r>
            <a:r>
              <a:rPr lang="en-US" sz="1200" b="0" i="0" u="none" strike="noStrike" cap="none" dirty="0">
                <a:solidFill>
                  <a:schemeClr val="dk1"/>
                </a:solidFill>
                <a:effectLst/>
                <a:latin typeface="Calibri"/>
                <a:ea typeface="Calibri"/>
                <a:cs typeface="Calibri"/>
                <a:sym typeface="Calibri"/>
              </a:rPr>
              <a:t> Literal questions whose answers can be found in the text. Often the words used in the question are the same words found in the text.</a:t>
            </a:r>
          </a:p>
          <a:p>
            <a:pPr marL="228600" lvl="0" indent="-228600">
              <a:buFont typeface="+mj-lt"/>
              <a:buAutoNum type="arabicPeriod"/>
            </a:pPr>
            <a:r>
              <a:rPr lang="en-US" sz="1200" b="1" i="0" u="none" strike="noStrike" cap="none" dirty="0">
                <a:solidFill>
                  <a:schemeClr val="dk1"/>
                </a:solidFill>
                <a:effectLst/>
                <a:latin typeface="Calibri"/>
                <a:ea typeface="Calibri"/>
                <a:cs typeface="Calibri"/>
                <a:sym typeface="Calibri"/>
              </a:rPr>
              <a:t>Think and Search Questions:</a:t>
            </a:r>
            <a:r>
              <a:rPr lang="en-US" sz="1200" b="0" i="0" u="none" strike="noStrike" cap="none" dirty="0">
                <a:solidFill>
                  <a:schemeClr val="dk1"/>
                </a:solidFill>
                <a:effectLst/>
                <a:latin typeface="Calibri"/>
                <a:ea typeface="Calibri"/>
                <a:cs typeface="Calibri"/>
                <a:sym typeface="Calibri"/>
              </a:rPr>
              <a:t> Answers are gathered from several parts of the text and put together to make meaning.</a:t>
            </a:r>
          </a:p>
          <a:p>
            <a:pPr marL="228600" lvl="0" indent="-228600">
              <a:buFont typeface="+mj-lt"/>
              <a:buAutoNum type="arabicPeriod"/>
            </a:pPr>
            <a:r>
              <a:rPr lang="en-US" sz="1200" b="1" i="0" u="none" strike="noStrike" cap="none" dirty="0">
                <a:solidFill>
                  <a:schemeClr val="dk1"/>
                </a:solidFill>
                <a:effectLst/>
                <a:latin typeface="Calibri"/>
                <a:ea typeface="Calibri"/>
                <a:cs typeface="Calibri"/>
                <a:sym typeface="Calibri"/>
              </a:rPr>
              <a:t>Author and You:</a:t>
            </a:r>
            <a:r>
              <a:rPr lang="en-US" sz="1200" b="0" i="0" u="none" strike="noStrike" cap="none" dirty="0">
                <a:solidFill>
                  <a:schemeClr val="dk1"/>
                </a:solidFill>
                <a:effectLst/>
                <a:latin typeface="Calibri"/>
                <a:ea typeface="Calibri"/>
                <a:cs typeface="Calibri"/>
                <a:sym typeface="Calibri"/>
              </a:rPr>
              <a:t> These questions are based on information provided in the text but the student is required to relate it to their own experience. Although the answer does not lie directly in the text, the student must have read it in order to answer the question.</a:t>
            </a:r>
          </a:p>
          <a:p>
            <a:pPr marL="228600" lvl="0" indent="-228600">
              <a:buFont typeface="+mj-lt"/>
              <a:buAutoNum type="arabicPeriod"/>
            </a:pPr>
            <a:r>
              <a:rPr lang="en-US" sz="1200" b="1" i="0" u="none" strike="noStrike" cap="none" dirty="0">
                <a:solidFill>
                  <a:schemeClr val="dk1"/>
                </a:solidFill>
                <a:effectLst/>
                <a:latin typeface="Calibri"/>
                <a:ea typeface="Calibri"/>
                <a:cs typeface="Calibri"/>
                <a:sym typeface="Calibri"/>
              </a:rPr>
              <a:t>On My Own:</a:t>
            </a:r>
            <a:r>
              <a:rPr lang="en-US" sz="1200" b="0" i="0" u="none" strike="noStrike" cap="none" dirty="0">
                <a:solidFill>
                  <a:schemeClr val="dk1"/>
                </a:solidFill>
                <a:effectLst/>
                <a:latin typeface="Calibri"/>
                <a:ea typeface="Calibri"/>
                <a:cs typeface="Calibri"/>
                <a:sym typeface="Calibri"/>
              </a:rPr>
              <a:t> These questions do not require the student to have read the passage, but he/she must use their background or prior knowledge to answer the question.</a:t>
            </a:r>
          </a:p>
          <a:p>
            <a:pPr marL="0" indent="0"/>
            <a:r>
              <a:rPr lang="en-US" sz="1200" b="0" i="0" u="none" strike="noStrike" cap="none" dirty="0">
                <a:solidFill>
                  <a:schemeClr val="dk1"/>
                </a:solidFill>
                <a:effectLst/>
                <a:latin typeface="Calibri"/>
                <a:ea typeface="Calibri"/>
                <a:cs typeface="Calibri"/>
                <a:sym typeface="Calibri"/>
              </a:rPr>
              <a:t>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Read a short passage aloud to your students.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Have predetermined questions you will ask after you stop reading. When you have finished reading, read the questions aloud to students and model how you decide which type of question you have been asked to answer.</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Show students how to find information to answer the question (i.e., in the text, from your own experiences, etc.).</a:t>
            </a:r>
          </a:p>
          <a:p>
            <a:pPr marL="171450" lvl="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0" lvl="0" indent="0">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QAR Strategy Page </a:t>
            </a:r>
          </a:p>
          <a:p>
            <a:pPr marL="0" lvl="0" indent="0" algn="l" rtl="0">
              <a:spcBef>
                <a:spcPts val="0"/>
              </a:spcBef>
              <a:spcAft>
                <a:spcPts val="0"/>
              </a:spcAft>
              <a:buNone/>
            </a:pPr>
            <a:endParaRPr dirty="0">
              <a:solidFill>
                <a:srgbClr val="FF0000"/>
              </a:solidFill>
            </a:endParaRPr>
          </a:p>
        </p:txBody>
      </p:sp>
      <p:sp>
        <p:nvSpPr>
          <p:cNvPr id="640" name="Google Shape;640;gf904bd9be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dirty="0"/>
          </a:p>
        </p:txBody>
      </p:sp>
    </p:spTree>
    <p:extLst>
      <p:ext uri="{BB962C8B-B14F-4D97-AF65-F5344CB8AC3E}">
        <p14:creationId xmlns:p14="http://schemas.microsoft.com/office/powerpoint/2010/main" val="17523484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0e9f7329d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0e9f7329dd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Using the Goldilocks story let’s practice.</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‘Once upon a time, there was a little girl named Goldilocks. She went for a walk in the forest. Pretty soon, she came upon a house. She knocked and, when no one answered, she walked right in.</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At the table in the kitchen, there were three bowls of porridge. Goldilocks was hungry. She tasted the porridge from the first bowl.</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"This porridge is too hot!" she exclaimed.</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So, she tasted the porridge from the second bowl.</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"This porridge is too cold," she said.</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So, she tasted the last bowl of porridge.</a:t>
            </a:r>
          </a:p>
          <a:p>
            <a:pPr marL="0" indent="0"/>
            <a:r>
              <a:rPr lang="en-US" sz="1200" b="0" i="0" u="none" strike="noStrike" cap="none" dirty="0">
                <a:solidFill>
                  <a:schemeClr val="dk1"/>
                </a:solidFill>
                <a:effectLst/>
                <a:latin typeface="Calibri"/>
                <a:ea typeface="Calibri"/>
                <a:cs typeface="Calibri"/>
                <a:sym typeface="Calibri"/>
              </a:rPr>
              <a:t>"Ah, this porridge is just right," she said happily and she ate it all up.’</a:t>
            </a:r>
          </a:p>
          <a:p>
            <a:pPr marL="0" indent="0"/>
            <a:r>
              <a:rPr lang="en-US" sz="1200" b="0" i="0" u="none" strike="noStrike" cap="none" dirty="0">
                <a:solidFill>
                  <a:schemeClr val="dk1"/>
                </a:solidFill>
                <a:effectLst/>
                <a:latin typeface="Calibri"/>
                <a:ea typeface="Calibri"/>
                <a:cs typeface="Calibri"/>
                <a:sym typeface="Calibri"/>
              </a:rPr>
              <a:t> </a:t>
            </a: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Right There Question: </a:t>
            </a:r>
            <a:r>
              <a:rPr lang="en-US" sz="1200" b="0" i="0" u="none" strike="noStrike" cap="none" dirty="0">
                <a:solidFill>
                  <a:schemeClr val="dk1"/>
                </a:solidFill>
                <a:effectLst/>
                <a:latin typeface="Calibri"/>
                <a:ea typeface="Calibri"/>
                <a:cs typeface="Calibri"/>
                <a:sym typeface="Calibri"/>
              </a:rPr>
              <a:t>What was the girls name? (</a:t>
            </a:r>
            <a:r>
              <a:rPr lang="en-US" sz="1200" b="0" i="1" u="none" strike="noStrike" cap="none" dirty="0">
                <a:solidFill>
                  <a:schemeClr val="dk1"/>
                </a:solidFill>
                <a:effectLst/>
                <a:latin typeface="Calibri"/>
                <a:ea typeface="Calibri"/>
                <a:cs typeface="Calibri"/>
                <a:sym typeface="Calibri"/>
              </a:rPr>
              <a:t>Goldilocks)</a:t>
            </a:r>
            <a:r>
              <a:rPr lang="en-US" sz="1200" b="0" i="0" u="none" strike="noStrike" cap="none" dirty="0">
                <a:solidFill>
                  <a:schemeClr val="dk1"/>
                </a:solidFill>
                <a:effectLst/>
                <a:latin typeface="Calibri"/>
                <a:ea typeface="Calibri"/>
                <a:cs typeface="Calibri"/>
                <a:sym typeface="Calibri"/>
              </a:rPr>
              <a:t> </a:t>
            </a: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Think &amp; Search Question: </a:t>
            </a:r>
            <a:r>
              <a:rPr lang="en-US" sz="1200" b="0" i="0" u="none" strike="noStrike" cap="none" dirty="0">
                <a:solidFill>
                  <a:schemeClr val="dk1"/>
                </a:solidFill>
                <a:effectLst/>
                <a:latin typeface="Calibri"/>
                <a:ea typeface="Calibri"/>
                <a:cs typeface="Calibri"/>
                <a:sym typeface="Calibri"/>
              </a:rPr>
              <a:t>How many people/bears lived in the house? </a:t>
            </a:r>
            <a:r>
              <a:rPr lang="en-US" sz="1200" b="0" i="1" u="none" strike="noStrike" cap="none" dirty="0">
                <a:solidFill>
                  <a:schemeClr val="dk1"/>
                </a:solidFill>
                <a:effectLst/>
                <a:latin typeface="Calibri"/>
                <a:ea typeface="Calibri"/>
                <a:cs typeface="Calibri"/>
                <a:sym typeface="Calibri"/>
              </a:rPr>
              <a:t>(Three) </a:t>
            </a: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Author and You Question: </a:t>
            </a:r>
            <a:r>
              <a:rPr lang="en-US" sz="1200" b="0" i="0" u="none" strike="noStrike" cap="none" dirty="0">
                <a:solidFill>
                  <a:schemeClr val="dk1"/>
                </a:solidFill>
                <a:effectLst/>
                <a:latin typeface="Calibri"/>
                <a:ea typeface="Calibri"/>
                <a:cs typeface="Calibri"/>
                <a:sym typeface="Calibri"/>
              </a:rPr>
              <a:t>What do you think porridge might be? - What were your clues? </a:t>
            </a:r>
            <a:r>
              <a:rPr lang="en-US" sz="1200" b="0" i="1" u="none" strike="noStrike" cap="none" dirty="0">
                <a:solidFill>
                  <a:schemeClr val="dk1"/>
                </a:solidFill>
                <a:effectLst/>
                <a:latin typeface="Calibri"/>
                <a:ea typeface="Calibri"/>
                <a:cs typeface="Calibri"/>
                <a:sym typeface="Calibri"/>
              </a:rPr>
              <a:t>(Hot/cold in a bowl (could say, soup, oatmeal or hot cereal)) </a:t>
            </a: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My Own Question: </a:t>
            </a:r>
            <a:r>
              <a:rPr lang="en-US" sz="1200" b="0" i="0" u="none" strike="noStrike" cap="none" dirty="0">
                <a:solidFill>
                  <a:schemeClr val="dk1"/>
                </a:solidFill>
                <a:effectLst/>
                <a:latin typeface="Calibri"/>
                <a:ea typeface="Calibri"/>
                <a:cs typeface="Calibri"/>
                <a:sym typeface="Calibri"/>
              </a:rPr>
              <a:t>Is it ok to just walk into a house if no one answered the door, but it was unlocked? </a:t>
            </a:r>
          </a:p>
          <a:p>
            <a:pPr marL="0" lvl="0" indent="0" algn="l" rtl="0">
              <a:spcBef>
                <a:spcPts val="0"/>
              </a:spcBef>
              <a:spcAft>
                <a:spcPts val="0"/>
              </a:spcAft>
              <a:buNone/>
            </a:pPr>
            <a:endParaRPr dirty="0"/>
          </a:p>
        </p:txBody>
      </p:sp>
      <p:sp>
        <p:nvSpPr>
          <p:cNvPr id="649" name="Google Shape;649;g10e9f7329dd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dirty="0"/>
          </a:p>
        </p:txBody>
      </p:sp>
    </p:spTree>
    <p:extLst>
      <p:ext uri="{BB962C8B-B14F-4D97-AF65-F5344CB8AC3E}">
        <p14:creationId xmlns:p14="http://schemas.microsoft.com/office/powerpoint/2010/main" val="744598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077161d37a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1077161d37a_2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dirty="0">
              <a:highlight>
                <a:schemeClr val="lt1"/>
              </a:highlight>
            </a:endParaRPr>
          </a:p>
          <a:p>
            <a:pPr marL="0" lvl="0" indent="0" algn="l" rtl="0">
              <a:spcBef>
                <a:spcPts val="1000"/>
              </a:spcBef>
              <a:spcAft>
                <a:spcPts val="0"/>
              </a:spcAft>
              <a:buNone/>
            </a:pPr>
            <a:endParaRPr dirty="0"/>
          </a:p>
        </p:txBody>
      </p:sp>
      <p:sp>
        <p:nvSpPr>
          <p:cNvPr id="656" name="Google Shape;656;g1077161d37a_2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dirty="0"/>
          </a:p>
        </p:txBody>
      </p:sp>
    </p:spTree>
    <p:extLst>
      <p:ext uri="{BB962C8B-B14F-4D97-AF65-F5344CB8AC3E}">
        <p14:creationId xmlns:p14="http://schemas.microsoft.com/office/powerpoint/2010/main" val="41059974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077161d37a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077161d37a_2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 </a:t>
            </a:r>
            <a:r>
              <a:rPr lang="en-US" dirty="0"/>
              <a:t>We are going to listen to the story of The Little Engine that Could by Watty Piper being read on a YouTube video (3.54 minutes). As you hear the story being read fill out the story map.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Review the story map as a group when you are finished.  </a:t>
            </a:r>
            <a:endParaRPr dirty="0"/>
          </a:p>
          <a:p>
            <a:pPr marL="0" lvl="0" indent="0" algn="l" rtl="0">
              <a:spcBef>
                <a:spcPts val="0"/>
              </a:spcBef>
              <a:spcAft>
                <a:spcPts val="0"/>
              </a:spcAft>
              <a:buNone/>
            </a:pPr>
            <a:r>
              <a:rPr lang="en-US" dirty="0"/>
              <a:t> </a:t>
            </a:r>
            <a:endParaRPr dirty="0"/>
          </a:p>
        </p:txBody>
      </p:sp>
      <p:sp>
        <p:nvSpPr>
          <p:cNvPr id="663" name="Google Shape;663;g1077161d37a_2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dirty="0"/>
          </a:p>
        </p:txBody>
      </p:sp>
    </p:spTree>
    <p:extLst>
      <p:ext uri="{BB962C8B-B14F-4D97-AF65-F5344CB8AC3E}">
        <p14:creationId xmlns:p14="http://schemas.microsoft.com/office/powerpoint/2010/main" val="10550573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0ac87c7920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0ac87c7920_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a:t>
            </a:r>
            <a:r>
              <a:rPr lang="en-US" sz="1200" b="0" i="1" u="sng" strike="noStrike" cap="none" dirty="0">
                <a:solidFill>
                  <a:schemeClr val="dk1"/>
                </a:solidFill>
                <a:effectLst/>
                <a:latin typeface="Calibri"/>
                <a:ea typeface="Calibri"/>
                <a:cs typeface="Calibri"/>
                <a:sym typeface="Calibri"/>
              </a:rPr>
              <a:t>This is an optional slide. You may use this if participants have not had an understanding of a Concept Map. You will know if participants understand a concept map by listening to their brainstorm lists completed in the previous slide</a:t>
            </a:r>
            <a:r>
              <a:rPr lang="en-US" sz="1200" b="0" i="0" u="none" strike="noStrike" cap="none" dirty="0">
                <a:solidFill>
                  <a:schemeClr val="dk1"/>
                </a:solidFill>
                <a:effectLst/>
                <a:latin typeface="Calibri"/>
                <a:ea typeface="Calibri"/>
                <a:cs typeface="Calibri"/>
                <a:sym typeface="Calibri"/>
              </a:rPr>
              <a:t>. Participants will need post-it notes and/or large chart paper for the activity.</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You can watch Example video: </a:t>
            </a:r>
            <a:r>
              <a:rPr lang="en-US" sz="1200" b="0" i="0" u="sng" strike="noStrike" cap="none" dirty="0">
                <a:solidFill>
                  <a:schemeClr val="dk1"/>
                </a:solidFill>
                <a:effectLst/>
                <a:latin typeface="Calibri"/>
                <a:ea typeface="Calibri"/>
                <a:cs typeface="Calibri"/>
                <a:sym typeface="Calibri"/>
                <a:hlinkClick r:id="rId3"/>
              </a:rPr>
              <a:t>https://www.youtube.com/watch?v=8XGQGhli0I0</a:t>
            </a: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Watch this eight minute video to understand how to take the teachers through how to develop a concept map. You may want to model the steps for them to start out.  </a:t>
            </a:r>
          </a:p>
          <a:p>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Let’s do a Map Out and Check In activity. We are going to create a concept map about the solar system. A concept map is a visual way to organize your thoughts and make connections between ideas. They improve our ability to understand and remember concepts because our brains process faster visually. Concept maps have three basic elements: shapes, arrows, and text. The shapes represent concepts or ideas, arrows show the relationships between those concepts, and text is used to identify and describe the concepts and relationships.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Concept maps start from the top with the broad concept and work their way down to more specific ones. Our concept is the solar system. We will put that at the top. So, write it in a shape at the top of your chart. Sometimes topics are very broad so we can use focus questions to help specify the issue the concept map will address. Our focus question will be, “What is in the solar system?”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Using your sticky notes let’s start creating a list of related concepts. Think about our focus question, “What are the things found in the solar system?” I will give your team about 90 seconds to come up with related concepts of things found in the solar system. What are some of the things that you came up with? </a:t>
            </a:r>
            <a:r>
              <a:rPr lang="en-US" sz="1200" b="0" i="1" u="none" strike="noStrike" cap="none" dirty="0">
                <a:solidFill>
                  <a:schemeClr val="dk1"/>
                </a:solidFill>
                <a:effectLst/>
                <a:latin typeface="Calibri"/>
                <a:ea typeface="Calibri"/>
                <a:cs typeface="Calibri"/>
                <a:sym typeface="Calibri"/>
              </a:rPr>
              <a:t>(Planets, names or planets, sun, moons, stars, asteroids)</a:t>
            </a:r>
            <a:br>
              <a:rPr lang="en-US" sz="1200" b="0" i="1" u="none" strike="noStrike" cap="none" dirty="0">
                <a:solidFill>
                  <a:schemeClr val="dk1"/>
                </a:solidFill>
                <a:effectLst/>
                <a:latin typeface="Calibri"/>
                <a:ea typeface="Calibri"/>
                <a:cs typeface="Calibri"/>
                <a:sym typeface="Calibri"/>
              </a:rPr>
            </a:b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They will eventually fall under our main concept and form the concept map, but we are not putting them on the map yet. Try to keep each concept to one or two words. Now that you have your key concept and related words, we can start putting them on the concept map and organizing them.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1" u="none" strike="noStrike" cap="none" dirty="0">
                <a:solidFill>
                  <a:schemeClr val="dk1"/>
                </a:solidFill>
                <a:effectLst/>
                <a:latin typeface="Calibri"/>
                <a:ea typeface="Calibri"/>
                <a:cs typeface="Calibri"/>
                <a:sym typeface="Calibri"/>
              </a:rPr>
              <a:t>(Let’s start in pencil first in case we need to erase and move concepts)</a:t>
            </a:r>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Remember, this is in a hierarchical format with your main topic at the top and then getting more and more specific. To show relationships between the concepts, draw an arrow between them.  You will define the relationship between the two concepts by a linking the concepts together with a word or two, typically a verb to form a simple phrase as you move down the map. You might use words on this concept map like: includes or orbits. Then, you will read it down the map. This is called a proposition. A proposition is two concepts linked together with a simple phrase. (Example; solar system includes planets)</a:t>
            </a:r>
          </a:p>
          <a:p>
            <a:pPr marL="0" indent="0"/>
            <a:r>
              <a:rPr lang="en-US" sz="1200" b="0" i="0" u="none" strike="noStrike" cap="none" dirty="0">
                <a:solidFill>
                  <a:schemeClr val="dk1"/>
                </a:solidFill>
                <a:effectLst/>
                <a:latin typeface="Calibri"/>
                <a:ea typeface="Calibri"/>
                <a:cs typeface="Calibri"/>
                <a:sym typeface="Calibri"/>
              </a:rPr>
              <a:t>Not all arrows have to go down. You can link them to each other. Read in the direction of the arrow. Go ahead and get all your related concepts on the map and link with an arrow and the simple phrases.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Give the partners or groups up to five minutes to complete their concept map and you can have some groups share out their concept map.</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0" i="0" u="none" strike="noStrike" cap="none" dirty="0">
                <a:solidFill>
                  <a:schemeClr val="dk1"/>
                </a:solidFill>
                <a:effectLst/>
                <a:latin typeface="Calibri"/>
                <a:ea typeface="Calibri"/>
                <a:cs typeface="Calibri"/>
                <a:sym typeface="Calibri"/>
              </a:rPr>
              <a:t>After you read the selection, you can refine your concept map and use different words or look for a better position for a certain concept or add more related concepts. </a:t>
            </a:r>
            <a:endParaRPr dirty="0"/>
          </a:p>
        </p:txBody>
      </p:sp>
      <p:sp>
        <p:nvSpPr>
          <p:cNvPr id="671" name="Google Shape;671;g10ac87c7920_3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dirty="0"/>
          </a:p>
        </p:txBody>
      </p:sp>
    </p:spTree>
    <p:extLst>
      <p:ext uri="{BB962C8B-B14F-4D97-AF65-F5344CB8AC3E}">
        <p14:creationId xmlns:p14="http://schemas.microsoft.com/office/powerpoint/2010/main" val="386510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Say:</a:t>
            </a:r>
            <a:r>
              <a:rPr lang="en-US" dirty="0">
                <a:solidFill>
                  <a:srgbClr val="000000"/>
                </a:solidFill>
              </a:rPr>
              <a:t> Are there additional norms you would like to add for the sake of the group?</a:t>
            </a:r>
          </a:p>
          <a:p>
            <a:pPr marL="0" lvl="0" indent="0" algn="l" rtl="0">
              <a:spcBef>
                <a:spcPts val="0"/>
              </a:spcBef>
              <a:spcAft>
                <a:spcPts val="0"/>
              </a:spcAft>
              <a:buNone/>
            </a:pPr>
            <a:endParaRPr lang="en-US" dirty="0"/>
          </a:p>
        </p:txBody>
      </p:sp>
      <p:sp>
        <p:nvSpPr>
          <p:cNvPr id="96" name="Google Shape;9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dirty="0"/>
          </a:p>
        </p:txBody>
      </p:sp>
    </p:spTree>
    <p:extLst>
      <p:ext uri="{BB962C8B-B14F-4D97-AF65-F5344CB8AC3E}">
        <p14:creationId xmlns:p14="http://schemas.microsoft.com/office/powerpoint/2010/main" val="271447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b35e2ce9d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eb35e2ce9d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a:t>
            </a:r>
            <a:r>
              <a:rPr lang="en-US" dirty="0"/>
              <a:t>: Please use the norms that fit you and the group you are training.</a:t>
            </a:r>
            <a:br>
              <a:rPr lang="en-US" dirty="0"/>
            </a:br>
            <a:endParaRPr dirty="0"/>
          </a:p>
          <a:p>
            <a:pPr marL="0" lvl="0" indent="0" algn="l" rtl="0">
              <a:lnSpc>
                <a:spcPct val="100000"/>
              </a:lnSpc>
              <a:spcBef>
                <a:spcPts val="0"/>
              </a:spcBef>
              <a:spcAft>
                <a:spcPts val="0"/>
              </a:spcAft>
              <a:buSzPts val="1400"/>
              <a:buNone/>
            </a:pPr>
            <a:r>
              <a:rPr lang="en-US" b="1" dirty="0"/>
              <a:t>To Say:</a:t>
            </a:r>
            <a:r>
              <a:rPr lang="en-US" dirty="0"/>
              <a:t> These are the expectations set for our time together. </a:t>
            </a:r>
            <a:br>
              <a:rPr lang="en-US" dirty="0"/>
            </a:br>
            <a:endParaRPr lang="en-US" dirty="0"/>
          </a:p>
          <a:p>
            <a:pPr marL="0" lvl="0" indent="0" algn="l" rtl="0">
              <a:lnSpc>
                <a:spcPct val="100000"/>
              </a:lnSpc>
              <a:spcBef>
                <a:spcPts val="0"/>
              </a:spcBef>
              <a:spcAft>
                <a:spcPts val="0"/>
              </a:spcAft>
              <a:buSzPts val="1400"/>
              <a:buNone/>
            </a:pPr>
            <a:r>
              <a:rPr lang="en-US" b="1" dirty="0"/>
              <a:t>“Here to learn” </a:t>
            </a:r>
            <a:r>
              <a:rPr lang="en-US" dirty="0"/>
              <a:t>means you are looking at whether this makes sense to you. We</a:t>
            </a:r>
            <a:r>
              <a:rPr lang="en-US" baseline="0" dirty="0"/>
              <a:t> love questions. They ensure we are clear and it helps us to better apply the content to your classroom or district. </a:t>
            </a:r>
          </a:p>
          <a:p>
            <a:pPr marL="0" lvl="0" indent="0" algn="l" rtl="0">
              <a:lnSpc>
                <a:spcPct val="100000"/>
              </a:lnSpc>
              <a:spcBef>
                <a:spcPts val="0"/>
              </a:spcBef>
              <a:spcAft>
                <a:spcPts val="0"/>
              </a:spcAft>
              <a:buSzPts val="1400"/>
              <a:buNone/>
            </a:pPr>
            <a:r>
              <a:rPr lang="en-US" b="1" dirty="0"/>
              <a:t>“Eager to share” </a:t>
            </a:r>
            <a:r>
              <a:rPr lang="en-US" dirty="0"/>
              <a:t>means we will ask you to discuss some learning with a partner or two. We want you prepared to open yourself up to that opportunity.</a:t>
            </a:r>
            <a:endParaRPr dirty="0"/>
          </a:p>
          <a:p>
            <a:pPr marL="0" lvl="0" indent="0" algn="l" rtl="0">
              <a:lnSpc>
                <a:spcPct val="100000"/>
              </a:lnSpc>
              <a:spcBef>
                <a:spcPts val="0"/>
              </a:spcBef>
              <a:spcAft>
                <a:spcPts val="0"/>
              </a:spcAft>
              <a:buSzPts val="1400"/>
              <a:buNone/>
            </a:pPr>
            <a:r>
              <a:rPr lang="en-US" b="1" dirty="0"/>
              <a:t>“Respectfully gathered” </a:t>
            </a:r>
            <a:r>
              <a:rPr lang="en-US" dirty="0"/>
              <a:t>means we do not know your situation. We like to see and hear you taking part with us and making the best of our time. If your situation causes an unexpected distraction, we</a:t>
            </a:r>
            <a:r>
              <a:rPr lang="en-US" baseline="0" dirty="0"/>
              <a:t> </a:t>
            </a:r>
            <a:r>
              <a:rPr lang="en-US" dirty="0"/>
              <a:t>know you will mute or make sure it does not interfere with others learning.</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As we gather in person, consider your needs along with others in respect to the bathroom or needing to leave the room for phone calls. </a:t>
            </a:r>
            <a:r>
              <a:rPr lang="en-US" b="1" dirty="0"/>
              <a:t>Enjoy this time with professional friends </a:t>
            </a:r>
            <a:r>
              <a:rPr lang="en-US" dirty="0"/>
              <a:t>and share a laugh or two!</a:t>
            </a:r>
            <a:endParaRPr dirty="0"/>
          </a:p>
        </p:txBody>
      </p:sp>
    </p:spTree>
    <p:extLst>
      <p:ext uri="{BB962C8B-B14F-4D97-AF65-F5344CB8AC3E}">
        <p14:creationId xmlns:p14="http://schemas.microsoft.com/office/powerpoint/2010/main" val="196644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b35e2ce9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b35e2ce9d_0_1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  </a:t>
            </a:r>
            <a:r>
              <a:rPr lang="en-US" dirty="0"/>
              <a:t>Please use what you know about your audience to build a connection between them and the content you are introducing for this module.</a:t>
            </a:r>
          </a:p>
          <a:p>
            <a:pPr marL="0" lvl="0" indent="0" algn="l" rtl="0">
              <a:spcBef>
                <a:spcPts val="0"/>
              </a:spcBef>
              <a:spcAft>
                <a:spcPts val="0"/>
              </a:spcAft>
              <a:buClr>
                <a:schemeClr val="dk1"/>
              </a:buClr>
              <a:buSzPts val="1100"/>
              <a:buFont typeface="Arial"/>
              <a:buNone/>
            </a:pPr>
            <a:endParaRPr lang="en-US" b="1" dirty="0"/>
          </a:p>
          <a:p>
            <a:pPr marL="0" lvl="0" indent="0" algn="l" rtl="0">
              <a:spcBef>
                <a:spcPts val="0"/>
              </a:spcBef>
              <a:spcAft>
                <a:spcPts val="0"/>
              </a:spcAft>
              <a:buNone/>
            </a:pPr>
            <a:r>
              <a:rPr lang="en-US" b="1" dirty="0"/>
              <a:t>To Say: </a:t>
            </a:r>
            <a:r>
              <a:rPr lang="en-US" dirty="0"/>
              <a:t>Select an emoji that resonates with you when you hear the term “Reading Comprehension”. </a:t>
            </a:r>
            <a:endParaRPr dirty="0"/>
          </a:p>
          <a:p>
            <a:pPr marL="0" lvl="0" indent="0" algn="l" rtl="0">
              <a:spcBef>
                <a:spcPts val="0"/>
              </a:spcBef>
              <a:spcAft>
                <a:spcPts val="0"/>
              </a:spcAft>
              <a:buNone/>
            </a:pPr>
            <a:r>
              <a:rPr lang="en-US" dirty="0"/>
              <a:t>Turn to a shoulder partner and share which emoji you selected and why you selected that emoji.</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0" name="Google Shape;180;geb35e2ce9d_0_1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extLst>
      <p:ext uri="{BB962C8B-B14F-4D97-AF65-F5344CB8AC3E}">
        <p14:creationId xmlns:p14="http://schemas.microsoft.com/office/powerpoint/2010/main" val="3173973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3"/>
        <p:cNvGrpSpPr/>
        <p:nvPr/>
      </p:nvGrpSpPr>
      <p:grpSpPr>
        <a:xfrm>
          <a:off x="0" y="0"/>
          <a:ext cx="0" cy="0"/>
          <a:chOff x="0" y="0"/>
          <a:chExt cx="0" cy="0"/>
        </a:xfrm>
      </p:grpSpPr>
      <p:pic>
        <p:nvPicPr>
          <p:cNvPr id="14" name="Google Shape;14;p2" descr="R:\COM\COMM\Branding\PPT Templates\widescreen\Widescreen Powerpoint 23.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15" name="Google Shape;15;p2"/>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Arial"/>
              <a:buNone/>
              <a:defRPr sz="5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533"/>
              </a:spcBef>
              <a:spcAft>
                <a:spcPts val="0"/>
              </a:spcAft>
              <a:buSzPts val="2667"/>
              <a:buFont typeface="Arial"/>
              <a:buNone/>
              <a:defRPr sz="2667" b="1">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2"/>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Autofit/>
          </a:bodyPr>
          <a:lstStyle>
            <a:lvl1pPr marL="457200" lvl="0" indent="-228600" algn="ctr">
              <a:spcBef>
                <a:spcPts val="533"/>
              </a:spcBef>
              <a:spcAft>
                <a:spcPts val="0"/>
              </a:spcAft>
              <a:buSzPts val="2667"/>
              <a:buNone/>
              <a:defRPr sz="2667" i="1"/>
            </a:lvl1pPr>
            <a:lvl2pPr marL="914400" lvl="1" indent="-228600" algn="l">
              <a:spcBef>
                <a:spcPts val="853"/>
              </a:spcBef>
              <a:spcAft>
                <a:spcPts val="0"/>
              </a:spcAft>
              <a:buSzPts val="2560"/>
              <a:buNone/>
              <a:defRPr/>
            </a:lvl2pPr>
            <a:lvl3pPr marL="1371600" lvl="2" indent="-228600" algn="l">
              <a:spcBef>
                <a:spcPts val="747"/>
              </a:spcBef>
              <a:spcAft>
                <a:spcPts val="0"/>
              </a:spcAft>
              <a:buSzPts val="3173"/>
              <a:buNone/>
              <a:defRPr/>
            </a:lvl3pPr>
            <a:lvl4pPr marL="1828800" lvl="3" indent="-228600" algn="l">
              <a:spcBef>
                <a:spcPts val="640"/>
              </a:spcBef>
              <a:spcAft>
                <a:spcPts val="0"/>
              </a:spcAft>
              <a:buSzPts val="2560"/>
              <a:buNone/>
              <a:defRPr/>
            </a:lvl4pPr>
            <a:lvl5pPr marL="2286000" lvl="4" indent="-228600" algn="l">
              <a:spcBef>
                <a:spcPts val="640"/>
              </a:spcBef>
              <a:spcAft>
                <a:spcPts val="0"/>
              </a:spcAft>
              <a:buSzPts val="3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8"/>
        <p:cNvGrpSpPr/>
        <p:nvPr/>
      </p:nvGrpSpPr>
      <p:grpSpPr>
        <a:xfrm>
          <a:off x="0" y="0"/>
          <a:ext cx="0" cy="0"/>
          <a:chOff x="0" y="0"/>
          <a:chExt cx="0" cy="0"/>
        </a:xfrm>
      </p:grpSpPr>
      <p:pic>
        <p:nvPicPr>
          <p:cNvPr id="19" name="Google Shape;19;p3" descr="R:\COM\COMM\Branding\PPT Templates\widescreen\Widescreen Powerpoint 20.jpg"/>
          <p:cNvPicPr preferRelativeResize="0"/>
          <p:nvPr/>
        </p:nvPicPr>
        <p:blipFill rotWithShape="1">
          <a:blip r:embed="rId2">
            <a:alphaModFix/>
          </a:blip>
          <a:srcRect/>
          <a:stretch/>
        </p:blipFill>
        <p:spPr>
          <a:xfrm>
            <a:off x="0" y="0"/>
            <a:ext cx="12198354" cy="6864096"/>
          </a:xfrm>
          <a:prstGeom prst="rect">
            <a:avLst/>
          </a:prstGeom>
          <a:noFill/>
          <a:ln>
            <a:noFill/>
          </a:ln>
        </p:spPr>
      </p:pic>
      <p:sp>
        <p:nvSpPr>
          <p:cNvPr id="20" name="Google Shape;20;p3"/>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600" b="1" i="0" u="none" strike="noStrike" cap="none">
                <a:solidFill>
                  <a:schemeClr val="lt1"/>
                </a:solidFill>
                <a:latin typeface="Calibri"/>
                <a:ea typeface="Calibri"/>
                <a:cs typeface="Calibri"/>
                <a:sym typeface="Calibri"/>
              </a:defRPr>
            </a:lvl1pPr>
            <a:lvl2pPr marL="0" marR="0" lvl="1" indent="0" algn="l" rtl="0">
              <a:spcBef>
                <a:spcPts val="0"/>
              </a:spcBef>
              <a:buNone/>
              <a:defRPr sz="1600" b="1" i="0" u="none" strike="noStrike" cap="none">
                <a:solidFill>
                  <a:schemeClr val="lt1"/>
                </a:solidFill>
                <a:latin typeface="Calibri"/>
                <a:ea typeface="Calibri"/>
                <a:cs typeface="Calibri"/>
                <a:sym typeface="Calibri"/>
              </a:defRPr>
            </a:lvl2pPr>
            <a:lvl3pPr marL="0" marR="0" lvl="2" indent="0" algn="l" rtl="0">
              <a:spcBef>
                <a:spcPts val="0"/>
              </a:spcBef>
              <a:buNone/>
              <a:defRPr sz="1600" b="1" i="0" u="none" strike="noStrike" cap="none">
                <a:solidFill>
                  <a:schemeClr val="lt1"/>
                </a:solidFill>
                <a:latin typeface="Calibri"/>
                <a:ea typeface="Calibri"/>
                <a:cs typeface="Calibri"/>
                <a:sym typeface="Calibri"/>
              </a:defRPr>
            </a:lvl3pPr>
            <a:lvl4pPr marL="0" marR="0" lvl="3" indent="0" algn="l" rtl="0">
              <a:spcBef>
                <a:spcPts val="0"/>
              </a:spcBef>
              <a:buNone/>
              <a:defRPr sz="1600" b="1" i="0" u="none" strike="noStrike" cap="none">
                <a:solidFill>
                  <a:schemeClr val="lt1"/>
                </a:solidFill>
                <a:latin typeface="Calibri"/>
                <a:ea typeface="Calibri"/>
                <a:cs typeface="Calibri"/>
                <a:sym typeface="Calibri"/>
              </a:defRPr>
            </a:lvl4pPr>
            <a:lvl5pPr marL="0" marR="0" lvl="4" indent="0" algn="l" rtl="0">
              <a:spcBef>
                <a:spcPts val="0"/>
              </a:spcBef>
              <a:buNone/>
              <a:defRPr sz="1600" b="1" i="0" u="none" strike="noStrike" cap="none">
                <a:solidFill>
                  <a:schemeClr val="lt1"/>
                </a:solidFill>
                <a:latin typeface="Calibri"/>
                <a:ea typeface="Calibri"/>
                <a:cs typeface="Calibri"/>
                <a:sym typeface="Calibri"/>
              </a:defRPr>
            </a:lvl5pPr>
            <a:lvl6pPr marL="0" marR="0" lvl="5" indent="0" algn="l" rtl="0">
              <a:spcBef>
                <a:spcPts val="0"/>
              </a:spcBef>
              <a:buNone/>
              <a:defRPr sz="1600" b="1" i="0" u="none" strike="noStrike" cap="none">
                <a:solidFill>
                  <a:schemeClr val="lt1"/>
                </a:solidFill>
                <a:latin typeface="Calibri"/>
                <a:ea typeface="Calibri"/>
                <a:cs typeface="Calibri"/>
                <a:sym typeface="Calibri"/>
              </a:defRPr>
            </a:lvl6pPr>
            <a:lvl7pPr marL="0" marR="0" lvl="6" indent="0" algn="l" rtl="0">
              <a:spcBef>
                <a:spcPts val="0"/>
              </a:spcBef>
              <a:buNone/>
              <a:defRPr sz="1600" b="1" i="0" u="none" strike="noStrike" cap="none">
                <a:solidFill>
                  <a:schemeClr val="lt1"/>
                </a:solidFill>
                <a:latin typeface="Calibri"/>
                <a:ea typeface="Calibri"/>
                <a:cs typeface="Calibri"/>
                <a:sym typeface="Calibri"/>
              </a:defRPr>
            </a:lvl7pPr>
            <a:lvl8pPr marL="0" marR="0" lvl="7" indent="0" algn="l" rtl="0">
              <a:spcBef>
                <a:spcPts val="0"/>
              </a:spcBef>
              <a:buNone/>
              <a:defRPr sz="1600" b="1" i="0" u="none" strike="noStrike" cap="none">
                <a:solidFill>
                  <a:schemeClr val="lt1"/>
                </a:solidFill>
                <a:latin typeface="Calibri"/>
                <a:ea typeface="Calibri"/>
                <a:cs typeface="Calibri"/>
                <a:sym typeface="Calibri"/>
              </a:defRPr>
            </a:lvl8pPr>
            <a:lvl9pPr marL="0" marR="0" lvl="8" indent="0" algn="l" rtl="0">
              <a:spcBef>
                <a:spcPts val="0"/>
              </a:spcBef>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21" name="Google Shape;21;p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28"/>
        <p:cNvGrpSpPr/>
        <p:nvPr/>
      </p:nvGrpSpPr>
      <p:grpSpPr>
        <a:xfrm>
          <a:off x="0" y="0"/>
          <a:ext cx="0" cy="0"/>
          <a:chOff x="0" y="0"/>
          <a:chExt cx="0" cy="0"/>
        </a:xfrm>
      </p:grpSpPr>
      <p:pic>
        <p:nvPicPr>
          <p:cNvPr id="29" name="Google Shape;29;p5" descr="R:\COM\COMM\Branding\PPT Templates\widescreen\Widescreen Powerpoint 3.jpg"/>
          <p:cNvPicPr preferRelativeResize="0"/>
          <p:nvPr/>
        </p:nvPicPr>
        <p:blipFill rotWithShape="1">
          <a:blip r:embed="rId2">
            <a:alphaModFix/>
          </a:blip>
          <a:srcRect/>
          <a:stretch/>
        </p:blipFill>
        <p:spPr>
          <a:xfrm>
            <a:off x="0" y="0"/>
            <a:ext cx="12198354" cy="6864096"/>
          </a:xfrm>
          <a:prstGeom prst="rect">
            <a:avLst/>
          </a:prstGeom>
          <a:noFill/>
          <a:ln>
            <a:noFill/>
          </a:ln>
        </p:spPr>
      </p:pic>
      <p:sp>
        <p:nvSpPr>
          <p:cNvPr id="30" name="Google Shape;30;p5"/>
          <p:cNvSpPr txBox="1">
            <a:spLocks noGrp="1"/>
          </p:cNvSpPr>
          <p:nvPr>
            <p:ph type="title"/>
          </p:nvPr>
        </p:nvSpPr>
        <p:spPr>
          <a:xfrm>
            <a:off x="304801" y="889000"/>
            <a:ext cx="89281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32" name="Google Shape;32;p5"/>
          <p:cNvSpPr txBox="1">
            <a:spLocks noGrp="1"/>
          </p:cNvSpPr>
          <p:nvPr>
            <p:ph type="body" idx="1"/>
          </p:nvPr>
        </p:nvSpPr>
        <p:spPr>
          <a:xfrm>
            <a:off x="304801" y="2108200"/>
            <a:ext cx="11480799" cy="4470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33"/>
        <p:cNvGrpSpPr/>
        <p:nvPr/>
      </p:nvGrpSpPr>
      <p:grpSpPr>
        <a:xfrm>
          <a:off x="0" y="0"/>
          <a:ext cx="0" cy="0"/>
          <a:chOff x="0" y="0"/>
          <a:chExt cx="0" cy="0"/>
        </a:xfrm>
      </p:grpSpPr>
      <p:pic>
        <p:nvPicPr>
          <p:cNvPr id="34" name="Google Shape;34;p6" descr="R:\COM\COMM\Branding\PPT Templates\widescreen\Widescreen Powerpoint 5.jpg"/>
          <p:cNvPicPr preferRelativeResize="0"/>
          <p:nvPr/>
        </p:nvPicPr>
        <p:blipFill rotWithShape="1">
          <a:blip r:embed="rId2">
            <a:alphaModFix/>
          </a:blip>
          <a:srcRect/>
          <a:stretch/>
        </p:blipFill>
        <p:spPr>
          <a:xfrm>
            <a:off x="1" y="0"/>
            <a:ext cx="12198356" cy="6864096"/>
          </a:xfrm>
          <a:prstGeom prst="rect">
            <a:avLst/>
          </a:prstGeom>
          <a:noFill/>
          <a:ln>
            <a:noFill/>
          </a:ln>
        </p:spPr>
      </p:pic>
      <p:sp>
        <p:nvSpPr>
          <p:cNvPr id="35" name="Google Shape;35;p6"/>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6"/>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grpSp>
        <p:nvGrpSpPr>
          <p:cNvPr id="39" name="Google Shape;39;p7"/>
          <p:cNvGrpSpPr/>
          <p:nvPr/>
        </p:nvGrpSpPr>
        <p:grpSpPr>
          <a:xfrm>
            <a:off x="-33" y="1854154"/>
            <a:ext cx="12191695" cy="5003475"/>
            <a:chOff x="-25" y="1390650"/>
            <a:chExt cx="9144000" cy="3752700"/>
          </a:xfrm>
        </p:grpSpPr>
        <p:sp>
          <p:nvSpPr>
            <p:cNvPr id="40" name="Google Shape;40;p7"/>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1" name="Google Shape;41;p7"/>
            <p:cNvSpPr/>
            <p:nvPr/>
          </p:nvSpPr>
          <p:spPr>
            <a:xfrm>
              <a:off x="-25" y="4210050"/>
              <a:ext cx="9144000" cy="9333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sp>
        <p:nvSpPr>
          <p:cNvPr id="42" name="Google Shape;42;p7"/>
          <p:cNvSpPr/>
          <p:nvPr/>
        </p:nvSpPr>
        <p:spPr>
          <a:xfrm rot="-688735">
            <a:off x="7271144" y="6092762"/>
            <a:ext cx="4923465" cy="468521"/>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3" name="Google Shape;43;p7"/>
          <p:cNvSpPr txBox="1">
            <a:spLocks noGrp="1"/>
          </p:cNvSpPr>
          <p:nvPr>
            <p:ph type="title"/>
          </p:nvPr>
        </p:nvSpPr>
        <p:spPr>
          <a:xfrm>
            <a:off x="950800" y="593367"/>
            <a:ext cx="102903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5867"/>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99642" y="2445015"/>
            <a:ext cx="3744000" cy="597600"/>
          </a:xfrm>
          <a:prstGeom prst="rect">
            <a:avLst/>
          </a:prstGeom>
        </p:spPr>
        <p:txBody>
          <a:bodyPr spcFirstLastPara="1" wrap="square" lIns="91425" tIns="45700" rIns="91425" bIns="45700" anchor="b" anchorCtr="0">
            <a:noAutofit/>
          </a:bodyPr>
          <a:lstStyle>
            <a:lvl1pPr lvl="0" algn="ctr" rtl="0">
              <a:spcBef>
                <a:spcPts val="853"/>
              </a:spcBef>
              <a:spcAft>
                <a:spcPts val="0"/>
              </a:spcAft>
              <a:buSzPts val="2400"/>
              <a:buFont typeface="Pangolin"/>
              <a:buNone/>
              <a:defRPr sz="2400" b="1">
                <a:latin typeface="Pangolin"/>
                <a:ea typeface="Pangolin"/>
                <a:cs typeface="Pangolin"/>
                <a:sym typeface="Pangolin"/>
              </a:defRPr>
            </a:lvl1pPr>
            <a:lvl2pPr lvl="1" algn="ctr" rtl="0">
              <a:spcBef>
                <a:spcPts val="853"/>
              </a:spcBef>
              <a:spcAft>
                <a:spcPts val="0"/>
              </a:spcAft>
              <a:buSzPts val="2400"/>
              <a:buNone/>
              <a:defRPr sz="2400" b="1"/>
            </a:lvl2pPr>
            <a:lvl3pPr lvl="2" algn="ctr" rtl="0">
              <a:spcBef>
                <a:spcPts val="747"/>
              </a:spcBef>
              <a:spcAft>
                <a:spcPts val="0"/>
              </a:spcAft>
              <a:buSzPts val="2400"/>
              <a:buNone/>
              <a:defRPr sz="2400" b="1"/>
            </a:lvl3pPr>
            <a:lvl4pPr lvl="3" algn="ctr" rtl="0">
              <a:spcBef>
                <a:spcPts val="640"/>
              </a:spcBef>
              <a:spcAft>
                <a:spcPts val="0"/>
              </a:spcAft>
              <a:buSzPts val="2400"/>
              <a:buNone/>
              <a:defRPr sz="2400" b="1"/>
            </a:lvl4pPr>
            <a:lvl5pPr lvl="4" algn="ctr" rtl="0">
              <a:spcBef>
                <a:spcPts val="640"/>
              </a:spcBef>
              <a:spcAft>
                <a:spcPts val="0"/>
              </a:spcAft>
              <a:buSzPts val="2400"/>
              <a:buNone/>
              <a:defRPr sz="2400" b="1"/>
            </a:lvl5pPr>
            <a:lvl6pPr lvl="5" algn="ctr" rtl="0">
              <a:spcBef>
                <a:spcPts val="533"/>
              </a:spcBef>
              <a:spcAft>
                <a:spcPts val="0"/>
              </a:spcAft>
              <a:buSzPts val="2400"/>
              <a:buNone/>
              <a:defRPr sz="2400" b="1"/>
            </a:lvl6pPr>
            <a:lvl7pPr lvl="6" algn="ctr" rtl="0">
              <a:spcBef>
                <a:spcPts val="533"/>
              </a:spcBef>
              <a:spcAft>
                <a:spcPts val="0"/>
              </a:spcAft>
              <a:buSzPts val="2400"/>
              <a:buNone/>
              <a:defRPr sz="2400" b="1"/>
            </a:lvl7pPr>
            <a:lvl8pPr lvl="7" algn="ctr" rtl="0">
              <a:spcBef>
                <a:spcPts val="533"/>
              </a:spcBef>
              <a:spcAft>
                <a:spcPts val="0"/>
              </a:spcAft>
              <a:buSzPts val="2400"/>
              <a:buNone/>
              <a:defRPr sz="2400" b="1"/>
            </a:lvl8pPr>
            <a:lvl9pPr lvl="8" algn="ctr" rtl="0">
              <a:spcBef>
                <a:spcPts val="533"/>
              </a:spcBef>
              <a:spcAft>
                <a:spcPts val="0"/>
              </a:spcAft>
              <a:buSzPts val="2400"/>
              <a:buNone/>
              <a:defRPr sz="2400" b="1"/>
            </a:lvl9pPr>
          </a:lstStyle>
          <a:p>
            <a:endParaRPr/>
          </a:p>
        </p:txBody>
      </p:sp>
      <p:sp>
        <p:nvSpPr>
          <p:cNvPr id="45" name="Google Shape;45;p7"/>
          <p:cNvSpPr txBox="1">
            <a:spLocks noGrp="1"/>
          </p:cNvSpPr>
          <p:nvPr>
            <p:ph type="subTitle" idx="2"/>
          </p:nvPr>
        </p:nvSpPr>
        <p:spPr>
          <a:xfrm>
            <a:off x="1400817" y="2912290"/>
            <a:ext cx="3742800" cy="1609200"/>
          </a:xfrm>
          <a:prstGeom prst="rect">
            <a:avLst/>
          </a:prstGeom>
        </p:spPr>
        <p:txBody>
          <a:bodyPr spcFirstLastPara="1" wrap="square" lIns="91425" tIns="45700" rIns="91425" bIns="45700" anchor="t" anchorCtr="0">
            <a:noAutofit/>
          </a:bodyPr>
          <a:lstStyle>
            <a:lvl1pPr lvl="0" algn="ctr" rtl="0">
              <a:spcBef>
                <a:spcPts val="853"/>
              </a:spcBef>
              <a:spcAft>
                <a:spcPts val="0"/>
              </a:spcAft>
              <a:buSzPts val="2100"/>
              <a:buNone/>
              <a:defRPr sz="2100"/>
            </a:lvl1pPr>
            <a:lvl2pPr lvl="1" algn="ctr" rtl="0">
              <a:spcBef>
                <a:spcPts val="853"/>
              </a:spcBef>
              <a:spcAft>
                <a:spcPts val="0"/>
              </a:spcAft>
              <a:buSzPts val="2100"/>
              <a:buNone/>
              <a:defRPr sz="2100"/>
            </a:lvl2pPr>
            <a:lvl3pPr lvl="2" algn="ctr" rtl="0">
              <a:spcBef>
                <a:spcPts val="747"/>
              </a:spcBef>
              <a:spcAft>
                <a:spcPts val="0"/>
              </a:spcAft>
              <a:buSzPts val="2100"/>
              <a:buNone/>
              <a:defRPr sz="2100"/>
            </a:lvl3pPr>
            <a:lvl4pPr lvl="3" algn="ctr" rtl="0">
              <a:spcBef>
                <a:spcPts val="640"/>
              </a:spcBef>
              <a:spcAft>
                <a:spcPts val="0"/>
              </a:spcAft>
              <a:buSzPts val="2100"/>
              <a:buNone/>
              <a:defRPr sz="2100"/>
            </a:lvl4pPr>
            <a:lvl5pPr lvl="4" algn="ctr" rtl="0">
              <a:spcBef>
                <a:spcPts val="640"/>
              </a:spcBef>
              <a:spcAft>
                <a:spcPts val="0"/>
              </a:spcAft>
              <a:buSzPts val="2100"/>
              <a:buNone/>
              <a:defRPr sz="2100"/>
            </a:lvl5pPr>
            <a:lvl6pPr lvl="5" algn="ctr" rtl="0">
              <a:spcBef>
                <a:spcPts val="533"/>
              </a:spcBef>
              <a:spcAft>
                <a:spcPts val="0"/>
              </a:spcAft>
              <a:buSzPts val="2100"/>
              <a:buNone/>
              <a:defRPr sz="2100"/>
            </a:lvl6pPr>
            <a:lvl7pPr lvl="6" algn="ctr" rtl="0">
              <a:spcBef>
                <a:spcPts val="533"/>
              </a:spcBef>
              <a:spcAft>
                <a:spcPts val="0"/>
              </a:spcAft>
              <a:buSzPts val="2100"/>
              <a:buNone/>
              <a:defRPr sz="2100"/>
            </a:lvl7pPr>
            <a:lvl8pPr lvl="7" algn="ctr" rtl="0">
              <a:spcBef>
                <a:spcPts val="533"/>
              </a:spcBef>
              <a:spcAft>
                <a:spcPts val="0"/>
              </a:spcAft>
              <a:buSzPts val="2100"/>
              <a:buNone/>
              <a:defRPr sz="2100"/>
            </a:lvl8pPr>
            <a:lvl9pPr lvl="8" algn="ctr" rtl="0">
              <a:spcBef>
                <a:spcPts val="533"/>
              </a:spcBef>
              <a:spcAft>
                <a:spcPts val="0"/>
              </a:spcAft>
              <a:buSzPts val="2100"/>
              <a:buNone/>
              <a:defRPr sz="2100"/>
            </a:lvl9pPr>
          </a:lstStyle>
          <a:p>
            <a:endParaRPr/>
          </a:p>
        </p:txBody>
      </p:sp>
      <p:sp>
        <p:nvSpPr>
          <p:cNvPr id="46" name="Google Shape;46;p7"/>
          <p:cNvSpPr txBox="1">
            <a:spLocks noGrp="1"/>
          </p:cNvSpPr>
          <p:nvPr>
            <p:ph type="subTitle" idx="3"/>
          </p:nvPr>
        </p:nvSpPr>
        <p:spPr>
          <a:xfrm>
            <a:off x="7048300" y="2445015"/>
            <a:ext cx="3744000" cy="597600"/>
          </a:xfrm>
          <a:prstGeom prst="rect">
            <a:avLst/>
          </a:prstGeom>
        </p:spPr>
        <p:txBody>
          <a:bodyPr spcFirstLastPara="1" wrap="square" lIns="91425" tIns="45700" rIns="91425" bIns="45700" anchor="b" anchorCtr="0">
            <a:noAutofit/>
          </a:bodyPr>
          <a:lstStyle>
            <a:lvl1pPr lvl="0" algn="ctr" rtl="0">
              <a:spcBef>
                <a:spcPts val="853"/>
              </a:spcBef>
              <a:spcAft>
                <a:spcPts val="0"/>
              </a:spcAft>
              <a:buSzPts val="2400"/>
              <a:buFont typeface="Pangolin"/>
              <a:buNone/>
              <a:defRPr sz="2400" b="1">
                <a:latin typeface="Pangolin"/>
                <a:ea typeface="Pangolin"/>
                <a:cs typeface="Pangolin"/>
                <a:sym typeface="Pangolin"/>
              </a:defRPr>
            </a:lvl1pPr>
            <a:lvl2pPr lvl="1" algn="ctr" rtl="0">
              <a:spcBef>
                <a:spcPts val="853"/>
              </a:spcBef>
              <a:spcAft>
                <a:spcPts val="0"/>
              </a:spcAft>
              <a:buSzPts val="2400"/>
              <a:buNone/>
              <a:defRPr sz="2400" b="1"/>
            </a:lvl2pPr>
            <a:lvl3pPr lvl="2" algn="ctr" rtl="0">
              <a:spcBef>
                <a:spcPts val="747"/>
              </a:spcBef>
              <a:spcAft>
                <a:spcPts val="0"/>
              </a:spcAft>
              <a:buSzPts val="2400"/>
              <a:buNone/>
              <a:defRPr sz="2400" b="1"/>
            </a:lvl3pPr>
            <a:lvl4pPr lvl="3" algn="ctr" rtl="0">
              <a:spcBef>
                <a:spcPts val="640"/>
              </a:spcBef>
              <a:spcAft>
                <a:spcPts val="0"/>
              </a:spcAft>
              <a:buSzPts val="2400"/>
              <a:buNone/>
              <a:defRPr sz="2400" b="1"/>
            </a:lvl4pPr>
            <a:lvl5pPr lvl="4" algn="ctr" rtl="0">
              <a:spcBef>
                <a:spcPts val="640"/>
              </a:spcBef>
              <a:spcAft>
                <a:spcPts val="0"/>
              </a:spcAft>
              <a:buSzPts val="2400"/>
              <a:buNone/>
              <a:defRPr sz="2400" b="1"/>
            </a:lvl5pPr>
            <a:lvl6pPr lvl="5" algn="ctr" rtl="0">
              <a:spcBef>
                <a:spcPts val="533"/>
              </a:spcBef>
              <a:spcAft>
                <a:spcPts val="0"/>
              </a:spcAft>
              <a:buSzPts val="2400"/>
              <a:buNone/>
              <a:defRPr sz="2400" b="1"/>
            </a:lvl6pPr>
            <a:lvl7pPr lvl="6" algn="ctr" rtl="0">
              <a:spcBef>
                <a:spcPts val="533"/>
              </a:spcBef>
              <a:spcAft>
                <a:spcPts val="0"/>
              </a:spcAft>
              <a:buSzPts val="2400"/>
              <a:buNone/>
              <a:defRPr sz="2400" b="1"/>
            </a:lvl7pPr>
            <a:lvl8pPr lvl="7" algn="ctr" rtl="0">
              <a:spcBef>
                <a:spcPts val="533"/>
              </a:spcBef>
              <a:spcAft>
                <a:spcPts val="0"/>
              </a:spcAft>
              <a:buSzPts val="2400"/>
              <a:buNone/>
              <a:defRPr sz="2400" b="1"/>
            </a:lvl8pPr>
            <a:lvl9pPr lvl="8" algn="ctr" rtl="0">
              <a:spcBef>
                <a:spcPts val="533"/>
              </a:spcBef>
              <a:spcAft>
                <a:spcPts val="0"/>
              </a:spcAft>
              <a:buSzPts val="2400"/>
              <a:buNone/>
              <a:defRPr sz="2400" b="1"/>
            </a:lvl9pPr>
          </a:lstStyle>
          <a:p>
            <a:endParaRPr/>
          </a:p>
        </p:txBody>
      </p:sp>
      <p:sp>
        <p:nvSpPr>
          <p:cNvPr id="47" name="Google Shape;47;p7"/>
          <p:cNvSpPr txBox="1">
            <a:spLocks noGrp="1"/>
          </p:cNvSpPr>
          <p:nvPr>
            <p:ph type="subTitle" idx="4"/>
          </p:nvPr>
        </p:nvSpPr>
        <p:spPr>
          <a:xfrm>
            <a:off x="7049500" y="2912290"/>
            <a:ext cx="3742800" cy="1609200"/>
          </a:xfrm>
          <a:prstGeom prst="rect">
            <a:avLst/>
          </a:prstGeom>
        </p:spPr>
        <p:txBody>
          <a:bodyPr spcFirstLastPara="1" wrap="square" lIns="91425" tIns="45700" rIns="91425" bIns="45700" anchor="t" anchorCtr="0">
            <a:noAutofit/>
          </a:bodyPr>
          <a:lstStyle>
            <a:lvl1pPr lvl="0" algn="ctr" rtl="0">
              <a:spcBef>
                <a:spcPts val="853"/>
              </a:spcBef>
              <a:spcAft>
                <a:spcPts val="0"/>
              </a:spcAft>
              <a:buSzPts val="2100"/>
              <a:buNone/>
              <a:defRPr sz="2100"/>
            </a:lvl1pPr>
            <a:lvl2pPr lvl="1" algn="ctr" rtl="0">
              <a:spcBef>
                <a:spcPts val="853"/>
              </a:spcBef>
              <a:spcAft>
                <a:spcPts val="0"/>
              </a:spcAft>
              <a:buSzPts val="2100"/>
              <a:buNone/>
              <a:defRPr sz="2100"/>
            </a:lvl2pPr>
            <a:lvl3pPr lvl="2" algn="ctr" rtl="0">
              <a:spcBef>
                <a:spcPts val="747"/>
              </a:spcBef>
              <a:spcAft>
                <a:spcPts val="0"/>
              </a:spcAft>
              <a:buSzPts val="2100"/>
              <a:buNone/>
              <a:defRPr sz="2100"/>
            </a:lvl3pPr>
            <a:lvl4pPr lvl="3" algn="ctr" rtl="0">
              <a:spcBef>
                <a:spcPts val="640"/>
              </a:spcBef>
              <a:spcAft>
                <a:spcPts val="0"/>
              </a:spcAft>
              <a:buSzPts val="2100"/>
              <a:buNone/>
              <a:defRPr sz="2100"/>
            </a:lvl4pPr>
            <a:lvl5pPr lvl="4" algn="ctr" rtl="0">
              <a:spcBef>
                <a:spcPts val="640"/>
              </a:spcBef>
              <a:spcAft>
                <a:spcPts val="0"/>
              </a:spcAft>
              <a:buSzPts val="2100"/>
              <a:buNone/>
              <a:defRPr sz="2100"/>
            </a:lvl5pPr>
            <a:lvl6pPr lvl="5" algn="ctr" rtl="0">
              <a:spcBef>
                <a:spcPts val="533"/>
              </a:spcBef>
              <a:spcAft>
                <a:spcPts val="0"/>
              </a:spcAft>
              <a:buSzPts val="2100"/>
              <a:buNone/>
              <a:defRPr sz="2100"/>
            </a:lvl6pPr>
            <a:lvl7pPr lvl="6" algn="ctr" rtl="0">
              <a:spcBef>
                <a:spcPts val="533"/>
              </a:spcBef>
              <a:spcAft>
                <a:spcPts val="0"/>
              </a:spcAft>
              <a:buSzPts val="2100"/>
              <a:buNone/>
              <a:defRPr sz="2100"/>
            </a:lvl7pPr>
            <a:lvl8pPr lvl="7" algn="ctr" rtl="0">
              <a:spcBef>
                <a:spcPts val="533"/>
              </a:spcBef>
              <a:spcAft>
                <a:spcPts val="0"/>
              </a:spcAft>
              <a:buSzPts val="2100"/>
              <a:buNone/>
              <a:defRPr sz="2100"/>
            </a:lvl8pPr>
            <a:lvl9pPr lvl="8" algn="ctr" rtl="0">
              <a:spcBef>
                <a:spcPts val="533"/>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8"/>
          <p:cNvSpPr/>
          <p:nvPr/>
        </p:nvSpPr>
        <p:spPr>
          <a:xfrm rot="10800000" flipH="1">
            <a:off x="0" y="1550699"/>
            <a:ext cx="12192000" cy="5307300"/>
          </a:xfrm>
          <a:prstGeom prst="rect">
            <a:avLst/>
          </a:prstGeom>
          <a:solidFill>
            <a:schemeClr val="lt1"/>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1800" dirty="0">
              <a:solidFill>
                <a:srgbClr val="FFFFFF"/>
              </a:solidFill>
              <a:latin typeface="Century Gothic"/>
              <a:ea typeface="Century Gothic"/>
              <a:cs typeface="Century Gothic"/>
              <a:sym typeface="Century Gothic"/>
            </a:endParaRPr>
          </a:p>
        </p:txBody>
      </p:sp>
      <p:sp>
        <p:nvSpPr>
          <p:cNvPr id="50" name="Google Shape;50;p8"/>
          <p:cNvSpPr/>
          <p:nvPr/>
        </p:nvSpPr>
        <p:spPr>
          <a:xfrm flipH="1">
            <a:off x="6039350" y="761799"/>
            <a:ext cx="6152650" cy="78733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270"/>
            </a:srgbClr>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1800" dirty="0">
              <a:solidFill>
                <a:srgbClr val="FFFFFF"/>
              </a:solidFill>
              <a:latin typeface="Century Gothic"/>
              <a:ea typeface="Century Gothic"/>
              <a:cs typeface="Century Gothic"/>
              <a:sym typeface="Century Gothic"/>
            </a:endParaRPr>
          </a:p>
        </p:txBody>
      </p:sp>
      <p:sp>
        <p:nvSpPr>
          <p:cNvPr id="51" name="Google Shape;51;p8"/>
          <p:cNvSpPr/>
          <p:nvPr/>
        </p:nvSpPr>
        <p:spPr>
          <a:xfrm rot="10800000">
            <a:off x="6039350" y="1548585"/>
            <a:ext cx="6152650" cy="762385"/>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450"/>
            </a:schemeClr>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1800" dirty="0">
              <a:solidFill>
                <a:srgbClr val="FFFFFF"/>
              </a:solidFill>
              <a:latin typeface="Century Gothic"/>
              <a:ea typeface="Century Gothic"/>
              <a:cs typeface="Century Gothic"/>
              <a:sym typeface="Century Gothic"/>
            </a:endParaRPr>
          </a:p>
        </p:txBody>
      </p:sp>
      <p:sp>
        <p:nvSpPr>
          <p:cNvPr id="52" name="Google Shape;52;p8"/>
          <p:cNvSpPr txBox="1">
            <a:spLocks noGrp="1"/>
          </p:cNvSpPr>
          <p:nvPr>
            <p:ph type="title"/>
          </p:nvPr>
        </p:nvSpPr>
        <p:spPr>
          <a:xfrm>
            <a:off x="609600" y="274637"/>
            <a:ext cx="10972800" cy="1143300"/>
          </a:xfrm>
          <a:prstGeom prst="rect">
            <a:avLst/>
          </a:prstGeom>
          <a:noFill/>
          <a:ln>
            <a:noFill/>
          </a:ln>
        </p:spPr>
        <p:txBody>
          <a:bodyPr spcFirstLastPara="1" wrap="square" lIns="121875" tIns="121875" rIns="121875" bIns="121875"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3" name="Google Shape;53;p8"/>
          <p:cNvSpPr txBox="1">
            <a:spLocks noGrp="1"/>
          </p:cNvSpPr>
          <p:nvPr>
            <p:ph type="body" idx="1"/>
          </p:nvPr>
        </p:nvSpPr>
        <p:spPr>
          <a:xfrm>
            <a:off x="609600" y="1600201"/>
            <a:ext cx="10972800" cy="4967700"/>
          </a:xfrm>
          <a:prstGeom prst="rect">
            <a:avLst/>
          </a:prstGeom>
          <a:noFill/>
          <a:ln>
            <a:noFill/>
          </a:ln>
        </p:spPr>
        <p:txBody>
          <a:bodyPr spcFirstLastPara="1" wrap="square" lIns="121875" tIns="121875" rIns="121875" bIns="121875" anchor="t" anchorCtr="0">
            <a:noAutofit/>
          </a:bodyPr>
          <a:lstStyle>
            <a:lvl1pPr marL="457200" marR="0" lvl="0" indent="-320040" algn="l" rtl="0">
              <a:spcBef>
                <a:spcPts val="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0" y="143385"/>
            <a:ext cx="10972800" cy="1030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FFFFFF"/>
              </a:buClr>
              <a:buSzPts val="3000"/>
              <a:buFont typeface="Calibri"/>
              <a:buNone/>
              <a:defRPr sz="3000" b="0">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75"/>
        <p:cNvGrpSpPr/>
        <p:nvPr/>
      </p:nvGrpSpPr>
      <p:grpSpPr>
        <a:xfrm>
          <a:off x="0" y="0"/>
          <a:ext cx="0" cy="0"/>
          <a:chOff x="0" y="0"/>
          <a:chExt cx="0" cy="0"/>
        </a:xfrm>
      </p:grpSpPr>
      <p:pic>
        <p:nvPicPr>
          <p:cNvPr id="76" name="Google Shape;76;p15" descr="R:\COM\COMM\Branding\PPT Templates\widescreen\Widescreen Powerpoint 6.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77" name="Google Shape;77;p15"/>
          <p:cNvSpPr txBox="1">
            <a:spLocks noGrp="1"/>
          </p:cNvSpPr>
          <p:nvPr>
            <p:ph type="body" idx="1"/>
          </p:nvPr>
        </p:nvSpPr>
        <p:spPr>
          <a:xfrm>
            <a:off x="203200" y="3685089"/>
            <a:ext cx="11684000" cy="959197"/>
          </a:xfrm>
          <a:prstGeom prst="rect">
            <a:avLst/>
          </a:prstGeom>
          <a:noFill/>
          <a:ln>
            <a:noFill/>
          </a:ln>
        </p:spPr>
        <p:txBody>
          <a:bodyPr spcFirstLastPara="1" wrap="square" lIns="91425" tIns="45700" rIns="91425" bIns="45700" anchor="ctr" anchorCtr="0">
            <a:spAutoFit/>
          </a:bodyPr>
          <a:lstStyle>
            <a:lvl1pPr marL="609585" lvl="0" indent="-304792" algn="ctr">
              <a:spcBef>
                <a:spcPts val="960"/>
              </a:spcBef>
              <a:spcAft>
                <a:spcPts val="0"/>
              </a:spcAft>
              <a:buSzPts val="3600"/>
              <a:buNone/>
              <a:defRPr sz="4800" b="1">
                <a:latin typeface="Calibri"/>
                <a:ea typeface="Calibri"/>
                <a:cs typeface="Calibri"/>
                <a:sym typeface="Calibri"/>
              </a:defRPr>
            </a:lvl1pPr>
            <a:lvl2pPr marL="1219170" lvl="1" indent="-396230" algn="l">
              <a:spcBef>
                <a:spcPts val="480"/>
              </a:spcBef>
              <a:spcAft>
                <a:spcPts val="0"/>
              </a:spcAft>
              <a:buSzPts val="1080"/>
              <a:buChar char="❑"/>
              <a:defRPr/>
            </a:lvl2pPr>
            <a:lvl3pPr marL="1828754" lvl="2" indent="-434329" algn="l">
              <a:spcBef>
                <a:spcPts val="480"/>
              </a:spcBef>
              <a:spcAft>
                <a:spcPts val="0"/>
              </a:spcAft>
              <a:buSzPts val="1530"/>
              <a:buChar char="o"/>
              <a:defRPr/>
            </a:lvl3pPr>
            <a:lvl4pPr marL="2438339" lvl="3" indent="-426708" algn="l">
              <a:spcBef>
                <a:spcPts val="480"/>
              </a:spcBef>
              <a:spcAft>
                <a:spcPts val="0"/>
              </a:spcAft>
              <a:buSzPts val="144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8" name="Google Shape;78;p15"/>
          <p:cNvSpPr txBox="1">
            <a:spLocks noGrp="1"/>
          </p:cNvSpPr>
          <p:nvPr>
            <p:ph type="sldNum" idx="12"/>
          </p:nvPr>
        </p:nvSpPr>
        <p:spPr>
          <a:xfrm>
            <a:off x="10972800" y="63246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dk1"/>
                </a:solidFill>
                <a:latin typeface="Calibri"/>
                <a:ea typeface="Calibri"/>
                <a:cs typeface="Calibri"/>
                <a:sym typeface="Calibri"/>
              </a:defRPr>
            </a:lvl1pPr>
            <a:lvl2pPr marL="0" marR="0" lvl="1" indent="0" algn="r" rtl="0">
              <a:spcBef>
                <a:spcPts val="0"/>
              </a:spcBef>
              <a:buNone/>
              <a:defRPr sz="1600" b="1" i="0" u="none" strike="noStrike" cap="none">
                <a:solidFill>
                  <a:schemeClr val="dk1"/>
                </a:solidFill>
                <a:latin typeface="Calibri"/>
                <a:ea typeface="Calibri"/>
                <a:cs typeface="Calibri"/>
                <a:sym typeface="Calibri"/>
              </a:defRPr>
            </a:lvl2pPr>
            <a:lvl3pPr marL="0" marR="0" lvl="2" indent="0" algn="r" rtl="0">
              <a:spcBef>
                <a:spcPts val="0"/>
              </a:spcBef>
              <a:buNone/>
              <a:defRPr sz="1600" b="1" i="0" u="none" strike="noStrike" cap="none">
                <a:solidFill>
                  <a:schemeClr val="dk1"/>
                </a:solidFill>
                <a:latin typeface="Calibri"/>
                <a:ea typeface="Calibri"/>
                <a:cs typeface="Calibri"/>
                <a:sym typeface="Calibri"/>
              </a:defRPr>
            </a:lvl3pPr>
            <a:lvl4pPr marL="0" marR="0" lvl="3" indent="0" algn="r" rtl="0">
              <a:spcBef>
                <a:spcPts val="0"/>
              </a:spcBef>
              <a:buNone/>
              <a:defRPr sz="1600" b="1" i="0" u="none" strike="noStrike" cap="none">
                <a:solidFill>
                  <a:schemeClr val="dk1"/>
                </a:solidFill>
                <a:latin typeface="Calibri"/>
                <a:ea typeface="Calibri"/>
                <a:cs typeface="Calibri"/>
                <a:sym typeface="Calibri"/>
              </a:defRPr>
            </a:lvl4pPr>
            <a:lvl5pPr marL="0" marR="0" lvl="4" indent="0" algn="r" rtl="0">
              <a:spcBef>
                <a:spcPts val="0"/>
              </a:spcBef>
              <a:buNone/>
              <a:defRPr sz="1600" b="1" i="0" u="none" strike="noStrike" cap="none">
                <a:solidFill>
                  <a:schemeClr val="dk1"/>
                </a:solidFill>
                <a:latin typeface="Calibri"/>
                <a:ea typeface="Calibri"/>
                <a:cs typeface="Calibri"/>
                <a:sym typeface="Calibri"/>
              </a:defRPr>
            </a:lvl5pPr>
            <a:lvl6pPr marL="0" marR="0" lvl="5" indent="0" algn="r" rtl="0">
              <a:spcBef>
                <a:spcPts val="0"/>
              </a:spcBef>
              <a:buNone/>
              <a:defRPr sz="1600" b="1" i="0" u="none" strike="noStrike" cap="none">
                <a:solidFill>
                  <a:schemeClr val="dk1"/>
                </a:solidFill>
                <a:latin typeface="Calibri"/>
                <a:ea typeface="Calibri"/>
                <a:cs typeface="Calibri"/>
                <a:sym typeface="Calibri"/>
              </a:defRPr>
            </a:lvl6pPr>
            <a:lvl7pPr marL="0" marR="0" lvl="6" indent="0" algn="r" rtl="0">
              <a:spcBef>
                <a:spcPts val="0"/>
              </a:spcBef>
              <a:buNone/>
              <a:defRPr sz="1600" b="1" i="0" u="none" strike="noStrike" cap="none">
                <a:solidFill>
                  <a:schemeClr val="dk1"/>
                </a:solidFill>
                <a:latin typeface="Calibri"/>
                <a:ea typeface="Calibri"/>
                <a:cs typeface="Calibri"/>
                <a:sym typeface="Calibri"/>
              </a:defRPr>
            </a:lvl7pPr>
            <a:lvl8pPr marL="0" marR="0" lvl="7" indent="0" algn="r" rtl="0">
              <a:spcBef>
                <a:spcPts val="0"/>
              </a:spcBef>
              <a:buNone/>
              <a:defRPr sz="1600" b="1" i="0" u="none" strike="noStrike" cap="none">
                <a:solidFill>
                  <a:schemeClr val="dk1"/>
                </a:solidFill>
                <a:latin typeface="Calibri"/>
                <a:ea typeface="Calibri"/>
                <a:cs typeface="Calibri"/>
                <a:sym typeface="Calibri"/>
              </a:defRPr>
            </a:lvl8pPr>
            <a:lvl9pPr marL="0" marR="0" lvl="8" indent="0" algn="r" rtl="0">
              <a:spcBef>
                <a:spcPts val="0"/>
              </a:spcBef>
              <a:buNone/>
              <a:defRPr sz="1600" b="1"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79" name="Google Shape;79;p15"/>
          <p:cNvSpPr txBox="1"/>
          <p:nvPr/>
        </p:nvSpPr>
        <p:spPr>
          <a:xfrm>
            <a:off x="10972800" y="279400"/>
            <a:ext cx="1016000" cy="365125"/>
          </a:xfrm>
          <a:prstGeom prst="rect">
            <a:avLst/>
          </a:prstGeom>
          <a:noFill/>
          <a:ln>
            <a:noFill/>
          </a:ln>
        </p:spPr>
        <p:txBody>
          <a:bodyPr spcFirstLastPara="1" wrap="square" lIns="121900" tIns="60933" rIns="121900" bIns="60933"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chemeClr val="lt1"/>
                </a:solidFill>
                <a:latin typeface="Calibri"/>
                <a:ea typeface="Calibri"/>
                <a:cs typeface="Calibri"/>
                <a:sym typeface="Calibri"/>
              </a:rPr>
              <a:pPr marL="0" marR="0" lvl="0" indent="0" algn="r" rtl="0">
                <a:spcBef>
                  <a:spcPts val="0"/>
                </a:spcBef>
                <a:spcAft>
                  <a:spcPts val="0"/>
                </a:spcAft>
                <a:buNone/>
              </a:pPr>
              <a:t>‹#›</a:t>
            </a:fld>
            <a:endParaRPr sz="1600" b="1"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5136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act option 3">
  <p:cSld name="Contact option 3">
    <p:spTree>
      <p:nvGrpSpPr>
        <p:cNvPr id="1" name="Shape 99"/>
        <p:cNvGrpSpPr/>
        <p:nvPr/>
      </p:nvGrpSpPr>
      <p:grpSpPr>
        <a:xfrm>
          <a:off x="0" y="0"/>
          <a:ext cx="0" cy="0"/>
          <a:chOff x="0" y="0"/>
          <a:chExt cx="0" cy="0"/>
        </a:xfrm>
      </p:grpSpPr>
      <p:pic>
        <p:nvPicPr>
          <p:cNvPr id="100" name="Google Shape;100;p20" descr="R:\COM\COMM\Branding\PPT Templates\widescreen\Widescreen Powerpoint 22.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101" name="Google Shape;101;p20"/>
          <p:cNvSpPr txBox="1">
            <a:spLocks noGrp="1"/>
          </p:cNvSpPr>
          <p:nvPr>
            <p:ph type="body" idx="1"/>
          </p:nvPr>
        </p:nvSpPr>
        <p:spPr>
          <a:xfrm>
            <a:off x="1524001" y="4787900"/>
            <a:ext cx="9016444" cy="2006600"/>
          </a:xfrm>
          <a:prstGeom prst="rect">
            <a:avLst/>
          </a:prstGeom>
          <a:noFill/>
          <a:ln>
            <a:noFill/>
          </a:ln>
        </p:spPr>
        <p:txBody>
          <a:bodyPr spcFirstLastPara="1" wrap="square" lIns="91425" tIns="45700" rIns="91425" bIns="45700" anchor="t" anchorCtr="0">
            <a:noAutofit/>
          </a:bodyPr>
          <a:lstStyle>
            <a:lvl1pPr marL="609585" lvl="0" indent="-304792" algn="ctr">
              <a:spcBef>
                <a:spcPts val="640"/>
              </a:spcBef>
              <a:spcAft>
                <a:spcPts val="0"/>
              </a:spcAft>
              <a:buSzPts val="2400"/>
              <a:buNone/>
              <a:defRPr sz="3200" b="0"/>
            </a:lvl1pPr>
            <a:lvl2pPr marL="1219170" lvl="1" indent="-304792" algn="ctr">
              <a:spcBef>
                <a:spcPts val="480"/>
              </a:spcBef>
              <a:spcAft>
                <a:spcPts val="0"/>
              </a:spcAft>
              <a:buSzPts val="1080"/>
              <a:buNone/>
              <a:defRPr/>
            </a:lvl2pPr>
            <a:lvl3pPr marL="1828754" lvl="2" indent="-304792" algn="ctr">
              <a:spcBef>
                <a:spcPts val="480"/>
              </a:spcBef>
              <a:spcAft>
                <a:spcPts val="0"/>
              </a:spcAft>
              <a:buSzPts val="1530"/>
              <a:buNone/>
              <a:defRPr/>
            </a:lvl3pPr>
            <a:lvl4pPr marL="2438339" lvl="3" indent="-304792" algn="ctr">
              <a:spcBef>
                <a:spcPts val="480"/>
              </a:spcBef>
              <a:spcAft>
                <a:spcPts val="0"/>
              </a:spcAft>
              <a:buSzPts val="1440"/>
              <a:buNone/>
              <a:defRPr/>
            </a:lvl4pPr>
            <a:lvl5pPr marL="3047924" lvl="4" indent="-304792" algn="ctr">
              <a:spcBef>
                <a:spcPts val="480"/>
              </a:spcBef>
              <a:spcAft>
                <a:spcPts val="0"/>
              </a:spcAft>
              <a:buSzPts val="18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02" name="Google Shape;102;p20"/>
          <p:cNvSpPr txBox="1">
            <a:spLocks noGrp="1"/>
          </p:cNvSpPr>
          <p:nvPr>
            <p:ph type="body" idx="2"/>
          </p:nvPr>
        </p:nvSpPr>
        <p:spPr>
          <a:xfrm>
            <a:off x="1320800" y="4127500"/>
            <a:ext cx="9347200" cy="609600"/>
          </a:xfrm>
          <a:prstGeom prst="rect">
            <a:avLst/>
          </a:prstGeom>
          <a:noFill/>
          <a:ln>
            <a:noFill/>
          </a:ln>
        </p:spPr>
        <p:txBody>
          <a:bodyPr spcFirstLastPara="1" wrap="square" lIns="91425" tIns="45700" rIns="91425" bIns="45700" anchor="ctr" anchorCtr="0">
            <a:noAutofit/>
          </a:bodyPr>
          <a:lstStyle>
            <a:lvl1pPr marL="609585" lvl="0" indent="-304792" algn="ctr">
              <a:spcBef>
                <a:spcPts val="640"/>
              </a:spcBef>
              <a:spcAft>
                <a:spcPts val="0"/>
              </a:spcAft>
              <a:buSzPts val="2400"/>
              <a:buNone/>
              <a:defRPr sz="3200" b="0">
                <a:solidFill>
                  <a:srgbClr val="003399"/>
                </a:solidFill>
              </a:defRPr>
            </a:lvl1pPr>
            <a:lvl2pPr marL="1219170" lvl="1" indent="-304792" algn="ctr">
              <a:spcBef>
                <a:spcPts val="480"/>
              </a:spcBef>
              <a:spcAft>
                <a:spcPts val="0"/>
              </a:spcAft>
              <a:buSzPts val="1080"/>
              <a:buNone/>
              <a:defRPr/>
            </a:lvl2pPr>
            <a:lvl3pPr marL="1828754" lvl="2" indent="-304792" algn="ctr">
              <a:spcBef>
                <a:spcPts val="480"/>
              </a:spcBef>
              <a:spcAft>
                <a:spcPts val="0"/>
              </a:spcAft>
              <a:buSzPts val="1530"/>
              <a:buNone/>
              <a:defRPr/>
            </a:lvl3pPr>
            <a:lvl4pPr marL="2438339" lvl="3" indent="-304792" algn="ctr">
              <a:spcBef>
                <a:spcPts val="480"/>
              </a:spcBef>
              <a:spcAft>
                <a:spcPts val="0"/>
              </a:spcAft>
              <a:buSzPts val="1440"/>
              <a:buNone/>
              <a:defRPr/>
            </a:lvl4pPr>
            <a:lvl5pPr marL="3047924" lvl="4" indent="-304792" algn="ctr">
              <a:spcBef>
                <a:spcPts val="480"/>
              </a:spcBef>
              <a:spcAft>
                <a:spcPts val="0"/>
              </a:spcAft>
              <a:buSzPts val="18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4284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867"/>
              <a:buFont typeface="Calibri"/>
              <a:buNone/>
              <a:defRPr sz="5867"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99554" algn="l" rtl="0">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391172" algn="l" rtl="0">
              <a:spcBef>
                <a:spcPts val="853"/>
              </a:spcBef>
              <a:spcAft>
                <a:spcPts val="0"/>
              </a:spcAft>
              <a:buClr>
                <a:srgbClr val="00B050"/>
              </a:buClr>
              <a:buSzPts val="2560"/>
              <a:buFont typeface="Noto Sans Symbols"/>
              <a:buChar char="❑"/>
              <a:defRPr sz="4267" b="0" i="0" u="none" strike="noStrike" cap="none">
                <a:solidFill>
                  <a:schemeClr val="dk1"/>
                </a:solidFill>
                <a:latin typeface="Calibri"/>
                <a:ea typeface="Calibri"/>
                <a:cs typeface="Calibri"/>
                <a:sym typeface="Calibri"/>
              </a:defRPr>
            </a:lvl2pPr>
            <a:lvl3pPr marL="1371600" marR="0" lvl="2" indent="-430088" algn="l" rtl="0">
              <a:spcBef>
                <a:spcPts val="747"/>
              </a:spcBef>
              <a:spcAft>
                <a:spcPts val="0"/>
              </a:spcAft>
              <a:buClr>
                <a:srgbClr val="00B050"/>
              </a:buClr>
              <a:buSzPts val="3173"/>
              <a:buFont typeface="Courier New"/>
              <a:buChar char="o"/>
              <a:defRPr sz="3733" b="0" i="0" u="none" strike="noStrike" cap="none">
                <a:solidFill>
                  <a:schemeClr val="dk1"/>
                </a:solidFill>
                <a:latin typeface="Calibri"/>
                <a:ea typeface="Calibri"/>
                <a:cs typeface="Calibri"/>
                <a:sym typeface="Calibri"/>
              </a:defRPr>
            </a:lvl3pPr>
            <a:lvl4pPr marL="1828800" marR="0" lvl="3" indent="-391160"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 id="2147483659" r:id="rId8"/>
    <p:sldLayoutId id="214748366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readingrockets.org/sites/default/files/paragraph-shrinking.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reading.ecb.org/index.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scholastic.com/teachers/student-activities/" TargetMode="External"/><Relationship Id="rId5" Type="http://schemas.openxmlformats.org/officeDocument/2006/relationships/hyperlink" Target="https://pbskids.org/games/reading" TargetMode="External"/><Relationship Id="rId4" Type="http://schemas.openxmlformats.org/officeDocument/2006/relationships/hyperlink" Target="http://www.philtulga.com/Riddles.htm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youtu.be/JdFm7eekQZY"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81000" y="1040028"/>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t>What You Will Need</a:t>
            </a:r>
            <a:endParaRPr sz="4400" dirty="0"/>
          </a:p>
        </p:txBody>
      </p:sp>
      <p:sp>
        <p:nvSpPr>
          <p:cNvPr id="60" name="Google Shape;60;p9"/>
          <p:cNvSpPr txBox="1">
            <a:spLocks noGrp="1"/>
          </p:cNvSpPr>
          <p:nvPr>
            <p:ph type="body" idx="1"/>
          </p:nvPr>
        </p:nvSpPr>
        <p:spPr>
          <a:xfrm>
            <a:off x="381000" y="1989438"/>
            <a:ext cx="11430000" cy="4716161"/>
          </a:xfrm>
          <a:prstGeom prst="rect">
            <a:avLst/>
          </a:prstGeom>
        </p:spPr>
        <p:txBody>
          <a:bodyPr spcFirstLastPara="1" wrap="square" lIns="91425" tIns="45700" rIns="91425" bIns="45700" anchor="t" anchorCtr="0">
            <a:noAutofit/>
          </a:bodyPr>
          <a:lstStyle/>
          <a:p>
            <a:pPr lvl="0" indent="-228600">
              <a:spcBef>
                <a:spcPts val="0"/>
              </a:spcBef>
              <a:buSzPct val="100000"/>
            </a:pPr>
            <a:r>
              <a:rPr lang="en-US" sz="2800" b="1" dirty="0"/>
              <a:t>Handout #1</a:t>
            </a:r>
            <a:r>
              <a:rPr lang="en-US" sz="2800" dirty="0"/>
              <a:t> – Glossary</a:t>
            </a:r>
          </a:p>
          <a:p>
            <a:pPr lvl="0" indent="-228600">
              <a:spcBef>
                <a:spcPts val="0"/>
              </a:spcBef>
              <a:buSzPct val="100000"/>
            </a:pPr>
            <a:r>
              <a:rPr lang="en-US" sz="2800" b="1" dirty="0"/>
              <a:t>Handout #2, 2a </a:t>
            </a:r>
            <a:r>
              <a:rPr lang="en-US" sz="2800" dirty="0"/>
              <a:t>– Product/Process Phrase Strips or Matching</a:t>
            </a:r>
          </a:p>
          <a:p>
            <a:pPr lvl="0" indent="-228600">
              <a:spcBef>
                <a:spcPts val="0"/>
              </a:spcBef>
              <a:buSzPct val="100000"/>
            </a:pPr>
            <a:r>
              <a:rPr lang="en-US" sz="2800" b="1" dirty="0"/>
              <a:t>Handout #3</a:t>
            </a:r>
            <a:r>
              <a:rPr lang="en-US" sz="2800" dirty="0"/>
              <a:t> – It Says, I Say &amp; So</a:t>
            </a:r>
          </a:p>
          <a:p>
            <a:pPr lvl="0" indent="-228600">
              <a:spcBef>
                <a:spcPts val="0"/>
              </a:spcBef>
              <a:buSzPct val="100000"/>
            </a:pPr>
            <a:r>
              <a:rPr lang="en-US" sz="2800" b="1" dirty="0"/>
              <a:t>Handout #4</a:t>
            </a:r>
            <a:r>
              <a:rPr lang="en-US" sz="2800" dirty="0"/>
              <a:t> – Text Structures</a:t>
            </a:r>
          </a:p>
          <a:p>
            <a:pPr lvl="0" indent="-228600">
              <a:spcBef>
                <a:spcPts val="0"/>
              </a:spcBef>
              <a:buSzPct val="100000"/>
            </a:pPr>
            <a:r>
              <a:rPr lang="en-US" sz="2800" b="1" dirty="0"/>
              <a:t>Handout #5, 5a, 5b, 5c </a:t>
            </a:r>
            <a:r>
              <a:rPr lang="en-US" sz="2800" dirty="0"/>
              <a:t>– Storyboards/maps (3 pages)</a:t>
            </a:r>
          </a:p>
          <a:p>
            <a:pPr lvl="0" indent="-228600">
              <a:spcBef>
                <a:spcPts val="0"/>
              </a:spcBef>
              <a:buSzPct val="100000"/>
            </a:pPr>
            <a:r>
              <a:rPr lang="en-US" sz="2800" b="1" dirty="0"/>
              <a:t>Handout #6, 6a </a:t>
            </a:r>
            <a:r>
              <a:rPr lang="en-US" sz="2800" dirty="0"/>
              <a:t>– Visualization (2 forms)</a:t>
            </a:r>
          </a:p>
          <a:p>
            <a:pPr lvl="0" indent="-228600">
              <a:spcBef>
                <a:spcPts val="0"/>
              </a:spcBef>
              <a:buSzPct val="100000"/>
            </a:pPr>
            <a:r>
              <a:rPr lang="en-US" sz="2800" b="1" dirty="0"/>
              <a:t>Handout #7</a:t>
            </a:r>
            <a:r>
              <a:rPr lang="en-US" sz="2800" dirty="0"/>
              <a:t> – Paragraph Shrinking</a:t>
            </a:r>
          </a:p>
          <a:p>
            <a:pPr lvl="0" indent="-228600">
              <a:spcBef>
                <a:spcPts val="0"/>
              </a:spcBef>
              <a:buSzPct val="100000"/>
            </a:pPr>
            <a:r>
              <a:rPr lang="en-US" sz="2800" b="1" dirty="0"/>
              <a:t>Handout #8</a:t>
            </a:r>
            <a:r>
              <a:rPr lang="en-US" sz="2800" dirty="0"/>
              <a:t> – Story Wheel (2 pages)</a:t>
            </a:r>
          </a:p>
          <a:p>
            <a:pPr lvl="0" indent="-228600">
              <a:spcBef>
                <a:spcPts val="0"/>
              </a:spcBef>
              <a:buSzPct val="100000"/>
            </a:pPr>
            <a:r>
              <a:rPr lang="en-US" sz="2800" b="1" dirty="0"/>
              <a:t>Handout #9</a:t>
            </a:r>
            <a:r>
              <a:rPr lang="en-US" sz="2800" dirty="0"/>
              <a:t> – Summarization (Deep &amp; Quick)</a:t>
            </a:r>
          </a:p>
          <a:p>
            <a:pPr lvl="0" indent="-228600">
              <a:spcBef>
                <a:spcPts val="0"/>
              </a:spcBef>
              <a:buSzPct val="100000"/>
            </a:pPr>
            <a:r>
              <a:rPr lang="en-US" sz="2800" b="1" dirty="0"/>
              <a:t>Handout #10 </a:t>
            </a:r>
            <a:r>
              <a:rPr lang="en-US" sz="2800" dirty="0"/>
              <a:t>– Something Old, Something New</a:t>
            </a:r>
          </a:p>
          <a:p>
            <a:pPr lvl="0" indent="-228600">
              <a:spcBef>
                <a:spcPts val="0"/>
              </a:spcBef>
              <a:buSzPct val="100000"/>
            </a:pPr>
            <a:r>
              <a:rPr lang="en-US" sz="2800" dirty="0"/>
              <a:t>Post-It Notes</a:t>
            </a:r>
          </a:p>
        </p:txBody>
      </p:sp>
      <p:sp>
        <p:nvSpPr>
          <p:cNvPr id="61" name="Google Shape;61;p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a:t>
            </a:fld>
            <a:endParaRPr dirty="0"/>
          </a:p>
        </p:txBody>
      </p:sp>
    </p:spTree>
    <p:extLst>
      <p:ext uri="{BB962C8B-B14F-4D97-AF65-F5344CB8AC3E}">
        <p14:creationId xmlns:p14="http://schemas.microsoft.com/office/powerpoint/2010/main" val="36596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381000" y="1064742"/>
            <a:ext cx="11430000" cy="1066800"/>
          </a:xfrm>
          <a:prstGeom prst="rect">
            <a:avLst/>
          </a:prstGeom>
        </p:spPr>
        <p:txBody>
          <a:bodyPr spcFirstLastPara="1" wrap="square" lIns="121900" tIns="60933" rIns="121900" bIns="60933" anchor="ctr" anchorCtr="0">
            <a:normAutofit/>
          </a:bodyPr>
          <a:lstStyle/>
          <a:p>
            <a:r>
              <a:rPr lang="en-US" sz="4400" dirty="0"/>
              <a:t>Simple View of Reading </a:t>
            </a:r>
            <a:endParaRPr sz="4400" dirty="0"/>
          </a:p>
        </p:txBody>
      </p:sp>
      <p:pic>
        <p:nvPicPr>
          <p:cNvPr id="197" name="Google Shape;197;p33"/>
          <p:cNvPicPr preferRelativeResize="0"/>
          <p:nvPr/>
        </p:nvPicPr>
        <p:blipFill>
          <a:blip r:embed="rId3">
            <a:alphaModFix/>
          </a:blip>
          <a:stretch>
            <a:fillRect/>
          </a:stretch>
        </p:blipFill>
        <p:spPr>
          <a:xfrm>
            <a:off x="381000" y="2679033"/>
            <a:ext cx="11430000" cy="1804733"/>
          </a:xfrm>
          <a:prstGeom prst="rect">
            <a:avLst/>
          </a:prstGeom>
          <a:noFill/>
          <a:ln>
            <a:noFill/>
          </a:ln>
        </p:spPr>
      </p:pic>
    </p:spTree>
    <p:extLst>
      <p:ext uri="{BB962C8B-B14F-4D97-AF65-F5344CB8AC3E}">
        <p14:creationId xmlns:p14="http://schemas.microsoft.com/office/powerpoint/2010/main" val="237118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body" idx="1"/>
          </p:nvPr>
        </p:nvSpPr>
        <p:spPr>
          <a:xfrm>
            <a:off x="381000" y="2159000"/>
            <a:ext cx="11430000" cy="4419600"/>
          </a:xfrm>
          <a:prstGeom prst="rect">
            <a:avLst/>
          </a:prstGeom>
        </p:spPr>
        <p:txBody>
          <a:bodyPr spcFirstLastPara="1" wrap="square" lIns="121900" tIns="60933" rIns="121900" bIns="60933" anchor="t" anchorCtr="0">
            <a:normAutofit/>
          </a:bodyPr>
          <a:lstStyle/>
          <a:p>
            <a:pPr marL="0" indent="0">
              <a:spcBef>
                <a:spcPts val="480"/>
              </a:spcBef>
              <a:buNone/>
            </a:pPr>
            <a:r>
              <a:rPr lang="en-US" sz="4000" dirty="0"/>
              <a:t>The act of understanding and interpreting what we read.</a:t>
            </a:r>
            <a:endParaRPr sz="4000" dirty="0"/>
          </a:p>
        </p:txBody>
      </p:sp>
      <p:sp>
        <p:nvSpPr>
          <p:cNvPr id="204" name="Google Shape;204;p34"/>
          <p:cNvSpPr txBox="1">
            <a:spLocks noGrp="1"/>
          </p:cNvSpPr>
          <p:nvPr>
            <p:ph type="title"/>
          </p:nvPr>
        </p:nvSpPr>
        <p:spPr>
          <a:xfrm>
            <a:off x="381000" y="1040028"/>
            <a:ext cx="11430000" cy="1066800"/>
          </a:xfrm>
          <a:prstGeom prst="rect">
            <a:avLst/>
          </a:prstGeom>
        </p:spPr>
        <p:txBody>
          <a:bodyPr spcFirstLastPara="1" wrap="square" lIns="121900" tIns="60933" rIns="121900" bIns="60933" anchor="ctr" anchorCtr="0">
            <a:normAutofit/>
          </a:bodyPr>
          <a:lstStyle/>
          <a:p>
            <a:r>
              <a:rPr lang="en-US" sz="4400" dirty="0"/>
              <a:t>What is Reading Comprehension</a:t>
            </a:r>
            <a:endParaRPr sz="4400" dirty="0"/>
          </a:p>
        </p:txBody>
      </p:sp>
      <p:pic>
        <p:nvPicPr>
          <p:cNvPr id="205" name="Google Shape;205;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57119" y="3237470"/>
            <a:ext cx="4545476" cy="3468130"/>
          </a:xfrm>
          <a:prstGeom prst="rect">
            <a:avLst/>
          </a:prstGeom>
          <a:noFill/>
          <a:ln>
            <a:noFill/>
          </a:ln>
        </p:spPr>
      </p:pic>
    </p:spTree>
    <p:extLst>
      <p:ext uri="{BB962C8B-B14F-4D97-AF65-F5344CB8AC3E}">
        <p14:creationId xmlns:p14="http://schemas.microsoft.com/office/powerpoint/2010/main" val="326407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381000" y="1015314"/>
            <a:ext cx="11430000" cy="1066800"/>
          </a:xfrm>
          <a:prstGeom prst="rect">
            <a:avLst/>
          </a:prstGeom>
        </p:spPr>
        <p:txBody>
          <a:bodyPr spcFirstLastPara="1" wrap="square" lIns="121900" tIns="60933" rIns="121900" bIns="60933" anchor="ctr" anchorCtr="0">
            <a:normAutofit/>
          </a:bodyPr>
          <a:lstStyle/>
          <a:p>
            <a:r>
              <a:rPr lang="en-US" sz="4400" dirty="0"/>
              <a:t>Reading Comprehension</a:t>
            </a:r>
            <a:endParaRPr sz="4400" dirty="0"/>
          </a:p>
        </p:txBody>
      </p:sp>
      <p:pic>
        <p:nvPicPr>
          <p:cNvPr id="212" name="Google Shape;212;p35"/>
          <p:cNvPicPr preferRelativeResize="0"/>
          <p:nvPr/>
        </p:nvPicPr>
        <p:blipFill>
          <a:blip r:embed="rId3">
            <a:alphaModFix/>
          </a:blip>
          <a:stretch>
            <a:fillRect/>
          </a:stretch>
        </p:blipFill>
        <p:spPr>
          <a:xfrm>
            <a:off x="2780270" y="2788448"/>
            <a:ext cx="6882714" cy="3917152"/>
          </a:xfrm>
          <a:prstGeom prst="rect">
            <a:avLst/>
          </a:prstGeom>
          <a:noFill/>
          <a:ln>
            <a:noFill/>
          </a:ln>
        </p:spPr>
      </p:pic>
    </p:spTree>
    <p:extLst>
      <p:ext uri="{BB962C8B-B14F-4D97-AF65-F5344CB8AC3E}">
        <p14:creationId xmlns:p14="http://schemas.microsoft.com/office/powerpoint/2010/main" val="356450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13</a:t>
            </a:fld>
            <a:endParaRPr dirty="0"/>
          </a:p>
        </p:txBody>
      </p:sp>
      <p:sp>
        <p:nvSpPr>
          <p:cNvPr id="219" name="Google Shape;219;p36"/>
          <p:cNvSpPr txBox="1">
            <a:spLocks noGrp="1"/>
          </p:cNvSpPr>
          <p:nvPr>
            <p:ph type="body" idx="1"/>
          </p:nvPr>
        </p:nvSpPr>
        <p:spPr>
          <a:xfrm>
            <a:off x="381000" y="2174788"/>
            <a:ext cx="11430000" cy="4512511"/>
          </a:xfrm>
          <a:prstGeom prst="rect">
            <a:avLst/>
          </a:prstGeom>
          <a:noFill/>
          <a:ln>
            <a:noFill/>
          </a:ln>
        </p:spPr>
        <p:txBody>
          <a:bodyPr spcFirstLastPara="1" wrap="square" lIns="91433" tIns="45700" rIns="91433" bIns="45700" anchor="t" anchorCtr="0">
            <a:noAutofit/>
          </a:bodyPr>
          <a:lstStyle/>
          <a:p>
            <a:pPr marL="599015" indent="-514350">
              <a:spcBef>
                <a:spcPts val="400"/>
              </a:spcBef>
              <a:buSzPts val="2600"/>
              <a:buFont typeface="+mj-lt"/>
              <a:buAutoNum type="arabicPeriod"/>
            </a:pPr>
            <a:r>
              <a:rPr lang="en-US" sz="3200" b="1" dirty="0"/>
              <a:t>Match vocabulary words with student-friendly definitions</a:t>
            </a:r>
          </a:p>
          <a:p>
            <a:pPr marL="599015" indent="-514350">
              <a:spcBef>
                <a:spcPts val="400"/>
              </a:spcBef>
              <a:buSzPts val="2600"/>
              <a:buFont typeface="+mj-lt"/>
              <a:buAutoNum type="arabicPeriod"/>
            </a:pPr>
            <a:r>
              <a:rPr lang="en-US" sz="3200" b="1" dirty="0"/>
              <a:t>Write a summary after reading</a:t>
            </a:r>
          </a:p>
          <a:p>
            <a:pPr marL="599015" indent="-514350">
              <a:spcBef>
                <a:spcPts val="400"/>
              </a:spcBef>
              <a:buSzPts val="2600"/>
              <a:buFont typeface="+mj-lt"/>
              <a:buAutoNum type="arabicPeriod"/>
            </a:pPr>
            <a:r>
              <a:rPr lang="en-US" sz="3200" b="1" dirty="0"/>
              <a:t>Make a mental model of the story in your mind as you read</a:t>
            </a:r>
          </a:p>
          <a:p>
            <a:pPr marL="599015" indent="-514350">
              <a:spcBef>
                <a:spcPts val="400"/>
              </a:spcBef>
              <a:buSzPts val="2600"/>
              <a:buFont typeface="+mj-lt"/>
              <a:buAutoNum type="arabicPeriod"/>
            </a:pPr>
            <a:r>
              <a:rPr lang="en-US" sz="3200" b="1" dirty="0"/>
              <a:t>Have students tell what they already know about a topic</a:t>
            </a:r>
          </a:p>
          <a:p>
            <a:pPr marL="599015" indent="-514350">
              <a:spcBef>
                <a:spcPts val="400"/>
              </a:spcBef>
              <a:buSzPts val="2600"/>
              <a:buFont typeface="+mj-lt"/>
              <a:buAutoNum type="arabicPeriod"/>
            </a:pPr>
            <a:r>
              <a:rPr lang="en-US" sz="3200" b="1" dirty="0"/>
              <a:t>Answer true/false questions while reading</a:t>
            </a:r>
          </a:p>
          <a:p>
            <a:pPr marL="599015" indent="-514350">
              <a:spcBef>
                <a:spcPts val="400"/>
              </a:spcBef>
              <a:buSzPts val="2600"/>
              <a:buFont typeface="+mj-lt"/>
              <a:buAutoNum type="arabicPeriod"/>
            </a:pPr>
            <a:r>
              <a:rPr lang="en-US" sz="3200" b="1" dirty="0"/>
              <a:t>Reread what was not making sense during reading</a:t>
            </a:r>
          </a:p>
          <a:p>
            <a:pPr marL="599015" indent="-514350">
              <a:spcBef>
                <a:spcPts val="400"/>
              </a:spcBef>
              <a:buSzPts val="2600"/>
              <a:buFont typeface="+mj-lt"/>
              <a:buAutoNum type="arabicPeriod"/>
            </a:pPr>
            <a:r>
              <a:rPr lang="en-US" sz="3200" b="1" dirty="0"/>
              <a:t>Predict the end of the story</a:t>
            </a:r>
            <a:endParaRPr sz="3200" b="1" dirty="0"/>
          </a:p>
        </p:txBody>
      </p:sp>
      <p:sp>
        <p:nvSpPr>
          <p:cNvPr id="220" name="Google Shape;220;p36"/>
          <p:cNvSpPr txBox="1">
            <a:spLocks noGrp="1"/>
          </p:cNvSpPr>
          <p:nvPr>
            <p:ph type="title"/>
          </p:nvPr>
        </p:nvSpPr>
        <p:spPr>
          <a:xfrm>
            <a:off x="381000" y="1148145"/>
            <a:ext cx="11430000" cy="800000"/>
          </a:xfrm>
          <a:prstGeom prst="rect">
            <a:avLst/>
          </a:prstGeom>
          <a:noFill/>
          <a:ln>
            <a:noFill/>
          </a:ln>
        </p:spPr>
        <p:txBody>
          <a:bodyPr spcFirstLastPara="1" wrap="square" lIns="91433" tIns="45700" rIns="91433" bIns="45700" anchor="ctr" anchorCtr="0">
            <a:noAutofit/>
          </a:bodyPr>
          <a:lstStyle/>
          <a:p>
            <a:pPr>
              <a:buSzPts val="4000"/>
            </a:pPr>
            <a:r>
              <a:rPr lang="en-US" sz="4400" dirty="0"/>
              <a:t>Process or Product?</a:t>
            </a:r>
            <a:endParaRPr sz="4400" dirty="0"/>
          </a:p>
        </p:txBody>
      </p:sp>
      <p:sp>
        <p:nvSpPr>
          <p:cNvPr id="221" name="Google Shape;221;p36"/>
          <p:cNvSpPr txBox="1"/>
          <p:nvPr/>
        </p:nvSpPr>
        <p:spPr>
          <a:xfrm>
            <a:off x="10855000" y="962694"/>
            <a:ext cx="9560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1867" dirty="0">
                <a:highlight>
                  <a:srgbClr val="FFFF00"/>
                </a:highlight>
                <a:latin typeface="Calibri"/>
                <a:ea typeface="Calibri"/>
                <a:cs typeface="Calibri"/>
                <a:sym typeface="Calibri"/>
              </a:rPr>
              <a:t>HO #2</a:t>
            </a:r>
            <a:endParaRPr sz="1867" dirty="0">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232224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14</a:t>
            </a:fld>
            <a:endParaRPr dirty="0"/>
          </a:p>
        </p:txBody>
      </p:sp>
      <p:sp>
        <p:nvSpPr>
          <p:cNvPr id="219" name="Google Shape;219;p36"/>
          <p:cNvSpPr txBox="1">
            <a:spLocks noGrp="1"/>
          </p:cNvSpPr>
          <p:nvPr>
            <p:ph type="body" idx="1"/>
          </p:nvPr>
        </p:nvSpPr>
        <p:spPr>
          <a:xfrm>
            <a:off x="381000" y="1149165"/>
            <a:ext cx="11430000" cy="5358723"/>
          </a:xfrm>
          <a:prstGeom prst="rect">
            <a:avLst/>
          </a:prstGeom>
          <a:noFill/>
          <a:ln>
            <a:noFill/>
          </a:ln>
        </p:spPr>
        <p:txBody>
          <a:bodyPr spcFirstLastPara="1" wrap="square" lIns="91433" tIns="45700" rIns="91433" bIns="45700" anchor="t" anchorCtr="0">
            <a:noAutofit/>
          </a:bodyPr>
          <a:lstStyle/>
          <a:p>
            <a:pPr marL="84665" indent="0">
              <a:spcBef>
                <a:spcPts val="400"/>
              </a:spcBef>
              <a:buSzPts val="2600"/>
              <a:buNone/>
            </a:pPr>
            <a:r>
              <a:rPr lang="en-US" sz="4400" b="1" dirty="0"/>
              <a:t>Product</a:t>
            </a:r>
          </a:p>
          <a:p>
            <a:pPr marL="599015" indent="-514350">
              <a:spcBef>
                <a:spcPts val="400"/>
              </a:spcBef>
              <a:buClr>
                <a:schemeClr val="tx1"/>
              </a:buClr>
              <a:buSzPct val="100000"/>
              <a:buFont typeface="+mj-lt"/>
              <a:buAutoNum type="arabicPeriod"/>
            </a:pPr>
            <a:r>
              <a:rPr lang="en-US" sz="3200" b="1" dirty="0"/>
              <a:t>Match vocabulary words with student-friendly definitions</a:t>
            </a:r>
          </a:p>
          <a:p>
            <a:pPr marL="599015" indent="-514350">
              <a:spcBef>
                <a:spcPts val="400"/>
              </a:spcBef>
              <a:buClr>
                <a:schemeClr val="tx1"/>
              </a:buClr>
              <a:buSzPct val="100000"/>
              <a:buFont typeface="+mj-lt"/>
              <a:buAutoNum type="arabicPeriod"/>
            </a:pPr>
            <a:r>
              <a:rPr lang="en-US" sz="3200" b="1" dirty="0"/>
              <a:t>Write a summary after reading</a:t>
            </a:r>
          </a:p>
          <a:p>
            <a:pPr marL="599015" indent="-514350">
              <a:spcBef>
                <a:spcPts val="400"/>
              </a:spcBef>
              <a:buClr>
                <a:schemeClr val="tx1"/>
              </a:buClr>
              <a:buSzPct val="100000"/>
              <a:buFont typeface="+mj-lt"/>
              <a:buAutoNum type="arabicPeriod" startAt="5"/>
            </a:pPr>
            <a:r>
              <a:rPr lang="en-US" sz="3200" b="1" dirty="0"/>
              <a:t>Answer true/false questions while reading</a:t>
            </a:r>
            <a:br>
              <a:rPr lang="en-US" sz="3200" b="1" dirty="0"/>
            </a:br>
            <a:endParaRPr lang="en-US" sz="1200" b="1" dirty="0"/>
          </a:p>
          <a:p>
            <a:pPr marL="84665" indent="0">
              <a:spcBef>
                <a:spcPts val="400"/>
              </a:spcBef>
              <a:buSzPts val="2600"/>
              <a:buNone/>
            </a:pPr>
            <a:r>
              <a:rPr lang="en-US" sz="4400" b="1" dirty="0">
                <a:solidFill>
                  <a:schemeClr val="bg2"/>
                </a:solidFill>
              </a:rPr>
              <a:t>Process</a:t>
            </a:r>
            <a:endParaRPr lang="en-US" sz="4400" b="1" dirty="0"/>
          </a:p>
          <a:p>
            <a:pPr marL="599015" indent="-514350">
              <a:spcBef>
                <a:spcPts val="400"/>
              </a:spcBef>
              <a:buClr>
                <a:schemeClr val="bg2"/>
              </a:buClr>
              <a:buSzPct val="100000"/>
              <a:buFont typeface="+mj-lt"/>
              <a:buAutoNum type="arabicPeriod" startAt="3"/>
            </a:pPr>
            <a:r>
              <a:rPr lang="en-US" sz="3200" b="1" dirty="0">
                <a:solidFill>
                  <a:schemeClr val="bg2"/>
                </a:solidFill>
              </a:rPr>
              <a:t>Make a mental model of the story in your mind as you read</a:t>
            </a:r>
          </a:p>
          <a:p>
            <a:pPr marL="599015" indent="-514350">
              <a:spcBef>
                <a:spcPts val="400"/>
              </a:spcBef>
              <a:buClr>
                <a:schemeClr val="bg2"/>
              </a:buClr>
              <a:buSzPct val="100000"/>
              <a:buFont typeface="+mj-lt"/>
              <a:buAutoNum type="arabicPeriod" startAt="3"/>
            </a:pPr>
            <a:r>
              <a:rPr lang="en-US" sz="3200" b="1" dirty="0">
                <a:solidFill>
                  <a:schemeClr val="bg2"/>
                </a:solidFill>
              </a:rPr>
              <a:t>Have students tell what they already know about a topic</a:t>
            </a:r>
          </a:p>
          <a:p>
            <a:pPr marL="599015" indent="-514350">
              <a:spcBef>
                <a:spcPts val="400"/>
              </a:spcBef>
              <a:buClr>
                <a:schemeClr val="bg2"/>
              </a:buClr>
              <a:buSzPct val="100000"/>
              <a:buFont typeface="+mj-lt"/>
              <a:buAutoNum type="arabicPeriod" startAt="6"/>
            </a:pPr>
            <a:r>
              <a:rPr lang="en-US" sz="3200" b="1" dirty="0">
                <a:solidFill>
                  <a:schemeClr val="bg2"/>
                </a:solidFill>
              </a:rPr>
              <a:t>Reread what was not making sense during reading</a:t>
            </a:r>
          </a:p>
          <a:p>
            <a:pPr marL="599015" indent="-514350">
              <a:spcBef>
                <a:spcPts val="400"/>
              </a:spcBef>
              <a:buClr>
                <a:schemeClr val="bg2"/>
              </a:buClr>
              <a:buSzPct val="100000"/>
              <a:buFont typeface="+mj-lt"/>
              <a:buAutoNum type="arabicPeriod" startAt="6"/>
            </a:pPr>
            <a:r>
              <a:rPr lang="en-US" sz="3200" b="1" dirty="0">
                <a:solidFill>
                  <a:schemeClr val="bg2"/>
                </a:solidFill>
              </a:rPr>
              <a:t>Predict the end of the story</a:t>
            </a:r>
          </a:p>
          <a:p>
            <a:pPr marL="599015" indent="-514350">
              <a:spcBef>
                <a:spcPts val="400"/>
              </a:spcBef>
              <a:buSzPts val="2600"/>
              <a:buFont typeface="+mj-lt"/>
              <a:buAutoNum type="arabicPeriod" startAt="6"/>
            </a:pPr>
            <a:endParaRPr sz="3200" b="1" dirty="0"/>
          </a:p>
        </p:txBody>
      </p:sp>
      <p:sp>
        <p:nvSpPr>
          <p:cNvPr id="7" name="Google Shape;229;p37"/>
          <p:cNvSpPr txBox="1"/>
          <p:nvPr/>
        </p:nvSpPr>
        <p:spPr>
          <a:xfrm rot="482101">
            <a:off x="8449747" y="3542175"/>
            <a:ext cx="3101975" cy="638622"/>
          </a:xfrm>
          <a:prstGeom prst="rect">
            <a:avLst/>
          </a:prstGeom>
          <a:noFill/>
          <a:ln w="38100" cap="flat" cmpd="sng">
            <a:solidFill>
              <a:schemeClr val="accent5"/>
            </a:solidFill>
            <a:prstDash val="solid"/>
            <a:round/>
            <a:headEnd type="none" w="sm" len="sm"/>
            <a:tailEnd type="none" w="sm" len="sm"/>
          </a:ln>
        </p:spPr>
        <p:txBody>
          <a:bodyPr spcFirstLastPara="1" wrap="square" lIns="91433" tIns="91433" rIns="91433" bIns="91433" anchor="t" anchorCtr="0">
            <a:spAutoFit/>
          </a:bodyPr>
          <a:lstStyle/>
          <a:p>
            <a:pPr marL="0" marR="0">
              <a:spcBef>
                <a:spcPts val="0"/>
              </a:spcBef>
              <a:spcAft>
                <a:spcPts val="0"/>
              </a:spcAft>
            </a:pPr>
            <a:r>
              <a:rPr lang="en-US" sz="2950" b="1" dirty="0">
                <a:solidFill>
                  <a:srgbClr val="CC0000"/>
                </a:solidFill>
                <a:effectLst/>
                <a:latin typeface="Calibri" panose="020F0502020204030204" pitchFamily="34" charset="0"/>
                <a:ea typeface="Calibri" panose="020F0502020204030204" pitchFamily="34" charset="0"/>
              </a:rPr>
              <a:t>Teach the Process</a:t>
            </a:r>
            <a:endParaRPr lang="en-US" sz="1200" dirty="0">
              <a:solidFill>
                <a:srgbClr val="CC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936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body" idx="1"/>
          </p:nvPr>
        </p:nvSpPr>
        <p:spPr>
          <a:xfrm>
            <a:off x="381001" y="2159000"/>
            <a:ext cx="11430000" cy="4546600"/>
          </a:xfrm>
          <a:prstGeom prst="rect">
            <a:avLst/>
          </a:prstGeom>
        </p:spPr>
        <p:txBody>
          <a:bodyPr spcFirstLastPara="1" wrap="square" lIns="121900" tIns="60933" rIns="121900" bIns="60933" anchor="t" anchorCtr="0">
            <a:normAutofit/>
          </a:bodyPr>
          <a:lstStyle/>
          <a:p>
            <a:pPr marL="0" indent="0">
              <a:spcBef>
                <a:spcPts val="0"/>
              </a:spcBef>
              <a:buSzPts val="2000"/>
              <a:buNone/>
            </a:pPr>
            <a:r>
              <a:rPr lang="en-US" sz="4400" dirty="0"/>
              <a:t>1. Interactive</a:t>
            </a:r>
          </a:p>
          <a:p>
            <a:pPr marL="0" indent="0">
              <a:spcBef>
                <a:spcPts val="0"/>
              </a:spcBef>
              <a:buSzPts val="2000"/>
              <a:buNone/>
            </a:pPr>
            <a:endParaRPr lang="en-US" sz="4400" dirty="0"/>
          </a:p>
          <a:p>
            <a:pPr marL="0" indent="0">
              <a:spcBef>
                <a:spcPts val="0"/>
              </a:spcBef>
              <a:buSzPts val="2000"/>
              <a:buNone/>
            </a:pPr>
            <a:r>
              <a:rPr lang="en-US" sz="4400" dirty="0"/>
              <a:t>2. Strategic</a:t>
            </a:r>
          </a:p>
          <a:p>
            <a:pPr marL="0" indent="0">
              <a:spcBef>
                <a:spcPts val="0"/>
              </a:spcBef>
              <a:buSzPts val="2000"/>
              <a:buNone/>
            </a:pPr>
            <a:endParaRPr lang="en-US" sz="4400" dirty="0"/>
          </a:p>
          <a:p>
            <a:pPr marL="0" indent="0">
              <a:spcBef>
                <a:spcPts val="0"/>
              </a:spcBef>
              <a:buNone/>
            </a:pPr>
            <a:r>
              <a:rPr lang="en-US" sz="4400" dirty="0"/>
              <a:t>3. Adaptable </a:t>
            </a:r>
          </a:p>
          <a:p>
            <a:pPr marL="609585" indent="-474121">
              <a:spcBef>
                <a:spcPts val="480"/>
              </a:spcBef>
              <a:buSzPts val="2000"/>
              <a:buAutoNum type="arabicPeriod"/>
            </a:pPr>
            <a:endParaRPr sz="4533" dirty="0"/>
          </a:p>
        </p:txBody>
      </p:sp>
      <p:sp>
        <p:nvSpPr>
          <p:cNvPr id="236" name="Google Shape;236;p38"/>
          <p:cNvSpPr txBox="1">
            <a:spLocks noGrp="1"/>
          </p:cNvSpPr>
          <p:nvPr>
            <p:ph type="title"/>
          </p:nvPr>
        </p:nvSpPr>
        <p:spPr>
          <a:xfrm>
            <a:off x="381000" y="1015314"/>
            <a:ext cx="11430000" cy="1066800"/>
          </a:xfrm>
          <a:prstGeom prst="rect">
            <a:avLst/>
          </a:prstGeom>
        </p:spPr>
        <p:txBody>
          <a:bodyPr spcFirstLastPara="1" wrap="square" lIns="121900" tIns="60933" rIns="121900" bIns="60933" anchor="ctr" anchorCtr="0">
            <a:normAutofit/>
          </a:bodyPr>
          <a:lstStyle/>
          <a:p>
            <a:r>
              <a:rPr lang="en-US" sz="4400" dirty="0"/>
              <a:t>Constructing Meaning From Text </a:t>
            </a:r>
            <a:endParaRPr sz="4400" dirty="0"/>
          </a:p>
        </p:txBody>
      </p:sp>
      <p:pic>
        <p:nvPicPr>
          <p:cNvPr id="237" name="Google Shape;237;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1" y="2174789"/>
            <a:ext cx="5715000" cy="4530812"/>
          </a:xfrm>
          <a:prstGeom prst="rect">
            <a:avLst/>
          </a:prstGeom>
          <a:noFill/>
          <a:ln>
            <a:noFill/>
          </a:ln>
        </p:spPr>
      </p:pic>
    </p:spTree>
    <p:extLst>
      <p:ext uri="{BB962C8B-B14F-4D97-AF65-F5344CB8AC3E}">
        <p14:creationId xmlns:p14="http://schemas.microsoft.com/office/powerpoint/2010/main" val="19573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38"/>
          <p:cNvSpPr txBox="1">
            <a:spLocks noGrp="1"/>
          </p:cNvSpPr>
          <p:nvPr>
            <p:ph type="title"/>
          </p:nvPr>
        </p:nvSpPr>
        <p:spPr>
          <a:xfrm>
            <a:off x="381000" y="1015314"/>
            <a:ext cx="11430000" cy="1066800"/>
          </a:xfrm>
          <a:prstGeom prst="rect">
            <a:avLst/>
          </a:prstGeom>
        </p:spPr>
        <p:txBody>
          <a:bodyPr spcFirstLastPara="1" wrap="square" lIns="121900" tIns="60933" rIns="121900" bIns="60933" anchor="ctr" anchorCtr="0">
            <a:normAutofit/>
          </a:bodyPr>
          <a:lstStyle/>
          <a:p>
            <a:r>
              <a:rPr lang="en-US" sz="4400" dirty="0"/>
              <a:t>Developing Fluency for Strong Comprehension</a:t>
            </a:r>
            <a:endParaRPr sz="4400" dirty="0"/>
          </a:p>
        </p:txBody>
      </p:sp>
      <p:sp>
        <p:nvSpPr>
          <p:cNvPr id="6" name="Google Shape;244;p39"/>
          <p:cNvSpPr txBox="1"/>
          <p:nvPr/>
        </p:nvSpPr>
        <p:spPr>
          <a:xfrm>
            <a:off x="1332471" y="2588218"/>
            <a:ext cx="2689200" cy="2974903"/>
          </a:xfrm>
          <a:prstGeom prst="rect">
            <a:avLst/>
          </a:prstGeom>
          <a:noFill/>
          <a:ln>
            <a:noFill/>
          </a:ln>
        </p:spPr>
        <p:txBody>
          <a:bodyPr spcFirstLastPara="1" wrap="square" lIns="91433" tIns="91433" rIns="91433" bIns="91433" anchor="ctr" anchorCtr="0">
            <a:spAutoFit/>
          </a:bodyPr>
          <a:lstStyle/>
          <a:p>
            <a:pPr algn="ctr">
              <a:buClr>
                <a:schemeClr val="dk1"/>
              </a:buClr>
              <a:buSzPts val="4000"/>
            </a:pPr>
            <a:r>
              <a:rPr lang="en-US" sz="4533" b="1" dirty="0">
                <a:solidFill>
                  <a:schemeClr val="dk1"/>
                </a:solidFill>
                <a:latin typeface="Calibri"/>
                <a:ea typeface="Calibri"/>
                <a:cs typeface="Calibri"/>
                <a:sym typeface="Calibri"/>
              </a:rPr>
              <a:t>Targeted Literacy Decision Making</a:t>
            </a:r>
            <a:endParaRPr sz="1467" dirty="0">
              <a:latin typeface="Calibri"/>
              <a:ea typeface="Calibri"/>
              <a:cs typeface="Calibri"/>
              <a:sym typeface="Calibri"/>
            </a:endParaRPr>
          </a:p>
        </p:txBody>
      </p:sp>
      <p:pic>
        <p:nvPicPr>
          <p:cNvPr id="7" name="Google Shape;245;p39"/>
          <p:cNvPicPr preferRelativeResize="0"/>
          <p:nvPr/>
        </p:nvPicPr>
        <p:blipFill>
          <a:blip r:embed="rId3">
            <a:alphaModFix/>
          </a:blip>
          <a:stretch>
            <a:fillRect/>
          </a:stretch>
        </p:blipFill>
        <p:spPr>
          <a:xfrm>
            <a:off x="4831491" y="1915079"/>
            <a:ext cx="6979509" cy="2866985"/>
          </a:xfrm>
          <a:prstGeom prst="rect">
            <a:avLst/>
          </a:prstGeom>
          <a:noFill/>
          <a:ln>
            <a:noFill/>
          </a:ln>
        </p:spPr>
      </p:pic>
      <p:sp>
        <p:nvSpPr>
          <p:cNvPr id="8" name="Google Shape;246;p39"/>
          <p:cNvSpPr/>
          <p:nvPr/>
        </p:nvSpPr>
        <p:spPr>
          <a:xfrm>
            <a:off x="5503398" y="4921018"/>
            <a:ext cx="1679996" cy="1691732"/>
          </a:xfrm>
          <a:prstGeom prst="downArrow">
            <a:avLst>
              <a:gd name="adj1" fmla="val 50000"/>
              <a:gd name="adj2" fmla="val 50000"/>
            </a:avLst>
          </a:prstGeom>
          <a:solidFill>
            <a:schemeClr val="lt2"/>
          </a:solidFill>
          <a:ln w="76200"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endParaRPr sz="1867" dirty="0"/>
          </a:p>
        </p:txBody>
      </p:sp>
      <p:sp>
        <p:nvSpPr>
          <p:cNvPr id="9" name="Google Shape;247;p39"/>
          <p:cNvSpPr txBox="1"/>
          <p:nvPr/>
        </p:nvSpPr>
        <p:spPr>
          <a:xfrm>
            <a:off x="5424616" y="5663315"/>
            <a:ext cx="1816443" cy="574438"/>
          </a:xfrm>
          <a:prstGeom prst="rect">
            <a:avLst/>
          </a:prstGeom>
          <a:noFill/>
          <a:ln>
            <a:noFill/>
          </a:ln>
        </p:spPr>
        <p:txBody>
          <a:bodyPr spcFirstLastPara="1" wrap="square" lIns="91433" tIns="91433" rIns="91433" bIns="91433" anchor="t" anchorCtr="0">
            <a:spAutoFit/>
          </a:bodyPr>
          <a:lstStyle/>
          <a:p>
            <a:pPr algn="ctr"/>
            <a:r>
              <a:rPr lang="en-US" sz="2533" b="1" dirty="0">
                <a:latin typeface="Calibri"/>
                <a:ea typeface="Calibri"/>
                <a:cs typeface="Calibri"/>
                <a:sym typeface="Calibri"/>
              </a:rPr>
              <a:t>If low</a:t>
            </a:r>
            <a:endParaRPr sz="2533" b="1" dirty="0">
              <a:latin typeface="Calibri"/>
              <a:ea typeface="Calibri"/>
              <a:cs typeface="Calibri"/>
              <a:sym typeface="Calibri"/>
            </a:endParaRPr>
          </a:p>
        </p:txBody>
      </p:sp>
      <p:sp>
        <p:nvSpPr>
          <p:cNvPr id="3" name="TextBox 2"/>
          <p:cNvSpPr txBox="1"/>
          <p:nvPr/>
        </p:nvSpPr>
        <p:spPr>
          <a:xfrm>
            <a:off x="4744994" y="4324865"/>
            <a:ext cx="481914" cy="518983"/>
          </a:xfrm>
          <a:prstGeom prst="rect">
            <a:avLst/>
          </a:prstGeom>
          <a:solidFill>
            <a:schemeClr val="tx2"/>
          </a:solidFill>
        </p:spPr>
        <p:txBody>
          <a:bodyPr wrap="square" rtlCol="0">
            <a:spAutoFit/>
          </a:bodyPr>
          <a:lstStyle/>
          <a:p>
            <a:endParaRPr lang="en-US" dirty="0"/>
          </a:p>
        </p:txBody>
      </p:sp>
    </p:spTree>
    <p:extLst>
      <p:ext uri="{BB962C8B-B14F-4D97-AF65-F5344CB8AC3E}">
        <p14:creationId xmlns:p14="http://schemas.microsoft.com/office/powerpoint/2010/main" val="1833685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type="sldNum" idx="12"/>
          </p:nvPr>
        </p:nvSpPr>
        <p:spPr>
          <a:xfrm>
            <a:off x="152400" y="133351"/>
            <a:ext cx="762000" cy="274000"/>
          </a:xfrm>
          <a:prstGeom prst="rect">
            <a:avLst/>
          </a:prstGeom>
        </p:spPr>
        <p:txBody>
          <a:bodyPr spcFirstLastPara="1" wrap="square" lIns="121900" tIns="60933" rIns="121900" bIns="60933" anchor="ctr" anchorCtr="0">
            <a:noAutofit/>
          </a:bodyPr>
          <a:lstStyle/>
          <a:p>
            <a:fld id="{00000000-1234-1234-1234-123412341234}" type="slidenum">
              <a:rPr lang="en-US"/>
              <a:pPr/>
              <a:t>17</a:t>
            </a:fld>
            <a:endParaRPr dirty="0"/>
          </a:p>
        </p:txBody>
      </p:sp>
      <p:sp>
        <p:nvSpPr>
          <p:cNvPr id="255" name="Google Shape;255;p40"/>
          <p:cNvSpPr txBox="1">
            <a:spLocks noGrp="1"/>
          </p:cNvSpPr>
          <p:nvPr>
            <p:ph type="title"/>
          </p:nvPr>
        </p:nvSpPr>
        <p:spPr>
          <a:xfrm>
            <a:off x="381000" y="1157139"/>
            <a:ext cx="11430000" cy="800000"/>
          </a:xfrm>
          <a:prstGeom prst="rect">
            <a:avLst/>
          </a:prstGeom>
        </p:spPr>
        <p:txBody>
          <a:bodyPr spcFirstLastPara="1" wrap="square" lIns="121900" tIns="60933" rIns="121900" bIns="60933" anchor="ctr" anchorCtr="0">
            <a:normAutofit/>
          </a:bodyPr>
          <a:lstStyle/>
          <a:p>
            <a:r>
              <a:rPr lang="en-US" sz="4400" dirty="0"/>
              <a:t>When Reading Comprehension is Low</a:t>
            </a:r>
            <a:endParaRPr sz="4400" dirty="0"/>
          </a:p>
        </p:txBody>
      </p:sp>
      <p:pic>
        <p:nvPicPr>
          <p:cNvPr id="256" name="Google Shape;256;p40"/>
          <p:cNvPicPr preferRelativeResize="0"/>
          <p:nvPr/>
        </p:nvPicPr>
        <p:blipFill>
          <a:blip r:embed="rId3">
            <a:alphaModFix/>
          </a:blip>
          <a:stretch>
            <a:fillRect/>
          </a:stretch>
        </p:blipFill>
        <p:spPr>
          <a:xfrm>
            <a:off x="579251" y="2091869"/>
            <a:ext cx="5216424" cy="2610400"/>
          </a:xfrm>
          <a:prstGeom prst="rect">
            <a:avLst/>
          </a:prstGeom>
          <a:noFill/>
          <a:ln>
            <a:noFill/>
          </a:ln>
        </p:spPr>
      </p:pic>
      <p:sp>
        <p:nvSpPr>
          <p:cNvPr id="257" name="Google Shape;257;p40"/>
          <p:cNvSpPr txBox="1"/>
          <p:nvPr/>
        </p:nvSpPr>
        <p:spPr>
          <a:xfrm>
            <a:off x="897678" y="2424966"/>
            <a:ext cx="2738800" cy="1966871"/>
          </a:xfrm>
          <a:prstGeom prst="rect">
            <a:avLst/>
          </a:prstGeom>
          <a:solidFill>
            <a:schemeClr val="lt1"/>
          </a:solidFill>
          <a:ln>
            <a:noFill/>
          </a:ln>
        </p:spPr>
        <p:txBody>
          <a:bodyPr spcFirstLastPara="1" wrap="square" lIns="91433" tIns="91433" rIns="91433" bIns="91433" anchor="t" anchorCtr="0">
            <a:spAutoFit/>
          </a:bodyPr>
          <a:lstStyle/>
          <a:p>
            <a:pPr>
              <a:lnSpc>
                <a:spcPct val="115000"/>
              </a:lnSpc>
              <a:spcBef>
                <a:spcPts val="1200"/>
              </a:spcBef>
            </a:pPr>
            <a:r>
              <a:rPr lang="en-US" sz="3067" b="1" dirty="0"/>
              <a:t>Check Oral Reading Fluency</a:t>
            </a:r>
            <a:endParaRPr sz="3067" b="1" dirty="0"/>
          </a:p>
        </p:txBody>
      </p:sp>
      <p:sp>
        <p:nvSpPr>
          <p:cNvPr id="258" name="Google Shape;258;p40"/>
          <p:cNvSpPr/>
          <p:nvPr/>
        </p:nvSpPr>
        <p:spPr>
          <a:xfrm>
            <a:off x="1219300" y="4960577"/>
            <a:ext cx="2072400" cy="1548000"/>
          </a:xfrm>
          <a:prstGeom prst="downArrow">
            <a:avLst>
              <a:gd name="adj1" fmla="val 50000"/>
              <a:gd name="adj2" fmla="val 50000"/>
            </a:avLst>
          </a:prstGeom>
          <a:solidFill>
            <a:schemeClr val="lt2"/>
          </a:solidFill>
          <a:ln w="76200"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endParaRPr sz="1867" dirty="0"/>
          </a:p>
        </p:txBody>
      </p:sp>
      <p:sp>
        <p:nvSpPr>
          <p:cNvPr id="259" name="Google Shape;259;p40"/>
          <p:cNvSpPr txBox="1"/>
          <p:nvPr/>
        </p:nvSpPr>
        <p:spPr>
          <a:xfrm>
            <a:off x="1149178" y="5587418"/>
            <a:ext cx="2174789" cy="615539"/>
          </a:xfrm>
          <a:prstGeom prst="rect">
            <a:avLst/>
          </a:prstGeom>
          <a:noFill/>
          <a:ln>
            <a:noFill/>
          </a:ln>
        </p:spPr>
        <p:txBody>
          <a:bodyPr spcFirstLastPara="1" wrap="square" lIns="91433" tIns="91433" rIns="91433" bIns="91433" anchor="t" anchorCtr="0">
            <a:spAutoFit/>
          </a:bodyPr>
          <a:lstStyle/>
          <a:p>
            <a:pPr algn="ctr"/>
            <a:r>
              <a:rPr lang="en-US" sz="2800" b="1" dirty="0">
                <a:latin typeface="Calibri"/>
                <a:ea typeface="Calibri"/>
                <a:cs typeface="Calibri"/>
                <a:sym typeface="Calibri"/>
              </a:rPr>
              <a:t>If low</a:t>
            </a:r>
            <a:endParaRPr sz="2800" b="1" dirty="0">
              <a:latin typeface="Calibri"/>
              <a:ea typeface="Calibri"/>
              <a:cs typeface="Calibri"/>
              <a:sym typeface="Calibri"/>
            </a:endParaRPr>
          </a:p>
        </p:txBody>
      </p:sp>
      <p:sp>
        <p:nvSpPr>
          <p:cNvPr id="260" name="Google Shape;260;p40"/>
          <p:cNvSpPr/>
          <p:nvPr/>
        </p:nvSpPr>
        <p:spPr>
          <a:xfrm rot="327259">
            <a:off x="3615440" y="3072584"/>
            <a:ext cx="3959929" cy="806105"/>
          </a:xfrm>
          <a:prstGeom prst="rightArrow">
            <a:avLst>
              <a:gd name="adj1" fmla="val 84111"/>
              <a:gd name="adj2" fmla="val 89468"/>
            </a:avLst>
          </a:prstGeom>
          <a:solidFill>
            <a:schemeClr val="dk1"/>
          </a:solidFill>
          <a:ln w="9525" cap="flat" cmpd="sng">
            <a:solidFill>
              <a:schemeClr val="dk1"/>
            </a:solidFill>
            <a:prstDash val="solid"/>
            <a:round/>
            <a:headEnd type="none" w="sm" len="sm"/>
            <a:tailEnd type="none" w="sm" len="sm"/>
          </a:ln>
        </p:spPr>
        <p:txBody>
          <a:bodyPr spcFirstLastPara="1" wrap="square" lIns="91433" tIns="91433" rIns="91433" bIns="91433" anchor="ctr" anchorCtr="0">
            <a:noAutofit/>
          </a:bodyPr>
          <a:lstStyle/>
          <a:p>
            <a:endParaRPr sz="1867" dirty="0"/>
          </a:p>
        </p:txBody>
      </p:sp>
      <p:sp>
        <p:nvSpPr>
          <p:cNvPr id="261" name="Google Shape;261;p40"/>
          <p:cNvSpPr txBox="1"/>
          <p:nvPr/>
        </p:nvSpPr>
        <p:spPr>
          <a:xfrm>
            <a:off x="7790667" y="2843768"/>
            <a:ext cx="3191600" cy="1990018"/>
          </a:xfrm>
          <a:prstGeom prst="rect">
            <a:avLst/>
          </a:prstGeom>
          <a:noFill/>
          <a:ln w="28575" cap="flat" cmpd="sng">
            <a:solidFill>
              <a:srgbClr val="000000"/>
            </a:solidFill>
            <a:prstDash val="solid"/>
            <a:round/>
            <a:headEnd type="none" w="sm" len="sm"/>
            <a:tailEnd type="none" w="sm" len="sm"/>
          </a:ln>
        </p:spPr>
        <p:txBody>
          <a:bodyPr spcFirstLastPara="1" wrap="square" lIns="91433" tIns="91433" rIns="91433" bIns="91433" anchor="t" anchorCtr="0">
            <a:spAutoFit/>
          </a:bodyPr>
          <a:lstStyle/>
          <a:p>
            <a:r>
              <a:rPr lang="en-US" sz="2933" b="1" dirty="0">
                <a:latin typeface="Calibri"/>
                <a:ea typeface="Calibri"/>
                <a:cs typeface="Calibri"/>
                <a:sym typeface="Calibri"/>
              </a:rPr>
              <a:t>On Grade Level</a:t>
            </a:r>
            <a:endParaRPr sz="2933" b="1" dirty="0">
              <a:latin typeface="Calibri"/>
              <a:ea typeface="Calibri"/>
              <a:cs typeface="Calibri"/>
              <a:sym typeface="Calibri"/>
            </a:endParaRPr>
          </a:p>
          <a:p>
            <a:r>
              <a:rPr lang="en-US" sz="2933" dirty="0">
                <a:latin typeface="Calibri"/>
                <a:ea typeface="Calibri"/>
                <a:cs typeface="Calibri"/>
                <a:sym typeface="Calibri"/>
              </a:rPr>
              <a:t>Focus on </a:t>
            </a:r>
            <a:endParaRPr sz="2933" dirty="0">
              <a:latin typeface="Calibri"/>
              <a:ea typeface="Calibri"/>
              <a:cs typeface="Calibri"/>
              <a:sym typeface="Calibri"/>
            </a:endParaRPr>
          </a:p>
          <a:p>
            <a:r>
              <a:rPr lang="en-US" sz="2933" dirty="0">
                <a:latin typeface="Calibri"/>
                <a:ea typeface="Calibri"/>
                <a:cs typeface="Calibri"/>
                <a:sym typeface="Calibri"/>
              </a:rPr>
              <a:t>Vocabulary </a:t>
            </a:r>
            <a:endParaRPr sz="2933" dirty="0">
              <a:latin typeface="Calibri"/>
              <a:ea typeface="Calibri"/>
              <a:cs typeface="Calibri"/>
              <a:sym typeface="Calibri"/>
            </a:endParaRPr>
          </a:p>
          <a:p>
            <a:r>
              <a:rPr lang="en-US" sz="2933" b="1" dirty="0">
                <a:solidFill>
                  <a:schemeClr val="dk2"/>
                </a:solidFill>
                <a:latin typeface="Calibri"/>
                <a:ea typeface="Calibri"/>
                <a:cs typeface="Calibri"/>
                <a:sym typeface="Calibri"/>
              </a:rPr>
              <a:t>Comprehension</a:t>
            </a:r>
            <a:endParaRPr sz="2933" b="1" dirty="0">
              <a:solidFill>
                <a:schemeClr val="dk2"/>
              </a:solidFill>
              <a:latin typeface="Calibri"/>
              <a:ea typeface="Calibri"/>
              <a:cs typeface="Calibri"/>
              <a:sym typeface="Calibri"/>
            </a:endParaRPr>
          </a:p>
        </p:txBody>
      </p:sp>
      <p:sp>
        <p:nvSpPr>
          <p:cNvPr id="262" name="Google Shape;262;p40"/>
          <p:cNvSpPr/>
          <p:nvPr/>
        </p:nvSpPr>
        <p:spPr>
          <a:xfrm>
            <a:off x="7710467" y="2843769"/>
            <a:ext cx="3352000" cy="1990800"/>
          </a:xfrm>
          <a:prstGeom prst="rect">
            <a:avLst/>
          </a:prstGeom>
          <a:noFill/>
          <a:ln w="1524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263" name="Google Shape;263;p40"/>
          <p:cNvSpPr txBox="1"/>
          <p:nvPr/>
        </p:nvSpPr>
        <p:spPr>
          <a:xfrm rot="265326">
            <a:off x="4232768" y="3110872"/>
            <a:ext cx="2479783" cy="595059"/>
          </a:xfrm>
          <a:prstGeom prst="rect">
            <a:avLst/>
          </a:prstGeom>
          <a:noFill/>
          <a:ln>
            <a:noFill/>
          </a:ln>
        </p:spPr>
        <p:txBody>
          <a:bodyPr spcFirstLastPara="1" wrap="square" lIns="121900" tIns="121900" rIns="121900" bIns="121900" anchor="t" anchorCtr="0">
            <a:spAutoFit/>
          </a:bodyPr>
          <a:lstStyle/>
          <a:p>
            <a:r>
              <a:rPr lang="en-US" sz="2267" b="1" dirty="0">
                <a:solidFill>
                  <a:schemeClr val="lt1"/>
                </a:solidFill>
                <a:latin typeface="Calibri"/>
                <a:ea typeface="Calibri"/>
                <a:cs typeface="Calibri"/>
                <a:sym typeface="Calibri"/>
              </a:rPr>
              <a:t>If ORF is not low</a:t>
            </a:r>
            <a:endParaRPr sz="2267"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8811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fade">
                                      <p:cBhvr>
                                        <p:cTn id="12" dur="1"/>
                                        <p:tgtEl>
                                          <p:spTgt spid="2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gtEl>
                                        <p:attrNameLst>
                                          <p:attrName>style.visibility</p:attrName>
                                        </p:attrNameLst>
                                      </p:cBhvr>
                                      <p:to>
                                        <p:strVal val="visible"/>
                                      </p:to>
                                    </p:set>
                                    <p:animEffect transition="in" filter="fade">
                                      <p:cBhvr>
                                        <p:cTn id="17" dur="1"/>
                                        <p:tgtEl>
                                          <p:spTgt spid="2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9"/>
                                        </p:tgtEl>
                                        <p:attrNameLst>
                                          <p:attrName>style.visibility</p:attrName>
                                        </p:attrNameLst>
                                      </p:cBhvr>
                                      <p:to>
                                        <p:strVal val="visible"/>
                                      </p:to>
                                    </p:set>
                                    <p:animEffect transition="in" filter="fade">
                                      <p:cBhvr>
                                        <p:cTn id="22" dur="1"/>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body" idx="1"/>
          </p:nvPr>
        </p:nvSpPr>
        <p:spPr>
          <a:xfrm>
            <a:off x="381000" y="1090770"/>
            <a:ext cx="11430000" cy="5614830"/>
          </a:xfrm>
          <a:prstGeom prst="rect">
            <a:avLst/>
          </a:prstGeom>
          <a:noFill/>
          <a:ln>
            <a:noFill/>
          </a:ln>
        </p:spPr>
        <p:txBody>
          <a:bodyPr spcFirstLastPara="1" wrap="square" lIns="121900" tIns="60933" rIns="121900" bIns="60933" anchor="t" anchorCtr="0">
            <a:noAutofit/>
          </a:bodyPr>
          <a:lstStyle/>
          <a:p>
            <a:pPr marL="0" indent="0">
              <a:spcBef>
                <a:spcPts val="533"/>
              </a:spcBef>
              <a:buNone/>
            </a:pPr>
            <a:r>
              <a:rPr lang="en-US" b="1" dirty="0"/>
              <a:t>Poor comprehension </a:t>
            </a:r>
            <a:endParaRPr b="1" dirty="0"/>
          </a:p>
          <a:p>
            <a:pPr marL="0" indent="609585">
              <a:spcBef>
                <a:spcPts val="533"/>
              </a:spcBef>
              <a:buNone/>
            </a:pPr>
            <a:r>
              <a:rPr lang="en-US" sz="3733" dirty="0">
                <a:latin typeface="Caveat"/>
                <a:ea typeface="Caveat"/>
                <a:cs typeface="Caveat"/>
                <a:sym typeface="Caveat"/>
              </a:rPr>
              <a:t>goes back to fluency</a:t>
            </a:r>
            <a:endParaRPr sz="3733" dirty="0">
              <a:latin typeface="Caveat"/>
              <a:ea typeface="Caveat"/>
              <a:cs typeface="Caveat"/>
              <a:sym typeface="Caveat"/>
            </a:endParaRPr>
          </a:p>
          <a:p>
            <a:pPr marL="0" indent="0">
              <a:spcBef>
                <a:spcPts val="533"/>
              </a:spcBef>
              <a:buNone/>
            </a:pPr>
            <a:r>
              <a:rPr lang="en-US" b="1" dirty="0"/>
              <a:t>	Poor fluency </a:t>
            </a:r>
            <a:endParaRPr b="1" dirty="0"/>
          </a:p>
          <a:p>
            <a:pPr marL="1219170" indent="609585">
              <a:spcBef>
                <a:spcPts val="533"/>
              </a:spcBef>
              <a:buNone/>
            </a:pPr>
            <a:r>
              <a:rPr lang="en-US" sz="3733" i="1" dirty="0">
                <a:latin typeface="Caveat"/>
                <a:ea typeface="Caveat"/>
                <a:cs typeface="Caveat"/>
                <a:sym typeface="Caveat"/>
              </a:rPr>
              <a:t>goes back to word recognition</a:t>
            </a:r>
            <a:endParaRPr sz="3733" i="1" dirty="0">
              <a:latin typeface="Caveat"/>
              <a:ea typeface="Caveat"/>
              <a:cs typeface="Caveat"/>
              <a:sym typeface="Caveat"/>
            </a:endParaRPr>
          </a:p>
          <a:p>
            <a:pPr marL="0" indent="0">
              <a:spcBef>
                <a:spcPts val="533"/>
              </a:spcBef>
              <a:buNone/>
            </a:pPr>
            <a:r>
              <a:rPr lang="en-US" dirty="0"/>
              <a:t>		</a:t>
            </a:r>
            <a:r>
              <a:rPr lang="en-US" b="1" dirty="0"/>
              <a:t>Poor word recognition </a:t>
            </a:r>
            <a:endParaRPr b="1" dirty="0"/>
          </a:p>
          <a:p>
            <a:pPr marL="1828754" indent="609585">
              <a:spcBef>
                <a:spcPts val="533"/>
              </a:spcBef>
              <a:buNone/>
            </a:pPr>
            <a:r>
              <a:rPr lang="en-US" sz="3733" i="1" dirty="0">
                <a:latin typeface="Caveat"/>
                <a:ea typeface="Caveat"/>
                <a:cs typeface="Caveat"/>
                <a:sym typeface="Caveat"/>
              </a:rPr>
              <a:t>goes back to Phonics and Decoding</a:t>
            </a:r>
            <a:endParaRPr sz="3733" i="1" dirty="0">
              <a:latin typeface="Caveat"/>
              <a:ea typeface="Caveat"/>
              <a:cs typeface="Caveat"/>
              <a:sym typeface="Caveat"/>
            </a:endParaRPr>
          </a:p>
          <a:p>
            <a:pPr marL="0" indent="0">
              <a:spcBef>
                <a:spcPts val="533"/>
              </a:spcBef>
              <a:buNone/>
            </a:pPr>
            <a:r>
              <a:rPr lang="en-US" dirty="0"/>
              <a:t>			    </a:t>
            </a:r>
            <a:r>
              <a:rPr lang="en-US" b="1" dirty="0"/>
              <a:t>Poor Phonics &amp; Decoding </a:t>
            </a:r>
            <a:endParaRPr b="1" dirty="0"/>
          </a:p>
          <a:p>
            <a:pPr marL="2438339" indent="609585">
              <a:spcBef>
                <a:spcPts val="533"/>
              </a:spcBef>
              <a:buNone/>
            </a:pPr>
            <a:r>
              <a:rPr lang="en-US" i="1" dirty="0">
                <a:latin typeface="Caveat"/>
                <a:ea typeface="Caveat"/>
                <a:cs typeface="Caveat"/>
                <a:sym typeface="Caveat"/>
              </a:rPr>
              <a:t>goes back to Phonemic Awareness</a:t>
            </a:r>
            <a:endParaRPr i="1" dirty="0">
              <a:latin typeface="Caveat"/>
              <a:ea typeface="Caveat"/>
              <a:cs typeface="Caveat"/>
              <a:sym typeface="Caveat"/>
            </a:endParaRPr>
          </a:p>
        </p:txBody>
      </p:sp>
      <p:pic>
        <p:nvPicPr>
          <p:cNvPr id="270" name="Google Shape;270;p41"/>
          <p:cNvPicPr preferRelativeResize="0"/>
          <p:nvPr/>
        </p:nvPicPr>
        <p:blipFill rotWithShape="1">
          <a:blip r:embed="rId3">
            <a:alphaModFix/>
          </a:blip>
          <a:srcRect/>
          <a:stretch/>
        </p:blipFill>
        <p:spPr>
          <a:xfrm>
            <a:off x="8318500" y="1333500"/>
            <a:ext cx="3492500" cy="2476515"/>
          </a:xfrm>
          <a:prstGeom prst="rect">
            <a:avLst/>
          </a:prstGeom>
          <a:noFill/>
          <a:ln>
            <a:noFill/>
          </a:ln>
        </p:spPr>
      </p:pic>
    </p:spTree>
    <p:extLst>
      <p:ext uri="{BB962C8B-B14F-4D97-AF65-F5344CB8AC3E}">
        <p14:creationId xmlns:p14="http://schemas.microsoft.com/office/powerpoint/2010/main" val="966112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571500" indent="-571500">
              <a:spcBef>
                <a:spcPts val="0"/>
              </a:spcBef>
              <a:buSzPct val="100000"/>
            </a:pPr>
            <a:r>
              <a:rPr lang="en-US" sz="4000" dirty="0"/>
              <a:t>Have a clear purpose</a:t>
            </a:r>
          </a:p>
          <a:p>
            <a:pPr marL="571500" indent="-571500">
              <a:spcBef>
                <a:spcPts val="0"/>
              </a:spcBef>
              <a:buSzPct val="100000"/>
            </a:pPr>
            <a:r>
              <a:rPr lang="en-US" sz="4000" dirty="0"/>
              <a:t>Utilize word attack skills </a:t>
            </a:r>
          </a:p>
          <a:p>
            <a:pPr marL="571500" indent="-571500">
              <a:spcBef>
                <a:spcPts val="0"/>
              </a:spcBef>
              <a:buSzPct val="100000"/>
            </a:pPr>
            <a:r>
              <a:rPr lang="en-US" sz="4000" dirty="0"/>
              <a:t>Use knowledge to derive meaning</a:t>
            </a:r>
          </a:p>
          <a:p>
            <a:pPr marL="571500" indent="-571500">
              <a:spcBef>
                <a:spcPts val="0"/>
              </a:spcBef>
              <a:buSzPct val="100000"/>
            </a:pPr>
            <a:r>
              <a:rPr lang="en-US" sz="4000" dirty="0"/>
              <a:t>Bring in background knowledge</a:t>
            </a:r>
          </a:p>
          <a:p>
            <a:pPr marL="571500" indent="-571500">
              <a:spcBef>
                <a:spcPts val="0"/>
              </a:spcBef>
              <a:buSzPct val="100000"/>
            </a:pPr>
            <a:r>
              <a:rPr lang="en-US" sz="4000" dirty="0"/>
              <a:t>Make inferences </a:t>
            </a:r>
          </a:p>
          <a:p>
            <a:pPr marL="571500" indent="-571500">
              <a:spcBef>
                <a:spcPts val="0"/>
              </a:spcBef>
              <a:buSzPct val="100000"/>
            </a:pPr>
            <a:r>
              <a:rPr lang="en-US" sz="4000" dirty="0"/>
              <a:t>Construct and revise meaning</a:t>
            </a:r>
          </a:p>
          <a:p>
            <a:pPr marL="571500" indent="-571500">
              <a:spcBef>
                <a:spcPts val="0"/>
              </a:spcBef>
              <a:buSzPct val="100000"/>
            </a:pPr>
            <a:r>
              <a:rPr lang="en-US" sz="4000" dirty="0"/>
              <a:t>Motivation to read and apply what they learn </a:t>
            </a:r>
          </a:p>
          <a:p>
            <a:pPr marL="609585" indent="-457189">
              <a:spcBef>
                <a:spcPts val="480"/>
              </a:spcBef>
            </a:pPr>
            <a:endParaRPr dirty="0"/>
          </a:p>
        </p:txBody>
      </p:sp>
      <p:sp>
        <p:nvSpPr>
          <p:cNvPr id="277" name="Google Shape;277;p42"/>
          <p:cNvSpPr txBox="1">
            <a:spLocks noGrp="1"/>
          </p:cNvSpPr>
          <p:nvPr>
            <p:ph type="title"/>
          </p:nvPr>
        </p:nvSpPr>
        <p:spPr>
          <a:xfrm>
            <a:off x="381000" y="1040028"/>
            <a:ext cx="11430000" cy="1066800"/>
          </a:xfrm>
          <a:prstGeom prst="rect">
            <a:avLst/>
          </a:prstGeom>
        </p:spPr>
        <p:txBody>
          <a:bodyPr spcFirstLastPara="1" wrap="square" lIns="121900" tIns="60933" rIns="121900" bIns="60933" anchor="ctr" anchorCtr="0">
            <a:normAutofit/>
          </a:bodyPr>
          <a:lstStyle/>
          <a:p>
            <a:r>
              <a:rPr lang="en-US" sz="4400" dirty="0"/>
              <a:t>What Do Skilled Readers Do? </a:t>
            </a:r>
            <a:endParaRPr sz="4400" dirty="0"/>
          </a:p>
        </p:txBody>
      </p:sp>
      <p:pic>
        <p:nvPicPr>
          <p:cNvPr id="278" name="Google Shape;278;p4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649730" y="2162432"/>
            <a:ext cx="2877065" cy="3385752"/>
          </a:xfrm>
          <a:prstGeom prst="rect">
            <a:avLst/>
          </a:prstGeom>
          <a:noFill/>
          <a:ln>
            <a:noFill/>
          </a:ln>
        </p:spPr>
      </p:pic>
    </p:spTree>
    <p:extLst>
      <p:ext uri="{BB962C8B-B14F-4D97-AF65-F5344CB8AC3E}">
        <p14:creationId xmlns:p14="http://schemas.microsoft.com/office/powerpoint/2010/main" val="14434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095999" y="1498600"/>
            <a:ext cx="5715001" cy="177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Arial"/>
              <a:buNone/>
            </a:pPr>
            <a:r>
              <a:rPr lang="en-US" sz="5330" dirty="0"/>
              <a:t>Reading Comprehension</a:t>
            </a:r>
            <a:endParaRPr sz="5330" dirty="0"/>
          </a:p>
        </p:txBody>
      </p:sp>
      <p:sp>
        <p:nvSpPr>
          <p:cNvPr id="67" name="Google Shape;67;p10"/>
          <p:cNvSpPr txBox="1">
            <a:spLocks noGrp="1"/>
          </p:cNvSpPr>
          <p:nvPr>
            <p:ph type="sldNum" idx="4294967295"/>
          </p:nvPr>
        </p:nvSpPr>
        <p:spPr>
          <a:xfrm>
            <a:off x="11176000" y="6324600"/>
            <a:ext cx="10160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4B8D"/>
                </a:solidFill>
                <a:latin typeface="Calibri"/>
                <a:ea typeface="Calibri"/>
                <a:cs typeface="Calibri"/>
                <a:sym typeface="Calibri"/>
              </a:rPr>
              <a:t>2</a:t>
            </a:fld>
            <a:endParaRPr sz="1800" b="0" i="0" u="none" strike="noStrike" cap="none" dirty="0">
              <a:solidFill>
                <a:srgbClr val="004B8D"/>
              </a:solidFill>
              <a:latin typeface="Calibri"/>
              <a:ea typeface="Calibri"/>
              <a:cs typeface="Calibri"/>
              <a:sym typeface="Calibri"/>
            </a:endParaRPr>
          </a:p>
        </p:txBody>
      </p:sp>
      <p:sp>
        <p:nvSpPr>
          <p:cNvPr id="68" name="Google Shape;68;p10"/>
          <p:cNvSpPr txBox="1"/>
          <p:nvPr/>
        </p:nvSpPr>
        <p:spPr>
          <a:xfrm>
            <a:off x="1259625" y="4562675"/>
            <a:ext cx="9808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lt1"/>
                </a:solidFill>
                <a:latin typeface="Calibri"/>
                <a:ea typeface="Calibri"/>
                <a:cs typeface="Calibri"/>
                <a:sym typeface="Calibri"/>
              </a:rPr>
              <a:t>2021</a:t>
            </a:r>
            <a:endParaRPr sz="2800" b="1" dirty="0">
              <a:solidFill>
                <a:schemeClr val="lt1"/>
              </a:solidFill>
              <a:latin typeface="Calibri"/>
              <a:ea typeface="Calibri"/>
              <a:cs typeface="Calibri"/>
              <a:sym typeface="Calibri"/>
            </a:endParaRPr>
          </a:p>
        </p:txBody>
      </p:sp>
      <p:sp>
        <p:nvSpPr>
          <p:cNvPr id="2" name="TextBox 1"/>
          <p:cNvSpPr txBox="1"/>
          <p:nvPr/>
        </p:nvSpPr>
        <p:spPr>
          <a:xfrm>
            <a:off x="6096000" y="334297"/>
            <a:ext cx="5715000" cy="954107"/>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Components of Effective Literacy</a:t>
            </a:r>
          </a:p>
          <a:p>
            <a:r>
              <a:rPr lang="en-US" sz="2800" b="1" dirty="0">
                <a:solidFill>
                  <a:schemeClr val="accent1"/>
                </a:solidFill>
                <a:latin typeface="Calibri" panose="020F0502020204030204" pitchFamily="34" charset="0"/>
                <a:cs typeface="Calibri" panose="020F0502020204030204" pitchFamily="34" charset="0"/>
              </a:rPr>
              <a:t>Module 6  </a:t>
            </a:r>
          </a:p>
        </p:txBody>
      </p:sp>
    </p:spTree>
    <p:extLst>
      <p:ext uri="{BB962C8B-B14F-4D97-AF65-F5344CB8AC3E}">
        <p14:creationId xmlns:p14="http://schemas.microsoft.com/office/powerpoint/2010/main" val="52345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43"/>
          <p:cNvSpPr txBox="1">
            <a:spLocks noGrp="1"/>
          </p:cNvSpPr>
          <p:nvPr>
            <p:ph type="title"/>
          </p:nvPr>
        </p:nvSpPr>
        <p:spPr>
          <a:xfrm>
            <a:off x="381000" y="884717"/>
            <a:ext cx="11430000" cy="1351856"/>
          </a:xfrm>
          <a:prstGeom prst="rect">
            <a:avLst/>
          </a:prstGeom>
        </p:spPr>
        <p:txBody>
          <a:bodyPr spcFirstLastPara="1" wrap="square" lIns="121900" tIns="60933" rIns="121900" bIns="60933" anchor="ctr" anchorCtr="0">
            <a:normAutofit/>
          </a:bodyPr>
          <a:lstStyle/>
          <a:p>
            <a:r>
              <a:rPr lang="en-US" sz="4400" dirty="0"/>
              <a:t>Reading Rope </a:t>
            </a:r>
            <a:endParaRPr sz="4400" dirty="0"/>
          </a:p>
        </p:txBody>
      </p:sp>
      <p:pic>
        <p:nvPicPr>
          <p:cNvPr id="286" name="Google Shape;286;p43"/>
          <p:cNvPicPr preferRelativeResize="0"/>
          <p:nvPr/>
        </p:nvPicPr>
        <p:blipFill rotWithShape="1">
          <a:blip r:embed="rId3" cstate="screen">
            <a:alphaModFix/>
            <a:extLst>
              <a:ext uri="{28A0092B-C50C-407E-A947-70E740481C1C}">
                <a14:useLocalDpi xmlns:a14="http://schemas.microsoft.com/office/drawing/2010/main"/>
              </a:ext>
            </a:extLst>
          </a:blip>
          <a:srcRect r="1215"/>
          <a:stretch/>
        </p:blipFill>
        <p:spPr>
          <a:xfrm>
            <a:off x="1694523" y="1988589"/>
            <a:ext cx="9442027" cy="4266403"/>
          </a:xfrm>
          <a:prstGeom prst="rect">
            <a:avLst/>
          </a:prstGeom>
          <a:noFill/>
          <a:ln>
            <a:noFill/>
          </a:ln>
        </p:spPr>
      </p:pic>
    </p:spTree>
    <p:extLst>
      <p:ext uri="{BB962C8B-B14F-4D97-AF65-F5344CB8AC3E}">
        <p14:creationId xmlns:p14="http://schemas.microsoft.com/office/powerpoint/2010/main" val="41951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body" idx="1"/>
          </p:nvPr>
        </p:nvSpPr>
        <p:spPr>
          <a:xfrm>
            <a:off x="381000" y="3667368"/>
            <a:ext cx="11430000" cy="1856864"/>
          </a:xfrm>
          <a:prstGeom prst="rect">
            <a:avLst/>
          </a:prstGeom>
        </p:spPr>
        <p:txBody>
          <a:bodyPr spcFirstLastPara="1" wrap="square" lIns="121900" tIns="60933" rIns="121900" bIns="60933" anchor="ctr" anchorCtr="0">
            <a:spAutoFit/>
          </a:bodyPr>
          <a:lstStyle/>
          <a:p>
            <a:pPr marL="0" indent="0"/>
            <a:r>
              <a:rPr lang="en-US" dirty="0"/>
              <a:t>Intentional Instruction to Develop </a:t>
            </a:r>
            <a:endParaRPr dirty="0"/>
          </a:p>
          <a:p>
            <a:pPr marL="0" indent="0"/>
            <a:r>
              <a:rPr lang="en-US" dirty="0"/>
              <a:t>Student Thinking</a:t>
            </a:r>
            <a:endParaRPr dirty="0"/>
          </a:p>
        </p:txBody>
      </p:sp>
    </p:spTree>
    <p:extLst>
      <p:ext uri="{BB962C8B-B14F-4D97-AF65-F5344CB8AC3E}">
        <p14:creationId xmlns:p14="http://schemas.microsoft.com/office/powerpoint/2010/main" val="631285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5"/>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22</a:t>
            </a:fld>
            <a:endParaRPr dirty="0"/>
          </a:p>
        </p:txBody>
      </p:sp>
      <p:sp>
        <p:nvSpPr>
          <p:cNvPr id="299" name="Google Shape;299;p45"/>
          <p:cNvSpPr txBox="1">
            <a:spLocks noGrp="1"/>
          </p:cNvSpPr>
          <p:nvPr>
            <p:ph type="body" idx="1"/>
          </p:nvPr>
        </p:nvSpPr>
        <p:spPr>
          <a:xfrm>
            <a:off x="3238500" y="4472468"/>
            <a:ext cx="5715000" cy="2093600"/>
          </a:xfrm>
          <a:prstGeom prst="rect">
            <a:avLst/>
          </a:prstGeom>
          <a:noFill/>
          <a:ln>
            <a:noFill/>
          </a:ln>
        </p:spPr>
        <p:txBody>
          <a:bodyPr spcFirstLastPara="1" wrap="square" lIns="91433" tIns="45700" rIns="91433" bIns="45700" anchor="t" anchorCtr="0">
            <a:noAutofit/>
          </a:bodyPr>
          <a:lstStyle/>
          <a:p>
            <a:pPr marL="861481" indent="-742950">
              <a:spcBef>
                <a:spcPts val="400"/>
              </a:spcBef>
              <a:buSzPct val="100000"/>
              <a:buFont typeface="+mj-lt"/>
              <a:buAutoNum type="arabicPeriod"/>
            </a:pPr>
            <a:r>
              <a:rPr lang="en-US" sz="4000" dirty="0"/>
              <a:t>The boys ran.</a:t>
            </a:r>
            <a:endParaRPr sz="4000" dirty="0"/>
          </a:p>
          <a:p>
            <a:pPr marL="861481" indent="-742950">
              <a:spcBef>
                <a:spcPts val="0"/>
              </a:spcBef>
              <a:buSzPct val="100000"/>
              <a:buFont typeface="+mj-lt"/>
              <a:buAutoNum type="arabicPeriod"/>
            </a:pPr>
            <a:r>
              <a:rPr lang="en-US" sz="4000" dirty="0"/>
              <a:t>Mom saw the boys.</a:t>
            </a:r>
            <a:endParaRPr sz="4000" dirty="0"/>
          </a:p>
          <a:p>
            <a:pPr marL="861481" indent="-742950">
              <a:spcBef>
                <a:spcPts val="0"/>
              </a:spcBef>
              <a:buSzPct val="100000"/>
              <a:buFont typeface="+mj-lt"/>
              <a:buAutoNum type="arabicPeriod"/>
            </a:pPr>
            <a:r>
              <a:rPr lang="en-US" sz="4000" dirty="0"/>
              <a:t>Rain started falling.</a:t>
            </a:r>
            <a:endParaRPr sz="4000" dirty="0"/>
          </a:p>
        </p:txBody>
      </p:sp>
      <p:sp>
        <p:nvSpPr>
          <p:cNvPr id="300" name="Google Shape;300;p45"/>
          <p:cNvSpPr txBox="1">
            <a:spLocks noGrp="1"/>
          </p:cNvSpPr>
          <p:nvPr>
            <p:ph type="title"/>
          </p:nvPr>
        </p:nvSpPr>
        <p:spPr>
          <a:xfrm>
            <a:off x="381000" y="1119316"/>
            <a:ext cx="11430000" cy="800000"/>
          </a:xfrm>
          <a:prstGeom prst="rect">
            <a:avLst/>
          </a:prstGeom>
          <a:noFill/>
          <a:ln>
            <a:noFill/>
          </a:ln>
        </p:spPr>
        <p:txBody>
          <a:bodyPr spcFirstLastPara="1" wrap="square" lIns="91433" tIns="45700" rIns="91433" bIns="45700" anchor="ctr" anchorCtr="0">
            <a:noAutofit/>
          </a:bodyPr>
          <a:lstStyle/>
          <a:p>
            <a:pPr>
              <a:buSzPts val="4000"/>
            </a:pPr>
            <a:r>
              <a:rPr lang="en-US" sz="4400" dirty="0"/>
              <a:t>Comprehension Starts at Sentence Level</a:t>
            </a:r>
            <a:endParaRPr sz="4400" dirty="0"/>
          </a:p>
        </p:txBody>
      </p:sp>
      <p:graphicFrame>
        <p:nvGraphicFramePr>
          <p:cNvPr id="301" name="Google Shape;301;p45"/>
          <p:cNvGraphicFramePr/>
          <p:nvPr>
            <p:extLst>
              <p:ext uri="{D42A27DB-BD31-4B8C-83A1-F6EECF244321}">
                <p14:modId xmlns:p14="http://schemas.microsoft.com/office/powerpoint/2010/main" val="3977121170"/>
              </p:ext>
            </p:extLst>
          </p:nvPr>
        </p:nvGraphicFramePr>
        <p:xfrm>
          <a:off x="952500" y="2237718"/>
          <a:ext cx="10287000" cy="2057360"/>
        </p:xfrm>
        <a:graphic>
          <a:graphicData uri="http://schemas.openxmlformats.org/drawingml/2006/table">
            <a:tbl>
              <a:tblPr>
                <a:noFill/>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711187">
                <a:tc>
                  <a:txBody>
                    <a:bodyPr/>
                    <a:lstStyle/>
                    <a:p>
                      <a:pPr marL="0" marR="0" lvl="0" indent="0" algn="ctr" rtl="0">
                        <a:lnSpc>
                          <a:spcPct val="100000"/>
                        </a:lnSpc>
                        <a:spcBef>
                          <a:spcPts val="0"/>
                        </a:spcBef>
                        <a:spcAft>
                          <a:spcPts val="0"/>
                        </a:spcAft>
                        <a:buClr>
                          <a:srgbClr val="000000"/>
                        </a:buClr>
                        <a:buSzPts val="2600"/>
                        <a:buFont typeface="Arial"/>
                        <a:buNone/>
                      </a:pPr>
                      <a:r>
                        <a:rPr lang="en-US" sz="3500" b="1" u="none" strike="noStrike" cap="none" dirty="0"/>
                        <a:t>Who? </a:t>
                      </a:r>
                      <a:r>
                        <a:rPr lang="en-US" sz="2700" b="1" u="none" strike="noStrike" cap="none" dirty="0">
                          <a:solidFill>
                            <a:schemeClr val="dk1"/>
                          </a:solidFill>
                        </a:rPr>
                        <a:t>Subject</a:t>
                      </a:r>
                      <a:endParaRPr sz="2700" b="1" u="none" strike="noStrike" cap="none" dirty="0">
                        <a:solidFill>
                          <a:schemeClr val="dk1"/>
                        </a:solidFill>
                      </a:endParaRPr>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3500" b="1" u="none" strike="noStrike" cap="none" dirty="0"/>
                        <a:t>Did What? </a:t>
                      </a:r>
                      <a:r>
                        <a:rPr lang="en-US" sz="2700" b="1" u="none" strike="noStrike" cap="none" dirty="0">
                          <a:solidFill>
                            <a:schemeClr val="dk1"/>
                          </a:solidFill>
                        </a:rPr>
                        <a:t>Predicate</a:t>
                      </a:r>
                      <a:endParaRPr sz="2700" b="1" u="none" strike="noStrike" cap="none" dirty="0">
                        <a:solidFill>
                          <a:schemeClr val="dk1"/>
                        </a:solidFill>
                      </a:endParaRPr>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670547">
                <a:tc>
                  <a:txBody>
                    <a:bodyPr/>
                    <a:lstStyle/>
                    <a:p>
                      <a:pPr marL="0" marR="0" lvl="0" indent="0" algn="l" rtl="0">
                        <a:lnSpc>
                          <a:spcPct val="100000"/>
                        </a:lnSpc>
                        <a:spcBef>
                          <a:spcPts val="0"/>
                        </a:spcBef>
                        <a:spcAft>
                          <a:spcPts val="0"/>
                        </a:spcAft>
                        <a:buClr>
                          <a:srgbClr val="000000"/>
                        </a:buClr>
                        <a:buSzPts val="2400"/>
                        <a:buFont typeface="Arial"/>
                        <a:buNone/>
                      </a:pPr>
                      <a:endParaRPr sz="3200"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3200"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670547">
                <a:tc>
                  <a:txBody>
                    <a:bodyPr/>
                    <a:lstStyle/>
                    <a:p>
                      <a:pPr marL="0" marR="0" lvl="0" indent="0" algn="l" rtl="0">
                        <a:lnSpc>
                          <a:spcPct val="100000"/>
                        </a:lnSpc>
                        <a:spcBef>
                          <a:spcPts val="0"/>
                        </a:spcBef>
                        <a:spcAft>
                          <a:spcPts val="0"/>
                        </a:spcAft>
                        <a:buClr>
                          <a:srgbClr val="000000"/>
                        </a:buClr>
                        <a:buSzPts val="2400"/>
                        <a:buFont typeface="Arial"/>
                        <a:buNone/>
                      </a:pPr>
                      <a:endParaRPr sz="3200"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3200"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9069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6"/>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23</a:t>
            </a:fld>
            <a:endParaRPr dirty="0"/>
          </a:p>
        </p:txBody>
      </p:sp>
      <p:sp>
        <p:nvSpPr>
          <p:cNvPr id="308" name="Google Shape;308;p46"/>
          <p:cNvSpPr txBox="1">
            <a:spLocks noGrp="1"/>
          </p:cNvSpPr>
          <p:nvPr>
            <p:ph type="title"/>
          </p:nvPr>
        </p:nvSpPr>
        <p:spPr>
          <a:xfrm>
            <a:off x="381000" y="1117924"/>
            <a:ext cx="11430000" cy="800000"/>
          </a:xfrm>
          <a:prstGeom prst="rect">
            <a:avLst/>
          </a:prstGeom>
          <a:noFill/>
          <a:ln>
            <a:noFill/>
          </a:ln>
        </p:spPr>
        <p:txBody>
          <a:bodyPr spcFirstLastPara="1" wrap="square" lIns="91433" tIns="45700" rIns="91433" bIns="45700" anchor="ctr" anchorCtr="0">
            <a:noAutofit/>
          </a:bodyPr>
          <a:lstStyle/>
          <a:p>
            <a:pPr>
              <a:buSzPts val="4000"/>
            </a:pPr>
            <a:r>
              <a:rPr lang="en-US" sz="4400" dirty="0"/>
              <a:t>Sentence Level Expansion</a:t>
            </a:r>
            <a:endParaRPr sz="4400" dirty="0"/>
          </a:p>
        </p:txBody>
      </p:sp>
      <p:graphicFrame>
        <p:nvGraphicFramePr>
          <p:cNvPr id="309" name="Google Shape;309;p46"/>
          <p:cNvGraphicFramePr/>
          <p:nvPr>
            <p:extLst>
              <p:ext uri="{D42A27DB-BD31-4B8C-83A1-F6EECF244321}">
                <p14:modId xmlns:p14="http://schemas.microsoft.com/office/powerpoint/2010/main" val="2298736340"/>
              </p:ext>
            </p:extLst>
          </p:nvPr>
        </p:nvGraphicFramePr>
        <p:xfrm>
          <a:off x="433251" y="2357860"/>
          <a:ext cx="11377750" cy="3204601"/>
        </p:xfrm>
        <a:graphic>
          <a:graphicData uri="http://schemas.openxmlformats.org/drawingml/2006/table">
            <a:tbl>
              <a:tblPr>
                <a:noFill/>
              </a:tblPr>
              <a:tblGrid>
                <a:gridCol w="2275550">
                  <a:extLst>
                    <a:ext uri="{9D8B030D-6E8A-4147-A177-3AD203B41FA5}">
                      <a16:colId xmlns:a16="http://schemas.microsoft.com/office/drawing/2014/main" val="20000"/>
                    </a:ext>
                  </a:extLst>
                </a:gridCol>
                <a:gridCol w="2275550">
                  <a:extLst>
                    <a:ext uri="{9D8B030D-6E8A-4147-A177-3AD203B41FA5}">
                      <a16:colId xmlns:a16="http://schemas.microsoft.com/office/drawing/2014/main" val="20001"/>
                    </a:ext>
                  </a:extLst>
                </a:gridCol>
                <a:gridCol w="2275550">
                  <a:extLst>
                    <a:ext uri="{9D8B030D-6E8A-4147-A177-3AD203B41FA5}">
                      <a16:colId xmlns:a16="http://schemas.microsoft.com/office/drawing/2014/main" val="20002"/>
                    </a:ext>
                  </a:extLst>
                </a:gridCol>
                <a:gridCol w="2275550">
                  <a:extLst>
                    <a:ext uri="{9D8B030D-6E8A-4147-A177-3AD203B41FA5}">
                      <a16:colId xmlns:a16="http://schemas.microsoft.com/office/drawing/2014/main" val="20003"/>
                    </a:ext>
                  </a:extLst>
                </a:gridCol>
                <a:gridCol w="2275550">
                  <a:extLst>
                    <a:ext uri="{9D8B030D-6E8A-4147-A177-3AD203B41FA5}">
                      <a16:colId xmlns:a16="http://schemas.microsoft.com/office/drawing/2014/main" val="20004"/>
                    </a:ext>
                  </a:extLst>
                </a:gridCol>
              </a:tblGrid>
              <a:tr h="1169667">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dirty="0"/>
                        <a:t>Who?</a:t>
                      </a: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dirty="0"/>
                        <a:t>Did What?</a:t>
                      </a: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dirty="0"/>
                        <a:t>When?</a:t>
                      </a: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dirty="0"/>
                        <a:t>Where?</a:t>
                      </a: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dirty="0"/>
                        <a:t>How?</a:t>
                      </a:r>
                      <a:endParaRPr sz="3200" b="1" u="none" strike="noStrike" cap="none" dirty="0"/>
                    </a:p>
                    <a:p>
                      <a:pPr marL="0" marR="0" lvl="0" indent="0" algn="ctr" rtl="0">
                        <a:lnSpc>
                          <a:spcPct val="100000"/>
                        </a:lnSpc>
                        <a:spcBef>
                          <a:spcPts val="0"/>
                        </a:spcBef>
                        <a:spcAft>
                          <a:spcPts val="0"/>
                        </a:spcAft>
                        <a:buClr>
                          <a:srgbClr val="000000"/>
                        </a:buClr>
                        <a:buSzPts val="2400"/>
                        <a:buFont typeface="Arial"/>
                        <a:buNone/>
                      </a:pPr>
                      <a:r>
                        <a:rPr lang="en-US" sz="3200" b="1" u="none" strike="noStrike" cap="none" dirty="0"/>
                        <a:t>Why?</a:t>
                      </a: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017467">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1017467">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857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7"/>
          <p:cNvSpPr txBox="1">
            <a:spLocks noGrp="1"/>
          </p:cNvSpPr>
          <p:nvPr>
            <p:ph type="body" idx="1"/>
          </p:nvPr>
        </p:nvSpPr>
        <p:spPr>
          <a:xfrm>
            <a:off x="381001" y="2159000"/>
            <a:ext cx="11430000" cy="4419600"/>
          </a:xfrm>
          <a:prstGeom prst="rect">
            <a:avLst/>
          </a:prstGeom>
        </p:spPr>
        <p:txBody>
          <a:bodyPr spcFirstLastPara="1" wrap="square" lIns="121900" tIns="60933" rIns="121900" bIns="60933" anchor="t" anchorCtr="0">
            <a:noAutofit/>
          </a:bodyPr>
          <a:lstStyle/>
          <a:p>
            <a:pPr marL="895346" indent="-742950">
              <a:spcBef>
                <a:spcPts val="480"/>
              </a:spcBef>
              <a:buSzPct val="100000"/>
              <a:buFont typeface="+mj-lt"/>
              <a:buAutoNum type="arabicPeriod"/>
            </a:pPr>
            <a:r>
              <a:rPr lang="en-US" sz="4000" dirty="0"/>
              <a:t>Activate Prior Knowledge</a:t>
            </a:r>
            <a:endParaRPr sz="4000" dirty="0"/>
          </a:p>
          <a:p>
            <a:pPr marL="895346" indent="-742950">
              <a:spcBef>
                <a:spcPts val="480"/>
              </a:spcBef>
              <a:buSzPct val="100000"/>
              <a:buFont typeface="+mj-lt"/>
              <a:buAutoNum type="arabicPeriod"/>
            </a:pPr>
            <a:r>
              <a:rPr lang="en-US" sz="4000" dirty="0"/>
              <a:t>Draw Inferences</a:t>
            </a:r>
            <a:endParaRPr sz="4000" dirty="0"/>
          </a:p>
          <a:p>
            <a:pPr marL="895346" indent="-742950">
              <a:spcBef>
                <a:spcPts val="480"/>
              </a:spcBef>
              <a:buSzPct val="100000"/>
              <a:buFont typeface="+mj-lt"/>
              <a:buAutoNum type="arabicPeriod"/>
            </a:pPr>
            <a:r>
              <a:rPr lang="en-US" sz="4000" dirty="0"/>
              <a:t>Text Structures</a:t>
            </a:r>
            <a:endParaRPr sz="4000" dirty="0"/>
          </a:p>
          <a:p>
            <a:pPr marL="895346" indent="-742950">
              <a:spcBef>
                <a:spcPts val="480"/>
              </a:spcBef>
              <a:buSzPct val="100000"/>
              <a:buFont typeface="+mj-lt"/>
              <a:buAutoNum type="arabicPeriod"/>
            </a:pPr>
            <a:r>
              <a:rPr lang="en-US" sz="4000" dirty="0"/>
              <a:t>Visualization/ Form Mental Images</a:t>
            </a:r>
            <a:endParaRPr sz="4000" dirty="0"/>
          </a:p>
          <a:p>
            <a:pPr marL="895346" indent="-742950">
              <a:spcBef>
                <a:spcPts val="480"/>
              </a:spcBef>
              <a:buSzPct val="100000"/>
              <a:buFont typeface="+mj-lt"/>
              <a:buAutoNum type="arabicPeriod"/>
            </a:pPr>
            <a:r>
              <a:rPr lang="en-US" sz="4000" dirty="0"/>
              <a:t>Retell </a:t>
            </a:r>
            <a:endParaRPr sz="4000" dirty="0"/>
          </a:p>
          <a:p>
            <a:pPr marL="895346" indent="-742950">
              <a:spcBef>
                <a:spcPts val="480"/>
              </a:spcBef>
              <a:buSzPct val="100000"/>
              <a:buFont typeface="+mj-lt"/>
              <a:buAutoNum type="arabicPeriod"/>
            </a:pPr>
            <a:r>
              <a:rPr lang="en-US" sz="4000" dirty="0"/>
              <a:t>Summarize </a:t>
            </a:r>
            <a:endParaRPr sz="4000" dirty="0"/>
          </a:p>
          <a:p>
            <a:pPr marL="609585" indent="0">
              <a:lnSpc>
                <a:spcPct val="90000"/>
              </a:lnSpc>
              <a:spcBef>
                <a:spcPts val="2667"/>
              </a:spcBef>
              <a:buNone/>
            </a:pPr>
            <a:endParaRPr sz="3947" dirty="0">
              <a:highlight>
                <a:srgbClr val="FFFFFF"/>
              </a:highlight>
            </a:endParaRPr>
          </a:p>
          <a:p>
            <a:pPr marL="0" indent="0">
              <a:lnSpc>
                <a:spcPct val="90000"/>
              </a:lnSpc>
              <a:spcBef>
                <a:spcPts val="2667"/>
              </a:spcBef>
              <a:buSzPts val="770"/>
              <a:buNone/>
            </a:pPr>
            <a:endParaRPr sz="3387" dirty="0">
              <a:highlight>
                <a:srgbClr val="FFFFFF"/>
              </a:highlight>
            </a:endParaRPr>
          </a:p>
          <a:p>
            <a:pPr marL="0" indent="0">
              <a:lnSpc>
                <a:spcPct val="80000"/>
              </a:lnSpc>
              <a:spcBef>
                <a:spcPts val="933"/>
              </a:spcBef>
              <a:buSzPts val="770"/>
              <a:buNone/>
            </a:pPr>
            <a:endParaRPr sz="2987" dirty="0"/>
          </a:p>
        </p:txBody>
      </p:sp>
      <p:sp>
        <p:nvSpPr>
          <p:cNvPr id="316" name="Google Shape;316;p47"/>
          <p:cNvSpPr txBox="1">
            <a:spLocks noGrp="1"/>
          </p:cNvSpPr>
          <p:nvPr>
            <p:ph type="title"/>
          </p:nvPr>
        </p:nvSpPr>
        <p:spPr>
          <a:xfrm>
            <a:off x="381000" y="1002957"/>
            <a:ext cx="11430000" cy="1066800"/>
          </a:xfrm>
          <a:prstGeom prst="rect">
            <a:avLst/>
          </a:prstGeom>
        </p:spPr>
        <p:txBody>
          <a:bodyPr spcFirstLastPara="1" wrap="square" lIns="121900" tIns="60933" rIns="121900" bIns="60933" anchor="ctr" anchorCtr="0">
            <a:normAutofit/>
          </a:bodyPr>
          <a:lstStyle/>
          <a:p>
            <a:r>
              <a:rPr lang="en-US" sz="4400" dirty="0"/>
              <a:t>Developing Strategic Readers</a:t>
            </a:r>
            <a:endParaRPr sz="4400" dirty="0"/>
          </a:p>
        </p:txBody>
      </p:sp>
      <p:pic>
        <p:nvPicPr>
          <p:cNvPr id="317" name="Google Shape;317;p47"/>
          <p:cNvPicPr preferRelativeResize="0"/>
          <p:nvPr/>
        </p:nvPicPr>
        <p:blipFill>
          <a:blip r:embed="rId3">
            <a:alphaModFix/>
          </a:blip>
          <a:stretch>
            <a:fillRect/>
          </a:stretch>
        </p:blipFill>
        <p:spPr>
          <a:xfrm>
            <a:off x="8410634" y="1926322"/>
            <a:ext cx="3400366" cy="2382067"/>
          </a:xfrm>
          <a:prstGeom prst="rect">
            <a:avLst/>
          </a:prstGeom>
          <a:noFill/>
          <a:ln>
            <a:noFill/>
          </a:ln>
        </p:spPr>
      </p:pic>
    </p:spTree>
    <p:extLst>
      <p:ext uri="{BB962C8B-B14F-4D97-AF65-F5344CB8AC3E}">
        <p14:creationId xmlns:p14="http://schemas.microsoft.com/office/powerpoint/2010/main" val="2399750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8"/>
          <p:cNvSpPr txBox="1">
            <a:spLocks noGrp="1"/>
          </p:cNvSpPr>
          <p:nvPr>
            <p:ph type="body" idx="1"/>
          </p:nvPr>
        </p:nvSpPr>
        <p:spPr>
          <a:xfrm>
            <a:off x="381000" y="2455600"/>
            <a:ext cx="5715000" cy="4292400"/>
          </a:xfrm>
          <a:prstGeom prst="rect">
            <a:avLst/>
          </a:prstGeom>
        </p:spPr>
        <p:txBody>
          <a:bodyPr spcFirstLastPara="1" wrap="square" lIns="121900" tIns="60933" rIns="121900" bIns="60933" anchor="t" anchorCtr="0">
            <a:normAutofit/>
          </a:bodyPr>
          <a:lstStyle/>
          <a:p>
            <a:pPr marL="609585" indent="-483140">
              <a:spcBef>
                <a:spcPts val="480"/>
              </a:spcBef>
              <a:buSzPct val="100000"/>
              <a:buChar char="●"/>
            </a:pPr>
            <a:r>
              <a:rPr lang="en-US" sz="4000" dirty="0"/>
              <a:t>Image Brainstorm</a:t>
            </a:r>
            <a:endParaRPr sz="4000" dirty="0"/>
          </a:p>
          <a:p>
            <a:pPr marL="609585" indent="-483140">
              <a:spcBef>
                <a:spcPts val="0"/>
              </a:spcBef>
              <a:buSzPct val="100000"/>
              <a:buChar char="●"/>
            </a:pPr>
            <a:r>
              <a:rPr lang="en-US" sz="4000" dirty="0"/>
              <a:t>KWL Chart</a:t>
            </a:r>
            <a:endParaRPr sz="4000" dirty="0"/>
          </a:p>
          <a:p>
            <a:pPr marL="609585" indent="-483140">
              <a:spcBef>
                <a:spcPts val="0"/>
              </a:spcBef>
              <a:buSzPct val="100000"/>
              <a:buChar char="●"/>
            </a:pPr>
            <a:r>
              <a:rPr lang="en-US" sz="4000" dirty="0"/>
              <a:t>ABC Brainstorming</a:t>
            </a:r>
            <a:endParaRPr sz="4000" dirty="0"/>
          </a:p>
          <a:p>
            <a:pPr marL="609585" indent="-483140">
              <a:spcBef>
                <a:spcPts val="0"/>
              </a:spcBef>
              <a:buSzPct val="100000"/>
              <a:buChar char="●"/>
            </a:pPr>
            <a:r>
              <a:rPr lang="en-US" sz="4000" dirty="0"/>
              <a:t>Class Brainstorm Web </a:t>
            </a:r>
            <a:endParaRPr sz="4000" dirty="0"/>
          </a:p>
          <a:p>
            <a:pPr marL="0" indent="0">
              <a:spcBef>
                <a:spcPts val="480"/>
              </a:spcBef>
              <a:buNone/>
            </a:pPr>
            <a:endParaRPr dirty="0"/>
          </a:p>
          <a:p>
            <a:pPr marL="0" indent="0">
              <a:spcBef>
                <a:spcPts val="480"/>
              </a:spcBef>
              <a:buNone/>
            </a:pPr>
            <a:endParaRPr sz="3200" dirty="0"/>
          </a:p>
        </p:txBody>
      </p:sp>
      <p:sp>
        <p:nvSpPr>
          <p:cNvPr id="324" name="Google Shape;324;p48"/>
          <p:cNvSpPr txBox="1">
            <a:spLocks noGrp="1"/>
          </p:cNvSpPr>
          <p:nvPr>
            <p:ph type="title"/>
          </p:nvPr>
        </p:nvSpPr>
        <p:spPr>
          <a:xfrm>
            <a:off x="381000" y="1005701"/>
            <a:ext cx="11430000" cy="1066800"/>
          </a:xfrm>
          <a:prstGeom prst="rect">
            <a:avLst/>
          </a:prstGeom>
        </p:spPr>
        <p:txBody>
          <a:bodyPr spcFirstLastPara="1" wrap="square" lIns="121900" tIns="60933" rIns="121900" bIns="60933" anchor="ctr" anchorCtr="0">
            <a:normAutofit/>
          </a:bodyPr>
          <a:lstStyle/>
          <a:p>
            <a:pPr marL="609585" indent="-643451">
              <a:buSzPct val="100000"/>
              <a:buAutoNum type="arabicPeriod"/>
            </a:pPr>
            <a:r>
              <a:rPr lang="en-US" sz="4400" dirty="0"/>
              <a:t>Activating Prior Knowledge</a:t>
            </a:r>
            <a:endParaRPr sz="4400" dirty="0"/>
          </a:p>
        </p:txBody>
      </p:sp>
      <p:pic>
        <p:nvPicPr>
          <p:cNvPr id="325" name="Google Shape;325;p48"/>
          <p:cNvPicPr preferRelativeResize="0"/>
          <p:nvPr/>
        </p:nvPicPr>
        <p:blipFill>
          <a:blip r:embed="rId3">
            <a:alphaModFix/>
          </a:blip>
          <a:stretch>
            <a:fillRect/>
          </a:stretch>
        </p:blipFill>
        <p:spPr>
          <a:xfrm>
            <a:off x="6598509" y="2113005"/>
            <a:ext cx="4946260" cy="4184822"/>
          </a:xfrm>
          <a:prstGeom prst="rect">
            <a:avLst/>
          </a:prstGeom>
          <a:noFill/>
          <a:ln w="9525" cap="flat" cmpd="sng">
            <a:solidFill>
              <a:srgbClr val="8894B2"/>
            </a:solidFill>
            <a:prstDash val="solid"/>
            <a:round/>
            <a:headEnd type="none" w="sm" len="sm"/>
            <a:tailEnd type="none" w="sm" len="sm"/>
          </a:ln>
        </p:spPr>
      </p:pic>
    </p:spTree>
    <p:extLst>
      <p:ext uri="{BB962C8B-B14F-4D97-AF65-F5344CB8AC3E}">
        <p14:creationId xmlns:p14="http://schemas.microsoft.com/office/powerpoint/2010/main" val="3232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1000"/>
                                        <p:tgtEl>
                                          <p:spTgt spid="32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9"/>
          <p:cNvSpPr txBox="1">
            <a:spLocks noGrp="1"/>
          </p:cNvSpPr>
          <p:nvPr>
            <p:ph type="body" idx="1"/>
          </p:nvPr>
        </p:nvSpPr>
        <p:spPr>
          <a:xfrm>
            <a:off x="381000" y="2552600"/>
            <a:ext cx="6822989" cy="4026000"/>
          </a:xfrm>
          <a:prstGeom prst="rect">
            <a:avLst/>
          </a:prstGeom>
        </p:spPr>
        <p:txBody>
          <a:bodyPr spcFirstLastPara="1" wrap="square" lIns="121900" tIns="60933" rIns="121900" bIns="60933" anchor="t" anchorCtr="0">
            <a:normAutofit/>
          </a:bodyPr>
          <a:lstStyle/>
          <a:p>
            <a:pPr marL="609585" indent="-457189">
              <a:spcBef>
                <a:spcPts val="480"/>
              </a:spcBef>
              <a:buSzPct val="100000"/>
              <a:buChar char="●"/>
            </a:pPr>
            <a:r>
              <a:rPr lang="en-US" sz="4000" u="sng" dirty="0"/>
              <a:t>Gauge</a:t>
            </a:r>
            <a:r>
              <a:rPr lang="en-US" sz="4000" dirty="0"/>
              <a:t> and Engage</a:t>
            </a:r>
            <a:endParaRPr sz="4000" dirty="0"/>
          </a:p>
          <a:p>
            <a:pPr marL="609585" indent="-457189">
              <a:spcBef>
                <a:spcPts val="0"/>
              </a:spcBef>
              <a:buSzPct val="100000"/>
              <a:buChar char="●"/>
            </a:pPr>
            <a:r>
              <a:rPr lang="en-US" sz="4000" dirty="0"/>
              <a:t>Ask and </a:t>
            </a:r>
            <a:r>
              <a:rPr lang="en-US" sz="4000" u="sng" dirty="0"/>
              <a:t>Anchor</a:t>
            </a:r>
            <a:endParaRPr sz="4000" u="sng" dirty="0"/>
          </a:p>
          <a:p>
            <a:pPr marL="609585" indent="-457189">
              <a:spcBef>
                <a:spcPts val="0"/>
              </a:spcBef>
              <a:buSzPct val="100000"/>
              <a:buChar char="●"/>
            </a:pPr>
            <a:r>
              <a:rPr lang="en-US" sz="4000" dirty="0"/>
              <a:t>Map out and </a:t>
            </a:r>
            <a:r>
              <a:rPr lang="en-US" sz="4000" u="sng" dirty="0"/>
              <a:t>Check In</a:t>
            </a:r>
            <a:endParaRPr sz="4000" u="sng" dirty="0"/>
          </a:p>
          <a:p>
            <a:pPr marL="609585" indent="-457189">
              <a:spcBef>
                <a:spcPts val="0"/>
              </a:spcBef>
              <a:buSzPct val="100000"/>
              <a:buChar char="●"/>
            </a:pPr>
            <a:r>
              <a:rPr lang="en-US" sz="4000" dirty="0"/>
              <a:t>Sequence and </a:t>
            </a:r>
            <a:r>
              <a:rPr lang="en-US" sz="4000" u="sng" dirty="0"/>
              <a:t>Scaffold </a:t>
            </a:r>
            <a:endParaRPr sz="4000" u="sng" dirty="0"/>
          </a:p>
        </p:txBody>
      </p:sp>
      <p:sp>
        <p:nvSpPr>
          <p:cNvPr id="332" name="Google Shape;332;p49"/>
          <p:cNvSpPr txBox="1">
            <a:spLocks noGrp="1"/>
          </p:cNvSpPr>
          <p:nvPr>
            <p:ph type="title"/>
          </p:nvPr>
        </p:nvSpPr>
        <p:spPr>
          <a:xfrm>
            <a:off x="381001" y="995963"/>
            <a:ext cx="11430000" cy="1066800"/>
          </a:xfrm>
          <a:prstGeom prst="rect">
            <a:avLst/>
          </a:prstGeom>
        </p:spPr>
        <p:txBody>
          <a:bodyPr spcFirstLastPara="1" wrap="square" lIns="121900" tIns="60933" rIns="121900" bIns="60933" anchor="ctr" anchorCtr="0">
            <a:normAutofit/>
          </a:bodyPr>
          <a:lstStyle/>
          <a:p>
            <a:r>
              <a:rPr lang="en-US" sz="4400" dirty="0"/>
              <a:t>Intentional Activation of Prior Knowledge </a:t>
            </a:r>
            <a:endParaRPr sz="4400" dirty="0"/>
          </a:p>
        </p:txBody>
      </p:sp>
      <p:pic>
        <p:nvPicPr>
          <p:cNvPr id="333" name="Google Shape;333;p4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453547" y="2404320"/>
            <a:ext cx="2572467" cy="3429001"/>
          </a:xfrm>
          <a:prstGeom prst="rect">
            <a:avLst/>
          </a:prstGeom>
          <a:noFill/>
          <a:ln>
            <a:noFill/>
          </a:ln>
        </p:spPr>
      </p:pic>
    </p:spTree>
    <p:extLst>
      <p:ext uri="{BB962C8B-B14F-4D97-AF65-F5344CB8AC3E}">
        <p14:creationId xmlns:p14="http://schemas.microsoft.com/office/powerpoint/2010/main" val="1447539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0"/>
          <p:cNvSpPr txBox="1">
            <a:spLocks noGrp="1"/>
          </p:cNvSpPr>
          <p:nvPr>
            <p:ph type="body" idx="1"/>
          </p:nvPr>
        </p:nvSpPr>
        <p:spPr>
          <a:xfrm>
            <a:off x="381000" y="2057400"/>
            <a:ext cx="11404533" cy="4648200"/>
          </a:xfrm>
          <a:prstGeom prst="rect">
            <a:avLst/>
          </a:prstGeom>
        </p:spPr>
        <p:txBody>
          <a:bodyPr spcFirstLastPara="1" wrap="square" lIns="121900" tIns="60933" rIns="121900" bIns="60933" anchor="t" anchorCtr="0">
            <a:normAutofit/>
          </a:bodyPr>
          <a:lstStyle/>
          <a:p>
            <a:pPr marL="0" indent="0">
              <a:spcBef>
                <a:spcPts val="480"/>
              </a:spcBef>
              <a:buNone/>
            </a:pPr>
            <a:r>
              <a:rPr lang="en-US" sz="3600" dirty="0">
                <a:highlight>
                  <a:srgbClr val="FFFFFF"/>
                </a:highlight>
                <a:latin typeface="Calibri" panose="020F0502020204030204" pitchFamily="34" charset="0"/>
                <a:ea typeface="Verdana"/>
                <a:cs typeface="Calibri" panose="020F0502020204030204" pitchFamily="34" charset="0"/>
                <a:sym typeface="Verdana"/>
              </a:rPr>
              <a:t>Inferences are not directly stated, but are what we figure out based on an experience. </a:t>
            </a:r>
            <a:endParaRPr sz="3600" dirty="0">
              <a:latin typeface="Calibri" panose="020F0502020204030204" pitchFamily="34" charset="0"/>
              <a:cs typeface="Calibri" panose="020F0502020204030204" pitchFamily="34" charset="0"/>
            </a:endParaRPr>
          </a:p>
        </p:txBody>
      </p:sp>
      <p:sp>
        <p:nvSpPr>
          <p:cNvPr id="340" name="Google Shape;340;p50"/>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pPr marL="609585"/>
            <a:r>
              <a:rPr lang="en-US" sz="4400" dirty="0"/>
              <a:t>2. Drawing Inferences </a:t>
            </a:r>
            <a:endParaRPr sz="4400" dirty="0"/>
          </a:p>
        </p:txBody>
      </p:sp>
      <p:pic>
        <p:nvPicPr>
          <p:cNvPr id="341" name="Google Shape;341;p5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650435" y="4135201"/>
            <a:ext cx="2445565" cy="2445565"/>
          </a:xfrm>
          <a:prstGeom prst="rect">
            <a:avLst/>
          </a:prstGeom>
          <a:noFill/>
          <a:ln>
            <a:noFill/>
          </a:ln>
        </p:spPr>
      </p:pic>
      <p:sp>
        <p:nvSpPr>
          <p:cNvPr id="342" name="Google Shape;342;p50"/>
          <p:cNvSpPr/>
          <p:nvPr/>
        </p:nvSpPr>
        <p:spPr>
          <a:xfrm>
            <a:off x="6246468" y="3657600"/>
            <a:ext cx="4087200" cy="2680800"/>
          </a:xfrm>
          <a:prstGeom prst="cloudCallout">
            <a:avLst>
              <a:gd name="adj1" fmla="val -59153"/>
              <a:gd name="adj2" fmla="val 12791"/>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r>
              <a:rPr lang="en-US" sz="2667" dirty="0"/>
              <a:t>What evidence in the text supports my thinking?</a:t>
            </a:r>
            <a:endParaRPr sz="2667" dirty="0"/>
          </a:p>
        </p:txBody>
      </p:sp>
    </p:spTree>
    <p:extLst>
      <p:ext uri="{BB962C8B-B14F-4D97-AF65-F5344CB8AC3E}">
        <p14:creationId xmlns:p14="http://schemas.microsoft.com/office/powerpoint/2010/main" val="235789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8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1"/>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Drawing Inferences: It Says, I Say and So</a:t>
            </a:r>
            <a:endParaRPr sz="4400" dirty="0"/>
          </a:p>
        </p:txBody>
      </p:sp>
      <p:pic>
        <p:nvPicPr>
          <p:cNvPr id="349" name="Google Shape;349;p51"/>
          <p:cNvPicPr preferRelativeResize="0"/>
          <p:nvPr/>
        </p:nvPicPr>
        <p:blipFill>
          <a:blip r:embed="rId3">
            <a:alphaModFix/>
          </a:blip>
          <a:stretch>
            <a:fillRect/>
          </a:stretch>
        </p:blipFill>
        <p:spPr>
          <a:xfrm>
            <a:off x="381000" y="2232433"/>
            <a:ext cx="11430000" cy="4473167"/>
          </a:xfrm>
          <a:prstGeom prst="rect">
            <a:avLst/>
          </a:prstGeom>
          <a:noFill/>
          <a:ln>
            <a:noFill/>
          </a:ln>
        </p:spPr>
      </p:pic>
      <p:sp>
        <p:nvSpPr>
          <p:cNvPr id="350" name="Google Shape;350;p51"/>
          <p:cNvSpPr txBox="1"/>
          <p:nvPr/>
        </p:nvSpPr>
        <p:spPr>
          <a:xfrm>
            <a:off x="10986861" y="951267"/>
            <a:ext cx="10884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1867" dirty="0">
                <a:latin typeface="Calibri"/>
                <a:ea typeface="Calibri"/>
                <a:cs typeface="Calibri"/>
                <a:sym typeface="Calibri"/>
              </a:rPr>
              <a:t>HO#3</a:t>
            </a:r>
            <a:endParaRPr sz="1867" dirty="0">
              <a:latin typeface="Calibri"/>
              <a:ea typeface="Calibri"/>
              <a:cs typeface="Calibri"/>
              <a:sym typeface="Calibri"/>
            </a:endParaRPr>
          </a:p>
        </p:txBody>
      </p:sp>
    </p:spTree>
    <p:extLst>
      <p:ext uri="{BB962C8B-B14F-4D97-AF65-F5344CB8AC3E}">
        <p14:creationId xmlns:p14="http://schemas.microsoft.com/office/powerpoint/2010/main" val="255850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52"/>
          <p:cNvSpPr txBox="1">
            <a:spLocks noGrp="1"/>
          </p:cNvSpPr>
          <p:nvPr>
            <p:ph type="title"/>
          </p:nvPr>
        </p:nvSpPr>
        <p:spPr>
          <a:xfrm>
            <a:off x="381000" y="990600"/>
            <a:ext cx="11607800" cy="1066800"/>
          </a:xfrm>
          <a:prstGeom prst="rect">
            <a:avLst/>
          </a:prstGeom>
        </p:spPr>
        <p:txBody>
          <a:bodyPr spcFirstLastPara="1" wrap="square" lIns="121900" tIns="60933" rIns="121900" bIns="60933" anchor="ctr" anchorCtr="0">
            <a:normAutofit/>
          </a:bodyPr>
          <a:lstStyle/>
          <a:p>
            <a:r>
              <a:rPr lang="en-US" sz="4400" dirty="0"/>
              <a:t>Independent Practice </a:t>
            </a:r>
            <a:endParaRPr sz="4400" dirty="0"/>
          </a:p>
        </p:txBody>
      </p:sp>
      <p:pic>
        <p:nvPicPr>
          <p:cNvPr id="358" name="Google Shape;358;p52"/>
          <p:cNvPicPr preferRelativeResize="0"/>
          <p:nvPr/>
        </p:nvPicPr>
        <p:blipFill>
          <a:blip r:embed="rId3">
            <a:alphaModFix/>
          </a:blip>
          <a:stretch>
            <a:fillRect/>
          </a:stretch>
        </p:blipFill>
        <p:spPr>
          <a:xfrm>
            <a:off x="381000" y="2145935"/>
            <a:ext cx="11430000" cy="4273867"/>
          </a:xfrm>
          <a:prstGeom prst="rect">
            <a:avLst/>
          </a:prstGeom>
          <a:noFill/>
          <a:ln>
            <a:noFill/>
          </a:ln>
        </p:spPr>
      </p:pic>
      <p:sp>
        <p:nvSpPr>
          <p:cNvPr id="359" name="Google Shape;359;p52"/>
          <p:cNvSpPr txBox="1"/>
          <p:nvPr/>
        </p:nvSpPr>
        <p:spPr>
          <a:xfrm>
            <a:off x="11076352" y="969153"/>
            <a:ext cx="9468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1867" dirty="0">
                <a:latin typeface="Calibri"/>
                <a:ea typeface="Calibri"/>
                <a:cs typeface="Calibri"/>
                <a:sym typeface="Calibri"/>
              </a:rPr>
              <a:t>HO#3 </a:t>
            </a:r>
            <a:endParaRPr sz="1867" dirty="0">
              <a:latin typeface="Calibri"/>
              <a:ea typeface="Calibri"/>
              <a:cs typeface="Calibri"/>
              <a:sym typeface="Calibri"/>
            </a:endParaRPr>
          </a:p>
        </p:txBody>
      </p:sp>
    </p:spTree>
    <p:extLst>
      <p:ext uri="{BB962C8B-B14F-4D97-AF65-F5344CB8AC3E}">
        <p14:creationId xmlns:p14="http://schemas.microsoft.com/office/powerpoint/2010/main" val="409614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381000" y="1052385"/>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t>Welcome and Introductions</a:t>
            </a:r>
            <a:endParaRPr sz="4400" dirty="0"/>
          </a:p>
        </p:txBody>
      </p:sp>
      <p:sp>
        <p:nvSpPr>
          <p:cNvPr id="75" name="Google Shape;75;p11"/>
          <p:cNvSpPr txBox="1">
            <a:spLocks noGrp="1"/>
          </p:cNvSpPr>
          <p:nvPr>
            <p:ph type="body" idx="1"/>
          </p:nvPr>
        </p:nvSpPr>
        <p:spPr>
          <a:xfrm>
            <a:off x="381000" y="2159000"/>
            <a:ext cx="11430000" cy="4546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3200" dirty="0"/>
          </a:p>
        </p:txBody>
      </p:sp>
      <p:sp>
        <p:nvSpPr>
          <p:cNvPr id="76" name="Google Shape;76;p11"/>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600"/>
              <a:buFont typeface="Arial"/>
              <a:buNone/>
            </a:pPr>
            <a:fld id="{00000000-1234-1234-1234-123412341234}" type="slidenum">
              <a:rPr lang="en-US"/>
              <a:t>3</a:t>
            </a:fld>
            <a:endParaRPr dirty="0"/>
          </a:p>
        </p:txBody>
      </p:sp>
    </p:spTree>
    <p:extLst>
      <p:ext uri="{BB962C8B-B14F-4D97-AF65-F5344CB8AC3E}">
        <p14:creationId xmlns:p14="http://schemas.microsoft.com/office/powerpoint/2010/main" val="805163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3"/>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Share Out to Learn Application</a:t>
            </a:r>
            <a:endParaRPr sz="4400" dirty="0"/>
          </a:p>
        </p:txBody>
      </p:sp>
      <p:pic>
        <p:nvPicPr>
          <p:cNvPr id="366" name="Google Shape;366;p53"/>
          <p:cNvPicPr preferRelativeResize="0"/>
          <p:nvPr/>
        </p:nvPicPr>
        <p:blipFill>
          <a:blip r:embed="rId3">
            <a:alphaModFix/>
          </a:blip>
          <a:stretch>
            <a:fillRect/>
          </a:stretch>
        </p:blipFill>
        <p:spPr>
          <a:xfrm>
            <a:off x="1968844" y="2330367"/>
            <a:ext cx="8254312" cy="4375233"/>
          </a:xfrm>
          <a:prstGeom prst="rect">
            <a:avLst/>
          </a:prstGeom>
          <a:noFill/>
          <a:ln>
            <a:noFill/>
          </a:ln>
        </p:spPr>
      </p:pic>
    </p:spTree>
    <p:extLst>
      <p:ext uri="{BB962C8B-B14F-4D97-AF65-F5344CB8AC3E}">
        <p14:creationId xmlns:p14="http://schemas.microsoft.com/office/powerpoint/2010/main" val="3197290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4"/>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895346" indent="-742950">
              <a:spcBef>
                <a:spcPts val="480"/>
              </a:spcBef>
              <a:buSzPct val="100000"/>
              <a:buFont typeface="+mj-lt"/>
              <a:buAutoNum type="arabicPeriod"/>
            </a:pPr>
            <a:r>
              <a:rPr lang="en-US" sz="4000" dirty="0"/>
              <a:t>Sequence</a:t>
            </a:r>
            <a:endParaRPr sz="4000" dirty="0"/>
          </a:p>
          <a:p>
            <a:pPr marL="895346" indent="-742950">
              <a:spcBef>
                <a:spcPts val="0"/>
              </a:spcBef>
              <a:buSzPct val="100000"/>
              <a:buFont typeface="+mj-lt"/>
              <a:buAutoNum type="arabicPeriod"/>
            </a:pPr>
            <a:r>
              <a:rPr lang="en-US" sz="4000" dirty="0"/>
              <a:t>Problem and Solution</a:t>
            </a:r>
            <a:endParaRPr sz="4000" dirty="0"/>
          </a:p>
          <a:p>
            <a:pPr marL="895346" indent="-742950">
              <a:spcBef>
                <a:spcPts val="0"/>
              </a:spcBef>
              <a:buSzPct val="100000"/>
              <a:buFont typeface="+mj-lt"/>
              <a:buAutoNum type="arabicPeriod"/>
            </a:pPr>
            <a:r>
              <a:rPr lang="en-US" sz="4000" dirty="0"/>
              <a:t>Comparison</a:t>
            </a:r>
            <a:endParaRPr sz="4000" dirty="0"/>
          </a:p>
          <a:p>
            <a:pPr marL="895346" indent="-742950">
              <a:spcBef>
                <a:spcPts val="0"/>
              </a:spcBef>
              <a:buSzPct val="100000"/>
              <a:buFont typeface="+mj-lt"/>
              <a:buAutoNum type="arabicPeriod"/>
            </a:pPr>
            <a:r>
              <a:rPr lang="en-US" sz="4000" dirty="0"/>
              <a:t>Cause and Effect</a:t>
            </a:r>
            <a:endParaRPr sz="4000" dirty="0"/>
          </a:p>
          <a:p>
            <a:pPr marL="895346" indent="-742950">
              <a:spcBef>
                <a:spcPts val="0"/>
              </a:spcBef>
              <a:buSzPct val="100000"/>
              <a:buFont typeface="+mj-lt"/>
              <a:buAutoNum type="arabicPeriod"/>
            </a:pPr>
            <a:r>
              <a:rPr lang="en-US" sz="4000" dirty="0"/>
              <a:t>Description </a:t>
            </a:r>
            <a:endParaRPr sz="4000" dirty="0"/>
          </a:p>
        </p:txBody>
      </p:sp>
      <p:sp>
        <p:nvSpPr>
          <p:cNvPr id="373" name="Google Shape;373;p54"/>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3. Text Structures </a:t>
            </a:r>
            <a:endParaRPr sz="4400" dirty="0"/>
          </a:p>
        </p:txBody>
      </p:sp>
      <p:pic>
        <p:nvPicPr>
          <p:cNvPr id="374" name="Google Shape;374;p54"/>
          <p:cNvPicPr preferRelativeResize="0"/>
          <p:nvPr/>
        </p:nvPicPr>
        <p:blipFill>
          <a:blip r:embed="rId3">
            <a:alphaModFix/>
          </a:blip>
          <a:stretch>
            <a:fillRect/>
          </a:stretch>
        </p:blipFill>
        <p:spPr>
          <a:xfrm>
            <a:off x="6376086" y="2026508"/>
            <a:ext cx="5434913" cy="4522573"/>
          </a:xfrm>
          <a:prstGeom prst="rect">
            <a:avLst/>
          </a:prstGeom>
          <a:noFill/>
          <a:ln>
            <a:noFill/>
          </a:ln>
        </p:spPr>
      </p:pic>
    </p:spTree>
    <p:extLst>
      <p:ext uri="{BB962C8B-B14F-4D97-AF65-F5344CB8AC3E}">
        <p14:creationId xmlns:p14="http://schemas.microsoft.com/office/powerpoint/2010/main" val="3105510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5"/>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Text Structures per Common Genre</a:t>
            </a:r>
            <a:endParaRPr sz="4400" dirty="0"/>
          </a:p>
        </p:txBody>
      </p:sp>
      <p:graphicFrame>
        <p:nvGraphicFramePr>
          <p:cNvPr id="381" name="Google Shape;381;p55"/>
          <p:cNvGraphicFramePr/>
          <p:nvPr>
            <p:extLst>
              <p:ext uri="{D42A27DB-BD31-4B8C-83A1-F6EECF244321}">
                <p14:modId xmlns:p14="http://schemas.microsoft.com/office/powerpoint/2010/main" val="1115456233"/>
              </p:ext>
            </p:extLst>
          </p:nvPr>
        </p:nvGraphicFramePr>
        <p:xfrm>
          <a:off x="381000" y="2143367"/>
          <a:ext cx="11429999" cy="4562232"/>
        </p:xfrm>
        <a:graphic>
          <a:graphicData uri="http://schemas.openxmlformats.org/drawingml/2006/table">
            <a:tbl>
              <a:tblPr>
                <a:noFill/>
              </a:tblPr>
              <a:tblGrid>
                <a:gridCol w="3133982">
                  <a:extLst>
                    <a:ext uri="{9D8B030D-6E8A-4147-A177-3AD203B41FA5}">
                      <a16:colId xmlns:a16="http://schemas.microsoft.com/office/drawing/2014/main" val="20000"/>
                    </a:ext>
                  </a:extLst>
                </a:gridCol>
                <a:gridCol w="8296017">
                  <a:extLst>
                    <a:ext uri="{9D8B030D-6E8A-4147-A177-3AD203B41FA5}">
                      <a16:colId xmlns:a16="http://schemas.microsoft.com/office/drawing/2014/main" val="20001"/>
                    </a:ext>
                  </a:extLst>
                </a:gridCol>
              </a:tblGrid>
              <a:tr h="667104">
                <a:tc>
                  <a:txBody>
                    <a:bodyPr/>
                    <a:lstStyle/>
                    <a:p>
                      <a:pPr marL="0" lvl="0" indent="0" algn="l" rtl="0">
                        <a:spcBef>
                          <a:spcPts val="0"/>
                        </a:spcBef>
                        <a:spcAft>
                          <a:spcPts val="0"/>
                        </a:spcAft>
                        <a:buNone/>
                      </a:pPr>
                      <a:r>
                        <a:rPr lang="en-US" sz="2500" b="1" dirty="0">
                          <a:solidFill>
                            <a:srgbClr val="333333"/>
                          </a:solidFill>
                        </a:rPr>
                        <a:t>Sequence</a:t>
                      </a:r>
                      <a:endParaRPr sz="2500" b="1"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333333"/>
                          </a:solidFill>
                        </a:rPr>
                        <a:t>Expository History, Narrative stories, Science</a:t>
                      </a:r>
                      <a:endParaRPr sz="2500"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076008">
                <a:tc>
                  <a:txBody>
                    <a:bodyPr/>
                    <a:lstStyle/>
                    <a:p>
                      <a:pPr marL="0" lvl="0" indent="0" algn="l" rtl="0">
                        <a:spcBef>
                          <a:spcPts val="0"/>
                        </a:spcBef>
                        <a:spcAft>
                          <a:spcPts val="0"/>
                        </a:spcAft>
                        <a:buNone/>
                      </a:pPr>
                      <a:r>
                        <a:rPr lang="en-US" sz="2500" b="1" dirty="0">
                          <a:solidFill>
                            <a:srgbClr val="333333"/>
                          </a:solidFill>
                        </a:rPr>
                        <a:t>Problem and Solution</a:t>
                      </a:r>
                      <a:endParaRPr sz="2500" b="1"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333333"/>
                          </a:solidFill>
                        </a:rPr>
                        <a:t>Narrative text, Science </a:t>
                      </a:r>
                      <a:endParaRPr sz="2500"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076008">
                <a:tc>
                  <a:txBody>
                    <a:bodyPr/>
                    <a:lstStyle/>
                    <a:p>
                      <a:pPr marL="0" lvl="0" indent="0" algn="l" rtl="0">
                        <a:spcBef>
                          <a:spcPts val="0"/>
                        </a:spcBef>
                        <a:spcAft>
                          <a:spcPts val="0"/>
                        </a:spcAft>
                        <a:buNone/>
                      </a:pPr>
                      <a:r>
                        <a:rPr lang="en-US" sz="2500" b="1" dirty="0">
                          <a:solidFill>
                            <a:srgbClr val="333333"/>
                          </a:solidFill>
                        </a:rPr>
                        <a:t>Cause and Effect</a:t>
                      </a:r>
                      <a:endParaRPr sz="2500" b="1"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333333"/>
                          </a:solidFill>
                        </a:rPr>
                        <a:t>Science/ Social Studies text</a:t>
                      </a:r>
                      <a:endParaRPr sz="2500"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67104">
                <a:tc>
                  <a:txBody>
                    <a:bodyPr/>
                    <a:lstStyle/>
                    <a:p>
                      <a:pPr marL="0" lvl="0" indent="0" algn="l" rtl="0">
                        <a:spcBef>
                          <a:spcPts val="0"/>
                        </a:spcBef>
                        <a:spcAft>
                          <a:spcPts val="0"/>
                        </a:spcAft>
                        <a:buNone/>
                      </a:pPr>
                      <a:r>
                        <a:rPr lang="en-US" sz="2500" b="1" dirty="0">
                          <a:solidFill>
                            <a:srgbClr val="333333"/>
                          </a:solidFill>
                        </a:rPr>
                        <a:t>Comparison</a:t>
                      </a:r>
                      <a:endParaRPr sz="2500" b="1"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333333"/>
                          </a:solidFill>
                        </a:rPr>
                        <a:t>Inside narrative with characters, text to text</a:t>
                      </a:r>
                      <a:endParaRPr sz="2500"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076008">
                <a:tc>
                  <a:txBody>
                    <a:bodyPr/>
                    <a:lstStyle/>
                    <a:p>
                      <a:pPr marL="0" lvl="0" indent="0" algn="l" rtl="0">
                        <a:spcBef>
                          <a:spcPts val="0"/>
                        </a:spcBef>
                        <a:spcAft>
                          <a:spcPts val="0"/>
                        </a:spcAft>
                        <a:buNone/>
                      </a:pPr>
                      <a:r>
                        <a:rPr lang="en-US" sz="2500" b="1" dirty="0">
                          <a:solidFill>
                            <a:srgbClr val="333333"/>
                          </a:solidFill>
                        </a:rPr>
                        <a:t>Description</a:t>
                      </a:r>
                      <a:endParaRPr sz="2500" b="1"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333333"/>
                          </a:solidFill>
                        </a:rPr>
                        <a:t>Narrative, textbook passages and short readings</a:t>
                      </a:r>
                      <a:endParaRPr sz="2500"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5547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33</a:t>
            </a:fld>
            <a:endParaRPr dirty="0"/>
          </a:p>
        </p:txBody>
      </p:sp>
      <p:sp>
        <p:nvSpPr>
          <p:cNvPr id="388" name="Google Shape;388;p56"/>
          <p:cNvSpPr txBox="1">
            <a:spLocks noGrp="1"/>
          </p:cNvSpPr>
          <p:nvPr>
            <p:ph type="title"/>
          </p:nvPr>
        </p:nvSpPr>
        <p:spPr>
          <a:xfrm>
            <a:off x="263733" y="3343551"/>
            <a:ext cx="6954000" cy="1066800"/>
          </a:xfrm>
          <a:prstGeom prst="rect">
            <a:avLst/>
          </a:prstGeom>
          <a:noFill/>
          <a:ln>
            <a:noFill/>
          </a:ln>
        </p:spPr>
        <p:txBody>
          <a:bodyPr spcFirstLastPara="1" wrap="square" lIns="91433" tIns="45700" rIns="91433" bIns="45700" anchor="ctr" anchorCtr="0">
            <a:noAutofit/>
          </a:bodyPr>
          <a:lstStyle/>
          <a:p>
            <a:pPr algn="l">
              <a:buSzPts val="4000"/>
            </a:pPr>
            <a:r>
              <a:rPr lang="en-US" dirty="0"/>
              <a:t>                 Teach</a:t>
            </a:r>
            <a:endParaRPr dirty="0"/>
          </a:p>
          <a:p>
            <a:pPr algn="l">
              <a:buSzPts val="4000"/>
            </a:pPr>
            <a:r>
              <a:rPr lang="en-US" dirty="0"/>
              <a:t>                 Use</a:t>
            </a:r>
            <a:endParaRPr dirty="0"/>
          </a:p>
          <a:p>
            <a:pPr>
              <a:buSzPts val="4000"/>
            </a:pPr>
            <a:r>
              <a:rPr lang="en-US" dirty="0"/>
              <a:t>Apply </a:t>
            </a:r>
            <a:endParaRPr dirty="0"/>
          </a:p>
          <a:p>
            <a:pPr>
              <a:buSzPts val="4000"/>
            </a:pPr>
            <a:endParaRPr dirty="0"/>
          </a:p>
        </p:txBody>
      </p:sp>
      <p:pic>
        <p:nvPicPr>
          <p:cNvPr id="389" name="Google Shape;389;p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09125" y="3056500"/>
            <a:ext cx="1066800" cy="1066800"/>
          </a:xfrm>
          <a:prstGeom prst="rect">
            <a:avLst/>
          </a:prstGeom>
          <a:noFill/>
          <a:ln>
            <a:noFill/>
          </a:ln>
        </p:spPr>
      </p:pic>
      <p:pic>
        <p:nvPicPr>
          <p:cNvPr id="390" name="Google Shape;390;p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09125" y="3963733"/>
            <a:ext cx="1066800" cy="1066800"/>
          </a:xfrm>
          <a:prstGeom prst="rect">
            <a:avLst/>
          </a:prstGeom>
          <a:noFill/>
          <a:ln>
            <a:noFill/>
          </a:ln>
        </p:spPr>
      </p:pic>
      <p:pic>
        <p:nvPicPr>
          <p:cNvPr id="391" name="Google Shape;391;p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09125" y="2131100"/>
            <a:ext cx="1066800" cy="1066800"/>
          </a:xfrm>
          <a:prstGeom prst="rect">
            <a:avLst/>
          </a:prstGeom>
          <a:noFill/>
          <a:ln>
            <a:noFill/>
          </a:ln>
        </p:spPr>
      </p:pic>
      <p:sp>
        <p:nvSpPr>
          <p:cNvPr id="392" name="Google Shape;392;p56"/>
          <p:cNvSpPr txBox="1"/>
          <p:nvPr/>
        </p:nvSpPr>
        <p:spPr>
          <a:xfrm>
            <a:off x="914400" y="4891839"/>
            <a:ext cx="9783600" cy="1066855"/>
          </a:xfrm>
          <a:prstGeom prst="rect">
            <a:avLst/>
          </a:prstGeom>
          <a:noFill/>
          <a:ln>
            <a:noFill/>
          </a:ln>
        </p:spPr>
        <p:txBody>
          <a:bodyPr spcFirstLastPara="1" wrap="square" lIns="121900" tIns="121900" rIns="121900" bIns="121900" anchor="ctr" anchorCtr="0">
            <a:spAutoFit/>
          </a:bodyPr>
          <a:lstStyle/>
          <a:p>
            <a:r>
              <a:rPr lang="en-US" sz="5333" b="1" dirty="0">
                <a:solidFill>
                  <a:schemeClr val="dk1"/>
                </a:solidFill>
                <a:latin typeface="Calibri"/>
                <a:ea typeface="Calibri"/>
                <a:cs typeface="Calibri"/>
                <a:sym typeface="Calibri"/>
              </a:rPr>
              <a:t>to Reading and Writing</a:t>
            </a:r>
            <a:endParaRPr sz="5333" b="1" dirty="0">
              <a:solidFill>
                <a:schemeClr val="dk1"/>
              </a:solidFill>
              <a:latin typeface="Calibri"/>
              <a:ea typeface="Calibri"/>
              <a:cs typeface="Calibri"/>
              <a:sym typeface="Calibri"/>
            </a:endParaRPr>
          </a:p>
        </p:txBody>
      </p:sp>
      <p:sp>
        <p:nvSpPr>
          <p:cNvPr id="393" name="Google Shape;393;p56"/>
          <p:cNvSpPr txBox="1"/>
          <p:nvPr/>
        </p:nvSpPr>
        <p:spPr>
          <a:xfrm>
            <a:off x="10975233" y="1066748"/>
            <a:ext cx="10884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algn="ctr"/>
            <a:r>
              <a:rPr lang="en-US" sz="1867" dirty="0">
                <a:latin typeface="Calibri"/>
                <a:ea typeface="Calibri"/>
                <a:cs typeface="Calibri"/>
                <a:sym typeface="Calibri"/>
              </a:rPr>
              <a:t>HO #4</a:t>
            </a:r>
            <a:endParaRPr sz="1867" dirty="0">
              <a:latin typeface="Calibri"/>
              <a:ea typeface="Calibri"/>
              <a:cs typeface="Calibri"/>
              <a:sym typeface="Calibri"/>
            </a:endParaRPr>
          </a:p>
        </p:txBody>
      </p:sp>
      <p:pic>
        <p:nvPicPr>
          <p:cNvPr id="394" name="Google Shape;394;p5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450549">
            <a:off x="7900804" y="1873780"/>
            <a:ext cx="3479277" cy="3925979"/>
          </a:xfrm>
          <a:prstGeom prst="rect">
            <a:avLst/>
          </a:prstGeom>
          <a:noFill/>
          <a:ln>
            <a:noFill/>
          </a:ln>
        </p:spPr>
      </p:pic>
    </p:spTree>
    <p:extLst>
      <p:ext uri="{BB962C8B-B14F-4D97-AF65-F5344CB8AC3E}">
        <p14:creationId xmlns:p14="http://schemas.microsoft.com/office/powerpoint/2010/main" val="297706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7"/>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34</a:t>
            </a:fld>
            <a:endParaRPr dirty="0"/>
          </a:p>
        </p:txBody>
      </p:sp>
      <p:sp>
        <p:nvSpPr>
          <p:cNvPr id="401" name="Google Shape;401;p57"/>
          <p:cNvSpPr txBox="1">
            <a:spLocks noGrp="1"/>
          </p:cNvSpPr>
          <p:nvPr>
            <p:ph type="title"/>
          </p:nvPr>
        </p:nvSpPr>
        <p:spPr>
          <a:xfrm>
            <a:off x="381000" y="1246225"/>
            <a:ext cx="11430000" cy="658000"/>
          </a:xfrm>
          <a:prstGeom prst="rect">
            <a:avLst/>
          </a:prstGeom>
          <a:noFill/>
          <a:ln>
            <a:noFill/>
          </a:ln>
        </p:spPr>
        <p:txBody>
          <a:bodyPr spcFirstLastPara="1" wrap="square" lIns="91433" tIns="45700" rIns="91433" bIns="45700" anchor="ctr" anchorCtr="0">
            <a:noAutofit/>
          </a:bodyPr>
          <a:lstStyle/>
          <a:p>
            <a:pPr>
              <a:buSzPts val="4000"/>
            </a:pPr>
            <a:r>
              <a:rPr lang="en-US" sz="4400" dirty="0"/>
              <a:t>Organizers for Text Structures</a:t>
            </a:r>
            <a:endParaRPr sz="4400" dirty="0"/>
          </a:p>
        </p:txBody>
      </p:sp>
      <p:pic>
        <p:nvPicPr>
          <p:cNvPr id="402" name="Google Shape;402;p57"/>
          <p:cNvPicPr preferRelativeResize="0"/>
          <p:nvPr/>
        </p:nvPicPr>
        <p:blipFill rotWithShape="1">
          <a:blip r:embed="rId3">
            <a:alphaModFix/>
          </a:blip>
          <a:srcRect/>
          <a:stretch/>
        </p:blipFill>
        <p:spPr>
          <a:xfrm>
            <a:off x="7168504" y="2286000"/>
            <a:ext cx="3677376" cy="4419600"/>
          </a:xfrm>
          <a:prstGeom prst="rect">
            <a:avLst/>
          </a:prstGeom>
          <a:noFill/>
          <a:ln>
            <a:noFill/>
          </a:ln>
        </p:spPr>
      </p:pic>
      <p:pic>
        <p:nvPicPr>
          <p:cNvPr id="403" name="Google Shape;403;p5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1000" y="2270212"/>
            <a:ext cx="5739900" cy="3500300"/>
          </a:xfrm>
          <a:prstGeom prst="rect">
            <a:avLst/>
          </a:prstGeom>
          <a:noFill/>
          <a:ln>
            <a:noFill/>
          </a:ln>
        </p:spPr>
      </p:pic>
      <p:sp>
        <p:nvSpPr>
          <p:cNvPr id="404" name="Google Shape;404;p57"/>
          <p:cNvSpPr txBox="1"/>
          <p:nvPr/>
        </p:nvSpPr>
        <p:spPr>
          <a:xfrm>
            <a:off x="10500249" y="1066748"/>
            <a:ext cx="14652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spAutoFit/>
          </a:bodyPr>
          <a:lstStyle/>
          <a:p>
            <a:r>
              <a:rPr lang="en-US" sz="1867" dirty="0">
                <a:latin typeface="Calibri"/>
                <a:ea typeface="Calibri"/>
                <a:cs typeface="Calibri"/>
                <a:sym typeface="Calibri"/>
              </a:rPr>
              <a:t>HO  #5a,b,c</a:t>
            </a:r>
            <a:endParaRPr sz="1867" dirty="0">
              <a:latin typeface="Calibri"/>
              <a:ea typeface="Calibri"/>
              <a:cs typeface="Calibri"/>
              <a:sym typeface="Calibri"/>
            </a:endParaRPr>
          </a:p>
        </p:txBody>
      </p:sp>
    </p:spTree>
    <p:extLst>
      <p:ext uri="{BB962C8B-B14F-4D97-AF65-F5344CB8AC3E}">
        <p14:creationId xmlns:p14="http://schemas.microsoft.com/office/powerpoint/2010/main" val="2531805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35</a:t>
            </a:fld>
            <a:endParaRPr dirty="0"/>
          </a:p>
        </p:txBody>
      </p:sp>
      <p:pic>
        <p:nvPicPr>
          <p:cNvPr id="411" name="Google Shape;411;p58"/>
          <p:cNvPicPr preferRelativeResize="0"/>
          <p:nvPr/>
        </p:nvPicPr>
        <p:blipFill rotWithShape="1">
          <a:blip r:embed="rId3">
            <a:alphaModFix/>
          </a:blip>
          <a:srcRect/>
          <a:stretch/>
        </p:blipFill>
        <p:spPr>
          <a:xfrm>
            <a:off x="5388179" y="1292475"/>
            <a:ext cx="6422821" cy="5413126"/>
          </a:xfrm>
          <a:prstGeom prst="rect">
            <a:avLst/>
          </a:prstGeom>
          <a:noFill/>
          <a:ln>
            <a:noFill/>
          </a:ln>
        </p:spPr>
      </p:pic>
      <p:pic>
        <p:nvPicPr>
          <p:cNvPr id="412" name="Google Shape;412;p58"/>
          <p:cNvPicPr preferRelativeResize="0"/>
          <p:nvPr/>
        </p:nvPicPr>
        <p:blipFill rotWithShape="1">
          <a:blip r:embed="rId4">
            <a:alphaModFix/>
          </a:blip>
          <a:srcRect/>
          <a:stretch/>
        </p:blipFill>
        <p:spPr>
          <a:xfrm>
            <a:off x="381000" y="1333500"/>
            <a:ext cx="4600567" cy="5524500"/>
          </a:xfrm>
          <a:prstGeom prst="rect">
            <a:avLst/>
          </a:prstGeom>
          <a:noFill/>
          <a:ln>
            <a:noFill/>
          </a:ln>
        </p:spPr>
      </p:pic>
      <p:pic>
        <p:nvPicPr>
          <p:cNvPr id="413" name="Google Shape;413;p58"/>
          <p:cNvPicPr preferRelativeResize="0"/>
          <p:nvPr/>
        </p:nvPicPr>
        <p:blipFill>
          <a:blip r:embed="rId5">
            <a:alphaModFix/>
          </a:blip>
          <a:stretch>
            <a:fillRect/>
          </a:stretch>
        </p:blipFill>
        <p:spPr>
          <a:xfrm>
            <a:off x="3958850" y="1333500"/>
            <a:ext cx="3764949" cy="5372100"/>
          </a:xfrm>
          <a:prstGeom prst="rect">
            <a:avLst/>
          </a:prstGeom>
          <a:noFill/>
          <a:ln>
            <a:noFill/>
          </a:ln>
        </p:spPr>
      </p:pic>
    </p:spTree>
    <p:extLst>
      <p:ext uri="{BB962C8B-B14F-4D97-AF65-F5344CB8AC3E}">
        <p14:creationId xmlns:p14="http://schemas.microsoft.com/office/powerpoint/2010/main" val="232902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1"/>
                                        <p:tgtEl>
                                          <p:spTgt spid="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9"/>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36</a:t>
            </a:fld>
            <a:endParaRPr dirty="0"/>
          </a:p>
        </p:txBody>
      </p:sp>
      <p:sp>
        <p:nvSpPr>
          <p:cNvPr id="420" name="Google Shape;420;p59"/>
          <p:cNvSpPr txBox="1">
            <a:spLocks noGrp="1"/>
          </p:cNvSpPr>
          <p:nvPr>
            <p:ph type="title"/>
          </p:nvPr>
        </p:nvSpPr>
        <p:spPr>
          <a:xfrm>
            <a:off x="406500" y="990549"/>
            <a:ext cx="11404500" cy="1066800"/>
          </a:xfrm>
          <a:prstGeom prst="rect">
            <a:avLst/>
          </a:prstGeom>
          <a:noFill/>
          <a:ln>
            <a:noFill/>
          </a:ln>
        </p:spPr>
        <p:txBody>
          <a:bodyPr spcFirstLastPara="1" wrap="square" lIns="91433" tIns="45700" rIns="91433" bIns="45700" anchor="ctr" anchorCtr="0">
            <a:noAutofit/>
          </a:bodyPr>
          <a:lstStyle/>
          <a:p>
            <a:pPr>
              <a:buSzPts val="4000"/>
            </a:pPr>
            <a:r>
              <a:rPr lang="en-US" sz="4400" dirty="0"/>
              <a:t>Across Grade Levels</a:t>
            </a:r>
            <a:endParaRPr sz="4400" dirty="0"/>
          </a:p>
        </p:txBody>
      </p:sp>
      <p:pic>
        <p:nvPicPr>
          <p:cNvPr id="421" name="Google Shape;421;p59"/>
          <p:cNvPicPr preferRelativeResize="0"/>
          <p:nvPr/>
        </p:nvPicPr>
        <p:blipFill rotWithShape="1">
          <a:blip r:embed="rId3">
            <a:alphaModFix/>
          </a:blip>
          <a:srcRect/>
          <a:stretch/>
        </p:blipFill>
        <p:spPr>
          <a:xfrm>
            <a:off x="889001" y="2159000"/>
            <a:ext cx="4646826" cy="4546600"/>
          </a:xfrm>
          <a:prstGeom prst="rect">
            <a:avLst/>
          </a:prstGeom>
          <a:noFill/>
          <a:ln>
            <a:noFill/>
          </a:ln>
        </p:spPr>
      </p:pic>
      <p:pic>
        <p:nvPicPr>
          <p:cNvPr id="422" name="Google Shape;422;p59"/>
          <p:cNvPicPr preferRelativeResize="0"/>
          <p:nvPr/>
        </p:nvPicPr>
        <p:blipFill rotWithShape="1">
          <a:blip r:embed="rId4">
            <a:alphaModFix/>
          </a:blip>
          <a:srcRect/>
          <a:stretch/>
        </p:blipFill>
        <p:spPr>
          <a:xfrm>
            <a:off x="6549082" y="1963075"/>
            <a:ext cx="4775596" cy="4742525"/>
          </a:xfrm>
          <a:prstGeom prst="rect">
            <a:avLst/>
          </a:prstGeom>
          <a:noFill/>
          <a:ln>
            <a:noFill/>
          </a:ln>
        </p:spPr>
      </p:pic>
    </p:spTree>
    <p:extLst>
      <p:ext uri="{BB962C8B-B14F-4D97-AF65-F5344CB8AC3E}">
        <p14:creationId xmlns:p14="http://schemas.microsoft.com/office/powerpoint/2010/main" val="1985562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9" name="Google Shape;429;p60"/>
          <p:cNvSpPr/>
          <p:nvPr/>
        </p:nvSpPr>
        <p:spPr>
          <a:xfrm>
            <a:off x="4978000" y="5692933"/>
            <a:ext cx="2050800" cy="7800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graphicFrame>
        <p:nvGraphicFramePr>
          <p:cNvPr id="430" name="Google Shape;430;p60"/>
          <p:cNvGraphicFramePr/>
          <p:nvPr>
            <p:extLst>
              <p:ext uri="{D42A27DB-BD31-4B8C-83A1-F6EECF244321}">
                <p14:modId xmlns:p14="http://schemas.microsoft.com/office/powerpoint/2010/main" val="1009308345"/>
              </p:ext>
            </p:extLst>
          </p:nvPr>
        </p:nvGraphicFramePr>
        <p:xfrm>
          <a:off x="381001" y="1892822"/>
          <a:ext cx="11429999" cy="4834048"/>
        </p:xfrm>
        <a:graphic>
          <a:graphicData uri="http://schemas.openxmlformats.org/drawingml/2006/table">
            <a:tbl>
              <a:tblPr>
                <a:noFill/>
              </a:tblPr>
              <a:tblGrid>
                <a:gridCol w="2307869">
                  <a:extLst>
                    <a:ext uri="{9D8B030D-6E8A-4147-A177-3AD203B41FA5}">
                      <a16:colId xmlns:a16="http://schemas.microsoft.com/office/drawing/2014/main" val="20000"/>
                    </a:ext>
                  </a:extLst>
                </a:gridCol>
                <a:gridCol w="2502211">
                  <a:extLst>
                    <a:ext uri="{9D8B030D-6E8A-4147-A177-3AD203B41FA5}">
                      <a16:colId xmlns:a16="http://schemas.microsoft.com/office/drawing/2014/main" val="20001"/>
                    </a:ext>
                  </a:extLst>
                </a:gridCol>
                <a:gridCol w="2170149">
                  <a:extLst>
                    <a:ext uri="{9D8B030D-6E8A-4147-A177-3AD203B41FA5}">
                      <a16:colId xmlns:a16="http://schemas.microsoft.com/office/drawing/2014/main" val="20002"/>
                    </a:ext>
                  </a:extLst>
                </a:gridCol>
                <a:gridCol w="2178338">
                  <a:extLst>
                    <a:ext uri="{9D8B030D-6E8A-4147-A177-3AD203B41FA5}">
                      <a16:colId xmlns:a16="http://schemas.microsoft.com/office/drawing/2014/main" val="20003"/>
                    </a:ext>
                  </a:extLst>
                </a:gridCol>
                <a:gridCol w="2271432">
                  <a:extLst>
                    <a:ext uri="{9D8B030D-6E8A-4147-A177-3AD203B41FA5}">
                      <a16:colId xmlns:a16="http://schemas.microsoft.com/office/drawing/2014/main" val="20004"/>
                    </a:ext>
                  </a:extLst>
                </a:gridCol>
              </a:tblGrid>
              <a:tr h="936875">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cs typeface="Calibri" panose="020F0502020204030204" pitchFamily="34" charset="0"/>
                        </a:rPr>
                        <a:t>Cause- Effect</a:t>
                      </a:r>
                      <a:endParaRPr sz="2400" b="1"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EEAF6"/>
                    </a:solidFill>
                  </a:tcPr>
                </a:tc>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cs typeface="Calibri" panose="020F0502020204030204" pitchFamily="34" charset="0"/>
                        </a:rPr>
                        <a:t>Comparison</a:t>
                      </a:r>
                      <a:endParaRPr sz="2400" b="1"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EEAF6"/>
                    </a:solidFill>
                  </a:tcPr>
                </a:tc>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cs typeface="Calibri" panose="020F0502020204030204" pitchFamily="34" charset="0"/>
                        </a:rPr>
                        <a:t>Description</a:t>
                      </a:r>
                      <a:endParaRPr sz="2400" b="1"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EEAF6"/>
                    </a:solidFill>
                  </a:tcPr>
                </a:tc>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cs typeface="Calibri" panose="020F0502020204030204" pitchFamily="34" charset="0"/>
                        </a:rPr>
                        <a:t>Problem/ Solution</a:t>
                      </a:r>
                      <a:endParaRPr sz="2400" b="1"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EEAF6"/>
                    </a:solidFill>
                  </a:tcPr>
                </a:tc>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cs typeface="Calibri" panose="020F0502020204030204" pitchFamily="34" charset="0"/>
                        </a:rPr>
                        <a:t>Sequence</a:t>
                      </a:r>
                      <a:endParaRPr sz="2400" b="1"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EEAF6"/>
                    </a:solidFill>
                  </a:tcPr>
                </a:tc>
                <a:extLst>
                  <a:ext uri="{0D108BD9-81ED-4DB2-BD59-A6C34878D82A}">
                    <a16:rowId xmlns:a16="http://schemas.microsoft.com/office/drawing/2014/main" val="10000"/>
                  </a:ext>
                </a:extLst>
              </a:tr>
              <a:tr h="2851612">
                <a:tc>
                  <a:txBody>
                    <a:bodyPr/>
                    <a:lstStyle/>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because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consequently</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if so,</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then</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since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therefore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so that</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thus</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as a result</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not only, but</a:t>
                      </a:r>
                      <a:endParaRPr sz="2000"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however</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but</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on the other hand</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instead of</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as well as</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similar to</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different from</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compared to </a:t>
                      </a:r>
                      <a:endParaRPr sz="2000"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for example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for instance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specifically</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in addition</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described as</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to illustrate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another </a:t>
                      </a:r>
                      <a:endParaRPr sz="2000"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because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since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consequently</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so that</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nevertheless</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a solution</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however therefore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in addition</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as a result</a:t>
                      </a:r>
                      <a:endParaRPr sz="2000"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for example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therefore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first, second, third</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before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after</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then</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finally</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in conclusion</a:t>
                      </a:r>
                      <a:endParaRPr sz="2000"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TextBox 1"/>
          <p:cNvSpPr txBox="1"/>
          <p:nvPr/>
        </p:nvSpPr>
        <p:spPr>
          <a:xfrm>
            <a:off x="381000" y="1123431"/>
            <a:ext cx="11430000" cy="769441"/>
          </a:xfrm>
          <a:prstGeom prst="rect">
            <a:avLst/>
          </a:prstGeom>
          <a:noFill/>
        </p:spPr>
        <p:txBody>
          <a:bodyPr wrap="square" rtlCol="0">
            <a:spAutoFit/>
          </a:bodyPr>
          <a:lstStyle/>
          <a:p>
            <a:pPr algn="ctr"/>
            <a:r>
              <a:rPr lang="en-US" sz="4400" b="1" dirty="0">
                <a:solidFill>
                  <a:schemeClr val="dk1"/>
                </a:solidFill>
                <a:latin typeface="Calibri"/>
                <a:ea typeface="Calibri"/>
                <a:cs typeface="Calibri"/>
                <a:sym typeface="Calibri"/>
              </a:rPr>
              <a:t>Text Structure Signal Words</a:t>
            </a:r>
          </a:p>
        </p:txBody>
      </p:sp>
    </p:spTree>
    <p:extLst>
      <p:ext uri="{BB962C8B-B14F-4D97-AF65-F5344CB8AC3E}">
        <p14:creationId xmlns:p14="http://schemas.microsoft.com/office/powerpoint/2010/main" val="3980334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1"/>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38</a:t>
            </a:fld>
            <a:endParaRPr dirty="0"/>
          </a:p>
        </p:txBody>
      </p:sp>
      <p:sp>
        <p:nvSpPr>
          <p:cNvPr id="437" name="Google Shape;437;p61"/>
          <p:cNvSpPr txBox="1">
            <a:spLocks noGrp="1"/>
          </p:cNvSpPr>
          <p:nvPr>
            <p:ph type="body" idx="1"/>
          </p:nvPr>
        </p:nvSpPr>
        <p:spPr>
          <a:xfrm>
            <a:off x="381001" y="2038865"/>
            <a:ext cx="4303962" cy="4662260"/>
          </a:xfrm>
          <a:prstGeom prst="rect">
            <a:avLst/>
          </a:prstGeom>
          <a:noFill/>
          <a:ln w="38100" cap="flat" cmpd="sng">
            <a:solidFill>
              <a:srgbClr val="9E9E9E"/>
            </a:solidFill>
            <a:prstDash val="solid"/>
            <a:round/>
            <a:headEnd type="none" w="sm" len="sm"/>
            <a:tailEnd type="none" w="sm" len="sm"/>
          </a:ln>
        </p:spPr>
        <p:txBody>
          <a:bodyPr spcFirstLastPara="1" wrap="square" lIns="91433" tIns="45700" rIns="91433" bIns="45700" anchor="t" anchorCtr="0">
            <a:noAutofit/>
          </a:bodyPr>
          <a:lstStyle/>
          <a:p>
            <a:pPr marL="0" indent="0">
              <a:spcBef>
                <a:spcPts val="400"/>
              </a:spcBef>
              <a:buSzPts val="1400"/>
              <a:buNone/>
            </a:pPr>
            <a:r>
              <a:rPr lang="en-US" sz="3600" dirty="0"/>
              <a:t>Titles</a:t>
            </a:r>
            <a:endParaRPr sz="3600" dirty="0"/>
          </a:p>
          <a:p>
            <a:pPr marL="0" indent="0">
              <a:spcBef>
                <a:spcPts val="400"/>
              </a:spcBef>
              <a:buSzPts val="1400"/>
              <a:buNone/>
            </a:pPr>
            <a:r>
              <a:rPr lang="en-US" sz="3600" dirty="0"/>
              <a:t>Table of Content</a:t>
            </a:r>
            <a:endParaRPr sz="3600" dirty="0"/>
          </a:p>
          <a:p>
            <a:pPr marL="0" indent="0">
              <a:spcBef>
                <a:spcPts val="400"/>
              </a:spcBef>
              <a:buSzPts val="1400"/>
              <a:buNone/>
            </a:pPr>
            <a:r>
              <a:rPr lang="en-US" sz="3600" dirty="0"/>
              <a:t>Index </a:t>
            </a:r>
            <a:endParaRPr sz="3600" dirty="0"/>
          </a:p>
          <a:p>
            <a:pPr marL="0" indent="0">
              <a:spcBef>
                <a:spcPts val="400"/>
              </a:spcBef>
              <a:buSzPts val="1400"/>
              <a:buNone/>
            </a:pPr>
            <a:r>
              <a:rPr lang="en-US" sz="3600" dirty="0"/>
              <a:t>Diagrams</a:t>
            </a:r>
            <a:endParaRPr sz="3600" dirty="0"/>
          </a:p>
          <a:p>
            <a:pPr marL="0" indent="0">
              <a:spcBef>
                <a:spcPts val="400"/>
              </a:spcBef>
              <a:buSzPts val="1400"/>
              <a:buNone/>
            </a:pPr>
            <a:r>
              <a:rPr lang="en-US" sz="3600" dirty="0"/>
              <a:t>Captions</a:t>
            </a:r>
            <a:endParaRPr sz="3600" dirty="0"/>
          </a:p>
          <a:p>
            <a:pPr marL="0" indent="0">
              <a:spcBef>
                <a:spcPts val="400"/>
              </a:spcBef>
              <a:buSzPts val="1400"/>
              <a:buNone/>
            </a:pPr>
            <a:r>
              <a:rPr lang="en-US" sz="3600" dirty="0"/>
              <a:t>Charts</a:t>
            </a:r>
            <a:endParaRPr sz="3600" dirty="0"/>
          </a:p>
          <a:p>
            <a:pPr marL="0" indent="0">
              <a:spcBef>
                <a:spcPts val="400"/>
              </a:spcBef>
              <a:buSzPts val="1400"/>
              <a:buNone/>
            </a:pPr>
            <a:r>
              <a:rPr lang="en-US" sz="3600" dirty="0"/>
              <a:t>Graphs</a:t>
            </a:r>
            <a:endParaRPr sz="3600" dirty="0"/>
          </a:p>
        </p:txBody>
      </p:sp>
      <p:sp>
        <p:nvSpPr>
          <p:cNvPr id="438" name="Google Shape;438;p61"/>
          <p:cNvSpPr txBox="1">
            <a:spLocks noGrp="1"/>
          </p:cNvSpPr>
          <p:nvPr>
            <p:ph type="title"/>
          </p:nvPr>
        </p:nvSpPr>
        <p:spPr>
          <a:xfrm>
            <a:off x="380999" y="977279"/>
            <a:ext cx="11430001" cy="1066800"/>
          </a:xfrm>
          <a:prstGeom prst="rect">
            <a:avLst/>
          </a:prstGeom>
          <a:noFill/>
          <a:ln>
            <a:noFill/>
          </a:ln>
        </p:spPr>
        <p:txBody>
          <a:bodyPr spcFirstLastPara="1" wrap="square" lIns="91433" tIns="45700" rIns="91433" bIns="45700" anchor="ctr" anchorCtr="0">
            <a:noAutofit/>
          </a:bodyPr>
          <a:lstStyle/>
          <a:p>
            <a:pPr>
              <a:buSzPts val="4000"/>
            </a:pPr>
            <a:r>
              <a:rPr lang="en-US" sz="4400" dirty="0"/>
              <a:t>Text Features</a:t>
            </a:r>
            <a:endParaRPr sz="4400" dirty="0"/>
          </a:p>
        </p:txBody>
      </p:sp>
      <p:sp>
        <p:nvSpPr>
          <p:cNvPr id="439" name="Google Shape;439;p61"/>
          <p:cNvSpPr/>
          <p:nvPr/>
        </p:nvSpPr>
        <p:spPr>
          <a:xfrm rot="5400000">
            <a:off x="6670596" y="1476626"/>
            <a:ext cx="4565807" cy="5715000"/>
          </a:xfrm>
          <a:prstGeom prst="wedgeRoundRectCallout">
            <a:avLst>
              <a:gd name="adj1" fmla="val -20833"/>
              <a:gd name="adj2" fmla="val 62500"/>
              <a:gd name="adj3" fmla="val 0"/>
            </a:avLst>
          </a:prstGeom>
          <a:solidFill>
            <a:schemeClr val="lt2"/>
          </a:solidFill>
          <a:ln w="76200"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a:buSzPts val="1100"/>
            </a:pPr>
            <a:endParaRPr sz="1467" dirty="0"/>
          </a:p>
        </p:txBody>
      </p:sp>
      <p:sp>
        <p:nvSpPr>
          <p:cNvPr id="440" name="Google Shape;440;p61"/>
          <p:cNvSpPr txBox="1"/>
          <p:nvPr/>
        </p:nvSpPr>
        <p:spPr>
          <a:xfrm>
            <a:off x="6096000" y="2137718"/>
            <a:ext cx="5715000" cy="4113933"/>
          </a:xfrm>
          <a:prstGeom prst="rect">
            <a:avLst/>
          </a:prstGeom>
          <a:noFill/>
          <a:ln>
            <a:noFill/>
          </a:ln>
        </p:spPr>
        <p:txBody>
          <a:bodyPr spcFirstLastPara="1" wrap="square" lIns="91433" tIns="91433" rIns="91433" bIns="91433" anchor="t" anchorCtr="0">
            <a:spAutoFit/>
          </a:bodyPr>
          <a:lstStyle/>
          <a:p>
            <a:pPr>
              <a:spcBef>
                <a:spcPts val="400"/>
              </a:spcBef>
              <a:buClr>
                <a:srgbClr val="00B050"/>
              </a:buClr>
              <a:buSzPts val="1400"/>
            </a:pPr>
            <a:r>
              <a:rPr lang="en-US" sz="3600" dirty="0">
                <a:solidFill>
                  <a:schemeClr val="dk1"/>
                </a:solidFill>
                <a:latin typeface="Calibri"/>
                <a:ea typeface="Calibri"/>
                <a:cs typeface="Calibri"/>
                <a:sym typeface="Calibri"/>
              </a:rPr>
              <a:t>Teaching the </a:t>
            </a:r>
            <a:r>
              <a:rPr lang="en-US" sz="3600" b="1" dirty="0">
                <a:solidFill>
                  <a:schemeClr val="dk1"/>
                </a:solidFill>
                <a:latin typeface="Calibri"/>
                <a:ea typeface="Calibri"/>
                <a:cs typeface="Calibri"/>
                <a:sym typeface="Calibri"/>
              </a:rPr>
              <a:t>text</a:t>
            </a:r>
            <a:r>
              <a:rPr lang="en-US" sz="3600" dirty="0">
                <a:solidFill>
                  <a:schemeClr val="dk1"/>
                </a:solidFill>
                <a:latin typeface="Calibri"/>
                <a:ea typeface="Calibri"/>
                <a:cs typeface="Calibri"/>
                <a:sym typeface="Calibri"/>
              </a:rPr>
              <a:t> </a:t>
            </a:r>
            <a:r>
              <a:rPr lang="en-US" sz="3600" b="1" dirty="0">
                <a:solidFill>
                  <a:schemeClr val="dk1"/>
                </a:solidFill>
                <a:latin typeface="Calibri"/>
                <a:ea typeface="Calibri"/>
                <a:cs typeface="Calibri"/>
                <a:sym typeface="Calibri"/>
              </a:rPr>
              <a:t>structures</a:t>
            </a:r>
            <a:r>
              <a:rPr lang="en-US" sz="3600" dirty="0">
                <a:solidFill>
                  <a:schemeClr val="dk1"/>
                </a:solidFill>
                <a:latin typeface="Calibri"/>
                <a:ea typeface="Calibri"/>
                <a:cs typeface="Calibri"/>
                <a:sym typeface="Calibri"/>
              </a:rPr>
              <a:t> when using graphic organizers is just as important to comprehension as instruction on </a:t>
            </a:r>
            <a:r>
              <a:rPr lang="en-US" sz="3600" b="1" dirty="0">
                <a:solidFill>
                  <a:schemeClr val="dk1"/>
                </a:solidFill>
                <a:latin typeface="Calibri"/>
                <a:ea typeface="Calibri"/>
                <a:cs typeface="Calibri"/>
                <a:sym typeface="Calibri"/>
              </a:rPr>
              <a:t>text features</a:t>
            </a:r>
            <a:r>
              <a:rPr lang="en-US" sz="3600" dirty="0">
                <a:solidFill>
                  <a:schemeClr val="dk1"/>
                </a:solidFill>
                <a:latin typeface="Calibri"/>
                <a:ea typeface="Calibri"/>
                <a:cs typeface="Calibri"/>
                <a:sym typeface="Calibri"/>
              </a:rPr>
              <a:t>. </a:t>
            </a:r>
            <a:endParaRPr sz="3600" dirty="0">
              <a:solidFill>
                <a:schemeClr val="dk1"/>
              </a:solidFill>
              <a:latin typeface="Calibri"/>
              <a:ea typeface="Calibri"/>
              <a:cs typeface="Calibri"/>
              <a:sym typeface="Calibri"/>
            </a:endParaRPr>
          </a:p>
          <a:p>
            <a:pPr>
              <a:buSzPts val="2300"/>
            </a:pPr>
            <a:endParaRPr sz="3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633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1"/>
                                        <p:tgtEl>
                                          <p:spTgt spid="439"/>
                                        </p:tgtEl>
                                      </p:cBhvr>
                                    </p:animEffect>
                                  </p:childTnLst>
                                </p:cTn>
                              </p:par>
                              <p:par>
                                <p:cTn id="8" presetID="10" presetClass="entr" presetSubtype="0" fill="hold" nodeType="withEffect">
                                  <p:stCondLst>
                                    <p:cond delay="0"/>
                                  </p:stCondLst>
                                  <p:childTnLst>
                                    <p:set>
                                      <p:cBhvr>
                                        <p:cTn id="9" dur="1" fill="hold">
                                          <p:stCondLst>
                                            <p:cond delay="0"/>
                                          </p:stCondLst>
                                        </p:cTn>
                                        <p:tgtEl>
                                          <p:spTgt spid="440"/>
                                        </p:tgtEl>
                                        <p:attrNameLst>
                                          <p:attrName>style.visibility</p:attrName>
                                        </p:attrNameLst>
                                      </p:cBhvr>
                                      <p:to>
                                        <p:strVal val="visible"/>
                                      </p:to>
                                    </p:set>
                                    <p:animEffect transition="in" filter="fade">
                                      <p:cBhvr>
                                        <p:cTn id="10" dur="1"/>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2"/>
          <p:cNvSpPr txBox="1">
            <a:spLocks noGrp="1"/>
          </p:cNvSpPr>
          <p:nvPr>
            <p:ph type="body" idx="1"/>
          </p:nvPr>
        </p:nvSpPr>
        <p:spPr>
          <a:xfrm>
            <a:off x="203200" y="2159000"/>
            <a:ext cx="11785600" cy="4419600"/>
          </a:xfrm>
          <a:prstGeom prst="rect">
            <a:avLst/>
          </a:prstGeom>
        </p:spPr>
        <p:txBody>
          <a:bodyPr spcFirstLastPara="1" wrap="square" lIns="121900" tIns="60933" rIns="121900" bIns="60933" anchor="t" anchorCtr="0">
            <a:normAutofit/>
          </a:bodyPr>
          <a:lstStyle/>
          <a:p>
            <a:pPr marL="0" indent="0">
              <a:spcBef>
                <a:spcPts val="480"/>
              </a:spcBef>
              <a:buNone/>
            </a:pPr>
            <a:endParaRPr dirty="0"/>
          </a:p>
          <a:p>
            <a:pPr marL="0" indent="0">
              <a:spcBef>
                <a:spcPts val="480"/>
              </a:spcBef>
              <a:buNone/>
            </a:pPr>
            <a:endParaRPr dirty="0"/>
          </a:p>
          <a:p>
            <a:pPr marL="0" indent="0">
              <a:spcBef>
                <a:spcPts val="480"/>
              </a:spcBef>
              <a:buNone/>
            </a:pPr>
            <a:endParaRPr dirty="0"/>
          </a:p>
          <a:p>
            <a:pPr marL="0" indent="0">
              <a:spcBef>
                <a:spcPts val="480"/>
              </a:spcBef>
              <a:buNone/>
            </a:pPr>
            <a:endParaRPr dirty="0"/>
          </a:p>
          <a:p>
            <a:pPr marL="0" indent="0">
              <a:spcBef>
                <a:spcPts val="480"/>
              </a:spcBef>
              <a:buNone/>
            </a:pPr>
            <a:endParaRPr sz="3733" dirty="0"/>
          </a:p>
          <a:p>
            <a:pPr marL="0" indent="0">
              <a:spcBef>
                <a:spcPts val="480"/>
              </a:spcBef>
              <a:buNone/>
            </a:pPr>
            <a:endParaRPr sz="3733" dirty="0"/>
          </a:p>
        </p:txBody>
      </p:sp>
      <p:sp>
        <p:nvSpPr>
          <p:cNvPr id="447" name="Google Shape;447;p62"/>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267" dirty="0"/>
              <a:t> </a:t>
            </a:r>
            <a:r>
              <a:rPr lang="en-US" sz="4400" dirty="0"/>
              <a:t>4. Visualization - Forming Mental Images</a:t>
            </a:r>
            <a:endParaRPr sz="4400" dirty="0"/>
          </a:p>
        </p:txBody>
      </p:sp>
      <p:pic>
        <p:nvPicPr>
          <p:cNvPr id="448" name="Google Shape;448;p6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16635" y="1964725"/>
            <a:ext cx="4752824" cy="4416128"/>
          </a:xfrm>
          <a:prstGeom prst="rect">
            <a:avLst/>
          </a:prstGeom>
          <a:noFill/>
          <a:ln>
            <a:noFill/>
          </a:ln>
        </p:spPr>
      </p:pic>
      <p:pic>
        <p:nvPicPr>
          <p:cNvPr id="449" name="Google Shape;449;p6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76086" y="1940011"/>
            <a:ext cx="5190581" cy="4478323"/>
          </a:xfrm>
          <a:prstGeom prst="rect">
            <a:avLst/>
          </a:prstGeom>
          <a:noFill/>
          <a:ln>
            <a:noFill/>
          </a:ln>
        </p:spPr>
      </p:pic>
    </p:spTree>
    <p:extLst>
      <p:ext uri="{BB962C8B-B14F-4D97-AF65-F5344CB8AC3E}">
        <p14:creationId xmlns:p14="http://schemas.microsoft.com/office/powerpoint/2010/main" val="69287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4</a:t>
            </a:fld>
            <a:endParaRPr dirty="0"/>
          </a:p>
        </p:txBody>
      </p:sp>
      <p:sp>
        <p:nvSpPr>
          <p:cNvPr id="83" name="Google Shape;83;p12"/>
          <p:cNvSpPr txBox="1">
            <a:spLocks noGrp="1"/>
          </p:cNvSpPr>
          <p:nvPr>
            <p:ph type="body" idx="1"/>
          </p:nvPr>
        </p:nvSpPr>
        <p:spPr>
          <a:xfrm>
            <a:off x="381000" y="1799068"/>
            <a:ext cx="11430000" cy="441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sz="3600" dirty="0"/>
              <a:t>Participants will Examine</a:t>
            </a:r>
            <a:endParaRPr sz="3600" dirty="0"/>
          </a:p>
          <a:p>
            <a:pPr lvl="0" indent="-419100">
              <a:buSzPct val="100000"/>
            </a:pPr>
            <a:r>
              <a:rPr lang="en-US" sz="3200" dirty="0"/>
              <a:t>Comprehension – Process vs. Product</a:t>
            </a:r>
          </a:p>
          <a:p>
            <a:pPr lvl="0" indent="-419100">
              <a:buSzPct val="100000"/>
            </a:pPr>
            <a:r>
              <a:rPr lang="en-US" sz="3200" dirty="0"/>
              <a:t>Comprehension from sentence – Paragraph-Story</a:t>
            </a:r>
          </a:p>
          <a:p>
            <a:pPr lvl="0" indent="-419100">
              <a:buSzPct val="100000"/>
            </a:pPr>
            <a:r>
              <a:rPr lang="en-US" sz="3200" dirty="0"/>
              <a:t>Linking Listening Comprehension and Reading Comprehension</a:t>
            </a:r>
          </a:p>
          <a:p>
            <a:pPr lvl="0" indent="-419100">
              <a:buSzPct val="100000"/>
            </a:pPr>
            <a:r>
              <a:rPr lang="en-US" sz="3200" dirty="0"/>
              <a:t>Text Structure and the Impact on Comprehension</a:t>
            </a:r>
          </a:p>
          <a:p>
            <a:pPr lvl="0" indent="-419100">
              <a:buSzPct val="100000"/>
            </a:pPr>
            <a:r>
              <a:rPr lang="en-US" sz="3200" dirty="0"/>
              <a:t>The Application of Graphic Organizers for Processing</a:t>
            </a:r>
          </a:p>
          <a:p>
            <a:pPr lvl="0" indent="-419100">
              <a:buSzPct val="100000"/>
            </a:pPr>
            <a:r>
              <a:rPr lang="en-US" sz="3200" dirty="0"/>
              <a:t>The Power of Intentional Strategy Instruction</a:t>
            </a:r>
          </a:p>
          <a:p>
            <a:pPr marL="457200" lvl="0" indent="0" algn="l" rtl="0">
              <a:lnSpc>
                <a:spcPct val="100000"/>
              </a:lnSpc>
              <a:spcBef>
                <a:spcPts val="360"/>
              </a:spcBef>
              <a:spcAft>
                <a:spcPts val="0"/>
              </a:spcAft>
              <a:buSzPts val="1800"/>
              <a:buNone/>
            </a:pPr>
            <a:endParaRPr sz="3000" dirty="0"/>
          </a:p>
        </p:txBody>
      </p:sp>
      <p:sp>
        <p:nvSpPr>
          <p:cNvPr id="84" name="Google Shape;84;p12"/>
          <p:cNvSpPr txBox="1">
            <a:spLocks noGrp="1"/>
          </p:cNvSpPr>
          <p:nvPr>
            <p:ph type="title"/>
          </p:nvPr>
        </p:nvSpPr>
        <p:spPr>
          <a:xfrm>
            <a:off x="381000" y="1015314"/>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400" dirty="0"/>
              <a:t>Learner Intentions</a:t>
            </a:r>
            <a:endParaRPr sz="4400" dirty="0"/>
          </a:p>
        </p:txBody>
      </p:sp>
    </p:spTree>
    <p:extLst>
      <p:ext uri="{BB962C8B-B14F-4D97-AF65-F5344CB8AC3E}">
        <p14:creationId xmlns:p14="http://schemas.microsoft.com/office/powerpoint/2010/main" val="3753531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3"/>
          <p:cNvSpPr txBox="1">
            <a:spLocks noGrp="1"/>
          </p:cNvSpPr>
          <p:nvPr>
            <p:ph type="body" idx="1"/>
          </p:nvPr>
        </p:nvSpPr>
        <p:spPr>
          <a:xfrm>
            <a:off x="381000" y="1310732"/>
            <a:ext cx="5715000" cy="5394867"/>
          </a:xfrm>
          <a:prstGeom prst="rect">
            <a:avLst/>
          </a:prstGeom>
        </p:spPr>
        <p:txBody>
          <a:bodyPr spcFirstLastPara="1" wrap="square" lIns="121900" tIns="60933" rIns="121900" bIns="60933" anchor="t" anchorCtr="0">
            <a:normAutofit fontScale="92500" lnSpcReduction="20000"/>
          </a:bodyPr>
          <a:lstStyle/>
          <a:p>
            <a:pPr marL="0" indent="0">
              <a:lnSpc>
                <a:spcPct val="120000"/>
              </a:lnSpc>
              <a:spcBef>
                <a:spcPts val="2800"/>
              </a:spcBef>
              <a:spcAft>
                <a:spcPts val="3733"/>
              </a:spcAft>
              <a:buSzPts val="935"/>
              <a:buNone/>
            </a:pPr>
            <a:r>
              <a:rPr lang="en-US" sz="3044" dirty="0">
                <a:solidFill>
                  <a:srgbClr val="004C8E"/>
                </a:solidFill>
                <a:highlight>
                  <a:schemeClr val="lt1"/>
                </a:highlight>
              </a:rPr>
              <a:t>“The barn was very large. It was very old. It smelled of hay and it smelled of manure. It smelled of the perspiration of tired horses and the wonderful sweet breath of patient cows. There was always hay in the great loft up overhead. And there was always hay being pitched down to the cows and the horses and the sheep.” </a:t>
            </a:r>
            <a:endParaRPr sz="2560" dirty="0">
              <a:solidFill>
                <a:srgbClr val="004C8E"/>
              </a:solidFill>
            </a:endParaRPr>
          </a:p>
        </p:txBody>
      </p:sp>
      <p:sp>
        <p:nvSpPr>
          <p:cNvPr id="456" name="Google Shape;456;p63"/>
          <p:cNvSpPr txBox="1"/>
          <p:nvPr/>
        </p:nvSpPr>
        <p:spPr>
          <a:xfrm>
            <a:off x="6590192" y="1622884"/>
            <a:ext cx="4852161" cy="4719265"/>
          </a:xfrm>
          <a:prstGeom prst="rect">
            <a:avLst/>
          </a:prstGeom>
          <a:noFill/>
          <a:ln w="9525" cap="flat" cmpd="sng">
            <a:solidFill>
              <a:srgbClr val="00B050"/>
            </a:solidFill>
            <a:prstDash val="solid"/>
            <a:round/>
            <a:headEnd type="none" w="sm" len="sm"/>
            <a:tailEnd type="none" w="sm" len="sm"/>
          </a:ln>
        </p:spPr>
        <p:txBody>
          <a:bodyPr spcFirstLastPara="1" wrap="square" lIns="121900" tIns="121900" rIns="121900" bIns="121900" anchor="t" anchorCtr="0">
            <a:spAutoFit/>
          </a:bodyPr>
          <a:lstStyle/>
          <a:p>
            <a:r>
              <a:rPr lang="en-US" sz="3200" b="1" u="sng" dirty="0">
                <a:solidFill>
                  <a:srgbClr val="429539"/>
                </a:solidFill>
                <a:latin typeface="Calibri"/>
                <a:ea typeface="Calibri"/>
                <a:cs typeface="Calibri"/>
                <a:sym typeface="Calibri"/>
              </a:rPr>
              <a:t>Words from the Text</a:t>
            </a:r>
            <a:endParaRPr sz="3200" b="1" u="sng" dirty="0">
              <a:solidFill>
                <a:srgbClr val="429539"/>
              </a:solidFill>
              <a:latin typeface="Calibri"/>
              <a:ea typeface="Calibri"/>
              <a:cs typeface="Calibri"/>
              <a:sym typeface="Calibri"/>
            </a:endParaRPr>
          </a:p>
          <a:p>
            <a:endParaRPr sz="3200" dirty="0">
              <a:latin typeface="Calibri"/>
              <a:ea typeface="Calibri"/>
              <a:cs typeface="Calibri"/>
              <a:sym typeface="Calibri"/>
            </a:endParaRPr>
          </a:p>
          <a:p>
            <a:endParaRPr sz="3467" dirty="0">
              <a:latin typeface="Calibri"/>
              <a:ea typeface="Calibri"/>
              <a:cs typeface="Calibri"/>
              <a:sym typeface="Calibri"/>
            </a:endParaRPr>
          </a:p>
          <a:p>
            <a:endParaRPr sz="3200" dirty="0">
              <a:latin typeface="Calibri"/>
              <a:ea typeface="Calibri"/>
              <a:cs typeface="Calibri"/>
              <a:sym typeface="Calibri"/>
            </a:endParaRPr>
          </a:p>
          <a:p>
            <a:endParaRPr sz="3200" dirty="0">
              <a:latin typeface="Calibri"/>
              <a:ea typeface="Calibri"/>
              <a:cs typeface="Calibri"/>
              <a:sym typeface="Calibri"/>
            </a:endParaRPr>
          </a:p>
          <a:p>
            <a:endParaRPr sz="3200" dirty="0">
              <a:latin typeface="Calibri"/>
              <a:ea typeface="Calibri"/>
              <a:cs typeface="Calibri"/>
              <a:sym typeface="Calibri"/>
            </a:endParaRPr>
          </a:p>
          <a:p>
            <a:endParaRPr sz="3200" dirty="0">
              <a:latin typeface="Calibri"/>
              <a:ea typeface="Calibri"/>
              <a:cs typeface="Calibri"/>
              <a:sym typeface="Calibri"/>
            </a:endParaRPr>
          </a:p>
          <a:p>
            <a:endParaRPr sz="3200" dirty="0">
              <a:latin typeface="Calibri"/>
              <a:ea typeface="Calibri"/>
              <a:cs typeface="Calibri"/>
              <a:sym typeface="Calibri"/>
            </a:endParaRPr>
          </a:p>
          <a:p>
            <a:endParaRPr sz="3200" dirty="0">
              <a:latin typeface="Calibri"/>
              <a:ea typeface="Calibri"/>
              <a:cs typeface="Calibri"/>
              <a:sym typeface="Calibri"/>
            </a:endParaRPr>
          </a:p>
        </p:txBody>
      </p:sp>
      <p:sp>
        <p:nvSpPr>
          <p:cNvPr id="457" name="Google Shape;457;p63"/>
          <p:cNvSpPr txBox="1"/>
          <p:nvPr/>
        </p:nvSpPr>
        <p:spPr>
          <a:xfrm>
            <a:off x="6730259" y="2371885"/>
            <a:ext cx="3120609" cy="779725"/>
          </a:xfrm>
          <a:prstGeom prst="rect">
            <a:avLst/>
          </a:prstGeom>
          <a:noFill/>
          <a:ln>
            <a:noFill/>
          </a:ln>
        </p:spPr>
        <p:txBody>
          <a:bodyPr spcFirstLastPara="1" wrap="square" lIns="121900" tIns="121900" rIns="121900" bIns="121900" anchor="t" anchorCtr="0">
            <a:spAutoFit/>
          </a:bodyPr>
          <a:lstStyle/>
          <a:p>
            <a:r>
              <a:rPr lang="en-US" sz="3467" dirty="0">
                <a:solidFill>
                  <a:srgbClr val="004B8E"/>
                </a:solidFill>
                <a:latin typeface="Calibri"/>
                <a:ea typeface="Calibri"/>
                <a:cs typeface="Calibri"/>
                <a:sym typeface="Calibri"/>
              </a:rPr>
              <a:t>large barn</a:t>
            </a:r>
            <a:endParaRPr sz="3467" dirty="0">
              <a:solidFill>
                <a:srgbClr val="004B8E"/>
              </a:solidFill>
              <a:latin typeface="Calibri"/>
              <a:ea typeface="Calibri"/>
              <a:cs typeface="Calibri"/>
              <a:sym typeface="Calibri"/>
            </a:endParaRPr>
          </a:p>
        </p:txBody>
      </p:sp>
      <p:sp>
        <p:nvSpPr>
          <p:cNvPr id="458" name="Google Shape;458;p63"/>
          <p:cNvSpPr txBox="1"/>
          <p:nvPr/>
        </p:nvSpPr>
        <p:spPr>
          <a:xfrm>
            <a:off x="6730260" y="3187284"/>
            <a:ext cx="1300988" cy="779725"/>
          </a:xfrm>
          <a:prstGeom prst="rect">
            <a:avLst/>
          </a:prstGeom>
          <a:noFill/>
          <a:ln>
            <a:noFill/>
          </a:ln>
        </p:spPr>
        <p:txBody>
          <a:bodyPr spcFirstLastPara="1" wrap="square" lIns="121900" tIns="121900" rIns="121900" bIns="121900" anchor="t" anchorCtr="0">
            <a:spAutoFit/>
          </a:bodyPr>
          <a:lstStyle/>
          <a:p>
            <a:r>
              <a:rPr lang="en-US" sz="3467" dirty="0">
                <a:solidFill>
                  <a:srgbClr val="004B8E"/>
                </a:solidFill>
                <a:latin typeface="Calibri"/>
                <a:ea typeface="Calibri"/>
                <a:cs typeface="Calibri"/>
                <a:sym typeface="Calibri"/>
              </a:rPr>
              <a:t>old</a:t>
            </a:r>
            <a:endParaRPr sz="3467" dirty="0">
              <a:solidFill>
                <a:srgbClr val="004B8E"/>
              </a:solidFill>
              <a:latin typeface="Calibri"/>
              <a:ea typeface="Calibri"/>
              <a:cs typeface="Calibri"/>
              <a:sym typeface="Calibri"/>
            </a:endParaRPr>
          </a:p>
        </p:txBody>
      </p:sp>
      <p:sp>
        <p:nvSpPr>
          <p:cNvPr id="459" name="Google Shape;459;p63"/>
          <p:cNvSpPr txBox="1"/>
          <p:nvPr/>
        </p:nvSpPr>
        <p:spPr>
          <a:xfrm>
            <a:off x="6730259" y="4002685"/>
            <a:ext cx="1860721" cy="779725"/>
          </a:xfrm>
          <a:prstGeom prst="rect">
            <a:avLst/>
          </a:prstGeom>
          <a:noFill/>
          <a:ln>
            <a:noFill/>
          </a:ln>
        </p:spPr>
        <p:txBody>
          <a:bodyPr spcFirstLastPara="1" wrap="square" lIns="121900" tIns="121900" rIns="121900" bIns="121900" anchor="t" anchorCtr="0">
            <a:spAutoFit/>
          </a:bodyPr>
          <a:lstStyle/>
          <a:p>
            <a:r>
              <a:rPr lang="en-US" sz="3467" dirty="0">
                <a:solidFill>
                  <a:srgbClr val="004B8E"/>
                </a:solidFill>
                <a:latin typeface="Calibri"/>
                <a:ea typeface="Calibri"/>
                <a:cs typeface="Calibri"/>
                <a:sym typeface="Calibri"/>
              </a:rPr>
              <a:t>horses</a:t>
            </a:r>
            <a:endParaRPr sz="3467" dirty="0">
              <a:solidFill>
                <a:srgbClr val="004B8E"/>
              </a:solidFill>
              <a:latin typeface="Calibri"/>
              <a:ea typeface="Calibri"/>
              <a:cs typeface="Calibri"/>
              <a:sym typeface="Calibri"/>
            </a:endParaRPr>
          </a:p>
        </p:txBody>
      </p:sp>
      <p:sp>
        <p:nvSpPr>
          <p:cNvPr id="460" name="Google Shape;460;p63"/>
          <p:cNvSpPr txBox="1"/>
          <p:nvPr/>
        </p:nvSpPr>
        <p:spPr>
          <a:xfrm>
            <a:off x="6730260" y="4818068"/>
            <a:ext cx="2433664" cy="779725"/>
          </a:xfrm>
          <a:prstGeom prst="rect">
            <a:avLst/>
          </a:prstGeom>
          <a:noFill/>
          <a:ln>
            <a:noFill/>
          </a:ln>
        </p:spPr>
        <p:txBody>
          <a:bodyPr spcFirstLastPara="1" wrap="square" lIns="121900" tIns="121900" rIns="121900" bIns="121900" anchor="t" anchorCtr="0">
            <a:spAutoFit/>
          </a:bodyPr>
          <a:lstStyle/>
          <a:p>
            <a:r>
              <a:rPr lang="en-US" sz="3467" dirty="0">
                <a:solidFill>
                  <a:srgbClr val="004B8E"/>
                </a:solidFill>
                <a:latin typeface="Calibri"/>
                <a:ea typeface="Calibri"/>
                <a:cs typeface="Calibri"/>
                <a:sym typeface="Calibri"/>
              </a:rPr>
              <a:t>cows</a:t>
            </a:r>
            <a:endParaRPr sz="3467" dirty="0">
              <a:solidFill>
                <a:srgbClr val="004B8E"/>
              </a:solidFill>
              <a:latin typeface="Calibri"/>
              <a:ea typeface="Calibri"/>
              <a:cs typeface="Calibri"/>
              <a:sym typeface="Calibri"/>
            </a:endParaRPr>
          </a:p>
        </p:txBody>
      </p:sp>
      <p:sp>
        <p:nvSpPr>
          <p:cNvPr id="461" name="Google Shape;461;p63"/>
          <p:cNvSpPr txBox="1"/>
          <p:nvPr/>
        </p:nvSpPr>
        <p:spPr>
          <a:xfrm>
            <a:off x="8719859" y="3438551"/>
            <a:ext cx="1688495" cy="779725"/>
          </a:xfrm>
          <a:prstGeom prst="rect">
            <a:avLst/>
          </a:prstGeom>
          <a:noFill/>
          <a:ln>
            <a:noFill/>
          </a:ln>
        </p:spPr>
        <p:txBody>
          <a:bodyPr spcFirstLastPara="1" wrap="square" lIns="121900" tIns="121900" rIns="121900" bIns="121900" anchor="t" anchorCtr="0">
            <a:spAutoFit/>
          </a:bodyPr>
          <a:lstStyle/>
          <a:p>
            <a:r>
              <a:rPr lang="en-US" sz="3467" dirty="0">
                <a:solidFill>
                  <a:srgbClr val="004B8E"/>
                </a:solidFill>
                <a:latin typeface="Calibri"/>
                <a:ea typeface="Calibri"/>
                <a:cs typeface="Calibri"/>
                <a:sym typeface="Calibri"/>
              </a:rPr>
              <a:t>hay</a:t>
            </a:r>
            <a:endParaRPr sz="3467" dirty="0">
              <a:solidFill>
                <a:srgbClr val="004B8E"/>
              </a:solidFill>
              <a:latin typeface="Calibri"/>
              <a:ea typeface="Calibri"/>
              <a:cs typeface="Calibri"/>
              <a:sym typeface="Calibri"/>
            </a:endParaRPr>
          </a:p>
        </p:txBody>
      </p:sp>
      <p:sp>
        <p:nvSpPr>
          <p:cNvPr id="462" name="Google Shape;462;p63"/>
          <p:cNvSpPr txBox="1"/>
          <p:nvPr/>
        </p:nvSpPr>
        <p:spPr>
          <a:xfrm>
            <a:off x="8719859" y="4505218"/>
            <a:ext cx="1688495" cy="779725"/>
          </a:xfrm>
          <a:prstGeom prst="rect">
            <a:avLst/>
          </a:prstGeom>
          <a:noFill/>
          <a:ln>
            <a:noFill/>
          </a:ln>
        </p:spPr>
        <p:txBody>
          <a:bodyPr spcFirstLastPara="1" wrap="square" lIns="121900" tIns="121900" rIns="121900" bIns="121900" anchor="t" anchorCtr="0">
            <a:spAutoFit/>
          </a:bodyPr>
          <a:lstStyle/>
          <a:p>
            <a:r>
              <a:rPr lang="en-US" sz="3467" dirty="0">
                <a:solidFill>
                  <a:srgbClr val="004B8E"/>
                </a:solidFill>
                <a:latin typeface="Calibri"/>
                <a:ea typeface="Calibri"/>
                <a:cs typeface="Calibri"/>
                <a:sym typeface="Calibri"/>
              </a:rPr>
              <a:t>loft</a:t>
            </a:r>
            <a:endParaRPr sz="3467" dirty="0">
              <a:solidFill>
                <a:srgbClr val="004B8E"/>
              </a:solidFill>
              <a:latin typeface="Calibri"/>
              <a:ea typeface="Calibri"/>
              <a:cs typeface="Calibri"/>
              <a:sym typeface="Calibri"/>
            </a:endParaRPr>
          </a:p>
        </p:txBody>
      </p:sp>
    </p:spTree>
    <p:extLst>
      <p:ext uri="{BB962C8B-B14F-4D97-AF65-F5344CB8AC3E}">
        <p14:creationId xmlns:p14="http://schemas.microsoft.com/office/powerpoint/2010/main" val="30305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10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7"/>
                                        </p:tgtEl>
                                        <p:attrNameLst>
                                          <p:attrName>style.visibility</p:attrName>
                                        </p:attrNameLst>
                                      </p:cBhvr>
                                      <p:to>
                                        <p:strVal val="visible"/>
                                      </p:to>
                                    </p:set>
                                    <p:animEffect transition="in" filter="fade">
                                      <p:cBhvr>
                                        <p:cTn id="12" dur="1000"/>
                                        <p:tgtEl>
                                          <p:spTgt spid="4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8"/>
                                        </p:tgtEl>
                                        <p:attrNameLst>
                                          <p:attrName>style.visibility</p:attrName>
                                        </p:attrNameLst>
                                      </p:cBhvr>
                                      <p:to>
                                        <p:strVal val="visible"/>
                                      </p:to>
                                    </p:set>
                                    <p:animEffect transition="in" filter="fade">
                                      <p:cBhvr>
                                        <p:cTn id="17" dur="1000"/>
                                        <p:tgtEl>
                                          <p:spTgt spid="4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9"/>
                                        </p:tgtEl>
                                        <p:attrNameLst>
                                          <p:attrName>style.visibility</p:attrName>
                                        </p:attrNameLst>
                                      </p:cBhvr>
                                      <p:to>
                                        <p:strVal val="visible"/>
                                      </p:to>
                                    </p:set>
                                    <p:animEffect transition="in" filter="fade">
                                      <p:cBhvr>
                                        <p:cTn id="22" dur="1000"/>
                                        <p:tgtEl>
                                          <p:spTgt spid="4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0"/>
                                        </p:tgtEl>
                                        <p:attrNameLst>
                                          <p:attrName>style.visibility</p:attrName>
                                        </p:attrNameLst>
                                      </p:cBhvr>
                                      <p:to>
                                        <p:strVal val="visible"/>
                                      </p:to>
                                    </p:set>
                                    <p:animEffect transition="in" filter="fade">
                                      <p:cBhvr>
                                        <p:cTn id="27" dur="1000"/>
                                        <p:tgtEl>
                                          <p:spTgt spid="4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1"/>
                                        </p:tgtEl>
                                        <p:attrNameLst>
                                          <p:attrName>style.visibility</p:attrName>
                                        </p:attrNameLst>
                                      </p:cBhvr>
                                      <p:to>
                                        <p:strVal val="visible"/>
                                      </p:to>
                                    </p:set>
                                    <p:animEffect transition="in" filter="fade">
                                      <p:cBhvr>
                                        <p:cTn id="32" dur="1000"/>
                                        <p:tgtEl>
                                          <p:spTgt spid="4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2"/>
                                        </p:tgtEl>
                                        <p:attrNameLst>
                                          <p:attrName>style.visibility</p:attrName>
                                        </p:attrNameLst>
                                      </p:cBhvr>
                                      <p:to>
                                        <p:strVal val="visible"/>
                                      </p:to>
                                    </p:set>
                                    <p:animEffect transition="in" filter="fade">
                                      <p:cBhvr>
                                        <p:cTn id="37" dur="1000"/>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4"/>
          <p:cNvSpPr txBox="1">
            <a:spLocks noGrp="1"/>
          </p:cNvSpPr>
          <p:nvPr>
            <p:ph type="body" idx="1"/>
          </p:nvPr>
        </p:nvSpPr>
        <p:spPr>
          <a:xfrm>
            <a:off x="381000" y="1333499"/>
            <a:ext cx="11430000" cy="5372101"/>
          </a:xfrm>
          <a:prstGeom prst="rect">
            <a:avLst/>
          </a:prstGeom>
        </p:spPr>
        <p:txBody>
          <a:bodyPr spcFirstLastPara="1" wrap="square" lIns="121900" tIns="60933" rIns="121900" bIns="60933" anchor="t" anchorCtr="0">
            <a:normAutofit fontScale="77500" lnSpcReduction="20000"/>
          </a:bodyPr>
          <a:lstStyle/>
          <a:p>
            <a:pPr marL="0" indent="0">
              <a:lnSpc>
                <a:spcPct val="120000"/>
              </a:lnSpc>
              <a:spcBef>
                <a:spcPts val="2800"/>
              </a:spcBef>
              <a:buNone/>
            </a:pPr>
            <a:r>
              <a:rPr lang="en-US" sz="5800" dirty="0">
                <a:solidFill>
                  <a:srgbClr val="004B8E"/>
                </a:solidFill>
                <a:highlight>
                  <a:schemeClr val="lt1"/>
                </a:highlight>
              </a:rPr>
              <a:t>“.. it was pleasantly cool in summer when the big doors stood wide open to the breeze. The barn had stalls on the main floor for the work horses, tie ups on the main floor for the cows, a sheepfold down below for the sheep, a pigpen down below for Wilbur, and it was full of all sorts of things that you find in barns…” </a:t>
            </a:r>
            <a:endParaRPr sz="5800" dirty="0">
              <a:solidFill>
                <a:srgbClr val="004B8E"/>
              </a:solidFill>
              <a:highlight>
                <a:schemeClr val="lt1"/>
              </a:highlight>
            </a:endParaRPr>
          </a:p>
          <a:p>
            <a:pPr marL="0" indent="0">
              <a:spcBef>
                <a:spcPts val="3733"/>
              </a:spcBef>
              <a:buNone/>
            </a:pPr>
            <a:endParaRPr dirty="0"/>
          </a:p>
        </p:txBody>
      </p:sp>
      <p:sp>
        <p:nvSpPr>
          <p:cNvPr id="469" name="Google Shape;469;p64"/>
          <p:cNvSpPr txBox="1"/>
          <p:nvPr/>
        </p:nvSpPr>
        <p:spPr>
          <a:xfrm>
            <a:off x="10697300" y="980967"/>
            <a:ext cx="10216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1867" dirty="0">
                <a:latin typeface="Calibri"/>
                <a:ea typeface="Calibri"/>
                <a:cs typeface="Calibri"/>
                <a:sym typeface="Calibri"/>
              </a:rPr>
              <a:t>HO  #6</a:t>
            </a:r>
            <a:endParaRPr sz="1867" dirty="0">
              <a:latin typeface="Calibri"/>
              <a:ea typeface="Calibri"/>
              <a:cs typeface="Calibri"/>
              <a:sym typeface="Calibri"/>
            </a:endParaRPr>
          </a:p>
        </p:txBody>
      </p:sp>
    </p:spTree>
    <p:extLst>
      <p:ext uri="{BB962C8B-B14F-4D97-AF65-F5344CB8AC3E}">
        <p14:creationId xmlns:p14="http://schemas.microsoft.com/office/powerpoint/2010/main" val="4266304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5"/>
          <p:cNvSpPr txBox="1"/>
          <p:nvPr/>
        </p:nvSpPr>
        <p:spPr>
          <a:xfrm>
            <a:off x="469557" y="1100994"/>
            <a:ext cx="11341443" cy="923289"/>
          </a:xfrm>
          <a:prstGeom prst="rect">
            <a:avLst/>
          </a:prstGeom>
          <a:noFill/>
          <a:ln>
            <a:noFill/>
          </a:ln>
        </p:spPr>
        <p:txBody>
          <a:bodyPr spcFirstLastPara="1" wrap="square" lIns="121900" tIns="121900" rIns="121900" bIns="121900" anchor="t" anchorCtr="0">
            <a:spAutoFit/>
          </a:bodyPr>
          <a:lstStyle/>
          <a:p>
            <a:pPr algn="ctr"/>
            <a:r>
              <a:rPr lang="en-US" sz="4400" b="1" dirty="0">
                <a:solidFill>
                  <a:schemeClr val="dk1"/>
                </a:solidFill>
                <a:latin typeface="Calibri"/>
                <a:ea typeface="Calibri"/>
                <a:cs typeface="Calibri"/>
                <a:sym typeface="Calibri"/>
              </a:rPr>
              <a:t>5. Retelling</a:t>
            </a:r>
            <a:endParaRPr sz="4400" dirty="0">
              <a:solidFill>
                <a:schemeClr val="dk1"/>
              </a:solidFill>
              <a:latin typeface="Calibri"/>
              <a:ea typeface="Calibri"/>
              <a:cs typeface="Calibri"/>
              <a:sym typeface="Calibri"/>
            </a:endParaRPr>
          </a:p>
        </p:txBody>
      </p:sp>
      <p:sp>
        <p:nvSpPr>
          <p:cNvPr id="476" name="Google Shape;476;p65"/>
          <p:cNvSpPr/>
          <p:nvPr/>
        </p:nvSpPr>
        <p:spPr>
          <a:xfrm>
            <a:off x="1907867" y="2603967"/>
            <a:ext cx="9874400" cy="31184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477" name="Google Shape;477;p65"/>
          <p:cNvSpPr txBox="1"/>
          <p:nvPr/>
        </p:nvSpPr>
        <p:spPr>
          <a:xfrm>
            <a:off x="2782867" y="3629567"/>
            <a:ext cx="8124400" cy="1066855"/>
          </a:xfrm>
          <a:prstGeom prst="rect">
            <a:avLst/>
          </a:prstGeom>
          <a:noFill/>
          <a:ln>
            <a:noFill/>
          </a:ln>
        </p:spPr>
        <p:txBody>
          <a:bodyPr spcFirstLastPara="1" wrap="square" lIns="121900" tIns="121900" rIns="121900" bIns="121900" anchor="t" anchorCtr="0">
            <a:spAutoFit/>
          </a:bodyPr>
          <a:lstStyle/>
          <a:p>
            <a:r>
              <a:rPr lang="en-US" sz="5333" b="1" dirty="0">
                <a:solidFill>
                  <a:schemeClr val="lt1"/>
                </a:solidFill>
                <a:latin typeface="Calibri"/>
                <a:ea typeface="Calibri"/>
                <a:cs typeface="Calibri"/>
                <a:sym typeface="Calibri"/>
              </a:rPr>
              <a:t>Simple      to        </a:t>
            </a:r>
            <a:r>
              <a:rPr lang="en-US" sz="5333" b="1" dirty="0">
                <a:solidFill>
                  <a:schemeClr val="lt1"/>
                </a:solidFill>
                <a:latin typeface="Caveat"/>
                <a:ea typeface="Caveat"/>
                <a:cs typeface="Caveat"/>
                <a:sym typeface="Caveat"/>
              </a:rPr>
              <a:t>Complex</a:t>
            </a:r>
            <a:endParaRPr sz="1867" dirty="0">
              <a:latin typeface="Caveat"/>
              <a:ea typeface="Caveat"/>
              <a:cs typeface="Caveat"/>
              <a:sym typeface="Caveat"/>
            </a:endParaRPr>
          </a:p>
        </p:txBody>
      </p:sp>
    </p:spTree>
    <p:extLst>
      <p:ext uri="{BB962C8B-B14F-4D97-AF65-F5344CB8AC3E}">
        <p14:creationId xmlns:p14="http://schemas.microsoft.com/office/powerpoint/2010/main" val="840204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6"/>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0" indent="0" algn="ctr">
              <a:spcBef>
                <a:spcPts val="480"/>
              </a:spcBef>
              <a:buNone/>
            </a:pPr>
            <a:r>
              <a:rPr lang="en-US" sz="3867" dirty="0">
                <a:solidFill>
                  <a:srgbClr val="333333"/>
                </a:solidFill>
              </a:rPr>
              <a:t> </a:t>
            </a:r>
            <a:r>
              <a:rPr lang="en-US" sz="4000" b="1" dirty="0">
                <a:solidFill>
                  <a:srgbClr val="009900"/>
                </a:solidFill>
                <a:highlight>
                  <a:schemeClr val="lt1"/>
                </a:highlight>
              </a:rPr>
              <a:t>The Student Can</a:t>
            </a:r>
            <a:endParaRPr sz="4000" b="1" dirty="0">
              <a:solidFill>
                <a:srgbClr val="009900"/>
              </a:solidFill>
              <a:highlight>
                <a:schemeClr val="lt1"/>
              </a:highlight>
            </a:endParaRPr>
          </a:p>
          <a:p>
            <a:pPr marL="0" indent="0">
              <a:spcBef>
                <a:spcPts val="480"/>
              </a:spcBef>
              <a:buNone/>
            </a:pPr>
            <a:endParaRPr sz="1709" dirty="0">
              <a:solidFill>
                <a:srgbClr val="000000"/>
              </a:solidFill>
              <a:highlight>
                <a:schemeClr val="lt1"/>
              </a:highlight>
            </a:endParaRPr>
          </a:p>
          <a:p>
            <a:pPr marL="609585" indent="-493946">
              <a:spcBef>
                <a:spcPts val="480"/>
              </a:spcBef>
              <a:buClr>
                <a:srgbClr val="429539"/>
              </a:buClr>
              <a:buSzPct val="100000"/>
              <a:buChar char="●"/>
            </a:pPr>
            <a:r>
              <a:rPr lang="en-US" sz="3600" dirty="0">
                <a:solidFill>
                  <a:srgbClr val="004C8F"/>
                </a:solidFill>
              </a:rPr>
              <a:t>Identify and retell the beginning, middle, and end of the story in order</a:t>
            </a:r>
            <a:endParaRPr sz="3600" dirty="0">
              <a:solidFill>
                <a:srgbClr val="004C8F"/>
              </a:solidFill>
            </a:endParaRPr>
          </a:p>
          <a:p>
            <a:pPr marL="609585" indent="-493946">
              <a:spcBef>
                <a:spcPts val="0"/>
              </a:spcBef>
              <a:buClr>
                <a:srgbClr val="429539"/>
              </a:buClr>
              <a:buSzPct val="100000"/>
              <a:buChar char="●"/>
            </a:pPr>
            <a:r>
              <a:rPr lang="en-US" sz="3600" dirty="0">
                <a:solidFill>
                  <a:srgbClr val="004C8F"/>
                </a:solidFill>
              </a:rPr>
              <a:t>describe the setting</a:t>
            </a:r>
            <a:endParaRPr sz="3600" dirty="0">
              <a:solidFill>
                <a:srgbClr val="004C8F"/>
              </a:solidFill>
            </a:endParaRPr>
          </a:p>
          <a:p>
            <a:pPr marL="609585" indent="-493946">
              <a:spcBef>
                <a:spcPts val="0"/>
              </a:spcBef>
              <a:buClr>
                <a:srgbClr val="429539"/>
              </a:buClr>
              <a:buSzPct val="100000"/>
              <a:buChar char="●"/>
            </a:pPr>
            <a:r>
              <a:rPr lang="en-US" sz="3600" dirty="0">
                <a:solidFill>
                  <a:srgbClr val="004C8F"/>
                </a:solidFill>
              </a:rPr>
              <a:t>identify the problem and the resolution of the problem</a:t>
            </a:r>
            <a:endParaRPr sz="3600" dirty="0">
              <a:solidFill>
                <a:srgbClr val="004C8F"/>
              </a:solidFill>
            </a:endParaRPr>
          </a:p>
        </p:txBody>
      </p:sp>
      <p:sp>
        <p:nvSpPr>
          <p:cNvPr id="484" name="Google Shape;484;p66"/>
          <p:cNvSpPr txBox="1">
            <a:spLocks noGrp="1"/>
          </p:cNvSpPr>
          <p:nvPr>
            <p:ph type="title"/>
          </p:nvPr>
        </p:nvSpPr>
        <p:spPr>
          <a:xfrm>
            <a:off x="381000" y="964800"/>
            <a:ext cx="11430000" cy="1066800"/>
          </a:xfrm>
          <a:prstGeom prst="rect">
            <a:avLst/>
          </a:prstGeom>
        </p:spPr>
        <p:txBody>
          <a:bodyPr spcFirstLastPara="1" wrap="square" lIns="121900" tIns="60933" rIns="121900" bIns="60933" anchor="ctr" anchorCtr="0">
            <a:normAutofit/>
          </a:bodyPr>
          <a:lstStyle/>
          <a:p>
            <a:r>
              <a:rPr lang="en-US" sz="4400" dirty="0"/>
              <a:t>Simple Retelling </a:t>
            </a:r>
            <a:endParaRPr sz="4400" dirty="0"/>
          </a:p>
        </p:txBody>
      </p:sp>
      <p:sp>
        <p:nvSpPr>
          <p:cNvPr id="485" name="Google Shape;485;p66"/>
          <p:cNvSpPr/>
          <p:nvPr/>
        </p:nvSpPr>
        <p:spPr>
          <a:xfrm>
            <a:off x="2371933" y="1263300"/>
            <a:ext cx="1237200" cy="5316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Tree>
    <p:extLst>
      <p:ext uri="{BB962C8B-B14F-4D97-AF65-F5344CB8AC3E}">
        <p14:creationId xmlns:p14="http://schemas.microsoft.com/office/powerpoint/2010/main" val="2159022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7"/>
          <p:cNvSpPr txBox="1">
            <a:spLocks noGrp="1"/>
          </p:cNvSpPr>
          <p:nvPr>
            <p:ph type="body" idx="1"/>
          </p:nvPr>
        </p:nvSpPr>
        <p:spPr>
          <a:xfrm>
            <a:off x="381000" y="2212167"/>
            <a:ext cx="11430000" cy="4419600"/>
          </a:xfrm>
          <a:prstGeom prst="rect">
            <a:avLst/>
          </a:prstGeom>
        </p:spPr>
        <p:txBody>
          <a:bodyPr spcFirstLastPara="1" wrap="square" lIns="121900" tIns="60933" rIns="121900" bIns="60933" anchor="t" anchorCtr="0">
            <a:noAutofit/>
          </a:bodyPr>
          <a:lstStyle/>
          <a:p>
            <a:pPr marL="0" indent="0" algn="ctr">
              <a:spcBef>
                <a:spcPts val="480"/>
              </a:spcBef>
              <a:buNone/>
            </a:pPr>
            <a:r>
              <a:rPr lang="en-US" sz="4000" b="1" dirty="0">
                <a:solidFill>
                  <a:srgbClr val="009900"/>
                </a:solidFill>
                <a:highlight>
                  <a:schemeClr val="lt1"/>
                </a:highlight>
              </a:rPr>
              <a:t>The Student Can</a:t>
            </a:r>
          </a:p>
          <a:p>
            <a:pPr marL="609585" indent="-548837">
              <a:lnSpc>
                <a:spcPct val="95000"/>
              </a:lnSpc>
              <a:spcBef>
                <a:spcPts val="2800"/>
              </a:spcBef>
              <a:buClr>
                <a:schemeClr val="bg2"/>
              </a:buClr>
              <a:buSzPct val="100000"/>
              <a:buFont typeface="Calibri"/>
              <a:buChar char="●"/>
            </a:pPr>
            <a:r>
              <a:rPr lang="en-US" sz="3800" dirty="0">
                <a:solidFill>
                  <a:srgbClr val="004C8E"/>
                </a:solidFill>
                <a:highlight>
                  <a:schemeClr val="lt1"/>
                </a:highlight>
              </a:rPr>
              <a:t>Identify and retell events and facts in a sequence</a:t>
            </a:r>
            <a:endParaRPr sz="3800" dirty="0">
              <a:solidFill>
                <a:srgbClr val="004C8E"/>
              </a:solidFill>
              <a:highlight>
                <a:schemeClr val="lt1"/>
              </a:highlight>
            </a:endParaRPr>
          </a:p>
          <a:p>
            <a:pPr marL="609585" indent="-548837">
              <a:lnSpc>
                <a:spcPct val="95000"/>
              </a:lnSpc>
              <a:spcBef>
                <a:spcPts val="0"/>
              </a:spcBef>
              <a:buClr>
                <a:schemeClr val="bg2"/>
              </a:buClr>
              <a:buSzPct val="100000"/>
              <a:buFont typeface="Calibri"/>
              <a:buChar char="●"/>
            </a:pPr>
            <a:r>
              <a:rPr lang="en-US" sz="3800" dirty="0">
                <a:solidFill>
                  <a:srgbClr val="004C8E"/>
                </a:solidFill>
                <a:highlight>
                  <a:schemeClr val="lt1"/>
                </a:highlight>
              </a:rPr>
              <a:t>Make inferences to fill in missing information</a:t>
            </a:r>
            <a:endParaRPr sz="3800" dirty="0">
              <a:solidFill>
                <a:srgbClr val="004C8E"/>
              </a:solidFill>
              <a:highlight>
                <a:schemeClr val="lt1"/>
              </a:highlight>
            </a:endParaRPr>
          </a:p>
          <a:p>
            <a:pPr marL="609585" indent="-548837">
              <a:lnSpc>
                <a:spcPct val="95000"/>
              </a:lnSpc>
              <a:spcBef>
                <a:spcPts val="0"/>
              </a:spcBef>
              <a:buClr>
                <a:schemeClr val="bg2"/>
              </a:buClr>
              <a:buSzPct val="100000"/>
              <a:buFont typeface="Calibri"/>
              <a:buChar char="●"/>
            </a:pPr>
            <a:r>
              <a:rPr lang="en-US" sz="3800" dirty="0">
                <a:solidFill>
                  <a:srgbClr val="004C8E"/>
                </a:solidFill>
                <a:highlight>
                  <a:schemeClr val="lt1"/>
                </a:highlight>
              </a:rPr>
              <a:t>Identify and retell causes of actions or events and their effects  </a:t>
            </a:r>
            <a:endParaRPr sz="3800" dirty="0">
              <a:solidFill>
                <a:srgbClr val="004C8E"/>
              </a:solidFill>
              <a:highlight>
                <a:schemeClr val="lt1"/>
              </a:highlight>
            </a:endParaRPr>
          </a:p>
          <a:p>
            <a:pPr marL="0" indent="0">
              <a:lnSpc>
                <a:spcPct val="80000"/>
              </a:lnSpc>
              <a:spcBef>
                <a:spcPts val="3733"/>
              </a:spcBef>
              <a:buSzPts val="1018"/>
              <a:buNone/>
            </a:pPr>
            <a:endParaRPr sz="5693" dirty="0"/>
          </a:p>
        </p:txBody>
      </p:sp>
      <p:sp>
        <p:nvSpPr>
          <p:cNvPr id="492" name="Google Shape;492;p67"/>
          <p:cNvSpPr txBox="1">
            <a:spLocks noGrp="1"/>
          </p:cNvSpPr>
          <p:nvPr>
            <p:ph type="title"/>
          </p:nvPr>
        </p:nvSpPr>
        <p:spPr>
          <a:xfrm>
            <a:off x="381000" y="997100"/>
            <a:ext cx="11430000" cy="1066800"/>
          </a:xfrm>
          <a:prstGeom prst="rect">
            <a:avLst/>
          </a:prstGeom>
        </p:spPr>
        <p:txBody>
          <a:bodyPr spcFirstLastPara="1" wrap="square" lIns="121900" tIns="60933" rIns="121900" bIns="60933" anchor="ctr" anchorCtr="0">
            <a:normAutofit/>
          </a:bodyPr>
          <a:lstStyle/>
          <a:p>
            <a:r>
              <a:rPr lang="en-US" sz="4400" dirty="0"/>
              <a:t>More Complete Retelling </a:t>
            </a:r>
            <a:endParaRPr sz="4400" dirty="0"/>
          </a:p>
        </p:txBody>
      </p:sp>
      <p:sp>
        <p:nvSpPr>
          <p:cNvPr id="493" name="Google Shape;493;p67"/>
          <p:cNvSpPr/>
          <p:nvPr/>
        </p:nvSpPr>
        <p:spPr>
          <a:xfrm>
            <a:off x="10046042" y="1297467"/>
            <a:ext cx="1942757" cy="5191600"/>
          </a:xfrm>
          <a:prstGeom prst="curvedLeftArrow">
            <a:avLst>
              <a:gd name="adj1" fmla="val 25000"/>
              <a:gd name="adj2" fmla="val 50000"/>
              <a:gd name="adj3" fmla="val 25000"/>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Tree>
    <p:extLst>
      <p:ext uri="{BB962C8B-B14F-4D97-AF65-F5344CB8AC3E}">
        <p14:creationId xmlns:p14="http://schemas.microsoft.com/office/powerpoint/2010/main" val="2624661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8"/>
          <p:cNvSpPr txBox="1">
            <a:spLocks noGrp="1"/>
          </p:cNvSpPr>
          <p:nvPr>
            <p:ph type="body" idx="1"/>
          </p:nvPr>
        </p:nvSpPr>
        <p:spPr>
          <a:xfrm>
            <a:off x="381000" y="2000732"/>
            <a:ext cx="11429999" cy="4704867"/>
          </a:xfrm>
          <a:prstGeom prst="rect">
            <a:avLst/>
          </a:prstGeom>
        </p:spPr>
        <p:txBody>
          <a:bodyPr spcFirstLastPara="1" wrap="square" lIns="121900" tIns="60933" rIns="121900" bIns="60933" anchor="t" anchorCtr="0">
            <a:noAutofit/>
          </a:bodyPr>
          <a:lstStyle/>
          <a:p>
            <a:pPr marL="0" indent="0" algn="ctr">
              <a:spcBef>
                <a:spcPts val="480"/>
              </a:spcBef>
              <a:buNone/>
            </a:pPr>
            <a:r>
              <a:rPr lang="en-US" sz="3867" dirty="0">
                <a:solidFill>
                  <a:srgbClr val="333333"/>
                </a:solidFill>
              </a:rPr>
              <a:t>      </a:t>
            </a:r>
            <a:r>
              <a:rPr lang="en-US" sz="4000" b="1" dirty="0">
                <a:solidFill>
                  <a:srgbClr val="009900"/>
                </a:solidFill>
                <a:highlight>
                  <a:schemeClr val="lt1"/>
                </a:highlight>
              </a:rPr>
              <a:t>The Student Can</a:t>
            </a:r>
          </a:p>
          <a:p>
            <a:pPr marL="609585" indent="-491054">
              <a:spcBef>
                <a:spcPts val="2800"/>
              </a:spcBef>
              <a:buClr>
                <a:schemeClr val="bg2"/>
              </a:buClr>
              <a:buSzPct val="100000"/>
              <a:buFont typeface="Calibri"/>
              <a:buChar char="●"/>
            </a:pPr>
            <a:r>
              <a:rPr lang="en-US" sz="3733" dirty="0">
                <a:solidFill>
                  <a:srgbClr val="004B8E"/>
                </a:solidFill>
                <a:highlight>
                  <a:schemeClr val="lt1"/>
                </a:highlight>
              </a:rPr>
              <a:t>Identify and retell a sequence of actions or events</a:t>
            </a:r>
            <a:endParaRPr sz="3733" dirty="0">
              <a:solidFill>
                <a:srgbClr val="004B8E"/>
              </a:solidFill>
              <a:highlight>
                <a:schemeClr val="lt1"/>
              </a:highlight>
            </a:endParaRPr>
          </a:p>
          <a:p>
            <a:pPr marL="609585" indent="-491054">
              <a:spcBef>
                <a:spcPts val="0"/>
              </a:spcBef>
              <a:buClr>
                <a:schemeClr val="bg2"/>
              </a:buClr>
              <a:buSzPct val="100000"/>
              <a:buFont typeface="Calibri"/>
              <a:buChar char="●"/>
            </a:pPr>
            <a:r>
              <a:rPr lang="en-US" sz="3733" dirty="0">
                <a:solidFill>
                  <a:srgbClr val="004B8E"/>
                </a:solidFill>
                <a:highlight>
                  <a:schemeClr val="lt1"/>
                </a:highlight>
              </a:rPr>
              <a:t>Make inferences to account for events or actions</a:t>
            </a:r>
            <a:endParaRPr sz="3733" dirty="0">
              <a:solidFill>
                <a:srgbClr val="004B8E"/>
              </a:solidFill>
              <a:highlight>
                <a:schemeClr val="lt1"/>
              </a:highlight>
            </a:endParaRPr>
          </a:p>
          <a:p>
            <a:pPr marL="609585" indent="-491054">
              <a:spcBef>
                <a:spcPts val="0"/>
              </a:spcBef>
              <a:buClr>
                <a:schemeClr val="bg2"/>
              </a:buClr>
              <a:buSzPct val="100000"/>
              <a:buFont typeface="Calibri"/>
              <a:buChar char="●"/>
            </a:pPr>
            <a:r>
              <a:rPr lang="en-US" sz="3733" dirty="0">
                <a:solidFill>
                  <a:srgbClr val="004B8E"/>
                </a:solidFill>
                <a:highlight>
                  <a:schemeClr val="lt1"/>
                </a:highlight>
              </a:rPr>
              <a:t>Offer an evaluation of the story</a:t>
            </a:r>
            <a:endParaRPr sz="3733" dirty="0">
              <a:solidFill>
                <a:srgbClr val="004B8E"/>
              </a:solidFill>
              <a:highlight>
                <a:schemeClr val="lt1"/>
              </a:highlight>
            </a:endParaRPr>
          </a:p>
          <a:p>
            <a:pPr marL="0" indent="0">
              <a:spcBef>
                <a:spcPts val="3733"/>
              </a:spcBef>
              <a:buNone/>
            </a:pPr>
            <a:endParaRPr sz="6000" dirty="0"/>
          </a:p>
        </p:txBody>
      </p:sp>
      <p:sp>
        <p:nvSpPr>
          <p:cNvPr id="500" name="Google Shape;500;p68"/>
          <p:cNvSpPr txBox="1">
            <a:spLocks noGrp="1"/>
          </p:cNvSpPr>
          <p:nvPr>
            <p:ph type="title"/>
          </p:nvPr>
        </p:nvSpPr>
        <p:spPr>
          <a:xfrm>
            <a:off x="381000" y="981133"/>
            <a:ext cx="11430000" cy="1066800"/>
          </a:xfrm>
          <a:prstGeom prst="rect">
            <a:avLst/>
          </a:prstGeom>
        </p:spPr>
        <p:txBody>
          <a:bodyPr spcFirstLastPara="1" wrap="square" lIns="121900" tIns="60933" rIns="121900" bIns="60933" anchor="ctr" anchorCtr="0">
            <a:normAutofit/>
          </a:bodyPr>
          <a:lstStyle/>
          <a:p>
            <a:r>
              <a:rPr lang="en-US" sz="4400" dirty="0"/>
              <a:t>Complex Retelling </a:t>
            </a:r>
            <a:endParaRPr sz="4400" dirty="0"/>
          </a:p>
        </p:txBody>
      </p:sp>
      <p:sp>
        <p:nvSpPr>
          <p:cNvPr id="501" name="Google Shape;501;p68"/>
          <p:cNvSpPr/>
          <p:nvPr/>
        </p:nvSpPr>
        <p:spPr>
          <a:xfrm>
            <a:off x="9502346" y="1333500"/>
            <a:ext cx="2308654" cy="5372100"/>
          </a:xfrm>
          <a:prstGeom prst="curvedLeftArrow">
            <a:avLst>
              <a:gd name="adj1" fmla="val 19731"/>
              <a:gd name="adj2" fmla="val 44646"/>
              <a:gd name="adj3" fmla="val 25000"/>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02" name="Google Shape;502;p68"/>
          <p:cNvSpPr/>
          <p:nvPr/>
        </p:nvSpPr>
        <p:spPr>
          <a:xfrm rot="10800000">
            <a:off x="380999" y="1235676"/>
            <a:ext cx="2115066" cy="5469924"/>
          </a:xfrm>
          <a:prstGeom prst="curvedLeftArrow">
            <a:avLst>
              <a:gd name="adj1" fmla="val 20588"/>
              <a:gd name="adj2" fmla="val 44129"/>
              <a:gd name="adj3" fmla="val 22152"/>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Tree>
    <p:extLst>
      <p:ext uri="{BB962C8B-B14F-4D97-AF65-F5344CB8AC3E}">
        <p14:creationId xmlns:p14="http://schemas.microsoft.com/office/powerpoint/2010/main" val="525450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9"/>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723896" indent="-571500">
              <a:spcBef>
                <a:spcPts val="480"/>
              </a:spcBef>
              <a:buSzPct val="100000"/>
              <a:buFont typeface="Arial" panose="020B0604020202020204" pitchFamily="34" charset="0"/>
              <a:buChar char="•"/>
            </a:pPr>
            <a:r>
              <a:rPr lang="en-US" sz="4000" dirty="0"/>
              <a:t>Student silently reads a text and makes inferences about the setting</a:t>
            </a:r>
            <a:endParaRPr sz="4000" dirty="0"/>
          </a:p>
          <a:p>
            <a:pPr marL="1181085" indent="-571500">
              <a:spcBef>
                <a:spcPts val="480"/>
              </a:spcBef>
              <a:buSzPct val="100000"/>
              <a:buFont typeface="Arial" panose="020B0604020202020204" pitchFamily="34" charset="0"/>
              <a:buChar char="•"/>
            </a:pPr>
            <a:endParaRPr sz="4000" dirty="0"/>
          </a:p>
          <a:p>
            <a:pPr marL="723896" indent="-571500">
              <a:spcBef>
                <a:spcPts val="480"/>
              </a:spcBef>
              <a:buSzPct val="100000"/>
              <a:buFont typeface="Arial" panose="020B0604020202020204" pitchFamily="34" charset="0"/>
              <a:buChar char="•"/>
            </a:pPr>
            <a:r>
              <a:rPr lang="en-US" sz="4000" dirty="0"/>
              <a:t>Teacher reads aloud and asks student to help her jot down the beginning, middle and end of the story</a:t>
            </a:r>
            <a:endParaRPr sz="4000" dirty="0"/>
          </a:p>
          <a:p>
            <a:pPr marL="609585" indent="0">
              <a:spcBef>
                <a:spcPts val="480"/>
              </a:spcBef>
              <a:buNone/>
            </a:pPr>
            <a:endParaRPr dirty="0"/>
          </a:p>
        </p:txBody>
      </p:sp>
      <p:sp>
        <p:nvSpPr>
          <p:cNvPr id="509" name="Google Shape;509;p69"/>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Which level?</a:t>
            </a:r>
            <a:endParaRPr sz="4400" dirty="0"/>
          </a:p>
        </p:txBody>
      </p:sp>
    </p:spTree>
    <p:extLst>
      <p:ext uri="{BB962C8B-B14F-4D97-AF65-F5344CB8AC3E}">
        <p14:creationId xmlns:p14="http://schemas.microsoft.com/office/powerpoint/2010/main" val="2758392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0"/>
          <p:cNvSpPr txBox="1">
            <a:spLocks noGrp="1"/>
          </p:cNvSpPr>
          <p:nvPr>
            <p:ph type="title"/>
          </p:nvPr>
        </p:nvSpPr>
        <p:spPr>
          <a:xfrm>
            <a:off x="381000" y="989380"/>
            <a:ext cx="11404600" cy="1066800"/>
          </a:xfrm>
          <a:prstGeom prst="rect">
            <a:avLst/>
          </a:prstGeom>
        </p:spPr>
        <p:txBody>
          <a:bodyPr spcFirstLastPara="1" wrap="square" lIns="121900" tIns="60933" rIns="121900" bIns="60933" anchor="ctr" anchorCtr="0">
            <a:normAutofit/>
          </a:bodyPr>
          <a:lstStyle/>
          <a:p>
            <a:r>
              <a:rPr lang="en-US" sz="4400" dirty="0"/>
              <a:t>6. Summarization </a:t>
            </a:r>
            <a:endParaRPr sz="4400" dirty="0"/>
          </a:p>
        </p:txBody>
      </p:sp>
      <p:pic>
        <p:nvPicPr>
          <p:cNvPr id="516" name="Google Shape;516;p70"/>
          <p:cNvPicPr preferRelativeResize="0"/>
          <p:nvPr/>
        </p:nvPicPr>
        <p:blipFill rotWithShape="1">
          <a:blip r:embed="rId3">
            <a:alphaModFix/>
          </a:blip>
          <a:srcRect/>
          <a:stretch/>
        </p:blipFill>
        <p:spPr>
          <a:xfrm>
            <a:off x="381000" y="3007400"/>
            <a:ext cx="11429999" cy="3698200"/>
          </a:xfrm>
          <a:prstGeom prst="rect">
            <a:avLst/>
          </a:prstGeom>
          <a:noFill/>
          <a:ln>
            <a:noFill/>
          </a:ln>
        </p:spPr>
      </p:pic>
      <p:sp>
        <p:nvSpPr>
          <p:cNvPr id="517" name="Google Shape;517;p70"/>
          <p:cNvSpPr/>
          <p:nvPr/>
        </p:nvSpPr>
        <p:spPr>
          <a:xfrm rot="647356">
            <a:off x="6329589" y="1800691"/>
            <a:ext cx="5638931" cy="3028080"/>
          </a:xfrm>
          <a:prstGeom prst="irregularSeal2">
            <a:avLst/>
          </a:prstGeom>
          <a:solidFill>
            <a:srgbClr val="FFFFFF"/>
          </a:solidFill>
          <a:ln w="38100" cap="flat" cmpd="sng">
            <a:solidFill>
              <a:srgbClr val="EC771B"/>
            </a:solidFill>
            <a:prstDash val="solid"/>
            <a:round/>
            <a:headEnd type="none" w="sm" len="sm"/>
            <a:tailEnd type="none" w="sm" len="sm"/>
          </a:ln>
        </p:spPr>
        <p:txBody>
          <a:bodyPr spcFirstLastPara="1" wrap="square" lIns="162533" tIns="162533" rIns="162533" bIns="162533" anchor="ctr" anchorCtr="0">
            <a:noAutofit/>
          </a:bodyPr>
          <a:lstStyle/>
          <a:p>
            <a:pPr>
              <a:buSzPts val="2400"/>
            </a:pPr>
            <a:r>
              <a:rPr lang="en-US" sz="3200" b="1" dirty="0">
                <a:solidFill>
                  <a:srgbClr val="FF0000"/>
                </a:solidFill>
                <a:latin typeface="Calibri"/>
                <a:ea typeface="Calibri"/>
                <a:cs typeface="Calibri"/>
                <a:sym typeface="Calibri"/>
              </a:rPr>
              <a:t>Effect Size</a:t>
            </a:r>
            <a:endParaRPr sz="3200" b="1" dirty="0">
              <a:solidFill>
                <a:srgbClr val="FF0000"/>
              </a:solidFill>
              <a:latin typeface="Calibri"/>
              <a:ea typeface="Calibri"/>
              <a:cs typeface="Calibri"/>
              <a:sym typeface="Calibri"/>
            </a:endParaRPr>
          </a:p>
          <a:p>
            <a:pPr>
              <a:buSzPts val="2400"/>
            </a:pPr>
            <a:r>
              <a:rPr lang="en-US" sz="3200" b="1" dirty="0">
                <a:solidFill>
                  <a:srgbClr val="FF0000"/>
                </a:solidFill>
                <a:latin typeface="Calibri"/>
                <a:ea typeface="Calibri"/>
                <a:cs typeface="Calibri"/>
                <a:sym typeface="Calibri"/>
              </a:rPr>
              <a:t>       .79</a:t>
            </a:r>
            <a:endParaRPr sz="3200" b="1" dirty="0">
              <a:solidFill>
                <a:srgbClr val="FF0000"/>
              </a:solidFill>
              <a:latin typeface="Calibri"/>
              <a:ea typeface="Calibri"/>
              <a:cs typeface="Calibri"/>
              <a:sym typeface="Calibri"/>
            </a:endParaRPr>
          </a:p>
        </p:txBody>
      </p:sp>
      <p:cxnSp>
        <p:nvCxnSpPr>
          <p:cNvPr id="518" name="Google Shape;518;p70"/>
          <p:cNvCxnSpPr/>
          <p:nvPr/>
        </p:nvCxnSpPr>
        <p:spPr>
          <a:xfrm rot="10800000" flipH="1">
            <a:off x="6095980" y="5014461"/>
            <a:ext cx="3490400" cy="1130000"/>
          </a:xfrm>
          <a:prstGeom prst="straightConnector1">
            <a:avLst/>
          </a:prstGeom>
          <a:noFill/>
          <a:ln w="76200" cap="flat" cmpd="sng">
            <a:solidFill>
              <a:srgbClr val="004B8D"/>
            </a:solidFill>
            <a:prstDash val="solid"/>
            <a:round/>
            <a:headEnd type="none" w="sm" len="sm"/>
            <a:tailEnd type="triangle" w="med" len="med"/>
          </a:ln>
        </p:spPr>
      </p:cxnSp>
    </p:spTree>
    <p:extLst>
      <p:ext uri="{BB962C8B-B14F-4D97-AF65-F5344CB8AC3E}">
        <p14:creationId xmlns:p14="http://schemas.microsoft.com/office/powerpoint/2010/main" val="2117634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1"/>
          <p:cNvSpPr txBox="1">
            <a:spLocks noGrp="1"/>
          </p:cNvSpPr>
          <p:nvPr>
            <p:ph type="body" idx="1"/>
          </p:nvPr>
        </p:nvSpPr>
        <p:spPr>
          <a:xfrm>
            <a:off x="381000" y="1729946"/>
            <a:ext cx="11430000" cy="4975654"/>
          </a:xfrm>
          <a:prstGeom prst="rect">
            <a:avLst/>
          </a:prstGeom>
        </p:spPr>
        <p:txBody>
          <a:bodyPr spcFirstLastPara="1" wrap="square" lIns="121900" tIns="60933" rIns="121900" bIns="60933" anchor="t" anchorCtr="0">
            <a:normAutofit/>
          </a:bodyPr>
          <a:lstStyle/>
          <a:p>
            <a:pPr marL="609585" indent="-457189">
              <a:lnSpc>
                <a:spcPct val="120000"/>
              </a:lnSpc>
              <a:spcBef>
                <a:spcPts val="2800"/>
              </a:spcBef>
              <a:buClr>
                <a:schemeClr val="bg2"/>
              </a:buClr>
              <a:buSzPct val="100000"/>
              <a:buFont typeface="Calibri"/>
              <a:buChar char="●"/>
            </a:pPr>
            <a:r>
              <a:rPr lang="en-US" sz="3800" dirty="0">
                <a:solidFill>
                  <a:srgbClr val="024B89"/>
                </a:solidFill>
                <a:highlight>
                  <a:schemeClr val="lt1"/>
                </a:highlight>
              </a:rPr>
              <a:t>Determine essential ideas and consolidate important details</a:t>
            </a:r>
            <a:endParaRPr sz="3800" dirty="0">
              <a:solidFill>
                <a:srgbClr val="024B89"/>
              </a:solidFill>
              <a:highlight>
                <a:schemeClr val="lt1"/>
              </a:highlight>
            </a:endParaRPr>
          </a:p>
          <a:p>
            <a:pPr marL="609585" indent="-457189">
              <a:lnSpc>
                <a:spcPct val="120000"/>
              </a:lnSpc>
              <a:spcBef>
                <a:spcPts val="0"/>
              </a:spcBef>
              <a:buClr>
                <a:schemeClr val="bg2"/>
              </a:buClr>
              <a:buSzPct val="100000"/>
              <a:buFont typeface="Calibri"/>
              <a:buChar char="●"/>
            </a:pPr>
            <a:r>
              <a:rPr lang="en-US" sz="3800" dirty="0">
                <a:solidFill>
                  <a:srgbClr val="024B89"/>
                </a:solidFill>
                <a:highlight>
                  <a:schemeClr val="lt1"/>
                </a:highlight>
              </a:rPr>
              <a:t>Focus on key words and phrases that are worth noting and remembering</a:t>
            </a:r>
            <a:endParaRPr sz="3800" dirty="0">
              <a:solidFill>
                <a:srgbClr val="024B89"/>
              </a:solidFill>
              <a:highlight>
                <a:schemeClr val="lt1"/>
              </a:highlight>
            </a:endParaRPr>
          </a:p>
          <a:p>
            <a:pPr marL="609585" indent="-457189">
              <a:lnSpc>
                <a:spcPct val="120000"/>
              </a:lnSpc>
              <a:spcBef>
                <a:spcPts val="0"/>
              </a:spcBef>
              <a:buClr>
                <a:schemeClr val="bg2"/>
              </a:buClr>
              <a:buSzPct val="100000"/>
              <a:buFont typeface="Calibri"/>
              <a:buChar char="●"/>
            </a:pPr>
            <a:r>
              <a:rPr lang="en-US" sz="3800" dirty="0">
                <a:solidFill>
                  <a:srgbClr val="024B89"/>
                </a:solidFill>
                <a:highlight>
                  <a:schemeClr val="lt1"/>
                </a:highlight>
              </a:rPr>
              <a:t>Reduce texts to the main points for understanding</a:t>
            </a:r>
            <a:endParaRPr sz="3800" dirty="0">
              <a:solidFill>
                <a:srgbClr val="024B89"/>
              </a:solidFill>
            </a:endParaRPr>
          </a:p>
        </p:txBody>
      </p:sp>
      <p:sp>
        <p:nvSpPr>
          <p:cNvPr id="525" name="Google Shape;525;p71"/>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Benefits of Summarization </a:t>
            </a:r>
            <a:endParaRPr sz="4400" dirty="0"/>
          </a:p>
        </p:txBody>
      </p:sp>
    </p:spTree>
    <p:extLst>
      <p:ext uri="{BB962C8B-B14F-4D97-AF65-F5344CB8AC3E}">
        <p14:creationId xmlns:p14="http://schemas.microsoft.com/office/powerpoint/2010/main" val="1491724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2"/>
          <p:cNvSpPr txBox="1">
            <a:spLocks noGrp="1"/>
          </p:cNvSpPr>
          <p:nvPr>
            <p:ph type="title"/>
          </p:nvPr>
        </p:nvSpPr>
        <p:spPr>
          <a:xfrm>
            <a:off x="203200" y="1015314"/>
            <a:ext cx="11785600" cy="1066800"/>
          </a:xfrm>
          <a:prstGeom prst="rect">
            <a:avLst/>
          </a:prstGeom>
        </p:spPr>
        <p:txBody>
          <a:bodyPr spcFirstLastPara="1" wrap="square" lIns="121900" tIns="60933" rIns="121900" bIns="60933" anchor="ctr" anchorCtr="0">
            <a:normAutofit/>
          </a:bodyPr>
          <a:lstStyle/>
          <a:p>
            <a:r>
              <a:rPr lang="en-US" sz="4400" dirty="0"/>
              <a:t>Paragraph Shrinking </a:t>
            </a:r>
            <a:endParaRPr sz="4400" dirty="0"/>
          </a:p>
        </p:txBody>
      </p:sp>
      <p:pic>
        <p:nvPicPr>
          <p:cNvPr id="532" name="Google Shape;532;p72"/>
          <p:cNvPicPr preferRelativeResize="0"/>
          <p:nvPr/>
        </p:nvPicPr>
        <p:blipFill>
          <a:blip r:embed="rId3">
            <a:alphaModFix/>
          </a:blip>
          <a:stretch>
            <a:fillRect/>
          </a:stretch>
        </p:blipFill>
        <p:spPr>
          <a:xfrm>
            <a:off x="1309816" y="1902941"/>
            <a:ext cx="9798908" cy="4802659"/>
          </a:xfrm>
          <a:prstGeom prst="rect">
            <a:avLst/>
          </a:prstGeom>
          <a:noFill/>
          <a:ln>
            <a:noFill/>
          </a:ln>
        </p:spPr>
      </p:pic>
      <p:sp>
        <p:nvSpPr>
          <p:cNvPr id="533" name="Google Shape;533;p72"/>
          <p:cNvSpPr txBox="1"/>
          <p:nvPr/>
        </p:nvSpPr>
        <p:spPr>
          <a:xfrm>
            <a:off x="1518954" y="6238688"/>
            <a:ext cx="8966000" cy="820825"/>
          </a:xfrm>
          <a:prstGeom prst="rect">
            <a:avLst/>
          </a:prstGeom>
          <a:noFill/>
          <a:ln>
            <a:noFill/>
          </a:ln>
        </p:spPr>
        <p:txBody>
          <a:bodyPr spcFirstLastPara="1" wrap="square" lIns="121900" tIns="121900" rIns="121900" bIns="121900" anchor="t" anchorCtr="0">
            <a:spAutoFit/>
          </a:bodyPr>
          <a:lstStyle/>
          <a:p>
            <a:r>
              <a:rPr lang="en-US" sz="1867" dirty="0">
                <a:latin typeface="Calibri"/>
                <a:ea typeface="Calibri"/>
                <a:cs typeface="Calibri"/>
                <a:sym typeface="Calibri"/>
              </a:rPr>
              <a:t>https://www.readingrockets.org/strategies/paragraph_shrinking</a:t>
            </a:r>
            <a:endParaRPr sz="1867" dirty="0">
              <a:latin typeface="Calibri"/>
              <a:ea typeface="Calibri"/>
              <a:cs typeface="Calibri"/>
              <a:sym typeface="Calibri"/>
            </a:endParaRPr>
          </a:p>
          <a:p>
            <a:endParaRPr sz="1867" dirty="0">
              <a:latin typeface="Calibri"/>
              <a:ea typeface="Calibri"/>
              <a:cs typeface="Calibri"/>
              <a:sym typeface="Calibri"/>
            </a:endParaRPr>
          </a:p>
        </p:txBody>
      </p:sp>
      <p:sp>
        <p:nvSpPr>
          <p:cNvPr id="534" name="Google Shape;534;p72"/>
          <p:cNvSpPr txBox="1"/>
          <p:nvPr/>
        </p:nvSpPr>
        <p:spPr>
          <a:xfrm>
            <a:off x="10808600" y="1066748"/>
            <a:ext cx="10024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1867" dirty="0">
                <a:latin typeface="Calibri"/>
                <a:ea typeface="Calibri"/>
                <a:cs typeface="Calibri"/>
                <a:sym typeface="Calibri"/>
              </a:rPr>
              <a:t>HO #7</a:t>
            </a:r>
            <a:endParaRPr sz="1867" dirty="0">
              <a:latin typeface="Calibri"/>
              <a:ea typeface="Calibri"/>
              <a:cs typeface="Calibri"/>
              <a:sym typeface="Calibri"/>
            </a:endParaRPr>
          </a:p>
        </p:txBody>
      </p:sp>
    </p:spTree>
    <p:extLst>
      <p:ext uri="{BB962C8B-B14F-4D97-AF65-F5344CB8AC3E}">
        <p14:creationId xmlns:p14="http://schemas.microsoft.com/office/powerpoint/2010/main" val="192050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dirty="0"/>
          </a:p>
        </p:txBody>
      </p:sp>
      <p:sp>
        <p:nvSpPr>
          <p:cNvPr id="91" name="Google Shape;91;p13"/>
          <p:cNvSpPr txBox="1">
            <a:spLocks noGrp="1"/>
          </p:cNvSpPr>
          <p:nvPr>
            <p:ph type="body" idx="1"/>
          </p:nvPr>
        </p:nvSpPr>
        <p:spPr>
          <a:xfrm>
            <a:off x="381000" y="1993548"/>
            <a:ext cx="11430000" cy="471205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900"/>
              </a:spcBef>
              <a:spcAft>
                <a:spcPts val="0"/>
              </a:spcAft>
              <a:buSzPts val="1800"/>
              <a:buNone/>
            </a:pPr>
            <a:r>
              <a:rPr lang="en-US" sz="4000" dirty="0">
                <a:solidFill>
                  <a:schemeClr val="accent1"/>
                </a:solidFill>
                <a:latin typeface="Calibri" panose="020F0502020204030204" pitchFamily="34" charset="0"/>
                <a:ea typeface="Arial"/>
                <a:cs typeface="Calibri" panose="020F0502020204030204" pitchFamily="34" charset="0"/>
                <a:sym typeface="Arial"/>
              </a:rPr>
              <a:t>The following Missouri Teacher Standards will be addressed today</a:t>
            </a:r>
            <a:endParaRPr sz="40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#1: Content knowledge aligned with appropriate instruction</a:t>
            </a:r>
            <a:endParaRPr sz="32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#2: Student Learning, Growth and Development</a:t>
            </a:r>
            <a:endParaRPr sz="32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#3: Curriculum Implementation</a:t>
            </a:r>
            <a:endParaRPr sz="32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#7: Student Assessment and Data Analysis</a:t>
            </a:r>
            <a:endParaRPr sz="3200" dirty="0">
              <a:solidFill>
                <a:schemeClr val="accent1"/>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360"/>
              </a:spcBef>
              <a:spcAft>
                <a:spcPts val="0"/>
              </a:spcAft>
              <a:buSzPts val="1800"/>
              <a:buNone/>
            </a:pPr>
            <a:endParaRPr dirty="0"/>
          </a:p>
        </p:txBody>
      </p:sp>
      <p:sp>
        <p:nvSpPr>
          <p:cNvPr id="92" name="Google Shape;92;p13"/>
          <p:cNvSpPr txBox="1">
            <a:spLocks noGrp="1"/>
          </p:cNvSpPr>
          <p:nvPr>
            <p:ph type="title"/>
          </p:nvPr>
        </p:nvSpPr>
        <p:spPr>
          <a:xfrm>
            <a:off x="381000" y="1040028"/>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400" dirty="0"/>
              <a:t>Missouri Teacher Standards</a:t>
            </a:r>
            <a:endParaRPr sz="4400" dirty="0"/>
          </a:p>
        </p:txBody>
      </p:sp>
    </p:spTree>
    <p:extLst>
      <p:ext uri="{BB962C8B-B14F-4D97-AF65-F5344CB8AC3E}">
        <p14:creationId xmlns:p14="http://schemas.microsoft.com/office/powerpoint/2010/main" val="2756024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1" name="Google Shape;541;p73"/>
          <p:cNvSpPr txBox="1">
            <a:spLocks noGrp="1"/>
          </p:cNvSpPr>
          <p:nvPr>
            <p:ph type="title"/>
          </p:nvPr>
        </p:nvSpPr>
        <p:spPr>
          <a:xfrm>
            <a:off x="381000" y="1005114"/>
            <a:ext cx="11430000" cy="1066800"/>
          </a:xfrm>
          <a:prstGeom prst="rect">
            <a:avLst/>
          </a:prstGeom>
        </p:spPr>
        <p:txBody>
          <a:bodyPr spcFirstLastPara="1" wrap="square" lIns="121900" tIns="60933" rIns="121900" bIns="60933" anchor="ctr" anchorCtr="0">
            <a:normAutofit/>
          </a:bodyPr>
          <a:lstStyle/>
          <a:p>
            <a:r>
              <a:rPr lang="en-US" sz="4400" dirty="0"/>
              <a:t>Practice: Paragraph Shrinking </a:t>
            </a:r>
            <a:endParaRPr sz="4400" dirty="0"/>
          </a:p>
        </p:txBody>
      </p:sp>
      <p:pic>
        <p:nvPicPr>
          <p:cNvPr id="542" name="Google Shape;542;p73"/>
          <p:cNvPicPr preferRelativeResize="0"/>
          <p:nvPr/>
        </p:nvPicPr>
        <p:blipFill>
          <a:blip r:embed="rId3">
            <a:alphaModFix/>
          </a:blip>
          <a:stretch>
            <a:fillRect/>
          </a:stretch>
        </p:blipFill>
        <p:spPr>
          <a:xfrm>
            <a:off x="1134200" y="2306267"/>
            <a:ext cx="10377384" cy="3480700"/>
          </a:xfrm>
          <a:prstGeom prst="rect">
            <a:avLst/>
          </a:prstGeom>
          <a:noFill/>
          <a:ln>
            <a:noFill/>
          </a:ln>
        </p:spPr>
      </p:pic>
      <p:sp>
        <p:nvSpPr>
          <p:cNvPr id="543" name="Google Shape;543;p73"/>
          <p:cNvSpPr txBox="1"/>
          <p:nvPr/>
        </p:nvSpPr>
        <p:spPr>
          <a:xfrm>
            <a:off x="4312867" y="6037201"/>
            <a:ext cx="7788000" cy="820825"/>
          </a:xfrm>
          <a:prstGeom prst="rect">
            <a:avLst/>
          </a:prstGeom>
          <a:noFill/>
          <a:ln>
            <a:noFill/>
          </a:ln>
        </p:spPr>
        <p:txBody>
          <a:bodyPr spcFirstLastPara="1" wrap="square" lIns="121900" tIns="121900" rIns="121900" bIns="121900" anchor="t" anchorCtr="0">
            <a:spAutoFit/>
          </a:bodyPr>
          <a:lstStyle/>
          <a:p>
            <a:r>
              <a:rPr lang="en-US" sz="1867" u="sng" dirty="0">
                <a:solidFill>
                  <a:schemeClr val="hlink"/>
                </a:solidFill>
                <a:latin typeface="Calibri"/>
                <a:ea typeface="Calibri"/>
                <a:cs typeface="Calibri"/>
                <a:sym typeface="Calibri"/>
                <a:hlinkClick r:id="rId4"/>
              </a:rPr>
              <a:t>https://www.readingrockets.org/sites/default/files/paragraph-shrinking.pdf</a:t>
            </a:r>
            <a:endParaRPr sz="1867" dirty="0">
              <a:latin typeface="Calibri"/>
              <a:ea typeface="Calibri"/>
              <a:cs typeface="Calibri"/>
              <a:sym typeface="Calibri"/>
            </a:endParaRPr>
          </a:p>
          <a:p>
            <a:endParaRPr sz="1867" dirty="0">
              <a:latin typeface="Calibri"/>
              <a:ea typeface="Calibri"/>
              <a:cs typeface="Calibri"/>
              <a:sym typeface="Calibri"/>
            </a:endParaRPr>
          </a:p>
        </p:txBody>
      </p:sp>
      <p:sp>
        <p:nvSpPr>
          <p:cNvPr id="544" name="Google Shape;544;p73"/>
          <p:cNvSpPr txBox="1"/>
          <p:nvPr/>
        </p:nvSpPr>
        <p:spPr>
          <a:xfrm>
            <a:off x="11098467" y="990600"/>
            <a:ext cx="10024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1867" dirty="0">
                <a:latin typeface="Calibri"/>
                <a:ea typeface="Calibri"/>
                <a:cs typeface="Calibri"/>
                <a:sym typeface="Calibri"/>
              </a:rPr>
              <a:t>HO#7</a:t>
            </a:r>
            <a:endParaRPr sz="1867" dirty="0">
              <a:latin typeface="Calibri"/>
              <a:ea typeface="Calibri"/>
              <a:cs typeface="Calibri"/>
              <a:sym typeface="Calibri"/>
            </a:endParaRPr>
          </a:p>
        </p:txBody>
      </p:sp>
      <p:sp>
        <p:nvSpPr>
          <p:cNvPr id="545" name="Google Shape;545;p73"/>
          <p:cNvSpPr txBox="1"/>
          <p:nvPr/>
        </p:nvSpPr>
        <p:spPr>
          <a:xfrm>
            <a:off x="381000" y="52767"/>
            <a:ext cx="10544400" cy="923289"/>
          </a:xfrm>
          <a:prstGeom prst="rect">
            <a:avLst/>
          </a:prstGeom>
          <a:noFill/>
          <a:ln>
            <a:noFill/>
          </a:ln>
        </p:spPr>
        <p:txBody>
          <a:bodyPr spcFirstLastPara="1" wrap="square" lIns="121900" tIns="121900" rIns="121900" bIns="121900" anchor="t" anchorCtr="0">
            <a:spAutoFit/>
          </a:bodyPr>
          <a:lstStyle/>
          <a:p>
            <a:r>
              <a:rPr lang="en-US" sz="4400" b="1" dirty="0">
                <a:solidFill>
                  <a:schemeClr val="lt1"/>
                </a:solidFill>
                <a:latin typeface="Calibri"/>
                <a:ea typeface="Calibri"/>
                <a:cs typeface="Calibri"/>
                <a:sym typeface="Calibri"/>
              </a:rPr>
              <a:t>I Do</a:t>
            </a:r>
            <a:endParaRPr sz="44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76714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4"/>
          <p:cNvSpPr txBox="1">
            <a:spLocks noGrp="1"/>
          </p:cNvSpPr>
          <p:nvPr>
            <p:ph type="body" idx="1"/>
          </p:nvPr>
        </p:nvSpPr>
        <p:spPr>
          <a:xfrm>
            <a:off x="381000" y="1397966"/>
            <a:ext cx="11430000" cy="5307633"/>
          </a:xfrm>
          <a:prstGeom prst="rect">
            <a:avLst/>
          </a:prstGeom>
          <a:noFill/>
        </p:spPr>
        <p:txBody>
          <a:bodyPr spcFirstLastPara="1" wrap="square" lIns="121900" tIns="60933" rIns="121900" bIns="60933" anchor="t" anchorCtr="0">
            <a:noAutofit/>
          </a:bodyPr>
          <a:lstStyle/>
          <a:p>
            <a:pPr marL="0" indent="0">
              <a:spcBef>
                <a:spcPts val="480"/>
              </a:spcBef>
              <a:buNone/>
            </a:pPr>
            <a:r>
              <a:rPr lang="en-US" sz="4000" b="1" dirty="0">
                <a:solidFill>
                  <a:srgbClr val="014B8C"/>
                </a:solidFill>
                <a:highlight>
                  <a:schemeClr val="lt1"/>
                </a:highlight>
              </a:rPr>
              <a:t>The wolf chased them down the lane and he almost caught them. But they made it to the brick house and slammed the door closed before the wolf could catch them. The three little pigs they were very frightened, they knew the wolf wanted to eat them.</a:t>
            </a:r>
            <a:endParaRPr sz="4000" b="1" dirty="0">
              <a:solidFill>
                <a:srgbClr val="014B8C"/>
              </a:solidFill>
              <a:highlight>
                <a:schemeClr val="lt1"/>
              </a:highlight>
            </a:endParaRPr>
          </a:p>
        </p:txBody>
      </p:sp>
      <p:sp>
        <p:nvSpPr>
          <p:cNvPr id="552" name="Google Shape;552;p74"/>
          <p:cNvSpPr txBox="1">
            <a:spLocks noGrp="1"/>
          </p:cNvSpPr>
          <p:nvPr>
            <p:ph type="title"/>
          </p:nvPr>
        </p:nvSpPr>
        <p:spPr>
          <a:xfrm>
            <a:off x="395667" y="0"/>
            <a:ext cx="6277600" cy="1066800"/>
          </a:xfrm>
          <a:prstGeom prst="rect">
            <a:avLst/>
          </a:prstGeom>
        </p:spPr>
        <p:txBody>
          <a:bodyPr spcFirstLastPara="1" wrap="square" lIns="121900" tIns="60933" rIns="121900" bIns="60933" anchor="ctr" anchorCtr="0">
            <a:normAutofit/>
          </a:bodyPr>
          <a:lstStyle/>
          <a:p>
            <a:pPr algn="l"/>
            <a:r>
              <a:rPr lang="en-US" sz="4400" dirty="0">
                <a:solidFill>
                  <a:schemeClr val="lt1"/>
                </a:solidFill>
              </a:rPr>
              <a:t>We Do</a:t>
            </a:r>
            <a:endParaRPr sz="4400" dirty="0">
              <a:solidFill>
                <a:schemeClr val="lt1"/>
              </a:solidFill>
            </a:endParaRPr>
          </a:p>
        </p:txBody>
      </p:sp>
      <p:pic>
        <p:nvPicPr>
          <p:cNvPr id="553" name="Google Shape;553;p7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358134" y="5023901"/>
            <a:ext cx="2833865" cy="1554868"/>
          </a:xfrm>
          <a:prstGeom prst="rect">
            <a:avLst/>
          </a:prstGeom>
          <a:noFill/>
          <a:ln>
            <a:noFill/>
          </a:ln>
        </p:spPr>
      </p:pic>
    </p:spTree>
    <p:extLst>
      <p:ext uri="{BB962C8B-B14F-4D97-AF65-F5344CB8AC3E}">
        <p14:creationId xmlns:p14="http://schemas.microsoft.com/office/powerpoint/2010/main" val="3086059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5"/>
          <p:cNvSpPr txBox="1">
            <a:spLocks noGrp="1"/>
          </p:cNvSpPr>
          <p:nvPr>
            <p:ph type="body" idx="1"/>
          </p:nvPr>
        </p:nvSpPr>
        <p:spPr>
          <a:xfrm>
            <a:off x="381000" y="1341700"/>
            <a:ext cx="11430000" cy="5363900"/>
          </a:xfrm>
          <a:prstGeom prst="rect">
            <a:avLst/>
          </a:prstGeom>
        </p:spPr>
        <p:txBody>
          <a:bodyPr spcFirstLastPara="1" wrap="square" lIns="121900" tIns="60933" rIns="121900" bIns="60933" anchor="t" anchorCtr="0">
            <a:normAutofit fontScale="40000" lnSpcReduction="20000"/>
          </a:bodyPr>
          <a:lstStyle/>
          <a:p>
            <a:pPr marL="0" indent="0">
              <a:lnSpc>
                <a:spcPct val="166666"/>
              </a:lnSpc>
              <a:spcBef>
                <a:spcPts val="0"/>
              </a:spcBef>
              <a:spcAft>
                <a:spcPts val="1467"/>
              </a:spcAft>
              <a:buNone/>
            </a:pPr>
            <a:r>
              <a:rPr lang="en-US" sz="8000" b="1" dirty="0">
                <a:solidFill>
                  <a:srgbClr val="004B8E"/>
                </a:solidFill>
              </a:rPr>
              <a:t>Well! He huffed and he puffed. He puffed and he huffed. And he huffed, huffed, and he puffed, puffed; but he could not blow the house down. At last, he was so out of breath that he couldn't huff and he couldn't puff anymore. So he stopped to rest and thought a bit. This was too much. The wolf danced about with rage and swore he would come down the chimney and eat up the little pig for his supper. </a:t>
            </a:r>
            <a:endParaRPr dirty="0">
              <a:solidFill>
                <a:srgbClr val="004B8E"/>
              </a:solidFill>
            </a:endParaRPr>
          </a:p>
        </p:txBody>
      </p:sp>
      <p:sp>
        <p:nvSpPr>
          <p:cNvPr id="560" name="Google Shape;560;p75"/>
          <p:cNvSpPr txBox="1">
            <a:spLocks noGrp="1"/>
          </p:cNvSpPr>
          <p:nvPr>
            <p:ph type="title"/>
          </p:nvPr>
        </p:nvSpPr>
        <p:spPr>
          <a:xfrm>
            <a:off x="381000" y="0"/>
            <a:ext cx="5321000" cy="1066800"/>
          </a:xfrm>
          <a:prstGeom prst="rect">
            <a:avLst/>
          </a:prstGeom>
        </p:spPr>
        <p:txBody>
          <a:bodyPr spcFirstLastPara="1" wrap="square" lIns="121900" tIns="60933" rIns="121900" bIns="60933" anchor="ctr" anchorCtr="0">
            <a:normAutofit/>
          </a:bodyPr>
          <a:lstStyle/>
          <a:p>
            <a:pPr algn="l"/>
            <a:r>
              <a:rPr lang="en-US" sz="4400" dirty="0">
                <a:solidFill>
                  <a:schemeClr val="lt1"/>
                </a:solidFill>
              </a:rPr>
              <a:t>You Do</a:t>
            </a:r>
            <a:endParaRPr sz="4400" dirty="0">
              <a:solidFill>
                <a:schemeClr val="lt1"/>
              </a:solidFill>
            </a:endParaRPr>
          </a:p>
        </p:txBody>
      </p:sp>
    </p:spTree>
    <p:extLst>
      <p:ext uri="{BB962C8B-B14F-4D97-AF65-F5344CB8AC3E}">
        <p14:creationId xmlns:p14="http://schemas.microsoft.com/office/powerpoint/2010/main" val="1705041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6"/>
          <p:cNvSpPr txBox="1">
            <a:spLocks noGrp="1"/>
          </p:cNvSpPr>
          <p:nvPr>
            <p:ph type="title"/>
          </p:nvPr>
        </p:nvSpPr>
        <p:spPr>
          <a:xfrm>
            <a:off x="203200" y="990600"/>
            <a:ext cx="11785600" cy="1066800"/>
          </a:xfrm>
          <a:prstGeom prst="rect">
            <a:avLst/>
          </a:prstGeom>
        </p:spPr>
        <p:txBody>
          <a:bodyPr spcFirstLastPara="1" wrap="square" lIns="121900" tIns="60933" rIns="121900" bIns="60933" anchor="ctr" anchorCtr="0">
            <a:normAutofit/>
          </a:bodyPr>
          <a:lstStyle/>
          <a:p>
            <a:r>
              <a:rPr lang="en-US" sz="4400" dirty="0"/>
              <a:t>Story Wheel </a:t>
            </a:r>
            <a:endParaRPr sz="4400" dirty="0"/>
          </a:p>
        </p:txBody>
      </p:sp>
      <p:pic>
        <p:nvPicPr>
          <p:cNvPr id="567" name="Google Shape;567;p76"/>
          <p:cNvPicPr preferRelativeResize="0"/>
          <p:nvPr/>
        </p:nvPicPr>
        <p:blipFill>
          <a:blip r:embed="rId3">
            <a:alphaModFix/>
          </a:blip>
          <a:stretch>
            <a:fillRect/>
          </a:stretch>
        </p:blipFill>
        <p:spPr>
          <a:xfrm>
            <a:off x="381000" y="1988457"/>
            <a:ext cx="11429999" cy="4717143"/>
          </a:xfrm>
          <a:prstGeom prst="rect">
            <a:avLst/>
          </a:prstGeom>
          <a:noFill/>
          <a:ln>
            <a:noFill/>
          </a:ln>
        </p:spPr>
      </p:pic>
      <p:sp>
        <p:nvSpPr>
          <p:cNvPr id="568" name="Google Shape;568;p76"/>
          <p:cNvSpPr txBox="1"/>
          <p:nvPr/>
        </p:nvSpPr>
        <p:spPr>
          <a:xfrm>
            <a:off x="10808600" y="1066748"/>
            <a:ext cx="1002400" cy="55395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2000" b="1" dirty="0">
                <a:latin typeface="Calibri"/>
                <a:ea typeface="Calibri"/>
                <a:cs typeface="Calibri"/>
                <a:sym typeface="Calibri"/>
              </a:rPr>
              <a:t>HO #8</a:t>
            </a:r>
            <a:endParaRPr sz="2000" b="1" dirty="0">
              <a:latin typeface="Calibri"/>
              <a:ea typeface="Calibri"/>
              <a:cs typeface="Calibri"/>
              <a:sym typeface="Calibri"/>
            </a:endParaRPr>
          </a:p>
        </p:txBody>
      </p:sp>
    </p:spTree>
    <p:extLst>
      <p:ext uri="{BB962C8B-B14F-4D97-AF65-F5344CB8AC3E}">
        <p14:creationId xmlns:p14="http://schemas.microsoft.com/office/powerpoint/2010/main" val="1313237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7"/>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What’s the Difference?</a:t>
            </a:r>
            <a:endParaRPr sz="4400" dirty="0"/>
          </a:p>
        </p:txBody>
      </p:sp>
      <p:pic>
        <p:nvPicPr>
          <p:cNvPr id="575" name="Google Shape;575;p77"/>
          <p:cNvPicPr preferRelativeResize="0"/>
          <p:nvPr/>
        </p:nvPicPr>
        <p:blipFill>
          <a:blip r:embed="rId3">
            <a:alphaModFix/>
          </a:blip>
          <a:stretch>
            <a:fillRect/>
          </a:stretch>
        </p:blipFill>
        <p:spPr>
          <a:xfrm>
            <a:off x="3860800" y="2133600"/>
            <a:ext cx="4528457" cy="4572000"/>
          </a:xfrm>
          <a:prstGeom prst="rect">
            <a:avLst/>
          </a:prstGeom>
          <a:noFill/>
          <a:ln>
            <a:noFill/>
          </a:ln>
        </p:spPr>
      </p:pic>
      <p:sp>
        <p:nvSpPr>
          <p:cNvPr id="576" name="Google Shape;576;p77"/>
          <p:cNvSpPr txBox="1"/>
          <p:nvPr/>
        </p:nvSpPr>
        <p:spPr>
          <a:xfrm>
            <a:off x="10857000" y="1066748"/>
            <a:ext cx="954000" cy="55395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2000" b="1" dirty="0">
                <a:latin typeface="Calibri"/>
                <a:ea typeface="Calibri"/>
                <a:cs typeface="Calibri"/>
                <a:sym typeface="Calibri"/>
              </a:rPr>
              <a:t>HO #9</a:t>
            </a:r>
            <a:endParaRPr sz="2000" b="1" dirty="0">
              <a:latin typeface="Calibri"/>
              <a:ea typeface="Calibri"/>
              <a:cs typeface="Calibri"/>
              <a:sym typeface="Calibri"/>
            </a:endParaRPr>
          </a:p>
        </p:txBody>
      </p:sp>
    </p:spTree>
    <p:extLst>
      <p:ext uri="{BB962C8B-B14F-4D97-AF65-F5344CB8AC3E}">
        <p14:creationId xmlns:p14="http://schemas.microsoft.com/office/powerpoint/2010/main" val="2804382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8"/>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000" dirty="0"/>
              <a:t>Something Old/Something New  </a:t>
            </a:r>
            <a:endParaRPr sz="4000" dirty="0"/>
          </a:p>
        </p:txBody>
      </p:sp>
      <p:pic>
        <p:nvPicPr>
          <p:cNvPr id="583" name="Google Shape;583;p78"/>
          <p:cNvPicPr preferRelativeResize="0"/>
          <p:nvPr/>
        </p:nvPicPr>
        <p:blipFill>
          <a:blip r:embed="rId3">
            <a:alphaModFix/>
          </a:blip>
          <a:stretch>
            <a:fillRect/>
          </a:stretch>
        </p:blipFill>
        <p:spPr>
          <a:xfrm>
            <a:off x="2589501" y="1944800"/>
            <a:ext cx="6725100" cy="4620133"/>
          </a:xfrm>
          <a:prstGeom prst="rect">
            <a:avLst/>
          </a:prstGeom>
          <a:noFill/>
          <a:ln>
            <a:noFill/>
          </a:ln>
        </p:spPr>
      </p:pic>
      <p:sp>
        <p:nvSpPr>
          <p:cNvPr id="584" name="Google Shape;584;p78"/>
          <p:cNvSpPr txBox="1"/>
          <p:nvPr/>
        </p:nvSpPr>
        <p:spPr>
          <a:xfrm>
            <a:off x="10987314" y="1066748"/>
            <a:ext cx="1047004" cy="55395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2000" b="1" dirty="0">
                <a:latin typeface="Calibri"/>
                <a:ea typeface="Calibri"/>
                <a:cs typeface="Calibri"/>
                <a:sym typeface="Calibri"/>
              </a:rPr>
              <a:t>HO #10</a:t>
            </a:r>
            <a:endParaRPr sz="2000" b="1" dirty="0">
              <a:latin typeface="Calibri"/>
              <a:ea typeface="Calibri"/>
              <a:cs typeface="Calibri"/>
              <a:sym typeface="Calibri"/>
            </a:endParaRPr>
          </a:p>
        </p:txBody>
      </p:sp>
    </p:spTree>
    <p:extLst>
      <p:ext uri="{BB962C8B-B14F-4D97-AF65-F5344CB8AC3E}">
        <p14:creationId xmlns:p14="http://schemas.microsoft.com/office/powerpoint/2010/main" val="3722959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9"/>
          <p:cNvSpPr txBox="1">
            <a:spLocks noGrp="1"/>
          </p:cNvSpPr>
          <p:nvPr>
            <p:ph type="body" idx="1"/>
          </p:nvPr>
        </p:nvSpPr>
        <p:spPr>
          <a:xfrm>
            <a:off x="203200" y="2159000"/>
            <a:ext cx="16364800" cy="4462400"/>
          </a:xfrm>
          <a:prstGeom prst="rect">
            <a:avLst/>
          </a:prstGeom>
        </p:spPr>
        <p:txBody>
          <a:bodyPr spcFirstLastPara="1" wrap="square" lIns="121900" tIns="60933" rIns="121900" bIns="60933" anchor="t" anchorCtr="0">
            <a:normAutofit fontScale="40000" lnSpcReduction="20000"/>
          </a:bodyPr>
          <a:lstStyle/>
          <a:p>
            <a:pPr marL="0" indent="0">
              <a:spcBef>
                <a:spcPts val="480"/>
              </a:spcBef>
              <a:buNone/>
            </a:pPr>
            <a:r>
              <a:rPr lang="en-US" sz="9106" dirty="0">
                <a:solidFill>
                  <a:schemeClr val="dk2"/>
                </a:solidFill>
              </a:rPr>
              <a:t>Into the Book</a:t>
            </a:r>
            <a:r>
              <a:rPr lang="en-US" sz="9106" dirty="0"/>
              <a:t>: </a:t>
            </a:r>
            <a:r>
              <a:rPr lang="en-US" sz="9106" u="sng" dirty="0">
                <a:solidFill>
                  <a:schemeClr val="hlink"/>
                </a:solidFill>
                <a:hlinkClick r:id="rId3"/>
              </a:rPr>
              <a:t>https://reading.ecb.org/index.html</a:t>
            </a:r>
            <a:r>
              <a:rPr lang="en-US" sz="9106" dirty="0"/>
              <a:t> </a:t>
            </a:r>
            <a:endParaRPr sz="9106" dirty="0"/>
          </a:p>
          <a:p>
            <a:pPr marL="0" indent="0">
              <a:spcBef>
                <a:spcPts val="480"/>
              </a:spcBef>
              <a:buNone/>
            </a:pPr>
            <a:endParaRPr sz="9106" dirty="0"/>
          </a:p>
          <a:p>
            <a:pPr marL="0" indent="0">
              <a:spcBef>
                <a:spcPts val="480"/>
              </a:spcBef>
              <a:buNone/>
            </a:pPr>
            <a:r>
              <a:rPr lang="en-US" sz="9106" dirty="0">
                <a:solidFill>
                  <a:schemeClr val="dk2"/>
                </a:solidFill>
              </a:rPr>
              <a:t>Inference Riddles</a:t>
            </a:r>
            <a:r>
              <a:rPr lang="en-US" sz="9106" dirty="0"/>
              <a:t>: </a:t>
            </a:r>
            <a:r>
              <a:rPr lang="en-US" sz="9106" u="sng" dirty="0">
                <a:solidFill>
                  <a:schemeClr val="hlink"/>
                </a:solidFill>
                <a:hlinkClick r:id="rId4"/>
              </a:rPr>
              <a:t>http://www.philtulga.com/Riddles.html</a:t>
            </a:r>
            <a:endParaRPr sz="9106" dirty="0"/>
          </a:p>
          <a:p>
            <a:pPr marL="0" indent="0">
              <a:spcBef>
                <a:spcPts val="480"/>
              </a:spcBef>
              <a:buNone/>
            </a:pPr>
            <a:r>
              <a:rPr lang="en-US" sz="9106" dirty="0"/>
              <a:t> </a:t>
            </a:r>
            <a:endParaRPr sz="9106" dirty="0"/>
          </a:p>
          <a:p>
            <a:pPr marL="0" indent="0">
              <a:spcBef>
                <a:spcPts val="480"/>
              </a:spcBef>
              <a:buNone/>
            </a:pPr>
            <a:r>
              <a:rPr lang="en-US" sz="9106" dirty="0">
                <a:solidFill>
                  <a:schemeClr val="dk2"/>
                </a:solidFill>
              </a:rPr>
              <a:t>PBS Kids Reading Games: </a:t>
            </a:r>
            <a:r>
              <a:rPr lang="en-US" sz="9106" u="sng" dirty="0">
                <a:solidFill>
                  <a:schemeClr val="hlink"/>
                </a:solidFill>
                <a:hlinkClick r:id="rId5"/>
              </a:rPr>
              <a:t>https://pbskids.org/games/reading</a:t>
            </a:r>
            <a:endParaRPr sz="9106" dirty="0"/>
          </a:p>
          <a:p>
            <a:pPr marL="0" indent="0">
              <a:spcBef>
                <a:spcPts val="480"/>
              </a:spcBef>
              <a:buNone/>
            </a:pPr>
            <a:endParaRPr sz="9106" dirty="0"/>
          </a:p>
          <a:p>
            <a:pPr marL="0" indent="0">
              <a:spcBef>
                <a:spcPts val="480"/>
              </a:spcBef>
              <a:buNone/>
            </a:pPr>
            <a:r>
              <a:rPr lang="en-US" sz="9106" dirty="0">
                <a:solidFill>
                  <a:srgbClr val="00B050"/>
                </a:solidFill>
              </a:rPr>
              <a:t>Scholastic Reading Activities: </a:t>
            </a:r>
            <a:endParaRPr sz="9106" dirty="0">
              <a:solidFill>
                <a:srgbClr val="00B050"/>
              </a:solidFill>
            </a:endParaRPr>
          </a:p>
          <a:p>
            <a:pPr marL="0" indent="0">
              <a:spcBef>
                <a:spcPts val="480"/>
              </a:spcBef>
              <a:buNone/>
            </a:pPr>
            <a:r>
              <a:rPr lang="en-US" sz="9106" u="sng" dirty="0">
                <a:solidFill>
                  <a:schemeClr val="hlink"/>
                </a:solidFill>
                <a:hlinkClick r:id="rId6"/>
              </a:rPr>
              <a:t>https://www.scholastic.com/teachers/student-activities/</a:t>
            </a:r>
            <a:endParaRPr sz="9106" dirty="0"/>
          </a:p>
          <a:p>
            <a:pPr marL="0" indent="0">
              <a:spcBef>
                <a:spcPts val="480"/>
              </a:spcBef>
              <a:buNone/>
            </a:pPr>
            <a:endParaRPr sz="9106" dirty="0"/>
          </a:p>
          <a:p>
            <a:pPr marL="0" indent="0">
              <a:spcBef>
                <a:spcPts val="480"/>
              </a:spcBef>
              <a:buNone/>
            </a:pPr>
            <a:endParaRPr sz="6413" dirty="0"/>
          </a:p>
          <a:p>
            <a:pPr marL="0" indent="0">
              <a:spcBef>
                <a:spcPts val="480"/>
              </a:spcBef>
              <a:buNone/>
            </a:pPr>
            <a:endParaRPr dirty="0">
              <a:solidFill>
                <a:schemeClr val="dk2"/>
              </a:solidFill>
            </a:endParaRPr>
          </a:p>
        </p:txBody>
      </p:sp>
      <p:sp>
        <p:nvSpPr>
          <p:cNvPr id="591" name="Google Shape;591;p79"/>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Comprehension Resources </a:t>
            </a:r>
            <a:endParaRPr sz="4400" dirty="0"/>
          </a:p>
        </p:txBody>
      </p:sp>
    </p:spTree>
    <p:extLst>
      <p:ext uri="{BB962C8B-B14F-4D97-AF65-F5344CB8AC3E}">
        <p14:creationId xmlns:p14="http://schemas.microsoft.com/office/powerpoint/2010/main" val="971878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80"/>
          <p:cNvSpPr txBox="1">
            <a:spLocks noGrp="1"/>
          </p:cNvSpPr>
          <p:nvPr>
            <p:ph type="body" idx="1"/>
          </p:nvPr>
        </p:nvSpPr>
        <p:spPr>
          <a:xfrm>
            <a:off x="1524000" y="4787900"/>
            <a:ext cx="9016400" cy="2006400"/>
          </a:xfrm>
          <a:prstGeom prst="rect">
            <a:avLst/>
          </a:prstGeom>
          <a:noFill/>
          <a:ln>
            <a:noFill/>
          </a:ln>
        </p:spPr>
        <p:txBody>
          <a:bodyPr spcFirstLastPara="1" wrap="square" lIns="121900" tIns="60933" rIns="121900" bIns="60933" anchor="t" anchorCtr="0">
            <a:noAutofit/>
          </a:bodyPr>
          <a:lstStyle/>
          <a:p>
            <a:pPr marL="0" indent="0">
              <a:spcBef>
                <a:spcPts val="0"/>
              </a:spcBef>
            </a:pPr>
            <a:r>
              <a:rPr lang="en-US" dirty="0"/>
              <a:t>Consultant Information</a:t>
            </a:r>
            <a:endParaRPr dirty="0"/>
          </a:p>
        </p:txBody>
      </p:sp>
      <p:sp>
        <p:nvSpPr>
          <p:cNvPr id="597" name="Google Shape;597;p80"/>
          <p:cNvSpPr txBox="1">
            <a:spLocks noGrp="1"/>
          </p:cNvSpPr>
          <p:nvPr>
            <p:ph type="body" idx="2"/>
          </p:nvPr>
        </p:nvSpPr>
        <p:spPr>
          <a:xfrm>
            <a:off x="1320800" y="4127500"/>
            <a:ext cx="9347200" cy="609600"/>
          </a:xfrm>
          <a:prstGeom prst="rect">
            <a:avLst/>
          </a:prstGeom>
          <a:noFill/>
          <a:ln>
            <a:noFill/>
          </a:ln>
        </p:spPr>
        <p:txBody>
          <a:bodyPr spcFirstLastPara="1" wrap="square" lIns="121900" tIns="60933" rIns="121900" bIns="60933" anchor="ctr" anchorCtr="0">
            <a:noAutofit/>
          </a:bodyPr>
          <a:lstStyle/>
          <a:p>
            <a:pPr marL="0" indent="0">
              <a:spcBef>
                <a:spcPts val="0"/>
              </a:spcBef>
            </a:pPr>
            <a:r>
              <a:rPr lang="en-US" dirty="0"/>
              <a:t>Questions?  Please contact:</a:t>
            </a:r>
            <a:endParaRPr dirty="0"/>
          </a:p>
        </p:txBody>
      </p:sp>
    </p:spTree>
    <p:extLst>
      <p:ext uri="{BB962C8B-B14F-4D97-AF65-F5344CB8AC3E}">
        <p14:creationId xmlns:p14="http://schemas.microsoft.com/office/powerpoint/2010/main" val="1475496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81"/>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0" indent="0">
              <a:spcBef>
                <a:spcPts val="480"/>
              </a:spcBef>
              <a:buNone/>
            </a:pPr>
            <a:r>
              <a:rPr lang="en-US" sz="4000" dirty="0"/>
              <a:t>The following slides are an extra resource for your use if desired. Handouts for these slides are also found in the Resource Section of the handouts. </a:t>
            </a:r>
            <a:endParaRPr sz="4000" dirty="0"/>
          </a:p>
        </p:txBody>
      </p:sp>
    </p:spTree>
    <p:extLst>
      <p:ext uri="{BB962C8B-B14F-4D97-AF65-F5344CB8AC3E}">
        <p14:creationId xmlns:p14="http://schemas.microsoft.com/office/powerpoint/2010/main" val="127684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609"/>
        <p:cNvGrpSpPr/>
        <p:nvPr/>
      </p:nvGrpSpPr>
      <p:grpSpPr>
        <a:xfrm>
          <a:off x="0" y="0"/>
          <a:ext cx="0" cy="0"/>
          <a:chOff x="0" y="0"/>
          <a:chExt cx="0" cy="0"/>
        </a:xfrm>
      </p:grpSpPr>
      <p:sp>
        <p:nvSpPr>
          <p:cNvPr id="610" name="Google Shape;610;p82"/>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609585" indent="-457189">
              <a:spcBef>
                <a:spcPts val="480"/>
              </a:spcBef>
              <a:buSzPct val="100000"/>
            </a:pPr>
            <a:r>
              <a:rPr lang="en-US" sz="4000" dirty="0"/>
              <a:t>Question the Author (QtA)</a:t>
            </a:r>
            <a:endParaRPr sz="4000" dirty="0"/>
          </a:p>
          <a:p>
            <a:pPr marL="609585" indent="-457189">
              <a:spcBef>
                <a:spcPts val="0"/>
              </a:spcBef>
              <a:buSzPct val="100000"/>
            </a:pPr>
            <a:r>
              <a:rPr lang="en-US" sz="4000" dirty="0"/>
              <a:t>Directed Reading and Thinking Activities (DRTA)</a:t>
            </a:r>
            <a:endParaRPr sz="4000" dirty="0"/>
          </a:p>
          <a:p>
            <a:pPr marL="609585" indent="-457189">
              <a:spcBef>
                <a:spcPts val="0"/>
              </a:spcBef>
              <a:buSzPct val="100000"/>
            </a:pPr>
            <a:r>
              <a:rPr lang="en-US" sz="4000" dirty="0"/>
              <a:t>Question Answer Relationships (QAR)</a:t>
            </a:r>
            <a:endParaRPr sz="4000" dirty="0"/>
          </a:p>
        </p:txBody>
      </p:sp>
      <p:sp>
        <p:nvSpPr>
          <p:cNvPr id="611" name="Google Shape;611;p82"/>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Generate and Ask Questions</a:t>
            </a:r>
            <a:endParaRPr sz="4400" dirty="0"/>
          </a:p>
        </p:txBody>
      </p:sp>
      <p:pic>
        <p:nvPicPr>
          <p:cNvPr id="612" name="Google Shape;612;p8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204332" y="4301165"/>
            <a:ext cx="3606668" cy="2404435"/>
          </a:xfrm>
          <a:prstGeom prst="rect">
            <a:avLst/>
          </a:prstGeom>
          <a:noFill/>
          <a:ln>
            <a:noFill/>
          </a:ln>
        </p:spPr>
      </p:pic>
    </p:spTree>
    <p:extLst>
      <p:ext uri="{BB962C8B-B14F-4D97-AF65-F5344CB8AC3E}">
        <p14:creationId xmlns:p14="http://schemas.microsoft.com/office/powerpoint/2010/main" val="2158573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dirty="0"/>
          </a:p>
        </p:txBody>
      </p:sp>
      <p:sp>
        <p:nvSpPr>
          <p:cNvPr id="99" name="Google Shape;99;p14"/>
          <p:cNvSpPr txBox="1">
            <a:spLocks noGrp="1"/>
          </p:cNvSpPr>
          <p:nvPr>
            <p:ph type="body" idx="1"/>
          </p:nvPr>
        </p:nvSpPr>
        <p:spPr>
          <a:xfrm>
            <a:off x="381000" y="2159000"/>
            <a:ext cx="11430000" cy="45466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Be present</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Turn cell phone off or silence</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Minimize sidebar conversations</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latin typeface="Calibri" panose="020F0502020204030204" pitchFamily="34" charset="0"/>
                <a:cs typeface="Calibri" panose="020F0502020204030204" pitchFamily="34" charset="0"/>
              </a:rPr>
              <a:t>Take care of personal needs with minimal distractions</a:t>
            </a:r>
            <a:endParaRPr sz="3600" dirty="0">
              <a:solidFill>
                <a:srgbClr val="00B050"/>
              </a:solidFill>
              <a:latin typeface="Calibri" panose="020F0502020204030204" pitchFamily="34" charset="0"/>
              <a:ea typeface="Arial"/>
              <a:cs typeface="Calibri" panose="020F0502020204030204" pitchFamily="34" charset="0"/>
              <a:sym typeface="Arial"/>
            </a:endParaRPr>
          </a:p>
          <a:p>
            <a:pPr indent="-457200">
              <a:lnSpc>
                <a:spcPct val="115000"/>
              </a:lnSpc>
              <a:spcBef>
                <a:spcPts val="0"/>
              </a:spcBef>
              <a:buSzPct val="100000"/>
            </a:pPr>
            <a:r>
              <a:rPr lang="en-US" sz="3600" dirty="0">
                <a:latin typeface="Calibri" panose="020F0502020204030204" pitchFamily="34" charset="0"/>
                <a:cs typeface="Calibri" panose="020F0502020204030204" pitchFamily="34" charset="0"/>
              </a:rPr>
              <a:t>Ask questions</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Have open hearts and open minds</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Be patient</a:t>
            </a:r>
            <a:endParaRPr sz="3600" dirty="0">
              <a:solidFill>
                <a:srgbClr val="004B8D"/>
              </a:solidFill>
              <a:latin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SzPts val="1800"/>
              <a:buNone/>
            </a:pPr>
            <a:endParaRPr sz="3000" dirty="0"/>
          </a:p>
        </p:txBody>
      </p:sp>
      <p:sp>
        <p:nvSpPr>
          <p:cNvPr id="100" name="Google Shape;100;p14"/>
          <p:cNvSpPr txBox="1">
            <a:spLocks noGrp="1"/>
          </p:cNvSpPr>
          <p:nvPr>
            <p:ph type="title"/>
          </p:nvPr>
        </p:nvSpPr>
        <p:spPr>
          <a:xfrm>
            <a:off x="381000" y="941172"/>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400" dirty="0"/>
              <a:t>Norms</a:t>
            </a:r>
            <a:r>
              <a:rPr lang="en-US" dirty="0"/>
              <a:t> </a:t>
            </a:r>
            <a:endParaRPr dirty="0"/>
          </a:p>
        </p:txBody>
      </p:sp>
    </p:spTree>
    <p:extLst>
      <p:ext uri="{BB962C8B-B14F-4D97-AF65-F5344CB8AC3E}">
        <p14:creationId xmlns:p14="http://schemas.microsoft.com/office/powerpoint/2010/main" val="2458137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617"/>
        <p:cNvGrpSpPr/>
        <p:nvPr/>
      </p:nvGrpSpPr>
      <p:grpSpPr>
        <a:xfrm>
          <a:off x="0" y="0"/>
          <a:ext cx="0" cy="0"/>
          <a:chOff x="0" y="0"/>
          <a:chExt cx="0" cy="0"/>
        </a:xfrm>
      </p:grpSpPr>
      <p:sp>
        <p:nvSpPr>
          <p:cNvPr id="618" name="Google Shape;618;p83"/>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895346" indent="-742950">
              <a:spcBef>
                <a:spcPts val="480"/>
              </a:spcBef>
              <a:buSzPct val="100000"/>
              <a:buFont typeface="+mj-lt"/>
              <a:buAutoNum type="arabicPeriod"/>
            </a:pPr>
            <a:r>
              <a:rPr lang="en-US" sz="4000" dirty="0"/>
              <a:t>What do you think the author is trying to say?</a:t>
            </a:r>
            <a:endParaRPr sz="4000" dirty="0"/>
          </a:p>
          <a:p>
            <a:pPr marL="895346" indent="-742950">
              <a:spcBef>
                <a:spcPts val="0"/>
              </a:spcBef>
              <a:buSzPct val="100000"/>
              <a:buFont typeface="+mj-lt"/>
              <a:buAutoNum type="arabicPeriod"/>
            </a:pPr>
            <a:r>
              <a:rPr lang="en-US" sz="4000" dirty="0"/>
              <a:t>Why do you think the author used the following phrase?</a:t>
            </a:r>
            <a:endParaRPr sz="4000" dirty="0"/>
          </a:p>
          <a:p>
            <a:pPr marL="895346" indent="-742950">
              <a:spcBef>
                <a:spcPts val="0"/>
              </a:spcBef>
              <a:buSzPct val="100000"/>
              <a:buFont typeface="+mj-lt"/>
              <a:buAutoNum type="arabicPeriod"/>
            </a:pPr>
            <a:r>
              <a:rPr lang="en-US" sz="4000" dirty="0"/>
              <a:t>Does this make sense to you? </a:t>
            </a:r>
            <a:endParaRPr sz="4000" dirty="0"/>
          </a:p>
        </p:txBody>
      </p:sp>
      <p:sp>
        <p:nvSpPr>
          <p:cNvPr id="619" name="Google Shape;619;p83"/>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Question the Author (QtA)</a:t>
            </a:r>
            <a:endParaRPr sz="4400" dirty="0"/>
          </a:p>
        </p:txBody>
      </p:sp>
      <p:pic>
        <p:nvPicPr>
          <p:cNvPr id="5" name="Google Shape;612;p8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204332" y="4301165"/>
            <a:ext cx="3606668" cy="2404435"/>
          </a:xfrm>
          <a:prstGeom prst="rect">
            <a:avLst/>
          </a:prstGeom>
          <a:noFill/>
          <a:ln>
            <a:noFill/>
          </a:ln>
        </p:spPr>
      </p:pic>
    </p:spTree>
    <p:extLst>
      <p:ext uri="{BB962C8B-B14F-4D97-AF65-F5344CB8AC3E}">
        <p14:creationId xmlns:p14="http://schemas.microsoft.com/office/powerpoint/2010/main" val="4086752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625"/>
        <p:cNvGrpSpPr/>
        <p:nvPr/>
      </p:nvGrpSpPr>
      <p:grpSpPr>
        <a:xfrm>
          <a:off x="0" y="0"/>
          <a:ext cx="0" cy="0"/>
          <a:chOff x="0" y="0"/>
          <a:chExt cx="0" cy="0"/>
        </a:xfrm>
      </p:grpSpPr>
      <p:sp>
        <p:nvSpPr>
          <p:cNvPr id="626" name="Google Shape;626;p84"/>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Practice QtA </a:t>
            </a:r>
            <a:endParaRPr sz="4400" dirty="0"/>
          </a:p>
        </p:txBody>
      </p:sp>
      <p:pic>
        <p:nvPicPr>
          <p:cNvPr id="627" name="Google Shape;627;p84"/>
          <p:cNvPicPr preferRelativeResize="0"/>
          <p:nvPr/>
        </p:nvPicPr>
        <p:blipFill>
          <a:blip r:embed="rId3">
            <a:alphaModFix/>
          </a:blip>
          <a:stretch>
            <a:fillRect/>
          </a:stretch>
        </p:blipFill>
        <p:spPr>
          <a:xfrm>
            <a:off x="1975876" y="2057400"/>
            <a:ext cx="8240248" cy="4648200"/>
          </a:xfrm>
          <a:prstGeom prst="rect">
            <a:avLst/>
          </a:prstGeom>
          <a:noFill/>
          <a:ln>
            <a:noFill/>
          </a:ln>
        </p:spPr>
      </p:pic>
    </p:spTree>
    <p:extLst>
      <p:ext uri="{BB962C8B-B14F-4D97-AF65-F5344CB8AC3E}">
        <p14:creationId xmlns:p14="http://schemas.microsoft.com/office/powerpoint/2010/main" val="3302485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85"/>
          <p:cNvSpPr txBox="1">
            <a:spLocks noGrp="1"/>
          </p:cNvSpPr>
          <p:nvPr>
            <p:ph type="body" idx="1"/>
          </p:nvPr>
        </p:nvSpPr>
        <p:spPr>
          <a:xfrm>
            <a:off x="381000" y="2743200"/>
            <a:ext cx="11430000" cy="3962400"/>
          </a:xfrm>
          <a:prstGeom prst="rect">
            <a:avLst/>
          </a:prstGeom>
        </p:spPr>
        <p:txBody>
          <a:bodyPr spcFirstLastPara="1" wrap="square" lIns="121900" tIns="60933" rIns="121900" bIns="60933" anchor="t" anchorCtr="0">
            <a:normAutofit/>
          </a:bodyPr>
          <a:lstStyle/>
          <a:p>
            <a:pPr marL="912279" indent="-742950">
              <a:spcBef>
                <a:spcPts val="480"/>
              </a:spcBef>
              <a:buSzPct val="100000"/>
              <a:buFont typeface="+mj-lt"/>
              <a:buAutoNum type="arabicPeriod"/>
            </a:pPr>
            <a:r>
              <a:rPr lang="en-US" sz="4000" dirty="0"/>
              <a:t>What do you think of your predictions now?</a:t>
            </a:r>
            <a:endParaRPr sz="4000" dirty="0"/>
          </a:p>
          <a:p>
            <a:pPr marL="912279" indent="-742950">
              <a:spcBef>
                <a:spcPts val="0"/>
              </a:spcBef>
              <a:buSzPct val="100000"/>
              <a:buFont typeface="+mj-lt"/>
              <a:buAutoNum type="arabicPeriod"/>
            </a:pPr>
            <a:r>
              <a:rPr lang="en-US" sz="4000" dirty="0"/>
              <a:t>What did you find in the text that proved your predictions?</a:t>
            </a:r>
            <a:endParaRPr sz="4000" dirty="0"/>
          </a:p>
          <a:p>
            <a:pPr marL="912279" indent="-742950">
              <a:spcBef>
                <a:spcPts val="0"/>
              </a:spcBef>
              <a:buSzPct val="100000"/>
              <a:buFont typeface="+mj-lt"/>
              <a:buAutoNum type="arabicPeriod"/>
            </a:pPr>
            <a:r>
              <a:rPr lang="en-US" sz="4000" dirty="0"/>
              <a:t>What did you read in the text that made you change your predictions? </a:t>
            </a:r>
            <a:endParaRPr sz="4000" dirty="0"/>
          </a:p>
        </p:txBody>
      </p:sp>
      <p:sp>
        <p:nvSpPr>
          <p:cNvPr id="634" name="Google Shape;634;p85"/>
          <p:cNvSpPr txBox="1">
            <a:spLocks noGrp="1"/>
          </p:cNvSpPr>
          <p:nvPr>
            <p:ph type="title"/>
          </p:nvPr>
        </p:nvSpPr>
        <p:spPr>
          <a:xfrm>
            <a:off x="381000" y="1698170"/>
            <a:ext cx="11430000" cy="359229"/>
          </a:xfrm>
          <a:prstGeom prst="rect">
            <a:avLst/>
          </a:prstGeom>
        </p:spPr>
        <p:txBody>
          <a:bodyPr spcFirstLastPara="1" wrap="square" lIns="121900" tIns="60933" rIns="121900" bIns="60933" anchor="ctr" anchorCtr="0">
            <a:noAutofit/>
          </a:bodyPr>
          <a:lstStyle/>
          <a:p>
            <a:r>
              <a:rPr lang="en-US" sz="4400" dirty="0"/>
              <a:t>Directed Reading and Thinking Activities         (DRTA)  </a:t>
            </a:r>
            <a:endParaRPr sz="4400" dirty="0"/>
          </a:p>
        </p:txBody>
      </p:sp>
      <p:pic>
        <p:nvPicPr>
          <p:cNvPr id="635" name="Google Shape;635;p8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615033" y="5413829"/>
            <a:ext cx="2428196" cy="1444171"/>
          </a:xfrm>
          <a:prstGeom prst="rect">
            <a:avLst/>
          </a:prstGeom>
          <a:noFill/>
          <a:ln>
            <a:noFill/>
          </a:ln>
        </p:spPr>
      </p:pic>
      <p:sp>
        <p:nvSpPr>
          <p:cNvPr id="636" name="Google Shape;636;p85"/>
          <p:cNvSpPr txBox="1"/>
          <p:nvPr/>
        </p:nvSpPr>
        <p:spPr>
          <a:xfrm>
            <a:off x="381000" y="6172096"/>
            <a:ext cx="1681200" cy="55395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algn="ctr"/>
            <a:r>
              <a:rPr lang="en-US" sz="2000" b="1" dirty="0">
                <a:latin typeface="Calibri"/>
                <a:ea typeface="Calibri"/>
                <a:cs typeface="Calibri"/>
                <a:sym typeface="Calibri"/>
              </a:rPr>
              <a:t>Resource #1</a:t>
            </a:r>
            <a:endParaRPr sz="2000" b="1" dirty="0">
              <a:latin typeface="Calibri"/>
              <a:ea typeface="Calibri"/>
              <a:cs typeface="Calibri"/>
              <a:sym typeface="Calibri"/>
            </a:endParaRPr>
          </a:p>
        </p:txBody>
      </p:sp>
    </p:spTree>
    <p:extLst>
      <p:ext uri="{BB962C8B-B14F-4D97-AF65-F5344CB8AC3E}">
        <p14:creationId xmlns:p14="http://schemas.microsoft.com/office/powerpoint/2010/main" val="22107222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641"/>
        <p:cNvGrpSpPr/>
        <p:nvPr/>
      </p:nvGrpSpPr>
      <p:grpSpPr>
        <a:xfrm>
          <a:off x="0" y="0"/>
          <a:ext cx="0" cy="0"/>
          <a:chOff x="0" y="0"/>
          <a:chExt cx="0" cy="0"/>
        </a:xfrm>
      </p:grpSpPr>
      <p:sp>
        <p:nvSpPr>
          <p:cNvPr id="642" name="Google Shape;642;p86"/>
          <p:cNvSpPr txBox="1">
            <a:spLocks noGrp="1"/>
          </p:cNvSpPr>
          <p:nvPr>
            <p:ph type="body" idx="1"/>
          </p:nvPr>
        </p:nvSpPr>
        <p:spPr>
          <a:xfrm>
            <a:off x="203200" y="2159000"/>
            <a:ext cx="11785600" cy="4419600"/>
          </a:xfrm>
          <a:prstGeom prst="rect">
            <a:avLst/>
          </a:prstGeom>
        </p:spPr>
        <p:txBody>
          <a:bodyPr spcFirstLastPara="1" wrap="square" lIns="121900" tIns="60933" rIns="121900" bIns="60933" anchor="t" anchorCtr="0">
            <a:normAutofit/>
          </a:bodyPr>
          <a:lstStyle/>
          <a:p>
            <a:pPr marL="895346" indent="-742950">
              <a:spcBef>
                <a:spcPts val="480"/>
              </a:spcBef>
              <a:buSzPct val="100000"/>
              <a:buFont typeface="+mj-lt"/>
              <a:buAutoNum type="arabicPeriod"/>
            </a:pPr>
            <a:r>
              <a:rPr lang="en-US" dirty="0"/>
              <a:t>Right There Questions</a:t>
            </a:r>
            <a:endParaRPr dirty="0"/>
          </a:p>
          <a:p>
            <a:pPr marL="895346" indent="-742950">
              <a:spcBef>
                <a:spcPts val="0"/>
              </a:spcBef>
              <a:buSzPct val="100000"/>
              <a:buFont typeface="+mj-lt"/>
              <a:buAutoNum type="arabicPeriod"/>
            </a:pPr>
            <a:r>
              <a:rPr lang="en-US" dirty="0"/>
              <a:t>Think and Search Questions </a:t>
            </a:r>
            <a:endParaRPr dirty="0"/>
          </a:p>
          <a:p>
            <a:pPr marL="895346" indent="-742950">
              <a:spcBef>
                <a:spcPts val="0"/>
              </a:spcBef>
              <a:buSzPct val="100000"/>
              <a:buFont typeface="+mj-lt"/>
              <a:buAutoNum type="arabicPeriod"/>
            </a:pPr>
            <a:r>
              <a:rPr lang="en-US" dirty="0"/>
              <a:t>Author and You Questions</a:t>
            </a:r>
            <a:endParaRPr dirty="0"/>
          </a:p>
          <a:p>
            <a:pPr marL="895346" indent="-742950">
              <a:spcBef>
                <a:spcPts val="0"/>
              </a:spcBef>
              <a:buSzPct val="100000"/>
              <a:buFont typeface="+mj-lt"/>
              <a:buAutoNum type="arabicPeriod"/>
            </a:pPr>
            <a:r>
              <a:rPr lang="en-US" dirty="0"/>
              <a:t>On My Own Questions </a:t>
            </a:r>
            <a:endParaRPr dirty="0"/>
          </a:p>
        </p:txBody>
      </p:sp>
      <p:sp>
        <p:nvSpPr>
          <p:cNvPr id="643" name="Google Shape;643;p86"/>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Question Answer Relationships  (QAR)</a:t>
            </a:r>
            <a:endParaRPr sz="4400" dirty="0"/>
          </a:p>
        </p:txBody>
      </p:sp>
      <p:pic>
        <p:nvPicPr>
          <p:cNvPr id="644" name="Google Shape;644;p8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402286" y="2830286"/>
            <a:ext cx="4408714" cy="3875314"/>
          </a:xfrm>
          <a:prstGeom prst="rect">
            <a:avLst/>
          </a:prstGeom>
          <a:noFill/>
          <a:ln>
            <a:noFill/>
          </a:ln>
        </p:spPr>
      </p:pic>
      <p:sp>
        <p:nvSpPr>
          <p:cNvPr id="645" name="Google Shape;645;p86"/>
          <p:cNvSpPr txBox="1"/>
          <p:nvPr/>
        </p:nvSpPr>
        <p:spPr>
          <a:xfrm>
            <a:off x="381000" y="6172096"/>
            <a:ext cx="1618000" cy="55395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2000" b="1" dirty="0">
                <a:latin typeface="Calibri"/>
                <a:ea typeface="Calibri"/>
                <a:cs typeface="Calibri"/>
                <a:sym typeface="Calibri"/>
              </a:rPr>
              <a:t>Resource #2</a:t>
            </a:r>
            <a:endParaRPr sz="2000" b="1" dirty="0">
              <a:latin typeface="Calibri"/>
              <a:ea typeface="Calibri"/>
              <a:cs typeface="Calibri"/>
              <a:sym typeface="Calibri"/>
            </a:endParaRPr>
          </a:p>
        </p:txBody>
      </p:sp>
    </p:spTree>
    <p:extLst>
      <p:ext uri="{BB962C8B-B14F-4D97-AF65-F5344CB8AC3E}">
        <p14:creationId xmlns:p14="http://schemas.microsoft.com/office/powerpoint/2010/main" val="1424013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650"/>
        <p:cNvGrpSpPr/>
        <p:nvPr/>
      </p:nvGrpSpPr>
      <p:grpSpPr>
        <a:xfrm>
          <a:off x="0" y="0"/>
          <a:ext cx="0" cy="0"/>
          <a:chOff x="0" y="0"/>
          <a:chExt cx="0" cy="0"/>
        </a:xfrm>
      </p:grpSpPr>
      <p:sp>
        <p:nvSpPr>
          <p:cNvPr id="651" name="Google Shape;651;p87"/>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Goldilocks and the Three Bears</a:t>
            </a:r>
            <a:endParaRPr sz="4400" dirty="0"/>
          </a:p>
        </p:txBody>
      </p:sp>
      <p:pic>
        <p:nvPicPr>
          <p:cNvPr id="652" name="Google Shape;652;p87"/>
          <p:cNvPicPr preferRelativeResize="0"/>
          <p:nvPr/>
        </p:nvPicPr>
        <p:blipFill>
          <a:blip r:embed="rId3">
            <a:alphaModFix/>
          </a:blip>
          <a:stretch>
            <a:fillRect/>
          </a:stretch>
        </p:blipFill>
        <p:spPr>
          <a:xfrm>
            <a:off x="2015000" y="2057400"/>
            <a:ext cx="8162000" cy="4456867"/>
          </a:xfrm>
          <a:prstGeom prst="rect">
            <a:avLst/>
          </a:prstGeom>
          <a:noFill/>
          <a:ln>
            <a:noFill/>
          </a:ln>
        </p:spPr>
      </p:pic>
    </p:spTree>
    <p:extLst>
      <p:ext uri="{BB962C8B-B14F-4D97-AF65-F5344CB8AC3E}">
        <p14:creationId xmlns:p14="http://schemas.microsoft.com/office/powerpoint/2010/main" val="3383788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Shape 657"/>
        <p:cNvGrpSpPr/>
        <p:nvPr/>
      </p:nvGrpSpPr>
      <p:grpSpPr>
        <a:xfrm>
          <a:off x="0" y="0"/>
          <a:ext cx="0" cy="0"/>
          <a:chOff x="0" y="0"/>
          <a:chExt cx="0" cy="0"/>
        </a:xfrm>
      </p:grpSpPr>
      <p:sp>
        <p:nvSpPr>
          <p:cNvPr id="658" name="Google Shape;658;p88"/>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Practice: QAR</a:t>
            </a:r>
            <a:endParaRPr sz="4400" dirty="0"/>
          </a:p>
        </p:txBody>
      </p:sp>
      <p:pic>
        <p:nvPicPr>
          <p:cNvPr id="659" name="Google Shape;659;p88"/>
          <p:cNvPicPr preferRelativeResize="0"/>
          <p:nvPr/>
        </p:nvPicPr>
        <p:blipFill>
          <a:blip r:embed="rId3">
            <a:alphaModFix/>
          </a:blip>
          <a:stretch>
            <a:fillRect/>
          </a:stretch>
        </p:blipFill>
        <p:spPr>
          <a:xfrm>
            <a:off x="1969316" y="1835120"/>
            <a:ext cx="8253367" cy="4703233"/>
          </a:xfrm>
          <a:prstGeom prst="rect">
            <a:avLst/>
          </a:prstGeom>
          <a:noFill/>
          <a:ln>
            <a:noFill/>
          </a:ln>
        </p:spPr>
      </p:pic>
    </p:spTree>
    <p:extLst>
      <p:ext uri="{BB962C8B-B14F-4D97-AF65-F5344CB8AC3E}">
        <p14:creationId xmlns:p14="http://schemas.microsoft.com/office/powerpoint/2010/main" val="6893890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664"/>
        <p:cNvGrpSpPr/>
        <p:nvPr/>
      </p:nvGrpSpPr>
      <p:grpSpPr>
        <a:xfrm>
          <a:off x="0" y="0"/>
          <a:ext cx="0" cy="0"/>
          <a:chOff x="0" y="0"/>
          <a:chExt cx="0" cy="0"/>
        </a:xfrm>
      </p:grpSpPr>
      <p:sp>
        <p:nvSpPr>
          <p:cNvPr id="665" name="Google Shape;665;p89"/>
          <p:cNvSpPr txBox="1">
            <a:spLocks noGrp="1"/>
          </p:cNvSpPr>
          <p:nvPr>
            <p:ph type="body" idx="1"/>
          </p:nvPr>
        </p:nvSpPr>
        <p:spPr>
          <a:xfrm>
            <a:off x="381000" y="1813832"/>
            <a:ext cx="11430000" cy="4891767"/>
          </a:xfrm>
          <a:prstGeom prst="rect">
            <a:avLst/>
          </a:prstGeom>
        </p:spPr>
        <p:txBody>
          <a:bodyPr spcFirstLastPara="1" wrap="square" lIns="121900" tIns="60933" rIns="121900" bIns="60933" anchor="t" anchorCtr="0">
            <a:normAutofit/>
          </a:bodyPr>
          <a:lstStyle/>
          <a:p>
            <a:pPr marL="0" indent="0" algn="ctr">
              <a:spcBef>
                <a:spcPts val="480"/>
              </a:spcBef>
              <a:buNone/>
            </a:pPr>
            <a:r>
              <a:rPr lang="en-US" sz="4000" u="sng" dirty="0">
                <a:solidFill>
                  <a:schemeClr val="hlink"/>
                </a:solidFill>
                <a:hlinkClick r:id="rId3"/>
              </a:rPr>
              <a:t>https://youtu.be/JdFm7eekQZY</a:t>
            </a:r>
            <a:endParaRPr sz="4000" dirty="0"/>
          </a:p>
          <a:p>
            <a:pPr marL="0" indent="0">
              <a:spcBef>
                <a:spcPts val="480"/>
              </a:spcBef>
              <a:buNone/>
            </a:pPr>
            <a:endParaRPr dirty="0"/>
          </a:p>
        </p:txBody>
      </p:sp>
      <p:sp>
        <p:nvSpPr>
          <p:cNvPr id="666" name="Google Shape;666;p89"/>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Practice: Story Map </a:t>
            </a:r>
            <a:endParaRPr sz="4400" dirty="0"/>
          </a:p>
        </p:txBody>
      </p:sp>
      <p:pic>
        <p:nvPicPr>
          <p:cNvPr id="667" name="Google Shape;667;p89"/>
          <p:cNvPicPr preferRelativeResize="0"/>
          <p:nvPr/>
        </p:nvPicPr>
        <p:blipFill>
          <a:blip r:embed="rId4">
            <a:alphaModFix/>
          </a:blip>
          <a:stretch>
            <a:fillRect/>
          </a:stretch>
        </p:blipFill>
        <p:spPr>
          <a:xfrm>
            <a:off x="2427082" y="2719319"/>
            <a:ext cx="7337835" cy="3851865"/>
          </a:xfrm>
          <a:prstGeom prst="rect">
            <a:avLst/>
          </a:prstGeom>
          <a:noFill/>
          <a:ln>
            <a:noFill/>
          </a:ln>
        </p:spPr>
      </p:pic>
    </p:spTree>
    <p:extLst>
      <p:ext uri="{BB962C8B-B14F-4D97-AF65-F5344CB8AC3E}">
        <p14:creationId xmlns:p14="http://schemas.microsoft.com/office/powerpoint/2010/main" val="22220152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Shape 672"/>
        <p:cNvGrpSpPr/>
        <p:nvPr/>
      </p:nvGrpSpPr>
      <p:grpSpPr>
        <a:xfrm>
          <a:off x="0" y="0"/>
          <a:ext cx="0" cy="0"/>
          <a:chOff x="0" y="0"/>
          <a:chExt cx="0" cy="0"/>
        </a:xfrm>
      </p:grpSpPr>
      <p:sp>
        <p:nvSpPr>
          <p:cNvPr id="673" name="Google Shape;673;p90"/>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Concept Map</a:t>
            </a:r>
            <a:endParaRPr sz="4400" dirty="0"/>
          </a:p>
        </p:txBody>
      </p:sp>
      <p:pic>
        <p:nvPicPr>
          <p:cNvPr id="674" name="Google Shape;674;p90"/>
          <p:cNvPicPr preferRelativeResize="0"/>
          <p:nvPr/>
        </p:nvPicPr>
        <p:blipFill>
          <a:blip r:embed="rId3">
            <a:alphaModFix/>
          </a:blip>
          <a:stretch>
            <a:fillRect/>
          </a:stretch>
        </p:blipFill>
        <p:spPr>
          <a:xfrm>
            <a:off x="1959429" y="1886858"/>
            <a:ext cx="8657771" cy="4818742"/>
          </a:xfrm>
          <a:prstGeom prst="rect">
            <a:avLst/>
          </a:prstGeom>
          <a:noFill/>
          <a:ln>
            <a:noFill/>
          </a:ln>
        </p:spPr>
      </p:pic>
      <p:sp>
        <p:nvSpPr>
          <p:cNvPr id="675" name="Google Shape;675;p90"/>
          <p:cNvSpPr txBox="1"/>
          <p:nvPr/>
        </p:nvSpPr>
        <p:spPr>
          <a:xfrm>
            <a:off x="381000" y="6172096"/>
            <a:ext cx="1549400" cy="55395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2000" b="1" dirty="0">
                <a:latin typeface="Calibri"/>
                <a:ea typeface="Calibri"/>
                <a:cs typeface="Calibri"/>
                <a:sym typeface="Calibri"/>
              </a:rPr>
              <a:t>Resource #3</a:t>
            </a:r>
            <a:endParaRPr sz="2000" b="1" dirty="0">
              <a:latin typeface="Calibri"/>
              <a:ea typeface="Calibri"/>
              <a:cs typeface="Calibri"/>
              <a:sym typeface="Calibri"/>
            </a:endParaRPr>
          </a:p>
        </p:txBody>
      </p:sp>
    </p:spTree>
    <p:extLst>
      <p:ext uri="{BB962C8B-B14F-4D97-AF65-F5344CB8AC3E}">
        <p14:creationId xmlns:p14="http://schemas.microsoft.com/office/powerpoint/2010/main" val="91669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a:t>
            </a:fld>
            <a:endParaRPr dirty="0"/>
          </a:p>
        </p:txBody>
      </p:sp>
      <p:sp>
        <p:nvSpPr>
          <p:cNvPr id="99" name="Google Shape;99;p14"/>
          <p:cNvSpPr txBox="1">
            <a:spLocks noGrp="1"/>
          </p:cNvSpPr>
          <p:nvPr>
            <p:ph type="body" idx="1"/>
          </p:nvPr>
        </p:nvSpPr>
        <p:spPr>
          <a:xfrm>
            <a:off x="381000" y="2159000"/>
            <a:ext cx="11430000" cy="45466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SzPct val="100000"/>
            </a:pPr>
            <a:r>
              <a:rPr lang="en-US" sz="3600" b="1" dirty="0">
                <a:solidFill>
                  <a:srgbClr val="004B8D"/>
                </a:solidFill>
                <a:latin typeface="Calibri" panose="020F0502020204030204" pitchFamily="34" charset="0"/>
                <a:cs typeface="Calibri" panose="020F0502020204030204" pitchFamily="34" charset="0"/>
              </a:rPr>
              <a:t>A</a:t>
            </a:r>
            <a:r>
              <a:rPr lang="en-US" sz="3600" dirty="0">
                <a:solidFill>
                  <a:srgbClr val="004B8D"/>
                </a:solidFill>
                <a:latin typeface="Calibri" panose="020F0502020204030204" pitchFamily="34" charset="0"/>
                <a:cs typeface="Calibri" panose="020F0502020204030204" pitchFamily="34" charset="0"/>
              </a:rPr>
              <a:t>sk questions using chat box, unmute, raising your hand</a:t>
            </a:r>
          </a:p>
          <a:p>
            <a:pPr indent="-457200">
              <a:lnSpc>
                <a:spcPct val="115000"/>
              </a:lnSpc>
              <a:spcBef>
                <a:spcPts val="0"/>
              </a:spcBef>
              <a:buSzPct val="100000"/>
            </a:pPr>
            <a:r>
              <a:rPr lang="en-US" sz="3600" b="1" dirty="0">
                <a:solidFill>
                  <a:srgbClr val="004B8D"/>
                </a:solidFill>
                <a:latin typeface="Calibri" panose="020F0502020204030204" pitchFamily="34" charset="0"/>
                <a:cs typeface="Calibri" panose="020F0502020204030204" pitchFamily="34" charset="0"/>
              </a:rPr>
              <a:t>E</a:t>
            </a:r>
            <a:r>
              <a:rPr lang="en-US" sz="3600" dirty="0">
                <a:solidFill>
                  <a:srgbClr val="004B8D"/>
                </a:solidFill>
                <a:latin typeface="Calibri" panose="020F0502020204030204" pitchFamily="34" charset="0"/>
                <a:cs typeface="Calibri" panose="020F0502020204030204" pitchFamily="34" charset="0"/>
              </a:rPr>
              <a:t>ngage fully using the clock icon should you need to step away</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b="1" dirty="0">
                <a:solidFill>
                  <a:srgbClr val="004B8D"/>
                </a:solidFill>
                <a:latin typeface="Calibri" panose="020F0502020204030204" pitchFamily="34" charset="0"/>
                <a:cs typeface="Calibri" panose="020F0502020204030204" pitchFamily="34" charset="0"/>
              </a:rPr>
              <a:t>I</a:t>
            </a:r>
            <a:r>
              <a:rPr lang="en-US" sz="3600" dirty="0">
                <a:solidFill>
                  <a:srgbClr val="004B8D"/>
                </a:solidFill>
                <a:latin typeface="Calibri" panose="020F0502020204030204" pitchFamily="34" charset="0"/>
                <a:cs typeface="Calibri" panose="020F0502020204030204" pitchFamily="34" charset="0"/>
              </a:rPr>
              <a:t>ntegrate new information</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b="1" dirty="0">
                <a:latin typeface="Calibri" panose="020F0502020204030204" pitchFamily="34" charset="0"/>
                <a:cs typeface="Calibri" panose="020F0502020204030204" pitchFamily="34" charset="0"/>
              </a:rPr>
              <a:t>O</a:t>
            </a:r>
            <a:r>
              <a:rPr lang="en-US" sz="3600" dirty="0">
                <a:latin typeface="Calibri" panose="020F0502020204030204" pitchFamily="34" charset="0"/>
                <a:cs typeface="Calibri" panose="020F0502020204030204" pitchFamily="34" charset="0"/>
              </a:rPr>
              <a:t>pen your mind to diverse views</a:t>
            </a:r>
            <a:endParaRPr sz="3600" dirty="0">
              <a:solidFill>
                <a:srgbClr val="00B050"/>
              </a:solidFill>
              <a:latin typeface="Calibri" panose="020F0502020204030204" pitchFamily="34" charset="0"/>
              <a:ea typeface="Arial"/>
              <a:cs typeface="Calibri" panose="020F0502020204030204" pitchFamily="34" charset="0"/>
              <a:sym typeface="Arial"/>
            </a:endParaRPr>
          </a:p>
          <a:p>
            <a:pPr indent="-457200">
              <a:lnSpc>
                <a:spcPct val="115000"/>
              </a:lnSpc>
              <a:spcBef>
                <a:spcPts val="0"/>
              </a:spcBef>
              <a:buSzPct val="100000"/>
            </a:pPr>
            <a:r>
              <a:rPr lang="en-US" sz="3600" b="1" dirty="0">
                <a:latin typeface="Calibri" panose="020F0502020204030204" pitchFamily="34" charset="0"/>
                <a:cs typeface="Calibri" panose="020F0502020204030204" pitchFamily="34" charset="0"/>
              </a:rPr>
              <a:t>U</a:t>
            </a:r>
            <a:r>
              <a:rPr lang="en-US" sz="3600" dirty="0">
                <a:latin typeface="Calibri" panose="020F0502020204030204" pitchFamily="34" charset="0"/>
                <a:cs typeface="Calibri" panose="020F0502020204030204" pitchFamily="34" charset="0"/>
              </a:rPr>
              <a:t>tilize what you learn</a:t>
            </a:r>
            <a:endParaRPr lang="en-US" sz="3000" dirty="0"/>
          </a:p>
          <a:p>
            <a:pPr marL="44450" lvl="0" indent="0">
              <a:spcBef>
                <a:spcPts val="1350"/>
              </a:spcBef>
              <a:buClr>
                <a:srgbClr val="000000"/>
              </a:buClr>
              <a:buSzPts val="2900"/>
              <a:buNone/>
            </a:pPr>
            <a:r>
              <a:rPr lang="en-US" sz="1400" dirty="0"/>
              <a:t>Adapted from: Mallia, G. (2013). The social classroom: Integrating Social Network Use in Education.</a:t>
            </a:r>
          </a:p>
        </p:txBody>
      </p:sp>
      <p:sp>
        <p:nvSpPr>
          <p:cNvPr id="100" name="Google Shape;100;p14"/>
          <p:cNvSpPr txBox="1">
            <a:spLocks noGrp="1"/>
          </p:cNvSpPr>
          <p:nvPr>
            <p:ph type="title"/>
          </p:nvPr>
        </p:nvSpPr>
        <p:spPr>
          <a:xfrm>
            <a:off x="381000" y="1027671"/>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400" dirty="0"/>
              <a:t>Virtual Norms </a:t>
            </a:r>
            <a:endParaRPr sz="4400" dirty="0"/>
          </a:p>
        </p:txBody>
      </p:sp>
    </p:spTree>
    <p:extLst>
      <p:ext uri="{BB962C8B-B14F-4D97-AF65-F5344CB8AC3E}">
        <p14:creationId xmlns:p14="http://schemas.microsoft.com/office/powerpoint/2010/main" val="285929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81000" y="1157487"/>
            <a:ext cx="11430000" cy="800000"/>
          </a:xfrm>
          <a:prstGeom prst="rect">
            <a:avLst/>
          </a:prstGeom>
          <a:noFill/>
          <a:ln>
            <a:noFill/>
          </a:ln>
        </p:spPr>
        <p:txBody>
          <a:bodyPr spcFirstLastPara="1" wrap="square" lIns="91433" tIns="45700" rIns="91433" bIns="45700" anchor="ctr" anchorCtr="0">
            <a:noAutofit/>
          </a:bodyPr>
          <a:lstStyle/>
          <a:p>
            <a:pPr>
              <a:buSzPts val="4000"/>
            </a:pPr>
            <a:r>
              <a:rPr lang="en-US" sz="4400" dirty="0"/>
              <a:t>Expectations Between Us</a:t>
            </a:r>
            <a:endParaRPr sz="4400" dirty="0"/>
          </a:p>
        </p:txBody>
      </p:sp>
      <p:sp>
        <p:nvSpPr>
          <p:cNvPr id="174" name="Google Shape;174;p31"/>
          <p:cNvSpPr txBox="1">
            <a:spLocks noGrp="1"/>
          </p:cNvSpPr>
          <p:nvPr>
            <p:ph type="body" idx="1"/>
          </p:nvPr>
        </p:nvSpPr>
        <p:spPr>
          <a:xfrm>
            <a:off x="381001" y="2159000"/>
            <a:ext cx="11430000" cy="4546600"/>
          </a:xfrm>
          <a:prstGeom prst="rect">
            <a:avLst/>
          </a:prstGeom>
          <a:noFill/>
          <a:ln>
            <a:noFill/>
          </a:ln>
        </p:spPr>
        <p:txBody>
          <a:bodyPr spcFirstLastPara="1" wrap="square" lIns="91433" tIns="45700" rIns="91433" bIns="45700" anchor="t" anchorCtr="0">
            <a:noAutofit/>
          </a:bodyPr>
          <a:lstStyle/>
          <a:p>
            <a:pPr marL="0" indent="0">
              <a:spcBef>
                <a:spcPts val="400"/>
              </a:spcBef>
              <a:buSzPts val="1400"/>
              <a:buNone/>
            </a:pPr>
            <a:r>
              <a:rPr lang="en-US" sz="4000" b="1" dirty="0"/>
              <a:t>H</a:t>
            </a:r>
            <a:r>
              <a:rPr lang="en-US" sz="4000" dirty="0"/>
              <a:t>ere to learn</a:t>
            </a:r>
            <a:endParaRPr sz="4000" dirty="0"/>
          </a:p>
          <a:p>
            <a:pPr marL="0" indent="0">
              <a:spcBef>
                <a:spcPts val="400"/>
              </a:spcBef>
              <a:buSzPts val="1400"/>
              <a:buNone/>
            </a:pPr>
            <a:r>
              <a:rPr lang="en-US" sz="4000" b="1" dirty="0"/>
              <a:t>E</a:t>
            </a:r>
            <a:r>
              <a:rPr lang="en-US" sz="4000" dirty="0"/>
              <a:t>ager to share</a:t>
            </a:r>
            <a:endParaRPr sz="4000" dirty="0"/>
          </a:p>
          <a:p>
            <a:pPr marL="0" indent="0">
              <a:spcBef>
                <a:spcPts val="400"/>
              </a:spcBef>
              <a:buSzPts val="1400"/>
              <a:buNone/>
            </a:pPr>
            <a:r>
              <a:rPr lang="en-US" sz="4000" b="1" dirty="0"/>
              <a:t>R</a:t>
            </a:r>
            <a:r>
              <a:rPr lang="en-US" sz="4000" dirty="0"/>
              <a:t>espectfully gathered</a:t>
            </a:r>
            <a:endParaRPr sz="4000" dirty="0"/>
          </a:p>
          <a:p>
            <a:pPr marL="0" indent="0">
              <a:spcBef>
                <a:spcPts val="400"/>
              </a:spcBef>
              <a:buSzPts val="1400"/>
              <a:buNone/>
            </a:pPr>
            <a:r>
              <a:rPr lang="en-US" sz="4000" b="1" dirty="0"/>
              <a:t>E</a:t>
            </a:r>
            <a:r>
              <a:rPr lang="en-US" sz="4000" dirty="0"/>
              <a:t>njoy professional friends</a:t>
            </a:r>
            <a:endParaRPr sz="4000" dirty="0"/>
          </a:p>
        </p:txBody>
      </p:sp>
      <p:pic>
        <p:nvPicPr>
          <p:cNvPr id="175" name="Google Shape;175;p31"/>
          <p:cNvPicPr preferRelativeResize="0"/>
          <p:nvPr/>
        </p:nvPicPr>
        <p:blipFill rotWithShape="1">
          <a:blip r:embed="rId3">
            <a:alphaModFix/>
          </a:blip>
          <a:srcRect/>
          <a:stretch/>
        </p:blipFill>
        <p:spPr>
          <a:xfrm>
            <a:off x="7445801" y="1791730"/>
            <a:ext cx="4746199" cy="4913870"/>
          </a:xfrm>
          <a:prstGeom prst="rect">
            <a:avLst/>
          </a:prstGeom>
          <a:noFill/>
          <a:ln>
            <a:noFill/>
          </a:ln>
        </p:spPr>
      </p:pic>
      <p:sp>
        <p:nvSpPr>
          <p:cNvPr id="176" name="Google Shape;176;p31"/>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8</a:t>
            </a:fld>
            <a:endParaRPr dirty="0"/>
          </a:p>
        </p:txBody>
      </p:sp>
    </p:spTree>
    <p:extLst>
      <p:ext uri="{BB962C8B-B14F-4D97-AF65-F5344CB8AC3E}">
        <p14:creationId xmlns:p14="http://schemas.microsoft.com/office/powerpoint/2010/main" val="402669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381000" y="1064742"/>
            <a:ext cx="11430000" cy="1066800"/>
          </a:xfrm>
          <a:prstGeom prst="rect">
            <a:avLst/>
          </a:prstGeom>
        </p:spPr>
        <p:txBody>
          <a:bodyPr spcFirstLastPara="1" wrap="square" lIns="121900" tIns="60933" rIns="121900" bIns="60933" anchor="ctr" anchorCtr="0">
            <a:normAutofit/>
          </a:bodyPr>
          <a:lstStyle/>
          <a:p>
            <a:r>
              <a:rPr lang="en-US" sz="4400" dirty="0"/>
              <a:t>Introduction Activity </a:t>
            </a:r>
            <a:endParaRPr sz="4400" dirty="0"/>
          </a:p>
        </p:txBody>
      </p:sp>
      <p:pic>
        <p:nvPicPr>
          <p:cNvPr id="183" name="Google Shape;183;p32"/>
          <p:cNvPicPr preferRelativeResize="0"/>
          <p:nvPr/>
        </p:nvPicPr>
        <p:blipFill>
          <a:blip r:embed="rId3">
            <a:alphaModFix/>
          </a:blip>
          <a:stretch>
            <a:fillRect/>
          </a:stretch>
        </p:blipFill>
        <p:spPr>
          <a:xfrm>
            <a:off x="3516533" y="2374917"/>
            <a:ext cx="1981200" cy="2108200"/>
          </a:xfrm>
          <a:prstGeom prst="rect">
            <a:avLst/>
          </a:prstGeom>
          <a:noFill/>
          <a:ln>
            <a:noFill/>
          </a:ln>
        </p:spPr>
      </p:pic>
      <p:pic>
        <p:nvPicPr>
          <p:cNvPr id="184" name="Google Shape;184;p32"/>
          <p:cNvPicPr preferRelativeResize="0"/>
          <p:nvPr/>
        </p:nvPicPr>
        <p:blipFill>
          <a:blip r:embed="rId4">
            <a:alphaModFix/>
          </a:blip>
          <a:stretch>
            <a:fillRect/>
          </a:stretch>
        </p:blipFill>
        <p:spPr>
          <a:xfrm>
            <a:off x="611133" y="2330451"/>
            <a:ext cx="2184400" cy="2082800"/>
          </a:xfrm>
          <a:prstGeom prst="rect">
            <a:avLst/>
          </a:prstGeom>
          <a:noFill/>
          <a:ln>
            <a:noFill/>
          </a:ln>
        </p:spPr>
      </p:pic>
      <p:pic>
        <p:nvPicPr>
          <p:cNvPr id="185" name="Google Shape;185;p32"/>
          <p:cNvPicPr preferRelativeResize="0"/>
          <p:nvPr/>
        </p:nvPicPr>
        <p:blipFill>
          <a:blip r:embed="rId5">
            <a:alphaModFix/>
          </a:blip>
          <a:stretch>
            <a:fillRect/>
          </a:stretch>
        </p:blipFill>
        <p:spPr>
          <a:xfrm>
            <a:off x="6547251" y="2533651"/>
            <a:ext cx="1790700" cy="1790700"/>
          </a:xfrm>
          <a:prstGeom prst="rect">
            <a:avLst/>
          </a:prstGeom>
          <a:noFill/>
          <a:ln>
            <a:noFill/>
          </a:ln>
        </p:spPr>
      </p:pic>
      <p:pic>
        <p:nvPicPr>
          <p:cNvPr id="186" name="Google Shape;186;p32"/>
          <p:cNvPicPr preferRelativeResize="0"/>
          <p:nvPr/>
        </p:nvPicPr>
        <p:blipFill>
          <a:blip r:embed="rId6">
            <a:alphaModFix/>
          </a:blip>
          <a:stretch>
            <a:fillRect/>
          </a:stretch>
        </p:blipFill>
        <p:spPr>
          <a:xfrm>
            <a:off x="6458367" y="4556434"/>
            <a:ext cx="1968500" cy="1968500"/>
          </a:xfrm>
          <a:prstGeom prst="rect">
            <a:avLst/>
          </a:prstGeom>
          <a:noFill/>
          <a:ln>
            <a:noFill/>
          </a:ln>
        </p:spPr>
      </p:pic>
      <p:pic>
        <p:nvPicPr>
          <p:cNvPr id="187" name="Google Shape;187;p32"/>
          <p:cNvPicPr preferRelativeResize="0"/>
          <p:nvPr/>
        </p:nvPicPr>
        <p:blipFill>
          <a:blip r:embed="rId7">
            <a:alphaModFix/>
          </a:blip>
          <a:stretch>
            <a:fillRect/>
          </a:stretch>
        </p:blipFill>
        <p:spPr>
          <a:xfrm>
            <a:off x="9273333" y="2374884"/>
            <a:ext cx="1905000" cy="2108200"/>
          </a:xfrm>
          <a:prstGeom prst="rect">
            <a:avLst/>
          </a:prstGeom>
          <a:noFill/>
          <a:ln>
            <a:noFill/>
          </a:ln>
        </p:spPr>
      </p:pic>
      <p:pic>
        <p:nvPicPr>
          <p:cNvPr id="188" name="Google Shape;188;p32"/>
          <p:cNvPicPr preferRelativeResize="0"/>
          <p:nvPr/>
        </p:nvPicPr>
        <p:blipFill>
          <a:blip r:embed="rId8">
            <a:alphaModFix/>
          </a:blip>
          <a:stretch>
            <a:fillRect/>
          </a:stretch>
        </p:blipFill>
        <p:spPr>
          <a:xfrm>
            <a:off x="611134" y="4686334"/>
            <a:ext cx="1790700" cy="1708772"/>
          </a:xfrm>
          <a:prstGeom prst="rect">
            <a:avLst/>
          </a:prstGeom>
          <a:noFill/>
          <a:ln>
            <a:noFill/>
          </a:ln>
        </p:spPr>
      </p:pic>
      <p:pic>
        <p:nvPicPr>
          <p:cNvPr id="189" name="Google Shape;189;p32"/>
          <p:cNvPicPr preferRelativeResize="0"/>
          <p:nvPr/>
        </p:nvPicPr>
        <p:blipFill>
          <a:blip r:embed="rId9">
            <a:alphaModFix/>
          </a:blip>
          <a:stretch>
            <a:fillRect/>
          </a:stretch>
        </p:blipFill>
        <p:spPr>
          <a:xfrm>
            <a:off x="3541933" y="4550084"/>
            <a:ext cx="1930400" cy="1981200"/>
          </a:xfrm>
          <a:prstGeom prst="rect">
            <a:avLst/>
          </a:prstGeom>
          <a:noFill/>
          <a:ln>
            <a:noFill/>
          </a:ln>
        </p:spPr>
      </p:pic>
      <p:pic>
        <p:nvPicPr>
          <p:cNvPr id="190" name="Google Shape;190;p32"/>
          <p:cNvPicPr preferRelativeResize="0"/>
          <p:nvPr/>
        </p:nvPicPr>
        <p:blipFill>
          <a:blip r:embed="rId10">
            <a:alphaModFix/>
          </a:blip>
          <a:stretch>
            <a:fillRect/>
          </a:stretch>
        </p:blipFill>
        <p:spPr>
          <a:xfrm>
            <a:off x="9269534" y="4339716"/>
            <a:ext cx="1912589" cy="2099184"/>
          </a:xfrm>
          <a:prstGeom prst="rect">
            <a:avLst/>
          </a:prstGeom>
          <a:noFill/>
          <a:ln>
            <a:noFill/>
          </a:ln>
        </p:spPr>
      </p:pic>
    </p:spTree>
    <p:extLst>
      <p:ext uri="{BB962C8B-B14F-4D97-AF65-F5344CB8AC3E}">
        <p14:creationId xmlns:p14="http://schemas.microsoft.com/office/powerpoint/2010/main" val="1735698292"/>
      </p:ext>
    </p:extLst>
  </p:cSld>
  <p:clrMapOvr>
    <a:masterClrMapping/>
  </p:clrMapOvr>
</p:sld>
</file>

<file path=ppt/theme/theme1.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1650</TotalTime>
  <Words>13732</Words>
  <Application>Microsoft Office PowerPoint</Application>
  <PresentationFormat>Widescreen</PresentationFormat>
  <Paragraphs>984</Paragraphs>
  <Slides>67</Slides>
  <Notes>67</Notes>
  <HiddenSlides>8</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Calibri</vt:lpstr>
      <vt:lpstr>Verdana</vt:lpstr>
      <vt:lpstr>Arial</vt:lpstr>
      <vt:lpstr>Pangolin</vt:lpstr>
      <vt:lpstr>Century Gothic</vt:lpstr>
      <vt:lpstr>Noto Sans Symbols</vt:lpstr>
      <vt:lpstr>Caveat</vt:lpstr>
      <vt:lpstr>Times New Roman</vt:lpstr>
      <vt:lpstr>Courier New</vt:lpstr>
      <vt:lpstr>Content Layouts</vt:lpstr>
      <vt:lpstr>What You Will Need</vt:lpstr>
      <vt:lpstr>Reading Comprehension</vt:lpstr>
      <vt:lpstr>Welcome and Introductions</vt:lpstr>
      <vt:lpstr>Learner Intentions</vt:lpstr>
      <vt:lpstr>Missouri Teacher Standards</vt:lpstr>
      <vt:lpstr>Norms </vt:lpstr>
      <vt:lpstr>Virtual Norms </vt:lpstr>
      <vt:lpstr>Expectations Between Us</vt:lpstr>
      <vt:lpstr>Introduction Activity </vt:lpstr>
      <vt:lpstr>Simple View of Reading </vt:lpstr>
      <vt:lpstr>What is Reading Comprehension</vt:lpstr>
      <vt:lpstr>Reading Comprehension</vt:lpstr>
      <vt:lpstr>Process or Product?</vt:lpstr>
      <vt:lpstr>PowerPoint Presentation</vt:lpstr>
      <vt:lpstr>Constructing Meaning From Text </vt:lpstr>
      <vt:lpstr>Developing Fluency for Strong Comprehension</vt:lpstr>
      <vt:lpstr>When Reading Comprehension is Low</vt:lpstr>
      <vt:lpstr>PowerPoint Presentation</vt:lpstr>
      <vt:lpstr>What Do Skilled Readers Do? </vt:lpstr>
      <vt:lpstr>Reading Rope </vt:lpstr>
      <vt:lpstr>PowerPoint Presentation</vt:lpstr>
      <vt:lpstr>Comprehension Starts at Sentence Level</vt:lpstr>
      <vt:lpstr>Sentence Level Expansion</vt:lpstr>
      <vt:lpstr>Developing Strategic Readers</vt:lpstr>
      <vt:lpstr>Activating Prior Knowledge</vt:lpstr>
      <vt:lpstr>Intentional Activation of Prior Knowledge </vt:lpstr>
      <vt:lpstr>2. Drawing Inferences </vt:lpstr>
      <vt:lpstr>Drawing Inferences: It Says, I Say and So</vt:lpstr>
      <vt:lpstr>Independent Practice </vt:lpstr>
      <vt:lpstr>Share Out to Learn Application</vt:lpstr>
      <vt:lpstr>3. Text Structures </vt:lpstr>
      <vt:lpstr>Text Structures per Common Genre</vt:lpstr>
      <vt:lpstr>                 Teach                  Use Apply  </vt:lpstr>
      <vt:lpstr>Organizers for Text Structures</vt:lpstr>
      <vt:lpstr>PowerPoint Presentation</vt:lpstr>
      <vt:lpstr>Across Grade Levels</vt:lpstr>
      <vt:lpstr>PowerPoint Presentation</vt:lpstr>
      <vt:lpstr>Text Features</vt:lpstr>
      <vt:lpstr> 4. Visualization - Forming Mental Images</vt:lpstr>
      <vt:lpstr>PowerPoint Presentation</vt:lpstr>
      <vt:lpstr>PowerPoint Presentation</vt:lpstr>
      <vt:lpstr>PowerPoint Presentation</vt:lpstr>
      <vt:lpstr>Simple Retelling </vt:lpstr>
      <vt:lpstr>More Complete Retelling </vt:lpstr>
      <vt:lpstr>Complex Retelling </vt:lpstr>
      <vt:lpstr>Which level?</vt:lpstr>
      <vt:lpstr>6. Summarization </vt:lpstr>
      <vt:lpstr>Benefits of Summarization </vt:lpstr>
      <vt:lpstr>Paragraph Shrinking </vt:lpstr>
      <vt:lpstr>Practice: Paragraph Shrinking </vt:lpstr>
      <vt:lpstr>We Do</vt:lpstr>
      <vt:lpstr>You Do</vt:lpstr>
      <vt:lpstr>Story Wheel </vt:lpstr>
      <vt:lpstr>What’s the Difference?</vt:lpstr>
      <vt:lpstr>Something Old/Something New  </vt:lpstr>
      <vt:lpstr>Comprehension Resources </vt:lpstr>
      <vt:lpstr>PowerPoint Presentation</vt:lpstr>
      <vt:lpstr>PowerPoint Presentation</vt:lpstr>
      <vt:lpstr>Generate and Ask Questions</vt:lpstr>
      <vt:lpstr>Question the Author (QtA)</vt:lpstr>
      <vt:lpstr>Practice QtA </vt:lpstr>
      <vt:lpstr>Directed Reading and Thinking Activities         (DRTA)  </vt:lpstr>
      <vt:lpstr>Question Answer Relationships  (QAR)</vt:lpstr>
      <vt:lpstr>Goldilocks and the Three Bears</vt:lpstr>
      <vt:lpstr>Practice: QAR</vt:lpstr>
      <vt:lpstr>Practice: Story Map </vt:lpstr>
      <vt:lpstr>Concept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Jackson,Jane A</dc:creator>
  <cp:lastModifiedBy>cherylawrinkle@gmail.com</cp:lastModifiedBy>
  <cp:revision>442</cp:revision>
  <dcterms:modified xsi:type="dcterms:W3CDTF">2022-04-21T14:25:00Z</dcterms:modified>
</cp:coreProperties>
</file>